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56" r:id="rId5"/>
    <p:sldId id="491" r:id="rId6"/>
    <p:sldId id="492" r:id="rId7"/>
    <p:sldId id="493" r:id="rId8"/>
    <p:sldId id="494" r:id="rId9"/>
    <p:sldId id="495" r:id="rId10"/>
    <p:sldId id="496" r:id="rId11"/>
    <p:sldId id="437" r:id="rId12"/>
    <p:sldId id="438" r:id="rId13"/>
    <p:sldId id="439" r:id="rId14"/>
    <p:sldId id="441" r:id="rId15"/>
    <p:sldId id="440" r:id="rId16"/>
    <p:sldId id="442" r:id="rId17"/>
    <p:sldId id="443" r:id="rId18"/>
    <p:sldId id="444" r:id="rId19"/>
    <p:sldId id="445" r:id="rId20"/>
    <p:sldId id="446" r:id="rId21"/>
    <p:sldId id="447" r:id="rId22"/>
    <p:sldId id="448" r:id="rId23"/>
    <p:sldId id="449" r:id="rId24"/>
    <p:sldId id="489" r:id="rId25"/>
    <p:sldId id="450" r:id="rId26"/>
    <p:sldId id="451" r:id="rId27"/>
    <p:sldId id="452" r:id="rId28"/>
    <p:sldId id="453" r:id="rId29"/>
    <p:sldId id="454" r:id="rId30"/>
    <p:sldId id="455" r:id="rId31"/>
    <p:sldId id="490" r:id="rId32"/>
    <p:sldId id="456" r:id="rId33"/>
    <p:sldId id="457" r:id="rId34"/>
    <p:sldId id="498" r:id="rId35"/>
    <p:sldId id="497" r:id="rId36"/>
    <p:sldId id="499" r:id="rId37"/>
    <p:sldId id="459" r:id="rId38"/>
    <p:sldId id="460" r:id="rId39"/>
    <p:sldId id="461" r:id="rId40"/>
    <p:sldId id="462" r:id="rId41"/>
    <p:sldId id="482" r:id="rId42"/>
    <p:sldId id="463" r:id="rId43"/>
    <p:sldId id="464" r:id="rId44"/>
    <p:sldId id="465" r:id="rId45"/>
    <p:sldId id="466" r:id="rId46"/>
    <p:sldId id="476" r:id="rId47"/>
    <p:sldId id="500" r:id="rId48"/>
    <p:sldId id="501" r:id="rId49"/>
    <p:sldId id="502" r:id="rId50"/>
    <p:sldId id="468" r:id="rId51"/>
    <p:sldId id="469" r:id="rId52"/>
    <p:sldId id="470" r:id="rId53"/>
    <p:sldId id="471" r:id="rId54"/>
    <p:sldId id="472" r:id="rId55"/>
    <p:sldId id="487" r:id="rId56"/>
    <p:sldId id="488" r:id="rId57"/>
    <p:sldId id="503" r:id="rId58"/>
    <p:sldId id="504" r:id="rId59"/>
    <p:sldId id="505"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E"/>
    <a:srgbClr val="81BC00"/>
    <a:srgbClr val="009999"/>
    <a:srgbClr val="8099CC"/>
    <a:srgbClr val="8CAD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83" autoAdjust="0"/>
    <p:restoredTop sz="94660"/>
  </p:normalViewPr>
  <p:slideViewPr>
    <p:cSldViewPr>
      <p:cViewPr>
        <p:scale>
          <a:sx n="85" d="100"/>
          <a:sy n="85" d="100"/>
        </p:scale>
        <p:origin x="-1404"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2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0971158646204903E-2"/>
          <c:y val="8.6864219942013418E-2"/>
          <c:w val="0.57619834963536987"/>
          <c:h val="0.8178323680208176"/>
        </c:manualLayout>
      </c:layout>
      <c:pieChart>
        <c:varyColors val="1"/>
        <c:ser>
          <c:idx val="0"/>
          <c:order val="0"/>
          <c:tx>
            <c:strRef>
              <c:f>Sheet1!$A$2</c:f>
              <c:strCache>
                <c:ptCount val="1"/>
                <c:pt idx="0">
                  <c:v>2005</c:v>
                </c:pt>
              </c:strCache>
            </c:strRef>
          </c:tx>
          <c:dPt>
            <c:idx val="0"/>
            <c:bubble3D val="0"/>
            <c:explosion val="14"/>
            <c:spPr>
              <a:solidFill>
                <a:srgbClr val="009999"/>
              </a:solidFill>
            </c:spPr>
          </c:dPt>
          <c:dPt>
            <c:idx val="1"/>
            <c:bubble3D val="0"/>
            <c:spPr>
              <a:solidFill>
                <a:schemeClr val="accent2"/>
              </a:solidFill>
            </c:spPr>
          </c:dPt>
          <c:dPt>
            <c:idx val="2"/>
            <c:bubble3D val="0"/>
            <c:spPr>
              <a:solidFill>
                <a:srgbClr val="0070C0"/>
              </a:solidFill>
            </c:spPr>
          </c:dPt>
          <c:dPt>
            <c:idx val="3"/>
            <c:bubble3D val="0"/>
            <c:spPr>
              <a:solidFill>
                <a:srgbClr val="00B0F0"/>
              </a:solidFill>
            </c:spPr>
          </c:dPt>
          <c:dPt>
            <c:idx val="4"/>
            <c:bubble3D val="0"/>
            <c:spPr>
              <a:solidFill>
                <a:srgbClr val="8099CC"/>
              </a:solidFill>
            </c:spPr>
          </c:dPt>
          <c:dPt>
            <c:idx val="5"/>
            <c:bubble3D val="0"/>
            <c:spPr>
              <a:solidFill>
                <a:schemeClr val="bg1">
                  <a:lumMod val="50000"/>
                </a:schemeClr>
              </a:solidFill>
            </c:spPr>
          </c:dPt>
          <c:dPt>
            <c:idx val="6"/>
            <c:bubble3D val="0"/>
            <c:spPr>
              <a:solidFill>
                <a:schemeClr val="bg1">
                  <a:lumMod val="65000"/>
                </a:schemeClr>
              </a:solidFill>
            </c:spPr>
          </c:dPt>
          <c:dLbls>
            <c:dLbl>
              <c:idx val="0"/>
              <c:spPr/>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Sheet1!$B$1:$H$1</c:f>
              <c:strCache>
                <c:ptCount val="7"/>
                <c:pt idx="0">
                  <c:v>OK Health</c:v>
                </c:pt>
                <c:pt idx="1">
                  <c:v>Education</c:v>
                </c:pt>
                <c:pt idx="2">
                  <c:v>Human Services</c:v>
                </c:pt>
                <c:pt idx="3">
                  <c:v>Corrections</c:v>
                </c:pt>
                <c:pt idx="4">
                  <c:v>Transportation</c:v>
                </c:pt>
                <c:pt idx="5">
                  <c:v>Public Safety</c:v>
                </c:pt>
                <c:pt idx="6">
                  <c:v>Other</c:v>
                </c:pt>
              </c:strCache>
            </c:strRef>
          </c:cat>
          <c:val>
            <c:numRef>
              <c:f>Sheet1!$B$2:$H$2</c:f>
              <c:numCache>
                <c:formatCode>0.0</c:formatCode>
                <c:ptCount val="7"/>
                <c:pt idx="0">
                  <c:v>13.602668643439586</c:v>
                </c:pt>
                <c:pt idx="1">
                  <c:v>54.799851742031137</c:v>
                </c:pt>
                <c:pt idx="2">
                  <c:v>9.9518161601186073</c:v>
                </c:pt>
                <c:pt idx="3">
                  <c:v>7.1163825055596739</c:v>
                </c:pt>
                <c:pt idx="4">
                  <c:v>3.7249814677538922</c:v>
                </c:pt>
                <c:pt idx="5">
                  <c:v>1.2045959970348405</c:v>
                </c:pt>
                <c:pt idx="6">
                  <c:v>9.5997034840622675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0971158646204903E-2"/>
          <c:y val="8.6864219942013418E-2"/>
          <c:w val="0.57619834963536987"/>
          <c:h val="0.8178323680208176"/>
        </c:manualLayout>
      </c:layout>
      <c:pieChart>
        <c:varyColors val="1"/>
        <c:ser>
          <c:idx val="0"/>
          <c:order val="0"/>
          <c:tx>
            <c:strRef>
              <c:f>Sheet1!$A$2</c:f>
              <c:strCache>
                <c:ptCount val="1"/>
                <c:pt idx="0">
                  <c:v>2005</c:v>
                </c:pt>
              </c:strCache>
            </c:strRef>
          </c:tx>
          <c:dPt>
            <c:idx val="0"/>
            <c:bubble3D val="0"/>
            <c:explosion val="12"/>
            <c:spPr>
              <a:solidFill>
                <a:srgbClr val="009999"/>
              </a:solidFill>
            </c:spPr>
          </c:dPt>
          <c:dPt>
            <c:idx val="1"/>
            <c:bubble3D val="0"/>
            <c:spPr>
              <a:solidFill>
                <a:schemeClr val="accent2"/>
              </a:solidFill>
            </c:spPr>
          </c:dPt>
          <c:dPt>
            <c:idx val="2"/>
            <c:bubble3D val="0"/>
            <c:spPr>
              <a:solidFill>
                <a:srgbClr val="0070C0"/>
              </a:solidFill>
            </c:spPr>
          </c:dPt>
          <c:dPt>
            <c:idx val="3"/>
            <c:bubble3D val="0"/>
            <c:spPr>
              <a:solidFill>
                <a:srgbClr val="00B0F0"/>
              </a:solidFill>
            </c:spPr>
          </c:dPt>
          <c:dPt>
            <c:idx val="4"/>
            <c:bubble3D val="0"/>
            <c:spPr>
              <a:solidFill>
                <a:srgbClr val="8099CC"/>
              </a:solidFill>
            </c:spPr>
          </c:dPt>
          <c:dPt>
            <c:idx val="5"/>
            <c:bubble3D val="0"/>
            <c:spPr>
              <a:solidFill>
                <a:schemeClr val="bg1">
                  <a:lumMod val="50000"/>
                </a:schemeClr>
              </a:solidFill>
            </c:spPr>
          </c:dPt>
          <c:dPt>
            <c:idx val="6"/>
            <c:bubble3D val="0"/>
            <c:spPr>
              <a:solidFill>
                <a:schemeClr val="bg1">
                  <a:lumMod val="65000"/>
                </a:schemeClr>
              </a:solidFill>
            </c:spPr>
          </c:dPt>
          <c:dLbls>
            <c:dLbl>
              <c:idx val="0"/>
              <c:spPr/>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Sheet1!$B$1:$H$1</c:f>
              <c:strCache>
                <c:ptCount val="7"/>
                <c:pt idx="0">
                  <c:v>OK Health</c:v>
                </c:pt>
                <c:pt idx="1">
                  <c:v>Education</c:v>
                </c:pt>
                <c:pt idx="2">
                  <c:v>Human Services</c:v>
                </c:pt>
                <c:pt idx="3">
                  <c:v>Corrections</c:v>
                </c:pt>
                <c:pt idx="4">
                  <c:v>Transportation</c:v>
                </c:pt>
                <c:pt idx="5">
                  <c:v>Public Safety</c:v>
                </c:pt>
                <c:pt idx="6">
                  <c:v>Other</c:v>
                </c:pt>
              </c:strCache>
            </c:strRef>
          </c:cat>
          <c:val>
            <c:numRef>
              <c:f>Sheet1!$B$2:$H$2</c:f>
              <c:numCache>
                <c:formatCode>0.0</c:formatCode>
                <c:ptCount val="7"/>
                <c:pt idx="0">
                  <c:v>19.150133671028563</c:v>
                </c:pt>
                <c:pt idx="1">
                  <c:v>51.512593217954127</c:v>
                </c:pt>
                <c:pt idx="2">
                  <c:v>11.931898128605599</c:v>
                </c:pt>
                <c:pt idx="3">
                  <c:v>6.6272688898269312</c:v>
                </c:pt>
                <c:pt idx="4">
                  <c:v>2.7719150133671029</c:v>
                </c:pt>
                <c:pt idx="5">
                  <c:v>1.3507809202195018</c:v>
                </c:pt>
                <c:pt idx="6">
                  <c:v>6.6554101589981709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5.7553956834532377E-2"/>
          <c:w val="0.92063492063492058"/>
          <c:h val="0.70743405275779381"/>
        </c:manualLayout>
      </c:layout>
      <c:barChart>
        <c:barDir val="col"/>
        <c:grouping val="clustered"/>
        <c:varyColors val="0"/>
        <c:ser>
          <c:idx val="0"/>
          <c:order val="0"/>
          <c:tx>
            <c:strRef>
              <c:f>Sheet1!$B$1</c:f>
              <c:strCache>
                <c:ptCount val="1"/>
                <c:pt idx="0">
                  <c:v>2005-15</c:v>
                </c:pt>
              </c:strCache>
            </c:strRef>
          </c:tx>
          <c:spPr>
            <a:solidFill>
              <a:srgbClr val="0070C0"/>
            </a:solidFill>
          </c:spPr>
          <c:invertIfNegative val="0"/>
          <c:dPt>
            <c:idx val="0"/>
            <c:invertIfNegative val="0"/>
            <c:bubble3D val="0"/>
            <c:spPr>
              <a:solidFill>
                <a:srgbClr val="009999"/>
              </a:solidFill>
              <a:ln>
                <a:solidFill>
                  <a:schemeClr val="bg1"/>
                </a:solidFill>
              </a:ln>
            </c:spPr>
          </c:dPt>
          <c:dPt>
            <c:idx val="1"/>
            <c:invertIfNegative val="0"/>
            <c:bubble3D val="0"/>
            <c:spPr>
              <a:solidFill>
                <a:schemeClr val="accent2"/>
              </a:solidFill>
              <a:ln>
                <a:solidFill>
                  <a:schemeClr val="bg1"/>
                </a:solidFill>
              </a:ln>
            </c:spPr>
          </c:dPt>
          <c:dPt>
            <c:idx val="2"/>
            <c:invertIfNegative val="0"/>
            <c:bubble3D val="0"/>
            <c:spPr>
              <a:solidFill>
                <a:srgbClr val="0070C0"/>
              </a:solidFill>
              <a:ln>
                <a:solidFill>
                  <a:schemeClr val="bg1"/>
                </a:solidFill>
              </a:ln>
            </c:spPr>
          </c:dPt>
          <c:dPt>
            <c:idx val="3"/>
            <c:invertIfNegative val="0"/>
            <c:bubble3D val="0"/>
          </c:dPt>
          <c:dPt>
            <c:idx val="4"/>
            <c:invertIfNegative val="0"/>
            <c:bubble3D val="0"/>
          </c:dPt>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OK Health</c:v>
                </c:pt>
                <c:pt idx="1">
                  <c:v>US Health</c:v>
                </c:pt>
                <c:pt idx="2">
                  <c:v>OK State</c:v>
                </c:pt>
              </c:strCache>
            </c:strRef>
          </c:cat>
          <c:val>
            <c:numRef>
              <c:f>Sheet1!$B$2:$B$4</c:f>
              <c:numCache>
                <c:formatCode>0.00%</c:formatCode>
                <c:ptCount val="3"/>
                <c:pt idx="0">
                  <c:v>6.3700000000000007E-2</c:v>
                </c:pt>
                <c:pt idx="1">
                  <c:v>3.9699999999999999E-2</c:v>
                </c:pt>
                <c:pt idx="2">
                  <c:v>2.7900000000000001E-2</c:v>
                </c:pt>
              </c:numCache>
            </c:numRef>
          </c:val>
        </c:ser>
        <c:dLbls>
          <c:showLegendKey val="0"/>
          <c:showVal val="1"/>
          <c:showCatName val="0"/>
          <c:showSerName val="0"/>
          <c:showPercent val="0"/>
          <c:showBubbleSize val="0"/>
        </c:dLbls>
        <c:gapWidth val="150"/>
        <c:axId val="343766144"/>
        <c:axId val="343786624"/>
      </c:barChart>
      <c:catAx>
        <c:axId val="343766144"/>
        <c:scaling>
          <c:orientation val="minMax"/>
        </c:scaling>
        <c:delete val="0"/>
        <c:axPos val="b"/>
        <c:numFmt formatCode="General" sourceLinked="1"/>
        <c:majorTickMark val="out"/>
        <c:minorTickMark val="none"/>
        <c:tickLblPos val="nextTo"/>
        <c:spPr>
          <a:ln w="2893">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en-US"/>
          </a:p>
        </c:txPr>
        <c:crossAx val="343786624"/>
        <c:crosses val="autoZero"/>
        <c:auto val="1"/>
        <c:lblAlgn val="ctr"/>
        <c:lblOffset val="100"/>
        <c:tickLblSkip val="1"/>
        <c:tickMarkSkip val="1"/>
        <c:noMultiLvlLbl val="0"/>
      </c:catAx>
      <c:valAx>
        <c:axId val="343786624"/>
        <c:scaling>
          <c:orientation val="minMax"/>
        </c:scaling>
        <c:delete val="0"/>
        <c:axPos val="l"/>
        <c:numFmt formatCode="0%" sourceLinked="0"/>
        <c:majorTickMark val="out"/>
        <c:minorTickMark val="none"/>
        <c:tickLblPos val="nextTo"/>
        <c:spPr>
          <a:ln w="2893">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en-US"/>
          </a:p>
        </c:txPr>
        <c:crossAx val="343766144"/>
        <c:crosses val="autoZero"/>
        <c:crossBetween val="between"/>
      </c:valAx>
      <c:spPr>
        <a:noFill/>
        <a:ln w="23144">
          <a:noFill/>
        </a:ln>
      </c:spPr>
    </c:plotArea>
    <c:legend>
      <c:legendPos val="b"/>
      <c:layout/>
      <c:overlay val="0"/>
      <c:spPr>
        <a:noFill/>
        <a:ln w="23144">
          <a:noFill/>
        </a:ln>
      </c:spPr>
      <c:txPr>
        <a:bodyPr/>
        <a:lstStyle/>
        <a:p>
          <a:pPr>
            <a:defRPr sz="100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4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A99BD-CEE3-4935-9AE6-8DF04AA99B3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2DE0457-5A24-4489-BC4E-01A73F4C62BB}">
      <dgm:prSet custT="1"/>
      <dgm:spPr/>
      <dgm:t>
        <a:bodyPr/>
        <a:lstStyle/>
        <a:p>
          <a:pPr rtl="0"/>
          <a:r>
            <a:rPr lang="en-US" sz="2000" dirty="0" smtClean="0"/>
            <a:t>The fee-for-service system incentivizes volume, making it difficult to contain costs </a:t>
          </a:r>
          <a:endParaRPr lang="en-US" sz="2000" dirty="0"/>
        </a:p>
      </dgm:t>
    </dgm:pt>
    <dgm:pt modelId="{71279D24-7B4B-456E-A867-0C8DCC48893F}" type="parTrans" cxnId="{C1C1DA73-1301-433D-B512-19CD0E0DF92C}">
      <dgm:prSet/>
      <dgm:spPr/>
      <dgm:t>
        <a:bodyPr/>
        <a:lstStyle/>
        <a:p>
          <a:endParaRPr lang="en-US"/>
        </a:p>
      </dgm:t>
    </dgm:pt>
    <dgm:pt modelId="{35EF80F6-540D-436D-9A5B-7A348ECC6A68}" type="sibTrans" cxnId="{C1C1DA73-1301-433D-B512-19CD0E0DF92C}">
      <dgm:prSet/>
      <dgm:spPr/>
      <dgm:t>
        <a:bodyPr/>
        <a:lstStyle/>
        <a:p>
          <a:endParaRPr lang="en-US"/>
        </a:p>
      </dgm:t>
    </dgm:pt>
    <dgm:pt modelId="{D62998CB-1DCE-4759-AD8D-B3C288C41248}">
      <dgm:prSet custT="1"/>
      <dgm:spPr/>
      <dgm:t>
        <a:bodyPr/>
        <a:lstStyle/>
        <a:p>
          <a:pPr rtl="0"/>
          <a:r>
            <a:rPr lang="en-US" sz="2000" dirty="0" smtClean="0"/>
            <a:t>Fee-for-service payments do not incentivize investment in innovative delivery methods or systems</a:t>
          </a:r>
          <a:br>
            <a:rPr lang="en-US" sz="2000" dirty="0" smtClean="0"/>
          </a:br>
          <a:endParaRPr lang="en-US" sz="2000" dirty="0"/>
        </a:p>
      </dgm:t>
    </dgm:pt>
    <dgm:pt modelId="{12F6422B-1A32-4ADE-9FCF-B9C25F46A0F9}" type="parTrans" cxnId="{5846FBEB-E6E4-43F4-B8CC-33694BA99A21}">
      <dgm:prSet/>
      <dgm:spPr/>
      <dgm:t>
        <a:bodyPr/>
        <a:lstStyle/>
        <a:p>
          <a:endParaRPr lang="en-US"/>
        </a:p>
      </dgm:t>
    </dgm:pt>
    <dgm:pt modelId="{B70CC2E7-338B-4958-91BD-3030ED07F24F}" type="sibTrans" cxnId="{5846FBEB-E6E4-43F4-B8CC-33694BA99A21}">
      <dgm:prSet/>
      <dgm:spPr/>
      <dgm:t>
        <a:bodyPr/>
        <a:lstStyle/>
        <a:p>
          <a:endParaRPr lang="en-US"/>
        </a:p>
      </dgm:t>
    </dgm:pt>
    <dgm:pt modelId="{80A31C0B-3939-4761-AF34-0CE0E03FA267}">
      <dgm:prSet custT="1"/>
      <dgm:spPr/>
      <dgm:t>
        <a:bodyPr/>
        <a:lstStyle/>
        <a:p>
          <a:pPr rtl="0"/>
          <a:r>
            <a:rPr lang="en-US" sz="2000" dirty="0" smtClean="0"/>
            <a:t>Patients too often viewed by system as diagnoses instead of whole persons with need for coordinated care</a:t>
          </a:r>
          <a:endParaRPr lang="en-US" sz="2000" dirty="0"/>
        </a:p>
      </dgm:t>
    </dgm:pt>
    <dgm:pt modelId="{0B6A08FC-D8B9-4AC0-BBD6-4D8C72814B7A}" type="parTrans" cxnId="{4BCA68DE-4266-4BF0-B5F6-F4946CE2CA1F}">
      <dgm:prSet/>
      <dgm:spPr/>
      <dgm:t>
        <a:bodyPr/>
        <a:lstStyle/>
        <a:p>
          <a:endParaRPr lang="en-US"/>
        </a:p>
      </dgm:t>
    </dgm:pt>
    <dgm:pt modelId="{9800A543-5E20-429F-A80D-C72A38993B9F}" type="sibTrans" cxnId="{4BCA68DE-4266-4BF0-B5F6-F4946CE2CA1F}">
      <dgm:prSet/>
      <dgm:spPr/>
      <dgm:t>
        <a:bodyPr/>
        <a:lstStyle/>
        <a:p>
          <a:endParaRPr lang="en-US"/>
        </a:p>
      </dgm:t>
    </dgm:pt>
    <dgm:pt modelId="{740EAAE4-1998-46B2-AE82-8D6B2C09E7C4}">
      <dgm:prSet custT="1"/>
      <dgm:spPr/>
      <dgm:t>
        <a:bodyPr/>
        <a:lstStyle/>
        <a:p>
          <a:pPr rtl="0"/>
          <a:r>
            <a:rPr lang="en-US" sz="2000" dirty="0" smtClean="0"/>
            <a:t>Providers ability to deliver person-centered care inhibited by ever-expanding mandates</a:t>
          </a:r>
          <a:endParaRPr lang="en-US" sz="2000" dirty="0"/>
        </a:p>
      </dgm:t>
    </dgm:pt>
    <dgm:pt modelId="{FA3D3843-6589-49B7-9C48-2AD61DAB84C9}" type="parTrans" cxnId="{1F891DA6-5DFE-4F8F-9CE1-5E4785BBBC25}">
      <dgm:prSet/>
      <dgm:spPr/>
      <dgm:t>
        <a:bodyPr/>
        <a:lstStyle/>
        <a:p>
          <a:endParaRPr lang="en-US"/>
        </a:p>
      </dgm:t>
    </dgm:pt>
    <dgm:pt modelId="{7EA0B405-DB83-442D-ABA1-A723081AC503}" type="sibTrans" cxnId="{1F891DA6-5DFE-4F8F-9CE1-5E4785BBBC25}">
      <dgm:prSet/>
      <dgm:spPr/>
      <dgm:t>
        <a:bodyPr/>
        <a:lstStyle/>
        <a:p>
          <a:endParaRPr lang="en-US"/>
        </a:p>
      </dgm:t>
    </dgm:pt>
    <dgm:pt modelId="{E6DF195C-8E07-454F-B887-7DE60E47F8B7}">
      <dgm:prSet custT="1"/>
      <dgm:spPr/>
      <dgm:t>
        <a:bodyPr/>
        <a:lstStyle/>
        <a:p>
          <a:pPr rtl="0"/>
          <a:r>
            <a:rPr lang="en-US" sz="2000" dirty="0" smtClean="0"/>
            <a:t>Current system does not emphasize primary prevention efforts that can lead to better population health and reduced costs</a:t>
          </a:r>
          <a:endParaRPr lang="en-US" sz="2000" dirty="0"/>
        </a:p>
      </dgm:t>
    </dgm:pt>
    <dgm:pt modelId="{1E97D56A-1941-4FA3-A73C-42B2FF1FF20B}" type="parTrans" cxnId="{2155A6E6-E88B-4628-A0EC-FACD1C4EB216}">
      <dgm:prSet/>
      <dgm:spPr/>
      <dgm:t>
        <a:bodyPr/>
        <a:lstStyle/>
        <a:p>
          <a:endParaRPr lang="en-US"/>
        </a:p>
      </dgm:t>
    </dgm:pt>
    <dgm:pt modelId="{2FFD00E4-9A31-491E-AD4F-13167472501A}" type="sibTrans" cxnId="{2155A6E6-E88B-4628-A0EC-FACD1C4EB216}">
      <dgm:prSet/>
      <dgm:spPr/>
      <dgm:t>
        <a:bodyPr/>
        <a:lstStyle/>
        <a:p>
          <a:endParaRPr lang="en-US"/>
        </a:p>
      </dgm:t>
    </dgm:pt>
    <dgm:pt modelId="{03B2FB57-316A-4EFD-8B4C-465ACC619F4F}" type="pres">
      <dgm:prSet presAssocID="{2FAA99BD-CEE3-4935-9AE6-8DF04AA99B3A}" presName="vert0" presStyleCnt="0">
        <dgm:presLayoutVars>
          <dgm:dir/>
          <dgm:animOne val="branch"/>
          <dgm:animLvl val="lvl"/>
        </dgm:presLayoutVars>
      </dgm:prSet>
      <dgm:spPr/>
      <dgm:t>
        <a:bodyPr/>
        <a:lstStyle/>
        <a:p>
          <a:endParaRPr lang="en-US"/>
        </a:p>
      </dgm:t>
    </dgm:pt>
    <dgm:pt modelId="{8A9F6BDA-152A-42BE-8AB8-87ED9D022458}" type="pres">
      <dgm:prSet presAssocID="{92DE0457-5A24-4489-BC4E-01A73F4C62BB}" presName="thickLine" presStyleLbl="alignNode1" presStyleIdx="0" presStyleCnt="5"/>
      <dgm:spPr/>
    </dgm:pt>
    <dgm:pt modelId="{F8A38207-139C-444E-B8F7-22550F1F79A2}" type="pres">
      <dgm:prSet presAssocID="{92DE0457-5A24-4489-BC4E-01A73F4C62BB}" presName="horz1" presStyleCnt="0"/>
      <dgm:spPr/>
    </dgm:pt>
    <dgm:pt modelId="{C2B65BCB-41ED-432D-8B5B-65AFEC7971AE}" type="pres">
      <dgm:prSet presAssocID="{92DE0457-5A24-4489-BC4E-01A73F4C62BB}" presName="tx1" presStyleLbl="revTx" presStyleIdx="0" presStyleCnt="5"/>
      <dgm:spPr/>
      <dgm:t>
        <a:bodyPr/>
        <a:lstStyle/>
        <a:p>
          <a:endParaRPr lang="en-US"/>
        </a:p>
      </dgm:t>
    </dgm:pt>
    <dgm:pt modelId="{2784C22D-0B5B-4405-9C32-A90DD3258871}" type="pres">
      <dgm:prSet presAssocID="{92DE0457-5A24-4489-BC4E-01A73F4C62BB}" presName="vert1" presStyleCnt="0"/>
      <dgm:spPr/>
    </dgm:pt>
    <dgm:pt modelId="{3DB571B8-D237-4A95-B949-64A014E6C644}" type="pres">
      <dgm:prSet presAssocID="{D62998CB-1DCE-4759-AD8D-B3C288C41248}" presName="thickLine" presStyleLbl="alignNode1" presStyleIdx="1" presStyleCnt="5"/>
      <dgm:spPr/>
    </dgm:pt>
    <dgm:pt modelId="{C1681BF3-F0C2-4562-A017-417DE40B2447}" type="pres">
      <dgm:prSet presAssocID="{D62998CB-1DCE-4759-AD8D-B3C288C41248}" presName="horz1" presStyleCnt="0"/>
      <dgm:spPr/>
    </dgm:pt>
    <dgm:pt modelId="{7D08AC22-9CCD-487F-BBCF-A3030D6BE47C}" type="pres">
      <dgm:prSet presAssocID="{D62998CB-1DCE-4759-AD8D-B3C288C41248}" presName="tx1" presStyleLbl="revTx" presStyleIdx="1" presStyleCnt="5"/>
      <dgm:spPr/>
      <dgm:t>
        <a:bodyPr/>
        <a:lstStyle/>
        <a:p>
          <a:endParaRPr lang="en-US"/>
        </a:p>
      </dgm:t>
    </dgm:pt>
    <dgm:pt modelId="{B431D3BE-366C-433E-8B34-114B99CFE37D}" type="pres">
      <dgm:prSet presAssocID="{D62998CB-1DCE-4759-AD8D-B3C288C41248}" presName="vert1" presStyleCnt="0"/>
      <dgm:spPr/>
    </dgm:pt>
    <dgm:pt modelId="{D3682286-C371-4179-9C09-80AE3774E392}" type="pres">
      <dgm:prSet presAssocID="{80A31C0B-3939-4761-AF34-0CE0E03FA267}" presName="thickLine" presStyleLbl="alignNode1" presStyleIdx="2" presStyleCnt="5"/>
      <dgm:spPr/>
    </dgm:pt>
    <dgm:pt modelId="{E678419B-08DC-4DF3-810B-8F102342181F}" type="pres">
      <dgm:prSet presAssocID="{80A31C0B-3939-4761-AF34-0CE0E03FA267}" presName="horz1" presStyleCnt="0"/>
      <dgm:spPr/>
    </dgm:pt>
    <dgm:pt modelId="{EB5CA4CA-9866-4650-9CBE-ADCCDAC3D53A}" type="pres">
      <dgm:prSet presAssocID="{80A31C0B-3939-4761-AF34-0CE0E03FA267}" presName="tx1" presStyleLbl="revTx" presStyleIdx="2" presStyleCnt="5"/>
      <dgm:spPr/>
      <dgm:t>
        <a:bodyPr/>
        <a:lstStyle/>
        <a:p>
          <a:endParaRPr lang="en-US"/>
        </a:p>
      </dgm:t>
    </dgm:pt>
    <dgm:pt modelId="{CC169AC3-FA35-4106-83DF-1609D64C7D64}" type="pres">
      <dgm:prSet presAssocID="{80A31C0B-3939-4761-AF34-0CE0E03FA267}" presName="vert1" presStyleCnt="0"/>
      <dgm:spPr/>
    </dgm:pt>
    <dgm:pt modelId="{77AA2A92-4D8D-4E15-BB98-B43D9BDF2853}" type="pres">
      <dgm:prSet presAssocID="{740EAAE4-1998-46B2-AE82-8D6B2C09E7C4}" presName="thickLine" presStyleLbl="alignNode1" presStyleIdx="3" presStyleCnt="5"/>
      <dgm:spPr/>
    </dgm:pt>
    <dgm:pt modelId="{7B6FA3DF-AB8F-43C7-8926-EB032EDD17CC}" type="pres">
      <dgm:prSet presAssocID="{740EAAE4-1998-46B2-AE82-8D6B2C09E7C4}" presName="horz1" presStyleCnt="0"/>
      <dgm:spPr/>
    </dgm:pt>
    <dgm:pt modelId="{B02263ED-FF5B-4F2B-A026-052152AF8774}" type="pres">
      <dgm:prSet presAssocID="{740EAAE4-1998-46B2-AE82-8D6B2C09E7C4}" presName="tx1" presStyleLbl="revTx" presStyleIdx="3" presStyleCnt="5"/>
      <dgm:spPr/>
      <dgm:t>
        <a:bodyPr/>
        <a:lstStyle/>
        <a:p>
          <a:endParaRPr lang="en-US"/>
        </a:p>
      </dgm:t>
    </dgm:pt>
    <dgm:pt modelId="{629BD961-A0AE-4807-8CF4-6BADD575A735}" type="pres">
      <dgm:prSet presAssocID="{740EAAE4-1998-46B2-AE82-8D6B2C09E7C4}" presName="vert1" presStyleCnt="0"/>
      <dgm:spPr/>
    </dgm:pt>
    <dgm:pt modelId="{7471789A-95B0-4B72-8D6E-65E7671B9057}" type="pres">
      <dgm:prSet presAssocID="{E6DF195C-8E07-454F-B887-7DE60E47F8B7}" presName="thickLine" presStyleLbl="alignNode1" presStyleIdx="4" presStyleCnt="5"/>
      <dgm:spPr/>
    </dgm:pt>
    <dgm:pt modelId="{9B727B08-EC72-4043-9154-05A5C7D2D43B}" type="pres">
      <dgm:prSet presAssocID="{E6DF195C-8E07-454F-B887-7DE60E47F8B7}" presName="horz1" presStyleCnt="0"/>
      <dgm:spPr/>
    </dgm:pt>
    <dgm:pt modelId="{57EABE63-83A3-4119-BDFB-F46A93809CE9}" type="pres">
      <dgm:prSet presAssocID="{E6DF195C-8E07-454F-B887-7DE60E47F8B7}" presName="tx1" presStyleLbl="revTx" presStyleIdx="4" presStyleCnt="5"/>
      <dgm:spPr/>
      <dgm:t>
        <a:bodyPr/>
        <a:lstStyle/>
        <a:p>
          <a:endParaRPr lang="en-US"/>
        </a:p>
      </dgm:t>
    </dgm:pt>
    <dgm:pt modelId="{C2744D0D-FD66-4318-B347-D4F7C526863F}" type="pres">
      <dgm:prSet presAssocID="{E6DF195C-8E07-454F-B887-7DE60E47F8B7}" presName="vert1" presStyleCnt="0"/>
      <dgm:spPr/>
    </dgm:pt>
  </dgm:ptLst>
  <dgm:cxnLst>
    <dgm:cxn modelId="{959B521B-ECDE-491B-B95F-F80C364C5384}" type="presOf" srcId="{D62998CB-1DCE-4759-AD8D-B3C288C41248}" destId="{7D08AC22-9CCD-487F-BBCF-A3030D6BE47C}" srcOrd="0" destOrd="0" presId="urn:microsoft.com/office/officeart/2008/layout/LinedList"/>
    <dgm:cxn modelId="{2155A6E6-E88B-4628-A0EC-FACD1C4EB216}" srcId="{2FAA99BD-CEE3-4935-9AE6-8DF04AA99B3A}" destId="{E6DF195C-8E07-454F-B887-7DE60E47F8B7}" srcOrd="4" destOrd="0" parTransId="{1E97D56A-1941-4FA3-A73C-42B2FF1FF20B}" sibTransId="{2FFD00E4-9A31-491E-AD4F-13167472501A}"/>
    <dgm:cxn modelId="{4A1BB3A7-2FCA-4A56-A724-9941BE95E81A}" type="presOf" srcId="{740EAAE4-1998-46B2-AE82-8D6B2C09E7C4}" destId="{B02263ED-FF5B-4F2B-A026-052152AF8774}" srcOrd="0" destOrd="0" presId="urn:microsoft.com/office/officeart/2008/layout/LinedList"/>
    <dgm:cxn modelId="{1F891DA6-5DFE-4F8F-9CE1-5E4785BBBC25}" srcId="{2FAA99BD-CEE3-4935-9AE6-8DF04AA99B3A}" destId="{740EAAE4-1998-46B2-AE82-8D6B2C09E7C4}" srcOrd="3" destOrd="0" parTransId="{FA3D3843-6589-49B7-9C48-2AD61DAB84C9}" sibTransId="{7EA0B405-DB83-442D-ABA1-A723081AC503}"/>
    <dgm:cxn modelId="{D2362B54-A177-429C-A536-41CE89DD6666}" type="presOf" srcId="{92DE0457-5A24-4489-BC4E-01A73F4C62BB}" destId="{C2B65BCB-41ED-432D-8B5B-65AFEC7971AE}" srcOrd="0" destOrd="0" presId="urn:microsoft.com/office/officeart/2008/layout/LinedList"/>
    <dgm:cxn modelId="{5846FBEB-E6E4-43F4-B8CC-33694BA99A21}" srcId="{2FAA99BD-CEE3-4935-9AE6-8DF04AA99B3A}" destId="{D62998CB-1DCE-4759-AD8D-B3C288C41248}" srcOrd="1" destOrd="0" parTransId="{12F6422B-1A32-4ADE-9FCF-B9C25F46A0F9}" sibTransId="{B70CC2E7-338B-4958-91BD-3030ED07F24F}"/>
    <dgm:cxn modelId="{C1C1DA73-1301-433D-B512-19CD0E0DF92C}" srcId="{2FAA99BD-CEE3-4935-9AE6-8DF04AA99B3A}" destId="{92DE0457-5A24-4489-BC4E-01A73F4C62BB}" srcOrd="0" destOrd="0" parTransId="{71279D24-7B4B-456E-A867-0C8DCC48893F}" sibTransId="{35EF80F6-540D-436D-9A5B-7A348ECC6A68}"/>
    <dgm:cxn modelId="{4BCA68DE-4266-4BF0-B5F6-F4946CE2CA1F}" srcId="{2FAA99BD-CEE3-4935-9AE6-8DF04AA99B3A}" destId="{80A31C0B-3939-4761-AF34-0CE0E03FA267}" srcOrd="2" destOrd="0" parTransId="{0B6A08FC-D8B9-4AC0-BBD6-4D8C72814B7A}" sibTransId="{9800A543-5E20-429F-A80D-C72A38993B9F}"/>
    <dgm:cxn modelId="{6B8A0E9C-C5EA-4B88-BA50-EEA5E5413B3B}" type="presOf" srcId="{E6DF195C-8E07-454F-B887-7DE60E47F8B7}" destId="{57EABE63-83A3-4119-BDFB-F46A93809CE9}" srcOrd="0" destOrd="0" presId="urn:microsoft.com/office/officeart/2008/layout/LinedList"/>
    <dgm:cxn modelId="{F1DFB626-21DD-4EA1-8463-6A703DC00980}" type="presOf" srcId="{80A31C0B-3939-4761-AF34-0CE0E03FA267}" destId="{EB5CA4CA-9866-4650-9CBE-ADCCDAC3D53A}" srcOrd="0" destOrd="0" presId="urn:microsoft.com/office/officeart/2008/layout/LinedList"/>
    <dgm:cxn modelId="{21D8FB11-5401-4097-A6CA-71EE4A5A8444}" type="presOf" srcId="{2FAA99BD-CEE3-4935-9AE6-8DF04AA99B3A}" destId="{03B2FB57-316A-4EFD-8B4C-465ACC619F4F}" srcOrd="0" destOrd="0" presId="urn:microsoft.com/office/officeart/2008/layout/LinedList"/>
    <dgm:cxn modelId="{2DD118FC-80AE-4F78-969C-1CD5D2D55E0C}" type="presParOf" srcId="{03B2FB57-316A-4EFD-8B4C-465ACC619F4F}" destId="{8A9F6BDA-152A-42BE-8AB8-87ED9D022458}" srcOrd="0" destOrd="0" presId="urn:microsoft.com/office/officeart/2008/layout/LinedList"/>
    <dgm:cxn modelId="{813236DE-0E11-4F28-A8AC-9C25289C4E06}" type="presParOf" srcId="{03B2FB57-316A-4EFD-8B4C-465ACC619F4F}" destId="{F8A38207-139C-444E-B8F7-22550F1F79A2}" srcOrd="1" destOrd="0" presId="urn:microsoft.com/office/officeart/2008/layout/LinedList"/>
    <dgm:cxn modelId="{957AD9EB-DCFE-422E-BFF6-C7D9F50175AF}" type="presParOf" srcId="{F8A38207-139C-444E-B8F7-22550F1F79A2}" destId="{C2B65BCB-41ED-432D-8B5B-65AFEC7971AE}" srcOrd="0" destOrd="0" presId="urn:microsoft.com/office/officeart/2008/layout/LinedList"/>
    <dgm:cxn modelId="{16C8D41E-CC0E-415C-9CD8-C42E9EFE9010}" type="presParOf" srcId="{F8A38207-139C-444E-B8F7-22550F1F79A2}" destId="{2784C22D-0B5B-4405-9C32-A90DD3258871}" srcOrd="1" destOrd="0" presId="urn:microsoft.com/office/officeart/2008/layout/LinedList"/>
    <dgm:cxn modelId="{2B400A0C-6CA0-4014-91C1-9B3BF5CB4FA9}" type="presParOf" srcId="{03B2FB57-316A-4EFD-8B4C-465ACC619F4F}" destId="{3DB571B8-D237-4A95-B949-64A014E6C644}" srcOrd="2" destOrd="0" presId="urn:microsoft.com/office/officeart/2008/layout/LinedList"/>
    <dgm:cxn modelId="{64C2E0B3-AC41-4EF6-BA16-40A6AEC02AFF}" type="presParOf" srcId="{03B2FB57-316A-4EFD-8B4C-465ACC619F4F}" destId="{C1681BF3-F0C2-4562-A017-417DE40B2447}" srcOrd="3" destOrd="0" presId="urn:microsoft.com/office/officeart/2008/layout/LinedList"/>
    <dgm:cxn modelId="{D43590E4-3C66-486C-8BFE-17F271F4651B}" type="presParOf" srcId="{C1681BF3-F0C2-4562-A017-417DE40B2447}" destId="{7D08AC22-9CCD-487F-BBCF-A3030D6BE47C}" srcOrd="0" destOrd="0" presId="urn:microsoft.com/office/officeart/2008/layout/LinedList"/>
    <dgm:cxn modelId="{33AA064B-9885-49C9-902A-FB4ED9239E23}" type="presParOf" srcId="{C1681BF3-F0C2-4562-A017-417DE40B2447}" destId="{B431D3BE-366C-433E-8B34-114B99CFE37D}" srcOrd="1" destOrd="0" presId="urn:microsoft.com/office/officeart/2008/layout/LinedList"/>
    <dgm:cxn modelId="{010DD21F-4199-4030-8771-100F2497A9BC}" type="presParOf" srcId="{03B2FB57-316A-4EFD-8B4C-465ACC619F4F}" destId="{D3682286-C371-4179-9C09-80AE3774E392}" srcOrd="4" destOrd="0" presId="urn:microsoft.com/office/officeart/2008/layout/LinedList"/>
    <dgm:cxn modelId="{9847921A-5DA4-4DD9-95A1-9A924D23CA7D}" type="presParOf" srcId="{03B2FB57-316A-4EFD-8B4C-465ACC619F4F}" destId="{E678419B-08DC-4DF3-810B-8F102342181F}" srcOrd="5" destOrd="0" presId="urn:microsoft.com/office/officeart/2008/layout/LinedList"/>
    <dgm:cxn modelId="{6CBB2EC1-FB2F-429D-B474-E56030574FF1}" type="presParOf" srcId="{E678419B-08DC-4DF3-810B-8F102342181F}" destId="{EB5CA4CA-9866-4650-9CBE-ADCCDAC3D53A}" srcOrd="0" destOrd="0" presId="urn:microsoft.com/office/officeart/2008/layout/LinedList"/>
    <dgm:cxn modelId="{938AF64C-E9A8-4A37-AA6C-EE0A1BA7115D}" type="presParOf" srcId="{E678419B-08DC-4DF3-810B-8F102342181F}" destId="{CC169AC3-FA35-4106-83DF-1609D64C7D64}" srcOrd="1" destOrd="0" presId="urn:microsoft.com/office/officeart/2008/layout/LinedList"/>
    <dgm:cxn modelId="{BDEA2D1A-7432-4F55-A967-CED2F8C63FA3}" type="presParOf" srcId="{03B2FB57-316A-4EFD-8B4C-465ACC619F4F}" destId="{77AA2A92-4D8D-4E15-BB98-B43D9BDF2853}" srcOrd="6" destOrd="0" presId="urn:microsoft.com/office/officeart/2008/layout/LinedList"/>
    <dgm:cxn modelId="{771B600A-0D54-4B4D-ABD9-36F5A6A10C70}" type="presParOf" srcId="{03B2FB57-316A-4EFD-8B4C-465ACC619F4F}" destId="{7B6FA3DF-AB8F-43C7-8926-EB032EDD17CC}" srcOrd="7" destOrd="0" presId="urn:microsoft.com/office/officeart/2008/layout/LinedList"/>
    <dgm:cxn modelId="{8FB11F7B-E1B0-47A2-8D55-6F7E4084DC76}" type="presParOf" srcId="{7B6FA3DF-AB8F-43C7-8926-EB032EDD17CC}" destId="{B02263ED-FF5B-4F2B-A026-052152AF8774}" srcOrd="0" destOrd="0" presId="urn:microsoft.com/office/officeart/2008/layout/LinedList"/>
    <dgm:cxn modelId="{21917046-926C-4C04-B1D4-360B5B397270}" type="presParOf" srcId="{7B6FA3DF-AB8F-43C7-8926-EB032EDD17CC}" destId="{629BD961-A0AE-4807-8CF4-6BADD575A735}" srcOrd="1" destOrd="0" presId="urn:microsoft.com/office/officeart/2008/layout/LinedList"/>
    <dgm:cxn modelId="{C0D0262D-7069-4D56-9CCF-6DF04D2C0B28}" type="presParOf" srcId="{03B2FB57-316A-4EFD-8B4C-465ACC619F4F}" destId="{7471789A-95B0-4B72-8D6E-65E7671B9057}" srcOrd="8" destOrd="0" presId="urn:microsoft.com/office/officeart/2008/layout/LinedList"/>
    <dgm:cxn modelId="{D4D91A70-A569-4A4C-9DCE-B345B683BA2A}" type="presParOf" srcId="{03B2FB57-316A-4EFD-8B4C-465ACC619F4F}" destId="{9B727B08-EC72-4043-9154-05A5C7D2D43B}" srcOrd="9" destOrd="0" presId="urn:microsoft.com/office/officeart/2008/layout/LinedList"/>
    <dgm:cxn modelId="{FC81B13E-F90B-45C8-9B67-414055BB4AB2}" type="presParOf" srcId="{9B727B08-EC72-4043-9154-05A5C7D2D43B}" destId="{57EABE63-83A3-4119-BDFB-F46A93809CE9}" srcOrd="0" destOrd="0" presId="urn:microsoft.com/office/officeart/2008/layout/LinedList"/>
    <dgm:cxn modelId="{84E88B37-7D75-47D8-88B6-28B2B8B81C52}" type="presParOf" srcId="{9B727B08-EC72-4043-9154-05A5C7D2D43B}" destId="{C2744D0D-FD66-4318-B347-D4F7C52686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545C8-D955-4DBF-877C-B8358A16F9EA}"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84714C18-CE63-4AFB-9365-A0DEEA3EFB56}">
      <dgm:prSet/>
      <dgm:spPr/>
      <dgm:t>
        <a:bodyPr/>
        <a:lstStyle/>
        <a:p>
          <a:pPr rtl="0"/>
          <a:r>
            <a:rPr lang="en-US" dirty="0" smtClean="0"/>
            <a:t>To move the purchasing of health care services from a fee-for-service system to a population-based payment structure that incentives quality and value while emphasizing primary prevention strategies.</a:t>
          </a:r>
          <a:endParaRPr lang="en-US" dirty="0"/>
        </a:p>
      </dgm:t>
    </dgm:pt>
    <dgm:pt modelId="{9C12B0A7-772B-4260-BC25-C04888BCA652}" type="parTrans" cxnId="{773D8C67-CD99-42B3-B7DB-A25F9F9AD8E0}">
      <dgm:prSet/>
      <dgm:spPr/>
      <dgm:t>
        <a:bodyPr/>
        <a:lstStyle/>
        <a:p>
          <a:endParaRPr lang="en-US"/>
        </a:p>
      </dgm:t>
    </dgm:pt>
    <dgm:pt modelId="{C12FE848-DF66-4896-B29D-D5823700471C}" type="sibTrans" cxnId="{773D8C67-CD99-42B3-B7DB-A25F9F9AD8E0}">
      <dgm:prSet/>
      <dgm:spPr/>
      <dgm:t>
        <a:bodyPr/>
        <a:lstStyle/>
        <a:p>
          <a:endParaRPr lang="en-US"/>
        </a:p>
      </dgm:t>
    </dgm:pt>
    <dgm:pt modelId="{4C7ECAB4-80F6-4554-B2F9-65023A2E77A9}">
      <dgm:prSet/>
      <dgm:spPr/>
      <dgm:t>
        <a:bodyPr/>
        <a:lstStyle/>
        <a:p>
          <a:pPr rtl="0"/>
          <a:r>
            <a:rPr lang="en-US" dirty="0" smtClean="0"/>
            <a:t>By moving to value-based care coordination model and focusing on the SIM flagship issues, we will improve population health, increase the quality of care, and contain costs.</a:t>
          </a:r>
          <a:endParaRPr lang="en-US" dirty="0"/>
        </a:p>
      </dgm:t>
    </dgm:pt>
    <dgm:pt modelId="{2E0B79ED-FE89-48FD-ABE5-7A6BBD60B4CF}" type="parTrans" cxnId="{2B686074-7AA6-4540-8C45-24B7026D3A89}">
      <dgm:prSet/>
      <dgm:spPr/>
      <dgm:t>
        <a:bodyPr/>
        <a:lstStyle/>
        <a:p>
          <a:endParaRPr lang="en-US"/>
        </a:p>
      </dgm:t>
    </dgm:pt>
    <dgm:pt modelId="{D50FC562-BFA1-4F6D-A84C-D1EB57B9A23F}" type="sibTrans" cxnId="{2B686074-7AA6-4540-8C45-24B7026D3A89}">
      <dgm:prSet/>
      <dgm:spPr/>
      <dgm:t>
        <a:bodyPr/>
        <a:lstStyle/>
        <a:p>
          <a:endParaRPr lang="en-US"/>
        </a:p>
      </dgm:t>
    </dgm:pt>
    <dgm:pt modelId="{05001221-2353-49F8-B950-FC87E1DEE0BF}" type="pres">
      <dgm:prSet presAssocID="{6FA545C8-D955-4DBF-877C-B8358A16F9EA}" presName="Name0" presStyleCnt="0">
        <dgm:presLayoutVars>
          <dgm:dir/>
          <dgm:resizeHandles val="exact"/>
        </dgm:presLayoutVars>
      </dgm:prSet>
      <dgm:spPr/>
      <dgm:t>
        <a:bodyPr/>
        <a:lstStyle/>
        <a:p>
          <a:endParaRPr lang="en-US"/>
        </a:p>
      </dgm:t>
    </dgm:pt>
    <dgm:pt modelId="{82901AC0-6235-4094-8B31-11E57919149A}" type="pres">
      <dgm:prSet presAssocID="{84714C18-CE63-4AFB-9365-A0DEEA3EFB56}" presName="node" presStyleLbl="node1" presStyleIdx="0" presStyleCnt="2">
        <dgm:presLayoutVars>
          <dgm:bulletEnabled val="1"/>
        </dgm:presLayoutVars>
      </dgm:prSet>
      <dgm:spPr/>
      <dgm:t>
        <a:bodyPr/>
        <a:lstStyle/>
        <a:p>
          <a:endParaRPr lang="en-US"/>
        </a:p>
      </dgm:t>
    </dgm:pt>
    <dgm:pt modelId="{1C2BFC0E-A109-477C-8FD8-057F2F3C38F1}" type="pres">
      <dgm:prSet presAssocID="{C12FE848-DF66-4896-B29D-D5823700471C}" presName="sibTrans" presStyleLbl="sibTrans2D1" presStyleIdx="0" presStyleCnt="1"/>
      <dgm:spPr/>
      <dgm:t>
        <a:bodyPr/>
        <a:lstStyle/>
        <a:p>
          <a:endParaRPr lang="en-US"/>
        </a:p>
      </dgm:t>
    </dgm:pt>
    <dgm:pt modelId="{174A867D-70EC-40F9-AF62-2217CCB9C8DE}" type="pres">
      <dgm:prSet presAssocID="{C12FE848-DF66-4896-B29D-D5823700471C}" presName="connectorText" presStyleLbl="sibTrans2D1" presStyleIdx="0" presStyleCnt="1"/>
      <dgm:spPr/>
      <dgm:t>
        <a:bodyPr/>
        <a:lstStyle/>
        <a:p>
          <a:endParaRPr lang="en-US"/>
        </a:p>
      </dgm:t>
    </dgm:pt>
    <dgm:pt modelId="{1727C2F9-5B54-4C7F-98E7-858927FE8447}" type="pres">
      <dgm:prSet presAssocID="{4C7ECAB4-80F6-4554-B2F9-65023A2E77A9}" presName="node" presStyleLbl="node1" presStyleIdx="1" presStyleCnt="2">
        <dgm:presLayoutVars>
          <dgm:bulletEnabled val="1"/>
        </dgm:presLayoutVars>
      </dgm:prSet>
      <dgm:spPr/>
      <dgm:t>
        <a:bodyPr/>
        <a:lstStyle/>
        <a:p>
          <a:endParaRPr lang="en-US"/>
        </a:p>
      </dgm:t>
    </dgm:pt>
  </dgm:ptLst>
  <dgm:cxnLst>
    <dgm:cxn modelId="{E09B739A-D3B6-4E9A-8BF8-449701C967CC}" type="presOf" srcId="{4C7ECAB4-80F6-4554-B2F9-65023A2E77A9}" destId="{1727C2F9-5B54-4C7F-98E7-858927FE8447}" srcOrd="0" destOrd="0" presId="urn:microsoft.com/office/officeart/2005/8/layout/process1"/>
    <dgm:cxn modelId="{D236A039-105E-4EEF-871F-3079B3758B9B}" type="presOf" srcId="{C12FE848-DF66-4896-B29D-D5823700471C}" destId="{174A867D-70EC-40F9-AF62-2217CCB9C8DE}" srcOrd="1" destOrd="0" presId="urn:microsoft.com/office/officeart/2005/8/layout/process1"/>
    <dgm:cxn modelId="{773D8C67-CD99-42B3-B7DB-A25F9F9AD8E0}" srcId="{6FA545C8-D955-4DBF-877C-B8358A16F9EA}" destId="{84714C18-CE63-4AFB-9365-A0DEEA3EFB56}" srcOrd="0" destOrd="0" parTransId="{9C12B0A7-772B-4260-BC25-C04888BCA652}" sibTransId="{C12FE848-DF66-4896-B29D-D5823700471C}"/>
    <dgm:cxn modelId="{2B686074-7AA6-4540-8C45-24B7026D3A89}" srcId="{6FA545C8-D955-4DBF-877C-B8358A16F9EA}" destId="{4C7ECAB4-80F6-4554-B2F9-65023A2E77A9}" srcOrd="1" destOrd="0" parTransId="{2E0B79ED-FE89-48FD-ABE5-7A6BBD60B4CF}" sibTransId="{D50FC562-BFA1-4F6D-A84C-D1EB57B9A23F}"/>
    <dgm:cxn modelId="{D2B11FFD-4730-4C50-8E1C-C59B5910E14F}" type="presOf" srcId="{6FA545C8-D955-4DBF-877C-B8358A16F9EA}" destId="{05001221-2353-49F8-B950-FC87E1DEE0BF}" srcOrd="0" destOrd="0" presId="urn:microsoft.com/office/officeart/2005/8/layout/process1"/>
    <dgm:cxn modelId="{306F0476-7AA1-41C5-B508-CB30F975B2B7}" type="presOf" srcId="{84714C18-CE63-4AFB-9365-A0DEEA3EFB56}" destId="{82901AC0-6235-4094-8B31-11E57919149A}" srcOrd="0" destOrd="0" presId="urn:microsoft.com/office/officeart/2005/8/layout/process1"/>
    <dgm:cxn modelId="{07B92530-1AC5-4ECB-9872-05FA425DE4AD}" type="presOf" srcId="{C12FE848-DF66-4896-B29D-D5823700471C}" destId="{1C2BFC0E-A109-477C-8FD8-057F2F3C38F1}" srcOrd="0" destOrd="0" presId="urn:microsoft.com/office/officeart/2005/8/layout/process1"/>
    <dgm:cxn modelId="{C8FD9FE2-668F-43D5-A21D-30BF654FA77F}" type="presParOf" srcId="{05001221-2353-49F8-B950-FC87E1DEE0BF}" destId="{82901AC0-6235-4094-8B31-11E57919149A}" srcOrd="0" destOrd="0" presId="urn:microsoft.com/office/officeart/2005/8/layout/process1"/>
    <dgm:cxn modelId="{B1A5FBA0-8021-4D23-B181-549441623685}" type="presParOf" srcId="{05001221-2353-49F8-B950-FC87E1DEE0BF}" destId="{1C2BFC0E-A109-477C-8FD8-057F2F3C38F1}" srcOrd="1" destOrd="0" presId="urn:microsoft.com/office/officeart/2005/8/layout/process1"/>
    <dgm:cxn modelId="{A1027CA2-E3B4-405A-AB2C-AE53DB488774}" type="presParOf" srcId="{1C2BFC0E-A109-477C-8FD8-057F2F3C38F1}" destId="{174A867D-70EC-40F9-AF62-2217CCB9C8DE}" srcOrd="0" destOrd="0" presId="urn:microsoft.com/office/officeart/2005/8/layout/process1"/>
    <dgm:cxn modelId="{D6B89A22-A0EB-41CB-9CBE-39BB42878E40}" type="presParOf" srcId="{05001221-2353-49F8-B950-FC87E1DEE0BF}" destId="{1727C2F9-5B54-4C7F-98E7-858927FE844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91D89-EEE5-4E6E-9735-98722ABE0960}"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00E56D9B-C552-4254-8CBB-8992BA8E2E0C}">
      <dgm:prSet phldrT="[Text]"/>
      <dgm:spPr/>
      <dgm:t>
        <a:bodyPr/>
        <a:lstStyle/>
        <a:p>
          <a:r>
            <a:rPr lang="en-US" dirty="0" smtClean="0"/>
            <a:t>Tobacco Use</a:t>
          </a:r>
          <a:endParaRPr lang="en-US" dirty="0"/>
        </a:p>
      </dgm:t>
    </dgm:pt>
    <dgm:pt modelId="{A6F0FA06-2B29-4399-B3AF-3D4B9C2C99BA}" type="parTrans" cxnId="{8ED27C16-C4E8-4315-B96C-F40FEFF1D678}">
      <dgm:prSet/>
      <dgm:spPr/>
      <dgm:t>
        <a:bodyPr/>
        <a:lstStyle/>
        <a:p>
          <a:endParaRPr lang="en-US"/>
        </a:p>
      </dgm:t>
    </dgm:pt>
    <dgm:pt modelId="{2F53C01D-5200-419A-BE28-1DB9F31ACE30}" type="sibTrans" cxnId="{8ED27C16-C4E8-4315-B96C-F40FEFF1D678}">
      <dgm:prSet/>
      <dgm:spPr/>
      <dgm:t>
        <a:bodyPr/>
        <a:lstStyle/>
        <a:p>
          <a:endParaRPr lang="en-US"/>
        </a:p>
      </dgm:t>
    </dgm:pt>
    <dgm:pt modelId="{BD57E260-29EB-4E23-ABC8-0468161A0951}">
      <dgm:prSet phldrT="[Text]"/>
      <dgm:spPr/>
      <dgm:t>
        <a:bodyPr/>
        <a:lstStyle/>
        <a:p>
          <a:r>
            <a:rPr lang="en-US" dirty="0" smtClean="0"/>
            <a:t>Hypertension</a:t>
          </a:r>
          <a:endParaRPr lang="en-US" dirty="0"/>
        </a:p>
      </dgm:t>
    </dgm:pt>
    <dgm:pt modelId="{EBD63530-4131-4B09-8E3E-28DCF46D8886}" type="parTrans" cxnId="{51AC43FE-8C28-416D-997E-245F7223AC00}">
      <dgm:prSet/>
      <dgm:spPr/>
      <dgm:t>
        <a:bodyPr/>
        <a:lstStyle/>
        <a:p>
          <a:endParaRPr lang="en-US"/>
        </a:p>
      </dgm:t>
    </dgm:pt>
    <dgm:pt modelId="{48AA5B2F-92B3-4053-8738-7DEA6D624CC2}" type="sibTrans" cxnId="{51AC43FE-8C28-416D-997E-245F7223AC00}">
      <dgm:prSet/>
      <dgm:spPr/>
      <dgm:t>
        <a:bodyPr/>
        <a:lstStyle/>
        <a:p>
          <a:endParaRPr lang="en-US"/>
        </a:p>
      </dgm:t>
    </dgm:pt>
    <dgm:pt modelId="{AFC5FE93-F7A1-49C8-A37B-BFE9CDAAA539}">
      <dgm:prSet phldrT="[Text]"/>
      <dgm:spPr/>
      <dgm:t>
        <a:bodyPr/>
        <a:lstStyle/>
        <a:p>
          <a:r>
            <a:rPr lang="en-US" dirty="0" smtClean="0"/>
            <a:t>Behavioral Health</a:t>
          </a:r>
          <a:endParaRPr lang="en-US" dirty="0"/>
        </a:p>
      </dgm:t>
    </dgm:pt>
    <dgm:pt modelId="{8DDCFBFF-0FE8-4484-B55E-1005C9911FC2}" type="parTrans" cxnId="{48616B99-A939-4E57-A55D-08583C3DB167}">
      <dgm:prSet/>
      <dgm:spPr/>
      <dgm:t>
        <a:bodyPr/>
        <a:lstStyle/>
        <a:p>
          <a:endParaRPr lang="en-US"/>
        </a:p>
      </dgm:t>
    </dgm:pt>
    <dgm:pt modelId="{E5AB08BC-9B60-477B-9138-6F5A47FF3F45}" type="sibTrans" cxnId="{48616B99-A939-4E57-A55D-08583C3DB167}">
      <dgm:prSet/>
      <dgm:spPr/>
      <dgm:t>
        <a:bodyPr/>
        <a:lstStyle/>
        <a:p>
          <a:endParaRPr lang="en-US"/>
        </a:p>
      </dgm:t>
    </dgm:pt>
    <dgm:pt modelId="{54CDA530-4191-414F-B56C-1D25C3CFE6FA}">
      <dgm:prSet phldrT="[Text]"/>
      <dgm:spPr/>
      <dgm:t>
        <a:bodyPr/>
        <a:lstStyle/>
        <a:p>
          <a:r>
            <a:rPr lang="en-US" dirty="0" smtClean="0"/>
            <a:t>Diabetes</a:t>
          </a:r>
          <a:endParaRPr lang="en-US" dirty="0"/>
        </a:p>
      </dgm:t>
    </dgm:pt>
    <dgm:pt modelId="{573A57A4-B4AF-4E77-911D-10C4839C5991}" type="parTrans" cxnId="{EAD393C3-DAE1-4A58-9185-FA2AAD058AFA}">
      <dgm:prSet/>
      <dgm:spPr/>
      <dgm:t>
        <a:bodyPr/>
        <a:lstStyle/>
        <a:p>
          <a:endParaRPr lang="en-US"/>
        </a:p>
      </dgm:t>
    </dgm:pt>
    <dgm:pt modelId="{B6E4A298-2727-4A35-BA5E-62A053EB2BA0}" type="sibTrans" cxnId="{EAD393C3-DAE1-4A58-9185-FA2AAD058AFA}">
      <dgm:prSet/>
      <dgm:spPr/>
      <dgm:t>
        <a:bodyPr/>
        <a:lstStyle/>
        <a:p>
          <a:endParaRPr lang="en-US"/>
        </a:p>
      </dgm:t>
    </dgm:pt>
    <dgm:pt modelId="{BD0ACD62-E40A-4677-B910-461770A45BBC}">
      <dgm:prSet phldrT="[Text]"/>
      <dgm:spPr/>
      <dgm:t>
        <a:bodyPr/>
        <a:lstStyle/>
        <a:p>
          <a:r>
            <a:rPr lang="en-US" smtClean="0"/>
            <a:t>Obesity</a:t>
          </a:r>
          <a:endParaRPr lang="en-US" dirty="0"/>
        </a:p>
      </dgm:t>
    </dgm:pt>
    <dgm:pt modelId="{D5433D20-51B0-4582-AF6C-4FD7132DD922}" type="parTrans" cxnId="{40476FCC-E152-421C-AA6D-2C38F7654719}">
      <dgm:prSet/>
      <dgm:spPr/>
      <dgm:t>
        <a:bodyPr/>
        <a:lstStyle/>
        <a:p>
          <a:endParaRPr lang="en-US"/>
        </a:p>
      </dgm:t>
    </dgm:pt>
    <dgm:pt modelId="{CD630F3D-BF69-402E-97BD-BE721DB6E713}" type="sibTrans" cxnId="{40476FCC-E152-421C-AA6D-2C38F7654719}">
      <dgm:prSet/>
      <dgm:spPr/>
      <dgm:t>
        <a:bodyPr/>
        <a:lstStyle/>
        <a:p>
          <a:endParaRPr lang="en-US"/>
        </a:p>
      </dgm:t>
    </dgm:pt>
    <dgm:pt modelId="{F08157C5-9F0B-443D-A451-135385FDD800}" type="pres">
      <dgm:prSet presAssocID="{A3291D89-EEE5-4E6E-9735-98722ABE0960}" presName="diagram" presStyleCnt="0">
        <dgm:presLayoutVars>
          <dgm:dir/>
          <dgm:resizeHandles val="exact"/>
        </dgm:presLayoutVars>
      </dgm:prSet>
      <dgm:spPr/>
      <dgm:t>
        <a:bodyPr/>
        <a:lstStyle/>
        <a:p>
          <a:endParaRPr lang="en-US"/>
        </a:p>
      </dgm:t>
    </dgm:pt>
    <dgm:pt modelId="{293EF6BF-28C1-4BDD-A90C-B1DAC2BFCDD8}" type="pres">
      <dgm:prSet presAssocID="{BD0ACD62-E40A-4677-B910-461770A45BBC}" presName="node" presStyleLbl="node1" presStyleIdx="0" presStyleCnt="5">
        <dgm:presLayoutVars>
          <dgm:bulletEnabled val="1"/>
        </dgm:presLayoutVars>
      </dgm:prSet>
      <dgm:spPr/>
      <dgm:t>
        <a:bodyPr/>
        <a:lstStyle/>
        <a:p>
          <a:endParaRPr lang="en-US"/>
        </a:p>
      </dgm:t>
    </dgm:pt>
    <dgm:pt modelId="{85A39550-38B6-494E-8EA7-259900C2F0BE}" type="pres">
      <dgm:prSet presAssocID="{CD630F3D-BF69-402E-97BD-BE721DB6E713}" presName="sibTrans" presStyleCnt="0"/>
      <dgm:spPr/>
    </dgm:pt>
    <dgm:pt modelId="{2EEF9729-8D45-4FBF-B19E-A35416BD5CBE}" type="pres">
      <dgm:prSet presAssocID="{54CDA530-4191-414F-B56C-1D25C3CFE6FA}" presName="node" presStyleLbl="node1" presStyleIdx="1" presStyleCnt="5">
        <dgm:presLayoutVars>
          <dgm:bulletEnabled val="1"/>
        </dgm:presLayoutVars>
      </dgm:prSet>
      <dgm:spPr/>
      <dgm:t>
        <a:bodyPr/>
        <a:lstStyle/>
        <a:p>
          <a:endParaRPr lang="en-US"/>
        </a:p>
      </dgm:t>
    </dgm:pt>
    <dgm:pt modelId="{A5A4FF73-634C-4DFF-807C-C8DF9A0A7490}" type="pres">
      <dgm:prSet presAssocID="{B6E4A298-2727-4A35-BA5E-62A053EB2BA0}" presName="sibTrans" presStyleCnt="0"/>
      <dgm:spPr/>
    </dgm:pt>
    <dgm:pt modelId="{6D0D58B3-0798-48C8-BD48-BC1C9D72E251}" type="pres">
      <dgm:prSet presAssocID="{00E56D9B-C552-4254-8CBB-8992BA8E2E0C}" presName="node" presStyleLbl="node1" presStyleIdx="2" presStyleCnt="5">
        <dgm:presLayoutVars>
          <dgm:bulletEnabled val="1"/>
        </dgm:presLayoutVars>
      </dgm:prSet>
      <dgm:spPr/>
      <dgm:t>
        <a:bodyPr/>
        <a:lstStyle/>
        <a:p>
          <a:endParaRPr lang="en-US"/>
        </a:p>
      </dgm:t>
    </dgm:pt>
    <dgm:pt modelId="{6B3F624B-B0D0-4013-9996-4435243B12AC}" type="pres">
      <dgm:prSet presAssocID="{2F53C01D-5200-419A-BE28-1DB9F31ACE30}" presName="sibTrans" presStyleCnt="0"/>
      <dgm:spPr/>
    </dgm:pt>
    <dgm:pt modelId="{A4796D87-DE40-4FB1-91FE-5EA255D87589}" type="pres">
      <dgm:prSet presAssocID="{BD57E260-29EB-4E23-ABC8-0468161A0951}" presName="node" presStyleLbl="node1" presStyleIdx="3" presStyleCnt="5">
        <dgm:presLayoutVars>
          <dgm:bulletEnabled val="1"/>
        </dgm:presLayoutVars>
      </dgm:prSet>
      <dgm:spPr/>
      <dgm:t>
        <a:bodyPr/>
        <a:lstStyle/>
        <a:p>
          <a:endParaRPr lang="en-US"/>
        </a:p>
      </dgm:t>
    </dgm:pt>
    <dgm:pt modelId="{F5F70CAC-1E53-4E45-B9C2-1A5D51D201D7}" type="pres">
      <dgm:prSet presAssocID="{48AA5B2F-92B3-4053-8738-7DEA6D624CC2}" presName="sibTrans" presStyleCnt="0"/>
      <dgm:spPr/>
    </dgm:pt>
    <dgm:pt modelId="{09B470CD-99BF-4919-B6C9-E70C4F33245D}" type="pres">
      <dgm:prSet presAssocID="{AFC5FE93-F7A1-49C8-A37B-BFE9CDAAA539}" presName="node" presStyleLbl="node1" presStyleIdx="4" presStyleCnt="5">
        <dgm:presLayoutVars>
          <dgm:bulletEnabled val="1"/>
        </dgm:presLayoutVars>
      </dgm:prSet>
      <dgm:spPr/>
      <dgm:t>
        <a:bodyPr/>
        <a:lstStyle/>
        <a:p>
          <a:endParaRPr lang="en-US"/>
        </a:p>
      </dgm:t>
    </dgm:pt>
  </dgm:ptLst>
  <dgm:cxnLst>
    <dgm:cxn modelId="{29D1A202-F6F3-4030-87C0-F79E5982B006}" type="presOf" srcId="{BD0ACD62-E40A-4677-B910-461770A45BBC}" destId="{293EF6BF-28C1-4BDD-A90C-B1DAC2BFCDD8}" srcOrd="0" destOrd="0" presId="urn:microsoft.com/office/officeart/2005/8/layout/default"/>
    <dgm:cxn modelId="{259FA2BB-FE0B-4184-A0B3-BD5A65A13B6F}" type="presOf" srcId="{00E56D9B-C552-4254-8CBB-8992BA8E2E0C}" destId="{6D0D58B3-0798-48C8-BD48-BC1C9D72E251}" srcOrd="0" destOrd="0" presId="urn:microsoft.com/office/officeart/2005/8/layout/default"/>
    <dgm:cxn modelId="{34B600A9-3FF5-43CA-8FEE-D991022F145E}" type="presOf" srcId="{54CDA530-4191-414F-B56C-1D25C3CFE6FA}" destId="{2EEF9729-8D45-4FBF-B19E-A35416BD5CBE}" srcOrd="0" destOrd="0" presId="urn:microsoft.com/office/officeart/2005/8/layout/default"/>
    <dgm:cxn modelId="{8ED27C16-C4E8-4315-B96C-F40FEFF1D678}" srcId="{A3291D89-EEE5-4E6E-9735-98722ABE0960}" destId="{00E56D9B-C552-4254-8CBB-8992BA8E2E0C}" srcOrd="2" destOrd="0" parTransId="{A6F0FA06-2B29-4399-B3AF-3D4B9C2C99BA}" sibTransId="{2F53C01D-5200-419A-BE28-1DB9F31ACE30}"/>
    <dgm:cxn modelId="{51AC43FE-8C28-416D-997E-245F7223AC00}" srcId="{A3291D89-EEE5-4E6E-9735-98722ABE0960}" destId="{BD57E260-29EB-4E23-ABC8-0468161A0951}" srcOrd="3" destOrd="0" parTransId="{EBD63530-4131-4B09-8E3E-28DCF46D8886}" sibTransId="{48AA5B2F-92B3-4053-8738-7DEA6D624CC2}"/>
    <dgm:cxn modelId="{40476FCC-E152-421C-AA6D-2C38F7654719}" srcId="{A3291D89-EEE5-4E6E-9735-98722ABE0960}" destId="{BD0ACD62-E40A-4677-B910-461770A45BBC}" srcOrd="0" destOrd="0" parTransId="{D5433D20-51B0-4582-AF6C-4FD7132DD922}" sibTransId="{CD630F3D-BF69-402E-97BD-BE721DB6E713}"/>
    <dgm:cxn modelId="{987DFB2E-0C1A-40ED-9F4E-7DB15C50C0A9}" type="presOf" srcId="{A3291D89-EEE5-4E6E-9735-98722ABE0960}" destId="{F08157C5-9F0B-443D-A451-135385FDD800}" srcOrd="0" destOrd="0" presId="urn:microsoft.com/office/officeart/2005/8/layout/default"/>
    <dgm:cxn modelId="{EAD393C3-DAE1-4A58-9185-FA2AAD058AFA}" srcId="{A3291D89-EEE5-4E6E-9735-98722ABE0960}" destId="{54CDA530-4191-414F-B56C-1D25C3CFE6FA}" srcOrd="1" destOrd="0" parTransId="{573A57A4-B4AF-4E77-911D-10C4839C5991}" sibTransId="{B6E4A298-2727-4A35-BA5E-62A053EB2BA0}"/>
    <dgm:cxn modelId="{48616B99-A939-4E57-A55D-08583C3DB167}" srcId="{A3291D89-EEE5-4E6E-9735-98722ABE0960}" destId="{AFC5FE93-F7A1-49C8-A37B-BFE9CDAAA539}" srcOrd="4" destOrd="0" parTransId="{8DDCFBFF-0FE8-4484-B55E-1005C9911FC2}" sibTransId="{E5AB08BC-9B60-477B-9138-6F5A47FF3F45}"/>
    <dgm:cxn modelId="{4A762582-B689-46C9-A91F-A349A921F5E1}" type="presOf" srcId="{AFC5FE93-F7A1-49C8-A37B-BFE9CDAAA539}" destId="{09B470CD-99BF-4919-B6C9-E70C4F33245D}" srcOrd="0" destOrd="0" presId="urn:microsoft.com/office/officeart/2005/8/layout/default"/>
    <dgm:cxn modelId="{0F14ED2E-56C2-476A-A28C-043332CAB0CF}" type="presOf" srcId="{BD57E260-29EB-4E23-ABC8-0468161A0951}" destId="{A4796D87-DE40-4FB1-91FE-5EA255D87589}" srcOrd="0" destOrd="0" presId="urn:microsoft.com/office/officeart/2005/8/layout/default"/>
    <dgm:cxn modelId="{B90393FA-3D88-46F2-BBC1-551939118F10}" type="presParOf" srcId="{F08157C5-9F0B-443D-A451-135385FDD800}" destId="{293EF6BF-28C1-4BDD-A90C-B1DAC2BFCDD8}" srcOrd="0" destOrd="0" presId="urn:microsoft.com/office/officeart/2005/8/layout/default"/>
    <dgm:cxn modelId="{BB85110C-0736-4FDB-B13B-A1BC65440EFE}" type="presParOf" srcId="{F08157C5-9F0B-443D-A451-135385FDD800}" destId="{85A39550-38B6-494E-8EA7-259900C2F0BE}" srcOrd="1" destOrd="0" presId="urn:microsoft.com/office/officeart/2005/8/layout/default"/>
    <dgm:cxn modelId="{DC3ADA96-1AEB-4936-B527-7BEC11BC534B}" type="presParOf" srcId="{F08157C5-9F0B-443D-A451-135385FDD800}" destId="{2EEF9729-8D45-4FBF-B19E-A35416BD5CBE}" srcOrd="2" destOrd="0" presId="urn:microsoft.com/office/officeart/2005/8/layout/default"/>
    <dgm:cxn modelId="{EF8ACA28-AF65-4BE3-B1DB-54A9679D616A}" type="presParOf" srcId="{F08157C5-9F0B-443D-A451-135385FDD800}" destId="{A5A4FF73-634C-4DFF-807C-C8DF9A0A7490}" srcOrd="3" destOrd="0" presId="urn:microsoft.com/office/officeart/2005/8/layout/default"/>
    <dgm:cxn modelId="{93FB1788-E150-4410-909B-26DCF63B5362}" type="presParOf" srcId="{F08157C5-9F0B-443D-A451-135385FDD800}" destId="{6D0D58B3-0798-48C8-BD48-BC1C9D72E251}" srcOrd="4" destOrd="0" presId="urn:microsoft.com/office/officeart/2005/8/layout/default"/>
    <dgm:cxn modelId="{D5397751-85B8-4915-98C2-C18E22F2B8E6}" type="presParOf" srcId="{F08157C5-9F0B-443D-A451-135385FDD800}" destId="{6B3F624B-B0D0-4013-9996-4435243B12AC}" srcOrd="5" destOrd="0" presId="urn:microsoft.com/office/officeart/2005/8/layout/default"/>
    <dgm:cxn modelId="{C9C380CE-72D3-4377-9697-2A12CACE6131}" type="presParOf" srcId="{F08157C5-9F0B-443D-A451-135385FDD800}" destId="{A4796D87-DE40-4FB1-91FE-5EA255D87589}" srcOrd="6" destOrd="0" presId="urn:microsoft.com/office/officeart/2005/8/layout/default"/>
    <dgm:cxn modelId="{C122C7A5-7669-4275-8A8E-3CBA5533A7BF}" type="presParOf" srcId="{F08157C5-9F0B-443D-A451-135385FDD800}" destId="{F5F70CAC-1E53-4E45-B9C2-1A5D51D201D7}" srcOrd="7" destOrd="0" presId="urn:microsoft.com/office/officeart/2005/8/layout/default"/>
    <dgm:cxn modelId="{216B11DF-9950-4DFA-A388-DC53EB5E7B98}" type="presParOf" srcId="{F08157C5-9F0B-443D-A451-135385FDD800}" destId="{09B470CD-99BF-4919-B6C9-E70C4F33245D}"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AA94B9-7896-4663-9515-AF5ACB9A4E0C}"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n-US"/>
        </a:p>
      </dgm:t>
    </dgm:pt>
    <dgm:pt modelId="{AADE49D0-187A-464E-AFDB-0DB0AB1AEFB9}">
      <dgm:prSet phldrT="[Text]" custT="1"/>
      <dgm:spPr>
        <a:solidFill>
          <a:schemeClr val="tx2">
            <a:lumMod val="75000"/>
          </a:schemeClr>
        </a:solidFill>
      </dgm:spPr>
      <dgm:t>
        <a:bodyPr/>
        <a:lstStyle/>
        <a:p>
          <a:pPr>
            <a:lnSpc>
              <a:spcPct val="100000"/>
            </a:lnSpc>
            <a:spcAft>
              <a:spcPts val="600"/>
            </a:spcAft>
          </a:pPr>
          <a:r>
            <a:rPr lang="en-US" sz="2600" b="1" dirty="0" smtClean="0"/>
            <a:t>SIM Goal:</a:t>
          </a:r>
        </a:p>
        <a:p>
          <a:pPr>
            <a:lnSpc>
              <a:spcPct val="100000"/>
            </a:lnSpc>
            <a:spcAft>
              <a:spcPts val="600"/>
            </a:spcAft>
          </a:pPr>
          <a:r>
            <a:rPr lang="en-US" sz="2400" b="1" dirty="0" smtClean="0"/>
            <a:t> </a:t>
          </a:r>
          <a:r>
            <a:rPr lang="en-US" sz="2400" dirty="0" smtClean="0"/>
            <a:t>To move payments to providers from a fee-for-service system      to a value-based payment structure</a:t>
          </a:r>
          <a:endParaRPr lang="en-US" sz="2400" dirty="0"/>
        </a:p>
      </dgm:t>
    </dgm:pt>
    <dgm:pt modelId="{BCDDAF45-4BD5-46DB-8C38-4250B35D0E93}" type="parTrans" cxnId="{93954E12-8035-4BF0-A65D-B923820F4983}">
      <dgm:prSet/>
      <dgm:spPr/>
      <dgm:t>
        <a:bodyPr/>
        <a:lstStyle/>
        <a:p>
          <a:endParaRPr lang="en-US"/>
        </a:p>
      </dgm:t>
    </dgm:pt>
    <dgm:pt modelId="{36BAF6EB-CA16-4B01-8B74-B942B6DA50FE}" type="sibTrans" cxnId="{93954E12-8035-4BF0-A65D-B923820F4983}">
      <dgm:prSet/>
      <dgm:spPr/>
      <dgm:t>
        <a:bodyPr/>
        <a:lstStyle/>
        <a:p>
          <a:endParaRPr lang="en-US"/>
        </a:p>
      </dgm:t>
    </dgm:pt>
    <dgm:pt modelId="{3D276B62-5985-4D6B-BA05-6FE0037978D1}">
      <dgm:prSet phldrT="[Text]" custT="1"/>
      <dgm:spPr>
        <a:solidFill>
          <a:srgbClr val="009999"/>
        </a:solidFill>
      </dgm:spPr>
      <dgm:t>
        <a:bodyPr lIns="0" tIns="0" rIns="0" bIns="0"/>
        <a:lstStyle/>
        <a:p>
          <a:r>
            <a:rPr lang="en-US" sz="2600" dirty="0" smtClean="0"/>
            <a:t>Communities of</a:t>
          </a:r>
          <a:br>
            <a:rPr lang="en-US" sz="2600" dirty="0" smtClean="0"/>
          </a:br>
          <a:r>
            <a:rPr lang="en-US" sz="2600" dirty="0" smtClean="0"/>
            <a:t>Care Organizations   </a:t>
          </a:r>
          <a:endParaRPr lang="en-US" sz="2600" dirty="0"/>
        </a:p>
      </dgm:t>
    </dgm:pt>
    <dgm:pt modelId="{353D2E4C-9CF8-40A0-A057-10F801594240}" type="parTrans" cxnId="{A7A6051C-36A8-40E8-BF2D-0C8AA7B0C89B}">
      <dgm:prSet/>
      <dgm:spPr/>
      <dgm:t>
        <a:bodyPr/>
        <a:lstStyle/>
        <a:p>
          <a:endParaRPr lang="en-US"/>
        </a:p>
      </dgm:t>
    </dgm:pt>
    <dgm:pt modelId="{BD1A82A6-7D67-41D3-9F80-B28C17FBDFCD}" type="sibTrans" cxnId="{A7A6051C-36A8-40E8-BF2D-0C8AA7B0C89B}">
      <dgm:prSet/>
      <dgm:spPr/>
      <dgm:t>
        <a:bodyPr/>
        <a:lstStyle/>
        <a:p>
          <a:endParaRPr lang="en-US"/>
        </a:p>
      </dgm:t>
    </dgm:pt>
    <dgm:pt modelId="{969BA8B9-272F-4CFA-9FE6-03B5D1115290}">
      <dgm:prSet phldrT="[Text]" custT="1"/>
      <dgm:spPr>
        <a:solidFill>
          <a:srgbClr val="00B0F0"/>
        </a:solidFill>
      </dgm:spPr>
      <dgm:t>
        <a:bodyPr lIns="0" tIns="0" rIns="0" bIns="0"/>
        <a:lstStyle/>
        <a:p>
          <a:r>
            <a:rPr lang="en-US" sz="2600" dirty="0" smtClean="0"/>
            <a:t> Multi-Payer</a:t>
          </a:r>
          <a:br>
            <a:rPr lang="en-US" sz="2600" dirty="0" smtClean="0"/>
          </a:br>
          <a:r>
            <a:rPr lang="en-US" sz="2600" dirty="0" smtClean="0"/>
            <a:t>Quality Measures</a:t>
          </a:r>
          <a:endParaRPr lang="en-US" sz="2600" dirty="0"/>
        </a:p>
      </dgm:t>
    </dgm:pt>
    <dgm:pt modelId="{1F777399-B3D6-4496-98C3-EB42E2E1215E}" type="parTrans" cxnId="{3615562E-21E3-4669-A079-65C7B2DDFE24}">
      <dgm:prSet/>
      <dgm:spPr/>
      <dgm:t>
        <a:bodyPr/>
        <a:lstStyle/>
        <a:p>
          <a:endParaRPr lang="en-US"/>
        </a:p>
      </dgm:t>
    </dgm:pt>
    <dgm:pt modelId="{8C0F29AB-FCB0-45AF-B345-EA1C6FF2CF6C}" type="sibTrans" cxnId="{3615562E-21E3-4669-A079-65C7B2DDFE24}">
      <dgm:prSet/>
      <dgm:spPr/>
      <dgm:t>
        <a:bodyPr/>
        <a:lstStyle/>
        <a:p>
          <a:endParaRPr lang="en-US"/>
        </a:p>
      </dgm:t>
    </dgm:pt>
    <dgm:pt modelId="{88691537-51E3-43E7-82A7-E535DFA97B68}">
      <dgm:prSet phldrT="[Text]" custT="1"/>
      <dgm:spPr>
        <a:solidFill>
          <a:srgbClr val="0070C0"/>
        </a:solidFill>
      </dgm:spPr>
      <dgm:t>
        <a:bodyPr/>
        <a:lstStyle/>
        <a:p>
          <a:r>
            <a:rPr lang="en-US" sz="2600" dirty="0" smtClean="0"/>
            <a:t>Multi-Payer Episodes of Care </a:t>
          </a:r>
          <a:endParaRPr lang="en-US" sz="2600" dirty="0"/>
        </a:p>
      </dgm:t>
    </dgm:pt>
    <dgm:pt modelId="{6A0B9800-2851-45BB-A268-47A4BD1BFB67}" type="parTrans" cxnId="{331C3078-2DF7-4C9B-8D1D-6C1757F28B4F}">
      <dgm:prSet/>
      <dgm:spPr/>
      <dgm:t>
        <a:bodyPr/>
        <a:lstStyle/>
        <a:p>
          <a:endParaRPr lang="en-US"/>
        </a:p>
      </dgm:t>
    </dgm:pt>
    <dgm:pt modelId="{9F183793-83FA-4E0B-B83E-8BEB600EC512}" type="sibTrans" cxnId="{331C3078-2DF7-4C9B-8D1D-6C1757F28B4F}">
      <dgm:prSet/>
      <dgm:spPr/>
      <dgm:t>
        <a:bodyPr/>
        <a:lstStyle/>
        <a:p>
          <a:endParaRPr lang="en-US"/>
        </a:p>
      </dgm:t>
    </dgm:pt>
    <dgm:pt modelId="{581F8849-BF51-43C4-9C0C-3238092B5D15}" type="pres">
      <dgm:prSet presAssocID="{3AAA94B9-7896-4663-9515-AF5ACB9A4E0C}" presName="composite" presStyleCnt="0">
        <dgm:presLayoutVars>
          <dgm:chMax val="1"/>
          <dgm:dir/>
          <dgm:resizeHandles val="exact"/>
        </dgm:presLayoutVars>
      </dgm:prSet>
      <dgm:spPr/>
      <dgm:t>
        <a:bodyPr/>
        <a:lstStyle/>
        <a:p>
          <a:endParaRPr lang="en-US"/>
        </a:p>
      </dgm:t>
    </dgm:pt>
    <dgm:pt modelId="{8F763EFE-487B-4C85-A805-68223AB12611}" type="pres">
      <dgm:prSet presAssocID="{AADE49D0-187A-464E-AFDB-0DB0AB1AEFB9}" presName="roof" presStyleLbl="dkBgShp" presStyleIdx="0" presStyleCnt="2"/>
      <dgm:spPr/>
      <dgm:t>
        <a:bodyPr/>
        <a:lstStyle/>
        <a:p>
          <a:endParaRPr lang="en-US"/>
        </a:p>
      </dgm:t>
    </dgm:pt>
    <dgm:pt modelId="{2F066609-258D-429E-AE4B-169DD7DFCCAF}" type="pres">
      <dgm:prSet presAssocID="{AADE49D0-187A-464E-AFDB-0DB0AB1AEFB9}" presName="pillars" presStyleCnt="0"/>
      <dgm:spPr/>
    </dgm:pt>
    <dgm:pt modelId="{D6AA4231-7421-45C1-AE96-5C0D00C3E5B1}" type="pres">
      <dgm:prSet presAssocID="{AADE49D0-187A-464E-AFDB-0DB0AB1AEFB9}" presName="pillar1" presStyleLbl="node1" presStyleIdx="0" presStyleCnt="3">
        <dgm:presLayoutVars>
          <dgm:bulletEnabled val="1"/>
        </dgm:presLayoutVars>
      </dgm:prSet>
      <dgm:spPr/>
      <dgm:t>
        <a:bodyPr/>
        <a:lstStyle/>
        <a:p>
          <a:endParaRPr lang="en-US"/>
        </a:p>
      </dgm:t>
    </dgm:pt>
    <dgm:pt modelId="{449BC2B2-F603-4E38-A5AF-07FC3A74ACCF}" type="pres">
      <dgm:prSet presAssocID="{969BA8B9-272F-4CFA-9FE6-03B5D1115290}" presName="pillarX" presStyleLbl="node1" presStyleIdx="1" presStyleCnt="3">
        <dgm:presLayoutVars>
          <dgm:bulletEnabled val="1"/>
        </dgm:presLayoutVars>
      </dgm:prSet>
      <dgm:spPr/>
      <dgm:t>
        <a:bodyPr/>
        <a:lstStyle/>
        <a:p>
          <a:endParaRPr lang="en-US"/>
        </a:p>
      </dgm:t>
    </dgm:pt>
    <dgm:pt modelId="{FC4CDC40-CE4F-42CD-80E3-36EC6DCED6D4}" type="pres">
      <dgm:prSet presAssocID="{88691537-51E3-43E7-82A7-E535DFA97B68}" presName="pillarX" presStyleLbl="node1" presStyleIdx="2" presStyleCnt="3">
        <dgm:presLayoutVars>
          <dgm:bulletEnabled val="1"/>
        </dgm:presLayoutVars>
      </dgm:prSet>
      <dgm:spPr/>
      <dgm:t>
        <a:bodyPr/>
        <a:lstStyle/>
        <a:p>
          <a:endParaRPr lang="en-US"/>
        </a:p>
      </dgm:t>
    </dgm:pt>
    <dgm:pt modelId="{66B35430-F5C5-49A1-BB5C-3B27B9565F21}" type="pres">
      <dgm:prSet presAssocID="{AADE49D0-187A-464E-AFDB-0DB0AB1AEFB9}" presName="base" presStyleLbl="dkBgShp" presStyleIdx="1" presStyleCnt="2"/>
      <dgm:spPr>
        <a:solidFill>
          <a:schemeClr val="tx2">
            <a:lumMod val="75000"/>
          </a:schemeClr>
        </a:solidFill>
      </dgm:spPr>
      <dgm:t>
        <a:bodyPr/>
        <a:lstStyle/>
        <a:p>
          <a:endParaRPr lang="en-US"/>
        </a:p>
      </dgm:t>
    </dgm:pt>
  </dgm:ptLst>
  <dgm:cxnLst>
    <dgm:cxn modelId="{16DCE1E7-8480-47D9-9DFB-D7B64D216F89}" type="presOf" srcId="{AADE49D0-187A-464E-AFDB-0DB0AB1AEFB9}" destId="{8F763EFE-487B-4C85-A805-68223AB12611}" srcOrd="0" destOrd="0" presId="urn:microsoft.com/office/officeart/2005/8/layout/hList3"/>
    <dgm:cxn modelId="{93954E12-8035-4BF0-A65D-B923820F4983}" srcId="{3AAA94B9-7896-4663-9515-AF5ACB9A4E0C}" destId="{AADE49D0-187A-464E-AFDB-0DB0AB1AEFB9}" srcOrd="0" destOrd="0" parTransId="{BCDDAF45-4BD5-46DB-8C38-4250B35D0E93}" sibTransId="{36BAF6EB-CA16-4B01-8B74-B942B6DA50FE}"/>
    <dgm:cxn modelId="{575A294A-172C-4099-9BA9-B3B402CB6AA2}" type="presOf" srcId="{88691537-51E3-43E7-82A7-E535DFA97B68}" destId="{FC4CDC40-CE4F-42CD-80E3-36EC6DCED6D4}" srcOrd="0" destOrd="0" presId="urn:microsoft.com/office/officeart/2005/8/layout/hList3"/>
    <dgm:cxn modelId="{3615562E-21E3-4669-A079-65C7B2DDFE24}" srcId="{AADE49D0-187A-464E-AFDB-0DB0AB1AEFB9}" destId="{969BA8B9-272F-4CFA-9FE6-03B5D1115290}" srcOrd="1" destOrd="0" parTransId="{1F777399-B3D6-4496-98C3-EB42E2E1215E}" sibTransId="{8C0F29AB-FCB0-45AF-B345-EA1C6FF2CF6C}"/>
    <dgm:cxn modelId="{331C3078-2DF7-4C9B-8D1D-6C1757F28B4F}" srcId="{AADE49D0-187A-464E-AFDB-0DB0AB1AEFB9}" destId="{88691537-51E3-43E7-82A7-E535DFA97B68}" srcOrd="2" destOrd="0" parTransId="{6A0B9800-2851-45BB-A268-47A4BD1BFB67}" sibTransId="{9F183793-83FA-4E0B-B83E-8BEB600EC512}"/>
    <dgm:cxn modelId="{A7A6051C-36A8-40E8-BF2D-0C8AA7B0C89B}" srcId="{AADE49D0-187A-464E-AFDB-0DB0AB1AEFB9}" destId="{3D276B62-5985-4D6B-BA05-6FE0037978D1}" srcOrd="0" destOrd="0" parTransId="{353D2E4C-9CF8-40A0-A057-10F801594240}" sibTransId="{BD1A82A6-7D67-41D3-9F80-B28C17FBDFCD}"/>
    <dgm:cxn modelId="{C8C1D0CB-5FAD-48D8-98F3-05E131C34C6D}" type="presOf" srcId="{969BA8B9-272F-4CFA-9FE6-03B5D1115290}" destId="{449BC2B2-F603-4E38-A5AF-07FC3A74ACCF}" srcOrd="0" destOrd="0" presId="urn:microsoft.com/office/officeart/2005/8/layout/hList3"/>
    <dgm:cxn modelId="{7AC374F7-E12F-4739-B3F0-F33852461290}" type="presOf" srcId="{3AAA94B9-7896-4663-9515-AF5ACB9A4E0C}" destId="{581F8849-BF51-43C4-9C0C-3238092B5D15}" srcOrd="0" destOrd="0" presId="urn:microsoft.com/office/officeart/2005/8/layout/hList3"/>
    <dgm:cxn modelId="{49D72DE6-F746-435F-90BA-D8119005168D}" type="presOf" srcId="{3D276B62-5985-4D6B-BA05-6FE0037978D1}" destId="{D6AA4231-7421-45C1-AE96-5C0D00C3E5B1}" srcOrd="0" destOrd="0" presId="urn:microsoft.com/office/officeart/2005/8/layout/hList3"/>
    <dgm:cxn modelId="{51D8A485-DE3B-47C9-9839-708EFCF33A8D}" type="presParOf" srcId="{581F8849-BF51-43C4-9C0C-3238092B5D15}" destId="{8F763EFE-487B-4C85-A805-68223AB12611}" srcOrd="0" destOrd="0" presId="urn:microsoft.com/office/officeart/2005/8/layout/hList3"/>
    <dgm:cxn modelId="{35285AA9-52A2-4FFF-A814-8A58131BCEF4}" type="presParOf" srcId="{581F8849-BF51-43C4-9C0C-3238092B5D15}" destId="{2F066609-258D-429E-AE4B-169DD7DFCCAF}" srcOrd="1" destOrd="0" presId="urn:microsoft.com/office/officeart/2005/8/layout/hList3"/>
    <dgm:cxn modelId="{C22F2EE1-8A71-45BB-9AE1-080FBA0C5F93}" type="presParOf" srcId="{2F066609-258D-429E-AE4B-169DD7DFCCAF}" destId="{D6AA4231-7421-45C1-AE96-5C0D00C3E5B1}" srcOrd="0" destOrd="0" presId="urn:microsoft.com/office/officeart/2005/8/layout/hList3"/>
    <dgm:cxn modelId="{BD95CAF0-1C28-4589-A6D4-8254015F9EE1}" type="presParOf" srcId="{2F066609-258D-429E-AE4B-169DD7DFCCAF}" destId="{449BC2B2-F603-4E38-A5AF-07FC3A74ACCF}" srcOrd="1" destOrd="0" presId="urn:microsoft.com/office/officeart/2005/8/layout/hList3"/>
    <dgm:cxn modelId="{67CFC301-45FD-4C9E-9D95-1806A48F154A}" type="presParOf" srcId="{2F066609-258D-429E-AE4B-169DD7DFCCAF}" destId="{FC4CDC40-CE4F-42CD-80E3-36EC6DCED6D4}" srcOrd="2" destOrd="0" presId="urn:microsoft.com/office/officeart/2005/8/layout/hList3"/>
    <dgm:cxn modelId="{CD08D403-9FEF-4126-A13C-9D8D28F62F04}" type="presParOf" srcId="{581F8849-BF51-43C4-9C0C-3238092B5D15}" destId="{66B35430-F5C5-49A1-BB5C-3B27B9565F2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AA94B9-7896-4663-9515-AF5ACB9A4E0C}"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n-US"/>
        </a:p>
      </dgm:t>
    </dgm:pt>
    <dgm:pt modelId="{AADE49D0-187A-464E-AFDB-0DB0AB1AEFB9}">
      <dgm:prSet phldrT="[Text]" custT="1"/>
      <dgm:spPr>
        <a:solidFill>
          <a:schemeClr val="tx2">
            <a:lumMod val="75000"/>
          </a:schemeClr>
        </a:solidFill>
      </dgm:spPr>
      <dgm:t>
        <a:bodyPr/>
        <a:lstStyle/>
        <a:p>
          <a:pPr>
            <a:lnSpc>
              <a:spcPct val="100000"/>
            </a:lnSpc>
            <a:spcAft>
              <a:spcPts val="600"/>
            </a:spcAft>
          </a:pPr>
          <a:r>
            <a:rPr lang="en-US" sz="2600" b="1" dirty="0" smtClean="0"/>
            <a:t>SIM Goal:</a:t>
          </a:r>
        </a:p>
        <a:p>
          <a:pPr>
            <a:lnSpc>
              <a:spcPct val="100000"/>
            </a:lnSpc>
            <a:spcAft>
              <a:spcPts val="600"/>
            </a:spcAft>
          </a:pPr>
          <a:r>
            <a:rPr lang="en-US" sz="2400" b="1" dirty="0" smtClean="0"/>
            <a:t> </a:t>
          </a:r>
          <a:r>
            <a:rPr lang="en-US" sz="2400" dirty="0" smtClean="0"/>
            <a:t>To move payments to providers from a fee-for-service system       to a value-based payment structure</a:t>
          </a:r>
          <a:endParaRPr lang="en-US" sz="2400" dirty="0"/>
        </a:p>
      </dgm:t>
    </dgm:pt>
    <dgm:pt modelId="{BCDDAF45-4BD5-46DB-8C38-4250B35D0E93}" type="parTrans" cxnId="{93954E12-8035-4BF0-A65D-B923820F4983}">
      <dgm:prSet/>
      <dgm:spPr/>
      <dgm:t>
        <a:bodyPr/>
        <a:lstStyle/>
        <a:p>
          <a:endParaRPr lang="en-US"/>
        </a:p>
      </dgm:t>
    </dgm:pt>
    <dgm:pt modelId="{36BAF6EB-CA16-4B01-8B74-B942B6DA50FE}" type="sibTrans" cxnId="{93954E12-8035-4BF0-A65D-B923820F4983}">
      <dgm:prSet/>
      <dgm:spPr/>
      <dgm:t>
        <a:bodyPr/>
        <a:lstStyle/>
        <a:p>
          <a:endParaRPr lang="en-US"/>
        </a:p>
      </dgm:t>
    </dgm:pt>
    <dgm:pt modelId="{3D276B62-5985-4D6B-BA05-6FE0037978D1}">
      <dgm:prSet phldrT="[Text]" custT="1"/>
      <dgm:spPr>
        <a:solidFill>
          <a:schemeClr val="bg1">
            <a:lumMod val="50000"/>
          </a:schemeClr>
        </a:solidFill>
      </dgm:spPr>
      <dgm:t>
        <a:bodyPr lIns="0" tIns="0" rIns="0" bIns="0"/>
        <a:lstStyle/>
        <a:p>
          <a:r>
            <a:rPr lang="en-US" sz="2600" dirty="0" smtClean="0"/>
            <a:t>Communities of Care Organizations</a:t>
          </a:r>
          <a:br>
            <a:rPr lang="en-US" sz="2600" dirty="0" smtClean="0"/>
          </a:br>
          <a:endParaRPr lang="en-US" sz="2600" dirty="0"/>
        </a:p>
      </dgm:t>
    </dgm:pt>
    <dgm:pt modelId="{353D2E4C-9CF8-40A0-A057-10F801594240}" type="parTrans" cxnId="{A7A6051C-36A8-40E8-BF2D-0C8AA7B0C89B}">
      <dgm:prSet/>
      <dgm:spPr/>
      <dgm:t>
        <a:bodyPr/>
        <a:lstStyle/>
        <a:p>
          <a:endParaRPr lang="en-US"/>
        </a:p>
      </dgm:t>
    </dgm:pt>
    <dgm:pt modelId="{BD1A82A6-7D67-41D3-9F80-B28C17FBDFCD}" type="sibTrans" cxnId="{A7A6051C-36A8-40E8-BF2D-0C8AA7B0C89B}">
      <dgm:prSet/>
      <dgm:spPr/>
      <dgm:t>
        <a:bodyPr/>
        <a:lstStyle/>
        <a:p>
          <a:endParaRPr lang="en-US"/>
        </a:p>
      </dgm:t>
    </dgm:pt>
    <dgm:pt modelId="{969BA8B9-272F-4CFA-9FE6-03B5D1115290}">
      <dgm:prSet phldrT="[Text]" custT="1"/>
      <dgm:spPr>
        <a:solidFill>
          <a:srgbClr val="00B0F0"/>
        </a:solidFill>
      </dgm:spPr>
      <dgm:t>
        <a:bodyPr lIns="0" tIns="0" rIns="0" bIns="0"/>
        <a:lstStyle/>
        <a:p>
          <a:r>
            <a:rPr lang="en-US" sz="2600" dirty="0" smtClean="0"/>
            <a:t>Multi- Payer   Quality Measures</a:t>
          </a:r>
        </a:p>
      </dgm:t>
    </dgm:pt>
    <dgm:pt modelId="{1F777399-B3D6-4496-98C3-EB42E2E1215E}" type="parTrans" cxnId="{3615562E-21E3-4669-A079-65C7B2DDFE24}">
      <dgm:prSet/>
      <dgm:spPr/>
      <dgm:t>
        <a:bodyPr/>
        <a:lstStyle/>
        <a:p>
          <a:endParaRPr lang="en-US"/>
        </a:p>
      </dgm:t>
    </dgm:pt>
    <dgm:pt modelId="{8C0F29AB-FCB0-45AF-B345-EA1C6FF2CF6C}" type="sibTrans" cxnId="{3615562E-21E3-4669-A079-65C7B2DDFE24}">
      <dgm:prSet/>
      <dgm:spPr/>
      <dgm:t>
        <a:bodyPr/>
        <a:lstStyle/>
        <a:p>
          <a:endParaRPr lang="en-US"/>
        </a:p>
      </dgm:t>
    </dgm:pt>
    <dgm:pt modelId="{88691537-51E3-43E7-82A7-E535DFA97B68}">
      <dgm:prSet phldrT="[Text]" custT="1"/>
      <dgm:spPr>
        <a:solidFill>
          <a:schemeClr val="bg1">
            <a:lumMod val="50000"/>
          </a:schemeClr>
        </a:solidFill>
      </dgm:spPr>
      <dgm:t>
        <a:bodyPr lIns="0" tIns="0" rIns="0" bIns="0"/>
        <a:lstStyle/>
        <a:p>
          <a:r>
            <a:rPr lang="en-US" sz="2600" dirty="0" smtClean="0"/>
            <a:t>Multi-Payer  Episodes of Care</a:t>
          </a:r>
          <a:endParaRPr lang="en-US" sz="2600" dirty="0"/>
        </a:p>
      </dgm:t>
    </dgm:pt>
    <dgm:pt modelId="{6A0B9800-2851-45BB-A268-47A4BD1BFB67}" type="parTrans" cxnId="{331C3078-2DF7-4C9B-8D1D-6C1757F28B4F}">
      <dgm:prSet/>
      <dgm:spPr/>
      <dgm:t>
        <a:bodyPr/>
        <a:lstStyle/>
        <a:p>
          <a:endParaRPr lang="en-US"/>
        </a:p>
      </dgm:t>
    </dgm:pt>
    <dgm:pt modelId="{9F183793-83FA-4E0B-B83E-8BEB600EC512}" type="sibTrans" cxnId="{331C3078-2DF7-4C9B-8D1D-6C1757F28B4F}">
      <dgm:prSet/>
      <dgm:spPr/>
      <dgm:t>
        <a:bodyPr/>
        <a:lstStyle/>
        <a:p>
          <a:endParaRPr lang="en-US"/>
        </a:p>
      </dgm:t>
    </dgm:pt>
    <dgm:pt modelId="{581F8849-BF51-43C4-9C0C-3238092B5D15}" type="pres">
      <dgm:prSet presAssocID="{3AAA94B9-7896-4663-9515-AF5ACB9A4E0C}" presName="composite" presStyleCnt="0">
        <dgm:presLayoutVars>
          <dgm:chMax val="1"/>
          <dgm:dir/>
          <dgm:resizeHandles val="exact"/>
        </dgm:presLayoutVars>
      </dgm:prSet>
      <dgm:spPr/>
      <dgm:t>
        <a:bodyPr/>
        <a:lstStyle/>
        <a:p>
          <a:endParaRPr lang="en-US"/>
        </a:p>
      </dgm:t>
    </dgm:pt>
    <dgm:pt modelId="{8F763EFE-487B-4C85-A805-68223AB12611}" type="pres">
      <dgm:prSet presAssocID="{AADE49D0-187A-464E-AFDB-0DB0AB1AEFB9}" presName="roof" presStyleLbl="dkBgShp" presStyleIdx="0" presStyleCnt="2"/>
      <dgm:spPr/>
      <dgm:t>
        <a:bodyPr/>
        <a:lstStyle/>
        <a:p>
          <a:endParaRPr lang="en-US"/>
        </a:p>
      </dgm:t>
    </dgm:pt>
    <dgm:pt modelId="{2F066609-258D-429E-AE4B-169DD7DFCCAF}" type="pres">
      <dgm:prSet presAssocID="{AADE49D0-187A-464E-AFDB-0DB0AB1AEFB9}" presName="pillars" presStyleCnt="0"/>
      <dgm:spPr/>
    </dgm:pt>
    <dgm:pt modelId="{D6AA4231-7421-45C1-AE96-5C0D00C3E5B1}" type="pres">
      <dgm:prSet presAssocID="{AADE49D0-187A-464E-AFDB-0DB0AB1AEFB9}" presName="pillar1" presStyleLbl="node1" presStyleIdx="0" presStyleCnt="3">
        <dgm:presLayoutVars>
          <dgm:bulletEnabled val="1"/>
        </dgm:presLayoutVars>
      </dgm:prSet>
      <dgm:spPr/>
      <dgm:t>
        <a:bodyPr/>
        <a:lstStyle/>
        <a:p>
          <a:endParaRPr lang="en-US"/>
        </a:p>
      </dgm:t>
    </dgm:pt>
    <dgm:pt modelId="{449BC2B2-F603-4E38-A5AF-07FC3A74ACCF}" type="pres">
      <dgm:prSet presAssocID="{969BA8B9-272F-4CFA-9FE6-03B5D1115290}" presName="pillarX" presStyleLbl="node1" presStyleIdx="1" presStyleCnt="3">
        <dgm:presLayoutVars>
          <dgm:bulletEnabled val="1"/>
        </dgm:presLayoutVars>
      </dgm:prSet>
      <dgm:spPr/>
      <dgm:t>
        <a:bodyPr/>
        <a:lstStyle/>
        <a:p>
          <a:endParaRPr lang="en-US"/>
        </a:p>
      </dgm:t>
    </dgm:pt>
    <dgm:pt modelId="{FC4CDC40-CE4F-42CD-80E3-36EC6DCED6D4}" type="pres">
      <dgm:prSet presAssocID="{88691537-51E3-43E7-82A7-E535DFA97B68}" presName="pillarX" presStyleLbl="node1" presStyleIdx="2" presStyleCnt="3">
        <dgm:presLayoutVars>
          <dgm:bulletEnabled val="1"/>
        </dgm:presLayoutVars>
      </dgm:prSet>
      <dgm:spPr/>
      <dgm:t>
        <a:bodyPr/>
        <a:lstStyle/>
        <a:p>
          <a:endParaRPr lang="en-US"/>
        </a:p>
      </dgm:t>
    </dgm:pt>
    <dgm:pt modelId="{66B35430-F5C5-49A1-BB5C-3B27B9565F21}" type="pres">
      <dgm:prSet presAssocID="{AADE49D0-187A-464E-AFDB-0DB0AB1AEFB9}" presName="base" presStyleLbl="dkBgShp" presStyleIdx="1" presStyleCnt="2"/>
      <dgm:spPr>
        <a:solidFill>
          <a:schemeClr val="tx2">
            <a:lumMod val="75000"/>
          </a:schemeClr>
        </a:solidFill>
      </dgm:spPr>
      <dgm:t>
        <a:bodyPr/>
        <a:lstStyle/>
        <a:p>
          <a:endParaRPr lang="en-US"/>
        </a:p>
      </dgm:t>
    </dgm:pt>
  </dgm:ptLst>
  <dgm:cxnLst>
    <dgm:cxn modelId="{93954E12-8035-4BF0-A65D-B923820F4983}" srcId="{3AAA94B9-7896-4663-9515-AF5ACB9A4E0C}" destId="{AADE49D0-187A-464E-AFDB-0DB0AB1AEFB9}" srcOrd="0" destOrd="0" parTransId="{BCDDAF45-4BD5-46DB-8C38-4250B35D0E93}" sibTransId="{36BAF6EB-CA16-4B01-8B74-B942B6DA50FE}"/>
    <dgm:cxn modelId="{3615562E-21E3-4669-A079-65C7B2DDFE24}" srcId="{AADE49D0-187A-464E-AFDB-0DB0AB1AEFB9}" destId="{969BA8B9-272F-4CFA-9FE6-03B5D1115290}" srcOrd="1" destOrd="0" parTransId="{1F777399-B3D6-4496-98C3-EB42E2E1215E}" sibTransId="{8C0F29AB-FCB0-45AF-B345-EA1C6FF2CF6C}"/>
    <dgm:cxn modelId="{331C3078-2DF7-4C9B-8D1D-6C1757F28B4F}" srcId="{AADE49D0-187A-464E-AFDB-0DB0AB1AEFB9}" destId="{88691537-51E3-43E7-82A7-E535DFA97B68}" srcOrd="2" destOrd="0" parTransId="{6A0B9800-2851-45BB-A268-47A4BD1BFB67}" sibTransId="{9F183793-83FA-4E0B-B83E-8BEB600EC512}"/>
    <dgm:cxn modelId="{DE3575BE-B69F-4F66-992E-0F5A53B8BA92}" type="presOf" srcId="{969BA8B9-272F-4CFA-9FE6-03B5D1115290}" destId="{449BC2B2-F603-4E38-A5AF-07FC3A74ACCF}" srcOrd="0" destOrd="0" presId="urn:microsoft.com/office/officeart/2005/8/layout/hList3"/>
    <dgm:cxn modelId="{8406F16A-FDD8-435D-B236-5AAE3A4D3C11}" type="presOf" srcId="{AADE49D0-187A-464E-AFDB-0DB0AB1AEFB9}" destId="{8F763EFE-487B-4C85-A805-68223AB12611}" srcOrd="0" destOrd="0" presId="urn:microsoft.com/office/officeart/2005/8/layout/hList3"/>
    <dgm:cxn modelId="{A7A6051C-36A8-40E8-BF2D-0C8AA7B0C89B}" srcId="{AADE49D0-187A-464E-AFDB-0DB0AB1AEFB9}" destId="{3D276B62-5985-4D6B-BA05-6FE0037978D1}" srcOrd="0" destOrd="0" parTransId="{353D2E4C-9CF8-40A0-A057-10F801594240}" sibTransId="{BD1A82A6-7D67-41D3-9F80-B28C17FBDFCD}"/>
    <dgm:cxn modelId="{F6F481FA-0D6B-4D57-8122-E868F90D8BC2}" type="presOf" srcId="{3D276B62-5985-4D6B-BA05-6FE0037978D1}" destId="{D6AA4231-7421-45C1-AE96-5C0D00C3E5B1}" srcOrd="0" destOrd="0" presId="urn:microsoft.com/office/officeart/2005/8/layout/hList3"/>
    <dgm:cxn modelId="{19E2BC50-5C02-4A36-89BE-364E683BE037}" type="presOf" srcId="{3AAA94B9-7896-4663-9515-AF5ACB9A4E0C}" destId="{581F8849-BF51-43C4-9C0C-3238092B5D15}" srcOrd="0" destOrd="0" presId="urn:microsoft.com/office/officeart/2005/8/layout/hList3"/>
    <dgm:cxn modelId="{758DE71D-B2AA-4405-B227-9C1F5B61E8E8}" type="presOf" srcId="{88691537-51E3-43E7-82A7-E535DFA97B68}" destId="{FC4CDC40-CE4F-42CD-80E3-36EC6DCED6D4}" srcOrd="0" destOrd="0" presId="urn:microsoft.com/office/officeart/2005/8/layout/hList3"/>
    <dgm:cxn modelId="{1E8EF56B-FC58-449B-BE4D-410C24C17847}" type="presParOf" srcId="{581F8849-BF51-43C4-9C0C-3238092B5D15}" destId="{8F763EFE-487B-4C85-A805-68223AB12611}" srcOrd="0" destOrd="0" presId="urn:microsoft.com/office/officeart/2005/8/layout/hList3"/>
    <dgm:cxn modelId="{8C578847-9178-42C6-BAD8-46DBFA5FB50B}" type="presParOf" srcId="{581F8849-BF51-43C4-9C0C-3238092B5D15}" destId="{2F066609-258D-429E-AE4B-169DD7DFCCAF}" srcOrd="1" destOrd="0" presId="urn:microsoft.com/office/officeart/2005/8/layout/hList3"/>
    <dgm:cxn modelId="{1CA45111-0300-4BE4-BF52-4DE953A09395}" type="presParOf" srcId="{2F066609-258D-429E-AE4B-169DD7DFCCAF}" destId="{D6AA4231-7421-45C1-AE96-5C0D00C3E5B1}" srcOrd="0" destOrd="0" presId="urn:microsoft.com/office/officeart/2005/8/layout/hList3"/>
    <dgm:cxn modelId="{CE298A6C-14B3-4D6E-A986-F1E6F25DE57D}" type="presParOf" srcId="{2F066609-258D-429E-AE4B-169DD7DFCCAF}" destId="{449BC2B2-F603-4E38-A5AF-07FC3A74ACCF}" srcOrd="1" destOrd="0" presId="urn:microsoft.com/office/officeart/2005/8/layout/hList3"/>
    <dgm:cxn modelId="{9C7D2A76-1C6B-4419-A4DA-107914EE16F0}" type="presParOf" srcId="{2F066609-258D-429E-AE4B-169DD7DFCCAF}" destId="{FC4CDC40-CE4F-42CD-80E3-36EC6DCED6D4}" srcOrd="2" destOrd="0" presId="urn:microsoft.com/office/officeart/2005/8/layout/hList3"/>
    <dgm:cxn modelId="{2FC2BE38-79A6-481E-BB5E-BA7D915E1ED7}" type="presParOf" srcId="{581F8849-BF51-43C4-9C0C-3238092B5D15}" destId="{66B35430-F5C5-49A1-BB5C-3B27B9565F2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AA94B9-7896-4663-9515-AF5ACB9A4E0C}"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n-US"/>
        </a:p>
      </dgm:t>
    </dgm:pt>
    <dgm:pt modelId="{AADE49D0-187A-464E-AFDB-0DB0AB1AEFB9}">
      <dgm:prSet phldrT="[Text]" custT="1"/>
      <dgm:spPr>
        <a:solidFill>
          <a:schemeClr val="tx2">
            <a:lumMod val="75000"/>
          </a:schemeClr>
        </a:solidFill>
      </dgm:spPr>
      <dgm:t>
        <a:bodyPr/>
        <a:lstStyle/>
        <a:p>
          <a:pPr>
            <a:lnSpc>
              <a:spcPct val="100000"/>
            </a:lnSpc>
            <a:spcAft>
              <a:spcPts val="600"/>
            </a:spcAft>
          </a:pPr>
          <a:r>
            <a:rPr lang="en-US" sz="2600" b="1" dirty="0" smtClean="0"/>
            <a:t>Goal:</a:t>
          </a:r>
        </a:p>
        <a:p>
          <a:pPr>
            <a:lnSpc>
              <a:spcPct val="100000"/>
            </a:lnSpc>
            <a:spcAft>
              <a:spcPts val="600"/>
            </a:spcAft>
          </a:pPr>
          <a:r>
            <a:rPr lang="en-US" sz="2400" b="1" dirty="0" smtClean="0"/>
            <a:t> </a:t>
          </a:r>
          <a:r>
            <a:rPr lang="en-US" sz="2400" dirty="0" smtClean="0"/>
            <a:t>To move payments to providers from a fee-for-service system      to a value-based payment structure</a:t>
          </a:r>
          <a:endParaRPr lang="en-US" sz="2400" dirty="0"/>
        </a:p>
      </dgm:t>
    </dgm:pt>
    <dgm:pt modelId="{BCDDAF45-4BD5-46DB-8C38-4250B35D0E93}" type="parTrans" cxnId="{93954E12-8035-4BF0-A65D-B923820F4983}">
      <dgm:prSet/>
      <dgm:spPr/>
      <dgm:t>
        <a:bodyPr/>
        <a:lstStyle/>
        <a:p>
          <a:endParaRPr lang="en-US"/>
        </a:p>
      </dgm:t>
    </dgm:pt>
    <dgm:pt modelId="{36BAF6EB-CA16-4B01-8B74-B942B6DA50FE}" type="sibTrans" cxnId="{93954E12-8035-4BF0-A65D-B923820F4983}">
      <dgm:prSet/>
      <dgm:spPr/>
      <dgm:t>
        <a:bodyPr/>
        <a:lstStyle/>
        <a:p>
          <a:endParaRPr lang="en-US"/>
        </a:p>
      </dgm:t>
    </dgm:pt>
    <dgm:pt modelId="{3D276B62-5985-4D6B-BA05-6FE0037978D1}">
      <dgm:prSet phldrT="[Text]" custT="1"/>
      <dgm:spPr>
        <a:solidFill>
          <a:schemeClr val="bg1">
            <a:lumMod val="50000"/>
          </a:schemeClr>
        </a:solidFill>
      </dgm:spPr>
      <dgm:t>
        <a:bodyPr lIns="0" tIns="0" rIns="0" bIns="0"/>
        <a:lstStyle/>
        <a:p>
          <a:r>
            <a:rPr lang="en-US" sz="2600" dirty="0" smtClean="0"/>
            <a:t>Communities of</a:t>
          </a:r>
          <a:br>
            <a:rPr lang="en-US" sz="2600" dirty="0" smtClean="0"/>
          </a:br>
          <a:r>
            <a:rPr lang="en-US" sz="2600" dirty="0" smtClean="0"/>
            <a:t>Care Organizations   </a:t>
          </a:r>
          <a:endParaRPr lang="en-US" sz="2600" dirty="0"/>
        </a:p>
      </dgm:t>
    </dgm:pt>
    <dgm:pt modelId="{353D2E4C-9CF8-40A0-A057-10F801594240}" type="parTrans" cxnId="{A7A6051C-36A8-40E8-BF2D-0C8AA7B0C89B}">
      <dgm:prSet/>
      <dgm:spPr/>
      <dgm:t>
        <a:bodyPr/>
        <a:lstStyle/>
        <a:p>
          <a:endParaRPr lang="en-US"/>
        </a:p>
      </dgm:t>
    </dgm:pt>
    <dgm:pt modelId="{BD1A82A6-7D67-41D3-9F80-B28C17FBDFCD}" type="sibTrans" cxnId="{A7A6051C-36A8-40E8-BF2D-0C8AA7B0C89B}">
      <dgm:prSet/>
      <dgm:spPr/>
      <dgm:t>
        <a:bodyPr/>
        <a:lstStyle/>
        <a:p>
          <a:endParaRPr lang="en-US"/>
        </a:p>
      </dgm:t>
    </dgm:pt>
    <dgm:pt modelId="{969BA8B9-272F-4CFA-9FE6-03B5D1115290}">
      <dgm:prSet phldrT="[Text]" custT="1"/>
      <dgm:spPr>
        <a:solidFill>
          <a:schemeClr val="bg1">
            <a:lumMod val="50000"/>
          </a:schemeClr>
        </a:solidFill>
      </dgm:spPr>
      <dgm:t>
        <a:bodyPr lIns="0" tIns="0" rIns="0" bIns="0"/>
        <a:lstStyle/>
        <a:p>
          <a:r>
            <a:rPr lang="en-US" sz="2600" dirty="0" smtClean="0"/>
            <a:t>Multi-Payer    Quality Measures</a:t>
          </a:r>
          <a:endParaRPr lang="en-US" sz="2600" dirty="0"/>
        </a:p>
      </dgm:t>
    </dgm:pt>
    <dgm:pt modelId="{1F777399-B3D6-4496-98C3-EB42E2E1215E}" type="parTrans" cxnId="{3615562E-21E3-4669-A079-65C7B2DDFE24}">
      <dgm:prSet/>
      <dgm:spPr/>
      <dgm:t>
        <a:bodyPr/>
        <a:lstStyle/>
        <a:p>
          <a:endParaRPr lang="en-US"/>
        </a:p>
      </dgm:t>
    </dgm:pt>
    <dgm:pt modelId="{8C0F29AB-FCB0-45AF-B345-EA1C6FF2CF6C}" type="sibTrans" cxnId="{3615562E-21E3-4669-A079-65C7B2DDFE24}">
      <dgm:prSet/>
      <dgm:spPr/>
      <dgm:t>
        <a:bodyPr/>
        <a:lstStyle/>
        <a:p>
          <a:endParaRPr lang="en-US"/>
        </a:p>
      </dgm:t>
    </dgm:pt>
    <dgm:pt modelId="{88691537-51E3-43E7-82A7-E535DFA97B68}">
      <dgm:prSet phldrT="[Text]" custT="1"/>
      <dgm:spPr>
        <a:solidFill>
          <a:srgbClr val="0070C0"/>
        </a:solidFill>
      </dgm:spPr>
      <dgm:t>
        <a:bodyPr lIns="0" tIns="0" rIns="0" bIns="0"/>
        <a:lstStyle/>
        <a:p>
          <a:r>
            <a:rPr lang="en-US" sz="2600" dirty="0" smtClean="0"/>
            <a:t>Multi-Payer   Episodes of Care </a:t>
          </a:r>
          <a:endParaRPr lang="en-US" sz="2600" dirty="0"/>
        </a:p>
      </dgm:t>
    </dgm:pt>
    <dgm:pt modelId="{6A0B9800-2851-45BB-A268-47A4BD1BFB67}" type="parTrans" cxnId="{331C3078-2DF7-4C9B-8D1D-6C1757F28B4F}">
      <dgm:prSet/>
      <dgm:spPr/>
      <dgm:t>
        <a:bodyPr/>
        <a:lstStyle/>
        <a:p>
          <a:endParaRPr lang="en-US"/>
        </a:p>
      </dgm:t>
    </dgm:pt>
    <dgm:pt modelId="{9F183793-83FA-4E0B-B83E-8BEB600EC512}" type="sibTrans" cxnId="{331C3078-2DF7-4C9B-8D1D-6C1757F28B4F}">
      <dgm:prSet/>
      <dgm:spPr/>
      <dgm:t>
        <a:bodyPr/>
        <a:lstStyle/>
        <a:p>
          <a:endParaRPr lang="en-US"/>
        </a:p>
      </dgm:t>
    </dgm:pt>
    <dgm:pt modelId="{581F8849-BF51-43C4-9C0C-3238092B5D15}" type="pres">
      <dgm:prSet presAssocID="{3AAA94B9-7896-4663-9515-AF5ACB9A4E0C}" presName="composite" presStyleCnt="0">
        <dgm:presLayoutVars>
          <dgm:chMax val="1"/>
          <dgm:dir/>
          <dgm:resizeHandles val="exact"/>
        </dgm:presLayoutVars>
      </dgm:prSet>
      <dgm:spPr/>
      <dgm:t>
        <a:bodyPr/>
        <a:lstStyle/>
        <a:p>
          <a:endParaRPr lang="en-US"/>
        </a:p>
      </dgm:t>
    </dgm:pt>
    <dgm:pt modelId="{8F763EFE-487B-4C85-A805-68223AB12611}" type="pres">
      <dgm:prSet presAssocID="{AADE49D0-187A-464E-AFDB-0DB0AB1AEFB9}" presName="roof" presStyleLbl="dkBgShp" presStyleIdx="0" presStyleCnt="2"/>
      <dgm:spPr/>
      <dgm:t>
        <a:bodyPr/>
        <a:lstStyle/>
        <a:p>
          <a:endParaRPr lang="en-US"/>
        </a:p>
      </dgm:t>
    </dgm:pt>
    <dgm:pt modelId="{2F066609-258D-429E-AE4B-169DD7DFCCAF}" type="pres">
      <dgm:prSet presAssocID="{AADE49D0-187A-464E-AFDB-0DB0AB1AEFB9}" presName="pillars" presStyleCnt="0"/>
      <dgm:spPr/>
    </dgm:pt>
    <dgm:pt modelId="{D6AA4231-7421-45C1-AE96-5C0D00C3E5B1}" type="pres">
      <dgm:prSet presAssocID="{AADE49D0-187A-464E-AFDB-0DB0AB1AEFB9}" presName="pillar1" presStyleLbl="node1" presStyleIdx="0" presStyleCnt="3">
        <dgm:presLayoutVars>
          <dgm:bulletEnabled val="1"/>
        </dgm:presLayoutVars>
      </dgm:prSet>
      <dgm:spPr/>
      <dgm:t>
        <a:bodyPr/>
        <a:lstStyle/>
        <a:p>
          <a:endParaRPr lang="en-US"/>
        </a:p>
      </dgm:t>
    </dgm:pt>
    <dgm:pt modelId="{449BC2B2-F603-4E38-A5AF-07FC3A74ACCF}" type="pres">
      <dgm:prSet presAssocID="{969BA8B9-272F-4CFA-9FE6-03B5D1115290}" presName="pillarX" presStyleLbl="node1" presStyleIdx="1" presStyleCnt="3">
        <dgm:presLayoutVars>
          <dgm:bulletEnabled val="1"/>
        </dgm:presLayoutVars>
      </dgm:prSet>
      <dgm:spPr/>
      <dgm:t>
        <a:bodyPr/>
        <a:lstStyle/>
        <a:p>
          <a:endParaRPr lang="en-US"/>
        </a:p>
      </dgm:t>
    </dgm:pt>
    <dgm:pt modelId="{FC4CDC40-CE4F-42CD-80E3-36EC6DCED6D4}" type="pres">
      <dgm:prSet presAssocID="{88691537-51E3-43E7-82A7-E535DFA97B68}" presName="pillarX" presStyleLbl="node1" presStyleIdx="2" presStyleCnt="3">
        <dgm:presLayoutVars>
          <dgm:bulletEnabled val="1"/>
        </dgm:presLayoutVars>
      </dgm:prSet>
      <dgm:spPr/>
      <dgm:t>
        <a:bodyPr/>
        <a:lstStyle/>
        <a:p>
          <a:endParaRPr lang="en-US"/>
        </a:p>
      </dgm:t>
    </dgm:pt>
    <dgm:pt modelId="{66B35430-F5C5-49A1-BB5C-3B27B9565F21}" type="pres">
      <dgm:prSet presAssocID="{AADE49D0-187A-464E-AFDB-0DB0AB1AEFB9}" presName="base" presStyleLbl="dkBgShp" presStyleIdx="1" presStyleCnt="2"/>
      <dgm:spPr>
        <a:solidFill>
          <a:schemeClr val="tx2">
            <a:lumMod val="75000"/>
          </a:schemeClr>
        </a:solidFill>
      </dgm:spPr>
      <dgm:t>
        <a:bodyPr/>
        <a:lstStyle/>
        <a:p>
          <a:endParaRPr lang="en-US"/>
        </a:p>
      </dgm:t>
    </dgm:pt>
  </dgm:ptLst>
  <dgm:cxnLst>
    <dgm:cxn modelId="{93954E12-8035-4BF0-A65D-B923820F4983}" srcId="{3AAA94B9-7896-4663-9515-AF5ACB9A4E0C}" destId="{AADE49D0-187A-464E-AFDB-0DB0AB1AEFB9}" srcOrd="0" destOrd="0" parTransId="{BCDDAF45-4BD5-46DB-8C38-4250B35D0E93}" sibTransId="{36BAF6EB-CA16-4B01-8B74-B942B6DA50FE}"/>
    <dgm:cxn modelId="{3615562E-21E3-4669-A079-65C7B2DDFE24}" srcId="{AADE49D0-187A-464E-AFDB-0DB0AB1AEFB9}" destId="{969BA8B9-272F-4CFA-9FE6-03B5D1115290}" srcOrd="1" destOrd="0" parTransId="{1F777399-B3D6-4496-98C3-EB42E2E1215E}" sibTransId="{8C0F29AB-FCB0-45AF-B345-EA1C6FF2CF6C}"/>
    <dgm:cxn modelId="{FEFB4B82-D911-4751-9AA0-717D6715C10A}" type="presOf" srcId="{3AAA94B9-7896-4663-9515-AF5ACB9A4E0C}" destId="{581F8849-BF51-43C4-9C0C-3238092B5D15}" srcOrd="0" destOrd="0" presId="urn:microsoft.com/office/officeart/2005/8/layout/hList3"/>
    <dgm:cxn modelId="{331C3078-2DF7-4C9B-8D1D-6C1757F28B4F}" srcId="{AADE49D0-187A-464E-AFDB-0DB0AB1AEFB9}" destId="{88691537-51E3-43E7-82A7-E535DFA97B68}" srcOrd="2" destOrd="0" parTransId="{6A0B9800-2851-45BB-A268-47A4BD1BFB67}" sibTransId="{9F183793-83FA-4E0B-B83E-8BEB600EC512}"/>
    <dgm:cxn modelId="{A7A6051C-36A8-40E8-BF2D-0C8AA7B0C89B}" srcId="{AADE49D0-187A-464E-AFDB-0DB0AB1AEFB9}" destId="{3D276B62-5985-4D6B-BA05-6FE0037978D1}" srcOrd="0" destOrd="0" parTransId="{353D2E4C-9CF8-40A0-A057-10F801594240}" sibTransId="{BD1A82A6-7D67-41D3-9F80-B28C17FBDFCD}"/>
    <dgm:cxn modelId="{3674F47B-87DF-4CEA-8F83-E0A2F157E34F}" type="presOf" srcId="{969BA8B9-272F-4CFA-9FE6-03B5D1115290}" destId="{449BC2B2-F603-4E38-A5AF-07FC3A74ACCF}" srcOrd="0" destOrd="0" presId="urn:microsoft.com/office/officeart/2005/8/layout/hList3"/>
    <dgm:cxn modelId="{AB6A8E6A-2193-4E12-A90B-073FA702F59A}" type="presOf" srcId="{88691537-51E3-43E7-82A7-E535DFA97B68}" destId="{FC4CDC40-CE4F-42CD-80E3-36EC6DCED6D4}" srcOrd="0" destOrd="0" presId="urn:microsoft.com/office/officeart/2005/8/layout/hList3"/>
    <dgm:cxn modelId="{C5C6061F-05FC-407D-B4CE-585CD6E468CF}" type="presOf" srcId="{AADE49D0-187A-464E-AFDB-0DB0AB1AEFB9}" destId="{8F763EFE-487B-4C85-A805-68223AB12611}" srcOrd="0" destOrd="0" presId="urn:microsoft.com/office/officeart/2005/8/layout/hList3"/>
    <dgm:cxn modelId="{6201A464-1573-43AB-BC8C-F79A91F7A97C}" type="presOf" srcId="{3D276B62-5985-4D6B-BA05-6FE0037978D1}" destId="{D6AA4231-7421-45C1-AE96-5C0D00C3E5B1}" srcOrd="0" destOrd="0" presId="urn:microsoft.com/office/officeart/2005/8/layout/hList3"/>
    <dgm:cxn modelId="{249BC9F5-E02C-40B3-B197-8785FC6040C1}" type="presParOf" srcId="{581F8849-BF51-43C4-9C0C-3238092B5D15}" destId="{8F763EFE-487B-4C85-A805-68223AB12611}" srcOrd="0" destOrd="0" presId="urn:microsoft.com/office/officeart/2005/8/layout/hList3"/>
    <dgm:cxn modelId="{36D24C22-FE1D-4ECE-8B6C-EE2E3827E393}" type="presParOf" srcId="{581F8849-BF51-43C4-9C0C-3238092B5D15}" destId="{2F066609-258D-429E-AE4B-169DD7DFCCAF}" srcOrd="1" destOrd="0" presId="urn:microsoft.com/office/officeart/2005/8/layout/hList3"/>
    <dgm:cxn modelId="{51581504-3BD0-4491-84B4-ABAC8874E0B5}" type="presParOf" srcId="{2F066609-258D-429E-AE4B-169DD7DFCCAF}" destId="{D6AA4231-7421-45C1-AE96-5C0D00C3E5B1}" srcOrd="0" destOrd="0" presId="urn:microsoft.com/office/officeart/2005/8/layout/hList3"/>
    <dgm:cxn modelId="{9E479C9F-CA14-4DA1-91BE-36E50F81EDA2}" type="presParOf" srcId="{2F066609-258D-429E-AE4B-169DD7DFCCAF}" destId="{449BC2B2-F603-4E38-A5AF-07FC3A74ACCF}" srcOrd="1" destOrd="0" presId="urn:microsoft.com/office/officeart/2005/8/layout/hList3"/>
    <dgm:cxn modelId="{E01E9BBF-989A-46EA-B9AE-54B5004186A2}" type="presParOf" srcId="{2F066609-258D-429E-AE4B-169DD7DFCCAF}" destId="{FC4CDC40-CE4F-42CD-80E3-36EC6DCED6D4}" srcOrd="2" destOrd="0" presId="urn:microsoft.com/office/officeart/2005/8/layout/hList3"/>
    <dgm:cxn modelId="{E9733781-4667-4026-9B4F-DB1A34B82790}" type="presParOf" srcId="{581F8849-BF51-43C4-9C0C-3238092B5D15}" destId="{66B35430-F5C5-49A1-BB5C-3B27B9565F2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F6BDA-152A-42BE-8AB8-87ED9D022458}">
      <dsp:nvSpPr>
        <dsp:cNvPr id="0" name=""/>
        <dsp:cNvSpPr/>
      </dsp:nvSpPr>
      <dsp:spPr>
        <a:xfrm>
          <a:off x="0" y="623"/>
          <a:ext cx="8229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65BCB-41ED-432D-8B5B-65AFEC7971AE}">
      <dsp:nvSpPr>
        <dsp:cNvPr id="0" name=""/>
        <dsp:cNvSpPr/>
      </dsp:nvSpPr>
      <dsp:spPr>
        <a:xfrm>
          <a:off x="0" y="623"/>
          <a:ext cx="8229599"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 fee-for-service system incentivizes volume, making it difficult to contain costs </a:t>
          </a:r>
          <a:endParaRPr lang="en-US" sz="2000" kern="1200" dirty="0"/>
        </a:p>
      </dsp:txBody>
      <dsp:txXfrm>
        <a:off x="0" y="623"/>
        <a:ext cx="8229599" cy="1020830"/>
      </dsp:txXfrm>
    </dsp:sp>
    <dsp:sp modelId="{3DB571B8-D237-4A95-B949-64A014E6C644}">
      <dsp:nvSpPr>
        <dsp:cNvPr id="0" name=""/>
        <dsp:cNvSpPr/>
      </dsp:nvSpPr>
      <dsp:spPr>
        <a:xfrm>
          <a:off x="0" y="1021453"/>
          <a:ext cx="8229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8AC22-9CCD-487F-BBCF-A3030D6BE47C}">
      <dsp:nvSpPr>
        <dsp:cNvPr id="0" name=""/>
        <dsp:cNvSpPr/>
      </dsp:nvSpPr>
      <dsp:spPr>
        <a:xfrm>
          <a:off x="0" y="1021453"/>
          <a:ext cx="8229599"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Fee-for-service payments do not incentivize investment in innovative delivery methods or systems</a:t>
          </a:r>
          <a:br>
            <a:rPr lang="en-US" sz="2000" kern="1200" dirty="0" smtClean="0"/>
          </a:br>
          <a:endParaRPr lang="en-US" sz="2000" kern="1200" dirty="0"/>
        </a:p>
      </dsp:txBody>
      <dsp:txXfrm>
        <a:off x="0" y="1021453"/>
        <a:ext cx="8229599" cy="1020830"/>
      </dsp:txXfrm>
    </dsp:sp>
    <dsp:sp modelId="{D3682286-C371-4179-9C09-80AE3774E392}">
      <dsp:nvSpPr>
        <dsp:cNvPr id="0" name=""/>
        <dsp:cNvSpPr/>
      </dsp:nvSpPr>
      <dsp:spPr>
        <a:xfrm>
          <a:off x="0" y="2042284"/>
          <a:ext cx="8229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5CA4CA-9866-4650-9CBE-ADCCDAC3D53A}">
      <dsp:nvSpPr>
        <dsp:cNvPr id="0" name=""/>
        <dsp:cNvSpPr/>
      </dsp:nvSpPr>
      <dsp:spPr>
        <a:xfrm>
          <a:off x="0" y="2042284"/>
          <a:ext cx="8229599"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Patients too often viewed by system as diagnoses instead of whole persons with need for coordinated care</a:t>
          </a:r>
          <a:endParaRPr lang="en-US" sz="2000" kern="1200" dirty="0"/>
        </a:p>
      </dsp:txBody>
      <dsp:txXfrm>
        <a:off x="0" y="2042284"/>
        <a:ext cx="8229599" cy="1020830"/>
      </dsp:txXfrm>
    </dsp:sp>
    <dsp:sp modelId="{77AA2A92-4D8D-4E15-BB98-B43D9BDF2853}">
      <dsp:nvSpPr>
        <dsp:cNvPr id="0" name=""/>
        <dsp:cNvSpPr/>
      </dsp:nvSpPr>
      <dsp:spPr>
        <a:xfrm>
          <a:off x="0" y="3063115"/>
          <a:ext cx="8229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263ED-FF5B-4F2B-A026-052152AF8774}">
      <dsp:nvSpPr>
        <dsp:cNvPr id="0" name=""/>
        <dsp:cNvSpPr/>
      </dsp:nvSpPr>
      <dsp:spPr>
        <a:xfrm>
          <a:off x="0" y="3063115"/>
          <a:ext cx="8229599"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Providers ability to deliver person-centered care inhibited by ever-expanding mandates</a:t>
          </a:r>
          <a:endParaRPr lang="en-US" sz="2000" kern="1200" dirty="0"/>
        </a:p>
      </dsp:txBody>
      <dsp:txXfrm>
        <a:off x="0" y="3063115"/>
        <a:ext cx="8229599" cy="1020830"/>
      </dsp:txXfrm>
    </dsp:sp>
    <dsp:sp modelId="{7471789A-95B0-4B72-8D6E-65E7671B9057}">
      <dsp:nvSpPr>
        <dsp:cNvPr id="0" name=""/>
        <dsp:cNvSpPr/>
      </dsp:nvSpPr>
      <dsp:spPr>
        <a:xfrm>
          <a:off x="0" y="4083946"/>
          <a:ext cx="8229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EABE63-83A3-4119-BDFB-F46A93809CE9}">
      <dsp:nvSpPr>
        <dsp:cNvPr id="0" name=""/>
        <dsp:cNvSpPr/>
      </dsp:nvSpPr>
      <dsp:spPr>
        <a:xfrm>
          <a:off x="0" y="4083946"/>
          <a:ext cx="8229599"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Current system does not emphasize primary prevention efforts that can lead to better population health and reduced costs</a:t>
          </a:r>
          <a:endParaRPr lang="en-US" sz="2000" kern="1200" dirty="0"/>
        </a:p>
      </dsp:txBody>
      <dsp:txXfrm>
        <a:off x="0" y="4083946"/>
        <a:ext cx="8229599" cy="102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01AC0-6235-4094-8B31-11E57919149A}">
      <dsp:nvSpPr>
        <dsp:cNvPr id="0" name=""/>
        <dsp:cNvSpPr/>
      </dsp:nvSpPr>
      <dsp:spPr>
        <a:xfrm>
          <a:off x="1532" y="230638"/>
          <a:ext cx="3268971" cy="20533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To move the purchasing of health care services from a fee-for-service system to a population-based payment structure that incentives quality and value while emphasizing primary prevention strategies.</a:t>
          </a:r>
          <a:endParaRPr lang="en-US" sz="1800" kern="1200" dirty="0"/>
        </a:p>
      </dsp:txBody>
      <dsp:txXfrm>
        <a:off x="61672" y="290778"/>
        <a:ext cx="3148691" cy="1933042"/>
      </dsp:txXfrm>
    </dsp:sp>
    <dsp:sp modelId="{1C2BFC0E-A109-477C-8FD8-057F2F3C38F1}">
      <dsp:nvSpPr>
        <dsp:cNvPr id="0" name=""/>
        <dsp:cNvSpPr/>
      </dsp:nvSpPr>
      <dsp:spPr>
        <a:xfrm>
          <a:off x="3597401" y="851947"/>
          <a:ext cx="693022" cy="8107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597401" y="1014088"/>
        <a:ext cx="485115" cy="486422"/>
      </dsp:txXfrm>
    </dsp:sp>
    <dsp:sp modelId="{1727C2F9-5B54-4C7F-98E7-858927FE8447}">
      <dsp:nvSpPr>
        <dsp:cNvPr id="0" name=""/>
        <dsp:cNvSpPr/>
      </dsp:nvSpPr>
      <dsp:spPr>
        <a:xfrm>
          <a:off x="4578093" y="230638"/>
          <a:ext cx="3268971" cy="20533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By moving to value-based care coordination model and focusing on the SIM flagship issues, we will improve population health, increase the quality of care, and contain costs.</a:t>
          </a:r>
          <a:endParaRPr lang="en-US" sz="1800" kern="1200" dirty="0"/>
        </a:p>
      </dsp:txBody>
      <dsp:txXfrm>
        <a:off x="4638233" y="290778"/>
        <a:ext cx="3148691" cy="1933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EF6BF-28C1-4BDD-A90C-B1DAC2BFCDD8}">
      <dsp:nvSpPr>
        <dsp:cNvPr id="0" name=""/>
        <dsp:cNvSpPr/>
      </dsp:nvSpPr>
      <dsp:spPr>
        <a:xfrm>
          <a:off x="0" y="337343"/>
          <a:ext cx="1571624" cy="94297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Obesity</a:t>
          </a:r>
          <a:endParaRPr lang="en-US" sz="2000" kern="1200" dirty="0"/>
        </a:p>
      </dsp:txBody>
      <dsp:txXfrm>
        <a:off x="0" y="337343"/>
        <a:ext cx="1571624" cy="942974"/>
      </dsp:txXfrm>
    </dsp:sp>
    <dsp:sp modelId="{2EEF9729-8D45-4FBF-B19E-A35416BD5CBE}">
      <dsp:nvSpPr>
        <dsp:cNvPr id="0" name=""/>
        <dsp:cNvSpPr/>
      </dsp:nvSpPr>
      <dsp:spPr>
        <a:xfrm>
          <a:off x="1728787" y="337343"/>
          <a:ext cx="1571624" cy="94297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Diabetes</a:t>
          </a:r>
          <a:endParaRPr lang="en-US" sz="2000" kern="1200" dirty="0"/>
        </a:p>
      </dsp:txBody>
      <dsp:txXfrm>
        <a:off x="1728787" y="337343"/>
        <a:ext cx="1571624" cy="942974"/>
      </dsp:txXfrm>
    </dsp:sp>
    <dsp:sp modelId="{6D0D58B3-0798-48C8-BD48-BC1C9D72E251}">
      <dsp:nvSpPr>
        <dsp:cNvPr id="0" name=""/>
        <dsp:cNvSpPr/>
      </dsp:nvSpPr>
      <dsp:spPr>
        <a:xfrm>
          <a:off x="3457574" y="337343"/>
          <a:ext cx="1571624" cy="94297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Tobacco Use</a:t>
          </a:r>
          <a:endParaRPr lang="en-US" sz="2000" kern="1200" dirty="0"/>
        </a:p>
      </dsp:txBody>
      <dsp:txXfrm>
        <a:off x="3457574" y="337343"/>
        <a:ext cx="1571624" cy="942974"/>
      </dsp:txXfrm>
    </dsp:sp>
    <dsp:sp modelId="{A4796D87-DE40-4FB1-91FE-5EA255D87589}">
      <dsp:nvSpPr>
        <dsp:cNvPr id="0" name=""/>
        <dsp:cNvSpPr/>
      </dsp:nvSpPr>
      <dsp:spPr>
        <a:xfrm>
          <a:off x="864393" y="1437481"/>
          <a:ext cx="1571624" cy="94297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Hypertension</a:t>
          </a:r>
          <a:endParaRPr lang="en-US" sz="2000" kern="1200" dirty="0"/>
        </a:p>
      </dsp:txBody>
      <dsp:txXfrm>
        <a:off x="864393" y="1437481"/>
        <a:ext cx="1571624" cy="942974"/>
      </dsp:txXfrm>
    </dsp:sp>
    <dsp:sp modelId="{09B470CD-99BF-4919-B6C9-E70C4F33245D}">
      <dsp:nvSpPr>
        <dsp:cNvPr id="0" name=""/>
        <dsp:cNvSpPr/>
      </dsp:nvSpPr>
      <dsp:spPr>
        <a:xfrm>
          <a:off x="2593181" y="1437481"/>
          <a:ext cx="1571624" cy="94297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Behavioral Health</a:t>
          </a:r>
          <a:endParaRPr lang="en-US" sz="2000" kern="1200" dirty="0"/>
        </a:p>
      </dsp:txBody>
      <dsp:txXfrm>
        <a:off x="2593181" y="1437481"/>
        <a:ext cx="1571624" cy="942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63EFE-487B-4C85-A805-68223AB12611}">
      <dsp:nvSpPr>
        <dsp:cNvPr id="0" name=""/>
        <dsp:cNvSpPr/>
      </dsp:nvSpPr>
      <dsp:spPr>
        <a:xfrm>
          <a:off x="0" y="0"/>
          <a:ext cx="8458200" cy="1645920"/>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99060" tIns="99060" rIns="99060" bIns="99060" numCol="1" spcCol="1270" anchor="ctr" anchorCtr="0">
          <a:noAutofit/>
        </a:bodyPr>
        <a:lstStyle/>
        <a:p>
          <a:pPr lvl="0" algn="ctr" defTabSz="1155700">
            <a:lnSpc>
              <a:spcPct val="100000"/>
            </a:lnSpc>
            <a:spcBef>
              <a:spcPct val="0"/>
            </a:spcBef>
            <a:spcAft>
              <a:spcPts val="600"/>
            </a:spcAft>
          </a:pPr>
          <a:r>
            <a:rPr lang="en-US" sz="2600" b="1" kern="1200" dirty="0" smtClean="0"/>
            <a:t>SIM Goal:</a:t>
          </a:r>
        </a:p>
        <a:p>
          <a:pPr lvl="0" algn="ctr" defTabSz="1155700">
            <a:lnSpc>
              <a:spcPct val="100000"/>
            </a:lnSpc>
            <a:spcBef>
              <a:spcPct val="0"/>
            </a:spcBef>
            <a:spcAft>
              <a:spcPts val="600"/>
            </a:spcAft>
          </a:pPr>
          <a:r>
            <a:rPr lang="en-US" sz="2400" b="1" kern="1200" dirty="0" smtClean="0"/>
            <a:t> </a:t>
          </a:r>
          <a:r>
            <a:rPr lang="en-US" sz="2400" kern="1200" dirty="0" smtClean="0"/>
            <a:t>To move payments to providers from a fee-for-service system      to a value-based payment structure</a:t>
          </a:r>
          <a:endParaRPr lang="en-US" sz="2400" kern="1200" dirty="0"/>
        </a:p>
      </dsp:txBody>
      <dsp:txXfrm>
        <a:off x="0" y="0"/>
        <a:ext cx="8458200" cy="1645920"/>
      </dsp:txXfrm>
    </dsp:sp>
    <dsp:sp modelId="{D6AA4231-7421-45C1-AE96-5C0D00C3E5B1}">
      <dsp:nvSpPr>
        <dsp:cNvPr id="0" name=""/>
        <dsp:cNvSpPr/>
      </dsp:nvSpPr>
      <dsp:spPr>
        <a:xfrm>
          <a:off x="4129" y="1645920"/>
          <a:ext cx="2816646" cy="3456432"/>
        </a:xfrm>
        <a:prstGeom prst="rect">
          <a:avLst/>
        </a:prstGeom>
        <a:solidFill>
          <a:srgbClr val="00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Communities of</a:t>
          </a:r>
          <a:br>
            <a:rPr lang="en-US" sz="2600" kern="1200" dirty="0" smtClean="0"/>
          </a:br>
          <a:r>
            <a:rPr lang="en-US" sz="2600" kern="1200" dirty="0" smtClean="0"/>
            <a:t>Care Organizations   </a:t>
          </a:r>
          <a:endParaRPr lang="en-US" sz="2600" kern="1200" dirty="0"/>
        </a:p>
      </dsp:txBody>
      <dsp:txXfrm>
        <a:off x="4129" y="1645920"/>
        <a:ext cx="2816646" cy="3456432"/>
      </dsp:txXfrm>
    </dsp:sp>
    <dsp:sp modelId="{449BC2B2-F603-4E38-A5AF-07FC3A74ACCF}">
      <dsp:nvSpPr>
        <dsp:cNvPr id="0" name=""/>
        <dsp:cNvSpPr/>
      </dsp:nvSpPr>
      <dsp:spPr>
        <a:xfrm>
          <a:off x="2820776" y="1645920"/>
          <a:ext cx="2816646" cy="3456432"/>
        </a:xfrm>
        <a:prstGeom prst="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 Multi-Payer</a:t>
          </a:r>
          <a:br>
            <a:rPr lang="en-US" sz="2600" kern="1200" dirty="0" smtClean="0"/>
          </a:br>
          <a:r>
            <a:rPr lang="en-US" sz="2600" kern="1200" dirty="0" smtClean="0"/>
            <a:t>Quality Measures</a:t>
          </a:r>
          <a:endParaRPr lang="en-US" sz="2600" kern="1200" dirty="0"/>
        </a:p>
      </dsp:txBody>
      <dsp:txXfrm>
        <a:off x="2820776" y="1645920"/>
        <a:ext cx="2816646" cy="3456432"/>
      </dsp:txXfrm>
    </dsp:sp>
    <dsp:sp modelId="{FC4CDC40-CE4F-42CD-80E3-36EC6DCED6D4}">
      <dsp:nvSpPr>
        <dsp:cNvPr id="0" name=""/>
        <dsp:cNvSpPr/>
      </dsp:nvSpPr>
      <dsp:spPr>
        <a:xfrm>
          <a:off x="5637423" y="1645920"/>
          <a:ext cx="2816646" cy="3456432"/>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Multi-Payer Episodes of Care </a:t>
          </a:r>
          <a:endParaRPr lang="en-US" sz="2600" kern="1200" dirty="0"/>
        </a:p>
      </dsp:txBody>
      <dsp:txXfrm>
        <a:off x="5637423" y="1645920"/>
        <a:ext cx="2816646" cy="3456432"/>
      </dsp:txXfrm>
    </dsp:sp>
    <dsp:sp modelId="{66B35430-F5C5-49A1-BB5C-3B27B9565F21}">
      <dsp:nvSpPr>
        <dsp:cNvPr id="0" name=""/>
        <dsp:cNvSpPr/>
      </dsp:nvSpPr>
      <dsp:spPr>
        <a:xfrm>
          <a:off x="0" y="5102352"/>
          <a:ext cx="8458200" cy="384048"/>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63EFE-487B-4C85-A805-68223AB12611}">
      <dsp:nvSpPr>
        <dsp:cNvPr id="0" name=""/>
        <dsp:cNvSpPr/>
      </dsp:nvSpPr>
      <dsp:spPr>
        <a:xfrm>
          <a:off x="0" y="0"/>
          <a:ext cx="8458199" cy="1645920"/>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99060" tIns="99060" rIns="99060" bIns="99060" numCol="1" spcCol="1270" anchor="ctr" anchorCtr="0">
          <a:noAutofit/>
        </a:bodyPr>
        <a:lstStyle/>
        <a:p>
          <a:pPr lvl="0" algn="ctr" defTabSz="1155700">
            <a:lnSpc>
              <a:spcPct val="100000"/>
            </a:lnSpc>
            <a:spcBef>
              <a:spcPct val="0"/>
            </a:spcBef>
            <a:spcAft>
              <a:spcPts val="600"/>
            </a:spcAft>
          </a:pPr>
          <a:r>
            <a:rPr lang="en-US" sz="2600" b="1" kern="1200" dirty="0" smtClean="0"/>
            <a:t>SIM Goal:</a:t>
          </a:r>
        </a:p>
        <a:p>
          <a:pPr lvl="0" algn="ctr" defTabSz="1155700">
            <a:lnSpc>
              <a:spcPct val="100000"/>
            </a:lnSpc>
            <a:spcBef>
              <a:spcPct val="0"/>
            </a:spcBef>
            <a:spcAft>
              <a:spcPts val="600"/>
            </a:spcAft>
          </a:pPr>
          <a:r>
            <a:rPr lang="en-US" sz="2400" b="1" kern="1200" dirty="0" smtClean="0"/>
            <a:t> </a:t>
          </a:r>
          <a:r>
            <a:rPr lang="en-US" sz="2400" kern="1200" dirty="0" smtClean="0"/>
            <a:t>To move payments to providers from a fee-for-service system       to a value-based payment structure</a:t>
          </a:r>
          <a:endParaRPr lang="en-US" sz="2400" kern="1200" dirty="0"/>
        </a:p>
      </dsp:txBody>
      <dsp:txXfrm>
        <a:off x="0" y="0"/>
        <a:ext cx="8458199" cy="1645920"/>
      </dsp:txXfrm>
    </dsp:sp>
    <dsp:sp modelId="{D6AA4231-7421-45C1-AE96-5C0D00C3E5B1}">
      <dsp:nvSpPr>
        <dsp:cNvPr id="0" name=""/>
        <dsp:cNvSpPr/>
      </dsp:nvSpPr>
      <dsp:spPr>
        <a:xfrm>
          <a:off x="4129" y="1645920"/>
          <a:ext cx="2816646" cy="3456432"/>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Communities of Care Organizations</a:t>
          </a:r>
          <a:br>
            <a:rPr lang="en-US" sz="2600" kern="1200" dirty="0" smtClean="0"/>
          </a:br>
          <a:endParaRPr lang="en-US" sz="2600" kern="1200" dirty="0"/>
        </a:p>
      </dsp:txBody>
      <dsp:txXfrm>
        <a:off x="4129" y="1645920"/>
        <a:ext cx="2816646" cy="3456432"/>
      </dsp:txXfrm>
    </dsp:sp>
    <dsp:sp modelId="{449BC2B2-F603-4E38-A5AF-07FC3A74ACCF}">
      <dsp:nvSpPr>
        <dsp:cNvPr id="0" name=""/>
        <dsp:cNvSpPr/>
      </dsp:nvSpPr>
      <dsp:spPr>
        <a:xfrm>
          <a:off x="2820776" y="1645920"/>
          <a:ext cx="2816646" cy="3456432"/>
        </a:xfrm>
        <a:prstGeom prst="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Multi- Payer   Quality Measures</a:t>
          </a:r>
        </a:p>
      </dsp:txBody>
      <dsp:txXfrm>
        <a:off x="2820776" y="1645920"/>
        <a:ext cx="2816646" cy="3456432"/>
      </dsp:txXfrm>
    </dsp:sp>
    <dsp:sp modelId="{FC4CDC40-CE4F-42CD-80E3-36EC6DCED6D4}">
      <dsp:nvSpPr>
        <dsp:cNvPr id="0" name=""/>
        <dsp:cNvSpPr/>
      </dsp:nvSpPr>
      <dsp:spPr>
        <a:xfrm>
          <a:off x="5637423" y="1645920"/>
          <a:ext cx="2816646" cy="3456432"/>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Multi-Payer  Episodes of Care</a:t>
          </a:r>
          <a:endParaRPr lang="en-US" sz="2600" kern="1200" dirty="0"/>
        </a:p>
      </dsp:txBody>
      <dsp:txXfrm>
        <a:off x="5637423" y="1645920"/>
        <a:ext cx="2816646" cy="3456432"/>
      </dsp:txXfrm>
    </dsp:sp>
    <dsp:sp modelId="{66B35430-F5C5-49A1-BB5C-3B27B9565F21}">
      <dsp:nvSpPr>
        <dsp:cNvPr id="0" name=""/>
        <dsp:cNvSpPr/>
      </dsp:nvSpPr>
      <dsp:spPr>
        <a:xfrm>
          <a:off x="0" y="5102351"/>
          <a:ext cx="8458199" cy="384048"/>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63EFE-487B-4C85-A805-68223AB12611}">
      <dsp:nvSpPr>
        <dsp:cNvPr id="0" name=""/>
        <dsp:cNvSpPr/>
      </dsp:nvSpPr>
      <dsp:spPr>
        <a:xfrm>
          <a:off x="0" y="0"/>
          <a:ext cx="8458199" cy="1645920"/>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99060" tIns="99060" rIns="99060" bIns="99060" numCol="1" spcCol="1270" anchor="ctr" anchorCtr="0">
          <a:noAutofit/>
        </a:bodyPr>
        <a:lstStyle/>
        <a:p>
          <a:pPr lvl="0" algn="ctr" defTabSz="1155700">
            <a:lnSpc>
              <a:spcPct val="100000"/>
            </a:lnSpc>
            <a:spcBef>
              <a:spcPct val="0"/>
            </a:spcBef>
            <a:spcAft>
              <a:spcPts val="600"/>
            </a:spcAft>
          </a:pPr>
          <a:r>
            <a:rPr lang="en-US" sz="2600" b="1" kern="1200" dirty="0" smtClean="0"/>
            <a:t>Goal:</a:t>
          </a:r>
        </a:p>
        <a:p>
          <a:pPr lvl="0" algn="ctr" defTabSz="1155700">
            <a:lnSpc>
              <a:spcPct val="100000"/>
            </a:lnSpc>
            <a:spcBef>
              <a:spcPct val="0"/>
            </a:spcBef>
            <a:spcAft>
              <a:spcPts val="600"/>
            </a:spcAft>
          </a:pPr>
          <a:r>
            <a:rPr lang="en-US" sz="2400" b="1" kern="1200" dirty="0" smtClean="0"/>
            <a:t> </a:t>
          </a:r>
          <a:r>
            <a:rPr lang="en-US" sz="2400" kern="1200" dirty="0" smtClean="0"/>
            <a:t>To move payments to providers from a fee-for-service system      to a value-based payment structure</a:t>
          </a:r>
          <a:endParaRPr lang="en-US" sz="2400" kern="1200" dirty="0"/>
        </a:p>
      </dsp:txBody>
      <dsp:txXfrm>
        <a:off x="0" y="0"/>
        <a:ext cx="8458199" cy="1645920"/>
      </dsp:txXfrm>
    </dsp:sp>
    <dsp:sp modelId="{D6AA4231-7421-45C1-AE96-5C0D00C3E5B1}">
      <dsp:nvSpPr>
        <dsp:cNvPr id="0" name=""/>
        <dsp:cNvSpPr/>
      </dsp:nvSpPr>
      <dsp:spPr>
        <a:xfrm>
          <a:off x="4129" y="1645920"/>
          <a:ext cx="2816646" cy="3456432"/>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Communities of</a:t>
          </a:r>
          <a:br>
            <a:rPr lang="en-US" sz="2600" kern="1200" dirty="0" smtClean="0"/>
          </a:br>
          <a:r>
            <a:rPr lang="en-US" sz="2600" kern="1200" dirty="0" smtClean="0"/>
            <a:t>Care Organizations   </a:t>
          </a:r>
          <a:endParaRPr lang="en-US" sz="2600" kern="1200" dirty="0"/>
        </a:p>
      </dsp:txBody>
      <dsp:txXfrm>
        <a:off x="4129" y="1645920"/>
        <a:ext cx="2816646" cy="3456432"/>
      </dsp:txXfrm>
    </dsp:sp>
    <dsp:sp modelId="{449BC2B2-F603-4E38-A5AF-07FC3A74ACCF}">
      <dsp:nvSpPr>
        <dsp:cNvPr id="0" name=""/>
        <dsp:cNvSpPr/>
      </dsp:nvSpPr>
      <dsp:spPr>
        <a:xfrm>
          <a:off x="2820776" y="1645920"/>
          <a:ext cx="2816646" cy="3456432"/>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Multi-Payer    Quality Measures</a:t>
          </a:r>
          <a:endParaRPr lang="en-US" sz="2600" kern="1200" dirty="0"/>
        </a:p>
      </dsp:txBody>
      <dsp:txXfrm>
        <a:off x="2820776" y="1645920"/>
        <a:ext cx="2816646" cy="3456432"/>
      </dsp:txXfrm>
    </dsp:sp>
    <dsp:sp modelId="{FC4CDC40-CE4F-42CD-80E3-36EC6DCED6D4}">
      <dsp:nvSpPr>
        <dsp:cNvPr id="0" name=""/>
        <dsp:cNvSpPr/>
      </dsp:nvSpPr>
      <dsp:spPr>
        <a:xfrm>
          <a:off x="5637423" y="1645920"/>
          <a:ext cx="2816646" cy="3456432"/>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Multi-Payer   Episodes of Care </a:t>
          </a:r>
          <a:endParaRPr lang="en-US" sz="2600" kern="1200" dirty="0"/>
        </a:p>
      </dsp:txBody>
      <dsp:txXfrm>
        <a:off x="5637423" y="1645920"/>
        <a:ext cx="2816646" cy="3456432"/>
      </dsp:txXfrm>
    </dsp:sp>
    <dsp:sp modelId="{66B35430-F5C5-49A1-BB5C-3B27B9565F21}">
      <dsp:nvSpPr>
        <dsp:cNvPr id="0" name=""/>
        <dsp:cNvSpPr/>
      </dsp:nvSpPr>
      <dsp:spPr>
        <a:xfrm>
          <a:off x="0" y="5102351"/>
          <a:ext cx="8458199" cy="384048"/>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0.68728</cdr:x>
      <cdr:y>0</cdr:y>
    </cdr:from>
    <cdr:to>
      <cdr:x>0.99681</cdr:x>
      <cdr:y>0.84593</cdr:y>
    </cdr:to>
    <cdr:sp macro="" textlink="">
      <cdr:nvSpPr>
        <cdr:cNvPr id="3" name="Rectangle 2"/>
        <cdr:cNvSpPr/>
      </cdr:nvSpPr>
      <cdr:spPr>
        <a:xfrm xmlns:a="http://schemas.openxmlformats.org/drawingml/2006/main">
          <a:off x="4399142" y="0"/>
          <a:ext cx="1981239" cy="3579801"/>
        </a:xfrm>
        <a:prstGeom xmlns:a="http://schemas.openxmlformats.org/drawingml/2006/main" prst="rect">
          <a:avLst/>
        </a:prstGeom>
        <a:solidFill xmlns:a="http://schemas.openxmlformats.org/drawingml/2006/main">
          <a:schemeClr val="accent1">
            <a:alpha val="24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0.75</cdr:x>
      <cdr:y>0.05364</cdr:y>
    </cdr:from>
    <cdr:to>
      <cdr:x>0.94048</cdr:x>
      <cdr:y>0.12567</cdr:y>
    </cdr:to>
    <cdr:sp macro="" textlink="">
      <cdr:nvSpPr>
        <cdr:cNvPr id="4" name="TextBox 3"/>
        <cdr:cNvSpPr txBox="1"/>
      </cdr:nvSpPr>
      <cdr:spPr>
        <a:xfrm xmlns:a="http://schemas.openxmlformats.org/drawingml/2006/main">
          <a:off x="4800600" y="227012"/>
          <a:ext cx="1219200" cy="304800"/>
        </a:xfrm>
        <a:prstGeom xmlns:a="http://schemas.openxmlformats.org/drawingml/2006/main" prst="rect">
          <a:avLst/>
        </a:prstGeom>
        <a:noFill xmlns:a="http://schemas.openxmlformats.org/drawingml/2006/main"/>
        <a:ln xmlns:a="http://schemas.openxmlformats.org/drawingml/2006/main" w="12700">
          <a:noFill/>
          <a:prstDash val="dash"/>
        </a:ln>
      </cdr:spPr>
      <cdr:txBody>
        <a:bodyPr xmlns:a="http://schemas.openxmlformats.org/drawingml/2006/main" vertOverflow="clip" wrap="square" lIns="45720" rIns="45720" rtlCol="0" anchor="ctr">
          <a:noAutofit/>
        </a:bodyPr>
        <a:lstStyle xmlns:a="http://schemas.openxmlformats.org/drawingml/2006/main"/>
        <a:p xmlns:a="http://schemas.openxmlformats.org/drawingml/2006/main">
          <a:pPr algn="ctr"/>
          <a:r>
            <a:rPr lang="en-US" sz="1400" b="1" dirty="0" smtClean="0">
              <a:solidFill>
                <a:srgbClr val="002060"/>
              </a:solidFill>
              <a:latin typeface="Arial" panose="020B0604020202020204" pitchFamily="34" charset="0"/>
              <a:cs typeface="Arial" panose="020B0604020202020204" pitchFamily="34" charset="0"/>
            </a:rPr>
            <a:t>Budget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DD62310-9ED5-44BE-8714-E8EF971191D3}" type="datetimeFigureOut">
              <a:rPr lang="en-US" smtClean="0"/>
              <a:t>12/16/2015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96A0D94-9A91-4F7B-9AA6-48E6D5602D2C}" type="slidenum">
              <a:rPr lang="en-US" smtClean="0"/>
              <a:t>‹#›</a:t>
            </a:fld>
            <a:endParaRPr lang="en-US"/>
          </a:p>
        </p:txBody>
      </p:sp>
    </p:spTree>
    <p:extLst>
      <p:ext uri="{BB962C8B-B14F-4D97-AF65-F5344CB8AC3E}">
        <p14:creationId xmlns:p14="http://schemas.microsoft.com/office/powerpoint/2010/main" val="2186238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E3455D-E73A-4936-9886-DA161501DDAB}" type="datetimeFigureOut">
              <a:rPr lang="en-US" smtClean="0"/>
              <a:t>12/16/2015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440CD7-105E-4F12-83D7-CBEA25C6CFF2}" type="slidenum">
              <a:rPr lang="en-US" smtClean="0"/>
              <a:t>‹#›</a:t>
            </a:fld>
            <a:endParaRPr lang="en-US" dirty="0"/>
          </a:p>
        </p:txBody>
      </p:sp>
    </p:spTree>
    <p:extLst>
      <p:ext uri="{BB962C8B-B14F-4D97-AF65-F5344CB8AC3E}">
        <p14:creationId xmlns:p14="http://schemas.microsoft.com/office/powerpoint/2010/main" val="404179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t>1</a:t>
            </a:fld>
            <a:endParaRPr lang="en-US" dirty="0"/>
          </a:p>
        </p:txBody>
      </p:sp>
    </p:spTree>
    <p:extLst>
      <p:ext uri="{BB962C8B-B14F-4D97-AF65-F5344CB8AC3E}">
        <p14:creationId xmlns:p14="http://schemas.microsoft.com/office/powerpoint/2010/main" val="151621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news/bad news slide</a:t>
            </a:r>
            <a:r>
              <a:rPr lang="en-US" baseline="0" dirty="0" smtClean="0"/>
              <a:t> – This administration has been a strong supporter of health and human services and that has led to increased spending in these areas BUT</a:t>
            </a:r>
          </a:p>
          <a:p>
            <a:r>
              <a:rPr lang="en-US" baseline="0" dirty="0" smtClean="0"/>
              <a:t>1 – could be more efficient and </a:t>
            </a:r>
          </a:p>
          <a:p>
            <a:r>
              <a:rPr lang="en-US" baseline="0" dirty="0" smtClean="0"/>
              <a:t>2 – could be more effective</a:t>
            </a:r>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t>8</a:t>
            </a:fld>
            <a:endParaRPr lang="en-US" dirty="0"/>
          </a:p>
        </p:txBody>
      </p:sp>
    </p:spTree>
    <p:extLst>
      <p:ext uri="{BB962C8B-B14F-4D97-AF65-F5344CB8AC3E}">
        <p14:creationId xmlns:p14="http://schemas.microsoft.com/office/powerpoint/2010/main" val="126699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Oklahoma health expenditures track closely with expenses for the Oklahoma Healthcare Authority (OHCA)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Between OHCA (65%) &amp; DMHSAS (25%) – 91% of the expense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OSDH &amp; other health nearly evenly split the rest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Still waiting on EGID data</a:t>
            </a:r>
          </a:p>
          <a:p>
            <a:endParaRPr lang="en-US" dirty="0" smtClean="0"/>
          </a:p>
          <a:p>
            <a:endParaRPr lang="en-US" dirty="0" smtClean="0"/>
          </a:p>
          <a:p>
            <a:r>
              <a:rPr lang="en-US" dirty="0" smtClean="0"/>
              <a:t>Total OK state spend increases have slightly outpaced the CPI</a:t>
            </a:r>
          </a:p>
          <a:p>
            <a:pPr lvl="1"/>
            <a:r>
              <a:rPr lang="en-US" dirty="0" smtClean="0"/>
              <a:t>Average CPI: 1.80%</a:t>
            </a:r>
          </a:p>
          <a:p>
            <a:endParaRPr lang="en-US" dirty="0" smtClean="0"/>
          </a:p>
          <a:p>
            <a:r>
              <a:rPr lang="en-US" dirty="0" smtClean="0"/>
              <a:t>Health spend increases, both overall and for OHCA, have are nearly three times as high</a:t>
            </a:r>
          </a:p>
          <a:p>
            <a:endParaRPr lang="en-US" dirty="0" smtClean="0"/>
          </a:p>
          <a:p>
            <a:r>
              <a:rPr lang="en-US" dirty="0" smtClean="0"/>
              <a:t>Significant increase in the real costs of healthcare, relative to other goods and services</a:t>
            </a:r>
          </a:p>
        </p:txBody>
      </p:sp>
      <p:sp>
        <p:nvSpPr>
          <p:cNvPr id="4" name="Slide Number Placeholder 3"/>
          <p:cNvSpPr>
            <a:spLocks noGrp="1"/>
          </p:cNvSpPr>
          <p:nvPr>
            <p:ph type="sldNum" sz="quarter" idx="10"/>
          </p:nvPr>
        </p:nvSpPr>
        <p:spPr/>
        <p:txBody>
          <a:bodyPr/>
          <a:lstStyle/>
          <a:p>
            <a:fld id="{D3440CD7-105E-4F12-83D7-CBEA25C6CFF2}" type="slidenum">
              <a:rPr lang="en-US" smtClean="0"/>
              <a:t>9</a:t>
            </a:fld>
            <a:endParaRPr lang="en-US" dirty="0"/>
          </a:p>
        </p:txBody>
      </p:sp>
    </p:spTree>
    <p:extLst>
      <p:ext uri="{BB962C8B-B14F-4D97-AF65-F5344CB8AC3E}">
        <p14:creationId xmlns:p14="http://schemas.microsoft.com/office/powerpoint/2010/main" val="142487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 quality measures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Emphasize the expansion of practicing at the top of the clinical license </a:t>
            </a:r>
          </a:p>
          <a:p>
            <a:endParaRPr lang="en-US" dirty="0" smtClean="0"/>
          </a:p>
          <a:p>
            <a:endParaRPr lang="en-US" dirty="0" smtClean="0"/>
          </a:p>
          <a:p>
            <a:r>
              <a:rPr lang="en-US" dirty="0" smtClean="0"/>
              <a:t>Integrate community support and social services to address social determinants of health</a:t>
            </a:r>
          </a:p>
          <a:p>
            <a:endParaRPr lang="en-US" dirty="0" smtClean="0"/>
          </a:p>
          <a:p>
            <a:r>
              <a:rPr lang="en-US" dirty="0" smtClean="0"/>
              <a:t>Integrate behavioral health and substance abuse</a:t>
            </a:r>
          </a:p>
          <a:p>
            <a:endParaRPr lang="en-US" dirty="0" smtClean="0"/>
          </a:p>
          <a:p>
            <a:r>
              <a:rPr lang="en-US" dirty="0" smtClean="0"/>
              <a:t>Utilize care coordination</a:t>
            </a:r>
          </a:p>
          <a:p>
            <a:endParaRPr lang="en-US" dirty="0" smtClean="0"/>
          </a:p>
          <a:p>
            <a:r>
              <a:rPr lang="en-US" dirty="0" smtClean="0"/>
              <a:t>Do not add to the provider burden</a:t>
            </a:r>
          </a:p>
          <a:p>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5311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has not been widely utilized in places that have negotiated this kind of spending because of the auditing fears and unclear documentation requirements. </a:t>
            </a:r>
          </a:p>
          <a:p>
            <a:pPr marL="0" indent="0">
              <a:buNone/>
            </a:pPr>
            <a:r>
              <a:rPr lang="en-US" b="1" dirty="0" smtClean="0"/>
              <a:t>Requirements of Oregon’s Flexible Services</a:t>
            </a:r>
          </a:p>
          <a:p>
            <a:pPr marL="0" indent="0">
              <a:buNone/>
            </a:pPr>
            <a:endParaRPr lang="en-US" b="1" dirty="0" smtClean="0"/>
          </a:p>
          <a:p>
            <a:pPr marL="0" indent="0">
              <a:buNone/>
            </a:pPr>
            <a:r>
              <a:rPr lang="en-US" b="1" dirty="0" smtClean="0"/>
              <a:t>The services must:</a:t>
            </a:r>
          </a:p>
          <a:p>
            <a:r>
              <a:rPr lang="en-US" dirty="0" smtClean="0"/>
              <a:t>Be “health related”  </a:t>
            </a:r>
          </a:p>
          <a:p>
            <a:r>
              <a:rPr lang="en-US" dirty="0" smtClean="0"/>
              <a:t>Be “consistent with a member’s treatment plan as developed by the member’s primary care team and documented in the member’s medical record”</a:t>
            </a:r>
          </a:p>
          <a:p>
            <a:r>
              <a:rPr lang="en-US" dirty="0" smtClean="0"/>
              <a:t>Be “likely to be cost-effective alternatives to covered benefits and likely to generate savings”</a:t>
            </a:r>
          </a:p>
          <a:p>
            <a:r>
              <a:rPr lang="en-US" dirty="0" smtClean="0"/>
              <a:t>Be “likely to improve health outcomes, prevent or delay health deterioration”</a:t>
            </a:r>
          </a:p>
          <a:p>
            <a:r>
              <a:rPr lang="en-US" dirty="0" smtClean="0"/>
              <a:t>Not be “covered benefits under Oregon’s State Plan” </a:t>
            </a:r>
          </a:p>
          <a:p>
            <a:r>
              <a:rPr lang="en-US" dirty="0" smtClean="0"/>
              <a:t>Not be covered by an existing billing and encounter code</a:t>
            </a:r>
          </a:p>
          <a:p>
            <a:endParaRPr lang="en-US" dirty="0" smtClean="0"/>
          </a:p>
          <a:p>
            <a:endParaRPr lang="en-US" dirty="0" smtClean="0"/>
          </a:p>
          <a:p>
            <a:r>
              <a:rPr lang="en-US" dirty="0" smtClean="0"/>
              <a:t>Examples:</a:t>
            </a:r>
            <a:r>
              <a:rPr lang="en-US" baseline="0" dirty="0" smtClean="0"/>
              <a:t> Mold remediation, shoes, refrigerator, housing</a:t>
            </a:r>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t>24</a:t>
            </a:fld>
            <a:endParaRPr lang="en-US" dirty="0"/>
          </a:p>
        </p:txBody>
      </p:sp>
    </p:spTree>
    <p:extLst>
      <p:ext uri="{BB962C8B-B14F-4D97-AF65-F5344CB8AC3E}">
        <p14:creationId xmlns:p14="http://schemas.microsoft.com/office/powerpoint/2010/main" val="402538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smtClean="0"/>
              <a:t>State CCO Governing Body</a:t>
            </a:r>
          </a:p>
          <a:p>
            <a:r>
              <a:rPr lang="en-US" sz="1400" dirty="0" smtClean="0"/>
              <a:t>Governing body consisting of members of health and social services organizations and payers</a:t>
            </a:r>
          </a:p>
          <a:p>
            <a:r>
              <a:rPr lang="en-US" sz="1400" dirty="0" smtClean="0"/>
              <a:t>Owns data-driven aspects of care</a:t>
            </a:r>
          </a:p>
          <a:p>
            <a:pPr lvl="1"/>
            <a:r>
              <a:rPr lang="en-US" sz="1200" dirty="0" smtClean="0"/>
              <a:t>Part of HIT VBA governance</a:t>
            </a:r>
          </a:p>
          <a:p>
            <a:pPr lvl="1"/>
            <a:r>
              <a:rPr lang="en-US" sz="1200" dirty="0" smtClean="0"/>
              <a:t>Quality metrics determination</a:t>
            </a:r>
          </a:p>
          <a:p>
            <a:pPr lvl="1"/>
            <a:r>
              <a:rPr lang="en-US" sz="1200" dirty="0" smtClean="0"/>
              <a:t>Analysis and reporting</a:t>
            </a:r>
          </a:p>
          <a:p>
            <a:pPr lvl="1"/>
            <a:r>
              <a:rPr lang="en-US" sz="1200" dirty="0" smtClean="0"/>
              <a:t>Best practices</a:t>
            </a:r>
          </a:p>
          <a:p>
            <a:r>
              <a:rPr lang="en-US" sz="1400" dirty="0" smtClean="0"/>
              <a:t>Manages contracting requirements and RFP process for regional care associations</a:t>
            </a:r>
          </a:p>
          <a:p>
            <a:r>
              <a:rPr lang="en-US" sz="1400" dirty="0" smtClean="0"/>
              <a:t>This is a government agency with representation from separate agencies  </a:t>
            </a:r>
          </a:p>
          <a:p>
            <a:pPr lvl="1"/>
            <a:r>
              <a:rPr lang="en-US" sz="1100" dirty="0" smtClean="0"/>
              <a:t>activities of note that will be needed: </a:t>
            </a:r>
          </a:p>
          <a:p>
            <a:pPr lvl="2"/>
            <a:r>
              <a:rPr lang="en-US" sz="1100" dirty="0" smtClean="0"/>
              <a:t>Eligibility and Enrollment Systems </a:t>
            </a:r>
          </a:p>
          <a:p>
            <a:pPr lvl="2"/>
            <a:r>
              <a:rPr lang="en-US" sz="1100" dirty="0" smtClean="0"/>
              <a:t>Benefits/Covered Services policy</a:t>
            </a:r>
          </a:p>
          <a:p>
            <a:pPr lvl="2"/>
            <a:r>
              <a:rPr lang="en-US" sz="1100" dirty="0" smtClean="0"/>
              <a:t>Fiscal Operations/Rate Setting</a:t>
            </a:r>
          </a:p>
          <a:p>
            <a:pPr lvl="2"/>
            <a:r>
              <a:rPr lang="en-US" sz="1100" dirty="0" smtClean="0"/>
              <a:t>Compliance Monitoring – Network Adequacy, Appeals/Grievances, Marketing, </a:t>
            </a:r>
            <a:r>
              <a:rPr lang="en-US" sz="1100" dirty="0" err="1" smtClean="0"/>
              <a:t>etc</a:t>
            </a:r>
            <a:endParaRPr lang="en-US" sz="1100" dirty="0" smtClean="0"/>
          </a:p>
          <a:p>
            <a:pPr lvl="2"/>
            <a:r>
              <a:rPr lang="en-US" sz="1100" dirty="0" smtClean="0"/>
              <a:t>Program Integrity – Member/Provider Fraud</a:t>
            </a:r>
          </a:p>
          <a:p>
            <a:pPr lvl="2"/>
            <a:r>
              <a:rPr lang="en-US" sz="1100" dirty="0" smtClean="0"/>
              <a:t>Performance Improvement Plans</a:t>
            </a:r>
          </a:p>
          <a:p>
            <a:pPr lvl="2"/>
            <a:r>
              <a:rPr lang="en-US" sz="1100" dirty="0" smtClean="0"/>
              <a:t>Information Technology – (e.g., claims processing, encounter record processing, federal reporting, member and provider portals, </a:t>
            </a:r>
            <a:r>
              <a:rPr lang="en-US" sz="1100" dirty="0" err="1" smtClean="0"/>
              <a:t>etc</a:t>
            </a:r>
            <a:r>
              <a:rPr lang="en-US" sz="1100" dirty="0" smtClean="0"/>
              <a:t>)</a:t>
            </a:r>
          </a:p>
          <a:p>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t>27</a:t>
            </a:fld>
            <a:endParaRPr lang="en-US" dirty="0"/>
          </a:p>
        </p:txBody>
      </p:sp>
    </p:spTree>
    <p:extLst>
      <p:ext uri="{BB962C8B-B14F-4D97-AF65-F5344CB8AC3E}">
        <p14:creationId xmlns:p14="http://schemas.microsoft.com/office/powerpoint/2010/main" val="126462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Governance structure of the CCO will be approved by the State Governing Body</a:t>
            </a:r>
          </a:p>
          <a:p>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t>29</a:t>
            </a:fld>
            <a:endParaRPr lang="en-US" dirty="0"/>
          </a:p>
        </p:txBody>
      </p:sp>
    </p:spTree>
    <p:extLst>
      <p:ext uri="{BB962C8B-B14F-4D97-AF65-F5344CB8AC3E}">
        <p14:creationId xmlns:p14="http://schemas.microsoft.com/office/powerpoint/2010/main" val="2020402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0" descr="Cove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368300" y="0"/>
            <a:ext cx="66294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52160" y="228600"/>
            <a:ext cx="914400" cy="81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33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a:xfrm>
            <a:off x="4343400" y="6469380"/>
            <a:ext cx="457200" cy="228600"/>
          </a:xfrm>
          <a:prstGeom prst="rect">
            <a:avLst/>
          </a:prstGeom>
        </p:spPr>
        <p:txBody>
          <a:bodyPr/>
          <a:lstStyle/>
          <a:p>
            <a:fld id="{6CC1CC2E-282E-440A-BC7F-135DFB1C8A76}" type="slidenum">
              <a:rPr lang="en-US" smtClean="0"/>
              <a:pPr/>
              <a:t>‹#›</a:t>
            </a:fld>
            <a:endParaRPr lang="en-US" dirty="0"/>
          </a:p>
        </p:txBody>
      </p:sp>
      <p:sp>
        <p:nvSpPr>
          <p:cNvPr id="5" name="Text Placeholder 4"/>
          <p:cNvSpPr>
            <a:spLocks noGrp="1"/>
          </p:cNvSpPr>
          <p:nvPr>
            <p:ph type="body" sz="quarter" idx="11"/>
          </p:nvPr>
        </p:nvSpPr>
        <p:spPr>
          <a:xfrm>
            <a:off x="365760" y="914400"/>
            <a:ext cx="8412480" cy="457200"/>
          </a:xfrm>
        </p:spPr>
        <p:txBody>
          <a:bodyPr lIns="0" rIns="0">
            <a:noAutofit/>
          </a:bodyPr>
          <a:lstStyle>
            <a:lvl1pPr marL="0" indent="0">
              <a:buNone/>
              <a:defRPr sz="1600"/>
            </a:lvl1pPr>
          </a:lstStyle>
          <a:p>
            <a:pPr lvl="0"/>
            <a:r>
              <a:rPr lang="en-US" smtClean="0"/>
              <a:t>Click to edit Master text styles</a:t>
            </a:r>
          </a:p>
        </p:txBody>
      </p:sp>
    </p:spTree>
    <p:extLst>
      <p:ext uri="{BB962C8B-B14F-4D97-AF65-F5344CB8AC3E}">
        <p14:creationId xmlns:p14="http://schemas.microsoft.com/office/powerpoint/2010/main" val="367400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HP_243"/>
          <p:cNvSpPr>
            <a:spLocks noChangeShapeType="1"/>
          </p:cNvSpPr>
          <p:nvPr userDrawn="1"/>
        </p:nvSpPr>
        <p:spPr bwMode="auto">
          <a:xfrm>
            <a:off x="457200" y="1792288"/>
            <a:ext cx="82296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defRPr/>
            </a:pPr>
            <a:endParaRPr lang="en-US" sz="1800" b="0" kern="0" dirty="0">
              <a:solidFill>
                <a:sysClr val="windowText" lastClr="000000"/>
              </a:solidFill>
            </a:endParaRPr>
          </a:p>
        </p:txBody>
      </p:sp>
      <p:sp>
        <p:nvSpPr>
          <p:cNvPr id="11" name="Text Placeholder 2"/>
          <p:cNvSpPr>
            <a:spLocks noGrp="1"/>
          </p:cNvSpPr>
          <p:nvPr>
            <p:ph type="body" idx="10"/>
          </p:nvPr>
        </p:nvSpPr>
        <p:spPr>
          <a:xfrm>
            <a:off x="457200" y="1371600"/>
            <a:ext cx="8229600" cy="457200"/>
          </a:xfrm>
        </p:spPr>
        <p:txBody>
          <a:bodyPr wrap="none" lIns="0" tIns="0" rIns="0" bIns="45720" anchor="ctr"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lide Number Placeholder 3"/>
          <p:cNvSpPr>
            <a:spLocks noGrp="1"/>
          </p:cNvSpPr>
          <p:nvPr>
            <p:ph type="sldNum" sz="quarter" idx="11"/>
          </p:nvPr>
        </p:nvSpPr>
        <p:spPr>
          <a:xfrm>
            <a:off x="4343400" y="6469380"/>
            <a:ext cx="457200" cy="228600"/>
          </a:xfrm>
          <a:prstGeom prst="rect">
            <a:avLst/>
          </a:prstGeom>
        </p:spPr>
        <p:txBody>
          <a:bodyPr/>
          <a:lstStyle/>
          <a:p>
            <a:fld id="{6CC1CC2E-282E-440A-BC7F-135DFB1C8A76}" type="slidenum">
              <a:rPr lang="en-US" smtClean="0"/>
              <a:pPr/>
              <a:t>‹#›</a:t>
            </a:fld>
            <a:endParaRPr lang="en-US" dirty="0"/>
          </a:p>
        </p:txBody>
      </p:sp>
    </p:spTree>
    <p:extLst>
      <p:ext uri="{BB962C8B-B14F-4D97-AF65-F5344CB8AC3E}">
        <p14:creationId xmlns:p14="http://schemas.microsoft.com/office/powerpoint/2010/main" val="206427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HP_243"/>
          <p:cNvSpPr>
            <a:spLocks noChangeShapeType="1"/>
          </p:cNvSpPr>
          <p:nvPr userDrawn="1"/>
        </p:nvSpPr>
        <p:spPr bwMode="auto">
          <a:xfrm>
            <a:off x="457200" y="1792288"/>
            <a:ext cx="82296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defRPr/>
            </a:pPr>
            <a:endParaRPr lang="en-US" sz="1800" b="0" kern="0" dirty="0">
              <a:solidFill>
                <a:sysClr val="windowText" lastClr="000000"/>
              </a:solidFill>
            </a:endParaRPr>
          </a:p>
        </p:txBody>
      </p:sp>
      <p:sp>
        <p:nvSpPr>
          <p:cNvPr id="11" name="Text Placeholder 2"/>
          <p:cNvSpPr>
            <a:spLocks noGrp="1"/>
          </p:cNvSpPr>
          <p:nvPr>
            <p:ph type="body" idx="10"/>
          </p:nvPr>
        </p:nvSpPr>
        <p:spPr>
          <a:xfrm>
            <a:off x="457200" y="1371600"/>
            <a:ext cx="8229600" cy="457200"/>
          </a:xfrm>
        </p:spPr>
        <p:txBody>
          <a:bodyPr wrap="none" lIns="0" tIns="0" rIns="0" bIns="45720" anchor="ctr"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2"/>
          <p:cNvSpPr>
            <a:spLocks noGrp="1"/>
          </p:cNvSpPr>
          <p:nvPr>
            <p:ph type="body" idx="11"/>
          </p:nvPr>
        </p:nvSpPr>
        <p:spPr>
          <a:xfrm>
            <a:off x="684213" y="5486400"/>
            <a:ext cx="7772400" cy="685800"/>
          </a:xfrm>
          <a:solidFill>
            <a:srgbClr val="FFFFFF"/>
          </a:solidFill>
          <a:ln w="9525" cap="flat" cmpd="sng" algn="ctr">
            <a:solidFill>
              <a:srgbClr val="759AA5">
                <a:shade val="95000"/>
                <a:satMod val="105000"/>
              </a:srgbClr>
            </a:solidFill>
            <a:prstDash val="solid"/>
            <a:headEnd/>
            <a:tailEnd/>
          </a:ln>
          <a:effectLst>
            <a:outerShdw blurRad="40000" dist="23000" dir="5400000" rotWithShape="0">
              <a:srgbClr val="000000">
                <a:alpha val="35000"/>
              </a:srgbClr>
            </a:outerShdw>
          </a:effectLst>
        </p:spPr>
        <p:txBody>
          <a:bodyPr lIns="0" tIns="0" rIns="0" bIns="0" anchor="ctr" anchorCtr="1"/>
          <a:lstStyle>
            <a:lvl1pPr>
              <a:defRPr kumimoji="0" lang="en-US" b="0" i="0" u="none" strike="noStrike" kern="0" cap="none" spc="0" normalizeH="0" baseline="0" dirty="0" smtClean="0">
                <a:ln>
                  <a:noFill/>
                </a:ln>
                <a:solidFill>
                  <a:srgbClr val="000066"/>
                </a:solidFill>
                <a:effectLst/>
                <a:uLnTx/>
                <a:uFillTx/>
                <a:latin typeface="Arial"/>
                <a:cs typeface="Times New Roman" pitchFamily="18" charset="0"/>
              </a:defRPr>
            </a:lvl1pPr>
          </a:lstStyle>
          <a:p>
            <a:pPr marL="0" marR="0" lvl="0" indent="0" algn="ctr" fontAlgn="auto">
              <a:lnSpc>
                <a:spcPct val="100000"/>
              </a:lnSpc>
              <a:spcBef>
                <a:spcPts val="300"/>
              </a:spcBef>
              <a:spcAft>
                <a:spcPts val="300"/>
              </a:spcAft>
              <a:buClrTx/>
              <a:buSzTx/>
              <a:buFontTx/>
              <a:buNone/>
              <a:tabLst/>
            </a:pPr>
            <a:r>
              <a:rPr lang="en-US" smtClean="0"/>
              <a:t>Click to edit Master text styles</a:t>
            </a:r>
          </a:p>
        </p:txBody>
      </p:sp>
      <p:sp>
        <p:nvSpPr>
          <p:cNvPr id="4" name="Slide Number Placeholder 3"/>
          <p:cNvSpPr>
            <a:spLocks noGrp="1"/>
          </p:cNvSpPr>
          <p:nvPr>
            <p:ph type="sldNum" sz="quarter" idx="12"/>
          </p:nvPr>
        </p:nvSpPr>
        <p:spPr>
          <a:xfrm>
            <a:off x="4343400" y="6469380"/>
            <a:ext cx="457200" cy="228600"/>
          </a:xfrm>
          <a:prstGeom prst="rect">
            <a:avLst/>
          </a:prstGeom>
        </p:spPr>
        <p:txBody>
          <a:bodyPr/>
          <a:lstStyle/>
          <a:p>
            <a:fld id="{6CC1CC2E-282E-440A-BC7F-135DFB1C8A76}" type="slidenum">
              <a:rPr lang="en-US" smtClean="0"/>
              <a:pPr/>
              <a:t>‹#›</a:t>
            </a:fld>
            <a:endParaRPr lang="en-US" dirty="0"/>
          </a:p>
        </p:txBody>
      </p:sp>
    </p:spTree>
    <p:extLst>
      <p:ext uri="{BB962C8B-B14F-4D97-AF65-F5344CB8AC3E}">
        <p14:creationId xmlns:p14="http://schemas.microsoft.com/office/powerpoint/2010/main" val="4322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3886200" cy="457200"/>
          </a:xfrm>
        </p:spPr>
        <p:txBody>
          <a:bodyPr wrap="none" lIns="0" tIns="0" rIns="0" bIns="45720" anchor="ctr"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371600"/>
            <a:ext cx="3886200" cy="457200"/>
          </a:xfrm>
        </p:spPr>
        <p:txBody>
          <a:bodyPr wrap="none" lIns="0" tIns="0" rIns="0" bIns="45720" anchor="ctr"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idx="13"/>
          </p:nvPr>
        </p:nvSpPr>
        <p:spPr>
          <a:xfrm>
            <a:off x="457200" y="1828800"/>
            <a:ext cx="3886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idx="14"/>
          </p:nvPr>
        </p:nvSpPr>
        <p:spPr>
          <a:xfrm>
            <a:off x="4800600" y="1828800"/>
            <a:ext cx="3886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SHP_243"/>
          <p:cNvSpPr>
            <a:spLocks noChangeShapeType="1"/>
          </p:cNvSpPr>
          <p:nvPr userDrawn="1"/>
        </p:nvSpPr>
        <p:spPr bwMode="auto">
          <a:xfrm>
            <a:off x="457200" y="1828800"/>
            <a:ext cx="38862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defRPr/>
            </a:pPr>
            <a:endParaRPr lang="en-US" sz="1800" b="0" kern="0" dirty="0">
              <a:solidFill>
                <a:sysClr val="windowText" lastClr="000000"/>
              </a:solidFill>
            </a:endParaRPr>
          </a:p>
        </p:txBody>
      </p:sp>
      <p:sp>
        <p:nvSpPr>
          <p:cNvPr id="13" name="SHP_245"/>
          <p:cNvSpPr>
            <a:spLocks noChangeShapeType="1"/>
          </p:cNvSpPr>
          <p:nvPr userDrawn="1"/>
        </p:nvSpPr>
        <p:spPr bwMode="auto">
          <a:xfrm>
            <a:off x="4800600" y="1828800"/>
            <a:ext cx="38862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pPr>
            <a:endParaRPr lang="en-US" sz="1800" b="0" kern="0" dirty="0">
              <a:solidFill>
                <a:sysClr val="windowText" lastClr="000000"/>
              </a:solidFill>
            </a:endParaRPr>
          </a:p>
        </p:txBody>
      </p:sp>
      <p:sp>
        <p:nvSpPr>
          <p:cNvPr id="4" name="Slide Number Placeholder 3"/>
          <p:cNvSpPr>
            <a:spLocks noGrp="1"/>
          </p:cNvSpPr>
          <p:nvPr>
            <p:ph type="sldNum" sz="quarter" idx="15"/>
          </p:nvPr>
        </p:nvSpPr>
        <p:spPr>
          <a:xfrm>
            <a:off x="4343400" y="6469380"/>
            <a:ext cx="457200" cy="228600"/>
          </a:xfrm>
          <a:prstGeom prst="rect">
            <a:avLst/>
          </a:prstGeom>
        </p:spPr>
        <p:txBody>
          <a:bodyPr/>
          <a:lstStyle/>
          <a:p>
            <a:fld id="{6CC1CC2E-282E-440A-BC7F-135DFB1C8A76}" type="slidenum">
              <a:rPr lang="en-US" smtClean="0"/>
              <a:pPr/>
              <a:t>‹#›</a:t>
            </a:fld>
            <a:endParaRPr lang="en-US" dirty="0"/>
          </a:p>
        </p:txBody>
      </p:sp>
    </p:spTree>
    <p:extLst>
      <p:ext uri="{BB962C8B-B14F-4D97-AF65-F5344CB8AC3E}">
        <p14:creationId xmlns:p14="http://schemas.microsoft.com/office/powerpoint/2010/main" val="216294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Box 12"/>
          <p:cNvSpPr txBox="1">
            <a:spLocks noChangeArrowheads="1"/>
          </p:cNvSpPr>
          <p:nvPr userDrawn="1"/>
        </p:nvSpPr>
        <p:spPr bwMode="auto">
          <a:xfrm>
            <a:off x="1143000" y="2743200"/>
            <a:ext cx="6858000" cy="1371600"/>
          </a:xfrm>
          <a:prstGeom prst="rect">
            <a:avLst/>
          </a:prstGeom>
          <a:solidFill>
            <a:srgbClr val="FFFFFF"/>
          </a:solidFill>
          <a:ln w="19050" cap="flat" cmpd="sng" algn="ctr">
            <a:solidFill>
              <a:srgbClr val="000066"/>
            </a:solidFill>
            <a:prstDash val="solid"/>
            <a:headEnd/>
            <a:tailEnd/>
          </a:ln>
          <a:effectLst>
            <a:outerShdw blurRad="40000" dist="23000" dir="5400000" rotWithShape="0">
              <a:srgbClr val="000000">
                <a:alpha val="35000"/>
              </a:srgbClr>
            </a:outerShdw>
          </a:effectLst>
        </p:spPr>
        <p:txBody>
          <a:bodyPr lIns="0" tIns="0" rIns="0" bIns="0" anchor="ctr" anchorCtr="1"/>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2000" b="1" i="0" u="none" strike="noStrike" kern="0" cap="none" spc="0" normalizeH="0" baseline="0" noProof="0" dirty="0" smtClean="0">
                <a:ln>
                  <a:noFill/>
                </a:ln>
                <a:solidFill>
                  <a:srgbClr val="000066"/>
                </a:solidFill>
                <a:effectLst/>
                <a:uLnTx/>
                <a:uFillTx/>
                <a:latin typeface="Arial"/>
                <a:cs typeface="Times New Roman" pitchFamily="18" charset="0"/>
              </a:rPr>
              <a:t>Appendix</a:t>
            </a:r>
            <a:endParaRPr kumimoji="0" lang="en-US" sz="2000" b="1" i="0" u="none" strike="noStrike" kern="0" cap="none" spc="0" normalizeH="0" baseline="0" noProof="0" dirty="0">
              <a:ln>
                <a:noFill/>
              </a:ln>
              <a:solidFill>
                <a:srgbClr val="000066"/>
              </a:solidFill>
              <a:effectLst/>
              <a:uLnTx/>
              <a:uFillTx/>
              <a:latin typeface="Arial"/>
              <a:cs typeface="Times New Roman" pitchFamily="18" charset="0"/>
            </a:endParaRPr>
          </a:p>
        </p:txBody>
      </p:sp>
      <p:sp>
        <p:nvSpPr>
          <p:cNvPr id="4" name="Rectangle 3"/>
          <p:cNvSpPr/>
          <p:nvPr userDrawn="1"/>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995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Box 3"/>
          <p:cNvSpPr txBox="1"/>
          <p:nvPr userDrawn="1"/>
        </p:nvSpPr>
        <p:spPr>
          <a:xfrm rot="18900000">
            <a:off x="7811621" y="5982821"/>
            <a:ext cx="1371600" cy="457200"/>
          </a:xfrm>
          <a:prstGeom prst="rect">
            <a:avLst/>
          </a:prstGeom>
          <a:noFill/>
          <a:ln w="12700">
            <a:solidFill>
              <a:srgbClr val="C00000"/>
            </a:solidFill>
            <a:prstDash val="dash"/>
          </a:ln>
        </p:spPr>
        <p:txBody>
          <a:bodyPr wrap="none" rtlCol="0" anchor="ctr">
            <a:noAutofit/>
          </a:bodyPr>
          <a:lstStyle/>
          <a:p>
            <a:pPr algn="ctr"/>
            <a:r>
              <a:rPr lang="en-US" dirty="0" smtClean="0">
                <a:solidFill>
                  <a:srgbClr val="C00000"/>
                </a:solidFill>
                <a:latin typeface="Arial" panose="020B0604020202020204" pitchFamily="34" charset="0"/>
                <a:cs typeface="Arial" panose="020B0604020202020204" pitchFamily="34" charset="0"/>
              </a:rPr>
              <a:t>DRAFT</a:t>
            </a:r>
            <a:endParaRPr lang="en-US" dirty="0">
              <a:solidFill>
                <a:srgbClr val="C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a:xfrm>
            <a:off x="4343400" y="6469380"/>
            <a:ext cx="457200" cy="228600"/>
          </a:xfrm>
          <a:prstGeom prst="rect">
            <a:avLst/>
          </a:prstGeom>
        </p:spPr>
        <p:txBody>
          <a:bodyPr/>
          <a:lstStyle/>
          <a:p>
            <a:fld id="{6CC1CC2E-282E-440A-BC7F-135DFB1C8A76}" type="slidenum">
              <a:rPr lang="en-US" smtClean="0"/>
              <a:pPr/>
              <a:t>‹#›</a:t>
            </a:fld>
            <a:endParaRPr lang="en-US" dirty="0"/>
          </a:p>
        </p:txBody>
      </p:sp>
    </p:spTree>
    <p:extLst>
      <p:ext uri="{BB962C8B-B14F-4D97-AF65-F5344CB8AC3E}">
        <p14:creationId xmlns:p14="http://schemas.microsoft.com/office/powerpoint/2010/main" val="313889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57200" y="457200"/>
            <a:ext cx="8229600" cy="5943600"/>
          </a:xfrm>
          <a:prstGeom prst="rect">
            <a:avLst/>
          </a:prstGeom>
          <a:solidFill>
            <a:srgbClr val="8CADA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75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7342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10986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228600"/>
            <a:ext cx="8412480" cy="640080"/>
          </a:xfrm>
          <a:prstGeom prst="rect">
            <a:avLst/>
          </a:prstGeom>
          <a:ln>
            <a:noFill/>
          </a:ln>
        </p:spPr>
        <p:txBody>
          <a:bodyPr vert="horz" lIns="0" tIns="45720" rIns="0" bIns="4572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SHP_243"/>
          <p:cNvSpPr>
            <a:spLocks noChangeShapeType="1"/>
          </p:cNvSpPr>
          <p:nvPr/>
        </p:nvSpPr>
        <p:spPr bwMode="auto">
          <a:xfrm>
            <a:off x="365760" y="868680"/>
            <a:ext cx="68580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defRPr/>
            </a:pPr>
            <a:endParaRPr lang="en-US" sz="1800" b="0" kern="0" dirty="0">
              <a:solidFill>
                <a:sysClr val="windowText" lastClr="000000"/>
              </a:solidFill>
            </a:endParaRPr>
          </a:p>
        </p:txBody>
      </p:sp>
      <p:sp>
        <p:nvSpPr>
          <p:cNvPr id="10" name="Rectangle 9"/>
          <p:cNvSpPr/>
          <p:nvPr/>
        </p:nvSpPr>
        <p:spPr>
          <a:xfrm>
            <a:off x="0" y="6492240"/>
            <a:ext cx="914400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6496050"/>
            <a:ext cx="3048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828800" y="6492240"/>
            <a:ext cx="2743200" cy="365760"/>
          </a:xfrm>
          <a:prstGeom prst="rect">
            <a:avLst/>
          </a:prstGeom>
          <a:noFill/>
          <a:ln w="12700">
            <a:noFill/>
            <a:prstDash val="dash"/>
          </a:ln>
        </p:spPr>
        <p:txBody>
          <a:bodyPr wrap="none" lIns="45720" rIns="45720" rtlCol="0" anchor="ctr">
            <a:noAutofit/>
          </a:bodyPr>
          <a:lstStyle/>
          <a:p>
            <a:pPr algn="ctr"/>
            <a:r>
              <a:rPr lang="en-US" sz="800" dirty="0" smtClean="0">
                <a:solidFill>
                  <a:schemeClr val="bg1"/>
                </a:solidFill>
                <a:latin typeface="Arial" panose="020B0604020202020204" pitchFamily="34" charset="0"/>
                <a:cs typeface="Arial" panose="020B0604020202020204" pitchFamily="34" charset="0"/>
              </a:rPr>
              <a:t>OKLAHOMA</a:t>
            </a:r>
            <a:r>
              <a:rPr lang="en-US" sz="800" baseline="0" dirty="0" smtClean="0">
                <a:solidFill>
                  <a:schemeClr val="bg1"/>
                </a:solidFill>
                <a:latin typeface="Arial" panose="020B0604020202020204" pitchFamily="34" charset="0"/>
                <a:cs typeface="Arial" panose="020B0604020202020204" pitchFamily="34" charset="0"/>
              </a:rPr>
              <a:t> STATE DEPARTMENT OF HEALTH</a:t>
            </a:r>
            <a:endParaRPr lang="en-US" sz="800" dirty="0" smtClean="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4800600" y="6492240"/>
            <a:ext cx="2743200" cy="365760"/>
          </a:xfrm>
          <a:prstGeom prst="rect">
            <a:avLst/>
          </a:prstGeom>
          <a:noFill/>
          <a:ln w="12700">
            <a:noFill/>
            <a:prstDash val="dash"/>
          </a:ln>
        </p:spPr>
        <p:txBody>
          <a:bodyPr wrap="none" lIns="45720" rIns="45720" rtlCol="0" anchor="ctr">
            <a:noAutofit/>
          </a:bodyPr>
          <a:lstStyle/>
          <a:p>
            <a:pPr algn="ctr"/>
            <a:r>
              <a:rPr lang="en-US" sz="800" dirty="0" smtClean="0">
                <a:solidFill>
                  <a:schemeClr val="bg1"/>
                </a:solidFill>
                <a:latin typeface="Arial" panose="020B0604020202020204" pitchFamily="34" charset="0"/>
                <a:cs typeface="Arial" panose="020B0604020202020204" pitchFamily="34" charset="0"/>
              </a:rPr>
              <a:t>CENTER FOR HEALTH INNOVATION &amp; EFFECTIVENESS</a:t>
            </a:r>
          </a:p>
        </p:txBody>
      </p:sp>
      <p:sp>
        <p:nvSpPr>
          <p:cNvPr id="17" name="TextBox 16"/>
          <p:cNvSpPr txBox="1"/>
          <p:nvPr/>
        </p:nvSpPr>
        <p:spPr>
          <a:xfrm>
            <a:off x="4343400" y="6492240"/>
            <a:ext cx="457200" cy="365760"/>
          </a:xfrm>
          <a:prstGeom prst="rect">
            <a:avLst/>
          </a:prstGeom>
          <a:noFill/>
          <a:ln w="12700">
            <a:noFill/>
            <a:prstDash val="dash"/>
          </a:ln>
        </p:spPr>
        <p:txBody>
          <a:bodyPr wrap="none" lIns="0" tIns="0" rIns="0" bIns="0" rtlCol="0" anchor="ctr">
            <a:noAutofit/>
          </a:bodyPr>
          <a:lstStyle/>
          <a:p>
            <a:pPr algn="ctr"/>
            <a:r>
              <a:rPr lang="en-US" sz="800" baseline="0" dirty="0" smtClean="0">
                <a:solidFill>
                  <a:schemeClr val="bg1"/>
                </a:solidFill>
                <a:latin typeface="Arial" panose="020B0604020202020204" pitchFamily="34" charset="0"/>
                <a:cs typeface="Arial" panose="020B0604020202020204" pitchFamily="34" charset="0"/>
              </a:rPr>
              <a:t>●</a:t>
            </a:r>
            <a:endParaRPr lang="en-US" sz="8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16967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5" r:id="rId3"/>
    <p:sldLayoutId id="2147483650" r:id="rId4"/>
    <p:sldLayoutId id="2147483653" r:id="rId5"/>
    <p:sldLayoutId id="2147483656" r:id="rId6"/>
    <p:sldLayoutId id="2147483664" r:id="rId7"/>
    <p:sldLayoutId id="2147483661" r:id="rId8"/>
    <p:sldLayoutId id="2147483667" r:id="rId9"/>
  </p:sldLayoutIdLst>
  <p:txStyles>
    <p:titleStyle>
      <a:lvl1pPr algn="l" defTabSz="914400" rtl="0" eaLnBrk="1" latinLnBrk="0" hangingPunct="1">
        <a:spcBef>
          <a:spcPct val="0"/>
        </a:spcBef>
        <a:buNone/>
        <a:defRPr sz="2000" kern="1200">
          <a:solidFill>
            <a:srgbClr val="002060"/>
          </a:solidFill>
          <a:latin typeface="Arial" panose="020B0604020202020204" pitchFamily="34" charset="0"/>
          <a:ea typeface="+mj-ea"/>
          <a:cs typeface="Arial" panose="020B0604020202020204" pitchFamily="34" charset="0"/>
        </a:defRPr>
      </a:lvl1pPr>
    </p:titleStyle>
    <p:body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hyperlink" Target="http://www.paymentinitiative.org/"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a:spLocks noChangeArrowheads="1"/>
          </p:cNvSpPr>
          <p:nvPr/>
        </p:nvSpPr>
        <p:spPr bwMode="auto">
          <a:xfrm>
            <a:off x="548640" y="300038"/>
            <a:ext cx="44958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ts val="1200"/>
              </a:spcBef>
              <a:buSzPct val="25000"/>
              <a:buFont typeface="Arial" pitchFamily="34" charset="0"/>
              <a:buChar char="‏"/>
              <a:defRPr/>
            </a:pPr>
            <a:r>
              <a:rPr lang="en-US" altLang="en-US" sz="3200" b="1" dirty="0" smtClean="0">
                <a:solidFill>
                  <a:srgbClr val="002060"/>
                </a:solidFill>
                <a:latin typeface="Arial" panose="020B0604020202020204" pitchFamily="34" charset="0"/>
                <a:cs typeface="Arial" panose="020B0604020202020204" pitchFamily="34" charset="0"/>
              </a:rPr>
              <a:t>Oklahoma State Department of Health</a:t>
            </a:r>
          </a:p>
        </p:txBody>
      </p:sp>
      <p:sp>
        <p:nvSpPr>
          <p:cNvPr id="8" name="Title 1"/>
          <p:cNvSpPr txBox="1">
            <a:spLocks/>
          </p:cNvSpPr>
          <p:nvPr/>
        </p:nvSpPr>
        <p:spPr>
          <a:xfrm>
            <a:off x="548640" y="1600200"/>
            <a:ext cx="6236162" cy="670396"/>
          </a:xfrm>
          <a:prstGeom prst="rect">
            <a:avLst/>
          </a:prstGeom>
        </p:spPr>
        <p:txBody>
          <a:bodyPr lIns="0" tIns="0" bIns="0" anchor="ctr" anchorCtr="0"/>
          <a:lstStyle>
            <a:lvl1pPr algn="l" defTabSz="914400" rtl="0" eaLnBrk="1" latinLnBrk="0" hangingPunct="1">
              <a:spcBef>
                <a:spcPct val="0"/>
              </a:spcBef>
              <a:buNone/>
              <a:defRPr sz="2400" kern="1200">
                <a:solidFill>
                  <a:srgbClr val="002060"/>
                </a:solidFill>
                <a:latin typeface="Arial" panose="020B0604020202020204" pitchFamily="34" charset="0"/>
                <a:ea typeface="+mj-ea"/>
                <a:cs typeface="Arial" panose="020B0604020202020204" pitchFamily="34" charset="0"/>
              </a:defRPr>
            </a:lvl1pPr>
          </a:lstStyle>
          <a:p>
            <a:r>
              <a:rPr lang="en-US" sz="2000" dirty="0" smtClean="0"/>
              <a:t>Health Workforce Meeting</a:t>
            </a:r>
            <a:endParaRPr lang="en-US" sz="2000" dirty="0"/>
          </a:p>
        </p:txBody>
      </p:sp>
      <p:sp>
        <p:nvSpPr>
          <p:cNvPr id="9" name="Subtitle 2"/>
          <p:cNvSpPr txBox="1">
            <a:spLocks/>
          </p:cNvSpPr>
          <p:nvPr/>
        </p:nvSpPr>
        <p:spPr>
          <a:xfrm>
            <a:off x="548640" y="2286000"/>
            <a:ext cx="6236162" cy="670396"/>
          </a:xfrm>
          <a:prstGeom prst="rect">
            <a:avLst/>
          </a:prstGeom>
        </p:spPr>
        <p:txBody>
          <a:bodyPr lIns="0" tIns="0" rIns="0" bIns="0" anchor="ctr" anchorCtr="0">
            <a:noAutofit/>
          </a:bodyPr>
          <a:lstStyle>
            <a:lvl1pPr marL="0" indent="0" algn="l" defTabSz="914400" rtl="0" eaLnBrk="1" latinLnBrk="0" hangingPunct="1">
              <a:spcBef>
                <a:spcPts val="0"/>
              </a:spcBef>
              <a:buClr>
                <a:srgbClr val="002060"/>
              </a:buClr>
              <a:buSzPct val="100000"/>
              <a:buFont typeface="Wingdings" panose="05000000000000000000" pitchFamily="2" charset="2"/>
              <a:buNone/>
              <a:defRPr sz="2400" b="0" kern="1200">
                <a:solidFill>
                  <a:srgbClr val="81BC00"/>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002060"/>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002060"/>
              </a:buClr>
              <a:buFont typeface="Wingdings" panose="05000000000000000000" pitchFamily="2" charset="2"/>
              <a:buNone/>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002060"/>
              </a:buClr>
              <a:buFont typeface="Arial" panose="020B0604020202020204" pitchFamily="34" charset="0"/>
              <a:buNone/>
              <a:defRPr sz="11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Wingdings" panose="05000000000000000000"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smtClean="0"/>
              <a:t>December 16, 2015</a:t>
            </a:r>
            <a:endParaRPr lang="en-US" sz="1800" dirty="0"/>
          </a:p>
        </p:txBody>
      </p:sp>
    </p:spTree>
    <p:extLst>
      <p:ext uri="{BB962C8B-B14F-4D97-AF65-F5344CB8AC3E}">
        <p14:creationId xmlns:p14="http://schemas.microsoft.com/office/powerpoint/2010/main" val="2073184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Oklahoma Healthcare Costs</a:t>
            </a:r>
            <a:endParaRPr lang="en-US" dirty="0"/>
          </a:p>
        </p:txBody>
      </p:sp>
      <p:sp>
        <p:nvSpPr>
          <p:cNvPr id="3" name="Slide Number Placeholder 2"/>
          <p:cNvSpPr>
            <a:spLocks noGrp="1"/>
          </p:cNvSpPr>
          <p:nvPr>
            <p:ph type="sldNum" sz="quarter" idx="10"/>
          </p:nvPr>
        </p:nvSpPr>
        <p:spPr/>
        <p:txBody>
          <a:bodyPr/>
          <a:lstStyle/>
          <a:p>
            <a:fld id="{6CC1CC2E-282E-440A-BC7F-135DFB1C8A76}" type="slidenum">
              <a:rPr lang="en-US" smtClean="0"/>
              <a:pPr/>
              <a:t>10</a:t>
            </a:fld>
            <a:endParaRPr lang="en-US" dirty="0"/>
          </a:p>
        </p:txBody>
      </p:sp>
      <p:graphicFrame>
        <p:nvGraphicFramePr>
          <p:cNvPr id="17" name="Content Placeholder 15"/>
          <p:cNvGraphicFramePr>
            <a:graphicFrameLocks/>
          </p:cNvGraphicFramePr>
          <p:nvPr>
            <p:extLst>
              <p:ext uri="{D42A27DB-BD31-4B8C-83A1-F6EECF244321}">
                <p14:modId xmlns:p14="http://schemas.microsoft.com/office/powerpoint/2010/main" val="3400478626"/>
              </p:ext>
            </p:extLst>
          </p:nvPr>
        </p:nvGraphicFramePr>
        <p:xfrm>
          <a:off x="1295399" y="1524000"/>
          <a:ext cx="5715000" cy="3200400"/>
        </p:xfrm>
        <a:graphic>
          <a:graphicData uri="http://schemas.openxmlformats.org/drawingml/2006/table">
            <a:tbl>
              <a:tblPr firstRow="1" firstCol="1" bandRow="1">
                <a:tableStyleId>{5C22544A-7EE6-4342-B048-85BDC9FD1C3A}</a:tableStyleId>
              </a:tblPr>
              <a:tblGrid>
                <a:gridCol w="2205554"/>
                <a:gridCol w="1754723"/>
                <a:gridCol w="1754723"/>
              </a:tblGrid>
              <a:tr h="739409">
                <a:tc gridSpan="3">
                  <a:txBody>
                    <a:bodyPr/>
                    <a:lstStyle/>
                    <a:p>
                      <a:pPr marL="0" marR="0" algn="ctr">
                        <a:spcBef>
                          <a:spcPts val="0"/>
                        </a:spcBef>
                        <a:spcAft>
                          <a:spcPts val="0"/>
                        </a:spcAft>
                      </a:pPr>
                      <a:r>
                        <a:rPr lang="en-US" sz="2000" dirty="0" smtClean="0">
                          <a:effectLst/>
                        </a:rPr>
                        <a:t>State </a:t>
                      </a:r>
                      <a:r>
                        <a:rPr lang="en-US" sz="2000" dirty="0">
                          <a:effectLst/>
                        </a:rPr>
                        <a:t>of Oklahoma</a:t>
                      </a:r>
                    </a:p>
                    <a:p>
                      <a:pPr marL="0" marR="0" algn="ctr">
                        <a:spcBef>
                          <a:spcPts val="0"/>
                        </a:spcBef>
                        <a:spcAft>
                          <a:spcPts val="0"/>
                        </a:spcAft>
                      </a:pPr>
                      <a:r>
                        <a:rPr lang="en-US" sz="2000" dirty="0">
                          <a:effectLst/>
                        </a:rPr>
                        <a:t>High-Cost Condition Relative </a:t>
                      </a:r>
                      <a:r>
                        <a:rPr lang="en-US" sz="2000" dirty="0" smtClean="0">
                          <a:effectLst/>
                        </a:rPr>
                        <a:t>Cost </a:t>
                      </a:r>
                      <a:endParaRPr lang="en-US" sz="2000" dirty="0">
                        <a:effectLst/>
                        <a:latin typeface="Garamond"/>
                        <a:ea typeface="Times New Roman"/>
                        <a:cs typeface="Times New Roman"/>
                      </a:endParaRPr>
                    </a:p>
                  </a:txBody>
                  <a:tcPr marL="68580" marR="68580" marT="0" marB="0"/>
                </a:tc>
                <a:tc hMerge="1">
                  <a:txBody>
                    <a:bodyPr/>
                    <a:lstStyle/>
                    <a:p>
                      <a:endParaRPr lang="en-US"/>
                    </a:p>
                  </a:txBody>
                  <a:tcPr/>
                </a:tc>
                <a:tc hMerge="1">
                  <a:txBody>
                    <a:bodyPr/>
                    <a:lstStyle/>
                    <a:p>
                      <a:pPr marL="0" marR="0" algn="ctr">
                        <a:spcBef>
                          <a:spcPts val="0"/>
                        </a:spcBef>
                        <a:spcAft>
                          <a:spcPts val="0"/>
                        </a:spcAft>
                      </a:pPr>
                      <a:endParaRPr lang="en-US" sz="2000" dirty="0">
                        <a:effectLst/>
                        <a:latin typeface="Garamond"/>
                        <a:ea typeface="Times New Roman"/>
                        <a:cs typeface="Times New Roman"/>
                      </a:endParaRPr>
                    </a:p>
                  </a:txBody>
                  <a:tcPr marL="68580" marR="68580" marT="0" marB="0"/>
                </a:tc>
              </a:tr>
              <a:tr h="300308">
                <a:tc>
                  <a:txBody>
                    <a:bodyPr/>
                    <a:lstStyle/>
                    <a:p>
                      <a:pPr marL="0" marR="0" algn="l">
                        <a:spcBef>
                          <a:spcPts val="0"/>
                        </a:spcBef>
                        <a:spcAft>
                          <a:spcPts val="0"/>
                        </a:spcAft>
                      </a:pP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 Increase</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Average Annual Cost</a:t>
                      </a:r>
                      <a:endParaRPr lang="en-US" sz="2000" dirty="0">
                        <a:effectLst/>
                        <a:latin typeface="+mj-lt"/>
                        <a:ea typeface="Times New Roman"/>
                        <a:cs typeface="Times New Roman"/>
                      </a:endParaRPr>
                    </a:p>
                  </a:txBody>
                  <a:tcPr marL="68580" marR="68580" marT="0" marB="0" anchor="b"/>
                </a:tc>
              </a:tr>
              <a:tr h="300308">
                <a:tc>
                  <a:txBody>
                    <a:bodyPr/>
                    <a:lstStyle/>
                    <a:p>
                      <a:pPr marL="0" marR="0" algn="l">
                        <a:spcBef>
                          <a:spcPts val="0"/>
                        </a:spcBef>
                        <a:spcAft>
                          <a:spcPts val="0"/>
                        </a:spcAft>
                      </a:pPr>
                      <a:r>
                        <a:rPr lang="en-US" sz="2000" dirty="0" smtClean="0">
                          <a:effectLst/>
                          <a:latin typeface="+mj-lt"/>
                          <a:ea typeface="Times New Roman"/>
                          <a:cs typeface="Times New Roman"/>
                        </a:rPr>
                        <a:t>Entire Population</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100%</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$4,993</a:t>
                      </a:r>
                      <a:endParaRPr lang="en-US" sz="2000" dirty="0">
                        <a:effectLst/>
                        <a:latin typeface="+mj-lt"/>
                        <a:ea typeface="Times New Roman"/>
                        <a:cs typeface="Times New Roman"/>
                      </a:endParaRPr>
                    </a:p>
                  </a:txBody>
                  <a:tcPr marL="68580" marR="68580" marT="0" marB="0" anchor="b"/>
                </a:tc>
              </a:tr>
              <a:tr h="300308">
                <a:tc>
                  <a:txBody>
                    <a:bodyPr/>
                    <a:lstStyle/>
                    <a:p>
                      <a:pPr marL="0" marR="0" algn="l">
                        <a:spcBef>
                          <a:spcPts val="0"/>
                        </a:spcBef>
                        <a:spcAft>
                          <a:spcPts val="0"/>
                        </a:spcAft>
                      </a:pPr>
                      <a:r>
                        <a:rPr lang="en-US" sz="2000" dirty="0" smtClean="0">
                          <a:effectLst/>
                          <a:latin typeface="+mj-lt"/>
                          <a:ea typeface="+mn-ea"/>
                          <a:cs typeface="+mn-cs"/>
                        </a:rPr>
                        <a:t>Diabetes</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rPr>
                        <a:t>349%</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$17,426</a:t>
                      </a:r>
                      <a:endParaRPr lang="en-US" sz="2000" dirty="0">
                        <a:effectLst/>
                        <a:latin typeface="+mj-lt"/>
                        <a:ea typeface="Times New Roman"/>
                        <a:cs typeface="Times New Roman"/>
                      </a:endParaRPr>
                    </a:p>
                  </a:txBody>
                  <a:tcPr marL="68580" marR="68580" marT="0" marB="0" anchor="b"/>
                </a:tc>
              </a:tr>
              <a:tr h="300308">
                <a:tc>
                  <a:txBody>
                    <a:bodyPr/>
                    <a:lstStyle/>
                    <a:p>
                      <a:pPr marL="0" marR="0" algn="l">
                        <a:spcBef>
                          <a:spcPts val="0"/>
                        </a:spcBef>
                        <a:spcAft>
                          <a:spcPts val="0"/>
                        </a:spcAft>
                      </a:pPr>
                      <a:r>
                        <a:rPr lang="en-US" sz="2000" dirty="0" smtClean="0">
                          <a:effectLst/>
                          <a:latin typeface="+mj-lt"/>
                          <a:ea typeface="+mn-ea"/>
                          <a:cs typeface="+mn-cs"/>
                        </a:rPr>
                        <a:t>Obesity</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mn-ea"/>
                          <a:cs typeface="+mn-cs"/>
                        </a:rPr>
                        <a:t>343%</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$17,126</a:t>
                      </a:r>
                      <a:endParaRPr lang="en-US" sz="2000" dirty="0">
                        <a:effectLst/>
                        <a:latin typeface="+mj-lt"/>
                        <a:ea typeface="Times New Roman"/>
                        <a:cs typeface="Times New Roman"/>
                      </a:endParaRPr>
                    </a:p>
                  </a:txBody>
                  <a:tcPr marL="68580" marR="68580" marT="0" marB="0" anchor="b"/>
                </a:tc>
              </a:tr>
              <a:tr h="300308">
                <a:tc>
                  <a:txBody>
                    <a:bodyPr/>
                    <a:lstStyle/>
                    <a:p>
                      <a:pPr marL="0" marR="0" algn="l">
                        <a:spcBef>
                          <a:spcPts val="0"/>
                        </a:spcBef>
                        <a:spcAft>
                          <a:spcPts val="0"/>
                        </a:spcAft>
                      </a:pPr>
                      <a:r>
                        <a:rPr lang="en-US" sz="2000" baseline="0" dirty="0" smtClean="0">
                          <a:effectLst/>
                          <a:latin typeface="+mj-lt"/>
                        </a:rPr>
                        <a:t>Tobacco Usage</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mn-ea"/>
                          <a:cs typeface="+mn-cs"/>
                        </a:rPr>
                        <a:t>345%</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$17,226</a:t>
                      </a:r>
                      <a:endParaRPr lang="en-US" sz="2000" dirty="0">
                        <a:effectLst/>
                        <a:latin typeface="+mj-lt"/>
                        <a:ea typeface="Times New Roman"/>
                        <a:cs typeface="Times New Roman"/>
                      </a:endParaRPr>
                    </a:p>
                  </a:txBody>
                  <a:tcPr marL="68580" marR="68580" marT="0" marB="0" anchor="b"/>
                </a:tc>
              </a:tr>
              <a:tr h="300308">
                <a:tc>
                  <a:txBody>
                    <a:bodyPr/>
                    <a:lstStyle/>
                    <a:p>
                      <a:pPr marL="0" marR="0" algn="l">
                        <a:spcBef>
                          <a:spcPts val="0"/>
                        </a:spcBef>
                        <a:spcAft>
                          <a:spcPts val="0"/>
                        </a:spcAft>
                      </a:pPr>
                      <a:r>
                        <a:rPr lang="en-US" sz="2000" dirty="0" smtClean="0">
                          <a:effectLst/>
                          <a:latin typeface="+mj-lt"/>
                          <a:ea typeface="Times New Roman"/>
                          <a:cs typeface="Times New Roman"/>
                        </a:rPr>
                        <a:t>Behavioral</a:t>
                      </a:r>
                      <a:r>
                        <a:rPr lang="en-US" sz="2000" baseline="0" dirty="0" smtClean="0">
                          <a:effectLst/>
                          <a:latin typeface="+mj-lt"/>
                          <a:ea typeface="Times New Roman"/>
                          <a:cs typeface="Times New Roman"/>
                        </a:rPr>
                        <a:t> Health</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mn-ea"/>
                          <a:cs typeface="+mn-cs"/>
                        </a:rPr>
                        <a:t>313%</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$15,628</a:t>
                      </a:r>
                      <a:endParaRPr lang="en-US" sz="2000" dirty="0">
                        <a:effectLst/>
                        <a:latin typeface="+mj-lt"/>
                        <a:ea typeface="Times New Roman"/>
                        <a:cs typeface="Times New Roman"/>
                      </a:endParaRPr>
                    </a:p>
                  </a:txBody>
                  <a:tcPr marL="68580" marR="68580" marT="0" marB="0" anchor="b"/>
                </a:tc>
              </a:tr>
              <a:tr h="327391">
                <a:tc>
                  <a:txBody>
                    <a:bodyPr/>
                    <a:lstStyle/>
                    <a:p>
                      <a:pPr marL="0" marR="0" algn="l">
                        <a:spcBef>
                          <a:spcPts val="0"/>
                        </a:spcBef>
                        <a:spcAft>
                          <a:spcPts val="0"/>
                        </a:spcAft>
                      </a:pPr>
                      <a:r>
                        <a:rPr lang="en-US" sz="2000" dirty="0" smtClean="0">
                          <a:effectLst/>
                          <a:latin typeface="+mj-lt"/>
                          <a:ea typeface="Times New Roman"/>
                          <a:cs typeface="Times New Roman"/>
                        </a:rPr>
                        <a:t>Hypertension</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283%</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$14,130</a:t>
                      </a:r>
                      <a:endParaRPr lang="en-US" sz="2000" dirty="0">
                        <a:effectLst/>
                        <a:latin typeface="+mj-lt"/>
                        <a:ea typeface="Times New Roman"/>
                        <a:cs typeface="Times New Roman"/>
                      </a:endParaRPr>
                    </a:p>
                  </a:txBody>
                  <a:tcPr marL="68580" marR="68580" marT="0" marB="0" anchor="b"/>
                </a:tc>
              </a:tr>
            </a:tbl>
          </a:graphicData>
        </a:graphic>
      </p:graphicFrame>
      <p:sp>
        <p:nvSpPr>
          <p:cNvPr id="22" name="TextBox 21"/>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10</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0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Prevention Strategies </a:t>
            </a:r>
            <a:r>
              <a:rPr lang="en-US" dirty="0" smtClean="0"/>
              <a:t>Needed</a:t>
            </a:r>
            <a:endParaRPr lang="en-US" dirty="0"/>
          </a:p>
        </p:txBody>
      </p:sp>
      <p:sp>
        <p:nvSpPr>
          <p:cNvPr id="3" name="Slide Number Placeholder 2"/>
          <p:cNvSpPr>
            <a:spLocks noGrp="1"/>
          </p:cNvSpPr>
          <p:nvPr>
            <p:ph type="sldNum" sz="quarter" idx="10"/>
          </p:nvPr>
        </p:nvSpPr>
        <p:spPr/>
        <p:txBody>
          <a:bodyPr/>
          <a:lstStyle/>
          <a:p>
            <a:fld id="{6CC1CC2E-282E-440A-BC7F-135DFB1C8A76}" type="slidenum">
              <a:rPr lang="en-US" smtClean="0"/>
              <a:pPr/>
              <a:t>11</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467600" cy="5136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11</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04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for Change</a:t>
            </a:r>
            <a:endParaRPr lang="en-US" dirty="0"/>
          </a:p>
        </p:txBody>
      </p:sp>
      <p:graphicFrame>
        <p:nvGraphicFramePr>
          <p:cNvPr id="3" name="Diagram 2"/>
          <p:cNvGraphicFramePr/>
          <p:nvPr>
            <p:extLst>
              <p:ext uri="{D42A27DB-BD31-4B8C-83A1-F6EECF244321}">
                <p14:modId xmlns:p14="http://schemas.microsoft.com/office/powerpoint/2010/main" val="714422365"/>
              </p:ext>
            </p:extLst>
          </p:nvPr>
        </p:nvGraphicFramePr>
        <p:xfrm>
          <a:off x="457200" y="1143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12</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35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SIM Model Goal</a:t>
            </a:r>
            <a:endParaRPr lang="en-US" dirty="0"/>
          </a:p>
        </p:txBody>
      </p:sp>
      <p:sp>
        <p:nvSpPr>
          <p:cNvPr id="3" name="Slide Number Placeholder 2"/>
          <p:cNvSpPr>
            <a:spLocks noGrp="1"/>
          </p:cNvSpPr>
          <p:nvPr>
            <p:ph type="sldNum" sz="quarter" idx="10"/>
          </p:nvPr>
        </p:nvSpPr>
        <p:spPr/>
        <p:txBody>
          <a:bodyPr/>
          <a:lstStyle/>
          <a:p>
            <a:fld id="{6CC1CC2E-282E-440A-BC7F-135DFB1C8A76}" type="slidenum">
              <a:rPr lang="en-US" smtClean="0"/>
              <a:pPr/>
              <a:t>13</a:t>
            </a:fld>
            <a:endParaRPr lang="en-US" dirty="0"/>
          </a:p>
        </p:txBody>
      </p:sp>
      <p:graphicFrame>
        <p:nvGraphicFramePr>
          <p:cNvPr id="14" name="Diagram 13"/>
          <p:cNvGraphicFramePr/>
          <p:nvPr>
            <p:extLst>
              <p:ext uri="{D42A27DB-BD31-4B8C-83A1-F6EECF244321}">
                <p14:modId xmlns:p14="http://schemas.microsoft.com/office/powerpoint/2010/main" val="1496995162"/>
              </p:ext>
            </p:extLst>
          </p:nvPr>
        </p:nvGraphicFramePr>
        <p:xfrm>
          <a:off x="381000" y="990600"/>
          <a:ext cx="7848598"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13</a:t>
            </a:fld>
            <a:endParaRPr lang="en-US" sz="1000" b="1" dirty="0" smtClean="0">
              <a:solidFill>
                <a:schemeClr val="bg1"/>
              </a:solidFill>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1240994226"/>
              </p:ext>
            </p:extLst>
          </p:nvPr>
        </p:nvGraphicFramePr>
        <p:xfrm>
          <a:off x="1828800" y="3581400"/>
          <a:ext cx="5029200" cy="271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1443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Where Are We Going?</a:t>
            </a:r>
            <a:br>
              <a:rPr lang="en-US" dirty="0"/>
            </a:br>
            <a:endParaRPr lang="en-US" dirty="0"/>
          </a:p>
        </p:txBody>
      </p:sp>
      <p:sp>
        <p:nvSpPr>
          <p:cNvPr id="3" name="Slide Number Placeholder 2"/>
          <p:cNvSpPr>
            <a:spLocks noGrp="1"/>
          </p:cNvSpPr>
          <p:nvPr>
            <p:ph type="sldNum" sz="quarter" idx="10"/>
          </p:nvPr>
        </p:nvSpPr>
        <p:spPr/>
        <p:txBody>
          <a:bodyPr/>
          <a:lstStyle/>
          <a:p>
            <a:fld id="{6CC1CC2E-282E-440A-BC7F-135DFB1C8A76}" type="slidenum">
              <a:rPr lang="en-US" smtClean="0"/>
              <a:pPr/>
              <a:t>14</a:t>
            </a:fld>
            <a:endParaRPr lang="en-US" dirty="0"/>
          </a:p>
        </p:txBody>
      </p:sp>
      <p:sp>
        <p:nvSpPr>
          <p:cNvPr id="4" name="Text Placeholder 3"/>
          <p:cNvSpPr>
            <a:spLocks noGrp="1"/>
          </p:cNvSpPr>
          <p:nvPr>
            <p:ph type="body" sz="quarter" idx="11"/>
          </p:nvPr>
        </p:nvSpPr>
        <p:spPr/>
        <p:txBody>
          <a:bodyPr/>
          <a:lstStyle/>
          <a:p>
            <a:r>
              <a:rPr lang="en-US" dirty="0"/>
              <a:t>Health Care Payment Learning &amp; Action Network </a:t>
            </a:r>
            <a:br>
              <a:rPr lang="en-US" dirty="0"/>
            </a:br>
            <a:r>
              <a:rPr lang="en-US" dirty="0"/>
              <a:t>Alternate Payment Methodology </a:t>
            </a:r>
            <a:r>
              <a:rPr lang="en-US" dirty="0" smtClean="0"/>
              <a:t>Framework</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33778199"/>
              </p:ext>
            </p:extLst>
          </p:nvPr>
        </p:nvGraphicFramePr>
        <p:xfrm>
          <a:off x="381000" y="4800600"/>
          <a:ext cx="8077200" cy="370840"/>
        </p:xfrm>
        <a:graphic>
          <a:graphicData uri="http://schemas.openxmlformats.org/drawingml/2006/table">
            <a:tbl>
              <a:tblPr firstRow="1" bandRow="1">
                <a:tableStyleId>{5C22544A-7EE6-4342-B048-85BDC9FD1C3A}</a:tableStyleId>
              </a:tblPr>
              <a:tblGrid>
                <a:gridCol w="2019300"/>
                <a:gridCol w="2019300"/>
                <a:gridCol w="2019300"/>
                <a:gridCol w="2019300"/>
              </a:tblGrid>
              <a:tr h="370840">
                <a:tc>
                  <a:txBody>
                    <a:bodyPr/>
                    <a:lstStyle/>
                    <a:p>
                      <a:endParaRPr lang="en-US" dirty="0"/>
                    </a:p>
                  </a:txBody>
                  <a:tcPr/>
                </a:tc>
                <a:tc>
                  <a:txBody>
                    <a:bodyPr/>
                    <a:lstStyle/>
                    <a:p>
                      <a:endParaRPr lang="en-US" dirty="0"/>
                    </a:p>
                  </a:txBody>
                  <a:tcPr>
                    <a:solidFill>
                      <a:schemeClr val="accent3"/>
                    </a:solidFill>
                  </a:tcPr>
                </a:tc>
                <a:tc>
                  <a:txBody>
                    <a:bodyPr/>
                    <a:lstStyle/>
                    <a:p>
                      <a:endParaRPr lang="en-US" dirty="0"/>
                    </a:p>
                  </a:txBody>
                  <a:tcPr>
                    <a:solidFill>
                      <a:schemeClr val="accent6"/>
                    </a:solidFill>
                  </a:tcPr>
                </a:tc>
                <a:tc>
                  <a:txBody>
                    <a:bodyPr/>
                    <a:lstStyle/>
                    <a:p>
                      <a:endParaRPr lang="en-US" dirty="0"/>
                    </a:p>
                  </a:txBody>
                  <a:tcPr>
                    <a:solidFill>
                      <a:schemeClr val="accent2"/>
                    </a:solidFill>
                  </a:tcPr>
                </a:tc>
              </a:tr>
            </a:tbl>
          </a:graphicData>
        </a:graphic>
      </p:graphicFrame>
      <p:cxnSp>
        <p:nvCxnSpPr>
          <p:cNvPr id="6" name="Straight Arrow Connector 5"/>
          <p:cNvCxnSpPr/>
          <p:nvPr/>
        </p:nvCxnSpPr>
        <p:spPr>
          <a:xfrm flipV="1">
            <a:off x="1295400" y="41910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426031" y="3505200"/>
            <a:ext cx="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450774" y="2895600"/>
            <a:ext cx="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543800" y="2209800"/>
            <a:ext cx="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076700"/>
            <a:ext cx="1524000" cy="114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11" name="Rectangle 10"/>
          <p:cNvSpPr/>
          <p:nvPr/>
        </p:nvSpPr>
        <p:spPr>
          <a:xfrm>
            <a:off x="2664031" y="3390900"/>
            <a:ext cx="1524000"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12" name="Rectangle 11"/>
          <p:cNvSpPr/>
          <p:nvPr/>
        </p:nvSpPr>
        <p:spPr>
          <a:xfrm>
            <a:off x="4688774" y="2781300"/>
            <a:ext cx="1524000" cy="114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13" name="Rectangle 12"/>
          <p:cNvSpPr/>
          <p:nvPr/>
        </p:nvSpPr>
        <p:spPr>
          <a:xfrm>
            <a:off x="6781800" y="2095500"/>
            <a:ext cx="1524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14" name="TextBox 13"/>
          <p:cNvSpPr txBox="1"/>
          <p:nvPr/>
        </p:nvSpPr>
        <p:spPr>
          <a:xfrm>
            <a:off x="533400" y="3200400"/>
            <a:ext cx="1524000" cy="762000"/>
          </a:xfrm>
          <a:prstGeom prst="rect">
            <a:avLst/>
          </a:prstGeom>
          <a:noFill/>
          <a:ln w="12700">
            <a:noFill/>
            <a:prstDash val="dash"/>
          </a:ln>
        </p:spPr>
        <p:txBody>
          <a:bodyPr wrap="square" lIns="45720" rIns="45720" rtlCol="0" anchor="ctr">
            <a:noAutofit/>
          </a:bodyPr>
          <a:lstStyle/>
          <a:p>
            <a:pPr algn="ctr"/>
            <a:r>
              <a:rPr lang="en-US" sz="1200" b="1" dirty="0" smtClean="0">
                <a:solidFill>
                  <a:srgbClr val="002060"/>
                </a:solidFill>
                <a:latin typeface="Arial" panose="020B0604020202020204" pitchFamily="34" charset="0"/>
                <a:cs typeface="Arial" panose="020B0604020202020204" pitchFamily="34" charset="0"/>
              </a:rPr>
              <a:t>Category 1 </a:t>
            </a:r>
          </a:p>
          <a:p>
            <a:pPr algn="ctr"/>
            <a:r>
              <a:rPr lang="en-US" sz="1200" dirty="0" smtClean="0">
                <a:solidFill>
                  <a:srgbClr val="002060"/>
                </a:solidFill>
                <a:latin typeface="Arial" panose="020B0604020202020204" pitchFamily="34" charset="0"/>
                <a:cs typeface="Arial" panose="020B0604020202020204" pitchFamily="34" charset="0"/>
              </a:rPr>
              <a:t>Fee-for-Service     No Link to Quality</a:t>
            </a:r>
          </a:p>
        </p:txBody>
      </p:sp>
      <p:sp>
        <p:nvSpPr>
          <p:cNvPr id="15" name="TextBox 14"/>
          <p:cNvSpPr txBox="1"/>
          <p:nvPr/>
        </p:nvSpPr>
        <p:spPr>
          <a:xfrm>
            <a:off x="2664031" y="2514600"/>
            <a:ext cx="1524000" cy="762000"/>
          </a:xfrm>
          <a:prstGeom prst="rect">
            <a:avLst/>
          </a:prstGeom>
          <a:noFill/>
          <a:ln w="12700">
            <a:noFill/>
            <a:prstDash val="dash"/>
          </a:ln>
        </p:spPr>
        <p:txBody>
          <a:bodyPr wrap="square" lIns="45720" rIns="45720" rtlCol="0" anchor="ctr">
            <a:noAutofit/>
          </a:bodyPr>
          <a:lstStyle/>
          <a:p>
            <a:pPr algn="ctr"/>
            <a:r>
              <a:rPr lang="en-US" sz="1200" b="1" dirty="0" smtClean="0">
                <a:solidFill>
                  <a:srgbClr val="002060"/>
                </a:solidFill>
                <a:latin typeface="Arial" panose="020B0604020202020204" pitchFamily="34" charset="0"/>
                <a:cs typeface="Arial" panose="020B0604020202020204" pitchFamily="34" charset="0"/>
              </a:rPr>
              <a:t>Category 2 </a:t>
            </a:r>
          </a:p>
          <a:p>
            <a:pPr algn="ctr"/>
            <a:r>
              <a:rPr lang="en-US" sz="1200" dirty="0" smtClean="0">
                <a:solidFill>
                  <a:srgbClr val="002060"/>
                </a:solidFill>
                <a:latin typeface="Arial" panose="020B0604020202020204" pitchFamily="34" charset="0"/>
                <a:cs typeface="Arial" panose="020B0604020202020204" pitchFamily="34" charset="0"/>
              </a:rPr>
              <a:t>Fee-for-Service   Link to Quality</a:t>
            </a:r>
          </a:p>
        </p:txBody>
      </p:sp>
      <p:sp>
        <p:nvSpPr>
          <p:cNvPr id="16" name="TextBox 15"/>
          <p:cNvSpPr txBox="1"/>
          <p:nvPr/>
        </p:nvSpPr>
        <p:spPr>
          <a:xfrm>
            <a:off x="4688774" y="1943100"/>
            <a:ext cx="1524000" cy="762000"/>
          </a:xfrm>
          <a:prstGeom prst="rect">
            <a:avLst/>
          </a:prstGeom>
          <a:noFill/>
          <a:ln w="12700">
            <a:noFill/>
            <a:prstDash val="dash"/>
          </a:ln>
        </p:spPr>
        <p:txBody>
          <a:bodyPr wrap="square" lIns="45720" rIns="45720" rtlCol="0" anchor="ctr">
            <a:noAutofit/>
          </a:bodyPr>
          <a:lstStyle/>
          <a:p>
            <a:pPr algn="ctr"/>
            <a:r>
              <a:rPr lang="en-US" sz="1200" b="1" dirty="0" smtClean="0">
                <a:solidFill>
                  <a:srgbClr val="002060"/>
                </a:solidFill>
                <a:latin typeface="Arial" panose="020B0604020202020204" pitchFamily="34" charset="0"/>
                <a:cs typeface="Arial" panose="020B0604020202020204" pitchFamily="34" charset="0"/>
              </a:rPr>
              <a:t>Category 3 </a:t>
            </a:r>
          </a:p>
          <a:p>
            <a:pPr algn="ctr"/>
            <a:r>
              <a:rPr lang="en-US" sz="1200" dirty="0" smtClean="0">
                <a:solidFill>
                  <a:srgbClr val="002060"/>
                </a:solidFill>
                <a:latin typeface="Arial" panose="020B0604020202020204" pitchFamily="34" charset="0"/>
                <a:cs typeface="Arial" panose="020B0604020202020204" pitchFamily="34" charset="0"/>
              </a:rPr>
              <a:t>APMs Built on    Fee-for-Service Architecture</a:t>
            </a:r>
          </a:p>
        </p:txBody>
      </p:sp>
      <p:sp>
        <p:nvSpPr>
          <p:cNvPr id="17" name="TextBox 16"/>
          <p:cNvSpPr txBox="1"/>
          <p:nvPr/>
        </p:nvSpPr>
        <p:spPr>
          <a:xfrm>
            <a:off x="6781800" y="1186543"/>
            <a:ext cx="1524000" cy="762000"/>
          </a:xfrm>
          <a:prstGeom prst="rect">
            <a:avLst/>
          </a:prstGeom>
          <a:noFill/>
          <a:ln w="12700">
            <a:noFill/>
            <a:prstDash val="dash"/>
          </a:ln>
        </p:spPr>
        <p:txBody>
          <a:bodyPr wrap="square" lIns="45720" rIns="45720" rtlCol="0" anchor="ctr">
            <a:noAutofit/>
          </a:bodyPr>
          <a:lstStyle/>
          <a:p>
            <a:pPr algn="ctr"/>
            <a:r>
              <a:rPr lang="en-US" sz="1200" b="1" dirty="0" smtClean="0">
                <a:solidFill>
                  <a:srgbClr val="002060"/>
                </a:solidFill>
                <a:latin typeface="Arial" panose="020B0604020202020204" pitchFamily="34" charset="0"/>
                <a:cs typeface="Arial" panose="020B0604020202020204" pitchFamily="34" charset="0"/>
              </a:rPr>
              <a:t>Category 4 </a:t>
            </a:r>
          </a:p>
          <a:p>
            <a:pPr algn="ctr"/>
            <a:r>
              <a:rPr lang="en-US" sz="1200" dirty="0" smtClean="0">
                <a:solidFill>
                  <a:srgbClr val="002060"/>
                </a:solidFill>
                <a:latin typeface="Arial" panose="020B0604020202020204" pitchFamily="34" charset="0"/>
                <a:cs typeface="Arial" panose="020B0604020202020204" pitchFamily="34" charset="0"/>
              </a:rPr>
              <a:t>Population-Based Payment</a:t>
            </a:r>
          </a:p>
        </p:txBody>
      </p:sp>
      <p:sp>
        <p:nvSpPr>
          <p:cNvPr id="18" name="TextBox 17"/>
          <p:cNvSpPr txBox="1"/>
          <p:nvPr/>
        </p:nvSpPr>
        <p:spPr>
          <a:xfrm>
            <a:off x="381000" y="5181600"/>
            <a:ext cx="1981200" cy="990600"/>
          </a:xfrm>
          <a:prstGeom prst="rect">
            <a:avLst/>
          </a:prstGeom>
          <a:noFill/>
          <a:ln w="12700">
            <a:noFill/>
            <a:prstDash val="dash"/>
          </a:ln>
        </p:spPr>
        <p:txBody>
          <a:bodyPr wrap="square" lIns="45720" rIns="45720" rtlCol="0" anchor="ctr">
            <a:noAutofit/>
          </a:bodyPr>
          <a:lstStyle/>
          <a:p>
            <a:pPr algn="ctr"/>
            <a:r>
              <a:rPr lang="en-US" sz="1100" dirty="0" smtClean="0">
                <a:solidFill>
                  <a:srgbClr val="002060"/>
                </a:solidFill>
                <a:latin typeface="Arial" panose="020B0604020202020204" pitchFamily="34" charset="0"/>
                <a:cs typeface="Arial" panose="020B0604020202020204" pitchFamily="34" charset="0"/>
              </a:rPr>
              <a:t>Payments are based on volume of services and not linked to quality or efficiency </a:t>
            </a:r>
          </a:p>
        </p:txBody>
      </p:sp>
      <p:sp>
        <p:nvSpPr>
          <p:cNvPr id="19" name="TextBox 18"/>
          <p:cNvSpPr txBox="1"/>
          <p:nvPr/>
        </p:nvSpPr>
        <p:spPr>
          <a:xfrm>
            <a:off x="2435431" y="5181600"/>
            <a:ext cx="1981200" cy="990600"/>
          </a:xfrm>
          <a:prstGeom prst="rect">
            <a:avLst/>
          </a:prstGeom>
          <a:noFill/>
          <a:ln w="12700">
            <a:noFill/>
            <a:prstDash val="dash"/>
          </a:ln>
        </p:spPr>
        <p:txBody>
          <a:bodyPr wrap="square" lIns="45720" rIns="45720" rtlCol="0" anchor="ctr">
            <a:noAutofit/>
          </a:bodyPr>
          <a:lstStyle/>
          <a:p>
            <a:pPr algn="ctr"/>
            <a:r>
              <a:rPr lang="en-US" sz="1100" dirty="0" smtClean="0">
                <a:solidFill>
                  <a:srgbClr val="002060"/>
                </a:solidFill>
                <a:latin typeface="Arial" panose="020B0604020202020204" pitchFamily="34" charset="0"/>
                <a:cs typeface="Arial" panose="020B0604020202020204" pitchFamily="34" charset="0"/>
              </a:rPr>
              <a:t>At least a portion of payments vary based on the quality of efficiency of health care delivery</a:t>
            </a:r>
          </a:p>
        </p:txBody>
      </p:sp>
      <p:sp>
        <p:nvSpPr>
          <p:cNvPr id="20" name="TextBox 19"/>
          <p:cNvSpPr txBox="1"/>
          <p:nvPr/>
        </p:nvSpPr>
        <p:spPr>
          <a:xfrm>
            <a:off x="4460174" y="5183578"/>
            <a:ext cx="1981200" cy="1293422"/>
          </a:xfrm>
          <a:prstGeom prst="rect">
            <a:avLst/>
          </a:prstGeom>
          <a:noFill/>
          <a:ln w="12700">
            <a:noFill/>
            <a:prstDash val="dash"/>
          </a:ln>
        </p:spPr>
        <p:txBody>
          <a:bodyPr wrap="square" lIns="45720" rIns="45720" rtlCol="0" anchor="ctr">
            <a:noAutofit/>
          </a:bodyPr>
          <a:lstStyle/>
          <a:p>
            <a:pPr algn="ctr"/>
            <a:r>
              <a:rPr lang="en-US" sz="1100" dirty="0" smtClean="0">
                <a:solidFill>
                  <a:srgbClr val="002060"/>
                </a:solidFill>
                <a:latin typeface="Arial" panose="020B0604020202020204" pitchFamily="34" charset="0"/>
                <a:cs typeface="Arial" panose="020B0604020202020204" pitchFamily="34" charset="0"/>
              </a:rPr>
              <a:t>Some payment is linked to the effective management of a segment of the population or an episode of care. Payments still triggered by delivery of services but opportunities for shared savings or 2-sided risk</a:t>
            </a:r>
          </a:p>
        </p:txBody>
      </p:sp>
      <p:sp>
        <p:nvSpPr>
          <p:cNvPr id="21" name="TextBox 20"/>
          <p:cNvSpPr txBox="1"/>
          <p:nvPr/>
        </p:nvSpPr>
        <p:spPr>
          <a:xfrm>
            <a:off x="6553200" y="5187535"/>
            <a:ext cx="1981200" cy="1293422"/>
          </a:xfrm>
          <a:prstGeom prst="rect">
            <a:avLst/>
          </a:prstGeom>
          <a:noFill/>
          <a:ln w="12700">
            <a:noFill/>
            <a:prstDash val="dash"/>
          </a:ln>
        </p:spPr>
        <p:txBody>
          <a:bodyPr wrap="square" lIns="45720" rIns="45720" rtlCol="0" anchor="ctr">
            <a:noAutofit/>
          </a:bodyPr>
          <a:lstStyle/>
          <a:p>
            <a:pPr algn="ctr"/>
            <a:r>
              <a:rPr lang="en-US" sz="1100" dirty="0" smtClean="0">
                <a:solidFill>
                  <a:srgbClr val="002060"/>
                </a:solidFill>
                <a:latin typeface="Arial" panose="020B0604020202020204" pitchFamily="34" charset="0"/>
                <a:cs typeface="Arial" panose="020B0604020202020204" pitchFamily="34" charset="0"/>
              </a:rPr>
              <a:t>Payment is not directly triggered by service delivery so volume is not linked to payment. Clinicians and organizations are paid and responsible for the care of a beneficiary for a long period (e.g.≥1 year)</a:t>
            </a:r>
          </a:p>
        </p:txBody>
      </p:sp>
      <p:sp>
        <p:nvSpPr>
          <p:cNvPr id="22" name="TextBox 21"/>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14</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67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Slide Number Placeholder 2"/>
          <p:cNvSpPr>
            <a:spLocks noGrp="1"/>
          </p:cNvSpPr>
          <p:nvPr>
            <p:ph type="sldNum" sz="quarter" idx="10"/>
          </p:nvPr>
        </p:nvSpPr>
        <p:spPr/>
        <p:txBody>
          <a:bodyPr/>
          <a:lstStyle/>
          <a:p>
            <a:fld id="{6CC1CC2E-282E-440A-BC7F-135DFB1C8A76}" type="slidenum">
              <a:rPr lang="en-US" smtClean="0"/>
              <a:pPr/>
              <a:t>15</a:t>
            </a:fld>
            <a:endParaRPr lang="en-US" dirty="0"/>
          </a:p>
        </p:txBody>
      </p:sp>
      <p:sp>
        <p:nvSpPr>
          <p:cNvPr id="4" name="Text Placeholder 3"/>
          <p:cNvSpPr>
            <a:spLocks noGrp="1"/>
          </p:cNvSpPr>
          <p:nvPr>
            <p:ph type="body" sz="quarter" idx="11"/>
          </p:nvPr>
        </p:nvSpPr>
        <p:spPr/>
        <p:txBody>
          <a:bodyPr/>
          <a:lstStyle/>
          <a:p>
            <a:r>
              <a:rPr lang="en-US" dirty="0"/>
              <a:t>The Oklahoma SIM </a:t>
            </a:r>
            <a:r>
              <a:rPr lang="en-US" dirty="0" smtClean="0"/>
              <a:t>project began in February 2015 and has </a:t>
            </a:r>
            <a:r>
              <a:rPr lang="en-US" dirty="0"/>
              <a:t>used the expertise of our OHIP/OSIM workgroups, the SIM All Payer and Executive Committees, technical assistance contractors, and dozens of stakeholders from our communities and health systems</a:t>
            </a:r>
            <a:r>
              <a:rPr lang="en-US" dirty="0" smtClean="0"/>
              <a:t>.</a:t>
            </a:r>
            <a:endParaRPr lang="en-US" dirty="0"/>
          </a:p>
        </p:txBody>
      </p:sp>
      <p:sp>
        <p:nvSpPr>
          <p:cNvPr id="5" name="Content Placeholder 2"/>
          <p:cNvSpPr txBox="1">
            <a:spLocks/>
          </p:cNvSpPr>
          <p:nvPr/>
        </p:nvSpPr>
        <p:spPr>
          <a:xfrm>
            <a:off x="457200" y="1828800"/>
            <a:ext cx="77724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OHIP/OSIM Workgroups </a:t>
            </a:r>
          </a:p>
          <a:p>
            <a:endParaRPr lang="en-US" dirty="0"/>
          </a:p>
          <a:p>
            <a:r>
              <a:rPr lang="en-US" dirty="0"/>
              <a:t>Executive Steering Committee</a:t>
            </a:r>
          </a:p>
          <a:p>
            <a:pPr lvl="1"/>
            <a:r>
              <a:rPr lang="en-US" dirty="0"/>
              <a:t>After reviewing stakeholder feedback</a:t>
            </a:r>
            <a:r>
              <a:rPr lang="en-US" dirty="0" smtClean="0"/>
              <a:t>, the Executive Steering </a:t>
            </a:r>
            <a:r>
              <a:rPr lang="en-US" dirty="0" err="1" smtClean="0"/>
              <a:t>Commitee</a:t>
            </a:r>
            <a:r>
              <a:rPr lang="en-US" dirty="0" smtClean="0"/>
              <a:t> </a:t>
            </a:r>
            <a:r>
              <a:rPr lang="en-US" dirty="0"/>
              <a:t>directed the SIM team to proceed with the development of a model concept similar to a Care Coordination Organization.</a:t>
            </a:r>
          </a:p>
          <a:p>
            <a:endParaRPr lang="en-US" dirty="0"/>
          </a:p>
          <a:p>
            <a:r>
              <a:rPr lang="en-US" dirty="0"/>
              <a:t>Technical Assistance</a:t>
            </a:r>
          </a:p>
          <a:p>
            <a:pPr lvl="1"/>
            <a:r>
              <a:rPr lang="en-US" dirty="0"/>
              <a:t>Deloitte </a:t>
            </a:r>
            <a:r>
              <a:rPr lang="en-US" dirty="0" smtClean="0"/>
              <a:t>Consulting</a:t>
            </a:r>
          </a:p>
          <a:p>
            <a:pPr lvl="1"/>
            <a:r>
              <a:rPr lang="en-US" dirty="0" err="1" smtClean="0"/>
              <a:t>Milliman</a:t>
            </a:r>
            <a:r>
              <a:rPr lang="en-US" dirty="0" smtClean="0"/>
              <a:t> Healthcare Consulting</a:t>
            </a:r>
            <a:endParaRPr lang="en-US" dirty="0"/>
          </a:p>
          <a:p>
            <a:pPr lvl="1"/>
            <a:r>
              <a:rPr lang="en-US" dirty="0"/>
              <a:t>SIM and Non-SIM States</a:t>
            </a:r>
          </a:p>
          <a:p>
            <a:pPr lvl="1"/>
            <a:r>
              <a:rPr lang="en-US" dirty="0"/>
              <a:t>Centers for Medicare and Medicaid Innovation</a:t>
            </a:r>
          </a:p>
          <a:p>
            <a:pPr lvl="2"/>
            <a:r>
              <a:rPr lang="en-US" dirty="0"/>
              <a:t>SHADAC</a:t>
            </a:r>
          </a:p>
          <a:p>
            <a:pPr lvl="2"/>
            <a:r>
              <a:rPr lang="en-US" dirty="0"/>
              <a:t>ONC</a:t>
            </a:r>
          </a:p>
          <a:p>
            <a:pPr marL="225425" lvl="1" indent="0">
              <a:buNone/>
            </a:pPr>
            <a:endParaRPr lang="en-US" dirty="0"/>
          </a:p>
          <a:p>
            <a:r>
              <a:rPr lang="en-US" dirty="0"/>
              <a:t>Other Oklahoma Stakeholders</a:t>
            </a:r>
          </a:p>
          <a:p>
            <a:pPr lvl="1"/>
            <a:r>
              <a:rPr lang="en-US" dirty="0"/>
              <a:t>Turning Point, Rural Health Association, OKPCA, </a:t>
            </a:r>
            <a:r>
              <a:rPr lang="en-US" dirty="0" smtClean="0"/>
              <a:t>OHA, et al</a:t>
            </a:r>
            <a:endParaRPr lang="en-US" dirty="0"/>
          </a:p>
        </p:txBody>
      </p:sp>
      <p:sp>
        <p:nvSpPr>
          <p:cNvPr id="6" name="TextBox 5"/>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15</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43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OSIM Model Proposals – Conceptual Design Tenets</a:t>
            </a:r>
            <a:endParaRPr lang="en-US" dirty="0"/>
          </a:p>
        </p:txBody>
      </p:sp>
      <p:sp>
        <p:nvSpPr>
          <p:cNvPr id="3" name="Text Placeholder 2"/>
          <p:cNvSpPr>
            <a:spLocks noGrp="1"/>
          </p:cNvSpPr>
          <p:nvPr>
            <p:ph type="body" sz="quarter" idx="11"/>
          </p:nvPr>
        </p:nvSpPr>
        <p:spPr>
          <a:xfrm>
            <a:off x="381000" y="914400"/>
            <a:ext cx="8412480" cy="457200"/>
          </a:xfrm>
        </p:spPr>
        <p:txBody>
          <a:bodyPr/>
          <a:lstStyle/>
          <a:p>
            <a:r>
              <a:rPr lang="en-US" dirty="0" smtClean="0"/>
              <a:t>Through this process the OSIM team identified several key tenets to build the OSIM model </a:t>
            </a:r>
            <a:endParaRPr lang="en-US" dirty="0"/>
          </a:p>
        </p:txBody>
      </p:sp>
      <p:sp>
        <p:nvSpPr>
          <p:cNvPr id="4" name="Rectangle 3"/>
          <p:cNvSpPr/>
          <p:nvPr/>
        </p:nvSpPr>
        <p:spPr>
          <a:xfrm>
            <a:off x="698810" y="1257300"/>
            <a:ext cx="13716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prstClr val="white"/>
                </a:solidFill>
                <a:latin typeface="Arial" panose="020B0604020202020204" pitchFamily="34" charset="0"/>
                <a:cs typeface="Arial" panose="020B0604020202020204" pitchFamily="34" charset="0"/>
              </a:rPr>
              <a:t>Incorporate What Drives Health Outcomes</a:t>
            </a:r>
            <a:endParaRPr lang="en-US" sz="14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698810" y="2559205"/>
            <a:ext cx="1371600"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prstClr val="white"/>
                </a:solidFill>
                <a:latin typeface="Arial" panose="020B0604020202020204" pitchFamily="34" charset="0"/>
                <a:cs typeface="Arial" panose="020B0604020202020204" pitchFamily="34" charset="0"/>
              </a:rPr>
              <a:t>Integrate The Delivery Of Care</a:t>
            </a:r>
            <a:endParaRPr lang="en-US" sz="1400" b="1"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11820" y="3853415"/>
            <a:ext cx="1371600"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prstClr val="white"/>
                </a:solidFill>
                <a:latin typeface="Arial" panose="020B0604020202020204" pitchFamily="34" charset="0"/>
                <a:cs typeface="Arial" panose="020B0604020202020204" pitchFamily="34" charset="0"/>
              </a:rPr>
              <a:t>Drive Alignment To Reduce Provider Burden</a:t>
            </a:r>
          </a:p>
        </p:txBody>
      </p:sp>
      <p:sp>
        <p:nvSpPr>
          <p:cNvPr id="7" name="Content Placeholder 2"/>
          <p:cNvSpPr txBox="1">
            <a:spLocks/>
          </p:cNvSpPr>
          <p:nvPr/>
        </p:nvSpPr>
        <p:spPr>
          <a:xfrm>
            <a:off x="2286000" y="1257300"/>
            <a:ext cx="5943600" cy="990600"/>
          </a:xfrm>
          <a:prstGeom prst="rect">
            <a:avLst/>
          </a:prstGeom>
        </p:spPr>
        <p:txBody>
          <a:bodyPr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Expand from an integrated clinical view </a:t>
            </a:r>
            <a:r>
              <a:rPr lang="en-US" sz="1400" dirty="0" smtClean="0"/>
              <a:t>of patients </a:t>
            </a:r>
            <a:r>
              <a:rPr lang="en-US" sz="1400" dirty="0"/>
              <a:t>to include social determinants </a:t>
            </a:r>
            <a:r>
              <a:rPr lang="en-US" sz="1400" dirty="0" smtClean="0"/>
              <a:t>of health and associated health enabling elements</a:t>
            </a:r>
          </a:p>
          <a:p>
            <a:pPr lvl="1"/>
            <a:r>
              <a:rPr lang="en-US" sz="1200" dirty="0" smtClean="0"/>
              <a:t>Address behavioral health needs</a:t>
            </a:r>
          </a:p>
          <a:p>
            <a:pPr lvl="1"/>
            <a:r>
              <a:rPr lang="en-US" sz="1200" dirty="0" smtClean="0"/>
              <a:t>Develop stronger relationships with social services and community resources</a:t>
            </a:r>
          </a:p>
        </p:txBody>
      </p:sp>
      <p:sp>
        <p:nvSpPr>
          <p:cNvPr id="8" name="Content Placeholder 2"/>
          <p:cNvSpPr txBox="1">
            <a:spLocks/>
          </p:cNvSpPr>
          <p:nvPr/>
        </p:nvSpPr>
        <p:spPr>
          <a:xfrm>
            <a:off x="2286000" y="2481481"/>
            <a:ext cx="5943600" cy="1371600"/>
          </a:xfrm>
          <a:prstGeom prst="rect">
            <a:avLst/>
          </a:prstGeom>
        </p:spPr>
        <p:txBody>
          <a:bodyPr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Ensure that various aspects of patient care are integrated and </a:t>
            </a:r>
            <a:r>
              <a:rPr lang="en-US" sz="1400" dirty="0" smtClean="0"/>
              <a:t>managed </a:t>
            </a:r>
            <a:r>
              <a:rPr lang="en-US" sz="1400" dirty="0"/>
              <a:t>collectively, rather than </a:t>
            </a:r>
            <a:r>
              <a:rPr lang="en-US" sz="1400" dirty="0" smtClean="0"/>
              <a:t>in an </a:t>
            </a:r>
            <a:r>
              <a:rPr lang="en-US" sz="1400" dirty="0"/>
              <a:t>isolated </a:t>
            </a:r>
            <a:r>
              <a:rPr lang="en-US" sz="1400" dirty="0" smtClean="0"/>
              <a:t>fashion</a:t>
            </a:r>
          </a:p>
          <a:p>
            <a:pPr lvl="1"/>
            <a:r>
              <a:rPr lang="en-US" sz="1200" dirty="0" smtClean="0"/>
              <a:t>Leverage Care Coordination practices already in place</a:t>
            </a:r>
          </a:p>
          <a:p>
            <a:pPr lvl="1"/>
            <a:r>
              <a:rPr lang="en-US" sz="1200" dirty="0" smtClean="0"/>
              <a:t>Enhance and expand use of health information technology</a:t>
            </a:r>
          </a:p>
          <a:p>
            <a:pPr lvl="1"/>
            <a:r>
              <a:rPr lang="en-US" sz="1200" dirty="0" smtClean="0"/>
              <a:t>Fully integrate primary care and behavioral health</a:t>
            </a:r>
            <a:endParaRPr lang="en-US" sz="1200" dirty="0"/>
          </a:p>
        </p:txBody>
      </p:sp>
      <p:sp>
        <p:nvSpPr>
          <p:cNvPr id="9" name="Content Placeholder 2"/>
          <p:cNvSpPr txBox="1">
            <a:spLocks/>
          </p:cNvSpPr>
          <p:nvPr/>
        </p:nvSpPr>
        <p:spPr>
          <a:xfrm>
            <a:off x="2286000" y="3928091"/>
            <a:ext cx="5943600" cy="1066800"/>
          </a:xfrm>
          <a:prstGeom prst="rect">
            <a:avLst/>
          </a:prstGeom>
        </p:spPr>
        <p:txBody>
          <a:bodyPr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smtClean="0"/>
              <a:t>Engage with external stakeholders to align quality metrics from OSIM </a:t>
            </a:r>
          </a:p>
          <a:p>
            <a:pPr lvl="1"/>
            <a:r>
              <a:rPr lang="en-US" sz="1200" dirty="0" smtClean="0"/>
              <a:t>Foster buy-in from </a:t>
            </a:r>
            <a:r>
              <a:rPr lang="en-US" sz="1200" dirty="0"/>
              <a:t>private </a:t>
            </a:r>
            <a:r>
              <a:rPr lang="en-US" sz="1200" dirty="0" smtClean="0"/>
              <a:t>payers</a:t>
            </a:r>
          </a:p>
          <a:p>
            <a:pPr lvl="1"/>
            <a:r>
              <a:rPr lang="en-US" sz="1200" dirty="0" smtClean="0"/>
              <a:t>Work with Medicare to synchronize evaluative metrics</a:t>
            </a:r>
            <a:endParaRPr lang="en-US" sz="1200" dirty="0"/>
          </a:p>
        </p:txBody>
      </p:sp>
      <p:sp>
        <p:nvSpPr>
          <p:cNvPr id="10" name="Rectangle 9"/>
          <p:cNvSpPr/>
          <p:nvPr/>
        </p:nvSpPr>
        <p:spPr>
          <a:xfrm>
            <a:off x="698810" y="5210481"/>
            <a:ext cx="1371600"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prstClr val="white"/>
                </a:solidFill>
                <a:latin typeface="Arial" panose="020B0604020202020204" pitchFamily="34" charset="0"/>
                <a:cs typeface="Arial" panose="020B0604020202020204" pitchFamily="34" charset="0"/>
              </a:rPr>
              <a:t>Move Toward VBP With Realistic </a:t>
            </a:r>
            <a:r>
              <a:rPr lang="en-US" sz="1400" b="1" dirty="0">
                <a:solidFill>
                  <a:prstClr val="white"/>
                </a:solidFill>
                <a:latin typeface="Arial" panose="020B0604020202020204" pitchFamily="34" charset="0"/>
                <a:cs typeface="Arial" panose="020B0604020202020204" pitchFamily="34" charset="0"/>
              </a:rPr>
              <a:t>G</a:t>
            </a:r>
            <a:r>
              <a:rPr lang="en-US" sz="1400" b="1" dirty="0" smtClean="0">
                <a:solidFill>
                  <a:prstClr val="white"/>
                </a:solidFill>
                <a:latin typeface="Arial" panose="020B0604020202020204" pitchFamily="34" charset="0"/>
                <a:cs typeface="Arial" panose="020B0604020202020204" pitchFamily="34" charset="0"/>
              </a:rPr>
              <a:t>oals</a:t>
            </a:r>
          </a:p>
        </p:txBody>
      </p:sp>
      <p:sp>
        <p:nvSpPr>
          <p:cNvPr id="11" name="Content Placeholder 2"/>
          <p:cNvSpPr txBox="1">
            <a:spLocks/>
          </p:cNvSpPr>
          <p:nvPr/>
        </p:nvSpPr>
        <p:spPr>
          <a:xfrm>
            <a:off x="2286000" y="5285157"/>
            <a:ext cx="5943600" cy="1066800"/>
          </a:xfrm>
          <a:prstGeom prst="rect">
            <a:avLst/>
          </a:prstGeom>
        </p:spPr>
        <p:txBody>
          <a:bodyPr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smtClean="0"/>
              <a:t>Understand that value-based purchasing will need a transition period</a:t>
            </a:r>
          </a:p>
          <a:p>
            <a:r>
              <a:rPr lang="en-US" sz="1400" dirty="0" smtClean="0"/>
              <a:t>This is a large commitment that needs to be collaborative to allow for transformation to occur at the practice level</a:t>
            </a:r>
          </a:p>
        </p:txBody>
      </p:sp>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16</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650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07177464"/>
              </p:ext>
            </p:extLst>
          </p:nvPr>
        </p:nvGraphicFramePr>
        <p:xfrm>
          <a:off x="304800" y="4572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17</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287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Slide Number Placeholder 2"/>
          <p:cNvSpPr>
            <a:spLocks noGrp="1"/>
          </p:cNvSpPr>
          <p:nvPr>
            <p:ph type="sldNum" sz="quarter" idx="10"/>
          </p:nvPr>
        </p:nvSpPr>
        <p:spPr/>
        <p:txBody>
          <a:bodyPr/>
          <a:lstStyle/>
          <a:p>
            <a:fld id="{6CC1CC2E-282E-440A-BC7F-135DFB1C8A76}" type="slidenum">
              <a:rPr lang="en-US" smtClean="0"/>
              <a:pPr/>
              <a:t>18</a:t>
            </a:fld>
            <a:endParaRPr lang="en-US" dirty="0"/>
          </a:p>
        </p:txBody>
      </p:sp>
      <p:sp>
        <p:nvSpPr>
          <p:cNvPr id="5" name="Content Placeholder 2"/>
          <p:cNvSpPr txBox="1">
            <a:spLocks/>
          </p:cNvSpPr>
          <p:nvPr/>
        </p:nvSpPr>
        <p:spPr>
          <a:xfrm>
            <a:off x="457200" y="1828800"/>
            <a:ext cx="77724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indent="-400050">
              <a:buFont typeface="+mj-lt"/>
              <a:buAutoNum type="romanUcPeriod"/>
            </a:pPr>
            <a:r>
              <a:rPr lang="en-US" dirty="0"/>
              <a:t>Communities of Care Overview</a:t>
            </a:r>
          </a:p>
          <a:p>
            <a:pPr marL="400050" indent="-400050">
              <a:buFont typeface="+mj-lt"/>
              <a:buAutoNum type="romanUcPeriod"/>
            </a:pPr>
            <a:endParaRPr lang="en-US" dirty="0"/>
          </a:p>
          <a:p>
            <a:pPr marL="400050" indent="-400050">
              <a:buFont typeface="+mj-lt"/>
              <a:buAutoNum type="romanUcPeriod"/>
            </a:pPr>
            <a:r>
              <a:rPr lang="en-US" dirty="0"/>
              <a:t>Payment Methodology</a:t>
            </a:r>
          </a:p>
          <a:p>
            <a:pPr marL="400050" indent="-400050">
              <a:buFont typeface="+mj-lt"/>
              <a:buAutoNum type="romanUcPeriod"/>
            </a:pPr>
            <a:endParaRPr lang="en-US" dirty="0"/>
          </a:p>
          <a:p>
            <a:pPr marL="400050" indent="-400050">
              <a:buFont typeface="+mj-lt"/>
              <a:buAutoNum type="romanUcPeriod"/>
            </a:pPr>
            <a:r>
              <a:rPr lang="en-US" dirty="0"/>
              <a:t>Integration of Social Determinants</a:t>
            </a:r>
          </a:p>
          <a:p>
            <a:pPr marL="400050" indent="-400050">
              <a:buFont typeface="+mj-lt"/>
              <a:buAutoNum type="romanUcPeriod"/>
            </a:pPr>
            <a:endParaRPr lang="en-US" dirty="0"/>
          </a:p>
          <a:p>
            <a:pPr marL="400050" indent="-400050">
              <a:buFont typeface="+mj-lt"/>
              <a:buAutoNum type="romanUcPeriod"/>
            </a:pPr>
            <a:r>
              <a:rPr lang="en-US" dirty="0"/>
              <a:t>Delivery Model</a:t>
            </a:r>
          </a:p>
          <a:p>
            <a:pPr marL="400050" indent="-400050">
              <a:buFont typeface="+mj-lt"/>
              <a:buAutoNum type="romanUcPeriod"/>
            </a:pPr>
            <a:endParaRPr lang="en-US" dirty="0"/>
          </a:p>
          <a:p>
            <a:pPr marL="400050" indent="-400050">
              <a:buFont typeface="+mj-lt"/>
              <a:buAutoNum type="romanUcPeriod"/>
            </a:pPr>
            <a:r>
              <a:rPr lang="en-US" dirty="0"/>
              <a:t>Health Information Technology Integration</a:t>
            </a:r>
          </a:p>
          <a:p>
            <a:pPr marL="400050" indent="-400050">
              <a:buFont typeface="+mj-lt"/>
              <a:buAutoNum type="romanUcPeriod"/>
            </a:pPr>
            <a:endParaRPr lang="en-US" dirty="0"/>
          </a:p>
          <a:p>
            <a:pPr marL="400050" indent="-400050">
              <a:buFont typeface="+mj-lt"/>
              <a:buAutoNum type="romanUcPeriod"/>
            </a:pPr>
            <a:r>
              <a:rPr lang="en-US" dirty="0"/>
              <a:t> </a:t>
            </a:r>
            <a:r>
              <a:rPr lang="en-US" dirty="0" smtClean="0"/>
              <a:t>Governance</a:t>
            </a:r>
            <a:endParaRPr lang="en-US" dirty="0"/>
          </a:p>
        </p:txBody>
      </p:sp>
      <p:sp>
        <p:nvSpPr>
          <p:cNvPr id="6" name="TextBox 5"/>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18</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13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Communities of Care Organizations:  Overview </a:t>
            </a:r>
          </a:p>
        </p:txBody>
      </p:sp>
      <p:sp>
        <p:nvSpPr>
          <p:cNvPr id="3" name="Slide Number Placeholder 2"/>
          <p:cNvSpPr>
            <a:spLocks noGrp="1"/>
          </p:cNvSpPr>
          <p:nvPr>
            <p:ph type="sldNum" sz="quarter" idx="10"/>
          </p:nvPr>
        </p:nvSpPr>
        <p:spPr/>
        <p:txBody>
          <a:bodyPr/>
          <a:lstStyle/>
          <a:p>
            <a:fld id="{6CC1CC2E-282E-440A-BC7F-135DFB1C8A76}" type="slidenum">
              <a:rPr lang="en-US" smtClean="0"/>
              <a:pPr/>
              <a:t>19</a:t>
            </a:fld>
            <a:endParaRPr lang="en-US" dirty="0"/>
          </a:p>
        </p:txBody>
      </p:sp>
      <p:sp>
        <p:nvSpPr>
          <p:cNvPr id="5" name="Content Placeholder 2"/>
          <p:cNvSpPr txBox="1">
            <a:spLocks/>
          </p:cNvSpPr>
          <p:nvPr/>
        </p:nvSpPr>
        <p:spPr>
          <a:xfrm>
            <a:off x="423746" y="128016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CCOs </a:t>
            </a:r>
            <a:r>
              <a:rPr lang="en-US" dirty="0"/>
              <a:t>are local, risk-bearing care delivery entities that are accountable for the total cost of care for patients within a particular </a:t>
            </a:r>
            <a:r>
              <a:rPr lang="en-US" dirty="0" smtClean="0"/>
              <a:t>region of the state</a:t>
            </a:r>
          </a:p>
          <a:p>
            <a:endParaRPr lang="en-US" dirty="0" smtClean="0"/>
          </a:p>
          <a:p>
            <a:r>
              <a:rPr lang="en-US" dirty="0" smtClean="0"/>
              <a:t>Governed </a:t>
            </a:r>
            <a:r>
              <a:rPr lang="en-US" dirty="0"/>
              <a:t>by a partnership of health care providers, community members, and other stakeholders in the health systems to create shared responsibility for health</a:t>
            </a:r>
          </a:p>
          <a:p>
            <a:endParaRPr lang="en-US" dirty="0" smtClean="0"/>
          </a:p>
          <a:p>
            <a:r>
              <a:rPr lang="en-US" dirty="0" smtClean="0"/>
              <a:t>CCOs </a:t>
            </a:r>
            <a:r>
              <a:rPr lang="en-US" dirty="0"/>
              <a:t>focus on primary care and </a:t>
            </a:r>
            <a:r>
              <a:rPr lang="en-US" dirty="0" smtClean="0"/>
              <a:t>prevention strategies, </a:t>
            </a:r>
            <a:r>
              <a:rPr lang="en-US" dirty="0"/>
              <a:t>using care coordination and the integration of social services and community resources into the delivery of </a:t>
            </a:r>
            <a:r>
              <a:rPr lang="en-US" dirty="0" smtClean="0"/>
              <a:t>care</a:t>
            </a:r>
          </a:p>
          <a:p>
            <a:endParaRPr lang="en-US" dirty="0"/>
          </a:p>
          <a:p>
            <a:r>
              <a:rPr lang="en-US" dirty="0" smtClean="0"/>
              <a:t>Utilize </a:t>
            </a:r>
            <a:r>
              <a:rPr lang="en-US" dirty="0"/>
              <a:t>global, capitated payments with strict quality measure accountability to pay for outcomes and </a:t>
            </a:r>
            <a:r>
              <a:rPr lang="en-US" dirty="0" smtClean="0"/>
              <a:t>health</a:t>
            </a:r>
          </a:p>
          <a:p>
            <a:endParaRPr lang="en-US" dirty="0"/>
          </a:p>
          <a:p>
            <a:r>
              <a:rPr lang="en-US" dirty="0" smtClean="0"/>
              <a:t>Reimburse </a:t>
            </a:r>
            <a:r>
              <a:rPr lang="en-US" dirty="0"/>
              <a:t>non-traditional health care workers and services, such as community health workers, peer wellness specialists, housing, </a:t>
            </a:r>
            <a:r>
              <a:rPr lang="en-US" dirty="0" smtClean="0"/>
              <a:t>et al</a:t>
            </a:r>
            <a:br>
              <a:rPr lang="en-US" dirty="0" smtClean="0"/>
            </a:br>
            <a:endParaRPr lang="en-US" dirty="0"/>
          </a:p>
          <a:p>
            <a:r>
              <a:rPr lang="en-US" dirty="0" smtClean="0"/>
              <a:t>Initially</a:t>
            </a:r>
            <a:r>
              <a:rPr lang="en-US" dirty="0"/>
              <a:t>, this model is proposed for all state purchased health care, which comprises a quarter of the state’s </a:t>
            </a:r>
            <a:r>
              <a:rPr lang="en-US" dirty="0" smtClean="0"/>
              <a:t>population</a:t>
            </a:r>
            <a:endParaRPr lang="en-US" dirty="0"/>
          </a:p>
          <a:p>
            <a:pPr lvl="1"/>
            <a:r>
              <a:rPr lang="en-US" dirty="0"/>
              <a:t>Medicaid (SoonerCare): 805,757 members</a:t>
            </a:r>
          </a:p>
          <a:p>
            <a:pPr lvl="1"/>
            <a:r>
              <a:rPr lang="en-US" dirty="0"/>
              <a:t>Public Employees: 225,861 members</a:t>
            </a:r>
          </a:p>
        </p:txBody>
      </p:sp>
      <p:sp>
        <p:nvSpPr>
          <p:cNvPr id="6" name="Text Placeholder 3"/>
          <p:cNvSpPr>
            <a:spLocks noGrp="1"/>
          </p:cNvSpPr>
          <p:nvPr>
            <p:ph type="body" sz="quarter" idx="11"/>
          </p:nvPr>
        </p:nvSpPr>
        <p:spPr>
          <a:xfrm>
            <a:off x="365760" y="914400"/>
            <a:ext cx="8412480" cy="457200"/>
          </a:xfrm>
        </p:spPr>
        <p:txBody>
          <a:bodyPr/>
          <a:lstStyle/>
          <a:p>
            <a:r>
              <a:rPr lang="en-US" dirty="0"/>
              <a:t>What </a:t>
            </a:r>
            <a:r>
              <a:rPr lang="en-US" dirty="0" smtClean="0"/>
              <a:t>are </a:t>
            </a:r>
            <a:r>
              <a:rPr lang="en-US" dirty="0"/>
              <a:t>Communities of Care </a:t>
            </a:r>
            <a:r>
              <a:rPr lang="en-US" dirty="0" smtClean="0"/>
              <a:t>Organizations?</a:t>
            </a:r>
            <a:endParaRPr lang="en-US" dirty="0"/>
          </a:p>
        </p:txBody>
      </p:sp>
      <p:sp>
        <p:nvSpPr>
          <p:cNvPr id="7" name="TextBox 6"/>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19</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39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a:t>
            </a:r>
            <a:r>
              <a:rPr lang="en-US" dirty="0" smtClean="0"/>
              <a:t>Workforce </a:t>
            </a:r>
            <a:r>
              <a:rPr lang="en-US" dirty="0" smtClean="0"/>
              <a:t>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282761570"/>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1:30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solidFill>
                      <a:srgbClr val="C6D9F1"/>
                    </a:solid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1:40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2:35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3:05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3:25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a:t>
            </a:r>
            <a:r>
              <a:rPr lang="en-US" sz="1200" dirty="0" smtClean="0">
                <a:solidFill>
                  <a:srgbClr val="002060"/>
                </a:solidFill>
                <a:latin typeface="Arial" panose="020B0604020202020204" pitchFamily="34" charset="0"/>
                <a:cs typeface="Arial" panose="020B0604020202020204" pitchFamily="34" charset="0"/>
              </a:rPr>
              <a:t>16, </a:t>
            </a:r>
            <a:r>
              <a:rPr lang="en-US" sz="1200" dirty="0">
                <a:solidFill>
                  <a:srgbClr val="002060"/>
                </a:solidFill>
                <a:latin typeface="Arial" panose="020B0604020202020204" pitchFamily="34" charset="0"/>
                <a:cs typeface="Arial" panose="020B0604020202020204" pitchFamily="34" charset="0"/>
              </a:rPr>
              <a:t>2015, 1:30-3:30pm 	</a:t>
            </a:r>
          </a:p>
          <a:p>
            <a:r>
              <a:rPr lang="en-US" sz="1200" dirty="0">
                <a:solidFill>
                  <a:srgbClr val="002060"/>
                </a:solidFill>
                <a:latin typeface="Arial" panose="020B0604020202020204" pitchFamily="34" charset="0"/>
                <a:cs typeface="Arial" panose="020B0604020202020204" pitchFamily="34" charset="0"/>
              </a:rPr>
              <a:t>Oklahoma </a:t>
            </a:r>
            <a:r>
              <a:rPr lang="en-US" sz="1200" dirty="0" smtClean="0">
                <a:solidFill>
                  <a:srgbClr val="002060"/>
                </a:solidFill>
                <a:latin typeface="Arial" panose="020B0604020202020204" pitchFamily="34" charset="0"/>
                <a:cs typeface="Arial" panose="020B0604020202020204" pitchFamily="34" charset="0"/>
              </a:rPr>
              <a:t>State Department of Health</a:t>
            </a:r>
            <a:r>
              <a:rPr lang="en-US" sz="1200" dirty="0">
                <a:solidFill>
                  <a:srgbClr val="002060"/>
                </a:solidFill>
                <a:latin typeface="Arial" panose="020B0604020202020204" pitchFamily="34" charset="0"/>
                <a:cs typeface="Arial" panose="020B0604020202020204" pitchFamily="34" charset="0"/>
              </a:rPr>
              <a:t>	</a:t>
            </a:r>
          </a:p>
          <a:p>
            <a:r>
              <a:rPr lang="en-US" sz="1200" dirty="0" smtClean="0">
                <a:solidFill>
                  <a:srgbClr val="002060"/>
                </a:solidFill>
                <a:latin typeface="Arial" panose="020B0604020202020204" pitchFamily="34" charset="0"/>
                <a:cs typeface="Arial" panose="020B0604020202020204" pitchFamily="34" charset="0"/>
              </a:rPr>
              <a:t>1000 NE 10</a:t>
            </a:r>
            <a:r>
              <a:rPr lang="en-US" sz="1200" baseline="30000" dirty="0" smtClean="0">
                <a:solidFill>
                  <a:srgbClr val="002060"/>
                </a:solidFill>
                <a:latin typeface="Arial" panose="020B0604020202020204" pitchFamily="34" charset="0"/>
                <a:cs typeface="Arial" panose="020B0604020202020204" pitchFamily="34" charset="0"/>
              </a:rPr>
              <a:t>th</a:t>
            </a:r>
            <a:r>
              <a:rPr lang="en-US" sz="1200" dirty="0" smtClean="0">
                <a:solidFill>
                  <a:srgbClr val="002060"/>
                </a:solidFill>
                <a:latin typeface="Arial" panose="020B0604020202020204" pitchFamily="34" charset="0"/>
                <a:cs typeface="Arial" panose="020B0604020202020204" pitchFamily="34" charset="0"/>
              </a:rPr>
              <a:t> St, OKC, OK 73117</a:t>
            </a:r>
            <a:r>
              <a:rPr lang="en-US" sz="1200" dirty="0">
                <a:solidFill>
                  <a:srgbClr val="002060"/>
                </a:solidFill>
                <a:latin typeface="Arial" panose="020B0604020202020204" pitchFamily="34" charset="0"/>
                <a:cs typeface="Arial" panose="020B0604020202020204" pitchFamily="34" charset="0"/>
              </a:rPr>
              <a:t>	</a:t>
            </a:r>
          </a:p>
          <a:p>
            <a:r>
              <a:rPr lang="en-US" sz="1200" dirty="0">
                <a:solidFill>
                  <a:srgbClr val="002060"/>
                </a:solidFill>
                <a:latin typeface="Arial" panose="020B0604020202020204" pitchFamily="34" charset="0"/>
                <a:cs typeface="Arial" panose="020B0604020202020204" pitchFamily="34" charset="0"/>
              </a:rPr>
              <a:t>Health </a:t>
            </a:r>
            <a:r>
              <a:rPr lang="en-US" sz="1200" dirty="0" smtClean="0">
                <a:solidFill>
                  <a:srgbClr val="002060"/>
                </a:solidFill>
                <a:latin typeface="Arial" panose="020B0604020202020204" pitchFamily="34" charset="0"/>
                <a:cs typeface="Arial" panose="020B0604020202020204" pitchFamily="34" charset="0"/>
              </a:rPr>
              <a:t>Workforce Workgroup </a:t>
            </a:r>
            <a:r>
              <a:rPr lang="en-US" sz="1200" dirty="0">
                <a:solidFill>
                  <a:srgbClr val="002060"/>
                </a:solidFill>
                <a:latin typeface="Arial" panose="020B0604020202020204" pitchFamily="34" charset="0"/>
                <a:cs typeface="Arial" panose="020B0604020202020204" pitchFamily="34" charset="0"/>
              </a:rPr>
              <a:t>Chair: </a:t>
            </a:r>
            <a:r>
              <a:rPr lang="en-US" sz="1200" dirty="0" smtClean="0">
                <a:solidFill>
                  <a:srgbClr val="002060"/>
                </a:solidFill>
                <a:latin typeface="Arial" panose="020B0604020202020204" pitchFamily="34" charset="0"/>
                <a:cs typeface="Arial" panose="020B0604020202020204" pitchFamily="34" charset="0"/>
              </a:rPr>
              <a:t>Deidre Myers </a:t>
            </a:r>
          </a:p>
        </p:txBody>
      </p:sp>
    </p:spTree>
    <p:extLst>
      <p:ext uri="{BB962C8B-B14F-4D97-AF65-F5344CB8AC3E}">
        <p14:creationId xmlns:p14="http://schemas.microsoft.com/office/powerpoint/2010/main" val="2132610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86" y="228600"/>
            <a:ext cx="8412480" cy="640080"/>
          </a:xfrm>
        </p:spPr>
        <p:txBody>
          <a:bodyPr/>
          <a:lstStyle/>
          <a:p>
            <a:r>
              <a:rPr lang="en-US" dirty="0" smtClean="0"/>
              <a:t>I. Communities of Care Organization</a:t>
            </a:r>
            <a:endParaRPr lang="en-US" dirty="0"/>
          </a:p>
        </p:txBody>
      </p:sp>
      <p:sp>
        <p:nvSpPr>
          <p:cNvPr id="3" name="Text Placeholder 2"/>
          <p:cNvSpPr>
            <a:spLocks noGrp="1"/>
          </p:cNvSpPr>
          <p:nvPr>
            <p:ph type="body" sz="quarter" idx="11"/>
          </p:nvPr>
        </p:nvSpPr>
        <p:spPr>
          <a:xfrm>
            <a:off x="3447214" y="1066800"/>
            <a:ext cx="5273040" cy="3505200"/>
          </a:xfrm>
        </p:spPr>
        <p:txBody>
          <a:bodyPr/>
          <a:lstStyle/>
          <a:p>
            <a:pPr marL="171450" indent="-171450">
              <a:buFont typeface="Wingdings" panose="05000000000000000000" pitchFamily="2" charset="2"/>
              <a:buChar char="§"/>
            </a:pPr>
            <a:r>
              <a:rPr lang="en-US" dirty="0"/>
              <a:t>Geographically distinct, provider and community-led care delivery entities that are each accountable for the total cost of care for patients within their geography</a:t>
            </a:r>
          </a:p>
          <a:p>
            <a:pPr marL="171450" indent="-171450">
              <a:buFont typeface="Arial" panose="020B0604020202020204" pitchFamily="34" charset="0"/>
              <a:buChar char="•"/>
            </a:pPr>
            <a:endParaRPr lang="en-US" dirty="0" smtClean="0"/>
          </a:p>
          <a:p>
            <a:pPr marL="171450" indent="-171450">
              <a:buFont typeface="Wingdings" panose="05000000000000000000" pitchFamily="2" charset="2"/>
              <a:buChar char="§"/>
            </a:pPr>
            <a:r>
              <a:rPr lang="en-US" dirty="0"/>
              <a:t>Receive a capitated payment from the State Governing Body to cover total cost of member services </a:t>
            </a:r>
          </a:p>
          <a:p>
            <a:pPr marL="171450" indent="-171450">
              <a:buFont typeface="Arial" panose="020B0604020202020204" pitchFamily="34" charset="0"/>
              <a:buChar char="•"/>
            </a:pPr>
            <a:endParaRPr lang="en-US" dirty="0"/>
          </a:p>
          <a:p>
            <a:pPr marL="171450" indent="-171450">
              <a:buFont typeface="Wingdings" panose="05000000000000000000" pitchFamily="2" charset="2"/>
              <a:buChar char="§"/>
            </a:pPr>
            <a:r>
              <a:rPr lang="en-US" dirty="0"/>
              <a:t>CCOs create a network of providers and community resources that will deliver care to the attributed </a:t>
            </a:r>
            <a:r>
              <a:rPr lang="en-US" dirty="0" smtClean="0"/>
              <a:t>members</a:t>
            </a:r>
          </a:p>
          <a:p>
            <a:pPr marL="569913" lvl="1" indent="-171450">
              <a:buFont typeface="Wingdings" panose="05000000000000000000" pitchFamily="2" charset="2"/>
              <a:buChar char="§"/>
            </a:pPr>
            <a:r>
              <a:rPr lang="en-US" dirty="0" smtClean="0"/>
              <a:t>CCOs will have to show they have assembled an adequate network of providers to deliver patient-centered care</a:t>
            </a:r>
            <a:endParaRPr lang="en-US" dirty="0"/>
          </a:p>
          <a:p>
            <a:pPr marL="171450" indent="-171450">
              <a:buFont typeface="Arial" panose="020B0604020202020204" pitchFamily="34" charset="0"/>
              <a:buChar char="•"/>
            </a:pPr>
            <a:endParaRPr lang="en-US" dirty="0" smtClean="0"/>
          </a:p>
          <a:p>
            <a:pPr marL="171450" indent="-171450">
              <a:buFont typeface="Wingdings" panose="05000000000000000000" pitchFamily="2" charset="2"/>
              <a:buChar char="§"/>
            </a:pPr>
            <a:r>
              <a:rPr lang="en-US" dirty="0"/>
              <a:t>CCOs will organize a governance structure that incorporates </a:t>
            </a:r>
            <a:r>
              <a:rPr lang="en-US" dirty="0" smtClean="0"/>
              <a:t>the providers and </a:t>
            </a:r>
            <a:r>
              <a:rPr lang="en-US" dirty="0"/>
              <a:t>community they serve</a:t>
            </a:r>
          </a:p>
          <a:p>
            <a:endParaRPr lang="en-US" dirty="0"/>
          </a:p>
        </p:txBody>
      </p:sp>
      <p:sp>
        <p:nvSpPr>
          <p:cNvPr id="22" name="TextBox 21"/>
          <p:cNvSpPr txBox="1"/>
          <p:nvPr/>
        </p:nvSpPr>
        <p:spPr>
          <a:xfrm>
            <a:off x="3194824" y="5977054"/>
            <a:ext cx="1676400" cy="304800"/>
          </a:xfrm>
          <a:prstGeom prst="rect">
            <a:avLst/>
          </a:prstGeom>
          <a:noFill/>
          <a:ln w="12700">
            <a:noFill/>
            <a:prstDash val="dash"/>
          </a:ln>
        </p:spPr>
        <p:txBody>
          <a:bodyPr wrap="square" lIns="45720" rIns="45720" rtlCol="0" anchor="ctr">
            <a:noAutofit/>
          </a:bodyPr>
          <a:lstStyle/>
          <a:p>
            <a:pPr algn="ctr"/>
            <a:r>
              <a:rPr lang="en-US" sz="1400" dirty="0" smtClean="0">
                <a:solidFill>
                  <a:srgbClr val="002060"/>
                </a:solidFill>
                <a:latin typeface="Arial" panose="020B0604020202020204" pitchFamily="34" charset="0"/>
                <a:cs typeface="Arial" panose="020B0604020202020204" pitchFamily="34" charset="0"/>
              </a:rPr>
              <a:t>CCO</a:t>
            </a:r>
          </a:p>
        </p:txBody>
      </p:sp>
      <p:sp>
        <p:nvSpPr>
          <p:cNvPr id="23" name="Rectangle 22"/>
          <p:cNvSpPr/>
          <p:nvPr/>
        </p:nvSpPr>
        <p:spPr>
          <a:xfrm>
            <a:off x="3302619" y="5988205"/>
            <a:ext cx="356839" cy="304800"/>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7" name="Rectangle 6"/>
          <p:cNvSpPr/>
          <p:nvPr/>
        </p:nvSpPr>
        <p:spPr>
          <a:xfrm>
            <a:off x="304800" y="1828800"/>
            <a:ext cx="2890024" cy="4464204"/>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pic>
        <p:nvPicPr>
          <p:cNvPr id="2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2813050" cy="536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20</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37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CCO Overview- Who could be a CCO?</a:t>
            </a:r>
            <a:endParaRPr lang="en-US" dirty="0"/>
          </a:p>
        </p:txBody>
      </p:sp>
      <p:sp>
        <p:nvSpPr>
          <p:cNvPr id="3" name="Text Placeholder 2"/>
          <p:cNvSpPr>
            <a:spLocks noGrp="1"/>
          </p:cNvSpPr>
          <p:nvPr>
            <p:ph type="body" sz="quarter" idx="11"/>
          </p:nvPr>
        </p:nvSpPr>
        <p:spPr/>
        <p:txBody>
          <a:bodyPr/>
          <a:lstStyle/>
          <a:p>
            <a:r>
              <a:rPr lang="en-US" dirty="0" smtClean="0"/>
              <a:t>There are many different organizations already operating within the healthcare system that could be a CCO or join together to be a CCO. </a:t>
            </a:r>
            <a:endParaRPr lang="en-US" dirty="0"/>
          </a:p>
          <a:p>
            <a:endParaRPr lang="en-US" dirty="0" smtClean="0"/>
          </a:p>
          <a:p>
            <a:r>
              <a:rPr lang="en-US" dirty="0" smtClean="0"/>
              <a:t>Example CCOs:</a:t>
            </a:r>
          </a:p>
          <a:p>
            <a:endParaRPr lang="en-US" dirty="0"/>
          </a:p>
          <a:p>
            <a:pPr marL="684213" lvl="1" indent="-285750">
              <a:buFont typeface="Wingdings" panose="05000000000000000000" pitchFamily="2" charset="2"/>
              <a:buChar char="§"/>
            </a:pPr>
            <a:r>
              <a:rPr lang="en-US" sz="1600" dirty="0" smtClean="0"/>
              <a:t>Integrated System partnership with Health Plan – Example is Hypothetical</a:t>
            </a:r>
            <a:endParaRPr lang="en-US" dirty="0" smtClean="0"/>
          </a:p>
          <a:p>
            <a:pPr marL="909638" lvl="2" indent="-285750"/>
            <a:r>
              <a:rPr lang="en-US" dirty="0" smtClean="0"/>
              <a:t>Plan administered by system providers and health </a:t>
            </a:r>
            <a:r>
              <a:rPr lang="en-US" dirty="0"/>
              <a:t>p</a:t>
            </a:r>
            <a:r>
              <a:rPr lang="en-US" dirty="0" smtClean="0"/>
              <a:t>lan </a:t>
            </a:r>
            <a:r>
              <a:rPr lang="en-US" dirty="0"/>
              <a:t>l</a:t>
            </a:r>
            <a:r>
              <a:rPr lang="en-US" dirty="0" smtClean="0"/>
              <a:t>eadership</a:t>
            </a:r>
          </a:p>
          <a:p>
            <a:pPr marL="909638" lvl="2" indent="-285750"/>
            <a:r>
              <a:rPr lang="en-US" dirty="0" smtClean="0"/>
              <a:t>Ownership: Those within integrated system, key community partners, and health plan </a:t>
            </a:r>
          </a:p>
          <a:p>
            <a:pPr marL="684213" lvl="1" indent="-285750">
              <a:buFont typeface="Wingdings" panose="05000000000000000000" pitchFamily="2" charset="2"/>
              <a:buChar char="§"/>
            </a:pPr>
            <a:endParaRPr lang="en-US" dirty="0"/>
          </a:p>
          <a:p>
            <a:pPr marL="684213" lvl="1" indent="-285750">
              <a:buFont typeface="Wingdings" panose="05000000000000000000" pitchFamily="2" charset="2"/>
              <a:buChar char="§"/>
            </a:pPr>
            <a:r>
              <a:rPr lang="en-US" sz="1600" dirty="0" smtClean="0"/>
              <a:t>Provider and System Partnerships – Example: Eastern Oregon Care Organization</a:t>
            </a:r>
          </a:p>
          <a:p>
            <a:pPr marL="909638" lvl="2" indent="-285750"/>
            <a:r>
              <a:rPr lang="en-US" dirty="0" smtClean="0"/>
              <a:t>Plan administered by: Greater Oregon Behavioral Health, </a:t>
            </a:r>
            <a:r>
              <a:rPr lang="en-US" dirty="0"/>
              <a:t>I</a:t>
            </a:r>
            <a:r>
              <a:rPr lang="en-US" dirty="0" smtClean="0"/>
              <a:t>nc. (GOBHI) and </a:t>
            </a:r>
            <a:r>
              <a:rPr lang="en-US" dirty="0" err="1" smtClean="0"/>
              <a:t>Moda</a:t>
            </a:r>
            <a:r>
              <a:rPr lang="en-US" dirty="0" smtClean="0"/>
              <a:t> Health</a:t>
            </a:r>
          </a:p>
          <a:p>
            <a:pPr marL="909638" lvl="2" indent="-285750"/>
            <a:r>
              <a:rPr lang="en-US" dirty="0" smtClean="0"/>
              <a:t>Ownership: GOBHI, </a:t>
            </a:r>
            <a:r>
              <a:rPr lang="en-US" dirty="0" err="1" smtClean="0"/>
              <a:t>Moda</a:t>
            </a:r>
            <a:r>
              <a:rPr lang="en-US" dirty="0" smtClean="0"/>
              <a:t> Health, Good Shepard Health Care System (NFP Hospital), Grand Ronde Hospital, Inc., Saint </a:t>
            </a:r>
            <a:r>
              <a:rPr lang="en-US" dirty="0" err="1" smtClean="0"/>
              <a:t>Alphonsus</a:t>
            </a:r>
            <a:r>
              <a:rPr lang="en-US" dirty="0" smtClean="0"/>
              <a:t> Health System Inc., St. Anthony Hospital, Pendleton IPA Inc., Yakima Valley Farm Workers Clinic (FQHC) </a:t>
            </a:r>
          </a:p>
          <a:p>
            <a:pPr marL="909638" lvl="2" indent="-285750"/>
            <a:r>
              <a:rPr lang="en-US" dirty="0" smtClean="0"/>
              <a:t>Joined through LLC</a:t>
            </a:r>
          </a:p>
          <a:p>
            <a:pPr marL="684213" lvl="1" indent="-285750">
              <a:buFont typeface="Wingdings" panose="05000000000000000000" pitchFamily="2" charset="2"/>
              <a:buChar char="§"/>
            </a:pPr>
            <a:endParaRPr lang="en-US" dirty="0" smtClean="0"/>
          </a:p>
          <a:p>
            <a:pPr marL="684213" lvl="1" indent="-285750">
              <a:buFont typeface="Wingdings" panose="05000000000000000000" pitchFamily="2" charset="2"/>
              <a:buChar char="§"/>
            </a:pPr>
            <a:r>
              <a:rPr lang="en-US" sz="1600" dirty="0" smtClean="0"/>
              <a:t>Independent Physician Association – Example: </a:t>
            </a:r>
            <a:r>
              <a:rPr lang="en-US" sz="1600" dirty="0" err="1" smtClean="0"/>
              <a:t>AllCare</a:t>
            </a:r>
            <a:r>
              <a:rPr lang="en-US" sz="1600" dirty="0" smtClean="0"/>
              <a:t> CCO</a:t>
            </a:r>
            <a:r>
              <a:rPr lang="en-US" dirty="0" smtClean="0"/>
              <a:t> </a:t>
            </a:r>
            <a:endParaRPr lang="en-US" dirty="0"/>
          </a:p>
          <a:p>
            <a:pPr marL="909638" lvl="2" indent="-285750"/>
            <a:r>
              <a:rPr lang="en-US" dirty="0" smtClean="0"/>
              <a:t>Governance:  </a:t>
            </a:r>
            <a:r>
              <a:rPr lang="en-US" dirty="0" err="1"/>
              <a:t>AllCare</a:t>
            </a:r>
            <a:r>
              <a:rPr lang="en-US" dirty="0"/>
              <a:t> is actively governed by a 21-member board </a:t>
            </a:r>
            <a:r>
              <a:rPr lang="en-US" dirty="0" smtClean="0"/>
              <a:t>composed </a:t>
            </a:r>
            <a:r>
              <a:rPr lang="en-US" dirty="0"/>
              <a:t>of eleven practicing physicians and 10 stakeholders including: one representative from each of our three Community Advisory Councils, a public member at large, two local hospital representatives, a representative of a Federally Qualified Health Center, a local pediatric dentist, a representative of a local Addictions Recovery program, and a representative of a local mental health provider. The ten stakeholders have no financial interest in the company. Each person on the board has an equal vote</a:t>
            </a:r>
            <a:r>
              <a:rPr lang="en-US" dirty="0" smtClean="0"/>
              <a:t>.</a:t>
            </a:r>
            <a:endParaRPr lang="en-US" dirty="0"/>
          </a:p>
          <a:p>
            <a:pPr lvl="2" indent="0">
              <a:buNone/>
            </a:pPr>
            <a:endParaRPr lang="en-US" dirty="0"/>
          </a:p>
        </p:txBody>
      </p:sp>
    </p:spTree>
    <p:extLst>
      <p:ext uri="{BB962C8B-B14F-4D97-AF65-F5344CB8AC3E}">
        <p14:creationId xmlns:p14="http://schemas.microsoft.com/office/powerpoint/2010/main" val="285232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Payment Methodology – CCO</a:t>
            </a:r>
            <a:endParaRPr lang="en-US" dirty="0"/>
          </a:p>
        </p:txBody>
      </p:sp>
      <p:sp>
        <p:nvSpPr>
          <p:cNvPr id="4" name="Content Placeholder 2"/>
          <p:cNvSpPr txBox="1">
            <a:spLocks/>
          </p:cNvSpPr>
          <p:nvPr/>
        </p:nvSpPr>
        <p:spPr>
          <a:xfrm>
            <a:off x="423746" y="10668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CCOs </a:t>
            </a:r>
            <a:r>
              <a:rPr lang="en-US" dirty="0" smtClean="0"/>
              <a:t>will receive </a:t>
            </a:r>
            <a:r>
              <a:rPr lang="en-US" dirty="0"/>
              <a:t>a fully </a:t>
            </a:r>
            <a:r>
              <a:rPr lang="en-US" dirty="0" smtClean="0"/>
              <a:t>capitated, risk-adjusted per member per month payment</a:t>
            </a:r>
          </a:p>
          <a:p>
            <a:endParaRPr lang="en-US" dirty="0" smtClean="0"/>
          </a:p>
          <a:p>
            <a:r>
              <a:rPr lang="en-US" dirty="0" smtClean="0"/>
              <a:t>Incentives paid through a Community Quality Incentive Pool</a:t>
            </a:r>
            <a:endParaRPr lang="en-US" dirty="0"/>
          </a:p>
          <a:p>
            <a:pPr lvl="1"/>
            <a:r>
              <a:rPr lang="en-US" dirty="0"/>
              <a:t>X</a:t>
            </a:r>
            <a:r>
              <a:rPr lang="en-US" dirty="0" smtClean="0"/>
              <a:t>% </a:t>
            </a:r>
            <a:r>
              <a:rPr lang="en-US" dirty="0"/>
              <a:t>of capitated rate will be withheld for a community quality incentive pool that pay bonus payments for meeting performance and quality </a:t>
            </a:r>
            <a:r>
              <a:rPr lang="en-US" dirty="0" smtClean="0"/>
              <a:t>benchmarks </a:t>
            </a:r>
          </a:p>
          <a:p>
            <a:pPr lvl="1"/>
            <a:r>
              <a:rPr lang="en-US" dirty="0" smtClean="0"/>
              <a:t>The </a:t>
            </a:r>
            <a:r>
              <a:rPr lang="en-US" dirty="0"/>
              <a:t>percent of withhold will increase over time to </a:t>
            </a:r>
            <a:r>
              <a:rPr lang="en-US" dirty="0" smtClean="0"/>
              <a:t>accelerate move </a:t>
            </a:r>
            <a:r>
              <a:rPr lang="en-US" dirty="0"/>
              <a:t>toward </a:t>
            </a:r>
            <a:r>
              <a:rPr lang="en-US" dirty="0" smtClean="0"/>
              <a:t>outcome-based payments</a:t>
            </a:r>
          </a:p>
          <a:p>
            <a:endParaRPr lang="en-US" dirty="0"/>
          </a:p>
          <a:p>
            <a:r>
              <a:rPr lang="en-US" dirty="0" smtClean="0"/>
              <a:t>If savings are accrued, a portion must be </a:t>
            </a:r>
            <a:r>
              <a:rPr lang="en-US" dirty="0"/>
              <a:t>reinvested in the </a:t>
            </a:r>
            <a:r>
              <a:rPr lang="en-US" dirty="0" smtClean="0"/>
              <a:t>community to serve human needs affecting health (e.g., transportation, housing, mold remediation, food access).</a:t>
            </a:r>
          </a:p>
          <a:p>
            <a:endParaRPr lang="en-US" dirty="0"/>
          </a:p>
          <a:p>
            <a:r>
              <a:rPr lang="en-US" dirty="0"/>
              <a:t>A percentage of the capitated rate will be paid to </a:t>
            </a:r>
            <a:r>
              <a:rPr lang="en-US" dirty="0" smtClean="0"/>
              <a:t>a Health </a:t>
            </a:r>
            <a:r>
              <a:rPr lang="en-US" dirty="0"/>
              <a:t>Information Network for interoperability and data infrastructure </a:t>
            </a:r>
            <a:r>
              <a:rPr lang="en-US" dirty="0" smtClean="0"/>
              <a:t>(see Health Information Technology Plan)</a:t>
            </a:r>
            <a:endParaRPr lang="en-US" dirty="0"/>
          </a:p>
          <a:p>
            <a:endParaRPr lang="en-US" sz="1400" dirty="0" smtClean="0"/>
          </a:p>
          <a:p>
            <a:endParaRPr lang="en-US" sz="1400" dirty="0"/>
          </a:p>
          <a:p>
            <a:pPr marL="0" indent="0">
              <a:buNone/>
            </a:pPr>
            <a:endParaRPr lang="en-US" sz="1400" dirty="0"/>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22</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65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Payment Methodology – CCO to Network Providers</a:t>
            </a:r>
            <a:endParaRPr lang="en-US" dirty="0"/>
          </a:p>
        </p:txBody>
      </p:sp>
      <p:sp>
        <p:nvSpPr>
          <p:cNvPr id="4" name="Content Placeholder 2"/>
          <p:cNvSpPr txBox="1">
            <a:spLocks/>
          </p:cNvSpPr>
          <p:nvPr/>
        </p:nvSpPr>
        <p:spPr>
          <a:xfrm>
            <a:off x="451624" y="12192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CCO will </a:t>
            </a:r>
            <a:r>
              <a:rPr lang="en-US" dirty="0" smtClean="0"/>
              <a:t>implement an </a:t>
            </a:r>
            <a:r>
              <a:rPr lang="en-US" dirty="0"/>
              <a:t>Alternate Payment Arrangement </a:t>
            </a:r>
            <a:r>
              <a:rPr lang="en-US" dirty="0" smtClean="0"/>
              <a:t>(APA) with </a:t>
            </a:r>
            <a:r>
              <a:rPr lang="en-US" dirty="0"/>
              <a:t>the providers in their </a:t>
            </a:r>
            <a:r>
              <a:rPr lang="en-US" dirty="0" smtClean="0"/>
              <a:t>networks</a:t>
            </a:r>
            <a:endParaRPr lang="en-US" dirty="0"/>
          </a:p>
          <a:p>
            <a:pPr lvl="1"/>
            <a:r>
              <a:rPr lang="en-US" dirty="0"/>
              <a:t>Allowing CCOs to choose the </a:t>
            </a:r>
            <a:r>
              <a:rPr lang="en-US" dirty="0" smtClean="0"/>
              <a:t>payment </a:t>
            </a:r>
            <a:r>
              <a:rPr lang="en-US" dirty="0"/>
              <a:t>arrangements </a:t>
            </a:r>
            <a:r>
              <a:rPr lang="en-US" dirty="0" smtClean="0"/>
              <a:t>gives </a:t>
            </a:r>
            <a:r>
              <a:rPr lang="en-US" dirty="0"/>
              <a:t>the model flexibility to meet providers and regions where they are </a:t>
            </a:r>
            <a:r>
              <a:rPr lang="en-US" dirty="0" smtClean="0"/>
              <a:t>in their practice </a:t>
            </a:r>
            <a:r>
              <a:rPr lang="en-US" dirty="0"/>
              <a:t>transformation</a:t>
            </a:r>
          </a:p>
          <a:p>
            <a:pPr lvl="1"/>
            <a:r>
              <a:rPr lang="en-US" dirty="0"/>
              <a:t>Strict interpretation of what constitutes an APA is needed </a:t>
            </a:r>
            <a:endParaRPr lang="en-US" dirty="0" smtClean="0"/>
          </a:p>
          <a:p>
            <a:pPr lvl="1"/>
            <a:endParaRPr lang="en-US" dirty="0"/>
          </a:p>
          <a:p>
            <a:r>
              <a:rPr lang="en-US" dirty="0"/>
              <a:t>The CCOs will work to meet the following targets: </a:t>
            </a:r>
          </a:p>
          <a:p>
            <a:pPr lvl="1"/>
            <a:r>
              <a:rPr lang="en-US" dirty="0" smtClean="0"/>
              <a:t>80% </a:t>
            </a:r>
            <a:r>
              <a:rPr lang="en-US" dirty="0"/>
              <a:t>of payments made to providers will be value-based by </a:t>
            </a:r>
            <a:r>
              <a:rPr lang="en-US" dirty="0" smtClean="0"/>
              <a:t>2020 to align with Medicare; </a:t>
            </a:r>
            <a:endParaRPr lang="en-US" dirty="0"/>
          </a:p>
          <a:p>
            <a:pPr lvl="1"/>
            <a:r>
              <a:rPr lang="en-US" dirty="0"/>
              <a:t>Participation with the Multi-Payer Episodes of </a:t>
            </a:r>
            <a:r>
              <a:rPr lang="en-US" dirty="0" smtClean="0"/>
              <a:t>Care; </a:t>
            </a:r>
            <a:endParaRPr lang="en-US" dirty="0"/>
          </a:p>
          <a:p>
            <a:pPr lvl="1"/>
            <a:r>
              <a:rPr lang="en-US" dirty="0"/>
              <a:t>At least one additional Alternative Payment Arrangement </a:t>
            </a:r>
            <a:r>
              <a:rPr lang="en-US" dirty="0" smtClean="0"/>
              <a:t>must </a:t>
            </a:r>
            <a:r>
              <a:rPr lang="en-US" dirty="0"/>
              <a:t>be utilized; and </a:t>
            </a:r>
          </a:p>
          <a:p>
            <a:pPr lvl="1"/>
            <a:r>
              <a:rPr lang="en-US" dirty="0"/>
              <a:t>APAs must include mechanisms to encourage both cost savings and high quality </a:t>
            </a:r>
            <a:r>
              <a:rPr lang="en-US" dirty="0" smtClean="0"/>
              <a:t>care</a:t>
            </a:r>
          </a:p>
          <a:p>
            <a:pPr lvl="1"/>
            <a:endParaRPr lang="en-US" dirty="0"/>
          </a:p>
          <a:p>
            <a:r>
              <a:rPr lang="en-US" dirty="0" smtClean="0"/>
              <a:t>Alternate </a:t>
            </a:r>
            <a:r>
              <a:rPr lang="en-US" dirty="0"/>
              <a:t>payment arrangements </a:t>
            </a:r>
            <a:r>
              <a:rPr lang="en-US" dirty="0" smtClean="0"/>
              <a:t>include, </a:t>
            </a:r>
            <a:r>
              <a:rPr lang="en-US" dirty="0"/>
              <a:t>but are not limited to:  </a:t>
            </a:r>
          </a:p>
          <a:p>
            <a:pPr lvl="1"/>
            <a:r>
              <a:rPr lang="en-US" dirty="0" smtClean="0"/>
              <a:t>Pay </a:t>
            </a:r>
            <a:r>
              <a:rPr lang="en-US" dirty="0"/>
              <a:t>for Performance</a:t>
            </a:r>
          </a:p>
          <a:p>
            <a:pPr lvl="1"/>
            <a:r>
              <a:rPr lang="en-US" dirty="0"/>
              <a:t>Payment Penalties</a:t>
            </a:r>
          </a:p>
          <a:p>
            <a:pPr lvl="1"/>
            <a:r>
              <a:rPr lang="en-US" dirty="0"/>
              <a:t>Shared Savings</a:t>
            </a:r>
          </a:p>
          <a:p>
            <a:pPr lvl="1"/>
            <a:r>
              <a:rPr lang="en-US" dirty="0"/>
              <a:t>Shared Savings and Shared Risk</a:t>
            </a:r>
          </a:p>
          <a:p>
            <a:pPr lvl="1"/>
            <a:r>
              <a:rPr lang="en-US" dirty="0"/>
              <a:t>Full </a:t>
            </a:r>
            <a:r>
              <a:rPr lang="en-US" dirty="0" smtClean="0"/>
              <a:t>Capitation</a:t>
            </a:r>
          </a:p>
          <a:p>
            <a:pPr lvl="1"/>
            <a:r>
              <a:rPr lang="en-US" dirty="0" smtClean="0"/>
              <a:t>CPCI</a:t>
            </a:r>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23</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716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Integration </a:t>
            </a:r>
            <a:r>
              <a:rPr lang="en-US" dirty="0"/>
              <a:t>of Social Determinants</a:t>
            </a:r>
          </a:p>
        </p:txBody>
      </p:sp>
      <p:sp>
        <p:nvSpPr>
          <p:cNvPr id="4" name="Content Placeholder 2"/>
          <p:cNvSpPr txBox="1">
            <a:spLocks/>
          </p:cNvSpPr>
          <p:nvPr/>
        </p:nvSpPr>
        <p:spPr>
          <a:xfrm>
            <a:off x="446049" y="9906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dirty="0" smtClean="0"/>
              <a:t>A Community Advisory Board will serve as the mechanism for </a:t>
            </a:r>
            <a:r>
              <a:rPr lang="en-US" dirty="0"/>
              <a:t>formal integration of the social determinants of health within the proposed model</a:t>
            </a:r>
            <a:r>
              <a:rPr lang="en-US" dirty="0" smtClean="0"/>
              <a:t>.</a:t>
            </a:r>
            <a:endParaRPr lang="en-US" dirty="0"/>
          </a:p>
          <a:p>
            <a:pPr marL="512763" lvl="1" indent="-285750"/>
            <a:r>
              <a:rPr lang="en-US" dirty="0" smtClean="0"/>
              <a:t>Their </a:t>
            </a:r>
            <a:r>
              <a:rPr lang="en-US" dirty="0"/>
              <a:t>guidance </a:t>
            </a:r>
            <a:r>
              <a:rPr lang="en-US" dirty="0" smtClean="0"/>
              <a:t>will address </a:t>
            </a:r>
            <a:r>
              <a:rPr lang="en-US" dirty="0"/>
              <a:t>population needs outside of the normal scope of healthcare to help the CCO </a:t>
            </a:r>
            <a:r>
              <a:rPr lang="en-US" dirty="0" smtClean="0"/>
              <a:t>create better care and cost savings</a:t>
            </a:r>
          </a:p>
          <a:p>
            <a:pPr marL="285750" indent="-285750"/>
            <a:endParaRPr lang="en-US" dirty="0"/>
          </a:p>
          <a:p>
            <a:pPr marL="285750" indent="-285750"/>
            <a:r>
              <a:rPr lang="en-US" dirty="0" smtClean="0"/>
              <a:t>Oklahoma will negotiates with CMS to pursue the use of flexible spending arrangements to assist in addressing social determinants.</a:t>
            </a:r>
          </a:p>
          <a:p>
            <a:pPr marL="512763" lvl="1" indent="-285750"/>
            <a:r>
              <a:rPr lang="en-US" dirty="0"/>
              <a:t>P</a:t>
            </a:r>
            <a:r>
              <a:rPr lang="en-US" dirty="0" smtClean="0"/>
              <a:t>urpose is </a:t>
            </a:r>
            <a:r>
              <a:rPr lang="en-US" dirty="0"/>
              <a:t>to give providers and patients access to </a:t>
            </a:r>
            <a:r>
              <a:rPr lang="en-US" dirty="0" smtClean="0"/>
              <a:t>non-medical </a:t>
            </a:r>
            <a:r>
              <a:rPr lang="en-US" dirty="0"/>
              <a:t>services that can have a direct, positive impact on their </a:t>
            </a:r>
            <a:r>
              <a:rPr lang="en-US" dirty="0" smtClean="0"/>
              <a:t>health </a:t>
            </a:r>
          </a:p>
          <a:p>
            <a:pPr marL="285750" indent="-285750"/>
            <a:endParaRPr lang="en-US" dirty="0"/>
          </a:p>
          <a:p>
            <a:pPr marL="285750" indent="-285750"/>
            <a:r>
              <a:rPr lang="en-US" dirty="0" smtClean="0"/>
              <a:t>At enrollment members will complete a human needs survey which analyzes patient social needs </a:t>
            </a:r>
          </a:p>
          <a:p>
            <a:pPr marL="512763" lvl="1" indent="-285750"/>
            <a:r>
              <a:rPr lang="en-US" dirty="0" smtClean="0"/>
              <a:t>Used in risk stratification of member</a:t>
            </a:r>
          </a:p>
          <a:p>
            <a:pPr marL="512763" lvl="1" indent="-285750"/>
            <a:r>
              <a:rPr lang="en-US" dirty="0" smtClean="0"/>
              <a:t>Proactively identify needs before seeking care</a:t>
            </a:r>
            <a:br>
              <a:rPr lang="en-US" dirty="0" smtClean="0"/>
            </a:br>
            <a:endParaRPr lang="en-US" dirty="0" smtClean="0"/>
          </a:p>
          <a:p>
            <a:pPr marL="285750" indent="-285750"/>
            <a:r>
              <a:rPr lang="en-US" dirty="0" smtClean="0"/>
              <a:t>Quality metrics include a social determinant aspect</a:t>
            </a:r>
            <a:br>
              <a:rPr lang="en-US" dirty="0" smtClean="0"/>
            </a:br>
            <a:endParaRPr lang="en-US" dirty="0"/>
          </a:p>
          <a:p>
            <a:pPr marL="285750" indent="-285750"/>
            <a:r>
              <a:rPr lang="en-US" dirty="0" smtClean="0"/>
              <a:t>All CCOs will create and maintain a </a:t>
            </a:r>
            <a:r>
              <a:rPr lang="en-US" dirty="0"/>
              <a:t>regional asset database </a:t>
            </a:r>
            <a:r>
              <a:rPr lang="en-US" dirty="0" smtClean="0"/>
              <a:t>of community resources for </a:t>
            </a:r>
            <a:r>
              <a:rPr lang="en-US" dirty="0"/>
              <a:t>easy </a:t>
            </a:r>
            <a:r>
              <a:rPr lang="en-US" dirty="0" smtClean="0"/>
              <a:t>referral</a:t>
            </a:r>
          </a:p>
          <a:p>
            <a:pPr marL="0" indent="0">
              <a:buNone/>
            </a:pPr>
            <a:endParaRPr lang="en-US" dirty="0"/>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24</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923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Delivery </a:t>
            </a:r>
            <a:r>
              <a:rPr lang="en-US" dirty="0"/>
              <a:t>Model</a:t>
            </a:r>
          </a:p>
        </p:txBody>
      </p:sp>
      <p:sp>
        <p:nvSpPr>
          <p:cNvPr id="4" name="Content Placeholder 2"/>
          <p:cNvSpPr txBox="1">
            <a:spLocks/>
          </p:cNvSpPr>
          <p:nvPr/>
        </p:nvSpPr>
        <p:spPr>
          <a:xfrm>
            <a:off x="457200" y="9144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The CCO will be required </a:t>
            </a:r>
            <a:r>
              <a:rPr lang="en-US" dirty="0"/>
              <a:t>to articulate back to the governing body </a:t>
            </a:r>
            <a:r>
              <a:rPr lang="en-US" dirty="0" smtClean="0"/>
              <a:t>the mechanisms by which they </a:t>
            </a:r>
            <a:r>
              <a:rPr lang="en-US" dirty="0"/>
              <a:t>will deliver </a:t>
            </a:r>
            <a:r>
              <a:rPr lang="en-US" dirty="0" smtClean="0"/>
              <a:t>patient-centered care (e.g., care coordination strategies, </a:t>
            </a:r>
            <a:r>
              <a:rPr lang="en-US" dirty="0"/>
              <a:t>primary care provider role, </a:t>
            </a:r>
            <a:r>
              <a:rPr lang="en-US" dirty="0" smtClean="0"/>
              <a:t>creation </a:t>
            </a:r>
            <a:r>
              <a:rPr lang="en-US" dirty="0"/>
              <a:t>of care </a:t>
            </a:r>
            <a:r>
              <a:rPr lang="en-US" dirty="0" smtClean="0"/>
              <a:t>teams, etc.) </a:t>
            </a:r>
          </a:p>
          <a:p>
            <a:endParaRPr lang="en-US" dirty="0"/>
          </a:p>
          <a:p>
            <a:r>
              <a:rPr lang="en-US" dirty="0" smtClean="0"/>
              <a:t>Delivery model designs should show how the CCO will:</a:t>
            </a:r>
          </a:p>
          <a:p>
            <a:pPr lvl="1"/>
            <a:r>
              <a:rPr lang="en-US" dirty="0" smtClean="0"/>
              <a:t>Focus on comprehensive primary care and prevention</a:t>
            </a:r>
          </a:p>
          <a:p>
            <a:pPr lvl="1"/>
            <a:r>
              <a:rPr lang="en-US" dirty="0"/>
              <a:t>Integrate behavioral health and primary care</a:t>
            </a:r>
          </a:p>
          <a:p>
            <a:pPr lvl="1"/>
            <a:r>
              <a:rPr lang="en-US" dirty="0" smtClean="0"/>
              <a:t>Integrate Federally Qualified Health Centers, County Health Depts., and other existing entities</a:t>
            </a:r>
          </a:p>
          <a:p>
            <a:pPr lvl="1"/>
            <a:r>
              <a:rPr lang="en-US" dirty="0" smtClean="0"/>
              <a:t>Use non-traditional healthcare workers </a:t>
            </a:r>
          </a:p>
          <a:p>
            <a:pPr lvl="1"/>
            <a:r>
              <a:rPr lang="en-US" dirty="0" smtClean="0"/>
              <a:t>Role </a:t>
            </a:r>
            <a:r>
              <a:rPr lang="en-US" dirty="0"/>
              <a:t>of a centralized (among providers) multi-specialty care </a:t>
            </a:r>
            <a:r>
              <a:rPr lang="en-US" dirty="0" smtClean="0"/>
              <a:t>coordinator</a:t>
            </a:r>
          </a:p>
          <a:p>
            <a:pPr lvl="1"/>
            <a:r>
              <a:rPr lang="en-US" dirty="0" smtClean="0"/>
              <a:t>Integrate telemedicine</a:t>
            </a:r>
          </a:p>
          <a:p>
            <a:pPr lvl="1"/>
            <a:endParaRPr lang="en-US" dirty="0"/>
          </a:p>
          <a:p>
            <a:r>
              <a:rPr lang="en-US" dirty="0" smtClean="0"/>
              <a:t>The </a:t>
            </a:r>
            <a:r>
              <a:rPr lang="en-US" dirty="0"/>
              <a:t>best practices of </a:t>
            </a:r>
            <a:r>
              <a:rPr lang="en-US" dirty="0" smtClean="0"/>
              <a:t>the current Medicaid PCMH and HAN model will </a:t>
            </a:r>
            <a:r>
              <a:rPr lang="en-US" dirty="0"/>
              <a:t>be part of </a:t>
            </a:r>
            <a:r>
              <a:rPr lang="en-US" dirty="0" smtClean="0"/>
              <a:t>the CCO quality metrics</a:t>
            </a:r>
            <a:endParaRPr lang="en-US" dirty="0"/>
          </a:p>
          <a:p>
            <a:pPr lvl="1"/>
            <a:r>
              <a:rPr lang="en-US" dirty="0"/>
              <a:t>24 hour </a:t>
            </a:r>
            <a:r>
              <a:rPr lang="en-US" dirty="0" smtClean="0"/>
              <a:t>availability, expanded </a:t>
            </a:r>
            <a:r>
              <a:rPr lang="en-US" dirty="0"/>
              <a:t>clinic hours</a:t>
            </a:r>
          </a:p>
          <a:p>
            <a:pPr lvl="1"/>
            <a:r>
              <a:rPr lang="en-US" dirty="0" smtClean="0"/>
              <a:t>Co-Management </a:t>
            </a:r>
            <a:r>
              <a:rPr lang="en-US" dirty="0"/>
              <a:t>and integrated health plans among healthcare disciplines</a:t>
            </a:r>
          </a:p>
          <a:p>
            <a:pPr lvl="1"/>
            <a:r>
              <a:rPr lang="en-US" dirty="0"/>
              <a:t>Use of EHR and </a:t>
            </a:r>
            <a:r>
              <a:rPr lang="en-US" dirty="0" smtClean="0"/>
              <a:t>e-Prescribing, supporting </a:t>
            </a:r>
            <a:r>
              <a:rPr lang="en-US" dirty="0"/>
              <a:t>patient with educational materials and patient reminders for </a:t>
            </a:r>
            <a:r>
              <a:rPr lang="en-US" dirty="0" smtClean="0"/>
              <a:t>tests/screenings</a:t>
            </a:r>
          </a:p>
          <a:p>
            <a:pPr lvl="1"/>
            <a:endParaRPr lang="en-US" dirty="0" smtClean="0"/>
          </a:p>
          <a:p>
            <a:r>
              <a:rPr lang="en-US" dirty="0" smtClean="0"/>
              <a:t>Other best </a:t>
            </a:r>
            <a:r>
              <a:rPr lang="en-US" dirty="0"/>
              <a:t>practices and quality metrics will be set out so that each CCO must show how they achieve a high degree of patient-centered team-based care. </a:t>
            </a:r>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25</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43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Health </a:t>
            </a:r>
            <a:r>
              <a:rPr lang="en-US" dirty="0"/>
              <a:t>Information </a:t>
            </a:r>
            <a:r>
              <a:rPr lang="en-US" dirty="0" smtClean="0"/>
              <a:t>Technology Integration</a:t>
            </a:r>
            <a:endParaRPr lang="en-US" dirty="0"/>
          </a:p>
        </p:txBody>
      </p:sp>
      <p:sp>
        <p:nvSpPr>
          <p:cNvPr id="4" name="Content Placeholder 2"/>
          <p:cNvSpPr txBox="1">
            <a:spLocks/>
          </p:cNvSpPr>
          <p:nvPr/>
        </p:nvSpPr>
        <p:spPr>
          <a:xfrm>
            <a:off x="427463" y="9906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dirty="0"/>
              <a:t>All CCOs must establish connection to an interoperable </a:t>
            </a:r>
            <a:r>
              <a:rPr lang="en-US" dirty="0" smtClean="0"/>
              <a:t>Health Information Exchange</a:t>
            </a:r>
          </a:p>
          <a:p>
            <a:pPr marL="512763" lvl="1" indent="-285750"/>
            <a:r>
              <a:rPr lang="en-US" dirty="0" smtClean="0"/>
              <a:t>An interoperable Health Information Exchange (HIE) is an HIE that is interoperable with any other HIE exchanging the health data of Oklahoma residents</a:t>
            </a:r>
          </a:p>
          <a:p>
            <a:pPr marL="512763" lvl="1" indent="-285750"/>
            <a:r>
              <a:rPr lang="en-US" dirty="0" smtClean="0"/>
              <a:t>Due </a:t>
            </a:r>
            <a:r>
              <a:rPr lang="en-US" dirty="0"/>
              <a:t>to the necessity of interoperability for model success a percentage of the capitated rate will be paid to the HIN for maintenance and upkeep of </a:t>
            </a:r>
            <a:r>
              <a:rPr lang="en-US" dirty="0" smtClean="0"/>
              <a:t>interoperability</a:t>
            </a:r>
          </a:p>
          <a:p>
            <a:pPr marL="512763" lvl="1" indent="-285750"/>
            <a:endParaRPr lang="en-US" dirty="0"/>
          </a:p>
          <a:p>
            <a:pPr marL="285750" indent="-285750"/>
            <a:r>
              <a:rPr lang="en-US" dirty="0" smtClean="0"/>
              <a:t>HIE </a:t>
            </a:r>
            <a:r>
              <a:rPr lang="en-US" dirty="0"/>
              <a:t>views </a:t>
            </a:r>
            <a:r>
              <a:rPr lang="en-US" dirty="0" smtClean="0"/>
              <a:t>will be required to be </a:t>
            </a:r>
            <a:r>
              <a:rPr lang="en-US" dirty="0"/>
              <a:t>established for </a:t>
            </a:r>
            <a:r>
              <a:rPr lang="en-US" dirty="0" smtClean="0"/>
              <a:t>the care </a:t>
            </a:r>
            <a:r>
              <a:rPr lang="en-US" dirty="0"/>
              <a:t>team</a:t>
            </a:r>
          </a:p>
          <a:p>
            <a:pPr marL="285750" indent="-285750"/>
            <a:endParaRPr lang="en-US" dirty="0" smtClean="0"/>
          </a:p>
          <a:p>
            <a:pPr marL="285750" indent="-285750"/>
            <a:r>
              <a:rPr lang="en-US" dirty="0" smtClean="0"/>
              <a:t>CCOs </a:t>
            </a:r>
            <a:r>
              <a:rPr lang="en-US" dirty="0"/>
              <a:t>must demonstrate how providers will be supported in actively managing the patient’s care with patient- and panel-level data analysis </a:t>
            </a:r>
          </a:p>
          <a:p>
            <a:pPr marL="285750" indent="-285750"/>
            <a:endParaRPr lang="en-US" dirty="0"/>
          </a:p>
          <a:p>
            <a:pPr marL="285750" indent="-285750"/>
            <a:r>
              <a:rPr lang="en-US" dirty="0" smtClean="0"/>
              <a:t>Data analytics for payment will be done with a VBA tool using data that will be available within the HIN</a:t>
            </a:r>
          </a:p>
          <a:p>
            <a:pPr marL="285750" indent="-285750"/>
            <a:endParaRPr lang="en-US" dirty="0"/>
          </a:p>
          <a:p>
            <a:pPr marL="285750" indent="-285750"/>
            <a:r>
              <a:rPr lang="en-US" dirty="0" smtClean="0"/>
              <a:t>Ensure access to a consumer-friendly patient portal </a:t>
            </a:r>
          </a:p>
          <a:p>
            <a:pPr marL="285750" indent="-285750"/>
            <a:endParaRPr lang="en-US" dirty="0"/>
          </a:p>
          <a:p>
            <a:pPr marL="285750" indent="-285750"/>
            <a:endParaRPr lang="en-US" dirty="0"/>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26</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587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Oklahoma Communities of Care Organization: Governance</a:t>
            </a:r>
            <a:endParaRPr lang="en-US" dirty="0"/>
          </a:p>
        </p:txBody>
      </p:sp>
      <p:sp>
        <p:nvSpPr>
          <p:cNvPr id="3" name="Text Placeholder 2"/>
          <p:cNvSpPr>
            <a:spLocks noGrp="1"/>
          </p:cNvSpPr>
          <p:nvPr>
            <p:ph type="body" sz="quarter" idx="11"/>
          </p:nvPr>
        </p:nvSpPr>
        <p:spPr>
          <a:xfrm>
            <a:off x="3224561" y="1219200"/>
            <a:ext cx="4663439" cy="1219200"/>
          </a:xfrm>
        </p:spPr>
        <p:txBody>
          <a:bodyPr/>
          <a:lstStyle/>
          <a:p>
            <a:r>
              <a:rPr lang="en-US" sz="1200" b="1" dirty="0" smtClean="0"/>
              <a:t>State CCO Governing Body</a:t>
            </a:r>
          </a:p>
          <a:p>
            <a:pPr marL="171450" indent="-171450">
              <a:buFont typeface="Arial" panose="020B0604020202020204" pitchFamily="34" charset="0"/>
              <a:buChar char="•"/>
            </a:pPr>
            <a:r>
              <a:rPr lang="en-US" sz="1200" dirty="0" smtClean="0"/>
              <a:t>Governing body </a:t>
            </a:r>
            <a:r>
              <a:rPr lang="en-US" sz="1200" dirty="0"/>
              <a:t>consisting of members of </a:t>
            </a:r>
            <a:r>
              <a:rPr lang="en-US" sz="1200" dirty="0" smtClean="0"/>
              <a:t>health and human service agencies, </a:t>
            </a:r>
            <a:r>
              <a:rPr lang="en-US" sz="1200" dirty="0"/>
              <a:t>paying </a:t>
            </a:r>
            <a:r>
              <a:rPr lang="en-US" sz="1200" dirty="0" smtClean="0"/>
              <a:t>institutions, and providers</a:t>
            </a:r>
            <a:endParaRPr lang="en-US" sz="1200" dirty="0"/>
          </a:p>
          <a:p>
            <a:pPr marL="171450" indent="-171450">
              <a:buFont typeface="Arial" panose="020B0604020202020204" pitchFamily="34" charset="0"/>
              <a:buChar char="•"/>
            </a:pPr>
            <a:r>
              <a:rPr lang="en-US" sz="1200" dirty="0" smtClean="0"/>
              <a:t>Sets </a:t>
            </a:r>
            <a:r>
              <a:rPr lang="en-US" sz="1200" dirty="0"/>
              <a:t>and monitors contracting requirements </a:t>
            </a:r>
          </a:p>
          <a:p>
            <a:pPr marL="171450" indent="-171450">
              <a:buFont typeface="Arial" panose="020B0604020202020204" pitchFamily="34" charset="0"/>
              <a:buChar char="•"/>
            </a:pPr>
            <a:r>
              <a:rPr lang="en-US" sz="1200" dirty="0"/>
              <a:t>Uses data-driven methods to evaluate </a:t>
            </a:r>
            <a:r>
              <a:rPr lang="en-US" sz="1200" dirty="0" smtClean="0"/>
              <a:t>CCOs performance </a:t>
            </a:r>
          </a:p>
          <a:p>
            <a:pPr marL="171450" indent="-171450">
              <a:buFont typeface="Arial" panose="020B0604020202020204" pitchFamily="34" charset="0"/>
              <a:buChar char="•"/>
            </a:pPr>
            <a:r>
              <a:rPr lang="en-US" sz="1200" dirty="0" smtClean="0"/>
              <a:t>Sustains key activities for plan maintenance </a:t>
            </a:r>
            <a:endParaRPr lang="en-US" sz="1200" dirty="0"/>
          </a:p>
          <a:p>
            <a:endParaRPr lang="en-US" dirty="0"/>
          </a:p>
        </p:txBody>
      </p:sp>
      <p:sp>
        <p:nvSpPr>
          <p:cNvPr id="5" name="Line 21"/>
          <p:cNvSpPr>
            <a:spLocks noChangeShapeType="1"/>
          </p:cNvSpPr>
          <p:nvPr/>
        </p:nvSpPr>
        <p:spPr bwMode="gray">
          <a:xfrm>
            <a:off x="3322319" y="2819400"/>
            <a:ext cx="4419600" cy="0"/>
          </a:xfrm>
          <a:prstGeom prst="line">
            <a:avLst/>
          </a:prstGeom>
          <a:noFill/>
          <a:ln w="12700" cap="rnd">
            <a:solidFill>
              <a:srgbClr val="002060"/>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pitchFamily="34" charset="0"/>
            </a:endParaRPr>
          </a:p>
        </p:txBody>
      </p:sp>
      <p:sp>
        <p:nvSpPr>
          <p:cNvPr id="7" name="Text Placeholder 2"/>
          <p:cNvSpPr txBox="1">
            <a:spLocks/>
          </p:cNvSpPr>
          <p:nvPr/>
        </p:nvSpPr>
        <p:spPr>
          <a:xfrm>
            <a:off x="3200399" y="2971800"/>
            <a:ext cx="4663439" cy="1219200"/>
          </a:xfrm>
          <a:prstGeom prst="rect">
            <a:avLst/>
          </a:prstGeom>
        </p:spPr>
        <p:txBody>
          <a:bodyPr vert="horz" lIns="0" tIns="45720" rIns="0" bIns="45720" rtlCol="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smtClean="0"/>
              <a:t>Communities of Care Organization</a:t>
            </a:r>
          </a:p>
          <a:p>
            <a:pPr marL="171450" indent="-171450">
              <a:buFont typeface="Arial" panose="020B0604020202020204" pitchFamily="34" charset="0"/>
              <a:buChar char="•"/>
            </a:pPr>
            <a:r>
              <a:rPr lang="en-US" sz="1200" dirty="0" smtClean="0"/>
              <a:t>Must show they have network adequacy and population size to support model</a:t>
            </a:r>
          </a:p>
          <a:p>
            <a:pPr marL="171450" indent="-171450">
              <a:buFont typeface="Arial" panose="020B0604020202020204" pitchFamily="34" charset="0"/>
              <a:buChar char="•"/>
            </a:pPr>
            <a:r>
              <a:rPr lang="en-US" sz="1200" dirty="0"/>
              <a:t>Must meet </a:t>
            </a:r>
            <a:r>
              <a:rPr lang="en-US" sz="1200" dirty="0" smtClean="0"/>
              <a:t>Oklahoma Insurance Department </a:t>
            </a:r>
            <a:r>
              <a:rPr lang="en-US" sz="1200" dirty="0"/>
              <a:t>requirements to be a risk bearing entity and sell insurance products in </a:t>
            </a:r>
            <a:r>
              <a:rPr lang="en-US" sz="1200" dirty="0" smtClean="0"/>
              <a:t>Oklahoma or contract with a partner to provide these services</a:t>
            </a:r>
            <a:endParaRPr lang="en-US" sz="1200" dirty="0"/>
          </a:p>
          <a:p>
            <a:endParaRPr lang="en-US" sz="1200" b="1" dirty="0" smtClean="0"/>
          </a:p>
          <a:p>
            <a:pPr marL="171450" indent="-171450">
              <a:buFont typeface="Arial" panose="020B0604020202020204" pitchFamily="34" charset="0"/>
              <a:buChar char="•"/>
            </a:pPr>
            <a:endParaRPr lang="en-US" sz="1200"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2133600" cy="529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27</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782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State Governing Body – Example Advisory Boards and Committees </a:t>
            </a:r>
            <a:endParaRPr lang="en-US" dirty="0"/>
          </a:p>
        </p:txBody>
      </p:sp>
      <p:grpSp>
        <p:nvGrpSpPr>
          <p:cNvPr id="47" name="Group 46"/>
          <p:cNvGrpSpPr/>
          <p:nvPr/>
        </p:nvGrpSpPr>
        <p:grpSpPr>
          <a:xfrm>
            <a:off x="1018477" y="2041602"/>
            <a:ext cx="7462024" cy="4184495"/>
            <a:chOff x="919976" y="1066800"/>
            <a:chExt cx="7462024" cy="4184495"/>
          </a:xfrm>
        </p:grpSpPr>
        <p:sp>
          <p:nvSpPr>
            <p:cNvPr id="8" name="Rounded Rectangle 7"/>
            <p:cNvSpPr/>
            <p:nvPr/>
          </p:nvSpPr>
          <p:spPr>
            <a:xfrm>
              <a:off x="6858000" y="2114550"/>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Episodes of Care Alignment</a:t>
              </a:r>
              <a:endParaRPr lang="en-US" sz="1200" dirty="0">
                <a:latin typeface="Arial" panose="020B0604020202020204" pitchFamily="34" charset="0"/>
                <a:cs typeface="Arial" panose="020B0604020202020204" pitchFamily="34" charset="0"/>
              </a:endParaRPr>
            </a:p>
          </p:txBody>
        </p:sp>
        <p:sp>
          <p:nvSpPr>
            <p:cNvPr id="4" name="Rounded Rectangle 3"/>
            <p:cNvSpPr/>
            <p:nvPr/>
          </p:nvSpPr>
          <p:spPr>
            <a:xfrm>
              <a:off x="3170663" y="1066800"/>
              <a:ext cx="3200400" cy="83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State Governing Body</a:t>
              </a:r>
              <a:endParaRPr lang="en-US" dirty="0">
                <a:latin typeface="Arial" panose="020B0604020202020204" pitchFamily="34" charset="0"/>
                <a:cs typeface="Arial" panose="020B0604020202020204" pitchFamily="34" charset="0"/>
              </a:endParaRPr>
            </a:p>
          </p:txBody>
        </p:sp>
        <p:sp>
          <p:nvSpPr>
            <p:cNvPr id="5" name="Rounded Rectangle 4"/>
            <p:cNvSpPr/>
            <p:nvPr/>
          </p:nvSpPr>
          <p:spPr>
            <a:xfrm>
              <a:off x="919976" y="2114550"/>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Health Care Workforce Committee</a:t>
              </a:r>
              <a:endParaRPr lang="en-US" sz="1200" dirty="0">
                <a:latin typeface="Arial" panose="020B0604020202020204" pitchFamily="34" charset="0"/>
                <a:cs typeface="Arial" panose="020B0604020202020204" pitchFamily="34" charset="0"/>
              </a:endParaRPr>
            </a:p>
          </p:txBody>
        </p:sp>
        <p:sp>
          <p:nvSpPr>
            <p:cNvPr id="7" name="Rounded Rectangle 6"/>
            <p:cNvSpPr/>
            <p:nvPr/>
          </p:nvSpPr>
          <p:spPr>
            <a:xfrm>
              <a:off x="2667000" y="4603595"/>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CCO Model Alignment</a:t>
              </a:r>
              <a:endParaRPr lang="en-US" sz="1200" dirty="0">
                <a:latin typeface="Arial" panose="020B0604020202020204" pitchFamily="34" charset="0"/>
                <a:cs typeface="Arial" panose="020B0604020202020204" pitchFamily="34" charset="0"/>
              </a:endParaRPr>
            </a:p>
          </p:txBody>
        </p:sp>
        <p:sp>
          <p:nvSpPr>
            <p:cNvPr id="9" name="Rounded Rectangle 8"/>
            <p:cNvSpPr/>
            <p:nvPr/>
          </p:nvSpPr>
          <p:spPr>
            <a:xfrm>
              <a:off x="6437971" y="3505200"/>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Behavioral Health Promotion</a:t>
              </a:r>
              <a:endParaRPr lang="en-US" sz="1200" dirty="0">
                <a:latin typeface="Arial" panose="020B0604020202020204" pitchFamily="34" charset="0"/>
                <a:cs typeface="Arial" panose="020B0604020202020204" pitchFamily="34" charset="0"/>
              </a:endParaRPr>
            </a:p>
          </p:txBody>
        </p:sp>
        <p:sp>
          <p:nvSpPr>
            <p:cNvPr id="10" name="Rounded Rectangle 9"/>
            <p:cNvSpPr/>
            <p:nvPr/>
          </p:nvSpPr>
          <p:spPr>
            <a:xfrm>
              <a:off x="5181600" y="4603595"/>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Quality Measure Committee</a:t>
              </a:r>
              <a:endParaRPr lang="en-US" sz="1200" dirty="0">
                <a:latin typeface="Arial" panose="020B0604020202020204" pitchFamily="34" charset="0"/>
                <a:cs typeface="Arial" panose="020B0604020202020204" pitchFamily="34" charset="0"/>
              </a:endParaRPr>
            </a:p>
          </p:txBody>
        </p:sp>
        <p:sp>
          <p:nvSpPr>
            <p:cNvPr id="11" name="Rounded Rectangle 10"/>
            <p:cNvSpPr/>
            <p:nvPr/>
          </p:nvSpPr>
          <p:spPr>
            <a:xfrm>
              <a:off x="1066800" y="3505200"/>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Health Information Technology</a:t>
              </a:r>
              <a:endParaRPr lang="en-US" sz="1200" dirty="0">
                <a:latin typeface="Arial" panose="020B0604020202020204" pitchFamily="34" charset="0"/>
                <a:cs typeface="Arial" panose="020B0604020202020204" pitchFamily="34" charset="0"/>
              </a:endParaRPr>
            </a:p>
          </p:txBody>
        </p:sp>
        <p:cxnSp>
          <p:nvCxnSpPr>
            <p:cNvPr id="13" name="Elbow Connector 12"/>
            <p:cNvCxnSpPr>
              <a:stCxn id="5" idx="3"/>
              <a:endCxn id="4" idx="2"/>
            </p:cNvCxnSpPr>
            <p:nvPr/>
          </p:nvCxnSpPr>
          <p:spPr>
            <a:xfrm flipV="1">
              <a:off x="2443976" y="1905000"/>
              <a:ext cx="2326887" cy="533400"/>
            </a:xfrm>
            <a:prstGeom prst="bentConnector2">
              <a:avLst/>
            </a:prstGeom>
            <a:noFill/>
            <a:ln w="19050" cap="flat" cmpd="sng" algn="ctr">
              <a:solidFill>
                <a:srgbClr val="313131"/>
              </a:solidFill>
              <a:prstDash val="solid"/>
              <a:headEnd type="arrow"/>
              <a:tailEnd type="arrow"/>
            </a:ln>
            <a:effectLst/>
          </p:spPr>
        </p:cxnSp>
        <p:cxnSp>
          <p:nvCxnSpPr>
            <p:cNvPr id="15" name="Elbow Connector 14"/>
            <p:cNvCxnSpPr>
              <a:stCxn id="11" idx="3"/>
              <a:endCxn id="4" idx="2"/>
            </p:cNvCxnSpPr>
            <p:nvPr/>
          </p:nvCxnSpPr>
          <p:spPr>
            <a:xfrm flipV="1">
              <a:off x="2590800" y="1905000"/>
              <a:ext cx="2180063" cy="1924050"/>
            </a:xfrm>
            <a:prstGeom prst="bentConnector2">
              <a:avLst/>
            </a:prstGeom>
            <a:noFill/>
            <a:ln w="19050" cap="flat" cmpd="sng" algn="ctr">
              <a:solidFill>
                <a:srgbClr val="313131"/>
              </a:solidFill>
              <a:prstDash val="solid"/>
              <a:headEnd type="arrow"/>
              <a:tailEnd type="arrow"/>
            </a:ln>
            <a:effectLst/>
          </p:spPr>
        </p:cxnSp>
        <p:cxnSp>
          <p:nvCxnSpPr>
            <p:cNvPr id="18" name="Elbow Connector 17"/>
            <p:cNvCxnSpPr>
              <a:stCxn id="7" idx="0"/>
              <a:endCxn id="4" idx="2"/>
            </p:cNvCxnSpPr>
            <p:nvPr/>
          </p:nvCxnSpPr>
          <p:spPr>
            <a:xfrm rot="5400000" flipH="1" flipV="1">
              <a:off x="2750634" y="2583367"/>
              <a:ext cx="2698595" cy="1341863"/>
            </a:xfrm>
            <a:prstGeom prst="bentConnector3">
              <a:avLst>
                <a:gd name="adj1" fmla="val 8264"/>
              </a:avLst>
            </a:prstGeom>
            <a:noFill/>
            <a:ln w="19050" cap="flat" cmpd="sng" algn="ctr">
              <a:solidFill>
                <a:srgbClr val="313131"/>
              </a:solidFill>
              <a:prstDash val="solid"/>
              <a:headEnd type="arrow"/>
              <a:tailEnd type="arrow"/>
            </a:ln>
            <a:effectLst/>
          </p:spPr>
        </p:cxnSp>
        <p:cxnSp>
          <p:nvCxnSpPr>
            <p:cNvPr id="24" name="Elbow Connector 23"/>
            <p:cNvCxnSpPr>
              <a:stCxn id="10" idx="0"/>
              <a:endCxn id="4" idx="2"/>
            </p:cNvCxnSpPr>
            <p:nvPr/>
          </p:nvCxnSpPr>
          <p:spPr>
            <a:xfrm rot="16200000" flipV="1">
              <a:off x="4007935" y="2667929"/>
              <a:ext cx="2698595" cy="1172737"/>
            </a:xfrm>
            <a:prstGeom prst="bentConnector3">
              <a:avLst>
                <a:gd name="adj1" fmla="val 8677"/>
              </a:avLst>
            </a:prstGeom>
            <a:noFill/>
            <a:ln w="19050" cap="flat" cmpd="sng" algn="ctr">
              <a:solidFill>
                <a:srgbClr val="313131"/>
              </a:solidFill>
              <a:prstDash val="solid"/>
              <a:headEnd type="arrow"/>
              <a:tailEnd type="arrow"/>
            </a:ln>
            <a:effectLst/>
          </p:spPr>
        </p:cxnSp>
        <p:cxnSp>
          <p:nvCxnSpPr>
            <p:cNvPr id="28" name="Elbow Connector 27"/>
            <p:cNvCxnSpPr>
              <a:stCxn id="9" idx="1"/>
              <a:endCxn id="4" idx="2"/>
            </p:cNvCxnSpPr>
            <p:nvPr/>
          </p:nvCxnSpPr>
          <p:spPr>
            <a:xfrm rot="10800000">
              <a:off x="4770863" y="1905000"/>
              <a:ext cx="1667108" cy="1924050"/>
            </a:xfrm>
            <a:prstGeom prst="bentConnector2">
              <a:avLst/>
            </a:prstGeom>
            <a:noFill/>
            <a:ln w="19050" cap="flat" cmpd="sng" algn="ctr">
              <a:solidFill>
                <a:srgbClr val="313131"/>
              </a:solidFill>
              <a:prstDash val="solid"/>
              <a:headEnd type="arrow"/>
              <a:tailEnd type="arrow"/>
            </a:ln>
            <a:effectLst/>
          </p:spPr>
        </p:cxnSp>
        <p:cxnSp>
          <p:nvCxnSpPr>
            <p:cNvPr id="30" name="Elbow Connector 29"/>
            <p:cNvCxnSpPr>
              <a:stCxn id="8" idx="1"/>
              <a:endCxn id="4" idx="2"/>
            </p:cNvCxnSpPr>
            <p:nvPr/>
          </p:nvCxnSpPr>
          <p:spPr>
            <a:xfrm rot="10800000">
              <a:off x="4770864" y="1905000"/>
              <a:ext cx="2087137" cy="533400"/>
            </a:xfrm>
            <a:prstGeom prst="bentConnector2">
              <a:avLst/>
            </a:prstGeom>
            <a:noFill/>
            <a:ln w="19050" cap="flat" cmpd="sng" algn="ctr">
              <a:solidFill>
                <a:srgbClr val="313131"/>
              </a:solidFill>
              <a:prstDash val="solid"/>
              <a:headEnd type="arrow"/>
              <a:tailEnd type="arrow"/>
            </a:ln>
            <a:effectLst/>
          </p:spPr>
        </p:cxnSp>
      </p:grpSp>
      <p:sp>
        <p:nvSpPr>
          <p:cNvPr id="48" name="TextBox 47"/>
          <p:cNvSpPr txBox="1"/>
          <p:nvPr/>
        </p:nvSpPr>
        <p:spPr>
          <a:xfrm>
            <a:off x="381000" y="990600"/>
            <a:ext cx="8305800" cy="914400"/>
          </a:xfrm>
          <a:prstGeom prst="rect">
            <a:avLst/>
          </a:prstGeom>
          <a:noFill/>
          <a:ln w="12700">
            <a:solidFill>
              <a:srgbClr val="00005E"/>
            </a:solidFill>
            <a:prstDash val="solid"/>
          </a:ln>
        </p:spPr>
        <p:txBody>
          <a:bodyPr wrap="square" lIns="45720" rIns="45720" rtlCol="0" anchor="ctr">
            <a:noAutofit/>
          </a:bodyPr>
          <a:lstStyle/>
          <a:p>
            <a:pPr algn="ctr"/>
            <a:r>
              <a:rPr lang="en-US" sz="1400" dirty="0" smtClean="0">
                <a:solidFill>
                  <a:srgbClr val="002060"/>
                </a:solidFill>
                <a:latin typeface="Arial" panose="020B0604020202020204" pitchFamily="34" charset="0"/>
                <a:cs typeface="Arial" panose="020B0604020202020204" pitchFamily="34" charset="0"/>
              </a:rPr>
              <a:t>The State Governing Body will form committees to guide the operations and standards of the CCO</a:t>
            </a:r>
          </a:p>
        </p:txBody>
      </p:sp>
    </p:spTree>
    <p:extLst>
      <p:ext uri="{BB962C8B-B14F-4D97-AF65-F5344CB8AC3E}">
        <p14:creationId xmlns:p14="http://schemas.microsoft.com/office/powerpoint/2010/main" val="171069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CCO </a:t>
            </a:r>
            <a:r>
              <a:rPr lang="en-US" dirty="0"/>
              <a:t>Governing Body</a:t>
            </a:r>
          </a:p>
        </p:txBody>
      </p:sp>
      <p:sp>
        <p:nvSpPr>
          <p:cNvPr id="12" name="Content Placeholder 2"/>
          <p:cNvSpPr txBox="1">
            <a:spLocks/>
          </p:cNvSpPr>
          <p:nvPr/>
        </p:nvSpPr>
        <p:spPr>
          <a:xfrm>
            <a:off x="3429000" y="1600200"/>
            <a:ext cx="5257800" cy="45720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 Board of Accountable </a:t>
            </a:r>
            <a:r>
              <a:rPr lang="en-US" dirty="0" smtClean="0"/>
              <a:t>Providers and a Community Advisory Board </a:t>
            </a:r>
            <a:r>
              <a:rPr lang="en-US" dirty="0"/>
              <a:t>will be established by the CCO. If the </a:t>
            </a:r>
            <a:r>
              <a:rPr lang="en-US" dirty="0" smtClean="0"/>
              <a:t>CCO operates in multiple regions, </a:t>
            </a:r>
            <a:r>
              <a:rPr lang="en-US" dirty="0"/>
              <a:t>they will set </a:t>
            </a:r>
            <a:r>
              <a:rPr lang="en-US" dirty="0" smtClean="0"/>
              <a:t>up a </a:t>
            </a:r>
            <a:r>
              <a:rPr lang="en-US" dirty="0"/>
              <a:t>separate </a:t>
            </a:r>
            <a:r>
              <a:rPr lang="en-US" dirty="0" smtClean="0"/>
              <a:t>board </a:t>
            </a:r>
            <a:r>
              <a:rPr lang="en-US" dirty="0"/>
              <a:t>in </a:t>
            </a:r>
            <a:r>
              <a:rPr lang="en-US" dirty="0" smtClean="0"/>
              <a:t>each region</a:t>
            </a:r>
            <a:endParaRPr lang="en-US" dirty="0"/>
          </a:p>
          <a:p>
            <a:endParaRPr lang="en-US" dirty="0" smtClean="0"/>
          </a:p>
          <a:p>
            <a:r>
              <a:rPr lang="en-US" dirty="0" smtClean="0"/>
              <a:t>Each </a:t>
            </a:r>
            <a:r>
              <a:rPr lang="en-US" dirty="0"/>
              <a:t>CCO must establish a governance structure that reflects the coordination of care delivery and community services and resources </a:t>
            </a:r>
            <a:r>
              <a:rPr lang="en-US" dirty="0" smtClean="0"/>
              <a:t>in a single integrated model</a:t>
            </a:r>
            <a:br>
              <a:rPr lang="en-US" dirty="0" smtClean="0"/>
            </a:br>
            <a:endParaRPr lang="en-US" dirty="0"/>
          </a:p>
          <a:p>
            <a:r>
              <a:rPr lang="en-US" dirty="0" smtClean="0"/>
              <a:t>To ensure the organizations decision-making is consistent with community members’ values, the </a:t>
            </a:r>
            <a:r>
              <a:rPr lang="en-US" dirty="0"/>
              <a:t>CCO governing board must </a:t>
            </a:r>
            <a:r>
              <a:rPr lang="en-US" dirty="0" smtClean="0"/>
              <a:t>include relevant </a:t>
            </a:r>
            <a:r>
              <a:rPr lang="en-US" dirty="0"/>
              <a:t>stakeholders who will be impacted by the </a:t>
            </a:r>
            <a:r>
              <a:rPr lang="en-US" dirty="0" smtClean="0"/>
              <a:t>CCO, including community members and providers</a:t>
            </a:r>
            <a:endParaRPr lang="en-US" dirty="0"/>
          </a:p>
          <a:p>
            <a:endParaRPr lang="en-US" dirty="0"/>
          </a:p>
        </p:txBody>
      </p:sp>
      <p:sp>
        <p:nvSpPr>
          <p:cNvPr id="17" name="Rounded Rectangle 16"/>
          <p:cNvSpPr/>
          <p:nvPr/>
        </p:nvSpPr>
        <p:spPr>
          <a:xfrm>
            <a:off x="1128477" y="1676400"/>
            <a:ext cx="1371600" cy="6858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latin typeface="Arial" panose="020B0604020202020204" pitchFamily="34" charset="0"/>
                <a:cs typeface="Arial" panose="020B0604020202020204" pitchFamily="34" charset="0"/>
              </a:rPr>
              <a:t>CCO Governing Body</a:t>
            </a:r>
            <a:endParaRPr lang="en-US" sz="1200" b="1" dirty="0">
              <a:latin typeface="Arial" panose="020B0604020202020204" pitchFamily="34" charset="0"/>
              <a:cs typeface="Arial" panose="020B0604020202020204" pitchFamily="34" charset="0"/>
            </a:endParaRPr>
          </a:p>
        </p:txBody>
      </p:sp>
      <p:grpSp>
        <p:nvGrpSpPr>
          <p:cNvPr id="18" name="Group 17"/>
          <p:cNvGrpSpPr/>
          <p:nvPr/>
        </p:nvGrpSpPr>
        <p:grpSpPr>
          <a:xfrm>
            <a:off x="370962" y="2513179"/>
            <a:ext cx="709684" cy="1206678"/>
            <a:chOff x="3088005" y="2246479"/>
            <a:chExt cx="709684" cy="1206678"/>
          </a:xfrm>
        </p:grpSpPr>
        <p:sp>
          <p:nvSpPr>
            <p:cNvPr id="26" name="TextBox 51"/>
            <p:cNvSpPr txBox="1">
              <a:spLocks noChangeArrowheads="1"/>
            </p:cNvSpPr>
            <p:nvPr/>
          </p:nvSpPr>
          <p:spPr bwMode="auto">
            <a:xfrm>
              <a:off x="3111889" y="2995957"/>
              <a:ext cx="685800" cy="457200"/>
            </a:xfrm>
            <a:prstGeom prst="rect">
              <a:avLst/>
            </a:prstGeom>
            <a:solidFill>
              <a:schemeClr val="bg1"/>
            </a:solidFill>
            <a:ln w="9525">
              <a:noFill/>
              <a:miter lim="800000"/>
              <a:headEnd/>
              <a:tailEnd/>
            </a:ln>
          </p:spPr>
          <p:txBody>
            <a:bodyPr wrap="none" lIns="0" tIns="0" rIns="0" bIns="0" anchor="ctr" anchorCtr="0">
              <a:noAutofit/>
            </a:bodyPr>
            <a:lstStyle/>
            <a:p>
              <a:pPr algn="ctr" fontAlgn="auto">
                <a:spcBef>
                  <a:spcPts val="0"/>
                </a:spcBef>
                <a:spcAft>
                  <a:spcPts val="0"/>
                </a:spcAft>
                <a:defRPr/>
              </a:pPr>
              <a:r>
                <a:rPr lang="en-US" sz="800" b="1" kern="0" dirty="0" smtClean="0">
                  <a:solidFill>
                    <a:srgbClr val="002060"/>
                  </a:solidFill>
                  <a:latin typeface="Arial"/>
                  <a:cs typeface="+mn-cs"/>
                </a:rPr>
                <a:t>Board of</a:t>
              </a:r>
              <a:br>
                <a:rPr lang="en-US" sz="800" b="1" kern="0" dirty="0" smtClean="0">
                  <a:solidFill>
                    <a:srgbClr val="002060"/>
                  </a:solidFill>
                  <a:latin typeface="Arial"/>
                  <a:cs typeface="+mn-cs"/>
                </a:rPr>
              </a:br>
              <a:r>
                <a:rPr lang="en-US" sz="800" b="1" kern="0" dirty="0" smtClean="0">
                  <a:solidFill>
                    <a:srgbClr val="002060"/>
                  </a:solidFill>
                  <a:latin typeface="Arial"/>
                  <a:cs typeface="+mn-cs"/>
                </a:rPr>
                <a:t>Accountable</a:t>
              </a:r>
              <a:br>
                <a:rPr lang="en-US" sz="800" b="1" kern="0" dirty="0" smtClean="0">
                  <a:solidFill>
                    <a:srgbClr val="002060"/>
                  </a:solidFill>
                  <a:latin typeface="Arial"/>
                  <a:cs typeface="+mn-cs"/>
                </a:rPr>
              </a:br>
              <a:r>
                <a:rPr lang="en-US" sz="800" b="1" kern="0" dirty="0" smtClean="0">
                  <a:solidFill>
                    <a:srgbClr val="002060"/>
                  </a:solidFill>
                  <a:latin typeface="Arial"/>
                  <a:cs typeface="+mn-cs"/>
                </a:rPr>
                <a:t>Providers</a:t>
              </a:r>
              <a:endParaRPr lang="en-US" sz="800" b="1" kern="0" dirty="0">
                <a:solidFill>
                  <a:srgbClr val="002060"/>
                </a:solidFill>
                <a:latin typeface="Arial"/>
                <a:cs typeface="+mn-cs"/>
              </a:endParaRPr>
            </a:p>
          </p:txBody>
        </p:sp>
        <p:grpSp>
          <p:nvGrpSpPr>
            <p:cNvPr id="27" name="Group 26"/>
            <p:cNvGrpSpPr/>
            <p:nvPr/>
          </p:nvGrpSpPr>
          <p:grpSpPr>
            <a:xfrm>
              <a:off x="3088005" y="2246479"/>
              <a:ext cx="685800" cy="685800"/>
              <a:chOff x="3088005" y="2246479"/>
              <a:chExt cx="685800" cy="685800"/>
            </a:xfrm>
          </p:grpSpPr>
          <p:sp>
            <p:nvSpPr>
              <p:cNvPr id="28" name="Rounded Rectangle 27"/>
              <p:cNvSpPr>
                <a:spLocks noChangeAspect="1"/>
              </p:cNvSpPr>
              <p:nvPr/>
            </p:nvSpPr>
            <p:spPr bwMode="auto">
              <a:xfrm>
                <a:off x="3088005" y="2246479"/>
                <a:ext cx="685800" cy="685800"/>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defRPr/>
                </a:pPr>
                <a:endParaRPr lang="en-US" sz="1200" b="0" kern="0" dirty="0">
                  <a:solidFill>
                    <a:srgbClr val="002060"/>
                  </a:solidFill>
                  <a:latin typeface="Arial"/>
                  <a:cs typeface="+mn-cs"/>
                </a:endParaRPr>
              </a:p>
            </p:txBody>
          </p:sp>
          <p:pic>
            <p:nvPicPr>
              <p:cNvPr id="29" name="Picture 4" descr="Board%20of%20Directors"/>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725" y="2377827"/>
                <a:ext cx="594360"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grpSp>
        <p:nvGrpSpPr>
          <p:cNvPr id="19" name="Group 18"/>
          <p:cNvGrpSpPr/>
          <p:nvPr/>
        </p:nvGrpSpPr>
        <p:grpSpPr>
          <a:xfrm>
            <a:off x="2547909" y="2513178"/>
            <a:ext cx="689211" cy="1222317"/>
            <a:chOff x="3291841" y="1332078"/>
            <a:chExt cx="689211" cy="1222317"/>
          </a:xfrm>
        </p:grpSpPr>
        <p:sp>
          <p:nvSpPr>
            <p:cNvPr id="22" name="TextBox 51"/>
            <p:cNvSpPr txBox="1">
              <a:spLocks noChangeArrowheads="1"/>
            </p:cNvSpPr>
            <p:nvPr/>
          </p:nvSpPr>
          <p:spPr bwMode="auto">
            <a:xfrm>
              <a:off x="3295252" y="2097195"/>
              <a:ext cx="685800" cy="457200"/>
            </a:xfrm>
            <a:prstGeom prst="rect">
              <a:avLst/>
            </a:prstGeom>
            <a:solidFill>
              <a:schemeClr val="bg1"/>
            </a:solidFill>
            <a:ln w="9525">
              <a:noFill/>
              <a:miter lim="800000"/>
              <a:headEnd/>
              <a:tailEnd/>
            </a:ln>
          </p:spPr>
          <p:txBody>
            <a:bodyPr wrap="none" lIns="0" tIns="0" rIns="0" bIns="0" anchor="ctr" anchorCtr="0">
              <a:noAutofit/>
            </a:bodyPr>
            <a:lstStyle/>
            <a:p>
              <a:pPr algn="ctr" fontAlgn="auto">
                <a:spcBef>
                  <a:spcPts val="0"/>
                </a:spcBef>
                <a:spcAft>
                  <a:spcPts val="0"/>
                </a:spcAft>
                <a:defRPr/>
              </a:pPr>
              <a:r>
                <a:rPr lang="en-US" sz="800" b="1" kern="0" dirty="0" smtClean="0">
                  <a:solidFill>
                    <a:srgbClr val="002060"/>
                  </a:solidFill>
                  <a:latin typeface="Arial"/>
                  <a:cs typeface="+mn-cs"/>
                </a:rPr>
                <a:t>Community</a:t>
              </a:r>
              <a:br>
                <a:rPr lang="en-US" sz="800" b="1" kern="0" dirty="0" smtClean="0">
                  <a:solidFill>
                    <a:srgbClr val="002060"/>
                  </a:solidFill>
                  <a:latin typeface="Arial"/>
                  <a:cs typeface="+mn-cs"/>
                </a:rPr>
              </a:br>
              <a:r>
                <a:rPr lang="en-US" sz="800" b="1" kern="0" dirty="0" smtClean="0">
                  <a:solidFill>
                    <a:srgbClr val="002060"/>
                  </a:solidFill>
                  <a:latin typeface="Arial"/>
                  <a:cs typeface="+mn-cs"/>
                </a:rPr>
                <a:t>Advisory</a:t>
              </a:r>
              <a:br>
                <a:rPr lang="en-US" sz="800" b="1" kern="0" dirty="0" smtClean="0">
                  <a:solidFill>
                    <a:srgbClr val="002060"/>
                  </a:solidFill>
                  <a:latin typeface="Arial"/>
                  <a:cs typeface="+mn-cs"/>
                </a:rPr>
              </a:br>
              <a:r>
                <a:rPr lang="en-US" sz="800" b="1" kern="0" dirty="0" smtClean="0">
                  <a:solidFill>
                    <a:srgbClr val="002060"/>
                  </a:solidFill>
                  <a:latin typeface="Arial"/>
                  <a:cs typeface="+mn-cs"/>
                </a:rPr>
                <a:t>Board</a:t>
              </a:r>
              <a:endParaRPr lang="en-US" sz="800" b="1" kern="0" dirty="0">
                <a:solidFill>
                  <a:srgbClr val="002060"/>
                </a:solidFill>
                <a:latin typeface="Arial"/>
                <a:cs typeface="+mn-cs"/>
              </a:endParaRPr>
            </a:p>
          </p:txBody>
        </p:sp>
        <p:grpSp>
          <p:nvGrpSpPr>
            <p:cNvPr id="23" name="Group 22"/>
            <p:cNvGrpSpPr/>
            <p:nvPr/>
          </p:nvGrpSpPr>
          <p:grpSpPr>
            <a:xfrm>
              <a:off x="3291841" y="1332078"/>
              <a:ext cx="685800" cy="685800"/>
              <a:chOff x="3807642" y="2246478"/>
              <a:chExt cx="685800" cy="685800"/>
            </a:xfrm>
          </p:grpSpPr>
          <p:sp>
            <p:nvSpPr>
              <p:cNvPr id="24" name="Rounded Rectangle 23"/>
              <p:cNvSpPr>
                <a:spLocks noChangeAspect="1"/>
              </p:cNvSpPr>
              <p:nvPr/>
            </p:nvSpPr>
            <p:spPr bwMode="auto">
              <a:xfrm>
                <a:off x="3807642" y="2246478"/>
                <a:ext cx="685800" cy="685800"/>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defRPr/>
                </a:pPr>
                <a:endParaRPr lang="en-US" sz="1200" b="0" kern="0" dirty="0">
                  <a:solidFill>
                    <a:srgbClr val="002060"/>
                  </a:solidFill>
                  <a:latin typeface="Arial"/>
                  <a:cs typeface="+mn-cs"/>
                </a:endParaRPr>
              </a:p>
            </p:txBody>
          </p:sp>
          <p:pic>
            <p:nvPicPr>
              <p:cNvPr id="25" name="Picture 5" descr="ANd9GcSbYhl1ihrD4tAUAh-8s9F5QhxRmCarhEPH6L4pOjdN8r_Ah4-u"/>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4376" y="2337555"/>
                <a:ext cx="59436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cxnSp>
        <p:nvCxnSpPr>
          <p:cNvPr id="20" name="Elbow Connector 19"/>
          <p:cNvCxnSpPr>
            <a:stCxn id="28" idx="3"/>
            <a:endCxn id="17" idx="2"/>
          </p:cNvCxnSpPr>
          <p:nvPr/>
        </p:nvCxnSpPr>
        <p:spPr>
          <a:xfrm flipV="1">
            <a:off x="1056762" y="2362200"/>
            <a:ext cx="757515" cy="493879"/>
          </a:xfrm>
          <a:prstGeom prst="bentConnector2">
            <a:avLst/>
          </a:prstGeom>
          <a:noFill/>
          <a:ln w="25400" cap="flat" cmpd="sng" algn="ctr">
            <a:solidFill>
              <a:srgbClr val="00B0F0"/>
            </a:solidFill>
            <a:prstDash val="solid"/>
            <a:tailEnd type="triangle"/>
          </a:ln>
          <a:effectLst/>
        </p:spPr>
      </p:cxnSp>
      <p:cxnSp>
        <p:nvCxnSpPr>
          <p:cNvPr id="21" name="Elbow Connector 20"/>
          <p:cNvCxnSpPr>
            <a:stCxn id="24" idx="1"/>
            <a:endCxn id="17" idx="2"/>
          </p:cNvCxnSpPr>
          <p:nvPr/>
        </p:nvCxnSpPr>
        <p:spPr>
          <a:xfrm rot="10800000">
            <a:off x="1814277" y="2362200"/>
            <a:ext cx="733632" cy="493878"/>
          </a:xfrm>
          <a:prstGeom prst="bentConnector2">
            <a:avLst/>
          </a:prstGeom>
          <a:noFill/>
          <a:ln w="25400" cap="flat" cmpd="sng" algn="ctr">
            <a:solidFill>
              <a:srgbClr val="00B0F0"/>
            </a:solidFill>
            <a:prstDash val="solid"/>
            <a:tailEnd type="triangle"/>
          </a:ln>
          <a:effectLst/>
        </p:spPr>
      </p:cxnSp>
      <p:sp>
        <p:nvSpPr>
          <p:cNvPr id="30" name="TextBox 29"/>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29</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005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Objectives</a:t>
            </a:r>
            <a:endParaRPr lang="en-US" dirty="0"/>
          </a:p>
        </p:txBody>
      </p:sp>
      <p:grpSp>
        <p:nvGrpSpPr>
          <p:cNvPr id="9" name="Group 8"/>
          <p:cNvGrpSpPr/>
          <p:nvPr/>
        </p:nvGrpSpPr>
        <p:grpSpPr>
          <a:xfrm>
            <a:off x="1143000" y="2057400"/>
            <a:ext cx="7543800" cy="914400"/>
            <a:chOff x="1143000" y="2057400"/>
            <a:chExt cx="7543800" cy="914400"/>
          </a:xfrm>
        </p:grpSpPr>
        <p:sp>
          <p:nvSpPr>
            <p:cNvPr id="10" name="Rounded Rectangle 9"/>
            <p:cNvSpPr/>
            <p:nvPr/>
          </p:nvSpPr>
          <p:spPr>
            <a:xfrm>
              <a:off x="1143000" y="2286000"/>
              <a:ext cx="457200"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white"/>
                  </a:solidFill>
                  <a:latin typeface="Arial" panose="020B0604020202020204" pitchFamily="34" charset="0"/>
                  <a:cs typeface="Arial" panose="020B0604020202020204" pitchFamily="34" charset="0"/>
                </a:rPr>
                <a:t>1</a:t>
              </a:r>
            </a:p>
          </p:txBody>
        </p:sp>
        <p:sp>
          <p:nvSpPr>
            <p:cNvPr id="11" name="Content Placeholder 2"/>
            <p:cNvSpPr txBox="1">
              <a:spLocks/>
            </p:cNvSpPr>
            <p:nvPr/>
          </p:nvSpPr>
          <p:spPr>
            <a:xfrm>
              <a:off x="2057400" y="2057400"/>
              <a:ext cx="6629400" cy="914400"/>
            </a:xfrm>
            <a:prstGeom prst="rect">
              <a:avLst/>
            </a:prstGeom>
          </p:spPr>
          <p:txBody>
            <a:bodyPr anchor="t">
              <a:noAutofit/>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4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2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1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05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b="1" dirty="0" smtClean="0"/>
                <a:t>Update on overall OSIM initiative status</a:t>
              </a:r>
              <a:endParaRPr lang="en-US" sz="1800" b="1" dirty="0"/>
            </a:p>
            <a:p>
              <a:r>
                <a:rPr lang="en-US" sz="1800" dirty="0" smtClean="0"/>
                <a:t>Progress to date</a:t>
              </a:r>
            </a:p>
            <a:p>
              <a:r>
                <a:rPr lang="en-US" sz="1800" dirty="0" smtClean="0"/>
                <a:t>Model Discussion</a:t>
              </a:r>
              <a:endParaRPr lang="en-US" sz="1600" dirty="0"/>
            </a:p>
            <a:p>
              <a:r>
                <a:rPr lang="en-US" sz="1800" dirty="0" smtClean="0"/>
                <a:t>Next Steps</a:t>
              </a:r>
            </a:p>
          </p:txBody>
        </p:sp>
      </p:grpSp>
      <p:sp>
        <p:nvSpPr>
          <p:cNvPr id="15" name="TextBox 1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prstClr val="white"/>
                </a:solidFill>
                <a:latin typeface="Arial" panose="020B0604020202020204" pitchFamily="34" charset="0"/>
                <a:cs typeface="Arial" panose="020B0604020202020204" pitchFamily="34" charset="0"/>
              </a:rPr>
              <a:pPr algn="ctr"/>
              <a:t>3</a:t>
            </a:fld>
            <a:endParaRPr lang="en-US" sz="1000" b="1"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VI. Board of Accountable Providers (BAP) and Community Advisory Board (CAB)</a:t>
            </a:r>
            <a:endParaRPr lang="en-US" sz="1800" dirty="0"/>
          </a:p>
        </p:txBody>
      </p:sp>
      <p:sp>
        <p:nvSpPr>
          <p:cNvPr id="6" name="Content Placeholder 2"/>
          <p:cNvSpPr txBox="1">
            <a:spLocks/>
          </p:cNvSpPr>
          <p:nvPr/>
        </p:nvSpPr>
        <p:spPr>
          <a:xfrm>
            <a:off x="457200" y="1676400"/>
            <a:ext cx="38862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BAP: Will </a:t>
            </a:r>
            <a:r>
              <a:rPr lang="en-US" dirty="0"/>
              <a:t>represent all service areas of the CCO in the region and CCO members. Set numbers and types of providers should be dictated to the CCO</a:t>
            </a:r>
          </a:p>
          <a:p>
            <a:r>
              <a:rPr lang="en-US" dirty="0" smtClean="0"/>
              <a:t>CAB: Broad </a:t>
            </a:r>
            <a:r>
              <a:rPr lang="en-US" dirty="0"/>
              <a:t>representation from the region including but not limited to: </a:t>
            </a:r>
            <a:r>
              <a:rPr lang="en-US" dirty="0" smtClean="0"/>
              <a:t>501c3 entities, </a:t>
            </a:r>
            <a:r>
              <a:rPr lang="en-US" dirty="0"/>
              <a:t>County Health Departments</a:t>
            </a:r>
            <a:r>
              <a:rPr lang="en-US" dirty="0" smtClean="0"/>
              <a:t>, tribal nations, consumer advocates, </a:t>
            </a:r>
            <a:r>
              <a:rPr lang="en-US" dirty="0"/>
              <a:t>local churches, businesses, patient advocates and community action </a:t>
            </a:r>
            <a:r>
              <a:rPr lang="en-US" dirty="0" smtClean="0"/>
              <a:t>agencies. Specific </a:t>
            </a:r>
            <a:r>
              <a:rPr lang="en-US" dirty="0"/>
              <a:t>numbers and types of community partners will need to be established through </a:t>
            </a:r>
            <a:r>
              <a:rPr lang="en-US" dirty="0" smtClean="0"/>
              <a:t>contracting, as determined by the state</a:t>
            </a:r>
            <a:endParaRPr lang="en-US" dirty="0"/>
          </a:p>
        </p:txBody>
      </p:sp>
      <p:sp>
        <p:nvSpPr>
          <p:cNvPr id="7" name="Content Placeholder 2"/>
          <p:cNvSpPr txBox="1">
            <a:spLocks/>
          </p:cNvSpPr>
          <p:nvPr/>
        </p:nvSpPr>
        <p:spPr>
          <a:xfrm>
            <a:off x="4828478" y="1704278"/>
            <a:ext cx="38862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Assure culturally aware use of clinical </a:t>
            </a:r>
            <a:r>
              <a:rPr lang="en-US" dirty="0"/>
              <a:t>best </a:t>
            </a:r>
            <a:r>
              <a:rPr lang="en-US" dirty="0" smtClean="0"/>
              <a:t>practices </a:t>
            </a:r>
            <a:r>
              <a:rPr lang="en-US" dirty="0"/>
              <a:t>and innovative approaches to delivering care </a:t>
            </a:r>
            <a:endParaRPr lang="en-US" dirty="0" smtClean="0"/>
          </a:p>
          <a:p>
            <a:r>
              <a:rPr lang="en-US" dirty="0" smtClean="0"/>
              <a:t>Suggest interventions </a:t>
            </a:r>
            <a:r>
              <a:rPr lang="en-US" dirty="0"/>
              <a:t>to address issues with cost and quality attainment</a:t>
            </a:r>
          </a:p>
          <a:p>
            <a:r>
              <a:rPr lang="en-US" dirty="0"/>
              <a:t>Help guide the CCO to provide regionally-specific care and guide interventions that help address the social determinants of </a:t>
            </a:r>
            <a:r>
              <a:rPr lang="en-US" dirty="0" smtClean="0"/>
              <a:t>health</a:t>
            </a:r>
            <a:endParaRPr lang="en-US" dirty="0"/>
          </a:p>
          <a:p>
            <a:r>
              <a:rPr lang="en-US" dirty="0" smtClean="0"/>
              <a:t>Maintain a database of community resources to facilitate linking the CCO to resources that </a:t>
            </a:r>
            <a:r>
              <a:rPr lang="en-US" dirty="0"/>
              <a:t>support whole-person care </a:t>
            </a:r>
            <a:endParaRPr lang="en-US" dirty="0" smtClean="0"/>
          </a:p>
          <a:p>
            <a:r>
              <a:rPr lang="en-US" dirty="0" smtClean="0"/>
              <a:t>Assist </a:t>
            </a:r>
            <a:r>
              <a:rPr lang="en-US" dirty="0"/>
              <a:t>the CCO with 3 functions</a:t>
            </a:r>
            <a:r>
              <a:rPr lang="en-US" dirty="0" smtClean="0"/>
              <a:t>:</a:t>
            </a:r>
          </a:p>
          <a:p>
            <a:pPr lvl="1"/>
            <a:r>
              <a:rPr lang="en-US" dirty="0" smtClean="0"/>
              <a:t>Community Health Needs Assessment</a:t>
            </a:r>
          </a:p>
          <a:p>
            <a:pPr lvl="1"/>
            <a:r>
              <a:rPr lang="en-US" dirty="0" smtClean="0"/>
              <a:t>Community Health Improvement Plan</a:t>
            </a:r>
          </a:p>
          <a:p>
            <a:pPr lvl="1"/>
            <a:r>
              <a:rPr lang="en-US" dirty="0" smtClean="0"/>
              <a:t>Recommendations for reinvesting savings</a:t>
            </a:r>
            <a:endParaRPr lang="en-US" dirty="0"/>
          </a:p>
        </p:txBody>
      </p:sp>
      <p:grpSp>
        <p:nvGrpSpPr>
          <p:cNvPr id="13" name="Group 12"/>
          <p:cNvGrpSpPr/>
          <p:nvPr/>
        </p:nvGrpSpPr>
        <p:grpSpPr>
          <a:xfrm>
            <a:off x="381000" y="1143000"/>
            <a:ext cx="3886200" cy="457200"/>
            <a:chOff x="457200" y="1600200"/>
            <a:chExt cx="3886200" cy="457200"/>
          </a:xfrm>
        </p:grpSpPr>
        <p:sp>
          <p:nvSpPr>
            <p:cNvPr id="4" name="Text Placeholder 2"/>
            <p:cNvSpPr txBox="1">
              <a:spLocks/>
            </p:cNvSpPr>
            <p:nvPr/>
          </p:nvSpPr>
          <p:spPr>
            <a:xfrm>
              <a:off x="457200" y="1600200"/>
              <a:ext cx="3886200" cy="457200"/>
            </a:xfrm>
            <a:prstGeom prst="rect">
              <a:avLst/>
            </a:prstGeom>
          </p:spPr>
          <p:txBody>
            <a:bodyPr wrap="none" lIns="0" tIns="0" rIns="0" bIns="45720" anchor="ctr" anchorCtr="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2000" b="1"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2060"/>
                </a:buClr>
                <a:buFont typeface="Arial" panose="020B0604020202020204" pitchFamily="34" charset="0"/>
                <a:buNone/>
                <a:defRPr sz="2000" b="1"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2060"/>
                </a:buClr>
                <a:buFont typeface="Wingdings" panose="05000000000000000000" pitchFamily="2" charset="2"/>
                <a:buNone/>
                <a:defRPr sz="1800" b="1"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2060"/>
                </a:buClr>
                <a:buFont typeface="Arial" panose="020B0604020202020204" pitchFamily="34" charset="0"/>
                <a:buNone/>
                <a:defRPr sz="1600" b="1"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Members</a:t>
              </a:r>
            </a:p>
          </p:txBody>
        </p:sp>
        <p:sp>
          <p:nvSpPr>
            <p:cNvPr id="8" name="SHP_243"/>
            <p:cNvSpPr>
              <a:spLocks noChangeShapeType="1"/>
            </p:cNvSpPr>
            <p:nvPr/>
          </p:nvSpPr>
          <p:spPr bwMode="auto">
            <a:xfrm>
              <a:off x="457200" y="2057400"/>
              <a:ext cx="38862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defRPr/>
              </a:pPr>
              <a:endParaRPr lang="en-US" sz="1800" b="0" kern="0" dirty="0">
                <a:solidFill>
                  <a:sysClr val="windowText" lastClr="000000"/>
                </a:solidFill>
              </a:endParaRPr>
            </a:p>
          </p:txBody>
        </p:sp>
      </p:grpSp>
      <p:grpSp>
        <p:nvGrpSpPr>
          <p:cNvPr id="12" name="Group 11"/>
          <p:cNvGrpSpPr/>
          <p:nvPr/>
        </p:nvGrpSpPr>
        <p:grpSpPr>
          <a:xfrm>
            <a:off x="4769005" y="1143000"/>
            <a:ext cx="3917795" cy="457200"/>
            <a:chOff x="4769005" y="1600200"/>
            <a:chExt cx="3917795" cy="457200"/>
          </a:xfrm>
        </p:grpSpPr>
        <p:sp>
          <p:nvSpPr>
            <p:cNvPr id="5" name="Text Placeholder 4"/>
            <p:cNvSpPr txBox="1">
              <a:spLocks/>
            </p:cNvSpPr>
            <p:nvPr/>
          </p:nvSpPr>
          <p:spPr>
            <a:xfrm>
              <a:off x="4769005" y="1600200"/>
              <a:ext cx="3886200" cy="457200"/>
            </a:xfrm>
            <a:prstGeom prst="rect">
              <a:avLst/>
            </a:prstGeom>
          </p:spPr>
          <p:txBody>
            <a:bodyPr wrap="none" lIns="0" tIns="0" rIns="0" bIns="45720" anchor="ctr" anchorCtr="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2000" b="1"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2060"/>
                </a:buClr>
                <a:buFont typeface="Arial" panose="020B0604020202020204" pitchFamily="34" charset="0"/>
                <a:buNone/>
                <a:defRPr sz="2000" b="1"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2060"/>
                </a:buClr>
                <a:buFont typeface="Wingdings" panose="05000000000000000000" pitchFamily="2" charset="2"/>
                <a:buNone/>
                <a:defRPr sz="1800" b="1"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2060"/>
                </a:buClr>
                <a:buFont typeface="Arial" panose="020B0604020202020204" pitchFamily="34" charset="0"/>
                <a:buNone/>
                <a:defRPr sz="1600" b="1"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Duties</a:t>
              </a:r>
            </a:p>
          </p:txBody>
        </p:sp>
        <p:sp>
          <p:nvSpPr>
            <p:cNvPr id="9" name="SHP_245"/>
            <p:cNvSpPr>
              <a:spLocks noChangeShapeType="1"/>
            </p:cNvSpPr>
            <p:nvPr/>
          </p:nvSpPr>
          <p:spPr bwMode="auto">
            <a:xfrm>
              <a:off x="4800600" y="2057400"/>
              <a:ext cx="38862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pPr>
              <a:endParaRPr lang="en-US" sz="1800" b="0" kern="0" dirty="0">
                <a:solidFill>
                  <a:sysClr val="windowText" lastClr="000000"/>
                </a:solidFill>
              </a:endParaRPr>
            </a:p>
          </p:txBody>
        </p:sp>
      </p:grpSp>
      <p:sp>
        <p:nvSpPr>
          <p:cNvPr id="14" name="TextBox 13"/>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30</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328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a:t>
            </a:r>
            <a:r>
              <a:rPr lang="en-US" dirty="0" smtClean="0"/>
              <a:t>Workforce </a:t>
            </a:r>
            <a:r>
              <a:rPr lang="en-US" dirty="0" smtClean="0"/>
              <a:t>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455583232"/>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1:30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1:40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2:35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3:05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3:25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a:t>
            </a:r>
            <a:r>
              <a:rPr lang="en-US" sz="1200" dirty="0" smtClean="0">
                <a:solidFill>
                  <a:srgbClr val="002060"/>
                </a:solidFill>
                <a:latin typeface="Arial" panose="020B0604020202020204" pitchFamily="34" charset="0"/>
                <a:cs typeface="Arial" panose="020B0604020202020204" pitchFamily="34" charset="0"/>
              </a:rPr>
              <a:t>16, </a:t>
            </a:r>
            <a:r>
              <a:rPr lang="en-US" sz="1200" dirty="0">
                <a:solidFill>
                  <a:srgbClr val="002060"/>
                </a:solidFill>
                <a:latin typeface="Arial" panose="020B0604020202020204" pitchFamily="34" charset="0"/>
                <a:cs typeface="Arial" panose="020B0604020202020204" pitchFamily="34" charset="0"/>
              </a:rPr>
              <a:t>2015, 1:30-3:30pm 	</a:t>
            </a:r>
          </a:p>
          <a:p>
            <a:r>
              <a:rPr lang="en-US" sz="1200" dirty="0">
                <a:solidFill>
                  <a:srgbClr val="002060"/>
                </a:solidFill>
                <a:latin typeface="Arial" panose="020B0604020202020204" pitchFamily="34" charset="0"/>
                <a:cs typeface="Arial" panose="020B0604020202020204" pitchFamily="34" charset="0"/>
              </a:rPr>
              <a:t>Oklahoma </a:t>
            </a:r>
            <a:r>
              <a:rPr lang="en-US" sz="1200" dirty="0" smtClean="0">
                <a:solidFill>
                  <a:srgbClr val="002060"/>
                </a:solidFill>
                <a:latin typeface="Arial" panose="020B0604020202020204" pitchFamily="34" charset="0"/>
                <a:cs typeface="Arial" panose="020B0604020202020204" pitchFamily="34" charset="0"/>
              </a:rPr>
              <a:t>State Department of Health</a:t>
            </a:r>
            <a:r>
              <a:rPr lang="en-US" sz="1200" dirty="0">
                <a:solidFill>
                  <a:srgbClr val="002060"/>
                </a:solidFill>
                <a:latin typeface="Arial" panose="020B0604020202020204" pitchFamily="34" charset="0"/>
                <a:cs typeface="Arial" panose="020B0604020202020204" pitchFamily="34" charset="0"/>
              </a:rPr>
              <a:t>	</a:t>
            </a:r>
          </a:p>
          <a:p>
            <a:r>
              <a:rPr lang="en-US" sz="1200" dirty="0" smtClean="0">
                <a:solidFill>
                  <a:srgbClr val="002060"/>
                </a:solidFill>
                <a:latin typeface="Arial" panose="020B0604020202020204" pitchFamily="34" charset="0"/>
                <a:cs typeface="Arial" panose="020B0604020202020204" pitchFamily="34" charset="0"/>
              </a:rPr>
              <a:t>1000 NE 10</a:t>
            </a:r>
            <a:r>
              <a:rPr lang="en-US" sz="1200" baseline="30000" dirty="0" smtClean="0">
                <a:solidFill>
                  <a:srgbClr val="002060"/>
                </a:solidFill>
                <a:latin typeface="Arial" panose="020B0604020202020204" pitchFamily="34" charset="0"/>
                <a:cs typeface="Arial" panose="020B0604020202020204" pitchFamily="34" charset="0"/>
              </a:rPr>
              <a:t>th</a:t>
            </a:r>
            <a:r>
              <a:rPr lang="en-US" sz="1200" dirty="0" smtClean="0">
                <a:solidFill>
                  <a:srgbClr val="002060"/>
                </a:solidFill>
                <a:latin typeface="Arial" panose="020B0604020202020204" pitchFamily="34" charset="0"/>
                <a:cs typeface="Arial" panose="020B0604020202020204" pitchFamily="34" charset="0"/>
              </a:rPr>
              <a:t> St, OKC, OK 73117</a:t>
            </a:r>
            <a:r>
              <a:rPr lang="en-US" sz="1200" dirty="0">
                <a:solidFill>
                  <a:srgbClr val="002060"/>
                </a:solidFill>
                <a:latin typeface="Arial" panose="020B0604020202020204" pitchFamily="34" charset="0"/>
                <a:cs typeface="Arial" panose="020B0604020202020204" pitchFamily="34" charset="0"/>
              </a:rPr>
              <a:t>	</a:t>
            </a:r>
          </a:p>
          <a:p>
            <a:r>
              <a:rPr lang="en-US" sz="1200" dirty="0">
                <a:solidFill>
                  <a:srgbClr val="002060"/>
                </a:solidFill>
                <a:latin typeface="Arial" panose="020B0604020202020204" pitchFamily="34" charset="0"/>
                <a:cs typeface="Arial" panose="020B0604020202020204" pitchFamily="34" charset="0"/>
              </a:rPr>
              <a:t>Health </a:t>
            </a:r>
            <a:r>
              <a:rPr lang="en-US" sz="1200" dirty="0" smtClean="0">
                <a:solidFill>
                  <a:srgbClr val="002060"/>
                </a:solidFill>
                <a:latin typeface="Arial" panose="020B0604020202020204" pitchFamily="34" charset="0"/>
                <a:cs typeface="Arial" panose="020B0604020202020204" pitchFamily="34" charset="0"/>
              </a:rPr>
              <a:t>Workforce Workgroup </a:t>
            </a:r>
            <a:r>
              <a:rPr lang="en-US" sz="1200" dirty="0">
                <a:solidFill>
                  <a:srgbClr val="002060"/>
                </a:solidFill>
                <a:latin typeface="Arial" panose="020B0604020202020204" pitchFamily="34" charset="0"/>
                <a:cs typeface="Arial" panose="020B0604020202020204" pitchFamily="34" charset="0"/>
              </a:rPr>
              <a:t>Chair: </a:t>
            </a:r>
            <a:r>
              <a:rPr lang="en-US" sz="1200" dirty="0" smtClean="0">
                <a:solidFill>
                  <a:srgbClr val="002060"/>
                </a:solidFill>
                <a:latin typeface="Arial" panose="020B0604020202020204" pitchFamily="34" charset="0"/>
                <a:cs typeface="Arial" panose="020B0604020202020204" pitchFamily="34" charset="0"/>
              </a:rPr>
              <a:t>Deidre Myers </a:t>
            </a:r>
          </a:p>
        </p:txBody>
      </p:sp>
    </p:spTree>
    <p:extLst>
      <p:ext uri="{BB962C8B-B14F-4D97-AF65-F5344CB8AC3E}">
        <p14:creationId xmlns:p14="http://schemas.microsoft.com/office/powerpoint/2010/main" val="68425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1"/>
          </p:nvPr>
        </p:nvSpPr>
        <p:spPr>
          <a:xfrm>
            <a:off x="609600" y="2438400"/>
            <a:ext cx="7772400" cy="685800"/>
          </a:xfrm>
        </p:spPr>
        <p:txBody>
          <a:bodyPr/>
          <a:lstStyle/>
          <a:p>
            <a:pPr marL="0" indent="0">
              <a:buNone/>
            </a:pPr>
            <a:r>
              <a:rPr lang="en-US" dirty="0" smtClean="0"/>
              <a:t>Model Discussion</a:t>
            </a:r>
            <a:endParaRPr lang="en-US" dirty="0"/>
          </a:p>
        </p:txBody>
      </p:sp>
    </p:spTree>
    <p:extLst>
      <p:ext uri="{BB962C8B-B14F-4D97-AF65-F5344CB8AC3E}">
        <p14:creationId xmlns:p14="http://schemas.microsoft.com/office/powerpoint/2010/main" val="41368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a:t>
            </a:r>
            <a:r>
              <a:rPr lang="en-US" dirty="0" smtClean="0"/>
              <a:t>Workforce </a:t>
            </a:r>
            <a:r>
              <a:rPr lang="en-US" dirty="0" smtClean="0"/>
              <a:t>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3179545232"/>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1:30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1:40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2:35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3:05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3:25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a:t>
            </a:r>
            <a:r>
              <a:rPr lang="en-US" sz="1200" dirty="0" smtClean="0">
                <a:solidFill>
                  <a:srgbClr val="002060"/>
                </a:solidFill>
                <a:latin typeface="Arial" panose="020B0604020202020204" pitchFamily="34" charset="0"/>
                <a:cs typeface="Arial" panose="020B0604020202020204" pitchFamily="34" charset="0"/>
              </a:rPr>
              <a:t>16, </a:t>
            </a:r>
            <a:r>
              <a:rPr lang="en-US" sz="1200" dirty="0">
                <a:solidFill>
                  <a:srgbClr val="002060"/>
                </a:solidFill>
                <a:latin typeface="Arial" panose="020B0604020202020204" pitchFamily="34" charset="0"/>
                <a:cs typeface="Arial" panose="020B0604020202020204" pitchFamily="34" charset="0"/>
              </a:rPr>
              <a:t>2015, 1:30-3:30pm 	</a:t>
            </a:r>
          </a:p>
          <a:p>
            <a:r>
              <a:rPr lang="en-US" sz="1200" dirty="0">
                <a:solidFill>
                  <a:srgbClr val="002060"/>
                </a:solidFill>
                <a:latin typeface="Arial" panose="020B0604020202020204" pitchFamily="34" charset="0"/>
                <a:cs typeface="Arial" panose="020B0604020202020204" pitchFamily="34" charset="0"/>
              </a:rPr>
              <a:t>Oklahoma </a:t>
            </a:r>
            <a:r>
              <a:rPr lang="en-US" sz="1200" dirty="0" smtClean="0">
                <a:solidFill>
                  <a:srgbClr val="002060"/>
                </a:solidFill>
                <a:latin typeface="Arial" panose="020B0604020202020204" pitchFamily="34" charset="0"/>
                <a:cs typeface="Arial" panose="020B0604020202020204" pitchFamily="34" charset="0"/>
              </a:rPr>
              <a:t>State Department of Health</a:t>
            </a:r>
            <a:r>
              <a:rPr lang="en-US" sz="1200" dirty="0">
                <a:solidFill>
                  <a:srgbClr val="002060"/>
                </a:solidFill>
                <a:latin typeface="Arial" panose="020B0604020202020204" pitchFamily="34" charset="0"/>
                <a:cs typeface="Arial" panose="020B0604020202020204" pitchFamily="34" charset="0"/>
              </a:rPr>
              <a:t>	</a:t>
            </a:r>
          </a:p>
          <a:p>
            <a:r>
              <a:rPr lang="en-US" sz="1200" dirty="0" smtClean="0">
                <a:solidFill>
                  <a:srgbClr val="002060"/>
                </a:solidFill>
                <a:latin typeface="Arial" panose="020B0604020202020204" pitchFamily="34" charset="0"/>
                <a:cs typeface="Arial" panose="020B0604020202020204" pitchFamily="34" charset="0"/>
              </a:rPr>
              <a:t>1000 NE 10</a:t>
            </a:r>
            <a:r>
              <a:rPr lang="en-US" sz="1200" baseline="30000" dirty="0" smtClean="0">
                <a:solidFill>
                  <a:srgbClr val="002060"/>
                </a:solidFill>
                <a:latin typeface="Arial" panose="020B0604020202020204" pitchFamily="34" charset="0"/>
                <a:cs typeface="Arial" panose="020B0604020202020204" pitchFamily="34" charset="0"/>
              </a:rPr>
              <a:t>th</a:t>
            </a:r>
            <a:r>
              <a:rPr lang="en-US" sz="1200" dirty="0" smtClean="0">
                <a:solidFill>
                  <a:srgbClr val="002060"/>
                </a:solidFill>
                <a:latin typeface="Arial" panose="020B0604020202020204" pitchFamily="34" charset="0"/>
                <a:cs typeface="Arial" panose="020B0604020202020204" pitchFamily="34" charset="0"/>
              </a:rPr>
              <a:t> St, OKC, OK 73117</a:t>
            </a:r>
            <a:r>
              <a:rPr lang="en-US" sz="1200" dirty="0">
                <a:solidFill>
                  <a:srgbClr val="002060"/>
                </a:solidFill>
                <a:latin typeface="Arial" panose="020B0604020202020204" pitchFamily="34" charset="0"/>
                <a:cs typeface="Arial" panose="020B0604020202020204" pitchFamily="34" charset="0"/>
              </a:rPr>
              <a:t>	</a:t>
            </a:r>
          </a:p>
          <a:p>
            <a:r>
              <a:rPr lang="en-US" sz="1200" dirty="0">
                <a:solidFill>
                  <a:srgbClr val="002060"/>
                </a:solidFill>
                <a:latin typeface="Arial" panose="020B0604020202020204" pitchFamily="34" charset="0"/>
                <a:cs typeface="Arial" panose="020B0604020202020204" pitchFamily="34" charset="0"/>
              </a:rPr>
              <a:t>Health </a:t>
            </a:r>
            <a:r>
              <a:rPr lang="en-US" sz="1200" dirty="0" smtClean="0">
                <a:solidFill>
                  <a:srgbClr val="002060"/>
                </a:solidFill>
                <a:latin typeface="Arial" panose="020B0604020202020204" pitchFamily="34" charset="0"/>
                <a:cs typeface="Arial" panose="020B0604020202020204" pitchFamily="34" charset="0"/>
              </a:rPr>
              <a:t>Workforce Workgroup </a:t>
            </a:r>
            <a:r>
              <a:rPr lang="en-US" sz="1200" dirty="0">
                <a:solidFill>
                  <a:srgbClr val="002060"/>
                </a:solidFill>
                <a:latin typeface="Arial" panose="020B0604020202020204" pitchFamily="34" charset="0"/>
                <a:cs typeface="Arial" panose="020B0604020202020204" pitchFamily="34" charset="0"/>
              </a:rPr>
              <a:t>Chair: </a:t>
            </a:r>
            <a:r>
              <a:rPr lang="en-US" sz="1200" dirty="0" smtClean="0">
                <a:solidFill>
                  <a:srgbClr val="002060"/>
                </a:solidFill>
                <a:latin typeface="Arial" panose="020B0604020202020204" pitchFamily="34" charset="0"/>
                <a:cs typeface="Arial" panose="020B0604020202020204" pitchFamily="34" charset="0"/>
              </a:rPr>
              <a:t>Deidre </a:t>
            </a:r>
            <a:r>
              <a:rPr lang="en-US" sz="1200" dirty="0" smtClean="0">
                <a:solidFill>
                  <a:srgbClr val="002060"/>
                </a:solidFill>
                <a:latin typeface="Arial" panose="020B0604020202020204" pitchFamily="34" charset="0"/>
                <a:cs typeface="Arial" panose="020B0604020202020204" pitchFamily="34" charset="0"/>
              </a:rPr>
              <a:t>Myers </a:t>
            </a:r>
          </a:p>
        </p:txBody>
      </p:sp>
    </p:spTree>
    <p:extLst>
      <p:ext uri="{BB962C8B-B14F-4D97-AF65-F5344CB8AC3E}">
        <p14:creationId xmlns:p14="http://schemas.microsoft.com/office/powerpoint/2010/main" val="68425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92740286"/>
              </p:ext>
            </p:extLst>
          </p:nvPr>
        </p:nvGraphicFramePr>
        <p:xfrm>
          <a:off x="304800" y="4572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34</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376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Multi-Payer Quality Measures</a:t>
            </a:r>
            <a:endParaRPr lang="en-US" dirty="0"/>
          </a:p>
        </p:txBody>
      </p:sp>
      <p:sp>
        <p:nvSpPr>
          <p:cNvPr id="3" name="Text Placeholder 2"/>
          <p:cNvSpPr>
            <a:spLocks noGrp="1"/>
          </p:cNvSpPr>
          <p:nvPr>
            <p:ph type="body" idx="1"/>
          </p:nvPr>
        </p:nvSpPr>
        <p:spPr/>
        <p:txBody>
          <a:bodyPr/>
          <a:lstStyle/>
          <a:p>
            <a:r>
              <a:rPr lang="en-US" dirty="0" smtClean="0"/>
              <a:t>Why Are These Important?</a:t>
            </a:r>
            <a:endParaRPr lang="en-US" dirty="0"/>
          </a:p>
        </p:txBody>
      </p:sp>
      <p:sp>
        <p:nvSpPr>
          <p:cNvPr id="4" name="Text Placeholder 3"/>
          <p:cNvSpPr>
            <a:spLocks noGrp="1"/>
          </p:cNvSpPr>
          <p:nvPr>
            <p:ph type="body" sz="quarter" idx="3"/>
          </p:nvPr>
        </p:nvSpPr>
        <p:spPr/>
        <p:txBody>
          <a:bodyPr/>
          <a:lstStyle/>
          <a:p>
            <a:r>
              <a:rPr lang="en-US" dirty="0" smtClean="0"/>
              <a:t>How Are They Incorporated?</a:t>
            </a:r>
            <a:endParaRPr lang="en-US" dirty="0"/>
          </a:p>
        </p:txBody>
      </p:sp>
      <p:sp>
        <p:nvSpPr>
          <p:cNvPr id="5" name="Content Placeholder 4"/>
          <p:cNvSpPr>
            <a:spLocks noGrp="1"/>
          </p:cNvSpPr>
          <p:nvPr>
            <p:ph idx="13"/>
          </p:nvPr>
        </p:nvSpPr>
        <p:spPr/>
        <p:txBody>
          <a:bodyPr/>
          <a:lstStyle/>
          <a:p>
            <a:r>
              <a:rPr lang="en-US" dirty="0" smtClean="0"/>
              <a:t>Quality measures allow healthcare payers and providers to gauge the quality of care being delivered</a:t>
            </a:r>
          </a:p>
          <a:p>
            <a:r>
              <a:rPr lang="en-US" dirty="0" smtClean="0"/>
              <a:t>These can help assure cost-effectiveness is not achieved at the expense of quality care</a:t>
            </a:r>
          </a:p>
          <a:p>
            <a:r>
              <a:rPr lang="en-US" dirty="0" smtClean="0"/>
              <a:t>Multi-payer quality measures will reduce provider burden and create synergy around achieving a high level of performance on selected measures</a:t>
            </a:r>
          </a:p>
          <a:p>
            <a:endParaRPr lang="en-US" dirty="0"/>
          </a:p>
        </p:txBody>
      </p:sp>
      <p:sp>
        <p:nvSpPr>
          <p:cNvPr id="6" name="Content Placeholder 5"/>
          <p:cNvSpPr>
            <a:spLocks noGrp="1"/>
          </p:cNvSpPr>
          <p:nvPr>
            <p:ph idx="14"/>
          </p:nvPr>
        </p:nvSpPr>
        <p:spPr/>
        <p:txBody>
          <a:bodyPr/>
          <a:lstStyle/>
          <a:p>
            <a:r>
              <a:rPr lang="en-US" dirty="0" smtClean="0"/>
              <a:t>Participating payers will be asked to make the measures a requirement to report from all applicable providers they contract with</a:t>
            </a:r>
          </a:p>
          <a:p>
            <a:r>
              <a:rPr lang="en-US" dirty="0" smtClean="0"/>
              <a:t>Participating payers will be asked to form APM strategies around measures with as much alignment among plans as possible</a:t>
            </a:r>
          </a:p>
          <a:p>
            <a:r>
              <a:rPr lang="en-US" dirty="0" smtClean="0"/>
              <a:t>These measures will be among those asked to be reported by the CCOs   </a:t>
            </a:r>
            <a:endParaRPr lang="en-US" dirty="0"/>
          </a:p>
        </p:txBody>
      </p:sp>
      <p:sp>
        <p:nvSpPr>
          <p:cNvPr id="8" name="TextBox 7"/>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35</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438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Quality Metrics: Multi-Payer and CCO Required </a:t>
            </a:r>
            <a:endParaRPr lang="en-US" dirty="0"/>
          </a:p>
        </p:txBody>
      </p:sp>
      <p:sp>
        <p:nvSpPr>
          <p:cNvPr id="3" name="Text Placeholder 2"/>
          <p:cNvSpPr>
            <a:spLocks noGrp="1"/>
          </p:cNvSpPr>
          <p:nvPr>
            <p:ph type="body" sz="quarter" idx="11"/>
          </p:nvPr>
        </p:nvSpPr>
        <p:spPr>
          <a:xfrm>
            <a:off x="381000" y="1066800"/>
            <a:ext cx="8412480" cy="457200"/>
          </a:xfrm>
        </p:spPr>
        <p:txBody>
          <a:bodyPr/>
          <a:lstStyle/>
          <a:p>
            <a:r>
              <a:rPr lang="en-US" sz="1800" dirty="0" smtClean="0"/>
              <a:t>The following quality metrics were determined based on the following criteria:</a:t>
            </a:r>
          </a:p>
          <a:p>
            <a:endParaRPr lang="en-US" sz="1800" dirty="0" smtClean="0"/>
          </a:p>
          <a:p>
            <a:pPr marL="684213" lvl="1" indent="-285750">
              <a:buFont typeface="Wingdings" panose="05000000000000000000" pitchFamily="2" charset="2"/>
              <a:buChar char="§"/>
            </a:pPr>
            <a:r>
              <a:rPr lang="en-US" sz="1600" dirty="0" smtClean="0"/>
              <a:t>Utilized and endorsed by a national authority on healthcare quality metrics</a:t>
            </a:r>
          </a:p>
          <a:p>
            <a:pPr lvl="1" indent="0">
              <a:buNone/>
            </a:pPr>
            <a:endParaRPr lang="en-US" sz="1600" dirty="0" smtClean="0"/>
          </a:p>
          <a:p>
            <a:pPr marL="684213" lvl="1" indent="-285750">
              <a:buFont typeface="Wingdings" panose="05000000000000000000" pitchFamily="2" charset="2"/>
              <a:buChar char="§"/>
            </a:pPr>
            <a:r>
              <a:rPr lang="en-US" sz="1600" dirty="0" smtClean="0"/>
              <a:t>Relation to the core OHIP 2020 goals</a:t>
            </a:r>
          </a:p>
          <a:p>
            <a:pPr marL="911225" lvl="1" defTabSz="858838"/>
            <a:r>
              <a:rPr lang="en-US" dirty="0"/>
              <a:t>OHIP 2020 and OSIM specifically targets obesity, diabetes, hypertension, tobacco use, and behavioral health as areas for improvement</a:t>
            </a:r>
          </a:p>
          <a:p>
            <a:pPr marL="909638" lvl="2" indent="-285750"/>
            <a:endParaRPr lang="en-US" sz="1600" dirty="0" smtClean="0"/>
          </a:p>
          <a:p>
            <a:pPr marL="684213" lvl="1" indent="-285750">
              <a:buFont typeface="Wingdings" panose="05000000000000000000" pitchFamily="2" charset="2"/>
              <a:buChar char="§"/>
            </a:pPr>
            <a:r>
              <a:rPr lang="en-US" sz="1600" dirty="0" smtClean="0"/>
              <a:t>Links to clinical outcomes</a:t>
            </a:r>
          </a:p>
          <a:p>
            <a:pPr marL="684213" lvl="1" indent="-285750">
              <a:buFont typeface="Wingdings" panose="05000000000000000000" pitchFamily="2" charset="2"/>
              <a:buChar char="§"/>
            </a:pPr>
            <a:endParaRPr lang="en-US" sz="1600" dirty="0" smtClean="0"/>
          </a:p>
          <a:p>
            <a:pPr marL="684213" lvl="1" indent="-285750">
              <a:buFont typeface="Wingdings" panose="05000000000000000000" pitchFamily="2" charset="2"/>
              <a:buChar char="§"/>
            </a:pPr>
            <a:r>
              <a:rPr lang="en-US" sz="1600" dirty="0" smtClean="0"/>
              <a:t>Alignment with State and National initiatives</a:t>
            </a:r>
          </a:p>
          <a:p>
            <a:pPr marL="911225" lvl="1" defTabSz="858838"/>
            <a:r>
              <a:rPr lang="en-US" dirty="0"/>
              <a:t>Initiatives such as : CPCI, </a:t>
            </a:r>
            <a:r>
              <a:rPr lang="en-US" dirty="0" err="1" smtClean="0"/>
              <a:t>SoonerVerse</a:t>
            </a:r>
            <a:r>
              <a:rPr lang="en-US" dirty="0"/>
              <a:t>, PQRS, Healthy Hearts for Oklahoma, Meaningful Use, eCQMs, FFM QRS, ACO measures, </a:t>
            </a:r>
            <a:r>
              <a:rPr lang="en-US" dirty="0" smtClean="0"/>
              <a:t>FQHCs, GPRA</a:t>
            </a:r>
            <a:endParaRPr lang="en-US" dirty="0"/>
          </a:p>
          <a:p>
            <a:pPr lvl="2" indent="0">
              <a:buNone/>
            </a:pPr>
            <a:r>
              <a:rPr lang="en-US" dirty="0" smtClean="0"/>
              <a:t> </a:t>
            </a:r>
            <a:endParaRPr lang="en-US" dirty="0"/>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36</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44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Metric Data Sources</a:t>
            </a:r>
          </a:p>
        </p:txBody>
      </p:sp>
      <p:sp>
        <p:nvSpPr>
          <p:cNvPr id="3" name="Slide Number Placeholder 2"/>
          <p:cNvSpPr>
            <a:spLocks noGrp="1"/>
          </p:cNvSpPr>
          <p:nvPr>
            <p:ph type="sldNum" sz="quarter" idx="10"/>
          </p:nvPr>
        </p:nvSpPr>
        <p:spPr/>
        <p:txBody>
          <a:bodyPr/>
          <a:lstStyle/>
          <a:p>
            <a:fld id="{6CC1CC2E-282E-440A-BC7F-135DFB1C8A76}" type="slidenum">
              <a:rPr lang="en-US" smtClean="0"/>
              <a:pPr/>
              <a:t>37</a:t>
            </a:fld>
            <a:endParaRPr lang="en-US" dirty="0"/>
          </a:p>
        </p:txBody>
      </p:sp>
      <p:sp>
        <p:nvSpPr>
          <p:cNvPr id="5" name="Content Placeholder 2"/>
          <p:cNvSpPr txBox="1">
            <a:spLocks/>
          </p:cNvSpPr>
          <p:nvPr/>
        </p:nvSpPr>
        <p:spPr>
          <a:xfrm>
            <a:off x="457200" y="16002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Clinical </a:t>
            </a:r>
            <a:r>
              <a:rPr lang="en-US" sz="1800" dirty="0" smtClean="0"/>
              <a:t>Measures:</a:t>
            </a:r>
          </a:p>
          <a:p>
            <a:pPr lvl="1"/>
            <a:r>
              <a:rPr lang="en-US" sz="1600" dirty="0" smtClean="0"/>
              <a:t>Clinical Data</a:t>
            </a:r>
          </a:p>
          <a:p>
            <a:pPr lvl="1"/>
            <a:r>
              <a:rPr lang="en-US" sz="1600" dirty="0" smtClean="0"/>
              <a:t>Claims </a:t>
            </a:r>
            <a:r>
              <a:rPr lang="en-US" sz="1600" dirty="0"/>
              <a:t>Data</a:t>
            </a:r>
          </a:p>
          <a:p>
            <a:endParaRPr lang="en-US" sz="1800" dirty="0"/>
          </a:p>
          <a:p>
            <a:r>
              <a:rPr lang="en-US" sz="1800" dirty="0"/>
              <a:t>Quality </a:t>
            </a:r>
            <a:r>
              <a:rPr lang="en-US" sz="1800" dirty="0" smtClean="0"/>
              <a:t>Assurance:</a:t>
            </a:r>
          </a:p>
          <a:p>
            <a:pPr lvl="1"/>
            <a:r>
              <a:rPr lang="en-US" sz="1600" dirty="0" smtClean="0"/>
              <a:t>Independently </a:t>
            </a:r>
            <a:r>
              <a:rPr lang="en-US" sz="1600" dirty="0"/>
              <a:t>Reported Via CCO</a:t>
            </a:r>
          </a:p>
          <a:p>
            <a:endParaRPr lang="en-US" sz="1800" dirty="0"/>
          </a:p>
          <a:p>
            <a:r>
              <a:rPr lang="en-US" sz="1800" dirty="0"/>
              <a:t>Population </a:t>
            </a:r>
            <a:r>
              <a:rPr lang="en-US" sz="1800" dirty="0" smtClean="0"/>
              <a:t>Measures:</a:t>
            </a:r>
          </a:p>
          <a:p>
            <a:pPr lvl="1"/>
            <a:r>
              <a:rPr lang="en-US" sz="1600" dirty="0" smtClean="0"/>
              <a:t>Clinical Data</a:t>
            </a:r>
          </a:p>
          <a:p>
            <a:pPr lvl="1"/>
            <a:r>
              <a:rPr lang="en-US" sz="1600" dirty="0" smtClean="0"/>
              <a:t>BRFSS</a:t>
            </a:r>
          </a:p>
          <a:p>
            <a:pPr lvl="1"/>
            <a:r>
              <a:rPr lang="en-US" sz="1600" dirty="0" smtClean="0"/>
              <a:t>Death Data</a:t>
            </a:r>
            <a:endParaRPr lang="en-US" sz="1600" dirty="0"/>
          </a:p>
        </p:txBody>
      </p:sp>
      <p:sp>
        <p:nvSpPr>
          <p:cNvPr id="6" name="TextBox 5"/>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37</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733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Metric Workgroup/Committee</a:t>
            </a:r>
            <a:endParaRPr lang="en-US" dirty="0"/>
          </a:p>
        </p:txBody>
      </p:sp>
      <p:sp>
        <p:nvSpPr>
          <p:cNvPr id="3" name="Text Placeholder 2"/>
          <p:cNvSpPr>
            <a:spLocks noGrp="1"/>
          </p:cNvSpPr>
          <p:nvPr>
            <p:ph type="body" sz="quarter" idx="11"/>
          </p:nvPr>
        </p:nvSpPr>
        <p:spPr>
          <a:xfrm>
            <a:off x="365760" y="914400"/>
            <a:ext cx="8412480" cy="4114800"/>
          </a:xfrm>
        </p:spPr>
        <p:txBody>
          <a:bodyPr/>
          <a:lstStyle/>
          <a:p>
            <a:r>
              <a:rPr lang="en-US" dirty="0" smtClean="0"/>
              <a:t>The measure set today is a proposed measure set. To ensure we are meeting our goals, it is anticipated that a diverse workgroup will be assembled to evaluate and recommend quality metrics that effectively incentivize high quality, high value care is delivered.  </a:t>
            </a:r>
          </a:p>
          <a:p>
            <a:endParaRPr lang="en-US" dirty="0" smtClean="0"/>
          </a:p>
          <a:p>
            <a:r>
              <a:rPr lang="en-US" dirty="0" smtClean="0"/>
              <a:t>Examples:</a:t>
            </a:r>
          </a:p>
          <a:p>
            <a:endParaRPr lang="en-US" dirty="0" smtClean="0"/>
          </a:p>
          <a:p>
            <a:pPr marL="285750" indent="-285750">
              <a:buFont typeface="Wingdings" panose="05000000000000000000" pitchFamily="2" charset="2"/>
              <a:buChar char="§"/>
            </a:pPr>
            <a:r>
              <a:rPr lang="en-US" b="1" u="sng" dirty="0" smtClean="0"/>
              <a:t>Alabama Regional Care Organization Quality </a:t>
            </a:r>
            <a:r>
              <a:rPr lang="en-US" b="1" u="sng" dirty="0"/>
              <a:t>Assurance Committee </a:t>
            </a:r>
            <a:endParaRPr lang="en-US" dirty="0"/>
          </a:p>
          <a:p>
            <a:pPr marL="684213" lvl="1" indent="-285750">
              <a:buFont typeface="Wingdings" panose="05000000000000000000" pitchFamily="2" charset="2"/>
              <a:buChar char="§"/>
            </a:pPr>
            <a:r>
              <a:rPr lang="en-US" sz="1600" dirty="0" smtClean="0"/>
              <a:t>Established to identify outcome </a:t>
            </a:r>
            <a:r>
              <a:rPr lang="en-US" sz="1600" dirty="0"/>
              <a:t>and quality measures for ambulatory care, inpatient care, chemical dependency and mental health treatment, oral health care, and all other health services provided. </a:t>
            </a:r>
            <a:endParaRPr lang="en-US" sz="1600" dirty="0" smtClean="0"/>
          </a:p>
          <a:p>
            <a:pPr marL="684213" lvl="1" indent="-285750">
              <a:buFont typeface="Wingdings" panose="05000000000000000000" pitchFamily="2" charset="2"/>
              <a:buChar char="§"/>
            </a:pPr>
            <a:r>
              <a:rPr lang="en-US" sz="1600" dirty="0" smtClean="0"/>
              <a:t>Membership: </a:t>
            </a:r>
            <a:r>
              <a:rPr lang="en-US" sz="1600" dirty="0"/>
              <a:t>60% physicians who provide care to Medicaid Beneficiaries served by </a:t>
            </a:r>
            <a:r>
              <a:rPr lang="en-US" sz="1600" dirty="0" smtClean="0"/>
              <a:t>Regional </a:t>
            </a:r>
            <a:r>
              <a:rPr lang="en-US" sz="1600" dirty="0"/>
              <a:t>Care </a:t>
            </a:r>
            <a:r>
              <a:rPr lang="en-US" sz="1600" dirty="0" smtClean="0"/>
              <a:t>Organization; 40</a:t>
            </a:r>
            <a:r>
              <a:rPr lang="en-US" sz="1600"/>
              <a:t>% </a:t>
            </a:r>
            <a:r>
              <a:rPr lang="en-US" sz="1600" smtClean="0"/>
              <a:t>other.</a:t>
            </a:r>
            <a:endParaRPr lang="en-US" sz="1600" dirty="0"/>
          </a:p>
          <a:p>
            <a:endParaRPr lang="en-US" dirty="0"/>
          </a:p>
          <a:p>
            <a:pPr marL="285750" indent="-285750">
              <a:buFont typeface="Wingdings" panose="05000000000000000000" pitchFamily="2" charset="2"/>
              <a:buChar char="§"/>
            </a:pPr>
            <a:r>
              <a:rPr lang="en-US" b="1" u="sng" dirty="0" smtClean="0"/>
              <a:t>Oregon Metrics and Scoring Committee </a:t>
            </a:r>
          </a:p>
          <a:p>
            <a:pPr marL="684213" lvl="1" indent="-285750">
              <a:buFont typeface="Wingdings" panose="05000000000000000000" pitchFamily="2" charset="2"/>
              <a:buChar char="§"/>
            </a:pPr>
            <a:r>
              <a:rPr lang="en-US" sz="1600" dirty="0" smtClean="0"/>
              <a:t>Established for </a:t>
            </a:r>
            <a:r>
              <a:rPr lang="en-US" sz="1600" dirty="0"/>
              <a:t>the purpose of recommending </a:t>
            </a:r>
            <a:r>
              <a:rPr lang="en-US" sz="1600" dirty="0" smtClean="0"/>
              <a:t>outcome </a:t>
            </a:r>
            <a:r>
              <a:rPr lang="en-US" sz="1600" dirty="0"/>
              <a:t>and quality measures for Coordinated Care Organizations (CCOs). The nine members are appointed by the Director of the Oregon Health Authority and serve two-year </a:t>
            </a:r>
            <a:r>
              <a:rPr lang="en-US" sz="1600" dirty="0" smtClean="0"/>
              <a:t>terms.</a:t>
            </a:r>
          </a:p>
          <a:p>
            <a:pPr marL="684213" lvl="1" indent="-285750">
              <a:buFont typeface="Wingdings" panose="05000000000000000000" pitchFamily="2" charset="2"/>
              <a:buChar char="§"/>
            </a:pPr>
            <a:r>
              <a:rPr lang="en-US" sz="1600" dirty="0" smtClean="0"/>
              <a:t>Membership: </a:t>
            </a:r>
            <a:r>
              <a:rPr lang="en-US" sz="1600" dirty="0"/>
              <a:t>Three members at </a:t>
            </a:r>
            <a:r>
              <a:rPr lang="en-US" sz="1600" dirty="0" smtClean="0"/>
              <a:t>large; three </a:t>
            </a:r>
            <a:r>
              <a:rPr lang="en-US" sz="1600" dirty="0"/>
              <a:t>individuals with expertise in </a:t>
            </a:r>
            <a:r>
              <a:rPr lang="en-US" sz="1600" dirty="0" smtClean="0"/>
              <a:t>health outcomes </a:t>
            </a:r>
            <a:r>
              <a:rPr lang="en-US" sz="1600" dirty="0"/>
              <a:t>measures; </a:t>
            </a:r>
            <a:r>
              <a:rPr lang="en-US" sz="1600" dirty="0" smtClean="0"/>
              <a:t>and three </a:t>
            </a:r>
            <a:r>
              <a:rPr lang="en-US" sz="1600" dirty="0"/>
              <a:t>representatives of coordinated care organizations.</a:t>
            </a:r>
          </a:p>
          <a:p>
            <a:endParaRPr lang="en-US" dirty="0"/>
          </a:p>
        </p:txBody>
      </p:sp>
    </p:spTree>
    <p:extLst>
      <p:ext uri="{BB962C8B-B14F-4D97-AF65-F5344CB8AC3E}">
        <p14:creationId xmlns:p14="http://schemas.microsoft.com/office/powerpoint/2010/main" val="3253539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Communities of Care Organization – Required </a:t>
            </a:r>
            <a:r>
              <a:rPr lang="en-US" dirty="0" smtClean="0"/>
              <a:t>Clinical Measures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88077636"/>
              </p:ext>
            </p:extLst>
          </p:nvPr>
        </p:nvGraphicFramePr>
        <p:xfrm>
          <a:off x="457200" y="1143000"/>
          <a:ext cx="8229600" cy="4871032"/>
        </p:xfrm>
        <a:graphic>
          <a:graphicData uri="http://schemas.openxmlformats.org/drawingml/2006/table">
            <a:tbl>
              <a:tblPr firstRow="1" bandRow="1">
                <a:tableStyleId>{5C22544A-7EE6-4342-B048-85BDC9FD1C3A}</a:tableStyleId>
              </a:tblPr>
              <a:tblGrid>
                <a:gridCol w="4114800"/>
                <a:gridCol w="4114800"/>
              </a:tblGrid>
              <a:tr h="298979">
                <a:tc gridSpan="2">
                  <a:txBody>
                    <a:bodyPr/>
                    <a:lstStyle/>
                    <a:p>
                      <a:r>
                        <a:rPr lang="en-US" dirty="0" smtClean="0"/>
                        <a:t>CCO – Clinical</a:t>
                      </a:r>
                      <a:r>
                        <a:rPr lang="en-US" baseline="0" dirty="0" smtClean="0"/>
                        <a:t> Measures</a:t>
                      </a:r>
                      <a:endParaRPr lang="en-US" dirty="0"/>
                    </a:p>
                  </a:txBody>
                  <a:tcPr anchor="ctr"/>
                </a:tc>
                <a:tc hMerge="1">
                  <a:txBody>
                    <a:bodyPr/>
                    <a:lstStyle/>
                    <a:p>
                      <a:endParaRPr lang="en-US" dirty="0"/>
                    </a:p>
                  </a:txBody>
                  <a:tcPr/>
                </a:tc>
              </a:tr>
              <a:tr h="634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0028:</a:t>
                      </a:r>
                      <a:r>
                        <a:rPr lang="en-US" sz="1600" baseline="0" dirty="0" smtClean="0">
                          <a:latin typeface="Arial" panose="020B0604020202020204" pitchFamily="34" charset="0"/>
                          <a:cs typeface="Arial" panose="020B0604020202020204" pitchFamily="34" charset="0"/>
                        </a:rPr>
                        <a:t> Tobacco Use Screening &amp; Cessation Intervention</a:t>
                      </a:r>
                      <a:endParaRPr lang="en-US" sz="1600" dirty="0" smtClean="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0059: Comprehensive  Diabetes Management/Diabetes</a:t>
                      </a:r>
                      <a:r>
                        <a:rPr lang="en-US" sz="1600" baseline="0" dirty="0" smtClean="0">
                          <a:latin typeface="Arial" panose="020B0604020202020204" pitchFamily="34" charset="0"/>
                          <a:cs typeface="Arial" panose="020B0604020202020204" pitchFamily="34" charset="0"/>
                        </a:rPr>
                        <a:t> Poor Control</a:t>
                      </a:r>
                      <a:endParaRPr lang="en-US" sz="1600" dirty="0" smtClean="0">
                        <a:latin typeface="Arial" panose="020B0604020202020204" pitchFamily="34" charset="0"/>
                        <a:cs typeface="Arial" panose="020B0604020202020204" pitchFamily="34" charset="0"/>
                      </a:endParaRPr>
                    </a:p>
                  </a:txBody>
                  <a:tcPr anchor="ctr"/>
                </a:tc>
              </a:tr>
              <a:tr h="634312">
                <a:tc>
                  <a:txBody>
                    <a:bodyPr/>
                    <a:lstStyle/>
                    <a:p>
                      <a:r>
                        <a:rPr lang="en-US" sz="1600" dirty="0" smtClean="0">
                          <a:latin typeface="Arial" panose="020B0604020202020204" pitchFamily="34" charset="0"/>
                          <a:cs typeface="Arial" panose="020B0604020202020204" pitchFamily="34" charset="0"/>
                        </a:rPr>
                        <a:t>USPTF: </a:t>
                      </a:r>
                      <a:r>
                        <a:rPr lang="en-US" sz="1600" kern="1200" dirty="0" smtClean="0">
                          <a:solidFill>
                            <a:schemeClr val="dk1"/>
                          </a:solidFill>
                          <a:effectLst/>
                          <a:latin typeface="Arial" panose="020B0604020202020204" pitchFamily="34" charset="0"/>
                          <a:ea typeface="+mn-ea"/>
                          <a:cs typeface="Arial" panose="020B0604020202020204" pitchFamily="34" charset="0"/>
                        </a:rPr>
                        <a:t>Abnormal Blood Glucose and Type 2 Diabetes: Screening - Adults Aged 40 to 70 Years who are Overweight or Obese </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NQF</a:t>
                      </a:r>
                      <a:r>
                        <a:rPr lang="en-US" sz="1600" baseline="0" dirty="0" smtClean="0">
                          <a:latin typeface="Arial" panose="020B0604020202020204" pitchFamily="34" charset="0"/>
                          <a:cs typeface="Arial" panose="020B0604020202020204" pitchFamily="34" charset="0"/>
                        </a:rPr>
                        <a:t> 1932: </a:t>
                      </a:r>
                      <a:r>
                        <a:rPr lang="en-US" sz="1600" kern="1200" dirty="0" smtClean="0">
                          <a:solidFill>
                            <a:schemeClr val="dk1"/>
                          </a:solidFill>
                          <a:effectLst/>
                          <a:latin typeface="Arial" panose="020B0604020202020204" pitchFamily="34" charset="0"/>
                          <a:ea typeface="+mn-ea"/>
                          <a:cs typeface="Arial" panose="020B0604020202020204" pitchFamily="34" charset="0"/>
                        </a:rPr>
                        <a:t>Diabetes Screening for People with Schizophrenia or Bipolar Disorder who are Using Antipsychotic Medications </a:t>
                      </a:r>
                      <a:endParaRPr lang="en-US" sz="1600" dirty="0">
                        <a:latin typeface="Arial" panose="020B0604020202020204" pitchFamily="34" charset="0"/>
                        <a:cs typeface="Arial" panose="020B0604020202020204" pitchFamily="34" charset="0"/>
                      </a:endParaRPr>
                    </a:p>
                  </a:txBody>
                  <a:tcPr anchor="ctr"/>
                </a:tc>
              </a:tr>
              <a:tr h="717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0018: Controlling High Blood Pressure</a:t>
                      </a:r>
                    </a:p>
                    <a:p>
                      <a:endParaRPr lang="en-US" sz="16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0421: Body Mass Index Screening</a:t>
                      </a:r>
                      <a:r>
                        <a:rPr lang="en-US" sz="1600" baseline="0" dirty="0" smtClean="0">
                          <a:latin typeface="Arial" panose="020B0604020202020204" pitchFamily="34" charset="0"/>
                          <a:cs typeface="Arial" panose="020B0604020202020204" pitchFamily="34" charset="0"/>
                        </a:rPr>
                        <a:t> &amp; Follow-Up</a:t>
                      </a:r>
                    </a:p>
                    <a:p>
                      <a:endParaRPr lang="en-US" sz="1600" dirty="0">
                        <a:latin typeface="Arial" panose="020B0604020202020204" pitchFamily="34" charset="0"/>
                        <a:cs typeface="Arial" panose="020B0604020202020204" pitchFamily="34" charset="0"/>
                      </a:endParaRPr>
                    </a:p>
                  </a:txBody>
                  <a:tcPr anchor="ctr"/>
                </a:tc>
              </a:tr>
              <a:tr h="50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a:t>
                      </a:r>
                      <a:r>
                        <a:rPr lang="en-US" sz="1600" baseline="0" dirty="0" smtClean="0">
                          <a:latin typeface="Arial" panose="020B0604020202020204" pitchFamily="34" charset="0"/>
                          <a:cs typeface="Arial" panose="020B0604020202020204" pitchFamily="34" charset="0"/>
                        </a:rPr>
                        <a:t> 0024: Weight Assessment and Counseling for nutrition and physical activity</a:t>
                      </a:r>
                      <a:endParaRPr lang="en-US" sz="1600" dirty="0" smtClean="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105: Anti – Depressant Medication Management</a:t>
                      </a:r>
                      <a:r>
                        <a:rPr lang="en-US" sz="1600" baseline="0" dirty="0" smtClean="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txBody>
                  <a:tcPr anchor="ctr"/>
                </a:tc>
              </a:tr>
              <a:tr h="521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a:t>
                      </a:r>
                      <a:r>
                        <a:rPr lang="en-US" sz="1600" baseline="0" dirty="0" smtClean="0">
                          <a:latin typeface="Arial" panose="020B0604020202020204" pitchFamily="34" charset="0"/>
                          <a:cs typeface="Arial" panose="020B0604020202020204" pitchFamily="34" charset="0"/>
                        </a:rPr>
                        <a:t> 0418: Depression Screening</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baseline="0" dirty="0" smtClean="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0004: Initiation</a:t>
                      </a:r>
                      <a:r>
                        <a:rPr lang="en-US" sz="1600" baseline="0" dirty="0" smtClean="0">
                          <a:latin typeface="Arial" panose="020B0604020202020204" pitchFamily="34" charset="0"/>
                          <a:cs typeface="Arial" panose="020B0604020202020204" pitchFamily="34" charset="0"/>
                        </a:rPr>
                        <a:t> and Engagement of Alcohol and Other Drug Dependence Treatment</a:t>
                      </a:r>
                      <a:endParaRPr lang="en-US" sz="1600" dirty="0" smtClean="0">
                        <a:latin typeface="Arial" panose="020B0604020202020204" pitchFamily="34" charset="0"/>
                        <a:cs typeface="Arial" panose="020B0604020202020204" pitchFamily="34" charset="0"/>
                      </a:endParaRPr>
                    </a:p>
                  </a:txBody>
                  <a:tcPr anchor="ctr"/>
                </a:tc>
              </a:tr>
              <a:tr h="50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0576: Follow-Up</a:t>
                      </a:r>
                      <a:r>
                        <a:rPr lang="en-US" sz="1600" baseline="0" dirty="0" smtClean="0">
                          <a:latin typeface="Arial" panose="020B0604020202020204" pitchFamily="34" charset="0"/>
                          <a:cs typeface="Arial" panose="020B0604020202020204" pitchFamily="34" charset="0"/>
                        </a:rPr>
                        <a:t> after Hospitalization (within 30 days) (BH primary diagnosis)</a:t>
                      </a:r>
                      <a:endParaRPr lang="en-US" sz="1600" dirty="0" smtClean="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HEDIS: </a:t>
                      </a:r>
                      <a:r>
                        <a:rPr lang="en-US" sz="1600" kern="1200" dirty="0" smtClean="0">
                          <a:solidFill>
                            <a:schemeClr val="dk1"/>
                          </a:solidFill>
                          <a:effectLst/>
                          <a:latin typeface="Arial" panose="020B0604020202020204" pitchFamily="34" charset="0"/>
                          <a:ea typeface="+mn-ea"/>
                          <a:cs typeface="Arial" panose="020B0604020202020204" pitchFamily="34" charset="0"/>
                        </a:rPr>
                        <a:t>Ambulatory Care: Emergency Department Utilization</a:t>
                      </a:r>
                      <a:endParaRPr lang="en-US" sz="1600" dirty="0">
                        <a:latin typeface="Arial" panose="020B0604020202020204" pitchFamily="34" charset="0"/>
                        <a:cs typeface="Arial" panose="020B0604020202020204" pitchFamily="34" charset="0"/>
                      </a:endParaRPr>
                    </a:p>
                  </a:txBody>
                  <a:tcPr anchor="ctr"/>
                </a:tc>
              </a:tr>
            </a:tbl>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39</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908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a:t>
            </a:r>
            <a:r>
              <a:rPr lang="en-US" dirty="0" smtClean="0"/>
              <a:t>Workforce </a:t>
            </a:r>
            <a:r>
              <a:rPr lang="en-US" dirty="0" smtClean="0"/>
              <a:t>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833663391"/>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1:30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1:40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2:35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3:05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3:25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a:t>
            </a:r>
            <a:r>
              <a:rPr lang="en-US" sz="1200" dirty="0" smtClean="0">
                <a:solidFill>
                  <a:srgbClr val="002060"/>
                </a:solidFill>
                <a:latin typeface="Arial" panose="020B0604020202020204" pitchFamily="34" charset="0"/>
                <a:cs typeface="Arial" panose="020B0604020202020204" pitchFamily="34" charset="0"/>
              </a:rPr>
              <a:t>16, </a:t>
            </a:r>
            <a:r>
              <a:rPr lang="en-US" sz="1200" dirty="0">
                <a:solidFill>
                  <a:srgbClr val="002060"/>
                </a:solidFill>
                <a:latin typeface="Arial" panose="020B0604020202020204" pitchFamily="34" charset="0"/>
                <a:cs typeface="Arial" panose="020B0604020202020204" pitchFamily="34" charset="0"/>
              </a:rPr>
              <a:t>2015, 1:30-3:30pm 	</a:t>
            </a:r>
          </a:p>
          <a:p>
            <a:r>
              <a:rPr lang="en-US" sz="1200" dirty="0">
                <a:solidFill>
                  <a:srgbClr val="002060"/>
                </a:solidFill>
                <a:latin typeface="Arial" panose="020B0604020202020204" pitchFamily="34" charset="0"/>
                <a:cs typeface="Arial" panose="020B0604020202020204" pitchFamily="34" charset="0"/>
              </a:rPr>
              <a:t>Oklahoma </a:t>
            </a:r>
            <a:r>
              <a:rPr lang="en-US" sz="1200" dirty="0" smtClean="0">
                <a:solidFill>
                  <a:srgbClr val="002060"/>
                </a:solidFill>
                <a:latin typeface="Arial" panose="020B0604020202020204" pitchFamily="34" charset="0"/>
                <a:cs typeface="Arial" panose="020B0604020202020204" pitchFamily="34" charset="0"/>
              </a:rPr>
              <a:t>State Department of Health</a:t>
            </a:r>
            <a:r>
              <a:rPr lang="en-US" sz="1200" dirty="0">
                <a:solidFill>
                  <a:srgbClr val="002060"/>
                </a:solidFill>
                <a:latin typeface="Arial" panose="020B0604020202020204" pitchFamily="34" charset="0"/>
                <a:cs typeface="Arial" panose="020B0604020202020204" pitchFamily="34" charset="0"/>
              </a:rPr>
              <a:t>	</a:t>
            </a:r>
          </a:p>
          <a:p>
            <a:r>
              <a:rPr lang="en-US" sz="1200" dirty="0" smtClean="0">
                <a:solidFill>
                  <a:srgbClr val="002060"/>
                </a:solidFill>
                <a:latin typeface="Arial" panose="020B0604020202020204" pitchFamily="34" charset="0"/>
                <a:cs typeface="Arial" panose="020B0604020202020204" pitchFamily="34" charset="0"/>
              </a:rPr>
              <a:t>1000 NE 10</a:t>
            </a:r>
            <a:r>
              <a:rPr lang="en-US" sz="1200" baseline="30000" dirty="0" smtClean="0">
                <a:solidFill>
                  <a:srgbClr val="002060"/>
                </a:solidFill>
                <a:latin typeface="Arial" panose="020B0604020202020204" pitchFamily="34" charset="0"/>
                <a:cs typeface="Arial" panose="020B0604020202020204" pitchFamily="34" charset="0"/>
              </a:rPr>
              <a:t>th</a:t>
            </a:r>
            <a:r>
              <a:rPr lang="en-US" sz="1200" dirty="0" smtClean="0">
                <a:solidFill>
                  <a:srgbClr val="002060"/>
                </a:solidFill>
                <a:latin typeface="Arial" panose="020B0604020202020204" pitchFamily="34" charset="0"/>
                <a:cs typeface="Arial" panose="020B0604020202020204" pitchFamily="34" charset="0"/>
              </a:rPr>
              <a:t> St, OKC, OK 73117</a:t>
            </a:r>
            <a:r>
              <a:rPr lang="en-US" sz="1200" dirty="0">
                <a:solidFill>
                  <a:srgbClr val="002060"/>
                </a:solidFill>
                <a:latin typeface="Arial" panose="020B0604020202020204" pitchFamily="34" charset="0"/>
                <a:cs typeface="Arial" panose="020B0604020202020204" pitchFamily="34" charset="0"/>
              </a:rPr>
              <a:t>	</a:t>
            </a:r>
          </a:p>
          <a:p>
            <a:r>
              <a:rPr lang="en-US" sz="1200" dirty="0">
                <a:solidFill>
                  <a:srgbClr val="002060"/>
                </a:solidFill>
                <a:latin typeface="Arial" panose="020B0604020202020204" pitchFamily="34" charset="0"/>
                <a:cs typeface="Arial" panose="020B0604020202020204" pitchFamily="34" charset="0"/>
              </a:rPr>
              <a:t>Health </a:t>
            </a:r>
            <a:r>
              <a:rPr lang="en-US" sz="1200" dirty="0" smtClean="0">
                <a:solidFill>
                  <a:srgbClr val="002060"/>
                </a:solidFill>
                <a:latin typeface="Arial" panose="020B0604020202020204" pitchFamily="34" charset="0"/>
                <a:cs typeface="Arial" panose="020B0604020202020204" pitchFamily="34" charset="0"/>
              </a:rPr>
              <a:t>Workforce Workgroup </a:t>
            </a:r>
            <a:r>
              <a:rPr lang="en-US" sz="1200" dirty="0">
                <a:solidFill>
                  <a:srgbClr val="002060"/>
                </a:solidFill>
                <a:latin typeface="Arial" panose="020B0604020202020204" pitchFamily="34" charset="0"/>
                <a:cs typeface="Arial" panose="020B0604020202020204" pitchFamily="34" charset="0"/>
              </a:rPr>
              <a:t>Chair: </a:t>
            </a:r>
            <a:r>
              <a:rPr lang="en-US" sz="1200" dirty="0" smtClean="0">
                <a:solidFill>
                  <a:srgbClr val="002060"/>
                </a:solidFill>
                <a:latin typeface="Arial" panose="020B0604020202020204" pitchFamily="34" charset="0"/>
                <a:cs typeface="Arial" panose="020B0604020202020204" pitchFamily="34" charset="0"/>
              </a:rPr>
              <a:t>Deidre </a:t>
            </a:r>
            <a:r>
              <a:rPr lang="en-US" sz="1200" dirty="0" smtClean="0">
                <a:solidFill>
                  <a:srgbClr val="002060"/>
                </a:solidFill>
                <a:latin typeface="Arial" panose="020B0604020202020204" pitchFamily="34" charset="0"/>
                <a:cs typeface="Arial" panose="020B0604020202020204" pitchFamily="34" charset="0"/>
              </a:rPr>
              <a:t>Myers </a:t>
            </a:r>
          </a:p>
        </p:txBody>
      </p:sp>
    </p:spTree>
    <p:extLst>
      <p:ext uri="{BB962C8B-B14F-4D97-AF65-F5344CB8AC3E}">
        <p14:creationId xmlns:p14="http://schemas.microsoft.com/office/powerpoint/2010/main" val="10770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Communities of Care Organization – Required </a:t>
            </a:r>
            <a:r>
              <a:rPr lang="en-US" dirty="0" smtClean="0"/>
              <a:t>Clinical Measures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7445028"/>
              </p:ext>
            </p:extLst>
          </p:nvPr>
        </p:nvGraphicFramePr>
        <p:xfrm>
          <a:off x="457200" y="1371600"/>
          <a:ext cx="8229600" cy="2875696"/>
        </p:xfrm>
        <a:graphic>
          <a:graphicData uri="http://schemas.openxmlformats.org/drawingml/2006/table">
            <a:tbl>
              <a:tblPr firstRow="1" bandRow="1">
                <a:tableStyleId>{5C22544A-7EE6-4342-B048-85BDC9FD1C3A}</a:tableStyleId>
              </a:tblPr>
              <a:tblGrid>
                <a:gridCol w="4114800"/>
                <a:gridCol w="4114800"/>
              </a:tblGrid>
              <a:tr h="298979">
                <a:tc gridSpan="2">
                  <a:txBody>
                    <a:bodyPr/>
                    <a:lstStyle/>
                    <a:p>
                      <a:r>
                        <a:rPr lang="en-US" dirty="0" smtClean="0"/>
                        <a:t>CCO – Clinical</a:t>
                      </a:r>
                      <a:r>
                        <a:rPr lang="en-US" baseline="0" dirty="0" smtClean="0"/>
                        <a:t> Measures Continued</a:t>
                      </a:r>
                      <a:endParaRPr lang="en-US" dirty="0"/>
                    </a:p>
                  </a:txBody>
                  <a:tcPr anchor="ctr"/>
                </a:tc>
                <a:tc hMerge="1">
                  <a:txBody>
                    <a:bodyPr/>
                    <a:lstStyle/>
                    <a:p>
                      <a:endParaRPr lang="en-US" dirty="0"/>
                    </a:p>
                  </a:txBody>
                  <a:tcPr/>
                </a:tc>
              </a:tr>
              <a:tr h="634312">
                <a:tc>
                  <a:txBody>
                    <a:bodyPr/>
                    <a:lstStyle/>
                    <a:p>
                      <a:r>
                        <a:rPr lang="en-US" sz="1600" dirty="0" smtClean="0">
                          <a:latin typeface="Arial" panose="020B0604020202020204" pitchFamily="34" charset="0"/>
                          <a:cs typeface="Arial" panose="020B0604020202020204" pitchFamily="34" charset="0"/>
                        </a:rPr>
                        <a:t>NQF: 0275 </a:t>
                      </a:r>
                      <a:r>
                        <a:rPr lang="en-US" sz="1600" kern="1200" dirty="0" smtClean="0">
                          <a:solidFill>
                            <a:schemeClr val="dk1"/>
                          </a:solidFill>
                          <a:effectLst/>
                          <a:latin typeface="Arial" panose="020B0604020202020204" pitchFamily="34" charset="0"/>
                          <a:ea typeface="+mn-ea"/>
                          <a:cs typeface="Arial" panose="020B0604020202020204" pitchFamily="34" charset="0"/>
                        </a:rPr>
                        <a:t>PQI 05: Chronic Obstructive Pulmonary Disease Admission Rate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NQF: 0277 </a:t>
                      </a:r>
                      <a:r>
                        <a:rPr lang="en-US" sz="1600" kern="1200" dirty="0" smtClean="0">
                          <a:solidFill>
                            <a:schemeClr val="dk1"/>
                          </a:solidFill>
                          <a:effectLst/>
                          <a:latin typeface="Arial" panose="020B0604020202020204" pitchFamily="34" charset="0"/>
                          <a:ea typeface="+mn-ea"/>
                          <a:cs typeface="Arial" panose="020B0604020202020204" pitchFamily="34" charset="0"/>
                        </a:rPr>
                        <a:t>PQI 08: Congestive Heart Failure Admission Rate</a:t>
                      </a:r>
                      <a:endParaRPr lang="en-US" sz="1600" dirty="0">
                        <a:latin typeface="Arial" panose="020B0604020202020204" pitchFamily="34" charset="0"/>
                        <a:cs typeface="Arial" panose="020B0604020202020204" pitchFamily="34" charset="0"/>
                      </a:endParaRPr>
                    </a:p>
                  </a:txBody>
                  <a:tcPr anchor="ctr"/>
                </a:tc>
              </a:tr>
              <a:tr h="717384">
                <a:tc>
                  <a:txBody>
                    <a:bodyPr/>
                    <a:lstStyle/>
                    <a:p>
                      <a:r>
                        <a:rPr lang="en-US" sz="1600" dirty="0" smtClean="0">
                          <a:latin typeface="Arial" panose="020B0604020202020204" pitchFamily="34" charset="0"/>
                          <a:cs typeface="Arial" panose="020B0604020202020204" pitchFamily="34" charset="0"/>
                        </a:rPr>
                        <a:t>NQF: 0272 </a:t>
                      </a:r>
                      <a:r>
                        <a:rPr lang="en-US" sz="1600" kern="1200" dirty="0" smtClean="0">
                          <a:solidFill>
                            <a:schemeClr val="dk1"/>
                          </a:solidFill>
                          <a:effectLst/>
                          <a:latin typeface="Arial" panose="020B0604020202020204" pitchFamily="34" charset="0"/>
                          <a:ea typeface="+mn-ea"/>
                          <a:cs typeface="Arial" panose="020B0604020202020204" pitchFamily="34" charset="0"/>
                        </a:rPr>
                        <a:t>PQI 01: Diabetes, Short Term Complication Admission Rate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NQF: 0283 </a:t>
                      </a:r>
                      <a:r>
                        <a:rPr lang="en-US" sz="1600" kern="1200" dirty="0" smtClean="0">
                          <a:solidFill>
                            <a:schemeClr val="dk1"/>
                          </a:solidFill>
                          <a:effectLst/>
                          <a:latin typeface="Arial" panose="020B0604020202020204" pitchFamily="34" charset="0"/>
                          <a:ea typeface="+mn-ea"/>
                          <a:cs typeface="Arial" panose="020B0604020202020204" pitchFamily="34" charset="0"/>
                        </a:rPr>
                        <a:t>PQI 15: Adult Asthma Admission Rate</a:t>
                      </a:r>
                      <a:endParaRPr lang="en-US" sz="1600" dirty="0">
                        <a:latin typeface="Arial" panose="020B0604020202020204" pitchFamily="34" charset="0"/>
                        <a:cs typeface="Arial" panose="020B0604020202020204" pitchFamily="34" charset="0"/>
                      </a:endParaRPr>
                    </a:p>
                  </a:txBody>
                  <a:tcPr anchor="ctr"/>
                </a:tc>
              </a:tr>
              <a:tr h="502168">
                <a:tc>
                  <a:txBody>
                    <a:bodyPr/>
                    <a:lstStyle/>
                    <a:p>
                      <a:r>
                        <a:rPr lang="en-US" sz="1600" dirty="0" smtClean="0">
                          <a:latin typeface="Arial" panose="020B0604020202020204" pitchFamily="34" charset="0"/>
                          <a:cs typeface="Arial" panose="020B0604020202020204" pitchFamily="34" charset="0"/>
                        </a:rPr>
                        <a:t>CAHPS Composite: Satisfaction</a:t>
                      </a:r>
                      <a:r>
                        <a:rPr lang="en-US" sz="1600" baseline="0" dirty="0" smtClean="0">
                          <a:latin typeface="Arial" panose="020B0604020202020204" pitchFamily="34" charset="0"/>
                          <a:cs typeface="Arial" panose="020B0604020202020204" pitchFamily="34" charset="0"/>
                        </a:rPr>
                        <a:t> With Care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NQF: 1448 </a:t>
                      </a:r>
                      <a:r>
                        <a:rPr lang="en-US" sz="1600" kern="1200" dirty="0" smtClean="0">
                          <a:solidFill>
                            <a:schemeClr val="dk1"/>
                          </a:solidFill>
                          <a:effectLst/>
                          <a:latin typeface="Arial" panose="020B0604020202020204" pitchFamily="34" charset="0"/>
                          <a:ea typeface="+mn-ea"/>
                          <a:cs typeface="Arial" panose="020B0604020202020204" pitchFamily="34" charset="0"/>
                        </a:rPr>
                        <a:t>Developmental Screening In The First 36 Months Of Life</a:t>
                      </a:r>
                      <a:endParaRPr lang="en-US" sz="1600" dirty="0">
                        <a:latin typeface="Arial" panose="020B0604020202020204" pitchFamily="34" charset="0"/>
                        <a:cs typeface="Arial" panose="020B0604020202020204" pitchFamily="34" charset="0"/>
                      </a:endParaRPr>
                    </a:p>
                  </a:txBody>
                  <a:tcPr anchor="ctr"/>
                </a:tc>
              </a:tr>
              <a:tr h="521590">
                <a:tc>
                  <a:txBody>
                    <a:bodyPr/>
                    <a:lstStyle/>
                    <a:p>
                      <a:r>
                        <a:rPr lang="en-US" sz="1600" dirty="0" smtClean="0">
                          <a:latin typeface="Arial" panose="020B0604020202020204" pitchFamily="34" charset="0"/>
                          <a:cs typeface="Arial" panose="020B0604020202020204" pitchFamily="34" charset="0"/>
                        </a:rPr>
                        <a:t>NQF: 1517 </a:t>
                      </a:r>
                      <a:r>
                        <a:rPr lang="en-US" sz="1600" kern="1200" dirty="0" smtClean="0">
                          <a:solidFill>
                            <a:schemeClr val="dk1"/>
                          </a:solidFill>
                          <a:effectLst/>
                          <a:latin typeface="Arial" panose="020B0604020202020204" pitchFamily="34" charset="0"/>
                          <a:ea typeface="+mn-ea"/>
                          <a:cs typeface="Arial" panose="020B0604020202020204" pitchFamily="34" charset="0"/>
                        </a:rPr>
                        <a:t>Prenatal And Postpartum Care: Timeliness Of Prenatal Care</a:t>
                      </a:r>
                      <a:endParaRPr lang="en-US" sz="1600" dirty="0">
                        <a:latin typeface="Arial" panose="020B0604020202020204" pitchFamily="34" charset="0"/>
                        <a:cs typeface="Arial" panose="020B0604020202020204" pitchFamily="34" charset="0"/>
                      </a:endParaRPr>
                    </a:p>
                  </a:txBody>
                  <a:tcPr anchor="ctr"/>
                </a:tc>
                <a:tc>
                  <a:txBody>
                    <a:bodyPr/>
                    <a:lstStyle/>
                    <a:p>
                      <a:endParaRPr lang="en-US" sz="1600" dirty="0">
                        <a:latin typeface="Arial" panose="020B0604020202020204" pitchFamily="34" charset="0"/>
                        <a:cs typeface="Arial" panose="020B0604020202020204" pitchFamily="34" charset="0"/>
                      </a:endParaRPr>
                    </a:p>
                  </a:txBody>
                  <a:tcPr anchor="ctr"/>
                </a:tc>
              </a:tr>
            </a:tbl>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40</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841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of Care Organization – Required Quality Metrics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76169730"/>
              </p:ext>
            </p:extLst>
          </p:nvPr>
        </p:nvGraphicFramePr>
        <p:xfrm>
          <a:off x="457200" y="1371600"/>
          <a:ext cx="8229600" cy="3119536"/>
        </p:xfrm>
        <a:graphic>
          <a:graphicData uri="http://schemas.openxmlformats.org/drawingml/2006/table">
            <a:tbl>
              <a:tblPr firstRow="1" bandRow="1">
                <a:tableStyleId>{5C22544A-7EE6-4342-B048-85BDC9FD1C3A}</a:tableStyleId>
              </a:tblPr>
              <a:tblGrid>
                <a:gridCol w="4114800"/>
                <a:gridCol w="4114800"/>
              </a:tblGrid>
              <a:tr h="298979">
                <a:tc gridSpan="2">
                  <a:txBody>
                    <a:bodyPr/>
                    <a:lstStyle/>
                    <a:p>
                      <a:r>
                        <a:rPr lang="en-US" dirty="0" smtClean="0"/>
                        <a:t>CCO – Quality Assurance</a:t>
                      </a:r>
                      <a:endParaRPr lang="en-US" dirty="0"/>
                    </a:p>
                  </a:txBody>
                  <a:tcPr/>
                </a:tc>
                <a:tc hMerge="1">
                  <a:txBody>
                    <a:bodyPr/>
                    <a:lstStyle/>
                    <a:p>
                      <a:endParaRPr lang="en-US" dirty="0"/>
                    </a:p>
                  </a:txBody>
                  <a:tcPr/>
                </a:tc>
              </a:tr>
              <a:tr h="634312">
                <a:tc>
                  <a:txBody>
                    <a:bodyPr/>
                    <a:lstStyle/>
                    <a:p>
                      <a:r>
                        <a:rPr lang="en-US" sz="1600" i="0" kern="1200" dirty="0" smtClean="0">
                          <a:solidFill>
                            <a:schemeClr val="dk1"/>
                          </a:solidFill>
                          <a:effectLst/>
                          <a:latin typeface="Arial" panose="020B0604020202020204" pitchFamily="34" charset="0"/>
                          <a:ea typeface="+mn-ea"/>
                          <a:cs typeface="Arial" panose="020B0604020202020204" pitchFamily="34" charset="0"/>
                        </a:rPr>
                        <a:t>% Of population with co-located primary care provider</a:t>
                      </a:r>
                      <a:endParaRPr lang="en-US" sz="1600" i="0" dirty="0">
                        <a:latin typeface="Arial" panose="020B0604020202020204" pitchFamily="34" charset="0"/>
                        <a:cs typeface="Arial" panose="020B0604020202020204" pitchFamily="34" charset="0"/>
                      </a:endParaRPr>
                    </a:p>
                  </a:txBody>
                  <a:tcPr anchor="ctr"/>
                </a:tc>
                <a:tc>
                  <a:txBody>
                    <a:bodyPr/>
                    <a:lstStyle/>
                    <a:p>
                      <a:r>
                        <a:rPr lang="en-US" sz="1600" i="0" kern="1200" dirty="0" smtClean="0">
                          <a:solidFill>
                            <a:schemeClr val="dk1"/>
                          </a:solidFill>
                          <a:effectLst/>
                          <a:latin typeface="Arial" panose="020B0604020202020204" pitchFamily="34" charset="0"/>
                          <a:ea typeface="+mn-ea"/>
                          <a:cs typeface="Arial" panose="020B0604020202020204" pitchFamily="34" charset="0"/>
                        </a:rPr>
                        <a:t>% Of primary care practices in network with expanded hours (after 5pm/weekends)</a:t>
                      </a:r>
                      <a:endParaRPr lang="en-US" sz="1600" i="0" dirty="0">
                        <a:latin typeface="Arial" panose="020B0604020202020204" pitchFamily="34" charset="0"/>
                        <a:cs typeface="Arial" panose="020B0604020202020204" pitchFamily="34" charset="0"/>
                      </a:endParaRPr>
                    </a:p>
                  </a:txBody>
                  <a:tcPr anchor="ctr"/>
                </a:tc>
              </a:tr>
              <a:tr h="717384">
                <a:tc>
                  <a:txBody>
                    <a:bodyPr/>
                    <a:lstStyle/>
                    <a:p>
                      <a:r>
                        <a:rPr lang="en-US" sz="1600" i="0" kern="1200" dirty="0" smtClean="0">
                          <a:solidFill>
                            <a:schemeClr val="dk1"/>
                          </a:solidFill>
                          <a:effectLst/>
                          <a:latin typeface="Arial" panose="020B0604020202020204" pitchFamily="34" charset="0"/>
                          <a:ea typeface="+mn-ea"/>
                          <a:cs typeface="Arial" panose="020B0604020202020204" pitchFamily="34" charset="0"/>
                        </a:rPr>
                        <a:t>% Of primary care practices in network with 24-hour availability</a:t>
                      </a:r>
                      <a:endParaRPr lang="en-US" sz="1600" i="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latin typeface="Arial" panose="020B0604020202020204" pitchFamily="34" charset="0"/>
                          <a:cs typeface="Arial" panose="020B0604020202020204" pitchFamily="34" charset="0"/>
                        </a:rPr>
                        <a:t>% Of population with</a:t>
                      </a:r>
                      <a:r>
                        <a:rPr lang="en-US" sz="1600" i="0" baseline="0" dirty="0" smtClean="0">
                          <a:latin typeface="Arial" panose="020B0604020202020204" pitchFamily="34" charset="0"/>
                          <a:cs typeface="Arial" panose="020B0604020202020204" pitchFamily="34" charset="0"/>
                        </a:rPr>
                        <a:t> an assigned risk score/stratification</a:t>
                      </a:r>
                      <a:endParaRPr lang="en-US" sz="1600" i="0" dirty="0">
                        <a:latin typeface="Arial" panose="020B0604020202020204" pitchFamily="34" charset="0"/>
                        <a:cs typeface="Arial" panose="020B0604020202020204" pitchFamily="34" charset="0"/>
                      </a:endParaRPr>
                    </a:p>
                  </a:txBody>
                  <a:tcPr anchor="ctr"/>
                </a:tc>
              </a:tr>
              <a:tr h="502168">
                <a:tc>
                  <a:txBody>
                    <a:bodyPr/>
                    <a:lstStyle/>
                    <a:p>
                      <a:r>
                        <a:rPr lang="en-US" sz="1600" i="0" dirty="0" smtClean="0">
                          <a:latin typeface="Arial" panose="020B0604020202020204" pitchFamily="34" charset="0"/>
                          <a:cs typeface="Arial" panose="020B0604020202020204" pitchFamily="34" charset="0"/>
                        </a:rPr>
                        <a:t>% Of population</a:t>
                      </a:r>
                      <a:r>
                        <a:rPr lang="en-US" sz="1600" i="0" baseline="0" dirty="0" smtClean="0">
                          <a:latin typeface="Arial" panose="020B0604020202020204" pitchFamily="34" charset="0"/>
                          <a:cs typeface="Arial" panose="020B0604020202020204" pitchFamily="34" charset="0"/>
                        </a:rPr>
                        <a:t> assigned to a care coordinator with an elevated risk score</a:t>
                      </a:r>
                      <a:endParaRPr lang="en-US" sz="1600" i="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effectLst/>
                          <a:latin typeface="Arial" panose="020B0604020202020204" pitchFamily="34" charset="0"/>
                          <a:ea typeface="+mn-ea"/>
                          <a:cs typeface="Arial" panose="020B0604020202020204" pitchFamily="34" charset="0"/>
                        </a:rPr>
                        <a:t>% Of network with HIE access</a:t>
                      </a:r>
                      <a:endParaRPr lang="en-US" sz="1600" i="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txBody>
                  <a:tcPr anchor="ctr"/>
                </a:tc>
              </a:tr>
              <a:tr h="521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effectLst/>
                          <a:latin typeface="Arial" panose="020B0604020202020204" pitchFamily="34" charset="0"/>
                          <a:ea typeface="+mn-ea"/>
                          <a:cs typeface="Arial" panose="020B0604020202020204" pitchFamily="34" charset="0"/>
                        </a:rPr>
                        <a:t>Electronic resource guide available to care coordinator/staff</a:t>
                      </a:r>
                      <a:endParaRPr lang="en-US" sz="1600" b="0" i="0" dirty="0" smtClean="0">
                        <a:latin typeface="Arial" panose="020B0604020202020204" pitchFamily="34" charset="0"/>
                        <a:cs typeface="Arial" panose="020B0604020202020204" pitchFamily="34" charset="0"/>
                      </a:endParaRPr>
                    </a:p>
                    <a:p>
                      <a:endParaRPr lang="en-US" sz="1600" i="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latin typeface="Arial" panose="020B0604020202020204" pitchFamily="34" charset="0"/>
                          <a:cs typeface="Arial" panose="020B0604020202020204" pitchFamily="34" charset="0"/>
                        </a:rPr>
                        <a:t>Provider Satisfaction</a:t>
                      </a:r>
                      <a:r>
                        <a:rPr lang="en-US" sz="1600" i="0" baseline="0" dirty="0" smtClean="0">
                          <a:latin typeface="Arial" panose="020B0604020202020204" pitchFamily="34" charset="0"/>
                          <a:cs typeface="Arial" panose="020B0604020202020204" pitchFamily="34" charset="0"/>
                        </a:rPr>
                        <a:t> Survey</a:t>
                      </a:r>
                      <a:endParaRPr lang="en-US" sz="1600" i="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41</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832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of Care Organization – Required Quality Metrics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27904103"/>
              </p:ext>
            </p:extLst>
          </p:nvPr>
        </p:nvGraphicFramePr>
        <p:xfrm>
          <a:off x="381000" y="1066802"/>
          <a:ext cx="8305800" cy="5094765"/>
        </p:xfrm>
        <a:graphic>
          <a:graphicData uri="http://schemas.openxmlformats.org/drawingml/2006/table">
            <a:tbl>
              <a:tblPr firstRow="1" bandRow="1">
                <a:tableStyleId>{5C22544A-7EE6-4342-B048-85BDC9FD1C3A}</a:tableStyleId>
              </a:tblPr>
              <a:tblGrid>
                <a:gridCol w="4152900"/>
                <a:gridCol w="4152900"/>
              </a:tblGrid>
              <a:tr h="389034">
                <a:tc gridSpan="2">
                  <a:txBody>
                    <a:bodyPr/>
                    <a:lstStyle/>
                    <a:p>
                      <a:r>
                        <a:rPr lang="en-US" dirty="0" smtClean="0"/>
                        <a:t>CCO – Population Measures</a:t>
                      </a:r>
                      <a:endParaRPr lang="en-US" dirty="0"/>
                    </a:p>
                  </a:txBody>
                  <a:tcPr/>
                </a:tc>
                <a:tc hMerge="1">
                  <a:txBody>
                    <a:bodyPr/>
                    <a:lstStyle/>
                    <a:p>
                      <a:endParaRPr lang="en-US" dirty="0"/>
                    </a:p>
                  </a:txBody>
                  <a:tcPr/>
                </a:tc>
              </a:tr>
              <a:tr h="972586">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who screened yes to being a current tobacco user </a:t>
                      </a:r>
                      <a:r>
                        <a:rPr lang="en-US" sz="1600" u="sng" kern="1200" dirty="0" smtClean="0">
                          <a:solidFill>
                            <a:schemeClr val="dk1"/>
                          </a:solidFill>
                          <a:effectLst/>
                          <a:latin typeface="Arial" panose="020B0604020202020204" pitchFamily="34" charset="0"/>
                          <a:ea typeface="+mn-ea"/>
                          <a:cs typeface="Arial" panose="020B0604020202020204" pitchFamily="34" charset="0"/>
                        </a:rPr>
                        <a:t>under</a:t>
                      </a:r>
                      <a:r>
                        <a:rPr lang="en-US" sz="1600" kern="1200" dirty="0" smtClean="0">
                          <a:solidFill>
                            <a:schemeClr val="dk1"/>
                          </a:solidFill>
                          <a:effectLst/>
                          <a:latin typeface="Arial" panose="020B0604020202020204" pitchFamily="34" charset="0"/>
                          <a:ea typeface="+mn-ea"/>
                          <a:cs typeface="Arial" panose="020B0604020202020204" pitchFamily="34" charset="0"/>
                        </a:rPr>
                        <a:t> 18 years of age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who screened yes to being a current tobacco user 18 years of age and older</a:t>
                      </a:r>
                      <a:endParaRPr lang="en-US" sz="1600" dirty="0">
                        <a:latin typeface="Arial" panose="020B0604020202020204" pitchFamily="34" charset="0"/>
                        <a:cs typeface="Arial" panose="020B0604020202020204" pitchFamily="34" charset="0"/>
                      </a:endParaRPr>
                    </a:p>
                  </a:txBody>
                  <a:tcPr anchor="ctr"/>
                </a:tc>
              </a:tr>
              <a:tr h="763033">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with a current BMI over 25 who are </a:t>
                      </a:r>
                      <a:r>
                        <a:rPr lang="en-US" sz="1600" u="sng" kern="1200" dirty="0" smtClean="0">
                          <a:solidFill>
                            <a:schemeClr val="dk1"/>
                          </a:solidFill>
                          <a:effectLst/>
                          <a:latin typeface="Arial" panose="020B0604020202020204" pitchFamily="34" charset="0"/>
                          <a:ea typeface="+mn-ea"/>
                          <a:cs typeface="Arial" panose="020B0604020202020204" pitchFamily="34" charset="0"/>
                        </a:rPr>
                        <a:t>under</a:t>
                      </a:r>
                      <a:r>
                        <a:rPr lang="en-US" sz="1600" kern="1200" dirty="0" smtClean="0">
                          <a:solidFill>
                            <a:schemeClr val="dk1"/>
                          </a:solidFill>
                          <a:effectLst/>
                          <a:latin typeface="Arial" panose="020B0604020202020204" pitchFamily="34" charset="0"/>
                          <a:ea typeface="+mn-ea"/>
                          <a:cs typeface="Arial" panose="020B0604020202020204" pitchFamily="34" charset="0"/>
                        </a:rPr>
                        <a:t> 18 years of age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with current BMI over 25 who are 18 years of age and older</a:t>
                      </a:r>
                      <a:endParaRPr lang="en-US" sz="1600" dirty="0">
                        <a:latin typeface="Arial" panose="020B0604020202020204" pitchFamily="34" charset="0"/>
                        <a:cs typeface="Arial" panose="020B0604020202020204" pitchFamily="34" charset="0"/>
                      </a:endParaRPr>
                    </a:p>
                  </a:txBody>
                  <a:tcPr anchor="ctr"/>
                </a:tc>
              </a:tr>
              <a:tr h="680810">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diagnosed with diabetes (type I and II) </a:t>
                      </a:r>
                      <a:r>
                        <a:rPr lang="en-US" sz="1600" u="sng" kern="1200" dirty="0" smtClean="0">
                          <a:solidFill>
                            <a:schemeClr val="dk1"/>
                          </a:solidFill>
                          <a:effectLst/>
                          <a:latin typeface="Arial" panose="020B0604020202020204" pitchFamily="34" charset="0"/>
                          <a:ea typeface="+mn-ea"/>
                          <a:cs typeface="Arial" panose="020B0604020202020204" pitchFamily="34" charset="0"/>
                        </a:rPr>
                        <a:t>under</a:t>
                      </a:r>
                      <a:r>
                        <a:rPr lang="en-US" sz="1600" kern="1200" dirty="0" smtClean="0">
                          <a:solidFill>
                            <a:schemeClr val="dk1"/>
                          </a:solidFill>
                          <a:effectLst/>
                          <a:latin typeface="Arial" panose="020B0604020202020204" pitchFamily="34" charset="0"/>
                          <a:ea typeface="+mn-ea"/>
                          <a:cs typeface="Arial" panose="020B0604020202020204" pitchFamily="34" charset="0"/>
                        </a:rPr>
                        <a:t> 18 years of age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diagnosed with diabetes (type I and II) 18 years of age and older</a:t>
                      </a:r>
                      <a:endParaRPr lang="en-US" sz="1600" dirty="0">
                        <a:latin typeface="Arial" panose="020B0604020202020204" pitchFamily="34" charset="0"/>
                        <a:cs typeface="Arial" panose="020B0604020202020204" pitchFamily="34" charset="0"/>
                      </a:endParaRPr>
                    </a:p>
                  </a:txBody>
                  <a:tcPr anchor="ctr"/>
                </a:tc>
              </a:tr>
              <a:tr h="680810">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diagnosed with hypertension </a:t>
                      </a:r>
                      <a:r>
                        <a:rPr lang="en-US" sz="1600" u="sng" kern="1200" dirty="0" smtClean="0">
                          <a:solidFill>
                            <a:schemeClr val="dk1"/>
                          </a:solidFill>
                          <a:effectLst/>
                          <a:latin typeface="Arial" panose="020B0604020202020204" pitchFamily="34" charset="0"/>
                          <a:ea typeface="+mn-ea"/>
                          <a:cs typeface="Arial" panose="020B0604020202020204" pitchFamily="34" charset="0"/>
                        </a:rPr>
                        <a:t>under</a:t>
                      </a:r>
                      <a:r>
                        <a:rPr lang="en-US" sz="1600" kern="1200" dirty="0" smtClean="0">
                          <a:solidFill>
                            <a:schemeClr val="dk1"/>
                          </a:solidFill>
                          <a:effectLst/>
                          <a:latin typeface="Arial" panose="020B0604020202020204" pitchFamily="34" charset="0"/>
                          <a:ea typeface="+mn-ea"/>
                          <a:cs typeface="Arial" panose="020B0604020202020204" pitchFamily="34" charset="0"/>
                        </a:rPr>
                        <a:t> 18 years of age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diagnosed with hypertension 18 years of age and older</a:t>
                      </a:r>
                      <a:endParaRPr lang="en-US" sz="1600" dirty="0">
                        <a:latin typeface="Arial" panose="020B0604020202020204" pitchFamily="34" charset="0"/>
                        <a:cs typeface="Arial" panose="020B0604020202020204" pitchFamily="34" charset="0"/>
                      </a:endParaRPr>
                    </a:p>
                  </a:txBody>
                  <a:tcPr anchor="ctr"/>
                </a:tc>
              </a:tr>
              <a:tr h="680810">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with a positive screening for depression </a:t>
                      </a:r>
                      <a:r>
                        <a:rPr lang="en-US" sz="1600" u="sng" kern="1200" dirty="0" smtClean="0">
                          <a:solidFill>
                            <a:schemeClr val="dk1"/>
                          </a:solidFill>
                          <a:effectLst/>
                          <a:latin typeface="Arial" panose="020B0604020202020204" pitchFamily="34" charset="0"/>
                          <a:ea typeface="+mn-ea"/>
                          <a:cs typeface="Arial" panose="020B0604020202020204" pitchFamily="34" charset="0"/>
                        </a:rPr>
                        <a:t>under</a:t>
                      </a:r>
                      <a:r>
                        <a:rPr lang="en-US" sz="1600" kern="1200" dirty="0" smtClean="0">
                          <a:solidFill>
                            <a:schemeClr val="dk1"/>
                          </a:solidFill>
                          <a:effectLst/>
                          <a:latin typeface="Arial" panose="020B0604020202020204" pitchFamily="34" charset="0"/>
                          <a:ea typeface="+mn-ea"/>
                          <a:cs typeface="Arial" panose="020B0604020202020204" pitchFamily="34" charset="0"/>
                        </a:rPr>
                        <a:t> 18 years of age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with a positive screening for depression 18 years of age and older</a:t>
                      </a:r>
                      <a:endParaRPr lang="en-US" sz="1600" dirty="0">
                        <a:latin typeface="Arial" panose="020B0604020202020204" pitchFamily="34" charset="0"/>
                        <a:cs typeface="Arial" panose="020B0604020202020204" pitchFamily="34" charset="0"/>
                      </a:endParaRPr>
                    </a:p>
                  </a:txBody>
                  <a:tcPr anchor="ctr"/>
                </a:tc>
              </a:tr>
              <a:tr h="534122">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Infant Mortality Rate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Deaths Due to Heart Disease</a:t>
                      </a:r>
                      <a:endParaRPr lang="en-US" sz="1600" dirty="0">
                        <a:latin typeface="Arial" panose="020B0604020202020204" pitchFamily="34" charset="0"/>
                        <a:cs typeface="Arial" panose="020B0604020202020204" pitchFamily="34" charset="0"/>
                      </a:endParaRPr>
                    </a:p>
                  </a:txBody>
                  <a:tcPr marL="68580" marR="68580" marT="0" marB="0" anchor="ctr"/>
                </a:tc>
              </a:tr>
              <a:tr h="393560">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Suicide Deaths</a:t>
                      </a:r>
                      <a:endParaRPr lang="en-US" sz="1600" dirty="0">
                        <a:latin typeface="Arial" panose="020B0604020202020204" pitchFamily="34" charset="0"/>
                        <a:cs typeface="Arial" panose="020B0604020202020204" pitchFamily="34" charset="0"/>
                      </a:endParaRPr>
                    </a:p>
                  </a:txBody>
                  <a:tcPr marL="68580" marR="68580" marT="0" marB="0"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Diabetes Deaths</a:t>
                      </a:r>
                      <a:endParaRPr lang="en-US" sz="1600" dirty="0">
                        <a:latin typeface="Arial" panose="020B0604020202020204" pitchFamily="34" charset="0"/>
                        <a:cs typeface="Arial" panose="020B0604020202020204" pitchFamily="34" charset="0"/>
                      </a:endParaRPr>
                    </a:p>
                  </a:txBody>
                  <a:tcPr marL="68580" marR="68580" marT="0" marB="0" anchor="ctr"/>
                </a:tc>
              </a:tr>
            </a:tbl>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42</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121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of Care Organization – Optional Bonus Measures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75009427"/>
              </p:ext>
            </p:extLst>
          </p:nvPr>
        </p:nvGraphicFramePr>
        <p:xfrm>
          <a:off x="381000" y="1397000"/>
          <a:ext cx="8229600" cy="4475543"/>
        </p:xfrm>
        <a:graphic>
          <a:graphicData uri="http://schemas.openxmlformats.org/drawingml/2006/table">
            <a:tbl>
              <a:tblPr firstRow="1" bandRow="1">
                <a:tableStyleId>{5C22544A-7EE6-4342-B048-85BDC9FD1C3A}</a:tableStyleId>
              </a:tblPr>
              <a:tblGrid>
                <a:gridCol w="2743200"/>
                <a:gridCol w="2743200"/>
                <a:gridCol w="2743200"/>
              </a:tblGrid>
              <a:tr h="368726">
                <a:tc gridSpan="3">
                  <a:txBody>
                    <a:bodyPr/>
                    <a:lstStyle/>
                    <a:p>
                      <a:r>
                        <a:rPr lang="en-US" dirty="0" smtClean="0"/>
                        <a:t>CCO – Optional Bonus Measures</a:t>
                      </a:r>
                      <a:endParaRPr lang="en-US" dirty="0"/>
                    </a:p>
                  </a:txBody>
                  <a:tcPr/>
                </a:tc>
                <a:tc hMerge="1">
                  <a:txBody>
                    <a:bodyPr/>
                    <a:lstStyle/>
                    <a:p>
                      <a:endParaRPr lang="en-US" dirty="0"/>
                    </a:p>
                  </a:txBody>
                  <a:tcPr/>
                </a:tc>
                <a:tc hMerge="1">
                  <a:txBody>
                    <a:bodyPr/>
                    <a:lstStyle/>
                    <a:p>
                      <a:endParaRPr lang="en-US" dirty="0"/>
                    </a:p>
                  </a:txBody>
                  <a:tcPr/>
                </a:tc>
              </a:tr>
              <a:tr h="821058">
                <a:tc>
                  <a:txBody>
                    <a:bodyPr/>
                    <a:lstStyle/>
                    <a:p>
                      <a:r>
                        <a:rPr lang="en-US" sz="1600" dirty="0" smtClean="0"/>
                        <a:t>NQF 0032- Cervical Cancer Screening</a:t>
                      </a:r>
                      <a:endParaRPr lang="en-US" sz="1600" dirty="0"/>
                    </a:p>
                  </a:txBody>
                  <a:tcPr/>
                </a:tc>
                <a:tc>
                  <a:txBody>
                    <a:bodyPr/>
                    <a:lstStyle/>
                    <a:p>
                      <a:r>
                        <a:rPr lang="en-US" sz="1600" dirty="0" smtClean="0"/>
                        <a:t>NQF 0034- Colorectal Cancer Screening</a:t>
                      </a:r>
                      <a:endParaRPr lang="en-US" sz="1600" dirty="0"/>
                    </a:p>
                  </a:txBody>
                  <a:tcPr/>
                </a:tc>
                <a:tc>
                  <a:txBody>
                    <a:bodyPr/>
                    <a:lstStyle/>
                    <a:p>
                      <a:r>
                        <a:rPr lang="en-US" sz="1600" dirty="0" smtClean="0"/>
                        <a:t>NQF</a:t>
                      </a:r>
                      <a:r>
                        <a:rPr lang="en-US" sz="1600" baseline="0" dirty="0" smtClean="0"/>
                        <a:t> 0041- Influenza Immunization (6 months and older)</a:t>
                      </a:r>
                      <a:endParaRPr lang="en-US" sz="1600" dirty="0"/>
                    </a:p>
                  </a:txBody>
                  <a:tcPr/>
                </a:tc>
              </a:tr>
              <a:tr h="821058">
                <a:tc>
                  <a:txBody>
                    <a:bodyPr/>
                    <a:lstStyle/>
                    <a:p>
                      <a:r>
                        <a:rPr lang="en-US" sz="1600" dirty="0" smtClean="0"/>
                        <a:t>NQF</a:t>
                      </a:r>
                      <a:r>
                        <a:rPr lang="en-US" sz="1600" baseline="0" dirty="0" smtClean="0"/>
                        <a:t> 0039- Influenza Immunization (50 years and older)</a:t>
                      </a:r>
                      <a:endParaRPr lang="en-US" sz="1600" dirty="0"/>
                    </a:p>
                  </a:txBody>
                  <a:tcPr/>
                </a:tc>
                <a:tc>
                  <a:txBody>
                    <a:bodyPr/>
                    <a:lstStyle/>
                    <a:p>
                      <a:r>
                        <a:rPr lang="en-US" sz="1600" dirty="0" smtClean="0"/>
                        <a:t>NQF</a:t>
                      </a:r>
                      <a:r>
                        <a:rPr lang="en-US" sz="1600" baseline="0" dirty="0" smtClean="0"/>
                        <a:t> 0031- Breast Cancer Screening</a:t>
                      </a:r>
                      <a:endParaRPr lang="en-US" sz="1600" dirty="0"/>
                    </a:p>
                  </a:txBody>
                  <a:tcPr/>
                </a:tc>
                <a:tc>
                  <a:txBody>
                    <a:bodyPr/>
                    <a:lstStyle/>
                    <a:p>
                      <a:r>
                        <a:rPr lang="en-US" sz="1600" dirty="0" smtClean="0"/>
                        <a:t>NQF 0038- Childhood Immunization Status</a:t>
                      </a:r>
                      <a:endParaRPr lang="en-US" sz="1600" dirty="0"/>
                    </a:p>
                  </a:txBody>
                  <a:tcPr/>
                </a:tc>
              </a:tr>
              <a:tr h="577782">
                <a:tc>
                  <a:txBody>
                    <a:bodyPr/>
                    <a:lstStyle/>
                    <a:p>
                      <a:r>
                        <a:rPr lang="en-US" sz="1600" dirty="0" smtClean="0"/>
                        <a:t>NQF 1516- Well Child Visits</a:t>
                      </a:r>
                      <a:endParaRPr lang="en-US" sz="1600" dirty="0"/>
                    </a:p>
                  </a:txBody>
                  <a:tcPr/>
                </a:tc>
                <a:tc>
                  <a:txBody>
                    <a:bodyPr/>
                    <a:lstStyle/>
                    <a:p>
                      <a:r>
                        <a:rPr lang="en-US" sz="1600" dirty="0" smtClean="0"/>
                        <a:t>NQF 1768: Plan All-</a:t>
                      </a:r>
                      <a:r>
                        <a:rPr lang="en-US" sz="1600" baseline="0" dirty="0" smtClean="0"/>
                        <a:t>Cause Readmission</a:t>
                      </a:r>
                      <a:endParaRPr lang="en-US" sz="1600" dirty="0"/>
                    </a:p>
                  </a:txBody>
                  <a:tcPr/>
                </a:tc>
                <a:tc>
                  <a:txBody>
                    <a:bodyPr/>
                    <a:lstStyle/>
                    <a:p>
                      <a:r>
                        <a:rPr lang="en-US" sz="1600" dirty="0" smtClean="0"/>
                        <a:t>Dental</a:t>
                      </a:r>
                      <a:r>
                        <a:rPr lang="en-US" sz="1600" baseline="0" dirty="0" smtClean="0"/>
                        <a:t> Sealants for Children</a:t>
                      </a:r>
                      <a:endParaRPr lang="en-US" sz="1600" dirty="0"/>
                    </a:p>
                  </a:txBody>
                  <a:tcPr/>
                </a:tc>
              </a:tr>
              <a:tr h="1060719">
                <a:tc>
                  <a:txBody>
                    <a:bodyPr/>
                    <a:lstStyle/>
                    <a:p>
                      <a:r>
                        <a:rPr lang="en-US" sz="1600" dirty="0" smtClean="0"/>
                        <a:t>Effective Contraceptive</a:t>
                      </a:r>
                      <a:r>
                        <a:rPr lang="en-US" sz="1600" baseline="0" dirty="0" smtClean="0"/>
                        <a:t> Use</a:t>
                      </a:r>
                      <a:endParaRPr lang="en-US" sz="1600" dirty="0"/>
                    </a:p>
                  </a:txBody>
                  <a:tcPr/>
                </a:tc>
                <a:tc>
                  <a:txBody>
                    <a:bodyPr/>
                    <a:lstStyle/>
                    <a:p>
                      <a:r>
                        <a:rPr lang="en-US" sz="1600" dirty="0" smtClean="0"/>
                        <a:t>NQF</a:t>
                      </a:r>
                      <a:r>
                        <a:rPr lang="en-US" sz="1600" baseline="0" dirty="0" smtClean="0"/>
                        <a:t> 0074: Chronic Stable Coronary Artery Disease – Lipid Control</a:t>
                      </a:r>
                      <a:endParaRPr lang="en-US" sz="1600" dirty="0"/>
                    </a:p>
                  </a:txBody>
                  <a:tcPr/>
                </a:tc>
                <a:tc>
                  <a:txBody>
                    <a:bodyPr/>
                    <a:lstStyle/>
                    <a:p>
                      <a:r>
                        <a:rPr lang="en-US" sz="1600" dirty="0" smtClean="0"/>
                        <a:t>NQF 0569:</a:t>
                      </a:r>
                      <a:r>
                        <a:rPr lang="en-US" sz="1600" baseline="0" dirty="0" smtClean="0"/>
                        <a:t> Adherence to Statins</a:t>
                      </a:r>
                      <a:endParaRPr lang="en-US" sz="1600" dirty="0"/>
                    </a:p>
                  </a:txBody>
                  <a:tcPr/>
                </a:tc>
              </a:tr>
              <a:tr h="821058">
                <a:tc>
                  <a:txBody>
                    <a:bodyPr/>
                    <a:lstStyle/>
                    <a:p>
                      <a:r>
                        <a:rPr lang="en-US" sz="1600" dirty="0" smtClean="0"/>
                        <a:t>NQF 0541: Portion of Days Covered </a:t>
                      </a:r>
                      <a:endParaRPr lang="en-US" sz="1600" dirty="0"/>
                    </a:p>
                  </a:txBody>
                  <a:tcPr/>
                </a:tc>
                <a:tc>
                  <a:txBody>
                    <a:bodyPr/>
                    <a:lstStyle/>
                    <a:p>
                      <a:r>
                        <a:rPr lang="en-US" sz="1600" dirty="0" smtClean="0"/>
                        <a:t>Screening,</a:t>
                      </a:r>
                      <a:r>
                        <a:rPr lang="en-US" sz="1600" baseline="0" dirty="0" smtClean="0"/>
                        <a:t> Brief Intervention, and Referral to Treatment</a:t>
                      </a:r>
                      <a:endParaRPr lang="en-US" sz="1600" dirty="0"/>
                    </a:p>
                  </a:txBody>
                  <a:tcPr/>
                </a:tc>
                <a:tc>
                  <a:txBody>
                    <a:bodyPr/>
                    <a:lstStyle/>
                    <a:p>
                      <a:r>
                        <a:rPr lang="en-US" sz="1600" dirty="0" smtClean="0"/>
                        <a:t>USPTF: Cholesterol</a:t>
                      </a:r>
                      <a:r>
                        <a:rPr lang="en-US" sz="1600" baseline="0" dirty="0" smtClean="0"/>
                        <a:t> Abnormalities Screening</a:t>
                      </a:r>
                      <a:endParaRPr lang="en-US" sz="1600" dirty="0"/>
                    </a:p>
                  </a:txBody>
                  <a:tcPr/>
                </a:tc>
              </a:tr>
            </a:tbl>
          </a:graphicData>
        </a:graphic>
      </p:graphicFrame>
    </p:spTree>
    <p:extLst>
      <p:ext uri="{BB962C8B-B14F-4D97-AF65-F5344CB8AC3E}">
        <p14:creationId xmlns:p14="http://schemas.microsoft.com/office/powerpoint/2010/main" val="4277207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a:t>
            </a:r>
            <a:r>
              <a:rPr lang="en-US" dirty="0" smtClean="0"/>
              <a:t>Workforce </a:t>
            </a:r>
            <a:r>
              <a:rPr lang="en-US" dirty="0" smtClean="0"/>
              <a:t>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3927384806"/>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1:30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1:40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2:35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3:05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3:25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a:t>
            </a:r>
            <a:r>
              <a:rPr lang="en-US" sz="1200" dirty="0" smtClean="0">
                <a:solidFill>
                  <a:srgbClr val="002060"/>
                </a:solidFill>
                <a:latin typeface="Arial" panose="020B0604020202020204" pitchFamily="34" charset="0"/>
                <a:cs typeface="Arial" panose="020B0604020202020204" pitchFamily="34" charset="0"/>
              </a:rPr>
              <a:t>16, </a:t>
            </a:r>
            <a:r>
              <a:rPr lang="en-US" sz="1200" dirty="0">
                <a:solidFill>
                  <a:srgbClr val="002060"/>
                </a:solidFill>
                <a:latin typeface="Arial" panose="020B0604020202020204" pitchFamily="34" charset="0"/>
                <a:cs typeface="Arial" panose="020B0604020202020204" pitchFamily="34" charset="0"/>
              </a:rPr>
              <a:t>2015, 1:30-3:30pm 	</a:t>
            </a:r>
          </a:p>
          <a:p>
            <a:r>
              <a:rPr lang="en-US" sz="1200" dirty="0">
                <a:solidFill>
                  <a:srgbClr val="002060"/>
                </a:solidFill>
                <a:latin typeface="Arial" panose="020B0604020202020204" pitchFamily="34" charset="0"/>
                <a:cs typeface="Arial" panose="020B0604020202020204" pitchFamily="34" charset="0"/>
              </a:rPr>
              <a:t>Oklahoma </a:t>
            </a:r>
            <a:r>
              <a:rPr lang="en-US" sz="1200" dirty="0" smtClean="0">
                <a:solidFill>
                  <a:srgbClr val="002060"/>
                </a:solidFill>
                <a:latin typeface="Arial" panose="020B0604020202020204" pitchFamily="34" charset="0"/>
                <a:cs typeface="Arial" panose="020B0604020202020204" pitchFamily="34" charset="0"/>
              </a:rPr>
              <a:t>State Department of Health</a:t>
            </a:r>
            <a:r>
              <a:rPr lang="en-US" sz="1200" dirty="0">
                <a:solidFill>
                  <a:srgbClr val="002060"/>
                </a:solidFill>
                <a:latin typeface="Arial" panose="020B0604020202020204" pitchFamily="34" charset="0"/>
                <a:cs typeface="Arial" panose="020B0604020202020204" pitchFamily="34" charset="0"/>
              </a:rPr>
              <a:t>	</a:t>
            </a:r>
          </a:p>
          <a:p>
            <a:r>
              <a:rPr lang="en-US" sz="1200" dirty="0" smtClean="0">
                <a:solidFill>
                  <a:srgbClr val="002060"/>
                </a:solidFill>
                <a:latin typeface="Arial" panose="020B0604020202020204" pitchFamily="34" charset="0"/>
                <a:cs typeface="Arial" panose="020B0604020202020204" pitchFamily="34" charset="0"/>
              </a:rPr>
              <a:t>1000 NE 10</a:t>
            </a:r>
            <a:r>
              <a:rPr lang="en-US" sz="1200" baseline="30000" dirty="0" smtClean="0">
                <a:solidFill>
                  <a:srgbClr val="002060"/>
                </a:solidFill>
                <a:latin typeface="Arial" panose="020B0604020202020204" pitchFamily="34" charset="0"/>
                <a:cs typeface="Arial" panose="020B0604020202020204" pitchFamily="34" charset="0"/>
              </a:rPr>
              <a:t>th</a:t>
            </a:r>
            <a:r>
              <a:rPr lang="en-US" sz="1200" dirty="0" smtClean="0">
                <a:solidFill>
                  <a:srgbClr val="002060"/>
                </a:solidFill>
                <a:latin typeface="Arial" panose="020B0604020202020204" pitchFamily="34" charset="0"/>
                <a:cs typeface="Arial" panose="020B0604020202020204" pitchFamily="34" charset="0"/>
              </a:rPr>
              <a:t> St, OKC, OK 73117</a:t>
            </a:r>
            <a:r>
              <a:rPr lang="en-US" sz="1200" dirty="0">
                <a:solidFill>
                  <a:srgbClr val="002060"/>
                </a:solidFill>
                <a:latin typeface="Arial" panose="020B0604020202020204" pitchFamily="34" charset="0"/>
                <a:cs typeface="Arial" panose="020B0604020202020204" pitchFamily="34" charset="0"/>
              </a:rPr>
              <a:t>	</a:t>
            </a:r>
          </a:p>
          <a:p>
            <a:r>
              <a:rPr lang="en-US" sz="1200" dirty="0">
                <a:solidFill>
                  <a:srgbClr val="002060"/>
                </a:solidFill>
                <a:latin typeface="Arial" panose="020B0604020202020204" pitchFamily="34" charset="0"/>
                <a:cs typeface="Arial" panose="020B0604020202020204" pitchFamily="34" charset="0"/>
              </a:rPr>
              <a:t>Health </a:t>
            </a:r>
            <a:r>
              <a:rPr lang="en-US" sz="1200" dirty="0" smtClean="0">
                <a:solidFill>
                  <a:srgbClr val="002060"/>
                </a:solidFill>
                <a:latin typeface="Arial" panose="020B0604020202020204" pitchFamily="34" charset="0"/>
                <a:cs typeface="Arial" panose="020B0604020202020204" pitchFamily="34" charset="0"/>
              </a:rPr>
              <a:t>Workforce Workgroup </a:t>
            </a:r>
            <a:r>
              <a:rPr lang="en-US" sz="1200" dirty="0">
                <a:solidFill>
                  <a:srgbClr val="002060"/>
                </a:solidFill>
                <a:latin typeface="Arial" panose="020B0604020202020204" pitchFamily="34" charset="0"/>
                <a:cs typeface="Arial" panose="020B0604020202020204" pitchFamily="34" charset="0"/>
              </a:rPr>
              <a:t>Chair: </a:t>
            </a:r>
            <a:r>
              <a:rPr lang="en-US" sz="1200" dirty="0" smtClean="0">
                <a:solidFill>
                  <a:srgbClr val="002060"/>
                </a:solidFill>
                <a:latin typeface="Arial" panose="020B0604020202020204" pitchFamily="34" charset="0"/>
                <a:cs typeface="Arial" panose="020B0604020202020204" pitchFamily="34" charset="0"/>
              </a:rPr>
              <a:t>Deidre Myers </a:t>
            </a:r>
          </a:p>
        </p:txBody>
      </p:sp>
    </p:spTree>
    <p:extLst>
      <p:ext uri="{BB962C8B-B14F-4D97-AF65-F5344CB8AC3E}">
        <p14:creationId xmlns:p14="http://schemas.microsoft.com/office/powerpoint/2010/main" val="285914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1"/>
          </p:nvPr>
        </p:nvSpPr>
        <p:spPr>
          <a:xfrm>
            <a:off x="685800" y="2743200"/>
            <a:ext cx="7772400" cy="685800"/>
          </a:xfrm>
        </p:spPr>
        <p:txBody>
          <a:bodyPr/>
          <a:lstStyle/>
          <a:p>
            <a:pPr marL="0" indent="0">
              <a:buNone/>
            </a:pPr>
            <a:r>
              <a:rPr lang="en-US" dirty="0" smtClean="0"/>
              <a:t>Quality Metrics Discussion</a:t>
            </a:r>
            <a:endParaRPr lang="en-US" dirty="0"/>
          </a:p>
        </p:txBody>
      </p:sp>
    </p:spTree>
    <p:extLst>
      <p:ext uri="{BB962C8B-B14F-4D97-AF65-F5344CB8AC3E}">
        <p14:creationId xmlns:p14="http://schemas.microsoft.com/office/powerpoint/2010/main" val="42650397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a:t>
            </a:r>
            <a:r>
              <a:rPr lang="en-US" dirty="0" smtClean="0"/>
              <a:t>Workforce </a:t>
            </a:r>
            <a:r>
              <a:rPr lang="en-US" dirty="0" smtClean="0"/>
              <a:t>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2974759275"/>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1:30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1:40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2:35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3:05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3:25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a:t>
            </a:r>
            <a:r>
              <a:rPr lang="en-US" sz="1200" dirty="0" smtClean="0">
                <a:solidFill>
                  <a:srgbClr val="002060"/>
                </a:solidFill>
                <a:latin typeface="Arial" panose="020B0604020202020204" pitchFamily="34" charset="0"/>
                <a:cs typeface="Arial" panose="020B0604020202020204" pitchFamily="34" charset="0"/>
              </a:rPr>
              <a:t>16, </a:t>
            </a:r>
            <a:r>
              <a:rPr lang="en-US" sz="1200" dirty="0">
                <a:solidFill>
                  <a:srgbClr val="002060"/>
                </a:solidFill>
                <a:latin typeface="Arial" panose="020B0604020202020204" pitchFamily="34" charset="0"/>
                <a:cs typeface="Arial" panose="020B0604020202020204" pitchFamily="34" charset="0"/>
              </a:rPr>
              <a:t>2015, 1:30-3:30pm 	</a:t>
            </a:r>
          </a:p>
          <a:p>
            <a:r>
              <a:rPr lang="en-US" sz="1200" dirty="0">
                <a:solidFill>
                  <a:srgbClr val="002060"/>
                </a:solidFill>
                <a:latin typeface="Arial" panose="020B0604020202020204" pitchFamily="34" charset="0"/>
                <a:cs typeface="Arial" panose="020B0604020202020204" pitchFamily="34" charset="0"/>
              </a:rPr>
              <a:t>Oklahoma </a:t>
            </a:r>
            <a:r>
              <a:rPr lang="en-US" sz="1200" dirty="0" smtClean="0">
                <a:solidFill>
                  <a:srgbClr val="002060"/>
                </a:solidFill>
                <a:latin typeface="Arial" panose="020B0604020202020204" pitchFamily="34" charset="0"/>
                <a:cs typeface="Arial" panose="020B0604020202020204" pitchFamily="34" charset="0"/>
              </a:rPr>
              <a:t>State Department of Health</a:t>
            </a:r>
            <a:r>
              <a:rPr lang="en-US" sz="1200" dirty="0">
                <a:solidFill>
                  <a:srgbClr val="002060"/>
                </a:solidFill>
                <a:latin typeface="Arial" panose="020B0604020202020204" pitchFamily="34" charset="0"/>
                <a:cs typeface="Arial" panose="020B0604020202020204" pitchFamily="34" charset="0"/>
              </a:rPr>
              <a:t>	</a:t>
            </a:r>
          </a:p>
          <a:p>
            <a:r>
              <a:rPr lang="en-US" sz="1200" dirty="0" smtClean="0">
                <a:solidFill>
                  <a:srgbClr val="002060"/>
                </a:solidFill>
                <a:latin typeface="Arial" panose="020B0604020202020204" pitchFamily="34" charset="0"/>
                <a:cs typeface="Arial" panose="020B0604020202020204" pitchFamily="34" charset="0"/>
              </a:rPr>
              <a:t>1000 NE 10</a:t>
            </a:r>
            <a:r>
              <a:rPr lang="en-US" sz="1200" baseline="30000" dirty="0" smtClean="0">
                <a:solidFill>
                  <a:srgbClr val="002060"/>
                </a:solidFill>
                <a:latin typeface="Arial" panose="020B0604020202020204" pitchFamily="34" charset="0"/>
                <a:cs typeface="Arial" panose="020B0604020202020204" pitchFamily="34" charset="0"/>
              </a:rPr>
              <a:t>th</a:t>
            </a:r>
            <a:r>
              <a:rPr lang="en-US" sz="1200" dirty="0" smtClean="0">
                <a:solidFill>
                  <a:srgbClr val="002060"/>
                </a:solidFill>
                <a:latin typeface="Arial" panose="020B0604020202020204" pitchFamily="34" charset="0"/>
                <a:cs typeface="Arial" panose="020B0604020202020204" pitchFamily="34" charset="0"/>
              </a:rPr>
              <a:t> St, OKC, OK 73117</a:t>
            </a:r>
            <a:r>
              <a:rPr lang="en-US" sz="1200" dirty="0">
                <a:solidFill>
                  <a:srgbClr val="002060"/>
                </a:solidFill>
                <a:latin typeface="Arial" panose="020B0604020202020204" pitchFamily="34" charset="0"/>
                <a:cs typeface="Arial" panose="020B0604020202020204" pitchFamily="34" charset="0"/>
              </a:rPr>
              <a:t>	</a:t>
            </a:r>
          </a:p>
          <a:p>
            <a:r>
              <a:rPr lang="en-US" sz="1200" dirty="0">
                <a:solidFill>
                  <a:srgbClr val="002060"/>
                </a:solidFill>
                <a:latin typeface="Arial" panose="020B0604020202020204" pitchFamily="34" charset="0"/>
                <a:cs typeface="Arial" panose="020B0604020202020204" pitchFamily="34" charset="0"/>
              </a:rPr>
              <a:t>Health </a:t>
            </a:r>
            <a:r>
              <a:rPr lang="en-US" sz="1200" dirty="0" smtClean="0">
                <a:solidFill>
                  <a:srgbClr val="002060"/>
                </a:solidFill>
                <a:latin typeface="Arial" panose="020B0604020202020204" pitchFamily="34" charset="0"/>
                <a:cs typeface="Arial" panose="020B0604020202020204" pitchFamily="34" charset="0"/>
              </a:rPr>
              <a:t>Workforce Workgroup </a:t>
            </a:r>
            <a:r>
              <a:rPr lang="en-US" sz="1200" dirty="0">
                <a:solidFill>
                  <a:srgbClr val="002060"/>
                </a:solidFill>
                <a:latin typeface="Arial" panose="020B0604020202020204" pitchFamily="34" charset="0"/>
                <a:cs typeface="Arial" panose="020B0604020202020204" pitchFamily="34" charset="0"/>
              </a:rPr>
              <a:t>Chair: </a:t>
            </a:r>
            <a:r>
              <a:rPr lang="en-US" sz="1200" dirty="0" smtClean="0">
                <a:solidFill>
                  <a:srgbClr val="002060"/>
                </a:solidFill>
                <a:latin typeface="Arial" panose="020B0604020202020204" pitchFamily="34" charset="0"/>
                <a:cs typeface="Arial" panose="020B0604020202020204" pitchFamily="34" charset="0"/>
              </a:rPr>
              <a:t>Deidre Myers </a:t>
            </a:r>
          </a:p>
        </p:txBody>
      </p:sp>
    </p:spTree>
    <p:extLst>
      <p:ext uri="{BB962C8B-B14F-4D97-AF65-F5344CB8AC3E}">
        <p14:creationId xmlns:p14="http://schemas.microsoft.com/office/powerpoint/2010/main" val="2563171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11921328"/>
              </p:ext>
            </p:extLst>
          </p:nvPr>
        </p:nvGraphicFramePr>
        <p:xfrm>
          <a:off x="304800" y="4572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47</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9372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Multi-Payer Episodes of Care</a:t>
            </a:r>
            <a:endParaRPr lang="en-US" dirty="0"/>
          </a:p>
        </p:txBody>
      </p:sp>
      <p:sp>
        <p:nvSpPr>
          <p:cNvPr id="3" name="Text Placeholder 2"/>
          <p:cNvSpPr>
            <a:spLocks noGrp="1"/>
          </p:cNvSpPr>
          <p:nvPr>
            <p:ph type="body" idx="1"/>
          </p:nvPr>
        </p:nvSpPr>
        <p:spPr/>
        <p:txBody>
          <a:bodyPr/>
          <a:lstStyle/>
          <a:p>
            <a:r>
              <a:rPr lang="en-US" dirty="0" smtClean="0"/>
              <a:t>Why is this important?</a:t>
            </a:r>
            <a:endParaRPr lang="en-US" dirty="0"/>
          </a:p>
        </p:txBody>
      </p:sp>
      <p:sp>
        <p:nvSpPr>
          <p:cNvPr id="4" name="Text Placeholder 3"/>
          <p:cNvSpPr>
            <a:spLocks noGrp="1"/>
          </p:cNvSpPr>
          <p:nvPr>
            <p:ph type="body" sz="quarter" idx="3"/>
          </p:nvPr>
        </p:nvSpPr>
        <p:spPr/>
        <p:txBody>
          <a:bodyPr/>
          <a:lstStyle/>
          <a:p>
            <a:r>
              <a:rPr lang="en-US" dirty="0" smtClean="0"/>
              <a:t>How is this part of the Model?</a:t>
            </a:r>
            <a:endParaRPr lang="en-US" dirty="0"/>
          </a:p>
        </p:txBody>
      </p:sp>
      <p:sp>
        <p:nvSpPr>
          <p:cNvPr id="5" name="Content Placeholder 4"/>
          <p:cNvSpPr>
            <a:spLocks noGrp="1"/>
          </p:cNvSpPr>
          <p:nvPr>
            <p:ph idx="13"/>
          </p:nvPr>
        </p:nvSpPr>
        <p:spPr/>
        <p:txBody>
          <a:bodyPr/>
          <a:lstStyle/>
          <a:p>
            <a:r>
              <a:rPr lang="en-US" dirty="0" smtClean="0"/>
              <a:t>Episodes have been shown to be effective tools to contain cost and improve quality and outcomes</a:t>
            </a:r>
          </a:p>
          <a:p>
            <a:r>
              <a:rPr lang="en-US" dirty="0" smtClean="0"/>
              <a:t>These episodes can help providers become accustomed to bearing risk within the delivery of healthcare</a:t>
            </a:r>
          </a:p>
          <a:p>
            <a:r>
              <a:rPr lang="en-US" dirty="0" smtClean="0"/>
              <a:t>Multi-payer episodes reduce provider burden by focusing the attention of the provider on the patient instead of who the patient’s carrier might be</a:t>
            </a:r>
          </a:p>
          <a:p>
            <a:endParaRPr lang="en-US" dirty="0"/>
          </a:p>
        </p:txBody>
      </p:sp>
      <p:sp>
        <p:nvSpPr>
          <p:cNvPr id="6" name="Content Placeholder 5"/>
          <p:cNvSpPr>
            <a:spLocks noGrp="1"/>
          </p:cNvSpPr>
          <p:nvPr>
            <p:ph idx="14"/>
          </p:nvPr>
        </p:nvSpPr>
        <p:spPr/>
        <p:txBody>
          <a:bodyPr/>
          <a:lstStyle/>
          <a:p>
            <a:r>
              <a:rPr lang="en-US" dirty="0" smtClean="0"/>
              <a:t>Participating payers will be asked to make the episodes a requirement to report from all applicable providers they contract with</a:t>
            </a:r>
          </a:p>
        </p:txBody>
      </p:sp>
      <p:sp>
        <p:nvSpPr>
          <p:cNvPr id="8" name="TextBox 7"/>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48</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334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Episodes of Care</a:t>
            </a:r>
          </a:p>
        </p:txBody>
      </p:sp>
      <p:sp>
        <p:nvSpPr>
          <p:cNvPr id="3" name="Rectangle 2"/>
          <p:cNvSpPr/>
          <p:nvPr/>
        </p:nvSpPr>
        <p:spPr bwMode="auto">
          <a:xfrm>
            <a:off x="457200" y="1143000"/>
            <a:ext cx="914400" cy="914400"/>
          </a:xfrm>
          <a:prstGeom prst="rect">
            <a:avLst/>
          </a:prstGeom>
          <a:solidFill>
            <a:srgbClr val="0070C0"/>
          </a:solidFill>
          <a:ln w="9525" cap="flat" cmpd="sng" algn="ctr">
            <a:solidFill>
              <a:sysClr val="window" lastClr="FFFFFF"/>
            </a:solidFill>
            <a:prstDash val="solid"/>
            <a:round/>
            <a:headEnd type="none" w="med" len="med"/>
            <a:tailEnd type="none" w="med" len="med"/>
          </a:ln>
          <a:effectLst/>
        </p:spPr>
        <p:txBody>
          <a:bodyPr lIns="73152" tIns="73152" rIns="73152" bIns="73152" anchor="ctr"/>
          <a:lstStyle/>
          <a:p>
            <a:pPr algn="ctr">
              <a:spcBef>
                <a:spcPts val="300"/>
              </a:spcBef>
              <a:buSzPct val="100000"/>
              <a:defRPr/>
            </a:pPr>
            <a:r>
              <a:rPr lang="en-US" sz="1100" b="1" kern="0" dirty="0">
                <a:solidFill>
                  <a:srgbClr val="FFFFFF"/>
                </a:solidFill>
                <a:latin typeface="Arial" pitchFamily="34" charset="0"/>
                <a:cs typeface="Arial" pitchFamily="34" charset="0"/>
              </a:rPr>
              <a:t>Overview</a:t>
            </a:r>
          </a:p>
        </p:txBody>
      </p:sp>
      <p:sp>
        <p:nvSpPr>
          <p:cNvPr id="7" name="Content Placeholder 4"/>
          <p:cNvSpPr txBox="1">
            <a:spLocks/>
          </p:cNvSpPr>
          <p:nvPr/>
        </p:nvSpPr>
        <p:spPr>
          <a:xfrm>
            <a:off x="1371600" y="1143000"/>
            <a:ext cx="2971800" cy="914400"/>
          </a:xfrm>
          <a:prstGeom prst="rect">
            <a:avLst/>
          </a:prstGeom>
          <a:solidFill>
            <a:schemeClr val="bg1">
              <a:lumMod val="85000"/>
            </a:schemeClr>
          </a:solidFill>
          <a:ln>
            <a:solidFill>
              <a:sysClr val="window" lastClr="FFFFFF"/>
            </a:solidFill>
          </a:ln>
        </p:spPr>
        <p:txBody>
          <a:bodyPr anchor="ct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100" dirty="0"/>
              <a:t>Payment model in which services related to a condition or procedure are grouped into “episodes” that </a:t>
            </a:r>
            <a:r>
              <a:rPr lang="en-US" sz="1100" dirty="0" smtClean="0"/>
              <a:t>provide benchmarks for both costs and quality of care</a:t>
            </a:r>
            <a:endParaRPr lang="en-US" sz="1100" dirty="0"/>
          </a:p>
        </p:txBody>
      </p:sp>
      <p:grpSp>
        <p:nvGrpSpPr>
          <p:cNvPr id="34821" name="Group 13"/>
          <p:cNvGrpSpPr>
            <a:grpSpLocks/>
          </p:cNvGrpSpPr>
          <p:nvPr/>
        </p:nvGrpSpPr>
        <p:grpSpPr bwMode="auto">
          <a:xfrm>
            <a:off x="457200" y="2057400"/>
            <a:ext cx="3886200" cy="990600"/>
            <a:chOff x="457200" y="2057400"/>
            <a:chExt cx="3886200" cy="762000"/>
          </a:xfrm>
        </p:grpSpPr>
        <p:sp>
          <p:nvSpPr>
            <p:cNvPr id="4" name="Rectangle 3"/>
            <p:cNvSpPr/>
            <p:nvPr/>
          </p:nvSpPr>
          <p:spPr bwMode="auto">
            <a:xfrm>
              <a:off x="457200" y="2057400"/>
              <a:ext cx="914400" cy="762000"/>
            </a:xfrm>
            <a:prstGeom prst="rect">
              <a:avLst/>
            </a:prstGeom>
            <a:solidFill>
              <a:srgbClr val="0070C0"/>
            </a:solidFill>
            <a:ln w="9525" cap="flat" cmpd="sng" algn="ctr">
              <a:solidFill>
                <a:sysClr val="window" lastClr="FFFFFF"/>
              </a:solidFill>
              <a:prstDash val="solid"/>
              <a:round/>
              <a:headEnd type="none" w="med" len="med"/>
              <a:tailEnd type="none" w="med" len="med"/>
            </a:ln>
            <a:effectLst/>
          </p:spPr>
          <p:txBody>
            <a:bodyPr lIns="73152" tIns="73152" rIns="73152" bIns="73152" anchor="ctr"/>
            <a:lstStyle/>
            <a:p>
              <a:pPr algn="ctr">
                <a:spcBef>
                  <a:spcPts val="300"/>
                </a:spcBef>
                <a:buSzPct val="100000"/>
                <a:defRPr/>
              </a:pPr>
              <a:r>
                <a:rPr lang="en-US" sz="1100" b="1" kern="0" dirty="0">
                  <a:solidFill>
                    <a:srgbClr val="FFFFFF"/>
                  </a:solidFill>
                  <a:latin typeface="Arial" pitchFamily="34" charset="0"/>
                  <a:cs typeface="Arial" pitchFamily="34" charset="0"/>
                </a:rPr>
                <a:t>Scope</a:t>
              </a:r>
            </a:p>
          </p:txBody>
        </p:sp>
        <p:sp>
          <p:nvSpPr>
            <p:cNvPr id="8" name="Content Placeholder 4"/>
            <p:cNvSpPr txBox="1">
              <a:spLocks/>
            </p:cNvSpPr>
            <p:nvPr/>
          </p:nvSpPr>
          <p:spPr>
            <a:xfrm>
              <a:off x="1371600" y="2057400"/>
              <a:ext cx="2971800" cy="762000"/>
            </a:xfrm>
            <a:prstGeom prst="rect">
              <a:avLst/>
            </a:prstGeom>
            <a:solidFill>
              <a:schemeClr val="bg1">
                <a:lumMod val="85000"/>
              </a:schemeClr>
            </a:solidFill>
            <a:ln>
              <a:solidFill>
                <a:sysClr val="window" lastClr="FFFFFF"/>
              </a:solidFill>
            </a:ln>
          </p:spPr>
          <p:txBody>
            <a:bodyPr anchor="ct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100" dirty="0" smtClean="0"/>
                <a:t>Principle Accountable Provider (PAP) is assigned and is responsible for the episode's outcome</a:t>
              </a:r>
            </a:p>
            <a:p>
              <a:pPr>
                <a:defRPr/>
              </a:pPr>
              <a:r>
                <a:rPr lang="en-US" sz="1100" dirty="0" smtClean="0"/>
                <a:t>Episodes may include acute, chronic, or behavioral health conditions</a:t>
              </a:r>
              <a:endParaRPr lang="en-US" sz="1100" dirty="0"/>
            </a:p>
          </p:txBody>
        </p:sp>
      </p:grpSp>
      <p:grpSp>
        <p:nvGrpSpPr>
          <p:cNvPr id="34822" name="Group 11"/>
          <p:cNvGrpSpPr>
            <a:grpSpLocks/>
          </p:cNvGrpSpPr>
          <p:nvPr/>
        </p:nvGrpSpPr>
        <p:grpSpPr bwMode="auto">
          <a:xfrm>
            <a:off x="4572000" y="1158875"/>
            <a:ext cx="3886200" cy="160338"/>
            <a:chOff x="2875" y="1033"/>
            <a:chExt cx="2448" cy="101"/>
          </a:xfrm>
        </p:grpSpPr>
        <p:sp>
          <p:nvSpPr>
            <p:cNvPr id="12" name="Line 12"/>
            <p:cNvSpPr>
              <a:spLocks noChangeShapeType="1"/>
            </p:cNvSpPr>
            <p:nvPr/>
          </p:nvSpPr>
          <p:spPr bwMode="gray">
            <a:xfrm>
              <a:off x="2875" y="1083"/>
              <a:ext cx="2448" cy="0"/>
            </a:xfrm>
            <a:prstGeom prst="line">
              <a:avLst/>
            </a:prstGeom>
            <a:noFill/>
            <a:ln w="12700" cap="rnd">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06000"/>
                </a:lnSpc>
                <a:defRPr/>
              </a:pPr>
              <a:endParaRPr lang="en-US" sz="1100" b="1" kern="0" dirty="0">
                <a:solidFill>
                  <a:srgbClr val="000000"/>
                </a:solidFill>
                <a:latin typeface="Arial" pitchFamily="34" charset="0"/>
              </a:endParaRPr>
            </a:p>
          </p:txBody>
        </p:sp>
        <p:sp>
          <p:nvSpPr>
            <p:cNvPr id="13" name="Rectangle 13"/>
            <p:cNvSpPr>
              <a:spLocks noChangeArrowheads="1"/>
            </p:cNvSpPr>
            <p:nvPr/>
          </p:nvSpPr>
          <p:spPr bwMode="gray">
            <a:xfrm>
              <a:off x="3490" y="1033"/>
              <a:ext cx="1207"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algn="ctr" eaLnBrk="0" hangingPunct="0">
                <a:lnSpc>
                  <a:spcPct val="95000"/>
                </a:lnSpc>
                <a:defRPr/>
              </a:pPr>
              <a:r>
                <a:rPr lang="en-US" altLang="en-US" kern="0" dirty="0" smtClean="0">
                  <a:solidFill>
                    <a:srgbClr val="000000"/>
                  </a:solidFill>
                </a:rPr>
                <a:t>Example Episodes of Care</a:t>
              </a:r>
            </a:p>
          </p:txBody>
        </p:sp>
      </p:grpSp>
      <p:grpSp>
        <p:nvGrpSpPr>
          <p:cNvPr id="34823" name="Group 11"/>
          <p:cNvGrpSpPr>
            <a:grpSpLocks/>
          </p:cNvGrpSpPr>
          <p:nvPr/>
        </p:nvGrpSpPr>
        <p:grpSpPr bwMode="auto">
          <a:xfrm>
            <a:off x="4572000" y="3886200"/>
            <a:ext cx="3886200" cy="160338"/>
            <a:chOff x="2875" y="1033"/>
            <a:chExt cx="2448" cy="101"/>
          </a:xfrm>
        </p:grpSpPr>
        <p:sp>
          <p:nvSpPr>
            <p:cNvPr id="15" name="Line 12"/>
            <p:cNvSpPr>
              <a:spLocks noChangeShapeType="1"/>
            </p:cNvSpPr>
            <p:nvPr/>
          </p:nvSpPr>
          <p:spPr bwMode="gray">
            <a:xfrm>
              <a:off x="2875" y="1083"/>
              <a:ext cx="2448" cy="0"/>
            </a:xfrm>
            <a:prstGeom prst="line">
              <a:avLst/>
            </a:prstGeom>
            <a:noFill/>
            <a:ln w="12700" cap="rnd">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06000"/>
                </a:lnSpc>
                <a:defRPr/>
              </a:pPr>
              <a:endParaRPr lang="en-US" sz="1100" b="1" kern="0" dirty="0">
                <a:solidFill>
                  <a:srgbClr val="000000"/>
                </a:solidFill>
                <a:latin typeface="Arial" pitchFamily="34" charset="0"/>
              </a:endParaRPr>
            </a:p>
          </p:txBody>
        </p:sp>
        <p:sp>
          <p:nvSpPr>
            <p:cNvPr id="16" name="Rectangle 13"/>
            <p:cNvSpPr>
              <a:spLocks noChangeArrowheads="1"/>
            </p:cNvSpPr>
            <p:nvPr/>
          </p:nvSpPr>
          <p:spPr bwMode="gray">
            <a:xfrm>
              <a:off x="3512" y="1033"/>
              <a:ext cx="117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algn="ctr" eaLnBrk="0" hangingPunct="0">
                <a:lnSpc>
                  <a:spcPct val="95000"/>
                </a:lnSpc>
                <a:defRPr/>
              </a:pPr>
              <a:r>
                <a:rPr lang="en-US" altLang="en-US" kern="0" dirty="0" smtClean="0">
                  <a:solidFill>
                    <a:srgbClr val="000000"/>
                  </a:solidFill>
                </a:rPr>
                <a:t>Results &amp; Considerations</a:t>
              </a:r>
            </a:p>
          </p:txBody>
        </p:sp>
      </p:grpSp>
      <p:sp>
        <p:nvSpPr>
          <p:cNvPr id="34824" name="Content Placeholder 4"/>
          <p:cNvSpPr txBox="1">
            <a:spLocks/>
          </p:cNvSpPr>
          <p:nvPr/>
        </p:nvSpPr>
        <p:spPr bwMode="auto">
          <a:xfrm>
            <a:off x="4572000" y="41148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398463" indent="-173038"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623888" indent="-161925"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860425" indent="-17145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eaLnBrk="1" hangingPunct="1">
              <a:spcBef>
                <a:spcPct val="20000"/>
              </a:spcBef>
              <a:buClr>
                <a:srgbClr val="002060"/>
              </a:buClr>
              <a:buSzPct val="100000"/>
              <a:buFont typeface="Wingdings" pitchFamily="2" charset="2"/>
              <a:buChar char="§"/>
            </a:pPr>
            <a:r>
              <a:rPr lang="en-US" altLang="en-US" sz="1200" dirty="0">
                <a:solidFill>
                  <a:srgbClr val="002060"/>
                </a:solidFill>
                <a:latin typeface="Arial" pitchFamily="34" charset="0"/>
                <a:cs typeface="Arial" pitchFamily="34" charset="0"/>
              </a:rPr>
              <a:t>Episodes can be difficult to define, and changes in best practices or technology can render even well designed episodes obsolete</a:t>
            </a:r>
          </a:p>
          <a:p>
            <a:pPr eaLnBrk="1" hangingPunct="1">
              <a:spcBef>
                <a:spcPct val="20000"/>
              </a:spcBef>
              <a:buClr>
                <a:srgbClr val="002060"/>
              </a:buClr>
              <a:buSzPct val="100000"/>
              <a:buFont typeface="Wingdings" pitchFamily="2" charset="2"/>
              <a:buChar char="§"/>
            </a:pPr>
            <a:r>
              <a:rPr lang="en-US" altLang="en-US" sz="1200" dirty="0">
                <a:solidFill>
                  <a:srgbClr val="002060"/>
                </a:solidFill>
                <a:latin typeface="Arial" pitchFamily="34" charset="0"/>
                <a:cs typeface="Arial" pitchFamily="34" charset="0"/>
              </a:rPr>
              <a:t>Pricing episodes correctly can require significant data</a:t>
            </a:r>
          </a:p>
          <a:p>
            <a:pPr eaLnBrk="1" hangingPunct="1">
              <a:spcBef>
                <a:spcPct val="20000"/>
              </a:spcBef>
              <a:buClr>
                <a:srgbClr val="002060"/>
              </a:buClr>
              <a:buSzPct val="100000"/>
              <a:buFont typeface="Wingdings" pitchFamily="2" charset="2"/>
              <a:buChar char="§"/>
            </a:pPr>
            <a:r>
              <a:rPr lang="en-US" altLang="en-US" sz="1200" dirty="0">
                <a:solidFill>
                  <a:srgbClr val="002060"/>
                </a:solidFill>
                <a:latin typeface="Arial" pitchFamily="34" charset="0"/>
                <a:cs typeface="Arial" pitchFamily="34" charset="0"/>
              </a:rPr>
              <a:t>Costs can vary based on inherent risk within patient population</a:t>
            </a:r>
          </a:p>
          <a:p>
            <a:pPr lvl="1" eaLnBrk="1" hangingPunct="1">
              <a:spcBef>
                <a:spcPct val="20000"/>
              </a:spcBef>
              <a:buClr>
                <a:srgbClr val="002060"/>
              </a:buClr>
              <a:buSzTx/>
              <a:buFont typeface="Arial" pitchFamily="34" charset="0"/>
              <a:buChar char="−"/>
            </a:pPr>
            <a:r>
              <a:rPr lang="en-US" altLang="en-US" sz="1000" dirty="0">
                <a:solidFill>
                  <a:srgbClr val="002060"/>
                </a:solidFill>
                <a:latin typeface="Arial" pitchFamily="34" charset="0"/>
                <a:cs typeface="Arial" pitchFamily="34" charset="0"/>
              </a:rPr>
              <a:t>Patient volume considerations to ensure appropriate distribution of risk</a:t>
            </a:r>
          </a:p>
        </p:txBody>
      </p:sp>
      <p:grpSp>
        <p:nvGrpSpPr>
          <p:cNvPr id="34825" name="Group 16"/>
          <p:cNvGrpSpPr>
            <a:grpSpLocks/>
          </p:cNvGrpSpPr>
          <p:nvPr/>
        </p:nvGrpSpPr>
        <p:grpSpPr bwMode="auto">
          <a:xfrm>
            <a:off x="457200" y="3048000"/>
            <a:ext cx="3886200" cy="3352800"/>
            <a:chOff x="457200" y="3047999"/>
            <a:chExt cx="3886200" cy="3352801"/>
          </a:xfrm>
        </p:grpSpPr>
        <p:grpSp>
          <p:nvGrpSpPr>
            <p:cNvPr id="34827" name="Group 10"/>
            <p:cNvGrpSpPr>
              <a:grpSpLocks/>
            </p:cNvGrpSpPr>
            <p:nvPr/>
          </p:nvGrpSpPr>
          <p:grpSpPr bwMode="auto">
            <a:xfrm>
              <a:off x="457200" y="3047999"/>
              <a:ext cx="3886200" cy="2514600"/>
              <a:chOff x="457200" y="2978331"/>
              <a:chExt cx="3886200" cy="2586446"/>
            </a:xfrm>
          </p:grpSpPr>
          <p:sp>
            <p:nvSpPr>
              <p:cNvPr id="5" name="Rectangle 4"/>
              <p:cNvSpPr/>
              <p:nvPr/>
            </p:nvSpPr>
            <p:spPr bwMode="auto">
              <a:xfrm>
                <a:off x="457200" y="2978331"/>
                <a:ext cx="914400" cy="862149"/>
              </a:xfrm>
              <a:prstGeom prst="rect">
                <a:avLst/>
              </a:prstGeom>
              <a:solidFill>
                <a:srgbClr val="0070C0"/>
              </a:solidFill>
              <a:ln w="9525" cap="flat" cmpd="sng" algn="ctr">
                <a:solidFill>
                  <a:sysClr val="window" lastClr="FFFFFF"/>
                </a:solidFill>
                <a:prstDash val="solid"/>
                <a:round/>
                <a:headEnd type="none" w="med" len="med"/>
                <a:tailEnd type="none" w="med" len="med"/>
              </a:ln>
              <a:effectLst/>
            </p:spPr>
            <p:txBody>
              <a:bodyPr lIns="73152" tIns="73152" rIns="73152" bIns="73152" anchor="ctr"/>
              <a:lstStyle/>
              <a:p>
                <a:pPr algn="ctr">
                  <a:spcBef>
                    <a:spcPts val="300"/>
                  </a:spcBef>
                  <a:buSzPct val="100000"/>
                  <a:defRPr/>
                </a:pPr>
                <a:r>
                  <a:rPr lang="en-US" sz="1100" b="1" kern="0" dirty="0">
                    <a:solidFill>
                      <a:srgbClr val="FFFFFF"/>
                    </a:solidFill>
                    <a:latin typeface="Arial" pitchFamily="34" charset="0"/>
                    <a:cs typeface="Arial" pitchFamily="34" charset="0"/>
                  </a:rPr>
                  <a:t>Care</a:t>
                </a:r>
                <a:br>
                  <a:rPr lang="en-US" sz="1100" b="1" kern="0" dirty="0">
                    <a:solidFill>
                      <a:srgbClr val="FFFFFF"/>
                    </a:solidFill>
                    <a:latin typeface="Arial" pitchFamily="34" charset="0"/>
                    <a:cs typeface="Arial" pitchFamily="34" charset="0"/>
                  </a:rPr>
                </a:br>
                <a:r>
                  <a:rPr lang="en-US" sz="1100" b="1" kern="0" dirty="0">
                    <a:solidFill>
                      <a:srgbClr val="FFFFFF"/>
                    </a:solidFill>
                    <a:latin typeface="Arial" pitchFamily="34" charset="0"/>
                    <a:cs typeface="Arial" pitchFamily="34" charset="0"/>
                  </a:rPr>
                  <a:t>Model</a:t>
                </a:r>
              </a:p>
            </p:txBody>
          </p:sp>
          <p:sp>
            <p:nvSpPr>
              <p:cNvPr id="6" name="Rectangle 5"/>
              <p:cNvSpPr/>
              <p:nvPr/>
            </p:nvSpPr>
            <p:spPr bwMode="auto">
              <a:xfrm>
                <a:off x="457200" y="3762103"/>
                <a:ext cx="914400" cy="1802675"/>
              </a:xfrm>
              <a:prstGeom prst="rect">
                <a:avLst/>
              </a:prstGeom>
              <a:solidFill>
                <a:srgbClr val="0070C0"/>
              </a:solidFill>
              <a:ln w="9525" cap="flat" cmpd="sng" algn="ctr">
                <a:solidFill>
                  <a:sysClr val="window" lastClr="FFFFFF"/>
                </a:solidFill>
                <a:prstDash val="solid"/>
                <a:round/>
                <a:headEnd type="none" w="med" len="med"/>
                <a:tailEnd type="none" w="med" len="med"/>
              </a:ln>
              <a:effectLst/>
            </p:spPr>
            <p:txBody>
              <a:bodyPr lIns="73152" tIns="73152" rIns="73152" bIns="73152" anchor="ctr"/>
              <a:lstStyle/>
              <a:p>
                <a:pPr algn="ctr">
                  <a:spcBef>
                    <a:spcPts val="300"/>
                  </a:spcBef>
                  <a:buSzPct val="100000"/>
                  <a:defRPr/>
                </a:pPr>
                <a:r>
                  <a:rPr lang="en-US" sz="1100" b="1" kern="0" dirty="0">
                    <a:solidFill>
                      <a:srgbClr val="FFFFFF"/>
                    </a:solidFill>
                    <a:latin typeface="Arial" pitchFamily="34" charset="0"/>
                    <a:cs typeface="Arial" pitchFamily="34" charset="0"/>
                  </a:rPr>
                  <a:t>Payment</a:t>
                </a:r>
                <a:br>
                  <a:rPr lang="en-US" sz="1100" b="1" kern="0" dirty="0">
                    <a:solidFill>
                      <a:srgbClr val="FFFFFF"/>
                    </a:solidFill>
                    <a:latin typeface="Arial" pitchFamily="34" charset="0"/>
                    <a:cs typeface="Arial" pitchFamily="34" charset="0"/>
                  </a:rPr>
                </a:br>
                <a:r>
                  <a:rPr lang="en-US" sz="1100" b="1" kern="0" dirty="0">
                    <a:solidFill>
                      <a:srgbClr val="FFFFFF"/>
                    </a:solidFill>
                    <a:latin typeface="Arial" pitchFamily="34" charset="0"/>
                    <a:cs typeface="Arial" pitchFamily="34" charset="0"/>
                  </a:rPr>
                  <a:t>Model</a:t>
                </a:r>
              </a:p>
            </p:txBody>
          </p:sp>
          <p:sp>
            <p:nvSpPr>
              <p:cNvPr id="9" name="Content Placeholder 4"/>
              <p:cNvSpPr txBox="1">
                <a:spLocks/>
              </p:cNvSpPr>
              <p:nvPr/>
            </p:nvSpPr>
            <p:spPr>
              <a:xfrm>
                <a:off x="1371600" y="2978331"/>
                <a:ext cx="2971800" cy="862149"/>
              </a:xfrm>
              <a:prstGeom prst="rect">
                <a:avLst/>
              </a:prstGeom>
              <a:solidFill>
                <a:schemeClr val="bg1">
                  <a:lumMod val="85000"/>
                </a:schemeClr>
              </a:solidFill>
              <a:ln>
                <a:solidFill>
                  <a:sysClr val="window" lastClr="FFFFFF"/>
                </a:solidFill>
              </a:ln>
            </p:spPr>
            <p:txBody>
              <a:bodyPr anchor="ct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00"/>
                  </a:spcBef>
                  <a:buClr>
                    <a:srgbClr val="000000"/>
                  </a:buClr>
                  <a:defRPr/>
                </a:pPr>
                <a:r>
                  <a:rPr lang="en-US" altLang="en-US" sz="1100" dirty="0">
                    <a:cs typeface="Times New Roman" pitchFamily="18" charset="0"/>
                  </a:rPr>
                  <a:t>Encourage provider efficiency and </a:t>
                </a:r>
                <a:r>
                  <a:rPr lang="en-US" altLang="en-US" sz="1100" dirty="0" smtClean="0">
                    <a:cs typeface="Times New Roman" pitchFamily="18" charset="0"/>
                  </a:rPr>
                  <a:t>care coordination to </a:t>
                </a:r>
                <a:r>
                  <a:rPr lang="en-US" altLang="en-US" sz="1100" dirty="0">
                    <a:cs typeface="Times New Roman" pitchFamily="18" charset="0"/>
                  </a:rPr>
                  <a:t>avoid the need for further intervention or </a:t>
                </a:r>
                <a:r>
                  <a:rPr lang="en-US" altLang="en-US" sz="1100" dirty="0" smtClean="0">
                    <a:cs typeface="Times New Roman" pitchFamily="18" charset="0"/>
                  </a:rPr>
                  <a:t>complications</a:t>
                </a:r>
                <a:endParaRPr lang="en-US" altLang="en-US" sz="1100" dirty="0">
                  <a:cs typeface="Times New Roman" pitchFamily="18" charset="0"/>
                </a:endParaRPr>
              </a:p>
            </p:txBody>
          </p:sp>
          <p:sp>
            <p:nvSpPr>
              <p:cNvPr id="10" name="Content Placeholder 4"/>
              <p:cNvSpPr txBox="1">
                <a:spLocks/>
              </p:cNvSpPr>
              <p:nvPr/>
            </p:nvSpPr>
            <p:spPr>
              <a:xfrm>
                <a:off x="1371600" y="3762103"/>
                <a:ext cx="2971800" cy="1802675"/>
              </a:xfrm>
              <a:prstGeom prst="rect">
                <a:avLst/>
              </a:prstGeom>
              <a:solidFill>
                <a:schemeClr val="bg1">
                  <a:lumMod val="85000"/>
                </a:schemeClr>
              </a:solidFill>
              <a:ln>
                <a:solidFill>
                  <a:sysClr val="window" lastClr="FFFFFF"/>
                </a:solidFill>
              </a:ln>
            </p:spPr>
            <p:txBody>
              <a:bodyPr anchor="ct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100" dirty="0" smtClean="0"/>
                  <a:t>PAPs are assigned by the carrier and initially paid on a fee-for-service basis. They are retroactively evaluated against a set of benchmarks for the average cost of care delivered over the episode’s performance period </a:t>
                </a:r>
              </a:p>
              <a:p>
                <a:pPr>
                  <a:defRPr/>
                </a:pPr>
                <a:r>
                  <a:rPr lang="en-US" sz="1100" dirty="0" smtClean="0"/>
                  <a:t>PAPs are rewarded with a percentage of savings or charged a portion of costs in excess of the benchmarks</a:t>
                </a:r>
                <a:endParaRPr lang="en-US" sz="1100" dirty="0"/>
              </a:p>
            </p:txBody>
          </p:sp>
        </p:grpSp>
        <p:sp>
          <p:nvSpPr>
            <p:cNvPr id="18" name="Rectangle 17"/>
            <p:cNvSpPr/>
            <p:nvPr/>
          </p:nvSpPr>
          <p:spPr bwMode="auto">
            <a:xfrm>
              <a:off x="457200" y="5562600"/>
              <a:ext cx="914400" cy="838200"/>
            </a:xfrm>
            <a:prstGeom prst="rect">
              <a:avLst/>
            </a:prstGeom>
            <a:solidFill>
              <a:srgbClr val="0070C0"/>
            </a:solidFill>
            <a:ln w="9525" cap="flat" cmpd="sng" algn="ctr">
              <a:solidFill>
                <a:sysClr val="window" lastClr="FFFFFF"/>
              </a:solidFill>
              <a:prstDash val="solid"/>
              <a:round/>
              <a:headEnd type="none" w="med" len="med"/>
              <a:tailEnd type="none" w="med" len="med"/>
            </a:ln>
            <a:effectLst/>
          </p:spPr>
          <p:txBody>
            <a:bodyPr lIns="73152" tIns="73152" rIns="73152" bIns="73152" anchor="ctr"/>
            <a:lstStyle/>
            <a:p>
              <a:pPr algn="ctr">
                <a:spcBef>
                  <a:spcPts val="300"/>
                </a:spcBef>
                <a:buSzPct val="100000"/>
                <a:defRPr/>
              </a:pPr>
              <a:r>
                <a:rPr lang="en-US" sz="1100" b="1" kern="0" dirty="0">
                  <a:solidFill>
                    <a:srgbClr val="FFFFFF"/>
                  </a:solidFill>
                  <a:latin typeface="Arial" pitchFamily="34" charset="0"/>
                  <a:cs typeface="Arial" pitchFamily="34" charset="0"/>
                </a:rPr>
                <a:t>Attribution</a:t>
              </a:r>
            </a:p>
          </p:txBody>
        </p:sp>
        <p:sp>
          <p:nvSpPr>
            <p:cNvPr id="19" name="Content Placeholder 4"/>
            <p:cNvSpPr txBox="1">
              <a:spLocks/>
            </p:cNvSpPr>
            <p:nvPr/>
          </p:nvSpPr>
          <p:spPr>
            <a:xfrm>
              <a:off x="1371600" y="5562600"/>
              <a:ext cx="2971800" cy="838200"/>
            </a:xfrm>
            <a:prstGeom prst="rect">
              <a:avLst/>
            </a:prstGeom>
            <a:solidFill>
              <a:schemeClr val="bg1">
                <a:lumMod val="85000"/>
              </a:schemeClr>
            </a:solidFill>
            <a:ln>
              <a:solidFill>
                <a:sysClr val="window" lastClr="FFFFFF"/>
              </a:solidFill>
            </a:ln>
          </p:spPr>
          <p:txBody>
            <a:bodyPr anchor="ct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100" dirty="0"/>
                <a:t>Patient has a triggering event or certain number of claims related to an episode with a participating </a:t>
              </a:r>
              <a:r>
                <a:rPr lang="en-US" sz="1100" dirty="0" smtClean="0"/>
                <a:t>provider</a:t>
              </a:r>
              <a:endParaRPr lang="en-US" sz="1100" dirty="0"/>
            </a:p>
          </p:txBody>
        </p:sp>
      </p:grpSp>
      <p:pic>
        <p:nvPicPr>
          <p:cNvPr id="348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238" y="1417638"/>
            <a:ext cx="28797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49</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7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OSIM Progress Update</a:t>
            </a:r>
            <a:endParaRPr lang="en-US" dirty="0"/>
          </a:p>
        </p:txBody>
      </p:sp>
      <p:sp>
        <p:nvSpPr>
          <p:cNvPr id="4" name="Content Placeholder 2"/>
          <p:cNvSpPr txBox="1">
            <a:spLocks/>
          </p:cNvSpPr>
          <p:nvPr/>
        </p:nvSpPr>
        <p:spPr>
          <a:xfrm>
            <a:off x="457200" y="2150327"/>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Major </a:t>
            </a:r>
            <a:r>
              <a:rPr lang="en-US" sz="1800" dirty="0" smtClean="0"/>
              <a:t>OSIM accomplishments</a:t>
            </a:r>
            <a:endParaRPr lang="en-US" sz="1800" dirty="0"/>
          </a:p>
          <a:p>
            <a:pPr lvl="1"/>
            <a:r>
              <a:rPr lang="en-US" sz="1600" dirty="0"/>
              <a:t>Model proposal</a:t>
            </a:r>
          </a:p>
          <a:p>
            <a:pPr lvl="1"/>
            <a:r>
              <a:rPr lang="en-US" sz="1600" dirty="0"/>
              <a:t>Quality measures</a:t>
            </a:r>
          </a:p>
          <a:p>
            <a:pPr lvl="1"/>
            <a:r>
              <a:rPr lang="en-US" sz="1600" dirty="0"/>
              <a:t>Episodes of </a:t>
            </a:r>
            <a:r>
              <a:rPr lang="en-US" sz="1600" dirty="0" smtClean="0"/>
              <a:t>care</a:t>
            </a:r>
          </a:p>
          <a:p>
            <a:pPr lvl="1"/>
            <a:r>
              <a:rPr lang="en-US" sz="1600" dirty="0" smtClean="0"/>
              <a:t>Writing of SHSIP sections</a:t>
            </a:r>
          </a:p>
          <a:p>
            <a:pPr lvl="2"/>
            <a:r>
              <a:rPr lang="en-US" sz="1600" dirty="0" smtClean="0"/>
              <a:t>HIT Plan</a:t>
            </a:r>
          </a:p>
          <a:p>
            <a:pPr lvl="2"/>
            <a:r>
              <a:rPr lang="en-US" sz="1600" dirty="0" smtClean="0"/>
              <a:t>Workforce Redesign</a:t>
            </a:r>
          </a:p>
          <a:p>
            <a:pPr lvl="2"/>
            <a:r>
              <a:rPr lang="en-US" sz="1600" dirty="0" smtClean="0"/>
              <a:t>Environmental Scan</a:t>
            </a:r>
          </a:p>
          <a:p>
            <a:pPr lvl="2"/>
            <a:endParaRPr lang="en-US" sz="1600" dirty="0" smtClean="0"/>
          </a:p>
          <a:p>
            <a:r>
              <a:rPr lang="en-US" sz="1800" dirty="0" smtClean="0"/>
              <a:t>CMS has granted Oklahoma a two month extension for the OSIM initiative</a:t>
            </a:r>
            <a:endParaRPr lang="en-US" sz="1800" dirty="0"/>
          </a:p>
          <a:p>
            <a:pPr lvl="1"/>
            <a:r>
              <a:rPr lang="en-US" sz="1600" dirty="0" smtClean="0"/>
              <a:t>Allows for a thorough public engagement and comment period</a:t>
            </a:r>
          </a:p>
          <a:p>
            <a:pPr lvl="1"/>
            <a:r>
              <a:rPr lang="en-US" sz="1600" dirty="0" smtClean="0"/>
              <a:t>Will result in a more robust State Health System Innovation Plan (SHSIP) to guide health transformation efforts in Oklahoma</a:t>
            </a:r>
          </a:p>
        </p:txBody>
      </p:sp>
      <p:grpSp>
        <p:nvGrpSpPr>
          <p:cNvPr id="5" name="Group 4"/>
          <p:cNvGrpSpPr/>
          <p:nvPr/>
        </p:nvGrpSpPr>
        <p:grpSpPr>
          <a:xfrm>
            <a:off x="457200" y="1600200"/>
            <a:ext cx="8261195" cy="457200"/>
            <a:chOff x="457200" y="897673"/>
            <a:chExt cx="8261195" cy="457200"/>
          </a:xfrm>
        </p:grpSpPr>
        <p:sp>
          <p:nvSpPr>
            <p:cNvPr id="6" name="Text Placeholder 2"/>
            <p:cNvSpPr txBox="1">
              <a:spLocks/>
            </p:cNvSpPr>
            <p:nvPr/>
          </p:nvSpPr>
          <p:spPr>
            <a:xfrm>
              <a:off x="488795" y="897673"/>
              <a:ext cx="8229600" cy="457200"/>
            </a:xfrm>
            <a:prstGeom prst="rect">
              <a:avLst/>
            </a:prstGeom>
          </p:spPr>
          <p:txBody>
            <a:bodyPr wrap="none" lIns="0" tIns="0" rIns="0" bIns="45720" anchor="ctr" anchorCtr="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2000" b="1"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2060"/>
                </a:buClr>
                <a:buFont typeface="Arial" panose="020B0604020202020204" pitchFamily="34" charset="0"/>
                <a:buNone/>
                <a:defRPr sz="2000" b="1"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2060"/>
                </a:buClr>
                <a:buFont typeface="Wingdings" panose="05000000000000000000" pitchFamily="2" charset="2"/>
                <a:buNone/>
                <a:defRPr sz="1800" b="1"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2060"/>
                </a:buClr>
                <a:buFont typeface="Arial" panose="020B0604020202020204" pitchFamily="34" charset="0"/>
                <a:buNone/>
                <a:defRPr sz="1600" b="1"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Milestone Updates</a:t>
              </a:r>
            </a:p>
          </p:txBody>
        </p:sp>
        <p:sp>
          <p:nvSpPr>
            <p:cNvPr id="7" name="SHP_243"/>
            <p:cNvSpPr>
              <a:spLocks noChangeShapeType="1"/>
            </p:cNvSpPr>
            <p:nvPr/>
          </p:nvSpPr>
          <p:spPr bwMode="auto">
            <a:xfrm>
              <a:off x="457200" y="1338146"/>
              <a:ext cx="8229600" cy="0"/>
            </a:xfrm>
            <a:prstGeom prst="line">
              <a:avLst/>
            </a:prstGeom>
            <a:noFill/>
            <a:ln w="25400">
              <a:solidFill>
                <a:srgbClr val="009999"/>
              </a:solidFill>
              <a:round/>
              <a:headEnd/>
              <a:tailEnd/>
            </a:ln>
          </p:spPr>
          <p:txBody>
            <a:bodyPr lIns="72000" tIns="72000" rIns="72000" bIns="72000" anchor="ctr" anchorCtr="1"/>
            <a:lstStyle/>
            <a:p>
              <a:pPr>
                <a:defRPr/>
              </a:pPr>
              <a:endParaRPr lang="en-US" kern="0" dirty="0">
                <a:solidFill>
                  <a:sysClr val="windowText" lastClr="000000"/>
                </a:solidFill>
              </a:endParaRPr>
            </a:p>
          </p:txBody>
        </p:sp>
      </p:grpSp>
      <p:sp>
        <p:nvSpPr>
          <p:cNvPr id="8" name="Text Placeholder 2"/>
          <p:cNvSpPr>
            <a:spLocks noGrp="1"/>
          </p:cNvSpPr>
          <p:nvPr>
            <p:ph type="body" sz="quarter" idx="11"/>
          </p:nvPr>
        </p:nvSpPr>
        <p:spPr>
          <a:xfrm>
            <a:off x="365760" y="914400"/>
            <a:ext cx="8412480" cy="457200"/>
          </a:xfrm>
        </p:spPr>
        <p:txBody>
          <a:bodyPr/>
          <a:lstStyle/>
          <a:p>
            <a:r>
              <a:rPr lang="en-US" dirty="0" smtClean="0"/>
              <a:t>The OSIM initiative has made substantial progress in the intervening months since the previous workgroup meeting</a:t>
            </a:r>
            <a:endParaRPr lang="en-US" dirty="0"/>
          </a:p>
        </p:txBody>
      </p:sp>
      <p:sp>
        <p:nvSpPr>
          <p:cNvPr id="9" name="TextBox 8"/>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prstClr val="white"/>
                </a:solidFill>
                <a:latin typeface="Arial" panose="020B0604020202020204" pitchFamily="34" charset="0"/>
                <a:cs typeface="Arial" panose="020B0604020202020204" pitchFamily="34" charset="0"/>
              </a:rPr>
              <a:pPr algn="ctr"/>
              <a:t>5</a:t>
            </a:fld>
            <a:endParaRPr lang="en-US" sz="1000" b="1"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1449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Episodes of Care – Payment Model Design</a:t>
            </a:r>
          </a:p>
        </p:txBody>
      </p:sp>
      <p:grpSp>
        <p:nvGrpSpPr>
          <p:cNvPr id="35843" name="Group 2"/>
          <p:cNvGrpSpPr>
            <a:grpSpLocks noChangeAspect="1"/>
          </p:cNvGrpSpPr>
          <p:nvPr/>
        </p:nvGrpSpPr>
        <p:grpSpPr bwMode="auto">
          <a:xfrm>
            <a:off x="457200" y="1685925"/>
            <a:ext cx="4572000" cy="3724275"/>
            <a:chOff x="1943100" y="1600200"/>
            <a:chExt cx="5257800" cy="4282440"/>
          </a:xfrm>
        </p:grpSpPr>
        <p:grpSp>
          <p:nvGrpSpPr>
            <p:cNvPr id="35845" name="Group 3"/>
            <p:cNvGrpSpPr>
              <a:grpSpLocks/>
            </p:cNvGrpSpPr>
            <p:nvPr/>
          </p:nvGrpSpPr>
          <p:grpSpPr bwMode="auto">
            <a:xfrm>
              <a:off x="4229100" y="1600200"/>
              <a:ext cx="685800" cy="1008434"/>
              <a:chOff x="914400" y="1865301"/>
              <a:chExt cx="685800" cy="1008434"/>
            </a:xfrm>
          </p:grpSpPr>
          <p:grpSp>
            <p:nvGrpSpPr>
              <p:cNvPr id="36000" name="Group 140"/>
              <p:cNvGrpSpPr>
                <a:grpSpLocks/>
              </p:cNvGrpSpPr>
              <p:nvPr/>
            </p:nvGrpSpPr>
            <p:grpSpPr bwMode="auto">
              <a:xfrm>
                <a:off x="914400" y="1865301"/>
                <a:ext cx="685800" cy="685800"/>
                <a:chOff x="914400" y="1865301"/>
                <a:chExt cx="685800" cy="685800"/>
              </a:xfrm>
            </p:grpSpPr>
            <p:sp>
              <p:nvSpPr>
                <p:cNvPr id="143" name="Rounded Rectangle 142"/>
                <p:cNvSpPr/>
                <p:nvPr/>
              </p:nvSpPr>
              <p:spPr bwMode="auto">
                <a:xfrm>
                  <a:off x="914083" y="1865301"/>
                  <a:ext cx="686435" cy="664454"/>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6003" name="Group 325"/>
                <p:cNvGrpSpPr>
                  <a:grpSpLocks/>
                </p:cNvGrpSpPr>
                <p:nvPr/>
              </p:nvGrpSpPr>
              <p:grpSpPr bwMode="auto">
                <a:xfrm>
                  <a:off x="973327" y="1965763"/>
                  <a:ext cx="567946" cy="484877"/>
                  <a:chOff x="5889336" y="4594579"/>
                  <a:chExt cx="687588" cy="587022"/>
                </a:xfrm>
              </p:grpSpPr>
              <p:grpSp>
                <p:nvGrpSpPr>
                  <p:cNvPr id="145" name="Group 4"/>
                  <p:cNvGrpSpPr/>
                  <p:nvPr/>
                </p:nvGrpSpPr>
                <p:grpSpPr>
                  <a:xfrm>
                    <a:off x="5889336" y="4594579"/>
                    <a:ext cx="687588" cy="587022"/>
                    <a:chOff x="647699" y="2095500"/>
                    <a:chExt cx="2276475" cy="2095500"/>
                  </a:xfrm>
                  <a:solidFill>
                    <a:srgbClr val="4F81BD"/>
                  </a:solidFill>
                </p:grpSpPr>
                <p:sp>
                  <p:nvSpPr>
                    <p:cNvPr id="163" name="Rounded Rectangle 2"/>
                    <p:cNvSpPr/>
                    <p:nvPr/>
                  </p:nvSpPr>
                  <p:spPr>
                    <a:xfrm>
                      <a:off x="647699" y="2743200"/>
                      <a:ext cx="2276475" cy="1447800"/>
                    </a:xfrm>
                    <a:prstGeom prst="roundRect">
                      <a:avLst>
                        <a:gd name="adj" fmla="val 7456"/>
                      </a:avLst>
                    </a:prstGeom>
                    <a:solidFill>
                      <a:srgbClr val="8099CC"/>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64" name="Rounded Rectangle 163"/>
                    <p:cNvSpPr/>
                    <p:nvPr/>
                  </p:nvSpPr>
                  <p:spPr>
                    <a:xfrm>
                      <a:off x="1276349" y="2095500"/>
                      <a:ext cx="1019175" cy="914400"/>
                    </a:xfrm>
                    <a:prstGeom prst="roundRect">
                      <a:avLst>
                        <a:gd name="adj" fmla="val 12128"/>
                      </a:avLst>
                    </a:prstGeom>
                    <a:solidFill>
                      <a:srgbClr val="8099CC"/>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6005" name="Group 40"/>
                  <p:cNvGrpSpPr>
                    <a:grpSpLocks/>
                  </p:cNvGrpSpPr>
                  <p:nvPr/>
                </p:nvGrpSpPr>
                <p:grpSpPr bwMode="auto">
                  <a:xfrm>
                    <a:off x="5943998" y="4830488"/>
                    <a:ext cx="94939" cy="273310"/>
                    <a:chOff x="3552824" y="2905125"/>
                    <a:chExt cx="314325" cy="904875"/>
                  </a:xfrm>
                </p:grpSpPr>
                <p:sp>
                  <p:nvSpPr>
                    <p:cNvPr id="160" name="Rectangle 159"/>
                    <p:cNvSpPr/>
                    <p:nvPr/>
                  </p:nvSpPr>
                  <p:spPr>
                    <a:xfrm>
                      <a:off x="3552824"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61" name="Rectangle 160"/>
                    <p:cNvSpPr/>
                    <p:nvPr/>
                  </p:nvSpPr>
                  <p:spPr>
                    <a:xfrm>
                      <a:off x="3552824"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62" name="Rectangle 161"/>
                    <p:cNvSpPr/>
                    <p:nvPr/>
                  </p:nvSpPr>
                  <p:spPr>
                    <a:xfrm>
                      <a:off x="3552824"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6006" name="Group 44"/>
                  <p:cNvGrpSpPr>
                    <a:grpSpLocks/>
                  </p:cNvGrpSpPr>
                  <p:nvPr/>
                </p:nvGrpSpPr>
                <p:grpSpPr bwMode="auto">
                  <a:xfrm>
                    <a:off x="6105106" y="4830488"/>
                    <a:ext cx="94939" cy="273310"/>
                    <a:chOff x="3571875" y="2905125"/>
                    <a:chExt cx="314325" cy="904875"/>
                  </a:xfrm>
                </p:grpSpPr>
                <p:sp>
                  <p:nvSpPr>
                    <p:cNvPr id="157" name="Rectangle 156"/>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8" name="Rectangle 157"/>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9" name="Rectangle 158"/>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6007" name="Group 48"/>
                  <p:cNvGrpSpPr>
                    <a:grpSpLocks/>
                  </p:cNvGrpSpPr>
                  <p:nvPr/>
                </p:nvGrpSpPr>
                <p:grpSpPr bwMode="auto">
                  <a:xfrm>
                    <a:off x="6266215" y="4830488"/>
                    <a:ext cx="94939" cy="273310"/>
                    <a:chOff x="3571875" y="2905125"/>
                    <a:chExt cx="314325" cy="904875"/>
                  </a:xfrm>
                </p:grpSpPr>
                <p:sp>
                  <p:nvSpPr>
                    <p:cNvPr id="154" name="Rectangle 153"/>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5" name="Rectangle 154"/>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6" name="Rectangle 155"/>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6008" name="Group 52"/>
                  <p:cNvGrpSpPr>
                    <a:grpSpLocks/>
                  </p:cNvGrpSpPr>
                  <p:nvPr/>
                </p:nvGrpSpPr>
                <p:grpSpPr bwMode="auto">
                  <a:xfrm>
                    <a:off x="6427324" y="4830488"/>
                    <a:ext cx="94939" cy="273310"/>
                    <a:chOff x="3571875" y="2905125"/>
                    <a:chExt cx="314325" cy="904875"/>
                  </a:xfrm>
                </p:grpSpPr>
                <p:sp>
                  <p:nvSpPr>
                    <p:cNvPr id="151" name="Rectangle 150"/>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2" name="Rectangle 151"/>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3" name="Rectangle 152"/>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sp>
                <p:nvSpPr>
                  <p:cNvPr id="150" name="Cross 149"/>
                  <p:cNvSpPr/>
                  <p:nvPr/>
                </p:nvSpPr>
                <p:spPr>
                  <a:xfrm>
                    <a:off x="6173455" y="4654171"/>
                    <a:ext cx="121561" cy="119338"/>
                  </a:xfrm>
                  <a:prstGeom prst="plus">
                    <a:avLst>
                      <a:gd name="adj" fmla="val 36000"/>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sp>
            <p:nvSpPr>
              <p:cNvPr id="142" name="TextBox 51"/>
              <p:cNvSpPr txBox="1">
                <a:spLocks noChangeArrowheads="1"/>
              </p:cNvSpPr>
              <p:nvPr/>
            </p:nvSpPr>
            <p:spPr bwMode="auto">
              <a:xfrm>
                <a:off x="914083" y="2553485"/>
                <a:ext cx="686435" cy="319448"/>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In-Patient</a:t>
                </a:r>
                <a:br>
                  <a:rPr lang="en-US" sz="800" kern="0" dirty="0">
                    <a:solidFill>
                      <a:srgbClr val="002060"/>
                    </a:solidFill>
                    <a:latin typeface="Arial"/>
                  </a:rPr>
                </a:br>
                <a:r>
                  <a:rPr lang="en-US" sz="800" kern="0" dirty="0">
                    <a:solidFill>
                      <a:srgbClr val="002060"/>
                    </a:solidFill>
                    <a:latin typeface="Arial"/>
                  </a:rPr>
                  <a:t>Stay</a:t>
                </a:r>
              </a:p>
            </p:txBody>
          </p:sp>
        </p:grpSp>
        <p:grpSp>
          <p:nvGrpSpPr>
            <p:cNvPr id="35846" name="Group 4"/>
            <p:cNvGrpSpPr>
              <a:grpSpLocks/>
            </p:cNvGrpSpPr>
            <p:nvPr/>
          </p:nvGrpSpPr>
          <p:grpSpPr bwMode="auto">
            <a:xfrm>
              <a:off x="6515100" y="1600200"/>
              <a:ext cx="685800" cy="1005840"/>
              <a:chOff x="2743200" y="2743200"/>
              <a:chExt cx="685800" cy="1005840"/>
            </a:xfrm>
          </p:grpSpPr>
          <p:grpSp>
            <p:nvGrpSpPr>
              <p:cNvPr id="35996" name="Group 136"/>
              <p:cNvGrpSpPr>
                <a:grpSpLocks noChangeAspect="1"/>
              </p:cNvGrpSpPr>
              <p:nvPr/>
            </p:nvGrpSpPr>
            <p:grpSpPr bwMode="auto">
              <a:xfrm>
                <a:off x="2743200" y="2743200"/>
                <a:ext cx="685800" cy="685800"/>
                <a:chOff x="4281507" y="4266427"/>
                <a:chExt cx="685800" cy="685800"/>
              </a:xfrm>
            </p:grpSpPr>
            <p:sp>
              <p:nvSpPr>
                <p:cNvPr id="139" name="Rounded Rectangle 138"/>
                <p:cNvSpPr>
                  <a:spLocks noChangeAspect="1"/>
                </p:cNvSpPr>
                <p:nvPr/>
              </p:nvSpPr>
              <p:spPr bwMode="auto">
                <a:xfrm>
                  <a:off x="4280872" y="4266427"/>
                  <a:ext cx="686435" cy="686359"/>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pic>
              <p:nvPicPr>
                <p:cNvPr id="35999" name="Picture 32" descr="C:\Users\joreynolds\Pictures\Microsoft Clip Organizer\j043383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7227" y="4295380"/>
                  <a:ext cx="594360"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8" name="TextBox 51"/>
              <p:cNvSpPr txBox="1">
                <a:spLocks noChangeArrowheads="1"/>
              </p:cNvSpPr>
              <p:nvPr/>
            </p:nvSpPr>
            <p:spPr bwMode="auto">
              <a:xfrm>
                <a:off x="2742565" y="3429558"/>
                <a:ext cx="686435" cy="31944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Post-Discharge</a:t>
                </a:r>
                <a:br>
                  <a:rPr lang="en-US" sz="800" kern="0" dirty="0">
                    <a:solidFill>
                      <a:srgbClr val="002060"/>
                    </a:solidFill>
                    <a:latin typeface="Arial"/>
                  </a:rPr>
                </a:br>
                <a:r>
                  <a:rPr lang="en-US" sz="800" kern="0" dirty="0">
                    <a:solidFill>
                      <a:srgbClr val="002060"/>
                    </a:solidFill>
                    <a:latin typeface="Arial"/>
                  </a:rPr>
                  <a:t>Care</a:t>
                </a:r>
              </a:p>
            </p:txBody>
          </p:sp>
        </p:grpSp>
        <p:grpSp>
          <p:nvGrpSpPr>
            <p:cNvPr id="35847" name="Group 5"/>
            <p:cNvGrpSpPr>
              <a:grpSpLocks/>
            </p:cNvGrpSpPr>
            <p:nvPr/>
          </p:nvGrpSpPr>
          <p:grpSpPr bwMode="auto">
            <a:xfrm>
              <a:off x="1943100" y="1600200"/>
              <a:ext cx="685800" cy="1005840"/>
              <a:chOff x="6261835" y="2743200"/>
              <a:chExt cx="685800" cy="1005840"/>
            </a:xfrm>
          </p:grpSpPr>
          <p:grpSp>
            <p:nvGrpSpPr>
              <p:cNvPr id="35975" name="Group 115"/>
              <p:cNvGrpSpPr>
                <a:grpSpLocks noChangeAspect="1"/>
              </p:cNvGrpSpPr>
              <p:nvPr/>
            </p:nvGrpSpPr>
            <p:grpSpPr bwMode="auto">
              <a:xfrm>
                <a:off x="6261835" y="2743200"/>
                <a:ext cx="685800" cy="685800"/>
                <a:chOff x="6261835" y="3344709"/>
                <a:chExt cx="457200" cy="457200"/>
              </a:xfrm>
            </p:grpSpPr>
            <p:sp>
              <p:nvSpPr>
                <p:cNvPr id="118" name="Rounded Rectangle 117"/>
                <p:cNvSpPr/>
                <p:nvPr/>
              </p:nvSpPr>
              <p:spPr bwMode="auto">
                <a:xfrm>
                  <a:off x="6261835" y="3344709"/>
                  <a:ext cx="457623" cy="457573"/>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5978" name="Group 448"/>
                <p:cNvGrpSpPr>
                  <a:grpSpLocks/>
                </p:cNvGrpSpPr>
                <p:nvPr/>
              </p:nvGrpSpPr>
              <p:grpSpPr bwMode="auto">
                <a:xfrm>
                  <a:off x="6296263" y="3398611"/>
                  <a:ext cx="388344" cy="349397"/>
                  <a:chOff x="2801981" y="3248809"/>
                  <a:chExt cx="400554" cy="360382"/>
                </a:xfrm>
              </p:grpSpPr>
              <p:sp>
                <p:nvSpPr>
                  <p:cNvPr id="120" name="Rounded Rectangle 119"/>
                  <p:cNvSpPr/>
                  <p:nvPr/>
                </p:nvSpPr>
                <p:spPr>
                  <a:xfrm>
                    <a:off x="2849324" y="3333796"/>
                    <a:ext cx="357775" cy="229704"/>
                  </a:xfrm>
                  <a:prstGeom prst="roundRect">
                    <a:avLst/>
                  </a:prstGeom>
                  <a:solidFill>
                    <a:srgbClr val="4F81B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21" name="Rounded Rectangle 120"/>
                  <p:cNvSpPr/>
                  <p:nvPr/>
                </p:nvSpPr>
                <p:spPr>
                  <a:xfrm>
                    <a:off x="2888240" y="3312457"/>
                    <a:ext cx="76576" cy="18828"/>
                  </a:xfrm>
                  <a:prstGeom prst="roundRect">
                    <a:avLst/>
                  </a:prstGeom>
                  <a:solidFill>
                    <a:srgbClr val="1F497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22" name="Flowchart: Delay 121"/>
                  <p:cNvSpPr/>
                  <p:nvPr/>
                </p:nvSpPr>
                <p:spPr>
                  <a:xfrm rot="16200000">
                    <a:off x="2907072" y="3267267"/>
                    <a:ext cx="37656" cy="47703"/>
                  </a:xfrm>
                  <a:prstGeom prst="flowChartDelay">
                    <a:avLst/>
                  </a:prstGeom>
                  <a:solidFill>
                    <a:srgbClr val="4F81B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cxnSp>
                <p:nvCxnSpPr>
                  <p:cNvPr id="35982" name="Straight Connector 122"/>
                  <p:cNvCxnSpPr>
                    <a:cxnSpLocks noChangeShapeType="1"/>
                  </p:cNvCxnSpPr>
                  <p:nvPr/>
                </p:nvCxnSpPr>
                <p:spPr bwMode="auto">
                  <a:xfrm flipV="1">
                    <a:off x="2949805" y="3262536"/>
                    <a:ext cx="14306" cy="14305"/>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35983" name="Straight Connector 123"/>
                  <p:cNvCxnSpPr>
                    <a:cxnSpLocks noChangeShapeType="1"/>
                  </p:cNvCxnSpPr>
                  <p:nvPr/>
                </p:nvCxnSpPr>
                <p:spPr bwMode="auto">
                  <a:xfrm flipH="1" flipV="1">
                    <a:off x="2885430" y="3262536"/>
                    <a:ext cx="14306" cy="14305"/>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35984" name="Straight Connector 124"/>
                  <p:cNvCxnSpPr>
                    <a:cxnSpLocks noChangeShapeType="1"/>
                  </p:cNvCxnSpPr>
                  <p:nvPr/>
                </p:nvCxnSpPr>
                <p:spPr bwMode="auto">
                  <a:xfrm rot="18900000" flipV="1">
                    <a:off x="2918809" y="3248809"/>
                    <a:ext cx="14305" cy="14306"/>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126" name="Freeform 125"/>
                  <p:cNvSpPr/>
                  <p:nvPr/>
                </p:nvSpPr>
                <p:spPr>
                  <a:xfrm>
                    <a:off x="2804131" y="3333796"/>
                    <a:ext cx="76577" cy="193302"/>
                  </a:xfrm>
                  <a:custGeom>
                    <a:avLst/>
                    <a:gdLst>
                      <a:gd name="connsiteX0" fmla="*/ 0 w 323850"/>
                      <a:gd name="connsiteY0" fmla="*/ 742950 h 771525"/>
                      <a:gd name="connsiteX1" fmla="*/ 9525 w 323850"/>
                      <a:gd name="connsiteY1" fmla="*/ 542925 h 771525"/>
                      <a:gd name="connsiteX2" fmla="*/ 66675 w 323850"/>
                      <a:gd name="connsiteY2" fmla="*/ 352425 h 771525"/>
                      <a:gd name="connsiteX3" fmla="*/ 200025 w 323850"/>
                      <a:gd name="connsiteY3" fmla="*/ 76200 h 771525"/>
                      <a:gd name="connsiteX4" fmla="*/ 257175 w 323850"/>
                      <a:gd name="connsiteY4" fmla="*/ 19050 h 771525"/>
                      <a:gd name="connsiteX5" fmla="*/ 323850 w 323850"/>
                      <a:gd name="connsiteY5" fmla="*/ 0 h 771525"/>
                      <a:gd name="connsiteX6" fmla="*/ 314325 w 323850"/>
                      <a:gd name="connsiteY6" fmla="*/ 771525 h 771525"/>
                      <a:gd name="connsiteX7" fmla="*/ 0 w 323850"/>
                      <a:gd name="connsiteY7" fmla="*/ 74295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771525">
                        <a:moveTo>
                          <a:pt x="0" y="742950"/>
                        </a:moveTo>
                        <a:lnTo>
                          <a:pt x="9525" y="542925"/>
                        </a:lnTo>
                        <a:lnTo>
                          <a:pt x="66675" y="352425"/>
                        </a:lnTo>
                        <a:lnTo>
                          <a:pt x="200025" y="76200"/>
                        </a:lnTo>
                        <a:lnTo>
                          <a:pt x="257175" y="19050"/>
                        </a:lnTo>
                        <a:lnTo>
                          <a:pt x="323850" y="0"/>
                        </a:lnTo>
                        <a:lnTo>
                          <a:pt x="314325" y="771525"/>
                        </a:lnTo>
                        <a:lnTo>
                          <a:pt x="0" y="742950"/>
                        </a:lnTo>
                        <a:close/>
                      </a:path>
                    </a:pathLst>
                  </a:custGeom>
                  <a:solidFill>
                    <a:srgbClr val="4F81B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27" name="Rounded Rectangle 126"/>
                  <p:cNvSpPr/>
                  <p:nvPr/>
                </p:nvSpPr>
                <p:spPr>
                  <a:xfrm>
                    <a:off x="2801620" y="3518312"/>
                    <a:ext cx="415521" cy="45188"/>
                  </a:xfrm>
                  <a:prstGeom prst="roundRect">
                    <a:avLst/>
                  </a:prstGeom>
                  <a:solidFill>
                    <a:srgbClr val="1F497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28" name="Oval 127"/>
                  <p:cNvSpPr/>
                  <p:nvPr/>
                </p:nvSpPr>
                <p:spPr>
                  <a:xfrm>
                    <a:off x="2817940" y="3470614"/>
                    <a:ext cx="22596" cy="36401"/>
                  </a:xfrm>
                  <a:prstGeom prst="ellipse">
                    <a:avLst/>
                  </a:prstGeom>
                  <a:solidFill>
                    <a:sysClr val="window" lastClr="FFFFFF"/>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29" name="Oval 128"/>
                  <p:cNvSpPr/>
                  <p:nvPr/>
                </p:nvSpPr>
                <p:spPr>
                  <a:xfrm>
                    <a:off x="2859366" y="3494462"/>
                    <a:ext cx="115492" cy="129287"/>
                  </a:xfrm>
                  <a:prstGeom prst="ellipse">
                    <a:avLst/>
                  </a:prstGeom>
                  <a:solidFill>
                    <a:sysClr val="window" lastClr="FFFFFF"/>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30" name="Oval 129"/>
                  <p:cNvSpPr/>
                  <p:nvPr/>
                </p:nvSpPr>
                <p:spPr>
                  <a:xfrm>
                    <a:off x="2889495" y="3524587"/>
                    <a:ext cx="53980" cy="69037"/>
                  </a:xfrm>
                  <a:prstGeom prst="ellipse">
                    <a:avLst/>
                  </a:prstGeom>
                  <a:solidFill>
                    <a:srgbClr val="4F81BD"/>
                  </a:solidFill>
                  <a:ln w="9525" cap="flat" cmpd="sng" algn="ctr">
                    <a:solidFill>
                      <a:srgbClr val="1F497D"/>
                    </a:solid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31" name="Oval 130"/>
                  <p:cNvSpPr/>
                  <p:nvPr/>
                </p:nvSpPr>
                <p:spPr>
                  <a:xfrm>
                    <a:off x="3050180" y="3494462"/>
                    <a:ext cx="129301" cy="129287"/>
                  </a:xfrm>
                  <a:prstGeom prst="ellipse">
                    <a:avLst/>
                  </a:prstGeom>
                  <a:solidFill>
                    <a:sysClr val="window" lastClr="FFFFFF"/>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32" name="Oval 131"/>
                  <p:cNvSpPr/>
                  <p:nvPr/>
                </p:nvSpPr>
                <p:spPr>
                  <a:xfrm>
                    <a:off x="3081564" y="3524587"/>
                    <a:ext cx="53980" cy="69037"/>
                  </a:xfrm>
                  <a:prstGeom prst="ellipse">
                    <a:avLst/>
                  </a:prstGeom>
                  <a:solidFill>
                    <a:srgbClr val="4F81BD"/>
                  </a:solidFill>
                  <a:ln w="9525" cap="flat" cmpd="sng" algn="ctr">
                    <a:solidFill>
                      <a:srgbClr val="1F497D"/>
                    </a:solid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33" name="Round Same Side Corner Rectangle 132"/>
                  <p:cNvSpPr/>
                  <p:nvPr/>
                </p:nvSpPr>
                <p:spPr>
                  <a:xfrm rot="5400000">
                    <a:off x="3048302" y="3303033"/>
                    <a:ext cx="95396" cy="189557"/>
                  </a:xfrm>
                  <a:prstGeom prst="round2SameRect">
                    <a:avLst>
                      <a:gd name="adj1" fmla="val 13940"/>
                      <a:gd name="adj2" fmla="val 0"/>
                    </a:avLst>
                  </a:prstGeom>
                  <a:solidFill>
                    <a:sysClr val="window" lastClr="FFFFFF"/>
                  </a:solidFill>
                  <a:ln w="9525"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endParaRPr lang="en-US" sz="3000" kern="0" dirty="0">
                      <a:solidFill>
                        <a:srgbClr val="002060"/>
                      </a:solidFill>
                      <a:latin typeface="Calibri"/>
                    </a:endParaRPr>
                  </a:p>
                </p:txBody>
              </p:sp>
              <p:sp>
                <p:nvSpPr>
                  <p:cNvPr id="134" name="Rounded Rectangle 133"/>
                  <p:cNvSpPr/>
                  <p:nvPr/>
                </p:nvSpPr>
                <p:spPr>
                  <a:xfrm>
                    <a:off x="2934687" y="3352624"/>
                    <a:ext cx="52725" cy="91630"/>
                  </a:xfrm>
                  <a:prstGeom prst="roundRect">
                    <a:avLst>
                      <a:gd name="adj" fmla="val 7282"/>
                    </a:avLst>
                  </a:prstGeom>
                  <a:solidFill>
                    <a:sysClr val="window" lastClr="FFFFFF"/>
                  </a:solidFill>
                  <a:ln w="9525"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endParaRPr lang="en-US" sz="3000" kern="0" dirty="0">
                      <a:solidFill>
                        <a:srgbClr val="002060"/>
                      </a:solidFill>
                      <a:latin typeface="Calibri"/>
                    </a:endParaRPr>
                  </a:p>
                </p:txBody>
              </p:sp>
              <p:sp>
                <p:nvSpPr>
                  <p:cNvPr id="135" name="Round Diagonal Corner Rectangle 134"/>
                  <p:cNvSpPr/>
                  <p:nvPr/>
                </p:nvSpPr>
                <p:spPr>
                  <a:xfrm flipH="1">
                    <a:off x="2855601" y="3352624"/>
                    <a:ext cx="64022" cy="91630"/>
                  </a:xfrm>
                  <a:prstGeom prst="round2DiagRect">
                    <a:avLst>
                      <a:gd name="adj1" fmla="val 15000"/>
                      <a:gd name="adj2" fmla="val 50000"/>
                    </a:avLst>
                  </a:prstGeom>
                  <a:solidFill>
                    <a:sysClr val="window" lastClr="FFFFFF"/>
                  </a:solidFill>
                  <a:ln w="9525"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endParaRPr lang="en-US" sz="3000" kern="0" dirty="0">
                      <a:solidFill>
                        <a:srgbClr val="002060"/>
                      </a:solidFill>
                      <a:latin typeface="Calibri"/>
                    </a:endParaRPr>
                  </a:p>
                </p:txBody>
              </p:sp>
              <p:sp>
                <p:nvSpPr>
                  <p:cNvPr id="136" name="Plus 135"/>
                  <p:cNvSpPr/>
                  <p:nvPr/>
                </p:nvSpPr>
                <p:spPr>
                  <a:xfrm>
                    <a:off x="3052690" y="3361410"/>
                    <a:ext cx="72810" cy="72802"/>
                  </a:xfrm>
                  <a:prstGeom prst="mathPlus">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sp>
            <p:nvSpPr>
              <p:cNvPr id="117" name="TextBox 51"/>
              <p:cNvSpPr txBox="1">
                <a:spLocks noChangeArrowheads="1"/>
              </p:cNvSpPr>
              <p:nvPr/>
            </p:nvSpPr>
            <p:spPr bwMode="auto">
              <a:xfrm>
                <a:off x="6261835" y="3429558"/>
                <a:ext cx="686435" cy="31944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Acute Admission</a:t>
                </a:r>
              </a:p>
            </p:txBody>
          </p:sp>
        </p:grpSp>
        <p:cxnSp>
          <p:nvCxnSpPr>
            <p:cNvPr id="35848" name="Straight Connector 6"/>
            <p:cNvCxnSpPr>
              <a:cxnSpLocks noChangeShapeType="1"/>
            </p:cNvCxnSpPr>
            <p:nvPr/>
          </p:nvCxnSpPr>
          <p:spPr bwMode="auto">
            <a:xfrm>
              <a:off x="2628900" y="1965960"/>
              <a:ext cx="1600200"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849" name="Straight Connector 7"/>
            <p:cNvCxnSpPr>
              <a:cxnSpLocks noChangeShapeType="1"/>
            </p:cNvCxnSpPr>
            <p:nvPr/>
          </p:nvCxnSpPr>
          <p:spPr bwMode="auto">
            <a:xfrm>
              <a:off x="4914900" y="1965960"/>
              <a:ext cx="1600200"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cxnSp>
        <p:sp>
          <p:nvSpPr>
            <p:cNvPr id="9" name="Rounded Rectangle 8"/>
            <p:cNvSpPr/>
            <p:nvPr/>
          </p:nvSpPr>
          <p:spPr>
            <a:xfrm>
              <a:off x="1943100" y="2642517"/>
              <a:ext cx="2972118" cy="32127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a:solidFill>
                    <a:schemeClr val="bg1"/>
                  </a:solidFill>
                  <a:cs typeface="Arial" panose="020B0604020202020204" pitchFamily="34" charset="0"/>
                </a:rPr>
                <a:t>Example Episode I</a:t>
              </a:r>
            </a:p>
          </p:txBody>
        </p:sp>
        <p:sp>
          <p:nvSpPr>
            <p:cNvPr id="10" name="Rounded Rectangle 9"/>
            <p:cNvSpPr/>
            <p:nvPr/>
          </p:nvSpPr>
          <p:spPr>
            <a:xfrm>
              <a:off x="1943100" y="5563192"/>
              <a:ext cx="5257800" cy="31944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a:solidFill>
                    <a:schemeClr val="bg1"/>
                  </a:solidFill>
                  <a:cs typeface="Arial" panose="020B0604020202020204" pitchFamily="34" charset="0"/>
                </a:rPr>
                <a:t>Example Episode II</a:t>
              </a:r>
            </a:p>
          </p:txBody>
        </p:sp>
        <p:grpSp>
          <p:nvGrpSpPr>
            <p:cNvPr id="35852" name="Group 10"/>
            <p:cNvGrpSpPr>
              <a:grpSpLocks/>
            </p:cNvGrpSpPr>
            <p:nvPr/>
          </p:nvGrpSpPr>
          <p:grpSpPr bwMode="auto">
            <a:xfrm>
              <a:off x="6515100" y="3850115"/>
              <a:ext cx="685800" cy="1008434"/>
              <a:chOff x="7543800" y="3236403"/>
              <a:chExt cx="685800" cy="1008434"/>
            </a:xfrm>
          </p:grpSpPr>
          <p:grpSp>
            <p:nvGrpSpPr>
              <p:cNvPr id="35929" name="Group 91"/>
              <p:cNvGrpSpPr>
                <a:grpSpLocks/>
              </p:cNvGrpSpPr>
              <p:nvPr/>
            </p:nvGrpSpPr>
            <p:grpSpPr bwMode="auto">
              <a:xfrm>
                <a:off x="7543800" y="3236403"/>
                <a:ext cx="685800" cy="685800"/>
                <a:chOff x="7543800" y="3236403"/>
                <a:chExt cx="685800" cy="685800"/>
              </a:xfrm>
            </p:grpSpPr>
            <p:sp>
              <p:nvSpPr>
                <p:cNvPr id="94" name="Rounded Rectangle 93"/>
                <p:cNvSpPr/>
                <p:nvPr/>
              </p:nvSpPr>
              <p:spPr bwMode="auto">
                <a:xfrm>
                  <a:off x="7543165" y="3237234"/>
                  <a:ext cx="686435" cy="684533"/>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5932" name="Group 325"/>
                <p:cNvGrpSpPr>
                  <a:grpSpLocks/>
                </p:cNvGrpSpPr>
                <p:nvPr/>
              </p:nvGrpSpPr>
              <p:grpSpPr bwMode="auto">
                <a:xfrm>
                  <a:off x="7602727" y="3336865"/>
                  <a:ext cx="567946" cy="484877"/>
                  <a:chOff x="5889336" y="4594579"/>
                  <a:chExt cx="687588" cy="587022"/>
                </a:xfrm>
              </p:grpSpPr>
              <p:grpSp>
                <p:nvGrpSpPr>
                  <p:cNvPr id="96" name="Group 4"/>
                  <p:cNvGrpSpPr/>
                  <p:nvPr/>
                </p:nvGrpSpPr>
                <p:grpSpPr>
                  <a:xfrm>
                    <a:off x="5889336" y="4594579"/>
                    <a:ext cx="687588" cy="587022"/>
                    <a:chOff x="647699" y="2095500"/>
                    <a:chExt cx="2276475" cy="2095500"/>
                  </a:xfrm>
                  <a:solidFill>
                    <a:srgbClr val="4F81BD"/>
                  </a:solidFill>
                </p:grpSpPr>
                <p:sp>
                  <p:nvSpPr>
                    <p:cNvPr id="114" name="Rounded Rectangle 2"/>
                    <p:cNvSpPr/>
                    <p:nvPr/>
                  </p:nvSpPr>
                  <p:spPr>
                    <a:xfrm>
                      <a:off x="647699" y="2743200"/>
                      <a:ext cx="2276475" cy="1447800"/>
                    </a:xfrm>
                    <a:prstGeom prst="roundRect">
                      <a:avLst>
                        <a:gd name="adj" fmla="val 7456"/>
                      </a:avLst>
                    </a:prstGeom>
                    <a:solidFill>
                      <a:srgbClr val="8099CC"/>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15" name="Rounded Rectangle 114"/>
                    <p:cNvSpPr/>
                    <p:nvPr/>
                  </p:nvSpPr>
                  <p:spPr>
                    <a:xfrm>
                      <a:off x="1276349" y="2095500"/>
                      <a:ext cx="1019175" cy="914400"/>
                    </a:xfrm>
                    <a:prstGeom prst="roundRect">
                      <a:avLst>
                        <a:gd name="adj" fmla="val 12128"/>
                      </a:avLst>
                    </a:prstGeom>
                    <a:solidFill>
                      <a:srgbClr val="8099CC"/>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5934" name="Group 40"/>
                  <p:cNvGrpSpPr>
                    <a:grpSpLocks/>
                  </p:cNvGrpSpPr>
                  <p:nvPr/>
                </p:nvGrpSpPr>
                <p:grpSpPr bwMode="auto">
                  <a:xfrm>
                    <a:off x="5943998" y="4830488"/>
                    <a:ext cx="94939" cy="273310"/>
                    <a:chOff x="3552824" y="2905125"/>
                    <a:chExt cx="314325" cy="904875"/>
                  </a:xfrm>
                </p:grpSpPr>
                <p:sp>
                  <p:nvSpPr>
                    <p:cNvPr id="111" name="Rectangle 110"/>
                    <p:cNvSpPr/>
                    <p:nvPr/>
                  </p:nvSpPr>
                  <p:spPr>
                    <a:xfrm>
                      <a:off x="3552824"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12" name="Rectangle 111"/>
                    <p:cNvSpPr/>
                    <p:nvPr/>
                  </p:nvSpPr>
                  <p:spPr>
                    <a:xfrm>
                      <a:off x="3552824"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13" name="Rectangle 112"/>
                    <p:cNvSpPr/>
                    <p:nvPr/>
                  </p:nvSpPr>
                  <p:spPr>
                    <a:xfrm>
                      <a:off x="3552824"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5935" name="Group 44"/>
                  <p:cNvGrpSpPr>
                    <a:grpSpLocks/>
                  </p:cNvGrpSpPr>
                  <p:nvPr/>
                </p:nvGrpSpPr>
                <p:grpSpPr bwMode="auto">
                  <a:xfrm>
                    <a:off x="6105106" y="4830488"/>
                    <a:ext cx="94939" cy="273310"/>
                    <a:chOff x="3571875" y="2905125"/>
                    <a:chExt cx="314325" cy="904875"/>
                  </a:xfrm>
                </p:grpSpPr>
                <p:sp>
                  <p:nvSpPr>
                    <p:cNvPr id="108" name="Rectangle 107"/>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09" name="Rectangle 108"/>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10" name="Rectangle 109"/>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5936" name="Group 48"/>
                  <p:cNvGrpSpPr>
                    <a:grpSpLocks/>
                  </p:cNvGrpSpPr>
                  <p:nvPr/>
                </p:nvGrpSpPr>
                <p:grpSpPr bwMode="auto">
                  <a:xfrm>
                    <a:off x="6266215" y="4830488"/>
                    <a:ext cx="94939" cy="273310"/>
                    <a:chOff x="3571875" y="2905125"/>
                    <a:chExt cx="314325" cy="904875"/>
                  </a:xfrm>
                </p:grpSpPr>
                <p:sp>
                  <p:nvSpPr>
                    <p:cNvPr id="105" name="Rectangle 104"/>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06" name="Rectangle 105"/>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07" name="Rectangle 106"/>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5937" name="Group 52"/>
                  <p:cNvGrpSpPr>
                    <a:grpSpLocks/>
                  </p:cNvGrpSpPr>
                  <p:nvPr/>
                </p:nvGrpSpPr>
                <p:grpSpPr bwMode="auto">
                  <a:xfrm>
                    <a:off x="6427324" y="4830488"/>
                    <a:ext cx="94939" cy="273310"/>
                    <a:chOff x="3571875" y="2905125"/>
                    <a:chExt cx="314325" cy="904875"/>
                  </a:xfrm>
                </p:grpSpPr>
                <p:sp>
                  <p:nvSpPr>
                    <p:cNvPr id="102" name="Rectangle 101"/>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03" name="Rectangle 102"/>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04" name="Rectangle 103"/>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sp>
                <p:nvSpPr>
                  <p:cNvPr id="101" name="Cross 100"/>
                  <p:cNvSpPr/>
                  <p:nvPr/>
                </p:nvSpPr>
                <p:spPr>
                  <a:xfrm>
                    <a:off x="6173071" y="4655177"/>
                    <a:ext cx="121561" cy="119338"/>
                  </a:xfrm>
                  <a:prstGeom prst="plus">
                    <a:avLst>
                      <a:gd name="adj" fmla="val 36000"/>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sp>
            <p:nvSpPr>
              <p:cNvPr id="93" name="TextBox 51"/>
              <p:cNvSpPr txBox="1">
                <a:spLocks noChangeArrowheads="1"/>
              </p:cNvSpPr>
              <p:nvPr/>
            </p:nvSpPr>
            <p:spPr bwMode="auto">
              <a:xfrm>
                <a:off x="7543165" y="3925418"/>
                <a:ext cx="686435" cy="31944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Delivery</a:t>
                </a:r>
              </a:p>
            </p:txBody>
          </p:sp>
        </p:grpSp>
        <p:grpSp>
          <p:nvGrpSpPr>
            <p:cNvPr id="35853" name="Group 11"/>
            <p:cNvGrpSpPr>
              <a:grpSpLocks/>
            </p:cNvGrpSpPr>
            <p:nvPr/>
          </p:nvGrpSpPr>
          <p:grpSpPr bwMode="auto">
            <a:xfrm>
              <a:off x="4082982" y="3146563"/>
              <a:ext cx="2057400" cy="2416037"/>
              <a:chOff x="3543300" y="1828800"/>
              <a:chExt cx="2057400" cy="2416037"/>
            </a:xfrm>
          </p:grpSpPr>
          <p:sp>
            <p:nvSpPr>
              <p:cNvPr id="49" name="Oval 48"/>
              <p:cNvSpPr>
                <a:spLocks noChangeAspect="1"/>
              </p:cNvSpPr>
              <p:nvPr/>
            </p:nvSpPr>
            <p:spPr bwMode="auto">
              <a:xfrm>
                <a:off x="3811418" y="2106034"/>
                <a:ext cx="1601073" cy="1600895"/>
              </a:xfrm>
              <a:prstGeom prst="ellipse">
                <a:avLst/>
              </a:prstGeom>
              <a:noFill/>
              <a:ln w="19050">
                <a:solidFill>
                  <a:srgbClr val="009999"/>
                </a:solidFill>
                <a:prstDash val="dash"/>
                <a:round/>
                <a:headEnd/>
                <a:tailEnd/>
              </a:ln>
            </p:spPr>
            <p:txBody>
              <a:bodyPr tIns="82800" anchor="ctr"/>
              <a:lstStyle/>
              <a:p>
                <a:pPr algn="ctr" defTabSz="457200" fontAlgn="auto">
                  <a:spcBef>
                    <a:spcPts val="0"/>
                  </a:spcBef>
                  <a:spcAft>
                    <a:spcPts val="0"/>
                  </a:spcAft>
                  <a:defRPr/>
                </a:pPr>
                <a:endParaRPr lang="en-US" sz="1800" i="1" kern="0" dirty="0">
                  <a:solidFill>
                    <a:srgbClr val="002060"/>
                  </a:solidFill>
                  <a:latin typeface="Arial"/>
                </a:endParaRPr>
              </a:p>
            </p:txBody>
          </p:sp>
          <p:grpSp>
            <p:nvGrpSpPr>
              <p:cNvPr id="35889" name="Group 49"/>
              <p:cNvGrpSpPr>
                <a:grpSpLocks/>
              </p:cNvGrpSpPr>
              <p:nvPr/>
            </p:nvGrpSpPr>
            <p:grpSpPr bwMode="auto">
              <a:xfrm>
                <a:off x="3543300" y="1828800"/>
                <a:ext cx="2057400" cy="2416037"/>
                <a:chOff x="3543300" y="1828800"/>
                <a:chExt cx="2057400" cy="2416037"/>
              </a:xfrm>
            </p:grpSpPr>
            <p:grpSp>
              <p:nvGrpSpPr>
                <p:cNvPr id="35890" name="Group 50"/>
                <p:cNvGrpSpPr>
                  <a:grpSpLocks/>
                </p:cNvGrpSpPr>
                <p:nvPr/>
              </p:nvGrpSpPr>
              <p:grpSpPr bwMode="auto">
                <a:xfrm>
                  <a:off x="3543300" y="1840846"/>
                  <a:ext cx="685800" cy="1005840"/>
                  <a:chOff x="2971800" y="1575745"/>
                  <a:chExt cx="685800" cy="1005840"/>
                </a:xfrm>
              </p:grpSpPr>
              <p:grpSp>
                <p:nvGrpSpPr>
                  <p:cNvPr id="35925" name="Group 87"/>
                  <p:cNvGrpSpPr>
                    <a:grpSpLocks/>
                  </p:cNvGrpSpPr>
                  <p:nvPr/>
                </p:nvGrpSpPr>
                <p:grpSpPr bwMode="auto">
                  <a:xfrm>
                    <a:off x="2971800" y="1575745"/>
                    <a:ext cx="685800" cy="1005840"/>
                    <a:chOff x="4022089" y="1564383"/>
                    <a:chExt cx="685800" cy="1005840"/>
                  </a:xfrm>
                </p:grpSpPr>
                <p:sp>
                  <p:nvSpPr>
                    <p:cNvPr id="90" name="TextBox 51"/>
                    <p:cNvSpPr txBox="1">
                      <a:spLocks noChangeArrowheads="1"/>
                    </p:cNvSpPr>
                    <p:nvPr/>
                  </p:nvSpPr>
                  <p:spPr bwMode="auto">
                    <a:xfrm>
                      <a:off x="4021839" y="2251243"/>
                      <a:ext cx="686435" cy="319449"/>
                    </a:xfrm>
                    <a:prstGeom prst="rect">
                      <a:avLst/>
                    </a:prstGeom>
                    <a:solidFill>
                      <a:srgbClr val="FFFFFF"/>
                    </a:solid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Prescription</a:t>
                      </a:r>
                      <a:br>
                        <a:rPr lang="en-US" sz="800" kern="0" dirty="0">
                          <a:solidFill>
                            <a:srgbClr val="002060"/>
                          </a:solidFill>
                          <a:latin typeface="Arial"/>
                        </a:rPr>
                      </a:br>
                      <a:r>
                        <a:rPr lang="en-US" sz="800" kern="0" dirty="0">
                          <a:solidFill>
                            <a:srgbClr val="002060"/>
                          </a:solidFill>
                          <a:latin typeface="Arial"/>
                        </a:rPr>
                        <a:t>Medications</a:t>
                      </a:r>
                    </a:p>
                  </p:txBody>
                </p:sp>
                <p:sp>
                  <p:nvSpPr>
                    <p:cNvPr id="91" name="Rounded Rectangle 90"/>
                    <p:cNvSpPr>
                      <a:spLocks noChangeAspect="1"/>
                    </p:cNvSpPr>
                    <p:nvPr/>
                  </p:nvSpPr>
                  <p:spPr bwMode="auto">
                    <a:xfrm>
                      <a:off x="4021839" y="1564884"/>
                      <a:ext cx="686435" cy="686358"/>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pic>
                <p:nvPicPr>
                  <p:cNvPr id="359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575" y="1667572"/>
                    <a:ext cx="594360" cy="49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891" name="Group 51"/>
                <p:cNvGrpSpPr>
                  <a:grpSpLocks/>
                </p:cNvGrpSpPr>
                <p:nvPr/>
              </p:nvGrpSpPr>
              <p:grpSpPr bwMode="auto">
                <a:xfrm>
                  <a:off x="4914900" y="1828800"/>
                  <a:ext cx="685800" cy="1005840"/>
                  <a:chOff x="4343400" y="1563699"/>
                  <a:chExt cx="685800" cy="1005840"/>
                </a:xfrm>
              </p:grpSpPr>
              <p:grpSp>
                <p:nvGrpSpPr>
                  <p:cNvPr id="35921" name="Group 83"/>
                  <p:cNvGrpSpPr>
                    <a:grpSpLocks/>
                  </p:cNvGrpSpPr>
                  <p:nvPr/>
                </p:nvGrpSpPr>
                <p:grpSpPr bwMode="auto">
                  <a:xfrm>
                    <a:off x="4343400" y="1563699"/>
                    <a:ext cx="685800" cy="1005840"/>
                    <a:chOff x="4022089" y="1564383"/>
                    <a:chExt cx="685800" cy="1005840"/>
                  </a:xfrm>
                </p:grpSpPr>
                <p:sp>
                  <p:nvSpPr>
                    <p:cNvPr id="86" name="TextBox 51"/>
                    <p:cNvSpPr txBox="1">
                      <a:spLocks noChangeArrowheads="1"/>
                    </p:cNvSpPr>
                    <p:nvPr/>
                  </p:nvSpPr>
                  <p:spPr bwMode="auto">
                    <a:xfrm>
                      <a:off x="4021285" y="2250511"/>
                      <a:ext cx="686435" cy="319448"/>
                    </a:xfrm>
                    <a:prstGeom prst="rect">
                      <a:avLst/>
                    </a:prstGeom>
                    <a:solidFill>
                      <a:srgbClr val="FFFFFF"/>
                    </a:solid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Nutrition</a:t>
                      </a:r>
                    </a:p>
                  </p:txBody>
                </p:sp>
                <p:sp>
                  <p:nvSpPr>
                    <p:cNvPr id="87" name="Rounded Rectangle 86"/>
                    <p:cNvSpPr>
                      <a:spLocks noChangeAspect="1"/>
                    </p:cNvSpPr>
                    <p:nvPr/>
                  </p:nvSpPr>
                  <p:spPr bwMode="auto">
                    <a:xfrm>
                      <a:off x="4021285" y="1564153"/>
                      <a:ext cx="686435" cy="686358"/>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pic>
                <p:nvPicPr>
                  <p:cNvPr id="359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120" y="1600200"/>
                    <a:ext cx="594360" cy="54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892" name="Group 52"/>
                <p:cNvGrpSpPr>
                  <a:grpSpLocks/>
                </p:cNvGrpSpPr>
                <p:nvPr/>
              </p:nvGrpSpPr>
              <p:grpSpPr bwMode="auto">
                <a:xfrm>
                  <a:off x="3543300" y="3238997"/>
                  <a:ext cx="685800" cy="1005840"/>
                  <a:chOff x="4343400" y="2973896"/>
                  <a:chExt cx="685800" cy="1005840"/>
                </a:xfrm>
              </p:grpSpPr>
              <p:grpSp>
                <p:nvGrpSpPr>
                  <p:cNvPr id="35915" name="Group 77"/>
                  <p:cNvGrpSpPr>
                    <a:grpSpLocks/>
                  </p:cNvGrpSpPr>
                  <p:nvPr/>
                </p:nvGrpSpPr>
                <p:grpSpPr bwMode="auto">
                  <a:xfrm>
                    <a:off x="4343400" y="2973896"/>
                    <a:ext cx="685800" cy="1005840"/>
                    <a:chOff x="4022089" y="1564383"/>
                    <a:chExt cx="685800" cy="1005840"/>
                  </a:xfrm>
                </p:grpSpPr>
                <p:sp>
                  <p:nvSpPr>
                    <p:cNvPr id="82" name="TextBox 51"/>
                    <p:cNvSpPr txBox="1">
                      <a:spLocks noChangeArrowheads="1"/>
                    </p:cNvSpPr>
                    <p:nvPr/>
                  </p:nvSpPr>
                  <p:spPr bwMode="auto">
                    <a:xfrm>
                      <a:off x="4021839" y="2251366"/>
                      <a:ext cx="686435" cy="319449"/>
                    </a:xfrm>
                    <a:prstGeom prst="rect">
                      <a:avLst/>
                    </a:prstGeom>
                    <a:solidFill>
                      <a:srgbClr val="FFFFFF"/>
                    </a:solid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Pre-Natal</a:t>
                      </a:r>
                      <a:br>
                        <a:rPr lang="en-US" sz="800" kern="0" dirty="0">
                          <a:solidFill>
                            <a:srgbClr val="002060"/>
                          </a:solidFill>
                          <a:latin typeface="Arial"/>
                        </a:rPr>
                      </a:br>
                      <a:r>
                        <a:rPr lang="en-US" sz="800" kern="0" dirty="0">
                          <a:solidFill>
                            <a:srgbClr val="002060"/>
                          </a:solidFill>
                          <a:latin typeface="Arial"/>
                        </a:rPr>
                        <a:t>Care</a:t>
                      </a:r>
                    </a:p>
                  </p:txBody>
                </p:sp>
                <p:sp>
                  <p:nvSpPr>
                    <p:cNvPr id="83" name="Rounded Rectangle 82"/>
                    <p:cNvSpPr>
                      <a:spLocks noChangeAspect="1"/>
                    </p:cNvSpPr>
                    <p:nvPr/>
                  </p:nvSpPr>
                  <p:spPr bwMode="auto">
                    <a:xfrm>
                      <a:off x="4021839" y="1565007"/>
                      <a:ext cx="686435" cy="686358"/>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grpSp>
                <p:nvGrpSpPr>
                  <p:cNvPr id="35916" name="Group 78"/>
                  <p:cNvGrpSpPr>
                    <a:grpSpLocks noChangeAspect="1"/>
                  </p:cNvGrpSpPr>
                  <p:nvPr/>
                </p:nvGrpSpPr>
                <p:grpSpPr bwMode="auto">
                  <a:xfrm>
                    <a:off x="4389120" y="3033460"/>
                    <a:ext cx="594360" cy="531216"/>
                    <a:chOff x="5499573" y="2881585"/>
                    <a:chExt cx="1882775" cy="1682750"/>
                  </a:xfrm>
                </p:grpSpPr>
                <p:pic>
                  <p:nvPicPr>
                    <p:cNvPr id="35917" name="Picture 5" descr="C:\Users\DBodimer\AppData\Local\Microsoft\Windows\Temporary Internet Files\Content.IE5\GDY45SGD\MC90044208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9573" y="2881585"/>
                      <a:ext cx="18827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Cross 80"/>
                    <p:cNvSpPr>
                      <a:spLocks noChangeAspect="1"/>
                    </p:cNvSpPr>
                    <p:nvPr/>
                  </p:nvSpPr>
                  <p:spPr>
                    <a:xfrm>
                      <a:off x="6256115" y="4152056"/>
                      <a:ext cx="370118" cy="364296"/>
                    </a:xfrm>
                    <a:prstGeom prst="plus">
                      <a:avLst>
                        <a:gd name="adj" fmla="val 36000"/>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grpSp>
              <p:nvGrpSpPr>
                <p:cNvPr id="35893" name="Group 53"/>
                <p:cNvGrpSpPr>
                  <a:grpSpLocks/>
                </p:cNvGrpSpPr>
                <p:nvPr/>
              </p:nvGrpSpPr>
              <p:grpSpPr bwMode="auto">
                <a:xfrm>
                  <a:off x="4905477" y="3236901"/>
                  <a:ext cx="695223" cy="1007936"/>
                  <a:chOff x="4905477" y="3236901"/>
                  <a:chExt cx="695223" cy="1007936"/>
                </a:xfrm>
              </p:grpSpPr>
              <p:grpSp>
                <p:nvGrpSpPr>
                  <p:cNvPr id="35894" name="Group 54"/>
                  <p:cNvGrpSpPr>
                    <a:grpSpLocks/>
                  </p:cNvGrpSpPr>
                  <p:nvPr/>
                </p:nvGrpSpPr>
                <p:grpSpPr bwMode="auto">
                  <a:xfrm>
                    <a:off x="4914900" y="3236901"/>
                    <a:ext cx="685800" cy="685800"/>
                    <a:chOff x="4914900" y="3236901"/>
                    <a:chExt cx="685800" cy="685800"/>
                  </a:xfrm>
                </p:grpSpPr>
                <p:sp>
                  <p:nvSpPr>
                    <p:cNvPr id="57" name="Rounded Rectangle 56"/>
                    <p:cNvSpPr/>
                    <p:nvPr/>
                  </p:nvSpPr>
                  <p:spPr bwMode="auto">
                    <a:xfrm>
                      <a:off x="4914096" y="3237796"/>
                      <a:ext cx="686435" cy="706438"/>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5897" name="Group 174"/>
                    <p:cNvGrpSpPr>
                      <a:grpSpLocks/>
                    </p:cNvGrpSpPr>
                    <p:nvPr/>
                  </p:nvGrpSpPr>
                  <p:grpSpPr bwMode="auto">
                    <a:xfrm>
                      <a:off x="5140242" y="3284854"/>
                      <a:ext cx="235119" cy="589896"/>
                      <a:chOff x="533400" y="3814763"/>
                      <a:chExt cx="533400" cy="1338262"/>
                    </a:xfrm>
                  </p:grpSpPr>
                  <p:sp>
                    <p:nvSpPr>
                      <p:cNvPr id="59" name="Rounded Rectangle 58"/>
                      <p:cNvSpPr/>
                      <p:nvPr/>
                    </p:nvSpPr>
                    <p:spPr bwMode="auto">
                      <a:xfrm>
                        <a:off x="533924" y="4308481"/>
                        <a:ext cx="484576" cy="525937"/>
                      </a:xfrm>
                      <a:prstGeom prst="roundRect">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0" name="Rectangle 59"/>
                      <p:cNvSpPr/>
                      <p:nvPr/>
                    </p:nvSpPr>
                    <p:spPr bwMode="auto">
                      <a:xfrm>
                        <a:off x="533924" y="4797146"/>
                        <a:ext cx="99401" cy="265039"/>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1" name="Rectangle 60"/>
                      <p:cNvSpPr/>
                      <p:nvPr/>
                    </p:nvSpPr>
                    <p:spPr bwMode="auto">
                      <a:xfrm>
                        <a:off x="956377" y="4797146"/>
                        <a:ext cx="62124" cy="265039"/>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2" name="Rectangle 61"/>
                      <p:cNvSpPr/>
                      <p:nvPr/>
                    </p:nvSpPr>
                    <p:spPr bwMode="auto">
                      <a:xfrm>
                        <a:off x="633325" y="4693616"/>
                        <a:ext cx="323052" cy="496947"/>
                      </a:xfrm>
                      <a:prstGeom prst="rect">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3" name="Rounded Rectangle 62"/>
                      <p:cNvSpPr/>
                      <p:nvPr/>
                    </p:nvSpPr>
                    <p:spPr bwMode="auto">
                      <a:xfrm>
                        <a:off x="765859" y="4859265"/>
                        <a:ext cx="62124" cy="343721"/>
                      </a:xfrm>
                      <a:prstGeom prst="roundRect">
                        <a:avLst>
                          <a:gd name="adj" fmla="val 46297"/>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grpSp>
                    <p:nvGrpSpPr>
                      <p:cNvPr id="35903" name="Group 197"/>
                      <p:cNvGrpSpPr>
                        <a:grpSpLocks/>
                      </p:cNvGrpSpPr>
                      <p:nvPr/>
                    </p:nvGrpSpPr>
                    <p:grpSpPr bwMode="auto">
                      <a:xfrm>
                        <a:off x="593358" y="3814763"/>
                        <a:ext cx="414705" cy="412750"/>
                        <a:chOff x="821870" y="2982686"/>
                        <a:chExt cx="414111" cy="412960"/>
                      </a:xfrm>
                    </p:grpSpPr>
                    <p:sp>
                      <p:nvSpPr>
                        <p:cNvPr id="74" name="Oval 73"/>
                        <p:cNvSpPr/>
                        <p:nvPr/>
                      </p:nvSpPr>
                      <p:spPr bwMode="auto">
                        <a:xfrm>
                          <a:off x="820422" y="2983599"/>
                          <a:ext cx="413577" cy="459908"/>
                        </a:xfrm>
                        <a:prstGeom prst="ellipse">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75" name="Snip Same Side Corner Rectangle 74"/>
                        <p:cNvSpPr/>
                        <p:nvPr/>
                      </p:nvSpPr>
                      <p:spPr bwMode="auto">
                        <a:xfrm rot="10800000">
                          <a:off x="911408" y="3248773"/>
                          <a:ext cx="235738" cy="165733"/>
                        </a:xfrm>
                        <a:prstGeom prst="snip2SameRect">
                          <a:avLst>
                            <a:gd name="adj1" fmla="val 40505"/>
                            <a:gd name="adj2" fmla="val 0"/>
                          </a:avLst>
                        </a:prstGeom>
                        <a:solidFill>
                          <a:srgbClr val="FFFFFF"/>
                        </a:solidFill>
                        <a:ln w="12700" cap="flat" cmpd="sng" algn="ctr">
                          <a:solidFill>
                            <a:srgbClr val="FFFFFF"/>
                          </a:solid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cxnSp>
                      <p:nvCxnSpPr>
                        <p:cNvPr id="35913" name="Straight Connector 184"/>
                        <p:cNvCxnSpPr>
                          <a:cxnSpLocks noChangeShapeType="1"/>
                          <a:stCxn id="74" idx="2"/>
                          <a:endCxn id="75" idx="0"/>
                        </p:cNvCxnSpPr>
                        <p:nvPr/>
                      </p:nvCxnSpPr>
                      <p:spPr bwMode="auto">
                        <a:xfrm rot="10800000" flipH="1" flipV="1">
                          <a:off x="821870" y="3189514"/>
                          <a:ext cx="89051" cy="119525"/>
                        </a:xfrm>
                        <a:prstGeom prst="line">
                          <a:avLst/>
                        </a:prstGeom>
                        <a:noFill/>
                        <a:ln w="19050" algn="ctr">
                          <a:solidFill>
                            <a:srgbClr val="FFFFFF"/>
                          </a:solidFill>
                          <a:round/>
                          <a:headEnd/>
                          <a:tailEnd/>
                        </a:ln>
                        <a:extLst>
                          <a:ext uri="{909E8E84-426E-40DD-AFC4-6F175D3DCCD1}">
                            <a14:hiddenFill xmlns:a14="http://schemas.microsoft.com/office/drawing/2010/main">
                              <a:noFill/>
                            </a14:hiddenFill>
                          </a:ext>
                        </a:extLst>
                      </p:spPr>
                    </p:cxnSp>
                    <p:cxnSp>
                      <p:nvCxnSpPr>
                        <p:cNvPr id="35914" name="Straight Connector 187"/>
                        <p:cNvCxnSpPr>
                          <a:cxnSpLocks noChangeShapeType="1"/>
                          <a:stCxn id="74" idx="6"/>
                          <a:endCxn id="75" idx="2"/>
                        </p:cNvCxnSpPr>
                        <p:nvPr/>
                      </p:nvCxnSpPr>
                      <p:spPr bwMode="auto">
                        <a:xfrm flipH="1">
                          <a:off x="1146476" y="3189515"/>
                          <a:ext cx="89052" cy="119525"/>
                        </a:xfrm>
                        <a:prstGeom prst="line">
                          <a:avLst/>
                        </a:prstGeom>
                        <a:noFill/>
                        <a:ln w="19050" algn="ctr">
                          <a:solidFill>
                            <a:srgbClr val="FFFFFF"/>
                          </a:solidFill>
                          <a:round/>
                          <a:headEnd/>
                          <a:tailEnd/>
                        </a:ln>
                        <a:extLst>
                          <a:ext uri="{909E8E84-426E-40DD-AFC4-6F175D3DCCD1}">
                            <a14:hiddenFill xmlns:a14="http://schemas.microsoft.com/office/drawing/2010/main">
                              <a:noFill/>
                            </a14:hiddenFill>
                          </a:ext>
                        </a:extLst>
                      </p:spPr>
                    </p:cxnSp>
                  </p:grpSp>
                  <p:cxnSp>
                    <p:nvCxnSpPr>
                      <p:cNvPr id="35904" name="Curved Connector 209"/>
                      <p:cNvCxnSpPr>
                        <a:cxnSpLocks noChangeShapeType="1"/>
                        <a:stCxn id="66" idx="2"/>
                        <a:endCxn id="68" idx="0"/>
                      </p:cNvCxnSpPr>
                      <p:nvPr/>
                    </p:nvCxnSpPr>
                    <p:spPr bwMode="auto">
                      <a:xfrm rot="16200000" flipH="1">
                        <a:off x="623527" y="4279738"/>
                        <a:ext cx="195845" cy="158069"/>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66" name="Rounded Rectangle 65"/>
                      <p:cNvSpPr/>
                      <p:nvPr/>
                    </p:nvSpPr>
                    <p:spPr bwMode="auto">
                      <a:xfrm>
                        <a:off x="587765" y="4188386"/>
                        <a:ext cx="107684" cy="120094"/>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7" name="Rounded Rectangle 66"/>
                      <p:cNvSpPr/>
                      <p:nvPr/>
                    </p:nvSpPr>
                    <p:spPr bwMode="auto">
                      <a:xfrm>
                        <a:off x="902533" y="4188386"/>
                        <a:ext cx="62127" cy="120094"/>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8" name="Rounded Rectangle 67"/>
                      <p:cNvSpPr/>
                      <p:nvPr/>
                    </p:nvSpPr>
                    <p:spPr bwMode="auto">
                      <a:xfrm>
                        <a:off x="745149" y="4503120"/>
                        <a:ext cx="107684" cy="7868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cxnSp>
                    <p:nvCxnSpPr>
                      <p:cNvPr id="35908" name="Curved Connector 215"/>
                      <p:cNvCxnSpPr>
                        <a:cxnSpLocks noChangeShapeType="1"/>
                        <a:stCxn id="67" idx="2"/>
                        <a:endCxn id="68" idx="0"/>
                      </p:cNvCxnSpPr>
                      <p:nvPr/>
                    </p:nvCxnSpPr>
                    <p:spPr bwMode="auto">
                      <a:xfrm rot="5400000">
                        <a:off x="781597" y="4279739"/>
                        <a:ext cx="195845" cy="158068"/>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35909" name="Straight Connector 219"/>
                      <p:cNvCxnSpPr>
                        <a:cxnSpLocks noChangeShapeType="1"/>
                        <a:stCxn id="68" idx="0"/>
                        <a:endCxn id="62" idx="0"/>
                      </p:cNvCxnSpPr>
                      <p:nvPr/>
                    </p:nvCxnSpPr>
                    <p:spPr bwMode="auto">
                      <a:xfrm rot="-5400000" flipH="1" flipV="1">
                        <a:off x="706391" y="4549593"/>
                        <a:ext cx="187001" cy="1192"/>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nvGrpSpPr>
                      <p:cNvPr id="71" name="Group 223"/>
                      <p:cNvGrpSpPr/>
                      <p:nvPr/>
                    </p:nvGrpSpPr>
                    <p:grpSpPr bwMode="auto">
                      <a:xfrm>
                        <a:off x="722441" y="4554617"/>
                        <a:ext cx="152618" cy="152321"/>
                        <a:chOff x="-587283" y="3168288"/>
                        <a:chExt cx="174171" cy="174171"/>
                      </a:xfrm>
                      <a:solidFill>
                        <a:srgbClr val="FFFFFF">
                          <a:lumMod val="75000"/>
                        </a:srgbClr>
                      </a:solidFill>
                    </p:grpSpPr>
                    <p:sp>
                      <p:nvSpPr>
                        <p:cNvPr id="72" name="Oval 71"/>
                        <p:cNvSpPr/>
                        <p:nvPr/>
                      </p:nvSpPr>
                      <p:spPr bwMode="auto">
                        <a:xfrm>
                          <a:off x="-587283" y="3168288"/>
                          <a:ext cx="174171" cy="174171"/>
                        </a:xfrm>
                        <a:prstGeom prst="ellipse">
                          <a:avLst/>
                        </a:prstGeom>
                        <a:grp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73" name="Oval 72"/>
                        <p:cNvSpPr/>
                        <p:nvPr/>
                      </p:nvSpPr>
                      <p:spPr bwMode="auto">
                        <a:xfrm flipV="1">
                          <a:off x="-523058" y="3232513"/>
                          <a:ext cx="45720" cy="45720"/>
                        </a:xfrm>
                        <a:prstGeom prst="ellipse">
                          <a:avLst/>
                        </a:prstGeom>
                        <a:solidFill>
                          <a:srgbClr val="FFFFFF">
                            <a:lumMod val="95000"/>
                          </a:srgbClr>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grpSp>
                </p:grpSp>
              </p:grpSp>
              <p:sp>
                <p:nvSpPr>
                  <p:cNvPr id="56" name="TextBox 51"/>
                  <p:cNvSpPr txBox="1">
                    <a:spLocks noChangeArrowheads="1"/>
                  </p:cNvSpPr>
                  <p:nvPr/>
                </p:nvSpPr>
                <p:spPr bwMode="auto">
                  <a:xfrm>
                    <a:off x="4904968" y="3925980"/>
                    <a:ext cx="686435" cy="319450"/>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Follow Up</a:t>
                    </a:r>
                    <a:br>
                      <a:rPr lang="en-US" sz="800" kern="0" dirty="0">
                        <a:solidFill>
                          <a:srgbClr val="002060"/>
                        </a:solidFill>
                        <a:latin typeface="Arial"/>
                      </a:rPr>
                    </a:br>
                    <a:r>
                      <a:rPr lang="en-US" sz="800" kern="0" dirty="0">
                        <a:solidFill>
                          <a:srgbClr val="002060"/>
                        </a:solidFill>
                        <a:latin typeface="Arial"/>
                      </a:rPr>
                      <a:t>Appointments</a:t>
                    </a:r>
                  </a:p>
                </p:txBody>
              </p:sp>
            </p:grpSp>
          </p:grpSp>
        </p:grpSp>
        <p:grpSp>
          <p:nvGrpSpPr>
            <p:cNvPr id="35854" name="Group 12"/>
            <p:cNvGrpSpPr>
              <a:grpSpLocks/>
            </p:cNvGrpSpPr>
            <p:nvPr/>
          </p:nvGrpSpPr>
          <p:grpSpPr bwMode="auto">
            <a:xfrm>
              <a:off x="3013041" y="3850613"/>
              <a:ext cx="695223" cy="1007936"/>
              <a:chOff x="4114801" y="2286000"/>
              <a:chExt cx="695223" cy="1007936"/>
            </a:xfrm>
          </p:grpSpPr>
          <p:grpSp>
            <p:nvGrpSpPr>
              <p:cNvPr id="35871" name="Group 29"/>
              <p:cNvGrpSpPr>
                <a:grpSpLocks/>
              </p:cNvGrpSpPr>
              <p:nvPr/>
            </p:nvGrpSpPr>
            <p:grpSpPr bwMode="auto">
              <a:xfrm>
                <a:off x="4124224" y="2286000"/>
                <a:ext cx="685800" cy="685800"/>
                <a:chOff x="923823" y="3236901"/>
                <a:chExt cx="685800" cy="685800"/>
              </a:xfrm>
            </p:grpSpPr>
            <p:sp>
              <p:nvSpPr>
                <p:cNvPr id="32" name="Rounded Rectangle 31"/>
                <p:cNvSpPr/>
                <p:nvPr/>
              </p:nvSpPr>
              <p:spPr bwMode="auto">
                <a:xfrm>
                  <a:off x="923404" y="3237234"/>
                  <a:ext cx="686435" cy="686359"/>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5874" name="Group 174"/>
                <p:cNvGrpSpPr>
                  <a:grpSpLocks/>
                </p:cNvGrpSpPr>
                <p:nvPr/>
              </p:nvGrpSpPr>
              <p:grpSpPr bwMode="auto">
                <a:xfrm>
                  <a:off x="1149165" y="3284854"/>
                  <a:ext cx="235119" cy="589896"/>
                  <a:chOff x="533400" y="3814763"/>
                  <a:chExt cx="533400" cy="1338262"/>
                </a:xfrm>
              </p:grpSpPr>
              <p:sp>
                <p:nvSpPr>
                  <p:cNvPr id="34" name="Rounded Rectangle 33"/>
                  <p:cNvSpPr/>
                  <p:nvPr/>
                </p:nvSpPr>
                <p:spPr bwMode="auto">
                  <a:xfrm>
                    <a:off x="534798" y="4261656"/>
                    <a:ext cx="530136" cy="571489"/>
                  </a:xfrm>
                  <a:prstGeom prst="roundRect">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35" name="Rectangle 34"/>
                  <p:cNvSpPr/>
                  <p:nvPr/>
                </p:nvSpPr>
                <p:spPr bwMode="auto">
                  <a:xfrm>
                    <a:off x="534798" y="4795873"/>
                    <a:ext cx="99401" cy="265039"/>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36" name="Rectangle 35"/>
                  <p:cNvSpPr/>
                  <p:nvPr/>
                </p:nvSpPr>
                <p:spPr bwMode="auto">
                  <a:xfrm>
                    <a:off x="969674" y="4795873"/>
                    <a:ext cx="95260" cy="265039"/>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37" name="Rectangle 36"/>
                  <p:cNvSpPr/>
                  <p:nvPr/>
                </p:nvSpPr>
                <p:spPr bwMode="auto">
                  <a:xfrm>
                    <a:off x="634199" y="4646788"/>
                    <a:ext cx="331335" cy="542502"/>
                  </a:xfrm>
                  <a:prstGeom prst="rect">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38" name="Rounded Rectangle 37"/>
                  <p:cNvSpPr/>
                  <p:nvPr/>
                </p:nvSpPr>
                <p:spPr bwMode="auto">
                  <a:xfrm>
                    <a:off x="766733" y="4857992"/>
                    <a:ext cx="62124" cy="343721"/>
                  </a:xfrm>
                  <a:prstGeom prst="roundRect">
                    <a:avLst>
                      <a:gd name="adj" fmla="val 46297"/>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39" name="Oval 38"/>
                  <p:cNvSpPr/>
                  <p:nvPr/>
                </p:nvSpPr>
                <p:spPr bwMode="auto">
                  <a:xfrm>
                    <a:off x="592782" y="3814403"/>
                    <a:ext cx="414169" cy="414123"/>
                  </a:xfrm>
                  <a:prstGeom prst="ellipse">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cxnSp>
                <p:nvCxnSpPr>
                  <p:cNvPr id="35881" name="Curved Connector 39"/>
                  <p:cNvCxnSpPr>
                    <a:cxnSpLocks noChangeShapeType="1"/>
                    <a:stCxn id="41" idx="2"/>
                    <a:endCxn id="43" idx="0"/>
                  </p:cNvCxnSpPr>
                  <p:nvPr/>
                </p:nvCxnSpPr>
                <p:spPr bwMode="auto">
                  <a:xfrm rot="16200000" flipH="1">
                    <a:off x="623527" y="4279738"/>
                    <a:ext cx="195845" cy="158069"/>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41" name="Rounded Rectangle 40"/>
                  <p:cNvSpPr/>
                  <p:nvPr/>
                </p:nvSpPr>
                <p:spPr bwMode="auto">
                  <a:xfrm>
                    <a:off x="588639" y="4187113"/>
                    <a:ext cx="107684" cy="7454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42" name="Rounded Rectangle 41"/>
                  <p:cNvSpPr/>
                  <p:nvPr/>
                </p:nvSpPr>
                <p:spPr bwMode="auto">
                  <a:xfrm>
                    <a:off x="903407" y="4187113"/>
                    <a:ext cx="107684" cy="7454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43" name="Rounded Rectangle 42"/>
                  <p:cNvSpPr/>
                  <p:nvPr/>
                </p:nvSpPr>
                <p:spPr bwMode="auto">
                  <a:xfrm>
                    <a:off x="746023" y="4456292"/>
                    <a:ext cx="107684" cy="78685"/>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cxnSp>
                <p:nvCxnSpPr>
                  <p:cNvPr id="35885" name="Curved Connector 215"/>
                  <p:cNvCxnSpPr>
                    <a:cxnSpLocks noChangeShapeType="1"/>
                    <a:stCxn id="42" idx="2"/>
                    <a:endCxn id="43" idx="0"/>
                  </p:cNvCxnSpPr>
                  <p:nvPr/>
                </p:nvCxnSpPr>
                <p:spPr bwMode="auto">
                  <a:xfrm rot="5400000">
                    <a:off x="781597" y="4279739"/>
                    <a:ext cx="195845" cy="158068"/>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35886" name="Straight Connector 219"/>
                  <p:cNvCxnSpPr>
                    <a:cxnSpLocks noChangeShapeType="1"/>
                    <a:stCxn id="43" idx="0"/>
                    <a:endCxn id="37" idx="0"/>
                  </p:cNvCxnSpPr>
                  <p:nvPr/>
                </p:nvCxnSpPr>
                <p:spPr bwMode="auto">
                  <a:xfrm rot="-5400000" flipH="1" flipV="1">
                    <a:off x="706391" y="4549593"/>
                    <a:ext cx="187001" cy="1192"/>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nvGrpSpPr>
                  <p:cNvPr id="46" name="Group 223"/>
                  <p:cNvGrpSpPr/>
                  <p:nvPr/>
                </p:nvGrpSpPr>
                <p:grpSpPr bwMode="auto">
                  <a:xfrm>
                    <a:off x="722441" y="4554617"/>
                    <a:ext cx="152618" cy="152321"/>
                    <a:chOff x="-587283" y="3168288"/>
                    <a:chExt cx="174171" cy="174171"/>
                  </a:xfrm>
                  <a:solidFill>
                    <a:srgbClr val="FFFFFF">
                      <a:lumMod val="75000"/>
                    </a:srgbClr>
                  </a:solidFill>
                </p:grpSpPr>
                <p:sp>
                  <p:nvSpPr>
                    <p:cNvPr id="47" name="Oval 46"/>
                    <p:cNvSpPr/>
                    <p:nvPr/>
                  </p:nvSpPr>
                  <p:spPr bwMode="auto">
                    <a:xfrm>
                      <a:off x="-587283" y="3168288"/>
                      <a:ext cx="174171" cy="174171"/>
                    </a:xfrm>
                    <a:prstGeom prst="ellipse">
                      <a:avLst/>
                    </a:prstGeom>
                    <a:grp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48" name="Oval 47"/>
                    <p:cNvSpPr/>
                    <p:nvPr/>
                  </p:nvSpPr>
                  <p:spPr bwMode="auto">
                    <a:xfrm flipV="1">
                      <a:off x="-523058" y="3232513"/>
                      <a:ext cx="45720" cy="45720"/>
                    </a:xfrm>
                    <a:prstGeom prst="ellipse">
                      <a:avLst/>
                    </a:prstGeom>
                    <a:solidFill>
                      <a:srgbClr val="FFFFFF">
                        <a:lumMod val="95000"/>
                      </a:srgbClr>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grpSp>
            </p:grpSp>
          </p:grpSp>
          <p:sp>
            <p:nvSpPr>
              <p:cNvPr id="31" name="TextBox 51"/>
              <p:cNvSpPr txBox="1">
                <a:spLocks noChangeArrowheads="1"/>
              </p:cNvSpPr>
              <p:nvPr/>
            </p:nvSpPr>
            <p:spPr bwMode="auto">
              <a:xfrm>
                <a:off x="4114677" y="2974517"/>
                <a:ext cx="686435" cy="31944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b="1" kern="0" dirty="0">
                    <a:solidFill>
                      <a:srgbClr val="002060"/>
                    </a:solidFill>
                    <a:latin typeface="Arial"/>
                  </a:rPr>
                  <a:t>Coordinating </a:t>
                </a:r>
                <a:br>
                  <a:rPr lang="en-US" sz="800" b="1" kern="0" dirty="0">
                    <a:solidFill>
                      <a:srgbClr val="002060"/>
                    </a:solidFill>
                    <a:latin typeface="Arial"/>
                  </a:rPr>
                </a:br>
                <a:r>
                  <a:rPr lang="en-US" sz="800" b="1" kern="0" dirty="0">
                    <a:solidFill>
                      <a:srgbClr val="002060"/>
                    </a:solidFill>
                    <a:latin typeface="Arial"/>
                  </a:rPr>
                  <a:t>OB-GYN</a:t>
                </a:r>
              </a:p>
            </p:txBody>
          </p:sp>
        </p:grpSp>
        <p:grpSp>
          <p:nvGrpSpPr>
            <p:cNvPr id="35855" name="Group 13"/>
            <p:cNvGrpSpPr>
              <a:grpSpLocks/>
            </p:cNvGrpSpPr>
            <p:nvPr/>
          </p:nvGrpSpPr>
          <p:grpSpPr bwMode="auto">
            <a:xfrm>
              <a:off x="1943100" y="3850613"/>
              <a:ext cx="695223" cy="1007936"/>
              <a:chOff x="1943100" y="3850613"/>
              <a:chExt cx="695223" cy="1007936"/>
            </a:xfrm>
          </p:grpSpPr>
          <p:sp>
            <p:nvSpPr>
              <p:cNvPr id="18" name="TextBox 51"/>
              <p:cNvSpPr txBox="1">
                <a:spLocks noChangeArrowheads="1"/>
              </p:cNvSpPr>
              <p:nvPr/>
            </p:nvSpPr>
            <p:spPr bwMode="auto">
              <a:xfrm>
                <a:off x="1943100" y="4539130"/>
                <a:ext cx="686435" cy="31944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b="1" kern="0" dirty="0">
                    <a:solidFill>
                      <a:srgbClr val="002060"/>
                    </a:solidFill>
                    <a:latin typeface="Arial"/>
                  </a:rPr>
                  <a:t>Pregnancy</a:t>
                </a:r>
              </a:p>
            </p:txBody>
          </p:sp>
          <p:grpSp>
            <p:nvGrpSpPr>
              <p:cNvPr id="35860" name="Group 18"/>
              <p:cNvGrpSpPr>
                <a:grpSpLocks/>
              </p:cNvGrpSpPr>
              <p:nvPr/>
            </p:nvGrpSpPr>
            <p:grpSpPr bwMode="auto">
              <a:xfrm>
                <a:off x="1952523" y="3850613"/>
                <a:ext cx="685800" cy="685800"/>
                <a:chOff x="1952523" y="3850613"/>
                <a:chExt cx="685800" cy="685800"/>
              </a:xfrm>
            </p:grpSpPr>
            <p:grpSp>
              <p:nvGrpSpPr>
                <p:cNvPr id="35861" name="Group 19"/>
                <p:cNvGrpSpPr>
                  <a:grpSpLocks/>
                </p:cNvGrpSpPr>
                <p:nvPr/>
              </p:nvGrpSpPr>
              <p:grpSpPr bwMode="auto">
                <a:xfrm>
                  <a:off x="1952523" y="3850613"/>
                  <a:ext cx="685800" cy="685800"/>
                  <a:chOff x="923823" y="3236901"/>
                  <a:chExt cx="685800" cy="685800"/>
                </a:xfrm>
              </p:grpSpPr>
              <p:sp>
                <p:nvSpPr>
                  <p:cNvPr id="22" name="Rounded Rectangle 21"/>
                  <p:cNvSpPr/>
                  <p:nvPr/>
                </p:nvSpPr>
                <p:spPr bwMode="auto">
                  <a:xfrm>
                    <a:off x="923529" y="3237234"/>
                    <a:ext cx="686435" cy="686359"/>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5864" name="Group 174"/>
                  <p:cNvGrpSpPr>
                    <a:grpSpLocks/>
                  </p:cNvGrpSpPr>
                  <p:nvPr/>
                </p:nvGrpSpPr>
                <p:grpSpPr bwMode="auto">
                  <a:xfrm>
                    <a:off x="1149165" y="3447900"/>
                    <a:ext cx="235119" cy="364575"/>
                    <a:chOff x="533400" y="4184650"/>
                    <a:chExt cx="533400" cy="827088"/>
                  </a:xfrm>
                </p:grpSpPr>
                <p:sp>
                  <p:nvSpPr>
                    <p:cNvPr id="24" name="Rectangle 23"/>
                    <p:cNvSpPr/>
                    <p:nvPr/>
                  </p:nvSpPr>
                  <p:spPr bwMode="auto">
                    <a:xfrm>
                      <a:off x="535080" y="4795865"/>
                      <a:ext cx="99401" cy="265038"/>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25" name="Rectangle 24"/>
                    <p:cNvSpPr/>
                    <p:nvPr/>
                  </p:nvSpPr>
                  <p:spPr bwMode="auto">
                    <a:xfrm>
                      <a:off x="969956" y="4795865"/>
                      <a:ext cx="95260" cy="265038"/>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26" name="Rounded Rectangle 25"/>
                    <p:cNvSpPr/>
                    <p:nvPr/>
                  </p:nvSpPr>
                  <p:spPr bwMode="auto">
                    <a:xfrm>
                      <a:off x="588921" y="4232659"/>
                      <a:ext cx="107684" cy="7454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27" name="Rounded Rectangle 26"/>
                    <p:cNvSpPr/>
                    <p:nvPr/>
                  </p:nvSpPr>
                  <p:spPr bwMode="auto">
                    <a:xfrm>
                      <a:off x="903689" y="4232659"/>
                      <a:ext cx="107684" cy="7454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28" name="Rounded Rectangle 27"/>
                    <p:cNvSpPr/>
                    <p:nvPr/>
                  </p:nvSpPr>
                  <p:spPr bwMode="auto">
                    <a:xfrm>
                      <a:off x="746305" y="4505980"/>
                      <a:ext cx="107684" cy="7454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29" name="Oval 28"/>
                    <p:cNvSpPr/>
                    <p:nvPr/>
                  </p:nvSpPr>
                  <p:spPr bwMode="auto">
                    <a:xfrm flipV="1">
                      <a:off x="779439" y="4659206"/>
                      <a:ext cx="37277" cy="41412"/>
                    </a:xfrm>
                    <a:prstGeom prst="ellipse">
                      <a:avLst/>
                    </a:prstGeom>
                    <a:solidFill>
                      <a:srgbClr val="FFFFFF">
                        <a:lumMod val="95000"/>
                      </a:srgbClr>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grpSp>
            </p:grpSp>
            <p:pic>
              <p:nvPicPr>
                <p:cNvPr id="358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8243" y="3995753"/>
                  <a:ext cx="594360" cy="39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35856" name="Straight Connector 14"/>
            <p:cNvCxnSpPr>
              <a:cxnSpLocks noChangeShapeType="1"/>
            </p:cNvCxnSpPr>
            <p:nvPr/>
          </p:nvCxnSpPr>
          <p:spPr bwMode="auto">
            <a:xfrm>
              <a:off x="2638323" y="4193513"/>
              <a:ext cx="384141"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857" name="Straight Connector 15"/>
            <p:cNvCxnSpPr>
              <a:cxnSpLocks noChangeShapeType="1"/>
            </p:cNvCxnSpPr>
            <p:nvPr/>
          </p:nvCxnSpPr>
          <p:spPr bwMode="auto">
            <a:xfrm>
              <a:off x="6094662" y="4193513"/>
              <a:ext cx="384141"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858" name="Straight Connector 16"/>
            <p:cNvCxnSpPr>
              <a:cxnSpLocks noChangeShapeType="1"/>
            </p:cNvCxnSpPr>
            <p:nvPr/>
          </p:nvCxnSpPr>
          <p:spPr bwMode="auto">
            <a:xfrm>
              <a:off x="3757616" y="4193513"/>
              <a:ext cx="384141"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35844" name="Content Placeholder 2"/>
          <p:cNvSpPr txBox="1">
            <a:spLocks/>
          </p:cNvSpPr>
          <p:nvPr/>
        </p:nvSpPr>
        <p:spPr bwMode="auto">
          <a:xfrm>
            <a:off x="5257800" y="1600200"/>
            <a:ext cx="3429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398463" indent="-173038"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623888" indent="-161925"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860425" indent="-17145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Episodes begin with a triggering event</a:t>
            </a:r>
          </a:p>
          <a:p>
            <a:pPr lvl="1" eaLnBrk="1" hangingPunct="1">
              <a:spcBef>
                <a:spcPct val="20000"/>
              </a:spcBef>
              <a:buClr>
                <a:srgbClr val="002060"/>
              </a:buClr>
              <a:buSzTx/>
              <a:buFont typeface="Arial" pitchFamily="34" charset="0"/>
              <a:buChar char="−"/>
            </a:pPr>
            <a:r>
              <a:rPr lang="en-US" altLang="en-US" sz="1200" dirty="0">
                <a:solidFill>
                  <a:srgbClr val="002060"/>
                </a:solidFill>
                <a:latin typeface="Arial" pitchFamily="34" charset="0"/>
                <a:cs typeface="Arial" pitchFamily="34" charset="0"/>
              </a:rPr>
              <a:t>E.g. Acute admission to a hospital</a:t>
            </a:r>
          </a:p>
          <a:p>
            <a:pPr lvl="1" eaLnBrk="1" hangingPunct="1">
              <a:spcBef>
                <a:spcPct val="20000"/>
              </a:spcBef>
              <a:buClr>
                <a:srgbClr val="002060"/>
              </a:buClr>
              <a:buSzTx/>
              <a:buFont typeface="Arial" pitchFamily="34" charset="0"/>
              <a:buChar char="−"/>
            </a:pPr>
            <a:r>
              <a:rPr lang="en-US" altLang="en-US" sz="1200" dirty="0">
                <a:solidFill>
                  <a:srgbClr val="002060"/>
                </a:solidFill>
                <a:latin typeface="Arial" pitchFamily="34" charset="0"/>
                <a:cs typeface="Arial" pitchFamily="34" charset="0"/>
              </a:rPr>
              <a:t>E.g. Confirmation of pregnancy </a:t>
            </a:r>
          </a:p>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Episode lasts until a pre-determined duration elapses</a:t>
            </a:r>
          </a:p>
          <a:p>
            <a:pPr lvl="1" eaLnBrk="1" hangingPunct="1">
              <a:spcBef>
                <a:spcPct val="20000"/>
              </a:spcBef>
              <a:buClr>
                <a:srgbClr val="002060"/>
              </a:buClr>
              <a:buSzTx/>
              <a:buFont typeface="Arial" pitchFamily="34" charset="0"/>
              <a:buChar char="−"/>
            </a:pPr>
            <a:r>
              <a:rPr lang="en-US" altLang="en-US" sz="1200" dirty="0">
                <a:solidFill>
                  <a:srgbClr val="002060"/>
                </a:solidFill>
                <a:latin typeface="Arial" pitchFamily="34" charset="0"/>
                <a:cs typeface="Arial" pitchFamily="34" charset="0"/>
              </a:rPr>
              <a:t>E.g. </a:t>
            </a:r>
            <a:r>
              <a:rPr lang="en-US" altLang="en-US" sz="1200" dirty="0" smtClean="0">
                <a:solidFill>
                  <a:srgbClr val="002060"/>
                </a:solidFill>
                <a:latin typeface="Arial" pitchFamily="34" charset="0"/>
                <a:cs typeface="Arial" pitchFamily="34" charset="0"/>
              </a:rPr>
              <a:t>60-day </a:t>
            </a:r>
            <a:r>
              <a:rPr lang="en-US" altLang="en-US" sz="1200" dirty="0">
                <a:solidFill>
                  <a:srgbClr val="002060"/>
                </a:solidFill>
                <a:latin typeface="Arial" pitchFamily="34" charset="0"/>
                <a:cs typeface="Arial" pitchFamily="34" charset="0"/>
              </a:rPr>
              <a:t>postpartum upon completion or termination of pregnancy</a:t>
            </a:r>
          </a:p>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Episodes define which related services and patients will be considered within the episode’s performance year </a:t>
            </a:r>
          </a:p>
          <a:p>
            <a:pPr lvl="1" eaLnBrk="1" hangingPunct="1">
              <a:spcBef>
                <a:spcPct val="20000"/>
              </a:spcBef>
              <a:buClr>
                <a:srgbClr val="002060"/>
              </a:buClr>
              <a:buFont typeface="Wingdings" pitchFamily="2" charset="2"/>
              <a:buChar char="§"/>
            </a:pPr>
            <a:r>
              <a:rPr lang="en-US" altLang="en-US" sz="1200" dirty="0">
                <a:solidFill>
                  <a:srgbClr val="002060"/>
                </a:solidFill>
                <a:latin typeface="Arial" pitchFamily="34" charset="0"/>
                <a:cs typeface="Arial" pitchFamily="34" charset="0"/>
              </a:rPr>
              <a:t>E.g. Certain patients with complex conditions may be excluded and non-related services would also be excluded for episode</a:t>
            </a:r>
          </a:p>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PAPs are initially paid on a fee for service basis and then retroactively evaluated against a set </a:t>
            </a:r>
            <a:r>
              <a:rPr lang="en-US" altLang="en-US" sz="1400" dirty="0" smtClean="0">
                <a:solidFill>
                  <a:srgbClr val="002060"/>
                </a:solidFill>
                <a:latin typeface="Arial" pitchFamily="34" charset="0"/>
                <a:cs typeface="Arial" pitchFamily="34" charset="0"/>
              </a:rPr>
              <a:t>benchmark </a:t>
            </a:r>
            <a:r>
              <a:rPr lang="en-US" altLang="en-US" sz="1400" dirty="0">
                <a:solidFill>
                  <a:srgbClr val="002060"/>
                </a:solidFill>
                <a:latin typeface="Arial" pitchFamily="34" charset="0"/>
                <a:cs typeface="Arial" pitchFamily="34" charset="0"/>
              </a:rPr>
              <a:t>for the average cost of the care delivered per episode</a:t>
            </a:r>
          </a:p>
          <a:p>
            <a:pPr eaLnBrk="1" hangingPunct="1">
              <a:spcBef>
                <a:spcPct val="20000"/>
              </a:spcBef>
              <a:buClr>
                <a:srgbClr val="002060"/>
              </a:buClr>
              <a:buSzPct val="100000"/>
              <a:buFont typeface="Wingdings" pitchFamily="2" charset="2"/>
              <a:buChar char="§"/>
            </a:pPr>
            <a:endParaRPr lang="en-US" altLang="en-US" sz="1400" dirty="0">
              <a:solidFill>
                <a:srgbClr val="002060"/>
              </a:solidFill>
              <a:latin typeface="Arial" pitchFamily="34" charset="0"/>
              <a:cs typeface="Arial" pitchFamily="34" charset="0"/>
            </a:endParaRPr>
          </a:p>
          <a:p>
            <a:pPr eaLnBrk="1" hangingPunct="1">
              <a:spcBef>
                <a:spcPct val="20000"/>
              </a:spcBef>
              <a:buClr>
                <a:srgbClr val="002060"/>
              </a:buClr>
              <a:buSzPct val="100000"/>
              <a:buFont typeface="Wingdings" pitchFamily="2" charset="2"/>
              <a:buChar char="§"/>
            </a:pPr>
            <a:endParaRPr lang="en-US" altLang="en-US" sz="1400" dirty="0">
              <a:solidFill>
                <a:srgbClr val="002060"/>
              </a:solidFill>
              <a:latin typeface="Arial" pitchFamily="34" charset="0"/>
              <a:cs typeface="Arial" pitchFamily="34" charset="0"/>
            </a:endParaRPr>
          </a:p>
        </p:txBody>
      </p:sp>
      <p:sp>
        <p:nvSpPr>
          <p:cNvPr id="166" name="TextBox 165"/>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50</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114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Episodes of Care – Payment Model Design (continued)</a:t>
            </a:r>
          </a:p>
        </p:txBody>
      </p:sp>
      <p:sp>
        <p:nvSpPr>
          <p:cNvPr id="36867" name="Content Placeholder 2"/>
          <p:cNvSpPr txBox="1">
            <a:spLocks/>
          </p:cNvSpPr>
          <p:nvPr/>
        </p:nvSpPr>
        <p:spPr bwMode="auto">
          <a:xfrm>
            <a:off x="5257800" y="1600200"/>
            <a:ext cx="3429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398463" indent="-173038"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623888" indent="-161925"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860425" indent="-17145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Each episode for a particular condition has an overall performance year in which all patient episodes for that condition are aggregated and evaluated against benchmarks for cost </a:t>
            </a:r>
            <a:r>
              <a:rPr lang="en-US" altLang="en-US" sz="1400" dirty="0" smtClean="0">
                <a:solidFill>
                  <a:srgbClr val="002060"/>
                </a:solidFill>
                <a:latin typeface="Arial" pitchFamily="34" charset="0"/>
                <a:cs typeface="Arial" pitchFamily="34" charset="0"/>
              </a:rPr>
              <a:t>and/or </a:t>
            </a:r>
            <a:r>
              <a:rPr lang="en-US" altLang="en-US" sz="1400" dirty="0">
                <a:solidFill>
                  <a:srgbClr val="002060"/>
                </a:solidFill>
                <a:latin typeface="Arial" pitchFamily="34" charset="0"/>
                <a:cs typeface="Arial" pitchFamily="34" charset="0"/>
              </a:rPr>
              <a:t>quality of care </a:t>
            </a:r>
          </a:p>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PAPs that come in under the cost benchmarks receive a percentage of the savings as a bonus, provided they also meet quality benchmarks</a:t>
            </a:r>
          </a:p>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PAPs that exceed the acceptable level of costs may have to pay a portion of the overrun as a penalty</a:t>
            </a:r>
          </a:p>
          <a:p>
            <a:pPr lvl="1" eaLnBrk="1" hangingPunct="1">
              <a:spcBef>
                <a:spcPct val="20000"/>
              </a:spcBef>
              <a:buClr>
                <a:srgbClr val="002060"/>
              </a:buClr>
              <a:buSzTx/>
              <a:buFont typeface="Arial" pitchFamily="34" charset="0"/>
              <a:buChar char="−"/>
            </a:pPr>
            <a:r>
              <a:rPr lang="en-US" altLang="en-US" sz="1200" dirty="0">
                <a:solidFill>
                  <a:srgbClr val="002060"/>
                </a:solidFill>
                <a:latin typeface="Arial" pitchFamily="34" charset="0"/>
                <a:cs typeface="Arial" pitchFamily="34" charset="0"/>
              </a:rPr>
              <a:t>Penalties are capped to ensure provider viability</a:t>
            </a:r>
          </a:p>
          <a:p>
            <a:pPr eaLnBrk="1" hangingPunct="1">
              <a:spcBef>
                <a:spcPct val="20000"/>
              </a:spcBef>
              <a:buClr>
                <a:srgbClr val="002060"/>
              </a:buClr>
              <a:buSzPct val="100000"/>
              <a:buFont typeface="Wingdings" pitchFamily="2" charset="2"/>
              <a:buChar char="§"/>
            </a:pPr>
            <a:endParaRPr lang="en-US" altLang="en-US" sz="1400" dirty="0">
              <a:solidFill>
                <a:srgbClr val="002060"/>
              </a:solidFill>
              <a:latin typeface="Arial" pitchFamily="34" charset="0"/>
              <a:cs typeface="Arial" pitchFamily="34" charset="0"/>
            </a:endParaRP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572000" cy="340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9" name="TextBox 4"/>
          <p:cNvSpPr txBox="1">
            <a:spLocks noChangeArrowheads="1"/>
          </p:cNvSpPr>
          <p:nvPr/>
        </p:nvSpPr>
        <p:spPr bwMode="auto">
          <a:xfrm>
            <a:off x="3657600" y="4876800"/>
            <a:ext cx="1371600" cy="457200"/>
          </a:xfrm>
          <a:prstGeom prst="rect">
            <a:avLst/>
          </a:prstGeom>
          <a:noFill/>
          <a:ln w="12700">
            <a:solidFill>
              <a:srgbClr val="C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eaLnBrk="1" hangingPunct="1">
              <a:spcBef>
                <a:spcPct val="0"/>
              </a:spcBef>
              <a:buSzTx/>
              <a:buFontTx/>
              <a:buNone/>
            </a:pPr>
            <a:r>
              <a:rPr lang="en-US" altLang="en-US">
                <a:solidFill>
                  <a:srgbClr val="C00000"/>
                </a:solidFill>
                <a:latin typeface="Arial" pitchFamily="34" charset="0"/>
                <a:cs typeface="Arial" pitchFamily="34" charset="0"/>
              </a:rPr>
              <a:t>Illustrative</a:t>
            </a:r>
          </a:p>
        </p:txBody>
      </p:sp>
      <p:sp>
        <p:nvSpPr>
          <p:cNvPr id="36870" name="TextBox 5"/>
          <p:cNvSpPr txBox="1">
            <a:spLocks noChangeArrowheads="1"/>
          </p:cNvSpPr>
          <p:nvPr/>
        </p:nvSpPr>
        <p:spPr bwMode="auto">
          <a:xfrm>
            <a:off x="457200" y="4876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wrap="none" anchor="ct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eaLnBrk="1" hangingPunct="1">
              <a:spcBef>
                <a:spcPct val="0"/>
              </a:spcBef>
              <a:buSzTx/>
              <a:buFontTx/>
              <a:buNone/>
            </a:pPr>
            <a:r>
              <a:rPr lang="en-US" altLang="en-US" sz="800">
                <a:solidFill>
                  <a:schemeClr val="tx1"/>
                </a:solidFill>
                <a:latin typeface="Arial" pitchFamily="34" charset="0"/>
                <a:cs typeface="Arial" pitchFamily="34" charset="0"/>
              </a:rPr>
              <a:t>Source: </a:t>
            </a:r>
            <a:r>
              <a:rPr lang="en-US" altLang="en-US" sz="800">
                <a:solidFill>
                  <a:schemeClr val="tx1"/>
                </a:solidFill>
                <a:latin typeface="Arial" pitchFamily="34" charset="0"/>
                <a:cs typeface="Arial" pitchFamily="34" charset="0"/>
                <a:hlinkClick r:id="rId3"/>
              </a:rPr>
              <a:t>http://www.paymentinitiative.org/</a:t>
            </a:r>
            <a:endParaRPr lang="en-US" altLang="en-US" sz="800">
              <a:solidFill>
                <a:schemeClr val="tx1"/>
              </a:solidFill>
              <a:latin typeface="Arial" pitchFamily="34" charset="0"/>
              <a:cs typeface="Arial" pitchFamily="34" charset="0"/>
            </a:endParaRPr>
          </a:p>
        </p:txBody>
      </p:sp>
      <p:sp>
        <p:nvSpPr>
          <p:cNvPr id="7" name="TextBox 6"/>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51</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662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Episodes of Care</a:t>
            </a:r>
            <a:endParaRPr lang="en-US" dirty="0"/>
          </a:p>
        </p:txBody>
      </p:sp>
      <p:sp>
        <p:nvSpPr>
          <p:cNvPr id="3" name="Text Placeholder 2"/>
          <p:cNvSpPr>
            <a:spLocks noGrp="1"/>
          </p:cNvSpPr>
          <p:nvPr>
            <p:ph type="body" sz="quarter" idx="11"/>
          </p:nvPr>
        </p:nvSpPr>
        <p:spPr>
          <a:xfrm>
            <a:off x="304800" y="914400"/>
            <a:ext cx="8412480" cy="914400"/>
          </a:xfrm>
        </p:spPr>
        <p:txBody>
          <a:bodyPr/>
          <a:lstStyle/>
          <a:p>
            <a:endParaRPr lang="en-US" dirty="0" smtClean="0"/>
          </a:p>
          <a:p>
            <a:endParaRPr lang="en-US" dirty="0" smtClean="0"/>
          </a:p>
          <a:p>
            <a:pPr marL="342900" indent="-342900">
              <a:buAutoNum type="arabicPeriod"/>
            </a:pPr>
            <a:r>
              <a:rPr lang="en-US" dirty="0" smtClean="0"/>
              <a:t>Asthma (acute exacerbation)</a:t>
            </a:r>
          </a:p>
          <a:p>
            <a:pPr lvl="1" indent="0">
              <a:buNone/>
            </a:pPr>
            <a:r>
              <a:rPr lang="en-US" b="1" dirty="0"/>
              <a:t>Overview: </a:t>
            </a:r>
            <a:r>
              <a:rPr lang="en-US" dirty="0"/>
              <a:t>Covers care for 30 days following an asthma related trigger (typically an asthma diagnosis on an emergency department or inpatient facility claim). This episode typically covers physician visits, medication, care coordination, and can include hospital readmissions and post-acute </a:t>
            </a:r>
            <a:r>
              <a:rPr lang="en-US" dirty="0" smtClean="0"/>
              <a:t>care.</a:t>
            </a:r>
          </a:p>
          <a:p>
            <a:pPr lvl="1" indent="0">
              <a:buNone/>
            </a:pPr>
            <a:endParaRPr lang="en-US" dirty="0"/>
          </a:p>
          <a:p>
            <a:pPr lvl="1" indent="0">
              <a:buNone/>
            </a:pPr>
            <a:endParaRPr lang="en-US" dirty="0" smtClean="0"/>
          </a:p>
          <a:p>
            <a:pPr marL="342900" indent="-342900">
              <a:buAutoNum type="arabicPeriod"/>
            </a:pPr>
            <a:r>
              <a:rPr lang="en-US" dirty="0" smtClean="0"/>
              <a:t>Perinatal</a:t>
            </a:r>
          </a:p>
          <a:p>
            <a:pPr lvl="1" indent="0">
              <a:buNone/>
            </a:pPr>
            <a:r>
              <a:rPr lang="en-US" b="1" dirty="0"/>
              <a:t>Overview: </a:t>
            </a:r>
            <a:r>
              <a:rPr lang="en-US" dirty="0"/>
              <a:t>The aim of the perinatal episode is ensuring a healthy pregnancy and follow-up care for mother and baby. Perinatal episodes include all pregnancy-related care including: prenatal care, labs, medications, ultrasounds, labor and delivery, and postpartum care. The triggering event for this episode is a live birth and delivery diagnosis code and the episode covers 40 weeks of care prior to the delivery and up to 60 days after delivery.</a:t>
            </a:r>
          </a:p>
          <a:p>
            <a:pPr marL="684213" lvl="1" indent="-285750">
              <a:buFont typeface="Wingdings" panose="05000000000000000000" pitchFamily="2" charset="2"/>
              <a:buChar char="§"/>
            </a:pPr>
            <a:endParaRPr lang="en-US" dirty="0" smtClean="0"/>
          </a:p>
          <a:p>
            <a:endParaRPr lang="en-US" dirty="0"/>
          </a:p>
        </p:txBody>
      </p:sp>
    </p:spTree>
    <p:extLst>
      <p:ext uri="{BB962C8B-B14F-4D97-AF65-F5344CB8AC3E}">
        <p14:creationId xmlns:p14="http://schemas.microsoft.com/office/powerpoint/2010/main" val="2856657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Episodes of Care</a:t>
            </a:r>
            <a:endParaRPr lang="en-US" dirty="0"/>
          </a:p>
        </p:txBody>
      </p:sp>
      <p:sp>
        <p:nvSpPr>
          <p:cNvPr id="3" name="Text Placeholder 2"/>
          <p:cNvSpPr>
            <a:spLocks noGrp="1"/>
          </p:cNvSpPr>
          <p:nvPr>
            <p:ph type="body" sz="quarter" idx="11"/>
          </p:nvPr>
        </p:nvSpPr>
        <p:spPr/>
        <p:txBody>
          <a:bodyPr/>
          <a:lstStyle/>
          <a:p>
            <a:r>
              <a:rPr lang="en-US" dirty="0" smtClean="0"/>
              <a:t> </a:t>
            </a:r>
          </a:p>
          <a:p>
            <a:endParaRPr lang="en-US" dirty="0"/>
          </a:p>
          <a:p>
            <a:r>
              <a:rPr lang="en-US" dirty="0" smtClean="0"/>
              <a:t>3. COPD </a:t>
            </a:r>
            <a:r>
              <a:rPr lang="en-US" dirty="0"/>
              <a:t>(acute </a:t>
            </a:r>
            <a:r>
              <a:rPr lang="en-US" dirty="0" smtClean="0"/>
              <a:t>exacerbation)</a:t>
            </a:r>
          </a:p>
          <a:p>
            <a:r>
              <a:rPr lang="en-US" b="1" dirty="0"/>
              <a:t>	</a:t>
            </a:r>
            <a:r>
              <a:rPr lang="en-US" sz="1400" b="1" dirty="0" smtClean="0"/>
              <a:t>Overview</a:t>
            </a:r>
            <a:r>
              <a:rPr lang="en-US" sz="1400" b="1" dirty="0"/>
              <a:t>: </a:t>
            </a:r>
            <a:r>
              <a:rPr lang="en-US" sz="1400" dirty="0"/>
              <a:t>Covers care for 30 days following a COPD related trigger (typically a </a:t>
            </a:r>
            <a:r>
              <a:rPr lang="en-US" sz="1400" dirty="0" smtClean="0"/>
              <a:t>	COPD 	diagnosis </a:t>
            </a:r>
            <a:r>
              <a:rPr lang="en-US" sz="1400" dirty="0"/>
              <a:t>on an emergency department or inpatient facility claim). </a:t>
            </a:r>
            <a:r>
              <a:rPr lang="en-US" sz="1400" dirty="0" smtClean="0"/>
              <a:t>This episode </a:t>
            </a:r>
            <a:r>
              <a:rPr lang="en-US" sz="1400" dirty="0"/>
              <a:t>typically covers </a:t>
            </a:r>
            <a:r>
              <a:rPr lang="en-US" sz="1400" dirty="0" smtClean="0"/>
              <a:t>	physician </a:t>
            </a:r>
            <a:r>
              <a:rPr lang="en-US" sz="1400" dirty="0"/>
              <a:t>visits, medication, care coordination, and can </a:t>
            </a:r>
            <a:r>
              <a:rPr lang="en-US" sz="1400" dirty="0" smtClean="0"/>
              <a:t>Include </a:t>
            </a:r>
            <a:r>
              <a:rPr lang="en-US" sz="1400" dirty="0"/>
              <a:t>hospital readmissions and </a:t>
            </a:r>
            <a:r>
              <a:rPr lang="en-US" sz="1400" dirty="0" smtClean="0"/>
              <a:t>	post-acute </a:t>
            </a:r>
            <a:r>
              <a:rPr lang="en-US" sz="1400" dirty="0"/>
              <a:t>care</a:t>
            </a:r>
            <a:r>
              <a:rPr lang="en-US" sz="1400" dirty="0" smtClean="0"/>
              <a:t>.</a:t>
            </a:r>
          </a:p>
          <a:p>
            <a:endParaRPr lang="en-US" sz="1400" dirty="0"/>
          </a:p>
          <a:p>
            <a:r>
              <a:rPr lang="en-US" dirty="0" smtClean="0"/>
              <a:t>4. Total Joint Replacement</a:t>
            </a:r>
          </a:p>
          <a:p>
            <a:r>
              <a:rPr lang="en-US" dirty="0"/>
              <a:t>	</a:t>
            </a:r>
            <a:r>
              <a:rPr lang="en-US" sz="1400" b="1" dirty="0"/>
              <a:t>Overview: </a:t>
            </a:r>
            <a:r>
              <a:rPr lang="en-US" sz="1400" dirty="0"/>
              <a:t> The purpose of a joint replacement (TJR) episode of care is to reduce </a:t>
            </a:r>
            <a:r>
              <a:rPr lang="en-US" sz="1400" dirty="0" smtClean="0"/>
              <a:t>	duplication </a:t>
            </a:r>
            <a:r>
              <a:rPr lang="en-US" sz="1400" dirty="0"/>
              <a:t>of services and increased costs through better care coordination.  This </a:t>
            </a:r>
            <a:r>
              <a:rPr lang="en-US" sz="1400" dirty="0" smtClean="0"/>
              <a:t>	episode </a:t>
            </a:r>
            <a:r>
              <a:rPr lang="en-US" sz="1400" dirty="0"/>
              <a:t>covers 30 days prior to triggering event – total joint replacement – and 90 </a:t>
            </a:r>
            <a:r>
              <a:rPr lang="en-US" sz="1400" dirty="0" smtClean="0"/>
              <a:t>	days </a:t>
            </a:r>
            <a:r>
              <a:rPr lang="en-US" sz="1400" dirty="0"/>
              <a:t>postoperatively.  This episode typically covers all orthopedic related costs </a:t>
            </a:r>
            <a:r>
              <a:rPr lang="en-US" sz="1400" dirty="0" smtClean="0"/>
              <a:t>during </a:t>
            </a:r>
            <a:r>
              <a:rPr lang="en-US" sz="1400" dirty="0"/>
              <a:t>the </a:t>
            </a:r>
            <a:r>
              <a:rPr lang="en-US" sz="1400" dirty="0" smtClean="0"/>
              <a:t>	episode</a:t>
            </a:r>
            <a:r>
              <a:rPr lang="en-US" sz="1400" dirty="0"/>
              <a:t>.</a:t>
            </a:r>
          </a:p>
          <a:p>
            <a:endParaRPr lang="en-US" dirty="0" smtClean="0"/>
          </a:p>
          <a:p>
            <a:r>
              <a:rPr lang="en-US" dirty="0" smtClean="0"/>
              <a:t>5. Congestive Heart Failure</a:t>
            </a:r>
          </a:p>
          <a:p>
            <a:r>
              <a:rPr lang="en-US" dirty="0"/>
              <a:t>	</a:t>
            </a:r>
            <a:r>
              <a:rPr lang="en-US" sz="1400" b="1" dirty="0"/>
              <a:t>Overview: </a:t>
            </a:r>
            <a:r>
              <a:rPr lang="en-US" sz="1400" dirty="0"/>
              <a:t>Episodic care for congestive heart failure (CHF) is aimed at reducing preventable </a:t>
            </a:r>
            <a:r>
              <a:rPr lang="en-US" sz="1400" dirty="0" smtClean="0"/>
              <a:t>	hospitalizations </a:t>
            </a:r>
            <a:r>
              <a:rPr lang="en-US" sz="1400" dirty="0"/>
              <a:t>and improving care coordination. The triggering event for this episode is a </a:t>
            </a:r>
            <a:r>
              <a:rPr lang="en-US" sz="1400" dirty="0" smtClean="0"/>
              <a:t>	hospitalization </a:t>
            </a:r>
            <a:r>
              <a:rPr lang="en-US" sz="1400" dirty="0"/>
              <a:t>for congestive heart failure; the episode typically covers the admission day and </a:t>
            </a:r>
            <a:r>
              <a:rPr lang="en-US" sz="1400" dirty="0" smtClean="0"/>
              <a:t>	30 </a:t>
            </a:r>
            <a:r>
              <a:rPr lang="en-US" sz="1400" dirty="0"/>
              <a:t>days after.  Episodes include facility services, inpatient services, emergency department </a:t>
            </a:r>
            <a:r>
              <a:rPr lang="en-US" sz="1400" dirty="0" smtClean="0"/>
              <a:t>	visits</a:t>
            </a:r>
            <a:r>
              <a:rPr lang="en-US" sz="1400" dirty="0"/>
              <a:t>, observation, and post-acute care; can also cover outpatient services: labs, diagnostics, </a:t>
            </a:r>
            <a:r>
              <a:rPr lang="en-US" sz="1400" dirty="0" smtClean="0"/>
              <a:t>	and </a:t>
            </a:r>
            <a:r>
              <a:rPr lang="en-US" sz="1400" dirty="0"/>
              <a:t>medications.</a:t>
            </a:r>
          </a:p>
          <a:p>
            <a:endParaRPr lang="en-US" dirty="0"/>
          </a:p>
          <a:p>
            <a:r>
              <a:rPr lang="en-US" dirty="0" smtClean="0"/>
              <a:t>	 </a:t>
            </a:r>
            <a:endParaRPr lang="en-US" dirty="0"/>
          </a:p>
        </p:txBody>
      </p:sp>
    </p:spTree>
    <p:extLst>
      <p:ext uri="{BB962C8B-B14F-4D97-AF65-F5344CB8AC3E}">
        <p14:creationId xmlns:p14="http://schemas.microsoft.com/office/powerpoint/2010/main" val="2187485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a:t>
            </a:r>
            <a:r>
              <a:rPr lang="en-US" dirty="0" smtClean="0"/>
              <a:t>Workforce </a:t>
            </a:r>
            <a:r>
              <a:rPr lang="en-US" dirty="0" smtClean="0"/>
              <a:t>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1195225163"/>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1:30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1:40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2:35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3:05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3:25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a:t>
            </a:r>
            <a:r>
              <a:rPr lang="en-US" sz="1200" dirty="0" smtClean="0">
                <a:solidFill>
                  <a:srgbClr val="002060"/>
                </a:solidFill>
                <a:latin typeface="Arial" panose="020B0604020202020204" pitchFamily="34" charset="0"/>
                <a:cs typeface="Arial" panose="020B0604020202020204" pitchFamily="34" charset="0"/>
              </a:rPr>
              <a:t>16, </a:t>
            </a:r>
            <a:r>
              <a:rPr lang="en-US" sz="1200" dirty="0">
                <a:solidFill>
                  <a:srgbClr val="002060"/>
                </a:solidFill>
                <a:latin typeface="Arial" panose="020B0604020202020204" pitchFamily="34" charset="0"/>
                <a:cs typeface="Arial" panose="020B0604020202020204" pitchFamily="34" charset="0"/>
              </a:rPr>
              <a:t>2015, 1:30-3:30pm 	</a:t>
            </a:r>
          </a:p>
          <a:p>
            <a:r>
              <a:rPr lang="en-US" sz="1200" dirty="0">
                <a:solidFill>
                  <a:srgbClr val="002060"/>
                </a:solidFill>
                <a:latin typeface="Arial" panose="020B0604020202020204" pitchFamily="34" charset="0"/>
                <a:cs typeface="Arial" panose="020B0604020202020204" pitchFamily="34" charset="0"/>
              </a:rPr>
              <a:t>Oklahoma </a:t>
            </a:r>
            <a:r>
              <a:rPr lang="en-US" sz="1200" dirty="0" smtClean="0">
                <a:solidFill>
                  <a:srgbClr val="002060"/>
                </a:solidFill>
                <a:latin typeface="Arial" panose="020B0604020202020204" pitchFamily="34" charset="0"/>
                <a:cs typeface="Arial" panose="020B0604020202020204" pitchFamily="34" charset="0"/>
              </a:rPr>
              <a:t>State Department of Health</a:t>
            </a:r>
            <a:r>
              <a:rPr lang="en-US" sz="1200" dirty="0">
                <a:solidFill>
                  <a:srgbClr val="002060"/>
                </a:solidFill>
                <a:latin typeface="Arial" panose="020B0604020202020204" pitchFamily="34" charset="0"/>
                <a:cs typeface="Arial" panose="020B0604020202020204" pitchFamily="34" charset="0"/>
              </a:rPr>
              <a:t>	</a:t>
            </a:r>
          </a:p>
          <a:p>
            <a:r>
              <a:rPr lang="en-US" sz="1200" dirty="0" smtClean="0">
                <a:solidFill>
                  <a:srgbClr val="002060"/>
                </a:solidFill>
                <a:latin typeface="Arial" panose="020B0604020202020204" pitchFamily="34" charset="0"/>
                <a:cs typeface="Arial" panose="020B0604020202020204" pitchFamily="34" charset="0"/>
              </a:rPr>
              <a:t>1000 NE 10</a:t>
            </a:r>
            <a:r>
              <a:rPr lang="en-US" sz="1200" baseline="30000" dirty="0" smtClean="0">
                <a:solidFill>
                  <a:srgbClr val="002060"/>
                </a:solidFill>
                <a:latin typeface="Arial" panose="020B0604020202020204" pitchFamily="34" charset="0"/>
                <a:cs typeface="Arial" panose="020B0604020202020204" pitchFamily="34" charset="0"/>
              </a:rPr>
              <a:t>th</a:t>
            </a:r>
            <a:r>
              <a:rPr lang="en-US" sz="1200" dirty="0" smtClean="0">
                <a:solidFill>
                  <a:srgbClr val="002060"/>
                </a:solidFill>
                <a:latin typeface="Arial" panose="020B0604020202020204" pitchFamily="34" charset="0"/>
                <a:cs typeface="Arial" panose="020B0604020202020204" pitchFamily="34" charset="0"/>
              </a:rPr>
              <a:t> St, OKC, OK 73117</a:t>
            </a:r>
            <a:r>
              <a:rPr lang="en-US" sz="1200" dirty="0">
                <a:solidFill>
                  <a:srgbClr val="002060"/>
                </a:solidFill>
                <a:latin typeface="Arial" panose="020B0604020202020204" pitchFamily="34" charset="0"/>
                <a:cs typeface="Arial" panose="020B0604020202020204" pitchFamily="34" charset="0"/>
              </a:rPr>
              <a:t>	</a:t>
            </a:r>
          </a:p>
          <a:p>
            <a:r>
              <a:rPr lang="en-US" sz="1200" dirty="0">
                <a:solidFill>
                  <a:srgbClr val="002060"/>
                </a:solidFill>
                <a:latin typeface="Arial" panose="020B0604020202020204" pitchFamily="34" charset="0"/>
                <a:cs typeface="Arial" panose="020B0604020202020204" pitchFamily="34" charset="0"/>
              </a:rPr>
              <a:t>Health </a:t>
            </a:r>
            <a:r>
              <a:rPr lang="en-US" sz="1200" dirty="0" smtClean="0">
                <a:solidFill>
                  <a:srgbClr val="002060"/>
                </a:solidFill>
                <a:latin typeface="Arial" panose="020B0604020202020204" pitchFamily="34" charset="0"/>
                <a:cs typeface="Arial" panose="020B0604020202020204" pitchFamily="34" charset="0"/>
              </a:rPr>
              <a:t>Workforce Workgroup </a:t>
            </a:r>
            <a:r>
              <a:rPr lang="en-US" sz="1200" dirty="0">
                <a:solidFill>
                  <a:srgbClr val="002060"/>
                </a:solidFill>
                <a:latin typeface="Arial" panose="020B0604020202020204" pitchFamily="34" charset="0"/>
                <a:cs typeface="Arial" panose="020B0604020202020204" pitchFamily="34" charset="0"/>
              </a:rPr>
              <a:t>Chair: </a:t>
            </a:r>
            <a:r>
              <a:rPr lang="en-US" sz="1200" dirty="0" smtClean="0">
                <a:solidFill>
                  <a:srgbClr val="002060"/>
                </a:solidFill>
                <a:latin typeface="Arial" panose="020B0604020202020204" pitchFamily="34" charset="0"/>
                <a:cs typeface="Arial" panose="020B0604020202020204" pitchFamily="34" charset="0"/>
              </a:rPr>
              <a:t>Deidre Myers </a:t>
            </a:r>
          </a:p>
        </p:txBody>
      </p:sp>
    </p:spTree>
    <p:extLst>
      <p:ext uri="{BB962C8B-B14F-4D97-AF65-F5344CB8AC3E}">
        <p14:creationId xmlns:p14="http://schemas.microsoft.com/office/powerpoint/2010/main" val="2563171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grpSp>
        <p:nvGrpSpPr>
          <p:cNvPr id="3" name="Group 2"/>
          <p:cNvGrpSpPr/>
          <p:nvPr/>
        </p:nvGrpSpPr>
        <p:grpSpPr>
          <a:xfrm>
            <a:off x="457200" y="1219200"/>
            <a:ext cx="8229600" cy="4114800"/>
            <a:chOff x="457200" y="1828800"/>
            <a:chExt cx="8229600" cy="4114800"/>
          </a:xfrm>
        </p:grpSpPr>
        <p:sp>
          <p:nvSpPr>
            <p:cNvPr id="5" name="Content Placeholder 2"/>
            <p:cNvSpPr txBox="1">
              <a:spLocks/>
            </p:cNvSpPr>
            <p:nvPr/>
          </p:nvSpPr>
          <p:spPr>
            <a:xfrm>
              <a:off x="457200" y="2286000"/>
              <a:ext cx="38862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Tribal Public Health Advisory Committee </a:t>
              </a:r>
              <a:r>
                <a:rPr lang="en-US" sz="1800" dirty="0" smtClean="0"/>
                <a:t>meeting</a:t>
              </a:r>
            </a:p>
            <a:p>
              <a:pPr lvl="1"/>
              <a:r>
                <a:rPr lang="en-US" dirty="0" smtClean="0"/>
                <a:t>December </a:t>
              </a:r>
              <a:r>
                <a:rPr lang="en-US" dirty="0"/>
                <a:t>4, </a:t>
              </a:r>
              <a:r>
                <a:rPr lang="en-US" dirty="0" smtClean="0"/>
                <a:t>2015</a:t>
              </a:r>
              <a:endParaRPr lang="en-US" sz="1800" dirty="0" smtClean="0"/>
            </a:p>
            <a:p>
              <a:r>
                <a:rPr lang="en-US" sz="1800" dirty="0" smtClean="0"/>
                <a:t>Health E&amp;E </a:t>
              </a:r>
              <a:r>
                <a:rPr lang="en-US" sz="1800" dirty="0"/>
                <a:t>Workgroup </a:t>
              </a:r>
              <a:r>
                <a:rPr lang="en-US" sz="1800" dirty="0" smtClean="0"/>
                <a:t>Meeting</a:t>
              </a:r>
            </a:p>
            <a:p>
              <a:pPr lvl="1"/>
              <a:r>
                <a:rPr lang="en-US" dirty="0" smtClean="0"/>
                <a:t>Today</a:t>
              </a:r>
            </a:p>
            <a:p>
              <a:pPr lvl="1"/>
              <a:r>
                <a:rPr lang="en-US" dirty="0" smtClean="0"/>
                <a:t>HIT- 12/11</a:t>
              </a:r>
            </a:p>
            <a:p>
              <a:pPr lvl="1"/>
              <a:r>
                <a:rPr lang="en-US" dirty="0" smtClean="0"/>
                <a:t>Health Workforce – 12/16</a:t>
              </a:r>
            </a:p>
            <a:p>
              <a:pPr lvl="1"/>
              <a:r>
                <a:rPr lang="en-US" dirty="0" smtClean="0"/>
                <a:t>Health Finance – 12/17</a:t>
              </a:r>
              <a:endParaRPr lang="en-US" sz="1800" dirty="0" smtClean="0"/>
            </a:p>
            <a:p>
              <a:r>
                <a:rPr lang="en-US" sz="1800" dirty="0" smtClean="0"/>
                <a:t>OSIM </a:t>
              </a:r>
              <a:r>
                <a:rPr lang="en-US" sz="1800" dirty="0"/>
                <a:t>Steering </a:t>
              </a:r>
              <a:r>
                <a:rPr lang="en-US" sz="1800" dirty="0" smtClean="0"/>
                <a:t>Committee Meeting</a:t>
              </a:r>
            </a:p>
            <a:p>
              <a:pPr lvl="1"/>
              <a:r>
                <a:rPr lang="en-US" dirty="0" smtClean="0"/>
                <a:t>TBD, January 2016</a:t>
              </a:r>
              <a:endParaRPr lang="en-US" sz="1800" dirty="0" smtClean="0"/>
            </a:p>
            <a:p>
              <a:r>
                <a:rPr lang="en-US" sz="1800" dirty="0" smtClean="0"/>
                <a:t>Individual meetings</a:t>
              </a:r>
            </a:p>
            <a:p>
              <a:endParaRPr lang="en-US" sz="1800" dirty="0"/>
            </a:p>
            <a:p>
              <a:r>
                <a:rPr lang="en-US" sz="1800" dirty="0" smtClean="0"/>
                <a:t>Next Health E&amp;E Meeting</a:t>
              </a:r>
            </a:p>
            <a:p>
              <a:pPr lvl="1"/>
              <a:r>
                <a:rPr lang="en-US" dirty="0" smtClean="0"/>
                <a:t>TBD, January</a:t>
              </a:r>
            </a:p>
          </p:txBody>
        </p:sp>
        <p:sp>
          <p:nvSpPr>
            <p:cNvPr id="6" name="Content Placeholder 2"/>
            <p:cNvSpPr txBox="1">
              <a:spLocks/>
            </p:cNvSpPr>
            <p:nvPr/>
          </p:nvSpPr>
          <p:spPr>
            <a:xfrm>
              <a:off x="4800600" y="2286000"/>
              <a:ext cx="38862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Submitting to CMS for Feedback</a:t>
              </a:r>
            </a:p>
            <a:p>
              <a:pPr lvl="1"/>
              <a:r>
                <a:rPr lang="en-US" dirty="0" smtClean="0"/>
                <a:t>12/18/15</a:t>
              </a:r>
            </a:p>
            <a:p>
              <a:endParaRPr lang="en-US" sz="1800" dirty="0"/>
            </a:p>
            <a:p>
              <a:r>
                <a:rPr lang="en-US" sz="1800" dirty="0"/>
                <a:t>Email questions and </a:t>
              </a:r>
              <a:r>
                <a:rPr lang="en-US" sz="1800" dirty="0" smtClean="0"/>
                <a:t>comments</a:t>
              </a:r>
            </a:p>
            <a:p>
              <a:endParaRPr lang="en-US" sz="1800" dirty="0"/>
            </a:p>
            <a:p>
              <a:r>
                <a:rPr lang="en-US" sz="1800" dirty="0" smtClean="0"/>
                <a:t>Deloitte and </a:t>
              </a:r>
              <a:r>
                <a:rPr lang="en-US" sz="1800" dirty="0" err="1" smtClean="0"/>
                <a:t>Milliman</a:t>
              </a:r>
              <a:r>
                <a:rPr lang="en-US" sz="1800" dirty="0" smtClean="0"/>
                <a:t> Review</a:t>
              </a:r>
            </a:p>
            <a:p>
              <a:pPr lvl="1"/>
              <a:r>
                <a:rPr lang="en-US" dirty="0" smtClean="0"/>
                <a:t>12/18/15</a:t>
              </a:r>
            </a:p>
            <a:p>
              <a:pPr lvl="1"/>
              <a:r>
                <a:rPr lang="en-US" dirty="0" err="1" smtClean="0"/>
                <a:t>Milliman</a:t>
              </a:r>
              <a:r>
                <a:rPr lang="en-US" dirty="0" smtClean="0"/>
                <a:t> will be hosting an “Assumptions Review” meeting in early January for the financial analysis</a:t>
              </a:r>
              <a:endParaRPr lang="en-US" dirty="0"/>
            </a:p>
          </p:txBody>
        </p:sp>
        <p:grpSp>
          <p:nvGrpSpPr>
            <p:cNvPr id="7" name="Group 6"/>
            <p:cNvGrpSpPr/>
            <p:nvPr/>
          </p:nvGrpSpPr>
          <p:grpSpPr>
            <a:xfrm>
              <a:off x="457200" y="1828800"/>
              <a:ext cx="3886200" cy="457200"/>
              <a:chOff x="457200" y="1600200"/>
              <a:chExt cx="3886200" cy="457200"/>
            </a:xfrm>
          </p:grpSpPr>
          <p:sp>
            <p:nvSpPr>
              <p:cNvPr id="8" name="Text Placeholder 2"/>
              <p:cNvSpPr txBox="1">
                <a:spLocks/>
              </p:cNvSpPr>
              <p:nvPr/>
            </p:nvSpPr>
            <p:spPr>
              <a:xfrm>
                <a:off x="457200" y="1600200"/>
                <a:ext cx="3886200" cy="457200"/>
              </a:xfrm>
              <a:prstGeom prst="rect">
                <a:avLst/>
              </a:prstGeom>
            </p:spPr>
            <p:txBody>
              <a:bodyPr wrap="none" lIns="0" tIns="0" rIns="0" bIns="45720" anchor="ctr" anchorCtr="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2000" b="1"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2060"/>
                  </a:buClr>
                  <a:buFont typeface="Arial" panose="020B0604020202020204" pitchFamily="34" charset="0"/>
                  <a:buNone/>
                  <a:defRPr sz="2000" b="1"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2060"/>
                  </a:buClr>
                  <a:buFont typeface="Wingdings" panose="05000000000000000000" pitchFamily="2" charset="2"/>
                  <a:buNone/>
                  <a:defRPr sz="1800" b="1"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2060"/>
                  </a:buClr>
                  <a:buFont typeface="Arial" panose="020B0604020202020204" pitchFamily="34" charset="0"/>
                  <a:buNone/>
                  <a:defRPr sz="1600" b="1"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1. Plan Presentations</a:t>
                </a:r>
              </a:p>
            </p:txBody>
          </p:sp>
          <p:sp>
            <p:nvSpPr>
              <p:cNvPr id="9" name="SHP_243"/>
              <p:cNvSpPr>
                <a:spLocks noChangeShapeType="1"/>
              </p:cNvSpPr>
              <p:nvPr/>
            </p:nvSpPr>
            <p:spPr bwMode="auto">
              <a:xfrm>
                <a:off x="457200" y="2057400"/>
                <a:ext cx="3886200" cy="0"/>
              </a:xfrm>
              <a:prstGeom prst="line">
                <a:avLst/>
              </a:prstGeom>
              <a:noFill/>
              <a:ln w="25400">
                <a:solidFill>
                  <a:srgbClr val="009999"/>
                </a:solidFill>
                <a:round/>
                <a:headEnd/>
                <a:tailEnd/>
              </a:ln>
            </p:spPr>
            <p:txBody>
              <a:bodyPr lIns="72000" tIns="72000" rIns="72000" bIns="72000" anchor="ctr" anchorCtr="1"/>
              <a:lstStyle/>
              <a:p>
                <a:pPr>
                  <a:defRPr/>
                </a:pPr>
                <a:endParaRPr lang="en-US" kern="0" dirty="0">
                  <a:solidFill>
                    <a:sysClr val="windowText" lastClr="000000"/>
                  </a:solidFill>
                </a:endParaRPr>
              </a:p>
            </p:txBody>
          </p:sp>
        </p:grpSp>
        <p:grpSp>
          <p:nvGrpSpPr>
            <p:cNvPr id="10" name="Group 9"/>
            <p:cNvGrpSpPr/>
            <p:nvPr/>
          </p:nvGrpSpPr>
          <p:grpSpPr>
            <a:xfrm>
              <a:off x="4800600" y="1828800"/>
              <a:ext cx="3886200" cy="457200"/>
              <a:chOff x="4800600" y="1600200"/>
              <a:chExt cx="3886200" cy="457200"/>
            </a:xfrm>
          </p:grpSpPr>
          <p:sp>
            <p:nvSpPr>
              <p:cNvPr id="11" name="Text Placeholder 4"/>
              <p:cNvSpPr txBox="1">
                <a:spLocks/>
              </p:cNvSpPr>
              <p:nvPr/>
            </p:nvSpPr>
            <p:spPr>
              <a:xfrm>
                <a:off x="4800600" y="1600200"/>
                <a:ext cx="3886200" cy="457200"/>
              </a:xfrm>
              <a:prstGeom prst="rect">
                <a:avLst/>
              </a:prstGeom>
            </p:spPr>
            <p:txBody>
              <a:bodyPr wrap="none" lIns="0" tIns="0" rIns="0" bIns="45720" anchor="ctr" anchorCtr="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2000" b="1"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2060"/>
                  </a:buClr>
                  <a:buFont typeface="Arial" panose="020B0604020202020204" pitchFamily="34" charset="0"/>
                  <a:buNone/>
                  <a:defRPr sz="2000" b="1"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2060"/>
                  </a:buClr>
                  <a:buFont typeface="Wingdings" panose="05000000000000000000" pitchFamily="2" charset="2"/>
                  <a:buNone/>
                  <a:defRPr sz="1800" b="1"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2060"/>
                  </a:buClr>
                  <a:buFont typeface="Arial" panose="020B0604020202020204" pitchFamily="34" charset="0"/>
                  <a:buNone/>
                  <a:defRPr sz="1600" b="1"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2. Plan Review</a:t>
                </a:r>
              </a:p>
            </p:txBody>
          </p:sp>
          <p:sp>
            <p:nvSpPr>
              <p:cNvPr id="12" name="SHP_245"/>
              <p:cNvSpPr>
                <a:spLocks noChangeShapeType="1"/>
              </p:cNvSpPr>
              <p:nvPr/>
            </p:nvSpPr>
            <p:spPr bwMode="auto">
              <a:xfrm>
                <a:off x="4800600" y="2057400"/>
                <a:ext cx="3886200" cy="0"/>
              </a:xfrm>
              <a:prstGeom prst="line">
                <a:avLst/>
              </a:prstGeom>
              <a:noFill/>
              <a:ln w="25400">
                <a:solidFill>
                  <a:srgbClr val="009999"/>
                </a:solidFill>
                <a:round/>
                <a:headEnd/>
                <a:tailEnd/>
              </a:ln>
            </p:spPr>
            <p:txBody>
              <a:bodyPr lIns="72000" tIns="72000" rIns="72000" bIns="72000" anchor="ctr" anchorCtr="1"/>
              <a:lstStyle/>
              <a:p>
                <a:endParaRPr lang="en-US" kern="0" dirty="0">
                  <a:solidFill>
                    <a:sysClr val="windowText" lastClr="000000"/>
                  </a:solidFill>
                </a:endParaRPr>
              </a:p>
            </p:txBody>
          </p:sp>
        </p:grpSp>
      </p:grpSp>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prstClr val="white"/>
                </a:solidFill>
                <a:latin typeface="Arial" panose="020B0604020202020204" pitchFamily="34" charset="0"/>
                <a:cs typeface="Arial" panose="020B0604020202020204" pitchFamily="34" charset="0"/>
              </a:rPr>
              <a:pPr algn="ctr"/>
              <a:t>55</a:t>
            </a:fld>
            <a:endParaRPr lang="en-US" sz="1000" b="1"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181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 Initiative Timeline</a:t>
            </a:r>
          </a:p>
        </p:txBody>
      </p:sp>
      <p:sp>
        <p:nvSpPr>
          <p:cNvPr id="3" name="Text Placeholder 2"/>
          <p:cNvSpPr>
            <a:spLocks noGrp="1"/>
          </p:cNvSpPr>
          <p:nvPr>
            <p:ph type="body" sz="quarter" idx="11"/>
          </p:nvPr>
        </p:nvSpPr>
        <p:spPr/>
        <p:txBody>
          <a:bodyPr/>
          <a:lstStyle/>
          <a:p>
            <a:r>
              <a:rPr lang="en-US" dirty="0" smtClean="0"/>
              <a:t>The final four months of the OSIM design phase will incorporate substantial stakeholder involvement</a:t>
            </a:r>
            <a:endParaRPr lang="en-US" dirty="0"/>
          </a:p>
        </p:txBody>
      </p:sp>
      <p:graphicFrame>
        <p:nvGraphicFramePr>
          <p:cNvPr id="4" name="Group 32"/>
          <p:cNvGraphicFramePr>
            <a:graphicFrameLocks noGrp="1"/>
          </p:cNvGraphicFramePr>
          <p:nvPr>
            <p:extLst>
              <p:ext uri="{D42A27DB-BD31-4B8C-83A1-F6EECF244321}">
                <p14:modId xmlns:p14="http://schemas.microsoft.com/office/powerpoint/2010/main" val="818906835"/>
              </p:ext>
            </p:extLst>
          </p:nvPr>
        </p:nvGraphicFramePr>
        <p:xfrm>
          <a:off x="455613" y="1600200"/>
          <a:ext cx="8272463" cy="3429000"/>
        </p:xfrm>
        <a:graphic>
          <a:graphicData uri="http://schemas.openxmlformats.org/drawingml/2006/table">
            <a:tbl>
              <a:tblPr/>
              <a:tblGrid>
                <a:gridCol w="3183075"/>
                <a:gridCol w="1272347"/>
                <a:gridCol w="1272347"/>
                <a:gridCol w="1272347"/>
                <a:gridCol w="1272347"/>
              </a:tblGrid>
              <a:tr h="4111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December</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January</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February</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March</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r>
              <a:tr h="5794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Model Development</a:t>
                      </a: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SHSIP Development</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Payer Alignment</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Public Comment Period</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OHIP Workgroups </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bl>
          </a:graphicData>
        </a:graphic>
      </p:graphicFrame>
      <p:sp>
        <p:nvSpPr>
          <p:cNvPr id="6" name="Rectangle 5"/>
          <p:cNvSpPr/>
          <p:nvPr/>
        </p:nvSpPr>
        <p:spPr>
          <a:xfrm>
            <a:off x="3810000" y="2122449"/>
            <a:ext cx="17526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810000" y="2743200"/>
            <a:ext cx="47244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4267200" y="3352800"/>
            <a:ext cx="113538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5392172" y="3962400"/>
            <a:ext cx="26670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810000" y="4572000"/>
            <a:ext cx="4249172"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Diamond 10"/>
          <p:cNvSpPr>
            <a:spLocks noChangeAspect="1"/>
          </p:cNvSpPr>
          <p:nvPr/>
        </p:nvSpPr>
        <p:spPr>
          <a:xfrm>
            <a:off x="8359698" y="27432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iamond 11"/>
          <p:cNvSpPr>
            <a:spLocks noChangeAspect="1"/>
          </p:cNvSpPr>
          <p:nvPr/>
        </p:nvSpPr>
        <p:spPr>
          <a:xfrm>
            <a:off x="5852160" y="27432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iamond 12"/>
          <p:cNvSpPr>
            <a:spLocks noChangeAspect="1"/>
          </p:cNvSpPr>
          <p:nvPr/>
        </p:nvSpPr>
        <p:spPr>
          <a:xfrm>
            <a:off x="5402580" y="2122449"/>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Diamond 13"/>
          <p:cNvSpPr>
            <a:spLocks noChangeAspect="1"/>
          </p:cNvSpPr>
          <p:nvPr/>
        </p:nvSpPr>
        <p:spPr>
          <a:xfrm>
            <a:off x="5246649" y="33528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Diamond 14"/>
          <p:cNvSpPr>
            <a:spLocks noChangeAspect="1"/>
          </p:cNvSpPr>
          <p:nvPr/>
        </p:nvSpPr>
        <p:spPr>
          <a:xfrm>
            <a:off x="5402580"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Diamond 15"/>
          <p:cNvSpPr>
            <a:spLocks noChangeAspect="1"/>
          </p:cNvSpPr>
          <p:nvPr/>
        </p:nvSpPr>
        <p:spPr>
          <a:xfrm>
            <a:off x="6650866"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Diamond 16"/>
          <p:cNvSpPr>
            <a:spLocks noChangeAspect="1"/>
          </p:cNvSpPr>
          <p:nvPr/>
        </p:nvSpPr>
        <p:spPr>
          <a:xfrm>
            <a:off x="7899152"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iamond 17"/>
          <p:cNvSpPr>
            <a:spLocks noChangeAspect="1"/>
          </p:cNvSpPr>
          <p:nvPr/>
        </p:nvSpPr>
        <p:spPr>
          <a:xfrm>
            <a:off x="7899152" y="39624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3886200" y="5943600"/>
            <a:ext cx="1371600" cy="320040"/>
            <a:chOff x="2743200" y="5943600"/>
            <a:chExt cx="1371600" cy="320040"/>
          </a:xfrm>
        </p:grpSpPr>
        <p:sp>
          <p:nvSpPr>
            <p:cNvPr id="19" name="Diamond 18"/>
            <p:cNvSpPr>
              <a:spLocks noChangeAspect="1"/>
            </p:cNvSpPr>
            <p:nvPr/>
          </p:nvSpPr>
          <p:spPr>
            <a:xfrm>
              <a:off x="2743200" y="59436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063240" y="5943600"/>
              <a:ext cx="1051560" cy="320040"/>
            </a:xfrm>
            <a:prstGeom prst="rect">
              <a:avLst/>
            </a:prstGeom>
            <a:noFill/>
            <a:ln w="12700">
              <a:noFill/>
              <a:prstDash val="dash"/>
            </a:ln>
          </p:spPr>
          <p:txBody>
            <a:bodyPr wrap="none" lIns="45720" rIns="45720" rtlCol="0" anchor="ctr">
              <a:noAutofit/>
            </a:bodyPr>
            <a:lstStyle/>
            <a:p>
              <a:pPr algn="ctr"/>
              <a:r>
                <a:rPr lang="en-US" sz="1100" b="1" dirty="0" smtClean="0">
                  <a:solidFill>
                    <a:srgbClr val="002060"/>
                  </a:solidFill>
                  <a:latin typeface="Arial" panose="020B0604020202020204" pitchFamily="34" charset="0"/>
                  <a:cs typeface="Arial" panose="020B0604020202020204" pitchFamily="34" charset="0"/>
                </a:rPr>
                <a:t>Milestone</a:t>
              </a:r>
            </a:p>
          </p:txBody>
        </p:sp>
      </p:grpSp>
      <p:sp>
        <p:nvSpPr>
          <p:cNvPr id="21" name="TextBox 20"/>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prstClr val="white"/>
                </a:solidFill>
                <a:latin typeface="Arial" panose="020B0604020202020204" pitchFamily="34" charset="0"/>
                <a:cs typeface="Arial" panose="020B0604020202020204" pitchFamily="34" charset="0"/>
              </a:rPr>
              <a:pPr algn="ctr"/>
              <a:t>56</a:t>
            </a:fld>
            <a:endParaRPr lang="en-US" sz="1000" b="1"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34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 Initiative Timeline</a:t>
            </a:r>
          </a:p>
        </p:txBody>
      </p:sp>
      <p:sp>
        <p:nvSpPr>
          <p:cNvPr id="3" name="Text Placeholder 2"/>
          <p:cNvSpPr>
            <a:spLocks noGrp="1"/>
          </p:cNvSpPr>
          <p:nvPr>
            <p:ph type="body" sz="quarter" idx="11"/>
          </p:nvPr>
        </p:nvSpPr>
        <p:spPr/>
        <p:txBody>
          <a:bodyPr/>
          <a:lstStyle/>
          <a:p>
            <a:r>
              <a:rPr lang="en-US" dirty="0" smtClean="0"/>
              <a:t>The final four months of the OSIM design phase will incorporate substantial stakeholder involvement</a:t>
            </a:r>
            <a:endParaRPr lang="en-US" dirty="0"/>
          </a:p>
        </p:txBody>
      </p:sp>
      <p:graphicFrame>
        <p:nvGraphicFramePr>
          <p:cNvPr id="4" name="Group 32"/>
          <p:cNvGraphicFramePr>
            <a:graphicFrameLocks noGrp="1"/>
          </p:cNvGraphicFramePr>
          <p:nvPr>
            <p:extLst>
              <p:ext uri="{D42A27DB-BD31-4B8C-83A1-F6EECF244321}">
                <p14:modId xmlns:p14="http://schemas.microsoft.com/office/powerpoint/2010/main" val="1909036075"/>
              </p:ext>
            </p:extLst>
          </p:nvPr>
        </p:nvGraphicFramePr>
        <p:xfrm>
          <a:off x="455613" y="1600200"/>
          <a:ext cx="8272463" cy="3429000"/>
        </p:xfrm>
        <a:graphic>
          <a:graphicData uri="http://schemas.openxmlformats.org/drawingml/2006/table">
            <a:tbl>
              <a:tblPr/>
              <a:tblGrid>
                <a:gridCol w="3183075"/>
                <a:gridCol w="1272347"/>
                <a:gridCol w="1272347"/>
                <a:gridCol w="1272347"/>
                <a:gridCol w="1272347"/>
              </a:tblGrid>
              <a:tr h="4111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December</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January</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February</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March</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r>
              <a:tr h="5794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Model Development</a:t>
                      </a: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SHSIP Development</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Payer Alignment</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Public Comment Period</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OHIP Workgroups </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bl>
          </a:graphicData>
        </a:graphic>
      </p:graphicFrame>
      <p:sp>
        <p:nvSpPr>
          <p:cNvPr id="6" name="Rectangle 5"/>
          <p:cNvSpPr/>
          <p:nvPr/>
        </p:nvSpPr>
        <p:spPr>
          <a:xfrm>
            <a:off x="3810000" y="2122449"/>
            <a:ext cx="17526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810000" y="2743200"/>
            <a:ext cx="47244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4267200" y="3352800"/>
            <a:ext cx="113538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5392172" y="3962400"/>
            <a:ext cx="26670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810000" y="4572000"/>
            <a:ext cx="4249172"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Diamond 10"/>
          <p:cNvSpPr>
            <a:spLocks noChangeAspect="1"/>
          </p:cNvSpPr>
          <p:nvPr/>
        </p:nvSpPr>
        <p:spPr>
          <a:xfrm>
            <a:off x="8359698" y="27432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iamond 11"/>
          <p:cNvSpPr>
            <a:spLocks noChangeAspect="1"/>
          </p:cNvSpPr>
          <p:nvPr/>
        </p:nvSpPr>
        <p:spPr>
          <a:xfrm>
            <a:off x="5852160" y="27432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iamond 12"/>
          <p:cNvSpPr>
            <a:spLocks noChangeAspect="1"/>
          </p:cNvSpPr>
          <p:nvPr/>
        </p:nvSpPr>
        <p:spPr>
          <a:xfrm>
            <a:off x="5402580" y="2122449"/>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Diamond 13"/>
          <p:cNvSpPr>
            <a:spLocks noChangeAspect="1"/>
          </p:cNvSpPr>
          <p:nvPr/>
        </p:nvSpPr>
        <p:spPr>
          <a:xfrm>
            <a:off x="5246649" y="33528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Diamond 14"/>
          <p:cNvSpPr>
            <a:spLocks noChangeAspect="1"/>
          </p:cNvSpPr>
          <p:nvPr/>
        </p:nvSpPr>
        <p:spPr>
          <a:xfrm>
            <a:off x="5402580"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Diamond 15"/>
          <p:cNvSpPr>
            <a:spLocks noChangeAspect="1"/>
          </p:cNvSpPr>
          <p:nvPr/>
        </p:nvSpPr>
        <p:spPr>
          <a:xfrm>
            <a:off x="6650866"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Diamond 16"/>
          <p:cNvSpPr>
            <a:spLocks noChangeAspect="1"/>
          </p:cNvSpPr>
          <p:nvPr/>
        </p:nvSpPr>
        <p:spPr>
          <a:xfrm>
            <a:off x="7899152"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iamond 17"/>
          <p:cNvSpPr>
            <a:spLocks noChangeAspect="1"/>
          </p:cNvSpPr>
          <p:nvPr/>
        </p:nvSpPr>
        <p:spPr>
          <a:xfrm>
            <a:off x="7899152" y="39624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3886200" y="5943600"/>
            <a:ext cx="1371600" cy="320040"/>
            <a:chOff x="2743200" y="5943600"/>
            <a:chExt cx="1371600" cy="320040"/>
          </a:xfrm>
        </p:grpSpPr>
        <p:sp>
          <p:nvSpPr>
            <p:cNvPr id="19" name="Diamond 18"/>
            <p:cNvSpPr>
              <a:spLocks noChangeAspect="1"/>
            </p:cNvSpPr>
            <p:nvPr/>
          </p:nvSpPr>
          <p:spPr>
            <a:xfrm>
              <a:off x="2743200" y="59436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063240" y="5943600"/>
              <a:ext cx="1051560" cy="320040"/>
            </a:xfrm>
            <a:prstGeom prst="rect">
              <a:avLst/>
            </a:prstGeom>
            <a:noFill/>
            <a:ln w="12700">
              <a:noFill/>
              <a:prstDash val="dash"/>
            </a:ln>
          </p:spPr>
          <p:txBody>
            <a:bodyPr wrap="none" lIns="45720" rIns="45720" rtlCol="0" anchor="ctr">
              <a:noAutofit/>
            </a:bodyPr>
            <a:lstStyle/>
            <a:p>
              <a:pPr algn="ctr"/>
              <a:r>
                <a:rPr lang="en-US" sz="1100" b="1" dirty="0" smtClean="0">
                  <a:solidFill>
                    <a:srgbClr val="002060"/>
                  </a:solidFill>
                  <a:latin typeface="Arial" panose="020B0604020202020204" pitchFamily="34" charset="0"/>
                  <a:cs typeface="Arial" panose="020B0604020202020204" pitchFamily="34" charset="0"/>
                </a:rPr>
                <a:t>Milestone</a:t>
              </a:r>
            </a:p>
          </p:txBody>
        </p:sp>
      </p:grpSp>
      <p:sp>
        <p:nvSpPr>
          <p:cNvPr id="21" name="TextBox 20"/>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prstClr val="white"/>
                </a:solidFill>
                <a:latin typeface="Arial" panose="020B0604020202020204" pitchFamily="34" charset="0"/>
                <a:cs typeface="Arial" panose="020B0604020202020204" pitchFamily="34" charset="0"/>
              </a:rPr>
              <a:pPr algn="ctr"/>
              <a:t>6</a:t>
            </a:fld>
            <a:endParaRPr lang="en-US" sz="1000" b="1"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339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a:t>
            </a:r>
            <a:r>
              <a:rPr lang="en-US" dirty="0" smtClean="0"/>
              <a:t>Workforce </a:t>
            </a:r>
            <a:r>
              <a:rPr lang="en-US" dirty="0" smtClean="0"/>
              <a:t>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3315351054"/>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1:30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1:40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2:35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3:05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3:25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a:t>
            </a:r>
            <a:r>
              <a:rPr lang="en-US" sz="1200" dirty="0" smtClean="0">
                <a:solidFill>
                  <a:srgbClr val="002060"/>
                </a:solidFill>
                <a:latin typeface="Arial" panose="020B0604020202020204" pitchFamily="34" charset="0"/>
                <a:cs typeface="Arial" panose="020B0604020202020204" pitchFamily="34" charset="0"/>
              </a:rPr>
              <a:t>16, </a:t>
            </a:r>
            <a:r>
              <a:rPr lang="en-US" sz="1200" dirty="0">
                <a:solidFill>
                  <a:srgbClr val="002060"/>
                </a:solidFill>
                <a:latin typeface="Arial" panose="020B0604020202020204" pitchFamily="34" charset="0"/>
                <a:cs typeface="Arial" panose="020B0604020202020204" pitchFamily="34" charset="0"/>
              </a:rPr>
              <a:t>2015, 1:30-3:30pm 	</a:t>
            </a:r>
          </a:p>
          <a:p>
            <a:r>
              <a:rPr lang="en-US" sz="1200" dirty="0">
                <a:solidFill>
                  <a:srgbClr val="002060"/>
                </a:solidFill>
                <a:latin typeface="Arial" panose="020B0604020202020204" pitchFamily="34" charset="0"/>
                <a:cs typeface="Arial" panose="020B0604020202020204" pitchFamily="34" charset="0"/>
              </a:rPr>
              <a:t>Oklahoma </a:t>
            </a:r>
            <a:r>
              <a:rPr lang="en-US" sz="1200" dirty="0" smtClean="0">
                <a:solidFill>
                  <a:srgbClr val="002060"/>
                </a:solidFill>
                <a:latin typeface="Arial" panose="020B0604020202020204" pitchFamily="34" charset="0"/>
                <a:cs typeface="Arial" panose="020B0604020202020204" pitchFamily="34" charset="0"/>
              </a:rPr>
              <a:t>State Department of Health</a:t>
            </a:r>
            <a:r>
              <a:rPr lang="en-US" sz="1200" dirty="0">
                <a:solidFill>
                  <a:srgbClr val="002060"/>
                </a:solidFill>
                <a:latin typeface="Arial" panose="020B0604020202020204" pitchFamily="34" charset="0"/>
                <a:cs typeface="Arial" panose="020B0604020202020204" pitchFamily="34" charset="0"/>
              </a:rPr>
              <a:t>	</a:t>
            </a:r>
          </a:p>
          <a:p>
            <a:r>
              <a:rPr lang="en-US" sz="1200" dirty="0" smtClean="0">
                <a:solidFill>
                  <a:srgbClr val="002060"/>
                </a:solidFill>
                <a:latin typeface="Arial" panose="020B0604020202020204" pitchFamily="34" charset="0"/>
                <a:cs typeface="Arial" panose="020B0604020202020204" pitchFamily="34" charset="0"/>
              </a:rPr>
              <a:t>1000 NE 10</a:t>
            </a:r>
            <a:r>
              <a:rPr lang="en-US" sz="1200" baseline="30000" dirty="0" smtClean="0">
                <a:solidFill>
                  <a:srgbClr val="002060"/>
                </a:solidFill>
                <a:latin typeface="Arial" panose="020B0604020202020204" pitchFamily="34" charset="0"/>
                <a:cs typeface="Arial" panose="020B0604020202020204" pitchFamily="34" charset="0"/>
              </a:rPr>
              <a:t>th</a:t>
            </a:r>
            <a:r>
              <a:rPr lang="en-US" sz="1200" dirty="0" smtClean="0">
                <a:solidFill>
                  <a:srgbClr val="002060"/>
                </a:solidFill>
                <a:latin typeface="Arial" panose="020B0604020202020204" pitchFamily="34" charset="0"/>
                <a:cs typeface="Arial" panose="020B0604020202020204" pitchFamily="34" charset="0"/>
              </a:rPr>
              <a:t> St, OKC, OK 73117</a:t>
            </a:r>
            <a:r>
              <a:rPr lang="en-US" sz="1200" dirty="0">
                <a:solidFill>
                  <a:srgbClr val="002060"/>
                </a:solidFill>
                <a:latin typeface="Arial" panose="020B0604020202020204" pitchFamily="34" charset="0"/>
                <a:cs typeface="Arial" panose="020B0604020202020204" pitchFamily="34" charset="0"/>
              </a:rPr>
              <a:t>	</a:t>
            </a:r>
          </a:p>
          <a:p>
            <a:r>
              <a:rPr lang="en-US" sz="1200" dirty="0">
                <a:solidFill>
                  <a:srgbClr val="002060"/>
                </a:solidFill>
                <a:latin typeface="Arial" panose="020B0604020202020204" pitchFamily="34" charset="0"/>
                <a:cs typeface="Arial" panose="020B0604020202020204" pitchFamily="34" charset="0"/>
              </a:rPr>
              <a:t>Health </a:t>
            </a:r>
            <a:r>
              <a:rPr lang="en-US" sz="1200" dirty="0" smtClean="0">
                <a:solidFill>
                  <a:srgbClr val="002060"/>
                </a:solidFill>
                <a:latin typeface="Arial" panose="020B0604020202020204" pitchFamily="34" charset="0"/>
                <a:cs typeface="Arial" panose="020B0604020202020204" pitchFamily="34" charset="0"/>
              </a:rPr>
              <a:t>Workforce Workgroup </a:t>
            </a:r>
            <a:r>
              <a:rPr lang="en-US" sz="1200" dirty="0">
                <a:solidFill>
                  <a:srgbClr val="002060"/>
                </a:solidFill>
                <a:latin typeface="Arial" panose="020B0604020202020204" pitchFamily="34" charset="0"/>
                <a:cs typeface="Arial" panose="020B0604020202020204" pitchFamily="34" charset="0"/>
              </a:rPr>
              <a:t>Chair: </a:t>
            </a:r>
            <a:r>
              <a:rPr lang="en-US" sz="1200" dirty="0" smtClean="0">
                <a:solidFill>
                  <a:srgbClr val="002060"/>
                </a:solidFill>
                <a:latin typeface="Arial" panose="020B0604020202020204" pitchFamily="34" charset="0"/>
                <a:cs typeface="Arial" panose="020B0604020202020204" pitchFamily="34" charset="0"/>
              </a:rPr>
              <a:t>Deidre Myers </a:t>
            </a:r>
          </a:p>
        </p:txBody>
      </p:sp>
    </p:spTree>
    <p:extLst>
      <p:ext uri="{BB962C8B-B14F-4D97-AF65-F5344CB8AC3E}">
        <p14:creationId xmlns:p14="http://schemas.microsoft.com/office/powerpoint/2010/main" val="3225657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Oklahoma Department Spending Share 2005-15</a:t>
            </a:r>
          </a:p>
        </p:txBody>
      </p:sp>
      <p:sp>
        <p:nvSpPr>
          <p:cNvPr id="3" name="Text Placeholder 2"/>
          <p:cNvSpPr>
            <a:spLocks noGrp="1"/>
          </p:cNvSpPr>
          <p:nvPr>
            <p:ph type="body" sz="quarter" idx="11"/>
          </p:nvPr>
        </p:nvSpPr>
        <p:spPr/>
        <p:txBody>
          <a:bodyPr/>
          <a:lstStyle/>
          <a:p>
            <a:r>
              <a:rPr lang="en-US" dirty="0"/>
              <a:t>Oklahoma’s health </a:t>
            </a:r>
            <a:r>
              <a:rPr lang="en-US" dirty="0" smtClean="0"/>
              <a:t>spending </a:t>
            </a:r>
            <a:r>
              <a:rPr lang="en-US" dirty="0"/>
              <a:t>has increased its share of the total state budget by </a:t>
            </a:r>
            <a:r>
              <a:rPr lang="en-US" dirty="0" smtClean="0"/>
              <a:t>5.6 percentage points, </a:t>
            </a:r>
            <a:r>
              <a:rPr lang="en-US" dirty="0"/>
              <a:t>from </a:t>
            </a:r>
            <a:r>
              <a:rPr lang="en-US" dirty="0" smtClean="0"/>
              <a:t>13.6% </a:t>
            </a:r>
            <a:r>
              <a:rPr lang="en-US" dirty="0"/>
              <a:t>to 19.2%, since </a:t>
            </a:r>
            <a:r>
              <a:rPr lang="en-US" dirty="0" smtClean="0"/>
              <a:t>2005</a:t>
            </a:r>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2089105038"/>
              </p:ext>
            </p:extLst>
          </p:nvPr>
        </p:nvGraphicFramePr>
        <p:xfrm>
          <a:off x="457200" y="2362200"/>
          <a:ext cx="4184651" cy="2948268"/>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20"/>
          <p:cNvGrpSpPr>
            <a:grpSpLocks/>
          </p:cNvGrpSpPr>
          <p:nvPr/>
        </p:nvGrpSpPr>
        <p:grpSpPr bwMode="auto">
          <a:xfrm>
            <a:off x="463549" y="1981200"/>
            <a:ext cx="4114800" cy="176212"/>
            <a:chOff x="2879" y="1023"/>
            <a:chExt cx="2304" cy="111"/>
          </a:xfrm>
        </p:grpSpPr>
        <p:sp>
          <p:nvSpPr>
            <p:cNvPr id="9" name="Line 21"/>
            <p:cNvSpPr>
              <a:spLocks noChangeShapeType="1"/>
            </p:cNvSpPr>
            <p:nvPr/>
          </p:nvSpPr>
          <p:spPr bwMode="gray">
            <a:xfrm>
              <a:off x="2879" y="1083"/>
              <a:ext cx="2304" cy="0"/>
            </a:xfrm>
            <a:prstGeom prst="line">
              <a:avLst/>
            </a:prstGeom>
            <a:noFill/>
            <a:ln w="12700" cap="rnd">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pitchFamily="34" charset="0"/>
              </a:endParaRPr>
            </a:p>
          </p:txBody>
        </p:sp>
        <p:sp>
          <p:nvSpPr>
            <p:cNvPr id="10" name="Rectangle 22"/>
            <p:cNvSpPr>
              <a:spLocks noChangeArrowheads="1"/>
            </p:cNvSpPr>
            <p:nvPr/>
          </p:nvSpPr>
          <p:spPr bwMode="gray">
            <a:xfrm>
              <a:off x="3085" y="1023"/>
              <a:ext cx="1861" cy="11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pitchFamily="34" charset="0"/>
                </a:rPr>
                <a:t>Percentage Department Spending (%), 2005</a:t>
              </a:r>
            </a:p>
          </p:txBody>
        </p:sp>
      </p:grpSp>
      <p:grpSp>
        <p:nvGrpSpPr>
          <p:cNvPr id="12" name="Group 20"/>
          <p:cNvGrpSpPr>
            <a:grpSpLocks/>
          </p:cNvGrpSpPr>
          <p:nvPr/>
        </p:nvGrpSpPr>
        <p:grpSpPr bwMode="auto">
          <a:xfrm>
            <a:off x="4572000" y="1981200"/>
            <a:ext cx="4114800" cy="176212"/>
            <a:chOff x="2879" y="1023"/>
            <a:chExt cx="2304" cy="111"/>
          </a:xfrm>
        </p:grpSpPr>
        <p:sp>
          <p:nvSpPr>
            <p:cNvPr id="13" name="Line 21"/>
            <p:cNvSpPr>
              <a:spLocks noChangeShapeType="1"/>
            </p:cNvSpPr>
            <p:nvPr/>
          </p:nvSpPr>
          <p:spPr bwMode="gray">
            <a:xfrm>
              <a:off x="2879" y="1083"/>
              <a:ext cx="2304" cy="0"/>
            </a:xfrm>
            <a:prstGeom prst="line">
              <a:avLst/>
            </a:prstGeom>
            <a:noFill/>
            <a:ln w="12700" cap="rnd">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pitchFamily="34" charset="0"/>
              </a:endParaRPr>
            </a:p>
          </p:txBody>
        </p:sp>
        <p:sp>
          <p:nvSpPr>
            <p:cNvPr id="14" name="Rectangle 22"/>
            <p:cNvSpPr>
              <a:spLocks noChangeArrowheads="1"/>
            </p:cNvSpPr>
            <p:nvPr/>
          </p:nvSpPr>
          <p:spPr bwMode="gray">
            <a:xfrm>
              <a:off x="3085" y="1023"/>
              <a:ext cx="1861" cy="11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lvl="0" algn="ctr" eaLnBrk="0" fontAlgn="base" hangingPunct="0">
                <a:lnSpc>
                  <a:spcPct val="95000"/>
                </a:lnSpc>
                <a:spcBef>
                  <a:spcPct val="0"/>
                </a:spcBef>
                <a:spcAft>
                  <a:spcPct val="0"/>
                </a:spcAft>
                <a:defRPr/>
              </a:pPr>
              <a:r>
                <a:rPr lang="en-US" altLang="en-US" sz="1200" kern="0" dirty="0">
                  <a:solidFill>
                    <a:srgbClr val="000000"/>
                  </a:solidFill>
                </a:rPr>
                <a:t>Percentage Department </a:t>
              </a:r>
              <a:r>
                <a:rPr lang="en-US" altLang="en-US" sz="1200" kern="0" dirty="0" smtClean="0">
                  <a:solidFill>
                    <a:srgbClr val="000000"/>
                  </a:solidFill>
                </a:rPr>
                <a:t>Spending (%), 2015</a:t>
              </a:r>
              <a:endParaRPr lang="en-US" altLang="en-US" sz="1200" kern="0" dirty="0">
                <a:solidFill>
                  <a:srgbClr val="000000"/>
                </a:solidFill>
              </a:endParaRPr>
            </a:p>
          </p:txBody>
        </p:sp>
      </p:grpSp>
      <p:sp>
        <p:nvSpPr>
          <p:cNvPr id="15" name="Rectangle 14"/>
          <p:cNvSpPr/>
          <p:nvPr/>
        </p:nvSpPr>
        <p:spPr>
          <a:xfrm>
            <a:off x="4480560" y="1624013"/>
            <a:ext cx="1828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graphicFrame>
        <p:nvGraphicFramePr>
          <p:cNvPr id="16" name="Object 4"/>
          <p:cNvGraphicFramePr>
            <a:graphicFrameLocks noChangeAspect="1"/>
          </p:cNvGraphicFramePr>
          <p:nvPr>
            <p:extLst>
              <p:ext uri="{D42A27DB-BD31-4B8C-83A1-F6EECF244321}">
                <p14:modId xmlns:p14="http://schemas.microsoft.com/office/powerpoint/2010/main" val="1605093996"/>
              </p:ext>
            </p:extLst>
          </p:nvPr>
        </p:nvGraphicFramePr>
        <p:xfrm>
          <a:off x="4572000" y="2362200"/>
          <a:ext cx="4184651" cy="2948268"/>
        </p:xfrm>
        <a:graphic>
          <a:graphicData uri="http://schemas.openxmlformats.org/drawingml/2006/chart">
            <c:chart xmlns:c="http://schemas.openxmlformats.org/drawingml/2006/chart" xmlns:r="http://schemas.openxmlformats.org/officeDocument/2006/relationships" r:id="rId4"/>
          </a:graphicData>
        </a:graphic>
      </p:graphicFrame>
      <p:sp>
        <p:nvSpPr>
          <p:cNvPr id="18" name="Content Placeholder 4"/>
          <p:cNvSpPr txBox="1">
            <a:spLocks/>
          </p:cNvSpPr>
          <p:nvPr/>
        </p:nvSpPr>
        <p:spPr>
          <a:xfrm>
            <a:off x="457200" y="6172200"/>
            <a:ext cx="7772400" cy="228600"/>
          </a:xfrm>
          <a:prstGeom prst="rect">
            <a:avLst/>
          </a:prstGeom>
        </p:spPr>
        <p:txBody>
          <a:bodyPr lIns="0" tIns="0" rIns="0" bIns="0"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800" dirty="0" smtClean="0"/>
              <a:t>Source: Oklahoma Comprehensive Annual Financial Reports, CHIE Analysis</a:t>
            </a:r>
          </a:p>
        </p:txBody>
      </p:sp>
      <p:sp>
        <p:nvSpPr>
          <p:cNvPr id="4" name="TextBox 3"/>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8</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460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28600"/>
            <a:ext cx="8778240" cy="640080"/>
          </a:xfrm>
        </p:spPr>
        <p:txBody>
          <a:bodyPr/>
          <a:lstStyle/>
          <a:p>
            <a:r>
              <a:rPr lang="en-US" dirty="0"/>
              <a:t>Oklahoma Health Spending Average Annual Increase 2005-15 </a:t>
            </a:r>
          </a:p>
        </p:txBody>
      </p:sp>
      <p:sp>
        <p:nvSpPr>
          <p:cNvPr id="3" name="Text Placeholder 2"/>
          <p:cNvSpPr>
            <a:spLocks noGrp="1"/>
          </p:cNvSpPr>
          <p:nvPr>
            <p:ph type="body" sz="quarter" idx="11"/>
          </p:nvPr>
        </p:nvSpPr>
        <p:spPr/>
        <p:txBody>
          <a:bodyPr/>
          <a:lstStyle/>
          <a:p>
            <a:r>
              <a:rPr lang="en-US" dirty="0"/>
              <a:t>Oklahoma’s health spending has increased twice as fast as the state budget and one and a half times as fast as US total healthcare expenditures</a:t>
            </a:r>
          </a:p>
        </p:txBody>
      </p:sp>
      <p:graphicFrame>
        <p:nvGraphicFramePr>
          <p:cNvPr id="4" name="Object 4"/>
          <p:cNvGraphicFramePr>
            <a:graphicFrameLocks noChangeAspect="1"/>
          </p:cNvGraphicFramePr>
          <p:nvPr>
            <p:extLst>
              <p:ext uri="{D42A27DB-BD31-4B8C-83A1-F6EECF244321}">
                <p14:modId xmlns:p14="http://schemas.microsoft.com/office/powerpoint/2010/main" val="3689992819"/>
              </p:ext>
            </p:extLst>
          </p:nvPr>
        </p:nvGraphicFramePr>
        <p:xfrm>
          <a:off x="1371600" y="1830388"/>
          <a:ext cx="6400800" cy="4231794"/>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20"/>
          <p:cNvGrpSpPr>
            <a:grpSpLocks/>
          </p:cNvGrpSpPr>
          <p:nvPr/>
        </p:nvGrpSpPr>
        <p:grpSpPr bwMode="auto">
          <a:xfrm>
            <a:off x="1371600" y="1624013"/>
            <a:ext cx="6400800" cy="176212"/>
            <a:chOff x="2879" y="1023"/>
            <a:chExt cx="2304" cy="111"/>
          </a:xfrm>
        </p:grpSpPr>
        <p:sp>
          <p:nvSpPr>
            <p:cNvPr id="8" name="Line 21"/>
            <p:cNvSpPr>
              <a:spLocks noChangeShapeType="1"/>
            </p:cNvSpPr>
            <p:nvPr/>
          </p:nvSpPr>
          <p:spPr bwMode="gray">
            <a:xfrm>
              <a:off x="2879" y="1083"/>
              <a:ext cx="2304" cy="0"/>
            </a:xfrm>
            <a:prstGeom prst="line">
              <a:avLst/>
            </a:prstGeom>
            <a:noFill/>
            <a:ln w="12700" cap="rnd">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pitchFamily="34" charset="0"/>
              </a:endParaRPr>
            </a:p>
          </p:txBody>
        </p:sp>
        <p:sp>
          <p:nvSpPr>
            <p:cNvPr id="9" name="Rectangle 22"/>
            <p:cNvSpPr>
              <a:spLocks noChangeArrowheads="1"/>
            </p:cNvSpPr>
            <p:nvPr/>
          </p:nvSpPr>
          <p:spPr bwMode="gray">
            <a:xfrm>
              <a:off x="3116" y="1023"/>
              <a:ext cx="1815" cy="11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lang="en-US" altLang="en-US" sz="1200" kern="0" dirty="0" smtClean="0">
                  <a:solidFill>
                    <a:srgbClr val="000000"/>
                  </a:solidFill>
                </a:rPr>
                <a:t>Health Spending Average Annual Percentage Increase (%), 2005-15</a:t>
              </a:r>
              <a:endParaRPr kumimoji="0" lang="en-US" altLang="en-US" sz="1200" b="1" i="0" u="none" strike="noStrike" kern="0" cap="none" spc="0" normalizeH="0" baseline="0" noProof="0" dirty="0" smtClean="0">
                <a:ln>
                  <a:noFill/>
                </a:ln>
                <a:solidFill>
                  <a:srgbClr val="000000"/>
                </a:solidFill>
                <a:effectLst/>
                <a:uLnTx/>
                <a:uFillTx/>
                <a:latin typeface="Arial" pitchFamily="34" charset="0"/>
              </a:endParaRPr>
            </a:p>
          </p:txBody>
        </p:sp>
      </p:grpSp>
      <p:sp>
        <p:nvSpPr>
          <p:cNvPr id="12" name="Text Box 30"/>
          <p:cNvSpPr txBox="1">
            <a:spLocks noChangeArrowheads="1"/>
          </p:cNvSpPr>
          <p:nvPr/>
        </p:nvSpPr>
        <p:spPr bwMode="gray">
          <a:xfrm rot="16200000">
            <a:off x="342900" y="3413202"/>
            <a:ext cx="182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marL="0" marR="0" lvl="0" indent="0" algn="ctr" defTabSz="914400" eaLnBrk="0" fontAlgn="base" latinLnBrk="0" hangingPunct="0">
              <a:lnSpc>
                <a:spcPct val="106000"/>
              </a:lnSpc>
              <a:spcBef>
                <a:spcPct val="0"/>
              </a:spcBef>
              <a:spcAft>
                <a:spcPct val="0"/>
              </a:spcAft>
              <a:buClrTx/>
              <a:buSzTx/>
              <a:buFontTx/>
              <a:buNone/>
              <a:tabLst/>
              <a:defRPr/>
            </a:pPr>
            <a:r>
              <a:rPr kumimoji="0" lang="en-US" altLang="en-US" sz="1000" b="1" i="0" u="none" strike="noStrike" kern="0" cap="none" spc="0" normalizeH="0" baseline="0" noProof="0" dirty="0" smtClean="0">
                <a:ln>
                  <a:noFill/>
                </a:ln>
                <a:solidFill>
                  <a:srgbClr val="000000"/>
                </a:solidFill>
                <a:effectLst/>
                <a:uLnTx/>
                <a:uFillTx/>
                <a:latin typeface="Arial" pitchFamily="34" charset="0"/>
              </a:rPr>
              <a:t>Percentage Growth (%)</a:t>
            </a:r>
          </a:p>
        </p:txBody>
      </p:sp>
      <p:sp>
        <p:nvSpPr>
          <p:cNvPr id="10" name="Content Placeholder 4"/>
          <p:cNvSpPr txBox="1">
            <a:spLocks/>
          </p:cNvSpPr>
          <p:nvPr/>
        </p:nvSpPr>
        <p:spPr>
          <a:xfrm>
            <a:off x="457200" y="6172200"/>
            <a:ext cx="7772400" cy="228600"/>
          </a:xfrm>
          <a:prstGeom prst="rect">
            <a:avLst/>
          </a:prstGeom>
        </p:spPr>
        <p:txBody>
          <a:bodyPr lIns="0" tIns="0" rIns="0" bIns="0"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800" dirty="0" smtClean="0"/>
              <a:t>Source: Oklahoma Comprehensive Annual Financial Reports, CMS National Health Expenditure Data, CHIE Analysis</a:t>
            </a:r>
          </a:p>
        </p:txBody>
      </p:sp>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9</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948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SDH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noFill/>
        <a:ln w="19050" cap="flat" cmpd="sng" algn="ctr">
          <a:solidFill>
            <a:srgbClr val="313131"/>
          </a:solidFill>
          <a:prstDash val="solid"/>
          <a:tailEnd type="triangle"/>
        </a:ln>
        <a:effectLst/>
      </a:spPr>
      <a:bodyPr/>
      <a:lstStyle/>
    </a:lnDef>
    <a:txDef>
      <a:spPr>
        <a:noFill/>
        <a:ln w="12700">
          <a:noFill/>
          <a:prstDash val="dash"/>
        </a:ln>
      </a:spPr>
      <a:bodyPr wrap="none" lIns="45720" rIns="45720" rtlCol="0" anchor="ctr">
        <a:noAutofit/>
      </a:bodyPr>
      <a:lstStyle>
        <a:defPPr algn="ctr">
          <a:defRPr sz="14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A647237A51834C9DCD2F111D0E012F" ma:contentTypeVersion="0" ma:contentTypeDescription="Create a new document." ma:contentTypeScope="" ma:versionID="22f8cd9fa7f86ed028f059b2a092f15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94382F-F503-41CB-9933-FDCDB674ADFD}">
  <ds:schemaRefs>
    <ds:schemaRef ds:uri="http://schemas.microsoft.com/sharepoint/v3/contenttype/forms"/>
  </ds:schemaRefs>
</ds:datastoreItem>
</file>

<file path=customXml/itemProps2.xml><?xml version="1.0" encoding="utf-8"?>
<ds:datastoreItem xmlns:ds="http://schemas.openxmlformats.org/officeDocument/2006/customXml" ds:itemID="{B1222CAC-1255-4859-84B2-7E42F7146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02B64F7-6165-48BF-81FB-E14BCE6282B9}">
  <ds:schemaRefs>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OSDH Presentation Template</Template>
  <TotalTime>9324</TotalTime>
  <Words>5566</Words>
  <Application>Microsoft Office PowerPoint</Application>
  <PresentationFormat>On-screen Show (4:3)</PresentationFormat>
  <Paragraphs>948</Paragraphs>
  <Slides>56</Slides>
  <Notes>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OSDH Presentation Template</vt:lpstr>
      <vt:lpstr>PowerPoint Presentation</vt:lpstr>
      <vt:lpstr>Health Workforce Workgroup Meeting Agenda</vt:lpstr>
      <vt:lpstr>Meeting Objectives</vt:lpstr>
      <vt:lpstr>Health Workforce Workgroup Meeting Agenda</vt:lpstr>
      <vt:lpstr>OSIM Progress Update</vt:lpstr>
      <vt:lpstr>SIM Initiative Timeline</vt:lpstr>
      <vt:lpstr>Health Workforce Workgroup Meeting Agenda</vt:lpstr>
      <vt:lpstr>Oklahoma Department Spending Share 2005-15</vt:lpstr>
      <vt:lpstr>Oklahoma Health Spending Average Annual Increase 2005-15 </vt:lpstr>
      <vt:lpstr>Oklahoma Healthcare Costs</vt:lpstr>
      <vt:lpstr>Primary Prevention Strategies Needed</vt:lpstr>
      <vt:lpstr>The Case for Change</vt:lpstr>
      <vt:lpstr>SIM Model Goal</vt:lpstr>
      <vt:lpstr> Where Are We Going? </vt:lpstr>
      <vt:lpstr>How Did We Get Here?</vt:lpstr>
      <vt:lpstr>OSIM Model Proposals – Conceptual Design Tenets</vt:lpstr>
      <vt:lpstr>PowerPoint Presentation</vt:lpstr>
      <vt:lpstr>Table of Contents</vt:lpstr>
      <vt:lpstr>I. Communities of Care Organizations:  Overview </vt:lpstr>
      <vt:lpstr>I. Communities of Care Organization</vt:lpstr>
      <vt:lpstr>I. CCO Overview- Who could be a CCO?</vt:lpstr>
      <vt:lpstr>II. Payment Methodology – CCO</vt:lpstr>
      <vt:lpstr>II. Payment Methodology – CCO to Network Providers</vt:lpstr>
      <vt:lpstr>III. Integration of Social Determinants</vt:lpstr>
      <vt:lpstr>IV. Delivery Model</vt:lpstr>
      <vt:lpstr>V. Health Information Technology Integration</vt:lpstr>
      <vt:lpstr>VI. Oklahoma Communities of Care Organization: Governance</vt:lpstr>
      <vt:lpstr>VI. State Governing Body – Example Advisory Boards and Committees </vt:lpstr>
      <vt:lpstr>VI. CCO Governing Body</vt:lpstr>
      <vt:lpstr>VI. Board of Accountable Providers (BAP) and Community Advisory Board (CAB)</vt:lpstr>
      <vt:lpstr>Health Workforce Workgroup Meeting Agenda</vt:lpstr>
      <vt:lpstr>PowerPoint Presentation</vt:lpstr>
      <vt:lpstr>Health Workforce Workgroup Meeting Agenda</vt:lpstr>
      <vt:lpstr>PowerPoint Presentation</vt:lpstr>
      <vt:lpstr>Multi-Payer Quality Measures</vt:lpstr>
      <vt:lpstr>Proposed Quality Metrics: Multi-Payer and CCO Required </vt:lpstr>
      <vt:lpstr>Quality Metric Data Sources</vt:lpstr>
      <vt:lpstr>Quality Metric Workgroup/Committee</vt:lpstr>
      <vt:lpstr>Communities of Care Organization – Required Clinical Measures</vt:lpstr>
      <vt:lpstr>Communities of Care Organization – Required Clinical Measures</vt:lpstr>
      <vt:lpstr>Communities of Care Organization – Required Quality Metrics </vt:lpstr>
      <vt:lpstr>Communities of Care Organization – Required Quality Metrics </vt:lpstr>
      <vt:lpstr>Communities of Care Organization – Optional Bonus Measures</vt:lpstr>
      <vt:lpstr>Health Workforce Workgroup Meeting Agenda</vt:lpstr>
      <vt:lpstr>PowerPoint Presentation</vt:lpstr>
      <vt:lpstr>Health Workforce Workgroup Meeting Agenda</vt:lpstr>
      <vt:lpstr>PowerPoint Presentation</vt:lpstr>
      <vt:lpstr>Multi-Payer Episodes of Care</vt:lpstr>
      <vt:lpstr>Episodes of Care</vt:lpstr>
      <vt:lpstr>Episodes of Care – Payment Model Design</vt:lpstr>
      <vt:lpstr>Episodes of Care – Payment Model Design (continued)</vt:lpstr>
      <vt:lpstr>Proposed Episodes of Care</vt:lpstr>
      <vt:lpstr>Proposed Episodes of Care</vt:lpstr>
      <vt:lpstr>Health Workforce Workgroup Meeting Agenda</vt:lpstr>
      <vt:lpstr>Next Steps</vt:lpstr>
      <vt:lpstr>SIM Initiative Timeline</vt:lpstr>
    </vt:vector>
  </TitlesOfParts>
  <Company>OMES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 Bodimer</dc:creator>
  <cp:lastModifiedBy>OMES</cp:lastModifiedBy>
  <cp:revision>738</cp:revision>
  <cp:lastPrinted>2015-12-16T19:06:41Z</cp:lastPrinted>
  <dcterms:created xsi:type="dcterms:W3CDTF">2015-08-03T15:23:14Z</dcterms:created>
  <dcterms:modified xsi:type="dcterms:W3CDTF">2015-12-16T19:06:53Z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0x010100C6A647237A51834C9DCD2F111D0E012F</vt:lpwstr>
  </property>
</Properties>
</file>