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yce X Samuel" initials="JXS" lastIdx="1" clrIdx="0">
    <p:extLst>
      <p:ext uri="{19B8F6BF-5375-455C-9EA6-DF929625EA0E}">
        <p15:presenceInfo xmlns:p15="http://schemas.microsoft.com/office/powerpoint/2012/main" userId="S-1-5-21-152507984-1434608828-1139810728-612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237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commentAuthors" Target="commentAuthors.xml"/><Relationship Id="rId9" Type="http://schemas.openxmlformats.org/officeDocument/2006/relationships/customXml" Target="../customXml/item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72E0605-768B-4188-A729-41DD43E71B7E}"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288926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2E0605-768B-4188-A729-41DD43E71B7E}"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3773947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2E0605-768B-4188-A729-41DD43E71B7E}"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3005986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2E0605-768B-4188-A729-41DD43E71B7E}"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2497283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72E0605-768B-4188-A729-41DD43E71B7E}"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196964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2E0605-768B-4188-A729-41DD43E71B7E}"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354735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72E0605-768B-4188-A729-41DD43E71B7E}" type="datetimeFigureOut">
              <a:rPr lang="en-US" smtClean="0"/>
              <a:t>2/19/2022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3924990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2E0605-768B-4188-A729-41DD43E71B7E}" type="datetimeFigureOut">
              <a:rPr lang="en-US" smtClean="0"/>
              <a:t>2/19/2022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44954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2E0605-768B-4188-A729-41DD43E71B7E}" type="datetimeFigureOut">
              <a:rPr lang="en-US" smtClean="0"/>
              <a:t>2/19/2022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339113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672E0605-768B-4188-A729-41DD43E71B7E}"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1324018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672E0605-768B-4188-A729-41DD43E71B7E}"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89966-C18D-4CFE-BA00-60C28F1BB4EE}" type="slidenum">
              <a:rPr lang="en-US" smtClean="0"/>
              <a:t>‹#›</a:t>
            </a:fld>
            <a:endParaRPr lang="en-US"/>
          </a:p>
        </p:txBody>
      </p:sp>
    </p:spTree>
    <p:extLst>
      <p:ext uri="{BB962C8B-B14F-4D97-AF65-F5344CB8AC3E}">
        <p14:creationId xmlns:p14="http://schemas.microsoft.com/office/powerpoint/2010/main" val="1916033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72E0605-768B-4188-A729-41DD43E71B7E}" type="datetimeFigureOut">
              <a:rPr lang="en-US" smtClean="0"/>
              <a:t>2/19/2022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1F89966-C18D-4CFE-BA00-60C28F1BB4EE}" type="slidenum">
              <a:rPr lang="en-US" smtClean="0"/>
              <a:t>‹#›</a:t>
            </a:fld>
            <a:endParaRPr lang="en-US"/>
          </a:p>
        </p:txBody>
      </p:sp>
    </p:spTree>
    <p:extLst>
      <p:ext uri="{BB962C8B-B14F-4D97-AF65-F5344CB8AC3E}">
        <p14:creationId xmlns:p14="http://schemas.microsoft.com/office/powerpoint/2010/main" val="988453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hdphoto" Target="../media/hdphoto4.wdp"/><Relationship Id="rId3" Type="http://schemas.openxmlformats.org/officeDocument/2006/relationships/image" Target="../media/image5.png"/><Relationship Id="rId7" Type="http://schemas.microsoft.com/office/2007/relationships/hdphoto" Target="../media/hdphoto1.wdp"/><Relationship Id="rId12"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8.png"/><Relationship Id="rId11" Type="http://schemas.microsoft.com/office/2007/relationships/hdphoto" Target="../media/hdphoto3.wdp"/><Relationship Id="rId5" Type="http://schemas.openxmlformats.org/officeDocument/2006/relationships/image" Target="../media/image7.png"/><Relationship Id="rId15" Type="http://schemas.microsoft.com/office/2007/relationships/hdphoto" Target="../media/hdphoto5.wdp"/><Relationship Id="rId10" Type="http://schemas.openxmlformats.org/officeDocument/2006/relationships/image" Target="../media/image10.png"/><Relationship Id="rId4" Type="http://schemas.openxmlformats.org/officeDocument/2006/relationships/image" Target="../media/image6.png"/><Relationship Id="rId9" Type="http://schemas.microsoft.com/office/2007/relationships/hdphoto" Target="../media/hdphoto2.wdp"/><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hyperlink" Target="http://www.health.ok.gov/ok2share" TargetMode="Externa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3.png"/><Relationship Id="rId4" Type="http://schemas.openxmlformats.org/officeDocument/2006/relationships/hyperlink" Target="https://map.feedingamerica.org/county/2019/chil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4265"/>
            <a:ext cx="7772400" cy="400110"/>
          </a:xfrm>
          <a:prstGeom prst="rect">
            <a:avLst/>
          </a:prstGeom>
          <a:noFill/>
        </p:spPr>
        <p:txBody>
          <a:bodyPr wrap="square" rtlCol="0" anchor="ctr">
            <a:spAutoFit/>
          </a:bodyPr>
          <a:lstStyle/>
          <a:p>
            <a:pPr algn="ctr"/>
            <a:r>
              <a:rPr lang="en-US" sz="2000" b="1" cap="all" dirty="0" smtClean="0">
                <a:solidFill>
                  <a:srgbClr val="002060"/>
                </a:solidFill>
                <a:latin typeface="Arial" panose="020B0604020202020204" pitchFamily="34" charset="0"/>
                <a:cs typeface="Arial" panose="020B0604020202020204" pitchFamily="34" charset="0"/>
              </a:rPr>
              <a:t>Children’s Health Data</a:t>
            </a:r>
            <a:endParaRPr lang="en-US" sz="2000" b="1" cap="all"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476250" y="572900"/>
            <a:ext cx="7143750" cy="369332"/>
          </a:xfrm>
          <a:prstGeom prst="rect">
            <a:avLst/>
          </a:prstGeom>
          <a:solidFill>
            <a:schemeClr val="bg1">
              <a:lumMod val="95000"/>
            </a:schemeClr>
          </a:solidFill>
        </p:spPr>
        <p:txBody>
          <a:bodyPr wrap="square" rtlCol="0">
            <a:spAutoFit/>
          </a:bodyPr>
          <a:lstStyle/>
          <a:p>
            <a:pPr marL="171450"/>
            <a:r>
              <a:rPr lang="en-US" b="1" cap="small" dirty="0" smtClean="0">
                <a:solidFill>
                  <a:schemeClr val="accent2"/>
                </a:solidFill>
                <a:latin typeface="Arial" panose="020B0604020202020204" pitchFamily="34" charset="0"/>
                <a:cs typeface="Arial" panose="020B0604020202020204" pitchFamily="34" charset="0"/>
              </a:rPr>
              <a:t>Obesity &amp; Overweight </a:t>
            </a:r>
            <a:endParaRPr lang="en-US" b="1" cap="small" dirty="0">
              <a:solidFill>
                <a:schemeClr val="accent2"/>
              </a:solidFill>
              <a:latin typeface="Arial" panose="020B0604020202020204" pitchFamily="34" charset="0"/>
              <a:cs typeface="Arial" panose="020B0604020202020204" pitchFamily="34" charset="0"/>
            </a:endParaRPr>
          </a:p>
        </p:txBody>
      </p:sp>
      <p:sp>
        <p:nvSpPr>
          <p:cNvPr id="7" name="TextBox 6"/>
          <p:cNvSpPr txBox="1"/>
          <p:nvPr/>
        </p:nvSpPr>
        <p:spPr>
          <a:xfrm>
            <a:off x="476250" y="3793445"/>
            <a:ext cx="7141464" cy="369332"/>
          </a:xfrm>
          <a:prstGeom prst="rect">
            <a:avLst/>
          </a:prstGeom>
          <a:solidFill>
            <a:schemeClr val="bg1">
              <a:lumMod val="95000"/>
            </a:schemeClr>
          </a:solidFill>
        </p:spPr>
        <p:txBody>
          <a:bodyPr wrap="square" rtlCol="0">
            <a:spAutoFit/>
          </a:bodyPr>
          <a:lstStyle/>
          <a:p>
            <a:pPr marL="171450"/>
            <a:r>
              <a:rPr lang="en-US" b="1" cap="small" dirty="0" smtClean="0">
                <a:solidFill>
                  <a:schemeClr val="accent6"/>
                </a:solidFill>
                <a:latin typeface="Arial" panose="020B0604020202020204" pitchFamily="34" charset="0"/>
                <a:cs typeface="Arial" panose="020B0604020202020204" pitchFamily="34" charset="0"/>
              </a:rPr>
              <a:t>Nutrition</a:t>
            </a:r>
            <a:endParaRPr lang="en-US" b="1" cap="small" dirty="0">
              <a:solidFill>
                <a:schemeClr val="accent6"/>
              </a:solidFill>
              <a:latin typeface="Arial" panose="020B0604020202020204" pitchFamily="34" charset="0"/>
              <a:cs typeface="Arial" panose="020B0604020202020204" pitchFamily="34" charset="0"/>
            </a:endParaRPr>
          </a:p>
        </p:txBody>
      </p:sp>
      <p:sp>
        <p:nvSpPr>
          <p:cNvPr id="8" name="TextBox 7"/>
          <p:cNvSpPr txBox="1"/>
          <p:nvPr/>
        </p:nvSpPr>
        <p:spPr>
          <a:xfrm>
            <a:off x="476250" y="5059534"/>
            <a:ext cx="7141464" cy="369332"/>
          </a:xfrm>
          <a:prstGeom prst="rect">
            <a:avLst/>
          </a:prstGeom>
          <a:solidFill>
            <a:schemeClr val="bg1">
              <a:lumMod val="95000"/>
            </a:schemeClr>
          </a:solidFill>
        </p:spPr>
        <p:txBody>
          <a:bodyPr wrap="square" rtlCol="0">
            <a:spAutoFit/>
          </a:bodyPr>
          <a:lstStyle/>
          <a:p>
            <a:pPr marL="171450"/>
            <a:r>
              <a:rPr lang="en-US" b="1" cap="small" dirty="0" smtClean="0">
                <a:solidFill>
                  <a:srgbClr val="00B0F0"/>
                </a:solidFill>
                <a:latin typeface="Arial" panose="020B0604020202020204" pitchFamily="34" charset="0"/>
                <a:cs typeface="Arial" panose="020B0604020202020204" pitchFamily="34" charset="0"/>
              </a:rPr>
              <a:t>Built Environments</a:t>
            </a:r>
            <a:endParaRPr lang="en-US" b="1" cap="small" dirty="0">
              <a:solidFill>
                <a:srgbClr val="00B0F0"/>
              </a:solidFill>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202790605"/>
              </p:ext>
            </p:extLst>
          </p:nvPr>
        </p:nvGraphicFramePr>
        <p:xfrm>
          <a:off x="476249" y="579971"/>
          <a:ext cx="7128211" cy="1737360"/>
        </p:xfrm>
        <a:graphic>
          <a:graphicData uri="http://schemas.openxmlformats.org/drawingml/2006/table">
            <a:tbl>
              <a:tblPr/>
              <a:tblGrid>
                <a:gridCol w="4771612">
                  <a:extLst>
                    <a:ext uri="{9D8B030D-6E8A-4147-A177-3AD203B41FA5}">
                      <a16:colId xmlns:a16="http://schemas.microsoft.com/office/drawing/2014/main" val="2036283147"/>
                    </a:ext>
                  </a:extLst>
                </a:gridCol>
                <a:gridCol w="785533">
                  <a:extLst>
                    <a:ext uri="{9D8B030D-6E8A-4147-A177-3AD203B41FA5}">
                      <a16:colId xmlns:a16="http://schemas.microsoft.com/office/drawing/2014/main" val="766433282"/>
                    </a:ext>
                  </a:extLst>
                </a:gridCol>
                <a:gridCol w="785533">
                  <a:extLst>
                    <a:ext uri="{9D8B030D-6E8A-4147-A177-3AD203B41FA5}">
                      <a16:colId xmlns:a16="http://schemas.microsoft.com/office/drawing/2014/main" val="1266705603"/>
                    </a:ext>
                  </a:extLst>
                </a:gridCol>
                <a:gridCol w="785533">
                  <a:extLst>
                    <a:ext uri="{9D8B030D-6E8A-4147-A177-3AD203B41FA5}">
                      <a16:colId xmlns:a16="http://schemas.microsoft.com/office/drawing/2014/main" val="1959263790"/>
                    </a:ext>
                  </a:extLst>
                </a:gridCol>
              </a:tblGrid>
              <a:tr h="365760">
                <a:tc>
                  <a:txBody>
                    <a:bodyPr/>
                    <a:lstStyle/>
                    <a:p>
                      <a:pPr algn="l" fontAlgn="ctr"/>
                      <a:endParaRPr lang="en-US" sz="1600" b="1" i="0" u="none" strike="noStrike" dirty="0">
                        <a:solidFill>
                          <a:srgbClr val="FFFFFF"/>
                        </a:solidFill>
                        <a:effectLst/>
                        <a:latin typeface="Arial" panose="020B0604020202020204" pitchFamily="34" charset="0"/>
                      </a:endParaRPr>
                    </a:p>
                  </a:txBody>
                  <a:tcPr marL="0" marR="0" marT="0" marB="0" anchor="ctr">
                    <a:lnL>
                      <a:noFill/>
                    </a:lnL>
                    <a:lnR>
                      <a:noFill/>
                    </a:lnR>
                    <a:lnT>
                      <a:noFill/>
                    </a:lnT>
                    <a:lnB w="19050" cap="flat" cmpd="sng" algn="ctr">
                      <a:solidFill>
                        <a:srgbClr val="ED7D31"/>
                      </a:solidFill>
                      <a:prstDash val="solid"/>
                      <a:round/>
                      <a:headEnd type="none" w="med" len="med"/>
                      <a:tailEnd type="none" w="med" len="med"/>
                    </a:lnB>
                    <a:noFill/>
                  </a:tcPr>
                </a:tc>
                <a:tc>
                  <a:txBody>
                    <a:bodyPr/>
                    <a:lstStyle/>
                    <a:p>
                      <a:pPr algn="ctr" fontAlgn="ctr"/>
                      <a:r>
                        <a:rPr lang="en-US" sz="1600" b="1" i="0" u="none" strike="noStrike" dirty="0">
                          <a:solidFill>
                            <a:srgbClr val="ED7D31"/>
                          </a:solidFill>
                          <a:effectLst/>
                          <a:latin typeface="Arial" panose="020B0604020202020204" pitchFamily="34" charset="0"/>
                        </a:rPr>
                        <a:t>OK</a:t>
                      </a:r>
                    </a:p>
                  </a:txBody>
                  <a:tcPr marL="0" marR="0" marT="0" marB="0" anchor="ctr">
                    <a:lnL>
                      <a:noFill/>
                    </a:lnL>
                    <a:lnR>
                      <a:noFill/>
                    </a:lnR>
                    <a:lnT>
                      <a:noFill/>
                    </a:lnT>
                    <a:lnB w="19050" cap="flat" cmpd="sng" algn="ctr">
                      <a:solidFill>
                        <a:srgbClr val="ED7D31"/>
                      </a:solidFill>
                      <a:prstDash val="solid"/>
                      <a:round/>
                      <a:headEnd type="none" w="med" len="med"/>
                      <a:tailEnd type="none" w="med" len="med"/>
                    </a:lnB>
                    <a:noFill/>
                  </a:tcPr>
                </a:tc>
                <a:tc>
                  <a:txBody>
                    <a:bodyPr/>
                    <a:lstStyle/>
                    <a:p>
                      <a:pPr marL="0" marR="0" lvl="0" indent="0" algn="ctr" defTabSz="77724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rgbClr val="ED7D31"/>
                          </a:solidFill>
                          <a:effectLst/>
                          <a:latin typeface="Arial" panose="020B0604020202020204" pitchFamily="34" charset="0"/>
                        </a:rPr>
                        <a:t>STATUS</a:t>
                      </a:r>
                      <a:endParaRPr lang="en-US" sz="1600" b="1" i="0" u="none" strike="noStrike" dirty="0">
                        <a:solidFill>
                          <a:srgbClr val="ED7D31"/>
                        </a:solidFill>
                        <a:effectLst/>
                        <a:latin typeface="Arial" panose="020B0604020202020204" pitchFamily="34" charset="0"/>
                      </a:endParaRPr>
                    </a:p>
                  </a:txBody>
                  <a:tcPr marL="0" marR="0" marT="0" marB="0" anchor="ctr">
                    <a:lnL>
                      <a:noFill/>
                    </a:lnL>
                    <a:lnR>
                      <a:noFill/>
                    </a:lnR>
                    <a:lnT>
                      <a:noFill/>
                    </a:lnT>
                    <a:lnB w="19050" cap="flat" cmpd="sng" algn="ctr">
                      <a:solidFill>
                        <a:srgbClr val="ED7D31"/>
                      </a:solidFill>
                      <a:prstDash val="solid"/>
                      <a:round/>
                      <a:headEnd type="none" w="med" len="med"/>
                      <a:tailEnd type="none" w="med" len="med"/>
                    </a:lnB>
                    <a:noFill/>
                  </a:tcPr>
                </a:tc>
                <a:tc>
                  <a:txBody>
                    <a:bodyPr/>
                    <a:lstStyle/>
                    <a:p>
                      <a:pPr algn="ctr" fontAlgn="ctr"/>
                      <a:r>
                        <a:rPr lang="en-US" sz="1600" b="1" i="0" u="none" strike="noStrike" dirty="0">
                          <a:solidFill>
                            <a:srgbClr val="ED7D31"/>
                          </a:solidFill>
                          <a:effectLst/>
                          <a:latin typeface="Arial" panose="020B0604020202020204" pitchFamily="34" charset="0"/>
                        </a:rPr>
                        <a:t>US</a:t>
                      </a:r>
                    </a:p>
                  </a:txBody>
                  <a:tcPr marL="0" marR="0" marT="0" marB="0" anchor="ctr">
                    <a:lnL>
                      <a:noFill/>
                    </a:lnL>
                    <a:lnR>
                      <a:noFill/>
                    </a:lnR>
                    <a:lnT>
                      <a:noFill/>
                    </a:lnT>
                    <a:lnB w="19050" cap="flat" cmpd="sng" algn="ctr">
                      <a:solidFill>
                        <a:srgbClr val="ED7D31"/>
                      </a:solidFill>
                      <a:prstDash val="solid"/>
                      <a:round/>
                      <a:headEnd type="none" w="med" len="med"/>
                      <a:tailEnd type="none" w="med" len="med"/>
                    </a:lnB>
                    <a:noFill/>
                  </a:tcPr>
                </a:tc>
                <a:extLst>
                  <a:ext uri="{0D108BD9-81ED-4DB2-BD59-A6C34878D82A}">
                    <a16:rowId xmlns:a16="http://schemas.microsoft.com/office/drawing/2014/main" val="892738697"/>
                  </a:ext>
                </a:extLst>
              </a:tr>
              <a:tr h="274320">
                <a:tc>
                  <a:txBody>
                    <a:bodyPr/>
                    <a:lstStyle/>
                    <a:p>
                      <a:pPr marL="0" indent="0" algn="l" fontAlgn="ct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Ages 2-4 Obesity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Prevalence</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1</a:t>
                      </a:r>
                      <a:endParaRPr lang="en-US" sz="1200" b="0" i="0" u="none" strike="noStrike" cap="all" baseline="3000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19050" cap="flat" cmpd="sng" algn="ctr">
                      <a:solidFill>
                        <a:srgbClr val="ED7D31"/>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13.8%</a:t>
                      </a:r>
                    </a:p>
                  </a:txBody>
                  <a:tcPr marL="0" marR="0" marT="0" marB="0" anchor="ctr">
                    <a:lnL>
                      <a:noFill/>
                    </a:lnL>
                    <a:lnR>
                      <a:noFill/>
                    </a:lnR>
                    <a:lnT w="19050" cap="flat" cmpd="sng" algn="ctr">
                      <a:solidFill>
                        <a:srgbClr val="ED7D31"/>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ED7D31"/>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14.4%</a:t>
                      </a:r>
                    </a:p>
                  </a:txBody>
                  <a:tcPr marL="0" marR="0" marT="0" marB="0" anchor="ctr">
                    <a:lnL>
                      <a:noFill/>
                    </a:lnL>
                    <a:lnR w="6350" cap="flat" cmpd="sng" algn="ctr">
                      <a:noFill/>
                      <a:prstDash val="solid"/>
                      <a:round/>
                      <a:headEnd type="none" w="med" len="med"/>
                      <a:tailEnd type="none" w="med" len="med"/>
                    </a:lnR>
                    <a:lnT w="19050" cap="flat" cmpd="sng" algn="ctr">
                      <a:solidFill>
                        <a:srgbClr val="ED7D31"/>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549301086"/>
                  </a:ext>
                </a:extLst>
              </a:tr>
              <a:tr h="274320">
                <a:tc>
                  <a:txBody>
                    <a:bodyPr/>
                    <a:lstStyle/>
                    <a:p>
                      <a:pPr marL="0" algn="l" fontAlgn="ct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Ages 10-17 Obesity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Prevalence</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3000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18.7%</a:t>
                      </a: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16.2%</a:t>
                      </a: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38457327"/>
                  </a:ext>
                </a:extLst>
              </a:tr>
              <a:tr h="274320">
                <a:tc>
                  <a:txBody>
                    <a:bodyPr/>
                    <a:lstStyle/>
                    <a:p>
                      <a:pPr marL="0" marR="0" lvl="0" indent="0" algn="l" defTabSz="777240" rtl="0" eaLnBrk="1" fontAlgn="ctr" latinLnBrk="0" hangingPunct="1">
                        <a:lnSpc>
                          <a:spcPct val="100000"/>
                        </a:lnSpc>
                        <a:spcBef>
                          <a:spcPts val="0"/>
                        </a:spcBef>
                        <a:spcAft>
                          <a:spcPts val="0"/>
                        </a:spcAft>
                        <a:buClrTx/>
                        <a:buSzTx/>
                        <a:buFontTx/>
                        <a:buNone/>
                        <a:tabLst/>
                        <a:defRPr/>
                      </a:pP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Ages 10-17 Overweight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Prevalence</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13.6%</a:t>
                      </a: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15.9%</a:t>
                      </a: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94524088"/>
                  </a:ext>
                </a:extLst>
              </a:tr>
              <a:tr h="274320">
                <a:tc>
                  <a:txBody>
                    <a:bodyPr/>
                    <a:lstStyle/>
                    <a:p>
                      <a:pPr marL="0" algn="l" fontAlgn="ct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High School Obesity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Prevalence</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3</a:t>
                      </a:r>
                      <a:endParaRPr lang="en-US" sz="1200" b="0" i="0" u="none" strike="noStrike" cap="all" baseline="3000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17.6%</a:t>
                      </a: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17.1%</a:t>
                      </a: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485652821"/>
                  </a:ext>
                </a:extLst>
              </a:tr>
              <a:tr h="274320">
                <a:tc>
                  <a:txBody>
                    <a:bodyPr/>
                    <a:lstStyle/>
                    <a:p>
                      <a:pPr marL="0" algn="l" fontAlgn="ct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High School Overweight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Prevalence</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3</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18.1%</a:t>
                      </a: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a:solidFill>
                            <a:schemeClr val="tx1">
                              <a:lumMod val="65000"/>
                              <a:lumOff val="35000"/>
                            </a:schemeClr>
                          </a:solidFill>
                          <a:effectLst/>
                          <a:latin typeface="Arial" panose="020B0604020202020204" pitchFamily="34" charset="0"/>
                        </a:rPr>
                        <a:t>16.1%</a:t>
                      </a: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2377254358"/>
                  </a:ext>
                </a:extLst>
              </a:tr>
            </a:tbl>
          </a:graphicData>
        </a:graphic>
      </p:graphicFrame>
      <p:pic>
        <p:nvPicPr>
          <p:cNvPr id="35" name="Picture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1245197"/>
            <a:ext cx="222178" cy="228600"/>
          </a:xfrm>
          <a:prstGeom prst="rect">
            <a:avLst/>
          </a:prstGeom>
        </p:spPr>
      </p:pic>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2054536"/>
            <a:ext cx="222178" cy="228600"/>
          </a:xfrm>
          <a:prstGeom prst="rect">
            <a:avLst/>
          </a:prstGeom>
        </p:spPr>
      </p:pic>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6321" y="1784757"/>
            <a:ext cx="228599" cy="228600"/>
          </a:xfrm>
          <a:prstGeom prst="rect">
            <a:avLst/>
          </a:prstGeom>
        </p:spPr>
      </p:pic>
      <p:pic>
        <p:nvPicPr>
          <p:cNvPr id="38" name="Picture 3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6320" y="975417"/>
            <a:ext cx="228600" cy="228600"/>
          </a:xfrm>
          <a:prstGeom prst="rect">
            <a:avLst/>
          </a:prstGeom>
        </p:spPr>
      </p:pic>
      <p:pic>
        <p:nvPicPr>
          <p:cNvPr id="39" name="Picture 3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5656" y="1514977"/>
            <a:ext cx="229929" cy="228600"/>
          </a:xfrm>
          <a:prstGeom prst="rect">
            <a:avLst/>
          </a:prstGeom>
        </p:spPr>
      </p:pic>
      <p:graphicFrame>
        <p:nvGraphicFramePr>
          <p:cNvPr id="41" name="Table 40"/>
          <p:cNvGraphicFramePr>
            <a:graphicFrameLocks noGrp="1"/>
          </p:cNvGraphicFramePr>
          <p:nvPr>
            <p:extLst>
              <p:ext uri="{D42A27DB-BD31-4B8C-83A1-F6EECF244321}">
                <p14:modId xmlns:p14="http://schemas.microsoft.com/office/powerpoint/2010/main" val="3101542570"/>
              </p:ext>
            </p:extLst>
          </p:nvPr>
        </p:nvGraphicFramePr>
        <p:xfrm>
          <a:off x="476249" y="3806678"/>
          <a:ext cx="7128212" cy="1097280"/>
        </p:xfrm>
        <a:graphic>
          <a:graphicData uri="http://schemas.openxmlformats.org/drawingml/2006/table">
            <a:tbl>
              <a:tblPr/>
              <a:tblGrid>
                <a:gridCol w="4771610">
                  <a:extLst>
                    <a:ext uri="{9D8B030D-6E8A-4147-A177-3AD203B41FA5}">
                      <a16:colId xmlns:a16="http://schemas.microsoft.com/office/drawing/2014/main" val="2036283147"/>
                    </a:ext>
                  </a:extLst>
                </a:gridCol>
                <a:gridCol w="785534">
                  <a:extLst>
                    <a:ext uri="{9D8B030D-6E8A-4147-A177-3AD203B41FA5}">
                      <a16:colId xmlns:a16="http://schemas.microsoft.com/office/drawing/2014/main" val="766433282"/>
                    </a:ext>
                  </a:extLst>
                </a:gridCol>
                <a:gridCol w="785534">
                  <a:extLst>
                    <a:ext uri="{9D8B030D-6E8A-4147-A177-3AD203B41FA5}">
                      <a16:colId xmlns:a16="http://schemas.microsoft.com/office/drawing/2014/main" val="1266705603"/>
                    </a:ext>
                  </a:extLst>
                </a:gridCol>
                <a:gridCol w="785534">
                  <a:extLst>
                    <a:ext uri="{9D8B030D-6E8A-4147-A177-3AD203B41FA5}">
                      <a16:colId xmlns:a16="http://schemas.microsoft.com/office/drawing/2014/main" val="1959263790"/>
                    </a:ext>
                  </a:extLst>
                </a:gridCol>
              </a:tblGrid>
              <a:tr h="365760">
                <a:tc>
                  <a:txBody>
                    <a:bodyPr/>
                    <a:lstStyle/>
                    <a:p>
                      <a:pPr algn="l" fontAlgn="ctr"/>
                      <a:endParaRPr lang="en-US" sz="1600" b="1" i="0" u="none" strike="noStrike" dirty="0">
                        <a:solidFill>
                          <a:srgbClr val="FFFFFF"/>
                        </a:solidFill>
                        <a:effectLst/>
                        <a:latin typeface="Arial" panose="020B0604020202020204" pitchFamily="34" charset="0"/>
                      </a:endParaRPr>
                    </a:p>
                  </a:txBody>
                  <a:tcPr marL="0" marR="0" marT="0" marB="0" anchor="ctr">
                    <a:lnL>
                      <a:noFill/>
                    </a:lnL>
                    <a:lnR>
                      <a:noFill/>
                    </a:lnR>
                    <a:lnT>
                      <a:noFill/>
                    </a:lnT>
                    <a:lnB w="19050" cap="flat" cmpd="sng" algn="ctr">
                      <a:solidFill>
                        <a:schemeClr val="accent6"/>
                      </a:solidFill>
                      <a:prstDash val="solid"/>
                      <a:round/>
                      <a:headEnd type="none" w="med" len="med"/>
                      <a:tailEnd type="none" w="med" len="med"/>
                    </a:lnB>
                    <a:noFill/>
                  </a:tcPr>
                </a:tc>
                <a:tc>
                  <a:txBody>
                    <a:bodyPr/>
                    <a:lstStyle/>
                    <a:p>
                      <a:pPr algn="ctr" fontAlgn="ctr"/>
                      <a:r>
                        <a:rPr lang="en-US" sz="1600" b="1" i="0" u="none" strike="noStrike" dirty="0">
                          <a:solidFill>
                            <a:schemeClr val="accent6"/>
                          </a:solidFill>
                          <a:effectLst/>
                          <a:latin typeface="Arial" panose="020B0604020202020204" pitchFamily="34" charset="0"/>
                        </a:rPr>
                        <a:t>OK</a:t>
                      </a:r>
                    </a:p>
                  </a:txBody>
                  <a:tcPr marL="0" marR="0" marT="0" marB="0" anchor="ctr">
                    <a:lnL>
                      <a:noFill/>
                    </a:lnL>
                    <a:lnR>
                      <a:noFill/>
                    </a:lnR>
                    <a:lnT>
                      <a:noFill/>
                    </a:lnT>
                    <a:lnB w="19050" cap="flat" cmpd="sng" algn="ctr">
                      <a:solidFill>
                        <a:schemeClr val="accent6"/>
                      </a:solidFill>
                      <a:prstDash val="solid"/>
                      <a:round/>
                      <a:headEnd type="none" w="med" len="med"/>
                      <a:tailEnd type="none" w="med" len="med"/>
                    </a:lnB>
                    <a:noFill/>
                  </a:tcPr>
                </a:tc>
                <a:tc>
                  <a:txBody>
                    <a:bodyPr/>
                    <a:lstStyle/>
                    <a:p>
                      <a:pPr marL="0" marR="0" lvl="0" indent="0" algn="ctr" defTabSz="77724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chemeClr val="accent6"/>
                          </a:solidFill>
                          <a:effectLst/>
                          <a:latin typeface="Arial" panose="020B0604020202020204" pitchFamily="34" charset="0"/>
                        </a:rPr>
                        <a:t>STATUS</a:t>
                      </a:r>
                      <a:endParaRPr lang="en-US" sz="1600" b="1" i="0" u="none" strike="noStrike" dirty="0">
                        <a:solidFill>
                          <a:schemeClr val="accent6"/>
                        </a:solidFill>
                        <a:effectLst/>
                        <a:latin typeface="Arial" panose="020B0604020202020204" pitchFamily="34" charset="0"/>
                      </a:endParaRPr>
                    </a:p>
                  </a:txBody>
                  <a:tcPr marL="0" marR="0" marT="0" marB="0" anchor="ctr">
                    <a:lnL>
                      <a:noFill/>
                    </a:lnL>
                    <a:lnR>
                      <a:noFill/>
                    </a:lnR>
                    <a:lnT>
                      <a:noFill/>
                    </a:lnT>
                    <a:lnB w="19050" cap="flat" cmpd="sng" algn="ctr">
                      <a:solidFill>
                        <a:schemeClr val="accent6"/>
                      </a:solidFill>
                      <a:prstDash val="solid"/>
                      <a:round/>
                      <a:headEnd type="none" w="med" len="med"/>
                      <a:tailEnd type="none" w="med" len="med"/>
                    </a:lnB>
                    <a:noFill/>
                  </a:tcPr>
                </a:tc>
                <a:tc>
                  <a:txBody>
                    <a:bodyPr/>
                    <a:lstStyle/>
                    <a:p>
                      <a:pPr algn="ctr" fontAlgn="ctr"/>
                      <a:r>
                        <a:rPr lang="en-US" sz="1600" b="1" i="0" u="none" strike="noStrike" dirty="0">
                          <a:solidFill>
                            <a:schemeClr val="accent6"/>
                          </a:solidFill>
                          <a:effectLst/>
                          <a:latin typeface="Arial" panose="020B0604020202020204" pitchFamily="34" charset="0"/>
                        </a:rPr>
                        <a:t>US</a:t>
                      </a:r>
                    </a:p>
                  </a:txBody>
                  <a:tcPr marL="0" marR="0" marT="0" marB="0" anchor="ctr">
                    <a:lnL>
                      <a:noFill/>
                    </a:lnL>
                    <a:lnR>
                      <a:noFill/>
                    </a:lnR>
                    <a:lnT>
                      <a:noFill/>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892738697"/>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High school Age Ate fruit or drank 100% fruit juices two or more times per day</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3</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19050" cap="flat" cmpd="sng" algn="ctr">
                      <a:solidFill>
                        <a:schemeClr val="accent6"/>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20.3%</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chemeClr val="accent6"/>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chemeClr val="accent6"/>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28.9%</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549301086"/>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High school age Ate vegetables three </a:t>
                      </a:r>
                    </a:p>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or more times per day</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3</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9.4%</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14.0%</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238457327"/>
                  </a:ext>
                </a:extLst>
              </a:tr>
            </a:tbl>
          </a:graphicData>
        </a:graphic>
      </p:graphicFrame>
      <p:graphicFrame>
        <p:nvGraphicFramePr>
          <p:cNvPr id="42" name="Table 41"/>
          <p:cNvGraphicFramePr>
            <a:graphicFrameLocks noGrp="1"/>
          </p:cNvGraphicFramePr>
          <p:nvPr>
            <p:extLst>
              <p:ext uri="{D42A27DB-BD31-4B8C-83A1-F6EECF244321}">
                <p14:modId xmlns:p14="http://schemas.microsoft.com/office/powerpoint/2010/main" val="3987101501"/>
              </p:ext>
            </p:extLst>
          </p:nvPr>
        </p:nvGraphicFramePr>
        <p:xfrm>
          <a:off x="476249" y="5066605"/>
          <a:ext cx="7128211" cy="2377440"/>
        </p:xfrm>
        <a:graphic>
          <a:graphicData uri="http://schemas.openxmlformats.org/drawingml/2006/table">
            <a:tbl>
              <a:tblPr/>
              <a:tblGrid>
                <a:gridCol w="4771612">
                  <a:extLst>
                    <a:ext uri="{9D8B030D-6E8A-4147-A177-3AD203B41FA5}">
                      <a16:colId xmlns:a16="http://schemas.microsoft.com/office/drawing/2014/main" val="2036283147"/>
                    </a:ext>
                  </a:extLst>
                </a:gridCol>
                <a:gridCol w="785533">
                  <a:extLst>
                    <a:ext uri="{9D8B030D-6E8A-4147-A177-3AD203B41FA5}">
                      <a16:colId xmlns:a16="http://schemas.microsoft.com/office/drawing/2014/main" val="766433282"/>
                    </a:ext>
                  </a:extLst>
                </a:gridCol>
                <a:gridCol w="785533">
                  <a:extLst>
                    <a:ext uri="{9D8B030D-6E8A-4147-A177-3AD203B41FA5}">
                      <a16:colId xmlns:a16="http://schemas.microsoft.com/office/drawing/2014/main" val="1266705603"/>
                    </a:ext>
                  </a:extLst>
                </a:gridCol>
                <a:gridCol w="785533">
                  <a:extLst>
                    <a:ext uri="{9D8B030D-6E8A-4147-A177-3AD203B41FA5}">
                      <a16:colId xmlns:a16="http://schemas.microsoft.com/office/drawing/2014/main" val="1959263790"/>
                    </a:ext>
                  </a:extLst>
                </a:gridCol>
              </a:tblGrid>
              <a:tr h="365760">
                <a:tc>
                  <a:txBody>
                    <a:bodyPr/>
                    <a:lstStyle/>
                    <a:p>
                      <a:pPr algn="l" fontAlgn="ctr"/>
                      <a:endParaRPr lang="en-US" sz="1600" b="1" i="0" u="none" strike="noStrike" dirty="0">
                        <a:solidFill>
                          <a:srgbClr val="FFFFFF"/>
                        </a:solidFill>
                        <a:effectLst/>
                        <a:latin typeface="Arial" panose="020B0604020202020204" pitchFamily="34" charset="0"/>
                      </a:endParaRPr>
                    </a:p>
                  </a:txBody>
                  <a:tcPr marL="0" marR="0" marT="0" marB="0" anchor="ctr">
                    <a:lnL>
                      <a:noFill/>
                    </a:lnL>
                    <a:lnR>
                      <a:noFill/>
                    </a:lnR>
                    <a:lnT>
                      <a:noFill/>
                    </a:lnT>
                    <a:lnB w="19050" cap="flat" cmpd="sng" algn="ctr">
                      <a:solidFill>
                        <a:srgbClr val="00B0F0"/>
                      </a:solidFill>
                      <a:prstDash val="solid"/>
                      <a:round/>
                      <a:headEnd type="none" w="med" len="med"/>
                      <a:tailEnd type="none" w="med" len="med"/>
                    </a:lnB>
                    <a:noFill/>
                  </a:tcPr>
                </a:tc>
                <a:tc>
                  <a:txBody>
                    <a:bodyPr/>
                    <a:lstStyle/>
                    <a:p>
                      <a:pPr algn="ctr" fontAlgn="ctr"/>
                      <a:r>
                        <a:rPr lang="en-US" sz="1600" b="1" i="0" u="none" strike="noStrike" dirty="0">
                          <a:solidFill>
                            <a:srgbClr val="00B0F0"/>
                          </a:solidFill>
                          <a:effectLst/>
                          <a:latin typeface="Arial" panose="020B0604020202020204" pitchFamily="34" charset="0"/>
                        </a:rPr>
                        <a:t>OK</a:t>
                      </a:r>
                    </a:p>
                  </a:txBody>
                  <a:tcPr marL="0" marR="0" marT="0" marB="0" anchor="ctr">
                    <a:lnL>
                      <a:noFill/>
                    </a:lnL>
                    <a:lnR>
                      <a:noFill/>
                    </a:lnR>
                    <a:lnT>
                      <a:noFill/>
                    </a:lnT>
                    <a:lnB w="19050" cap="flat" cmpd="sng" algn="ctr">
                      <a:solidFill>
                        <a:srgbClr val="00B0F0"/>
                      </a:solidFill>
                      <a:prstDash val="solid"/>
                      <a:round/>
                      <a:headEnd type="none" w="med" len="med"/>
                      <a:tailEnd type="none" w="med" len="med"/>
                    </a:lnB>
                    <a:noFill/>
                  </a:tcPr>
                </a:tc>
                <a:tc>
                  <a:txBody>
                    <a:bodyPr/>
                    <a:lstStyle/>
                    <a:p>
                      <a:pPr marL="0" marR="0" lvl="0" indent="0" algn="ctr" defTabSz="77724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rgbClr val="00B0F0"/>
                          </a:solidFill>
                          <a:effectLst/>
                          <a:latin typeface="Arial" panose="020B0604020202020204" pitchFamily="34" charset="0"/>
                        </a:rPr>
                        <a:t>STATUS</a:t>
                      </a:r>
                      <a:endParaRPr lang="en-US" sz="1600" b="1" i="0" u="none" strike="noStrike" dirty="0">
                        <a:solidFill>
                          <a:srgbClr val="00B0F0"/>
                        </a:solidFill>
                        <a:effectLst/>
                        <a:latin typeface="Arial" panose="020B0604020202020204" pitchFamily="34" charset="0"/>
                      </a:endParaRPr>
                    </a:p>
                  </a:txBody>
                  <a:tcPr marL="0" marR="0" marT="0" marB="0" anchor="ctr">
                    <a:lnL>
                      <a:noFill/>
                    </a:lnL>
                    <a:lnR>
                      <a:noFill/>
                    </a:lnR>
                    <a:lnT>
                      <a:noFill/>
                    </a:lnT>
                    <a:lnB w="19050" cap="flat" cmpd="sng" algn="ctr">
                      <a:solidFill>
                        <a:srgbClr val="00B0F0"/>
                      </a:solidFill>
                      <a:prstDash val="solid"/>
                      <a:round/>
                      <a:headEnd type="none" w="med" len="med"/>
                      <a:tailEnd type="none" w="med" len="med"/>
                    </a:lnB>
                    <a:noFill/>
                  </a:tcPr>
                </a:tc>
                <a:tc>
                  <a:txBody>
                    <a:bodyPr/>
                    <a:lstStyle/>
                    <a:p>
                      <a:pPr algn="ctr" fontAlgn="ctr"/>
                      <a:r>
                        <a:rPr lang="en-US" sz="1600" b="1" i="0" u="none" strike="noStrike" dirty="0">
                          <a:solidFill>
                            <a:srgbClr val="00B0F0"/>
                          </a:solidFill>
                          <a:effectLst/>
                          <a:latin typeface="Arial" panose="020B0604020202020204" pitchFamily="34" charset="0"/>
                        </a:rPr>
                        <a:t>US</a:t>
                      </a:r>
                    </a:p>
                  </a:txBody>
                  <a:tcPr marL="0" marR="0" marT="0" marB="0" anchor="ctr">
                    <a:lnL>
                      <a:noFill/>
                    </a:lnL>
                    <a:lnR>
                      <a:noFill/>
                    </a:lnR>
                    <a:lnT>
                      <a:noFill/>
                    </a:lnT>
                    <a:lnB w="190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892738697"/>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Children live in neighborhoods with sidewalks or walking paths</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 </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19050" cap="flat" cmpd="sng" algn="ctr">
                      <a:solidFill>
                        <a:srgbClr val="00B0F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55.6%</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00B0F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00B0F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75.4%</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549301086"/>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Children live in neighborhoods with a park or playground</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62.8%</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74.9%</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38457327"/>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Children live in neighborhoods with recreation center, community center</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25.3%</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48.0%</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94524088"/>
                  </a:ext>
                </a:extLst>
              </a:tr>
              <a:tr h="27432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Children live in neighborhoods with a library</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44.3%</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66.9%</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485652821"/>
                  </a:ext>
                </a:extLst>
              </a:tr>
              <a:tr h="27432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Oklahoma neighborhoods with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Sidewalk</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4</a:t>
                      </a:r>
                      <a:endParaRPr lang="en-US" sz="1200" b="0" i="0" u="none" strike="noStrike" cap="all" baseline="3000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48.6%</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N/A</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900364004"/>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Oklahoma neighborhoods with Sidewalk that are Very Well Maintained</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4</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51.1%</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N/A</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2377254358"/>
                  </a:ext>
                </a:extLst>
              </a:tr>
            </a:tbl>
          </a:graphicData>
        </a:graphic>
      </p:graphicFrame>
      <p:sp>
        <p:nvSpPr>
          <p:cNvPr id="6" name="TextBox 5"/>
          <p:cNvSpPr txBox="1"/>
          <p:nvPr/>
        </p:nvSpPr>
        <p:spPr>
          <a:xfrm>
            <a:off x="476250" y="2500845"/>
            <a:ext cx="7141464" cy="369332"/>
          </a:xfrm>
          <a:prstGeom prst="rect">
            <a:avLst/>
          </a:prstGeom>
          <a:solidFill>
            <a:schemeClr val="bg1">
              <a:lumMod val="95000"/>
            </a:schemeClr>
          </a:solidFill>
        </p:spPr>
        <p:txBody>
          <a:bodyPr wrap="square" rtlCol="0">
            <a:spAutoFit/>
          </a:bodyPr>
          <a:lstStyle/>
          <a:p>
            <a:pPr marL="171450"/>
            <a:r>
              <a:rPr lang="en-US" b="1" cap="small" dirty="0" smtClean="0">
                <a:solidFill>
                  <a:srgbClr val="0070C0"/>
                </a:solidFill>
                <a:latin typeface="Arial" panose="020B0604020202020204" pitchFamily="34" charset="0"/>
                <a:cs typeface="Arial" panose="020B0604020202020204" pitchFamily="34" charset="0"/>
              </a:rPr>
              <a:t>Physical Activity </a:t>
            </a:r>
            <a:endParaRPr lang="en-US" b="1" cap="small" dirty="0">
              <a:solidFill>
                <a:srgbClr val="0070C0"/>
              </a:solidFill>
              <a:latin typeface="Arial" panose="020B0604020202020204" pitchFamily="34" charset="0"/>
              <a:cs typeface="Arial" panose="020B0604020202020204" pitchFamily="34" charset="0"/>
            </a:endParaRPr>
          </a:p>
        </p:txBody>
      </p:sp>
      <p:graphicFrame>
        <p:nvGraphicFramePr>
          <p:cNvPr id="40" name="Table 39"/>
          <p:cNvGraphicFramePr>
            <a:graphicFrameLocks noGrp="1"/>
          </p:cNvGraphicFramePr>
          <p:nvPr>
            <p:extLst>
              <p:ext uri="{D42A27DB-BD31-4B8C-83A1-F6EECF244321}">
                <p14:modId xmlns:p14="http://schemas.microsoft.com/office/powerpoint/2010/main" val="1849055451"/>
              </p:ext>
            </p:extLst>
          </p:nvPr>
        </p:nvGraphicFramePr>
        <p:xfrm>
          <a:off x="476249" y="2514152"/>
          <a:ext cx="7128210" cy="1097280"/>
        </p:xfrm>
        <a:graphic>
          <a:graphicData uri="http://schemas.openxmlformats.org/drawingml/2006/table">
            <a:tbl>
              <a:tblPr/>
              <a:tblGrid>
                <a:gridCol w="4771611">
                  <a:extLst>
                    <a:ext uri="{9D8B030D-6E8A-4147-A177-3AD203B41FA5}">
                      <a16:colId xmlns:a16="http://schemas.microsoft.com/office/drawing/2014/main" val="2036283147"/>
                    </a:ext>
                  </a:extLst>
                </a:gridCol>
                <a:gridCol w="785533">
                  <a:extLst>
                    <a:ext uri="{9D8B030D-6E8A-4147-A177-3AD203B41FA5}">
                      <a16:colId xmlns:a16="http://schemas.microsoft.com/office/drawing/2014/main" val="766433282"/>
                    </a:ext>
                  </a:extLst>
                </a:gridCol>
                <a:gridCol w="785533">
                  <a:extLst>
                    <a:ext uri="{9D8B030D-6E8A-4147-A177-3AD203B41FA5}">
                      <a16:colId xmlns:a16="http://schemas.microsoft.com/office/drawing/2014/main" val="1266705603"/>
                    </a:ext>
                  </a:extLst>
                </a:gridCol>
                <a:gridCol w="785533">
                  <a:extLst>
                    <a:ext uri="{9D8B030D-6E8A-4147-A177-3AD203B41FA5}">
                      <a16:colId xmlns:a16="http://schemas.microsoft.com/office/drawing/2014/main" val="1959263790"/>
                    </a:ext>
                  </a:extLst>
                </a:gridCol>
              </a:tblGrid>
              <a:tr h="365760">
                <a:tc>
                  <a:txBody>
                    <a:bodyPr/>
                    <a:lstStyle/>
                    <a:p>
                      <a:pPr algn="l" fontAlgn="ctr"/>
                      <a:endParaRPr lang="en-US" sz="1600" b="1" i="0" u="none" strike="noStrike" dirty="0">
                        <a:solidFill>
                          <a:srgbClr val="FFFFFF"/>
                        </a:solidFill>
                        <a:effectLst/>
                        <a:latin typeface="Arial" panose="020B0604020202020204" pitchFamily="34" charset="0"/>
                      </a:endParaRPr>
                    </a:p>
                  </a:txBody>
                  <a:tcPr marL="0" marR="0" marT="0" marB="0" anchor="ctr">
                    <a:lnL>
                      <a:noFill/>
                    </a:lnL>
                    <a:lnR>
                      <a:noFill/>
                    </a:lnR>
                    <a:lnT>
                      <a:noFill/>
                    </a:lnT>
                    <a:lnB w="19050" cap="flat" cmpd="sng" algn="ctr">
                      <a:solidFill>
                        <a:srgbClr val="0070C0"/>
                      </a:solidFill>
                      <a:prstDash val="solid"/>
                      <a:round/>
                      <a:headEnd type="none" w="med" len="med"/>
                      <a:tailEnd type="none" w="med" len="med"/>
                    </a:lnB>
                    <a:noFill/>
                  </a:tcPr>
                </a:tc>
                <a:tc>
                  <a:txBody>
                    <a:bodyPr/>
                    <a:lstStyle/>
                    <a:p>
                      <a:pPr algn="ctr" fontAlgn="ctr"/>
                      <a:r>
                        <a:rPr lang="en-US" sz="1600" b="1" i="0" u="none" strike="noStrike" dirty="0">
                          <a:solidFill>
                            <a:srgbClr val="0070C0"/>
                          </a:solidFill>
                          <a:effectLst/>
                          <a:latin typeface="Arial" panose="020B0604020202020204" pitchFamily="34" charset="0"/>
                        </a:rPr>
                        <a:t>OK</a:t>
                      </a:r>
                    </a:p>
                  </a:txBody>
                  <a:tcPr marL="0" marR="0" marT="0" marB="0" anchor="ctr">
                    <a:lnL>
                      <a:noFill/>
                    </a:lnL>
                    <a:lnR>
                      <a:noFill/>
                    </a:lnR>
                    <a:lnT>
                      <a:noFill/>
                    </a:lnT>
                    <a:lnB w="19050" cap="flat" cmpd="sng" algn="ctr">
                      <a:solidFill>
                        <a:srgbClr val="0070C0"/>
                      </a:solidFill>
                      <a:prstDash val="solid"/>
                      <a:round/>
                      <a:headEnd type="none" w="med" len="med"/>
                      <a:tailEnd type="none" w="med" len="med"/>
                    </a:lnB>
                    <a:noFill/>
                  </a:tcPr>
                </a:tc>
                <a:tc>
                  <a:txBody>
                    <a:bodyPr/>
                    <a:lstStyle/>
                    <a:p>
                      <a:pPr marL="0" marR="0" lvl="0" indent="0" algn="ctr" defTabSz="77724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rgbClr val="0070C0"/>
                          </a:solidFill>
                          <a:effectLst/>
                          <a:latin typeface="Arial" panose="020B0604020202020204" pitchFamily="34" charset="0"/>
                        </a:rPr>
                        <a:t>STATUS</a:t>
                      </a:r>
                      <a:endParaRPr lang="en-US" sz="1600" b="1" i="0" u="none" strike="noStrike" dirty="0">
                        <a:solidFill>
                          <a:srgbClr val="0070C0"/>
                        </a:solidFill>
                        <a:effectLst/>
                        <a:latin typeface="Arial" panose="020B0604020202020204" pitchFamily="34" charset="0"/>
                      </a:endParaRPr>
                    </a:p>
                  </a:txBody>
                  <a:tcPr marL="0" marR="0" marT="0" marB="0" anchor="ctr">
                    <a:lnL>
                      <a:noFill/>
                    </a:lnL>
                    <a:lnR>
                      <a:noFill/>
                    </a:lnR>
                    <a:lnT>
                      <a:noFill/>
                    </a:lnT>
                    <a:lnB w="19050" cap="flat" cmpd="sng" algn="ctr">
                      <a:solidFill>
                        <a:srgbClr val="0070C0"/>
                      </a:solidFill>
                      <a:prstDash val="solid"/>
                      <a:round/>
                      <a:headEnd type="none" w="med" len="med"/>
                      <a:tailEnd type="none" w="med" len="med"/>
                    </a:lnB>
                    <a:noFill/>
                  </a:tcPr>
                </a:tc>
                <a:tc>
                  <a:txBody>
                    <a:bodyPr/>
                    <a:lstStyle/>
                    <a:p>
                      <a:pPr algn="ctr" fontAlgn="ctr"/>
                      <a:r>
                        <a:rPr lang="en-US" sz="1600" b="1" i="0" u="none" strike="noStrike" dirty="0">
                          <a:solidFill>
                            <a:srgbClr val="0070C0"/>
                          </a:solidFill>
                          <a:effectLst/>
                          <a:latin typeface="Arial" panose="020B0604020202020204" pitchFamily="34" charset="0"/>
                        </a:rPr>
                        <a:t>US</a:t>
                      </a:r>
                    </a:p>
                  </a:txBody>
                  <a:tcPr marL="0" marR="0" marT="0" marB="0" anchor="ctr">
                    <a:lnL>
                      <a:noFill/>
                    </a:lnL>
                    <a:lnR>
                      <a:noFill/>
                    </a:lnR>
                    <a:lnT>
                      <a:noFill/>
                    </a:lnT>
                    <a:lnB w="19050" cap="flat" cmpd="sng" algn="ctr">
                      <a:solidFill>
                        <a:srgbClr val="0070C0"/>
                      </a:solidFill>
                      <a:prstDash val="solid"/>
                      <a:round/>
                      <a:headEnd type="none" w="med" len="med"/>
                      <a:tailEnd type="none" w="med" len="med"/>
                    </a:lnB>
                    <a:noFill/>
                  </a:tcPr>
                </a:tc>
                <a:extLst>
                  <a:ext uri="{0D108BD9-81ED-4DB2-BD59-A6C34878D82A}">
                    <a16:rowId xmlns:a16="http://schemas.microsoft.com/office/drawing/2014/main" val="892738697"/>
                  </a:ext>
                </a:extLst>
              </a:tr>
              <a:tr h="320040">
                <a:tc>
                  <a:txBody>
                    <a:bodyPr/>
                    <a:lstStyle/>
                    <a:p>
                      <a:pPr algn="l" fontAlgn="ctr"/>
                      <a:r>
                        <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rPr>
                        <a:t>Ages </a:t>
                      </a: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6-17 participate in Physical activity for at least 60 minutes Every DAy</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19050" cap="flat" cmpd="sng" algn="ctr">
                      <a:solidFill>
                        <a:srgbClr val="0070C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23.0%</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0070C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0070C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20.6%</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19050" cap="flat" cmpd="sng" algn="ctr">
                      <a:solidFill>
                        <a:srgbClr val="0070C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549301086"/>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High school age physically active at least 60 Minutes every day</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3</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29.2%</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23.2%</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238457327"/>
                  </a:ext>
                </a:extLst>
              </a:tr>
            </a:tbl>
          </a:graphicData>
        </a:graphic>
      </p:graphicFrame>
      <p:sp>
        <p:nvSpPr>
          <p:cNvPr id="9" name="TextBox 8"/>
          <p:cNvSpPr txBox="1"/>
          <p:nvPr/>
        </p:nvSpPr>
        <p:spPr>
          <a:xfrm>
            <a:off x="476250" y="7637597"/>
            <a:ext cx="7141464" cy="369332"/>
          </a:xfrm>
          <a:prstGeom prst="rect">
            <a:avLst/>
          </a:prstGeom>
          <a:solidFill>
            <a:schemeClr val="bg1">
              <a:lumMod val="95000"/>
            </a:schemeClr>
          </a:solidFill>
        </p:spPr>
        <p:txBody>
          <a:bodyPr wrap="square" rtlCol="0">
            <a:spAutoFit/>
          </a:bodyPr>
          <a:lstStyle/>
          <a:p>
            <a:pPr marL="171450"/>
            <a:r>
              <a:rPr lang="en-US" b="1" cap="small" dirty="0" smtClean="0">
                <a:solidFill>
                  <a:srgbClr val="7030A0"/>
                </a:solidFill>
                <a:latin typeface="Arial" panose="020B0604020202020204" pitchFamily="34" charset="0"/>
                <a:cs typeface="Arial" panose="020B0604020202020204" pitchFamily="34" charset="0"/>
              </a:rPr>
              <a:t>Access to Healthy </a:t>
            </a:r>
            <a:r>
              <a:rPr lang="en-US" b="1" cap="small" dirty="0" smtClean="0">
                <a:solidFill>
                  <a:srgbClr val="7030A0"/>
                </a:solidFill>
                <a:latin typeface="Arial" panose="020B0604020202020204" pitchFamily="34" charset="0"/>
                <a:cs typeface="Arial" panose="020B0604020202020204" pitchFamily="34" charset="0"/>
              </a:rPr>
              <a:t>Foods / Healthcare</a:t>
            </a:r>
            <a:endParaRPr lang="en-US" b="1" cap="small" dirty="0">
              <a:solidFill>
                <a:srgbClr val="7030A0"/>
              </a:solidFill>
              <a:latin typeface="Arial" panose="020B0604020202020204" pitchFamily="34" charset="0"/>
              <a:cs typeface="Arial" panose="020B0604020202020204" pitchFamily="34" charset="0"/>
            </a:endParaRPr>
          </a:p>
        </p:txBody>
      </p:sp>
      <p:graphicFrame>
        <p:nvGraphicFramePr>
          <p:cNvPr id="43" name="Table 42"/>
          <p:cNvGraphicFramePr>
            <a:graphicFrameLocks noGrp="1"/>
          </p:cNvGraphicFramePr>
          <p:nvPr>
            <p:extLst>
              <p:ext uri="{D42A27DB-BD31-4B8C-83A1-F6EECF244321}">
                <p14:modId xmlns:p14="http://schemas.microsoft.com/office/powerpoint/2010/main" val="1531475578"/>
              </p:ext>
            </p:extLst>
          </p:nvPr>
        </p:nvGraphicFramePr>
        <p:xfrm>
          <a:off x="476249" y="7650001"/>
          <a:ext cx="7141468" cy="2286000"/>
        </p:xfrm>
        <a:graphic>
          <a:graphicData uri="http://schemas.openxmlformats.org/drawingml/2006/table">
            <a:tbl>
              <a:tblPr/>
              <a:tblGrid>
                <a:gridCol w="4771612">
                  <a:extLst>
                    <a:ext uri="{9D8B030D-6E8A-4147-A177-3AD203B41FA5}">
                      <a16:colId xmlns:a16="http://schemas.microsoft.com/office/drawing/2014/main" val="2036283147"/>
                    </a:ext>
                  </a:extLst>
                </a:gridCol>
                <a:gridCol w="789952">
                  <a:extLst>
                    <a:ext uri="{9D8B030D-6E8A-4147-A177-3AD203B41FA5}">
                      <a16:colId xmlns:a16="http://schemas.microsoft.com/office/drawing/2014/main" val="766433282"/>
                    </a:ext>
                  </a:extLst>
                </a:gridCol>
                <a:gridCol w="789952">
                  <a:extLst>
                    <a:ext uri="{9D8B030D-6E8A-4147-A177-3AD203B41FA5}">
                      <a16:colId xmlns:a16="http://schemas.microsoft.com/office/drawing/2014/main" val="1266705603"/>
                    </a:ext>
                  </a:extLst>
                </a:gridCol>
                <a:gridCol w="789952">
                  <a:extLst>
                    <a:ext uri="{9D8B030D-6E8A-4147-A177-3AD203B41FA5}">
                      <a16:colId xmlns:a16="http://schemas.microsoft.com/office/drawing/2014/main" val="1959263790"/>
                    </a:ext>
                  </a:extLst>
                </a:gridCol>
              </a:tblGrid>
              <a:tr h="365760">
                <a:tc>
                  <a:txBody>
                    <a:bodyPr/>
                    <a:lstStyle/>
                    <a:p>
                      <a:pPr algn="l" fontAlgn="ctr"/>
                      <a:endParaRPr lang="en-US" sz="1600" b="1" i="0" u="none" strike="noStrike" dirty="0">
                        <a:solidFill>
                          <a:srgbClr val="FFFFFF"/>
                        </a:solidFill>
                        <a:effectLst/>
                        <a:latin typeface="Arial" panose="020B0604020202020204" pitchFamily="34" charset="0"/>
                      </a:endParaRPr>
                    </a:p>
                  </a:txBody>
                  <a:tcPr marL="0" marR="0" marT="0" marB="0" anchor="ctr">
                    <a:lnL>
                      <a:noFill/>
                    </a:lnL>
                    <a:lnR>
                      <a:noFill/>
                    </a:lnR>
                    <a:lnT>
                      <a:noFill/>
                    </a:lnT>
                    <a:lnB w="19050" cap="flat" cmpd="sng" algn="ctr">
                      <a:solidFill>
                        <a:srgbClr val="7030A0"/>
                      </a:solidFill>
                      <a:prstDash val="solid"/>
                      <a:round/>
                      <a:headEnd type="none" w="med" len="med"/>
                      <a:tailEnd type="none" w="med" len="med"/>
                    </a:lnB>
                    <a:noFill/>
                  </a:tcPr>
                </a:tc>
                <a:tc>
                  <a:txBody>
                    <a:bodyPr/>
                    <a:lstStyle/>
                    <a:p>
                      <a:pPr algn="ctr" fontAlgn="ctr"/>
                      <a:r>
                        <a:rPr lang="en-US" sz="1600" b="1" i="0" u="none" strike="noStrike" dirty="0">
                          <a:solidFill>
                            <a:srgbClr val="7030A0"/>
                          </a:solidFill>
                          <a:effectLst/>
                          <a:latin typeface="Arial" panose="020B0604020202020204" pitchFamily="34" charset="0"/>
                        </a:rPr>
                        <a:t>OK</a:t>
                      </a:r>
                    </a:p>
                  </a:txBody>
                  <a:tcPr marL="0" marR="0" marT="0" marB="0" anchor="ctr">
                    <a:lnL>
                      <a:noFill/>
                    </a:lnL>
                    <a:lnR>
                      <a:noFill/>
                    </a:lnR>
                    <a:lnT>
                      <a:noFill/>
                    </a:lnT>
                    <a:lnB w="19050" cap="flat" cmpd="sng" algn="ctr">
                      <a:solidFill>
                        <a:srgbClr val="7030A0"/>
                      </a:solidFill>
                      <a:prstDash val="solid"/>
                      <a:round/>
                      <a:headEnd type="none" w="med" len="med"/>
                      <a:tailEnd type="none" w="med" len="med"/>
                    </a:lnB>
                    <a:noFill/>
                  </a:tcPr>
                </a:tc>
                <a:tc>
                  <a:txBody>
                    <a:bodyPr/>
                    <a:lstStyle/>
                    <a:p>
                      <a:pPr marL="0" marR="0" lvl="0" indent="0" algn="ctr" defTabSz="77724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rgbClr val="7030A0"/>
                          </a:solidFill>
                          <a:effectLst/>
                          <a:latin typeface="Arial" panose="020B0604020202020204" pitchFamily="34" charset="0"/>
                        </a:rPr>
                        <a:t>STATUS</a:t>
                      </a:r>
                      <a:endParaRPr lang="en-US" sz="1600" b="1" i="0" u="none" strike="noStrike" dirty="0">
                        <a:solidFill>
                          <a:srgbClr val="7030A0"/>
                        </a:solidFill>
                        <a:effectLst/>
                        <a:latin typeface="Arial" panose="020B0604020202020204" pitchFamily="34" charset="0"/>
                      </a:endParaRPr>
                    </a:p>
                  </a:txBody>
                  <a:tcPr marL="0" marR="0" marT="0" marB="0" anchor="ctr">
                    <a:lnL>
                      <a:noFill/>
                    </a:lnL>
                    <a:lnR>
                      <a:noFill/>
                    </a:lnR>
                    <a:lnT>
                      <a:noFill/>
                    </a:lnT>
                    <a:lnB w="19050" cap="flat" cmpd="sng" algn="ctr">
                      <a:solidFill>
                        <a:srgbClr val="7030A0"/>
                      </a:solidFill>
                      <a:prstDash val="solid"/>
                      <a:round/>
                      <a:headEnd type="none" w="med" len="med"/>
                      <a:tailEnd type="none" w="med" len="med"/>
                    </a:lnB>
                    <a:noFill/>
                  </a:tcPr>
                </a:tc>
                <a:tc>
                  <a:txBody>
                    <a:bodyPr/>
                    <a:lstStyle/>
                    <a:p>
                      <a:pPr algn="ctr" fontAlgn="ctr"/>
                      <a:r>
                        <a:rPr lang="en-US" sz="1600" b="1" i="0" u="none" strike="noStrike" dirty="0">
                          <a:solidFill>
                            <a:srgbClr val="7030A0"/>
                          </a:solidFill>
                          <a:effectLst/>
                          <a:latin typeface="Arial" panose="020B0604020202020204" pitchFamily="34" charset="0"/>
                        </a:rPr>
                        <a:t>US</a:t>
                      </a:r>
                    </a:p>
                  </a:txBody>
                  <a:tcPr marL="0" marR="0" marT="0" marB="0" anchor="ctr">
                    <a:lnL>
                      <a:noFill/>
                    </a:lnL>
                    <a:lnR>
                      <a:noFill/>
                    </a:lnR>
                    <a:lnT>
                      <a:noFill/>
                    </a:lnT>
                    <a:lnB w="1905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892738697"/>
                  </a:ext>
                </a:extLst>
              </a:tr>
              <a:tr h="320040">
                <a:tc>
                  <a:txBody>
                    <a:bodyPr/>
                    <a:lstStyle/>
                    <a:p>
                      <a:pPr marL="0" marR="0" lvl="0" indent="0" algn="l" defTabSz="777240" rtl="0" eaLnBrk="1" fontAlgn="ctr" latinLnBrk="0" hangingPunct="1">
                        <a:lnSpc>
                          <a:spcPct val="100000"/>
                        </a:lnSpc>
                        <a:spcBef>
                          <a:spcPts val="0"/>
                        </a:spcBef>
                        <a:spcAft>
                          <a:spcPts val="0"/>
                        </a:spcAft>
                        <a:buClrTx/>
                        <a:buSzTx/>
                        <a:buFontTx/>
                        <a:buNone/>
                        <a:tabLst/>
                        <a:defRPr/>
                      </a:pP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Children in Households That could always afford to eat good nutritious meals</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19050" cap="flat" cmpd="sng" algn="ctr">
                      <a:solidFill>
                        <a:srgbClr val="7030A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61.2%</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7030A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19050" cap="flat" cmpd="sng" algn="ctr">
                      <a:solidFill>
                        <a:srgbClr val="7030A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69.8%</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19050" cap="flat" cmpd="sng" algn="ctr">
                      <a:solidFill>
                        <a:srgbClr val="7030A0"/>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549301086"/>
                  </a:ext>
                </a:extLst>
              </a:tr>
              <a:tr h="27432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Percentage of Food insecure children</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5</a:t>
                      </a:r>
                      <a:endParaRPr lang="en-US" sz="1200" b="0" i="0" u="none" strike="noStrike" cap="all" baseline="3000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20.5%</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14.6%</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238457327"/>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Oklahomans who strongly agree that Easy to purchase healthy foods in neighborhood</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4</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29.6%</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N/A</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94524088"/>
                  </a:ext>
                </a:extLst>
              </a:tr>
              <a:tr h="320040">
                <a:tc>
                  <a:txBody>
                    <a:bodyPr/>
                    <a:lstStyle/>
                    <a:p>
                      <a:pPr algn="l" fontAlgn="ct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Oklahomans who strongly agree There is Large selection of high quality fresh fruits and vegetables in neighborhood</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4</a:t>
                      </a:r>
                      <a:endParaRPr lang="en-US" sz="1200" b="0" i="0" u="none" strike="noStrike" cap="all" baseline="0" dirty="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23.0%</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N/A</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2485652821"/>
                  </a:ext>
                </a:extLst>
              </a:tr>
              <a:tr h="320040">
                <a:tc>
                  <a:txBody>
                    <a:bodyPr/>
                    <a:lstStyle/>
                    <a:p>
                      <a:pPr marL="0" marR="0" lvl="0" indent="0" algn="l" defTabSz="777240" rtl="0" eaLnBrk="1" fontAlgn="ctr" latinLnBrk="0" hangingPunct="1">
                        <a:lnSpc>
                          <a:spcPct val="100000"/>
                        </a:lnSpc>
                        <a:spcBef>
                          <a:spcPts val="0"/>
                        </a:spcBef>
                        <a:spcAft>
                          <a:spcPts val="0"/>
                        </a:spcAft>
                        <a:buClrTx/>
                        <a:buSzTx/>
                        <a:buFontTx/>
                        <a:buNone/>
                        <a:tabLst/>
                        <a:defRPr/>
                      </a:pPr>
                      <a:r>
                        <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rPr>
                        <a:t>child currently covered by health insurance or health coverage plans</a:t>
                      </a:r>
                      <a:r>
                        <a:rPr lang="en-US" sz="1200" b="0" i="0" u="none" strike="noStrike" cap="all" baseline="30000" dirty="0" smtClean="0">
                          <a:solidFill>
                            <a:schemeClr val="tx1">
                              <a:lumMod val="65000"/>
                              <a:lumOff val="35000"/>
                            </a:schemeClr>
                          </a:solidFill>
                          <a:effectLst/>
                          <a:latin typeface="Arial" panose="020B0604020202020204" pitchFamily="34" charset="0"/>
                          <a:cs typeface="Arial" panose="020B0604020202020204" pitchFamily="34" charset="0"/>
                        </a:rPr>
                        <a:t>2</a:t>
                      </a:r>
                      <a:endParaRPr lang="en-US" sz="1200" b="0" i="0" u="none" strike="noStrike" cap="all" baseline="0" dirty="0" smtClean="0">
                        <a:solidFill>
                          <a:schemeClr val="tx1">
                            <a:lumMod val="65000"/>
                            <a:lumOff val="35000"/>
                          </a:schemeClr>
                        </a:solidFill>
                        <a:effectLst/>
                        <a:latin typeface="Arial" panose="020B0604020202020204" pitchFamily="34" charset="0"/>
                        <a:cs typeface="Arial" panose="020B0604020202020204" pitchFamily="34" charset="0"/>
                      </a:endParaRPr>
                    </a:p>
                  </a:txBody>
                  <a:tcPr marL="274320" marR="0" marT="0" marB="0" anchor="ctr">
                    <a:lnL w="6350" cap="flat" cmpd="sng" algn="ctr">
                      <a:noFill/>
                      <a:prstDash val="solid"/>
                      <a:round/>
                      <a:headEnd type="none" w="med" len="med"/>
                      <a:tailEnd type="none" w="med" len="med"/>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90.7%</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ct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a:noFill/>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ctr"/>
                      <a:r>
                        <a:rPr lang="en-US" sz="1200" b="0" i="0" u="none" strike="noStrike" cap="all" baseline="0" dirty="0" smtClean="0">
                          <a:solidFill>
                            <a:schemeClr val="tx1">
                              <a:lumMod val="65000"/>
                              <a:lumOff val="35000"/>
                            </a:schemeClr>
                          </a:solidFill>
                          <a:effectLst/>
                          <a:latin typeface="Arial" panose="020B0604020202020204" pitchFamily="34" charset="0"/>
                        </a:rPr>
                        <a:t>93.1%</a:t>
                      </a:r>
                      <a:endParaRPr lang="en-US" sz="1200" b="0" i="0" u="none" strike="noStrike" cap="all" baseline="0" dirty="0">
                        <a:solidFill>
                          <a:schemeClr val="tx1">
                            <a:lumMod val="65000"/>
                            <a:lumOff val="35000"/>
                          </a:schemeClr>
                        </a:solidFill>
                        <a:effectLst/>
                        <a:latin typeface="Arial" panose="020B0604020202020204" pitchFamily="34" charset="0"/>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377254358"/>
                  </a:ext>
                </a:extLst>
              </a:tr>
            </a:tbl>
          </a:graphicData>
        </a:graphic>
      </p:graphicFrame>
      <p:pic>
        <p:nvPicPr>
          <p:cNvPr id="44" name="Picture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6320" y="2942296"/>
            <a:ext cx="228600" cy="228600"/>
          </a:xfrm>
          <a:prstGeom prst="rect">
            <a:avLst/>
          </a:prstGeom>
        </p:spPr>
      </p:pic>
      <p:pic>
        <p:nvPicPr>
          <p:cNvPr id="45" name="Picture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6320" y="3288208"/>
            <a:ext cx="228600" cy="228600"/>
          </a:xfrm>
          <a:prstGeom prst="rect">
            <a:avLst/>
          </a:prstGeom>
        </p:spPr>
      </p:pic>
      <p:pic>
        <p:nvPicPr>
          <p:cNvPr id="46" name="Picture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4241018"/>
            <a:ext cx="222178" cy="228600"/>
          </a:xfrm>
          <a:prstGeom prst="rect">
            <a:avLst/>
          </a:prstGeom>
        </p:spPr>
      </p:pic>
      <p:pic>
        <p:nvPicPr>
          <p:cNvPr id="47" name="Picture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4583110"/>
            <a:ext cx="222178" cy="228600"/>
          </a:xfrm>
          <a:prstGeom prst="rect">
            <a:avLst/>
          </a:prstGeom>
        </p:spPr>
      </p:pic>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5506065"/>
            <a:ext cx="222178" cy="228600"/>
          </a:xfrm>
          <a:prstGeom prst="rect">
            <a:avLst/>
          </a:prstGeom>
        </p:spPr>
      </p:pic>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5868594"/>
            <a:ext cx="222178" cy="228600"/>
          </a:xfrm>
          <a:prstGeom prst="rect">
            <a:avLst/>
          </a:prstGeom>
        </p:spPr>
      </p:pic>
      <p:pic>
        <p:nvPicPr>
          <p:cNvPr id="50" name="Picture 4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6231123"/>
            <a:ext cx="222178" cy="228600"/>
          </a:xfrm>
          <a:prstGeom prst="rect">
            <a:avLst/>
          </a:prstGeom>
        </p:spPr>
      </p:pic>
      <p:pic>
        <p:nvPicPr>
          <p:cNvPr id="51" name="Picture 5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6541853"/>
            <a:ext cx="222178" cy="228600"/>
          </a:xfrm>
          <a:prstGeom prst="rect">
            <a:avLst/>
          </a:prstGeom>
        </p:spPr>
      </p:pic>
      <p:pic>
        <p:nvPicPr>
          <p:cNvPr id="54" name="Picture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8084864"/>
            <a:ext cx="222178" cy="228600"/>
          </a:xfrm>
          <a:prstGeom prst="rect">
            <a:avLst/>
          </a:prstGeom>
        </p:spPr>
      </p:pic>
      <p:pic>
        <p:nvPicPr>
          <p:cNvPr id="55" name="Picture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8402627"/>
            <a:ext cx="222178" cy="228600"/>
          </a:xfrm>
          <a:prstGeom prst="rect">
            <a:avLst/>
          </a:prstGeom>
        </p:spPr>
      </p:pic>
      <p:pic>
        <p:nvPicPr>
          <p:cNvPr id="57" name="Picture 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531" y="9651555"/>
            <a:ext cx="222178" cy="228600"/>
          </a:xfrm>
          <a:prstGeom prst="rect">
            <a:avLst/>
          </a:prstGeom>
        </p:spPr>
      </p:pic>
      <p:grpSp>
        <p:nvGrpSpPr>
          <p:cNvPr id="65" name="Group 64"/>
          <p:cNvGrpSpPr/>
          <p:nvPr/>
        </p:nvGrpSpPr>
        <p:grpSpPr>
          <a:xfrm>
            <a:off x="145774" y="483246"/>
            <a:ext cx="548640" cy="548640"/>
            <a:chOff x="145774" y="483246"/>
            <a:chExt cx="548640" cy="548640"/>
          </a:xfrm>
        </p:grpSpPr>
        <p:sp>
          <p:nvSpPr>
            <p:cNvPr id="10" name="Oval 9"/>
            <p:cNvSpPr/>
            <p:nvPr/>
          </p:nvSpPr>
          <p:spPr>
            <a:xfrm>
              <a:off x="145774" y="483246"/>
              <a:ext cx="548640" cy="54864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pic>
          <p:nvPicPr>
            <p:cNvPr id="18" name="Picture 17"/>
            <p:cNvPicPr>
              <a:picLocks noChangeAspect="1"/>
            </p:cNvPicPr>
            <p:nvPr/>
          </p:nvPicPr>
          <p:blipFill rotWithShape="1">
            <a:blip r:embed="rId6" cstate="print">
              <a:lum bright="70000" contrast="-70000"/>
              <a:extLst>
                <a:ext uri="{BEBA8EAE-BF5A-486C-A8C5-ECC9F3942E4B}">
                  <a14:imgProps xmlns:a14="http://schemas.microsoft.com/office/drawing/2010/main">
                    <a14:imgLayer r:embed="rId7">
                      <a14:imgEffect>
                        <a14:artisticPhotocopy/>
                      </a14:imgEffect>
                    </a14:imgLayer>
                  </a14:imgProps>
                </a:ext>
                <a:ext uri="{28A0092B-C50C-407E-A947-70E740481C1C}">
                  <a14:useLocalDpi xmlns:a14="http://schemas.microsoft.com/office/drawing/2010/main" val="0"/>
                </a:ext>
              </a:extLst>
            </a:blip>
            <a:srcRect b="20286"/>
            <a:stretch/>
          </p:blipFill>
          <p:spPr>
            <a:xfrm>
              <a:off x="161998" y="551826"/>
              <a:ext cx="516192" cy="411480"/>
            </a:xfrm>
            <a:prstGeom prst="rect">
              <a:avLst/>
            </a:prstGeom>
          </p:spPr>
        </p:pic>
      </p:grpSp>
      <p:grpSp>
        <p:nvGrpSpPr>
          <p:cNvPr id="64" name="Group 63"/>
          <p:cNvGrpSpPr/>
          <p:nvPr/>
        </p:nvGrpSpPr>
        <p:grpSpPr>
          <a:xfrm>
            <a:off x="145774" y="2411191"/>
            <a:ext cx="548640" cy="548640"/>
            <a:chOff x="145774" y="2437695"/>
            <a:chExt cx="548640" cy="548640"/>
          </a:xfrm>
        </p:grpSpPr>
        <p:sp>
          <p:nvSpPr>
            <p:cNvPr id="11" name="Oval 10"/>
            <p:cNvSpPr/>
            <p:nvPr/>
          </p:nvSpPr>
          <p:spPr>
            <a:xfrm>
              <a:off x="145774" y="2437695"/>
              <a:ext cx="548640" cy="54864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pic>
          <p:nvPicPr>
            <p:cNvPr id="19" name="Picture 18"/>
            <p:cNvPicPr>
              <a:picLocks noChangeAspect="1"/>
            </p:cNvPicPr>
            <p:nvPr/>
          </p:nvPicPr>
          <p:blipFill rotWithShape="1">
            <a:blip r:embed="rId8" cstate="print">
              <a:lum bright="70000" contrast="-70000"/>
              <a:extLst>
                <a:ext uri="{BEBA8EAE-BF5A-486C-A8C5-ECC9F3942E4B}">
                  <a14:imgProps xmlns:a14="http://schemas.microsoft.com/office/drawing/2010/main">
                    <a14:imgLayer r:embed="rId9">
                      <a14:imgEffect>
                        <a14:artisticPhotocopy/>
                      </a14:imgEffect>
                    </a14:imgLayer>
                  </a14:imgProps>
                </a:ext>
                <a:ext uri="{28A0092B-C50C-407E-A947-70E740481C1C}">
                  <a14:useLocalDpi xmlns:a14="http://schemas.microsoft.com/office/drawing/2010/main" val="0"/>
                </a:ext>
              </a:extLst>
            </a:blip>
            <a:srcRect b="19888"/>
            <a:stretch/>
          </p:blipFill>
          <p:spPr>
            <a:xfrm>
              <a:off x="163278" y="2490618"/>
              <a:ext cx="513633" cy="411480"/>
            </a:xfrm>
            <a:prstGeom prst="rect">
              <a:avLst/>
            </a:prstGeom>
          </p:spPr>
        </p:pic>
      </p:grpSp>
      <p:grpSp>
        <p:nvGrpSpPr>
          <p:cNvPr id="63" name="Group 62"/>
          <p:cNvGrpSpPr/>
          <p:nvPr/>
        </p:nvGrpSpPr>
        <p:grpSpPr>
          <a:xfrm>
            <a:off x="142343" y="3703791"/>
            <a:ext cx="550355" cy="548640"/>
            <a:chOff x="142343" y="3677287"/>
            <a:chExt cx="550355" cy="548640"/>
          </a:xfrm>
        </p:grpSpPr>
        <p:sp>
          <p:nvSpPr>
            <p:cNvPr id="12" name="Oval 11"/>
            <p:cNvSpPr/>
            <p:nvPr/>
          </p:nvSpPr>
          <p:spPr>
            <a:xfrm>
              <a:off x="144058" y="3677287"/>
              <a:ext cx="548640" cy="5486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pic>
          <p:nvPicPr>
            <p:cNvPr id="20" name="Picture 19"/>
            <p:cNvPicPr>
              <a:picLocks noChangeAspect="1"/>
            </p:cNvPicPr>
            <p:nvPr/>
          </p:nvPicPr>
          <p:blipFill rotWithShape="1">
            <a:blip r:embed="rId10" cstate="print">
              <a:lum bright="70000" contrast="-70000"/>
              <a:extLst>
                <a:ext uri="{BEBA8EAE-BF5A-486C-A8C5-ECC9F3942E4B}">
                  <a14:imgProps xmlns:a14="http://schemas.microsoft.com/office/drawing/2010/main">
                    <a14:imgLayer r:embed="rId11">
                      <a14:imgEffect>
                        <a14:artisticPhotocopy/>
                      </a14:imgEffect>
                    </a14:imgLayer>
                  </a14:imgProps>
                </a:ext>
                <a:ext uri="{28A0092B-C50C-407E-A947-70E740481C1C}">
                  <a14:useLocalDpi xmlns:a14="http://schemas.microsoft.com/office/drawing/2010/main" val="0"/>
                </a:ext>
              </a:extLst>
            </a:blip>
            <a:srcRect b="20882"/>
            <a:stretch/>
          </p:blipFill>
          <p:spPr>
            <a:xfrm>
              <a:off x="142343" y="3745867"/>
              <a:ext cx="520084" cy="411480"/>
            </a:xfrm>
            <a:prstGeom prst="rect">
              <a:avLst/>
            </a:prstGeom>
          </p:spPr>
        </p:pic>
      </p:grpSp>
      <p:grpSp>
        <p:nvGrpSpPr>
          <p:cNvPr id="62" name="Group 61"/>
          <p:cNvGrpSpPr/>
          <p:nvPr/>
        </p:nvGrpSpPr>
        <p:grpSpPr>
          <a:xfrm>
            <a:off x="145774" y="4969880"/>
            <a:ext cx="548640" cy="548640"/>
            <a:chOff x="145774" y="4903620"/>
            <a:chExt cx="548640" cy="548640"/>
          </a:xfrm>
        </p:grpSpPr>
        <p:sp>
          <p:nvSpPr>
            <p:cNvPr id="13" name="Oval 12"/>
            <p:cNvSpPr/>
            <p:nvPr/>
          </p:nvSpPr>
          <p:spPr>
            <a:xfrm>
              <a:off x="145774" y="4903620"/>
              <a:ext cx="548640" cy="54864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pic>
          <p:nvPicPr>
            <p:cNvPr id="58" name="Picture 57"/>
            <p:cNvPicPr>
              <a:picLocks noChangeAspect="1"/>
            </p:cNvPicPr>
            <p:nvPr/>
          </p:nvPicPr>
          <p:blipFill rotWithShape="1">
            <a:blip r:embed="rId12" cstate="print">
              <a:lum bright="70000" contrast="-70000"/>
              <a:extLst>
                <a:ext uri="{BEBA8EAE-BF5A-486C-A8C5-ECC9F3942E4B}">
                  <a14:imgProps xmlns:a14="http://schemas.microsoft.com/office/drawing/2010/main">
                    <a14:imgLayer r:embed="rId13">
                      <a14:imgEffect>
                        <a14:artisticPhotocopy/>
                      </a14:imgEffect>
                    </a14:imgLayer>
                  </a14:imgProps>
                </a:ext>
                <a:ext uri="{28A0092B-C50C-407E-A947-70E740481C1C}">
                  <a14:useLocalDpi xmlns:a14="http://schemas.microsoft.com/office/drawing/2010/main" val="0"/>
                </a:ext>
              </a:extLst>
            </a:blip>
            <a:srcRect b="20882"/>
            <a:stretch/>
          </p:blipFill>
          <p:spPr>
            <a:xfrm>
              <a:off x="191494" y="4997077"/>
              <a:ext cx="457200" cy="361727"/>
            </a:xfrm>
            <a:prstGeom prst="rect">
              <a:avLst/>
            </a:prstGeom>
          </p:spPr>
        </p:pic>
      </p:grpSp>
      <p:grpSp>
        <p:nvGrpSpPr>
          <p:cNvPr id="61" name="Group 60"/>
          <p:cNvGrpSpPr/>
          <p:nvPr/>
        </p:nvGrpSpPr>
        <p:grpSpPr>
          <a:xfrm>
            <a:off x="145774" y="7547943"/>
            <a:ext cx="548640" cy="548640"/>
            <a:chOff x="145774" y="7494935"/>
            <a:chExt cx="548640" cy="548640"/>
          </a:xfrm>
        </p:grpSpPr>
        <p:sp>
          <p:nvSpPr>
            <p:cNvPr id="14" name="Oval 13"/>
            <p:cNvSpPr/>
            <p:nvPr/>
          </p:nvSpPr>
          <p:spPr>
            <a:xfrm>
              <a:off x="145774" y="7494935"/>
              <a:ext cx="548640" cy="54864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pic>
          <p:nvPicPr>
            <p:cNvPr id="59" name="Picture 58"/>
            <p:cNvPicPr>
              <a:picLocks noChangeAspect="1"/>
            </p:cNvPicPr>
            <p:nvPr/>
          </p:nvPicPr>
          <p:blipFill rotWithShape="1">
            <a:blip r:embed="rId14" cstate="print">
              <a:lum bright="70000" contrast="-70000"/>
              <a:extLst>
                <a:ext uri="{BEBA8EAE-BF5A-486C-A8C5-ECC9F3942E4B}">
                  <a14:imgProps xmlns:a14="http://schemas.microsoft.com/office/drawing/2010/main">
                    <a14:imgLayer r:embed="rId15">
                      <a14:imgEffect>
                        <a14:artisticPhotocopy/>
                      </a14:imgEffect>
                    </a14:imgLayer>
                  </a14:imgProps>
                </a:ext>
                <a:ext uri="{28A0092B-C50C-407E-A947-70E740481C1C}">
                  <a14:useLocalDpi xmlns:a14="http://schemas.microsoft.com/office/drawing/2010/main" val="0"/>
                </a:ext>
              </a:extLst>
            </a:blip>
            <a:srcRect b="19689"/>
            <a:stretch/>
          </p:blipFill>
          <p:spPr>
            <a:xfrm>
              <a:off x="219126" y="7624109"/>
              <a:ext cx="398503" cy="320040"/>
            </a:xfrm>
            <a:prstGeom prst="rect">
              <a:avLst/>
            </a:prstGeom>
          </p:spPr>
        </p:pic>
      </p:grpSp>
      <p:sp>
        <p:nvSpPr>
          <p:cNvPr id="71" name="Rectangle 70"/>
          <p:cNvSpPr/>
          <p:nvPr/>
        </p:nvSpPr>
        <p:spPr>
          <a:xfrm>
            <a:off x="0" y="0"/>
            <a:ext cx="7772400" cy="10058400"/>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3418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7383" y="815340"/>
            <a:ext cx="6917635" cy="7679025"/>
          </a:xfrm>
          <a:prstGeom prst="rect">
            <a:avLst/>
          </a:prstGeom>
          <a:noFill/>
        </p:spPr>
        <p:txBody>
          <a:bodyPr wrap="square" rtlCol="0">
            <a:spAutoFit/>
          </a:bodyPr>
          <a:lstStyle/>
          <a:p>
            <a:pPr marL="342900" indent="-342900">
              <a:spcBef>
                <a:spcPts val="600"/>
              </a:spcBef>
              <a:spcAft>
                <a:spcPts val="600"/>
              </a:spcAft>
              <a:buAutoNum type="arabicPeriod"/>
            </a:pPr>
            <a:r>
              <a:rPr lang="en-US" sz="1600" dirty="0" smtClean="0">
                <a:solidFill>
                  <a:schemeClr val="tx1">
                    <a:lumMod val="65000"/>
                    <a:lumOff val="35000"/>
                  </a:schemeClr>
                </a:solidFill>
                <a:latin typeface="Arial" panose="020B0604020202020204" pitchFamily="34" charset="0"/>
                <a:cs typeface="Arial" panose="020B0604020202020204" pitchFamily="34" charset="0"/>
              </a:rPr>
              <a:t>WIC </a:t>
            </a:r>
            <a:r>
              <a:rPr lang="en-US" sz="1600" dirty="0">
                <a:solidFill>
                  <a:schemeClr val="tx1">
                    <a:lumMod val="65000"/>
                    <a:lumOff val="35000"/>
                  </a:schemeClr>
                </a:solidFill>
                <a:latin typeface="Arial" panose="020B0604020202020204" pitchFamily="34" charset="0"/>
                <a:cs typeface="Arial" panose="020B0604020202020204" pitchFamily="34" charset="0"/>
              </a:rPr>
              <a:t>Participant and Program Characteristics (WICPPC) </a:t>
            </a:r>
            <a:r>
              <a:rPr lang="en-US" sz="1600" dirty="0" smtClean="0">
                <a:solidFill>
                  <a:schemeClr val="tx1">
                    <a:lumMod val="65000"/>
                    <a:lumOff val="35000"/>
                  </a:schemeClr>
                </a:solidFill>
                <a:latin typeface="Arial" panose="020B0604020202020204" pitchFamily="34" charset="0"/>
                <a:cs typeface="Arial" panose="020B0604020202020204" pitchFamily="34" charset="0"/>
              </a:rPr>
              <a:t>survey. The </a:t>
            </a:r>
            <a:r>
              <a:rPr lang="en-US" sz="1600" dirty="0">
                <a:solidFill>
                  <a:schemeClr val="tx1">
                    <a:lumMod val="65000"/>
                    <a:lumOff val="35000"/>
                  </a:schemeClr>
                </a:solidFill>
                <a:latin typeface="Arial" panose="020B0604020202020204" pitchFamily="34" charset="0"/>
                <a:cs typeface="Arial" panose="020B0604020202020204" pitchFamily="34" charset="0"/>
              </a:rPr>
              <a:t>data are gathered in April of even-numbered years, and analyzed by the CDC</a:t>
            </a:r>
            <a:r>
              <a:rPr lang="en-US" sz="1600" dirty="0" smtClean="0">
                <a:solidFill>
                  <a:schemeClr val="tx1">
                    <a:lumMod val="65000"/>
                    <a:lumOff val="35000"/>
                  </a:schemeClr>
                </a:solidFill>
                <a:latin typeface="Arial" panose="020B0604020202020204" pitchFamily="34" charset="0"/>
                <a:cs typeface="Arial" panose="020B0604020202020204" pitchFamily="34" charset="0"/>
              </a:rPr>
              <a:t>. Centers </a:t>
            </a:r>
            <a:r>
              <a:rPr lang="en-US" sz="1600" dirty="0">
                <a:solidFill>
                  <a:schemeClr val="tx1">
                    <a:lumMod val="65000"/>
                    <a:lumOff val="35000"/>
                  </a:schemeClr>
                </a:solidFill>
                <a:latin typeface="Arial" panose="020B0604020202020204" pitchFamily="34" charset="0"/>
                <a:cs typeface="Arial" panose="020B0604020202020204" pitchFamily="34" charset="0"/>
              </a:rPr>
              <a:t>for Disease Control and Prevention. National Center for Chronic Disease Prevention and Health Promotion, Division of Nutrition, Physical Activity, and Obesity Data, Trend and </a:t>
            </a:r>
            <a:r>
              <a:rPr lang="en-US" sz="1600" dirty="0" smtClean="0">
                <a:solidFill>
                  <a:schemeClr val="tx1">
                    <a:lumMod val="65000"/>
                    <a:lumOff val="35000"/>
                  </a:schemeClr>
                </a:solidFill>
                <a:latin typeface="Arial" panose="020B0604020202020204" pitchFamily="34" charset="0"/>
                <a:cs typeface="Arial" panose="020B0604020202020204" pitchFamily="34" charset="0"/>
              </a:rPr>
              <a:t>Maps. https</a:t>
            </a:r>
            <a:r>
              <a:rPr lang="en-US" sz="1600" dirty="0">
                <a:solidFill>
                  <a:schemeClr val="tx1">
                    <a:lumMod val="65000"/>
                    <a:lumOff val="35000"/>
                  </a:schemeClr>
                </a:solidFill>
                <a:latin typeface="Arial" panose="020B0604020202020204" pitchFamily="34" charset="0"/>
                <a:cs typeface="Arial" panose="020B0604020202020204" pitchFamily="34" charset="0"/>
              </a:rPr>
              <a:t>://www.cdc.gov/nccdphp/dnpao/data-trends-maps/index.html. </a:t>
            </a:r>
            <a:r>
              <a:rPr lang="en-US" sz="1600" dirty="0" smtClean="0">
                <a:solidFill>
                  <a:schemeClr val="tx1">
                    <a:lumMod val="65000"/>
                    <a:lumOff val="35000"/>
                  </a:schemeClr>
                </a:solidFill>
                <a:latin typeface="Arial" panose="020B0604020202020204" pitchFamily="34" charset="0"/>
                <a:cs typeface="Arial" panose="020B0604020202020204" pitchFamily="34" charset="0"/>
              </a:rPr>
              <a:t>Trend data available from 2000-2018.</a:t>
            </a:r>
          </a:p>
          <a:p>
            <a:pPr marL="342900" indent="-342900">
              <a:spcBef>
                <a:spcPts val="600"/>
              </a:spcBef>
              <a:spcAft>
                <a:spcPts val="600"/>
              </a:spcAft>
              <a:buAutoNum type="arabicPeriod"/>
            </a:pPr>
            <a:r>
              <a:rPr lang="en-US" sz="1600" dirty="0" smtClean="0">
                <a:solidFill>
                  <a:schemeClr val="tx1">
                    <a:lumMod val="65000"/>
                    <a:lumOff val="35000"/>
                  </a:schemeClr>
                </a:solidFill>
                <a:latin typeface="Arial" panose="020B0604020202020204" pitchFamily="34" charset="0"/>
                <a:cs typeface="Arial" panose="020B0604020202020204" pitchFamily="34" charset="0"/>
              </a:rPr>
              <a:t>2019-2020 </a:t>
            </a:r>
            <a:r>
              <a:rPr lang="en-US" sz="1600" dirty="0">
                <a:solidFill>
                  <a:schemeClr val="tx1">
                    <a:lumMod val="65000"/>
                    <a:lumOff val="35000"/>
                  </a:schemeClr>
                </a:solidFill>
                <a:latin typeface="Arial" panose="020B0604020202020204" pitchFamily="34" charset="0"/>
                <a:cs typeface="Arial" panose="020B0604020202020204" pitchFamily="34" charset="0"/>
              </a:rPr>
              <a:t>National Survey of Children’s Health (NSCH) data query. Data Resource Center for Child and Adolescent Health supported by the U.S. Department of Health and Human Services, Health Resources and Services Administration (HRSA), Maternal and Child Health Bureau (MCHB</a:t>
            </a:r>
            <a:r>
              <a:rPr lang="en-US" sz="1600" dirty="0" smtClean="0">
                <a:solidFill>
                  <a:schemeClr val="tx1">
                    <a:lumMod val="65000"/>
                    <a:lumOff val="35000"/>
                  </a:schemeClr>
                </a:solidFill>
                <a:latin typeface="Arial" panose="020B0604020202020204" pitchFamily="34" charset="0"/>
                <a:cs typeface="Arial" panose="020B0604020202020204" pitchFamily="34" charset="0"/>
              </a:rPr>
              <a:t>). </a:t>
            </a:r>
            <a:r>
              <a:rPr lang="en-US" sz="1600" dirty="0">
                <a:solidFill>
                  <a:schemeClr val="tx1">
                    <a:lumMod val="65000"/>
                    <a:lumOff val="35000"/>
                  </a:schemeClr>
                </a:solidFill>
                <a:latin typeface="Arial" panose="020B0604020202020204" pitchFamily="34" charset="0"/>
                <a:cs typeface="Arial" panose="020B0604020202020204" pitchFamily="34" charset="0"/>
              </a:rPr>
              <a:t>The data are gathered annually. </a:t>
            </a:r>
            <a:r>
              <a:rPr lang="en-US" sz="1600" dirty="0" smtClean="0">
                <a:solidFill>
                  <a:schemeClr val="tx1">
                    <a:lumMod val="65000"/>
                    <a:lumOff val="35000"/>
                  </a:schemeClr>
                </a:solidFill>
                <a:latin typeface="Arial" panose="020B0604020202020204" pitchFamily="34" charset="0"/>
                <a:cs typeface="Arial" panose="020B0604020202020204" pitchFamily="34" charset="0"/>
              </a:rPr>
              <a:t>Trend data available from 2016 -2020.</a:t>
            </a:r>
          </a:p>
          <a:p>
            <a:pPr marL="342900" indent="-342900">
              <a:spcBef>
                <a:spcPts val="600"/>
              </a:spcBef>
              <a:spcAft>
                <a:spcPts val="600"/>
              </a:spcAft>
              <a:buAutoNum type="arabicPeriod"/>
            </a:pPr>
            <a:r>
              <a:rPr lang="en-US" sz="1600" dirty="0">
                <a:solidFill>
                  <a:schemeClr val="tx1">
                    <a:lumMod val="65000"/>
                    <a:lumOff val="35000"/>
                  </a:schemeClr>
                </a:solidFill>
                <a:latin typeface="Arial" panose="020B0604020202020204" pitchFamily="34" charset="0"/>
                <a:cs typeface="Arial" panose="020B0604020202020204" pitchFamily="34" charset="0"/>
              </a:rPr>
              <a:t>Oklahoma State Department of Health (OSDH), Center for Health Statistics, Health Care Information, Youth Risk Behavior Survey 2019, on Oklahoma Statistics on Health Available for Everyone (OK2SHARE). Accessed at </a:t>
            </a:r>
            <a:r>
              <a:rPr lang="en-US" sz="1600" dirty="0">
                <a:solidFill>
                  <a:schemeClr val="tx1">
                    <a:lumMod val="65000"/>
                    <a:lumOff val="35000"/>
                  </a:schemeClr>
                </a:solidFill>
                <a:latin typeface="Arial" panose="020B0604020202020204" pitchFamily="34" charset="0"/>
                <a:cs typeface="Arial" panose="020B0604020202020204" pitchFamily="34" charset="0"/>
                <a:hlinkClick r:id="rId3"/>
              </a:rPr>
              <a:t>http://</a:t>
            </a:r>
            <a:r>
              <a:rPr lang="en-US" sz="1600" dirty="0" smtClean="0">
                <a:solidFill>
                  <a:schemeClr val="tx1">
                    <a:lumMod val="65000"/>
                    <a:lumOff val="35000"/>
                  </a:schemeClr>
                </a:solidFill>
                <a:latin typeface="Arial" panose="020B0604020202020204" pitchFamily="34" charset="0"/>
                <a:cs typeface="Arial" panose="020B0604020202020204" pitchFamily="34" charset="0"/>
                <a:hlinkClick r:id="rId3"/>
              </a:rPr>
              <a:t>www.health.ok.gov/ok2share</a:t>
            </a:r>
            <a:r>
              <a:rPr lang="en-US" sz="1600" dirty="0" smtClean="0">
                <a:solidFill>
                  <a:schemeClr val="tx1">
                    <a:lumMod val="65000"/>
                    <a:lumOff val="35000"/>
                  </a:schemeClr>
                </a:solidFill>
                <a:latin typeface="Arial" panose="020B0604020202020204" pitchFamily="34" charset="0"/>
                <a:cs typeface="Arial" panose="020B0604020202020204" pitchFamily="34" charset="0"/>
              </a:rPr>
              <a:t>. </a:t>
            </a:r>
            <a:r>
              <a:rPr lang="en-US" sz="1600" dirty="0">
                <a:solidFill>
                  <a:schemeClr val="tx1">
                    <a:lumMod val="65000"/>
                    <a:lumOff val="35000"/>
                  </a:schemeClr>
                </a:solidFill>
                <a:latin typeface="Arial" panose="020B0604020202020204" pitchFamily="34" charset="0"/>
                <a:cs typeface="Arial" panose="020B0604020202020204" pitchFamily="34" charset="0"/>
              </a:rPr>
              <a:t>The data are gathered in </a:t>
            </a:r>
            <a:r>
              <a:rPr lang="en-US" sz="1600" dirty="0" smtClean="0">
                <a:solidFill>
                  <a:schemeClr val="tx1">
                    <a:lumMod val="65000"/>
                    <a:lumOff val="35000"/>
                  </a:schemeClr>
                </a:solidFill>
                <a:latin typeface="Arial" panose="020B0604020202020204" pitchFamily="34" charset="0"/>
                <a:cs typeface="Arial" panose="020B0604020202020204" pitchFamily="34" charset="0"/>
              </a:rPr>
              <a:t>odd-numbered years. Trend data available from 2003-2019.</a:t>
            </a:r>
          </a:p>
          <a:p>
            <a:pPr marL="342900" indent="-342900">
              <a:spcBef>
                <a:spcPts val="600"/>
              </a:spcBef>
              <a:spcAft>
                <a:spcPts val="600"/>
              </a:spcAft>
              <a:buAutoNum type="arabicPeriod"/>
            </a:pPr>
            <a:r>
              <a:rPr lang="en-US" sz="1600" dirty="0" smtClean="0">
                <a:solidFill>
                  <a:schemeClr val="tx1">
                    <a:lumMod val="65000"/>
                    <a:lumOff val="35000"/>
                  </a:schemeClr>
                </a:solidFill>
                <a:latin typeface="Arial" panose="020B0604020202020204" pitchFamily="34" charset="0"/>
                <a:cs typeface="Arial" panose="020B0604020202020204" pitchFamily="34" charset="0"/>
              </a:rPr>
              <a:t>Oklahoma </a:t>
            </a:r>
            <a:r>
              <a:rPr lang="en-US" sz="1600" dirty="0">
                <a:solidFill>
                  <a:schemeClr val="tx1">
                    <a:lumMod val="65000"/>
                    <a:lumOff val="35000"/>
                  </a:schemeClr>
                </a:solidFill>
                <a:latin typeface="Arial" panose="020B0604020202020204" pitchFamily="34" charset="0"/>
                <a:cs typeface="Arial" panose="020B0604020202020204" pitchFamily="34" charset="0"/>
              </a:rPr>
              <a:t>State Department of Health (OSDH), Center for Health Statistics, Health Care Information, Behavioral Risk Factor Surveillance System 2020, on Oklahoma Statistics on Health Available for Everyone (OK2SHARE). Accessed at </a:t>
            </a:r>
            <a:r>
              <a:rPr lang="en-US" sz="1600" dirty="0">
                <a:solidFill>
                  <a:schemeClr val="tx1">
                    <a:lumMod val="65000"/>
                    <a:lumOff val="35000"/>
                  </a:schemeClr>
                </a:solidFill>
                <a:latin typeface="Arial" panose="020B0604020202020204" pitchFamily="34" charset="0"/>
                <a:cs typeface="Arial" panose="020B0604020202020204" pitchFamily="34" charset="0"/>
                <a:hlinkClick r:id="rId3"/>
              </a:rPr>
              <a:t>http://</a:t>
            </a:r>
            <a:r>
              <a:rPr lang="en-US" sz="1600" dirty="0" smtClean="0">
                <a:solidFill>
                  <a:schemeClr val="tx1">
                    <a:lumMod val="65000"/>
                    <a:lumOff val="35000"/>
                  </a:schemeClr>
                </a:solidFill>
                <a:latin typeface="Arial" panose="020B0604020202020204" pitchFamily="34" charset="0"/>
                <a:cs typeface="Arial" panose="020B0604020202020204" pitchFamily="34" charset="0"/>
                <a:hlinkClick r:id="rId3"/>
              </a:rPr>
              <a:t>www.health.ok.gov/ok2share</a:t>
            </a:r>
            <a:r>
              <a:rPr lang="en-US" sz="1600" dirty="0" smtClean="0">
                <a:solidFill>
                  <a:schemeClr val="tx1">
                    <a:lumMod val="65000"/>
                    <a:lumOff val="35000"/>
                  </a:schemeClr>
                </a:solidFill>
                <a:latin typeface="Arial" panose="020B0604020202020204" pitchFamily="34" charset="0"/>
                <a:cs typeface="Arial" panose="020B0604020202020204" pitchFamily="34" charset="0"/>
              </a:rPr>
              <a:t>. </a:t>
            </a:r>
            <a:r>
              <a:rPr lang="en-US" sz="1600" dirty="0">
                <a:solidFill>
                  <a:schemeClr val="tx1">
                    <a:lumMod val="65000"/>
                    <a:lumOff val="35000"/>
                  </a:schemeClr>
                </a:solidFill>
                <a:latin typeface="Arial" panose="020B0604020202020204" pitchFamily="34" charset="0"/>
                <a:cs typeface="Arial" panose="020B0604020202020204" pitchFamily="34" charset="0"/>
              </a:rPr>
              <a:t>The data are gathered </a:t>
            </a:r>
            <a:r>
              <a:rPr lang="en-US" sz="1600" dirty="0" smtClean="0">
                <a:solidFill>
                  <a:schemeClr val="tx1">
                    <a:lumMod val="65000"/>
                    <a:lumOff val="35000"/>
                  </a:schemeClr>
                </a:solidFill>
                <a:latin typeface="Arial" panose="020B0604020202020204" pitchFamily="34" charset="0"/>
                <a:cs typeface="Arial" panose="020B0604020202020204" pitchFamily="34" charset="0"/>
              </a:rPr>
              <a:t>annually. Trend data available from 2011-2020.</a:t>
            </a:r>
          </a:p>
          <a:p>
            <a:pPr marL="342900" indent="-342900">
              <a:spcBef>
                <a:spcPts val="600"/>
              </a:spcBef>
              <a:spcAft>
                <a:spcPts val="600"/>
              </a:spcAft>
              <a:buAutoNum type="arabicPeriod"/>
            </a:pPr>
            <a:r>
              <a:rPr lang="en-US" sz="1600" dirty="0">
                <a:solidFill>
                  <a:schemeClr val="tx1">
                    <a:lumMod val="65000"/>
                    <a:lumOff val="35000"/>
                  </a:schemeClr>
                </a:solidFill>
                <a:latin typeface="Arial" panose="020B0604020202020204" pitchFamily="34" charset="0"/>
                <a:cs typeface="Arial" panose="020B0604020202020204" pitchFamily="34" charset="0"/>
              </a:rPr>
              <a:t>Map the Meal Gap 2021. Child Food Insecurity in The United </a:t>
            </a:r>
            <a:r>
              <a:rPr lang="en-US" sz="1600" dirty="0" smtClean="0">
                <a:solidFill>
                  <a:schemeClr val="tx1">
                    <a:lumMod val="65000"/>
                    <a:lumOff val="35000"/>
                  </a:schemeClr>
                </a:solidFill>
                <a:latin typeface="Arial" panose="020B0604020202020204" pitchFamily="34" charset="0"/>
                <a:cs typeface="Arial" panose="020B0604020202020204" pitchFamily="34" charset="0"/>
              </a:rPr>
              <a:t>States in 2019. </a:t>
            </a:r>
            <a:r>
              <a:rPr lang="en-US" sz="1600" dirty="0">
                <a:solidFill>
                  <a:schemeClr val="tx1">
                    <a:lumMod val="65000"/>
                    <a:lumOff val="35000"/>
                  </a:schemeClr>
                </a:solidFill>
                <a:latin typeface="Arial" panose="020B0604020202020204" pitchFamily="34" charset="0"/>
                <a:cs typeface="Arial" panose="020B0604020202020204" pitchFamily="34" charset="0"/>
                <a:hlinkClick r:id="rId4"/>
              </a:rPr>
              <a:t>https://</a:t>
            </a:r>
            <a:r>
              <a:rPr lang="en-US" sz="1600" dirty="0" smtClean="0">
                <a:solidFill>
                  <a:schemeClr val="tx1">
                    <a:lumMod val="65000"/>
                    <a:lumOff val="35000"/>
                  </a:schemeClr>
                </a:solidFill>
                <a:latin typeface="Arial" panose="020B0604020202020204" pitchFamily="34" charset="0"/>
                <a:cs typeface="Arial" panose="020B0604020202020204" pitchFamily="34" charset="0"/>
                <a:hlinkClick r:id="rId4"/>
              </a:rPr>
              <a:t>map.feedingamerica.org/county/2019/child</a:t>
            </a:r>
            <a:endParaRPr lang="en-US" sz="1600" dirty="0" smtClean="0">
              <a:solidFill>
                <a:schemeClr val="tx1">
                  <a:lumMod val="65000"/>
                  <a:lumOff val="35000"/>
                </a:schemeClr>
              </a:solidFill>
              <a:latin typeface="Arial" panose="020B0604020202020204" pitchFamily="34" charset="0"/>
              <a:cs typeface="Arial" panose="020B0604020202020204" pitchFamily="34" charset="0"/>
            </a:endParaRPr>
          </a:p>
          <a:p>
            <a:pPr marL="342900" indent="-342900">
              <a:buAutoNum type="arabicPeriod"/>
            </a:pPr>
            <a:endParaRPr lang="en-US" sz="1600" dirty="0">
              <a:latin typeface="Arial Narrow" panose="020B0606020202030204" pitchFamily="34" charset="0"/>
              <a:cs typeface="Arial" panose="020B0604020202020204" pitchFamily="34" charset="0"/>
            </a:endParaRPr>
          </a:p>
        </p:txBody>
      </p:sp>
      <p:sp>
        <p:nvSpPr>
          <p:cNvPr id="53" name="TextBox 52"/>
          <p:cNvSpPr txBox="1"/>
          <p:nvPr/>
        </p:nvSpPr>
        <p:spPr>
          <a:xfrm>
            <a:off x="0" y="226665"/>
            <a:ext cx="7772400" cy="400110"/>
          </a:xfrm>
          <a:prstGeom prst="rect">
            <a:avLst/>
          </a:prstGeom>
          <a:noFill/>
        </p:spPr>
        <p:txBody>
          <a:bodyPr wrap="square" rtlCol="0" anchor="ctr">
            <a:spAutoFit/>
          </a:bodyPr>
          <a:lstStyle/>
          <a:p>
            <a:pPr algn="ctr"/>
            <a:r>
              <a:rPr lang="en-US" sz="2000" b="1" cap="all" dirty="0" smtClean="0">
                <a:solidFill>
                  <a:srgbClr val="002060"/>
                </a:solidFill>
                <a:latin typeface="Arial" panose="020B0604020202020204" pitchFamily="34" charset="0"/>
                <a:cs typeface="Arial" panose="020B0604020202020204" pitchFamily="34" charset="0"/>
              </a:rPr>
              <a:t>Children’s Health </a:t>
            </a:r>
            <a:r>
              <a:rPr lang="en-US" sz="2000" b="1" cap="all" dirty="0" smtClean="0">
                <a:solidFill>
                  <a:srgbClr val="002060"/>
                </a:solidFill>
                <a:latin typeface="Arial" panose="020B0604020202020204" pitchFamily="34" charset="0"/>
                <a:cs typeface="Arial" panose="020B0604020202020204" pitchFamily="34" charset="0"/>
              </a:rPr>
              <a:t>Data References</a:t>
            </a:r>
            <a:endParaRPr lang="en-US" sz="2000" b="1" cap="all" dirty="0">
              <a:solidFill>
                <a:srgbClr val="002060"/>
              </a:solidFill>
              <a:latin typeface="Arial" panose="020B0604020202020204" pitchFamily="34" charset="0"/>
              <a:cs typeface="Arial" panose="020B0604020202020204" pitchFamily="34" charset="0"/>
            </a:endParaRPr>
          </a:p>
        </p:txBody>
      </p:sp>
      <p:pic>
        <p:nvPicPr>
          <p:cNvPr id="60" name="Picture 5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52929" y="8888389"/>
            <a:ext cx="2466543" cy="865211"/>
          </a:xfrm>
          <a:prstGeom prst="rect">
            <a:avLst/>
          </a:prstGeom>
        </p:spPr>
      </p:pic>
      <p:sp>
        <p:nvSpPr>
          <p:cNvPr id="67" name="Rectangle 66"/>
          <p:cNvSpPr/>
          <p:nvPr/>
        </p:nvSpPr>
        <p:spPr>
          <a:xfrm>
            <a:off x="0" y="0"/>
            <a:ext cx="7772400" cy="10058400"/>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5471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5DA5592-778F-45CB-B8CC-3A581740E6FE}"/>
</file>

<file path=customXml/itemProps2.xml><?xml version="1.0" encoding="utf-8"?>
<ds:datastoreItem xmlns:ds="http://schemas.openxmlformats.org/officeDocument/2006/customXml" ds:itemID="{4FC7D4C9-A6C9-4A6B-B6A9-B3F1DC9F56FC}"/>
</file>

<file path=customXml/itemProps3.xml><?xml version="1.0" encoding="utf-8"?>
<ds:datastoreItem xmlns:ds="http://schemas.openxmlformats.org/officeDocument/2006/customXml" ds:itemID="{803C2141-C901-49CC-85E6-49DEC177591F}"/>
</file>

<file path=docProps/app.xml><?xml version="1.0" encoding="utf-8"?>
<Properties xmlns="http://schemas.openxmlformats.org/officeDocument/2006/extended-properties" xmlns:vt="http://schemas.openxmlformats.org/officeDocument/2006/docPropsVTypes">
  <Template>Office Theme</Template>
  <TotalTime>319</TotalTime>
  <Words>544</Words>
  <Application>Microsoft Office PowerPoint</Application>
  <PresentationFormat>Custom</PresentationFormat>
  <Paragraphs>88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Calibri Light</vt:lpstr>
      <vt:lpstr>Office Theme</vt:lpstr>
      <vt:lpstr>PowerPoint Presentation</vt:lpstr>
      <vt:lpstr>PowerPoint Presentation</vt:lpstr>
    </vt:vector>
  </TitlesOfParts>
  <Company>State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Joyce X Samuel</dc:creator>
  <cp:lastModifiedBy>Joyce X Samuel</cp:lastModifiedBy>
  <cp:revision>24</cp:revision>
  <dcterms:created xsi:type="dcterms:W3CDTF">2022-02-16T22:23:56Z</dcterms:created>
  <dcterms:modified xsi:type="dcterms:W3CDTF">2022-02-19T21:33:05Z</dcterms:modified>
</cp:coreProperties>
</file>