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56" r:id="rId5"/>
    <p:sldId id="259" r:id="rId6"/>
    <p:sldId id="309" r:id="rId7"/>
    <p:sldId id="279" r:id="rId8"/>
    <p:sldId id="280" r:id="rId9"/>
    <p:sldId id="277" r:id="rId10"/>
    <p:sldId id="282" r:id="rId11"/>
    <p:sldId id="283" r:id="rId12"/>
    <p:sldId id="284" r:id="rId13"/>
    <p:sldId id="285" r:id="rId14"/>
    <p:sldId id="286" r:id="rId15"/>
    <p:sldId id="287" r:id="rId16"/>
    <p:sldId id="289" r:id="rId17"/>
    <p:sldId id="291" r:id="rId18"/>
    <p:sldId id="295" r:id="rId19"/>
    <p:sldId id="290" r:id="rId20"/>
    <p:sldId id="294" r:id="rId21"/>
    <p:sldId id="296" r:id="rId22"/>
    <p:sldId id="302" r:id="rId23"/>
    <p:sldId id="306" r:id="rId24"/>
    <p:sldId id="303" r:id="rId25"/>
    <p:sldId id="308" r:id="rId26"/>
    <p:sldId id="305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2"/>
    <p:restoredTop sz="73721" autoAdjust="0"/>
  </p:normalViewPr>
  <p:slideViewPr>
    <p:cSldViewPr snapToGrid="0" snapToObjects="1">
      <p:cViewPr varScale="1">
        <p:scale>
          <a:sx n="84" d="100"/>
          <a:sy n="84" d="100"/>
        </p:scale>
        <p:origin x="17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0EDEC5-D6AB-8643-A8B8-278794F4EB6C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B40B08-8BBB-504C-BAD2-61931D349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32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41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3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06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90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 for the Presentation </a:t>
            </a:r>
          </a:p>
          <a:p>
            <a:endParaRPr lang="en-US" dirty="0"/>
          </a:p>
          <a:p>
            <a:r>
              <a:rPr lang="en-US" dirty="0"/>
              <a:t>Page  1 Questions have to be submitted by September 15 at 1pm. </a:t>
            </a:r>
          </a:p>
          <a:p>
            <a:r>
              <a:rPr lang="en-US" dirty="0"/>
              <a:t>1 Proposals are due on October 2 at 1 pm  </a:t>
            </a:r>
          </a:p>
          <a:p>
            <a:endParaRPr lang="en-US" dirty="0"/>
          </a:p>
          <a:p>
            <a:r>
              <a:rPr lang="en-US" dirty="0"/>
              <a:t>2 and 3 Complete and Return  the Responding Bidder information  </a:t>
            </a:r>
          </a:p>
          <a:p>
            <a:endParaRPr lang="en-US" dirty="0"/>
          </a:p>
          <a:p>
            <a:r>
              <a:rPr lang="en-US" dirty="0"/>
              <a:t>4 Complete and Return Certification for Competitive Bid and/or Contract </a:t>
            </a:r>
          </a:p>
          <a:p>
            <a:endParaRPr lang="en-US" dirty="0"/>
          </a:p>
          <a:p>
            <a:r>
              <a:rPr lang="en-US" dirty="0"/>
              <a:t>5 through 23  Review and understand the terms of the contract Attachment A </a:t>
            </a:r>
          </a:p>
          <a:p>
            <a:endParaRPr lang="en-US" dirty="0"/>
          </a:p>
          <a:p>
            <a:r>
              <a:rPr lang="en-US" dirty="0"/>
              <a:t>Page 24 - 44 Fillable PDF Form  Please complete - Demographic questions are optional  </a:t>
            </a:r>
          </a:p>
          <a:p>
            <a:endParaRPr lang="en-US" dirty="0"/>
          </a:p>
          <a:p>
            <a:r>
              <a:rPr lang="en-US" dirty="0"/>
              <a:t>Page 45 to 63  The Guidance  </a:t>
            </a:r>
          </a:p>
          <a:p>
            <a:endParaRPr lang="en-US" dirty="0"/>
          </a:p>
          <a:p>
            <a:r>
              <a:rPr lang="en-US" dirty="0"/>
              <a:t>Page 64 to 78 Chapter 642 which is the regulatory framework around OERSSIRF </a:t>
            </a:r>
          </a:p>
          <a:p>
            <a:endParaRPr lang="en-US" dirty="0"/>
          </a:p>
          <a:p>
            <a:r>
              <a:rPr lang="en-US" dirty="0"/>
              <a:t>Page 79 Invoice for requesting reimbursement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12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59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35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34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453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62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43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35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8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329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43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80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04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03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64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7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20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2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6BF5CE-279B-5E4C-BEC1-73426B42F6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669397"/>
            <a:ext cx="5177118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Insert Presentation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199" y="3334871"/>
            <a:ext cx="5177118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29E095-61D4-C54B-877D-BBB5F9600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349250"/>
            <a:ext cx="2246313" cy="3302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3A690F2-CC54-3C44-9BEF-D5ADE6DC9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013" r="15473"/>
          <a:stretch/>
        </p:blipFill>
        <p:spPr>
          <a:xfrm>
            <a:off x="5986465" y="0"/>
            <a:ext cx="6205535" cy="6312796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279BA48A-FF64-284C-89DB-0B05F69584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1488" y="5549259"/>
            <a:ext cx="2850642" cy="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9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ECD98A45-298D-4B4E-9BD0-7C743E630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576"/>
            <a:ext cx="12192000" cy="68651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— 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1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treet&#10;&#10;Description automatically generated">
            <a:extLst>
              <a:ext uri="{FF2B5EF4-FFF2-40B4-BE49-F238E27FC236}">
                <a16:creationId xmlns:a16="http://schemas.microsoft.com/office/drawing/2014/main" id="{72BC373A-DE29-0247-A234-93E1FEF2E4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576"/>
            <a:ext cx="12192000" cy="68651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—</a:t>
            </a:r>
            <a:br>
              <a:rPr lang="en-US" dirty="0"/>
            </a:br>
            <a:r>
              <a:rPr lang="en-US" dirty="0"/>
              <a:t>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37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treet, traffic, clock&#10;&#10;Description automatically generated">
            <a:extLst>
              <a:ext uri="{FF2B5EF4-FFF2-40B4-BE49-F238E27FC236}">
                <a16:creationId xmlns:a16="http://schemas.microsoft.com/office/drawing/2014/main" id="{DB5EAB67-5EEE-9B47-B54C-B94833918F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576"/>
            <a:ext cx="12185650" cy="68615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—</a:t>
            </a:r>
            <a:br>
              <a:rPr lang="en-US" dirty="0"/>
            </a:br>
            <a:r>
              <a:rPr lang="en-US" dirty="0"/>
              <a:t>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9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5EAB67-5EEE-9B47-B54C-B94833918F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859"/>
            <a:ext cx="12185650" cy="6856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—</a:t>
            </a:r>
            <a:br>
              <a:rPr lang="en-US" dirty="0"/>
            </a:br>
            <a:r>
              <a:rPr lang="en-US" dirty="0"/>
              <a:t>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4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EC855-FEF1-1B4E-AADE-9F8AE285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469A55-246C-7845-B504-186496D2A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7DDC46-2E90-8640-BEFE-F54DCCD857E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1E00C-C96C-BF45-B40B-D26F90C5B94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Oklahoma | OERSSIRF Pre Proposal Conference | 9-30-2020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31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05AA0-182C-B843-BE95-BA38DD198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AC1CC-3ED5-DE4E-B74C-9E2DD192315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Oklahoma | OERSSIRF Pre Proposal Conference | 9-30-2020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3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le Pictur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6BF5CE-279B-5E4C-BEC1-73426B42F6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view of a city&#10;&#10;Description automatically generated">
            <a:extLst>
              <a:ext uri="{FF2B5EF4-FFF2-40B4-BE49-F238E27FC236}">
                <a16:creationId xmlns:a16="http://schemas.microsoft.com/office/drawing/2014/main" id="{E02262EA-95AE-644C-89CE-0E067B63B5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5298055"/>
            <a:ext cx="8650942" cy="699333"/>
          </a:xfrm>
        </p:spPr>
        <p:txBody>
          <a:bodyPr anchor="b">
            <a:noAutofit/>
          </a:bodyPr>
          <a:lstStyle>
            <a:lvl1pPr>
              <a:defRPr sz="3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Insert Presentation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199" y="6107906"/>
            <a:ext cx="5177118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29E095-61D4-C54B-877D-BBB5F9600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349250"/>
            <a:ext cx="2246313" cy="330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1D002CA2-A505-C240-B399-403998FAD1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00699" y="5549259"/>
            <a:ext cx="2850642" cy="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2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Pictur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6BF5CE-279B-5E4C-BEC1-73426B42F6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E95F359D-F37A-5742-8D6F-89B4F001E2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12192000" cy="5029200"/>
          </a:xfrm>
          <a:solidFill>
            <a:schemeClr val="tx2"/>
          </a:solidFill>
        </p:spPr>
        <p:txBody>
          <a:bodyPr tIns="57600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add picture click icon in the center of this box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98055"/>
            <a:ext cx="8650942" cy="699333"/>
          </a:xfrm>
        </p:spPr>
        <p:txBody>
          <a:bodyPr anchor="b">
            <a:noAutofit/>
          </a:bodyPr>
          <a:lstStyle>
            <a:lvl1pPr>
              <a:defRPr sz="3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6107906"/>
            <a:ext cx="5177118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29E095-61D4-C54B-877D-BBB5F9600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349250"/>
            <a:ext cx="2246313" cy="3302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1697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5ED16-5137-5246-9F82-8B6BEE4D2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5230"/>
            <a:ext cx="11394140" cy="837374"/>
          </a:xfrm>
        </p:spPr>
        <p:txBody>
          <a:bodyPr>
            <a:noAutofit/>
          </a:bodyPr>
          <a:lstStyle/>
          <a:p>
            <a:r>
              <a:rPr lang="en-US" dirty="0"/>
              <a:t>Content Page — Insert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2ED0-80F7-D646-AD27-65752926C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838151"/>
            <a:ext cx="11394141" cy="435133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7CB6-79F8-3046-9809-02A531D6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7DDC46-2E90-8640-BEFE-F54DCCD857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4E15990-551A-CF41-8FB5-20F066FBFBC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Oklahoma | OERSSIRF Pre Proposal Conference | 9-30-2020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25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5ED16-5137-5246-9F82-8B6BEE4D2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5230"/>
            <a:ext cx="11099800" cy="837374"/>
          </a:xfrm>
        </p:spPr>
        <p:txBody>
          <a:bodyPr>
            <a:noAutofit/>
          </a:bodyPr>
          <a:lstStyle/>
          <a:p>
            <a:r>
              <a:rPr lang="en-US" dirty="0"/>
              <a:t>Split Content Page — Insert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2ED0-80F7-D646-AD27-65752926C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151"/>
            <a:ext cx="5384800" cy="435133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7CB6-79F8-3046-9809-02A531D6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7DDC46-2E90-8640-BEFE-F54DCCD857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17D3AE5-ADF3-8D43-871F-66ED09FE858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72200" y="1838151"/>
            <a:ext cx="5384800" cy="435133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B369CDA-1C54-C44F-A2BE-9DBB36FBA6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Oklahoma | OERSSIRF Pre Proposal Conference | 9-30-2020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32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F3AEAD-1C37-4649-AC36-D4AB1B39BD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81363" y="0"/>
            <a:ext cx="8910637" cy="6858000"/>
          </a:xfrm>
          <a:solidFill>
            <a:schemeClr val="tx2"/>
          </a:solidFill>
        </p:spPr>
        <p:txBody>
          <a:bodyPr tIns="57600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add picture click icon in the center of this box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5ED16-5137-5246-9F82-8B6BEE4D2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5230"/>
            <a:ext cx="2662518" cy="837374"/>
          </a:xfrm>
        </p:spPr>
        <p:txBody>
          <a:bodyPr>
            <a:noAutofit/>
          </a:bodyPr>
          <a:lstStyle/>
          <a:p>
            <a:r>
              <a:rPr lang="en-US" dirty="0"/>
              <a:t>Photo or Graphic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2ED0-80F7-D646-AD27-65752926C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151"/>
            <a:ext cx="2662518" cy="387684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7CB6-79F8-3046-9809-02A531D6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6929" y="6378574"/>
            <a:ext cx="784412" cy="22393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02B914-8F51-0844-8C95-68D180BE5B5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57199" y="6378575"/>
            <a:ext cx="2662518" cy="198338"/>
          </a:xfrm>
        </p:spPr>
        <p:txBody>
          <a:bodyPr/>
          <a:lstStyle/>
          <a:p>
            <a:r>
              <a:rPr lang="en-US"/>
              <a:t>Oklahoma | OERSSIRF Pre Proposal Conference | 9-30-2020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2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0FB-0E30-3940-8CAB-8373A480E00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7CB6-79F8-3046-9809-02A531D6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6929" y="6378574"/>
            <a:ext cx="784412" cy="22393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B377C7-C83B-E847-9F25-B96720348E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198" y="1076325"/>
            <a:ext cx="11393490" cy="4773613"/>
          </a:xfrm>
        </p:spPr>
        <p:txBody>
          <a:bodyPr anchor="ctr">
            <a:noAutofit/>
          </a:bodyPr>
          <a:lstStyle>
            <a:lvl1pPr marL="0" indent="0" algn="l">
              <a:buNone/>
              <a:defRPr sz="6000">
                <a:solidFill>
                  <a:schemeClr val="bg1"/>
                </a:solidFill>
              </a:defRPr>
            </a:lvl1pPr>
            <a:lvl2pPr marL="261400" indent="0">
              <a:buNone/>
              <a:defRPr/>
            </a:lvl2pPr>
            <a:lvl3pPr marL="436562" indent="0">
              <a:buNone/>
              <a:defRPr/>
            </a:lvl3pPr>
            <a:lvl4pPr marL="666750" indent="0">
              <a:buNone/>
              <a:defRPr/>
            </a:lvl4pPr>
            <a:lvl5pPr marL="890588" indent="0">
              <a:buNone/>
              <a:defRPr/>
            </a:lvl5pPr>
          </a:lstStyle>
          <a:p>
            <a:pPr lvl="0"/>
            <a:r>
              <a:rPr lang="en-US" dirty="0"/>
              <a:t>Add Large Statement Here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5539E7C-4C59-C945-8CD1-0234C0BB46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57198" y="6378575"/>
            <a:ext cx="10269072" cy="2239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Oklahoma | OERSSIRF Pre Proposal Conference | 9-30-2020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9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0FB-0E30-3940-8CAB-8373A480E007}"/>
              </a:ext>
            </a:extLst>
          </p:cNvPr>
          <p:cNvSpPr/>
          <p:nvPr userDrawn="1"/>
        </p:nvSpPr>
        <p:spPr>
          <a:xfrm>
            <a:off x="3281082" y="0"/>
            <a:ext cx="8910918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5ED16-5137-5246-9F82-8B6BEE4D2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15230"/>
            <a:ext cx="2662518" cy="837374"/>
          </a:xfrm>
        </p:spPr>
        <p:txBody>
          <a:bodyPr>
            <a:noAutofit/>
          </a:bodyPr>
          <a:lstStyle/>
          <a:p>
            <a:r>
              <a:rPr lang="en-US" dirty="0"/>
              <a:t>Graph Page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2ED0-80F7-D646-AD27-65752926C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151"/>
            <a:ext cx="2662518" cy="387684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7CB6-79F8-3046-9809-02A531D6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6929" y="6378574"/>
            <a:ext cx="784412" cy="22393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DE8EFDEF-7F35-4E4F-AD99-938719A6DC54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727309" y="1062038"/>
            <a:ext cx="8018463" cy="4827587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In The Center To Add a Graph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542ACA4-E23B-9740-AE2D-C78B70CBE3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57198" y="6378575"/>
            <a:ext cx="2662519" cy="198338"/>
          </a:xfrm>
        </p:spPr>
        <p:txBody>
          <a:bodyPr/>
          <a:lstStyle/>
          <a:p>
            <a:r>
              <a:rPr lang="en-US"/>
              <a:t>Oklahoma | OERSSIRF Pre Proposal Conference | 9-30-2020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7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FE3F1E2E-F99E-8B49-92FE-61436D0174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576"/>
            <a:ext cx="12192000" cy="68651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—</a:t>
            </a:r>
            <a:br>
              <a:rPr lang="en-US" dirty="0"/>
            </a:br>
            <a:r>
              <a:rPr lang="en-US" dirty="0"/>
              <a:t>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89B-A300-D847-AB2A-B2356584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4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A8CEA2-5F55-2D48-BA3F-C9B13AF49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15230"/>
            <a:ext cx="11394141" cy="83737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dirty="0"/>
              <a:t>Content Page — 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E648A-7202-1A45-A150-09C33B8DE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38151"/>
            <a:ext cx="8458200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16417-6275-E049-BABF-0D5B83FF6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8141" y="6378575"/>
            <a:ext cx="2743200" cy="198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DDC46-2E90-8640-BEFE-F54DCCD85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C6D8E-ECFE-5644-850D-BC83613EA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8" y="6378575"/>
            <a:ext cx="8458199" cy="19833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Oklahoma | OERSSIRF Pre Proposal Conference | 9-30-2020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92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4" r:id="rId3"/>
    <p:sldLayoutId id="2147483673" r:id="rId4"/>
    <p:sldLayoutId id="2147483660" r:id="rId5"/>
    <p:sldLayoutId id="2147483661" r:id="rId6"/>
    <p:sldLayoutId id="2147483662" r:id="rId7"/>
    <p:sldLayoutId id="2147483669" r:id="rId8"/>
    <p:sldLayoutId id="2147483651" r:id="rId9"/>
    <p:sldLayoutId id="2147483670" r:id="rId10"/>
    <p:sldLayoutId id="2147483671" r:id="rId11"/>
    <p:sldLayoutId id="2147483672" r:id="rId12"/>
    <p:sldLayoutId id="2147483674" r:id="rId13"/>
    <p:sldLayoutId id="2147483654" r:id="rId14"/>
    <p:sldLayoutId id="2147483655" r:id="rId1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39200" indent="-1778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30188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90588" indent="-223838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013" indent="-225425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60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ials.ok.gov/psc/SOKLFPRDS/SUPPLIER/ERP/c/SCP_PUBLIC_MENU_FL.SCP_PUB_BID_CMP_FL.GB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alea@health.ok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esystems@health.ok.gov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016647-C384-084D-91A8-2209F2D96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OERSSIRF</a:t>
            </a:r>
            <a:br>
              <a:rPr lang="en-US" dirty="0"/>
            </a:br>
            <a:r>
              <a:rPr lang="en-US" dirty="0"/>
              <a:t>Pre-Proposal Conference</a:t>
            </a:r>
            <a:br>
              <a:rPr lang="en-US" dirty="0"/>
            </a:br>
            <a:br>
              <a:rPr lang="en-US" dirty="0"/>
            </a:br>
            <a:r>
              <a:rPr lang="en-US" sz="1400" dirty="0"/>
              <a:t>123 Robert S. Kerr </a:t>
            </a:r>
            <a:br>
              <a:rPr lang="en-US" sz="1400" dirty="0"/>
            </a:br>
            <a:r>
              <a:rPr lang="en-US" sz="1400" dirty="0"/>
              <a:t>Oklahoma City, OK 73102-6460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Meeting held in the Auditorium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September 13, 2023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Status of Previous Projects – FY 2022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927509"/>
              </p:ext>
            </p:extLst>
          </p:nvPr>
        </p:nvGraphicFramePr>
        <p:xfrm>
          <a:off x="519545" y="1808018"/>
          <a:ext cx="11331143" cy="3721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27">
                  <a:extLst>
                    <a:ext uri="{9D8B030D-6E8A-4147-A177-3AD203B41FA5}">
                      <a16:colId xmlns:a16="http://schemas.microsoft.com/office/drawing/2014/main" val="1139213444"/>
                    </a:ext>
                  </a:extLst>
                </a:gridCol>
                <a:gridCol w="2848372">
                  <a:extLst>
                    <a:ext uri="{9D8B030D-6E8A-4147-A177-3AD203B41FA5}">
                      <a16:colId xmlns:a16="http://schemas.microsoft.com/office/drawing/2014/main" val="1334609423"/>
                    </a:ext>
                  </a:extLst>
                </a:gridCol>
                <a:gridCol w="2848372">
                  <a:extLst>
                    <a:ext uri="{9D8B030D-6E8A-4147-A177-3AD203B41FA5}">
                      <a16:colId xmlns:a16="http://schemas.microsoft.com/office/drawing/2014/main" val="3612203655"/>
                    </a:ext>
                  </a:extLst>
                </a:gridCol>
                <a:gridCol w="2848372">
                  <a:extLst>
                    <a:ext uri="{9D8B030D-6E8A-4147-A177-3AD203B41FA5}">
                      <a16:colId xmlns:a16="http://schemas.microsoft.com/office/drawing/2014/main" val="173431055"/>
                    </a:ext>
                  </a:extLst>
                </a:gridCol>
              </a:tblGrid>
              <a:tr h="212693">
                <a:tc gridSpan="4"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Major County EMS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74451"/>
                  </a:ext>
                </a:extLst>
              </a:tr>
              <a:tr h="410762">
                <a:tc>
                  <a:txBody>
                    <a:bodyPr/>
                    <a:lstStyle/>
                    <a:p>
                      <a:r>
                        <a:rPr lang="en-US" sz="1600" dirty="0"/>
                        <a:t>Bryan County 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Significantly Improved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Heartland Medical Direction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Significantly Improved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952211"/>
                  </a:ext>
                </a:extLst>
              </a:tr>
              <a:tr h="366914">
                <a:tc>
                  <a:txBody>
                    <a:bodyPr/>
                    <a:lstStyle/>
                    <a:p>
                      <a:r>
                        <a:rPr lang="en-US" sz="1600" dirty="0"/>
                        <a:t>Carnegie EMS 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Significantly Improved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Jackson Co 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Improved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771101"/>
                  </a:ext>
                </a:extLst>
              </a:tr>
              <a:tr h="366914">
                <a:tc>
                  <a:txBody>
                    <a:bodyPr/>
                    <a:lstStyle/>
                    <a:p>
                      <a:r>
                        <a:rPr lang="en-US" sz="1600" dirty="0"/>
                        <a:t>Carnegie EMS 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Significantly Improved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Major Co 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Significantly Improved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195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City of Antlers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Significantly Improved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SW OK </a:t>
                      </a:r>
                      <a:r>
                        <a:rPr lang="en-US" sz="1600" dirty="0" err="1"/>
                        <a:t>Amb</a:t>
                      </a:r>
                      <a:r>
                        <a:rPr lang="en-US" sz="1600" dirty="0"/>
                        <a:t> Authority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Significantly Improved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93702"/>
                  </a:ext>
                </a:extLst>
              </a:tr>
              <a:tr h="463296">
                <a:tc>
                  <a:txBody>
                    <a:bodyPr/>
                    <a:lstStyle/>
                    <a:p>
                      <a:r>
                        <a:rPr lang="en-US" sz="1600" dirty="0"/>
                        <a:t>Elk City FD 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Significantly Improved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Tillman Co 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Significantly Improved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987324"/>
                  </a:ext>
                </a:extLst>
              </a:tr>
              <a:tr h="437298">
                <a:tc>
                  <a:txBody>
                    <a:bodyPr/>
                    <a:lstStyle/>
                    <a:p>
                      <a:r>
                        <a:rPr lang="en-US" sz="1600" dirty="0"/>
                        <a:t>EMS Success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Significantly Improved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Waurika </a:t>
                      </a:r>
                      <a:r>
                        <a:rPr lang="en-US" sz="1600" dirty="0"/>
                        <a:t>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Improved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682513"/>
                  </a:ext>
                </a:extLst>
              </a:tr>
              <a:tr h="231648">
                <a:tc>
                  <a:txBody>
                    <a:bodyPr/>
                    <a:lstStyle/>
                    <a:p>
                      <a:r>
                        <a:rPr lang="en-US" sz="1600" dirty="0"/>
                        <a:t>Guymon FD </a:t>
                      </a:r>
                      <a:r>
                        <a:rPr lang="en-US" sz="1600" dirty="0" err="1"/>
                        <a:t>Amb</a:t>
                      </a:r>
                      <a:r>
                        <a:rPr lang="en-US" sz="1600" dirty="0"/>
                        <a:t> 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Significantly Improved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Woodward Co 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Significantly Improved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66524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r>
                        <a:rPr lang="en-US" sz="1600" dirty="0"/>
                        <a:t>Guymon FD </a:t>
                      </a:r>
                      <a:r>
                        <a:rPr lang="en-US" sz="1600" dirty="0" err="1"/>
                        <a:t>Amb</a:t>
                      </a:r>
                      <a:r>
                        <a:rPr lang="en-US" sz="1600" dirty="0"/>
                        <a:t> 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Significantly Improved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93484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76958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10</a:t>
            </a:fld>
            <a:endParaRPr lang="en-US"/>
          </a:p>
        </p:txBody>
      </p:sp>
      <p:sp>
        <p:nvSpPr>
          <p:cNvPr id="3" name="Footer Placeholder 9">
            <a:extLst>
              <a:ext uri="{FF2B5EF4-FFF2-40B4-BE49-F238E27FC236}">
                <a16:creationId xmlns:a16="http://schemas.microsoft.com/office/drawing/2014/main" id="{AF8E4759-8253-4C40-09DA-B2647E8BCCC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57198" y="6378575"/>
            <a:ext cx="8458199" cy="198338"/>
          </a:xfrm>
        </p:spPr>
        <p:txBody>
          <a:bodyPr/>
          <a:lstStyle/>
          <a:p>
            <a:r>
              <a:rPr lang="en-US" dirty="0"/>
              <a:t>Oklahoma | OERSSIRF Pre Proposal Conference | 9-13-2023						</a:t>
            </a:r>
          </a:p>
        </p:txBody>
      </p:sp>
    </p:spTree>
    <p:extLst>
      <p:ext uri="{BB962C8B-B14F-4D97-AF65-F5344CB8AC3E}">
        <p14:creationId xmlns:p14="http://schemas.microsoft.com/office/powerpoint/2010/main" val="2488613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249824"/>
            <a:ext cx="11394140" cy="837374"/>
          </a:xfrm>
        </p:spPr>
        <p:txBody>
          <a:bodyPr/>
          <a:lstStyle/>
          <a:p>
            <a:pPr algn="ctr"/>
            <a:r>
              <a:rPr lang="en-US" sz="3600" dirty="0"/>
              <a:t>OERSSIRF FY 2024 Deadlines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22400"/>
            <a:ext cx="11394141" cy="4767089"/>
          </a:xfrm>
        </p:spPr>
        <p:txBody>
          <a:bodyPr/>
          <a:lstStyle/>
          <a:p>
            <a:pPr marL="0" indent="0">
              <a:buNone/>
            </a:pPr>
            <a:endParaRPr lang="en-US" sz="2400" u="sng" dirty="0"/>
          </a:p>
          <a:p>
            <a:pPr>
              <a:buNone/>
            </a:pPr>
            <a:r>
              <a:rPr lang="en-US" sz="2400" dirty="0"/>
              <a:t>Questions must be received by 1:00 P.M. on 9/15/2023</a:t>
            </a:r>
            <a:endParaRPr lang="en-US" sz="2400" dirty="0">
              <a:highlight>
                <a:srgbClr val="FFFF00"/>
              </a:highlight>
            </a:endParaRP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Answers will be posted as soon as possible.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Responses to the RFP must be at OSDH by 1:00 P.M. on 10/2/2023 </a:t>
            </a:r>
          </a:p>
          <a:p>
            <a:pPr marL="661988" lvl="3" indent="0">
              <a:buNone/>
            </a:pPr>
            <a:r>
              <a:rPr lang="en-US" sz="2400" dirty="0"/>
              <a:t>Submissions are through the Peoplesoft System via the Supplier Portal Supplier Portal (oklahoma.gov)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11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97D1F021-E1EF-435C-CD28-B3BCC15F169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57198" y="6378575"/>
            <a:ext cx="8458199" cy="198338"/>
          </a:xfrm>
        </p:spPr>
        <p:txBody>
          <a:bodyPr/>
          <a:lstStyle/>
          <a:p>
            <a:r>
              <a:rPr lang="en-US" dirty="0"/>
              <a:t>Oklahoma | OERSSIRF Pre Proposal Conference | 9-13-2023						</a:t>
            </a:r>
          </a:p>
        </p:txBody>
      </p:sp>
    </p:spTree>
    <p:extLst>
      <p:ext uri="{BB962C8B-B14F-4D97-AF65-F5344CB8AC3E}">
        <p14:creationId xmlns:p14="http://schemas.microsoft.com/office/powerpoint/2010/main" val="2949791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Return Sealed Bid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0756"/>
            <a:ext cx="11394141" cy="451873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Submissions are through the Peoplesoft System via the Supplier Portal Supplier Portal (oklahoma.gov)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12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F2D8CDE5-5E81-7325-E62F-C17E08B55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57198" y="6378575"/>
            <a:ext cx="8458199" cy="198338"/>
          </a:xfrm>
        </p:spPr>
        <p:txBody>
          <a:bodyPr/>
          <a:lstStyle/>
          <a:p>
            <a:r>
              <a:rPr lang="en-US" dirty="0"/>
              <a:t>Oklahoma | OERSSIRF Pre Proposal Conference | 9-13-2023						</a:t>
            </a:r>
          </a:p>
        </p:txBody>
      </p:sp>
    </p:spTree>
    <p:extLst>
      <p:ext uri="{BB962C8B-B14F-4D97-AF65-F5344CB8AC3E}">
        <p14:creationId xmlns:p14="http://schemas.microsoft.com/office/powerpoint/2010/main" val="937749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13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0973DF-F922-41A4-B782-8E1C59F5B0CC}"/>
              </a:ext>
            </a:extLst>
          </p:cNvPr>
          <p:cNvGrpSpPr/>
          <p:nvPr/>
        </p:nvGrpSpPr>
        <p:grpSpPr>
          <a:xfrm>
            <a:off x="649705" y="1105761"/>
            <a:ext cx="9830036" cy="5387637"/>
            <a:chOff x="1672995" y="1105761"/>
            <a:chExt cx="8806746" cy="5387637"/>
          </a:xfrm>
        </p:grpSpPr>
        <p:sp>
          <p:nvSpPr>
            <p:cNvPr id="7" name="Rectangle 6"/>
            <p:cNvSpPr/>
            <p:nvPr/>
          </p:nvSpPr>
          <p:spPr>
            <a:xfrm>
              <a:off x="5750876" y="1105761"/>
              <a:ext cx="4728865" cy="48627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0"/>
                  <a:solidFill>
                    <a:schemeClr val="tx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RFP Documents received in </a:t>
              </a:r>
              <a:r>
                <a: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Peoplesoft</a:t>
              </a:r>
              <a:endParaRPr lang="en-US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8035470" y="1592034"/>
              <a:ext cx="0" cy="3523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5750876" y="1944372"/>
              <a:ext cx="4728864" cy="6216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Do the Documents meet Procurement Criteria?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8121449" y="2659818"/>
              <a:ext cx="0" cy="4339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4682274" y="2225859"/>
              <a:ext cx="97033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4780536" y="1765408"/>
              <a:ext cx="872077" cy="3783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927930" y="1592034"/>
              <a:ext cx="663271" cy="4373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NO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53997" y="1592034"/>
              <a:ext cx="1068600" cy="10677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Emergency Systems does not review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2901273" y="2143759"/>
              <a:ext cx="40533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1672995" y="1592034"/>
              <a:ext cx="1166865" cy="10677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Panel scoring and ranking 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750876" y="3208127"/>
              <a:ext cx="4728864" cy="6128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Documents are sent to Emergency Systems for review 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770345" y="2659818"/>
              <a:ext cx="1166864" cy="4339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YES 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7611714" y="3820951"/>
              <a:ext cx="0" cy="4632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5750876" y="4284232"/>
              <a:ext cx="4728864" cy="61282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Documents comply with requirements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 flipV="1">
              <a:off x="2839860" y="2777585"/>
              <a:ext cx="2911015" cy="18706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184822" y="3208127"/>
              <a:ext cx="951916" cy="38371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NO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750876" y="5627149"/>
              <a:ext cx="4728864" cy="86624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Documents become a proposal and are sent to the panel for scoring and ranking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7151111" y="5026061"/>
              <a:ext cx="0" cy="4720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7611714" y="5081770"/>
              <a:ext cx="994904" cy="4163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YES</a:t>
              </a:r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325AE8CD-5762-46A2-A9CC-80D99BB75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249824"/>
            <a:ext cx="11394140" cy="837374"/>
          </a:xfrm>
        </p:spPr>
        <p:txBody>
          <a:bodyPr/>
          <a:lstStyle/>
          <a:p>
            <a:pPr algn="ctr"/>
            <a:r>
              <a:rPr lang="en-US" sz="3600" dirty="0"/>
              <a:t>OERSSIRF FY 2024 Process</a:t>
            </a:r>
          </a:p>
        </p:txBody>
      </p:sp>
      <p:sp>
        <p:nvSpPr>
          <p:cNvPr id="2" name="Footer Placeholder 9">
            <a:extLst>
              <a:ext uri="{FF2B5EF4-FFF2-40B4-BE49-F238E27FC236}">
                <a16:creationId xmlns:a16="http://schemas.microsoft.com/office/drawing/2014/main" id="{DB888793-4392-7632-EE8E-473F63EAF44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57198" y="6378575"/>
            <a:ext cx="8458199" cy="198338"/>
          </a:xfrm>
        </p:spPr>
        <p:txBody>
          <a:bodyPr/>
          <a:lstStyle/>
          <a:p>
            <a:r>
              <a:rPr lang="en-US" dirty="0"/>
              <a:t>Oklahoma | OERSSIRF Pre Proposal Conference | 9-13-2023						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7D724F0-EA75-5EEF-B8C2-F84E1D79783B}"/>
              </a:ext>
            </a:extLst>
          </p:cNvPr>
          <p:cNvCxnSpPr>
            <a:cxnSpLocks/>
          </p:cNvCxnSpPr>
          <p:nvPr/>
        </p:nvCxnSpPr>
        <p:spPr>
          <a:xfrm flipH="1">
            <a:off x="4344571" y="2565988"/>
            <a:ext cx="747159" cy="642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006D8D0-1162-A748-A646-33E576E8C499}"/>
              </a:ext>
            </a:extLst>
          </p:cNvPr>
          <p:cNvCxnSpPr>
            <a:cxnSpLocks/>
          </p:cNvCxnSpPr>
          <p:nvPr/>
        </p:nvCxnSpPr>
        <p:spPr>
          <a:xfrm flipH="1" flipV="1">
            <a:off x="2983230" y="2659818"/>
            <a:ext cx="582930" cy="548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771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70507"/>
            <a:ext cx="11394141" cy="4351338"/>
          </a:xfrm>
        </p:spPr>
        <p:txBody>
          <a:bodyPr/>
          <a:lstStyle/>
          <a:p>
            <a:endParaRPr lang="en-US" sz="4400" dirty="0"/>
          </a:p>
          <a:p>
            <a:pPr marL="0" indent="0" algn="ctr">
              <a:buNone/>
            </a:pPr>
            <a:r>
              <a:rPr lang="en-US" sz="6000" dirty="0"/>
              <a:t>The Request for Proposal</a:t>
            </a:r>
          </a:p>
          <a:p>
            <a:pPr marL="0" indent="0" algn="ctr">
              <a:buNone/>
            </a:pPr>
            <a:r>
              <a:rPr lang="en-US" sz="3200" dirty="0">
                <a:hlinkClick r:id="rId3"/>
              </a:rPr>
              <a:t>Bidding Event Information (ok.gov)</a:t>
            </a:r>
            <a:endParaRPr lang="en-US" sz="2800" u="sng" dirty="0"/>
          </a:p>
          <a:p>
            <a:pPr marL="0" indent="0" algn="ctr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14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DE913BE1-1FCB-94FF-AFAC-62443886A2D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57198" y="6378575"/>
            <a:ext cx="8458199" cy="198338"/>
          </a:xfrm>
        </p:spPr>
        <p:txBody>
          <a:bodyPr/>
          <a:lstStyle/>
          <a:p>
            <a:r>
              <a:rPr lang="en-US" dirty="0"/>
              <a:t>Oklahoma | OERSSIRF Pre Proposal Conference | 9-13-2023						</a:t>
            </a:r>
          </a:p>
        </p:txBody>
      </p:sp>
    </p:spTree>
    <p:extLst>
      <p:ext uri="{BB962C8B-B14F-4D97-AF65-F5344CB8AC3E}">
        <p14:creationId xmlns:p14="http://schemas.microsoft.com/office/powerpoint/2010/main" val="2924238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229"/>
            <a:ext cx="11394140" cy="1233835"/>
          </a:xfrm>
        </p:spPr>
        <p:txBody>
          <a:bodyPr/>
          <a:lstStyle/>
          <a:p>
            <a:pPr algn="ctr"/>
            <a:r>
              <a:rPr lang="en-US" sz="3600" dirty="0"/>
              <a:t>The contents of the response to the RFP is partially dependent on the following: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/>
              <a:t>How did you determine what you needed?</a:t>
            </a:r>
          </a:p>
          <a:p>
            <a:pPr lvl="0"/>
            <a:r>
              <a:rPr lang="en-US" sz="3200" dirty="0"/>
              <a:t>Detail the document(s) used to determine what you need.</a:t>
            </a:r>
          </a:p>
          <a:p>
            <a:pPr lvl="0"/>
            <a:r>
              <a:rPr lang="en-US" sz="3200" dirty="0"/>
              <a:t>Describe how the requested items will meet your needs </a:t>
            </a:r>
            <a:r>
              <a:rPr lang="en-US" sz="3200" b="1" dirty="0"/>
              <a:t>and </a:t>
            </a:r>
            <a:r>
              <a:rPr lang="en-US" sz="3200" dirty="0"/>
              <a:t>“Stabilize and Improve” EMS in Oklahoma.</a:t>
            </a:r>
          </a:p>
          <a:p>
            <a:pPr lvl="0"/>
            <a:r>
              <a:rPr lang="en-US" sz="3200" dirty="0"/>
              <a:t>Does the applicant have support from the community (or Communities) that will potentially benefit from the funds?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15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654EBBD5-54AE-3C0A-C2BA-BB8FF57778A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57198" y="6378575"/>
            <a:ext cx="8458199" cy="198338"/>
          </a:xfrm>
        </p:spPr>
        <p:txBody>
          <a:bodyPr/>
          <a:lstStyle/>
          <a:p>
            <a:r>
              <a:rPr lang="en-US" dirty="0"/>
              <a:t>Oklahoma | OERSSIRF Pre Proposal Conference | 9-13-2023						</a:t>
            </a:r>
          </a:p>
        </p:txBody>
      </p:sp>
    </p:spTree>
    <p:extLst>
      <p:ext uri="{BB962C8B-B14F-4D97-AF65-F5344CB8AC3E}">
        <p14:creationId xmlns:p14="http://schemas.microsoft.com/office/powerpoint/2010/main" val="2658850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Be Aware!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0930" y="1252604"/>
            <a:ext cx="9870140" cy="493688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Benchmark language and requirements.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Depending on the projects, specific letters of support may be needed.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Demographic questions have been included, but their responses are not required.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Population density is based on zip codes.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Number of EMT’s is based on zip codes.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Each vendor will need to receive each deliverable to be reimbursed for the expense.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16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41EBEDE4-22D4-166A-DEB3-4BC551F9A5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57198" y="6378575"/>
            <a:ext cx="8458199" cy="198338"/>
          </a:xfrm>
        </p:spPr>
        <p:txBody>
          <a:bodyPr/>
          <a:lstStyle/>
          <a:p>
            <a:r>
              <a:rPr lang="en-US" dirty="0"/>
              <a:t>Oklahoma | OERSSIRF Pre Proposal Conference | 9-13-2023						</a:t>
            </a:r>
          </a:p>
        </p:txBody>
      </p:sp>
    </p:spTree>
    <p:extLst>
      <p:ext uri="{BB962C8B-B14F-4D97-AF65-F5344CB8AC3E}">
        <p14:creationId xmlns:p14="http://schemas.microsoft.com/office/powerpoint/2010/main" val="1181860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BE AWARE!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Each application is a single response to a Solicitation for Request for Proposals released for FY 2024. 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 single response cannot be considered as part of a larger project area or goal unless there are documents within the proposal that establishes the multi-jurisdictional support.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17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6E5C329C-FFB4-4BD6-8065-EF212D6D0B3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57198" y="6378575"/>
            <a:ext cx="8458199" cy="198338"/>
          </a:xfrm>
        </p:spPr>
        <p:txBody>
          <a:bodyPr/>
          <a:lstStyle/>
          <a:p>
            <a:r>
              <a:rPr lang="en-US" dirty="0"/>
              <a:t>Oklahoma | OERSSIRF Pre Proposal Conference | 9-13-2023						</a:t>
            </a:r>
          </a:p>
        </p:txBody>
      </p:sp>
    </p:spTree>
    <p:extLst>
      <p:ext uri="{BB962C8B-B14F-4D97-AF65-F5344CB8AC3E}">
        <p14:creationId xmlns:p14="http://schemas.microsoft.com/office/powerpoint/2010/main" val="480085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BE AWARE!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84300"/>
            <a:ext cx="11394141" cy="4805189"/>
          </a:xfrm>
        </p:spPr>
        <p:txBody>
          <a:bodyPr/>
          <a:lstStyle/>
          <a:p>
            <a:pPr algn="ctr">
              <a:buNone/>
            </a:pPr>
            <a:r>
              <a:rPr lang="en-US" sz="3200" dirty="0"/>
              <a:t>Page Limit</a:t>
            </a:r>
          </a:p>
          <a:p>
            <a:pPr algn="ctr">
              <a:buNone/>
            </a:pPr>
            <a:endParaRPr lang="en-US" sz="3200" dirty="0"/>
          </a:p>
          <a:p>
            <a:pPr algn="ctr">
              <a:buNone/>
            </a:pPr>
            <a:r>
              <a:rPr lang="en-US" sz="3200" dirty="0"/>
              <a:t>The 55 page limit only applies to Attachment A pages 1-15 with supporting documents and additional pages supporting each section.</a:t>
            </a:r>
          </a:p>
          <a:p>
            <a:pPr algn="ctr">
              <a:buNone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18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A628D8A8-0CDE-DC5D-7DE3-5228A69FA54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57198" y="6378575"/>
            <a:ext cx="8458199" cy="198338"/>
          </a:xfrm>
        </p:spPr>
        <p:txBody>
          <a:bodyPr/>
          <a:lstStyle/>
          <a:p>
            <a:r>
              <a:rPr lang="en-US" dirty="0"/>
              <a:t>Oklahoma | OERSSIRF Pre Proposal Conference | 9-13-2023						</a:t>
            </a:r>
          </a:p>
        </p:txBody>
      </p:sp>
    </p:spTree>
    <p:extLst>
      <p:ext uri="{BB962C8B-B14F-4D97-AF65-F5344CB8AC3E}">
        <p14:creationId xmlns:p14="http://schemas.microsoft.com/office/powerpoint/2010/main" val="713595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BE AWARE!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90133"/>
            <a:ext cx="11394141" cy="469935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If an applicant is seeking points for a statutory purpose, a deliverable and benchmark needs to be associated with the statutory purpose.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If the applicant “asserts” that an application will be used for several statutory purposes, the persons on the review panel will “validate” the contents of the application to award a score.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19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00261E54-0AE3-2AAF-3A09-C9041F3520E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57198" y="6378575"/>
            <a:ext cx="8458199" cy="198338"/>
          </a:xfrm>
        </p:spPr>
        <p:txBody>
          <a:bodyPr/>
          <a:lstStyle/>
          <a:p>
            <a:r>
              <a:rPr lang="en-US" dirty="0"/>
              <a:t>Oklahoma | OERSSIRF Pre Proposal Conference | 9-13-2023						</a:t>
            </a:r>
          </a:p>
        </p:txBody>
      </p:sp>
    </p:spTree>
    <p:extLst>
      <p:ext uri="{BB962C8B-B14F-4D97-AF65-F5344CB8AC3E}">
        <p14:creationId xmlns:p14="http://schemas.microsoft.com/office/powerpoint/2010/main" val="1330878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C1518-1F95-E648-A243-553EED556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Presenter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8635D-DF55-3042-9D65-3F4B0E65E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62974"/>
            <a:ext cx="11394141" cy="4826515"/>
          </a:xfrm>
        </p:spPr>
        <p:txBody>
          <a:bodyPr/>
          <a:lstStyle/>
          <a:p>
            <a:pPr marL="0" indent="0" algn="ctr">
              <a:buNone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Dale Adkerson</a:t>
            </a:r>
          </a:p>
          <a:p>
            <a:pPr marL="0" indent="0" algn="ctr">
              <a:buNone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Administrative Program Manager – EMS Division</a:t>
            </a:r>
          </a:p>
          <a:p>
            <a:pPr marL="0" indent="0" algn="ctr">
              <a:buNone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Contract Monitor for OERSSIRF</a:t>
            </a:r>
          </a:p>
          <a:p>
            <a:pPr marL="0" indent="0" algn="ctr">
              <a:buNone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123 Robert S. Kerr – Suite 1702</a:t>
            </a:r>
          </a:p>
          <a:p>
            <a:pPr marL="0" indent="0" algn="ctr">
              <a:buNone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Oklahoma City, OK 73102</a:t>
            </a:r>
          </a:p>
          <a:p>
            <a:pPr marL="0" indent="0" algn="ctr">
              <a:buNone/>
            </a:pP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dalea@health.ok.gov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esystems@health.ok.gov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65A2FAA-C322-644C-9DF0-D18D509CFBE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Oklahoma | OERSSIRF Pre Proposal Conference | 9-13-2023		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77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BE AWARE!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90133"/>
            <a:ext cx="11394141" cy="4699356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/>
              <a:t>Benchmarks are required. </a:t>
            </a:r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dirty="0"/>
              <a:t>Benchmarks will include a specific and measurable outcome and a description of how the outcome was measured to determine the level of improvement.  </a:t>
            </a:r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dirty="0"/>
              <a:t>Levels of improvement include Significantly Improved, Improved, Not Improved, and Worsened.  </a:t>
            </a:r>
          </a:p>
          <a:p>
            <a:pPr marL="0" lvl="0" indent="0">
              <a:buNone/>
            </a:pPr>
            <a:endParaRPr lang="en-US" sz="2400" dirty="0"/>
          </a:p>
          <a:p>
            <a:pPr marL="0" lvl="0" indent="0" algn="ctr">
              <a:buNone/>
            </a:pPr>
            <a:r>
              <a:rPr lang="en-US" sz="2400" b="1" dirty="0"/>
              <a:t>Failure to include complete benchmarks will cause your proposal to be disqualified and not scored.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20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0DD2C7C9-25CC-43FC-C02A-9B302CB6485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57198" y="6378575"/>
            <a:ext cx="8458199" cy="198338"/>
          </a:xfrm>
        </p:spPr>
        <p:txBody>
          <a:bodyPr/>
          <a:lstStyle/>
          <a:p>
            <a:r>
              <a:rPr lang="en-US" dirty="0"/>
              <a:t>Oklahoma | OERSSIRF Pre Proposal Conference | 9-13-2023						</a:t>
            </a:r>
          </a:p>
        </p:txBody>
      </p:sp>
    </p:spTree>
    <p:extLst>
      <p:ext uri="{BB962C8B-B14F-4D97-AF65-F5344CB8AC3E}">
        <p14:creationId xmlns:p14="http://schemas.microsoft.com/office/powerpoint/2010/main" val="2299941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BE AWARE!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90133"/>
            <a:ext cx="11394141" cy="4699356"/>
          </a:xfrm>
        </p:spPr>
        <p:txBody>
          <a:bodyPr/>
          <a:lstStyle/>
          <a:p>
            <a:pPr marL="261400" lvl="1" indent="0">
              <a:buNone/>
            </a:pPr>
            <a:r>
              <a:rPr lang="en-US" sz="3200" dirty="0"/>
              <a:t>The Proposed Expenditures of what you will purchase through OERSSIRF funds need to be on the table we enclosed (extra page added) </a:t>
            </a:r>
          </a:p>
          <a:p>
            <a:pPr marL="261400" lvl="1" indent="0">
              <a:buNone/>
            </a:pPr>
            <a:endParaRPr lang="en-US" sz="3200" dirty="0"/>
          </a:p>
          <a:p>
            <a:pPr marL="261400" lvl="1" indent="0">
              <a:buNone/>
            </a:pPr>
            <a:r>
              <a:rPr lang="en-US" sz="3200" dirty="0"/>
              <a:t>It is also a type of checklist to make sure that you include all the plans from the narrative are on this form.</a:t>
            </a:r>
          </a:p>
          <a:p>
            <a:pPr marL="261400" lvl="1" indent="0">
              <a:buNone/>
            </a:pPr>
            <a:endParaRPr lang="en-US" sz="3200" dirty="0"/>
          </a:p>
          <a:p>
            <a:pPr marL="261400" lvl="1" indent="0">
              <a:buNone/>
            </a:pPr>
            <a:r>
              <a:rPr lang="en-US" sz="3200" dirty="0"/>
              <a:t>Be sure to check/include/verify benchmarks.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21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3C04E1B9-3AA3-BA91-4C3F-589AEA39DB0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57198" y="6378575"/>
            <a:ext cx="8458199" cy="198338"/>
          </a:xfrm>
        </p:spPr>
        <p:txBody>
          <a:bodyPr/>
          <a:lstStyle/>
          <a:p>
            <a:r>
              <a:rPr lang="en-US" dirty="0"/>
              <a:t>Oklahoma | OERSSIRF Pre Proposal Conference | 9-13-2023						</a:t>
            </a:r>
          </a:p>
        </p:txBody>
      </p:sp>
    </p:spTree>
    <p:extLst>
      <p:ext uri="{BB962C8B-B14F-4D97-AF65-F5344CB8AC3E}">
        <p14:creationId xmlns:p14="http://schemas.microsoft.com/office/powerpoint/2010/main" val="2996865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Presentation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22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64C2E5-709F-4556-B810-3160B6B57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52604"/>
            <a:ext cx="11394141" cy="4936885"/>
          </a:xfrm>
        </p:spPr>
        <p:txBody>
          <a:bodyPr/>
          <a:lstStyle/>
          <a:p>
            <a:pPr marL="0" lvl="1" indent="914400"/>
            <a:r>
              <a:rPr lang="en-US" sz="3200" dirty="0"/>
              <a:t>Purpose of the conference </a:t>
            </a:r>
          </a:p>
          <a:p>
            <a:r>
              <a:rPr lang="en-US" sz="3200" dirty="0"/>
              <a:t>	Funding </a:t>
            </a:r>
          </a:p>
          <a:p>
            <a:r>
              <a:rPr lang="en-US" sz="3200" dirty="0"/>
              <a:t>	Project Status</a:t>
            </a:r>
          </a:p>
          <a:p>
            <a:r>
              <a:rPr lang="en-US" sz="3200" dirty="0"/>
              <a:t>	Assessments </a:t>
            </a:r>
          </a:p>
          <a:p>
            <a:r>
              <a:rPr lang="en-US" sz="3200" dirty="0"/>
              <a:t>	Process, Requirements, and Timelines</a:t>
            </a:r>
          </a:p>
          <a:p>
            <a:r>
              <a:rPr lang="en-US" sz="3200" dirty="0"/>
              <a:t>	Application (Guidebook)</a:t>
            </a:r>
          </a:p>
          <a:p>
            <a:r>
              <a:rPr lang="en-US" sz="3200" dirty="0"/>
              <a:t>	Questions and Conclusion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9">
            <a:extLst>
              <a:ext uri="{FF2B5EF4-FFF2-40B4-BE49-F238E27FC236}">
                <a16:creationId xmlns:a16="http://schemas.microsoft.com/office/drawing/2014/main" id="{005B3E6F-0C6E-0411-E700-EB629267F4A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57198" y="6378575"/>
            <a:ext cx="8458199" cy="198338"/>
          </a:xfrm>
        </p:spPr>
        <p:txBody>
          <a:bodyPr/>
          <a:lstStyle/>
          <a:p>
            <a:r>
              <a:rPr lang="en-US" dirty="0"/>
              <a:t>Oklahoma | OERSSIRF Pre Proposal Conference | 9-13-2023						</a:t>
            </a:r>
          </a:p>
        </p:txBody>
      </p:sp>
    </p:spTree>
    <p:extLst>
      <p:ext uri="{BB962C8B-B14F-4D97-AF65-F5344CB8AC3E}">
        <p14:creationId xmlns:p14="http://schemas.microsoft.com/office/powerpoint/2010/main" val="1436265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Conclusion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90133"/>
            <a:ext cx="11394141" cy="4699356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4000" dirty="0"/>
              <a:t>Questions? </a:t>
            </a:r>
          </a:p>
          <a:p>
            <a:pPr algn="ctr">
              <a:buFont typeface="Wingdings 2" pitchFamily="18" charset="2"/>
              <a:buNone/>
            </a:pPr>
            <a:endParaRPr lang="en-US" sz="4000" dirty="0"/>
          </a:p>
          <a:p>
            <a:pPr algn="ctr">
              <a:buFont typeface="Wingdings 2" pitchFamily="18" charset="2"/>
              <a:buNone/>
            </a:pPr>
            <a:r>
              <a:rPr lang="en-US" sz="4000" dirty="0"/>
              <a:t>Answers will be provided in writing through the website.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23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4B12082A-763E-8148-6220-A06FEBD0AE1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57198" y="6378575"/>
            <a:ext cx="8458199" cy="198338"/>
          </a:xfrm>
        </p:spPr>
        <p:txBody>
          <a:bodyPr/>
          <a:lstStyle/>
          <a:p>
            <a:r>
              <a:rPr lang="en-US" dirty="0"/>
              <a:t>Oklahoma | OERSSIRF Pre Proposal Conference | 9-13-2023						</a:t>
            </a:r>
          </a:p>
        </p:txBody>
      </p:sp>
    </p:spTree>
    <p:extLst>
      <p:ext uri="{BB962C8B-B14F-4D97-AF65-F5344CB8AC3E}">
        <p14:creationId xmlns:p14="http://schemas.microsoft.com/office/powerpoint/2010/main" val="2297931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Presentation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71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Presentation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52604"/>
            <a:ext cx="11394141" cy="4936885"/>
          </a:xfrm>
        </p:spPr>
        <p:txBody>
          <a:bodyPr/>
          <a:lstStyle/>
          <a:p>
            <a:pPr marL="0" lvl="1" indent="91440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Purpose of the conference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Funding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Project Status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Assessments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Process, Requirements, and Timelines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Application (Guidebook)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Questions and Conclusion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4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20D42354-AE2D-C290-8947-4E66D14629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57198" y="6378575"/>
            <a:ext cx="8458199" cy="198338"/>
          </a:xfrm>
        </p:spPr>
        <p:txBody>
          <a:bodyPr/>
          <a:lstStyle/>
          <a:p>
            <a:r>
              <a:rPr lang="en-US" dirty="0"/>
              <a:t>Oklahoma | OERSSIRF Pre Proposal Conference | 9-13-2023						</a:t>
            </a:r>
          </a:p>
        </p:txBody>
      </p:sp>
    </p:spTree>
    <p:extLst>
      <p:ext uri="{BB962C8B-B14F-4D97-AF65-F5344CB8AC3E}">
        <p14:creationId xmlns:p14="http://schemas.microsoft.com/office/powerpoint/2010/main" val="3211780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Purpose of the Pre-Proposal Conference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19842"/>
            <a:ext cx="11394141" cy="4869647"/>
          </a:xfrm>
        </p:spPr>
        <p:txBody>
          <a:bodyPr/>
          <a:lstStyle/>
          <a:p>
            <a:pPr>
              <a:buNone/>
            </a:pPr>
            <a:r>
              <a:rPr lang="en-US" sz="2800" dirty="0">
                <a:solidFill>
                  <a:srgbClr val="FF0000"/>
                </a:solidFill>
              </a:rPr>
              <a:t>(O.A.C. 310:642-3-1 (a) (1) (A)-(B))</a:t>
            </a:r>
          </a:p>
          <a:p>
            <a:pPr>
              <a:buNone/>
            </a:pPr>
            <a:r>
              <a:rPr lang="en-US" sz="2800" i="1" dirty="0"/>
              <a:t>(1)</a:t>
            </a:r>
            <a:r>
              <a:rPr lang="en-US" sz="2800" b="1" i="1" dirty="0"/>
              <a:t>	Pre-proposal conference.</a:t>
            </a:r>
            <a:endParaRPr lang="en-US" sz="2800" i="1" dirty="0"/>
          </a:p>
          <a:p>
            <a:pPr>
              <a:buNone/>
            </a:pPr>
            <a:r>
              <a:rPr lang="en-US" sz="2800" i="1" dirty="0"/>
              <a:t>		(A)	All potential applicants are encouraged to participate in a </a:t>
            </a:r>
            <a:r>
              <a:rPr lang="en-US" sz="2800" b="1" i="1" dirty="0"/>
              <a:t>pre-proposal </a:t>
            </a:r>
            <a:r>
              <a:rPr lang="en-US" sz="2800" i="1" dirty="0"/>
              <a:t>conference. The Department shall summarize available funding, areas of need identified by any state assessment, and the status of previous OERSSIRF-funded projects. </a:t>
            </a:r>
          </a:p>
          <a:p>
            <a:pPr>
              <a:buNone/>
            </a:pPr>
            <a:r>
              <a:rPr lang="en-US" sz="2800" i="1" dirty="0"/>
              <a:t>		(B)	At the </a:t>
            </a:r>
            <a:r>
              <a:rPr lang="en-US" sz="2800" b="1" i="1" dirty="0"/>
              <a:t>pre-proposal </a:t>
            </a:r>
            <a:r>
              <a:rPr lang="en-US" sz="2800" i="1" dirty="0"/>
              <a:t>conference, preliminary matters</a:t>
            </a:r>
            <a:r>
              <a:rPr lang="en-US" sz="2800" i="1" strike="sngStrike" dirty="0"/>
              <a:t> </a:t>
            </a:r>
            <a:r>
              <a:rPr lang="en-US" sz="2800" i="1" dirty="0"/>
              <a:t>may be generally discussed to familiarize all concerned parties with the proposal period, requirements and procedures.</a:t>
            </a:r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C4D86047-1D10-9EFD-0E10-6B0276F92E8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57198" y="6378575"/>
            <a:ext cx="8458199" cy="198338"/>
          </a:xfrm>
        </p:spPr>
        <p:txBody>
          <a:bodyPr/>
          <a:lstStyle/>
          <a:p>
            <a:r>
              <a:rPr lang="en-US" dirty="0"/>
              <a:t>Oklahoma | OERSSIRF Pre Proposal Conference | 9-13-2023						</a:t>
            </a:r>
          </a:p>
        </p:txBody>
      </p:sp>
    </p:spTree>
    <p:extLst>
      <p:ext uri="{BB962C8B-B14F-4D97-AF65-F5344CB8AC3E}">
        <p14:creationId xmlns:p14="http://schemas.microsoft.com/office/powerpoint/2010/main" val="2212998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7A52E2-F82A-EF44-AAF9-A8A2C5813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Funding FY 2011 to FY 2024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DECCE7A-32D7-D94D-9A50-8B7488BCF86F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16170539"/>
              </p:ext>
            </p:extLst>
          </p:nvPr>
        </p:nvGraphicFramePr>
        <p:xfrm>
          <a:off x="651216" y="1484229"/>
          <a:ext cx="11006105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542">
                  <a:extLst>
                    <a:ext uri="{9D8B030D-6E8A-4147-A177-3AD203B41FA5}">
                      <a16:colId xmlns:a16="http://schemas.microsoft.com/office/drawing/2014/main" val="1829402619"/>
                    </a:ext>
                  </a:extLst>
                </a:gridCol>
                <a:gridCol w="3322600">
                  <a:extLst>
                    <a:ext uri="{9D8B030D-6E8A-4147-A177-3AD203B41FA5}">
                      <a16:colId xmlns:a16="http://schemas.microsoft.com/office/drawing/2014/main" val="3301865705"/>
                    </a:ext>
                  </a:extLst>
                </a:gridCol>
                <a:gridCol w="2454442">
                  <a:extLst>
                    <a:ext uri="{9D8B030D-6E8A-4147-A177-3AD203B41FA5}">
                      <a16:colId xmlns:a16="http://schemas.microsoft.com/office/drawing/2014/main" val="2641032051"/>
                    </a:ext>
                  </a:extLst>
                </a:gridCol>
                <a:gridCol w="2970521">
                  <a:extLst>
                    <a:ext uri="{9D8B030D-6E8A-4147-A177-3AD203B41FA5}">
                      <a16:colId xmlns:a16="http://schemas.microsoft.com/office/drawing/2014/main" val="35734289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FY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$1,284,449.55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FY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$1,000,000.00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618384"/>
                  </a:ext>
                </a:extLst>
              </a:tr>
              <a:tr h="306652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+mj-lt"/>
                        </a:rPr>
                        <a:t>FY</a:t>
                      </a:r>
                      <a:r>
                        <a:rPr lang="en-US" sz="2800" b="1" baseline="0" dirty="0">
                          <a:latin typeface="+mj-lt"/>
                        </a:rPr>
                        <a:t> 2012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+mj-lt"/>
                        </a:rPr>
                        <a:t>$1,182,287.10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FY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+mj-lt"/>
                        </a:rPr>
                        <a:t>$1,787,764.78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632633"/>
                  </a:ext>
                </a:extLst>
              </a:tr>
              <a:tr h="3952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FY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+mj-lt"/>
                        </a:rPr>
                        <a:t>$1,473,873.10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FY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+mj-lt"/>
                        </a:rPr>
                        <a:t>$2,191,713.18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604730"/>
                  </a:ext>
                </a:extLst>
              </a:tr>
              <a:tr h="3960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FY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+mj-lt"/>
                        </a:rPr>
                        <a:t>$2,307,309.30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+mj-lt"/>
                        </a:rPr>
                        <a:t>FY 2021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+mj-lt"/>
                        </a:rPr>
                        <a:t>$1,434,031.06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78475"/>
                  </a:ext>
                </a:extLst>
              </a:tr>
              <a:tr h="2529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FY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+mj-lt"/>
                        </a:rPr>
                        <a:t>$1,935,144.23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FY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$1,722,897.47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604567"/>
                  </a:ext>
                </a:extLst>
              </a:tr>
              <a:tr h="318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FY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$1,164,909.62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FY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$1,798,639.58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223396"/>
                  </a:ext>
                </a:extLst>
              </a:tr>
              <a:tr h="318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FY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$1,147,060.44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37772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85335" y="6463354"/>
            <a:ext cx="2743200" cy="198338"/>
          </a:xfrm>
        </p:spPr>
        <p:txBody>
          <a:bodyPr/>
          <a:lstStyle/>
          <a:p>
            <a:fld id="{DB7DDC46-2E90-8640-BEFE-F54DCCD857ED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22447" y="5523843"/>
            <a:ext cx="6863645" cy="707886"/>
          </a:xfrm>
          <a:prstGeom prst="rect">
            <a:avLst/>
          </a:prstGeom>
          <a:solidFill>
            <a:srgbClr val="CCECFF"/>
          </a:solidFill>
        </p:spPr>
        <p:txBody>
          <a:bodyPr wrap="square" rtlCol="0" anchor="ctr" anchorCtr="0">
            <a:norm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464646"/>
                </a:solidFill>
                <a:latin typeface="+mj-lt"/>
              </a:rPr>
              <a:t>FY 2024 - </a:t>
            </a:r>
            <a:r>
              <a:rPr lang="en-US" sz="3200" b="1" dirty="0">
                <a:latin typeface="+mj-lt"/>
              </a:rPr>
              <a:t>$1,539,852.52</a:t>
            </a:r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1EAB6C89-BFDF-4401-4647-F7FD2D7C74E9}"/>
              </a:ext>
            </a:extLst>
          </p:cNvPr>
          <p:cNvSpPr txBox="1">
            <a:spLocks/>
          </p:cNvSpPr>
          <p:nvPr/>
        </p:nvSpPr>
        <p:spPr>
          <a:xfrm>
            <a:off x="457198" y="6378575"/>
            <a:ext cx="8458199" cy="198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9200" indent="-1778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3018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0588" indent="-2238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6013" indent="-225425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/>
              <a:t>Oklahoma | OERSSIRF Pre Proposal Conference | 9-13-2023						</a:t>
            </a:r>
          </a:p>
        </p:txBody>
      </p:sp>
    </p:spTree>
    <p:extLst>
      <p:ext uri="{BB962C8B-B14F-4D97-AF65-F5344CB8AC3E}">
        <p14:creationId xmlns:p14="http://schemas.microsoft.com/office/powerpoint/2010/main" val="1233283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State Assessment(s)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19842"/>
            <a:ext cx="11394141" cy="4869647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/>
              <a:t>No assessments have been conducted since the Governors Task Force  in 2007 and the NHTSA Survey in 2009.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7</a:t>
            </a:fld>
            <a:endParaRPr 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67309540-D105-C983-98FF-EC104F1E9A9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57198" y="6378575"/>
            <a:ext cx="8458199" cy="198338"/>
          </a:xfrm>
        </p:spPr>
        <p:txBody>
          <a:bodyPr/>
          <a:lstStyle/>
          <a:p>
            <a:r>
              <a:rPr lang="en-US" dirty="0"/>
              <a:t>Oklahoma | OERSSIRF Pre Proposal Conference | 9-13-2023						</a:t>
            </a:r>
          </a:p>
        </p:txBody>
      </p:sp>
    </p:spTree>
    <p:extLst>
      <p:ext uri="{BB962C8B-B14F-4D97-AF65-F5344CB8AC3E}">
        <p14:creationId xmlns:p14="http://schemas.microsoft.com/office/powerpoint/2010/main" val="1884804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Reports available for review and Inclusion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659" y="1252604"/>
            <a:ext cx="11394141" cy="4351338"/>
          </a:xfrm>
        </p:spPr>
        <p:txBody>
          <a:bodyPr/>
          <a:lstStyle/>
          <a:p>
            <a:pPr algn="ctr">
              <a:buNone/>
            </a:pPr>
            <a:r>
              <a:rPr lang="en-US" sz="2800" b="1" dirty="0"/>
              <a:t>GAO Report-October 2012</a:t>
            </a:r>
          </a:p>
          <a:p>
            <a:pPr algn="ctr">
              <a:buNone/>
            </a:pPr>
            <a:endParaRPr lang="en-US" sz="2800" b="1" dirty="0"/>
          </a:p>
          <a:p>
            <a:pPr algn="ctr">
              <a:buNone/>
            </a:pPr>
            <a:r>
              <a:rPr lang="en-US" sz="2800" b="1" dirty="0"/>
              <a:t>AMBULANCE PROVIDERS </a:t>
            </a:r>
          </a:p>
          <a:p>
            <a:pPr algn="ctr">
              <a:buNone/>
            </a:pPr>
            <a:r>
              <a:rPr lang="en-US" sz="2800" b="1" dirty="0"/>
              <a:t>Costs and Medicare Margins Varied Widely; </a:t>
            </a:r>
          </a:p>
          <a:p>
            <a:pPr algn="ctr">
              <a:buNone/>
            </a:pPr>
            <a:r>
              <a:rPr lang="en-US" sz="2800" b="1" dirty="0"/>
              <a:t>      Transports of Beneficiaries Have Increased </a:t>
            </a:r>
          </a:p>
          <a:p>
            <a:pPr algn="ctr">
              <a:buNone/>
            </a:pPr>
            <a:endParaRPr lang="en-US" sz="2800" b="1" dirty="0"/>
          </a:p>
          <a:p>
            <a:pPr algn="ctr">
              <a:buNone/>
            </a:pPr>
            <a:r>
              <a:rPr lang="en-US" sz="2800" b="1" dirty="0"/>
              <a:t>Available on our website</a:t>
            </a:r>
          </a:p>
          <a:p>
            <a:pPr algn="ctr">
              <a:buNone/>
            </a:pPr>
            <a:endParaRPr lang="en-US" sz="2800" b="1" dirty="0"/>
          </a:p>
          <a:p>
            <a:pPr algn="ctr">
              <a:buNone/>
            </a:pPr>
            <a:r>
              <a:rPr lang="en-US" sz="2800" b="1" dirty="0"/>
              <a:t>Depending on proposal, information might be useful. 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8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7B4A1AEC-3FF6-A4C5-2F69-954D1E41063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57198" y="6378575"/>
            <a:ext cx="8458199" cy="198338"/>
          </a:xfrm>
        </p:spPr>
        <p:txBody>
          <a:bodyPr/>
          <a:lstStyle/>
          <a:p>
            <a:r>
              <a:rPr lang="en-US" dirty="0"/>
              <a:t>Oklahoma | OERSSIRF Pre Proposal Conference | 9-13-2023						</a:t>
            </a:r>
          </a:p>
        </p:txBody>
      </p:sp>
    </p:spTree>
    <p:extLst>
      <p:ext uri="{BB962C8B-B14F-4D97-AF65-F5344CB8AC3E}">
        <p14:creationId xmlns:p14="http://schemas.microsoft.com/office/powerpoint/2010/main" val="1809616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Status of Previous Projects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indent="-800100"/>
            <a:r>
              <a:rPr lang="en-US" sz="4000" dirty="0"/>
              <a:t>Contracts for FY 2023 were scheduled to</a:t>
            </a:r>
          </a:p>
          <a:p>
            <a:pPr>
              <a:buNone/>
            </a:pPr>
            <a:r>
              <a:rPr lang="en-US" sz="4000" dirty="0"/>
              <a:t>     close on June 30, 2023</a:t>
            </a:r>
          </a:p>
          <a:p>
            <a:pPr>
              <a:buNone/>
            </a:pPr>
            <a:r>
              <a:rPr lang="en-US" sz="4000" dirty="0">
                <a:solidFill>
                  <a:srgbClr val="00B0F0"/>
                </a:solidFill>
              </a:rPr>
              <a:t>		</a:t>
            </a:r>
            <a:r>
              <a:rPr lang="en-US" sz="4000" b="1" i="1" dirty="0"/>
              <a:t>(some vendors applied for extensions) </a:t>
            </a:r>
          </a:p>
          <a:p>
            <a:pPr>
              <a:buNone/>
            </a:pPr>
            <a:endParaRPr lang="en-US" sz="4000" dirty="0">
              <a:solidFill>
                <a:srgbClr val="00B0F0"/>
              </a:solidFill>
            </a:endParaRPr>
          </a:p>
          <a:p>
            <a:pPr marL="749300" indent="-635000">
              <a:tabLst>
                <a:tab pos="63500" algn="l"/>
              </a:tabLst>
            </a:pPr>
            <a:r>
              <a:rPr lang="en-US" sz="4000" dirty="0"/>
              <a:t>Evaluations have not been completed.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C46-2E90-8640-BEFE-F54DCCD857ED}" type="slidenum">
              <a:rPr lang="en-US" smtClean="0"/>
              <a:t>9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B0942FE3-C6A9-1D04-CE3A-0C16F568C50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57198" y="6378575"/>
            <a:ext cx="8458199" cy="198338"/>
          </a:xfrm>
        </p:spPr>
        <p:txBody>
          <a:bodyPr/>
          <a:lstStyle/>
          <a:p>
            <a:r>
              <a:rPr lang="en-US" dirty="0"/>
              <a:t>Oklahoma | OERSSIRF Pre Proposal Conference | 9-13-2023						</a:t>
            </a:r>
          </a:p>
        </p:txBody>
      </p:sp>
    </p:spTree>
    <p:extLst>
      <p:ext uri="{BB962C8B-B14F-4D97-AF65-F5344CB8AC3E}">
        <p14:creationId xmlns:p14="http://schemas.microsoft.com/office/powerpoint/2010/main" val="4197306565"/>
      </p:ext>
    </p:extLst>
  </p:cSld>
  <p:clrMapOvr>
    <a:masterClrMapping/>
  </p:clrMapOvr>
</p:sld>
</file>

<file path=ppt/theme/theme1.xml><?xml version="1.0" encoding="utf-8"?>
<a:theme xmlns:a="http://schemas.openxmlformats.org/drawingml/2006/main" name="Oklaholma ">
  <a:themeElements>
    <a:clrScheme name="Custom 7">
      <a:dk1>
        <a:srgbClr val="464646"/>
      </a:dk1>
      <a:lt1>
        <a:srgbClr val="FFFFFF"/>
      </a:lt1>
      <a:dk2>
        <a:srgbClr val="787878"/>
      </a:dk2>
      <a:lt2>
        <a:srgbClr val="E7E6E6"/>
      </a:lt2>
      <a:accent1>
        <a:srgbClr val="1CA6DE"/>
      </a:accent1>
      <a:accent2>
        <a:srgbClr val="669B41"/>
      </a:accent2>
      <a:accent3>
        <a:srgbClr val="D05320"/>
      </a:accent3>
      <a:accent4>
        <a:srgbClr val="DE9027"/>
      </a:accent4>
      <a:accent5>
        <a:srgbClr val="187BC0"/>
      </a:accent5>
      <a:accent6>
        <a:srgbClr val="004C9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15a2e6-9d95-4edd-820d-8184dc4c215b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226f77a0-82b0-4203-9204-49be0881ee7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3EE0B79B9BC24C84C006433F2225FF" ma:contentTypeVersion="17" ma:contentTypeDescription="Create a new document." ma:contentTypeScope="" ma:versionID="d0aec9cbaed8c37877e32d425d5b6792">
  <xsd:schema xmlns:xsd="http://www.w3.org/2001/XMLSchema" xmlns:xs="http://www.w3.org/2001/XMLSchema" xmlns:p="http://schemas.microsoft.com/office/2006/metadata/properties" xmlns:ns1="http://schemas.microsoft.com/sharepoint/v3" xmlns:ns2="226f77a0-82b0-4203-9204-49be0881ee7d" xmlns:ns3="e915a2e6-9d95-4edd-820d-8184dc4c215b" targetNamespace="http://schemas.microsoft.com/office/2006/metadata/properties" ma:root="true" ma:fieldsID="18a163ea45aab96565c27cdb18957b32" ns1:_="" ns2:_="" ns3:_="">
    <xsd:import namespace="http://schemas.microsoft.com/sharepoint/v3"/>
    <xsd:import namespace="226f77a0-82b0-4203-9204-49be0881ee7d"/>
    <xsd:import namespace="e915a2e6-9d95-4edd-820d-8184dc4c21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f77a0-82b0-4203-9204-49be0881ee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09bf2f-0431-460d-a93a-990d633b9c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5a2e6-9d95-4edd-820d-8184dc4c215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e8c8078-ffb1-435a-a76e-68674b2f7c98}" ma:internalName="TaxCatchAll" ma:showField="CatchAllData" ma:web="e915a2e6-9d95-4edd-820d-8184dc4c21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8D6EE8-E803-41F1-8733-77150CF4704C}">
  <ds:schemaRefs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6FDE501-20F8-4E10-8280-B37C378E4A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532841-A672-476D-82BC-2B6A0920D607}"/>
</file>

<file path=docProps/app.xml><?xml version="1.0" encoding="utf-8"?>
<Properties xmlns="http://schemas.openxmlformats.org/officeDocument/2006/extended-properties" xmlns:vt="http://schemas.openxmlformats.org/officeDocument/2006/docPropsVTypes">
  <TotalTime>8071</TotalTime>
  <Words>1480</Words>
  <Application>Microsoft Office PowerPoint</Application>
  <PresentationFormat>Widescreen</PresentationFormat>
  <Paragraphs>263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 2</vt:lpstr>
      <vt:lpstr>Oklaholma </vt:lpstr>
      <vt:lpstr>OERSSIRF Pre-Proposal Conference  123 Robert S. Kerr  Oklahoma City, OK 73102-6460  Meeting held in the Auditorium  September 13, 2023</vt:lpstr>
      <vt:lpstr>Presenter</vt:lpstr>
      <vt:lpstr>Presentation Points</vt:lpstr>
      <vt:lpstr>Presentation Points</vt:lpstr>
      <vt:lpstr>Purpose of the Pre-Proposal Conference </vt:lpstr>
      <vt:lpstr>Funding FY 2011 to FY 2024 </vt:lpstr>
      <vt:lpstr>State Assessment(s)</vt:lpstr>
      <vt:lpstr>Reports available for review and Inclusion </vt:lpstr>
      <vt:lpstr>Status of Previous Projects </vt:lpstr>
      <vt:lpstr>Status of Previous Projects – FY 2022 </vt:lpstr>
      <vt:lpstr>OERSSIRF FY 2024 Deadlines </vt:lpstr>
      <vt:lpstr>Return Sealed Bid To:</vt:lpstr>
      <vt:lpstr>OERSSIRF FY 2024 Process</vt:lpstr>
      <vt:lpstr>PowerPoint Presentation</vt:lpstr>
      <vt:lpstr>The contents of the response to the RFP is partially dependent on the following: </vt:lpstr>
      <vt:lpstr>Be Aware!</vt:lpstr>
      <vt:lpstr>BE AWARE! </vt:lpstr>
      <vt:lpstr>BE AWARE! </vt:lpstr>
      <vt:lpstr>BE AWARE! </vt:lpstr>
      <vt:lpstr>BE AWARE! </vt:lpstr>
      <vt:lpstr>BE AWARE! </vt:lpstr>
      <vt:lpstr>Presentation Points</vt:lpstr>
      <vt:lpstr>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R</dc:creator>
  <cp:lastModifiedBy>Linda L Dockery</cp:lastModifiedBy>
  <cp:revision>69</cp:revision>
  <dcterms:created xsi:type="dcterms:W3CDTF">2020-01-16T04:22:20Z</dcterms:created>
  <dcterms:modified xsi:type="dcterms:W3CDTF">2023-09-18T13:41:11Z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0x010100B73EE0B79B9BC24C84C006433F2225FF</vt:lpwstr>
  </property>
</Properties>
</file>