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3.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0"/>
  </p:notesMasterIdLst>
  <p:sldIdLst>
    <p:sldId id="281" r:id="rId5"/>
    <p:sldId id="289" r:id="rId6"/>
    <p:sldId id="389" r:id="rId7"/>
    <p:sldId id="359" r:id="rId8"/>
    <p:sldId id="407" r:id="rId9"/>
    <p:sldId id="355" r:id="rId10"/>
    <p:sldId id="360" r:id="rId11"/>
    <p:sldId id="291" r:id="rId12"/>
    <p:sldId id="292" r:id="rId13"/>
    <p:sldId id="361" r:id="rId14"/>
    <p:sldId id="362" r:id="rId15"/>
    <p:sldId id="363" r:id="rId16"/>
    <p:sldId id="364" r:id="rId17"/>
    <p:sldId id="365" r:id="rId18"/>
    <p:sldId id="366" r:id="rId19"/>
    <p:sldId id="390" r:id="rId20"/>
    <p:sldId id="350" r:id="rId21"/>
    <p:sldId id="367" r:id="rId22"/>
    <p:sldId id="301" r:id="rId23"/>
    <p:sldId id="391" r:id="rId24"/>
    <p:sldId id="392" r:id="rId25"/>
    <p:sldId id="393" r:id="rId26"/>
    <p:sldId id="394" r:id="rId27"/>
    <p:sldId id="395" r:id="rId28"/>
    <p:sldId id="396" r:id="rId29"/>
    <p:sldId id="397" r:id="rId30"/>
    <p:sldId id="398" r:id="rId31"/>
    <p:sldId id="399" r:id="rId32"/>
    <p:sldId id="400" r:id="rId33"/>
    <p:sldId id="401" r:id="rId34"/>
    <p:sldId id="402" r:id="rId35"/>
    <p:sldId id="403" r:id="rId36"/>
    <p:sldId id="441" r:id="rId37"/>
    <p:sldId id="442" r:id="rId38"/>
    <p:sldId id="40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1447"/>
    <a:srgbClr val="1CA6DE"/>
    <a:srgbClr val="1817BF"/>
    <a:srgbClr val="E6E6E6"/>
    <a:srgbClr val="79797D"/>
    <a:srgbClr val="181788"/>
    <a:srgbClr val="693C12"/>
    <a:srgbClr val="8F1712"/>
    <a:srgbClr val="325200"/>
    <a:srgbClr val="0062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95" autoAdjust="0"/>
    <p:restoredTop sz="62397" autoAdjust="0"/>
  </p:normalViewPr>
  <p:slideViewPr>
    <p:cSldViewPr snapToGrid="0" snapToObjects="1">
      <p:cViewPr varScale="1">
        <p:scale>
          <a:sx n="71" d="100"/>
          <a:sy n="71" d="100"/>
        </p:scale>
        <p:origin x="1908" y="6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68430701892999"/>
          <c:y val="0.21484949885165158"/>
          <c:w val="0.68138175320239247"/>
          <c:h val="0.82247884719270958"/>
        </c:manualLayout>
      </c:layout>
      <c:pieChart>
        <c:varyColors val="1"/>
        <c:ser>
          <c:idx val="0"/>
          <c:order val="0"/>
          <c:tx>
            <c:strRef>
              <c:f>Sheet1!$B$1</c:f>
              <c:strCache>
                <c:ptCount val="1"/>
                <c:pt idx="0">
                  <c:v>Column2</c:v>
                </c:pt>
              </c:strCache>
            </c:strRef>
          </c:tx>
          <c:dPt>
            <c:idx val="0"/>
            <c:bubble3D val="0"/>
            <c:spPr>
              <a:solidFill>
                <a:schemeClr val="bg1"/>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EDEF-48C1-8640-D201EDD83A85}"/>
              </c:ext>
            </c:extLst>
          </c:dPt>
          <c:dPt>
            <c:idx val="1"/>
            <c:bubble3D val="0"/>
            <c:spPr>
              <a:solidFill>
                <a:srgbClr val="3252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EDEF-48C1-8640-D201EDD83A85}"/>
              </c:ext>
            </c:extLst>
          </c:dPt>
          <c:dPt>
            <c:idx val="2"/>
            <c:bubble3D val="0"/>
            <c:spPr>
              <a:solidFill>
                <a:srgbClr val="8F1712"/>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EDEF-48C1-8640-D201EDD83A85}"/>
              </c:ext>
            </c:extLst>
          </c:dPt>
          <c:dPt>
            <c:idx val="3"/>
            <c:bubble3D val="0"/>
            <c:spPr>
              <a:solidFill>
                <a:srgbClr val="006264"/>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EDEF-48C1-8640-D201EDD83A85}"/>
              </c:ext>
            </c:extLst>
          </c:dPt>
          <c:dPt>
            <c:idx val="4"/>
            <c:bubble3D val="0"/>
            <c:spPr>
              <a:solidFill>
                <a:srgbClr val="693C12"/>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EDEF-48C1-8640-D201EDD83A85}"/>
              </c:ext>
            </c:extLst>
          </c:dPt>
          <c:dPt>
            <c:idx val="5"/>
            <c:bubble3D val="0"/>
            <c:spPr>
              <a:solidFill>
                <a:srgbClr val="181788"/>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EDEF-48C1-8640-D201EDD83A85}"/>
              </c:ext>
            </c:extLst>
          </c:dPt>
          <c:dPt>
            <c:idx val="6"/>
            <c:bubble3D val="0"/>
            <c:spPr>
              <a:solidFill>
                <a:srgbClr val="5D1447"/>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C-EDEF-48C1-8640-D201EDD83A85}"/>
              </c:ext>
            </c:extLst>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F-F2BE-49F6-AEEB-521065182EDD}"/>
              </c:ext>
            </c:extLst>
          </c:dPt>
          <c:dLbls>
            <c:dLbl>
              <c:idx val="0"/>
              <c:layout>
                <c:manualLayout>
                  <c:x val="5.28507128693693E-2"/>
                  <c:y val="-7.2279935940135209E-3"/>
                </c:manualLayout>
              </c:layout>
              <c:tx>
                <c:rich>
                  <a:bodyPr/>
                  <a:lstStyle/>
                  <a:p>
                    <a:r>
                      <a:rPr lang="en-US" sz="1600" b="1" dirty="0">
                        <a:solidFill>
                          <a:schemeClr val="tx1">
                            <a:lumMod val="50000"/>
                          </a:schemeClr>
                        </a:solidFill>
                      </a:rPr>
                      <a:t>&lt;1%</a:t>
                    </a:r>
                    <a:endParaRPr lang="en-US" sz="1600" dirty="0">
                      <a:solidFill>
                        <a:schemeClr val="tx1">
                          <a:lumMod val="50000"/>
                        </a:schemeClr>
                      </a:solidFill>
                    </a:endParaRP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EDEF-48C1-8640-D201EDD83A85}"/>
                </c:ext>
              </c:extLst>
            </c:dLbl>
            <c:dLbl>
              <c:idx val="1"/>
              <c:layout>
                <c:manualLayout>
                  <c:x val="-0.15655507366437632"/>
                  <c:y val="0.15338936603087056"/>
                </c:manualLayout>
              </c:layout>
              <c:tx>
                <c:rich>
                  <a:bodyPr/>
                  <a:lstStyle/>
                  <a:p>
                    <a:r>
                      <a:rPr lang="en-US" dirty="0">
                        <a:solidFill>
                          <a:schemeClr val="bg1"/>
                        </a:solidFill>
                      </a:rPr>
                      <a:t>23%</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EDEF-48C1-8640-D201EDD83A85}"/>
                </c:ext>
              </c:extLst>
            </c:dLbl>
            <c:dLbl>
              <c:idx val="2"/>
              <c:layout>
                <c:manualLayout>
                  <c:x val="-0.100084029665214"/>
                  <c:y val="-0.19377690798604644"/>
                </c:manualLayout>
              </c:layout>
              <c:tx>
                <c:rich>
                  <a:bodyPr/>
                  <a:lstStyle/>
                  <a:p>
                    <a:r>
                      <a:rPr lang="en-US" dirty="0">
                        <a:solidFill>
                          <a:schemeClr val="bg1"/>
                        </a:solidFill>
                      </a:rPr>
                      <a:t>33%</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EDEF-48C1-8640-D201EDD83A85}"/>
                </c:ext>
              </c:extLst>
            </c:dLbl>
            <c:dLbl>
              <c:idx val="3"/>
              <c:layout>
                <c:manualLayout>
                  <c:x val="0.17908047338166916"/>
                  <c:y val="-5.8503569238833396E-2"/>
                </c:manualLayout>
              </c:layout>
              <c:tx>
                <c:rich>
                  <a:bodyPr/>
                  <a:lstStyle/>
                  <a:p>
                    <a:r>
                      <a:rPr lang="en-US" dirty="0">
                        <a:solidFill>
                          <a:schemeClr val="bg1"/>
                        </a:solidFill>
                      </a:rPr>
                      <a:t>24%</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EDEF-48C1-8640-D201EDD83A85}"/>
                </c:ext>
              </c:extLst>
            </c:dLbl>
            <c:dLbl>
              <c:idx val="4"/>
              <c:layout>
                <c:manualLayout>
                  <c:x val="0.16769778104744174"/>
                  <c:y val="0.12478648175302566"/>
                </c:manualLayout>
              </c:layout>
              <c:tx>
                <c:rich>
                  <a:bodyPr/>
                  <a:lstStyle/>
                  <a:p>
                    <a:r>
                      <a:rPr lang="en-US" dirty="0">
                        <a:solidFill>
                          <a:schemeClr val="bg1"/>
                        </a:solidFill>
                      </a:rPr>
                      <a:t>12%</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9-EDEF-48C1-8640-D201EDD83A85}"/>
                </c:ext>
              </c:extLst>
            </c:dLbl>
            <c:dLbl>
              <c:idx val="5"/>
              <c:layout>
                <c:manualLayout>
                  <c:x val="5.5828114883276235E-2"/>
                  <c:y val="0.15352366085391994"/>
                </c:manualLayout>
              </c:layout>
              <c:tx>
                <c:rich>
                  <a:bodyPr/>
                  <a:lstStyle/>
                  <a:p>
                    <a:r>
                      <a:rPr lang="en-US" dirty="0">
                        <a:solidFill>
                          <a:schemeClr val="bg1"/>
                        </a:solidFill>
                      </a:rPr>
                      <a:t>1%</a:t>
                    </a:r>
                    <a:endParaRPr lang="en-US" dirty="0"/>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B-EDEF-48C1-8640-D201EDD83A85}"/>
                </c:ext>
              </c:extLst>
            </c:dLbl>
            <c:dLbl>
              <c:idx val="6"/>
              <c:layout>
                <c:manualLayout>
                  <c:x val="-3.8182985946508034E-2"/>
                  <c:y val="-7.3717702467736967E-3"/>
                </c:manualLayout>
              </c:layout>
              <c:tx>
                <c:rich>
                  <a:bodyPr/>
                  <a:lstStyle/>
                  <a:p>
                    <a:r>
                      <a:rPr lang="en-US" sz="1600" dirty="0">
                        <a:solidFill>
                          <a:schemeClr val="tx1">
                            <a:lumMod val="50000"/>
                          </a:schemeClr>
                        </a:solidFill>
                      </a:rPr>
                      <a:t>&lt;1%</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C-EDEF-48C1-8640-D201EDD83A85}"/>
                </c:ext>
              </c:extLst>
            </c:dLbl>
            <c:dLbl>
              <c:idx val="7"/>
              <c:tx>
                <c:rich>
                  <a:bodyPr/>
                  <a:lstStyle/>
                  <a:p>
                    <a:r>
                      <a:rPr lang="en-US" b="1" dirty="0">
                        <a:solidFill>
                          <a:schemeClr val="accent5"/>
                        </a:solidFill>
                      </a:rPr>
                      <a:t>&lt;1%</a:t>
                    </a:r>
                    <a:endParaRPr lang="en-US" dirty="0"/>
                  </a:p>
                </c:rich>
              </c:tx>
              <c:dLblPos val="inEnd"/>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F-F2BE-49F6-AEEB-521065182EDD}"/>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Sheet1!$A$2:$A$9</c:f>
              <c:strCache>
                <c:ptCount val="7"/>
                <c:pt idx="0">
                  <c:v>&lt;14</c:v>
                </c:pt>
                <c:pt idx="1">
                  <c:v>Age 15-24</c:v>
                </c:pt>
                <c:pt idx="2">
                  <c:v>Age 25-34</c:v>
                </c:pt>
                <c:pt idx="3">
                  <c:v>Age 35-44</c:v>
                </c:pt>
                <c:pt idx="4">
                  <c:v>Age 45-54</c:v>
                </c:pt>
                <c:pt idx="5">
                  <c:v>Age 55-64</c:v>
                </c:pt>
                <c:pt idx="6">
                  <c:v>65+</c:v>
                </c:pt>
              </c:strCache>
            </c:strRef>
          </c:cat>
          <c:val>
            <c:numRef>
              <c:f>Sheet1!$B$2:$B$9</c:f>
              <c:numCache>
                <c:formatCode>0.0%</c:formatCode>
                <c:ptCount val="8"/>
                <c:pt idx="0">
                  <c:v>3.0999999999999999E-3</c:v>
                </c:pt>
                <c:pt idx="1">
                  <c:v>0.23619999999999999</c:v>
                </c:pt>
                <c:pt idx="2">
                  <c:v>0.36199999999999999</c:v>
                </c:pt>
                <c:pt idx="3">
                  <c:v>0.184</c:v>
                </c:pt>
                <c:pt idx="4">
                  <c:v>0.1472</c:v>
                </c:pt>
                <c:pt idx="5">
                  <c:v>5.8299999999999998E-2</c:v>
                </c:pt>
                <c:pt idx="6">
                  <c:v>9.1999999999999998E-3</c:v>
                </c:pt>
              </c:numCache>
            </c:numRef>
          </c:val>
          <c:extLst>
            <c:ext xmlns:c16="http://schemas.microsoft.com/office/drawing/2014/chart" uri="{C3380CC4-5D6E-409C-BE32-E72D297353CC}">
              <c16:uniqueId val="{0000000D-EDEF-48C1-8640-D201EDD83A85}"/>
            </c:ext>
          </c:extLst>
        </c:ser>
        <c:dLbls>
          <c:dLblPos val="inEnd"/>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2948983885524"/>
          <c:y val="6.6864222107215709E-2"/>
          <c:w val="0.65246596056238026"/>
          <c:h val="0.82247880900133385"/>
        </c:manualLayout>
      </c:layout>
      <c:pieChart>
        <c:varyColors val="1"/>
        <c:ser>
          <c:idx val="0"/>
          <c:order val="0"/>
          <c:tx>
            <c:strRef>
              <c:f>Sheet1!$B$1</c:f>
              <c:strCache>
                <c:ptCount val="1"/>
                <c:pt idx="0">
                  <c:v>Column2</c:v>
                </c:pt>
              </c:strCache>
            </c:strRef>
          </c:tx>
          <c:dPt>
            <c:idx val="0"/>
            <c:bubble3D val="0"/>
            <c:spPr>
              <a:solidFill>
                <a:schemeClr val="bg1"/>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419A-4F62-99A0-461A925B2D61}"/>
              </c:ext>
            </c:extLst>
          </c:dPt>
          <c:dPt>
            <c:idx val="1"/>
            <c:bubble3D val="0"/>
            <c:spPr>
              <a:solidFill>
                <a:srgbClr val="3252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419A-4F62-99A0-461A925B2D61}"/>
              </c:ext>
            </c:extLst>
          </c:dPt>
          <c:dPt>
            <c:idx val="2"/>
            <c:bubble3D val="0"/>
            <c:spPr>
              <a:solidFill>
                <a:srgbClr val="8F1712"/>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419A-4F62-99A0-461A925B2D61}"/>
              </c:ext>
            </c:extLst>
          </c:dPt>
          <c:dPt>
            <c:idx val="3"/>
            <c:bubble3D val="0"/>
            <c:spPr>
              <a:solidFill>
                <a:srgbClr val="006264"/>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419A-4F62-99A0-461A925B2D61}"/>
              </c:ext>
            </c:extLst>
          </c:dPt>
          <c:dPt>
            <c:idx val="4"/>
            <c:bubble3D val="0"/>
            <c:spPr>
              <a:solidFill>
                <a:srgbClr val="693C12"/>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419A-4F62-99A0-461A925B2D61}"/>
              </c:ext>
            </c:extLst>
          </c:dPt>
          <c:dPt>
            <c:idx val="5"/>
            <c:bubble3D val="0"/>
            <c:spPr>
              <a:solidFill>
                <a:srgbClr val="181788"/>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419A-4F62-99A0-461A925B2D61}"/>
              </c:ext>
            </c:extLst>
          </c:dPt>
          <c:dPt>
            <c:idx val="6"/>
            <c:bubble3D val="0"/>
            <c:spPr>
              <a:solidFill>
                <a:srgbClr val="5D1447"/>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C-419A-4F62-99A0-461A925B2D61}"/>
              </c:ext>
            </c:extLst>
          </c:dPt>
          <c:dLbls>
            <c:dLbl>
              <c:idx val="0"/>
              <c:layout>
                <c:manualLayout>
                  <c:x val="-2.3180173223865428E-2"/>
                  <c:y val="5.4533857065986284E-2"/>
                </c:manualLayout>
              </c:layout>
              <c:tx>
                <c:rich>
                  <a:bodyPr/>
                  <a:lstStyle/>
                  <a:p>
                    <a:r>
                      <a:rPr lang="en-US" sz="1400" b="1" dirty="0">
                        <a:solidFill>
                          <a:schemeClr val="bg1"/>
                        </a:solidFill>
                      </a:rPr>
                      <a:t>2%</a:t>
                    </a:r>
                    <a:endParaRPr lang="en-US" sz="1400" dirty="0">
                      <a:solidFill>
                        <a:schemeClr val="bg1"/>
                      </a:solidFill>
                    </a:endParaRP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419A-4F62-99A0-461A925B2D61}"/>
                </c:ext>
              </c:extLst>
            </c:dLbl>
            <c:dLbl>
              <c:idx val="1"/>
              <c:layout>
                <c:manualLayout>
                  <c:x val="-0.13492351664068386"/>
                  <c:y val="0.15053052794630176"/>
                </c:manualLayout>
              </c:layout>
              <c:tx>
                <c:rich>
                  <a:bodyPr/>
                  <a:lstStyle/>
                  <a:p>
                    <a:r>
                      <a:rPr lang="en-US" dirty="0">
                        <a:solidFill>
                          <a:schemeClr val="bg1"/>
                        </a:solidFill>
                      </a:rPr>
                      <a:t>20%</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419A-4F62-99A0-461A925B2D61}"/>
                </c:ext>
              </c:extLst>
            </c:dLbl>
            <c:dLbl>
              <c:idx val="2"/>
              <c:layout>
                <c:manualLayout>
                  <c:x val="-0.11521329651084913"/>
                  <c:y val="-0.19526241998872873"/>
                </c:manualLayout>
              </c:layout>
              <c:tx>
                <c:rich>
                  <a:bodyPr/>
                  <a:lstStyle/>
                  <a:p>
                    <a:r>
                      <a:rPr lang="en-US" dirty="0">
                        <a:solidFill>
                          <a:schemeClr val="bg1"/>
                        </a:solidFill>
                      </a:rPr>
                      <a:t>37%</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419A-4F62-99A0-461A925B2D61}"/>
                </c:ext>
              </c:extLst>
            </c:dLbl>
            <c:dLbl>
              <c:idx val="3"/>
              <c:layout>
                <c:manualLayout>
                  <c:x val="0.14141297428695007"/>
                  <c:y val="-0.11578319505928088"/>
                </c:manualLayout>
              </c:layout>
              <c:tx>
                <c:rich>
                  <a:bodyPr/>
                  <a:lstStyle/>
                  <a:p>
                    <a:r>
                      <a:rPr lang="en-US" dirty="0">
                        <a:solidFill>
                          <a:schemeClr val="bg1"/>
                        </a:solidFill>
                      </a:rPr>
                      <a:t>20%</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419A-4F62-99A0-461A925B2D61}"/>
                </c:ext>
              </c:extLst>
            </c:dLbl>
            <c:dLbl>
              <c:idx val="4"/>
              <c:layout>
                <c:manualLayout>
                  <c:x val="0.13703316077003885"/>
                  <c:y val="0.11130988706351337"/>
                </c:manualLayout>
              </c:layout>
              <c:tx>
                <c:rich>
                  <a:bodyPr/>
                  <a:lstStyle/>
                  <a:p>
                    <a:r>
                      <a:rPr lang="en-US" dirty="0">
                        <a:solidFill>
                          <a:schemeClr val="bg1"/>
                        </a:solidFill>
                      </a:rPr>
                      <a:t>13%</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9-419A-4F62-99A0-461A925B2D61}"/>
                </c:ext>
              </c:extLst>
            </c:dLbl>
            <c:dLbl>
              <c:idx val="5"/>
              <c:layout>
                <c:manualLayout>
                  <c:x val="7.3143945036151597E-2"/>
                  <c:y val="0.1508846744519009"/>
                </c:manualLayout>
              </c:layout>
              <c:tx>
                <c:rich>
                  <a:bodyPr/>
                  <a:lstStyle/>
                  <a:p>
                    <a:r>
                      <a:rPr lang="en-US" dirty="0">
                        <a:solidFill>
                          <a:schemeClr val="bg1"/>
                        </a:solidFill>
                      </a:rPr>
                      <a:t>8%</a:t>
                    </a:r>
                    <a:endParaRPr lang="en-US" dirty="0"/>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B-419A-4F62-99A0-461A925B2D61}"/>
                </c:ext>
              </c:extLst>
            </c:dLbl>
            <c:dLbl>
              <c:idx val="6"/>
              <c:delete val="1"/>
              <c:extLst>
                <c:ext xmlns:c15="http://schemas.microsoft.com/office/drawing/2012/chart" uri="{CE6537A1-D6FC-4f65-9D91-7224C49458BB}"/>
                <c:ext xmlns:c16="http://schemas.microsoft.com/office/drawing/2014/chart" uri="{C3380CC4-5D6E-409C-BE32-E72D297353CC}">
                  <c16:uniqueId val="{0000000C-419A-4F62-99A0-461A925B2D61}"/>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Sheet1!$A$2:$A$8</c:f>
              <c:strCache>
                <c:ptCount val="7"/>
                <c:pt idx="0">
                  <c:v>Under 14</c:v>
                </c:pt>
                <c:pt idx="1">
                  <c:v>Age 15-24</c:v>
                </c:pt>
                <c:pt idx="2">
                  <c:v>Age 25-34</c:v>
                </c:pt>
                <c:pt idx="3">
                  <c:v>Age 35-44</c:v>
                </c:pt>
                <c:pt idx="4">
                  <c:v>Age 45-54</c:v>
                </c:pt>
                <c:pt idx="5">
                  <c:v>Age 55-64</c:v>
                </c:pt>
                <c:pt idx="6">
                  <c:v>65 and over</c:v>
                </c:pt>
              </c:strCache>
            </c:strRef>
          </c:cat>
          <c:val>
            <c:numRef>
              <c:f>Sheet1!$B$2:$B$8</c:f>
              <c:numCache>
                <c:formatCode>0.00%</c:formatCode>
                <c:ptCount val="7"/>
                <c:pt idx="0">
                  <c:v>2.8E-3</c:v>
                </c:pt>
                <c:pt idx="1">
                  <c:v>0.20730000000000001</c:v>
                </c:pt>
                <c:pt idx="2">
                  <c:v>0.3553</c:v>
                </c:pt>
                <c:pt idx="3">
                  <c:v>0.19159999999999999</c:v>
                </c:pt>
                <c:pt idx="4">
                  <c:v>0.1419</c:v>
                </c:pt>
                <c:pt idx="5">
                  <c:v>7.7299999999999994E-2</c:v>
                </c:pt>
                <c:pt idx="6">
                  <c:v>2.3699999999999999E-2</c:v>
                </c:pt>
              </c:numCache>
            </c:numRef>
          </c:val>
          <c:extLst>
            <c:ext xmlns:c16="http://schemas.microsoft.com/office/drawing/2014/chart" uri="{C3380CC4-5D6E-409C-BE32-E72D297353CC}">
              <c16:uniqueId val="{0000000D-419A-4F62-99A0-461A925B2D61}"/>
            </c:ext>
          </c:extLst>
        </c:ser>
        <c:dLbls>
          <c:dLblPos val="inEnd"/>
          <c:showLegendKey val="0"/>
          <c:showVal val="0"/>
          <c:showCatName val="0"/>
          <c:showSerName val="0"/>
          <c:showPercent val="1"/>
          <c:showBubbleSize val="0"/>
          <c:showLeaderLines val="0"/>
        </c:dLbls>
        <c:firstSliceAng val="0"/>
      </c:pieChart>
      <c:spPr>
        <a:noFill/>
        <a:ln>
          <a:noFill/>
        </a:ln>
        <a:effectLst/>
      </c:spPr>
    </c:plotArea>
    <c:legend>
      <c:legendPos val="b"/>
      <c:legendEntry>
        <c:idx val="0"/>
        <c:txPr>
          <a:bodyPr rot="0" spcFirstLastPara="1" vertOverflow="ellipsis" vert="horz" wrap="square" anchor="ctr" anchorCtr="1"/>
          <a:lstStyle/>
          <a:p>
            <a:pPr>
              <a:defRPr sz="1800" b="1" i="0" u="none" strike="noStrike" kern="1200" baseline="0">
                <a:solidFill>
                  <a:schemeClr val="tx1">
                    <a:lumMod val="50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800" b="1" i="0" u="none" strike="noStrike" kern="1200" baseline="0">
                <a:solidFill>
                  <a:schemeClr val="tx1">
                    <a:lumMod val="50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800" b="1" i="0" u="none" strike="noStrike" kern="1200" baseline="0">
                <a:solidFill>
                  <a:schemeClr val="tx1">
                    <a:lumMod val="50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800" b="1" i="0" u="none" strike="noStrike" kern="1200" baseline="0">
                <a:solidFill>
                  <a:schemeClr val="tx1">
                    <a:lumMod val="50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1800" b="1" i="0" u="none" strike="noStrike" kern="1200" baseline="0">
                <a:solidFill>
                  <a:schemeClr val="tx1">
                    <a:lumMod val="50000"/>
                  </a:schemeClr>
                </a:solidFill>
                <a:latin typeface="+mn-lt"/>
                <a:ea typeface="+mn-ea"/>
                <a:cs typeface="+mn-cs"/>
              </a:defRPr>
            </a:pPr>
            <a:endParaRPr lang="en-US"/>
          </a:p>
        </c:txPr>
      </c:legendEntry>
      <c:legendEntry>
        <c:idx val="5"/>
        <c:txPr>
          <a:bodyPr rot="0" spcFirstLastPara="1" vertOverflow="ellipsis" vert="horz" wrap="square" anchor="ctr" anchorCtr="1"/>
          <a:lstStyle/>
          <a:p>
            <a:pPr>
              <a:defRPr sz="1800" b="1" i="0" u="none" strike="noStrike" kern="1200" baseline="0">
                <a:solidFill>
                  <a:schemeClr val="tx1">
                    <a:lumMod val="50000"/>
                  </a:schemeClr>
                </a:solidFill>
                <a:latin typeface="+mn-lt"/>
                <a:ea typeface="+mn-ea"/>
                <a:cs typeface="+mn-cs"/>
              </a:defRPr>
            </a:pPr>
            <a:endParaRPr lang="en-US"/>
          </a:p>
        </c:txPr>
      </c:legendEntry>
      <c:layout>
        <c:manualLayout>
          <c:xMode val="edge"/>
          <c:yMode val="edge"/>
          <c:x val="0.23763751799594074"/>
          <c:y val="0.89328561418411323"/>
          <c:w val="0.76236251030510516"/>
          <c:h val="0.10671438581588681"/>
        </c:manualLayout>
      </c:layout>
      <c:overlay val="0"/>
      <c:spPr>
        <a:noFill/>
        <a:ln>
          <a:noFill/>
        </a:ln>
        <a:effectLst/>
      </c:spPr>
      <c:txPr>
        <a:bodyPr rot="0" spcFirstLastPara="1" vertOverflow="ellipsis" vert="horz" wrap="square" anchor="ctr" anchorCtr="1"/>
        <a:lstStyle/>
        <a:p>
          <a:pPr>
            <a:defRPr sz="1800" b="1" i="0" u="none" strike="noStrike" kern="1200" baseline="0">
              <a:solidFill>
                <a:srgbClr val="006256"/>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strCache>
            </c:strRef>
          </c:tx>
          <c:cat>
            <c:strRef>
              <c:f>Sheet1!$A$3:$A$8</c:f>
              <c:strCache>
                <c:ptCount val="6"/>
                <c:pt idx="0">
                  <c:v>Injection drug use (IDU) - Males</c:v>
                </c:pt>
                <c:pt idx="1">
                  <c:v>Injection drug use (IDU) - Females</c:v>
                </c:pt>
                <c:pt idx="2">
                  <c:v>Male-to-male sexual contact and IDU</c:v>
                </c:pt>
                <c:pt idx="3">
                  <c:v>Heterosexual contact - Males</c:v>
                </c:pt>
                <c:pt idx="4">
                  <c:v>Heterosexual contact - Females</c:v>
                </c:pt>
                <c:pt idx="5">
                  <c:v>Other</c:v>
                </c:pt>
              </c:strCache>
            </c:strRef>
          </c:cat>
          <c:val>
            <c:numRef>
              <c:f>Sheet1!$B$3:$B$8</c:f>
              <c:numCache>
                <c:formatCode>General</c:formatCode>
                <c:ptCount val="6"/>
              </c:numCache>
            </c:numRef>
          </c:val>
          <c:extLst>
            <c:ext xmlns:c16="http://schemas.microsoft.com/office/drawing/2014/chart" uri="{C3380CC4-5D6E-409C-BE32-E72D297353CC}">
              <c16:uniqueId val="{00000000-8FE7-4374-A6B5-69BF83BA127E}"/>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472020473953507E-2"/>
          <c:y val="5.0653174369121319E-2"/>
          <c:w val="0.71833373269087109"/>
          <c:h val="0.74562138145705026"/>
        </c:manualLayout>
      </c:layout>
      <c:pieChart>
        <c:varyColors val="1"/>
        <c:ser>
          <c:idx val="0"/>
          <c:order val="0"/>
          <c:tx>
            <c:strRef>
              <c:f>Sheet1!$B$1</c:f>
              <c:strCache>
                <c:ptCount val="1"/>
                <c:pt idx="0">
                  <c:v>Column2</c:v>
                </c:pt>
              </c:strCache>
            </c:strRef>
          </c:tx>
          <c:dPt>
            <c:idx val="0"/>
            <c:bubble3D val="0"/>
            <c:spPr>
              <a:solidFill>
                <a:srgbClr val="006264"/>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C5DB-4A84-B246-156C3D1955AF}"/>
              </c:ext>
            </c:extLst>
          </c:dPt>
          <c:dPt>
            <c:idx val="1"/>
            <c:bubble3D val="0"/>
            <c:spPr>
              <a:solidFill>
                <a:srgbClr val="8F1712"/>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C5DB-4A84-B246-156C3D1955AF}"/>
              </c:ext>
            </c:extLst>
          </c:dPt>
          <c:dPt>
            <c:idx val="2"/>
            <c:bubble3D val="0"/>
            <c:spPr>
              <a:solidFill>
                <a:srgbClr val="693C12"/>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C5DB-4A84-B246-156C3D1955AF}"/>
              </c:ext>
            </c:extLst>
          </c:dPt>
          <c:dPt>
            <c:idx val="3"/>
            <c:bubble3D val="0"/>
            <c:spPr>
              <a:solidFill>
                <a:srgbClr val="5D1447"/>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C5DB-4A84-B246-156C3D1955AF}"/>
              </c:ext>
            </c:extLst>
          </c:dPt>
          <c:dPt>
            <c:idx val="4"/>
            <c:bubble3D val="0"/>
            <c:spPr>
              <a:solidFill>
                <a:srgbClr val="181788"/>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C5DB-4A84-B246-156C3D1955AF}"/>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C5DB-4A84-B246-156C3D1955AF}"/>
              </c:ext>
            </c:extLst>
          </c:dPt>
          <c:dLbls>
            <c:dLbl>
              <c:idx val="0"/>
              <c:tx>
                <c:rich>
                  <a:bodyPr/>
                  <a:lstStyle/>
                  <a:p>
                    <a:r>
                      <a:rPr lang="en-US" b="1" dirty="0">
                        <a:solidFill>
                          <a:schemeClr val="bg1"/>
                        </a:solidFill>
                      </a:rPr>
                      <a:t>68%</a:t>
                    </a:r>
                    <a:endParaRPr lang="en-US" dirty="0">
                      <a:solidFill>
                        <a:schemeClr val="bg1"/>
                      </a:solidFill>
                    </a:endParaRPr>
                  </a:p>
                </c:rich>
              </c:tx>
              <c:dLblPos val="ctr"/>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C5DB-4A84-B246-156C3D1955AF}"/>
                </c:ext>
              </c:extLst>
            </c:dLbl>
            <c:dLbl>
              <c:idx val="1"/>
              <c:tx>
                <c:rich>
                  <a:bodyPr/>
                  <a:lstStyle/>
                  <a:p>
                    <a:r>
                      <a:rPr lang="en-US" dirty="0">
                        <a:solidFill>
                          <a:schemeClr val="bg1"/>
                        </a:solidFill>
                      </a:rPr>
                      <a:t>7%</a:t>
                    </a:r>
                  </a:p>
                </c:rich>
              </c:tx>
              <c:dLblPos val="ctr"/>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C5DB-4A84-B246-156C3D1955AF}"/>
                </c:ext>
              </c:extLst>
            </c:dLbl>
            <c:dLbl>
              <c:idx val="2"/>
              <c:tx>
                <c:rich>
                  <a:bodyPr/>
                  <a:lstStyle/>
                  <a:p>
                    <a:r>
                      <a:rPr lang="en-US" dirty="0">
                        <a:solidFill>
                          <a:schemeClr val="bg1"/>
                        </a:solidFill>
                      </a:rPr>
                      <a:t>4%</a:t>
                    </a:r>
                  </a:p>
                </c:rich>
              </c:tx>
              <c:dLblPos val="ctr"/>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C5DB-4A84-B246-156C3D1955AF}"/>
                </c:ext>
              </c:extLst>
            </c:dLbl>
            <c:dLbl>
              <c:idx val="3"/>
              <c:layout>
                <c:manualLayout>
                  <c:x val="0.15707940100396472"/>
                  <c:y val="0.14342644615321476"/>
                </c:manualLayout>
              </c:layout>
              <c:tx>
                <c:rich>
                  <a:bodyPr/>
                  <a:lstStyle/>
                  <a:p>
                    <a:r>
                      <a:rPr lang="en-US" dirty="0">
                        <a:solidFill>
                          <a:schemeClr val="bg1"/>
                        </a:solidFill>
                      </a:rPr>
                      <a:t>22%</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C5DB-4A84-B246-156C3D1955AF}"/>
                </c:ext>
              </c:extLst>
            </c:dLbl>
            <c:dLbl>
              <c:idx val="4"/>
              <c:layout>
                <c:manualLayout>
                  <c:x val="3.2402125521765607E-2"/>
                  <c:y val="-1.1951933437488368E-2"/>
                </c:manualLayout>
              </c:layout>
              <c:tx>
                <c:rich>
                  <a:bodyPr/>
                  <a:lstStyle/>
                  <a:p>
                    <a:r>
                      <a:rPr lang="en-US" dirty="0">
                        <a:solidFill>
                          <a:schemeClr val="tx1">
                            <a:lumMod val="50000"/>
                          </a:schemeClr>
                        </a:solidFill>
                      </a:rPr>
                      <a:t>&lt;1%</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9-C5DB-4A84-B246-156C3D1955AF}"/>
                </c:ext>
              </c:extLst>
            </c:dLbl>
            <c:dLbl>
              <c:idx val="5"/>
              <c:tx>
                <c:rich>
                  <a:bodyPr/>
                  <a:lstStyle/>
                  <a:p>
                    <a:r>
                      <a:rPr lang="en-US" dirty="0"/>
                      <a:t>16%</a:t>
                    </a:r>
                  </a:p>
                </c:rich>
              </c:tx>
              <c:dLblPos val="ctr"/>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B-C5DB-4A84-B246-156C3D1955AF}"/>
                </c:ext>
              </c:extLst>
            </c:dLbl>
            <c:dLbl>
              <c:idx val="6"/>
              <c:tx>
                <c:rich>
                  <a:bodyPr/>
                  <a:lstStyle/>
                  <a:p>
                    <a:r>
                      <a:rPr lang="en-US" b="1" dirty="0">
                        <a:solidFill>
                          <a:schemeClr val="accent5"/>
                        </a:solidFill>
                      </a:rPr>
                      <a:t>&lt;1%</a:t>
                    </a:r>
                    <a:endParaRPr lang="en-US" dirty="0"/>
                  </a:p>
                </c:rich>
              </c:tx>
              <c:dLblPos val="ctr"/>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C-C5DB-4A84-B246-156C3D1955AF}"/>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Men who have sex with men (MSM)</c:v>
                </c:pt>
                <c:pt idx="1">
                  <c:v>Injection drug use (IDU)</c:v>
                </c:pt>
                <c:pt idx="2">
                  <c:v>MSM and IDU</c:v>
                </c:pt>
                <c:pt idx="3">
                  <c:v>Heterosexual contact </c:v>
                </c:pt>
                <c:pt idx="4">
                  <c:v>Other/Unknown</c:v>
                </c:pt>
              </c:strCache>
            </c:strRef>
          </c:cat>
          <c:val>
            <c:numRef>
              <c:f>Sheet1!$B$2:$B$6</c:f>
              <c:numCache>
                <c:formatCode>0.00%</c:formatCode>
                <c:ptCount val="5"/>
                <c:pt idx="0">
                  <c:v>0.65669999999999995</c:v>
                </c:pt>
                <c:pt idx="1">
                  <c:v>6.5600000000000006E-2</c:v>
                </c:pt>
                <c:pt idx="2">
                  <c:v>3.61E-2</c:v>
                </c:pt>
                <c:pt idx="3">
                  <c:v>0.23730000000000001</c:v>
                </c:pt>
                <c:pt idx="4">
                  <c:v>4.3E-3</c:v>
                </c:pt>
              </c:numCache>
            </c:numRef>
          </c:val>
          <c:extLst>
            <c:ext xmlns:c16="http://schemas.microsoft.com/office/drawing/2014/chart" uri="{C3380CC4-5D6E-409C-BE32-E72D297353CC}">
              <c16:uniqueId val="{0000000D-C5DB-4A84-B246-156C3D1955AF}"/>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85918334043571"/>
          <c:y val="1.351201189881609E-2"/>
          <c:w val="0.64798294769044973"/>
          <c:h val="0.71337153551404886"/>
        </c:manualLayout>
      </c:layout>
      <c:pieChart>
        <c:varyColors val="1"/>
        <c:ser>
          <c:idx val="0"/>
          <c:order val="0"/>
          <c:tx>
            <c:strRef>
              <c:f>Sheet1!$B$1</c:f>
              <c:strCache>
                <c:ptCount val="1"/>
                <c:pt idx="0">
                  <c:v>Sales</c:v>
                </c:pt>
              </c:strCache>
            </c:strRef>
          </c:tx>
          <c:spPr>
            <a:effectLst/>
          </c:spPr>
          <c:explosion val="1"/>
          <c:dPt>
            <c:idx val="0"/>
            <c:bubble3D val="0"/>
            <c:spPr>
              <a:solidFill>
                <a:srgbClr val="006264"/>
              </a:solidFill>
              <a:ln>
                <a:noFill/>
              </a:ln>
              <a:effectLst/>
            </c:spPr>
            <c:extLst>
              <c:ext xmlns:c16="http://schemas.microsoft.com/office/drawing/2014/chart" uri="{C3380CC4-5D6E-409C-BE32-E72D297353CC}">
                <c16:uniqueId val="{00000001-A64D-40C7-B674-3686F5F3952B}"/>
              </c:ext>
            </c:extLst>
          </c:dPt>
          <c:dPt>
            <c:idx val="1"/>
            <c:bubble3D val="0"/>
            <c:spPr>
              <a:solidFill>
                <a:srgbClr val="8F1712"/>
              </a:solidFill>
              <a:ln>
                <a:noFill/>
              </a:ln>
              <a:effectLst/>
            </c:spPr>
            <c:extLst>
              <c:ext xmlns:c16="http://schemas.microsoft.com/office/drawing/2014/chart" uri="{C3380CC4-5D6E-409C-BE32-E72D297353CC}">
                <c16:uniqueId val="{00000003-A64D-40C7-B674-3686F5F3952B}"/>
              </c:ext>
            </c:extLst>
          </c:dPt>
          <c:dPt>
            <c:idx val="2"/>
            <c:bubble3D val="0"/>
            <c:spPr>
              <a:solidFill>
                <a:srgbClr val="693C12"/>
              </a:solidFill>
              <a:ln>
                <a:noFill/>
              </a:ln>
              <a:effectLst/>
            </c:spPr>
            <c:extLst>
              <c:ext xmlns:c16="http://schemas.microsoft.com/office/drawing/2014/chart" uri="{C3380CC4-5D6E-409C-BE32-E72D297353CC}">
                <c16:uniqueId val="{00000005-A64D-40C7-B674-3686F5F3952B}"/>
              </c:ext>
            </c:extLst>
          </c:dPt>
          <c:dPt>
            <c:idx val="3"/>
            <c:bubble3D val="0"/>
            <c:spPr>
              <a:solidFill>
                <a:srgbClr val="5D1447"/>
              </a:solidFill>
              <a:ln>
                <a:noFill/>
              </a:ln>
              <a:effectLst/>
            </c:spPr>
            <c:extLst>
              <c:ext xmlns:c16="http://schemas.microsoft.com/office/drawing/2014/chart" uri="{C3380CC4-5D6E-409C-BE32-E72D297353CC}">
                <c16:uniqueId val="{00000007-A64D-40C7-B674-3686F5F3952B}"/>
              </c:ext>
            </c:extLst>
          </c:dPt>
          <c:dPt>
            <c:idx val="4"/>
            <c:bubble3D val="0"/>
            <c:spPr>
              <a:solidFill>
                <a:srgbClr val="181788"/>
              </a:solidFill>
              <a:ln>
                <a:noFill/>
              </a:ln>
              <a:effectLst/>
            </c:spPr>
            <c:extLst>
              <c:ext xmlns:c16="http://schemas.microsoft.com/office/drawing/2014/chart" uri="{C3380CC4-5D6E-409C-BE32-E72D297353CC}">
                <c16:uniqueId val="{00000009-A64D-40C7-B674-3686F5F3952B}"/>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c:ext xmlns:c16="http://schemas.microsoft.com/office/drawing/2014/chart" uri="{C3380CC4-5D6E-409C-BE32-E72D297353CC}">
                <c16:uniqueId val="{0000000B-A64D-40C7-B674-3686F5F3952B}"/>
              </c:ext>
            </c:extLst>
          </c:dPt>
          <c:dLbls>
            <c:dLbl>
              <c:idx val="0"/>
              <c:tx>
                <c:rich>
                  <a:bodyPr/>
                  <a:lstStyle/>
                  <a:p>
                    <a:r>
                      <a:rPr lang="en-US" b="1" dirty="0">
                        <a:solidFill>
                          <a:schemeClr val="bg1"/>
                        </a:solidFill>
                      </a:rPr>
                      <a:t>58%</a:t>
                    </a:r>
                    <a:endParaRPr lang="en-US" dirty="0">
                      <a:solidFill>
                        <a:schemeClr val="bg1"/>
                      </a:solidFill>
                    </a:endParaRPr>
                  </a:p>
                </c:rich>
              </c:tx>
              <c:dLblPos val="ctr"/>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A64D-40C7-B674-3686F5F3952B}"/>
                </c:ext>
              </c:extLst>
            </c:dLbl>
            <c:dLbl>
              <c:idx val="1"/>
              <c:tx>
                <c:rich>
                  <a:bodyPr/>
                  <a:lstStyle/>
                  <a:p>
                    <a:r>
                      <a:rPr lang="en-US" dirty="0">
                        <a:solidFill>
                          <a:schemeClr val="bg1"/>
                        </a:solidFill>
                      </a:rPr>
                      <a:t>7%</a:t>
                    </a:r>
                  </a:p>
                </c:rich>
              </c:tx>
              <c:dLblPos val="ctr"/>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A64D-40C7-B674-3686F5F3952B}"/>
                </c:ext>
              </c:extLst>
            </c:dLbl>
            <c:dLbl>
              <c:idx val="2"/>
              <c:tx>
                <c:rich>
                  <a:bodyPr/>
                  <a:lstStyle/>
                  <a:p>
                    <a:r>
                      <a:rPr lang="en-US" dirty="0">
                        <a:solidFill>
                          <a:schemeClr val="bg1"/>
                        </a:solidFill>
                      </a:rPr>
                      <a:t>6%</a:t>
                    </a:r>
                  </a:p>
                </c:rich>
              </c:tx>
              <c:dLblPos val="ctr"/>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A64D-40C7-B674-3686F5F3952B}"/>
                </c:ext>
              </c:extLst>
            </c:dLbl>
            <c:dLbl>
              <c:idx val="3"/>
              <c:layout>
                <c:manualLayout>
                  <c:x val="0.19916055838289382"/>
                  <c:y val="-5.5616088845331139E-2"/>
                </c:manualLayout>
              </c:layout>
              <c:tx>
                <c:rich>
                  <a:bodyPr/>
                  <a:lstStyle/>
                  <a:p>
                    <a:r>
                      <a:rPr lang="en-US" dirty="0">
                        <a:solidFill>
                          <a:schemeClr val="bg1"/>
                        </a:solidFill>
                      </a:rPr>
                      <a:t>2%</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A64D-40C7-B674-3686F5F3952B}"/>
                </c:ext>
              </c:extLst>
            </c:dLbl>
            <c:dLbl>
              <c:idx val="4"/>
              <c:tx>
                <c:rich>
                  <a:bodyPr/>
                  <a:lstStyle/>
                  <a:p>
                    <a:r>
                      <a:rPr lang="en-US" dirty="0">
                        <a:solidFill>
                          <a:schemeClr val="bg1"/>
                        </a:solidFill>
                      </a:rPr>
                      <a:t>27%</a:t>
                    </a:r>
                  </a:p>
                </c:rich>
              </c:tx>
              <c:dLblPos val="ctr"/>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9-A64D-40C7-B674-3686F5F3952B}"/>
                </c:ext>
              </c:extLst>
            </c:dLbl>
            <c:dLbl>
              <c:idx val="5"/>
              <c:tx>
                <c:rich>
                  <a:bodyPr/>
                  <a:lstStyle/>
                  <a:p>
                    <a:r>
                      <a:rPr lang="en-US" dirty="0"/>
                      <a:t>16%</a:t>
                    </a:r>
                  </a:p>
                </c:rich>
              </c:tx>
              <c:dLblPos val="ctr"/>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B-A64D-40C7-B674-3686F5F3952B}"/>
                </c:ext>
              </c:extLst>
            </c:dLbl>
            <c:dLbl>
              <c:idx val="6"/>
              <c:tx>
                <c:rich>
                  <a:bodyPr/>
                  <a:lstStyle/>
                  <a:p>
                    <a:r>
                      <a:rPr lang="en-US" b="1" dirty="0">
                        <a:solidFill>
                          <a:schemeClr val="accent5"/>
                        </a:solidFill>
                      </a:rPr>
                      <a:t>&lt;1%</a:t>
                    </a:r>
                    <a:endParaRPr lang="en-US" dirty="0"/>
                  </a:p>
                </c:rich>
              </c:tx>
              <c:dLblPos val="ctr"/>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C-A64D-40C7-B674-3686F5F3952B}"/>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Men who have sex with men (MSM)</c:v>
                </c:pt>
                <c:pt idx="1">
                  <c:v>Injection drug use (IDU)</c:v>
                </c:pt>
                <c:pt idx="2">
                  <c:v>MSM and IDU</c:v>
                </c:pt>
                <c:pt idx="3">
                  <c:v>Heterosexual contact</c:v>
                </c:pt>
                <c:pt idx="4">
                  <c:v>Other/Unknown</c:v>
                </c:pt>
              </c:strCache>
            </c:strRef>
          </c:cat>
          <c:val>
            <c:numRef>
              <c:f>Sheet1!$B$2:$B$6</c:f>
              <c:numCache>
                <c:formatCode>0.0%</c:formatCode>
                <c:ptCount val="5"/>
                <c:pt idx="0">
                  <c:v>0.52449999999999997</c:v>
                </c:pt>
                <c:pt idx="1">
                  <c:v>8.5900000000000004E-2</c:v>
                </c:pt>
                <c:pt idx="2">
                  <c:v>7.6700000000000004E-2</c:v>
                </c:pt>
                <c:pt idx="3">
                  <c:v>5.21E-2</c:v>
                </c:pt>
                <c:pt idx="4">
                  <c:v>0.26069999999999999</c:v>
                </c:pt>
              </c:numCache>
            </c:numRef>
          </c:val>
          <c:extLst>
            <c:ext xmlns:c16="http://schemas.microsoft.com/office/drawing/2014/chart" uri="{C3380CC4-5D6E-409C-BE32-E72D297353CC}">
              <c16:uniqueId val="{0000000D-A64D-40C7-B674-3686F5F3952B}"/>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800" b="1" i="0" u="none" strike="noStrike" kern="1200" baseline="0">
                <a:solidFill>
                  <a:schemeClr val="tx1">
                    <a:lumMod val="50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800" b="1" i="0" u="none" strike="noStrike" kern="1200" baseline="0">
                <a:solidFill>
                  <a:schemeClr val="tx1">
                    <a:lumMod val="50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800" b="1" i="0" u="none" strike="noStrike" kern="1200" baseline="0">
                <a:solidFill>
                  <a:schemeClr val="tx1">
                    <a:lumMod val="50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800" b="1" i="0" u="none" strike="noStrike" kern="1200" baseline="0">
                <a:solidFill>
                  <a:schemeClr val="tx1">
                    <a:lumMod val="50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1800" b="1" i="0" u="none" strike="noStrike" kern="1200" baseline="0">
                <a:solidFill>
                  <a:schemeClr val="tx1">
                    <a:lumMod val="50000"/>
                  </a:schemeClr>
                </a:solidFill>
                <a:latin typeface="+mn-lt"/>
                <a:ea typeface="+mn-ea"/>
                <a:cs typeface="+mn-cs"/>
              </a:defRPr>
            </a:pPr>
            <a:endParaRPr lang="en-US"/>
          </a:p>
        </c:txPr>
      </c:legendEntry>
      <c:layout>
        <c:manualLayout>
          <c:xMode val="edge"/>
          <c:yMode val="edge"/>
          <c:x val="0"/>
          <c:y val="0"/>
          <c:w val="0.31413818069309901"/>
          <c:h val="1"/>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strCache>
            </c:strRef>
          </c:tx>
          <c:cat>
            <c:strRef>
              <c:f>Sheet1!$A$3:$A$8</c:f>
              <c:strCache>
                <c:ptCount val="6"/>
                <c:pt idx="0">
                  <c:v>Injection drug use (IDU) - Males</c:v>
                </c:pt>
                <c:pt idx="1">
                  <c:v>Injection drug use (IDU) - Females</c:v>
                </c:pt>
                <c:pt idx="2">
                  <c:v>Male-to-male sexual contact and IDU</c:v>
                </c:pt>
                <c:pt idx="3">
                  <c:v>Heterosexual contact - Males</c:v>
                </c:pt>
                <c:pt idx="4">
                  <c:v>Heterosexual contact - Females</c:v>
                </c:pt>
                <c:pt idx="5">
                  <c:v>Other</c:v>
                </c:pt>
              </c:strCache>
            </c:strRef>
          </c:cat>
          <c:val>
            <c:numRef>
              <c:f>Sheet1!$B$3:$B$8</c:f>
              <c:numCache>
                <c:formatCode>General</c:formatCode>
                <c:ptCount val="6"/>
              </c:numCache>
            </c:numRef>
          </c:val>
          <c:extLst>
            <c:ext xmlns:c16="http://schemas.microsoft.com/office/drawing/2014/chart" uri="{C3380CC4-5D6E-409C-BE32-E72D297353CC}">
              <c16:uniqueId val="{00000000-1DC8-43A4-B2C0-02B5B0457B52}"/>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592623160171737E-2"/>
          <c:y val="0.10663213150987705"/>
          <c:w val="0.57532114337936258"/>
          <c:h val="0.78673596721462447"/>
        </c:manualLayout>
      </c:layout>
      <c:pieChart>
        <c:varyColors val="1"/>
        <c:ser>
          <c:idx val="0"/>
          <c:order val="0"/>
          <c:tx>
            <c:strRef>
              <c:f>Sheet1!$B$1</c:f>
              <c:strCache>
                <c:ptCount val="1"/>
                <c:pt idx="0">
                  <c:v>Sales</c:v>
                </c:pt>
              </c:strCache>
            </c:strRef>
          </c:tx>
          <c:dPt>
            <c:idx val="0"/>
            <c:bubble3D val="0"/>
            <c:spPr>
              <a:solidFill>
                <a:schemeClr val="bg1"/>
              </a:solidFill>
              <a:ln>
                <a:solidFill>
                  <a:schemeClr val="tx1">
                    <a:lumMod val="75000"/>
                  </a:schemeClr>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84D9-41EA-AF7D-C92035DC863A}"/>
              </c:ext>
            </c:extLst>
          </c:dPt>
          <c:dPt>
            <c:idx val="1"/>
            <c:bubble3D val="0"/>
            <c:spPr>
              <a:solidFill>
                <a:srgbClr val="3252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84D9-41EA-AF7D-C92035DC863A}"/>
              </c:ext>
            </c:extLst>
          </c:dPt>
          <c:dPt>
            <c:idx val="2"/>
            <c:bubble3D val="0"/>
            <c:spPr>
              <a:solidFill>
                <a:srgbClr val="8F1712"/>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84D9-41EA-AF7D-C92035DC863A}"/>
              </c:ext>
            </c:extLst>
          </c:dPt>
          <c:dPt>
            <c:idx val="3"/>
            <c:bubble3D val="0"/>
            <c:spPr>
              <a:solidFill>
                <a:srgbClr val="693C12"/>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84D9-41EA-AF7D-C92035DC863A}"/>
              </c:ext>
            </c:extLst>
          </c:dPt>
          <c:dPt>
            <c:idx val="4"/>
            <c:bubble3D val="0"/>
            <c:spPr>
              <a:solidFill>
                <a:srgbClr val="5D1447"/>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84D9-41EA-AF7D-C92035DC863A}"/>
              </c:ext>
            </c:extLst>
          </c:dPt>
          <c:dPt>
            <c:idx val="5"/>
            <c:bubble3D val="0"/>
            <c:spPr>
              <a:solidFill>
                <a:srgbClr val="181788"/>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84D9-41EA-AF7D-C92035DC863A}"/>
              </c:ext>
            </c:extLst>
          </c:dPt>
          <c:dLbls>
            <c:dLbl>
              <c:idx val="0"/>
              <c:layout>
                <c:manualLayout>
                  <c:x val="-0.11353409484250609"/>
                  <c:y val="0.29632476861444951"/>
                </c:manualLayout>
              </c:layout>
              <c:tx>
                <c:rich>
                  <a:bodyPr/>
                  <a:lstStyle/>
                  <a:p>
                    <a:r>
                      <a:rPr lang="en-US" b="1" dirty="0">
                        <a:solidFill>
                          <a:schemeClr val="bg1"/>
                        </a:solidFill>
                      </a:rPr>
                      <a:t>25%</a:t>
                    </a:r>
                    <a:endParaRPr lang="en-US" dirty="0">
                      <a:solidFill>
                        <a:schemeClr val="bg1"/>
                      </a:solidFill>
                    </a:endParaRP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84D9-41EA-AF7D-C92035DC863A}"/>
                </c:ext>
              </c:extLst>
            </c:dLbl>
            <c:dLbl>
              <c:idx val="1"/>
              <c:layout>
                <c:manualLayout>
                  <c:x val="-9.8436344950249988E-3"/>
                  <c:y val="7.954114288345536E-2"/>
                </c:manualLayout>
              </c:layout>
              <c:tx>
                <c:rich>
                  <a:bodyPr/>
                  <a:lstStyle/>
                  <a:p>
                    <a:r>
                      <a:rPr lang="en-US" dirty="0">
                        <a:solidFill>
                          <a:schemeClr val="bg1"/>
                        </a:solidFill>
                      </a:rPr>
                      <a:t>2%</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84D9-41EA-AF7D-C92035DC863A}"/>
                </c:ext>
              </c:extLst>
            </c:dLbl>
            <c:dLbl>
              <c:idx val="2"/>
              <c:layout>
                <c:manualLayout>
                  <c:x val="-0.18247355360398868"/>
                  <c:y val="-1.3631681258533312E-2"/>
                </c:manualLayout>
              </c:layout>
              <c:tx>
                <c:rich>
                  <a:bodyPr/>
                  <a:lstStyle/>
                  <a:p>
                    <a:r>
                      <a:rPr lang="en-US" dirty="0">
                        <a:solidFill>
                          <a:schemeClr val="bg1"/>
                        </a:solidFill>
                      </a:rPr>
                      <a:t>42%</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84D9-41EA-AF7D-C92035DC863A}"/>
                </c:ext>
              </c:extLst>
            </c:dLbl>
            <c:dLbl>
              <c:idx val="3"/>
              <c:layout>
                <c:manualLayout>
                  <c:x val="8.7094527706013031E-2"/>
                  <c:y val="-0.18128190308606612"/>
                </c:manualLayout>
              </c:layout>
              <c:tx>
                <c:rich>
                  <a:bodyPr/>
                  <a:lstStyle/>
                  <a:p>
                    <a:r>
                      <a:rPr lang="en-US" dirty="0">
                        <a:solidFill>
                          <a:schemeClr val="bg1"/>
                        </a:solidFill>
                      </a:rPr>
                      <a:t>29%</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84D9-41EA-AF7D-C92035DC863A}"/>
                </c:ext>
              </c:extLst>
            </c:dLbl>
            <c:dLbl>
              <c:idx val="4"/>
              <c:layout>
                <c:manualLayout>
                  <c:x val="6.3654402153130105E-2"/>
                  <c:y val="-1.1139199705299996E-2"/>
                </c:manualLayout>
              </c:layout>
              <c:tx>
                <c:rich>
                  <a:bodyPr/>
                  <a:lstStyle/>
                  <a:p>
                    <a:r>
                      <a:rPr lang="en-US" dirty="0">
                        <a:solidFill>
                          <a:schemeClr val="bg1"/>
                        </a:solidFill>
                      </a:rPr>
                      <a:t>2%</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9-84D9-41EA-AF7D-C92035DC863A}"/>
                </c:ext>
              </c:extLst>
            </c:dLbl>
            <c:dLbl>
              <c:idx val="5"/>
              <c:layout>
                <c:manualLayout>
                  <c:x val="0.22695712681986863"/>
                  <c:y val="-0.13790716949854953"/>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lumMod val="50000"/>
                          </a:schemeClr>
                        </a:solidFill>
                        <a:latin typeface="+mn-lt"/>
                        <a:ea typeface="+mn-ea"/>
                        <a:cs typeface="+mn-cs"/>
                      </a:defRPr>
                    </a:pPr>
                    <a:r>
                      <a:rPr lang="en-US" sz="1800" dirty="0">
                        <a:solidFill>
                          <a:schemeClr val="tx1">
                            <a:lumMod val="50000"/>
                          </a:schemeClr>
                        </a:solidFill>
                      </a:rPr>
                      <a:t>&lt;1%</a:t>
                    </a: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50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B-84D9-41EA-AF7D-C92035DC863A}"/>
                </c:ext>
              </c:extLst>
            </c:dLbl>
            <c:dLbl>
              <c:idx val="6"/>
              <c:layout>
                <c:manualLayout>
                  <c:x val="0.25362143285980815"/>
                  <c:y val="-0.13579094121709367"/>
                </c:manualLayout>
              </c:layout>
              <c:tx>
                <c:rich>
                  <a:bodyPr/>
                  <a:lstStyle/>
                  <a:p>
                    <a:r>
                      <a:rPr lang="en-US" b="1" dirty="0">
                        <a:solidFill>
                          <a:schemeClr val="accent5"/>
                        </a:solidFill>
                      </a:rPr>
                      <a:t>&lt;1%</a:t>
                    </a:r>
                    <a:endParaRPr lang="en-US" dirty="0"/>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C-84D9-41EA-AF7D-C92035DC863A}"/>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Sheet1!$A$2:$A$7</c:f>
              <c:strCache>
                <c:ptCount val="6"/>
                <c:pt idx="0">
                  <c:v>American Indian /Alaskan Native</c:v>
                </c:pt>
                <c:pt idx="1">
                  <c:v>Asian/Pacific Islander</c:v>
                </c:pt>
                <c:pt idx="2">
                  <c:v>Black</c:v>
                </c:pt>
                <c:pt idx="3">
                  <c:v>Hispanic/Latino</c:v>
                </c:pt>
                <c:pt idx="4">
                  <c:v>Multiple Races</c:v>
                </c:pt>
                <c:pt idx="5">
                  <c:v>White</c:v>
                </c:pt>
              </c:strCache>
            </c:strRef>
          </c:cat>
          <c:val>
            <c:numRef>
              <c:f>Sheet1!$B$2:$B$7</c:f>
              <c:numCache>
                <c:formatCode>0.00%</c:formatCode>
                <c:ptCount val="6"/>
                <c:pt idx="0">
                  <c:v>4.8999999999999998E-3</c:v>
                </c:pt>
                <c:pt idx="1">
                  <c:v>2.5000000000000001E-2</c:v>
                </c:pt>
                <c:pt idx="2">
                  <c:v>0.4229</c:v>
                </c:pt>
                <c:pt idx="3">
                  <c:v>0.27010000000000001</c:v>
                </c:pt>
                <c:pt idx="4">
                  <c:v>2.5000000000000001E-2</c:v>
                </c:pt>
                <c:pt idx="5">
                  <c:v>0.25219999999999998</c:v>
                </c:pt>
              </c:numCache>
            </c:numRef>
          </c:val>
          <c:extLst>
            <c:ext xmlns:c16="http://schemas.microsoft.com/office/drawing/2014/chart" uri="{C3380CC4-5D6E-409C-BE32-E72D297353CC}">
              <c16:uniqueId val="{0000000D-84D9-41EA-AF7D-C92035DC863A}"/>
            </c:ext>
          </c:extLst>
        </c:ser>
        <c:dLbls>
          <c:showLegendKey val="0"/>
          <c:showVal val="0"/>
          <c:showCatName val="0"/>
          <c:showSerName val="0"/>
          <c:showPercent val="1"/>
          <c:showBubbleSize val="0"/>
          <c:showLeaderLines val="0"/>
        </c:dLbls>
        <c:firstSliceAng val="0"/>
      </c:pieChart>
      <c:spPr>
        <a:noFill/>
        <a:ln>
          <a:noFill/>
        </a:ln>
        <a:effectLst/>
      </c:spPr>
    </c:plotArea>
    <c:legend>
      <c:legendPos val="b"/>
      <c:legendEntry>
        <c:idx val="0"/>
        <c:txPr>
          <a:bodyPr rot="0" spcFirstLastPara="1" vertOverflow="ellipsis" vert="horz" wrap="square" anchor="ctr" anchorCtr="1"/>
          <a:lstStyle/>
          <a:p>
            <a:pPr>
              <a:defRPr sz="1800" b="1" i="0" u="none" strike="noStrike" kern="1200" baseline="0">
                <a:solidFill>
                  <a:schemeClr val="tx1">
                    <a:lumMod val="50000"/>
                  </a:schemeClr>
                </a:solidFill>
                <a:latin typeface="Calibri" panose="020F0502020204030204" pitchFamily="34" charset="0"/>
                <a:ea typeface="+mn-ea"/>
                <a:cs typeface="Calibri" panose="020F0502020204030204" pitchFamily="34" charset="0"/>
              </a:defRPr>
            </a:pPr>
            <a:endParaRPr lang="en-US"/>
          </a:p>
        </c:txPr>
      </c:legendEntry>
      <c:legendEntry>
        <c:idx val="1"/>
        <c:txPr>
          <a:bodyPr rot="0" spcFirstLastPara="1" vertOverflow="ellipsis" vert="horz" wrap="square" anchor="ctr" anchorCtr="1"/>
          <a:lstStyle/>
          <a:p>
            <a:pPr>
              <a:defRPr sz="1800" b="1" i="0" u="none" strike="noStrike" kern="1200" baseline="0">
                <a:solidFill>
                  <a:schemeClr val="tx1">
                    <a:lumMod val="50000"/>
                  </a:schemeClr>
                </a:solidFill>
                <a:latin typeface="Calibri" panose="020F0502020204030204" pitchFamily="34" charset="0"/>
                <a:ea typeface="+mn-ea"/>
                <a:cs typeface="Calibri" panose="020F0502020204030204" pitchFamily="34" charset="0"/>
              </a:defRPr>
            </a:pPr>
            <a:endParaRPr lang="en-US"/>
          </a:p>
        </c:txPr>
      </c:legendEntry>
      <c:legendEntry>
        <c:idx val="2"/>
        <c:txPr>
          <a:bodyPr rot="0" spcFirstLastPara="1" vertOverflow="ellipsis" vert="horz" wrap="square" anchor="ctr" anchorCtr="1"/>
          <a:lstStyle/>
          <a:p>
            <a:pPr>
              <a:defRPr sz="1800" b="1" i="0" u="none" strike="noStrike" kern="1200" baseline="0">
                <a:solidFill>
                  <a:schemeClr val="tx1">
                    <a:lumMod val="50000"/>
                  </a:schemeClr>
                </a:solidFill>
                <a:latin typeface="Calibri" panose="020F0502020204030204" pitchFamily="34" charset="0"/>
                <a:ea typeface="+mn-ea"/>
                <a:cs typeface="Calibri" panose="020F0502020204030204" pitchFamily="34" charset="0"/>
              </a:defRPr>
            </a:pPr>
            <a:endParaRPr lang="en-US"/>
          </a:p>
        </c:txPr>
      </c:legendEntry>
      <c:legendEntry>
        <c:idx val="3"/>
        <c:txPr>
          <a:bodyPr rot="0" spcFirstLastPara="1" vertOverflow="ellipsis" vert="horz" wrap="square" anchor="ctr" anchorCtr="1"/>
          <a:lstStyle/>
          <a:p>
            <a:pPr>
              <a:defRPr sz="1800" b="1" i="0" u="none" strike="noStrike" kern="1200" baseline="0">
                <a:solidFill>
                  <a:schemeClr val="tx1">
                    <a:lumMod val="50000"/>
                  </a:schemeClr>
                </a:solidFill>
                <a:latin typeface="Calibri" panose="020F0502020204030204" pitchFamily="34" charset="0"/>
                <a:ea typeface="+mn-ea"/>
                <a:cs typeface="Calibri" panose="020F0502020204030204" pitchFamily="34" charset="0"/>
              </a:defRPr>
            </a:pPr>
            <a:endParaRPr lang="en-US"/>
          </a:p>
        </c:txPr>
      </c:legendEntry>
      <c:legendEntry>
        <c:idx val="4"/>
        <c:txPr>
          <a:bodyPr rot="0" spcFirstLastPara="1" vertOverflow="ellipsis" vert="horz" wrap="square" anchor="ctr" anchorCtr="1"/>
          <a:lstStyle/>
          <a:p>
            <a:pPr>
              <a:defRPr sz="1800" b="1" i="0" u="none" strike="noStrike" kern="1200" baseline="0">
                <a:solidFill>
                  <a:schemeClr val="tx1">
                    <a:lumMod val="50000"/>
                  </a:schemeClr>
                </a:solidFill>
                <a:latin typeface="Calibri" panose="020F0502020204030204" pitchFamily="34" charset="0"/>
                <a:ea typeface="+mn-ea"/>
                <a:cs typeface="Calibri" panose="020F0502020204030204" pitchFamily="34" charset="0"/>
              </a:defRPr>
            </a:pPr>
            <a:endParaRPr lang="en-US"/>
          </a:p>
        </c:txPr>
      </c:legendEntry>
      <c:legendEntry>
        <c:idx val="5"/>
        <c:txPr>
          <a:bodyPr rot="0" spcFirstLastPara="1" vertOverflow="ellipsis" vert="horz" wrap="square" anchor="ctr" anchorCtr="1"/>
          <a:lstStyle/>
          <a:p>
            <a:pPr>
              <a:defRPr sz="1800" b="1" i="0" u="none" strike="noStrike" kern="1200" baseline="0">
                <a:solidFill>
                  <a:schemeClr val="tx1">
                    <a:lumMod val="50000"/>
                  </a:schemeClr>
                </a:solidFill>
                <a:latin typeface="Calibri" panose="020F0502020204030204" pitchFamily="34" charset="0"/>
                <a:ea typeface="+mn-ea"/>
                <a:cs typeface="Calibri" panose="020F0502020204030204" pitchFamily="34" charset="0"/>
              </a:defRPr>
            </a:pPr>
            <a:endParaRPr lang="en-US"/>
          </a:p>
        </c:txPr>
      </c:legendEntry>
      <c:layout>
        <c:manualLayout>
          <c:xMode val="edge"/>
          <c:yMode val="edge"/>
          <c:x val="0.59738594280877655"/>
          <c:y val="0"/>
          <c:w val="0.38024865129854507"/>
          <c:h val="1"/>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3208661417323"/>
          <c:y val="7.4630023312405577E-2"/>
          <c:w val="0.79326326396700408"/>
          <c:h val="0.808284297209651"/>
        </c:manualLayout>
      </c:layout>
      <c:pieChart>
        <c:varyColors val="1"/>
        <c:ser>
          <c:idx val="0"/>
          <c:order val="0"/>
          <c:tx>
            <c:strRef>
              <c:f>Sheet1!$B$1</c:f>
              <c:strCache>
                <c:ptCount val="1"/>
                <c:pt idx="0">
                  <c:v>Sales</c:v>
                </c:pt>
              </c:strCache>
            </c:strRef>
          </c:tx>
          <c:dPt>
            <c:idx val="0"/>
            <c:bubble3D val="0"/>
            <c:spPr>
              <a:solidFill>
                <a:schemeClr val="bg1"/>
              </a:solidFill>
              <a:ln>
                <a:solidFill>
                  <a:schemeClr val="tx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FA5B-4D68-B2DD-5C5F3E35D9E7}"/>
              </c:ext>
            </c:extLst>
          </c:dPt>
          <c:dPt>
            <c:idx val="1"/>
            <c:bubble3D val="0"/>
            <c:spPr>
              <a:solidFill>
                <a:srgbClr val="3252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FA5B-4D68-B2DD-5C5F3E35D9E7}"/>
              </c:ext>
            </c:extLst>
          </c:dPt>
          <c:dPt>
            <c:idx val="2"/>
            <c:bubble3D val="0"/>
            <c:spPr>
              <a:solidFill>
                <a:srgbClr val="8F1712"/>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FA5B-4D68-B2DD-5C5F3E35D9E7}"/>
              </c:ext>
            </c:extLst>
          </c:dPt>
          <c:dPt>
            <c:idx val="3"/>
            <c:bubble3D val="0"/>
            <c:spPr>
              <a:solidFill>
                <a:srgbClr val="693C12"/>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FA5B-4D68-B2DD-5C5F3E35D9E7}"/>
              </c:ext>
            </c:extLst>
          </c:dPt>
          <c:dPt>
            <c:idx val="4"/>
            <c:bubble3D val="0"/>
            <c:spPr>
              <a:solidFill>
                <a:srgbClr val="5D1447"/>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FA5B-4D68-B2DD-5C5F3E35D9E7}"/>
              </c:ext>
            </c:extLst>
          </c:dPt>
          <c:dPt>
            <c:idx val="5"/>
            <c:bubble3D val="0"/>
            <c:spPr>
              <a:solidFill>
                <a:srgbClr val="181788"/>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FA5B-4D68-B2DD-5C5F3E35D9E7}"/>
              </c:ext>
            </c:extLst>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C-FA5B-4D68-B2DD-5C5F3E35D9E7}"/>
              </c:ext>
            </c:extLst>
          </c:dPt>
          <c:dLbls>
            <c:dLbl>
              <c:idx val="0"/>
              <c:layout>
                <c:manualLayout>
                  <c:x val="-6.04088211799612E-2"/>
                  <c:y val="0.12965819613457408"/>
                </c:manualLayout>
              </c:layout>
              <c:tx>
                <c:rich>
                  <a:bodyPr/>
                  <a:lstStyle/>
                  <a:p>
                    <a:r>
                      <a:rPr lang="en-US" b="1" dirty="0">
                        <a:solidFill>
                          <a:schemeClr val="tx1">
                            <a:lumMod val="50000"/>
                          </a:schemeClr>
                        </a:solidFill>
                      </a:rPr>
                      <a:t>8%</a:t>
                    </a:r>
                    <a:endParaRPr lang="en-US" dirty="0">
                      <a:solidFill>
                        <a:schemeClr val="tx1">
                          <a:lumMod val="50000"/>
                        </a:schemeClr>
                      </a:solidFill>
                    </a:endParaRP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FA5B-4D68-B2DD-5C5F3E35D9E7}"/>
                </c:ext>
              </c:extLst>
            </c:dLbl>
            <c:dLbl>
              <c:idx val="1"/>
              <c:layout>
                <c:manualLayout>
                  <c:x val="1.1743063367079115E-3"/>
                  <c:y val="-2.1834576239780384E-2"/>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lumMod val="50000"/>
                          </a:schemeClr>
                        </a:solidFill>
                        <a:latin typeface="+mn-lt"/>
                        <a:ea typeface="+mn-ea"/>
                        <a:cs typeface="+mn-cs"/>
                      </a:defRPr>
                    </a:pPr>
                    <a:r>
                      <a:rPr lang="en-US" sz="1800" dirty="0">
                        <a:solidFill>
                          <a:schemeClr val="tx1">
                            <a:lumMod val="50000"/>
                          </a:schemeClr>
                        </a:solidFill>
                      </a:rPr>
                      <a:t>1%</a:t>
                    </a: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50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FA5B-4D68-B2DD-5C5F3E35D9E7}"/>
                </c:ext>
              </c:extLst>
            </c:dLbl>
            <c:dLbl>
              <c:idx val="2"/>
              <c:layout>
                <c:manualLayout>
                  <c:x val="-0.18247355360398868"/>
                  <c:y val="-1.3631681258533312E-2"/>
                </c:manualLayout>
              </c:layout>
              <c:tx>
                <c:rich>
                  <a:bodyPr/>
                  <a:lstStyle/>
                  <a:p>
                    <a:r>
                      <a:rPr lang="en-US" dirty="0">
                        <a:solidFill>
                          <a:schemeClr val="bg1"/>
                        </a:solidFill>
                      </a:rPr>
                      <a:t>24%</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FA5B-4D68-B2DD-5C5F3E35D9E7}"/>
                </c:ext>
              </c:extLst>
            </c:dLbl>
            <c:dLbl>
              <c:idx val="3"/>
              <c:layout>
                <c:manualLayout>
                  <c:x val="-7.4431242969628802E-2"/>
                  <c:y val="-0.15097880822818316"/>
                </c:manualLayout>
              </c:layout>
              <c:tx>
                <c:rich>
                  <a:bodyPr/>
                  <a:lstStyle/>
                  <a:p>
                    <a:r>
                      <a:rPr lang="en-US" dirty="0">
                        <a:solidFill>
                          <a:schemeClr val="bg1"/>
                        </a:solidFill>
                      </a:rPr>
                      <a:t>15%</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FA5B-4D68-B2DD-5C5F3E35D9E7}"/>
                </c:ext>
              </c:extLst>
            </c:dLbl>
            <c:dLbl>
              <c:idx val="4"/>
              <c:layout>
                <c:manualLayout>
                  <c:x val="9.5409636295463063E-2"/>
                  <c:y val="-0.15633376067569932"/>
                </c:manualLayout>
              </c:layout>
              <c:tx>
                <c:rich>
                  <a:bodyPr/>
                  <a:lstStyle/>
                  <a:p>
                    <a:r>
                      <a:rPr lang="en-US" dirty="0">
                        <a:solidFill>
                          <a:schemeClr val="bg1"/>
                        </a:solidFill>
                      </a:rPr>
                      <a:t>10%</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9-FA5B-4D68-B2DD-5C5F3E35D9E7}"/>
                </c:ext>
              </c:extLst>
            </c:dLbl>
            <c:dLbl>
              <c:idx val="5"/>
              <c:layout>
                <c:manualLayout>
                  <c:x val="0.24751461465044144"/>
                  <c:y val="4.1923168694822238E-2"/>
                </c:manualLayout>
              </c:layout>
              <c:tx>
                <c:rich>
                  <a:bodyPr/>
                  <a:lstStyle/>
                  <a:p>
                    <a:r>
                      <a:rPr lang="en-US" dirty="0">
                        <a:solidFill>
                          <a:schemeClr val="bg1"/>
                        </a:solidFill>
                      </a:rPr>
                      <a:t>42%</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B-FA5B-4D68-B2DD-5C5F3E35D9E7}"/>
                </c:ext>
              </c:extLst>
            </c:dLbl>
            <c:dLbl>
              <c:idx val="6"/>
              <c:layout>
                <c:manualLayout>
                  <c:x val="0.25362143285980815"/>
                  <c:y val="-0.13579094121709367"/>
                </c:manualLayout>
              </c:layout>
              <c:tx>
                <c:rich>
                  <a:bodyPr/>
                  <a:lstStyle/>
                  <a:p>
                    <a:r>
                      <a:rPr lang="en-US" b="1" dirty="0">
                        <a:solidFill>
                          <a:schemeClr val="accent5"/>
                        </a:solidFill>
                      </a:rPr>
                      <a:t>&lt;1%</a:t>
                    </a:r>
                    <a:endParaRPr lang="en-US" dirty="0"/>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C-FA5B-4D68-B2DD-5C5F3E35D9E7}"/>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Sheet1!$A$2:$A$8</c:f>
              <c:strCache>
                <c:ptCount val="6"/>
                <c:pt idx="0">
                  <c:v>American Indian/Alaskan Native</c:v>
                </c:pt>
                <c:pt idx="1">
                  <c:v>Asian/Pacific Islander</c:v>
                </c:pt>
                <c:pt idx="2">
                  <c:v>Black/African American</c:v>
                </c:pt>
                <c:pt idx="3">
                  <c:v>Hispanic/Latino</c:v>
                </c:pt>
                <c:pt idx="4">
                  <c:v>Multiple Races</c:v>
                </c:pt>
                <c:pt idx="5">
                  <c:v>White</c:v>
                </c:pt>
              </c:strCache>
            </c:strRef>
          </c:cat>
          <c:val>
            <c:numRef>
              <c:f>Sheet1!$B$2:$B$8</c:f>
              <c:numCache>
                <c:formatCode>0.0%</c:formatCode>
                <c:ptCount val="7"/>
                <c:pt idx="0">
                  <c:v>6.13E-2</c:v>
                </c:pt>
                <c:pt idx="1">
                  <c:v>1.5299999999999999E-2</c:v>
                </c:pt>
                <c:pt idx="2">
                  <c:v>0.2853</c:v>
                </c:pt>
                <c:pt idx="3">
                  <c:v>0.1411</c:v>
                </c:pt>
                <c:pt idx="4">
                  <c:v>0.1012</c:v>
                </c:pt>
                <c:pt idx="5">
                  <c:v>0.3957</c:v>
                </c:pt>
              </c:numCache>
            </c:numRef>
          </c:val>
          <c:extLst>
            <c:ext xmlns:c16="http://schemas.microsoft.com/office/drawing/2014/chart" uri="{C3380CC4-5D6E-409C-BE32-E72D297353CC}">
              <c16:uniqueId val="{0000000D-FA5B-4D68-B2DD-5C5F3E35D9E7}"/>
            </c:ext>
          </c:extLst>
        </c:ser>
        <c:dLbls>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rawings/drawing1.xml><?xml version="1.0" encoding="utf-8"?>
<c:userShapes xmlns:c="http://schemas.openxmlformats.org/drawingml/2006/chart">
  <cdr:relSizeAnchor xmlns:cdr="http://schemas.openxmlformats.org/drawingml/2006/chartDrawing">
    <cdr:from>
      <cdr:x>0.54866</cdr:x>
      <cdr:y>0.17204</cdr:y>
    </cdr:from>
    <cdr:to>
      <cdr:x>0.58854</cdr:x>
      <cdr:y>0.21467</cdr:y>
    </cdr:to>
    <cdr:cxnSp macro="">
      <cdr:nvCxnSpPr>
        <cdr:cNvPr id="7" name="Elbow Connector 6">
          <a:extLst xmlns:a="http://schemas.openxmlformats.org/drawingml/2006/main">
            <a:ext uri="{FF2B5EF4-FFF2-40B4-BE49-F238E27FC236}">
              <a16:creationId xmlns:a16="http://schemas.microsoft.com/office/drawing/2014/main" id="{7E0A0741-30AF-408E-9F05-7369AEDA6BC4}"/>
            </a:ext>
          </a:extLst>
        </cdr:cNvPr>
        <cdr:cNvCxnSpPr/>
      </cdr:nvCxnSpPr>
      <cdr:spPr>
        <a:xfrm xmlns:a="http://schemas.openxmlformats.org/drawingml/2006/main" rot="5400000">
          <a:off x="3232133" y="919529"/>
          <a:ext cx="228603" cy="234708"/>
        </a:xfrm>
        <a:prstGeom xmlns:a="http://schemas.openxmlformats.org/drawingml/2006/main" prst="bentConnector3">
          <a:avLst/>
        </a:prstGeom>
        <a:ln xmlns:a="http://schemas.openxmlformats.org/drawingml/2006/main">
          <a:solidFill>
            <a:schemeClr val="tx1">
              <a:lumMod val="50000"/>
            </a:schemeClr>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cdr:x>
      <cdr:y>0.16924</cdr:y>
    </cdr:from>
    <cdr:to>
      <cdr:x>0.53145</cdr:x>
      <cdr:y>0.20798</cdr:y>
    </cdr:to>
    <cdr:cxnSp macro="">
      <cdr:nvCxnSpPr>
        <cdr:cNvPr id="9" name="Elbow Connector 8">
          <a:extLst xmlns:a="http://schemas.openxmlformats.org/drawingml/2006/main">
            <a:ext uri="{FF2B5EF4-FFF2-40B4-BE49-F238E27FC236}">
              <a16:creationId xmlns:a16="http://schemas.microsoft.com/office/drawing/2014/main" id="{A96C4FC6-B3CD-4107-ABDA-3BB97A9C7F02}"/>
            </a:ext>
          </a:extLst>
        </cdr:cNvPr>
        <cdr:cNvCxnSpPr/>
      </cdr:nvCxnSpPr>
      <cdr:spPr>
        <a:xfrm xmlns:a="http://schemas.openxmlformats.org/drawingml/2006/main" rot="16200000" flipH="1">
          <a:off x="2931361" y="918897"/>
          <a:ext cx="207743" cy="185095"/>
        </a:xfrm>
        <a:prstGeom xmlns:a="http://schemas.openxmlformats.org/drawingml/2006/main" prst="bentConnector3">
          <a:avLst>
            <a:gd name="adj1" fmla="val 50001"/>
          </a:avLst>
        </a:prstGeom>
        <a:ln xmlns:a="http://schemas.openxmlformats.org/drawingml/2006/main">
          <a:solidFill>
            <a:schemeClr val="tx1">
              <a:lumMod val="50000"/>
            </a:schemeClr>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0.30914</cdr:x>
      <cdr:y>0.05931</cdr:y>
    </cdr:from>
    <cdr:to>
      <cdr:x>0.33409</cdr:x>
      <cdr:y>0.10502</cdr:y>
    </cdr:to>
    <cdr:cxnSp macro="">
      <cdr:nvCxnSpPr>
        <cdr:cNvPr id="14" name="Connector: Elbow 13">
          <a:extLst xmlns:a="http://schemas.openxmlformats.org/drawingml/2006/main">
            <a:ext uri="{FF2B5EF4-FFF2-40B4-BE49-F238E27FC236}">
              <a16:creationId xmlns:a16="http://schemas.microsoft.com/office/drawing/2014/main" id="{52C7B5D1-2F23-439A-8C63-8AB32439F70A}"/>
            </a:ext>
          </a:extLst>
        </cdr:cNvPr>
        <cdr:cNvCxnSpPr/>
      </cdr:nvCxnSpPr>
      <cdr:spPr>
        <a:xfrm xmlns:a="http://schemas.openxmlformats.org/drawingml/2006/main" rot="16200000" flipH="1">
          <a:off x="1887250" y="279839"/>
          <a:ext cx="198521" cy="154057"/>
        </a:xfrm>
        <a:prstGeom xmlns:a="http://schemas.openxmlformats.org/drawingml/2006/main" prst="bentConnector3">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0.67808</cdr:x>
      <cdr:y>0.07509</cdr:y>
    </cdr:from>
    <cdr:to>
      <cdr:x>0.71257</cdr:x>
      <cdr:y>0.11918</cdr:y>
    </cdr:to>
    <cdr:cxnSp macro="">
      <cdr:nvCxnSpPr>
        <cdr:cNvPr id="3" name="Connector: Elbow 2">
          <a:extLst xmlns:a="http://schemas.openxmlformats.org/drawingml/2006/main">
            <a:ext uri="{FF2B5EF4-FFF2-40B4-BE49-F238E27FC236}">
              <a16:creationId xmlns:a16="http://schemas.microsoft.com/office/drawing/2014/main" id="{D10166C0-291F-4041-9858-F74573EEC573}"/>
            </a:ext>
          </a:extLst>
        </cdr:cNvPr>
        <cdr:cNvCxnSpPr/>
      </cdr:nvCxnSpPr>
      <cdr:spPr>
        <a:xfrm xmlns:a="http://schemas.openxmlformats.org/drawingml/2006/main" rot="5400000">
          <a:off x="2893504" y="314459"/>
          <a:ext cx="147172" cy="184667"/>
        </a:xfrm>
        <a:prstGeom xmlns:a="http://schemas.openxmlformats.org/drawingml/2006/main" prst="bentConnector3">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0EDEC5-D6AB-8643-A8B8-278794F4EB6C}" type="datetimeFigureOut">
              <a:rPr lang="en-US" smtClean="0"/>
              <a:t>3/13/2023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B40B08-8BBB-504C-BAD2-61931D34972B}" type="slidenum">
              <a:rPr lang="en-US" smtClean="0"/>
              <a:t>‹#›</a:t>
            </a:fld>
            <a:endParaRPr lang="en-US" dirty="0"/>
          </a:p>
        </p:txBody>
      </p:sp>
    </p:spTree>
    <p:extLst>
      <p:ext uri="{BB962C8B-B14F-4D97-AF65-F5344CB8AC3E}">
        <p14:creationId xmlns:p14="http://schemas.microsoft.com/office/powerpoint/2010/main" val="523232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www.ninds.nih.gov/disorders/pml/pml.htm" TargetMode="External"/><Relationship Id="rId3" Type="http://schemas.openxmlformats.org/officeDocument/2006/relationships/hyperlink" Target="http://www.cdc.gov/fungal/diseases/candidiasis/index.html" TargetMode="External"/><Relationship Id="rId7" Type="http://schemas.openxmlformats.org/officeDocument/2006/relationships/hyperlink" Target="http://www.cdc.gov/fungal/coccidioidomycosis/"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www.cdc.gov/fungal/histoplasmosis/" TargetMode="External"/><Relationship Id="rId11" Type="http://schemas.openxmlformats.org/officeDocument/2006/relationships/hyperlink" Target="http://www.cdc.gov/nczved/dfbmd/disease_listing/cryptococcus_gi.html" TargetMode="External"/><Relationship Id="rId5" Type="http://schemas.openxmlformats.org/officeDocument/2006/relationships/hyperlink" Target="http://www.nlm.nih.gov/medlineplus/pneumocystisinfections.html" TargetMode="External"/><Relationship Id="rId10" Type="http://schemas.openxmlformats.org/officeDocument/2006/relationships/hyperlink" Target="http://www.nlm.nih.gov/medlineplus/cryptosporidiosis.html" TargetMode="External"/><Relationship Id="rId4" Type="http://schemas.openxmlformats.org/officeDocument/2006/relationships/hyperlink" Target="http://www.nlm.nih.gov/medlineplus/kaposissarcoma.html" TargetMode="External"/><Relationship Id="rId9" Type="http://schemas.openxmlformats.org/officeDocument/2006/relationships/hyperlink" Target="http://www.nlm.nih.gov/medlineplus/toxoplasmosis.htm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 Slide</a:t>
            </a:r>
          </a:p>
          <a:p>
            <a:endParaRPr lang="en-US" dirty="0"/>
          </a:p>
          <a:p>
            <a:r>
              <a:rPr lang="en-US" dirty="0"/>
              <a:t>Visit the link.</a:t>
            </a:r>
          </a:p>
        </p:txBody>
      </p:sp>
      <p:sp>
        <p:nvSpPr>
          <p:cNvPr id="4" name="Slide Number Placeholder 3"/>
          <p:cNvSpPr>
            <a:spLocks noGrp="1"/>
          </p:cNvSpPr>
          <p:nvPr>
            <p:ph type="sldNum" sz="quarter" idx="5"/>
          </p:nvPr>
        </p:nvSpPr>
        <p:spPr/>
        <p:txBody>
          <a:bodyPr/>
          <a:lstStyle/>
          <a:p>
            <a:fld id="{D8B40B08-8BBB-504C-BAD2-61931D34972B}" type="slidenum">
              <a:rPr lang="en-US" smtClean="0"/>
              <a:t>1</a:t>
            </a:fld>
            <a:endParaRPr lang="en-US" dirty="0"/>
          </a:p>
        </p:txBody>
      </p:sp>
    </p:spTree>
    <p:extLst>
      <p:ext uri="{BB962C8B-B14F-4D97-AF65-F5344CB8AC3E}">
        <p14:creationId xmlns:p14="http://schemas.microsoft.com/office/powerpoint/2010/main" val="424292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1" dirty="0"/>
              <a:t>Sex  </a:t>
            </a:r>
          </a:p>
          <a:p>
            <a:pPr marL="685800" lvl="1" indent="-228600">
              <a:buFont typeface="+mj-lt"/>
              <a:buAutoNum type="alphaLcPeriod"/>
            </a:pPr>
            <a:r>
              <a:rPr lang="en-US" b="0" dirty="0"/>
              <a:t>Anal sex is</a:t>
            </a:r>
            <a:r>
              <a:rPr lang="en-US" b="0" baseline="0" dirty="0"/>
              <a:t> the highest </a:t>
            </a:r>
            <a:r>
              <a:rPr lang="en-US" dirty="0"/>
              <a:t>of sexual transmission of HIV. This is due to lack of elasticity and a thinner lining of the anus.  Also, the concentration of HIV is higher is rectal fluids than it</a:t>
            </a:r>
            <a:r>
              <a:rPr lang="en-US" baseline="0" dirty="0"/>
              <a:t> is in semen.</a:t>
            </a:r>
          </a:p>
          <a:p>
            <a:pPr marL="1200150" lvl="2" indent="-285750">
              <a:buFont typeface="+mj-lt"/>
              <a:buAutoNum type="romanLcPeriod"/>
            </a:pPr>
            <a:r>
              <a:rPr lang="en-US" baseline="0" dirty="0"/>
              <a:t>Both men and women can have anal sex.</a:t>
            </a:r>
          </a:p>
          <a:p>
            <a:pPr marL="1200150" lvl="2" indent="-285750">
              <a:buFont typeface="+mj-lt"/>
              <a:buAutoNum type="romanLcPeriod"/>
            </a:pPr>
            <a:r>
              <a:rPr lang="en-US" baseline="0" dirty="0"/>
              <a:t>Having anal sex may prevent pregnancy; however, it does put a person at risk for HIV and other STIs.</a:t>
            </a:r>
          </a:p>
          <a:p>
            <a:pPr marL="685800" lvl="1" indent="-228600">
              <a:buFont typeface="+mj-lt"/>
              <a:buAutoNum type="alphaLcPeriod"/>
            </a:pPr>
            <a:r>
              <a:rPr lang="en-US" dirty="0"/>
              <a:t>Vaginal sex is the second</a:t>
            </a:r>
            <a:r>
              <a:rPr lang="en-US" baseline="0" dirty="0"/>
              <a:t> highest of sexual transmission of HIV.</a:t>
            </a:r>
            <a:endParaRPr lang="en-US" dirty="0"/>
          </a:p>
          <a:p>
            <a:pPr marL="685800" lvl="1" indent="-228600">
              <a:buFont typeface="+mj-lt"/>
              <a:buAutoNum type="alphaLcPeriod"/>
            </a:pPr>
            <a:r>
              <a:rPr lang="en-US" dirty="0"/>
              <a:t>Oral sex carries the least</a:t>
            </a:r>
            <a:r>
              <a:rPr lang="en-US" baseline="0" dirty="0"/>
              <a:t> risk of sexual transmission of HIV.</a:t>
            </a:r>
          </a:p>
          <a:p>
            <a:pPr marL="457200" lvl="1" indent="0">
              <a:buFont typeface="+mj-lt"/>
              <a:buNone/>
            </a:pPr>
            <a:r>
              <a:rPr lang="en-US" b="1" baseline="0" dirty="0"/>
              <a:t>NOTE:  </a:t>
            </a:r>
            <a:r>
              <a:rPr lang="en-US" baseline="0" dirty="0"/>
              <a:t>It is important that young people know that Oral and Anal Sex ARE FORMS OF SEX. Many do not count these as forms of sex, yet the risk is still present for HIV and other STIs.</a:t>
            </a:r>
            <a:endParaRPr lang="en-US" dirty="0"/>
          </a:p>
          <a:p>
            <a:endParaRPr lang="en-US" dirty="0"/>
          </a:p>
          <a:p>
            <a:r>
              <a:rPr lang="en-US" b="1" dirty="0"/>
              <a:t>2. Blood Contact </a:t>
            </a:r>
          </a:p>
          <a:p>
            <a:pPr marL="685800" lvl="1" indent="-228600">
              <a:buFont typeface="+mj-lt"/>
              <a:buAutoNum type="alphaLcPeriod"/>
            </a:pPr>
            <a:r>
              <a:rPr lang="en-US" b="0" dirty="0"/>
              <a:t>Sharing needles </a:t>
            </a:r>
            <a:r>
              <a:rPr lang="en-US" dirty="0"/>
              <a:t>falls under blood-to-blood transmission because when someone inserts a needle into his or her veins, small amounts of blood is drawn into the syringe. When that same needle/syringe is used by another person, the blood is mixed. “Shooting up” any drug or sharing “works” (the spoon, cotton ball, or any</a:t>
            </a:r>
            <a:r>
              <a:rPr lang="en-US" baseline="0" dirty="0"/>
              <a:t> other items used </a:t>
            </a:r>
            <a:r>
              <a:rPr lang="en-US" dirty="0"/>
              <a:t>while injecting and sharing the drug) puts people at risk of contracting HIV and Hepatitis C.</a:t>
            </a:r>
          </a:p>
          <a:p>
            <a:pPr marL="685800" lvl="1" indent="-228600">
              <a:buFont typeface="+mj-lt"/>
              <a:buAutoNum type="alphaLcPeriod"/>
            </a:pPr>
            <a:r>
              <a:rPr lang="en-US" dirty="0"/>
              <a:t>Before the blood supply was tested for HIV (tested in 1985),</a:t>
            </a:r>
            <a:r>
              <a:rPr lang="en-US" baseline="0" dirty="0"/>
              <a:t> people contracted HIV through blood transfusions or other blood products. Today the risk of contracting HIV through blood products is 1 in 1.5 million.</a:t>
            </a:r>
          </a:p>
          <a:p>
            <a:pPr marL="685800" lvl="1" indent="-228600">
              <a:buFont typeface="+mj-lt"/>
              <a:buAutoNum type="alphaLcPeriod"/>
            </a:pPr>
            <a:r>
              <a:rPr lang="en-US" baseline="0" dirty="0"/>
              <a:t>Open wound to open wound. This could occur, for example, during a contact sport, such as soccer, football, baseball, softball, basketball, or any sport where an open wound has occurred. Thus, the reason for removing the injured person from play, until the wound can be cleaned and covered.</a:t>
            </a:r>
            <a:endParaRPr lang="en-US" dirty="0"/>
          </a:p>
          <a:p>
            <a:endParaRPr lang="en-US" dirty="0"/>
          </a:p>
          <a:p>
            <a:r>
              <a:rPr lang="en-US" b="1" dirty="0"/>
              <a:t>3. Mother-to-Child – </a:t>
            </a:r>
          </a:p>
          <a:p>
            <a:pPr marL="685800" lvl="1" indent="-228600">
              <a:buFont typeface="+mj-lt"/>
              <a:buAutoNum type="alphaLcPeriod"/>
            </a:pPr>
            <a:r>
              <a:rPr lang="en-US" b="0" dirty="0"/>
              <a:t>HIV</a:t>
            </a:r>
            <a:r>
              <a:rPr lang="en-US" b="1" dirty="0"/>
              <a:t> </a:t>
            </a:r>
            <a:r>
              <a:rPr lang="en-US" b="0" dirty="0"/>
              <a:t>can be spread from a HIV-positive woman to her child during pregnancy, childbirth (labor and delivery), or breastfeeding. It</a:t>
            </a:r>
            <a:r>
              <a:rPr lang="en-US" b="0" baseline="0" dirty="0"/>
              <a:t> </a:t>
            </a:r>
            <a:r>
              <a:rPr lang="en-US" b="0" dirty="0"/>
              <a:t>is the most common way newborns contract HIV.  </a:t>
            </a:r>
          </a:p>
          <a:p>
            <a:pPr marL="1200150" lvl="2" indent="-285750">
              <a:buFont typeface="+mj-lt"/>
              <a:buAutoNum type="alphaLcPeriod"/>
            </a:pPr>
            <a:r>
              <a:rPr lang="en-US" b="0" dirty="0"/>
              <a:t>Pregnant women living with HIV take medicine during pregnancy and childbirth to reduce the risk of mother-to-child transmission of HIV. In some situations, a woman with HIV may have a scheduled cesarean delivery (C-section) to prevent mother-to-child transmission of HIV.</a:t>
            </a:r>
          </a:p>
          <a:p>
            <a:pPr marL="1200150" lvl="2" indent="-285750">
              <a:buFont typeface="+mj-lt"/>
              <a:buAutoNum type="alphaLcPeriod"/>
            </a:pPr>
            <a:r>
              <a:rPr lang="en-US" b="0" dirty="0"/>
              <a:t>Babies born to women living with HIV receive HIV medicine for 6 weeks after birth. The HIV medicine reduces the risk of infection from any HIV that that may have entered a baby’s body during childbirth.</a:t>
            </a:r>
          </a:p>
          <a:p>
            <a:pPr marL="1200150" lvl="2" indent="-285750">
              <a:buFont typeface="+mj-lt"/>
              <a:buAutoNum type="alphaLcPeriod"/>
            </a:pPr>
            <a:r>
              <a:rPr lang="en-US" b="0" dirty="0"/>
              <a:t>Because HIV can be transmitted in breast milk, women living with HIV should not breastfeed their babies. Baby formula is a safe and healthy alternative to breast milk.  </a:t>
            </a:r>
          </a:p>
          <a:p>
            <a:pPr marL="1200150" lvl="2" indent="-285750">
              <a:buFont typeface="+mj-lt"/>
              <a:buAutoNum type="alphaLcPeriod"/>
            </a:pPr>
            <a:r>
              <a:rPr lang="en-US" b="0" dirty="0"/>
              <a:t>The CDC (Centers</a:t>
            </a:r>
            <a:r>
              <a:rPr lang="en-US" b="0" baseline="0" dirty="0"/>
              <a:t> for Disease Control and Prevention) recommends that all pregnant women get tested for HIV as early as possible in each pregnancy.</a:t>
            </a:r>
          </a:p>
        </p:txBody>
      </p:sp>
      <p:sp>
        <p:nvSpPr>
          <p:cNvPr id="4" name="Slide Number Placeholder 3"/>
          <p:cNvSpPr>
            <a:spLocks noGrp="1"/>
          </p:cNvSpPr>
          <p:nvPr>
            <p:ph type="sldNum" sz="quarter" idx="10"/>
          </p:nvPr>
        </p:nvSpPr>
        <p:spPr/>
        <p:txBody>
          <a:bodyPr/>
          <a:lstStyle/>
          <a:p>
            <a:fld id="{AFBA72EA-B255-42C3-81F2-83A49F304E64}" type="slidenum">
              <a:rPr lang="en-US" smtClean="0"/>
              <a:t>10</a:t>
            </a:fld>
            <a:endParaRPr lang="en-US" dirty="0"/>
          </a:p>
        </p:txBody>
      </p:sp>
    </p:spTree>
    <p:extLst>
      <p:ext uri="{BB962C8B-B14F-4D97-AF65-F5344CB8AC3E}">
        <p14:creationId xmlns:p14="http://schemas.microsoft.com/office/powerpoint/2010/main" val="2059563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Five Fluids</a:t>
            </a:r>
          </a:p>
          <a:p>
            <a:pPr marL="685800" lvl="1" indent="-228600">
              <a:buFont typeface="+mj-lt"/>
              <a:buAutoNum type="arabicPeriod"/>
            </a:pPr>
            <a:r>
              <a:rPr lang="en-US" b="1" dirty="0"/>
              <a:t>Blood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baseline="0" dirty="0"/>
              <a:t>Rectal fluids: </a:t>
            </a:r>
            <a:r>
              <a:rPr lang="en-US" b="0" baseline="0" dirty="0"/>
              <a:t>mucus that lines the rectum. </a:t>
            </a:r>
            <a:endParaRPr lang="en-US" b="0" dirty="0"/>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a:t>Semen (ejaculate/cum &amp; pre-ejaculate/pre-cum):</a:t>
            </a:r>
            <a:r>
              <a:rPr lang="en-US" dirty="0"/>
              <a:t> is the substance that is released from the penis following sexual orgasm. </a:t>
            </a:r>
            <a:r>
              <a:rPr lang="en-US" b="1" dirty="0"/>
              <a:t>Pre-cum</a:t>
            </a:r>
            <a:r>
              <a:rPr lang="en-US" dirty="0"/>
              <a:t> is the liquid that seeps out of the penis before ejaculation occurs. There are lower concentrations of HIV in pre-cum,</a:t>
            </a:r>
            <a:r>
              <a:rPr lang="en-US" baseline="0" dirty="0"/>
              <a:t> </a:t>
            </a:r>
            <a:r>
              <a:rPr lang="en-US" dirty="0"/>
              <a:t>making transmission less likely, but </a:t>
            </a:r>
            <a:r>
              <a:rPr lang="en-US" b="0" dirty="0"/>
              <a:t>still possible.</a:t>
            </a:r>
            <a:endParaRPr lang="en-US" b="1" dirty="0"/>
          </a:p>
          <a:p>
            <a:pPr marL="685800" lvl="1" indent="-228600">
              <a:buFont typeface="+mj-lt"/>
              <a:buAutoNum type="arabicPeriod"/>
            </a:pPr>
            <a:r>
              <a:rPr lang="en-US" b="1" baseline="0" dirty="0"/>
              <a:t>Vaginal fluids: </a:t>
            </a:r>
            <a:r>
              <a:rPr lang="en-US" b="0" baseline="0" dirty="0"/>
              <a:t>combination of fluid and cells continually shed from the vagina. Normal vaginal discharge helps keep vaginal tissues healthy, provide lubrication and protect against infection and irritation.</a:t>
            </a:r>
          </a:p>
          <a:p>
            <a:pPr marL="685800" lvl="1" indent="-228600">
              <a:buFont typeface="+mj-lt"/>
              <a:buAutoNum type="arabicPeriod"/>
            </a:pPr>
            <a:r>
              <a:rPr lang="en-US" b="1" dirty="0"/>
              <a:t>Breast milk </a:t>
            </a:r>
            <a:r>
              <a:rPr lang="en-US" dirty="0"/>
              <a:t>can infect the baby following birth. This is especially an issue in other countries such as Africa who have communities who depend solely on breast milk to nourish their children. </a:t>
            </a:r>
          </a:p>
          <a:p>
            <a:pPr marL="685800" lvl="1" indent="-228600">
              <a:buFont typeface="+mj-lt"/>
              <a:buAutoNum type="arabicPeriod"/>
            </a:pPr>
            <a:endParaRPr lang="en-US" dirty="0"/>
          </a:p>
          <a:p>
            <a:pPr marL="0" indent="0">
              <a:buFont typeface="Arial" panose="020B0604020202020204" pitchFamily="34" charset="0"/>
              <a:buNone/>
            </a:pPr>
            <a:r>
              <a:rPr lang="en-US" b="1" dirty="0"/>
              <a:t>NOTE:  </a:t>
            </a:r>
            <a:r>
              <a:rPr lang="en-US" dirty="0"/>
              <a:t>There is </a:t>
            </a:r>
            <a:r>
              <a:rPr lang="en-US" b="1" dirty="0"/>
              <a:t>not</a:t>
            </a:r>
            <a:r>
              <a:rPr lang="en-US" dirty="0"/>
              <a:t> enough virus to transmit HIV in: saliva, sweat, tears, urine, feces.</a:t>
            </a:r>
          </a:p>
          <a:p>
            <a:endParaRPr lang="en-US" dirty="0"/>
          </a:p>
          <a:p>
            <a:endParaRPr lang="en-US" dirty="0"/>
          </a:p>
        </p:txBody>
      </p:sp>
      <p:sp>
        <p:nvSpPr>
          <p:cNvPr id="4" name="Slide Number Placeholder 3"/>
          <p:cNvSpPr>
            <a:spLocks noGrp="1"/>
          </p:cNvSpPr>
          <p:nvPr>
            <p:ph type="sldNum" sz="quarter" idx="10"/>
          </p:nvPr>
        </p:nvSpPr>
        <p:spPr/>
        <p:txBody>
          <a:bodyPr/>
          <a:lstStyle/>
          <a:p>
            <a:fld id="{AFBA72EA-B255-42C3-81F2-83A49F304E64}" type="slidenum">
              <a:rPr lang="en-US" smtClean="0"/>
              <a:t>11</a:t>
            </a:fld>
            <a:endParaRPr lang="en-US" dirty="0"/>
          </a:p>
        </p:txBody>
      </p:sp>
    </p:spTree>
    <p:extLst>
      <p:ext uri="{BB962C8B-B14F-4D97-AF65-F5344CB8AC3E}">
        <p14:creationId xmlns:p14="http://schemas.microsoft.com/office/powerpoint/2010/main" val="2298169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These</a:t>
            </a:r>
            <a:r>
              <a:rPr lang="en-US" baseline="0" dirty="0"/>
              <a:t> b</a:t>
            </a:r>
            <a:r>
              <a:rPr lang="en-US" dirty="0"/>
              <a:t>ody fluids (blood, rectal fluids, vaginal fluids, semen, breast milk) must come-into-contact with a mucus membrane or damaged tissue or be directly injected into your bloodstream (by a needle or syringe) for transmission to possibly occur. </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Mucus membranes </a:t>
            </a:r>
            <a:r>
              <a:rPr lang="en-US" dirty="0"/>
              <a:t>are the soft, moist areas just inside openings to your body. They can be found in the eyes (the conjunctiva is</a:t>
            </a:r>
            <a:r>
              <a:rPr lang="en-US" baseline="0" dirty="0"/>
              <a:t> clear and covers the eyeball</a:t>
            </a:r>
            <a:r>
              <a:rPr lang="en-US" dirty="0"/>
              <a:t>),</a:t>
            </a:r>
            <a:r>
              <a:rPr lang="en-US" baseline="0" dirty="0"/>
              <a:t> </a:t>
            </a:r>
            <a:r>
              <a:rPr lang="en-US" dirty="0"/>
              <a:t>nose, ears, vagina,</a:t>
            </a:r>
            <a:r>
              <a:rPr lang="en-US" baseline="0" dirty="0"/>
              <a:t> anus, mouth </a:t>
            </a:r>
            <a:r>
              <a:rPr lang="en-US" dirty="0"/>
              <a:t>or the opening at</a:t>
            </a:r>
            <a:r>
              <a:rPr lang="en-US" baseline="0" dirty="0"/>
              <a:t> the tip of the penis (the urethra)</a:t>
            </a:r>
            <a:r>
              <a:rPr lang="en-US" dirty="0"/>
              <a:t>.</a:t>
            </a:r>
          </a:p>
        </p:txBody>
      </p:sp>
      <p:sp>
        <p:nvSpPr>
          <p:cNvPr id="4" name="Slide Number Placeholder 3"/>
          <p:cNvSpPr>
            <a:spLocks noGrp="1"/>
          </p:cNvSpPr>
          <p:nvPr>
            <p:ph type="sldNum" sz="quarter" idx="10"/>
          </p:nvPr>
        </p:nvSpPr>
        <p:spPr/>
        <p:txBody>
          <a:bodyPr/>
          <a:lstStyle/>
          <a:p>
            <a:fld id="{AFBA72EA-B255-42C3-81F2-83A49F304E64}" type="slidenum">
              <a:rPr lang="en-US" smtClean="0"/>
              <a:t>12</a:t>
            </a:fld>
            <a:endParaRPr lang="en-US" dirty="0"/>
          </a:p>
        </p:txBody>
      </p:sp>
    </p:spTree>
    <p:extLst>
      <p:ext uri="{BB962C8B-B14F-4D97-AF65-F5344CB8AC3E}">
        <p14:creationId xmlns:p14="http://schemas.microsoft.com/office/powerpoint/2010/main" val="857453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a:t>
            </a:r>
            <a:r>
              <a:rPr lang="en-US" b="1" u="sng" dirty="0"/>
              <a:t>only</a:t>
            </a:r>
            <a:r>
              <a:rPr lang="en-US" dirty="0"/>
              <a:t> way to know if you have contracted HIV is to be tested. You </a:t>
            </a:r>
            <a:r>
              <a:rPr lang="en-US" b="1" dirty="0"/>
              <a:t>cannot</a:t>
            </a:r>
            <a:r>
              <a:rPr lang="en-US" dirty="0"/>
              <a:t> rely on symptoms to know if you have HIV.</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Flu-like symptoms</a:t>
            </a:r>
            <a:r>
              <a:rPr lang="en-US" dirty="0"/>
              <a:t>:</a:t>
            </a:r>
            <a:r>
              <a:rPr lang="en-US" baseline="0" dirty="0"/>
              <a:t> (often described as “the worst flu ever”) can last anywhere from a few days to several weeks after exposure.</a:t>
            </a:r>
          </a:p>
          <a:p>
            <a:pPr marL="628650" lvl="1" indent="-171450">
              <a:buFont typeface="Wingdings" panose="05000000000000000000" pitchFamily="2" charset="2"/>
              <a:buChar char="§"/>
            </a:pPr>
            <a:r>
              <a:rPr lang="en-US" baseline="0" dirty="0"/>
              <a:t>Just because you have these symptoms doesn’t mean you have HIV.  These symptoms could be caused from other infections, such as COVID-19.  </a:t>
            </a:r>
          </a:p>
          <a:p>
            <a:pPr marL="628650" lvl="1" indent="-171450">
              <a:buFont typeface="Wingdings" panose="05000000000000000000" pitchFamily="2" charset="2"/>
              <a:buChar char="§"/>
            </a:pPr>
            <a:r>
              <a:rPr lang="en-US" baseline="0" dirty="0"/>
              <a:t>Fever</a:t>
            </a:r>
          </a:p>
          <a:p>
            <a:pPr marL="628650" lvl="1" indent="-171450">
              <a:buFont typeface="Wingdings" panose="05000000000000000000" pitchFamily="2" charset="2"/>
              <a:buChar char="§"/>
            </a:pPr>
            <a:r>
              <a:rPr lang="en-US" baseline="0" dirty="0"/>
              <a:t>Enlarged lymph nodes</a:t>
            </a:r>
          </a:p>
          <a:p>
            <a:pPr marL="628650" lvl="1" indent="-171450">
              <a:buFont typeface="Wingdings" panose="05000000000000000000" pitchFamily="2" charset="2"/>
              <a:buChar char="§"/>
            </a:pPr>
            <a:r>
              <a:rPr lang="en-US" baseline="0" dirty="0"/>
              <a:t>Sore throat</a:t>
            </a:r>
          </a:p>
          <a:p>
            <a:pPr marL="628650" lvl="1" indent="-171450">
              <a:buFont typeface="Wingdings" panose="05000000000000000000" pitchFamily="2" charset="2"/>
              <a:buChar char="§"/>
            </a:pPr>
            <a:r>
              <a:rPr lang="en-US" baseline="0" dirty="0"/>
              <a:t>Rash </a:t>
            </a:r>
          </a:p>
        </p:txBody>
      </p:sp>
      <p:sp>
        <p:nvSpPr>
          <p:cNvPr id="4" name="Slide Number Placeholder 3"/>
          <p:cNvSpPr>
            <a:spLocks noGrp="1"/>
          </p:cNvSpPr>
          <p:nvPr>
            <p:ph type="sldNum" sz="quarter" idx="10"/>
          </p:nvPr>
        </p:nvSpPr>
        <p:spPr/>
        <p:txBody>
          <a:bodyPr/>
          <a:lstStyle/>
          <a:p>
            <a:fld id="{AFBA72EA-B255-42C3-81F2-83A49F304E64}" type="slidenum">
              <a:rPr lang="en-US" smtClean="0"/>
              <a:t>13</a:t>
            </a:fld>
            <a:endParaRPr lang="en-US" dirty="0"/>
          </a:p>
        </p:txBody>
      </p:sp>
    </p:spTree>
    <p:extLst>
      <p:ext uri="{BB962C8B-B14F-4D97-AF65-F5344CB8AC3E}">
        <p14:creationId xmlns:p14="http://schemas.microsoft.com/office/powerpoint/2010/main" val="1896732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u="none" baseline="0" dirty="0"/>
              <a:t>CD4 Count</a:t>
            </a:r>
            <a:r>
              <a:rPr lang="en-US" u="none" baseline="0" dirty="0"/>
              <a:t>: </a:t>
            </a:r>
          </a:p>
          <a:p>
            <a:pPr marL="628650" lvl="1" indent="-171450">
              <a:buFont typeface="Arial" panose="020B0604020202020204" pitchFamily="34" charset="0"/>
              <a:buChar char="•"/>
            </a:pPr>
            <a:r>
              <a:rPr lang="en-US" b="1" baseline="0" dirty="0"/>
              <a:t>CD4 cells or T-cells</a:t>
            </a:r>
            <a:r>
              <a:rPr lang="en-US" baseline="0" dirty="0"/>
              <a:t>-type of white blood cells that play a major role in protecting your body from infection. They send signals to activate your body’s immune response when they detect “intruders,” like viruses or bacteria.</a:t>
            </a:r>
          </a:p>
          <a:p>
            <a:pPr marL="628650" lvl="1" indent="-171450">
              <a:buFont typeface="Arial" panose="020B0604020202020204" pitchFamily="34" charset="0"/>
              <a:buChar char="•"/>
            </a:pPr>
            <a:r>
              <a:rPr lang="en-US" baseline="0" dirty="0"/>
              <a:t>A CD4 count is a lab test that measures the number of CD4 cells in a sample of your blood.</a:t>
            </a:r>
          </a:p>
          <a:p>
            <a:pPr marL="628650" lvl="1" indent="-171450">
              <a:buFont typeface="Arial" panose="020B0604020202020204" pitchFamily="34" charset="0"/>
              <a:buChar char="•"/>
            </a:pPr>
            <a:r>
              <a:rPr lang="en-US" baseline="0" dirty="0"/>
              <a:t>Your CD4 count helps show you how well your immune system is working. The higher your CD4 count, the more likely you successfully fight HIV and other infections.</a:t>
            </a:r>
          </a:p>
          <a:p>
            <a:pPr marL="628650" lvl="1" indent="-171450">
              <a:buFont typeface="Arial" panose="020B0604020202020204" pitchFamily="34" charset="0"/>
              <a:buChar char="•"/>
            </a:pPr>
            <a:r>
              <a:rPr lang="en-US" dirty="0"/>
              <a:t>A normal CD4 count is from 500 to 1,500 cells/mm3 of blood (for adults</a:t>
            </a:r>
            <a:r>
              <a:rPr lang="en-US" baseline="0" dirty="0"/>
              <a:t> or adolescents).</a:t>
            </a:r>
          </a:p>
          <a:p>
            <a:pPr marL="628650" lvl="1" indent="-171450">
              <a:buFont typeface="Arial" panose="020B0604020202020204" pitchFamily="34" charset="0"/>
              <a:buChar char="•"/>
            </a:pPr>
            <a:r>
              <a:rPr lang="en-US" dirty="0"/>
              <a:t>A very low CD4 count (less than 200 cells/mm3) is one of the ways to determine whether a person living with HIV has progressed to AIDS.</a:t>
            </a:r>
          </a:p>
          <a:p>
            <a:pPr marL="628650" lvl="1" indent="-171450">
              <a:buFont typeface="Arial" panose="020B0604020202020204" pitchFamily="34" charset="0"/>
              <a:buChar char="•"/>
            </a:pPr>
            <a:endParaRPr lang="en-US" dirty="0"/>
          </a:p>
          <a:p>
            <a:pPr marL="0" indent="0">
              <a:buFont typeface="Arial" panose="020B0604020202020204" pitchFamily="34" charset="0"/>
              <a:buNone/>
            </a:pPr>
            <a:r>
              <a:rPr lang="en-US" b="1" u="none" baseline="0" dirty="0"/>
              <a:t>Viral Load</a:t>
            </a:r>
            <a:r>
              <a:rPr lang="en-US" u="none" baseline="0" dirty="0"/>
              <a:t>:</a:t>
            </a:r>
          </a:p>
          <a:p>
            <a:pPr marL="628650" lvl="1" indent="-171450">
              <a:buFont typeface="Arial" panose="020B0604020202020204" pitchFamily="34" charset="0"/>
              <a:buChar char="•"/>
            </a:pPr>
            <a:r>
              <a:rPr lang="en-US" baseline="0" dirty="0"/>
              <a:t>Measures amount of HIV RNA in blood (RNA is ribonucleic acid, a protein).</a:t>
            </a:r>
          </a:p>
          <a:p>
            <a:pPr marL="628650" lvl="1" indent="-171450">
              <a:buFont typeface="Arial" panose="020B0604020202020204" pitchFamily="34" charset="0"/>
              <a:buChar char="•"/>
            </a:pPr>
            <a:r>
              <a:rPr lang="en-US" baseline="0" dirty="0"/>
              <a:t>This measurement is thought to be more accurate than a CD4 count, to decide where a person is in the disease process.</a:t>
            </a:r>
          </a:p>
          <a:p>
            <a:pPr marL="628650" lvl="1" indent="-171450">
              <a:buFont typeface="Arial" panose="020B0604020202020204" pitchFamily="34" charset="0"/>
              <a:buChar char="•"/>
            </a:pPr>
            <a:r>
              <a:rPr lang="en-US" baseline="0" dirty="0"/>
              <a:t>The term “viral load” refers to the amount of HIV in a sample of your blood. When your viral load is high, you have more HIV in your body, and that means your immune system is not fighting HIV well, and the more likely you are to spread the HIV virus.</a:t>
            </a:r>
          </a:p>
          <a:p>
            <a:pPr marL="628650" lvl="1" indent="-171450">
              <a:buFont typeface="Arial" panose="020B0604020202020204" pitchFamily="34" charset="0"/>
              <a:buChar char="•"/>
            </a:pPr>
            <a:r>
              <a:rPr lang="en-US" baseline="0" dirty="0"/>
              <a:t>There is really no such thing as a “normal” viral load. People who do not have HIV have no viral load at all, so there’s no “Normal” range for reference.</a:t>
            </a:r>
          </a:p>
          <a:p>
            <a:pPr marL="628650" lvl="1" indent="-171450">
              <a:buFont typeface="Arial" panose="020B0604020202020204" pitchFamily="34" charset="0"/>
              <a:buChar char="•"/>
            </a:pPr>
            <a:r>
              <a:rPr lang="en-US" baseline="0" dirty="0"/>
              <a:t>A viral load test helps provide information on your health status and how well antiretroviral therapy (ART – treatment with HIV medicines) is controlling the virus.</a:t>
            </a:r>
          </a:p>
          <a:p>
            <a:pPr marL="628650" lvl="1" indent="-171450">
              <a:buFont typeface="Arial" panose="020B0604020202020204" pitchFamily="34" charset="0"/>
              <a:buChar char="•"/>
            </a:pPr>
            <a:r>
              <a:rPr lang="en-US" baseline="0" dirty="0"/>
              <a:t>The goal of ART is to move your viral load down, ideally to undetectable levels. In general, your viral load will be declared "undetectable" if it is under 40 to 75 copies in a sample of your blood. This number depends on the lab and the equipment they use to analyze your sample.</a:t>
            </a:r>
          </a:p>
          <a:p>
            <a:pPr marL="628650" lvl="1" indent="-171450">
              <a:buFont typeface="Arial" panose="020B0604020202020204" pitchFamily="34" charset="0"/>
              <a:buChar char="•"/>
            </a:pPr>
            <a:r>
              <a:rPr lang="en-US" baseline="0" dirty="0"/>
              <a:t>Having an “undetectable” viral load doesn’t mean that the virus is completely gone from your body, it is simply below what a lab test can find. If you stop taking the medication the viral load will increase.</a:t>
            </a:r>
          </a:p>
          <a:p>
            <a:pPr marL="628650" lvl="1" indent="-171450">
              <a:buFont typeface="Arial" panose="020B0604020202020204" pitchFamily="34" charset="0"/>
              <a:buChar char="•"/>
            </a:pPr>
            <a:r>
              <a:rPr lang="en-US" b="1" baseline="0" dirty="0"/>
              <a:t>Someone with an Undetectable viral load still has HIV and needs to stay on medication to remain healthy.  </a:t>
            </a:r>
          </a:p>
          <a:p>
            <a:pPr marL="628650" lvl="1" indent="-171450">
              <a:buFont typeface="Arial" panose="020B0604020202020204" pitchFamily="34" charset="0"/>
              <a:buChar char="•"/>
            </a:pPr>
            <a:r>
              <a:rPr lang="en-US" b="1" baseline="0" dirty="0"/>
              <a:t>NOTE: </a:t>
            </a:r>
            <a:r>
              <a:rPr lang="en-US" b="0" baseline="0" dirty="0"/>
              <a:t>Having an undetectable viral load also means a person cannot transmit HIV to another person </a:t>
            </a:r>
            <a:r>
              <a:rPr lang="en-US" b="0" u="sng" baseline="0" dirty="0"/>
              <a:t>sexually</a:t>
            </a:r>
            <a:r>
              <a:rPr lang="en-US" b="0" baseline="0" dirty="0"/>
              <a:t>. This is another form of prevention called </a:t>
            </a:r>
            <a:r>
              <a:rPr lang="en-US" b="1" baseline="0" dirty="0"/>
              <a:t>Treatment as Prevention.</a:t>
            </a:r>
          </a:p>
          <a:p>
            <a:pPr marL="628650" lvl="1" indent="-171450">
              <a:buFont typeface="Arial" panose="020B0604020202020204" pitchFamily="34" charset="0"/>
              <a:buChar char="•"/>
            </a:pPr>
            <a:endParaRPr lang="en-US" dirty="0"/>
          </a:p>
          <a:p>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fld id="{AFBA72EA-B255-42C3-81F2-83A49F304E64}" type="slidenum">
              <a:rPr lang="en-US" smtClean="0"/>
              <a:t>14</a:t>
            </a:fld>
            <a:endParaRPr lang="en-US" dirty="0"/>
          </a:p>
        </p:txBody>
      </p:sp>
    </p:spTree>
    <p:extLst>
      <p:ext uri="{BB962C8B-B14F-4D97-AF65-F5344CB8AC3E}">
        <p14:creationId xmlns:p14="http://schemas.microsoft.com/office/powerpoint/2010/main" val="522981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Window</a:t>
            </a:r>
            <a:r>
              <a:rPr lang="en-US" b="1" baseline="0" dirty="0"/>
              <a:t> period:</a:t>
            </a:r>
          </a:p>
          <a:p>
            <a:pPr marL="628650" lvl="1" indent="-171450">
              <a:buFont typeface="Wingdings" panose="05000000000000000000" pitchFamily="2" charset="2"/>
              <a:buChar char="§"/>
            </a:pPr>
            <a:r>
              <a:rPr lang="en-US" dirty="0"/>
              <a:t>The period after exposure to HIV, but before a test can</a:t>
            </a:r>
            <a:r>
              <a:rPr lang="en-US" baseline="0" dirty="0"/>
              <a:t> find the virus</a:t>
            </a:r>
            <a:r>
              <a:rPr lang="en-US" dirty="0"/>
              <a:t>.</a:t>
            </a:r>
            <a:r>
              <a:rPr lang="en-US" baseline="0" dirty="0"/>
              <a:t> </a:t>
            </a:r>
          </a:p>
          <a:p>
            <a:pPr marL="628650" lvl="1" indent="-171450">
              <a:buFont typeface="Wingdings" panose="05000000000000000000" pitchFamily="2" charset="2"/>
              <a:buChar char="§"/>
            </a:pPr>
            <a:r>
              <a:rPr lang="en-US" b="0" baseline="0" dirty="0"/>
              <a:t>Someone with HIV who is currently in the window period, is IMMEDIATELY infectious, or able to transmit HIV.</a:t>
            </a:r>
            <a:endParaRPr lang="en-US" b="1" dirty="0"/>
          </a:p>
          <a:p>
            <a:pPr marL="628650" lvl="1" indent="-171450">
              <a:buFont typeface="Wingdings" panose="05000000000000000000" pitchFamily="2" charset="2"/>
              <a:buChar char="§"/>
            </a:pPr>
            <a:r>
              <a:rPr lang="en-US" dirty="0"/>
              <a:t>Can be from approximately 9 days to 3-6 months, depending on </a:t>
            </a:r>
            <a:r>
              <a:rPr lang="en-US" b="1" dirty="0"/>
              <a:t>the type of HIV test</a:t>
            </a:r>
            <a:r>
              <a:rPr lang="en-US" b="1" baseline="0" dirty="0"/>
              <a:t> used </a:t>
            </a:r>
            <a:r>
              <a:rPr lang="en-US" baseline="0" dirty="0"/>
              <a:t>and the</a:t>
            </a:r>
            <a:r>
              <a:rPr lang="en-US" dirty="0"/>
              <a:t> person's body.</a:t>
            </a:r>
          </a:p>
          <a:p>
            <a:pPr marL="628650" lvl="1" indent="-171450">
              <a:buFont typeface="Wingdings" panose="05000000000000000000" pitchFamily="2" charset="2"/>
              <a:buChar char="§"/>
            </a:pPr>
            <a:r>
              <a:rPr lang="en-US" dirty="0"/>
              <a:t>The immune system usually takes 3 to 8 weeks to make antibodies against HIV, but tests differ in how early they can detect the virus.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97% of people will develop antibodies in the first 3 months after getting</a:t>
            </a:r>
            <a:r>
              <a:rPr lang="en-US" baseline="0" dirty="0"/>
              <a:t> the HIV virus</a:t>
            </a:r>
            <a:r>
              <a:rPr lang="en-US" dirty="0"/>
              <a:t>.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In very rare cases, it can take up to 6 months to develop antibodies to HIV.</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b="1" dirty="0"/>
              <a:t>NOTE:</a:t>
            </a:r>
            <a:r>
              <a:rPr lang="en-US" baseline="0" dirty="0"/>
              <a:t> If</a:t>
            </a:r>
            <a:r>
              <a:rPr lang="en-US" dirty="0"/>
              <a:t> you get a negative HIV test result 3 months after your exposure or earlier, it is recommended you retest in another 3 months.</a:t>
            </a:r>
          </a:p>
          <a:p>
            <a:endParaRPr lang="en-US" dirty="0"/>
          </a:p>
          <a:p>
            <a:pPr marL="171450" indent="-171450">
              <a:buFont typeface="Arial" panose="020B0604020202020204" pitchFamily="34" charset="0"/>
              <a:buChar char="•"/>
            </a:pPr>
            <a:r>
              <a:rPr lang="en-US" b="1" dirty="0"/>
              <a:t>Most</a:t>
            </a:r>
            <a:r>
              <a:rPr lang="en-US" dirty="0"/>
              <a:t> rapid HIV</a:t>
            </a:r>
            <a:r>
              <a:rPr lang="en-US" baseline="0" dirty="0"/>
              <a:t> tests test for antibodies only, so this is a 3-month window period. (Will explain further on the next slide)</a:t>
            </a:r>
          </a:p>
          <a:p>
            <a:pPr marL="171450" indent="-171450">
              <a:buFont typeface="Arial" panose="020B0604020202020204" pitchFamily="34" charset="0"/>
              <a:buChar char="•"/>
            </a:pPr>
            <a:r>
              <a:rPr lang="en-US" baseline="0" dirty="0"/>
              <a:t>Clinical Tests that test for </a:t>
            </a:r>
            <a:r>
              <a:rPr lang="en-US" b="1" baseline="0" dirty="0"/>
              <a:t>both antibodies AND antigens </a:t>
            </a:r>
            <a:r>
              <a:rPr lang="en-US" u="sng" baseline="0" dirty="0"/>
              <a:t>may</a:t>
            </a:r>
            <a:r>
              <a:rPr lang="en-US" baseline="0" dirty="0"/>
              <a:t> be able to reduce the window period to 3 weeks.</a:t>
            </a:r>
          </a:p>
          <a:p>
            <a:pPr marL="171450" indent="-171450">
              <a:buFont typeface="Arial" panose="020B0604020202020204" pitchFamily="34" charset="0"/>
              <a:buChar char="•"/>
            </a:pPr>
            <a:r>
              <a:rPr lang="en-US" baseline="0" dirty="0"/>
              <a:t>RNA HIV testing reduces the window period to about 10 days. </a:t>
            </a:r>
          </a:p>
          <a:p>
            <a:pPr marL="0" indent="0">
              <a:buFont typeface="Arial" panose="020B0604020202020204" pitchFamily="34" charset="0"/>
              <a:buNone/>
            </a:pPr>
            <a:r>
              <a:rPr lang="en-US" b="1" baseline="0" dirty="0"/>
              <a:t>NO MATTER THE TYPE OF TEST USED, IF SOMEONE IS IN THE WINDOW-PERIOD, THEY MUST RETEST TO GET AN ACCURATE PICTURE OF THEIR HIV STATUS!!!</a:t>
            </a:r>
          </a:p>
          <a:p>
            <a:pPr marL="171450" indent="-171450">
              <a:buFont typeface="Arial" panose="020B0604020202020204" pitchFamily="34" charset="0"/>
              <a:buChar cha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AFBA72EA-B255-42C3-81F2-83A49F304E64}" type="slidenum">
              <a:rPr lang="en-US" smtClean="0"/>
              <a:t>15</a:t>
            </a:fld>
            <a:endParaRPr lang="en-US" dirty="0"/>
          </a:p>
        </p:txBody>
      </p:sp>
    </p:spTree>
    <p:extLst>
      <p:ext uri="{BB962C8B-B14F-4D97-AF65-F5344CB8AC3E}">
        <p14:creationId xmlns:p14="http://schemas.microsoft.com/office/powerpoint/2010/main" val="1975403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WINDOW PERIOD: Free Image from www.grepmed.com</a:t>
            </a:r>
          </a:p>
          <a:p>
            <a:pPr marL="628650" lvl="1" indent="-171450">
              <a:buFont typeface="Arial" panose="020B0604020202020204" pitchFamily="34" charset="0"/>
              <a:buChar char="•"/>
            </a:pPr>
            <a:r>
              <a:rPr lang="en-US" dirty="0"/>
              <a:t>The period after exposure to HIV, but before a test can</a:t>
            </a:r>
            <a:r>
              <a:rPr lang="en-US" baseline="0" dirty="0"/>
              <a:t> find the virus</a:t>
            </a:r>
            <a:r>
              <a:rPr lang="en-US" dirty="0"/>
              <a:t>.</a:t>
            </a:r>
            <a:r>
              <a:rPr lang="en-US" baseline="0" dirty="0"/>
              <a:t> </a:t>
            </a:r>
            <a:endParaRPr lang="en-US"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Someone with HIV who is currently in the window period, is IMMEDIATELY infectious, or able to transmit HIV.</a:t>
            </a:r>
            <a:endParaRPr lang="en-US" b="1" dirty="0"/>
          </a:p>
          <a:p>
            <a:pPr marL="628650" lvl="1" indent="-171450">
              <a:buFont typeface="Arial" panose="020B0604020202020204" pitchFamily="34" charset="0"/>
              <a:buChar char="•"/>
            </a:pPr>
            <a:r>
              <a:rPr lang="en-US" dirty="0"/>
              <a:t>Can be from approximately 9 days to 3 to 6 months, depending on </a:t>
            </a:r>
            <a:r>
              <a:rPr lang="en-US" b="1" dirty="0"/>
              <a:t>the type of HIV test</a:t>
            </a:r>
            <a:r>
              <a:rPr lang="en-US" b="1" baseline="0" dirty="0"/>
              <a:t> used </a:t>
            </a:r>
            <a:r>
              <a:rPr lang="en-US" baseline="0" dirty="0"/>
              <a:t>and the</a:t>
            </a:r>
            <a:r>
              <a:rPr lang="en-US" dirty="0"/>
              <a:t> person's body.</a:t>
            </a:r>
          </a:p>
          <a:p>
            <a:pPr marL="628650" lvl="1" indent="-171450">
              <a:buFont typeface="Arial" panose="020B0604020202020204" pitchFamily="34" charset="0"/>
              <a:buChar char="•"/>
            </a:pPr>
            <a:r>
              <a:rPr lang="en-US" dirty="0"/>
              <a:t>The immune system usually takes 3 to 8 weeks to make antibodies against HIV, but tests differ in how early they successfully detect the virus.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97% of people will develop antibodies in the first 3 months after getting</a:t>
            </a:r>
            <a:r>
              <a:rPr lang="en-US" baseline="0" dirty="0"/>
              <a:t> the HIV virus</a:t>
            </a:r>
            <a:r>
              <a:rPr lang="en-US" dirty="0"/>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very rare cases, it can take up to 6 months to develop antibodies to HIV.</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NOTE:</a:t>
            </a:r>
            <a:r>
              <a:rPr lang="en-US" baseline="0" dirty="0"/>
              <a:t> If</a:t>
            </a:r>
            <a:r>
              <a:rPr lang="en-US" dirty="0"/>
              <a:t> you get a negative HIV test result 3 months after your exposure or earlier, it is recommended you retest in another 3 months.</a:t>
            </a:r>
          </a:p>
          <a:p>
            <a:endParaRPr lang="en-US" dirty="0"/>
          </a:p>
          <a:p>
            <a:r>
              <a:rPr lang="en-US" dirty="0"/>
              <a:t>NOTE:</a:t>
            </a:r>
          </a:p>
          <a:p>
            <a:pPr marL="171450" indent="-171450">
              <a:buFont typeface="Arial" panose="020B0604020202020204" pitchFamily="34" charset="0"/>
              <a:buChar char="•"/>
            </a:pPr>
            <a:r>
              <a:rPr lang="en-US" b="1" dirty="0"/>
              <a:t>Most</a:t>
            </a:r>
            <a:r>
              <a:rPr lang="en-US" dirty="0"/>
              <a:t> rapid</a:t>
            </a:r>
            <a:r>
              <a:rPr lang="en-US" baseline="0" dirty="0"/>
              <a:t> tests test for antibodies only, so this is a normally 3-month window period.</a:t>
            </a:r>
          </a:p>
          <a:p>
            <a:pPr marL="171450" indent="-171450">
              <a:buFont typeface="Arial" panose="020B0604020202020204" pitchFamily="34" charset="0"/>
              <a:buChar char="•"/>
            </a:pPr>
            <a:r>
              <a:rPr lang="en-US" baseline="0" dirty="0"/>
              <a:t>Tests that test for </a:t>
            </a:r>
            <a:r>
              <a:rPr lang="en-US" b="1" baseline="0" dirty="0"/>
              <a:t>both antibodies AND antigens </a:t>
            </a:r>
            <a:r>
              <a:rPr lang="en-US" u="sng" baseline="0" dirty="0"/>
              <a:t>may</a:t>
            </a:r>
            <a:r>
              <a:rPr lang="en-US" baseline="0" dirty="0"/>
              <a:t> be able to reduce the window period to 3 weeks.</a:t>
            </a:r>
          </a:p>
          <a:p>
            <a:pPr marL="171450" indent="-171450">
              <a:buFont typeface="Arial" panose="020B0604020202020204" pitchFamily="34" charset="0"/>
              <a:buChar char="•"/>
            </a:pPr>
            <a:r>
              <a:rPr lang="en-US" baseline="0" dirty="0"/>
              <a:t>RNA HIV testing reduces the window period to approximately 10 days. </a:t>
            </a:r>
          </a:p>
          <a:p>
            <a:pPr marL="0" indent="0">
              <a:buFont typeface="Arial" panose="020B0604020202020204" pitchFamily="34" charset="0"/>
              <a:buNone/>
            </a:pPr>
            <a:endParaRPr lang="en-US" b="1" baseline="0" dirty="0"/>
          </a:p>
          <a:p>
            <a:pPr marL="0" indent="0">
              <a:buFont typeface="Arial" panose="020B0604020202020204" pitchFamily="34" charset="0"/>
              <a:buNone/>
            </a:pPr>
            <a:r>
              <a:rPr lang="en-US" b="1" baseline="0" dirty="0"/>
              <a:t>NO MATTER THE TYPE OF TEST USED, IF SOMEONE IS IN THE WINDOW-PERIOD THEY SHOULD RETEST TO GET ANPICTURE OF THEIR HIV STATUS.</a:t>
            </a:r>
          </a:p>
          <a:p>
            <a:pPr marL="171450" indent="-171450">
              <a:buFont typeface="Arial" panose="020B0604020202020204" pitchFamily="34" charset="0"/>
              <a:buChar cha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AFBA72EA-B255-42C3-81F2-83A49F304E64}" type="slidenum">
              <a:rPr lang="en-US" smtClean="0"/>
              <a:t>16</a:t>
            </a:fld>
            <a:endParaRPr lang="en-US" dirty="0"/>
          </a:p>
        </p:txBody>
      </p:sp>
    </p:spTree>
    <p:extLst>
      <p:ext uri="{BB962C8B-B14F-4D97-AF65-F5344CB8AC3E}">
        <p14:creationId xmlns:p14="http://schemas.microsoft.com/office/powerpoint/2010/main" val="17250393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baseline="0" dirty="0"/>
              <a:t>Remember how we said, ‘Someone with HIV who is currently in the window period, is IMMEDIATELY infectious, or able to transmit HIV’.</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Look at the upper left of the graph at the viral load. Look at how high it is and then look at the bottom left of the graph for the time period of infection onset. This is the very beginning of the HIV infection process.</a:t>
            </a:r>
            <a:endParaRPr lang="en-US" b="1" dirty="0"/>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dirty="0"/>
              <a:t>Now, look</a:t>
            </a:r>
            <a:r>
              <a:rPr lang="en-US" baseline="0" dirty="0"/>
              <a:t> at the graph and see how the viral load and CD4 change over time. This would be an example of the impact on the body if a person was not on medicine.</a:t>
            </a: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AFBA72EA-B255-42C3-81F2-83A49F304E64}" type="slidenum">
              <a:rPr lang="en-US" smtClean="0"/>
              <a:t>17</a:t>
            </a:fld>
            <a:endParaRPr lang="en-US" dirty="0"/>
          </a:p>
        </p:txBody>
      </p:sp>
    </p:spTree>
    <p:extLst>
      <p:ext uri="{BB962C8B-B14F-4D97-AF65-F5344CB8AC3E}">
        <p14:creationId xmlns:p14="http://schemas.microsoft.com/office/powerpoint/2010/main" val="683628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BA72EA-B255-42C3-81F2-83A49F304E64}" type="slidenum">
              <a:rPr lang="en-US" smtClean="0"/>
              <a:t>18</a:t>
            </a:fld>
            <a:endParaRPr lang="en-US" dirty="0"/>
          </a:p>
        </p:txBody>
      </p:sp>
    </p:spTree>
    <p:extLst>
      <p:ext uri="{BB962C8B-B14F-4D97-AF65-F5344CB8AC3E}">
        <p14:creationId xmlns:p14="http://schemas.microsoft.com/office/powerpoint/2010/main" val="1694440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OIs are signs of a declining immune system. </a:t>
            </a:r>
          </a:p>
          <a:p>
            <a:pPr marL="171450" indent="-171450">
              <a:buFont typeface="Arial" panose="020B0604020202020204" pitchFamily="34" charset="0"/>
              <a:buChar char="•"/>
            </a:pPr>
            <a:r>
              <a:rPr lang="en-US" dirty="0"/>
              <a:t>Most life-threatening OIs occur when your CD4 count is below 200 cells/mm3. </a:t>
            </a:r>
          </a:p>
          <a:p>
            <a:pPr marL="171450" indent="-171450">
              <a:buFont typeface="Arial" panose="020B0604020202020204" pitchFamily="34" charset="0"/>
              <a:buChar char="•"/>
            </a:pPr>
            <a:r>
              <a:rPr lang="en-US" b="1" dirty="0"/>
              <a:t>IMPORTANT: OIs are the</a:t>
            </a:r>
            <a:r>
              <a:rPr lang="en-US" b="1" baseline="0" dirty="0"/>
              <a:t> </a:t>
            </a:r>
            <a:r>
              <a:rPr lang="en-US" b="1" dirty="0"/>
              <a:t>cause of death for people living with HIV, not AIDS or HIV.</a:t>
            </a:r>
          </a:p>
          <a:p>
            <a:pPr marL="171450" indent="-171450">
              <a:buFont typeface="Arial" panose="020B0604020202020204" pitchFamily="34" charset="0"/>
              <a:buChar char="•"/>
            </a:pPr>
            <a:r>
              <a:rPr lang="en-US" dirty="0"/>
              <a:t>One of the goals of HIV treatment is to lower the</a:t>
            </a:r>
            <a:r>
              <a:rPr lang="en-US" baseline="0" dirty="0"/>
              <a:t> </a:t>
            </a:r>
            <a:r>
              <a:rPr lang="en-US" dirty="0"/>
              <a:t>risk of getting OIs, by</a:t>
            </a:r>
            <a:r>
              <a:rPr lang="en-US" baseline="0" dirty="0"/>
              <a:t> keeping the viral load low and the CD4 count high</a:t>
            </a:r>
            <a:r>
              <a:rPr lang="en-US" dirty="0"/>
              <a:t>.</a:t>
            </a:r>
          </a:p>
          <a:p>
            <a:pPr marL="171450" indent="-171450">
              <a:buFont typeface="Arial" panose="020B0604020202020204" pitchFamily="34" charset="0"/>
              <a:buChar char="•"/>
            </a:pPr>
            <a:r>
              <a:rPr lang="en-US" dirty="0"/>
              <a:t>OIs can occur all over the body</a:t>
            </a:r>
            <a:r>
              <a:rPr lang="en-US" baseline="0" dirty="0"/>
              <a:t> and can </a:t>
            </a:r>
            <a:r>
              <a:rPr lang="en-US" dirty="0"/>
              <a:t>be relatively localized (meaning they affect only one part of the body) or systemic/disseminated (spread to other parts of the body and other body systems). OIs are signs of a declining immune system. </a:t>
            </a:r>
          </a:p>
          <a:p>
            <a:pPr marL="171450" indent="-171450">
              <a:buFont typeface="Arial" panose="020B0604020202020204" pitchFamily="34" charset="0"/>
              <a:buChar char="•"/>
            </a:pPr>
            <a:r>
              <a:rPr lang="en-US" dirty="0"/>
              <a:t>Most life-threatening OIs occur when your CD4 count is below 200 cells/mm3. </a:t>
            </a:r>
          </a:p>
          <a:p>
            <a:pPr marL="171450" indent="-171450">
              <a:buFont typeface="Arial" panose="020B0604020202020204" pitchFamily="34" charset="0"/>
              <a:buChar char="•"/>
            </a:pPr>
            <a:r>
              <a:rPr lang="en-US" b="1" dirty="0"/>
              <a:t>IMPORTANT: OIs are the</a:t>
            </a:r>
            <a:r>
              <a:rPr lang="en-US" b="1" baseline="0" dirty="0"/>
              <a:t> </a:t>
            </a:r>
            <a:r>
              <a:rPr lang="en-US" b="1" dirty="0"/>
              <a:t>cause of death for people living with HIV, not AIDS or HIV.</a:t>
            </a:r>
          </a:p>
          <a:p>
            <a:pPr marL="171450" indent="-171450">
              <a:buFont typeface="Arial" panose="020B0604020202020204" pitchFamily="34" charset="0"/>
              <a:buChar char="•"/>
            </a:pPr>
            <a:r>
              <a:rPr lang="en-US" dirty="0"/>
              <a:t>One of the goals of HIV treatment is to lower the</a:t>
            </a:r>
            <a:r>
              <a:rPr lang="en-US" baseline="0" dirty="0"/>
              <a:t> </a:t>
            </a:r>
            <a:r>
              <a:rPr lang="en-US" dirty="0"/>
              <a:t>risk of getting OIs, by</a:t>
            </a:r>
            <a:r>
              <a:rPr lang="en-US" baseline="0" dirty="0"/>
              <a:t> keeping the viral load low and the CD4 count high</a:t>
            </a:r>
            <a:r>
              <a:rPr lang="en-US" dirty="0"/>
              <a:t>.</a:t>
            </a:r>
          </a:p>
          <a:p>
            <a:pPr marL="171450" indent="-171450">
              <a:buFont typeface="Arial" panose="020B0604020202020204" pitchFamily="34" charset="0"/>
              <a:buChar char="•"/>
            </a:pPr>
            <a:r>
              <a:rPr lang="en-US" dirty="0"/>
              <a:t>OIs can occur all over the body</a:t>
            </a:r>
            <a:r>
              <a:rPr lang="en-US" baseline="0" dirty="0"/>
              <a:t> and can </a:t>
            </a:r>
            <a:r>
              <a:rPr lang="en-US" dirty="0"/>
              <a:t>be relatively localized (meaning they affect only one part of the body) or systemic/disseminated (spread to other parts of the body and other body systems).</a:t>
            </a:r>
          </a:p>
          <a:p>
            <a:pPr marL="171450" indent="-171450">
              <a:buFont typeface="Arial" panose="020B0604020202020204" pitchFamily="34" charset="0"/>
              <a:buChar char="•"/>
            </a:pPr>
            <a:r>
              <a:rPr lang="en-US" b="0" dirty="0"/>
              <a:t>When or If you become susceptible to OIs is often related to your CD4 count.</a:t>
            </a:r>
            <a:endParaRPr lang="en-US" b="1"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0" dirty="0"/>
              <a:t>When or If you become susceptible to OIs is often related to your CD4 count.</a:t>
            </a:r>
            <a:endParaRPr lang="en-US" b="1" dirty="0"/>
          </a:p>
          <a:p>
            <a:pPr marL="0" indent="0">
              <a:buFont typeface="Arial" panose="020B0604020202020204" pitchFamily="34" charset="0"/>
              <a:buNone/>
            </a:pPr>
            <a:endParaRPr lang="en-US" b="1" dirty="0"/>
          </a:p>
          <a:p>
            <a:pPr marL="0" indent="0">
              <a:buFont typeface="Arial" panose="020B0604020202020204" pitchFamily="34" charset="0"/>
              <a:buNone/>
            </a:pPr>
            <a:r>
              <a:rPr lang="en-US" b="1" u="sng" dirty="0"/>
              <a:t>*If</a:t>
            </a:r>
            <a:r>
              <a:rPr lang="en-US" b="1" u="sng" baseline="0" dirty="0"/>
              <a:t> questions are asked regarding specific OIs*</a:t>
            </a:r>
          </a:p>
          <a:p>
            <a:pPr marL="0" indent="0">
              <a:buFont typeface="Arial" panose="020B0604020202020204" pitchFamily="34" charset="0"/>
              <a:buNone/>
            </a:pPr>
            <a:endParaRPr lang="en-US" b="1" dirty="0"/>
          </a:p>
          <a:p>
            <a:pPr marL="171450" indent="-171450">
              <a:buFont typeface="Arial" panose="020B0604020202020204" pitchFamily="34" charset="0"/>
              <a:buChar char="•"/>
            </a:pPr>
            <a:r>
              <a:rPr lang="en-US" b="1" dirty="0">
                <a:effectLst/>
              </a:rPr>
              <a:t>500 cells/mm</a:t>
            </a:r>
            <a:r>
              <a:rPr lang="en-US" b="1" baseline="30000" dirty="0">
                <a:effectLst/>
              </a:rPr>
              <a:t>3</a:t>
            </a:r>
            <a:r>
              <a:rPr lang="en-US" b="1" dirty="0">
                <a:effectLst/>
              </a:rPr>
              <a:t> to 200 cells/mm</a:t>
            </a:r>
            <a:r>
              <a:rPr lang="en-US" b="1" baseline="30000" dirty="0">
                <a:effectLst/>
              </a:rPr>
              <a:t>3</a:t>
            </a:r>
            <a:r>
              <a:rPr lang="en-US" b="1" dirty="0">
                <a:effectLst/>
              </a:rPr>
              <a:t> </a:t>
            </a:r>
            <a:r>
              <a:rPr lang="en-US" dirty="0">
                <a:effectLst/>
              </a:rPr>
              <a:t>OPPORTUNISTIC  INFECTIONS </a:t>
            </a:r>
          </a:p>
          <a:p>
            <a:pPr marL="1143000" lvl="2" indent="-228600">
              <a:buFont typeface="Wingdings" panose="05000000000000000000" pitchFamily="2" charset="2"/>
              <a:buChar char="§"/>
            </a:pPr>
            <a:r>
              <a:rPr lang="en-US" b="1" dirty="0">
                <a:effectLst/>
                <a:hlinkClick r:id="rId3"/>
              </a:rPr>
              <a:t>Candidiasis (Thrush)</a:t>
            </a:r>
            <a:br>
              <a:rPr lang="en-US" dirty="0">
                <a:effectLst/>
              </a:rPr>
            </a:br>
            <a:r>
              <a:rPr lang="en-US" dirty="0">
                <a:effectLst/>
              </a:rPr>
              <a:t>This is a fungal infection that is normally seen in patients with CD4 counts in this range. It is treatable with antifungal medications. A trained provider can usually diagnose thrush with a visual examination.</a:t>
            </a:r>
          </a:p>
          <a:p>
            <a:pPr marL="1085850" lvl="2" indent="-171450">
              <a:buFont typeface="Wingdings" panose="05000000000000000000" pitchFamily="2" charset="2"/>
              <a:buChar char="§"/>
            </a:pPr>
            <a:endParaRPr lang="en-US" dirty="0">
              <a:effectLst/>
            </a:endParaRPr>
          </a:p>
          <a:p>
            <a:pPr marL="1143000" lvl="2" indent="-228600">
              <a:buFont typeface="Wingdings" panose="05000000000000000000" pitchFamily="2" charset="2"/>
              <a:buChar char="§"/>
            </a:pPr>
            <a:r>
              <a:rPr lang="en-US" b="1" dirty="0">
                <a:effectLst/>
                <a:hlinkClick r:id="rId4"/>
              </a:rPr>
              <a:t>Kaposi’s Sarcoma (KS)</a:t>
            </a:r>
            <a:br>
              <a:rPr lang="en-US" dirty="0">
                <a:effectLst/>
              </a:rPr>
            </a:br>
            <a:r>
              <a:rPr lang="en-US" dirty="0">
                <a:effectLst/>
              </a:rPr>
              <a:t>KS is caused by Human Herpes Virus-8. Before the introduction of antiretroviral therapy, as many as 1 in 5 patients with AIDS had KS. It can cause </a:t>
            </a:r>
            <a:r>
              <a:rPr lang="en-US" i="1" dirty="0">
                <a:effectLst/>
              </a:rPr>
              <a:t>lesions</a:t>
            </a:r>
            <a:r>
              <a:rPr lang="en-US" dirty="0">
                <a:effectLst/>
              </a:rPr>
              <a:t> on the body and in the mouth. In addition, this virus can affect internal organs and disseminate to other parts of the body without any external signs. Treatment plans can include chemotherapy to shrink the lesions, as well as antiretroviral therapy to increase CD4 cell count. A diagnosis is typically made by inspecting a lesion and performing a direct </a:t>
            </a:r>
            <a:r>
              <a:rPr lang="en-US" i="1" dirty="0">
                <a:effectLst/>
              </a:rPr>
              <a:t>biopsy</a:t>
            </a:r>
            <a:r>
              <a:rPr lang="en-US" dirty="0">
                <a:effectLst/>
              </a:rPr>
              <a:t> on it.</a:t>
            </a:r>
          </a:p>
          <a:p>
            <a:pPr marL="457200" lvl="1" indent="0">
              <a:buFont typeface="Arial"/>
              <a:buNone/>
            </a:pPr>
            <a:r>
              <a:rPr lang="en-US" b="0" u="none" dirty="0">
                <a:effectLst/>
              </a:rPr>
              <a:t>	</a:t>
            </a:r>
            <a:endParaRPr lang="en-US" dirty="0">
              <a:effectLst/>
            </a:endParaRPr>
          </a:p>
          <a:p>
            <a:pPr marL="1543050" lvl="3" indent="-171450">
              <a:buFont typeface="Wingdings" panose="05000000000000000000" pitchFamily="2" charset="2"/>
              <a:buChar char="q"/>
            </a:pPr>
            <a:r>
              <a:rPr lang="en-US" dirty="0">
                <a:effectLst/>
              </a:rPr>
              <a:t>Oral Symptoms include: </a:t>
            </a:r>
          </a:p>
          <a:p>
            <a:pPr marL="2057400" lvl="4" indent="-228600">
              <a:buFont typeface="Courier New" panose="02070309020205020404" pitchFamily="49" charset="0"/>
              <a:buChar char="o"/>
            </a:pPr>
            <a:r>
              <a:rPr lang="en-US" dirty="0">
                <a:effectLst/>
              </a:rPr>
              <a:t>White patches on gums, tongue or lining of the mouth</a:t>
            </a:r>
          </a:p>
          <a:p>
            <a:pPr marL="2057400" lvl="4" indent="-228600">
              <a:buFont typeface="Courier New" panose="02070309020205020404" pitchFamily="49" charset="0"/>
              <a:buChar char="o"/>
            </a:pPr>
            <a:r>
              <a:rPr lang="en-US" dirty="0">
                <a:effectLst/>
              </a:rPr>
              <a:t>Pain in the mouth or throat</a:t>
            </a:r>
          </a:p>
          <a:p>
            <a:pPr marL="2057400" lvl="4" indent="-228600">
              <a:buFont typeface="Courier New" panose="02070309020205020404" pitchFamily="49" charset="0"/>
              <a:buChar char="o"/>
            </a:pPr>
            <a:r>
              <a:rPr lang="en-US" dirty="0">
                <a:effectLst/>
              </a:rPr>
              <a:t>Difficulty Swallowing</a:t>
            </a:r>
          </a:p>
          <a:p>
            <a:pPr marL="2057400" lvl="4" indent="-228600">
              <a:buFont typeface="Courier New" panose="02070309020205020404" pitchFamily="49" charset="0"/>
              <a:buChar char="o"/>
            </a:pPr>
            <a:r>
              <a:rPr lang="en-US" dirty="0">
                <a:effectLst/>
              </a:rPr>
              <a:t>Loss of Appetite</a:t>
            </a:r>
          </a:p>
          <a:p>
            <a:pPr marL="1543050" lvl="3" indent="-171450">
              <a:buFont typeface="Wingdings" panose="05000000000000000000" pitchFamily="2" charset="2"/>
              <a:buChar char="q"/>
            </a:pPr>
            <a:br>
              <a:rPr lang="en-US" dirty="0">
                <a:effectLst/>
              </a:rPr>
            </a:br>
            <a:r>
              <a:rPr lang="en-US" dirty="0">
                <a:effectLst/>
              </a:rPr>
              <a:t>Vaginal Symptoms Include: </a:t>
            </a:r>
          </a:p>
          <a:p>
            <a:pPr marL="2057400" lvl="4" indent="-228600">
              <a:buFont typeface="Courier New" panose="02070309020205020404" pitchFamily="49" charset="0"/>
              <a:buChar char="o"/>
            </a:pPr>
            <a:r>
              <a:rPr lang="en-US" dirty="0">
                <a:effectLst/>
              </a:rPr>
              <a:t>Vaginal Irritation</a:t>
            </a:r>
          </a:p>
          <a:p>
            <a:pPr marL="2057400" lvl="4" indent="-228600">
              <a:buFont typeface="Courier New" panose="02070309020205020404" pitchFamily="49" charset="0"/>
              <a:buChar char="o"/>
            </a:pPr>
            <a:r>
              <a:rPr lang="en-US" dirty="0">
                <a:effectLst/>
              </a:rPr>
              <a:t>Itching</a:t>
            </a:r>
          </a:p>
          <a:p>
            <a:pPr marL="2057400" lvl="4" indent="-228600">
              <a:buFont typeface="Courier New" panose="02070309020205020404" pitchFamily="49" charset="0"/>
              <a:buChar char="o"/>
            </a:pPr>
            <a:r>
              <a:rPr lang="en-US" dirty="0">
                <a:effectLst/>
              </a:rPr>
              <a:t>Burning</a:t>
            </a:r>
          </a:p>
          <a:p>
            <a:pPr marL="2057400" lvl="4" indent="-228600">
              <a:buFont typeface="Courier New" panose="02070309020205020404" pitchFamily="49" charset="0"/>
              <a:buChar char="o"/>
            </a:pPr>
            <a:r>
              <a:rPr lang="en-US" dirty="0">
                <a:effectLst/>
              </a:rPr>
              <a:t>Thick, white discharge</a:t>
            </a:r>
          </a:p>
          <a:p>
            <a:pPr marL="1543050" lvl="3" indent="-171450">
              <a:buFont typeface="Wingdings" panose="05000000000000000000" pitchFamily="2" charset="2"/>
              <a:buChar char="q"/>
            </a:pPr>
            <a:br>
              <a:rPr lang="en-US" dirty="0">
                <a:effectLst/>
              </a:rPr>
            </a:br>
            <a:r>
              <a:rPr lang="en-US" dirty="0">
                <a:effectLst/>
              </a:rPr>
              <a:t>Signs and Symptoms of KS can include: </a:t>
            </a:r>
          </a:p>
          <a:p>
            <a:pPr marL="2000250" lvl="4" indent="-171450">
              <a:buFont typeface="Courier New" panose="02070309020205020404" pitchFamily="49" charset="0"/>
              <a:buChar char="o"/>
            </a:pPr>
            <a:r>
              <a:rPr lang="en-US" dirty="0">
                <a:effectLst/>
              </a:rPr>
              <a:t>Appearance of a purplish </a:t>
            </a:r>
            <a:r>
              <a:rPr lang="en-US" i="1" dirty="0">
                <a:effectLst/>
              </a:rPr>
              <a:t>lesion</a:t>
            </a:r>
            <a:r>
              <a:rPr lang="en-US" dirty="0">
                <a:effectLst/>
              </a:rPr>
              <a:t> on skin</a:t>
            </a:r>
          </a:p>
          <a:p>
            <a:pPr marL="2000250" lvl="4" indent="-171450">
              <a:buFont typeface="Courier New" panose="02070309020205020404" pitchFamily="49" charset="0"/>
              <a:buChar char="o"/>
            </a:pPr>
            <a:r>
              <a:rPr lang="en-US" dirty="0">
                <a:effectLst/>
              </a:rPr>
              <a:t>Appearance of a purplish lesion in the mouth</a:t>
            </a:r>
          </a:p>
          <a:p>
            <a:pPr marL="2000250" lvl="4" indent="-171450">
              <a:buFont typeface="Courier New" panose="02070309020205020404" pitchFamily="49" charset="0"/>
              <a:buChar char="o"/>
            </a:pPr>
            <a:r>
              <a:rPr lang="en-US" dirty="0">
                <a:effectLst/>
              </a:rPr>
              <a:t>Occasionally gastrointestinal complaints with disseminated KS</a:t>
            </a:r>
          </a:p>
          <a:p>
            <a:pPr marL="1371600" lvl="3" indent="0">
              <a:buFont typeface="Arial"/>
              <a:buNone/>
            </a:pPr>
            <a:endParaRPr lang="en-US" dirty="0">
              <a:effectLst/>
            </a:endParaRPr>
          </a:p>
          <a:p>
            <a:pPr marL="171450" indent="-171450">
              <a:buFont typeface="Arial" panose="020B0604020202020204" pitchFamily="34" charset="0"/>
              <a:buChar char="•"/>
            </a:pPr>
            <a:r>
              <a:rPr lang="en-US" b="1" u="none" dirty="0">
                <a:effectLst/>
              </a:rPr>
              <a:t>200 cells/mm</a:t>
            </a:r>
            <a:r>
              <a:rPr lang="en-US" b="1" u="none" baseline="30000" dirty="0">
                <a:effectLst/>
              </a:rPr>
              <a:t>3</a:t>
            </a:r>
            <a:r>
              <a:rPr lang="en-US" b="1" u="none" dirty="0">
                <a:effectLst/>
              </a:rPr>
              <a:t> to 100 cells/mm</a:t>
            </a:r>
            <a:r>
              <a:rPr lang="en-US" b="1" u="none" baseline="30000" dirty="0">
                <a:effectLst/>
              </a:rPr>
              <a:t>3</a:t>
            </a:r>
            <a:r>
              <a:rPr lang="en-US" b="1" u="none" dirty="0">
                <a:effectLst/>
              </a:rPr>
              <a:t> </a:t>
            </a:r>
            <a:r>
              <a:rPr lang="en-US" dirty="0">
                <a:effectLst/>
              </a:rPr>
              <a:t>OPPORTUNISTIC  INFECTIONS </a:t>
            </a:r>
          </a:p>
          <a:p>
            <a:pPr marL="1085850" lvl="2" indent="-171450">
              <a:buFont typeface="Wingdings" panose="05000000000000000000" pitchFamily="2" charset="2"/>
              <a:buChar char="§"/>
            </a:pPr>
            <a:r>
              <a:rPr lang="en-US" b="1" i="1" dirty="0">
                <a:solidFill>
                  <a:schemeClr val="accent5"/>
                </a:solidFill>
                <a:effectLst/>
                <a:hlinkClick r:id="rId5"/>
              </a:rPr>
              <a:t>Pnuemocystis Jirovecii</a:t>
            </a:r>
            <a:r>
              <a:rPr lang="en-US" dirty="0">
                <a:solidFill>
                  <a:schemeClr val="accent5"/>
                </a:solidFill>
                <a:effectLst/>
              </a:rPr>
              <a:t> </a:t>
            </a:r>
            <a:r>
              <a:rPr lang="en-US" b="1" dirty="0">
                <a:solidFill>
                  <a:schemeClr val="accent5"/>
                </a:solidFill>
                <a:effectLst/>
                <a:hlinkClick r:id="rId5"/>
              </a:rPr>
              <a:t>(</a:t>
            </a:r>
            <a:r>
              <a:rPr lang="en-US" b="1" i="1" dirty="0">
                <a:solidFill>
                  <a:schemeClr val="accent5"/>
                </a:solidFill>
                <a:effectLst/>
                <a:hlinkClick r:id="rId5"/>
              </a:rPr>
              <a:t>Carinii</a:t>
            </a:r>
            <a:r>
              <a:rPr lang="en-US" b="1" dirty="0">
                <a:solidFill>
                  <a:schemeClr val="accent5"/>
                </a:solidFill>
                <a:effectLst/>
                <a:hlinkClick r:id="rId5"/>
              </a:rPr>
              <a:t>) Pneumonia (PCP)</a:t>
            </a:r>
            <a:br>
              <a:rPr lang="en-US" dirty="0">
                <a:solidFill>
                  <a:schemeClr val="accent5"/>
                </a:solidFill>
                <a:effectLst/>
              </a:rPr>
            </a:br>
            <a:r>
              <a:rPr lang="en-US" dirty="0">
                <a:effectLst/>
              </a:rPr>
              <a:t>PCP is a fungal infection and is the OI that most often causes death in patients with HIV. It is treatable with antibiotic therapy and close monitoring. If necessary, prophylaxis is available for patients who are at risk for PCP, but who are not ready to start antiretroviral medication. Diagnosing PCP usually involves a hospital stay to ensure proper testing and treatment without complications. </a:t>
            </a:r>
            <a:br>
              <a:rPr lang="en-US" dirty="0">
                <a:effectLst/>
              </a:rPr>
            </a:br>
            <a:br>
              <a:rPr lang="en-US" dirty="0">
                <a:effectLst/>
              </a:rPr>
            </a:br>
            <a:r>
              <a:rPr lang="en-US" b="1" dirty="0">
                <a:effectLst/>
                <a:hlinkClick r:id="rId6"/>
              </a:rPr>
              <a:t>Histoplasmosis</a:t>
            </a:r>
            <a:r>
              <a:rPr lang="en-US" dirty="0">
                <a:effectLst/>
              </a:rPr>
              <a:t> </a:t>
            </a:r>
            <a:r>
              <a:rPr lang="en-US" b="1" dirty="0">
                <a:effectLst/>
              </a:rPr>
              <a:t>and </a:t>
            </a:r>
            <a:r>
              <a:rPr lang="en-US" b="1" dirty="0">
                <a:effectLst/>
                <a:hlinkClick r:id="rId7"/>
              </a:rPr>
              <a:t>Coccidioidomycosis</a:t>
            </a:r>
            <a:br>
              <a:rPr lang="en-US" dirty="0">
                <a:effectLst/>
              </a:rPr>
            </a:br>
            <a:r>
              <a:rPr lang="en-US" dirty="0">
                <a:effectLst/>
              </a:rPr>
              <a:t>These are fungal infections that are found in many regions of the United States. They often present as severe, disseminated illnesses in patients with low CD4 counts. Diagnosis consists of blood tests and evaluation for possible exposures related to geographical areas. </a:t>
            </a:r>
            <a:br>
              <a:rPr lang="en-US" dirty="0">
                <a:effectLst/>
              </a:rPr>
            </a:br>
            <a:br>
              <a:rPr lang="en-US" dirty="0">
                <a:effectLst/>
              </a:rPr>
            </a:br>
            <a:r>
              <a:rPr lang="en-US" b="1" dirty="0">
                <a:effectLst/>
                <a:hlinkClick r:id="rId8"/>
              </a:rPr>
              <a:t>Progressive Multifocal Leukoencephalopathy (PML)</a:t>
            </a:r>
            <a:br>
              <a:rPr lang="en-US" dirty="0">
                <a:effectLst/>
              </a:rPr>
            </a:br>
            <a:r>
              <a:rPr lang="en-US" dirty="0">
                <a:effectLst/>
              </a:rPr>
              <a:t>PML is a severe neurological condition that is caused by the JC virus and typically occurs in patients with CD4 counts below 200. While there is no definitive treatment for this disease, it has been shown to be responsive to antiretroviral therapy. In some cases, the disease resolves without any treatment. </a:t>
            </a:r>
          </a:p>
          <a:p>
            <a:pPr marL="914400" lvl="2" indent="0">
              <a:buFont typeface="Arial"/>
              <a:buNone/>
            </a:pPr>
            <a:endParaRPr lang="en-US" dirty="0">
              <a:effectLst/>
            </a:endParaRPr>
          </a:p>
          <a:p>
            <a:pPr marL="1600200" lvl="3" indent="-228600">
              <a:buFont typeface="Wingdings" panose="05000000000000000000" pitchFamily="2" charset="2"/>
              <a:buChar char="q"/>
            </a:pPr>
            <a:r>
              <a:rPr lang="en-US" dirty="0">
                <a:effectLst/>
              </a:rPr>
              <a:t>Signs and Symptoms of PCP can include: </a:t>
            </a:r>
          </a:p>
          <a:p>
            <a:pPr marL="2057400" lvl="4" indent="-228600">
              <a:buFont typeface="Courier New" panose="02070309020205020404" pitchFamily="49" charset="0"/>
              <a:buChar char="o"/>
            </a:pPr>
            <a:r>
              <a:rPr lang="en-US" dirty="0">
                <a:effectLst/>
              </a:rPr>
              <a:t>Shortness of Breath</a:t>
            </a:r>
          </a:p>
          <a:p>
            <a:pPr marL="2057400" lvl="4" indent="-228600">
              <a:buFont typeface="Courier New" panose="02070309020205020404" pitchFamily="49" charset="0"/>
              <a:buChar char="o"/>
            </a:pPr>
            <a:r>
              <a:rPr lang="en-US" dirty="0">
                <a:effectLst/>
              </a:rPr>
              <a:t>Fever</a:t>
            </a:r>
          </a:p>
          <a:p>
            <a:pPr marL="2057400" lvl="4" indent="-228600">
              <a:buFont typeface="Courier New" panose="02070309020205020404" pitchFamily="49" charset="0"/>
              <a:buChar char="o"/>
            </a:pPr>
            <a:r>
              <a:rPr lang="en-US" dirty="0">
                <a:effectLst/>
              </a:rPr>
              <a:t>Dry Cough</a:t>
            </a:r>
          </a:p>
          <a:p>
            <a:pPr marL="2057400" lvl="4" indent="-228600">
              <a:buFont typeface="Courier New" panose="02070309020205020404" pitchFamily="49" charset="0"/>
              <a:buChar char="o"/>
            </a:pPr>
            <a:r>
              <a:rPr lang="en-US" dirty="0">
                <a:effectLst/>
              </a:rPr>
              <a:t>Chest Pain</a:t>
            </a:r>
          </a:p>
          <a:p>
            <a:pPr marL="1085850" lvl="2" indent="-171450">
              <a:buFont typeface="Wingdings" panose="05000000000000000000" pitchFamily="2" charset="2"/>
              <a:buChar char="q"/>
            </a:pPr>
            <a:br>
              <a:rPr lang="en-US" dirty="0">
                <a:effectLst/>
              </a:rPr>
            </a:br>
            <a:r>
              <a:rPr lang="en-US" dirty="0">
                <a:effectLst/>
              </a:rPr>
              <a:t>Signs and Symptoms of Histoplasmosis and Coccidioidomycosis can include: </a:t>
            </a:r>
          </a:p>
          <a:p>
            <a:pPr marL="1600200" lvl="3" indent="-228600">
              <a:buFont typeface="Arial"/>
              <a:buChar char="•"/>
            </a:pPr>
            <a:r>
              <a:rPr lang="en-US" dirty="0">
                <a:effectLst/>
              </a:rPr>
              <a:t>Fever</a:t>
            </a:r>
          </a:p>
          <a:p>
            <a:pPr marL="1600200" lvl="3" indent="-228600">
              <a:buFont typeface="Arial"/>
              <a:buChar char="•"/>
            </a:pPr>
            <a:r>
              <a:rPr lang="en-US" dirty="0">
                <a:effectLst/>
              </a:rPr>
              <a:t>Fatigue</a:t>
            </a:r>
          </a:p>
          <a:p>
            <a:pPr marL="1600200" lvl="3" indent="-228600">
              <a:buFont typeface="Arial"/>
              <a:buChar char="•"/>
            </a:pPr>
            <a:r>
              <a:rPr lang="en-US" dirty="0">
                <a:effectLst/>
              </a:rPr>
              <a:t>Weight Loss</a:t>
            </a:r>
          </a:p>
          <a:p>
            <a:pPr marL="1600200" lvl="3" indent="-228600">
              <a:buFont typeface="Arial"/>
              <a:buChar char="•"/>
            </a:pPr>
            <a:r>
              <a:rPr lang="en-US" dirty="0">
                <a:effectLst/>
              </a:rPr>
              <a:t>Cough</a:t>
            </a:r>
          </a:p>
          <a:p>
            <a:pPr marL="1600200" lvl="3" indent="-228600">
              <a:buFont typeface="Arial"/>
              <a:buChar char="•"/>
            </a:pPr>
            <a:r>
              <a:rPr lang="en-US" dirty="0">
                <a:effectLst/>
              </a:rPr>
              <a:t>Chest pain</a:t>
            </a:r>
          </a:p>
          <a:p>
            <a:pPr marL="1600200" lvl="3" indent="-228600">
              <a:buFont typeface="Arial"/>
              <a:buChar char="•"/>
            </a:pPr>
            <a:r>
              <a:rPr lang="en-US" dirty="0">
                <a:effectLst/>
              </a:rPr>
              <a:t>Shortness of Breath</a:t>
            </a:r>
          </a:p>
          <a:p>
            <a:pPr marL="1600200" lvl="3" indent="-228600">
              <a:buFont typeface="Arial"/>
              <a:buChar char="•"/>
            </a:pPr>
            <a:r>
              <a:rPr lang="en-US" dirty="0">
                <a:effectLst/>
              </a:rPr>
              <a:t>Headache</a:t>
            </a:r>
          </a:p>
          <a:p>
            <a:pPr marL="1143000" lvl="2" indent="-228600">
              <a:buFont typeface="Arial"/>
              <a:buChar char="•"/>
            </a:pPr>
            <a:br>
              <a:rPr lang="en-US" dirty="0">
                <a:effectLst/>
              </a:rPr>
            </a:br>
            <a:r>
              <a:rPr lang="en-US" dirty="0">
                <a:effectLst/>
              </a:rPr>
              <a:t>Signs and Symptoms of PML can include: </a:t>
            </a:r>
          </a:p>
          <a:p>
            <a:pPr marL="1600200" lvl="3" indent="-228600">
              <a:buFont typeface="Arial"/>
              <a:buChar char="•"/>
            </a:pPr>
            <a:r>
              <a:rPr lang="en-US" dirty="0">
                <a:effectLst/>
              </a:rPr>
              <a:t>Dementia</a:t>
            </a:r>
          </a:p>
          <a:p>
            <a:pPr marL="1600200" lvl="3" indent="-228600">
              <a:buFont typeface="Arial"/>
              <a:buChar char="•"/>
            </a:pPr>
            <a:r>
              <a:rPr lang="en-US" dirty="0">
                <a:effectLst/>
              </a:rPr>
              <a:t>Seizures</a:t>
            </a:r>
          </a:p>
          <a:p>
            <a:pPr marL="1600200" lvl="3" indent="-228600">
              <a:buFont typeface="Arial"/>
              <a:buChar char="•"/>
            </a:pPr>
            <a:r>
              <a:rPr lang="en-US" dirty="0">
                <a:effectLst/>
              </a:rPr>
              <a:t>Difficulty Speaking</a:t>
            </a:r>
          </a:p>
          <a:p>
            <a:pPr marL="1600200" lvl="3" indent="-228600">
              <a:buFont typeface="Arial"/>
              <a:buChar char="•"/>
            </a:pPr>
            <a:r>
              <a:rPr lang="en-US" dirty="0">
                <a:effectLst/>
              </a:rPr>
              <a:t>Confusion</a:t>
            </a:r>
          </a:p>
          <a:p>
            <a:pPr marL="1600200" lvl="3" indent="-228600">
              <a:buFont typeface="Arial"/>
              <a:buChar char="•"/>
            </a:pPr>
            <a:r>
              <a:rPr lang="en-US" dirty="0">
                <a:effectLst/>
              </a:rPr>
              <a:t>Difficulty walking</a:t>
            </a:r>
          </a:p>
          <a:p>
            <a:pPr marL="1371600" lvl="3" indent="0">
              <a:buFont typeface="Arial"/>
              <a:buNone/>
            </a:pPr>
            <a:endParaRPr lang="en-US" dirty="0">
              <a:effectLst/>
            </a:endParaRPr>
          </a:p>
          <a:p>
            <a:pPr>
              <a:buFont typeface="Arial"/>
              <a:buChar char="•"/>
            </a:pPr>
            <a:r>
              <a:rPr lang="en-US" b="1" dirty="0">
                <a:effectLst/>
              </a:rPr>
              <a:t>100 cells/mm</a:t>
            </a:r>
            <a:r>
              <a:rPr lang="en-US" b="1" baseline="30000" dirty="0">
                <a:effectLst/>
              </a:rPr>
              <a:t>3</a:t>
            </a:r>
            <a:r>
              <a:rPr lang="en-US" b="1" dirty="0">
                <a:effectLst/>
              </a:rPr>
              <a:t> to 50 cells/mm</a:t>
            </a:r>
            <a:r>
              <a:rPr lang="en-US" b="1" baseline="30000" dirty="0">
                <a:effectLst/>
              </a:rPr>
              <a:t>3</a:t>
            </a:r>
            <a:r>
              <a:rPr lang="en-US" b="1" dirty="0">
                <a:effectLst/>
              </a:rPr>
              <a:t> </a:t>
            </a:r>
          </a:p>
          <a:p>
            <a:pPr marL="742950" lvl="1" indent="-285750">
              <a:buFont typeface="Arial"/>
              <a:buChar char="•"/>
            </a:pPr>
            <a:r>
              <a:rPr lang="en-US" dirty="0">
                <a:effectLst/>
              </a:rPr>
              <a:t>OPPORTUNISTIC  INFECTIONS </a:t>
            </a:r>
          </a:p>
          <a:p>
            <a:pPr marL="1143000" lvl="2" indent="-228600">
              <a:buFont typeface="Arial"/>
              <a:buChar char="•"/>
            </a:pPr>
            <a:r>
              <a:rPr lang="en-US" b="1" dirty="0">
                <a:effectLst/>
                <a:hlinkClick r:id="rId9"/>
              </a:rPr>
              <a:t>Toxoplasmosis</a:t>
            </a:r>
            <a:br>
              <a:rPr lang="en-US" dirty="0">
                <a:effectLst/>
              </a:rPr>
            </a:br>
            <a:r>
              <a:rPr lang="en-US" dirty="0">
                <a:effectLst/>
              </a:rPr>
              <a:t>Toxoplasmosis is caused by the parasite </a:t>
            </a:r>
            <a:r>
              <a:rPr lang="en-US" i="1" dirty="0">
                <a:effectLst/>
              </a:rPr>
              <a:t>Toxoplasma gondii</a:t>
            </a:r>
            <a:r>
              <a:rPr lang="en-US" dirty="0">
                <a:effectLst/>
              </a:rPr>
              <a:t> that can cause </a:t>
            </a:r>
            <a:r>
              <a:rPr lang="en-US" i="1" dirty="0">
                <a:effectLst/>
              </a:rPr>
              <a:t>encephalitis</a:t>
            </a:r>
            <a:r>
              <a:rPr lang="en-US" dirty="0">
                <a:effectLst/>
              </a:rPr>
              <a:t> and neurological disease in patients with low CD4 counts. The parasite is carried by cats, birds, and other animals and is also found in soil contaminated by cat feces and in meat, particularly pork. Toxoplasmosis is treatable with aggressive therapy, and prophylaxis is recommended for patients with low CD4 counts (usually less than 200). Diagnosis of this condition often requires imaging studies (CT or MRI) of the brain and a blood test. </a:t>
            </a:r>
            <a:br>
              <a:rPr lang="en-US" dirty="0">
                <a:effectLst/>
              </a:rPr>
            </a:br>
            <a:br>
              <a:rPr lang="en-US" dirty="0">
                <a:effectLst/>
              </a:rPr>
            </a:br>
            <a:r>
              <a:rPr lang="en-US" b="1" dirty="0">
                <a:effectLst/>
                <a:hlinkClick r:id="rId10"/>
              </a:rPr>
              <a:t>Cryptosporidiosis</a:t>
            </a:r>
            <a:br>
              <a:rPr lang="en-US" dirty="0">
                <a:effectLst/>
              </a:rPr>
            </a:br>
            <a:r>
              <a:rPr lang="en-US" dirty="0">
                <a:effectLst/>
              </a:rPr>
              <a:t>Cryptosporidiosis is a diarrheal disease caused by the </a:t>
            </a:r>
            <a:r>
              <a:rPr lang="en-US" i="1" dirty="0">
                <a:effectLst/>
              </a:rPr>
              <a:t>protozoa</a:t>
            </a:r>
            <a:r>
              <a:rPr lang="en-US" dirty="0">
                <a:effectLst/>
              </a:rPr>
              <a:t> </a:t>
            </a:r>
            <a:r>
              <a:rPr lang="en-US" i="1" dirty="0">
                <a:effectLst/>
              </a:rPr>
              <a:t>Cryptosporidium</a:t>
            </a:r>
            <a:r>
              <a:rPr lang="en-US" dirty="0">
                <a:effectLst/>
              </a:rPr>
              <a:t>, and it can become chronic for people with low CD4 counts. Symptoms include abdominal cramps and severe chronic diarrhea. Infection with this parasite can occur through: swallowing water that has been contaminated with fecal material (in swimming pools, lakes, or public water supplies); eating uncooked food (like oysters) that are infected; or by person-to-person transmission, including changing diapers or exposure to feces during sexual contact. Treatment and antiretroviral therapy are important. </a:t>
            </a:r>
            <a:br>
              <a:rPr lang="en-US" dirty="0">
                <a:effectLst/>
              </a:rPr>
            </a:br>
            <a:br>
              <a:rPr lang="en-US" dirty="0">
                <a:effectLst/>
              </a:rPr>
            </a:br>
            <a:r>
              <a:rPr lang="en-US" b="1" dirty="0">
                <a:effectLst/>
              </a:rPr>
              <a:t>Cryptococcal Infection or </a:t>
            </a:r>
            <a:r>
              <a:rPr lang="en-US" b="1" dirty="0">
                <a:effectLst/>
                <a:hlinkClick r:id="rId11"/>
              </a:rPr>
              <a:t>Cryptococcosis</a:t>
            </a:r>
            <a:br>
              <a:rPr lang="en-US" dirty="0">
                <a:effectLst/>
              </a:rPr>
            </a:br>
            <a:r>
              <a:rPr lang="en-US" dirty="0">
                <a:effectLst/>
              </a:rPr>
              <a:t>Cryptococcal infection is caused by a fungus that typically enters the body through the lungs and can spread to the brain, causing cryptococcal meningitis. In some cases, it can also affect the skin, skeletal system, and urinary tract. This can be a very deadly infection if not caught and properly treated with antifungal medication. Although this infection is found primarily in the central nervous system, it can disseminate to other parts of the body, especially when a person has a CD4 count of less than 50. SYMPTOMS </a:t>
            </a:r>
          </a:p>
          <a:p>
            <a:pPr marL="1143000" lvl="2" indent="-228600">
              <a:buFont typeface="Arial"/>
              <a:buChar char="•"/>
            </a:pPr>
            <a:r>
              <a:rPr lang="en-US" dirty="0">
                <a:effectLst/>
              </a:rPr>
              <a:t>Signs and Symptoms of </a:t>
            </a:r>
            <a:r>
              <a:rPr lang="en-US" b="1" dirty="0">
                <a:effectLst/>
              </a:rPr>
              <a:t>Toxoplasmosis</a:t>
            </a:r>
            <a:r>
              <a:rPr lang="en-US" dirty="0">
                <a:effectLst/>
              </a:rPr>
              <a:t> can include: </a:t>
            </a:r>
          </a:p>
          <a:p>
            <a:pPr marL="1600200" lvl="3" indent="-228600">
              <a:buFont typeface="Arial"/>
              <a:buChar char="•"/>
            </a:pPr>
            <a:r>
              <a:rPr lang="en-US" dirty="0">
                <a:effectLst/>
              </a:rPr>
              <a:t>Headache</a:t>
            </a:r>
          </a:p>
          <a:p>
            <a:pPr marL="1600200" lvl="3" indent="-228600">
              <a:buFont typeface="Arial"/>
              <a:buChar char="•"/>
            </a:pPr>
            <a:r>
              <a:rPr lang="en-US" dirty="0">
                <a:effectLst/>
              </a:rPr>
              <a:t>Confusion</a:t>
            </a:r>
          </a:p>
          <a:p>
            <a:pPr marL="1600200" lvl="3" indent="-228600">
              <a:buFont typeface="Arial"/>
              <a:buChar char="•"/>
            </a:pPr>
            <a:r>
              <a:rPr lang="en-US" dirty="0">
                <a:effectLst/>
              </a:rPr>
              <a:t>Motor Weakness</a:t>
            </a:r>
          </a:p>
          <a:p>
            <a:pPr marL="1600200" lvl="3" indent="-228600">
              <a:buFont typeface="Arial"/>
              <a:buChar char="•"/>
            </a:pPr>
            <a:r>
              <a:rPr lang="en-US" dirty="0">
                <a:effectLst/>
              </a:rPr>
              <a:t>Fever</a:t>
            </a:r>
          </a:p>
          <a:p>
            <a:pPr marL="1600200" lvl="3" indent="-228600">
              <a:buFont typeface="Arial"/>
              <a:buChar char="•"/>
            </a:pPr>
            <a:r>
              <a:rPr lang="en-US" dirty="0">
                <a:effectLst/>
              </a:rPr>
              <a:t>Seizures</a:t>
            </a:r>
          </a:p>
          <a:p>
            <a:pPr marL="1143000" lvl="2" indent="-228600">
              <a:buFont typeface="Arial"/>
              <a:buChar char="•"/>
            </a:pPr>
            <a:br>
              <a:rPr lang="en-US" dirty="0">
                <a:effectLst/>
              </a:rPr>
            </a:br>
            <a:r>
              <a:rPr lang="en-US" dirty="0">
                <a:effectLst/>
              </a:rPr>
              <a:t>Signs and Symptoms of </a:t>
            </a:r>
            <a:r>
              <a:rPr lang="en-US" b="1" dirty="0">
                <a:effectLst/>
              </a:rPr>
              <a:t>Cryptosporidiosis</a:t>
            </a:r>
            <a:r>
              <a:rPr lang="en-US" dirty="0">
                <a:effectLst/>
              </a:rPr>
              <a:t> can include: </a:t>
            </a:r>
          </a:p>
          <a:p>
            <a:pPr marL="1600200" lvl="3" indent="-228600">
              <a:buFont typeface="Arial"/>
              <a:buChar char="•"/>
            </a:pPr>
            <a:r>
              <a:rPr lang="en-US" dirty="0">
                <a:effectLst/>
              </a:rPr>
              <a:t>Chronic Watery Diarrhea</a:t>
            </a:r>
          </a:p>
          <a:p>
            <a:pPr marL="1600200" lvl="3" indent="-228600">
              <a:buFont typeface="Arial"/>
              <a:buChar char="•"/>
            </a:pPr>
            <a:r>
              <a:rPr lang="en-US" dirty="0">
                <a:effectLst/>
              </a:rPr>
              <a:t>Stomach cramps</a:t>
            </a:r>
          </a:p>
          <a:p>
            <a:pPr marL="1600200" lvl="3" indent="-228600">
              <a:buFont typeface="Arial"/>
              <a:buChar char="•"/>
            </a:pPr>
            <a:r>
              <a:rPr lang="en-US" dirty="0">
                <a:effectLst/>
              </a:rPr>
              <a:t>Weight loss</a:t>
            </a:r>
          </a:p>
          <a:p>
            <a:pPr marL="1600200" lvl="3" indent="-228600">
              <a:buFont typeface="Arial"/>
              <a:buChar char="•"/>
            </a:pPr>
            <a:r>
              <a:rPr lang="en-US" dirty="0">
                <a:effectLst/>
              </a:rPr>
              <a:t>Nausea</a:t>
            </a:r>
          </a:p>
          <a:p>
            <a:pPr marL="1600200" lvl="3" indent="-228600">
              <a:buFont typeface="Arial"/>
              <a:buChar char="•"/>
            </a:pPr>
            <a:r>
              <a:rPr lang="en-US" dirty="0">
                <a:effectLst/>
              </a:rPr>
              <a:t>Vomiting</a:t>
            </a:r>
          </a:p>
          <a:p>
            <a:pPr marL="1143000" lvl="2" indent="-228600">
              <a:buFont typeface="Arial"/>
              <a:buChar char="•"/>
            </a:pPr>
            <a:br>
              <a:rPr lang="en-US" dirty="0">
                <a:effectLst/>
              </a:rPr>
            </a:br>
            <a:r>
              <a:rPr lang="en-US" dirty="0">
                <a:effectLst/>
              </a:rPr>
              <a:t>Signs and Symptoms of </a:t>
            </a:r>
            <a:r>
              <a:rPr lang="en-US" b="1" dirty="0">
                <a:effectLst/>
              </a:rPr>
              <a:t>Cryptococcal Meningitis </a:t>
            </a:r>
            <a:r>
              <a:rPr lang="en-US" dirty="0">
                <a:effectLst/>
              </a:rPr>
              <a:t>include: </a:t>
            </a:r>
          </a:p>
          <a:p>
            <a:pPr marL="1600200" lvl="3" indent="-228600">
              <a:buFont typeface="Arial"/>
              <a:buChar char="•"/>
            </a:pPr>
            <a:r>
              <a:rPr lang="en-US" dirty="0">
                <a:effectLst/>
              </a:rPr>
              <a:t>Fever</a:t>
            </a:r>
          </a:p>
          <a:p>
            <a:pPr marL="1600200" lvl="3" indent="-228600">
              <a:buFont typeface="Arial"/>
              <a:buChar char="•"/>
            </a:pPr>
            <a:r>
              <a:rPr lang="en-US" dirty="0">
                <a:effectLst/>
              </a:rPr>
              <a:t>Fatigue</a:t>
            </a:r>
          </a:p>
          <a:p>
            <a:pPr marL="1600200" lvl="3" indent="-228600">
              <a:buFont typeface="Arial"/>
              <a:buChar char="•"/>
            </a:pPr>
            <a:r>
              <a:rPr lang="en-US" dirty="0">
                <a:effectLst/>
              </a:rPr>
              <a:t>Headache</a:t>
            </a:r>
          </a:p>
          <a:p>
            <a:pPr marL="1600200" lvl="3" indent="-228600">
              <a:buFont typeface="Arial"/>
              <a:buChar char="•"/>
            </a:pPr>
            <a:r>
              <a:rPr lang="en-US" dirty="0">
                <a:effectLst/>
              </a:rPr>
              <a:t>Neck Stiffness</a:t>
            </a:r>
          </a:p>
          <a:p>
            <a:pPr marL="1600200" lvl="3" indent="-228600">
              <a:buFont typeface="Arial"/>
              <a:buChar char="•"/>
            </a:pPr>
            <a:r>
              <a:rPr lang="en-US" dirty="0">
                <a:effectLst/>
              </a:rPr>
              <a:t>Some patients can have memory loss or mood changes</a:t>
            </a:r>
          </a:p>
          <a:p>
            <a:pPr marL="1371600" lvl="3" indent="0">
              <a:buFont typeface="Arial"/>
              <a:buNone/>
            </a:pPr>
            <a:endParaRPr lang="en-US" dirty="0">
              <a:effectLst/>
            </a:endParaRPr>
          </a:p>
          <a:p>
            <a:pPr>
              <a:buFont typeface="Arial"/>
              <a:buChar char="•"/>
            </a:pPr>
            <a:r>
              <a:rPr lang="en-US" b="1" dirty="0">
                <a:effectLst/>
              </a:rPr>
              <a:t>50-100 Cells/mm</a:t>
            </a:r>
            <a:r>
              <a:rPr lang="en-US" b="1" baseline="30000" dirty="0">
                <a:effectLst/>
              </a:rPr>
              <a:t>3</a:t>
            </a:r>
            <a:r>
              <a:rPr lang="en-US" b="1" dirty="0">
                <a:effectLst/>
              </a:rPr>
              <a:t> </a:t>
            </a:r>
          </a:p>
          <a:p>
            <a:pPr marL="742950" lvl="1" indent="-285750">
              <a:buFont typeface="Arial"/>
              <a:buChar char="•"/>
            </a:pPr>
            <a:r>
              <a:rPr lang="en-US" dirty="0">
                <a:effectLst/>
              </a:rPr>
              <a:t>OPPORTUNISTIC  INFECTIONS </a:t>
            </a:r>
          </a:p>
          <a:p>
            <a:pPr marL="1143000" lvl="2" indent="-228600">
              <a:buFont typeface="Arial"/>
              <a:buChar char="•"/>
            </a:pPr>
            <a:r>
              <a:rPr lang="en-US" b="1" dirty="0">
                <a:effectLst/>
              </a:rPr>
              <a:t>Cytomegalovirus (CMV)</a:t>
            </a:r>
            <a:br>
              <a:rPr lang="en-US" dirty="0">
                <a:effectLst/>
              </a:rPr>
            </a:br>
            <a:r>
              <a:rPr lang="en-US" dirty="0">
                <a:effectLst/>
              </a:rPr>
              <a:t>CMV is an extremely common virus that is present in all parts of the world. It is estimated that a majority of the population have had CMV by the time they are 40 years-old. CMV can be transmitted by saliva, blood, semen and other body fluids. It can cause mild illnesses when first contracted and many people may never have symptoms. However, it does not leave the body when someone has CMV. In patients with HIV and low CD4 counts it can cause infections in the eye and gastrointestinal system. </a:t>
            </a:r>
          </a:p>
          <a:p>
            <a:pPr marL="914400" lvl="2" indent="0">
              <a:buFont typeface="Arial"/>
              <a:buNone/>
            </a:pPr>
            <a:r>
              <a:rPr lang="en-US" dirty="0">
                <a:effectLst/>
              </a:rPr>
              <a:t>SYMPTOMS </a:t>
            </a:r>
          </a:p>
          <a:p>
            <a:pPr marL="1143000" lvl="2" indent="-228600">
              <a:buFont typeface="Arial"/>
              <a:buChar char="•"/>
            </a:pPr>
            <a:r>
              <a:rPr lang="en-US" dirty="0">
                <a:effectLst/>
              </a:rPr>
              <a:t>Signs and Symptoms of </a:t>
            </a:r>
            <a:r>
              <a:rPr lang="en-US" b="1" dirty="0">
                <a:effectLst/>
              </a:rPr>
              <a:t>CMV</a:t>
            </a:r>
            <a:r>
              <a:rPr lang="en-US" dirty="0">
                <a:effectLst/>
              </a:rPr>
              <a:t>: </a:t>
            </a:r>
          </a:p>
          <a:p>
            <a:pPr marL="1600200" lvl="3" indent="-228600">
              <a:buFont typeface="Arial"/>
              <a:buChar char="•"/>
            </a:pPr>
            <a:r>
              <a:rPr lang="en-US" dirty="0">
                <a:effectLst/>
              </a:rPr>
              <a:t>Sore Throat</a:t>
            </a:r>
          </a:p>
          <a:p>
            <a:pPr marL="1600200" lvl="3" indent="-228600">
              <a:buFont typeface="Arial"/>
              <a:buChar char="•"/>
            </a:pPr>
            <a:r>
              <a:rPr lang="en-US" dirty="0">
                <a:effectLst/>
              </a:rPr>
              <a:t>Swollen Glands</a:t>
            </a:r>
          </a:p>
          <a:p>
            <a:pPr marL="1600200" lvl="3" indent="-228600">
              <a:buFont typeface="Arial"/>
              <a:buChar char="•"/>
            </a:pPr>
            <a:r>
              <a:rPr lang="en-US" dirty="0">
                <a:effectLst/>
              </a:rPr>
              <a:t>Fatigue</a:t>
            </a:r>
          </a:p>
          <a:p>
            <a:pPr marL="1600200" lvl="3" indent="-228600">
              <a:buFont typeface="Arial"/>
              <a:buChar char="•"/>
            </a:pPr>
            <a:r>
              <a:rPr lang="en-US" dirty="0">
                <a:effectLst/>
              </a:rPr>
              <a:t>Fevers</a:t>
            </a:r>
          </a:p>
          <a:p>
            <a:pPr marL="914400" lvl="2" indent="0">
              <a:buFont typeface="Arial"/>
              <a:buNone/>
            </a:pPr>
            <a:br>
              <a:rPr lang="en-US" dirty="0">
                <a:effectLst/>
              </a:rPr>
            </a:br>
            <a:r>
              <a:rPr lang="en-US" dirty="0">
                <a:effectLst/>
              </a:rPr>
              <a:t>In people with low CD4 counts it can cause: </a:t>
            </a:r>
          </a:p>
          <a:p>
            <a:pPr marL="1600200" lvl="3" indent="-228600">
              <a:buFont typeface="Arial"/>
              <a:buChar char="•"/>
            </a:pPr>
            <a:r>
              <a:rPr lang="en-US" dirty="0">
                <a:effectLst/>
              </a:rPr>
              <a:t>Blurred vision (if there is CMV infection is in the eye)</a:t>
            </a:r>
          </a:p>
          <a:p>
            <a:pPr marL="1600200" lvl="3" indent="-228600">
              <a:buFont typeface="Arial"/>
              <a:buChar char="•"/>
            </a:pPr>
            <a:r>
              <a:rPr lang="en-US" dirty="0">
                <a:effectLst/>
              </a:rPr>
              <a:t>Painful Swallowing</a:t>
            </a:r>
          </a:p>
          <a:p>
            <a:pPr marL="1600200" lvl="3" indent="-228600">
              <a:buFont typeface="Arial"/>
              <a:buChar char="•"/>
            </a:pPr>
            <a:r>
              <a:rPr lang="en-US" dirty="0">
                <a:effectLst/>
              </a:rPr>
              <a:t>Diarrhea</a:t>
            </a:r>
          </a:p>
          <a:p>
            <a:pPr marL="1600200" lvl="3" indent="-228600">
              <a:buFont typeface="Arial"/>
              <a:buChar char="•"/>
            </a:pPr>
            <a:r>
              <a:rPr lang="en-US" dirty="0">
                <a:effectLst/>
              </a:rPr>
              <a:t>Abdominal Pain</a:t>
            </a:r>
          </a:p>
          <a:p>
            <a:pPr marL="1371600" lvl="3" indent="0">
              <a:buFont typeface="Arial"/>
              <a:buNone/>
            </a:pPr>
            <a:endParaRPr lang="en-US" dirty="0">
              <a:effectLst/>
            </a:endParaRPr>
          </a:p>
          <a:p>
            <a:pPr>
              <a:buFont typeface="Arial"/>
              <a:buChar char="•"/>
            </a:pPr>
            <a:r>
              <a:rPr lang="en-US" b="1" dirty="0">
                <a:effectLst/>
              </a:rPr>
              <a:t>Less than 50 Cells/mm</a:t>
            </a:r>
            <a:r>
              <a:rPr lang="en-US" b="1" baseline="30000" dirty="0">
                <a:effectLst/>
              </a:rPr>
              <a:t>3</a:t>
            </a:r>
            <a:r>
              <a:rPr lang="en-US" b="1" dirty="0">
                <a:effectLst/>
              </a:rPr>
              <a:t> </a:t>
            </a:r>
          </a:p>
          <a:p>
            <a:pPr marL="742950" lvl="1" indent="-285750">
              <a:buFont typeface="Arial"/>
              <a:buChar char="•"/>
            </a:pPr>
            <a:r>
              <a:rPr lang="en-US" dirty="0">
                <a:effectLst/>
              </a:rPr>
              <a:t>OPPORTUNISTIC  INFECTIONS </a:t>
            </a:r>
          </a:p>
          <a:p>
            <a:pPr marL="1143000" lvl="2" indent="-228600">
              <a:buFont typeface="Arial"/>
              <a:buChar char="•"/>
            </a:pPr>
            <a:r>
              <a:rPr lang="en-US" b="1" dirty="0">
                <a:effectLst/>
              </a:rPr>
              <a:t>Mycobaterium Aviam Complex (MAC)</a:t>
            </a:r>
            <a:br>
              <a:rPr lang="en-US" dirty="0">
                <a:effectLst/>
              </a:rPr>
            </a:br>
            <a:r>
              <a:rPr lang="en-US" dirty="0">
                <a:effectLst/>
              </a:rPr>
              <a:t>MAC is a type of bacteria that can be found in soil, water, and many places in the environment. These bacteria can cause disease in people with HIV and CD4 Counts less that 50. The bacteria can infect the lungs or the intestines, or in some cases, can become “disseminated”. This means that it can spread to the blood stream and other parts of the body. If this occurs, it can be a life threatening infection. If a persons CD4 count is below 50, then medications are available to prevent this infection from occurring. </a:t>
            </a:r>
          </a:p>
          <a:p>
            <a:pPr marL="914400" lvl="2" indent="0">
              <a:buFont typeface="Arial"/>
              <a:buNone/>
            </a:pPr>
            <a:r>
              <a:rPr lang="en-US" dirty="0">
                <a:effectLst/>
              </a:rPr>
              <a:t>SYMPTOMS </a:t>
            </a:r>
          </a:p>
          <a:p>
            <a:pPr marL="1143000" lvl="2" indent="-228600">
              <a:buFont typeface="Arial"/>
              <a:buChar char="•"/>
            </a:pPr>
            <a:r>
              <a:rPr lang="en-US" dirty="0">
                <a:effectLst/>
              </a:rPr>
              <a:t>Signs and Symptoms of </a:t>
            </a:r>
            <a:r>
              <a:rPr lang="en-US" b="1" dirty="0">
                <a:effectLst/>
              </a:rPr>
              <a:t>MAC</a:t>
            </a:r>
            <a:r>
              <a:rPr lang="en-US" dirty="0">
                <a:effectLst/>
              </a:rPr>
              <a:t>: </a:t>
            </a:r>
          </a:p>
          <a:p>
            <a:pPr marL="1600200" lvl="3" indent="-228600">
              <a:buFont typeface="Arial"/>
              <a:buChar char="•"/>
            </a:pPr>
            <a:r>
              <a:rPr lang="en-US" dirty="0">
                <a:effectLst/>
              </a:rPr>
              <a:t>Fevers</a:t>
            </a:r>
          </a:p>
          <a:p>
            <a:pPr marL="1600200" lvl="3" indent="-228600">
              <a:buFont typeface="Arial"/>
              <a:buChar char="•"/>
            </a:pPr>
            <a:r>
              <a:rPr lang="en-US" dirty="0">
                <a:effectLst/>
              </a:rPr>
              <a:t>Night sweats</a:t>
            </a:r>
          </a:p>
          <a:p>
            <a:pPr marL="1600200" lvl="3" indent="-228600">
              <a:buFont typeface="Arial"/>
              <a:buChar char="•"/>
            </a:pPr>
            <a:r>
              <a:rPr lang="en-US" dirty="0">
                <a:effectLst/>
              </a:rPr>
              <a:t>Abdominal Pain</a:t>
            </a:r>
          </a:p>
          <a:p>
            <a:pPr marL="1600200" lvl="3" indent="-228600">
              <a:buFont typeface="Arial"/>
              <a:buChar char="•"/>
            </a:pPr>
            <a:r>
              <a:rPr lang="en-US" dirty="0">
                <a:effectLst/>
              </a:rPr>
              <a:t>Fatigue</a:t>
            </a:r>
          </a:p>
          <a:p>
            <a:pPr marL="1600200" lvl="3" indent="-228600">
              <a:buFont typeface="Arial"/>
              <a:buChar char="•"/>
            </a:pPr>
            <a:r>
              <a:rPr lang="en-US" dirty="0">
                <a:effectLst/>
              </a:rPr>
              <a:t>Diarrhea</a:t>
            </a:r>
          </a:p>
          <a:p>
            <a:pPr marL="0" indent="0">
              <a:buFont typeface="Arial" panose="020B0604020202020204" pitchFamily="34" charset="0"/>
              <a:buNone/>
            </a:pPr>
            <a:endParaRPr lang="en-US" b="1"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AFBA72EA-B255-42C3-81F2-83A49F304E64}" type="slidenum">
              <a:rPr lang="en-US" smtClean="0"/>
              <a:t>19</a:t>
            </a:fld>
            <a:endParaRPr lang="en-US" dirty="0"/>
          </a:p>
        </p:txBody>
      </p:sp>
    </p:spTree>
    <p:extLst>
      <p:ext uri="{BB962C8B-B14F-4D97-AF65-F5344CB8AC3E}">
        <p14:creationId xmlns:p14="http://schemas.microsoft.com/office/powerpoint/2010/main" val="3312439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5034C20-40EB-405A-B386-BA9557F40FCE}"/>
              </a:ext>
            </a:extLst>
          </p:cNvPr>
          <p:cNvSpPr>
            <a:spLocks noGrp="1"/>
          </p:cNvSpPr>
          <p:nvPr>
            <p:ph type="body" idx="1"/>
          </p:nvPr>
        </p:nvSpPr>
        <p:spPr/>
        <p:txBody>
          <a:bodyPr/>
          <a:lstStyle/>
          <a:p>
            <a:r>
              <a:rPr lang="en-US" b="1" dirty="0">
                <a:effectLst/>
              </a:rPr>
              <a:t>1. I'm HIV-positive,</a:t>
            </a:r>
            <a:r>
              <a:rPr lang="en-US" b="1" baseline="0" dirty="0">
                <a:effectLst/>
              </a:rPr>
              <a:t> now </a:t>
            </a:r>
            <a:r>
              <a:rPr lang="en-US" b="1" dirty="0">
                <a:effectLst/>
              </a:rPr>
              <a:t>my life is over.  </a:t>
            </a:r>
            <a:r>
              <a:rPr lang="en-US" b="1" dirty="0">
                <a:solidFill>
                  <a:srgbClr val="AE1712"/>
                </a:solidFill>
                <a:effectLst/>
              </a:rPr>
              <a:t>FALSE</a:t>
            </a:r>
          </a:p>
          <a:p>
            <a:r>
              <a:rPr lang="en-US" dirty="0">
                <a:effectLst/>
              </a:rPr>
              <a:t>In the early years of the epidemic, the death rate from AIDS was extremely high. But today, ART (antiretroviral drugs) allow People Living With</a:t>
            </a:r>
            <a:r>
              <a:rPr lang="en-US" baseline="0" dirty="0">
                <a:effectLst/>
              </a:rPr>
              <a:t> HIV/AIDS (PLWH) </a:t>
            </a:r>
            <a:r>
              <a:rPr lang="en-US" dirty="0">
                <a:effectLst/>
              </a:rPr>
              <a:t>to live longer, normal, and productive lives.</a:t>
            </a:r>
          </a:p>
          <a:p>
            <a:endParaRPr lang="en-US" b="1" baseline="0" dirty="0">
              <a:effectLst/>
            </a:endParaRPr>
          </a:p>
          <a:p>
            <a:r>
              <a:rPr lang="en-US" b="1" baseline="0" dirty="0">
                <a:effectLst/>
              </a:rPr>
              <a:t>2. I can get HIV by being around people who are HIV-positive.  FALSE</a:t>
            </a:r>
            <a:endParaRPr lang="en-US" dirty="0">
              <a:effectLst/>
            </a:endParaRPr>
          </a:p>
          <a:p>
            <a:pPr marL="171450" indent="-171450">
              <a:buFont typeface="Arial" panose="020B0604020202020204" pitchFamily="34" charset="0"/>
              <a:buChar char="•"/>
            </a:pPr>
            <a:r>
              <a:rPr lang="en-US" dirty="0">
                <a:effectLst/>
              </a:rPr>
              <a:t>HIV is only passed through </a:t>
            </a:r>
            <a:r>
              <a:rPr lang="en-US" b="1" dirty="0">
                <a:effectLst/>
              </a:rPr>
              <a:t>five</a:t>
            </a:r>
            <a:r>
              <a:rPr lang="en-US" dirty="0">
                <a:effectLst/>
              </a:rPr>
              <a:t> bodily</a:t>
            </a:r>
            <a:r>
              <a:rPr lang="en-US" baseline="0" dirty="0">
                <a:effectLst/>
              </a:rPr>
              <a:t> fluids: </a:t>
            </a:r>
            <a:r>
              <a:rPr lang="en-US" dirty="0">
                <a:effectLst/>
              </a:rPr>
              <a:t>blood, semen, rectal fluids, vaginal fluids or breast milk</a:t>
            </a:r>
            <a:r>
              <a:rPr lang="en-US" baseline="0" dirty="0">
                <a:effectLst/>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HIV </a:t>
            </a:r>
            <a:r>
              <a:rPr kumimoji="0" lang="en-US" sz="1200" b="1" i="0" u="none" strike="noStrike" kern="1200" cap="none" spc="0" normalizeH="0" baseline="0" noProof="0" dirty="0">
                <a:ln>
                  <a:noFill/>
                </a:ln>
                <a:solidFill>
                  <a:prstClr val="black"/>
                </a:solidFill>
                <a:effectLst/>
                <a:uLnTx/>
                <a:uFillTx/>
                <a:latin typeface="+mn-lt"/>
                <a:ea typeface="+mn-ea"/>
                <a:cs typeface="+mn-cs"/>
              </a:rPr>
              <a:t>cannot</a:t>
            </a:r>
            <a:r>
              <a:rPr kumimoji="0" lang="en-US" sz="1200" b="0" i="0" u="none" strike="noStrike" kern="1200" cap="none" spc="0" normalizeH="0" baseline="0" noProof="0" dirty="0">
                <a:ln>
                  <a:noFill/>
                </a:ln>
                <a:solidFill>
                  <a:prstClr val="black"/>
                </a:solidFill>
                <a:effectLst/>
                <a:uLnTx/>
                <a:uFillTx/>
                <a:latin typeface="+mn-lt"/>
                <a:ea typeface="+mn-ea"/>
                <a:cs typeface="+mn-cs"/>
              </a:rPr>
              <a:t> be spread through saliva, tears, sweat, or urine (kissing, sharing cups/utensils, water fountains, etc.)</a:t>
            </a:r>
          </a:p>
          <a:p>
            <a:pPr marL="171450" indent="-171450">
              <a:buFont typeface="Arial" panose="020B0604020202020204" pitchFamily="34" charset="0"/>
              <a:buChar char="•"/>
            </a:pPr>
            <a:r>
              <a:rPr lang="en-US" dirty="0">
                <a:effectLst/>
              </a:rPr>
              <a:t>Small traits of HIV are found in saliva, but it is not enough to cause infection unless one of the </a:t>
            </a:r>
            <a:r>
              <a:rPr lang="en-US" b="1" dirty="0">
                <a:effectLst/>
              </a:rPr>
              <a:t>five</a:t>
            </a:r>
            <a:r>
              <a:rPr lang="en-US" dirty="0">
                <a:effectLst/>
              </a:rPr>
              <a:t> fluids are also present (blood, semen, rectal fluids, vaginal fluids or breast milk). Two liters </a:t>
            </a:r>
            <a:r>
              <a:rPr lang="en-US" baseline="0" dirty="0">
                <a:effectLst/>
              </a:rPr>
              <a:t>of saliva with HIV for it to be transmitted.</a:t>
            </a:r>
          </a:p>
          <a:p>
            <a:pPr marL="171450" indent="-171450">
              <a:buFont typeface="Arial" panose="020B0604020202020204" pitchFamily="34" charset="0"/>
              <a:buChar char="•"/>
            </a:pPr>
            <a:endParaRPr lang="en-US" dirty="0">
              <a:effectLst/>
            </a:endParaRPr>
          </a:p>
          <a:p>
            <a:r>
              <a:rPr lang="en-US" b="1" dirty="0">
                <a:effectLst/>
              </a:rPr>
              <a:t>3. I would not be able to tell if</a:t>
            </a:r>
            <a:r>
              <a:rPr lang="en-US" b="1" baseline="0" dirty="0">
                <a:effectLst/>
              </a:rPr>
              <a:t> I or </a:t>
            </a:r>
            <a:r>
              <a:rPr lang="en-US" b="1" dirty="0">
                <a:effectLst/>
              </a:rPr>
              <a:t>my partner was HIV positive.  TRUE</a:t>
            </a:r>
          </a:p>
          <a:p>
            <a:r>
              <a:rPr lang="en-US" dirty="0">
                <a:effectLst/>
              </a:rPr>
              <a:t>You can be HIV-positive and not have any symptoms for years. The only way for you or your partner to know if you're HIV-positive is to get tested.</a:t>
            </a:r>
          </a:p>
          <a:p>
            <a:endParaRPr lang="en-US" dirty="0">
              <a:effectLst/>
            </a:endParaRPr>
          </a:p>
          <a:p>
            <a:r>
              <a:rPr lang="en-US" b="1" baseline="0" dirty="0">
                <a:effectLst/>
              </a:rPr>
              <a:t>4. I can get HIV from Mosquitoes.  FALSE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effectLst/>
              </a:rPr>
              <a:t>From pubmed.ncbi.nlm.nih.gov, because HIV is spread through blood, HIV lives for only a short time inside an insect not long enough to reproduce in the mosquito’s gut or and invade the salivary gland. Does not spread HIV.</a:t>
            </a:r>
          </a:p>
          <a:p>
            <a:r>
              <a:rPr lang="en-US" b="0" baseline="0" dirty="0">
                <a:effectLst/>
              </a:rPr>
              <a:t>Several studies, however, show no evidence to support this -- even in areas with lots of mosquitoes and cases of HIV. When insects bite, they do not inject the blood of the person or animal they have last bitten. Also, </a:t>
            </a:r>
          </a:p>
          <a:p>
            <a:endParaRPr lang="en-US" dirty="0">
              <a:effectLst/>
            </a:endParaRPr>
          </a:p>
          <a:p>
            <a:r>
              <a:rPr lang="en-US" b="1" dirty="0">
                <a:effectLst/>
              </a:rPr>
              <a:t>5. I'm straight and don't inject</a:t>
            </a:r>
            <a:r>
              <a:rPr lang="en-US" b="1" baseline="0" dirty="0">
                <a:effectLst/>
              </a:rPr>
              <a:t> drugs, so</a:t>
            </a:r>
            <a:r>
              <a:rPr lang="en-US" b="1" dirty="0">
                <a:effectLst/>
              </a:rPr>
              <a:t> I cannot get HIV.  FALSE</a:t>
            </a:r>
          </a:p>
          <a:p>
            <a:r>
              <a:rPr lang="en-US" dirty="0">
                <a:effectLst/>
              </a:rPr>
              <a:t>Most men do become HIV-positive through sexual contact with other men. However, about 16% of men and 78% of women become HIV-positive through heterosexual contact.</a:t>
            </a:r>
          </a:p>
          <a:p>
            <a:r>
              <a:rPr lang="en-US" dirty="0"/>
              <a:t>HIV is spread mostly through unprotected sexual contact and does not discriminate against anyone. It is not who you are, but your behaviors which put you at risk of contracting</a:t>
            </a:r>
            <a:r>
              <a:rPr lang="en-US" baseline="0" dirty="0"/>
              <a:t> </a:t>
            </a:r>
            <a:r>
              <a:rPr lang="en-US" dirty="0"/>
              <a:t>HIV. Regardless of your personality or sexuality, you will be at risk if you don't take protective measures.</a:t>
            </a:r>
          </a:p>
          <a:p>
            <a:endParaRPr lang="en-US" dirty="0">
              <a:effectLst/>
            </a:endParaRPr>
          </a:p>
          <a:p>
            <a:r>
              <a:rPr lang="en-US" b="1" dirty="0">
                <a:effectLst/>
              </a:rPr>
              <a:t>6. I</a:t>
            </a:r>
            <a:r>
              <a:rPr lang="en-US" b="1" baseline="0" dirty="0">
                <a:effectLst/>
              </a:rPr>
              <a:t> can</a:t>
            </a:r>
            <a:r>
              <a:rPr lang="en-US" b="1" dirty="0">
                <a:effectLst/>
              </a:rPr>
              <a:t> get HIV from oral sex.  TRUE</a:t>
            </a:r>
          </a:p>
          <a:p>
            <a:r>
              <a:rPr lang="en-US" dirty="0">
                <a:effectLst/>
              </a:rPr>
              <a:t>It's true that oral sex is least likely/less risky than some other types of sexual contact. But you can get HIV by having oral sex with either a man or a woman who is HIV-positive. Always use some</a:t>
            </a:r>
            <a:r>
              <a:rPr lang="en-US" baseline="0" dirty="0">
                <a:effectLst/>
              </a:rPr>
              <a:t> type of </a:t>
            </a:r>
            <a:r>
              <a:rPr lang="en-US" dirty="0">
                <a:effectLst/>
              </a:rPr>
              <a:t>barrier (ex: latex or nitrile) during oral sex.</a:t>
            </a:r>
          </a:p>
          <a:p>
            <a:endParaRPr lang="en-US" dirty="0">
              <a:effectLst/>
            </a:endParaRPr>
          </a:p>
          <a:p>
            <a:r>
              <a:rPr lang="en-US" b="1" dirty="0">
                <a:effectLst/>
              </a:rPr>
              <a:t>7. My partner and I are both HIV positive, so there is no need to use a condom.  FALSE</a:t>
            </a:r>
          </a:p>
          <a:p>
            <a:endParaRPr lang="en-US" b="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rPr>
              <a:t>There are also two types of HIV: HIV-1 and HIV-2 and both are retroviruses.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rPr>
              <a:t>Worldwide, the predominant virus is HIV-1, and generally when people refer to HIV, they will be referring to HIV-1.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rPr>
              <a:t>See aidsmap.com and Avert.org for details about There are different Strains/Groups of </a:t>
            </a:r>
            <a:r>
              <a:rPr lang="en-US" b="1" dirty="0">
                <a:effectLst/>
              </a:rPr>
              <a:t>HIV 1: </a:t>
            </a:r>
            <a:r>
              <a:rPr lang="en-US" b="0" dirty="0">
                <a:effectLst/>
              </a:rPr>
              <a:t>M , N, O, P AND  Group M sub-types: A, B, C, D, F, G, H, J, K. </a:t>
            </a:r>
            <a:r>
              <a:rPr lang="en-US" b="1" dirty="0">
                <a:effectLst/>
              </a:rPr>
              <a:t>B subtype </a:t>
            </a:r>
            <a:r>
              <a:rPr lang="en-US" b="0" dirty="0">
                <a:effectLst/>
              </a:rPr>
              <a:t>is The Most Common in the </a:t>
            </a:r>
            <a:r>
              <a:rPr lang="en-US" b="1" dirty="0">
                <a:effectLst/>
              </a:rPr>
              <a:t>US</a:t>
            </a:r>
            <a:r>
              <a:rPr lang="en-US" b="0" dirty="0">
                <a:effectLst/>
              </a:rPr>
              <a:t>. </a:t>
            </a:r>
            <a:r>
              <a:rPr lang="en-US" b="1" dirty="0">
                <a:effectLst/>
              </a:rPr>
              <a:t>Worldwide, the most common HIV subtype is C</a:t>
            </a:r>
            <a:r>
              <a:rPr lang="en-US" b="0" dirty="0">
                <a:effectLst/>
              </a:rPr>
              <a:t>. If a condom is not used during sexual contact, HIV-positive partners may exchange different types or strains of HIV. This can lead to re-infection, which will make the treatment of HIV more difficult. The new HIV strain may become more resistant to the current treatment or cause the current treatment option to be ineffective.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rPr>
              <a:t>HIV-2 has eight Stains/Groups with subtype A and B considered epidemic. HIV-2 is less easily transmitted, and the period between initial infection and illness is longer in the case of HIV-2. The uncommon HIV-2 type is concentrated in West Africa and is rarely found anywhere</a:t>
            </a:r>
            <a:r>
              <a:rPr lang="en-US" b="0" baseline="0" dirty="0">
                <a:effectLst/>
              </a:rPr>
              <a:t> else</a:t>
            </a:r>
            <a:r>
              <a:rPr lang="en-US" b="0" dirty="0">
                <a:effectLst/>
              </a:rPr>
              <a:t>.</a:t>
            </a:r>
            <a:r>
              <a:rPr lang="en-US" b="0" baseline="0" dirty="0">
                <a:effectLst/>
              </a:rPr>
              <a:t> Also, the treatment for HIV-1 is different than it is for HIV-2.  </a:t>
            </a:r>
            <a:r>
              <a:rPr lang="en-US" b="0" dirty="0">
                <a:effectLst/>
              </a:rPr>
              <a:t>(http://www.avert.org/hiv-types.htm)</a:t>
            </a:r>
            <a:endParaRPr lang="en-US" b="1" dirty="0">
              <a:effectLst/>
            </a:endParaRPr>
          </a:p>
          <a:p>
            <a:endParaRPr lang="en-US" b="1" dirty="0">
              <a:effectLst/>
            </a:endParaRPr>
          </a:p>
          <a:p>
            <a:endParaRPr lang="en-US" b="0" dirty="0">
              <a:effectLst/>
            </a:endParaRPr>
          </a:p>
          <a:p>
            <a:endParaRPr lang="en-US" dirty="0">
              <a:effectLst/>
            </a:endParaRPr>
          </a:p>
          <a:p>
            <a:endParaRPr lang="en-US" dirty="0">
              <a:effectLst/>
            </a:endParaRP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Having a Sexually Transmitted Infection (STI) can increase a person's risk of contracting HIV, if the STI causes open sores or breaks in the skin (e.g., syphilis, herpes, chancre [shan-ker]) or causes inflammation and irritation of the skin/area (e.g., chlamydia, gonorrhea).</a:t>
            </a:r>
          </a:p>
          <a:p>
            <a:pPr marL="0" indent="0">
              <a:buFont typeface="Arial" panose="020B0604020202020204" pitchFamily="34" charset="0"/>
              <a:buNone/>
            </a:pPr>
            <a:endParaRPr lang="en-US" dirty="0"/>
          </a:p>
          <a:p>
            <a:pPr marL="0" indent="0">
              <a:buFont typeface="Arial" panose="020B0604020202020204" pitchFamily="34" charset="0"/>
              <a:buNone/>
            </a:pPr>
            <a:r>
              <a:rPr lang="en-US" b="1" u="sng" dirty="0"/>
              <a:t>WHY?</a:t>
            </a:r>
            <a:endParaRPr lang="en-US" dirty="0"/>
          </a:p>
          <a:p>
            <a:pPr marL="171450" indent="-171450">
              <a:buFont typeface="Arial" panose="020B0604020202020204" pitchFamily="34" charset="0"/>
              <a:buChar char="•"/>
            </a:pPr>
            <a:r>
              <a:rPr lang="en-US" b="1" dirty="0"/>
              <a:t>Compromised immune system:</a:t>
            </a:r>
          </a:p>
          <a:p>
            <a:pPr marL="628650" lvl="1" indent="-171450">
              <a:buFont typeface="Wingdings" panose="05000000000000000000" pitchFamily="2" charset="2"/>
              <a:buChar char="§"/>
            </a:pPr>
            <a:r>
              <a:rPr lang="en-US" dirty="0"/>
              <a:t>Another reason why the STI and HIV relationship exists is when one acquires a STI, it compromises the immune system by weakening it.</a:t>
            </a:r>
          </a:p>
          <a:p>
            <a:pPr marL="628650" lvl="1" indent="-171450">
              <a:buFont typeface="Wingdings" panose="05000000000000000000" pitchFamily="2" charset="2"/>
              <a:buChar char="§"/>
            </a:pPr>
            <a:r>
              <a:rPr lang="en-US" dirty="0"/>
              <a:t>The body is left susceptible and it is easier to get</a:t>
            </a:r>
            <a:r>
              <a:rPr lang="en-US" baseline="0" dirty="0"/>
              <a:t> another STI/HIV</a:t>
            </a:r>
            <a:r>
              <a:rPr lang="en-US" dirty="0"/>
              <a:t>.</a:t>
            </a:r>
          </a:p>
          <a:p>
            <a:pPr marL="628650" lvl="1" indent="-171450">
              <a:buFont typeface="Wingdings" panose="05000000000000000000" pitchFamily="2" charset="2"/>
              <a:buChar char="§"/>
            </a:pPr>
            <a:r>
              <a:rPr lang="en-US" dirty="0"/>
              <a:t>This also true in</a:t>
            </a:r>
            <a:r>
              <a:rPr lang="en-US" baseline="0" dirty="0"/>
              <a:t> reverse. If a PLWH has HIV, they are more likely to contract another STI. </a:t>
            </a:r>
            <a:endParaRPr lang="en-US" dirty="0"/>
          </a:p>
          <a:p>
            <a:pPr marL="171450" indent="-171450">
              <a:buFont typeface="Arial" panose="020B0604020202020204" pitchFamily="34" charset="0"/>
              <a:buChar char="•"/>
            </a:pPr>
            <a:r>
              <a:rPr lang="en-US" b="1" dirty="0"/>
              <a:t>Additional STIs:</a:t>
            </a:r>
          </a:p>
          <a:p>
            <a:pPr marL="628650" lvl="1" indent="-171450">
              <a:buFont typeface="Wingdings" panose="05000000000000000000" pitchFamily="2" charset="2"/>
              <a:buChar char="§"/>
            </a:pPr>
            <a:r>
              <a:rPr lang="en-US" dirty="0"/>
              <a:t>If a Person</a:t>
            </a:r>
            <a:r>
              <a:rPr lang="en-US" baseline="0" dirty="0"/>
              <a:t> Living With </a:t>
            </a:r>
            <a:r>
              <a:rPr lang="en-US" dirty="0"/>
              <a:t>HIV (PLWH) has another STI, they are three to five times more likely than other PLWHs to transmit HIV through sexual contact.</a:t>
            </a:r>
          </a:p>
          <a:p>
            <a:pPr marL="171450" indent="-171450">
              <a:buFont typeface="Arial" panose="020B0604020202020204" pitchFamily="34" charset="0"/>
              <a:buChar char="•"/>
            </a:pPr>
            <a:r>
              <a:rPr lang="en-US" b="1" dirty="0"/>
              <a:t>Irritation and inflammation of mucus membranes:</a:t>
            </a:r>
          </a:p>
          <a:p>
            <a:pPr marL="628650" lvl="1" indent="-171450">
              <a:buFont typeface="Wingdings" panose="05000000000000000000" pitchFamily="2" charset="2"/>
              <a:buChar char="§"/>
            </a:pPr>
            <a:r>
              <a:rPr lang="en-US" dirty="0"/>
              <a:t>STIs</a:t>
            </a:r>
            <a:r>
              <a:rPr lang="en-US" baseline="0" dirty="0"/>
              <a:t> </a:t>
            </a:r>
            <a:r>
              <a:rPr lang="en-US" dirty="0"/>
              <a:t>causing irritation and inflammation of the mucus membrane make it easier for HIV to enter the body during sexual contact.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AFBA72EA-B255-42C3-81F2-83A49F304E64}" type="slidenum">
              <a:rPr lang="en-US" smtClean="0"/>
              <a:t>20</a:t>
            </a:fld>
            <a:endParaRPr lang="en-US" dirty="0"/>
          </a:p>
        </p:txBody>
      </p:sp>
    </p:spTree>
    <p:extLst>
      <p:ext uri="{BB962C8B-B14F-4D97-AF65-F5344CB8AC3E}">
        <p14:creationId xmlns:p14="http://schemas.microsoft.com/office/powerpoint/2010/main" val="1711209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Treatment benefits explanation:</a:t>
            </a:r>
          </a:p>
          <a:p>
            <a:pPr marL="171450" indent="-171450">
              <a:buFont typeface="Arial" panose="020B0604020202020204" pitchFamily="34" charset="0"/>
              <a:buChar char="•"/>
            </a:pPr>
            <a:r>
              <a:rPr lang="en-US" b="0" u="none" dirty="0"/>
              <a:t>Your own health:</a:t>
            </a:r>
            <a:r>
              <a:rPr lang="en-US" b="0" u="none" baseline="0" dirty="0"/>
              <a:t> Lowering the level of virus in the body - live longer, healthier life </a:t>
            </a:r>
          </a:p>
          <a:p>
            <a:pPr marL="171450" indent="-171450">
              <a:buFont typeface="Arial" panose="020B0604020202020204" pitchFamily="34" charset="0"/>
              <a:buChar char="•"/>
            </a:pPr>
            <a:r>
              <a:rPr lang="en-US" b="0" u="none" dirty="0"/>
              <a:t>The health of others:</a:t>
            </a:r>
            <a:r>
              <a:rPr lang="en-US" b="0" u="none" baseline="0" dirty="0"/>
              <a:t> </a:t>
            </a:r>
            <a:r>
              <a:rPr lang="en-US" b="0" u="none" dirty="0"/>
              <a:t>Reduces the</a:t>
            </a:r>
            <a:r>
              <a:rPr lang="en-US" b="0" u="none" baseline="0" dirty="0"/>
              <a:t> risk of transmitting HIV to others</a:t>
            </a:r>
            <a:endParaRPr lang="en-US" b="0" u="none" dirty="0"/>
          </a:p>
          <a:p>
            <a:pPr marL="171450" indent="-171450">
              <a:buFont typeface="Arial" panose="020B0604020202020204" pitchFamily="34" charset="0"/>
              <a:buChar char="•"/>
            </a:pPr>
            <a:endParaRPr lang="en-US"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baseline="0" dirty="0"/>
              <a:t>Lifespan: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baseline="0" dirty="0"/>
              <a:t>Average lifespan of someone diagnosed with HIV at age 20 who takes medication regularly is 71 years of age.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baseline="0" dirty="0"/>
              <a:t>Average lifespan of someone diagnosed with HIV at age 20 and </a:t>
            </a:r>
            <a:r>
              <a:rPr lang="en-US" b="0" u="sng" baseline="0" dirty="0"/>
              <a:t>does NOT </a:t>
            </a:r>
            <a:r>
              <a:rPr lang="en-US" b="0" u="none" baseline="0" dirty="0"/>
              <a:t>take medication is 32 years of age.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baseline="0" dirty="0"/>
              <a:t>Average lifespan for someone who does not have HIV is 79.</a:t>
            </a:r>
            <a:endParaRPr lang="en-US" b="0" u="none" dirty="0"/>
          </a:p>
          <a:p>
            <a:pPr marL="171450" indent="-171450">
              <a:buFont typeface="Arial" panose="020B0604020202020204" pitchFamily="34" charset="0"/>
              <a:buChar char="•"/>
            </a:pPr>
            <a:endParaRPr lang="en-US" b="1" u="sng" dirty="0"/>
          </a:p>
          <a:p>
            <a:endParaRPr lang="en-US" b="1" u="sng" dirty="0"/>
          </a:p>
          <a:p>
            <a:r>
              <a:rPr lang="en-US" b="1" u="none" dirty="0"/>
              <a:t>*In case asked about specific details of treatment*</a:t>
            </a:r>
          </a:p>
          <a:p>
            <a:endParaRPr lang="en-US" b="1" dirty="0"/>
          </a:p>
          <a:p>
            <a:r>
              <a:rPr lang="en-US" b="0" dirty="0"/>
              <a:t>Many different names for HIV drugs:</a:t>
            </a:r>
          </a:p>
          <a:p>
            <a:pPr marL="171450" indent="-171450">
              <a:buFont typeface="Arial" panose="020B0604020202020204" pitchFamily="34" charset="0"/>
              <a:buChar char="•"/>
            </a:pPr>
            <a:r>
              <a:rPr lang="en-US" dirty="0"/>
              <a:t>"The Cocktail“</a:t>
            </a:r>
          </a:p>
          <a:p>
            <a:pPr marL="171450" indent="-171450">
              <a:buFont typeface="Arial" panose="020B0604020202020204" pitchFamily="34" charset="0"/>
              <a:buChar char="•"/>
            </a:pPr>
            <a:r>
              <a:rPr lang="en-US" dirty="0"/>
              <a:t>Antiretrovirals (ARVs)</a:t>
            </a:r>
          </a:p>
          <a:p>
            <a:pPr marL="171450" indent="-171450">
              <a:buFont typeface="Arial" panose="020B0604020202020204" pitchFamily="34" charset="0"/>
              <a:buChar char="•"/>
            </a:pPr>
            <a:r>
              <a:rPr lang="en-US" dirty="0"/>
              <a:t>Highly Active Antiretroviral Therapy (HAART or ART)</a:t>
            </a:r>
          </a:p>
          <a:p>
            <a:endParaRPr lang="en-US" dirty="0"/>
          </a:p>
          <a:p>
            <a:r>
              <a:rPr lang="en-US" b="1" dirty="0"/>
              <a:t>5 different “classes” of HIV drugs.</a:t>
            </a:r>
          </a:p>
          <a:p>
            <a:pPr marL="171450" indent="-171450">
              <a:buFont typeface="Arial" panose="020B0604020202020204" pitchFamily="34" charset="0"/>
              <a:buChar char="•"/>
            </a:pPr>
            <a:r>
              <a:rPr lang="en-US" dirty="0"/>
              <a:t>Each class of drug attacks the virus at different points in its life cycle—so if you are taking HIV meds, you will generally take 3 different antiretroviral drugs from 2 different classes.</a:t>
            </a:r>
          </a:p>
          <a:p>
            <a:pPr marL="171450" indent="-171450">
              <a:buFont typeface="Arial" panose="020B0604020202020204" pitchFamily="34" charset="0"/>
              <a:buChar char="•"/>
            </a:pPr>
            <a:r>
              <a:rPr lang="en-US" dirty="0"/>
              <a:t>Taking more than one drug also protects you against HIV drug resistance. When HIV reproduces, it can make copies of itself that are imperfect—and these mutations may not respond to the drugs you take to control your HIV. </a:t>
            </a:r>
          </a:p>
          <a:p>
            <a:endParaRPr lang="en-US" dirty="0"/>
          </a:p>
          <a:p>
            <a:r>
              <a:rPr lang="en-US" b="1" u="sng" dirty="0"/>
              <a:t>Nucleoside/Nucleotide Reverse Transcriptase Inhibitors (NRTIs):</a:t>
            </a:r>
            <a:r>
              <a:rPr lang="en-US" b="0" u="none" baseline="0" dirty="0"/>
              <a:t> </a:t>
            </a:r>
            <a:r>
              <a:rPr lang="en-US" dirty="0"/>
              <a:t>Sometimes called "nukes." These drugs block HIV’s ability to use a special type of enzyme (reverse transcriptase) to correctly build new genetic material (DNA) that the virus needs to make copies of itself.</a:t>
            </a:r>
          </a:p>
          <a:p>
            <a:endParaRPr lang="en-US" dirty="0"/>
          </a:p>
          <a:p>
            <a:r>
              <a:rPr lang="en-US" b="1" u="sng" dirty="0"/>
              <a:t>Non-Nucleoside Reverse Transcriptase Inhibitors (NNRTIs):</a:t>
            </a:r>
            <a:r>
              <a:rPr lang="en-US" b="0" u="none" baseline="0" dirty="0"/>
              <a:t> </a:t>
            </a:r>
            <a:r>
              <a:rPr lang="en-US" dirty="0"/>
              <a:t>These are called "non-nukes." They work in a very similar way to "nukes." Non-nukes also block the enzyme, reverse transcriptase, and prevent HIV from making copies of its own DNA. But unlike the nukes (which work on the genetic material ), non-nukes act directly on the enzyme itself to prevent it from functioning correctly.</a:t>
            </a:r>
          </a:p>
          <a:p>
            <a:endParaRPr lang="en-US" dirty="0"/>
          </a:p>
          <a:p>
            <a:r>
              <a:rPr lang="en-US" b="1" u="sng" dirty="0"/>
              <a:t>Protease Inhibitors (PIs):</a:t>
            </a:r>
            <a:r>
              <a:rPr lang="en-US" b="0" u="none" baseline="0" dirty="0"/>
              <a:t> </a:t>
            </a:r>
            <a:r>
              <a:rPr lang="en-US" dirty="0"/>
              <a:t>When HIV replicates inside your cells, it creates long strands of its own genetic material. These long strands have to be cut into shorter strands in order for HIV to create more copies of itself. The enzyme that acts to cut up these long strands is called protease. Protease inhibitors (stoppers) block this enzyme and prevent those long strands of genetic material from being cut up into functional pieces.</a:t>
            </a:r>
          </a:p>
          <a:p>
            <a:endParaRPr lang="en-US" dirty="0"/>
          </a:p>
          <a:p>
            <a:r>
              <a:rPr lang="en-US" b="1" u="sng" dirty="0"/>
              <a:t>Entry/Fusion Inhibitors</a:t>
            </a:r>
            <a:r>
              <a:rPr lang="en-US" b="0" u="none" dirty="0"/>
              <a:t>: These</a:t>
            </a:r>
            <a:r>
              <a:rPr lang="en-US" dirty="0"/>
              <a:t> medications work to block the virus from ever entering your cells in the first place. HIV needs a way to attach and bond to your CD4 cells, and it does that through special structures on cells called receptor sites. Receptor sites are found on both HIV and CD4 cells (they are found on other types of cells too). Fusion inhibitors can target those sites on either HIV or CD4 cells and prevent HIV from "docking" into your healthy cells.</a:t>
            </a:r>
          </a:p>
          <a:p>
            <a:endParaRPr lang="en-US" dirty="0"/>
          </a:p>
          <a:p>
            <a:r>
              <a:rPr lang="en-US" b="1" u="sng" dirty="0"/>
              <a:t>Integrase Inhibitors:</a:t>
            </a:r>
            <a:r>
              <a:rPr lang="en-US" dirty="0"/>
              <a:t> HIV uses your cells’ genetic material to make its own DNA (a process called reverse transcription). Once that happens, the virus has to integrate its genetic material into the genetic material of your cells. This is accomplished by an enzyme called integrase. Integrase inhibitors block this enzyme and prevent the virus from adding its DNA into the DNA in your CD4 cells. Preventing this process prevents the virus from replicating and making new viruses.</a:t>
            </a:r>
          </a:p>
          <a:p>
            <a:endParaRPr lang="en-US" dirty="0"/>
          </a:p>
          <a:p>
            <a:r>
              <a:rPr lang="en-US" b="1" u="sng" dirty="0"/>
              <a:t>Fixed-dose combinations:</a:t>
            </a:r>
            <a:r>
              <a:rPr lang="en-US" dirty="0"/>
              <a:t> These are not a separate class of HIV medications but combinations of the above classes and a great advancement in HIV medicine. They include antiretrovirals which are combinations of 2 or more medications from one or more different classes. These antiretrovirals are combined into one single pill with specific fixed doses of these medicines.</a:t>
            </a:r>
          </a:p>
          <a:p>
            <a:pPr marL="171450" indent="-171450">
              <a:buFont typeface="Arial" panose="020B0604020202020204" pitchFamily="34" charset="0"/>
              <a:buChar char="•"/>
            </a:pPr>
            <a:r>
              <a:rPr lang="en-US" dirty="0"/>
              <a:t>The word “</a:t>
            </a:r>
            <a:r>
              <a:rPr lang="en-US" b="1" dirty="0"/>
              <a:t>prophylaxis</a:t>
            </a:r>
            <a:r>
              <a:rPr lang="en-US" dirty="0"/>
              <a:t>” means “to prevent or control the spread of an infection or disease.”</a:t>
            </a:r>
          </a:p>
          <a:p>
            <a:endParaRPr lang="en-US" dirty="0"/>
          </a:p>
        </p:txBody>
      </p:sp>
      <p:sp>
        <p:nvSpPr>
          <p:cNvPr id="4" name="Slide Number Placeholder 3"/>
          <p:cNvSpPr>
            <a:spLocks noGrp="1"/>
          </p:cNvSpPr>
          <p:nvPr>
            <p:ph type="sldNum" sz="quarter" idx="10"/>
          </p:nvPr>
        </p:nvSpPr>
        <p:spPr/>
        <p:txBody>
          <a:bodyPr/>
          <a:lstStyle/>
          <a:p>
            <a:fld id="{AFBA72EA-B255-42C3-81F2-83A49F304E64}" type="slidenum">
              <a:rPr lang="en-US" smtClean="0"/>
              <a:t>21</a:t>
            </a:fld>
            <a:endParaRPr lang="en-US" dirty="0"/>
          </a:p>
        </p:txBody>
      </p:sp>
    </p:spTree>
    <p:extLst>
      <p:ext uri="{BB962C8B-B14F-4D97-AF65-F5344CB8AC3E}">
        <p14:creationId xmlns:p14="http://schemas.microsoft.com/office/powerpoint/2010/main" val="39111532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Expensive: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Cost of HIV treatment is high (especially without health insurance).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$30,000 is generally how much one would spend on a new car.  Would you rather spend money on HIV treatment or buy a new car?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“Lifetime” means that $597,300/year 2015/NIH  is how much money someone living with HIV would spend over the course of their whole life on treatment.</a:t>
            </a:r>
            <a:endParaRPr lang="en-US" b="0" dirty="0"/>
          </a:p>
          <a:p>
            <a:pPr marL="171450" indent="-171450">
              <a:buFont typeface="Arial" panose="020B0604020202020204" pitchFamily="34" charset="0"/>
              <a:buChar char="•"/>
            </a:pPr>
            <a:endParaRPr lang="en-US" b="1" dirty="0"/>
          </a:p>
          <a:p>
            <a:r>
              <a:rPr lang="en-US" b="1" dirty="0"/>
              <a:t>Complicated:</a:t>
            </a:r>
          </a:p>
          <a:p>
            <a:pPr marL="171450" indent="-171450">
              <a:buFont typeface="Arial" panose="020B0604020202020204" pitchFamily="34" charset="0"/>
              <a:buChar char="•"/>
            </a:pPr>
            <a:r>
              <a:rPr lang="en-US" b="0" dirty="0"/>
              <a:t>Sticking</a:t>
            </a:r>
            <a:r>
              <a:rPr lang="en-US" b="0" baseline="0" dirty="0"/>
              <a:t> to an HIV regimen can be difficult and there may be multiple medications to take.  (When to take it, what to take, how many to take, etc.)</a:t>
            </a:r>
          </a:p>
          <a:p>
            <a:pPr marL="171450" indent="-171450">
              <a:buFont typeface="Arial" panose="020B0604020202020204" pitchFamily="34" charset="0"/>
              <a:buChar char="•"/>
            </a:pPr>
            <a:r>
              <a:rPr lang="en-US" b="0" dirty="0"/>
              <a:t>Poor adherence—not taking HIV medicines every day and exactly as prescribed—can lead to drug resistance and treatment failure.</a:t>
            </a:r>
          </a:p>
          <a:p>
            <a:pPr marL="171450" indent="-171450">
              <a:buFont typeface="Arial" panose="020B0604020202020204" pitchFamily="34" charset="0"/>
              <a:buChar char="•"/>
            </a:pPr>
            <a:endParaRPr lang="en-US" b="0" dirty="0"/>
          </a:p>
          <a:p>
            <a:r>
              <a:rPr lang="en-US" b="1" dirty="0"/>
              <a:t>Toxic: </a:t>
            </a:r>
            <a:r>
              <a:rPr lang="en-US" b="0" dirty="0"/>
              <a:t>side effects from HIV medicine -</a:t>
            </a:r>
          </a:p>
          <a:p>
            <a:pPr marL="171450" indent="-171450">
              <a:buFont typeface="Arial" panose="020B0604020202020204" pitchFamily="34" charset="0"/>
              <a:buChar char="•"/>
            </a:pPr>
            <a:r>
              <a:rPr lang="en-US" b="0" dirty="0"/>
              <a:t>drug interactions between</a:t>
            </a:r>
            <a:r>
              <a:rPr lang="en-US" b="0" baseline="0" dirty="0"/>
              <a:t> </a:t>
            </a:r>
            <a:r>
              <a:rPr lang="en-US" b="0" dirty="0"/>
              <a:t>different HIV medicines</a:t>
            </a:r>
          </a:p>
          <a:p>
            <a:pPr marL="171450" indent="-171450">
              <a:buFont typeface="Arial" panose="020B0604020202020204" pitchFamily="34" charset="0"/>
              <a:buChar char="•"/>
            </a:pPr>
            <a:r>
              <a:rPr lang="en-US" b="0" dirty="0"/>
              <a:t>interactions between HIV medicines and other medicines a person may be taking.</a:t>
            </a:r>
          </a:p>
          <a:p>
            <a:pPr marL="171450" indent="-171450">
              <a:buFont typeface="Arial" panose="020B0604020202020204" pitchFamily="34" charset="0"/>
              <a:buChar char="•"/>
            </a:pPr>
            <a:r>
              <a:rPr lang="en-US" b="0" dirty="0"/>
              <a:t>Side effects from HIV medicines can vary depending on the medicine and the person taking the medicine. Different people taking the same HIV medicine can have very different side effects. </a:t>
            </a:r>
          </a:p>
          <a:p>
            <a:r>
              <a:rPr lang="en-US" b="0" dirty="0"/>
              <a:t> </a:t>
            </a:r>
            <a:endParaRPr lang="en-US" b="1" dirty="0"/>
          </a:p>
          <a:p>
            <a:r>
              <a:rPr lang="en-US" b="1" dirty="0"/>
              <a:t>Ineffective:</a:t>
            </a:r>
            <a:r>
              <a:rPr lang="en-US" b="1" baseline="0" dirty="0"/>
              <a:t> </a:t>
            </a:r>
          </a:p>
          <a:p>
            <a:pPr marL="171450" indent="-171450">
              <a:buFont typeface="Arial" panose="020B0604020202020204" pitchFamily="34" charset="0"/>
              <a:buChar char="•"/>
            </a:pPr>
            <a:r>
              <a:rPr lang="en-US" b="0" u="sng" baseline="0" dirty="0"/>
              <a:t>Drug resistance</a:t>
            </a:r>
            <a:r>
              <a:rPr lang="en-US" b="0" baseline="0" dirty="0"/>
              <a:t>-When HIV multiplies in the body, the virus sometimes mutates (changes form) and makes variations of itself.</a:t>
            </a:r>
          </a:p>
          <a:p>
            <a:pPr marL="171450" indent="-171450">
              <a:buFont typeface="Arial" panose="020B0604020202020204" pitchFamily="34" charset="0"/>
              <a:buChar char="•"/>
            </a:pPr>
            <a:r>
              <a:rPr lang="en-US" b="0" baseline="0" dirty="0"/>
              <a:t>Variations of HIV that develop while a person is taking HIV medicines can lead to drug-resistant strains of HIV.</a:t>
            </a:r>
          </a:p>
          <a:p>
            <a:pPr marL="171450" indent="-171450">
              <a:buFont typeface="Arial" panose="020B0604020202020204" pitchFamily="34" charset="0"/>
              <a:buChar char="•"/>
            </a:pPr>
            <a:r>
              <a:rPr lang="en-US" b="0" baseline="0" dirty="0"/>
              <a:t>HIV medicines that previously controlled a person’s HIV are not effective against the new, drug-resistant HIV.  In other words, the person’s HIV continues to find a way to survive.</a:t>
            </a:r>
          </a:p>
          <a:p>
            <a:pPr marL="171450" indent="-171450">
              <a:buFont typeface="Arial" panose="020B0604020202020204" pitchFamily="34" charset="0"/>
              <a:buChar char="•"/>
            </a:pPr>
            <a:r>
              <a:rPr lang="en-US" b="1" baseline="0" dirty="0"/>
              <a:t>NOTE: </a:t>
            </a:r>
            <a:r>
              <a:rPr lang="en-US" b="0" baseline="0" dirty="0"/>
              <a:t>Remember…. Not all strains of HIV respond to the same medications. </a:t>
            </a:r>
          </a:p>
          <a:p>
            <a:endParaRPr lang="en-US" b="0" baseline="0" dirty="0"/>
          </a:p>
          <a:p>
            <a:endParaRPr lang="en-US" b="0" dirty="0"/>
          </a:p>
          <a:p>
            <a:endParaRPr lang="en-US" dirty="0"/>
          </a:p>
          <a:p>
            <a:endParaRPr lang="en-US" dirty="0"/>
          </a:p>
        </p:txBody>
      </p:sp>
      <p:sp>
        <p:nvSpPr>
          <p:cNvPr id="4" name="Slide Number Placeholder 3"/>
          <p:cNvSpPr>
            <a:spLocks noGrp="1"/>
          </p:cNvSpPr>
          <p:nvPr>
            <p:ph type="sldNum" sz="quarter" idx="10"/>
          </p:nvPr>
        </p:nvSpPr>
        <p:spPr/>
        <p:txBody>
          <a:bodyPr/>
          <a:lstStyle/>
          <a:p>
            <a:fld id="{AFBA72EA-B255-42C3-81F2-83A49F304E64}" type="slidenum">
              <a:rPr lang="en-US" smtClean="0"/>
              <a:t>22</a:t>
            </a:fld>
            <a:endParaRPr lang="en-US" dirty="0"/>
          </a:p>
        </p:txBody>
      </p:sp>
    </p:spTree>
    <p:extLst>
      <p:ext uri="{BB962C8B-B14F-4D97-AF65-F5344CB8AC3E}">
        <p14:creationId xmlns:p14="http://schemas.microsoft.com/office/powerpoint/2010/main" val="27404518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HIV medication: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Called </a:t>
            </a:r>
            <a:r>
              <a:rPr lang="en-US" sz="1200" b="1" i="0" kern="1200" dirty="0">
                <a:solidFill>
                  <a:schemeClr val="tx1"/>
                </a:solidFill>
                <a:effectLst/>
                <a:latin typeface="+mn-lt"/>
                <a:ea typeface="+mn-ea"/>
                <a:cs typeface="+mn-cs"/>
              </a:rPr>
              <a:t>antiretroviral therapy (ART)</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If taken as prescribed, ART reduces the amount of HIV in the body (</a:t>
            </a:r>
            <a:r>
              <a:rPr lang="en-US" sz="1200" b="1" i="0" kern="1200" dirty="0">
                <a:solidFill>
                  <a:schemeClr val="tx1"/>
                </a:solidFill>
                <a:effectLst/>
                <a:latin typeface="+mn-lt"/>
                <a:ea typeface="+mn-ea"/>
                <a:cs typeface="+mn-cs"/>
              </a:rPr>
              <a:t>viral load</a:t>
            </a:r>
            <a:r>
              <a:rPr lang="en-US" sz="1200" b="0" i="0" kern="1200" dirty="0">
                <a:solidFill>
                  <a:schemeClr val="tx1"/>
                </a:solidFill>
                <a:effectLst/>
                <a:latin typeface="+mn-lt"/>
                <a:ea typeface="+mn-ea"/>
                <a:cs typeface="+mn-cs"/>
              </a:rPr>
              <a:t>) to a very low level.</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This keeps the immune system working, prevents illness and results in viral suppression.</a:t>
            </a:r>
            <a:endParaRPr lang="en-US" sz="1200" b="1"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Viral suppression is d</a:t>
            </a:r>
            <a:r>
              <a:rPr lang="en-US" sz="1200" b="0" i="0" kern="1200" dirty="0">
                <a:solidFill>
                  <a:schemeClr val="tx1"/>
                </a:solidFill>
                <a:effectLst/>
                <a:latin typeface="+mn-lt"/>
                <a:ea typeface="+mn-ea"/>
                <a:cs typeface="+mn-cs"/>
              </a:rPr>
              <a:t>efined as having less than 200 copies of HIV/milliliter of blood. </a:t>
            </a:r>
          </a:p>
          <a:p>
            <a:endParaRPr lang="en-US" sz="1200" b="0" i="0" kern="1200" dirty="0">
              <a:solidFill>
                <a:schemeClr val="tx1"/>
              </a:solidFill>
              <a:effectLst/>
              <a:latin typeface="+mn-lt"/>
              <a:ea typeface="+mn-ea"/>
              <a:cs typeface="+mn-cs"/>
            </a:endParaRPr>
          </a:p>
          <a:p>
            <a:r>
              <a:rPr lang="en-US" sz="1200" b="1" i="0" u="sng" kern="1200" dirty="0">
                <a:solidFill>
                  <a:schemeClr val="tx1"/>
                </a:solidFill>
                <a:effectLst/>
                <a:latin typeface="+mn-lt"/>
                <a:ea typeface="+mn-ea"/>
                <a:cs typeface="+mn-cs"/>
              </a:rPr>
              <a:t>IMPORTANT</a:t>
            </a:r>
            <a:r>
              <a:rPr lang="en-US" sz="1200" b="1" i="0" u="sng" kern="1200" baseline="0" dirty="0">
                <a:solidFill>
                  <a:schemeClr val="tx1"/>
                </a:solidFill>
                <a:effectLst/>
                <a:latin typeface="+mn-lt"/>
                <a:ea typeface="+mn-ea"/>
                <a:cs typeface="+mn-cs"/>
              </a:rPr>
              <a:t> TO SHARE:</a:t>
            </a:r>
            <a:endParaRPr lang="en-US" sz="1200" b="1" i="0" u="sng"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Risk</a:t>
            </a:r>
            <a:r>
              <a:rPr lang="en-US" sz="1200" b="0" i="0" kern="1200" baseline="0" dirty="0">
                <a:solidFill>
                  <a:schemeClr val="tx1"/>
                </a:solidFill>
                <a:effectLst/>
                <a:latin typeface="+mn-lt"/>
                <a:ea typeface="+mn-ea"/>
                <a:cs typeface="+mn-cs"/>
              </a:rPr>
              <a:t> of HIV Transmission with an Undetectable viral load by transmission category:</a:t>
            </a:r>
          </a:p>
          <a:p>
            <a:pPr marL="171450" indent="-171450">
              <a:buFont typeface="Arial" panose="020B0604020202020204" pitchFamily="34" charset="0"/>
              <a:buChar char="•"/>
            </a:pPr>
            <a:r>
              <a:rPr lang="en-US" sz="1200" b="1" i="0" kern="1200" baseline="0" dirty="0">
                <a:solidFill>
                  <a:schemeClr val="tx1"/>
                </a:solidFill>
                <a:effectLst/>
                <a:latin typeface="+mn-lt"/>
                <a:ea typeface="+mn-ea"/>
                <a:cs typeface="+mn-cs"/>
              </a:rPr>
              <a:t>Sex (oral, anal, or vaginal)- Effectively no risk.</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Pregnancy, labor, and delivery - &lt;1%</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Sharing syringes or other drug injection equipment (works)- Unknown, but likely reduced risk</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Breastfeeding- Substantially reduces, but does not eliminate risk (current recommendations in the U.S. are mothers with HIV should NOT breastfeed their infants)</a:t>
            </a:r>
            <a:endParaRPr lang="en-US" dirty="0"/>
          </a:p>
        </p:txBody>
      </p:sp>
      <p:sp>
        <p:nvSpPr>
          <p:cNvPr id="4" name="Slide Number Placeholder 3"/>
          <p:cNvSpPr>
            <a:spLocks noGrp="1"/>
          </p:cNvSpPr>
          <p:nvPr>
            <p:ph type="sldNum" sz="quarter" idx="10"/>
          </p:nvPr>
        </p:nvSpPr>
        <p:spPr/>
        <p:txBody>
          <a:bodyPr/>
          <a:lstStyle/>
          <a:p>
            <a:fld id="{D8B40B08-8BBB-504C-BAD2-61931D34972B}" type="slidenum">
              <a:rPr lang="en-US" smtClean="0"/>
              <a:t>23</a:t>
            </a:fld>
            <a:endParaRPr lang="en-US" dirty="0"/>
          </a:p>
        </p:txBody>
      </p:sp>
    </p:spTree>
    <p:extLst>
      <p:ext uri="{BB962C8B-B14F-4D97-AF65-F5344CB8AC3E}">
        <p14:creationId xmlns:p14="http://schemas.microsoft.com/office/powerpoint/2010/main" val="16449488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1" u="sng" dirty="0"/>
              <a:t>No</a:t>
            </a:r>
            <a:r>
              <a:rPr lang="en-US" b="1" u="sng" baseline="0" dirty="0"/>
              <a:t> Risk</a:t>
            </a:r>
          </a:p>
          <a:p>
            <a:pPr marL="171450" indent="-171450">
              <a:buFont typeface="Arial" panose="020B0604020202020204" pitchFamily="34" charset="0"/>
              <a:buChar char="•"/>
            </a:pPr>
            <a:r>
              <a:rPr lang="en-US" b="0" u="sng" baseline="0" dirty="0"/>
              <a:t>Abstinence (sex):</a:t>
            </a:r>
            <a:r>
              <a:rPr lang="en-US" b="0" u="none" baseline="0" dirty="0"/>
              <a:t> Not having any sexual contact. Someone can choose to abstain even if they have had sex before (are not a virgin).  Abstinence can be chosen for any period of time (a day, a week, a month, a year, etc.)</a:t>
            </a:r>
          </a:p>
          <a:p>
            <a:pPr marL="171450" indent="-171450">
              <a:buFont typeface="Arial" panose="020B0604020202020204" pitchFamily="34" charset="0"/>
              <a:buChar char="•"/>
            </a:pPr>
            <a:r>
              <a:rPr lang="en-US" b="0" u="sng" baseline="0" dirty="0"/>
              <a:t>Abstinence (drugs):</a:t>
            </a:r>
            <a:r>
              <a:rPr lang="en-US" b="0" u="none" baseline="0" dirty="0"/>
              <a:t> Not using injection drugs.</a:t>
            </a:r>
          </a:p>
          <a:p>
            <a:pPr marL="171450" indent="-171450">
              <a:buFont typeface="Arial" panose="020B0604020202020204" pitchFamily="34" charset="0"/>
              <a:buChar char="•"/>
            </a:pPr>
            <a:r>
              <a:rPr lang="en-US" b="0" u="sng" baseline="0" dirty="0"/>
              <a:t>Mutual Monogamy</a:t>
            </a:r>
            <a:r>
              <a:rPr lang="en-US" b="0" u="none" baseline="0" dirty="0"/>
              <a:t>-When you and your sex partner are both STI/HIV free (have been tested), and you </a:t>
            </a:r>
            <a:r>
              <a:rPr lang="en-US" sz="1800" b="1" u="none" baseline="0" dirty="0"/>
              <a:t>ONLY</a:t>
            </a:r>
            <a:r>
              <a:rPr lang="en-US" b="0" u="none" baseline="0" dirty="0"/>
              <a:t> have sex with each other.</a:t>
            </a:r>
            <a:endParaRPr lang="en-US" b="1" u="sng" baseline="0" dirty="0"/>
          </a:p>
          <a:p>
            <a:endParaRPr lang="en-US" b="1" u="sng" baseline="0" dirty="0"/>
          </a:p>
          <a:p>
            <a:r>
              <a:rPr lang="en-US" b="1" u="sng" baseline="0" dirty="0"/>
              <a:t>Reduced Risk </a:t>
            </a:r>
          </a:p>
          <a:p>
            <a:pPr marL="171450" indent="-171450">
              <a:buFont typeface="Arial" panose="020B0604020202020204" pitchFamily="34" charset="0"/>
              <a:buChar char="•"/>
            </a:pPr>
            <a:r>
              <a:rPr lang="en-US" b="1" u="sng" baseline="0" dirty="0"/>
              <a:t>Protected Sex</a:t>
            </a:r>
            <a:endParaRPr lang="en-US" baseline="0" dirty="0"/>
          </a:p>
          <a:p>
            <a:pPr marL="628650" lvl="1" indent="-171450">
              <a:buFont typeface="Wingdings" panose="05000000000000000000" pitchFamily="2" charset="2"/>
              <a:buChar char="§"/>
            </a:pPr>
            <a:r>
              <a:rPr lang="en-US" baseline="0" dirty="0"/>
              <a:t>Use a </a:t>
            </a:r>
            <a:r>
              <a:rPr lang="en-US" b="1" baseline="0" dirty="0"/>
              <a:t>new condom </a:t>
            </a:r>
            <a:r>
              <a:rPr lang="en-US" baseline="0" dirty="0"/>
              <a:t>(male, now called external, or female, now called internal, condom) </a:t>
            </a:r>
            <a:r>
              <a:rPr lang="en-US" b="1" cap="all" baseline="0" dirty="0"/>
              <a:t>CORRECTLY for every act </a:t>
            </a:r>
            <a:r>
              <a:rPr lang="en-US" baseline="0" dirty="0"/>
              <a:t>of vaginal, anal and oral sex throughout the entire sex act (from start to finish). </a:t>
            </a:r>
          </a:p>
          <a:p>
            <a:pPr marL="628650" lvl="1" indent="-171450">
              <a:buFont typeface="Wingdings" panose="05000000000000000000" pitchFamily="2" charset="2"/>
              <a:buChar char="§"/>
            </a:pPr>
            <a:r>
              <a:rPr lang="en-US" b="1" baseline="0" dirty="0"/>
              <a:t>Before any genital contact</a:t>
            </a:r>
            <a:r>
              <a:rPr lang="en-US" baseline="0" dirty="0"/>
              <a:t>, put the condom on the tip of the erect penis with the rolled side out. (looks like a sombrero)</a:t>
            </a:r>
          </a:p>
          <a:p>
            <a:pPr marL="628650" lvl="1" indent="-171450">
              <a:buFont typeface="Wingdings" panose="05000000000000000000" pitchFamily="2" charset="2"/>
              <a:buChar char="§"/>
            </a:pPr>
            <a:r>
              <a:rPr lang="en-US" baseline="0" dirty="0"/>
              <a:t>If the condom does not have a reservoir tip, pinch the tip enough to leave a half-inch space for semen to collect. Holding the tip, unroll the condom all the way to the base of the erect penis. (guiding any air bubble out)</a:t>
            </a:r>
          </a:p>
          <a:p>
            <a:pPr marL="628650" lvl="1" indent="-171450">
              <a:buFont typeface="Wingdings" panose="05000000000000000000" pitchFamily="2" charset="2"/>
              <a:buChar char="§"/>
            </a:pPr>
            <a:r>
              <a:rPr lang="en-US" baseline="0" dirty="0"/>
              <a:t>After ejaculation and before the penis gets soft, grip the rim of the condom (at the base of the penis) and carefully withdraw the penis. Then gently pull the condom off the penis, making sure semen doesn't spill out.</a:t>
            </a:r>
          </a:p>
          <a:p>
            <a:pPr marL="628650" lvl="1" indent="-171450">
              <a:buFont typeface="Wingdings" panose="05000000000000000000" pitchFamily="2" charset="2"/>
              <a:buChar char="§"/>
            </a:pPr>
            <a:r>
              <a:rPr lang="en-US" baseline="0" dirty="0"/>
              <a:t>Tie a knot on the open end of the condom and throw it in the trash. DO NOT FLUSH CONDOMS! </a:t>
            </a:r>
          </a:p>
          <a:p>
            <a:pPr marL="628650" lvl="1" indent="-171450">
              <a:buFont typeface="Wingdings" panose="05000000000000000000" pitchFamily="2" charset="2"/>
              <a:buChar char="§"/>
            </a:pPr>
            <a:r>
              <a:rPr lang="en-US" baseline="0" dirty="0"/>
              <a:t>If you feel the condom break at any point during sexual activity, stop immediately, withdraw, remove the broken condom, and put on a new condom.</a:t>
            </a:r>
          </a:p>
          <a:p>
            <a:pPr marL="0" indent="0">
              <a:buFont typeface="Arial" panose="020B0604020202020204" pitchFamily="34" charset="0"/>
              <a:buNone/>
            </a:pPr>
            <a:r>
              <a:rPr lang="en-US" b="1" u="none" baseline="0" dirty="0"/>
              <a:t>OTHER FORMS OF BIRTH CONTROL DO NOT PROTECT AGAINST HIV/AIDS OR ANY OTHER STIs! (is not a barrier)</a:t>
            </a:r>
          </a:p>
          <a:p>
            <a:pPr marL="0" indent="0">
              <a:buFont typeface="Arial" panose="020B0604020202020204" pitchFamily="34" charset="0"/>
              <a:buNone/>
            </a:pPr>
            <a:endParaRPr lang="en-US" b="1" u="none" baseline="0" dirty="0"/>
          </a:p>
          <a:p>
            <a:pPr marL="0" indent="0">
              <a:buFont typeface="Arial" panose="020B0604020202020204" pitchFamily="34" charset="0"/>
              <a:buNone/>
            </a:pPr>
            <a:r>
              <a:rPr lang="en-US" b="1" u="sng" baseline="0" dirty="0"/>
              <a:t>Suggestion:</a:t>
            </a:r>
          </a:p>
          <a:p>
            <a:pPr marL="0" indent="0">
              <a:buFont typeface="Arial" panose="020B0604020202020204" pitchFamily="34" charset="0"/>
              <a:buNone/>
            </a:pPr>
            <a:r>
              <a:rPr lang="en-US" b="0" u="none" baseline="0" dirty="0"/>
              <a:t>Sock video if condom application (w/ penis model) demonstration is not allowed.</a:t>
            </a:r>
          </a:p>
          <a:p>
            <a:pPr marL="0" indent="0">
              <a:buFont typeface="Arial" panose="020B0604020202020204" pitchFamily="34" charset="0"/>
              <a:buNone/>
            </a:pPr>
            <a:r>
              <a:rPr lang="en-US" b="0" u="none" baseline="0" dirty="0">
                <a:solidFill>
                  <a:srgbClr val="C00000"/>
                </a:solidFill>
              </a:rPr>
              <a:t>https://www.youtube.com/watch?v=06kT9yfj7QE</a:t>
            </a:r>
          </a:p>
          <a:p>
            <a:endParaRPr lang="en-US" baseline="0" dirty="0"/>
          </a:p>
          <a:p>
            <a:pPr marL="171450" indent="-171450">
              <a:buFont typeface="Arial" panose="020B0604020202020204" pitchFamily="34" charset="0"/>
              <a:buChar char="•"/>
            </a:pPr>
            <a:r>
              <a:rPr lang="en-US" b="1" u="sng" baseline="0" dirty="0"/>
              <a:t>Fewer sexual partners</a:t>
            </a:r>
            <a:r>
              <a:rPr lang="en-US" b="1" baseline="0" dirty="0"/>
              <a:t>: </a:t>
            </a:r>
            <a:r>
              <a:rPr lang="en-US" b="0" baseline="0" dirty="0"/>
              <a:t>The less number of people someone has sex with, the</a:t>
            </a:r>
            <a:r>
              <a:rPr lang="en-US" baseline="0" dirty="0"/>
              <a:t> less chance of being exposed. If you have sex with 3 people, reduce that number to 2 people.</a:t>
            </a:r>
          </a:p>
          <a:p>
            <a:pPr marL="171450" indent="-171450">
              <a:buFont typeface="Wingdings" panose="05000000000000000000" pitchFamily="2" charset="2"/>
              <a:buChar char="v"/>
            </a:pPr>
            <a:endParaRPr lang="en-US" baseline="0" dirty="0"/>
          </a:p>
          <a:p>
            <a:pPr marL="0" indent="0">
              <a:buFont typeface="Wingdings" panose="05000000000000000000" pitchFamily="2" charset="2"/>
              <a:buNone/>
            </a:pPr>
            <a:endParaRPr lang="en-US" b="1" u="sng" baseline="0" dirty="0"/>
          </a:p>
          <a:p>
            <a:pPr marL="0" indent="0">
              <a:buFont typeface="Wingdings" panose="05000000000000000000" pitchFamily="2" charset="2"/>
              <a:buNone/>
            </a:pPr>
            <a:r>
              <a:rPr lang="en-US" sz="1600" b="1" u="sng" baseline="0" dirty="0">
                <a:solidFill>
                  <a:schemeClr val="accent4"/>
                </a:solidFill>
              </a:rPr>
              <a:t>IF APPROPRIATE AUDIENCE:</a:t>
            </a:r>
          </a:p>
          <a:p>
            <a:pPr marL="0" indent="0">
              <a:buFont typeface="Wingdings" panose="05000000000000000000" pitchFamily="2" charset="2"/>
              <a:buNone/>
            </a:pPr>
            <a:endParaRPr lang="en-US" sz="1600" b="1" u="sng" baseline="0" dirty="0">
              <a:solidFill>
                <a:schemeClr val="accent4"/>
              </a:solidFill>
            </a:endParaRPr>
          </a:p>
          <a:p>
            <a:pPr marL="0" indent="0">
              <a:buFont typeface="Wingdings" panose="05000000000000000000" pitchFamily="2" charset="2"/>
              <a:buNone/>
            </a:pPr>
            <a:r>
              <a:rPr lang="en-US" b="1" u="sng" baseline="0" dirty="0"/>
              <a:t>Not sharing needles/”works”:</a:t>
            </a:r>
          </a:p>
          <a:p>
            <a:pPr marL="628650" lvl="1" indent="-171450">
              <a:buFont typeface="Wingdings" panose="05000000000000000000" pitchFamily="2" charset="2"/>
              <a:buChar char="§"/>
            </a:pPr>
            <a:r>
              <a:rPr lang="en-US" b="1" u="none" baseline="0" dirty="0"/>
              <a:t>Works</a:t>
            </a:r>
            <a:r>
              <a:rPr lang="en-US" u="none" baseline="0" dirty="0"/>
              <a:t>- the spoon, cotton ball, needle, syringe, etc. used while injecting and sharing the drugs.</a:t>
            </a:r>
          </a:p>
          <a:p>
            <a:pPr marL="628650" lvl="1" indent="-171450">
              <a:buFont typeface="Wingdings" panose="05000000000000000000" pitchFamily="2" charset="2"/>
              <a:buChar char="§"/>
            </a:pPr>
            <a:r>
              <a:rPr lang="en-US" u="none" baseline="0" dirty="0"/>
              <a:t>Equipment used to inject drugs/steroids are NOT made to be reused.</a:t>
            </a:r>
          </a:p>
          <a:p>
            <a:pPr marL="0" indent="0">
              <a:buFont typeface="Arial" panose="020B0604020202020204" pitchFamily="34" charset="0"/>
              <a:buNone/>
            </a:pPr>
            <a:endParaRPr lang="en-US" u="none" baseline="0" dirty="0"/>
          </a:p>
          <a:p>
            <a:pPr marL="0" indent="0">
              <a:buFont typeface="Arial" panose="020B0604020202020204" pitchFamily="34" charset="0"/>
              <a:buNone/>
            </a:pPr>
            <a:r>
              <a:rPr lang="en-US" u="none" baseline="0" dirty="0"/>
              <a:t>The steps below are not 100% safe; but they can reduce the risk of HIV and HCV infection. </a:t>
            </a:r>
          </a:p>
          <a:p>
            <a:pPr marL="628650" lvl="1" indent="-171450">
              <a:buFont typeface="Arial" panose="020B0604020202020204" pitchFamily="34" charset="0"/>
              <a:buChar char="•"/>
            </a:pPr>
            <a:r>
              <a:rPr lang="en-US" u="none" baseline="0" dirty="0"/>
              <a:t>Only perform these steps if a new, sterile needle and syringe is not available. New sterile needles and syringes are safer than bleach-cleaned needles.</a:t>
            </a:r>
          </a:p>
          <a:p>
            <a:pPr marL="628650" lvl="1" indent="-171450">
              <a:buFont typeface="Arial" panose="020B0604020202020204" pitchFamily="34" charset="0"/>
              <a:buChar char="•"/>
            </a:pPr>
            <a:r>
              <a:rPr lang="en-US" u="none" baseline="0" dirty="0"/>
              <a:t>Clean used needles and syringes immediately following use and again just before the needle and syringe is re-used.</a:t>
            </a:r>
          </a:p>
          <a:p>
            <a:r>
              <a:rPr lang="en-US" b="0" u="none" baseline="0" dirty="0"/>
              <a:t>	</a:t>
            </a:r>
            <a:r>
              <a:rPr lang="en-US" b="1" u="sng" baseline="0" dirty="0"/>
              <a:t>1. PRE-WASH</a:t>
            </a:r>
            <a:r>
              <a:rPr lang="en-US" u="none" baseline="0" dirty="0"/>
              <a:t>: </a:t>
            </a:r>
          </a:p>
          <a:p>
            <a:r>
              <a:rPr lang="en-US" u="none" baseline="0" dirty="0"/>
              <a:t>	Wash out the needle and syringe by flushing (at least 3 times) with clean water.</a:t>
            </a:r>
          </a:p>
          <a:p>
            <a:r>
              <a:rPr lang="en-US" u="none" baseline="0" dirty="0"/>
              <a:t>	Use fresh water each time. After each time the needle and syringe is flushed, dispose of the water. </a:t>
            </a:r>
          </a:p>
          <a:p>
            <a:r>
              <a:rPr lang="en-US" u="none" baseline="0" dirty="0"/>
              <a:t>	Shake and tap the syringe while it is filled with water.</a:t>
            </a:r>
          </a:p>
          <a:p>
            <a:r>
              <a:rPr lang="en-US" u="none" baseline="0" dirty="0"/>
              <a:t>	By flushing the needle and syringe, you are potentially reducing the amount of blood in the syringe.</a:t>
            </a:r>
          </a:p>
          <a:p>
            <a:r>
              <a:rPr lang="en-US" b="0" u="none" baseline="0" dirty="0"/>
              <a:t>	</a:t>
            </a:r>
            <a:r>
              <a:rPr lang="en-US" b="1" u="sng" baseline="0" dirty="0"/>
              <a:t>2. WASH</a:t>
            </a:r>
            <a:r>
              <a:rPr lang="en-US" u="none" baseline="0" dirty="0"/>
              <a:t>: </a:t>
            </a:r>
          </a:p>
          <a:p>
            <a:r>
              <a:rPr lang="en-US" u="none" baseline="0" dirty="0"/>
              <a:t>	Draw bleach into the syringe through the needle.</a:t>
            </a:r>
          </a:p>
          <a:p>
            <a:r>
              <a:rPr lang="en-US" u="none" baseline="0" dirty="0"/>
              <a:t>	Completely fill the syringe, at least 3 times, with full strength bleach. </a:t>
            </a:r>
          </a:p>
          <a:p>
            <a:r>
              <a:rPr lang="en-US" u="none" baseline="0" dirty="0"/>
              <a:t>	Use fresh bleach every time. </a:t>
            </a:r>
          </a:p>
          <a:p>
            <a:r>
              <a:rPr lang="en-US" u="none" baseline="0" dirty="0"/>
              <a:t>	After each time the needle and syringe is flushed with bleach, dispose of the bleach. </a:t>
            </a:r>
          </a:p>
          <a:p>
            <a:r>
              <a:rPr lang="en-US" u="none" baseline="0" dirty="0"/>
              <a:t>	Let the bleach stay in the syringe for at least 30 seconds. </a:t>
            </a:r>
          </a:p>
          <a:p>
            <a:r>
              <a:rPr lang="en-US" u="none" baseline="0" dirty="0"/>
              <a:t>	Shake and tap the syringe while it is filled with bleach.</a:t>
            </a:r>
          </a:p>
          <a:p>
            <a:r>
              <a:rPr lang="en-US" b="0" u="none" baseline="0" dirty="0"/>
              <a:t>	</a:t>
            </a:r>
            <a:r>
              <a:rPr lang="en-US" b="1" u="sng" baseline="0" dirty="0"/>
              <a:t>3. RINSE</a:t>
            </a:r>
            <a:r>
              <a:rPr lang="en-US" u="none" baseline="0" dirty="0"/>
              <a:t>: </a:t>
            </a:r>
          </a:p>
          <a:p>
            <a:r>
              <a:rPr lang="en-US" u="none" baseline="0" dirty="0"/>
              <a:t>	Draw clean water into the syringe through the needle. (Best is sterile saline)</a:t>
            </a:r>
          </a:p>
          <a:p>
            <a:r>
              <a:rPr lang="en-US" u="none" baseline="0" dirty="0"/>
              <a:t>	Completely fill the syringe at least 3 times with clean water (sterile saline, if possible). </a:t>
            </a:r>
          </a:p>
          <a:p>
            <a:r>
              <a:rPr lang="en-US" u="none" baseline="0" dirty="0"/>
              <a:t>	Use </a:t>
            </a:r>
            <a:r>
              <a:rPr lang="en-US" b="1" u="none" baseline="0" dirty="0"/>
              <a:t>fresh water </a:t>
            </a:r>
            <a:r>
              <a:rPr lang="en-US" u="none" baseline="0" dirty="0"/>
              <a:t>each time. </a:t>
            </a:r>
          </a:p>
          <a:p>
            <a:r>
              <a:rPr lang="en-US" u="none" baseline="0" dirty="0"/>
              <a:t>	Shake and tap the syringe while it is filled with water.</a:t>
            </a:r>
          </a:p>
          <a:p>
            <a:r>
              <a:rPr lang="en-US" b="0" u="none" baseline="0" dirty="0"/>
              <a:t>	</a:t>
            </a:r>
            <a:r>
              <a:rPr lang="en-US" b="1" u="sng" baseline="0" dirty="0"/>
              <a:t>Notes:</a:t>
            </a:r>
          </a:p>
          <a:p>
            <a:pPr marL="1085850" lvl="2" indent="-171450">
              <a:buFont typeface="Arial" panose="020B0604020202020204" pitchFamily="34" charset="0"/>
              <a:buChar char="•"/>
            </a:pPr>
            <a:r>
              <a:rPr lang="en-US" u="none" baseline="0" dirty="0"/>
              <a:t>Bleach should not be diluted.</a:t>
            </a:r>
          </a:p>
          <a:p>
            <a:pPr marL="1085850" lvl="2" indent="-171450">
              <a:buFont typeface="Arial" panose="020B0604020202020204" pitchFamily="34" charset="0"/>
              <a:buChar char="•"/>
            </a:pPr>
            <a:r>
              <a:rPr lang="en-US" u="none" baseline="0" dirty="0"/>
              <a:t>Sterile saline is the best water to use. (i.e. contacts lens saline solution)</a:t>
            </a:r>
          </a:p>
          <a:p>
            <a:pPr marL="1085850" lvl="2" indent="-171450">
              <a:buFont typeface="Arial" panose="020B0604020202020204" pitchFamily="34" charset="0"/>
              <a:buChar char="•"/>
            </a:pPr>
            <a:r>
              <a:rPr lang="en-US" u="none" baseline="0" dirty="0"/>
              <a:t>Taking the syringe apart may improve cleaning.</a:t>
            </a:r>
          </a:p>
          <a:p>
            <a:pPr marL="1085850" lvl="2" indent="-171450">
              <a:buFont typeface="Arial" panose="020B0604020202020204" pitchFamily="34" charset="0"/>
              <a:buChar char="•"/>
            </a:pPr>
            <a:r>
              <a:rPr lang="en-US" u="none" baseline="0" dirty="0"/>
              <a:t>Do not share other items such as cooker or cotton swabs.</a:t>
            </a:r>
          </a:p>
          <a:p>
            <a:endParaRPr lang="en-US" u="none" baseline="0" dirty="0"/>
          </a:p>
          <a:p>
            <a:endParaRPr lang="en-US" baseline="0" dirty="0"/>
          </a:p>
          <a:p>
            <a:pPr marL="171450" indent="-171450">
              <a:buFont typeface="Arial" panose="020B0604020202020204" pitchFamily="34" charset="0"/>
              <a:buChar char="•"/>
            </a:pPr>
            <a:r>
              <a:rPr lang="en-US" b="1" u="sng" baseline="0" dirty="0"/>
              <a:t>Regular HIV/STI Testing</a:t>
            </a:r>
            <a:r>
              <a:rPr lang="en-US" b="1" baseline="0" dirty="0"/>
              <a:t> </a:t>
            </a:r>
          </a:p>
          <a:p>
            <a:pPr marL="0" indent="0">
              <a:buFont typeface="Wingdings" panose="05000000000000000000" pitchFamily="2" charset="2"/>
              <a:buNone/>
            </a:pPr>
            <a:r>
              <a:rPr lang="en-US" b="0" u="sng" baseline="0" dirty="0"/>
              <a:t>HIV:</a:t>
            </a:r>
          </a:p>
          <a:p>
            <a:pPr marL="171450" indent="-171450">
              <a:buFont typeface="Wingdings" panose="05000000000000000000" pitchFamily="2" charset="2"/>
              <a:buChar char="§"/>
            </a:pPr>
            <a:r>
              <a:rPr lang="en-US" baseline="0" dirty="0"/>
              <a:t>Everyone aged 13 to 64 should get tested at least </a:t>
            </a:r>
            <a:r>
              <a:rPr lang="en-US" b="1" baseline="0" dirty="0"/>
              <a:t>one time by their healthcare provider</a:t>
            </a:r>
            <a:r>
              <a:rPr lang="en-US" baseline="0" dirty="0"/>
              <a:t>, regardless of their risk factors.</a:t>
            </a:r>
          </a:p>
          <a:p>
            <a:pPr marL="171450" indent="-171450">
              <a:buFont typeface="Wingdings" panose="05000000000000000000" pitchFamily="2" charset="2"/>
              <a:buChar char="§"/>
            </a:pPr>
            <a:r>
              <a:rPr lang="en-US" baseline="0" dirty="0"/>
              <a:t>People who have occasional exposure to HIV risks should be tested </a:t>
            </a:r>
            <a:r>
              <a:rPr lang="en-US" b="1" baseline="0" dirty="0"/>
              <a:t>at least once a year.</a:t>
            </a:r>
          </a:p>
          <a:p>
            <a:pPr marL="171450" indent="-171450">
              <a:buFont typeface="Wingdings" panose="05000000000000000000" pitchFamily="2" charset="2"/>
              <a:buChar char="§"/>
            </a:pPr>
            <a:r>
              <a:rPr lang="en-US" baseline="0" dirty="0"/>
              <a:t>People who are at high risk for HIV should get tested </a:t>
            </a:r>
            <a:r>
              <a:rPr lang="en-US" b="1" baseline="0" dirty="0"/>
              <a:t>every 3 to 6 months.</a:t>
            </a:r>
          </a:p>
          <a:p>
            <a:pPr marL="171450" indent="-171450">
              <a:buFont typeface="Wingdings" panose="05000000000000000000" pitchFamily="2" charset="2"/>
              <a:buChar char="§"/>
            </a:pPr>
            <a:endParaRPr lang="en-US" baseline="0" dirty="0"/>
          </a:p>
          <a:p>
            <a:r>
              <a:rPr lang="en-US" baseline="0" dirty="0"/>
              <a:t>All pregnant women should be tested during the 1</a:t>
            </a:r>
            <a:r>
              <a:rPr lang="en-US" baseline="30000" dirty="0"/>
              <a:t>st</a:t>
            </a:r>
            <a:r>
              <a:rPr lang="en-US" baseline="0" dirty="0"/>
              <a:t> trimester of pregnancy. </a:t>
            </a:r>
          </a:p>
          <a:p>
            <a:r>
              <a:rPr lang="en-US" baseline="0" dirty="0"/>
              <a:t>If at high risk for HIV: again in the 3</a:t>
            </a:r>
            <a:r>
              <a:rPr lang="en-US" baseline="30000" dirty="0"/>
              <a:t>rd</a:t>
            </a:r>
            <a:r>
              <a:rPr lang="en-US" baseline="0" dirty="0"/>
              <a:t> trimester.</a:t>
            </a:r>
          </a:p>
          <a:p>
            <a:endParaRPr lang="en-US" baseline="0" dirty="0"/>
          </a:p>
          <a:p>
            <a:r>
              <a:rPr lang="en-US" b="1" u="sng" baseline="0" dirty="0"/>
              <a:t>STIs:</a:t>
            </a:r>
          </a:p>
          <a:p>
            <a:r>
              <a:rPr lang="en-US" u="sng" baseline="0" dirty="0"/>
              <a:t>Syphilis:</a:t>
            </a:r>
          </a:p>
          <a:p>
            <a:pPr marL="628650" lvl="1" indent="-171450">
              <a:buFont typeface="Arial" panose="020B0604020202020204" pitchFamily="34" charset="0"/>
              <a:buChar char="•"/>
            </a:pPr>
            <a:r>
              <a:rPr lang="en-US" baseline="0" dirty="0"/>
              <a:t>Are pregnant</a:t>
            </a:r>
          </a:p>
          <a:p>
            <a:pPr marL="628650" lvl="1" indent="-171450">
              <a:buFont typeface="Arial" panose="020B0604020202020204" pitchFamily="34" charset="0"/>
              <a:buChar char="•"/>
            </a:pPr>
            <a:r>
              <a:rPr lang="en-US" baseline="0" dirty="0"/>
              <a:t>Are a man who has sex with men</a:t>
            </a:r>
          </a:p>
          <a:p>
            <a:pPr marL="628650" lvl="1" indent="-171450">
              <a:buFont typeface="Arial" panose="020B0604020202020204" pitchFamily="34" charset="0"/>
              <a:buChar char="•"/>
            </a:pPr>
            <a:r>
              <a:rPr lang="en-US" baseline="0" dirty="0"/>
              <a:t>Exchange sex for money, drugs or other life needs</a:t>
            </a:r>
          </a:p>
          <a:p>
            <a:pPr marL="628650" lvl="1" indent="-171450">
              <a:buFont typeface="Arial" panose="020B0604020202020204" pitchFamily="34" charset="0"/>
              <a:buChar char="•"/>
            </a:pPr>
            <a:r>
              <a:rPr lang="en-US" baseline="0" dirty="0"/>
              <a:t>You have HIV or another STI</a:t>
            </a:r>
          </a:p>
          <a:p>
            <a:pPr marL="628650" lvl="1" indent="-171450">
              <a:buFont typeface="Arial" panose="020B0604020202020204" pitchFamily="34" charset="0"/>
              <a:buChar char="•"/>
            </a:pPr>
            <a:r>
              <a:rPr lang="en-US" baseline="0" dirty="0"/>
              <a:t>You’ve had sex with someone who tested positive for syphilis</a:t>
            </a:r>
          </a:p>
          <a:p>
            <a:pPr marL="0" indent="0">
              <a:buFont typeface="Arial" panose="020B0604020202020204" pitchFamily="34" charset="0"/>
              <a:buNone/>
            </a:pPr>
            <a:r>
              <a:rPr lang="en-US" baseline="0" dirty="0"/>
              <a:t>http://healthfinder.gov/HealthTopics/Category/health-conditions-and-diseases/hiv-and-other-STIs/syphilis-testing-questions-for-the-doctor</a:t>
            </a:r>
          </a:p>
          <a:p>
            <a:endParaRPr lang="en-US" baseline="0" dirty="0"/>
          </a:p>
          <a:p>
            <a:r>
              <a:rPr lang="en-US" b="0" u="sng" dirty="0"/>
              <a:t>Chlamydia &amp; Gonorrhea:</a:t>
            </a:r>
          </a:p>
          <a:p>
            <a:r>
              <a:rPr lang="en-US" u="none" dirty="0"/>
              <a:t>            </a:t>
            </a:r>
            <a:r>
              <a:rPr lang="en-US" u="sng" dirty="0"/>
              <a:t>For women:</a:t>
            </a:r>
          </a:p>
          <a:p>
            <a:pPr marL="628650" lvl="1" indent="-171450">
              <a:buFont typeface="Arial" panose="020B0604020202020204" pitchFamily="34" charset="0"/>
              <a:buChar char="•"/>
            </a:pPr>
            <a:r>
              <a:rPr lang="en-US" u="none" dirty="0"/>
              <a:t>If you are age 24 or younger and having sex, get tested once every year.</a:t>
            </a:r>
          </a:p>
          <a:p>
            <a:pPr marL="628650" lvl="1" indent="-171450">
              <a:buFont typeface="Arial" panose="020B0604020202020204" pitchFamily="34" charset="0"/>
              <a:buChar char="•"/>
            </a:pPr>
            <a:r>
              <a:rPr lang="en-US" u="none" dirty="0"/>
              <a:t>If you are age 25 or older, get tested if you have more than one sex partner or a new sex partner.</a:t>
            </a:r>
          </a:p>
          <a:p>
            <a:pPr marL="628650" lvl="1" indent="-171450">
              <a:buFont typeface="Arial" panose="020B0604020202020204" pitchFamily="34" charset="0"/>
              <a:buChar char="•"/>
            </a:pPr>
            <a:r>
              <a:rPr lang="en-US" u="none" dirty="0"/>
              <a:t>If you have had sex with someone who tested positive for chlamydia or gonorrhea.</a:t>
            </a:r>
          </a:p>
          <a:p>
            <a:r>
              <a:rPr lang="en-US" u="none" baseline="0" dirty="0"/>
              <a:t>            </a:t>
            </a:r>
            <a:r>
              <a:rPr lang="en-US" u="sng" dirty="0"/>
              <a:t>For men:</a:t>
            </a:r>
          </a:p>
          <a:p>
            <a:pPr marL="628650" lvl="1" indent="-171450">
              <a:buFont typeface="Arial" panose="020B0604020202020204" pitchFamily="34" charset="0"/>
              <a:buChar char="•"/>
            </a:pPr>
            <a:r>
              <a:rPr lang="en-US" u="none" dirty="0"/>
              <a:t>Talk with a doctor about getting tested if you have had sex with someone who tested positive for chlamydia or gonorrhea.</a:t>
            </a: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AFBA72EA-B255-42C3-81F2-83A49F304E64}" type="slidenum">
              <a:rPr lang="en-US" smtClean="0"/>
              <a:t>24</a:t>
            </a:fld>
            <a:endParaRPr lang="en-US" dirty="0"/>
          </a:p>
        </p:txBody>
      </p:sp>
    </p:spTree>
    <p:extLst>
      <p:ext uri="{BB962C8B-B14F-4D97-AF65-F5344CB8AC3E}">
        <p14:creationId xmlns:p14="http://schemas.microsoft.com/office/powerpoint/2010/main" val="22552741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a:t>Pre-exposure</a:t>
            </a:r>
            <a:r>
              <a:rPr lang="en-US" b="1" u="sng" baseline="0" dirty="0"/>
              <a:t> prophylaxis (PrEP)</a:t>
            </a:r>
            <a:r>
              <a:rPr lang="en-US" baseline="0" dirty="0"/>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PrEP is a way for people who don’t have HIV to prevent getting HIV by taking a pill every day.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If you take PrEP and are exposed to HIV through sex or injection drug use, the medication works to keep the virus from taking hold in your body.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PrEP is not for everyone.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CDC recommends PrEP be considered for people who are HIV-negative and at substantial risk for HIV. </a:t>
            </a:r>
          </a:p>
          <a:p>
            <a:endParaRPr lang="en-US" baseline="0" dirty="0"/>
          </a:p>
          <a:p>
            <a:r>
              <a:rPr lang="en-US" b="1" u="sng" baseline="0" dirty="0"/>
              <a:t>Substantial Risk</a:t>
            </a:r>
            <a:r>
              <a:rPr lang="en-US" baseline="0" dirty="0"/>
              <a:t>:</a:t>
            </a:r>
          </a:p>
          <a:p>
            <a:pPr marL="171450" indent="-171450">
              <a:buFont typeface="Arial" panose="020B0604020202020204" pitchFamily="34" charset="0"/>
              <a:buChar char="•"/>
            </a:pPr>
            <a:r>
              <a:rPr lang="en-US" baseline="0" dirty="0"/>
              <a:t>Having an HIV-positive partner</a:t>
            </a:r>
          </a:p>
          <a:p>
            <a:pPr marL="171450" indent="-171450">
              <a:buFont typeface="Arial" panose="020B0604020202020204" pitchFamily="34" charset="0"/>
              <a:buChar char="•"/>
            </a:pPr>
            <a:r>
              <a:rPr lang="en-US" baseline="0" dirty="0"/>
              <a:t>Having multiple sex partners</a:t>
            </a:r>
          </a:p>
          <a:p>
            <a:pPr marL="171450" indent="-171450">
              <a:buFont typeface="Arial" panose="020B0604020202020204" pitchFamily="34" charset="0"/>
              <a:buChar char="•"/>
            </a:pPr>
            <a:r>
              <a:rPr lang="en-US" baseline="0" dirty="0"/>
              <a:t>Had a STI in the last 6 months</a:t>
            </a:r>
          </a:p>
          <a:p>
            <a:pPr marL="171450" indent="-171450">
              <a:buFont typeface="Arial" panose="020B0604020202020204" pitchFamily="34" charset="0"/>
              <a:buChar char="•"/>
            </a:pPr>
            <a:r>
              <a:rPr lang="en-US" baseline="0" dirty="0"/>
              <a:t>History of inconsistent condom use</a:t>
            </a:r>
          </a:p>
          <a:p>
            <a:pPr marL="171450" indent="-171450">
              <a:buFont typeface="Arial" panose="020B0604020202020204" pitchFamily="34" charset="0"/>
              <a:buChar char="•"/>
            </a:pPr>
            <a:r>
              <a:rPr lang="en-US" baseline="0" dirty="0"/>
              <a:t>Known to share needles/”works” (addiction)</a:t>
            </a:r>
          </a:p>
          <a:p>
            <a:pPr marL="171450" indent="-171450">
              <a:buFont typeface="Arial" panose="020B0604020202020204" pitchFamily="34" charset="0"/>
              <a:buChar char="•"/>
            </a:pPr>
            <a:r>
              <a:rPr lang="en-US" baseline="0" dirty="0"/>
              <a:t>Have used multiple courses of PEP, or Post-Exposure Prophylaxis</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Truvada is approved for use by all people of risk for HIV through sex or injection drug use.</a:t>
            </a:r>
          </a:p>
          <a:p>
            <a:pPr marL="171450" indent="-171450">
              <a:buFont typeface="Arial" panose="020B0604020202020204" pitchFamily="34" charset="0"/>
              <a:buChar char="•"/>
            </a:pPr>
            <a:r>
              <a:rPr lang="en-US" baseline="0" dirty="0"/>
              <a:t>Descovy is approved for use by people of risk for HIV through sex, </a:t>
            </a:r>
            <a:r>
              <a:rPr lang="en-US" b="1" u="sng" baseline="0" dirty="0"/>
              <a:t>EXCEPT</a:t>
            </a:r>
            <a:r>
              <a:rPr lang="en-US" baseline="0" dirty="0"/>
              <a:t> for people assigned female at birth (born with female genitalia) who are at risk of getting HIV through vaginal sex.</a:t>
            </a:r>
          </a:p>
          <a:p>
            <a:endParaRPr lang="en-US" baseline="0" dirty="0"/>
          </a:p>
        </p:txBody>
      </p:sp>
      <p:sp>
        <p:nvSpPr>
          <p:cNvPr id="4" name="Slide Number Placeholder 3"/>
          <p:cNvSpPr>
            <a:spLocks noGrp="1"/>
          </p:cNvSpPr>
          <p:nvPr>
            <p:ph type="sldNum" sz="quarter" idx="10"/>
          </p:nvPr>
        </p:nvSpPr>
        <p:spPr/>
        <p:txBody>
          <a:bodyPr/>
          <a:lstStyle/>
          <a:p>
            <a:fld id="{AFBA72EA-B255-42C3-81F2-83A49F304E64}" type="slidenum">
              <a:rPr lang="en-US" smtClean="0"/>
              <a:t>25</a:t>
            </a:fld>
            <a:endParaRPr lang="en-US" dirty="0"/>
          </a:p>
        </p:txBody>
      </p:sp>
    </p:spTree>
    <p:extLst>
      <p:ext uri="{BB962C8B-B14F-4D97-AF65-F5344CB8AC3E}">
        <p14:creationId xmlns:p14="http://schemas.microsoft.com/office/powerpoint/2010/main" val="3193624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a:t>Post-exposure</a:t>
            </a:r>
            <a:r>
              <a:rPr lang="en-US" b="1" u="sng" baseline="0" dirty="0"/>
              <a:t> prophylaxis (PEP)</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PEP is a way for people who may have had an exposure to HIV, and have tested negative for HIV, to reduce the risk of getting HIV.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PEP must be started within 72hrs (3days) following the possible exposure to HIV and is taken for 28 days.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PEP is effective in preventing HIV; however, it is not 100%. Condoms should always be used with sex partners and practice safe injection practices.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PEP is only used in emergency situations and should not be used for long term use. If someone has repeated use of PEP, they need to speak with their healthcare provide about beginning PrEP.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D8B40B08-8BBB-504C-BAD2-61931D34972B}" type="slidenum">
              <a:rPr lang="en-US" smtClean="0"/>
              <a:t>26</a:t>
            </a:fld>
            <a:endParaRPr lang="en-US" dirty="0"/>
          </a:p>
        </p:txBody>
      </p:sp>
    </p:spTree>
    <p:extLst>
      <p:ext uri="{BB962C8B-B14F-4D97-AF65-F5344CB8AC3E}">
        <p14:creationId xmlns:p14="http://schemas.microsoft.com/office/powerpoint/2010/main" val="197358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Different Kinds:</a:t>
            </a:r>
          </a:p>
          <a:p>
            <a:pPr marL="171450" indent="-171450">
              <a:buFont typeface="Arial" panose="020B0604020202020204" pitchFamily="34" charset="0"/>
              <a:buChar char="•"/>
            </a:pPr>
            <a:r>
              <a:rPr lang="en-US" b="0" u="sng" dirty="0"/>
              <a:t>Latex </a:t>
            </a:r>
            <a:r>
              <a:rPr lang="en-US" b="0" u="none" dirty="0"/>
              <a:t>-</a:t>
            </a:r>
            <a:r>
              <a:rPr lang="en-US" b="0" u="none" baseline="0" dirty="0"/>
              <a:t> a type of rubber (slightly more reliable) </a:t>
            </a:r>
          </a:p>
          <a:p>
            <a:pPr marL="171450" indent="-171450">
              <a:buFont typeface="Arial" panose="020B0604020202020204" pitchFamily="34" charset="0"/>
              <a:buChar char="•"/>
            </a:pPr>
            <a:r>
              <a:rPr lang="en-US" b="0" u="sng" baseline="0" dirty="0"/>
              <a:t>Polyurethane </a:t>
            </a:r>
            <a:r>
              <a:rPr lang="en-US" b="0" u="none" baseline="0" dirty="0"/>
              <a:t>- made from a type of plastic. Thinner/more expensive/slightly less flexible than latex. The best alternative for people who are allergic to latex.</a:t>
            </a:r>
          </a:p>
          <a:p>
            <a:pPr marL="171450" indent="-171450">
              <a:buFont typeface="Arial" panose="020B0604020202020204" pitchFamily="34" charset="0"/>
              <a:buChar char="•"/>
            </a:pPr>
            <a:r>
              <a:rPr lang="en-US" b="0" u="sng" baseline="0" dirty="0"/>
              <a:t>Polyisoprene </a:t>
            </a:r>
            <a:r>
              <a:rPr lang="en-US" b="0" u="none" baseline="0" dirty="0"/>
              <a:t>- synthetic rubber</a:t>
            </a:r>
            <a:endParaRPr lang="en-US" b="0" u="sng" baseline="0" dirty="0"/>
          </a:p>
          <a:p>
            <a:pPr marL="171450" indent="-171450">
              <a:buFont typeface="Arial" panose="020B0604020202020204" pitchFamily="34" charset="0"/>
              <a:buChar char="•"/>
            </a:pPr>
            <a:r>
              <a:rPr lang="en-US" b="0" u="sng" baseline="0" dirty="0"/>
              <a:t>Lambskin </a:t>
            </a:r>
            <a:r>
              <a:rPr lang="en-US" b="0" u="none" baseline="0" dirty="0"/>
              <a:t>- made from the digestive tract (intestines) of sheep.  Doesn’t protect against HIV and STIs (can pass through the tiny holes/pores in the condom).  Pores are small enough to keep sperm out.</a:t>
            </a:r>
          </a:p>
          <a:p>
            <a:endParaRPr lang="en-US" dirty="0"/>
          </a:p>
          <a:p>
            <a:r>
              <a:rPr lang="en-US" b="1" u="sng" dirty="0"/>
              <a:t>Where</a:t>
            </a:r>
            <a:r>
              <a:rPr lang="en-US" b="1" u="sng" baseline="0" dirty="0"/>
              <a:t> to get external condoms:</a:t>
            </a:r>
          </a:p>
          <a:p>
            <a:pPr marL="171450" indent="-171450">
              <a:buFont typeface="Arial" panose="020B0604020202020204" pitchFamily="34" charset="0"/>
              <a:buChar char="•"/>
            </a:pPr>
            <a:r>
              <a:rPr lang="en-US" b="0" u="none" baseline="0" dirty="0"/>
              <a:t>Most pharmacies/drugstores</a:t>
            </a:r>
          </a:p>
          <a:p>
            <a:pPr marL="171450" indent="-171450">
              <a:buFont typeface="Arial" panose="020B0604020202020204" pitchFamily="34" charset="0"/>
              <a:buChar char="•"/>
            </a:pPr>
            <a:r>
              <a:rPr lang="en-US" b="0" u="none" baseline="0" dirty="0"/>
              <a:t>Most supermarkets</a:t>
            </a:r>
          </a:p>
          <a:p>
            <a:pPr marL="171450" indent="-171450">
              <a:buFont typeface="Arial" panose="020B0604020202020204" pitchFamily="34" charset="0"/>
              <a:buChar char="•"/>
            </a:pPr>
            <a:r>
              <a:rPr lang="en-US" b="0" u="none" baseline="0" dirty="0"/>
              <a:t>Convenience stores/gas stations</a:t>
            </a:r>
          </a:p>
          <a:p>
            <a:pPr marL="171450" indent="-171450">
              <a:buFont typeface="Arial" panose="020B0604020202020204" pitchFamily="34" charset="0"/>
              <a:buChar char="•"/>
            </a:pPr>
            <a:r>
              <a:rPr lang="en-US" b="0" u="none" baseline="0" dirty="0"/>
              <a:t>Health clinics, including local County Health Departments</a:t>
            </a:r>
          </a:p>
          <a:p>
            <a:pPr marL="171450" indent="-171450">
              <a:buFont typeface="Arial" panose="020B0604020202020204" pitchFamily="34" charset="0"/>
              <a:buChar char="•"/>
            </a:pPr>
            <a:r>
              <a:rPr lang="en-US" b="0" u="none" baseline="0" dirty="0"/>
              <a:t>Family planning/sexual health centers</a:t>
            </a:r>
          </a:p>
          <a:p>
            <a:pPr marL="171450" indent="-171450">
              <a:buFont typeface="Arial" panose="020B0604020202020204" pitchFamily="34" charset="0"/>
              <a:buChar char="•"/>
            </a:pPr>
            <a:r>
              <a:rPr lang="en-US" b="0" u="none" baseline="0" dirty="0"/>
              <a:t>Vending machines in public restrooms</a:t>
            </a:r>
          </a:p>
          <a:p>
            <a:pPr marL="171450" indent="-171450">
              <a:buFont typeface="Arial" panose="020B0604020202020204" pitchFamily="34" charset="0"/>
              <a:buChar char="•"/>
            </a:pPr>
            <a:r>
              <a:rPr lang="en-US" b="0" u="none" baseline="0" dirty="0"/>
              <a:t>Some bars</a:t>
            </a:r>
          </a:p>
          <a:p>
            <a:pPr marL="171450" indent="-171450">
              <a:buFont typeface="Arial" panose="020B0604020202020204" pitchFamily="34" charset="0"/>
              <a:buChar char="•"/>
            </a:pPr>
            <a:r>
              <a:rPr lang="en-US" b="0" u="none" baseline="0" dirty="0"/>
              <a:t>Online</a:t>
            </a:r>
          </a:p>
          <a:p>
            <a:pPr marL="171450" indent="-171450">
              <a:buFont typeface="Arial" panose="020B0604020202020204" pitchFamily="34" charset="0"/>
              <a:buChar char="•"/>
            </a:pPr>
            <a:r>
              <a:rPr lang="en-US" b="0" u="none" baseline="0" dirty="0"/>
              <a:t>Condom Distribution through Sexual Health &amp; Harm Reduction Service</a:t>
            </a:r>
          </a:p>
        </p:txBody>
      </p:sp>
      <p:sp>
        <p:nvSpPr>
          <p:cNvPr id="4" name="Slide Number Placeholder 3"/>
          <p:cNvSpPr>
            <a:spLocks noGrp="1"/>
          </p:cNvSpPr>
          <p:nvPr>
            <p:ph type="sldNum" sz="quarter" idx="10"/>
          </p:nvPr>
        </p:nvSpPr>
        <p:spPr/>
        <p:txBody>
          <a:bodyPr/>
          <a:lstStyle/>
          <a:p>
            <a:fld id="{AFBA72EA-B255-42C3-81F2-83A49F304E64}" type="slidenum">
              <a:rPr lang="en-US" smtClean="0"/>
              <a:t>27</a:t>
            </a:fld>
            <a:endParaRPr lang="en-US" dirty="0"/>
          </a:p>
        </p:txBody>
      </p:sp>
    </p:spTree>
    <p:extLst>
      <p:ext uri="{BB962C8B-B14F-4D97-AF65-F5344CB8AC3E}">
        <p14:creationId xmlns:p14="http://schemas.microsoft.com/office/powerpoint/2010/main" val="26386455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4-year study on HIV &amp; condoms:</a:t>
            </a:r>
          </a:p>
          <a:p>
            <a:pPr marL="171450" indent="-171450">
              <a:buFont typeface="Arial" panose="020B0604020202020204" pitchFamily="34" charset="0"/>
              <a:buChar char="•"/>
            </a:pPr>
            <a:r>
              <a:rPr lang="en-US" dirty="0"/>
              <a:t>245 couples – one partner HIV+ and one HIV-</a:t>
            </a:r>
          </a:p>
          <a:p>
            <a:pPr marL="171450" indent="-171450">
              <a:buFont typeface="Arial" panose="020B0604020202020204" pitchFamily="34" charset="0"/>
              <a:buChar char="•"/>
            </a:pPr>
            <a:r>
              <a:rPr lang="en-US" dirty="0"/>
              <a:t>123 used a condom “correctly and consistently”</a:t>
            </a:r>
          </a:p>
          <a:p>
            <a:pPr marL="171450" indent="-171450">
              <a:buFont typeface="Arial" panose="020B0604020202020204" pitchFamily="34" charset="0"/>
              <a:buChar char="•"/>
            </a:pPr>
            <a:r>
              <a:rPr lang="en-US" dirty="0"/>
              <a:t>0 cases of HIV transmission</a:t>
            </a:r>
          </a:p>
          <a:p>
            <a:endParaRPr lang="en-US" dirty="0"/>
          </a:p>
          <a:p>
            <a:r>
              <a:rPr lang="en-US" b="1" u="sng" dirty="0"/>
              <a:t>Note:</a:t>
            </a:r>
            <a:r>
              <a:rPr lang="en-US" b="1" dirty="0"/>
              <a:t> Communication is key.  </a:t>
            </a:r>
          </a:p>
          <a:p>
            <a:pPr marL="171450" indent="-171450">
              <a:buFont typeface="Arial" panose="020B0604020202020204" pitchFamily="34" charset="0"/>
              <a:buChar char="•"/>
            </a:pPr>
            <a:r>
              <a:rPr lang="en-US" dirty="0"/>
              <a:t>If keeping</a:t>
            </a:r>
            <a:r>
              <a:rPr lang="en-US" baseline="0" dirty="0"/>
              <a:t> an erection while putting a condom on is challenging (very common problem).</a:t>
            </a:r>
          </a:p>
          <a:p>
            <a:pPr marL="171450" lvl="0" indent="-171450">
              <a:buFont typeface="Arial" panose="020B0604020202020204" pitchFamily="34" charset="0"/>
              <a:buChar char="•"/>
            </a:pPr>
            <a:r>
              <a:rPr lang="en-US" baseline="0" dirty="0"/>
              <a:t>Try new things with condom application so using a condom is not dreaded.  </a:t>
            </a:r>
          </a:p>
          <a:p>
            <a:pPr marL="171450" lvl="0" indent="-171450">
              <a:buFont typeface="Arial" panose="020B0604020202020204" pitchFamily="34" charset="0"/>
              <a:buChar char="•"/>
            </a:pPr>
            <a:r>
              <a:rPr lang="en-US" dirty="0"/>
              <a:t>Make</a:t>
            </a:r>
            <a:r>
              <a:rPr lang="en-US" baseline="0" dirty="0"/>
              <a:t> putting on the condom a part of foreplay and/or have your partner put the condom on for you, etc.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FBA72EA-B255-42C3-81F2-83A49F304E64}" type="slidenum">
              <a:rPr lang="en-US" smtClean="0"/>
              <a:t>28</a:t>
            </a:fld>
            <a:endParaRPr lang="en-US" dirty="0"/>
          </a:p>
        </p:txBody>
      </p:sp>
    </p:spTree>
    <p:extLst>
      <p:ext uri="{BB962C8B-B14F-4D97-AF65-F5344CB8AC3E}">
        <p14:creationId xmlns:p14="http://schemas.microsoft.com/office/powerpoint/2010/main" val="32135443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4-year study on HIV &amp; condoms:</a:t>
            </a:r>
          </a:p>
          <a:p>
            <a:pPr marL="171450" indent="-171450">
              <a:buFont typeface="Arial" panose="020B0604020202020204" pitchFamily="34" charset="0"/>
              <a:buChar char="•"/>
            </a:pPr>
            <a:r>
              <a:rPr lang="en-US" dirty="0"/>
              <a:t>245 couples – one partner HIV+ and one HIV-</a:t>
            </a:r>
          </a:p>
          <a:p>
            <a:pPr marL="171450" indent="-171450">
              <a:buFont typeface="Arial" panose="020B0604020202020204" pitchFamily="34" charset="0"/>
              <a:buChar char="•"/>
            </a:pPr>
            <a:r>
              <a:rPr lang="en-US" dirty="0"/>
              <a:t>123 used a condom “correctly and consistently”</a:t>
            </a:r>
          </a:p>
          <a:p>
            <a:pPr marL="171450" indent="-171450">
              <a:buFont typeface="Arial" panose="020B0604020202020204" pitchFamily="34" charset="0"/>
              <a:buChar char="•"/>
            </a:pPr>
            <a:r>
              <a:rPr lang="en-US" dirty="0"/>
              <a:t>0 cases of HIV transmission</a:t>
            </a:r>
          </a:p>
          <a:p>
            <a:endParaRPr lang="en-US" dirty="0"/>
          </a:p>
          <a:p>
            <a:r>
              <a:rPr lang="en-US" b="1" u="sng" dirty="0"/>
              <a:t>Note:</a:t>
            </a:r>
            <a:r>
              <a:rPr lang="en-US" b="1" dirty="0"/>
              <a:t> Communication is key.  </a:t>
            </a:r>
          </a:p>
          <a:p>
            <a:pPr marL="171450" indent="-171450">
              <a:buFont typeface="Arial" panose="020B0604020202020204" pitchFamily="34" charset="0"/>
              <a:buChar char="•"/>
            </a:pPr>
            <a:r>
              <a:rPr lang="en-US" dirty="0"/>
              <a:t>If keeping</a:t>
            </a:r>
            <a:r>
              <a:rPr lang="en-US" baseline="0" dirty="0"/>
              <a:t> an erection while putting a condom on is challenging (very common problem).</a:t>
            </a:r>
          </a:p>
          <a:p>
            <a:pPr marL="171450" indent="-171450">
              <a:buFont typeface="Arial" panose="020B0604020202020204" pitchFamily="34" charset="0"/>
              <a:buChar char="•"/>
            </a:pPr>
            <a:r>
              <a:rPr lang="en-US" baseline="0" dirty="0"/>
              <a:t>Try new things with condom application so using a condom is not dreaded.</a:t>
            </a:r>
          </a:p>
          <a:p>
            <a:pPr marL="171450" indent="-171450">
              <a:buFont typeface="Arial" panose="020B0604020202020204" pitchFamily="34" charset="0"/>
              <a:buChar char="•"/>
            </a:pPr>
            <a:r>
              <a:rPr lang="en-US" dirty="0"/>
              <a:t>Make</a:t>
            </a:r>
            <a:r>
              <a:rPr lang="en-US" baseline="0" dirty="0"/>
              <a:t> putting on the condom a part of foreplay and/or have your partner put the condom on for you, etc.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FBA72EA-B255-42C3-81F2-83A49F304E64}" type="slidenum">
              <a:rPr lang="en-US" smtClean="0"/>
              <a:t>29</a:t>
            </a:fld>
            <a:endParaRPr lang="en-US" dirty="0"/>
          </a:p>
        </p:txBody>
      </p:sp>
    </p:spTree>
    <p:extLst>
      <p:ext uri="{BB962C8B-B14F-4D97-AF65-F5344CB8AC3E}">
        <p14:creationId xmlns:p14="http://schemas.microsoft.com/office/powerpoint/2010/main" val="1359506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0EA5E0E-4B41-4EEF-90E4-0F60691A2395}"/>
              </a:ext>
            </a:extLst>
          </p:cNvPr>
          <p:cNvSpPr>
            <a:spLocks noGrp="1"/>
          </p:cNvSpPr>
          <p:nvPr>
            <p:ph type="body" idx="1"/>
          </p:nvPr>
        </p:nvSpPr>
        <p:spPr/>
        <p:txBody>
          <a:bodyPr/>
          <a:lstStyle/>
          <a:p>
            <a:pPr marL="0" indent="0" defTabSz="931774">
              <a:buFont typeface="Arial" panose="020B0604020202020204" pitchFamily="34" charset="0"/>
              <a:buNone/>
              <a:defRPr/>
            </a:pPr>
            <a:r>
              <a:rPr lang="en-US" b="1" dirty="0">
                <a:solidFill>
                  <a:schemeClr val="accent4"/>
                </a:solidFill>
              </a:rPr>
              <a:t>NAME: The word HIV is a type of abbreviation known as initialism. It’s pronounced as initials.</a:t>
            </a:r>
          </a:p>
          <a:p>
            <a:pPr marL="0" indent="0" defTabSz="931774">
              <a:buFont typeface="Arial" panose="020B0604020202020204" pitchFamily="34" charset="0"/>
              <a:buNone/>
              <a:defRPr/>
            </a:pPr>
            <a:endParaRPr lang="en-US" b="1" dirty="0">
              <a:solidFill>
                <a:schemeClr val="accent4"/>
              </a:solidFill>
            </a:endParaRPr>
          </a:p>
          <a:p>
            <a:pPr marL="0" indent="0" defTabSz="931774">
              <a:buFont typeface="Arial" panose="020B0604020202020204" pitchFamily="34" charset="0"/>
              <a:buNone/>
              <a:defRPr/>
            </a:pPr>
            <a:r>
              <a:rPr lang="en-US" b="1" dirty="0">
                <a:solidFill>
                  <a:schemeClr val="accent4"/>
                </a:solidFill>
              </a:rPr>
              <a:t>“H” </a:t>
            </a:r>
            <a:r>
              <a:rPr lang="en-US" b="1" dirty="0">
                <a:solidFill>
                  <a:schemeClr val="tx2"/>
                </a:solidFill>
              </a:rPr>
              <a:t>stands for human.  </a:t>
            </a:r>
            <a:r>
              <a:rPr lang="en-US" dirty="0">
                <a:solidFill>
                  <a:schemeClr val="tx2"/>
                </a:solidFill>
              </a:rPr>
              <a:t>HIV is a retrovirus meaning it cannot reproduce outside of the human body.   To cause infection, HIV must be able to reproduce and survive in a human host.  </a:t>
            </a:r>
          </a:p>
          <a:p>
            <a:pPr defTabSz="931774">
              <a:defRPr/>
            </a:pPr>
            <a:r>
              <a:rPr lang="en-US" b="1" dirty="0">
                <a:solidFill>
                  <a:schemeClr val="tx2"/>
                </a:solidFill>
              </a:rPr>
              <a:t>“I” is for Immunodeficiency </a:t>
            </a:r>
            <a:r>
              <a:rPr lang="en-US" dirty="0">
                <a:solidFill>
                  <a:schemeClr val="tx2"/>
                </a:solidFill>
              </a:rPr>
              <a:t>which refers to an unhealthy immune system. The immune</a:t>
            </a:r>
            <a:r>
              <a:rPr lang="en-US" baseline="0" dirty="0">
                <a:solidFill>
                  <a:schemeClr val="tx2"/>
                </a:solidFill>
              </a:rPr>
              <a:t> system</a:t>
            </a:r>
            <a:r>
              <a:rPr lang="en-US" dirty="0">
                <a:solidFill>
                  <a:schemeClr val="tx2"/>
                </a:solidFill>
              </a:rPr>
              <a:t> is the body’s natural defense against infections and diseases.  </a:t>
            </a:r>
          </a:p>
          <a:p>
            <a:pPr defTabSz="931774">
              <a:defRPr/>
            </a:pPr>
            <a:r>
              <a:rPr lang="en-US" b="1" dirty="0">
                <a:solidFill>
                  <a:schemeClr val="tx2"/>
                </a:solidFill>
              </a:rPr>
              <a:t>“V” is for virus.</a:t>
            </a:r>
            <a:r>
              <a:rPr lang="en-US" dirty="0">
                <a:solidFill>
                  <a:schemeClr val="tx2"/>
                </a:solidFill>
              </a:rPr>
              <a:t> A disease</a:t>
            </a:r>
            <a:r>
              <a:rPr lang="en-US" baseline="0" dirty="0">
                <a:solidFill>
                  <a:schemeClr val="tx2"/>
                </a:solidFill>
              </a:rPr>
              <a:t> or condition caused by a virus. The common cold and flu are examples of virus. All virus can be treated, but there is no cure. </a:t>
            </a:r>
            <a:r>
              <a:rPr lang="en-US" dirty="0">
                <a:solidFill>
                  <a:schemeClr val="tx2"/>
                </a:solidFill>
              </a:rPr>
              <a:t>HIV does not go away.   </a:t>
            </a:r>
          </a:p>
          <a:p>
            <a:endParaRPr lang="en-US" dirty="0"/>
          </a:p>
          <a:p>
            <a:pPr marL="171450" indent="-171450">
              <a:buFont typeface="Arial" panose="020B0604020202020204" pitchFamily="34" charset="0"/>
              <a:buChar char="•"/>
            </a:pPr>
            <a:r>
              <a:rPr lang="en-US" b="1" dirty="0"/>
              <a:t>HIV is the virus that causes AIDS</a:t>
            </a:r>
            <a:endParaRPr lang="en-US" dirty="0"/>
          </a:p>
          <a:p>
            <a:pPr marL="171450" indent="-171450">
              <a:buFont typeface="Arial" panose="020B0604020202020204" pitchFamily="34" charset="0"/>
              <a:buChar char="•"/>
            </a:pPr>
            <a:r>
              <a:rPr lang="en-US" b="1" dirty="0"/>
              <a:t>HIV attacks/hijacks the immune system, which protects the body from infection.</a:t>
            </a:r>
            <a:endParaRPr lang="en-US" baseline="0" dirty="0"/>
          </a:p>
          <a:p>
            <a:pPr marL="171450" indent="-171450">
              <a:buFont typeface="Arial" panose="020B0604020202020204" pitchFamily="34" charset="0"/>
              <a:buChar char="•"/>
            </a:pPr>
            <a:r>
              <a:rPr lang="en-US" b="1" baseline="0" dirty="0"/>
              <a:t>HIV invades the CD4 or T Cells (white blood cells). These cells help the body fight all diseases.</a:t>
            </a:r>
          </a:p>
          <a:p>
            <a:pPr marL="171450" indent="-171450">
              <a:buFont typeface="Arial" panose="020B0604020202020204" pitchFamily="34" charset="0"/>
              <a:buChar char="•"/>
            </a:pPr>
            <a:r>
              <a:rPr lang="en-US" b="1" baseline="0" dirty="0"/>
              <a:t>HIV destroys the CD4 cell by taking over the cell and using it to make copies of HIV or replicate itself. </a:t>
            </a:r>
          </a:p>
          <a:p>
            <a:pPr marL="171450" indent="-171450">
              <a:buFont typeface="Arial" panose="020B0604020202020204" pitchFamily="34" charset="0"/>
              <a:buChar char="•"/>
            </a:pPr>
            <a:r>
              <a:rPr lang="en-US" b="1" baseline="0" dirty="0"/>
              <a:t>This process continues until a person living with HIV has no CD4 left, unless they get and stay on medication.</a:t>
            </a:r>
          </a:p>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BA72EA-B255-42C3-81F2-83A49F304E64}" type="slidenum">
              <a:rPr lang="en-US" smtClean="0"/>
              <a:t>30</a:t>
            </a:fld>
            <a:endParaRPr lang="en-US" dirty="0"/>
          </a:p>
        </p:txBody>
      </p:sp>
    </p:spTree>
    <p:extLst>
      <p:ext uri="{BB962C8B-B14F-4D97-AF65-F5344CB8AC3E}">
        <p14:creationId xmlns:p14="http://schemas.microsoft.com/office/powerpoint/2010/main" val="2817368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Internal (Female) Condoms</a:t>
            </a:r>
            <a:r>
              <a:rPr lang="en-US" b="0" u="none" dirty="0"/>
              <a:t>:</a:t>
            </a:r>
            <a:r>
              <a:rPr lang="en-US" b="0" u="none" baseline="0" dirty="0"/>
              <a:t> </a:t>
            </a:r>
          </a:p>
          <a:p>
            <a:r>
              <a:rPr lang="en-US" b="0" u="none" dirty="0"/>
              <a:t>A</a:t>
            </a:r>
            <a:r>
              <a:rPr lang="en-US" dirty="0"/>
              <a:t> pouch used during vaginal</a:t>
            </a:r>
            <a:r>
              <a:rPr lang="en-US" baseline="0" dirty="0"/>
              <a:t> or anal intercourse to prevent pregnancy and reduce the risk of STIs (collects pre-cum and semen when a man ejaculates). </a:t>
            </a:r>
          </a:p>
          <a:p>
            <a:pPr marL="628650" lvl="1" indent="-171450">
              <a:buFont typeface="Arial" panose="020B0604020202020204" pitchFamily="34" charset="0"/>
              <a:buChar char="•"/>
            </a:pPr>
            <a:r>
              <a:rPr lang="en-US" baseline="0" dirty="0"/>
              <a:t>It has flexible polyurethane rings at each end.  Before intercourse it is inserted into the vagina or anus.  </a:t>
            </a:r>
          </a:p>
          <a:p>
            <a:pPr marL="628650" lvl="1" indent="-171450" algn="l">
              <a:buFont typeface="Arial" panose="020B0604020202020204" pitchFamily="34" charset="0"/>
              <a:buChar char="•"/>
            </a:pPr>
            <a:r>
              <a:rPr lang="en-US" baseline="0" dirty="0"/>
              <a:t>The ring at the closed end holds the pouch inside the vagina.</a:t>
            </a:r>
          </a:p>
          <a:p>
            <a:pPr marL="628650" lvl="1" indent="-171450" algn="l">
              <a:buFont typeface="Arial" panose="020B0604020202020204" pitchFamily="34" charset="0"/>
              <a:buChar char="•"/>
            </a:pPr>
            <a:r>
              <a:rPr lang="en-US" baseline="0" dirty="0"/>
              <a:t>For anal sex, remove this interior ring, if you so choose. </a:t>
            </a:r>
          </a:p>
          <a:p>
            <a:pPr marL="628650" lvl="1" indent="-171450" algn="l">
              <a:buFont typeface="Arial" panose="020B0604020202020204" pitchFamily="34" charset="0"/>
              <a:buChar char="•"/>
            </a:pPr>
            <a:r>
              <a:rPr lang="en-US" baseline="0" dirty="0"/>
              <a:t>The ring at the open end stays outside the vaginal/anal opening during intercourse.</a:t>
            </a:r>
          </a:p>
          <a:p>
            <a:pPr marL="0" lvl="0" indent="0" algn="l">
              <a:buFont typeface="Arial" panose="020B0604020202020204" pitchFamily="34" charset="0"/>
              <a:buNone/>
            </a:pPr>
            <a:r>
              <a:rPr lang="en-US" baseline="0" dirty="0"/>
              <a:t>  </a:t>
            </a:r>
          </a:p>
          <a:p>
            <a:pPr marL="0" indent="0">
              <a:buFont typeface="Arial" panose="020B0604020202020204" pitchFamily="34" charset="0"/>
              <a:buNone/>
            </a:pPr>
            <a:r>
              <a:rPr lang="en-US" b="1" u="sng" baseline="0" dirty="0"/>
              <a:t>Note</a:t>
            </a:r>
            <a:r>
              <a:rPr lang="en-US" b="1" baseline="0" dirty="0"/>
              <a:t>: </a:t>
            </a:r>
            <a:r>
              <a:rPr lang="en-US" baseline="0" dirty="0"/>
              <a:t>Internal condoms may be worn for up to 8 hours before intercourse.</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1" baseline="0" dirty="0"/>
              <a:t>To insert an internal condom into the vagina:</a:t>
            </a:r>
          </a:p>
          <a:p>
            <a:pPr marL="0" indent="0">
              <a:buFont typeface="Arial" panose="020B0604020202020204" pitchFamily="34" charset="0"/>
              <a:buNone/>
            </a:pPr>
            <a:r>
              <a:rPr lang="en-US" b="1" baseline="0" dirty="0"/>
              <a:t>      1. </a:t>
            </a:r>
            <a:r>
              <a:rPr lang="en-US" b="0" baseline="0" dirty="0"/>
              <a:t>Put lubricant on the outside of the closed end.</a:t>
            </a:r>
          </a:p>
          <a:p>
            <a:pPr marL="0" indent="0">
              <a:buFont typeface="Arial" panose="020B0604020202020204" pitchFamily="34" charset="0"/>
              <a:buNone/>
            </a:pPr>
            <a:r>
              <a:rPr lang="en-US" b="1" baseline="0" dirty="0"/>
              <a:t>      2</a:t>
            </a:r>
            <a:r>
              <a:rPr lang="en-US" b="0" baseline="0" dirty="0"/>
              <a:t>. Find a comfortable position. You can stand with one foot on a chair, sit on the edge of a chair, lie down, or squat.</a:t>
            </a:r>
          </a:p>
          <a:p>
            <a:pPr marL="0" indent="0">
              <a:buFont typeface="Arial" panose="020B0604020202020204" pitchFamily="34" charset="0"/>
              <a:buNone/>
            </a:pPr>
            <a:r>
              <a:rPr lang="en-US" b="1" baseline="0" dirty="0"/>
              <a:t>      3. </a:t>
            </a:r>
            <a:r>
              <a:rPr lang="en-US" b="0" baseline="0" dirty="0"/>
              <a:t>Squeeze together the sides of the inner ring at the closed end of the condom and insert it into the vagina like a tampon.</a:t>
            </a:r>
          </a:p>
          <a:p>
            <a:pPr marL="0" indent="0">
              <a:buFont typeface="Arial" panose="020B0604020202020204" pitchFamily="34" charset="0"/>
              <a:buNone/>
            </a:pPr>
            <a:r>
              <a:rPr lang="en-US" b="1" baseline="0" dirty="0"/>
              <a:t>      4. </a:t>
            </a:r>
            <a:r>
              <a:rPr lang="en-US" b="0" baseline="0" dirty="0"/>
              <a:t>Push the inner ring into the vagina as far as it can go — it will rest against the cervix. If you are unable to place it against the cervix, your partner may be able to help.</a:t>
            </a:r>
          </a:p>
          <a:p>
            <a:pPr marL="0" indent="0">
              <a:buFont typeface="Arial" panose="020B0604020202020204" pitchFamily="34" charset="0"/>
              <a:buNone/>
            </a:pPr>
            <a:r>
              <a:rPr lang="en-US" b="1" baseline="0" dirty="0"/>
              <a:t>      5. </a:t>
            </a:r>
            <a:r>
              <a:rPr lang="en-US" b="0" baseline="0" dirty="0"/>
              <a:t>Pull out your fingers and let the outer ring hang about an inch outside the vaginal opening.</a:t>
            </a:r>
          </a:p>
          <a:p>
            <a:pPr marL="0" indent="0">
              <a:buFont typeface="Arial" panose="020B0604020202020204" pitchFamily="34" charset="0"/>
              <a:buNone/>
            </a:pPr>
            <a:endParaRPr lang="en-US" b="0" baseline="0" dirty="0"/>
          </a:p>
          <a:p>
            <a:pPr marL="0" indent="0">
              <a:buFont typeface="Arial" panose="020B0604020202020204" pitchFamily="34" charset="0"/>
              <a:buNone/>
            </a:pPr>
            <a:r>
              <a:rPr lang="en-US" b="1" baseline="0" dirty="0"/>
              <a:t>To insert an internal condom into the anus/rectum:</a:t>
            </a:r>
          </a:p>
          <a:p>
            <a:pPr marL="0" indent="0">
              <a:buFont typeface="Arial" panose="020B0604020202020204" pitchFamily="34" charset="0"/>
              <a:buNone/>
            </a:pPr>
            <a:r>
              <a:rPr lang="en-US" b="1" baseline="0" dirty="0"/>
              <a:t>      1. </a:t>
            </a:r>
            <a:r>
              <a:rPr lang="en-US" b="0" baseline="0" dirty="0"/>
              <a:t>Remove the inner ring and place the condom on the penis.</a:t>
            </a:r>
          </a:p>
          <a:p>
            <a:pPr marL="0" indent="0">
              <a:buFont typeface="Arial" panose="020B0604020202020204" pitchFamily="34" charset="0"/>
              <a:buNone/>
            </a:pPr>
            <a:r>
              <a:rPr lang="en-US" b="1" baseline="0" dirty="0"/>
              <a:t>      2. </a:t>
            </a:r>
            <a:r>
              <a:rPr lang="en-US" b="0" baseline="0" dirty="0"/>
              <a:t>Put plenty of lubricant on the outside of the condom.</a:t>
            </a:r>
          </a:p>
          <a:p>
            <a:pPr marL="0" indent="0">
              <a:buFont typeface="Arial" panose="020B0604020202020204" pitchFamily="34" charset="0"/>
              <a:buNone/>
            </a:pPr>
            <a:r>
              <a:rPr lang="en-US" b="1" baseline="0" dirty="0"/>
              <a:t>      3. </a:t>
            </a:r>
            <a:r>
              <a:rPr lang="en-US" b="0" baseline="0" dirty="0"/>
              <a:t>After insertion, ensure the outer ring hangs about an inch outside the anal opening.</a:t>
            </a:r>
          </a:p>
          <a:p>
            <a:pPr marL="0" indent="0">
              <a:buFont typeface="Arial" panose="020B0604020202020204" pitchFamily="34" charset="0"/>
              <a:buNone/>
            </a:pPr>
            <a:r>
              <a:rPr lang="en-US" b="0" baseline="0" dirty="0"/>
              <a:t>      </a:t>
            </a:r>
            <a:r>
              <a:rPr lang="en-US" b="1" baseline="0" dirty="0"/>
              <a:t>4.</a:t>
            </a:r>
            <a:r>
              <a:rPr lang="en-US" b="0" baseline="0" dirty="0"/>
              <a:t> Ensure the penis and/or the inside of the condom is well lubricated to prevent the condom from moving.</a:t>
            </a:r>
          </a:p>
          <a:p>
            <a:pPr marL="0" indent="0">
              <a:buFont typeface="Arial" panose="020B0604020202020204" pitchFamily="34" charset="0"/>
              <a:buNone/>
            </a:pPr>
            <a:endParaRPr lang="en-US" b="0" baseline="0" dirty="0"/>
          </a:p>
          <a:p>
            <a:pPr marL="0" indent="0">
              <a:buFont typeface="Arial" panose="020B0604020202020204" pitchFamily="34" charset="0"/>
              <a:buNone/>
            </a:pPr>
            <a:r>
              <a:rPr lang="en-US" b="1" baseline="0" dirty="0"/>
              <a:t>To remove an internal condom: </a:t>
            </a:r>
          </a:p>
          <a:p>
            <a:pPr marL="0" indent="0">
              <a:buFont typeface="Arial" panose="020B0604020202020204" pitchFamily="34" charset="0"/>
              <a:buNone/>
            </a:pPr>
            <a:r>
              <a:rPr lang="en-US" b="1" baseline="0" dirty="0"/>
              <a:t>      1. </a:t>
            </a:r>
            <a:r>
              <a:rPr lang="en-US" b="0" baseline="0" dirty="0"/>
              <a:t>Squeeze and twist the outer ring to keep semen inside the pouch.</a:t>
            </a:r>
            <a:endParaRPr lang="en-US" b="1" baseline="0" dirty="0"/>
          </a:p>
          <a:p>
            <a:pPr marL="0" indent="0">
              <a:buFont typeface="Arial" panose="020B0604020202020204" pitchFamily="34" charset="0"/>
              <a:buNone/>
            </a:pPr>
            <a:r>
              <a:rPr lang="en-US" b="1" baseline="0" dirty="0"/>
              <a:t>      2. </a:t>
            </a:r>
            <a:r>
              <a:rPr lang="en-US" b="0" baseline="0" dirty="0"/>
              <a:t>Gently pull it out of the vagina or anus.</a:t>
            </a:r>
            <a:endParaRPr lang="en-US" b="1" baseline="0" dirty="0"/>
          </a:p>
          <a:p>
            <a:pPr marL="0" indent="0">
              <a:buFont typeface="Arial" panose="020B0604020202020204" pitchFamily="34" charset="0"/>
              <a:buNone/>
            </a:pPr>
            <a:r>
              <a:rPr lang="en-US" b="1" baseline="0" dirty="0"/>
              <a:t>      3. </a:t>
            </a:r>
            <a:r>
              <a:rPr lang="en-US" b="0" baseline="0" dirty="0"/>
              <a:t>Throw it away in trash. Do not flush it down the toilet.</a:t>
            </a:r>
          </a:p>
          <a:p>
            <a:pPr marL="0" indent="0">
              <a:buFont typeface="Arial" panose="020B0604020202020204" pitchFamily="34" charset="0"/>
              <a:buNone/>
            </a:pPr>
            <a:endParaRPr lang="en-US" b="0" baseline="0" dirty="0"/>
          </a:p>
          <a:p>
            <a:pPr marL="0" indent="0">
              <a:buFont typeface="Arial" panose="020B0604020202020204" pitchFamily="34" charset="0"/>
              <a:buNone/>
            </a:pPr>
            <a:r>
              <a:rPr lang="en-US" b="1" baseline="0" dirty="0"/>
              <a:t>When used correctly all of the time, internal condoms are 95% effective. </a:t>
            </a:r>
          </a:p>
          <a:p>
            <a:pPr marL="0" indent="0">
              <a:buFont typeface="Arial" panose="020B0604020202020204" pitchFamily="34" charset="0"/>
              <a:buNone/>
            </a:pPr>
            <a:endParaRPr lang="en-US" b="1" baseline="0" dirty="0"/>
          </a:p>
          <a:p>
            <a:pPr marL="0" indent="0">
              <a:buFont typeface="Arial" panose="020B0604020202020204" pitchFamily="34" charset="0"/>
              <a:buNone/>
            </a:pPr>
            <a:r>
              <a:rPr lang="en-US" b="1" baseline="0" dirty="0"/>
              <a:t>Where to get internal condoms:</a:t>
            </a:r>
            <a:endParaRPr lang="en-US" baseline="0" dirty="0"/>
          </a:p>
          <a:p>
            <a:pPr marL="171450" indent="-171450">
              <a:buFont typeface="Arial" panose="020B0604020202020204" pitchFamily="34" charset="0"/>
              <a:buChar char="•"/>
            </a:pPr>
            <a:r>
              <a:rPr lang="en-US" baseline="0" dirty="0"/>
              <a:t>Possibly online at </a:t>
            </a:r>
            <a:r>
              <a:rPr lang="en-US" b="1" u="sng" baseline="0" dirty="0"/>
              <a:t>https://fc2.us.com/how-to-find/</a:t>
            </a:r>
          </a:p>
          <a:p>
            <a:pPr marL="171450" indent="-171450">
              <a:buFont typeface="Arial" panose="020B0604020202020204" pitchFamily="34" charset="0"/>
              <a:buChar char="•"/>
            </a:pPr>
            <a:r>
              <a:rPr lang="en-US" baseline="0" dirty="0"/>
              <a:t>Community Based Organizations or Health Centers</a:t>
            </a:r>
          </a:p>
          <a:p>
            <a:pPr marL="171450" indent="-171450">
              <a:buFont typeface="Arial" panose="020B0604020202020204" pitchFamily="34" charset="0"/>
              <a:buChar char="•"/>
            </a:pPr>
            <a:r>
              <a:rPr lang="en-US" baseline="0" dirty="0"/>
              <a:t>Sexual Health and Harm Reduction Service</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AFBA72EA-B255-42C3-81F2-83A49F304E64}" type="slidenum">
              <a:rPr lang="en-US" smtClean="0"/>
              <a:t>31</a:t>
            </a:fld>
            <a:endParaRPr lang="en-US" dirty="0"/>
          </a:p>
        </p:txBody>
      </p:sp>
    </p:spTree>
    <p:extLst>
      <p:ext uri="{BB962C8B-B14F-4D97-AF65-F5344CB8AC3E}">
        <p14:creationId xmlns:p14="http://schemas.microsoft.com/office/powerpoint/2010/main" val="24974313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u="sng" dirty="0"/>
              <a:t>Dental</a:t>
            </a:r>
            <a:r>
              <a:rPr lang="en-US" b="1" u="sng" baseline="0" dirty="0"/>
              <a:t> Dams:</a:t>
            </a:r>
          </a:p>
          <a:p>
            <a:pPr marL="171450" indent="-171450">
              <a:buFont typeface="Arial" panose="020B0604020202020204" pitchFamily="34" charset="0"/>
              <a:buChar char="•"/>
            </a:pPr>
            <a:r>
              <a:rPr lang="en-US" b="0" u="none" baseline="0" dirty="0"/>
              <a:t>Dental dams are small, thin, square pieces of latex that are used for oral-vaginal or oral-anal sex. </a:t>
            </a:r>
          </a:p>
          <a:p>
            <a:pPr marL="171450" indent="-171450">
              <a:buFont typeface="Arial" panose="020B0604020202020204" pitchFamily="34" charset="0"/>
              <a:buChar char="•"/>
            </a:pPr>
            <a:r>
              <a:rPr lang="en-US" b="0" u="none" baseline="0" dirty="0"/>
              <a:t>They get their name from their use in dental procedures. </a:t>
            </a:r>
          </a:p>
          <a:p>
            <a:pPr marL="171450" indent="-171450">
              <a:buFont typeface="Arial" panose="020B0604020202020204" pitchFamily="34" charset="0"/>
              <a:buChar char="•"/>
            </a:pPr>
            <a:r>
              <a:rPr lang="en-US" b="0" u="none" baseline="0" dirty="0"/>
              <a:t>Dental dams prevent STIs during oral sex by keeping vaginal and anal fluids that may contain bacteria and viruses away from the mouth.</a:t>
            </a:r>
          </a:p>
          <a:p>
            <a:pPr marL="171450" indent="-171450">
              <a:buFont typeface="Arial" panose="020B0604020202020204" pitchFamily="34" charset="0"/>
              <a:buChar char="•"/>
            </a:pPr>
            <a:r>
              <a:rPr lang="en-US" b="0" u="none" baseline="0" dirty="0"/>
              <a:t>They come in a variety of sizes and flavors.</a:t>
            </a:r>
          </a:p>
          <a:p>
            <a:pPr marL="228600" indent="-228600">
              <a:buFont typeface="Arial" panose="020B0604020202020204" pitchFamily="34" charset="0"/>
              <a:buChar char="•"/>
            </a:pPr>
            <a:r>
              <a:rPr lang="en-US" b="0" u="none" baseline="0" dirty="0"/>
              <a:t>When using the dental dam, be sure to ONLY use One side. Don't flip the dam over for another round because you will expose yourself to the very fluids you're trying to avoid. </a:t>
            </a:r>
          </a:p>
          <a:p>
            <a:pPr marL="228600" lvl="0" indent="-228600">
              <a:buFont typeface="Arial" panose="020B0604020202020204" pitchFamily="34" charset="0"/>
              <a:buChar char="•"/>
            </a:pPr>
            <a:r>
              <a:rPr lang="en-US" b="0" u="none" baseline="0" dirty="0"/>
              <a:t>Do not re-use a dam on another body part (e.g. from anus to vulva or vice-versa) because you can transfer bacteria or viruses from one body area to another. </a:t>
            </a:r>
          </a:p>
          <a:p>
            <a:pPr marL="228600" indent="-228600">
              <a:buFont typeface="Arial" panose="020B0604020202020204" pitchFamily="34" charset="0"/>
              <a:buChar char="•"/>
            </a:pPr>
            <a:r>
              <a:rPr lang="en-US" b="0" u="none" baseline="0" dirty="0"/>
              <a:t>Do not re-use a dam for another act of oral sex later either. Dental Dams are for one-time use only.</a:t>
            </a:r>
          </a:p>
          <a:p>
            <a:endParaRPr lang="en-US" baseline="0" dirty="0"/>
          </a:p>
          <a:p>
            <a:r>
              <a:rPr lang="en-US" b="1" u="sng" baseline="0" dirty="0"/>
              <a:t>Note:</a:t>
            </a:r>
            <a:r>
              <a:rPr lang="en-US" b="1" baseline="0" dirty="0"/>
              <a:t> </a:t>
            </a:r>
          </a:p>
          <a:p>
            <a:r>
              <a:rPr lang="en-US" baseline="0" dirty="0"/>
              <a:t>If you don’t have a dental dam you can make one out of an external or internal condom, latex glove, or non-microwavable plastic wrap. </a:t>
            </a:r>
          </a:p>
          <a:p>
            <a:pPr marL="685800" lvl="1" indent="-228600">
              <a:buFont typeface="Arial" panose="020B0604020202020204" pitchFamily="34" charset="0"/>
              <a:buChar char="•"/>
            </a:pPr>
            <a:r>
              <a:rPr lang="en-US" baseline="0" dirty="0"/>
              <a:t>To make a dental dam out of a condom, simply cut off the tip and cut down one side. </a:t>
            </a:r>
          </a:p>
          <a:p>
            <a:pPr marL="685800" lvl="1" indent="-228600">
              <a:buFont typeface="Arial" panose="020B0604020202020204" pitchFamily="34" charset="0"/>
              <a:buChar char="•"/>
            </a:pPr>
            <a:r>
              <a:rPr lang="en-US" baseline="0" dirty="0"/>
              <a:t>To make a dental dam out of a latex glove, cut off the finger and cut down one side. </a:t>
            </a:r>
          </a:p>
          <a:p>
            <a:pPr marL="685800" lvl="1" indent="-228600">
              <a:buFont typeface="Arial" panose="020B0604020202020204" pitchFamily="34" charset="0"/>
              <a:buChar char="•"/>
            </a:pPr>
            <a:r>
              <a:rPr lang="en-US" baseline="0" dirty="0"/>
              <a:t>If using plastic wrap, it is important that it be </a:t>
            </a:r>
            <a:r>
              <a:rPr lang="en-US" u="sng" baseline="0" dirty="0"/>
              <a:t>non-microwavable</a:t>
            </a:r>
            <a:r>
              <a:rPr lang="en-US" baseline="0" dirty="0"/>
              <a:t> because the pores in microwaveable plastic wrap are large enough to allow viruses and bacteria to pass through.</a:t>
            </a:r>
          </a:p>
          <a:p>
            <a:endParaRPr lang="en-US" baseline="0" dirty="0"/>
          </a:p>
          <a:p>
            <a:r>
              <a:rPr lang="en-US" b="1" u="sng" baseline="0" dirty="0"/>
              <a:t>Where to buy dental dams:</a:t>
            </a:r>
          </a:p>
          <a:p>
            <a:pPr marL="171450" indent="-171450">
              <a:buFont typeface="Arial" panose="020B0604020202020204" pitchFamily="34" charset="0"/>
              <a:buChar char="•"/>
            </a:pPr>
            <a:r>
              <a:rPr lang="en-US" baseline="0" dirty="0"/>
              <a:t>Some drugstores</a:t>
            </a:r>
          </a:p>
          <a:p>
            <a:pPr marL="171450" indent="-171450">
              <a:buFont typeface="Arial" panose="020B0604020202020204" pitchFamily="34" charset="0"/>
              <a:buChar char="•"/>
            </a:pPr>
            <a:r>
              <a:rPr lang="en-US" baseline="0" dirty="0"/>
              <a:t>Sexual health centers</a:t>
            </a:r>
          </a:p>
          <a:p>
            <a:pPr marL="171450" indent="-171450">
              <a:buFont typeface="Arial" panose="020B0604020202020204" pitchFamily="34" charset="0"/>
              <a:buChar char="•"/>
            </a:pPr>
            <a:r>
              <a:rPr lang="en-US" baseline="0" dirty="0"/>
              <a:t>Online</a:t>
            </a:r>
          </a:p>
          <a:p>
            <a:pPr marL="171450" indent="-171450">
              <a:buFont typeface="Arial" panose="020B0604020202020204" pitchFamily="34" charset="0"/>
              <a:buChar char="•"/>
            </a:pPr>
            <a:r>
              <a:rPr lang="en-US" baseline="0" dirty="0"/>
              <a:t>Adult Stores (18+)</a:t>
            </a:r>
          </a:p>
          <a:p>
            <a:endParaRPr lang="en-US" baseline="0" dirty="0"/>
          </a:p>
        </p:txBody>
      </p:sp>
      <p:sp>
        <p:nvSpPr>
          <p:cNvPr id="4" name="Slide Number Placeholder 3"/>
          <p:cNvSpPr>
            <a:spLocks noGrp="1"/>
          </p:cNvSpPr>
          <p:nvPr>
            <p:ph type="sldNum" sz="quarter" idx="10"/>
          </p:nvPr>
        </p:nvSpPr>
        <p:spPr/>
        <p:txBody>
          <a:bodyPr/>
          <a:lstStyle/>
          <a:p>
            <a:fld id="{AFBA72EA-B255-42C3-81F2-83A49F304E64}" type="slidenum">
              <a:rPr lang="en-US" smtClean="0"/>
              <a:t>32</a:t>
            </a:fld>
            <a:endParaRPr lang="en-US" dirty="0"/>
          </a:p>
        </p:txBody>
      </p:sp>
    </p:spTree>
    <p:extLst>
      <p:ext uri="{BB962C8B-B14F-4D97-AF65-F5344CB8AC3E}">
        <p14:creationId xmlns:p14="http://schemas.microsoft.com/office/powerpoint/2010/main" val="38814375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679717-206C-4188-A8D8-979009912F9B}" type="slidenum">
              <a:rPr lang="en-US" smtClean="0"/>
              <a:t>33</a:t>
            </a:fld>
            <a:endParaRPr lang="en-US" dirty="0"/>
          </a:p>
        </p:txBody>
      </p:sp>
    </p:spTree>
    <p:extLst>
      <p:ext uri="{BB962C8B-B14F-4D97-AF65-F5344CB8AC3E}">
        <p14:creationId xmlns:p14="http://schemas.microsoft.com/office/powerpoint/2010/main" val="5983188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a:t>
            </a:r>
            <a:r>
              <a:rPr lang="en-US" dirty="0"/>
              <a:t>It</a:t>
            </a:r>
            <a:r>
              <a:rPr lang="en-US" baseline="0" dirty="0"/>
              <a:t> is important you use truthful and reliable resources when searching for health information. </a:t>
            </a:r>
          </a:p>
          <a:p>
            <a:r>
              <a:rPr lang="en-US" baseline="0" dirty="0"/>
              <a:t>Government health sites like CDC, or health departments are always a good place to start.</a:t>
            </a:r>
            <a:endParaRPr lang="en-US" dirty="0"/>
          </a:p>
        </p:txBody>
      </p:sp>
      <p:sp>
        <p:nvSpPr>
          <p:cNvPr id="4" name="Slide Number Placeholder 3"/>
          <p:cNvSpPr>
            <a:spLocks noGrp="1"/>
          </p:cNvSpPr>
          <p:nvPr>
            <p:ph type="sldNum" sz="quarter" idx="10"/>
          </p:nvPr>
        </p:nvSpPr>
        <p:spPr/>
        <p:txBody>
          <a:bodyPr/>
          <a:lstStyle/>
          <a:p>
            <a:fld id="{DA679717-206C-4188-A8D8-979009912F9B}" type="slidenum">
              <a:rPr lang="en-US" smtClean="0"/>
              <a:t>34</a:t>
            </a:fld>
            <a:endParaRPr lang="en-US" dirty="0"/>
          </a:p>
        </p:txBody>
      </p:sp>
    </p:spTree>
    <p:extLst>
      <p:ext uri="{BB962C8B-B14F-4D97-AF65-F5344CB8AC3E}">
        <p14:creationId xmlns:p14="http://schemas.microsoft.com/office/powerpoint/2010/main" val="41165876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B40B08-8BBB-504C-BAD2-61931D34972B}" type="slidenum">
              <a:rPr lang="en-US" smtClean="0"/>
              <a:t>35</a:t>
            </a:fld>
            <a:endParaRPr lang="en-US" dirty="0"/>
          </a:p>
        </p:txBody>
      </p:sp>
    </p:spTree>
    <p:extLst>
      <p:ext uri="{BB962C8B-B14F-4D97-AF65-F5344CB8AC3E}">
        <p14:creationId xmlns:p14="http://schemas.microsoft.com/office/powerpoint/2010/main" val="2137314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Name: The word AIDS is a type of abbreviation known as an acronym. It’s pronounced like a word.</a:t>
            </a:r>
          </a:p>
          <a:p>
            <a:endParaRPr lang="en-US" b="1" baseline="0" dirty="0"/>
          </a:p>
          <a:p>
            <a:r>
              <a:rPr lang="en-US" b="1" baseline="0" dirty="0"/>
              <a:t>“A”  is Acquired.  </a:t>
            </a:r>
            <a:r>
              <a:rPr lang="en-US" baseline="0" dirty="0"/>
              <a:t>HIV does not run-in families like diabetes and heart disease (not hereditary).  Outside of perinatal (mother to baby) transmission, HIV enters the body through some external method.  </a:t>
            </a:r>
          </a:p>
          <a:p>
            <a:r>
              <a:rPr lang="en-US" b="1" baseline="0" dirty="0"/>
              <a:t>“I’ is Immuno </a:t>
            </a:r>
            <a:r>
              <a:rPr lang="en-US" b="0" baseline="0" dirty="0"/>
              <a:t>and</a:t>
            </a:r>
            <a:r>
              <a:rPr lang="en-US" b="1" baseline="0" dirty="0"/>
              <a:t> </a:t>
            </a:r>
            <a:r>
              <a:rPr lang="en-US" baseline="0" dirty="0"/>
              <a:t>represents the body’s immune system that works to protect the body from infection.  </a:t>
            </a:r>
          </a:p>
          <a:p>
            <a:r>
              <a:rPr lang="en-US" b="1" baseline="0" dirty="0"/>
              <a:t>“D”</a:t>
            </a:r>
            <a:r>
              <a:rPr lang="en-US" baseline="0" dirty="0"/>
              <a:t> </a:t>
            </a:r>
            <a:r>
              <a:rPr lang="en-US" b="1" baseline="0" dirty="0"/>
              <a:t>is Deficiency </a:t>
            </a:r>
            <a:r>
              <a:rPr lang="en-US" baseline="0" dirty="0"/>
              <a:t>and refers to a defect in the immune system causing it to not function properly.  </a:t>
            </a:r>
          </a:p>
          <a:p>
            <a:r>
              <a:rPr lang="en-US" b="1" baseline="0" dirty="0"/>
              <a:t>“S” is Syndrome </a:t>
            </a:r>
            <a:r>
              <a:rPr lang="en-US" b="0" baseline="0" dirty="0"/>
              <a:t>and is</a:t>
            </a:r>
            <a:r>
              <a:rPr lang="en-US" b="1" baseline="0" dirty="0"/>
              <a:t> </a:t>
            </a:r>
            <a:r>
              <a:rPr lang="en-US" baseline="0" dirty="0"/>
              <a:t>a group of signs and symptoms that occur together and characterize a particular abnormality or condition.  </a:t>
            </a:r>
          </a:p>
          <a:p>
            <a:endParaRPr lang="en-US" baseline="0" dirty="0"/>
          </a:p>
          <a:p>
            <a:r>
              <a:rPr lang="en-US" b="1" baseline="0" dirty="0"/>
              <a:t>1st bullet point: </a:t>
            </a:r>
            <a:r>
              <a:rPr lang="en-US" b="0" baseline="0" dirty="0"/>
              <a:t>AIDS occurs when a person living with HIV is not on medication or is not taking it correctly and is towards the end of the disease process, or end of their life.</a:t>
            </a:r>
            <a:endParaRPr lang="en-US" baseline="0" dirty="0"/>
          </a:p>
          <a:p>
            <a:r>
              <a:rPr lang="en-US" b="1" baseline="0" dirty="0"/>
              <a:t>2nd bullet point: </a:t>
            </a:r>
            <a:r>
              <a:rPr lang="en-US" b="0" baseline="0" dirty="0"/>
              <a:t>I</a:t>
            </a:r>
            <a:r>
              <a:rPr lang="en-US" baseline="0" dirty="0"/>
              <a:t>mmune system is weakened, leaving the body vulnerable to diseases and cancers it would normally be able to fight. These are called Opportunistic Infections.</a:t>
            </a:r>
          </a:p>
          <a:p>
            <a:endParaRPr lang="en-US" baseline="0" dirty="0"/>
          </a:p>
          <a:p>
            <a:r>
              <a:rPr lang="en-US" b="1" baseline="0" dirty="0"/>
              <a:t>Diagnosis explanation:</a:t>
            </a:r>
          </a:p>
          <a:p>
            <a:r>
              <a:rPr lang="en-US" baseline="0" dirty="0"/>
              <a:t>Only a medical doctor can diagnose someone with AIDS.  For example, when a person takes a test for HIV, the test searches for HIV antibodies and/or antigens.</a:t>
            </a:r>
          </a:p>
          <a:p>
            <a:r>
              <a:rPr lang="en-US" baseline="0" dirty="0"/>
              <a:t>A positive result means the person has HIV or is HIV positive. </a:t>
            </a:r>
            <a:r>
              <a:rPr lang="en-US" u="sng" baseline="0" dirty="0"/>
              <a:t>It is not a diagnosis of AIDS</a:t>
            </a:r>
            <a:r>
              <a:rPr lang="en-US" baseline="0" dirty="0"/>
              <a:t>. For an AIDS diagnosis, two things must be present: a positive HIV test and presence of an indicator disease and/or a CD4/T cell count of less than 200 cell/mm</a:t>
            </a:r>
            <a:r>
              <a:rPr lang="en-US" baseline="30000" dirty="0"/>
              <a:t>3 </a:t>
            </a:r>
            <a:r>
              <a:rPr lang="en-US" baseline="0" dirty="0"/>
              <a:t> (cubic mm) of blood. </a:t>
            </a:r>
          </a:p>
          <a:p>
            <a:endParaRPr lang="en-US" baseline="0" dirty="0"/>
          </a:p>
          <a:p>
            <a:r>
              <a:rPr lang="en-US" b="1" u="sng" baseline="0" dirty="0"/>
              <a:t>*If questions asked about Opportunistic Infections, specific cancers or infections*</a:t>
            </a:r>
          </a:p>
          <a:p>
            <a:endParaRPr lang="en-US" b="1" u="sng"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Pneumocystis jiroveci, formerly called carinii, pneumonia</a:t>
            </a:r>
          </a:p>
          <a:p>
            <a:endParaRPr lang="en-US" b="1" u="sng" baseline="0" dirty="0"/>
          </a:p>
          <a:p>
            <a:pPr marL="171450" indent="-171450">
              <a:buFont typeface="Arial" panose="020B0604020202020204" pitchFamily="34" charset="0"/>
              <a:buChar char="•"/>
            </a:pPr>
            <a:r>
              <a:rPr lang="en-US" baseline="0" dirty="0"/>
              <a:t>Candidiasis of bronchi, esophagus, trachea or lungs</a:t>
            </a:r>
          </a:p>
          <a:p>
            <a:pPr marL="171450" indent="-171450">
              <a:buFont typeface="Arial" panose="020B0604020202020204" pitchFamily="34" charset="0"/>
              <a:buChar char="•"/>
            </a:pPr>
            <a:r>
              <a:rPr lang="en-US" baseline="0" dirty="0"/>
              <a:t>Cervical cancer that is invasive</a:t>
            </a:r>
          </a:p>
          <a:p>
            <a:pPr marL="171450" indent="-171450">
              <a:buFont typeface="Arial" panose="020B0604020202020204" pitchFamily="34" charset="0"/>
              <a:buChar char="•"/>
            </a:pPr>
            <a:r>
              <a:rPr lang="en-US" baseline="0" dirty="0"/>
              <a:t>Coccidioidomycosis that has spread</a:t>
            </a:r>
          </a:p>
          <a:p>
            <a:pPr marL="171450" indent="-171450">
              <a:buFont typeface="Arial" panose="020B0604020202020204" pitchFamily="34" charset="0"/>
              <a:buChar char="•"/>
            </a:pPr>
            <a:r>
              <a:rPr lang="en-US" baseline="0" dirty="0"/>
              <a:t>Cryptococcosis that is affecting the body outside the lungs</a:t>
            </a:r>
          </a:p>
          <a:p>
            <a:pPr marL="171450" indent="-171450">
              <a:buFont typeface="Arial" panose="020B0604020202020204" pitchFamily="34" charset="0"/>
              <a:buChar char="•"/>
            </a:pPr>
            <a:r>
              <a:rPr lang="en-US" baseline="0" dirty="0"/>
              <a:t>Cryptosporidiosis affecting the intestines and lasting more than a month</a:t>
            </a:r>
          </a:p>
          <a:p>
            <a:pPr marL="171450" indent="-171450">
              <a:buFont typeface="Arial" panose="020B0604020202020204" pitchFamily="34" charset="0"/>
              <a:buChar char="•"/>
            </a:pPr>
            <a:r>
              <a:rPr lang="en-US" baseline="0" dirty="0"/>
              <a:t>Cytomegalovirus disease outside of the liver, spleen or lymph nodes</a:t>
            </a:r>
          </a:p>
          <a:p>
            <a:pPr marL="171450" indent="-171450">
              <a:buFont typeface="Arial" panose="020B0604020202020204" pitchFamily="34" charset="0"/>
              <a:buChar char="•"/>
            </a:pPr>
            <a:r>
              <a:rPr lang="en-US" baseline="0" dirty="0"/>
              <a:t>Cytomegalovirus retinitis that occurs with vision loss</a:t>
            </a:r>
          </a:p>
          <a:p>
            <a:pPr marL="171450" indent="-171450">
              <a:buFont typeface="Arial" panose="020B0604020202020204" pitchFamily="34" charset="0"/>
              <a:buChar char="•"/>
            </a:pPr>
            <a:r>
              <a:rPr lang="en-US" baseline="0" dirty="0"/>
              <a:t>Encephalopathy that is HIV-related</a:t>
            </a:r>
          </a:p>
          <a:p>
            <a:pPr marL="171450" indent="-171450">
              <a:buFont typeface="Arial" panose="020B0604020202020204" pitchFamily="34" charset="0"/>
              <a:buChar char="•"/>
            </a:pPr>
            <a:r>
              <a:rPr lang="en-US" baseline="0" dirty="0"/>
              <a:t>Herpes simplex including ulcers lasting more than a month or bronchitis, pneumonitis or esophagitis</a:t>
            </a:r>
          </a:p>
          <a:p>
            <a:pPr marL="171450" indent="-171450">
              <a:buFont typeface="Arial" panose="020B0604020202020204" pitchFamily="34" charset="0"/>
              <a:buChar char="•"/>
            </a:pPr>
            <a:r>
              <a:rPr lang="en-US" baseline="0" dirty="0"/>
              <a:t>Histoplasmosis that has spread</a:t>
            </a:r>
          </a:p>
          <a:p>
            <a:pPr marL="171450" indent="-171450">
              <a:buFont typeface="Arial" panose="020B0604020202020204" pitchFamily="34" charset="0"/>
              <a:buChar char="•"/>
            </a:pPr>
            <a:r>
              <a:rPr lang="en-US" baseline="0" dirty="0"/>
              <a:t>Isosporiasis affecting the intestines and lasting more than a month</a:t>
            </a:r>
          </a:p>
          <a:p>
            <a:pPr marL="171450" indent="-171450">
              <a:buFont typeface="Arial" panose="020B0604020202020204" pitchFamily="34" charset="0"/>
              <a:buChar char="•"/>
            </a:pPr>
            <a:r>
              <a:rPr lang="en-US" baseline="0" dirty="0"/>
              <a:t>Kaposi's sarcoma</a:t>
            </a:r>
          </a:p>
          <a:p>
            <a:pPr marL="171450" indent="-171450">
              <a:buFont typeface="Arial" panose="020B0604020202020204" pitchFamily="34" charset="0"/>
              <a:buChar char="•"/>
            </a:pPr>
            <a:r>
              <a:rPr lang="en-US" baseline="0" dirty="0"/>
              <a:t>Lymphoma that is Burkitt type, immunoblastic or that is primary and affects the brain or central nervous system</a:t>
            </a:r>
          </a:p>
          <a:p>
            <a:pPr marL="171450" indent="-171450">
              <a:buFont typeface="Arial" panose="020B0604020202020204" pitchFamily="34" charset="0"/>
              <a:buChar char="•"/>
            </a:pPr>
            <a:r>
              <a:rPr lang="en-US" baseline="0" dirty="0"/>
              <a:t>Mycobacterium avium complex or disease caused by M kansasii</a:t>
            </a:r>
          </a:p>
          <a:p>
            <a:pPr marL="171450" indent="-171450">
              <a:buFont typeface="Arial" panose="020B0604020202020204" pitchFamily="34" charset="0"/>
              <a:buChar char="•"/>
            </a:pPr>
            <a:r>
              <a:rPr lang="en-US" baseline="0" dirty="0"/>
              <a:t>Mycobacterium tuberculosis in or outside the lungs</a:t>
            </a:r>
          </a:p>
          <a:p>
            <a:pPr marL="171450" indent="-171450">
              <a:buFont typeface="Arial" panose="020B0604020202020204" pitchFamily="34" charset="0"/>
              <a:buChar char="•"/>
            </a:pPr>
            <a:r>
              <a:rPr lang="en-US" baseline="0" dirty="0"/>
              <a:t>Other species of mycobacterium that has spread</a:t>
            </a:r>
          </a:p>
          <a:p>
            <a:pPr marL="171450" indent="-171450">
              <a:buFont typeface="Arial" panose="020B0604020202020204" pitchFamily="34" charset="0"/>
              <a:buChar char="•"/>
            </a:pPr>
            <a:r>
              <a:rPr lang="en-US" baseline="0" dirty="0"/>
              <a:t>Pneumonia that is recurrent</a:t>
            </a:r>
          </a:p>
          <a:p>
            <a:pPr marL="171450" indent="-171450">
              <a:buFont typeface="Arial" panose="020B0604020202020204" pitchFamily="34" charset="0"/>
              <a:buChar char="•"/>
            </a:pPr>
            <a:r>
              <a:rPr lang="en-US" baseline="0" dirty="0"/>
              <a:t>Progressive multifocal leukoencephalopathy</a:t>
            </a:r>
          </a:p>
          <a:p>
            <a:pPr marL="171450" indent="-171450">
              <a:buFont typeface="Arial" panose="020B0604020202020204" pitchFamily="34" charset="0"/>
              <a:buChar char="•"/>
            </a:pPr>
            <a:r>
              <a:rPr lang="en-US" baseline="0" dirty="0"/>
              <a:t>Salmonella septicemia that is recurrent</a:t>
            </a:r>
          </a:p>
          <a:p>
            <a:pPr marL="171450" indent="-171450">
              <a:buFont typeface="Arial" panose="020B0604020202020204" pitchFamily="34" charset="0"/>
              <a:buChar char="•"/>
            </a:pPr>
            <a:r>
              <a:rPr lang="en-US" baseline="0" dirty="0"/>
              <a:t>Toxoplasmosis of the brain, also called encephalitis</a:t>
            </a:r>
          </a:p>
          <a:p>
            <a:pPr marL="171450" indent="-171450">
              <a:buFont typeface="Arial" panose="020B0604020202020204" pitchFamily="34" charset="0"/>
              <a:buChar char="•"/>
            </a:pPr>
            <a:r>
              <a:rPr lang="en-US" baseline="0" dirty="0"/>
              <a:t>Wasting syndrome caused by HIV infection</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AFBA72EA-B255-42C3-81F2-83A49F304E64}" type="slidenum">
              <a:rPr lang="en-US" smtClean="0"/>
              <a:t>4</a:t>
            </a:fld>
            <a:endParaRPr lang="en-US" dirty="0"/>
          </a:p>
        </p:txBody>
      </p:sp>
    </p:spTree>
    <p:extLst>
      <p:ext uri="{BB962C8B-B14F-4D97-AF65-F5344CB8AC3E}">
        <p14:creationId xmlns:p14="http://schemas.microsoft.com/office/powerpoint/2010/main" val="1228702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0EA5E0E-4B41-4EEF-90E4-0F60691A2395}"/>
              </a:ext>
            </a:extLst>
          </p:cNvPr>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Work toward eliminating Stigma by educating about words:</a:t>
            </a:r>
          </a:p>
          <a:p>
            <a:endParaRPr lang="en-US" sz="12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“A word can be correct, but that doesn’t make it nice. I am living with HIV, not an HIV-infected person. I am NOT an infection!”  Mina, a teen living with HIV</a:t>
            </a:r>
          </a:p>
          <a:p>
            <a:r>
              <a:rPr lang="en-US" sz="1200" b="1" dirty="0">
                <a:latin typeface="Arial" panose="020B0604020202020204" pitchFamily="34" charset="0"/>
                <a:cs typeface="Arial" panose="020B0604020202020204" pitchFamily="34" charset="0"/>
              </a:rPr>
              <a:t>(HIVE online 13 Jan 2016).</a:t>
            </a:r>
          </a:p>
          <a:p>
            <a:endParaRPr lang="en-US" dirty="0"/>
          </a:p>
          <a:p>
            <a:r>
              <a:rPr lang="en-US" sz="1200" b="1" dirty="0">
                <a:latin typeface="Arial" panose="020B0604020202020204" pitchFamily="34" charset="0"/>
                <a:cs typeface="Arial" panose="020B0604020202020204" pitchFamily="34" charset="0"/>
              </a:rPr>
              <a:t>Stigma: It’s a set of negative and often unfair beliefs that a society or group of people have about something such as HIV.</a:t>
            </a:r>
          </a:p>
          <a:p>
            <a:endParaRPr lang="en-US" dirty="0"/>
          </a:p>
        </p:txBody>
      </p:sp>
    </p:spTree>
    <p:extLst>
      <p:ext uri="{BB962C8B-B14F-4D97-AF65-F5344CB8AC3E}">
        <p14:creationId xmlns:p14="http://schemas.microsoft.com/office/powerpoint/2010/main" val="2292230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Number of people living with HIV: </a:t>
            </a:r>
            <a:r>
              <a:rPr lang="en-US" b="1" dirty="0"/>
              <a:t>1.2 million</a:t>
            </a:r>
          </a:p>
          <a:p>
            <a:pPr marL="171450" indent="-171450">
              <a:buFont typeface="Arial" panose="020B0604020202020204" pitchFamily="34" charset="0"/>
              <a:buChar char="•"/>
            </a:pPr>
            <a:r>
              <a:rPr lang="en-US" dirty="0"/>
              <a:t>Percent of people with HIV who don’t know it: </a:t>
            </a:r>
            <a:r>
              <a:rPr lang="en-US" b="1" dirty="0"/>
              <a:t>13%</a:t>
            </a:r>
          </a:p>
          <a:p>
            <a:pPr marL="171450" indent="-171450">
              <a:buFont typeface="Arial" panose="020B0604020202020204" pitchFamily="34" charset="0"/>
              <a:buChar char="•"/>
            </a:pPr>
            <a:r>
              <a:rPr lang="en-US" dirty="0"/>
              <a:t>Percent of people with HIV virally suppressed: </a:t>
            </a:r>
            <a:r>
              <a:rPr lang="en-US" b="1" dirty="0"/>
              <a:t>57%</a:t>
            </a:r>
            <a:endParaRPr lang="en-US" baseline="0" dirty="0"/>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Among all those living with HIV, 1 in 7 (14.3%) are unaware of their infection.</a:t>
            </a:r>
          </a:p>
          <a:p>
            <a:pPr marL="171450" indent="-171450">
              <a:buFont typeface="Arial" panose="020B0604020202020204" pitchFamily="34" charset="0"/>
              <a:buChar char="•"/>
            </a:pPr>
            <a:r>
              <a:rPr lang="en-US" baseline="0" dirty="0"/>
              <a:t>An estimated 44.9% of persons aged 13-24 years are unaware of their HIV status (whether they are positive or negative) </a:t>
            </a:r>
          </a:p>
          <a:p>
            <a:pPr marL="171450" indent="-171450">
              <a:buFont typeface="Arial" panose="020B0604020202020204" pitchFamily="34" charset="0"/>
              <a:buChar char="•"/>
            </a:pPr>
            <a:r>
              <a:rPr lang="en-US" baseline="0" dirty="0"/>
              <a:t>IN OKLAHOMA: Year-end </a:t>
            </a:r>
            <a:r>
              <a:rPr lang="en-US" b="1" baseline="0" dirty="0"/>
              <a:t>2017: 302 </a:t>
            </a:r>
            <a:r>
              <a:rPr lang="en-US" baseline="0" dirty="0"/>
              <a:t>newly diagnosed HIV cases (</a:t>
            </a:r>
            <a:r>
              <a:rPr lang="en-US" b="1" baseline="0" dirty="0"/>
              <a:t>6,163</a:t>
            </a:r>
            <a:r>
              <a:rPr lang="en-US" baseline="0" dirty="0"/>
              <a:t> currently living with HIV).</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 OKLAHOMA: Year-end </a:t>
            </a:r>
            <a:r>
              <a:rPr lang="en-US" b="1" baseline="0" dirty="0"/>
              <a:t>2020: 345 </a:t>
            </a:r>
            <a:r>
              <a:rPr lang="en-US" baseline="0" dirty="0"/>
              <a:t>newly diagnosed HIV cases (</a:t>
            </a:r>
            <a:r>
              <a:rPr lang="en-US" sz="1200" b="1" dirty="0">
                <a:solidFill>
                  <a:schemeClr val="tx1">
                    <a:lumMod val="50000"/>
                  </a:schemeClr>
                </a:solidFill>
              </a:rPr>
              <a:t>7158</a:t>
            </a:r>
            <a:r>
              <a:rPr lang="en-US" baseline="0" dirty="0"/>
              <a:t> currently living with HIV).</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1" dirty="0">
                <a:solidFill>
                  <a:schemeClr val="tx1">
                    <a:lumMod val="50000"/>
                  </a:schemeClr>
                </a:solidFill>
                <a:latin typeface="+mn-lt"/>
              </a:rPr>
              <a:t>21.5% </a:t>
            </a:r>
            <a:r>
              <a:rPr lang="en-US" dirty="0">
                <a:solidFill>
                  <a:schemeClr val="tx1">
                    <a:lumMod val="50000"/>
                  </a:schemeClr>
                </a:solidFill>
                <a:latin typeface="+mn-lt"/>
              </a:rPr>
              <a:t>(n=74) were classified as late testers</a:t>
            </a:r>
          </a:p>
          <a:p>
            <a:pPr marL="457200" indent="-457200">
              <a:buFont typeface="Arial" panose="020B0604020202020204" pitchFamily="34" charset="0"/>
              <a:buChar char="•"/>
            </a:pPr>
            <a:r>
              <a:rPr lang="en-US" sz="2600" dirty="0">
                <a:solidFill>
                  <a:schemeClr val="tx1">
                    <a:lumMod val="50000"/>
                  </a:schemeClr>
                </a:solidFill>
                <a:latin typeface="+mn-lt"/>
              </a:rPr>
              <a:t>AIDS diagnosed within 3 months of HIV diagnosis</a:t>
            </a:r>
          </a:p>
          <a:p>
            <a:pPr marL="457200" indent="-457200">
              <a:buFont typeface="Arial" panose="020B0604020202020204" pitchFamily="34" charset="0"/>
              <a:buChar char="•"/>
            </a:pPr>
            <a:endParaRPr lang="en-US" sz="2600" dirty="0">
              <a:solidFill>
                <a:schemeClr val="tx1">
                  <a:lumMod val="50000"/>
                </a:schemeClr>
              </a:solidFill>
              <a:latin typeface="+mn-lt"/>
            </a:endParaRPr>
          </a:p>
          <a:p>
            <a:r>
              <a:rPr lang="en-US" sz="3600" dirty="0">
                <a:solidFill>
                  <a:schemeClr val="tx1">
                    <a:lumMod val="50000"/>
                  </a:schemeClr>
                </a:solidFill>
              </a:rPr>
              <a:t>At the end of December 2020, </a:t>
            </a:r>
            <a:r>
              <a:rPr lang="en-US" sz="3600" b="1" dirty="0">
                <a:solidFill>
                  <a:schemeClr val="tx1">
                    <a:lumMod val="50000"/>
                  </a:schemeClr>
                </a:solidFill>
              </a:rPr>
              <a:t>7158 </a:t>
            </a:r>
            <a:r>
              <a:rPr lang="en-US" sz="3600" dirty="0">
                <a:solidFill>
                  <a:schemeClr val="tx1">
                    <a:lumMod val="50000"/>
                  </a:schemeClr>
                </a:solidFill>
              </a:rPr>
              <a:t>people were living with HIV/AIDS in Oklahoma. </a:t>
            </a:r>
          </a:p>
          <a:p>
            <a:pPr lvl="1"/>
            <a:r>
              <a:rPr lang="en-US" sz="2800" dirty="0">
                <a:solidFill>
                  <a:schemeClr val="tx1">
                    <a:lumMod val="50000"/>
                  </a:schemeClr>
                </a:solidFill>
              </a:rPr>
              <a:t>46.4% (3324) had been diagnosed with AIDS.</a:t>
            </a:r>
          </a:p>
          <a:p>
            <a:pPr marL="457200" indent="-457200">
              <a:buFont typeface="Arial" panose="020B0604020202020204" pitchFamily="34" charset="0"/>
              <a:buChar char="•"/>
            </a:pPr>
            <a:endParaRPr lang="en-US" sz="2600" dirty="0">
              <a:solidFill>
                <a:schemeClr val="tx1">
                  <a:lumMod val="50000"/>
                </a:schemeClr>
              </a:solidFill>
              <a:latin typeface="+mn-lt"/>
            </a:endParaRPr>
          </a:p>
          <a:p>
            <a:pPr marL="0" indent="0">
              <a:buFont typeface="Arial" panose="020B0604020202020204" pitchFamily="34" charset="0"/>
              <a:buNone/>
            </a:pPr>
            <a:endParaRPr lang="en-US" baseline="0" dirty="0"/>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2020: 30,635</a:t>
            </a:r>
          </a:p>
          <a:p>
            <a:pPr marL="171450" indent="-171450">
              <a:buFont typeface="Arial" panose="020B0604020202020204" pitchFamily="34" charset="0"/>
              <a:buChar char="•"/>
            </a:pPr>
            <a:r>
              <a:rPr lang="en-US" baseline="0" dirty="0"/>
              <a:t>2019: 34,800  </a:t>
            </a:r>
          </a:p>
          <a:p>
            <a:pPr marL="171450" indent="-171450">
              <a:buFont typeface="Arial" panose="020B0604020202020204" pitchFamily="34" charset="0"/>
              <a:buChar char="•"/>
            </a:pPr>
            <a:r>
              <a:rPr lang="en-US" baseline="0" dirty="0"/>
              <a:t>2018: 36,400                                                                                                                                                                                                                                                                                                                                                                                                                                                                                                                                                                                                                  </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AFBA72EA-B255-42C3-81F2-83A49F304E64}" type="slidenum">
              <a:rPr lang="en-US" smtClean="0"/>
              <a:t>6</a:t>
            </a:fld>
            <a:endParaRPr lang="en-US" dirty="0"/>
          </a:p>
        </p:txBody>
      </p:sp>
    </p:spTree>
    <p:extLst>
      <p:ext uri="{BB962C8B-B14F-4D97-AF65-F5344CB8AC3E}">
        <p14:creationId xmlns:p14="http://schemas.microsoft.com/office/powerpoint/2010/main" val="3032570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2022 Note: Among all HIV-positive</a:t>
            </a:r>
            <a:r>
              <a:rPr lang="en-US" b="1" baseline="0" dirty="0"/>
              <a:t> </a:t>
            </a:r>
            <a:r>
              <a:rPr lang="en-US" b="1" dirty="0"/>
              <a:t>youth aged 15-24,</a:t>
            </a:r>
            <a:r>
              <a:rPr lang="en-US" b="1" baseline="0" dirty="0"/>
              <a:t> only          know they have HIV!</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2020 </a:t>
            </a:r>
            <a:r>
              <a:rPr lang="en-US" sz="1200" kern="1200" dirty="0">
                <a:solidFill>
                  <a:schemeClr val="tx1"/>
                </a:solidFill>
                <a:effectLst/>
                <a:latin typeface="+mn-lt"/>
                <a:ea typeface="+mn-ea"/>
                <a:cs typeface="+mn-cs"/>
              </a:rPr>
              <a:t>Diagnosed with HIV (all ages) in United States and</a:t>
            </a:r>
            <a:r>
              <a:rPr lang="en-US" sz="1200" kern="1200" baseline="0" dirty="0">
                <a:solidFill>
                  <a:schemeClr val="tx1"/>
                </a:solidFill>
                <a:effectLst/>
                <a:latin typeface="+mn-lt"/>
                <a:ea typeface="+mn-ea"/>
                <a:cs typeface="+mn-cs"/>
              </a:rPr>
              <a:t> 6 dependent territories</a:t>
            </a:r>
            <a:r>
              <a:rPr lang="en-US" sz="1200" kern="1200" dirty="0">
                <a:solidFill>
                  <a:schemeClr val="tx1"/>
                </a:solidFill>
                <a:effectLst/>
                <a:latin typeface="+mn-lt"/>
                <a:ea typeface="+mn-ea"/>
                <a:cs typeface="+mn-cs"/>
              </a:rPr>
              <a:t>: 30,635</a:t>
            </a:r>
          </a:p>
          <a:p>
            <a:pPr marL="171450" indent="-171450">
              <a:buFont typeface="Arial" panose="020B0604020202020204" pitchFamily="34" charset="0"/>
              <a:buChar char="•"/>
            </a:pPr>
            <a:r>
              <a:rPr lang="en-US" b="0" baseline="0" dirty="0"/>
              <a:t>&lt; 13 : ?%             (?)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13-14</a:t>
            </a:r>
            <a:r>
              <a:rPr lang="en-US" b="0" baseline="0" dirty="0"/>
              <a:t>:  .039%,   (12)</a:t>
            </a:r>
          </a:p>
          <a:p>
            <a:pPr marL="171450" indent="-171450">
              <a:buFont typeface="Arial" panose="020B0604020202020204" pitchFamily="34" charset="0"/>
              <a:buChar char="•"/>
            </a:pPr>
            <a:r>
              <a:rPr lang="en-US" b="0" baseline="0" dirty="0"/>
              <a:t>15-19:  4.1%   ( 1,256)</a:t>
            </a:r>
          </a:p>
          <a:p>
            <a:pPr marL="171450" indent="-171450">
              <a:buFont typeface="Arial" panose="020B0604020202020204" pitchFamily="34" charset="0"/>
              <a:buChar char="•"/>
            </a:pPr>
            <a:r>
              <a:rPr lang="en-US" b="0" baseline="0" dirty="0"/>
              <a:t>20-24: 15.9%  (4,867)</a:t>
            </a:r>
          </a:p>
          <a:p>
            <a:pPr marL="171450" indent="-171450">
              <a:buFont typeface="Arial" panose="020B0604020202020204" pitchFamily="34" charset="0"/>
              <a:buChar char="•"/>
            </a:pPr>
            <a:r>
              <a:rPr lang="en-US" b="0" baseline="0" dirty="0"/>
              <a:t>25-29: 19.9%  (6,103)</a:t>
            </a:r>
          </a:p>
          <a:p>
            <a:pPr marL="171450" indent="-171450">
              <a:buFont typeface="Arial" panose="020B0604020202020204" pitchFamily="34" charset="0"/>
              <a:buChar char="•"/>
            </a:pPr>
            <a:r>
              <a:rPr lang="en-US" b="0" baseline="0" dirty="0"/>
              <a:t>30-34: 17.1%  (5,233)</a:t>
            </a:r>
          </a:p>
          <a:p>
            <a:pPr marL="171450" indent="-171450">
              <a:buFont typeface="Arial" panose="020B0604020202020204" pitchFamily="34" charset="0"/>
              <a:buChar char="•"/>
            </a:pPr>
            <a:r>
              <a:rPr lang="en-US" b="0" baseline="0" dirty="0"/>
              <a:t>35-39: 11.25% (3,445)</a:t>
            </a:r>
          </a:p>
          <a:p>
            <a:pPr marL="171450" indent="-171450">
              <a:buFont typeface="Arial" panose="020B0604020202020204" pitchFamily="34" charset="0"/>
              <a:buChar char="•"/>
            </a:pPr>
            <a:r>
              <a:rPr lang="en-US" b="0" baseline="0" dirty="0"/>
              <a:t>40-44:   8.3%  (2,540)</a:t>
            </a:r>
          </a:p>
          <a:p>
            <a:pPr marL="171450" indent="-171450">
              <a:buFont typeface="Arial" panose="020B0604020202020204" pitchFamily="34" charset="0"/>
              <a:buChar char="•"/>
            </a:pPr>
            <a:r>
              <a:rPr lang="en-US" b="0" baseline="0" dirty="0"/>
              <a:t>45-49:   6.8%  (2,094)</a:t>
            </a:r>
          </a:p>
          <a:p>
            <a:pPr marL="171450" indent="-171450">
              <a:buFont typeface="Arial" panose="020B0604020202020204" pitchFamily="34" charset="0"/>
              <a:buChar char="•"/>
            </a:pPr>
            <a:r>
              <a:rPr lang="en-US" b="0" baseline="0" dirty="0"/>
              <a:t>50-54:   6.2%  (1,883)</a:t>
            </a:r>
          </a:p>
          <a:p>
            <a:pPr marL="171450" indent="-171450">
              <a:buFont typeface="Arial" panose="020B0604020202020204" pitchFamily="34" charset="0"/>
              <a:buChar char="•"/>
            </a:pPr>
            <a:r>
              <a:rPr lang="en-US" b="0" baseline="0" dirty="0"/>
              <a:t>55-59:   5.2%  (1,599)</a:t>
            </a:r>
          </a:p>
          <a:p>
            <a:pPr marL="171450" indent="-171450">
              <a:buFont typeface="Arial" panose="020B0604020202020204" pitchFamily="34" charset="0"/>
              <a:buChar char="•"/>
            </a:pPr>
            <a:r>
              <a:rPr lang="en-US" b="0" baseline="0" dirty="0"/>
              <a:t>60-64:   2.9%  (901)</a:t>
            </a:r>
          </a:p>
          <a:p>
            <a:pPr marL="171450" indent="-171450">
              <a:buFont typeface="Arial" panose="020B0604020202020204" pitchFamily="34" charset="0"/>
              <a:buChar char="•"/>
            </a:pPr>
            <a:r>
              <a:rPr lang="en-US" b="1" baseline="0" dirty="0"/>
              <a:t> </a:t>
            </a:r>
            <a:r>
              <a:rPr lang="en-US" b="0" baseline="0" dirty="0"/>
              <a:t>≥ 65 :   2.3%  (702)</a:t>
            </a:r>
          </a:p>
          <a:p>
            <a:pPr marL="0" indent="0">
              <a:buFont typeface="Arial" panose="020B0604020202020204" pitchFamily="34" charse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2018 Note: Among all HIV-positive</a:t>
            </a:r>
            <a:r>
              <a:rPr lang="en-US" b="1" baseline="0" dirty="0"/>
              <a:t> </a:t>
            </a:r>
            <a:r>
              <a:rPr lang="en-US" b="1" dirty="0"/>
              <a:t>youth aged 15-24,</a:t>
            </a:r>
            <a:r>
              <a:rPr lang="en-US" b="1" baseline="0" dirty="0"/>
              <a:t> only 1 in 2 know they have HIV!</a:t>
            </a:r>
          </a:p>
          <a:p>
            <a:endParaRPr lang="en-US" b="1" baseline="0" dirty="0"/>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2019 </a:t>
            </a:r>
            <a:r>
              <a:rPr lang="en-US" sz="1200" kern="1200" dirty="0">
                <a:solidFill>
                  <a:schemeClr val="tx1"/>
                </a:solidFill>
                <a:effectLst/>
                <a:latin typeface="+mn-lt"/>
                <a:ea typeface="+mn-ea"/>
                <a:cs typeface="+mn-cs"/>
              </a:rPr>
              <a:t>Diagnosed with HIV (all ages) in United States : 34,800</a:t>
            </a:r>
          </a:p>
          <a:p>
            <a:endParaRPr lang="en-US" b="1" baseline="0" dirty="0"/>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2018 </a:t>
            </a:r>
            <a:r>
              <a:rPr lang="en-US" sz="1200" kern="1200" dirty="0">
                <a:solidFill>
                  <a:schemeClr val="tx1"/>
                </a:solidFill>
                <a:effectLst/>
                <a:latin typeface="+mn-lt"/>
                <a:ea typeface="+mn-ea"/>
                <a:cs typeface="+mn-cs"/>
              </a:rPr>
              <a:t>Diagnosed with HIV (all ages) in United States and</a:t>
            </a:r>
            <a:r>
              <a:rPr lang="en-US" sz="1200" kern="1200" baseline="0" dirty="0">
                <a:solidFill>
                  <a:schemeClr val="tx1"/>
                </a:solidFill>
                <a:effectLst/>
                <a:latin typeface="+mn-lt"/>
                <a:ea typeface="+mn-ea"/>
                <a:cs typeface="+mn-cs"/>
              </a:rPr>
              <a:t> 6 dependent territories</a:t>
            </a:r>
            <a:r>
              <a:rPr lang="en-US" sz="1200" kern="1200" dirty="0">
                <a:solidFill>
                  <a:schemeClr val="tx1"/>
                </a:solidFill>
                <a:effectLst/>
                <a:latin typeface="+mn-lt"/>
                <a:ea typeface="+mn-ea"/>
                <a:cs typeface="+mn-cs"/>
              </a:rPr>
              <a:t>: 37,968</a:t>
            </a:r>
          </a:p>
          <a:p>
            <a:pPr marL="171450" indent="-171450">
              <a:buFont typeface="Arial" panose="020B0604020202020204" pitchFamily="34" charset="0"/>
              <a:buChar char="•"/>
            </a:pPr>
            <a:r>
              <a:rPr lang="en-US" b="0" baseline="0" dirty="0"/>
              <a:t>&lt; 13 : 0.22%        (87)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13-14</a:t>
            </a:r>
            <a:r>
              <a:rPr lang="en-US" b="0" baseline="0" dirty="0"/>
              <a:t>:  0.2%,       (20)</a:t>
            </a:r>
          </a:p>
          <a:p>
            <a:pPr marL="171450" indent="-171450">
              <a:buFont typeface="Arial" panose="020B0604020202020204" pitchFamily="34" charset="0"/>
              <a:buChar char="•"/>
            </a:pPr>
            <a:r>
              <a:rPr lang="en-US" b="0" baseline="0" dirty="0"/>
              <a:t>15-19:  4.53%  (1,719)</a:t>
            </a:r>
          </a:p>
          <a:p>
            <a:pPr marL="171450" indent="-171450">
              <a:buFont typeface="Arial" panose="020B0604020202020204" pitchFamily="34" charset="0"/>
              <a:buChar char="•"/>
            </a:pPr>
            <a:r>
              <a:rPr lang="en-US" b="0" baseline="0" dirty="0"/>
              <a:t>20-24: 16.20% (6,152)</a:t>
            </a:r>
          </a:p>
          <a:p>
            <a:pPr marL="171450" indent="-171450">
              <a:buFont typeface="Arial" panose="020B0604020202020204" pitchFamily="34" charset="0"/>
              <a:buChar char="•"/>
            </a:pPr>
            <a:r>
              <a:rPr lang="en-US" b="0" baseline="0" dirty="0"/>
              <a:t>25-29: 20.46% (7,768)</a:t>
            </a:r>
          </a:p>
          <a:p>
            <a:pPr marL="171450" indent="-171450">
              <a:buFont typeface="Arial" panose="020B0604020202020204" pitchFamily="34" charset="0"/>
              <a:buChar char="•"/>
            </a:pPr>
            <a:r>
              <a:rPr lang="en-US" b="0" baseline="0" dirty="0"/>
              <a:t>30-34: 15.07% (5,723)</a:t>
            </a:r>
          </a:p>
          <a:p>
            <a:pPr marL="171450" indent="-171450">
              <a:buFont typeface="Arial" panose="020B0604020202020204" pitchFamily="34" charset="0"/>
              <a:buChar char="•"/>
            </a:pPr>
            <a:r>
              <a:rPr lang="en-US" b="0" baseline="0" dirty="0"/>
              <a:t>35-39: 11.19% (4,250)</a:t>
            </a:r>
          </a:p>
          <a:p>
            <a:pPr marL="171450" indent="-171450">
              <a:buFont typeface="Arial" panose="020B0604020202020204" pitchFamily="34" charset="0"/>
              <a:buChar char="•"/>
            </a:pPr>
            <a:r>
              <a:rPr lang="en-US" b="0" baseline="0" dirty="0"/>
              <a:t>40-44:  7.97%  (3,025)</a:t>
            </a:r>
          </a:p>
          <a:p>
            <a:pPr marL="171450" indent="-171450">
              <a:buFont typeface="Arial" panose="020B0604020202020204" pitchFamily="34" charset="0"/>
              <a:buChar char="•"/>
            </a:pPr>
            <a:r>
              <a:rPr lang="en-US" b="0" baseline="0" dirty="0"/>
              <a:t>45-49:  7.54%  (2,861)</a:t>
            </a:r>
          </a:p>
          <a:p>
            <a:pPr marL="171450" indent="-171450">
              <a:buFont typeface="Arial" panose="020B0604020202020204" pitchFamily="34" charset="0"/>
              <a:buChar char="•"/>
            </a:pPr>
            <a:r>
              <a:rPr lang="en-US" b="0" baseline="0" dirty="0"/>
              <a:t>50-54:  6.66%  (2,528)</a:t>
            </a:r>
          </a:p>
          <a:p>
            <a:pPr marL="171450" indent="-171450">
              <a:buFont typeface="Arial" panose="020B0604020202020204" pitchFamily="34" charset="0"/>
              <a:buChar char="•"/>
            </a:pPr>
            <a:r>
              <a:rPr lang="en-US" b="0" baseline="0" dirty="0"/>
              <a:t>55-59:  4.94%  (1,877)</a:t>
            </a:r>
          </a:p>
          <a:p>
            <a:pPr marL="171450" indent="-171450">
              <a:buFont typeface="Arial" panose="020B0604020202020204" pitchFamily="34" charset="0"/>
              <a:buChar char="•"/>
            </a:pPr>
            <a:r>
              <a:rPr lang="en-US" b="0" baseline="0" dirty="0"/>
              <a:t>60-64:  2.79%  (1,058)</a:t>
            </a:r>
          </a:p>
          <a:p>
            <a:pPr marL="171450" indent="-171450">
              <a:buFont typeface="Arial" panose="020B0604020202020204" pitchFamily="34" charset="0"/>
              <a:buChar char="•"/>
            </a:pPr>
            <a:r>
              <a:rPr lang="en-US" b="1" baseline="0" dirty="0"/>
              <a:t> </a:t>
            </a:r>
            <a:r>
              <a:rPr lang="en-US" b="0" baseline="0" dirty="0"/>
              <a:t>≥ 65 :  2.37%     (900)</a:t>
            </a:r>
            <a:endParaRPr lang="en-US" b="0" dirty="0"/>
          </a:p>
          <a:p>
            <a:endParaRPr lang="en-US" b="1" baseline="0" dirty="0"/>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2020 </a:t>
            </a:r>
            <a:r>
              <a:rPr lang="en-US" sz="1200" kern="1200" dirty="0">
                <a:solidFill>
                  <a:schemeClr val="tx1"/>
                </a:solidFill>
                <a:effectLst/>
                <a:latin typeface="+mn-lt"/>
                <a:ea typeface="+mn-ea"/>
                <a:cs typeface="+mn-cs"/>
              </a:rPr>
              <a:t>Diagnosed with HIV (all ages) in Oklahoma: 345</a:t>
            </a:r>
          </a:p>
          <a:p>
            <a:pPr marL="171450" indent="-171450">
              <a:buFont typeface="Arial" panose="020B0604020202020204" pitchFamily="34" charset="0"/>
              <a:buChar char="•"/>
            </a:pPr>
            <a:r>
              <a:rPr lang="en-US" b="0" dirty="0"/>
              <a:t> ≤ 12</a:t>
            </a:r>
            <a:r>
              <a:rPr lang="en-US" b="0" baseline="0" dirty="0"/>
              <a:t> :   &lt; 1%     (1)</a:t>
            </a:r>
          </a:p>
          <a:p>
            <a:pPr marL="171450" indent="-171450">
              <a:buFont typeface="Arial" panose="020B0604020202020204" pitchFamily="34" charset="0"/>
              <a:buChar char="•"/>
            </a:pPr>
            <a:r>
              <a:rPr lang="en-US" b="0" baseline="0" dirty="0"/>
              <a:t>13-14:       0%     (0)</a:t>
            </a:r>
          </a:p>
          <a:p>
            <a:pPr marL="171450" indent="-171450">
              <a:buFont typeface="Arial" panose="020B0604020202020204" pitchFamily="34" charset="0"/>
              <a:buChar char="•"/>
            </a:pPr>
            <a:r>
              <a:rPr lang="en-US" b="0" baseline="0" dirty="0"/>
              <a:t>15-24:   22.9%   (79)</a:t>
            </a:r>
          </a:p>
          <a:p>
            <a:pPr marL="171450" indent="-171450">
              <a:buFont typeface="Arial" panose="020B0604020202020204" pitchFamily="34" charset="0"/>
              <a:buChar char="•"/>
            </a:pPr>
            <a:r>
              <a:rPr lang="en-US" b="0" baseline="0" dirty="0"/>
              <a:t>25-34:   33%    (118)</a:t>
            </a:r>
          </a:p>
          <a:p>
            <a:pPr marL="171450" indent="-171450">
              <a:buFont typeface="Arial" panose="020B0604020202020204" pitchFamily="34" charset="0"/>
              <a:buChar char="•"/>
            </a:pPr>
            <a:r>
              <a:rPr lang="en-US" b="0" baseline="0" dirty="0"/>
              <a:t>35-44:   23.8%   (82)</a:t>
            </a:r>
          </a:p>
          <a:p>
            <a:pPr marL="171450" indent="-171450">
              <a:buFont typeface="Arial" panose="020B0604020202020204" pitchFamily="34" charset="0"/>
              <a:buChar char="•"/>
            </a:pPr>
            <a:r>
              <a:rPr lang="en-US" b="0" baseline="0" dirty="0"/>
              <a:t>45-54:   11.6%   (40)</a:t>
            </a:r>
          </a:p>
          <a:p>
            <a:pPr marL="171450" indent="-171450">
              <a:buFont typeface="Arial" panose="020B0604020202020204" pitchFamily="34" charset="0"/>
              <a:buChar char="•"/>
            </a:pPr>
            <a:r>
              <a:rPr lang="en-US" b="0" baseline="0" dirty="0"/>
              <a:t>55-64:     5.8%   (22)</a:t>
            </a:r>
          </a:p>
          <a:p>
            <a:pPr marL="171450" indent="-171450">
              <a:buFont typeface="Arial" panose="020B0604020202020204" pitchFamily="34" charset="0"/>
              <a:buChar char="•"/>
            </a:pPr>
            <a:r>
              <a:rPr lang="en-US" b="0" baseline="0" dirty="0"/>
              <a:t> ≥ 65 :   &lt;1%       (7)</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2019 </a:t>
            </a:r>
            <a:r>
              <a:rPr lang="en-US" sz="1200" kern="1200" dirty="0">
                <a:solidFill>
                  <a:schemeClr val="tx1"/>
                </a:solidFill>
                <a:effectLst/>
                <a:latin typeface="+mn-lt"/>
                <a:ea typeface="+mn-ea"/>
                <a:cs typeface="+mn-cs"/>
              </a:rPr>
              <a:t>Diagnosed with HIV (all ages) in Oklahoma: 326</a:t>
            </a:r>
          </a:p>
          <a:p>
            <a:pPr marL="171450" indent="-171450">
              <a:buFont typeface="Arial" panose="020B0604020202020204" pitchFamily="34" charset="0"/>
              <a:buChar char="•"/>
            </a:pPr>
            <a:r>
              <a:rPr lang="en-US" b="0" dirty="0"/>
              <a:t> ≤ 12</a:t>
            </a:r>
            <a:r>
              <a:rPr lang="en-US" b="0" baseline="0" dirty="0"/>
              <a:t> :   &lt; 1%     (1)</a:t>
            </a:r>
          </a:p>
          <a:p>
            <a:pPr marL="171450" indent="-171450">
              <a:buFont typeface="Arial" panose="020B0604020202020204" pitchFamily="34" charset="0"/>
              <a:buChar char="•"/>
            </a:pPr>
            <a:r>
              <a:rPr lang="en-US" b="0" baseline="0" dirty="0"/>
              <a:t>13-14:       0%     (0)</a:t>
            </a:r>
          </a:p>
          <a:p>
            <a:pPr marL="171450" indent="-171450">
              <a:buFont typeface="Arial" panose="020B0604020202020204" pitchFamily="34" charset="0"/>
              <a:buChar char="•"/>
            </a:pPr>
            <a:r>
              <a:rPr lang="en-US" b="0" baseline="0" dirty="0"/>
              <a:t>15-24:   23.6%   (77)</a:t>
            </a:r>
          </a:p>
          <a:p>
            <a:pPr marL="171450" indent="-171450">
              <a:buFont typeface="Arial" panose="020B0604020202020204" pitchFamily="34" charset="0"/>
              <a:buChar char="•"/>
            </a:pPr>
            <a:r>
              <a:rPr lang="en-US" b="0" baseline="0" dirty="0"/>
              <a:t>25-34:   36.2% (118)</a:t>
            </a:r>
          </a:p>
          <a:p>
            <a:pPr marL="171450" indent="-171450">
              <a:buFont typeface="Arial" panose="020B0604020202020204" pitchFamily="34" charset="0"/>
              <a:buChar char="•"/>
            </a:pPr>
            <a:r>
              <a:rPr lang="en-US" b="0" baseline="0" dirty="0"/>
              <a:t>35-44:   18.4%   (60)</a:t>
            </a:r>
          </a:p>
          <a:p>
            <a:pPr marL="171450" indent="-171450">
              <a:buFont typeface="Arial" panose="020B0604020202020204" pitchFamily="34" charset="0"/>
              <a:buChar char="•"/>
            </a:pPr>
            <a:r>
              <a:rPr lang="en-US" b="0" baseline="0" dirty="0"/>
              <a:t>45-54:   14.7%   (48)</a:t>
            </a:r>
          </a:p>
          <a:p>
            <a:pPr marL="171450" indent="-171450">
              <a:buFont typeface="Arial" panose="020B0604020202020204" pitchFamily="34" charset="0"/>
              <a:buChar char="•"/>
            </a:pPr>
            <a:r>
              <a:rPr lang="en-US" b="0" baseline="0" dirty="0"/>
              <a:t>55-64:     5.8%   (19)</a:t>
            </a:r>
          </a:p>
          <a:p>
            <a:pPr marL="171450" indent="-171450">
              <a:buFont typeface="Arial" panose="020B0604020202020204" pitchFamily="34" charset="0"/>
              <a:buChar char="•"/>
            </a:pPr>
            <a:r>
              <a:rPr lang="en-US" b="0" baseline="0" dirty="0"/>
              <a:t> ≥ 60 :   &lt;1%       (3)</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2017 </a:t>
            </a:r>
            <a:r>
              <a:rPr lang="en-US" sz="1200" kern="1200" dirty="0">
                <a:solidFill>
                  <a:schemeClr val="tx1"/>
                </a:solidFill>
                <a:effectLst/>
                <a:latin typeface="+mn-lt"/>
                <a:ea typeface="+mn-ea"/>
                <a:cs typeface="+mn-cs"/>
              </a:rPr>
              <a:t>Diagnosed with HIV (all ages) in Oklahoma:</a:t>
            </a:r>
          </a:p>
          <a:p>
            <a:pPr marL="171450" indent="-171450">
              <a:buFont typeface="Arial" panose="020B0604020202020204" pitchFamily="34" charset="0"/>
              <a:buChar char="•"/>
            </a:pPr>
            <a:r>
              <a:rPr lang="en-US" b="0" dirty="0"/>
              <a:t> ≤ 12</a:t>
            </a:r>
            <a:r>
              <a:rPr lang="en-US" b="0" baseline="0" dirty="0"/>
              <a:t> :   &lt; 1% </a:t>
            </a:r>
          </a:p>
          <a:p>
            <a:pPr marL="171450" indent="-171450">
              <a:buFont typeface="Arial" panose="020B0604020202020204" pitchFamily="34" charset="0"/>
              <a:buChar char="•"/>
            </a:pPr>
            <a:r>
              <a:rPr lang="en-US" b="0" baseline="0" dirty="0"/>
              <a:t>13-19:  2.65%     (8)</a:t>
            </a:r>
          </a:p>
          <a:p>
            <a:pPr marL="171450" indent="-171450">
              <a:buFont typeface="Arial" panose="020B0604020202020204" pitchFamily="34" charset="0"/>
              <a:buChar char="•"/>
            </a:pPr>
            <a:r>
              <a:rPr lang="en-US" b="0" baseline="0" dirty="0"/>
              <a:t>20-29: 37.75% (114)</a:t>
            </a:r>
          </a:p>
          <a:p>
            <a:pPr marL="171450" indent="-171450">
              <a:buFont typeface="Arial" panose="020B0604020202020204" pitchFamily="34" charset="0"/>
              <a:buChar char="•"/>
            </a:pPr>
            <a:r>
              <a:rPr lang="en-US" b="0" baseline="0" dirty="0"/>
              <a:t>30-39: 26.16%   (79)</a:t>
            </a:r>
          </a:p>
          <a:p>
            <a:pPr marL="171450" indent="-171450">
              <a:buFont typeface="Arial" panose="020B0604020202020204" pitchFamily="34" charset="0"/>
              <a:buChar char="•"/>
            </a:pPr>
            <a:r>
              <a:rPr lang="en-US" b="0" baseline="0" dirty="0"/>
              <a:t>40-49: 15.23%   (46)</a:t>
            </a:r>
          </a:p>
          <a:p>
            <a:pPr marL="171450" indent="-171450">
              <a:buFont typeface="Arial" panose="020B0604020202020204" pitchFamily="34" charset="0"/>
              <a:buChar char="•"/>
            </a:pPr>
            <a:r>
              <a:rPr lang="en-US" b="0" baseline="0" dirty="0"/>
              <a:t>50-59: 12.91%   (39)</a:t>
            </a:r>
          </a:p>
          <a:p>
            <a:pPr marL="171450" indent="-171450">
              <a:buFont typeface="Arial" panose="020B0604020202020204" pitchFamily="34" charset="0"/>
              <a:buChar char="•"/>
            </a:pPr>
            <a:r>
              <a:rPr lang="en-US" b="0" baseline="0" dirty="0"/>
              <a:t> ≥ 60 :   5.30%   (16)</a:t>
            </a:r>
          </a:p>
          <a:p>
            <a:pPr marL="171450" indent="-171450">
              <a:buFont typeface="Arial" panose="020B0604020202020204" pitchFamily="34" charset="0"/>
              <a:buChar char="•"/>
            </a:pPr>
            <a:endParaRPr lang="en-US" b="0" baseline="0" dirty="0"/>
          </a:p>
          <a:p>
            <a:pPr marL="0" indent="0">
              <a:buFont typeface="Arial" panose="020B0604020202020204" pitchFamily="34" charset="0"/>
              <a:buNone/>
            </a:pPr>
            <a:r>
              <a:rPr lang="en-US" b="1" dirty="0"/>
              <a:t>2016 </a:t>
            </a:r>
            <a:r>
              <a:rPr lang="en-US" sz="1200" kern="1200" dirty="0">
                <a:solidFill>
                  <a:schemeClr val="tx1"/>
                </a:solidFill>
                <a:effectLst/>
                <a:latin typeface="+mn-lt"/>
                <a:ea typeface="+mn-ea"/>
                <a:cs typeface="+mn-cs"/>
              </a:rPr>
              <a:t>Diagnosed with HIV (all ages) in Oklahoma:</a:t>
            </a:r>
            <a:endParaRPr lang="en-US" b="1" dirty="0"/>
          </a:p>
          <a:p>
            <a:pPr marL="171450" indent="-171450">
              <a:buFont typeface="Arial" panose="020B0604020202020204" pitchFamily="34" charset="0"/>
              <a:buChar char="•"/>
            </a:pPr>
            <a:r>
              <a:rPr lang="en-US" b="0" dirty="0"/>
              <a:t> ≤ 12 </a:t>
            </a:r>
            <a:r>
              <a:rPr lang="en-US" b="0" baseline="0" dirty="0"/>
              <a:t>:   0.3%</a:t>
            </a:r>
          </a:p>
          <a:p>
            <a:pPr marL="171450" indent="-171450">
              <a:buFont typeface="Arial" panose="020B0604020202020204" pitchFamily="34" charset="0"/>
              <a:buChar char="•"/>
            </a:pPr>
            <a:r>
              <a:rPr lang="en-US" b="0" baseline="0" dirty="0"/>
              <a:t>13-19:   3.1%</a:t>
            </a:r>
          </a:p>
          <a:p>
            <a:pPr marL="171450" indent="-171450">
              <a:buFont typeface="Arial" panose="020B0604020202020204" pitchFamily="34" charset="0"/>
              <a:buChar char="•"/>
            </a:pPr>
            <a:r>
              <a:rPr lang="en-US" b="0" baseline="0" dirty="0"/>
              <a:t>20-29: 40.7%</a:t>
            </a:r>
          </a:p>
          <a:p>
            <a:pPr marL="171450" indent="-171450">
              <a:buFont typeface="Arial" panose="020B0604020202020204" pitchFamily="34" charset="0"/>
              <a:buChar char="•"/>
            </a:pPr>
            <a:r>
              <a:rPr lang="en-US" b="0" baseline="0" dirty="0"/>
              <a:t>30-39: 23.4%</a:t>
            </a:r>
          </a:p>
          <a:p>
            <a:pPr marL="171450" indent="-171450">
              <a:buFont typeface="Arial" panose="020B0604020202020204" pitchFamily="34" charset="0"/>
              <a:buChar char="•"/>
            </a:pPr>
            <a:r>
              <a:rPr lang="en-US" b="0" baseline="0" dirty="0"/>
              <a:t>40-49: 19.7%</a:t>
            </a:r>
          </a:p>
          <a:p>
            <a:pPr marL="171450" indent="-171450">
              <a:buFont typeface="Arial" panose="020B0604020202020204" pitchFamily="34" charset="0"/>
              <a:buChar char="•"/>
            </a:pPr>
            <a:r>
              <a:rPr lang="en-US" b="0" baseline="0" dirty="0"/>
              <a:t>50-59:   9.2%</a:t>
            </a:r>
          </a:p>
          <a:p>
            <a:pPr marL="171450" indent="-171450">
              <a:buFont typeface="Arial" panose="020B0604020202020204" pitchFamily="34" charset="0"/>
              <a:buChar char="•"/>
            </a:pPr>
            <a:r>
              <a:rPr lang="en-US" b="0" baseline="0" dirty="0"/>
              <a:t>≥ 60 : 3.7%</a:t>
            </a:r>
            <a:endParaRPr lang="en-US" b="0" dirty="0"/>
          </a:p>
          <a:p>
            <a:pPr marL="171450" indent="-171450">
              <a:buFont typeface="Arial" panose="020B0604020202020204" pitchFamily="34" charset="0"/>
              <a:buChar char="•"/>
            </a:pPr>
            <a:endParaRPr lang="en-US" b="0" baseline="0" dirty="0"/>
          </a:p>
          <a:p>
            <a:r>
              <a:rPr lang="en-US" b="1" dirty="0"/>
              <a:t>2015 </a:t>
            </a:r>
            <a:r>
              <a:rPr lang="en-US" sz="1200" kern="1200" dirty="0">
                <a:solidFill>
                  <a:schemeClr val="tx1"/>
                </a:solidFill>
                <a:effectLst/>
                <a:latin typeface="+mn-lt"/>
                <a:ea typeface="+mn-ea"/>
                <a:cs typeface="+mn-cs"/>
              </a:rPr>
              <a:t>Diagnosed with HIV (all ages) in United States:</a:t>
            </a:r>
            <a:endParaRPr lang="en-US" b="1" dirty="0"/>
          </a:p>
          <a:p>
            <a:pPr marL="171450" indent="-171450">
              <a:buFont typeface="Arial" panose="020B0604020202020204" pitchFamily="34" charset="0"/>
              <a:buChar char="•"/>
            </a:pPr>
            <a:r>
              <a:rPr lang="en-US" b="0" dirty="0"/>
              <a:t> ≤ 14</a:t>
            </a:r>
            <a:r>
              <a:rPr lang="en-US" b="0" baseline="0" dirty="0"/>
              <a:t> :   0.37%</a:t>
            </a:r>
          </a:p>
          <a:p>
            <a:pPr marL="171450" indent="-171450">
              <a:buFont typeface="Arial" panose="020B0604020202020204" pitchFamily="34" charset="0"/>
              <a:buChar char="•"/>
            </a:pPr>
            <a:r>
              <a:rPr lang="en-US" b="0" baseline="0" dirty="0"/>
              <a:t>15-19:   4.30%</a:t>
            </a:r>
          </a:p>
          <a:p>
            <a:pPr marL="171450" indent="-171450">
              <a:buFont typeface="Arial" panose="020B0604020202020204" pitchFamily="34" charset="0"/>
              <a:buChar char="•"/>
            </a:pPr>
            <a:r>
              <a:rPr lang="en-US" b="0" baseline="0" dirty="0"/>
              <a:t>20-24: 17.93%</a:t>
            </a:r>
          </a:p>
          <a:p>
            <a:pPr marL="171450" indent="-171450">
              <a:buFont typeface="Arial" panose="020B0604020202020204" pitchFamily="34" charset="0"/>
              <a:buChar char="•"/>
            </a:pPr>
            <a:r>
              <a:rPr lang="en-US" b="0" baseline="0" dirty="0"/>
              <a:t>25-29: 19.01%</a:t>
            </a:r>
          </a:p>
          <a:p>
            <a:pPr marL="171450" indent="-171450">
              <a:buFont typeface="Arial" panose="020B0604020202020204" pitchFamily="34" charset="0"/>
              <a:buChar char="•"/>
            </a:pPr>
            <a:r>
              <a:rPr lang="en-US" b="0" baseline="0" dirty="0"/>
              <a:t>30-34: 13.76%</a:t>
            </a:r>
          </a:p>
          <a:p>
            <a:pPr marL="171450" indent="-171450">
              <a:buFont typeface="Arial" panose="020B0604020202020204" pitchFamily="34" charset="0"/>
              <a:buChar char="•"/>
            </a:pPr>
            <a:r>
              <a:rPr lang="en-US" b="0" baseline="0" dirty="0"/>
              <a:t>35-39: 10.61%</a:t>
            </a:r>
          </a:p>
          <a:p>
            <a:pPr marL="171450" indent="-171450">
              <a:buFont typeface="Arial" panose="020B0604020202020204" pitchFamily="34" charset="0"/>
              <a:buChar char="•"/>
            </a:pPr>
            <a:r>
              <a:rPr lang="en-US" b="0" baseline="0" dirty="0"/>
              <a:t>40-44:   8.65%</a:t>
            </a:r>
          </a:p>
          <a:p>
            <a:pPr marL="171450" indent="-171450">
              <a:buFont typeface="Arial" panose="020B0604020202020204" pitchFamily="34" charset="0"/>
              <a:buChar char="•"/>
            </a:pPr>
            <a:r>
              <a:rPr lang="en-US" b="0" baseline="0" dirty="0"/>
              <a:t>45-49:   8.36%</a:t>
            </a:r>
          </a:p>
          <a:p>
            <a:pPr marL="171450" indent="-171450">
              <a:buFont typeface="Arial" panose="020B0604020202020204" pitchFamily="34" charset="0"/>
              <a:buChar char="•"/>
            </a:pPr>
            <a:r>
              <a:rPr lang="en-US" b="0" baseline="0" dirty="0"/>
              <a:t>50-54:   7.62%</a:t>
            </a:r>
          </a:p>
          <a:p>
            <a:pPr marL="171450" indent="-171450">
              <a:buFont typeface="Arial" panose="020B0604020202020204" pitchFamily="34" charset="0"/>
              <a:buChar char="•"/>
            </a:pPr>
            <a:r>
              <a:rPr lang="en-US" b="0" baseline="0" dirty="0"/>
              <a:t>55-59:   4.70%</a:t>
            </a:r>
          </a:p>
          <a:p>
            <a:pPr marL="171450" indent="-171450">
              <a:buFont typeface="Arial" panose="020B0604020202020204" pitchFamily="34" charset="0"/>
              <a:buChar char="•"/>
            </a:pPr>
            <a:r>
              <a:rPr lang="en-US" b="0" baseline="0" dirty="0"/>
              <a:t>60-64:   2.52%</a:t>
            </a:r>
          </a:p>
          <a:p>
            <a:pPr marL="171450" indent="-171450">
              <a:buFont typeface="Arial" panose="020B0604020202020204" pitchFamily="34" charset="0"/>
              <a:buChar char="•"/>
            </a:pPr>
            <a:r>
              <a:rPr lang="en-US" b="0" baseline="0" dirty="0"/>
              <a:t> ≥ 65 :   2.17%</a:t>
            </a:r>
            <a:endParaRPr lang="en-US" dirty="0"/>
          </a:p>
          <a:p>
            <a:pPr marL="0" indent="0">
              <a:buFont typeface="Arial" panose="020B0604020202020204" pitchFamily="34" charset="0"/>
              <a:buNone/>
            </a:pPr>
            <a:endParaRPr lang="en-US" b="0" dirty="0"/>
          </a:p>
          <a:p>
            <a:pPr marL="0" indent="0">
              <a:buFont typeface="Arial" panose="020B0604020202020204" pitchFamily="34" charset="0"/>
              <a:buNone/>
            </a:pPr>
            <a:endParaRPr lang="en-US" b="0" dirty="0"/>
          </a:p>
          <a:p>
            <a:endParaRPr lang="en-US" dirty="0"/>
          </a:p>
        </p:txBody>
      </p:sp>
      <p:sp>
        <p:nvSpPr>
          <p:cNvPr id="4" name="Slide Number Placeholder 3"/>
          <p:cNvSpPr>
            <a:spLocks noGrp="1"/>
          </p:cNvSpPr>
          <p:nvPr>
            <p:ph type="sldNum" sz="quarter" idx="10"/>
          </p:nvPr>
        </p:nvSpPr>
        <p:spPr/>
        <p:txBody>
          <a:bodyPr/>
          <a:lstStyle/>
          <a:p>
            <a:fld id="{AFBA72EA-B255-42C3-81F2-83A49F304E64}" type="slidenum">
              <a:rPr lang="en-US" smtClean="0"/>
              <a:t>7</a:t>
            </a:fld>
            <a:endParaRPr lang="en-US" dirty="0"/>
          </a:p>
        </p:txBody>
      </p:sp>
    </p:spTree>
    <p:extLst>
      <p:ext uri="{BB962C8B-B14F-4D97-AF65-F5344CB8AC3E}">
        <p14:creationId xmlns:p14="http://schemas.microsoft.com/office/powerpoint/2010/main" val="1741565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Note: %</a:t>
            </a:r>
            <a:r>
              <a:rPr lang="en-US" b="1" baseline="0" dirty="0"/>
              <a:t> of cases are transmitted strictly by sexual contact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u="sng" dirty="0"/>
              <a:t>IN</a:t>
            </a:r>
            <a:r>
              <a:rPr lang="en-US" u="sng" baseline="0" dirty="0"/>
              <a:t> OKLAHOMA</a:t>
            </a:r>
            <a:r>
              <a:rPr lang="en-US" baseline="0" dirty="0"/>
              <a:t>: “Other/Unknown” includes “No Identified Risk/No Reported Risk (NIR/NRR)”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171450" indent="-171450">
              <a:buFont typeface="Arial" panose="020B0604020202020204" pitchFamily="34" charset="0"/>
              <a:buChar char="•"/>
            </a:pPr>
            <a:endParaRPr lang="en-US" baseline="0" dirty="0"/>
          </a:p>
          <a:p>
            <a:r>
              <a:rPr lang="en-US" b="1" dirty="0"/>
              <a:t>2020 </a:t>
            </a:r>
            <a:r>
              <a:rPr lang="en-US" b="0" dirty="0"/>
              <a:t>D</a:t>
            </a:r>
            <a:r>
              <a:rPr lang="en-US" dirty="0"/>
              <a:t>iagnosed with HIV infection (all</a:t>
            </a:r>
            <a:r>
              <a:rPr lang="en-US" baseline="0" dirty="0"/>
              <a:t> ages)</a:t>
            </a:r>
            <a:r>
              <a:rPr lang="en-US" dirty="0"/>
              <a:t> in the United States:</a:t>
            </a:r>
          </a:p>
          <a:p>
            <a:pPr marL="171450" indent="-171450">
              <a:buFont typeface="Arial" panose="020B0604020202020204" pitchFamily="34" charset="0"/>
              <a:buChar char="•"/>
            </a:pPr>
            <a:r>
              <a:rPr lang="en-US" b="0" dirty="0"/>
              <a:t>67.8% </a:t>
            </a:r>
            <a:r>
              <a:rPr lang="en-US" b="0" baseline="0" dirty="0"/>
              <a:t>(</a:t>
            </a:r>
            <a:r>
              <a:rPr lang="en-US" b="0" dirty="0"/>
              <a:t>20,758) - Male-to-male sexual contact</a:t>
            </a:r>
          </a:p>
          <a:p>
            <a:pPr marL="171450" indent="-171450">
              <a:buFont typeface="Arial" panose="020B0604020202020204" pitchFamily="34" charset="0"/>
              <a:buChar char="•"/>
            </a:pPr>
            <a:r>
              <a:rPr lang="en-US" b="0" dirty="0">
                <a:solidFill>
                  <a:schemeClr val="accent6"/>
                </a:solidFill>
              </a:rPr>
              <a:t>  3.9%   (1,198) - IDU: males</a:t>
            </a:r>
          </a:p>
          <a:p>
            <a:pPr marL="171450" indent="-171450">
              <a:buFont typeface="Arial" panose="020B0604020202020204" pitchFamily="34" charset="0"/>
              <a:buChar char="•"/>
            </a:pPr>
            <a:r>
              <a:rPr lang="en-US" b="1" dirty="0">
                <a:solidFill>
                  <a:schemeClr val="accent6"/>
                </a:solidFill>
              </a:rPr>
              <a:t>  </a:t>
            </a:r>
            <a:r>
              <a:rPr lang="en-US" b="0" dirty="0">
                <a:solidFill>
                  <a:schemeClr val="accent6"/>
                </a:solidFill>
              </a:rPr>
              <a:t>4.5%</a:t>
            </a:r>
            <a:r>
              <a:rPr lang="en-US" b="0" baseline="0" dirty="0">
                <a:solidFill>
                  <a:schemeClr val="accent6"/>
                </a:solidFill>
              </a:rPr>
              <a:t>   (</a:t>
            </a:r>
            <a:r>
              <a:rPr lang="en-US" b="0" dirty="0">
                <a:solidFill>
                  <a:schemeClr val="accent6"/>
                </a:solidFill>
              </a:rPr>
              <a:t>857) - IDU: females</a:t>
            </a:r>
          </a:p>
          <a:p>
            <a:pPr marL="171450" indent="-171450">
              <a:buFont typeface="Arial" panose="020B0604020202020204" pitchFamily="34" charset="0"/>
              <a:buChar char="•"/>
            </a:pPr>
            <a:r>
              <a:rPr lang="en-US" b="1" dirty="0"/>
              <a:t>  </a:t>
            </a:r>
            <a:r>
              <a:rPr lang="en-US" b="0" dirty="0"/>
              <a:t>3.6%</a:t>
            </a:r>
            <a:r>
              <a:rPr lang="en-US" b="0" baseline="0" dirty="0"/>
              <a:t>   (</a:t>
            </a:r>
            <a:r>
              <a:rPr lang="en-US" b="0" dirty="0"/>
              <a:t>1,109) - Male-to-male sexual contact &amp; IDU</a:t>
            </a:r>
          </a:p>
          <a:p>
            <a:pPr marL="171450" indent="-171450">
              <a:buFont typeface="Arial" panose="020B0604020202020204" pitchFamily="34" charset="0"/>
              <a:buChar char="•"/>
            </a:pPr>
            <a:r>
              <a:rPr lang="en-US" b="0" dirty="0"/>
              <a:t>  6.7%</a:t>
            </a:r>
            <a:r>
              <a:rPr lang="en-US" b="0" baseline="0" dirty="0"/>
              <a:t>   (2,051</a:t>
            </a:r>
            <a:r>
              <a:rPr lang="en-US" b="0" dirty="0"/>
              <a:t>) - Heterosexual contact: males</a:t>
            </a:r>
          </a:p>
          <a:p>
            <a:pPr marL="171450" indent="-171450">
              <a:buFont typeface="Arial" panose="020B0604020202020204" pitchFamily="34" charset="0"/>
              <a:buChar char="•"/>
            </a:pPr>
            <a:r>
              <a:rPr lang="en-US" b="0" dirty="0"/>
              <a:t>14.9%   (4,575) - Heterosexual contact:</a:t>
            </a:r>
            <a:r>
              <a:rPr lang="en-US" b="0" baseline="0" dirty="0"/>
              <a:t> </a:t>
            </a:r>
            <a:r>
              <a:rPr lang="en-US" b="0" dirty="0"/>
              <a:t>females</a:t>
            </a:r>
          </a:p>
          <a:p>
            <a:pPr marL="171450" indent="-171450">
              <a:buFont typeface="Arial" panose="020B0604020202020204" pitchFamily="34" charset="0"/>
              <a:buChar char="•"/>
            </a:pPr>
            <a:r>
              <a:rPr lang="en-US" b="0" baseline="0" dirty="0"/>
              <a:t>  0.28%      (87) - Other (perinatal, hemophilia, blood transfusion, and NIR/NRR)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indent="0">
              <a:buFont typeface="Arial" panose="020B0604020202020204" pitchFamily="34" charset="0"/>
              <a:buNone/>
            </a:pPr>
            <a:r>
              <a:rPr lang="en-US" b="1" u="sng" baseline="0" dirty="0"/>
              <a:t>2020</a:t>
            </a:r>
            <a:r>
              <a:rPr lang="en-US" b="0" u="sng" baseline="0" dirty="0"/>
              <a:t> </a:t>
            </a:r>
            <a:r>
              <a:rPr lang="en-US" b="1" u="sng" baseline="0" dirty="0"/>
              <a:t>IN OKLAHOMA</a:t>
            </a:r>
            <a:r>
              <a:rPr lang="en-US" b="1" baseline="0" dirty="0"/>
              <a:t>:</a:t>
            </a:r>
            <a:r>
              <a:rPr lang="en-US" b="0" baseline="0" dirty="0"/>
              <a:t> </a:t>
            </a:r>
            <a:r>
              <a:rPr lang="en-US" baseline="0" dirty="0"/>
              <a:t>Diagnosed with HIV infection (all ages)</a:t>
            </a:r>
          </a:p>
          <a:p>
            <a:pPr marL="171450" indent="-171450">
              <a:buFont typeface="Arial" panose="020B0604020202020204" pitchFamily="34" charset="0"/>
              <a:buChar char="•"/>
            </a:pPr>
            <a:r>
              <a:rPr lang="en-US" baseline="0" dirty="0"/>
              <a:t>57.7% (199) - MSM</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  7.3%   (25) - IDU (males and females)</a:t>
            </a:r>
          </a:p>
          <a:p>
            <a:pPr marL="171450" indent="-171450">
              <a:buFont typeface="Arial" panose="020B0604020202020204" pitchFamily="34" charset="0"/>
              <a:buChar char="•"/>
            </a:pPr>
            <a:r>
              <a:rPr lang="en-US" baseline="0" dirty="0"/>
              <a:t>  5.8%   (20) - MSM &amp; IDU</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  2.3%   (7.9) - Heterosexual contact (male and female)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  &lt;1%     (1) - Perinatal </a:t>
            </a:r>
          </a:p>
          <a:p>
            <a:pPr marL="171450" indent="-171450">
              <a:buFont typeface="Arial" panose="020B0604020202020204" pitchFamily="34" charset="0"/>
              <a:buChar char="•"/>
            </a:pPr>
            <a:r>
              <a:rPr lang="en-US" baseline="0" dirty="0"/>
              <a:t>  27%   (93) - NIR/NRR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indent="0">
              <a:buFont typeface="Arial" panose="020B0604020202020204" pitchFamily="34" charset="0"/>
              <a:buNone/>
            </a:pPr>
            <a:endParaRPr lang="en-US" b="1" baseline="0" dirty="0"/>
          </a:p>
          <a:p>
            <a:pPr marL="0" indent="0">
              <a:buFont typeface="Arial" panose="020B0604020202020204" pitchFamily="34" charset="0"/>
              <a:buNone/>
            </a:pPr>
            <a:r>
              <a:rPr lang="en-US" b="1" u="sng" baseline="0" dirty="0"/>
              <a:t>2019</a:t>
            </a:r>
            <a:r>
              <a:rPr lang="en-US" b="0" u="sng" baseline="0" dirty="0"/>
              <a:t> </a:t>
            </a:r>
            <a:r>
              <a:rPr lang="en-US" b="1" u="sng" baseline="0" dirty="0"/>
              <a:t>IN OKLAHOMA</a:t>
            </a:r>
            <a:r>
              <a:rPr lang="en-US" b="1" baseline="0" dirty="0"/>
              <a:t>:</a:t>
            </a:r>
            <a:r>
              <a:rPr lang="en-US" b="0" baseline="0" dirty="0"/>
              <a:t> </a:t>
            </a:r>
            <a:r>
              <a:rPr lang="en-US" baseline="0" dirty="0"/>
              <a:t>Diagnosed with HIV infection (all ages)</a:t>
            </a:r>
          </a:p>
          <a:p>
            <a:pPr marL="171450" indent="-171450">
              <a:buFont typeface="Arial" panose="020B0604020202020204" pitchFamily="34" charset="0"/>
              <a:buChar char="•"/>
            </a:pPr>
            <a:r>
              <a:rPr lang="en-US" baseline="0" dirty="0"/>
              <a:t>52.5% (171) - MSM</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  8.6%   (28) - IDU (males and females)</a:t>
            </a:r>
          </a:p>
          <a:p>
            <a:pPr marL="171450" indent="-171450">
              <a:buFont typeface="Arial" panose="020B0604020202020204" pitchFamily="34" charset="0"/>
              <a:buChar char="•"/>
            </a:pPr>
            <a:r>
              <a:rPr lang="en-US" baseline="0" dirty="0"/>
              <a:t>  7.7%   (25) - MSM &amp; IDU</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  5.2%   (17) - Heterosexual contact (male and female)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  &lt;1%     (1) - Perinatal </a:t>
            </a:r>
          </a:p>
          <a:p>
            <a:pPr marL="171450" indent="-171450">
              <a:buFont typeface="Arial" panose="020B0604020202020204" pitchFamily="34" charset="0"/>
              <a:buChar char="•"/>
            </a:pPr>
            <a:r>
              <a:rPr lang="en-US" baseline="0" dirty="0"/>
              <a:t>25.8%   (84) - NIR/NRR</a:t>
            </a:r>
          </a:p>
          <a:p>
            <a:pPr marL="171450" indent="-171450">
              <a:buFont typeface="Arial" panose="020B0604020202020204" pitchFamily="34" charset="0"/>
              <a:buChar char="•"/>
            </a:pPr>
            <a:endParaRPr lang="en-US" baseline="0" dirty="0"/>
          </a:p>
          <a:p>
            <a:r>
              <a:rPr lang="en-US" b="1" dirty="0"/>
              <a:t>2018 </a:t>
            </a:r>
            <a:r>
              <a:rPr lang="en-US" b="0" dirty="0"/>
              <a:t>D</a:t>
            </a:r>
            <a:r>
              <a:rPr lang="en-US" dirty="0"/>
              <a:t>iagnosed with HIV infection (all</a:t>
            </a:r>
            <a:r>
              <a:rPr lang="en-US" baseline="0" dirty="0"/>
              <a:t> ages)</a:t>
            </a:r>
            <a:r>
              <a:rPr lang="en-US" dirty="0"/>
              <a:t> in the United States:</a:t>
            </a:r>
          </a:p>
          <a:p>
            <a:pPr marL="171450" indent="-171450">
              <a:buFont typeface="Arial" panose="020B0604020202020204" pitchFamily="34" charset="0"/>
              <a:buChar char="•"/>
            </a:pPr>
            <a:r>
              <a:rPr lang="en-US" b="0" dirty="0"/>
              <a:t> 64.97% </a:t>
            </a:r>
            <a:r>
              <a:rPr lang="en-US" b="0" baseline="0" dirty="0"/>
              <a:t>(</a:t>
            </a:r>
            <a:r>
              <a:rPr lang="en-US" b="0" dirty="0"/>
              <a:t>24,933) - Male-to-male sexual contact</a:t>
            </a:r>
          </a:p>
          <a:p>
            <a:pPr marL="171450" indent="-171450">
              <a:buFont typeface="Arial" panose="020B0604020202020204" pitchFamily="34" charset="0"/>
              <a:buChar char="•"/>
            </a:pPr>
            <a:r>
              <a:rPr lang="en-US" b="0" dirty="0">
                <a:solidFill>
                  <a:schemeClr val="accent6"/>
                </a:solidFill>
              </a:rPr>
              <a:t>  3.71%   (1,434) - IDU: males</a:t>
            </a:r>
          </a:p>
          <a:p>
            <a:pPr marL="171450" indent="-171450">
              <a:buFont typeface="Arial" panose="020B0604020202020204" pitchFamily="34" charset="0"/>
              <a:buChar char="•"/>
            </a:pPr>
            <a:r>
              <a:rPr lang="en-US" b="1" dirty="0">
                <a:solidFill>
                  <a:schemeClr val="accent6"/>
                </a:solidFill>
              </a:rPr>
              <a:t>  </a:t>
            </a:r>
            <a:r>
              <a:rPr lang="en-US" b="0" dirty="0">
                <a:solidFill>
                  <a:schemeClr val="accent6"/>
                </a:solidFill>
              </a:rPr>
              <a:t>2.78%</a:t>
            </a:r>
            <a:r>
              <a:rPr lang="en-US" b="0" baseline="0" dirty="0">
                <a:solidFill>
                  <a:schemeClr val="accent6"/>
                </a:solidFill>
              </a:rPr>
              <a:t>   (</a:t>
            </a:r>
            <a:r>
              <a:rPr lang="en-US" b="0" dirty="0">
                <a:solidFill>
                  <a:schemeClr val="accent6"/>
                </a:solidFill>
              </a:rPr>
              <a:t>1,058) - IDU: females</a:t>
            </a:r>
          </a:p>
          <a:p>
            <a:pPr marL="171450" indent="-171450">
              <a:buFont typeface="Arial" panose="020B0604020202020204" pitchFamily="34" charset="0"/>
              <a:buChar char="•"/>
            </a:pPr>
            <a:r>
              <a:rPr lang="en-US" b="1" dirty="0"/>
              <a:t>  </a:t>
            </a:r>
            <a:r>
              <a:rPr lang="en-US" b="0" dirty="0"/>
              <a:t>3.58%</a:t>
            </a:r>
            <a:r>
              <a:rPr lang="en-US" b="0" baseline="0" dirty="0"/>
              <a:t>   (</a:t>
            </a:r>
            <a:r>
              <a:rPr lang="en-US" b="0" dirty="0"/>
              <a:t>1,372) - Male-to-male sexual contact &amp; IDU</a:t>
            </a:r>
          </a:p>
          <a:p>
            <a:pPr marL="171450" indent="-171450">
              <a:buFont typeface="Arial" panose="020B0604020202020204" pitchFamily="34" charset="0"/>
              <a:buChar char="•"/>
            </a:pPr>
            <a:r>
              <a:rPr lang="en-US" b="0" dirty="0"/>
              <a:t>  7.49%</a:t>
            </a:r>
            <a:r>
              <a:rPr lang="en-US" b="0" baseline="0" dirty="0"/>
              <a:t>   (2,916</a:t>
            </a:r>
            <a:r>
              <a:rPr lang="en-US" b="0" dirty="0"/>
              <a:t>) - Heterosexual contact: males</a:t>
            </a:r>
          </a:p>
          <a:p>
            <a:pPr marL="171450" indent="-171450">
              <a:buFont typeface="Arial" panose="020B0604020202020204" pitchFamily="34" charset="0"/>
              <a:buChar char="•"/>
            </a:pPr>
            <a:r>
              <a:rPr lang="en-US" b="0" dirty="0"/>
              <a:t>15.84%   (6,092) - Heterosexual contact:</a:t>
            </a:r>
            <a:r>
              <a:rPr lang="en-US" b="0" baseline="0" dirty="0"/>
              <a:t> </a:t>
            </a:r>
            <a:r>
              <a:rPr lang="en-US" b="0" dirty="0"/>
              <a:t>females</a:t>
            </a:r>
          </a:p>
          <a:p>
            <a:pPr marL="171450" indent="-171450">
              <a:buFont typeface="Arial" panose="020B0604020202020204" pitchFamily="34" charset="0"/>
              <a:buChar char="•"/>
            </a:pPr>
            <a:r>
              <a:rPr lang="en-US" b="0" baseline="0" dirty="0"/>
              <a:t>  0.43%      (162) - Other (perinatal, hemophilia, blood transfusion, and NIR/NRR)</a:t>
            </a:r>
          </a:p>
          <a:p>
            <a:pPr marL="0" indent="0">
              <a:buFont typeface="Arial" panose="020B0604020202020204" pitchFamily="34" charset="0"/>
              <a:buNone/>
            </a:pPr>
            <a:endParaRPr lang="en-US" b="1" baseline="0" dirty="0"/>
          </a:p>
          <a:p>
            <a:pPr marL="0" indent="0">
              <a:buFont typeface="Arial" panose="020B0604020202020204" pitchFamily="34" charset="0"/>
              <a:buNone/>
            </a:pPr>
            <a:r>
              <a:rPr lang="en-US" b="1" baseline="0" dirty="0"/>
              <a:t>2017</a:t>
            </a:r>
            <a:r>
              <a:rPr lang="en-US" b="0" baseline="0" dirty="0"/>
              <a:t> </a:t>
            </a:r>
            <a:r>
              <a:rPr lang="en-US" baseline="0" dirty="0"/>
              <a:t>Diagnosed with HIV infection (all ages) in Oklahoma:</a:t>
            </a:r>
          </a:p>
          <a:p>
            <a:pPr marL="171450" indent="-171450">
              <a:buFont typeface="Arial" panose="020B0604020202020204" pitchFamily="34" charset="0"/>
              <a:buChar char="•"/>
            </a:pPr>
            <a:r>
              <a:rPr lang="en-US" baseline="0" dirty="0"/>
              <a:t>53.0% (160) - MSM</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  6.6%   (20) - IDU (males and females)</a:t>
            </a:r>
          </a:p>
          <a:p>
            <a:pPr marL="171450" indent="-171450">
              <a:buFont typeface="Arial" panose="020B0604020202020204" pitchFamily="34" charset="0"/>
              <a:buChar char="•"/>
            </a:pPr>
            <a:r>
              <a:rPr lang="en-US" baseline="0" dirty="0"/>
              <a:t>  8.9%   (27) - MSM &amp; IDU</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  7.0%   (21) - Heterosexual contact (male and female)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  &lt;1%          - Perinatal </a:t>
            </a:r>
          </a:p>
          <a:p>
            <a:pPr marL="171450" indent="-171450">
              <a:buFont typeface="Arial" panose="020B0604020202020204" pitchFamily="34" charset="0"/>
              <a:buChar char="•"/>
            </a:pPr>
            <a:r>
              <a:rPr lang="en-US" baseline="0" dirty="0"/>
              <a:t>24.5%    74) - NIR/NRR</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1" baseline="0" dirty="0"/>
              <a:t>2016 </a:t>
            </a:r>
            <a:r>
              <a:rPr lang="en-US" b="0" baseline="0" dirty="0"/>
              <a:t>D</a:t>
            </a:r>
            <a:r>
              <a:rPr lang="en-US" baseline="0" dirty="0"/>
              <a:t>iagnosed with HIV infection (all ages) in Oklahoma:</a:t>
            </a:r>
          </a:p>
          <a:p>
            <a:pPr marL="171450" indent="-171450">
              <a:buFont typeface="Arial" panose="020B0604020202020204" pitchFamily="34" charset="0"/>
              <a:buChar char="•"/>
            </a:pPr>
            <a:r>
              <a:rPr lang="en-US" baseline="0" dirty="0"/>
              <a:t>53.9% - MSM</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  5.4% - IDU (males and females)</a:t>
            </a:r>
          </a:p>
          <a:p>
            <a:pPr marL="171450" indent="-171450">
              <a:buFont typeface="Arial" panose="020B0604020202020204" pitchFamily="34" charset="0"/>
              <a:buChar char="•"/>
            </a:pPr>
            <a:r>
              <a:rPr lang="en-US" baseline="0" dirty="0"/>
              <a:t>  8.8% - MSM &amp; IDU</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23.7% - Heterosexual contact (male and female)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  0.3% - Perinatal </a:t>
            </a:r>
          </a:p>
          <a:p>
            <a:pPr marL="171450" indent="-171450">
              <a:buFont typeface="Arial" panose="020B0604020202020204" pitchFamily="34" charset="0"/>
              <a:buChar char="•"/>
            </a:pPr>
            <a:r>
              <a:rPr lang="en-US" baseline="0" dirty="0"/>
              <a:t>  7.8% - NIR/NRR</a:t>
            </a:r>
          </a:p>
          <a:p>
            <a:pPr marL="0" indent="0">
              <a:buFont typeface="Arial" panose="020B0604020202020204" pitchFamily="34" charset="0"/>
              <a:buNone/>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93%</a:t>
            </a:r>
            <a:r>
              <a:rPr lang="en-US" b="1" baseline="0" dirty="0"/>
              <a:t> of cases are transmitted strictly by sexual contact</a:t>
            </a:r>
          </a:p>
          <a:p>
            <a:endParaRPr lang="en-US" b="1" dirty="0"/>
          </a:p>
          <a:p>
            <a:r>
              <a:rPr lang="en-US" b="1" dirty="0"/>
              <a:t>2015</a:t>
            </a:r>
            <a:r>
              <a:rPr lang="en-US" b="0" baseline="0" dirty="0"/>
              <a:t> </a:t>
            </a:r>
            <a:r>
              <a:rPr lang="en-US" dirty="0"/>
              <a:t>Diagnosed with HIV infection (all</a:t>
            </a:r>
            <a:r>
              <a:rPr lang="en-US" baseline="0" dirty="0"/>
              <a:t> ages)</a:t>
            </a:r>
            <a:r>
              <a:rPr lang="en-US" dirty="0"/>
              <a:t> in the United States:</a:t>
            </a:r>
          </a:p>
          <a:p>
            <a:pPr marL="171450" indent="-171450">
              <a:buFont typeface="Arial" panose="020B0604020202020204" pitchFamily="34" charset="0"/>
              <a:buChar char="•"/>
            </a:pPr>
            <a:r>
              <a:rPr lang="en-US" b="0" dirty="0"/>
              <a:t>66.75% - Male-to-male sexual contact</a:t>
            </a:r>
          </a:p>
          <a:p>
            <a:pPr marL="171450" indent="-171450">
              <a:buFont typeface="Arial" panose="020B0604020202020204" pitchFamily="34" charset="0"/>
              <a:buChar char="•"/>
            </a:pPr>
            <a:r>
              <a:rPr lang="en-US" b="0" dirty="0"/>
              <a:t>  3.57% - IDU: males</a:t>
            </a:r>
          </a:p>
          <a:p>
            <a:pPr marL="171450" indent="-171450">
              <a:buFont typeface="Arial" panose="020B0604020202020204" pitchFamily="34" charset="0"/>
              <a:buChar char="•"/>
            </a:pPr>
            <a:r>
              <a:rPr lang="en-US" b="0" dirty="0"/>
              <a:t>  2.48% - IDU: females</a:t>
            </a:r>
          </a:p>
          <a:p>
            <a:pPr marL="171450" indent="-171450">
              <a:buFont typeface="Arial" panose="020B0604020202020204" pitchFamily="34" charset="0"/>
              <a:buChar char="•"/>
            </a:pPr>
            <a:r>
              <a:rPr lang="en-US" b="0" dirty="0"/>
              <a:t>  3.04% - Male-to-male sexual contact &amp; IDU</a:t>
            </a:r>
          </a:p>
          <a:p>
            <a:pPr marL="171450" indent="-171450">
              <a:buFont typeface="Arial" panose="020B0604020202020204" pitchFamily="34" charset="0"/>
              <a:buChar char="•"/>
            </a:pPr>
            <a:r>
              <a:rPr lang="en-US" b="0" dirty="0"/>
              <a:t>  7.46% - Heterosexual contact: males</a:t>
            </a:r>
          </a:p>
          <a:p>
            <a:pPr marL="171450" indent="-171450">
              <a:buFont typeface="Arial" panose="020B0604020202020204" pitchFamily="34" charset="0"/>
              <a:buChar char="•"/>
            </a:pPr>
            <a:r>
              <a:rPr lang="en-US" b="0" dirty="0"/>
              <a:t>16.17% - Heterosexual contact:</a:t>
            </a:r>
            <a:r>
              <a:rPr lang="en-US" b="0" baseline="0" dirty="0"/>
              <a:t> </a:t>
            </a:r>
            <a:r>
              <a:rPr lang="en-US" b="0" dirty="0"/>
              <a:t>females</a:t>
            </a:r>
          </a:p>
          <a:p>
            <a:pPr marL="171450" indent="-171450">
              <a:buFont typeface="Arial" panose="020B0604020202020204" pitchFamily="34" charset="0"/>
              <a:buChar char="•"/>
            </a:pPr>
            <a:r>
              <a:rPr lang="en-US" b="0" baseline="0" dirty="0"/>
              <a:t>  0.52% </a:t>
            </a:r>
            <a:r>
              <a:rPr lang="en-US" baseline="0" dirty="0"/>
              <a:t>- Other (perinatal, hemophilia, blood transfusion, and NIR/NRR)</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endParaRPr lang="en-US" baseline="0" dirty="0"/>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AFBA72EA-B255-42C3-81F2-83A49F304E64}" type="slidenum">
              <a:rPr lang="en-US" smtClean="0"/>
              <a:t>8</a:t>
            </a:fld>
            <a:endParaRPr lang="en-US" dirty="0"/>
          </a:p>
        </p:txBody>
      </p:sp>
    </p:spTree>
    <p:extLst>
      <p:ext uri="{BB962C8B-B14F-4D97-AF65-F5344CB8AC3E}">
        <p14:creationId xmlns:p14="http://schemas.microsoft.com/office/powerpoint/2010/main" val="3765001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baseline="0" dirty="0"/>
              <a:t>Note</a:t>
            </a:r>
            <a:r>
              <a:rPr lang="en-US" b="1" baseline="0" dirty="0"/>
              <a:t>:</a:t>
            </a:r>
            <a:r>
              <a:rPr lang="en-US" baseline="0" dirty="0"/>
              <a:t> </a:t>
            </a:r>
            <a:r>
              <a:rPr lang="en-US" b="0" u="none" baseline="0" dirty="0"/>
              <a:t>HIV does not discriminate, but there are disparities, or groups who are impacted more than others.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baseline="0" dirty="0"/>
              <a:t>NOTE: When looking at numbers like this it is important to know that just because a group has a larger percentage or number it does not mean they are more impacted. (See OK information for details.)</a:t>
            </a:r>
          </a:p>
          <a:p>
            <a:pPr marL="0" indent="0">
              <a:buFont typeface="Arial" panose="020B0604020202020204" pitchFamily="34" charset="0"/>
              <a:buNone/>
            </a:pPr>
            <a:r>
              <a:rPr lang="en-US" baseline="0" dirty="0"/>
              <a:t>NOTE Explanation: In Oklahoma, it looks like Whites are most impacted by HIV. This is not the case.</a:t>
            </a:r>
          </a:p>
          <a:p>
            <a:pPr marL="0" indent="0">
              <a:buFont typeface="Arial" panose="020B0604020202020204" pitchFamily="34" charset="0"/>
              <a:buNone/>
            </a:pPr>
            <a:r>
              <a:rPr lang="en-US" baseline="0" dirty="0"/>
              <a:t>Look at the percentage by race who were diagnosed with HIV. Now look to the </a:t>
            </a:r>
            <a:r>
              <a:rPr lang="en-US" b="1" baseline="0" dirty="0"/>
              <a:t>right</a:t>
            </a:r>
            <a:r>
              <a:rPr lang="en-US" baseline="0" dirty="0"/>
              <a:t> of those descriptions to see the percentage that race is of Oklahoma’s total population.</a:t>
            </a:r>
          </a:p>
          <a:p>
            <a:pPr marL="0" indent="0">
              <a:buFont typeface="Arial" panose="020B0604020202020204" pitchFamily="34" charset="0"/>
              <a:buNone/>
            </a:pPr>
            <a:r>
              <a:rPr lang="en-US" baseline="0" dirty="0"/>
              <a:t>When the percentage of the race with the disease is larger than the percentage of the population in the given area, Oklahoma for instance, that is who is most impacted, or disproportionately impacted.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none" baseline="0" dirty="0"/>
          </a:p>
          <a:p>
            <a:pPr marL="0" indent="0">
              <a:buFont typeface="Arial" panose="020B0604020202020204" pitchFamily="34" charset="0"/>
              <a:buNone/>
            </a:pPr>
            <a:endParaRPr lang="en-US" b="1" u="sng" baseline="0" dirty="0"/>
          </a:p>
          <a:p>
            <a:pPr marL="0" indent="0">
              <a:buFont typeface="Arial" panose="020B0604020202020204" pitchFamily="34" charset="0"/>
              <a:buNone/>
            </a:pPr>
            <a:r>
              <a:rPr lang="en-US" b="1" u="sng" baseline="0" dirty="0"/>
              <a:t>2020 IN OKLAHOMA:</a:t>
            </a:r>
            <a:r>
              <a:rPr lang="en-US" u="sng" baseline="0" dirty="0"/>
              <a:t> </a:t>
            </a:r>
            <a:r>
              <a:rPr lang="en-US" baseline="0" dirty="0"/>
              <a:t>Diagnosed with HIV infection (all ages) </a:t>
            </a:r>
          </a:p>
          <a:p>
            <a:pPr marL="171450" indent="-171450">
              <a:buFont typeface="Arial" panose="020B0604020202020204" pitchFamily="34" charset="0"/>
              <a:buChar char="•"/>
            </a:pPr>
            <a:r>
              <a:rPr lang="en-US" baseline="0" dirty="0"/>
              <a:t>42%   (145) - White </a:t>
            </a:r>
            <a:r>
              <a:rPr lang="en-US" b="1" baseline="0" dirty="0">
                <a:solidFill>
                  <a:srgbClr val="C00000"/>
                </a:solidFill>
              </a:rPr>
              <a:t>64%</a:t>
            </a:r>
          </a:p>
          <a:p>
            <a:pPr marL="171450" indent="-171450">
              <a:buFont typeface="Arial" panose="020B0604020202020204" pitchFamily="34" charset="0"/>
              <a:buChar char="•"/>
            </a:pPr>
            <a:r>
              <a:rPr lang="en-US" baseline="0" dirty="0"/>
              <a:t>24%     (83) - Black/African American  </a:t>
            </a:r>
            <a:r>
              <a:rPr lang="en-US" b="1" baseline="0" dirty="0"/>
              <a:t>7%</a:t>
            </a:r>
          </a:p>
          <a:p>
            <a:pPr marL="171450" indent="-171450">
              <a:buFont typeface="Arial" panose="020B0604020202020204" pitchFamily="34" charset="0"/>
              <a:buChar char="•"/>
            </a:pPr>
            <a:r>
              <a:rPr lang="en-US" baseline="0" dirty="0"/>
              <a:t>15%     (52) - Hispanic/Latino  </a:t>
            </a:r>
            <a:r>
              <a:rPr lang="en-US" b="1" baseline="0" dirty="0"/>
              <a:t>11%</a:t>
            </a:r>
          </a:p>
          <a:p>
            <a:pPr marL="171450" indent="-171450">
              <a:buFont typeface="Arial" panose="020B0604020202020204" pitchFamily="34" charset="0"/>
              <a:buChar char="•"/>
            </a:pPr>
            <a:r>
              <a:rPr lang="en-US" baseline="0" dirty="0"/>
              <a:t>  8%     (28) - American Indian/Alaskan Native  </a:t>
            </a:r>
            <a:r>
              <a:rPr lang="en-US" b="1" baseline="0" dirty="0"/>
              <a:t>9%</a:t>
            </a:r>
          </a:p>
          <a:p>
            <a:pPr marL="171450" indent="-171450">
              <a:buFont typeface="Arial" panose="020B0604020202020204" pitchFamily="34" charset="0"/>
              <a:buChar char="•"/>
            </a:pPr>
            <a:r>
              <a:rPr lang="en-US" baseline="0" dirty="0"/>
              <a:t>  1%       (4) - Asian/Pacific Islander  </a:t>
            </a:r>
            <a:r>
              <a:rPr lang="en-US" b="1" baseline="0" dirty="0"/>
              <a:t>3%</a:t>
            </a:r>
          </a:p>
          <a:p>
            <a:pPr marL="171450" indent="-171450">
              <a:buFont typeface="Arial" panose="020B0604020202020204" pitchFamily="34" charset="0"/>
              <a:buChar char="•"/>
            </a:pPr>
            <a:r>
              <a:rPr lang="en-US" baseline="0" dirty="0"/>
              <a:t> 10%    (35) - Multiple Races  </a:t>
            </a:r>
            <a:r>
              <a:rPr lang="en-US" b="1" baseline="0" dirty="0"/>
              <a:t>6%</a:t>
            </a:r>
          </a:p>
          <a:p>
            <a:pPr marL="0" indent="0">
              <a:buFont typeface="Arial" panose="020B0604020202020204" pitchFamily="34" charset="0"/>
              <a:buNone/>
            </a:pPr>
            <a:endParaRPr lang="en-US" b="1" baseline="0" dirty="0"/>
          </a:p>
          <a:p>
            <a:r>
              <a:rPr lang="en-US" b="1" dirty="0"/>
              <a:t>2019 </a:t>
            </a:r>
            <a:r>
              <a:rPr lang="en-US" baseline="0" dirty="0"/>
              <a:t>Diagnosed with HIV infection (all ages) in United States:</a:t>
            </a:r>
            <a:endParaRPr lang="en-US" dirty="0"/>
          </a:p>
          <a:p>
            <a:pPr marL="171450" indent="-171450">
              <a:buFont typeface="Arial" panose="020B0604020202020204" pitchFamily="34" charset="0"/>
              <a:buChar char="•"/>
            </a:pPr>
            <a:r>
              <a:rPr lang="en-US" b="0" baseline="0" dirty="0"/>
              <a:t>42% (15,340) - </a:t>
            </a:r>
            <a:r>
              <a:rPr lang="en-US" b="0" dirty="0"/>
              <a:t>Black/African</a:t>
            </a:r>
            <a:r>
              <a:rPr lang="en-US" b="0" baseline="0" dirty="0"/>
              <a:t> American</a:t>
            </a:r>
          </a:p>
          <a:p>
            <a:pPr marL="171450" indent="-171450">
              <a:buFont typeface="Arial" panose="020B0604020202020204" pitchFamily="34" charset="0"/>
              <a:buChar char="•"/>
            </a:pPr>
            <a:r>
              <a:rPr lang="en-US" baseline="0" dirty="0"/>
              <a:t>25%   (9,018) - White</a:t>
            </a:r>
          </a:p>
          <a:p>
            <a:pPr marL="171450" indent="-171450">
              <a:buFont typeface="Arial" panose="020B0604020202020204" pitchFamily="34" charset="0"/>
              <a:buChar char="•"/>
            </a:pPr>
            <a:r>
              <a:rPr lang="en-US" b="0" baseline="0" dirty="0"/>
              <a:t>29%  (10,502) - Hispanic/Latino </a:t>
            </a:r>
          </a:p>
          <a:p>
            <a:pPr marL="171450" indent="-171450">
              <a:buFont typeface="Arial" panose="020B0604020202020204" pitchFamily="34" charset="0"/>
              <a:buChar char="•"/>
            </a:pPr>
            <a:r>
              <a:rPr lang="en-US" baseline="0" dirty="0"/>
              <a:t>  2%      (743) - Asian/Pacific Islander </a:t>
            </a:r>
          </a:p>
          <a:p>
            <a:pPr marL="171450" indent="-171450">
              <a:buFont typeface="Arial" panose="020B0604020202020204" pitchFamily="34" charset="0"/>
              <a:buChar char="•"/>
            </a:pPr>
            <a:r>
              <a:rPr lang="en-US" baseline="0" dirty="0"/>
              <a:t>  1%      (210) - American Indian/Alaskan Native </a:t>
            </a:r>
          </a:p>
          <a:p>
            <a:pPr marL="171450" indent="-171450">
              <a:buFont typeface="Arial" panose="020B0604020202020204" pitchFamily="34" charset="0"/>
              <a:buChar char="•"/>
            </a:pPr>
            <a:r>
              <a:rPr lang="en-US" baseline="0" dirty="0"/>
              <a:t>  2%      (918) - Multiple Races</a:t>
            </a:r>
          </a:p>
          <a:p>
            <a:pPr marL="171450" indent="-171450">
              <a:buFont typeface="Arial" panose="020B0604020202020204" pitchFamily="34" charset="0"/>
              <a:buChar char="•"/>
            </a:pPr>
            <a:endParaRPr lang="en-US" b="1" baseline="0" dirty="0"/>
          </a:p>
          <a:p>
            <a:endParaRPr lang="en-US" dirty="0"/>
          </a:p>
          <a:p>
            <a:endParaRPr lang="en-US" dirty="0"/>
          </a:p>
          <a:p>
            <a:pPr marL="0" indent="0">
              <a:buFont typeface="Arial" panose="020B0604020202020204" pitchFamily="34" charset="0"/>
              <a:buNone/>
            </a:pPr>
            <a:r>
              <a:rPr lang="en-US" b="1" u="sng" baseline="0" dirty="0"/>
              <a:t>2019 IN OKLAHOMA:</a:t>
            </a:r>
            <a:r>
              <a:rPr lang="en-US" u="sng" baseline="0" dirty="0"/>
              <a:t> </a:t>
            </a:r>
            <a:r>
              <a:rPr lang="en-US" baseline="0" dirty="0"/>
              <a:t>Diagnosed with HIV infection (all ages) </a:t>
            </a:r>
          </a:p>
          <a:p>
            <a:pPr marL="171450" indent="-171450">
              <a:buFont typeface="Arial" panose="020B0604020202020204" pitchFamily="34" charset="0"/>
              <a:buChar char="•"/>
            </a:pPr>
            <a:r>
              <a:rPr lang="en-US" baseline="0" dirty="0"/>
              <a:t>39.6%               - White </a:t>
            </a:r>
            <a:r>
              <a:rPr lang="en-US" b="1" baseline="0" dirty="0">
                <a:solidFill>
                  <a:srgbClr val="C00000"/>
                </a:solidFill>
              </a:rPr>
              <a:t>65%</a:t>
            </a:r>
          </a:p>
          <a:p>
            <a:pPr marL="171450" indent="-171450">
              <a:buFont typeface="Arial" panose="020B0604020202020204" pitchFamily="34" charset="0"/>
              <a:buChar char="•"/>
            </a:pPr>
            <a:r>
              <a:rPr lang="en-US" baseline="0" dirty="0"/>
              <a:t>28.5%   (84) - Black/African American  </a:t>
            </a:r>
            <a:r>
              <a:rPr lang="en-US" b="1" baseline="0" dirty="0"/>
              <a:t>7.8%</a:t>
            </a:r>
          </a:p>
          <a:p>
            <a:pPr marL="171450" indent="-171450">
              <a:buFont typeface="Arial" panose="020B0604020202020204" pitchFamily="34" charset="0"/>
              <a:buChar char="•"/>
            </a:pPr>
            <a:r>
              <a:rPr lang="en-US" baseline="0" dirty="0"/>
              <a:t>14.1%   (53) - Hispanic/Latino  </a:t>
            </a:r>
            <a:r>
              <a:rPr lang="en-US" b="1" baseline="0" dirty="0"/>
              <a:t>11.1%</a:t>
            </a:r>
          </a:p>
          <a:p>
            <a:pPr marL="171450" indent="-171450">
              <a:buFont typeface="Arial" panose="020B0604020202020204" pitchFamily="34" charset="0"/>
              <a:buChar char="•"/>
            </a:pPr>
            <a:r>
              <a:rPr lang="en-US" baseline="0" dirty="0"/>
              <a:t>  6.1%   (28) - American Indian/Alaskan Native  </a:t>
            </a:r>
            <a:r>
              <a:rPr lang="en-US" b="1" baseline="0" dirty="0"/>
              <a:t>9.4%</a:t>
            </a:r>
          </a:p>
          <a:p>
            <a:pPr marL="171450" indent="-171450">
              <a:buFont typeface="Arial" panose="020B0604020202020204" pitchFamily="34" charset="0"/>
              <a:buChar char="•"/>
            </a:pPr>
            <a:r>
              <a:rPr lang="en-US" baseline="0" dirty="0"/>
              <a:t>  1.5%     (2) - Asian/Pacific Islander  </a:t>
            </a:r>
            <a:r>
              <a:rPr lang="en-US" b="1" baseline="0" dirty="0"/>
              <a:t>2.6%</a:t>
            </a:r>
          </a:p>
          <a:p>
            <a:pPr marL="171450" indent="-171450">
              <a:buFont typeface="Arial" panose="020B0604020202020204" pitchFamily="34" charset="0"/>
              <a:buChar char="•"/>
            </a:pPr>
            <a:r>
              <a:rPr lang="en-US" baseline="0" dirty="0"/>
              <a:t>  10.1%   (11) - Multiple Races  </a:t>
            </a:r>
            <a:r>
              <a:rPr lang="en-US" b="1" baseline="0" dirty="0"/>
              <a:t>6.3%</a:t>
            </a:r>
          </a:p>
          <a:p>
            <a:endParaRPr lang="en-US" dirty="0"/>
          </a:p>
          <a:p>
            <a:endParaRPr lang="en-US" dirty="0"/>
          </a:p>
          <a:p>
            <a:r>
              <a:rPr lang="en-US" b="1" dirty="0"/>
              <a:t>2018 </a:t>
            </a:r>
            <a:r>
              <a:rPr lang="en-US" baseline="0" dirty="0"/>
              <a:t>Diagnosed with HIV infection (all ages) in United States:</a:t>
            </a:r>
            <a:endParaRPr lang="en-US" dirty="0"/>
          </a:p>
          <a:p>
            <a:endParaRPr lang="en-US" b="1" dirty="0"/>
          </a:p>
          <a:p>
            <a:pPr marL="171450" indent="-171450">
              <a:buFont typeface="Arial" panose="020B0604020202020204" pitchFamily="34" charset="0"/>
              <a:buChar char="•"/>
            </a:pPr>
            <a:r>
              <a:rPr lang="en-US" b="0" baseline="0" dirty="0"/>
              <a:t>42.29% (16,055) - </a:t>
            </a:r>
            <a:r>
              <a:rPr lang="en-US" b="0" dirty="0"/>
              <a:t>Black/African</a:t>
            </a:r>
            <a:r>
              <a:rPr lang="en-US" b="0" baseline="0" dirty="0"/>
              <a:t> American</a:t>
            </a:r>
          </a:p>
          <a:p>
            <a:pPr marL="171450" indent="-171450">
              <a:buFont typeface="Arial" panose="020B0604020202020204" pitchFamily="34" charset="0"/>
              <a:buChar char="•"/>
            </a:pPr>
            <a:r>
              <a:rPr lang="en-US" baseline="0" dirty="0"/>
              <a:t>25.22%   (9,575) - White</a:t>
            </a:r>
          </a:p>
          <a:p>
            <a:pPr marL="171450" indent="-171450">
              <a:buFont typeface="Arial" panose="020B0604020202020204" pitchFamily="34" charset="0"/>
              <a:buChar char="•"/>
            </a:pPr>
            <a:r>
              <a:rPr lang="en-US" b="0" baseline="0" dirty="0"/>
              <a:t>27.01%  (10,255) - Hispanic/Latino </a:t>
            </a:r>
          </a:p>
          <a:p>
            <a:pPr marL="171450" indent="-171450">
              <a:buFont typeface="Arial" panose="020B0604020202020204" pitchFamily="34" charset="0"/>
              <a:buChar char="•"/>
            </a:pPr>
            <a:r>
              <a:rPr lang="en-US" baseline="0" dirty="0"/>
              <a:t>  2.50%      (948) - Asian/Pacific Islander </a:t>
            </a:r>
          </a:p>
          <a:p>
            <a:pPr marL="171450" indent="-171450">
              <a:buFont typeface="Arial" panose="020B0604020202020204" pitchFamily="34" charset="0"/>
              <a:buChar char="•"/>
            </a:pPr>
            <a:r>
              <a:rPr lang="en-US" baseline="0" dirty="0"/>
              <a:t>  0.49%      (186) - American Indian/Alaskan Native </a:t>
            </a:r>
          </a:p>
          <a:p>
            <a:pPr marL="171450" indent="-171450">
              <a:buFont typeface="Arial" panose="020B0604020202020204" pitchFamily="34" charset="0"/>
              <a:buChar char="•"/>
            </a:pPr>
            <a:r>
              <a:rPr lang="en-US" baseline="0" dirty="0"/>
              <a:t>  2.50%      (949) - Multiple Races</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1" baseline="0" dirty="0"/>
              <a:t>2017</a:t>
            </a:r>
            <a:r>
              <a:rPr lang="en-US" baseline="0" dirty="0"/>
              <a:t> Diagnosed with HIV infection (all ages) in Oklahoma:</a:t>
            </a:r>
          </a:p>
          <a:p>
            <a:pPr marL="171450" indent="-171450">
              <a:buFont typeface="Arial" panose="020B0604020202020204" pitchFamily="34" charset="0"/>
              <a:buChar char="•"/>
            </a:pPr>
            <a:r>
              <a:rPr lang="en-US" baseline="0" dirty="0"/>
              <a:t>41.06% (124) - White </a:t>
            </a:r>
          </a:p>
          <a:p>
            <a:pPr marL="171450" indent="-171450">
              <a:buFont typeface="Arial" panose="020B0604020202020204" pitchFamily="34" charset="0"/>
              <a:buChar char="•"/>
            </a:pPr>
            <a:r>
              <a:rPr lang="en-US" baseline="0" dirty="0"/>
              <a:t>27.81%   (84) - Black/African American </a:t>
            </a:r>
          </a:p>
          <a:p>
            <a:pPr marL="171450" indent="-171450">
              <a:buFont typeface="Arial" panose="020B0604020202020204" pitchFamily="34" charset="0"/>
              <a:buChar char="•"/>
            </a:pPr>
            <a:r>
              <a:rPr lang="en-US" baseline="0" dirty="0"/>
              <a:t>17.55%   (53) - Hispanic/Latino </a:t>
            </a:r>
          </a:p>
          <a:p>
            <a:pPr marL="171450" indent="-171450">
              <a:buFont typeface="Arial" panose="020B0604020202020204" pitchFamily="34" charset="0"/>
              <a:buChar char="•"/>
            </a:pPr>
            <a:r>
              <a:rPr lang="en-US" baseline="0" dirty="0"/>
              <a:t>  9.27%   (28) - American Indian/Alaskan Native</a:t>
            </a:r>
          </a:p>
          <a:p>
            <a:pPr marL="171450" indent="-171450">
              <a:buFont typeface="Arial" panose="020B0604020202020204" pitchFamily="34" charset="0"/>
              <a:buChar char="•"/>
            </a:pPr>
            <a:r>
              <a:rPr lang="en-US" baseline="0" dirty="0"/>
              <a:t>  0.66%     (2) - Asian/Pacific Islander </a:t>
            </a:r>
          </a:p>
          <a:p>
            <a:pPr marL="171450" indent="-171450">
              <a:buFont typeface="Arial" panose="020B0604020202020204" pitchFamily="34" charset="0"/>
              <a:buChar char="•"/>
            </a:pPr>
            <a:r>
              <a:rPr lang="en-US" baseline="0" dirty="0"/>
              <a:t>  3.64%   (11) - Multiple Races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1" baseline="0" dirty="0"/>
              <a:t>2016</a:t>
            </a:r>
            <a:r>
              <a:rPr lang="en-US" baseline="0" dirty="0"/>
              <a:t> Diagnosed with HIV infection (all ages) in Oklahoma:</a:t>
            </a:r>
          </a:p>
          <a:p>
            <a:pPr marL="171450" indent="-171450">
              <a:buFont typeface="Arial" panose="020B0604020202020204" pitchFamily="34" charset="0"/>
              <a:buChar char="•"/>
            </a:pPr>
            <a:r>
              <a:rPr lang="en-US" baseline="0" dirty="0"/>
              <a:t>47.8%  White</a:t>
            </a:r>
          </a:p>
          <a:p>
            <a:pPr marL="171450" indent="-171450">
              <a:buFont typeface="Arial" panose="020B0604020202020204" pitchFamily="34" charset="0"/>
              <a:buChar char="•"/>
            </a:pPr>
            <a:r>
              <a:rPr lang="en-US" baseline="0" dirty="0"/>
              <a:t>26.1%  Black/African American</a:t>
            </a:r>
          </a:p>
          <a:p>
            <a:pPr marL="171450" indent="-171450">
              <a:buFont typeface="Arial" panose="020B0604020202020204" pitchFamily="34" charset="0"/>
              <a:buChar char="•"/>
            </a:pPr>
            <a:r>
              <a:rPr lang="en-US" baseline="0" dirty="0"/>
              <a:t>12.9%  Hispanic/Latino</a:t>
            </a:r>
          </a:p>
          <a:p>
            <a:pPr marL="171450" indent="-171450">
              <a:buFont typeface="Arial" panose="020B0604020202020204" pitchFamily="34" charset="0"/>
              <a:buChar char="•"/>
            </a:pPr>
            <a:r>
              <a:rPr lang="en-US" baseline="0" dirty="0"/>
              <a:t>  8.1%  American Indian/Alaskan Native</a:t>
            </a:r>
          </a:p>
          <a:p>
            <a:pPr marL="171450" indent="-171450">
              <a:buFont typeface="Arial" panose="020B0604020202020204" pitchFamily="34" charset="0"/>
              <a:buChar char="•"/>
            </a:pPr>
            <a:r>
              <a:rPr lang="en-US" baseline="0" dirty="0"/>
              <a:t>  1.4%  Asian/Pacific Islander</a:t>
            </a:r>
          </a:p>
          <a:p>
            <a:pPr marL="171450" indent="-171450">
              <a:buFont typeface="Arial" panose="020B0604020202020204" pitchFamily="34" charset="0"/>
              <a:buChar char="•"/>
            </a:pPr>
            <a:r>
              <a:rPr lang="en-US" baseline="0" dirty="0"/>
              <a:t>  3.7%  Multiple Races</a:t>
            </a:r>
          </a:p>
          <a:p>
            <a:pPr marL="0" indent="0">
              <a:buFont typeface="Arial" panose="020B0604020202020204" pitchFamily="34" charset="0"/>
              <a:buNone/>
            </a:pPr>
            <a:endParaRPr lang="en-US" b="0" u="none" baseline="0" dirty="0"/>
          </a:p>
          <a:p>
            <a:r>
              <a:rPr lang="en-US" b="1" dirty="0"/>
              <a:t>2015</a:t>
            </a:r>
            <a:r>
              <a:rPr lang="en-US" dirty="0"/>
              <a:t> </a:t>
            </a:r>
            <a:r>
              <a:rPr lang="en-US" baseline="0" dirty="0"/>
              <a:t>Diagnosed with HIV infection (all ages) in United States:</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44.72%  </a:t>
            </a:r>
            <a:r>
              <a:rPr lang="en-US" b="0" dirty="0"/>
              <a:t>Black/African </a:t>
            </a:r>
            <a:r>
              <a:rPr lang="en-US" b="0" baseline="0" dirty="0"/>
              <a:t>American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26.60%  White</a:t>
            </a:r>
          </a:p>
          <a:p>
            <a:pPr marL="171450" indent="-171450">
              <a:buFont typeface="Arial" panose="020B0604020202020204" pitchFamily="34" charset="0"/>
              <a:buChar char="•"/>
            </a:pPr>
            <a:r>
              <a:rPr lang="en-US" b="0" baseline="0" dirty="0"/>
              <a:t>23.51%  Hispanic/Latino</a:t>
            </a:r>
          </a:p>
          <a:p>
            <a:pPr marL="171450" indent="-171450">
              <a:buFont typeface="Arial" panose="020B0604020202020204" pitchFamily="34" charset="0"/>
              <a:buChar char="•"/>
            </a:pPr>
            <a:r>
              <a:rPr lang="en-US" baseline="0" dirty="0"/>
              <a:t> 2.62%   Asian/Pacific Islander</a:t>
            </a:r>
          </a:p>
          <a:p>
            <a:pPr marL="171450" indent="-171450">
              <a:buFont typeface="Arial" panose="020B0604020202020204" pitchFamily="34" charset="0"/>
              <a:buChar char="•"/>
            </a:pPr>
            <a:r>
              <a:rPr lang="en-US" baseline="0" dirty="0"/>
              <a:t> 0.53%   American Indian/Alaskan Native</a:t>
            </a:r>
          </a:p>
          <a:p>
            <a:pPr marL="171450" indent="-171450">
              <a:buFont typeface="Arial" panose="020B0604020202020204" pitchFamily="34" charset="0"/>
              <a:buChar char="•"/>
            </a:pPr>
            <a:r>
              <a:rPr lang="en-US" baseline="0" dirty="0"/>
              <a:t> 2.03%   Multiple Races</a:t>
            </a:r>
          </a:p>
          <a:p>
            <a:pPr marL="0" indent="0">
              <a:buFont typeface="Arial" panose="020B0604020202020204" pitchFamily="34" charset="0"/>
              <a:buNone/>
            </a:pPr>
            <a:endParaRPr lang="en-US" b="0" u="none" baseline="0" dirty="0"/>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dirty="0"/>
          </a:p>
          <a:p>
            <a:endParaRPr lang="en-US" dirty="0"/>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AFBA72EA-B255-42C3-81F2-83A49F304E64}" type="slidenum">
              <a:rPr lang="en-US" smtClean="0"/>
              <a:t>9</a:t>
            </a:fld>
            <a:endParaRPr lang="en-US" dirty="0"/>
          </a:p>
        </p:txBody>
      </p:sp>
    </p:spTree>
    <p:extLst>
      <p:ext uri="{BB962C8B-B14F-4D97-AF65-F5344CB8AC3E}">
        <p14:creationId xmlns:p14="http://schemas.microsoft.com/office/powerpoint/2010/main" val="3905543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6BF5CE-279B-5E4C-BEC1-73426B42F6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669397"/>
            <a:ext cx="5177118" cy="1370940"/>
          </a:xfrm>
        </p:spPr>
        <p:txBody>
          <a:bodyPr anchor="t">
            <a:noAutofit/>
          </a:bodyPr>
          <a:lstStyle>
            <a:lvl1pPr>
              <a:defRPr sz="4000">
                <a:solidFill>
                  <a:schemeClr val="accent6"/>
                </a:solidFill>
              </a:defRPr>
            </a:lvl1pPr>
          </a:lstStyle>
          <a:p>
            <a:r>
              <a:rPr lang="en-US" dirty="0"/>
              <a:t>Insert Presentation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199" y="3334871"/>
            <a:ext cx="5177118" cy="541337"/>
          </a:xfrm>
        </p:spPr>
        <p:txBody>
          <a:bodyPr>
            <a:noAutofit/>
          </a:bodyPr>
          <a:lstStyle>
            <a:lvl1pPr marL="0" indent="0">
              <a:buFont typeface="Arial" panose="020B0604020202020204" pitchFamily="34" charse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lstStyle>
            <a:lvl1pPr>
              <a:defRPr>
                <a:solidFill>
                  <a:schemeClr val="tx1"/>
                </a:solidFill>
              </a:defRPr>
            </a:lvl1pPr>
          </a:lstStyle>
          <a:p>
            <a:fld id="{DB7DDC46-2E90-8640-BEFE-F54DCCD857ED}" type="slidenum">
              <a:rPr lang="en-US" smtClean="0"/>
              <a:pPr/>
              <a:t>‹#›</a:t>
            </a:fld>
            <a:endParaRPr lang="en-US" dirty="0"/>
          </a:p>
        </p:txBody>
      </p:sp>
      <p:sp>
        <p:nvSpPr>
          <p:cNvPr id="10" name="Text Placeholder 9">
            <a:extLst>
              <a:ext uri="{FF2B5EF4-FFF2-40B4-BE49-F238E27FC236}">
                <a16:creationId xmlns:a16="http://schemas.microsoft.com/office/drawing/2014/main" id="{CE29E095-61D4-C54B-877D-BBB5F96000C8}"/>
              </a:ext>
            </a:extLst>
          </p:cNvPr>
          <p:cNvSpPr>
            <a:spLocks noGrp="1"/>
          </p:cNvSpPr>
          <p:nvPr>
            <p:ph type="body" sz="quarter" idx="13" hasCustomPrompt="1"/>
          </p:nvPr>
        </p:nvSpPr>
        <p:spPr>
          <a:xfrm>
            <a:off x="457199" y="349250"/>
            <a:ext cx="2246313" cy="330200"/>
          </a:xfrm>
        </p:spPr>
        <p:txBody>
          <a:bodyPr>
            <a:noAutofit/>
          </a:bodyPr>
          <a:lstStyle>
            <a:lvl1pPr marL="0" indent="0">
              <a:buNone/>
              <a:defRPr/>
            </a:lvl1pPr>
          </a:lstStyle>
          <a:p>
            <a:pPr lvl="0"/>
            <a:r>
              <a:rPr lang="en-US" dirty="0"/>
              <a:t>Date</a:t>
            </a:r>
          </a:p>
        </p:txBody>
      </p:sp>
      <p:pic>
        <p:nvPicPr>
          <p:cNvPr id="9" name="Picture 8" descr="A close up of a logo&#10;&#10;Description automatically generated">
            <a:extLst>
              <a:ext uri="{FF2B5EF4-FFF2-40B4-BE49-F238E27FC236}">
                <a16:creationId xmlns:a16="http://schemas.microsoft.com/office/drawing/2014/main" id="{93A690F2-CC54-3C44-9BEF-D5ADE6DC9C80}"/>
              </a:ext>
            </a:extLst>
          </p:cNvPr>
          <p:cNvPicPr>
            <a:picLocks noChangeAspect="1"/>
          </p:cNvPicPr>
          <p:nvPr userDrawn="1"/>
        </p:nvPicPr>
        <p:blipFill rotWithShape="1">
          <a:blip r:embed="rId2"/>
          <a:srcRect t="14013" r="15473"/>
          <a:stretch/>
        </p:blipFill>
        <p:spPr>
          <a:xfrm>
            <a:off x="5986465" y="0"/>
            <a:ext cx="6205535" cy="6312796"/>
          </a:xfrm>
          <a:prstGeom prst="rect">
            <a:avLst/>
          </a:prstGeom>
        </p:spPr>
      </p:pic>
      <p:pic>
        <p:nvPicPr>
          <p:cNvPr id="7" name="Picture 6" descr="A close up of a logo&#10;&#10;Description automatically generated">
            <a:extLst>
              <a:ext uri="{FF2B5EF4-FFF2-40B4-BE49-F238E27FC236}">
                <a16:creationId xmlns:a16="http://schemas.microsoft.com/office/drawing/2014/main" id="{085A7243-0DC8-E148-9F97-5A788A1A2AD2}"/>
              </a:ext>
            </a:extLst>
          </p:cNvPr>
          <p:cNvPicPr>
            <a:picLocks noChangeAspect="1"/>
          </p:cNvPicPr>
          <p:nvPr userDrawn="1"/>
        </p:nvPicPr>
        <p:blipFill rotWithShape="1">
          <a:blip r:embed="rId3"/>
          <a:srcRect l="20594"/>
          <a:stretch/>
        </p:blipFill>
        <p:spPr>
          <a:xfrm>
            <a:off x="254000" y="5841519"/>
            <a:ext cx="3282949" cy="942553"/>
          </a:xfrm>
          <a:prstGeom prst="rect">
            <a:avLst/>
          </a:prstGeom>
        </p:spPr>
      </p:pic>
    </p:spTree>
    <p:extLst>
      <p:ext uri="{BB962C8B-B14F-4D97-AF65-F5344CB8AC3E}">
        <p14:creationId xmlns:p14="http://schemas.microsoft.com/office/powerpoint/2010/main" val="3184990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ECD98A45-298D-4B4E-9BD0-7C743E630761}"/>
              </a:ext>
            </a:extLst>
          </p:cNvPr>
          <p:cNvPicPr>
            <a:picLocks noChangeAspect="1"/>
          </p:cNvPicPr>
          <p:nvPr userDrawn="1"/>
        </p:nvPicPr>
        <p:blipFill>
          <a:blip r:embed="rId2"/>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dirty="0"/>
              <a:t>Section Divider — 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dirty="0"/>
          </a:p>
        </p:txBody>
      </p:sp>
      <p:pic>
        <p:nvPicPr>
          <p:cNvPr id="9" name="Picture 8" descr="A close up of a logo&#10;&#10;Description automatically generated">
            <a:extLst>
              <a:ext uri="{FF2B5EF4-FFF2-40B4-BE49-F238E27FC236}">
                <a16:creationId xmlns:a16="http://schemas.microsoft.com/office/drawing/2014/main" id="{CE887A04-1776-0A4B-9899-8EE0C579DABB}"/>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1934514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7" name="Picture 6" descr="A picture containing street&#10;&#10;Description automatically generated">
            <a:extLst>
              <a:ext uri="{FF2B5EF4-FFF2-40B4-BE49-F238E27FC236}">
                <a16:creationId xmlns:a16="http://schemas.microsoft.com/office/drawing/2014/main" id="{72BC373A-DE29-0247-A234-93E1FEF2E40E}"/>
              </a:ext>
            </a:extLst>
          </p:cNvPr>
          <p:cNvPicPr>
            <a:picLocks noChangeAspect="1"/>
          </p:cNvPicPr>
          <p:nvPr userDrawn="1"/>
        </p:nvPicPr>
        <p:blipFill>
          <a:blip r:embed="rId2"/>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dirty="0"/>
              <a:t>Section Divider —</a:t>
            </a:r>
            <a:br>
              <a:rPr lang="en-US" dirty="0"/>
            </a:br>
            <a:r>
              <a:rPr lang="en-US" dirty="0"/>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dirty="0"/>
          </a:p>
        </p:txBody>
      </p:sp>
      <p:pic>
        <p:nvPicPr>
          <p:cNvPr id="9" name="Picture 8" descr="A close up of a logo&#10;&#10;Description automatically generated">
            <a:extLst>
              <a:ext uri="{FF2B5EF4-FFF2-40B4-BE49-F238E27FC236}">
                <a16:creationId xmlns:a16="http://schemas.microsoft.com/office/drawing/2014/main" id="{4885BB4E-3904-514B-85A9-2B96FECBF8DC}"/>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1661037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7" name="Picture 6" descr="A picture containing street, traffic, clock&#10;&#10;Description automatically generated">
            <a:extLst>
              <a:ext uri="{FF2B5EF4-FFF2-40B4-BE49-F238E27FC236}">
                <a16:creationId xmlns:a16="http://schemas.microsoft.com/office/drawing/2014/main" id="{DB5EAB67-5EEE-9B47-B54C-B94833918FE8}"/>
              </a:ext>
            </a:extLst>
          </p:cNvPr>
          <p:cNvPicPr>
            <a:picLocks noChangeAspect="1"/>
          </p:cNvPicPr>
          <p:nvPr userDrawn="1"/>
        </p:nvPicPr>
        <p:blipFill>
          <a:blip r:embed="rId2"/>
          <a:stretch>
            <a:fillRect/>
          </a:stretch>
        </p:blipFill>
        <p:spPr>
          <a:xfrm>
            <a:off x="0" y="-3576"/>
            <a:ext cx="12185650" cy="6861576"/>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dirty="0"/>
              <a:t>Section Divider —</a:t>
            </a:r>
            <a:br>
              <a:rPr lang="en-US" dirty="0"/>
            </a:br>
            <a:r>
              <a:rPr lang="en-US" dirty="0"/>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dirty="0"/>
          </a:p>
        </p:txBody>
      </p:sp>
      <p:pic>
        <p:nvPicPr>
          <p:cNvPr id="9" name="Picture 8" descr="A close up of a logo&#10;&#10;Description automatically generated">
            <a:extLst>
              <a:ext uri="{FF2B5EF4-FFF2-40B4-BE49-F238E27FC236}">
                <a16:creationId xmlns:a16="http://schemas.microsoft.com/office/drawing/2014/main" id="{A4EE4D7C-1D46-A143-9887-FFD763471C94}"/>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400969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5EAB67-5EEE-9B47-B54C-B94833918FE8}"/>
              </a:ext>
            </a:extLst>
          </p:cNvPr>
          <p:cNvPicPr>
            <a:picLocks noChangeAspect="1"/>
          </p:cNvPicPr>
          <p:nvPr userDrawn="1"/>
        </p:nvPicPr>
        <p:blipFill>
          <a:blip r:embed="rId2"/>
          <a:srcRect/>
          <a:stretch/>
        </p:blipFill>
        <p:spPr>
          <a:xfrm>
            <a:off x="0" y="-859"/>
            <a:ext cx="12185650" cy="685614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dirty="0"/>
              <a:t>Section Divider —</a:t>
            </a:r>
            <a:br>
              <a:rPr lang="en-US" dirty="0"/>
            </a:br>
            <a:r>
              <a:rPr lang="en-US" dirty="0"/>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dirty="0"/>
          </a:p>
        </p:txBody>
      </p:sp>
      <p:pic>
        <p:nvPicPr>
          <p:cNvPr id="8" name="Picture 7" descr="A close up of a logo&#10;&#10;Description automatically generated">
            <a:extLst>
              <a:ext uri="{FF2B5EF4-FFF2-40B4-BE49-F238E27FC236}">
                <a16:creationId xmlns:a16="http://schemas.microsoft.com/office/drawing/2014/main" id="{679B617A-DB22-E24F-8B89-DB124D547158}"/>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314094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EC855-FEF1-1B4E-AADE-9F8AE28541C6}"/>
              </a:ext>
            </a:extLst>
          </p:cNvPr>
          <p:cNvSpPr>
            <a:spLocks noGrp="1"/>
          </p:cNvSpPr>
          <p:nvPr>
            <p:ph type="title"/>
          </p:nvPr>
        </p:nvSpPr>
        <p:spPr/>
        <p:txBody>
          <a:bodyPr>
            <a:noAutofit/>
          </a:bodyPr>
          <a:lstStyle/>
          <a:p>
            <a:r>
              <a:rPr lang="en-US"/>
              <a:t>Click to edit Master title style</a:t>
            </a:r>
          </a:p>
        </p:txBody>
      </p:sp>
      <p:sp>
        <p:nvSpPr>
          <p:cNvPr id="5" name="Slide Number Placeholder 4">
            <a:extLst>
              <a:ext uri="{FF2B5EF4-FFF2-40B4-BE49-F238E27FC236}">
                <a16:creationId xmlns:a16="http://schemas.microsoft.com/office/drawing/2014/main" id="{EE469A55-246C-7845-B504-186496D2AA0B}"/>
              </a:ext>
            </a:extLst>
          </p:cNvPr>
          <p:cNvSpPr>
            <a:spLocks noGrp="1"/>
          </p:cNvSpPr>
          <p:nvPr>
            <p:ph type="sldNum" sz="quarter" idx="12"/>
          </p:nvPr>
        </p:nvSpPr>
        <p:spPr/>
        <p:txBody>
          <a:bodyPr>
            <a:noAutofit/>
          </a:bodyPr>
          <a:lstStyle/>
          <a:p>
            <a:fld id="{DB7DDC46-2E90-8640-BEFE-F54DCCD857ED}" type="slidenum">
              <a:rPr lang="en-US" smtClean="0"/>
              <a:t>‹#›</a:t>
            </a:fld>
            <a:endParaRPr lang="en-US" dirty="0"/>
          </a:p>
        </p:txBody>
      </p:sp>
      <p:sp>
        <p:nvSpPr>
          <p:cNvPr id="6" name="Footer Placeholder 5">
            <a:extLst>
              <a:ext uri="{FF2B5EF4-FFF2-40B4-BE49-F238E27FC236}">
                <a16:creationId xmlns:a16="http://schemas.microsoft.com/office/drawing/2014/main" id="{AEB1E00C-C96C-BF45-B40B-D26F90C5B949}"/>
              </a:ext>
            </a:extLst>
          </p:cNvPr>
          <p:cNvSpPr>
            <a:spLocks noGrp="1"/>
          </p:cNvSpPr>
          <p:nvPr>
            <p:ph type="ftr" sz="quarter" idx="13"/>
          </p:nvPr>
        </p:nvSpPr>
        <p:spPr/>
        <p:txBody>
          <a:bodyPr/>
          <a:lstStyle/>
          <a:p>
            <a:endParaRPr lang="en-US" b="1" dirty="0">
              <a:solidFill>
                <a:srgbClr val="464646"/>
              </a:solidFill>
            </a:endParaRPr>
          </a:p>
          <a:p>
            <a:r>
              <a:rPr lang="en-US" b="1" dirty="0">
                <a:solidFill>
                  <a:srgbClr val="464646"/>
                </a:solidFill>
              </a:rPr>
              <a:t>Oklahoma State Department of Health | HIV 101 | 2022</a:t>
            </a:r>
          </a:p>
          <a:p>
            <a:endParaRPr lang="en-US" dirty="0"/>
          </a:p>
        </p:txBody>
      </p:sp>
    </p:spTree>
    <p:extLst>
      <p:ext uri="{BB962C8B-B14F-4D97-AF65-F5344CB8AC3E}">
        <p14:creationId xmlns:p14="http://schemas.microsoft.com/office/powerpoint/2010/main" val="952431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B05AA0-182C-B843-BE95-BA38DD1989FF}"/>
              </a:ext>
            </a:extLst>
          </p:cNvPr>
          <p:cNvSpPr>
            <a:spLocks noGrp="1"/>
          </p:cNvSpPr>
          <p:nvPr>
            <p:ph type="sldNum" sz="quarter" idx="12"/>
          </p:nvPr>
        </p:nvSpPr>
        <p:spPr/>
        <p:txBody>
          <a:bodyPr/>
          <a:lstStyle/>
          <a:p>
            <a:fld id="{DB7DDC46-2E90-8640-BEFE-F54DCCD857ED}" type="slidenum">
              <a:rPr lang="en-US" smtClean="0"/>
              <a:t>‹#›</a:t>
            </a:fld>
            <a:endParaRPr lang="en-US" dirty="0"/>
          </a:p>
        </p:txBody>
      </p:sp>
      <p:sp>
        <p:nvSpPr>
          <p:cNvPr id="5" name="Footer Placeholder 4">
            <a:extLst>
              <a:ext uri="{FF2B5EF4-FFF2-40B4-BE49-F238E27FC236}">
                <a16:creationId xmlns:a16="http://schemas.microsoft.com/office/drawing/2014/main" id="{883AC1CC-3ED5-DE4E-B74C-9E2DD1923150}"/>
              </a:ext>
            </a:extLst>
          </p:cNvPr>
          <p:cNvSpPr>
            <a:spLocks noGrp="1"/>
          </p:cNvSpPr>
          <p:nvPr>
            <p:ph type="ftr" sz="quarter" idx="13"/>
          </p:nvPr>
        </p:nvSpPr>
        <p:spPr/>
        <p:txBody>
          <a:bodyPr/>
          <a:lstStyle/>
          <a:p>
            <a:endParaRPr lang="en-US" b="1" dirty="0">
              <a:solidFill>
                <a:srgbClr val="464646"/>
              </a:solidFill>
            </a:endParaRPr>
          </a:p>
          <a:p>
            <a:r>
              <a:rPr lang="en-US" b="1" dirty="0">
                <a:solidFill>
                  <a:srgbClr val="464646"/>
                </a:solidFill>
              </a:rPr>
              <a:t>Oklahoma State Department of Health | HIV 101 | 2022</a:t>
            </a:r>
          </a:p>
          <a:p>
            <a:endParaRPr lang="en-US" dirty="0"/>
          </a:p>
        </p:txBody>
      </p:sp>
    </p:spTree>
    <p:extLst>
      <p:ext uri="{BB962C8B-B14F-4D97-AF65-F5344CB8AC3E}">
        <p14:creationId xmlns:p14="http://schemas.microsoft.com/office/powerpoint/2010/main" val="3542238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6BF5CE-279B-5E4C-BEC1-73426B42F6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669397"/>
            <a:ext cx="5177119" cy="1370940"/>
          </a:xfrm>
        </p:spPr>
        <p:txBody>
          <a:bodyPr anchor="t">
            <a:noAutofit/>
          </a:bodyPr>
          <a:lstStyle>
            <a:lvl1pPr>
              <a:defRPr sz="3000">
                <a:solidFill>
                  <a:schemeClr val="accent6"/>
                </a:solidFill>
              </a:defRPr>
            </a:lvl1pPr>
          </a:lstStyle>
          <a:p>
            <a:r>
              <a:rPr lang="en-US" dirty="0"/>
              <a:t>Insert Presentation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199" y="3334873"/>
            <a:ext cx="5177119" cy="541337"/>
          </a:xfrm>
        </p:spPr>
        <p:txBody>
          <a:bodyPr>
            <a:noAutofit/>
          </a:bodyPr>
          <a:lstStyle>
            <a:lvl1pPr marL="0" indent="0">
              <a:buFont typeface="Arial" panose="020B0604020202020204" pitchFamily="34" charse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Insert Subtitle Here</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lstStyle>
            <a:lvl1pPr>
              <a:defRPr>
                <a:solidFill>
                  <a:schemeClr val="tx1"/>
                </a:solidFill>
              </a:defRPr>
            </a:lvl1pPr>
          </a:lstStyle>
          <a:p>
            <a:fld id="{DB7DDC46-2E90-8640-BEFE-F54DCCD857ED}" type="slidenum">
              <a:rPr lang="en-US" smtClean="0"/>
              <a:pPr/>
              <a:t>‹#›</a:t>
            </a:fld>
            <a:endParaRPr lang="en-US" dirty="0"/>
          </a:p>
        </p:txBody>
      </p:sp>
      <p:sp>
        <p:nvSpPr>
          <p:cNvPr id="10" name="Text Placeholder 9">
            <a:extLst>
              <a:ext uri="{FF2B5EF4-FFF2-40B4-BE49-F238E27FC236}">
                <a16:creationId xmlns:a16="http://schemas.microsoft.com/office/drawing/2014/main" id="{CE29E095-61D4-C54B-877D-BBB5F96000C8}"/>
              </a:ext>
            </a:extLst>
          </p:cNvPr>
          <p:cNvSpPr>
            <a:spLocks noGrp="1"/>
          </p:cNvSpPr>
          <p:nvPr>
            <p:ph type="body" sz="quarter" idx="13" hasCustomPrompt="1"/>
          </p:nvPr>
        </p:nvSpPr>
        <p:spPr>
          <a:xfrm>
            <a:off x="457201" y="349250"/>
            <a:ext cx="2246313" cy="330200"/>
          </a:xfrm>
        </p:spPr>
        <p:txBody>
          <a:bodyPr>
            <a:noAutofit/>
          </a:bodyPr>
          <a:lstStyle>
            <a:lvl1pPr marL="0" indent="0">
              <a:buNone/>
              <a:defRPr/>
            </a:lvl1pPr>
          </a:lstStyle>
          <a:p>
            <a:pPr lvl="0"/>
            <a:r>
              <a:rPr lang="en-US" dirty="0"/>
              <a:t>Date</a:t>
            </a:r>
          </a:p>
        </p:txBody>
      </p:sp>
      <p:pic>
        <p:nvPicPr>
          <p:cNvPr id="9" name="Picture 8" descr="A close up of a logo&#10;&#10;Description automatically generated">
            <a:extLst>
              <a:ext uri="{FF2B5EF4-FFF2-40B4-BE49-F238E27FC236}">
                <a16:creationId xmlns:a16="http://schemas.microsoft.com/office/drawing/2014/main" id="{93A690F2-CC54-3C44-9BEF-D5ADE6DC9C80}"/>
              </a:ext>
            </a:extLst>
          </p:cNvPr>
          <p:cNvPicPr>
            <a:picLocks noChangeAspect="1"/>
          </p:cNvPicPr>
          <p:nvPr userDrawn="1"/>
        </p:nvPicPr>
        <p:blipFill rotWithShape="1">
          <a:blip r:embed="rId2"/>
          <a:srcRect t="14013" r="15473"/>
          <a:stretch/>
        </p:blipFill>
        <p:spPr>
          <a:xfrm>
            <a:off x="5986466" y="0"/>
            <a:ext cx="6205535" cy="6312796"/>
          </a:xfrm>
          <a:prstGeom prst="rect">
            <a:avLst/>
          </a:prstGeom>
        </p:spPr>
      </p:pic>
      <p:pic>
        <p:nvPicPr>
          <p:cNvPr id="7" name="Picture 6" descr="A close up of a logo&#10;&#10;Description automatically generated">
            <a:extLst>
              <a:ext uri="{FF2B5EF4-FFF2-40B4-BE49-F238E27FC236}">
                <a16:creationId xmlns:a16="http://schemas.microsoft.com/office/drawing/2014/main" id="{085A7243-0DC8-E148-9F97-5A788A1A2AD2}"/>
              </a:ext>
            </a:extLst>
          </p:cNvPr>
          <p:cNvPicPr>
            <a:picLocks noChangeAspect="1"/>
          </p:cNvPicPr>
          <p:nvPr userDrawn="1"/>
        </p:nvPicPr>
        <p:blipFill rotWithShape="1">
          <a:blip r:embed="rId3"/>
          <a:srcRect l="20594"/>
          <a:stretch/>
        </p:blipFill>
        <p:spPr>
          <a:xfrm>
            <a:off x="254000" y="5841521"/>
            <a:ext cx="3282949" cy="942553"/>
          </a:xfrm>
          <a:prstGeom prst="rect">
            <a:avLst/>
          </a:prstGeom>
        </p:spPr>
      </p:pic>
    </p:spTree>
    <p:extLst>
      <p:ext uri="{BB962C8B-B14F-4D97-AF65-F5344CB8AC3E}">
        <p14:creationId xmlns:p14="http://schemas.microsoft.com/office/powerpoint/2010/main" val="32961611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b="1" dirty="0">
              <a:solidFill>
                <a:srgbClr val="464646"/>
              </a:solidFill>
            </a:endParaRPr>
          </a:p>
          <a:p>
            <a:r>
              <a:rPr lang="en-US" b="1" dirty="0">
                <a:solidFill>
                  <a:srgbClr val="464646"/>
                </a:solidFill>
              </a:rPr>
              <a:t>Oklahoma State Department of Health | HIV 101 | 2022</a:t>
            </a:r>
          </a:p>
          <a:p>
            <a:endParaRPr lang="en-US" dirty="0"/>
          </a:p>
        </p:txBody>
      </p:sp>
      <p:sp>
        <p:nvSpPr>
          <p:cNvPr id="6" name="Slide Number Placeholder 5"/>
          <p:cNvSpPr>
            <a:spLocks noGrp="1"/>
          </p:cNvSpPr>
          <p:nvPr>
            <p:ph type="sldNum" sz="quarter" idx="12"/>
          </p:nvPr>
        </p:nvSpPr>
        <p:spPr/>
        <p:txBody>
          <a:bodyPr/>
          <a:lstStyle/>
          <a:p>
            <a:fld id="{3A3BF598-3965-4B96-B96B-16E067964EB4}" type="slidenum">
              <a:rPr lang="en-US" smtClean="0"/>
              <a:t>‹#›</a:t>
            </a:fld>
            <a:endParaRPr lang="en-US" dirty="0"/>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4634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3BF598-3965-4B96-B96B-16E067964EB4}" type="slidenum">
              <a:rPr lang="en-US" smtClean="0"/>
              <a:t>‹#›</a:t>
            </a:fld>
            <a:endParaRPr lang="en-US" dirty="0"/>
          </a:p>
        </p:txBody>
      </p:sp>
      <p:sp>
        <p:nvSpPr>
          <p:cNvPr id="2" name="Title 1"/>
          <p:cNvSpPr>
            <a:spLocks noGrp="1"/>
          </p:cNvSpPr>
          <p:nvPr>
            <p:ph type="ctrTitle"/>
          </p:nvPr>
        </p:nvSpPr>
        <p:spPr>
          <a:xfrm>
            <a:off x="1090109" y="3132290"/>
            <a:ext cx="9567135" cy="1793167"/>
          </a:xfrm>
          <a:effectLst/>
        </p:spPr>
        <p:txBody>
          <a:bodyPr>
            <a:noAutofit/>
          </a:bodyPr>
          <a:lstStyle>
            <a:lvl1pPr marL="640080" indent="-457200" algn="l">
              <a:defRPr sz="5400"/>
            </a:lvl1pPr>
          </a:lstStyle>
          <a:p>
            <a:r>
              <a:rPr lang="en-US"/>
              <a:t>Click to edit Master title style</a:t>
            </a:r>
            <a:endParaRPr lang="en-US" dirty="0"/>
          </a:p>
        </p:txBody>
      </p:sp>
    </p:spTree>
    <p:extLst>
      <p:ext uri="{BB962C8B-B14F-4D97-AF65-F5344CB8AC3E}">
        <p14:creationId xmlns:p14="http://schemas.microsoft.com/office/powerpoint/2010/main" val="2162692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b="1" dirty="0">
              <a:solidFill>
                <a:srgbClr val="464646"/>
              </a:solidFill>
            </a:endParaRPr>
          </a:p>
          <a:p>
            <a:r>
              <a:rPr lang="en-US" b="1" dirty="0">
                <a:solidFill>
                  <a:srgbClr val="464646"/>
                </a:solidFill>
              </a:rPr>
              <a:t>Oklahoma State Department of Health | HIV 101 | 2022</a:t>
            </a:r>
          </a:p>
          <a:p>
            <a:endParaRPr lang="en-US" dirty="0"/>
          </a:p>
        </p:txBody>
      </p:sp>
      <p:sp>
        <p:nvSpPr>
          <p:cNvPr id="7" name="Slide Number Placeholder 6"/>
          <p:cNvSpPr>
            <a:spLocks noGrp="1"/>
          </p:cNvSpPr>
          <p:nvPr>
            <p:ph type="sldNum" sz="quarter" idx="12"/>
          </p:nvPr>
        </p:nvSpPr>
        <p:spPr/>
        <p:txBody>
          <a:bodyPr/>
          <a:lstStyle/>
          <a:p>
            <a:fld id="{3A3BF598-3965-4B96-B96B-16E067964EB4}" type="slidenum">
              <a:rPr lang="en-US" smtClean="0"/>
              <a:t>‹#›</a:t>
            </a:fld>
            <a:endParaRPr lang="en-US" dirty="0"/>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523999" y="731519"/>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731520"/>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3268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le Picture Slide ">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6BF5CE-279B-5E4C-BEC1-73426B42F6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view of a city&#10;&#10;Description automatically generated">
            <a:extLst>
              <a:ext uri="{FF2B5EF4-FFF2-40B4-BE49-F238E27FC236}">
                <a16:creationId xmlns:a16="http://schemas.microsoft.com/office/drawing/2014/main" id="{E02262EA-95AE-644C-89CE-0E067B63B521}"/>
              </a:ext>
            </a:extLst>
          </p:cNvPr>
          <p:cNvPicPr>
            <a:picLocks noChangeAspect="1"/>
          </p:cNvPicPr>
          <p:nvPr userDrawn="1"/>
        </p:nvPicPr>
        <p:blipFill>
          <a:blip r:embed="rId2"/>
          <a:stretch>
            <a:fillRect/>
          </a:stretch>
        </p:blipFill>
        <p:spPr>
          <a:xfrm>
            <a:off x="0" y="0"/>
            <a:ext cx="12192000" cy="5029200"/>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5298055"/>
            <a:ext cx="8650942" cy="699333"/>
          </a:xfrm>
        </p:spPr>
        <p:txBody>
          <a:bodyPr anchor="b">
            <a:noAutofit/>
          </a:bodyPr>
          <a:lstStyle>
            <a:lvl1pPr>
              <a:defRPr sz="3500">
                <a:solidFill>
                  <a:schemeClr val="accent6"/>
                </a:solidFill>
              </a:defRPr>
            </a:lvl1pPr>
          </a:lstStyle>
          <a:p>
            <a:r>
              <a:rPr lang="en-US" dirty="0"/>
              <a:t>Insert Presentation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199" y="6107906"/>
            <a:ext cx="5177118" cy="541337"/>
          </a:xfrm>
        </p:spPr>
        <p:txBody>
          <a:bodyPr>
            <a:noAutofit/>
          </a:bodyPr>
          <a:lstStyle>
            <a:lvl1pPr marL="0" indent="0">
              <a:buFont typeface="Arial" panose="020B0604020202020204" pitchFamily="34" charse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tx1"/>
                </a:solidFill>
              </a:defRPr>
            </a:lvl1pPr>
          </a:lstStyle>
          <a:p>
            <a:fld id="{DB7DDC46-2E90-8640-BEFE-F54DCCD857ED}" type="slidenum">
              <a:rPr lang="en-US" smtClean="0"/>
              <a:pPr/>
              <a:t>‹#›</a:t>
            </a:fld>
            <a:endParaRPr lang="en-US" dirty="0"/>
          </a:p>
        </p:txBody>
      </p:sp>
      <p:sp>
        <p:nvSpPr>
          <p:cNvPr id="10" name="Text Placeholder 9">
            <a:extLst>
              <a:ext uri="{FF2B5EF4-FFF2-40B4-BE49-F238E27FC236}">
                <a16:creationId xmlns:a16="http://schemas.microsoft.com/office/drawing/2014/main" id="{CE29E095-61D4-C54B-877D-BBB5F96000C8}"/>
              </a:ext>
            </a:extLst>
          </p:cNvPr>
          <p:cNvSpPr>
            <a:spLocks noGrp="1"/>
          </p:cNvSpPr>
          <p:nvPr>
            <p:ph type="body" sz="quarter" idx="13" hasCustomPrompt="1"/>
          </p:nvPr>
        </p:nvSpPr>
        <p:spPr>
          <a:xfrm>
            <a:off x="457199" y="349250"/>
            <a:ext cx="2246313" cy="330200"/>
          </a:xfrm>
        </p:spPr>
        <p:txBody>
          <a:bodyPr/>
          <a:lstStyle>
            <a:lvl1pPr marL="0" indent="0">
              <a:buNone/>
              <a:defRPr/>
            </a:lvl1pPr>
          </a:lstStyle>
          <a:p>
            <a:pPr lvl="0"/>
            <a:r>
              <a:rPr lang="en-US" dirty="0"/>
              <a:t>Date</a:t>
            </a:r>
          </a:p>
        </p:txBody>
      </p:sp>
      <p:pic>
        <p:nvPicPr>
          <p:cNvPr id="5" name="Picture 4" descr="A picture containing drawing&#10;&#10;Description automatically generated">
            <a:extLst>
              <a:ext uri="{FF2B5EF4-FFF2-40B4-BE49-F238E27FC236}">
                <a16:creationId xmlns:a16="http://schemas.microsoft.com/office/drawing/2014/main" id="{7ED97193-754B-A543-B435-C0753432B0CE}"/>
              </a:ext>
            </a:extLst>
          </p:cNvPr>
          <p:cNvPicPr>
            <a:picLocks noChangeAspect="1"/>
          </p:cNvPicPr>
          <p:nvPr userDrawn="1"/>
        </p:nvPicPr>
        <p:blipFill>
          <a:blip r:embed="rId3"/>
          <a:stretch>
            <a:fillRect/>
          </a:stretch>
        </p:blipFill>
        <p:spPr>
          <a:xfrm>
            <a:off x="9362183" y="5492003"/>
            <a:ext cx="2575775" cy="903194"/>
          </a:xfrm>
          <a:prstGeom prst="rect">
            <a:avLst/>
          </a:prstGeom>
        </p:spPr>
      </p:pic>
    </p:spTree>
    <p:extLst>
      <p:ext uri="{BB962C8B-B14F-4D97-AF65-F5344CB8AC3E}">
        <p14:creationId xmlns:p14="http://schemas.microsoft.com/office/powerpoint/2010/main" val="1201220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b="1" dirty="0">
              <a:solidFill>
                <a:srgbClr val="464646"/>
              </a:solidFill>
            </a:endParaRPr>
          </a:p>
          <a:p>
            <a:r>
              <a:rPr lang="en-US" b="1" dirty="0">
                <a:solidFill>
                  <a:srgbClr val="464646"/>
                </a:solidFill>
              </a:rPr>
              <a:t>Oklahoma State Department of Health | HIV 101 | 2022</a:t>
            </a:r>
          </a:p>
          <a:p>
            <a:endParaRPr lang="en-US" dirty="0"/>
          </a:p>
        </p:txBody>
      </p:sp>
      <p:sp>
        <p:nvSpPr>
          <p:cNvPr id="9" name="Slide Number Placeholder 8"/>
          <p:cNvSpPr>
            <a:spLocks noGrp="1"/>
          </p:cNvSpPr>
          <p:nvPr>
            <p:ph type="sldNum" sz="quarter" idx="12"/>
          </p:nvPr>
        </p:nvSpPr>
        <p:spPr/>
        <p:txBody>
          <a:bodyPr/>
          <a:lstStyle/>
          <a:p>
            <a:fld id="{3A3BF598-3965-4B96-B96B-16E067964EB4}" type="slidenum">
              <a:rPr lang="en-US" smtClean="0"/>
              <a:t>‹#›</a:t>
            </a:fld>
            <a:endParaRPr lang="en-US" dirty="0"/>
          </a:p>
        </p:txBody>
      </p:sp>
      <p:sp>
        <p:nvSpPr>
          <p:cNvPr id="10" name="Title 9"/>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291843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le Picture Slide ">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6BF5CE-279B-5E4C-BEC1-73426B42F6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8" name="Picture Placeholder 6">
            <a:extLst>
              <a:ext uri="{FF2B5EF4-FFF2-40B4-BE49-F238E27FC236}">
                <a16:creationId xmlns:a16="http://schemas.microsoft.com/office/drawing/2014/main" id="{E95F359D-F37A-5742-8D6F-89B4F001E2AB}"/>
              </a:ext>
            </a:extLst>
          </p:cNvPr>
          <p:cNvSpPr>
            <a:spLocks noGrp="1"/>
          </p:cNvSpPr>
          <p:nvPr>
            <p:ph type="pic" sz="quarter" idx="15" hasCustomPrompt="1"/>
          </p:nvPr>
        </p:nvSpPr>
        <p:spPr>
          <a:xfrm>
            <a:off x="1" y="0"/>
            <a:ext cx="12192000" cy="5029200"/>
          </a:xfrm>
          <a:solidFill>
            <a:schemeClr val="tx2"/>
          </a:solidFill>
        </p:spPr>
        <p:txBody>
          <a:bodyPr tIns="576000">
            <a:noAutofit/>
          </a:bodyPr>
          <a:lstStyle>
            <a:lvl1pPr marL="0" indent="0" algn="ctr">
              <a:buNone/>
              <a:defRPr sz="2000">
                <a:solidFill>
                  <a:schemeClr val="bg1"/>
                </a:solidFill>
              </a:defRPr>
            </a:lvl1pPr>
          </a:lstStyle>
          <a:p>
            <a:r>
              <a:rPr lang="en-US" dirty="0"/>
              <a:t>To add picture click icon in the center of this box</a:t>
            </a:r>
          </a:p>
        </p:txBody>
      </p:sp>
      <p:sp>
        <p:nvSpPr>
          <p:cNvPr id="2" name="Title 1">
            <a:extLst>
              <a:ext uri="{FF2B5EF4-FFF2-40B4-BE49-F238E27FC236}">
                <a16:creationId xmlns:a16="http://schemas.microsoft.com/office/drawing/2014/main" id="{A74935A3-2F19-BB47-A734-1541172B5B5B}"/>
              </a:ext>
            </a:extLst>
          </p:cNvPr>
          <p:cNvSpPr>
            <a:spLocks noGrp="1"/>
          </p:cNvSpPr>
          <p:nvPr>
            <p:ph type="title"/>
          </p:nvPr>
        </p:nvSpPr>
        <p:spPr>
          <a:xfrm>
            <a:off x="457199" y="5298055"/>
            <a:ext cx="8650942" cy="699333"/>
          </a:xfrm>
        </p:spPr>
        <p:txBody>
          <a:bodyPr anchor="b">
            <a:noAutofit/>
          </a:bodyPr>
          <a:lstStyle>
            <a:lvl1pPr>
              <a:defRPr sz="3500">
                <a:solidFill>
                  <a:schemeClr val="accent6"/>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p:nvPr>
        </p:nvSpPr>
        <p:spPr>
          <a:xfrm>
            <a:off x="457199" y="6107906"/>
            <a:ext cx="5177118" cy="541337"/>
          </a:xfrm>
        </p:spPr>
        <p:txBody>
          <a:bodyPr>
            <a:noAutofit/>
          </a:bodyPr>
          <a:lstStyle>
            <a:lvl1pPr marL="0" indent="0">
              <a:buFont typeface="Arial" panose="020B0604020202020204" pitchFamily="34" charse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tx1"/>
                </a:solidFill>
              </a:defRPr>
            </a:lvl1pPr>
          </a:lstStyle>
          <a:p>
            <a:fld id="{DB7DDC46-2E90-8640-BEFE-F54DCCD857ED}" type="slidenum">
              <a:rPr lang="en-US" smtClean="0"/>
              <a:pPr/>
              <a:t>‹#›</a:t>
            </a:fld>
            <a:endParaRPr lang="en-US" dirty="0"/>
          </a:p>
        </p:txBody>
      </p:sp>
      <p:sp>
        <p:nvSpPr>
          <p:cNvPr id="10" name="Text Placeholder 9">
            <a:extLst>
              <a:ext uri="{FF2B5EF4-FFF2-40B4-BE49-F238E27FC236}">
                <a16:creationId xmlns:a16="http://schemas.microsoft.com/office/drawing/2014/main" id="{CE29E095-61D4-C54B-877D-BBB5F96000C8}"/>
              </a:ext>
            </a:extLst>
          </p:cNvPr>
          <p:cNvSpPr>
            <a:spLocks noGrp="1"/>
          </p:cNvSpPr>
          <p:nvPr>
            <p:ph type="body" sz="quarter" idx="13" hasCustomPrompt="1"/>
          </p:nvPr>
        </p:nvSpPr>
        <p:spPr>
          <a:xfrm>
            <a:off x="457199" y="349250"/>
            <a:ext cx="2246313" cy="330200"/>
          </a:xfrm>
        </p:spPr>
        <p:txBody>
          <a:bodyPr>
            <a:noAutofit/>
          </a:bodyPr>
          <a:lstStyle>
            <a:lvl1pPr marL="0" indent="0">
              <a:buNone/>
              <a:defRPr/>
            </a:lvl1pPr>
          </a:lstStyle>
          <a:p>
            <a:pPr lvl="0"/>
            <a:r>
              <a:rPr lang="en-US" dirty="0"/>
              <a:t>Date</a:t>
            </a:r>
          </a:p>
        </p:txBody>
      </p:sp>
    </p:spTree>
    <p:extLst>
      <p:ext uri="{BB962C8B-B14F-4D97-AF65-F5344CB8AC3E}">
        <p14:creationId xmlns:p14="http://schemas.microsoft.com/office/powerpoint/2010/main" val="2116976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11394140" cy="837374"/>
          </a:xfrm>
        </p:spPr>
        <p:txBody>
          <a:bodyPr>
            <a:noAutofit/>
          </a:bodyPr>
          <a:lstStyle/>
          <a:p>
            <a:r>
              <a:rPr lang="en-US" dirty="0"/>
              <a:t>Content Page — Insert Title Here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199" y="1838151"/>
            <a:ext cx="11394141" cy="435133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p:txBody>
          <a:bodyPr>
            <a:noAutofit/>
          </a:bodyPr>
          <a:lstStyle/>
          <a:p>
            <a:fld id="{DB7DDC46-2E90-8640-BEFE-F54DCCD857ED}" type="slidenum">
              <a:rPr lang="en-US" smtClean="0"/>
              <a:t>‹#›</a:t>
            </a:fld>
            <a:endParaRPr lang="en-US" dirty="0"/>
          </a:p>
        </p:txBody>
      </p:sp>
      <p:sp>
        <p:nvSpPr>
          <p:cNvPr id="7" name="Footer Placeholder 6">
            <a:extLst>
              <a:ext uri="{FF2B5EF4-FFF2-40B4-BE49-F238E27FC236}">
                <a16:creationId xmlns:a16="http://schemas.microsoft.com/office/drawing/2014/main" id="{64E15990-551A-CF41-8FB5-20F066FBFBCC}"/>
              </a:ext>
            </a:extLst>
          </p:cNvPr>
          <p:cNvSpPr>
            <a:spLocks noGrp="1"/>
          </p:cNvSpPr>
          <p:nvPr>
            <p:ph type="ftr" sz="quarter" idx="13"/>
          </p:nvPr>
        </p:nvSpPr>
        <p:spPr/>
        <p:txBody>
          <a:bodyPr/>
          <a:lstStyle/>
          <a:p>
            <a:endParaRPr lang="en-US" b="1" dirty="0">
              <a:solidFill>
                <a:srgbClr val="464646"/>
              </a:solidFill>
            </a:endParaRPr>
          </a:p>
          <a:p>
            <a:r>
              <a:rPr lang="en-US" b="1" dirty="0">
                <a:solidFill>
                  <a:srgbClr val="464646"/>
                </a:solidFill>
              </a:rPr>
              <a:t>Oklahoma State Department of Health | HIV 101 | 2022</a:t>
            </a:r>
          </a:p>
          <a:p>
            <a:endParaRPr lang="en-US" dirty="0"/>
          </a:p>
        </p:txBody>
      </p:sp>
    </p:spTree>
    <p:extLst>
      <p:ext uri="{BB962C8B-B14F-4D97-AF65-F5344CB8AC3E}">
        <p14:creationId xmlns:p14="http://schemas.microsoft.com/office/powerpoint/2010/main" val="4139258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li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11099800" cy="837374"/>
          </a:xfrm>
        </p:spPr>
        <p:txBody>
          <a:bodyPr>
            <a:noAutofit/>
          </a:bodyPr>
          <a:lstStyle/>
          <a:p>
            <a:r>
              <a:rPr lang="en-US" dirty="0"/>
              <a:t>Split Content Page — Insert Title Here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200" y="1838151"/>
            <a:ext cx="5384800" cy="435133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p:txBody>
          <a:bodyPr>
            <a:noAutofit/>
          </a:bodyPr>
          <a:lstStyle/>
          <a:p>
            <a:fld id="{DB7DDC46-2E90-8640-BEFE-F54DCCD857ED}" type="slidenum">
              <a:rPr lang="en-US" smtClean="0"/>
              <a:t>‹#›</a:t>
            </a:fld>
            <a:endParaRPr lang="en-US" dirty="0"/>
          </a:p>
        </p:txBody>
      </p:sp>
      <p:sp>
        <p:nvSpPr>
          <p:cNvPr id="8" name="Content Placeholder 2">
            <a:extLst>
              <a:ext uri="{FF2B5EF4-FFF2-40B4-BE49-F238E27FC236}">
                <a16:creationId xmlns:a16="http://schemas.microsoft.com/office/drawing/2014/main" id="{E17D3AE5-ADF3-8D43-871F-66ED09FE858D}"/>
              </a:ext>
            </a:extLst>
          </p:cNvPr>
          <p:cNvSpPr>
            <a:spLocks noGrp="1"/>
          </p:cNvSpPr>
          <p:nvPr>
            <p:ph idx="13"/>
          </p:nvPr>
        </p:nvSpPr>
        <p:spPr>
          <a:xfrm>
            <a:off x="6172200" y="1838151"/>
            <a:ext cx="5384800" cy="435133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6B369CDA-1C54-C44F-A2BE-9DBB36FBA65D}"/>
              </a:ext>
            </a:extLst>
          </p:cNvPr>
          <p:cNvSpPr>
            <a:spLocks noGrp="1"/>
          </p:cNvSpPr>
          <p:nvPr>
            <p:ph type="ftr" sz="quarter" idx="14"/>
          </p:nvPr>
        </p:nvSpPr>
        <p:spPr/>
        <p:txBody>
          <a:bodyPr/>
          <a:lstStyle/>
          <a:p>
            <a:endParaRPr lang="en-US" b="1" dirty="0">
              <a:solidFill>
                <a:srgbClr val="464646"/>
              </a:solidFill>
            </a:endParaRPr>
          </a:p>
          <a:p>
            <a:r>
              <a:rPr lang="en-US" b="1" dirty="0">
                <a:solidFill>
                  <a:srgbClr val="464646"/>
                </a:solidFill>
              </a:rPr>
              <a:t>Oklahoma State Department of Health | HIV 101 | 2022</a:t>
            </a:r>
          </a:p>
          <a:p>
            <a:endParaRPr lang="en-US" dirty="0"/>
          </a:p>
        </p:txBody>
      </p:sp>
    </p:spTree>
    <p:extLst>
      <p:ext uri="{BB962C8B-B14F-4D97-AF65-F5344CB8AC3E}">
        <p14:creationId xmlns:p14="http://schemas.microsoft.com/office/powerpoint/2010/main" val="1670324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Pictur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8F3AEAD-1C37-4649-AC36-D4AB1B39BD24}"/>
              </a:ext>
            </a:extLst>
          </p:cNvPr>
          <p:cNvSpPr>
            <a:spLocks noGrp="1"/>
          </p:cNvSpPr>
          <p:nvPr>
            <p:ph type="pic" sz="quarter" idx="13" hasCustomPrompt="1"/>
          </p:nvPr>
        </p:nvSpPr>
        <p:spPr>
          <a:xfrm>
            <a:off x="3281363" y="0"/>
            <a:ext cx="8910637" cy="6858000"/>
          </a:xfrm>
          <a:solidFill>
            <a:schemeClr val="tx2"/>
          </a:solidFill>
        </p:spPr>
        <p:txBody>
          <a:bodyPr tIns="576000">
            <a:noAutofit/>
          </a:bodyPr>
          <a:lstStyle>
            <a:lvl1pPr marL="0" indent="0" algn="ctr">
              <a:buNone/>
              <a:defRPr sz="2000">
                <a:solidFill>
                  <a:schemeClr val="bg1"/>
                </a:solidFill>
              </a:defRPr>
            </a:lvl1pPr>
          </a:lstStyle>
          <a:p>
            <a:r>
              <a:rPr lang="en-US" dirty="0"/>
              <a:t>To add picture click icon in the center of this box</a:t>
            </a:r>
          </a:p>
        </p:txBody>
      </p:sp>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2662518" cy="837374"/>
          </a:xfrm>
        </p:spPr>
        <p:txBody>
          <a:bodyPr>
            <a:noAutofit/>
          </a:bodyPr>
          <a:lstStyle/>
          <a:p>
            <a:r>
              <a:rPr lang="en-US" dirty="0"/>
              <a:t>Photo or Graphic Page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200" y="1838151"/>
            <a:ext cx="2662518" cy="387684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dirty="0"/>
          </a:p>
        </p:txBody>
      </p:sp>
      <p:sp>
        <p:nvSpPr>
          <p:cNvPr id="8" name="Footer Placeholder 7">
            <a:extLst>
              <a:ext uri="{FF2B5EF4-FFF2-40B4-BE49-F238E27FC236}">
                <a16:creationId xmlns:a16="http://schemas.microsoft.com/office/drawing/2014/main" id="{F402B914-8F51-0844-8C95-68D180BE5B5C}"/>
              </a:ext>
            </a:extLst>
          </p:cNvPr>
          <p:cNvSpPr>
            <a:spLocks noGrp="1"/>
          </p:cNvSpPr>
          <p:nvPr>
            <p:ph type="ftr" sz="quarter" idx="14"/>
          </p:nvPr>
        </p:nvSpPr>
        <p:spPr>
          <a:xfrm>
            <a:off x="800099" y="6367427"/>
            <a:ext cx="2319617" cy="357268"/>
          </a:xfrm>
        </p:spPr>
        <p:txBody>
          <a:bodyPr/>
          <a:lstStyle/>
          <a:p>
            <a:r>
              <a:rPr lang="en-US" b="1" dirty="0">
                <a:solidFill>
                  <a:srgbClr val="464646"/>
                </a:solidFill>
              </a:rPr>
              <a:t>Oklahoma State Department of Health | HIV 101 | 2022</a:t>
            </a:r>
          </a:p>
          <a:p>
            <a:endParaRPr lang="en-US" dirty="0"/>
          </a:p>
        </p:txBody>
      </p:sp>
    </p:spTree>
    <p:extLst>
      <p:ext uri="{BB962C8B-B14F-4D97-AF65-F5344CB8AC3E}">
        <p14:creationId xmlns:p14="http://schemas.microsoft.com/office/powerpoint/2010/main" val="169629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Statem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590FB-0E30-3940-8CAB-8373A480E007}"/>
              </a:ext>
            </a:extLst>
          </p:cNvPr>
          <p:cNvSpPr/>
          <p:nvPr userDrawn="1"/>
        </p:nvSpPr>
        <p:spPr>
          <a:xfrm>
            <a:off x="0" y="0"/>
            <a:ext cx="12192000" cy="685800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dirty="0"/>
          </a:p>
        </p:txBody>
      </p:sp>
      <p:sp>
        <p:nvSpPr>
          <p:cNvPr id="9" name="Text Placeholder 8">
            <a:extLst>
              <a:ext uri="{FF2B5EF4-FFF2-40B4-BE49-F238E27FC236}">
                <a16:creationId xmlns:a16="http://schemas.microsoft.com/office/drawing/2014/main" id="{13B377C7-C83B-E847-9F25-B96720348E01}"/>
              </a:ext>
            </a:extLst>
          </p:cNvPr>
          <p:cNvSpPr>
            <a:spLocks noGrp="1"/>
          </p:cNvSpPr>
          <p:nvPr>
            <p:ph type="body" sz="quarter" idx="14" hasCustomPrompt="1"/>
          </p:nvPr>
        </p:nvSpPr>
        <p:spPr>
          <a:xfrm>
            <a:off x="457198" y="1076325"/>
            <a:ext cx="11393490" cy="4773613"/>
          </a:xfrm>
        </p:spPr>
        <p:txBody>
          <a:bodyPr anchor="ctr">
            <a:noAutofit/>
          </a:bodyPr>
          <a:lstStyle>
            <a:lvl1pPr marL="0" indent="0" algn="l">
              <a:buNone/>
              <a:defRPr sz="6000">
                <a:solidFill>
                  <a:schemeClr val="bg1"/>
                </a:solidFill>
              </a:defRPr>
            </a:lvl1pPr>
            <a:lvl2pPr marL="261400" indent="0">
              <a:buNone/>
              <a:defRPr/>
            </a:lvl2pPr>
            <a:lvl3pPr marL="436562" indent="0">
              <a:buNone/>
              <a:defRPr/>
            </a:lvl3pPr>
            <a:lvl4pPr marL="666750" indent="0">
              <a:buNone/>
              <a:defRPr/>
            </a:lvl4pPr>
            <a:lvl5pPr marL="890588" indent="0">
              <a:buNone/>
              <a:defRPr/>
            </a:lvl5pPr>
          </a:lstStyle>
          <a:p>
            <a:pPr lvl="0"/>
            <a:r>
              <a:rPr lang="en-US" dirty="0"/>
              <a:t>Add Large Statement Here</a:t>
            </a:r>
          </a:p>
        </p:txBody>
      </p:sp>
      <p:sp>
        <p:nvSpPr>
          <p:cNvPr id="12" name="Footer Placeholder 11">
            <a:extLst>
              <a:ext uri="{FF2B5EF4-FFF2-40B4-BE49-F238E27FC236}">
                <a16:creationId xmlns:a16="http://schemas.microsoft.com/office/drawing/2014/main" id="{C5539E7C-4C59-C945-8CD1-0234C0BB4640}"/>
              </a:ext>
            </a:extLst>
          </p:cNvPr>
          <p:cNvSpPr>
            <a:spLocks noGrp="1"/>
          </p:cNvSpPr>
          <p:nvPr>
            <p:ph type="ftr" sz="quarter" idx="15"/>
          </p:nvPr>
        </p:nvSpPr>
        <p:spPr>
          <a:xfrm>
            <a:off x="800100" y="6359525"/>
            <a:ext cx="9926170" cy="223930"/>
          </a:xfrm>
        </p:spPr>
        <p:txBody>
          <a:bodyPr/>
          <a:lstStyle>
            <a:lvl1pPr>
              <a:defRPr>
                <a:solidFill>
                  <a:schemeClr val="bg1"/>
                </a:solidFill>
              </a:defRPr>
            </a:lvl1pPr>
          </a:lstStyle>
          <a:p>
            <a:endParaRPr lang="en-US" dirty="0"/>
          </a:p>
        </p:txBody>
      </p:sp>
      <p:pic>
        <p:nvPicPr>
          <p:cNvPr id="7" name="Picture 6">
            <a:extLst>
              <a:ext uri="{FF2B5EF4-FFF2-40B4-BE49-F238E27FC236}">
                <a16:creationId xmlns:a16="http://schemas.microsoft.com/office/drawing/2014/main" id="{C16DA782-E25F-8445-AE24-1A23CAEFB29E}"/>
              </a:ext>
            </a:extLst>
          </p:cNvPr>
          <p:cNvPicPr>
            <a:picLocks noChangeAspect="1"/>
          </p:cNvPicPr>
          <p:nvPr userDrawn="1"/>
        </p:nvPicPr>
        <p:blipFill>
          <a:blip r:embed="rId2"/>
          <a:srcRect/>
          <a:stretch/>
        </p:blipFill>
        <p:spPr>
          <a:xfrm>
            <a:off x="340659" y="6252269"/>
            <a:ext cx="381002" cy="381002"/>
          </a:xfrm>
          <a:prstGeom prst="rect">
            <a:avLst/>
          </a:prstGeom>
        </p:spPr>
      </p:pic>
    </p:spTree>
    <p:extLst>
      <p:ext uri="{BB962C8B-B14F-4D97-AF65-F5344CB8AC3E}">
        <p14:creationId xmlns:p14="http://schemas.microsoft.com/office/powerpoint/2010/main" val="2048290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Content Graph">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590FB-0E30-3940-8CAB-8373A480E007}"/>
              </a:ext>
            </a:extLst>
          </p:cNvPr>
          <p:cNvSpPr/>
          <p:nvPr userDrawn="1"/>
        </p:nvSpPr>
        <p:spPr>
          <a:xfrm>
            <a:off x="3281082" y="0"/>
            <a:ext cx="8910918" cy="6858000"/>
          </a:xfrm>
          <a:prstGeom prst="rect">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2662518" cy="837374"/>
          </a:xfrm>
        </p:spPr>
        <p:txBody>
          <a:bodyPr>
            <a:noAutofit/>
          </a:bodyPr>
          <a:lstStyle/>
          <a:p>
            <a:r>
              <a:rPr lang="en-US" dirty="0"/>
              <a:t>Graph Page</a:t>
            </a:r>
            <a:br>
              <a:rPr lang="en-US" dirty="0"/>
            </a:br>
            <a:r>
              <a:rPr lang="en-US" dirty="0"/>
              <a:t>Example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200" y="1838151"/>
            <a:ext cx="2662518" cy="387684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dirty="0"/>
          </a:p>
        </p:txBody>
      </p:sp>
      <p:sp>
        <p:nvSpPr>
          <p:cNvPr id="7" name="Chart Placeholder 6">
            <a:extLst>
              <a:ext uri="{FF2B5EF4-FFF2-40B4-BE49-F238E27FC236}">
                <a16:creationId xmlns:a16="http://schemas.microsoft.com/office/drawing/2014/main" id="{DE8EFDEF-7F35-4E4F-AD99-938719A6DC54}"/>
              </a:ext>
            </a:extLst>
          </p:cNvPr>
          <p:cNvSpPr>
            <a:spLocks noGrp="1"/>
          </p:cNvSpPr>
          <p:nvPr>
            <p:ph type="chart" sz="quarter" idx="15" hasCustomPrompt="1"/>
          </p:nvPr>
        </p:nvSpPr>
        <p:spPr>
          <a:xfrm>
            <a:off x="3727309" y="1062038"/>
            <a:ext cx="8018463" cy="4827587"/>
          </a:xfrm>
        </p:spPr>
        <p:txBody>
          <a:bodyPr>
            <a:noAutofit/>
          </a:bodyPr>
          <a:lstStyle>
            <a:lvl1pPr marL="0" indent="0" algn="ctr">
              <a:buNone/>
              <a:defRPr sz="2000"/>
            </a:lvl1pPr>
          </a:lstStyle>
          <a:p>
            <a:r>
              <a:rPr lang="en-US" dirty="0"/>
              <a:t>Click Icon In The Center To Add a Graph</a:t>
            </a:r>
          </a:p>
        </p:txBody>
      </p:sp>
      <p:sp>
        <p:nvSpPr>
          <p:cNvPr id="11" name="Footer Placeholder 10">
            <a:extLst>
              <a:ext uri="{FF2B5EF4-FFF2-40B4-BE49-F238E27FC236}">
                <a16:creationId xmlns:a16="http://schemas.microsoft.com/office/drawing/2014/main" id="{C542ACA4-E23B-9740-AE2D-C78B70CBE348}"/>
              </a:ext>
            </a:extLst>
          </p:cNvPr>
          <p:cNvSpPr>
            <a:spLocks noGrp="1"/>
          </p:cNvSpPr>
          <p:nvPr>
            <p:ph type="ftr" sz="quarter" idx="16"/>
          </p:nvPr>
        </p:nvSpPr>
        <p:spPr>
          <a:xfrm>
            <a:off x="781051" y="6437798"/>
            <a:ext cx="2338667" cy="198338"/>
          </a:xfrm>
        </p:spPr>
        <p:txBody>
          <a:bodyPr/>
          <a:lstStyle/>
          <a:p>
            <a:r>
              <a:rPr lang="en-US" b="1" dirty="0">
                <a:solidFill>
                  <a:srgbClr val="464646"/>
                </a:solidFill>
              </a:rPr>
              <a:t>Oklahoma State Department of Health | HIV 101 | 2022</a:t>
            </a:r>
          </a:p>
          <a:p>
            <a:endParaRPr lang="en-US" dirty="0"/>
          </a:p>
        </p:txBody>
      </p:sp>
    </p:spTree>
    <p:extLst>
      <p:ext uri="{BB962C8B-B14F-4D97-AF65-F5344CB8AC3E}">
        <p14:creationId xmlns:p14="http://schemas.microsoft.com/office/powerpoint/2010/main" val="1722175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picture containing clock, drawing&#10;&#10;Description automatically generated">
            <a:extLst>
              <a:ext uri="{FF2B5EF4-FFF2-40B4-BE49-F238E27FC236}">
                <a16:creationId xmlns:a16="http://schemas.microsoft.com/office/drawing/2014/main" id="{FE3F1E2E-F99E-8B49-92FE-61436D01743C}"/>
              </a:ext>
            </a:extLst>
          </p:cNvPr>
          <p:cNvPicPr>
            <a:picLocks noChangeAspect="1"/>
          </p:cNvPicPr>
          <p:nvPr userDrawn="1"/>
        </p:nvPicPr>
        <p:blipFill>
          <a:blip r:embed="rId2"/>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dirty="0"/>
              <a:t>Section Divider —</a:t>
            </a:r>
            <a:br>
              <a:rPr lang="en-US" dirty="0"/>
            </a:br>
            <a:r>
              <a:rPr lang="en-US" dirty="0"/>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dirty="0"/>
          </a:p>
        </p:txBody>
      </p:sp>
      <p:pic>
        <p:nvPicPr>
          <p:cNvPr id="9" name="Picture 8" descr="A close up of a logo&#10;&#10;Description automatically generated">
            <a:extLst>
              <a:ext uri="{FF2B5EF4-FFF2-40B4-BE49-F238E27FC236}">
                <a16:creationId xmlns:a16="http://schemas.microsoft.com/office/drawing/2014/main" id="{A47CF2C4-C3BC-EB4B-88C7-548CF5811120}"/>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1951246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A8CEA2-5F55-2D48-BA3F-C9B13AF499EF}"/>
              </a:ext>
            </a:extLst>
          </p:cNvPr>
          <p:cNvSpPr>
            <a:spLocks noGrp="1"/>
          </p:cNvSpPr>
          <p:nvPr>
            <p:ph type="title"/>
          </p:nvPr>
        </p:nvSpPr>
        <p:spPr>
          <a:xfrm>
            <a:off x="457199" y="415230"/>
            <a:ext cx="11394141" cy="837374"/>
          </a:xfrm>
          <a:prstGeom prst="rect">
            <a:avLst/>
          </a:prstGeom>
        </p:spPr>
        <p:txBody>
          <a:bodyPr vert="horz" lIns="0" tIns="45720" rIns="91440" bIns="45720" rtlCol="0" anchor="t">
            <a:noAutofit/>
          </a:bodyPr>
          <a:lstStyle/>
          <a:p>
            <a:r>
              <a:rPr lang="en-US" dirty="0"/>
              <a:t>Content Page — Insert Title Here</a:t>
            </a:r>
          </a:p>
        </p:txBody>
      </p:sp>
      <p:sp>
        <p:nvSpPr>
          <p:cNvPr id="3" name="Text Placeholder 2">
            <a:extLst>
              <a:ext uri="{FF2B5EF4-FFF2-40B4-BE49-F238E27FC236}">
                <a16:creationId xmlns:a16="http://schemas.microsoft.com/office/drawing/2014/main" id="{FCCE648A-7202-1A45-A150-09C33B8DE1D5}"/>
              </a:ext>
            </a:extLst>
          </p:cNvPr>
          <p:cNvSpPr>
            <a:spLocks noGrp="1"/>
          </p:cNvSpPr>
          <p:nvPr>
            <p:ph type="body" idx="1"/>
          </p:nvPr>
        </p:nvSpPr>
        <p:spPr>
          <a:xfrm>
            <a:off x="457200" y="1838151"/>
            <a:ext cx="8458200" cy="4351338"/>
          </a:xfrm>
          <a:prstGeom prst="rect">
            <a:avLst/>
          </a:prstGeom>
        </p:spPr>
        <p:txBody>
          <a:bodyPr vert="horz" lIns="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DA16417-6275-E049-BABF-0D5B83FF647B}"/>
              </a:ext>
            </a:extLst>
          </p:cNvPr>
          <p:cNvSpPr>
            <a:spLocks noGrp="1"/>
          </p:cNvSpPr>
          <p:nvPr>
            <p:ph type="sldNum" sz="quarter" idx="4"/>
          </p:nvPr>
        </p:nvSpPr>
        <p:spPr>
          <a:xfrm>
            <a:off x="9108141" y="6378575"/>
            <a:ext cx="2743200" cy="198338"/>
          </a:xfrm>
          <a:prstGeom prst="rect">
            <a:avLst/>
          </a:prstGeom>
        </p:spPr>
        <p:txBody>
          <a:bodyPr vert="horz" lIns="91440" tIns="45720" rIns="91440" bIns="45720" rtlCol="0" anchor="ctr"/>
          <a:lstStyle>
            <a:lvl1pPr algn="r">
              <a:defRPr sz="1000">
                <a:solidFill>
                  <a:schemeClr val="tx1">
                    <a:tint val="75000"/>
                  </a:schemeClr>
                </a:solidFill>
              </a:defRPr>
            </a:lvl1pPr>
          </a:lstStyle>
          <a:p>
            <a:fld id="{DB7DDC46-2E90-8640-BEFE-F54DCCD857ED}" type="slidenum">
              <a:rPr lang="en-US" smtClean="0"/>
              <a:pPr/>
              <a:t>‹#›</a:t>
            </a:fld>
            <a:endParaRPr lang="en-US" dirty="0"/>
          </a:p>
        </p:txBody>
      </p:sp>
      <p:sp>
        <p:nvSpPr>
          <p:cNvPr id="5" name="Footer Placeholder 4">
            <a:extLst>
              <a:ext uri="{FF2B5EF4-FFF2-40B4-BE49-F238E27FC236}">
                <a16:creationId xmlns:a16="http://schemas.microsoft.com/office/drawing/2014/main" id="{471C6D8E-ECFE-5644-850D-BC83613EA3B2}"/>
              </a:ext>
            </a:extLst>
          </p:cNvPr>
          <p:cNvSpPr>
            <a:spLocks noGrp="1"/>
          </p:cNvSpPr>
          <p:nvPr>
            <p:ph type="ftr" sz="quarter" idx="3"/>
          </p:nvPr>
        </p:nvSpPr>
        <p:spPr>
          <a:xfrm>
            <a:off x="774700" y="6372225"/>
            <a:ext cx="8140697" cy="198338"/>
          </a:xfrm>
          <a:prstGeom prst="rect">
            <a:avLst/>
          </a:prstGeom>
        </p:spPr>
        <p:txBody>
          <a:bodyPr vert="horz" lIns="0" tIns="45720" rIns="91440" bIns="45720" rtlCol="0" anchor="ctr"/>
          <a:lstStyle>
            <a:lvl1pPr algn="l">
              <a:defRPr sz="1000">
                <a:solidFill>
                  <a:schemeClr val="tx1"/>
                </a:solidFill>
              </a:defRPr>
            </a:lvl1pPr>
          </a:lstStyle>
          <a:p>
            <a:endParaRPr lang="en-US" b="1" dirty="0">
              <a:solidFill>
                <a:srgbClr val="464646"/>
              </a:solidFill>
            </a:endParaRPr>
          </a:p>
          <a:p>
            <a:r>
              <a:rPr lang="en-US" b="1" dirty="0">
                <a:solidFill>
                  <a:srgbClr val="464646"/>
                </a:solidFill>
              </a:rPr>
              <a:t>Oklahoma State Department of Health | HIV 101 | 2023</a:t>
            </a:r>
          </a:p>
          <a:p>
            <a:endParaRPr lang="en-US" dirty="0"/>
          </a:p>
        </p:txBody>
      </p:sp>
      <p:pic>
        <p:nvPicPr>
          <p:cNvPr id="7" name="Picture 6" descr="A close up of a logo&#10;&#10;Description automatically generated">
            <a:extLst>
              <a:ext uri="{FF2B5EF4-FFF2-40B4-BE49-F238E27FC236}">
                <a16:creationId xmlns:a16="http://schemas.microsoft.com/office/drawing/2014/main" id="{FB8B9CC6-71D1-DA4C-A2B5-3566A4A1B09C}"/>
              </a:ext>
            </a:extLst>
          </p:cNvPr>
          <p:cNvPicPr>
            <a:picLocks noChangeAspect="1"/>
          </p:cNvPicPr>
          <p:nvPr userDrawn="1"/>
        </p:nvPicPr>
        <p:blipFill>
          <a:blip r:embed="rId22"/>
          <a:stretch>
            <a:fillRect/>
          </a:stretch>
        </p:blipFill>
        <p:spPr>
          <a:xfrm>
            <a:off x="340659" y="6252269"/>
            <a:ext cx="381002" cy="381002"/>
          </a:xfrm>
          <a:prstGeom prst="rect">
            <a:avLst/>
          </a:prstGeom>
        </p:spPr>
      </p:pic>
    </p:spTree>
    <p:extLst>
      <p:ext uri="{BB962C8B-B14F-4D97-AF65-F5344CB8AC3E}">
        <p14:creationId xmlns:p14="http://schemas.microsoft.com/office/powerpoint/2010/main" val="4088927233"/>
      </p:ext>
    </p:extLst>
  </p:cSld>
  <p:clrMap bg1="lt1" tx1="dk1" bg2="lt2" tx2="dk2" accent1="accent1" accent2="accent2" accent3="accent3" accent4="accent4" accent5="accent5" accent6="accent6" hlink="hlink" folHlink="folHlink"/>
  <p:sldLayoutIdLst>
    <p:sldLayoutId id="2147483663" r:id="rId1"/>
    <p:sldLayoutId id="2147483665" r:id="rId2"/>
    <p:sldLayoutId id="2147483664" r:id="rId3"/>
    <p:sldLayoutId id="2147483673" r:id="rId4"/>
    <p:sldLayoutId id="2147483660" r:id="rId5"/>
    <p:sldLayoutId id="2147483661" r:id="rId6"/>
    <p:sldLayoutId id="2147483662" r:id="rId7"/>
    <p:sldLayoutId id="2147483669" r:id="rId8"/>
    <p:sldLayoutId id="2147483651" r:id="rId9"/>
    <p:sldLayoutId id="2147483670" r:id="rId10"/>
    <p:sldLayoutId id="2147483671" r:id="rId11"/>
    <p:sldLayoutId id="2147483672" r:id="rId12"/>
    <p:sldLayoutId id="2147483674" r:id="rId13"/>
    <p:sldLayoutId id="2147483654" r:id="rId14"/>
    <p:sldLayoutId id="2147483655" r:id="rId15"/>
    <p:sldLayoutId id="2147483675" r:id="rId16"/>
    <p:sldLayoutId id="2147483676" r:id="rId17"/>
    <p:sldLayoutId id="2147483677" r:id="rId18"/>
    <p:sldLayoutId id="2147483678" r:id="rId19"/>
    <p:sldLayoutId id="2147483679" r:id="rId20"/>
  </p:sldLayoutIdLst>
  <p:hf hdr="0" ftr="0" dt="0"/>
  <p:txStyles>
    <p:titleStyle>
      <a:lvl1pPr algn="l" defTabSz="914400" rtl="0" eaLnBrk="1" latinLnBrk="0" hangingPunct="1">
        <a:lnSpc>
          <a:spcPct val="100000"/>
        </a:lnSpc>
        <a:spcBef>
          <a:spcPct val="0"/>
        </a:spcBef>
        <a:buNone/>
        <a:defRPr sz="2500" b="1" kern="1200">
          <a:solidFill>
            <a:schemeClr val="accent6"/>
          </a:solidFill>
          <a:latin typeface="+mj-lt"/>
          <a:ea typeface="+mj-ea"/>
          <a:cs typeface="+mj-cs"/>
        </a:defRPr>
      </a:lvl1pPr>
    </p:titleStyle>
    <p:body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560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oklahoma.gov/health/services/personal-health/sexual-health-and-harm-reduction-service/educators/hiv-education-training-het.html" TargetMode="External"/><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hyperlink" Target="http://www.bing.com/images/search?q=prep&amp;view=detailv2&amp;&amp;id=E9FCA3C526D43323B2B1D86BFC27B420992C2B60&amp;selectedIndex=3&amp;ccid=4A0NJaP3&amp;simid=608003010545516689&amp;thid=OIP.Me00d0d25a3f71681b3c67f2db0fcd973o0" TargetMode="External"/><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hyperlink" Target="http://www.bing.com/images/search?q=expired+condoms&amp;view=detailv2&amp;&amp;id=ACF5AC71B64B9DA282D1E524F63CCAA94309B577&amp;selectedIndex=3&amp;ccid=qvKituDg&amp;simid=608006708526777953&amp;thid=OIP.Maaf2a2b6e0e05bcd6bf29ba440f8afbao0" TargetMode="External"/><Relationship Id="rId2" Type="http://schemas.openxmlformats.org/officeDocument/2006/relationships/notesSlide" Target="../notesSlides/notesSlide28.xml"/><Relationship Id="rId1" Type="http://schemas.openxmlformats.org/officeDocument/2006/relationships/slideLayout" Target="../slideLayouts/slideLayout19.xml"/><Relationship Id="rId5" Type="http://schemas.openxmlformats.org/officeDocument/2006/relationships/image" Target="../media/image44.pn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9.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13.jpeg"/><Relationship Id="rId4" Type="http://schemas.openxmlformats.org/officeDocument/2006/relationships/hyperlink" Target="http://www.bing.com/images/search?q=hiv+virus&amp;view=detailv2&amp;&amp;id=94F2A2F559C551AF8B8C36BFDACA58CE4A8317E9&amp;selectedIndex=2&amp;ccid=Zj05wJ1B&amp;simid=608002151533707634&amp;thid=OIP.M663d39c09d41e7b431245e3f677447b4H0"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20.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20.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hyperlink" Target="https://gettested.cdc.gov/" TargetMode="External"/><Relationship Id="rId7"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17.xml"/><Relationship Id="rId6" Type="http://schemas.openxmlformats.org/officeDocument/2006/relationships/image" Target="../media/image53.png"/><Relationship Id="rId5" Type="http://schemas.openxmlformats.org/officeDocument/2006/relationships/hyperlink" Target="http://www.health.ok.gov/" TargetMode="External"/><Relationship Id="rId4" Type="http://schemas.openxmlformats.org/officeDocument/2006/relationships/hyperlink" Target="http://www.stdcheck.com/"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www.iwannaknow.org/" TargetMode="External"/><Relationship Id="rId3" Type="http://schemas.openxmlformats.org/officeDocument/2006/relationships/hyperlink" Target="http://www.cdc.gov/" TargetMode="External"/><Relationship Id="rId7" Type="http://schemas.openxmlformats.org/officeDocument/2006/relationships/hyperlink" Target="http://www.stophiv.org/" TargetMode="External"/><Relationship Id="rId2" Type="http://schemas.openxmlformats.org/officeDocument/2006/relationships/notesSlide" Target="../notesSlides/notesSlide34.xml"/><Relationship Id="rId1" Type="http://schemas.openxmlformats.org/officeDocument/2006/relationships/slideLayout" Target="../slideLayouts/slideLayout17.xml"/><Relationship Id="rId6" Type="http://schemas.openxmlformats.org/officeDocument/2006/relationships/hyperlink" Target="https://www.plannedparenthood.org/" TargetMode="External"/><Relationship Id="rId5" Type="http://schemas.openxmlformats.org/officeDocument/2006/relationships/hyperlink" Target="http://www.healthfinder.gov/" TargetMode="External"/><Relationship Id="rId4" Type="http://schemas.openxmlformats.org/officeDocument/2006/relationships/hyperlink" Target="http://www.hiv.gov/"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hyperlink" Target="https://www.unaids.org/sites/default/files/media_asset/2015_terminology_guidelines_en.pdf" TargetMode="External"/><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3.jpeg"/><Relationship Id="rId5" Type="http://schemas.openxmlformats.org/officeDocument/2006/relationships/hyperlink" Target="http://www.bing.com/images/search?q=hiv+virus&amp;view=detailv2&amp;&amp;id=94F2A2F559C551AF8B8C36BFDACA58CE4A8317E9&amp;selectedIndex=2&amp;ccid=Zj05wJ1B&amp;simid=608002151533707634&amp;thid=OIP.M663d39c09d41e7b431245e3f677447b4H0" TargetMode="Externa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chart" Target="../charts/chart5.xml"/><Relationship Id="rId4" Type="http://schemas.openxmlformats.org/officeDocument/2006/relationships/chart" Target="../charts/chart4.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chart" Target="../charts/chart8.xml"/><Relationship Id="rId4" Type="http://schemas.openxmlformats.org/officeDocument/2006/relationships/chart" Target="../charts/char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016647-C384-084D-91A8-2209F2D962BC}"/>
              </a:ext>
            </a:extLst>
          </p:cNvPr>
          <p:cNvSpPr>
            <a:spLocks noGrp="1"/>
          </p:cNvSpPr>
          <p:nvPr>
            <p:ph type="title"/>
          </p:nvPr>
        </p:nvSpPr>
        <p:spPr>
          <a:xfrm>
            <a:off x="-422436" y="2774688"/>
            <a:ext cx="6896101" cy="1829697"/>
          </a:xfrm>
        </p:spPr>
        <p:txBody>
          <a:bodyPr/>
          <a:lstStyle/>
          <a:p>
            <a:pPr algn="ctr"/>
            <a:r>
              <a:rPr lang="en-US" sz="8000" dirty="0">
                <a:ln>
                  <a:solidFill>
                    <a:schemeClr val="tx2"/>
                  </a:solidFill>
                </a:ln>
                <a:solidFill>
                  <a:srgbClr val="AE1712"/>
                </a:solidFill>
              </a:rPr>
              <a:t>HIV</a:t>
            </a:r>
            <a:r>
              <a:rPr lang="en-US" sz="8000" dirty="0">
                <a:ln>
                  <a:solidFill>
                    <a:schemeClr val="tx2"/>
                  </a:solidFill>
                </a:ln>
                <a:solidFill>
                  <a:srgbClr val="C00000"/>
                </a:solidFill>
              </a:rPr>
              <a:t> </a:t>
            </a:r>
            <a:r>
              <a:rPr lang="en-US" sz="8000" dirty="0">
                <a:ln>
                  <a:solidFill>
                    <a:schemeClr val="tx2"/>
                  </a:solidFill>
                </a:ln>
                <a:solidFill>
                  <a:srgbClr val="AE1712"/>
                </a:solidFill>
              </a:rPr>
              <a:t>&amp;</a:t>
            </a:r>
            <a:r>
              <a:rPr lang="en-US" sz="8000" dirty="0">
                <a:ln>
                  <a:solidFill>
                    <a:schemeClr val="tx2"/>
                  </a:solidFill>
                </a:ln>
                <a:solidFill>
                  <a:srgbClr val="C00000"/>
                </a:solidFill>
              </a:rPr>
              <a:t> </a:t>
            </a:r>
            <a:r>
              <a:rPr lang="en-US" sz="8000" dirty="0">
                <a:ln>
                  <a:solidFill>
                    <a:schemeClr val="tx2"/>
                  </a:solidFill>
                </a:ln>
                <a:solidFill>
                  <a:srgbClr val="AE1712"/>
                </a:solidFill>
              </a:rPr>
              <a:t>AIDS</a:t>
            </a:r>
            <a:endParaRPr lang="en-US" sz="8000" dirty="0">
              <a:solidFill>
                <a:srgbClr val="AE1712"/>
              </a:solidFill>
            </a:endParaRPr>
          </a:p>
        </p:txBody>
      </p:sp>
      <p:sp>
        <p:nvSpPr>
          <p:cNvPr id="2" name="TextBox 1">
            <a:extLst>
              <a:ext uri="{FF2B5EF4-FFF2-40B4-BE49-F238E27FC236}">
                <a16:creationId xmlns:a16="http://schemas.microsoft.com/office/drawing/2014/main" id="{50FCE574-E46A-499E-8955-D9E7BF5A398C}"/>
              </a:ext>
            </a:extLst>
          </p:cNvPr>
          <p:cNvSpPr txBox="1"/>
          <p:nvPr/>
        </p:nvSpPr>
        <p:spPr>
          <a:xfrm>
            <a:off x="221454" y="4952672"/>
            <a:ext cx="7010400" cy="461665"/>
          </a:xfrm>
          <a:prstGeom prst="rect">
            <a:avLst/>
          </a:prstGeom>
          <a:noFill/>
        </p:spPr>
        <p:txBody>
          <a:bodyPr wrap="square" rtlCol="0">
            <a:spAutoFit/>
          </a:bodyPr>
          <a:lstStyle/>
          <a:p>
            <a:r>
              <a:rPr lang="en-US" sz="2400" dirty="0">
                <a:hlinkClick r:id="rId3"/>
              </a:rPr>
              <a:t>HIV Education Training (HET) (oklahoma.gov)</a:t>
            </a:r>
            <a:endParaRPr lang="en-US" sz="2400" dirty="0"/>
          </a:p>
        </p:txBody>
      </p:sp>
    </p:spTree>
    <p:extLst>
      <p:ext uri="{BB962C8B-B14F-4D97-AF65-F5344CB8AC3E}">
        <p14:creationId xmlns:p14="http://schemas.microsoft.com/office/powerpoint/2010/main" val="3757488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7466" y="58002"/>
            <a:ext cx="10024533" cy="1143000"/>
          </a:xfrm>
        </p:spPr>
        <p:txBody>
          <a:bodyPr/>
          <a:lstStyle/>
          <a:p>
            <a:pPr algn="ctr"/>
            <a:r>
              <a:rPr lang="en-US" sz="6000" dirty="0">
                <a:ln>
                  <a:solidFill>
                    <a:schemeClr val="tx2"/>
                  </a:solidFill>
                </a:ln>
                <a:solidFill>
                  <a:schemeClr val="tx1">
                    <a:lumMod val="50000"/>
                  </a:schemeClr>
                </a:solidFill>
              </a:rPr>
              <a:t>How is HIV Spread?</a:t>
            </a:r>
          </a:p>
        </p:txBody>
      </p:sp>
      <p:sp>
        <p:nvSpPr>
          <p:cNvPr id="3" name="Content Placeholder 2"/>
          <p:cNvSpPr>
            <a:spLocks noGrp="1"/>
          </p:cNvSpPr>
          <p:nvPr>
            <p:ph sz="quarter" idx="13"/>
          </p:nvPr>
        </p:nvSpPr>
        <p:spPr>
          <a:xfrm>
            <a:off x="3437287" y="1417926"/>
            <a:ext cx="8754712" cy="4876800"/>
          </a:xfrm>
        </p:spPr>
        <p:txBody>
          <a:bodyPr>
            <a:noAutofit/>
          </a:bodyPr>
          <a:lstStyle/>
          <a:p>
            <a:pPr marL="45720" indent="0" algn="ctr">
              <a:buNone/>
            </a:pPr>
            <a:r>
              <a:rPr lang="en-US" sz="3200" b="1" dirty="0">
                <a:solidFill>
                  <a:srgbClr val="B40000"/>
                </a:solidFill>
              </a:rPr>
              <a:t>HIV</a:t>
            </a:r>
            <a:r>
              <a:rPr lang="en-US" sz="3200" b="1" dirty="0">
                <a:solidFill>
                  <a:srgbClr val="1817BF"/>
                </a:solidFill>
              </a:rPr>
              <a:t> </a:t>
            </a:r>
            <a:r>
              <a:rPr lang="en-US" sz="3200" dirty="0">
                <a:solidFill>
                  <a:schemeClr val="tx1">
                    <a:lumMod val="75000"/>
                  </a:schemeClr>
                </a:solidFill>
              </a:rPr>
              <a:t>is passed from </a:t>
            </a:r>
            <a:r>
              <a:rPr lang="en-US" sz="3200" b="1" dirty="0">
                <a:solidFill>
                  <a:srgbClr val="1817BF"/>
                </a:solidFill>
              </a:rPr>
              <a:t>person to person </a:t>
            </a:r>
          </a:p>
          <a:p>
            <a:pPr marL="45720" indent="0" algn="ctr">
              <a:buNone/>
            </a:pPr>
            <a:r>
              <a:rPr lang="en-US" sz="3200" dirty="0">
                <a:solidFill>
                  <a:schemeClr val="tx1">
                    <a:lumMod val="75000"/>
                  </a:schemeClr>
                </a:solidFill>
              </a:rPr>
              <a:t>through the </a:t>
            </a:r>
            <a:r>
              <a:rPr lang="en-US" sz="3200" b="1" dirty="0">
                <a:solidFill>
                  <a:srgbClr val="1817BF"/>
                </a:solidFill>
              </a:rPr>
              <a:t>exchange of body fluids</a:t>
            </a:r>
            <a:r>
              <a:rPr lang="en-US" sz="3200" b="1" dirty="0">
                <a:solidFill>
                  <a:schemeClr val="tx1">
                    <a:lumMod val="75000"/>
                  </a:schemeClr>
                </a:solidFill>
              </a:rPr>
              <a:t>.</a:t>
            </a:r>
          </a:p>
          <a:p>
            <a:pPr marL="45720" indent="0" algn="ctr">
              <a:buNone/>
            </a:pPr>
            <a:r>
              <a:rPr lang="en-US" sz="3200" b="1" dirty="0">
                <a:solidFill>
                  <a:srgbClr val="AE1712"/>
                </a:solidFill>
              </a:rPr>
              <a:t>THREE Ways:</a:t>
            </a:r>
          </a:p>
          <a:p>
            <a:pPr marL="1390333" lvl="4" indent="-457200">
              <a:buClr>
                <a:schemeClr val="tx1">
                  <a:lumMod val="75000"/>
                </a:schemeClr>
              </a:buClr>
              <a:buAutoNum type="arabicPeriod"/>
            </a:pPr>
            <a:r>
              <a:rPr lang="en-US" sz="3200" b="1" dirty="0">
                <a:solidFill>
                  <a:srgbClr val="1817BF"/>
                </a:solidFill>
              </a:rPr>
              <a:t>Unprotected sex </a:t>
            </a:r>
            <a:r>
              <a:rPr lang="en-US" sz="3200" dirty="0">
                <a:solidFill>
                  <a:schemeClr val="tx1">
                    <a:lumMod val="75000"/>
                  </a:schemeClr>
                </a:solidFill>
              </a:rPr>
              <a:t>(anal, vaginal, or oral) with People Living With HIV (PLWH)</a:t>
            </a:r>
          </a:p>
          <a:p>
            <a:pPr marL="1390333" lvl="4" indent="-457200">
              <a:buClr>
                <a:schemeClr val="tx1">
                  <a:lumMod val="75000"/>
                </a:schemeClr>
              </a:buClr>
              <a:buAutoNum type="arabicPeriod"/>
            </a:pPr>
            <a:r>
              <a:rPr lang="en-US" sz="3200" b="1" dirty="0">
                <a:solidFill>
                  <a:srgbClr val="1817BF"/>
                </a:solidFill>
              </a:rPr>
              <a:t>Blood to blood </a:t>
            </a:r>
            <a:r>
              <a:rPr lang="en-US" sz="3200" b="1" dirty="0">
                <a:solidFill>
                  <a:schemeClr val="tx1">
                    <a:lumMod val="75000"/>
                  </a:schemeClr>
                </a:solidFill>
              </a:rPr>
              <a:t>contact </a:t>
            </a:r>
          </a:p>
          <a:p>
            <a:pPr marL="1390333" lvl="4" indent="-457200">
              <a:buClr>
                <a:schemeClr val="tx1">
                  <a:lumMod val="75000"/>
                </a:schemeClr>
              </a:buClr>
              <a:buAutoNum type="arabicPeriod"/>
            </a:pPr>
            <a:r>
              <a:rPr lang="en-US" sz="3200" b="1" dirty="0">
                <a:solidFill>
                  <a:schemeClr val="tx1">
                    <a:lumMod val="75000"/>
                  </a:schemeClr>
                </a:solidFill>
              </a:rPr>
              <a:t>Exposure</a:t>
            </a:r>
            <a:r>
              <a:rPr lang="en-US" sz="3200" dirty="0">
                <a:solidFill>
                  <a:schemeClr val="tx1">
                    <a:lumMod val="75000"/>
                  </a:schemeClr>
                </a:solidFill>
              </a:rPr>
              <a:t> to HIV </a:t>
            </a:r>
            <a:r>
              <a:rPr lang="en-US" sz="3200" b="1" dirty="0">
                <a:solidFill>
                  <a:srgbClr val="1817BF"/>
                </a:solidFill>
              </a:rPr>
              <a:t>before or during birth or through breastfeeding</a:t>
            </a:r>
            <a:endParaRPr lang="en-US" sz="3200" b="1" baseline="30000" dirty="0">
              <a:solidFill>
                <a:srgbClr val="1817BF"/>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128" y="2714622"/>
            <a:ext cx="1546459" cy="15464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514" r="45682"/>
          <a:stretch/>
        </p:blipFill>
        <p:spPr>
          <a:xfrm>
            <a:off x="1631496" y="4122977"/>
            <a:ext cx="1562433" cy="20103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b="24131"/>
          <a:stretch/>
        </p:blipFill>
        <p:spPr>
          <a:xfrm>
            <a:off x="553362" y="97126"/>
            <a:ext cx="1447799" cy="19029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33281"/>
          <a:stretch/>
        </p:blipFill>
        <p:spPr>
          <a:xfrm>
            <a:off x="1513062" y="1364333"/>
            <a:ext cx="1814398" cy="14883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p:cNvSpPr>
            <a:spLocks noGrp="1"/>
          </p:cNvSpPr>
          <p:nvPr>
            <p:ph type="sldNum" sz="quarter" idx="12"/>
          </p:nvPr>
        </p:nvSpPr>
        <p:spPr/>
        <p:txBody>
          <a:bodyPr/>
          <a:lstStyle/>
          <a:p>
            <a:fld id="{3A3BF598-3965-4B96-B96B-16E067964EB4}" type="slidenum">
              <a:rPr lang="en-US" sz="1800" smtClean="0">
                <a:solidFill>
                  <a:schemeClr val="tx1">
                    <a:lumMod val="50000"/>
                  </a:schemeClr>
                </a:solidFill>
              </a:rPr>
              <a:t>10</a:t>
            </a:fld>
            <a:endParaRPr lang="en-US" sz="1800" dirty="0">
              <a:solidFill>
                <a:schemeClr val="tx1">
                  <a:lumMod val="50000"/>
                </a:schemeClr>
              </a:solidFill>
            </a:endParaRPr>
          </a:p>
        </p:txBody>
      </p:sp>
      <p:sp>
        <p:nvSpPr>
          <p:cNvPr id="10" name="TextBox 9">
            <a:extLst>
              <a:ext uri="{FF2B5EF4-FFF2-40B4-BE49-F238E27FC236}">
                <a16:creationId xmlns:a16="http://schemas.microsoft.com/office/drawing/2014/main" id="{65FCC1F7-F267-4CEA-8731-74D0993CBBE4}"/>
              </a:ext>
            </a:extLst>
          </p:cNvPr>
          <p:cNvSpPr txBox="1"/>
          <p:nvPr/>
        </p:nvSpPr>
        <p:spPr>
          <a:xfrm>
            <a:off x="640080" y="6309360"/>
            <a:ext cx="6492240" cy="369332"/>
          </a:xfrm>
          <a:prstGeom prst="rect">
            <a:avLst/>
          </a:prstGeom>
          <a:noFill/>
        </p:spPr>
        <p:txBody>
          <a:bodyPr wrap="square">
            <a:spAutoFit/>
          </a:bodyPr>
          <a:lstStyle/>
          <a:p>
            <a:pPr lvl="0"/>
            <a:r>
              <a:rPr lang="en-US" sz="1800" b="1" dirty="0">
                <a:solidFill>
                  <a:srgbClr val="464646"/>
                </a:solidFill>
              </a:rPr>
              <a:t>Oklahoma State Department of Health | HIV 101 | 2023</a:t>
            </a:r>
          </a:p>
        </p:txBody>
      </p:sp>
    </p:spTree>
    <p:extLst>
      <p:ext uri="{BB962C8B-B14F-4D97-AF65-F5344CB8AC3E}">
        <p14:creationId xmlns:p14="http://schemas.microsoft.com/office/powerpoint/2010/main" val="420411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a:xfrm>
            <a:off x="457200" y="42836"/>
            <a:ext cx="11394140" cy="837374"/>
          </a:xfrm>
        </p:spPr>
        <p:txBody>
          <a:bodyPr/>
          <a:lstStyle/>
          <a:p>
            <a:pPr marL="182880" indent="0" algn="ctr"/>
            <a:r>
              <a:rPr lang="en-US" sz="5600" dirty="0">
                <a:ln>
                  <a:solidFill>
                    <a:schemeClr val="tx2"/>
                  </a:solidFill>
                </a:ln>
                <a:solidFill>
                  <a:schemeClr val="tx1">
                    <a:lumMod val="50000"/>
                  </a:schemeClr>
                </a:solidFill>
              </a:rPr>
              <a:t>What Fluids Can Transmit HIV?</a:t>
            </a:r>
          </a:p>
        </p:txBody>
      </p:sp>
      <p:sp>
        <p:nvSpPr>
          <p:cNvPr id="22" name="Rectangle 21"/>
          <p:cNvSpPr/>
          <p:nvPr/>
        </p:nvSpPr>
        <p:spPr>
          <a:xfrm>
            <a:off x="3852435" y="1781901"/>
            <a:ext cx="4487129" cy="3785652"/>
          </a:xfrm>
          <a:prstGeom prst="rect">
            <a:avLst/>
          </a:prstGeom>
          <a:solidFill>
            <a:srgbClr val="AE1712"/>
          </a:solidFill>
        </p:spPr>
        <p:style>
          <a:lnRef idx="0">
            <a:schemeClr val="accent5"/>
          </a:lnRef>
          <a:fillRef idx="3">
            <a:schemeClr val="accent5"/>
          </a:fillRef>
          <a:effectRef idx="3">
            <a:schemeClr val="accent5"/>
          </a:effectRef>
          <a:fontRef idx="minor">
            <a:schemeClr val="lt1"/>
          </a:fontRef>
        </p:style>
        <p:txBody>
          <a:bodyPr wrap="square" lIns="91440" tIns="45720" rIns="91440" bIns="45720">
            <a:spAutoFit/>
          </a:bodyPr>
          <a:lstStyle/>
          <a:p>
            <a:pPr algn="ctr"/>
            <a: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rPr>
              <a:t>Blood</a:t>
            </a:r>
          </a:p>
          <a:p>
            <a:pPr algn="ctr"/>
            <a: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rPr>
              <a:t>Rectal fluids </a:t>
            </a:r>
            <a:endParaRPr lang="en-US" sz="4800" baseline="30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rPr>
              <a:t>Semen</a:t>
            </a:r>
          </a:p>
          <a:p>
            <a:pPr algn="ctr"/>
            <a: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rPr>
              <a:t>Vaginal fluids</a:t>
            </a:r>
          </a:p>
          <a:p>
            <a:pPr algn="ctr"/>
            <a: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rPr>
              <a:t>Breast Milk</a:t>
            </a:r>
            <a:endParaRPr lang="en-US" sz="4800" b="1" baseline="300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397" y="1299685"/>
            <a:ext cx="2565091" cy="1712449"/>
          </a:xfrm>
          <a:prstGeom prst="rect">
            <a:avLst/>
          </a:prstGeom>
          <a:noFill/>
          <a:ln>
            <a:noFill/>
          </a:ln>
          <a:effectLst>
            <a:glow rad="63500">
              <a:srgbClr val="5D1495">
                <a:alpha val="40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73583">
            <a:off x="1513327" y="4066661"/>
            <a:ext cx="2925229" cy="2407826"/>
          </a:xfrm>
          <a:prstGeom prst="rect">
            <a:avLst/>
          </a:prstGeom>
          <a:ln>
            <a:noFill/>
          </a:ln>
          <a:effectLst>
            <a:glow rad="63500">
              <a:srgbClr val="5D1495">
                <a:alpha val="40000"/>
              </a:srgbClr>
            </a:glow>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6882" y="4139475"/>
            <a:ext cx="2923386" cy="2026654"/>
          </a:xfrm>
          <a:prstGeom prst="rect">
            <a:avLst/>
          </a:prstGeom>
          <a:ln>
            <a:noFill/>
          </a:ln>
          <a:effectLst>
            <a:glow rad="12700">
              <a:srgbClr val="5D1495">
                <a:alpha val="40000"/>
              </a:srgb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13073" t="11757" r="10360" b="11094"/>
          <a:stretch/>
        </p:blipFill>
        <p:spPr bwMode="auto">
          <a:xfrm>
            <a:off x="7883954" y="1183325"/>
            <a:ext cx="2386048" cy="1798351"/>
          </a:xfrm>
          <a:prstGeom prst="rect">
            <a:avLst/>
          </a:prstGeom>
          <a:ln>
            <a:noFill/>
          </a:ln>
          <a:effectLst>
            <a:glow rad="101600">
              <a:srgbClr val="5D1495">
                <a:alpha val="40000"/>
              </a:srgbClr>
            </a:glow>
            <a:softEdge rad="112500"/>
          </a:effectLst>
          <a:extLst>
            <a:ext uri="{909E8E84-426E-40DD-AFC4-6F175D3DCCD1}">
              <a14:hiddenFill xmlns:a14="http://schemas.microsoft.com/office/drawing/2010/main">
                <a:solidFill>
                  <a:schemeClr val="accent1"/>
                </a:solidFill>
              </a14:hiddenFill>
            </a:ext>
          </a:extLst>
        </p:spPr>
      </p:pic>
      <p:sp>
        <p:nvSpPr>
          <p:cNvPr id="2" name="Slide Number Placeholder 1"/>
          <p:cNvSpPr>
            <a:spLocks noGrp="1"/>
          </p:cNvSpPr>
          <p:nvPr>
            <p:ph type="sldNum" sz="quarter" idx="12"/>
          </p:nvPr>
        </p:nvSpPr>
        <p:spPr/>
        <p:txBody>
          <a:bodyPr/>
          <a:lstStyle/>
          <a:p>
            <a:fld id="{DB7DDC46-2E90-8640-BEFE-F54DCCD857ED}" type="slidenum">
              <a:rPr lang="en-US" sz="1800" smtClean="0">
                <a:solidFill>
                  <a:schemeClr val="tx1">
                    <a:lumMod val="50000"/>
                  </a:schemeClr>
                </a:solidFill>
              </a:rPr>
              <a:t>11</a:t>
            </a:fld>
            <a:endParaRPr lang="en-US" sz="1800" dirty="0">
              <a:solidFill>
                <a:schemeClr val="tx1">
                  <a:lumMod val="50000"/>
                </a:schemeClr>
              </a:solidFill>
            </a:endParaRPr>
          </a:p>
        </p:txBody>
      </p:sp>
      <p:sp>
        <p:nvSpPr>
          <p:cNvPr id="10" name="TextBox 9">
            <a:extLst>
              <a:ext uri="{FF2B5EF4-FFF2-40B4-BE49-F238E27FC236}">
                <a16:creationId xmlns:a16="http://schemas.microsoft.com/office/drawing/2014/main" id="{0DFF5D0D-9B85-4B1C-AF0A-64DA0F2B0323}"/>
              </a:ext>
            </a:extLst>
          </p:cNvPr>
          <p:cNvSpPr txBox="1"/>
          <p:nvPr/>
        </p:nvSpPr>
        <p:spPr>
          <a:xfrm>
            <a:off x="640080" y="6309360"/>
            <a:ext cx="6492240" cy="369332"/>
          </a:xfrm>
          <a:prstGeom prst="rect">
            <a:avLst/>
          </a:prstGeom>
          <a:noFill/>
        </p:spPr>
        <p:txBody>
          <a:bodyPr wrap="square">
            <a:spAutoFit/>
          </a:bodyPr>
          <a:lstStyle/>
          <a:p>
            <a:pPr lvl="0"/>
            <a:r>
              <a:rPr lang="en-US" sz="1800" b="1" dirty="0">
                <a:solidFill>
                  <a:srgbClr val="464646"/>
                </a:solidFill>
              </a:rPr>
              <a:t>Oklahoma State Department of Health | HIV 101 | 2023</a:t>
            </a:r>
          </a:p>
        </p:txBody>
      </p:sp>
    </p:spTree>
    <p:extLst>
      <p:ext uri="{BB962C8B-B14F-4D97-AF65-F5344CB8AC3E}">
        <p14:creationId xmlns:p14="http://schemas.microsoft.com/office/powerpoint/2010/main" val="3290363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632" y="0"/>
            <a:ext cx="10948725" cy="1524000"/>
          </a:xfrm>
          <a:ln w="57150">
            <a:noFill/>
          </a:ln>
        </p:spPr>
        <p:txBody>
          <a:bodyPr/>
          <a:lstStyle/>
          <a:p>
            <a:pPr algn="ctr"/>
            <a:r>
              <a:rPr lang="en-US" sz="6000" dirty="0">
                <a:ln>
                  <a:solidFill>
                    <a:schemeClr val="tx2"/>
                  </a:solidFill>
                </a:ln>
                <a:solidFill>
                  <a:schemeClr val="tx1">
                    <a:lumMod val="50000"/>
                  </a:schemeClr>
                </a:solidFill>
              </a:rPr>
              <a:t>How does HIV Enter </a:t>
            </a:r>
            <a:br>
              <a:rPr lang="en-US" sz="6000" dirty="0">
                <a:ln>
                  <a:solidFill>
                    <a:schemeClr val="tx2"/>
                  </a:solidFill>
                </a:ln>
                <a:solidFill>
                  <a:schemeClr val="tx1">
                    <a:lumMod val="50000"/>
                  </a:schemeClr>
                </a:solidFill>
              </a:rPr>
            </a:br>
            <a:r>
              <a:rPr lang="en-US" sz="6000" dirty="0">
                <a:ln>
                  <a:solidFill>
                    <a:schemeClr val="tx2"/>
                  </a:solidFill>
                </a:ln>
                <a:solidFill>
                  <a:schemeClr val="tx1">
                    <a:lumMod val="50000"/>
                  </a:schemeClr>
                </a:solidFill>
              </a:rPr>
              <a:t>the Body?</a:t>
            </a:r>
            <a:br>
              <a:rPr lang="en-US" dirty="0">
                <a:solidFill>
                  <a:schemeClr val="tx1">
                    <a:lumMod val="50000"/>
                  </a:schemeClr>
                </a:solidFill>
              </a:rPr>
            </a:br>
            <a:endParaRPr lang="en-US" dirty="0">
              <a:solidFill>
                <a:schemeClr val="tx1">
                  <a:lumMod val="50000"/>
                </a:schemeClr>
              </a:solidFill>
            </a:endParaRPr>
          </a:p>
        </p:txBody>
      </p:sp>
      <p:sp>
        <p:nvSpPr>
          <p:cNvPr id="3" name="Rectangle 2"/>
          <p:cNvSpPr/>
          <p:nvPr/>
        </p:nvSpPr>
        <p:spPr>
          <a:xfrm>
            <a:off x="747849" y="2090056"/>
            <a:ext cx="10784507" cy="4203021"/>
          </a:xfrm>
          <a:prstGeom prst="rect">
            <a:avLst/>
          </a:prstGeom>
          <a:solidFill>
            <a:srgbClr val="AE1712"/>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t>	Mouth	 	Nose 			Eyes </a:t>
            </a:r>
          </a:p>
          <a:p>
            <a:endParaRPr lang="en-US" sz="4800" b="1" dirty="0"/>
          </a:p>
          <a:p>
            <a:r>
              <a:rPr lang="en-US" sz="4800" b="1" dirty="0"/>
              <a:t>	Vagina		Penis		      Anus</a:t>
            </a:r>
          </a:p>
          <a:p>
            <a:r>
              <a:rPr lang="en-US" sz="4800" b="1" dirty="0"/>
              <a:t>	                 </a:t>
            </a:r>
          </a:p>
          <a:p>
            <a:r>
              <a:rPr lang="en-US" sz="4800" b="1" dirty="0"/>
              <a:t>				Open Skin</a:t>
            </a:r>
            <a:endParaRPr lang="en-US" sz="2800" b="1" dirty="0"/>
          </a:p>
        </p:txBody>
      </p:sp>
      <p:sp>
        <p:nvSpPr>
          <p:cNvPr id="4" name="Slide Number Placeholder 3"/>
          <p:cNvSpPr>
            <a:spLocks noGrp="1"/>
          </p:cNvSpPr>
          <p:nvPr>
            <p:ph type="sldNum" sz="quarter" idx="12"/>
          </p:nvPr>
        </p:nvSpPr>
        <p:spPr/>
        <p:txBody>
          <a:bodyPr/>
          <a:lstStyle/>
          <a:p>
            <a:fld id="{3A3BF598-3965-4B96-B96B-16E067964EB4}" type="slidenum">
              <a:rPr lang="en-US" sz="1800" smtClean="0">
                <a:solidFill>
                  <a:schemeClr val="tx1">
                    <a:lumMod val="50000"/>
                  </a:schemeClr>
                </a:solidFill>
              </a:rPr>
              <a:t>12</a:t>
            </a:fld>
            <a:endParaRPr lang="en-US" sz="1800" dirty="0">
              <a:solidFill>
                <a:schemeClr val="tx1">
                  <a:lumMod val="50000"/>
                </a:schemeClr>
              </a:solidFill>
            </a:endParaRPr>
          </a:p>
        </p:txBody>
      </p:sp>
      <p:sp>
        <p:nvSpPr>
          <p:cNvPr id="6" name="TextBox 5">
            <a:extLst>
              <a:ext uri="{FF2B5EF4-FFF2-40B4-BE49-F238E27FC236}">
                <a16:creationId xmlns:a16="http://schemas.microsoft.com/office/drawing/2014/main" id="{AD8FFA06-EB34-4B11-81F3-1502C598EC4D}"/>
              </a:ext>
            </a:extLst>
          </p:cNvPr>
          <p:cNvSpPr txBox="1"/>
          <p:nvPr/>
        </p:nvSpPr>
        <p:spPr>
          <a:xfrm>
            <a:off x="640080" y="6309360"/>
            <a:ext cx="6492240" cy="369332"/>
          </a:xfrm>
          <a:prstGeom prst="rect">
            <a:avLst/>
          </a:prstGeom>
          <a:noFill/>
        </p:spPr>
        <p:txBody>
          <a:bodyPr wrap="square">
            <a:spAutoFit/>
          </a:bodyPr>
          <a:lstStyle/>
          <a:p>
            <a:pPr lvl="0"/>
            <a:r>
              <a:rPr lang="en-US" sz="1800" b="1" dirty="0">
                <a:solidFill>
                  <a:srgbClr val="464646"/>
                </a:solidFill>
              </a:rPr>
              <a:t>Oklahoma State Department of Health | HIV 101 | 2023</a:t>
            </a:r>
          </a:p>
        </p:txBody>
      </p:sp>
    </p:spTree>
    <p:extLst>
      <p:ext uri="{BB962C8B-B14F-4D97-AF65-F5344CB8AC3E}">
        <p14:creationId xmlns:p14="http://schemas.microsoft.com/office/powerpoint/2010/main" val="3494213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5027" y="0"/>
            <a:ext cx="8660073" cy="1143000"/>
          </a:xfrm>
          <a:ln w="57150">
            <a:noFill/>
          </a:ln>
        </p:spPr>
        <p:txBody>
          <a:bodyPr/>
          <a:lstStyle/>
          <a:p>
            <a:pPr algn="ctr"/>
            <a:r>
              <a:rPr lang="en-US" sz="6000" dirty="0">
                <a:ln>
                  <a:solidFill>
                    <a:schemeClr val="tx2"/>
                  </a:solidFill>
                </a:ln>
                <a:solidFill>
                  <a:schemeClr val="tx1">
                    <a:lumMod val="50000"/>
                  </a:schemeClr>
                </a:solidFill>
              </a:rPr>
              <a:t>Symptoms of HIV</a:t>
            </a:r>
          </a:p>
        </p:txBody>
      </p:sp>
      <p:sp>
        <p:nvSpPr>
          <p:cNvPr id="3" name="Content Placeholder 2"/>
          <p:cNvSpPr>
            <a:spLocks noGrp="1"/>
          </p:cNvSpPr>
          <p:nvPr>
            <p:ph sz="quarter" idx="13"/>
          </p:nvPr>
        </p:nvSpPr>
        <p:spPr>
          <a:xfrm>
            <a:off x="536488" y="1398587"/>
            <a:ext cx="11379200" cy="4724400"/>
          </a:xfrm>
          <a:ln w="76200">
            <a:noFill/>
          </a:ln>
        </p:spPr>
        <p:txBody>
          <a:bodyPr>
            <a:noAutofit/>
          </a:bodyPr>
          <a:lstStyle/>
          <a:p>
            <a:pPr marL="45720" indent="0" algn="ctr">
              <a:spcAft>
                <a:spcPts val="200"/>
              </a:spcAft>
              <a:buNone/>
            </a:pPr>
            <a:r>
              <a:rPr lang="en-US" sz="3200" b="1" dirty="0">
                <a:solidFill>
                  <a:schemeClr val="tx1">
                    <a:lumMod val="75000"/>
                  </a:schemeClr>
                </a:solidFill>
              </a:rPr>
              <a:t>Many people </a:t>
            </a:r>
            <a:r>
              <a:rPr lang="en-US" sz="3200" dirty="0">
                <a:solidFill>
                  <a:schemeClr val="tx1">
                    <a:lumMod val="75000"/>
                  </a:schemeClr>
                </a:solidFill>
              </a:rPr>
              <a:t>who have </a:t>
            </a:r>
            <a:r>
              <a:rPr lang="en-US" sz="3200" b="1" dirty="0">
                <a:solidFill>
                  <a:schemeClr val="tx1">
                    <a:lumMod val="75000"/>
                  </a:schemeClr>
                </a:solidFill>
              </a:rPr>
              <a:t>HIV</a:t>
            </a:r>
            <a:r>
              <a:rPr lang="en-US" sz="3200" dirty="0">
                <a:solidFill>
                  <a:schemeClr val="tx1">
                    <a:lumMod val="75000"/>
                  </a:schemeClr>
                </a:solidFill>
              </a:rPr>
              <a:t> have </a:t>
            </a:r>
            <a:r>
              <a:rPr lang="en-US" sz="3200" b="1" dirty="0">
                <a:solidFill>
                  <a:srgbClr val="1817BF"/>
                </a:solidFill>
              </a:rPr>
              <a:t>NO symptoms</a:t>
            </a:r>
            <a:r>
              <a:rPr lang="en-US" sz="3200" dirty="0">
                <a:solidFill>
                  <a:srgbClr val="1817BF"/>
                </a:solidFill>
              </a:rPr>
              <a:t> </a:t>
            </a:r>
          </a:p>
          <a:p>
            <a:pPr marL="45720" indent="0" algn="ctr">
              <a:spcAft>
                <a:spcPts val="200"/>
              </a:spcAft>
              <a:buNone/>
            </a:pPr>
            <a:r>
              <a:rPr lang="en-US" sz="3200" dirty="0">
                <a:solidFill>
                  <a:schemeClr val="tx1">
                    <a:lumMod val="75000"/>
                  </a:schemeClr>
                </a:solidFill>
              </a:rPr>
              <a:t>at all for </a:t>
            </a:r>
            <a:r>
              <a:rPr lang="en-US" sz="3200" b="1" dirty="0">
                <a:solidFill>
                  <a:srgbClr val="AE1712"/>
                </a:solidFill>
              </a:rPr>
              <a:t>10 years or more</a:t>
            </a:r>
            <a:r>
              <a:rPr lang="en-US" sz="3200" b="1" dirty="0">
                <a:solidFill>
                  <a:schemeClr val="tx1">
                    <a:lumMod val="75000"/>
                  </a:schemeClr>
                </a:solidFill>
              </a:rPr>
              <a:t>.</a:t>
            </a:r>
          </a:p>
          <a:p>
            <a:pPr marL="45720" indent="0" algn="ctr">
              <a:spcAft>
                <a:spcPts val="200"/>
              </a:spcAft>
              <a:buNone/>
            </a:pPr>
            <a:endParaRPr lang="en-US" sz="2800" dirty="0">
              <a:solidFill>
                <a:schemeClr val="accent5"/>
              </a:solidFill>
            </a:endParaRPr>
          </a:p>
          <a:p>
            <a:pPr marL="45720" lvl="2" indent="0" algn="ctr">
              <a:spcAft>
                <a:spcPts val="200"/>
              </a:spcAft>
              <a:buNone/>
            </a:pPr>
            <a:r>
              <a:rPr lang="en-US" sz="3200" dirty="0">
                <a:solidFill>
                  <a:schemeClr val="tx1">
                    <a:lumMod val="75000"/>
                  </a:schemeClr>
                </a:solidFill>
              </a:rPr>
              <a:t>It is </a:t>
            </a:r>
            <a:r>
              <a:rPr lang="en-US" sz="3200" b="1" dirty="0">
                <a:solidFill>
                  <a:schemeClr val="tx1">
                    <a:lumMod val="75000"/>
                  </a:schemeClr>
                </a:solidFill>
              </a:rPr>
              <a:t>estimated</a:t>
            </a:r>
            <a:r>
              <a:rPr lang="en-US" sz="3200" dirty="0">
                <a:solidFill>
                  <a:schemeClr val="tx1">
                    <a:lumMod val="75000"/>
                  </a:schemeClr>
                </a:solidFill>
              </a:rPr>
              <a:t> </a:t>
            </a:r>
            <a:r>
              <a:rPr lang="en-US" sz="3200" b="1" dirty="0">
                <a:solidFill>
                  <a:srgbClr val="AE1712"/>
                </a:solidFill>
              </a:rPr>
              <a:t>158,500 (13%) people </a:t>
            </a:r>
            <a:r>
              <a:rPr lang="en-US" sz="3200" dirty="0">
                <a:solidFill>
                  <a:schemeClr val="tx1">
                    <a:lumMod val="75000"/>
                  </a:schemeClr>
                </a:solidFill>
              </a:rPr>
              <a:t>in </a:t>
            </a:r>
            <a:r>
              <a:rPr lang="en-US" sz="3200" b="1" dirty="0">
                <a:solidFill>
                  <a:schemeClr val="tx1">
                    <a:lumMod val="75000"/>
                  </a:schemeClr>
                </a:solidFill>
              </a:rPr>
              <a:t>U.S</a:t>
            </a:r>
            <a:r>
              <a:rPr lang="en-US" sz="3200" dirty="0">
                <a:solidFill>
                  <a:schemeClr val="tx1">
                    <a:lumMod val="75000"/>
                  </a:schemeClr>
                </a:solidFill>
              </a:rPr>
              <a:t>. have </a:t>
            </a:r>
            <a:r>
              <a:rPr lang="en-US" sz="3200" b="1" dirty="0">
                <a:solidFill>
                  <a:schemeClr val="tx1">
                    <a:lumMod val="75000"/>
                  </a:schemeClr>
                </a:solidFill>
              </a:rPr>
              <a:t>HIV</a:t>
            </a:r>
            <a:r>
              <a:rPr lang="en-US" sz="3200" dirty="0">
                <a:solidFill>
                  <a:schemeClr val="tx1">
                    <a:lumMod val="75000"/>
                  </a:schemeClr>
                </a:solidFill>
              </a:rPr>
              <a:t>,</a:t>
            </a:r>
          </a:p>
          <a:p>
            <a:pPr marL="45720" lvl="2" indent="0" algn="ctr">
              <a:spcAft>
                <a:spcPts val="200"/>
              </a:spcAft>
              <a:buNone/>
            </a:pPr>
            <a:r>
              <a:rPr lang="en-US" sz="3200" b="1" dirty="0">
                <a:solidFill>
                  <a:schemeClr val="tx1">
                    <a:lumMod val="75000"/>
                  </a:schemeClr>
                </a:solidFill>
              </a:rPr>
              <a:t>but</a:t>
            </a:r>
            <a:r>
              <a:rPr lang="en-US" sz="3200" dirty="0">
                <a:solidFill>
                  <a:schemeClr val="accent5"/>
                </a:solidFill>
              </a:rPr>
              <a:t> </a:t>
            </a:r>
            <a:r>
              <a:rPr lang="en-US" sz="3200" b="1" dirty="0">
                <a:solidFill>
                  <a:srgbClr val="1817BF"/>
                </a:solidFill>
              </a:rPr>
              <a:t>do not know it</a:t>
            </a:r>
            <a:r>
              <a:rPr lang="en-US" sz="3200" dirty="0">
                <a:solidFill>
                  <a:schemeClr val="tx1">
                    <a:lumMod val="75000"/>
                  </a:schemeClr>
                </a:solidFill>
              </a:rPr>
              <a:t>.</a:t>
            </a:r>
            <a:endParaRPr lang="en-US" sz="3200" b="1" u="sng" dirty="0">
              <a:solidFill>
                <a:schemeClr val="tx1">
                  <a:lumMod val="75000"/>
                </a:schemeClr>
              </a:solidFill>
            </a:endParaRPr>
          </a:p>
          <a:p>
            <a:pPr marL="45720" lvl="2" indent="0" algn="ctr">
              <a:spcAft>
                <a:spcPts val="200"/>
              </a:spcAft>
              <a:buNone/>
            </a:pPr>
            <a:r>
              <a:rPr lang="en-US" sz="3200" b="1" dirty="0">
                <a:solidFill>
                  <a:schemeClr val="tx1">
                    <a:lumMod val="75000"/>
                  </a:schemeClr>
                </a:solidFill>
              </a:rPr>
              <a:t>Symptoms</a:t>
            </a:r>
            <a:r>
              <a:rPr lang="en-US" sz="3200" dirty="0">
                <a:solidFill>
                  <a:schemeClr val="tx1">
                    <a:lumMod val="75000"/>
                  </a:schemeClr>
                </a:solidFill>
              </a:rPr>
              <a:t> </a:t>
            </a:r>
            <a:r>
              <a:rPr lang="en-US" sz="3200" b="1" dirty="0">
                <a:solidFill>
                  <a:schemeClr val="tx1">
                    <a:lumMod val="75000"/>
                  </a:schemeClr>
                </a:solidFill>
              </a:rPr>
              <a:t>vary </a:t>
            </a:r>
            <a:r>
              <a:rPr lang="en-US" sz="3200" dirty="0">
                <a:solidFill>
                  <a:schemeClr val="tx1">
                    <a:lumMod val="75000"/>
                  </a:schemeClr>
                </a:solidFill>
              </a:rPr>
              <a:t>from person to person. Some people who have </a:t>
            </a:r>
            <a:r>
              <a:rPr lang="en-US" sz="3200" b="1" dirty="0">
                <a:solidFill>
                  <a:schemeClr val="tx1">
                    <a:lumMod val="75000"/>
                  </a:schemeClr>
                </a:solidFill>
              </a:rPr>
              <a:t>HIV</a:t>
            </a:r>
            <a:r>
              <a:rPr lang="en-US" sz="3200" dirty="0">
                <a:solidFill>
                  <a:schemeClr val="tx1">
                    <a:lumMod val="75000"/>
                  </a:schemeClr>
                </a:solidFill>
              </a:rPr>
              <a:t> report having</a:t>
            </a:r>
            <a:r>
              <a:rPr lang="en-US" sz="3200" dirty="0">
                <a:solidFill>
                  <a:srgbClr val="1817BF"/>
                </a:solidFill>
              </a:rPr>
              <a:t> </a:t>
            </a:r>
            <a:r>
              <a:rPr lang="en-US" sz="3200" b="1" dirty="0">
                <a:solidFill>
                  <a:srgbClr val="AE1712"/>
                </a:solidFill>
              </a:rPr>
              <a:t>flu-like</a:t>
            </a:r>
            <a:r>
              <a:rPr lang="en-US" sz="3200" dirty="0">
                <a:solidFill>
                  <a:schemeClr val="accent5"/>
                </a:solidFill>
              </a:rPr>
              <a:t> </a:t>
            </a:r>
            <a:r>
              <a:rPr lang="en-US" sz="3200" dirty="0">
                <a:solidFill>
                  <a:schemeClr val="tx1">
                    <a:lumMod val="75000"/>
                  </a:schemeClr>
                </a:solidFill>
              </a:rPr>
              <a:t>symptoms</a:t>
            </a:r>
            <a:r>
              <a:rPr lang="en-US" sz="3200" dirty="0">
                <a:solidFill>
                  <a:schemeClr val="accent5"/>
                </a:solidFill>
              </a:rPr>
              <a:t> </a:t>
            </a:r>
            <a:r>
              <a:rPr lang="en-US" sz="3200" b="1" dirty="0">
                <a:solidFill>
                  <a:srgbClr val="1817BF"/>
                </a:solidFill>
              </a:rPr>
              <a:t>2-4 weeks</a:t>
            </a:r>
          </a:p>
          <a:p>
            <a:pPr marL="45720" lvl="2" indent="0" algn="ctr">
              <a:spcAft>
                <a:spcPts val="200"/>
              </a:spcAft>
              <a:buNone/>
            </a:pPr>
            <a:r>
              <a:rPr lang="en-US" sz="3200" b="1" dirty="0">
                <a:solidFill>
                  <a:schemeClr val="tx1">
                    <a:lumMod val="75000"/>
                  </a:schemeClr>
                </a:solidFill>
              </a:rPr>
              <a:t>after</a:t>
            </a:r>
            <a:r>
              <a:rPr lang="en-US" sz="3200" dirty="0">
                <a:solidFill>
                  <a:schemeClr val="tx1">
                    <a:lumMod val="75000"/>
                  </a:schemeClr>
                </a:solidFill>
              </a:rPr>
              <a:t> exposure.</a:t>
            </a:r>
            <a:endParaRPr lang="en-US" sz="3200" baseline="30000" dirty="0">
              <a:solidFill>
                <a:schemeClr val="tx1">
                  <a:lumMod val="75000"/>
                </a:schemeClr>
              </a:solidFill>
            </a:endParaRPr>
          </a:p>
          <a:p>
            <a:pPr marL="45720" indent="0">
              <a:buNone/>
            </a:pPr>
            <a:endParaRPr lang="en-US" sz="3200" dirty="0">
              <a:solidFill>
                <a:schemeClr val="accent5"/>
              </a:solidFill>
            </a:endParaRPr>
          </a:p>
        </p:txBody>
      </p:sp>
      <p:sp>
        <p:nvSpPr>
          <p:cNvPr id="4" name="Slide Number Placeholder 3"/>
          <p:cNvSpPr>
            <a:spLocks noGrp="1"/>
          </p:cNvSpPr>
          <p:nvPr>
            <p:ph type="sldNum" sz="quarter" idx="12"/>
          </p:nvPr>
        </p:nvSpPr>
        <p:spPr/>
        <p:txBody>
          <a:bodyPr/>
          <a:lstStyle/>
          <a:p>
            <a:fld id="{3A3BF598-3965-4B96-B96B-16E067964EB4}" type="slidenum">
              <a:rPr lang="en-US" sz="1800" smtClean="0">
                <a:solidFill>
                  <a:schemeClr val="tx1">
                    <a:lumMod val="50000"/>
                  </a:schemeClr>
                </a:solidFill>
              </a:rPr>
              <a:t>13</a:t>
            </a:fld>
            <a:endParaRPr lang="en-US" sz="1800" dirty="0">
              <a:solidFill>
                <a:schemeClr val="tx1">
                  <a:lumMod val="50000"/>
                </a:schemeClr>
              </a:solidFill>
            </a:endParaRPr>
          </a:p>
        </p:txBody>
      </p:sp>
      <p:sp>
        <p:nvSpPr>
          <p:cNvPr id="6" name="TextBox 5">
            <a:extLst>
              <a:ext uri="{FF2B5EF4-FFF2-40B4-BE49-F238E27FC236}">
                <a16:creationId xmlns:a16="http://schemas.microsoft.com/office/drawing/2014/main" id="{6961692B-793C-4DF0-A6EF-CA9AD7C4A57B}"/>
              </a:ext>
            </a:extLst>
          </p:cNvPr>
          <p:cNvSpPr txBox="1"/>
          <p:nvPr/>
        </p:nvSpPr>
        <p:spPr>
          <a:xfrm>
            <a:off x="640080" y="6309360"/>
            <a:ext cx="6492240" cy="369332"/>
          </a:xfrm>
          <a:prstGeom prst="rect">
            <a:avLst/>
          </a:prstGeom>
          <a:noFill/>
        </p:spPr>
        <p:txBody>
          <a:bodyPr wrap="square">
            <a:spAutoFit/>
          </a:bodyPr>
          <a:lstStyle/>
          <a:p>
            <a:pPr lvl="0"/>
            <a:r>
              <a:rPr lang="en-US" sz="1800" b="1" dirty="0">
                <a:solidFill>
                  <a:srgbClr val="464646"/>
                </a:solidFill>
              </a:rPr>
              <a:t>Oklahoma State Department of Health | HIV 101 | 2023</a:t>
            </a:r>
          </a:p>
        </p:txBody>
      </p:sp>
    </p:spTree>
    <p:extLst>
      <p:ext uri="{BB962C8B-B14F-4D97-AF65-F5344CB8AC3E}">
        <p14:creationId xmlns:p14="http://schemas.microsoft.com/office/powerpoint/2010/main" val="2957878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43902"/>
            <a:ext cx="12192000" cy="1524000"/>
          </a:xfrm>
          <a:noFill/>
          <a:ln w="76200">
            <a:noFill/>
          </a:ln>
        </p:spPr>
        <p:txBody>
          <a:bodyPr/>
          <a:lstStyle/>
          <a:p>
            <a:pPr algn="ctr"/>
            <a:r>
              <a:rPr lang="en-US" sz="6000" dirty="0">
                <a:ln>
                  <a:solidFill>
                    <a:schemeClr val="tx2"/>
                  </a:solidFill>
                </a:ln>
                <a:solidFill>
                  <a:schemeClr val="tx1">
                    <a:lumMod val="50000"/>
                  </a:schemeClr>
                </a:solidFill>
              </a:rPr>
              <a:t>Viral Load &amp; CD4 Count</a:t>
            </a:r>
            <a:br>
              <a:rPr lang="en-US" sz="6000" dirty="0">
                <a:solidFill>
                  <a:schemeClr val="tx1">
                    <a:lumMod val="75000"/>
                  </a:schemeClr>
                </a:solidFill>
              </a:rPr>
            </a:br>
            <a:endParaRPr lang="en-US" sz="6000" dirty="0">
              <a:solidFill>
                <a:schemeClr val="tx1">
                  <a:lumMod val="75000"/>
                </a:schemeClr>
              </a:solidFill>
            </a:endParaRPr>
          </a:p>
        </p:txBody>
      </p:sp>
      <p:sp>
        <p:nvSpPr>
          <p:cNvPr id="3" name="Content Placeholder 2"/>
          <p:cNvSpPr>
            <a:spLocks noGrp="1"/>
          </p:cNvSpPr>
          <p:nvPr>
            <p:ph sz="quarter" idx="13"/>
          </p:nvPr>
        </p:nvSpPr>
        <p:spPr>
          <a:xfrm>
            <a:off x="583631" y="1815375"/>
            <a:ext cx="5817169" cy="4148719"/>
          </a:xfrm>
        </p:spPr>
        <p:txBody>
          <a:bodyPr>
            <a:normAutofit/>
          </a:bodyPr>
          <a:lstStyle/>
          <a:p>
            <a:pPr marL="45720" indent="0">
              <a:buNone/>
            </a:pPr>
            <a:r>
              <a:rPr lang="en-US" sz="3600" b="1" u="sng" dirty="0">
                <a:solidFill>
                  <a:srgbClr val="AE1712"/>
                </a:solidFill>
              </a:rPr>
              <a:t>CD4 (T4) Count</a:t>
            </a:r>
          </a:p>
          <a:p>
            <a:pPr marL="45720" indent="0">
              <a:buNone/>
            </a:pPr>
            <a:r>
              <a:rPr lang="en-US" sz="3600" dirty="0">
                <a:solidFill>
                  <a:schemeClr val="tx1">
                    <a:lumMod val="75000"/>
                  </a:schemeClr>
                </a:solidFill>
              </a:rPr>
              <a:t>Number of </a:t>
            </a:r>
            <a:r>
              <a:rPr lang="en-US" sz="3600" b="1" dirty="0">
                <a:solidFill>
                  <a:srgbClr val="1817BF"/>
                </a:solidFill>
              </a:rPr>
              <a:t>white blood cells </a:t>
            </a:r>
            <a:r>
              <a:rPr lang="en-US" sz="3600" dirty="0">
                <a:solidFill>
                  <a:schemeClr val="tx1">
                    <a:lumMod val="75000"/>
                  </a:schemeClr>
                </a:solidFill>
              </a:rPr>
              <a:t>in the blood</a:t>
            </a:r>
          </a:p>
          <a:p>
            <a:pPr marL="45720" indent="0">
              <a:buNone/>
            </a:pPr>
            <a:endParaRPr lang="en-US" sz="3600" u="sng" dirty="0">
              <a:solidFill>
                <a:schemeClr val="accent4"/>
              </a:solidFill>
            </a:endParaRPr>
          </a:p>
          <a:p>
            <a:pPr marL="45720" indent="0">
              <a:buNone/>
            </a:pPr>
            <a:r>
              <a:rPr lang="en-US" sz="3600" b="1" u="sng" dirty="0">
                <a:solidFill>
                  <a:srgbClr val="AE1712"/>
                </a:solidFill>
              </a:rPr>
              <a:t>Viral Load</a:t>
            </a:r>
            <a:r>
              <a:rPr lang="en-US" sz="3600" b="1" dirty="0">
                <a:solidFill>
                  <a:srgbClr val="AE1712"/>
                </a:solidFill>
              </a:rPr>
              <a:t> </a:t>
            </a:r>
          </a:p>
          <a:p>
            <a:pPr marL="45720" indent="0">
              <a:buNone/>
            </a:pPr>
            <a:r>
              <a:rPr lang="en-US" sz="3600" dirty="0">
                <a:solidFill>
                  <a:schemeClr val="tx1">
                    <a:lumMod val="75000"/>
                  </a:schemeClr>
                </a:solidFill>
              </a:rPr>
              <a:t>Amount of</a:t>
            </a:r>
            <a:r>
              <a:rPr lang="en-US" sz="3600" dirty="0">
                <a:solidFill>
                  <a:srgbClr val="1817BF"/>
                </a:solidFill>
              </a:rPr>
              <a:t> </a:t>
            </a:r>
            <a:r>
              <a:rPr lang="en-US" sz="3600" b="1" dirty="0">
                <a:solidFill>
                  <a:srgbClr val="1817BF"/>
                </a:solidFill>
              </a:rPr>
              <a:t>HIV</a:t>
            </a:r>
            <a:r>
              <a:rPr lang="en-US" sz="3600" dirty="0">
                <a:solidFill>
                  <a:schemeClr val="accent5"/>
                </a:solidFill>
              </a:rPr>
              <a:t> </a:t>
            </a:r>
            <a:r>
              <a:rPr lang="en-US" sz="3600" dirty="0">
                <a:solidFill>
                  <a:schemeClr val="tx1">
                    <a:lumMod val="75000"/>
                  </a:schemeClr>
                </a:solidFill>
              </a:rPr>
              <a:t>in the blood</a:t>
            </a:r>
          </a:p>
          <a:p>
            <a:pPr marL="45720" indent="0">
              <a:buNone/>
            </a:pPr>
            <a:endParaRPr lang="en-US" sz="3600" dirty="0">
              <a:solidFill>
                <a:schemeClr val="accent5"/>
              </a:solidFill>
            </a:endParaRPr>
          </a:p>
          <a:p>
            <a:pPr marL="45720" indent="0">
              <a:buNone/>
            </a:pP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8800" y="1664021"/>
            <a:ext cx="4715927" cy="4414590"/>
          </a:xfrm>
          <a:prstGeom prst="rect">
            <a:avLst/>
          </a:prstGeom>
          <a:ln>
            <a:noFill/>
          </a:ln>
          <a:effectLst>
            <a:glow rad="63500">
              <a:srgbClr val="AE1712">
                <a:alpha val="40000"/>
              </a:srgbClr>
            </a:glow>
            <a:softEdge rad="112500"/>
          </a:effectLst>
        </p:spPr>
      </p:pic>
      <p:sp>
        <p:nvSpPr>
          <p:cNvPr id="4" name="Slide Number Placeholder 3"/>
          <p:cNvSpPr>
            <a:spLocks noGrp="1"/>
          </p:cNvSpPr>
          <p:nvPr>
            <p:ph type="sldNum" sz="quarter" idx="12"/>
          </p:nvPr>
        </p:nvSpPr>
        <p:spPr/>
        <p:txBody>
          <a:bodyPr/>
          <a:lstStyle/>
          <a:p>
            <a:fld id="{3A3BF598-3965-4B96-B96B-16E067964EB4}" type="slidenum">
              <a:rPr lang="en-US" sz="1800" smtClean="0">
                <a:solidFill>
                  <a:schemeClr val="tx1">
                    <a:lumMod val="50000"/>
                  </a:schemeClr>
                </a:solidFill>
              </a:rPr>
              <a:t>14</a:t>
            </a:fld>
            <a:endParaRPr lang="en-US" sz="1800" dirty="0">
              <a:solidFill>
                <a:schemeClr val="tx1">
                  <a:lumMod val="50000"/>
                </a:schemeClr>
              </a:solidFill>
            </a:endParaRPr>
          </a:p>
        </p:txBody>
      </p:sp>
      <p:sp>
        <p:nvSpPr>
          <p:cNvPr id="7" name="TextBox 6">
            <a:extLst>
              <a:ext uri="{FF2B5EF4-FFF2-40B4-BE49-F238E27FC236}">
                <a16:creationId xmlns:a16="http://schemas.microsoft.com/office/drawing/2014/main" id="{B0199367-DA0C-4EA4-97CD-13E5C7915429}"/>
              </a:ext>
            </a:extLst>
          </p:cNvPr>
          <p:cNvSpPr txBox="1"/>
          <p:nvPr/>
        </p:nvSpPr>
        <p:spPr>
          <a:xfrm>
            <a:off x="640080" y="6309360"/>
            <a:ext cx="6492240" cy="369332"/>
          </a:xfrm>
          <a:prstGeom prst="rect">
            <a:avLst/>
          </a:prstGeom>
          <a:noFill/>
        </p:spPr>
        <p:txBody>
          <a:bodyPr wrap="square">
            <a:spAutoFit/>
          </a:bodyPr>
          <a:lstStyle/>
          <a:p>
            <a:pPr lvl="0"/>
            <a:r>
              <a:rPr lang="en-US" sz="1800" b="1" dirty="0">
                <a:solidFill>
                  <a:srgbClr val="464646"/>
                </a:solidFill>
              </a:rPr>
              <a:t>Oklahoma State Department of Health | HIV 101 | 2023</a:t>
            </a:r>
          </a:p>
        </p:txBody>
      </p:sp>
    </p:spTree>
    <p:extLst>
      <p:ext uri="{BB962C8B-B14F-4D97-AF65-F5344CB8AC3E}">
        <p14:creationId xmlns:p14="http://schemas.microsoft.com/office/powerpoint/2010/main" val="2699138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00554" y="599796"/>
            <a:ext cx="4800599" cy="2069146"/>
          </a:xfrm>
          <a:ln w="57150">
            <a:noFill/>
          </a:ln>
        </p:spPr>
        <p:txBody>
          <a:bodyPr/>
          <a:lstStyle/>
          <a:p>
            <a:pPr algn="ctr"/>
            <a:r>
              <a:rPr lang="en-US" sz="6000" dirty="0">
                <a:ln>
                  <a:solidFill>
                    <a:schemeClr val="tx2"/>
                  </a:solidFill>
                </a:ln>
                <a:solidFill>
                  <a:schemeClr val="tx1">
                    <a:lumMod val="50000"/>
                  </a:schemeClr>
                </a:solidFill>
              </a:rPr>
              <a:t>Window Period</a:t>
            </a:r>
          </a:p>
        </p:txBody>
      </p:sp>
      <p:sp>
        <p:nvSpPr>
          <p:cNvPr id="3" name="Content Placeholder 2"/>
          <p:cNvSpPr>
            <a:spLocks noGrp="1"/>
          </p:cNvSpPr>
          <p:nvPr>
            <p:ph sz="quarter" idx="13"/>
          </p:nvPr>
        </p:nvSpPr>
        <p:spPr>
          <a:xfrm>
            <a:off x="855243" y="3150335"/>
            <a:ext cx="10044405" cy="1436741"/>
          </a:xfrm>
        </p:spPr>
        <p:txBody>
          <a:bodyPr>
            <a:noAutofit/>
          </a:bodyPr>
          <a:lstStyle/>
          <a:p>
            <a:pPr marL="45720" indent="0" algn="ctr">
              <a:buNone/>
            </a:pPr>
            <a:r>
              <a:rPr lang="en-US" sz="3600" dirty="0">
                <a:solidFill>
                  <a:schemeClr val="tx1">
                    <a:lumMod val="75000"/>
                  </a:schemeClr>
                </a:solidFill>
              </a:rPr>
              <a:t>The </a:t>
            </a:r>
            <a:r>
              <a:rPr lang="en-US" sz="3600" b="1" dirty="0">
                <a:solidFill>
                  <a:schemeClr val="tx1">
                    <a:lumMod val="75000"/>
                  </a:schemeClr>
                </a:solidFill>
              </a:rPr>
              <a:t>period of time </a:t>
            </a:r>
            <a:r>
              <a:rPr lang="en-US" sz="3600" b="1" dirty="0">
                <a:solidFill>
                  <a:srgbClr val="1817BF"/>
                </a:solidFill>
              </a:rPr>
              <a:t>after</a:t>
            </a:r>
            <a:r>
              <a:rPr lang="en-US" sz="3600" dirty="0">
                <a:solidFill>
                  <a:schemeClr val="accent5"/>
                </a:solidFill>
              </a:rPr>
              <a:t> </a:t>
            </a:r>
            <a:r>
              <a:rPr lang="en-US" sz="3600" dirty="0">
                <a:solidFill>
                  <a:schemeClr val="tx1">
                    <a:lumMod val="75000"/>
                  </a:schemeClr>
                </a:solidFill>
              </a:rPr>
              <a:t>someone may have been </a:t>
            </a:r>
            <a:r>
              <a:rPr lang="en-US" sz="3600" b="1" dirty="0">
                <a:solidFill>
                  <a:schemeClr val="tx1">
                    <a:lumMod val="75000"/>
                  </a:schemeClr>
                </a:solidFill>
              </a:rPr>
              <a:t>exposed</a:t>
            </a:r>
            <a:r>
              <a:rPr lang="en-US" sz="3600" dirty="0">
                <a:solidFill>
                  <a:schemeClr val="tx1">
                    <a:lumMod val="75000"/>
                  </a:schemeClr>
                </a:solidFill>
              </a:rPr>
              <a:t> to </a:t>
            </a:r>
            <a:r>
              <a:rPr lang="en-US" sz="3600" b="1" dirty="0">
                <a:solidFill>
                  <a:schemeClr val="tx1">
                    <a:lumMod val="75000"/>
                  </a:schemeClr>
                </a:solidFill>
              </a:rPr>
              <a:t>HIV</a:t>
            </a:r>
            <a:r>
              <a:rPr lang="en-US" sz="3600" dirty="0">
                <a:solidFill>
                  <a:schemeClr val="tx1">
                    <a:lumMod val="75000"/>
                  </a:schemeClr>
                </a:solidFill>
              </a:rPr>
              <a:t>, but </a:t>
            </a:r>
            <a:r>
              <a:rPr lang="en-US" sz="3600" b="1" dirty="0">
                <a:solidFill>
                  <a:srgbClr val="1817BF"/>
                </a:solidFill>
              </a:rPr>
              <a:t>before</a:t>
            </a:r>
            <a:r>
              <a:rPr lang="en-US" sz="3600" b="1" dirty="0">
                <a:solidFill>
                  <a:schemeClr val="accent5"/>
                </a:solidFill>
              </a:rPr>
              <a:t> </a:t>
            </a:r>
            <a:r>
              <a:rPr lang="en-US" sz="3600" b="1" dirty="0">
                <a:solidFill>
                  <a:schemeClr val="tx1">
                    <a:lumMod val="75000"/>
                  </a:schemeClr>
                </a:solidFill>
              </a:rPr>
              <a:t>a test </a:t>
            </a:r>
            <a:r>
              <a:rPr lang="en-US" sz="3600" dirty="0">
                <a:solidFill>
                  <a:schemeClr val="tx1">
                    <a:lumMod val="75000"/>
                  </a:schemeClr>
                </a:solidFill>
              </a:rPr>
              <a:t>can </a:t>
            </a:r>
            <a:r>
              <a:rPr lang="en-US" sz="3600" b="1" dirty="0">
                <a:solidFill>
                  <a:schemeClr val="tx1">
                    <a:lumMod val="75000"/>
                  </a:schemeClr>
                </a:solidFill>
              </a:rPr>
              <a:t>detect</a:t>
            </a:r>
            <a:r>
              <a:rPr lang="en-US" sz="3600" dirty="0">
                <a:solidFill>
                  <a:schemeClr val="tx1">
                    <a:lumMod val="75000"/>
                  </a:schemeClr>
                </a:solidFill>
              </a:rPr>
              <a:t> it (up to </a:t>
            </a:r>
            <a:r>
              <a:rPr lang="en-US" sz="3600" b="1" dirty="0">
                <a:solidFill>
                  <a:schemeClr val="tx1">
                    <a:lumMod val="75000"/>
                  </a:schemeClr>
                </a:solidFill>
              </a:rPr>
              <a:t>three months</a:t>
            </a:r>
            <a:r>
              <a:rPr lang="en-US" sz="3600" dirty="0">
                <a:solidFill>
                  <a:schemeClr val="tx1">
                    <a:lumMod val="75000"/>
                  </a:schemeClr>
                </a:solidFill>
              </a:rPr>
              <a:t>).</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6560" y="647156"/>
            <a:ext cx="3315265" cy="2120987"/>
          </a:xfrm>
          <a:prstGeom prst="rect">
            <a:avLst/>
          </a:prstGeom>
          <a:ln>
            <a:noFill/>
          </a:ln>
          <a:effectLst>
            <a:glow rad="50800">
              <a:srgbClr val="AE1712">
                <a:alpha val="40000"/>
              </a:srgbClr>
            </a:glow>
            <a:softEdge rad="112500"/>
          </a:effectLst>
        </p:spPr>
      </p:pic>
      <p:sp>
        <p:nvSpPr>
          <p:cNvPr id="6" name="TextBox 5"/>
          <p:cNvSpPr txBox="1"/>
          <p:nvPr/>
        </p:nvSpPr>
        <p:spPr>
          <a:xfrm>
            <a:off x="1500554" y="5268496"/>
            <a:ext cx="9144000" cy="830997"/>
          </a:xfrm>
          <a:prstGeom prst="rect">
            <a:avLst/>
          </a:prstGeom>
          <a:noFill/>
        </p:spPr>
        <p:txBody>
          <a:bodyPr wrap="square" rtlCol="0">
            <a:spAutoFit/>
          </a:bodyPr>
          <a:lstStyle/>
          <a:p>
            <a:pPr marL="45720" algn="ctr"/>
            <a:r>
              <a:rPr lang="en-US" sz="4800" b="1" dirty="0">
                <a:solidFill>
                  <a:srgbClr val="AE1712"/>
                </a:solidFill>
              </a:rPr>
              <a:t>IMMEDIATELY INFECTIOUS</a:t>
            </a:r>
          </a:p>
        </p:txBody>
      </p:sp>
      <p:sp>
        <p:nvSpPr>
          <p:cNvPr id="2" name="Slide Number Placeholder 1"/>
          <p:cNvSpPr>
            <a:spLocks noGrp="1"/>
          </p:cNvSpPr>
          <p:nvPr>
            <p:ph type="sldNum" sz="quarter" idx="12"/>
          </p:nvPr>
        </p:nvSpPr>
        <p:spPr/>
        <p:txBody>
          <a:bodyPr/>
          <a:lstStyle/>
          <a:p>
            <a:fld id="{3A3BF598-3965-4B96-B96B-16E067964EB4}" type="slidenum">
              <a:rPr lang="en-US" sz="1800" smtClean="0">
                <a:solidFill>
                  <a:schemeClr val="tx1">
                    <a:lumMod val="50000"/>
                  </a:schemeClr>
                </a:solidFill>
              </a:rPr>
              <a:t>15</a:t>
            </a:fld>
            <a:endParaRPr lang="en-US" sz="1800" dirty="0">
              <a:solidFill>
                <a:schemeClr val="tx1">
                  <a:lumMod val="50000"/>
                </a:schemeClr>
              </a:solidFill>
            </a:endParaRPr>
          </a:p>
        </p:txBody>
      </p:sp>
      <p:sp>
        <p:nvSpPr>
          <p:cNvPr id="9" name="TextBox 8">
            <a:extLst>
              <a:ext uri="{FF2B5EF4-FFF2-40B4-BE49-F238E27FC236}">
                <a16:creationId xmlns:a16="http://schemas.microsoft.com/office/drawing/2014/main" id="{E3958F22-3958-439B-9221-C7E202813850}"/>
              </a:ext>
            </a:extLst>
          </p:cNvPr>
          <p:cNvSpPr txBox="1"/>
          <p:nvPr/>
        </p:nvSpPr>
        <p:spPr>
          <a:xfrm>
            <a:off x="640080" y="6309360"/>
            <a:ext cx="6492240" cy="369332"/>
          </a:xfrm>
          <a:prstGeom prst="rect">
            <a:avLst/>
          </a:prstGeom>
          <a:noFill/>
        </p:spPr>
        <p:txBody>
          <a:bodyPr wrap="square">
            <a:spAutoFit/>
          </a:bodyPr>
          <a:lstStyle/>
          <a:p>
            <a:pPr lvl="0"/>
            <a:r>
              <a:rPr lang="en-US" sz="1800" b="1" dirty="0">
                <a:solidFill>
                  <a:srgbClr val="464646"/>
                </a:solidFill>
              </a:rPr>
              <a:t>Oklahoma State Department of Health | HIV 101 | 2023</a:t>
            </a:r>
          </a:p>
        </p:txBody>
      </p:sp>
    </p:spTree>
    <p:extLst>
      <p:ext uri="{BB962C8B-B14F-4D97-AF65-F5344CB8AC3E}">
        <p14:creationId xmlns:p14="http://schemas.microsoft.com/office/powerpoint/2010/main" val="3911172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txBox="1">
            <a:spLocks noGrp="1"/>
          </p:cNvSpPr>
          <p:nvPr>
            <p:ph type="title" idx="4294967295"/>
          </p:nvPr>
        </p:nvSpPr>
        <p:spPr>
          <a:xfrm>
            <a:off x="0" y="-23036"/>
            <a:ext cx="12191999"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chemeClr val="tx2"/>
                  </a:solidFill>
                </a:ln>
                <a:solidFill>
                  <a:schemeClr val="tx1">
                    <a:lumMod val="50000"/>
                  </a:schemeClr>
                </a:solidFill>
                <a:effectLst/>
                <a:uLnTx/>
                <a:uFillTx/>
                <a:latin typeface="+mn-lt"/>
                <a:ea typeface="+mn-ea"/>
                <a:cs typeface="+mn-cs"/>
              </a:rPr>
              <a:t>What is the </a:t>
            </a:r>
            <a:r>
              <a:rPr kumimoji="0" lang="en-US" sz="6000" b="1" i="0" u="none" strike="noStrike" kern="1200" cap="none" spc="0" normalizeH="0" baseline="0" noProof="0" dirty="0">
                <a:ln>
                  <a:solidFill>
                    <a:schemeClr val="tx2"/>
                  </a:solidFill>
                </a:ln>
                <a:solidFill>
                  <a:srgbClr val="1817BF"/>
                </a:solidFill>
                <a:effectLst/>
                <a:uLnTx/>
                <a:uFillTx/>
                <a:latin typeface="+mn-lt"/>
                <a:ea typeface="+mn-ea"/>
                <a:cs typeface="+mn-cs"/>
              </a:rPr>
              <a:t>Window Period </a:t>
            </a:r>
            <a:r>
              <a:rPr kumimoji="0" lang="en-US" sz="6000" b="1" i="0" u="none" strike="noStrike" kern="1200" cap="none" spc="0" normalizeH="0" baseline="0" noProof="0" dirty="0">
                <a:ln>
                  <a:solidFill>
                    <a:schemeClr val="tx2"/>
                  </a:solidFill>
                </a:ln>
                <a:solidFill>
                  <a:schemeClr val="tx1">
                    <a:lumMod val="50000"/>
                  </a:schemeClr>
                </a:solidFill>
                <a:effectLst/>
                <a:uLnTx/>
                <a:uFillTx/>
                <a:latin typeface="+mn-lt"/>
                <a:ea typeface="+mn-ea"/>
                <a:cs typeface="+mn-cs"/>
              </a:rPr>
              <a:t>?</a:t>
            </a:r>
            <a:endParaRPr kumimoji="0" lang="en-US" sz="6000" b="1" i="0" u="none" strike="noStrike" kern="1200" cap="none" spc="0" normalizeH="0" baseline="0" noProof="0" dirty="0">
              <a:ln>
                <a:noFill/>
              </a:ln>
              <a:solidFill>
                <a:schemeClr val="tx1">
                  <a:lumMod val="50000"/>
                </a:schemeClr>
              </a:solidFill>
              <a:effectLst/>
              <a:uLnTx/>
              <a:uFillTx/>
              <a:latin typeface="+mn-lt"/>
              <a:ea typeface="+mn-ea"/>
              <a:cs typeface="+mn-cs"/>
            </a:endParaRPr>
          </a:p>
        </p:txBody>
      </p:sp>
      <p:pic>
        <p:nvPicPr>
          <p:cNvPr id="3" name="Picture 2"/>
          <p:cNvPicPr>
            <a:picLocks noChangeAspect="1"/>
          </p:cNvPicPr>
          <p:nvPr/>
        </p:nvPicPr>
        <p:blipFill rotWithShape="1">
          <a:blip r:embed="rId3">
            <a:alphaModFix/>
            <a:extLst>
              <a:ext uri="{BEBA8EAE-BF5A-486C-A8C5-ECC9F3942E4B}">
                <a14:imgProps xmlns:a14="http://schemas.microsoft.com/office/drawing/2010/main">
                  <a14:imgLayer r:embed="rId4">
                    <a14:imgEffect>
                      <a14:artisticPhotocopy/>
                    </a14:imgEffect>
                  </a14:imgLayer>
                </a14:imgProps>
              </a:ext>
            </a:extLst>
          </a:blip>
          <a:srcRect l="5310" t="4048" r="7964" b="8747"/>
          <a:stretch/>
        </p:blipFill>
        <p:spPr>
          <a:xfrm>
            <a:off x="1218922" y="1038473"/>
            <a:ext cx="9482751" cy="5363472"/>
          </a:xfrm>
          <a:prstGeom prst="rect">
            <a:avLst/>
          </a:prstGeom>
        </p:spPr>
      </p:pic>
      <p:sp>
        <p:nvSpPr>
          <p:cNvPr id="2" name="Slide Number Placeholder 1"/>
          <p:cNvSpPr>
            <a:spLocks noGrp="1"/>
          </p:cNvSpPr>
          <p:nvPr>
            <p:ph type="sldNum" sz="quarter" idx="12"/>
          </p:nvPr>
        </p:nvSpPr>
        <p:spPr/>
        <p:txBody>
          <a:bodyPr/>
          <a:lstStyle/>
          <a:p>
            <a:fld id="{3A3BF598-3965-4B96-B96B-16E067964EB4}" type="slidenum">
              <a:rPr lang="en-US" sz="1800" smtClean="0">
                <a:solidFill>
                  <a:schemeClr val="tx1">
                    <a:lumMod val="50000"/>
                  </a:schemeClr>
                </a:solidFill>
              </a:rPr>
              <a:t>16</a:t>
            </a:fld>
            <a:endParaRPr lang="en-US" sz="1800" dirty="0">
              <a:solidFill>
                <a:schemeClr val="tx1">
                  <a:lumMod val="50000"/>
                </a:schemeClr>
              </a:solidFill>
            </a:endParaRPr>
          </a:p>
        </p:txBody>
      </p:sp>
      <p:sp>
        <p:nvSpPr>
          <p:cNvPr id="5" name="TextBox 4">
            <a:extLst>
              <a:ext uri="{FF2B5EF4-FFF2-40B4-BE49-F238E27FC236}">
                <a16:creationId xmlns:a16="http://schemas.microsoft.com/office/drawing/2014/main" id="{7D781D97-08A1-4ADE-89CF-CE171966174B}"/>
              </a:ext>
            </a:extLst>
          </p:cNvPr>
          <p:cNvSpPr txBox="1"/>
          <p:nvPr/>
        </p:nvSpPr>
        <p:spPr>
          <a:xfrm>
            <a:off x="640080" y="6309360"/>
            <a:ext cx="6492240" cy="369332"/>
          </a:xfrm>
          <a:prstGeom prst="rect">
            <a:avLst/>
          </a:prstGeom>
          <a:noFill/>
        </p:spPr>
        <p:txBody>
          <a:bodyPr wrap="square">
            <a:spAutoFit/>
          </a:bodyPr>
          <a:lstStyle/>
          <a:p>
            <a:pPr lvl="0"/>
            <a:r>
              <a:rPr lang="en-US" sz="1800" b="1" dirty="0">
                <a:solidFill>
                  <a:srgbClr val="464646"/>
                </a:solidFill>
              </a:rPr>
              <a:t>Oklahoma State Department of Health | HIV 101 | 2023</a:t>
            </a:r>
          </a:p>
        </p:txBody>
      </p:sp>
    </p:spTree>
    <p:extLst>
      <p:ext uri="{BB962C8B-B14F-4D97-AF65-F5344CB8AC3E}">
        <p14:creationId xmlns:p14="http://schemas.microsoft.com/office/powerpoint/2010/main" val="3087040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txBox="1">
            <a:spLocks noGrp="1"/>
          </p:cNvSpPr>
          <p:nvPr>
            <p:ph type="title" idx="4294967295"/>
          </p:nvPr>
        </p:nvSpPr>
        <p:spPr>
          <a:xfrm>
            <a:off x="31954" y="-6443"/>
            <a:ext cx="12191999"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chemeClr val="tx2"/>
                  </a:solidFill>
                </a:ln>
                <a:solidFill>
                  <a:schemeClr val="tx1">
                    <a:lumMod val="50000"/>
                  </a:schemeClr>
                </a:solidFill>
                <a:effectLst/>
                <a:uLnTx/>
                <a:uFillTx/>
                <a:latin typeface="+mn-lt"/>
                <a:ea typeface="+mn-ea"/>
                <a:cs typeface="+mn-cs"/>
              </a:rPr>
              <a:t>Viral Load &amp; </a:t>
            </a:r>
            <a:r>
              <a:rPr kumimoji="0" lang="en-US" sz="6000" b="1" i="0" u="none" strike="noStrike" kern="1200" cap="none" spc="0" normalizeH="0" baseline="0" noProof="0" dirty="0">
                <a:ln>
                  <a:solidFill>
                    <a:schemeClr val="tx2"/>
                  </a:solidFill>
                </a:ln>
                <a:solidFill>
                  <a:srgbClr val="C00000"/>
                </a:solidFill>
                <a:effectLst/>
                <a:uLnTx/>
                <a:uFillTx/>
                <a:latin typeface="+mn-lt"/>
                <a:ea typeface="+mn-ea"/>
                <a:cs typeface="+mn-cs"/>
              </a:rPr>
              <a:t>CD4</a:t>
            </a:r>
            <a:r>
              <a:rPr kumimoji="0" lang="en-US" sz="6000" b="1" i="0" u="none" strike="noStrike" kern="1200" cap="none" spc="0" normalizeH="0" baseline="0" noProof="0" dirty="0">
                <a:ln>
                  <a:solidFill>
                    <a:schemeClr val="tx2"/>
                  </a:solidFill>
                </a:ln>
                <a:solidFill>
                  <a:srgbClr val="353535"/>
                </a:solidFill>
                <a:effectLst/>
                <a:uLnTx/>
                <a:uFillTx/>
                <a:latin typeface="+mn-lt"/>
                <a:ea typeface="+mn-ea"/>
                <a:cs typeface="+mn-cs"/>
              </a:rPr>
              <a:t> </a:t>
            </a:r>
            <a:r>
              <a:rPr kumimoji="0" lang="en-US" sz="6000" b="1" i="0" u="none" strike="noStrike" kern="1200" cap="none" spc="0" normalizeH="0" baseline="0" noProof="0" dirty="0">
                <a:ln>
                  <a:solidFill>
                    <a:schemeClr val="tx2"/>
                  </a:solidFill>
                </a:ln>
                <a:solidFill>
                  <a:schemeClr val="tx1">
                    <a:lumMod val="50000"/>
                  </a:schemeClr>
                </a:solidFill>
                <a:effectLst/>
                <a:uLnTx/>
                <a:uFillTx/>
                <a:latin typeface="+mn-lt"/>
                <a:ea typeface="+mn-ea"/>
                <a:cs typeface="+mn-cs"/>
              </a:rPr>
              <a:t>Count Graph</a:t>
            </a:r>
            <a:endParaRPr kumimoji="0" lang="en-US" sz="6000" b="1" i="0" u="none" strike="noStrike" kern="1200" cap="none" spc="0" normalizeH="0" baseline="0" noProof="0" dirty="0">
              <a:ln>
                <a:noFill/>
              </a:ln>
              <a:solidFill>
                <a:schemeClr val="tx1">
                  <a:lumMod val="50000"/>
                </a:schemeClr>
              </a:solidFill>
              <a:effectLst/>
              <a:uLnTx/>
              <a:uFillTx/>
              <a:latin typeface="+mn-lt"/>
              <a:ea typeface="+mn-ea"/>
              <a:cs typeface="+mn-cs"/>
            </a:endParaRPr>
          </a:p>
        </p:txBody>
      </p:sp>
      <p:pic>
        <p:nvPicPr>
          <p:cNvPr id="2" name="Picture 1"/>
          <p:cNvPicPr>
            <a:picLocks noChangeAspect="1"/>
          </p:cNvPicPr>
          <p:nvPr/>
        </p:nvPicPr>
        <p:blipFill>
          <a:blip r:embed="rId3"/>
          <a:stretch>
            <a:fillRect/>
          </a:stretch>
        </p:blipFill>
        <p:spPr>
          <a:xfrm>
            <a:off x="1767709" y="1009220"/>
            <a:ext cx="8720491" cy="5601633"/>
          </a:xfrm>
          <a:prstGeom prst="rect">
            <a:avLst/>
          </a:prstGeom>
        </p:spPr>
      </p:pic>
      <p:sp>
        <p:nvSpPr>
          <p:cNvPr id="6" name="Right Arrow 5"/>
          <p:cNvSpPr/>
          <p:nvPr/>
        </p:nvSpPr>
        <p:spPr>
          <a:xfrm>
            <a:off x="1567496" y="5633326"/>
            <a:ext cx="590480" cy="488000"/>
          </a:xfrm>
          <a:prstGeom prst="rightArrow">
            <a:avLst/>
          </a:prstGeom>
          <a:solidFill>
            <a:srgbClr val="AE17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414134" y="4399998"/>
            <a:ext cx="1299410" cy="461665"/>
          </a:xfrm>
          <a:prstGeom prst="rect">
            <a:avLst/>
          </a:prstGeom>
          <a:noFill/>
        </p:spPr>
        <p:txBody>
          <a:bodyPr wrap="square" rtlCol="0">
            <a:spAutoFit/>
          </a:bodyPr>
          <a:lstStyle/>
          <a:p>
            <a:r>
              <a:rPr lang="en-US" sz="2400" b="1" dirty="0">
                <a:solidFill>
                  <a:srgbClr val="C00000"/>
                </a:solidFill>
              </a:rPr>
              <a:t>AIDS</a:t>
            </a:r>
          </a:p>
        </p:txBody>
      </p:sp>
      <p:sp>
        <p:nvSpPr>
          <p:cNvPr id="9" name="5-Point Star 8"/>
          <p:cNvSpPr/>
          <p:nvPr/>
        </p:nvSpPr>
        <p:spPr>
          <a:xfrm>
            <a:off x="7876675" y="4505180"/>
            <a:ext cx="497305" cy="35648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3" name="Slide Number Placeholder 2"/>
          <p:cNvSpPr>
            <a:spLocks noGrp="1"/>
          </p:cNvSpPr>
          <p:nvPr>
            <p:ph type="sldNum" sz="quarter" idx="12"/>
          </p:nvPr>
        </p:nvSpPr>
        <p:spPr/>
        <p:txBody>
          <a:bodyPr/>
          <a:lstStyle/>
          <a:p>
            <a:fld id="{3A3BF598-3965-4B96-B96B-16E067964EB4}" type="slidenum">
              <a:rPr lang="en-US" sz="1800" smtClean="0">
                <a:solidFill>
                  <a:schemeClr val="tx1">
                    <a:lumMod val="50000"/>
                  </a:schemeClr>
                </a:solidFill>
              </a:rPr>
              <a:t>17</a:t>
            </a:fld>
            <a:endParaRPr lang="en-US" sz="1800" dirty="0">
              <a:solidFill>
                <a:schemeClr val="tx1">
                  <a:lumMod val="50000"/>
                </a:schemeClr>
              </a:solidFill>
            </a:endParaRPr>
          </a:p>
        </p:txBody>
      </p:sp>
      <p:sp>
        <p:nvSpPr>
          <p:cNvPr id="11" name="Right Arrow 10"/>
          <p:cNvSpPr/>
          <p:nvPr/>
        </p:nvSpPr>
        <p:spPr>
          <a:xfrm>
            <a:off x="1567496" y="1075342"/>
            <a:ext cx="590480" cy="488000"/>
          </a:xfrm>
          <a:prstGeom prst="rightArrow">
            <a:avLst/>
          </a:prstGeom>
          <a:solidFill>
            <a:srgbClr val="AE17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A8D79300-3040-47E8-A173-4B496B4C53DD}"/>
              </a:ext>
            </a:extLst>
          </p:cNvPr>
          <p:cNvSpPr txBox="1"/>
          <p:nvPr/>
        </p:nvSpPr>
        <p:spPr>
          <a:xfrm>
            <a:off x="695325" y="6287687"/>
            <a:ext cx="6115050" cy="369332"/>
          </a:xfrm>
          <a:prstGeom prst="rect">
            <a:avLst/>
          </a:prstGeom>
          <a:noFill/>
        </p:spPr>
        <p:txBody>
          <a:bodyPr wrap="square">
            <a:spAutoFit/>
          </a:bodyPr>
          <a:lstStyle/>
          <a:p>
            <a:pPr lvl="0"/>
            <a:r>
              <a:rPr lang="en-US" sz="1800" b="1" dirty="0">
                <a:solidFill>
                  <a:srgbClr val="464646"/>
                </a:solidFill>
              </a:rPr>
              <a:t>Oklahoma State Department of Health | HIV 101 | 2023</a:t>
            </a:r>
          </a:p>
        </p:txBody>
      </p:sp>
    </p:spTree>
    <p:extLst>
      <p:ext uri="{BB962C8B-B14F-4D97-AF65-F5344CB8AC3E}">
        <p14:creationId xmlns:p14="http://schemas.microsoft.com/office/powerpoint/2010/main" val="2774507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noGrp="1"/>
          </p:cNvSpPr>
          <p:nvPr>
            <p:ph type="title" idx="4294967295"/>
          </p:nvPr>
        </p:nvSpPr>
        <p:spPr>
          <a:xfrm>
            <a:off x="1" y="71213"/>
            <a:ext cx="12192000" cy="1143000"/>
          </a:xfrm>
          <a:prstGeom prst="rect">
            <a:avLst/>
          </a:prstGeom>
          <a:noFill/>
          <a:ln w="57150">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ct val="0"/>
              </a:spcBef>
              <a:spcAft>
                <a:spcPts val="0"/>
              </a:spcAft>
              <a:buClr>
                <a:schemeClr val="accent6">
                  <a:lumMod val="75000"/>
                </a:schemeClr>
              </a:buClr>
              <a:buSzPct val="128000"/>
              <a:buFont typeface="Georgia" pitchFamily="18" charset="0"/>
              <a:buNone/>
              <a:tabLst/>
              <a:defRPr/>
            </a:pPr>
            <a:r>
              <a:rPr kumimoji="0" lang="en-US" sz="6000" b="1" i="0" u="none" strike="noStrike" kern="1200" cap="none" spc="0" normalizeH="0" baseline="0" noProof="0" dirty="0">
                <a:ln>
                  <a:solidFill>
                    <a:schemeClr val="tx2"/>
                  </a:solidFill>
                </a:ln>
                <a:solidFill>
                  <a:schemeClr val="tx1">
                    <a:lumMod val="50000"/>
                  </a:schemeClr>
                </a:solidFill>
                <a:effectLst/>
                <a:uLnTx/>
                <a:uFillTx/>
                <a:latin typeface="+mj-lt"/>
                <a:ea typeface="+mj-ea"/>
                <a:cs typeface="+mj-cs"/>
              </a:rPr>
              <a:t>What does a HIV Test Mean?</a:t>
            </a:r>
          </a:p>
        </p:txBody>
      </p:sp>
      <p:sp>
        <p:nvSpPr>
          <p:cNvPr id="6" name="Content Placeholder 5"/>
          <p:cNvSpPr>
            <a:spLocks noGrp="1"/>
          </p:cNvSpPr>
          <p:nvPr>
            <p:ph sz="half" idx="2"/>
          </p:nvPr>
        </p:nvSpPr>
        <p:spPr>
          <a:xfrm>
            <a:off x="606733" y="3260177"/>
            <a:ext cx="5130856" cy="2932249"/>
          </a:xfrm>
          <a:ln w="25400">
            <a:solidFill>
              <a:srgbClr val="E6E6E6"/>
            </a:solidFill>
          </a:ln>
        </p:spPr>
        <p:txBody>
          <a:bodyPr>
            <a:noAutofit/>
          </a:bodyPr>
          <a:lstStyle/>
          <a:p>
            <a:pPr marL="406400" indent="-169863">
              <a:buClr>
                <a:schemeClr val="tx1">
                  <a:lumMod val="75000"/>
                </a:schemeClr>
              </a:buClr>
              <a:buFont typeface="Arial" panose="020B0604020202020204" pitchFamily="34" charset="0"/>
              <a:buChar char="•"/>
            </a:pPr>
            <a:r>
              <a:rPr lang="en-US" sz="3200" b="1" dirty="0">
                <a:solidFill>
                  <a:srgbClr val="1817BF"/>
                </a:solidFill>
              </a:rPr>
              <a:t>HIV</a:t>
            </a:r>
            <a:r>
              <a:rPr lang="en-US" sz="3200" dirty="0">
                <a:solidFill>
                  <a:srgbClr val="1817BF"/>
                </a:solidFill>
              </a:rPr>
              <a:t> </a:t>
            </a:r>
            <a:r>
              <a:rPr lang="en-US" sz="3200" b="1" dirty="0">
                <a:solidFill>
                  <a:srgbClr val="1817BF"/>
                </a:solidFill>
              </a:rPr>
              <a:t>antibody</a:t>
            </a:r>
            <a:r>
              <a:rPr lang="en-US" sz="3200" dirty="0">
                <a:solidFill>
                  <a:srgbClr val="1817BF"/>
                </a:solidFill>
              </a:rPr>
              <a:t> </a:t>
            </a:r>
            <a:r>
              <a:rPr lang="en-US" sz="3200" dirty="0">
                <a:solidFill>
                  <a:schemeClr val="tx1">
                    <a:lumMod val="75000"/>
                  </a:schemeClr>
                </a:solidFill>
              </a:rPr>
              <a:t>found.</a:t>
            </a:r>
          </a:p>
          <a:p>
            <a:pPr marL="406400" indent="-169863">
              <a:buClr>
                <a:schemeClr val="tx1">
                  <a:lumMod val="75000"/>
                </a:schemeClr>
              </a:buClr>
              <a:buFont typeface="Arial" panose="020B0604020202020204" pitchFamily="34" charset="0"/>
              <a:buChar char="•"/>
            </a:pPr>
            <a:r>
              <a:rPr lang="en-US" sz="3200" dirty="0">
                <a:solidFill>
                  <a:schemeClr val="tx1">
                    <a:lumMod val="75000"/>
                  </a:schemeClr>
                </a:solidFill>
              </a:rPr>
              <a:t>Have the virus and </a:t>
            </a:r>
            <a:r>
              <a:rPr lang="en-US" sz="3200" b="1" dirty="0">
                <a:solidFill>
                  <a:srgbClr val="1817BF"/>
                </a:solidFill>
              </a:rPr>
              <a:t>can</a:t>
            </a:r>
            <a:r>
              <a:rPr lang="en-US" sz="3200" dirty="0">
                <a:solidFill>
                  <a:schemeClr val="tx1">
                    <a:lumMod val="75000"/>
                  </a:schemeClr>
                </a:solidFill>
              </a:rPr>
              <a:t> </a:t>
            </a:r>
            <a:r>
              <a:rPr lang="en-US" sz="3200" b="1" dirty="0">
                <a:solidFill>
                  <a:schemeClr val="tx1">
                    <a:lumMod val="75000"/>
                  </a:schemeClr>
                </a:solidFill>
              </a:rPr>
              <a:t>pass to others</a:t>
            </a:r>
            <a:r>
              <a:rPr lang="en-US" sz="3200" dirty="0">
                <a:solidFill>
                  <a:schemeClr val="tx1">
                    <a:lumMod val="75000"/>
                  </a:schemeClr>
                </a:solidFill>
              </a:rPr>
              <a:t>.</a:t>
            </a:r>
          </a:p>
          <a:p>
            <a:pPr marL="406400" indent="-169863">
              <a:buClr>
                <a:schemeClr val="tx1">
                  <a:lumMod val="75000"/>
                </a:schemeClr>
              </a:buClr>
              <a:buFont typeface="Arial" panose="020B0604020202020204" pitchFamily="34" charset="0"/>
              <a:buChar char="•"/>
            </a:pPr>
            <a:r>
              <a:rPr lang="en-US" sz="3200" b="1" dirty="0">
                <a:solidFill>
                  <a:srgbClr val="1817BF"/>
                </a:solidFill>
              </a:rPr>
              <a:t>Need</a:t>
            </a:r>
            <a:r>
              <a:rPr lang="en-US" sz="3200" dirty="0">
                <a:solidFill>
                  <a:schemeClr val="tx1">
                    <a:lumMod val="75000"/>
                  </a:schemeClr>
                </a:solidFill>
              </a:rPr>
              <a:t> to </a:t>
            </a:r>
            <a:r>
              <a:rPr lang="en-US" sz="3200" b="1" dirty="0">
                <a:solidFill>
                  <a:schemeClr val="tx1">
                    <a:lumMod val="75000"/>
                  </a:schemeClr>
                </a:solidFill>
              </a:rPr>
              <a:t>begin</a:t>
            </a:r>
            <a:r>
              <a:rPr lang="en-US" sz="3200" dirty="0">
                <a:solidFill>
                  <a:schemeClr val="tx1">
                    <a:lumMod val="75000"/>
                  </a:schemeClr>
                </a:solidFill>
              </a:rPr>
              <a:t> </a:t>
            </a:r>
            <a:r>
              <a:rPr lang="en-US" sz="3200" b="1" dirty="0">
                <a:solidFill>
                  <a:schemeClr val="tx1">
                    <a:lumMod val="75000"/>
                  </a:schemeClr>
                </a:solidFill>
              </a:rPr>
              <a:t>treatment immediately</a:t>
            </a:r>
            <a:r>
              <a:rPr lang="en-US" sz="3200" dirty="0">
                <a:solidFill>
                  <a:schemeClr val="tx1">
                    <a:lumMod val="75000"/>
                  </a:schemeClr>
                </a:solidFill>
              </a:rPr>
              <a:t>.</a:t>
            </a:r>
          </a:p>
          <a:p>
            <a:pPr marL="45720" indent="0">
              <a:buNone/>
            </a:pPr>
            <a:endParaRPr lang="en-US" sz="2400" dirty="0">
              <a:solidFill>
                <a:schemeClr val="tx2"/>
              </a:solidFill>
            </a:endParaRPr>
          </a:p>
        </p:txBody>
      </p:sp>
      <p:sp>
        <p:nvSpPr>
          <p:cNvPr id="8" name="Content Placeholder 7"/>
          <p:cNvSpPr>
            <a:spLocks noGrp="1"/>
          </p:cNvSpPr>
          <p:nvPr>
            <p:ph sz="quarter" idx="4"/>
          </p:nvPr>
        </p:nvSpPr>
        <p:spPr>
          <a:xfrm>
            <a:off x="6479687" y="3260177"/>
            <a:ext cx="5034714" cy="2932249"/>
          </a:xfrm>
          <a:ln w="25400">
            <a:solidFill>
              <a:srgbClr val="E6E6E6"/>
            </a:solidFill>
          </a:ln>
        </p:spPr>
        <p:txBody>
          <a:bodyPr>
            <a:noAutofit/>
          </a:bodyPr>
          <a:lstStyle/>
          <a:p>
            <a:pPr marL="457200" indent="-220663">
              <a:buClr>
                <a:schemeClr val="tx1">
                  <a:lumMod val="75000"/>
                </a:schemeClr>
              </a:buClr>
              <a:buFont typeface="Arial" panose="020B0604020202020204" pitchFamily="34" charset="0"/>
              <a:buChar char="•"/>
            </a:pPr>
            <a:r>
              <a:rPr lang="en-US" sz="3200" b="1" dirty="0">
                <a:solidFill>
                  <a:srgbClr val="1817BF"/>
                </a:solidFill>
              </a:rPr>
              <a:t>No</a:t>
            </a:r>
            <a:r>
              <a:rPr lang="en-US" sz="3200" dirty="0">
                <a:solidFill>
                  <a:schemeClr val="tx1">
                    <a:lumMod val="75000"/>
                  </a:schemeClr>
                </a:solidFill>
              </a:rPr>
              <a:t> </a:t>
            </a:r>
            <a:r>
              <a:rPr lang="en-US" sz="3200" b="1" dirty="0">
                <a:solidFill>
                  <a:schemeClr val="tx1">
                    <a:lumMod val="75000"/>
                  </a:schemeClr>
                </a:solidFill>
              </a:rPr>
              <a:t>HIV</a:t>
            </a:r>
            <a:r>
              <a:rPr lang="en-US" sz="3200" dirty="0">
                <a:solidFill>
                  <a:schemeClr val="tx1">
                    <a:lumMod val="75000"/>
                  </a:schemeClr>
                </a:solidFill>
              </a:rPr>
              <a:t> </a:t>
            </a:r>
            <a:r>
              <a:rPr lang="en-US" sz="3200" b="1" dirty="0">
                <a:solidFill>
                  <a:schemeClr val="tx1">
                    <a:lumMod val="75000"/>
                  </a:schemeClr>
                </a:solidFill>
              </a:rPr>
              <a:t>antibody</a:t>
            </a:r>
            <a:r>
              <a:rPr lang="en-US" sz="3200" dirty="0">
                <a:solidFill>
                  <a:schemeClr val="tx1">
                    <a:lumMod val="75000"/>
                  </a:schemeClr>
                </a:solidFill>
              </a:rPr>
              <a:t> found.</a:t>
            </a:r>
          </a:p>
          <a:p>
            <a:pPr marL="457200" indent="-220663">
              <a:buClr>
                <a:schemeClr val="tx1">
                  <a:lumMod val="75000"/>
                </a:schemeClr>
              </a:buClr>
              <a:buFont typeface="Arial" panose="020B0604020202020204" pitchFamily="34" charset="0"/>
              <a:buChar char="•"/>
            </a:pPr>
            <a:r>
              <a:rPr lang="en-US" sz="3200" b="1" dirty="0">
                <a:solidFill>
                  <a:schemeClr val="tx1">
                    <a:lumMod val="75000"/>
                  </a:schemeClr>
                </a:solidFill>
              </a:rPr>
              <a:t>May </a:t>
            </a:r>
            <a:r>
              <a:rPr lang="en-US" sz="3200" dirty="0">
                <a:solidFill>
                  <a:schemeClr val="tx1">
                    <a:lumMod val="75000"/>
                  </a:schemeClr>
                </a:solidFill>
              </a:rPr>
              <a:t>not have </a:t>
            </a:r>
            <a:r>
              <a:rPr lang="en-US" sz="3200" b="1" dirty="0">
                <a:solidFill>
                  <a:schemeClr val="tx1">
                    <a:lumMod val="75000"/>
                  </a:schemeClr>
                </a:solidFill>
              </a:rPr>
              <a:t>HIV</a:t>
            </a:r>
            <a:r>
              <a:rPr lang="en-US" sz="3200" dirty="0">
                <a:solidFill>
                  <a:schemeClr val="tx1">
                    <a:lumMod val="75000"/>
                  </a:schemeClr>
                </a:solidFill>
              </a:rPr>
              <a:t> (consider the </a:t>
            </a:r>
            <a:r>
              <a:rPr lang="en-US" sz="3200" b="1" dirty="0">
                <a:solidFill>
                  <a:srgbClr val="1817BF"/>
                </a:solidFill>
              </a:rPr>
              <a:t>window period</a:t>
            </a:r>
            <a:r>
              <a:rPr lang="en-US" sz="3200" dirty="0">
                <a:solidFill>
                  <a:schemeClr val="tx1">
                    <a:lumMod val="75000"/>
                  </a:schemeClr>
                </a:solidFill>
              </a:rPr>
              <a:t>).</a:t>
            </a:r>
          </a:p>
          <a:p>
            <a:pPr marL="457200" indent="-220663">
              <a:buClr>
                <a:schemeClr val="tx1">
                  <a:lumMod val="75000"/>
                </a:schemeClr>
              </a:buClr>
              <a:buFont typeface="Arial" panose="020B0604020202020204" pitchFamily="34" charset="0"/>
              <a:buChar char="•"/>
            </a:pPr>
            <a:r>
              <a:rPr lang="en-US" sz="3200" b="1" dirty="0">
                <a:solidFill>
                  <a:srgbClr val="1817BF"/>
                </a:solidFill>
              </a:rPr>
              <a:t>Retest</a:t>
            </a:r>
            <a:r>
              <a:rPr lang="en-US" sz="3200" dirty="0">
                <a:solidFill>
                  <a:schemeClr val="tx1">
                    <a:lumMod val="75000"/>
                  </a:schemeClr>
                </a:solidFill>
              </a:rPr>
              <a:t> in </a:t>
            </a:r>
            <a:r>
              <a:rPr lang="en-US" sz="3200" b="1" dirty="0">
                <a:solidFill>
                  <a:schemeClr val="tx1">
                    <a:lumMod val="75000"/>
                  </a:schemeClr>
                </a:solidFill>
              </a:rPr>
              <a:t>three months</a:t>
            </a:r>
            <a:r>
              <a:rPr lang="en-US" sz="3200" dirty="0">
                <a:solidFill>
                  <a:schemeClr val="tx1">
                    <a:lumMod val="75000"/>
                  </a:schemeClr>
                </a:solidFill>
              </a:rPr>
              <a:t>.</a:t>
            </a:r>
          </a:p>
        </p:txBody>
      </p:sp>
      <p:sp>
        <p:nvSpPr>
          <p:cNvPr id="17" name="Oval 16"/>
          <p:cNvSpPr/>
          <p:nvPr/>
        </p:nvSpPr>
        <p:spPr>
          <a:xfrm>
            <a:off x="1724361" y="1543862"/>
            <a:ext cx="2895600" cy="1333500"/>
          </a:xfrm>
          <a:prstGeom prst="ellipse">
            <a:avLst/>
          </a:prstGeom>
          <a:solidFill>
            <a:srgbClr val="AE1712"/>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rPr>
              <a:t>Positive</a:t>
            </a:r>
          </a:p>
          <a:p>
            <a:pPr algn="ctr"/>
            <a:r>
              <a:rPr lang="en-US" sz="3600" b="1" dirty="0">
                <a:solidFill>
                  <a:schemeClr val="bg1"/>
                </a:solidFill>
              </a:rPr>
              <a:t>+</a:t>
            </a:r>
          </a:p>
        </p:txBody>
      </p:sp>
      <p:sp>
        <p:nvSpPr>
          <p:cNvPr id="18" name="Oval 17"/>
          <p:cNvSpPr/>
          <p:nvPr/>
        </p:nvSpPr>
        <p:spPr>
          <a:xfrm>
            <a:off x="7511144" y="1524812"/>
            <a:ext cx="2971800" cy="1371600"/>
          </a:xfrm>
          <a:prstGeom prst="ellipse">
            <a:avLst/>
          </a:prstGeom>
          <a:solidFill>
            <a:srgbClr val="AE1712"/>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Negative</a:t>
            </a:r>
          </a:p>
          <a:p>
            <a:pPr algn="ctr"/>
            <a:r>
              <a:rPr lang="en-US" sz="3600" b="1" dirty="0"/>
              <a:t>-</a:t>
            </a:r>
          </a:p>
        </p:txBody>
      </p:sp>
      <p:sp>
        <p:nvSpPr>
          <p:cNvPr id="2" name="Slide Number Placeholder 1"/>
          <p:cNvSpPr>
            <a:spLocks noGrp="1"/>
          </p:cNvSpPr>
          <p:nvPr>
            <p:ph type="sldNum" sz="quarter" idx="12"/>
          </p:nvPr>
        </p:nvSpPr>
        <p:spPr/>
        <p:txBody>
          <a:bodyPr/>
          <a:lstStyle/>
          <a:p>
            <a:fld id="{3A3BF598-3965-4B96-B96B-16E067964EB4}" type="slidenum">
              <a:rPr lang="en-US" sz="1800" smtClean="0">
                <a:solidFill>
                  <a:schemeClr val="tx1">
                    <a:lumMod val="50000"/>
                  </a:schemeClr>
                </a:solidFill>
              </a:rPr>
              <a:t>18</a:t>
            </a:fld>
            <a:endParaRPr lang="en-US" sz="1800" dirty="0">
              <a:solidFill>
                <a:schemeClr val="tx1">
                  <a:lumMod val="50000"/>
                </a:schemeClr>
              </a:solidFill>
            </a:endParaRPr>
          </a:p>
        </p:txBody>
      </p:sp>
      <p:sp>
        <p:nvSpPr>
          <p:cNvPr id="10" name="TextBox 9">
            <a:extLst>
              <a:ext uri="{FF2B5EF4-FFF2-40B4-BE49-F238E27FC236}">
                <a16:creationId xmlns:a16="http://schemas.microsoft.com/office/drawing/2014/main" id="{F015B6F0-52F1-44C9-8EDA-BCD7FCE198C1}"/>
              </a:ext>
            </a:extLst>
          </p:cNvPr>
          <p:cNvSpPr txBox="1"/>
          <p:nvPr/>
        </p:nvSpPr>
        <p:spPr>
          <a:xfrm>
            <a:off x="640080" y="6309360"/>
            <a:ext cx="6492240" cy="369332"/>
          </a:xfrm>
          <a:prstGeom prst="rect">
            <a:avLst/>
          </a:prstGeom>
          <a:noFill/>
        </p:spPr>
        <p:txBody>
          <a:bodyPr wrap="square">
            <a:spAutoFit/>
          </a:bodyPr>
          <a:lstStyle/>
          <a:p>
            <a:pPr lvl="0"/>
            <a:r>
              <a:rPr lang="en-US" sz="1800" b="1" dirty="0">
                <a:solidFill>
                  <a:srgbClr val="464646"/>
                </a:solidFill>
              </a:rPr>
              <a:t>Oklahoma State Department of Health | HIV 101 | 2023</a:t>
            </a:r>
          </a:p>
        </p:txBody>
      </p:sp>
    </p:spTree>
    <p:extLst>
      <p:ext uri="{BB962C8B-B14F-4D97-AF65-F5344CB8AC3E}">
        <p14:creationId xmlns:p14="http://schemas.microsoft.com/office/powerpoint/2010/main" val="1275816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629" y="130942"/>
            <a:ext cx="10918556" cy="1143000"/>
          </a:xfrm>
        </p:spPr>
        <p:txBody>
          <a:bodyPr/>
          <a:lstStyle/>
          <a:p>
            <a:pPr algn="ctr"/>
            <a:r>
              <a:rPr lang="en-US" sz="6000" dirty="0">
                <a:ln>
                  <a:solidFill>
                    <a:schemeClr val="tx2"/>
                  </a:solidFill>
                </a:ln>
                <a:solidFill>
                  <a:schemeClr val="tx1">
                    <a:lumMod val="50000"/>
                  </a:schemeClr>
                </a:solidFill>
              </a:rPr>
              <a:t>Opportunistic Infections (OIs)</a:t>
            </a:r>
          </a:p>
        </p:txBody>
      </p:sp>
      <p:sp>
        <p:nvSpPr>
          <p:cNvPr id="3" name="Content Placeholder 2"/>
          <p:cNvSpPr>
            <a:spLocks noGrp="1"/>
          </p:cNvSpPr>
          <p:nvPr>
            <p:ph sz="quarter" idx="13"/>
          </p:nvPr>
        </p:nvSpPr>
        <p:spPr>
          <a:xfrm>
            <a:off x="1081890" y="3938845"/>
            <a:ext cx="10420299" cy="2286000"/>
          </a:xfrm>
        </p:spPr>
        <p:txBody>
          <a:bodyPr anchor="ctr">
            <a:noAutofit/>
          </a:bodyPr>
          <a:lstStyle/>
          <a:p>
            <a:pPr marL="45720" indent="0" algn="ctr">
              <a:buNone/>
            </a:pPr>
            <a:r>
              <a:rPr lang="en-US" sz="2800" b="1" dirty="0">
                <a:solidFill>
                  <a:srgbClr val="1817BF"/>
                </a:solidFill>
              </a:rPr>
              <a:t>Opportunistic Infections (OIs) </a:t>
            </a:r>
            <a:r>
              <a:rPr lang="en-US" sz="2800" dirty="0">
                <a:solidFill>
                  <a:srgbClr val="353535"/>
                </a:solidFill>
              </a:rPr>
              <a:t>are</a:t>
            </a:r>
            <a:r>
              <a:rPr lang="en-US" sz="2800" b="1" dirty="0">
                <a:solidFill>
                  <a:srgbClr val="353535"/>
                </a:solidFill>
              </a:rPr>
              <a:t> infections </a:t>
            </a:r>
            <a:r>
              <a:rPr lang="en-US" sz="2800" dirty="0">
                <a:solidFill>
                  <a:srgbClr val="353535"/>
                </a:solidFill>
              </a:rPr>
              <a:t>that occur more </a:t>
            </a:r>
            <a:r>
              <a:rPr lang="en-US" sz="2800" b="1" dirty="0">
                <a:solidFill>
                  <a:srgbClr val="AE1712"/>
                </a:solidFill>
              </a:rPr>
              <a:t>frequently</a:t>
            </a:r>
            <a:r>
              <a:rPr lang="en-US" sz="2800" b="1" dirty="0">
                <a:solidFill>
                  <a:srgbClr val="353535"/>
                </a:solidFill>
              </a:rPr>
              <a:t> </a:t>
            </a:r>
            <a:r>
              <a:rPr lang="en-US" sz="2800" dirty="0">
                <a:solidFill>
                  <a:srgbClr val="353535"/>
                </a:solidFill>
              </a:rPr>
              <a:t>and are more </a:t>
            </a:r>
            <a:r>
              <a:rPr lang="en-US" sz="2800" b="1" dirty="0">
                <a:solidFill>
                  <a:srgbClr val="AE1712"/>
                </a:solidFill>
              </a:rPr>
              <a:t>severe</a:t>
            </a:r>
            <a:r>
              <a:rPr lang="en-US" sz="2800" b="1" dirty="0">
                <a:solidFill>
                  <a:srgbClr val="353535"/>
                </a:solidFill>
              </a:rPr>
              <a:t> </a:t>
            </a:r>
            <a:r>
              <a:rPr lang="en-US" sz="2800" dirty="0">
                <a:solidFill>
                  <a:srgbClr val="353535"/>
                </a:solidFill>
              </a:rPr>
              <a:t>in individuals with </a:t>
            </a:r>
            <a:r>
              <a:rPr lang="en-US" sz="2800" b="1" dirty="0">
                <a:solidFill>
                  <a:srgbClr val="353535"/>
                </a:solidFill>
              </a:rPr>
              <a:t>weakened immune systems </a:t>
            </a:r>
            <a:r>
              <a:rPr lang="en-US" sz="2800" dirty="0">
                <a:solidFill>
                  <a:srgbClr val="353535"/>
                </a:solidFill>
              </a:rPr>
              <a:t>including</a:t>
            </a:r>
            <a:r>
              <a:rPr lang="en-US" sz="2800" b="1" dirty="0">
                <a:solidFill>
                  <a:srgbClr val="353535"/>
                </a:solidFill>
              </a:rPr>
              <a:t> </a:t>
            </a:r>
            <a:r>
              <a:rPr lang="en-US" sz="2800" b="1" dirty="0">
                <a:solidFill>
                  <a:srgbClr val="1817BF"/>
                </a:solidFill>
              </a:rPr>
              <a:t>people living with HIV</a:t>
            </a:r>
            <a:r>
              <a:rPr lang="en-US" sz="2800" dirty="0">
                <a:solidFill>
                  <a:srgbClr val="353535"/>
                </a:solidFill>
              </a:rPr>
              <a:t>.</a:t>
            </a:r>
          </a:p>
        </p:txBody>
      </p:sp>
      <p:sp>
        <p:nvSpPr>
          <p:cNvPr id="8" name="TextBox 7"/>
          <p:cNvSpPr txBox="1"/>
          <p:nvPr/>
        </p:nvSpPr>
        <p:spPr>
          <a:xfrm>
            <a:off x="647800" y="1507410"/>
            <a:ext cx="10887576" cy="2431435"/>
          </a:xfrm>
          <a:prstGeom prst="rect">
            <a:avLst/>
          </a:prstGeom>
          <a:solidFill>
            <a:schemeClr val="bg1"/>
          </a:solidFill>
          <a:ln w="57150">
            <a:noFill/>
          </a:ln>
          <a:effectLst>
            <a:glow rad="63500">
              <a:srgbClr val="AE1712">
                <a:alpha val="40000"/>
              </a:srgbClr>
            </a:glow>
            <a:softEdge rad="76200"/>
          </a:effectLst>
        </p:spPr>
        <p:txBody>
          <a:bodyPr wrap="square" rtlCol="0">
            <a:spAutoFit/>
          </a:bodyPr>
          <a:lstStyle/>
          <a:p>
            <a:pPr algn="ctr"/>
            <a:r>
              <a:rPr lang="en-US" sz="2800" dirty="0">
                <a:solidFill>
                  <a:srgbClr val="353535"/>
                </a:solidFill>
              </a:rPr>
              <a:t>People with </a:t>
            </a:r>
            <a:r>
              <a:rPr lang="en-US" sz="2800" b="1" dirty="0">
                <a:solidFill>
                  <a:srgbClr val="353535"/>
                </a:solidFill>
              </a:rPr>
              <a:t>healthy</a:t>
            </a:r>
            <a:r>
              <a:rPr lang="en-US" sz="2800" dirty="0">
                <a:solidFill>
                  <a:srgbClr val="353535"/>
                </a:solidFill>
              </a:rPr>
              <a:t> immune systems can be </a:t>
            </a:r>
            <a:r>
              <a:rPr lang="en-US" sz="2800" b="1" dirty="0">
                <a:solidFill>
                  <a:srgbClr val="353535"/>
                </a:solidFill>
              </a:rPr>
              <a:t>exposed</a:t>
            </a:r>
            <a:r>
              <a:rPr lang="en-US" sz="2800" dirty="0">
                <a:solidFill>
                  <a:srgbClr val="353535"/>
                </a:solidFill>
              </a:rPr>
              <a:t> to certain viruses and have </a:t>
            </a:r>
            <a:r>
              <a:rPr lang="en-US" sz="2800" b="1" dirty="0">
                <a:solidFill>
                  <a:srgbClr val="AE1712"/>
                </a:solidFill>
              </a:rPr>
              <a:t>no reaction</a:t>
            </a:r>
            <a:r>
              <a:rPr lang="en-US" sz="2800" b="1" dirty="0">
                <a:solidFill>
                  <a:srgbClr val="353535"/>
                </a:solidFill>
              </a:rPr>
              <a:t>.</a:t>
            </a:r>
          </a:p>
          <a:p>
            <a:pPr algn="ctr"/>
            <a:r>
              <a:rPr lang="en-US" sz="2800" b="1" dirty="0">
                <a:solidFill>
                  <a:schemeClr val="tx1">
                    <a:lumMod val="50000"/>
                  </a:schemeClr>
                </a:solidFill>
              </a:rPr>
              <a:t>HOWEVER</a:t>
            </a:r>
          </a:p>
          <a:p>
            <a:pPr algn="ctr"/>
            <a:r>
              <a:rPr lang="en-US" sz="4000" b="1" dirty="0">
                <a:solidFill>
                  <a:srgbClr val="1817BF"/>
                </a:solidFill>
              </a:rPr>
              <a:t>PLWH</a:t>
            </a:r>
            <a:r>
              <a:rPr lang="en-US" sz="4000" b="1" dirty="0">
                <a:solidFill>
                  <a:srgbClr val="353535"/>
                </a:solidFill>
              </a:rPr>
              <a:t> can face </a:t>
            </a:r>
            <a:r>
              <a:rPr lang="en-US" sz="4000" b="1" dirty="0">
                <a:solidFill>
                  <a:srgbClr val="AE1712"/>
                </a:solidFill>
              </a:rPr>
              <a:t>serious threats </a:t>
            </a:r>
          </a:p>
          <a:p>
            <a:pPr algn="ctr"/>
            <a:r>
              <a:rPr lang="en-US" sz="2800" b="1" dirty="0">
                <a:solidFill>
                  <a:srgbClr val="353535"/>
                </a:solidFill>
              </a:rPr>
              <a:t>from the same viruses.</a:t>
            </a:r>
          </a:p>
        </p:txBody>
      </p:sp>
      <p:sp>
        <p:nvSpPr>
          <p:cNvPr id="4" name="Slide Number Placeholder 3"/>
          <p:cNvSpPr>
            <a:spLocks noGrp="1"/>
          </p:cNvSpPr>
          <p:nvPr>
            <p:ph type="sldNum" sz="quarter" idx="12"/>
          </p:nvPr>
        </p:nvSpPr>
        <p:spPr/>
        <p:txBody>
          <a:bodyPr/>
          <a:lstStyle/>
          <a:p>
            <a:fld id="{3A3BF598-3965-4B96-B96B-16E067964EB4}" type="slidenum">
              <a:rPr lang="en-US" sz="1800" smtClean="0">
                <a:solidFill>
                  <a:schemeClr val="tx1">
                    <a:lumMod val="50000"/>
                  </a:schemeClr>
                </a:solidFill>
              </a:rPr>
              <a:t>19</a:t>
            </a:fld>
            <a:endParaRPr lang="en-US" sz="1800" dirty="0">
              <a:solidFill>
                <a:schemeClr val="tx1">
                  <a:lumMod val="50000"/>
                </a:schemeClr>
              </a:solidFill>
            </a:endParaRPr>
          </a:p>
        </p:txBody>
      </p:sp>
      <p:sp>
        <p:nvSpPr>
          <p:cNvPr id="7" name="TextBox 6">
            <a:extLst>
              <a:ext uri="{FF2B5EF4-FFF2-40B4-BE49-F238E27FC236}">
                <a16:creationId xmlns:a16="http://schemas.microsoft.com/office/drawing/2014/main" id="{3322B4A8-0E20-4082-BF32-D8D47A746BF6}"/>
              </a:ext>
            </a:extLst>
          </p:cNvPr>
          <p:cNvSpPr txBox="1"/>
          <p:nvPr/>
        </p:nvSpPr>
        <p:spPr>
          <a:xfrm>
            <a:off x="647800" y="6293078"/>
            <a:ext cx="6438900" cy="369332"/>
          </a:xfrm>
          <a:prstGeom prst="rect">
            <a:avLst/>
          </a:prstGeom>
          <a:noFill/>
        </p:spPr>
        <p:txBody>
          <a:bodyPr wrap="square">
            <a:spAutoFit/>
          </a:bodyPr>
          <a:lstStyle/>
          <a:p>
            <a:pPr lvl="0"/>
            <a:r>
              <a:rPr lang="en-US" sz="1800" b="1" dirty="0">
                <a:solidFill>
                  <a:srgbClr val="464646"/>
                </a:solidFill>
              </a:rPr>
              <a:t>Oklahoma State Department of Health | HIV 101 | 2023</a:t>
            </a:r>
          </a:p>
        </p:txBody>
      </p:sp>
    </p:spTree>
    <p:extLst>
      <p:ext uri="{BB962C8B-B14F-4D97-AF65-F5344CB8AC3E}">
        <p14:creationId xmlns:p14="http://schemas.microsoft.com/office/powerpoint/2010/main" val="553457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5385" y="40891"/>
            <a:ext cx="9272953" cy="969762"/>
          </a:xfrm>
          <a:effectLst/>
        </p:spPr>
        <p:txBody>
          <a:bodyPr anchor="b"/>
          <a:lstStyle/>
          <a:p>
            <a:pPr algn="ctr"/>
            <a:r>
              <a:rPr lang="en-US" sz="6000" dirty="0">
                <a:solidFill>
                  <a:schemeClr val="tx1">
                    <a:lumMod val="50000"/>
                  </a:schemeClr>
                </a:solidFill>
                <a:effectLst/>
              </a:rPr>
              <a:t>HIV: True or False?</a:t>
            </a:r>
          </a:p>
        </p:txBody>
      </p:sp>
      <p:sp>
        <p:nvSpPr>
          <p:cNvPr id="4" name="Content Placeholder 3"/>
          <p:cNvSpPr>
            <a:spLocks noGrp="1"/>
          </p:cNvSpPr>
          <p:nvPr>
            <p:ph sz="quarter" idx="13"/>
          </p:nvPr>
        </p:nvSpPr>
        <p:spPr>
          <a:xfrm>
            <a:off x="459513" y="1376354"/>
            <a:ext cx="11272973" cy="5101390"/>
          </a:xfrm>
          <a:ln w="34925" cmpd="sng">
            <a:noFill/>
          </a:ln>
        </p:spPr>
        <p:txBody>
          <a:bodyPr>
            <a:normAutofit fontScale="85000" lnSpcReduction="20000"/>
          </a:bodyPr>
          <a:lstStyle/>
          <a:p>
            <a:pPr marL="788670" indent="-742950">
              <a:buClr>
                <a:schemeClr val="tx1">
                  <a:lumMod val="75000"/>
                </a:schemeClr>
              </a:buClr>
              <a:buFont typeface="+mj-lt"/>
              <a:buAutoNum type="arabicPeriod"/>
            </a:pPr>
            <a:r>
              <a:rPr lang="en-US" sz="3800" dirty="0">
                <a:solidFill>
                  <a:srgbClr val="1817BF"/>
                </a:solidFill>
              </a:rPr>
              <a:t>I'm HIV-positive, now my life is </a:t>
            </a:r>
            <a:r>
              <a:rPr lang="en-US" sz="3800" b="1" dirty="0">
                <a:solidFill>
                  <a:srgbClr val="1817BF"/>
                </a:solidFill>
              </a:rPr>
              <a:t>OVER</a:t>
            </a:r>
            <a:r>
              <a:rPr lang="en-US" sz="3800" dirty="0">
                <a:solidFill>
                  <a:srgbClr val="1817BF"/>
                </a:solidFill>
              </a:rPr>
              <a:t>.</a:t>
            </a:r>
            <a:endParaRPr lang="en-US" sz="2500" baseline="30000" dirty="0">
              <a:solidFill>
                <a:srgbClr val="1817BF"/>
              </a:solidFill>
            </a:endParaRPr>
          </a:p>
          <a:p>
            <a:pPr marL="788670" indent="-742950">
              <a:buClr>
                <a:schemeClr val="tx1">
                  <a:lumMod val="75000"/>
                </a:schemeClr>
              </a:buClr>
              <a:buFont typeface="+mj-lt"/>
              <a:buAutoNum type="arabicPeriod"/>
            </a:pPr>
            <a:r>
              <a:rPr lang="en-US" sz="3800" dirty="0">
                <a:solidFill>
                  <a:srgbClr val="B40000"/>
                </a:solidFill>
              </a:rPr>
              <a:t>I </a:t>
            </a:r>
            <a:r>
              <a:rPr lang="en-US" sz="3800" b="1" dirty="0">
                <a:solidFill>
                  <a:srgbClr val="B40000"/>
                </a:solidFill>
              </a:rPr>
              <a:t>CAN</a:t>
            </a:r>
            <a:r>
              <a:rPr lang="en-US" sz="3800" dirty="0">
                <a:solidFill>
                  <a:srgbClr val="B40000"/>
                </a:solidFill>
              </a:rPr>
              <a:t> get HIV by being around people who are HIV-positive.</a:t>
            </a:r>
            <a:endParaRPr lang="en-US" sz="2900" baseline="30000" dirty="0">
              <a:solidFill>
                <a:srgbClr val="B40000"/>
              </a:solidFill>
            </a:endParaRPr>
          </a:p>
          <a:p>
            <a:pPr marL="788670" indent="-742950">
              <a:buClr>
                <a:schemeClr val="tx1">
                  <a:lumMod val="75000"/>
                </a:schemeClr>
              </a:buClr>
              <a:buFont typeface="+mj-lt"/>
              <a:buAutoNum type="arabicPeriod"/>
            </a:pPr>
            <a:r>
              <a:rPr lang="en-US" sz="3800" dirty="0">
                <a:solidFill>
                  <a:srgbClr val="1817BF"/>
                </a:solidFill>
              </a:rPr>
              <a:t>I would </a:t>
            </a:r>
            <a:r>
              <a:rPr lang="en-US" sz="3800" b="1" dirty="0">
                <a:solidFill>
                  <a:srgbClr val="1817BF"/>
                </a:solidFill>
              </a:rPr>
              <a:t>NOT</a:t>
            </a:r>
            <a:r>
              <a:rPr lang="en-US" sz="3800" dirty="0">
                <a:solidFill>
                  <a:srgbClr val="1817BF"/>
                </a:solidFill>
              </a:rPr>
              <a:t> be able to tell if my partner or I were HIV-positive.</a:t>
            </a:r>
          </a:p>
          <a:p>
            <a:pPr marL="788670" indent="-742950">
              <a:buClr>
                <a:schemeClr val="tx1">
                  <a:lumMod val="75000"/>
                </a:schemeClr>
              </a:buClr>
              <a:buFont typeface="+mj-lt"/>
              <a:buAutoNum type="arabicPeriod"/>
            </a:pPr>
            <a:r>
              <a:rPr lang="en-US" sz="3800" dirty="0">
                <a:solidFill>
                  <a:srgbClr val="AE1712"/>
                </a:solidFill>
              </a:rPr>
              <a:t>I </a:t>
            </a:r>
            <a:r>
              <a:rPr lang="en-US" sz="3800" b="1" dirty="0">
                <a:solidFill>
                  <a:srgbClr val="AE1712"/>
                </a:solidFill>
              </a:rPr>
              <a:t>CAN</a:t>
            </a:r>
            <a:r>
              <a:rPr lang="en-US" sz="3800" dirty="0">
                <a:solidFill>
                  <a:srgbClr val="AE1712"/>
                </a:solidFill>
              </a:rPr>
              <a:t> get HIV from mosquitoes. </a:t>
            </a:r>
          </a:p>
          <a:p>
            <a:pPr marL="788670" indent="-742950">
              <a:buClr>
                <a:schemeClr val="tx1">
                  <a:lumMod val="75000"/>
                </a:schemeClr>
              </a:buClr>
              <a:buFont typeface="+mj-lt"/>
              <a:buAutoNum type="arabicPeriod"/>
            </a:pPr>
            <a:r>
              <a:rPr lang="en-US" sz="3800" dirty="0">
                <a:solidFill>
                  <a:srgbClr val="1817BF"/>
                </a:solidFill>
              </a:rPr>
              <a:t>I'm straight and don't inject drugs, so I </a:t>
            </a:r>
            <a:r>
              <a:rPr lang="en-US" sz="3800" b="1" dirty="0">
                <a:solidFill>
                  <a:srgbClr val="1817BF"/>
                </a:solidFill>
              </a:rPr>
              <a:t>CANNOT</a:t>
            </a:r>
            <a:r>
              <a:rPr lang="en-US" sz="3800" dirty="0">
                <a:solidFill>
                  <a:srgbClr val="1817BF"/>
                </a:solidFill>
              </a:rPr>
              <a:t> get HIV.</a:t>
            </a:r>
            <a:endParaRPr lang="en-US" sz="2500" baseline="30000" dirty="0">
              <a:solidFill>
                <a:srgbClr val="1817BF"/>
              </a:solidFill>
            </a:endParaRPr>
          </a:p>
          <a:p>
            <a:pPr marL="788670" indent="-742950">
              <a:buClr>
                <a:schemeClr val="tx1">
                  <a:lumMod val="75000"/>
                </a:schemeClr>
              </a:buClr>
              <a:buFont typeface="+mj-lt"/>
              <a:buAutoNum type="arabicPeriod"/>
            </a:pPr>
            <a:r>
              <a:rPr lang="en-US" sz="3800" dirty="0">
                <a:solidFill>
                  <a:srgbClr val="AE1712"/>
                </a:solidFill>
              </a:rPr>
              <a:t>I </a:t>
            </a:r>
            <a:r>
              <a:rPr lang="en-US" sz="3800" b="1" dirty="0">
                <a:solidFill>
                  <a:srgbClr val="AE1712"/>
                </a:solidFill>
              </a:rPr>
              <a:t>CAN</a:t>
            </a:r>
            <a:r>
              <a:rPr lang="en-US" sz="3800" dirty="0">
                <a:solidFill>
                  <a:srgbClr val="AE1712"/>
                </a:solidFill>
              </a:rPr>
              <a:t> get HIV from oral sex.</a:t>
            </a:r>
            <a:endParaRPr lang="en-US" sz="2500" baseline="30000" dirty="0">
              <a:solidFill>
                <a:srgbClr val="AE1712"/>
              </a:solidFill>
            </a:endParaRPr>
          </a:p>
          <a:p>
            <a:pPr marL="788670" indent="-742950">
              <a:buClr>
                <a:schemeClr val="tx1">
                  <a:lumMod val="75000"/>
                </a:schemeClr>
              </a:buClr>
              <a:buFont typeface="+mj-lt"/>
              <a:buAutoNum type="arabicPeriod"/>
            </a:pPr>
            <a:r>
              <a:rPr lang="en-US" sz="3800" dirty="0">
                <a:solidFill>
                  <a:srgbClr val="1817BF"/>
                </a:solidFill>
              </a:rPr>
              <a:t>My partner and I are both HIV-positive, so there is </a:t>
            </a:r>
            <a:r>
              <a:rPr lang="en-US" sz="3800" b="1" dirty="0">
                <a:solidFill>
                  <a:srgbClr val="1817BF"/>
                </a:solidFill>
              </a:rPr>
              <a:t>NO NEED </a:t>
            </a:r>
            <a:r>
              <a:rPr lang="en-US" sz="3800" dirty="0">
                <a:solidFill>
                  <a:srgbClr val="1817BF"/>
                </a:solidFill>
              </a:rPr>
              <a:t>to use condoms.</a:t>
            </a:r>
            <a:endParaRPr lang="en-US" sz="2500" baseline="30000" dirty="0">
              <a:solidFill>
                <a:srgbClr val="1817BF"/>
              </a:solidFill>
            </a:endParaRPr>
          </a:p>
          <a:p>
            <a:pPr marL="502920" indent="-457200">
              <a:buClr>
                <a:schemeClr val="tx1">
                  <a:lumMod val="75000"/>
                </a:schemeClr>
              </a:buClr>
              <a:buFont typeface="+mj-lt"/>
              <a:buAutoNum type="arabicPeriod"/>
            </a:pPr>
            <a:endParaRPr lang="en-US" sz="2500" baseline="30000" dirty="0">
              <a:solidFill>
                <a:schemeClr val="accent5"/>
              </a:solidFill>
            </a:endParaRPr>
          </a:p>
          <a:p>
            <a:pPr marL="388620" indent="-342900">
              <a:buClr>
                <a:schemeClr val="tx1">
                  <a:lumMod val="75000"/>
                </a:schemeClr>
              </a:buClr>
              <a:buFont typeface="+mj-lt"/>
              <a:buAutoNum type="arabicPeriod"/>
            </a:pPr>
            <a:endParaRPr lang="en-US" dirty="0">
              <a:solidFill>
                <a:schemeClr val="accent5"/>
              </a:solidFill>
            </a:endParaRPr>
          </a:p>
          <a:p>
            <a:pPr marL="502920" indent="-457200">
              <a:buClr>
                <a:schemeClr val="tx1">
                  <a:lumMod val="75000"/>
                </a:schemeClr>
              </a:buClr>
              <a:buFont typeface="+mj-lt"/>
              <a:buAutoNum type="arabicPeriod"/>
            </a:pPr>
            <a:endParaRPr lang="en-US" dirty="0">
              <a:solidFill>
                <a:schemeClr val="accent5"/>
              </a:solidFill>
            </a:endParaRPr>
          </a:p>
          <a:p>
            <a:pPr marL="502920" indent="-457200">
              <a:buClr>
                <a:schemeClr val="tx1">
                  <a:lumMod val="75000"/>
                </a:schemeClr>
              </a:buClr>
              <a:buFont typeface="+mj-lt"/>
              <a:buAutoNum type="arabicPeriod"/>
            </a:pPr>
            <a:endParaRPr lang="en-US" dirty="0">
              <a:solidFill>
                <a:schemeClr val="accent5"/>
              </a:solidFill>
            </a:endParaRPr>
          </a:p>
          <a:p>
            <a:pPr marL="502920" indent="-457200">
              <a:buClr>
                <a:schemeClr val="tx1">
                  <a:lumMod val="75000"/>
                </a:schemeClr>
              </a:buClr>
              <a:buFont typeface="+mj-lt"/>
              <a:buAutoNum type="arabicPeriod"/>
            </a:pPr>
            <a:endParaRPr lang="en-US" dirty="0">
              <a:solidFill>
                <a:schemeClr val="accent5"/>
              </a:solidFill>
            </a:endParaRPr>
          </a:p>
          <a:p>
            <a:pPr marL="502920" indent="-457200">
              <a:buClr>
                <a:schemeClr val="tx1">
                  <a:lumMod val="75000"/>
                </a:schemeClr>
              </a:buClr>
              <a:buFont typeface="+mj-lt"/>
              <a:buAutoNum type="arabicPeriod"/>
            </a:pPr>
            <a:endParaRPr lang="en-US" dirty="0">
              <a:solidFill>
                <a:schemeClr val="accent5"/>
              </a:solidFill>
            </a:endParaRPr>
          </a:p>
          <a:p>
            <a:pPr marL="342900" indent="-342900">
              <a:buClr>
                <a:schemeClr val="tx1">
                  <a:lumMod val="75000"/>
                </a:schemeClr>
              </a:buClr>
              <a:buFont typeface="+mj-lt"/>
              <a:buAutoNum type="arabicPeriod"/>
            </a:pPr>
            <a:endParaRPr lang="en-US" dirty="0">
              <a:solidFill>
                <a:schemeClr val="accent5"/>
              </a:solidFill>
            </a:endParaRPr>
          </a:p>
        </p:txBody>
      </p:sp>
      <p:sp>
        <p:nvSpPr>
          <p:cNvPr id="3" name="Slide Number Placeholder 2">
            <a:extLst>
              <a:ext uri="{FF2B5EF4-FFF2-40B4-BE49-F238E27FC236}">
                <a16:creationId xmlns:a16="http://schemas.microsoft.com/office/drawing/2014/main" id="{539864D0-5DB2-4952-93D5-D731ABD9BCE9}"/>
              </a:ext>
            </a:extLst>
          </p:cNvPr>
          <p:cNvSpPr>
            <a:spLocks noGrp="1"/>
          </p:cNvSpPr>
          <p:nvPr>
            <p:ph type="sldNum" sz="quarter" idx="12"/>
          </p:nvPr>
        </p:nvSpPr>
        <p:spPr/>
        <p:txBody>
          <a:bodyPr/>
          <a:lstStyle/>
          <a:p>
            <a:fld id="{3A3BF598-3965-4B96-B96B-16E067964EB4}" type="slidenum">
              <a:rPr lang="en-US" sz="1800" smtClean="0">
                <a:solidFill>
                  <a:schemeClr val="tx1">
                    <a:lumMod val="50000"/>
                  </a:schemeClr>
                </a:solidFill>
              </a:rPr>
              <a:t>2</a:t>
            </a:fld>
            <a:endParaRPr lang="en-US" sz="1800" dirty="0">
              <a:solidFill>
                <a:schemeClr val="tx1">
                  <a:lumMod val="50000"/>
                </a:schemeClr>
              </a:solidFill>
            </a:endParaRPr>
          </a:p>
        </p:txBody>
      </p:sp>
      <p:sp>
        <p:nvSpPr>
          <p:cNvPr id="6" name="TextBox 5">
            <a:extLst>
              <a:ext uri="{FF2B5EF4-FFF2-40B4-BE49-F238E27FC236}">
                <a16:creationId xmlns:a16="http://schemas.microsoft.com/office/drawing/2014/main" id="{020E8FA4-4E57-4247-8969-9E51F62B67F6}"/>
              </a:ext>
            </a:extLst>
          </p:cNvPr>
          <p:cNvSpPr txBox="1"/>
          <p:nvPr/>
        </p:nvSpPr>
        <p:spPr>
          <a:xfrm>
            <a:off x="640080" y="6309360"/>
            <a:ext cx="6492240" cy="369332"/>
          </a:xfrm>
          <a:prstGeom prst="rect">
            <a:avLst/>
          </a:prstGeom>
          <a:noFill/>
        </p:spPr>
        <p:txBody>
          <a:bodyPr wrap="square">
            <a:spAutoFit/>
          </a:bodyPr>
          <a:lstStyle/>
          <a:p>
            <a:pPr lvl="0"/>
            <a:r>
              <a:rPr lang="en-US" sz="1800" b="1" dirty="0">
                <a:solidFill>
                  <a:srgbClr val="464646"/>
                </a:solidFill>
              </a:rPr>
              <a:t>Oklahoma State Department of Health | HIV 101 | 2023</a:t>
            </a:r>
          </a:p>
        </p:txBody>
      </p:sp>
    </p:spTree>
    <p:extLst>
      <p:ext uri="{BB962C8B-B14F-4D97-AF65-F5344CB8AC3E}">
        <p14:creationId xmlns:p14="http://schemas.microsoft.com/office/powerpoint/2010/main" val="24944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3793587" y="680301"/>
            <a:ext cx="4526773" cy="1143000"/>
          </a:xfrm>
        </p:spPr>
        <p:txBody>
          <a:bodyPr/>
          <a:lstStyle/>
          <a:p>
            <a:pPr algn="ctr"/>
            <a:r>
              <a:rPr lang="en-US" sz="6000" spc="-300" dirty="0">
                <a:ln>
                  <a:solidFill>
                    <a:schemeClr val="tx2"/>
                  </a:solidFill>
                </a:ln>
                <a:solidFill>
                  <a:schemeClr val="tx1">
                    <a:lumMod val="50000"/>
                  </a:schemeClr>
                </a:solidFill>
              </a:rPr>
              <a:t>STIs  &amp;  HIV</a:t>
            </a:r>
          </a:p>
        </p:txBody>
      </p:sp>
      <p:sp>
        <p:nvSpPr>
          <p:cNvPr id="7" name="Content Placeholder 6"/>
          <p:cNvSpPr>
            <a:spLocks noGrp="1"/>
          </p:cNvSpPr>
          <p:nvPr>
            <p:ph sz="quarter" idx="13"/>
          </p:nvPr>
        </p:nvSpPr>
        <p:spPr>
          <a:xfrm>
            <a:off x="1401251" y="2389919"/>
            <a:ext cx="9524786" cy="1588207"/>
          </a:xfrm>
          <a:ln w="19050">
            <a:solidFill>
              <a:srgbClr val="E6E6E6"/>
            </a:solidFill>
          </a:ln>
        </p:spPr>
        <p:txBody>
          <a:bodyPr>
            <a:normAutofit/>
          </a:bodyPr>
          <a:lstStyle/>
          <a:p>
            <a:pPr marL="45720" indent="0" algn="ctr">
              <a:lnSpc>
                <a:spcPct val="120000"/>
              </a:lnSpc>
              <a:buClr>
                <a:schemeClr val="accent4"/>
              </a:buClr>
              <a:buNone/>
            </a:pPr>
            <a:r>
              <a:rPr lang="en-US" sz="3200" dirty="0">
                <a:solidFill>
                  <a:schemeClr val="tx1">
                    <a:lumMod val="75000"/>
                  </a:schemeClr>
                </a:solidFill>
              </a:rPr>
              <a:t>The presence of a </a:t>
            </a:r>
            <a:r>
              <a:rPr lang="en-US" sz="3200" b="1" dirty="0">
                <a:solidFill>
                  <a:schemeClr val="tx1">
                    <a:lumMod val="75000"/>
                  </a:schemeClr>
                </a:solidFill>
              </a:rPr>
              <a:t>STI</a:t>
            </a:r>
            <a:r>
              <a:rPr lang="en-US" sz="3200" dirty="0">
                <a:solidFill>
                  <a:schemeClr val="tx1">
                    <a:lumMod val="75000"/>
                  </a:schemeClr>
                </a:solidFill>
              </a:rPr>
              <a:t> </a:t>
            </a:r>
            <a:r>
              <a:rPr lang="en-US" sz="3200" b="1" dirty="0">
                <a:solidFill>
                  <a:srgbClr val="1817BF"/>
                </a:solidFill>
              </a:rPr>
              <a:t>increases</a:t>
            </a:r>
            <a:r>
              <a:rPr lang="en-US" sz="3200" dirty="0">
                <a:solidFill>
                  <a:schemeClr val="tx1">
                    <a:lumMod val="75000"/>
                  </a:schemeClr>
                </a:solidFill>
              </a:rPr>
              <a:t> </a:t>
            </a:r>
            <a:r>
              <a:rPr lang="en-US" sz="3200" b="1" dirty="0">
                <a:solidFill>
                  <a:schemeClr val="tx1">
                    <a:lumMod val="75000"/>
                  </a:schemeClr>
                </a:solidFill>
              </a:rPr>
              <a:t>the probability </a:t>
            </a:r>
            <a:r>
              <a:rPr lang="en-US" sz="3200" dirty="0">
                <a:solidFill>
                  <a:schemeClr val="tx1">
                    <a:lumMod val="75000"/>
                  </a:schemeClr>
                </a:solidFill>
              </a:rPr>
              <a:t>of</a:t>
            </a:r>
          </a:p>
          <a:p>
            <a:pPr marL="45720" indent="0" algn="ctr">
              <a:lnSpc>
                <a:spcPct val="120000"/>
              </a:lnSpc>
              <a:buClr>
                <a:schemeClr val="accent5"/>
              </a:buClr>
              <a:buNone/>
            </a:pPr>
            <a:r>
              <a:rPr lang="en-US" sz="3600" b="1" dirty="0">
                <a:solidFill>
                  <a:schemeClr val="tx1">
                    <a:lumMod val="75000"/>
                  </a:schemeClr>
                </a:solidFill>
              </a:rPr>
              <a:t>Acquiring HIV &amp; Transmitting HIV.</a:t>
            </a:r>
            <a:endParaRPr lang="en-US" sz="3600" dirty="0">
              <a:solidFill>
                <a:schemeClr val="tx1">
                  <a:lumMod val="75000"/>
                </a:schemeClr>
              </a:solidFill>
            </a:endParaRPr>
          </a:p>
          <a:p>
            <a:pPr marL="45720" indent="0">
              <a:buNone/>
            </a:pPr>
            <a:endParaRPr lang="en-US" dirty="0">
              <a:solidFill>
                <a:schemeClr val="accent5"/>
              </a:solidFill>
            </a:endParaRPr>
          </a:p>
          <a:p>
            <a:pPr>
              <a:buFont typeface="Wingdings" panose="05000000000000000000" pitchFamily="2" charset="2"/>
              <a:buChar char="§"/>
            </a:pPr>
            <a:endParaRPr lang="en-US" dirty="0">
              <a:solidFill>
                <a:schemeClr val="accent5"/>
              </a:solidFill>
            </a:endParaRPr>
          </a:p>
          <a:p>
            <a:pPr marL="45720" indent="0">
              <a:buNone/>
            </a:pP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351" y="398943"/>
            <a:ext cx="2392336" cy="1773879"/>
          </a:xfrm>
          <a:prstGeom prst="rect">
            <a:avLst/>
          </a:prstGeom>
          <a:ln w="38100">
            <a:solidFill>
              <a:srgbClr val="353535"/>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8315" y="329116"/>
            <a:ext cx="2458276" cy="1843706"/>
          </a:xfrm>
          <a:prstGeom prst="rect">
            <a:avLst/>
          </a:prstGeom>
          <a:ln w="38100">
            <a:solidFill>
              <a:srgbClr val="353535"/>
            </a:solidFill>
          </a:ln>
        </p:spPr>
      </p:pic>
      <p:sp>
        <p:nvSpPr>
          <p:cNvPr id="3" name="TextBox 2"/>
          <p:cNvSpPr txBox="1"/>
          <p:nvPr/>
        </p:nvSpPr>
        <p:spPr>
          <a:xfrm>
            <a:off x="339633" y="4027825"/>
            <a:ext cx="11351623" cy="2246769"/>
          </a:xfrm>
          <a:prstGeom prst="rect">
            <a:avLst/>
          </a:prstGeom>
          <a:noFill/>
        </p:spPr>
        <p:txBody>
          <a:bodyPr wrap="square" rtlCol="0">
            <a:spAutoFit/>
          </a:bodyPr>
          <a:lstStyle/>
          <a:p>
            <a:pPr algn="ctr">
              <a:buClr>
                <a:schemeClr val="accent4"/>
              </a:buClr>
            </a:pPr>
            <a:r>
              <a:rPr lang="en-US" sz="4400" b="1" dirty="0">
                <a:solidFill>
                  <a:srgbClr val="AE1712"/>
                </a:solidFill>
              </a:rPr>
              <a:t>WHY?</a:t>
            </a:r>
          </a:p>
          <a:p>
            <a:pPr marL="457200" indent="-457200" algn="ctr">
              <a:buClr>
                <a:schemeClr val="tx1">
                  <a:lumMod val="75000"/>
                </a:schemeClr>
              </a:buClr>
              <a:buFont typeface="Arial" panose="020B0604020202020204" pitchFamily="34" charset="0"/>
              <a:buChar char="•"/>
            </a:pPr>
            <a:r>
              <a:rPr lang="en-US" sz="3200" b="1" dirty="0">
                <a:solidFill>
                  <a:srgbClr val="1817BF"/>
                </a:solidFill>
              </a:rPr>
              <a:t> </a:t>
            </a:r>
            <a:r>
              <a:rPr lang="en-US" sz="3200" b="1" dirty="0">
                <a:solidFill>
                  <a:schemeClr val="tx1">
                    <a:lumMod val="75000"/>
                  </a:schemeClr>
                </a:solidFill>
              </a:rPr>
              <a:t>Compromised</a:t>
            </a:r>
            <a:r>
              <a:rPr lang="en-US" sz="3200" dirty="0">
                <a:solidFill>
                  <a:schemeClr val="tx1">
                    <a:lumMod val="75000"/>
                  </a:schemeClr>
                </a:solidFill>
              </a:rPr>
              <a:t> immune system</a:t>
            </a:r>
          </a:p>
          <a:p>
            <a:pPr marL="457200" indent="-457200" algn="ctr">
              <a:buClr>
                <a:schemeClr val="tx1">
                  <a:lumMod val="75000"/>
                </a:schemeClr>
              </a:buClr>
              <a:buFont typeface="Arial" panose="020B0604020202020204" pitchFamily="34" charset="0"/>
              <a:buChar char="•"/>
            </a:pPr>
            <a:r>
              <a:rPr lang="en-US" sz="3200" dirty="0">
                <a:solidFill>
                  <a:schemeClr val="tx1">
                    <a:lumMod val="75000"/>
                  </a:schemeClr>
                </a:solidFill>
              </a:rPr>
              <a:t> Additional </a:t>
            </a:r>
            <a:r>
              <a:rPr lang="en-US" sz="3200" b="1" dirty="0">
                <a:solidFill>
                  <a:schemeClr val="tx1">
                    <a:lumMod val="75000"/>
                  </a:schemeClr>
                </a:solidFill>
              </a:rPr>
              <a:t>STIs</a:t>
            </a:r>
          </a:p>
          <a:p>
            <a:pPr marL="457200" indent="-457200" algn="ctr">
              <a:buClr>
                <a:schemeClr val="tx1">
                  <a:lumMod val="75000"/>
                </a:schemeClr>
              </a:buClr>
              <a:buFont typeface="Arial" panose="020B0604020202020204" pitchFamily="34" charset="0"/>
              <a:buChar char="•"/>
            </a:pPr>
            <a:r>
              <a:rPr lang="en-US" sz="3200" b="1" dirty="0">
                <a:solidFill>
                  <a:schemeClr val="tx1">
                    <a:lumMod val="75000"/>
                  </a:schemeClr>
                </a:solidFill>
              </a:rPr>
              <a:t> Irritation/inflammation</a:t>
            </a:r>
            <a:r>
              <a:rPr lang="en-US" sz="3200" dirty="0">
                <a:solidFill>
                  <a:schemeClr val="tx1">
                    <a:lumMod val="75000"/>
                  </a:schemeClr>
                </a:solidFill>
              </a:rPr>
              <a:t> of mucus membranes</a:t>
            </a:r>
          </a:p>
        </p:txBody>
      </p:sp>
      <p:sp>
        <p:nvSpPr>
          <p:cNvPr id="5" name="Slide Number Placeholder 4"/>
          <p:cNvSpPr>
            <a:spLocks noGrp="1"/>
          </p:cNvSpPr>
          <p:nvPr>
            <p:ph type="sldNum" sz="quarter" idx="12"/>
          </p:nvPr>
        </p:nvSpPr>
        <p:spPr/>
        <p:txBody>
          <a:bodyPr/>
          <a:lstStyle/>
          <a:p>
            <a:fld id="{3A3BF598-3965-4B96-B96B-16E067964EB4}" type="slidenum">
              <a:rPr lang="en-US" sz="1800" smtClean="0">
                <a:solidFill>
                  <a:schemeClr val="tx1">
                    <a:lumMod val="50000"/>
                  </a:schemeClr>
                </a:solidFill>
              </a:rPr>
              <a:t>20</a:t>
            </a:fld>
            <a:endParaRPr lang="en-US" sz="1800" dirty="0">
              <a:solidFill>
                <a:schemeClr val="tx1">
                  <a:lumMod val="50000"/>
                </a:schemeClr>
              </a:solidFill>
            </a:endParaRPr>
          </a:p>
        </p:txBody>
      </p:sp>
      <p:sp>
        <p:nvSpPr>
          <p:cNvPr id="10" name="TextBox 9">
            <a:extLst>
              <a:ext uri="{FF2B5EF4-FFF2-40B4-BE49-F238E27FC236}">
                <a16:creationId xmlns:a16="http://schemas.microsoft.com/office/drawing/2014/main" id="{720CDAC6-89AC-4ECC-B24A-295134134567}"/>
              </a:ext>
            </a:extLst>
          </p:cNvPr>
          <p:cNvSpPr txBox="1"/>
          <p:nvPr/>
        </p:nvSpPr>
        <p:spPr>
          <a:xfrm>
            <a:off x="640080" y="6307175"/>
            <a:ext cx="6492240" cy="369332"/>
          </a:xfrm>
          <a:prstGeom prst="rect">
            <a:avLst/>
          </a:prstGeom>
          <a:noFill/>
        </p:spPr>
        <p:txBody>
          <a:bodyPr wrap="square">
            <a:spAutoFit/>
          </a:bodyPr>
          <a:lstStyle/>
          <a:p>
            <a:pPr lvl="0"/>
            <a:r>
              <a:rPr lang="en-US" sz="1800" b="1" dirty="0">
                <a:solidFill>
                  <a:srgbClr val="464646"/>
                </a:solidFill>
              </a:rPr>
              <a:t>Oklahoma State Department of Health | HIV 101 | 2023</a:t>
            </a:r>
          </a:p>
        </p:txBody>
      </p:sp>
    </p:spTree>
    <p:extLst>
      <p:ext uri="{BB962C8B-B14F-4D97-AF65-F5344CB8AC3E}">
        <p14:creationId xmlns:p14="http://schemas.microsoft.com/office/powerpoint/2010/main" val="23744543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2763" y="117533"/>
            <a:ext cx="6512511" cy="1295400"/>
          </a:xfrm>
          <a:effectLst>
            <a:reflection blurRad="6350" stA="52000" endA="300" endPos="35000" dir="5400000" sy="-100000" algn="bl" rotWithShape="0"/>
          </a:effectLst>
        </p:spPr>
        <p:txBody>
          <a:bodyPr/>
          <a:lstStyle/>
          <a:p>
            <a:pPr algn="ctr"/>
            <a:r>
              <a:rPr lang="en-US" sz="6000" dirty="0">
                <a:ln>
                  <a:solidFill>
                    <a:schemeClr val="tx2"/>
                  </a:solidFill>
                </a:ln>
                <a:solidFill>
                  <a:schemeClr val="tx1">
                    <a:lumMod val="50000"/>
                  </a:schemeClr>
                </a:solidFill>
              </a:rPr>
              <a:t>HIV Treatment</a:t>
            </a:r>
          </a:p>
        </p:txBody>
      </p:sp>
      <p:sp>
        <p:nvSpPr>
          <p:cNvPr id="3" name="Content Placeholder 2"/>
          <p:cNvSpPr>
            <a:spLocks noGrp="1"/>
          </p:cNvSpPr>
          <p:nvPr>
            <p:ph sz="quarter" idx="13"/>
          </p:nvPr>
        </p:nvSpPr>
        <p:spPr>
          <a:xfrm>
            <a:off x="962527" y="1303421"/>
            <a:ext cx="10282990" cy="3474720"/>
          </a:xfrm>
        </p:spPr>
        <p:txBody>
          <a:bodyPr>
            <a:normAutofit/>
          </a:bodyPr>
          <a:lstStyle/>
          <a:p>
            <a:pPr marL="45720" indent="0" algn="ctr">
              <a:buNone/>
            </a:pPr>
            <a:r>
              <a:rPr lang="en-US" sz="3200" b="1" dirty="0">
                <a:solidFill>
                  <a:srgbClr val="1817BF"/>
                </a:solidFill>
              </a:rPr>
              <a:t>Newly</a:t>
            </a:r>
            <a:r>
              <a:rPr lang="en-US" sz="3200" dirty="0">
                <a:solidFill>
                  <a:srgbClr val="1817BF"/>
                </a:solidFill>
              </a:rPr>
              <a:t> </a:t>
            </a:r>
            <a:r>
              <a:rPr lang="en-US" sz="3200" b="1" dirty="0">
                <a:solidFill>
                  <a:srgbClr val="1817BF"/>
                </a:solidFill>
              </a:rPr>
              <a:t>Diagnosed?</a:t>
            </a:r>
            <a:r>
              <a:rPr lang="en-US" sz="3200" dirty="0">
                <a:solidFill>
                  <a:srgbClr val="1817BF"/>
                </a:solidFill>
              </a:rPr>
              <a:t>              </a:t>
            </a:r>
            <a:r>
              <a:rPr lang="en-US" sz="3200" b="1" dirty="0">
                <a:solidFill>
                  <a:srgbClr val="1817BF"/>
                </a:solidFill>
              </a:rPr>
              <a:t>START TREATMENT!</a:t>
            </a:r>
          </a:p>
          <a:p>
            <a:pPr marL="45720" indent="0" algn="ctr">
              <a:buNone/>
            </a:pPr>
            <a:endParaRPr lang="en-US" dirty="0">
              <a:solidFill>
                <a:schemeClr val="accent5"/>
              </a:solidFill>
            </a:endParaRPr>
          </a:p>
          <a:p>
            <a:pPr marL="45720" indent="0">
              <a:buNone/>
            </a:pPr>
            <a:r>
              <a:rPr lang="en-US" dirty="0">
                <a:solidFill>
                  <a:schemeClr val="accent5"/>
                </a:solidFill>
              </a:rPr>
              <a:t>	</a:t>
            </a:r>
          </a:p>
          <a:p>
            <a:pPr marL="45720" indent="0">
              <a:buNone/>
            </a:pP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1" y="2287814"/>
            <a:ext cx="2412913" cy="2362200"/>
          </a:xfrm>
          <a:prstGeom prst="rect">
            <a:avLst/>
          </a:prstGeom>
          <a:ln>
            <a:noFill/>
          </a:ln>
          <a:effectLst>
            <a:glow rad="63500">
              <a:srgbClr val="AE1712">
                <a:alpha val="40000"/>
              </a:srgbClr>
            </a:glow>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a:xfrm>
            <a:off x="5166360" y="1367708"/>
            <a:ext cx="1345473" cy="482665"/>
          </a:xfrm>
          <a:prstGeom prst="rightArrow">
            <a:avLst/>
          </a:prstGeom>
          <a:solidFill>
            <a:srgbClr val="AE1712"/>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5999018" y="2213256"/>
            <a:ext cx="5108864" cy="2362200"/>
          </a:xfrm>
          <a:prstGeom prst="ellipse">
            <a:avLst/>
          </a:prstGeom>
          <a:solidFill>
            <a:srgbClr val="AE1712"/>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TREATMENT BENEFITS</a:t>
            </a:r>
          </a:p>
          <a:p>
            <a:pPr algn="ctr"/>
            <a:r>
              <a:rPr lang="en-US" sz="2800" b="1" dirty="0">
                <a:solidFill>
                  <a:schemeClr val="bg1"/>
                </a:solidFill>
              </a:rPr>
              <a:t>your own health </a:t>
            </a:r>
          </a:p>
          <a:p>
            <a:pPr algn="ctr"/>
            <a:r>
              <a:rPr lang="en-US" sz="2800" b="1" dirty="0">
                <a:solidFill>
                  <a:schemeClr val="bg1"/>
                </a:solidFill>
              </a:rPr>
              <a:t>and the </a:t>
            </a:r>
          </a:p>
          <a:p>
            <a:pPr algn="ctr"/>
            <a:r>
              <a:rPr lang="en-US" sz="2800" b="1" dirty="0">
                <a:solidFill>
                  <a:schemeClr val="bg1"/>
                </a:solidFill>
              </a:rPr>
              <a:t>  health of others</a:t>
            </a:r>
          </a:p>
        </p:txBody>
      </p:sp>
      <p:sp>
        <p:nvSpPr>
          <p:cNvPr id="7" name="TextBox 6"/>
          <p:cNvSpPr txBox="1"/>
          <p:nvPr/>
        </p:nvSpPr>
        <p:spPr>
          <a:xfrm>
            <a:off x="524933" y="5095798"/>
            <a:ext cx="11497733" cy="1077218"/>
          </a:xfrm>
          <a:prstGeom prst="rect">
            <a:avLst/>
          </a:prstGeom>
          <a:noFill/>
        </p:spPr>
        <p:txBody>
          <a:bodyPr wrap="square" rtlCol="0">
            <a:spAutoFit/>
          </a:bodyPr>
          <a:lstStyle/>
          <a:p>
            <a:pPr algn="ctr"/>
            <a:r>
              <a:rPr lang="en-US" sz="3200" dirty="0">
                <a:solidFill>
                  <a:schemeClr val="tx1">
                    <a:lumMod val="75000"/>
                  </a:schemeClr>
                </a:solidFill>
              </a:rPr>
              <a:t>Because of </a:t>
            </a:r>
            <a:r>
              <a:rPr lang="en-US" sz="3200" b="1" dirty="0">
                <a:solidFill>
                  <a:srgbClr val="B40000"/>
                </a:solidFill>
              </a:rPr>
              <a:t>better treatments</a:t>
            </a:r>
            <a:r>
              <a:rPr lang="en-US" sz="3200" dirty="0">
                <a:solidFill>
                  <a:schemeClr val="tx1">
                    <a:lumMod val="75000"/>
                  </a:schemeClr>
                </a:solidFill>
              </a:rPr>
              <a:t>, </a:t>
            </a:r>
            <a:r>
              <a:rPr lang="en-US" sz="3200" b="1" dirty="0">
                <a:solidFill>
                  <a:schemeClr val="tx1">
                    <a:lumMod val="75000"/>
                  </a:schemeClr>
                </a:solidFill>
              </a:rPr>
              <a:t>PLWH</a:t>
            </a:r>
            <a:r>
              <a:rPr lang="en-US" sz="3200" dirty="0">
                <a:solidFill>
                  <a:schemeClr val="tx1">
                    <a:lumMod val="75000"/>
                  </a:schemeClr>
                </a:solidFill>
              </a:rPr>
              <a:t> are now </a:t>
            </a:r>
            <a:r>
              <a:rPr lang="en-US" sz="3200" b="1" dirty="0">
                <a:solidFill>
                  <a:srgbClr val="1817BF"/>
                </a:solidFill>
              </a:rPr>
              <a:t>living longer </a:t>
            </a:r>
            <a:r>
              <a:rPr lang="en-US" sz="3200" dirty="0">
                <a:solidFill>
                  <a:schemeClr val="tx1">
                    <a:lumMod val="75000"/>
                  </a:schemeClr>
                </a:solidFill>
              </a:rPr>
              <a:t>and with a </a:t>
            </a:r>
            <a:r>
              <a:rPr lang="en-US" sz="3200" b="1" dirty="0">
                <a:solidFill>
                  <a:srgbClr val="1817BF"/>
                </a:solidFill>
              </a:rPr>
              <a:t>better quality of life </a:t>
            </a:r>
            <a:r>
              <a:rPr lang="en-US" sz="3200" dirty="0">
                <a:solidFill>
                  <a:schemeClr val="tx1">
                    <a:lumMod val="75000"/>
                  </a:schemeClr>
                </a:solidFill>
              </a:rPr>
              <a:t>than ever before.</a:t>
            </a:r>
          </a:p>
        </p:txBody>
      </p:sp>
      <p:sp>
        <p:nvSpPr>
          <p:cNvPr id="4" name="Slide Number Placeholder 3"/>
          <p:cNvSpPr>
            <a:spLocks noGrp="1"/>
          </p:cNvSpPr>
          <p:nvPr>
            <p:ph type="sldNum" sz="quarter" idx="12"/>
          </p:nvPr>
        </p:nvSpPr>
        <p:spPr/>
        <p:txBody>
          <a:bodyPr/>
          <a:lstStyle/>
          <a:p>
            <a:fld id="{3A3BF598-3965-4B96-B96B-16E067964EB4}" type="slidenum">
              <a:rPr lang="en-US" sz="1800" smtClean="0">
                <a:solidFill>
                  <a:schemeClr val="tx1">
                    <a:lumMod val="50000"/>
                  </a:schemeClr>
                </a:solidFill>
              </a:rPr>
              <a:t>21</a:t>
            </a:fld>
            <a:endParaRPr lang="en-US" sz="1800" dirty="0">
              <a:solidFill>
                <a:schemeClr val="tx1">
                  <a:lumMod val="50000"/>
                </a:schemeClr>
              </a:solidFill>
            </a:endParaRPr>
          </a:p>
        </p:txBody>
      </p:sp>
      <p:sp>
        <p:nvSpPr>
          <p:cNvPr id="10" name="TextBox 9">
            <a:extLst>
              <a:ext uri="{FF2B5EF4-FFF2-40B4-BE49-F238E27FC236}">
                <a16:creationId xmlns:a16="http://schemas.microsoft.com/office/drawing/2014/main" id="{2EF31BD5-42FB-4567-AA1B-6F45DE859235}"/>
              </a:ext>
            </a:extLst>
          </p:cNvPr>
          <p:cNvSpPr txBox="1"/>
          <p:nvPr/>
        </p:nvSpPr>
        <p:spPr>
          <a:xfrm>
            <a:off x="640080" y="6309360"/>
            <a:ext cx="6492240" cy="369332"/>
          </a:xfrm>
          <a:prstGeom prst="rect">
            <a:avLst/>
          </a:prstGeom>
          <a:noFill/>
        </p:spPr>
        <p:txBody>
          <a:bodyPr wrap="square">
            <a:spAutoFit/>
          </a:bodyPr>
          <a:lstStyle/>
          <a:p>
            <a:pPr lvl="0"/>
            <a:r>
              <a:rPr lang="en-US" sz="1800" b="1" dirty="0">
                <a:solidFill>
                  <a:srgbClr val="464646"/>
                </a:solidFill>
              </a:rPr>
              <a:t>Oklahoma State Department of Health | HIV 101 | 2023</a:t>
            </a:r>
          </a:p>
        </p:txBody>
      </p:sp>
    </p:spTree>
    <p:extLst>
      <p:ext uri="{BB962C8B-B14F-4D97-AF65-F5344CB8AC3E}">
        <p14:creationId xmlns:p14="http://schemas.microsoft.com/office/powerpoint/2010/main" val="39891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0" y="29788"/>
            <a:ext cx="9144000" cy="1143000"/>
          </a:xfrm>
        </p:spPr>
        <p:txBody>
          <a:bodyPr/>
          <a:lstStyle/>
          <a:p>
            <a:pPr algn="ctr"/>
            <a:r>
              <a:rPr lang="en-US" sz="6000" dirty="0">
                <a:ln>
                  <a:solidFill>
                    <a:schemeClr val="tx2"/>
                  </a:solidFill>
                </a:ln>
                <a:solidFill>
                  <a:schemeClr val="tx1">
                    <a:lumMod val="50000"/>
                  </a:schemeClr>
                </a:solidFill>
              </a:rPr>
              <a:t>Treatment as Prevention</a:t>
            </a:r>
          </a:p>
        </p:txBody>
      </p:sp>
      <p:sp>
        <p:nvSpPr>
          <p:cNvPr id="4" name="Content Placeholder 3"/>
          <p:cNvSpPr>
            <a:spLocks noGrp="1"/>
          </p:cNvSpPr>
          <p:nvPr>
            <p:ph sz="quarter" idx="13"/>
          </p:nvPr>
        </p:nvSpPr>
        <p:spPr>
          <a:xfrm>
            <a:off x="662941" y="2875371"/>
            <a:ext cx="10919458" cy="3962400"/>
          </a:xfrm>
        </p:spPr>
        <p:txBody>
          <a:bodyPr>
            <a:noAutofit/>
          </a:bodyPr>
          <a:lstStyle/>
          <a:p>
            <a:pPr marL="45720" indent="0" algn="ctr">
              <a:buNone/>
            </a:pPr>
            <a:r>
              <a:rPr lang="en-US" sz="3600" b="1" dirty="0">
                <a:solidFill>
                  <a:srgbClr val="353535"/>
                </a:solidFill>
              </a:rPr>
              <a:t>However,</a:t>
            </a:r>
            <a:r>
              <a:rPr lang="en-US" sz="3600" b="1" dirty="0">
                <a:solidFill>
                  <a:srgbClr val="1817BF"/>
                </a:solidFill>
              </a:rPr>
              <a:t> Medication </a:t>
            </a:r>
            <a:r>
              <a:rPr lang="en-US" sz="3600" b="1" dirty="0">
                <a:solidFill>
                  <a:srgbClr val="AE1712"/>
                </a:solidFill>
              </a:rPr>
              <a:t>CAN</a:t>
            </a:r>
            <a:r>
              <a:rPr lang="en-US" sz="3600" b="1" dirty="0">
                <a:solidFill>
                  <a:schemeClr val="accent5"/>
                </a:solidFill>
              </a:rPr>
              <a:t> </a:t>
            </a:r>
            <a:r>
              <a:rPr lang="en-US" sz="3600" b="1" dirty="0">
                <a:solidFill>
                  <a:srgbClr val="353535"/>
                </a:solidFill>
              </a:rPr>
              <a:t>be</a:t>
            </a:r>
            <a:r>
              <a:rPr lang="en-US" sz="3600" b="1" dirty="0">
                <a:solidFill>
                  <a:srgbClr val="1817BF"/>
                </a:solidFill>
              </a:rPr>
              <a:t>:</a:t>
            </a:r>
          </a:p>
          <a:p>
            <a:pPr marL="45720" indent="0" algn="ctr">
              <a:buNone/>
            </a:pPr>
            <a:r>
              <a:rPr lang="en-US" sz="2800" b="1" u="sng" dirty="0">
                <a:solidFill>
                  <a:srgbClr val="AE1712"/>
                </a:solidFill>
              </a:rPr>
              <a:t>Expensive</a:t>
            </a:r>
            <a:r>
              <a:rPr lang="en-US" sz="2800" dirty="0">
                <a:solidFill>
                  <a:schemeClr val="accent5"/>
                </a:solidFill>
              </a:rPr>
              <a:t> </a:t>
            </a:r>
            <a:r>
              <a:rPr lang="en-US" sz="2800" dirty="0">
                <a:solidFill>
                  <a:srgbClr val="1817BF"/>
                </a:solidFill>
              </a:rPr>
              <a:t> </a:t>
            </a:r>
            <a:r>
              <a:rPr lang="en-US" sz="2800" dirty="0">
                <a:solidFill>
                  <a:srgbClr val="353535"/>
                </a:solidFill>
              </a:rPr>
              <a:t>$379,668 </a:t>
            </a:r>
            <a:r>
              <a:rPr lang="en-US" sz="2800" b="1" dirty="0">
                <a:solidFill>
                  <a:srgbClr val="1817BF"/>
                </a:solidFill>
              </a:rPr>
              <a:t>Lifetime</a:t>
            </a:r>
            <a:r>
              <a:rPr lang="en-US" sz="2800" dirty="0">
                <a:solidFill>
                  <a:srgbClr val="353535"/>
                </a:solidFill>
              </a:rPr>
              <a:t> (60% discount)</a:t>
            </a:r>
          </a:p>
          <a:p>
            <a:pPr marL="45720" indent="0" algn="ctr">
              <a:buNone/>
            </a:pPr>
            <a:r>
              <a:rPr lang="en-US" sz="2800" dirty="0">
                <a:solidFill>
                  <a:srgbClr val="353535"/>
                </a:solidFill>
              </a:rPr>
              <a:t>($597,300 undiscounted)</a:t>
            </a:r>
            <a:endParaRPr lang="en-US" sz="2800" baseline="30000" dirty="0">
              <a:solidFill>
                <a:srgbClr val="353535"/>
              </a:solidFill>
            </a:endParaRPr>
          </a:p>
          <a:p>
            <a:pPr marL="45720" indent="0" algn="ctr">
              <a:buNone/>
            </a:pPr>
            <a:r>
              <a:rPr lang="en-US" sz="2800" b="1" u="sng" dirty="0">
                <a:solidFill>
                  <a:srgbClr val="AE1712"/>
                </a:solidFill>
              </a:rPr>
              <a:t>Complicated</a:t>
            </a:r>
            <a:r>
              <a:rPr lang="en-US" sz="2800" dirty="0">
                <a:solidFill>
                  <a:schemeClr val="accent5"/>
                </a:solidFill>
              </a:rPr>
              <a:t> </a:t>
            </a:r>
            <a:r>
              <a:rPr lang="en-US" sz="2800" dirty="0">
                <a:solidFill>
                  <a:srgbClr val="1817BF"/>
                </a:solidFill>
              </a:rPr>
              <a:t> </a:t>
            </a:r>
            <a:r>
              <a:rPr lang="en-US" sz="2800" dirty="0">
                <a:solidFill>
                  <a:srgbClr val="353535"/>
                </a:solidFill>
              </a:rPr>
              <a:t>may take </a:t>
            </a:r>
            <a:r>
              <a:rPr lang="en-US" sz="2800" b="1" dirty="0">
                <a:solidFill>
                  <a:srgbClr val="1817BF"/>
                </a:solidFill>
              </a:rPr>
              <a:t>multiple pills </a:t>
            </a:r>
            <a:r>
              <a:rPr lang="en-US" sz="2800" dirty="0">
                <a:solidFill>
                  <a:srgbClr val="353535"/>
                </a:solidFill>
              </a:rPr>
              <a:t>at different times of the day </a:t>
            </a:r>
          </a:p>
          <a:p>
            <a:pPr marL="45720" indent="0" algn="ctr">
              <a:buNone/>
            </a:pPr>
            <a:r>
              <a:rPr lang="en-US" sz="2800" b="1" u="sng" dirty="0">
                <a:solidFill>
                  <a:srgbClr val="AE1712"/>
                </a:solidFill>
              </a:rPr>
              <a:t>Toxic</a:t>
            </a:r>
            <a:r>
              <a:rPr lang="en-US" sz="2800" dirty="0">
                <a:solidFill>
                  <a:schemeClr val="accent5"/>
                </a:solidFill>
              </a:rPr>
              <a:t> </a:t>
            </a:r>
            <a:r>
              <a:rPr lang="en-US" sz="2800" dirty="0">
                <a:solidFill>
                  <a:srgbClr val="1817BF"/>
                </a:solidFill>
              </a:rPr>
              <a:t> </a:t>
            </a:r>
            <a:r>
              <a:rPr lang="en-US" sz="2800" dirty="0">
                <a:solidFill>
                  <a:srgbClr val="353535"/>
                </a:solidFill>
              </a:rPr>
              <a:t>negative </a:t>
            </a:r>
            <a:r>
              <a:rPr lang="en-US" sz="2800" b="1" dirty="0">
                <a:solidFill>
                  <a:srgbClr val="1817BF"/>
                </a:solidFill>
              </a:rPr>
              <a:t>side effects </a:t>
            </a:r>
            <a:r>
              <a:rPr lang="en-US" sz="2800" dirty="0">
                <a:solidFill>
                  <a:srgbClr val="353535"/>
                </a:solidFill>
              </a:rPr>
              <a:t>may occur</a:t>
            </a:r>
          </a:p>
          <a:p>
            <a:pPr marL="45720" indent="0" algn="ctr">
              <a:buNone/>
            </a:pPr>
            <a:r>
              <a:rPr lang="en-US" sz="2800" b="1" u="sng" dirty="0">
                <a:solidFill>
                  <a:srgbClr val="AE1712"/>
                </a:solidFill>
              </a:rPr>
              <a:t>Ineffective</a:t>
            </a:r>
            <a:r>
              <a:rPr lang="en-US" sz="2800" dirty="0">
                <a:solidFill>
                  <a:srgbClr val="AE1712"/>
                </a:solidFill>
              </a:rPr>
              <a:t> </a:t>
            </a:r>
            <a:r>
              <a:rPr lang="en-US" sz="2800" dirty="0">
                <a:solidFill>
                  <a:srgbClr val="1817BF"/>
                </a:solidFill>
              </a:rPr>
              <a:t> </a:t>
            </a:r>
            <a:r>
              <a:rPr lang="en-US" sz="2800" dirty="0">
                <a:solidFill>
                  <a:srgbClr val="353535"/>
                </a:solidFill>
              </a:rPr>
              <a:t>not all strains </a:t>
            </a:r>
            <a:r>
              <a:rPr lang="en-US" sz="2800" b="1" dirty="0">
                <a:solidFill>
                  <a:srgbClr val="1817BF"/>
                </a:solidFill>
              </a:rPr>
              <a:t>respond</a:t>
            </a:r>
            <a:r>
              <a:rPr lang="en-US" sz="2800" dirty="0">
                <a:solidFill>
                  <a:srgbClr val="353535"/>
                </a:solidFill>
              </a:rPr>
              <a:t> the same</a:t>
            </a:r>
          </a:p>
          <a:p>
            <a:pPr marL="45720" indent="0">
              <a:buNone/>
            </a:pPr>
            <a:endParaRPr lang="en-US" sz="2800" dirty="0"/>
          </a:p>
        </p:txBody>
      </p:sp>
      <p:sp>
        <p:nvSpPr>
          <p:cNvPr id="2" name="TextBox 1"/>
          <p:cNvSpPr txBox="1"/>
          <p:nvPr/>
        </p:nvSpPr>
        <p:spPr>
          <a:xfrm>
            <a:off x="1335505" y="1247219"/>
            <a:ext cx="9749589" cy="1200329"/>
          </a:xfrm>
          <a:prstGeom prst="rect">
            <a:avLst/>
          </a:prstGeom>
          <a:solidFill>
            <a:srgbClr val="AE1712"/>
          </a:solidFill>
        </p:spPr>
        <p:txBody>
          <a:bodyPr wrap="square" rtlCol="0" anchor="ctr">
            <a:spAutoFit/>
          </a:bodyPr>
          <a:lstStyle/>
          <a:p>
            <a:pPr algn="ctr"/>
            <a:r>
              <a:rPr lang="en-US" sz="3600" b="1" i="1" dirty="0">
                <a:solidFill>
                  <a:schemeClr val="bg1"/>
                </a:solidFill>
              </a:rPr>
              <a:t>PLWH with an Undetectable viral load Cannot Transmit </a:t>
            </a:r>
            <a:r>
              <a:rPr lang="en-US" sz="3600" b="1" i="1" dirty="0">
                <a:solidFill>
                  <a:srgbClr val="FFFFFF"/>
                </a:solidFill>
              </a:rPr>
              <a:t>HIV</a:t>
            </a:r>
            <a:r>
              <a:rPr lang="en-US" sz="3600" b="1" i="1" dirty="0">
                <a:solidFill>
                  <a:schemeClr val="bg1"/>
                </a:solidFill>
              </a:rPr>
              <a:t> to others!</a:t>
            </a:r>
          </a:p>
        </p:txBody>
      </p:sp>
      <p:sp>
        <p:nvSpPr>
          <p:cNvPr id="3" name="Slide Number Placeholder 2"/>
          <p:cNvSpPr>
            <a:spLocks noGrp="1"/>
          </p:cNvSpPr>
          <p:nvPr>
            <p:ph type="sldNum" sz="quarter" idx="12"/>
          </p:nvPr>
        </p:nvSpPr>
        <p:spPr/>
        <p:txBody>
          <a:bodyPr/>
          <a:lstStyle/>
          <a:p>
            <a:fld id="{3A3BF598-3965-4B96-B96B-16E067964EB4}" type="slidenum">
              <a:rPr lang="en-US" sz="1800" smtClean="0">
                <a:solidFill>
                  <a:schemeClr val="tx1">
                    <a:lumMod val="50000"/>
                  </a:schemeClr>
                </a:solidFill>
              </a:rPr>
              <a:t>22</a:t>
            </a:fld>
            <a:endParaRPr lang="en-US" sz="1800" dirty="0">
              <a:solidFill>
                <a:schemeClr val="tx1">
                  <a:lumMod val="50000"/>
                </a:schemeClr>
              </a:solidFill>
            </a:endParaRPr>
          </a:p>
        </p:txBody>
      </p:sp>
      <p:sp>
        <p:nvSpPr>
          <p:cNvPr id="7" name="TextBox 6">
            <a:extLst>
              <a:ext uri="{FF2B5EF4-FFF2-40B4-BE49-F238E27FC236}">
                <a16:creationId xmlns:a16="http://schemas.microsoft.com/office/drawing/2014/main" id="{EAD99642-6544-4410-88C0-86053D4C00C8}"/>
              </a:ext>
            </a:extLst>
          </p:cNvPr>
          <p:cNvSpPr txBox="1"/>
          <p:nvPr/>
        </p:nvSpPr>
        <p:spPr>
          <a:xfrm>
            <a:off x="662941" y="6253747"/>
            <a:ext cx="6096000" cy="369332"/>
          </a:xfrm>
          <a:prstGeom prst="rect">
            <a:avLst/>
          </a:prstGeom>
          <a:noFill/>
        </p:spPr>
        <p:txBody>
          <a:bodyPr wrap="square">
            <a:spAutoFit/>
          </a:bodyPr>
          <a:lstStyle/>
          <a:p>
            <a:pPr lvl="0"/>
            <a:r>
              <a:rPr lang="en-US" sz="1800" b="1" dirty="0">
                <a:solidFill>
                  <a:srgbClr val="464646"/>
                </a:solidFill>
              </a:rPr>
              <a:t>Oklahoma State Department of Health | HIV 101 | 2023</a:t>
            </a:r>
          </a:p>
        </p:txBody>
      </p:sp>
    </p:spTree>
    <p:extLst>
      <p:ext uri="{BB962C8B-B14F-4D97-AF65-F5344CB8AC3E}">
        <p14:creationId xmlns:p14="http://schemas.microsoft.com/office/powerpoint/2010/main" val="756945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120191" y="6534"/>
            <a:ext cx="5214257"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chemeClr val="tx2"/>
                  </a:solidFill>
                </a:ln>
                <a:solidFill>
                  <a:schemeClr val="tx1">
                    <a:lumMod val="50000"/>
                  </a:schemeClr>
                </a:solidFill>
                <a:effectLst/>
                <a:uLnTx/>
                <a:uFillTx/>
                <a:latin typeface="+mn-lt"/>
                <a:ea typeface="+mn-ea"/>
                <a:cs typeface="+mn-cs"/>
              </a:rPr>
              <a:t>U=U</a:t>
            </a:r>
            <a:endParaRPr kumimoji="0" lang="en-US" sz="6000" b="1" i="0" u="none" strike="noStrike" kern="1200" cap="none" spc="0" normalizeH="0" baseline="0" noProof="0" dirty="0">
              <a:ln w="900" cmpd="sng">
                <a:solidFill>
                  <a:schemeClr val="tx1">
                    <a:alpha val="55000"/>
                  </a:schemeClr>
                </a:solidFill>
                <a:prstDash val="solid"/>
              </a:ln>
              <a:solidFill>
                <a:schemeClr val="tx1">
                  <a:lumMod val="50000"/>
                </a:schemeClr>
              </a:solidFill>
              <a:effectLst/>
              <a:uLnTx/>
              <a:uFillTx/>
              <a:latin typeface="Verdana" panose="020B0604030504040204" pitchFamily="34" charset="0"/>
              <a:ea typeface="Verdana" panose="020B0604030504040204" pitchFamily="34" charset="0"/>
              <a:cs typeface="Segoe UI" panose="020B0502040204020203"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6623" y="5233525"/>
            <a:ext cx="3747684" cy="1539810"/>
          </a:xfrm>
          <a:prstGeom prst="ellipse">
            <a:avLst/>
          </a:prstGeom>
          <a:ln>
            <a:noFill/>
          </a:ln>
          <a:effectLst>
            <a:softEdge rad="112500"/>
          </a:effectLst>
        </p:spPr>
      </p:pic>
      <p:sp>
        <p:nvSpPr>
          <p:cNvPr id="3" name="Content Placeholder 13"/>
          <p:cNvSpPr txBox="1">
            <a:spLocks/>
          </p:cNvSpPr>
          <p:nvPr/>
        </p:nvSpPr>
        <p:spPr>
          <a:xfrm>
            <a:off x="135951" y="1018047"/>
            <a:ext cx="11855184" cy="4649223"/>
          </a:xfrm>
          <a:prstGeom prst="rect">
            <a:avLst/>
          </a:prstGeom>
        </p:spPr>
        <p:txBody>
          <a:bodyPr>
            <a:normAutofit lnSpcReduction="10000"/>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 indent="0" algn="ctr">
              <a:buNone/>
            </a:pPr>
            <a:r>
              <a:rPr lang="en-US" sz="4000" b="1" dirty="0">
                <a:ln w="0"/>
                <a:solidFill>
                  <a:srgbClr val="AE1712"/>
                </a:solidFill>
                <a:effectLst>
                  <a:outerShdw blurRad="38100" dist="19050" dir="2700000" algn="tl" rotWithShape="0">
                    <a:schemeClr val="dk1">
                      <a:alpha val="40000"/>
                    </a:schemeClr>
                  </a:outerShdw>
                </a:effectLst>
                <a:ea typeface="Verdana" panose="020B0604030504040204" pitchFamily="34" charset="0"/>
              </a:rPr>
              <a:t>UNDETECTABLE = UNTRANSMITTABLE</a:t>
            </a:r>
          </a:p>
          <a:p>
            <a:pPr>
              <a:lnSpc>
                <a:spcPct val="150000"/>
              </a:lnSpc>
              <a:spcAft>
                <a:spcPts val="0"/>
              </a:spcAft>
              <a:buClr>
                <a:schemeClr val="tx1">
                  <a:lumMod val="75000"/>
                </a:schemeClr>
              </a:buClr>
              <a:buFont typeface="Arial" panose="020B0604020202020204" pitchFamily="34" charset="0"/>
              <a:buChar char="•"/>
            </a:pPr>
            <a:r>
              <a:rPr lang="en-US" sz="2800" dirty="0">
                <a:ln w="0"/>
                <a:solidFill>
                  <a:schemeClr val="tx1">
                    <a:lumMod val="75000"/>
                  </a:schemeClr>
                </a:solidFill>
                <a:ea typeface="Verdana" panose="020B0604030504040204" pitchFamily="34" charset="0"/>
              </a:rPr>
              <a:t>Launched in 2016 by </a:t>
            </a:r>
            <a:r>
              <a:rPr lang="en-US" sz="2800" dirty="0">
                <a:ln w="0"/>
                <a:solidFill>
                  <a:srgbClr val="B40000"/>
                </a:solidFill>
                <a:ea typeface="Verdana" panose="020B0604030504040204" pitchFamily="34" charset="0"/>
              </a:rPr>
              <a:t>PLWH</a:t>
            </a:r>
            <a:r>
              <a:rPr lang="en-US" sz="2800" dirty="0">
                <a:ln w="0"/>
                <a:solidFill>
                  <a:schemeClr val="tx1">
                    <a:lumMod val="75000"/>
                  </a:schemeClr>
                </a:solidFill>
                <a:ea typeface="Verdana" panose="020B0604030504040204" pitchFamily="34" charset="0"/>
              </a:rPr>
              <a:t>.</a:t>
            </a:r>
          </a:p>
          <a:p>
            <a:pPr>
              <a:spcAft>
                <a:spcPts val="0"/>
              </a:spcAft>
              <a:buClr>
                <a:schemeClr val="tx1">
                  <a:lumMod val="75000"/>
                </a:schemeClr>
              </a:buClr>
              <a:buFont typeface="Arial" panose="020B0604020202020204" pitchFamily="34" charset="0"/>
              <a:buChar char="•"/>
            </a:pPr>
            <a:r>
              <a:rPr lang="en-US" sz="2800" dirty="0">
                <a:ln w="0"/>
                <a:solidFill>
                  <a:schemeClr val="tx1">
                    <a:lumMod val="75000"/>
                  </a:schemeClr>
                </a:solidFill>
                <a:ea typeface="Verdana" panose="020B0604030504040204" pitchFamily="34" charset="0"/>
              </a:rPr>
              <a:t>Promotes control of </a:t>
            </a:r>
            <a:r>
              <a:rPr lang="en-US" sz="2800" b="1" dirty="0">
                <a:ln w="0"/>
                <a:solidFill>
                  <a:schemeClr val="tx1">
                    <a:lumMod val="75000"/>
                  </a:schemeClr>
                </a:solidFill>
                <a:ea typeface="Verdana" panose="020B0604030504040204" pitchFamily="34" charset="0"/>
              </a:rPr>
              <a:t>HIV</a:t>
            </a:r>
            <a:r>
              <a:rPr lang="en-US" sz="2800" dirty="0">
                <a:ln w="0"/>
                <a:solidFill>
                  <a:schemeClr val="tx1">
                    <a:lumMod val="75000"/>
                  </a:schemeClr>
                </a:solidFill>
                <a:ea typeface="Verdana" panose="020B0604030504040204" pitchFamily="34" charset="0"/>
              </a:rPr>
              <a:t> by </a:t>
            </a:r>
            <a:r>
              <a:rPr lang="en-US" sz="2800" b="1" dirty="0">
                <a:ln w="0"/>
                <a:solidFill>
                  <a:srgbClr val="1817BF"/>
                </a:solidFill>
                <a:ea typeface="Verdana" panose="020B0604030504040204" pitchFamily="34" charset="0"/>
              </a:rPr>
              <a:t>preventing</a:t>
            </a:r>
            <a:r>
              <a:rPr lang="en-US" sz="2800" dirty="0">
                <a:ln w="0"/>
                <a:solidFill>
                  <a:srgbClr val="1817BF"/>
                </a:solidFill>
                <a:ea typeface="Verdana" panose="020B0604030504040204" pitchFamily="34" charset="0"/>
              </a:rPr>
              <a:t> </a:t>
            </a:r>
            <a:r>
              <a:rPr lang="en-US" sz="2800" b="1" dirty="0">
                <a:ln w="0"/>
                <a:solidFill>
                  <a:srgbClr val="1817BF"/>
                </a:solidFill>
                <a:ea typeface="Verdana" panose="020B0604030504040204" pitchFamily="34" charset="0"/>
              </a:rPr>
              <a:t>HIV</a:t>
            </a:r>
            <a:r>
              <a:rPr lang="en-US" sz="2800" dirty="0">
                <a:ln w="0"/>
                <a:solidFill>
                  <a:srgbClr val="1817BF"/>
                </a:solidFill>
                <a:ea typeface="Verdana" panose="020B0604030504040204" pitchFamily="34" charset="0"/>
              </a:rPr>
              <a:t> </a:t>
            </a:r>
            <a:r>
              <a:rPr lang="en-US" sz="2800" b="1" dirty="0">
                <a:ln w="0"/>
                <a:solidFill>
                  <a:srgbClr val="1817BF"/>
                </a:solidFill>
                <a:ea typeface="Verdana" panose="020B0604030504040204" pitchFamily="34" charset="0"/>
              </a:rPr>
              <a:t>transmission</a:t>
            </a:r>
            <a:r>
              <a:rPr lang="en-US" sz="2800" dirty="0">
                <a:ln w="0"/>
                <a:solidFill>
                  <a:srgbClr val="1817BF"/>
                </a:solidFill>
                <a:ea typeface="Verdana" panose="020B0604030504040204" pitchFamily="34" charset="0"/>
              </a:rPr>
              <a:t> </a:t>
            </a:r>
            <a:r>
              <a:rPr lang="en-US" sz="2800" dirty="0">
                <a:ln w="0"/>
                <a:solidFill>
                  <a:schemeClr val="tx1">
                    <a:lumMod val="75000"/>
                  </a:schemeClr>
                </a:solidFill>
                <a:ea typeface="Verdana" panose="020B0604030504040204" pitchFamily="34" charset="0"/>
              </a:rPr>
              <a:t>and reducing stigma towards </a:t>
            </a:r>
            <a:r>
              <a:rPr lang="en-US" sz="2800" dirty="0">
                <a:ln w="0"/>
                <a:solidFill>
                  <a:srgbClr val="B40000"/>
                </a:solidFill>
                <a:ea typeface="Verdana" panose="020B0604030504040204" pitchFamily="34" charset="0"/>
              </a:rPr>
              <a:t>PLWH</a:t>
            </a:r>
            <a:r>
              <a:rPr lang="en-US" sz="2800" dirty="0">
                <a:ln w="0"/>
                <a:solidFill>
                  <a:schemeClr val="tx1">
                    <a:lumMod val="75000"/>
                  </a:schemeClr>
                </a:solidFill>
                <a:ea typeface="Verdana" panose="020B0604030504040204" pitchFamily="34" charset="0"/>
              </a:rPr>
              <a:t>.</a:t>
            </a:r>
            <a:endParaRPr lang="en-US" sz="800" dirty="0">
              <a:ln w="0"/>
              <a:solidFill>
                <a:schemeClr val="tx1">
                  <a:lumMod val="75000"/>
                </a:schemeClr>
              </a:solidFill>
              <a:ea typeface="Verdana" panose="020B0604030504040204" pitchFamily="34" charset="0"/>
            </a:endParaRPr>
          </a:p>
          <a:p>
            <a:pPr>
              <a:spcAft>
                <a:spcPts val="0"/>
              </a:spcAft>
              <a:buClr>
                <a:schemeClr val="tx1">
                  <a:lumMod val="75000"/>
                </a:schemeClr>
              </a:buClr>
              <a:buFont typeface="Arial" panose="020B0604020202020204" pitchFamily="34" charset="0"/>
              <a:buChar char="•"/>
            </a:pPr>
            <a:endParaRPr lang="en-US" sz="800" dirty="0">
              <a:ln w="0"/>
              <a:solidFill>
                <a:schemeClr val="tx1">
                  <a:lumMod val="75000"/>
                </a:schemeClr>
              </a:solidFill>
              <a:ea typeface="Verdana" panose="020B0604030504040204" pitchFamily="34" charset="0"/>
            </a:endParaRPr>
          </a:p>
          <a:p>
            <a:pPr>
              <a:spcAft>
                <a:spcPts val="0"/>
              </a:spcAft>
              <a:buClr>
                <a:schemeClr val="tx1">
                  <a:lumMod val="75000"/>
                </a:schemeClr>
              </a:buClr>
              <a:buFont typeface="Arial" panose="020B0604020202020204" pitchFamily="34" charset="0"/>
              <a:buChar char="•"/>
            </a:pPr>
            <a:r>
              <a:rPr lang="en-US" sz="2800" dirty="0">
                <a:ln w="0"/>
                <a:solidFill>
                  <a:srgbClr val="B40000"/>
                </a:solidFill>
                <a:ea typeface="Verdana" panose="020B0604030504040204" pitchFamily="34" charset="0"/>
              </a:rPr>
              <a:t>PLWH</a:t>
            </a:r>
            <a:r>
              <a:rPr lang="en-US" sz="2800" dirty="0">
                <a:ln w="0"/>
                <a:solidFill>
                  <a:schemeClr val="tx1">
                    <a:lumMod val="75000"/>
                  </a:schemeClr>
                </a:solidFill>
                <a:ea typeface="Verdana" panose="020B0604030504040204" pitchFamily="34" charset="0"/>
              </a:rPr>
              <a:t> and taking </a:t>
            </a:r>
            <a:r>
              <a:rPr lang="en-US" sz="2800" b="1" dirty="0">
                <a:ln w="0"/>
                <a:solidFill>
                  <a:schemeClr val="tx1">
                    <a:lumMod val="75000"/>
                  </a:schemeClr>
                </a:solidFill>
                <a:ea typeface="Verdana" panose="020B0604030504040204" pitchFamily="34" charset="0"/>
              </a:rPr>
              <a:t>ART </a:t>
            </a:r>
            <a:r>
              <a:rPr lang="en-US" sz="2800" dirty="0">
                <a:ln w="0"/>
                <a:solidFill>
                  <a:schemeClr val="tx1">
                    <a:lumMod val="75000"/>
                  </a:schemeClr>
                </a:solidFill>
                <a:ea typeface="Verdana" panose="020B0604030504040204" pitchFamily="34" charset="0"/>
              </a:rPr>
              <a:t>are considered </a:t>
            </a:r>
            <a:r>
              <a:rPr lang="en-US" sz="2800" b="1" dirty="0">
                <a:ln w="0"/>
                <a:solidFill>
                  <a:srgbClr val="1817BF"/>
                </a:solidFill>
                <a:ea typeface="Verdana" panose="020B0604030504040204" pitchFamily="34" charset="0"/>
              </a:rPr>
              <a:t>undetectable when levels of virus in the body are too low to detect</a:t>
            </a:r>
            <a:r>
              <a:rPr lang="en-US" sz="2800" b="1" dirty="0">
                <a:ln w="0"/>
                <a:solidFill>
                  <a:schemeClr val="tx1">
                    <a:lumMod val="75000"/>
                  </a:schemeClr>
                </a:solidFill>
                <a:ea typeface="Verdana" panose="020B0604030504040204" pitchFamily="34" charset="0"/>
              </a:rPr>
              <a:t>, </a:t>
            </a:r>
            <a:r>
              <a:rPr lang="en-US" sz="2800" dirty="0">
                <a:ln w="0"/>
                <a:solidFill>
                  <a:schemeClr val="tx1">
                    <a:lumMod val="75000"/>
                  </a:schemeClr>
                </a:solidFill>
                <a:ea typeface="Verdana" panose="020B0604030504040204" pitchFamily="34" charset="0"/>
              </a:rPr>
              <a:t>by lab tests</a:t>
            </a:r>
            <a:r>
              <a:rPr lang="en-US" sz="2800" dirty="0">
                <a:ln w="0"/>
                <a:solidFill>
                  <a:srgbClr val="1817BF"/>
                </a:solidFill>
                <a:ea typeface="Verdana" panose="020B0604030504040204" pitchFamily="34" charset="0"/>
              </a:rPr>
              <a:t>.</a:t>
            </a:r>
            <a:r>
              <a:rPr lang="en-US" sz="2800" b="1" dirty="0">
                <a:ln w="0"/>
                <a:ea typeface="Verdana" panose="020B0604030504040204" pitchFamily="34" charset="0"/>
              </a:rPr>
              <a:t>*</a:t>
            </a:r>
            <a:endParaRPr lang="en-US" sz="800" b="1" dirty="0">
              <a:ln w="0"/>
              <a:ea typeface="Verdana" panose="020B0604030504040204" pitchFamily="34" charset="0"/>
            </a:endParaRPr>
          </a:p>
          <a:p>
            <a:pPr>
              <a:spcAft>
                <a:spcPts val="0"/>
              </a:spcAft>
              <a:buClr>
                <a:schemeClr val="tx1">
                  <a:lumMod val="75000"/>
                </a:schemeClr>
              </a:buClr>
              <a:buFont typeface="Arial" panose="020B0604020202020204" pitchFamily="34" charset="0"/>
              <a:buChar char="•"/>
            </a:pPr>
            <a:endParaRPr lang="en-US" sz="800" b="1" dirty="0">
              <a:ln w="0"/>
              <a:ea typeface="Verdana" panose="020B0604030504040204" pitchFamily="34" charset="0"/>
            </a:endParaRPr>
          </a:p>
          <a:p>
            <a:pPr>
              <a:spcAft>
                <a:spcPts val="0"/>
              </a:spcAft>
              <a:buClr>
                <a:schemeClr val="tx1">
                  <a:lumMod val="75000"/>
                </a:schemeClr>
              </a:buClr>
              <a:buFont typeface="Arial" panose="020B0604020202020204" pitchFamily="34" charset="0"/>
              <a:buChar char="•"/>
            </a:pPr>
            <a:r>
              <a:rPr lang="en-US" sz="2800" dirty="0">
                <a:ln w="0"/>
                <a:solidFill>
                  <a:schemeClr val="tx1">
                    <a:lumMod val="75000"/>
                  </a:schemeClr>
                </a:solidFill>
                <a:ea typeface="Verdana" panose="020B0604030504040204" pitchFamily="34" charset="0"/>
              </a:rPr>
              <a:t>As long as people stick to their </a:t>
            </a:r>
            <a:r>
              <a:rPr lang="en-US" sz="2800" b="1" dirty="0">
                <a:ln w="0"/>
                <a:solidFill>
                  <a:schemeClr val="tx1">
                    <a:lumMod val="75000"/>
                  </a:schemeClr>
                </a:solidFill>
                <a:ea typeface="Verdana" panose="020B0604030504040204" pitchFamily="34" charset="0"/>
              </a:rPr>
              <a:t>treatment</a:t>
            </a:r>
            <a:r>
              <a:rPr lang="en-US" sz="2800" dirty="0">
                <a:ln w="0"/>
                <a:solidFill>
                  <a:schemeClr val="tx1">
                    <a:lumMod val="75000"/>
                  </a:schemeClr>
                </a:solidFill>
                <a:ea typeface="Verdana" panose="020B0604030504040204" pitchFamily="34" charset="0"/>
              </a:rPr>
              <a:t> and are </a:t>
            </a:r>
            <a:r>
              <a:rPr lang="en-US" sz="2800" b="1" dirty="0">
                <a:ln w="0"/>
                <a:solidFill>
                  <a:schemeClr val="tx1">
                    <a:lumMod val="75000"/>
                  </a:schemeClr>
                </a:solidFill>
                <a:ea typeface="Verdana" panose="020B0604030504040204" pitchFamily="34" charset="0"/>
              </a:rPr>
              <a:t>consistently monitored</a:t>
            </a:r>
            <a:r>
              <a:rPr lang="en-US" sz="2800" dirty="0">
                <a:ln w="0"/>
                <a:solidFill>
                  <a:schemeClr val="tx1">
                    <a:lumMod val="75000"/>
                  </a:schemeClr>
                </a:solidFill>
                <a:ea typeface="Verdana" panose="020B0604030504040204" pitchFamily="34" charset="0"/>
              </a:rPr>
              <a:t>, </a:t>
            </a:r>
            <a:r>
              <a:rPr lang="en-US" sz="2800" dirty="0">
                <a:ln w="0"/>
                <a:solidFill>
                  <a:srgbClr val="B40000"/>
                </a:solidFill>
                <a:ea typeface="Verdana" panose="020B0604030504040204" pitchFamily="34" charset="0"/>
              </a:rPr>
              <a:t>PLWH</a:t>
            </a:r>
            <a:r>
              <a:rPr lang="en-US" sz="2800" dirty="0">
                <a:ln w="0"/>
                <a:solidFill>
                  <a:schemeClr val="tx1">
                    <a:lumMod val="75000"/>
                  </a:schemeClr>
                </a:solidFill>
                <a:ea typeface="Verdana" panose="020B0604030504040204" pitchFamily="34" charset="0"/>
              </a:rPr>
              <a:t> are </a:t>
            </a:r>
            <a:r>
              <a:rPr lang="en-US" sz="2800" b="1" dirty="0">
                <a:ln w="0"/>
                <a:solidFill>
                  <a:srgbClr val="1817BF"/>
                </a:solidFill>
                <a:ea typeface="Verdana" panose="020B0604030504040204" pitchFamily="34" charset="0"/>
              </a:rPr>
              <a:t>unable to transmit </a:t>
            </a:r>
            <a:r>
              <a:rPr lang="en-US" sz="2800" dirty="0">
                <a:ln w="0"/>
                <a:solidFill>
                  <a:schemeClr val="tx1">
                    <a:lumMod val="75000"/>
                  </a:schemeClr>
                </a:solidFill>
                <a:ea typeface="Verdana" panose="020B0604030504040204" pitchFamily="34" charset="0"/>
              </a:rPr>
              <a:t>virus to others, </a:t>
            </a:r>
            <a:r>
              <a:rPr lang="en-US" sz="2800" b="1" dirty="0">
                <a:ln w="0"/>
                <a:solidFill>
                  <a:schemeClr val="tx1">
                    <a:lumMod val="75000"/>
                  </a:schemeClr>
                </a:solidFill>
                <a:ea typeface="Verdana" panose="020B0604030504040204" pitchFamily="34" charset="0"/>
              </a:rPr>
              <a:t>after</a:t>
            </a:r>
            <a:r>
              <a:rPr lang="en-US" sz="2800" dirty="0">
                <a:ln w="0"/>
                <a:solidFill>
                  <a:schemeClr val="tx1">
                    <a:lumMod val="75000"/>
                  </a:schemeClr>
                </a:solidFill>
                <a:ea typeface="Verdana" panose="020B0604030504040204" pitchFamily="34" charset="0"/>
              </a:rPr>
              <a:t> </a:t>
            </a:r>
            <a:r>
              <a:rPr lang="en-US" sz="2800" b="1" dirty="0">
                <a:ln w="0"/>
                <a:solidFill>
                  <a:schemeClr val="tx1">
                    <a:lumMod val="75000"/>
                  </a:schemeClr>
                </a:solidFill>
                <a:ea typeface="Verdana" panose="020B0604030504040204" pitchFamily="34" charset="0"/>
              </a:rPr>
              <a:t>6 months of viral suppression, </a:t>
            </a:r>
            <a:r>
              <a:rPr lang="en-US" sz="2800" dirty="0">
                <a:ln w="0"/>
                <a:solidFill>
                  <a:schemeClr val="tx1">
                    <a:lumMod val="75000"/>
                  </a:schemeClr>
                </a:solidFill>
                <a:ea typeface="Verdana" panose="020B0604030504040204" pitchFamily="34" charset="0"/>
              </a:rPr>
              <a:t>through sex.</a:t>
            </a:r>
          </a:p>
        </p:txBody>
      </p:sp>
      <p:sp>
        <p:nvSpPr>
          <p:cNvPr id="6" name="Slide Number Placeholder 5"/>
          <p:cNvSpPr>
            <a:spLocks noGrp="1"/>
          </p:cNvSpPr>
          <p:nvPr>
            <p:ph type="sldNum" sz="quarter" idx="12"/>
          </p:nvPr>
        </p:nvSpPr>
        <p:spPr/>
        <p:txBody>
          <a:bodyPr/>
          <a:lstStyle/>
          <a:p>
            <a:fld id="{DB7DDC46-2E90-8640-BEFE-F54DCCD857ED}" type="slidenum">
              <a:rPr lang="en-US" sz="1800" smtClean="0">
                <a:solidFill>
                  <a:schemeClr val="tx1">
                    <a:lumMod val="50000"/>
                  </a:schemeClr>
                </a:solidFill>
              </a:rPr>
              <a:t>23</a:t>
            </a:fld>
            <a:endParaRPr lang="en-US" sz="1800" dirty="0">
              <a:solidFill>
                <a:schemeClr val="tx1">
                  <a:lumMod val="50000"/>
                </a:schemeClr>
              </a:solidFill>
            </a:endParaRPr>
          </a:p>
        </p:txBody>
      </p:sp>
      <p:sp>
        <p:nvSpPr>
          <p:cNvPr id="5" name="TextBox 4"/>
          <p:cNvSpPr txBox="1"/>
          <p:nvPr/>
        </p:nvSpPr>
        <p:spPr>
          <a:xfrm>
            <a:off x="3556875" y="5697082"/>
            <a:ext cx="4340888" cy="523220"/>
          </a:xfrm>
          <a:prstGeom prst="rect">
            <a:avLst/>
          </a:prstGeom>
          <a:noFill/>
        </p:spPr>
        <p:txBody>
          <a:bodyPr wrap="square" rtlCol="0">
            <a:spAutoFit/>
          </a:bodyPr>
          <a:lstStyle/>
          <a:p>
            <a:r>
              <a:rPr lang="en-US" sz="2800" b="1" dirty="0"/>
              <a:t>*</a:t>
            </a:r>
            <a:r>
              <a:rPr lang="en-US" sz="2800" dirty="0">
                <a:solidFill>
                  <a:schemeClr val="tx1">
                    <a:lumMod val="75000"/>
                  </a:schemeClr>
                </a:solidFill>
              </a:rPr>
              <a:t>The person still has HIV.</a:t>
            </a:r>
          </a:p>
        </p:txBody>
      </p:sp>
      <p:sp>
        <p:nvSpPr>
          <p:cNvPr id="8" name="TextBox 7">
            <a:extLst>
              <a:ext uri="{FF2B5EF4-FFF2-40B4-BE49-F238E27FC236}">
                <a16:creationId xmlns:a16="http://schemas.microsoft.com/office/drawing/2014/main" id="{A873223B-2000-433B-A08C-26251AA88971}"/>
              </a:ext>
            </a:extLst>
          </p:cNvPr>
          <p:cNvSpPr txBox="1"/>
          <p:nvPr/>
        </p:nvSpPr>
        <p:spPr>
          <a:xfrm>
            <a:off x="640080" y="6309360"/>
            <a:ext cx="6492240" cy="369332"/>
          </a:xfrm>
          <a:prstGeom prst="rect">
            <a:avLst/>
          </a:prstGeom>
          <a:noFill/>
        </p:spPr>
        <p:txBody>
          <a:bodyPr wrap="square">
            <a:spAutoFit/>
          </a:bodyPr>
          <a:lstStyle/>
          <a:p>
            <a:pPr lvl="0"/>
            <a:r>
              <a:rPr lang="en-US" sz="1800" b="1" dirty="0">
                <a:solidFill>
                  <a:srgbClr val="464646"/>
                </a:solidFill>
              </a:rPr>
              <a:t>Oklahoma State Department of Health | HIV 101 | 2023</a:t>
            </a:r>
          </a:p>
        </p:txBody>
      </p:sp>
    </p:spTree>
    <p:extLst>
      <p:ext uri="{BB962C8B-B14F-4D97-AF65-F5344CB8AC3E}">
        <p14:creationId xmlns:p14="http://schemas.microsoft.com/office/powerpoint/2010/main" val="8762018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210"/>
            <a:ext cx="12192000" cy="1143000"/>
          </a:xfrm>
        </p:spPr>
        <p:txBody>
          <a:bodyPr/>
          <a:lstStyle/>
          <a:p>
            <a:pPr algn="ctr"/>
            <a:r>
              <a:rPr lang="en-US" sz="6000" dirty="0">
                <a:ln>
                  <a:solidFill>
                    <a:schemeClr val="tx2"/>
                  </a:solidFill>
                </a:ln>
                <a:solidFill>
                  <a:schemeClr val="tx1">
                    <a:lumMod val="50000"/>
                  </a:schemeClr>
                </a:solidFill>
                <a:effectLst/>
              </a:rPr>
              <a:t>Reducing the Risk</a:t>
            </a:r>
          </a:p>
        </p:txBody>
      </p:sp>
      <p:sp>
        <p:nvSpPr>
          <p:cNvPr id="3" name="Content Placeholder 2"/>
          <p:cNvSpPr>
            <a:spLocks noGrp="1"/>
          </p:cNvSpPr>
          <p:nvPr>
            <p:ph sz="quarter" idx="13"/>
          </p:nvPr>
        </p:nvSpPr>
        <p:spPr>
          <a:xfrm>
            <a:off x="2332713" y="1140012"/>
            <a:ext cx="7555869" cy="2371859"/>
          </a:xfrm>
          <a:solidFill>
            <a:srgbClr val="AE1712"/>
          </a:solidFill>
          <a:effectLst>
            <a:softEdge rad="31750"/>
          </a:effectLst>
        </p:spPr>
        <p:txBody>
          <a:bodyPr>
            <a:noAutofit/>
          </a:bodyPr>
          <a:lstStyle/>
          <a:p>
            <a:pPr marL="45720" indent="0" algn="ctr">
              <a:buNone/>
            </a:pPr>
            <a:r>
              <a:rPr lang="en-US" sz="3400" b="1" u="sng" dirty="0">
                <a:solidFill>
                  <a:schemeClr val="bg1"/>
                </a:solidFill>
              </a:rPr>
              <a:t>NO RISK</a:t>
            </a:r>
          </a:p>
          <a:p>
            <a:pPr marL="45720" indent="0" algn="ctr">
              <a:buNone/>
            </a:pPr>
            <a:r>
              <a:rPr lang="en-US" sz="2800" b="1" dirty="0">
                <a:solidFill>
                  <a:schemeClr val="bg1"/>
                </a:solidFill>
              </a:rPr>
              <a:t>Abstinence from Sex</a:t>
            </a:r>
            <a:endParaRPr lang="en-US" sz="2800" dirty="0">
              <a:solidFill>
                <a:schemeClr val="bg1"/>
              </a:solidFill>
            </a:endParaRPr>
          </a:p>
          <a:p>
            <a:pPr marL="45720" indent="0" algn="ctr">
              <a:buNone/>
            </a:pPr>
            <a:r>
              <a:rPr lang="en-US" sz="2800" b="1" dirty="0">
                <a:solidFill>
                  <a:schemeClr val="bg1"/>
                </a:solidFill>
              </a:rPr>
              <a:t>Abstinence from Injection Drugs</a:t>
            </a:r>
            <a:endParaRPr lang="en-US" sz="2800" dirty="0">
              <a:solidFill>
                <a:schemeClr val="bg1"/>
              </a:solidFill>
            </a:endParaRPr>
          </a:p>
          <a:p>
            <a:pPr marL="45720" indent="0" algn="ctr">
              <a:buNone/>
            </a:pPr>
            <a:r>
              <a:rPr lang="en-US" sz="2800" b="1" dirty="0">
                <a:solidFill>
                  <a:schemeClr val="bg1"/>
                </a:solidFill>
              </a:rPr>
              <a:t>Mutual Monogamy w/STI Negative Partner</a:t>
            </a:r>
            <a:endParaRPr lang="en-US" sz="2800" dirty="0"/>
          </a:p>
          <a:p>
            <a:pPr marL="45720" indent="0">
              <a:buNone/>
            </a:pPr>
            <a:endParaRPr lang="en-US" sz="2800" dirty="0"/>
          </a:p>
        </p:txBody>
      </p:sp>
      <p:sp>
        <p:nvSpPr>
          <p:cNvPr id="6" name="Content Placeholder 2"/>
          <p:cNvSpPr txBox="1">
            <a:spLocks/>
          </p:cNvSpPr>
          <p:nvPr/>
        </p:nvSpPr>
        <p:spPr>
          <a:xfrm>
            <a:off x="1927815" y="3511870"/>
            <a:ext cx="8610600" cy="2925749"/>
          </a:xfrm>
          <a:prstGeom prst="rect">
            <a:avLst/>
          </a:prstGeom>
          <a:solidFill>
            <a:srgbClr val="AE1712"/>
          </a:solidFill>
          <a:effectLst>
            <a:softEdge rad="31750"/>
          </a:effectLst>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sz="3400" b="1" u="sng" dirty="0">
                <a:solidFill>
                  <a:schemeClr val="bg1"/>
                </a:solidFill>
              </a:rPr>
              <a:t>REDUCED RISK </a:t>
            </a:r>
          </a:p>
          <a:p>
            <a:pPr marL="45720" indent="0" algn="ctr">
              <a:buNone/>
            </a:pPr>
            <a:r>
              <a:rPr lang="en-US" sz="2800" b="1" dirty="0">
                <a:solidFill>
                  <a:schemeClr val="bg1"/>
                </a:solidFill>
              </a:rPr>
              <a:t>Protected Sex “Correctly and Consistently”</a:t>
            </a:r>
            <a:endParaRPr lang="en-US" sz="2800" baseline="30000" dirty="0">
              <a:solidFill>
                <a:schemeClr val="bg1"/>
              </a:solidFill>
            </a:endParaRPr>
          </a:p>
          <a:p>
            <a:pPr marL="45720" indent="0" algn="ctr">
              <a:buNone/>
            </a:pPr>
            <a:r>
              <a:rPr lang="en-US" sz="2800" b="1" dirty="0">
                <a:solidFill>
                  <a:schemeClr val="bg1"/>
                </a:solidFill>
              </a:rPr>
              <a:t>Fewer Sexual Partners</a:t>
            </a:r>
          </a:p>
          <a:p>
            <a:pPr marL="45720" indent="0" algn="ctr">
              <a:buNone/>
            </a:pPr>
            <a:r>
              <a:rPr lang="en-US" sz="2800" b="1" dirty="0">
                <a:solidFill>
                  <a:schemeClr val="bg1"/>
                </a:solidFill>
              </a:rPr>
              <a:t>Never Sharing Needles or “Works”</a:t>
            </a:r>
            <a:endParaRPr lang="en-US" sz="2800" b="1" baseline="30000" dirty="0">
              <a:solidFill>
                <a:schemeClr val="bg1"/>
              </a:solidFill>
            </a:endParaRPr>
          </a:p>
          <a:p>
            <a:pPr marL="45720" indent="0" algn="ctr">
              <a:buNone/>
            </a:pPr>
            <a:r>
              <a:rPr lang="en-US" sz="2800" b="1" dirty="0">
                <a:solidFill>
                  <a:schemeClr val="bg1"/>
                </a:solidFill>
              </a:rPr>
              <a:t>Regular HIV/STI Testing</a:t>
            </a:r>
            <a:endParaRPr lang="en-US" sz="2800" b="1" baseline="30000" dirty="0">
              <a:solidFill>
                <a:schemeClr val="bg1"/>
              </a:solidFill>
            </a:endParaRPr>
          </a:p>
          <a:p>
            <a:pPr marL="45720" indent="0">
              <a:buNone/>
            </a:pPr>
            <a:endParaRPr lang="en-US" sz="2800" dirty="0"/>
          </a:p>
          <a:p>
            <a:pPr marL="45720" indent="0">
              <a:buNone/>
            </a:pPr>
            <a:endParaRPr lang="en-US" sz="28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88044">
            <a:off x="933730" y="1359987"/>
            <a:ext cx="2387814" cy="1278444"/>
          </a:xfrm>
          <a:prstGeom prst="rect">
            <a:avLst/>
          </a:prstGeom>
          <a:noFill/>
          <a:ln w="76200">
            <a:solidFill>
              <a:schemeClr val="tx1">
                <a:lumMod val="75000"/>
              </a:schemeClr>
            </a:solidFill>
            <a:miter lim="800000"/>
            <a:headEnd/>
            <a:tailEnd/>
          </a:ln>
          <a:effectLst>
            <a:glow rad="25400">
              <a:srgbClr val="5D1495">
                <a:alpha val="40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455756">
            <a:off x="9320708" y="1314472"/>
            <a:ext cx="2295871" cy="1528096"/>
          </a:xfrm>
          <a:prstGeom prst="rect">
            <a:avLst/>
          </a:prstGeom>
          <a:noFill/>
          <a:ln w="76200">
            <a:solidFill>
              <a:schemeClr val="tx1">
                <a:lumMod val="75000"/>
              </a:schemeClr>
            </a:solidFill>
            <a:miter lim="800000"/>
            <a:headEnd/>
            <a:tailEnd/>
          </a:ln>
          <a:effectLst>
            <a:glow rad="25400">
              <a:srgbClr val="5D1495">
                <a:alpha val="40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rot="832056">
            <a:off x="9578863" y="4828792"/>
            <a:ext cx="1919104" cy="1279400"/>
          </a:xfrm>
          <a:prstGeom prst="rect">
            <a:avLst/>
          </a:prstGeom>
          <a:noFill/>
          <a:ln w="76200">
            <a:solidFill>
              <a:schemeClr val="bg2">
                <a:lumMod val="25000"/>
              </a:schemeClr>
            </a:solidFill>
            <a:miter lim="800000"/>
            <a:headEnd/>
            <a:tailEnd/>
          </a:ln>
          <a:effectLst>
            <a:glow rad="139700">
              <a:srgbClr val="5D1495">
                <a:alpha val="40000"/>
              </a:srgbClr>
            </a:glow>
            <a:softEdge rad="12700"/>
          </a:effectLst>
          <a:extLst>
            <a:ext uri="{909E8E84-426E-40DD-AFC4-6F175D3DCCD1}">
              <a14:hiddenFill xmlns:a14="http://schemas.microsoft.com/office/drawing/2010/main">
                <a:solidFill>
                  <a:schemeClr val="accent1"/>
                </a:solidFill>
              </a14:hiddenFill>
            </a:ext>
          </a:extLst>
        </p:spPr>
      </p:pic>
      <p:pic>
        <p:nvPicPr>
          <p:cNvPr id="410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115361">
            <a:off x="1098714" y="4302201"/>
            <a:ext cx="1406589" cy="2046751"/>
          </a:xfrm>
          <a:prstGeom prst="rect">
            <a:avLst/>
          </a:prstGeom>
          <a:noFill/>
          <a:ln w="76200">
            <a:solidFill>
              <a:schemeClr val="tx1">
                <a:lumMod val="75000"/>
              </a:schemeClr>
            </a:solidFill>
            <a:miter lim="800000"/>
            <a:headEnd/>
            <a:tailEnd/>
          </a:ln>
          <a:effectLst>
            <a:glow rad="25400">
              <a:srgbClr val="5D1495">
                <a:alpha val="40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4" name="Slide Number Placeholder 3"/>
          <p:cNvSpPr>
            <a:spLocks noGrp="1"/>
          </p:cNvSpPr>
          <p:nvPr>
            <p:ph type="sldNum" sz="quarter" idx="12"/>
          </p:nvPr>
        </p:nvSpPr>
        <p:spPr/>
        <p:txBody>
          <a:bodyPr/>
          <a:lstStyle/>
          <a:p>
            <a:fld id="{3A3BF598-3965-4B96-B96B-16E067964EB4}" type="slidenum">
              <a:rPr lang="en-US" sz="1800" smtClean="0">
                <a:solidFill>
                  <a:schemeClr val="tx1">
                    <a:lumMod val="50000"/>
                  </a:schemeClr>
                </a:solidFill>
              </a:rPr>
              <a:t>24</a:t>
            </a:fld>
            <a:endParaRPr lang="en-US" sz="1800" dirty="0">
              <a:solidFill>
                <a:schemeClr val="tx1">
                  <a:lumMod val="50000"/>
                </a:schemeClr>
              </a:solidFill>
            </a:endParaRPr>
          </a:p>
        </p:txBody>
      </p:sp>
      <p:sp>
        <p:nvSpPr>
          <p:cNvPr id="11" name="TextBox 10">
            <a:extLst>
              <a:ext uri="{FF2B5EF4-FFF2-40B4-BE49-F238E27FC236}">
                <a16:creationId xmlns:a16="http://schemas.microsoft.com/office/drawing/2014/main" id="{FF8F953E-83D2-4FAF-8D87-DA77EE25DEE6}"/>
              </a:ext>
            </a:extLst>
          </p:cNvPr>
          <p:cNvSpPr txBox="1"/>
          <p:nvPr/>
        </p:nvSpPr>
        <p:spPr>
          <a:xfrm>
            <a:off x="640080" y="6333367"/>
            <a:ext cx="6492240" cy="369332"/>
          </a:xfrm>
          <a:prstGeom prst="rect">
            <a:avLst/>
          </a:prstGeom>
          <a:noFill/>
        </p:spPr>
        <p:txBody>
          <a:bodyPr wrap="square">
            <a:spAutoFit/>
          </a:bodyPr>
          <a:lstStyle/>
          <a:p>
            <a:r>
              <a:rPr lang="en-US" sz="1800" b="1" dirty="0">
                <a:solidFill>
                  <a:srgbClr val="464646"/>
                </a:solidFill>
              </a:rPr>
              <a:t>Oklahoma State Department of Health | HIV 101 | 2023</a:t>
            </a:r>
            <a:r>
              <a:rPr lang="en-US" sz="1200" b="1" dirty="0">
                <a:solidFill>
                  <a:srgbClr val="464646"/>
                </a:solidFill>
              </a:rPr>
              <a:t> </a:t>
            </a:r>
            <a:endParaRPr lang="en-US" dirty="0"/>
          </a:p>
        </p:txBody>
      </p:sp>
    </p:spTree>
    <p:extLst>
      <p:ext uri="{BB962C8B-B14F-4D97-AF65-F5344CB8AC3E}">
        <p14:creationId xmlns:p14="http://schemas.microsoft.com/office/powerpoint/2010/main" val="3913645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735"/>
            <a:ext cx="12192000" cy="1143000"/>
          </a:xfrm>
        </p:spPr>
        <p:txBody>
          <a:bodyPr/>
          <a:lstStyle/>
          <a:p>
            <a:pPr algn="ctr"/>
            <a:r>
              <a:rPr lang="en-US" sz="6000" dirty="0">
                <a:ln>
                  <a:solidFill>
                    <a:schemeClr val="tx2"/>
                  </a:solidFill>
                </a:ln>
                <a:solidFill>
                  <a:schemeClr val="tx1">
                    <a:lumMod val="50000"/>
                  </a:schemeClr>
                </a:solidFill>
              </a:rPr>
              <a:t>PrEP</a:t>
            </a:r>
          </a:p>
        </p:txBody>
      </p:sp>
      <p:pic>
        <p:nvPicPr>
          <p:cNvPr id="6" name="Picture 2" descr="http://tse1.mm.bing.net/th?&amp;id=OIP.Me00d0d25a3f71681b3c67f2db0fcd973o0&amp;w=299&amp;h=299&amp;c=0&amp;pid=1.9&amp;rs=0&amp;p=0&amp;r=0">
            <a:hlinkClick r:id="rId3" tooltip="View image details"/>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338" b="30691"/>
          <a:stretch/>
        </p:blipFill>
        <p:spPr bwMode="auto">
          <a:xfrm>
            <a:off x="8904412" y="5576571"/>
            <a:ext cx="2452779" cy="1152103"/>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14" name="Content Placeholder 13"/>
          <p:cNvSpPr>
            <a:spLocks noGrp="1"/>
          </p:cNvSpPr>
          <p:nvPr>
            <p:ph sz="quarter" idx="4"/>
          </p:nvPr>
        </p:nvSpPr>
        <p:spPr>
          <a:xfrm>
            <a:off x="535577" y="1198159"/>
            <a:ext cx="11103430" cy="4724400"/>
          </a:xfrm>
        </p:spPr>
        <p:txBody>
          <a:bodyPr>
            <a:normAutofit/>
          </a:bodyPr>
          <a:lstStyle/>
          <a:p>
            <a:pPr marL="45720" indent="0">
              <a:buNone/>
            </a:pPr>
            <a:r>
              <a:rPr lang="en-US" sz="3200" b="1" dirty="0">
                <a:solidFill>
                  <a:schemeClr val="tx1">
                    <a:lumMod val="75000"/>
                  </a:schemeClr>
                </a:solidFill>
              </a:rPr>
              <a:t>Pre-Exposure Prophylaxis (PrEP): </a:t>
            </a:r>
            <a:r>
              <a:rPr lang="en-US" sz="3200" b="1" dirty="0">
                <a:solidFill>
                  <a:srgbClr val="AE1712"/>
                </a:solidFill>
              </a:rPr>
              <a:t>daily medicine can prevent HIV</a:t>
            </a:r>
            <a:r>
              <a:rPr lang="en-US" sz="3200" dirty="0">
                <a:solidFill>
                  <a:srgbClr val="1817BF"/>
                </a:solidFill>
              </a:rPr>
              <a:t> </a:t>
            </a:r>
            <a:r>
              <a:rPr lang="en-US" sz="3200" dirty="0">
                <a:solidFill>
                  <a:schemeClr val="tx1">
                    <a:lumMod val="75000"/>
                  </a:schemeClr>
                </a:solidFill>
              </a:rPr>
              <a:t>from </a:t>
            </a:r>
            <a:r>
              <a:rPr lang="en-US" sz="3200" b="1" dirty="0">
                <a:solidFill>
                  <a:srgbClr val="1817BF"/>
                </a:solidFill>
              </a:rPr>
              <a:t>making copies of itself </a:t>
            </a:r>
            <a:r>
              <a:rPr lang="en-US" sz="3200" dirty="0">
                <a:solidFill>
                  <a:schemeClr val="tx1">
                    <a:lumMod val="75000"/>
                  </a:schemeClr>
                </a:solidFill>
              </a:rPr>
              <a:t>in the body.</a:t>
            </a:r>
          </a:p>
          <a:p>
            <a:pPr marL="45720" indent="0">
              <a:buNone/>
            </a:pPr>
            <a:endParaRPr lang="en-US" sz="1200" dirty="0">
              <a:solidFill>
                <a:schemeClr val="accent5"/>
              </a:solidFill>
            </a:endParaRPr>
          </a:p>
          <a:p>
            <a:pPr>
              <a:buClr>
                <a:schemeClr val="tx1">
                  <a:lumMod val="75000"/>
                </a:schemeClr>
              </a:buClr>
            </a:pPr>
            <a:r>
              <a:rPr lang="en-US" sz="2800" b="1" dirty="0">
                <a:solidFill>
                  <a:schemeClr val="tx1">
                    <a:lumMod val="75000"/>
                  </a:schemeClr>
                </a:solidFill>
              </a:rPr>
              <a:t>PrEP</a:t>
            </a:r>
            <a:r>
              <a:rPr lang="en-US" sz="2800" dirty="0">
                <a:solidFill>
                  <a:schemeClr val="tx1">
                    <a:lumMod val="75000"/>
                  </a:schemeClr>
                </a:solidFill>
              </a:rPr>
              <a:t> is only </a:t>
            </a:r>
            <a:r>
              <a:rPr lang="en-US" sz="2800" b="1" dirty="0">
                <a:solidFill>
                  <a:srgbClr val="AE1712"/>
                </a:solidFill>
              </a:rPr>
              <a:t>prescribed for people who are HIV-negative</a:t>
            </a:r>
            <a:r>
              <a:rPr lang="en-US" sz="2800" dirty="0">
                <a:solidFill>
                  <a:srgbClr val="AE1712"/>
                </a:solidFill>
              </a:rPr>
              <a:t> </a:t>
            </a:r>
            <a:r>
              <a:rPr lang="en-US" sz="2800" dirty="0">
                <a:solidFill>
                  <a:schemeClr val="tx1">
                    <a:lumMod val="75000"/>
                  </a:schemeClr>
                </a:solidFill>
              </a:rPr>
              <a:t>and</a:t>
            </a:r>
          </a:p>
          <a:p>
            <a:pPr>
              <a:buClr>
                <a:schemeClr val="tx1">
                  <a:lumMod val="75000"/>
                </a:schemeClr>
              </a:buClr>
            </a:pPr>
            <a:r>
              <a:rPr lang="en-US" sz="2800" dirty="0">
                <a:solidFill>
                  <a:schemeClr val="tx1">
                    <a:lumMod val="75000"/>
                  </a:schemeClr>
                </a:solidFill>
              </a:rPr>
              <a:t>who are at </a:t>
            </a:r>
            <a:r>
              <a:rPr lang="en-US" sz="2800" b="1" dirty="0">
                <a:solidFill>
                  <a:srgbClr val="1817BF"/>
                </a:solidFill>
              </a:rPr>
              <a:t>ongoing substantial risk </a:t>
            </a:r>
            <a:r>
              <a:rPr lang="en-US" sz="2800" dirty="0">
                <a:solidFill>
                  <a:schemeClr val="tx1">
                    <a:lumMod val="75000"/>
                  </a:schemeClr>
                </a:solidFill>
              </a:rPr>
              <a:t>of getting </a:t>
            </a:r>
            <a:r>
              <a:rPr lang="en-US" sz="2800" b="1" dirty="0">
                <a:solidFill>
                  <a:schemeClr val="tx1">
                    <a:lumMod val="75000"/>
                  </a:schemeClr>
                </a:solidFill>
              </a:rPr>
              <a:t>HIV.</a:t>
            </a:r>
          </a:p>
          <a:p>
            <a:pPr marL="388620" indent="-342900">
              <a:buClr>
                <a:schemeClr val="tx1">
                  <a:lumMod val="75000"/>
                </a:schemeClr>
              </a:buClr>
            </a:pPr>
            <a:endParaRPr lang="en-US" sz="2000" dirty="0">
              <a:solidFill>
                <a:schemeClr val="accent5"/>
              </a:solidFill>
            </a:endParaRPr>
          </a:p>
          <a:p>
            <a:pPr>
              <a:buClr>
                <a:schemeClr val="tx1">
                  <a:lumMod val="75000"/>
                </a:schemeClr>
              </a:buClr>
            </a:pPr>
            <a:r>
              <a:rPr lang="en-US" sz="2800" b="1" dirty="0">
                <a:solidFill>
                  <a:schemeClr val="tx1">
                    <a:lumMod val="75000"/>
                  </a:schemeClr>
                </a:solidFill>
              </a:rPr>
              <a:t>PrEP</a:t>
            </a:r>
            <a:r>
              <a:rPr lang="en-US" sz="2800" dirty="0">
                <a:solidFill>
                  <a:srgbClr val="1817BF"/>
                </a:solidFill>
              </a:rPr>
              <a:t> </a:t>
            </a:r>
            <a:r>
              <a:rPr lang="en-US" sz="2800" b="1" dirty="0">
                <a:solidFill>
                  <a:srgbClr val="AE1712"/>
                </a:solidFill>
              </a:rPr>
              <a:t>reduces the risk </a:t>
            </a:r>
            <a:r>
              <a:rPr lang="en-US" sz="2800" dirty="0">
                <a:solidFill>
                  <a:schemeClr val="tx1">
                    <a:lumMod val="75000"/>
                  </a:schemeClr>
                </a:solidFill>
              </a:rPr>
              <a:t>of getting </a:t>
            </a:r>
            <a:r>
              <a:rPr lang="en-US" sz="2800" b="1" dirty="0">
                <a:solidFill>
                  <a:schemeClr val="tx1">
                    <a:lumMod val="75000"/>
                  </a:schemeClr>
                </a:solidFill>
              </a:rPr>
              <a:t>HIV</a:t>
            </a:r>
            <a:r>
              <a:rPr lang="en-US" sz="2800" dirty="0">
                <a:solidFill>
                  <a:schemeClr val="tx1">
                    <a:lumMod val="75000"/>
                  </a:schemeClr>
                </a:solidFill>
              </a:rPr>
              <a:t> when </a:t>
            </a:r>
            <a:r>
              <a:rPr lang="en-US" sz="2800" b="1" dirty="0">
                <a:solidFill>
                  <a:srgbClr val="1817BF"/>
                </a:solidFill>
              </a:rPr>
              <a:t>taken consistently</a:t>
            </a:r>
            <a:r>
              <a:rPr lang="en-US" sz="2800" b="1" dirty="0">
                <a:solidFill>
                  <a:schemeClr val="tx1">
                    <a:lumMod val="75000"/>
                  </a:schemeClr>
                </a:solidFill>
              </a:rPr>
              <a:t>:</a:t>
            </a:r>
          </a:p>
          <a:p>
            <a:pPr marL="854075" lvl="1" indent="-220663">
              <a:buClr>
                <a:schemeClr val="tx1">
                  <a:lumMod val="75000"/>
                </a:schemeClr>
              </a:buClr>
              <a:buFont typeface="Wingdings" panose="05000000000000000000" pitchFamily="2" charset="2"/>
              <a:buChar char="ü"/>
            </a:pPr>
            <a:r>
              <a:rPr lang="en-US" sz="2800" dirty="0">
                <a:solidFill>
                  <a:schemeClr val="accent5"/>
                </a:solidFill>
              </a:rPr>
              <a:t> </a:t>
            </a:r>
            <a:r>
              <a:rPr lang="en-US" sz="2800" dirty="0">
                <a:solidFill>
                  <a:schemeClr val="tx1">
                    <a:lumMod val="75000"/>
                  </a:schemeClr>
                </a:solidFill>
              </a:rPr>
              <a:t>by about </a:t>
            </a:r>
            <a:r>
              <a:rPr lang="en-US" sz="2800" b="1" u="sng" dirty="0">
                <a:solidFill>
                  <a:srgbClr val="AE1712"/>
                </a:solidFill>
              </a:rPr>
              <a:t>99%</a:t>
            </a:r>
            <a:r>
              <a:rPr lang="en-US" sz="2800" dirty="0">
                <a:solidFill>
                  <a:schemeClr val="accent4"/>
                </a:solidFill>
              </a:rPr>
              <a:t> </a:t>
            </a:r>
            <a:r>
              <a:rPr lang="en-US" sz="2800" dirty="0">
                <a:solidFill>
                  <a:schemeClr val="tx1">
                    <a:lumMod val="75000"/>
                  </a:schemeClr>
                </a:solidFill>
              </a:rPr>
              <a:t>through sex</a:t>
            </a:r>
          </a:p>
          <a:p>
            <a:pPr marL="854075" lvl="1" indent="-220663">
              <a:buClr>
                <a:schemeClr val="tx1">
                  <a:lumMod val="75000"/>
                </a:schemeClr>
              </a:buClr>
              <a:buFont typeface="Wingdings" panose="05000000000000000000" pitchFamily="2" charset="2"/>
              <a:buChar char="ü"/>
            </a:pPr>
            <a:r>
              <a:rPr lang="en-US" sz="2800" dirty="0">
                <a:solidFill>
                  <a:schemeClr val="accent5"/>
                </a:solidFill>
              </a:rPr>
              <a:t> </a:t>
            </a:r>
            <a:r>
              <a:rPr lang="en-US" sz="2800" dirty="0">
                <a:solidFill>
                  <a:schemeClr val="tx1">
                    <a:lumMod val="75000"/>
                  </a:schemeClr>
                </a:solidFill>
              </a:rPr>
              <a:t>at least </a:t>
            </a:r>
            <a:r>
              <a:rPr lang="en-US" sz="2800" b="1" u="sng" dirty="0">
                <a:solidFill>
                  <a:srgbClr val="AE1712"/>
                </a:solidFill>
              </a:rPr>
              <a:t>74%</a:t>
            </a:r>
            <a:r>
              <a:rPr lang="en-US" sz="2800" dirty="0">
                <a:solidFill>
                  <a:schemeClr val="accent5"/>
                </a:solidFill>
              </a:rPr>
              <a:t> </a:t>
            </a:r>
            <a:r>
              <a:rPr lang="en-US" sz="2800" dirty="0">
                <a:solidFill>
                  <a:schemeClr val="tx1">
                    <a:lumMod val="75000"/>
                  </a:schemeClr>
                </a:solidFill>
              </a:rPr>
              <a:t>among People Who Inject Drugs (PWID)</a:t>
            </a:r>
          </a:p>
          <a:p>
            <a:pPr marL="45720" indent="0">
              <a:buNone/>
            </a:pPr>
            <a:endParaRPr lang="en-US" sz="2000" dirty="0">
              <a:solidFill>
                <a:schemeClr val="accent5"/>
              </a:solidFill>
            </a:endParaRPr>
          </a:p>
        </p:txBody>
      </p:sp>
      <p:sp>
        <p:nvSpPr>
          <p:cNvPr id="3" name="Slide Number Placeholder 2"/>
          <p:cNvSpPr>
            <a:spLocks noGrp="1"/>
          </p:cNvSpPr>
          <p:nvPr>
            <p:ph type="sldNum" sz="quarter" idx="12"/>
          </p:nvPr>
        </p:nvSpPr>
        <p:spPr/>
        <p:txBody>
          <a:bodyPr/>
          <a:lstStyle/>
          <a:p>
            <a:fld id="{3A3BF598-3965-4B96-B96B-16E067964EB4}" type="slidenum">
              <a:rPr lang="en-US" sz="1800" smtClean="0">
                <a:solidFill>
                  <a:schemeClr val="tx1">
                    <a:lumMod val="50000"/>
                  </a:schemeClr>
                </a:solidFill>
              </a:rPr>
              <a:t>25</a:t>
            </a:fld>
            <a:endParaRPr lang="en-US" sz="1800" dirty="0">
              <a:solidFill>
                <a:schemeClr val="tx1">
                  <a:lumMod val="50000"/>
                </a:schemeClr>
              </a:solidFill>
            </a:endParaRPr>
          </a:p>
        </p:txBody>
      </p:sp>
      <p:sp>
        <p:nvSpPr>
          <p:cNvPr id="7" name="TextBox 6">
            <a:extLst>
              <a:ext uri="{FF2B5EF4-FFF2-40B4-BE49-F238E27FC236}">
                <a16:creationId xmlns:a16="http://schemas.microsoft.com/office/drawing/2014/main" id="{A87985FD-E84B-45D8-91C6-F21AA0814094}"/>
              </a:ext>
            </a:extLst>
          </p:cNvPr>
          <p:cNvSpPr txBox="1"/>
          <p:nvPr/>
        </p:nvSpPr>
        <p:spPr>
          <a:xfrm>
            <a:off x="640080" y="6309360"/>
            <a:ext cx="6492240" cy="369332"/>
          </a:xfrm>
          <a:prstGeom prst="rect">
            <a:avLst/>
          </a:prstGeom>
          <a:noFill/>
        </p:spPr>
        <p:txBody>
          <a:bodyPr wrap="square">
            <a:spAutoFit/>
          </a:bodyPr>
          <a:lstStyle/>
          <a:p>
            <a:pPr lvl="0"/>
            <a:r>
              <a:rPr lang="en-US" sz="1800" b="1" dirty="0">
                <a:solidFill>
                  <a:srgbClr val="464646"/>
                </a:solidFill>
              </a:rPr>
              <a:t>Oklahoma State Department of Health | HIV 101 | 2023</a:t>
            </a:r>
          </a:p>
        </p:txBody>
      </p:sp>
    </p:spTree>
    <p:extLst>
      <p:ext uri="{BB962C8B-B14F-4D97-AF65-F5344CB8AC3E}">
        <p14:creationId xmlns:p14="http://schemas.microsoft.com/office/powerpoint/2010/main" val="3569206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9271"/>
            <a:ext cx="12192000"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chemeClr val="tx2"/>
                  </a:solidFill>
                </a:ln>
                <a:solidFill>
                  <a:schemeClr val="tx1">
                    <a:lumMod val="50000"/>
                  </a:schemeClr>
                </a:solidFill>
                <a:effectLst/>
                <a:uLnTx/>
                <a:uFillTx/>
                <a:latin typeface="+mn-lt"/>
                <a:ea typeface="+mn-ea"/>
                <a:cs typeface="+mn-cs"/>
              </a:rPr>
              <a:t>PEP</a:t>
            </a:r>
            <a:endParaRPr kumimoji="0" lang="en-US" sz="6000" b="1" i="0" u="none" strike="noStrike" kern="1200" cap="none" spc="0" normalizeH="0" baseline="0" noProof="0" dirty="0">
              <a:ln w="900" cmpd="sng">
                <a:solidFill>
                  <a:schemeClr val="tx1">
                    <a:alpha val="55000"/>
                  </a:schemeClr>
                </a:solidFill>
                <a:prstDash val="solid"/>
              </a:ln>
              <a:solidFill>
                <a:schemeClr val="tx1">
                  <a:lumMod val="50000"/>
                </a:schemeClr>
              </a:solidFill>
              <a:effectLst/>
              <a:uLnTx/>
              <a:uFillTx/>
              <a:latin typeface="Verdana" panose="020B0604030504040204" pitchFamily="34" charset="0"/>
              <a:ea typeface="Verdana" panose="020B0604030504040204" pitchFamily="34" charset="0"/>
              <a:cs typeface="Segoe UI" panose="020B0502040204020203"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4296" y="4296229"/>
            <a:ext cx="3883009" cy="2375593"/>
          </a:xfrm>
          <a:prstGeom prst="ellipse">
            <a:avLst/>
          </a:prstGeom>
          <a:ln>
            <a:noFill/>
          </a:ln>
          <a:effectLst>
            <a:softEdge rad="112500"/>
          </a:effectLst>
        </p:spPr>
      </p:pic>
      <p:sp>
        <p:nvSpPr>
          <p:cNvPr id="3" name="Content Placeholder 13"/>
          <p:cNvSpPr txBox="1">
            <a:spLocks/>
          </p:cNvSpPr>
          <p:nvPr/>
        </p:nvSpPr>
        <p:spPr>
          <a:xfrm>
            <a:off x="138222" y="1187276"/>
            <a:ext cx="11897833" cy="4874944"/>
          </a:xfrm>
          <a:prstGeom prst="rect">
            <a:avLst/>
          </a:prstGeom>
        </p:spPr>
        <p:txBody>
          <a:bodyPr>
            <a:noAutofit/>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 indent="0">
              <a:buNone/>
            </a:pPr>
            <a:r>
              <a:rPr lang="en-US" sz="2800" b="1" dirty="0">
                <a:ln w="0"/>
                <a:solidFill>
                  <a:schemeClr val="tx1">
                    <a:lumMod val="75000"/>
                  </a:schemeClr>
                </a:solidFill>
                <a:ea typeface="Verdana" panose="020B0604030504040204" pitchFamily="34" charset="0"/>
              </a:rPr>
              <a:t>Post-Exposure Prophylaxis (PEP)</a:t>
            </a:r>
            <a:r>
              <a:rPr lang="en-US" sz="2800" dirty="0">
                <a:ln w="0"/>
                <a:solidFill>
                  <a:schemeClr val="tx1">
                    <a:lumMod val="75000"/>
                  </a:schemeClr>
                </a:solidFill>
                <a:ea typeface="Verdana" panose="020B0604030504040204" pitchFamily="34" charset="0"/>
              </a:rPr>
              <a:t>: </a:t>
            </a:r>
            <a:r>
              <a:rPr lang="en-US" sz="2800" b="1" dirty="0">
                <a:ln w="0"/>
                <a:solidFill>
                  <a:srgbClr val="AE1712"/>
                </a:solidFill>
                <a:ea typeface="Verdana" panose="020B0604030504040204" pitchFamily="34" charset="0"/>
              </a:rPr>
              <a:t>a 28-day regimen of HIV medicine</a:t>
            </a:r>
            <a:r>
              <a:rPr lang="en-US" sz="2800" dirty="0">
                <a:ln w="0"/>
                <a:solidFill>
                  <a:srgbClr val="1817BF"/>
                </a:solidFill>
                <a:ea typeface="Verdana" panose="020B0604030504040204" pitchFamily="34" charset="0"/>
              </a:rPr>
              <a:t>, </a:t>
            </a:r>
            <a:r>
              <a:rPr lang="en-US" sz="2800" dirty="0">
                <a:ln w="0"/>
                <a:solidFill>
                  <a:schemeClr val="tx1">
                    <a:lumMod val="75000"/>
                  </a:schemeClr>
                </a:solidFill>
                <a:ea typeface="Verdana" panose="020B0604030504040204" pitchFamily="34" charset="0"/>
              </a:rPr>
              <a:t>started within </a:t>
            </a:r>
            <a:r>
              <a:rPr lang="en-US" sz="2800" b="1" dirty="0">
                <a:ln w="0"/>
                <a:solidFill>
                  <a:srgbClr val="AE1712"/>
                </a:solidFill>
                <a:ea typeface="Verdana" panose="020B0604030504040204" pitchFamily="34" charset="0"/>
              </a:rPr>
              <a:t>72 hours</a:t>
            </a:r>
            <a:r>
              <a:rPr lang="en-US" sz="2800" b="1" dirty="0">
                <a:ln w="0"/>
                <a:solidFill>
                  <a:schemeClr val="tx1">
                    <a:lumMod val="75000"/>
                  </a:schemeClr>
                </a:solidFill>
                <a:ea typeface="Verdana" panose="020B0604030504040204" pitchFamily="34" charset="0"/>
              </a:rPr>
              <a:t>, </a:t>
            </a:r>
            <a:r>
              <a:rPr lang="en-US" sz="2800" dirty="0">
                <a:ln w="0"/>
                <a:solidFill>
                  <a:schemeClr val="tx1">
                    <a:lumMod val="75000"/>
                  </a:schemeClr>
                </a:solidFill>
                <a:ea typeface="Verdana" panose="020B0604030504040204" pitchFamily="34" charset="0"/>
              </a:rPr>
              <a:t>of </a:t>
            </a:r>
            <a:r>
              <a:rPr lang="en-US" sz="2800" b="1" dirty="0">
                <a:ln w="0"/>
                <a:solidFill>
                  <a:srgbClr val="1817BF"/>
                </a:solidFill>
                <a:ea typeface="Verdana" panose="020B0604030504040204" pitchFamily="34" charset="0"/>
              </a:rPr>
              <a:t>possible exposure </a:t>
            </a:r>
            <a:r>
              <a:rPr lang="en-US" sz="2800" dirty="0">
                <a:ln w="0"/>
                <a:solidFill>
                  <a:schemeClr val="tx1">
                    <a:lumMod val="75000"/>
                  </a:schemeClr>
                </a:solidFill>
                <a:ea typeface="Verdana" panose="020B0604030504040204" pitchFamily="34" charset="0"/>
              </a:rPr>
              <a:t>to </a:t>
            </a:r>
            <a:r>
              <a:rPr lang="en-US" sz="2800" b="1" dirty="0">
                <a:ln w="0"/>
                <a:solidFill>
                  <a:schemeClr val="tx1">
                    <a:lumMod val="75000"/>
                  </a:schemeClr>
                </a:solidFill>
                <a:ea typeface="Verdana" panose="020B0604030504040204" pitchFamily="34" charset="0"/>
              </a:rPr>
              <a:t>HIV</a:t>
            </a:r>
            <a:r>
              <a:rPr lang="en-US" sz="2800" dirty="0">
                <a:ln w="0"/>
                <a:solidFill>
                  <a:schemeClr val="tx1">
                    <a:lumMod val="75000"/>
                  </a:schemeClr>
                </a:solidFill>
                <a:ea typeface="Verdana" panose="020B0604030504040204" pitchFamily="34" charset="0"/>
              </a:rPr>
              <a:t> to prevent the virus from making copies of itself in the body. </a:t>
            </a:r>
          </a:p>
          <a:p>
            <a:pPr>
              <a:buClr>
                <a:schemeClr val="tx1">
                  <a:lumMod val="75000"/>
                </a:schemeClr>
              </a:buClr>
              <a:buFont typeface="Arial" panose="020B0604020202020204" pitchFamily="34" charset="0"/>
              <a:buChar char="•"/>
            </a:pPr>
            <a:r>
              <a:rPr lang="en-US" sz="2800" b="1" dirty="0">
                <a:ln w="0"/>
                <a:solidFill>
                  <a:schemeClr val="tx1">
                    <a:lumMod val="75000"/>
                  </a:schemeClr>
                </a:solidFill>
                <a:ea typeface="Verdana" panose="020B0604030504040204" pitchFamily="34" charset="0"/>
              </a:rPr>
              <a:t>PEP</a:t>
            </a:r>
            <a:r>
              <a:rPr lang="en-US" sz="2800" dirty="0">
                <a:ln w="0"/>
                <a:solidFill>
                  <a:schemeClr val="tx1">
                    <a:lumMod val="75000"/>
                  </a:schemeClr>
                </a:solidFill>
                <a:ea typeface="Verdana" panose="020B0604030504040204" pitchFamily="34" charset="0"/>
              </a:rPr>
              <a:t> is </a:t>
            </a:r>
            <a:r>
              <a:rPr lang="en-US" sz="2800" b="1" dirty="0">
                <a:ln w="0"/>
                <a:solidFill>
                  <a:srgbClr val="AE1712"/>
                </a:solidFill>
                <a:ea typeface="Verdana" panose="020B0604030504040204" pitchFamily="34" charset="0"/>
              </a:rPr>
              <a:t>only prescribed for HIV-negative individuals </a:t>
            </a:r>
            <a:r>
              <a:rPr lang="en-US" sz="2800" dirty="0">
                <a:ln w="0"/>
                <a:solidFill>
                  <a:schemeClr val="tx1">
                    <a:lumMod val="75000"/>
                  </a:schemeClr>
                </a:solidFill>
                <a:ea typeface="Verdana" panose="020B0604030504040204" pitchFamily="34" charset="0"/>
              </a:rPr>
              <a:t>who believe they were exposed to </a:t>
            </a:r>
            <a:r>
              <a:rPr lang="en-US" sz="2800" b="1" dirty="0">
                <a:ln w="0"/>
                <a:solidFill>
                  <a:schemeClr val="tx1">
                    <a:lumMod val="75000"/>
                  </a:schemeClr>
                </a:solidFill>
                <a:ea typeface="Verdana" panose="020B0604030504040204" pitchFamily="34" charset="0"/>
              </a:rPr>
              <a:t>HIV</a:t>
            </a:r>
            <a:r>
              <a:rPr lang="en-US" sz="2800" dirty="0">
                <a:ln w="0"/>
                <a:solidFill>
                  <a:schemeClr val="tx1">
                    <a:lumMod val="75000"/>
                  </a:schemeClr>
                </a:solidFill>
                <a:ea typeface="Verdana" panose="020B0604030504040204" pitchFamily="34" charset="0"/>
              </a:rPr>
              <a:t>, such as, </a:t>
            </a:r>
            <a:r>
              <a:rPr lang="en-US" sz="2800" b="1" dirty="0">
                <a:ln w="0"/>
                <a:solidFill>
                  <a:schemeClr val="tx1">
                    <a:lumMod val="75000"/>
                  </a:schemeClr>
                </a:solidFill>
                <a:ea typeface="Verdana" panose="020B0604030504040204" pitchFamily="34" charset="0"/>
              </a:rPr>
              <a:t>during sex, shared needles (works), or were sexually assaulted.</a:t>
            </a:r>
          </a:p>
          <a:p>
            <a:pPr>
              <a:buClr>
                <a:schemeClr val="tx1">
                  <a:lumMod val="75000"/>
                </a:schemeClr>
              </a:buClr>
              <a:buFont typeface="Arial" panose="020B0604020202020204" pitchFamily="34" charset="0"/>
              <a:buChar char="•"/>
            </a:pPr>
            <a:r>
              <a:rPr lang="en-US" sz="2800" b="1" dirty="0">
                <a:ln w="0"/>
                <a:solidFill>
                  <a:schemeClr val="tx1">
                    <a:lumMod val="75000"/>
                  </a:schemeClr>
                </a:solidFill>
                <a:ea typeface="Verdana" panose="020B0604030504040204" pitchFamily="34" charset="0"/>
              </a:rPr>
              <a:t>PEP</a:t>
            </a:r>
            <a:r>
              <a:rPr lang="en-US" sz="2800" dirty="0">
                <a:ln w="0"/>
                <a:solidFill>
                  <a:schemeClr val="tx1">
                    <a:lumMod val="75000"/>
                  </a:schemeClr>
                </a:solidFill>
                <a:ea typeface="Verdana" panose="020B0604030504040204" pitchFamily="34" charset="0"/>
              </a:rPr>
              <a:t> is effective in preventing </a:t>
            </a:r>
            <a:r>
              <a:rPr lang="en-US" sz="2800" b="1" dirty="0">
                <a:ln w="0"/>
                <a:solidFill>
                  <a:schemeClr val="tx1">
                    <a:lumMod val="75000"/>
                  </a:schemeClr>
                </a:solidFill>
                <a:ea typeface="Verdana" panose="020B0604030504040204" pitchFamily="34" charset="0"/>
              </a:rPr>
              <a:t>HIV</a:t>
            </a:r>
            <a:r>
              <a:rPr lang="en-US" sz="2800" dirty="0">
                <a:ln w="0"/>
                <a:solidFill>
                  <a:schemeClr val="tx1">
                    <a:lumMod val="75000"/>
                  </a:schemeClr>
                </a:solidFill>
                <a:ea typeface="Verdana" panose="020B0604030504040204" pitchFamily="34" charset="0"/>
              </a:rPr>
              <a:t>, </a:t>
            </a:r>
            <a:r>
              <a:rPr lang="en-US" sz="2800" b="1" dirty="0">
                <a:ln w="0"/>
                <a:solidFill>
                  <a:srgbClr val="1817BF"/>
                </a:solidFill>
                <a:ea typeface="Verdana" panose="020B0604030504040204" pitchFamily="34" charset="0"/>
              </a:rPr>
              <a:t>but</a:t>
            </a:r>
            <a:r>
              <a:rPr lang="en-US" sz="2800" dirty="0">
                <a:ln w="0"/>
                <a:solidFill>
                  <a:srgbClr val="1817BF"/>
                </a:solidFill>
                <a:ea typeface="Verdana" panose="020B0604030504040204" pitchFamily="34" charset="0"/>
              </a:rPr>
              <a:t> </a:t>
            </a:r>
            <a:r>
              <a:rPr lang="en-US" sz="2800" b="1" dirty="0">
                <a:ln w="0"/>
                <a:solidFill>
                  <a:srgbClr val="AE1712"/>
                </a:solidFill>
                <a:ea typeface="Verdana" panose="020B0604030504040204" pitchFamily="34" charset="0"/>
              </a:rPr>
              <a:t>not 100</a:t>
            </a:r>
            <a:r>
              <a:rPr lang="en-US" sz="2800" b="1" i="1" dirty="0">
                <a:ln w="0"/>
                <a:solidFill>
                  <a:srgbClr val="AE1712"/>
                </a:solidFill>
                <a:ea typeface="Verdana" panose="020B0604030504040204" pitchFamily="34" charset="0"/>
              </a:rPr>
              <a:t>%</a:t>
            </a:r>
            <a:r>
              <a:rPr lang="en-US" sz="2800" i="1" dirty="0">
                <a:ln w="0"/>
                <a:solidFill>
                  <a:srgbClr val="AE1712"/>
                </a:solidFill>
                <a:ea typeface="Verdana" panose="020B0604030504040204" pitchFamily="34" charset="0"/>
              </a:rPr>
              <a:t>.</a:t>
            </a:r>
          </a:p>
          <a:p>
            <a:pPr marL="1146175" lvl="1" indent="-122238">
              <a:buClr>
                <a:schemeClr val="tx1">
                  <a:lumMod val="75000"/>
                </a:schemeClr>
              </a:buClr>
              <a:buFont typeface="Wingdings" panose="05000000000000000000" pitchFamily="2" charset="2"/>
              <a:buChar char="ü"/>
            </a:pPr>
            <a:r>
              <a:rPr lang="en-US" sz="2800" dirty="0">
                <a:ln w="0"/>
                <a:solidFill>
                  <a:srgbClr val="AE1712"/>
                </a:solidFill>
                <a:ea typeface="Verdana" panose="020B0604030504040204" pitchFamily="34" charset="0"/>
              </a:rPr>
              <a:t> </a:t>
            </a:r>
            <a:r>
              <a:rPr lang="en-US" sz="2800" b="1" dirty="0">
                <a:ln w="0"/>
                <a:solidFill>
                  <a:srgbClr val="1817BF"/>
                </a:solidFill>
                <a:ea typeface="Verdana" panose="020B0604030504040204" pitchFamily="34" charset="0"/>
              </a:rPr>
              <a:t>Every time </a:t>
            </a:r>
            <a:r>
              <a:rPr lang="en-US" sz="2800" b="1" dirty="0">
                <a:ln w="0"/>
                <a:solidFill>
                  <a:schemeClr val="tx1">
                    <a:lumMod val="75000"/>
                  </a:schemeClr>
                </a:solidFill>
                <a:ea typeface="Verdana" panose="020B0604030504040204" pitchFamily="34" charset="0"/>
              </a:rPr>
              <a:t>use condoms.</a:t>
            </a:r>
          </a:p>
          <a:p>
            <a:pPr marL="1146175" lvl="1" indent="-122238">
              <a:buClr>
                <a:schemeClr val="tx1">
                  <a:lumMod val="75000"/>
                </a:schemeClr>
              </a:buClr>
              <a:buFont typeface="Wingdings" panose="05000000000000000000" pitchFamily="2" charset="2"/>
              <a:buChar char="ü"/>
            </a:pPr>
            <a:r>
              <a:rPr lang="en-US" sz="2800" dirty="0">
                <a:ln w="0"/>
                <a:solidFill>
                  <a:schemeClr val="tx1">
                    <a:lumMod val="75000"/>
                  </a:schemeClr>
                </a:solidFill>
                <a:ea typeface="Verdana" panose="020B0604030504040204" pitchFamily="34" charset="0"/>
              </a:rPr>
              <a:t> </a:t>
            </a:r>
            <a:r>
              <a:rPr lang="en-US" sz="2800" b="1" dirty="0">
                <a:ln w="0"/>
                <a:solidFill>
                  <a:srgbClr val="1817BF"/>
                </a:solidFill>
                <a:ea typeface="Verdana" panose="020B0604030504040204" pitchFamily="34" charset="0"/>
              </a:rPr>
              <a:t>Always</a:t>
            </a:r>
            <a:r>
              <a:rPr lang="en-US" sz="2800" dirty="0">
                <a:ln w="0"/>
                <a:solidFill>
                  <a:schemeClr val="tx1">
                    <a:lumMod val="75000"/>
                  </a:schemeClr>
                </a:solidFill>
                <a:ea typeface="Verdana" panose="020B0604030504040204" pitchFamily="34" charset="0"/>
              </a:rPr>
              <a:t> use </a:t>
            </a:r>
            <a:r>
              <a:rPr lang="en-US" sz="2800" b="1" dirty="0">
                <a:ln w="0"/>
                <a:solidFill>
                  <a:srgbClr val="B40000"/>
                </a:solidFill>
                <a:ea typeface="Verdana" panose="020B0604030504040204" pitchFamily="34" charset="0"/>
              </a:rPr>
              <a:t>safe</a:t>
            </a:r>
            <a:r>
              <a:rPr lang="en-US" sz="2800" dirty="0">
                <a:ln w="0"/>
                <a:solidFill>
                  <a:srgbClr val="B40000"/>
                </a:solidFill>
                <a:ea typeface="Verdana" panose="020B0604030504040204" pitchFamily="34" charset="0"/>
              </a:rPr>
              <a:t> </a:t>
            </a:r>
            <a:r>
              <a:rPr lang="en-US" sz="2800" dirty="0">
                <a:ln w="0"/>
                <a:solidFill>
                  <a:schemeClr val="tx1">
                    <a:lumMod val="75000"/>
                  </a:schemeClr>
                </a:solidFill>
                <a:ea typeface="Verdana" panose="020B0604030504040204" pitchFamily="34" charset="0"/>
              </a:rPr>
              <a:t>injection practices.</a:t>
            </a:r>
          </a:p>
          <a:p>
            <a:pPr marL="45720" indent="0">
              <a:buNone/>
            </a:pP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Slide Number Placeholder 4"/>
          <p:cNvSpPr>
            <a:spLocks noGrp="1"/>
          </p:cNvSpPr>
          <p:nvPr>
            <p:ph type="sldNum" sz="quarter" idx="12"/>
          </p:nvPr>
        </p:nvSpPr>
        <p:spPr/>
        <p:txBody>
          <a:bodyPr/>
          <a:lstStyle/>
          <a:p>
            <a:fld id="{DB7DDC46-2E90-8640-BEFE-F54DCCD857ED}" type="slidenum">
              <a:rPr lang="en-US" sz="1800" smtClean="0">
                <a:solidFill>
                  <a:schemeClr val="tx1">
                    <a:lumMod val="50000"/>
                  </a:schemeClr>
                </a:solidFill>
              </a:rPr>
              <a:t>26</a:t>
            </a:fld>
            <a:endParaRPr lang="en-US" sz="1800" dirty="0">
              <a:solidFill>
                <a:schemeClr val="tx1">
                  <a:lumMod val="50000"/>
                </a:schemeClr>
              </a:solidFill>
            </a:endParaRPr>
          </a:p>
        </p:txBody>
      </p:sp>
      <p:sp>
        <p:nvSpPr>
          <p:cNvPr id="7" name="TextBox 6">
            <a:extLst>
              <a:ext uri="{FF2B5EF4-FFF2-40B4-BE49-F238E27FC236}">
                <a16:creationId xmlns:a16="http://schemas.microsoft.com/office/drawing/2014/main" id="{348573E7-632D-467F-93D6-3222374D0DED}"/>
              </a:ext>
            </a:extLst>
          </p:cNvPr>
          <p:cNvSpPr txBox="1"/>
          <p:nvPr/>
        </p:nvSpPr>
        <p:spPr>
          <a:xfrm>
            <a:off x="644695" y="6273239"/>
            <a:ext cx="7978140" cy="369332"/>
          </a:xfrm>
          <a:prstGeom prst="rect">
            <a:avLst/>
          </a:prstGeom>
          <a:noFill/>
        </p:spPr>
        <p:txBody>
          <a:bodyPr wrap="square">
            <a:spAutoFit/>
          </a:bodyPr>
          <a:lstStyle/>
          <a:p>
            <a:pPr lvl="0"/>
            <a:r>
              <a:rPr lang="en-US" sz="1800" b="1" dirty="0">
                <a:solidFill>
                  <a:srgbClr val="464646"/>
                </a:solidFill>
              </a:rPr>
              <a:t>Oklahoma State Department of Health | HIV 101 | 2023</a:t>
            </a:r>
          </a:p>
        </p:txBody>
      </p:sp>
    </p:spTree>
    <p:extLst>
      <p:ext uri="{BB962C8B-B14F-4D97-AF65-F5344CB8AC3E}">
        <p14:creationId xmlns:p14="http://schemas.microsoft.com/office/powerpoint/2010/main" val="9357596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3899"/>
            <a:ext cx="12192000" cy="1066800"/>
          </a:xfrm>
        </p:spPr>
        <p:txBody>
          <a:bodyPr/>
          <a:lstStyle/>
          <a:p>
            <a:pPr algn="ctr"/>
            <a:r>
              <a:rPr lang="en-US" sz="6000" dirty="0">
                <a:ln>
                  <a:solidFill>
                    <a:schemeClr val="tx2"/>
                  </a:solidFill>
                </a:ln>
                <a:solidFill>
                  <a:schemeClr val="tx1">
                    <a:lumMod val="50000"/>
                  </a:schemeClr>
                </a:solidFill>
              </a:rPr>
              <a:t>External (Male) Condoms</a:t>
            </a:r>
          </a:p>
        </p:txBody>
      </p:sp>
      <p:sp>
        <p:nvSpPr>
          <p:cNvPr id="3" name="Content Placeholder 2"/>
          <p:cNvSpPr>
            <a:spLocks noGrp="1"/>
          </p:cNvSpPr>
          <p:nvPr>
            <p:ph sz="quarter" idx="13"/>
          </p:nvPr>
        </p:nvSpPr>
        <p:spPr>
          <a:xfrm>
            <a:off x="513532" y="1319113"/>
            <a:ext cx="11396132" cy="4872681"/>
          </a:xfrm>
        </p:spPr>
        <p:txBody>
          <a:bodyPr>
            <a:normAutofit/>
          </a:bodyPr>
          <a:lstStyle/>
          <a:p>
            <a:pPr marL="45720" indent="0" algn="ctr">
              <a:buNone/>
            </a:pPr>
            <a:r>
              <a:rPr lang="en-US" sz="3200" b="1" dirty="0">
                <a:solidFill>
                  <a:srgbClr val="1817BF"/>
                </a:solidFill>
              </a:rPr>
              <a:t>More than </a:t>
            </a:r>
            <a:r>
              <a:rPr lang="en-US" sz="3200" b="1" dirty="0">
                <a:solidFill>
                  <a:srgbClr val="B40000"/>
                </a:solidFill>
              </a:rPr>
              <a:t>98%</a:t>
            </a:r>
            <a:r>
              <a:rPr lang="en-US" sz="3200" b="1" dirty="0">
                <a:solidFill>
                  <a:srgbClr val="AE1712"/>
                </a:solidFill>
              </a:rPr>
              <a:t> </a:t>
            </a:r>
            <a:r>
              <a:rPr lang="en-US" sz="3200" b="1" dirty="0">
                <a:solidFill>
                  <a:srgbClr val="1817BF"/>
                </a:solidFill>
              </a:rPr>
              <a:t>effective when used </a:t>
            </a:r>
          </a:p>
          <a:p>
            <a:pPr marL="45720" indent="0" algn="ctr">
              <a:buNone/>
            </a:pPr>
            <a:r>
              <a:rPr lang="en-US" sz="3200" b="1" u="sng" dirty="0">
                <a:solidFill>
                  <a:srgbClr val="B40000"/>
                </a:solidFill>
              </a:rPr>
              <a:t>correctly</a:t>
            </a:r>
            <a:r>
              <a:rPr lang="en-US" sz="3200" b="1" dirty="0">
                <a:solidFill>
                  <a:srgbClr val="9D3F18"/>
                </a:solidFill>
              </a:rPr>
              <a:t> </a:t>
            </a:r>
            <a:r>
              <a:rPr lang="en-US" sz="3200" b="1" dirty="0">
                <a:solidFill>
                  <a:srgbClr val="1817BF"/>
                </a:solidFill>
              </a:rPr>
              <a:t>and</a:t>
            </a:r>
            <a:r>
              <a:rPr lang="en-US" sz="3200" b="1" dirty="0">
                <a:solidFill>
                  <a:schemeClr val="accent5"/>
                </a:solidFill>
              </a:rPr>
              <a:t> </a:t>
            </a:r>
            <a:r>
              <a:rPr lang="en-US" sz="3200" b="1" u="sng" dirty="0">
                <a:solidFill>
                  <a:srgbClr val="B40000"/>
                </a:solidFill>
              </a:rPr>
              <a:t>consistently</a:t>
            </a:r>
          </a:p>
          <a:p>
            <a:pPr marL="45720" indent="0">
              <a:buNone/>
            </a:pPr>
            <a:endParaRPr lang="en-US" dirty="0">
              <a:solidFill>
                <a:schemeClr val="accent5"/>
              </a:solidFill>
            </a:endParaRPr>
          </a:p>
          <a:p>
            <a:pPr marL="45720" indent="0">
              <a:buNone/>
            </a:pPr>
            <a:endParaRPr lang="en-US" b="1" u="sng" dirty="0">
              <a:solidFill>
                <a:schemeClr val="accent5"/>
              </a:solidFill>
            </a:endParaRPr>
          </a:p>
          <a:p>
            <a:pPr marL="45720" indent="0">
              <a:buNone/>
            </a:pPr>
            <a:endParaRPr lang="en-US" b="1" u="sng" dirty="0">
              <a:solidFill>
                <a:schemeClr val="accent5"/>
              </a:solidFill>
            </a:endParaRPr>
          </a:p>
          <a:p>
            <a:pPr marL="45720" indent="0">
              <a:buNone/>
            </a:pPr>
            <a:endParaRPr lang="en-US" b="1" u="sng" dirty="0">
              <a:solidFill>
                <a:schemeClr val="accent5"/>
              </a:solidFill>
            </a:endParaRPr>
          </a:p>
          <a:p>
            <a:pPr marL="45720" indent="0" algn="ctr">
              <a:buNone/>
            </a:pPr>
            <a:endParaRPr lang="en-US" sz="2000" b="1" u="sng" dirty="0">
              <a:solidFill>
                <a:schemeClr val="accent5"/>
              </a:solidFill>
            </a:endParaRPr>
          </a:p>
          <a:p>
            <a:pPr marL="45720" indent="0" algn="ctr">
              <a:buNone/>
            </a:pPr>
            <a:endParaRPr lang="en-US" sz="1000" u="sng" dirty="0">
              <a:solidFill>
                <a:schemeClr val="accent5"/>
              </a:solidFill>
            </a:endParaRPr>
          </a:p>
          <a:p>
            <a:pPr marL="45720" indent="0" algn="ctr">
              <a:buNone/>
            </a:pPr>
            <a:r>
              <a:rPr lang="en-US" sz="2800" b="1" u="sng" dirty="0">
                <a:solidFill>
                  <a:srgbClr val="B40000"/>
                </a:solidFill>
              </a:rPr>
              <a:t>Latex</a:t>
            </a:r>
            <a:r>
              <a:rPr lang="en-US" sz="2800" b="1" dirty="0">
                <a:solidFill>
                  <a:srgbClr val="B40000"/>
                </a:solidFill>
              </a:rPr>
              <a:t>:</a:t>
            </a:r>
            <a:r>
              <a:rPr lang="en-US" sz="2800" b="1" dirty="0">
                <a:solidFill>
                  <a:srgbClr val="0070C0"/>
                </a:solidFill>
              </a:rPr>
              <a:t> </a:t>
            </a:r>
            <a:r>
              <a:rPr lang="en-US" sz="2800" b="1" dirty="0">
                <a:solidFill>
                  <a:schemeClr val="tx1">
                    <a:lumMod val="75000"/>
                  </a:schemeClr>
                </a:solidFill>
              </a:rPr>
              <a:t>Most common and effective</a:t>
            </a:r>
            <a:endParaRPr lang="en-US" sz="2800" b="1" u="sng" dirty="0">
              <a:solidFill>
                <a:schemeClr val="tx1">
                  <a:lumMod val="75000"/>
                </a:schemeClr>
              </a:solidFill>
            </a:endParaRPr>
          </a:p>
          <a:p>
            <a:pPr marL="45720" indent="0" algn="ctr">
              <a:buNone/>
            </a:pPr>
            <a:r>
              <a:rPr lang="en-US" sz="2800" b="1" u="sng" dirty="0">
                <a:solidFill>
                  <a:srgbClr val="B40000"/>
                </a:solidFill>
              </a:rPr>
              <a:t>Non-Latex</a:t>
            </a:r>
            <a:r>
              <a:rPr lang="en-US" sz="2800" b="1" dirty="0">
                <a:solidFill>
                  <a:srgbClr val="B40000"/>
                </a:solidFill>
              </a:rPr>
              <a:t>:</a:t>
            </a:r>
            <a:r>
              <a:rPr lang="en-US" sz="2800" b="1" dirty="0">
                <a:solidFill>
                  <a:srgbClr val="0070C0"/>
                </a:solidFill>
              </a:rPr>
              <a:t> </a:t>
            </a:r>
            <a:r>
              <a:rPr lang="en-US" sz="2800" b="1" dirty="0">
                <a:solidFill>
                  <a:schemeClr val="tx1">
                    <a:lumMod val="75000"/>
                  </a:schemeClr>
                </a:solidFill>
              </a:rPr>
              <a:t>Polyurethane, Polyisoprene</a:t>
            </a:r>
          </a:p>
          <a:p>
            <a:pPr marL="45720" indent="0" algn="ctr">
              <a:buNone/>
            </a:pPr>
            <a:r>
              <a:rPr lang="en-US" sz="2800" b="1" u="sng" dirty="0">
                <a:solidFill>
                  <a:srgbClr val="B40000"/>
                </a:solidFill>
              </a:rPr>
              <a:t>Natural Membrane</a:t>
            </a:r>
            <a:r>
              <a:rPr lang="en-US" sz="2800" b="1" dirty="0">
                <a:solidFill>
                  <a:srgbClr val="B40000"/>
                </a:solidFill>
              </a:rPr>
              <a:t>: </a:t>
            </a:r>
            <a:r>
              <a:rPr lang="en-US" sz="2800" b="1" dirty="0">
                <a:solidFill>
                  <a:schemeClr val="tx1">
                    <a:lumMod val="75000"/>
                  </a:schemeClr>
                </a:solidFill>
              </a:rPr>
              <a:t>Lambskin </a:t>
            </a:r>
            <a:r>
              <a:rPr lang="en-US" sz="2400" b="1" dirty="0">
                <a:solidFill>
                  <a:schemeClr val="tx1">
                    <a:lumMod val="75000"/>
                  </a:schemeClr>
                </a:solidFill>
              </a:rPr>
              <a:t>(NOT protect against HIV and STIs)</a:t>
            </a:r>
            <a:r>
              <a:rPr lang="en-US" sz="2400" dirty="0">
                <a:solidFill>
                  <a:schemeClr val="tx1">
                    <a:lumMod val="75000"/>
                  </a:schemeClr>
                </a:solidFill>
              </a:rPr>
              <a:t> </a:t>
            </a:r>
            <a:endParaRPr lang="en-US" sz="2400" baseline="30000" dirty="0">
              <a:solidFill>
                <a:schemeClr val="tx1">
                  <a:lumMod val="75000"/>
                </a:schemeClr>
              </a:solidFill>
            </a:endParaRPr>
          </a:p>
          <a:p>
            <a:pPr marL="45720" indent="0">
              <a:buNone/>
            </a:pPr>
            <a:endParaRPr lang="en-US"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6553" y="2497782"/>
            <a:ext cx="1726375" cy="1682244"/>
          </a:xfrm>
          <a:prstGeom prst="rect">
            <a:avLst/>
          </a:prstGeom>
          <a:ln w="76200">
            <a:solidFill>
              <a:schemeClr val="tx1">
                <a:lumMod val="75000"/>
              </a:schemeClr>
            </a:solidFill>
          </a:ln>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7998" y="2676576"/>
            <a:ext cx="4267200" cy="1530334"/>
          </a:xfrm>
          <a:prstGeom prst="rect">
            <a:avLst/>
          </a:prstGeom>
          <a:ln w="38100">
            <a:solidFill>
              <a:srgbClr val="E6E6E6"/>
            </a:solidFill>
          </a:ln>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3457" y="2497782"/>
            <a:ext cx="1704109" cy="1709128"/>
          </a:xfrm>
          <a:prstGeom prst="rect">
            <a:avLst/>
          </a:prstGeom>
          <a:noFill/>
          <a:ln w="76200">
            <a:solidFill>
              <a:schemeClr val="tx1">
                <a:lumMod val="75000"/>
              </a:schemeClr>
            </a:solidFill>
            <a:miter lim="800000"/>
            <a:headEnd/>
            <a:tailEnd/>
          </a:ln>
          <a:effectLst>
            <a:outerShdw dist="35921" dir="2700000" algn="ctr" rotWithShape="0">
              <a:schemeClr val="bg2"/>
            </a:outerShdw>
            <a:softEdge rad="12700"/>
          </a:effectLst>
          <a:extLst>
            <a:ext uri="{909E8E84-426E-40DD-AFC4-6F175D3DCCD1}">
              <a14:hiddenFill xmlns:a14="http://schemas.microsoft.com/office/drawing/2010/main">
                <a:solidFill>
                  <a:schemeClr val="accent1"/>
                </a:solidFill>
              </a14:hiddenFill>
            </a:ext>
          </a:extLst>
        </p:spPr>
      </p:pic>
      <p:sp>
        <p:nvSpPr>
          <p:cNvPr id="5" name="Slide Number Placeholder 4"/>
          <p:cNvSpPr>
            <a:spLocks noGrp="1"/>
          </p:cNvSpPr>
          <p:nvPr>
            <p:ph type="sldNum" sz="quarter" idx="12"/>
          </p:nvPr>
        </p:nvSpPr>
        <p:spPr/>
        <p:txBody>
          <a:bodyPr/>
          <a:lstStyle/>
          <a:p>
            <a:fld id="{3A3BF598-3965-4B96-B96B-16E067964EB4}" type="slidenum">
              <a:rPr lang="en-US" sz="1800" smtClean="0">
                <a:solidFill>
                  <a:schemeClr val="tx1">
                    <a:lumMod val="50000"/>
                  </a:schemeClr>
                </a:solidFill>
              </a:rPr>
              <a:t>27</a:t>
            </a:fld>
            <a:endParaRPr lang="en-US" sz="1800" dirty="0">
              <a:solidFill>
                <a:schemeClr val="tx1">
                  <a:lumMod val="50000"/>
                </a:schemeClr>
              </a:solidFill>
            </a:endParaRPr>
          </a:p>
        </p:txBody>
      </p:sp>
      <p:sp>
        <p:nvSpPr>
          <p:cNvPr id="9" name="TextBox 8">
            <a:extLst>
              <a:ext uri="{FF2B5EF4-FFF2-40B4-BE49-F238E27FC236}">
                <a16:creationId xmlns:a16="http://schemas.microsoft.com/office/drawing/2014/main" id="{59FB3D25-F42B-48A3-A61E-BD1FF6195FC5}"/>
              </a:ext>
            </a:extLst>
          </p:cNvPr>
          <p:cNvSpPr txBox="1"/>
          <p:nvPr/>
        </p:nvSpPr>
        <p:spPr>
          <a:xfrm>
            <a:off x="640080" y="6309360"/>
            <a:ext cx="6492240" cy="369332"/>
          </a:xfrm>
          <a:prstGeom prst="rect">
            <a:avLst/>
          </a:prstGeom>
          <a:noFill/>
        </p:spPr>
        <p:txBody>
          <a:bodyPr wrap="square">
            <a:spAutoFit/>
          </a:bodyPr>
          <a:lstStyle/>
          <a:p>
            <a:pPr lvl="0"/>
            <a:r>
              <a:rPr lang="en-US" sz="1800" b="1" dirty="0">
                <a:solidFill>
                  <a:srgbClr val="464646"/>
                </a:solidFill>
              </a:rPr>
              <a:t>Oklahoma State Department of Health | HIV 101 | 2023</a:t>
            </a:r>
          </a:p>
        </p:txBody>
      </p:sp>
    </p:spTree>
    <p:extLst>
      <p:ext uri="{BB962C8B-B14F-4D97-AF65-F5344CB8AC3E}">
        <p14:creationId xmlns:p14="http://schemas.microsoft.com/office/powerpoint/2010/main" val="21627321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30833"/>
          </a:xfrm>
          <a:effectLst/>
        </p:spPr>
        <p:txBody>
          <a:bodyPr/>
          <a:lstStyle/>
          <a:p>
            <a:pPr algn="ctr"/>
            <a:r>
              <a:rPr lang="en-US" sz="6000" dirty="0">
                <a:ln>
                  <a:solidFill>
                    <a:schemeClr val="tx2"/>
                  </a:solidFill>
                </a:ln>
                <a:solidFill>
                  <a:schemeClr val="tx1">
                    <a:lumMod val="50000"/>
                  </a:schemeClr>
                </a:solidFill>
              </a:rPr>
              <a:t>Incorrect External Condom Use </a:t>
            </a:r>
            <a:r>
              <a:rPr lang="en-US" sz="7000" dirty="0">
                <a:ln>
                  <a:solidFill>
                    <a:schemeClr val="tx2"/>
                  </a:solidFill>
                </a:ln>
                <a:solidFill>
                  <a:schemeClr val="tx1">
                    <a:lumMod val="50000"/>
                  </a:schemeClr>
                </a:solidFill>
              </a:rPr>
              <a:t>1</a:t>
            </a:r>
            <a:endParaRPr lang="en-US" sz="7000" baseline="30000" dirty="0">
              <a:ln>
                <a:solidFill>
                  <a:schemeClr val="tx2"/>
                </a:solidFill>
              </a:ln>
              <a:solidFill>
                <a:schemeClr val="tx1">
                  <a:lumMod val="50000"/>
                </a:schemeClr>
              </a:solidFill>
            </a:endParaRPr>
          </a:p>
        </p:txBody>
      </p:sp>
      <p:sp>
        <p:nvSpPr>
          <p:cNvPr id="7" name="Content Placeholder 7"/>
          <p:cNvSpPr txBox="1">
            <a:spLocks/>
          </p:cNvSpPr>
          <p:nvPr/>
        </p:nvSpPr>
        <p:spPr>
          <a:xfrm>
            <a:off x="483326" y="1653541"/>
            <a:ext cx="6681066" cy="5061239"/>
          </a:xfrm>
          <a:prstGeom prst="rect">
            <a:avLst/>
          </a:prstGeom>
          <a:ln w="38100">
            <a:noFill/>
          </a:ln>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lnSpc>
                <a:spcPct val="29000"/>
              </a:lnSpc>
              <a:buNone/>
            </a:pPr>
            <a:endParaRPr lang="en-US" sz="2400" b="1" u="sng" dirty="0">
              <a:solidFill>
                <a:schemeClr val="accent4"/>
              </a:solidFill>
            </a:endParaRPr>
          </a:p>
          <a:p>
            <a:pPr marL="45720" indent="0">
              <a:lnSpc>
                <a:spcPct val="120000"/>
              </a:lnSpc>
              <a:spcBef>
                <a:spcPts val="0"/>
              </a:spcBef>
              <a:spcAft>
                <a:spcPts val="0"/>
              </a:spcAft>
              <a:buNone/>
            </a:pPr>
            <a:r>
              <a:rPr lang="en-US" sz="6000" b="1" u="sng" dirty="0">
                <a:solidFill>
                  <a:srgbClr val="B40000"/>
                </a:solidFill>
              </a:rPr>
              <a:t>DO NOT</a:t>
            </a:r>
            <a:r>
              <a:rPr lang="en-US" sz="6000" b="1" dirty="0">
                <a:solidFill>
                  <a:srgbClr val="B40000"/>
                </a:solidFill>
              </a:rPr>
              <a:t>:</a:t>
            </a:r>
          </a:p>
          <a:p>
            <a:pPr marL="45720" indent="0">
              <a:lnSpc>
                <a:spcPct val="120000"/>
              </a:lnSpc>
              <a:spcBef>
                <a:spcPts val="0"/>
              </a:spcBef>
              <a:spcAft>
                <a:spcPts val="0"/>
              </a:spcAft>
              <a:buNone/>
            </a:pPr>
            <a:endParaRPr lang="en-US" sz="800" b="1" u="sng" dirty="0">
              <a:solidFill>
                <a:schemeClr val="accent4"/>
              </a:solidFill>
            </a:endParaRPr>
          </a:p>
          <a:p>
            <a:pPr marL="338138" indent="-292100">
              <a:spcBef>
                <a:spcPts val="0"/>
              </a:spcBef>
              <a:spcAft>
                <a:spcPts val="0"/>
              </a:spcAft>
              <a:buClr>
                <a:schemeClr val="tx1">
                  <a:lumMod val="75000"/>
                </a:schemeClr>
              </a:buClr>
              <a:buFont typeface="Arial" panose="020B0604020202020204" pitchFamily="34" charset="0"/>
              <a:buChar char="•"/>
            </a:pPr>
            <a:r>
              <a:rPr lang="en-US" sz="2800" b="1" dirty="0">
                <a:solidFill>
                  <a:srgbClr val="AE1712"/>
                </a:solidFill>
              </a:rPr>
              <a:t>Reuse</a:t>
            </a:r>
            <a:r>
              <a:rPr lang="en-US" sz="2800" dirty="0">
                <a:solidFill>
                  <a:srgbClr val="1817BF"/>
                </a:solidFill>
              </a:rPr>
              <a:t> </a:t>
            </a:r>
            <a:r>
              <a:rPr lang="en-US" sz="2800" dirty="0">
                <a:solidFill>
                  <a:schemeClr val="tx1">
                    <a:lumMod val="75000"/>
                  </a:schemeClr>
                </a:solidFill>
              </a:rPr>
              <a:t>a condom.</a:t>
            </a:r>
            <a:endParaRPr lang="en-US" sz="1100" dirty="0">
              <a:solidFill>
                <a:schemeClr val="tx1">
                  <a:lumMod val="75000"/>
                </a:schemeClr>
              </a:solidFill>
            </a:endParaRPr>
          </a:p>
          <a:p>
            <a:pPr marL="338138" indent="-292100">
              <a:spcBef>
                <a:spcPts val="0"/>
              </a:spcBef>
              <a:spcAft>
                <a:spcPts val="0"/>
              </a:spcAft>
              <a:buClr>
                <a:schemeClr val="tx1">
                  <a:lumMod val="75000"/>
                </a:schemeClr>
              </a:buClr>
              <a:buFont typeface="Arial" panose="020B0604020202020204" pitchFamily="34" charset="0"/>
              <a:buChar char="•"/>
            </a:pPr>
            <a:endParaRPr lang="en-US" sz="800" dirty="0">
              <a:solidFill>
                <a:schemeClr val="tx1">
                  <a:lumMod val="75000"/>
                </a:schemeClr>
              </a:solidFill>
            </a:endParaRPr>
          </a:p>
          <a:p>
            <a:pPr marL="338138" indent="-292100">
              <a:spcBef>
                <a:spcPts val="0"/>
              </a:spcBef>
              <a:spcAft>
                <a:spcPts val="0"/>
              </a:spcAft>
              <a:buClr>
                <a:schemeClr val="tx1">
                  <a:lumMod val="75000"/>
                </a:schemeClr>
              </a:buClr>
              <a:buFont typeface="Arial" panose="020B0604020202020204" pitchFamily="34" charset="0"/>
              <a:buChar char="•"/>
            </a:pPr>
            <a:r>
              <a:rPr lang="en-US" sz="2800" b="1" dirty="0">
                <a:solidFill>
                  <a:srgbClr val="1817BF"/>
                </a:solidFill>
              </a:rPr>
              <a:t>Use</a:t>
            </a:r>
            <a:r>
              <a:rPr lang="en-US" sz="2800" dirty="0">
                <a:solidFill>
                  <a:schemeClr val="accent5"/>
                </a:solidFill>
              </a:rPr>
              <a:t> </a:t>
            </a:r>
            <a:r>
              <a:rPr lang="en-US" sz="2800" b="1" dirty="0">
                <a:solidFill>
                  <a:srgbClr val="AE1712"/>
                </a:solidFill>
              </a:rPr>
              <a:t>expired</a:t>
            </a:r>
            <a:r>
              <a:rPr lang="en-US" sz="2800" dirty="0">
                <a:solidFill>
                  <a:schemeClr val="accent5"/>
                </a:solidFill>
              </a:rPr>
              <a:t> </a:t>
            </a:r>
            <a:r>
              <a:rPr lang="en-US" sz="2800" dirty="0">
                <a:solidFill>
                  <a:schemeClr val="tx1">
                    <a:lumMod val="75000"/>
                  </a:schemeClr>
                </a:solidFill>
              </a:rPr>
              <a:t>condoms.</a:t>
            </a:r>
            <a:endParaRPr lang="en-US" sz="1100" dirty="0">
              <a:solidFill>
                <a:schemeClr val="tx1">
                  <a:lumMod val="75000"/>
                </a:schemeClr>
              </a:solidFill>
            </a:endParaRPr>
          </a:p>
          <a:p>
            <a:pPr marL="338138" indent="-292100">
              <a:spcBef>
                <a:spcPts val="0"/>
              </a:spcBef>
              <a:spcAft>
                <a:spcPts val="0"/>
              </a:spcAft>
              <a:buClr>
                <a:schemeClr val="tx1">
                  <a:lumMod val="75000"/>
                </a:schemeClr>
              </a:buClr>
              <a:buFont typeface="Arial" panose="020B0604020202020204" pitchFamily="34" charset="0"/>
              <a:buChar char="•"/>
            </a:pPr>
            <a:endParaRPr lang="en-US" sz="1100" dirty="0">
              <a:solidFill>
                <a:schemeClr val="tx1">
                  <a:lumMod val="75000"/>
                </a:schemeClr>
              </a:solidFill>
            </a:endParaRPr>
          </a:p>
          <a:p>
            <a:pPr marL="338138" indent="-292100">
              <a:spcBef>
                <a:spcPts val="0"/>
              </a:spcBef>
              <a:spcAft>
                <a:spcPts val="0"/>
              </a:spcAft>
              <a:buClr>
                <a:schemeClr val="tx1">
                  <a:lumMod val="75000"/>
                </a:schemeClr>
              </a:buClr>
              <a:buFont typeface="Arial" panose="020B0604020202020204" pitchFamily="34" charset="0"/>
              <a:buChar char="•"/>
            </a:pPr>
            <a:r>
              <a:rPr lang="en-US" sz="2800" b="1" dirty="0">
                <a:solidFill>
                  <a:srgbClr val="1817BF"/>
                </a:solidFill>
              </a:rPr>
              <a:t>Unroll </a:t>
            </a:r>
            <a:r>
              <a:rPr lang="en-US" sz="2800" dirty="0">
                <a:solidFill>
                  <a:schemeClr val="tx1">
                    <a:lumMod val="75000"/>
                  </a:schemeClr>
                </a:solidFill>
              </a:rPr>
              <a:t>the condom </a:t>
            </a:r>
            <a:r>
              <a:rPr lang="en-US" sz="2800" b="1" dirty="0">
                <a:solidFill>
                  <a:srgbClr val="AE1712"/>
                </a:solidFill>
              </a:rPr>
              <a:t>before</a:t>
            </a:r>
            <a:r>
              <a:rPr lang="en-US" sz="2800" dirty="0">
                <a:solidFill>
                  <a:schemeClr val="accent5"/>
                </a:solidFill>
              </a:rPr>
              <a:t> </a:t>
            </a:r>
            <a:r>
              <a:rPr lang="en-US" sz="2800" dirty="0">
                <a:solidFill>
                  <a:schemeClr val="tx1">
                    <a:lumMod val="75000"/>
                  </a:schemeClr>
                </a:solidFill>
              </a:rPr>
              <a:t>putting it on the penis.</a:t>
            </a:r>
            <a:endParaRPr lang="en-US" sz="1100" dirty="0">
              <a:solidFill>
                <a:schemeClr val="tx1">
                  <a:lumMod val="75000"/>
                </a:schemeClr>
              </a:solidFill>
            </a:endParaRPr>
          </a:p>
          <a:p>
            <a:pPr marL="338138" indent="-292100">
              <a:spcBef>
                <a:spcPts val="0"/>
              </a:spcBef>
              <a:spcAft>
                <a:spcPts val="0"/>
              </a:spcAft>
              <a:buClr>
                <a:schemeClr val="tx1">
                  <a:lumMod val="75000"/>
                </a:schemeClr>
              </a:buClr>
              <a:buFont typeface="Arial" panose="020B0604020202020204" pitchFamily="34" charset="0"/>
              <a:buChar char="•"/>
            </a:pPr>
            <a:endParaRPr lang="en-US" sz="1100" dirty="0">
              <a:solidFill>
                <a:schemeClr val="tx1">
                  <a:lumMod val="75000"/>
                </a:schemeClr>
              </a:solidFill>
            </a:endParaRPr>
          </a:p>
          <a:p>
            <a:pPr marL="338138" indent="-292100">
              <a:spcBef>
                <a:spcPts val="0"/>
              </a:spcBef>
              <a:spcAft>
                <a:spcPts val="0"/>
              </a:spcAft>
              <a:buClr>
                <a:schemeClr val="tx1">
                  <a:lumMod val="75000"/>
                </a:schemeClr>
              </a:buClr>
              <a:buFont typeface="Arial" panose="020B0604020202020204" pitchFamily="34" charset="0"/>
              <a:buChar char="•"/>
            </a:pPr>
            <a:r>
              <a:rPr lang="en-US" sz="2800" b="1" dirty="0">
                <a:solidFill>
                  <a:srgbClr val="1817BF"/>
                </a:solidFill>
              </a:rPr>
              <a:t>Leave</a:t>
            </a:r>
            <a:r>
              <a:rPr lang="en-US" sz="2800" dirty="0">
                <a:solidFill>
                  <a:srgbClr val="1817BF"/>
                </a:solidFill>
              </a:rPr>
              <a:t> </a:t>
            </a:r>
            <a:r>
              <a:rPr lang="en-US" sz="2800" dirty="0">
                <a:solidFill>
                  <a:schemeClr val="tx1">
                    <a:lumMod val="75000"/>
                  </a:schemeClr>
                </a:solidFill>
              </a:rPr>
              <a:t>condoms in </a:t>
            </a:r>
            <a:r>
              <a:rPr lang="en-US" sz="2800" b="1" dirty="0">
                <a:solidFill>
                  <a:srgbClr val="AE1712"/>
                </a:solidFill>
              </a:rPr>
              <a:t>hot or extreme cold places </a:t>
            </a:r>
            <a:r>
              <a:rPr lang="en-US" sz="2800" dirty="0">
                <a:solidFill>
                  <a:schemeClr val="tx1">
                    <a:lumMod val="75000"/>
                  </a:schemeClr>
                </a:solidFill>
              </a:rPr>
              <a:t>(wallet, car, etc.).</a:t>
            </a:r>
          </a:p>
        </p:txBody>
      </p:sp>
      <p:pic>
        <p:nvPicPr>
          <p:cNvPr id="1026" name="Picture 2" descr="http://tse1.mm.bing.net/th?&amp;id=OIP.Maaf2a2b6e0e05bcd6bf29ba440f8afbao0&amp;w=300&amp;h=199&amp;c=0&amp;pid=1.9&amp;rs=0&amp;p=0&amp;r=0">
            <a:hlinkClick r:id="rId3" tooltip="View image details"/>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883" t="14885" r="13008" b="19924"/>
          <a:stretch/>
        </p:blipFill>
        <p:spPr bwMode="auto">
          <a:xfrm>
            <a:off x="4917751" y="1130833"/>
            <a:ext cx="4190390" cy="2380903"/>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3A3BF598-3965-4B96-B96B-16E067964EB4}" type="slidenum">
              <a:rPr lang="en-US" sz="1800" smtClean="0">
                <a:solidFill>
                  <a:schemeClr val="tx1">
                    <a:lumMod val="50000"/>
                  </a:schemeClr>
                </a:solidFill>
              </a:rPr>
              <a:t>28</a:t>
            </a:fld>
            <a:endParaRPr lang="en-US" sz="1800" dirty="0">
              <a:solidFill>
                <a:schemeClr val="tx1">
                  <a:lumMod val="50000"/>
                </a:schemeClr>
              </a:solidFill>
            </a:endParaRPr>
          </a:p>
        </p:txBody>
      </p:sp>
      <p:pic>
        <p:nvPicPr>
          <p:cNvPr id="10" name="Picture 9"/>
          <p:cNvPicPr>
            <a:picLocks noChangeAspect="1"/>
          </p:cNvPicPr>
          <p:nvPr/>
        </p:nvPicPr>
        <p:blipFill>
          <a:blip r:embed="rId5"/>
          <a:stretch>
            <a:fillRect/>
          </a:stretch>
        </p:blipFill>
        <p:spPr>
          <a:xfrm>
            <a:off x="7420397" y="3360609"/>
            <a:ext cx="4179724" cy="2662528"/>
          </a:xfrm>
          <a:prstGeom prst="rect">
            <a:avLst/>
          </a:prstGeom>
        </p:spPr>
      </p:pic>
      <p:sp>
        <p:nvSpPr>
          <p:cNvPr id="8" name="TextBox 7">
            <a:extLst>
              <a:ext uri="{FF2B5EF4-FFF2-40B4-BE49-F238E27FC236}">
                <a16:creationId xmlns:a16="http://schemas.microsoft.com/office/drawing/2014/main" id="{549BE789-DBDD-4920-9685-D8D1EE56E8CB}"/>
              </a:ext>
            </a:extLst>
          </p:cNvPr>
          <p:cNvSpPr txBox="1"/>
          <p:nvPr/>
        </p:nvSpPr>
        <p:spPr>
          <a:xfrm>
            <a:off x="640080" y="6309360"/>
            <a:ext cx="6492240" cy="369332"/>
          </a:xfrm>
          <a:prstGeom prst="rect">
            <a:avLst/>
          </a:prstGeom>
          <a:noFill/>
        </p:spPr>
        <p:txBody>
          <a:bodyPr wrap="square">
            <a:spAutoFit/>
          </a:bodyPr>
          <a:lstStyle/>
          <a:p>
            <a:pPr lvl="0"/>
            <a:r>
              <a:rPr lang="en-US" sz="1800" b="1" dirty="0">
                <a:solidFill>
                  <a:srgbClr val="464646"/>
                </a:solidFill>
              </a:rPr>
              <a:t>Oklahoma State Department of Health | HIV 101 | 2023</a:t>
            </a:r>
          </a:p>
        </p:txBody>
      </p:sp>
    </p:spTree>
    <p:extLst>
      <p:ext uri="{BB962C8B-B14F-4D97-AF65-F5344CB8AC3E}">
        <p14:creationId xmlns:p14="http://schemas.microsoft.com/office/powerpoint/2010/main" val="1036945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30833"/>
          </a:xfrm>
        </p:spPr>
        <p:txBody>
          <a:bodyPr/>
          <a:lstStyle/>
          <a:p>
            <a:pPr algn="ctr"/>
            <a:r>
              <a:rPr lang="en-US" sz="6000" dirty="0">
                <a:ln>
                  <a:solidFill>
                    <a:schemeClr val="tx2"/>
                  </a:solidFill>
                </a:ln>
                <a:solidFill>
                  <a:schemeClr val="tx1">
                    <a:lumMod val="50000"/>
                  </a:schemeClr>
                </a:solidFill>
              </a:rPr>
              <a:t>Incorrect External Condom Use </a:t>
            </a:r>
            <a:r>
              <a:rPr lang="en-US" sz="7000" dirty="0">
                <a:ln>
                  <a:solidFill>
                    <a:schemeClr val="tx2"/>
                  </a:solidFill>
                </a:ln>
                <a:solidFill>
                  <a:schemeClr val="tx1">
                    <a:lumMod val="50000"/>
                  </a:schemeClr>
                </a:solidFill>
              </a:rPr>
              <a:t>2</a:t>
            </a:r>
            <a:endParaRPr lang="en-US" sz="7000" baseline="30000" dirty="0">
              <a:ln>
                <a:solidFill>
                  <a:schemeClr val="tx2"/>
                </a:solidFill>
              </a:ln>
              <a:solidFill>
                <a:schemeClr val="tx1">
                  <a:lumMod val="50000"/>
                </a:schemeClr>
              </a:solidFill>
            </a:endParaRPr>
          </a:p>
        </p:txBody>
      </p:sp>
      <p:sp>
        <p:nvSpPr>
          <p:cNvPr id="7" name="Content Placeholder 7"/>
          <p:cNvSpPr txBox="1">
            <a:spLocks/>
          </p:cNvSpPr>
          <p:nvPr/>
        </p:nvSpPr>
        <p:spPr>
          <a:xfrm>
            <a:off x="131646" y="879284"/>
            <a:ext cx="7484536" cy="5061239"/>
          </a:xfrm>
          <a:prstGeom prst="rect">
            <a:avLst/>
          </a:prstGeom>
          <a:ln w="38100">
            <a:noFill/>
          </a:ln>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lnSpc>
                <a:spcPct val="29000"/>
              </a:lnSpc>
              <a:buNone/>
            </a:pPr>
            <a:endParaRPr lang="en-US" sz="2400" b="1" u="sng" dirty="0">
              <a:solidFill>
                <a:schemeClr val="accent4"/>
              </a:solidFill>
            </a:endParaRPr>
          </a:p>
          <a:p>
            <a:pPr marL="45720" indent="0">
              <a:lnSpc>
                <a:spcPct val="120000"/>
              </a:lnSpc>
              <a:spcBef>
                <a:spcPts val="0"/>
              </a:spcBef>
              <a:spcAft>
                <a:spcPts val="0"/>
              </a:spcAft>
              <a:buNone/>
            </a:pPr>
            <a:r>
              <a:rPr lang="en-US" sz="6000" b="1" u="sng" dirty="0">
                <a:solidFill>
                  <a:srgbClr val="AE1712"/>
                </a:solidFill>
              </a:rPr>
              <a:t>DO NOT</a:t>
            </a:r>
            <a:r>
              <a:rPr lang="en-US" sz="6000" b="1" dirty="0">
                <a:solidFill>
                  <a:srgbClr val="AE1712"/>
                </a:solidFill>
              </a:rPr>
              <a:t>:</a:t>
            </a:r>
          </a:p>
          <a:p>
            <a:pPr marL="45720" indent="0">
              <a:lnSpc>
                <a:spcPct val="120000"/>
              </a:lnSpc>
              <a:spcBef>
                <a:spcPts val="0"/>
              </a:spcBef>
              <a:spcAft>
                <a:spcPts val="0"/>
              </a:spcAft>
              <a:buNone/>
            </a:pPr>
            <a:endParaRPr lang="en-US" sz="800" b="1" u="sng" dirty="0">
              <a:solidFill>
                <a:schemeClr val="accent4"/>
              </a:solidFill>
            </a:endParaRPr>
          </a:p>
          <a:p>
            <a:pPr marL="45720" indent="0">
              <a:lnSpc>
                <a:spcPct val="120000"/>
              </a:lnSpc>
              <a:spcBef>
                <a:spcPts val="0"/>
              </a:spcBef>
              <a:spcAft>
                <a:spcPts val="0"/>
              </a:spcAft>
              <a:buNone/>
            </a:pPr>
            <a:endParaRPr lang="en-US" sz="800" b="1" u="sng" dirty="0">
              <a:solidFill>
                <a:schemeClr val="accent4"/>
              </a:solidFill>
            </a:endParaRPr>
          </a:p>
          <a:p>
            <a:pPr marL="338138" indent="-292100">
              <a:spcBef>
                <a:spcPts val="0"/>
              </a:spcBef>
              <a:spcAft>
                <a:spcPts val="0"/>
              </a:spcAft>
              <a:buClr>
                <a:schemeClr val="tx1">
                  <a:lumMod val="75000"/>
                </a:schemeClr>
              </a:buClr>
              <a:buFont typeface="Arial" panose="020B0604020202020204" pitchFamily="34" charset="0"/>
              <a:buChar char="•"/>
            </a:pPr>
            <a:r>
              <a:rPr lang="en-US" sz="2800" b="1" dirty="0">
                <a:solidFill>
                  <a:srgbClr val="1817BF"/>
                </a:solidFill>
              </a:rPr>
              <a:t>Use</a:t>
            </a:r>
            <a:r>
              <a:rPr lang="en-US" sz="2800" dirty="0">
                <a:solidFill>
                  <a:schemeClr val="accent5"/>
                </a:solidFill>
              </a:rPr>
              <a:t> </a:t>
            </a:r>
            <a:r>
              <a:rPr lang="en-US" sz="2800" b="1" dirty="0">
                <a:solidFill>
                  <a:srgbClr val="AE1712"/>
                </a:solidFill>
              </a:rPr>
              <a:t>oil-based</a:t>
            </a:r>
            <a:r>
              <a:rPr lang="en-US" sz="2800" dirty="0">
                <a:solidFill>
                  <a:schemeClr val="accent5"/>
                </a:solidFill>
              </a:rPr>
              <a:t> </a:t>
            </a:r>
            <a:r>
              <a:rPr lang="en-US" sz="2800" dirty="0">
                <a:solidFill>
                  <a:schemeClr val="tx1">
                    <a:lumMod val="75000"/>
                  </a:schemeClr>
                </a:solidFill>
              </a:rPr>
              <a:t>products (oils, hand lotion or Vaseline) as lubricants with </a:t>
            </a:r>
            <a:r>
              <a:rPr lang="en-US" sz="2800" b="1" dirty="0">
                <a:solidFill>
                  <a:srgbClr val="1817BF"/>
                </a:solidFill>
              </a:rPr>
              <a:t>latex</a:t>
            </a:r>
            <a:r>
              <a:rPr lang="en-US" sz="2800" dirty="0">
                <a:solidFill>
                  <a:schemeClr val="tx1">
                    <a:lumMod val="75000"/>
                  </a:schemeClr>
                </a:solidFill>
              </a:rPr>
              <a:t> condoms.</a:t>
            </a:r>
            <a:endParaRPr lang="en-US" sz="1100" dirty="0">
              <a:solidFill>
                <a:schemeClr val="tx1">
                  <a:lumMod val="75000"/>
                </a:schemeClr>
              </a:solidFill>
            </a:endParaRPr>
          </a:p>
          <a:p>
            <a:pPr marL="338138" indent="-292100">
              <a:spcBef>
                <a:spcPts val="0"/>
              </a:spcBef>
              <a:spcAft>
                <a:spcPts val="0"/>
              </a:spcAft>
              <a:buClr>
                <a:schemeClr val="tx1">
                  <a:lumMod val="75000"/>
                </a:schemeClr>
              </a:buClr>
              <a:buFont typeface="Arial" panose="020B0604020202020204" pitchFamily="34" charset="0"/>
              <a:buChar char="•"/>
            </a:pPr>
            <a:endParaRPr lang="en-US" sz="1100" dirty="0">
              <a:solidFill>
                <a:schemeClr val="tx1">
                  <a:lumMod val="75000"/>
                </a:schemeClr>
              </a:solidFill>
            </a:endParaRPr>
          </a:p>
          <a:p>
            <a:pPr marL="338138" indent="-292100">
              <a:spcBef>
                <a:spcPts val="0"/>
              </a:spcBef>
              <a:spcAft>
                <a:spcPts val="0"/>
              </a:spcAft>
              <a:buClr>
                <a:schemeClr val="tx1">
                  <a:lumMod val="75000"/>
                </a:schemeClr>
              </a:buClr>
              <a:buFont typeface="Arial" panose="020B0604020202020204" pitchFamily="34" charset="0"/>
              <a:buChar char="•"/>
            </a:pPr>
            <a:r>
              <a:rPr lang="en-US" sz="2800" b="1" dirty="0">
                <a:solidFill>
                  <a:srgbClr val="1817BF"/>
                </a:solidFill>
              </a:rPr>
              <a:t>Use</a:t>
            </a:r>
            <a:r>
              <a:rPr lang="en-US" sz="2800" dirty="0">
                <a:solidFill>
                  <a:srgbClr val="0070C0"/>
                </a:solidFill>
              </a:rPr>
              <a:t> </a:t>
            </a:r>
            <a:r>
              <a:rPr lang="en-US" sz="2800" dirty="0">
                <a:solidFill>
                  <a:schemeClr val="tx1">
                    <a:lumMod val="75000"/>
                  </a:schemeClr>
                </a:solidFill>
              </a:rPr>
              <a:t>your</a:t>
            </a:r>
            <a:r>
              <a:rPr lang="en-US" sz="2800" dirty="0">
                <a:solidFill>
                  <a:srgbClr val="0070C0"/>
                </a:solidFill>
              </a:rPr>
              <a:t> </a:t>
            </a:r>
            <a:r>
              <a:rPr lang="en-US" sz="2800" b="1" dirty="0">
                <a:solidFill>
                  <a:srgbClr val="AE1712"/>
                </a:solidFill>
              </a:rPr>
              <a:t>fingernails, scissors or teeth </a:t>
            </a:r>
            <a:r>
              <a:rPr lang="en-US" sz="2800" dirty="0">
                <a:solidFill>
                  <a:schemeClr val="tx1">
                    <a:lumMod val="75000"/>
                  </a:schemeClr>
                </a:solidFill>
              </a:rPr>
              <a:t>to open the wrapper.</a:t>
            </a:r>
            <a:endParaRPr lang="en-US" sz="1100" dirty="0">
              <a:solidFill>
                <a:schemeClr val="tx1">
                  <a:lumMod val="75000"/>
                </a:schemeClr>
              </a:solidFill>
            </a:endParaRPr>
          </a:p>
          <a:p>
            <a:pPr marL="338138" indent="-292100">
              <a:spcBef>
                <a:spcPts val="0"/>
              </a:spcBef>
              <a:spcAft>
                <a:spcPts val="0"/>
              </a:spcAft>
              <a:buClr>
                <a:schemeClr val="tx1">
                  <a:lumMod val="75000"/>
                </a:schemeClr>
              </a:buClr>
              <a:buFont typeface="Arial" panose="020B0604020202020204" pitchFamily="34" charset="0"/>
              <a:buChar char="•"/>
            </a:pPr>
            <a:endParaRPr lang="en-US" sz="1100" dirty="0">
              <a:solidFill>
                <a:schemeClr val="tx1">
                  <a:lumMod val="75000"/>
                </a:schemeClr>
              </a:solidFill>
            </a:endParaRPr>
          </a:p>
          <a:p>
            <a:pPr marL="338138" indent="-292100">
              <a:spcBef>
                <a:spcPts val="0"/>
              </a:spcBef>
              <a:spcAft>
                <a:spcPts val="0"/>
              </a:spcAft>
              <a:buClr>
                <a:schemeClr val="tx1">
                  <a:lumMod val="75000"/>
                </a:schemeClr>
              </a:buClr>
              <a:buFont typeface="Arial" panose="020B0604020202020204" pitchFamily="34" charset="0"/>
              <a:buChar char="•"/>
            </a:pPr>
            <a:r>
              <a:rPr lang="en-US" sz="2800" b="1" dirty="0">
                <a:solidFill>
                  <a:srgbClr val="1817BF"/>
                </a:solidFill>
              </a:rPr>
              <a:t>Use</a:t>
            </a:r>
            <a:r>
              <a:rPr lang="en-US" sz="2800" b="1" dirty="0">
                <a:solidFill>
                  <a:srgbClr val="AE1712"/>
                </a:solidFill>
              </a:rPr>
              <a:t> more than one condom at a time</a:t>
            </a:r>
            <a:r>
              <a:rPr lang="en-US" sz="2800" dirty="0">
                <a:solidFill>
                  <a:srgbClr val="1817BF"/>
                </a:solidFill>
              </a:rPr>
              <a:t>, </a:t>
            </a:r>
            <a:r>
              <a:rPr lang="en-US" sz="2800" dirty="0">
                <a:solidFill>
                  <a:schemeClr val="tx1">
                    <a:lumMod val="75000"/>
                  </a:schemeClr>
                </a:solidFill>
              </a:rPr>
              <a:t>including an internal AND external condom (</a:t>
            </a:r>
            <a:r>
              <a:rPr lang="en-US" sz="2800" b="1" dirty="0">
                <a:solidFill>
                  <a:srgbClr val="AE1712"/>
                </a:solidFill>
              </a:rPr>
              <a:t>‘double wrappin</a:t>
            </a:r>
            <a:r>
              <a:rPr lang="en-US" sz="2800" dirty="0">
                <a:solidFill>
                  <a:srgbClr val="AE1712"/>
                </a:solidFill>
              </a:rPr>
              <a:t>g</a:t>
            </a:r>
            <a:r>
              <a:rPr lang="en-US" sz="2800" b="1" dirty="0">
                <a:solidFill>
                  <a:srgbClr val="AE1712"/>
                </a:solidFill>
              </a:rPr>
              <a:t>’</a:t>
            </a:r>
            <a:r>
              <a:rPr lang="en-US" sz="2800" dirty="0">
                <a:solidFill>
                  <a:schemeClr val="tx1">
                    <a:lumMod val="75000"/>
                  </a:schemeClr>
                </a:solidFill>
              </a:rPr>
              <a:t>).</a:t>
            </a:r>
          </a:p>
        </p:txBody>
      </p:sp>
      <p:sp>
        <p:nvSpPr>
          <p:cNvPr id="3" name="Slide Number Placeholder 2"/>
          <p:cNvSpPr>
            <a:spLocks noGrp="1"/>
          </p:cNvSpPr>
          <p:nvPr>
            <p:ph type="sldNum" sz="quarter" idx="12"/>
          </p:nvPr>
        </p:nvSpPr>
        <p:spPr/>
        <p:txBody>
          <a:bodyPr/>
          <a:lstStyle/>
          <a:p>
            <a:fld id="{3A3BF598-3965-4B96-B96B-16E067964EB4}" type="slidenum">
              <a:rPr lang="en-US" sz="1800" smtClean="0">
                <a:solidFill>
                  <a:schemeClr val="tx1">
                    <a:lumMod val="50000"/>
                  </a:schemeClr>
                </a:solidFill>
              </a:rPr>
              <a:t>29</a:t>
            </a:fld>
            <a:endParaRPr lang="en-US" sz="1800" dirty="0">
              <a:solidFill>
                <a:schemeClr val="tx1">
                  <a:lumMod val="50000"/>
                </a:schemeClr>
              </a:solidFill>
            </a:endParaRPr>
          </a:p>
        </p:txBody>
      </p:sp>
      <p:pic>
        <p:nvPicPr>
          <p:cNvPr id="4" name="Picture 3"/>
          <p:cNvPicPr>
            <a:picLocks noChangeAspect="1"/>
          </p:cNvPicPr>
          <p:nvPr/>
        </p:nvPicPr>
        <p:blipFill rotWithShape="1">
          <a:blip r:embed="rId3"/>
          <a:srcRect l="34172"/>
          <a:stretch/>
        </p:blipFill>
        <p:spPr>
          <a:xfrm>
            <a:off x="7559749" y="1005256"/>
            <a:ext cx="2919992" cy="2217880"/>
          </a:xfrm>
          <a:prstGeom prst="rect">
            <a:avLst/>
          </a:prstGeom>
        </p:spPr>
      </p:pic>
      <p:pic>
        <p:nvPicPr>
          <p:cNvPr id="8" name="Picture 7"/>
          <p:cNvPicPr>
            <a:picLocks noChangeAspect="1"/>
          </p:cNvPicPr>
          <p:nvPr/>
        </p:nvPicPr>
        <p:blipFill rotWithShape="1">
          <a:blip r:embed="rId4"/>
          <a:srcRect l="25639" t="32713" r="14449" b="9612"/>
          <a:stretch/>
        </p:blipFill>
        <p:spPr>
          <a:xfrm>
            <a:off x="7350724" y="4795585"/>
            <a:ext cx="3514834" cy="1903228"/>
          </a:xfrm>
          <a:prstGeom prst="rect">
            <a:avLst/>
          </a:prstGeom>
        </p:spPr>
      </p:pic>
      <p:pic>
        <p:nvPicPr>
          <p:cNvPr id="5" name="Picture 4"/>
          <p:cNvPicPr>
            <a:picLocks noChangeAspect="1"/>
          </p:cNvPicPr>
          <p:nvPr/>
        </p:nvPicPr>
        <p:blipFill rotWithShape="1">
          <a:blip r:embed="rId5"/>
          <a:srcRect t="15610" r="17194" b="17829"/>
          <a:stretch/>
        </p:blipFill>
        <p:spPr>
          <a:xfrm>
            <a:off x="8744641" y="2869227"/>
            <a:ext cx="3106700" cy="1870488"/>
          </a:xfrm>
          <a:prstGeom prst="rect">
            <a:avLst/>
          </a:prstGeom>
        </p:spPr>
      </p:pic>
      <p:sp>
        <p:nvSpPr>
          <p:cNvPr id="9" name="TextBox 8">
            <a:extLst>
              <a:ext uri="{FF2B5EF4-FFF2-40B4-BE49-F238E27FC236}">
                <a16:creationId xmlns:a16="http://schemas.microsoft.com/office/drawing/2014/main" id="{19B4B160-ED18-4065-97F4-C8D8F2C66A5D}"/>
              </a:ext>
            </a:extLst>
          </p:cNvPr>
          <p:cNvSpPr txBox="1"/>
          <p:nvPr/>
        </p:nvSpPr>
        <p:spPr>
          <a:xfrm>
            <a:off x="640080" y="6309360"/>
            <a:ext cx="6492240" cy="369332"/>
          </a:xfrm>
          <a:prstGeom prst="rect">
            <a:avLst/>
          </a:prstGeom>
          <a:noFill/>
        </p:spPr>
        <p:txBody>
          <a:bodyPr wrap="square">
            <a:spAutoFit/>
          </a:bodyPr>
          <a:lstStyle/>
          <a:p>
            <a:pPr lvl="0"/>
            <a:r>
              <a:rPr lang="en-US" sz="1800" b="1" dirty="0">
                <a:solidFill>
                  <a:srgbClr val="464646"/>
                </a:solidFill>
              </a:rPr>
              <a:t>Oklahoma State Department of Health | HIV 101 | 2023</a:t>
            </a:r>
          </a:p>
        </p:txBody>
      </p:sp>
    </p:spTree>
    <p:extLst>
      <p:ext uri="{BB962C8B-B14F-4D97-AF65-F5344CB8AC3E}">
        <p14:creationId xmlns:p14="http://schemas.microsoft.com/office/powerpoint/2010/main" val="1091060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3680" y="200230"/>
            <a:ext cx="9272953" cy="969762"/>
          </a:xfrm>
          <a:effectLst/>
        </p:spPr>
        <p:txBody>
          <a:bodyPr anchor="b"/>
          <a:lstStyle/>
          <a:p>
            <a:pPr algn="ctr"/>
            <a:r>
              <a:rPr lang="en-US" sz="6000" dirty="0">
                <a:ln>
                  <a:solidFill>
                    <a:schemeClr val="tx2"/>
                  </a:solidFill>
                </a:ln>
                <a:solidFill>
                  <a:schemeClr val="tx1">
                    <a:lumMod val="75000"/>
                  </a:schemeClr>
                </a:solidFill>
              </a:rPr>
              <a:t>What is HIV?</a:t>
            </a:r>
            <a:endParaRPr lang="en-US" sz="6000" dirty="0">
              <a:solidFill>
                <a:schemeClr val="tx1">
                  <a:lumMod val="75000"/>
                </a:schemeClr>
              </a:solidFill>
              <a:effectLst/>
            </a:endParaRPr>
          </a:p>
        </p:txBody>
      </p:sp>
      <p:sp>
        <p:nvSpPr>
          <p:cNvPr id="4" name="Content Placeholder 3"/>
          <p:cNvSpPr>
            <a:spLocks noGrp="1"/>
          </p:cNvSpPr>
          <p:nvPr>
            <p:ph sz="quarter" idx="13"/>
          </p:nvPr>
        </p:nvSpPr>
        <p:spPr>
          <a:xfrm>
            <a:off x="459513" y="1376354"/>
            <a:ext cx="11272973" cy="4933006"/>
          </a:xfrm>
          <a:ln w="34925" cmpd="sng">
            <a:noFill/>
          </a:ln>
        </p:spPr>
        <p:txBody>
          <a:bodyPr>
            <a:normAutofit fontScale="77500" lnSpcReduction="20000"/>
          </a:bodyPr>
          <a:lstStyle/>
          <a:p>
            <a:pPr marL="45720" indent="0" algn="ctr">
              <a:buNone/>
            </a:pPr>
            <a:r>
              <a:rPr lang="en-US" sz="6000" b="1" u="sng" dirty="0">
                <a:solidFill>
                  <a:srgbClr val="AE1712"/>
                </a:solidFill>
              </a:rPr>
              <a:t>H</a:t>
            </a:r>
            <a:r>
              <a:rPr lang="en-US" sz="6000" b="1" u="sng" dirty="0">
                <a:solidFill>
                  <a:schemeClr val="tx1">
                    <a:lumMod val="75000"/>
                  </a:schemeClr>
                </a:solidFill>
              </a:rPr>
              <a:t>uman </a:t>
            </a:r>
            <a:r>
              <a:rPr lang="en-US" sz="6000" b="1" u="sng" dirty="0">
                <a:solidFill>
                  <a:srgbClr val="AE1712"/>
                </a:solidFill>
              </a:rPr>
              <a:t>I</a:t>
            </a:r>
            <a:r>
              <a:rPr lang="en-US" sz="6000" b="1" u="sng" dirty="0">
                <a:solidFill>
                  <a:schemeClr val="tx1">
                    <a:lumMod val="75000"/>
                  </a:schemeClr>
                </a:solidFill>
              </a:rPr>
              <a:t>mmunodeficiency </a:t>
            </a:r>
            <a:r>
              <a:rPr lang="en-US" sz="6000" b="1" u="sng" dirty="0">
                <a:solidFill>
                  <a:srgbClr val="AE1712"/>
                </a:solidFill>
              </a:rPr>
              <a:t>V</a:t>
            </a:r>
            <a:r>
              <a:rPr lang="en-US" sz="6000" b="1" u="sng" dirty="0">
                <a:solidFill>
                  <a:schemeClr val="tx1">
                    <a:lumMod val="75000"/>
                  </a:schemeClr>
                </a:solidFill>
              </a:rPr>
              <a:t>irus</a:t>
            </a:r>
          </a:p>
          <a:p>
            <a:pPr marL="45720" indent="0" algn="ctr">
              <a:buNone/>
            </a:pPr>
            <a:endParaRPr lang="en-US" sz="1800" b="1" dirty="0">
              <a:solidFill>
                <a:schemeClr val="accent5"/>
              </a:solidFill>
            </a:endParaRPr>
          </a:p>
          <a:p>
            <a:pPr>
              <a:buClr>
                <a:srgbClr val="5D1495"/>
              </a:buClr>
              <a:buFont typeface="Arial" panose="020B0604020202020204" pitchFamily="34" charset="0"/>
              <a:buChar char="•"/>
            </a:pPr>
            <a:r>
              <a:rPr lang="en-US" sz="4000" dirty="0">
                <a:solidFill>
                  <a:schemeClr val="tx1">
                    <a:lumMod val="75000"/>
                  </a:schemeClr>
                </a:solidFill>
              </a:rPr>
              <a:t>A </a:t>
            </a:r>
            <a:r>
              <a:rPr lang="en-US" sz="4000" b="1" dirty="0">
                <a:solidFill>
                  <a:schemeClr val="tx1">
                    <a:lumMod val="75000"/>
                  </a:schemeClr>
                </a:solidFill>
              </a:rPr>
              <a:t>virus</a:t>
            </a:r>
            <a:r>
              <a:rPr lang="en-US" sz="4000" dirty="0">
                <a:solidFill>
                  <a:srgbClr val="1817BF"/>
                </a:solidFill>
              </a:rPr>
              <a:t> </a:t>
            </a:r>
            <a:r>
              <a:rPr lang="en-US" sz="4000" b="1" dirty="0">
                <a:solidFill>
                  <a:srgbClr val="AE1712"/>
                </a:solidFill>
              </a:rPr>
              <a:t>spread through body fluids </a:t>
            </a:r>
            <a:r>
              <a:rPr lang="en-US" sz="4000" dirty="0">
                <a:solidFill>
                  <a:schemeClr val="tx1">
                    <a:lumMod val="75000"/>
                  </a:schemeClr>
                </a:solidFill>
              </a:rPr>
              <a:t>and affects specific cells of the </a:t>
            </a:r>
            <a:r>
              <a:rPr lang="en-US" sz="4000" b="1" dirty="0">
                <a:solidFill>
                  <a:schemeClr val="tx1">
                    <a:lumMod val="75000"/>
                  </a:schemeClr>
                </a:solidFill>
              </a:rPr>
              <a:t>immune system</a:t>
            </a:r>
            <a:r>
              <a:rPr lang="en-US" sz="4000" dirty="0">
                <a:solidFill>
                  <a:schemeClr val="tx1">
                    <a:lumMod val="75000"/>
                  </a:schemeClr>
                </a:solidFill>
              </a:rPr>
              <a:t>, called</a:t>
            </a:r>
            <a:r>
              <a:rPr lang="en-US" sz="4000" dirty="0">
                <a:solidFill>
                  <a:srgbClr val="1817BF"/>
                </a:solidFill>
              </a:rPr>
              <a:t> </a:t>
            </a:r>
            <a:r>
              <a:rPr lang="en-US" sz="4000" b="1" dirty="0">
                <a:solidFill>
                  <a:srgbClr val="1817BF"/>
                </a:solidFill>
              </a:rPr>
              <a:t>CD4 cells or T cells</a:t>
            </a:r>
            <a:r>
              <a:rPr lang="en-US" sz="4000" b="1" dirty="0">
                <a:solidFill>
                  <a:schemeClr val="tx1">
                    <a:lumMod val="75000"/>
                  </a:schemeClr>
                </a:solidFill>
              </a:rPr>
              <a:t>.</a:t>
            </a:r>
          </a:p>
          <a:p>
            <a:pPr>
              <a:buClr>
                <a:srgbClr val="5D1495"/>
              </a:buClr>
              <a:buFont typeface="Arial" panose="020B0604020202020204" pitchFamily="34" charset="0"/>
              <a:buChar char="•"/>
            </a:pPr>
            <a:endParaRPr lang="en-US" sz="4000" b="1" dirty="0">
              <a:solidFill>
                <a:srgbClr val="187BC0"/>
              </a:solidFill>
            </a:endParaRPr>
          </a:p>
          <a:p>
            <a:pPr>
              <a:buClr>
                <a:srgbClr val="5D1495"/>
              </a:buClr>
              <a:buFont typeface="Arial" panose="020B0604020202020204" pitchFamily="34" charset="0"/>
              <a:buChar char="•"/>
            </a:pPr>
            <a:r>
              <a:rPr lang="en-US" sz="4000" dirty="0">
                <a:solidFill>
                  <a:schemeClr val="tx1">
                    <a:lumMod val="75000"/>
                  </a:schemeClr>
                </a:solidFill>
              </a:rPr>
              <a:t>A </a:t>
            </a:r>
            <a:r>
              <a:rPr lang="en-US" sz="4000" b="1" dirty="0">
                <a:solidFill>
                  <a:schemeClr val="tx1">
                    <a:lumMod val="75000"/>
                  </a:schemeClr>
                </a:solidFill>
              </a:rPr>
              <a:t>virus</a:t>
            </a:r>
            <a:r>
              <a:rPr lang="en-US" sz="4000" dirty="0">
                <a:solidFill>
                  <a:srgbClr val="1817BF"/>
                </a:solidFill>
              </a:rPr>
              <a:t> </a:t>
            </a:r>
            <a:r>
              <a:rPr lang="en-US" sz="4000" dirty="0">
                <a:solidFill>
                  <a:schemeClr val="tx1">
                    <a:lumMod val="75000"/>
                  </a:schemeClr>
                </a:solidFill>
              </a:rPr>
              <a:t>that</a:t>
            </a:r>
            <a:r>
              <a:rPr lang="en-US" sz="4000" dirty="0">
                <a:solidFill>
                  <a:srgbClr val="1817BF"/>
                </a:solidFill>
              </a:rPr>
              <a:t> </a:t>
            </a:r>
            <a:r>
              <a:rPr lang="en-US" sz="4000" b="1" dirty="0">
                <a:solidFill>
                  <a:srgbClr val="AE1712"/>
                </a:solidFill>
              </a:rPr>
              <a:t>kills </a:t>
            </a:r>
            <a:r>
              <a:rPr lang="en-US" sz="4000" b="1" dirty="0">
                <a:solidFill>
                  <a:schemeClr val="tx1">
                    <a:lumMod val="75000"/>
                  </a:schemeClr>
                </a:solidFill>
              </a:rPr>
              <a:t>the </a:t>
            </a:r>
            <a:r>
              <a:rPr lang="en-US" sz="4000" b="1" dirty="0">
                <a:solidFill>
                  <a:srgbClr val="1817BF"/>
                </a:solidFill>
              </a:rPr>
              <a:t>CD4 cells (T cells) </a:t>
            </a:r>
            <a:r>
              <a:rPr lang="en-US" sz="4000" b="1" dirty="0">
                <a:solidFill>
                  <a:schemeClr val="tx1">
                    <a:lumMod val="75000"/>
                  </a:schemeClr>
                </a:solidFill>
              </a:rPr>
              <a:t>damaging</a:t>
            </a:r>
            <a:r>
              <a:rPr lang="en-US" sz="4000" dirty="0">
                <a:solidFill>
                  <a:schemeClr val="tx1">
                    <a:lumMod val="75000"/>
                  </a:schemeClr>
                </a:solidFill>
              </a:rPr>
              <a:t> the </a:t>
            </a:r>
            <a:r>
              <a:rPr lang="en-US" sz="4000" b="1" dirty="0">
                <a:solidFill>
                  <a:schemeClr val="tx1">
                    <a:lumMod val="75000"/>
                  </a:schemeClr>
                </a:solidFill>
              </a:rPr>
              <a:t>immune system.</a:t>
            </a:r>
          </a:p>
          <a:p>
            <a:pPr>
              <a:buClr>
                <a:srgbClr val="5D1495"/>
              </a:buClr>
              <a:buFont typeface="Arial" panose="020B0604020202020204" pitchFamily="34" charset="0"/>
              <a:buChar char="•"/>
            </a:pPr>
            <a:endParaRPr lang="en-US" sz="4000" b="1" dirty="0">
              <a:solidFill>
                <a:srgbClr val="187BC0"/>
              </a:solidFill>
            </a:endParaRPr>
          </a:p>
          <a:p>
            <a:pPr>
              <a:buClr>
                <a:srgbClr val="5D1495"/>
              </a:buClr>
              <a:buFont typeface="Arial" panose="020B0604020202020204" pitchFamily="34" charset="0"/>
              <a:buChar char="•"/>
            </a:pPr>
            <a:r>
              <a:rPr lang="en-US" sz="4000" dirty="0">
                <a:solidFill>
                  <a:schemeClr val="tx1">
                    <a:lumMod val="75000"/>
                  </a:schemeClr>
                </a:solidFill>
              </a:rPr>
              <a:t>A</a:t>
            </a:r>
            <a:r>
              <a:rPr lang="en-US" sz="4000" dirty="0">
                <a:solidFill>
                  <a:srgbClr val="1817BF"/>
                </a:solidFill>
              </a:rPr>
              <a:t> </a:t>
            </a:r>
            <a:r>
              <a:rPr lang="en-US" sz="4000" b="1" dirty="0">
                <a:solidFill>
                  <a:schemeClr val="tx1">
                    <a:lumMod val="75000"/>
                  </a:schemeClr>
                </a:solidFill>
              </a:rPr>
              <a:t>virus</a:t>
            </a:r>
            <a:r>
              <a:rPr lang="en-US" sz="4000" dirty="0">
                <a:solidFill>
                  <a:schemeClr val="tx1">
                    <a:lumMod val="75000"/>
                  </a:schemeClr>
                </a:solidFill>
              </a:rPr>
              <a:t> that</a:t>
            </a:r>
            <a:r>
              <a:rPr lang="en-US" sz="4000" dirty="0">
                <a:solidFill>
                  <a:srgbClr val="1817BF"/>
                </a:solidFill>
              </a:rPr>
              <a:t> </a:t>
            </a:r>
            <a:r>
              <a:rPr lang="en-US" sz="4000" b="1" dirty="0">
                <a:solidFill>
                  <a:srgbClr val="AE1712"/>
                </a:solidFill>
              </a:rPr>
              <a:t>replicates</a:t>
            </a:r>
            <a:r>
              <a:rPr lang="en-US" sz="4000" dirty="0">
                <a:solidFill>
                  <a:srgbClr val="AE1712"/>
                </a:solidFill>
              </a:rPr>
              <a:t> </a:t>
            </a:r>
            <a:r>
              <a:rPr lang="en-US" sz="4000" b="1" dirty="0">
                <a:solidFill>
                  <a:srgbClr val="AE1712"/>
                </a:solidFill>
              </a:rPr>
              <a:t>inside the human body</a:t>
            </a:r>
            <a:r>
              <a:rPr lang="en-US" sz="4000" dirty="0">
                <a:solidFill>
                  <a:schemeClr val="tx1">
                    <a:lumMod val="75000"/>
                  </a:schemeClr>
                </a:solidFill>
              </a:rPr>
              <a:t>, so it must </a:t>
            </a:r>
            <a:r>
              <a:rPr lang="en-US" sz="4000" b="1" dirty="0">
                <a:solidFill>
                  <a:schemeClr val="tx1">
                    <a:lumMod val="75000"/>
                  </a:schemeClr>
                </a:solidFill>
              </a:rPr>
              <a:t>invade</a:t>
            </a:r>
            <a:r>
              <a:rPr lang="en-US" sz="4000" dirty="0">
                <a:solidFill>
                  <a:schemeClr val="tx1">
                    <a:lumMod val="75000"/>
                  </a:schemeClr>
                </a:solidFill>
              </a:rPr>
              <a:t> a</a:t>
            </a:r>
            <a:r>
              <a:rPr lang="en-US" sz="4000" dirty="0">
                <a:solidFill>
                  <a:srgbClr val="1817BF"/>
                </a:solidFill>
              </a:rPr>
              <a:t> </a:t>
            </a:r>
            <a:r>
              <a:rPr lang="en-US" sz="4000" b="1" dirty="0">
                <a:solidFill>
                  <a:srgbClr val="1817BF"/>
                </a:solidFill>
              </a:rPr>
              <a:t>healthy cell </a:t>
            </a:r>
            <a:r>
              <a:rPr lang="en-US" sz="4000" dirty="0">
                <a:solidFill>
                  <a:schemeClr val="tx1">
                    <a:lumMod val="75000"/>
                  </a:schemeClr>
                </a:solidFill>
              </a:rPr>
              <a:t>in the body </a:t>
            </a:r>
            <a:r>
              <a:rPr lang="en-US" sz="4000" b="1" dirty="0">
                <a:solidFill>
                  <a:schemeClr val="tx1">
                    <a:lumMod val="75000"/>
                  </a:schemeClr>
                </a:solidFill>
              </a:rPr>
              <a:t>to survive.</a:t>
            </a:r>
            <a:endParaRPr lang="en-US" sz="4000" b="1" baseline="30000" dirty="0">
              <a:solidFill>
                <a:schemeClr val="tx1">
                  <a:lumMod val="75000"/>
                </a:schemeClr>
              </a:solidFill>
            </a:endParaRPr>
          </a:p>
          <a:p>
            <a:pPr marL="502920" indent="-457200">
              <a:buClr>
                <a:schemeClr val="tx1">
                  <a:lumMod val="75000"/>
                </a:schemeClr>
              </a:buClr>
              <a:buFont typeface="+mj-lt"/>
              <a:buAutoNum type="arabicPeriod"/>
            </a:pPr>
            <a:endParaRPr lang="en-US" sz="2500" baseline="30000" dirty="0">
              <a:solidFill>
                <a:schemeClr val="accent5"/>
              </a:solidFill>
            </a:endParaRPr>
          </a:p>
          <a:p>
            <a:pPr marL="388620" indent="-342900">
              <a:buClr>
                <a:schemeClr val="tx1">
                  <a:lumMod val="75000"/>
                </a:schemeClr>
              </a:buClr>
              <a:buFont typeface="+mj-lt"/>
              <a:buAutoNum type="arabicPeriod"/>
            </a:pPr>
            <a:endParaRPr lang="en-US" dirty="0">
              <a:solidFill>
                <a:schemeClr val="accent5"/>
              </a:solidFill>
            </a:endParaRPr>
          </a:p>
          <a:p>
            <a:pPr marL="502920" indent="-457200">
              <a:buClr>
                <a:schemeClr val="tx1">
                  <a:lumMod val="75000"/>
                </a:schemeClr>
              </a:buClr>
              <a:buFont typeface="+mj-lt"/>
              <a:buAutoNum type="arabicPeriod"/>
            </a:pPr>
            <a:endParaRPr lang="en-US" dirty="0">
              <a:solidFill>
                <a:schemeClr val="accent5"/>
              </a:solidFill>
            </a:endParaRPr>
          </a:p>
          <a:p>
            <a:pPr marL="502920" indent="-457200">
              <a:buClr>
                <a:schemeClr val="tx1">
                  <a:lumMod val="75000"/>
                </a:schemeClr>
              </a:buClr>
              <a:buFont typeface="+mj-lt"/>
              <a:buAutoNum type="arabicPeriod"/>
            </a:pPr>
            <a:endParaRPr lang="en-US" dirty="0">
              <a:solidFill>
                <a:schemeClr val="accent5"/>
              </a:solidFill>
            </a:endParaRPr>
          </a:p>
          <a:p>
            <a:pPr marL="502920" indent="-457200">
              <a:buClr>
                <a:schemeClr val="tx1">
                  <a:lumMod val="75000"/>
                </a:schemeClr>
              </a:buClr>
              <a:buFont typeface="+mj-lt"/>
              <a:buAutoNum type="arabicPeriod"/>
            </a:pPr>
            <a:endParaRPr lang="en-US" dirty="0">
              <a:solidFill>
                <a:schemeClr val="accent5"/>
              </a:solidFill>
            </a:endParaRPr>
          </a:p>
          <a:p>
            <a:pPr marL="502920" indent="-457200">
              <a:buClr>
                <a:schemeClr val="tx1">
                  <a:lumMod val="75000"/>
                </a:schemeClr>
              </a:buClr>
              <a:buFont typeface="+mj-lt"/>
              <a:buAutoNum type="arabicPeriod"/>
            </a:pPr>
            <a:endParaRPr lang="en-US" dirty="0">
              <a:solidFill>
                <a:schemeClr val="accent5"/>
              </a:solidFill>
            </a:endParaRPr>
          </a:p>
          <a:p>
            <a:pPr marL="342900" indent="-342900">
              <a:buClr>
                <a:schemeClr val="tx1">
                  <a:lumMod val="75000"/>
                </a:schemeClr>
              </a:buClr>
              <a:buFont typeface="+mj-lt"/>
              <a:buAutoNum type="arabicPeriod"/>
            </a:pPr>
            <a:endParaRPr lang="en-US" dirty="0">
              <a:solidFill>
                <a:schemeClr val="accent5"/>
              </a:solidFill>
            </a:endParaRPr>
          </a:p>
        </p:txBody>
      </p:sp>
      <p:sp>
        <p:nvSpPr>
          <p:cNvPr id="3" name="Slide Number Placeholder 2">
            <a:extLst>
              <a:ext uri="{FF2B5EF4-FFF2-40B4-BE49-F238E27FC236}">
                <a16:creationId xmlns:a16="http://schemas.microsoft.com/office/drawing/2014/main" id="{539864D0-5DB2-4952-93D5-D731ABD9BCE9}"/>
              </a:ext>
            </a:extLst>
          </p:cNvPr>
          <p:cNvSpPr>
            <a:spLocks noGrp="1"/>
          </p:cNvSpPr>
          <p:nvPr>
            <p:ph type="sldNum" sz="quarter" idx="12"/>
          </p:nvPr>
        </p:nvSpPr>
        <p:spPr/>
        <p:txBody>
          <a:bodyPr/>
          <a:lstStyle/>
          <a:p>
            <a:fld id="{3A3BF598-3965-4B96-B96B-16E067964EB4}" type="slidenum">
              <a:rPr lang="en-US" sz="1800" smtClean="0">
                <a:solidFill>
                  <a:schemeClr val="tx1">
                    <a:lumMod val="50000"/>
                  </a:schemeClr>
                </a:solidFill>
              </a:rPr>
              <a:t>3</a:t>
            </a:fld>
            <a:endParaRPr lang="en-US" sz="1800" dirty="0">
              <a:solidFill>
                <a:schemeClr val="tx1">
                  <a:lumMod val="50000"/>
                </a:schemeClr>
              </a:solidFill>
            </a:endParaRPr>
          </a:p>
        </p:txBody>
      </p:sp>
      <p:sp>
        <p:nvSpPr>
          <p:cNvPr id="6" name="TextBox 5">
            <a:extLst>
              <a:ext uri="{FF2B5EF4-FFF2-40B4-BE49-F238E27FC236}">
                <a16:creationId xmlns:a16="http://schemas.microsoft.com/office/drawing/2014/main" id="{020E8FA4-4E57-4247-8969-9E51F62B67F6}"/>
              </a:ext>
            </a:extLst>
          </p:cNvPr>
          <p:cNvSpPr txBox="1"/>
          <p:nvPr/>
        </p:nvSpPr>
        <p:spPr>
          <a:xfrm>
            <a:off x="640080" y="6309360"/>
            <a:ext cx="6492240" cy="369332"/>
          </a:xfrm>
          <a:prstGeom prst="rect">
            <a:avLst/>
          </a:prstGeom>
          <a:noFill/>
        </p:spPr>
        <p:txBody>
          <a:bodyPr wrap="square">
            <a:spAutoFit/>
          </a:bodyPr>
          <a:lstStyle/>
          <a:p>
            <a:pPr lvl="0"/>
            <a:r>
              <a:rPr lang="en-US" sz="1800" b="1" dirty="0">
                <a:solidFill>
                  <a:srgbClr val="464646"/>
                </a:solidFill>
              </a:rPr>
              <a:t>Oklahoma State Department of Health | HIV 101 | 2023</a:t>
            </a:r>
          </a:p>
        </p:txBody>
      </p:sp>
      <p:pic>
        <p:nvPicPr>
          <p:cNvPr id="7" name="Picture 6">
            <a:extLst>
              <a:ext uri="{FF2B5EF4-FFF2-40B4-BE49-F238E27FC236}">
                <a16:creationId xmlns:a16="http://schemas.microsoft.com/office/drawing/2014/main" id="{BFB44101-75B4-47E9-A93A-65512523B9D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782266" y="34924"/>
            <a:ext cx="1528131" cy="1154729"/>
          </a:xfrm>
          <a:prstGeom prst="rect">
            <a:avLst/>
          </a:prstGeom>
        </p:spPr>
      </p:pic>
      <p:pic>
        <p:nvPicPr>
          <p:cNvPr id="8" name="Picture 2">
            <a:hlinkClick r:id="rId4" tooltip="View image details"/>
            <a:extLst>
              <a:ext uri="{FF2B5EF4-FFF2-40B4-BE49-F238E27FC236}">
                <a16:creationId xmlns:a16="http://schemas.microsoft.com/office/drawing/2014/main" id="{261F527D-B009-4B0B-9D6F-4DEBECE632E5}"/>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056" r="13590"/>
          <a:stretch/>
        </p:blipFill>
        <p:spPr bwMode="auto">
          <a:xfrm>
            <a:off x="9669987" y="-72449"/>
            <a:ext cx="1418515" cy="1341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2835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281" y="-106700"/>
            <a:ext cx="6794386" cy="1912873"/>
          </a:xfrm>
        </p:spPr>
        <p:txBody>
          <a:bodyPr/>
          <a:lstStyle/>
          <a:p>
            <a:pPr algn="ctr"/>
            <a:r>
              <a:rPr lang="en-US" sz="6000" dirty="0">
                <a:ln>
                  <a:solidFill>
                    <a:schemeClr val="tx2"/>
                  </a:solidFill>
                </a:ln>
                <a:solidFill>
                  <a:schemeClr val="tx1">
                    <a:lumMod val="50000"/>
                  </a:schemeClr>
                </a:solidFill>
              </a:rPr>
              <a:t>Correct External Condom Use</a:t>
            </a:r>
            <a:endParaRPr lang="en-US" sz="6000" baseline="30000" dirty="0">
              <a:ln>
                <a:solidFill>
                  <a:schemeClr val="tx2"/>
                </a:solidFill>
              </a:ln>
              <a:solidFill>
                <a:schemeClr val="tx1">
                  <a:lumMod val="50000"/>
                </a:schemeClr>
              </a:solidFill>
            </a:endParaRPr>
          </a:p>
        </p:txBody>
      </p:sp>
      <p:pic>
        <p:nvPicPr>
          <p:cNvPr id="9" name="Content Placeholder 3" descr="condomcorrect.jpg"/>
          <p:cNvPicPr>
            <a:picLocks noChangeAspect="1"/>
          </p:cNvPicPr>
          <p:nvPr/>
        </p:nvPicPr>
        <p:blipFill rotWithShape="1">
          <a:blip r:embed="rId3" cstate="print"/>
          <a:srcRect l="9655" t="8560" r="6411" b="15177"/>
          <a:stretch/>
        </p:blipFill>
        <p:spPr>
          <a:xfrm>
            <a:off x="7458137" y="363159"/>
            <a:ext cx="4334933" cy="2886028"/>
          </a:xfrm>
          <a:prstGeom prst="rect">
            <a:avLst/>
          </a:prstGeom>
          <a:ln>
            <a:noFill/>
          </a:ln>
          <a:effectLst>
            <a:glow rad="63500">
              <a:srgbClr val="AE1712">
                <a:alpha val="40000"/>
              </a:srgbClr>
            </a:glow>
            <a:softEdge rad="112500"/>
          </a:effectLst>
        </p:spPr>
      </p:pic>
      <p:sp>
        <p:nvSpPr>
          <p:cNvPr id="10" name="Content Placeholder 2"/>
          <p:cNvSpPr>
            <a:spLocks noGrp="1"/>
          </p:cNvSpPr>
          <p:nvPr>
            <p:ph sz="quarter" idx="13"/>
          </p:nvPr>
        </p:nvSpPr>
        <p:spPr>
          <a:xfrm>
            <a:off x="458913" y="1670304"/>
            <a:ext cx="11584806" cy="4824537"/>
          </a:xfrm>
          <a:ln w="38100">
            <a:noFill/>
          </a:ln>
        </p:spPr>
        <p:txBody>
          <a:bodyPr>
            <a:noAutofit/>
          </a:bodyPr>
          <a:lstStyle/>
          <a:p>
            <a:pPr marL="45720" indent="0">
              <a:spcBef>
                <a:spcPts val="0"/>
              </a:spcBef>
              <a:buNone/>
            </a:pPr>
            <a:r>
              <a:rPr lang="en-US" sz="6000" b="1" u="sng" dirty="0">
                <a:solidFill>
                  <a:srgbClr val="AE1712"/>
                </a:solidFill>
              </a:rPr>
              <a:t>DO</a:t>
            </a:r>
            <a:r>
              <a:rPr lang="en-US" sz="6000" b="1" dirty="0">
                <a:solidFill>
                  <a:srgbClr val="AE1712"/>
                </a:solidFill>
              </a:rPr>
              <a:t>:</a:t>
            </a:r>
          </a:p>
          <a:p>
            <a:pPr marL="45720" indent="0">
              <a:spcBef>
                <a:spcPts val="0"/>
              </a:spcBef>
              <a:buNone/>
            </a:pPr>
            <a:endParaRPr lang="en-US" sz="1200" b="1" u="sng" dirty="0">
              <a:solidFill>
                <a:srgbClr val="C00000"/>
              </a:solidFill>
            </a:endParaRPr>
          </a:p>
          <a:p>
            <a:pPr marL="406400" indent="-236538">
              <a:spcBef>
                <a:spcPts val="0"/>
              </a:spcBef>
              <a:buClr>
                <a:schemeClr val="tx1">
                  <a:lumMod val="75000"/>
                </a:schemeClr>
              </a:buClr>
            </a:pPr>
            <a:r>
              <a:rPr lang="en-US" sz="2800" b="1" dirty="0">
                <a:solidFill>
                  <a:srgbClr val="1817BF"/>
                </a:solidFill>
              </a:rPr>
              <a:t>Keep</a:t>
            </a:r>
            <a:r>
              <a:rPr lang="en-US" sz="2800" dirty="0">
                <a:solidFill>
                  <a:srgbClr val="1817BF"/>
                </a:solidFill>
              </a:rPr>
              <a:t> </a:t>
            </a:r>
            <a:r>
              <a:rPr lang="en-US" sz="2800" dirty="0">
                <a:solidFill>
                  <a:schemeClr val="tx1">
                    <a:lumMod val="75000"/>
                  </a:schemeClr>
                </a:solidFill>
              </a:rPr>
              <a:t>condoms in a</a:t>
            </a:r>
            <a:r>
              <a:rPr lang="en-US" sz="2800" dirty="0">
                <a:solidFill>
                  <a:srgbClr val="0070C0"/>
                </a:solidFill>
              </a:rPr>
              <a:t> </a:t>
            </a:r>
            <a:r>
              <a:rPr lang="en-US" sz="2800" b="1" dirty="0">
                <a:solidFill>
                  <a:srgbClr val="AE1712"/>
                </a:solidFill>
              </a:rPr>
              <a:t>cool, dry place</a:t>
            </a:r>
            <a:r>
              <a:rPr lang="en-US" sz="2800" dirty="0">
                <a:solidFill>
                  <a:schemeClr val="tx1">
                    <a:lumMod val="75000"/>
                  </a:schemeClr>
                </a:solidFill>
              </a:rPr>
              <a:t>.</a:t>
            </a:r>
            <a:endParaRPr lang="en-US" sz="1100" dirty="0">
              <a:solidFill>
                <a:schemeClr val="tx1">
                  <a:lumMod val="75000"/>
                </a:schemeClr>
              </a:solidFill>
            </a:endParaRPr>
          </a:p>
          <a:p>
            <a:pPr marL="406400" indent="-236538">
              <a:spcBef>
                <a:spcPts val="0"/>
              </a:spcBef>
              <a:buClr>
                <a:schemeClr val="tx1">
                  <a:lumMod val="75000"/>
                </a:schemeClr>
              </a:buClr>
            </a:pPr>
            <a:endParaRPr lang="en-US" sz="1100" dirty="0">
              <a:solidFill>
                <a:schemeClr val="tx1">
                  <a:lumMod val="75000"/>
                </a:schemeClr>
              </a:solidFill>
            </a:endParaRPr>
          </a:p>
          <a:p>
            <a:pPr marL="406400" indent="-236538">
              <a:spcBef>
                <a:spcPts val="0"/>
              </a:spcBef>
              <a:buClr>
                <a:schemeClr val="tx1">
                  <a:lumMod val="75000"/>
                </a:schemeClr>
              </a:buClr>
            </a:pPr>
            <a:r>
              <a:rPr lang="en-US" sz="2800" b="1" dirty="0">
                <a:solidFill>
                  <a:srgbClr val="1817BF"/>
                </a:solidFill>
              </a:rPr>
              <a:t>Put condom on</a:t>
            </a:r>
            <a:r>
              <a:rPr lang="en-US" sz="2800" dirty="0">
                <a:solidFill>
                  <a:srgbClr val="1817BF"/>
                </a:solidFill>
              </a:rPr>
              <a:t> </a:t>
            </a:r>
            <a:r>
              <a:rPr lang="en-US" sz="2800" dirty="0">
                <a:solidFill>
                  <a:schemeClr val="tx1">
                    <a:lumMod val="75000"/>
                  </a:schemeClr>
                </a:solidFill>
              </a:rPr>
              <a:t>an</a:t>
            </a:r>
            <a:r>
              <a:rPr lang="en-US" sz="2800" dirty="0">
                <a:solidFill>
                  <a:srgbClr val="0070C0"/>
                </a:solidFill>
              </a:rPr>
              <a:t> </a:t>
            </a:r>
            <a:r>
              <a:rPr lang="en-US" sz="2800" b="1" dirty="0">
                <a:solidFill>
                  <a:srgbClr val="AE1712"/>
                </a:solidFill>
              </a:rPr>
              <a:t>erect/hard penis before</a:t>
            </a:r>
            <a:r>
              <a:rPr lang="en-US" sz="2800" dirty="0">
                <a:solidFill>
                  <a:schemeClr val="accent5"/>
                </a:solidFill>
              </a:rPr>
              <a:t> </a:t>
            </a:r>
            <a:r>
              <a:rPr lang="en-US" sz="2800" dirty="0">
                <a:solidFill>
                  <a:schemeClr val="tx1">
                    <a:lumMod val="75000"/>
                  </a:schemeClr>
                </a:solidFill>
              </a:rPr>
              <a:t>genital contact.</a:t>
            </a:r>
            <a:endParaRPr lang="en-US" sz="1100" dirty="0">
              <a:solidFill>
                <a:schemeClr val="tx1">
                  <a:lumMod val="75000"/>
                </a:schemeClr>
              </a:solidFill>
            </a:endParaRPr>
          </a:p>
          <a:p>
            <a:pPr marL="406400" indent="-236538">
              <a:spcBef>
                <a:spcPts val="0"/>
              </a:spcBef>
              <a:buClr>
                <a:schemeClr val="tx1">
                  <a:lumMod val="75000"/>
                </a:schemeClr>
              </a:buClr>
            </a:pPr>
            <a:endParaRPr lang="en-US" sz="1100" dirty="0">
              <a:solidFill>
                <a:schemeClr val="tx1">
                  <a:lumMod val="75000"/>
                </a:schemeClr>
              </a:solidFill>
            </a:endParaRPr>
          </a:p>
          <a:p>
            <a:pPr marL="406400" indent="-236538">
              <a:spcBef>
                <a:spcPts val="0"/>
              </a:spcBef>
              <a:buClr>
                <a:schemeClr val="tx1">
                  <a:lumMod val="75000"/>
                </a:schemeClr>
              </a:buClr>
            </a:pPr>
            <a:r>
              <a:rPr lang="en-US" sz="2800" b="1" dirty="0">
                <a:solidFill>
                  <a:srgbClr val="1817BF"/>
                </a:solidFill>
              </a:rPr>
              <a:t>Hold</a:t>
            </a:r>
            <a:r>
              <a:rPr lang="en-US" sz="2800" dirty="0">
                <a:solidFill>
                  <a:srgbClr val="0070C0"/>
                </a:solidFill>
              </a:rPr>
              <a:t> </a:t>
            </a:r>
            <a:r>
              <a:rPr lang="en-US" sz="2800" dirty="0">
                <a:solidFill>
                  <a:schemeClr val="tx1">
                    <a:lumMod val="75000"/>
                  </a:schemeClr>
                </a:solidFill>
              </a:rPr>
              <a:t>the condom </a:t>
            </a:r>
            <a:r>
              <a:rPr lang="en-US" sz="2800" b="1" dirty="0">
                <a:solidFill>
                  <a:srgbClr val="1817BF"/>
                </a:solidFill>
              </a:rPr>
              <a:t>in place at the base </a:t>
            </a:r>
            <a:r>
              <a:rPr lang="en-US" sz="2800" dirty="0">
                <a:solidFill>
                  <a:schemeClr val="tx1">
                    <a:lumMod val="75000"/>
                  </a:schemeClr>
                </a:solidFill>
              </a:rPr>
              <a:t>of the penis </a:t>
            </a:r>
            <a:r>
              <a:rPr lang="en-US" sz="2800" b="1" dirty="0">
                <a:solidFill>
                  <a:srgbClr val="AE1712"/>
                </a:solidFill>
              </a:rPr>
              <a:t>before withdrawing</a:t>
            </a:r>
            <a:r>
              <a:rPr lang="en-US" sz="2800" dirty="0">
                <a:solidFill>
                  <a:schemeClr val="accent5"/>
                </a:solidFill>
              </a:rPr>
              <a:t> </a:t>
            </a:r>
            <a:r>
              <a:rPr lang="en-US" sz="2800" dirty="0">
                <a:solidFill>
                  <a:schemeClr val="tx1">
                    <a:lumMod val="75000"/>
                  </a:schemeClr>
                </a:solidFill>
              </a:rPr>
              <a:t>(pulling out) after sex.</a:t>
            </a:r>
            <a:endParaRPr lang="en-US" sz="1100" dirty="0">
              <a:solidFill>
                <a:schemeClr val="tx1">
                  <a:lumMod val="75000"/>
                </a:schemeClr>
              </a:solidFill>
            </a:endParaRPr>
          </a:p>
          <a:p>
            <a:pPr marL="406400" indent="-236538">
              <a:spcBef>
                <a:spcPts val="0"/>
              </a:spcBef>
              <a:buClr>
                <a:schemeClr val="tx1">
                  <a:lumMod val="75000"/>
                </a:schemeClr>
              </a:buClr>
            </a:pPr>
            <a:endParaRPr lang="en-US" sz="1100" dirty="0">
              <a:solidFill>
                <a:schemeClr val="tx1">
                  <a:lumMod val="75000"/>
                </a:schemeClr>
              </a:solidFill>
            </a:endParaRPr>
          </a:p>
          <a:p>
            <a:pPr marL="406400" indent="-236538">
              <a:spcBef>
                <a:spcPts val="0"/>
              </a:spcBef>
              <a:buClr>
                <a:schemeClr val="tx1">
                  <a:lumMod val="75000"/>
                </a:schemeClr>
              </a:buClr>
            </a:pPr>
            <a:r>
              <a:rPr lang="en-US" sz="2800" b="1" dirty="0">
                <a:solidFill>
                  <a:srgbClr val="AE1712"/>
                </a:solidFill>
              </a:rPr>
              <a:t>Throw</a:t>
            </a:r>
            <a:r>
              <a:rPr lang="en-US" sz="2800" dirty="0">
                <a:solidFill>
                  <a:srgbClr val="1817BF"/>
                </a:solidFill>
              </a:rPr>
              <a:t> </a:t>
            </a:r>
            <a:r>
              <a:rPr lang="en-US" sz="2800" dirty="0">
                <a:solidFill>
                  <a:schemeClr val="tx1">
                    <a:lumMod val="75000"/>
                  </a:schemeClr>
                </a:solidFill>
              </a:rPr>
              <a:t>the condom </a:t>
            </a:r>
            <a:r>
              <a:rPr lang="en-US" sz="2800" b="1" dirty="0">
                <a:solidFill>
                  <a:srgbClr val="1817BF"/>
                </a:solidFill>
              </a:rPr>
              <a:t>away</a:t>
            </a:r>
            <a:r>
              <a:rPr lang="en-US" sz="2800" dirty="0">
                <a:solidFill>
                  <a:srgbClr val="0070C0"/>
                </a:solidFill>
              </a:rPr>
              <a:t> </a:t>
            </a:r>
            <a:r>
              <a:rPr lang="en-US" sz="2800" dirty="0">
                <a:solidFill>
                  <a:schemeClr val="tx1">
                    <a:lumMod val="75000"/>
                  </a:schemeClr>
                </a:solidFill>
              </a:rPr>
              <a:t>after it has been</a:t>
            </a:r>
            <a:r>
              <a:rPr lang="en-US" sz="2800" dirty="0">
                <a:solidFill>
                  <a:srgbClr val="0070C0"/>
                </a:solidFill>
              </a:rPr>
              <a:t> </a:t>
            </a:r>
            <a:r>
              <a:rPr lang="en-US" sz="2800" b="1" dirty="0">
                <a:solidFill>
                  <a:srgbClr val="AE1712"/>
                </a:solidFill>
              </a:rPr>
              <a:t>used </a:t>
            </a:r>
            <a:r>
              <a:rPr lang="en-US" sz="2800" b="1" dirty="0">
                <a:solidFill>
                  <a:schemeClr val="tx1">
                    <a:lumMod val="75000"/>
                  </a:schemeClr>
                </a:solidFill>
              </a:rPr>
              <a:t>in the trash</a:t>
            </a:r>
            <a:r>
              <a:rPr lang="en-US" sz="2800" dirty="0">
                <a:solidFill>
                  <a:schemeClr val="tx1">
                    <a:lumMod val="75000"/>
                  </a:schemeClr>
                </a:solidFill>
              </a:rPr>
              <a:t>.</a:t>
            </a:r>
            <a:endParaRPr lang="en-US" sz="1100" dirty="0">
              <a:solidFill>
                <a:schemeClr val="tx1">
                  <a:lumMod val="75000"/>
                </a:schemeClr>
              </a:solidFill>
            </a:endParaRPr>
          </a:p>
          <a:p>
            <a:pPr marL="406400" indent="-236538">
              <a:spcBef>
                <a:spcPts val="0"/>
              </a:spcBef>
              <a:buClr>
                <a:schemeClr val="tx1">
                  <a:lumMod val="75000"/>
                </a:schemeClr>
              </a:buClr>
            </a:pPr>
            <a:endParaRPr lang="en-US" sz="1100" dirty="0">
              <a:solidFill>
                <a:schemeClr val="tx1">
                  <a:lumMod val="75000"/>
                </a:schemeClr>
              </a:solidFill>
            </a:endParaRPr>
          </a:p>
          <a:p>
            <a:pPr marL="406400" indent="-236538">
              <a:spcBef>
                <a:spcPts val="0"/>
              </a:spcBef>
              <a:buClr>
                <a:schemeClr val="tx1">
                  <a:lumMod val="75000"/>
                </a:schemeClr>
              </a:buClr>
            </a:pPr>
            <a:r>
              <a:rPr lang="en-US" sz="2800" b="1" dirty="0">
                <a:solidFill>
                  <a:srgbClr val="1817BF"/>
                </a:solidFill>
              </a:rPr>
              <a:t>Use</a:t>
            </a:r>
            <a:r>
              <a:rPr lang="en-US" sz="2800" dirty="0">
                <a:solidFill>
                  <a:srgbClr val="1817BF"/>
                </a:solidFill>
              </a:rPr>
              <a:t> </a:t>
            </a:r>
            <a:r>
              <a:rPr lang="en-US" sz="2800" b="1" dirty="0">
                <a:solidFill>
                  <a:srgbClr val="AE1712"/>
                </a:solidFill>
              </a:rPr>
              <a:t>lubrication</a:t>
            </a:r>
            <a:r>
              <a:rPr lang="en-US" sz="2800" dirty="0">
                <a:solidFill>
                  <a:srgbClr val="1817BF"/>
                </a:solidFill>
              </a:rPr>
              <a:t> </a:t>
            </a:r>
            <a:r>
              <a:rPr lang="en-US" sz="2800" dirty="0">
                <a:solidFill>
                  <a:schemeClr val="tx1">
                    <a:lumMod val="75000"/>
                  </a:schemeClr>
                </a:solidFill>
              </a:rPr>
              <a:t>of </a:t>
            </a:r>
            <a:r>
              <a:rPr lang="en-US" sz="2800" b="1" u="sng" dirty="0">
                <a:solidFill>
                  <a:srgbClr val="1817BF"/>
                </a:solidFill>
              </a:rPr>
              <a:t>Water-based</a:t>
            </a:r>
            <a:r>
              <a:rPr lang="en-US" sz="2800" dirty="0">
                <a:solidFill>
                  <a:srgbClr val="0070C0"/>
                </a:solidFill>
              </a:rPr>
              <a:t> </a:t>
            </a:r>
            <a:r>
              <a:rPr lang="en-US" sz="2800" dirty="0">
                <a:solidFill>
                  <a:schemeClr val="tx1">
                    <a:lumMod val="75000"/>
                  </a:schemeClr>
                </a:solidFill>
              </a:rPr>
              <a:t>or</a:t>
            </a:r>
            <a:r>
              <a:rPr lang="en-US" sz="2800" dirty="0">
                <a:solidFill>
                  <a:srgbClr val="0070C0"/>
                </a:solidFill>
              </a:rPr>
              <a:t> </a:t>
            </a:r>
            <a:r>
              <a:rPr lang="en-US" sz="2800" b="1" u="sng" dirty="0">
                <a:solidFill>
                  <a:srgbClr val="1817BF"/>
                </a:solidFill>
              </a:rPr>
              <a:t>Silicone</a:t>
            </a:r>
            <a:r>
              <a:rPr lang="en-US" sz="2800" dirty="0">
                <a:solidFill>
                  <a:srgbClr val="0070C0"/>
                </a:solidFill>
              </a:rPr>
              <a:t> </a:t>
            </a:r>
            <a:r>
              <a:rPr lang="en-US" sz="2800" dirty="0">
                <a:solidFill>
                  <a:schemeClr val="tx1">
                    <a:lumMod val="75000"/>
                  </a:schemeClr>
                </a:solidFill>
              </a:rPr>
              <a:t>and </a:t>
            </a:r>
            <a:r>
              <a:rPr lang="en-US" sz="2800" b="1" dirty="0">
                <a:solidFill>
                  <a:srgbClr val="B40000"/>
                </a:solidFill>
              </a:rPr>
              <a:t>apply</a:t>
            </a:r>
            <a:r>
              <a:rPr lang="en-US" sz="2800" dirty="0">
                <a:solidFill>
                  <a:schemeClr val="tx1">
                    <a:lumMod val="75000"/>
                  </a:schemeClr>
                </a:solidFill>
              </a:rPr>
              <a:t> as often as needed to reduce potential </a:t>
            </a:r>
            <a:r>
              <a:rPr lang="en-US" sz="2800" b="1" dirty="0">
                <a:solidFill>
                  <a:srgbClr val="1817BF"/>
                </a:solidFill>
              </a:rPr>
              <a:t>tears in the condom</a:t>
            </a:r>
            <a:r>
              <a:rPr lang="en-US" sz="2800" dirty="0">
                <a:solidFill>
                  <a:schemeClr val="tx1">
                    <a:lumMod val="75000"/>
                  </a:schemeClr>
                </a:solidFill>
              </a:rPr>
              <a:t>.</a:t>
            </a:r>
          </a:p>
          <a:p>
            <a:pPr marL="45720" indent="0">
              <a:buNone/>
            </a:pPr>
            <a:r>
              <a:rPr lang="en-US" sz="1800" b="1" dirty="0">
                <a:solidFill>
                  <a:srgbClr val="464646"/>
                </a:solidFill>
              </a:rPr>
              <a:t>        </a:t>
            </a:r>
            <a:endParaRPr lang="en-US" sz="2400" dirty="0">
              <a:solidFill>
                <a:schemeClr val="accent5"/>
              </a:solidFill>
            </a:endParaRPr>
          </a:p>
          <a:p>
            <a:pPr marL="45720" indent="0" algn="r">
              <a:buNone/>
            </a:pPr>
            <a:endParaRPr lang="en-US" sz="2400" dirty="0"/>
          </a:p>
        </p:txBody>
      </p:sp>
      <p:sp>
        <p:nvSpPr>
          <p:cNvPr id="3" name="Slide Number Placeholder 2"/>
          <p:cNvSpPr>
            <a:spLocks noGrp="1"/>
          </p:cNvSpPr>
          <p:nvPr>
            <p:ph type="sldNum" sz="quarter" idx="12"/>
          </p:nvPr>
        </p:nvSpPr>
        <p:spPr/>
        <p:txBody>
          <a:bodyPr/>
          <a:lstStyle/>
          <a:p>
            <a:fld id="{3A3BF598-3965-4B96-B96B-16E067964EB4}" type="slidenum">
              <a:rPr lang="en-US" sz="1800" smtClean="0">
                <a:solidFill>
                  <a:schemeClr val="tx1">
                    <a:lumMod val="50000"/>
                  </a:schemeClr>
                </a:solidFill>
              </a:rPr>
              <a:t>30</a:t>
            </a:fld>
            <a:endParaRPr lang="en-US" sz="1800" dirty="0">
              <a:solidFill>
                <a:schemeClr val="tx1">
                  <a:lumMod val="50000"/>
                </a:schemeClr>
              </a:solidFill>
            </a:endParaRPr>
          </a:p>
        </p:txBody>
      </p:sp>
      <p:sp>
        <p:nvSpPr>
          <p:cNvPr id="7" name="TextBox 6">
            <a:extLst>
              <a:ext uri="{FF2B5EF4-FFF2-40B4-BE49-F238E27FC236}">
                <a16:creationId xmlns:a16="http://schemas.microsoft.com/office/drawing/2014/main" id="{BCF85B24-FB08-45ED-9B11-9763F9A08A3A}"/>
              </a:ext>
            </a:extLst>
          </p:cNvPr>
          <p:cNvSpPr txBox="1"/>
          <p:nvPr/>
        </p:nvSpPr>
        <p:spPr>
          <a:xfrm>
            <a:off x="640080" y="6439363"/>
            <a:ext cx="6492240" cy="369332"/>
          </a:xfrm>
          <a:prstGeom prst="rect">
            <a:avLst/>
          </a:prstGeom>
          <a:noFill/>
        </p:spPr>
        <p:txBody>
          <a:bodyPr wrap="square">
            <a:spAutoFit/>
          </a:bodyPr>
          <a:lstStyle/>
          <a:p>
            <a:pPr marL="45720" indent="0">
              <a:buNone/>
            </a:pPr>
            <a:r>
              <a:rPr lang="en-US" sz="1800" b="1" dirty="0">
                <a:solidFill>
                  <a:srgbClr val="464646"/>
                </a:solidFill>
              </a:rPr>
              <a:t>Oklahoma State Department of Health | HIV 101 | 2023</a:t>
            </a:r>
          </a:p>
        </p:txBody>
      </p:sp>
    </p:spTree>
    <p:extLst>
      <p:ext uri="{BB962C8B-B14F-4D97-AF65-F5344CB8AC3E}">
        <p14:creationId xmlns:p14="http://schemas.microsoft.com/office/powerpoint/2010/main" val="2383190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49213"/>
            <a:ext cx="12192000" cy="1008062"/>
          </a:xfrm>
          <a:prstGeom prst="rect">
            <a:avLst/>
          </a:prstGeom>
          <a:noFill/>
          <a:ln w="38100">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kumimoji="0" lang="en-US" sz="6000" b="1" i="0" u="none" strike="noStrike" kern="1200" cap="none" spc="0" normalizeH="0" baseline="0" noProof="0" dirty="0">
                <a:ln>
                  <a:solidFill>
                    <a:schemeClr val="tx2"/>
                  </a:solidFill>
                </a:ln>
                <a:solidFill>
                  <a:schemeClr val="tx1">
                    <a:lumMod val="50000"/>
                  </a:schemeClr>
                </a:solidFill>
                <a:effectLst/>
                <a:uLnTx/>
                <a:uFillTx/>
                <a:latin typeface="+mj-lt"/>
                <a:ea typeface="+mj-ea"/>
                <a:cs typeface="+mj-cs"/>
              </a:rPr>
              <a:t>Internal (Female) Condom</a:t>
            </a:r>
            <a:endParaRPr kumimoji="0" lang="en-US" sz="2800" b="1" i="0" u="none" strike="noStrike" kern="1200" cap="none" spc="0" normalizeH="0" baseline="0" noProof="0" dirty="0">
              <a:ln>
                <a:noFill/>
              </a:ln>
              <a:solidFill>
                <a:schemeClr val="tx1">
                  <a:lumMod val="50000"/>
                </a:schemeClr>
              </a:solidFill>
              <a:effectLst/>
              <a:uLnTx/>
              <a:uFillTx/>
              <a:latin typeface="+mj-lt"/>
              <a:ea typeface="+mj-ea"/>
              <a:cs typeface="+mj-cs"/>
            </a:endParaRPr>
          </a:p>
        </p:txBody>
      </p:sp>
      <p:sp>
        <p:nvSpPr>
          <p:cNvPr id="3" name="Content Placeholder 2"/>
          <p:cNvSpPr>
            <a:spLocks noGrp="1"/>
          </p:cNvSpPr>
          <p:nvPr>
            <p:ph sz="half" idx="2"/>
          </p:nvPr>
        </p:nvSpPr>
        <p:spPr>
          <a:xfrm>
            <a:off x="862149" y="3826738"/>
            <a:ext cx="10476411" cy="2482622"/>
          </a:xfrm>
          <a:ln w="38100">
            <a:noFill/>
          </a:ln>
        </p:spPr>
        <p:txBody>
          <a:bodyPr anchor="ctr">
            <a:noAutofit/>
          </a:bodyPr>
          <a:lstStyle/>
          <a:p>
            <a:pPr marL="693738" indent="-457200">
              <a:spcBef>
                <a:spcPts val="0"/>
              </a:spcBef>
              <a:buClr>
                <a:schemeClr val="tx1">
                  <a:lumMod val="75000"/>
                </a:schemeClr>
              </a:buClr>
            </a:pPr>
            <a:r>
              <a:rPr lang="en-US" sz="3200" b="1" dirty="0">
                <a:solidFill>
                  <a:srgbClr val="1817BF"/>
                </a:solidFill>
              </a:rPr>
              <a:t>Worn</a:t>
            </a:r>
            <a:r>
              <a:rPr lang="en-US" sz="3200" dirty="0">
                <a:solidFill>
                  <a:srgbClr val="1817BF"/>
                </a:solidFill>
              </a:rPr>
              <a:t> </a:t>
            </a:r>
            <a:r>
              <a:rPr lang="en-US" sz="3200" b="1" dirty="0">
                <a:solidFill>
                  <a:srgbClr val="AE1712"/>
                </a:solidFill>
              </a:rPr>
              <a:t>inside</a:t>
            </a:r>
            <a:r>
              <a:rPr lang="en-US" sz="3200" dirty="0">
                <a:solidFill>
                  <a:schemeClr val="accent5"/>
                </a:solidFill>
              </a:rPr>
              <a:t> </a:t>
            </a:r>
            <a:r>
              <a:rPr lang="en-US" sz="3200" dirty="0">
                <a:solidFill>
                  <a:schemeClr val="tx1">
                    <a:lumMod val="75000"/>
                  </a:schemeClr>
                </a:solidFill>
              </a:rPr>
              <a:t>the </a:t>
            </a:r>
            <a:r>
              <a:rPr lang="en-US" sz="3200" b="1" dirty="0">
                <a:solidFill>
                  <a:schemeClr val="tx1">
                    <a:lumMod val="75000"/>
                  </a:schemeClr>
                </a:solidFill>
              </a:rPr>
              <a:t>vagina or anus  </a:t>
            </a:r>
            <a:endParaRPr lang="en-US" sz="1100" b="1" dirty="0">
              <a:solidFill>
                <a:schemeClr val="tx1">
                  <a:lumMod val="75000"/>
                </a:schemeClr>
              </a:solidFill>
            </a:endParaRPr>
          </a:p>
          <a:p>
            <a:pPr marL="693738" indent="-457200">
              <a:spcBef>
                <a:spcPts val="0"/>
              </a:spcBef>
              <a:buClr>
                <a:schemeClr val="tx1">
                  <a:lumMod val="75000"/>
                </a:schemeClr>
              </a:buClr>
            </a:pPr>
            <a:endParaRPr lang="en-US" sz="1100" b="1" dirty="0">
              <a:solidFill>
                <a:schemeClr val="tx1">
                  <a:lumMod val="75000"/>
                </a:schemeClr>
              </a:solidFill>
            </a:endParaRPr>
          </a:p>
          <a:p>
            <a:pPr marL="693738" indent="-457200">
              <a:spcBef>
                <a:spcPts val="0"/>
              </a:spcBef>
              <a:buClr>
                <a:schemeClr val="tx1">
                  <a:lumMod val="75000"/>
                </a:schemeClr>
              </a:buClr>
            </a:pPr>
            <a:r>
              <a:rPr lang="en-US" sz="3200" b="1" dirty="0">
                <a:solidFill>
                  <a:srgbClr val="1817BF"/>
                </a:solidFill>
              </a:rPr>
              <a:t>Thicker</a:t>
            </a:r>
            <a:r>
              <a:rPr lang="en-US" sz="3200" dirty="0">
                <a:solidFill>
                  <a:schemeClr val="tx1">
                    <a:lumMod val="75000"/>
                  </a:schemeClr>
                </a:solidFill>
              </a:rPr>
              <a:t>, more</a:t>
            </a:r>
            <a:r>
              <a:rPr lang="en-US" sz="3200" dirty="0">
                <a:solidFill>
                  <a:srgbClr val="0070C0"/>
                </a:solidFill>
              </a:rPr>
              <a:t> </a:t>
            </a:r>
            <a:r>
              <a:rPr lang="en-US" sz="3200" b="1" dirty="0">
                <a:solidFill>
                  <a:srgbClr val="AE1712"/>
                </a:solidFill>
              </a:rPr>
              <a:t>tear-resistant </a:t>
            </a:r>
            <a:endParaRPr lang="en-US" sz="1100" b="1" dirty="0">
              <a:solidFill>
                <a:srgbClr val="AE1712"/>
              </a:solidFill>
            </a:endParaRPr>
          </a:p>
          <a:p>
            <a:pPr marL="693738" indent="-457200">
              <a:spcBef>
                <a:spcPts val="0"/>
              </a:spcBef>
              <a:buClr>
                <a:schemeClr val="tx1">
                  <a:lumMod val="75000"/>
                </a:schemeClr>
              </a:buClr>
            </a:pPr>
            <a:endParaRPr lang="en-US" sz="1100" b="1" dirty="0">
              <a:solidFill>
                <a:srgbClr val="AE1712"/>
              </a:solidFill>
            </a:endParaRPr>
          </a:p>
          <a:p>
            <a:pPr marL="693738" indent="-457200">
              <a:spcBef>
                <a:spcPts val="0"/>
              </a:spcBef>
              <a:buClr>
                <a:schemeClr val="tx1">
                  <a:lumMod val="75000"/>
                </a:schemeClr>
              </a:buClr>
            </a:pPr>
            <a:r>
              <a:rPr lang="en-US" sz="3200" b="1" dirty="0">
                <a:solidFill>
                  <a:srgbClr val="1817BF"/>
                </a:solidFill>
              </a:rPr>
              <a:t>Always</a:t>
            </a:r>
            <a:r>
              <a:rPr lang="en-US" sz="3200" dirty="0">
                <a:solidFill>
                  <a:schemeClr val="tx1">
                    <a:lumMod val="75000"/>
                  </a:schemeClr>
                </a:solidFill>
              </a:rPr>
              <a:t> </a:t>
            </a:r>
            <a:r>
              <a:rPr lang="en-US" sz="3200" b="1" dirty="0">
                <a:solidFill>
                  <a:srgbClr val="B40000"/>
                </a:solidFill>
              </a:rPr>
              <a:t>latex-free </a:t>
            </a:r>
            <a:endParaRPr lang="en-US" sz="1100" b="1" dirty="0">
              <a:solidFill>
                <a:srgbClr val="B40000"/>
              </a:solidFill>
            </a:endParaRPr>
          </a:p>
          <a:p>
            <a:pPr marL="693738" indent="-457200">
              <a:spcBef>
                <a:spcPts val="0"/>
              </a:spcBef>
              <a:buClr>
                <a:schemeClr val="tx1">
                  <a:lumMod val="75000"/>
                </a:schemeClr>
              </a:buClr>
            </a:pPr>
            <a:endParaRPr lang="en-US" sz="1100" b="1" dirty="0">
              <a:solidFill>
                <a:srgbClr val="B40000"/>
              </a:solidFill>
            </a:endParaRPr>
          </a:p>
          <a:p>
            <a:pPr marL="693738" indent="-457200">
              <a:spcBef>
                <a:spcPts val="0"/>
              </a:spcBef>
              <a:buClr>
                <a:schemeClr val="tx1">
                  <a:lumMod val="75000"/>
                </a:schemeClr>
              </a:buClr>
            </a:pPr>
            <a:r>
              <a:rPr lang="en-US" sz="3200" b="1" dirty="0">
                <a:solidFill>
                  <a:srgbClr val="1817BF"/>
                </a:solidFill>
              </a:rPr>
              <a:t>Wider</a:t>
            </a:r>
            <a:r>
              <a:rPr lang="en-US" sz="3200" dirty="0">
                <a:solidFill>
                  <a:schemeClr val="tx1">
                    <a:lumMod val="75000"/>
                  </a:schemeClr>
                </a:solidFill>
              </a:rPr>
              <a:t> opening</a:t>
            </a:r>
            <a:r>
              <a:rPr lang="en-US" sz="3200" dirty="0">
                <a:solidFill>
                  <a:srgbClr val="0070C0"/>
                </a:solidFill>
              </a:rPr>
              <a:t> </a:t>
            </a:r>
            <a:r>
              <a:rPr lang="en-US" sz="3200" b="1" dirty="0">
                <a:solidFill>
                  <a:srgbClr val="B40000"/>
                </a:solidFill>
              </a:rPr>
              <a:t>covers more </a:t>
            </a:r>
            <a:r>
              <a:rPr lang="en-US" sz="3200" dirty="0">
                <a:solidFill>
                  <a:schemeClr val="tx1">
                    <a:lumMod val="75000"/>
                  </a:schemeClr>
                </a:solidFill>
              </a:rPr>
              <a:t>of the external area</a:t>
            </a:r>
            <a:endParaRPr lang="en-US" sz="3200" b="1" dirty="0">
              <a:solidFill>
                <a:schemeClr val="tx1">
                  <a:lumMod val="75000"/>
                </a:schemeClr>
              </a:solidFill>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13933" r="7407" b="21164"/>
          <a:stretch/>
        </p:blipFill>
        <p:spPr>
          <a:xfrm>
            <a:off x="6385162" y="1314294"/>
            <a:ext cx="4391444" cy="2308644"/>
          </a:xfrm>
          <a:prstGeom prst="rect">
            <a:avLst/>
          </a:prstGeom>
          <a:ln w="28575">
            <a:solidFill>
              <a:srgbClr val="5D1495"/>
            </a:solidFill>
          </a:ln>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33529"/>
          <a:stretch/>
        </p:blipFill>
        <p:spPr bwMode="auto">
          <a:xfrm>
            <a:off x="1316680" y="1274816"/>
            <a:ext cx="2500590" cy="2348122"/>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3A3BF598-3965-4B96-B96B-16E067964EB4}" type="slidenum">
              <a:rPr lang="en-US" sz="1800" smtClean="0">
                <a:solidFill>
                  <a:schemeClr val="tx1">
                    <a:lumMod val="50000"/>
                  </a:schemeClr>
                </a:solidFill>
              </a:rPr>
              <a:t>31</a:t>
            </a:fld>
            <a:endParaRPr lang="en-US" sz="1800" dirty="0">
              <a:solidFill>
                <a:schemeClr val="tx1">
                  <a:lumMod val="50000"/>
                </a:schemeClr>
              </a:solidFill>
            </a:endParaRPr>
          </a:p>
        </p:txBody>
      </p:sp>
      <p:sp>
        <p:nvSpPr>
          <p:cNvPr id="8" name="TextBox 7">
            <a:extLst>
              <a:ext uri="{FF2B5EF4-FFF2-40B4-BE49-F238E27FC236}">
                <a16:creationId xmlns:a16="http://schemas.microsoft.com/office/drawing/2014/main" id="{7CE54005-D529-4474-9450-82CF8F759F37}"/>
              </a:ext>
            </a:extLst>
          </p:cNvPr>
          <p:cNvSpPr txBox="1"/>
          <p:nvPr/>
        </p:nvSpPr>
        <p:spPr>
          <a:xfrm>
            <a:off x="640080" y="6309360"/>
            <a:ext cx="6492240" cy="369332"/>
          </a:xfrm>
          <a:prstGeom prst="rect">
            <a:avLst/>
          </a:prstGeom>
          <a:noFill/>
        </p:spPr>
        <p:txBody>
          <a:bodyPr wrap="square">
            <a:spAutoFit/>
          </a:bodyPr>
          <a:lstStyle/>
          <a:p>
            <a:pPr lvl="0"/>
            <a:r>
              <a:rPr lang="en-US" sz="1800" b="1" dirty="0">
                <a:solidFill>
                  <a:srgbClr val="464646"/>
                </a:solidFill>
              </a:rPr>
              <a:t>Oklahoma State Department of Health | HIV 101 | 2023</a:t>
            </a:r>
          </a:p>
        </p:txBody>
      </p:sp>
    </p:spTree>
    <p:extLst>
      <p:ext uri="{BB962C8B-B14F-4D97-AF65-F5344CB8AC3E}">
        <p14:creationId xmlns:p14="http://schemas.microsoft.com/office/powerpoint/2010/main" val="30716780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cNvSpPr>
            <a:spLocks noGrp="1"/>
          </p:cNvSpPr>
          <p:nvPr>
            <p:ph type="title" idx="4294967295"/>
          </p:nvPr>
        </p:nvSpPr>
        <p:spPr>
          <a:xfrm>
            <a:off x="0" y="9525"/>
            <a:ext cx="12192000" cy="904875"/>
          </a:xfrm>
          <a:prstGeom prst="rect">
            <a:avLst/>
          </a:prstGeom>
          <a:noFill/>
          <a:ln w="38100">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kumimoji="0" lang="en-US" sz="6000" b="1" i="0" u="none" strike="noStrike" kern="1200" cap="none" spc="0" normalizeH="0" baseline="0" noProof="0" dirty="0">
                <a:ln>
                  <a:solidFill>
                    <a:schemeClr val="tx2"/>
                  </a:solidFill>
                </a:ln>
                <a:solidFill>
                  <a:schemeClr val="tx1">
                    <a:lumMod val="50000"/>
                  </a:schemeClr>
                </a:solidFill>
                <a:effectLst/>
                <a:uLnTx/>
                <a:uFillTx/>
                <a:latin typeface="+mj-lt"/>
                <a:ea typeface="+mj-ea"/>
                <a:cs typeface="+mj-cs"/>
              </a:rPr>
              <a:t>Dental Dams</a:t>
            </a:r>
            <a:endParaRPr kumimoji="0" lang="en-US" sz="6000" b="1" i="0" u="none" strike="noStrike" kern="1200" cap="none" spc="0" normalizeH="0" baseline="0" noProof="0" dirty="0">
              <a:ln>
                <a:noFill/>
              </a:ln>
              <a:solidFill>
                <a:schemeClr val="tx1">
                  <a:lumMod val="50000"/>
                </a:schemeClr>
              </a:solidFill>
              <a:effectLst/>
              <a:uLnTx/>
              <a:uFillTx/>
              <a:latin typeface="+mj-lt"/>
              <a:ea typeface="+mj-ea"/>
              <a:cs typeface="+mj-cs"/>
            </a:endParaRPr>
          </a:p>
        </p:txBody>
      </p:sp>
      <p:sp>
        <p:nvSpPr>
          <p:cNvPr id="6" name="Content Placeholder 5"/>
          <p:cNvSpPr>
            <a:spLocks noGrp="1"/>
          </p:cNvSpPr>
          <p:nvPr>
            <p:ph sz="quarter" idx="4"/>
          </p:nvPr>
        </p:nvSpPr>
        <p:spPr>
          <a:xfrm>
            <a:off x="169333" y="3312983"/>
            <a:ext cx="11579644" cy="3022174"/>
          </a:xfrm>
          <a:ln w="38100">
            <a:noFill/>
          </a:ln>
        </p:spPr>
        <p:txBody>
          <a:bodyPr anchor="ctr">
            <a:normAutofit/>
          </a:bodyPr>
          <a:lstStyle/>
          <a:p>
            <a:pPr marL="744538" indent="-406400">
              <a:spcBef>
                <a:spcPts val="0"/>
              </a:spcBef>
              <a:buClr>
                <a:srgbClr val="353535"/>
              </a:buClr>
            </a:pPr>
            <a:r>
              <a:rPr lang="en-US" sz="3600" dirty="0">
                <a:solidFill>
                  <a:schemeClr val="tx1">
                    <a:lumMod val="75000"/>
                  </a:schemeClr>
                </a:solidFill>
              </a:rPr>
              <a:t>Thin, </a:t>
            </a:r>
            <a:r>
              <a:rPr lang="en-US" sz="3600" b="1" dirty="0">
                <a:solidFill>
                  <a:schemeClr val="tx1">
                    <a:lumMod val="75000"/>
                  </a:schemeClr>
                </a:solidFill>
              </a:rPr>
              <a:t>square pieces of </a:t>
            </a:r>
            <a:r>
              <a:rPr lang="en-US" sz="3600" b="1" dirty="0">
                <a:solidFill>
                  <a:srgbClr val="AE1712"/>
                </a:solidFill>
              </a:rPr>
              <a:t>latex</a:t>
            </a:r>
          </a:p>
          <a:p>
            <a:pPr marL="744538" indent="-406400">
              <a:spcBef>
                <a:spcPts val="0"/>
              </a:spcBef>
              <a:buClr>
                <a:srgbClr val="353535"/>
              </a:buClr>
            </a:pPr>
            <a:r>
              <a:rPr lang="en-US" sz="3600" dirty="0">
                <a:solidFill>
                  <a:schemeClr val="tx1">
                    <a:lumMod val="75000"/>
                  </a:schemeClr>
                </a:solidFill>
              </a:rPr>
              <a:t>Used for </a:t>
            </a:r>
            <a:r>
              <a:rPr lang="en-US" sz="3600" b="1" dirty="0">
                <a:solidFill>
                  <a:schemeClr val="tx1">
                    <a:lumMod val="75000"/>
                  </a:schemeClr>
                </a:solidFill>
              </a:rPr>
              <a:t>oral sex (</a:t>
            </a:r>
            <a:r>
              <a:rPr lang="en-US" sz="3600" b="1" dirty="0">
                <a:solidFill>
                  <a:srgbClr val="1817BF"/>
                </a:solidFill>
              </a:rPr>
              <a:t>NOT</a:t>
            </a:r>
            <a:r>
              <a:rPr lang="en-US" sz="3600" b="1" dirty="0">
                <a:solidFill>
                  <a:schemeClr val="tx1">
                    <a:lumMod val="75000"/>
                  </a:schemeClr>
                </a:solidFill>
              </a:rPr>
              <a:t> on a penis)</a:t>
            </a:r>
          </a:p>
          <a:p>
            <a:pPr marL="744538" indent="-406400">
              <a:spcBef>
                <a:spcPts val="0"/>
              </a:spcBef>
              <a:buClr>
                <a:srgbClr val="353535"/>
              </a:buClr>
            </a:pPr>
            <a:r>
              <a:rPr lang="en-US" sz="3600" dirty="0">
                <a:solidFill>
                  <a:schemeClr val="tx1">
                    <a:lumMod val="75000"/>
                  </a:schemeClr>
                </a:solidFill>
              </a:rPr>
              <a:t>Could </a:t>
            </a:r>
            <a:r>
              <a:rPr lang="en-US" sz="3600" b="1" dirty="0">
                <a:solidFill>
                  <a:srgbClr val="C00000"/>
                </a:solidFill>
              </a:rPr>
              <a:t>make</a:t>
            </a:r>
            <a:r>
              <a:rPr lang="en-US" sz="3600" b="1" dirty="0">
                <a:solidFill>
                  <a:schemeClr val="tx1">
                    <a:lumMod val="75000"/>
                  </a:schemeClr>
                </a:solidFill>
              </a:rPr>
              <a:t> your own </a:t>
            </a:r>
            <a:r>
              <a:rPr lang="en-US" sz="3600" dirty="0">
                <a:solidFill>
                  <a:schemeClr val="tx1">
                    <a:lumMod val="75000"/>
                  </a:schemeClr>
                </a:solidFill>
              </a:rPr>
              <a:t>dental dam (from a </a:t>
            </a:r>
            <a:r>
              <a:rPr lang="en-US" sz="3600" dirty="0">
                <a:solidFill>
                  <a:srgbClr val="1817BF"/>
                </a:solidFill>
              </a:rPr>
              <a:t>condom</a:t>
            </a:r>
            <a:r>
              <a:rPr lang="en-US" sz="3600" dirty="0">
                <a:solidFill>
                  <a:schemeClr val="tx1">
                    <a:lumMod val="75000"/>
                  </a:schemeClr>
                </a:solidFill>
              </a:rPr>
              <a:t>, </a:t>
            </a:r>
            <a:r>
              <a:rPr lang="en-US" sz="3600" dirty="0">
                <a:solidFill>
                  <a:srgbClr val="1817BF"/>
                </a:solidFill>
              </a:rPr>
              <a:t>latex glove</a:t>
            </a:r>
            <a:r>
              <a:rPr lang="en-US" sz="3600" dirty="0">
                <a:solidFill>
                  <a:schemeClr val="tx1">
                    <a:lumMod val="75000"/>
                  </a:schemeClr>
                </a:solidFill>
              </a:rPr>
              <a:t>, or </a:t>
            </a:r>
            <a:r>
              <a:rPr lang="en-US" sz="3600" b="1" dirty="0">
                <a:solidFill>
                  <a:srgbClr val="1817BF"/>
                </a:solidFill>
              </a:rPr>
              <a:t>non-microwavable</a:t>
            </a:r>
            <a:r>
              <a:rPr lang="en-US" sz="3600" dirty="0">
                <a:solidFill>
                  <a:srgbClr val="1817BF"/>
                </a:solidFill>
              </a:rPr>
              <a:t> plastic wrap</a:t>
            </a:r>
            <a:r>
              <a:rPr lang="en-US" sz="3600" dirty="0">
                <a:solidFill>
                  <a:schemeClr val="tx1">
                    <a:lumMod val="75000"/>
                  </a:schemeClr>
                </a:solidFill>
              </a:rPr>
              <a:t>)</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6104" y="1390618"/>
            <a:ext cx="3032599" cy="2018058"/>
          </a:xfrm>
          <a:prstGeom prst="rect">
            <a:avLst/>
          </a:prstGeom>
          <a:ln w="38100" cap="sq">
            <a:solidFill>
              <a:srgbClr val="5D1495"/>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31"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14726" t="5916" r="13179" b="6734"/>
          <a:stretch/>
        </p:blipFill>
        <p:spPr bwMode="auto">
          <a:xfrm>
            <a:off x="8649972" y="1156702"/>
            <a:ext cx="2465259" cy="3179624"/>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3A3BF598-3965-4B96-B96B-16E067964EB4}" type="slidenum">
              <a:rPr lang="en-US" sz="1800" smtClean="0">
                <a:solidFill>
                  <a:schemeClr val="tx1">
                    <a:lumMod val="50000"/>
                  </a:schemeClr>
                </a:solidFill>
              </a:rPr>
              <a:t>32</a:t>
            </a:fld>
            <a:endParaRPr lang="en-US" sz="1800" dirty="0">
              <a:solidFill>
                <a:schemeClr val="tx1">
                  <a:lumMod val="50000"/>
                </a:schemeClr>
              </a:solidFill>
            </a:endParaRPr>
          </a:p>
        </p:txBody>
      </p:sp>
      <p:sp>
        <p:nvSpPr>
          <p:cNvPr id="8" name="TextBox 7">
            <a:extLst>
              <a:ext uri="{FF2B5EF4-FFF2-40B4-BE49-F238E27FC236}">
                <a16:creationId xmlns:a16="http://schemas.microsoft.com/office/drawing/2014/main" id="{A8AB2E86-1699-4033-999B-67A0E456B2CF}"/>
              </a:ext>
            </a:extLst>
          </p:cNvPr>
          <p:cNvSpPr txBox="1"/>
          <p:nvPr/>
        </p:nvSpPr>
        <p:spPr>
          <a:xfrm>
            <a:off x="723900" y="6253747"/>
            <a:ext cx="6096000" cy="369332"/>
          </a:xfrm>
          <a:prstGeom prst="rect">
            <a:avLst/>
          </a:prstGeom>
          <a:noFill/>
        </p:spPr>
        <p:txBody>
          <a:bodyPr wrap="square">
            <a:spAutoFit/>
          </a:bodyPr>
          <a:lstStyle/>
          <a:p>
            <a:pPr lvl="0"/>
            <a:r>
              <a:rPr lang="en-US" sz="1800" b="1" dirty="0">
                <a:solidFill>
                  <a:srgbClr val="464646"/>
                </a:solidFill>
              </a:rPr>
              <a:t>Oklahoma State Department of Health | HIV 101 | 2023</a:t>
            </a:r>
          </a:p>
        </p:txBody>
      </p:sp>
    </p:spTree>
    <p:extLst>
      <p:ext uri="{BB962C8B-B14F-4D97-AF65-F5344CB8AC3E}">
        <p14:creationId xmlns:p14="http://schemas.microsoft.com/office/powerpoint/2010/main" val="39549104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710" y="115814"/>
            <a:ext cx="5616490" cy="1143000"/>
          </a:xfrm>
        </p:spPr>
        <p:txBody>
          <a:bodyPr/>
          <a:lstStyle/>
          <a:p>
            <a:pPr algn="ctr"/>
            <a:r>
              <a:rPr lang="en-US" sz="6000" dirty="0">
                <a:ln>
                  <a:solidFill>
                    <a:schemeClr val="tx2"/>
                  </a:solidFill>
                </a:ln>
                <a:solidFill>
                  <a:schemeClr val="tx1">
                    <a:lumMod val="75000"/>
                  </a:schemeClr>
                </a:solidFill>
              </a:rPr>
              <a:t>Where to Get Tested?</a:t>
            </a:r>
            <a:endParaRPr lang="en-US" sz="6000" dirty="0">
              <a:solidFill>
                <a:schemeClr val="tx1">
                  <a:lumMod val="75000"/>
                </a:schemeClr>
              </a:solidFill>
            </a:endParaRPr>
          </a:p>
        </p:txBody>
      </p:sp>
      <p:sp>
        <p:nvSpPr>
          <p:cNvPr id="3" name="TextBox 2"/>
          <p:cNvSpPr txBox="1"/>
          <p:nvPr/>
        </p:nvSpPr>
        <p:spPr>
          <a:xfrm>
            <a:off x="6332071" y="425470"/>
            <a:ext cx="5765800" cy="5878532"/>
          </a:xfrm>
          <a:prstGeom prst="rect">
            <a:avLst/>
          </a:prstGeom>
          <a:noFill/>
          <a:ln w="38100">
            <a:noFill/>
          </a:ln>
        </p:spPr>
        <p:txBody>
          <a:bodyPr wrap="square" rtlCol="0">
            <a:spAutoFit/>
          </a:bodyPr>
          <a:lstStyle/>
          <a:p>
            <a:pPr algn="ctr">
              <a:buClr>
                <a:srgbClr val="0070C0"/>
              </a:buClr>
            </a:pPr>
            <a:r>
              <a:rPr lang="en-US" sz="3600" dirty="0">
                <a:solidFill>
                  <a:srgbClr val="1817BF"/>
                </a:solidFill>
                <a:hlinkClick r:id="rId3">
                  <a:extLst>
                    <a:ext uri="{A12FA001-AC4F-418D-AE19-62706E023703}">
                      <ahyp:hlinkClr xmlns:ahyp="http://schemas.microsoft.com/office/drawing/2018/hyperlinkcolor" val="tx"/>
                    </a:ext>
                  </a:extLst>
                </a:hlinkClick>
              </a:rPr>
              <a:t>https://gettested.cdc.gov</a:t>
            </a:r>
            <a:r>
              <a:rPr lang="en-US" sz="3600" dirty="0">
                <a:solidFill>
                  <a:srgbClr val="1817BF"/>
                </a:solidFill>
              </a:rPr>
              <a:t> </a:t>
            </a:r>
          </a:p>
          <a:p>
            <a:pPr algn="ctr">
              <a:buClr>
                <a:srgbClr val="0070C0"/>
              </a:buClr>
            </a:pPr>
            <a:r>
              <a:rPr lang="en-US" sz="3600" dirty="0">
                <a:solidFill>
                  <a:srgbClr val="1817BF"/>
                </a:solidFill>
                <a:hlinkClick r:id="rId4">
                  <a:extLst>
                    <a:ext uri="{A12FA001-AC4F-418D-AE19-62706E023703}">
                      <ahyp:hlinkClr xmlns:ahyp="http://schemas.microsoft.com/office/drawing/2018/hyperlinkcolor" val="tx"/>
                    </a:ext>
                  </a:extLst>
                </a:hlinkClick>
              </a:rPr>
              <a:t>www.stdcheck.com</a:t>
            </a:r>
            <a:r>
              <a:rPr lang="en-US" sz="3600" dirty="0">
                <a:solidFill>
                  <a:srgbClr val="1817BF"/>
                </a:solidFill>
              </a:rPr>
              <a:t> </a:t>
            </a:r>
            <a:endParaRPr lang="en-US" sz="3600" dirty="0">
              <a:solidFill>
                <a:srgbClr val="1817BF"/>
              </a:solidFill>
              <a:hlinkClick r:id="" action="ppaction://noaction">
                <a:extLst>
                  <a:ext uri="{A12FA001-AC4F-418D-AE19-62706E023703}">
                    <ahyp:hlinkClr xmlns:ahyp="http://schemas.microsoft.com/office/drawing/2018/hyperlinkcolor" val="tx"/>
                  </a:ext>
                </a:extLst>
              </a:hlinkClick>
            </a:endParaRPr>
          </a:p>
          <a:p>
            <a:pPr>
              <a:buClr>
                <a:srgbClr val="0070C0"/>
              </a:buClr>
            </a:pPr>
            <a:r>
              <a:rPr lang="en-US" sz="3600" dirty="0">
                <a:solidFill>
                  <a:schemeClr val="accent5"/>
                </a:solidFill>
              </a:rPr>
              <a:t> </a:t>
            </a:r>
          </a:p>
          <a:p>
            <a:pPr algn="ctr">
              <a:buClr>
                <a:srgbClr val="0070C0"/>
              </a:buClr>
            </a:pPr>
            <a:r>
              <a:rPr lang="en-US" sz="3600" b="1" dirty="0">
                <a:solidFill>
                  <a:srgbClr val="AE1712"/>
                </a:solidFill>
              </a:rPr>
              <a:t>Community-Based Organizations</a:t>
            </a:r>
          </a:p>
          <a:p>
            <a:pPr algn="ctr">
              <a:buClr>
                <a:srgbClr val="0070C0"/>
              </a:buClr>
            </a:pPr>
            <a:endParaRPr lang="en-US" sz="3600" b="1" dirty="0">
              <a:solidFill>
                <a:schemeClr val="accent5"/>
              </a:solidFill>
            </a:endParaRPr>
          </a:p>
          <a:p>
            <a:pPr algn="ctr">
              <a:buClr>
                <a:srgbClr val="0070C0"/>
              </a:buClr>
            </a:pPr>
            <a:r>
              <a:rPr lang="en-US" sz="3600" b="1" dirty="0">
                <a:solidFill>
                  <a:srgbClr val="AE1712"/>
                </a:solidFill>
              </a:rPr>
              <a:t>Local</a:t>
            </a:r>
          </a:p>
          <a:p>
            <a:pPr algn="ctr">
              <a:buClr>
                <a:srgbClr val="0070C0"/>
              </a:buClr>
            </a:pPr>
            <a:r>
              <a:rPr lang="en-US" sz="3600" b="1" dirty="0">
                <a:solidFill>
                  <a:srgbClr val="AE1712"/>
                </a:solidFill>
              </a:rPr>
              <a:t>Health Departments</a:t>
            </a:r>
          </a:p>
          <a:p>
            <a:pPr algn="ctr">
              <a:buClr>
                <a:srgbClr val="0070C0"/>
              </a:buClr>
            </a:pPr>
            <a:r>
              <a:rPr lang="en-US" sz="3600" dirty="0">
                <a:solidFill>
                  <a:srgbClr val="1817BF"/>
                </a:solidFill>
                <a:hlinkClick r:id="rId5">
                  <a:extLst>
                    <a:ext uri="{A12FA001-AC4F-418D-AE19-62706E023703}">
                      <ahyp:hlinkClr xmlns:ahyp="http://schemas.microsoft.com/office/drawing/2018/hyperlinkcolor" val="tx"/>
                    </a:ext>
                  </a:extLst>
                </a:hlinkClick>
              </a:rPr>
              <a:t>www.health.ok.gov</a:t>
            </a:r>
            <a:r>
              <a:rPr lang="en-US" sz="3600" dirty="0">
                <a:solidFill>
                  <a:srgbClr val="1817BF"/>
                </a:solidFill>
              </a:rPr>
              <a:t> </a:t>
            </a:r>
          </a:p>
          <a:p>
            <a:pPr>
              <a:buClr>
                <a:srgbClr val="0070C0"/>
              </a:buClr>
            </a:pPr>
            <a:endParaRPr lang="en-US" sz="2800" b="1" dirty="0">
              <a:solidFill>
                <a:srgbClr val="DE9027"/>
              </a:solidFill>
            </a:endParaRPr>
          </a:p>
          <a:p>
            <a:pPr>
              <a:buClr>
                <a:srgbClr val="0070C0"/>
              </a:buClr>
            </a:pPr>
            <a:endParaRPr lang="en-US" sz="2400" b="1" dirty="0">
              <a:solidFill>
                <a:srgbClr val="187BC0"/>
              </a:solidFill>
            </a:endParaRPr>
          </a:p>
        </p:txBody>
      </p:sp>
      <p:pic>
        <p:nvPicPr>
          <p:cNvPr id="5"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747" t="16389" r="57979" b="12722"/>
          <a:stretch/>
        </p:blipFill>
        <p:spPr bwMode="auto">
          <a:xfrm>
            <a:off x="3786102" y="2936541"/>
            <a:ext cx="2842394" cy="1947081"/>
          </a:xfrm>
          <a:prstGeom prst="rect">
            <a:avLst/>
          </a:prstGeom>
          <a:noFill/>
          <a:ln w="57150">
            <a:solidFill>
              <a:srgbClr val="AE171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69044" t="5711" r="4197" b="7346"/>
          <a:stretch/>
        </p:blipFill>
        <p:spPr bwMode="auto">
          <a:xfrm>
            <a:off x="487136" y="2309398"/>
            <a:ext cx="2717652" cy="3384249"/>
          </a:xfrm>
          <a:prstGeom prst="rect">
            <a:avLst/>
          </a:prstGeom>
          <a:noFill/>
          <a:ln w="57150">
            <a:solidFill>
              <a:srgbClr val="AE171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3A3BF598-3965-4B96-B96B-16E067964EB4}" type="slidenum">
              <a:rPr lang="en-US" sz="1800" smtClean="0">
                <a:solidFill>
                  <a:schemeClr val="tx1">
                    <a:lumMod val="50000"/>
                  </a:schemeClr>
                </a:solidFill>
              </a:rPr>
              <a:t>33</a:t>
            </a:fld>
            <a:endParaRPr lang="en-US" sz="1800" dirty="0">
              <a:solidFill>
                <a:schemeClr val="tx1">
                  <a:lumMod val="50000"/>
                </a:schemeClr>
              </a:solidFill>
            </a:endParaRPr>
          </a:p>
        </p:txBody>
      </p:sp>
      <p:sp>
        <p:nvSpPr>
          <p:cNvPr id="8" name="TextBox 7">
            <a:extLst>
              <a:ext uri="{FF2B5EF4-FFF2-40B4-BE49-F238E27FC236}">
                <a16:creationId xmlns:a16="http://schemas.microsoft.com/office/drawing/2014/main" id="{55603737-5F27-4524-816E-0E03970FD440}"/>
              </a:ext>
            </a:extLst>
          </p:cNvPr>
          <p:cNvSpPr txBox="1"/>
          <p:nvPr/>
        </p:nvSpPr>
        <p:spPr>
          <a:xfrm>
            <a:off x="738101" y="6253747"/>
            <a:ext cx="6483313" cy="369332"/>
          </a:xfrm>
          <a:prstGeom prst="rect">
            <a:avLst/>
          </a:prstGeom>
          <a:noFill/>
        </p:spPr>
        <p:txBody>
          <a:bodyPr wrap="square">
            <a:spAutoFit/>
          </a:bodyPr>
          <a:lstStyle/>
          <a:p>
            <a:pPr lvl="0"/>
            <a:r>
              <a:rPr lang="en-US" sz="1800" b="1" dirty="0">
                <a:solidFill>
                  <a:srgbClr val="464646"/>
                </a:solidFill>
              </a:rPr>
              <a:t>Oklahoma State Department of Health | HIV 101 | 2023</a:t>
            </a:r>
          </a:p>
        </p:txBody>
      </p:sp>
    </p:spTree>
    <p:extLst>
      <p:ext uri="{BB962C8B-B14F-4D97-AF65-F5344CB8AC3E}">
        <p14:creationId xmlns:p14="http://schemas.microsoft.com/office/powerpoint/2010/main" val="8787799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0243"/>
            <a:ext cx="12192000" cy="1143000"/>
          </a:xfrm>
        </p:spPr>
        <p:txBody>
          <a:bodyPr/>
          <a:lstStyle/>
          <a:p>
            <a:pPr algn="ctr"/>
            <a:r>
              <a:rPr lang="en-US" sz="6000" dirty="0">
                <a:ln>
                  <a:solidFill>
                    <a:schemeClr val="tx2"/>
                  </a:solidFill>
                </a:ln>
                <a:solidFill>
                  <a:schemeClr val="tx1">
                    <a:lumMod val="75000"/>
                  </a:schemeClr>
                </a:solidFill>
              </a:rPr>
              <a:t>Resources</a:t>
            </a:r>
            <a:endParaRPr lang="en-US" sz="6000" dirty="0">
              <a:solidFill>
                <a:schemeClr val="tx1">
                  <a:lumMod val="75000"/>
                </a:schemeClr>
              </a:solidFill>
            </a:endParaRPr>
          </a:p>
        </p:txBody>
      </p:sp>
      <p:sp>
        <p:nvSpPr>
          <p:cNvPr id="3" name="Content Placeholder 2"/>
          <p:cNvSpPr>
            <a:spLocks noGrp="1"/>
          </p:cNvSpPr>
          <p:nvPr>
            <p:ph sz="quarter" idx="13"/>
          </p:nvPr>
        </p:nvSpPr>
        <p:spPr>
          <a:xfrm>
            <a:off x="31845" y="1442602"/>
            <a:ext cx="11775687" cy="3529462"/>
          </a:xfrm>
        </p:spPr>
        <p:txBody>
          <a:bodyPr numCol="2">
            <a:noAutofit/>
          </a:bodyPr>
          <a:lstStyle/>
          <a:p>
            <a:pPr marL="0" indent="0" algn="ctr">
              <a:spcBef>
                <a:spcPts val="240"/>
              </a:spcBef>
              <a:buClr>
                <a:srgbClr val="0070C0"/>
              </a:buClr>
              <a:buNone/>
            </a:pPr>
            <a:endParaRPr lang="en-US" sz="3600" dirty="0">
              <a:solidFill>
                <a:srgbClr val="1817BF"/>
              </a:solidFill>
              <a:hlinkClick r:id="" action="ppaction://noaction">
                <a:extLst>
                  <a:ext uri="{A12FA001-AC4F-418D-AE19-62706E023703}">
                    <ahyp:hlinkClr xmlns:ahyp="http://schemas.microsoft.com/office/drawing/2018/hyperlinkcolor" val="tx"/>
                  </a:ext>
                </a:extLst>
              </a:hlinkClick>
            </a:endParaRPr>
          </a:p>
          <a:p>
            <a:pPr marL="0" indent="0" algn="ctr">
              <a:spcBef>
                <a:spcPts val="240"/>
              </a:spcBef>
              <a:buClr>
                <a:srgbClr val="0070C0"/>
              </a:buClr>
              <a:buNone/>
            </a:pPr>
            <a:r>
              <a:rPr lang="en-US" sz="3600" dirty="0">
                <a:solidFill>
                  <a:srgbClr val="1817BF"/>
                </a:solidFill>
                <a:hlinkClick r:id="" action="ppaction://noaction">
                  <a:extLst>
                    <a:ext uri="{A12FA001-AC4F-418D-AE19-62706E023703}">
                      <ahyp:hlinkClr xmlns:ahyp="http://schemas.microsoft.com/office/drawing/2018/hyperlinkcolor" val="tx"/>
                    </a:ext>
                  </a:extLst>
                </a:hlinkClick>
              </a:rPr>
              <a:t>www</a:t>
            </a:r>
            <a:r>
              <a:rPr lang="en-US" sz="3600" dirty="0">
                <a:solidFill>
                  <a:srgbClr val="1817BF"/>
                </a:solidFill>
                <a:hlinkClick r:id="rId3">
                  <a:extLst>
                    <a:ext uri="{A12FA001-AC4F-418D-AE19-62706E023703}">
                      <ahyp:hlinkClr xmlns:ahyp="http://schemas.microsoft.com/office/drawing/2018/hyperlinkcolor" val="tx"/>
                    </a:ext>
                  </a:extLst>
                </a:hlinkClick>
              </a:rPr>
              <a:t>.cdc.gov</a:t>
            </a:r>
            <a:endParaRPr lang="en-US" sz="3600" dirty="0">
              <a:solidFill>
                <a:srgbClr val="1817BF"/>
              </a:solidFill>
            </a:endParaRPr>
          </a:p>
          <a:p>
            <a:pPr marL="0" indent="0" algn="ctr">
              <a:spcBef>
                <a:spcPts val="240"/>
              </a:spcBef>
              <a:buClr>
                <a:srgbClr val="0070C0"/>
              </a:buClr>
              <a:buNone/>
            </a:pPr>
            <a:r>
              <a:rPr lang="en-US" sz="3600" dirty="0">
                <a:solidFill>
                  <a:srgbClr val="1817BF"/>
                </a:solidFill>
                <a:hlinkClick r:id="rId4">
                  <a:extLst>
                    <a:ext uri="{A12FA001-AC4F-418D-AE19-62706E023703}">
                      <ahyp:hlinkClr xmlns:ahyp="http://schemas.microsoft.com/office/drawing/2018/hyperlinkcolor" val="tx"/>
                    </a:ext>
                  </a:extLst>
                </a:hlinkClick>
              </a:rPr>
              <a:t>www.hiv.gov</a:t>
            </a:r>
            <a:endParaRPr lang="en-US" sz="3600" dirty="0">
              <a:solidFill>
                <a:srgbClr val="1817BF"/>
              </a:solidFill>
            </a:endParaRPr>
          </a:p>
          <a:p>
            <a:pPr marL="0" indent="0" algn="ctr">
              <a:spcBef>
                <a:spcPts val="240"/>
              </a:spcBef>
              <a:buClr>
                <a:srgbClr val="0070C0"/>
              </a:buClr>
              <a:buNone/>
            </a:pPr>
            <a:r>
              <a:rPr lang="en-US" sz="3600" dirty="0">
                <a:solidFill>
                  <a:srgbClr val="1817BF"/>
                </a:solidFill>
                <a:hlinkClick r:id="rId5">
                  <a:extLst>
                    <a:ext uri="{A12FA001-AC4F-418D-AE19-62706E023703}">
                      <ahyp:hlinkClr xmlns:ahyp="http://schemas.microsoft.com/office/drawing/2018/hyperlinkcolor" val="tx"/>
                    </a:ext>
                  </a:extLst>
                </a:hlinkClick>
              </a:rPr>
              <a:t>www.healthfinder.gov</a:t>
            </a:r>
            <a:endParaRPr lang="en-US" sz="3600" dirty="0">
              <a:solidFill>
                <a:srgbClr val="1817BF"/>
              </a:solidFill>
            </a:endParaRPr>
          </a:p>
          <a:p>
            <a:pPr marL="0" indent="0" algn="ctr">
              <a:spcBef>
                <a:spcPts val="240"/>
              </a:spcBef>
              <a:buClr>
                <a:srgbClr val="0070C0"/>
              </a:buClr>
              <a:buNone/>
            </a:pPr>
            <a:endParaRPr lang="en-US" sz="3600" dirty="0">
              <a:solidFill>
                <a:srgbClr val="1817BF"/>
              </a:solidFill>
              <a:hlinkClick r:id="" action="ppaction://noaction">
                <a:extLst>
                  <a:ext uri="{A12FA001-AC4F-418D-AE19-62706E023703}">
                    <ahyp:hlinkClr xmlns:ahyp="http://schemas.microsoft.com/office/drawing/2018/hyperlinkcolor" val="tx"/>
                  </a:ext>
                </a:extLst>
              </a:hlinkClick>
            </a:endParaRPr>
          </a:p>
          <a:p>
            <a:pPr marL="0" indent="0" algn="ctr">
              <a:spcBef>
                <a:spcPts val="240"/>
              </a:spcBef>
              <a:buClr>
                <a:srgbClr val="0070C0"/>
              </a:buClr>
              <a:buNone/>
            </a:pPr>
            <a:endParaRPr lang="en-US" sz="3600" dirty="0">
              <a:solidFill>
                <a:srgbClr val="1817BF"/>
              </a:solidFill>
              <a:hlinkClick r:id="" action="ppaction://noaction">
                <a:extLst>
                  <a:ext uri="{A12FA001-AC4F-418D-AE19-62706E023703}">
                    <ahyp:hlinkClr xmlns:ahyp="http://schemas.microsoft.com/office/drawing/2018/hyperlinkcolor" val="tx"/>
                  </a:ext>
                </a:extLst>
              </a:hlinkClick>
            </a:endParaRPr>
          </a:p>
          <a:p>
            <a:pPr marL="0" indent="0" algn="ctr">
              <a:spcBef>
                <a:spcPts val="240"/>
              </a:spcBef>
              <a:buClr>
                <a:srgbClr val="0070C0"/>
              </a:buClr>
              <a:buNone/>
            </a:pPr>
            <a:endParaRPr lang="en-US" sz="3600" dirty="0">
              <a:solidFill>
                <a:srgbClr val="1817BF"/>
              </a:solidFill>
              <a:hlinkClick r:id="" action="ppaction://noaction">
                <a:extLst>
                  <a:ext uri="{A12FA001-AC4F-418D-AE19-62706E023703}">
                    <ahyp:hlinkClr xmlns:ahyp="http://schemas.microsoft.com/office/drawing/2018/hyperlinkcolor" val="tx"/>
                  </a:ext>
                </a:extLst>
              </a:hlinkClick>
            </a:endParaRPr>
          </a:p>
          <a:p>
            <a:pPr marL="0" indent="0" algn="ctr">
              <a:spcBef>
                <a:spcPts val="240"/>
              </a:spcBef>
              <a:buClr>
                <a:srgbClr val="0070C0"/>
              </a:buClr>
              <a:buNone/>
            </a:pPr>
            <a:r>
              <a:rPr lang="en-US" sz="3600" dirty="0">
                <a:solidFill>
                  <a:srgbClr val="1817BF"/>
                </a:solidFill>
                <a:hlinkClick r:id="rId6">
                  <a:extLst>
                    <a:ext uri="{A12FA001-AC4F-418D-AE19-62706E023703}">
                      <ahyp:hlinkClr xmlns:ahyp="http://schemas.microsoft.com/office/drawing/2018/hyperlinkcolor" val="tx"/>
                    </a:ext>
                  </a:extLst>
                </a:hlinkClick>
              </a:rPr>
              <a:t>www.plannedparenthood.org</a:t>
            </a:r>
            <a:r>
              <a:rPr lang="en-US" sz="3600" dirty="0">
                <a:solidFill>
                  <a:srgbClr val="1817BF"/>
                </a:solidFill>
              </a:rPr>
              <a:t> </a:t>
            </a:r>
          </a:p>
          <a:p>
            <a:pPr marL="0" indent="0" algn="ctr">
              <a:spcBef>
                <a:spcPts val="240"/>
              </a:spcBef>
              <a:buClr>
                <a:srgbClr val="0070C0"/>
              </a:buClr>
              <a:buNone/>
            </a:pPr>
            <a:r>
              <a:rPr lang="en-US" sz="3600" dirty="0">
                <a:solidFill>
                  <a:srgbClr val="1817BF"/>
                </a:solidFill>
                <a:hlinkClick r:id="rId7">
                  <a:extLst>
                    <a:ext uri="{A12FA001-AC4F-418D-AE19-62706E023703}">
                      <ahyp:hlinkClr xmlns:ahyp="http://schemas.microsoft.com/office/drawing/2018/hyperlinkcolor" val="tx"/>
                    </a:ext>
                  </a:extLst>
                </a:hlinkClick>
              </a:rPr>
              <a:t>www.stophiv.org</a:t>
            </a:r>
            <a:r>
              <a:rPr lang="en-US" sz="3600" dirty="0">
                <a:solidFill>
                  <a:srgbClr val="1817BF"/>
                </a:solidFill>
              </a:rPr>
              <a:t> </a:t>
            </a:r>
          </a:p>
          <a:p>
            <a:pPr marL="0" indent="0" algn="ctr">
              <a:spcBef>
                <a:spcPts val="240"/>
              </a:spcBef>
              <a:buClr>
                <a:srgbClr val="0070C0"/>
              </a:buClr>
              <a:buNone/>
            </a:pPr>
            <a:r>
              <a:rPr lang="en-US" sz="3600" dirty="0">
                <a:solidFill>
                  <a:srgbClr val="1817BF"/>
                </a:solidFill>
                <a:hlinkClick r:id="rId8">
                  <a:extLst>
                    <a:ext uri="{A12FA001-AC4F-418D-AE19-62706E023703}">
                      <ahyp:hlinkClr xmlns:ahyp="http://schemas.microsoft.com/office/drawing/2018/hyperlinkcolor" val="tx"/>
                    </a:ext>
                  </a:extLst>
                </a:hlinkClick>
              </a:rPr>
              <a:t>www.iwannaknow.or</a:t>
            </a:r>
            <a:r>
              <a:rPr lang="en-US" sz="3600" dirty="0">
                <a:solidFill>
                  <a:srgbClr val="0563C1"/>
                </a:solidFill>
                <a:hlinkClick r:id="rId8">
                  <a:extLst>
                    <a:ext uri="{A12FA001-AC4F-418D-AE19-62706E023703}">
                      <ahyp:hlinkClr xmlns:ahyp="http://schemas.microsoft.com/office/drawing/2018/hyperlinkcolor" val="tx"/>
                    </a:ext>
                  </a:extLst>
                </a:hlinkClick>
              </a:rPr>
              <a:t>g</a:t>
            </a:r>
            <a:r>
              <a:rPr lang="en-US" sz="3600" dirty="0">
                <a:solidFill>
                  <a:srgbClr val="1817BF"/>
                </a:solidFill>
              </a:rPr>
              <a:t> </a:t>
            </a:r>
          </a:p>
          <a:p>
            <a:pPr marL="0" indent="0" algn="ctr">
              <a:spcBef>
                <a:spcPts val="240"/>
              </a:spcBef>
              <a:buClr>
                <a:srgbClr val="0070C0"/>
              </a:buClr>
              <a:buNone/>
            </a:pPr>
            <a:r>
              <a:rPr lang="en-US" sz="3600" dirty="0">
                <a:solidFill>
                  <a:srgbClr val="1817BF"/>
                </a:solidFill>
              </a:rPr>
              <a:t> </a:t>
            </a:r>
          </a:p>
        </p:txBody>
      </p:sp>
      <p:sp>
        <p:nvSpPr>
          <p:cNvPr id="6" name="TextBox 5"/>
          <p:cNvSpPr txBox="1"/>
          <p:nvPr/>
        </p:nvSpPr>
        <p:spPr>
          <a:xfrm>
            <a:off x="1559959" y="4339973"/>
            <a:ext cx="8719457" cy="1656864"/>
          </a:xfrm>
          <a:prstGeom prst="rect">
            <a:avLst/>
          </a:prstGeom>
          <a:noFill/>
        </p:spPr>
        <p:txBody>
          <a:bodyPr wrap="square" rtlCol="0">
            <a:spAutoFit/>
          </a:bodyPr>
          <a:lstStyle/>
          <a:p>
            <a:pPr algn="ctr">
              <a:spcBef>
                <a:spcPts val="240"/>
              </a:spcBef>
              <a:buClr>
                <a:srgbClr val="0070C0"/>
              </a:buClr>
            </a:pPr>
            <a:r>
              <a:rPr lang="en-US" sz="4000" b="1" dirty="0">
                <a:solidFill>
                  <a:srgbClr val="AE1712"/>
                </a:solidFill>
              </a:rPr>
              <a:t>Oklahoma HIV/AIDS Hotline:</a:t>
            </a:r>
          </a:p>
          <a:p>
            <a:pPr algn="ctr">
              <a:spcBef>
                <a:spcPts val="240"/>
              </a:spcBef>
              <a:buClr>
                <a:srgbClr val="0070C0"/>
              </a:buClr>
            </a:pPr>
            <a:r>
              <a:rPr lang="en-US" sz="4000" b="1" dirty="0">
                <a:solidFill>
                  <a:srgbClr val="AE1712"/>
                </a:solidFill>
              </a:rPr>
              <a:t>1-800-535-2437</a:t>
            </a:r>
          </a:p>
          <a:p>
            <a:endParaRPr lang="en-US" sz="2000" dirty="0"/>
          </a:p>
        </p:txBody>
      </p:sp>
      <p:sp>
        <p:nvSpPr>
          <p:cNvPr id="4" name="Slide Number Placeholder 3"/>
          <p:cNvSpPr>
            <a:spLocks noGrp="1"/>
          </p:cNvSpPr>
          <p:nvPr>
            <p:ph type="sldNum" sz="quarter" idx="12"/>
          </p:nvPr>
        </p:nvSpPr>
        <p:spPr>
          <a:xfrm>
            <a:off x="9108141" y="6240075"/>
            <a:ext cx="2743200" cy="198338"/>
          </a:xfrm>
        </p:spPr>
        <p:txBody>
          <a:bodyPr/>
          <a:lstStyle/>
          <a:p>
            <a:fld id="{3A3BF598-3965-4B96-B96B-16E067964EB4}" type="slidenum">
              <a:rPr lang="en-US" sz="1800" smtClean="0">
                <a:solidFill>
                  <a:schemeClr val="tx1">
                    <a:lumMod val="50000"/>
                  </a:schemeClr>
                </a:solidFill>
              </a:rPr>
              <a:t>34</a:t>
            </a:fld>
            <a:endParaRPr lang="en-US" sz="1800" dirty="0">
              <a:solidFill>
                <a:schemeClr val="tx1">
                  <a:lumMod val="50000"/>
                </a:schemeClr>
              </a:solidFill>
            </a:endParaRPr>
          </a:p>
        </p:txBody>
      </p:sp>
      <p:sp>
        <p:nvSpPr>
          <p:cNvPr id="7" name="TextBox 6">
            <a:extLst>
              <a:ext uri="{FF2B5EF4-FFF2-40B4-BE49-F238E27FC236}">
                <a16:creationId xmlns:a16="http://schemas.microsoft.com/office/drawing/2014/main" id="{66625F2B-6D5B-4E88-8291-BC427217AA31}"/>
              </a:ext>
            </a:extLst>
          </p:cNvPr>
          <p:cNvSpPr txBox="1"/>
          <p:nvPr/>
        </p:nvSpPr>
        <p:spPr>
          <a:xfrm>
            <a:off x="635000" y="6253747"/>
            <a:ext cx="6574692" cy="369332"/>
          </a:xfrm>
          <a:prstGeom prst="rect">
            <a:avLst/>
          </a:prstGeom>
          <a:noFill/>
        </p:spPr>
        <p:txBody>
          <a:bodyPr wrap="square">
            <a:spAutoFit/>
          </a:bodyPr>
          <a:lstStyle/>
          <a:p>
            <a:pPr lvl="0"/>
            <a:r>
              <a:rPr lang="en-US" sz="1800" b="1" dirty="0">
                <a:solidFill>
                  <a:srgbClr val="464646"/>
                </a:solidFill>
              </a:rPr>
              <a:t>Oklahoma State Department of Health | HIV 101 | 2023</a:t>
            </a:r>
          </a:p>
        </p:txBody>
      </p:sp>
    </p:spTree>
    <p:extLst>
      <p:ext uri="{BB962C8B-B14F-4D97-AF65-F5344CB8AC3E}">
        <p14:creationId xmlns:p14="http://schemas.microsoft.com/office/powerpoint/2010/main" val="30289336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421542" y="5046477"/>
            <a:ext cx="5482746"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chemeClr val="tx1">
                    <a:lumMod val="50000"/>
                  </a:schemeClr>
                </a:solidFill>
                <a:effectLst>
                  <a:outerShdw blurRad="38100" dist="25400" dir="5400000" algn="ctr" rotWithShape="0">
                    <a:srgbClr val="6E747A">
                      <a:alpha val="43000"/>
                    </a:srgbClr>
                  </a:outerShdw>
                </a:effectLst>
                <a:uLnTx/>
                <a:uFillTx/>
                <a:latin typeface="+mn-lt"/>
                <a:ea typeface="+mn-ea"/>
                <a:cs typeface="+mn-cs"/>
              </a:rPr>
              <a:t>Questions?</a:t>
            </a:r>
          </a:p>
        </p:txBody>
      </p:sp>
      <p:sp>
        <p:nvSpPr>
          <p:cNvPr id="2" name="Slide Number Placeholder 1"/>
          <p:cNvSpPr>
            <a:spLocks noGrp="1"/>
          </p:cNvSpPr>
          <p:nvPr>
            <p:ph type="sldNum" sz="quarter" idx="12"/>
          </p:nvPr>
        </p:nvSpPr>
        <p:spPr/>
        <p:txBody>
          <a:bodyPr/>
          <a:lstStyle/>
          <a:p>
            <a:fld id="{DB7DDC46-2E90-8640-BEFE-F54DCCD857ED}" type="slidenum">
              <a:rPr lang="en-US" smtClean="0"/>
              <a:t>35</a:t>
            </a:fld>
            <a:endParaRPr lang="en-US" dirty="0"/>
          </a:p>
        </p:txBody>
      </p:sp>
      <p:pic>
        <p:nvPicPr>
          <p:cNvPr id="3" name="Picture 2" descr="Asking Defining Questions - Excelsior College OWL"/>
          <p:cNvPicPr>
            <a:picLocks noChangeAspect="1"/>
          </p:cNvPicPr>
          <p:nvPr/>
        </p:nvPicPr>
        <p:blipFill rotWithShape="1">
          <a:blip r:embed="rId3">
            <a:extLst>
              <a:ext uri="{28A0092B-C50C-407E-A947-70E740481C1C}">
                <a14:useLocalDpi xmlns:a14="http://schemas.microsoft.com/office/drawing/2010/main" val="0"/>
              </a:ext>
            </a:extLst>
          </a:blip>
          <a:srcRect t="7168" b="6468"/>
          <a:stretch/>
        </p:blipFill>
        <p:spPr>
          <a:xfrm>
            <a:off x="1719694" y="18016"/>
            <a:ext cx="9122735" cy="5252484"/>
          </a:xfrm>
          <a:prstGeom prst="rect">
            <a:avLst/>
          </a:prstGeom>
        </p:spPr>
      </p:pic>
      <p:sp>
        <p:nvSpPr>
          <p:cNvPr id="6" name="TextBox 5">
            <a:extLst>
              <a:ext uri="{FF2B5EF4-FFF2-40B4-BE49-F238E27FC236}">
                <a16:creationId xmlns:a16="http://schemas.microsoft.com/office/drawing/2014/main" id="{B39A6975-8454-45BB-8162-C22E3252CACE}"/>
              </a:ext>
            </a:extLst>
          </p:cNvPr>
          <p:cNvSpPr txBox="1"/>
          <p:nvPr/>
        </p:nvSpPr>
        <p:spPr>
          <a:xfrm>
            <a:off x="712232" y="6253747"/>
            <a:ext cx="6096000" cy="369332"/>
          </a:xfrm>
          <a:prstGeom prst="rect">
            <a:avLst/>
          </a:prstGeom>
          <a:noFill/>
        </p:spPr>
        <p:txBody>
          <a:bodyPr wrap="square">
            <a:spAutoFit/>
          </a:bodyPr>
          <a:lstStyle/>
          <a:p>
            <a:pPr lvl="0"/>
            <a:r>
              <a:rPr lang="en-US" sz="1800" b="1" dirty="0">
                <a:solidFill>
                  <a:srgbClr val="464646"/>
                </a:solidFill>
              </a:rPr>
              <a:t>Oklahoma State Department of Health | HIV 101 | 2023</a:t>
            </a:r>
          </a:p>
        </p:txBody>
      </p:sp>
      <p:sp>
        <p:nvSpPr>
          <p:cNvPr id="7" name="TextBox 6">
            <a:extLst>
              <a:ext uri="{FF2B5EF4-FFF2-40B4-BE49-F238E27FC236}">
                <a16:creationId xmlns:a16="http://schemas.microsoft.com/office/drawing/2014/main" id="{B9B6C5B8-A33F-4B5D-8BB8-D57C68E8677B}"/>
              </a:ext>
            </a:extLst>
          </p:cNvPr>
          <p:cNvSpPr txBox="1"/>
          <p:nvPr/>
        </p:nvSpPr>
        <p:spPr>
          <a:xfrm>
            <a:off x="3048000" y="3244334"/>
            <a:ext cx="6096000" cy="584775"/>
          </a:xfrm>
          <a:prstGeom prst="rect">
            <a:avLst/>
          </a:prstGeom>
          <a:noFill/>
        </p:spPr>
        <p:txBody>
          <a:bodyPr wrap="square">
            <a:spAutoFit/>
          </a:bodyPr>
          <a:lstStyle/>
          <a:p>
            <a:r>
              <a:rPr lang="en-US" sz="3200" b="1" dirty="0">
                <a:ln>
                  <a:solidFill>
                    <a:schemeClr val="tx2"/>
                  </a:solidFill>
                </a:ln>
                <a:solidFill>
                  <a:schemeClr val="tx1">
                    <a:lumMod val="50000"/>
                  </a:schemeClr>
                </a:solidFill>
              </a:rPr>
              <a:t>HIV &amp; AIDS</a:t>
            </a:r>
            <a:endParaRPr lang="en-US" sz="3200" b="1" dirty="0">
              <a:solidFill>
                <a:schemeClr val="tx1">
                  <a:lumMod val="50000"/>
                </a:schemeClr>
              </a:solidFill>
            </a:endParaRPr>
          </a:p>
        </p:txBody>
      </p:sp>
      <p:sp>
        <p:nvSpPr>
          <p:cNvPr id="8" name="TextBox 7">
            <a:extLst>
              <a:ext uri="{FF2B5EF4-FFF2-40B4-BE49-F238E27FC236}">
                <a16:creationId xmlns:a16="http://schemas.microsoft.com/office/drawing/2014/main" id="{D7F9E8D5-DB63-49CD-8E2B-D648C8B2CB7B}"/>
              </a:ext>
            </a:extLst>
          </p:cNvPr>
          <p:cNvSpPr txBox="1"/>
          <p:nvPr/>
        </p:nvSpPr>
        <p:spPr>
          <a:xfrm>
            <a:off x="7794429" y="1442191"/>
            <a:ext cx="6096000" cy="584775"/>
          </a:xfrm>
          <a:prstGeom prst="rect">
            <a:avLst/>
          </a:prstGeom>
          <a:noFill/>
        </p:spPr>
        <p:txBody>
          <a:bodyPr wrap="square">
            <a:spAutoFit/>
          </a:bodyPr>
          <a:lstStyle/>
          <a:p>
            <a:r>
              <a:rPr lang="en-US" sz="3200" b="1" dirty="0">
                <a:ln>
                  <a:solidFill>
                    <a:schemeClr val="tx2"/>
                  </a:solidFill>
                </a:ln>
                <a:solidFill>
                  <a:schemeClr val="tx1">
                    <a:lumMod val="50000"/>
                  </a:schemeClr>
                </a:solidFill>
              </a:rPr>
              <a:t>HIV &amp; AIDS</a:t>
            </a:r>
            <a:endParaRPr lang="en-US" sz="3200" b="1" dirty="0">
              <a:solidFill>
                <a:schemeClr val="tx1">
                  <a:lumMod val="50000"/>
                </a:schemeClr>
              </a:solidFill>
            </a:endParaRPr>
          </a:p>
        </p:txBody>
      </p:sp>
    </p:spTree>
    <p:extLst>
      <p:ext uri="{BB962C8B-B14F-4D97-AF65-F5344CB8AC3E}">
        <p14:creationId xmlns:p14="http://schemas.microsoft.com/office/powerpoint/2010/main" val="2373338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184" y="-109578"/>
            <a:ext cx="12192000" cy="1143000"/>
          </a:xfrm>
          <a:ln>
            <a:solidFill>
              <a:srgbClr val="F2DAD8"/>
            </a:solidFill>
          </a:ln>
          <a:effectLst/>
        </p:spPr>
        <p:txBody>
          <a:bodyPr/>
          <a:lstStyle/>
          <a:p>
            <a:pPr algn="ctr"/>
            <a:r>
              <a:rPr lang="en-US" sz="6000" dirty="0">
                <a:ln>
                  <a:solidFill>
                    <a:schemeClr val="tx2"/>
                  </a:solidFill>
                </a:ln>
                <a:solidFill>
                  <a:schemeClr val="tx1">
                    <a:lumMod val="50000"/>
                  </a:schemeClr>
                </a:solidFill>
              </a:rPr>
              <a:t>What is AIDS?</a:t>
            </a:r>
            <a:br>
              <a:rPr lang="en-US" sz="6000" dirty="0">
                <a:solidFill>
                  <a:schemeClr val="tx1">
                    <a:lumMod val="50000"/>
                  </a:schemeClr>
                </a:solidFill>
              </a:rPr>
            </a:br>
            <a:endParaRPr lang="en-US" sz="6000" dirty="0">
              <a:solidFill>
                <a:schemeClr val="tx1">
                  <a:lumMod val="50000"/>
                </a:schemeClr>
              </a:solidFill>
            </a:endParaRPr>
          </a:p>
        </p:txBody>
      </p:sp>
      <p:sp>
        <p:nvSpPr>
          <p:cNvPr id="8" name="TextBox 7">
            <a:extLst>
              <a:ext uri="{FF2B5EF4-FFF2-40B4-BE49-F238E27FC236}">
                <a16:creationId xmlns:a16="http://schemas.microsoft.com/office/drawing/2014/main" id="{0C504A55-9B9A-4F79-B8A3-B447C5BF9D9F}"/>
              </a:ext>
            </a:extLst>
          </p:cNvPr>
          <p:cNvSpPr txBox="1"/>
          <p:nvPr/>
        </p:nvSpPr>
        <p:spPr>
          <a:xfrm>
            <a:off x="669472" y="6378575"/>
            <a:ext cx="8134894" cy="369332"/>
          </a:xfrm>
          <a:prstGeom prst="rect">
            <a:avLst/>
          </a:prstGeom>
          <a:noFill/>
        </p:spPr>
        <p:txBody>
          <a:bodyPr wrap="square">
            <a:spAutoFit/>
          </a:bodyPr>
          <a:lstStyle/>
          <a:p>
            <a:pPr lvl="0"/>
            <a:r>
              <a:rPr lang="en-US" sz="1800" b="1" dirty="0">
                <a:solidFill>
                  <a:srgbClr val="464646"/>
                </a:solidFill>
              </a:rPr>
              <a:t>Oklahoma State Department of Health | HIV 101 | 2023</a:t>
            </a:r>
          </a:p>
        </p:txBody>
      </p:sp>
      <p:sp>
        <p:nvSpPr>
          <p:cNvPr id="5" name="Slide Number Placeholder 4"/>
          <p:cNvSpPr>
            <a:spLocks noGrp="1"/>
          </p:cNvSpPr>
          <p:nvPr>
            <p:ph type="sldNum" sz="quarter" idx="12"/>
          </p:nvPr>
        </p:nvSpPr>
        <p:spPr/>
        <p:txBody>
          <a:bodyPr/>
          <a:lstStyle/>
          <a:p>
            <a:fld id="{3A3BF598-3965-4B96-B96B-16E067964EB4}" type="slidenum">
              <a:rPr lang="en-US" sz="1800" smtClean="0">
                <a:solidFill>
                  <a:schemeClr val="tx1">
                    <a:lumMod val="50000"/>
                  </a:schemeClr>
                </a:solidFill>
              </a:rPr>
              <a:t>4</a:t>
            </a:fld>
            <a:endParaRPr lang="en-US" sz="1800" dirty="0">
              <a:solidFill>
                <a:schemeClr val="tx1">
                  <a:lumMod val="50000"/>
                </a:schemeClr>
              </a:solidFill>
            </a:endParaRPr>
          </a:p>
        </p:txBody>
      </p:sp>
      <p:sp>
        <p:nvSpPr>
          <p:cNvPr id="3" name="TextBox 2"/>
          <p:cNvSpPr txBox="1"/>
          <p:nvPr/>
        </p:nvSpPr>
        <p:spPr>
          <a:xfrm>
            <a:off x="503582" y="4492074"/>
            <a:ext cx="11517681" cy="1969770"/>
          </a:xfrm>
          <a:prstGeom prst="rect">
            <a:avLst/>
          </a:prstGeom>
          <a:noFill/>
          <a:ln>
            <a:solidFill>
              <a:srgbClr val="FFFFFF"/>
            </a:solidFill>
          </a:ln>
        </p:spPr>
        <p:txBody>
          <a:bodyPr wrap="square" rtlCol="0">
            <a:spAutoFit/>
          </a:bodyPr>
          <a:lstStyle/>
          <a:p>
            <a:pPr marL="285750" indent="-285750">
              <a:buClr>
                <a:schemeClr val="tx1">
                  <a:lumMod val="75000"/>
                </a:schemeClr>
              </a:buClr>
              <a:buFont typeface="Arial" panose="020B0604020202020204" pitchFamily="34" charset="0"/>
              <a:buChar char="•"/>
            </a:pPr>
            <a:r>
              <a:rPr lang="en-US" sz="2600" b="1" dirty="0">
                <a:solidFill>
                  <a:srgbClr val="B40000"/>
                </a:solidFill>
              </a:rPr>
              <a:t>AIDS</a:t>
            </a:r>
            <a:r>
              <a:rPr lang="en-US" sz="2600" b="1" dirty="0">
                <a:solidFill>
                  <a:srgbClr val="1817BF"/>
                </a:solidFill>
              </a:rPr>
              <a:t> </a:t>
            </a:r>
            <a:r>
              <a:rPr lang="en-US" sz="2600" dirty="0">
                <a:solidFill>
                  <a:schemeClr val="tx1">
                    <a:lumMod val="75000"/>
                  </a:schemeClr>
                </a:solidFill>
              </a:rPr>
              <a:t>occurs in the </a:t>
            </a:r>
            <a:r>
              <a:rPr lang="en-US" sz="2600" b="1" dirty="0">
                <a:solidFill>
                  <a:schemeClr val="tx1">
                    <a:lumMod val="75000"/>
                  </a:schemeClr>
                </a:solidFill>
              </a:rPr>
              <a:t>late stages </a:t>
            </a:r>
            <a:r>
              <a:rPr lang="en-US" sz="2600" dirty="0">
                <a:solidFill>
                  <a:schemeClr val="tx1">
                    <a:lumMod val="75000"/>
                  </a:schemeClr>
                </a:solidFill>
              </a:rPr>
              <a:t>of the </a:t>
            </a:r>
            <a:r>
              <a:rPr lang="en-US" sz="2600" b="1" dirty="0">
                <a:solidFill>
                  <a:srgbClr val="1817BF"/>
                </a:solidFill>
              </a:rPr>
              <a:t>HIV</a:t>
            </a:r>
            <a:r>
              <a:rPr lang="en-US" sz="2600" dirty="0">
                <a:solidFill>
                  <a:srgbClr val="1817BF"/>
                </a:solidFill>
              </a:rPr>
              <a:t> </a:t>
            </a:r>
            <a:r>
              <a:rPr lang="en-US" sz="2600" b="1" dirty="0">
                <a:solidFill>
                  <a:srgbClr val="1817BF"/>
                </a:solidFill>
              </a:rPr>
              <a:t>infection process</a:t>
            </a:r>
            <a:r>
              <a:rPr lang="en-US" sz="2600" b="1" dirty="0">
                <a:solidFill>
                  <a:schemeClr val="tx1">
                    <a:lumMod val="75000"/>
                  </a:schemeClr>
                </a:solidFill>
              </a:rPr>
              <a:t>.</a:t>
            </a:r>
            <a:endParaRPr lang="en-US" sz="900" b="1" dirty="0">
              <a:solidFill>
                <a:schemeClr val="tx1">
                  <a:lumMod val="75000"/>
                </a:schemeClr>
              </a:solidFill>
            </a:endParaRPr>
          </a:p>
          <a:p>
            <a:pPr marL="285750" indent="-285750">
              <a:buClr>
                <a:schemeClr val="tx1">
                  <a:lumMod val="75000"/>
                </a:schemeClr>
              </a:buClr>
              <a:buFont typeface="Arial" panose="020B0604020202020204" pitchFamily="34" charset="0"/>
              <a:buChar char="•"/>
            </a:pPr>
            <a:endParaRPr lang="en-US" sz="900" b="1" dirty="0">
              <a:solidFill>
                <a:schemeClr val="tx1">
                  <a:lumMod val="75000"/>
                </a:schemeClr>
              </a:solidFill>
            </a:endParaRPr>
          </a:p>
          <a:p>
            <a:pPr marL="285750" indent="-285750">
              <a:buClr>
                <a:schemeClr val="tx1">
                  <a:lumMod val="75000"/>
                </a:schemeClr>
              </a:buClr>
              <a:buFont typeface="Arial" panose="020B0604020202020204" pitchFamily="34" charset="0"/>
              <a:buChar char="•"/>
            </a:pPr>
            <a:r>
              <a:rPr lang="en-US" sz="2600" dirty="0">
                <a:solidFill>
                  <a:schemeClr val="tx1">
                    <a:lumMod val="75000"/>
                  </a:schemeClr>
                </a:solidFill>
              </a:rPr>
              <a:t>Once </a:t>
            </a:r>
            <a:r>
              <a:rPr lang="en-US" sz="2600" b="1" dirty="0">
                <a:solidFill>
                  <a:srgbClr val="1817BF"/>
                </a:solidFill>
              </a:rPr>
              <a:t>diagnosed</a:t>
            </a:r>
            <a:r>
              <a:rPr lang="en-US" sz="2600" b="1" dirty="0">
                <a:solidFill>
                  <a:schemeClr val="tx1">
                    <a:lumMod val="75000"/>
                  </a:schemeClr>
                </a:solidFill>
              </a:rPr>
              <a:t>, </a:t>
            </a:r>
            <a:r>
              <a:rPr lang="en-US" sz="2600" dirty="0">
                <a:solidFill>
                  <a:schemeClr val="tx1">
                    <a:lumMod val="75000"/>
                  </a:schemeClr>
                </a:solidFill>
              </a:rPr>
              <a:t>the body has a </a:t>
            </a:r>
            <a:r>
              <a:rPr lang="en-US" sz="2600" b="1" dirty="0">
                <a:solidFill>
                  <a:srgbClr val="B40000"/>
                </a:solidFill>
              </a:rPr>
              <a:t>hard time fighting </a:t>
            </a:r>
            <a:r>
              <a:rPr lang="en-US" sz="2600" dirty="0">
                <a:solidFill>
                  <a:schemeClr val="tx1">
                    <a:lumMod val="75000"/>
                  </a:schemeClr>
                </a:solidFill>
              </a:rPr>
              <a:t>diseases and certain cancers.</a:t>
            </a:r>
            <a:endParaRPr lang="en-US" sz="900" dirty="0">
              <a:solidFill>
                <a:schemeClr val="tx1">
                  <a:lumMod val="75000"/>
                </a:schemeClr>
              </a:solidFill>
            </a:endParaRPr>
          </a:p>
          <a:p>
            <a:pPr marL="285750" indent="-285750">
              <a:buClr>
                <a:schemeClr val="tx1">
                  <a:lumMod val="75000"/>
                </a:schemeClr>
              </a:buClr>
              <a:buFont typeface="Arial" panose="020B0604020202020204" pitchFamily="34" charset="0"/>
              <a:buChar char="•"/>
            </a:pPr>
            <a:endParaRPr lang="en-US" sz="900" dirty="0">
              <a:solidFill>
                <a:schemeClr val="tx1">
                  <a:lumMod val="75000"/>
                </a:schemeClr>
              </a:solidFill>
            </a:endParaRPr>
          </a:p>
          <a:p>
            <a:pPr marL="285750" indent="-285750">
              <a:buClr>
                <a:schemeClr val="tx1">
                  <a:lumMod val="75000"/>
                </a:schemeClr>
              </a:buClr>
              <a:buFont typeface="Arial" panose="020B0604020202020204" pitchFamily="34" charset="0"/>
              <a:buChar char="•"/>
            </a:pPr>
            <a:r>
              <a:rPr lang="en-US" sz="2600" b="1" dirty="0">
                <a:solidFill>
                  <a:srgbClr val="B40000"/>
                </a:solidFill>
              </a:rPr>
              <a:t>NO cure </a:t>
            </a:r>
            <a:r>
              <a:rPr lang="en-US" sz="2600" dirty="0">
                <a:solidFill>
                  <a:schemeClr val="tx1">
                    <a:lumMod val="75000"/>
                  </a:schemeClr>
                </a:solidFill>
              </a:rPr>
              <a:t>for</a:t>
            </a:r>
            <a:r>
              <a:rPr lang="en-US" sz="2600" b="1" dirty="0">
                <a:solidFill>
                  <a:schemeClr val="tx1">
                    <a:lumMod val="75000"/>
                  </a:schemeClr>
                </a:solidFill>
              </a:rPr>
              <a:t> AIDS, </a:t>
            </a:r>
            <a:r>
              <a:rPr lang="en-US" sz="2600" dirty="0">
                <a:solidFill>
                  <a:schemeClr val="tx1">
                    <a:lumMod val="75000"/>
                  </a:schemeClr>
                </a:solidFill>
              </a:rPr>
              <a:t>but there is </a:t>
            </a:r>
            <a:r>
              <a:rPr lang="en-US" sz="2600" b="1" dirty="0">
                <a:solidFill>
                  <a:srgbClr val="1817BF"/>
                </a:solidFill>
              </a:rPr>
              <a:t>treatment</a:t>
            </a:r>
            <a:r>
              <a:rPr lang="en-US" sz="2600" b="1" dirty="0">
                <a:solidFill>
                  <a:schemeClr val="tx1">
                    <a:lumMod val="75000"/>
                  </a:schemeClr>
                </a:solidFill>
              </a:rPr>
              <a:t>.</a:t>
            </a:r>
          </a:p>
        </p:txBody>
      </p:sp>
      <p:sp>
        <p:nvSpPr>
          <p:cNvPr id="4" name="TextBox 3"/>
          <p:cNvSpPr txBox="1"/>
          <p:nvPr/>
        </p:nvSpPr>
        <p:spPr>
          <a:xfrm>
            <a:off x="6310450" y="1011188"/>
            <a:ext cx="5280225" cy="3383280"/>
          </a:xfrm>
          <a:prstGeom prst="rect">
            <a:avLst/>
          </a:prstGeom>
          <a:noFill/>
          <a:ln w="76200" cmpd="sng">
            <a:solidFill>
              <a:srgbClr val="E5A5A7"/>
            </a:solidFill>
          </a:ln>
          <a:effectLst>
            <a:softEdge rad="12700"/>
          </a:effectLst>
        </p:spPr>
        <p:txBody>
          <a:bodyPr wrap="square" rtlCol="0">
            <a:spAutoFit/>
          </a:bodyPr>
          <a:lstStyle/>
          <a:p>
            <a:pPr algn="ctr"/>
            <a:r>
              <a:rPr lang="en-US" sz="2800" b="1" dirty="0">
                <a:solidFill>
                  <a:schemeClr val="tx1">
                    <a:lumMod val="75000"/>
                  </a:schemeClr>
                </a:solidFill>
              </a:rPr>
              <a:t>Positive</a:t>
            </a:r>
            <a:r>
              <a:rPr lang="en-US" sz="2800" b="1" dirty="0">
                <a:solidFill>
                  <a:srgbClr val="1817BF"/>
                </a:solidFill>
              </a:rPr>
              <a:t> </a:t>
            </a:r>
            <a:r>
              <a:rPr lang="en-US" sz="2800" b="1" dirty="0">
                <a:solidFill>
                  <a:srgbClr val="AE1712"/>
                </a:solidFill>
              </a:rPr>
              <a:t>HIV </a:t>
            </a:r>
            <a:r>
              <a:rPr lang="en-US" sz="2800" b="1" dirty="0">
                <a:solidFill>
                  <a:schemeClr val="tx1">
                    <a:lumMod val="75000"/>
                  </a:schemeClr>
                </a:solidFill>
              </a:rPr>
              <a:t>Test </a:t>
            </a:r>
          </a:p>
          <a:p>
            <a:pPr algn="ctr"/>
            <a:r>
              <a:rPr lang="en-US" sz="3600" b="1" dirty="0">
                <a:solidFill>
                  <a:srgbClr val="1817BF"/>
                </a:solidFill>
              </a:rPr>
              <a:t>+</a:t>
            </a:r>
            <a:r>
              <a:rPr lang="en-US" sz="2800" b="1" dirty="0">
                <a:solidFill>
                  <a:srgbClr val="1817BF"/>
                </a:solidFill>
              </a:rPr>
              <a:t>                                   </a:t>
            </a:r>
          </a:p>
          <a:p>
            <a:pPr algn="ctr"/>
            <a:r>
              <a:rPr lang="en-US" sz="2200" b="1" dirty="0">
                <a:solidFill>
                  <a:schemeClr val="tx1">
                    <a:lumMod val="75000"/>
                  </a:schemeClr>
                </a:solidFill>
              </a:rPr>
              <a:t>Very low CD4 count (&lt;200 </a:t>
            </a:r>
            <a:r>
              <a:rPr lang="en-US" sz="2200" b="1" baseline="0" dirty="0"/>
              <a:t>cell/mm</a:t>
            </a:r>
            <a:r>
              <a:rPr lang="en-US" sz="2200" b="1" baseline="30000" dirty="0"/>
              <a:t>3 </a:t>
            </a:r>
            <a:r>
              <a:rPr lang="en-US" sz="2200" b="1" dirty="0">
                <a:solidFill>
                  <a:schemeClr val="tx1">
                    <a:lumMod val="75000"/>
                  </a:schemeClr>
                </a:solidFill>
              </a:rPr>
              <a:t>) </a:t>
            </a:r>
          </a:p>
          <a:p>
            <a:pPr algn="ctr"/>
            <a:r>
              <a:rPr lang="en-US" sz="2200" b="1" u="sng" dirty="0">
                <a:solidFill>
                  <a:schemeClr val="tx1">
                    <a:lumMod val="75000"/>
                  </a:schemeClr>
                </a:solidFill>
              </a:rPr>
              <a:t>OR </a:t>
            </a:r>
          </a:p>
          <a:p>
            <a:pPr algn="ctr"/>
            <a:r>
              <a:rPr lang="en-US" sz="2200" b="1" dirty="0">
                <a:solidFill>
                  <a:schemeClr val="tx1">
                    <a:lumMod val="75000"/>
                  </a:schemeClr>
                </a:solidFill>
              </a:rPr>
              <a:t>presence of specific cancers or opportunistic infections</a:t>
            </a:r>
          </a:p>
          <a:p>
            <a:pPr algn="ctr"/>
            <a:r>
              <a:rPr lang="en-US" sz="3600" b="1" dirty="0">
                <a:solidFill>
                  <a:srgbClr val="1817BF"/>
                </a:solidFill>
              </a:rPr>
              <a:t>= </a:t>
            </a:r>
          </a:p>
          <a:p>
            <a:pPr algn="ctr"/>
            <a:r>
              <a:rPr lang="en-US" sz="2800" b="1" dirty="0">
                <a:solidFill>
                  <a:srgbClr val="AE1712"/>
                </a:solidFill>
              </a:rPr>
              <a:t>AIDS</a:t>
            </a:r>
          </a:p>
        </p:txBody>
      </p:sp>
      <p:pic>
        <p:nvPicPr>
          <p:cNvPr id="6" name="Content Placeholder 5">
            <a:extLst>
              <a:ext uri="{C183D7F6-B498-43B3-948B-1728B52AA6E4}">
                <adec:decorative xmlns:adec="http://schemas.microsoft.com/office/drawing/2017/decorative" val="1"/>
              </a:ext>
            </a:extLst>
          </p:cNvPr>
          <p:cNvPicPr>
            <a:picLocks noGrp="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631218" y="1033422"/>
            <a:ext cx="5212080" cy="333881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76200">
            <a:noFill/>
          </a:ln>
          <a:effectLst>
            <a:glow rad="101600">
              <a:srgbClr val="AE1712">
                <a:alpha val="40000"/>
              </a:srgbClr>
            </a:glow>
          </a:effectLst>
        </p:spPr>
      </p:pic>
    </p:spTree>
    <p:extLst>
      <p:ext uri="{BB962C8B-B14F-4D97-AF65-F5344CB8AC3E}">
        <p14:creationId xmlns:p14="http://schemas.microsoft.com/office/powerpoint/2010/main" val="3275124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3680" y="200230"/>
            <a:ext cx="9272953" cy="969762"/>
          </a:xfrm>
          <a:effectLst/>
        </p:spPr>
        <p:txBody>
          <a:bodyPr anchor="b"/>
          <a:lstStyle/>
          <a:p>
            <a:pPr algn="ctr"/>
            <a:r>
              <a:rPr lang="en-US" sz="6000" dirty="0">
                <a:ln>
                  <a:solidFill>
                    <a:schemeClr val="tx2"/>
                  </a:solidFill>
                </a:ln>
                <a:solidFill>
                  <a:schemeClr val="tx1">
                    <a:lumMod val="75000"/>
                  </a:schemeClr>
                </a:solidFill>
              </a:rPr>
              <a:t>People-First Language</a:t>
            </a:r>
            <a:endParaRPr lang="en-US" sz="6000" dirty="0">
              <a:solidFill>
                <a:schemeClr val="tx1">
                  <a:lumMod val="75000"/>
                </a:schemeClr>
              </a:solidFill>
              <a:effectLst/>
            </a:endParaRPr>
          </a:p>
        </p:txBody>
      </p:sp>
      <p:sp>
        <p:nvSpPr>
          <p:cNvPr id="4" name="Content Placeholder 3"/>
          <p:cNvSpPr>
            <a:spLocks noGrp="1"/>
          </p:cNvSpPr>
          <p:nvPr>
            <p:ph sz="quarter" idx="13"/>
          </p:nvPr>
        </p:nvSpPr>
        <p:spPr>
          <a:xfrm>
            <a:off x="459513" y="1752600"/>
            <a:ext cx="11272973" cy="4556760"/>
          </a:xfrm>
          <a:ln w="34925" cmpd="sng">
            <a:noFill/>
          </a:ln>
        </p:spPr>
        <p:txBody>
          <a:bodyPr>
            <a:normAutofit/>
          </a:bodyPr>
          <a:lstStyle/>
          <a:p>
            <a:pPr marL="0" indent="0" algn="ctr">
              <a:buNone/>
            </a:pPr>
            <a:r>
              <a:rPr lang="en-US" sz="7200" b="1" spc="600" dirty="0">
                <a:solidFill>
                  <a:schemeClr val="tx1"/>
                </a:solidFill>
                <a:latin typeface="Arial Black" panose="020B0A04020102020204" pitchFamily="34" charset="0"/>
                <a:cs typeface="Calibri" panose="020F0502020204030204" pitchFamily="34" charset="0"/>
              </a:rPr>
              <a:t>UN </a:t>
            </a:r>
            <a:r>
              <a:rPr lang="en-US" sz="7200" b="1" spc="600" dirty="0">
                <a:solidFill>
                  <a:srgbClr val="C00000"/>
                </a:solidFill>
                <a:latin typeface="Arial Black" panose="020B0A04020102020204" pitchFamily="34" charset="0"/>
                <a:cs typeface="Calibri" panose="020F0502020204030204" pitchFamily="34" charset="0"/>
              </a:rPr>
              <a:t>AIDS</a:t>
            </a:r>
          </a:p>
          <a:p>
            <a:pPr marL="0" indent="0" algn="ctr">
              <a:buNone/>
            </a:pPr>
            <a:r>
              <a:rPr lang="en-US" sz="7200" b="1" spc="600" dirty="0">
                <a:solidFill>
                  <a:srgbClr val="C00000"/>
                </a:solidFill>
                <a:latin typeface="Arial Black" panose="020B0A04020102020204" pitchFamily="34" charset="0"/>
                <a:cs typeface="Calibri" panose="020F0502020204030204" pitchFamily="34" charset="0"/>
              </a:rPr>
              <a:t>Terminology</a:t>
            </a:r>
          </a:p>
          <a:p>
            <a:pPr marL="0" indent="0" algn="ctr">
              <a:buNone/>
            </a:pPr>
            <a:r>
              <a:rPr lang="en-US" sz="7200" b="1" spc="600" dirty="0">
                <a:solidFill>
                  <a:srgbClr val="C00000"/>
                </a:solidFill>
                <a:latin typeface="Arial Black" panose="020B0A04020102020204" pitchFamily="34" charset="0"/>
                <a:cs typeface="Calibri" panose="020F0502020204030204" pitchFamily="34" charset="0"/>
              </a:rPr>
              <a:t>Guidelines</a:t>
            </a:r>
          </a:p>
          <a:p>
            <a:pPr marL="45720" indent="0">
              <a:buClr>
                <a:schemeClr val="tx1">
                  <a:lumMod val="75000"/>
                </a:schemeClr>
              </a:buClr>
              <a:buNone/>
            </a:pPr>
            <a:endParaRPr lang="en-US" dirty="0">
              <a:solidFill>
                <a:schemeClr val="accent5"/>
              </a:solidFill>
            </a:endParaRPr>
          </a:p>
          <a:p>
            <a:pPr marL="45720" indent="0" algn="ctr">
              <a:buClr>
                <a:schemeClr val="tx1">
                  <a:lumMod val="75000"/>
                </a:schemeClr>
              </a:buClr>
              <a:buNone/>
            </a:pPr>
            <a:r>
              <a:rPr lang="en-US" sz="2000" dirty="0">
                <a:solidFill>
                  <a:srgbClr val="1817BF"/>
                </a:solidFill>
                <a:ea typeface="Malgun Gothic" panose="020B0503020000020004" pitchFamily="34" charset="-127"/>
                <a:cs typeface="Calibri" panose="020F0502020204030204" pitchFamily="34" charset="0"/>
                <a:hlinkClick r:id="rId3">
                  <a:extLst>
                    <a:ext uri="{A12FA001-AC4F-418D-AE19-62706E023703}">
                      <ahyp:hlinkClr xmlns:ahyp="http://schemas.microsoft.com/office/drawing/2018/hyperlinkcolor" val="tx"/>
                    </a:ext>
                  </a:extLst>
                </a:hlinkClick>
              </a:rPr>
              <a:t>https://www.unaids.org/sites/default/files/media_asset/2015_terminology_guidelines_en.pdf</a:t>
            </a:r>
            <a:endParaRPr lang="en-US" sz="2000" dirty="0">
              <a:solidFill>
                <a:srgbClr val="1817BF"/>
              </a:solidFill>
              <a:ea typeface="Malgun Gothic" panose="020B0503020000020004" pitchFamily="34" charset="-127"/>
              <a:cs typeface="Calibri" panose="020F0502020204030204" pitchFamily="34" charset="0"/>
            </a:endParaRPr>
          </a:p>
          <a:p>
            <a:pPr marL="45720" indent="0" algn="ctr">
              <a:buClr>
                <a:schemeClr val="tx1">
                  <a:lumMod val="75000"/>
                </a:schemeClr>
              </a:buClr>
              <a:buNone/>
            </a:pPr>
            <a:endParaRPr lang="en-US" sz="2000" dirty="0">
              <a:solidFill>
                <a:schemeClr val="accent5"/>
              </a:solidFill>
            </a:endParaRPr>
          </a:p>
          <a:p>
            <a:pPr marL="502920" indent="-457200">
              <a:buClr>
                <a:schemeClr val="tx1">
                  <a:lumMod val="75000"/>
                </a:schemeClr>
              </a:buClr>
              <a:buFont typeface="+mj-lt"/>
              <a:buAutoNum type="arabicPeriod"/>
            </a:pPr>
            <a:endParaRPr lang="en-US" dirty="0">
              <a:solidFill>
                <a:schemeClr val="accent5"/>
              </a:solidFill>
            </a:endParaRPr>
          </a:p>
          <a:p>
            <a:pPr marL="502920" indent="-457200">
              <a:buClr>
                <a:schemeClr val="tx1">
                  <a:lumMod val="75000"/>
                </a:schemeClr>
              </a:buClr>
              <a:buFont typeface="+mj-lt"/>
              <a:buAutoNum type="arabicPeriod"/>
            </a:pPr>
            <a:endParaRPr lang="en-US" dirty="0">
              <a:solidFill>
                <a:schemeClr val="accent5"/>
              </a:solidFill>
            </a:endParaRPr>
          </a:p>
          <a:p>
            <a:pPr marL="342900" indent="-342900">
              <a:buClr>
                <a:schemeClr val="tx1">
                  <a:lumMod val="75000"/>
                </a:schemeClr>
              </a:buClr>
              <a:buFont typeface="+mj-lt"/>
              <a:buAutoNum type="arabicPeriod"/>
            </a:pPr>
            <a:endParaRPr lang="en-US" dirty="0">
              <a:solidFill>
                <a:schemeClr val="accent5"/>
              </a:solidFill>
            </a:endParaRPr>
          </a:p>
        </p:txBody>
      </p:sp>
      <p:sp>
        <p:nvSpPr>
          <p:cNvPr id="3" name="Slide Number Placeholder 2">
            <a:extLst>
              <a:ext uri="{FF2B5EF4-FFF2-40B4-BE49-F238E27FC236}">
                <a16:creationId xmlns:a16="http://schemas.microsoft.com/office/drawing/2014/main" id="{539864D0-5DB2-4952-93D5-D731ABD9BCE9}"/>
              </a:ext>
            </a:extLst>
          </p:cNvPr>
          <p:cNvSpPr>
            <a:spLocks noGrp="1"/>
          </p:cNvSpPr>
          <p:nvPr>
            <p:ph type="sldNum" sz="quarter" idx="12"/>
          </p:nvPr>
        </p:nvSpPr>
        <p:spPr/>
        <p:txBody>
          <a:bodyPr/>
          <a:lstStyle/>
          <a:p>
            <a:fld id="{3A3BF598-3965-4B96-B96B-16E067964EB4}" type="slidenum">
              <a:rPr lang="en-US" sz="1800" smtClean="0">
                <a:solidFill>
                  <a:schemeClr val="tx1">
                    <a:lumMod val="50000"/>
                  </a:schemeClr>
                </a:solidFill>
              </a:rPr>
              <a:t>5</a:t>
            </a:fld>
            <a:endParaRPr lang="en-US" sz="1800" dirty="0">
              <a:solidFill>
                <a:schemeClr val="tx1">
                  <a:lumMod val="50000"/>
                </a:schemeClr>
              </a:solidFill>
            </a:endParaRPr>
          </a:p>
        </p:txBody>
      </p:sp>
      <p:sp>
        <p:nvSpPr>
          <p:cNvPr id="6" name="TextBox 5">
            <a:extLst>
              <a:ext uri="{FF2B5EF4-FFF2-40B4-BE49-F238E27FC236}">
                <a16:creationId xmlns:a16="http://schemas.microsoft.com/office/drawing/2014/main" id="{020E8FA4-4E57-4247-8969-9E51F62B67F6}"/>
              </a:ext>
            </a:extLst>
          </p:cNvPr>
          <p:cNvSpPr txBox="1"/>
          <p:nvPr/>
        </p:nvSpPr>
        <p:spPr>
          <a:xfrm>
            <a:off x="640080" y="6309360"/>
            <a:ext cx="6492240" cy="369332"/>
          </a:xfrm>
          <a:prstGeom prst="rect">
            <a:avLst/>
          </a:prstGeom>
          <a:noFill/>
        </p:spPr>
        <p:txBody>
          <a:bodyPr wrap="square">
            <a:spAutoFit/>
          </a:bodyPr>
          <a:lstStyle/>
          <a:p>
            <a:pPr lvl="0"/>
            <a:r>
              <a:rPr lang="en-US" sz="1800" b="1" dirty="0">
                <a:solidFill>
                  <a:srgbClr val="464646"/>
                </a:solidFill>
              </a:rPr>
              <a:t>Oklahoma State Department of Health | HIV 101 | 2023</a:t>
            </a:r>
          </a:p>
        </p:txBody>
      </p:sp>
      <p:pic>
        <p:nvPicPr>
          <p:cNvPr id="7" name="Picture 6">
            <a:extLst>
              <a:ext uri="{FF2B5EF4-FFF2-40B4-BE49-F238E27FC236}">
                <a16:creationId xmlns:a16="http://schemas.microsoft.com/office/drawing/2014/main" id="{BFB44101-75B4-47E9-A93A-65512523B9D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964234" y="871812"/>
            <a:ext cx="1528131" cy="1154729"/>
          </a:xfrm>
          <a:prstGeom prst="rect">
            <a:avLst/>
          </a:prstGeom>
        </p:spPr>
      </p:pic>
      <p:pic>
        <p:nvPicPr>
          <p:cNvPr id="8" name="Picture 2">
            <a:hlinkClick r:id="rId5" tooltip="View image details"/>
            <a:extLst>
              <a:ext uri="{FF2B5EF4-FFF2-40B4-BE49-F238E27FC236}">
                <a16:creationId xmlns:a16="http://schemas.microsoft.com/office/drawing/2014/main" id="{261F527D-B009-4B0B-9D6F-4DEBECE632E5}"/>
              </a:ext>
              <a:ext uri="{C183D7F6-B498-43B3-948B-1728B52AA6E4}">
                <adec:decorative xmlns:adec="http://schemas.microsoft.com/office/drawing/2017/decorative" val="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056" r="13590"/>
          <a:stretch/>
        </p:blipFill>
        <p:spPr bwMode="auto">
          <a:xfrm>
            <a:off x="13251387" y="871963"/>
            <a:ext cx="1418515" cy="1341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522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29"/>
            <a:ext cx="12191999" cy="1143000"/>
          </a:xfrm>
        </p:spPr>
        <p:txBody>
          <a:bodyPr/>
          <a:lstStyle/>
          <a:p>
            <a:pPr algn="ctr"/>
            <a:r>
              <a:rPr lang="en-US" sz="6000" dirty="0">
                <a:solidFill>
                  <a:schemeClr val="tx1">
                    <a:lumMod val="50000"/>
                  </a:schemeClr>
                </a:solidFill>
                <a:effectLst>
                  <a:innerShdw blurRad="63500" dist="50800" dir="16200000">
                    <a:prstClr val="black">
                      <a:alpha val="50000"/>
                    </a:prstClr>
                  </a:innerShdw>
                </a:effectLst>
              </a:rPr>
              <a:t>Why is This Important?</a:t>
            </a:r>
          </a:p>
        </p:txBody>
      </p:sp>
      <p:sp>
        <p:nvSpPr>
          <p:cNvPr id="9" name="TextBox 8">
            <a:extLst>
              <a:ext uri="{FF2B5EF4-FFF2-40B4-BE49-F238E27FC236}">
                <a16:creationId xmlns:a16="http://schemas.microsoft.com/office/drawing/2014/main" id="{4810DE1C-EF65-4F7F-969D-66E727DAE88B}"/>
              </a:ext>
            </a:extLst>
          </p:cNvPr>
          <p:cNvSpPr txBox="1"/>
          <p:nvPr/>
        </p:nvSpPr>
        <p:spPr>
          <a:xfrm>
            <a:off x="640080" y="6309360"/>
            <a:ext cx="6492240" cy="369332"/>
          </a:xfrm>
          <a:prstGeom prst="rect">
            <a:avLst/>
          </a:prstGeom>
          <a:noFill/>
        </p:spPr>
        <p:txBody>
          <a:bodyPr wrap="square">
            <a:spAutoFit/>
          </a:bodyPr>
          <a:lstStyle/>
          <a:p>
            <a:pPr lvl="0"/>
            <a:r>
              <a:rPr lang="en-US" sz="1800" b="1" dirty="0">
                <a:solidFill>
                  <a:srgbClr val="464646"/>
                </a:solidFill>
              </a:rPr>
              <a:t>Oklahoma State Department of Health | HIV 101 | 2023</a:t>
            </a:r>
          </a:p>
        </p:txBody>
      </p:sp>
      <p:sp>
        <p:nvSpPr>
          <p:cNvPr id="6" name="Slide Number Placeholder 5"/>
          <p:cNvSpPr>
            <a:spLocks noGrp="1"/>
          </p:cNvSpPr>
          <p:nvPr>
            <p:ph type="sldNum" sz="quarter" idx="12"/>
          </p:nvPr>
        </p:nvSpPr>
        <p:spPr/>
        <p:txBody>
          <a:bodyPr/>
          <a:lstStyle/>
          <a:p>
            <a:fld id="{3A3BF598-3965-4B96-B96B-16E067964EB4}" type="slidenum">
              <a:rPr lang="en-US" sz="1800" smtClean="0">
                <a:solidFill>
                  <a:schemeClr val="tx1">
                    <a:lumMod val="50000"/>
                  </a:schemeClr>
                </a:solidFill>
              </a:rPr>
              <a:t>6</a:t>
            </a:fld>
            <a:endParaRPr lang="en-US" sz="1800" dirty="0">
              <a:solidFill>
                <a:schemeClr val="tx1">
                  <a:lumMod val="50000"/>
                </a:schemeClr>
              </a:solidFill>
            </a:endParaRP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5636" y="3081584"/>
            <a:ext cx="3159194" cy="3178696"/>
          </a:xfrm>
          <a:prstGeom prst="rect">
            <a:avLst/>
          </a:prstGeom>
          <a:ln>
            <a:noFill/>
          </a:ln>
          <a:effectLst>
            <a:glow rad="101600">
              <a:srgbClr val="AE1712">
                <a:alpha val="40000"/>
              </a:srgbClr>
            </a:glow>
            <a:softEdge rad="112500"/>
          </a:effectLst>
          <a:extLst>
            <a:ext uri="{909E8E84-426E-40DD-AFC4-6F175D3DCCD1}">
              <a14:hiddenFill xmlns:a14="http://schemas.microsoft.com/office/drawing/2010/main">
                <a:solidFill>
                  <a:schemeClr val="accent1"/>
                </a:solidFill>
              </a14:hiddenFill>
            </a:ext>
          </a:extLst>
        </p:spPr>
      </p:pic>
      <p:pic>
        <p:nvPicPr>
          <p:cNvPr id="8" name="Picture 7"/>
          <p:cNvPicPr>
            <a:picLocks noChangeAspect="1"/>
          </p:cNvPicPr>
          <p:nvPr/>
        </p:nvPicPr>
        <p:blipFill>
          <a:blip r:embed="rId4"/>
          <a:stretch>
            <a:fillRect/>
          </a:stretch>
        </p:blipFill>
        <p:spPr>
          <a:xfrm>
            <a:off x="2643917" y="3003029"/>
            <a:ext cx="3444950" cy="3375546"/>
          </a:xfrm>
          <a:prstGeom prst="rect">
            <a:avLst/>
          </a:prstGeom>
        </p:spPr>
      </p:pic>
      <p:pic>
        <p:nvPicPr>
          <p:cNvPr id="11" name="Picture 10"/>
          <p:cNvPicPr>
            <a:picLocks noChangeAspect="1"/>
          </p:cNvPicPr>
          <p:nvPr/>
        </p:nvPicPr>
        <p:blipFill>
          <a:blip r:embed="rId5"/>
          <a:stretch>
            <a:fillRect/>
          </a:stretch>
        </p:blipFill>
        <p:spPr>
          <a:xfrm>
            <a:off x="2875010" y="3781834"/>
            <a:ext cx="2982763" cy="2420986"/>
          </a:xfrm>
          <a:prstGeom prst="rect">
            <a:avLst/>
          </a:prstGeom>
        </p:spPr>
      </p:pic>
      <p:sp>
        <p:nvSpPr>
          <p:cNvPr id="3" name="Content Placeholder 2"/>
          <p:cNvSpPr>
            <a:spLocks noGrp="1"/>
          </p:cNvSpPr>
          <p:nvPr>
            <p:ph sz="quarter" idx="13"/>
          </p:nvPr>
        </p:nvSpPr>
        <p:spPr>
          <a:xfrm>
            <a:off x="954741" y="848527"/>
            <a:ext cx="10582835" cy="2286000"/>
          </a:xfrm>
          <a:ln w="38100">
            <a:noFill/>
          </a:ln>
        </p:spPr>
        <p:txBody>
          <a:bodyPr>
            <a:normAutofit/>
          </a:bodyPr>
          <a:lstStyle/>
          <a:p>
            <a:pPr marL="45720" indent="0" algn="ctr">
              <a:buNone/>
            </a:pPr>
            <a:r>
              <a:rPr lang="en-US" sz="3600" b="1" u="sng" dirty="0">
                <a:solidFill>
                  <a:srgbClr val="B40000"/>
                </a:solidFill>
              </a:rPr>
              <a:t>In the U.S. </a:t>
            </a:r>
            <a:r>
              <a:rPr lang="en-US" sz="3200" b="1" u="sng" dirty="0">
                <a:solidFill>
                  <a:srgbClr val="B40000"/>
                </a:solidFill>
              </a:rPr>
              <a:t> </a:t>
            </a:r>
          </a:p>
          <a:p>
            <a:pPr marL="45720" indent="0" algn="ctr">
              <a:buNone/>
            </a:pPr>
            <a:endParaRPr lang="en-US" sz="900" b="1" u="sng" dirty="0">
              <a:solidFill>
                <a:srgbClr val="1817BF"/>
              </a:solidFill>
            </a:endParaRPr>
          </a:p>
          <a:p>
            <a:pPr algn="ctr">
              <a:spcBef>
                <a:spcPts val="0"/>
              </a:spcBef>
            </a:pPr>
            <a:r>
              <a:rPr lang="en-US" sz="3200" b="1" dirty="0">
                <a:solidFill>
                  <a:srgbClr val="1817BF"/>
                </a:solidFill>
              </a:rPr>
              <a:t>30,635</a:t>
            </a:r>
            <a:r>
              <a:rPr lang="en-US" sz="3200" dirty="0">
                <a:solidFill>
                  <a:schemeClr val="accent5"/>
                </a:solidFill>
              </a:rPr>
              <a:t> </a:t>
            </a:r>
            <a:r>
              <a:rPr lang="en-US" sz="3200" dirty="0"/>
              <a:t>people </a:t>
            </a:r>
            <a:r>
              <a:rPr lang="en-US" sz="3200" b="1" dirty="0"/>
              <a:t>diagnosed</a:t>
            </a:r>
            <a:r>
              <a:rPr lang="en-US" sz="3200" dirty="0"/>
              <a:t> with </a:t>
            </a:r>
            <a:r>
              <a:rPr lang="en-US" sz="3200" b="1" dirty="0">
                <a:solidFill>
                  <a:srgbClr val="B40000"/>
                </a:solidFill>
              </a:rPr>
              <a:t>HIV (2020)</a:t>
            </a:r>
            <a:r>
              <a:rPr lang="en-US" sz="3200" b="1" dirty="0">
                <a:solidFill>
                  <a:schemeClr val="tx1">
                    <a:lumMod val="50000"/>
                  </a:schemeClr>
                </a:solidFill>
              </a:rPr>
              <a:t>.</a:t>
            </a:r>
            <a:endParaRPr lang="en-US" sz="3200" dirty="0">
              <a:solidFill>
                <a:schemeClr val="tx1">
                  <a:lumMod val="50000"/>
                </a:schemeClr>
              </a:solidFill>
            </a:endParaRPr>
          </a:p>
          <a:p>
            <a:pPr marL="502920" indent="-457200" algn="ctr">
              <a:spcBef>
                <a:spcPts val="0"/>
              </a:spcBef>
            </a:pPr>
            <a:endParaRPr lang="en-US" sz="3200" baseline="30000" dirty="0">
              <a:solidFill>
                <a:schemeClr val="accent5"/>
              </a:solidFill>
            </a:endParaRPr>
          </a:p>
          <a:p>
            <a:pPr algn="ctr">
              <a:spcBef>
                <a:spcPts val="0"/>
              </a:spcBef>
            </a:pPr>
            <a:r>
              <a:rPr lang="en-US" sz="3200" b="1" dirty="0">
                <a:solidFill>
                  <a:srgbClr val="1817BF"/>
                </a:solidFill>
              </a:rPr>
              <a:t>17,032</a:t>
            </a:r>
            <a:r>
              <a:rPr lang="en-US" sz="3200" dirty="0">
                <a:solidFill>
                  <a:schemeClr val="accent5"/>
                </a:solidFill>
              </a:rPr>
              <a:t> </a:t>
            </a:r>
            <a:r>
              <a:rPr lang="en-US" sz="3200" dirty="0"/>
              <a:t>people </a:t>
            </a:r>
            <a:r>
              <a:rPr lang="en-US" sz="3200" b="1" dirty="0"/>
              <a:t>diagnosed</a:t>
            </a:r>
            <a:r>
              <a:rPr lang="en-US" sz="3200" dirty="0"/>
              <a:t> with </a:t>
            </a:r>
            <a:r>
              <a:rPr lang="en-US" sz="3200" b="1" dirty="0">
                <a:solidFill>
                  <a:srgbClr val="B40000"/>
                </a:solidFill>
              </a:rPr>
              <a:t>AIDS (2018)</a:t>
            </a:r>
            <a:r>
              <a:rPr lang="en-US" sz="3200" b="1" dirty="0">
                <a:solidFill>
                  <a:schemeClr val="tx1">
                    <a:lumMod val="75000"/>
                  </a:schemeClr>
                </a:solidFill>
              </a:rPr>
              <a:t>.</a:t>
            </a:r>
            <a:endParaRPr lang="en-US" sz="3200" b="1" baseline="30000" dirty="0">
              <a:solidFill>
                <a:schemeClr val="tx1">
                  <a:lumMod val="75000"/>
                </a:schemeClr>
              </a:solidFill>
            </a:endParaRPr>
          </a:p>
          <a:p>
            <a:pPr marL="45720" indent="0" algn="ctr">
              <a:buNone/>
            </a:pPr>
            <a:endParaRPr lang="en-US" sz="1600" dirty="0">
              <a:solidFill>
                <a:schemeClr val="accent5"/>
              </a:solidFill>
            </a:endParaRPr>
          </a:p>
          <a:p>
            <a:pPr marL="45720" indent="0" algn="ctr">
              <a:buNone/>
            </a:pPr>
            <a:endParaRPr lang="en-US" sz="1600" dirty="0"/>
          </a:p>
          <a:p>
            <a:pPr marL="45720" indent="0" algn="ctr">
              <a:buNone/>
            </a:pPr>
            <a:endParaRPr lang="en-US" sz="1600" dirty="0"/>
          </a:p>
        </p:txBody>
      </p:sp>
    </p:spTree>
    <p:extLst>
      <p:ext uri="{BB962C8B-B14F-4D97-AF65-F5344CB8AC3E}">
        <p14:creationId xmlns:p14="http://schemas.microsoft.com/office/powerpoint/2010/main" val="3333858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C183D7F6-B498-43B3-948B-1728B52AA6E4}">
                <adec:decorative xmlns:adec="http://schemas.microsoft.com/office/drawing/2017/decorative" val="0"/>
              </a:ext>
            </a:extLst>
          </p:cNvPr>
          <p:cNvSpPr txBox="1">
            <a:spLocks noGrp="1"/>
          </p:cNvSpPr>
          <p:nvPr>
            <p:ph type="title" idx="4294967295"/>
          </p:nvPr>
        </p:nvSpPr>
        <p:spPr>
          <a:xfrm>
            <a:off x="25122" y="1842721"/>
            <a:ext cx="3195749" cy="255454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tx1">
                    <a:lumMod val="50000"/>
                  </a:schemeClr>
                </a:solidFill>
                <a:effectLst/>
                <a:uLnTx/>
                <a:uFillTx/>
                <a:latin typeface="+mn-lt"/>
                <a:ea typeface="+mn-ea"/>
                <a:cs typeface="+mn-cs"/>
              </a:rPr>
              <a:t>Diagnoses of HIV Cases,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tx1">
                    <a:lumMod val="50000"/>
                  </a:schemeClr>
                </a:solidFill>
                <a:effectLst/>
                <a:uLnTx/>
                <a:uFillTx/>
                <a:latin typeface="+mn-lt"/>
                <a:ea typeface="+mn-ea"/>
                <a:cs typeface="+mn-cs"/>
              </a:rPr>
              <a:t>by Age</a:t>
            </a:r>
          </a:p>
        </p:txBody>
      </p:sp>
      <p:sp>
        <p:nvSpPr>
          <p:cNvPr id="11" name="TextBox 10">
            <a:extLst>
              <a:ext uri="{FF2B5EF4-FFF2-40B4-BE49-F238E27FC236}">
                <a16:creationId xmlns:a16="http://schemas.microsoft.com/office/drawing/2014/main" id="{8B7F0D13-55E6-42EE-8F06-532DF5E155D5}"/>
              </a:ext>
            </a:extLst>
          </p:cNvPr>
          <p:cNvSpPr txBox="1"/>
          <p:nvPr/>
        </p:nvSpPr>
        <p:spPr>
          <a:xfrm>
            <a:off x="552721" y="6000672"/>
            <a:ext cx="2782388" cy="923330"/>
          </a:xfrm>
          <a:prstGeom prst="rect">
            <a:avLst/>
          </a:prstGeom>
          <a:noFill/>
        </p:spPr>
        <p:txBody>
          <a:bodyPr wrap="square">
            <a:spAutoFit/>
          </a:bodyPr>
          <a:lstStyle/>
          <a:p>
            <a:pPr algn="ctr"/>
            <a:r>
              <a:rPr lang="en-US" sz="1800" b="1" dirty="0"/>
              <a:t>Oklahoma State Department of Health</a:t>
            </a:r>
          </a:p>
          <a:p>
            <a:pPr algn="ctr"/>
            <a:r>
              <a:rPr lang="en-US" sz="1800" b="1" dirty="0"/>
              <a:t> | </a:t>
            </a:r>
            <a:r>
              <a:rPr lang="en-US" sz="1800" b="1" dirty="0">
                <a:solidFill>
                  <a:srgbClr val="464646"/>
                </a:solidFill>
              </a:rPr>
              <a:t>HIV 101 | 2023</a:t>
            </a:r>
            <a:r>
              <a:rPr lang="en-US" sz="1200" b="1" dirty="0">
                <a:solidFill>
                  <a:srgbClr val="464646"/>
                </a:solidFill>
              </a:rPr>
              <a:t> </a:t>
            </a:r>
            <a:endParaRPr lang="en-US" sz="1800" b="1" dirty="0"/>
          </a:p>
        </p:txBody>
      </p:sp>
      <p:sp>
        <p:nvSpPr>
          <p:cNvPr id="2" name="Slide Number Placeholder 1"/>
          <p:cNvSpPr>
            <a:spLocks noGrp="1"/>
          </p:cNvSpPr>
          <p:nvPr>
            <p:ph type="sldNum" sz="quarter" idx="12"/>
          </p:nvPr>
        </p:nvSpPr>
        <p:spPr>
          <a:xfrm>
            <a:off x="11057177" y="6350371"/>
            <a:ext cx="784412" cy="223931"/>
          </a:xfrm>
        </p:spPr>
        <p:txBody>
          <a:bodyPr/>
          <a:lstStyle/>
          <a:p>
            <a:fld id="{DB7DDC46-2E90-8640-BEFE-F54DCCD857ED}" type="slidenum">
              <a:rPr lang="en-US" sz="1800" smtClean="0">
                <a:solidFill>
                  <a:schemeClr val="tx1">
                    <a:lumMod val="50000"/>
                  </a:schemeClr>
                </a:solidFill>
              </a:rPr>
              <a:pPr/>
              <a:t>7</a:t>
            </a:fld>
            <a:endParaRPr lang="en-US" sz="1800" dirty="0">
              <a:solidFill>
                <a:schemeClr val="tx1">
                  <a:lumMod val="50000"/>
                </a:schemeClr>
              </a:solidFill>
            </a:endParaRPr>
          </a:p>
        </p:txBody>
      </p:sp>
      <p:graphicFrame>
        <p:nvGraphicFramePr>
          <p:cNvPr id="10" name="Chart 9"/>
          <p:cNvGraphicFramePr/>
          <p:nvPr>
            <p:extLst>
              <p:ext uri="{D42A27DB-BD31-4B8C-83A1-F6EECF244321}">
                <p14:modId xmlns:p14="http://schemas.microsoft.com/office/powerpoint/2010/main" val="4195468298"/>
              </p:ext>
            </p:extLst>
          </p:nvPr>
        </p:nvGraphicFramePr>
        <p:xfrm>
          <a:off x="6653546" y="691537"/>
          <a:ext cx="5885370" cy="5362484"/>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9153918" y="502364"/>
            <a:ext cx="2438400" cy="646331"/>
          </a:xfrm>
          <a:prstGeom prst="rect">
            <a:avLst/>
          </a:prstGeom>
          <a:ln>
            <a:solidFill>
              <a:schemeClr val="accent5"/>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b="1" dirty="0">
                <a:solidFill>
                  <a:schemeClr val="tx1">
                    <a:lumMod val="75000"/>
                  </a:schemeClr>
                </a:solidFill>
              </a:rPr>
              <a:t>Oklahoma</a:t>
            </a:r>
            <a:r>
              <a:rPr lang="en-US" b="1" dirty="0">
                <a:solidFill>
                  <a:srgbClr val="1817BF"/>
                </a:solidFill>
              </a:rPr>
              <a:t>, 2020</a:t>
            </a:r>
          </a:p>
          <a:p>
            <a:pPr algn="ctr"/>
            <a:r>
              <a:rPr lang="en-US" b="1" dirty="0">
                <a:solidFill>
                  <a:srgbClr val="1817BF"/>
                </a:solidFill>
              </a:rPr>
              <a:t>N=</a:t>
            </a:r>
            <a:r>
              <a:rPr lang="en-US" b="1" dirty="0">
                <a:solidFill>
                  <a:schemeClr val="tx1"/>
                </a:solidFill>
              </a:rPr>
              <a:t>345</a:t>
            </a:r>
          </a:p>
        </p:txBody>
      </p:sp>
      <p:sp>
        <p:nvSpPr>
          <p:cNvPr id="3" name="Rectangle 2"/>
          <p:cNvSpPr/>
          <p:nvPr/>
        </p:nvSpPr>
        <p:spPr>
          <a:xfrm>
            <a:off x="5323232" y="1370377"/>
            <a:ext cx="652743" cy="369332"/>
          </a:xfrm>
          <a:prstGeom prst="rect">
            <a:avLst/>
          </a:prstGeom>
        </p:spPr>
        <p:txBody>
          <a:bodyPr wrap="none">
            <a:spAutoFit/>
          </a:bodyPr>
          <a:lstStyle/>
          <a:p>
            <a:pPr algn="ctr">
              <a:defRPr sz="1800" b="1" i="0" u="none" strike="noStrike" kern="1200" baseline="0">
                <a:solidFill>
                  <a:srgbClr val="464646">
                    <a:lumMod val="75000"/>
                    <a:lumOff val="25000"/>
                  </a:srgbClr>
                </a:solidFill>
                <a:latin typeface="+mn-lt"/>
                <a:ea typeface="+mn-ea"/>
                <a:cs typeface="+mn-cs"/>
              </a:defRPr>
            </a:pPr>
            <a:r>
              <a:rPr lang="en-US" dirty="0">
                <a:solidFill>
                  <a:schemeClr val="tx1">
                    <a:lumMod val="50000"/>
                  </a:schemeClr>
                </a:solidFill>
              </a:rPr>
              <a:t>&lt;1%</a:t>
            </a:r>
          </a:p>
        </p:txBody>
      </p:sp>
      <p:cxnSp>
        <p:nvCxnSpPr>
          <p:cNvPr id="6" name="Elbow Connector 5"/>
          <p:cNvCxnSpPr>
            <a:cxnSpLocks/>
          </p:cNvCxnSpPr>
          <p:nvPr/>
        </p:nvCxnSpPr>
        <p:spPr>
          <a:xfrm rot="5400000">
            <a:off x="5493280" y="1703335"/>
            <a:ext cx="241459" cy="143600"/>
          </a:xfrm>
          <a:prstGeom prst="bentConnector3">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4" name="Chart 13">
            <a:extLs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73748392"/>
              </p:ext>
            </p:extLst>
          </p:nvPr>
        </p:nvGraphicFramePr>
        <p:xfrm>
          <a:off x="2955000" y="1488367"/>
          <a:ext cx="5946082" cy="4934986"/>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p:cNvSpPr txBox="1"/>
          <p:nvPr/>
        </p:nvSpPr>
        <p:spPr>
          <a:xfrm>
            <a:off x="3814960" y="502365"/>
            <a:ext cx="2438400" cy="646331"/>
          </a:xfrm>
          <a:prstGeom prst="rect">
            <a:avLst/>
          </a:prstGeom>
          <a:ln>
            <a:solidFill>
              <a:schemeClr val="accent5"/>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a:solidFill>
                  <a:schemeClr val="tx1">
                    <a:lumMod val="75000"/>
                  </a:schemeClr>
                </a:solidFill>
              </a:rPr>
              <a:t>United States</a:t>
            </a:r>
            <a:r>
              <a:rPr lang="en-US" b="1" dirty="0">
                <a:solidFill>
                  <a:srgbClr val="1817BF"/>
                </a:solidFill>
              </a:rPr>
              <a:t>, 2020</a:t>
            </a:r>
          </a:p>
          <a:p>
            <a:pPr algn="ctr"/>
            <a:r>
              <a:rPr lang="en-US" b="1" dirty="0">
                <a:solidFill>
                  <a:srgbClr val="1817BF"/>
                </a:solidFill>
              </a:rPr>
              <a:t>N=</a:t>
            </a:r>
            <a:r>
              <a:rPr lang="en-US" b="1" dirty="0">
                <a:solidFill>
                  <a:schemeClr val="tx2">
                    <a:lumMod val="50000"/>
                  </a:schemeClr>
                </a:solidFill>
              </a:rPr>
              <a:t>30,635</a:t>
            </a:r>
          </a:p>
        </p:txBody>
      </p:sp>
      <p:sp>
        <p:nvSpPr>
          <p:cNvPr id="4" name="TextBox 3">
            <a:extLst>
              <a:ext uri="{FF2B5EF4-FFF2-40B4-BE49-F238E27FC236}">
                <a16:creationId xmlns:a16="http://schemas.microsoft.com/office/drawing/2014/main" id="{7F9CABC6-DF6C-6394-CF19-325862A1E7ED}"/>
              </a:ext>
            </a:extLst>
          </p:cNvPr>
          <p:cNvSpPr txBox="1"/>
          <p:nvPr/>
        </p:nvSpPr>
        <p:spPr>
          <a:xfrm>
            <a:off x="9045257" y="6102829"/>
            <a:ext cx="1674741" cy="369332"/>
          </a:xfrm>
          <a:prstGeom prst="rect">
            <a:avLst/>
          </a:prstGeom>
          <a:noFill/>
        </p:spPr>
        <p:txBody>
          <a:bodyPr wrap="square" lIns="91440" rtlCol="0">
            <a:spAutoFit/>
          </a:bodyPr>
          <a:lstStyle/>
          <a:p>
            <a:r>
              <a:rPr lang="en-US" b="1" dirty="0">
                <a:solidFill>
                  <a:schemeClr val="tx1">
                    <a:lumMod val="50000"/>
                  </a:schemeClr>
                </a:solidFill>
              </a:rPr>
              <a:t>Age 65 over</a:t>
            </a:r>
          </a:p>
        </p:txBody>
      </p:sp>
      <p:sp>
        <p:nvSpPr>
          <p:cNvPr id="7" name="Rectangle 6">
            <a:extLst>
              <a:ext uri="{FF2B5EF4-FFF2-40B4-BE49-F238E27FC236}">
                <a16:creationId xmlns:a16="http://schemas.microsoft.com/office/drawing/2014/main" id="{11B4E0A0-D14F-D9A6-7C05-019FD5ADC869}"/>
              </a:ext>
            </a:extLst>
          </p:cNvPr>
          <p:cNvSpPr/>
          <p:nvPr/>
        </p:nvSpPr>
        <p:spPr>
          <a:xfrm>
            <a:off x="8923122" y="6243194"/>
            <a:ext cx="122135" cy="116218"/>
          </a:xfrm>
          <a:prstGeom prst="rect">
            <a:avLst/>
          </a:prstGeom>
          <a:solidFill>
            <a:srgbClr val="5D1447"/>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endParaRPr lang="en-US"/>
          </a:p>
        </p:txBody>
      </p:sp>
    </p:spTree>
    <p:extLst>
      <p:ext uri="{BB962C8B-B14F-4D97-AF65-F5344CB8AC3E}">
        <p14:creationId xmlns:p14="http://schemas.microsoft.com/office/powerpoint/2010/main" val="3409554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5139" y="1648690"/>
            <a:ext cx="3104147" cy="3290496"/>
          </a:xfrm>
          <a:effectLst/>
        </p:spPr>
        <p:txBody>
          <a:bodyPr/>
          <a:lstStyle/>
          <a:p>
            <a:pPr algn="ctr"/>
            <a:r>
              <a:rPr lang="en-US" sz="3600" dirty="0">
                <a:solidFill>
                  <a:schemeClr val="tx1">
                    <a:lumMod val="50000"/>
                  </a:schemeClr>
                </a:solidFill>
              </a:rPr>
              <a:t>Diagnoses of HIV Cases, by Transmission</a:t>
            </a:r>
          </a:p>
        </p:txBody>
      </p:sp>
      <p:graphicFrame>
        <p:nvGraphicFramePr>
          <p:cNvPr id="8" name="Chart 7"/>
          <p:cNvGraphicFramePr/>
          <p:nvPr/>
        </p:nvGraphicFramePr>
        <p:xfrm>
          <a:off x="2895600" y="2057400"/>
          <a:ext cx="6400800" cy="398368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p:nvPr>
            <p:extLst>
              <p:ext uri="{D42A27DB-BD31-4B8C-83A1-F6EECF244321}">
                <p14:modId xmlns:p14="http://schemas.microsoft.com/office/powerpoint/2010/main" val="4185456396"/>
              </p:ext>
            </p:extLst>
          </p:nvPr>
        </p:nvGraphicFramePr>
        <p:xfrm>
          <a:off x="2895600" y="1793722"/>
          <a:ext cx="4966310" cy="523898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p:cNvGraphicFramePr/>
          <p:nvPr>
            <p:extLst>
              <p:ext uri="{D42A27DB-BD31-4B8C-83A1-F6EECF244321}">
                <p14:modId xmlns:p14="http://schemas.microsoft.com/office/powerpoint/2010/main" val="1047294224"/>
              </p:ext>
            </p:extLst>
          </p:nvPr>
        </p:nvGraphicFramePr>
        <p:xfrm>
          <a:off x="6746054" y="2202769"/>
          <a:ext cx="6244389" cy="5093616"/>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p:cNvSpPr txBox="1"/>
          <p:nvPr/>
        </p:nvSpPr>
        <p:spPr>
          <a:xfrm>
            <a:off x="3770761" y="470770"/>
            <a:ext cx="2438400"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b="1" dirty="0">
                <a:solidFill>
                  <a:schemeClr val="tx1">
                    <a:lumMod val="50000"/>
                  </a:schemeClr>
                </a:solidFill>
              </a:rPr>
              <a:t>United States, </a:t>
            </a:r>
            <a:r>
              <a:rPr lang="en-US" b="1" dirty="0">
                <a:solidFill>
                  <a:srgbClr val="1817BF"/>
                </a:solidFill>
              </a:rPr>
              <a:t>2020</a:t>
            </a:r>
          </a:p>
          <a:p>
            <a:pPr algn="ctr"/>
            <a:r>
              <a:rPr lang="en-US" b="1" dirty="0">
                <a:solidFill>
                  <a:srgbClr val="1817BF"/>
                </a:solidFill>
              </a:rPr>
              <a:t>N=</a:t>
            </a:r>
            <a:r>
              <a:rPr lang="en-US" b="1" dirty="0">
                <a:solidFill>
                  <a:schemeClr val="tx2">
                    <a:lumMod val="50000"/>
                  </a:schemeClr>
                </a:solidFill>
              </a:rPr>
              <a:t>30,635</a:t>
            </a:r>
          </a:p>
        </p:txBody>
      </p:sp>
      <p:sp>
        <p:nvSpPr>
          <p:cNvPr id="11" name="TextBox 10"/>
          <p:cNvSpPr txBox="1"/>
          <p:nvPr/>
        </p:nvSpPr>
        <p:spPr>
          <a:xfrm>
            <a:off x="8915400" y="470769"/>
            <a:ext cx="2438400"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b="1" dirty="0">
                <a:solidFill>
                  <a:schemeClr val="tx1">
                    <a:lumMod val="50000"/>
                  </a:schemeClr>
                </a:solidFill>
              </a:rPr>
              <a:t>Oklahoma, </a:t>
            </a:r>
            <a:r>
              <a:rPr lang="en-US" b="1" dirty="0">
                <a:solidFill>
                  <a:srgbClr val="1817BF"/>
                </a:solidFill>
              </a:rPr>
              <a:t>2020</a:t>
            </a:r>
          </a:p>
          <a:p>
            <a:pPr algn="ctr"/>
            <a:r>
              <a:rPr lang="en-US" b="1" dirty="0">
                <a:solidFill>
                  <a:srgbClr val="1817BF"/>
                </a:solidFill>
              </a:rPr>
              <a:t>N=</a:t>
            </a:r>
            <a:r>
              <a:rPr lang="en-US" b="1" dirty="0">
                <a:solidFill>
                  <a:schemeClr val="tx1"/>
                </a:solidFill>
              </a:rPr>
              <a:t>345</a:t>
            </a:r>
          </a:p>
        </p:txBody>
      </p:sp>
      <p:sp>
        <p:nvSpPr>
          <p:cNvPr id="2" name="Slide Number Placeholder 1"/>
          <p:cNvSpPr>
            <a:spLocks noGrp="1"/>
          </p:cNvSpPr>
          <p:nvPr>
            <p:ph type="sldNum" sz="quarter" idx="12"/>
          </p:nvPr>
        </p:nvSpPr>
        <p:spPr/>
        <p:txBody>
          <a:bodyPr/>
          <a:lstStyle/>
          <a:p>
            <a:fld id="{DB7DDC46-2E90-8640-BEFE-F54DCCD857ED}" type="slidenum">
              <a:rPr lang="en-US" sz="1800" smtClean="0">
                <a:solidFill>
                  <a:schemeClr val="tx1">
                    <a:lumMod val="50000"/>
                  </a:schemeClr>
                </a:solidFill>
              </a:rPr>
              <a:pPr/>
              <a:t>8</a:t>
            </a:fld>
            <a:endParaRPr lang="en-US" sz="1800" dirty="0">
              <a:solidFill>
                <a:schemeClr val="tx1">
                  <a:lumMod val="50000"/>
                </a:schemeClr>
              </a:solidFill>
            </a:endParaRPr>
          </a:p>
        </p:txBody>
      </p:sp>
      <p:sp>
        <p:nvSpPr>
          <p:cNvPr id="12" name="TextBox 11">
            <a:extLst>
              <a:ext uri="{FF2B5EF4-FFF2-40B4-BE49-F238E27FC236}">
                <a16:creationId xmlns:a16="http://schemas.microsoft.com/office/drawing/2014/main" id="{C739C50F-DE2D-4371-A8E3-B2BAA01B2DA7}"/>
              </a:ext>
            </a:extLst>
          </p:cNvPr>
          <p:cNvSpPr txBox="1"/>
          <p:nvPr/>
        </p:nvSpPr>
        <p:spPr>
          <a:xfrm>
            <a:off x="544102" y="6002257"/>
            <a:ext cx="2851150" cy="923330"/>
          </a:xfrm>
          <a:prstGeom prst="rect">
            <a:avLst/>
          </a:prstGeom>
          <a:noFill/>
        </p:spPr>
        <p:txBody>
          <a:bodyPr wrap="square">
            <a:spAutoFit/>
          </a:bodyPr>
          <a:lstStyle/>
          <a:p>
            <a:pPr algn="ctr"/>
            <a:r>
              <a:rPr lang="en-US" sz="1800" b="1" dirty="0"/>
              <a:t>Oklahoma State Department of Health</a:t>
            </a:r>
          </a:p>
          <a:p>
            <a:pPr algn="ctr"/>
            <a:r>
              <a:rPr lang="en-US" sz="1800" b="1" dirty="0"/>
              <a:t> | </a:t>
            </a:r>
            <a:r>
              <a:rPr lang="en-US" sz="1800" b="1" dirty="0">
                <a:solidFill>
                  <a:srgbClr val="464646"/>
                </a:solidFill>
              </a:rPr>
              <a:t>HIV 101 | 2023</a:t>
            </a:r>
            <a:endParaRPr lang="en-US" dirty="0"/>
          </a:p>
        </p:txBody>
      </p:sp>
      <p:cxnSp>
        <p:nvCxnSpPr>
          <p:cNvPr id="5" name="Connector: Elbow 4">
            <a:extLst>
              <a:ext uri="{FF2B5EF4-FFF2-40B4-BE49-F238E27FC236}">
                <a16:creationId xmlns:a16="http://schemas.microsoft.com/office/drawing/2014/main" id="{937342ED-BD3E-4F7A-B353-DF37287C00BB}"/>
              </a:ext>
            </a:extLst>
          </p:cNvPr>
          <p:cNvCxnSpPr>
            <a:cxnSpLocks/>
          </p:cNvCxnSpPr>
          <p:nvPr/>
        </p:nvCxnSpPr>
        <p:spPr>
          <a:xfrm rot="5400000">
            <a:off x="5034177" y="1978279"/>
            <a:ext cx="238120" cy="218562"/>
          </a:xfrm>
          <a:prstGeom prst="bentConnector3">
            <a:avLst>
              <a:gd name="adj1" fmla="val 50000"/>
            </a:avLst>
          </a:prstGeom>
          <a:ln>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82626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11457"/>
            <a:ext cx="3304128" cy="2293052"/>
          </a:xfrm>
          <a:effectLst/>
        </p:spPr>
        <p:txBody>
          <a:bodyPr/>
          <a:lstStyle/>
          <a:p>
            <a:pPr algn="ctr"/>
            <a:r>
              <a:rPr lang="en-US" sz="3600" dirty="0">
                <a:solidFill>
                  <a:schemeClr val="tx1">
                    <a:lumMod val="50000"/>
                  </a:schemeClr>
                </a:solidFill>
              </a:rPr>
              <a:t>Diagnoses of HIV Cases, </a:t>
            </a:r>
            <a:br>
              <a:rPr lang="en-US" sz="3600" dirty="0">
                <a:solidFill>
                  <a:schemeClr val="tx1">
                    <a:lumMod val="50000"/>
                  </a:schemeClr>
                </a:solidFill>
              </a:rPr>
            </a:br>
            <a:r>
              <a:rPr lang="en-US" sz="3600" dirty="0">
                <a:solidFill>
                  <a:schemeClr val="tx1">
                    <a:lumMod val="50000"/>
                  </a:schemeClr>
                </a:solidFill>
              </a:rPr>
              <a:t>by Race/Ethnicity</a:t>
            </a:r>
          </a:p>
        </p:txBody>
      </p:sp>
      <p:graphicFrame>
        <p:nvGraphicFramePr>
          <p:cNvPr id="8" name="Chart 7"/>
          <p:cNvGraphicFramePr/>
          <p:nvPr/>
        </p:nvGraphicFramePr>
        <p:xfrm>
          <a:off x="2895600" y="2057400"/>
          <a:ext cx="6400800" cy="398368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p:nvPr>
            <p:extLst>
              <p:ext uri="{D42A27DB-BD31-4B8C-83A1-F6EECF244321}">
                <p14:modId xmlns:p14="http://schemas.microsoft.com/office/powerpoint/2010/main" val="1606656681"/>
              </p:ext>
            </p:extLst>
          </p:nvPr>
        </p:nvGraphicFramePr>
        <p:xfrm>
          <a:off x="3111387" y="1719913"/>
          <a:ext cx="6176682" cy="4343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p:cNvGraphicFramePr/>
          <p:nvPr>
            <p:extLst>
              <p:ext uri="{D42A27DB-BD31-4B8C-83A1-F6EECF244321}">
                <p14:modId xmlns:p14="http://schemas.microsoft.com/office/powerpoint/2010/main" val="1384204222"/>
              </p:ext>
            </p:extLst>
          </p:nvPr>
        </p:nvGraphicFramePr>
        <p:xfrm>
          <a:off x="8207044" y="1951747"/>
          <a:ext cx="4267200" cy="4187899"/>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p:cNvSpPr txBox="1"/>
          <p:nvPr/>
        </p:nvSpPr>
        <p:spPr>
          <a:xfrm>
            <a:off x="9296400" y="957014"/>
            <a:ext cx="2438400"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b="1" dirty="0">
                <a:solidFill>
                  <a:schemeClr val="tx1">
                    <a:lumMod val="50000"/>
                  </a:schemeClr>
                </a:solidFill>
              </a:rPr>
              <a:t>Oklahoma</a:t>
            </a:r>
            <a:r>
              <a:rPr lang="en-US" b="1" dirty="0">
                <a:solidFill>
                  <a:srgbClr val="1817BF"/>
                </a:solidFill>
              </a:rPr>
              <a:t>, 2020</a:t>
            </a:r>
          </a:p>
          <a:p>
            <a:pPr algn="ctr"/>
            <a:r>
              <a:rPr lang="en-US" b="1" dirty="0">
                <a:solidFill>
                  <a:srgbClr val="1817BF"/>
                </a:solidFill>
              </a:rPr>
              <a:t>N=</a:t>
            </a:r>
            <a:r>
              <a:rPr lang="en-US" b="1" dirty="0">
                <a:solidFill>
                  <a:schemeClr val="tx1"/>
                </a:solidFill>
              </a:rPr>
              <a:t>345</a:t>
            </a:r>
          </a:p>
        </p:txBody>
      </p:sp>
      <p:sp>
        <p:nvSpPr>
          <p:cNvPr id="9" name="TextBox 8"/>
          <p:cNvSpPr txBox="1"/>
          <p:nvPr/>
        </p:nvSpPr>
        <p:spPr>
          <a:xfrm>
            <a:off x="4054642" y="957015"/>
            <a:ext cx="2438400"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b="1" dirty="0">
                <a:solidFill>
                  <a:schemeClr val="tx1">
                    <a:lumMod val="50000"/>
                  </a:schemeClr>
                </a:solidFill>
              </a:rPr>
              <a:t>United States, </a:t>
            </a:r>
            <a:r>
              <a:rPr lang="en-US" b="1" dirty="0">
                <a:solidFill>
                  <a:srgbClr val="1817BF"/>
                </a:solidFill>
              </a:rPr>
              <a:t>2019</a:t>
            </a:r>
          </a:p>
          <a:p>
            <a:pPr algn="ctr"/>
            <a:r>
              <a:rPr lang="en-US" b="1" dirty="0">
                <a:solidFill>
                  <a:srgbClr val="1817BF"/>
                </a:solidFill>
              </a:rPr>
              <a:t>N=</a:t>
            </a:r>
            <a:r>
              <a:rPr lang="en-US" b="1" dirty="0">
                <a:solidFill>
                  <a:schemeClr val="tx2">
                    <a:lumMod val="50000"/>
                  </a:schemeClr>
                </a:solidFill>
              </a:rPr>
              <a:t>36,801</a:t>
            </a:r>
          </a:p>
        </p:txBody>
      </p:sp>
      <p:sp>
        <p:nvSpPr>
          <p:cNvPr id="3" name="TextBox 2"/>
          <p:cNvSpPr txBox="1"/>
          <p:nvPr/>
        </p:nvSpPr>
        <p:spPr>
          <a:xfrm>
            <a:off x="7310687" y="5645374"/>
            <a:ext cx="1156997" cy="369332"/>
          </a:xfrm>
          <a:prstGeom prst="rect">
            <a:avLst/>
          </a:prstGeom>
          <a:noFill/>
        </p:spPr>
        <p:txBody>
          <a:bodyPr wrap="square" rtlCol="0">
            <a:spAutoFit/>
          </a:bodyPr>
          <a:lstStyle/>
          <a:p>
            <a:r>
              <a:rPr lang="en-US" b="1" dirty="0">
                <a:solidFill>
                  <a:schemeClr val="tx1">
                    <a:lumMod val="50000"/>
                  </a:schemeClr>
                </a:solidFill>
                <a:latin typeface="Calibri" panose="020F0502020204030204" pitchFamily="34" charset="0"/>
                <a:cs typeface="Calibri" panose="020F0502020204030204" pitchFamily="34" charset="0"/>
              </a:rPr>
              <a:t>64%, OK</a:t>
            </a:r>
          </a:p>
        </p:txBody>
      </p:sp>
      <p:sp>
        <p:nvSpPr>
          <p:cNvPr id="11" name="TextBox 10"/>
          <p:cNvSpPr txBox="1"/>
          <p:nvPr/>
        </p:nvSpPr>
        <p:spPr>
          <a:xfrm>
            <a:off x="7310688" y="4892189"/>
            <a:ext cx="1156997" cy="369332"/>
          </a:xfrm>
          <a:prstGeom prst="rect">
            <a:avLst/>
          </a:prstGeom>
          <a:noFill/>
        </p:spPr>
        <p:txBody>
          <a:bodyPr wrap="square" rtlCol="0">
            <a:spAutoFit/>
          </a:bodyPr>
          <a:lstStyle/>
          <a:p>
            <a:r>
              <a:rPr lang="en-US" b="1" dirty="0">
                <a:solidFill>
                  <a:schemeClr val="tx1">
                    <a:lumMod val="50000"/>
                  </a:schemeClr>
                </a:solidFill>
                <a:latin typeface="Calibri" panose="020F0502020204030204" pitchFamily="34" charset="0"/>
                <a:cs typeface="Calibri" panose="020F0502020204030204" pitchFamily="34" charset="0"/>
              </a:rPr>
              <a:t>6%, OK</a:t>
            </a:r>
          </a:p>
        </p:txBody>
      </p:sp>
      <p:sp>
        <p:nvSpPr>
          <p:cNvPr id="12" name="TextBox 11"/>
          <p:cNvSpPr txBox="1"/>
          <p:nvPr/>
        </p:nvSpPr>
        <p:spPr>
          <a:xfrm>
            <a:off x="7200838" y="4179639"/>
            <a:ext cx="1156997" cy="369332"/>
          </a:xfrm>
          <a:prstGeom prst="rect">
            <a:avLst/>
          </a:prstGeom>
          <a:noFill/>
        </p:spPr>
        <p:txBody>
          <a:bodyPr wrap="square" rtlCol="0">
            <a:spAutoFit/>
          </a:bodyPr>
          <a:lstStyle/>
          <a:p>
            <a:r>
              <a:rPr lang="en-US" b="1" dirty="0">
                <a:solidFill>
                  <a:schemeClr val="tx1">
                    <a:lumMod val="50000"/>
                  </a:schemeClr>
                </a:solidFill>
                <a:latin typeface="Calibri" panose="020F0502020204030204" pitchFamily="34" charset="0"/>
                <a:cs typeface="Calibri" panose="020F0502020204030204" pitchFamily="34" charset="0"/>
              </a:rPr>
              <a:t>11%, OK</a:t>
            </a:r>
          </a:p>
        </p:txBody>
      </p:sp>
      <p:sp>
        <p:nvSpPr>
          <p:cNvPr id="13" name="TextBox 12"/>
          <p:cNvSpPr txBox="1"/>
          <p:nvPr/>
        </p:nvSpPr>
        <p:spPr>
          <a:xfrm>
            <a:off x="7310688" y="3430377"/>
            <a:ext cx="1156997" cy="369332"/>
          </a:xfrm>
          <a:prstGeom prst="rect">
            <a:avLst/>
          </a:prstGeom>
          <a:noFill/>
        </p:spPr>
        <p:txBody>
          <a:bodyPr wrap="square" rtlCol="0">
            <a:spAutoFit/>
          </a:bodyPr>
          <a:lstStyle/>
          <a:p>
            <a:r>
              <a:rPr lang="en-US" b="1" dirty="0">
                <a:solidFill>
                  <a:schemeClr val="tx1">
                    <a:lumMod val="50000"/>
                  </a:schemeClr>
                </a:solidFill>
                <a:latin typeface="Calibri" panose="020F0502020204030204" pitchFamily="34" charset="0"/>
                <a:cs typeface="Calibri" panose="020F0502020204030204" pitchFamily="34" charset="0"/>
              </a:rPr>
              <a:t>7%</a:t>
            </a:r>
            <a:r>
              <a:rPr lang="en-US" dirty="0">
                <a:solidFill>
                  <a:schemeClr val="tx1">
                    <a:lumMod val="50000"/>
                  </a:schemeClr>
                </a:solidFill>
                <a:latin typeface="Calibri" panose="020F0502020204030204" pitchFamily="34" charset="0"/>
                <a:cs typeface="Calibri" panose="020F0502020204030204" pitchFamily="34" charset="0"/>
              </a:rPr>
              <a:t>, </a:t>
            </a:r>
            <a:r>
              <a:rPr lang="en-US" b="1" dirty="0">
                <a:solidFill>
                  <a:schemeClr val="tx1">
                    <a:lumMod val="50000"/>
                  </a:schemeClr>
                </a:solidFill>
                <a:latin typeface="Calibri" panose="020F0502020204030204" pitchFamily="34" charset="0"/>
                <a:cs typeface="Calibri" panose="020F0502020204030204" pitchFamily="34" charset="0"/>
              </a:rPr>
              <a:t>OK</a:t>
            </a:r>
          </a:p>
        </p:txBody>
      </p:sp>
      <p:sp>
        <p:nvSpPr>
          <p:cNvPr id="15" name="TextBox 14"/>
          <p:cNvSpPr txBox="1"/>
          <p:nvPr/>
        </p:nvSpPr>
        <p:spPr>
          <a:xfrm>
            <a:off x="7310688" y="2710844"/>
            <a:ext cx="1156997"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3</a:t>
            </a:r>
            <a:r>
              <a:rPr lang="en-US" sz="1400" b="1" dirty="0">
                <a:solidFill>
                  <a:schemeClr val="tx1">
                    <a:lumMod val="50000"/>
                  </a:schemeClr>
                </a:solidFill>
              </a:rPr>
              <a:t>%</a:t>
            </a:r>
            <a:r>
              <a:rPr lang="en-US" sz="1400" dirty="0">
                <a:solidFill>
                  <a:schemeClr val="tx1">
                    <a:lumMod val="50000"/>
                  </a:schemeClr>
                </a:solidFill>
              </a:rPr>
              <a:t>,</a:t>
            </a:r>
            <a:r>
              <a:rPr lang="en-US" sz="1400" dirty="0"/>
              <a:t> </a:t>
            </a:r>
            <a:r>
              <a:rPr lang="en-US" b="1" dirty="0">
                <a:solidFill>
                  <a:schemeClr val="tx1">
                    <a:lumMod val="50000"/>
                  </a:schemeClr>
                </a:solidFill>
                <a:latin typeface="Calibri" panose="020F0502020204030204" pitchFamily="34" charset="0"/>
                <a:cs typeface="Calibri" panose="020F0502020204030204" pitchFamily="34" charset="0"/>
              </a:rPr>
              <a:t>OK</a:t>
            </a:r>
          </a:p>
        </p:txBody>
      </p:sp>
      <p:sp>
        <p:nvSpPr>
          <p:cNvPr id="16" name="TextBox 15"/>
          <p:cNvSpPr txBox="1"/>
          <p:nvPr/>
        </p:nvSpPr>
        <p:spPr>
          <a:xfrm>
            <a:off x="7310688" y="2269753"/>
            <a:ext cx="1156997" cy="369332"/>
          </a:xfrm>
          <a:prstGeom prst="rect">
            <a:avLst/>
          </a:prstGeom>
          <a:noFill/>
        </p:spPr>
        <p:txBody>
          <a:bodyPr wrap="square" rtlCol="0">
            <a:spAutoFit/>
          </a:bodyPr>
          <a:lstStyle/>
          <a:p>
            <a:r>
              <a:rPr lang="en-US" b="1" dirty="0">
                <a:solidFill>
                  <a:schemeClr val="tx1">
                    <a:lumMod val="50000"/>
                  </a:schemeClr>
                </a:solidFill>
                <a:latin typeface="Calibri" panose="020F0502020204030204" pitchFamily="34" charset="0"/>
                <a:cs typeface="Calibri" panose="020F0502020204030204" pitchFamily="34" charset="0"/>
              </a:rPr>
              <a:t>9%, OK</a:t>
            </a:r>
          </a:p>
        </p:txBody>
      </p:sp>
      <p:sp>
        <p:nvSpPr>
          <p:cNvPr id="5" name="Slide Number Placeholder 4"/>
          <p:cNvSpPr>
            <a:spLocks noGrp="1"/>
          </p:cNvSpPr>
          <p:nvPr>
            <p:ph type="sldNum" sz="quarter" idx="12"/>
          </p:nvPr>
        </p:nvSpPr>
        <p:spPr/>
        <p:txBody>
          <a:bodyPr/>
          <a:lstStyle/>
          <a:p>
            <a:fld id="{DB7DDC46-2E90-8640-BEFE-F54DCCD857ED}" type="slidenum">
              <a:rPr lang="en-US" sz="1800" smtClean="0">
                <a:solidFill>
                  <a:schemeClr val="tx1">
                    <a:lumMod val="50000"/>
                  </a:schemeClr>
                </a:solidFill>
              </a:rPr>
              <a:pPr/>
              <a:t>9</a:t>
            </a:fld>
            <a:endParaRPr lang="en-US" sz="1800" dirty="0">
              <a:solidFill>
                <a:schemeClr val="tx1">
                  <a:lumMod val="50000"/>
                </a:schemeClr>
              </a:solidFill>
            </a:endParaRPr>
          </a:p>
        </p:txBody>
      </p:sp>
      <p:sp>
        <p:nvSpPr>
          <p:cNvPr id="17" name="TextBox 16">
            <a:extLst>
              <a:ext uri="{FF2B5EF4-FFF2-40B4-BE49-F238E27FC236}">
                <a16:creationId xmlns:a16="http://schemas.microsoft.com/office/drawing/2014/main" id="{61A58BCE-7B21-4F4E-9B7F-E6EE2A9ADCCD}"/>
              </a:ext>
            </a:extLst>
          </p:cNvPr>
          <p:cNvSpPr txBox="1"/>
          <p:nvPr/>
        </p:nvSpPr>
        <p:spPr>
          <a:xfrm>
            <a:off x="405223" y="5939135"/>
            <a:ext cx="3041650" cy="923330"/>
          </a:xfrm>
          <a:prstGeom prst="rect">
            <a:avLst/>
          </a:prstGeom>
          <a:noFill/>
        </p:spPr>
        <p:txBody>
          <a:bodyPr wrap="square">
            <a:spAutoFit/>
          </a:bodyPr>
          <a:lstStyle/>
          <a:p>
            <a:pPr algn="ctr"/>
            <a:r>
              <a:rPr lang="en-US" sz="1800" b="1" dirty="0"/>
              <a:t>Oklahoma State Department of Health</a:t>
            </a:r>
          </a:p>
          <a:p>
            <a:pPr algn="ctr"/>
            <a:r>
              <a:rPr lang="en-US" sz="1800" b="1" dirty="0"/>
              <a:t> | </a:t>
            </a:r>
            <a:r>
              <a:rPr lang="en-US" sz="1800" b="1" dirty="0">
                <a:solidFill>
                  <a:srgbClr val="464646"/>
                </a:solidFill>
              </a:rPr>
              <a:t>HIV 101 | 2023</a:t>
            </a:r>
            <a:endParaRPr lang="en-US" dirty="0"/>
          </a:p>
        </p:txBody>
      </p:sp>
    </p:spTree>
    <p:extLst>
      <p:ext uri="{BB962C8B-B14F-4D97-AF65-F5344CB8AC3E}">
        <p14:creationId xmlns:p14="http://schemas.microsoft.com/office/powerpoint/2010/main" val="772313767"/>
      </p:ext>
    </p:extLst>
  </p:cSld>
  <p:clrMapOvr>
    <a:masterClrMapping/>
  </p:clrMapOvr>
</p:sld>
</file>

<file path=ppt/theme/theme1.xml><?xml version="1.0" encoding="utf-8"?>
<a:theme xmlns:a="http://schemas.openxmlformats.org/drawingml/2006/main" name="Oklaholma ">
  <a:themeElements>
    <a:clrScheme name="Custom 7">
      <a:dk1>
        <a:srgbClr val="464646"/>
      </a:dk1>
      <a:lt1>
        <a:srgbClr val="FFFFFF"/>
      </a:lt1>
      <a:dk2>
        <a:srgbClr val="787878"/>
      </a:dk2>
      <a:lt2>
        <a:srgbClr val="E7E6E6"/>
      </a:lt2>
      <a:accent1>
        <a:srgbClr val="1CA6DE"/>
      </a:accent1>
      <a:accent2>
        <a:srgbClr val="669B41"/>
      </a:accent2>
      <a:accent3>
        <a:srgbClr val="D05320"/>
      </a:accent3>
      <a:accent4>
        <a:srgbClr val="DE9027"/>
      </a:accent4>
      <a:accent5>
        <a:srgbClr val="187BC0"/>
      </a:accent5>
      <a:accent6>
        <a:srgbClr val="004C9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e915a2e6-9d95-4edd-820d-8184dc4c215b" xsi:nil="true"/>
    <lcf76f155ced4ddcb4097134ff3c332f xmlns="226f77a0-82b0-4203-9204-49be0881ee7d">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73EE0B79B9BC24C84C006433F2225FF" ma:contentTypeVersion="16" ma:contentTypeDescription="Create a new document." ma:contentTypeScope="" ma:versionID="7ce03d8d11a021af69525315ec3cdffa">
  <xsd:schema xmlns:xsd="http://www.w3.org/2001/XMLSchema" xmlns:xs="http://www.w3.org/2001/XMLSchema" xmlns:p="http://schemas.microsoft.com/office/2006/metadata/properties" xmlns:ns1="http://schemas.microsoft.com/sharepoint/v3" xmlns:ns2="226f77a0-82b0-4203-9204-49be0881ee7d" xmlns:ns3="e915a2e6-9d95-4edd-820d-8184dc4c215b" targetNamespace="http://schemas.microsoft.com/office/2006/metadata/properties" ma:root="true" ma:fieldsID="c72c268002d6d01da00c22a3c8916dde" ns1:_="" ns2:_="" ns3:_="">
    <xsd:import namespace="http://schemas.microsoft.com/sharepoint/v3"/>
    <xsd:import namespace="226f77a0-82b0-4203-9204-49be0881ee7d"/>
    <xsd:import namespace="e915a2e6-9d95-4edd-820d-8184dc4c215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1:_ip_UnifiedCompliancePolicyProperties" minOccurs="0"/>
                <xsd:element ref="ns1:_ip_UnifiedCompliancePolicyUIAc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26f77a0-82b0-4203-9204-49be0881ee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309bf2f-0431-460d-a93a-990d633b9c5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915a2e6-9d95-4edd-820d-8184dc4c215b"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e8c8078-ffb1-435a-a76e-68674b2f7c98}" ma:internalName="TaxCatchAll" ma:showField="CatchAllData" ma:web="e915a2e6-9d95-4edd-820d-8184dc4c21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8D6EE8-E803-41F1-8733-77150CF4704C}">
  <ds:schemaRefs>
    <ds:schemaRef ds:uri="http://schemas.microsoft.com/office/2006/documentManagement/types"/>
    <ds:schemaRef ds:uri="http://purl.org/dc/dcmitype/"/>
    <ds:schemaRef ds:uri="http://schemas.microsoft.com/office/infopath/2007/PartnerControls"/>
    <ds:schemaRef ds:uri="4eda4f4a-f706-40f7-968c-5802e7670c3f"/>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247bfe06-67cc-4ee9-8257-711123572ec1"/>
    <ds:schemaRef ds:uri="http://www.w3.org/XML/1998/namespace"/>
  </ds:schemaRefs>
</ds:datastoreItem>
</file>

<file path=customXml/itemProps2.xml><?xml version="1.0" encoding="utf-8"?>
<ds:datastoreItem xmlns:ds="http://schemas.openxmlformats.org/officeDocument/2006/customXml" ds:itemID="{41E727E3-DFEB-4E09-9EF2-F46C3C023414}"/>
</file>

<file path=customXml/itemProps3.xml><?xml version="1.0" encoding="utf-8"?>
<ds:datastoreItem xmlns:ds="http://schemas.openxmlformats.org/officeDocument/2006/customXml" ds:itemID="{76FDE501-20F8-4E10-8280-B37C378E4A8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14581</TotalTime>
  <Words>12504</Words>
  <Application>Microsoft Office PowerPoint</Application>
  <PresentationFormat>Widescreen</PresentationFormat>
  <Paragraphs>1238</Paragraphs>
  <Slides>35</Slides>
  <Notes>35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Arial Black</vt:lpstr>
      <vt:lpstr>Calibri</vt:lpstr>
      <vt:lpstr>Courier New</vt:lpstr>
      <vt:lpstr>Georgia</vt:lpstr>
      <vt:lpstr>Verdana</vt:lpstr>
      <vt:lpstr>Wingdings</vt:lpstr>
      <vt:lpstr>Wingdings 2</vt:lpstr>
      <vt:lpstr>Oklaholma </vt:lpstr>
      <vt:lpstr>HIV &amp; AIDS</vt:lpstr>
      <vt:lpstr>HIV: True or False?</vt:lpstr>
      <vt:lpstr>What is HIV?</vt:lpstr>
      <vt:lpstr>What is AIDS? </vt:lpstr>
      <vt:lpstr>People-First Language</vt:lpstr>
      <vt:lpstr>Why is This Important?</vt:lpstr>
      <vt:lpstr>Diagnoses of HIV Cases,  by Age</vt:lpstr>
      <vt:lpstr>Diagnoses of HIV Cases, by Transmission</vt:lpstr>
      <vt:lpstr>Diagnoses of HIV Cases,  by Race/Ethnicity</vt:lpstr>
      <vt:lpstr>How is HIV Spread?</vt:lpstr>
      <vt:lpstr>What Fluids Can Transmit HIV?</vt:lpstr>
      <vt:lpstr>How does HIV Enter  the Body? </vt:lpstr>
      <vt:lpstr>Symptoms of HIV</vt:lpstr>
      <vt:lpstr>Viral Load &amp; CD4 Count </vt:lpstr>
      <vt:lpstr>Window Period</vt:lpstr>
      <vt:lpstr>What is the Window Period ?</vt:lpstr>
      <vt:lpstr>Viral Load &amp; CD4 Count Graph</vt:lpstr>
      <vt:lpstr>What does a HIV Test Mean?</vt:lpstr>
      <vt:lpstr>Opportunistic Infections (OIs)</vt:lpstr>
      <vt:lpstr>STIs  &amp;  HIV</vt:lpstr>
      <vt:lpstr>HIV Treatment</vt:lpstr>
      <vt:lpstr>Treatment as Prevention</vt:lpstr>
      <vt:lpstr>U=U</vt:lpstr>
      <vt:lpstr>Reducing the Risk</vt:lpstr>
      <vt:lpstr>PrEP</vt:lpstr>
      <vt:lpstr>PEP</vt:lpstr>
      <vt:lpstr>External (Male) Condoms</vt:lpstr>
      <vt:lpstr>Incorrect External Condom Use 1</vt:lpstr>
      <vt:lpstr>Incorrect External Condom Use 2</vt:lpstr>
      <vt:lpstr>Correct External Condom Use</vt:lpstr>
      <vt:lpstr>Internal (Female) Condom</vt:lpstr>
      <vt:lpstr>Dental Dams</vt:lpstr>
      <vt:lpstr>Where to Get Tested?</vt:lpstr>
      <vt:lpstr>Resources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R</dc:creator>
  <cp:lastModifiedBy>Virginia K Hovda</cp:lastModifiedBy>
  <cp:revision>359</cp:revision>
  <dcterms:created xsi:type="dcterms:W3CDTF">2020-01-16T04:22:20Z</dcterms:created>
  <dcterms:modified xsi:type="dcterms:W3CDTF">2023-03-13T13:59:45Z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0x010100B73EE0B79B9BC24C84C006433F2225FF</vt:lpwstr>
  </property>
</Properties>
</file>