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768" r:id="rId4"/>
  </p:sldMasterIdLst>
  <p:notesMasterIdLst>
    <p:notesMasterId r:id="rId33"/>
  </p:notesMasterIdLst>
  <p:handoutMasterIdLst>
    <p:handoutMasterId r:id="rId34"/>
  </p:handoutMasterIdLst>
  <p:sldIdLst>
    <p:sldId id="578" r:id="rId5"/>
    <p:sldId id="495" r:id="rId6"/>
    <p:sldId id="547" r:id="rId7"/>
    <p:sldId id="414" r:id="rId8"/>
    <p:sldId id="589" r:id="rId9"/>
    <p:sldId id="562" r:id="rId10"/>
    <p:sldId id="415" r:id="rId11"/>
    <p:sldId id="559" r:id="rId12"/>
    <p:sldId id="378" r:id="rId13"/>
    <p:sldId id="564" r:id="rId14"/>
    <p:sldId id="523" r:id="rId15"/>
    <p:sldId id="500" r:id="rId16"/>
    <p:sldId id="591" r:id="rId17"/>
    <p:sldId id="590" r:id="rId18"/>
    <p:sldId id="543" r:id="rId19"/>
    <p:sldId id="566" r:id="rId20"/>
    <p:sldId id="524" r:id="rId21"/>
    <p:sldId id="502" r:id="rId22"/>
    <p:sldId id="563" r:id="rId23"/>
    <p:sldId id="520" r:id="rId24"/>
    <p:sldId id="519" r:id="rId25"/>
    <p:sldId id="568" r:id="rId26"/>
    <p:sldId id="585" r:id="rId27"/>
    <p:sldId id="570" r:id="rId28"/>
    <p:sldId id="588" r:id="rId29"/>
    <p:sldId id="587" r:id="rId30"/>
    <p:sldId id="583" r:id="rId31"/>
    <p:sldId id="584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Tutorial" id="{AAEF6662-74E7-4232-909A-2303F6F72F02}">
          <p14:sldIdLst>
            <p14:sldId id="578"/>
            <p14:sldId id="495"/>
          </p14:sldIdLst>
        </p14:section>
        <p14:section name="Intro" id="{A9F06BB6-C976-4418-9015-A76B4DC87E77}">
          <p14:sldIdLst>
            <p14:sldId id="547"/>
            <p14:sldId id="414"/>
            <p14:sldId id="589"/>
            <p14:sldId id="562"/>
          </p14:sldIdLst>
        </p14:section>
        <p14:section name="What to know about HIV testing" id="{E4403892-5F93-4176-B4F2-3D0F595A741E}">
          <p14:sldIdLst>
            <p14:sldId id="415"/>
            <p14:sldId id="559"/>
            <p14:sldId id="378"/>
            <p14:sldId id="564"/>
          </p14:sldIdLst>
        </p14:section>
        <p14:section name="Confidential HIV status results including PrEP and PEP" id="{8D54A06F-AB74-4198-9D40-705F610D9B8F}">
          <p14:sldIdLst>
            <p14:sldId id="523"/>
            <p14:sldId id="500"/>
            <p14:sldId id="591"/>
            <p14:sldId id="590"/>
            <p14:sldId id="543"/>
            <p14:sldId id="566"/>
          </p14:sldIdLst>
        </p14:section>
        <p14:section name="Recognize the importance of treatment." id="{BBA270A5-A495-4665-A968-62A1E7000D80}">
          <p14:sldIdLst>
            <p14:sldId id="524"/>
            <p14:sldId id="502"/>
            <p14:sldId id="563"/>
          </p14:sldIdLst>
        </p14:section>
        <p14:section name="Grades 7th-9th &amp; 10th-12th Finish" id="{CDBB2FDF-08DA-468C-AE8C-94F228400E5D}">
          <p14:sldIdLst>
            <p14:sldId id="520"/>
            <p14:sldId id="519"/>
            <p14:sldId id="568"/>
            <p14:sldId id="585"/>
            <p14:sldId id="570"/>
            <p14:sldId id="588"/>
            <p14:sldId id="587"/>
            <p14:sldId id="583"/>
            <p14:sldId id="5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928" userDrawn="1">
          <p15:clr>
            <a:srgbClr val="A4A3A4"/>
          </p15:clr>
        </p15:guide>
        <p15:guide id="3" orient="horz" pos="20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is, Rhonda (CDC/OPHSS/CSELS/DSEPD)" initials="WR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2873"/>
    <a:srgbClr val="001970"/>
    <a:srgbClr val="253CB2"/>
    <a:srgbClr val="E6E6E6"/>
    <a:srgbClr val="D04A14"/>
    <a:srgbClr val="1D265D"/>
    <a:srgbClr val="FFFFFF"/>
    <a:srgbClr val="852270"/>
    <a:srgbClr val="700AA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34988" autoAdjust="0"/>
    <p:restoredTop sz="56387" autoAdjust="0"/>
  </p:normalViewPr>
  <p:slideViewPr>
    <p:cSldViewPr snapToGrid="0" snapToObjects="1">
      <p:cViewPr varScale="1">
        <p:scale>
          <a:sx n="112" d="100"/>
          <a:sy n="112" d="100"/>
        </p:scale>
        <p:origin x="1104" y="108"/>
      </p:cViewPr>
      <p:guideLst>
        <p:guide orient="horz" pos="2184"/>
        <p:guide pos="2928"/>
        <p:guide orient="horz" pos="2040"/>
      </p:guideLst>
    </p:cSldViewPr>
  </p:slideViewPr>
  <p:outlineViewPr>
    <p:cViewPr>
      <p:scale>
        <a:sx n="33" d="100"/>
        <a:sy n="33" d="100"/>
      </p:scale>
      <p:origin x="0" y="-165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52" d="100"/>
          <a:sy n="52" d="100"/>
        </p:scale>
        <p:origin x="2838" y="3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75E05-18E1-4F74-B2B4-D76CF2870758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6E756-C38A-48E0-92F9-013FB457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66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962C36-1FB6-B349-BBF2-9A8B311DE627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E7DC0B-5F17-474A-8088-4B017B0AA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indaprovider.nemours.org/details/1177/robyn-miller-adolescent_medicine-philadelphia-wilmington?utm_source=khreview&amp;utm_medium=deval&amp;utm_campaign=robyn-miller&amp;utm_term=adolescent_medicine&amp;utm_content=philadelphia-wilmingt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idshealth.org/en/teens/www.nemours.org/services/pediatric-adolescent-medicine.html?utm_source=khreview&amp;utm_medium=servline&amp;utm_campaign=adolescent_medicine&amp;utm_term=krishna-whit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1: </a:t>
            </a:r>
            <a:r>
              <a:rPr lang="en-US" sz="12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Don’t Let HIV Be Your Endgame: Level 3, Testing &amp; 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Presentation Shutterstock Images are purchased</a:t>
            </a:r>
            <a:r>
              <a:rPr lang="en-US" sz="1200" b="1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not for general distribution or use other than in this presentation, https://www.shutterstock.com/home.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Long Tail Red Ribbon, shutterstock_162472193.jpg.</a:t>
            </a: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Welcome to </a:t>
            </a:r>
            <a:r>
              <a:rPr lang="en-US" sz="1200" b="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Don’t Let HIV Be Your Endgame: Level 3, Testing</a:t>
            </a:r>
            <a:r>
              <a:rPr lang="en-US" sz="1200" b="0" i="1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&amp; Treatment</a:t>
            </a:r>
            <a:r>
              <a:rPr lang="en-US" sz="120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training is the third level of a three-level free Oklahoma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State Department of Health (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OSDH) online HIV prevention education series for Oklahoma middle school and high school students.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titles of the three levels of this series: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b="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Level 1, The Virus.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b="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Level 2, Person to Person.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200" b="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Level 3, Testing &amp; Treatment.</a:t>
            </a:r>
          </a:p>
          <a:p>
            <a:pPr lvl="1" algn="l"/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4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10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Goal #1, What have you learned? 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Free, Question mark in black square, gograph.com, https://www.google.com/search?tbm=isch&amp;sa=1&amp;ei=9db-W4uEB4rytAWzwY_IBw&amp;q=+question+mark+in+black+square#imgrc=exgUJ7Yyv0ZnSM:&amp;spf=1543600283346</a:t>
            </a: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Glad you’ve been paying attention.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Follow the instructions, then move to the next slide 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for your 2</a:t>
            </a:r>
            <a:r>
              <a:rPr lang="en-US" sz="1200" baseline="30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goal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Describe HIV testing.</a:t>
            </a:r>
            <a:endParaRPr lang="en-US" sz="1200" b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97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11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solidFill>
                  <a:srgbClr val="1D265D"/>
                </a:solidFill>
                <a:latin typeface="+mn-lt"/>
              </a:rPr>
              <a:t>Test Results</a:t>
            </a:r>
            <a:endParaRPr lang="en-US" sz="1200" b="1" dirty="0">
              <a:latin typeface="+mn-lt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Female Human in scrubs left hand pointing finger forward,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 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 </a:t>
            </a:r>
            <a:endParaRPr lang="en-US" sz="1200" b="1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Maybe you’re wondering 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hat are “test results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means to understand the difference between HIV-nonreactive and HIV-reactive.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8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12: </a:t>
            </a:r>
            <a:r>
              <a:rPr lang="en-US" sz="1200" b="1" dirty="0">
                <a:latin typeface="+mn-lt"/>
              </a:rPr>
              <a:t>Nonreactive HIV 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HIV-AIDS Awareness campaign featuring an African couple embracing in an AIDS ribbon, with the slogan Wear and Care, 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shutterstock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_205076476. jpg.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By Brian A Jackson, Months and dates shown on a calendar whilst turning the pages, shutterstock_116458489.jpg.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If you’re nonreactive, you’re status is HIV-negative for not today but for 12 weeks ago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It takes 12 weeks for your body to develop and display antibodies in your blood to HIV.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Continue to take safer protected actions to prevent HIV: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Condoms </a:t>
            </a:r>
            <a:r>
              <a:rPr lang="en-US" sz="1200" b="0" u="none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“Correctly and Consistently”.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 to prevent HIV if you’re at high risk.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10. CDC, “HIV Prep,” Last modified December 3, 2019, https://www.cdc.gov/hiv/basics/prep.html.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No test can detect HIV immediately after you’ve contracted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Rapid HIV test can only detect what happened 12 weeks ago.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If your Rapid HIV test result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is HIV-negative today, and you’ve used 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safer protected actions to prevent HIV in the past 12 weeks known as the window period, you’re probably HIV-negative. To confirm, you’ll have another Rapid HIV test in 12 weeks.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Make you next appointment in 1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 weeks from today before you leave.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Also, your HIV test results reveal only your HIV status and not your partner’s.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Consider getting tested together.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11.</a:t>
            </a:r>
            <a:r>
              <a:rPr lang="en-US" sz="1200" b="0" i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aseline="0" dirty="0">
                <a:effectLst/>
                <a:latin typeface="+mn-lt"/>
              </a:rPr>
              <a:t>CDC, “HIV Testing,” Last modified December 3, 2019, https://www.cdc.gov/hiv/basics/testing.html.</a:t>
            </a:r>
          </a:p>
          <a:p>
            <a:pPr lvl="1"/>
            <a:endParaRPr lang="en-US" sz="1200" dirty="0">
              <a:latin typeface="+mn-lt"/>
            </a:endParaRPr>
          </a:p>
          <a:p>
            <a:pPr lvl="1"/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3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13: </a:t>
            </a:r>
            <a:r>
              <a:rPr lang="en-US" sz="1200" b="1" dirty="0">
                <a:latin typeface="+mn-lt"/>
              </a:rPr>
              <a:t>Reactive HIV 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Free, Positive Spin Campaign-JSI Health Communication Portfolio-John Snow, 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Inc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.,CDC.gov, https://healthcommunication.jsi.com/work/.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When your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test result is a 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reactive HIV status,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 follow-up test can be done during the same appointment.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If the follow-up test is reactive, it means you are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HIV-positive and a person living with HIV.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You’ll be linked to care to start medical care and begin treatment as soon as you’re diagnosed with HIV by a doctor.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Continue to take safer protected actions to prevent the spread of HIV by using condoms </a:t>
            </a:r>
            <a:r>
              <a:rPr lang="en-US" sz="1200" b="0" u="none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“correctly and consistently”.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effectLst/>
                <a:latin typeface="+mn-lt"/>
              </a:rPr>
              <a:t>12. CDC, “HIV Testing,” Last modified December 3, 2019, https://www.cdc.gov/hiv/basics/testing.html.</a:t>
            </a:r>
            <a:endParaRPr lang="en-US" sz="1200" dirty="0">
              <a:latin typeface="+mn-lt"/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147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14: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Free, CDC, “PrEP 101,” https://www.cdc.gov/hiv/basics/prep.html.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By Ulric 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Giezendanner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Pre Exposure Prophylaxis (PrEP), 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shutterstock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_ 291104606.jpg.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letters PrEP are an acronym (pronounced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as a word)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- means </a:t>
            </a:r>
            <a:r>
              <a:rPr lang="en-US" sz="1200" u="sng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</a:t>
            </a:r>
            <a:r>
              <a:rPr lang="en-US" sz="1200" u="none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This is prior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or before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 event that increases your contact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with infection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 - is for </a:t>
            </a:r>
            <a:r>
              <a:rPr lang="en-US" sz="1200" u="sng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200" u="none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xposure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A condition resulting in a situation of risk and unprotected to invasion and infection from bacteria, viruses and parasites.</a:t>
            </a:r>
          </a:p>
          <a:p>
            <a:pPr marL="628650" lvl="1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 -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identifies it as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200" u="none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Prophylaxis.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involves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 chemical or physical barrier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to protect health and prevent spread of infection. </a:t>
            </a:r>
          </a:p>
          <a:p>
            <a:endParaRPr lang="en-US" sz="1200" dirty="0"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PrEP, brand name Truvada, is a very effective prescription required to be taken daily when people are at very high risk of contracting HIV such as in a sexual relationship with a person living with HIV.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13. “PrEP (Pre-Exposure Prophylaxis),” </a:t>
            </a:r>
            <a:r>
              <a:rPr lang="en-US" sz="1200" b="0" i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Teen</a:t>
            </a:r>
            <a:r>
              <a:rPr lang="en-US" sz="1200" b="0" i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Health</a:t>
            </a:r>
            <a:r>
              <a:rPr lang="en-US" sz="1200" b="0" i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from Nemours, </a:t>
            </a:r>
            <a:r>
              <a:rPr lang="en-US" sz="1200" b="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Reviewed by: 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Robyn R. Miller, MD</a:t>
            </a:r>
            <a:r>
              <a:rPr lang="en-US" sz="120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Date reviewed: January 2019, https://kidshealth.org/en/teens/prep.html.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solidFill>
                <a:schemeClr val="tx2"/>
              </a:solidFill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>
                <a:effectLst/>
                <a:latin typeface="+mn-lt"/>
              </a:rPr>
              <a:t>14. CDC, “HIV Testing,” Last modified December 3, 2019, https://www.cdc.gov/hiv/basics/testing.html.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15. CDC, “HIV PrEP”, Last modified 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December 3, 2019, https://www.cdc.gov/hiv/basics/prep.html.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effectLst/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aseline="0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783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15: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By 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Gaus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Alex, Loading Clock Interface (24fps). 10 second loading clock wipe for interfaces. Animated in and out transition with alpha channel, </a:t>
            </a:r>
            <a:r>
              <a:rPr lang="en-US" sz="1200" b="0" baseline="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shutterstock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_ 603628520.jpg.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letters PEP are an acronym (pronounced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as a word)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lvl="1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 - means </a:t>
            </a:r>
            <a:r>
              <a:rPr lang="en-US" sz="1200" u="sng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sz="1200" u="none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ost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This is after an event that increases your contact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with infection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628650" lvl="1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- is for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u="sng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xposure. A condition resulting in a situation of risk and unprotected to invasion and infection from bacteria, viruses and parasites..</a:t>
            </a:r>
          </a:p>
          <a:p>
            <a:pPr marL="628650" lvl="1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 -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identifies it as 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200" u="sng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rophylaxis.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It involves</a:t>
            </a: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 chemical or physical barrier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to protect health and prevent spread of infection. </a:t>
            </a:r>
          </a:p>
          <a:p>
            <a:pPr marL="457200" lvl="1" indent="0" algn="l">
              <a:buFont typeface="Courier New" panose="02070309020205020404" pitchFamily="49" charset="0"/>
              <a:buNone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PEP is used within 72 hours after being potentially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exposed to HIV infection.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20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It’s prescribed by your health care provider or emergency room doctor.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>
                <a:effectLst/>
                <a:latin typeface="+mn-lt"/>
              </a:rPr>
              <a:t>16. CDC, “HIV Testing,” Last modified December 3, 2019, https://www.cdc.gov/hiv/basics/testing.html.</a:t>
            </a:r>
            <a:endParaRPr lang="en-US" sz="1200" baseline="0" dirty="0"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>
              <a:buFontTx/>
              <a:buNone/>
            </a:pPr>
            <a:r>
              <a:rPr lang="en-US" sz="1200" i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17. CDC, “HIV PEP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,” Last modified Reviewed August 6  2019, https://www.cdc.gov/hiv/basics/pep.html.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endParaRPr lang="en-US" sz="120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593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16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Goal #2 What have you learned? 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Knowledge check 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then to the next slide 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for your 3</a:t>
            </a:r>
            <a:r>
              <a:rPr lang="en-US" sz="1200" baseline="30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lang="en-US" sz="120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goal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Discuss HIV test results?   </a:t>
            </a:r>
          </a:p>
          <a:p>
            <a:endParaRPr lang="en-US" sz="1200" dirty="0">
              <a:latin typeface="+mn-lt"/>
            </a:endParaRPr>
          </a:p>
          <a:p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12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17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HIV Treatment</a:t>
            </a:r>
          </a:p>
          <a:p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Female human wearing scrubs hands at shoulder questioning,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 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Your third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last objective is to recognize the importance of treatment.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ART prevents HIV from making copies of itself in your cells.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Most PLWH on daily prescribed ART see a viral load drop to an undetectable level in six months or less.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After 7 to 12 months of treatment and with a consistent undetectable viral load, transmitting HIV is effectively zero.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Based on research, when ART stops, your viral load rebounds and the risk of transmitting HIV returns.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Viral suppressed PLWH regularly have testing of their viral load every three-four months.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“Blips” which are random increases in the viral load with a return to undetectable levels do occur.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18.  NIH NIAID Now, “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10 Things to Know About HIV Suppression”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Last modified Nov 14, 2017, https://www.niaid.nih.gov/news-events/10-things-know-about-hiv-suppression.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19. CDC, “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HIV, Newly Diagnosed with HIV</a:t>
            </a:r>
            <a:r>
              <a:rPr lang="en-US" sz="1200" i="1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,”  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Last modified August 6, 2019, https://www.cdc.gov/hiv/basics/livingwithhiv/newly-diagnosed.html.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02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18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U = 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Free, Credit NIAID, NIH, Take Every Pill Every Day As Prescribed,10 Things Know About HIV Suppression, https://www.niaid.nih.gov/news-events/10-things-know-about-hiv-suppression.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Consistent treatment with ART effectively results in viral suppression.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When your viral load is undetectable, you have no risk of transmitting HIV to an HIV-negative sex partner.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No risk of transmitting HIV is known as untransmittable.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 cure for HIV doesn’t exist, but ART used as prescribed, minimizes your viral load to an undetectable viral load.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Undetectable is having less than 200 copies of HIV per milliliter of blood.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When a test can’t detect the viral load, it’s undetectable and untransmittable known as U = 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20. NIH NIAID Now, “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10 Things to Know About HIV Suppression”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Last modified Nov 14, 2017, https://www.niaid.nih.gov/news-events/10-things-know-about-hiv-suppression.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21. CDC, “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HIV, Newly Diagnosed with HIV</a:t>
            </a:r>
            <a:r>
              <a:rPr lang="en-US" sz="1200" i="1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,” 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Last modified August 6, 2019, https://www.cdc.gov/hiv/basics/livingwithhiv/newly-diagnosed.html.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22. RW </a:t>
            </a:r>
            <a:r>
              <a:rPr lang="en-US" sz="1200" i="0" baseline="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Eisinger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CW </a:t>
            </a:r>
            <a:r>
              <a:rPr lang="en-US" sz="1200" i="0" baseline="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Dieffenbach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AS </a:t>
            </a:r>
            <a:r>
              <a:rPr lang="en-US" sz="1200" i="0" baseline="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Fauci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“HIV Viral Load and Transmissibility of HIV Infections: Undetectable Equals Untransmittable,” Journal of the American Medical Association DOI: 10.1001/jama.2018.21167 (February 5, 2019).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23. HIV.gov, “The Science is Clear: With HIV Undetectable Equals Untransmittable, NIAID </a:t>
            </a:r>
            <a:r>
              <a:rPr lang="en-US" sz="1200" i="0" baseline="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Newroom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Last modified January 16, 2019, https://www.hiv.gov/blog/science-clear-hiv-undetectable-equals-Untransmittable.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74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19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Goal #3 What have you learned? 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Final question.</a:t>
            </a: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What is U = 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05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Tutorial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Nurse Toni. Standing using left thumbs-up sign tan skin calm face female human with medium-length dark wavy hair, dark-brown eyes, reddish lips, wearing blue colored short-sleeve </a:t>
            </a:r>
            <a:r>
              <a:rPr lang="en-US" sz="1200" b="0" i="0" baseline="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v-neck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top and pant scrubs with medical professional white soft sole shoes,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 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Hi, I’m Nurse Toni, your virtual assistant. Please select the audio button on the slide to hear me speak.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At this point in game mode,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aware of possible consequences of not following safer is better, if you are questioning your HIV status, 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it’s critical to get tested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If you test positive for HIV,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you’ll need treatment information to champion against HIV.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entire course is narrated and the Tutorial is located in the Transcript.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Select my image on this slide to open to the Transcript for a free download.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On all other slides, select the Script button in the top right bar to return to this slide to select my image on this slide to open to the Transcript for a free download.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04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20</a:t>
            </a:r>
            <a:r>
              <a:rPr lang="en-US" sz="1200" b="1" dirty="0">
                <a:latin typeface="+mn-lt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You’ve Championed This Campaign!</a:t>
            </a:r>
          </a:p>
          <a:p>
            <a:endParaRPr lang="en-US" sz="1200" b="1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Female human wearing scrubs hands and arms at side</a:t>
            </a:r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turned left profile both arms from her side appears walking toward your right,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 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  <a:endParaRPr lang="en-US" sz="12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dirty="0">
              <a:solidFill>
                <a:srgbClr val="00206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Glad you joined me for </a:t>
            </a:r>
            <a:r>
              <a:rPr lang="en-US" sz="1200" b="0" i="1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Don’t Let HIV Be Your Endgame: Level 3, Testing &amp; Treatment.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b="0" i="1" dirty="0">
              <a:solidFill>
                <a:srgbClr val="44546A">
                  <a:lumMod val="95000"/>
                  <a:lumOff val="5000"/>
                </a:srgb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concludes</a:t>
            </a:r>
            <a:r>
              <a:rPr lang="en-US" sz="1200" b="0" baseline="0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our three parts of our HIV prevention education series and our time together.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b="0" i="0" baseline="0" dirty="0">
              <a:solidFill>
                <a:srgbClr val="44546A">
                  <a:lumMod val="95000"/>
                  <a:lumOff val="5000"/>
                </a:srgb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But first,</a:t>
            </a:r>
            <a:r>
              <a:rPr lang="en-US" sz="1200" b="0" i="0" baseline="0" dirty="0">
                <a:solidFill>
                  <a:srgbClr val="44546A">
                    <a:lumMod val="95000"/>
                    <a:lumOff val="5000"/>
                  </a:srgb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see the next slide. Thanks for being here.</a:t>
            </a:r>
            <a:endParaRPr lang="en-US" sz="1200" b="0" i="0" dirty="0">
              <a:solidFill>
                <a:srgbClr val="44546A">
                  <a:lumMod val="95000"/>
                  <a:lumOff val="5000"/>
                </a:srgb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33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Slide 21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Reasons for Survey</a:t>
            </a:r>
          </a:p>
          <a:p>
            <a:endParaRPr lang="en-US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4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Female human wearing scrubs standing with left hand raised holding chin elbow bent, right arm hanging,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Image: Red Ribbon Wall Paper, </a:t>
            </a:r>
            <a:r>
              <a:rPr lang="en-US" sz="14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  <a:endParaRPr lang="en-US" sz="140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Yes, your opinion matters.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you do this for me?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Please take some time to answer</a:t>
            </a:r>
            <a:r>
              <a:rPr lang="en-US" sz="1400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evaluation questions.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1400" baseline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400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feedback is important to me and</a:t>
            </a:r>
            <a:r>
              <a:rPr lang="en-US" sz="1400" b="0" dirty="0">
                <a:solidFill>
                  <a:srgbClr val="002060"/>
                </a:solidFill>
              </a:rPr>
              <a:t> future learners</a:t>
            </a:r>
            <a:r>
              <a:rPr lang="en-US" sz="1400" baseline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Thanks. </a:t>
            </a:r>
            <a:endParaRPr lang="en-US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05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22</a:t>
            </a:r>
            <a:r>
              <a:rPr lang="en-US" sz="1200" b="1" dirty="0">
                <a:latin typeface="+mn-lt"/>
              </a:rPr>
              <a:t>: Resources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06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23</a:t>
            </a:r>
            <a:r>
              <a:rPr lang="en-US" sz="1200" b="1" dirty="0">
                <a:latin typeface="+mn-lt"/>
              </a:rPr>
              <a:t>: Resources 2</a:t>
            </a: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50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24</a:t>
            </a:r>
            <a:r>
              <a:rPr lang="en-US" sz="1200" b="1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Resources 3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34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25</a:t>
            </a:r>
            <a:r>
              <a:rPr lang="en-US" sz="1200" b="1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Resources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21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26</a:t>
            </a:r>
            <a:r>
              <a:rPr lang="en-US" sz="1200" b="1" dirty="0">
                <a:latin typeface="+mn-lt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Resources 5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01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27</a:t>
            </a:r>
            <a:r>
              <a:rPr lang="en-US" sz="1200" b="1" dirty="0">
                <a:latin typeface="+mn-lt"/>
              </a:rPr>
              <a:t>: Instructional Resources </a:t>
            </a:r>
          </a:p>
          <a:p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7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Slide 28</a:t>
            </a:r>
            <a:r>
              <a:rPr lang="en-US" sz="1400" b="1" dirty="0"/>
              <a:t>: Citation &amp; Developer</a:t>
            </a:r>
          </a:p>
          <a:p>
            <a:endParaRPr lang="en-US" sz="1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baseline="0" dirty="0"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Slide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slide provides information about references, links</a:t>
            </a:r>
            <a:r>
              <a:rPr lang="en-US" sz="14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images used.</a:t>
            </a:r>
            <a:endParaRPr lang="en-US" sz="14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3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3: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Navigate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Audio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There are a </a:t>
            </a:r>
            <a:r>
              <a:rPr lang="en-US" sz="1200" b="0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few buttons to select:</a:t>
            </a:r>
            <a:endParaRPr lang="en-US" sz="1200" b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top bar includes navigation buttons.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 bottom bar includes six action buttons.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7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4</a:t>
            </a:r>
            <a:r>
              <a:rPr lang="en-US" sz="1200" b="1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Menu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</a:t>
            </a:r>
            <a:r>
              <a:rPr lang="en-US" sz="1200" b="1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Selecting any section title on this Menu, moves you throughout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11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5</a:t>
            </a:r>
            <a:r>
              <a:rPr lang="en-US" sz="1200" b="1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Content</a:t>
            </a: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None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</a:t>
            </a:r>
            <a:r>
              <a:rPr lang="en-US" sz="1200" b="1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 this level, you will cover content:</a:t>
            </a:r>
          </a:p>
          <a:p>
            <a:pPr algn="l"/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solidFill>
                  <a:srgbClr val="1D265D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HIV testing.</a:t>
            </a: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1D265D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HIV test results plus PrEP and PEP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solidFill>
                  <a:srgbClr val="1D265D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Treatment including U=U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0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6</a:t>
            </a:r>
            <a:r>
              <a:rPr lang="en-US" sz="1200" b="1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Purple pencil making checkmark in circle, shutterstock_2695943264.jpg.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Tree, shutterstock_</a:t>
            </a:r>
            <a:r>
              <a:rPr lang="en-US" dirty="0">
                <a:effectLst/>
              </a:rPr>
              <a:t>109766453.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jpg.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</a:t>
            </a:r>
            <a:r>
              <a:rPr lang="en-US" sz="1200" b="1" baseline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For the</a:t>
            </a:r>
            <a:r>
              <a:rPr lang="en-US" sz="120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3</a:t>
            </a:r>
            <a:r>
              <a:rPr lang="en-US" sz="1200" i="1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lang="en-US" sz="120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Level, Testing and Treatment</a:t>
            </a:r>
            <a:r>
              <a:rPr lang="en-US" sz="120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200" i="1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n-US" sz="1200" i="1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objectives provide you the game plan:</a:t>
            </a:r>
          </a:p>
          <a:p>
            <a:pPr algn="l"/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Describe HIV testing.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Discuss HIV test results plus PrEP and PEP.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Recognize the importance of HIV treatment.</a:t>
            </a:r>
          </a:p>
          <a:p>
            <a:pPr lvl="1"/>
            <a:endParaRPr lang="en-US" sz="1200" b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 algn="l">
              <a:buFont typeface="Arial" panose="020B0604020202020204" pitchFamily="34" charset="0"/>
              <a:buNone/>
            </a:pP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01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7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</a:rPr>
              <a:t>HIV Testing</a:t>
            </a:r>
            <a:br>
              <a:rPr lang="en-US" sz="1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</a:rPr>
            </a:b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</a:t>
            </a: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Female human wearing scrubs pointing left with left hand, CDC.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Image: Red Ribbon Wall Paper, </a:t>
            </a:r>
            <a:r>
              <a:rPr lang="en-US" sz="12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shutterstock_231442243.jpg.</a:t>
            </a:r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is why you Get Tested.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 begin by reviewing risk reduction, safer is better, from </a:t>
            </a:r>
            <a:r>
              <a:rPr lang="en-US" sz="1200" i="1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Level 2, Person to Person:</a:t>
            </a:r>
            <a:endParaRPr lang="en-US" sz="1200" b="0" u="none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" indent="0" algn="l">
              <a:buFont typeface="Arial" panose="020B0604020202020204" pitchFamily="34" charset="0"/>
              <a:buNone/>
            </a:pPr>
            <a:endParaRPr lang="en-US"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88670" lvl="1" indent="-285750" algn="l">
              <a:buFont typeface="Courier New" panose="02070309020205020404" pitchFamily="49" charset="0"/>
              <a:buChar char="o"/>
            </a:pPr>
            <a:r>
              <a:rPr lang="en-US" sz="1200" b="0" u="none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Condom protected sex</a:t>
            </a:r>
          </a:p>
          <a:p>
            <a:pPr marL="788670" lvl="1" indent="-285750" algn="l">
              <a:buFont typeface="Courier New" panose="02070309020205020404" pitchFamily="49" charset="0"/>
              <a:buChar char="o"/>
            </a:pPr>
            <a:r>
              <a:rPr lang="en-US" sz="1200" b="0" u="none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Never share needles or drug equipment.</a:t>
            </a:r>
            <a:endParaRPr lang="en-US" sz="1200" b="0" u="none" baseline="300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88670" lvl="1" indent="-285750" algn="l">
              <a:buFont typeface="Courier New" panose="02070309020205020404" pitchFamily="49" charset="0"/>
              <a:buChar char="o"/>
            </a:pPr>
            <a:r>
              <a:rPr lang="en-US" sz="1200" b="0" u="none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Regular HIV/STD testing.</a:t>
            </a:r>
            <a:endParaRPr lang="en-US" sz="1200" b="0" u="none" baseline="300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effectLst/>
              <a:latin typeface="+mn-lt"/>
            </a:endParaRPr>
          </a:p>
          <a:p>
            <a:pPr marL="0" indent="0">
              <a:buNone/>
            </a:pPr>
            <a:r>
              <a:rPr lang="en-US" sz="1200" dirty="0">
                <a:effectLst/>
                <a:latin typeface="+mn-lt"/>
              </a:rPr>
              <a:t>1. CDC, “</a:t>
            </a:r>
            <a:r>
              <a:rPr lang="en-US" sz="1200" b="0" i="0" dirty="0">
                <a:effectLst/>
                <a:latin typeface="+mn-lt"/>
              </a:rPr>
              <a:t>CDC Fact Sheet: Information for Teens and Young Adults: Staying Healthy and Preventing STDs</a:t>
            </a:r>
            <a:r>
              <a:rPr lang="en-US" sz="1200" dirty="0">
                <a:effectLst/>
                <a:latin typeface="+mn-lt"/>
              </a:rPr>
              <a:t>,” Last modified December 2017, https://www.cdc.gov/std/life-stages-populations/stdfact-teens.html.</a:t>
            </a:r>
          </a:p>
          <a:p>
            <a:pPr marL="0" indent="0">
              <a:buNone/>
            </a:pPr>
            <a:r>
              <a:rPr lang="en-US" sz="1200" dirty="0">
                <a:effectLst/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n-lt"/>
              </a:rPr>
              <a:t>The only way to know for sure whether you have HIV is to Get Tested (GT).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CDC recommends Get Tested at least once if you’re between the ages of 13-64 years 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aseline="0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aseline="0" dirty="0">
                <a:effectLst/>
                <a:latin typeface="+mn-lt"/>
              </a:rPr>
              <a:t>If you’re pregnant, Get Tested.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aseline="0" dirty="0"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>
                <a:effectLst/>
                <a:latin typeface="+mn-lt"/>
              </a:rPr>
              <a:t>2. CDC, “HIV Testing,” Last modified December 3, 2019, https://www.cdc.gov/hiv/basics/testing.html.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aseline="0" dirty="0">
                <a:effectLst/>
                <a:latin typeface="+mn-lt"/>
              </a:rPr>
              <a:t>Get Tested each year if you’re at higher risk:</a:t>
            </a:r>
          </a:p>
          <a:p>
            <a:endParaRPr lang="en-US" sz="1200" baseline="0" dirty="0">
              <a:effectLst/>
              <a:latin typeface="+mn-lt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+mn-lt"/>
              </a:rPr>
              <a:t>Have unprotected sex.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+mn-lt"/>
              </a:rPr>
              <a:t>Are a guy who has sex with other guys.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+mn-lt"/>
              </a:rPr>
              <a:t>Use or</a:t>
            </a:r>
            <a:r>
              <a:rPr lang="en-US" sz="1200" baseline="0" dirty="0">
                <a:effectLst/>
                <a:latin typeface="+mn-lt"/>
              </a:rPr>
              <a:t> share </a:t>
            </a:r>
            <a:r>
              <a:rPr lang="en-US" sz="1200" dirty="0">
                <a:effectLst/>
                <a:latin typeface="+mn-lt"/>
              </a:rPr>
              <a:t>needles or drug </a:t>
            </a:r>
            <a:r>
              <a:rPr lang="en-US" sz="1200" dirty="0" err="1">
                <a:effectLst/>
                <a:latin typeface="+mn-lt"/>
              </a:rPr>
              <a:t>equipmtne</a:t>
            </a:r>
            <a:r>
              <a:rPr lang="en-US" sz="1200" dirty="0">
                <a:effectLst/>
                <a:latin typeface="+mn-lt"/>
              </a:rPr>
              <a:t> to inject drugs.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+mn-lt"/>
              </a:rPr>
              <a:t>Have sex with a PLWH.</a:t>
            </a:r>
          </a:p>
          <a:p>
            <a:pPr marL="457200" lvl="1" indent="0">
              <a:buFont typeface="Courier New" panose="02070309020205020404" pitchFamily="49" charset="0"/>
              <a:buNone/>
            </a:pPr>
            <a:endParaRPr lang="en-US" sz="1200" dirty="0">
              <a:effectLst/>
              <a:latin typeface="+mn-lt"/>
            </a:endParaRPr>
          </a:p>
          <a:p>
            <a:r>
              <a:rPr lang="en-US" sz="1200" b="0" dirty="0">
                <a:effectLst/>
                <a:latin typeface="+mn-lt"/>
              </a:rPr>
              <a:t>3.</a:t>
            </a:r>
            <a:r>
              <a:rPr lang="en-US" sz="1200" dirty="0">
                <a:effectLst/>
                <a:latin typeface="+mn-lt"/>
              </a:rPr>
              <a:t> “</a:t>
            </a:r>
            <a:r>
              <a:rPr lang="en-US" sz="1200" b="0" i="0" dirty="0">
                <a:latin typeface="+mn-lt"/>
              </a:rPr>
              <a:t>How to Get Tested for HIV,” Teen Health from Nemours, </a:t>
            </a:r>
            <a:r>
              <a:rPr lang="en-US" sz="1200" b="0" dirty="0">
                <a:effectLst/>
                <a:latin typeface="+mn-lt"/>
              </a:rPr>
              <a:t>Reviewed by: </a:t>
            </a:r>
            <a:r>
              <a:rPr lang="en-US" sz="1200" u="sng" dirty="0">
                <a:effectLst/>
                <a:latin typeface="+mn-lt"/>
                <a:hlinkClick r:id="rId3"/>
              </a:rPr>
              <a:t>Krishna Wood White, MD, MPH</a:t>
            </a:r>
            <a:r>
              <a:rPr lang="en-US" sz="1200" u="sng" dirty="0">
                <a:effectLst/>
                <a:latin typeface="+mn-lt"/>
              </a:rPr>
              <a:t>  </a:t>
            </a:r>
            <a:r>
              <a:rPr lang="en-US" sz="1200" dirty="0">
                <a:effectLst/>
                <a:latin typeface="+mn-lt"/>
              </a:rPr>
              <a:t>October 2018, </a:t>
            </a:r>
            <a:r>
              <a:rPr lang="en-US" sz="1200" dirty="0">
                <a:solidFill>
                  <a:srgbClr val="00197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https://kidshealth.org/en/teens/hiv-tests.html .</a:t>
            </a:r>
          </a:p>
          <a:p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197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Get Tested every 3 to 6 months if you’re a sexually active gay man or bisexual man (MSM).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>
                <a:effectLst/>
                <a:latin typeface="+mn-lt"/>
              </a:rPr>
              <a:t>4. CDC, “HIV Testing,” Last modified December 3, 2019, https://www.cdc.gov/hiv/basics/testing.html.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197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latin typeface="+mn-lt"/>
              </a:rPr>
              <a:t>Safer</a:t>
            </a:r>
            <a:r>
              <a:rPr lang="en-US" sz="1200" b="0" baseline="0" dirty="0">
                <a:latin typeface="+mn-lt"/>
              </a:rPr>
              <a:t> is better. Knowing your HIV status keeps you and others safer.</a:t>
            </a:r>
            <a:endParaRPr lang="en-US" sz="1200" b="0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5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8</a:t>
            </a:r>
            <a:r>
              <a:rPr lang="en-US" sz="1200" b="1" baseline="0" dirty="0">
                <a:latin typeface="+mn-lt"/>
              </a:rPr>
              <a:t>: </a:t>
            </a:r>
            <a:r>
              <a:rPr lang="en-US" sz="1200" b="1" dirty="0">
                <a:latin typeface="+mn-lt"/>
              </a:rPr>
              <a:t>Where can you Get Tested?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n-lt"/>
              </a:rPr>
              <a:t>Image:</a:t>
            </a:r>
            <a:r>
              <a:rPr lang="en-US" sz="1200" b="0" baseline="0" dirty="0">
                <a:latin typeface="+mn-lt"/>
              </a:rPr>
              <a:t> None</a:t>
            </a: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Slide</a:t>
            </a:r>
            <a:r>
              <a:rPr lang="en-US" sz="1200" b="1" baseline="0" dirty="0">
                <a:latin typeface="+mn-lt"/>
              </a:rPr>
              <a:t> Audio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To Get Tested, you have options: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Your health care provider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Medical clinics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Community health centers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Hospitals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Substance abuse programs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Home testing kit (pharmacy or online)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aseline="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en-US" sz="1200" baseline="0" dirty="0">
                <a:effectLst/>
                <a:latin typeface="+mn-lt"/>
              </a:rPr>
              <a:t>CDC, “HIV Testing,” Last modified December 3, 2019, https://www.cdc.gov/hiv/basics/testing.html.</a:t>
            </a: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 can find free testing sites near you using local sources: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Use the website: www.211Oklahoma.org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 “HIV Testing, your Age, Gender, and Zip code”</a:t>
            </a: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Text 211OK to 898211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6. “211 Oklahoma,” Accessed September 13, 2019, https://www.211oklahoma.org/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See the HIV/STD/HEPATITIS Testing Location at the OSDH site: hivstd.health.ok.gov then select Resources HIV/STD/HEPATITIS.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7. OSDH, “HIV/STD/HEPATITIS Testing Locations,” Accessed September 13, 2019, hivstd.health.ok.gov then select Resources HIV/STD/HEPATITIS.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Information from the CDC about testing sites is available: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Call 1-800-CDC-INFO (232-4636)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Website: https://gettested.cdc.gov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Text your ZIP code to KNOW IT (566948)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>
                <a:effectLst/>
                <a:latin typeface="+mn-lt"/>
              </a:rPr>
              <a:t>8. CDC, “Get Tested,” Accessed </a:t>
            </a:r>
            <a:r>
              <a:rPr lang="en-US" sz="1200" b="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September 13, 2019, https://gettested.cdc.gov.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>
              <a:effectLst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endParaRPr lang="en-US" sz="1200" b="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200" b="1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54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Slide 9</a:t>
            </a:r>
            <a:r>
              <a:rPr lang="en-US" sz="1200" b="1" dirty="0">
                <a:latin typeface="+mn-lt"/>
              </a:rPr>
              <a:t>: What to Expect?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Image:</a:t>
            </a:r>
            <a:r>
              <a:rPr lang="en-US" sz="1200" baseline="0" dirty="0">
                <a:latin typeface="+mn-lt"/>
              </a:rPr>
              <a:t> Health Care, shutterstock_1136296697.jpg.</a:t>
            </a:r>
            <a:endParaRPr lang="en-US" sz="1200" dirty="0">
              <a:latin typeface="+mn-lt"/>
            </a:endParaRPr>
          </a:p>
          <a:p>
            <a:endParaRPr lang="en-US" sz="1200" b="1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Slide Audio</a:t>
            </a:r>
          </a:p>
          <a:p>
            <a:endParaRPr lang="en-US" sz="1200" b="1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When you’re at the health care site, it’s a standard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appointment: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 have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minute individual session where they provide you HIV and other STD information.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They’ll discuss your risk factors.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Provide you with condoms.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Run the Rapid HIV Test using a finger-stick blood sample. Several test are available to detect HIV, but this provides faster results.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You’ll wait for your test results.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9. </a:t>
            </a:r>
            <a:r>
              <a:rPr lang="en-US" sz="1200" baseline="0" dirty="0">
                <a:effectLst/>
                <a:latin typeface="+mn-lt"/>
              </a:rPr>
              <a:t>CDC, “HIV Testing,” Last modified December 3, 2019, https://www.cdc.gov/hiv/basics/testing.html.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 sz="1200" baseline="0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1200" i="1" dirty="0">
              <a:solidFill>
                <a:schemeClr val="tx2">
                  <a:lumMod val="95000"/>
                  <a:lumOff val="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+mn-lt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C0B-5F17-474A-8088-4B017B0AAF1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9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33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34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70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557"/>
            <a:ext cx="7772400" cy="411634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56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384" y="1600200"/>
            <a:ext cx="3957415" cy="4356219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562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282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644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44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27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91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93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039111" cy="56406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785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57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805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70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" Target="../slides/slide9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" Target="../slides/slide4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 descr="Title of series placeholder" title="Title of Series Placeholder"/>
          <p:cNvSpPr>
            <a:spLocks noGrp="1"/>
          </p:cNvSpPr>
          <p:nvPr>
            <p:ph type="title"/>
          </p:nvPr>
        </p:nvSpPr>
        <p:spPr>
          <a:xfrm>
            <a:off x="457200" y="630936"/>
            <a:ext cx="8229600" cy="786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 descr="Text placeholder" title="Text Placeholder"/>
          <p:cNvSpPr>
            <a:spLocks noGrp="1"/>
          </p:cNvSpPr>
          <p:nvPr>
            <p:ph type="body" idx="1"/>
          </p:nvPr>
        </p:nvSpPr>
        <p:spPr>
          <a:xfrm>
            <a:off x="486410" y="139817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Action Button: Home 22" descr="Home Action Button with house icon" title="Home Action Button with House Icon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3354545" y="5955402"/>
            <a:ext cx="411480" cy="411480"/>
          </a:xfrm>
          <a:prstGeom prst="actionButtonHome">
            <a:avLst/>
          </a:prstGeom>
          <a:solidFill>
            <a:srgbClr val="379B9B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000"/>
              </a:solidFill>
            </a:endParaRPr>
          </a:p>
        </p:txBody>
      </p:sp>
      <p:sp>
        <p:nvSpPr>
          <p:cNvPr id="24" name="Action Button: Back or Previous 23" descr="Back Arrow Action Button with Arrow Pointing to Left" title="Back Arrow Action Button with Arrow Pointing to Left">
            <a:hlinkClick r:id="" action="ppaction://hlinkshowjump?jump=previousslide" highlightClick="1"/>
          </p:cNvPr>
          <p:cNvSpPr>
            <a:spLocks noChangeAspect="1"/>
          </p:cNvSpPr>
          <p:nvPr/>
        </p:nvSpPr>
        <p:spPr>
          <a:xfrm>
            <a:off x="3772882" y="5955402"/>
            <a:ext cx="411480" cy="411480"/>
          </a:xfrm>
          <a:prstGeom prst="actionButtonBackPrevious">
            <a:avLst/>
          </a:prstGeom>
          <a:solidFill>
            <a:srgbClr val="C00000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Sound 24" descr="Audio sound Action Button with speaker icon" title="Audio Sound Action Button with Speaker Icon">
            <a:hlinkClick r:id="" action="ppaction://noaction" highlightClick="1"/>
          </p:cNvPr>
          <p:cNvSpPr>
            <a:spLocks noChangeAspect="1"/>
          </p:cNvSpPr>
          <p:nvPr/>
        </p:nvSpPr>
        <p:spPr>
          <a:xfrm>
            <a:off x="4200363" y="5955402"/>
            <a:ext cx="411480" cy="411480"/>
          </a:xfrm>
          <a:prstGeom prst="actionButtonSound">
            <a:avLst/>
          </a:prstGeom>
          <a:solidFill>
            <a:schemeClr val="tx2">
              <a:lumMod val="95000"/>
              <a:lumOff val="5000"/>
            </a:schemeClr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Forward or Next 19" descr="Forward arrow Action Button with arrow pointing to right" title="Forward Arrow Action Button with Arrow Pointing to Right">
            <a:hlinkClick r:id="" action="ppaction://hlinkshowjump?jump=nextslide" highlightClick="1"/>
          </p:cNvPr>
          <p:cNvSpPr>
            <a:spLocks/>
          </p:cNvSpPr>
          <p:nvPr/>
        </p:nvSpPr>
        <p:spPr>
          <a:xfrm>
            <a:off x="4605495" y="5955402"/>
            <a:ext cx="411480" cy="411480"/>
          </a:xfrm>
          <a:prstGeom prst="actionButtonForwardNext">
            <a:avLst/>
          </a:prstGeom>
          <a:solidFill>
            <a:srgbClr val="008A00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BB47"/>
              </a:solidFill>
            </a:endParaRPr>
          </a:p>
        </p:txBody>
      </p:sp>
      <p:sp>
        <p:nvSpPr>
          <p:cNvPr id="21" name="Action Button: End 20" descr="End of slides Action Button with arrow pointing to vertical line" title="End of Slides Action Button with Arrow Pointing to Vertical Line  and ">
            <a:hlinkClick r:id="" action="ppaction://hlinkshowjump?jump=lastslide" highlightClick="1"/>
          </p:cNvPr>
          <p:cNvSpPr>
            <a:spLocks noChangeAspect="1"/>
          </p:cNvSpPr>
          <p:nvPr/>
        </p:nvSpPr>
        <p:spPr>
          <a:xfrm>
            <a:off x="5029200" y="5952744"/>
            <a:ext cx="411480" cy="411480"/>
          </a:xfrm>
          <a:prstGeom prst="actionButtonEnd">
            <a:avLst/>
          </a:prstGeom>
          <a:solidFill>
            <a:srgbClr val="0070C0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Action Button: Custom 21" descr="Close course Action Button with &quot;X&quot;" title="Close Course Action Button with &quot;X&quot;">
            <a:hlinkClick r:id="" action="ppaction://hlinkshowjump?jump=endshow" highlightClick="1"/>
          </p:cNvPr>
          <p:cNvSpPr>
            <a:spLocks noChangeAspect="1"/>
          </p:cNvSpPr>
          <p:nvPr/>
        </p:nvSpPr>
        <p:spPr>
          <a:xfrm>
            <a:off x="5451313" y="5950294"/>
            <a:ext cx="411480" cy="410110"/>
          </a:xfrm>
          <a:prstGeom prst="actionButtonBlank">
            <a:avLst/>
          </a:prstGeom>
          <a:solidFill>
            <a:srgbClr val="7030A0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</a:p>
        </p:txBody>
      </p:sp>
      <p:sp>
        <p:nvSpPr>
          <p:cNvPr id="4" name="Slide Number TextBox 3" descr="Slide Number" title="Slide Number"/>
          <p:cNvSpPr txBox="1"/>
          <p:nvPr userDrawn="1"/>
        </p:nvSpPr>
        <p:spPr>
          <a:xfrm>
            <a:off x="7989800" y="6063544"/>
            <a:ext cx="52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17D8E78-5229-49C6-8CB6-60CB93CE053D}" type="slidenum">
              <a:rPr lang="en-US" b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‹#›</a:t>
            </a:fld>
            <a:endParaRPr lang="en-US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32" name="Group 31" descr="Top bar content place holder for Menu, Title with Subtitle, Resource and Script" title="Top bar content place holder "/>
          <p:cNvGrpSpPr/>
          <p:nvPr userDrawn="1"/>
        </p:nvGrpSpPr>
        <p:grpSpPr>
          <a:xfrm>
            <a:off x="0" y="0"/>
            <a:ext cx="9130284" cy="274320"/>
            <a:chOff x="0" y="0"/>
            <a:chExt cx="9130284" cy="274320"/>
          </a:xfrm>
        </p:grpSpPr>
        <p:sp>
          <p:nvSpPr>
            <p:cNvPr id="34" name="Rectangle 33" descr="Menu link Locate couse menu " title="Menu Navigation hyperlink">
              <a:hlinkClick r:id="rId12" action="ppaction://hlinksldjump"/>
            </p:cNvPr>
            <p:cNvSpPr/>
            <p:nvPr userDrawn="1"/>
          </p:nvSpPr>
          <p:spPr>
            <a:xfrm>
              <a:off x="0" y="0"/>
              <a:ext cx="914400" cy="274320"/>
            </a:xfrm>
            <a:prstGeom prst="rect">
              <a:avLst/>
            </a:prstGeom>
            <a:solidFill>
              <a:srgbClr val="B0B0B0"/>
            </a:solidFill>
            <a:ln>
              <a:solidFill>
                <a:srgbClr val="1D265D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Menu</a:t>
              </a:r>
            </a:p>
          </p:txBody>
        </p:sp>
        <p:sp>
          <p:nvSpPr>
            <p:cNvPr id="36" name="Rectangle 35" descr="Title: Don't Let HIV Be Your Endgame: Lever 2, Person to Person for HIV prevention education series part 2&#10;" title="Series title">
              <a:hlinkClick r:id="" action="ppaction://noaction"/>
            </p:cNvPr>
            <p:cNvSpPr/>
            <p:nvPr/>
          </p:nvSpPr>
          <p:spPr>
            <a:xfrm>
              <a:off x="914400" y="0"/>
              <a:ext cx="6070600" cy="274320"/>
            </a:xfrm>
            <a:prstGeom prst="rect">
              <a:avLst/>
            </a:prstGeom>
            <a:solidFill>
              <a:srgbClr val="75BB47"/>
            </a:solidFill>
            <a:ln>
              <a:solidFill>
                <a:srgbClr val="1D265D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i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Don’t Let HIV Be Your Endgame: Level 3, Testing &amp; Treatment</a:t>
              </a:r>
            </a:p>
          </p:txBody>
        </p:sp>
        <p:sp>
          <p:nvSpPr>
            <p:cNvPr id="33" name="Rectangle 32" descr="Resource link includes references and links&#10;" title="Resource Navigation hyperlink">
              <a:hlinkClick r:id="" action="ppaction://noaction"/>
            </p:cNvPr>
            <p:cNvSpPr/>
            <p:nvPr/>
          </p:nvSpPr>
          <p:spPr>
            <a:xfrm>
              <a:off x="6985001" y="0"/>
              <a:ext cx="1230883" cy="274320"/>
            </a:xfrm>
            <a:prstGeom prst="rect">
              <a:avLst/>
            </a:prstGeom>
            <a:solidFill>
              <a:srgbClr val="B0B0B0"/>
            </a:solidFill>
            <a:ln>
              <a:solidFill>
                <a:srgbClr val="1D265D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Resource</a:t>
              </a:r>
            </a:p>
          </p:txBody>
        </p:sp>
        <p:sp>
          <p:nvSpPr>
            <p:cNvPr id="35" name="Rectangle 34" descr="Script link Notes and Transcript" title="Script Navigation hyperlink">
              <a:hlinkClick r:id="rId13" action="ppaction://hlinksldjump"/>
            </p:cNvPr>
            <p:cNvSpPr/>
            <p:nvPr/>
          </p:nvSpPr>
          <p:spPr>
            <a:xfrm>
              <a:off x="8215884" y="0"/>
              <a:ext cx="914400" cy="274320"/>
            </a:xfrm>
            <a:prstGeom prst="rect">
              <a:avLst/>
            </a:prstGeom>
            <a:solidFill>
              <a:srgbClr val="B0B0B0"/>
            </a:solidFill>
            <a:ln>
              <a:solidFill>
                <a:srgbClr val="1D265D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Script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81CE1C1-A28F-4EBF-A533-3EE30027A5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1" y="6227064"/>
            <a:ext cx="1680141" cy="589358"/>
          </a:xfrm>
          <a:prstGeom prst="rect">
            <a:avLst/>
          </a:prstGeom>
        </p:spPr>
      </p:pic>
      <p:sp>
        <p:nvSpPr>
          <p:cNvPr id="18" name="TextBox 45">
            <a:extLst>
              <a:ext uri="{FF2B5EF4-FFF2-40B4-BE49-F238E27FC236}">
                <a16:creationId xmlns:a16="http://schemas.microsoft.com/office/drawing/2014/main" id="{EAB1D85C-F1EB-4E17-A4DA-C62EA437F896}"/>
              </a:ext>
            </a:extLst>
          </p:cNvPr>
          <p:cNvSpPr txBox="1"/>
          <p:nvPr userDrawn="1"/>
        </p:nvSpPr>
        <p:spPr>
          <a:xfrm>
            <a:off x="3146066" y="6554812"/>
            <a:ext cx="3515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cap="all" spc="300" dirty="0">
                <a:solidFill>
                  <a:srgbClr val="1F287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Creating a State of Health</a:t>
            </a:r>
          </a:p>
        </p:txBody>
      </p:sp>
      <p:sp>
        <p:nvSpPr>
          <p:cNvPr id="19" name="TextBox 46">
            <a:extLst>
              <a:ext uri="{FF2B5EF4-FFF2-40B4-BE49-F238E27FC236}">
                <a16:creationId xmlns:a16="http://schemas.microsoft.com/office/drawing/2014/main" id="{73AA7B7F-470B-4416-9A72-9685D5745D0F}"/>
              </a:ext>
            </a:extLst>
          </p:cNvPr>
          <p:cNvSpPr txBox="1"/>
          <p:nvPr userDrawn="1"/>
        </p:nvSpPr>
        <p:spPr>
          <a:xfrm>
            <a:off x="6637707" y="6550633"/>
            <a:ext cx="2506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cap="all" spc="300" baseline="0" dirty="0">
                <a:solidFill>
                  <a:srgbClr val="1F287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oklahoma.gov/health</a:t>
            </a:r>
            <a:endParaRPr lang="en-US" sz="1100" b="1" cap="all" spc="300" baseline="0" dirty="0">
              <a:solidFill>
                <a:srgbClr val="1F287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18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4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4.xml"/><Relationship Id="rId7" Type="http://schemas.openxmlformats.org/officeDocument/2006/relationships/slide" Target="slide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.xml"/><Relationship Id="rId7" Type="http://schemas.openxmlformats.org/officeDocument/2006/relationships/slide" Target="slide2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.xml"/><Relationship Id="rId7" Type="http://schemas.openxmlformats.org/officeDocument/2006/relationships/slide" Target="slide2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5.xml"/><Relationship Id="rId7" Type="http://schemas.openxmlformats.org/officeDocument/2006/relationships/slide" Target="slide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.xml"/><Relationship Id="rId7" Type="http://schemas.openxmlformats.org/officeDocument/2006/relationships/slide" Target="slide2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slide" Target="slide4.xml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23.xml"/><Relationship Id="rId5" Type="http://schemas.openxmlformats.org/officeDocument/2006/relationships/slide" Target="slide4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4.xml"/><Relationship Id="rId7" Type="http://schemas.openxmlformats.org/officeDocument/2006/relationships/slide" Target="slide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7.pn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9" Type="http://schemas.openxmlformats.org/officeDocument/2006/relationships/hyperlink" Target="Don'tLetHIVBEYourEndgame_Level%202_PersontoPerson_Script_12.04.18.pdf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slide" Target="slide4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slide" Target="slide24.xml"/><Relationship Id="rId5" Type="http://schemas.openxmlformats.org/officeDocument/2006/relationships/slide" Target="slide4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4.xml"/><Relationship Id="rId7" Type="http://schemas.openxmlformats.org/officeDocument/2006/relationships/slide" Target="slide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9.pn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0.xml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0.pn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1.xml"/><Relationship Id="rId9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kidshealth.org/en/teens/hiv-tests.html" TargetMode="Externa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hyperlink" Target="https://www.cdc.gov/hiv/basics/testing.html" TargetMode="External"/><Relationship Id="rId5" Type="http://schemas.openxmlformats.org/officeDocument/2006/relationships/hyperlink" Target="https://www.google.com/search?biw=1680&amp;bih=901&amp;ei=xcf-W-eCJojGsAXqt4LAAg&amp;q=https://www.cdc.gov/std/life-stages-populations/stdfact-teens.html+&amp;oq=https://www.cdc.gov/std/life-stages-populations/stdfact-teens.html+&amp;gs_l=psy-ab.3...126698.126698..129223...0.0..0.84.84.1......0....1j2..gws-wiz.g8lqg8aSdt4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2.xml"/><Relationship Id="rId9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ettested.cdc.gov/" TargetMode="External"/><Relationship Id="rId13" Type="http://schemas.openxmlformats.org/officeDocument/2006/relationships/slide" Target="slide2.xm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google.com/url?sa=t&amp;rct=j&amp;q=&amp;esrc=s&amp;source=web&amp;cd=1&amp;ved=2ahUKEwjwhoesqObmAhVQIqwKHXwjBgIQFjAAegQIAxAB&amp;url=https%3A%2F%2Fwww.ok.gov%2Fhealth%2FPrevention_and_Preparedness%2FHIV_STD_Service%2F&amp;usg=AOvVaw1xKtfgSlbncbWHkToCIron" TargetMode="External"/><Relationship Id="rId12" Type="http://schemas.openxmlformats.org/officeDocument/2006/relationships/slide" Target="slide2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hyperlink" Target="https://www.211oklahoma.org/" TargetMode="External"/><Relationship Id="rId11" Type="http://schemas.openxmlformats.org/officeDocument/2006/relationships/slide" Target="slide4.xml"/><Relationship Id="rId5" Type="http://schemas.openxmlformats.org/officeDocument/2006/relationships/hyperlink" Target="https://www.cdc.gov/hiv/basics/testing.html" TargetMode="External"/><Relationship Id="rId10" Type="http://schemas.openxmlformats.org/officeDocument/2006/relationships/hyperlink" Target="https://www.cdc.gov/hiv/basics/prep.html" TargetMode="External"/><Relationship Id="rId4" Type="http://schemas.openxmlformats.org/officeDocument/2006/relationships/notesSlide" Target="../notesSlides/notesSlide23.xml"/><Relationship Id="rId9" Type="http://schemas.openxmlformats.org/officeDocument/2006/relationships/hyperlink" Target="https://www.google.com/search?tbm=isch&amp;sa=1&amp;ei=9db-W4uEB4rytAWzwY_IBw&amp;q=+question+mark+in+black+square" TargetMode="External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kidshealth.org/en/teens/prep.html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cdc.gov/hiv/basics/prep.html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hyperlink" Target="https://www.cdc.gov/hiv/basics/testing.html" TargetMode="External"/><Relationship Id="rId11" Type="http://schemas.openxmlformats.org/officeDocument/2006/relationships/slide" Target="slide2.xml"/><Relationship Id="rId5" Type="http://schemas.openxmlformats.org/officeDocument/2006/relationships/hyperlink" Target="https://healthcommunication.jsi.com/work/" TargetMode="External"/><Relationship Id="rId10" Type="http://schemas.openxmlformats.org/officeDocument/2006/relationships/slide" Target="slide22.xml"/><Relationship Id="rId4" Type="http://schemas.openxmlformats.org/officeDocument/2006/relationships/notesSlide" Target="../notesSlides/notesSlide24.xml"/><Relationship Id="rId9" Type="http://schemas.openxmlformats.org/officeDocument/2006/relationships/hyperlink" Target="https://www.cdc.gov/hiv/basics/pep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30629090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hiv.gov/blog/science-clear-hiv-undetectable-equals-untransmittable" TargetMode="Externa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hyperlink" Target="https://www.cdc.gov/hiv/basics/livingwithhiv/newly-diagnosed.html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niaid.nih.gov/news-events/10-things-know-about-hiv-suppression" TargetMode="External"/><Relationship Id="rId10" Type="http://schemas.openxmlformats.org/officeDocument/2006/relationships/slide" Target="slide2.xml"/><Relationship Id="rId4" Type="http://schemas.openxmlformats.org/officeDocument/2006/relationships/notesSlide" Target="../notesSlides/notesSlide25.xml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slide" Target="slide22.xml"/><Relationship Id="rId5" Type="http://schemas.openxmlformats.org/officeDocument/2006/relationships/hyperlink" Target="https://www.train.org/cdctrain/access-denied" TargetMode="Externa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learning/local/pdf/Style_Compliance_Checklist.pdf" TargetMode="External"/><Relationship Id="rId13" Type="http://schemas.openxmlformats.org/officeDocument/2006/relationships/slide" Target="slide22.xm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owl.purdue.edu/owl/research_and_citation/chicago_manual_17th_edition/cmos_formatting_and_style_guide/chicago_manual_of_style_17th_edition.html" TargetMode="External"/><Relationship Id="rId12" Type="http://schemas.openxmlformats.org/officeDocument/2006/relationships/hyperlink" Target="http://www.w3.org/WAI/standards-guidelines/wcag/" TargetMode="Externa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hyperlink" Target="https://www.cdc.gov/trainingdevelopment/pdf/ElrngEsstls.pdf" TargetMode="External"/><Relationship Id="rId11" Type="http://schemas.openxmlformats.org/officeDocument/2006/relationships/hyperlink" Target="https://www.hhs.gov/web/section-508/making-files-accessible/checklist/ppt/index.html" TargetMode="External"/><Relationship Id="rId5" Type="http://schemas.openxmlformats.org/officeDocument/2006/relationships/hyperlink" Target="https://www.shutterstock.com/home" TargetMode="External"/><Relationship Id="rId15" Type="http://schemas.openxmlformats.org/officeDocument/2006/relationships/image" Target="../media/image3.png"/><Relationship Id="rId10" Type="http://schemas.openxmlformats.org/officeDocument/2006/relationships/hyperlink" Target="https://www.hhs.gov/web/section-508/making-files-accessible/checklist/pdf/index.html" TargetMode="External"/><Relationship Id="rId4" Type="http://schemas.openxmlformats.org/officeDocument/2006/relationships/notesSlide" Target="../notesSlides/notesSlide27.xml"/><Relationship Id="rId9" Type="http://schemas.openxmlformats.org/officeDocument/2006/relationships/hyperlink" Target="https://accessdp.files.wordpress.com/2009/05/checklistpdf.pdf" TargetMode="External"/><Relationship Id="rId1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4.xml"/><Relationship Id="rId7" Type="http://schemas.openxmlformats.org/officeDocument/2006/relationships/slide" Target="slide2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slide" Target="slide4.xml"/><Relationship Id="rId5" Type="http://schemas.openxmlformats.org/officeDocument/2006/relationships/hyperlink" Target="https://www.train.org/cdctrain/access-denied" TargetMode="External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22.xml"/><Relationship Id="rId5" Type="http://schemas.openxmlformats.org/officeDocument/2006/relationships/slide" Target="slide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4.xml"/><Relationship Id="rId7" Type="http://schemas.openxmlformats.org/officeDocument/2006/relationships/slide" Target="slide1.xml"/><Relationship Id="rId12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2.xml"/><Relationship Id="rId11" Type="http://schemas.openxmlformats.org/officeDocument/2006/relationships/slide" Target="slide20.xml"/><Relationship Id="rId5" Type="http://schemas.openxmlformats.org/officeDocument/2006/relationships/slide" Target="slide22.xml"/><Relationship Id="rId10" Type="http://schemas.openxmlformats.org/officeDocument/2006/relationships/slide" Target="slide17.xml"/><Relationship Id="rId4" Type="http://schemas.openxmlformats.org/officeDocument/2006/relationships/notesSlide" Target="../notesSlides/notesSlide4.xml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22.xml"/><Relationship Id="rId5" Type="http://schemas.openxmlformats.org/officeDocument/2006/relationships/slide" Target="slide4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4.xml"/><Relationship Id="rId7" Type="http://schemas.openxmlformats.org/officeDocument/2006/relationships/slide" Target="slide2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4.xml"/><Relationship Id="rId7" Type="http://schemas.openxmlformats.org/officeDocument/2006/relationships/slide" Target="slide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hyperlink" Target="https://gettested.cdc.gov/" TargetMode="External"/><Relationship Id="rId5" Type="http://schemas.openxmlformats.org/officeDocument/2006/relationships/hyperlink" Target="http://www.211oklahoma.org/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slide" Target="slide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Red Ribbon Picture 2" descr="Image: Long Tail Red Ribbon, Shutterstock 162472193. jpg.&#10;" title="Image: Long Tail Red Ribb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"/>
          <a:stretch/>
        </p:blipFill>
        <p:spPr bwMode="auto">
          <a:xfrm>
            <a:off x="0" y="689743"/>
            <a:ext cx="9146689" cy="476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 descr="Title: Don't Let HIV Be Your Endgame for HIV prevention education series slide. &#10;" title="Series Title: Don't Let HIV Be Your Endgame"/>
          <p:cNvSpPr>
            <a:spLocks noGrp="1"/>
          </p:cNvSpPr>
          <p:nvPr>
            <p:ph type="ctrTitle"/>
          </p:nvPr>
        </p:nvSpPr>
        <p:spPr>
          <a:xfrm>
            <a:off x="274320" y="205476"/>
            <a:ext cx="7327483" cy="2354886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l"/>
            <a:br>
              <a:rPr lang="en-US" sz="60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60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i="1" dirty="0">
                <a:solidFill>
                  <a:srgbClr val="1D265D"/>
                </a:solidFill>
              </a:rPr>
            </a:br>
            <a:r>
              <a:rPr lang="en-US" sz="54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Don’t Let HIV Be Your Endgame</a:t>
            </a:r>
            <a:br>
              <a:rPr lang="en-US" sz="60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60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6000" b="1" i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6000" b="1" i="1" dirty="0">
              <a:solidFill>
                <a:srgbClr val="1D2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ubtitle 6" descr="Subtitle: Level 3, Testing &amp; Treatment for HIV prevention education series part 3 slide.&#10;" title="Subtitle: Level 3, Testing &amp; Treatment"/>
          <p:cNvSpPr>
            <a:spLocks noGrp="1"/>
          </p:cNvSpPr>
          <p:nvPr>
            <p:ph type="subTitle" idx="1"/>
          </p:nvPr>
        </p:nvSpPr>
        <p:spPr>
          <a:xfrm>
            <a:off x="104775" y="3133725"/>
            <a:ext cx="6901906" cy="1657350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l"/>
            <a:r>
              <a:rPr lang="en-US" sz="4400" b="1" i="1" dirty="0">
                <a:solidFill>
                  <a:srgbClr val="75BB47"/>
                </a:solidFill>
                <a:ea typeface="Verdana" panose="020B0604030504040204" pitchFamily="34" charset="0"/>
              </a:rPr>
              <a:t>   </a:t>
            </a:r>
            <a:r>
              <a:rPr lang="en-US" b="1" i="1" dirty="0">
                <a:solidFill>
                  <a:srgbClr val="700AA0"/>
                </a:solidFill>
              </a:rPr>
              <a:t>Level 3,</a:t>
            </a:r>
            <a:endParaRPr lang="en-US" i="1" dirty="0">
              <a:solidFill>
                <a:srgbClr val="700AA0"/>
              </a:solidFill>
            </a:endParaRPr>
          </a:p>
          <a:p>
            <a:pPr algn="l"/>
            <a:r>
              <a:rPr lang="en-US" b="1" i="1" dirty="0">
                <a:solidFill>
                  <a:srgbClr val="700AA0"/>
                </a:solidFill>
              </a:rPr>
              <a:t>Testing &amp; Treatment</a:t>
            </a:r>
          </a:p>
          <a:p>
            <a:pPr algn="l"/>
            <a:endParaRPr lang="en-US" sz="4400" b="1" i="1" dirty="0">
              <a:latin typeface="+mn-lt"/>
              <a:ea typeface="Verdan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Disclaimer Rectangle 2" descr="Disclaimer: This training which contains HIV/STD prevention education text and images prepared for middle school and high school students in accordance with the Oklahoma State Mandate 70-11-103.3 and may not be appropriate for all audiences slide.  &#10;" title=" Disclaimer TextBox"/>
          <p:cNvSpPr/>
          <p:nvPr/>
        </p:nvSpPr>
        <p:spPr>
          <a:xfrm>
            <a:off x="223475" y="4996303"/>
            <a:ext cx="883202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19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training contains HIV/STD prevention education text and images prepared for                    middle school and high school students in accordance with the                                        Oklahoma State Mandate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70-11-103.3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and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19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not be appropriate for all audiences.  </a:t>
            </a:r>
            <a:endParaRPr lang="en-US" dirty="0">
              <a:solidFill>
                <a:srgbClr val="00197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Menu Rectangle 1" descr="Menu Navigation hyperlink." title="Menu Button">
            <a:hlinkClick r:id="rId6" action="ppaction://hlinksldjump"/>
          </p:cNvPr>
          <p:cNvSpPr/>
          <p:nvPr/>
        </p:nvSpPr>
        <p:spPr>
          <a:xfrm>
            <a:off x="2716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source Rectangle 3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06681" y="-6350"/>
            <a:ext cx="1190244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cript Rectangle 4" descr="Script Navigation hyperlink." title="Script Button">
            <a:hlinkClick r:id="rId8" action="ppaction://hlinksldjump"/>
          </p:cNvPr>
          <p:cNvSpPr/>
          <p:nvPr/>
        </p:nvSpPr>
        <p:spPr>
          <a:xfrm>
            <a:off x="8196925" y="-6350"/>
            <a:ext cx="949764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evel 3_Slide 1" descr="Audio File Level 3_Slide 1 Sound." title="Level 3_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Goal #1 What have you learned? slide." title="Slide Title: Goal #1 What have you learned? "/>
          <p:cNvSpPr>
            <a:spLocks noGrp="1"/>
          </p:cNvSpPr>
          <p:nvPr>
            <p:ph type="ctrTitle"/>
          </p:nvPr>
        </p:nvSpPr>
        <p:spPr>
          <a:xfrm>
            <a:off x="330200" y="634875"/>
            <a:ext cx="8597900" cy="1306172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Goal #1</a:t>
            </a:r>
            <a:br>
              <a:rPr lang="en-US"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</a:t>
            </a:r>
            <a: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you learned? </a:t>
            </a: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800" b="1" dirty="0">
              <a:solidFill>
                <a:srgbClr val="1D265D"/>
              </a:solidFill>
              <a:latin typeface="Cooper Black" panose="0208090404030B020404" pitchFamily="18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Q &amp; Instruct Subtitle 6" descr="Subtitle Interactive question instructions: Describe HIV testing and Select each question mark to reveal an answer. &#10;&#10;" title="Subtitle Interactive Question: Describe HIV Testing and Select Each Question Mark To Reveal an Answer. "/>
          <p:cNvSpPr>
            <a:spLocks noGrp="1"/>
          </p:cNvSpPr>
          <p:nvPr>
            <p:ph type="subTitle" idx="1"/>
          </p:nvPr>
        </p:nvSpPr>
        <p:spPr>
          <a:xfrm>
            <a:off x="0" y="2022558"/>
            <a:ext cx="9144000" cy="1480311"/>
          </a:xfrm>
          <a:effectLst/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Describe HIV testing</a:t>
            </a:r>
            <a:r>
              <a:rPr lang="en-US" sz="3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  <a:endParaRPr lang="en-US" sz="3400" b="1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rgbClr val="253C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 </a:t>
            </a:r>
            <a:r>
              <a:rPr lang="en-US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Audio,</a:t>
            </a:r>
            <a:endParaRPr lang="en-US" sz="2400" dirty="0">
              <a:solidFill>
                <a:srgbClr val="253CB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rgbClr val="253C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Then each </a:t>
            </a:r>
            <a:r>
              <a:rPr lang="en-US" sz="2400" dirty="0">
                <a:solidFill>
                  <a:srgbClr val="D04A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</a:t>
            </a:r>
            <a:r>
              <a:rPr lang="en-US" sz="2400" dirty="0">
                <a:solidFill>
                  <a:srgbClr val="253C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solidFill>
                  <a:srgbClr val="D04A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</a:t>
            </a:r>
            <a:r>
              <a:rPr lang="en-US" sz="2400" dirty="0">
                <a:solidFill>
                  <a:srgbClr val="253C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reveal an answer. </a:t>
            </a:r>
          </a:p>
          <a:p>
            <a:endParaRPr lang="en-US" sz="2000" dirty="0">
              <a:solidFill>
                <a:srgbClr val="253CB2"/>
              </a:solidFill>
            </a:endParaRPr>
          </a:p>
          <a:p>
            <a:pPr algn="l"/>
            <a:r>
              <a:rPr lang="en-US" sz="20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		</a:t>
            </a:r>
            <a:endParaRPr lang="en-US" sz="2600" b="1" dirty="0"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</p:txBody>
      </p:sp>
      <p:pic>
        <p:nvPicPr>
          <p:cNvPr id="1026" name="1st Lt orng ? Picture 2" descr="1st Image: free, Question mark in black square, gograph.com. " title="Image:1st Interactive Question Mark Image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6" y="3925527"/>
            <a:ext cx="571500" cy="571501"/>
          </a:xfrm>
          <a:prstGeom prst="rect">
            <a:avLst/>
          </a:prstGeom>
          <a:solidFill>
            <a:srgbClr val="E6E6E6"/>
          </a:solidFill>
        </p:spPr>
      </p:pic>
      <p:sp>
        <p:nvSpPr>
          <p:cNvPr id="20" name="1st GT each Unp Rectangle 19" descr="1st Textbox With Answer To1st Question Mark: Get Tested. each year if Unprotected Sex.&#10;&#10;" title="Get Tested Each Year If Unprotected Sex"/>
          <p:cNvSpPr/>
          <p:nvPr/>
        </p:nvSpPr>
        <p:spPr>
          <a:xfrm>
            <a:off x="-5702" y="4526870"/>
            <a:ext cx="1789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Tested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each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year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if Unprotected Sex</a:t>
            </a:r>
          </a:p>
        </p:txBody>
      </p:sp>
      <p:pic>
        <p:nvPicPr>
          <p:cNvPr id="26" name="2nd Grn ? Picture 2" descr="2nd Image: free, Question mark in black square, gograph.com. " title="Image: 2nd Interactive Question Mark Image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56" y="4447843"/>
            <a:ext cx="571500" cy="571501"/>
          </a:xfrm>
          <a:prstGeom prst="rect">
            <a:avLst/>
          </a:prstGeom>
          <a:solidFill>
            <a:srgbClr val="C00000"/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</p:pic>
      <p:sp>
        <p:nvSpPr>
          <p:cNvPr id="21" name="2nd GT Preg Rectangle 20" descr="2nd Textbox With Answer To 2nd Question Mark: Get Tested if Pregnant.&#10;" title="Get Tested If Pregnant"/>
          <p:cNvSpPr/>
          <p:nvPr/>
        </p:nvSpPr>
        <p:spPr>
          <a:xfrm>
            <a:off x="1738325" y="5130294"/>
            <a:ext cx="1931717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Tested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Pregnant </a:t>
            </a:r>
          </a:p>
        </p:txBody>
      </p:sp>
      <p:pic>
        <p:nvPicPr>
          <p:cNvPr id="27" name="3rd Blu ? Picture 2" descr="3rd Image: free, Question mark in black square, gograph.com. " title="Image: 3rd Interactive Question Mark Image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18" y="3928508"/>
            <a:ext cx="571500" cy="57150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3" name="3rd 30 Rectangle 22" descr="3rd Textbox With Answer To 3rd Question Mark: 30 minute Appointment at health care site.&#10;&#10;" title="30 minute Appointment At Health Care Site"/>
          <p:cNvSpPr/>
          <p:nvPr/>
        </p:nvSpPr>
        <p:spPr>
          <a:xfrm>
            <a:off x="3670042" y="4549435"/>
            <a:ext cx="188925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minute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Appointment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health care site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197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4th Lt grn ? Picture 2" descr="4th Image: free, Question mark in black square, gograph.com. " title="Image: 4th Interactive Question Mark Image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96" y="4081298"/>
            <a:ext cx="571500" cy="57150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4" name="4th Rapid Rectangle 23" descr="4th Textbox With Answer To 4th Question Mark: Rapid HIV Test with finger-stick.&#10;&#10;" title="Rapid HIV Test With Finger-Stick"/>
          <p:cNvSpPr/>
          <p:nvPr/>
        </p:nvSpPr>
        <p:spPr>
          <a:xfrm>
            <a:off x="5601759" y="4704739"/>
            <a:ext cx="1853966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Rapid HIV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finger-stick</a:t>
            </a:r>
          </a:p>
        </p:txBody>
      </p:sp>
      <p:pic>
        <p:nvPicPr>
          <p:cNvPr id="33" name="5th Orng Picture 2" descr="5th Image: free, Question mark in black square, gograph.com. " title="Image: 5th Interactive Question Mark Image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479" y="4345168"/>
            <a:ext cx="571500" cy="57150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5" name="5th Text Rectangle 24" descr="5th Textbox With Answer To 5th Question Mark: Text  211OK to 898211.&#10;&#10;&#10;" title="Text  211OK to  898211"/>
          <p:cNvSpPr/>
          <p:nvPr/>
        </p:nvSpPr>
        <p:spPr>
          <a:xfrm>
            <a:off x="7588813" y="4991794"/>
            <a:ext cx="1555187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211OK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898211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" name="M Rectangle 1" descr="Menu Navigation hyperlink." title="Menu Button">
            <a:hlinkClick r:id="rId6" action="ppaction://hlinksldjump"/>
          </p:cNvPr>
          <p:cNvSpPr/>
          <p:nvPr/>
        </p:nvSpPr>
        <p:spPr>
          <a:xfrm>
            <a:off x="-5702" y="-32018"/>
            <a:ext cx="914400" cy="309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 Rectangle 2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6980880" y="-24036"/>
            <a:ext cx="120396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Level 3_Slide 10" descr="Audio File Level 3_Slide 10 Sound." title="Level 3_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21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est Results slide." title="Slide Title: Test Results"/>
          <p:cNvSpPr>
            <a:spLocks noGrp="1"/>
          </p:cNvSpPr>
          <p:nvPr>
            <p:ph type="title"/>
          </p:nvPr>
        </p:nvSpPr>
        <p:spPr>
          <a:xfrm>
            <a:off x="481668" y="472576"/>
            <a:ext cx="8229600" cy="78670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Test Results</a:t>
            </a:r>
          </a:p>
        </p:txBody>
      </p:sp>
      <p:grpSp>
        <p:nvGrpSpPr>
          <p:cNvPr id="14" name="Background Group 14" descr="Nurse Toni Background Group." title="Background Group"/>
          <p:cNvGrpSpPr>
            <a:grpSpLocks noChangeAspect="1"/>
          </p:cNvGrpSpPr>
          <p:nvPr/>
        </p:nvGrpSpPr>
        <p:grpSpPr>
          <a:xfrm>
            <a:off x="524108" y="1417637"/>
            <a:ext cx="3133492" cy="4637697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5" name="Top Oval 14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 descr="Nurse Toni Background Rectangle." title="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ottom Oval 16" descr="Nurse Toni Background Bottom Oval." title="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R Red Ribbon Picture 19" descr="Image: Right Picture Red Ribbon Wallpaper." title="Image: Right Picture Red Ribbon Wallpap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963" y="5209552"/>
            <a:ext cx="1175352" cy="621277"/>
          </a:xfrm>
          <a:prstGeom prst="rect">
            <a:avLst/>
          </a:prstGeom>
        </p:spPr>
      </p:pic>
      <p:pic>
        <p:nvPicPr>
          <p:cNvPr id="19" name="L Red Ribbon Picture 18" descr="Image: Left Picture Red Ribbon Wallpaper 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" y="5163457"/>
            <a:ext cx="1326926" cy="751611"/>
          </a:xfrm>
          <a:prstGeom prst="rect">
            <a:avLst/>
          </a:prstGeom>
        </p:spPr>
      </p:pic>
      <p:pic>
        <p:nvPicPr>
          <p:cNvPr id="11" name="Nurse Toni Picture 10" descr="Image: Standing using left index/pointing finger pointing to the front tan skin calm face female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9" y="1881564"/>
            <a:ext cx="2770717" cy="3931920"/>
          </a:xfrm>
          <a:prstGeom prst="rect">
            <a:avLst/>
          </a:prstGeom>
        </p:spPr>
      </p:pic>
      <p:sp>
        <p:nvSpPr>
          <p:cNvPr id="4" name="Text Content Placeholder 3" descr="Test Results&#10;&#10;For your second goal, you will learn  to discuss&#10;HIV test results slide." title="Content TextBox 2nd Goal Content"/>
          <p:cNvSpPr>
            <a:spLocks noGrp="1"/>
          </p:cNvSpPr>
          <p:nvPr>
            <p:ph sz="half" idx="2"/>
          </p:nvPr>
        </p:nvSpPr>
        <p:spPr>
          <a:xfrm>
            <a:off x="3705756" y="1483463"/>
            <a:ext cx="5475327" cy="4356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1D265D"/>
                </a:solidFill>
              </a:rPr>
              <a:t>For your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1D265D"/>
                </a:solidFill>
              </a:rPr>
              <a:t>second goal,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1D265D"/>
                </a:solidFill>
              </a:rPr>
              <a:t> you will learn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1D265D"/>
                </a:solidFill>
              </a:rPr>
              <a:t> to discuss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1D265D"/>
                </a:solidFill>
              </a:rPr>
              <a:t>HIV test results. </a:t>
            </a:r>
          </a:p>
        </p:txBody>
      </p:sp>
      <p:sp>
        <p:nvSpPr>
          <p:cNvPr id="5" name="M Rectangle 4" descr="Menu Navigation hyperlink." title="Menu Button">
            <a:hlinkClick r:id="rId7" action="ppaction://hlinksldjump"/>
          </p:cNvPr>
          <p:cNvSpPr/>
          <p:nvPr/>
        </p:nvSpPr>
        <p:spPr>
          <a:xfrm>
            <a:off x="-2426" y="0"/>
            <a:ext cx="935038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 Rectangle 7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6973734" y="0"/>
            <a:ext cx="1255866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 Rectangle 20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0"/>
            <a:ext cx="91440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Level 3_Slide 11" descr="Audio File Level 3_Slide 11 Sound." title="Level 3_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3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Nonreative HIV Status slide.&#10;" title="Slide Title: Nonreative HIV Status"/>
          <p:cNvSpPr>
            <a:spLocks noGrp="1"/>
          </p:cNvSpPr>
          <p:nvPr>
            <p:ph type="title"/>
          </p:nvPr>
        </p:nvSpPr>
        <p:spPr>
          <a:xfrm>
            <a:off x="0" y="304802"/>
            <a:ext cx="9144000" cy="787147"/>
          </a:xfrm>
          <a:ln w="76200">
            <a:solidFill>
              <a:schemeClr val="tx2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4800" dirty="0"/>
              <a:t> </a:t>
            </a: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Nonreactive HIV Status</a:t>
            </a:r>
          </a:p>
        </p:txBody>
      </p:sp>
      <p:pic>
        <p:nvPicPr>
          <p:cNvPr id="7" name="Calendar Picture 6" descr="Image: Months and dates shown on a calendar whilst turning the pages." title="Image: Months and Dates Calendar Turning Pag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" y="1181549"/>
            <a:ext cx="6989629" cy="4659752"/>
          </a:xfrm>
          <a:prstGeom prst="rect">
            <a:avLst/>
          </a:prstGeom>
          <a:ln w="76200">
            <a:solidFill>
              <a:schemeClr val="tx2">
                <a:lumMod val="95000"/>
                <a:lumOff val="5000"/>
              </a:schemeClr>
            </a:solidFill>
          </a:ln>
        </p:spPr>
      </p:pic>
      <p:pic>
        <p:nvPicPr>
          <p:cNvPr id="6" name="People Picture 5" descr="Image: HIV-AIDS Awareness campaign featuring an African couple embracing in an AIDS red ribbon, with the slogan Wear and Care." title="Image: HIV-AIDS Awareness campaign couple embracing in an AiIDS red ribbon, with the slogan Wear and Car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15" y="1181549"/>
            <a:ext cx="1993008" cy="4659752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 Rectangle 1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25640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 PrEP TextBox 7" descr="Left PrEP TextBox." title="Left PrEP TextBox"/>
          <p:cNvSpPr txBox="1"/>
          <p:nvPr/>
        </p:nvSpPr>
        <p:spPr>
          <a:xfrm>
            <a:off x="36010" y="5943601"/>
            <a:ext cx="32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</a:t>
            </a:r>
          </a:p>
        </p:txBody>
      </p:sp>
      <p:sp>
        <p:nvSpPr>
          <p:cNvPr id="9" name="R PrEP TextBox Rectangle 8" descr="Right PrEP TextBox" title="Right PrEP TextBox"/>
          <p:cNvSpPr/>
          <p:nvPr/>
        </p:nvSpPr>
        <p:spPr>
          <a:xfrm>
            <a:off x="6362030" y="5933601"/>
            <a:ext cx="1271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</a:t>
            </a:r>
          </a:p>
        </p:txBody>
      </p:sp>
      <p:pic>
        <p:nvPicPr>
          <p:cNvPr id="10" name="Level 3_Slide 12" descr="Audio File Level 3_Slide 12 Sound." title="Level 3_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5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active HIV Status slide.&#10;" title="Slide Title: Reactive HIV Status"/>
          <p:cNvSpPr>
            <a:spLocks noGrp="1"/>
          </p:cNvSpPr>
          <p:nvPr>
            <p:ph type="title"/>
          </p:nvPr>
        </p:nvSpPr>
        <p:spPr>
          <a:xfrm>
            <a:off x="0" y="409931"/>
            <a:ext cx="9144000" cy="84037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Reactive HIV Status</a:t>
            </a:r>
          </a:p>
        </p:txBody>
      </p:sp>
      <p:pic>
        <p:nvPicPr>
          <p:cNvPr id="8" name="POSITIVE SPIN Picture 7" descr="Image: Positive Spin Campaign." title="Image: Positive Spin Campaig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1250303"/>
            <a:ext cx="7301485" cy="4693298"/>
          </a:xfrm>
          <a:prstGeom prst="rect">
            <a:avLst/>
          </a:prstGeom>
        </p:spPr>
      </p:pic>
      <p:sp>
        <p:nvSpPr>
          <p:cNvPr id="5" name="M Rectangle 4" descr="Menu Navigation hyperlink." title="Menu Button">
            <a:hlinkClick r:id="rId6" action="ppaction://hlinksldjump"/>
          </p:cNvPr>
          <p:cNvSpPr/>
          <p:nvPr/>
        </p:nvSpPr>
        <p:spPr>
          <a:xfrm>
            <a:off x="1" y="-18694"/>
            <a:ext cx="914399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 Rectangle 1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25640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pyright TextBox 9" descr="Copyright TextBox Campaign-JSI Health Communication Portfolio-John Snow, Inc." title="Copyright TextBox Campaign-JSI Health Communication Portfolio-John Snow, Inc."/>
          <p:cNvSpPr txBox="1"/>
          <p:nvPr/>
        </p:nvSpPr>
        <p:spPr>
          <a:xfrm>
            <a:off x="0" y="5713590"/>
            <a:ext cx="3240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JSI Health Communication </a:t>
            </a:r>
            <a:r>
              <a:rPr lang="en-US" sz="20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Portifolio</a:t>
            </a:r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-John Snow, Inc.</a:t>
            </a:r>
          </a:p>
        </p:txBody>
      </p:sp>
      <p:pic>
        <p:nvPicPr>
          <p:cNvPr id="4" name="Level 3_Slide 13" descr="Audio File Level 3_Slide 13 Sound." title="Level 3_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0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P 101 Picture 4" descr="Image: PrEP 101 heading on top of page." title="Image: PrEP 101 Titl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306" y="995081"/>
            <a:ext cx="4787153" cy="4850069"/>
          </a:xfrm>
          <a:prstGeom prst="rect">
            <a:avLst/>
          </a:prstGeom>
        </p:spPr>
      </p:pic>
      <p:sp>
        <p:nvSpPr>
          <p:cNvPr id="19" name="Title 18" descr="PrEP slide.&#10;" title="Slide Title: PrEP"/>
          <p:cNvSpPr>
            <a:spLocks noGrp="1"/>
          </p:cNvSpPr>
          <p:nvPr>
            <p:ph type="title"/>
          </p:nvPr>
        </p:nvSpPr>
        <p:spPr>
          <a:xfrm>
            <a:off x="457200" y="409931"/>
            <a:ext cx="8229600" cy="84037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PrEP</a:t>
            </a:r>
          </a:p>
        </p:txBody>
      </p:sp>
      <p:pic>
        <p:nvPicPr>
          <p:cNvPr id="6" name="PrEP Pill Picture 5" descr="Image: PrEP Bottle and Pill." title="Image: PrEP Bottle and Pill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97" y="2399275"/>
            <a:ext cx="2618749" cy="3445875"/>
          </a:xfrm>
          <a:prstGeom prst="rect">
            <a:avLst/>
          </a:prstGeom>
        </p:spPr>
      </p:pic>
      <p:sp>
        <p:nvSpPr>
          <p:cNvPr id="10" name="M Rectangle 9" descr="Menu Navigation hyperlink." title="Menu Button">
            <a:hlinkClick r:id="rId7" action="ppaction://hlinksldjump"/>
          </p:cNvPr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 Rectangle 1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7025640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tart Talking Top Content Placeholder 6" descr="Top of page Content TextBox Start Talking. Stop HIV." title="At Top Content TextBox Start Talking. Stop HIV."/>
          <p:cNvSpPr>
            <a:spLocks noGrp="1"/>
          </p:cNvSpPr>
          <p:nvPr>
            <p:ph sz="half" idx="2"/>
          </p:nvPr>
        </p:nvSpPr>
        <p:spPr>
          <a:xfrm>
            <a:off x="5862918" y="1493869"/>
            <a:ext cx="3281082" cy="9767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Start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C00000"/>
                </a:solidFill>
              </a:rPr>
              <a:t>Talking.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Stop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C00000"/>
                </a:solidFill>
              </a:rPr>
              <a:t>HIV.</a:t>
            </a:r>
          </a:p>
        </p:txBody>
      </p:sp>
      <p:sp>
        <p:nvSpPr>
          <p:cNvPr id="9" name="Safer is Better Rectangle 8" descr="Middle of page  Content TextBox Safer is Better.&#10;" title="In Middle Content TextBox Safer is Better."/>
          <p:cNvSpPr/>
          <p:nvPr/>
        </p:nvSpPr>
        <p:spPr>
          <a:xfrm>
            <a:off x="5526740" y="2946112"/>
            <a:ext cx="3792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Safer is Better.</a:t>
            </a:r>
          </a:p>
        </p:txBody>
      </p:sp>
      <p:sp>
        <p:nvSpPr>
          <p:cNvPr id="8" name="Start Talking Bottom Rectangle 7" descr="Bottom of page Content TextBox Start Talking. Stop HIV." title="At Bottom Content TextBox Start Talking. Stop HIV."/>
          <p:cNvSpPr/>
          <p:nvPr/>
        </p:nvSpPr>
        <p:spPr>
          <a:xfrm>
            <a:off x="5701552" y="3900735"/>
            <a:ext cx="3442447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</a:t>
            </a:r>
            <a:r>
              <a:rPr lang="en-US" sz="32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Talking.</a:t>
            </a:r>
          </a:p>
          <a:p>
            <a:pPr lvl="0" algn="ctr">
              <a:spcBef>
                <a:spcPct val="20000"/>
              </a:spcBef>
            </a:pP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Stop</a:t>
            </a:r>
            <a:r>
              <a:rPr lang="en-US" sz="32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HIV.</a:t>
            </a:r>
          </a:p>
        </p:txBody>
      </p:sp>
      <p:pic>
        <p:nvPicPr>
          <p:cNvPr id="4" name="Level 3_Slide 14" descr="Audio File Level 3_Slide 14 Sound." title="Level 3_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PEP slide." title="Slide Title: PEP"/>
          <p:cNvSpPr>
            <a:spLocks noGrp="1"/>
          </p:cNvSpPr>
          <p:nvPr>
            <p:ph type="title"/>
          </p:nvPr>
        </p:nvSpPr>
        <p:spPr>
          <a:xfrm>
            <a:off x="457200" y="409932"/>
            <a:ext cx="8229600" cy="821709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PEP</a:t>
            </a:r>
          </a:p>
        </p:txBody>
      </p:sp>
      <p:pic>
        <p:nvPicPr>
          <p:cNvPr id="7" name="Black Circle Picture 6" descr="Image: Black Loading Clock with part of the circle missing like a piece of the pie missing." title="Image: Round Black Loading Clock with Part Miss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55" y="1213477"/>
            <a:ext cx="4426663" cy="4659645"/>
          </a:xfrm>
          <a:prstGeom prst="rect">
            <a:avLst/>
          </a:prstGeom>
        </p:spPr>
      </p:pic>
      <p:sp>
        <p:nvSpPr>
          <p:cNvPr id="6" name="72 hr TextBox 5" descr="TextBox Content number 72hr next to the round black clock in the missing part." title="TextBox Content 72hr"/>
          <p:cNvSpPr txBox="1"/>
          <p:nvPr/>
        </p:nvSpPr>
        <p:spPr>
          <a:xfrm>
            <a:off x="1707777" y="2130504"/>
            <a:ext cx="286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 </a:t>
            </a:r>
            <a:r>
              <a:rPr lang="en-US" sz="66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</a:t>
            </a:r>
            <a:endParaRPr lang="en-US" sz="6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M Rectangle 3" descr="Menu Navigation hyperlink." title="Menu Button">
            <a:hlinkClick r:id="rId6" action="ppaction://hlinksldjump"/>
          </p:cNvPr>
          <p:cNvSpPr/>
          <p:nvPr/>
        </p:nvSpPr>
        <p:spPr>
          <a:xfrm>
            <a:off x="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 Rectangle 1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25640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Level 3_Slide 15" descr="Audio File Level 3_Slide 15 Sound." title="Level 3_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1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Goal #2 What have you learned? slide." title="Slide Title: Goal #2 What have you learned? "/>
          <p:cNvSpPr>
            <a:spLocks noGrp="1"/>
          </p:cNvSpPr>
          <p:nvPr>
            <p:ph type="ctrTitle"/>
          </p:nvPr>
        </p:nvSpPr>
        <p:spPr>
          <a:xfrm>
            <a:off x="102198" y="532435"/>
            <a:ext cx="8939604" cy="984799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/>
              <a:t>Goal #2</a:t>
            </a:r>
            <a:br>
              <a:rPr lang="en-US" sz="4800" dirty="0"/>
            </a:br>
            <a:r>
              <a:rPr lang="en-US" sz="4800" dirty="0"/>
              <a:t>What have you learned?</a:t>
            </a: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800" b="1" dirty="0">
              <a:solidFill>
                <a:srgbClr val="1D265D"/>
              </a:solidFill>
              <a:latin typeface="Cooper Black" panose="0208090404030B020404" pitchFamily="18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Question Subtitle 6" descr="Subtitle Interactive question: Discuss HIV test results slide. &#10;" title="Subtitle Interactive question: Discuss HIV Test Results."/>
          <p:cNvSpPr>
            <a:spLocks noGrp="1"/>
          </p:cNvSpPr>
          <p:nvPr>
            <p:ph type="subTitle" idx="1"/>
          </p:nvPr>
        </p:nvSpPr>
        <p:spPr>
          <a:xfrm>
            <a:off x="1047750" y="2078641"/>
            <a:ext cx="7714994" cy="782411"/>
          </a:xfrm>
          <a:effectLst/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  Discuss HIV test results.</a:t>
            </a:r>
            <a:r>
              <a:rPr lang="en-US" sz="20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			</a:t>
            </a:r>
            <a:endParaRPr lang="en-US" sz="2600" b="1" dirty="0"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0" name="Instruction TextBox 9" descr="Interactive question instructions: Select each section of the question mark to reveal an answer. &#10;" title=" Textbox Interactive Question Instruction: Select Each Section of the Question Mark To Reveal an Answer."/>
          <p:cNvSpPr txBox="1"/>
          <p:nvPr/>
        </p:nvSpPr>
        <p:spPr>
          <a:xfrm>
            <a:off x="329260" y="3096000"/>
            <a:ext cx="37855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 </a:t>
            </a:r>
            <a:r>
              <a:rPr lang="en-US" sz="3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Audio,</a:t>
            </a:r>
            <a:endParaRPr lang="en-US" sz="3400" b="1" dirty="0">
              <a:solidFill>
                <a:srgbClr val="0019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4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Then each </a:t>
            </a:r>
            <a:r>
              <a:rPr lang="en-US" sz="3400" b="1" dirty="0">
                <a:solidFill>
                  <a:srgbClr val="253C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 mark section</a:t>
            </a:r>
          </a:p>
          <a:p>
            <a:r>
              <a:rPr lang="en-US" sz="34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reveal an answer. </a:t>
            </a:r>
          </a:p>
        </p:txBody>
      </p:sp>
      <p:sp>
        <p:nvSpPr>
          <p:cNvPr id="47" name="1st Blue Top L TextBox 46" descr="Question Mark divided into four parts with the dot as the 5th part. 1st answer revealed when 1st Blue Top Left part of image of question mark is selected. " title="1st Blue Top Left Part of Image of Question Mark"/>
          <p:cNvSpPr txBox="1"/>
          <p:nvPr/>
        </p:nvSpPr>
        <p:spPr>
          <a:xfrm>
            <a:off x="5504408" y="3447949"/>
            <a:ext cx="900971" cy="764849"/>
          </a:xfrm>
          <a:custGeom>
            <a:avLst/>
            <a:gdLst/>
            <a:ahLst/>
            <a:cxnLst/>
            <a:rect l="l" t="t" r="r" b="b"/>
            <a:pathLst>
              <a:path w="900971" h="925742">
                <a:moveTo>
                  <a:pt x="716256" y="0"/>
                </a:moveTo>
                <a:lnTo>
                  <a:pt x="900971" y="568494"/>
                </a:lnTo>
                <a:lnTo>
                  <a:pt x="863234" y="588400"/>
                </a:lnTo>
                <a:cubicBezTo>
                  <a:pt x="847203" y="599138"/>
                  <a:pt x="832104" y="611666"/>
                  <a:pt x="817939" y="625984"/>
                </a:cubicBezTo>
                <a:cubicBezTo>
                  <a:pt x="761277" y="683255"/>
                  <a:pt x="725026" y="783174"/>
                  <a:pt x="709185" y="925742"/>
                </a:cubicBezTo>
                <a:lnTo>
                  <a:pt x="0" y="838008"/>
                </a:lnTo>
                <a:cubicBezTo>
                  <a:pt x="24371" y="577243"/>
                  <a:pt x="119112" y="367351"/>
                  <a:pt x="284223" y="208333"/>
                </a:cubicBezTo>
                <a:cubicBezTo>
                  <a:pt x="387417" y="108946"/>
                  <a:pt x="525001" y="40618"/>
                  <a:pt x="696976" y="3348"/>
                </a:cubicBezTo>
                <a:lnTo>
                  <a:pt x="716256" y="0"/>
                </a:lnTo>
                <a:close/>
              </a:path>
            </a:pathLst>
          </a:custGeom>
          <a:solidFill>
            <a:srgbClr val="253CB2"/>
          </a:solidFill>
          <a:ln>
            <a:solidFill>
              <a:schemeClr val="tx2">
                <a:lumMod val="95000"/>
                <a:lumOff val="5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9500" b="1" dirty="0">
              <a:latin typeface="Arial Black" panose="020B0A04020102020204" pitchFamily="34" charset="0"/>
            </a:endParaRPr>
          </a:p>
        </p:txBody>
      </p:sp>
      <p:sp>
        <p:nvSpPr>
          <p:cNvPr id="21" name="1st Rapid Rectangle 20" descr="Selected 1st revealed answer: Rapid HIV test. &#10;" title="Rapid HIV test "/>
          <p:cNvSpPr/>
          <p:nvPr/>
        </p:nvSpPr>
        <p:spPr>
          <a:xfrm>
            <a:off x="4003684" y="3006960"/>
            <a:ext cx="1852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Rapid HIV test</a:t>
            </a:r>
          </a:p>
        </p:txBody>
      </p:sp>
      <p:sp>
        <p:nvSpPr>
          <p:cNvPr id="48" name="2nd Green Top Ctr TextBox 47" descr="Question Mark divided into four parts with the dot as the 5th part. 2nd answer revealed when 2nd Green Top Center part of image of question mark is selected. " title="2nd Green Top Center Part of Image of Question Mark"/>
          <p:cNvSpPr txBox="1"/>
          <p:nvPr/>
        </p:nvSpPr>
        <p:spPr>
          <a:xfrm>
            <a:off x="6311743" y="3383947"/>
            <a:ext cx="1171976" cy="586745"/>
          </a:xfrm>
          <a:custGeom>
            <a:avLst/>
            <a:gdLst/>
            <a:ahLst/>
            <a:cxnLst/>
            <a:rect l="l" t="t" r="r" b="b"/>
            <a:pathLst>
              <a:path w="1171976" h="710172">
                <a:moveTo>
                  <a:pt x="281910" y="0"/>
                </a:moveTo>
                <a:cubicBezTo>
                  <a:pt x="547550" y="0"/>
                  <a:pt x="762011" y="55443"/>
                  <a:pt x="925294" y="166330"/>
                </a:cubicBezTo>
                <a:cubicBezTo>
                  <a:pt x="1008459" y="222535"/>
                  <a:pt x="1076031" y="285765"/>
                  <a:pt x="1128008" y="356021"/>
                </a:cubicBezTo>
                <a:lnTo>
                  <a:pt x="1171976" y="424254"/>
                </a:lnTo>
                <a:lnTo>
                  <a:pt x="498395" y="710172"/>
                </a:lnTo>
                <a:lnTo>
                  <a:pt x="495534" y="692964"/>
                </a:lnTo>
                <a:cubicBezTo>
                  <a:pt x="485634" y="666918"/>
                  <a:pt x="470783" y="644603"/>
                  <a:pt x="450982" y="626020"/>
                </a:cubicBezTo>
                <a:cubicBezTo>
                  <a:pt x="411379" y="588855"/>
                  <a:pt x="351367" y="570272"/>
                  <a:pt x="270944" y="570272"/>
                </a:cubicBezTo>
                <a:cubicBezTo>
                  <a:pt x="249315" y="570272"/>
                  <a:pt x="228619" y="572062"/>
                  <a:pt x="208856" y="575641"/>
                </a:cubicBezTo>
                <a:lnTo>
                  <a:pt x="182257" y="583226"/>
                </a:lnTo>
                <a:lnTo>
                  <a:pt x="0" y="22293"/>
                </a:lnTo>
                <a:lnTo>
                  <a:pt x="42526" y="14908"/>
                </a:lnTo>
                <a:cubicBezTo>
                  <a:pt x="116819" y="4969"/>
                  <a:pt x="196613" y="0"/>
                  <a:pt x="281910" y="0"/>
                </a:cubicBezTo>
                <a:close/>
              </a:path>
            </a:pathLst>
          </a:custGeom>
          <a:solidFill>
            <a:srgbClr val="008A00"/>
          </a:solidFill>
          <a:ln>
            <a:solidFill>
              <a:schemeClr val="tx2">
                <a:lumMod val="95000"/>
                <a:lumOff val="5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9500" b="1" dirty="0">
              <a:latin typeface="Arial Black" panose="020B0A04020102020204" pitchFamily="34" charset="0"/>
            </a:endParaRPr>
          </a:p>
        </p:txBody>
      </p:sp>
      <p:sp>
        <p:nvSpPr>
          <p:cNvPr id="20" name="2nd Nonreactive Rectangle 19" descr="Selected 2nd revealed answer: Nonreactive. " title="Nonreactive"/>
          <p:cNvSpPr/>
          <p:nvPr/>
        </p:nvSpPr>
        <p:spPr>
          <a:xfrm>
            <a:off x="6525053" y="2865168"/>
            <a:ext cx="2251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Nonreactive</a:t>
            </a:r>
          </a:p>
        </p:txBody>
      </p:sp>
      <p:sp>
        <p:nvSpPr>
          <p:cNvPr id="45" name="3rd Magenta Middle TextBox 44" descr="Question Mark divided into four parts with the dot as the 5th part. 3rd answer revealed when 3rd Magenta Middle part of image of question mark is selected. " title="3rd Magenta Middle Part of Image of Question Mark"/>
          <p:cNvSpPr txBox="1"/>
          <p:nvPr/>
        </p:nvSpPr>
        <p:spPr>
          <a:xfrm>
            <a:off x="6525053" y="3830374"/>
            <a:ext cx="1049559" cy="785516"/>
          </a:xfrm>
          <a:custGeom>
            <a:avLst/>
            <a:gdLst/>
            <a:ahLst/>
            <a:cxnLst/>
            <a:rect l="l" t="t" r="r" b="b"/>
            <a:pathLst>
              <a:path w="1049559" h="950757">
                <a:moveTo>
                  <a:pt x="989029" y="0"/>
                </a:moveTo>
                <a:lnTo>
                  <a:pt x="1002779" y="29205"/>
                </a:lnTo>
                <a:cubicBezTo>
                  <a:pt x="1033966" y="108829"/>
                  <a:pt x="1049559" y="195478"/>
                  <a:pt x="1049559" y="289152"/>
                </a:cubicBezTo>
                <a:cubicBezTo>
                  <a:pt x="1049559" y="392727"/>
                  <a:pt x="1020924" y="492646"/>
                  <a:pt x="963653" y="588910"/>
                </a:cubicBezTo>
                <a:cubicBezTo>
                  <a:pt x="906382" y="685174"/>
                  <a:pt x="789403" y="802762"/>
                  <a:pt x="612716" y="941674"/>
                </a:cubicBezTo>
                <a:lnTo>
                  <a:pt x="601768" y="950757"/>
                </a:lnTo>
                <a:lnTo>
                  <a:pt x="0" y="657254"/>
                </a:lnTo>
                <a:lnTo>
                  <a:pt x="27422" y="633234"/>
                </a:lnTo>
                <a:cubicBezTo>
                  <a:pt x="65463" y="600639"/>
                  <a:pt x="107635" y="565149"/>
                  <a:pt x="153939" y="526765"/>
                </a:cubicBezTo>
                <a:cubicBezTo>
                  <a:pt x="252640" y="446342"/>
                  <a:pt x="301991" y="372621"/>
                  <a:pt x="301991" y="305602"/>
                </a:cubicBezTo>
                <a:lnTo>
                  <a:pt x="299822" y="292551"/>
                </a:lnTo>
                <a:lnTo>
                  <a:pt x="989029" y="0"/>
                </a:lnTo>
                <a:close/>
              </a:path>
            </a:pathLst>
          </a:custGeom>
          <a:solidFill>
            <a:srgbClr val="C00063"/>
          </a:solidFill>
          <a:ln>
            <a:solidFill>
              <a:schemeClr val="tx2">
                <a:lumMod val="95000"/>
                <a:lumOff val="5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9500" b="1" dirty="0">
              <a:latin typeface="Arial Black" panose="020B0A04020102020204" pitchFamily="34" charset="0"/>
            </a:endParaRPr>
          </a:p>
        </p:txBody>
      </p:sp>
      <p:sp>
        <p:nvSpPr>
          <p:cNvPr id="23" name="3rd Reactive Rectangle 22" descr="Selected 3rd revealed answer: Reactive. " title="Reactive"/>
          <p:cNvSpPr/>
          <p:nvPr/>
        </p:nvSpPr>
        <p:spPr>
          <a:xfrm>
            <a:off x="7530906" y="3891534"/>
            <a:ext cx="1681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Reactive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197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4th OSDH Blue Lower TextBox 40" descr="Question Mark divided into four parts with the dot as the 5th part. 4th answer revealed when 4th OSDH Blue Lower part of image of question mark is selected. " title="4th OSDH Dark Blue Part of Image of Question Mark"/>
          <p:cNvSpPr txBox="1"/>
          <p:nvPr/>
        </p:nvSpPr>
        <p:spPr>
          <a:xfrm>
            <a:off x="6123868" y="4461028"/>
            <a:ext cx="926481" cy="593075"/>
          </a:xfrm>
          <a:custGeom>
            <a:avLst/>
            <a:gdLst/>
            <a:ahLst/>
            <a:cxnLst/>
            <a:rect l="l" t="t" r="r" b="b"/>
            <a:pathLst>
              <a:path w="926481" h="717834">
                <a:moveTo>
                  <a:pt x="326024" y="0"/>
                </a:moveTo>
                <a:lnTo>
                  <a:pt x="926481" y="292862"/>
                </a:lnTo>
                <a:lnTo>
                  <a:pt x="892250" y="321260"/>
                </a:lnTo>
                <a:cubicBezTo>
                  <a:pt x="816968" y="387175"/>
                  <a:pt x="767217" y="442294"/>
                  <a:pt x="742999" y="486618"/>
                </a:cubicBezTo>
                <a:cubicBezTo>
                  <a:pt x="710708" y="545717"/>
                  <a:pt x="694563" y="622789"/>
                  <a:pt x="694563" y="717834"/>
                </a:cubicBezTo>
                <a:lnTo>
                  <a:pt x="0" y="717834"/>
                </a:lnTo>
                <a:lnTo>
                  <a:pt x="0" y="648378"/>
                </a:lnTo>
                <a:cubicBezTo>
                  <a:pt x="0" y="530180"/>
                  <a:pt x="13404" y="434221"/>
                  <a:pt x="40212" y="360500"/>
                </a:cubicBezTo>
                <a:cubicBezTo>
                  <a:pt x="67020" y="286779"/>
                  <a:pt x="106926" y="219455"/>
                  <a:pt x="159933" y="158529"/>
                </a:cubicBezTo>
                <a:cubicBezTo>
                  <a:pt x="186436" y="128066"/>
                  <a:pt x="229465" y="86026"/>
                  <a:pt x="289021" y="32411"/>
                </a:cubicBezTo>
                <a:lnTo>
                  <a:pt x="326024" y="0"/>
                </a:lnTo>
                <a:close/>
              </a:path>
            </a:pathLst>
          </a:custGeom>
          <a:solidFill>
            <a:srgbClr val="1D265D"/>
          </a:solidFill>
          <a:ln>
            <a:solidFill>
              <a:schemeClr val="tx2">
                <a:lumMod val="95000"/>
                <a:lumOff val="5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9500" b="1" dirty="0">
              <a:latin typeface="Arial Black" panose="020B0A04020102020204" pitchFamily="34" charset="0"/>
            </a:endParaRPr>
          </a:p>
        </p:txBody>
      </p:sp>
      <p:sp>
        <p:nvSpPr>
          <p:cNvPr id="24" name="4th Link to Care  Rectangle 23" descr="Selected 4th revealed answer: Link to Care." title="Link to Care"/>
          <p:cNvSpPr/>
          <p:nvPr/>
        </p:nvSpPr>
        <p:spPr>
          <a:xfrm>
            <a:off x="6916334" y="4697415"/>
            <a:ext cx="2275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 to care</a:t>
            </a:r>
          </a:p>
        </p:txBody>
      </p:sp>
      <p:sp>
        <p:nvSpPr>
          <p:cNvPr id="9" name="5th Purple Oval 8" descr="Question Mark divided into four parts with the dot as the 5th part. 5th answer revealed when 5th Purple  Dot part of image of question mark is selected. " title="5th Purple Dot Part of Image of Question Mark"/>
          <p:cNvSpPr/>
          <p:nvPr/>
        </p:nvSpPr>
        <p:spPr>
          <a:xfrm>
            <a:off x="6147876" y="5254788"/>
            <a:ext cx="632338" cy="506199"/>
          </a:xfrm>
          <a:prstGeom prst="ellipse">
            <a:avLst/>
          </a:prstGeom>
          <a:solidFill>
            <a:srgbClr val="7030A0"/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th Window Rectangle 24" descr="Selected 5th revealed answer: Window Period. " title="Window Period "/>
          <p:cNvSpPr/>
          <p:nvPr/>
        </p:nvSpPr>
        <p:spPr>
          <a:xfrm>
            <a:off x="6793730" y="5402764"/>
            <a:ext cx="1629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9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 Period</a:t>
            </a:r>
          </a:p>
        </p:txBody>
      </p:sp>
      <p:sp>
        <p:nvSpPr>
          <p:cNvPr id="4" name="M Rectangle 3" descr="Menu Navigation hyperlink." title="Menu Button">
            <a:hlinkClick r:id="rId5" action="ppaction://hlinksldjump"/>
          </p:cNvPr>
          <p:cNvSpPr/>
          <p:nvPr/>
        </p:nvSpPr>
        <p:spPr>
          <a:xfrm>
            <a:off x="0" y="0"/>
            <a:ext cx="914398" cy="292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 Rectangle 2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6987769" y="16723"/>
            <a:ext cx="1203960" cy="241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0"/>
            <a:ext cx="914400" cy="292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</a:p>
        </p:txBody>
      </p:sp>
      <p:pic>
        <p:nvPicPr>
          <p:cNvPr id="5" name="Level 3_Slide 16" descr="Audio File Level 3_Slide 16 Sound." title="Level 3_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8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  <p:bldP spid="20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HIV Treatment slide." title="Slide Title: HIV Treatment"/>
          <p:cNvSpPr>
            <a:spLocks noGrp="1"/>
          </p:cNvSpPr>
          <p:nvPr>
            <p:ph type="title"/>
          </p:nvPr>
        </p:nvSpPr>
        <p:spPr>
          <a:xfrm>
            <a:off x="481668" y="439949"/>
            <a:ext cx="8229600" cy="78670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HIV Treatment</a:t>
            </a:r>
          </a:p>
        </p:txBody>
      </p:sp>
      <p:grpSp>
        <p:nvGrpSpPr>
          <p:cNvPr id="14" name="Background Group 14" descr="Nurse Toni Background Group." title="Background Group"/>
          <p:cNvGrpSpPr>
            <a:grpSpLocks noChangeAspect="1"/>
          </p:cNvGrpSpPr>
          <p:nvPr/>
        </p:nvGrpSpPr>
        <p:grpSpPr>
          <a:xfrm>
            <a:off x="524108" y="1417637"/>
            <a:ext cx="3155794" cy="4687507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5" name="Top Oval 14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 descr="Nurse Toni Background Rectangle." title="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Bottom Oval 17" descr="Nurse Toni Background Bottom Oval." title="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R Red Ribbon Picture 19" descr="Image: Right Picture Red Ribbon Wallpaper." title="Image: Right Picture Red Ribbon Wallpap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962" y="5307930"/>
            <a:ext cx="989237" cy="675411"/>
          </a:xfrm>
          <a:prstGeom prst="rect">
            <a:avLst/>
          </a:prstGeom>
        </p:spPr>
      </p:pic>
      <p:pic>
        <p:nvPicPr>
          <p:cNvPr id="19" name="L Red Ribbon Picture 18" descr="Image: Left Picture Red Ribbon Wallpaper .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" y="5231730"/>
            <a:ext cx="1326926" cy="751611"/>
          </a:xfrm>
          <a:prstGeom prst="rect">
            <a:avLst/>
          </a:prstGeom>
        </p:spPr>
      </p:pic>
      <p:pic>
        <p:nvPicPr>
          <p:cNvPr id="12" name="Nurse Toni Picture 11" descr="Image: Standing using both hands opened up raised up to shoulder height with bent elbows tan skin calm face female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7" y="1929618"/>
            <a:ext cx="2770721" cy="3931920"/>
          </a:xfrm>
          <a:prstGeom prst="rect">
            <a:avLst/>
          </a:prstGeom>
        </p:spPr>
      </p:pic>
      <p:sp>
        <p:nvSpPr>
          <p:cNvPr id="4" name="Text Content Placeholder 3" descr="HIV Treatment&#10;&#10;With your final goal, you recognize the importance of  treatment.&#10;" title="Content TextBox 3rd/Final Goal Content"/>
          <p:cNvSpPr>
            <a:spLocks noGrp="1"/>
          </p:cNvSpPr>
          <p:nvPr>
            <p:ph sz="half" idx="2"/>
          </p:nvPr>
        </p:nvSpPr>
        <p:spPr>
          <a:xfrm>
            <a:off x="3785616" y="1640908"/>
            <a:ext cx="4798986" cy="41525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With your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final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 goal, you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 recognize the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 importance of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 treatment.</a:t>
            </a:r>
          </a:p>
        </p:txBody>
      </p:sp>
      <p:sp>
        <p:nvSpPr>
          <p:cNvPr id="5" name="M Rectangle 4" descr="Menu Navigation hyperlink." title="Menu Button">
            <a:hlinkClick r:id="rId7" action="ppaction://hlinksldjump"/>
          </p:cNvPr>
          <p:cNvSpPr/>
          <p:nvPr/>
        </p:nvSpPr>
        <p:spPr>
          <a:xfrm>
            <a:off x="0" y="0"/>
            <a:ext cx="935038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 Rectangle 7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7033768" y="0"/>
            <a:ext cx="1195832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 Rectangle 20" descr="Script Navigation hyperlink." title="Script Button">
            <a:hlinkClick r:id="rId9" action="ppaction://hlinkfile"/>
          </p:cNvPr>
          <p:cNvSpPr/>
          <p:nvPr/>
        </p:nvSpPr>
        <p:spPr>
          <a:xfrm>
            <a:off x="8229600" y="0"/>
            <a:ext cx="91440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evel 3_Slide 17" descr="Audio File Level 3_Slide 17 Sound." title="Level 3_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6428" y="6011506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descr="U=U slide." title="Slide Title: U=U"/>
          <p:cNvSpPr>
            <a:spLocks noGrp="1"/>
          </p:cNvSpPr>
          <p:nvPr>
            <p:ph type="title"/>
          </p:nvPr>
        </p:nvSpPr>
        <p:spPr>
          <a:xfrm>
            <a:off x="533400" y="34448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U = U</a:t>
            </a:r>
          </a:p>
        </p:txBody>
      </p:sp>
      <p:pic>
        <p:nvPicPr>
          <p:cNvPr id="2" name="Content Placeholder 1" descr="Image: Results Take Every Pill Every Day As Prescribed with 1-6 months, 6 months etc. About HIV Supression." title="Image: Results Take Every Pill Every Day As Prescribed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13777"/>
            <a:ext cx="7543800" cy="4519820"/>
          </a:xfrm>
        </p:spPr>
      </p:pic>
      <p:sp>
        <p:nvSpPr>
          <p:cNvPr id="6" name="M Rectangle 5" descr="Menu Navigation hyperlink." title="Menu Button">
            <a:hlinkClick r:id="rId6" action="ppaction://hlinksldjump"/>
          </p:cNvPr>
          <p:cNvSpPr/>
          <p:nvPr/>
        </p:nvSpPr>
        <p:spPr>
          <a:xfrm>
            <a:off x="-15688" y="-3950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 Rectangle 7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7025640" y="1270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3_Slide 18" descr="Audio File Level 3_Slide 18 Sound." title="Level 3_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What have you learned? slide" title="Slide Title: Goal #3 What have you learned? "/>
          <p:cNvSpPr>
            <a:spLocks noGrp="1"/>
          </p:cNvSpPr>
          <p:nvPr>
            <p:ph type="ctrTitle"/>
          </p:nvPr>
        </p:nvSpPr>
        <p:spPr>
          <a:xfrm>
            <a:off x="330200" y="444501"/>
            <a:ext cx="8597900" cy="703363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/>
              <a:t>Goal #3</a:t>
            </a:r>
            <a:br>
              <a:rPr lang="en-US" sz="4800" dirty="0"/>
            </a:br>
            <a:r>
              <a:rPr lang="en-US" sz="4800" dirty="0"/>
              <a:t>What have you learned?</a:t>
            </a: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800" b="1" dirty="0">
              <a:solidFill>
                <a:srgbClr val="1D265D"/>
              </a:solidFill>
              <a:latin typeface="Cooper Black" panose="0208090404030B020404" pitchFamily="18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Q &amp; Instruct Subtitle 6" descr="Subtitle Interactive question: What is U = U? and instructions Select each question mark to reveal an answer slide. &#10;" title="Subtitle Interactive Question and Instructions: What is U = U? and Select Each Question Mark To Reveal an Answer. "/>
          <p:cNvSpPr>
            <a:spLocks noGrp="1"/>
          </p:cNvSpPr>
          <p:nvPr>
            <p:ph type="subTitle" idx="1"/>
          </p:nvPr>
        </p:nvSpPr>
        <p:spPr>
          <a:xfrm>
            <a:off x="-22863" y="1722726"/>
            <a:ext cx="9144000" cy="1381241"/>
          </a:xfrm>
          <a:effectLst/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What is U = U?</a:t>
            </a:r>
          </a:p>
          <a:p>
            <a:r>
              <a:rPr lang="en-US" sz="2400" dirty="0">
                <a:solidFill>
                  <a:srgbClr val="002060"/>
                </a:solidFill>
              </a:rPr>
              <a:t>Select</a:t>
            </a:r>
            <a:r>
              <a:rPr lang="en-US" sz="2400" dirty="0">
                <a:solidFill>
                  <a:srgbClr val="1D265D"/>
                </a:solidFill>
              </a:rPr>
              <a:t> Audio,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Then </a:t>
            </a:r>
            <a:r>
              <a:rPr lang="en-US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</a:t>
            </a:r>
            <a:r>
              <a:rPr lang="en-US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 mark </a:t>
            </a:r>
            <a:r>
              <a:rPr lang="en-US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reveal an answer. </a:t>
            </a:r>
          </a:p>
          <a:p>
            <a:endParaRPr lang="en-US" sz="20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				</a:t>
            </a:r>
            <a:endParaRPr lang="en-US" sz="2600" b="1" dirty="0">
              <a:latin typeface="Courier New" panose="02070309020205020404" pitchFamily="49" charset="0"/>
              <a:ea typeface="Verdan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U=U Stmt &amp; Blnks TextBox 1" descr="Interactive Statement for U=U: When viral load is undetectable you have no risk of transmitting HIV.&#10;" title="Interactive Question Answer Statement TextBox With Blank Spaces For Answers"/>
          <p:cNvSpPr txBox="1"/>
          <p:nvPr/>
        </p:nvSpPr>
        <p:spPr>
          <a:xfrm>
            <a:off x="-22862" y="3510222"/>
            <a:ext cx="914399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</a:t>
            </a:r>
            <a:r>
              <a:rPr lang="en-US" sz="3600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viral load</a:t>
            </a:r>
            <a:r>
              <a:rPr lang="en-US" sz="3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en-US" sz="3600" b="1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undetectable, </a:t>
            </a:r>
          </a:p>
          <a:p>
            <a:pPr lvl="0" algn="ctr"/>
            <a:endParaRPr lang="en-US" sz="1400" b="1" u="sng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en-US" sz="3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have </a:t>
            </a:r>
            <a:r>
              <a:rPr lang="en-US" sz="3600" b="1" u="sng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3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u="sng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</a:t>
            </a:r>
          </a:p>
          <a:p>
            <a:pPr lvl="0" algn="ctr"/>
            <a:endParaRPr lang="en-US" sz="1400" b="1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en-US" sz="3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transmitting </a:t>
            </a:r>
            <a:r>
              <a:rPr lang="en-US" sz="3600" b="1" u="sng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HIV</a:t>
            </a:r>
            <a:r>
              <a:rPr lang="en-US" sz="3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3600" b="1" u="sng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3600" b="1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1st Viral Load Rectangle 14" descr="Interactive Question selecting 1st question mark reveals answer: Viral Load." title="Interactive Question 1st Question Mark TextBox: Viral Load"/>
          <p:cNvSpPr/>
          <p:nvPr/>
        </p:nvSpPr>
        <p:spPr>
          <a:xfrm>
            <a:off x="2030506" y="3480526"/>
            <a:ext cx="2565962" cy="545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6" name="2nd Undetectable Rectangle 15" descr="Interactive Question selecting 2nd question mark reveals answer: Undetectable." title="Interactive Question 2nd Question Mark TextBox: Undectable"/>
          <p:cNvSpPr/>
          <p:nvPr/>
        </p:nvSpPr>
        <p:spPr>
          <a:xfrm>
            <a:off x="5241289" y="3469055"/>
            <a:ext cx="356870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E6264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9" name="3rd No Rectangle 15" descr="Interactive Question selecting 3rd question mark reveals answer: No." title="Interactive Question 3rd Question Mark TextBox Answer: No"/>
          <p:cNvSpPr/>
          <p:nvPr/>
        </p:nvSpPr>
        <p:spPr>
          <a:xfrm>
            <a:off x="4873720" y="4230812"/>
            <a:ext cx="82054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253CB2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0" name="4th Risk Rectangle 15" descr="Interactive Question selecting 4th question mark reveals answer: Risk." title="Interactive Question 4th Question Mark TextBox Answer Risk"/>
          <p:cNvSpPr/>
          <p:nvPr/>
        </p:nvSpPr>
        <p:spPr>
          <a:xfrm>
            <a:off x="5694264" y="4230812"/>
            <a:ext cx="126033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68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1" name="5th HIV Rectangle 15" descr="Interactive Question selecting 5th question mark reveals answer: HIV." title="Interactive Question 5th Question Mark TextBox Answer: HIV"/>
          <p:cNvSpPr/>
          <p:nvPr/>
        </p:nvSpPr>
        <p:spPr>
          <a:xfrm>
            <a:off x="5882639" y="5004271"/>
            <a:ext cx="1071955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852C7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8" name="M Rectangle 7" descr="Menu Navigation hyperlink." title="Menu Button">
            <a:hlinkClick r:id="rId5" action="ppaction://hlinksldjump"/>
          </p:cNvPr>
          <p:cNvSpPr/>
          <p:nvPr/>
        </p:nvSpPr>
        <p:spPr>
          <a:xfrm>
            <a:off x="18902" y="7697"/>
            <a:ext cx="914400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 Rectangle 3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7025639" y="29633"/>
            <a:ext cx="1190244" cy="22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Level 3_Slide 19" descr="Audio File Level 3_Slide 19 Sound." title="Level 3_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8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utorial slide." title="Slide Title: Tutorial "/>
          <p:cNvSpPr>
            <a:spLocks noGrp="1"/>
          </p:cNvSpPr>
          <p:nvPr>
            <p:ph type="title"/>
          </p:nvPr>
        </p:nvSpPr>
        <p:spPr>
          <a:xfrm>
            <a:off x="100362" y="429525"/>
            <a:ext cx="8957914" cy="817658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  <a:sp3d/>
          </a:bodyPr>
          <a:lstStyle/>
          <a:p>
            <a:r>
              <a:rPr lang="en-US" dirty="0"/>
              <a:t> </a:t>
            </a:r>
            <a:r>
              <a:rPr lang="en-US" sz="5300" b="1" dirty="0">
                <a:solidFill>
                  <a:srgbClr val="1B071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Tutorial</a:t>
            </a:r>
            <a:r>
              <a:rPr lang="en-US" sz="49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pSp>
        <p:nvGrpSpPr>
          <p:cNvPr id="13" name="Background Group 14" descr="Nurse Toni Background Group." title="Nurse Toni Background Group"/>
          <p:cNvGrpSpPr>
            <a:grpSpLocks noChangeAspect="1"/>
          </p:cNvGrpSpPr>
          <p:nvPr/>
        </p:nvGrpSpPr>
        <p:grpSpPr>
          <a:xfrm>
            <a:off x="512956" y="1135976"/>
            <a:ext cx="3144643" cy="4890886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  <a:tileRect/>
          </a:gradFill>
        </p:grpSpPr>
        <p:sp>
          <p:nvSpPr>
            <p:cNvPr id="14" name="Top Oval 13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 descr="Nurse Toni Background Rectangle." title="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Bottom Oval 15" descr="Nurse Toni Background Bottom Oval." title="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R Red Ribbon Picture 8" descr="Image: Right Picture Red Ribbon Wallpaper. " title="Image: Righ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963" y="5209552"/>
            <a:ext cx="1175352" cy="621277"/>
          </a:xfrm>
          <a:prstGeom prst="rect">
            <a:avLst/>
          </a:prstGeom>
        </p:spPr>
      </p:pic>
      <p:pic>
        <p:nvPicPr>
          <p:cNvPr id="10" name="L Red Ribbon Picture 9" descr="Image: Left Picture Red Ribbon Wallpaper 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9" y="5132003"/>
            <a:ext cx="1326926" cy="751611"/>
          </a:xfrm>
          <a:prstGeom prst="rect">
            <a:avLst/>
          </a:prstGeom>
        </p:spPr>
      </p:pic>
      <p:pic>
        <p:nvPicPr>
          <p:cNvPr id="36" name="Nurse Toni Thumbs up Picture 35" descr="Image: Standing using left thumbs-up sign tan skin calm face female human with medium- length dark wavy hair, dark-brown eyes, reddish lips, wearing blue colored short-sleeve v-neck top and pant scrubs with medical professional white soft sole shoes slide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6" y="1767325"/>
            <a:ext cx="2743200" cy="3975553"/>
          </a:xfrm>
          <a:prstGeom prst="rect">
            <a:avLst/>
          </a:prstGeom>
        </p:spPr>
      </p:pic>
      <p:sp>
        <p:nvSpPr>
          <p:cNvPr id="4" name="Text Content Placeholder 3" descr="Character introduces self and audio:&#10;Hi, I’m Toni,  your virtual assistant. Please select the audio button at the bottom of the slide&#10;to hear me speak. Select Me to download the&#10;Script.&#10;&#10;" title="TextBox Content"/>
          <p:cNvSpPr>
            <a:spLocks noGrp="1"/>
          </p:cNvSpPr>
          <p:nvPr>
            <p:ph sz="half" idx="2"/>
          </p:nvPr>
        </p:nvSpPr>
        <p:spPr>
          <a:xfrm>
            <a:off x="3678239" y="1247183"/>
            <a:ext cx="5620960" cy="4696417"/>
          </a:xfrm>
        </p:spPr>
        <p:txBody>
          <a:bodyPr>
            <a:normAutofit fontScale="55000" lnSpcReduction="20000"/>
          </a:bodyPr>
          <a:lstStyle/>
          <a:p>
            <a:endParaRPr lang="en-US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buNone/>
            </a:pPr>
            <a:r>
              <a:rPr lang="en-US" sz="4500" dirty="0">
                <a:solidFill>
                  <a:srgbClr val="1D265D"/>
                </a:solidFill>
              </a:rPr>
              <a:t>Hi, I’m Nurse Toni,</a:t>
            </a:r>
          </a:p>
          <a:p>
            <a:pPr marL="0" lvl="0" indent="0" algn="ctr">
              <a:buNone/>
            </a:pPr>
            <a:r>
              <a:rPr lang="en-US" sz="4500" dirty="0">
                <a:solidFill>
                  <a:srgbClr val="1D265D"/>
                </a:solidFill>
              </a:rPr>
              <a:t> Your</a:t>
            </a:r>
          </a:p>
          <a:p>
            <a:pPr marL="0" lvl="0" indent="0" algn="ctr">
              <a:buNone/>
            </a:pPr>
            <a:r>
              <a:rPr lang="en-US" sz="4500" dirty="0">
                <a:solidFill>
                  <a:srgbClr val="1D265D"/>
                </a:solidFill>
              </a:rPr>
              <a:t>Virtual Assistant. </a:t>
            </a:r>
          </a:p>
          <a:p>
            <a:pPr marL="0" lvl="0" indent="0" algn="ctr">
              <a:buNone/>
            </a:pPr>
            <a:r>
              <a:rPr lang="en-US" sz="4500" dirty="0">
                <a:solidFill>
                  <a:srgbClr val="1D265D"/>
                </a:solidFill>
              </a:rPr>
              <a:t>Please select the</a:t>
            </a:r>
          </a:p>
          <a:p>
            <a:pPr marL="0" lvl="0" indent="0" algn="ctr">
              <a:buNone/>
            </a:pPr>
            <a:r>
              <a:rPr lang="en-US" sz="4500" dirty="0">
                <a:solidFill>
                  <a:srgbClr val="1D265D"/>
                </a:solidFill>
              </a:rPr>
              <a:t>Audio Button</a:t>
            </a:r>
          </a:p>
          <a:p>
            <a:pPr marL="0" lvl="0" indent="0" algn="ctr">
              <a:buNone/>
            </a:pPr>
            <a:r>
              <a:rPr lang="en-US" sz="4500" dirty="0">
                <a:solidFill>
                  <a:srgbClr val="1D265D"/>
                </a:solidFill>
              </a:rPr>
              <a:t> At the</a:t>
            </a:r>
          </a:p>
          <a:p>
            <a:pPr marL="0" lvl="0" indent="0" algn="ctr">
              <a:buNone/>
            </a:pPr>
            <a:r>
              <a:rPr lang="en-US" sz="4500" dirty="0">
                <a:solidFill>
                  <a:srgbClr val="1D265D"/>
                </a:solidFill>
              </a:rPr>
              <a:t> Bottom of the slide</a:t>
            </a:r>
          </a:p>
          <a:p>
            <a:pPr marL="0" lvl="0" indent="0" algn="ctr">
              <a:buNone/>
            </a:pPr>
            <a:r>
              <a:rPr lang="en-US" sz="4500" dirty="0">
                <a:solidFill>
                  <a:srgbClr val="1D265D"/>
                </a:solidFill>
              </a:rPr>
              <a:t> To hear me speak.</a:t>
            </a:r>
          </a:p>
          <a:p>
            <a:pPr marL="0" lvl="0" indent="0" algn="ctr">
              <a:buNone/>
              <a:defRPr/>
            </a:pPr>
            <a:r>
              <a:rPr lang="en-US" sz="4800" kern="0" dirty="0">
                <a:solidFill>
                  <a:sysClr val="windowText" lastClr="000000"/>
                </a:solidFill>
              </a:rPr>
              <a:t>Select Me</a:t>
            </a:r>
          </a:p>
          <a:p>
            <a:pPr marL="0" lvl="0" indent="0" algn="ctr">
              <a:buNone/>
              <a:defRPr/>
            </a:pPr>
            <a:r>
              <a:rPr lang="en-US" sz="4800" kern="0" dirty="0">
                <a:solidFill>
                  <a:sysClr val="windowText" lastClr="000000"/>
                </a:solidFill>
              </a:rPr>
              <a:t>to download the</a:t>
            </a:r>
          </a:p>
          <a:p>
            <a:pPr marL="0" lvl="0" indent="0" algn="ctr">
              <a:buNone/>
              <a:defRPr/>
            </a:pPr>
            <a:r>
              <a:rPr lang="en-US" sz="4800" kern="0" dirty="0">
                <a:solidFill>
                  <a:sysClr val="windowText" lastClr="000000"/>
                </a:solidFill>
              </a:rPr>
              <a:t>Script.</a:t>
            </a:r>
          </a:p>
          <a:p>
            <a:pPr marL="0" lvl="0" indent="0" algn="ctr">
              <a:buNone/>
            </a:pPr>
            <a:endParaRPr lang="en-US" sz="4500" dirty="0">
              <a:solidFill>
                <a:srgbClr val="1D265D"/>
              </a:solidFill>
            </a:endParaRPr>
          </a:p>
          <a:p>
            <a:pPr marL="0" lvl="0" indent="0" algn="ctr">
              <a:buNone/>
            </a:pPr>
            <a:endParaRPr lang="en-US" sz="39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M Rectangle 5" descr="Menu Navigation hyperlink." title="Menu Button">
            <a:hlinkClick r:id="rId7" action="ppaction://hlinksldjump"/>
          </p:cNvPr>
          <p:cNvSpPr/>
          <p:nvPr/>
        </p:nvSpPr>
        <p:spPr>
          <a:xfrm>
            <a:off x="0" y="-127830"/>
            <a:ext cx="935038" cy="469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 Rectangle 6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6995160" y="0"/>
            <a:ext cx="1195832" cy="299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 Rectangle 4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-1"/>
            <a:ext cx="914400" cy="299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evel 3_Slide 2" descr="Audio File Level 3_Slide 2 Sound." title="Level 3_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You’ve Championed This Campaign! slide." title="Slide Title: You’ve Championed This Campaign! "/>
          <p:cNvSpPr>
            <a:spLocks noGrp="1"/>
          </p:cNvSpPr>
          <p:nvPr>
            <p:ph type="title"/>
          </p:nvPr>
        </p:nvSpPr>
        <p:spPr>
          <a:xfrm>
            <a:off x="104173" y="450286"/>
            <a:ext cx="8958804" cy="14596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You’ve Championed This Campaign!</a:t>
            </a:r>
          </a:p>
        </p:txBody>
      </p:sp>
      <p:sp>
        <p:nvSpPr>
          <p:cNvPr id="5" name="TY Content Placeholder 4" descr="Thank you for being here. &#10;  Next, view:&#10;&#10;Don’t Let HIV Be Your Endgame: &#10;&#10;Level 3, Testing and Treatment.&#10;&#10;But first, select the next slide.&#10;" title="Content TextBox: Thank you for being here. "/>
          <p:cNvSpPr>
            <a:spLocks noGrp="1"/>
          </p:cNvSpPr>
          <p:nvPr>
            <p:ph idx="1"/>
          </p:nvPr>
        </p:nvSpPr>
        <p:spPr>
          <a:xfrm>
            <a:off x="258184" y="1953492"/>
            <a:ext cx="6312594" cy="3973972"/>
          </a:xfrm>
        </p:spPr>
        <p:txBody>
          <a:bodyPr>
            <a:normAutofit fontScale="85000" lnSpcReduction="20000"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endParaRPr lang="en-US" sz="2400" b="0" dirty="0">
              <a:solidFill>
                <a:srgbClr val="00206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schemeClr val="tx2"/>
                </a:solidFill>
              </a:rPr>
              <a:t>Thank you for being here.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b="1" dirty="0">
              <a:solidFill>
                <a:schemeClr val="tx2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schemeClr val="tx2"/>
                </a:solidFill>
              </a:rPr>
              <a:t>      Next, view: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2400" b="1" dirty="0">
              <a:solidFill>
                <a:srgbClr val="44546A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i="1" dirty="0">
                <a:solidFill>
                  <a:srgbClr val="1D265D"/>
                </a:solidFill>
              </a:rPr>
              <a:t>          Don’t Let HIV Be                            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i="1" dirty="0">
                <a:solidFill>
                  <a:srgbClr val="1D265D"/>
                </a:solidFill>
              </a:rPr>
              <a:t>                Your Endgame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b="1" i="1" dirty="0">
              <a:solidFill>
                <a:srgbClr val="44546A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i="1" dirty="0">
                <a:solidFill>
                  <a:srgbClr val="840084"/>
                </a:solidFill>
              </a:rPr>
              <a:t>                  Level 3,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i="1" dirty="0">
                <a:solidFill>
                  <a:srgbClr val="840084"/>
                </a:solidFill>
              </a:rPr>
              <a:t>     Testing and Treatment.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b="1" i="1" dirty="0">
              <a:solidFill>
                <a:srgbClr val="840084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tx2"/>
                </a:solidFill>
              </a:rPr>
              <a:t>But first, select the next slide</a:t>
            </a:r>
            <a:r>
              <a:rPr lang="en-US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2400" b="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b="0" dirty="0">
              <a:solidFill>
                <a:srgbClr val="002060"/>
              </a:solidFill>
            </a:endParaRPr>
          </a:p>
        </p:txBody>
      </p:sp>
      <p:grpSp>
        <p:nvGrpSpPr>
          <p:cNvPr id="14" name="Background Group 14" descr="Nurse Toni Background Group." title="Background Group"/>
          <p:cNvGrpSpPr>
            <a:grpSpLocks noChangeAspect="1"/>
          </p:cNvGrpSpPr>
          <p:nvPr/>
        </p:nvGrpSpPr>
        <p:grpSpPr>
          <a:xfrm>
            <a:off x="6361126" y="1758462"/>
            <a:ext cx="2579674" cy="4410415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5" name="Top Oval 14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 descr="Nurse Toni Background Rectangle." title="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Bottom Oval 17" descr="Nurse Toni Background Bottom Oval." title="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R Red Ribbon Picture 20" descr="Image: Right Picture Red Ribbon Wallpaper." title="Image: Right Picture Red Ribbon Wallpap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1448" y="5444575"/>
            <a:ext cx="1175352" cy="621277"/>
          </a:xfrm>
          <a:prstGeom prst="rect">
            <a:avLst/>
          </a:prstGeom>
        </p:spPr>
      </p:pic>
      <p:pic>
        <p:nvPicPr>
          <p:cNvPr id="20" name="L Red Ribbon Picture 19" descr="Image: Left Picture Red Ribbon Wallpaper. 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17" y="5355533"/>
            <a:ext cx="1151787" cy="743712"/>
          </a:xfrm>
          <a:prstGeom prst="rect">
            <a:avLst/>
          </a:prstGeom>
        </p:spPr>
      </p:pic>
      <p:pic>
        <p:nvPicPr>
          <p:cNvPr id="9" name="Nurse Toni Content Placeholder 3" descr="Image: Standing turned left profile slight swing to both arms from her side appears walking toward your right slide edge tan skin calm face slight smile female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25" y="2151916"/>
            <a:ext cx="2371573" cy="3657600"/>
          </a:xfrm>
          <a:prstGeom prst="rect">
            <a:avLst/>
          </a:prstGeom>
        </p:spPr>
      </p:pic>
      <p:sp>
        <p:nvSpPr>
          <p:cNvPr id="2" name="M Rectangle 1" descr="Menu Navigation hyperlink." title="Right TextBox Slide Content of References and links.">
            <a:hlinkClick r:id="rId7" action="ppaction://hlinksldjump"/>
          </p:cNvPr>
          <p:cNvSpPr/>
          <p:nvPr/>
        </p:nvSpPr>
        <p:spPr>
          <a:xfrm>
            <a:off x="0" y="23238"/>
            <a:ext cx="91440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 Rectangle 3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6984460" y="0"/>
            <a:ext cx="124514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evel 3_Slide 20" descr="Audio File Level 3_Slide 20 Sound." title="Level 3_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2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asons for Survey slide." title="Slide title: Reasons for Survey"/>
          <p:cNvSpPr>
            <a:spLocks noGrp="1"/>
          </p:cNvSpPr>
          <p:nvPr>
            <p:ph type="title"/>
          </p:nvPr>
        </p:nvSpPr>
        <p:spPr>
          <a:xfrm>
            <a:off x="457200" y="264819"/>
            <a:ext cx="8229600" cy="132399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Reasons for Survey</a:t>
            </a:r>
          </a:p>
        </p:txBody>
      </p:sp>
      <p:grpSp>
        <p:nvGrpSpPr>
          <p:cNvPr id="15" name="Background Group 14" descr="Nurse Toni Background Group." title="Background Group"/>
          <p:cNvGrpSpPr>
            <a:grpSpLocks noChangeAspect="1"/>
          </p:cNvGrpSpPr>
          <p:nvPr/>
        </p:nvGrpSpPr>
        <p:grpSpPr>
          <a:xfrm>
            <a:off x="0" y="1286918"/>
            <a:ext cx="9306560" cy="3547092"/>
            <a:chOff x="512956" y="1135975"/>
            <a:chExt cx="3155795" cy="4395029"/>
          </a:xfrm>
          <a:gradFill flip="none" rotWithShape="1">
            <a:gsLst>
              <a:gs pos="0">
                <a:schemeClr val="bg1">
                  <a:lumMod val="8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6" name="Top Smear Oval 15" descr="Nurse Toni Background Top Oval smear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 descr="Nurse Toni Background Rectangle smear." title="Background Rectangle Smear"/>
            <p:cNvSpPr/>
            <p:nvPr/>
          </p:nvSpPr>
          <p:spPr>
            <a:xfrm>
              <a:off x="512956" y="1628078"/>
              <a:ext cx="3144644" cy="3902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Bottom Oval 22" descr="Nurse Toni Background Bottom Oval." title="Background Bottom Oval"/>
          <p:cNvSpPr/>
          <p:nvPr/>
        </p:nvSpPr>
        <p:spPr>
          <a:xfrm>
            <a:off x="41006" y="4263670"/>
            <a:ext cx="2570559" cy="94975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R Red Ribbon Picture 21" descr="Image: Right Picture Red Ribbon Wallpaper." title="Image: Right Picture Red Ribbon Wallpap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7570" y="4423544"/>
            <a:ext cx="967223" cy="624946"/>
          </a:xfrm>
          <a:prstGeom prst="rect">
            <a:avLst/>
          </a:prstGeom>
        </p:spPr>
      </p:pic>
      <p:pic>
        <p:nvPicPr>
          <p:cNvPr id="21" name="L Red Ribbon Picture 20" descr="Image: Left Picture Red Ribbon Wallpaper.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4423543"/>
            <a:ext cx="1395444" cy="712730"/>
          </a:xfrm>
          <a:prstGeom prst="rect">
            <a:avLst/>
          </a:prstGeom>
        </p:spPr>
      </p:pic>
      <p:sp>
        <p:nvSpPr>
          <p:cNvPr id="5" name="Top Content Placeholder 4" descr="Please take a minute.&#10;&#10;Your feedback is valuable.&#10;&#10;You improve this course" title="Content placeholder"/>
          <p:cNvSpPr>
            <a:spLocks noGrp="1"/>
          </p:cNvSpPr>
          <p:nvPr>
            <p:ph idx="1"/>
          </p:nvPr>
        </p:nvSpPr>
        <p:spPr>
          <a:xfrm>
            <a:off x="2770632" y="1480259"/>
            <a:ext cx="6244059" cy="23293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Please take a </a:t>
            </a:r>
            <a:r>
              <a:rPr lang="en-US" b="1" dirty="0">
                <a:solidFill>
                  <a:srgbClr val="005C99"/>
                </a:solidFill>
              </a:rPr>
              <a:t>minute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Your opinion is </a:t>
            </a:r>
            <a:r>
              <a:rPr lang="en-US" b="1" dirty="0">
                <a:solidFill>
                  <a:srgbClr val="005C99"/>
                </a:solidFill>
              </a:rPr>
              <a:t>valuable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You </a:t>
            </a:r>
            <a:r>
              <a:rPr lang="en-US" b="1" dirty="0">
                <a:solidFill>
                  <a:srgbClr val="005C99"/>
                </a:solidFill>
              </a:rPr>
              <a:t>improve</a:t>
            </a:r>
            <a:r>
              <a:rPr lang="en-US" b="1" dirty="0">
                <a:solidFill>
                  <a:srgbClr val="002060"/>
                </a:solidFill>
              </a:rPr>
              <a:t> this course.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Nurse Toni Picture 9" descr="Standing with left hand raised holding chin elbow bent, right arm hanging to her side tan skin calm face female with medium- length dark wavy hair, dark-brown eyes, reddish lips, wearing blue colored short-sleeve v-neck top and pant scrubs with medical professional white soft sole shoes" title="Image: Nurse Toni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" y="1314121"/>
            <a:ext cx="2313432" cy="3657600"/>
          </a:xfrm>
          <a:prstGeom prst="rect">
            <a:avLst/>
          </a:prstGeom>
        </p:spPr>
      </p:pic>
      <p:sp>
        <p:nvSpPr>
          <p:cNvPr id="7" name="Eval Instr Part 1 TB 6" descr="You have completed the course. Please close the course file and return to the course details page in TRAIN. Select the Mark Completed Button. &#10;" title="Content TextBox Evaluation Instructions Part 1"/>
          <p:cNvSpPr txBox="1"/>
          <p:nvPr/>
        </p:nvSpPr>
        <p:spPr>
          <a:xfrm>
            <a:off x="2174489" y="3702896"/>
            <a:ext cx="6840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You’ve completed </a:t>
            </a:r>
            <a:r>
              <a:rPr lang="en-US" sz="20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3, Testing &amp; Treatment, </a:t>
            </a:r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this course. Please close the course file and return to the course details page in TRAIN. Select the Mark Completed Button. </a:t>
            </a:r>
            <a:endParaRPr lang="en-US" sz="20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Eval Instr Part 2 TB 1" descr="The course will update and an Evaluation Button will appear. Select the Evaluation Button to begin the Evaluation. &#10;" title="Content TextBox Evaluation Instructions Part 2"/>
          <p:cNvSpPr txBox="1"/>
          <p:nvPr/>
        </p:nvSpPr>
        <p:spPr>
          <a:xfrm>
            <a:off x="73891" y="5186201"/>
            <a:ext cx="8969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course will update and an Evaluation Button will appear. Select the Evaluation Button to begin the Evaluation.</a:t>
            </a:r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 </a:t>
            </a:r>
          </a:p>
        </p:txBody>
      </p:sp>
      <p:sp>
        <p:nvSpPr>
          <p:cNvPr id="8" name="M Rectangle 7" descr="Menu Navigation hyperlink." title="Menu Button">
            <a:hlinkClick r:id="rId7" action="ppaction://hlinksldjump"/>
          </p:cNvPr>
          <p:cNvSpPr/>
          <p:nvPr/>
        </p:nvSpPr>
        <p:spPr>
          <a:xfrm>
            <a:off x="0" y="0"/>
            <a:ext cx="914400" cy="26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 Rectangle 3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7025640" y="12700"/>
            <a:ext cx="1203960" cy="261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evel 3_Slide 21" descr="Audio File Level 3_Slide 21 Sound" title="Level 3_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1 slide." title="Slide Title: Resources 1 "/>
          <p:cNvSpPr>
            <a:spLocks noGrp="1"/>
          </p:cNvSpPr>
          <p:nvPr>
            <p:ph type="title"/>
          </p:nvPr>
        </p:nvSpPr>
        <p:spPr>
          <a:xfrm>
            <a:off x="457200" y="409433"/>
            <a:ext cx="8229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1</a:t>
            </a:r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 Content Placeholder 19" descr="Left TextBox slide Content of References and links." title="Resources 1 Slide Content Left TextBox"/>
          <p:cNvSpPr>
            <a:spLocks noGrp="1"/>
          </p:cNvSpPr>
          <p:nvPr>
            <p:ph sz="half" idx="1"/>
          </p:nvPr>
        </p:nvSpPr>
        <p:spPr>
          <a:xfrm>
            <a:off x="152400" y="1188720"/>
            <a:ext cx="4305300" cy="4432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Red Ribbon, shutterstock_162472193.jpg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Female Human, scrubs, thumb-up, CDC.</a:t>
            </a: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2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Red Ribbon Wallpaper, shutterstock_231442243.jpg.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6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Purple pencil making checkmark in circle, shutterstock_2695943264.jpg.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6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Red Ribbon Tree, shutterstock_109766453.jpg.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21" name="R Content Placeholder 20" descr="Right TextBox slide Content of References and links." title="Resources 1 Slide Content Right TextBox"/>
          <p:cNvSpPr>
            <a:spLocks noGrp="1"/>
          </p:cNvSpPr>
          <p:nvPr>
            <p:ph sz="half" idx="2"/>
          </p:nvPr>
        </p:nvSpPr>
        <p:spPr>
          <a:xfrm>
            <a:off x="4572000" y="1188720"/>
            <a:ext cx="4572000" cy="5848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7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: Red Ribbon Wallpaper, shutterstock_231442243.jpg.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7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Female Human wearing scrubs pointing left, CDC.</a:t>
            </a:r>
          </a:p>
          <a:p>
            <a:pPr mar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7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CDC</a:t>
            </a:r>
            <a:r>
              <a:rPr lang="en-US" sz="1800" b="0" i="1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,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CDC Fact Sheet: Information for Teens and Young Adults: Staying Healthy and Preventing STDs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:.</a:t>
            </a:r>
          </a:p>
          <a:p>
            <a:pPr mar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7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6"/>
              </a:rPr>
              <a:t>CDC, HIV Testing.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7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7"/>
              </a:rPr>
              <a:t>How to Get Tested for HIV, Teen Health from Nemours.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dirty="0"/>
          </a:p>
        </p:txBody>
      </p:sp>
      <p:sp>
        <p:nvSpPr>
          <p:cNvPr id="2" name="M Rectangle 1" descr="Menu Navigation hyperlink." title="Menu Button">
            <a:hlinkClick r:id="rId8" action="ppaction://hlinksldjump"/>
          </p:cNvPr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15494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3_Slide 22" descr="Audio File Level 3_Slide 22 Sound." title="Level 3_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2 slide." title="Slide Title: Resources 2"/>
          <p:cNvSpPr>
            <a:spLocks noGrp="1"/>
          </p:cNvSpPr>
          <p:nvPr>
            <p:ph type="title"/>
          </p:nvPr>
        </p:nvSpPr>
        <p:spPr>
          <a:xfrm>
            <a:off x="457200" y="409433"/>
            <a:ext cx="8229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2</a:t>
            </a:r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 Content Placeholder 19" descr="Left TextBox slide Content of References and links." title="Resources 2 Slide Content Left TextBox"/>
          <p:cNvSpPr>
            <a:spLocks noGrp="1"/>
          </p:cNvSpPr>
          <p:nvPr>
            <p:ph sz="half" idx="1"/>
          </p:nvPr>
        </p:nvSpPr>
        <p:spPr>
          <a:xfrm>
            <a:off x="152400" y="1188720"/>
            <a:ext cx="4419600" cy="4432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8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CDC, HIV Testing.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8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6"/>
              </a:rPr>
              <a:t>211 Oklahoma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8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7"/>
              </a:rPr>
              <a:t>OSDH, HIV/STD/HEPATITIS Testing Locations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, select Resources HIV/STD/HEPATITIS.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8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8"/>
              </a:rPr>
              <a:t>CDC, Get Tested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9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Health Care, shutterstock_1136296697.jpg.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9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CDC, HIV Testing.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10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9"/>
              </a:rPr>
              <a:t>Question mark in black square (Free), gograph.com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.</a:t>
            </a:r>
          </a:p>
          <a:p>
            <a:pPr marL="0" indent="0">
              <a:buNone/>
            </a:pPr>
            <a:endParaRPr lang="en-US" sz="800" b="0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21" name="R Content Placeholder 20" descr="Right TextBox slide Content of References and links." title="Resources 2 Slide Content Right TextBox"/>
          <p:cNvSpPr>
            <a:spLocks noGrp="1"/>
          </p:cNvSpPr>
          <p:nvPr>
            <p:ph sz="half" idx="2"/>
          </p:nvPr>
        </p:nvSpPr>
        <p:spPr>
          <a:xfrm>
            <a:off x="4572000" y="1188720"/>
            <a:ext cx="4572000" cy="4818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Slide 11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Image: Female Human in scrubs left hand pointing forward, CDC.</a:t>
            </a: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11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Red Ribbon Wallpaper, shutterstock_231442243.jpg.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12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HIV-AIDS awareness couple embracing AIDS ribbon, shutterstock_205076476. jpg.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b="0" dirty="0">
              <a:solidFill>
                <a:srgbClr val="00197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12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By Brian A Jackson, Months dates calendar turning pages, shutterstock_116458489.jp</a:t>
            </a:r>
            <a:r>
              <a:rPr lang="en-US" sz="1800" b="0" dirty="0">
                <a:solidFill>
                  <a:srgbClr val="001970"/>
                </a:solidFill>
              </a:rPr>
              <a:t>g.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b="0" dirty="0">
              <a:solidFill>
                <a:srgbClr val="001970"/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12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10"/>
              </a:rPr>
              <a:t>CDC, HIV PrEP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12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CDC, HIV Testing.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endParaRPr lang="en-US" dirty="0"/>
          </a:p>
        </p:txBody>
      </p:sp>
      <p:sp>
        <p:nvSpPr>
          <p:cNvPr id="2" name="M  Rectangle 1" descr="Menu Navigation hyperlink." title="Menu Button">
            <a:hlinkClick r:id="rId11" action="ppaction://hlinksldjump"/>
          </p:cNvPr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 Rectangle 5" descr="Resource Navigation hyperlink." title="Resource Button">
            <a:hlinkClick r:id="rId12" action="ppaction://hlinksldjump"/>
          </p:cNvPr>
          <p:cNvSpPr/>
          <p:nvPr/>
        </p:nvSpPr>
        <p:spPr>
          <a:xfrm>
            <a:off x="6967728" y="0"/>
            <a:ext cx="1261872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13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3_Slide 23" descr="Audio File Level 3_Slide 23 Sound." title="Level 3_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5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3 slide." title="Slide Title: Resources 3"/>
          <p:cNvSpPr>
            <a:spLocks noGrp="1"/>
          </p:cNvSpPr>
          <p:nvPr>
            <p:ph type="title"/>
          </p:nvPr>
        </p:nvSpPr>
        <p:spPr>
          <a:xfrm>
            <a:off x="457200" y="409433"/>
            <a:ext cx="8229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3</a:t>
            </a:r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 Content Placeholder 19" descr="Left TextBox slide Content of References and links." title="Resources 3 Slide Content Left TextBox"/>
          <p:cNvSpPr>
            <a:spLocks noGrp="1"/>
          </p:cNvSpPr>
          <p:nvPr>
            <p:ph sz="half" idx="1"/>
          </p:nvPr>
        </p:nvSpPr>
        <p:spPr>
          <a:xfrm>
            <a:off x="152400" y="1188720"/>
            <a:ext cx="4305300" cy="44323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13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Positive Spin Campaign-JSI Health Communication Portfolio-John Snow, </a:t>
            </a:r>
            <a:r>
              <a:rPr lang="en-US" sz="1800" b="0" dirty="0" err="1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Inc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.,CDC.gov. 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13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CDC, HIV Testing.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14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</a:t>
            </a: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7"/>
              </a:rPr>
              <a:t>CDC, PrEP 101</a:t>
            </a: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  <a:hlinkClick r:id="rId7"/>
              </a:rPr>
              <a:t>, </a:t>
            </a: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14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By Ulric </a:t>
            </a:r>
            <a:r>
              <a:rPr lang="en-US" sz="1800" b="0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Giezendanner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, Pre Exposure Prophylaxis (PrEP), </a:t>
            </a:r>
            <a:r>
              <a:rPr lang="en-US" sz="1800" b="0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shutterstock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_ 291104606.jpg.</a:t>
            </a:r>
            <a:r>
              <a:rPr lang="en-US" sz="1800" b="0" dirty="0">
                <a:solidFill>
                  <a:srgbClr val="001970"/>
                </a:solidFill>
              </a:rPr>
              <a:t>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b="0" dirty="0">
              <a:solidFill>
                <a:srgbClr val="00197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14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8"/>
              </a:rPr>
              <a:t>PrEP (Pre-Exposure Prophylaxis), </a:t>
            </a:r>
            <a:r>
              <a:rPr lang="en-US" sz="1800" b="0" dirty="0" err="1">
                <a:solidFill>
                  <a:schemeClr val="tx2">
                    <a:lumMod val="95000"/>
                    <a:lumOff val="5000"/>
                  </a:schemeClr>
                </a:solidFill>
                <a:hlinkClick r:id="rId8"/>
              </a:rPr>
              <a:t>TeenHealth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8"/>
              </a:rPr>
              <a:t> from Nemours.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14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CDC, HIV Testing.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21" name="R Content Placeholder 20" descr="Right TextBox slide Content of References and links." title="Resources 3 Slide Content Right TextBox"/>
          <p:cNvSpPr>
            <a:spLocks noGrp="1"/>
          </p:cNvSpPr>
          <p:nvPr>
            <p:ph sz="half" idx="2"/>
          </p:nvPr>
        </p:nvSpPr>
        <p:spPr>
          <a:xfrm>
            <a:off x="4572000" y="1188720"/>
            <a:ext cx="4572000" cy="443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14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7"/>
              </a:rPr>
              <a:t>CDC, HIV </a:t>
            </a:r>
            <a:r>
              <a:rPr lang="en-US" sz="1800" b="0" dirty="0" err="1">
                <a:solidFill>
                  <a:srgbClr val="000000">
                    <a:lumMod val="95000"/>
                    <a:lumOff val="5000"/>
                  </a:srgbClr>
                </a:solidFill>
                <a:hlinkClick r:id="rId7"/>
              </a:rPr>
              <a:t>PrEP</a:t>
            </a:r>
            <a:r>
              <a:rPr lang="en-US" sz="1800" b="0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.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15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By </a:t>
            </a:r>
            <a:r>
              <a:rPr lang="en-US" sz="1800" b="0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Gaus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 Alex, Loading Clock Interface (24fps),  </a:t>
            </a:r>
            <a:r>
              <a:rPr lang="en-US" sz="1800" b="0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shutterstock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_ 603628520.jpg. </a:t>
            </a:r>
          </a:p>
          <a:p>
            <a:pPr mar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15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CDC, HIV Testing.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15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9"/>
              </a:rPr>
              <a:t>CDC, HIV PEP.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17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Female Human wearing scrubs hands at shoulder questioning, CDC.</a:t>
            </a: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17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Red Ribbon Wallpaper, shutterstock_231442243.jpg.</a:t>
            </a:r>
          </a:p>
          <a:p>
            <a:pPr marL="0" lvl="0" indent="0">
              <a:buNone/>
            </a:pP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 Rectangle 5" descr="Resource Navigation hyperlink." title="Resource Button">
            <a:hlinkClick r:id="rId10" action="ppaction://hlinksldjump"/>
          </p:cNvPr>
          <p:cNvSpPr/>
          <p:nvPr/>
        </p:nvSpPr>
        <p:spPr>
          <a:xfrm>
            <a:off x="6986016" y="0"/>
            <a:ext cx="1243584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 Rectangle 16" descr="Script Navigation hyperlink." title="Script Button">
            <a:hlinkClick r:id="rId11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3_Slide 24" descr="Audio File Level 3_Slide 24 Sound." title="Level 3_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0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4 slide." title="Slide Title: Resources 4"/>
          <p:cNvSpPr>
            <a:spLocks noGrp="1"/>
          </p:cNvSpPr>
          <p:nvPr>
            <p:ph type="title"/>
          </p:nvPr>
        </p:nvSpPr>
        <p:spPr>
          <a:xfrm>
            <a:off x="457200" y="409433"/>
            <a:ext cx="8229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4</a:t>
            </a:r>
            <a:b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 Content Placeholder 19" descr="Left TextBox slide Content of References and links." title="Resources 4 Slide Content Left TextBox"/>
          <p:cNvSpPr>
            <a:spLocks noGrp="1"/>
          </p:cNvSpPr>
          <p:nvPr>
            <p:ph sz="half" idx="1"/>
          </p:nvPr>
        </p:nvSpPr>
        <p:spPr>
          <a:xfrm>
            <a:off x="152400" y="1188720"/>
            <a:ext cx="4305300" cy="44323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17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Every Day As Prescribed, 10 Things to Know About HIV Suppression, NIH, Credit NIAID.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17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CDC,</a:t>
            </a: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HIV Newly Diagnosed.</a:t>
            </a: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18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Take Every Pil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l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18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Every Day As Prescribed, 10 Things to Know About HIV Suppression, NIH, Credit NIAID.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18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CDC,</a:t>
            </a: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6"/>
              </a:rPr>
              <a:t>HIV Newly Diagnosed.</a:t>
            </a: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18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7"/>
              </a:rPr>
              <a:t>The Science is Clear: With HIV Undetectable Equals Untransmittable.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i="1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21" name="R Content Placeholder 20" descr="Right TextBox slide Content of References and links." title="Resources 4 Slide Content Right TextBox"/>
          <p:cNvSpPr>
            <a:spLocks noGrp="1"/>
          </p:cNvSpPr>
          <p:nvPr>
            <p:ph sz="half" idx="2"/>
          </p:nvPr>
        </p:nvSpPr>
        <p:spPr>
          <a:xfrm>
            <a:off x="4572000" y="1188720"/>
            <a:ext cx="4572000" cy="443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18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  <a:hlinkClick r:id="rId8"/>
              </a:rPr>
              <a:t>HIV Viral Load and Transmissibility of HIV Infections: Undetectable Equals Untransmittable.</a:t>
            </a: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20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Red Ribbon Wallpaper, </a:t>
            </a:r>
            <a:r>
              <a:rPr lang="en-US" sz="1800" b="0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shutterstock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_231442243.jpg.</a:t>
            </a:r>
          </a:p>
          <a:p>
            <a:pPr mar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20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Female Human wearing scrubs hands and arms at side turned left profile appears walking toward your right, CDC. </a:t>
            </a:r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 Rectangle 5" descr="Resource Navigation hyperlink." title="Resource Button">
            <a:hlinkClick r:id="rId9" action="ppaction://hlinksldjump"/>
          </p:cNvPr>
          <p:cNvSpPr/>
          <p:nvPr/>
        </p:nvSpPr>
        <p:spPr>
          <a:xfrm>
            <a:off x="6967728" y="0"/>
            <a:ext cx="1261872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10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3_Slide 25" descr="Audio File Level 3_Slide 25 Sound." title="Level 3_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5 slide." title="Slide Title: Resources 5"/>
          <p:cNvSpPr>
            <a:spLocks noGrp="1"/>
          </p:cNvSpPr>
          <p:nvPr>
            <p:ph type="title"/>
          </p:nvPr>
        </p:nvSpPr>
        <p:spPr>
          <a:xfrm>
            <a:off x="457200" y="409433"/>
            <a:ext cx="8229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5</a:t>
            </a:r>
            <a:b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L Content Placeholder 19" descr="Left TextBox slide Content of References and links." title="Resources 5 Slide Content Left TextBox"/>
          <p:cNvSpPr>
            <a:spLocks noGrp="1"/>
          </p:cNvSpPr>
          <p:nvPr>
            <p:ph sz="half" idx="1"/>
          </p:nvPr>
        </p:nvSpPr>
        <p:spPr>
          <a:xfrm>
            <a:off x="152400" y="1188720"/>
            <a:ext cx="4305300" cy="44323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21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Female Human wearing scrubs standing with left hand raised to chin, CDC.</a:t>
            </a:r>
          </a:p>
          <a:p>
            <a:pPr mar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 21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Image: Red Ribbon </a:t>
            </a:r>
            <a:r>
              <a:rPr lang="en-US" sz="18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Wallpaper, shutterstock_231442243.jpg.</a:t>
            </a:r>
          </a:p>
          <a:p>
            <a:pPr marL="0" lvl="0" indent="0">
              <a:buNone/>
            </a:pPr>
            <a:endParaRPr lang="en-US" sz="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Slides 28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</a:rPr>
              <a:t>: 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hlinkClick r:id="rId5"/>
              </a:rPr>
              <a:t>CDC TRAIN, Citation &amp; Developer. </a:t>
            </a:r>
            <a:endParaRPr lang="en-US" sz="1800" b="0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0" dirty="0">
                <a:solidFill>
                  <a:srgbClr val="1D265D"/>
                </a:solidFill>
              </a:rPr>
              <a:t> </a:t>
            </a: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i="1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 Rectangle 5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6967728" y="0"/>
            <a:ext cx="1261872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3_Slide 26" descr="Audio File Level 3_Slide 26 Sound." title="Level 3_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 Instructional Resources slide." title="Slide Title: Instructional Resources  "/>
          <p:cNvSpPr>
            <a:spLocks noGrp="1"/>
          </p:cNvSpPr>
          <p:nvPr>
            <p:ph type="title"/>
          </p:nvPr>
        </p:nvSpPr>
        <p:spPr>
          <a:xfrm>
            <a:off x="152400" y="409433"/>
            <a:ext cx="8991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Instructional Resources </a:t>
            </a:r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Content Placeholder 19" descr="Content placeholder slides of References and links" title="Instructional Resources TextBox"/>
          <p:cNvSpPr>
            <a:spLocks noGrp="1"/>
          </p:cNvSpPr>
          <p:nvPr>
            <p:ph sz="half" idx="1"/>
          </p:nvPr>
        </p:nvSpPr>
        <p:spPr>
          <a:xfrm>
            <a:off x="625642" y="1133617"/>
            <a:ext cx="7868653" cy="4746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Shutterstock</a:t>
            </a:r>
            <a:endParaRPr lang="en-US" sz="1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Shutterstock Images are purchased and not for general distribution or use other than in this presentation.</a:t>
            </a: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hlinkClick r:id="rId6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CDC’s E-learning Essentials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Chicago Manual of Style 17</a:t>
            </a:r>
            <a:r>
              <a:rPr lang="en-US" sz="1800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th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Edition 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Guidance on Disclaimers for CDC Scientific Publications and Presentations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HHS 508 Guidance: PDF Checklists 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HHS 508 Guidance: PDF File 508 Checklist (WCAG 2.0 Refresh)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HHS 508 Guidance: PowerPoint Document 508 Checklist</a:t>
            </a:r>
            <a:endParaRPr lang="en-US" sz="180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Web Content Accessibility Guidelines (WCAG 2.0) Overview</a:t>
            </a:r>
            <a:endParaRPr lang="en-US" sz="18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en-US" sz="8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sz="18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Authoring Tool</a:t>
            </a:r>
            <a:r>
              <a:rPr lang="en-US" sz="1800" b="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Windows OS 10, Microsoft 2016 PowerPoint</a:t>
            </a: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3" name="M Rectangle 2" descr="Menu Navigation hyperlink." title="Menu Button"/>
          <p:cNvSpPr/>
          <p:nvPr/>
        </p:nvSpPr>
        <p:spPr>
          <a:xfrm>
            <a:off x="0" y="12700"/>
            <a:ext cx="914400" cy="27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 Rectangle 5" descr="Resource Navigation hyperlink." title="Resource Button">
            <a:hlinkClick r:id="rId13" action="ppaction://hlinksldjump"/>
          </p:cNvPr>
          <p:cNvSpPr/>
          <p:nvPr/>
        </p:nvSpPr>
        <p:spPr>
          <a:xfrm>
            <a:off x="6931152" y="0"/>
            <a:ext cx="1298448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14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3_Slide 27" descr="Audio File Level 3_Slide 27 Sound." title="Level 3_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0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descr="Resources Citation &amp; Developer slide." title="Slide Title: Citation &amp; Developer "/>
          <p:cNvSpPr>
            <a:spLocks noGrp="1"/>
          </p:cNvSpPr>
          <p:nvPr>
            <p:ph type="title"/>
          </p:nvPr>
        </p:nvSpPr>
        <p:spPr>
          <a:xfrm>
            <a:off x="152400" y="409433"/>
            <a:ext cx="8991600" cy="600501"/>
          </a:xfrm>
        </p:spPr>
        <p:txBody>
          <a:bodyPr>
            <a:noAutofit/>
          </a:bodyPr>
          <a:lstStyle/>
          <a:p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Citation &amp; Developer </a:t>
            </a:r>
            <a:br>
              <a:rPr lang="en-US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Content Placeholder 19" descr="Content placeholder slides of References and links." title="Citation &amp; Developer TextBox Content"/>
          <p:cNvSpPr>
            <a:spLocks noGrp="1"/>
          </p:cNvSpPr>
          <p:nvPr>
            <p:ph sz="half" idx="1"/>
          </p:nvPr>
        </p:nvSpPr>
        <p:spPr>
          <a:xfrm>
            <a:off x="394138" y="1133617"/>
            <a:ext cx="8371490" cy="4746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This course is in the public domain and may be used and reprinted without permission, except for </a:t>
            </a:r>
            <a:r>
              <a:rPr lang="en-US" sz="1800">
                <a:solidFill>
                  <a:schemeClr val="tx2">
                    <a:lumMod val="95000"/>
                    <a:lumOff val="5000"/>
                  </a:schemeClr>
                </a:solidFill>
              </a:rPr>
              <a:t>purchased Shutterstock images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 citation as to source, however, is appreciated.</a:t>
            </a: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Centers for Disease Control and Prevention (CDC). </a:t>
            </a:r>
            <a:r>
              <a:rPr lang="en-US" sz="1800" i="1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Don’t Let HIV Be Your Endgame: Level 2, Person to Person. 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  <a:hlinkClick r:id="rId5"/>
              </a:rPr>
              <a:t>[ID: 1081990]. Atlanta, GA: US Department  of Health and Human Services, CDC; 2018. Available from CDC TRAIN </a:t>
            </a:r>
            <a:endParaRPr lang="en-US" sz="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Designer/Developer: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Virginia (Toni) Hovda, M.Ed.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Training Specialist II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HIV/STD Service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Oklahoma State Department of Health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1000 NE 10</a:t>
            </a:r>
            <a:r>
              <a:rPr lang="en-US" sz="1800" baseline="300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th</a:t>
            </a: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Street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Oklahoma City, OK 73117-1299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Office: 405.271.9444</a:t>
            </a: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rgbClr val="1D265D"/>
              </a:solidFill>
            </a:endParaRPr>
          </a:p>
          <a:p>
            <a:endParaRPr lang="en-US" sz="1800" b="0" dirty="0">
              <a:solidFill>
                <a:srgbClr val="1D265D"/>
              </a:solidFill>
            </a:endParaRPr>
          </a:p>
        </p:txBody>
      </p:sp>
      <p:sp>
        <p:nvSpPr>
          <p:cNvPr id="5" name="M Rectangle 4" descr="Menu Navigation hyperlink." title="Menu Button">
            <a:hlinkClick r:id="rId6" action="ppaction://hlinksldjump"/>
          </p:cNvPr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 Rectangle 6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6912864" y="0"/>
            <a:ext cx="1316736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evel 3_Slide 28" descr="Audio File Level 3_Slide 28 Sound." title="Level 3_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7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 descr="Course Navigation slide." title="Slide Title: Navigate"/>
          <p:cNvSpPr>
            <a:spLocks noGrp="1"/>
          </p:cNvSpPr>
          <p:nvPr>
            <p:ph type="title"/>
          </p:nvPr>
        </p:nvSpPr>
        <p:spPr>
          <a:xfrm>
            <a:off x="207842" y="2207726"/>
            <a:ext cx="8707557" cy="140184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  <a:sp3d/>
          </a:bodyPr>
          <a:lstStyle/>
          <a:p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Navigate </a:t>
            </a:r>
          </a:p>
        </p:txBody>
      </p:sp>
      <p:sp>
        <p:nvSpPr>
          <p:cNvPr id="4" name="M Rectangle 3" descr="Menu Navigation hyperlink." title="Menu Button">
            <a:hlinkClick r:id="rId5" action="ppaction://hlinksldjump"/>
          </p:cNvPr>
          <p:cNvSpPr/>
          <p:nvPr/>
        </p:nvSpPr>
        <p:spPr>
          <a:xfrm>
            <a:off x="0" y="0"/>
            <a:ext cx="914400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 descr="Connects Menu to TextBox containing Course Content." title="Menu Arrow Up"/>
          <p:cNvSpPr/>
          <p:nvPr/>
        </p:nvSpPr>
        <p:spPr>
          <a:xfrm flipV="1">
            <a:off x="423256" y="391396"/>
            <a:ext cx="554506" cy="868680"/>
          </a:xfrm>
          <a:prstGeom prst="downArrow">
            <a:avLst/>
          </a:prstGeom>
          <a:solidFill>
            <a:srgbClr val="1F2873"/>
          </a:solidFill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ourse Content Rounded Rectangle 45" descr="Course Content slide." title="Course Content TextBox"/>
          <p:cNvSpPr/>
          <p:nvPr/>
        </p:nvSpPr>
        <p:spPr>
          <a:xfrm>
            <a:off x="359893" y="1360209"/>
            <a:ext cx="1890937" cy="1104036"/>
          </a:xfrm>
          <a:prstGeom prst="roundRect">
            <a:avLst/>
          </a:prstGeom>
          <a:solidFill>
            <a:srgbClr val="1F2873"/>
          </a:solidFill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</a:t>
            </a:r>
          </a:p>
        </p:txBody>
      </p:sp>
      <p:sp>
        <p:nvSpPr>
          <p:cNvPr id="8" name="R Rectangle 7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6995160" y="0"/>
            <a:ext cx="1195832" cy="268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Down Arrow 64" descr="Connects Resources to TextBox containing Link &amp; References." title="Resources Arrow Up"/>
          <p:cNvSpPr/>
          <p:nvPr/>
        </p:nvSpPr>
        <p:spPr>
          <a:xfrm rot="2760000" flipV="1">
            <a:off x="6680678" y="201183"/>
            <a:ext cx="554933" cy="1280160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Link &amp; Ref Rounded Rectangle 81" descr="Link &amp; References." title="Link &amp; References TextBox"/>
          <p:cNvSpPr/>
          <p:nvPr/>
        </p:nvSpPr>
        <p:spPr>
          <a:xfrm>
            <a:off x="3913435" y="1372400"/>
            <a:ext cx="2650908" cy="1086186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 &amp;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References</a:t>
            </a:r>
          </a:p>
        </p:txBody>
      </p:sp>
      <p:sp>
        <p:nvSpPr>
          <p:cNvPr id="3" name="S Rectangle 2" descr="Script Navigation hyperlink." title="Script Button">
            <a:hlinkClick r:id="rId7" action="ppaction://hlinksldjump"/>
          </p:cNvPr>
          <p:cNvSpPr/>
          <p:nvPr/>
        </p:nvSpPr>
        <p:spPr>
          <a:xfrm>
            <a:off x="8248073" y="0"/>
            <a:ext cx="895927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 descr="Connects Transcript TextBox to Script." title="Script Arrow Up"/>
          <p:cNvSpPr/>
          <p:nvPr/>
        </p:nvSpPr>
        <p:spPr>
          <a:xfrm flipV="1">
            <a:off x="8515509" y="373884"/>
            <a:ext cx="557784" cy="870650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ranscript Rounded Rectangle 62" descr="Transcript." title="Transcript TextBox"/>
          <p:cNvSpPr/>
          <p:nvPr/>
        </p:nvSpPr>
        <p:spPr>
          <a:xfrm>
            <a:off x="6695769" y="1360209"/>
            <a:ext cx="2371682" cy="1086186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Transcript</a:t>
            </a:r>
          </a:p>
        </p:txBody>
      </p:sp>
      <p:sp>
        <p:nvSpPr>
          <p:cNvPr id="66" name="Home Rounded Rectangle 65" descr="Home." title="Home TextBox"/>
          <p:cNvSpPr/>
          <p:nvPr/>
        </p:nvSpPr>
        <p:spPr>
          <a:xfrm>
            <a:off x="401981" y="4959599"/>
            <a:ext cx="1614341" cy="1081313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Home</a:t>
            </a:r>
          </a:p>
        </p:txBody>
      </p:sp>
      <p:sp>
        <p:nvSpPr>
          <p:cNvPr id="73" name="Down Arrow 72" descr="Connects Home TextBox with Home action button. " title="Home Arrow Pointing Right"/>
          <p:cNvSpPr/>
          <p:nvPr/>
        </p:nvSpPr>
        <p:spPr>
          <a:xfrm rot="5400000" flipV="1">
            <a:off x="2452404" y="5502775"/>
            <a:ext cx="365760" cy="1047233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Previous Slide Rounded Rectangle 66" descr="Previous slide." title="Previous Slide TextBox"/>
          <p:cNvSpPr/>
          <p:nvPr/>
        </p:nvSpPr>
        <p:spPr>
          <a:xfrm>
            <a:off x="359894" y="3557754"/>
            <a:ext cx="2493548" cy="1039703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Previous Slide</a:t>
            </a:r>
          </a:p>
        </p:txBody>
      </p:sp>
      <p:sp>
        <p:nvSpPr>
          <p:cNvPr id="75" name="Down Arrow 74" descr="Connects Previous slide TextBox with  action button. " title="Previous Slide Down Arrow"/>
          <p:cNvSpPr/>
          <p:nvPr/>
        </p:nvSpPr>
        <p:spPr>
          <a:xfrm rot="8100000" flipV="1">
            <a:off x="3209160" y="4445728"/>
            <a:ext cx="365760" cy="1645920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0" name="Play Audio Rounded Rectangle 69" descr="Play audio." title="Play Audio TextBox"/>
          <p:cNvSpPr/>
          <p:nvPr/>
        </p:nvSpPr>
        <p:spPr>
          <a:xfrm>
            <a:off x="3274064" y="3557754"/>
            <a:ext cx="1451777" cy="1058972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 Audio </a:t>
            </a:r>
          </a:p>
        </p:txBody>
      </p:sp>
      <p:sp>
        <p:nvSpPr>
          <p:cNvPr id="74" name="Down Arrow 73" descr="Connects Audio TextBox with action button. " title="Play Audio Down Arrow"/>
          <p:cNvSpPr/>
          <p:nvPr/>
        </p:nvSpPr>
        <p:spPr>
          <a:xfrm rot="10800000" flipV="1">
            <a:off x="4211259" y="4736329"/>
            <a:ext cx="365760" cy="1122136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Next Slide Rounded Rectangle 70" descr="Next slide." title="Next Slide TextBox"/>
          <p:cNvSpPr/>
          <p:nvPr/>
        </p:nvSpPr>
        <p:spPr>
          <a:xfrm>
            <a:off x="5117811" y="3557754"/>
            <a:ext cx="1374056" cy="1081255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Next Slide</a:t>
            </a:r>
          </a:p>
        </p:txBody>
      </p:sp>
      <p:sp>
        <p:nvSpPr>
          <p:cNvPr id="76" name="Down Arrow 75" descr="Connects Next slide TextBox with action button. " title="Next Slide Down Arrow"/>
          <p:cNvSpPr/>
          <p:nvPr/>
        </p:nvSpPr>
        <p:spPr>
          <a:xfrm rot="11940000" flipH="1" flipV="1">
            <a:off x="4861097" y="4727513"/>
            <a:ext cx="365760" cy="1143000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Last Slide Rounded Rectangle 68" descr="Last slide." title="Last Slide TextBox"/>
          <p:cNvSpPr/>
          <p:nvPr/>
        </p:nvSpPr>
        <p:spPr>
          <a:xfrm>
            <a:off x="6883837" y="3544875"/>
            <a:ext cx="1694938" cy="1084730"/>
          </a:xfrm>
          <a:prstGeom prst="roundRect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Last Slide</a:t>
            </a:r>
          </a:p>
        </p:txBody>
      </p:sp>
      <p:sp>
        <p:nvSpPr>
          <p:cNvPr id="79" name="Down Arrow 78" descr="Connects Last slide TextBox with action button. " title="Last Slide Down Arrow"/>
          <p:cNvSpPr/>
          <p:nvPr/>
        </p:nvSpPr>
        <p:spPr>
          <a:xfrm rot="14100000" flipH="1" flipV="1">
            <a:off x="5865073" y="4251493"/>
            <a:ext cx="365760" cy="2011680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lose course Rounded Rectangle 71" descr="Close course." title="Close Course TextBox"/>
          <p:cNvSpPr/>
          <p:nvPr/>
        </p:nvSpPr>
        <p:spPr>
          <a:xfrm>
            <a:off x="7267223" y="4959599"/>
            <a:ext cx="1445702" cy="1143143"/>
          </a:xfrm>
          <a:prstGeom prst="roundRect">
            <a:avLst/>
          </a:prstGeom>
          <a:solidFill>
            <a:srgbClr val="1F2873"/>
          </a:solidFill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Close</a:t>
            </a:r>
          </a:p>
        </p:txBody>
      </p:sp>
      <p:sp>
        <p:nvSpPr>
          <p:cNvPr id="78" name="Down Arrow 77" descr="Connects Close TextBox with action button. " title="Close Arrow Pointing Left"/>
          <p:cNvSpPr/>
          <p:nvPr/>
        </p:nvSpPr>
        <p:spPr>
          <a:xfrm rot="16200000" flipH="1" flipV="1">
            <a:off x="6417712" y="5437265"/>
            <a:ext cx="365760" cy="1142577"/>
          </a:xfrm>
          <a:prstGeom prst="downArrow">
            <a:avLst/>
          </a:prstGeom>
          <a:solidFill>
            <a:srgbClr val="1F2873"/>
          </a:solidFill>
          <a:ln w="762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Level 3_Slide 3" descr="Audio File Level 3_Slide 3 Sound." title="Level 3_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Course Menu slide." title="Slide Title: Menu"/>
          <p:cNvSpPr>
            <a:spLocks noGrp="1"/>
          </p:cNvSpPr>
          <p:nvPr>
            <p:ph type="title"/>
          </p:nvPr>
        </p:nvSpPr>
        <p:spPr>
          <a:xfrm>
            <a:off x="457200" y="356204"/>
            <a:ext cx="8229600" cy="756243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Menu</a:t>
            </a:r>
            <a:br>
              <a:rPr lang="en-US" sz="5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/>
              <a:t>Select each section title to navigate this course.</a:t>
            </a:r>
            <a:endParaRPr lang="en-US" sz="5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Frame TextBox 2" descr="Outside Border design." title="Outside Frame TextBox"/>
          <p:cNvSpPr txBox="1"/>
          <p:nvPr/>
        </p:nvSpPr>
        <p:spPr>
          <a:xfrm flipH="1">
            <a:off x="632649" y="1276510"/>
            <a:ext cx="7927638" cy="45710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M Rectangle 15" descr="Menu Navigation hyperlink." title="Menu Button"/>
          <p:cNvSpPr/>
          <p:nvPr/>
        </p:nvSpPr>
        <p:spPr>
          <a:xfrm>
            <a:off x="0" y="0"/>
            <a:ext cx="935038" cy="299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 Rectangle 18" descr="Resource Navigation hyperlink." title="Resource Button">
            <a:hlinkClick r:id="rId5" action="ppaction://hlinksldjump"/>
          </p:cNvPr>
          <p:cNvSpPr/>
          <p:nvPr/>
        </p:nvSpPr>
        <p:spPr>
          <a:xfrm>
            <a:off x="6995160" y="0"/>
            <a:ext cx="1195832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 Rectangle 20" descr="Script Navigation hyperlink." title="Script Button">
            <a:hlinkClick r:id="rId6" action="ppaction://hlinksldjump"/>
          </p:cNvPr>
          <p:cNvSpPr/>
          <p:nvPr/>
        </p:nvSpPr>
        <p:spPr>
          <a:xfrm>
            <a:off x="8229600" y="0"/>
            <a:ext cx="91440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Intro Group 42" descr="Introduction Group  Section of Series Set includes title, topics and slide number link.&#10;" title="Introduction Group"/>
          <p:cNvGrpSpPr/>
          <p:nvPr/>
        </p:nvGrpSpPr>
        <p:grpSpPr>
          <a:xfrm>
            <a:off x="861060" y="1408915"/>
            <a:ext cx="7498080" cy="548640"/>
            <a:chOff x="272253" y="291276"/>
            <a:chExt cx="7107857" cy="277329"/>
          </a:xfrm>
        </p:grpSpPr>
        <p:sp>
          <p:nvSpPr>
            <p:cNvPr id="14" name="Section Title Rectangle 43" descr="Introduction Menu Hyperlink to locate topic section of the series set. " title="Introduction Menu Hyperlink">
              <a:hlinkClick r:id="" action="ppaction://noaction"/>
            </p:cNvPr>
            <p:cNvSpPr/>
            <p:nvPr userDrawn="1"/>
          </p:nvSpPr>
          <p:spPr>
            <a:xfrm>
              <a:off x="272253" y="294285"/>
              <a:ext cx="1469569" cy="274320"/>
            </a:xfrm>
            <a:prstGeom prst="rect">
              <a:avLst/>
            </a:prstGeom>
            <a:solidFill>
              <a:srgbClr val="379B9B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15" name="Topics Rectangle 44" descr="Introduction Topic Section of Series Set includes  title, tutorial, navigate, menu, content and objectives. &#10;" title="Introduction Topic">
              <a:hlinkClick r:id="" action="ppaction://noaction"/>
            </p:cNvPr>
            <p:cNvSpPr/>
            <p:nvPr/>
          </p:nvSpPr>
          <p:spPr>
            <a:xfrm>
              <a:off x="1729515" y="294285"/>
              <a:ext cx="5230311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Title, Tutorial, Navigate, Menu, Content, Objectives</a:t>
              </a:r>
            </a:p>
          </p:txBody>
        </p:sp>
        <p:sp>
          <p:nvSpPr>
            <p:cNvPr id="17" name="Number Rectangle 45" descr="Introduction Slide number link with slide series set.&#10;" title="Slide Number Hyperlink">
              <a:hlinkClick r:id="" action="ppaction://noaction"/>
            </p:cNvPr>
            <p:cNvSpPr/>
            <p:nvPr/>
          </p:nvSpPr>
          <p:spPr>
            <a:xfrm>
              <a:off x="6938005" y="291276"/>
              <a:ext cx="442105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1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Link Intro Rectangle 5" descr="Introduction Menu Section Title hyperlink." title="Introduction Menu Section Title">
            <a:hlinkClick r:id="rId7" action="ppaction://hlinksldjump"/>
          </p:cNvPr>
          <p:cNvSpPr/>
          <p:nvPr/>
        </p:nvSpPr>
        <p:spPr>
          <a:xfrm>
            <a:off x="861060" y="1408916"/>
            <a:ext cx="7498080" cy="635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Objective 1 Group 50" descr="Objective 1 Group  Section of Series Set includes title, topics and slide number link.&#10;" title="Objective 1 Group"/>
          <p:cNvGrpSpPr/>
          <p:nvPr/>
        </p:nvGrpSpPr>
        <p:grpSpPr>
          <a:xfrm>
            <a:off x="847428" y="2153432"/>
            <a:ext cx="7498080" cy="548642"/>
            <a:chOff x="272253" y="291276"/>
            <a:chExt cx="7107857" cy="277330"/>
          </a:xfrm>
        </p:grpSpPr>
        <p:sp>
          <p:nvSpPr>
            <p:cNvPr id="25" name="Section Rectangle 51" descr="Objective 1 Menu Hyperlink to locate topic section of the series set." title="Objective 1 Menu Hyperlink ">
              <a:hlinkClick r:id="" action="ppaction://noaction"/>
            </p:cNvPr>
            <p:cNvSpPr/>
            <p:nvPr userDrawn="1"/>
          </p:nvSpPr>
          <p:spPr>
            <a:xfrm>
              <a:off x="272253" y="294285"/>
              <a:ext cx="1469569" cy="274320"/>
            </a:xfrm>
            <a:prstGeom prst="rect">
              <a:avLst/>
            </a:prstGeom>
            <a:solidFill>
              <a:srgbClr val="B80000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Objective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" name="Topics Rectangle 52" descr="Objective 1 Topic Section of Series Set includes testing: who, where, what.&#10;" title="Objective 1 Topic">
              <a:hlinkClick r:id="" action="ppaction://noaction"/>
            </p:cNvPr>
            <p:cNvSpPr/>
            <p:nvPr/>
          </p:nvSpPr>
          <p:spPr>
            <a:xfrm>
              <a:off x="1729515" y="294286"/>
              <a:ext cx="5230311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Testing:</a:t>
              </a:r>
              <a:r>
                <a:rPr kumimoji="0" lang="en-US" sz="2000" b="1" i="1" u="none" strike="noStrike" kern="0" cap="none" spc="0" normalizeH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Who, </a:t>
              </a: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Where, What  </a:t>
              </a:r>
            </a:p>
          </p:txBody>
        </p:sp>
        <p:sp>
          <p:nvSpPr>
            <p:cNvPr id="27" name="Number Rectangle 53" descr="Objective 1 Slide number link with slide series set." title="Slide Number Hyperlink">
              <a:hlinkClick r:id="" action="ppaction://noaction"/>
            </p:cNvPr>
            <p:cNvSpPr/>
            <p:nvPr/>
          </p:nvSpPr>
          <p:spPr>
            <a:xfrm>
              <a:off x="6938005" y="291276"/>
              <a:ext cx="442105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noProof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7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Link Obj 1 Rectangle 2" descr="Objective 1 Menu Section Title hyperlink." title="Objective 1 Menu Section Title ">
            <a:hlinkClick r:id="rId8" action="ppaction://hlinksldjump"/>
          </p:cNvPr>
          <p:cNvSpPr/>
          <p:nvPr/>
        </p:nvSpPr>
        <p:spPr>
          <a:xfrm>
            <a:off x="847428" y="2115665"/>
            <a:ext cx="7498080" cy="612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Objective 2 Group 54" descr="Objective 2 Group  Section of Series Set includes title, topics and slide number link.&#10;" title="Objective 2 Group "/>
          <p:cNvGrpSpPr/>
          <p:nvPr/>
        </p:nvGrpSpPr>
        <p:grpSpPr>
          <a:xfrm>
            <a:off x="847428" y="2903902"/>
            <a:ext cx="7498080" cy="548640"/>
            <a:chOff x="272253" y="291276"/>
            <a:chExt cx="7107857" cy="277329"/>
          </a:xfrm>
        </p:grpSpPr>
        <p:sp>
          <p:nvSpPr>
            <p:cNvPr id="30" name="Section  Rectangle 55" descr="Objective 2 Menu Hyperlink to locate topic section of the series set." title="Objective 2 Menu Hyperlink ">
              <a:hlinkClick r:id="" action="ppaction://noaction"/>
            </p:cNvPr>
            <p:cNvSpPr/>
            <p:nvPr userDrawn="1"/>
          </p:nvSpPr>
          <p:spPr>
            <a:xfrm>
              <a:off x="272253" y="294285"/>
              <a:ext cx="1469569" cy="27432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Objective 2</a:t>
              </a:r>
            </a:p>
          </p:txBody>
        </p:sp>
        <p:sp>
          <p:nvSpPr>
            <p:cNvPr id="31" name="Topics Rectangle 56" descr="Objective 2 Topic Section of Series Set includes test results: nonreative, reactive, PrEP, PEP.&#10;" title="Objective 2 Topic ">
              <a:hlinkClick r:id="" action="ppaction://noaction"/>
            </p:cNvPr>
            <p:cNvSpPr/>
            <p:nvPr/>
          </p:nvSpPr>
          <p:spPr>
            <a:xfrm>
              <a:off x="1729515" y="294285"/>
              <a:ext cx="5230311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Test Results: Nonreactive, Reactive, PrEP, PEP </a:t>
              </a:r>
            </a:p>
          </p:txBody>
        </p:sp>
        <p:sp>
          <p:nvSpPr>
            <p:cNvPr id="32" name="Number Rectangle 57" descr="Objective 2 Slide number link with slide series set.&#10;" title="Objective 2 Slide Number Hyperlink">
              <a:hlinkClick r:id="" action="ppaction://noaction"/>
            </p:cNvPr>
            <p:cNvSpPr/>
            <p:nvPr/>
          </p:nvSpPr>
          <p:spPr>
            <a:xfrm>
              <a:off x="6938005" y="291276"/>
              <a:ext cx="442105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11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Link Obj 2 Rectangle 6" descr="Objective 2 Menu Section Title hyperlink." title="Objective 2 Menu Section Title ">
            <a:hlinkClick r:id="rId9" action="ppaction://hlinksldjump"/>
          </p:cNvPr>
          <p:cNvSpPr/>
          <p:nvPr/>
        </p:nvSpPr>
        <p:spPr>
          <a:xfrm>
            <a:off x="847428" y="2860182"/>
            <a:ext cx="7511712" cy="580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Objective 3 Group 58" descr="Objective 3 Group  Section of Series Set includes title, topics and slide number link.&#10;" title="Objective 3 Group "/>
          <p:cNvGrpSpPr/>
          <p:nvPr/>
        </p:nvGrpSpPr>
        <p:grpSpPr>
          <a:xfrm>
            <a:off x="861060" y="3660323"/>
            <a:ext cx="7498080" cy="548640"/>
            <a:chOff x="272253" y="291276"/>
            <a:chExt cx="7107857" cy="277329"/>
          </a:xfrm>
        </p:grpSpPr>
        <p:sp>
          <p:nvSpPr>
            <p:cNvPr id="38" name="Section Rectangle 59" descr="Objective 3 Menu Hyperlink to locate topic section of the series set." title="Objective 3 Menu Hyperlink">
              <a:hlinkClick r:id="" action="ppaction://noaction"/>
            </p:cNvPr>
            <p:cNvSpPr/>
            <p:nvPr userDrawn="1"/>
          </p:nvSpPr>
          <p:spPr>
            <a:xfrm>
              <a:off x="272253" y="294285"/>
              <a:ext cx="1469569" cy="274320"/>
            </a:xfrm>
            <a:prstGeom prst="rect">
              <a:avLst/>
            </a:prstGeom>
            <a:solidFill>
              <a:srgbClr val="008A00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Objective 3</a:t>
              </a:r>
            </a:p>
          </p:txBody>
        </p:sp>
        <p:sp>
          <p:nvSpPr>
            <p:cNvPr id="39" name="Topics Rectangle 60" descr="Objective 3 Topic Section of Series Set includes treatment, U=U.&#10;" title="Objective 3 Topic">
              <a:hlinkClick r:id="" action="ppaction://noaction"/>
            </p:cNvPr>
            <p:cNvSpPr/>
            <p:nvPr/>
          </p:nvSpPr>
          <p:spPr>
            <a:xfrm>
              <a:off x="1736108" y="294285"/>
              <a:ext cx="5230311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379B9B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Treatment, U=U</a:t>
              </a:r>
            </a:p>
          </p:txBody>
        </p:sp>
        <p:sp>
          <p:nvSpPr>
            <p:cNvPr id="40" name="Number Rectangle 61" descr="Objective 3 Slide number link with slide series set.&#10;" title="Objective 3 Slide Number Hyperlink">
              <a:hlinkClick r:id="" action="ppaction://noaction"/>
            </p:cNvPr>
            <p:cNvSpPr/>
            <p:nvPr/>
          </p:nvSpPr>
          <p:spPr>
            <a:xfrm>
              <a:off x="6938005" y="291276"/>
              <a:ext cx="442105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</p:grpSp>
      <p:sp>
        <p:nvSpPr>
          <p:cNvPr id="8" name="Link Obj 3 Rectangle 7" descr="Objective 3 Menu Section Title hyperlink." title="Objective 3 Menu Section Title ">
            <a:hlinkClick r:id="rId10" action="ppaction://hlinksldjump"/>
          </p:cNvPr>
          <p:cNvSpPr/>
          <p:nvPr/>
        </p:nvSpPr>
        <p:spPr>
          <a:xfrm>
            <a:off x="861060" y="3666276"/>
            <a:ext cx="7498080" cy="547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Summary Group 62" descr="Summary Group  Section of Series Set includes title, topics and slide number link.&#10;" title="Summary Group "/>
          <p:cNvGrpSpPr/>
          <p:nvPr/>
        </p:nvGrpSpPr>
        <p:grpSpPr>
          <a:xfrm>
            <a:off x="847428" y="4421578"/>
            <a:ext cx="7498080" cy="548640"/>
            <a:chOff x="272253" y="291276"/>
            <a:chExt cx="7107857" cy="277329"/>
          </a:xfrm>
        </p:grpSpPr>
        <p:sp>
          <p:nvSpPr>
            <p:cNvPr id="42" name="Section Rectangle 63" descr="Summary Menu Hyperlink to locate topic section of the series set." title="Summary Menu Hyperlink">
              <a:hlinkClick r:id="" action="ppaction://noaction"/>
            </p:cNvPr>
            <p:cNvSpPr/>
            <p:nvPr userDrawn="1"/>
          </p:nvSpPr>
          <p:spPr>
            <a:xfrm>
              <a:off x="272253" y="294285"/>
              <a:ext cx="1469569" cy="27432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43" name="Topics Rectangle 64" descr="Summary Topic Section of Series Set includes champion, survey.&#10;" title="Summary Topic">
              <a:hlinkClick r:id="" action="ppaction://noaction"/>
            </p:cNvPr>
            <p:cNvSpPr/>
            <p:nvPr/>
          </p:nvSpPr>
          <p:spPr>
            <a:xfrm>
              <a:off x="1729515" y="294285"/>
              <a:ext cx="5230311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i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Champion, Survey</a:t>
              </a:r>
              <a:endPara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Number Rectangle 65" descr="Summary Slide number link with slide series set.&#10;" title="Summary Slide Number Hyperlink">
              <a:hlinkClick r:id="" action="ppaction://noaction"/>
            </p:cNvPr>
            <p:cNvSpPr/>
            <p:nvPr/>
          </p:nvSpPr>
          <p:spPr>
            <a:xfrm>
              <a:off x="6938005" y="291276"/>
              <a:ext cx="442105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20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Link Summary Rectangle 8" descr="Summary Menu Section Title hyperlink." title="Summary Menu Section Title ">
            <a:hlinkClick r:id="rId11" action="ppaction://hlinksldjump"/>
          </p:cNvPr>
          <p:cNvSpPr/>
          <p:nvPr/>
        </p:nvSpPr>
        <p:spPr>
          <a:xfrm>
            <a:off x="847428" y="4421578"/>
            <a:ext cx="7498080" cy="542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Resources Group 77" descr="Resources Group  Section of Series Set includes title, topics and slide number link.&#10;" title="Resources Group "/>
          <p:cNvGrpSpPr/>
          <p:nvPr/>
        </p:nvGrpSpPr>
        <p:grpSpPr>
          <a:xfrm>
            <a:off x="847428" y="5183952"/>
            <a:ext cx="7498080" cy="548640"/>
            <a:chOff x="272253" y="291276"/>
            <a:chExt cx="7107857" cy="277329"/>
          </a:xfrm>
        </p:grpSpPr>
        <p:sp>
          <p:nvSpPr>
            <p:cNvPr id="46" name="Section Rectangle 78" descr="Resources Menu Hyperlink to locate topic section of the series set." title="Resources Menu Hyperlink">
              <a:hlinkClick r:id="" action="ppaction://noaction"/>
            </p:cNvPr>
            <p:cNvSpPr/>
            <p:nvPr userDrawn="1"/>
          </p:nvSpPr>
          <p:spPr>
            <a:xfrm>
              <a:off x="272253" y="294285"/>
              <a:ext cx="1469569" cy="27432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Resources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opics Rectangle 79" descr="Resources Topic Section of Series Set includes review of images, references, instrutional, citation and developer.&#10;" title="Resources Topic ">
              <a:hlinkClick r:id="" action="ppaction://noaction"/>
            </p:cNvPr>
            <p:cNvSpPr/>
            <p:nvPr/>
          </p:nvSpPr>
          <p:spPr>
            <a:xfrm>
              <a:off x="1729515" y="294285"/>
              <a:ext cx="5230311" cy="2743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lvl="0" algn="ctr"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Images, References,</a:t>
              </a:r>
              <a:r>
                <a:rPr kumimoji="0" lang="en-US" sz="2000" b="1" i="1" u="none" strike="noStrike" kern="0" cap="none" spc="0" normalizeH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Instructional,</a:t>
              </a:r>
            </a:p>
            <a:p>
              <a:pPr lvl="0" algn="ctr">
                <a:defRPr/>
              </a:pPr>
              <a:r>
                <a:rPr lang="en-US" sz="20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Citation &amp; Developer </a:t>
              </a:r>
              <a:endPara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Number Rectangle 80" descr="Resources Slide number link with slide series set.&#10;" title="Resources Slide Number Hyperlink">
              <a:hlinkClick r:id="" action="ppaction://noaction"/>
            </p:cNvPr>
            <p:cNvSpPr/>
            <p:nvPr/>
          </p:nvSpPr>
          <p:spPr>
            <a:xfrm>
              <a:off x="6938005" y="291276"/>
              <a:ext cx="442105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22</a:t>
              </a:r>
            </a:p>
          </p:txBody>
        </p:sp>
      </p:grpSp>
      <p:sp>
        <p:nvSpPr>
          <p:cNvPr id="10" name="Link Resources Rectangle 9" descr="Resources Menu Section Title hyperlink." title="Resources Menu Section Title ">
            <a:hlinkClick r:id="rId5" action="ppaction://hlinksldjump"/>
          </p:cNvPr>
          <p:cNvSpPr/>
          <p:nvPr/>
        </p:nvSpPr>
        <p:spPr>
          <a:xfrm>
            <a:off x="861060" y="5189905"/>
            <a:ext cx="7498080" cy="536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evel 3_Slide 4" descr="Audio File Level 3_Slide 4 Sound." title="Level 3_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Course Content slide." title="Slide Title: Content "/>
          <p:cNvSpPr>
            <a:spLocks noGrp="1"/>
          </p:cNvSpPr>
          <p:nvPr>
            <p:ph type="title"/>
          </p:nvPr>
        </p:nvSpPr>
        <p:spPr>
          <a:xfrm>
            <a:off x="606624" y="380262"/>
            <a:ext cx="8229600" cy="78670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</a:t>
            </a:r>
          </a:p>
        </p:txBody>
      </p:sp>
      <p:sp>
        <p:nvSpPr>
          <p:cNvPr id="28" name="Text Content Placeholder 27" descr="Content topics:&#10;&#10;HIV testing&#10;&#10;HIV test results plus PrEP and PEP&#10;&#10;Treatment including U=U&#10;" title="Content TextBox"/>
          <p:cNvSpPr>
            <a:spLocks noGrp="1"/>
          </p:cNvSpPr>
          <p:nvPr>
            <p:ph sz="half" idx="1"/>
          </p:nvPr>
        </p:nvSpPr>
        <p:spPr>
          <a:xfrm>
            <a:off x="367447" y="1571766"/>
            <a:ext cx="4279227" cy="43103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3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HIV testing</a:t>
            </a:r>
          </a:p>
          <a:p>
            <a:pPr marL="0" indent="0">
              <a:buNone/>
            </a:pPr>
            <a:endParaRPr lang="en-US" sz="30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43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HIV test results plus PrEP and PEP</a:t>
            </a:r>
            <a:endParaRPr lang="en-US" sz="43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30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43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Treatment including U=U</a:t>
            </a:r>
          </a:p>
          <a:p>
            <a:pPr marL="0" indent="0">
              <a:buNone/>
            </a:pPr>
            <a:endParaRPr lang="en-US" sz="2400" b="1" dirty="0">
              <a:solidFill>
                <a:srgbClr val="445F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445F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/>
          </a:p>
        </p:txBody>
      </p:sp>
      <p:sp>
        <p:nvSpPr>
          <p:cNvPr id="16" name="M Rectangle 15" descr="Menu Navigation hyperlink." title="Menu Button">
            <a:hlinkClick r:id="rId5" action="ppaction://hlinksldjump"/>
          </p:cNvPr>
          <p:cNvSpPr/>
          <p:nvPr/>
        </p:nvSpPr>
        <p:spPr>
          <a:xfrm>
            <a:off x="0" y="0"/>
            <a:ext cx="935038" cy="299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 Rectangle 18" descr="Resource Navigation hyperlink." title="Resource Button">
            <a:hlinkClick r:id="rId6" action="ppaction://hlinksldjump"/>
          </p:cNvPr>
          <p:cNvSpPr/>
          <p:nvPr/>
        </p:nvSpPr>
        <p:spPr>
          <a:xfrm>
            <a:off x="6995160" y="0"/>
            <a:ext cx="1195832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 Rectangle 20" descr="Script Navigation hyperlink." title="Script Button">
            <a:hlinkClick r:id="rId7" action="ppaction://hlinksldjump"/>
          </p:cNvPr>
          <p:cNvSpPr/>
          <p:nvPr/>
        </p:nvSpPr>
        <p:spPr>
          <a:xfrm>
            <a:off x="8229600" y="0"/>
            <a:ext cx="91440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Dress Figure Group 30" descr="Dress Figure Group of head, arms, dress/core and legs." title="Dress Figure Group"/>
          <p:cNvGrpSpPr/>
          <p:nvPr/>
        </p:nvGrpSpPr>
        <p:grpSpPr>
          <a:xfrm>
            <a:off x="5462200" y="1347006"/>
            <a:ext cx="1760668" cy="3505348"/>
            <a:chOff x="5462200" y="1347006"/>
            <a:chExt cx="1760668" cy="3505348"/>
          </a:xfrm>
        </p:grpSpPr>
        <p:sp>
          <p:nvSpPr>
            <p:cNvPr id="6" name="Head Oval 5" descr="Head of Dressed figure." title="Dress Figure's Head"/>
            <p:cNvSpPr/>
            <p:nvPr/>
          </p:nvSpPr>
          <p:spPr>
            <a:xfrm>
              <a:off x="5944644" y="1347006"/>
              <a:ext cx="822960" cy="822960"/>
            </a:xfrm>
            <a:prstGeom prst="ellips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" name="R Leg Diagonal Stripe 23" descr="Right Leg of Dressed figure." title="Dress Figure's Right Leg "/>
            <p:cNvSpPr/>
            <p:nvPr/>
          </p:nvSpPr>
          <p:spPr>
            <a:xfrm rot="8220000">
              <a:off x="5462200" y="3937954"/>
              <a:ext cx="914400" cy="914400"/>
            </a:xfrm>
            <a:prstGeom prst="diagStrip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L Leg Diagonal Stripe 22" descr="Left Leg of Dressed figure." title="Dress Figure's Left Leg"/>
            <p:cNvSpPr/>
            <p:nvPr/>
          </p:nvSpPr>
          <p:spPr>
            <a:xfrm rot="18900000">
              <a:off x="6308468" y="3927682"/>
              <a:ext cx="914400" cy="914400"/>
            </a:xfrm>
            <a:prstGeom prst="diagStrip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ress Trapezoid 6" descr="Core of Dressed figure." title="Dress Figure's Core"/>
            <p:cNvSpPr/>
            <p:nvPr/>
          </p:nvSpPr>
          <p:spPr>
            <a:xfrm>
              <a:off x="5735505" y="2265216"/>
              <a:ext cx="1224337" cy="1799501"/>
            </a:xfrm>
            <a:prstGeom prst="trapezoid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 Arm Diagonal Stripe 8" descr="Right Arm of Dressed figure." title="Dress Figure's Right Arm "/>
            <p:cNvSpPr/>
            <p:nvPr/>
          </p:nvSpPr>
          <p:spPr>
            <a:xfrm>
              <a:off x="5604821" y="2229328"/>
              <a:ext cx="914400" cy="914400"/>
            </a:xfrm>
            <a:prstGeom prst="diagStrip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L Arm Diagonal Stripe 17" descr="Left Arm of Dressed figure." title="Dress Figure's Left Arm "/>
            <p:cNvSpPr/>
            <p:nvPr/>
          </p:nvSpPr>
          <p:spPr>
            <a:xfrm rot="5400000">
              <a:off x="6152196" y="2222349"/>
              <a:ext cx="914400" cy="914400"/>
            </a:xfrm>
            <a:prstGeom prst="diagStrip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Pant Figure Group 34" descr="Pant  Figure Group of head, arms, top/core and legs." title="Pant Figure Group"/>
          <p:cNvGrpSpPr/>
          <p:nvPr/>
        </p:nvGrpSpPr>
        <p:grpSpPr>
          <a:xfrm>
            <a:off x="6983196" y="1341657"/>
            <a:ext cx="2017058" cy="3522906"/>
            <a:chOff x="6875096" y="1347006"/>
            <a:chExt cx="2017058" cy="3522906"/>
          </a:xfrm>
        </p:grpSpPr>
        <p:sp>
          <p:nvSpPr>
            <p:cNvPr id="13" name="Head Oval 12" descr="Head of Pant figure." title="Pant Figure's Head "/>
            <p:cNvSpPr/>
            <p:nvPr/>
          </p:nvSpPr>
          <p:spPr>
            <a:xfrm>
              <a:off x="7437053" y="1347006"/>
              <a:ext cx="822960" cy="822960"/>
            </a:xfrm>
            <a:prstGeom prst="ellips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Top Rectangle 7" descr="Top/Core of Pant figure." title="Pant Figure's Top/Core"/>
            <p:cNvSpPr/>
            <p:nvPr/>
          </p:nvSpPr>
          <p:spPr>
            <a:xfrm>
              <a:off x="7463874" y="2246709"/>
              <a:ext cx="769318" cy="148468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 Leg Diagonal Stripe 24" descr="Right Leg of Pant figure." title="Pant Figure's Right Leg"/>
            <p:cNvSpPr/>
            <p:nvPr/>
          </p:nvSpPr>
          <p:spPr>
            <a:xfrm rot="8220000">
              <a:off x="6875096" y="3444785"/>
              <a:ext cx="1203454" cy="1394645"/>
            </a:xfrm>
            <a:prstGeom prst="diagStrip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L Leg Diagonal Stripe 25" descr="Left Leg of Pant  figure." title="Pant Figure's Left Leg"/>
            <p:cNvSpPr/>
            <p:nvPr/>
          </p:nvSpPr>
          <p:spPr>
            <a:xfrm rot="18960000">
              <a:off x="7688700" y="3475268"/>
              <a:ext cx="1203454" cy="1394644"/>
            </a:xfrm>
            <a:prstGeom prst="diagStrip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 Arm Diagonal Stripe 16" descr="Right Arm of Pant figure." title="Pant Figure's Right Arm"/>
            <p:cNvSpPr/>
            <p:nvPr/>
          </p:nvSpPr>
          <p:spPr>
            <a:xfrm>
              <a:off x="6981511" y="2213338"/>
              <a:ext cx="882401" cy="977767"/>
            </a:xfrm>
            <a:prstGeom prst="diagStrip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L Arm Diagonal Stripe 19" descr="Left Arm of Pant figure." title="Pant Figure's Left Arm"/>
            <p:cNvSpPr/>
            <p:nvPr/>
          </p:nvSpPr>
          <p:spPr>
            <a:xfrm rot="5400000">
              <a:off x="7780404" y="2253250"/>
              <a:ext cx="977767" cy="882401"/>
            </a:xfrm>
            <a:prstGeom prst="diagStripe">
              <a:avLst/>
            </a:prstGeom>
            <a:solidFill>
              <a:schemeClr val="tx2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0" name="Get Tested TextBox 29" descr="Get Tested TextBox for Dress &amp; Pant figures." title="Get Tested TextBox"/>
          <p:cNvSpPr txBox="1"/>
          <p:nvPr/>
        </p:nvSpPr>
        <p:spPr>
          <a:xfrm>
            <a:off x="5508182" y="5124068"/>
            <a:ext cx="3296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Bauhaus 93" panose="04030905020B02020C02" pitchFamily="82" charset="0"/>
              </a:rPr>
              <a:t>GET TESTED</a:t>
            </a:r>
          </a:p>
        </p:txBody>
      </p:sp>
      <p:pic>
        <p:nvPicPr>
          <p:cNvPr id="3" name="Level 3_Slide 5" descr="Audio File Level 3_Slide 5 Sound." title=" Level 3_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Course Objectives listed and Select Audio and then each checkmark Animation instructions slide.&#10;" title="Slide Title: Objectives and Select Audio then each checkmark."/>
          <p:cNvSpPr>
            <a:spLocks noGrp="1"/>
          </p:cNvSpPr>
          <p:nvPr>
            <p:ph type="title"/>
          </p:nvPr>
        </p:nvSpPr>
        <p:spPr>
          <a:xfrm>
            <a:off x="421220" y="436889"/>
            <a:ext cx="8310282" cy="916036"/>
          </a:xfr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  <a:br>
              <a:rPr lang="en-US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rgbClr val="852270"/>
                </a:solidFill>
              </a:rPr>
              <a:t>Select Audio and then each checkmark</a:t>
            </a:r>
            <a:r>
              <a:rPr lang="en-US" sz="2400" dirty="0">
                <a:solidFill>
                  <a:srgbClr val="700AA0"/>
                </a:solidFill>
              </a:rPr>
              <a:t>.</a:t>
            </a:r>
            <a:br>
              <a:rPr lang="en-US" sz="2400" dirty="0">
                <a:solidFill>
                  <a:srgbClr val="700AA0"/>
                </a:solidFill>
              </a:rPr>
            </a:br>
            <a:endParaRPr lang="en-US" sz="2400" b="1" dirty="0">
              <a:solidFill>
                <a:srgbClr val="700AA0"/>
              </a:solidFill>
            </a:endParaRPr>
          </a:p>
        </p:txBody>
      </p:sp>
      <p:sp>
        <p:nvSpPr>
          <p:cNvPr id="4" name="At this Content Placeholder 3" descr="Course objective content:&#10;&#10;At this 3rd level, you will be able to.&#10;&#10;" title="Content TextBox"/>
          <p:cNvSpPr>
            <a:spLocks noGrp="1"/>
          </p:cNvSpPr>
          <p:nvPr>
            <p:ph sz="half" idx="2"/>
          </p:nvPr>
        </p:nvSpPr>
        <p:spPr>
          <a:xfrm>
            <a:off x="536604" y="1477477"/>
            <a:ext cx="8631722" cy="11577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41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this 3</a:t>
            </a:r>
            <a:r>
              <a:rPr lang="en-US" sz="4100" i="1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lang="en-US" sz="4100" i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level</a:t>
            </a:r>
            <a:r>
              <a:rPr lang="en-US" sz="41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you will be able to</a:t>
            </a:r>
          </a:p>
          <a:p>
            <a:pPr marL="0" indent="0">
              <a:buNone/>
            </a:pPr>
            <a:endParaRPr lang="en-US" sz="9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Red Ribbon Tree Picture 8" descr="Image: Tree with Ribbons for leaves." title="Image: Ribbon Tree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07" y="2249847"/>
            <a:ext cx="3373496" cy="3908637"/>
          </a:xfrm>
          <a:prstGeom prst="rect">
            <a:avLst/>
          </a:prstGeom>
        </p:spPr>
      </p:pic>
      <p:sp>
        <p:nvSpPr>
          <p:cNvPr id="11" name="1st chk TextBox 10" descr="1st Objective Checkmark." title="1st Objective Checkmark"/>
          <p:cNvSpPr txBox="1"/>
          <p:nvPr/>
        </p:nvSpPr>
        <p:spPr>
          <a:xfrm>
            <a:off x="204932" y="2249847"/>
            <a:ext cx="52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52C7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852C70"/>
              </a:solidFill>
              <a:latin typeface="Wingdings" panose="05000000000000000000" pitchFamily="2" charset="2"/>
            </a:endParaRPr>
          </a:p>
        </p:txBody>
      </p:sp>
      <p:sp>
        <p:nvSpPr>
          <p:cNvPr id="5" name="1st Text Rectangle 4" descr="First objective: Describe HIV testing. &#10;" title="First Objective TextBox"/>
          <p:cNvSpPr/>
          <p:nvPr/>
        </p:nvSpPr>
        <p:spPr>
          <a:xfrm>
            <a:off x="781140" y="2382955"/>
            <a:ext cx="6214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Describe HIV testing. </a:t>
            </a:r>
            <a:endParaRPr lang="en-US" sz="32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2nd chk TextBox 18" descr="2nd Objective Checkmark." title="2nd Objective Checkmark"/>
          <p:cNvSpPr txBox="1"/>
          <p:nvPr/>
        </p:nvSpPr>
        <p:spPr>
          <a:xfrm>
            <a:off x="194104" y="3052743"/>
            <a:ext cx="52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52C7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852C70"/>
              </a:solidFill>
              <a:latin typeface="Wingdings" panose="05000000000000000000" pitchFamily="2" charset="2"/>
            </a:endParaRPr>
          </a:p>
        </p:txBody>
      </p:sp>
      <p:sp>
        <p:nvSpPr>
          <p:cNvPr id="6" name="2nd Text Rectangle 5" descr="Second Objective: Discuss HIV test results plus PrEP and PEP.&#10;" title="Second Objective TextBox"/>
          <p:cNvSpPr/>
          <p:nvPr/>
        </p:nvSpPr>
        <p:spPr>
          <a:xfrm>
            <a:off x="349718" y="3104668"/>
            <a:ext cx="5989139" cy="156966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Discuss HIV test results plus PrEP and PEP.</a:t>
            </a:r>
            <a:endParaRPr lang="en-US" sz="32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3rd chk TextBox 19" descr="3rd Objective Checkmark." title="3rd Objective Checkmark"/>
          <p:cNvSpPr txBox="1"/>
          <p:nvPr/>
        </p:nvSpPr>
        <p:spPr>
          <a:xfrm>
            <a:off x="258605" y="4536899"/>
            <a:ext cx="52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852C7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852C70"/>
              </a:solidFill>
              <a:latin typeface="Wingdings" panose="05000000000000000000" pitchFamily="2" charset="2"/>
            </a:endParaRPr>
          </a:p>
        </p:txBody>
      </p:sp>
      <p:sp>
        <p:nvSpPr>
          <p:cNvPr id="7" name="3rd Text Rectangle 6" descr="Third objective: Recognize the importance of HIV treatment." title="Third Objective TextBox"/>
          <p:cNvSpPr/>
          <p:nvPr/>
        </p:nvSpPr>
        <p:spPr>
          <a:xfrm>
            <a:off x="796168" y="4639649"/>
            <a:ext cx="51630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Recognize the importance of HIV treatment.</a:t>
            </a:r>
            <a:endParaRPr lang="en-US" sz="32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M Rectangle 15" descr="Menu Navigation hyperlink." title="Menu Button"/>
          <p:cNvSpPr/>
          <p:nvPr/>
        </p:nvSpPr>
        <p:spPr>
          <a:xfrm>
            <a:off x="-64731" y="19420"/>
            <a:ext cx="935038" cy="299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 Rectangle 7" descr="Resource Navigation hyperlink." title="Resource Button">
            <a:hlinkClick r:id="rId7" action="ppaction://hlinksldjump"/>
          </p:cNvPr>
          <p:cNvSpPr/>
          <p:nvPr/>
        </p:nvSpPr>
        <p:spPr>
          <a:xfrm>
            <a:off x="6995160" y="12287"/>
            <a:ext cx="123444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 Rectangle 11" descr="Script Navigation hyperlink." title="Script Button Link">
            <a:hlinkClick r:id="rId8" action="ppaction://hlinksldjump"/>
          </p:cNvPr>
          <p:cNvSpPr/>
          <p:nvPr/>
        </p:nvSpPr>
        <p:spPr>
          <a:xfrm>
            <a:off x="8229600" y="19420"/>
            <a:ext cx="914400" cy="275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evel 3_Slide 6" descr="Audio File Level 3_Slide 6 Sound." title="Level 3_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3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8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HIV Testing slide." title="Slide Title: HIV Testing"/>
          <p:cNvSpPr>
            <a:spLocks noGrp="1"/>
          </p:cNvSpPr>
          <p:nvPr>
            <p:ph type="title"/>
          </p:nvPr>
        </p:nvSpPr>
        <p:spPr>
          <a:xfrm>
            <a:off x="1219200" y="958720"/>
            <a:ext cx="5524500" cy="351436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     HIV Testing</a:t>
            </a:r>
            <a:br>
              <a:rPr lang="en-US" sz="480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endParaRPr lang="en-US" sz="4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3" name="Background Group 14" descr="Nurse Toni Background Group." title="Background Group"/>
          <p:cNvGrpSpPr>
            <a:grpSpLocks noChangeAspect="1"/>
          </p:cNvGrpSpPr>
          <p:nvPr/>
        </p:nvGrpSpPr>
        <p:grpSpPr>
          <a:xfrm>
            <a:off x="232794" y="1516417"/>
            <a:ext cx="3133492" cy="4642068"/>
            <a:chOff x="512956" y="1135975"/>
            <a:chExt cx="3155795" cy="491936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4" name="Top Oval 13" descr="Nurse Toni Background Top Oval." title="Background Top Oval"/>
            <p:cNvSpPr/>
            <p:nvPr/>
          </p:nvSpPr>
          <p:spPr>
            <a:xfrm>
              <a:off x="524107" y="1135975"/>
              <a:ext cx="3144644" cy="8499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 descr="Nurse Toni Background Rectangle." title="Background Rectangle"/>
            <p:cNvSpPr/>
            <p:nvPr/>
          </p:nvSpPr>
          <p:spPr>
            <a:xfrm>
              <a:off x="512956" y="1628078"/>
              <a:ext cx="3144644" cy="3902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Bottom Oval 15" descr="Nurse Toni Background Bottom Oval." title="Background Bottom Oval"/>
            <p:cNvSpPr/>
            <p:nvPr/>
          </p:nvSpPr>
          <p:spPr>
            <a:xfrm>
              <a:off x="512956" y="4995983"/>
              <a:ext cx="3144644" cy="1059352"/>
            </a:xfrm>
            <a:prstGeom prst="ellipse">
              <a:avLst/>
            </a:prstGeom>
            <a:grpFill/>
            <a:ln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R Red Ribbon Picture 18" descr="Image: Right Picture Red Ribbon Wallpaper." title="Image: Righ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6492" y="5386830"/>
            <a:ext cx="1175352" cy="621277"/>
          </a:xfrm>
          <a:prstGeom prst="rect">
            <a:avLst/>
          </a:prstGeom>
        </p:spPr>
      </p:pic>
      <p:pic>
        <p:nvPicPr>
          <p:cNvPr id="17" name="L Red Ribbon Picture 16" descr="Image: Left Picture Red Ribbon Wallpaper. " title="Image: Left Picture Red Ribbon Wallpape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4" y="5282859"/>
            <a:ext cx="1326926" cy="751611"/>
          </a:xfrm>
          <a:prstGeom prst="rect">
            <a:avLst/>
          </a:prstGeom>
        </p:spPr>
      </p:pic>
      <p:pic>
        <p:nvPicPr>
          <p:cNvPr id="39" name="Nurse Toni Picture 38" descr="Image: Standing using left index/pointing finger pointing to the left tan skin calm face female with medium- length dark wavy hair, dark-brown eyes, reddish lips, wearing blue colored short-sleeve v-neck top and pant scrubs with medical professional white soft sole shoes." title="Image: Nurse Ton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3" y="1867852"/>
            <a:ext cx="2743200" cy="3892868"/>
          </a:xfrm>
          <a:prstGeom prst="rect">
            <a:avLst/>
          </a:prstGeom>
        </p:spPr>
      </p:pic>
      <p:sp>
        <p:nvSpPr>
          <p:cNvPr id="4" name="Text Content Placeholder 3" descr="HIV Testing&#10;&#10;To reach your first goal in Level 3, Testing &amp; Treatment, you will learn to describe HIV testing. &#10;" title="Content TextBox 1st Goal Content"/>
          <p:cNvSpPr>
            <a:spLocks noGrp="1"/>
          </p:cNvSpPr>
          <p:nvPr>
            <p:ph sz="half" idx="2"/>
          </p:nvPr>
        </p:nvSpPr>
        <p:spPr>
          <a:xfrm>
            <a:off x="3534030" y="1310156"/>
            <a:ext cx="5686170" cy="45136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To reach your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first goal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in </a:t>
            </a:r>
            <a:r>
              <a:rPr lang="en-US" sz="3600" i="1" dirty="0">
                <a:solidFill>
                  <a:srgbClr val="1D265D"/>
                </a:solidFill>
              </a:rPr>
              <a:t>Level 3,</a:t>
            </a:r>
          </a:p>
          <a:p>
            <a:pPr marL="0" indent="0" algn="ctr">
              <a:buNone/>
            </a:pPr>
            <a:r>
              <a:rPr lang="en-US" sz="3600" i="1" dirty="0">
                <a:solidFill>
                  <a:srgbClr val="1D265D"/>
                </a:solidFill>
              </a:rPr>
              <a:t>Testing &amp; Treatment,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you will learn to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1D265D"/>
                </a:solidFill>
              </a:rPr>
              <a:t>describe HIV testing.</a:t>
            </a:r>
            <a:r>
              <a:rPr lang="en-US" sz="3200" dirty="0">
                <a:solidFill>
                  <a:srgbClr val="1D265D"/>
                </a:solidFill>
              </a:rPr>
              <a:t> </a:t>
            </a:r>
          </a:p>
        </p:txBody>
      </p:sp>
      <p:sp>
        <p:nvSpPr>
          <p:cNvPr id="7" name="M Rectangle 6" descr="Menu Navigation hyperlink." title="Menu Button">
            <a:hlinkClick r:id="rId7" action="ppaction://hlinksldjump"/>
          </p:cNvPr>
          <p:cNvSpPr/>
          <p:nvPr/>
        </p:nvSpPr>
        <p:spPr>
          <a:xfrm>
            <a:off x="57846" y="0"/>
            <a:ext cx="935038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 Rectangle 7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6995160" y="0"/>
            <a:ext cx="1195832" cy="25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 Rectangle 20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0"/>
            <a:ext cx="914400" cy="27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Level 3_Slide 7" descr="Audio File Level 3_Slide 7 Sound." title=" Level 3_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1960" y="6008107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7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Where Can You Get Tested? slide." title="Slide Title: Where Can You Get Tested?"/>
          <p:cNvSpPr>
            <a:spLocks noGrp="1"/>
          </p:cNvSpPr>
          <p:nvPr>
            <p:ph type="ctrTitle"/>
          </p:nvPr>
        </p:nvSpPr>
        <p:spPr>
          <a:xfrm>
            <a:off x="833628" y="368301"/>
            <a:ext cx="6787134" cy="1270000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br>
              <a:rPr lang="en-US" sz="48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Can You</a:t>
            </a:r>
            <a:b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Tested?</a:t>
            </a:r>
            <a:b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5400" b="1" dirty="0">
                <a:solidFill>
                  <a:srgbClr val="0019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800" b="1" dirty="0">
              <a:solidFill>
                <a:srgbClr val="1D265D"/>
              </a:solidFill>
              <a:latin typeface="Cooper Black" panose="0208090404030B020404" pitchFamily="18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Outside Frame TextBox 2" descr="Outside Border design." title="Outside Frame TextBox"/>
          <p:cNvSpPr txBox="1"/>
          <p:nvPr/>
        </p:nvSpPr>
        <p:spPr>
          <a:xfrm flipH="1">
            <a:off x="426720" y="1802320"/>
            <a:ext cx="8331200" cy="397764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Inside Frame TextBox 2" descr="Inside Border design." title="Inside Frame TextBox"/>
          <p:cNvSpPr txBox="1"/>
          <p:nvPr/>
        </p:nvSpPr>
        <p:spPr>
          <a:xfrm flipH="1">
            <a:off x="650238" y="2023888"/>
            <a:ext cx="7899401" cy="3557016"/>
          </a:xfrm>
          <a:prstGeom prst="rect">
            <a:avLst/>
          </a:prstGeom>
          <a:noFill/>
          <a:ln w="38100">
            <a:solidFill>
              <a:srgbClr val="1D265D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 Rectangle 2" descr="www.211Oklahoma.org &#10;Text 211OK to 898211 including&#10;“HIV Testing, their Age, Gender, and Zip code”  &#10;&#10;Call 1-800-CDC-INFO (232-4636) &#10;https://gettested.cdc.gov &#10;Text your ZIP code to KNOW IT (566948)&#10;" title="Content TextBox"/>
          <p:cNvSpPr/>
          <p:nvPr/>
        </p:nvSpPr>
        <p:spPr>
          <a:xfrm>
            <a:off x="0" y="2040396"/>
            <a:ext cx="85496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6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www.211Oklahoma.org</a:t>
            </a:r>
            <a:r>
              <a:rPr lang="en-US" sz="26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26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600" b="1" dirty="0">
                <a:solidFill>
                  <a:srgbClr val="1D2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211OK to 898211 including</a:t>
            </a:r>
          </a:p>
          <a:p>
            <a:pPr lvl="1" algn="ctr">
              <a:defRPr/>
            </a:pPr>
            <a:r>
              <a:rPr lang="en-US" sz="2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“HIV Testing, their Age, Gender, and Zip code”  </a:t>
            </a:r>
          </a:p>
          <a:p>
            <a:pPr lvl="1" algn="ctr">
              <a:defRPr/>
            </a:pPr>
            <a:endParaRPr lang="en-US" sz="26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defRPr/>
            </a:pPr>
            <a:r>
              <a:rPr lang="en-US" sz="2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 1-800-CDC-INFO (232-4636) </a:t>
            </a:r>
          </a:p>
          <a:p>
            <a:pPr lvl="1" algn="ctr">
              <a:defRPr/>
            </a:pPr>
            <a:r>
              <a:rPr lang="en-US" sz="2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https://gettested.cdc.gov</a:t>
            </a:r>
            <a:r>
              <a:rPr lang="en-US" sz="2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lvl="1" algn="ctr">
              <a:defRPr/>
            </a:pPr>
            <a:r>
              <a:rPr lang="en-US" sz="2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 your ZIP code to KNOW IT (566948)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endParaRPr lang="en-US" sz="2600" dirty="0">
              <a:solidFill>
                <a:schemeClr val="tx2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M Rectangle 4" descr="Menu Navigation hyperlink." title="Menu Button">
            <a:hlinkClick r:id="rId7" action="ppaction://hlinksldjump"/>
          </p:cNvPr>
          <p:cNvSpPr/>
          <p:nvPr/>
        </p:nvSpPr>
        <p:spPr>
          <a:xfrm>
            <a:off x="0" y="10479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 Rectangle 3" descr="Resource Navigation hyperlink." title="Resource Button">
            <a:hlinkClick r:id="rId8" action="ppaction://hlinksldjump"/>
          </p:cNvPr>
          <p:cNvSpPr/>
          <p:nvPr/>
        </p:nvSpPr>
        <p:spPr>
          <a:xfrm>
            <a:off x="7025640" y="0"/>
            <a:ext cx="1190244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 Rectangle 16" descr="Script Navigation hyperlink." title="Script Button">
            <a:hlinkClick r:id="rId9" action="ppaction://hlinksldjump"/>
          </p:cNvPr>
          <p:cNvSpPr/>
          <p:nvPr/>
        </p:nvSpPr>
        <p:spPr>
          <a:xfrm>
            <a:off x="8229600" y="635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Level 3_Slide 8 Revised" descr="Audio file Level 3_Slide 8 Sound  Revised " title="Level 3_Slide 8 Sound  Revise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0.08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6018036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What to Expect? slide." title="Slide Title: What to Expect?"/>
          <p:cNvSpPr>
            <a:spLocks noGrp="1"/>
          </p:cNvSpPr>
          <p:nvPr>
            <p:ph type="ctrTitle"/>
          </p:nvPr>
        </p:nvSpPr>
        <p:spPr>
          <a:xfrm>
            <a:off x="24467" y="363764"/>
            <a:ext cx="9144001" cy="1470025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br>
              <a:rPr lang="en-US" sz="4800" dirty="0">
                <a:solidFill>
                  <a:srgbClr val="001970"/>
                </a:solidFill>
                <a:latin typeface="Cooper Black" panose="0208090404030B020404" pitchFamily="18" charset="0"/>
              </a:rPr>
            </a:br>
            <a: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to Expect?</a:t>
            </a:r>
            <a:br>
              <a:rPr lang="en-US" sz="4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54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4300" b="1" dirty="0">
                <a:solidFill>
                  <a:srgbClr val="001970"/>
                </a:solidFill>
                <a:latin typeface="Cooper Black" panose="0208090404030B0204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8800" b="1" dirty="0">
              <a:solidFill>
                <a:srgbClr val="1D265D"/>
              </a:solidFill>
              <a:latin typeface="Cooper Black" panose="0208090404030B020404" pitchFamily="18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Rapid Picture 4" descr="Image: Health Care pic with cross emblem. " title="Image: Health Care Pic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1371600"/>
            <a:ext cx="9688285" cy="4572000"/>
          </a:xfrm>
          <a:prstGeom prst="rect">
            <a:avLst/>
          </a:prstGeom>
        </p:spPr>
      </p:pic>
      <p:sp>
        <p:nvSpPr>
          <p:cNvPr id="7" name="Rapid TextBox 6" descr="Text Rapid HIV Test in the cross emblem of the Health Care pic.&#10;" title="Textbox Content Rapid HIV Test"/>
          <p:cNvSpPr txBox="1"/>
          <p:nvPr/>
        </p:nvSpPr>
        <p:spPr>
          <a:xfrm>
            <a:off x="464003" y="2534918"/>
            <a:ext cx="8324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Rapid HIV Test </a:t>
            </a:r>
            <a:endParaRPr lang="en-US" sz="4400" b="1" dirty="0"/>
          </a:p>
        </p:txBody>
      </p:sp>
      <p:sp>
        <p:nvSpPr>
          <p:cNvPr id="2" name="M Rectangle 1" descr="Menu Navigation hyperlink." title="Menu Button">
            <a:hlinkClick r:id="rId7" action="ppaction://hlinksldjump"/>
          </p:cNvPr>
          <p:cNvSpPr/>
          <p:nvPr/>
        </p:nvSpPr>
        <p:spPr>
          <a:xfrm>
            <a:off x="0" y="0"/>
            <a:ext cx="9144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 Rectangle 16" descr="Script Navigation hyperlink." title="Script Button">
            <a:hlinkClick r:id="rId8" action="ppaction://hlinksldjump"/>
          </p:cNvPr>
          <p:cNvSpPr/>
          <p:nvPr/>
        </p:nvSpPr>
        <p:spPr>
          <a:xfrm>
            <a:off x="8229600" y="12700"/>
            <a:ext cx="914400" cy="27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 Rectangle 3" descr="Resource Navigation hyperlink." title="Resource Button">
            <a:hlinkClick r:id="rId9" action="ppaction://hlinksldjump"/>
          </p:cNvPr>
          <p:cNvSpPr/>
          <p:nvPr/>
        </p:nvSpPr>
        <p:spPr>
          <a:xfrm>
            <a:off x="7025640" y="0"/>
            <a:ext cx="1190244" cy="363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evel 3_Slide 9" descr="Audio File Level 3_Slide 9 Sound." title="Level 3_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1104" y="600760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-BlueBanner">
  <a:themeElements>
    <a:clrScheme name="Custom 6">
      <a:dk1>
        <a:srgbClr val="001970"/>
      </a:dk1>
      <a:lt1>
        <a:srgbClr val="FFFFFF"/>
      </a:lt1>
      <a:dk2>
        <a:srgbClr val="000000"/>
      </a:dk2>
      <a:lt2>
        <a:srgbClr val="94C942"/>
      </a:lt2>
      <a:accent1>
        <a:srgbClr val="5F83FF"/>
      </a:accent1>
      <a:accent2>
        <a:srgbClr val="ED7D31"/>
      </a:accent2>
      <a:accent3>
        <a:srgbClr val="D4E9B3"/>
      </a:accent3>
      <a:accent4>
        <a:srgbClr val="ED7D31"/>
      </a:accent4>
      <a:accent5>
        <a:srgbClr val="4472C4"/>
      </a:accent5>
      <a:accent6>
        <a:srgbClr val="709B2C"/>
      </a:accent6>
      <a:hlink>
        <a:srgbClr val="0000AF"/>
      </a:hlink>
      <a:folHlink>
        <a:srgbClr val="AF000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B4B192D7-E23D-E64E-B113-EE822897A87E}" vid="{289D7A34-7085-1B4C-A462-A5CC73A71E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0DAF329472342B41A286B1519F016" ma:contentTypeVersion="0" ma:contentTypeDescription="Create a new document." ma:contentTypeScope="" ma:versionID="5eef117f91215af948f3d2a5c46b0ce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46fd6960670b505e9210b1f9016ee1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Name of Document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683B2-0E41-4249-8B66-EFC23CEA83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027BEE6-935E-4CE6-BE9C-3DDB50F92511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F244EE1-D8FD-44E4-B304-1554C4C22F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45867</TotalTime>
  <Words>4800</Words>
  <Application>Microsoft Office PowerPoint</Application>
  <PresentationFormat>On-screen Show (4:3)</PresentationFormat>
  <Paragraphs>842</Paragraphs>
  <Slides>28</Slides>
  <Notes>28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White-BlueBanner</vt:lpstr>
      <vt:lpstr>   Don’t Let HIV Be Your Endgame   </vt:lpstr>
      <vt:lpstr> Tutorial </vt:lpstr>
      <vt:lpstr>Navigate </vt:lpstr>
      <vt:lpstr>Menu Select each section title to navigate this course.</vt:lpstr>
      <vt:lpstr>Content</vt:lpstr>
      <vt:lpstr> Objectives Select Audio and then each checkmark. </vt:lpstr>
      <vt:lpstr>      HIV Testing </vt:lpstr>
      <vt:lpstr>      Where Can You Get Tested?      </vt:lpstr>
      <vt:lpstr>     What to Expect?     </vt:lpstr>
      <vt:lpstr>    Goal #1 What have you learned?     </vt:lpstr>
      <vt:lpstr>Test Results</vt:lpstr>
      <vt:lpstr> Nonreactive HIV Status</vt:lpstr>
      <vt:lpstr>Reactive HIV Status</vt:lpstr>
      <vt:lpstr>PrEP</vt:lpstr>
      <vt:lpstr>PEP</vt:lpstr>
      <vt:lpstr>     Goal #2 What have you learned?    </vt:lpstr>
      <vt:lpstr>HIV Treatment</vt:lpstr>
      <vt:lpstr>U = U</vt:lpstr>
      <vt:lpstr>     Goal #3 What have you learned?    </vt:lpstr>
      <vt:lpstr>You’ve Championed This Campaign!</vt:lpstr>
      <vt:lpstr>Reasons for Survey</vt:lpstr>
      <vt:lpstr> Resources 1 </vt:lpstr>
      <vt:lpstr> Resources 2 </vt:lpstr>
      <vt:lpstr> Resources 3 </vt:lpstr>
      <vt:lpstr> Resources 4 </vt:lpstr>
      <vt:lpstr> Resources 5 </vt:lpstr>
      <vt:lpstr> Instructional Resources  </vt:lpstr>
      <vt:lpstr> Citation &amp; Developer  </vt:lpstr>
    </vt:vector>
  </TitlesOfParts>
  <Company>State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OSDH Power Point Template</dc:title>
  <dc:creator>OMES</dc:creator>
  <cp:lastModifiedBy>William Andrews</cp:lastModifiedBy>
  <cp:revision>2162</cp:revision>
  <cp:lastPrinted>2019-12-06T19:28:45Z</cp:lastPrinted>
  <dcterms:created xsi:type="dcterms:W3CDTF">2018-03-14T20:15:27Z</dcterms:created>
  <dcterms:modified xsi:type="dcterms:W3CDTF">2021-10-25T14:53:10Z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0x0101003F20DAF329472342B41A286B1519F016</vt:lpwstr>
  </property>
</Properties>
</file>