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768" r:id="rId4"/>
  </p:sldMasterIdLst>
  <p:notesMasterIdLst>
    <p:notesMasterId r:id="rId42"/>
  </p:notesMasterIdLst>
  <p:handoutMasterIdLst>
    <p:handoutMasterId r:id="rId43"/>
  </p:handoutMasterIdLst>
  <p:sldIdLst>
    <p:sldId id="578" r:id="rId5"/>
    <p:sldId id="495" r:id="rId6"/>
    <p:sldId id="589" r:id="rId7"/>
    <p:sldId id="582" r:id="rId8"/>
    <p:sldId id="414" r:id="rId9"/>
    <p:sldId id="562" r:id="rId10"/>
    <p:sldId id="415" r:id="rId11"/>
    <p:sldId id="559" r:id="rId12"/>
    <p:sldId id="378" r:id="rId13"/>
    <p:sldId id="564" r:id="rId14"/>
    <p:sldId id="523" r:id="rId15"/>
    <p:sldId id="500" r:id="rId16"/>
    <p:sldId id="543" r:id="rId17"/>
    <p:sldId id="566" r:id="rId18"/>
    <p:sldId id="524" r:id="rId19"/>
    <p:sldId id="591" r:id="rId20"/>
    <p:sldId id="502" r:id="rId21"/>
    <p:sldId id="550" r:id="rId22"/>
    <p:sldId id="577" r:id="rId23"/>
    <p:sldId id="563" r:id="rId24"/>
    <p:sldId id="540" r:id="rId25"/>
    <p:sldId id="581" r:id="rId26"/>
    <p:sldId id="572" r:id="rId27"/>
    <p:sldId id="574" r:id="rId28"/>
    <p:sldId id="554" r:id="rId29"/>
    <p:sldId id="557" r:id="rId30"/>
    <p:sldId id="508" r:id="rId31"/>
    <p:sldId id="515" r:id="rId32"/>
    <p:sldId id="520" r:id="rId33"/>
    <p:sldId id="519" r:id="rId34"/>
    <p:sldId id="568" r:id="rId35"/>
    <p:sldId id="585" r:id="rId36"/>
    <p:sldId id="570" r:id="rId37"/>
    <p:sldId id="588" r:id="rId38"/>
    <p:sldId id="590" r:id="rId39"/>
    <p:sldId id="583" r:id="rId40"/>
    <p:sldId id="584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Tutorial" id="{AAEF6662-74E7-4232-909A-2303F6F72F02}">
          <p14:sldIdLst>
            <p14:sldId id="578"/>
            <p14:sldId id="495"/>
          </p14:sldIdLst>
        </p14:section>
        <p14:section name="Intro" id="{A9F06BB6-C976-4418-9015-A76B4DC87E77}">
          <p14:sldIdLst>
            <p14:sldId id="589"/>
            <p14:sldId id="582"/>
            <p14:sldId id="414"/>
            <p14:sldId id="562"/>
          </p14:sldIdLst>
        </p14:section>
        <p14:section name="How HIV Spreads" id="{E4403892-5F93-4176-B4F2-3D0F595A741E}">
          <p14:sldIdLst>
            <p14:sldId id="415"/>
            <p14:sldId id="559"/>
            <p14:sldId id="378"/>
            <p14:sldId id="564"/>
          </p14:sldIdLst>
        </p14:section>
        <p14:section name="Body Fluids and HIV" id="{8D54A06F-AB74-4198-9D40-705F610D9B8F}">
          <p14:sldIdLst>
            <p14:sldId id="523"/>
            <p14:sldId id="500"/>
            <p14:sldId id="543"/>
            <p14:sldId id="566"/>
          </p14:sldIdLst>
        </p14:section>
        <p14:section name="Your HIV Risks" id="{BBA270A5-A495-4665-A968-62A1E7000D80}">
          <p14:sldIdLst>
            <p14:sldId id="524"/>
            <p14:sldId id="591"/>
            <p14:sldId id="502"/>
            <p14:sldId id="550"/>
            <p14:sldId id="577"/>
            <p14:sldId id="563"/>
            <p14:sldId id="540"/>
          </p14:sldIdLst>
        </p14:section>
        <p14:section name="Grade 10-Grade 12 Finish" id="{FB60571B-4D5A-4FE5-BBD9-01A075AB58D6}">
          <p14:sldIdLst>
            <p14:sldId id="581"/>
            <p14:sldId id="572"/>
            <p14:sldId id="574"/>
            <p14:sldId id="554"/>
            <p14:sldId id="557"/>
            <p14:sldId id="508"/>
            <p14:sldId id="515"/>
          </p14:sldIdLst>
        </p14:section>
        <p14:section name="Grades 7th-9th &amp; 10th-12th Finish" id="{CDBB2FDF-08DA-468C-AE8C-94F228400E5D}">
          <p14:sldIdLst>
            <p14:sldId id="520"/>
            <p14:sldId id="519"/>
            <p14:sldId id="568"/>
            <p14:sldId id="585"/>
            <p14:sldId id="570"/>
            <p14:sldId id="588"/>
            <p14:sldId id="590"/>
            <p14:sldId id="583"/>
            <p14:sldId id="5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2856" userDrawn="1">
          <p15:clr>
            <a:srgbClr val="A4A3A4"/>
          </p15:clr>
        </p15:guide>
        <p15:guide id="3" orient="horz" pos="20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s, Rhonda (CDC/OPHSS/CSELS/DSEPD)" initials="WR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873"/>
    <a:srgbClr val="840084"/>
    <a:srgbClr val="FFFFFF"/>
    <a:srgbClr val="700AA0"/>
    <a:srgbClr val="E6E6E6"/>
    <a:srgbClr val="001970"/>
    <a:srgbClr val="253CB2"/>
    <a:srgbClr val="9B0A17"/>
    <a:srgbClr val="0027AF"/>
    <a:srgbClr val="5F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00" autoAdjust="0"/>
    <p:restoredTop sz="96374" autoAdjust="0"/>
  </p:normalViewPr>
  <p:slideViewPr>
    <p:cSldViewPr snapToGrid="0" snapToObjects="1">
      <p:cViewPr>
        <p:scale>
          <a:sx n="150" d="100"/>
          <a:sy n="150" d="100"/>
        </p:scale>
        <p:origin x="174" y="174"/>
      </p:cViewPr>
      <p:guideLst>
        <p:guide orient="horz" pos="2280"/>
        <p:guide pos="2856"/>
        <p:guide orient="horz" pos="2040"/>
      </p:guideLst>
    </p:cSldViewPr>
  </p:slideViewPr>
  <p:outlineViewPr>
    <p:cViewPr>
      <p:scale>
        <a:sx n="33" d="100"/>
        <a:sy n="33" d="100"/>
      </p:scale>
      <p:origin x="0" y="-165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52" d="100"/>
          <a:sy n="52" d="100"/>
        </p:scale>
        <p:origin x="2838" y="3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75E05-18E1-4F74-B2B4-D76CF2870758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6E756-C38A-48E0-92F9-013FB457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66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962C36-1FB6-B349-BBF2-9A8B311DE627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E7DC0B-5F17-474A-8088-4B017B0AA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https://lh3.googleusercontent.com/5-nzTDMPdClMTQyRtPi5ZzWN4y4C75fNprV32xKu4l5IzXewxBEBMtJcWcHvGFwJzw-CAU1S0QFZjdN4tzbj%3Ds750)&amp;tbm=isch&amp;source=iu&amp;ictx=1&amp;fir=1uvu9kcI72CRdM:,FS33Y-L5s4ayMM,_&amp;usg=AI4_-kTfnH7xJfeYDILxHAwV-kFXAvHKng&amp;sa=X&amp;ved=2ahUKEwiD3qqE8vfeAhVCKa0KHVhyCD0Q9QEwAHoECAMQBA#imgrc=1uvu9kcI72CRd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1: </a:t>
            </a:r>
            <a:r>
              <a:rPr lang="en-US" sz="1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Don’t Let HIV Be Your Endgame: Level 2, Person to Person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Presentation Shutterstock Images are purchased</a:t>
            </a:r>
            <a:r>
              <a:rPr lang="en-US" sz="1200" b="1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not for general distribution or use other than in this presentation, https://www.shutterstock.com/home.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Long Tail Red Ribbon, shutterstock_162472193. jpg.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Welcome to </a:t>
            </a:r>
            <a:r>
              <a:rPr lang="en-US" sz="1200" b="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Don’t Let HIV Be Your Endgame: Level 2, Person to Person</a:t>
            </a:r>
            <a:r>
              <a:rPr lang="en-US" sz="120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training is the second level of a three-level free Oklahoma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State Department of Health (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OSDH) online HIV prevention education series for Oklahoma middle school and high school students.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titles of the three levels of this series: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b="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Level 1, The Virus.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b="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Level 2, Person to Person.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b="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Level 3, Testing &amp; Treatment.</a:t>
            </a:r>
          </a:p>
          <a:p>
            <a:pPr lvl="1" algn="l"/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4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10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Goal #1 What have you learned? 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free, Question mark in black square, gograph.com, https://www.google.com/search?tbm=isch&amp;sa=1&amp;ei=9db-W4uEB4rytAWzwY_IBw&amp;q=+question+mark+in+black+square#imgrc=exgUJ7Yyv0ZnSM:&amp;spf=1543600283346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</a:rPr>
              <a:t>Glad you’ve been paying attention.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</a:rPr>
              <a:t>Follow the instructions, then move to the next slide </a:t>
            </a:r>
            <a:r>
              <a:rPr lang="en-US" sz="1200" baseline="0" dirty="0">
                <a:latin typeface="+mn-lt"/>
              </a:rPr>
              <a:t>for your 2</a:t>
            </a:r>
            <a:r>
              <a:rPr lang="en-US" sz="1200" baseline="30000" dirty="0">
                <a:latin typeface="+mn-lt"/>
              </a:rPr>
              <a:t>nd</a:t>
            </a:r>
            <a:r>
              <a:rPr lang="en-US" sz="1200" baseline="0" dirty="0">
                <a:latin typeface="+mn-lt"/>
              </a:rPr>
              <a:t> goal</a:t>
            </a:r>
            <a:r>
              <a:rPr lang="en-US" sz="1200" b="0" baseline="0" dirty="0">
                <a:latin typeface="+mn-lt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</a:rPr>
              <a:t>Can you identify 5 ways HIV is spread?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latin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97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11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Body Fluids and HIV </a:t>
            </a: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Female Human in scrubs left hand pointing finger forward,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 </a:t>
            </a:r>
            <a:endParaRPr lang="en-US" sz="1200" b="1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Maybe you’re wondering 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hat are body fluids?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Well, these are liquid or fluid because of all the water i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 your living body.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There are lots of them and now you need to learn which body fluids can transmit HIV. </a:t>
            </a: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en-US" sz="1200" b="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“Body fluid”, Your Dictionary</a:t>
            </a: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Accessed November 7, 2018, http://www.yourdictionary.com/body-fluid. </a:t>
            </a: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8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12: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Which Body Fluids Can Transmit HIV?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HIV-1 is passed from person to person through mucous membranes by only specific body fluids. Like</a:t>
            </a:r>
            <a:r>
              <a:rPr lang="en-US" sz="1200" baseline="0" dirty="0">
                <a:latin typeface="+mn-lt"/>
              </a:rPr>
              <a:t> the list shows, t</a:t>
            </a:r>
            <a:r>
              <a:rPr lang="en-US" sz="1200" dirty="0">
                <a:latin typeface="+mn-lt"/>
              </a:rPr>
              <a:t>he body fluids that can transmit HIV: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Rectal Fluids.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Semen and pre-seminal fluid.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Vaginal Fluids.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Blood.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Breast milk.</a:t>
            </a:r>
          </a:p>
          <a:p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6. Center for Disease Control and Prevention (CDC), “</a:t>
            </a:r>
            <a:r>
              <a:rPr lang="en-US" sz="1200" i="0" dirty="0">
                <a:latin typeface="+mn-lt"/>
              </a:rPr>
              <a:t>HIV Transmission: How is HIV passed from one person to another?”, Last modified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August 6, 2019, </a:t>
            </a:r>
            <a:r>
              <a:rPr lang="en-US" sz="1200" i="0" dirty="0">
                <a:latin typeface="+mn-lt"/>
              </a:rPr>
              <a:t>https://www.cdc.gov/hiv/basics/transmission.html</a:t>
            </a:r>
            <a:r>
              <a:rPr lang="en-US" sz="1200" i="0" baseline="0" dirty="0">
                <a:latin typeface="+mn-lt"/>
              </a:rPr>
              <a:t>.</a:t>
            </a:r>
            <a:endParaRPr lang="en-US" sz="1200" i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7. HIV.gov, </a:t>
            </a:r>
            <a:r>
              <a:rPr lang="en-US" sz="1200" i="0" dirty="0">
                <a:latin typeface="+mn-lt"/>
              </a:rPr>
              <a:t>“How is HIV Transmitted?”, Accessed </a:t>
            </a:r>
            <a:r>
              <a:rPr lang="en-US" sz="1200" dirty="0">
                <a:latin typeface="+mn-lt"/>
              </a:rPr>
              <a:t>May 15, 2017,</a:t>
            </a:r>
            <a:r>
              <a:rPr lang="en-US" sz="1200" baseline="0" dirty="0">
                <a:latin typeface="+mn-lt"/>
              </a:rPr>
              <a:t> https://www.hiv.gov/hiv-basics/overview/about-hiv-and-aids/how-is-hiv-transmitted</a:t>
            </a:r>
            <a:r>
              <a:rPr lang="en-US" sz="1200" dirty="0">
                <a:latin typeface="+mn-lt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r>
              <a:rPr lang="en-US" sz="1200" dirty="0">
                <a:latin typeface="+mn-lt"/>
              </a:rPr>
              <a:t> </a:t>
            </a:r>
          </a:p>
          <a:p>
            <a:pPr lvl="1"/>
            <a:endParaRPr lang="en-US" sz="1200" dirty="0">
              <a:latin typeface="+mn-lt"/>
            </a:endParaRPr>
          </a:p>
          <a:p>
            <a:pPr lvl="1"/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3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13: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Body Fluids Not Transmit HIV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Some body fluids, if not mixed with HIV detected blood, do Not harbor and spread HIV. R</a:t>
            </a:r>
            <a:r>
              <a:rPr lang="en-US" sz="1200" baseline="0" dirty="0">
                <a:latin typeface="+mn-lt"/>
              </a:rPr>
              <a:t>ecognize these body fluids involved:</a:t>
            </a:r>
            <a:endParaRPr lang="en-US" sz="1200" dirty="0">
              <a:latin typeface="+mn-lt"/>
            </a:endParaRPr>
          </a:p>
          <a:p>
            <a:pPr marL="0" indent="0">
              <a:buNone/>
            </a:pPr>
            <a:endParaRPr lang="en-US" sz="1200" dirty="0">
              <a:latin typeface="+mn-lt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Saliva.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200" dirty="0">
              <a:latin typeface="+mn-lt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Sweat.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dirty="0">
              <a:latin typeface="+mn-lt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Tears.</a:t>
            </a:r>
          </a:p>
          <a:p>
            <a:pPr marL="457200" lvl="1" indent="0">
              <a:buFont typeface="Courier New" panose="02070309020205020404" pitchFamily="49" charset="0"/>
              <a:buNone/>
            </a:pPr>
            <a:r>
              <a:rPr lang="en-US" sz="1200" dirty="0">
                <a:latin typeface="+mn-lt"/>
              </a:rPr>
              <a:t>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Urine.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dirty="0">
              <a:latin typeface="+mn-lt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Feces.</a:t>
            </a:r>
          </a:p>
          <a:p>
            <a:pPr lvl="0"/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8. Center for Disease Control and Prevention (CDC), “</a:t>
            </a:r>
            <a:r>
              <a:rPr lang="en-US" sz="1200" i="0" dirty="0">
                <a:latin typeface="+mn-lt"/>
              </a:rPr>
              <a:t>HIV Transmission: How is HIV passed from one person to another?”, Last modified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August 6, 2019, </a:t>
            </a:r>
            <a:r>
              <a:rPr lang="en-US" sz="1200" i="0" dirty="0">
                <a:latin typeface="+mn-lt"/>
              </a:rPr>
              <a:t>https://www.cdc.gov/hiv/basics/transmission.html</a:t>
            </a:r>
            <a:r>
              <a:rPr lang="en-US" sz="1200" i="0" baseline="0" dirty="0">
                <a:latin typeface="+mn-lt"/>
              </a:rPr>
              <a:t>.</a:t>
            </a:r>
            <a:endParaRPr lang="en-US" sz="1200" i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9. HIV.gov, </a:t>
            </a:r>
            <a:r>
              <a:rPr lang="en-US" sz="1200" i="0" dirty="0">
                <a:latin typeface="+mn-lt"/>
              </a:rPr>
              <a:t>“How is HIV Transmitted?”, Accessed </a:t>
            </a:r>
            <a:r>
              <a:rPr lang="en-US" sz="1200" dirty="0">
                <a:latin typeface="+mn-lt"/>
              </a:rPr>
              <a:t>May 15, 2017,</a:t>
            </a:r>
            <a:r>
              <a:rPr lang="en-US" sz="1200" baseline="0" dirty="0">
                <a:latin typeface="+mn-lt"/>
              </a:rPr>
              <a:t> https://www.hiv.gov/hiv-basics/overview/about-hiv-and-aids/how-is-hiv-transmitted</a:t>
            </a:r>
            <a:r>
              <a:rPr lang="en-US" sz="1200" dirty="0">
                <a:latin typeface="+mn-lt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pPr lvl="1"/>
            <a:endParaRPr lang="en-US" sz="1200" dirty="0">
              <a:latin typeface="+mn-lt"/>
            </a:endParaRPr>
          </a:p>
          <a:p>
            <a:pPr lvl="1"/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9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14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Goal #2 What have you learned? 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</a:rPr>
              <a:t>Image: None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Knowledge check </a:t>
            </a:r>
            <a:r>
              <a:rPr lang="en-US" sz="1200" b="0" baseline="0" dirty="0">
                <a:latin typeface="+mn-lt"/>
              </a:rPr>
              <a:t>then to the next slide </a:t>
            </a:r>
            <a:r>
              <a:rPr lang="en-US" sz="1200" baseline="0" dirty="0">
                <a:latin typeface="+mn-lt"/>
              </a:rPr>
              <a:t>for your 3</a:t>
            </a:r>
            <a:r>
              <a:rPr lang="en-US" sz="1200" baseline="30000" dirty="0">
                <a:latin typeface="+mn-lt"/>
              </a:rPr>
              <a:t>rd</a:t>
            </a:r>
            <a:r>
              <a:rPr lang="en-US" sz="1200" baseline="0" dirty="0">
                <a:latin typeface="+mn-lt"/>
              </a:rPr>
              <a:t>  goal</a:t>
            </a:r>
            <a:r>
              <a:rPr lang="en-US" sz="1200" b="0" baseline="0" dirty="0">
                <a:latin typeface="+mn-lt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What are the body fluids that transmit HIV?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12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15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Your HIV Risks</a:t>
            </a: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Female human wearing scrubs hands at shoulder questioning,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third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last objective is a life-game changer.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You’ve learned HI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 spreads from person to person and which body fluids transmit HIV, so reducing your risks of HIV exposure is a good idea. Safer is better.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Exactly how do you reduce your risk of HIV exposure?</a:t>
            </a: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02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16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Consent: It’s your body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Female human wearing scrubs pointing left with left hand,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10. For no profit, education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 use purpose only, n</a:t>
            </a:r>
            <a:r>
              <a:rPr lang="en-US" dirty="0">
                <a:effectLst/>
              </a:rPr>
              <a:t>on-commercial use: Video must have copyright information displayed below video, with a live link to original: https://vimeo.com/128105683. No alteration to the video may be made, other than translation.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©2015 Emmeline May (rockstardinosaurpirateprincess.com) and Blue Seat Studios,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Queensland Sexual Assault Network u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sed with permission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(Australian Version - Female Voice Over: Olivia Weeks)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“Consent It’s Simple As Tea.”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September 18, 2017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YouTube 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video, 2:54 minutes. 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https://www.youtube.com/watch?v=_607HC5OYdU. </a:t>
            </a: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02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17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The ABC’s of HIV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</a:rPr>
              <a:t>Your answer is Abstinence or Buy Condoms. Safer is better.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</a:rPr>
              <a:t>Your mind and body are developing and maturing into an adult. It’s your future and you have choices.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</a:rPr>
              <a:t>So what’s abstinence? </a:t>
            </a:r>
            <a:endParaRPr lang="en-US" sz="1200" b="1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74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18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A</a:t>
            </a:r>
            <a:r>
              <a:rPr lang="en-US" sz="1200" b="1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is For Abstinence</a:t>
            </a:r>
          </a:p>
          <a:p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Free, Red 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 sex text sign, 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medium.com, https://www.google.com/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search?tbm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isch&amp;sa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=1&amp;ei=bdn-W-zvGtH0swXCz5zgBg&amp;q=free,+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Red+No+Sex+Sign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,+&amp;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oq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=free,+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Red+No+Sex+Sign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,+&amp;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gs_l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=img.3..35i39.19637.19637..21581...0.0..0.72.72.1......1....1..gws-wiz-img.lrKMy9zGQtM#imgrc=shTzDXsK4DTbJM:&amp;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spf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=1543428484080 </a:t>
            </a:r>
          </a:p>
          <a:p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Abstinence is not just a word, but a healthy life-style choice you make every day. This is what it means: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having any kind of sex with a partner now or for a certain amount of time for your own reasons.</a:t>
            </a:r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abstinence is deciding not to continue having sex. It’s not too late to choose to stop having sex.</a:t>
            </a:r>
          </a:p>
          <a:p>
            <a:pPr marL="0" lvl="0" indent="0" algn="l"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11.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CDC, “</a:t>
            </a:r>
            <a:r>
              <a:rPr lang="en-US" sz="120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HIV Prevention: Is abstinence the only100% effective HIV</a:t>
            </a:r>
            <a:r>
              <a:rPr lang="en-US" sz="1200" i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prevention option?”, Last modified December 2, 2019, </a:t>
            </a:r>
            <a:r>
              <a:rPr lang="en-US" sz="120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https://www.cdc.gov/hiv/basics/prevention.html.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i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12.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HIV.gov, </a:t>
            </a:r>
            <a:r>
              <a:rPr lang="en-US" sz="1200" b="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XOXO: Put Your #</a:t>
            </a:r>
            <a:r>
              <a:rPr lang="en-US" sz="1200" b="0" i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BestDefense</a:t>
            </a:r>
            <a:r>
              <a:rPr lang="en-US" sz="1200" b="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Into Play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Office of Women’s Health, U.S.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Dept. of Health and Human Services,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Last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modified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May 7, 2016, https://www.hiv.gov/blog/xoxo-put-your-bestdefense-into-play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>
              <a:buFont typeface="Arial" panose="020B0604020202020204" pitchFamily="34" charset="0"/>
              <a:buNone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36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19</a:t>
            </a:r>
            <a:r>
              <a:rPr lang="en-US" sz="1200" b="1" dirty="0">
                <a:latin typeface="+mn-lt"/>
              </a:rPr>
              <a:t>: Condoms</a:t>
            </a:r>
          </a:p>
          <a:p>
            <a:pPr marL="0" indent="0">
              <a:buNone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</a:rPr>
              <a:t>ree, 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and female condoms, uerria.witclub.info,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google.com/search?q=https://lh3.googleusercontent.com/5-nzTDMPdClMTQyRtPi5ZzWN4y4C75fNprV32xKu4l5IzXewxBEBMtJcWcHvGFwJzw-CAU1S0QFZjdN4tzbj%3Ds750)&amp;tbm=isch&amp;source=iu&amp;ictx=1&amp;fir=1uvu9kcI72CRdM:,FS33Y-L5s4ayMM,_&amp;usg=AI4_-kTfnH7xJfeYDILxHAwV-kFXAvHKng&amp;sa=X&amp;ved=2ahUKEwiD3qqE8vfeAhVCKa0KHVhyCD0Q9QEwAHoECAMQBA#imgrc=1uvu9kcI72CRdM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If you are sexually</a:t>
            </a:r>
            <a:r>
              <a:rPr lang="en-US" sz="1200" baseline="0" dirty="0">
                <a:latin typeface="+mn-lt"/>
              </a:rPr>
              <a:t> active, u</a:t>
            </a:r>
            <a:r>
              <a:rPr lang="en-US" sz="1200" dirty="0">
                <a:latin typeface="+mn-lt"/>
              </a:rPr>
              <a:t>sing condoms can protect you from HIV and other sexually transmitted</a:t>
            </a:r>
            <a:r>
              <a:rPr lang="en-US" sz="1200" baseline="0" dirty="0">
                <a:latin typeface="+mn-lt"/>
              </a:rPr>
              <a:t> diseases (STDs).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Safer is better.</a:t>
            </a:r>
            <a:endParaRPr lang="en-US" sz="1200" b="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>
                <a:effectLst/>
                <a:latin typeface="+mn-lt"/>
              </a:rPr>
              <a:t>13. CDC, 2017 </a:t>
            </a:r>
            <a:r>
              <a:rPr lang="en-US" sz="1200" i="0" baseline="0" dirty="0">
                <a:effectLst/>
                <a:latin typeface="+mn-lt"/>
              </a:rPr>
              <a:t>Sexually Transmitted Disease Surveillance: STDs in </a:t>
            </a:r>
            <a:r>
              <a:rPr lang="en-US" sz="1200" b="0" i="0" dirty="0">
                <a:effectLst/>
                <a:latin typeface="+mn-lt"/>
              </a:rPr>
              <a:t>Adolescents and Young Adults: Public Health Impact,</a:t>
            </a:r>
            <a:r>
              <a:rPr lang="en-US" sz="1200" b="0" i="0" baseline="0" dirty="0">
                <a:effectLst/>
                <a:latin typeface="+mn-lt"/>
              </a:rPr>
              <a:t> Last modified October 15, 2018, https://www.cdc.gov/std/stats16/adolescents.html.</a:t>
            </a:r>
            <a:r>
              <a:rPr lang="en-US" sz="1200" baseline="0" dirty="0">
                <a:effectLst/>
                <a:latin typeface="+mn-lt"/>
              </a:rPr>
              <a:t> </a:t>
            </a:r>
            <a:endParaRPr lang="en-US" sz="1200" dirty="0"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aseline="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3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  <a:r>
              <a:rPr lang="en-US" sz="1200" b="1" dirty="0">
                <a:latin typeface="+mn-lt"/>
              </a:rPr>
              <a:t>Tutorial</a:t>
            </a: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Nurse Toni. Standing using left thumbs-up sign tan skin calm face female human with medium-length dark wavy hair, dark-brown eyes, reddish lips, wearing blue colored short-sleeve </a:t>
            </a:r>
            <a:r>
              <a:rPr lang="en-US" sz="1200" b="0" i="0" baseline="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v-neck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top and pant scrubs with medical professional white soft sole shoes,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Slide Audio</a:t>
            </a:r>
          </a:p>
          <a:p>
            <a:endParaRPr lang="en-US" sz="1200" b="1" dirty="0">
              <a:latin typeface="+mn-lt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Hi, I’m Toni, your virtual assistant. Please select the audio button on the slide to hear me speak.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200" b="0" kern="12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that you know about stealth HIV, you need risk and transmission information to champion against this virus.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glad you’ve joined me to battle HIV.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course is narrated and the Tutorial is located in the Transcript.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my image on this slide to open to the Transcript for a free download.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all other slides, select the Script button in the top right bar to return to this slide to select my image on this slide to open to the Transcript for a free download.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Remember: What’s your HIV endgame? You have a choice.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04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20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Goal #3 What have you learned? 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Final question.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What is abstinence?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05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21: </a:t>
            </a:r>
            <a:r>
              <a:rPr lang="en-US" sz="1200" b="1" dirty="0">
                <a:latin typeface="+mn-lt"/>
              </a:rPr>
              <a:t>Select Your Button </a:t>
            </a:r>
            <a:r>
              <a:rPr lang="en-US" sz="1200" b="1" dirty="0">
                <a:solidFill>
                  <a:srgbClr val="840084"/>
                </a:solidFill>
                <a:latin typeface="+mn-lt"/>
              </a:rPr>
              <a:t>To Continue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0" dirty="0">
              <a:solidFill>
                <a:srgbClr val="840084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i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Select your specific button to continue.</a:t>
            </a:r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82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22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2AA8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A</a:t>
            </a:r>
            <a:r>
              <a:rPr lang="en-US" sz="1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B</a:t>
            </a:r>
            <a:r>
              <a:rPr lang="en-US" sz="1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 </a:t>
            </a:r>
            <a:r>
              <a:rPr lang="en-US" sz="1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1F287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and</a:t>
            </a:r>
            <a:r>
              <a:rPr lang="en-US" sz="1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“</a:t>
            </a:r>
            <a:r>
              <a:rPr lang="en-US" sz="1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</a:t>
            </a:r>
            <a:r>
              <a:rPr lang="en-US" sz="1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” for </a:t>
            </a:r>
            <a:r>
              <a:rPr lang="en-US" sz="12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Discovery</a:t>
            </a:r>
          </a:p>
          <a:p>
            <a:pPr marL="0" indent="0">
              <a:buNone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</a:t>
            </a: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None</a:t>
            </a:r>
            <a:endParaRPr lang="en-US" sz="1200" b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</a:rPr>
              <a:t>Slide Audio</a:t>
            </a:r>
          </a:p>
          <a:p>
            <a:endParaRPr lang="en-US" sz="12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</a:rPr>
              <a:t>What are the questions</a:t>
            </a:r>
            <a:r>
              <a:rPr lang="en-US" sz="1200" b="0" baseline="0" dirty="0">
                <a:latin typeface="+mn-lt"/>
              </a:rPr>
              <a:t> you always ask to discover answers? </a:t>
            </a:r>
          </a:p>
          <a:p>
            <a:endParaRPr lang="en-US" sz="1200" b="1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Who? </a:t>
            </a:r>
          </a:p>
          <a:p>
            <a:pPr marL="0" indent="0">
              <a:buFont typeface="Courier New" panose="02070309020205020404" pitchFamily="49" charset="0"/>
              <a:buNone/>
            </a:pPr>
            <a:endParaRPr lang="en-US" sz="1200" dirty="0">
              <a:latin typeface="+mn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dirty="0">
                <a:latin typeface="+mn-lt"/>
              </a:rPr>
              <a:t>If you’re not abstinent, then You and your sex partner.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dirty="0">
                <a:effectLst/>
                <a:latin typeface="+mn-lt"/>
              </a:rPr>
              <a:t>If mixing alcohol and/or recreational drugs with sex,</a:t>
            </a:r>
            <a:r>
              <a:rPr lang="en-US" sz="1200" baseline="0" dirty="0">
                <a:effectLst/>
                <a:latin typeface="+mn-lt"/>
              </a:rPr>
              <a:t> </a:t>
            </a:r>
            <a:r>
              <a:rPr lang="en-US" sz="1200" dirty="0">
                <a:effectLst/>
                <a:latin typeface="+mn-lt"/>
              </a:rPr>
              <a:t>you are more likely to take greater risks.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1200" dirty="0">
              <a:effectLst/>
              <a:latin typeface="+mn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dirty="0">
                <a:effectLst/>
                <a:latin typeface="+mn-lt"/>
              </a:rPr>
              <a:t>The only way to know for sure if you have HIV or other STDs is to Get Tested.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dirty="0">
              <a:effectLst/>
              <a:latin typeface="+mn-l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dirty="0"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i="0" dirty="0">
                <a:effectLst/>
                <a:latin typeface="+mn-lt"/>
              </a:rPr>
              <a:t>14. CDC</a:t>
            </a:r>
            <a:r>
              <a:rPr lang="en-US" sz="1200" b="0" i="1" dirty="0">
                <a:effectLst/>
                <a:latin typeface="+mn-lt"/>
              </a:rPr>
              <a:t>, “</a:t>
            </a:r>
            <a:r>
              <a:rPr lang="en-US" sz="1200" b="0" i="0" dirty="0">
                <a:effectLst/>
                <a:latin typeface="+mn-lt"/>
              </a:rPr>
              <a:t>CDC Fact Sheet: Information for Teens and Young Adults: Staying Healthy and Preventing STDs,”</a:t>
            </a:r>
            <a:r>
              <a:rPr lang="en-US" sz="1200" dirty="0">
                <a:effectLst/>
                <a:latin typeface="+mn-lt"/>
              </a:rPr>
              <a:t> Last modified December 2017,</a:t>
            </a:r>
            <a:r>
              <a:rPr lang="en-US" sz="1200" baseline="0" dirty="0">
                <a:effectLst/>
                <a:latin typeface="+mn-lt"/>
              </a:rPr>
              <a:t> </a:t>
            </a:r>
            <a:r>
              <a:rPr lang="en-US" sz="1200" dirty="0">
                <a:effectLst/>
                <a:latin typeface="+mn-lt"/>
              </a:rPr>
              <a:t>https://www.cdc.gov/std/life-stages-populations/stdfact-teens.html.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dirty="0"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+mn-lt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>
                <a:latin typeface="+mn-lt"/>
              </a:rPr>
              <a:t>What?</a:t>
            </a:r>
            <a:r>
              <a:rPr lang="en-US" sz="1200" baseline="0" dirty="0">
                <a:latin typeface="+mn-lt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aseline="0" dirty="0">
              <a:latin typeface="+mn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baseline="0" dirty="0">
                <a:latin typeface="+mn-lt"/>
              </a:rPr>
              <a:t>Reducing risks of contracting HIV using condoms.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dirty="0">
                <a:latin typeface="+mn-lt"/>
              </a:rPr>
              <a:t>What is a condom?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200" dirty="0">
              <a:latin typeface="+mn-lt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 condom is a flexible,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stretchable, thin bag.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Birth control methods, other than abstinence and condoms, do not effectively </a:t>
            </a:r>
          </a:p>
          <a:p>
            <a:pPr marL="914400" lvl="2" indent="0">
              <a:buFont typeface="Wingdings" panose="05000000000000000000" pitchFamily="2" charset="2"/>
              <a:buNone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prevent the transmission of HIV and other STDs.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15. US Department Veteran Affair</a:t>
            </a:r>
            <a:r>
              <a:rPr lang="en-US" sz="1200" i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“HIV/AIDS Birth Control and HIV,” Last modified May 28, 2019, 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https://www.hiv.va.gov/patient/daily/sex/birth-control.asp.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Where?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200" dirty="0">
                <a:latin typeface="+mn-lt"/>
              </a:rPr>
              <a:t>Buy external condoms</a:t>
            </a:r>
            <a:r>
              <a:rPr lang="en-US" sz="1200" baseline="0" dirty="0">
                <a:latin typeface="+mn-lt"/>
              </a:rPr>
              <a:t> at drugstores, pharmacies, grocery stores or online.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dirty="0">
              <a:latin typeface="+mn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baseline="0" dirty="0">
                <a:latin typeface="+mn-lt"/>
              </a:rPr>
              <a:t>Buy internal condoms online.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When?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Font typeface="Wingdings" panose="05000000000000000000" pitchFamily="2" charset="2"/>
              <a:buChar char="q"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Condoms are very effective at reducing risk for getting or transmitting HIV if you use them the right way every time.</a:t>
            </a:r>
          </a:p>
          <a:p>
            <a:pPr lvl="0" algn="l"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>
                <a:latin typeface="+mn-lt"/>
              </a:rPr>
              <a:t>Why?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dirty="0">
                <a:latin typeface="+mn-lt"/>
              </a:rPr>
              <a:t>Using condoms when you have sex can help protect you from HIV.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dirty="0">
                <a:latin typeface="+mn-lt"/>
              </a:rPr>
              <a:t>16.</a:t>
            </a:r>
            <a:r>
              <a:rPr lang="en-US" sz="1200" baseline="0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CDC, “</a:t>
            </a:r>
            <a:r>
              <a:rPr lang="en-US" sz="1200" i="0" dirty="0">
                <a:latin typeface="+mn-lt"/>
              </a:rPr>
              <a:t>Condom</a:t>
            </a:r>
            <a:r>
              <a:rPr lang="en-US" sz="1200" i="0" baseline="0" dirty="0">
                <a:latin typeface="+mn-lt"/>
              </a:rPr>
              <a:t> Effectiveness</a:t>
            </a:r>
            <a:r>
              <a:rPr lang="en-US" sz="1200" baseline="0" dirty="0">
                <a:latin typeface="+mn-lt"/>
              </a:rPr>
              <a:t>,” Last modified August 12, 2016, https://www.cdc.gov/condomeffectiveness/.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</a:rPr>
              <a:t>How?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200" dirty="0">
                <a:latin typeface="+mn-lt"/>
              </a:rPr>
              <a:t>Let’s talk about that.</a:t>
            </a:r>
            <a:r>
              <a:rPr lang="en-US" sz="1200" baseline="0" dirty="0">
                <a:latin typeface="+mn-lt"/>
              </a:rPr>
              <a:t> </a:t>
            </a:r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65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23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External Condoms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How perfect are external condoms?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Although we’re talking about HIV, 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consistently and correctly used external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condoms are 98% effective at preventing pregnancy.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But people aren’t perfect, so in real life, external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condoms are about 85% effective.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percentage means about 15 out of 100 people who use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condoms as their only birth control method will get pregnant each year.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120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How effective</a:t>
            </a:r>
            <a:r>
              <a:rPr lang="en-US" sz="1200" i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are condoms?”,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Planned Parenthood, Accessed 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August 22,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u="sng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https://www.plannedparenthood.org/learn/birth-control/condom/how-effective-are-condoms.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Condoms are not perfect, but much better than nothing. So, are external condoms all alike?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85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24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Types of External Condoms</a:t>
            </a:r>
          </a:p>
          <a:p>
            <a:endParaRPr lang="en-US" sz="1200" b="1" u="sng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Row of male condoms, shutterstock_74723128.jpg.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u="none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There are</a:t>
            </a:r>
            <a:r>
              <a:rPr lang="en-US" sz="1200" b="0" u="none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different kinds of external condoms.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04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25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External Condom</a:t>
            </a:r>
            <a:r>
              <a:rPr lang="en-US" sz="1200" b="1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Use Do</a:t>
            </a:r>
          </a:p>
          <a:p>
            <a:endParaRPr lang="en-US" sz="1200" b="1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F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</a:rPr>
              <a:t>ree, M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ale condom rolled up ring condom application, University of Maryland Medical System,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https://www.google.com/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search?tbm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isch&amp;sa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=1&amp;ei=T_f-W4umBI20sQXyy4yYCg&amp;q=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male+condom+rolled+up+ring+condom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+&amp;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oq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male+condom+rolled+up+ring+condom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+&amp;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gs_l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=img.3...206656.210455..211810...0.0..0.87.247.3......2....1j2..gws-wiz-img.....0..0j0i7i30.JHwM2BSQFTE#imgrc=3zB7O8JMlkrxDM:&amp;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spf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=1543436322715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If you use condoms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</a:t>
            </a: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 reach your goal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reducing your risk of getting or transmitting HIV, use a new condom the correct way every time.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effectLst/>
              <a:latin typeface="+mn-lt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18.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CDC, “</a:t>
            </a:r>
            <a:r>
              <a:rPr lang="en-US" sz="120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 Effectiveness: Male Condoms,” 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Last modified July 6, 2016,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https://www.cdc.gov/condomeffectiveness/male-condom-use.html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89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26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External Condom Use Do NOT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F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</a:rPr>
              <a:t>ree, 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 with expiration date, Condom Depot, https://www.google.com/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search?tbm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isch&amp;sa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=1&amp;ei=I_j-W_rqOpG0tQWT5IvwAg&amp;q=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condom+expiration+date&amp;oq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=+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condom&amp;gs_l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=img.1.1.35i39l2j0l6j0i67j0.299188.299188..302800...0.0..0.166.166.0j1......1....1..gws-wiz-img.Tceg7hb8oAU#imgrc=fdg7aUDLJrEhyM:&amp;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spf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=1543436627703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Audio: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There’s always the wrong way so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don’t misuse condoms. </a:t>
            </a:r>
          </a:p>
          <a:p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19.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CDC, “</a:t>
            </a:r>
            <a:r>
              <a:rPr lang="en-US" sz="120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 Effectiveness: Male Condoms,” 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Last modified July 6, 2016,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https://www.cdc.gov/condomeffectiveness/male-condom-use.html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55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27</a:t>
            </a:r>
            <a:r>
              <a:rPr lang="en-US" sz="1200" b="1" dirty="0">
                <a:latin typeface="+mn-lt"/>
              </a:rPr>
              <a:t>: Internal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0" dirty="0">
                <a:latin typeface="+mn-lt"/>
              </a:rPr>
              <a:t>Image: FC2 package,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FC2 Internal Condom-US.com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dirty="0">
              <a:latin typeface="+mn-lt"/>
            </a:endParaRPr>
          </a:p>
          <a:p>
            <a:endParaRPr lang="en-US" sz="1200" b="0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Slide Audio</a:t>
            </a:r>
          </a:p>
          <a:p>
            <a:endParaRPr lang="en-US" sz="1200" b="1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The FC2 internal condom is the only one available in the United States:</a:t>
            </a:r>
          </a:p>
          <a:p>
            <a:endParaRPr lang="en-US" sz="120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>
                <a:effectLst/>
                <a:latin typeface="+mn-lt"/>
              </a:rPr>
              <a:t>Near perfect use is 95%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effective at preventing pregnancy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1200" dirty="0">
                <a:effectLst/>
                <a:latin typeface="+mn-lt"/>
              </a:rPr>
              <a:t>protecting from HIV exposure. But among women who may not always use it correctly, 21 out of 100 will become pregnant.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>
              <a:effectLst/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Only use the internal</a:t>
            </a:r>
            <a:r>
              <a:rPr lang="en-US" sz="1200" baseline="0" dirty="0">
                <a:solidFill>
                  <a:srgbClr val="002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or the external condom, not both together.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+mn-lt"/>
              </a:rPr>
              <a:t>20.</a:t>
            </a:r>
            <a:r>
              <a:rPr lang="en-US" sz="1200" baseline="0" dirty="0">
                <a:effectLst/>
                <a:latin typeface="+mn-lt"/>
              </a:rPr>
              <a:t> </a:t>
            </a:r>
            <a:r>
              <a:rPr lang="en-US" sz="1200" dirty="0">
                <a:effectLst/>
                <a:latin typeface="+mn-lt"/>
              </a:rPr>
              <a:t>“</a:t>
            </a:r>
            <a:r>
              <a:rPr lang="en-US" sz="1200" i="0" dirty="0">
                <a:effectLst/>
                <a:latin typeface="+mn-lt"/>
              </a:rPr>
              <a:t>Female Condom:</a:t>
            </a:r>
            <a:r>
              <a:rPr lang="en-US" sz="1200" i="0" baseline="0" dirty="0">
                <a:effectLst/>
                <a:latin typeface="+mn-lt"/>
              </a:rPr>
              <a:t> How Effective Are They?,” </a:t>
            </a:r>
            <a:r>
              <a:rPr lang="en-US" sz="1200" dirty="0">
                <a:effectLst/>
                <a:latin typeface="+mn-lt"/>
              </a:rPr>
              <a:t>BirthControl.com, </a:t>
            </a:r>
            <a:r>
              <a:rPr lang="en-US" sz="1200" i="0" baseline="0" dirty="0">
                <a:effectLst/>
                <a:latin typeface="+mn-lt"/>
              </a:rPr>
              <a:t> </a:t>
            </a:r>
            <a:r>
              <a:rPr lang="en-US" sz="1200" baseline="0" dirty="0">
                <a:effectLst/>
                <a:latin typeface="+mn-lt"/>
              </a:rPr>
              <a:t>Accessed September 10, 2018, https://www.birthcontrol.com/options/female-condom/. </a:t>
            </a:r>
            <a:endParaRPr lang="en-US" sz="1200" dirty="0">
              <a:effectLst/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21. CDC, “</a:t>
            </a:r>
            <a:r>
              <a:rPr lang="en-US" sz="120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 Effectiveness: Female Condoms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,” Last modified 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November 18, 2016,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https://www.cdc.gov/condomeffectiveness/male-condom-use.html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endParaRPr lang="en-US" sz="1200" baseline="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54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28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Consider the HIV Risk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Female human wearing scrubs hands and arms at side,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What’s your decision? How will you reduce your risk to get or transmit HIV? What is your endgame? Safer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is better. C</a:t>
            </a: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hoices you make: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31470" indent="-285750" algn="l">
              <a:buFont typeface="Courier New" panose="02070309020205020404" pitchFamily="49" charset="0"/>
              <a:buChar char="o"/>
            </a:pPr>
            <a:r>
              <a:rPr lang="en-US" sz="1200" u="none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 RISK</a:t>
            </a:r>
          </a:p>
          <a:p>
            <a:pPr marL="45720" indent="0" algn="l">
              <a:buFont typeface="Arial" panose="020B0604020202020204" pitchFamily="34" charset="0"/>
              <a:buNone/>
            </a:pPr>
            <a:endParaRPr lang="en-US" sz="1200" u="none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88670" lvl="1" indent="-285750" algn="l">
              <a:buFont typeface="Wingdings" panose="05000000000000000000" pitchFamily="2" charset="2"/>
              <a:buChar char="q"/>
            </a:pP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Abstinence from Sex.</a:t>
            </a:r>
          </a:p>
          <a:p>
            <a:pPr marL="45720" indent="0" algn="l">
              <a:buNone/>
            </a:pPr>
            <a:endParaRPr lang="en-US" sz="1200" b="0" u="none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31470" indent="-2857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REDUCED RISK </a:t>
            </a:r>
          </a:p>
          <a:p>
            <a:pPr marL="331470" indent="-285750" algn="l"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88670" lvl="1" indent="-285750" algn="l">
              <a:buFont typeface="Wingdings" panose="05000000000000000000" pitchFamily="2" charset="2"/>
              <a:buChar char="q"/>
            </a:pP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 Protected Sex “Correctly and Consistently”.</a:t>
            </a:r>
          </a:p>
          <a:p>
            <a:pPr marL="788670" lvl="1" indent="-285750" algn="l">
              <a:buFont typeface="Wingdings" panose="05000000000000000000" pitchFamily="2" charset="2"/>
              <a:buChar char="q"/>
            </a:pP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Never Sharing Needles or drug equipment.</a:t>
            </a:r>
            <a:endParaRPr lang="en-US" sz="1200" b="0" u="none" baseline="300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88670" lvl="1" indent="-285750" algn="l">
              <a:buFont typeface="Wingdings" panose="05000000000000000000" pitchFamily="2" charset="2"/>
              <a:buChar char="q"/>
            </a:pP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Regular HIV/STD Testing.</a:t>
            </a:r>
          </a:p>
          <a:p>
            <a:pPr marL="788670" lvl="1" indent="-285750" algn="l">
              <a:buFont typeface="Courier New" panose="02070309020205020404" pitchFamily="49" charset="0"/>
              <a:buChar char="o"/>
            </a:pPr>
            <a:endParaRPr lang="en-US" sz="1200" b="0" u="none" baseline="300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02920" lvl="1" indent="0" algn="l">
              <a:buFont typeface="Courier New" panose="02070309020205020404" pitchFamily="49" charset="0"/>
              <a:buNone/>
            </a:pPr>
            <a:endParaRPr lang="en-US" sz="1200" b="0" u="none" baseline="300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+mn-lt"/>
              </a:rPr>
              <a:t>22.</a:t>
            </a:r>
            <a:r>
              <a:rPr lang="en-US" sz="1200" baseline="0" dirty="0">
                <a:effectLst/>
                <a:latin typeface="+mn-lt"/>
              </a:rPr>
              <a:t> </a:t>
            </a:r>
            <a:r>
              <a:rPr lang="en-US" sz="1200" dirty="0">
                <a:effectLst/>
                <a:latin typeface="+mn-lt"/>
              </a:rPr>
              <a:t>CDC, “</a:t>
            </a:r>
            <a:r>
              <a:rPr lang="en-US" sz="1200" b="0" i="0" dirty="0">
                <a:effectLst/>
                <a:latin typeface="+mn-lt"/>
              </a:rPr>
              <a:t>CDC Fact Sheet: Information for Teens and Young Adults: Staying Healthy and Preventing STDs</a:t>
            </a:r>
            <a:r>
              <a:rPr lang="en-US" sz="1200" i="0" dirty="0">
                <a:effectLst/>
                <a:latin typeface="+mn-lt"/>
              </a:rPr>
              <a:t>,” </a:t>
            </a:r>
            <a:r>
              <a:rPr lang="en-US" sz="1200" dirty="0">
                <a:effectLst/>
                <a:latin typeface="+mn-lt"/>
              </a:rPr>
              <a:t>December 2017,</a:t>
            </a:r>
          </a:p>
          <a:p>
            <a:r>
              <a:rPr lang="en-US" sz="1200" dirty="0">
                <a:effectLst/>
                <a:latin typeface="+mn-lt"/>
              </a:rPr>
              <a:t>https://www.cdc.gov/std/life-stages-populations/stdfact-teens.html.</a:t>
            </a:r>
          </a:p>
          <a:p>
            <a:endParaRPr lang="en-US" sz="1200" dirty="0">
              <a:effectLst/>
              <a:latin typeface="+mn-lt"/>
            </a:endParaRPr>
          </a:p>
          <a:p>
            <a:endParaRPr lang="en-US" sz="1200" dirty="0">
              <a:effectLst/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n-lt"/>
              </a:rPr>
              <a:t>If questions, talk with a trusted</a:t>
            </a:r>
            <a:r>
              <a:rPr lang="en-US" sz="1200" baseline="0" dirty="0">
                <a:effectLst/>
                <a:latin typeface="+mn-lt"/>
              </a:rPr>
              <a:t> adult like your parents, grandparents, family, teacher or school nurse. </a:t>
            </a:r>
            <a:r>
              <a:rPr lang="en-US" sz="1200" i="1" baseline="0" dirty="0">
                <a:effectLst/>
                <a:latin typeface="+mn-lt"/>
              </a:rPr>
              <a:t>Don’t Let HIV Be Your Endgame</a:t>
            </a:r>
            <a:r>
              <a:rPr lang="en-US" sz="1200" baseline="0" dirty="0">
                <a:effectLst/>
                <a:latin typeface="+mn-lt"/>
              </a:rPr>
              <a:t>. Each day, be a champion and choose to eliminate HIV from your life. </a:t>
            </a:r>
            <a:endParaRPr lang="en-US" sz="1200" dirty="0">
              <a:effectLst/>
              <a:latin typeface="+mn-lt"/>
            </a:endParaRPr>
          </a:p>
          <a:p>
            <a:pPr marL="45720" indent="0" algn="l">
              <a:buFont typeface="Georgia" pitchFamily="18" charset="0"/>
              <a:buNone/>
            </a:pPr>
            <a:endParaRPr lang="en-US" sz="1200" b="0" u="none" baseline="300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" indent="0" algn="ctr">
              <a:buNone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3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29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You’ve Championed This Campaign!</a:t>
            </a:r>
          </a:p>
          <a:p>
            <a:endParaRPr lang="en-US" sz="1200" b="1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Female human wearing scrubs hands and arms at side</a:t>
            </a:r>
            <a:r>
              <a:rPr lang="en-US" b="0" dirty="0">
                <a:latin typeface="+mn-lt"/>
              </a:rPr>
              <a:t> turned left profile both arms from her side appears walking toward your right,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Slide Audio </a:t>
            </a:r>
          </a:p>
          <a:p>
            <a:endParaRPr lang="en-US" sz="1200" b="1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Glad you joined me for </a:t>
            </a:r>
            <a:r>
              <a:rPr lang="en-US" sz="1200" b="0" i="1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</a:rPr>
              <a:t>Don’t Let HIV Be Your Endgame: Level 2, Person to Person.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b="0" i="1" dirty="0">
              <a:solidFill>
                <a:srgbClr val="44546A">
                  <a:lumMod val="95000"/>
                  <a:lumOff val="5000"/>
                </a:srgbClr>
              </a:solidFill>
              <a:latin typeface="+mn-lt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</a:rPr>
              <a:t>Now, come with me for more objectives continuing the HIV series in game mode </a:t>
            </a:r>
            <a:r>
              <a:rPr lang="en-US" sz="1200" b="0" i="1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</a:rPr>
              <a:t>Level 3, Testing and Treatment</a:t>
            </a:r>
            <a:r>
              <a:rPr lang="en-US" sz="1200" b="0" i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</a:rPr>
              <a:t>.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4546A">
                  <a:lumMod val="95000"/>
                  <a:lumOff val="5000"/>
                </a:srgbClr>
              </a:solidFill>
              <a:latin typeface="+mn-lt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</a:rPr>
              <a:t>But first,</a:t>
            </a:r>
            <a:r>
              <a:rPr lang="en-US" sz="1200" b="0" i="0" baseline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</a:rPr>
              <a:t> see the next slide.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b="0" i="0" baseline="0" dirty="0">
              <a:solidFill>
                <a:srgbClr val="44546A">
                  <a:lumMod val="95000"/>
                  <a:lumOff val="5000"/>
                </a:srgbClr>
              </a:solidFill>
              <a:latin typeface="+mn-lt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i="0" baseline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</a:rPr>
              <a:t>Thanks for being here.</a:t>
            </a:r>
            <a:endParaRPr lang="en-US" sz="1200" b="0" i="0" dirty="0">
              <a:solidFill>
                <a:srgbClr val="44546A">
                  <a:lumMod val="95000"/>
                  <a:lumOff val="5000"/>
                </a:srgbClr>
              </a:solidFill>
              <a:latin typeface="+mn-lt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33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3:</a:t>
            </a:r>
            <a:r>
              <a:rPr lang="en-US" sz="1200" b="1" dirty="0">
                <a:latin typeface="+mn-lt"/>
              </a:rPr>
              <a:t> Navigation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 None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Slide Audio</a:t>
            </a:r>
          </a:p>
          <a:p>
            <a:endParaRPr lang="en-US" sz="12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+mn-lt"/>
              </a:rPr>
              <a:t>View the buttons </a:t>
            </a:r>
            <a:r>
              <a:rPr lang="en-US" sz="1200" b="0" baseline="0" dirty="0">
                <a:latin typeface="+mn-lt"/>
              </a:rPr>
              <a:t>to select:</a:t>
            </a:r>
            <a:endParaRPr lang="en-US" sz="1200" b="0" dirty="0">
              <a:latin typeface="+mn-lt"/>
            </a:endParaRPr>
          </a:p>
          <a:p>
            <a:endParaRPr lang="en-US" sz="1200" b="1" dirty="0">
              <a:latin typeface="+mn-lt"/>
            </a:endParaRP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top bar includes navigation buttons.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endParaRPr lang="en-US" sz="1200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bottom bar includes six action buttons.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43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30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Reasons for Survey</a:t>
            </a:r>
          </a:p>
          <a:p>
            <a:endParaRPr lang="en-US" sz="1200" b="1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Female human wearing scrubs standing with left hand raised holding chin elbow bent, right arm hanging, CDC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Yes, your opinion matters.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Can you do this for me?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Please take some time to answer</a:t>
            </a:r>
            <a:r>
              <a:rPr lang="en-US" sz="1200" baseline="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the evaluation questions.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200" baseline="0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Your feedback is important to me and</a:t>
            </a:r>
            <a:r>
              <a:rPr lang="en-US" sz="1200" b="0" dirty="0">
                <a:solidFill>
                  <a:srgbClr val="002060"/>
                </a:solidFill>
                <a:latin typeface="+mn-lt"/>
              </a:rPr>
              <a:t> future learners</a:t>
            </a:r>
            <a:r>
              <a:rPr lang="en-US" sz="1200" baseline="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Thanks. </a:t>
            </a:r>
            <a:endParaRPr lang="en-US" sz="1200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05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31</a:t>
            </a:r>
            <a:r>
              <a:rPr lang="en-US" sz="1200" b="1" dirty="0">
                <a:latin typeface="+mn-lt"/>
              </a:rPr>
              <a:t>: Resources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06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32</a:t>
            </a:r>
            <a:r>
              <a:rPr lang="en-US" sz="1200" b="1" dirty="0">
                <a:latin typeface="+mn-lt"/>
              </a:rPr>
              <a:t>: Resources 2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50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33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Resources 3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34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34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Resources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21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35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Resources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326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36</a:t>
            </a:r>
            <a:r>
              <a:rPr lang="en-US" sz="1200" b="1" dirty="0">
                <a:latin typeface="+mn-lt"/>
              </a:rPr>
              <a:t>: Instructional Resources </a:t>
            </a: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72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37</a:t>
            </a:r>
            <a:r>
              <a:rPr lang="en-US" sz="1200" b="1" dirty="0">
                <a:latin typeface="+mn-lt"/>
              </a:rPr>
              <a:t>: Citation &amp; Developer</a:t>
            </a: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21. CDC, “CDC</a:t>
            </a:r>
            <a:r>
              <a:rPr lang="en-US" sz="1200" baseline="0" dirty="0">
                <a:latin typeface="+mn-lt"/>
              </a:rPr>
              <a:t> TRAIN,” Accessed December 13, 2019, </a:t>
            </a:r>
            <a:r>
              <a:rPr lang="en-US" sz="1200" dirty="0">
                <a:latin typeface="+mn-lt"/>
              </a:rPr>
              <a:t>https://www.train.org/cdctrain/access-denied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39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4</a:t>
            </a:r>
            <a:r>
              <a:rPr lang="en-US" b="1" dirty="0">
                <a:latin typeface="+mn-lt"/>
              </a:rPr>
              <a:t>: Menu</a:t>
            </a:r>
          </a:p>
          <a:p>
            <a:endParaRPr lang="en-US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Red Ribbon Awareness, shutterstock_55902637.jpg.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latin typeface="+mn-lt"/>
              </a:rPr>
              <a:t>Slide Audio</a:t>
            </a:r>
          </a:p>
          <a:p>
            <a:endParaRPr lang="en-US" sz="1200" b="1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Selecting any button on this Course Menu moves you throughout the presentation.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6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5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Content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Free, </a:t>
            </a:r>
            <a:r>
              <a:rPr lang="en-US" sz="1200" b="0" dirty="0">
                <a:latin typeface="+mn-lt"/>
              </a:rPr>
              <a:t>World AIDS Day #WAD2018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HIV.gov, https://www.hiv.gov/events/awareness-days/world-aids-day.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Free, Red Ribbon Awareness AIDS/HIV, </a:t>
            </a:r>
            <a:r>
              <a:rPr lang="en-US" sz="1200" b="0" i="0" baseline="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pixabay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, https://pixabay.com/en/red-ribbon-awareness-aids-hiv-913305/.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 this level, you will cover content:</a:t>
            </a:r>
          </a:p>
          <a:p>
            <a:pPr algn="l"/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HIV spread from person to person.</a:t>
            </a: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Body fluids involved.</a:t>
            </a: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 can reduce your risks.</a:t>
            </a:r>
          </a:p>
          <a:p>
            <a:endParaRPr lang="en-US" sz="12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1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6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Objectives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Purple pencil making checkmark in circle, shutterstock_2695943264.jpg.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For the </a:t>
            </a:r>
            <a:r>
              <a:rPr lang="en-US" sz="120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200" i="1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120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Level, Person to Person,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objectives provide you the game plan:</a:t>
            </a:r>
          </a:p>
          <a:p>
            <a:pPr algn="l"/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197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Identify your enemy, HIV, and prevent it’s spread.</a:t>
            </a: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197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List possible positive HIV body fluids that transmit HIV.</a:t>
            </a: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197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Explain ways to reduce your risk of HIV exposure and win the endgame.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0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7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How HIV Spreads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Female human wearing scrubs pointing left with left hand,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 begin by discovering how HIV spreads from person to person.</a:t>
            </a: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5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8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How is HIV Spread?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</a:rPr>
              <a:t>Image:</a:t>
            </a:r>
            <a:r>
              <a:rPr lang="en-US" sz="1200" b="0" baseline="0" dirty="0">
                <a:latin typeface="+mn-lt"/>
              </a:rPr>
              <a:t> Free, How do you get HIV? Unprotected sex, etc., AVERT, https://www.google.com/search?q=You+Can+Get+HIV+By&amp;source=lnms&amp;tbm=isch&amp;sa=X&amp;ved=0ahUKEwjSnaHx0_zeAhVFXawKHXjmBq4Q_AUIDigB&amp;biw=1680&amp;bih=901#imgrc=rNw7yaVKqROaTM:&amp;spf=1543599410277</a:t>
            </a:r>
            <a:endParaRPr lang="en-US" sz="1200" b="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It spreads in several ways:</a:t>
            </a:r>
          </a:p>
          <a:p>
            <a:pPr algn="l"/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Through mucous membranes during unprotected sex. Mucous membranes are soft, moist areas just inside the openings to your body.</a:t>
            </a:r>
          </a:p>
          <a:p>
            <a:pPr marL="914400" lvl="1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From Mother’s blood to child during pregnancy, childbirth or breastfeeding after the child is born.</a:t>
            </a:r>
          </a:p>
          <a:p>
            <a:pPr marL="914400" lvl="1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During blood transfer when injecting drugs and sharing needles, syringes and other drug equipment.</a:t>
            </a:r>
          </a:p>
          <a:p>
            <a:pPr marL="914400" lvl="1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Sometimes when working in healthcare, if a medical worker doesn’t wear the proper personal protective equipment like gloves, they could contract the virus from positive HIV body fluids.</a:t>
            </a:r>
          </a:p>
          <a:p>
            <a:pPr marL="914400" lvl="1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By blood transfusion and organ/tissue transplants. But, the US blood supply has been tested for HIV since 1985 reducing the risk of exposure to the virus.</a:t>
            </a:r>
          </a:p>
          <a:p>
            <a:pPr marL="457200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1. Center for Disease Control and Prevention (CDC), “</a:t>
            </a:r>
            <a:r>
              <a:rPr lang="en-US" sz="1200" i="0" dirty="0">
                <a:latin typeface="+mn-lt"/>
              </a:rPr>
              <a:t>HIV Transmission: How is HIV passed from one person to another?”, Last modified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August 6, 2019, </a:t>
            </a:r>
            <a:r>
              <a:rPr lang="en-US" sz="1200" i="0" dirty="0">
                <a:latin typeface="+mn-lt"/>
              </a:rPr>
              <a:t>https://www.cdc.gov/hiv/basics/transmission.html</a:t>
            </a:r>
            <a:r>
              <a:rPr lang="en-US" sz="1200" i="0" baseline="0" dirty="0">
                <a:latin typeface="+mn-lt"/>
              </a:rPr>
              <a:t>.</a:t>
            </a:r>
            <a:endParaRPr lang="en-US" sz="1200" i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2. HIV.gov, </a:t>
            </a:r>
            <a:r>
              <a:rPr lang="en-US" sz="1200" i="0" dirty="0">
                <a:latin typeface="+mn-lt"/>
              </a:rPr>
              <a:t>“How is HIV Transmitted?”, Accessed </a:t>
            </a:r>
            <a:r>
              <a:rPr lang="en-US" sz="1200" dirty="0">
                <a:latin typeface="+mn-lt"/>
              </a:rPr>
              <a:t>May 15, 2017,</a:t>
            </a:r>
            <a:r>
              <a:rPr lang="en-US" sz="1200" baseline="0" dirty="0">
                <a:latin typeface="+mn-lt"/>
              </a:rPr>
              <a:t> https://www.hiv.gov/hiv-basics/overview/about-hiv-and-aids/how-is-hiv-transmitted</a:t>
            </a:r>
            <a:r>
              <a:rPr lang="en-US" sz="1200" dirty="0">
                <a:latin typeface="+mn-lt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54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9</a:t>
            </a:r>
            <a:r>
              <a:rPr lang="en-US" sz="1200" b="1" dirty="0">
                <a:latin typeface="+mn-lt"/>
              </a:rPr>
              <a:t>: How is HIV NOT Spread?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Image:</a:t>
            </a:r>
            <a:r>
              <a:rPr lang="en-US" sz="1200" baseline="0" dirty="0">
                <a:latin typeface="+mn-lt"/>
              </a:rPr>
              <a:t> Free, HIV is Not Transmitted by Insect bites, etc., Chatham Social Health Council, https://www.google.com/search?q=You+Can+Get+HIV+By&amp;source=lnms&amp;tbm=isch&amp;sa=X&amp;ved=0ahUKEwjSnaHx0_zeAhVFXawKHXjmBq4Q_AUIDigB&amp;biw=1680&amp;bih=901#imgrc=Eyk1DEFIElV0OM:&amp;spf=1543607082796.</a:t>
            </a: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Slide Audio</a:t>
            </a:r>
          </a:p>
          <a:p>
            <a:endParaRPr lang="en-US" sz="1200" b="1" dirty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No, you don’t contract HIV from these items pictured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on this slide: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Insect bites</a:t>
            </a:r>
          </a:p>
          <a:p>
            <a:pPr marL="914400" lvl="1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Toilet seats</a:t>
            </a:r>
          </a:p>
          <a:p>
            <a:pPr marL="914400" lvl="1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Kissing</a:t>
            </a:r>
          </a:p>
          <a:p>
            <a:pPr marL="914400" lvl="1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Sharing dishes, drinking glasses, cups, spoons, forks</a:t>
            </a:r>
          </a:p>
          <a:p>
            <a:pPr marL="914400" lvl="1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 algn="l">
              <a:buAutoNum type="arabicPeriod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Touching </a:t>
            </a:r>
          </a:p>
          <a:p>
            <a:pPr marL="457200" indent="-457200" algn="l">
              <a:buAutoNum type="arabicPeriod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3. Center for Disease Control and Prevention (CDC), “</a:t>
            </a:r>
            <a:r>
              <a:rPr lang="en-US" sz="1200" i="0" dirty="0">
                <a:latin typeface="+mn-lt"/>
              </a:rPr>
              <a:t>HIV Transmission: How is HIV passed from one person to another?”, Last modified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August 6, 2019, </a:t>
            </a:r>
            <a:r>
              <a:rPr lang="en-US" sz="1200" i="0" dirty="0">
                <a:latin typeface="+mn-lt"/>
              </a:rPr>
              <a:t>https://www.cdc.gov/hiv/basics/transmission.html</a:t>
            </a:r>
            <a:r>
              <a:rPr lang="en-US" sz="1200" i="0" baseline="0" dirty="0">
                <a:latin typeface="+mn-lt"/>
              </a:rPr>
              <a:t>.</a:t>
            </a:r>
            <a:endParaRPr lang="en-US" sz="1200" i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4. HIV.gov, </a:t>
            </a:r>
            <a:r>
              <a:rPr lang="en-US" sz="1200" i="0" dirty="0">
                <a:latin typeface="+mn-lt"/>
              </a:rPr>
              <a:t>“How is HIV Transmitted?”, Accessed </a:t>
            </a:r>
            <a:r>
              <a:rPr lang="en-US" sz="1200" dirty="0">
                <a:latin typeface="+mn-lt"/>
              </a:rPr>
              <a:t>May 15, 2017,</a:t>
            </a:r>
            <a:r>
              <a:rPr lang="en-US" sz="1200" baseline="0" dirty="0">
                <a:latin typeface="+mn-lt"/>
              </a:rPr>
              <a:t> https://www.hiv.gov/hiv-basics/overview/about-hiv-and-aids/how-is-hiv-transmitted</a:t>
            </a:r>
            <a:r>
              <a:rPr lang="en-US" sz="1200" dirty="0">
                <a:latin typeface="+mn-lt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9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33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34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70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557"/>
            <a:ext cx="7772400" cy="411634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56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384" y="1600200"/>
            <a:ext cx="3957415" cy="4356219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562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282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644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44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27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91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93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039111" cy="56406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785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57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805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70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9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" Target="../slides/slide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 descr="Title of series placeholder" title="Title of Series Placeholder"/>
          <p:cNvSpPr>
            <a:spLocks noGrp="1"/>
          </p:cNvSpPr>
          <p:nvPr>
            <p:ph type="title"/>
          </p:nvPr>
        </p:nvSpPr>
        <p:spPr>
          <a:xfrm>
            <a:off x="457200" y="630936"/>
            <a:ext cx="8229600" cy="78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 descr="Text placeholder" title="Text Placeholder"/>
          <p:cNvSpPr>
            <a:spLocks noGrp="1"/>
          </p:cNvSpPr>
          <p:nvPr>
            <p:ph type="body" idx="1"/>
          </p:nvPr>
        </p:nvSpPr>
        <p:spPr>
          <a:xfrm>
            <a:off x="486410" y="139817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Action Button: Home 22" descr="Home Action Button with house icon" title="Home Action Button with House Icon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3354545" y="5955402"/>
            <a:ext cx="411480" cy="411480"/>
          </a:xfrm>
          <a:prstGeom prst="actionButtonHome">
            <a:avLst/>
          </a:prstGeom>
          <a:solidFill>
            <a:srgbClr val="379B9B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000"/>
              </a:solidFill>
            </a:endParaRPr>
          </a:p>
        </p:txBody>
      </p:sp>
      <p:sp>
        <p:nvSpPr>
          <p:cNvPr id="24" name="Action Button: Back or Previous 23" descr="Back Arrow Action Button with Arrow Pointing to Left" title="Back Arrow Action Button with Arrow Pointing to Left">
            <a:hlinkClick r:id="" action="ppaction://hlinkshowjump?jump=previousslide" highlightClick="1"/>
          </p:cNvPr>
          <p:cNvSpPr>
            <a:spLocks noChangeAspect="1"/>
          </p:cNvSpPr>
          <p:nvPr/>
        </p:nvSpPr>
        <p:spPr>
          <a:xfrm>
            <a:off x="3772882" y="5955402"/>
            <a:ext cx="411480" cy="411480"/>
          </a:xfrm>
          <a:prstGeom prst="actionButtonBackPrevious">
            <a:avLst/>
          </a:prstGeom>
          <a:solidFill>
            <a:srgbClr val="C0000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Sound 24" descr="Audio sound Action Button with speaker icon" title="Audio Sound Action Button with Speaker Icon">
            <a:hlinkClick r:id="" action="ppaction://noaction" highlightClick="1"/>
          </p:cNvPr>
          <p:cNvSpPr>
            <a:spLocks noChangeAspect="1"/>
          </p:cNvSpPr>
          <p:nvPr/>
        </p:nvSpPr>
        <p:spPr>
          <a:xfrm>
            <a:off x="4200363" y="5955402"/>
            <a:ext cx="411480" cy="411480"/>
          </a:xfrm>
          <a:prstGeom prst="actionButtonSound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Forward or Next 19" descr="Forward arrow Action Button with arrow pointing to right" title="Forward Arrow Action Button with Arrow Pointing to Right">
            <a:hlinkClick r:id="" action="ppaction://hlinkshowjump?jump=nextslide" highlightClick="1"/>
          </p:cNvPr>
          <p:cNvSpPr>
            <a:spLocks/>
          </p:cNvSpPr>
          <p:nvPr/>
        </p:nvSpPr>
        <p:spPr>
          <a:xfrm>
            <a:off x="4605495" y="5955402"/>
            <a:ext cx="411480" cy="411480"/>
          </a:xfrm>
          <a:prstGeom prst="actionButtonForwardNext">
            <a:avLst/>
          </a:prstGeom>
          <a:solidFill>
            <a:srgbClr val="008A0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BB47"/>
              </a:solidFill>
            </a:endParaRPr>
          </a:p>
        </p:txBody>
      </p:sp>
      <p:sp>
        <p:nvSpPr>
          <p:cNvPr id="21" name="Action Button: End 20" descr="End of slides Action Button with arrow pointing to vertical line" title="End of Slides Action Button with Arrow Pointing to Vertical Line  and ">
            <a:hlinkClick r:id="" action="ppaction://hlinkshowjump?jump=lastslide" highlightClick="1"/>
          </p:cNvPr>
          <p:cNvSpPr>
            <a:spLocks noChangeAspect="1"/>
          </p:cNvSpPr>
          <p:nvPr/>
        </p:nvSpPr>
        <p:spPr>
          <a:xfrm>
            <a:off x="5029200" y="5952744"/>
            <a:ext cx="411480" cy="411480"/>
          </a:xfrm>
          <a:prstGeom prst="actionButtonEnd">
            <a:avLst/>
          </a:prstGeom>
          <a:solidFill>
            <a:srgbClr val="0070C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Action Button: Custom 21" descr="Close course Action Button with &quot;X&quot;" title="Close Course Action Button with &quot;X&quot;">
            <a:hlinkClick r:id="" action="ppaction://hlinkshowjump?jump=endshow" highlightClick="1"/>
          </p:cNvPr>
          <p:cNvSpPr>
            <a:spLocks noChangeAspect="1"/>
          </p:cNvSpPr>
          <p:nvPr/>
        </p:nvSpPr>
        <p:spPr>
          <a:xfrm>
            <a:off x="5451313" y="5950294"/>
            <a:ext cx="411480" cy="410110"/>
          </a:xfrm>
          <a:prstGeom prst="actionButtonBlank">
            <a:avLst/>
          </a:prstGeom>
          <a:solidFill>
            <a:srgbClr val="700AA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</a:p>
        </p:txBody>
      </p:sp>
      <p:sp>
        <p:nvSpPr>
          <p:cNvPr id="4" name="Slide Number TextBox 3" descr="Slide Number" title="Slide Number"/>
          <p:cNvSpPr txBox="1"/>
          <p:nvPr userDrawn="1"/>
        </p:nvSpPr>
        <p:spPr>
          <a:xfrm>
            <a:off x="7989800" y="6063544"/>
            <a:ext cx="52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17D8E78-5229-49C6-8CB6-60CB93CE053D}" type="slidenum">
              <a:rPr lang="en-US" b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‹#›</a:t>
            </a:fld>
            <a:endParaRPr lang="en-US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2" name="Group 31" descr="Top bar content place holder for Menu, Title with Subtitle, Resource and Script" title="Top bar content place holder "/>
          <p:cNvGrpSpPr/>
          <p:nvPr userDrawn="1"/>
        </p:nvGrpSpPr>
        <p:grpSpPr>
          <a:xfrm>
            <a:off x="0" y="0"/>
            <a:ext cx="9130284" cy="274320"/>
            <a:chOff x="0" y="0"/>
            <a:chExt cx="9130284" cy="274320"/>
          </a:xfrm>
        </p:grpSpPr>
        <p:sp>
          <p:nvSpPr>
            <p:cNvPr id="34" name="Rectangle 33" descr="Menu link Locate couse menu " title="Menu Navigation hyperlink">
              <a:hlinkClick r:id="rId12" action="ppaction://hlinksldjump"/>
            </p:cNvPr>
            <p:cNvSpPr/>
            <p:nvPr userDrawn="1"/>
          </p:nvSpPr>
          <p:spPr>
            <a:xfrm>
              <a:off x="0" y="0"/>
              <a:ext cx="914400" cy="274320"/>
            </a:xfrm>
            <a:prstGeom prst="rect">
              <a:avLst/>
            </a:prstGeom>
            <a:solidFill>
              <a:srgbClr val="B0B0B0"/>
            </a:solidFill>
            <a:ln>
              <a:solidFill>
                <a:srgbClr val="1D265D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Menu</a:t>
              </a:r>
            </a:p>
          </p:txBody>
        </p:sp>
        <p:sp>
          <p:nvSpPr>
            <p:cNvPr id="36" name="Rectangle 35" descr="Title: Don't Let HIV Be Your Endgame: Lever 2, Person to Person for HIV prevention education series part 2&#10;" title="Series title">
              <a:hlinkClick r:id="" action="ppaction://noaction"/>
            </p:cNvPr>
            <p:cNvSpPr/>
            <p:nvPr/>
          </p:nvSpPr>
          <p:spPr>
            <a:xfrm>
              <a:off x="914400" y="0"/>
              <a:ext cx="6070600" cy="274320"/>
            </a:xfrm>
            <a:prstGeom prst="rect">
              <a:avLst/>
            </a:prstGeom>
            <a:solidFill>
              <a:srgbClr val="75BB47"/>
            </a:solidFill>
            <a:ln>
              <a:solidFill>
                <a:srgbClr val="1D265D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Don’t Let HIV Be Your Endgame:</a:t>
              </a:r>
              <a:r>
                <a:rPr lang="en-US" sz="1400" b="1" i="1" baseline="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400" b="1" i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Level 2, Person to Person</a:t>
              </a:r>
            </a:p>
          </p:txBody>
        </p:sp>
        <p:sp>
          <p:nvSpPr>
            <p:cNvPr id="33" name="Rectangle 32" descr="Resource link includes references and links&#10;" title="Resource Navigation hyperlink">
              <a:hlinkClick r:id="" action="ppaction://noaction"/>
            </p:cNvPr>
            <p:cNvSpPr/>
            <p:nvPr/>
          </p:nvSpPr>
          <p:spPr>
            <a:xfrm>
              <a:off x="6985001" y="0"/>
              <a:ext cx="1230883" cy="274320"/>
            </a:xfrm>
            <a:prstGeom prst="rect">
              <a:avLst/>
            </a:prstGeom>
            <a:solidFill>
              <a:srgbClr val="B0B0B0"/>
            </a:solidFill>
            <a:ln>
              <a:solidFill>
                <a:srgbClr val="1D265D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Resource</a:t>
              </a:r>
            </a:p>
          </p:txBody>
        </p:sp>
        <p:sp>
          <p:nvSpPr>
            <p:cNvPr id="35" name="Rectangle 34" descr="Script link Notes and Transcript" title="Script Navigation hyperlink">
              <a:hlinkClick r:id="rId13" action="ppaction://hlinksldjump"/>
            </p:cNvPr>
            <p:cNvSpPr/>
            <p:nvPr/>
          </p:nvSpPr>
          <p:spPr>
            <a:xfrm>
              <a:off x="8215884" y="0"/>
              <a:ext cx="914400" cy="274320"/>
            </a:xfrm>
            <a:prstGeom prst="rect">
              <a:avLst/>
            </a:prstGeom>
            <a:solidFill>
              <a:srgbClr val="B0B0B0"/>
            </a:solidFill>
            <a:ln>
              <a:solidFill>
                <a:srgbClr val="1D265D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Script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81CE1C1-A28F-4EBF-A533-3EE30027A5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" y="6227064"/>
            <a:ext cx="1755433" cy="615769"/>
          </a:xfrm>
          <a:prstGeom prst="rect">
            <a:avLst/>
          </a:prstGeom>
        </p:spPr>
      </p:pic>
      <p:sp>
        <p:nvSpPr>
          <p:cNvPr id="18" name="TextBox 45">
            <a:extLst>
              <a:ext uri="{FF2B5EF4-FFF2-40B4-BE49-F238E27FC236}">
                <a16:creationId xmlns:a16="http://schemas.microsoft.com/office/drawing/2014/main" id="{EAB1D85C-F1EB-4E17-A4DA-C62EA437F896}"/>
              </a:ext>
            </a:extLst>
          </p:cNvPr>
          <p:cNvSpPr txBox="1"/>
          <p:nvPr userDrawn="1"/>
        </p:nvSpPr>
        <p:spPr>
          <a:xfrm>
            <a:off x="3053370" y="6508884"/>
            <a:ext cx="3515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cap="all" spc="300" dirty="0">
                <a:solidFill>
                  <a:srgbClr val="1F287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Creating a State of Health</a:t>
            </a: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73AA7B7F-470B-4416-9A72-9685D5745D0F}"/>
              </a:ext>
            </a:extLst>
          </p:cNvPr>
          <p:cNvSpPr txBox="1"/>
          <p:nvPr userDrawn="1"/>
        </p:nvSpPr>
        <p:spPr>
          <a:xfrm>
            <a:off x="6657975" y="6508884"/>
            <a:ext cx="2472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cap="all" spc="300" baseline="0" dirty="0">
                <a:solidFill>
                  <a:srgbClr val="1F287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oklahoma.gov/health</a:t>
            </a:r>
            <a:endParaRPr lang="en-US" sz="1100" b="1" cap="all" spc="300" baseline="0" dirty="0">
              <a:solidFill>
                <a:srgbClr val="1F287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18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32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4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slide" Target="slide2.xml"/><Relationship Id="rId5" Type="http://schemas.openxmlformats.org/officeDocument/2006/relationships/slide" Target="slide32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slide" Target="slide2.xml"/><Relationship Id="rId5" Type="http://schemas.openxmlformats.org/officeDocument/2006/relationships/slide" Target="slide33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slide" Target="slide33.xml"/><Relationship Id="rId5" Type="http://schemas.openxmlformats.org/officeDocument/2006/relationships/slide" Target="slide4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3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6.xml"/><Relationship Id="rId7" Type="http://schemas.openxmlformats.org/officeDocument/2006/relationships/slide" Target="slide3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_607HC5OYdU" TargetMode="External"/><Relationship Id="rId6" Type="http://schemas.openxmlformats.org/officeDocument/2006/relationships/slide" Target="slide4.xml"/><Relationship Id="rId11" Type="http://schemas.openxmlformats.org/officeDocument/2006/relationships/hyperlink" Target="https://www.youtube.com/watch?v=_607HC5OYdU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vimeo.com/128105683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2.xml"/><Relationship Id="rId5" Type="http://schemas.openxmlformats.org/officeDocument/2006/relationships/slide" Target="slide33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slide" Target="slide33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slide" Target="slide33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hyperlink" Target="Don'tLetHIVBEYourEndgame_Level%202_PersontoPerson_Script_12.04.18.pdf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slide" Target="slide33.xml"/><Relationship Id="rId5" Type="http://schemas.openxmlformats.org/officeDocument/2006/relationships/slide" Target="slide4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34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22.xml"/><Relationship Id="rId5" Type="http://schemas.openxmlformats.org/officeDocument/2006/relationships/slide" Target="slide29.xml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slide" Target="slide2.xml"/><Relationship Id="rId5" Type="http://schemas.openxmlformats.org/officeDocument/2006/relationships/slide" Target="slide34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slide" Target="slide2.xml"/><Relationship Id="rId5" Type="http://schemas.openxmlformats.org/officeDocument/2006/relationships/slide" Target="slide34.xm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slide" Target="slide34.xml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.xml"/><Relationship Id="rId7" Type="http://schemas.openxmlformats.org/officeDocument/2006/relationships/slide" Target="slide3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.xml"/><Relationship Id="rId7" Type="http://schemas.openxmlformats.org/officeDocument/2006/relationships/slide" Target="slide34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slide" Target="slide34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35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5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4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31.xml"/><Relationship Id="rId5" Type="http://schemas.openxmlformats.org/officeDocument/2006/relationships/slide" Target="slide4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5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hiv/basics/transmission.html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google.com/search?q=You+Can+Get+HIV+By&amp;source=lnms&amp;tbm=isch&amp;sa=X&amp;ved=0ahUKEwjSnaHx0_zeAhVFXawKHXjmBq4Q_AUIDigB&amp;biw=1680&amp;bih=901#imgrc=rNw7yaVKqROaTM:&amp;spf=1543599410277" TargetMode="Externa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hyperlink" Target="https://pixabay.com/en/red-ribbon-awareness-aids-hiv-913305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hiv.gov/events/awareness-days/world-aids-day" TargetMode="External"/><Relationship Id="rId10" Type="http://schemas.openxmlformats.org/officeDocument/2006/relationships/slide" Target="slide2.xml"/><Relationship Id="rId4" Type="http://schemas.openxmlformats.org/officeDocument/2006/relationships/notesSlide" Target="../notesSlides/notesSlide31.xml"/><Relationship Id="rId9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tbm=isch&amp;sa=1&amp;ei=9db-W4uEB4rytAWzwY_IBw&amp;q=+question+mark+in+black+square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google.com/search?q=You+Can+Get+HIV+By&amp;source=lnms&amp;tbm=isch&amp;sa=X&amp;ved=0ahUKEwjSnaHx0_zeAhVFXawKHXjmBq4Q_AUIDigB&amp;biw=1680&amp;bih=901#imgrc=Eyk1DEFIElV0OM:&amp;spf=1543599410284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hyperlink" Target="https://www.cdc.gov/hiv/basics/transmission.html" TargetMode="External"/><Relationship Id="rId11" Type="http://schemas.openxmlformats.org/officeDocument/2006/relationships/slide" Target="slide2.xml"/><Relationship Id="rId5" Type="http://schemas.openxmlformats.org/officeDocument/2006/relationships/hyperlink" Target="https://www.hiv.gov/hiv-basics/overview/about-hiv-and-aids/how-is-hiv-transmitted" TargetMode="External"/><Relationship Id="rId10" Type="http://schemas.openxmlformats.org/officeDocument/2006/relationships/slide" Target="slide31.xml"/><Relationship Id="rId4" Type="http://schemas.openxmlformats.org/officeDocument/2006/relationships/notesSlide" Target="../notesSlides/notesSlide32.xml"/><Relationship Id="rId9" Type="http://schemas.openxmlformats.org/officeDocument/2006/relationships/hyperlink" Target="http://www.yourdictionary.com/body-fluid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607HC5OYdU" TargetMode="External"/><Relationship Id="rId13" Type="http://schemas.openxmlformats.org/officeDocument/2006/relationships/hyperlink" Target="https://www.google.com/search?q=https://www.cdc.gov/std/stats16/adolescents.%22html%22&amp;sa=X&amp;ved=2ahUKEwjl0c-DxffeAhUDYK0KHY0yBZ0Q5t4CMAB6BAgHEAc&amp;biw=1680&amp;bih=901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vimeo.com/128105683" TargetMode="External"/><Relationship Id="rId12" Type="http://schemas.openxmlformats.org/officeDocument/2006/relationships/hyperlink" Target="https://www.google.com/search?q=https://lh3.googleusercontent.com/5-nzTDMPdClMTQyRtPi5ZzWN4y4C75fNprV32xKu4l5IzXewxBEBMtJcWcHvGFwJzw-CAU1S0QFZjdN4tzbj%3Ds750)&amp;tbm=isch&amp;source=iu&amp;ictx=1&amp;fir=1uvu9kcI72CRdM:,FS33Y-L5s4ayMM,_&amp;usg=AI4_-kTfnH7xJfeYDILxHAwV-kFXAvHKng&amp;sa=X&amp;ved=2ahUKEwiD3qqE8vfeAhVCKa0KHVhyCD0Q9QEwAHoECAMQBA#imgrc=1uvu9kcI72CRdM:" TargetMode="External"/><Relationship Id="rId2" Type="http://schemas.openxmlformats.org/officeDocument/2006/relationships/audio" Target="../media/media30.wav"/><Relationship Id="rId16" Type="http://schemas.openxmlformats.org/officeDocument/2006/relationships/image" Target="../media/image3.png"/><Relationship Id="rId1" Type="http://schemas.microsoft.com/office/2007/relationships/media" Target="../media/media30.wav"/><Relationship Id="rId6" Type="http://schemas.openxmlformats.org/officeDocument/2006/relationships/hyperlink" Target="https://www.hiv.gov/hiv-basics/overview/about-hiv-and-aids/how-is-hiv-transmitted" TargetMode="External"/><Relationship Id="rId11" Type="http://schemas.openxmlformats.org/officeDocument/2006/relationships/hyperlink" Target="https://www.hiv.gov/blog/xoxo-put-your-bestdefense-into-play" TargetMode="External"/><Relationship Id="rId5" Type="http://schemas.openxmlformats.org/officeDocument/2006/relationships/hyperlink" Target="https://www.cdc.gov/hiv/basics/transmission.html" TargetMode="External"/><Relationship Id="rId15" Type="http://schemas.openxmlformats.org/officeDocument/2006/relationships/slide" Target="slide2.xml"/><Relationship Id="rId10" Type="http://schemas.openxmlformats.org/officeDocument/2006/relationships/hyperlink" Target="https://www.cdc.gov/hiv/basics/prevention.html" TargetMode="External"/><Relationship Id="rId4" Type="http://schemas.openxmlformats.org/officeDocument/2006/relationships/notesSlide" Target="../notesSlides/notesSlide33.xml"/><Relationship Id="rId9" Type="http://schemas.openxmlformats.org/officeDocument/2006/relationships/hyperlink" Target="https://www.google.com/search?tbm=isch&amp;sa=1&amp;ei=bdn-W-zvGtH0swXCz5zgBg&amp;q=free,+Red+No+Sex+Sign,+&amp;oq=free,+Red+No+Sex+Sign,+&amp;gs_l=img.3..35i39.19637.19637..21581...0.0..0.72.72.1......1....1..gws-wiz-img.lrKMy9zGQtM#imgrc=shTzDXsK4DTbJM:&amp;spf=1543428484080" TargetMode="External"/><Relationship Id="rId1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source=hp&amp;ei=_8r-W8_IDOa7tgWUh5_ICQ&amp;q=https://www.plannedparenthood.org/learn/birth-control/condom/how-effective-are-condoms&amp;btnK=Google+Search&amp;oq=https://www.plannedparenthood.org/learn/birth-control/condom/how-effective-are-condoms&amp;gs_l=psy-ab.3...133157.133157..134686...1.0..0.265.400.0j1j1......0....1j2..gws-wiz.....0.FSB7WMZ6KUM" TargetMode="External"/><Relationship Id="rId13" Type="http://schemas.openxmlformats.org/officeDocument/2006/relationships/hyperlink" Target="https://www.birthcontrol.com/options/female-condom/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cdc.gov/condomeffectiveness/" TargetMode="External"/><Relationship Id="rId12" Type="http://schemas.openxmlformats.org/officeDocument/2006/relationships/hyperlink" Target="https://www.google.com/search?tbm=isch&amp;sa=1&amp;ei=VPn-W-arOouqsgWQvafQBg&amp;q=FC2+condom&amp;oq=FC2+condom&amp;gs_l=img.3...123943.135094..136033...2.0..0.91.921.12......1....1..gws-wiz-img.......0j35i39j0i67j0i30j0i5i30j0i8i30j0i24.pBBGIbTQrSo#imgrc=48YCVc7kV8x5uM:&amp;spf=1543436765744" TargetMode="External"/><Relationship Id="rId2" Type="http://schemas.openxmlformats.org/officeDocument/2006/relationships/audio" Target="../media/media30.wav"/><Relationship Id="rId16" Type="http://schemas.openxmlformats.org/officeDocument/2006/relationships/image" Target="../media/image3.png"/><Relationship Id="rId1" Type="http://schemas.microsoft.com/office/2007/relationships/media" Target="../media/media30.wav"/><Relationship Id="rId6" Type="http://schemas.openxmlformats.org/officeDocument/2006/relationships/hyperlink" Target="https://www.hiv.va.gov/patient/daily/sex/birth-control.asp" TargetMode="External"/><Relationship Id="rId11" Type="http://schemas.openxmlformats.org/officeDocument/2006/relationships/hyperlink" Target="https://www.google.com/search?tbm=isch&amp;sa=1&amp;ei=I_j-W_rqOpG0tQWT5IvwAg&amp;q=condom+expiration+date&amp;oq=+condom&amp;gs_l=img.1.1.35i39l2j0l6j0i67j0.299188.299188..302800...0.0..0.166.166.0j1......1....1..gws-wiz-img.Tceg7hb8oAU#imgrc=fdg7aUDLJrEhyM:&amp;spf=1543436627703" TargetMode="External"/><Relationship Id="rId5" Type="http://schemas.openxmlformats.org/officeDocument/2006/relationships/hyperlink" Target="https://www.google.com/search?biw=1680&amp;bih=901&amp;ei=xcf-W-eCJojGsAXqt4LAAg&amp;q=https://www.cdc.gov/std/life-stages-populations/stdfact-teens.html+&amp;oq=https://www.cdc.gov/std/life-stages-populations/stdfact-teens.html+&amp;gs_l=psy-ab.3...126698.126698..129223...0.0..0.84.84.1......0....1j2..gws-wiz.g8lqg8aSdt4" TargetMode="External"/><Relationship Id="rId15" Type="http://schemas.openxmlformats.org/officeDocument/2006/relationships/slide" Target="slide2.xml"/><Relationship Id="rId10" Type="http://schemas.openxmlformats.org/officeDocument/2006/relationships/hyperlink" Target="https://www.cdc.gov/condomeffectiveness/male-condom-use.html" TargetMode="External"/><Relationship Id="rId4" Type="http://schemas.openxmlformats.org/officeDocument/2006/relationships/notesSlide" Target="../notesSlides/notesSlide34.xml"/><Relationship Id="rId9" Type="http://schemas.openxmlformats.org/officeDocument/2006/relationships/hyperlink" Target="https://www.google.com/search?tbm=isch&amp;sa=1&amp;ei=T_f-W4umBI20sQXyy4yYCg&amp;q=male+condom+rolled+up+ring+condom+&amp;oq=male+condom+rolled+up+ring+condom+&amp;gs_l=img.3...206656.210455..211810...0.0..0.87.247.3......2....1j2..gws-wiz-img.....0..0j0i7i30.JHwM2BSQFTE#imgrc=3zB7O8JMlkrxDM:&amp;spf=1543436322715" TargetMode="External"/><Relationship Id="rId1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train.org/cdctrain/access-denied" TargetMode="Externa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hyperlink" Target="https://www.google.com/search?biw=1680&amp;bih=901&amp;ei=xcf-W-eCJojGsAXqt4LAAg&amp;q=https://www.cdc.gov/std/life-stages-populations/stdfact-teens.html+&amp;oq=https://www.cdc.gov/std/life-stages-populations/stdfact-teens.html+&amp;gs_l=psy-ab.3...126698.126698..129223...0.0..0.84.84.1......0....1j2..gws-wiz.g8lqg8aSdt4" TargetMode="External"/><Relationship Id="rId5" Type="http://schemas.openxmlformats.org/officeDocument/2006/relationships/hyperlink" Target="https://www.cdc.gov/condomeffectiveness/Female-condom-use.html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5.xml"/><Relationship Id="rId9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learning/local/pdf/Style_Compliance_Checklist.pdf" TargetMode="External"/><Relationship Id="rId13" Type="http://schemas.openxmlformats.org/officeDocument/2006/relationships/slide" Target="slide31.xm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owl.purdue.edu/owl/research_and_citation/chicago_manual_17th_edition/cmos_formatting_and_style_guide/chicago_manual_of_style_17th_edition.html" TargetMode="External"/><Relationship Id="rId12" Type="http://schemas.openxmlformats.org/officeDocument/2006/relationships/hyperlink" Target="http://www.w3.org/WAI/standards-guidelines/wcag/" TargetMode="Externa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hyperlink" Target="https://www.cdc.gov/trainingdevelopment/pdf/ElrngEsstls.pdf" TargetMode="External"/><Relationship Id="rId11" Type="http://schemas.openxmlformats.org/officeDocument/2006/relationships/hyperlink" Target="https://www.hhs.gov/web/section-508/making-files-accessible/checklist/ppt/index.html" TargetMode="External"/><Relationship Id="rId5" Type="http://schemas.openxmlformats.org/officeDocument/2006/relationships/hyperlink" Target="https://www.shutterstock.com/home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s://www.hhs.gov/web/section-508/making-files-accessible/checklist/pdf/index.html" TargetMode="External"/><Relationship Id="rId4" Type="http://schemas.openxmlformats.org/officeDocument/2006/relationships/notesSlide" Target="../notesSlides/notesSlide36.xml"/><Relationship Id="rId9" Type="http://schemas.openxmlformats.org/officeDocument/2006/relationships/hyperlink" Target="https://accessdp.files.wordpress.com/2009/05/checklistpdf.pdf" TargetMode="External"/><Relationship Id="rId1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slide" Target="slide31.xml"/><Relationship Id="rId5" Type="http://schemas.openxmlformats.org/officeDocument/2006/relationships/hyperlink" Target="https://www.train.org/cdctrain/access-denied" TargetMode="External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2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12" Type="http://schemas.openxmlformats.org/officeDocument/2006/relationships/slide" Target="slide15.xml"/><Relationship Id="rId17" Type="http://schemas.openxmlformats.org/officeDocument/2006/relationships/image" Target="../media/image3.png"/><Relationship Id="rId2" Type="http://schemas.openxmlformats.org/officeDocument/2006/relationships/audio" Target="../media/media4.wav"/><Relationship Id="rId16" Type="http://schemas.openxmlformats.org/officeDocument/2006/relationships/slide" Target="slide31.xml"/><Relationship Id="rId1" Type="http://schemas.microsoft.com/office/2007/relationships/media" Target="../media/media4.wav"/><Relationship Id="rId6" Type="http://schemas.openxmlformats.org/officeDocument/2006/relationships/slide" Target="slide2.xml"/><Relationship Id="rId11" Type="http://schemas.openxmlformats.org/officeDocument/2006/relationships/slide" Target="slide11.xml"/><Relationship Id="rId5" Type="http://schemas.openxmlformats.org/officeDocument/2006/relationships/slide" Target="slide1.xml"/><Relationship Id="rId15" Type="http://schemas.openxmlformats.org/officeDocument/2006/relationships/image" Target="../media/image6.jpeg"/><Relationship Id="rId10" Type="http://schemas.openxmlformats.org/officeDocument/2006/relationships/slide" Target="slide7.xml"/><Relationship Id="rId4" Type="http://schemas.openxmlformats.org/officeDocument/2006/relationships/notesSlide" Target="../notesSlides/notesSlide4.xml"/><Relationship Id="rId9" Type="http://schemas.openxmlformats.org/officeDocument/2006/relationships/slide" Target="slide6.xml"/><Relationship Id="rId14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jpeg"/><Relationship Id="rId5" Type="http://schemas.openxmlformats.org/officeDocument/2006/relationships/hyperlink" Target="https://www.google.com/url?sa=i&amp;rct=j&amp;q=&amp;esrc=s&amp;source=images&amp;cd=&amp;cad=rja&amp;uact=8&amp;ved=2ahUKEwj-9K7Ak-XaAhUQiIMKHWccBhoQjRx6BAgBEAU&amp;url=https://insiderlouisville.com/health/social_good/world-aids-day-observance-louisville-free-public-library/&amp;psig=AOvVaw0V86b2YZSUuI0rgDIiUiwt&amp;ust=1525285885140792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31.xm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png"/><Relationship Id="rId5" Type="http://schemas.openxmlformats.org/officeDocument/2006/relationships/hyperlink" Target="http://www.google.com/url?sa=i&amp;rct=j&amp;q=&amp;esrc=s&amp;source=images&amp;cd=&amp;cad=rja&amp;uact=8&amp;ved=2ahUKEwj2qpPLodPaAhVSOKwKHd4tAHAQjRx6BAgAEAU&amp;url=http://www.youthjamaica.com/content/transmission-and-prevention&amp;psig=AOvVaw2kcUhFcJypFolr9yJ3Jnrr&amp;ust=1524671030761421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hyperlink" Target="https://www.google.com/url?sa=i&amp;rct=j&amp;q=&amp;esrc=s&amp;source=images&amp;cd=&amp;cad=rja&amp;uact=8&amp;ved=2ahUKEwiuormupdPaAhVMnq0KHSrTCWYQjRx6BAgAEAU&amp;url=https://www.quora.com/Can-you-catch-AIDS-from-kissing&amp;psig=AOvVaw28kILJZh0yhg3Oq1fZ7WiD&amp;ust=1524671554928449" TargetMode="External"/><Relationship Id="rId10" Type="http://schemas.openxmlformats.org/officeDocument/2006/relationships/slide" Target="slide2.xml"/><Relationship Id="rId4" Type="http://schemas.openxmlformats.org/officeDocument/2006/relationships/notesSlide" Target="../notesSlides/notesSlide9.xml"/><Relationship Id="rId9" Type="http://schemas.openxmlformats.org/officeDocument/2006/relationships/slide" Target="slide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Red Ribbon Picture 2" descr="Image: Long Tail Red Ribbon, Shutterstock 162472193. jpg.&#10;" title="Image: Long Tail Red Ribb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"/>
          <a:stretch/>
        </p:blipFill>
        <p:spPr bwMode="auto">
          <a:xfrm>
            <a:off x="0" y="689743"/>
            <a:ext cx="9146689" cy="476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 descr="Title: Don't Let HIV Be Your Endgame for HIV prevention education series slide. &#10;" title="Series Title: Don't Let HIV Be Your Endgame"/>
          <p:cNvSpPr>
            <a:spLocks noGrp="1"/>
          </p:cNvSpPr>
          <p:nvPr>
            <p:ph type="ctrTitle"/>
          </p:nvPr>
        </p:nvSpPr>
        <p:spPr>
          <a:xfrm>
            <a:off x="274320" y="205476"/>
            <a:ext cx="7327483" cy="2354886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l"/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i="1" dirty="0">
                <a:solidFill>
                  <a:srgbClr val="1D265D"/>
                </a:solidFill>
              </a:rPr>
            </a:br>
            <a:r>
              <a:rPr lang="en-US" sz="54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Don’t Let HIV Be Your Endgame</a:t>
            </a:r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6000" b="1" i="1" dirty="0">
              <a:solidFill>
                <a:srgbClr val="1D2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ubtitle 6" descr="Subtitle: Level 2, Person to Person for HIV prevention education series part 2 slide.&#10;" title="Subtitle: Level 2, Person to Person "/>
          <p:cNvSpPr>
            <a:spLocks noGrp="1"/>
          </p:cNvSpPr>
          <p:nvPr>
            <p:ph type="subTitle" idx="1"/>
          </p:nvPr>
        </p:nvSpPr>
        <p:spPr>
          <a:xfrm>
            <a:off x="104775" y="3133725"/>
            <a:ext cx="6162675" cy="1657350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l"/>
            <a:r>
              <a:rPr lang="en-US" sz="4400" b="1" i="1" dirty="0">
                <a:solidFill>
                  <a:srgbClr val="75BB47"/>
                </a:solidFill>
                <a:ea typeface="Verdana" panose="020B0604030504040204" pitchFamily="34" charset="0"/>
              </a:rPr>
              <a:t>   </a:t>
            </a:r>
            <a:r>
              <a:rPr lang="en-US" sz="4400" b="1" i="1" dirty="0">
                <a:solidFill>
                  <a:srgbClr val="005C99"/>
                </a:solidFill>
                <a:ea typeface="Verdana" panose="020B0604030504040204" pitchFamily="34" charset="0"/>
              </a:rPr>
              <a:t>Level 2,</a:t>
            </a:r>
          </a:p>
          <a:p>
            <a:pPr algn="l"/>
            <a:r>
              <a:rPr lang="en-US" sz="4400" b="1" i="1" dirty="0">
                <a:solidFill>
                  <a:srgbClr val="005C99"/>
                </a:solidFill>
                <a:ea typeface="Verdana" panose="020B0604030504040204" pitchFamily="34" charset="0"/>
              </a:rPr>
              <a:t>   Person to Person</a:t>
            </a:r>
          </a:p>
          <a:p>
            <a:pPr algn="l"/>
            <a:endParaRPr lang="en-US" sz="4400" b="1" i="1" dirty="0">
              <a:latin typeface="+mn-lt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Disclaimer Rectangle 2" descr="Disclaimer: This training which contains HIV/STD prevention education text and images prepared for middle school and high school students in accordance with the Oklahoma State Mandate 70-11-103.3 and may not be appropriate for all audiences slide.  &#10;" title="Disclaimer TextBox"/>
          <p:cNvSpPr/>
          <p:nvPr/>
        </p:nvSpPr>
        <p:spPr>
          <a:xfrm>
            <a:off x="223475" y="4996303"/>
            <a:ext cx="883202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19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training contains HIV/STD prevention education text and images prepared for                    middle school and high school students in accordance with the                                        Oklahoma State Mandate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70-11-103.3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and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19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not be appropriate for all audiences.  </a:t>
            </a:r>
            <a:endParaRPr lang="en-US" dirty="0">
              <a:solidFill>
                <a:srgbClr val="00197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Menu Rectangle 1" descr="Menu Navigation hyperlink." title="Menu Button">
            <a:hlinkClick r:id="rId6" action="ppaction://hlinksldjump"/>
          </p:cNvPr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source Rectangle 3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06681" y="-6350"/>
            <a:ext cx="1190244" cy="2921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cript Rectangle 4" descr="Script Navigation hyperlink." title="Script Button">
            <a:hlinkClick r:id="rId8" action="ppaction://hlinksldjump"/>
          </p:cNvPr>
          <p:cNvSpPr/>
          <p:nvPr/>
        </p:nvSpPr>
        <p:spPr>
          <a:xfrm>
            <a:off x="8196925" y="-6350"/>
            <a:ext cx="949764" cy="2921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evel 2_Slide 1" descr="Audio File Level 2_Slide 1 Sound." title="Level 2_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544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Goal #1 What have you learned? slide." title="Slide Title: Goal #1 What have you learned? "/>
          <p:cNvSpPr>
            <a:spLocks noGrp="1"/>
          </p:cNvSpPr>
          <p:nvPr>
            <p:ph type="ctrTitle"/>
          </p:nvPr>
        </p:nvSpPr>
        <p:spPr>
          <a:xfrm>
            <a:off x="330200" y="612579"/>
            <a:ext cx="8597900" cy="1306172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Goal #1</a:t>
            </a: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have you learned? </a:t>
            </a: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Q &amp; Instruct Subtitle 6" descr="Subtitle Interactive Question Instructions: Can you identiy 5 ways to spread HIV? and Select each question mark to reveal an answer. &#10;" title="Subtitle Interactive Question: Can you identify 5 Ways HIV is Spread? and Select Each Question Mark To Reveal an Answer."/>
          <p:cNvSpPr>
            <a:spLocks noGrp="1"/>
          </p:cNvSpPr>
          <p:nvPr>
            <p:ph type="subTitle" idx="1"/>
          </p:nvPr>
        </p:nvSpPr>
        <p:spPr>
          <a:xfrm>
            <a:off x="0" y="1693902"/>
            <a:ext cx="9144000" cy="1897433"/>
          </a:xfrm>
          <a:effectLst/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you identify </a:t>
            </a:r>
          </a:p>
          <a:p>
            <a:r>
              <a:rPr lang="en-US" sz="3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</a:t>
            </a:r>
            <a:r>
              <a:rPr lang="en-US" sz="3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Ways </a:t>
            </a:r>
            <a:r>
              <a:rPr lang="en-US" sz="3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HIV is Spread?</a:t>
            </a:r>
            <a:endParaRPr lang="en-US" sz="3400" b="1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253CB2"/>
                </a:solidFill>
              </a:rPr>
              <a:t>Select </a:t>
            </a:r>
            <a:r>
              <a:rPr lang="en-US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Audio,</a:t>
            </a:r>
            <a:endParaRPr lang="en-US" sz="2400" dirty="0">
              <a:solidFill>
                <a:srgbClr val="253CB2"/>
              </a:solidFill>
            </a:endParaRPr>
          </a:p>
          <a:p>
            <a:r>
              <a:rPr lang="en-US" sz="2400" dirty="0">
                <a:solidFill>
                  <a:srgbClr val="253CB2"/>
                </a:solidFill>
              </a:rPr>
              <a:t>Then each </a:t>
            </a:r>
            <a:r>
              <a:rPr lang="en-US" sz="2400" dirty="0">
                <a:solidFill>
                  <a:srgbClr val="D04A14"/>
                </a:solidFill>
              </a:rPr>
              <a:t>question</a:t>
            </a:r>
            <a:r>
              <a:rPr lang="en-US" sz="2400" dirty="0">
                <a:solidFill>
                  <a:srgbClr val="253CB2"/>
                </a:solidFill>
              </a:rPr>
              <a:t> </a:t>
            </a:r>
            <a:r>
              <a:rPr lang="en-US" sz="2400" dirty="0">
                <a:solidFill>
                  <a:srgbClr val="D04A14"/>
                </a:solidFill>
              </a:rPr>
              <a:t>mark</a:t>
            </a:r>
            <a:r>
              <a:rPr lang="en-US" sz="2400" dirty="0">
                <a:solidFill>
                  <a:srgbClr val="253CB2"/>
                </a:solidFill>
              </a:rPr>
              <a:t> to reveal an answer. </a:t>
            </a:r>
          </a:p>
          <a:p>
            <a:endParaRPr lang="en-US" sz="2000" dirty="0">
              <a:solidFill>
                <a:srgbClr val="253CB2"/>
              </a:solidFill>
            </a:endParaRPr>
          </a:p>
          <a:p>
            <a:pPr algn="l"/>
            <a:r>
              <a:rPr lang="en-US" sz="2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		</a:t>
            </a:r>
            <a:endParaRPr lang="en-US" sz="2600" b="1" dirty="0"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pic>
        <p:nvPicPr>
          <p:cNvPr id="1026" name="1st Lt orng ? Picture 2" descr="1st Image: free, Question mark in black square, gograph.com. " title="Image: 1st Interactive Question Mark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6" y="3925527"/>
            <a:ext cx="571500" cy="57150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0" name="1st Unp Rectangle 19" descr="1st Textbox With Answer To1st Question Mark: Unprotected Sex slide.&#10;" title="Unprotected Sex"/>
          <p:cNvSpPr/>
          <p:nvPr/>
        </p:nvSpPr>
        <p:spPr>
          <a:xfrm>
            <a:off x="0" y="4502564"/>
            <a:ext cx="2155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Unprotected Sex</a:t>
            </a:r>
          </a:p>
        </p:txBody>
      </p:sp>
      <p:pic>
        <p:nvPicPr>
          <p:cNvPr id="26" name="2nd Grn ? Picture 2" descr="2nd Image: free, Question mark in black square, gograph.com. " title=" Image: 2nd Interactive Question Mark 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56" y="4447843"/>
            <a:ext cx="571500" cy="571501"/>
          </a:xfrm>
          <a:prstGeom prst="rect">
            <a:avLst/>
          </a:prstGeom>
          <a:solidFill>
            <a:srgbClr val="C00000"/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sp>
        <p:nvSpPr>
          <p:cNvPr id="21" name="2nd Preg Rectangle 20" descr="2nd Textbox With Answer To 2nd Question Mark: Pregnancy, childbirth and breastfeeding slide.&#10;" title="Pregnancy, childbirth and breastfeeding"/>
          <p:cNvSpPr/>
          <p:nvPr/>
        </p:nvSpPr>
        <p:spPr>
          <a:xfrm>
            <a:off x="1056675" y="4887284"/>
            <a:ext cx="34080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200" b="1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Pregnancy, childbirth and breastfeeding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197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3rd Blu ? Picture 2" descr="3rd Image: free, Question mark in black square, gograph.com. " title="Image: 3rd Interactive Question Mark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73" y="3928508"/>
            <a:ext cx="571500" cy="57150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3" name="3rd Inj Rectangle 22" descr="3rd Textbox With Answer To 3rd Question Mark: Injecting Drugs slide.&#10;" title="Injecting Drugs"/>
          <p:cNvSpPr/>
          <p:nvPr/>
        </p:nvSpPr>
        <p:spPr>
          <a:xfrm>
            <a:off x="3528590" y="4514299"/>
            <a:ext cx="19281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Injecting Drugs</a:t>
            </a:r>
          </a:p>
        </p:txBody>
      </p:sp>
      <p:pic>
        <p:nvPicPr>
          <p:cNvPr id="29" name="4th Lt grn ? Picture 2" descr="4th Image: free, Question mark in black square, gograph.com. " title="Image: 4th Interactive Question Mark Imag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96" y="4081298"/>
            <a:ext cx="571500" cy="57150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4" name="4th Work Rectangle 23" descr="4th Textbox With Answer To 4th Question Mark: Healthcare worker slide.&#10;" title="Healthcare worker "/>
          <p:cNvSpPr/>
          <p:nvPr/>
        </p:nvSpPr>
        <p:spPr>
          <a:xfrm>
            <a:off x="5315126" y="4520463"/>
            <a:ext cx="1904689" cy="837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Healthcare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Worker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197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" name="5th Orng Picture 2" descr="5th Image: free, Question mark in black square, gograph.com.  " title="Image: 5th Interactive Question Mark Imag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79" y="4345168"/>
            <a:ext cx="571500" cy="57150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5" name="5th Bld Rectangle 24" descr="5th Textbox With Answer To 5th Question Mark: Blood Transfusions &amp; Organ/Tissue Transplants slide.&#10;&#10;" title="Blood Transfusions &amp; Organ/Tissue Transplants "/>
          <p:cNvSpPr/>
          <p:nvPr/>
        </p:nvSpPr>
        <p:spPr>
          <a:xfrm>
            <a:off x="6576646" y="4820622"/>
            <a:ext cx="28075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Blood Transfusions &amp; Organ/Tissue Transplants</a:t>
            </a:r>
          </a:p>
        </p:txBody>
      </p:sp>
      <p:sp>
        <p:nvSpPr>
          <p:cNvPr id="15" name="M Rectangle 14" descr="Menu Navigation hyperlink." title="Menu Button"/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R Rectangle 2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80880" y="-24036"/>
            <a:ext cx="120396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6350"/>
            <a:ext cx="914400" cy="255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" name="Level 2_Slide 10" descr="Audio File Level 2_Slide 10 Sound." title="Level 2_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Body Fluids and HIV slide." title="Slide Title: Body Fluids and HIV"/>
          <p:cNvSpPr>
            <a:spLocks noGrp="1"/>
          </p:cNvSpPr>
          <p:nvPr>
            <p:ph type="title"/>
          </p:nvPr>
        </p:nvSpPr>
        <p:spPr>
          <a:xfrm>
            <a:off x="488904" y="452786"/>
            <a:ext cx="8229600" cy="78670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Fluids and HIV</a:t>
            </a:r>
          </a:p>
        </p:txBody>
      </p:sp>
      <p:grpSp>
        <p:nvGrpSpPr>
          <p:cNvPr id="14" name="Background Group 13" descr="Nurse Toni Background." title="Background Group"/>
          <p:cNvGrpSpPr>
            <a:grpSpLocks noChangeAspect="1"/>
          </p:cNvGrpSpPr>
          <p:nvPr/>
        </p:nvGrpSpPr>
        <p:grpSpPr>
          <a:xfrm>
            <a:off x="532115" y="1482157"/>
            <a:ext cx="3106323" cy="4583553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5" name="Oval 14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 descr="Nurse Toni Background Rectangle." title="Nurse Toni 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 descr="Nurse Toni Background Bottom Oval." title=" 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R Picture 12" descr="Image: Right Picture Red Ribbon Wallpaper. " title="Image: Righ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8842" y="5274076"/>
            <a:ext cx="1175352" cy="621277"/>
          </a:xfrm>
          <a:prstGeom prst="rect">
            <a:avLst/>
          </a:prstGeom>
        </p:spPr>
      </p:pic>
      <p:pic>
        <p:nvPicPr>
          <p:cNvPr id="18" name="L Picture 17" descr="Image: Left Picture Red Ribbon Wallpaper.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" y="5229334"/>
            <a:ext cx="1326926" cy="751611"/>
          </a:xfrm>
          <a:prstGeom prst="rect">
            <a:avLst/>
          </a:prstGeom>
        </p:spPr>
      </p:pic>
      <p:pic>
        <p:nvPicPr>
          <p:cNvPr id="11" name="Picture 10" descr="Image: Standing using left index/pointing finger pointing to the front tan skin calm fac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9" y="1881564"/>
            <a:ext cx="2770717" cy="3931920"/>
          </a:xfrm>
          <a:prstGeom prst="rect">
            <a:avLst/>
          </a:prstGeom>
        </p:spPr>
      </p:pic>
      <p:sp>
        <p:nvSpPr>
          <p:cNvPr id="4" name="Content Placeholder 3" descr="Body Fluids and HIV&#10;&#10;For your second goal, You need to know  which Body Fluids transmit HIV.&#10;" title="Content TextBox 2nd Goal Content"/>
          <p:cNvSpPr>
            <a:spLocks noGrp="1"/>
          </p:cNvSpPr>
          <p:nvPr>
            <p:ph sz="half" idx="2"/>
          </p:nvPr>
        </p:nvSpPr>
        <p:spPr>
          <a:xfrm>
            <a:off x="3784290" y="1417636"/>
            <a:ext cx="5359710" cy="45259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For your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second goal,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 You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need to know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 which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Body Fluids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 transmit HIV.</a:t>
            </a:r>
          </a:p>
        </p:txBody>
      </p:sp>
      <p:sp>
        <p:nvSpPr>
          <p:cNvPr id="7" name="M Rectangle 6" descr="Menu Navigation hyperlink." title="Menu Button">
            <a:hlinkClick r:id="rId7" action="ppaction://hlinksldjump"/>
          </p:cNvPr>
          <p:cNvSpPr/>
          <p:nvPr/>
        </p:nvSpPr>
        <p:spPr>
          <a:xfrm>
            <a:off x="0" y="0"/>
            <a:ext cx="935038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 Rectangle 7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73734" y="0"/>
            <a:ext cx="1255866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 Rectangle 20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0"/>
            <a:ext cx="91440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2_Slide 11" descr="Audio File Level 2_Slide 11 Sound." title="Level 2_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343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Which Body Fluids Can Transmit HIV? slide.&#10;" title="Slide Title: Which Body Fluids Can Transmit HIV?"/>
          <p:cNvSpPr>
            <a:spLocks noGrp="1"/>
          </p:cNvSpPr>
          <p:nvPr>
            <p:ph type="title"/>
          </p:nvPr>
        </p:nvSpPr>
        <p:spPr>
          <a:xfrm>
            <a:off x="457200" y="409931"/>
            <a:ext cx="8229600" cy="2342794"/>
          </a:xfrm>
        </p:spPr>
        <p:txBody>
          <a:bodyPr>
            <a:noAutofit/>
          </a:bodyPr>
          <a:lstStyle/>
          <a:p>
            <a:br>
              <a:rPr lang="en-US" sz="4800" b="1" dirty="0"/>
            </a:b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Which Body Fluids</a:t>
            </a:r>
            <a:b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en-US" sz="4800" dirty="0">
                <a:solidFill>
                  <a:srgbClr val="840084"/>
                </a:solidFill>
              </a:rPr>
              <a:t>Can</a:t>
            </a:r>
            <a:br>
              <a:rPr lang="en-US" sz="4800" dirty="0">
                <a:solidFill>
                  <a:srgbClr val="840084"/>
                </a:solidFill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Transmit HIV?</a:t>
            </a:r>
            <a:b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endParaRPr lang="en-US" sz="4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Fld List Cnt Placehldr 20" descr="List of 5 fluids:&#10;&#10;Rectal Fluids&#10;Semen and pre-seminal fluid&#10;Vaginal Fluids&#10;Blood&#10;Breast milk&#10;" title="Content TextBox of Body Fluids That Can Transmit HIV "/>
          <p:cNvSpPr>
            <a:spLocks noGrp="1"/>
          </p:cNvSpPr>
          <p:nvPr>
            <p:ph sz="half" idx="2"/>
          </p:nvPr>
        </p:nvSpPr>
        <p:spPr>
          <a:xfrm>
            <a:off x="914399" y="3105944"/>
            <a:ext cx="8119241" cy="2697955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Rectal Fluids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Semen and Pre-seminal Fluids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Vaginal Fluids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Blood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Breast Milk</a:t>
            </a:r>
          </a:p>
          <a:p>
            <a:endParaRPr lang="en-US" dirty="0"/>
          </a:p>
        </p:txBody>
      </p:sp>
      <p:sp>
        <p:nvSpPr>
          <p:cNvPr id="13" name="1st Chevron 12" descr="Basic shape used like bullet for Rectal Fluids." title="1st Chevron"/>
          <p:cNvSpPr/>
          <p:nvPr/>
        </p:nvSpPr>
        <p:spPr>
          <a:xfrm>
            <a:off x="1081748" y="3223775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84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970"/>
              </a:solidFill>
            </a:endParaRPr>
          </a:p>
        </p:txBody>
      </p:sp>
      <p:sp>
        <p:nvSpPr>
          <p:cNvPr id="14" name="2nd Chevron 13" descr="Basic shape used like bullet for Semen and Pre-seminal Fluids." title="2nd Chevron"/>
          <p:cNvSpPr/>
          <p:nvPr/>
        </p:nvSpPr>
        <p:spPr>
          <a:xfrm>
            <a:off x="1096108" y="3755940"/>
            <a:ext cx="263525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84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3rd Chevron 17" descr="Basic shape used like bullet for Vaginal Fluids." title="3rd Chevron"/>
          <p:cNvSpPr/>
          <p:nvPr/>
        </p:nvSpPr>
        <p:spPr>
          <a:xfrm>
            <a:off x="1110323" y="4279911"/>
            <a:ext cx="26924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84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4th Chevron 21" descr="Basic shape used like bullet for Blood." title="4th Chevron"/>
          <p:cNvSpPr/>
          <p:nvPr/>
        </p:nvSpPr>
        <p:spPr>
          <a:xfrm>
            <a:off x="1085313" y="4813418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84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5th Chevron 24" descr="Basic shape used like bullet for Breast Milk." title="5th Chevron"/>
          <p:cNvSpPr/>
          <p:nvPr/>
        </p:nvSpPr>
        <p:spPr>
          <a:xfrm>
            <a:off x="1085313" y="5315969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84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 Rectangle 1" descr="Resource Navigation hyperlink." title="Resource Button">
            <a:hlinkClick r:id="rId5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6" action="ppaction://hlinksldjump"/>
          </p:cNvPr>
          <p:cNvSpPr/>
          <p:nvPr/>
        </p:nvSpPr>
        <p:spPr>
          <a:xfrm>
            <a:off x="8229600" y="0"/>
            <a:ext cx="914400" cy="206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2_Slide 12" descr="Audio File Level 2_Slide 12 Sound." title="Level 2_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526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Body Fluids Not  Transmit HIV slide." title="Slide Title: Body Fluids Not Transmit HIV"/>
          <p:cNvSpPr>
            <a:spLocks noGrp="1"/>
          </p:cNvSpPr>
          <p:nvPr>
            <p:ph type="title"/>
          </p:nvPr>
        </p:nvSpPr>
        <p:spPr>
          <a:xfrm>
            <a:off x="457200" y="409932"/>
            <a:ext cx="8229600" cy="225706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Body Fluids</a:t>
            </a:r>
            <a:br>
              <a:rPr lang="en-US" sz="4800" b="1" dirty="0"/>
            </a:br>
            <a:r>
              <a:rPr lang="en-US" sz="5400" dirty="0">
                <a:solidFill>
                  <a:srgbClr val="2532B2"/>
                </a:solidFill>
              </a:rPr>
              <a:t>Not</a:t>
            </a:r>
            <a:r>
              <a:rPr lang="en-US" sz="4800" dirty="0">
                <a:solidFill>
                  <a:srgbClr val="253CB2"/>
                </a:solidFill>
              </a:rPr>
              <a:t> </a:t>
            </a:r>
            <a:br>
              <a:rPr lang="en-US" sz="4800" dirty="0">
                <a:solidFill>
                  <a:srgbClr val="2545B2"/>
                </a:solidFill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Transmit HIV</a:t>
            </a:r>
          </a:p>
        </p:txBody>
      </p:sp>
      <p:sp>
        <p:nvSpPr>
          <p:cNvPr id="20" name="Content Placeholder 19" descr=" Unless contains HIV detected blood.&#10;" title="Content TextBox Slide Title Exception to List "/>
          <p:cNvSpPr>
            <a:spLocks noGrp="1"/>
          </p:cNvSpPr>
          <p:nvPr>
            <p:ph type="body" idx="1"/>
          </p:nvPr>
        </p:nvSpPr>
        <p:spPr>
          <a:xfrm>
            <a:off x="0" y="2514477"/>
            <a:ext cx="9067799" cy="457754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5200" dirty="0"/>
          </a:p>
          <a:p>
            <a:pPr algn="ctr"/>
            <a:r>
              <a:rPr lang="en-US" sz="3200" dirty="0">
                <a:latin typeface="Cooper Black" panose="0208090404030B020404" pitchFamily="18" charset="0"/>
              </a:rPr>
              <a:t> </a:t>
            </a:r>
            <a:r>
              <a:rPr lang="en-US" sz="9600" dirty="0"/>
              <a:t>(</a:t>
            </a:r>
            <a:r>
              <a:rPr lang="en-US" sz="9600" dirty="0">
                <a:solidFill>
                  <a:srgbClr val="C00000"/>
                </a:solidFill>
              </a:rPr>
              <a:t>unless contains HIV detected blood</a:t>
            </a:r>
            <a:r>
              <a:rPr lang="en-US" sz="9600" dirty="0"/>
              <a:t>)</a:t>
            </a:r>
          </a:p>
        </p:txBody>
      </p:sp>
      <p:sp>
        <p:nvSpPr>
          <p:cNvPr id="21" name="Content Placeholder 20" descr="Not transmit HIV&#10;&#10;Saliva&#10;Sweat&#10;Tears&#10;Urine&#10;Feces" title=" Content TextBox of Body Fluids That Do Not Transmit HIV "/>
          <p:cNvSpPr>
            <a:spLocks noGrp="1"/>
          </p:cNvSpPr>
          <p:nvPr>
            <p:ph sz="half" idx="2"/>
          </p:nvPr>
        </p:nvSpPr>
        <p:spPr>
          <a:xfrm>
            <a:off x="914400" y="3105944"/>
            <a:ext cx="7315200" cy="27709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 </a:t>
            </a:r>
            <a:r>
              <a:rPr lang="en-US" sz="2800" dirty="0">
                <a:solidFill>
                  <a:srgbClr val="253CB2"/>
                </a:solidFill>
              </a:rPr>
              <a:t>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3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Saliva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 	  </a:t>
            </a:r>
            <a:r>
              <a:rPr lang="en-US" sz="3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Sweat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 	  </a:t>
            </a:r>
            <a:r>
              <a:rPr lang="en-US" sz="39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Tears</a:t>
            </a:r>
          </a:p>
          <a:p>
            <a:pPr marL="0" lv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	  </a:t>
            </a:r>
            <a:r>
              <a:rPr lang="en-US" sz="39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Urine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	  </a:t>
            </a:r>
            <a:r>
              <a:rPr lang="en-US" sz="39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Feces</a:t>
            </a:r>
          </a:p>
          <a:p>
            <a:pPr marL="0" indent="0">
              <a:buNone/>
            </a:pPr>
            <a:endParaRPr lang="en-US" sz="28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13" name="1st Chevron 12" descr="Basic shape used like bullet for Saliva." title="1st Chevron"/>
          <p:cNvSpPr/>
          <p:nvPr/>
        </p:nvSpPr>
        <p:spPr>
          <a:xfrm>
            <a:off x="3268980" y="3151035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253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53CB2"/>
              </a:solidFill>
            </a:endParaRPr>
          </a:p>
        </p:txBody>
      </p:sp>
      <p:sp>
        <p:nvSpPr>
          <p:cNvPr id="14" name="2nd Chevron 13" descr="Basic shape used like bullet for Sweat." title="2nd Chevron"/>
          <p:cNvSpPr/>
          <p:nvPr/>
        </p:nvSpPr>
        <p:spPr>
          <a:xfrm>
            <a:off x="3273552" y="3679516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253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3rd Chevron 17" descr="Basic shape used like bullet for Tears." title="3rd Chevron"/>
          <p:cNvSpPr/>
          <p:nvPr/>
        </p:nvSpPr>
        <p:spPr>
          <a:xfrm>
            <a:off x="3273552" y="4202670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253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4th Chevron 21" descr="Basic shape used like bullet for Urine." title="4th Chevron"/>
          <p:cNvSpPr/>
          <p:nvPr/>
        </p:nvSpPr>
        <p:spPr>
          <a:xfrm>
            <a:off x="3273552" y="4725824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253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5th Chevron 24" descr="Basic shape used like bullet for Feces." title="5th Chevron"/>
          <p:cNvSpPr/>
          <p:nvPr/>
        </p:nvSpPr>
        <p:spPr>
          <a:xfrm>
            <a:off x="3268980" y="5248978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38100">
            <a:solidFill>
              <a:srgbClr val="253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 Rectangle 1" descr="Resource Navigation hyperlink." title="Resource Button">
            <a:hlinkClick r:id="rId5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6" action="ppaction://hlinksldjump"/>
          </p:cNvPr>
          <p:cNvSpPr/>
          <p:nvPr/>
        </p:nvSpPr>
        <p:spPr>
          <a:xfrm>
            <a:off x="8229600" y="-6584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2_Slide 13" descr="Audio File Level 2_Slide 13 Sound." title="Level 2_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170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Goal #2 What have you learned? slide." title="Slide Title: Goal #2 What have you learned? "/>
          <p:cNvSpPr>
            <a:spLocks noGrp="1"/>
          </p:cNvSpPr>
          <p:nvPr>
            <p:ph type="ctrTitle"/>
          </p:nvPr>
        </p:nvSpPr>
        <p:spPr>
          <a:xfrm>
            <a:off x="102198" y="532435"/>
            <a:ext cx="8939604" cy="984799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/>
              <a:t>Goal #2</a:t>
            </a:r>
            <a:br>
              <a:rPr lang="en-US" sz="4800" dirty="0"/>
            </a:br>
            <a:r>
              <a:rPr lang="en-US" sz="4800" dirty="0"/>
              <a:t>What have you learned?</a:t>
            </a: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Question Subtitle 6" descr="Subtitle Interactive Question Instructions: Which body fluids Can transmit HIV? slide.&#10;&#10;&#10;" title="Subtitle Interactive Question: Which body fluids Can transmit HIV?"/>
          <p:cNvSpPr>
            <a:spLocks noGrp="1"/>
          </p:cNvSpPr>
          <p:nvPr>
            <p:ph type="subTitle" idx="1"/>
          </p:nvPr>
        </p:nvSpPr>
        <p:spPr>
          <a:xfrm>
            <a:off x="102198" y="1956338"/>
            <a:ext cx="8939604" cy="958104"/>
          </a:xfrm>
          <a:effectLst/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Which body fluids </a:t>
            </a:r>
          </a:p>
          <a:p>
            <a:r>
              <a:rPr lang="en-US" sz="3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Can transmit HIV?</a:t>
            </a:r>
            <a:br>
              <a:rPr lang="en-US" sz="340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			</a:t>
            </a:r>
            <a:endParaRPr lang="en-US" sz="2600" b="1" dirty="0"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0" name="Instruction TextBox 9" descr="Interactive question instructions: Select each section of the question mark to reveal an answer. &#10;" title="Textbox Interactive Question Instruction: Select Each Section of the Question Mark To Reveal an Answer."/>
          <p:cNvSpPr txBox="1"/>
          <p:nvPr/>
        </p:nvSpPr>
        <p:spPr>
          <a:xfrm>
            <a:off x="102198" y="3482768"/>
            <a:ext cx="3146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 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Audio,</a:t>
            </a:r>
            <a:endParaRPr lang="en-US" sz="2800" b="1" dirty="0">
              <a:solidFill>
                <a:srgbClr val="0019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Then each </a:t>
            </a:r>
            <a:r>
              <a:rPr lang="en-US" sz="2800" b="1" dirty="0">
                <a:solidFill>
                  <a:srgbClr val="253C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 mark section</a:t>
            </a:r>
          </a:p>
          <a:p>
            <a:r>
              <a:rPr lang="en-US" sz="28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reveal an answer. </a:t>
            </a:r>
          </a:p>
        </p:txBody>
      </p:sp>
      <p:sp>
        <p:nvSpPr>
          <p:cNvPr id="47" name="1st Blue TextBox 46" descr="Question Mark divided into four parts with the dot as the 5th part. 1st answer revealed when 1st Blue Top Left part of image of question mark is selected.  " title="1st Blue Top Left Part of Image of Question Mark"/>
          <p:cNvSpPr txBox="1"/>
          <p:nvPr/>
        </p:nvSpPr>
        <p:spPr>
          <a:xfrm>
            <a:off x="5492933" y="3418258"/>
            <a:ext cx="900971" cy="764849"/>
          </a:xfrm>
          <a:custGeom>
            <a:avLst/>
            <a:gdLst/>
            <a:ahLst/>
            <a:cxnLst/>
            <a:rect l="l" t="t" r="r" b="b"/>
            <a:pathLst>
              <a:path w="900971" h="925742">
                <a:moveTo>
                  <a:pt x="716256" y="0"/>
                </a:moveTo>
                <a:lnTo>
                  <a:pt x="900971" y="568494"/>
                </a:lnTo>
                <a:lnTo>
                  <a:pt x="863234" y="588400"/>
                </a:lnTo>
                <a:cubicBezTo>
                  <a:pt x="847203" y="599138"/>
                  <a:pt x="832104" y="611666"/>
                  <a:pt x="817939" y="625984"/>
                </a:cubicBezTo>
                <a:cubicBezTo>
                  <a:pt x="761277" y="683255"/>
                  <a:pt x="725026" y="783174"/>
                  <a:pt x="709185" y="925742"/>
                </a:cubicBezTo>
                <a:lnTo>
                  <a:pt x="0" y="838008"/>
                </a:lnTo>
                <a:cubicBezTo>
                  <a:pt x="24371" y="577243"/>
                  <a:pt x="119112" y="367351"/>
                  <a:pt x="284223" y="208333"/>
                </a:cubicBezTo>
                <a:cubicBezTo>
                  <a:pt x="387417" y="108946"/>
                  <a:pt x="525001" y="40618"/>
                  <a:pt x="696976" y="3348"/>
                </a:cubicBezTo>
                <a:lnTo>
                  <a:pt x="716256" y="0"/>
                </a:lnTo>
                <a:close/>
              </a:path>
            </a:pathLst>
          </a:custGeom>
          <a:solidFill>
            <a:srgbClr val="253CB2"/>
          </a:solidFill>
          <a:ln>
            <a:solidFill>
              <a:schemeClr val="tx2">
                <a:lumMod val="95000"/>
                <a:lumOff val="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9500" b="1" dirty="0">
              <a:latin typeface="Arial Black" panose="020B0A04020102020204" pitchFamily="34" charset="0"/>
            </a:endParaRPr>
          </a:p>
        </p:txBody>
      </p:sp>
      <p:sp>
        <p:nvSpPr>
          <p:cNvPr id="21" name="1st S &amp; PS Fld Rectangle 20" descr="Selected 1st revealed answer: Semen &amp; Pre-seminal fluids. " title="Semen &amp; Pre-seminal fluids"/>
          <p:cNvSpPr/>
          <p:nvPr/>
        </p:nvSpPr>
        <p:spPr>
          <a:xfrm>
            <a:off x="3126715" y="3163584"/>
            <a:ext cx="2720632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Semen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Pre-seminal</a:t>
            </a:r>
            <a:endParaRPr lang="en-US" sz="2400" b="1" dirty="0">
              <a:solidFill>
                <a:srgbClr val="0019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Fluids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197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2nd Green TextBox 47" descr="Question Mark divided into four parts with the dot as the 5th part. 2nd answer revealed when 2nd Green Top Center part of image of question mark is selected. " title="2nd Green Top Center Part of Image of Question Mark"/>
          <p:cNvSpPr txBox="1"/>
          <p:nvPr/>
        </p:nvSpPr>
        <p:spPr>
          <a:xfrm>
            <a:off x="6311743" y="3383947"/>
            <a:ext cx="1171976" cy="586745"/>
          </a:xfrm>
          <a:custGeom>
            <a:avLst/>
            <a:gdLst/>
            <a:ahLst/>
            <a:cxnLst/>
            <a:rect l="l" t="t" r="r" b="b"/>
            <a:pathLst>
              <a:path w="1171976" h="710172">
                <a:moveTo>
                  <a:pt x="281910" y="0"/>
                </a:moveTo>
                <a:cubicBezTo>
                  <a:pt x="547550" y="0"/>
                  <a:pt x="762011" y="55443"/>
                  <a:pt x="925294" y="166330"/>
                </a:cubicBezTo>
                <a:cubicBezTo>
                  <a:pt x="1008459" y="222535"/>
                  <a:pt x="1076031" y="285765"/>
                  <a:pt x="1128008" y="356021"/>
                </a:cubicBezTo>
                <a:lnTo>
                  <a:pt x="1171976" y="424254"/>
                </a:lnTo>
                <a:lnTo>
                  <a:pt x="498395" y="710172"/>
                </a:lnTo>
                <a:lnTo>
                  <a:pt x="495534" y="692964"/>
                </a:lnTo>
                <a:cubicBezTo>
                  <a:pt x="485634" y="666918"/>
                  <a:pt x="470783" y="644603"/>
                  <a:pt x="450982" y="626020"/>
                </a:cubicBezTo>
                <a:cubicBezTo>
                  <a:pt x="411379" y="588855"/>
                  <a:pt x="351367" y="570272"/>
                  <a:pt x="270944" y="570272"/>
                </a:cubicBezTo>
                <a:cubicBezTo>
                  <a:pt x="249315" y="570272"/>
                  <a:pt x="228619" y="572062"/>
                  <a:pt x="208856" y="575641"/>
                </a:cubicBezTo>
                <a:lnTo>
                  <a:pt x="182257" y="583226"/>
                </a:lnTo>
                <a:lnTo>
                  <a:pt x="0" y="22293"/>
                </a:lnTo>
                <a:lnTo>
                  <a:pt x="42526" y="14908"/>
                </a:lnTo>
                <a:cubicBezTo>
                  <a:pt x="116819" y="4969"/>
                  <a:pt x="196613" y="0"/>
                  <a:pt x="281910" y="0"/>
                </a:cubicBezTo>
                <a:close/>
              </a:path>
            </a:pathLst>
          </a:custGeom>
          <a:solidFill>
            <a:srgbClr val="008A00"/>
          </a:solidFill>
          <a:ln>
            <a:solidFill>
              <a:schemeClr val="tx2">
                <a:lumMod val="95000"/>
                <a:lumOff val="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9500" b="1" dirty="0">
              <a:latin typeface="Arial Black" panose="020B0A04020102020204" pitchFamily="34" charset="0"/>
            </a:endParaRPr>
          </a:p>
        </p:txBody>
      </p:sp>
      <p:sp>
        <p:nvSpPr>
          <p:cNvPr id="20" name="2ndR Fld Rectangle 19" descr="Selected 2nd revealed answer: Rectal Fluids." title="Rectal Fluids"/>
          <p:cNvSpPr/>
          <p:nvPr/>
        </p:nvSpPr>
        <p:spPr>
          <a:xfrm>
            <a:off x="6712814" y="2994728"/>
            <a:ext cx="2409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Rectal Fluids</a:t>
            </a:r>
          </a:p>
        </p:txBody>
      </p:sp>
      <p:sp>
        <p:nvSpPr>
          <p:cNvPr id="45" name="3rdMagenta TextBox 44" descr="Question Mark divided into four parts with the dot as the 5th part. 3rd answer revealed when 3rd Magenta Middle part of image of question mark is selected. " title="3rd Magenta Middle Part of Image of Question Mark"/>
          <p:cNvSpPr txBox="1"/>
          <p:nvPr/>
        </p:nvSpPr>
        <p:spPr>
          <a:xfrm>
            <a:off x="6525053" y="3830374"/>
            <a:ext cx="1049559" cy="785516"/>
          </a:xfrm>
          <a:custGeom>
            <a:avLst/>
            <a:gdLst/>
            <a:ahLst/>
            <a:cxnLst/>
            <a:rect l="l" t="t" r="r" b="b"/>
            <a:pathLst>
              <a:path w="1049559" h="950757">
                <a:moveTo>
                  <a:pt x="989029" y="0"/>
                </a:moveTo>
                <a:lnTo>
                  <a:pt x="1002779" y="29205"/>
                </a:lnTo>
                <a:cubicBezTo>
                  <a:pt x="1033966" y="108829"/>
                  <a:pt x="1049559" y="195478"/>
                  <a:pt x="1049559" y="289152"/>
                </a:cubicBezTo>
                <a:cubicBezTo>
                  <a:pt x="1049559" y="392727"/>
                  <a:pt x="1020924" y="492646"/>
                  <a:pt x="963653" y="588910"/>
                </a:cubicBezTo>
                <a:cubicBezTo>
                  <a:pt x="906382" y="685174"/>
                  <a:pt x="789403" y="802762"/>
                  <a:pt x="612716" y="941674"/>
                </a:cubicBezTo>
                <a:lnTo>
                  <a:pt x="601768" y="950757"/>
                </a:lnTo>
                <a:lnTo>
                  <a:pt x="0" y="657254"/>
                </a:lnTo>
                <a:lnTo>
                  <a:pt x="27422" y="633234"/>
                </a:lnTo>
                <a:cubicBezTo>
                  <a:pt x="65463" y="600639"/>
                  <a:pt x="107635" y="565149"/>
                  <a:pt x="153939" y="526765"/>
                </a:cubicBezTo>
                <a:cubicBezTo>
                  <a:pt x="252640" y="446342"/>
                  <a:pt x="301991" y="372621"/>
                  <a:pt x="301991" y="305602"/>
                </a:cubicBezTo>
                <a:lnTo>
                  <a:pt x="299822" y="292551"/>
                </a:lnTo>
                <a:lnTo>
                  <a:pt x="989029" y="0"/>
                </a:lnTo>
                <a:close/>
              </a:path>
            </a:pathLst>
          </a:custGeom>
          <a:solidFill>
            <a:srgbClr val="C00063"/>
          </a:solidFill>
          <a:ln>
            <a:solidFill>
              <a:schemeClr val="tx2">
                <a:lumMod val="95000"/>
                <a:lumOff val="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9500" b="1" dirty="0">
              <a:latin typeface="Arial Black" panose="020B0A04020102020204" pitchFamily="34" charset="0"/>
            </a:endParaRPr>
          </a:p>
        </p:txBody>
      </p:sp>
      <p:sp>
        <p:nvSpPr>
          <p:cNvPr id="23" name="3rd V Fld Rectangle 22" descr="Selected 3rd revealed answer: Vaginal Fluids." title="Vaginal Fluids"/>
          <p:cNvSpPr/>
          <p:nvPr/>
        </p:nvSpPr>
        <p:spPr>
          <a:xfrm>
            <a:off x="7514745" y="3823339"/>
            <a:ext cx="154810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Vaginal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Fluids</a:t>
            </a:r>
          </a:p>
        </p:txBody>
      </p:sp>
      <p:sp>
        <p:nvSpPr>
          <p:cNvPr id="41" name="4th OSDH Blue TextBox 40" descr="Question Mark divided into four parts with the dot as the 5th part. 4th answer revealed when 4th OSDH Blue Lower part of image of question mark is selected. " title="4th OSDH Dark Blue Part of Image of Question Mark"/>
          <p:cNvSpPr txBox="1"/>
          <p:nvPr/>
        </p:nvSpPr>
        <p:spPr>
          <a:xfrm>
            <a:off x="6123868" y="4461028"/>
            <a:ext cx="926481" cy="593075"/>
          </a:xfrm>
          <a:custGeom>
            <a:avLst/>
            <a:gdLst/>
            <a:ahLst/>
            <a:cxnLst/>
            <a:rect l="l" t="t" r="r" b="b"/>
            <a:pathLst>
              <a:path w="926481" h="717834">
                <a:moveTo>
                  <a:pt x="326024" y="0"/>
                </a:moveTo>
                <a:lnTo>
                  <a:pt x="926481" y="292862"/>
                </a:lnTo>
                <a:lnTo>
                  <a:pt x="892250" y="321260"/>
                </a:lnTo>
                <a:cubicBezTo>
                  <a:pt x="816968" y="387175"/>
                  <a:pt x="767217" y="442294"/>
                  <a:pt x="742999" y="486618"/>
                </a:cubicBezTo>
                <a:cubicBezTo>
                  <a:pt x="710708" y="545717"/>
                  <a:pt x="694563" y="622789"/>
                  <a:pt x="694563" y="717834"/>
                </a:cubicBezTo>
                <a:lnTo>
                  <a:pt x="0" y="717834"/>
                </a:lnTo>
                <a:lnTo>
                  <a:pt x="0" y="648378"/>
                </a:lnTo>
                <a:cubicBezTo>
                  <a:pt x="0" y="530180"/>
                  <a:pt x="13404" y="434221"/>
                  <a:pt x="40212" y="360500"/>
                </a:cubicBezTo>
                <a:cubicBezTo>
                  <a:pt x="67020" y="286779"/>
                  <a:pt x="106926" y="219455"/>
                  <a:pt x="159933" y="158529"/>
                </a:cubicBezTo>
                <a:cubicBezTo>
                  <a:pt x="186436" y="128066"/>
                  <a:pt x="229465" y="86026"/>
                  <a:pt x="289021" y="32411"/>
                </a:cubicBezTo>
                <a:lnTo>
                  <a:pt x="326024" y="0"/>
                </a:lnTo>
                <a:close/>
              </a:path>
            </a:pathLst>
          </a:custGeom>
          <a:solidFill>
            <a:srgbClr val="1D265D"/>
          </a:solidFill>
          <a:ln>
            <a:solidFill>
              <a:schemeClr val="tx2">
                <a:lumMod val="95000"/>
                <a:lumOff val="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9500" b="1" dirty="0">
              <a:latin typeface="Arial Black" panose="020B0A04020102020204" pitchFamily="34" charset="0"/>
            </a:endParaRPr>
          </a:p>
        </p:txBody>
      </p:sp>
      <p:sp>
        <p:nvSpPr>
          <p:cNvPr id="24" name="4th Bld Rectangle 23" descr="Selected 4th revealed answer: Blood Fluid." title="Blood Fluid"/>
          <p:cNvSpPr/>
          <p:nvPr/>
        </p:nvSpPr>
        <p:spPr>
          <a:xfrm>
            <a:off x="6892361" y="4728777"/>
            <a:ext cx="129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Blood</a:t>
            </a:r>
          </a:p>
        </p:txBody>
      </p:sp>
      <p:sp>
        <p:nvSpPr>
          <p:cNvPr id="9" name="5th Purple Oval 8" descr="Question Mark divided into four parts with the dot as the 5th part. 5th answer revealed when 5th Purple  Dot part of image of question mark is selected. " title="5th Purple Dot Part of Image of Question Mark"/>
          <p:cNvSpPr/>
          <p:nvPr/>
        </p:nvSpPr>
        <p:spPr>
          <a:xfrm>
            <a:off x="6147876" y="5254788"/>
            <a:ext cx="632338" cy="506199"/>
          </a:xfrm>
          <a:prstGeom prst="ellipse">
            <a:avLst/>
          </a:prstGeom>
          <a:solidFill>
            <a:srgbClr val="7030A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th B Milk Rectangle 24" descr="Selected 5th revealed answer: Breast Milk." title="Breast Milk"/>
          <p:cNvSpPr/>
          <p:nvPr/>
        </p:nvSpPr>
        <p:spPr>
          <a:xfrm>
            <a:off x="6793729" y="5402764"/>
            <a:ext cx="2248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Breast Milk</a:t>
            </a:r>
          </a:p>
        </p:txBody>
      </p:sp>
      <p:sp>
        <p:nvSpPr>
          <p:cNvPr id="2" name="M Rectangle 1" descr="Menu Navigation hyperlink." title="Menu Button">
            <a:hlinkClick r:id="rId5" action="ppaction://hlinksldjump"/>
          </p:cNvPr>
          <p:cNvSpPr/>
          <p:nvPr/>
        </p:nvSpPr>
        <p:spPr>
          <a:xfrm>
            <a:off x="-22864" y="24204"/>
            <a:ext cx="937262" cy="22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 Rectangle 2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87769" y="16723"/>
            <a:ext cx="1203960" cy="241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-72189"/>
            <a:ext cx="914400" cy="428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</p:txBody>
      </p:sp>
      <p:pic>
        <p:nvPicPr>
          <p:cNvPr id="4" name="Level 2_Slide 14" descr="Audio File Level 2_Slide 14 Sound." title="Level 2_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20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Your HIV Risks slide." title="Slide Title: Your HIV Risks"/>
          <p:cNvSpPr>
            <a:spLocks noGrp="1"/>
          </p:cNvSpPr>
          <p:nvPr>
            <p:ph type="title"/>
          </p:nvPr>
        </p:nvSpPr>
        <p:spPr>
          <a:xfrm>
            <a:off x="355002" y="456381"/>
            <a:ext cx="8229600" cy="78670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HIV Risks</a:t>
            </a:r>
          </a:p>
        </p:txBody>
      </p:sp>
      <p:grpSp>
        <p:nvGrpSpPr>
          <p:cNvPr id="14" name="Background Group 13" descr="Nurse Toni Background Group." title=" Background Group"/>
          <p:cNvGrpSpPr>
            <a:grpSpLocks noChangeAspect="1"/>
          </p:cNvGrpSpPr>
          <p:nvPr/>
        </p:nvGrpSpPr>
        <p:grpSpPr>
          <a:xfrm>
            <a:off x="532115" y="1471781"/>
            <a:ext cx="3106323" cy="4583553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5" name="Oval 14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 descr="Nurse Toni Background Rectangle." title=" 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 descr="Nurse Toni Background Bottom Oval." title=" Background Top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R Picture 12" descr="Image: Right Picture Red Ribbon Wallpaper. " title="Image: Righ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8841" y="5256490"/>
            <a:ext cx="1175352" cy="621277"/>
          </a:xfrm>
          <a:prstGeom prst="rect">
            <a:avLst/>
          </a:prstGeom>
        </p:spPr>
      </p:pic>
      <p:pic>
        <p:nvPicPr>
          <p:cNvPr id="19" name="L Picture 18" descr="Image: Left Picture Red Ribbon Wallpaper.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5" y="5199436"/>
            <a:ext cx="1326926" cy="751611"/>
          </a:xfrm>
          <a:prstGeom prst="rect">
            <a:avLst/>
          </a:prstGeom>
        </p:spPr>
      </p:pic>
      <p:pic>
        <p:nvPicPr>
          <p:cNvPr id="12" name="Picture 11" descr="Image: Standing using both hands opened up raised up to shoulder height with bent elbows tan skin calm fac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7" y="1929618"/>
            <a:ext cx="2770721" cy="3931920"/>
          </a:xfrm>
          <a:prstGeom prst="rect">
            <a:avLst/>
          </a:prstGeom>
        </p:spPr>
      </p:pic>
      <p:sp>
        <p:nvSpPr>
          <p:cNvPr id="4" name="Content Placeholder 3" descr="Your HIV Risks&#10;&#10;With your final goal, you might be wondering, “How can I reduce my risks of HIV exposure?”&#10;" title="Content TextBox 3rd/Final Goal Content"/>
          <p:cNvSpPr>
            <a:spLocks noGrp="1"/>
          </p:cNvSpPr>
          <p:nvPr>
            <p:ph sz="half" idx="2"/>
          </p:nvPr>
        </p:nvSpPr>
        <p:spPr>
          <a:xfrm>
            <a:off x="3785616" y="1640908"/>
            <a:ext cx="4798986" cy="4152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1D265D"/>
                </a:solidFill>
              </a:rPr>
              <a:t>With your final goal, you might be wondering,</a:t>
            </a:r>
          </a:p>
          <a:p>
            <a:pPr marL="0" indent="0" algn="ctr">
              <a:buNone/>
            </a:pPr>
            <a:r>
              <a:rPr lang="en-US" sz="3400" dirty="0">
                <a:solidFill>
                  <a:srgbClr val="1D265D"/>
                </a:solidFill>
              </a:rPr>
              <a:t>“How can I </a:t>
            </a:r>
          </a:p>
          <a:p>
            <a:pPr marL="0" indent="0" algn="ctr">
              <a:buNone/>
            </a:pPr>
            <a:r>
              <a:rPr lang="en-US" sz="3400" dirty="0">
                <a:solidFill>
                  <a:srgbClr val="1D265D"/>
                </a:solidFill>
              </a:rPr>
              <a:t>reduce my risks of </a:t>
            </a:r>
          </a:p>
          <a:p>
            <a:pPr marL="0" indent="0" algn="ctr">
              <a:buNone/>
            </a:pPr>
            <a:r>
              <a:rPr lang="en-US" sz="3400" dirty="0">
                <a:solidFill>
                  <a:srgbClr val="1D265D"/>
                </a:solidFill>
              </a:rPr>
              <a:t>HIV exposure?”</a:t>
            </a:r>
          </a:p>
        </p:txBody>
      </p:sp>
      <p:sp>
        <p:nvSpPr>
          <p:cNvPr id="16" name="M Rectangle 15" descr="Menu Navigation hyperlink." title="Menu Button"/>
          <p:cNvSpPr/>
          <p:nvPr/>
        </p:nvSpPr>
        <p:spPr>
          <a:xfrm>
            <a:off x="0" y="0"/>
            <a:ext cx="935038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 Rectangle 7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33768" y="0"/>
            <a:ext cx="1195832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21" name="S Rectangle 20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-72189"/>
            <a:ext cx="91440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2_Slide 15" descr="Audio File Level 2_Slide 15 Sound." title="Level 2_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1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How HIV Spreads slide." title="Slide Title: How HIV Spreads"/>
          <p:cNvSpPr>
            <a:spLocks noGrp="1"/>
          </p:cNvSpPr>
          <p:nvPr>
            <p:ph type="title"/>
          </p:nvPr>
        </p:nvSpPr>
        <p:spPr>
          <a:xfrm>
            <a:off x="0" y="285699"/>
            <a:ext cx="9144000" cy="78670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Consent: It’s Your Body</a:t>
            </a:r>
          </a:p>
        </p:txBody>
      </p:sp>
      <p:grpSp>
        <p:nvGrpSpPr>
          <p:cNvPr id="13" name="Background Group 12" descr="Nurse Toni Background." title="Background Group"/>
          <p:cNvGrpSpPr>
            <a:grpSpLocks noChangeAspect="1"/>
          </p:cNvGrpSpPr>
          <p:nvPr/>
        </p:nvGrpSpPr>
        <p:grpSpPr>
          <a:xfrm>
            <a:off x="408522" y="1311154"/>
            <a:ext cx="3106323" cy="4583553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4" name="Oval 13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 descr="Nurse Toni Background Rectangle." title="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 descr="Nurse Toni Background Bottom Oval." title="Background Bottom Oval"/>
            <p:cNvSpPr/>
            <p:nvPr/>
          </p:nvSpPr>
          <p:spPr>
            <a:xfrm>
              <a:off x="512956" y="4995983"/>
              <a:ext cx="3144645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R Picture 16" descr="Image: Right Picture Red Ribbon Wallpaper " title="Image: Right Picture Red Ribbon Wallpaper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8749" y="5021216"/>
            <a:ext cx="1175352" cy="698879"/>
          </a:xfrm>
          <a:prstGeom prst="rect">
            <a:avLst/>
          </a:prstGeom>
        </p:spPr>
      </p:pic>
      <p:pic>
        <p:nvPicPr>
          <p:cNvPr id="18" name="L Picture 17" descr="Image: Left Picture Red Ribbon Wallpaper . " title="Image: Left Picture Red Ribbon Wallpaper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3" y="5021216"/>
            <a:ext cx="1326926" cy="751611"/>
          </a:xfrm>
          <a:prstGeom prst="rect">
            <a:avLst/>
          </a:prstGeom>
        </p:spPr>
      </p:pic>
      <p:pic>
        <p:nvPicPr>
          <p:cNvPr id="39" name="Picture 38" descr="Image: Standing using left index/pointing finger pointing to the left tan skin calm fac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9" y="1707117"/>
            <a:ext cx="2743200" cy="3892868"/>
          </a:xfrm>
          <a:prstGeom prst="rect">
            <a:avLst/>
          </a:prstGeom>
        </p:spPr>
      </p:pic>
      <p:sp>
        <p:nvSpPr>
          <p:cNvPr id="7" name="M Rectangle 6" descr="Menu Navigation hyperlink." title="Menu Button">
            <a:hlinkClick r:id="rId6" action="ppaction://hlinksldjump"/>
          </p:cNvPr>
          <p:cNvSpPr/>
          <p:nvPr/>
        </p:nvSpPr>
        <p:spPr>
          <a:xfrm>
            <a:off x="0" y="0"/>
            <a:ext cx="935038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 Rectangle 7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6995160" y="0"/>
            <a:ext cx="1195832" cy="25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 Rectangle 20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-72190"/>
            <a:ext cx="914400" cy="346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Video _607HC5OYdU" descr="Video" title="Video"/>
          <p:cNvPicPr>
            <a:picLocks noRo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572000" y="1645920"/>
            <a:ext cx="3566160" cy="2926080"/>
          </a:xfrm>
          <a:prstGeom prst="rect">
            <a:avLst/>
          </a:prstGeom>
        </p:spPr>
      </p:pic>
      <p:sp>
        <p:nvSpPr>
          <p:cNvPr id="3" name="Vimeo TextBox 2" descr="Teas and Consent  Vimeo Video Copyright TextBox" title="Teas and Consent  Vimeo Video Copyright  TextBox "/>
          <p:cNvSpPr txBox="1"/>
          <p:nvPr/>
        </p:nvSpPr>
        <p:spPr>
          <a:xfrm>
            <a:off x="3753430" y="5535429"/>
            <a:ext cx="539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©2015 Emmeline May and Blue Seat Studios</a:t>
            </a:r>
          </a:p>
        </p:txBody>
      </p:sp>
      <p:sp>
        <p:nvSpPr>
          <p:cNvPr id="5" name="Vimeo Link Rectangle 4" descr="Teas and Consent  Vimeo Video Link TextBox " title="Teas and Consent  Vimeo Video Link TextBox ">
            <a:hlinkClick r:id="rId10"/>
          </p:cNvPr>
          <p:cNvSpPr/>
          <p:nvPr/>
        </p:nvSpPr>
        <p:spPr>
          <a:xfrm>
            <a:off x="4436040" y="4847674"/>
            <a:ext cx="539057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strialian Rectangle 8" descr="Teas and Consent, Australian Link TeatBox" title="Teas and Consent, Australian Link TeatBox"/>
          <p:cNvSpPr>
            <a:spLocks noChangeAspect="1"/>
          </p:cNvSpPr>
          <p:nvPr/>
        </p:nvSpPr>
        <p:spPr>
          <a:xfrm>
            <a:off x="4998382" y="5108233"/>
            <a:ext cx="29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  <a:hlinkClick r:id="rId11"/>
              </a:rPr>
              <a:t>Tea and Consent, Australian</a:t>
            </a: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9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The ABC’s of HIV slide." title="Slide title: The ABC’s of HIV"/>
          <p:cNvSpPr>
            <a:spLocks noGrp="1"/>
          </p:cNvSpPr>
          <p:nvPr>
            <p:ph type="title"/>
          </p:nvPr>
        </p:nvSpPr>
        <p:spPr>
          <a:xfrm>
            <a:off x="443484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The</a:t>
            </a:r>
            <a:r>
              <a:rPr lang="en-US" sz="6600" dirty="0">
                <a:solidFill>
                  <a:srgbClr val="001970"/>
                </a:solidFill>
              </a:rPr>
              <a:t> </a:t>
            </a:r>
            <a:r>
              <a:rPr lang="en-US" sz="6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2532B2"/>
                </a:solidFill>
              </a:rPr>
              <a:t>A</a:t>
            </a:r>
            <a:r>
              <a:rPr lang="en-US" sz="6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6800"/>
                </a:solidFill>
              </a:rPr>
              <a:t>B</a:t>
            </a:r>
            <a:r>
              <a:rPr lang="en-US" sz="6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840084"/>
                </a:solidFill>
              </a:rPr>
              <a:t>C</a:t>
            </a:r>
            <a:r>
              <a:rPr lang="en-US" sz="6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’s</a:t>
            </a:r>
            <a:r>
              <a:rPr lang="en-US" sz="6600" dirty="0">
                <a:solidFill>
                  <a:srgbClr val="001970"/>
                </a:solidFill>
              </a:rPr>
              <a:t> </a:t>
            </a:r>
            <a:r>
              <a:rPr lang="en-US" sz="6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of HIV</a:t>
            </a:r>
          </a:p>
        </p:txBody>
      </p:sp>
      <p:sp>
        <p:nvSpPr>
          <p:cNvPr id="6" name="Content Placeholder 5" descr="Abstinence or Buy Condoms.&#10;" title="Content TextBox "/>
          <p:cNvSpPr>
            <a:spLocks noGrp="1"/>
          </p:cNvSpPr>
          <p:nvPr>
            <p:ph idx="1"/>
          </p:nvPr>
        </p:nvSpPr>
        <p:spPr>
          <a:xfrm>
            <a:off x="457200" y="2276610"/>
            <a:ext cx="8229600" cy="344011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u="sng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2532B2"/>
                </a:solidFill>
              </a:rPr>
              <a:t>A</a:t>
            </a:r>
            <a:r>
              <a:rPr lang="en-US" sz="60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2532B2"/>
                </a:solidFill>
              </a:rPr>
              <a:t>bstinence or</a:t>
            </a:r>
          </a:p>
          <a:p>
            <a:pPr marL="0" indent="0" algn="ctr">
              <a:buNone/>
            </a:pPr>
            <a:r>
              <a:rPr lang="en-US" sz="6000" b="1" u="sng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6800"/>
                </a:solidFill>
              </a:rPr>
              <a:t>B</a:t>
            </a:r>
            <a:r>
              <a:rPr lang="en-US" sz="60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6800"/>
                </a:solidFill>
              </a:rPr>
              <a:t>uy</a:t>
            </a:r>
          </a:p>
          <a:p>
            <a:pPr marL="0" indent="0" algn="ctr">
              <a:buNone/>
            </a:pPr>
            <a:r>
              <a:rPr lang="en-US" sz="6000" b="1" u="sng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840084"/>
                </a:solidFill>
              </a:rPr>
              <a:t>C</a:t>
            </a:r>
            <a:r>
              <a:rPr lang="en-US" sz="6000" b="1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840084"/>
                </a:solidFill>
              </a:rPr>
              <a:t>ondoms</a:t>
            </a:r>
            <a:endParaRPr lang="en-US" sz="6000" b="1" dirty="0">
              <a:solidFill>
                <a:srgbClr val="840084"/>
              </a:solidFill>
            </a:endParaRPr>
          </a:p>
          <a:p>
            <a:endParaRPr lang="en-US" dirty="0">
              <a:solidFill>
                <a:srgbClr val="E6E6E6"/>
              </a:solidFill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 Rectangle 7" descr="Resource Navigation hyperlink." title="Resource Button">
            <a:hlinkClick r:id="rId5" action="ppaction://hlinksldjump"/>
          </p:cNvPr>
          <p:cNvSpPr/>
          <p:nvPr/>
        </p:nvSpPr>
        <p:spPr>
          <a:xfrm>
            <a:off x="7025640" y="1270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6" action="ppaction://hlinksldjump"/>
          </p:cNvPr>
          <p:cNvSpPr/>
          <p:nvPr/>
        </p:nvSpPr>
        <p:spPr>
          <a:xfrm>
            <a:off x="8229600" y="12700"/>
            <a:ext cx="914400" cy="27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2_Slide 16" descr="Audio File Level 2_Slide 16 Sound." title="Level 2_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811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A is For Abstinence slide." title="Title Slide: A is For Abstinence"/>
          <p:cNvSpPr>
            <a:spLocks noGrp="1"/>
          </p:cNvSpPr>
          <p:nvPr>
            <p:ph type="title"/>
          </p:nvPr>
        </p:nvSpPr>
        <p:spPr>
          <a:xfrm>
            <a:off x="272553" y="510009"/>
            <a:ext cx="8747621" cy="1133790"/>
          </a:xfrm>
          <a:effectLst/>
        </p:spPr>
        <p:txBody>
          <a:bodyPr>
            <a:normAutofit/>
          </a:bodyPr>
          <a:lstStyle/>
          <a:p>
            <a:r>
              <a:rPr lang="en-US" sz="6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2532B2"/>
                </a:solidFill>
              </a:rPr>
              <a:t>A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is For </a:t>
            </a:r>
            <a:r>
              <a:rPr lang="en-US" sz="6600" u="sng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2532B2"/>
                </a:solidFill>
              </a:rPr>
              <a:t>A</a:t>
            </a:r>
            <a:r>
              <a:rPr lang="en-US" sz="6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2532B2"/>
                </a:solidFill>
              </a:rPr>
              <a:t>bstinence</a:t>
            </a:r>
            <a:endParaRPr lang="en-US" sz="6600" dirty="0"/>
          </a:p>
        </p:txBody>
      </p:sp>
      <p:pic>
        <p:nvPicPr>
          <p:cNvPr id="10" name="Picture 2" descr="Image:  Free, Red No sex text sign, medium.com." title="Image: Red No sex text sign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14" y="2139806"/>
            <a:ext cx="3293260" cy="329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 descr="Text of I abstain. No way. Not doing it. Road closed. Game over. " title="Content TextBox For Abstinence"/>
          <p:cNvSpPr txBox="1"/>
          <p:nvPr/>
        </p:nvSpPr>
        <p:spPr>
          <a:xfrm>
            <a:off x="379141" y="1737359"/>
            <a:ext cx="81849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          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I Abstain</a:t>
            </a:r>
            <a:r>
              <a:rPr lang="en-US" sz="4400" b="1" dirty="0"/>
              <a:t>		    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Game</a:t>
            </a:r>
            <a:r>
              <a:rPr lang="en-US" sz="4400" b="1" dirty="0"/>
              <a:t> 							   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Over</a:t>
            </a:r>
          </a:p>
          <a:p>
            <a:r>
              <a:rPr lang="en-US" sz="4400" b="1" dirty="0"/>
              <a:t>      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Not </a:t>
            </a:r>
          </a:p>
          <a:p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       Doing </a:t>
            </a:r>
            <a:r>
              <a:rPr lang="en-US" sz="4400" b="1" dirty="0"/>
              <a:t>				    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No Way</a:t>
            </a:r>
          </a:p>
          <a:p>
            <a:r>
              <a:rPr lang="en-US" sz="4400" b="1" dirty="0"/>
              <a:t>             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It </a:t>
            </a:r>
            <a:r>
              <a:rPr lang="en-US" sz="4400" b="1" dirty="0"/>
              <a:t>				    		       			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Road Closed</a:t>
            </a: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17208" y="12700"/>
            <a:ext cx="897192" cy="252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 Rectangle 7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7003553" y="-42271"/>
            <a:ext cx="1226047" cy="303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46808" y="12700"/>
            <a:ext cx="897192" cy="248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2_Slide 17" descr="Audio File Level 2_Slide 17 Sound." title="Level 2_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206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Condoms slide." title="Slide Title: Condoms"/>
          <p:cNvSpPr>
            <a:spLocks noGrp="1"/>
          </p:cNvSpPr>
          <p:nvPr>
            <p:ph type="title"/>
          </p:nvPr>
        </p:nvSpPr>
        <p:spPr>
          <a:xfrm>
            <a:off x="457200" y="411983"/>
            <a:ext cx="8229600" cy="96464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840084"/>
                </a:solidFill>
              </a:rPr>
              <a:t>Condoms</a:t>
            </a:r>
          </a:p>
        </p:txBody>
      </p:sp>
      <p:pic>
        <p:nvPicPr>
          <p:cNvPr id="2" name="Picture 1" descr="Image: Free, Male and female condoms, uerria.witclub.info." title="Image: External and Internal condoms"/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r="-122" b="15455"/>
          <a:stretch/>
        </p:blipFill>
        <p:spPr>
          <a:xfrm>
            <a:off x="1248664" y="1146059"/>
            <a:ext cx="6646672" cy="3598741"/>
          </a:xfrm>
          <a:prstGeom prst="rect">
            <a:avLst/>
          </a:prstGeom>
        </p:spPr>
      </p:pic>
      <p:sp>
        <p:nvSpPr>
          <p:cNvPr id="5" name="Content Placeholder 4" descr="Location of text: External condom" title="Content TextBox External Condom Text"/>
          <p:cNvSpPr>
            <a:spLocks noGrp="1"/>
          </p:cNvSpPr>
          <p:nvPr>
            <p:ph idx="1"/>
          </p:nvPr>
        </p:nvSpPr>
        <p:spPr>
          <a:xfrm>
            <a:off x="2091218" y="4654364"/>
            <a:ext cx="2054860" cy="1214457"/>
          </a:xfrm>
        </p:spPr>
        <p:txBody>
          <a:bodyPr>
            <a:normAutofit fontScale="47500" lnSpcReduction="20000"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endParaRPr lang="en-US" sz="2400" b="1" i="1" dirty="0">
              <a:solidFill>
                <a:srgbClr val="44546A">
                  <a:lumMod val="95000"/>
                  <a:lumOff val="5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6000" b="1" dirty="0">
                <a:solidFill>
                  <a:srgbClr val="002060"/>
                </a:solidFill>
                <a:latin typeface="Franklin Gothic Heavy" panose="020B0903020102020204" pitchFamily="34" charset="0"/>
              </a:rPr>
              <a:t>External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002060"/>
                </a:solidFill>
                <a:latin typeface="Franklin Gothic Heavy" panose="020B0903020102020204" pitchFamily="34" charset="0"/>
              </a:rPr>
              <a:t>Condom</a:t>
            </a:r>
          </a:p>
        </p:txBody>
      </p:sp>
      <p:sp>
        <p:nvSpPr>
          <p:cNvPr id="4" name="TextBox 3" descr="Location of text: Internal condom" title="Content TextBox Internal Condom Text"/>
          <p:cNvSpPr txBox="1"/>
          <p:nvPr/>
        </p:nvSpPr>
        <p:spPr>
          <a:xfrm>
            <a:off x="4865146" y="4744800"/>
            <a:ext cx="23111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Franklin Gothic Heavy" panose="020B0903020102020204" pitchFamily="34" charset="0"/>
              </a:rPr>
              <a:t>Internal</a:t>
            </a:r>
          </a:p>
          <a:p>
            <a:pPr algn="ctr"/>
            <a:r>
              <a:rPr lang="en-US" sz="2900" b="1" dirty="0">
                <a:latin typeface="Franklin Gothic Heavy" panose="020B0903020102020204" pitchFamily="34" charset="0"/>
              </a:rPr>
              <a:t>Condom</a:t>
            </a: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 Rectangle 7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80037" y="-42272"/>
            <a:ext cx="1249563" cy="328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evel 2_Slide 18" descr="Audio File Level 2_Slide 18 Sound." title="Level 2_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09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utorial slide." title="Slide title: Tutorial "/>
          <p:cNvSpPr>
            <a:spLocks noGrp="1"/>
          </p:cNvSpPr>
          <p:nvPr>
            <p:ph type="title"/>
          </p:nvPr>
        </p:nvSpPr>
        <p:spPr>
          <a:xfrm>
            <a:off x="100362" y="413759"/>
            <a:ext cx="8957914" cy="817658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p3d/>
          </a:bodyPr>
          <a:lstStyle/>
          <a:p>
            <a:r>
              <a:rPr lang="en-US" dirty="0"/>
              <a:t> </a:t>
            </a:r>
            <a:r>
              <a:rPr lang="en-US" sz="53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Tutorial</a:t>
            </a: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pSp>
        <p:nvGrpSpPr>
          <p:cNvPr id="13" name="Background Group 12" descr="Nurse Toni Background Group." title="Background Group"/>
          <p:cNvGrpSpPr>
            <a:grpSpLocks noChangeAspect="1"/>
          </p:cNvGrpSpPr>
          <p:nvPr/>
        </p:nvGrpSpPr>
        <p:grpSpPr>
          <a:xfrm>
            <a:off x="620154" y="1406398"/>
            <a:ext cx="3106323" cy="4583553"/>
            <a:chOff x="512956" y="1135975"/>
            <a:chExt cx="3155795" cy="4919360"/>
          </a:xfr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0"/>
          </a:gradFill>
        </p:grpSpPr>
        <p:sp>
          <p:nvSpPr>
            <p:cNvPr id="14" name="Oval 13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 descr="Nurse Toni Background Rectangle." title=" 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6" name="Oval 15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17" name="R Picture 16" descr="Image: Right Picture Red Ribbon Wallpaper. " title="Image: Righ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7734" y="5209552"/>
            <a:ext cx="1338299" cy="707409"/>
          </a:xfrm>
          <a:prstGeom prst="rect">
            <a:avLst/>
          </a:prstGeom>
        </p:spPr>
      </p:pic>
      <p:pic>
        <p:nvPicPr>
          <p:cNvPr id="18" name="L Picture 17" descr="Image: Left Picture Red Ribbon Wallpaper.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7" y="5209552"/>
            <a:ext cx="1190018" cy="674062"/>
          </a:xfrm>
          <a:prstGeom prst="rect">
            <a:avLst/>
          </a:prstGeom>
        </p:spPr>
      </p:pic>
      <p:pic>
        <p:nvPicPr>
          <p:cNvPr id="36" name="Thumbs up Picture 35" descr="Image: Standing using left thumbs-up sign tan skin calm face female human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6" y="1837220"/>
            <a:ext cx="2743200" cy="3975553"/>
          </a:xfrm>
          <a:prstGeom prst="rect">
            <a:avLst/>
          </a:prstGeom>
        </p:spPr>
      </p:pic>
      <p:sp>
        <p:nvSpPr>
          <p:cNvPr id="4" name="Content Placeholder 3" descr="Character introduces self and audio:&#10;Hi, I’m Toni,  your virtual assistant. Please select the audio button at the bottom of the slide to hear me speak. Select Me to download the Script.&#10;" title="TextBox Content"/>
          <p:cNvSpPr>
            <a:spLocks noGrp="1"/>
          </p:cNvSpPr>
          <p:nvPr>
            <p:ph sz="half" idx="2"/>
          </p:nvPr>
        </p:nvSpPr>
        <p:spPr>
          <a:xfrm>
            <a:off x="3947532" y="1247183"/>
            <a:ext cx="5454652" cy="4495695"/>
          </a:xfrm>
        </p:spPr>
        <p:txBody>
          <a:bodyPr>
            <a:normAutofit fontScale="77500" lnSpcReduction="20000"/>
          </a:bodyPr>
          <a:lstStyle/>
          <a:p>
            <a:endParaRPr lang="en-US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buNone/>
            </a:pPr>
            <a:r>
              <a:rPr lang="en-US" sz="32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Hi, I’m Nurse Toni,</a:t>
            </a:r>
          </a:p>
          <a:p>
            <a:pPr marL="0" lvl="0" indent="0" algn="ctr">
              <a:buNone/>
            </a:pPr>
            <a:r>
              <a:rPr lang="en-US" sz="30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000" dirty="0">
                <a:solidFill>
                  <a:srgbClr val="1D265D"/>
                </a:solidFill>
              </a:rPr>
              <a:t>Y</a:t>
            </a:r>
            <a:r>
              <a:rPr lang="en-US" sz="30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</a:p>
          <a:p>
            <a:pPr marL="0" lvl="0" indent="0" algn="ctr">
              <a:buNone/>
            </a:pPr>
            <a:r>
              <a:rPr lang="en-US" sz="3000" dirty="0">
                <a:solidFill>
                  <a:srgbClr val="1D265D"/>
                </a:solidFill>
              </a:rPr>
              <a:t>V</a:t>
            </a:r>
            <a:r>
              <a:rPr lang="en-US" sz="30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irtual Assistant</a:t>
            </a:r>
            <a:r>
              <a:rPr lang="en-US" sz="32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lvl="0" indent="0" algn="ctr">
              <a:buNone/>
            </a:pPr>
            <a:r>
              <a:rPr lang="en-US" sz="32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 select the</a:t>
            </a:r>
          </a:p>
          <a:p>
            <a:pPr marL="0" lvl="0" indent="0" algn="ctr">
              <a:buNone/>
            </a:pPr>
            <a:r>
              <a:rPr lang="en-US" sz="3200" dirty="0">
                <a:solidFill>
                  <a:srgbClr val="1D265D"/>
                </a:solidFill>
              </a:rPr>
              <a:t>A</a:t>
            </a:r>
            <a:r>
              <a:rPr lang="en-US" sz="32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udio Button</a:t>
            </a:r>
          </a:p>
          <a:p>
            <a:pPr marL="0" lvl="0" indent="0" algn="ctr">
              <a:buNone/>
            </a:pPr>
            <a:r>
              <a:rPr lang="en-US" sz="32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000" dirty="0">
                <a:solidFill>
                  <a:srgbClr val="1D265D"/>
                </a:solidFill>
              </a:rPr>
              <a:t>A</a:t>
            </a:r>
            <a:r>
              <a:rPr lang="en-US" sz="30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the</a:t>
            </a:r>
          </a:p>
          <a:p>
            <a:pPr marL="0" lvl="0" indent="0" algn="ctr">
              <a:buNone/>
            </a:pPr>
            <a:r>
              <a:rPr lang="en-US" sz="32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Bottom of the slide</a:t>
            </a:r>
          </a:p>
          <a:p>
            <a:pPr marL="0" lvl="0" indent="0" algn="ctr">
              <a:buNone/>
            </a:pPr>
            <a:r>
              <a:rPr lang="en-US" sz="32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dirty="0">
                <a:solidFill>
                  <a:srgbClr val="1D265D"/>
                </a:solidFill>
              </a:rPr>
              <a:t>T</a:t>
            </a:r>
            <a:r>
              <a:rPr lang="en-US" sz="32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hear me speak.</a:t>
            </a:r>
          </a:p>
          <a:p>
            <a:pPr marL="0" lvl="0" indent="0" algn="ctr">
              <a:buNone/>
              <a:defRPr/>
            </a:pPr>
            <a:r>
              <a:rPr lang="en-US" sz="3200" kern="0" dirty="0">
                <a:solidFill>
                  <a:sysClr val="windowText" lastClr="000000"/>
                </a:solidFill>
              </a:rPr>
              <a:t>Select Me</a:t>
            </a:r>
          </a:p>
          <a:p>
            <a:pPr marL="0" lvl="0" indent="0" algn="ctr">
              <a:buNone/>
              <a:defRPr/>
            </a:pPr>
            <a:r>
              <a:rPr lang="en-US" sz="3200" kern="0" dirty="0">
                <a:solidFill>
                  <a:sysClr val="windowText" lastClr="000000"/>
                </a:solidFill>
              </a:rPr>
              <a:t>to download the</a:t>
            </a:r>
          </a:p>
          <a:p>
            <a:pPr marL="0" lvl="0" indent="0" algn="ctr">
              <a:buNone/>
              <a:defRPr/>
            </a:pPr>
            <a:r>
              <a:rPr lang="en-US" sz="3200" kern="0" dirty="0">
                <a:solidFill>
                  <a:sysClr val="windowText" lastClr="000000"/>
                </a:solidFill>
              </a:rPr>
              <a:t>Script.</a:t>
            </a:r>
          </a:p>
          <a:p>
            <a:pPr marL="0" lvl="0" indent="0" algn="ctr">
              <a:buNone/>
            </a:pPr>
            <a:endParaRPr lang="en-US" sz="3200" dirty="0">
              <a:solidFill>
                <a:srgbClr val="1D2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buNone/>
            </a:pPr>
            <a:endParaRPr lang="en-US" sz="32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M Rectangle 5" descr="Menu Navigation hyperlink." title="Menu Button">
            <a:hlinkClick r:id="rId7" action="ppaction://hlinksldjump"/>
          </p:cNvPr>
          <p:cNvSpPr/>
          <p:nvPr/>
        </p:nvSpPr>
        <p:spPr>
          <a:xfrm>
            <a:off x="0" y="-36389"/>
            <a:ext cx="935038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 Rectangle 6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95160" y="0"/>
            <a:ext cx="1195832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 Rectangle 4" descr="Script Navigation hyperlink." title="Script Button">
            <a:hlinkClick r:id="rId9" action="ppaction://hlinkfile"/>
          </p:cNvPr>
          <p:cNvSpPr/>
          <p:nvPr/>
        </p:nvSpPr>
        <p:spPr>
          <a:xfrm>
            <a:off x="8229600" y="36389"/>
            <a:ext cx="914400" cy="262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evel 2_Slide 2" descr="Audio File Level 2_Slide 2 Sound." title="Level 2_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76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What have you learned? slide." title="Slide Title: Goal #3 What have you learned? "/>
          <p:cNvSpPr>
            <a:spLocks noGrp="1"/>
          </p:cNvSpPr>
          <p:nvPr>
            <p:ph type="ctrTitle"/>
          </p:nvPr>
        </p:nvSpPr>
        <p:spPr>
          <a:xfrm>
            <a:off x="330200" y="444501"/>
            <a:ext cx="8597900" cy="703363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/>
              <a:t>Goal #3</a:t>
            </a:r>
            <a:br>
              <a:rPr lang="en-US" sz="4800" dirty="0"/>
            </a:br>
            <a:r>
              <a:rPr lang="en-US" sz="4800" dirty="0"/>
              <a:t>What have you learned?</a:t>
            </a: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Q &amp; Instruct Subtitle 6" descr="Subtitle Interactive question: What is Abstinence?&#10;Select each question mark to reveal an answer. &#10;" title="Subtitle Interactive Question and Instructions:  What is Abstinence? and Select each question mark to reveal an answer. "/>
          <p:cNvSpPr>
            <a:spLocks noGrp="1"/>
          </p:cNvSpPr>
          <p:nvPr>
            <p:ph type="subTitle" idx="1"/>
          </p:nvPr>
        </p:nvSpPr>
        <p:spPr>
          <a:xfrm>
            <a:off x="-51322" y="1624252"/>
            <a:ext cx="9144000" cy="1381241"/>
          </a:xfrm>
          <a:effectLst/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What is Abstinence?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Select</a:t>
            </a:r>
            <a:r>
              <a:rPr lang="en-US" sz="2400" dirty="0">
                <a:solidFill>
                  <a:srgbClr val="1D265D"/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Audio</a:t>
            </a:r>
            <a:r>
              <a:rPr lang="en-US" sz="2400" dirty="0">
                <a:solidFill>
                  <a:srgbClr val="1D265D"/>
                </a:solidFill>
              </a:rPr>
              <a:t>,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Then each </a:t>
            </a:r>
            <a:r>
              <a:rPr lang="en-US" sz="2400" dirty="0">
                <a:solidFill>
                  <a:srgbClr val="7030A0"/>
                </a:solidFill>
              </a:rPr>
              <a:t>question mark </a:t>
            </a:r>
            <a:r>
              <a:rPr lang="en-US" sz="2400" dirty="0">
                <a:solidFill>
                  <a:srgbClr val="002060"/>
                </a:solidFill>
              </a:rPr>
              <a:t>to reveal an answer. </a:t>
            </a:r>
          </a:p>
          <a:p>
            <a:endParaRPr lang="en-US" sz="2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			</a:t>
            </a:r>
            <a:endParaRPr lang="en-US" sz="2600" b="1" dirty="0"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Stmt &amp; Blnks TextBox 1" descr="Interactive Statement for What is Abstinence? Abstinence is not having sex or&#10; &#10;deciding not to continue having sex. &#10;&#10;It’s not too late to decide&#10;&#10;to stop having sex.&#10;" title="Interactive Question Answer Statement TextBox With Blank Spaces For Answers"/>
          <p:cNvSpPr txBox="1"/>
          <p:nvPr/>
        </p:nvSpPr>
        <p:spPr>
          <a:xfrm>
            <a:off x="0" y="3221838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300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Abstinence</a:t>
            </a:r>
            <a:r>
              <a:rPr lang="en-US" sz="3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en-US" sz="3300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US" sz="3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having sex or</a:t>
            </a:r>
          </a:p>
          <a:p>
            <a:pPr lvl="0"/>
            <a:r>
              <a:rPr lang="en-US" sz="1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0" algn="ctr"/>
            <a:r>
              <a:rPr lang="en-US" sz="3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deciding </a:t>
            </a:r>
            <a:r>
              <a:rPr lang="en-US" sz="3300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US" sz="3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continue having sex. </a:t>
            </a:r>
          </a:p>
          <a:p>
            <a:pPr lvl="0"/>
            <a:endParaRPr lang="en-US" sz="1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sz="3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It’s </a:t>
            </a:r>
            <a:r>
              <a:rPr lang="en-US" sz="3300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US" sz="3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too late to </a:t>
            </a:r>
            <a:r>
              <a:rPr lang="en-US" sz="3300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decide</a:t>
            </a:r>
          </a:p>
          <a:p>
            <a:pPr lvl="0"/>
            <a:endParaRPr lang="en-US" sz="1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sz="3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stop having sex.</a:t>
            </a:r>
          </a:p>
        </p:txBody>
      </p:sp>
      <p:sp>
        <p:nvSpPr>
          <p:cNvPr id="15" name="1st Abstn Rectangle 14" descr="Interactive Question selecting 1st question mark reveals answer:Abstinence." title="Interactive Question 1st Question Mark TextBox: Abstinence"/>
          <p:cNvSpPr/>
          <p:nvPr/>
        </p:nvSpPr>
        <p:spPr>
          <a:xfrm>
            <a:off x="890155" y="3145010"/>
            <a:ext cx="2743200" cy="545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6" name="2nd not Rectangle 15" descr="Interactive Question selecting 2nd question mark reveals answer: Not." title="Interactive Question 2nd Question Mark TextBox: Not"/>
          <p:cNvSpPr/>
          <p:nvPr/>
        </p:nvSpPr>
        <p:spPr>
          <a:xfrm>
            <a:off x="4110406" y="3151393"/>
            <a:ext cx="82054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E626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9" name="3rd not Rectangle 15" descr="Interactive Question selecting 3rd question mark reveals answer: Not." title="Interactive Question 3rd Question Mark TextBox: Not"/>
          <p:cNvSpPr/>
          <p:nvPr/>
        </p:nvSpPr>
        <p:spPr>
          <a:xfrm>
            <a:off x="2414989" y="3786697"/>
            <a:ext cx="82054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253CB2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0" name="4th not Rectangle 15" descr="Interactive Question selecting 4th question mark reveals answer: Not." title="Interactive Question 4th Question Mark TextBox: Not"/>
          <p:cNvSpPr/>
          <p:nvPr/>
        </p:nvSpPr>
        <p:spPr>
          <a:xfrm>
            <a:off x="2497241" y="4445245"/>
            <a:ext cx="82054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68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1" name="5th Decide Rectangle 15" descr="Interactive Question selecting 5th question mark reveals answer: Decide." title="Interactive Question 5th Question Mark TextBox: Decide"/>
          <p:cNvSpPr/>
          <p:nvPr/>
        </p:nvSpPr>
        <p:spPr>
          <a:xfrm>
            <a:off x="6024283" y="4445245"/>
            <a:ext cx="150607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852C7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M Rectangle 2" descr="Menu Navigation hyperlink." title="Menu Button">
            <a:hlinkClick r:id="rId5" action="ppaction://hlinksldjump"/>
          </p:cNvPr>
          <p:cNvSpPr/>
          <p:nvPr/>
        </p:nvSpPr>
        <p:spPr>
          <a:xfrm>
            <a:off x="-22862" y="-2116"/>
            <a:ext cx="937262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 Rectangle 3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7025639" y="29633"/>
            <a:ext cx="1190244" cy="22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8" name="Level 2_Slide 19" descr="Audio File Level 2_Slide 19 Sound." title="Level 2_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8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Select Your Button To Continue slide." title="Slide Title: Select Your Button To Continue slide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90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Select Your Button</a:t>
            </a:r>
            <a:b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en-US" sz="4800" dirty="0"/>
              <a:t>To Continue</a:t>
            </a:r>
          </a:p>
        </p:txBody>
      </p:sp>
      <p:sp>
        <p:nvSpPr>
          <p:cNvPr id="8" name="L Rounded Rectangle 7" descr="Outside border design TextBox For Grade 7 through Grade 9." title="Outside Frame Selection TextBox For Grade 7 through Grade 9"/>
          <p:cNvSpPr/>
          <p:nvPr/>
        </p:nvSpPr>
        <p:spPr>
          <a:xfrm>
            <a:off x="762000" y="2840833"/>
            <a:ext cx="3324352" cy="2152650"/>
          </a:xfrm>
          <a:prstGeom prst="roundRect">
            <a:avLst/>
          </a:prstGeom>
          <a:solidFill>
            <a:srgbClr val="1F2873"/>
          </a:solidFill>
          <a:ln w="152400">
            <a:solidFill>
              <a:srgbClr val="70A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 Content Placeholder 19" descr="Button shape selection TextBox For Grade 7 through Grade 9." title="Selection TextBox For Grade 7 through Grade 9."/>
          <p:cNvSpPr>
            <a:spLocks noGrp="1"/>
          </p:cNvSpPr>
          <p:nvPr>
            <p:ph sz="half" idx="1"/>
          </p:nvPr>
        </p:nvSpPr>
        <p:spPr>
          <a:xfrm>
            <a:off x="657098" y="2416629"/>
            <a:ext cx="3604006" cy="2884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Grade 7 through Grade 9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L Link Rectangle 3" descr="Link to Text for For Grade 7 through Grade 9 TextBox." title="Grade 7-Grade 9  Textbox hyperlink">
            <a:hlinkClick r:id="rId5" action="ppaction://hlinksldjump"/>
          </p:cNvPr>
          <p:cNvSpPr/>
          <p:nvPr/>
        </p:nvSpPr>
        <p:spPr>
          <a:xfrm>
            <a:off x="735584" y="2416629"/>
            <a:ext cx="3604006" cy="2884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 Rounded Rectangle 22" descr="Outside border design TextBox Grade10 through Grade 12." title="Outside Frame TextBox For Grade10 through Grade 12"/>
          <p:cNvSpPr/>
          <p:nvPr/>
        </p:nvSpPr>
        <p:spPr>
          <a:xfrm>
            <a:off x="4971542" y="2840833"/>
            <a:ext cx="3324352" cy="2152650"/>
          </a:xfrm>
          <a:prstGeom prst="roundRect">
            <a:avLst/>
          </a:prstGeom>
          <a:solidFill>
            <a:srgbClr val="1F2873"/>
          </a:solidFill>
          <a:ln w="152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 Content Placeholder 20" descr="Button shape selection TextBox For Grade 10 through Grade 12." title="Selection TextBox For Grade 10 through Grade 12."/>
          <p:cNvSpPr>
            <a:spLocks noGrp="1"/>
          </p:cNvSpPr>
          <p:nvPr>
            <p:ph sz="half" idx="2"/>
          </p:nvPr>
        </p:nvSpPr>
        <p:spPr>
          <a:xfrm>
            <a:off x="4849586" y="2416629"/>
            <a:ext cx="3592285" cy="2884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Grade 10 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Grade 12</a:t>
            </a:r>
          </a:p>
        </p:txBody>
      </p:sp>
      <p:sp>
        <p:nvSpPr>
          <p:cNvPr id="5" name="R Link Rectangle 4" descr="Link to Text for For Grade 10 through Grade 12 TextBox." title="Grade 10-Grade 12 Textbox hyperlink">
            <a:hlinkClick r:id="rId6" action="ppaction://hlinksldjump"/>
          </p:cNvPr>
          <p:cNvSpPr/>
          <p:nvPr/>
        </p:nvSpPr>
        <p:spPr>
          <a:xfrm>
            <a:off x="4837575" y="2399332"/>
            <a:ext cx="3592285" cy="2884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 Rectangle 5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25640" y="47459"/>
            <a:ext cx="1165352" cy="261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2_Slide 20" descr="Audio File Level 2_Slide 20 Sound." title="Level 2_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08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ABC and “D” for Discovery slide." title="Slide Title: ABC and “D” for Discovery slide"/>
          <p:cNvSpPr>
            <a:spLocks noGrp="1"/>
          </p:cNvSpPr>
          <p:nvPr>
            <p:ph type="title"/>
          </p:nvPr>
        </p:nvSpPr>
        <p:spPr>
          <a:xfrm>
            <a:off x="457200" y="658369"/>
            <a:ext cx="8229600" cy="93719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</a:rPr>
              <a:t>ABC and </a:t>
            </a:r>
            <a:r>
              <a:rPr lang="en-US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1D265D"/>
                </a:solidFill>
              </a:rPr>
              <a:t>“</a:t>
            </a:r>
            <a:r>
              <a:rPr lang="en-US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</a:rPr>
              <a:t>D</a:t>
            </a:r>
            <a:r>
              <a:rPr lang="en-US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1D265D"/>
                </a:solidFill>
              </a:rPr>
              <a:t>”</a:t>
            </a:r>
            <a:r>
              <a:rPr lang="en-US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</a:rPr>
              <a:t>Discovery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12" name="Who Rectangle 11" descr="Top Rectangle of pyramid stack: Who?" title="Top Rectangle of Pyramid Stack: Who?"/>
          <p:cNvSpPr/>
          <p:nvPr/>
        </p:nvSpPr>
        <p:spPr>
          <a:xfrm>
            <a:off x="3714009" y="2020411"/>
            <a:ext cx="1783080" cy="1234440"/>
          </a:xfrm>
          <a:prstGeom prst="rect">
            <a:avLst/>
          </a:prstGeom>
          <a:solidFill>
            <a:srgbClr val="37A59B"/>
          </a:solidFill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Tw Cen MT Condensed Extra Bold" panose="020B0803020202020204" pitchFamily="34" charset="0"/>
              </a:rPr>
              <a:t>Who?</a:t>
            </a:r>
          </a:p>
        </p:txBody>
      </p:sp>
      <p:sp>
        <p:nvSpPr>
          <p:cNvPr id="11" name="What Rectangle 10" descr="2nd Row Left Rectangle of Pyramid Stack: What?" title="2nd Row Left Rectangle of Pyramid Stack: What?"/>
          <p:cNvSpPr/>
          <p:nvPr/>
        </p:nvSpPr>
        <p:spPr>
          <a:xfrm>
            <a:off x="2776654" y="3260889"/>
            <a:ext cx="1783080" cy="1234440"/>
          </a:xfrm>
          <a:prstGeom prst="rect">
            <a:avLst/>
          </a:prstGeom>
          <a:solidFill>
            <a:srgbClr val="00D500"/>
          </a:solidFill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Tw Cen MT Condensed Extra Bold" panose="020B0803020202020204" pitchFamily="34" charset="0"/>
              </a:rPr>
              <a:t>What?</a:t>
            </a:r>
          </a:p>
        </p:txBody>
      </p:sp>
      <p:sp>
        <p:nvSpPr>
          <p:cNvPr id="5" name="Where Rectangle 4" descr="2nd Row Right Rectangle of Pyramid Stack: Where?" title="2nd Row Right Rectangle of Pyramid Stack: Where?"/>
          <p:cNvSpPr/>
          <p:nvPr/>
        </p:nvSpPr>
        <p:spPr>
          <a:xfrm>
            <a:off x="4572000" y="3256244"/>
            <a:ext cx="1783080" cy="1234440"/>
          </a:xfrm>
          <a:prstGeom prst="rect">
            <a:avLst/>
          </a:prstGeom>
          <a:solidFill>
            <a:srgbClr val="D769BB"/>
          </a:solidFill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Tw Cen MT Condensed Extra Bold" panose="020B0803020202020204" pitchFamily="34" charset="0"/>
              </a:rPr>
              <a:t>Where?</a:t>
            </a:r>
          </a:p>
        </p:txBody>
      </p:sp>
      <p:sp>
        <p:nvSpPr>
          <p:cNvPr id="14" name="When Rectangle 13" descr="3rd Row Left Rectangle of Pyramid Stack: When?" title="3rd Row Left Rectangle of Pyramid Stack: When?"/>
          <p:cNvSpPr/>
          <p:nvPr/>
        </p:nvSpPr>
        <p:spPr>
          <a:xfrm>
            <a:off x="1893478" y="4487898"/>
            <a:ext cx="1783080" cy="1234440"/>
          </a:xfrm>
          <a:prstGeom prst="rect">
            <a:avLst/>
          </a:prstGeom>
          <a:solidFill>
            <a:srgbClr val="7F69D7"/>
          </a:solidFill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Tw Cen MT Condensed Extra Bold" panose="020B0803020202020204" pitchFamily="34" charset="0"/>
              </a:rPr>
              <a:t>When?</a:t>
            </a:r>
          </a:p>
        </p:txBody>
      </p:sp>
      <p:sp>
        <p:nvSpPr>
          <p:cNvPr id="13" name="Why Rectangle 12" descr="3rd Row Center Rectangle of Pyramid Stack: Why?" title="3rd Row Center Rectangle of Pyramid Stack: Why?"/>
          <p:cNvSpPr/>
          <p:nvPr/>
        </p:nvSpPr>
        <p:spPr>
          <a:xfrm>
            <a:off x="3698116" y="4487898"/>
            <a:ext cx="1783080" cy="1234440"/>
          </a:xfrm>
          <a:prstGeom prst="rect">
            <a:avLst/>
          </a:prstGeom>
          <a:solidFill>
            <a:srgbClr val="1D9BF6"/>
          </a:solidFill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Tw Cen MT Condensed Extra Bold" panose="020B0803020202020204" pitchFamily="34" charset="0"/>
              </a:rPr>
              <a:t>Why?</a:t>
            </a:r>
          </a:p>
        </p:txBody>
      </p:sp>
      <p:sp>
        <p:nvSpPr>
          <p:cNvPr id="10" name="HowRectangle 9" descr="3rd Row Right Rectangle of Pyramid Stack: How?" title="3rd Row Right Rectangle of Pyramid Stack: How?"/>
          <p:cNvSpPr/>
          <p:nvPr/>
        </p:nvSpPr>
        <p:spPr>
          <a:xfrm>
            <a:off x="5502754" y="4487898"/>
            <a:ext cx="1783080" cy="1234440"/>
          </a:xfrm>
          <a:prstGeom prst="rect">
            <a:avLst/>
          </a:prstGeom>
          <a:solidFill>
            <a:srgbClr val="D69400"/>
          </a:solidFill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Tw Cen MT Condensed Extra Bold" panose="020B0803020202020204" pitchFamily="34" charset="0"/>
              </a:rPr>
              <a:t>How?</a:t>
            </a: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 Rectangle 7" descr="Resource Navigation hyperlink." title="Resource Button">
            <a:hlinkClick r:id="rId5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6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2_Slide 21" descr="Audio File Level 2_Slide 21 Sound." title="Level 2_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647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External/Male Condoms slide." title="Slide Title: External Condoms"/>
          <p:cNvSpPr>
            <a:spLocks noGrp="1"/>
          </p:cNvSpPr>
          <p:nvPr>
            <p:ph type="title"/>
          </p:nvPr>
        </p:nvSpPr>
        <p:spPr>
          <a:xfrm>
            <a:off x="441064" y="323567"/>
            <a:ext cx="8412480" cy="94418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External Condoms</a:t>
            </a:r>
          </a:p>
        </p:txBody>
      </p:sp>
      <p:sp>
        <p:nvSpPr>
          <p:cNvPr id="2" name="Content Placeholder 1" descr="Is external contraceptive effective?&#10;Select the checkmark.&#10;" title="Subtitle: Is external contraceptive effective? Select the checkmark."/>
          <p:cNvSpPr>
            <a:spLocks noGrp="1"/>
          </p:cNvSpPr>
          <p:nvPr>
            <p:ph sz="half" idx="2"/>
          </p:nvPr>
        </p:nvSpPr>
        <p:spPr>
          <a:xfrm>
            <a:off x="311972" y="1172584"/>
            <a:ext cx="8724451" cy="147228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dirty="0">
                <a:solidFill>
                  <a:srgbClr val="852C70"/>
                </a:solidFill>
              </a:rPr>
              <a:t>Is external contraceptive effective </a:t>
            </a:r>
            <a:r>
              <a:rPr lang="en-US" sz="6000" dirty="0">
                <a:solidFill>
                  <a:srgbClr val="852C70"/>
                </a:solidFill>
                <a:latin typeface="Arial Black" panose="020B0A040201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Select the checkmark.</a:t>
            </a:r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10" name="Checkbox Rectangle 9" descr="TextBox Rectangle For Checkmark." title="TextBox Rectangle For Checkmark"/>
          <p:cNvSpPr/>
          <p:nvPr/>
        </p:nvSpPr>
        <p:spPr>
          <a:xfrm>
            <a:off x="4921640" y="2605506"/>
            <a:ext cx="519041" cy="492114"/>
          </a:xfrm>
          <a:prstGeom prst="rect">
            <a:avLst/>
          </a:prstGeom>
          <a:noFill/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kmark TextBox 19" descr="Checkmark TextBox by the Yes." title="Checkmark TextBox "/>
          <p:cNvSpPr txBox="1"/>
          <p:nvPr/>
        </p:nvSpPr>
        <p:spPr>
          <a:xfrm>
            <a:off x="4834381" y="2251398"/>
            <a:ext cx="525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852C7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852C70"/>
              </a:solidFill>
              <a:latin typeface="Wingdings" panose="05000000000000000000" pitchFamily="2" charset="2"/>
            </a:endParaRPr>
          </a:p>
        </p:txBody>
      </p:sp>
      <p:sp>
        <p:nvSpPr>
          <p:cNvPr id="11" name="Yes TextBox 10" descr="Yes TextBox by the checkmark." title="Yes TextBox"/>
          <p:cNvSpPr txBox="1"/>
          <p:nvPr/>
        </p:nvSpPr>
        <p:spPr>
          <a:xfrm>
            <a:off x="457200" y="1691508"/>
            <a:ext cx="41440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  <a:p>
            <a:r>
              <a:rPr lang="en-US" sz="4800" b="1" dirty="0">
                <a:solidFill>
                  <a:srgbClr val="852C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Yes</a:t>
            </a:r>
          </a:p>
          <a:p>
            <a:endParaRPr lang="en-US" dirty="0"/>
          </a:p>
        </p:txBody>
      </p:sp>
      <p:sp>
        <p:nvSpPr>
          <p:cNvPr id="5" name="Rectangle 4" descr="Condoms are very effective at reducing risk for getting or transmitting HIV if you use them the right way every time you have sex.&#10;" title="Content TextBox "/>
          <p:cNvSpPr/>
          <p:nvPr/>
        </p:nvSpPr>
        <p:spPr>
          <a:xfrm>
            <a:off x="12408" y="3044485"/>
            <a:ext cx="91315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>
              <a:defRPr/>
            </a:pPr>
            <a:r>
              <a:rPr lang="en-US" sz="30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External condoms are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effective at reducing risk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getting or transmitting HIV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use them the right way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time you have sex.</a:t>
            </a:r>
          </a:p>
          <a:p>
            <a:pPr algn="ctr"/>
            <a:endParaRPr lang="en-US" dirty="0">
              <a:solidFill>
                <a:srgbClr val="1D2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12408" y="-10998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 Rectangle 7" descr="Resource Navigation hyperlink." title="Resource Button">
            <a:hlinkClick r:id="rId5" action="ppaction://hlinksldjump"/>
          </p:cNvPr>
          <p:cNvSpPr/>
          <p:nvPr/>
        </p:nvSpPr>
        <p:spPr>
          <a:xfrm>
            <a:off x="7025640" y="0"/>
            <a:ext cx="1140801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6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evel 2_Slide 22" descr="Audio File Level 2_Slide 22 Sound." title="Level 2_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dom Border Image Content Placeholder 27" descr="Image: Row of male condoms, shutterstock_74723128.jpg." title="Image: Condom Border 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884"/>
            <a:ext cx="9201719" cy="6171210"/>
          </a:xfrm>
        </p:spPr>
      </p:pic>
      <p:sp>
        <p:nvSpPr>
          <p:cNvPr id="19" name="Title 18" descr="Types of External Condoms slide.&#10;" title="Slide Title: Types"/>
          <p:cNvSpPr>
            <a:spLocks noGrp="1"/>
          </p:cNvSpPr>
          <p:nvPr>
            <p:ph type="title"/>
          </p:nvPr>
        </p:nvSpPr>
        <p:spPr>
          <a:xfrm>
            <a:off x="-38215" y="1516828"/>
            <a:ext cx="9182213" cy="139170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</a:t>
            </a:r>
          </a:p>
        </p:txBody>
      </p:sp>
      <p:sp>
        <p:nvSpPr>
          <p:cNvPr id="20" name="Content Placeholder 19" descr="Latex&#10;Polyurethane&#10;No HIV Protection&#10;Lambskin" title="Content TextBox HIV Protection and No HIV Protection"/>
          <p:cNvSpPr>
            <a:spLocks noGrp="1"/>
          </p:cNvSpPr>
          <p:nvPr>
            <p:ph sz="half" idx="1"/>
          </p:nvPr>
        </p:nvSpPr>
        <p:spPr>
          <a:xfrm>
            <a:off x="-548640" y="2345168"/>
            <a:ext cx="9692638" cy="3636084"/>
          </a:xfrm>
        </p:spPr>
        <p:txBody>
          <a:bodyPr>
            <a:normAutofit fontScale="47500" lnSpcReduction="20000"/>
          </a:bodyPr>
          <a:lstStyle/>
          <a:p>
            <a:pPr marL="1828800" lvl="4" indent="0">
              <a:buNone/>
            </a:pPr>
            <a:r>
              <a:rPr lang="en-US" sz="3200" dirty="0"/>
              <a:t>   		</a:t>
            </a:r>
          </a:p>
          <a:p>
            <a:pPr marL="1828800" lvl="4" indent="0">
              <a:buNone/>
            </a:pPr>
            <a:endParaRPr lang="en-US" sz="4000" dirty="0">
              <a:solidFill>
                <a:srgbClr val="253CB2"/>
              </a:solidFill>
            </a:endParaRPr>
          </a:p>
          <a:p>
            <a:pPr marL="1828800" lvl="4" indent="0">
              <a:buNone/>
            </a:pPr>
            <a:r>
              <a:rPr lang="en-US" sz="5900" dirty="0">
                <a:solidFill>
                  <a:srgbClr val="9B0A17"/>
                </a:solidFill>
              </a:rPr>
              <a:t>HIV Protection </a:t>
            </a:r>
            <a:r>
              <a:rPr lang="en-US" sz="4400" dirty="0">
                <a:solidFill>
                  <a:srgbClr val="253CB2"/>
                </a:solidFill>
              </a:rPr>
              <a:t>	 </a:t>
            </a:r>
            <a:r>
              <a:rPr lang="en-US" sz="4400" dirty="0"/>
              <a:t>   </a:t>
            </a:r>
            <a:r>
              <a:rPr lang="en-US" sz="5900" dirty="0">
                <a:solidFill>
                  <a:srgbClr val="253CB2"/>
                </a:solidFill>
              </a:rPr>
              <a:t>No</a:t>
            </a:r>
            <a:r>
              <a:rPr lang="en-US" sz="5900" dirty="0"/>
              <a:t> HIV Protection</a:t>
            </a:r>
          </a:p>
          <a:p>
            <a:pPr marL="1828800" lvl="4" indent="0">
              <a:buNone/>
            </a:pPr>
            <a:endParaRPr lang="en-US" sz="4000" dirty="0">
              <a:solidFill>
                <a:srgbClr val="253CB2"/>
              </a:solidFill>
            </a:endParaRPr>
          </a:p>
          <a:p>
            <a:pPr marL="1828800" lvl="4" indent="0">
              <a:buNone/>
            </a:pPr>
            <a:r>
              <a:rPr lang="en-US" sz="5900" dirty="0">
                <a:solidFill>
                  <a:srgbClr val="9B0A17"/>
                </a:solidFill>
              </a:rPr>
              <a:t>Latex</a:t>
            </a:r>
            <a:r>
              <a:rPr lang="en-US" sz="5900" dirty="0">
                <a:solidFill>
                  <a:srgbClr val="253CB2"/>
                </a:solidFill>
              </a:rPr>
              <a:t>			   Lambskin</a:t>
            </a:r>
          </a:p>
          <a:p>
            <a:pPr marL="1828800" lvl="4" indent="0">
              <a:buNone/>
            </a:pPr>
            <a:r>
              <a:rPr lang="en-US" sz="5900" dirty="0">
                <a:solidFill>
                  <a:srgbClr val="9B0A17"/>
                </a:solidFill>
              </a:rPr>
              <a:t>Vegan Latex			 	</a:t>
            </a:r>
          </a:p>
          <a:p>
            <a:pPr marL="1828800" lvl="4" indent="0">
              <a:buNone/>
            </a:pPr>
            <a:r>
              <a:rPr lang="en-US" sz="5900" dirty="0">
                <a:solidFill>
                  <a:srgbClr val="9B0A17"/>
                </a:solidFill>
              </a:rPr>
              <a:t>Polyurethane</a:t>
            </a:r>
          </a:p>
          <a:p>
            <a:pPr marL="1828800" lvl="4" indent="0">
              <a:buNone/>
            </a:pPr>
            <a:endParaRPr lang="en-US" sz="3200" dirty="0">
              <a:solidFill>
                <a:srgbClr val="253CB2"/>
              </a:solidFill>
            </a:endParaRPr>
          </a:p>
          <a:p>
            <a:pPr marL="1828800" lvl="4" indent="0">
              <a:buNone/>
            </a:pPr>
            <a:r>
              <a:rPr lang="en-US" sz="3200" dirty="0">
                <a:solidFill>
                  <a:srgbClr val="852C70"/>
                </a:solidFill>
              </a:rPr>
              <a:t>	</a:t>
            </a:r>
            <a:endParaRPr lang="en-US" sz="3200" dirty="0">
              <a:solidFill>
                <a:srgbClr val="253CB2"/>
              </a:solidFill>
            </a:endParaRPr>
          </a:p>
          <a:p>
            <a:pPr marL="0" indent="0" algn="ctr">
              <a:buNone/>
            </a:pPr>
            <a:r>
              <a:rPr lang="en-US" sz="3200" dirty="0"/>
              <a:t>  </a:t>
            </a:r>
          </a:p>
          <a:p>
            <a:pPr marL="1828800" lvl="4" indent="0">
              <a:buNone/>
            </a:pPr>
            <a:r>
              <a:rPr lang="en-US" sz="3200" dirty="0"/>
              <a:t>   </a:t>
            </a:r>
            <a:endParaRPr lang="en-US" sz="3200" dirty="0">
              <a:solidFill>
                <a:srgbClr val="852C70"/>
              </a:solidFill>
            </a:endParaRPr>
          </a:p>
        </p:txBody>
      </p:sp>
      <p:sp>
        <p:nvSpPr>
          <p:cNvPr id="22" name="1st Chevron 21" descr="Basic shape used like bullet for HIV Protection." title="1st Chevron"/>
          <p:cNvSpPr/>
          <p:nvPr/>
        </p:nvSpPr>
        <p:spPr>
          <a:xfrm>
            <a:off x="914400" y="2969193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63500">
            <a:solidFill>
              <a:srgbClr val="9B0A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2nd Chevron 23" descr="Basic shape used like bullet for No HIV Protection." title="2nd Chevron"/>
          <p:cNvSpPr/>
          <p:nvPr/>
        </p:nvSpPr>
        <p:spPr>
          <a:xfrm>
            <a:off x="4803258" y="2998238"/>
            <a:ext cx="274320" cy="274320"/>
          </a:xfrm>
          <a:prstGeom prst="chevron">
            <a:avLst/>
          </a:prstGeom>
          <a:solidFill>
            <a:schemeClr val="tx2">
              <a:lumMod val="95000"/>
              <a:lumOff val="5000"/>
            </a:schemeClr>
          </a:solidFill>
          <a:ln w="63500">
            <a:solidFill>
              <a:srgbClr val="253C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-6049"/>
            <a:ext cx="914400" cy="26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7039356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Rectangle 1" descr="Slide number 23." title="Textbox Number Slide"/>
          <p:cNvSpPr/>
          <p:nvPr/>
        </p:nvSpPr>
        <p:spPr>
          <a:xfrm>
            <a:off x="7988899" y="609076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23</a:t>
            </a:r>
          </a:p>
        </p:txBody>
      </p:sp>
      <p:grpSp>
        <p:nvGrpSpPr>
          <p:cNvPr id="6" name="Action Button Group 5" descr="Group of Action Buttons." title="Action Button Group"/>
          <p:cNvGrpSpPr/>
          <p:nvPr/>
        </p:nvGrpSpPr>
        <p:grpSpPr>
          <a:xfrm>
            <a:off x="3337326" y="6036989"/>
            <a:ext cx="2527064" cy="411480"/>
            <a:chOff x="3346568" y="5981252"/>
            <a:chExt cx="2527064" cy="411480"/>
          </a:xfrm>
        </p:grpSpPr>
        <p:sp>
          <p:nvSpPr>
            <p:cNvPr id="21" name="Action Button: Home 20" descr="Home Action Button with home icon." title="Home Action Button With Home Icon">
              <a:hlinkClick r:id="" action="ppaction://hlinkshowjump?jump=firstslide" highlightClick="1"/>
            </p:cNvPr>
            <p:cNvSpPr>
              <a:spLocks noChangeAspect="1"/>
            </p:cNvSpPr>
            <p:nvPr/>
          </p:nvSpPr>
          <p:spPr>
            <a:xfrm>
              <a:off x="3346568" y="5981252"/>
              <a:ext cx="411480" cy="411480"/>
            </a:xfrm>
            <a:prstGeom prst="actionButtonHome">
              <a:avLst/>
            </a:prstGeom>
            <a:solidFill>
              <a:srgbClr val="379B9B"/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A0000"/>
                </a:solidFill>
              </a:endParaRPr>
            </a:p>
          </p:txBody>
        </p:sp>
        <p:sp>
          <p:nvSpPr>
            <p:cNvPr id="25" name="Action Button: Back or Previous 24" descr="Back arrow Action Button with arrow pointing to left." title="Back Arrow Action Button with Arrow Pointing to Left">
              <a:hlinkClick r:id="" action="ppaction://hlinkshowjump?jump=previousslide" highlightClick="1"/>
            </p:cNvPr>
            <p:cNvSpPr>
              <a:spLocks noChangeAspect="1"/>
            </p:cNvSpPr>
            <p:nvPr/>
          </p:nvSpPr>
          <p:spPr>
            <a:xfrm>
              <a:off x="3764905" y="5981252"/>
              <a:ext cx="411480" cy="411480"/>
            </a:xfrm>
            <a:prstGeom prst="actionButtonBackPrevious">
              <a:avLst/>
            </a:prstGeom>
            <a:solidFill>
              <a:srgbClr val="C00000"/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ction Button: Sound 25" descr="Audio sound Action Button with speaker icon." title="Audio Sound Action Button with Speaker Icon">
              <a:hlinkClick r:id="" action="ppaction://noaction" highlightClick="1"/>
            </p:cNvPr>
            <p:cNvSpPr>
              <a:spLocks noChangeAspect="1"/>
            </p:cNvSpPr>
            <p:nvPr/>
          </p:nvSpPr>
          <p:spPr>
            <a:xfrm>
              <a:off x="4192386" y="5981252"/>
              <a:ext cx="411480" cy="411480"/>
            </a:xfrm>
            <a:prstGeom prst="actionButtonSound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ction Button: Forward or Next 14" descr="Back arrow Action Button with arrow pointing to the right." title="Back Arrow Action Button with Arrow Pointing to the Right">
              <a:hlinkClick r:id="" action="ppaction://hlinkshowjump?jump=nextslide" highlightClick="1"/>
            </p:cNvPr>
            <p:cNvSpPr>
              <a:spLocks/>
            </p:cNvSpPr>
            <p:nvPr/>
          </p:nvSpPr>
          <p:spPr>
            <a:xfrm>
              <a:off x="4597518" y="5981252"/>
              <a:ext cx="411480" cy="411480"/>
            </a:xfrm>
            <a:prstGeom prst="actionButtonForwardNext">
              <a:avLst/>
            </a:prstGeom>
            <a:solidFill>
              <a:srgbClr val="008A00"/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5BB47"/>
                </a:solidFill>
              </a:endParaRPr>
            </a:p>
          </p:txBody>
        </p:sp>
        <p:sp>
          <p:nvSpPr>
            <p:cNvPr id="16" name="Action Button: End 15" descr="End of slides Action Button with arrow pointing to vertical line." title="End of Slides Action Button with Arrow Pointing to Vertical Line">
              <a:hlinkClick r:id="" action="ppaction://hlinkshowjump?jump=lastslide" highlightClick="1"/>
            </p:cNvPr>
            <p:cNvSpPr>
              <a:spLocks noChangeAspect="1"/>
            </p:cNvSpPr>
            <p:nvPr/>
          </p:nvSpPr>
          <p:spPr>
            <a:xfrm>
              <a:off x="5031857" y="5981252"/>
              <a:ext cx="411480" cy="411480"/>
            </a:xfrm>
            <a:prstGeom prst="actionButtonEnd">
              <a:avLst/>
            </a:prstGeom>
            <a:solidFill>
              <a:srgbClr val="0070C0"/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8" name="Action Button: Custom 17" descr="Close course Action Button with &quot;X&quot;." title="Close Course Action Button with &quot;X&quot;">
              <a:hlinkClick r:id="" action="ppaction://hlinkshowjump?jump=endshow" highlightClick="1"/>
            </p:cNvPr>
            <p:cNvSpPr>
              <a:spLocks noChangeAspect="1"/>
            </p:cNvSpPr>
            <p:nvPr/>
          </p:nvSpPr>
          <p:spPr>
            <a:xfrm>
              <a:off x="5462152" y="5981252"/>
              <a:ext cx="411480" cy="410110"/>
            </a:xfrm>
            <a:prstGeom prst="actionButtonBlank">
              <a:avLst/>
            </a:prstGeom>
            <a:solidFill>
              <a:srgbClr val="700AA0"/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C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</a:p>
          </p:txBody>
        </p:sp>
      </p:grpSp>
      <p:pic>
        <p:nvPicPr>
          <p:cNvPr id="7" name="Level 2_Slide 23" descr="Audio File Level 2_Slide 23 Sound." title="Level 2_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2851" y="6103766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448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External Condom Use DO slide.&#10;" title="Slide Title: External Condom Use Do"/>
          <p:cNvSpPr>
            <a:spLocks noGrp="1"/>
          </p:cNvSpPr>
          <p:nvPr>
            <p:ph type="title"/>
          </p:nvPr>
        </p:nvSpPr>
        <p:spPr>
          <a:xfrm>
            <a:off x="162561" y="751155"/>
            <a:ext cx="8790370" cy="83648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br>
              <a:rPr lang="en-US" sz="4900" dirty="0"/>
            </a:br>
            <a:r>
              <a:rPr lang="en-US" sz="53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External Condom Use</a:t>
            </a:r>
            <a:br>
              <a:rPr lang="en-US" sz="4900" dirty="0"/>
            </a:br>
            <a:r>
              <a:rPr lang="en-US" sz="6000" dirty="0">
                <a:solidFill>
                  <a:srgbClr val="8F27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</a:t>
            </a:r>
            <a:br>
              <a:rPr lang="en-US" sz="7200" dirty="0"/>
            </a:br>
            <a:endParaRPr lang="en-US" sz="6700" b="1" dirty="0">
              <a:solidFill>
                <a:srgbClr val="1E62A3"/>
              </a:solidFill>
            </a:endParaRPr>
          </a:p>
        </p:txBody>
      </p:sp>
      <p:sp>
        <p:nvSpPr>
          <p:cNvPr id="6" name="L Content Placeholder 5" descr="Every Time&#10;&#10;Storage&#10;&#10;NEW not Expired &#10;" title="Left Content TextBox"/>
          <p:cNvSpPr>
            <a:spLocks noGrp="1"/>
          </p:cNvSpPr>
          <p:nvPr>
            <p:ph sz="half" idx="2"/>
          </p:nvPr>
        </p:nvSpPr>
        <p:spPr>
          <a:xfrm>
            <a:off x="162560" y="1803401"/>
            <a:ext cx="2294037" cy="406907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2060"/>
                </a:solidFill>
              </a:rPr>
              <a:t>Every Time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200" b="1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/>
              <a:t>Storage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200" b="1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2060"/>
                </a:solidFill>
              </a:rPr>
              <a:t>New Not Expired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/>
          </a:p>
        </p:txBody>
      </p:sp>
      <p:pic>
        <p:nvPicPr>
          <p:cNvPr id="23" name="Condom Image Content Placeholder 3" descr="Image: Free, Male condom rolled up ring condom application, University of Maryland Medical System. " title="Image: Condom Rolled Up Rin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655" t="8560" r="6411" b="15177"/>
          <a:stretch/>
        </p:blipFill>
        <p:spPr>
          <a:xfrm>
            <a:off x="2456597" y="1894156"/>
            <a:ext cx="4528287" cy="3492101"/>
          </a:xfrm>
          <a:prstGeom prst="rect">
            <a:avLst/>
          </a:prstGeom>
          <a:ln w="76200">
            <a:solidFill>
              <a:srgbClr val="8F2799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Bottom TextBox 4" descr="Bottom TextBox Labeling Image Right-Side-Up.&#10;" title="Bottom TextBox Labeling Image"/>
          <p:cNvSpPr txBox="1"/>
          <p:nvPr/>
        </p:nvSpPr>
        <p:spPr>
          <a:xfrm>
            <a:off x="2722158" y="5386257"/>
            <a:ext cx="376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Right-Side-Up</a:t>
            </a:r>
          </a:p>
        </p:txBody>
      </p:sp>
      <p:sp>
        <p:nvSpPr>
          <p:cNvPr id="7" name="R TextBox 6" descr="ALL the Time&#10;&#10;Wrap &#10;&#10;Trash&#10;" title="Right Content Textbox"/>
          <p:cNvSpPr txBox="1"/>
          <p:nvPr/>
        </p:nvSpPr>
        <p:spPr>
          <a:xfrm>
            <a:off x="7025640" y="1894156"/>
            <a:ext cx="19272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Time</a:t>
            </a:r>
          </a:p>
          <a:p>
            <a:pPr algn="ctr"/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Wrap </a:t>
            </a:r>
          </a:p>
          <a:p>
            <a:pPr algn="ctr"/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Trash</a:t>
            </a:r>
          </a:p>
          <a:p>
            <a:endParaRPr lang="en-US" dirty="0"/>
          </a:p>
        </p:txBody>
      </p:sp>
      <p:sp>
        <p:nvSpPr>
          <p:cNvPr id="15" name="M Rectangle 14" descr="Menu Navigation hyperlink." title="Menu Button"/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 Rectangle 15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6989946" y="28373"/>
            <a:ext cx="1190244" cy="229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Level 2_Slide 24" descr="Audio File Level 2_Slide 24 Sound." title="Level 2_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578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: External Condom with expiration date, 434x275, Rumah Cemara. &#10;" title="Image: External Condom Expiration Date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4"/>
          <a:stretch/>
        </p:blipFill>
        <p:spPr>
          <a:xfrm>
            <a:off x="0" y="1554480"/>
            <a:ext cx="3465872" cy="4922421"/>
          </a:xfrm>
          <a:prstGeom prst="rect">
            <a:avLst/>
          </a:prstGeom>
        </p:spPr>
      </p:pic>
      <p:sp>
        <p:nvSpPr>
          <p:cNvPr id="19" name="Title 18" descr="External Condom Use Do Not Use Expired slide.&#10;" title="Slide Title: External Condom Use Do Not Use Expired "/>
          <p:cNvSpPr>
            <a:spLocks noGrp="1"/>
          </p:cNvSpPr>
          <p:nvPr>
            <p:ph type="title"/>
          </p:nvPr>
        </p:nvSpPr>
        <p:spPr>
          <a:xfrm>
            <a:off x="312009" y="319488"/>
            <a:ext cx="8374791" cy="1306111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53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External Condom Use</a:t>
            </a:r>
            <a:br>
              <a:rPr lang="en-US" sz="53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5300" b="1" u="sng" dirty="0">
                <a:solidFill>
                  <a:srgbClr val="5672C8"/>
                </a:solidFill>
                <a:latin typeface="Arial Black" panose="020B0A04020102020204" pitchFamily="34" charset="0"/>
              </a:rPr>
              <a:t>D</a:t>
            </a:r>
            <a:r>
              <a:rPr lang="en-US" sz="5300" b="1" dirty="0">
                <a:solidFill>
                  <a:srgbClr val="5672C8"/>
                </a:solidFill>
                <a:latin typeface="Arial Black" panose="020B0A04020102020204" pitchFamily="34" charset="0"/>
              </a:rPr>
              <a:t>o </a:t>
            </a:r>
            <a:r>
              <a:rPr lang="en-US" sz="5300" b="1" u="sng" dirty="0">
                <a:solidFill>
                  <a:srgbClr val="5672C8"/>
                </a:solidFill>
                <a:latin typeface="Arial Black" panose="020B0A04020102020204" pitchFamily="34" charset="0"/>
              </a:rPr>
              <a:t>N</a:t>
            </a:r>
            <a:r>
              <a:rPr lang="en-US" sz="5300" b="1" dirty="0">
                <a:solidFill>
                  <a:srgbClr val="5672C8"/>
                </a:solidFill>
                <a:latin typeface="Arial Black" panose="020B0A04020102020204" pitchFamily="34" charset="0"/>
              </a:rPr>
              <a:t>ot Use Expired</a:t>
            </a:r>
            <a:br>
              <a:rPr lang="en-US" b="1" dirty="0">
                <a:solidFill>
                  <a:srgbClr val="5672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b="1" dirty="0">
              <a:solidFill>
                <a:srgbClr val="5672C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ontent Placeholder 7" descr="DN Open with fingernails, scissors or teeth &#10;DN Apply more than one at a time&#10;DN Use defective &#10;DN Unroll before&#10;DN Reuse&#10;DN Flush&#10;" title="Content Textbox of Do Not"/>
          <p:cNvSpPr>
            <a:spLocks noGrp="1"/>
          </p:cNvSpPr>
          <p:nvPr>
            <p:ph sz="quarter" idx="4"/>
          </p:nvPr>
        </p:nvSpPr>
        <p:spPr>
          <a:xfrm>
            <a:off x="1179871" y="1364608"/>
            <a:ext cx="8280652" cy="4345797"/>
          </a:xfrm>
        </p:spPr>
        <p:txBody>
          <a:bodyPr>
            <a:normAutofit fontScale="3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3300" b="1" dirty="0">
              <a:solidFill>
                <a:srgbClr val="C00000"/>
              </a:solidFill>
              <a:latin typeface="Cooper Black" panose="0208090404030B0204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300" b="1" dirty="0">
              <a:solidFill>
                <a:srgbClr val="C00000"/>
              </a:solidFill>
              <a:latin typeface="Cooper Black" panose="0208090404030B0204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6000" b="1" dirty="0">
              <a:solidFill>
                <a:srgbClr val="C00000"/>
              </a:solidFill>
              <a:latin typeface="Cooper Black" panose="0208090404030B0204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60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   </a:t>
            </a:r>
            <a:r>
              <a:rPr lang="en-US" sz="8600" b="1" dirty="0">
                <a:solidFill>
                  <a:srgbClr val="5672C8"/>
                </a:solidFill>
                <a:latin typeface="Arial Black" panose="020B0A04020102020204" pitchFamily="34" charset="0"/>
              </a:rPr>
              <a:t>DN</a:t>
            </a:r>
            <a:r>
              <a:rPr lang="en-US" sz="60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</a:t>
            </a:r>
            <a:r>
              <a:rPr lang="en-US" sz="7400" dirty="0">
                <a:solidFill>
                  <a:srgbClr val="1F2873"/>
                </a:solidFill>
              </a:rPr>
              <a:t>Open with fingernails, scissors or teeth </a:t>
            </a:r>
          </a:p>
          <a:p>
            <a:pPr marL="0" indent="0">
              <a:spcBef>
                <a:spcPts val="0"/>
              </a:spcBef>
              <a:buNone/>
            </a:pPr>
            <a:endParaRPr lang="en-US" sz="5900" b="1" dirty="0">
              <a:solidFill>
                <a:srgbClr val="C00000"/>
              </a:solidFill>
              <a:latin typeface="Cooper Black" panose="0208090404030B0204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             </a:t>
            </a:r>
            <a:r>
              <a:rPr lang="en-US" sz="8600" b="1" dirty="0">
                <a:solidFill>
                  <a:srgbClr val="5672C8"/>
                </a:solidFill>
                <a:latin typeface="Arial Black" panose="020B0A04020102020204" pitchFamily="34" charset="0"/>
              </a:rPr>
              <a:t>DN</a:t>
            </a: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</a:t>
            </a:r>
            <a:r>
              <a:rPr lang="en-US" sz="7400" dirty="0">
                <a:solidFill>
                  <a:srgbClr val="002060"/>
                </a:solidFill>
              </a:rPr>
              <a:t>Apply more than one at a time.</a:t>
            </a:r>
            <a:endParaRPr lang="en-US" sz="7400" b="1" dirty="0">
              <a:solidFill>
                <a:srgbClr val="C00000"/>
              </a:solidFill>
              <a:latin typeface="Cooper Black" panose="0208090404030B0204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7400" b="1" dirty="0">
              <a:solidFill>
                <a:srgbClr val="C00000"/>
              </a:solidFill>
              <a:latin typeface="Cooper Black" panose="0208090404030B0204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                     </a:t>
            </a:r>
            <a:r>
              <a:rPr lang="en-US" sz="8600" b="1" dirty="0">
                <a:solidFill>
                  <a:srgbClr val="5672C8"/>
                </a:solidFill>
                <a:latin typeface="Arial Black" panose="020B0A04020102020204" pitchFamily="34" charset="0"/>
              </a:rPr>
              <a:t>DN</a:t>
            </a: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</a:t>
            </a:r>
            <a:r>
              <a:rPr lang="en-US" sz="7400" dirty="0">
                <a:solidFill>
                  <a:srgbClr val="002060"/>
                </a:solidFill>
              </a:rPr>
              <a:t>Use defective. </a:t>
            </a:r>
          </a:p>
          <a:p>
            <a:pPr marL="0" indent="0">
              <a:spcBef>
                <a:spcPts val="0"/>
              </a:spcBef>
              <a:buNone/>
            </a:pPr>
            <a:endParaRPr lang="en-US" sz="59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                             </a:t>
            </a:r>
            <a:r>
              <a:rPr lang="en-US" sz="8600" b="1" dirty="0">
                <a:solidFill>
                  <a:srgbClr val="5672C8"/>
                </a:solidFill>
                <a:latin typeface="Arial Black" panose="020B0A04020102020204" pitchFamily="34" charset="0"/>
              </a:rPr>
              <a:t>DN</a:t>
            </a: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</a:t>
            </a:r>
            <a:r>
              <a:rPr lang="en-US" sz="7400" dirty="0">
                <a:solidFill>
                  <a:srgbClr val="002060"/>
                </a:solidFill>
              </a:rPr>
              <a:t>Unroll before.</a:t>
            </a:r>
          </a:p>
          <a:p>
            <a:pPr marL="0" indent="0">
              <a:spcBef>
                <a:spcPts val="0"/>
              </a:spcBef>
              <a:buNone/>
            </a:pPr>
            <a:endParaRPr lang="en-US" sz="59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                                      </a:t>
            </a:r>
            <a:r>
              <a:rPr lang="en-US" sz="8600" b="1" dirty="0">
                <a:solidFill>
                  <a:srgbClr val="5672C8"/>
                </a:solidFill>
                <a:latin typeface="Arial Black" panose="020B0A04020102020204" pitchFamily="34" charset="0"/>
              </a:rPr>
              <a:t>DN</a:t>
            </a: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</a:t>
            </a:r>
            <a:r>
              <a:rPr lang="en-US" sz="7400" dirty="0">
                <a:solidFill>
                  <a:srgbClr val="002060"/>
                </a:solidFill>
              </a:rPr>
              <a:t>Reuse. New each use.</a:t>
            </a:r>
          </a:p>
          <a:p>
            <a:pPr marL="0" indent="0">
              <a:spcBef>
                <a:spcPts val="0"/>
              </a:spcBef>
              <a:buNone/>
            </a:pPr>
            <a:endParaRPr lang="en-US" sz="59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                                              </a:t>
            </a:r>
            <a:r>
              <a:rPr lang="en-US" sz="8600" b="1" dirty="0">
                <a:solidFill>
                  <a:srgbClr val="5672C8"/>
                </a:solidFill>
                <a:latin typeface="Arial Black" panose="020B0A04020102020204" pitchFamily="34" charset="0"/>
              </a:rPr>
              <a:t>DN</a:t>
            </a:r>
            <a:r>
              <a:rPr lang="en-US" sz="5900" b="1" dirty="0">
                <a:solidFill>
                  <a:srgbClr val="C00000"/>
                </a:solidFill>
                <a:latin typeface="Cooper Black" panose="0208090404030B020404" pitchFamily="18" charset="0"/>
              </a:rPr>
              <a:t>   </a:t>
            </a:r>
            <a:r>
              <a:rPr lang="en-US" sz="7400" dirty="0">
                <a:solidFill>
                  <a:srgbClr val="002060"/>
                </a:solidFill>
              </a:rPr>
              <a:t>Flush. Wrap and trash.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rgbClr val="C00000"/>
              </a:solidFill>
              <a:latin typeface="Cooper Black" panose="0208090404030B0204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rgbClr val="C00000"/>
              </a:solidFill>
              <a:latin typeface="Cooper Black" panose="0208090404030B0204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Cooper Black" panose="0208090404030B020404" pitchFamily="18" charset="0"/>
              </a:rPr>
              <a:t>				</a:t>
            </a:r>
            <a:r>
              <a:rPr lang="en-US" dirty="0"/>
              <a:t>			</a:t>
            </a:r>
            <a:r>
              <a:rPr lang="en-US" b="1" dirty="0">
                <a:solidFill>
                  <a:srgbClr val="C00000"/>
                </a:solidFill>
                <a:latin typeface="Cooper Black" panose="0208090404030B020404" pitchFamily="18" charset="0"/>
              </a:rPr>
              <a:t> 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ooper Black" panose="0208090404030B020404" pitchFamily="18" charset="0"/>
              </a:rPr>
              <a:t>					</a:t>
            </a:r>
            <a:endParaRPr lang="en-US" dirty="0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39356" y="0"/>
            <a:ext cx="1190244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evel 2_Slide 25" descr="Audio File Level 2_Slide 25 Sound." title="Level 2_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279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Internal Condom slide." title="Slide Title: Internal Condom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Internal Condom</a:t>
            </a:r>
          </a:p>
        </p:txBody>
      </p:sp>
      <p:sp>
        <p:nvSpPr>
          <p:cNvPr id="20" name="Content Placeholder 19" descr="FC2 Internal Condom&#10;&#10;More Durable&#10;&#10;Latex-free&#10;&#10;Wider Opening&#10;" title="Content TextBox FC2 Internal Condom"/>
          <p:cNvSpPr>
            <a:spLocks noGrp="1"/>
          </p:cNvSpPr>
          <p:nvPr>
            <p:ph sz="half" idx="1"/>
          </p:nvPr>
        </p:nvSpPr>
        <p:spPr>
          <a:xfrm>
            <a:off x="457200" y="1762824"/>
            <a:ext cx="8229600" cy="428375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5B3C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Durable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dirty="0">
              <a:solidFill>
                <a:srgbClr val="5B3C7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5B3C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Latex-free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dirty="0">
              <a:solidFill>
                <a:srgbClr val="5B3C78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5B3C78"/>
                </a:solidFill>
              </a:rPr>
              <a:t>Worn Inside</a:t>
            </a:r>
            <a:r>
              <a:rPr lang="en-US" dirty="0">
                <a:solidFill>
                  <a:srgbClr val="703069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endParaRPr lang="en-US" dirty="0"/>
          </a:p>
        </p:txBody>
      </p:sp>
      <p:pic>
        <p:nvPicPr>
          <p:cNvPr id="10" name="L Picture 5" descr="Image: FC2 package, FC2 Internal Condom-US.com.&#10;" title="Image: Left FC2 Cond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5361">
            <a:off x="882129" y="2213887"/>
            <a:ext cx="2036763" cy="2963862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 Picture 5" descr="Image: FC2 package, FC2 Internal Condom-US.com.&#10;" title="Image: Right FC2 Condo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00000">
            <a:off x="6406599" y="2137569"/>
            <a:ext cx="2038350" cy="2963862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 Rectangle 1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7039356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2_Slide 26" descr="Audio File Level 2_Slide 26 Sound." title="Level 2_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726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Consider the HIV Risk slide." title="Slide Title: Consider the HIV Risk"/>
          <p:cNvSpPr>
            <a:spLocks noGrp="1"/>
          </p:cNvSpPr>
          <p:nvPr>
            <p:ph type="title"/>
          </p:nvPr>
        </p:nvSpPr>
        <p:spPr>
          <a:xfrm>
            <a:off x="174811" y="304800"/>
            <a:ext cx="8807823" cy="111283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 the HIV Risk</a:t>
            </a:r>
          </a:p>
        </p:txBody>
      </p:sp>
      <p:grpSp>
        <p:nvGrpSpPr>
          <p:cNvPr id="14" name="Background Group 13" descr="Nurse Toni Background." title="Background Group"/>
          <p:cNvGrpSpPr>
            <a:grpSpLocks noChangeAspect="1"/>
          </p:cNvGrpSpPr>
          <p:nvPr/>
        </p:nvGrpSpPr>
        <p:grpSpPr>
          <a:xfrm>
            <a:off x="2900758" y="1329032"/>
            <a:ext cx="2105976" cy="4443706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6" name="Oval 15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 descr="Nurse Toni Background Rectangle." title=" 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R Picture 22" descr="Image: Right Picture Red Ribbon Wallpaper. " title="Image: Righ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2957" y="4983637"/>
            <a:ext cx="1175352" cy="621277"/>
          </a:xfrm>
          <a:prstGeom prst="rect">
            <a:avLst/>
          </a:prstGeom>
        </p:spPr>
      </p:pic>
      <p:pic>
        <p:nvPicPr>
          <p:cNvPr id="24" name="L Picture 23" descr="Image: Left Picture Red Ribbon Wallpaper.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11" y="4923299"/>
            <a:ext cx="1326926" cy="751611"/>
          </a:xfrm>
          <a:prstGeom prst="rect">
            <a:avLst/>
          </a:prstGeom>
        </p:spPr>
      </p:pic>
      <p:sp>
        <p:nvSpPr>
          <p:cNvPr id="20" name="L Content Placeholder 19" descr="No Risk&#10;&#10;Abstinence&#10;&#10;No Sex&#10;&#10;No Drugs&#10;&#10;No Alcohol&#10;" title="Content Textbox No Risk "/>
          <p:cNvSpPr>
            <a:spLocks noGrp="1"/>
          </p:cNvSpPr>
          <p:nvPr>
            <p:ph sz="half" idx="1"/>
          </p:nvPr>
        </p:nvSpPr>
        <p:spPr>
          <a:xfrm>
            <a:off x="80681" y="1169894"/>
            <a:ext cx="2985248" cy="568810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en-US" sz="86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11100" b="1" dirty="0">
                <a:solidFill>
                  <a:srgbClr val="005C99"/>
                </a:solidFill>
              </a:rPr>
              <a:t>No</a:t>
            </a:r>
            <a:r>
              <a:rPr lang="en-US" sz="11100" b="1" dirty="0"/>
              <a:t> Risk</a:t>
            </a:r>
          </a:p>
          <a:p>
            <a:pPr marL="0" indent="0" algn="ctr">
              <a:buNone/>
            </a:pPr>
            <a:endParaRPr lang="en-US" sz="5900" dirty="0"/>
          </a:p>
          <a:p>
            <a:pPr marL="0" indent="0" algn="ctr">
              <a:buNone/>
            </a:pPr>
            <a:r>
              <a:rPr lang="en-US" sz="9800" b="1" dirty="0">
                <a:solidFill>
                  <a:srgbClr val="005C99"/>
                </a:solidFill>
              </a:rPr>
              <a:t>Abstinence</a:t>
            </a:r>
          </a:p>
          <a:p>
            <a:pPr marL="0" indent="0" algn="ctr">
              <a:buNone/>
            </a:pPr>
            <a:endParaRPr lang="en-US" sz="5900" dirty="0"/>
          </a:p>
          <a:p>
            <a:pPr marL="0" indent="0" algn="ctr">
              <a:buNone/>
            </a:pPr>
            <a:endParaRPr lang="en-US" sz="5900" dirty="0"/>
          </a:p>
          <a:p>
            <a:pPr marL="0" indent="0" algn="ctr">
              <a:buNone/>
            </a:pPr>
            <a:r>
              <a:rPr lang="en-US" sz="9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No Sex</a:t>
            </a:r>
          </a:p>
          <a:p>
            <a:pPr marL="0" indent="0" algn="ctr">
              <a:buNone/>
            </a:pPr>
            <a:endParaRPr lang="en-US" sz="43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9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No Drugs</a:t>
            </a:r>
          </a:p>
          <a:p>
            <a:pPr marL="0" indent="0" algn="ctr">
              <a:buNone/>
            </a:pPr>
            <a:endParaRPr lang="en-US" sz="43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9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No Alcohol</a:t>
            </a:r>
          </a:p>
          <a:p>
            <a:pPr marL="0" indent="0">
              <a:buNone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" indent="0">
              <a:buNone/>
            </a:pPr>
            <a:r>
              <a:rPr lang="en-US" dirty="0">
                <a:solidFill>
                  <a:schemeClr val="bg1"/>
                </a:solidFill>
              </a:rPr>
              <a:t>Abstinence from Sex</a:t>
            </a:r>
          </a:p>
          <a:p>
            <a:pPr marL="45720" indent="0">
              <a:buNone/>
            </a:pPr>
            <a:r>
              <a:rPr lang="en-US" dirty="0">
                <a:solidFill>
                  <a:schemeClr val="bg1"/>
                </a:solidFill>
              </a:rPr>
              <a:t>Abstinence from Injection Drugs</a:t>
            </a:r>
          </a:p>
          <a:p>
            <a:pPr marL="45720" indent="0">
              <a:buNone/>
            </a:pPr>
            <a:r>
              <a:rPr lang="en-US" dirty="0">
                <a:solidFill>
                  <a:schemeClr val="bg1"/>
                </a:solidFill>
              </a:rPr>
              <a:t>Abstinence from Sex</a:t>
            </a:r>
          </a:p>
          <a:p>
            <a:pPr marL="45720" indent="0">
              <a:buNone/>
            </a:pPr>
            <a:r>
              <a:rPr lang="en-US" dirty="0">
                <a:solidFill>
                  <a:schemeClr val="bg1"/>
                </a:solidFill>
              </a:rPr>
              <a:t>Abstinence from Injection Drugs</a:t>
            </a:r>
          </a:p>
          <a:p>
            <a:endParaRPr lang="en-US" dirty="0"/>
          </a:p>
        </p:txBody>
      </p:sp>
      <p:sp>
        <p:nvSpPr>
          <p:cNvPr id="2" name="L Underline TextBox 1" descr="TextBox underline under words No Risk." title="Left TextBox Underline Under words No Risk"/>
          <p:cNvSpPr txBox="1"/>
          <p:nvPr/>
        </p:nvSpPr>
        <p:spPr>
          <a:xfrm>
            <a:off x="578223" y="2065468"/>
            <a:ext cx="1990164" cy="75304"/>
          </a:xfrm>
          <a:prstGeom prst="rect">
            <a:avLst/>
          </a:prstGeom>
          <a:solidFill>
            <a:srgbClr val="005C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Image of Nurse Toni Content Placeholder 5" descr="Image: Standing both hands and arms hanging to her sides a tan skin calm fac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87" y="1549659"/>
            <a:ext cx="2770719" cy="3931920"/>
          </a:xfrm>
          <a:prstGeom prst="rect">
            <a:avLst/>
          </a:prstGeom>
        </p:spPr>
      </p:pic>
      <p:sp>
        <p:nvSpPr>
          <p:cNvPr id="21" name="R Content Placeholder 20" descr="Reduced Risk&#10;&#10;Correctly and  Consistently&#10;&#10;Fewer Sexual Partners&#10;&#10;Never Share Needles&#10;&#10;HIV/STD Testing&#10;" title="Content Textbox Reduced Risk"/>
          <p:cNvSpPr>
            <a:spLocks noGrp="1"/>
          </p:cNvSpPr>
          <p:nvPr>
            <p:ph sz="half" idx="2"/>
          </p:nvPr>
        </p:nvSpPr>
        <p:spPr>
          <a:xfrm>
            <a:off x="4396154" y="1169894"/>
            <a:ext cx="4926292" cy="476198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b="1" dirty="0">
              <a:solidFill>
                <a:srgbClr val="FFCC0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72526E"/>
                </a:solidFill>
              </a:rPr>
              <a:t>Reduced</a:t>
            </a:r>
            <a:r>
              <a:rPr lang="en-US" sz="3600" dirty="0"/>
              <a:t> </a:t>
            </a:r>
            <a:r>
              <a:rPr lang="en-US" sz="3600" b="1" dirty="0"/>
              <a:t>Risk</a:t>
            </a:r>
          </a:p>
          <a:p>
            <a:pPr marL="0" indent="0"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b="1" dirty="0">
                <a:solidFill>
                  <a:srgbClr val="1D265D"/>
                </a:solidFill>
              </a:rPr>
              <a:t>Use Condoms</a:t>
            </a:r>
            <a:r>
              <a:rPr lang="en-US" sz="2400" b="1" dirty="0">
                <a:solidFill>
                  <a:srgbClr val="1D265D"/>
                </a:solidFill>
              </a:rPr>
              <a:t>    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1D265D"/>
                </a:solidFill>
              </a:rPr>
              <a:t>Correctly &amp;  Consistently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1D265D"/>
                </a:solidFill>
              </a:rPr>
              <a:t>Fewer Sexual Partners</a:t>
            </a:r>
          </a:p>
          <a:p>
            <a:pPr marL="0" indent="0" algn="ctr">
              <a:buNone/>
            </a:pPr>
            <a:endParaRPr lang="en-US" sz="800" b="1" dirty="0">
              <a:solidFill>
                <a:srgbClr val="1D265D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1D265D"/>
                </a:solidFill>
              </a:rPr>
              <a:t>Never Share Needles</a:t>
            </a:r>
          </a:p>
          <a:p>
            <a:pPr marL="0" indent="0" algn="ctr">
              <a:buNone/>
            </a:pPr>
            <a:endParaRPr lang="en-US" sz="800" b="1" dirty="0">
              <a:solidFill>
                <a:srgbClr val="1D265D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1D265D"/>
                </a:solidFill>
              </a:rPr>
              <a:t>HIV/STD Testing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1" name="R Underline TextBox 10" descr="TextBox underline under word Reduced Risk." title="Right TextBox Underline Under Word &quot;Reduced Risk&quot;"/>
          <p:cNvSpPr txBox="1"/>
          <p:nvPr/>
        </p:nvSpPr>
        <p:spPr>
          <a:xfrm>
            <a:off x="5120639" y="2067260"/>
            <a:ext cx="3517751" cy="75304"/>
          </a:xfrm>
          <a:prstGeom prst="rect">
            <a:avLst/>
          </a:prstGeom>
          <a:solidFill>
            <a:srgbClr val="72526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M Rectangle 14" descr="Menu Navigation hyperlink." title="Menu Button"/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45036" y="0"/>
            <a:ext cx="118456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2_Slide 27" descr="Audio File Level 2_Slide 27 Sound." title="Level 2_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43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You’ve Championed This Campaign! slide." title="Slide Title: You've Chanpioned This Campaign!"/>
          <p:cNvSpPr>
            <a:spLocks noGrp="1"/>
          </p:cNvSpPr>
          <p:nvPr>
            <p:ph type="title"/>
          </p:nvPr>
        </p:nvSpPr>
        <p:spPr>
          <a:xfrm>
            <a:off x="104173" y="450286"/>
            <a:ext cx="8958804" cy="145963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You’ve Championed This Campaign!</a:t>
            </a:r>
          </a:p>
        </p:txBody>
      </p:sp>
      <p:sp>
        <p:nvSpPr>
          <p:cNvPr id="5" name="Content Placeholder 4" descr="Thank you for being here. &#10;  Next, view:&#10;&#10;Don’t Let HIV Be Your Endgame: &#10;&#10;Level 3, Testing and Treatment.&#10;&#10;" title="Content TextBox: Thank you for being here. "/>
          <p:cNvSpPr>
            <a:spLocks noGrp="1"/>
          </p:cNvSpPr>
          <p:nvPr>
            <p:ph idx="1"/>
          </p:nvPr>
        </p:nvSpPr>
        <p:spPr>
          <a:xfrm>
            <a:off x="258184" y="1953492"/>
            <a:ext cx="6312594" cy="397397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endParaRPr lang="en-US" sz="2400" b="0" dirty="0">
              <a:solidFill>
                <a:srgbClr val="00206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Thank you for being here.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     Next, view: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2400" b="1" dirty="0">
              <a:solidFill>
                <a:srgbClr val="44546A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i="1" dirty="0">
                <a:solidFill>
                  <a:srgbClr val="1D265D"/>
                </a:solidFill>
              </a:rPr>
              <a:t>          </a:t>
            </a:r>
            <a:r>
              <a:rPr lang="en-US" sz="3300" b="1" i="1" dirty="0">
                <a:solidFill>
                  <a:srgbClr val="1D265D"/>
                </a:solidFill>
              </a:rPr>
              <a:t>Don’t Let HIV Be                            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3300" b="1" i="1" dirty="0">
                <a:solidFill>
                  <a:srgbClr val="1D265D"/>
                </a:solidFill>
              </a:rPr>
              <a:t>                Your Endgame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b="1" i="1" dirty="0">
              <a:solidFill>
                <a:srgbClr val="44546A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i="1" dirty="0">
                <a:solidFill>
                  <a:srgbClr val="840084"/>
                </a:solidFill>
              </a:rPr>
              <a:t>                </a:t>
            </a:r>
            <a:r>
              <a:rPr lang="en-US" sz="3300" b="1" i="1" dirty="0">
                <a:solidFill>
                  <a:srgbClr val="840084"/>
                </a:solidFill>
              </a:rPr>
              <a:t>  </a:t>
            </a:r>
            <a:r>
              <a:rPr lang="en-US" sz="3300" b="1" i="1" dirty="0">
                <a:solidFill>
                  <a:srgbClr val="700AA0"/>
                </a:solidFill>
              </a:rPr>
              <a:t>Level 3,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3300" b="1" i="1" dirty="0">
                <a:solidFill>
                  <a:srgbClr val="700AA0"/>
                </a:solidFill>
              </a:rPr>
              <a:t>     Testing &amp; Treatment.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b="1" i="1" dirty="0">
              <a:solidFill>
                <a:srgbClr val="840084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But first, select the next slide.</a:t>
            </a:r>
          </a:p>
          <a:p>
            <a:pPr marL="0" indent="0">
              <a:buNone/>
            </a:pPr>
            <a:endParaRPr lang="en-US" sz="2400" b="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b="0" dirty="0">
              <a:solidFill>
                <a:srgbClr val="002060"/>
              </a:solidFill>
            </a:endParaRPr>
          </a:p>
        </p:txBody>
      </p:sp>
      <p:grpSp>
        <p:nvGrpSpPr>
          <p:cNvPr id="14" name="Background Group 13" descr="Nurse Toni Background." title="Background Group"/>
          <p:cNvGrpSpPr>
            <a:grpSpLocks noChangeAspect="1"/>
          </p:cNvGrpSpPr>
          <p:nvPr/>
        </p:nvGrpSpPr>
        <p:grpSpPr>
          <a:xfrm>
            <a:off x="6352042" y="1573047"/>
            <a:ext cx="2570251" cy="4583553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5" name="Oval 14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 descr="Nurse Toni Background Rectangle." title=" 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R Picture 12" descr="Image: Right Picture Red Ribbon Wallpaper. " title="Image: Righ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1448" y="5352442"/>
            <a:ext cx="1175352" cy="621277"/>
          </a:xfrm>
          <a:prstGeom prst="rect">
            <a:avLst/>
          </a:prstGeom>
        </p:spPr>
      </p:pic>
      <p:pic>
        <p:nvPicPr>
          <p:cNvPr id="20" name="L Picture 19" descr="Image: Left Red Ribbon Wallpaper. " title="Image: Left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50" y="5292256"/>
            <a:ext cx="1326926" cy="751611"/>
          </a:xfrm>
          <a:prstGeom prst="rect">
            <a:avLst/>
          </a:prstGeom>
        </p:spPr>
      </p:pic>
      <p:pic>
        <p:nvPicPr>
          <p:cNvPr id="9" name="Image: Nurse Toni Content Placeholder 3" descr="Image: Standing turned left profile slight swing to both arms from her side appears walking toward your right slide edge tan skin calm face slight smil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25" y="2151916"/>
            <a:ext cx="2371573" cy="3657600"/>
          </a:xfrm>
          <a:prstGeom prst="rect">
            <a:avLst/>
          </a:prstGeom>
        </p:spPr>
      </p:pic>
      <p:sp>
        <p:nvSpPr>
          <p:cNvPr id="3" name="M Rectangle 2" descr="Menu Navigation hyperlink." title="Menu Button.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6984460" y="0"/>
            <a:ext cx="124514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evel 2_Slide 28" descr="Audio File Level 2_Slide 28 Sound." title="Level 2_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299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 descr="Course Navigation slide." title="Slide title: Navigation"/>
          <p:cNvSpPr>
            <a:spLocks noGrp="1"/>
          </p:cNvSpPr>
          <p:nvPr>
            <p:ph type="title"/>
          </p:nvPr>
        </p:nvSpPr>
        <p:spPr>
          <a:xfrm>
            <a:off x="207842" y="2207726"/>
            <a:ext cx="8707557" cy="140184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  <a:sp3d/>
          </a:bodyPr>
          <a:lstStyle/>
          <a:p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Navigation </a:t>
            </a:r>
          </a:p>
        </p:txBody>
      </p:sp>
      <p:sp>
        <p:nvSpPr>
          <p:cNvPr id="4" name="M Rectangle 3" descr="Menu Navigation hyperlink." title="Menu Button">
            <a:hlinkClick r:id="rId5" action="ppaction://hlinksldjump"/>
          </p:cNvPr>
          <p:cNvSpPr/>
          <p:nvPr/>
        </p:nvSpPr>
        <p:spPr>
          <a:xfrm>
            <a:off x="0" y="0"/>
            <a:ext cx="914400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 descr="Connects Menu to TextBox containing Course Content." title="Menu Arrow Up"/>
          <p:cNvSpPr/>
          <p:nvPr/>
        </p:nvSpPr>
        <p:spPr>
          <a:xfrm flipV="1">
            <a:off x="423256" y="391396"/>
            <a:ext cx="554506" cy="868680"/>
          </a:xfrm>
          <a:prstGeom prst="downArrow">
            <a:avLst/>
          </a:prstGeom>
          <a:solidFill>
            <a:srgbClr val="1F2873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ourse Content Rounded Rectangle 45" descr="Course Content slide." title="Course Content TextBox"/>
          <p:cNvSpPr/>
          <p:nvPr/>
        </p:nvSpPr>
        <p:spPr>
          <a:xfrm>
            <a:off x="359893" y="1360209"/>
            <a:ext cx="1890937" cy="1104036"/>
          </a:xfrm>
          <a:prstGeom prst="roundRect">
            <a:avLst/>
          </a:prstGeom>
          <a:solidFill>
            <a:srgbClr val="1F2873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</a:p>
        </p:txBody>
      </p:sp>
      <p:sp>
        <p:nvSpPr>
          <p:cNvPr id="8" name="R Rectangle 7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95160" y="0"/>
            <a:ext cx="1195832" cy="268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Down Arrow 64" descr="Connects Resources to TextBox containing Link &amp; References." title="Resource Arrow Up"/>
          <p:cNvSpPr/>
          <p:nvPr/>
        </p:nvSpPr>
        <p:spPr>
          <a:xfrm rot="2760000" flipV="1">
            <a:off x="6680678" y="201183"/>
            <a:ext cx="554933" cy="128016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Link &amp; Ref Rounded Rectangle 81" descr="Link &amp; References." title="Link &amp; References TextBox"/>
          <p:cNvSpPr/>
          <p:nvPr/>
        </p:nvSpPr>
        <p:spPr>
          <a:xfrm>
            <a:off x="3913435" y="1372400"/>
            <a:ext cx="2650908" cy="1086186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 &amp;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References</a:t>
            </a:r>
          </a:p>
        </p:txBody>
      </p:sp>
      <p:sp>
        <p:nvSpPr>
          <p:cNvPr id="3" name="S Rectangle 2" descr="Script Navigation hyperlink." title="Script Button">
            <a:hlinkClick r:id="rId7" action="ppaction://hlinksldjump"/>
          </p:cNvPr>
          <p:cNvSpPr/>
          <p:nvPr/>
        </p:nvSpPr>
        <p:spPr>
          <a:xfrm>
            <a:off x="8248073" y="0"/>
            <a:ext cx="895927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 descr="Connects Transcript TextBox to Script." title="Script Arrow Up"/>
          <p:cNvSpPr/>
          <p:nvPr/>
        </p:nvSpPr>
        <p:spPr>
          <a:xfrm flipV="1">
            <a:off x="8515509" y="373884"/>
            <a:ext cx="557784" cy="87065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ranscript Rounded Rectangle 62" descr="Transcript." title="Transcript TextBox"/>
          <p:cNvSpPr/>
          <p:nvPr/>
        </p:nvSpPr>
        <p:spPr>
          <a:xfrm>
            <a:off x="6695769" y="1360209"/>
            <a:ext cx="2371682" cy="1086186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Transcript</a:t>
            </a:r>
          </a:p>
        </p:txBody>
      </p:sp>
      <p:sp>
        <p:nvSpPr>
          <p:cNvPr id="66" name="Home Rounded Rectangle 65" descr="Home." title="Home TextBox"/>
          <p:cNvSpPr/>
          <p:nvPr/>
        </p:nvSpPr>
        <p:spPr>
          <a:xfrm>
            <a:off x="401981" y="4959599"/>
            <a:ext cx="1614341" cy="1081313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Home</a:t>
            </a:r>
          </a:p>
        </p:txBody>
      </p:sp>
      <p:sp>
        <p:nvSpPr>
          <p:cNvPr id="73" name="Down Arrow 72" descr="Connects Home TextBox with Home action button. " title="Home Arrow Pointing Right"/>
          <p:cNvSpPr/>
          <p:nvPr/>
        </p:nvSpPr>
        <p:spPr>
          <a:xfrm rot="5400000" flipV="1">
            <a:off x="2452404" y="5502775"/>
            <a:ext cx="365760" cy="1047233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Previous Slide Rounded Rectangle 66" descr="Previous slide." title="Previous Slide TextBox"/>
          <p:cNvSpPr/>
          <p:nvPr/>
        </p:nvSpPr>
        <p:spPr>
          <a:xfrm>
            <a:off x="359894" y="3557754"/>
            <a:ext cx="2493548" cy="1039703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Previous Slide</a:t>
            </a:r>
          </a:p>
        </p:txBody>
      </p:sp>
      <p:sp>
        <p:nvSpPr>
          <p:cNvPr id="75" name="Down Arrow 74" descr="Connects Previous slide TextBox with action button. " title="Previous Slide Down Arrow"/>
          <p:cNvSpPr/>
          <p:nvPr/>
        </p:nvSpPr>
        <p:spPr>
          <a:xfrm rot="8100000" flipV="1">
            <a:off x="3209160" y="4445728"/>
            <a:ext cx="365760" cy="164592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0" name="Play Audio Rounded Rectangle 69" descr="Play audio." title="Play Audio TextBox"/>
          <p:cNvSpPr/>
          <p:nvPr/>
        </p:nvSpPr>
        <p:spPr>
          <a:xfrm>
            <a:off x="3274064" y="3557754"/>
            <a:ext cx="1451777" cy="1058972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 Audio </a:t>
            </a:r>
          </a:p>
        </p:txBody>
      </p:sp>
      <p:sp>
        <p:nvSpPr>
          <p:cNvPr id="74" name="Down Arrow 73" descr="Connects Audio TextBox with action button. " title="Play Audio Down Arrow"/>
          <p:cNvSpPr/>
          <p:nvPr/>
        </p:nvSpPr>
        <p:spPr>
          <a:xfrm rot="10800000" flipV="1">
            <a:off x="4211259" y="4736329"/>
            <a:ext cx="365760" cy="1122136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Next Slide Rounded Rectangle 70" descr="Next slide." title="Next Slide TextBox"/>
          <p:cNvSpPr/>
          <p:nvPr/>
        </p:nvSpPr>
        <p:spPr>
          <a:xfrm>
            <a:off x="5117811" y="3557754"/>
            <a:ext cx="1374056" cy="1081255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 Slide</a:t>
            </a:r>
          </a:p>
        </p:txBody>
      </p:sp>
      <p:sp>
        <p:nvSpPr>
          <p:cNvPr id="76" name="Down Arrow 75" descr="Connects Next Slide TextBox with action button. " title="Next Slide Down Arrow"/>
          <p:cNvSpPr/>
          <p:nvPr/>
        </p:nvSpPr>
        <p:spPr>
          <a:xfrm rot="11940000" flipH="1" flipV="1">
            <a:off x="4861097" y="4727513"/>
            <a:ext cx="365760" cy="114300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Last Slide Rounded Rectangle 68" descr="Last slide." title="Last Slide TextBox"/>
          <p:cNvSpPr/>
          <p:nvPr/>
        </p:nvSpPr>
        <p:spPr>
          <a:xfrm>
            <a:off x="6883837" y="3544875"/>
            <a:ext cx="1694938" cy="1084730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Last Slide</a:t>
            </a:r>
          </a:p>
        </p:txBody>
      </p:sp>
      <p:sp>
        <p:nvSpPr>
          <p:cNvPr id="79" name="Down Arrow 78" descr="Connects Last Slide TextBox with action button. " title="Last Slide Down Arrow"/>
          <p:cNvSpPr/>
          <p:nvPr/>
        </p:nvSpPr>
        <p:spPr>
          <a:xfrm rot="14100000" flipH="1" flipV="1">
            <a:off x="5865073" y="4251493"/>
            <a:ext cx="365760" cy="201168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lose course Rounded Rectangle 71" descr="Close course." title="Close Course TextBox"/>
          <p:cNvSpPr/>
          <p:nvPr/>
        </p:nvSpPr>
        <p:spPr>
          <a:xfrm>
            <a:off x="7267223" y="4959599"/>
            <a:ext cx="1445702" cy="1143143"/>
          </a:xfrm>
          <a:prstGeom prst="roundRect">
            <a:avLst/>
          </a:prstGeom>
          <a:solidFill>
            <a:srgbClr val="1F2873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</a:t>
            </a:r>
          </a:p>
        </p:txBody>
      </p:sp>
      <p:sp>
        <p:nvSpPr>
          <p:cNvPr id="78" name="Down Arrow 77" descr="Connects Close TextBox with action button. " title="Close Arrow Pointing Left"/>
          <p:cNvSpPr/>
          <p:nvPr/>
        </p:nvSpPr>
        <p:spPr>
          <a:xfrm rot="16200000" flipH="1" flipV="1">
            <a:off x="6417712" y="5437265"/>
            <a:ext cx="365760" cy="1142577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Level 2_Slide 3" descr="Audio File Level 2_Slide 3 Sound." title="Level 2_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069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asons for Survey slide." title="Slide Title: Reasons for Survey"/>
          <p:cNvSpPr>
            <a:spLocks noGrp="1"/>
          </p:cNvSpPr>
          <p:nvPr>
            <p:ph type="title"/>
          </p:nvPr>
        </p:nvSpPr>
        <p:spPr>
          <a:xfrm>
            <a:off x="457200" y="264819"/>
            <a:ext cx="8229600" cy="102209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Reasons for Survey</a:t>
            </a:r>
          </a:p>
        </p:txBody>
      </p:sp>
      <p:grpSp>
        <p:nvGrpSpPr>
          <p:cNvPr id="21" name="Background Group 14" descr="Nurse Toni Background." title="Background Group"/>
          <p:cNvGrpSpPr>
            <a:grpSpLocks noChangeAspect="1"/>
          </p:cNvGrpSpPr>
          <p:nvPr/>
        </p:nvGrpSpPr>
        <p:grpSpPr>
          <a:xfrm>
            <a:off x="0" y="1286918"/>
            <a:ext cx="9306560" cy="3970263"/>
            <a:chOff x="512956" y="1135975"/>
            <a:chExt cx="3155795" cy="4919360"/>
          </a:xfrm>
          <a:gradFill flip="none" rotWithShape="1">
            <a:gsLst>
              <a:gs pos="0">
                <a:schemeClr val="bg1">
                  <a:lumMod val="8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22" name="Oval 21" descr="Background Top Oval Color Smear." title="Background Top Oval Color Smear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 descr="Background Rectangle Color Smear." title="Background Rectangle"/>
            <p:cNvSpPr/>
            <p:nvPr/>
          </p:nvSpPr>
          <p:spPr>
            <a:xfrm>
              <a:off x="512956" y="1628078"/>
              <a:ext cx="3144644" cy="3902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 descr="Nurse Toni Background Bottom Oval color smear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Nurse Toni Background Bottom Oval Oval 17" descr="Nurse Toni Background Bottom Oval." title="Nurse Toni Background Bottom Oval"/>
          <p:cNvSpPr/>
          <p:nvPr/>
        </p:nvSpPr>
        <p:spPr>
          <a:xfrm>
            <a:off x="-362899" y="4234807"/>
            <a:ext cx="3133531" cy="105322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R Picture 14" descr="Image: Right Red Ribbon Wallpaper. " title="Image: Right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" y="4402211"/>
            <a:ext cx="1472923" cy="778569"/>
          </a:xfrm>
          <a:prstGeom prst="rect">
            <a:avLst/>
          </a:prstGeom>
        </p:spPr>
      </p:pic>
      <p:pic>
        <p:nvPicPr>
          <p:cNvPr id="20" name="L Picture 19" descr="Image: Left Red Ribbon Wallpaper. " title="Image: Left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" y="4407123"/>
            <a:ext cx="1326926" cy="751611"/>
          </a:xfrm>
          <a:prstGeom prst="rect">
            <a:avLst/>
          </a:prstGeom>
        </p:spPr>
      </p:pic>
      <p:sp>
        <p:nvSpPr>
          <p:cNvPr id="5" name="Content Placeholder 4" descr="Please take a minute.&#10;&#10;Your feedback is valuable.&#10;&#10;You improve this course." title="Content TextBox: Please Take A Minute"/>
          <p:cNvSpPr>
            <a:spLocks noGrp="1"/>
          </p:cNvSpPr>
          <p:nvPr>
            <p:ph idx="1"/>
          </p:nvPr>
        </p:nvSpPr>
        <p:spPr>
          <a:xfrm>
            <a:off x="2770632" y="1480259"/>
            <a:ext cx="6244059" cy="23293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Please take a </a:t>
            </a:r>
            <a:r>
              <a:rPr lang="en-US" b="1" dirty="0">
                <a:solidFill>
                  <a:srgbClr val="005C99"/>
                </a:solidFill>
              </a:rPr>
              <a:t>minute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Your opinion is </a:t>
            </a:r>
            <a:r>
              <a:rPr lang="en-US" b="1" dirty="0">
                <a:solidFill>
                  <a:srgbClr val="005C99"/>
                </a:solidFill>
              </a:rPr>
              <a:t>valuable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You </a:t>
            </a:r>
            <a:r>
              <a:rPr lang="en-US" b="1" dirty="0">
                <a:solidFill>
                  <a:srgbClr val="005C99"/>
                </a:solidFill>
              </a:rPr>
              <a:t>improve</a:t>
            </a:r>
            <a:r>
              <a:rPr lang="en-US" b="1" dirty="0">
                <a:solidFill>
                  <a:srgbClr val="002060"/>
                </a:solidFill>
              </a:rPr>
              <a:t> this course.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Image: Nurse Toni Picture 9" descr="Image: Standing with left hand raised holding chin elbow bent, right arm hanging to her side tan skin calm face female with medium- length dark wavy hair, dark-brown eyes, reddish lips, wearing blue colored short-sleeve v-neck top and pant scrubs with medical professional white soft sole shoes." title="Image: Nurse Toni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088"/>
            <a:ext cx="2313432" cy="3657600"/>
          </a:xfrm>
          <a:prstGeom prst="rect">
            <a:avLst/>
          </a:prstGeom>
        </p:spPr>
      </p:pic>
      <p:sp>
        <p:nvSpPr>
          <p:cNvPr id="7" name="Eval Instr Part 1 TB 6" descr="You have completed the course. Please close the course file and return to the course details page in TRAIN. Select the Mark Completed Button. &#10;" title="Content TextBox Evaluation Instructions Part 1"/>
          <p:cNvSpPr txBox="1"/>
          <p:nvPr/>
        </p:nvSpPr>
        <p:spPr>
          <a:xfrm>
            <a:off x="2373452" y="3716246"/>
            <a:ext cx="6840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You’ve completed </a:t>
            </a:r>
            <a:r>
              <a:rPr lang="en-US" sz="20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2, Person to Person, </a:t>
            </a:r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this course. Please close the course file and      return to the course details page in TRAIN. Select the Mark Completed Button. </a:t>
            </a:r>
            <a:endParaRPr lang="en-US" sz="2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Eval Instr Part 2 TB 1" descr="The course will update and an Evaluation Button will appear. Select the Evaluation Button to begin the Evaluation. &#10;" title="Content TextBox Evaluation Instructions Part 2"/>
          <p:cNvSpPr txBox="1"/>
          <p:nvPr/>
        </p:nvSpPr>
        <p:spPr>
          <a:xfrm>
            <a:off x="73891" y="5186201"/>
            <a:ext cx="8969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course will update and an Evaluation Button will appear. Select the Evaluation Button to begin the Evaluation.</a:t>
            </a:r>
            <a:r>
              <a:rPr lang="en-US" sz="2000" b="1" dirty="0">
                <a:solidFill>
                  <a:srgbClr val="005C99"/>
                </a:solidFill>
              </a:rPr>
              <a:t> </a:t>
            </a: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25640" y="12700"/>
            <a:ext cx="1203960" cy="261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Level 2_Slide 29" descr="Audio File Level 2_Slide 29 Sound." title="Level 2_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332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1 slide." title="Slide Title: Resources 1 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1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1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19"/>
            <a:ext cx="4305300" cy="4609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Red Ribbon, shutterstock_162472193.jpg.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Female Human, scrubs, thumb-up, CDC.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Red Ribbon Wallpaper, shutterstock_231442243.jpg.</a:t>
            </a: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4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Red Ribbon Awareness, shutterstock_55902637.jpg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5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World AIDS Day #WAD2018 (Free), HIV.gov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5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6"/>
              </a:rPr>
              <a:t>Red Ribbon (Free), pixabay.com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21" name="R Content Placeholder 20" descr="Right TextBox slide Content of References and links." title="Resources 1 Slide Content Right TextBox"/>
          <p:cNvSpPr>
            <a:spLocks noGrp="1"/>
          </p:cNvSpPr>
          <p:nvPr>
            <p:ph sz="half" idx="2"/>
          </p:nvPr>
        </p:nvSpPr>
        <p:spPr>
          <a:xfrm>
            <a:off x="4571999" y="1188720"/>
            <a:ext cx="4572001" cy="4609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6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Purple pencil with checkmark in circle,  shutterstock_2695943264.jpg.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Female Human wearing scrubs pointing left, CDC.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Red Ribbon Wallpaper, shutterstock_231442243.jpg.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7"/>
              </a:rPr>
              <a:t>How do you get HIV? Unprotected sex, etc. (Free), Avert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8: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8"/>
              </a:rPr>
              <a:t>CDC, HIV Transmission: How is HIV passed from one person to another? 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dirty="0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 Rectangle 4" descr="Resource Navigation hyperlink." title="Resource Button">
            <a:hlinkClick r:id="rId9" action="ppaction://hlinksldjump"/>
          </p:cNvPr>
          <p:cNvSpPr/>
          <p:nvPr/>
        </p:nvSpPr>
        <p:spPr>
          <a:xfrm>
            <a:off x="6993228" y="0"/>
            <a:ext cx="1236372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0" action="ppaction://hlinksldjump"/>
          </p:cNvPr>
          <p:cNvSpPr/>
          <p:nvPr/>
        </p:nvSpPr>
        <p:spPr>
          <a:xfrm>
            <a:off x="8229600" y="1270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1_Slides 30" descr="Audio File Level 2_Slide 30 Sound." title="Level 2_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70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2 slide." title="Slide Title: Resources 2 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2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2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20"/>
            <a:ext cx="4305300" cy="4746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8: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HIV.gov, How is HIV Transmitted?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9: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6"/>
              </a:rPr>
              <a:t>CDC, HIV Transmission: How is HIV passed from one person to another? 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9: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HIV.gov, </a:t>
            </a:r>
            <a:r>
              <a:rPr lang="en-US" sz="1800" b="0" i="1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How is HIV Transmitted?</a:t>
            </a:r>
            <a:endParaRPr lang="en-US" sz="1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9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7"/>
              </a:rPr>
              <a:t>HIV is not  Transmit by Insect bites, etc. (Free), Chatham Social Health Council 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10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Image: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8"/>
              </a:rPr>
              <a:t>Question mark in black square (Free), gograph.com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21" name="R Content Placeholder 20" descr="Right TextBox slide Content of References and links." title="Resources 2 Slide Content Right TextBox"/>
          <p:cNvSpPr>
            <a:spLocks noGrp="1"/>
          </p:cNvSpPr>
          <p:nvPr>
            <p:ph sz="half" idx="2"/>
          </p:nvPr>
        </p:nvSpPr>
        <p:spPr>
          <a:xfrm>
            <a:off x="4572000" y="1188720"/>
            <a:ext cx="4261757" cy="474648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11 </a:t>
            </a:r>
            <a:r>
              <a:rPr lang="en-US" sz="4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Female Human in scrubs left hand pointing forward, CDC.</a:t>
            </a:r>
          </a:p>
          <a:p>
            <a:pPr marL="0" indent="0">
              <a:buNone/>
            </a:pPr>
            <a:endParaRPr lang="en-US" sz="20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4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11 </a:t>
            </a:r>
            <a:r>
              <a:rPr lang="en-US" sz="4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Red Ribbon Wallpaper, shutterstock_231442243.jpg.</a:t>
            </a:r>
          </a:p>
          <a:p>
            <a:pPr marL="0" indent="0">
              <a:buNone/>
            </a:pPr>
            <a:endParaRPr lang="en-US" sz="20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4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11: </a:t>
            </a:r>
            <a:r>
              <a:rPr lang="en-US" sz="46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9"/>
              </a:rPr>
              <a:t>Your Dictionary: Body fluids</a:t>
            </a:r>
            <a:endParaRPr lang="en-US" sz="46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20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4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12:</a:t>
            </a:r>
            <a:r>
              <a:rPr lang="en-US" sz="4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6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6"/>
              </a:rPr>
              <a:t>CDC, HIV Transmission: How is HIV passed from one person to another? </a:t>
            </a:r>
            <a:endParaRPr lang="en-US" sz="46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20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4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12: </a:t>
            </a:r>
            <a:r>
              <a:rPr lang="en-US" sz="46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HIV.gov, How is HIV Transmitted?</a:t>
            </a:r>
            <a:endParaRPr lang="en-US" sz="46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46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26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26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26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/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dirty="0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" title="Resource Button">
            <a:hlinkClick r:id="rId10" action="ppaction://hlinksldjump"/>
          </p:cNvPr>
          <p:cNvSpPr/>
          <p:nvPr/>
        </p:nvSpPr>
        <p:spPr>
          <a:xfrm>
            <a:off x="6972300" y="0"/>
            <a:ext cx="12573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1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1_Slides 31" descr="Audio File Level 2_Slide 31 Sound." title="Level 2_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574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3 slide." title="Slide Title: Resources 3 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3</a:t>
            </a:r>
            <a:b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3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20"/>
            <a:ext cx="4305300" cy="44323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13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CDC, HIV Transmission: How is HIV passed from one person to another? 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b="0" i="1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13: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HIV.gov, How is HIV Transmitted?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15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Female Human wearing scrubs hands at shoulder questioning, CDC.</a:t>
            </a:r>
          </a:p>
          <a:p>
            <a:pPr mar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15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Red Ribbon Wallpaper, shutterstock_231442243.jpg.</a:t>
            </a: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16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Video: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7"/>
              </a:rPr>
              <a:t>Tea and Consent, Vimeo.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8"/>
              </a:rPr>
              <a:t>Tea and Consent, Australian</a:t>
            </a: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 Content Placeholder 20" descr="Right TextBox slide Content of References and links." title="Resources 3 Slide Content Right TextBox"/>
          <p:cNvSpPr>
            <a:spLocks noGrp="1"/>
          </p:cNvSpPr>
          <p:nvPr>
            <p:ph sz="half" idx="2"/>
          </p:nvPr>
        </p:nvSpPr>
        <p:spPr>
          <a:xfrm>
            <a:off x="4572000" y="1188720"/>
            <a:ext cx="4572000" cy="44323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9"/>
              </a:rPr>
              <a:t>Celibacy Red No Sex Sign (Free), Clker.com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0"/>
              </a:rPr>
              <a:t>CDC, HIV Prevention: Is abstinence the only100% effective HIV prevention option? 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1"/>
              </a:rPr>
              <a:t>HIV.gov, XOXO: Put Your #</a:t>
            </a:r>
            <a:r>
              <a:rPr lang="en-US" sz="1800" b="0" dirty="0" err="1">
                <a:solidFill>
                  <a:schemeClr val="tx2">
                    <a:lumMod val="95000"/>
                    <a:lumOff val="5000"/>
                  </a:schemeClr>
                </a:solidFill>
                <a:hlinkClick r:id="rId11"/>
              </a:rPr>
              <a:t>BestDefense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1"/>
              </a:rPr>
              <a:t> Into Play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19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2"/>
              </a:rPr>
              <a:t>Male and  female condom (Free), uerria.witclub.info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19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3"/>
              </a:rPr>
              <a:t>CDC, 2016 Sexually Transmitted Disease Surveillance: STDs in Adolescents and Young Adults: Public Health Impact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14" action="ppaction://hlinksldjump"/>
          </p:cNvPr>
          <p:cNvSpPr/>
          <p:nvPr/>
        </p:nvSpPr>
        <p:spPr>
          <a:xfrm>
            <a:off x="6988629" y="0"/>
            <a:ext cx="1126671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5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1_Slides 32" descr="Audio File Level 2_Slide 32 Sound." title="Level 2_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85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4 slide." title="Slide Title: Resources 4 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4</a:t>
            </a:r>
            <a:b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4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20"/>
            <a:ext cx="4305300" cy="44323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22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CDC</a:t>
            </a:r>
            <a:r>
              <a:rPr lang="en-US" sz="1800" b="0" i="1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,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CDC Fact Sheet: Information for Teens and Young Adults: Staying Healthy and Preventing STDs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.</a:t>
            </a: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22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US Department Veteran Affair, HIV/AIDS Birth Control and HIV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b="0" i="1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22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7"/>
              </a:rPr>
              <a:t>CDC, Condom Effectiveness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 .</a:t>
            </a:r>
          </a:p>
          <a:p>
            <a:pPr marL="0" lvl="0" indent="0">
              <a:buNone/>
            </a:pPr>
            <a:endParaRPr lang="en-US" sz="800" b="0" i="1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23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8"/>
              </a:rPr>
              <a:t>Planned Parenthood, How effective are condoms?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24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Row of male condoms, shutterstock_74723128.jpg.</a:t>
            </a:r>
          </a:p>
          <a:p>
            <a:pPr marL="0" indent="0">
              <a:buNone/>
            </a:pPr>
            <a:endParaRPr lang="en-US" sz="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9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0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0" dirty="0">
                <a:solidFill>
                  <a:srgbClr val="1D265D"/>
                </a:solidFill>
              </a:rPr>
              <a:t> </a:t>
            </a:r>
          </a:p>
          <a:p>
            <a:pPr marL="0" indent="0">
              <a:buNone/>
            </a:pPr>
            <a:endParaRPr lang="en-US" sz="9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21" name="R Content Placeholder 20" descr="Right TextBox slide Content of References and links." title="Resources 4 Slide Content Right TextBox"/>
          <p:cNvSpPr>
            <a:spLocks noGrp="1"/>
          </p:cNvSpPr>
          <p:nvPr>
            <p:ph sz="half" idx="2"/>
          </p:nvPr>
        </p:nvSpPr>
        <p:spPr>
          <a:xfrm>
            <a:off x="4572000" y="1188720"/>
            <a:ext cx="4572000" cy="4691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25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9"/>
              </a:rPr>
              <a:t>Male ringed condom (Free), University of Maryland Medical System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25: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0"/>
              </a:rPr>
              <a:t>CDC, Condom Effectiveness: Male Condoms</a:t>
            </a:r>
            <a:r>
              <a:rPr lang="en-US" sz="1800" b="0" dirty="0">
                <a:solidFill>
                  <a:srgbClr val="1D265D"/>
                </a:solidFill>
              </a:rPr>
              <a:t> .</a:t>
            </a:r>
          </a:p>
          <a:p>
            <a:pPr marL="0" indent="0">
              <a:buNone/>
            </a:pPr>
            <a:endParaRPr lang="en-US" sz="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26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1"/>
              </a:rPr>
              <a:t>Condom  expiration date (Free), Condom Depot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26: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0"/>
              </a:rPr>
              <a:t>CDC, Condom Effectiveness: Male Condoms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.</a:t>
            </a:r>
          </a:p>
          <a:p>
            <a:pPr mar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2"/>
              </a:rPr>
              <a:t>FC2 package (Free)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13"/>
              </a:rPr>
              <a:t>BirthControl.com, Female Condom: How Effective Are They? 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Resource Navigation hyperlink." title="Resource Button">
            <a:hlinkClick r:id="rId14" action="ppaction://hlinksldjump"/>
          </p:cNvPr>
          <p:cNvSpPr/>
          <p:nvPr/>
        </p:nvSpPr>
        <p:spPr>
          <a:xfrm>
            <a:off x="6972300" y="0"/>
            <a:ext cx="12573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5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1_Slides 33" descr="Audio File Level 2_Slide 33 Sound." title="Level 2_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35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5 slide." title="Slide Title: Resources 5 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5</a:t>
            </a:r>
            <a:b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Content placeholder Slides of References and links." title="Resources 5 Slide Content Left TextBox"/>
          <p:cNvSpPr>
            <a:spLocks noGrp="1"/>
          </p:cNvSpPr>
          <p:nvPr>
            <p:ph sz="half" idx="1"/>
          </p:nvPr>
        </p:nvSpPr>
        <p:spPr>
          <a:xfrm>
            <a:off x="-1" y="1188720"/>
            <a:ext cx="4702629" cy="4432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CDC, Condom Effectiveness: Female Condoms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0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28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 Image: Female Human wearing scrubs hands and arms at side, CDC.</a:t>
            </a: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28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Red Ribbon Wallpaper, shutterstock_231442243.jpg </a:t>
            </a: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28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CDC, CDC Fact Sheet: Information for Teens and Young Adults: Staying Healthy and Preventing STDs</a:t>
            </a:r>
            <a:r>
              <a:rPr lang="en-US" sz="1800" b="0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 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29 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Image:RedRibbon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 Wallpaper, shutterstock_231442243.jpg.</a:t>
            </a: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21" name="R Content Placeholder 20" descr="Content placeholder Slides of References and links" title="Resources 5 Slide Content Right TextBox"/>
          <p:cNvSpPr>
            <a:spLocks noGrp="1"/>
          </p:cNvSpPr>
          <p:nvPr>
            <p:ph sz="half" idx="2"/>
          </p:nvPr>
        </p:nvSpPr>
        <p:spPr>
          <a:xfrm>
            <a:off x="4572000" y="1188720"/>
            <a:ext cx="4562856" cy="469138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29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Female Human wearing scrubs hands and arms at side turned left profile appears walking toward your right, CDC. </a:t>
            </a: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30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Female Human wearing scrubs standing with left hand raised to chin, CDC.</a:t>
            </a: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30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Red Ribbon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Wallpaper, shutterstock_231442243.jpg.</a:t>
            </a: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Slides 36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: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7"/>
              </a:rPr>
              <a:t>CDC TRAIN, Citation &amp; Developer. 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72300" y="0"/>
            <a:ext cx="12573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1_Slides 34" descr="Audio File Level 2_Slide 34 Sound." title="Level 2_Slide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55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Instructional Resources slide." title="Slide Title: Instructional Resources "/>
          <p:cNvSpPr>
            <a:spLocks noGrp="1"/>
          </p:cNvSpPr>
          <p:nvPr>
            <p:ph type="title"/>
          </p:nvPr>
        </p:nvSpPr>
        <p:spPr>
          <a:xfrm>
            <a:off x="152400" y="409433"/>
            <a:ext cx="8991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Instructional Resources</a:t>
            </a:r>
            <a: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Content Placeholder 19" descr="Content placeholder Slides of References and links." title="Instructional Resources TextBox"/>
          <p:cNvSpPr>
            <a:spLocks noGrp="1"/>
          </p:cNvSpPr>
          <p:nvPr>
            <p:ph sz="half" idx="1"/>
          </p:nvPr>
        </p:nvSpPr>
        <p:spPr>
          <a:xfrm>
            <a:off x="625642" y="1133617"/>
            <a:ext cx="7868653" cy="4746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Shutterstock</a:t>
            </a:r>
            <a:endParaRPr lang="en-US" sz="1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Shutterstock Images are purchased and not for general distribution or use other than in this presentation.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CDC’s E-learning Essentials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0027A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Chicago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Manual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of Style 17</a:t>
            </a:r>
            <a:r>
              <a:rPr lang="en-US" sz="1800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th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Edition 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Guidance on Disclaimers for CDC Scientific Publications and Presentations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HHS 508 Guidance: PDF Checklists 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HHS 508 Guidance: PDF File 508 Checklist (WCAG 2.0 Refresh)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HHS 508 Guidance: PowerPoint Document 508 Checklist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Web Content Accessibility Guidelines (WCAG 2.0) Overview</a:t>
            </a:r>
            <a:endParaRPr lang="en-US" sz="18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Authoring Tool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Windows OS 10, Microsoft 2016 PowerPoint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 Rectangle 5" descr="Resource Navigation hyperlink." title="Resource Button">
            <a:hlinkClick r:id="rId13" action="ppaction://hlinksldjump"/>
          </p:cNvPr>
          <p:cNvSpPr/>
          <p:nvPr/>
        </p:nvSpPr>
        <p:spPr>
          <a:xfrm>
            <a:off x="6972300" y="0"/>
            <a:ext cx="12573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4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1_Slides 35" descr="Audio File Level 2_Slide 35 Sound." title="Level 2_Slide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057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Citation &amp; Developer slide." title="Slide Title: Citation &amp; Developer"/>
          <p:cNvSpPr>
            <a:spLocks noGrp="1"/>
          </p:cNvSpPr>
          <p:nvPr>
            <p:ph type="title"/>
          </p:nvPr>
        </p:nvSpPr>
        <p:spPr>
          <a:xfrm>
            <a:off x="152400" y="409433"/>
            <a:ext cx="8991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Citation &amp; Developer 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Content Placeholder 19" descr="Content placeholder Slides of References and links." title="Citation &amp; Developer TextBox Content"/>
          <p:cNvSpPr>
            <a:spLocks noGrp="1"/>
          </p:cNvSpPr>
          <p:nvPr>
            <p:ph sz="half" idx="1"/>
          </p:nvPr>
        </p:nvSpPr>
        <p:spPr>
          <a:xfrm>
            <a:off x="394138" y="1133617"/>
            <a:ext cx="8371490" cy="4746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This course is in the public domain and may be used and reprinted without permission, except for purchased Shutterstock images.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 citation as to source, however, is appreciated.</a:t>
            </a: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Centers for Disease Control and Prevention (CDC). </a:t>
            </a:r>
            <a:r>
              <a:rPr lang="en-US" sz="1800" i="1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Don’t Let HIV Be Your Endgame: Level 2, Person to Person. 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[ID: 1081990]. Atlanta, GA: US Department  of Health and Human Services, CDC; 2018. Available from CDC TRAIN </a:t>
            </a: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Designer/Developer: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Virginia (Toni) Hovda, M.Ed.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Training Specialist II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HIV/STD Service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Oklahoma State Department of Health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1000 NE 10</a:t>
            </a:r>
            <a:r>
              <a:rPr lang="en-US" sz="1800" baseline="30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Street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Oklahoma City, OK 73117-1299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Office: 405.271.9444</a:t>
            </a: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72300" y="0"/>
            <a:ext cx="12573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1_Slides 36" descr="Audio File Level 2_Slide 36 Sound." title="Level 2_Slide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709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Course Menu with selection statement slide." title="Slide Title: Menu"/>
          <p:cNvSpPr>
            <a:spLocks noGrp="1"/>
          </p:cNvSpPr>
          <p:nvPr>
            <p:ph type="ctrTitle"/>
          </p:nvPr>
        </p:nvSpPr>
        <p:spPr>
          <a:xfrm>
            <a:off x="282553" y="416612"/>
            <a:ext cx="8201025" cy="112473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5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Menu</a:t>
            </a: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7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 each listed item to navigate this course.</a:t>
            </a:r>
            <a:br>
              <a:rPr lang="en-US" sz="27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7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7" name="Title Text Rectangle 26" descr="Title button." title="Title Textbox Button"/>
          <p:cNvSpPr/>
          <p:nvPr/>
        </p:nvSpPr>
        <p:spPr>
          <a:xfrm>
            <a:off x="1210944" y="1479132"/>
            <a:ext cx="2750185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Title</a:t>
            </a:r>
          </a:p>
        </p:txBody>
      </p:sp>
      <p:sp>
        <p:nvSpPr>
          <p:cNvPr id="40" name="Title Link Rectangle 39" descr="Link to Title slide." title="Title Textbox Hyperlink">
            <a:hlinkClick r:id="rId5" action="ppaction://hlinksldjump"/>
          </p:cNvPr>
          <p:cNvSpPr/>
          <p:nvPr/>
        </p:nvSpPr>
        <p:spPr>
          <a:xfrm>
            <a:off x="1192265" y="1478417"/>
            <a:ext cx="2743200" cy="28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ut Text Rectangle 21" descr="Tutorial button." title="Tutorial Textbox Button"/>
          <p:cNvSpPr/>
          <p:nvPr/>
        </p:nvSpPr>
        <p:spPr>
          <a:xfrm>
            <a:off x="1217930" y="1958453"/>
            <a:ext cx="2743200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ut Link Rectangle 37" descr="Link to Tutorial slide." title="Tutorial Textbox Hyperlink">
            <a:hlinkClick r:id="rId6" action="ppaction://hlinksldjump"/>
          </p:cNvPr>
          <p:cNvSpPr/>
          <p:nvPr/>
        </p:nvSpPr>
        <p:spPr>
          <a:xfrm>
            <a:off x="1182365" y="1935092"/>
            <a:ext cx="2743200" cy="28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Tutorial</a:t>
            </a:r>
          </a:p>
        </p:txBody>
      </p:sp>
      <p:sp>
        <p:nvSpPr>
          <p:cNvPr id="29" name="CN Text Rectangle 28" descr="Course Navigation button." title="Navigation Textbox Button"/>
          <p:cNvSpPr/>
          <p:nvPr/>
        </p:nvSpPr>
        <p:spPr>
          <a:xfrm>
            <a:off x="1210945" y="2456824"/>
            <a:ext cx="2743200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Navigation</a:t>
            </a:r>
          </a:p>
        </p:txBody>
      </p:sp>
      <p:sp>
        <p:nvSpPr>
          <p:cNvPr id="7" name="CN Link Rectangle 6" descr="Link to Navigation slide." title="Navigation Textbox Hyperlink">
            <a:hlinkClick r:id="rId7" action="ppaction://hlinksldjump"/>
          </p:cNvPr>
          <p:cNvSpPr/>
          <p:nvPr/>
        </p:nvSpPr>
        <p:spPr>
          <a:xfrm>
            <a:off x="1175089" y="2484800"/>
            <a:ext cx="2755265" cy="345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C Text Rectangle  27" descr="Course Content button." title="Content Textbox Button">
            <a:hlinkClick r:id="rId8" action="ppaction://hlinksldjump"/>
          </p:cNvPr>
          <p:cNvSpPr/>
          <p:nvPr/>
        </p:nvSpPr>
        <p:spPr>
          <a:xfrm>
            <a:off x="1217930" y="2953085"/>
            <a:ext cx="2743200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Content</a:t>
            </a:r>
          </a:p>
        </p:txBody>
      </p:sp>
      <p:sp>
        <p:nvSpPr>
          <p:cNvPr id="26" name="CO Text Rectangle 25" descr="Course Objectives button." title="Objectives Textbox Button"/>
          <p:cNvSpPr/>
          <p:nvPr/>
        </p:nvSpPr>
        <p:spPr>
          <a:xfrm>
            <a:off x="1217930" y="3411246"/>
            <a:ext cx="2743200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Objectives</a:t>
            </a:r>
          </a:p>
        </p:txBody>
      </p:sp>
      <p:sp>
        <p:nvSpPr>
          <p:cNvPr id="8" name="CO Link Rectangle 7" descr="Link to Objectives slide." title="Objectives Textbox Hyperlink">
            <a:hlinkClick r:id="rId9" action="ppaction://hlinksldjump"/>
          </p:cNvPr>
          <p:cNvSpPr/>
          <p:nvPr/>
        </p:nvSpPr>
        <p:spPr>
          <a:xfrm>
            <a:off x="1175089" y="3387829"/>
            <a:ext cx="2743200" cy="300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HS Text Rectangle 32" descr="How HIV Spreads button." title="How HIV Spreads Textbox Button"/>
          <p:cNvSpPr/>
          <p:nvPr/>
        </p:nvSpPr>
        <p:spPr>
          <a:xfrm>
            <a:off x="1210945" y="3933034"/>
            <a:ext cx="2743200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HIV Spreads</a:t>
            </a:r>
          </a:p>
        </p:txBody>
      </p:sp>
      <p:sp>
        <p:nvSpPr>
          <p:cNvPr id="25" name="HHS Link Rectangle 4" descr="Link to How HIV Spreads slide." title="How HIV Spreads Textbox Hyperlink">
            <a:hlinkClick r:id="rId10" action="ppaction://hlinksldjump"/>
          </p:cNvPr>
          <p:cNvSpPr/>
          <p:nvPr/>
        </p:nvSpPr>
        <p:spPr>
          <a:xfrm>
            <a:off x="1210944" y="3894934"/>
            <a:ext cx="2731135" cy="303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F Text Rectangle 31" descr="Body Fluids button." title="Body Fluids Textbox Button"/>
          <p:cNvSpPr/>
          <p:nvPr/>
        </p:nvSpPr>
        <p:spPr>
          <a:xfrm>
            <a:off x="1205865" y="4391195"/>
            <a:ext cx="2743200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Fluids</a:t>
            </a:r>
          </a:p>
        </p:txBody>
      </p:sp>
      <p:sp>
        <p:nvSpPr>
          <p:cNvPr id="35" name="BF Link Rectangle  34" descr="Link to Body Fluids slide." title="Body Fluids Textbox Hyperlink">
            <a:hlinkClick r:id="rId11" action="ppaction://hlinksldjump"/>
          </p:cNvPr>
          <p:cNvSpPr/>
          <p:nvPr/>
        </p:nvSpPr>
        <p:spPr>
          <a:xfrm>
            <a:off x="1189641" y="4367778"/>
            <a:ext cx="2738120" cy="28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R Text Rectangle 30" descr="Reduce Risks button." title="Reduce Risks Textbox Button">
            <a:hlinkClick r:id="rId12" action="ppaction://hlinksldjump"/>
          </p:cNvPr>
          <p:cNvSpPr/>
          <p:nvPr/>
        </p:nvSpPr>
        <p:spPr>
          <a:xfrm>
            <a:off x="1205865" y="4887456"/>
            <a:ext cx="2743200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Risks</a:t>
            </a:r>
          </a:p>
        </p:txBody>
      </p:sp>
      <p:sp>
        <p:nvSpPr>
          <p:cNvPr id="36" name="RR Link Rectangle 35" descr="Link to Reduce Risks slide." title="Reduce Risks Textbox Hyperlink"/>
          <p:cNvSpPr/>
          <p:nvPr/>
        </p:nvSpPr>
        <p:spPr>
          <a:xfrm>
            <a:off x="1217930" y="4865926"/>
            <a:ext cx="2731135" cy="315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C Text Rectangle 29" descr="To Continue button." title="To Continue Textbox Button"/>
          <p:cNvSpPr/>
          <p:nvPr/>
        </p:nvSpPr>
        <p:spPr>
          <a:xfrm>
            <a:off x="1205865" y="5387714"/>
            <a:ext cx="2743200" cy="282088"/>
          </a:xfrm>
          <a:prstGeom prst="roundRect">
            <a:avLst/>
          </a:prstGeom>
          <a:solidFill>
            <a:srgbClr val="1F287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Continue</a:t>
            </a:r>
          </a:p>
        </p:txBody>
      </p:sp>
      <p:sp>
        <p:nvSpPr>
          <p:cNvPr id="37" name="TC Link Rectangle 36" descr="Link to To Continue slide." title="To Continue Textbox Hyperlink">
            <a:hlinkClick r:id="rId13" action="ppaction://hlinksldjump"/>
          </p:cNvPr>
          <p:cNvSpPr/>
          <p:nvPr/>
        </p:nvSpPr>
        <p:spPr>
          <a:xfrm>
            <a:off x="1175089" y="5373374"/>
            <a:ext cx="2743200" cy="287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rvey Text Rectangle 22" descr="Feedback button." title="Survey Textbox Button"/>
          <p:cNvSpPr/>
          <p:nvPr/>
        </p:nvSpPr>
        <p:spPr>
          <a:xfrm>
            <a:off x="4935855" y="5382441"/>
            <a:ext cx="3230245" cy="320200"/>
          </a:xfrm>
          <a:prstGeom prst="roundRect">
            <a:avLst/>
          </a:prstGeom>
          <a:solidFill>
            <a:schemeClr val="tx2">
              <a:lumMod val="95000"/>
              <a:lumOff val="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</a:t>
            </a:r>
          </a:p>
        </p:txBody>
      </p:sp>
      <p:sp>
        <p:nvSpPr>
          <p:cNvPr id="5" name="Survey Link Rectangle 4" descr="Link to Survey slide." title="Survey Textbox Hyperlink">
            <a:hlinkClick r:id="rId14" action="ppaction://hlinksldjump"/>
          </p:cNvPr>
          <p:cNvSpPr/>
          <p:nvPr/>
        </p:nvSpPr>
        <p:spPr>
          <a:xfrm>
            <a:off x="4944362" y="5406030"/>
            <a:ext cx="3221738" cy="273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Image: Red Ribbon Awareness&#10;M:\IMAGES and GRAPHICS\HIV-STD Photos\shutterstock_55902637.jpg." title="Image: AIDS Awareness Red Ribbon"/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95" y="1589082"/>
            <a:ext cx="3604964" cy="351633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 Rectangle 10" descr="Resource Navigation hyperlink." title="Resource Button">
            <a:hlinkClick r:id="rId16" action="ppaction://hlinksldjump"/>
          </p:cNvPr>
          <p:cNvSpPr/>
          <p:nvPr/>
        </p:nvSpPr>
        <p:spPr>
          <a:xfrm>
            <a:off x="7010400" y="0"/>
            <a:ext cx="1155700" cy="26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 Rectangle 1" descr="Script Navigation hyperlink." title="Script Button">
            <a:hlinkClick r:id="rId6" action="ppaction://hlinksldjump"/>
          </p:cNvPr>
          <p:cNvSpPr/>
          <p:nvPr/>
        </p:nvSpPr>
        <p:spPr>
          <a:xfrm>
            <a:off x="8252749" y="0"/>
            <a:ext cx="891251" cy="26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evel 2_Slide 4" descr="Audio File Level 2_Slide 4 Sound." title="Level 2_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211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ourse Content slide." title="Slide title: Content 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</a:p>
        </p:txBody>
      </p:sp>
      <p:pic>
        <p:nvPicPr>
          <p:cNvPr id="36" name="Picture 2" descr="Image: free, world AIDS day logo, December 1 and red ribbon, 690x460, HIV.gov." title="Image: World AIDS Day #WAD2018, HIV.gov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67" y="1897061"/>
            <a:ext cx="40386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1st Red Ribbon Picture 8" descr="Image: Used like bullet Red Ribbon, Awareness, Aids, HIV, Campaign, Charity." title=" Image: 1st Red Ribb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" y="1798192"/>
            <a:ext cx="738188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2nd RR Picture 8" descr="Image: Used like bullet Red, Ribbon, Awareness, Aids, HIV, Campaign, Charity." title=" Image: 2nd Red Ribb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" y="3214731"/>
            <a:ext cx="738188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3rd RR Picture 8" descr="Image: Used like bullet Red, Ribbon, Awareness, Aids, HIV, Campaign, Charity" title=" Image: 3rd Red Ribb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" y="4571433"/>
            <a:ext cx="738188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7" descr="Content topics:&#10;How HIV Spreads&#10;Body Fluids&#10;Reduce Risks" title="Content text box"/>
          <p:cNvSpPr>
            <a:spLocks noGrp="1"/>
          </p:cNvSpPr>
          <p:nvPr>
            <p:ph sz="half" idx="1"/>
          </p:nvPr>
        </p:nvSpPr>
        <p:spPr>
          <a:xfrm>
            <a:off x="914400" y="1776808"/>
            <a:ext cx="5662246" cy="3774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184F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HIV Spreads</a:t>
            </a:r>
          </a:p>
          <a:p>
            <a:pPr marL="0" indent="0">
              <a:buNone/>
            </a:pPr>
            <a:endParaRPr lang="en-US" sz="3600" b="1" dirty="0">
              <a:solidFill>
                <a:srgbClr val="184F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84F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Fluids</a:t>
            </a:r>
          </a:p>
          <a:p>
            <a:pPr marL="0" indent="0">
              <a:buNone/>
            </a:pPr>
            <a:endParaRPr lang="en-US" sz="3600" b="1" dirty="0">
              <a:solidFill>
                <a:srgbClr val="184F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184F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Risks</a:t>
            </a:r>
          </a:p>
          <a:p>
            <a:pPr marL="0" indent="0">
              <a:buNone/>
            </a:pPr>
            <a:endParaRPr lang="en-US" sz="2400" b="1" dirty="0">
              <a:solidFill>
                <a:srgbClr val="445F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445F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/>
          </a:p>
        </p:txBody>
      </p:sp>
      <p:sp>
        <p:nvSpPr>
          <p:cNvPr id="16" name="M Rectangle 15" descr="Menu Navigation hyperlink." title="Menu Button"/>
          <p:cNvSpPr/>
          <p:nvPr/>
        </p:nvSpPr>
        <p:spPr>
          <a:xfrm>
            <a:off x="0" y="0"/>
            <a:ext cx="935038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 Rectangle 18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95160" y="0"/>
            <a:ext cx="1195832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 Rectangle 20" descr="Script Navigation hyperlink." title="Script Button">
            <a:hlinkClick r:id="rId9" action="ppaction://hlinksldjump"/>
          </p:cNvPr>
          <p:cNvSpPr/>
          <p:nvPr/>
        </p:nvSpPr>
        <p:spPr>
          <a:xfrm>
            <a:off x="8166929" y="0"/>
            <a:ext cx="914400" cy="19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2_Slide 5" descr="Audio File Level 2_Slide 5 Sound." title="Level 2_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75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ourse Objectives and Select Audio and then each checkmark Animation instructions slide.&#10;" title="Slide title: Objectives and Select Audio and then each checkmark."/>
          <p:cNvSpPr>
            <a:spLocks noGrp="1"/>
          </p:cNvSpPr>
          <p:nvPr>
            <p:ph type="title"/>
          </p:nvPr>
        </p:nvSpPr>
        <p:spPr>
          <a:xfrm>
            <a:off x="363794" y="191364"/>
            <a:ext cx="8310282" cy="916036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rgbClr val="253CB2"/>
                </a:solidFill>
              </a:rPr>
              <a:t>Select</a:t>
            </a:r>
            <a:r>
              <a:rPr lang="en-US" sz="2400" dirty="0">
                <a:solidFill>
                  <a:srgbClr val="852C70"/>
                </a:solidFill>
              </a:rPr>
              <a:t> </a:t>
            </a:r>
            <a:r>
              <a:rPr lang="en-US" sz="2400" dirty="0">
                <a:solidFill>
                  <a:srgbClr val="253CB2"/>
                </a:solidFill>
              </a:rPr>
              <a:t>Audio</a:t>
            </a:r>
            <a:r>
              <a:rPr lang="en-US" sz="2400" dirty="0">
                <a:solidFill>
                  <a:srgbClr val="852C70"/>
                </a:solidFill>
              </a:rPr>
              <a:t> </a:t>
            </a:r>
            <a:r>
              <a:rPr lang="en-US" sz="2400" dirty="0">
                <a:solidFill>
                  <a:srgbClr val="253CB2"/>
                </a:solidFill>
              </a:rPr>
              <a:t>and</a:t>
            </a:r>
            <a:r>
              <a:rPr lang="en-US" sz="2400" dirty="0">
                <a:solidFill>
                  <a:srgbClr val="852C70"/>
                </a:solidFill>
              </a:rPr>
              <a:t> </a:t>
            </a:r>
            <a:r>
              <a:rPr lang="en-US" sz="2400" dirty="0">
                <a:solidFill>
                  <a:srgbClr val="253CB2"/>
                </a:solidFill>
              </a:rPr>
              <a:t>then</a:t>
            </a:r>
            <a:r>
              <a:rPr lang="en-US" sz="2400" dirty="0">
                <a:solidFill>
                  <a:srgbClr val="852C70"/>
                </a:solidFill>
              </a:rPr>
              <a:t> </a:t>
            </a:r>
            <a:r>
              <a:rPr lang="en-US" sz="2400" dirty="0">
                <a:solidFill>
                  <a:srgbClr val="253CB2"/>
                </a:solidFill>
              </a:rPr>
              <a:t>each</a:t>
            </a:r>
            <a:r>
              <a:rPr lang="en-US" sz="2400" dirty="0">
                <a:solidFill>
                  <a:srgbClr val="852C70"/>
                </a:solidFill>
              </a:rPr>
              <a:t> checkmark.</a:t>
            </a:r>
            <a:br>
              <a:rPr lang="en-US" sz="2400" dirty="0">
                <a:solidFill>
                  <a:srgbClr val="852C70"/>
                </a:solidFill>
              </a:rPr>
            </a:br>
            <a:endParaRPr lang="en-US" sz="2400" b="1" dirty="0"/>
          </a:p>
        </p:txBody>
      </p:sp>
      <p:pic>
        <p:nvPicPr>
          <p:cNvPr id="10" name="Picture 9" descr="Image: Moved to the back Image: purple pencil making checkmark in circle, shutterstock_2695943264.jpg.&#10;" title="Image: Purple Pencil Making Checkmark In Circle, shutterstock_2695943264.jpg.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46" y="1714500"/>
            <a:ext cx="4167553" cy="4000499"/>
          </a:xfrm>
          <a:prstGeom prst="rect">
            <a:avLst/>
          </a:prstGeom>
        </p:spPr>
      </p:pic>
      <p:sp>
        <p:nvSpPr>
          <p:cNvPr id="4" name="Content Placeholder 3" descr="Course objective content:&#10;&#10;At this 2nd level, you will be able to.&#10;&#10;" title="Content text box"/>
          <p:cNvSpPr>
            <a:spLocks noGrp="1"/>
          </p:cNvSpPr>
          <p:nvPr>
            <p:ph sz="half" idx="2"/>
          </p:nvPr>
        </p:nvSpPr>
        <p:spPr>
          <a:xfrm>
            <a:off x="260036" y="1397061"/>
            <a:ext cx="7352344" cy="11577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this </a:t>
            </a:r>
            <a:r>
              <a:rPr lang="en-US" sz="4000" i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4000" i="1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4000" i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level</a:t>
            </a:r>
            <a:r>
              <a:rPr lang="en-US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you will be able to</a:t>
            </a:r>
          </a:p>
          <a:p>
            <a:pPr marL="0" indent="0">
              <a:buNone/>
            </a:pP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1st chk TextBox 10" descr="1st Objective Checkmark." title="1st Objective Checkmark"/>
          <p:cNvSpPr txBox="1"/>
          <p:nvPr/>
        </p:nvSpPr>
        <p:spPr>
          <a:xfrm>
            <a:off x="290889" y="2139359"/>
            <a:ext cx="52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52C7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852C70"/>
              </a:solidFill>
              <a:latin typeface="Wingdings" panose="05000000000000000000" pitchFamily="2" charset="2"/>
            </a:endParaRPr>
          </a:p>
        </p:txBody>
      </p:sp>
      <p:sp>
        <p:nvSpPr>
          <p:cNvPr id="12" name="1st Oval 11" descr="1st Objective Circle bullet." title="1st Objective Circle bullet"/>
          <p:cNvSpPr/>
          <p:nvPr/>
        </p:nvSpPr>
        <p:spPr>
          <a:xfrm>
            <a:off x="363794" y="2468352"/>
            <a:ext cx="303180" cy="268493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st Rectangle 4" descr="First objective: Identify how HIV is spread." title="First Objective TextBox"/>
          <p:cNvSpPr/>
          <p:nvPr/>
        </p:nvSpPr>
        <p:spPr>
          <a:xfrm>
            <a:off x="996667" y="2267862"/>
            <a:ext cx="6902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 how HIV is spread.</a:t>
            </a:r>
            <a:endParaRPr lang="en-US" sz="3200" dirty="0">
              <a:solidFill>
                <a:srgbClr val="1D2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2nd chk TextBox 18" descr="2nd Objective Checkmark." title="2nd Objective Checkmark"/>
          <p:cNvSpPr txBox="1"/>
          <p:nvPr/>
        </p:nvSpPr>
        <p:spPr>
          <a:xfrm>
            <a:off x="271654" y="2925134"/>
            <a:ext cx="52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52C7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852C70"/>
              </a:solidFill>
              <a:latin typeface="Wingdings" panose="05000000000000000000" pitchFamily="2" charset="2"/>
            </a:endParaRPr>
          </a:p>
        </p:txBody>
      </p:sp>
      <p:sp>
        <p:nvSpPr>
          <p:cNvPr id="18" name="2nd Oval 17" descr="2nd Objective Circle bullet." title="2nd Objective Circle bullet"/>
          <p:cNvSpPr/>
          <p:nvPr/>
        </p:nvSpPr>
        <p:spPr>
          <a:xfrm>
            <a:off x="382651" y="3260290"/>
            <a:ext cx="303180" cy="268493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2nd Rectangle 5" descr="Second Objective: List body fluids that transmit HIV" title="Second Objective TextBox"/>
          <p:cNvSpPr/>
          <p:nvPr/>
        </p:nvSpPr>
        <p:spPr>
          <a:xfrm>
            <a:off x="996667" y="3049189"/>
            <a:ext cx="54744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 body fluids that transmit HIV.</a:t>
            </a:r>
            <a:endParaRPr lang="en-US" sz="3200" dirty="0">
              <a:solidFill>
                <a:srgbClr val="1D2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3rd chk TextBox 19" descr="3rd Objective Checkmark." title="3rd Objective Checkmark"/>
          <p:cNvSpPr txBox="1"/>
          <p:nvPr/>
        </p:nvSpPr>
        <p:spPr>
          <a:xfrm>
            <a:off x="290889" y="4126407"/>
            <a:ext cx="52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52C7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852C70"/>
              </a:solidFill>
              <a:latin typeface="Wingdings" panose="05000000000000000000" pitchFamily="2" charset="2"/>
            </a:endParaRPr>
          </a:p>
        </p:txBody>
      </p:sp>
      <p:sp>
        <p:nvSpPr>
          <p:cNvPr id="17" name="3rd Oval 16" descr="3rd Objective Circle bullet." title="3rd Objective Circle bullet"/>
          <p:cNvSpPr/>
          <p:nvPr/>
        </p:nvSpPr>
        <p:spPr>
          <a:xfrm>
            <a:off x="386809" y="4441630"/>
            <a:ext cx="303180" cy="268493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rd Rectangle 6" descr="Third objective: Explain ways to reduce risk of HIV exposure" title="Third Objective Textbox"/>
          <p:cNvSpPr/>
          <p:nvPr/>
        </p:nvSpPr>
        <p:spPr>
          <a:xfrm>
            <a:off x="980580" y="4269105"/>
            <a:ext cx="43255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Explain ways to</a:t>
            </a:r>
          </a:p>
          <a:p>
            <a:r>
              <a:rPr lang="en-US" sz="32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risk of</a:t>
            </a:r>
          </a:p>
          <a:p>
            <a:r>
              <a:rPr lang="en-US" sz="32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HIV exposure.</a:t>
            </a:r>
            <a:endParaRPr lang="en-US" sz="3200" dirty="0">
              <a:solidFill>
                <a:srgbClr val="1D2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M Rectangle 15" descr="Menu Navigation hyperlink." title="Menu Button"/>
          <p:cNvSpPr/>
          <p:nvPr/>
        </p:nvSpPr>
        <p:spPr>
          <a:xfrm>
            <a:off x="0" y="0"/>
            <a:ext cx="935038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 Rectangle 7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95160" y="12287"/>
            <a:ext cx="123444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 Rectangle 20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0"/>
            <a:ext cx="914400" cy="191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Level 2_Slide 6" descr="Audio File Level 2_Slide 6 Sound." title="Level 2_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3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How HIV Spreads slide." title="Slide Title: How HIV Spreads"/>
          <p:cNvSpPr>
            <a:spLocks noGrp="1"/>
          </p:cNvSpPr>
          <p:nvPr>
            <p:ph type="title"/>
          </p:nvPr>
        </p:nvSpPr>
        <p:spPr>
          <a:xfrm>
            <a:off x="457200" y="399545"/>
            <a:ext cx="8229600" cy="78670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How</a:t>
            </a: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HIV Spreads</a:t>
            </a:r>
          </a:p>
        </p:txBody>
      </p:sp>
      <p:grpSp>
        <p:nvGrpSpPr>
          <p:cNvPr id="13" name="Background Group 12" descr="Nurse Toni Background." title="Background Group"/>
          <p:cNvGrpSpPr>
            <a:grpSpLocks noChangeAspect="1"/>
          </p:cNvGrpSpPr>
          <p:nvPr/>
        </p:nvGrpSpPr>
        <p:grpSpPr>
          <a:xfrm>
            <a:off x="719164" y="1440404"/>
            <a:ext cx="3106323" cy="4583553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4" name="Oval 13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 descr="Nurse Toni Background Rectangle." title="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R Picture 16" descr="Image: Right Picture Red Ribbon Wallpaper " title="Image: Righ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63" y="5209552"/>
            <a:ext cx="1175352" cy="698879"/>
          </a:xfrm>
          <a:prstGeom prst="rect">
            <a:avLst/>
          </a:prstGeom>
        </p:spPr>
      </p:pic>
      <p:pic>
        <p:nvPicPr>
          <p:cNvPr id="18" name="L Picture 17" descr="Image: Left Picture Red Ribbon Wallpaper .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04" y="5145680"/>
            <a:ext cx="1326926" cy="751611"/>
          </a:xfrm>
          <a:prstGeom prst="rect">
            <a:avLst/>
          </a:prstGeom>
        </p:spPr>
      </p:pic>
      <p:pic>
        <p:nvPicPr>
          <p:cNvPr id="39" name="Picture 38" descr="Image: Standing using left index/pointing finger pointing to the left tan skin calm fac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" y="1867852"/>
            <a:ext cx="2743200" cy="3892868"/>
          </a:xfrm>
          <a:prstGeom prst="rect">
            <a:avLst/>
          </a:prstGeom>
        </p:spPr>
      </p:pic>
      <p:sp>
        <p:nvSpPr>
          <p:cNvPr id="4" name="Content Placeholder 3" descr="How HIV Spreads content&#10;&#10;To reach your first goal in Level 2,&#10;Person to Person, You will learn to identify how HIV is spread.&#10;" title="Content TextBox 1st Goal Content"/>
          <p:cNvSpPr>
            <a:spLocks noGrp="1"/>
          </p:cNvSpPr>
          <p:nvPr>
            <p:ph sz="half" idx="2"/>
          </p:nvPr>
        </p:nvSpPr>
        <p:spPr>
          <a:xfrm>
            <a:off x="3945636" y="1440404"/>
            <a:ext cx="5198364" cy="432031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9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reach </a:t>
            </a:r>
          </a:p>
          <a:p>
            <a:pPr marL="0" indent="0" algn="ctr">
              <a:buNone/>
            </a:pPr>
            <a:r>
              <a:rPr lang="en-US" sz="39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first goal </a:t>
            </a:r>
          </a:p>
          <a:p>
            <a:pPr marL="0" indent="0" algn="ctr">
              <a:buNone/>
            </a:pPr>
            <a:r>
              <a:rPr lang="en-US" sz="39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3900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2,</a:t>
            </a:r>
          </a:p>
          <a:p>
            <a:pPr marL="0" indent="0" algn="ctr">
              <a:buNone/>
            </a:pPr>
            <a:r>
              <a:rPr lang="en-US" sz="3900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 to Person, </a:t>
            </a:r>
          </a:p>
          <a:p>
            <a:pPr marL="0" indent="0" algn="ctr">
              <a:buNone/>
            </a:pPr>
            <a:r>
              <a:rPr lang="en-US" sz="39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</a:p>
          <a:p>
            <a:pPr marL="0" indent="0" algn="ctr">
              <a:buNone/>
            </a:pPr>
            <a:r>
              <a:rPr lang="en-US" sz="39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learn to </a:t>
            </a:r>
          </a:p>
          <a:p>
            <a:pPr marL="0" indent="0" algn="ctr">
              <a:buNone/>
            </a:pPr>
            <a:r>
              <a:rPr lang="en-US" sz="39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 how </a:t>
            </a:r>
          </a:p>
          <a:p>
            <a:pPr marL="0" indent="0" algn="ctr">
              <a:buNone/>
            </a:pPr>
            <a:r>
              <a:rPr lang="en-US" sz="3900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HIV is spread.</a:t>
            </a:r>
          </a:p>
        </p:txBody>
      </p:sp>
      <p:sp>
        <p:nvSpPr>
          <p:cNvPr id="7" name="M Rectangle 6" descr="Menu Navigation hyperlink." title="Menu Button">
            <a:hlinkClick r:id="rId7" action="ppaction://hlinksldjump"/>
          </p:cNvPr>
          <p:cNvSpPr/>
          <p:nvPr/>
        </p:nvSpPr>
        <p:spPr>
          <a:xfrm>
            <a:off x="0" y="0"/>
            <a:ext cx="935038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 Rectangle 7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95160" y="0"/>
            <a:ext cx="1195832" cy="25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 Rectangle 20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-72190"/>
            <a:ext cx="914400" cy="346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2_Slide 7" descr="Audio File Level 2_Slide 7 Sound." title="Level 2_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65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How is HIV Spread? slide." title="Slide title: How is HIV Spread?"/>
          <p:cNvSpPr>
            <a:spLocks noGrp="1"/>
          </p:cNvSpPr>
          <p:nvPr>
            <p:ph type="ctrTitle"/>
          </p:nvPr>
        </p:nvSpPr>
        <p:spPr>
          <a:xfrm>
            <a:off x="211015" y="368301"/>
            <a:ext cx="8739554" cy="874505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is HIV Spread?</a:t>
            </a:r>
            <a:b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54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extBox 11" descr="Outside Border design." title="Outside Frame TextBox"/>
          <p:cNvSpPr txBox="1"/>
          <p:nvPr/>
        </p:nvSpPr>
        <p:spPr>
          <a:xfrm>
            <a:off x="428626" y="1581150"/>
            <a:ext cx="8315324" cy="4238625"/>
          </a:xfrm>
          <a:prstGeom prst="rect">
            <a:avLst/>
          </a:prstGeom>
          <a:noFill/>
          <a:ln w="76200"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 descr="You Can Get HIV By slide." title="Subtitle: You Can Get HIV By"/>
          <p:cNvSpPr txBox="1"/>
          <p:nvPr/>
        </p:nvSpPr>
        <p:spPr>
          <a:xfrm>
            <a:off x="981074" y="1657351"/>
            <a:ext cx="413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40084"/>
                </a:solidFill>
              </a:rPr>
              <a:t>You Can Get HIV By</a:t>
            </a:r>
          </a:p>
        </p:txBody>
      </p:sp>
      <p:pic>
        <p:nvPicPr>
          <p:cNvPr id="6148" name="Picture 4" descr="Images: Free, How do you get HIV?&#10;&#10;Unprotected sex,&#10;Pregnancy, childbirth &amp; breastfeeding,&#10;Injecting drugs,&#10;Working in healthcare,&#10;Blood transfusion organ/tissue transplants&#10;" title="Images: How do you get HIV?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" t="12049" r="147" b="29201"/>
          <a:stretch/>
        </p:blipFill>
        <p:spPr bwMode="auto">
          <a:xfrm>
            <a:off x="757383" y="2105025"/>
            <a:ext cx="7481742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 descr="Textbox for Unprotected Sex text matcing the image." title="Textbox: Unprotected Sex"/>
          <p:cNvSpPr txBox="1"/>
          <p:nvPr/>
        </p:nvSpPr>
        <p:spPr>
          <a:xfrm>
            <a:off x="489877" y="4335706"/>
            <a:ext cx="163419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Unprotected</a:t>
            </a:r>
          </a:p>
          <a:p>
            <a:pPr algn="ctr"/>
            <a:r>
              <a:rPr lang="en-US" sz="2200" b="1" dirty="0"/>
              <a:t>Sex</a:t>
            </a:r>
          </a:p>
        </p:txBody>
      </p:sp>
      <p:sp>
        <p:nvSpPr>
          <p:cNvPr id="8" name="TextBox 7" descr="Textbox for Pregnancy, Childbirth &amp; Breastfeeding text matching the image." title="Textbox: Pregnancy, Childbirth &amp; Breastfeeding"/>
          <p:cNvSpPr txBox="1"/>
          <p:nvPr/>
        </p:nvSpPr>
        <p:spPr>
          <a:xfrm>
            <a:off x="2019300" y="4343401"/>
            <a:ext cx="180022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Pregnancy,</a:t>
            </a:r>
          </a:p>
          <a:p>
            <a:pPr algn="ctr"/>
            <a:r>
              <a:rPr lang="en-US" sz="2100" b="1" dirty="0"/>
              <a:t>Childbirth &amp;</a:t>
            </a:r>
          </a:p>
          <a:p>
            <a:pPr algn="ctr"/>
            <a:r>
              <a:rPr lang="en-US" sz="2100" b="1" dirty="0"/>
              <a:t>Breastfeeding</a:t>
            </a:r>
          </a:p>
        </p:txBody>
      </p:sp>
      <p:sp>
        <p:nvSpPr>
          <p:cNvPr id="9" name="TextBox 8" descr="Textbox for Injecting Drugs text matching the image." title="Textbox: Injecting Drugs"/>
          <p:cNvSpPr txBox="1"/>
          <p:nvPr/>
        </p:nvSpPr>
        <p:spPr>
          <a:xfrm>
            <a:off x="4050436" y="4343401"/>
            <a:ext cx="1228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Injecting Drugs</a:t>
            </a:r>
          </a:p>
        </p:txBody>
      </p:sp>
      <p:sp>
        <p:nvSpPr>
          <p:cNvPr id="10" name="TextBox 9" descr="Textbox for Working in Healthcare text matching the image." title="Textbox: Working in Healthcare "/>
          <p:cNvSpPr txBox="1"/>
          <p:nvPr/>
        </p:nvSpPr>
        <p:spPr>
          <a:xfrm>
            <a:off x="5279162" y="4343404"/>
            <a:ext cx="153352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Working</a:t>
            </a:r>
          </a:p>
          <a:p>
            <a:pPr algn="ctr"/>
            <a:r>
              <a:rPr lang="en-US" sz="2100" b="1" dirty="0"/>
              <a:t> in Healthcare</a:t>
            </a:r>
          </a:p>
        </p:txBody>
      </p:sp>
      <p:sp>
        <p:nvSpPr>
          <p:cNvPr id="11" name="TextBox 10" descr="Textbox for Blood, Transfusion Organ/Tissue Transplants text matching the image." title="Textbox: Blood, Transfusion Organ/Tissue Transplants"/>
          <p:cNvSpPr txBox="1"/>
          <p:nvPr/>
        </p:nvSpPr>
        <p:spPr>
          <a:xfrm>
            <a:off x="6724650" y="4343404"/>
            <a:ext cx="1857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Blood Transfusions &amp; Organ/Tissue Transplants</a:t>
            </a:r>
          </a:p>
        </p:txBody>
      </p:sp>
      <p:sp>
        <p:nvSpPr>
          <p:cNvPr id="15" name="M Rectangle 14" descr="Menu Navigation hyperlink." title="Menu Button"/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 Resource Navigation hyperlink." title=" Resource Button">
            <a:hlinkClick r:id="rId8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17" name="S Rectangle 16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-6584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Level 2_Slide 8" descr="Audio File Level 2_Slide 8 Sound." title="Level 2_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790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How is HIV NOT Spread? slide." title="Slide title: How is HIV NOT Spread? "/>
          <p:cNvSpPr>
            <a:spLocks noGrp="1"/>
          </p:cNvSpPr>
          <p:nvPr>
            <p:ph type="ctrTitle"/>
          </p:nvPr>
        </p:nvSpPr>
        <p:spPr>
          <a:xfrm>
            <a:off x="0" y="488950"/>
            <a:ext cx="9144001" cy="1010078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is HIV </a:t>
            </a:r>
            <a:r>
              <a:rPr lang="en-US" sz="4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84008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US" sz="48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Spread?</a:t>
            </a:r>
            <a:b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54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extBox 6" descr="Outside Border design." title="Outside Frame TextBox"/>
          <p:cNvSpPr txBox="1"/>
          <p:nvPr/>
        </p:nvSpPr>
        <p:spPr>
          <a:xfrm>
            <a:off x="419100" y="1552575"/>
            <a:ext cx="8324850" cy="4133850"/>
          </a:xfrm>
          <a:prstGeom prst="rect">
            <a:avLst/>
          </a:prstGeom>
          <a:noFill/>
          <a:ln w="76200"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 descr=" HIV is Not Transmitted By slide." title="Subtitle: HIV is Not Transmitted By"/>
          <p:cNvSpPr txBox="1"/>
          <p:nvPr/>
        </p:nvSpPr>
        <p:spPr>
          <a:xfrm>
            <a:off x="914400" y="1666875"/>
            <a:ext cx="529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40084"/>
                </a:solidFill>
              </a:rPr>
              <a:t>HIV Is Not Transmitted By</a:t>
            </a:r>
          </a:p>
        </p:txBody>
      </p:sp>
      <p:pic>
        <p:nvPicPr>
          <p:cNvPr id="9218" name="Picture 2" descr="Images: HIV is Not Transmitted By&#10;&#10;Insect bites&#10;Toilet seats&#10;Kissing&#10;Sharing cutlery&#10;Touching" title="Images: HIV is Not Transmitted By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" t="21027" r="389" b="17144"/>
          <a:stretch/>
        </p:blipFill>
        <p:spPr bwMode="auto">
          <a:xfrm>
            <a:off x="979170" y="2246928"/>
            <a:ext cx="7250430" cy="23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 descr="Textbox for Insect Bites text for matching the image." title="Textbox: Insect Bites "/>
          <p:cNvSpPr txBox="1"/>
          <p:nvPr/>
        </p:nvSpPr>
        <p:spPr>
          <a:xfrm>
            <a:off x="1190625" y="4324350"/>
            <a:ext cx="866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Insect Bites</a:t>
            </a:r>
          </a:p>
        </p:txBody>
      </p:sp>
      <p:sp>
        <p:nvSpPr>
          <p:cNvPr id="10" name="TextBox 9" descr="Textbox for Toilet Seats text matching the image." title="Textbox: Toilet Seats "/>
          <p:cNvSpPr txBox="1"/>
          <p:nvPr/>
        </p:nvSpPr>
        <p:spPr>
          <a:xfrm>
            <a:off x="2628900" y="4324350"/>
            <a:ext cx="1000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Toilet Seats</a:t>
            </a:r>
          </a:p>
        </p:txBody>
      </p:sp>
      <p:sp>
        <p:nvSpPr>
          <p:cNvPr id="11" name="TextBox 10" descr="Textbox for Kissing text matching the image" title="Textbox for Kissing text"/>
          <p:cNvSpPr txBox="1"/>
          <p:nvPr/>
        </p:nvSpPr>
        <p:spPr>
          <a:xfrm>
            <a:off x="4048124" y="4324350"/>
            <a:ext cx="10191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Kissing</a:t>
            </a:r>
          </a:p>
        </p:txBody>
      </p:sp>
      <p:sp>
        <p:nvSpPr>
          <p:cNvPr id="12" name="TextBox 11" descr="Textbox for Sharing Cutlery text matching the image." title="Textbox: Sharing Cutlery"/>
          <p:cNvSpPr txBox="1"/>
          <p:nvPr/>
        </p:nvSpPr>
        <p:spPr>
          <a:xfrm>
            <a:off x="5410200" y="432435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Sharing</a:t>
            </a:r>
          </a:p>
          <a:p>
            <a:r>
              <a:rPr lang="en-US" sz="2100" b="1" dirty="0"/>
              <a:t>Cutlery</a:t>
            </a:r>
          </a:p>
        </p:txBody>
      </p:sp>
      <p:sp>
        <p:nvSpPr>
          <p:cNvPr id="13" name="TextBox 12" descr="Textbox for Touching text matching the image." title="Textbox: Touching "/>
          <p:cNvSpPr txBox="1"/>
          <p:nvPr/>
        </p:nvSpPr>
        <p:spPr>
          <a:xfrm>
            <a:off x="6915150" y="4324350"/>
            <a:ext cx="121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Touching</a:t>
            </a:r>
          </a:p>
        </p:txBody>
      </p:sp>
      <p:sp>
        <p:nvSpPr>
          <p:cNvPr id="2" name="M Rectangle 1" descr="Menu Navigation hyperlink." title="Menu Button">
            <a:hlinkClick r:id="rId8" action="ppaction://hlinksldjump"/>
          </p:cNvPr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 Rectangle 2" descr="Resource Navigation hyperlink." title="Resource Button">
            <a:hlinkClick r:id="rId9" action="ppaction://hlinksldjump"/>
          </p:cNvPr>
          <p:cNvSpPr/>
          <p:nvPr/>
        </p:nvSpPr>
        <p:spPr>
          <a:xfrm>
            <a:off x="7025640" y="12700"/>
            <a:ext cx="1190244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0" action="ppaction://hlinksldjump"/>
          </p:cNvPr>
          <p:cNvSpPr/>
          <p:nvPr/>
        </p:nvSpPr>
        <p:spPr>
          <a:xfrm>
            <a:off x="8229600" y="12700"/>
            <a:ext cx="914400" cy="308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2_Slide 9" descr="Audio File Level 2_Slide 9 Sound." title="Level 2_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01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-BlueBanner">
  <a:themeElements>
    <a:clrScheme name="Custom 3">
      <a:dk1>
        <a:srgbClr val="001970"/>
      </a:dk1>
      <a:lt1>
        <a:srgbClr val="FFFFFF"/>
      </a:lt1>
      <a:dk2>
        <a:srgbClr val="000000"/>
      </a:dk2>
      <a:lt2>
        <a:srgbClr val="94C942"/>
      </a:lt2>
      <a:accent1>
        <a:srgbClr val="5F83FF"/>
      </a:accent1>
      <a:accent2>
        <a:srgbClr val="ED7D31"/>
      </a:accent2>
      <a:accent3>
        <a:srgbClr val="D4E9B3"/>
      </a:accent3>
      <a:accent4>
        <a:srgbClr val="ED7D31"/>
      </a:accent4>
      <a:accent5>
        <a:srgbClr val="4472C4"/>
      </a:accent5>
      <a:accent6>
        <a:srgbClr val="709B2C"/>
      </a:accent6>
      <a:hlink>
        <a:srgbClr val="0000AF"/>
      </a:hlink>
      <a:folHlink>
        <a:srgbClr val="AF000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B4B192D7-E23D-E64E-B113-EE822897A87E}" vid="{289D7A34-7085-1B4C-A462-A5CC73A71E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0DAF329472342B41A286B1519F016" ma:contentTypeVersion="0" ma:contentTypeDescription="Create a new document." ma:contentTypeScope="" ma:versionID="5eef117f91215af948f3d2a5c46b0ce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46fd6960670b505e9210b1f9016ee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Nam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244EE1-D8FD-44E4-B304-1554C4C22F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27BEE6-935E-4CE6-BE9C-3DDB50F9251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AE683B2-0E41-4249-8B66-EFC23CEA83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45480</TotalTime>
  <Words>5859</Words>
  <Application>Microsoft Office PowerPoint</Application>
  <PresentationFormat>On-screen Show (4:3)</PresentationFormat>
  <Paragraphs>1113</Paragraphs>
  <Slides>37</Slides>
  <Notes>37</Notes>
  <HiddenSlides>0</HiddenSlides>
  <MMClips>37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White-BlueBanner</vt:lpstr>
      <vt:lpstr>   Don’t Let HIV Be Your Endgame   </vt:lpstr>
      <vt:lpstr> Tutorial </vt:lpstr>
      <vt:lpstr>Navigation </vt:lpstr>
      <vt:lpstr>        Menu Select each listed item to navigate this course.         </vt:lpstr>
      <vt:lpstr>Content</vt:lpstr>
      <vt:lpstr> Objectives Select Audio and then each checkmark. </vt:lpstr>
      <vt:lpstr>How HIV Spreads</vt:lpstr>
      <vt:lpstr>    How is HIV Spread?   </vt:lpstr>
      <vt:lpstr>     How is HIV Not Spread?     </vt:lpstr>
      <vt:lpstr>    Goal #1 What have you learned?     </vt:lpstr>
      <vt:lpstr>Body Fluids and HIV</vt:lpstr>
      <vt:lpstr> Which Body Fluids Can Transmit HIV? </vt:lpstr>
      <vt:lpstr>Body Fluids Not   Transmit HIV</vt:lpstr>
      <vt:lpstr>     Goal #2 What have you learned?    </vt:lpstr>
      <vt:lpstr>Your HIV Risks</vt:lpstr>
      <vt:lpstr>Consent: It’s Your Body</vt:lpstr>
      <vt:lpstr>The ABC’s of HIV</vt:lpstr>
      <vt:lpstr>A is For Abstinence</vt:lpstr>
      <vt:lpstr>Condoms</vt:lpstr>
      <vt:lpstr>     Goal #3 What have you learned?    </vt:lpstr>
      <vt:lpstr>Select Your Button To Continue</vt:lpstr>
      <vt:lpstr>ABC and “D” for Discovery</vt:lpstr>
      <vt:lpstr>External Condoms</vt:lpstr>
      <vt:lpstr>Types</vt:lpstr>
      <vt:lpstr> External Condom Use Do </vt:lpstr>
      <vt:lpstr> External Condom Use Do Not Use Expired </vt:lpstr>
      <vt:lpstr>Internal Condom</vt:lpstr>
      <vt:lpstr>Consider the HIV Risk</vt:lpstr>
      <vt:lpstr>You’ve Championed This Campaign!</vt:lpstr>
      <vt:lpstr>Reasons for Survey</vt:lpstr>
      <vt:lpstr> Resources 1 </vt:lpstr>
      <vt:lpstr> Resources 2 </vt:lpstr>
      <vt:lpstr> Resources 3 </vt:lpstr>
      <vt:lpstr> Resources 4 </vt:lpstr>
      <vt:lpstr> Resources 5 </vt:lpstr>
      <vt:lpstr> Instructional Resources  </vt:lpstr>
      <vt:lpstr> Citation &amp; Developer  </vt:lpstr>
    </vt:vector>
  </TitlesOfParts>
  <Company>State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OSDH Power Point Template</dc:title>
  <dc:creator>OMES</dc:creator>
  <cp:lastModifiedBy>William Andrews</cp:lastModifiedBy>
  <cp:revision>2072</cp:revision>
  <cp:lastPrinted>2019-12-04T15:06:31Z</cp:lastPrinted>
  <dcterms:created xsi:type="dcterms:W3CDTF">2018-03-14T20:15:27Z</dcterms:created>
  <dcterms:modified xsi:type="dcterms:W3CDTF">2021-10-25T14:52:43Z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0x0101003F20DAF329472342B41A286B1519F016</vt:lpwstr>
  </property>
</Properties>
</file>