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22C_A62A14F9.xml" ContentType="application/vnd.ms-powerpoint.comments+xml"/>
  <Override PartName="/ppt/comments/modernComment_25B_575FB949.xml" ContentType="application/vnd.ms-powerpoint.comments+xml"/>
  <Override PartName="/ppt/notesSlides/notesSlide5.xml" ContentType="application/vnd.openxmlformats-officedocument.presentationml.notesSlide+xml"/>
  <Override PartName="/ppt/comments/modernComment_1E4_F578CFC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4D_6E81C52C.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EF_A27CDAFC.xml" ContentType="application/vnd.ms-powerpoint.comments+xml"/>
  <Override PartName="/ppt/notesSlides/notesSlide11.xml" ContentType="application/vnd.openxmlformats-officedocument.presentationml.notesSlide+xml"/>
  <Override PartName="/ppt/comments/modernComment_209_99049BD3.xml" ContentType="application/vnd.ms-powerpoint.comments+xml"/>
  <Override PartName="/ppt/notesSlides/notesSlide12.xml" ContentType="application/vnd.openxmlformats-officedocument.presentationml.notesSlide+xml"/>
  <Override PartName="/ppt/comments/modernComment_208_EED7E821.xml" ContentType="application/vnd.ms-powerpoint.comments+xml"/>
  <Override PartName="/ppt/notesSlides/notesSlide13.xml" ContentType="application/vnd.openxmlformats-officedocument.presentationml.notesSlide+xml"/>
  <Override PartName="/ppt/comments/modernComment_1F0_1B89B2AA.xml" ContentType="application/vnd.ms-powerpoint.comments+xml"/>
  <Override PartName="/ppt/notesSlides/notesSlide14.xml" ContentType="application/vnd.openxmlformats-officedocument.presentationml.notesSlide+xml"/>
  <Override PartName="/ppt/comments/modernComment_19B_23EDDB7.xml" ContentType="application/vnd.ms-powerpoint.comments+xml"/>
  <Override PartName="/ppt/notesSlides/notesSlide15.xml" ContentType="application/vnd.openxmlformats-officedocument.presentationml.notesSlide+xml"/>
  <Override PartName="/ppt/comments/modernComment_24F_BF018BCD.xml" ContentType="application/vnd.ms-powerpoint.comments+xml"/>
  <Override PartName="/ppt/notesSlides/notesSlide16.xml" ContentType="application/vnd.openxmlformats-officedocument.presentationml.notesSlide+xml"/>
  <Override PartName="/ppt/comments/modernComment_180_7EB50DCB.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23E_8B32FFD2.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4F_503B0AAD.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8E_FD049763.xml" ContentType="application/vnd.ms-powerpoint.comments+xml"/>
  <Override PartName="/ppt/notesSlides/notesSlide33.xml" ContentType="application/vnd.openxmlformats-officedocument.presentationml.notesSlide+xml"/>
  <Override PartName="/ppt/comments/modernComment_13E_74D39107.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ink/ink2.xml" ContentType="application/inkml+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 id="2147483765" r:id="rId5"/>
    <p:sldMasterId id="2147483648" r:id="rId6"/>
    <p:sldMasterId id="2147483799" r:id="rId7"/>
  </p:sldMasterIdLst>
  <p:notesMasterIdLst>
    <p:notesMasterId r:id="rId81"/>
  </p:notesMasterIdLst>
  <p:sldIdLst>
    <p:sldId id="272" r:id="rId8"/>
    <p:sldId id="527" r:id="rId9"/>
    <p:sldId id="371" r:id="rId10"/>
    <p:sldId id="556" r:id="rId11"/>
    <p:sldId id="603" r:id="rId12"/>
    <p:sldId id="484" r:id="rId13"/>
    <p:sldId id="629" r:id="rId14"/>
    <p:sldId id="594" r:id="rId15"/>
    <p:sldId id="586" r:id="rId16"/>
    <p:sldId id="589" r:id="rId17"/>
    <p:sldId id="598" r:id="rId18"/>
    <p:sldId id="590" r:id="rId19"/>
    <p:sldId id="495" r:id="rId20"/>
    <p:sldId id="584" r:id="rId21"/>
    <p:sldId id="585" r:id="rId22"/>
    <p:sldId id="575" r:id="rId23"/>
    <p:sldId id="356" r:id="rId24"/>
    <p:sldId id="521" r:id="rId25"/>
    <p:sldId id="520" r:id="rId26"/>
    <p:sldId id="496" r:id="rId27"/>
    <p:sldId id="481" r:id="rId28"/>
    <p:sldId id="411" r:id="rId29"/>
    <p:sldId id="591" r:id="rId30"/>
    <p:sldId id="384" r:id="rId31"/>
    <p:sldId id="599" r:id="rId32"/>
    <p:sldId id="592" r:id="rId33"/>
    <p:sldId id="435" r:id="rId34"/>
    <p:sldId id="574" r:id="rId35"/>
    <p:sldId id="358" r:id="rId36"/>
    <p:sldId id="327" r:id="rId37"/>
    <p:sldId id="266" r:id="rId38"/>
    <p:sldId id="335" r:id="rId39"/>
    <p:sldId id="336" r:id="rId40"/>
    <p:sldId id="628" r:id="rId41"/>
    <p:sldId id="382" r:id="rId42"/>
    <p:sldId id="396" r:id="rId43"/>
    <p:sldId id="601" r:id="rId44"/>
    <p:sldId id="395" r:id="rId45"/>
    <p:sldId id="627" r:id="rId46"/>
    <p:sldId id="626" r:id="rId47"/>
    <p:sldId id="403" r:id="rId48"/>
    <p:sldId id="398" r:id="rId49"/>
    <p:sldId id="318" r:id="rId50"/>
    <p:sldId id="528" r:id="rId51"/>
    <p:sldId id="625" r:id="rId52"/>
    <p:sldId id="624" r:id="rId53"/>
    <p:sldId id="623" r:id="rId54"/>
    <p:sldId id="622" r:id="rId55"/>
    <p:sldId id="621" r:id="rId56"/>
    <p:sldId id="620" r:id="rId57"/>
    <p:sldId id="619" r:id="rId58"/>
    <p:sldId id="618" r:id="rId59"/>
    <p:sldId id="617" r:id="rId60"/>
    <p:sldId id="616" r:id="rId61"/>
    <p:sldId id="615" r:id="rId62"/>
    <p:sldId id="614" r:id="rId63"/>
    <p:sldId id="613" r:id="rId64"/>
    <p:sldId id="612" r:id="rId65"/>
    <p:sldId id="611" r:id="rId66"/>
    <p:sldId id="610" r:id="rId67"/>
    <p:sldId id="609" r:id="rId68"/>
    <p:sldId id="608" r:id="rId69"/>
    <p:sldId id="607" r:id="rId70"/>
    <p:sldId id="606" r:id="rId71"/>
    <p:sldId id="605" r:id="rId72"/>
    <p:sldId id="604" r:id="rId73"/>
    <p:sldId id="540" r:id="rId74"/>
    <p:sldId id="257" r:id="rId75"/>
    <p:sldId id="406" r:id="rId76"/>
    <p:sldId id="529" r:id="rId77"/>
    <p:sldId id="441" r:id="rId78"/>
    <p:sldId id="436" r:id="rId79"/>
    <p:sldId id="416" r:id="rId8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0E3708-7326-1CFA-3D47-8624A03961A9}" name="Sonja K Claborn" initials="SC" userId="S::sonjac@health.ok.gov::d4e6907b-a6f9-43e2-baf1-943dc3fb99c6" providerId="AD"/>
  <p188:author id="{C46BF437-3A1A-D74D-E06A-7271CC563F2C}" name="Teja Paruchuri" initials="TP" userId="S::teja.paruchuri@health.ok.gov::cb25a23b-5ac1-4979-97e3-25b75829096e" providerId="AD"/>
  <p188:author id="{4019894C-F321-E4AF-DFD8-755820AE21FF}" name="Rishu Garg" initials="RG" userId="S::rishu.garg@health.ok.gov::8627482e-d3d8-4296-b2f2-1ed9f531064c" providerId="AD"/>
  <p188:author id="{1260974F-DF2F-9C76-163A-99FDBF0757EF}" name="Anna Anthony" initials="AA" userId="S::annaa@health.ok.gov::d10b8380-db7c-4bb2-aeae-a260af85de7c" providerId="AD"/>
  <p188:author id="{72FF105F-D43D-D0D3-852D-579ABB81BBD5}" name="Margaret Archer" initials="MA" userId="S::Margaret.Archer@health.ok.gov::2991ac12-8bd6-4295-9ee6-2dac7a29c2cb" providerId="AD"/>
  <p188:author id="{7A7B3E87-8D47-5700-B658-558AAD9B94F7}" name="Muhammad Khalil" initials="MK" userId="S::MuhammadK@health.ok.gov::64be5bfe-b0d1-40a9-b254-7ea44c2626d4" providerId="AD"/>
  <p188:author id="{468E2E8D-3794-9D79-B944-A68EC9CF613C}" name="Paula Deyell" initials="PD" userId="S::paularb@health.ok.gov::76813009-adce-4eab-9052-2a25df303ccc" providerId="AD"/>
  <p188:author id="{74EE6598-1D88-1CE7-1BD4-7E9C000364B2}" name="Muhammad Khalil" initials="MK" userId="Muhammad Khalil" providerId="None"/>
  <p188:author id="{4EC552B6-15DA-4F71-FA9A-13808D8F5731}" name="Brent Calkin" initials="BC" userId="S::brentc@health.ok.gov::fe26feed-f53d-4a1e-81f5-42bae2aa8b90" providerId="AD"/>
  <p188:author id="{C9ACD3C0-A641-8D10-8656-5ACA585262BC}" name="Muhammad Khalil" initials="MK" userId="S::muhammadk@health.ok.gov::64be5bfe-b0d1-40a9-b254-7ea44c2626d4" providerId="AD"/>
  <p188:author id="{24BCC6EB-D032-7355-22BB-3C4DA9BE5970}" name="Myka N Saltsman" initials="MS" userId="S::mykas@health.ok.gov::461884a9-a227-4391-b56c-6227cc38bbec" providerId="AD"/>
  <p188:author id="{A2DBEDF0-7C99-3BCA-2BF1-2EBBF42BA545}" name="Margaret Archer" initials="MA" userId="S::margaret.archer@health.ok.gov::2991ac12-8bd6-4295-9ee6-2dac7a29c2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itlin Hixaon-Pope" initials="KH" lastIdx="36" clrIdx="0">
    <p:extLst>
      <p:ext uri="{19B8F6BF-5375-455C-9EA6-DF929625EA0E}">
        <p15:presenceInfo xmlns:p15="http://schemas.microsoft.com/office/powerpoint/2012/main" userId="S::kaitlinp@health.ok.gov::86e37652-972b-4632-b73f-170f0cfdeddd" providerId="AD"/>
      </p:ext>
    </p:extLst>
  </p:cmAuthor>
  <p:cmAuthor id="2" name="Erin Turner" initials="ET" lastIdx="33" clrIdx="1">
    <p:extLst>
      <p:ext uri="{19B8F6BF-5375-455C-9EA6-DF929625EA0E}">
        <p15:presenceInfo xmlns:p15="http://schemas.microsoft.com/office/powerpoint/2012/main" userId="S::erint@health.ok.gov::cef02151-8298-477e-bd71-d9656261939d" providerId="AD"/>
      </p:ext>
    </p:extLst>
  </p:cmAuthor>
  <p:cmAuthor id="3" name="Fauzia Khan" initials="FK" lastIdx="35" clrIdx="2">
    <p:extLst>
      <p:ext uri="{19B8F6BF-5375-455C-9EA6-DF929625EA0E}">
        <p15:presenceInfo xmlns:p15="http://schemas.microsoft.com/office/powerpoint/2012/main" userId="S::fauziak@health.ok.gov::adc4540a-c00e-42d4-b1a3-3123ec10ffbf" providerId="AD"/>
      </p:ext>
    </p:extLst>
  </p:cmAuthor>
  <p:cmAuthor id="4" name="Michael A Zaleski" initials="MZ" lastIdx="4" clrIdx="3">
    <p:extLst>
      <p:ext uri="{19B8F6BF-5375-455C-9EA6-DF929625EA0E}">
        <p15:presenceInfo xmlns:p15="http://schemas.microsoft.com/office/powerpoint/2012/main" userId="S::michaelz@health.ok.gov::7c10eccf-f01c-4c6f-a978-b10b910eafbc" providerId="AD"/>
      </p:ext>
    </p:extLst>
  </p:cmAuthor>
  <p:cmAuthor id="5" name="Kamilla Gazieva" initials="KG" lastIdx="11" clrIdx="4">
    <p:extLst>
      <p:ext uri="{19B8F6BF-5375-455C-9EA6-DF929625EA0E}">
        <p15:presenceInfo xmlns:p15="http://schemas.microsoft.com/office/powerpoint/2012/main" userId="S::kamilla.gazieva@health.ok.gov::8a96d16d-333d-4721-8c2f-62b13633d710" providerId="AD"/>
      </p:ext>
    </p:extLst>
  </p:cmAuthor>
  <p:cmAuthor id="6" name="Sonja K Claborn" initials="SC" lastIdx="10" clrIdx="5">
    <p:extLst>
      <p:ext uri="{19B8F6BF-5375-455C-9EA6-DF929625EA0E}">
        <p15:presenceInfo xmlns:p15="http://schemas.microsoft.com/office/powerpoint/2012/main" userId="S::sonjac@health.ok.gov::d4e6907b-a6f9-43e2-baf1-943dc3fb99c6" providerId="AD"/>
      </p:ext>
    </p:extLst>
  </p:cmAuthor>
  <p:cmAuthor id="7" name="Paula R Boatner" initials="PB" lastIdx="1" clrIdx="6">
    <p:extLst>
      <p:ext uri="{19B8F6BF-5375-455C-9EA6-DF929625EA0E}">
        <p15:presenceInfo xmlns:p15="http://schemas.microsoft.com/office/powerpoint/2012/main" userId="S::paularb@health.ok.gov::76813009-adce-4eab-9052-2a25df303ccc" providerId="AD"/>
      </p:ext>
    </p:extLst>
  </p:cmAuthor>
  <p:cmAuthor id="8" name="Margaret Archer" initials="MA" lastIdx="23" clrIdx="7">
    <p:extLst>
      <p:ext uri="{19B8F6BF-5375-455C-9EA6-DF929625EA0E}">
        <p15:presenceInfo xmlns:p15="http://schemas.microsoft.com/office/powerpoint/2012/main" userId="S::margaret.archer@health.ok.gov::2991ac12-8bd6-4295-9ee6-2dac7a29c2cb" providerId="AD"/>
      </p:ext>
    </p:extLst>
  </p:cmAuthor>
  <p:cmAuthor id="9" name="Brent Calkin" initials="BC" lastIdx="17" clrIdx="8">
    <p:extLst>
      <p:ext uri="{19B8F6BF-5375-455C-9EA6-DF929625EA0E}">
        <p15:presenceInfo xmlns:p15="http://schemas.microsoft.com/office/powerpoint/2012/main" userId="S::brentc@health.ok.gov::fe26feed-f53d-4a1e-81f5-42bae2aa8b90" providerId="AD"/>
      </p:ext>
    </p:extLst>
  </p:cmAuthor>
  <p:cmAuthor id="10" name="Anna Anthony" initials="AA" lastIdx="2" clrIdx="9">
    <p:extLst>
      <p:ext uri="{19B8F6BF-5375-455C-9EA6-DF929625EA0E}">
        <p15:presenceInfo xmlns:p15="http://schemas.microsoft.com/office/powerpoint/2012/main" userId="S::annaa@health.ok.gov::d10b8380-db7c-4bb2-aeae-a260af85de7c" providerId="AD"/>
      </p:ext>
    </p:extLst>
  </p:cmAuthor>
  <p:cmAuthor id="11" name="Teja Paruchuri" initials="TP" lastIdx="3" clrIdx="10">
    <p:extLst>
      <p:ext uri="{19B8F6BF-5375-455C-9EA6-DF929625EA0E}">
        <p15:presenceInfo xmlns:p15="http://schemas.microsoft.com/office/powerpoint/2012/main" userId="S::teja.paruchuri@health.ok.gov::cb25a23b-5ac1-4979-97e3-25b75829096e" providerId="AD"/>
      </p:ext>
    </p:extLst>
  </p:cmAuthor>
  <p:cmAuthor id="12" name="Tina M Shatto" initials="TS" lastIdx="4" clrIdx="11">
    <p:extLst>
      <p:ext uri="{19B8F6BF-5375-455C-9EA6-DF929625EA0E}">
        <p15:presenceInfo xmlns:p15="http://schemas.microsoft.com/office/powerpoint/2012/main" userId="S::tinas@health.ok.gov::9fed3792-ae61-4f9f-98ff-2fdbeef7db5d" providerId="AD"/>
      </p:ext>
    </p:extLst>
  </p:cmAuthor>
  <p:cmAuthor id="13" name="Myka N Saltsman" initials="MS" lastIdx="2" clrIdx="12">
    <p:extLst>
      <p:ext uri="{19B8F6BF-5375-455C-9EA6-DF929625EA0E}">
        <p15:presenceInfo xmlns:p15="http://schemas.microsoft.com/office/powerpoint/2012/main" userId="S::mykas@health.ok.gov::461884a9-a227-4391-b56c-6227cc38bb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D4C2C-FFB0-4CA3-9ACC-6B98354A2E87}" v="3" dt="2023-10-06T15:13:24.358"/>
    <p1510:client id="{40AC8AB5-1B5B-4992-9711-4CDF9E0F5AAE}" v="71" vWet="73" dt="2023-10-06T15:05:58.876"/>
    <p1510:client id="{7B7F5FCA-494B-206F-7F13-06781D84469F}" v="1184" dt="2023-10-05T16:51:23.652"/>
    <p1510:client id="{C49FF236-E28F-4762-961D-A2E2ABE29E59}" v="6624" dt="2023-10-06T15:13:15.489"/>
    <p1510:client id="{EA94A417-1B7C-4CED-B003-4972442D235C}" v="9" dt="2023-10-05T20:07:13.0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commentAuthors" Target="commentAuthors.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omments/modernComment_13E_74D39107.xml><?xml version="1.0" encoding="utf-8"?>
<p188:cmLst xmlns:a="http://schemas.openxmlformats.org/drawingml/2006/main" xmlns:r="http://schemas.openxmlformats.org/officeDocument/2006/relationships" xmlns:p188="http://schemas.microsoft.com/office/powerpoint/2018/8/main">
  <p188:cm id="{07CE0A15-ADE3-49B1-8F2B-2C7D65768E6D}" authorId="{468E2E8D-3794-9D79-B944-A68EC9CF613C}" created="2023-10-05T00:06:16.958">
    <pc:sldMkLst xmlns:pc="http://schemas.microsoft.com/office/powerpoint/2013/main/command">
      <pc:docMk/>
      <pc:sldMk cId="1960022279" sldId="318"/>
    </pc:sldMkLst>
    <p188:txBody>
      <a:bodyPr/>
      <a:lstStyle/>
      <a:p>
        <a:r>
          <a:rPr lang="en-US"/>
          <a:t>Make sure these guides are all still valid and up-to-date</a:t>
        </a:r>
      </a:p>
    </p188:txBody>
  </p188:cm>
  <p188:cm id="{31810B8C-77F8-4CE4-B047-DB2D4A437796}" authorId="{72FF105F-D43D-D0D3-852D-579ABB81BBD5}" status="resolved" created="2023-10-05T13:57:27.604" complete="100000">
    <pc:sldMkLst xmlns:pc="http://schemas.microsoft.com/office/powerpoint/2013/main/command">
      <pc:docMk/>
      <pc:sldMk cId="1960022279" sldId="318"/>
    </pc:sldMkLst>
    <p188:replyLst>
      <p188:reply id="{9254AAE3-151C-4775-BF68-A4CBC921E40F}" authorId="{468E2E8D-3794-9D79-B944-A68EC9CF613C}" created="2023-10-05T14:07:35.432">
        <p188:txBody>
          <a:bodyPr/>
          <a:lstStyle/>
          <a:p>
            <a:r>
              <a:rPr lang="en-US"/>
              <a:t>[@Margaret Archer] That sounds good.</a:t>
            </a:r>
          </a:p>
        </p188:txBody>
      </p188:reply>
    </p188:replyLst>
    <p188:txBody>
      <a:bodyPr/>
      <a:lstStyle/>
      <a:p>
        <a:r>
          <a:rPr lang="en-US"/>
          <a:t>[@Paula Deyell] I could add the inventory adjustment for covid wastage tip sheet I created </a:t>
        </a:r>
      </a:p>
    </p188:txBody>
  </p188:cm>
</p188:cmLst>
</file>

<file path=ppt/comments/modernComment_14F_503B0AAD.xml><?xml version="1.0" encoding="utf-8"?>
<p188:cmLst xmlns:a="http://schemas.openxmlformats.org/drawingml/2006/main" xmlns:r="http://schemas.openxmlformats.org/officeDocument/2006/relationships" xmlns:p188="http://schemas.microsoft.com/office/powerpoint/2018/8/main">
  <p188:cm id="{11E509A9-9C2D-4C53-A3F4-296AFBE74F2E}" authorId="{468E2E8D-3794-9D79-B944-A68EC9CF613C}" created="2023-10-05T00:01:59.344">
    <pc:sldMkLst xmlns:pc="http://schemas.microsoft.com/office/powerpoint/2013/main/command">
      <pc:docMk/>
      <pc:sldMk cId="1346046637" sldId="335"/>
    </pc:sldMkLst>
    <p188:replyLst>
      <p188:reply id="{45957634-A8CC-4873-99B9-28158FFD960A}" authorId="{C46BF437-3A1A-D74D-E06A-7271CC563F2C}" created="2023-10-05T13:31:29.676">
        <p188:txBody>
          <a:bodyPr/>
          <a:lstStyle/>
          <a:p>
            <a:r>
              <a:rPr lang="en-US"/>
              <a:t>Hi [@Paula Deyell] , yes orders processed on Tuesdays are delivered by Friday. COVID orders are given a priority over flu and routine vaccines. </a:t>
            </a:r>
          </a:p>
        </p188:txBody>
      </p188:reply>
      <p188:reply id="{6E1522E5-1AFB-41D3-AF75-B3821DAF3A49}" authorId="{468E2E8D-3794-9D79-B944-A68EC9CF613C}" created="2023-10-05T13:49:16.781">
        <p188:txBody>
          <a:bodyPr/>
          <a:lstStyle/>
          <a:p>
            <a:r>
              <a:rPr lang="en-US"/>
              <a:t>Thanks!</a:t>
            </a:r>
          </a:p>
        </p188:txBody>
      </p188:reply>
    </p188:replyLst>
    <p188:txBody>
      <a:bodyPr/>
      <a:lstStyle/>
      <a:p>
        <a:r>
          <a:rPr lang="en-US"/>
          <a:t>[@Teja Paruchuri] is the same week delivery still true?</a:t>
        </a:r>
      </a:p>
    </p188:txBody>
  </p188:cm>
</p188:cmLst>
</file>

<file path=ppt/comments/modernComment_180_7EB50DCB.xml><?xml version="1.0" encoding="utf-8"?>
<p188:cmLst xmlns:a="http://schemas.openxmlformats.org/drawingml/2006/main" xmlns:r="http://schemas.openxmlformats.org/officeDocument/2006/relationships" xmlns:p188="http://schemas.microsoft.com/office/powerpoint/2018/8/main">
  <p188:cm id="{CB1C5FE3-8362-4F69-B9B0-CAA4E356062D}" authorId="{72FF105F-D43D-D0D3-852D-579ABB81BBD5}" created="2023-10-04T14:46:08.062">
    <ac:deMkLst xmlns:ac="http://schemas.microsoft.com/office/drawing/2013/main/command">
      <pc:docMk xmlns:pc="http://schemas.microsoft.com/office/powerpoint/2013/main/command"/>
      <pc:sldMk xmlns:pc="http://schemas.microsoft.com/office/powerpoint/2013/main/command" cId="2125794763" sldId="384"/>
      <ac:spMk id="3" creationId="{96B36CD3-ADC6-4D4C-986F-7C8C0752D641}"/>
    </ac:deMkLst>
    <p188:replyLst>
      <p188:reply id="{625A88EB-C27B-4617-8E6D-578B1D13A9DC}" authorId="{468E2E8D-3794-9D79-B944-A68EC9CF613C}" created="2023-10-04T14:49:10.672">
        <p188:txBody>
          <a:bodyPr/>
          <a:lstStyle/>
          <a:p>
            <a:r>
              <a:rPr lang="en-US"/>
              <a:t>COVID vaccine used for the 2023-2024 COVID season can be returned.</a:t>
            </a:r>
          </a:p>
        </p188:txBody>
      </p188:reply>
      <p188:reply id="{5B33D789-E830-4A3E-8AF8-521F0C528762}" authorId="{468E2E8D-3794-9D79-B944-A68EC9CF613C}" created="2023-10-04T14:49:55.876">
        <p188:txBody>
          <a:bodyPr/>
          <a:lstStyle/>
          <a:p>
            <a:r>
              <a:rPr lang="en-US"/>
              <a:t>We need to make it as clear as possible that there is a difference between the bivalent COVID and the new COVID return policy.</a:t>
            </a:r>
          </a:p>
        </p188:txBody>
      </p188:reply>
      <p188:reply id="{2F03DC5B-4158-42A9-8711-A9705C17464D}" authorId="{72FF105F-D43D-D0D3-852D-579ABB81BBD5}" created="2023-10-05T13:51:27.906">
        <p188:txBody>
          <a:bodyPr/>
          <a:lstStyle/>
          <a:p>
            <a:r>
              <a:rPr lang="en-US"/>
              <a:t>[@Paula Deyell] [@Teja Paruchuri] updated this as well</a:t>
            </a:r>
          </a:p>
        </p188:txBody>
      </p188:reply>
    </p188:replyLst>
    <p188:txBody>
      <a:bodyPr/>
      <a:lstStyle/>
      <a:p>
        <a:r>
          <a:rPr lang="en-US"/>
          <a:t>[@Paula Deyell] not sure what to say about the returns of covid vaccines,since they will be able to return them but I do not know the process at this time</a:t>
        </a:r>
      </a:p>
    </p188:txBody>
  </p188:cm>
  <p188:cm id="{F53E85F9-D0AD-4C09-958C-B31FFD51374B}" authorId="{72FF105F-D43D-D0D3-852D-579ABB81BBD5}" created="2023-10-04T17:19:47.209">
    <ac:txMkLst xmlns:ac="http://schemas.microsoft.com/office/drawing/2013/main/command">
      <pc:docMk xmlns:pc="http://schemas.microsoft.com/office/powerpoint/2013/main/command"/>
      <pc:sldMk xmlns:pc="http://schemas.microsoft.com/office/powerpoint/2013/main/command" cId="2125794763" sldId="384"/>
      <ac:spMk id="3" creationId="{96B36CD3-ADC6-4D4C-986F-7C8C0752D641}"/>
      <ac:txMk cp="0">
        <ac:context len="673" hash="3372335724"/>
      </ac:txMk>
    </ac:txMkLst>
    <p188:pos x="5717121" y="378176"/>
    <p188:replyLst>
      <p188:reply id="{39057368-0207-4827-97D8-A26C962BD5DA}" authorId="{C46BF437-3A1A-D74D-E06A-7271CC563F2C}" created="2023-10-04T17:22:56.937">
        <p188:txBody>
          <a:bodyPr/>
          <a:lstStyle/>
          <a:p>
            <a:r>
              <a:rPr lang="en-US"/>
              <a:t>working on it.</a:t>
            </a:r>
          </a:p>
        </p188:txBody>
      </p188:reply>
      <p188:reply id="{550E6BB9-934B-4760-8757-5EC202621A33}" authorId="{72FF105F-D43D-D0D3-852D-579ABB81BBD5}" created="2023-10-05T17:10:31.747">
        <p188:txBody>
          <a:bodyPr/>
          <a:lstStyle/>
          <a:p>
            <a:r>
              <a:rPr lang="en-US"/>
              <a:t>Thank you!</a:t>
            </a:r>
          </a:p>
        </p188:txBody>
      </p188:reply>
    </p188:replyLst>
    <p188:txBody>
      <a:bodyPr/>
      <a:lstStyle/>
      <a:p>
        <a:r>
          <a:rPr lang="en-US"/>
          <a:t>[@Teja Paruchuri] we could make a note here briefly stating that they can be returned and "this information will be covered later on in the presention"</a:t>
        </a:r>
      </a:p>
    </p188:txBody>
  </p188:cm>
</p188:cmLst>
</file>

<file path=ppt/comments/modernComment_18E_FD049763.xml><?xml version="1.0" encoding="utf-8"?>
<p188:cmLst xmlns:a="http://schemas.openxmlformats.org/drawingml/2006/main" xmlns:r="http://schemas.openxmlformats.org/officeDocument/2006/relationships" xmlns:p188="http://schemas.microsoft.com/office/powerpoint/2018/8/main">
  <p188:cm id="{B972A980-6ACF-426F-8BAE-E313300ACA07}" authorId="{468E2E8D-3794-9D79-B944-A68EC9CF613C}" created="2023-10-05T00:04:55.628">
    <pc:sldMkLst xmlns:pc="http://schemas.microsoft.com/office/powerpoint/2013/main/command">
      <pc:docMk/>
      <pc:sldMk cId="4244936547" sldId="398"/>
    </pc:sldMkLst>
    <p188:replyLst>
      <p188:reply id="{D82B79F5-EC47-4CCA-A370-6439007F7469}" authorId="{72FF105F-D43D-D0D3-852D-579ABB81BBD5}" created="2023-10-05T13:56:04.875">
        <p188:txBody>
          <a:bodyPr/>
          <a:lstStyle/>
          <a:p>
            <a:r>
              <a:rPr lang="en-US"/>
              <a:t>No, this is out of date and no longer needed. </a:t>
            </a:r>
          </a:p>
        </p188:txBody>
      </p188:reply>
    </p188:replyLst>
    <p188:txBody>
      <a:bodyPr/>
      <a:lstStyle/>
      <a:p>
        <a:r>
          <a:rPr lang="en-US"/>
          <a:t>Is this still correct?</a:t>
        </a:r>
      </a:p>
    </p188:txBody>
  </p188:cm>
</p188:cmLst>
</file>

<file path=ppt/comments/modernComment_19B_23EDDB7.xml><?xml version="1.0" encoding="utf-8"?>
<p188:cmLst xmlns:a="http://schemas.openxmlformats.org/drawingml/2006/main" xmlns:r="http://schemas.openxmlformats.org/officeDocument/2006/relationships" xmlns:p188="http://schemas.microsoft.com/office/powerpoint/2018/8/main">
  <p188:cm id="{36FB45AE-98CA-4CCE-8266-74FAEB259DCB}" authorId="{468E2E8D-3794-9D79-B944-A68EC9CF613C}" created="2023-10-04T23:55:17.900">
    <pc:sldMkLst xmlns:pc="http://schemas.microsoft.com/office/powerpoint/2013/main/command">
      <pc:docMk/>
      <pc:sldMk cId="37674423" sldId="411"/>
    </pc:sldMkLst>
    <p188:replyLst>
      <p188:reply id="{3B1EA291-84B5-4AE0-BF21-A3C02054D0EE}" authorId="{72FF105F-D43D-D0D3-852D-579ABB81BBD5}" created="2023-10-05T13:50:26.858">
        <p188:txBody>
          <a:bodyPr/>
          <a:lstStyle/>
          <a:p>
            <a:r>
              <a:rPr lang="en-US"/>
              <a:t>Yes, @teja and I updated it yesterday</a:t>
            </a:r>
          </a:p>
        </p188:txBody>
      </p188:reply>
    </p188:replyLst>
    <p188:txBody>
      <a:bodyPr/>
      <a:lstStyle/>
      <a:p>
        <a:r>
          <a:rPr lang="en-US"/>
          <a:t>Is this still valid?</a:t>
        </a:r>
      </a:p>
    </p188:txBody>
  </p188:cm>
</p188:cmLst>
</file>

<file path=ppt/comments/modernComment_1E4_F578CFC5.xml><?xml version="1.0" encoding="utf-8"?>
<p188:cmLst xmlns:a="http://schemas.openxmlformats.org/drawingml/2006/main" xmlns:r="http://schemas.openxmlformats.org/officeDocument/2006/relationships" xmlns:p188="http://schemas.microsoft.com/office/powerpoint/2018/8/main">
  <p188:cm id="{1055E619-35DD-44B2-8333-919790A09E60}" authorId="{468E2E8D-3794-9D79-B944-A68EC9CF613C}" created="2023-10-04T23:47:00.549">
    <pc:sldMkLst xmlns:pc="http://schemas.microsoft.com/office/powerpoint/2013/main/command">
      <pc:docMk/>
      <pc:sldMk cId="4118335429" sldId="484"/>
    </pc:sldMkLst>
    <p188:replyLst>
      <p188:reply id="{9EB19D99-7D65-4838-9E38-AB73473A7662}" authorId="{72FF105F-D43D-D0D3-852D-579ABB81BBD5}" created="2023-10-05T13:47:27.838">
        <p188:txBody>
          <a:bodyPr/>
          <a:lstStyle/>
          <a:p>
            <a:r>
              <a:rPr lang="en-US"/>
              <a:t>[@Paula Deyell] I will add it to the bullet point about bivalent no longer being authorized
</a:t>
            </a:r>
          </a:p>
        </p188:txBody>
      </p188:reply>
    </p188:replyLst>
    <p188:txBody>
      <a:bodyPr/>
      <a:lstStyle/>
      <a:p>
        <a:r>
          <a:rPr lang="en-US"/>
          <a:t>[@Margaret Archer] add the Novavax information to this as unauthorized</a:t>
        </a:r>
      </a:p>
    </p188:txBody>
  </p188:cm>
</p188:cmLst>
</file>

<file path=ppt/comments/modernComment_1EF_A27CDAFC.xml><?xml version="1.0" encoding="utf-8"?>
<p188:cmLst xmlns:a="http://schemas.openxmlformats.org/drawingml/2006/main" xmlns:r="http://schemas.openxmlformats.org/officeDocument/2006/relationships" xmlns:p188="http://schemas.microsoft.com/office/powerpoint/2018/8/main">
  <p188:cm id="{939BDD3E-F426-420C-A280-95E3A8ADE092}" authorId="{72FF105F-D43D-D0D3-852D-579ABB81BBD5}" status="resolved" created="2022-10-06T15:21:47.254" complete="100000">
    <ac:deMkLst xmlns:ac="http://schemas.microsoft.com/office/drawing/2013/main/command">
      <pc:docMk xmlns:pc="http://schemas.microsoft.com/office/powerpoint/2013/main/command"/>
      <pc:sldMk xmlns:pc="http://schemas.microsoft.com/office/powerpoint/2013/main/command" cId="2726091516" sldId="495"/>
      <ac:spMk id="3" creationId="{20E2C522-560F-4644-9F81-40364DA91F35}"/>
    </ac:deMkLst>
    <p188:txBody>
      <a:bodyPr/>
      <a:lstStyle/>
      <a:p>
        <a:r>
          <a:rPr lang="en-US"/>
          <a:t>Updated to add bivalent booster information</a:t>
        </a:r>
      </a:p>
    </p188:txBody>
  </p188:cm>
  <p188:cm id="{DE6B49DF-B355-4B99-89A8-EBB2B9C175A7}" authorId="{72FF105F-D43D-D0D3-852D-579ABB81BBD5}" created="2023-02-01T15:59:38.125">
    <pc:sldMkLst xmlns:pc="http://schemas.microsoft.com/office/powerpoint/2013/main/command">
      <pc:docMk/>
      <pc:sldMk cId="2726091516" sldId="495"/>
    </pc:sldMkLst>
    <p188:replyLst>
      <p188:reply id="{67B7D2A5-F1D6-4F21-B4D8-7844EFC540B6}" authorId="{72FF105F-D43D-D0D3-852D-579ABB81BBD5}" created="2023-04-03T19:30:18.713">
        <p188:txBody>
          <a:bodyPr/>
          <a:lstStyle/>
          <a:p>
            <a:r>
              <a:rPr lang="en-US"/>
              <a:t>Updated 4.3</a:t>
            </a:r>
          </a:p>
        </p188:txBody>
      </p188:reply>
      <p188:reply id="{87DF5CF9-5E5E-4EF3-AB4A-8E4DC9DAFBDA}" authorId="{72FF105F-D43D-D0D3-852D-579ABB81BBD5}" created="2023-06-29T16:56:28.616">
        <p188:txBody>
          <a:bodyPr/>
          <a:lstStyle/>
          <a:p>
            <a:r>
              <a:rPr lang="en-US"/>
              <a:t>UPDATE?</a:t>
            </a:r>
          </a:p>
        </p188:txBody>
      </p188:reply>
    </p188:replyLst>
    <p188:txBody>
      <a:bodyPr/>
      <a:lstStyle/>
      <a:p>
        <a:r>
          <a:rPr lang="en-US"/>
          <a:t>UPDATE</a:t>
        </a:r>
      </a:p>
    </p188:txBody>
  </p188:cm>
</p188:cmLst>
</file>

<file path=ppt/comments/modernComment_1F0_1B89B2AA.xml><?xml version="1.0" encoding="utf-8"?>
<p188:cmLst xmlns:a="http://schemas.openxmlformats.org/drawingml/2006/main" xmlns:r="http://schemas.openxmlformats.org/officeDocument/2006/relationships" xmlns:p188="http://schemas.microsoft.com/office/powerpoint/2018/8/main">
  <p188:cm id="{7E73B9F6-E0BB-4688-989D-33C07009A4C4}" authorId="{C9ACD3C0-A641-8D10-8656-5ACA585262BC}" created="2022-09-14T17:01:47.440">
    <pc:sldMkLst xmlns:pc="http://schemas.microsoft.com/office/powerpoint/2013/main/command">
      <pc:docMk/>
      <pc:sldMk cId="462009002" sldId="496"/>
    </pc:sldMkLst>
    <p188:replyLst>
      <p188:reply id="{2006DD3B-63E9-4374-BE93-4FE26A37C40C}" authorId="{72FF105F-D43D-D0D3-852D-579ABB81BBD5}" created="2022-10-05T16:39:09.302">
        <p188:txBody>
          <a:bodyPr/>
          <a:lstStyle/>
          <a:p>
            <a:r>
              <a:rPr lang="en-US"/>
              <a:t>@this can just be removed I think. It is addressed in earlier slides</a:t>
            </a:r>
          </a:p>
        </p188:txBody>
      </p188:reply>
      <p188:reply id="{197B1662-2928-4F16-9836-6223CDAEB60F}" authorId="{C9ACD3C0-A641-8D10-8656-5ACA585262BC}" created="2022-10-05T17:48:48.661">
        <p188:txBody>
          <a:bodyPr/>
          <a:lstStyle/>
          <a:p>
            <a:r>
              <a:rPr lang="en-US"/>
              <a:t>[@Margaret Archer] Yes, we can turn this slide off. </a:t>
            </a:r>
          </a:p>
        </p188:txBody>
      </p188:reply>
      <p188:reply id="{005B1D3F-801E-472F-9B2D-E8451E866C97}" authorId="{72FF105F-D43D-D0D3-852D-579ABB81BBD5}" created="2022-10-05T17:52:26.929">
        <p188:txBody>
          <a:bodyPr/>
          <a:lstStyle/>
          <a:p>
            <a:r>
              <a:rPr lang="en-US"/>
              <a:t>Whew
</a:t>
            </a:r>
          </a:p>
        </p188:txBody>
      </p188:reply>
      <p188:reply id="{507C0CD9-64C8-495B-9328-6305B9726FCE}" authorId="{468E2E8D-3794-9D79-B944-A68EC9CF613C}" created="2023-10-04T23:53:47.164">
        <p188:txBody>
          <a:bodyPr/>
          <a:lstStyle/>
          <a:p>
            <a:r>
              <a:rPr lang="en-US"/>
              <a:t>[@Margaret Archer] let's make sure we are reinforcing that these vaccines are VFC</a:t>
            </a:r>
          </a:p>
        </p188:txBody>
      </p188:reply>
      <p188:reply id="{27B95CFB-9D7D-4EAC-BFDC-0BC0717E001D}" authorId="{72FF105F-D43D-D0D3-852D-579ABB81BBD5}" created="2023-10-05T15:07:17.602">
        <p188:txBody>
          <a:bodyPr/>
          <a:lstStyle/>
          <a:p>
            <a:r>
              <a:rPr lang="en-US"/>
              <a:t>[@Muhammad Khalil] and [@Teja Paruchuri] I think we need to tweak this whole slide, maybe title it COVID Vaccine Ordering in OSIIS - Adult / Ped intent and explain what that means funding wise? </a:t>
            </a:r>
          </a:p>
        </p188:txBody>
      </p188:reply>
      <p188:reply id="{6676F26E-2A5B-4925-898B-B70F633B7D46}" authorId="{C46BF437-3A1A-D74D-E06A-7271CC563F2C}" created="2023-10-05T15:19:22.293">
        <p188:txBody>
          <a:bodyPr/>
          <a:lstStyle/>
          <a:p>
            <a:r>
              <a:rPr lang="en-US"/>
              <a:t>can you check if this is okay?</a:t>
            </a:r>
          </a:p>
        </p188:txBody>
      </p188:reply>
      <p188:reply id="{B1ED97B9-5D5C-498F-881C-CFAB1D1E3375}" authorId="{C46BF437-3A1A-D74D-E06A-7271CC563F2C}" created="2023-10-05T16:51:23.652">
        <p188:txBody>
          <a:bodyPr/>
          <a:lstStyle/>
          <a:p>
            <a:r>
              <a:rPr lang="en-US"/>
              <a:t>[@Margaret Archer] </a:t>
            </a:r>
          </a:p>
        </p188:txBody>
      </p188:reply>
      <p188:reply id="{D9907E4E-F089-4087-ACD5-3B6E176FB8BA}" authorId="{72FF105F-D43D-D0D3-852D-579ABB81BBD5}" created="2023-10-05T17:26:59.134">
        <p188:txBody>
          <a:bodyPr/>
          <a:lstStyle/>
          <a:p>
            <a:r>
              <a:rPr lang="en-US"/>
              <a:t>[@Paula Deyell] I think this is good</a:t>
            </a:r>
          </a:p>
        </p188:txBody>
      </p188:reply>
      <p188:reply id="{9FF9D223-0860-4A73-B044-A45C324B97BC}" authorId="{72FF105F-D43D-D0D3-852D-579ABB81BBD5}" created="2023-10-05T17:27:11.826">
        <p188:txBody>
          <a:bodyPr/>
          <a:lstStyle/>
          <a:p>
            <a:r>
              <a:rPr lang="en-US"/>
              <a:t>[@Teja Paruchuri] great work, I just tweaked it a bit
</a:t>
            </a:r>
          </a:p>
        </p188:txBody>
      </p188:reply>
    </p188:replyLst>
    <p188:txBody>
      <a:bodyPr/>
      <a:lstStyle/>
      <a:p>
        <a:r>
          <a:rPr lang="en-US"/>
          <a:t>update needed</a:t>
        </a:r>
      </a:p>
    </p188:txBody>
  </p188:cm>
</p188:cmLst>
</file>

<file path=ppt/comments/modernComment_208_EED7E821.xml><?xml version="1.0" encoding="utf-8"?>
<p188:cmLst xmlns:a="http://schemas.openxmlformats.org/drawingml/2006/main" xmlns:r="http://schemas.openxmlformats.org/officeDocument/2006/relationships" xmlns:p188="http://schemas.microsoft.com/office/powerpoint/2018/8/main">
  <p188:cm id="{C09D6129-2DD3-4046-91ED-95B0A1B78FFC}" authorId="{A2DBEDF0-7C99-3BCA-2BF1-2EBBF42BA545}" created="2023-01-25T17:53:28.101">
    <pc:sldMkLst xmlns:pc="http://schemas.microsoft.com/office/powerpoint/2013/main/command">
      <pc:docMk/>
      <pc:sldMk cId="4007127073" sldId="520"/>
    </pc:sldMkLst>
    <p188:replyLst>
      <p188:reply id="{551F8BB1-B075-41CD-88AE-A363C54B8BE4}" authorId="{72FF105F-D43D-D0D3-852D-579ABB81BBD5}" created="2023-04-03T14:54:20.699">
        <p188:txBody>
          <a:bodyPr/>
          <a:lstStyle/>
          <a:p>
            <a:r>
              <a:rPr lang="en-US"/>
              <a:t>[@Muhammad Khalil] update</a:t>
            </a:r>
          </a:p>
        </p188:txBody>
      </p188:reply>
      <p188:reply id="{88D87DBC-DA0D-449A-9FDC-31F4EE8614E8}" authorId="{468E2E8D-3794-9D79-B944-A68EC9CF613C}" created="2023-10-04T23:52:27.320">
        <p188:txBody>
          <a:bodyPr/>
          <a:lstStyle/>
          <a:p>
            <a:r>
              <a:rPr lang="en-US"/>
              <a:t>[@Muhammad Khalil] please update</a:t>
            </a:r>
          </a:p>
        </p188:txBody>
      </p188:reply>
      <p188:reply id="{5929F04F-F1EA-49E9-AE68-C7FC9B95E302}" authorId="{7A7B3E87-8D47-5700-B658-558AAD9B94F7}" created="2023-10-05T19:03:32.684">
        <p188:txBody>
          <a:bodyPr/>
          <a:lstStyle/>
          <a:p>
            <a:r>
              <a:rPr lang="en-US"/>
              <a:t>Updated</a:t>
            </a:r>
          </a:p>
        </p188:txBody>
      </p188:reply>
    </p188:replyLst>
    <p188:txBody>
      <a:bodyPr/>
      <a:lstStyle/>
      <a:p>
        <a:r>
          <a:rPr lang="en-US"/>
          <a:t>[@Muhammad Khalil] update before Feb. call</a:t>
        </a:r>
      </a:p>
    </p188:txBody>
  </p188:cm>
</p188:cmLst>
</file>

<file path=ppt/comments/modernComment_209_99049BD3.xml><?xml version="1.0" encoding="utf-8"?>
<p188:cmLst xmlns:a="http://schemas.openxmlformats.org/drawingml/2006/main" xmlns:r="http://schemas.openxmlformats.org/officeDocument/2006/relationships" xmlns:p188="http://schemas.microsoft.com/office/powerpoint/2018/8/main">
  <p188:cm id="{57FCF53A-8D42-4D46-B31F-0DF0B67B0BC9}" authorId="{72FF105F-D43D-D0D3-852D-579ABB81BBD5}" status="resolved" created="2022-11-28T16:42:49.900" complete="100000">
    <pc:sldMkLst xmlns:pc="http://schemas.microsoft.com/office/powerpoint/2013/main/command">
      <pc:docMk/>
      <pc:sldMk cId="2567216083" sldId="521"/>
    </pc:sldMkLst>
    <p188:txBody>
      <a:bodyPr/>
      <a:lstStyle/>
      <a:p>
        <a:r>
          <a:rPr lang="en-US"/>
          <a:t>update</a:t>
        </a:r>
      </a:p>
    </p188:txBody>
  </p188:cm>
  <p188:cm id="{4CDDD49D-4DFA-475E-9428-41B8655D27BB}" authorId="{468E2E8D-3794-9D79-B944-A68EC9CF613C}" created="2023-10-04T23:51:58.694">
    <ac:deMkLst xmlns:ac="http://schemas.microsoft.com/office/drawing/2013/main/command">
      <pc:docMk xmlns:pc="http://schemas.microsoft.com/office/powerpoint/2013/main/command"/>
      <pc:sldMk xmlns:pc="http://schemas.microsoft.com/office/powerpoint/2013/main/command" cId="2567216083" sldId="521"/>
      <ac:spMk id="3" creationId="{DFA014A2-C92E-4910-B365-786FF0229292}"/>
    </ac:deMkLst>
    <p188:replyLst>
      <p188:reply id="{0AC5A2DB-38C3-4ACB-93D4-9B57CC5CAC79}" authorId="{72FF105F-D43D-D0D3-852D-579ABB81BBD5}" created="2023-10-05T13:49:21.146">
        <p188:txBody>
          <a:bodyPr/>
          <a:lstStyle/>
          <a:p>
            <a:r>
              <a:rPr lang="en-US"/>
              <a:t>[@Muhammad Khalil] can you take care of this one?</a:t>
            </a:r>
          </a:p>
        </p188:txBody>
      </p188:reply>
    </p188:replyLst>
    <p188:txBody>
      <a:bodyPr/>
      <a:lstStyle/>
      <a:p>
        <a:r>
          <a:rPr lang="en-US"/>
          <a:t>[@Margaret Archer] This needs to be updated.  Minimum order/ancillary kits</a:t>
        </a:r>
      </a:p>
    </p188:txBody>
  </p188:cm>
</p188:cmLst>
</file>

<file path=ppt/comments/modernComment_22C_A62A14F9.xml><?xml version="1.0" encoding="utf-8"?>
<p188:cmLst xmlns:a="http://schemas.openxmlformats.org/drawingml/2006/main" xmlns:r="http://schemas.openxmlformats.org/officeDocument/2006/relationships" xmlns:p188="http://schemas.microsoft.com/office/powerpoint/2018/8/main">
  <p188:cm id="{9C27F233-A55D-4285-AFC7-1AF6FC5F6581}" authorId="{468E2E8D-3794-9D79-B944-A68EC9CF613C}" created="2023-10-04T23:45:46.220">
    <pc:sldMkLst xmlns:pc="http://schemas.microsoft.com/office/powerpoint/2013/main/command">
      <pc:docMk/>
      <pc:sldMk cId="2787775737" sldId="556"/>
    </pc:sldMkLst>
    <p188:txBody>
      <a:bodyPr/>
      <a:lstStyle/>
      <a:p>
        <a:r>
          <a:rPr lang="en-US"/>
          <a:t>[@Muhammad Khalil] These numbers need to be updated if we are going to use them for this meeting.</a:t>
        </a:r>
      </a:p>
    </p188:txBody>
  </p188:cm>
</p188:cmLst>
</file>

<file path=ppt/comments/modernComment_23E_8B32FFD2.xml><?xml version="1.0" encoding="utf-8"?>
<p188:cmLst xmlns:a="http://schemas.openxmlformats.org/drawingml/2006/main" xmlns:r="http://schemas.openxmlformats.org/officeDocument/2006/relationships" xmlns:p188="http://schemas.microsoft.com/office/powerpoint/2018/8/main">
  <p188:cm id="{F24DA014-64E9-40D9-B91A-54ECC0A9EA85}" authorId="{72FF105F-D43D-D0D3-852D-579ABB81BBD5}" created="2023-10-03T20:13:06.234">
    <pc:sldMkLst xmlns:pc="http://schemas.microsoft.com/office/powerpoint/2013/main/command">
      <pc:docMk/>
      <pc:sldMk cId="2335375314" sldId="574"/>
    </pc:sldMkLst>
    <p188:replyLst>
      <p188:reply id="{680440CE-C475-4895-9C48-E0506FE806C4}" authorId="{468E2E8D-3794-9D79-B944-A68EC9CF613C}" created="2023-10-04T23:58:55.591">
        <p188:txBody>
          <a:bodyPr/>
          <a:lstStyle/>
          <a:p>
            <a:r>
              <a:rPr lang="en-US"/>
              <a:t>[@Margaret Archer] need to highlight the need to waste bivalent vaccine</a:t>
            </a:r>
          </a:p>
        </p188:txBody>
      </p188:reply>
      <p188:reply id="{CC7CAF4E-94FD-4B2C-8C0A-90227A619CA2}" authorId="{72FF105F-D43D-D0D3-852D-579ABB81BBD5}" created="2023-10-05T13:53:04.177">
        <p188:txBody>
          <a:bodyPr/>
          <a:lstStyle/>
          <a:p>
            <a:r>
              <a:rPr lang="en-US"/>
              <a:t>[@Paula Deyell] I hid this slide because I created an entire new one for bivalent vaccine ( see slide 22)</a:t>
            </a:r>
          </a:p>
        </p188:txBody>
      </p188:reply>
    </p188:replyLst>
    <p188:txBody>
      <a:bodyPr/>
      <a:lstStyle/>
      <a:p>
        <a:r>
          <a:rPr lang="en-US"/>
          <a:t>UPDATE</a:t>
        </a:r>
      </a:p>
    </p188:txBody>
  </p188:cm>
</p188:cmLst>
</file>

<file path=ppt/comments/modernComment_24D_6E81C52C.xml><?xml version="1.0" encoding="utf-8"?>
<p188:cmLst xmlns:a="http://schemas.openxmlformats.org/drawingml/2006/main" xmlns:r="http://schemas.openxmlformats.org/officeDocument/2006/relationships" xmlns:p188="http://schemas.microsoft.com/office/powerpoint/2018/8/main">
  <p188:cm id="{04F37775-828A-4037-92C2-04A9AB3B36DB}" authorId="{72FF105F-D43D-D0D3-852D-579ABB81BBD5}" created="2023-10-05T13:41:31.881">
    <ac:txMkLst xmlns:ac="http://schemas.microsoft.com/office/drawing/2013/main/command">
      <pc:docMk xmlns:pc="http://schemas.microsoft.com/office/powerpoint/2013/main/command"/>
      <pc:sldMk xmlns:pc="http://schemas.microsoft.com/office/powerpoint/2013/main/command" cId="1853998380" sldId="589"/>
      <ac:spMk id="4" creationId="{02FD6842-9F5B-B75F-731A-9E068E80EEAD}"/>
      <ac:txMk cp="656" len="23">
        <ac:context len="1566" hash="3804387217"/>
      </ac:txMk>
    </ac:txMkLst>
    <p188:pos x="11363530" y="2538989"/>
    <p188:replyLst>
      <p188:reply id="{AD5F673C-E0F6-410C-8C9F-D4AFDC93484B}" authorId="{72FF105F-D43D-D0D3-852D-579ABB81BBD5}" created="2023-10-05T13:48:44.069">
        <p188:txBody>
          <a:bodyPr/>
          <a:lstStyle/>
          <a:p>
            <a:r>
              <a:rPr lang="en-US"/>
              <a:t>[@Paula Deyell] I was going to add the new authorization info here, since the clinical considerations guidance for Novavax is not available yet (slide 6)</a:t>
            </a:r>
          </a:p>
        </p188:txBody>
      </p188:reply>
      <p188:reply id="{3D1AF40F-A4F4-45FE-83D0-610EC0D0A766}" authorId="{72FF105F-D43D-D0D3-852D-579ABB81BBD5}" created="2023-10-05T16:06:12.841">
        <p188:txBody>
          <a:bodyPr/>
          <a:lstStyle/>
          <a:p>
            <a:r>
              <a:rPr lang="en-US"/>
              <a:t>[@Paula Deyell] completed</a:t>
            </a:r>
          </a:p>
        </p188:txBody>
      </p188:reply>
    </p188:replyLst>
    <p188:txBody>
      <a:bodyPr/>
      <a:lstStyle/>
      <a:p>
        <a:r>
          <a:rPr lang="en-US"/>
          <a:t>Update comment with new Novavax info</a:t>
        </a:r>
      </a:p>
    </p188:txBody>
  </p188:cm>
</p188:cmLst>
</file>

<file path=ppt/comments/modernComment_24F_BF018BCD.xml><?xml version="1.0" encoding="utf-8"?>
<p188:cmLst xmlns:a="http://schemas.openxmlformats.org/drawingml/2006/main" xmlns:r="http://schemas.openxmlformats.org/officeDocument/2006/relationships" xmlns:p188="http://schemas.microsoft.com/office/powerpoint/2018/8/main">
  <p188:cm id="{AD1C1B69-F103-4F8F-A58F-B3339F2627F2}" authorId="{72FF105F-D43D-D0D3-852D-579ABB81BBD5}" created="2023-10-04T14:45:00.202">
    <pc:sldMkLst xmlns:pc="http://schemas.microsoft.com/office/powerpoint/2013/main/command">
      <pc:docMk/>
      <pc:sldMk cId="3204549581" sldId="591"/>
    </pc:sldMkLst>
    <p188:replyLst>
      <p188:reply id="{B4D46AD1-F3CD-4F04-A64A-15761BB89CE0}" authorId="{72FF105F-D43D-D0D3-852D-579ABB81BBD5}" created="2023-10-05T13:50:47.438">
        <p188:txBody>
          <a:bodyPr/>
          <a:lstStyle/>
          <a:p>
            <a:r>
              <a:rPr lang="en-US"/>
              <a:t>[@Paula Deyell] I will add novavax to this</a:t>
            </a:r>
          </a:p>
        </p188:txBody>
      </p188:reply>
      <p188:reply id="{93705348-3669-4E12-9D96-D7007195E7FF}" authorId="{72FF105F-D43D-D0D3-852D-579ABB81BBD5}" created="2023-10-06T14:20:35.116">
        <p188:txBody>
          <a:bodyPr/>
          <a:lstStyle/>
          <a:p>
            <a:r>
              <a:rPr lang="en-US"/>
              <a:t>updated</a:t>
            </a:r>
          </a:p>
        </p188:txBody>
      </p188:reply>
    </p188:replyLst>
    <p188:txBody>
      <a:bodyPr/>
      <a:lstStyle/>
      <a:p>
        <a:r>
          <a:rPr lang="en-US"/>
          <a:t>Update, organize</a:t>
        </a:r>
      </a:p>
    </p188:txBody>
  </p188:cm>
</p188:cmLst>
</file>

<file path=ppt/comments/modernComment_25B_575FB949.xml><?xml version="1.0" encoding="utf-8"?>
<p188:cmLst xmlns:a="http://schemas.openxmlformats.org/drawingml/2006/main" xmlns:r="http://schemas.openxmlformats.org/officeDocument/2006/relationships" xmlns:p188="http://schemas.microsoft.com/office/powerpoint/2018/8/main">
  <p188:cm id="{11BEC146-5FCF-43BE-9F3D-D85CDFC60320}" authorId="{468E2E8D-3794-9D79-B944-A68EC9CF613C}" created="2023-10-05T00:48:39.361">
    <ac:deMkLst xmlns:ac="http://schemas.microsoft.com/office/drawing/2013/main/command">
      <pc:docMk xmlns:pc="http://schemas.microsoft.com/office/powerpoint/2013/main/command"/>
      <pc:sldMk xmlns:pc="http://schemas.microsoft.com/office/powerpoint/2013/main/command" cId="1465891145" sldId="603"/>
      <ac:picMk id="8" creationId="{2300ACF8-64DA-25DB-51B1-D6B38E250476}"/>
    </ac:deMkLst>
    <p188:replyLst>
      <p188:reply id="{34DD5130-6FC4-4A7A-843E-3F64B489AED3}" authorId="{4019894C-F321-E4AF-DFD8-755820AE21FF}" created="2023-10-05T20:07:13.019">
        <p188:txBody>
          <a:bodyPr/>
          <a:lstStyle/>
          <a:p>
            <a:r>
              <a:rPr lang="en-US"/>
              <a:t>This is the latest information from the CDC website.</a:t>
            </a:r>
          </a:p>
        </p188:txBody>
      </p188:reply>
    </p188:replyLst>
    <p188:txBody>
      <a:bodyPr/>
      <a:lstStyle/>
      <a:p>
        <a:r>
          <a:rPr lang="en-US"/>
          <a:t>[@Muhammad Khalil] please update numbers</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5:55:09.880"/>
    </inkml:context>
    <inkml:brush xml:id="br0">
      <inkml:brushProperty name="width" value="0.35" units="cm"/>
      <inkml:brushProperty name="height" value="0.35" units="cm"/>
      <inkml:brushProperty name="color" value="#FFFFFF"/>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31T15:55:20.067"/>
    </inkml:context>
    <inkml:brush xml:id="br0">
      <inkml:brushProperty name="width" value="0.35" units="cm"/>
      <inkml:brushProperty name="height" value="0.35" units="cm"/>
      <inkml:brushProperty name="color" value="#FFFFFF"/>
    </inkml:brush>
  </inkml:definitions>
  <inkml:trace contextRef="#ctx0" brushRef="#br0">6404 1 24575,'-2'11'0,"0"1"0,-1 0 0,-1-1 0,0 0 0,0 0 0,-1 0 0,-10 16 0,5-7 0,-11 29 0,3 1 0,2 1 0,-18 98 0,18-76 0,6-10 0,3 2 0,2-1 0,7 112 0,-5 81 0,-2-229 0,-1-1 0,-2 0 0,-1-1 0,-1 0 0,-1 0 0,-26 45 0,-15 34 0,32-55 0,-4 8 0,-37 66 0,37-74 0,2 0 0,-30 100 0,28-76 0,8-24 0,10-27 0,-2 0 0,0-1 0,-1 1 0,-1-2 0,-1 1 0,-23 31 0,25-38 0,0-1 0,1 1 0,0 1 0,1 0 0,-7 23 0,8-21 0,0-1 0,-2 0 0,0 0 0,-15 23 0,12-25 0,1 1 0,1 0 0,0 1 0,1 0 0,1 0 0,1 1 0,0 0 0,-5 30 0,7-34 0,0 0 0,-1-1 0,-1 1 0,0-1 0,-14 21 0,10-17 0,1-1 0,-10 27 0,5-2 0,-1 0 0,-2 0 0,-3-2 0,0 0 0,-49 67 0,-16-25 0,72-67 0,0-1 0,-1 0 0,0-1 0,-1-1 0,-1 0 0,-16 9 0,23-14 0,0 1 0,0 0 0,1 1 0,0 0 0,1 0 0,-8 11 0,10-12 0,-1 0 0,1 0 0,-2-1 0,1 1 0,-1-1 0,0-1 0,0 1 0,-11 6 0,17-12 0,1 0 0,-1 0 0,1 1 0,-1-1 0,1 0 0,-1 0 0,1 0 0,-1 0 0,1 0 0,-1 0 0,1 0 0,-1 0 0,1 0 0,-1 0 0,1 0 0,-1 0 0,0 0 0,1 0 0,-1 0 0,1 0 0,-1 0 0,1-1 0,-1 1 0,1 0 0,0 0 0,-1-1 0,1 1 0,-1 0 0,1-1 0,-1 1 0,1-1 0,0 1 0,-1-1 0,-5-21 0,7-26 0,-1 47 0,5-23 0,1 0 0,1 1 0,1-1 0,1 2 0,1-1 0,22-36 0,98-163 0,-112 182 0,-12 26 0,0 0 0,1 1 0,13-20 0,-19 31 0,1 0 0,-1 0 0,0 0 0,1 0 0,0 1 0,-1-1 0,1 1 0,0-1 0,0 1 0,0-1 0,0 1 0,0 0 0,0 0 0,0 0 0,0 0 0,0 1 0,1-1 0,-1 0 0,0 1 0,0 0 0,1-1 0,-1 1 0,0 0 0,1 0 0,-1 1 0,0-1 0,1 0 0,2 1 0,-2 1 0,-1-1 0,0 1 0,1 0 0,-1 0 0,0-1 0,0 2 0,0-1 0,0 0 0,0 0 0,-1 0 0,1 1 0,-1-1 0,1 1 0,-1-1 0,0 1 0,0 0 0,0-1 0,0 1 0,-1 0 0,1 0 0,-1 0 0,1 0 0,-1 4 0,1 7 0,-1-1 0,0 1 0,-4 24 0,-7 6 0,-2-1 0,-2 0 0,-2-1 0,-36 64 0,33-66 0,-54 104 0,-138 203 0,36-118 0,143-192 0,-2-1 0,-1-2 0,-70 51 0,29-22 0,60-47 0,-1-1 0,0-1 0,-1 0 0,-35 18 0,-70 22 0,42-18 0,-91 52 0,110-57 0,-12 8 0,-169 143 0,159-137 0,21-11 0,-101 49 0,144-72 0,0-2 0,-1-1 0,1-1 0,-2 0 0,1-2 0,-25 3 0,34-5 0,7-2 0,0 0 0,0-1 0,-1 1 0,1-1 0,0 0 0,-11-2 0,16 2 0,0 0 0,-1-1 0,1 1 0,0 0 0,0-1 0,-1 1 0,1-1 0,0 1 0,0-1 0,0 0 0,0 0 0,0 1 0,0-1 0,0 0 0,0 0 0,0 0 0,0 0 0,0 0 0,0 0 0,1 0 0,-1 0 0,0 0 0,1-1 0,-1 1 0,1 0 0,-1 0 0,1-1 0,0 1 0,-1 0 0,1 0 0,0-1 0,0 1 0,0 0 0,0-1 0,0 1 0,0 0 0,1-3 0,0-2 0,1 0 0,0 0 0,1 1 0,-1-1 0,1 1 0,0 0 0,0-1 0,1 1 0,0 1 0,-1-1 0,2 0 0,-1 1 0,6-4 0,12-10 0,37-24 0,-35 26 0,29-22 0,2 3 0,1 2 0,106-45 0,136-31 0,-275 99 0,-1-1 0,0-1 0,-1 0 0,0-2 0,29-25 0,31-20 0,187-120 0,-267 178 0,0 0 0,1 0 0,-1 0 0,1 0 0,-1 0 0,1 0 0,-1 0 0,1 0 0,-1 1 0,1-1 0,0 1 0,0-1 0,-1 1 0,1 0 0,0 0 0,0-1 0,-1 1 0,1 0 0,0 1 0,0-1 0,-1 0 0,1 0 0,0 1 0,-1-1 0,3 2 0,-3-1 0,0 1 0,0 0 0,0 0 0,0 0 0,-1 0 0,1 0 0,-1 0 0,1 0 0,-1 0 0,0 0 0,0 0 0,0 0 0,0 0 0,0 0 0,0 0 0,0 0 0,-1 0 0,1 0 0,-1 0 0,0 0 0,-1 4 0,-5 13 0,0 0 0,-2 0 0,0-1 0,-1 0 0,-1-1 0,-1 0 0,0-1 0,-1 0 0,-1 0 0,-20 16 0,-22 16 0,-90 60 0,140-104 0,-56 36 0,-126 59 0,-73 10 0,220-92 0,-206 70 0,183-66 0,33-10 0,-1 0 0,-63 14 0,-83 17 0,41-8 0,12-15 0,-36 8 0,81-9 0,-131 13 0,-84-12 0,130-11 0,95-4 0,37-5 0,0 3 0,0 1 0,1 1 0,-1 2 0,1 1 0,-60 21 0,34-5 0,-1-3 0,-1-2 0,0-3 0,-113 12 0,-20 5 0,170-29 0,1 1 0,0 0 0,-23 10 0,35-11 0,1 1 0,0 1 0,0-1 0,0 2 0,1-1 0,0 1 0,0 0 0,0 1 0,-8 9 0,-17 17 0,23-24 0,1-1 0,0 2 0,1-1 0,0 1 0,-9 14 0,19-23 0,-1 0 0,1-1 0,-1 1 0,0-1 0,1 0 0,-1 1 0,1-1 0,-1 0 0,1 0 0,-1 0 0,1 0 0,-1 0 0,1-1 0,-1 1 0,1 0 0,-1-1 0,0 1 0,3-1 0,2 0 0,158-13 0,239 10 0,-210 7 0,-48-1 0,163-5 0,-284 0 0,-1-1 0,0-2 0,0 0 0,33-15 0,31-8 0,-73 28 0,-13 5 0,-24 11 0,-23-1 0,-1-1 0,-77 9 0,24-5 0,-330 59 0,418-75 0,-85 13 0,-110 1 0,-445-17 0,643 3 15,1-1 0,-1-1 0,1 0 0,-1 0 0,1-1 0,0 0 0,-13-5 0,19 7-26,1-1 0,-1 0-1,1 0 1,-1 0 0,1 0 0,0 0 0,-1 0 0,1 0-1,0-1 1,0 1 0,0 0 0,0-1 0,0 1 0,0 0-1,0-1 1,0 0 0,0-2 0,0 2-69,1 0-1,0-1 1,0 1 0,0-1 0,0 1-1,0-1 1,1 1 0,-1-1 0,1 1-1,-1-1 1,1 1 0,0 0 0,0 0-1,0-1 1,2-3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3FE8D7-548B-4EE6-A3D7-B1EBB2434490}" type="datetimeFigureOut">
              <a:rPr lang="en-US"/>
              <a:t>10/6/2023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6CF5B52-A01E-4720-A5F6-8E1BCD672780}" type="slidenum">
              <a:rPr lang="en-US"/>
              <a:t>‹#›</a:t>
            </a:fld>
            <a:endParaRPr lang="en-US"/>
          </a:p>
        </p:txBody>
      </p:sp>
    </p:spTree>
    <p:extLst>
      <p:ext uri="{BB962C8B-B14F-4D97-AF65-F5344CB8AC3E}">
        <p14:creationId xmlns:p14="http://schemas.microsoft.com/office/powerpoint/2010/main" val="2213392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vaccines/hcp/admin/storage/toolkit/storage-handling-toolkit.pdf"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cvdvaccine.com/" TargetMode="External"/><Relationship Id="rId5" Type="http://schemas.openxmlformats.org/officeDocument/2006/relationships/hyperlink" Target="https://www.fda.gov/vaccines-blood-biologics/comirnaty" TargetMode="External"/><Relationship Id="rId4" Type="http://schemas.openxmlformats.org/officeDocument/2006/relationships/hyperlink" Target="https://www.fda.gov/emergency-preparedness-and-response/coronavirus-disease-2019-covid-19/pfizer-biontech-covid-19-vaccine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vdvaccine-us.com/"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eua.modernatx.com/covid19vaccine-eua/providers/StorageandHandlingQuickReference.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okppe.mybigcommerce.com/"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mailto:antivirals@health.ok.gov" TargetMode="External"/><Relationship Id="rId4" Type="http://schemas.openxmlformats.org/officeDocument/2006/relationships/hyperlink" Target="mailto:testing@health.ok.gov"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okppe.mybigcommerce.com/"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mailto:antivirals@health.ok.gov" TargetMode="External"/><Relationship Id="rId4" Type="http://schemas.openxmlformats.org/officeDocument/2006/relationships/hyperlink" Target="mailto:testing@health.ok.gov"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osiis.health.ok.gov/osiis/Application/ApplicationHelp/ViewTask?identifier=068771dc-446a-e611-80d2-14187750fca0"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okppe.mybigcommerce.com/"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mailto:antivirals@health.ok.gov" TargetMode="External"/><Relationship Id="rId4" Type="http://schemas.openxmlformats.org/officeDocument/2006/relationships/hyperlink" Target="mailto:testing@health.ok.gov"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vaccines/covid-19/downloads/COVID19-vaccination-recommendations-most-people.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cdc.gov/vaccines/covid-19/clinical-considerations/interim-considerations-us.html?ACSTrackingID=USCDC_2120-DM104004&amp;ACSTrackingLabel=Updated%20Guidance%3A%20Interim%20Clinical%20Considerations%20for%20Use%20of%20COVID-19%20Vaccines&amp;deliveryName=USCDC_2120-DM10400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da.gov/media/167211/download?attachmen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da.gov/media/167208/download?attachmen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Good afternoon, welcome everyone. If you have not yet, please be sure to place yours and your provider name in the chat.  Let’s go ahead and get started. My name is Rishu Garg and I am the Adul Immunization Coordinator for the immunization program here at OSDH. Thank you for joining us today, especially on a Friday before a holiday weekend </a:t>
            </a:r>
            <a:r>
              <a:rPr lang="en-US">
                <a:cs typeface="Calibri"/>
                <a:sym typeface="Wingdings" panose="05000000000000000000" pitchFamily="2" charset="2"/>
              </a:rPr>
              <a:t> We will try to be good stewards of your time today. </a:t>
            </a:r>
            <a:endParaRPr lang="en-US">
              <a:cs typeface="Calibri"/>
            </a:endParaRPr>
          </a:p>
        </p:txBody>
      </p:sp>
      <p:sp>
        <p:nvSpPr>
          <p:cNvPr id="4" name="Slide Number Placeholder 3"/>
          <p:cNvSpPr>
            <a:spLocks noGrp="1"/>
          </p:cNvSpPr>
          <p:nvPr>
            <p:ph type="sldNum" sz="quarter" idx="10"/>
          </p:nvPr>
        </p:nvSpPr>
        <p:spPr/>
        <p:txBody>
          <a:bodyPr/>
          <a:lstStyle/>
          <a:p>
            <a:fld id="{D8B40B08-8BBB-504C-BAD2-61931D34972B}" type="slidenum">
              <a:rPr lang="en-US" smtClean="0"/>
              <a:t>1</a:t>
            </a:fld>
            <a:endParaRPr lang="en-US"/>
          </a:p>
        </p:txBody>
      </p:sp>
    </p:spTree>
    <p:extLst>
      <p:ext uri="{BB962C8B-B14F-4D97-AF65-F5344CB8AC3E}">
        <p14:creationId xmlns:p14="http://schemas.microsoft.com/office/powerpoint/2010/main" val="2539068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000000"/>
                </a:solidFill>
                <a:effectLst/>
                <a:latin typeface="Open Sans" panose="020B0606030504020204" pitchFamily="34" charset="0"/>
              </a:rPr>
              <a:t>Novavax COVID-19 Vaccine</a:t>
            </a:r>
            <a:endParaRPr lang="en-US" b="0" i="0">
              <a:solidFill>
                <a:srgbClr val="000000"/>
              </a:solidFill>
              <a:effectLst/>
              <a:latin typeface="Open Sans" panose="020B0606030504020204" pitchFamily="34" charset="0"/>
            </a:endParaRPr>
          </a:p>
          <a:p>
            <a:pPr algn="l">
              <a:buFont typeface="Arial" panose="020B0604020202020204" pitchFamily="34" charset="0"/>
              <a:buChar char="•"/>
            </a:pPr>
            <a:r>
              <a:rPr lang="en-US" b="0" i="0">
                <a:solidFill>
                  <a:srgbClr val="000000"/>
                </a:solidFill>
                <a:effectLst/>
                <a:latin typeface="Open Sans" panose="020B0606030504020204" pitchFamily="34" charset="0"/>
              </a:rPr>
              <a:t>Adolescents ages 12–17 years: A 2-dose primary series and 1 age-appropriate bivalent mRNA booster dose is recommended. For the primary series, the first and second doses are separated by 3 weeks. The bivalent mRNA booster dose is administered at least 2 months after completion of the primary series. Currently, the bivalent Pfizer-BioNTech booster dose is authorized for adolescents in this age group who receive a Novavax primary series.</a:t>
            </a:r>
          </a:p>
          <a:p>
            <a:endParaRPr lang="en-US" b="0" i="0" u="sng">
              <a:solidFill>
                <a:srgbClr val="000000"/>
              </a:solidFill>
              <a:effectLst/>
              <a:latin typeface="Open Sans" panose="020B0606030504020204" pitchFamily="34" charset="0"/>
            </a:endParaRPr>
          </a:p>
          <a:p>
            <a:pPr algn="l"/>
            <a:r>
              <a:rPr lang="en-US" b="1" i="0">
                <a:solidFill>
                  <a:srgbClr val="000000"/>
                </a:solidFill>
                <a:effectLst/>
                <a:latin typeface="Open Sans" panose="020B0606030504020204" pitchFamily="34" charset="0"/>
              </a:rPr>
              <a:t>Novavax COVID-19 Vaccine</a:t>
            </a:r>
            <a:endParaRPr lang="en-US" b="0" i="0">
              <a:solidFill>
                <a:srgbClr val="000000"/>
              </a:solidFill>
              <a:effectLst/>
              <a:latin typeface="Open Sans" panose="020B0606030504020204" pitchFamily="34" charset="0"/>
            </a:endParaRPr>
          </a:p>
          <a:p>
            <a:pPr algn="l">
              <a:buFont typeface="Arial" panose="020B0604020202020204" pitchFamily="34" charset="0"/>
              <a:buChar char="•"/>
            </a:pPr>
            <a:r>
              <a:rPr lang="en-US" b="0" i="0">
                <a:solidFill>
                  <a:srgbClr val="000000"/>
                </a:solidFill>
                <a:effectLst/>
                <a:latin typeface="Open Sans" panose="020B0606030504020204" pitchFamily="34" charset="0"/>
              </a:rPr>
              <a:t>Adults ages 18 years and older: A 2-dose primary series and 1 bivalent mRNA booster dose (Moderna or Pfizer-BioNTech) is recommended. The primary series doses are separated by 3 weeks and the bivalent mRNA booster dose is administered at least 2 months after completion of the primary series.</a:t>
            </a:r>
          </a:p>
          <a:p>
            <a:pPr algn="l">
              <a:buFont typeface="Arial" panose="020B0604020202020204" pitchFamily="34" charset="0"/>
              <a:buChar char="•"/>
            </a:pPr>
            <a:br>
              <a:rPr lang="en-US" b="0" i="0">
                <a:solidFill>
                  <a:srgbClr val="000000"/>
                </a:solidFill>
                <a:effectLst/>
                <a:latin typeface="Open Sans" panose="020B0606030504020204" pitchFamily="34" charset="0"/>
              </a:rPr>
            </a:br>
            <a:r>
              <a:rPr lang="en-US" b="0" i="0">
                <a:solidFill>
                  <a:srgbClr val="000000"/>
                </a:solidFill>
                <a:effectLst/>
                <a:latin typeface="Open Sans" panose="020B0606030504020204" pitchFamily="34" charset="0"/>
              </a:rPr>
              <a:t>https://us.novavaxcovidvaccine.com/hcp </a:t>
            </a:r>
          </a:p>
          <a:p>
            <a:endParaRPr lang="en-US" b="1" u="sng"/>
          </a:p>
        </p:txBody>
      </p:sp>
      <p:sp>
        <p:nvSpPr>
          <p:cNvPr id="4" name="Slide Number Placeholder 3"/>
          <p:cNvSpPr>
            <a:spLocks noGrp="1"/>
          </p:cNvSpPr>
          <p:nvPr>
            <p:ph type="sldNum" sz="quarter" idx="5"/>
          </p:nvPr>
        </p:nvSpPr>
        <p:spPr/>
        <p:txBody>
          <a:bodyPr/>
          <a:lstStyle/>
          <a:p>
            <a:fld id="{26CF5B52-A01E-4720-A5F6-8E1BCD672780}" type="slidenum">
              <a:rPr lang="en-US" smtClean="0"/>
              <a:t>13</a:t>
            </a:fld>
            <a:endParaRPr lang="en-US"/>
          </a:p>
        </p:txBody>
      </p:sp>
    </p:spTree>
    <p:extLst>
      <p:ext uri="{BB962C8B-B14F-4D97-AF65-F5344CB8AC3E}">
        <p14:creationId xmlns:p14="http://schemas.microsoft.com/office/powerpoint/2010/main" val="304221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COVID 19 Vaccine ordering process in OSIIS has not changed substantially, but there are few minor changes</a:t>
            </a:r>
          </a:p>
          <a:p>
            <a:r>
              <a:rPr lang="en-US">
                <a:cs typeface="Calibri"/>
              </a:rPr>
              <a:t>-As a first bullet point word for word,  “more information on this will be provided later on in the presentation.</a:t>
            </a:r>
          </a:p>
          <a:p>
            <a:endParaRPr lang="en-US">
              <a:cs typeface="Calibri"/>
            </a:endParaRPr>
          </a:p>
          <a:p>
            <a:r>
              <a:rPr lang="en-US">
                <a:cs typeface="Calibri"/>
              </a:rPr>
              <a:t>Please note that you can no longer opt out of receiving ancillary kits for any of the vaccine formulations, and </a:t>
            </a:r>
          </a:p>
          <a:p>
            <a:r>
              <a:rPr lang="en-US" sz="1200">
                <a:latin typeface="Arial"/>
                <a:cs typeface="Arial"/>
              </a:rPr>
              <a:t>Providers can no longer request dose amounts that are less than the minimum dose requirement for direct shipment.</a:t>
            </a:r>
            <a:endParaRPr lang="en-US" sz="1050">
              <a:latin typeface="Arial"/>
              <a:cs typeface="Arial"/>
            </a:endParaRPr>
          </a:p>
          <a:p>
            <a:endParaRPr lang="en-US">
              <a:latin typeface="Arial" panose="020B0604020202020204" pitchFamily="34" charset="0"/>
              <a:cs typeface="Arial" panose="020B0604020202020204" pitchFamily="34" charset="0"/>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26CF5B52-A01E-4720-A5F6-8E1BCD672780}" type="slidenum">
              <a:rPr lang="en-US" smtClean="0"/>
              <a:t>18</a:t>
            </a:fld>
            <a:endParaRPr lang="en-US"/>
          </a:p>
        </p:txBody>
      </p:sp>
    </p:spTree>
    <p:extLst>
      <p:ext uri="{BB962C8B-B14F-4D97-AF65-F5344CB8AC3E}">
        <p14:creationId xmlns:p14="http://schemas.microsoft.com/office/powerpoint/2010/main" val="1365713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the 5 Vaccine formulations </a:t>
            </a:r>
            <a:r>
              <a:rPr lang="en-US" err="1">
                <a:cs typeface="Calibri"/>
              </a:rPr>
              <a:t>avaliable</a:t>
            </a:r>
            <a:r>
              <a:rPr lang="en-US">
                <a:cs typeface="Calibri"/>
              </a:rPr>
              <a:t> to order in OSIIS, </a:t>
            </a:r>
          </a:p>
          <a:p>
            <a:endParaRPr lang="en-US">
              <a:cs typeface="Calibri"/>
            </a:endParaRPr>
          </a:p>
          <a:p>
            <a:r>
              <a:rPr lang="en-US">
                <a:cs typeface="Calibri"/>
              </a:rPr>
              <a:t>They are Grouped by CVX code and reflect the way the vaccines are listed on the COVID-19 Order form in OSIIS. </a:t>
            </a:r>
          </a:p>
          <a:p>
            <a:endParaRPr lang="en-US">
              <a:cs typeface="Calibri"/>
            </a:endParaRPr>
          </a:p>
          <a:p>
            <a:r>
              <a:rPr lang="en-US">
                <a:cs typeface="Calibri"/>
              </a:rPr>
              <a:t>I'll give everyone a minute to review this, </a:t>
            </a:r>
          </a:p>
          <a:p>
            <a:r>
              <a:rPr lang="en-US">
                <a:cs typeface="Calibri"/>
              </a:rPr>
              <a:t>Today’s presentation slides will be shared so the information in this table will be readily available for reference when needed.</a:t>
            </a:r>
          </a:p>
          <a:p>
            <a:endParaRPr lang="en-US">
              <a:cs typeface="Calibri"/>
            </a:endParaRPr>
          </a:p>
          <a:p>
            <a:r>
              <a:rPr lang="en-US">
                <a:cs typeface="Calibri"/>
              </a:rPr>
              <a:t>If anyone has any questions or concerns, please feel free to reach out to me directly. Thank you!</a:t>
            </a:r>
          </a:p>
          <a:p>
            <a:endParaRPr lang="en-US">
              <a:cs typeface="Calibri"/>
            </a:endParaRPr>
          </a:p>
        </p:txBody>
      </p:sp>
      <p:sp>
        <p:nvSpPr>
          <p:cNvPr id="4" name="Slide Number Placeholder 3"/>
          <p:cNvSpPr>
            <a:spLocks noGrp="1"/>
          </p:cNvSpPr>
          <p:nvPr>
            <p:ph type="sldNum" sz="quarter" idx="5"/>
          </p:nvPr>
        </p:nvSpPr>
        <p:spPr/>
        <p:txBody>
          <a:bodyPr/>
          <a:lstStyle/>
          <a:p>
            <a:fld id="{26CF5B52-A01E-4720-A5F6-8E1BCD672780}" type="slidenum">
              <a:rPr lang="en-US"/>
              <a:t>19</a:t>
            </a:fld>
            <a:endParaRPr lang="en-US"/>
          </a:p>
        </p:txBody>
      </p:sp>
    </p:spTree>
    <p:extLst>
      <p:ext uri="{BB962C8B-B14F-4D97-AF65-F5344CB8AC3E}">
        <p14:creationId xmlns:p14="http://schemas.microsoft.com/office/powerpoint/2010/main" val="485639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472">
              <a:lnSpc>
                <a:spcPct val="90000"/>
              </a:lnSpc>
              <a:spcBef>
                <a:spcPts val="917"/>
              </a:spcBef>
            </a:pPr>
            <a:endParaRPr lang="en-US">
              <a:cs typeface="Calibri"/>
            </a:endParaRPr>
          </a:p>
          <a:p>
            <a:pPr marL="116472">
              <a:lnSpc>
                <a:spcPct val="90000"/>
              </a:lnSpc>
              <a:spcBef>
                <a:spcPts val="917"/>
              </a:spcBef>
            </a:pPr>
            <a:r>
              <a:rPr lang="en-US">
                <a:cs typeface="Calibri"/>
              </a:rPr>
              <a:t>Read first bullet point, </a:t>
            </a:r>
            <a:r>
              <a:rPr lang="en-US" err="1">
                <a:cs typeface="Calibri"/>
              </a:rPr>
              <a:t>th</a:t>
            </a:r>
            <a:endParaRPr lang="en-US">
              <a:cs typeface="Calibri"/>
            </a:endParaRPr>
          </a:p>
          <a:p>
            <a:pPr marL="116472">
              <a:lnSpc>
                <a:spcPct val="90000"/>
              </a:lnSpc>
              <a:spcBef>
                <a:spcPts val="917"/>
              </a:spcBef>
            </a:pPr>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20</a:t>
            </a:fld>
            <a:endParaRPr lang="en-US"/>
          </a:p>
        </p:txBody>
      </p:sp>
    </p:spTree>
    <p:extLst>
      <p:ext uri="{BB962C8B-B14F-4D97-AF65-F5344CB8AC3E}">
        <p14:creationId xmlns:p14="http://schemas.microsoft.com/office/powerpoint/2010/main" val="1471005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Inventory Management – rotate stock and check expiration dates weekly. </a:t>
            </a:r>
            <a:r>
              <a:rPr lang="en-US" b="1">
                <a:cs typeface="Calibri"/>
              </a:rPr>
              <a:t>PFIZER CAN NEVER BE STORED IN A STANDARD FREEZER</a:t>
            </a:r>
          </a:p>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22</a:t>
            </a:fld>
            <a:endParaRPr lang="en-US"/>
          </a:p>
        </p:txBody>
      </p:sp>
    </p:spTree>
    <p:extLst>
      <p:ext uri="{BB962C8B-B14F-4D97-AF65-F5344CB8AC3E}">
        <p14:creationId xmlns:p14="http://schemas.microsoft.com/office/powerpoint/2010/main" val="2217614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CF5B52-A01E-4720-A5F6-8E1BCD672780}" type="slidenum">
              <a:rPr lang="en-US" smtClean="0"/>
              <a:t>23</a:t>
            </a:fld>
            <a:endParaRPr lang="en-US"/>
          </a:p>
        </p:txBody>
      </p:sp>
    </p:spTree>
    <p:extLst>
      <p:ext uri="{BB962C8B-B14F-4D97-AF65-F5344CB8AC3E}">
        <p14:creationId xmlns:p14="http://schemas.microsoft.com/office/powerpoint/2010/main" val="916306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472">
              <a:lnSpc>
                <a:spcPct val="90000"/>
              </a:lnSpc>
              <a:spcBef>
                <a:spcPts val="917"/>
              </a:spcBef>
            </a:pPr>
            <a:r>
              <a:rPr lang="en-US"/>
              <a:t>Many providers have expired covid-19 vaccines, and we would like to remind you about the wastage process for expired and spoiled vaccines. </a:t>
            </a:r>
          </a:p>
          <a:p>
            <a:pPr marL="116472">
              <a:lnSpc>
                <a:spcPct val="90000"/>
              </a:lnSpc>
              <a:spcBef>
                <a:spcPts val="917"/>
              </a:spcBef>
            </a:pPr>
            <a:r>
              <a:rPr lang="en-US"/>
              <a:t>These vaccines must be taken out of the inventory in OSIIS using </a:t>
            </a:r>
            <a:r>
              <a:rPr lang="en-US" err="1"/>
              <a:t>VTrckS</a:t>
            </a:r>
            <a:r>
              <a:rPr lang="en-US"/>
              <a:t>-Other reason for expired vaccines and all others (marked with green check marks) for spoiled. </a:t>
            </a:r>
            <a:endParaRPr lang="en-US">
              <a:cs typeface="Calibri"/>
            </a:endParaRPr>
          </a:p>
          <a:p>
            <a:pPr marL="116472">
              <a:lnSpc>
                <a:spcPct val="90000"/>
              </a:lnSpc>
              <a:spcBef>
                <a:spcPts val="917"/>
              </a:spcBef>
            </a:pPr>
            <a:r>
              <a:rPr lang="en-US"/>
              <a:t>Vaccines must be labeled and discarded of at the end of the day if possible.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24</a:t>
            </a:fld>
            <a:endParaRPr lang="en-US"/>
          </a:p>
        </p:txBody>
      </p:sp>
    </p:spTree>
    <p:extLst>
      <p:ext uri="{BB962C8B-B14F-4D97-AF65-F5344CB8AC3E}">
        <p14:creationId xmlns:p14="http://schemas.microsoft.com/office/powerpoint/2010/main" val="755849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Additional guidance: </a:t>
            </a:r>
            <a:r>
              <a:rPr lang="en-US" sz="1200">
                <a:hlinkClick r:id="rId3"/>
              </a:rPr>
              <a:t>CDC Vaccine Storage and Handling Toolkit</a:t>
            </a:r>
            <a:r>
              <a:rPr lang="en-US" sz="1200"/>
              <a:t> | </a:t>
            </a:r>
            <a:r>
              <a:rPr lang="en-US" sz="1200">
                <a:hlinkClick r:id="rId4"/>
              </a:rPr>
              <a:t>Pfizer </a:t>
            </a:r>
            <a:r>
              <a:rPr lang="en-US" sz="1200" err="1">
                <a:hlinkClick r:id="rId4"/>
              </a:rPr>
              <a:t>BioNtech</a:t>
            </a:r>
            <a:r>
              <a:rPr lang="en-US" sz="1200">
                <a:hlinkClick r:id="rId4"/>
              </a:rPr>
              <a:t> COVID Vaccine | FDA</a:t>
            </a:r>
            <a:r>
              <a:rPr lang="en-US" sz="1200"/>
              <a:t> | </a:t>
            </a:r>
            <a:r>
              <a:rPr lang="en-US" sz="1200">
                <a:hlinkClick r:id="rId5"/>
              </a:rPr>
              <a:t>Comirnaty | FDA</a:t>
            </a:r>
            <a:r>
              <a:rPr lang="en-US" sz="1200"/>
              <a:t> | </a:t>
            </a:r>
            <a:r>
              <a:rPr lang="en-US" sz="1200">
                <a:hlinkClick r:id="rId6"/>
              </a:rPr>
              <a:t>https://www.cvdvaccine.com/</a:t>
            </a:r>
            <a:r>
              <a:rPr lang="en-US" sz="1200"/>
              <a:t> </a:t>
            </a:r>
          </a:p>
          <a:p>
            <a:endParaRPr lang="en-US"/>
          </a:p>
        </p:txBody>
      </p:sp>
      <p:sp>
        <p:nvSpPr>
          <p:cNvPr id="4" name="Slide Number Placeholder 3"/>
          <p:cNvSpPr>
            <a:spLocks noGrp="1"/>
          </p:cNvSpPr>
          <p:nvPr>
            <p:ph type="sldNum" sz="quarter" idx="5"/>
          </p:nvPr>
        </p:nvSpPr>
        <p:spPr/>
        <p:txBody>
          <a:bodyPr/>
          <a:lstStyle/>
          <a:p>
            <a:fld id="{26CF5B52-A01E-4720-A5F6-8E1BCD672780}" type="slidenum">
              <a:rPr lang="en-US" smtClean="0"/>
              <a:t>25</a:t>
            </a:fld>
            <a:endParaRPr lang="en-US"/>
          </a:p>
        </p:txBody>
      </p:sp>
    </p:spTree>
    <p:extLst>
      <p:ext uri="{BB962C8B-B14F-4D97-AF65-F5344CB8AC3E}">
        <p14:creationId xmlns:p14="http://schemas.microsoft.com/office/powerpoint/2010/main" val="807600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NOVAVAX is not interchangeable! Cannot be used with any other covid vaccine </a:t>
            </a:r>
          </a:p>
          <a:p>
            <a:r>
              <a:rPr lang="en-US">
                <a:cs typeface="Calibri"/>
              </a:rPr>
              <a:t>NOVAVAX </a:t>
            </a:r>
            <a:r>
              <a:rPr lang="en-US"/>
              <a:t>Store the unpunctured multi-dose vial in a refrigerator between 2° to 8°C (36° to 46°F)</a:t>
            </a:r>
            <a:endParaRPr lang="en-US">
              <a:cs typeface="Calibri"/>
            </a:endParaRPr>
          </a:p>
          <a:p>
            <a:r>
              <a:rPr lang="en-US">
                <a:cs typeface="Calibri"/>
              </a:rPr>
              <a:t>NOVAVAX </a:t>
            </a:r>
            <a:r>
              <a:rPr lang="en-US"/>
              <a:t>Storage After First Puncture of the Vaccine Vial After the first needle puncture, hold the vial between 2° to 25°C (36° to 77°F) for up to 6 hours. Discard the vial 6 hours after the first puncture</a:t>
            </a:r>
            <a:endParaRPr lang="en-US">
              <a:cs typeface="Calibri"/>
            </a:endParaRPr>
          </a:p>
          <a:p>
            <a:r>
              <a:rPr lang="en-US"/>
              <a:t>Prepare for administration  Record the date and time of the first puncture on the vial label.  Each multi-dose vial contains 10 doses of 0.5 mL each.  Do not pool excess vaccine from multiple vials.  After the first needle puncture, hold the vial between 2° to 25°C (36° to 77°F) for up to 6 hours.  Discard vial 6 hours after the first puncture</a:t>
            </a:r>
            <a:endParaRPr lang="en-US">
              <a:cs typeface="Calibri"/>
            </a:endParaRPr>
          </a:p>
          <a:p>
            <a:r>
              <a:rPr lang="en-US" b="1"/>
              <a:t>PFIZER S&amp;H Ultra-Low-Temperature (ULT) Freezer [-90°C to -60°C (-130°F to -76°F)] </a:t>
            </a:r>
            <a:r>
              <a:rPr lang="en-US"/>
              <a:t>12 months‡ </a:t>
            </a:r>
            <a:r>
              <a:rPr lang="en-US">
                <a:hlinkClick r:id="rId3"/>
              </a:rPr>
              <a:t>Home (cvdvaccine-us.com)</a:t>
            </a:r>
            <a:endParaRPr lang="en-US" b="1"/>
          </a:p>
          <a:p>
            <a:r>
              <a:rPr lang="en-US" b="1"/>
              <a:t>PFIZER Refrigerator [2°C to 8°C (35°F to 46°F)] </a:t>
            </a:r>
            <a:r>
              <a:rPr lang="en-US"/>
              <a:t>10 weeks</a:t>
            </a:r>
            <a:endParaRPr lang="en-US">
              <a:cs typeface="Calibri"/>
            </a:endParaRPr>
          </a:p>
          <a:p>
            <a:r>
              <a:rPr lang="en-US" b="1">
                <a:cs typeface="Calibri"/>
              </a:rPr>
              <a:t>PFIZER</a:t>
            </a:r>
            <a:r>
              <a:rPr lang="en-US">
                <a:cs typeface="Calibri"/>
              </a:rPr>
              <a:t> </a:t>
            </a:r>
            <a:r>
              <a:rPr lang="en-US" b="1"/>
              <a:t>After First Puncture [2°C to 25°C (35°F to 77°F)] 12 HOURS</a:t>
            </a:r>
            <a:endParaRPr lang="en-US" b="1">
              <a:cs typeface="Calibri"/>
            </a:endParaRPr>
          </a:p>
          <a:p>
            <a:r>
              <a:rPr lang="en-US">
                <a:hlinkClick r:id="rId4"/>
              </a:rPr>
              <a:t>StorageandHandlingQuickReference.pdf (modernatx.com)</a:t>
            </a:r>
            <a:endParaRPr lang="en-US"/>
          </a:p>
        </p:txBody>
      </p:sp>
      <p:sp>
        <p:nvSpPr>
          <p:cNvPr id="4" name="Slide Number Placeholder 3"/>
          <p:cNvSpPr>
            <a:spLocks noGrp="1"/>
          </p:cNvSpPr>
          <p:nvPr>
            <p:ph type="sldNum" sz="quarter" idx="5"/>
          </p:nvPr>
        </p:nvSpPr>
        <p:spPr/>
        <p:txBody>
          <a:bodyPr/>
          <a:lstStyle/>
          <a:p>
            <a:fld id="{26CF5B52-A01E-4720-A5F6-8E1BCD672780}" type="slidenum">
              <a:rPr lang="en-US"/>
              <a:t>27</a:t>
            </a:fld>
            <a:endParaRPr lang="en-US"/>
          </a:p>
        </p:txBody>
      </p:sp>
    </p:spTree>
    <p:extLst>
      <p:ext uri="{BB962C8B-B14F-4D97-AF65-F5344CB8AC3E}">
        <p14:creationId xmlns:p14="http://schemas.microsoft.com/office/powerpoint/2010/main" val="160049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Next topic is vaccine ordering and distribution. </a:t>
            </a:r>
            <a:endParaRPr lang="en-US"/>
          </a:p>
        </p:txBody>
      </p:sp>
      <p:sp>
        <p:nvSpPr>
          <p:cNvPr id="4" name="Slide Number Placeholder 3"/>
          <p:cNvSpPr>
            <a:spLocks noGrp="1"/>
          </p:cNvSpPr>
          <p:nvPr>
            <p:ph type="sldNum" sz="quarter" idx="5"/>
          </p:nvPr>
        </p:nvSpPr>
        <p:spPr/>
        <p:txBody>
          <a:bodyPr/>
          <a:lstStyle/>
          <a:p>
            <a:fld id="{26CF5B52-A01E-4720-A5F6-8E1BCD672780}" type="slidenum">
              <a:rPr lang="en-US"/>
              <a:t>29</a:t>
            </a:fld>
            <a:endParaRPr lang="en-US"/>
          </a:p>
        </p:txBody>
      </p:sp>
    </p:spTree>
    <p:extLst>
      <p:ext uri="{BB962C8B-B14F-4D97-AF65-F5344CB8AC3E}">
        <p14:creationId xmlns:p14="http://schemas.microsoft.com/office/powerpoint/2010/main" val="2229509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Today we are going to go over state data and administration guides and give you updates on vaccine ordering, distribution, and OSIIS. Then later in the call we’re going to hear from Dr. Pai with information on Monkey Pox. So, with that let’s jump. </a:t>
            </a:r>
          </a:p>
        </p:txBody>
      </p:sp>
      <p:sp>
        <p:nvSpPr>
          <p:cNvPr id="4" name="Slide Number Placeholder 3"/>
          <p:cNvSpPr>
            <a:spLocks noGrp="1"/>
          </p:cNvSpPr>
          <p:nvPr>
            <p:ph type="sldNum" sz="quarter" idx="5"/>
          </p:nvPr>
        </p:nvSpPr>
        <p:spPr/>
        <p:txBody>
          <a:bodyPr/>
          <a:lstStyle/>
          <a:p>
            <a:fld id="{D8B40B08-8BBB-504C-BAD2-61931D34972B}" type="slidenum">
              <a:rPr lang="en-US" smtClean="0"/>
              <a:t>2</a:t>
            </a:fld>
            <a:endParaRPr lang="en-US"/>
          </a:p>
        </p:txBody>
      </p:sp>
    </p:spTree>
    <p:extLst>
      <p:ext uri="{BB962C8B-B14F-4D97-AF65-F5344CB8AC3E}">
        <p14:creationId xmlns:p14="http://schemas.microsoft.com/office/powerpoint/2010/main" val="1574030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want to remind you that inventory reconciliation is a requirement for all providers that order covid-19 vaccines, including County Health Departments. Covid-19 inventory must be reconciled weekly. Some providers have two inventory locations – one for normal vaccines, another for covid. Providers need to make sure they reconcile not only the default inventory location, but also the covid location.</a:t>
            </a:r>
          </a:p>
        </p:txBody>
      </p:sp>
      <p:sp>
        <p:nvSpPr>
          <p:cNvPr id="4" name="Slide Number Placeholder 3"/>
          <p:cNvSpPr>
            <a:spLocks noGrp="1"/>
          </p:cNvSpPr>
          <p:nvPr>
            <p:ph type="sldNum" sz="quarter" idx="5"/>
          </p:nvPr>
        </p:nvSpPr>
        <p:spPr/>
        <p:txBody>
          <a:bodyPr/>
          <a:lstStyle/>
          <a:p>
            <a:fld id="{D8B40B08-8BBB-504C-BAD2-61931D34972B}" type="slidenum">
              <a:rPr lang="en-US" smtClean="0"/>
              <a:t>30</a:t>
            </a:fld>
            <a:endParaRPr lang="en-US"/>
          </a:p>
        </p:txBody>
      </p:sp>
    </p:spTree>
    <p:extLst>
      <p:ext uri="{BB962C8B-B14F-4D97-AF65-F5344CB8AC3E}">
        <p14:creationId xmlns:p14="http://schemas.microsoft.com/office/powerpoint/2010/main" val="349484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mn-lt"/>
            </a:endParaRPr>
          </a:p>
          <a:p>
            <a:endParaRPr lang="en-US">
              <a:cs typeface="+mn-lt"/>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31</a:t>
            </a:fld>
            <a:endParaRPr lang="en-US"/>
          </a:p>
        </p:txBody>
      </p:sp>
    </p:spTree>
    <p:extLst>
      <p:ext uri="{BB962C8B-B14F-4D97-AF65-F5344CB8AC3E}">
        <p14:creationId xmlns:p14="http://schemas.microsoft.com/office/powerpoint/2010/main" val="1670082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orders with at least min quantities or less than minimum quantities will be approved in OSIIS and  will be fulfilled and delivered by CHDs depending on the available weekly threshold amounts.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32</a:t>
            </a:fld>
            <a:endParaRPr lang="en-US"/>
          </a:p>
        </p:txBody>
      </p:sp>
    </p:spTree>
    <p:extLst>
      <p:ext uri="{BB962C8B-B14F-4D97-AF65-F5344CB8AC3E}">
        <p14:creationId xmlns:p14="http://schemas.microsoft.com/office/powerpoint/2010/main" val="1237576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want to highlight the importance of the 4 steps each provider needs to do when receiving vaccines from CHDs. Please don't forget about the 4th step. If you don't accept the transfer in OSIIS, CHD will not be able to reconcile their inventory and order any vaccines. </a:t>
            </a:r>
          </a:p>
          <a:p>
            <a:endParaRPr lang="en-US">
              <a:cs typeface="Calibri"/>
            </a:endParaRPr>
          </a:p>
          <a:p>
            <a:r>
              <a:rPr lang="en-US">
                <a:cs typeface="Calibri"/>
              </a:rPr>
              <a:t>If you have any questions about orders related to OSIIS: please reach out to the OSIIS help desk at “”</a:t>
            </a:r>
          </a:p>
          <a:p>
            <a:r>
              <a:rPr lang="en-US">
                <a:cs typeface="Calibri"/>
              </a:rPr>
              <a:t>For questions about the vaccine ordering process: please contact VaccineHelp@health.ok.gov</a:t>
            </a:r>
          </a:p>
          <a:p>
            <a:r>
              <a:rPr lang="en-US">
                <a:cs typeface="Calibri"/>
              </a:rPr>
              <a:t>For questions about order fulfilment/deliver, please reach out to the County Health Department’s contacts. This contact information will be shared in the follow-up email. </a:t>
            </a:r>
          </a:p>
        </p:txBody>
      </p:sp>
      <p:sp>
        <p:nvSpPr>
          <p:cNvPr id="4" name="Slide Number Placeholder 3"/>
          <p:cNvSpPr>
            <a:spLocks noGrp="1"/>
          </p:cNvSpPr>
          <p:nvPr>
            <p:ph type="sldNum" sz="quarter" idx="5"/>
          </p:nvPr>
        </p:nvSpPr>
        <p:spPr/>
        <p:txBody>
          <a:bodyPr/>
          <a:lstStyle/>
          <a:p>
            <a:fld id="{D8B40B08-8BBB-504C-BAD2-61931D34972B}" type="slidenum">
              <a:rPr lang="en-US" smtClean="0"/>
              <a:t>33</a:t>
            </a:fld>
            <a:endParaRPr lang="en-US"/>
          </a:p>
        </p:txBody>
      </p:sp>
    </p:spTree>
    <p:extLst>
      <p:ext uri="{BB962C8B-B14F-4D97-AF65-F5344CB8AC3E}">
        <p14:creationId xmlns:p14="http://schemas.microsoft.com/office/powerpoint/2010/main" val="571231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want to highlight the importance of the 4 steps each provider needs to do when receiving vaccines from CHDs. Please don't forget about the 4th step. If you don't accept the transfer in OSIIS, CHD will not be able to reconcile their inventory and order any vaccines. </a:t>
            </a:r>
          </a:p>
          <a:p>
            <a:endParaRPr lang="en-US">
              <a:cs typeface="Calibri"/>
            </a:endParaRPr>
          </a:p>
          <a:p>
            <a:r>
              <a:rPr lang="en-US">
                <a:cs typeface="Calibri"/>
              </a:rPr>
              <a:t>If you have any questions about orders related to OSIIS: please reach out to the OSIIS help desk at “”</a:t>
            </a:r>
          </a:p>
          <a:p>
            <a:r>
              <a:rPr lang="en-US">
                <a:cs typeface="Calibri"/>
              </a:rPr>
              <a:t>For questions about the vaccine ordering process: please contact VaccineHelp@health.ok.gov</a:t>
            </a:r>
          </a:p>
          <a:p>
            <a:r>
              <a:rPr lang="en-US">
                <a:cs typeface="Calibri"/>
              </a:rPr>
              <a:t>For questions about order fulfilment/deliver, please reach out to the County Health Department’s contacts. This contact information will be shared in the follow-up email. </a:t>
            </a:r>
          </a:p>
        </p:txBody>
      </p:sp>
      <p:sp>
        <p:nvSpPr>
          <p:cNvPr id="4" name="Slide Number Placeholder 3"/>
          <p:cNvSpPr>
            <a:spLocks noGrp="1"/>
          </p:cNvSpPr>
          <p:nvPr>
            <p:ph type="sldNum" sz="quarter" idx="5"/>
          </p:nvPr>
        </p:nvSpPr>
        <p:spPr/>
        <p:txBody>
          <a:bodyPr/>
          <a:lstStyle/>
          <a:p>
            <a:fld id="{D8B40B08-8BBB-504C-BAD2-61931D34972B}" type="slidenum">
              <a:rPr lang="en-US" smtClean="0"/>
              <a:t>34</a:t>
            </a:fld>
            <a:endParaRPr lang="en-US"/>
          </a:p>
        </p:txBody>
      </p:sp>
    </p:spTree>
    <p:extLst>
      <p:ext uri="{BB962C8B-B14F-4D97-AF65-F5344CB8AC3E}">
        <p14:creationId xmlns:p14="http://schemas.microsoft.com/office/powerpoint/2010/main" val="1317741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35</a:t>
            </a:fld>
            <a:endParaRPr lang="en-US"/>
          </a:p>
        </p:txBody>
      </p:sp>
    </p:spTree>
    <p:extLst>
      <p:ext uri="{BB962C8B-B14F-4D97-AF65-F5344CB8AC3E}">
        <p14:creationId xmlns:p14="http://schemas.microsoft.com/office/powerpoint/2010/main" val="1015132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week we received a request from CDC asking Oklahoma providers to regularly update information in VF. This must be done every day or at leaset every 72 hours. After this call, please check if your inventroy has been updated in VF. </a:t>
            </a:r>
          </a:p>
        </p:txBody>
      </p:sp>
      <p:sp>
        <p:nvSpPr>
          <p:cNvPr id="4" name="Slide Number Placeholder 3"/>
          <p:cNvSpPr>
            <a:spLocks noGrp="1"/>
          </p:cNvSpPr>
          <p:nvPr>
            <p:ph type="sldNum" sz="quarter" idx="5"/>
          </p:nvPr>
        </p:nvSpPr>
        <p:spPr/>
        <p:txBody>
          <a:bodyPr/>
          <a:lstStyle/>
          <a:p>
            <a:fld id="{D8B40B08-8BBB-504C-BAD2-61931D34972B}" type="slidenum">
              <a:rPr lang="en-US" smtClean="0"/>
              <a:t>36</a:t>
            </a:fld>
            <a:endParaRPr lang="en-US"/>
          </a:p>
        </p:txBody>
      </p:sp>
    </p:spTree>
    <p:extLst>
      <p:ext uri="{BB962C8B-B14F-4D97-AF65-F5344CB8AC3E}">
        <p14:creationId xmlns:p14="http://schemas.microsoft.com/office/powerpoint/2010/main" val="328938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week we received a request from CDC asking Oklahoma providers to regularly update information in VF. This must be done every day or at leaset every 72 hours. After this call, please check if your inventroy has been updated in VF. </a:t>
            </a:r>
          </a:p>
        </p:txBody>
      </p:sp>
      <p:sp>
        <p:nvSpPr>
          <p:cNvPr id="4" name="Slide Number Placeholder 3"/>
          <p:cNvSpPr>
            <a:spLocks noGrp="1"/>
          </p:cNvSpPr>
          <p:nvPr>
            <p:ph type="sldNum" sz="quarter" idx="5"/>
          </p:nvPr>
        </p:nvSpPr>
        <p:spPr/>
        <p:txBody>
          <a:bodyPr/>
          <a:lstStyle/>
          <a:p>
            <a:fld id="{D8B40B08-8BBB-504C-BAD2-61931D34972B}" type="slidenum">
              <a:rPr lang="en-US" smtClean="0"/>
              <a:t>37</a:t>
            </a:fld>
            <a:endParaRPr lang="en-US"/>
          </a:p>
        </p:txBody>
      </p:sp>
    </p:spTree>
    <p:extLst>
      <p:ext uri="{BB962C8B-B14F-4D97-AF65-F5344CB8AC3E}">
        <p14:creationId xmlns:p14="http://schemas.microsoft.com/office/powerpoint/2010/main" val="3580494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week we received a request from CDC asking Oklahoma providers to regularly update information in VF. This must be done every day or at leaset every 72 hours. After this call, please check if your inventroy has been updated in VF. </a:t>
            </a:r>
          </a:p>
        </p:txBody>
      </p:sp>
      <p:sp>
        <p:nvSpPr>
          <p:cNvPr id="4" name="Slide Number Placeholder 3"/>
          <p:cNvSpPr>
            <a:spLocks noGrp="1"/>
          </p:cNvSpPr>
          <p:nvPr>
            <p:ph type="sldNum" sz="quarter" idx="5"/>
          </p:nvPr>
        </p:nvSpPr>
        <p:spPr/>
        <p:txBody>
          <a:bodyPr/>
          <a:lstStyle/>
          <a:p>
            <a:fld id="{D8B40B08-8BBB-504C-BAD2-61931D34972B}" type="slidenum">
              <a:rPr lang="en-US" smtClean="0"/>
              <a:t>38</a:t>
            </a:fld>
            <a:endParaRPr lang="en-US"/>
          </a:p>
        </p:txBody>
      </p:sp>
    </p:spTree>
    <p:extLst>
      <p:ext uri="{BB962C8B-B14F-4D97-AF65-F5344CB8AC3E}">
        <p14:creationId xmlns:p14="http://schemas.microsoft.com/office/powerpoint/2010/main" val="335713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week we received a request from CDC asking Oklahoma providers to regularly update information in VF. This must be done every day or at leaset every 72 hours. After this call, please check if your inventroy has been updated in VF. </a:t>
            </a:r>
          </a:p>
        </p:txBody>
      </p:sp>
      <p:sp>
        <p:nvSpPr>
          <p:cNvPr id="4" name="Slide Number Placeholder 3"/>
          <p:cNvSpPr>
            <a:spLocks noGrp="1"/>
          </p:cNvSpPr>
          <p:nvPr>
            <p:ph type="sldNum" sz="quarter" idx="5"/>
          </p:nvPr>
        </p:nvSpPr>
        <p:spPr/>
        <p:txBody>
          <a:bodyPr/>
          <a:lstStyle/>
          <a:p>
            <a:fld id="{D8B40B08-8BBB-504C-BAD2-61931D34972B}" type="slidenum">
              <a:rPr lang="en-US" smtClean="0"/>
              <a:t>39</a:t>
            </a:fld>
            <a:endParaRPr lang="en-US"/>
          </a:p>
        </p:txBody>
      </p:sp>
    </p:spTree>
    <p:extLst>
      <p:ext uri="{BB962C8B-B14F-4D97-AF65-F5344CB8AC3E}">
        <p14:creationId xmlns:p14="http://schemas.microsoft.com/office/powerpoint/2010/main" val="399416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3</a:t>
            </a:fld>
            <a:endParaRPr lang="en-US"/>
          </a:p>
        </p:txBody>
      </p:sp>
    </p:spTree>
    <p:extLst>
      <p:ext uri="{BB962C8B-B14F-4D97-AF65-F5344CB8AC3E}">
        <p14:creationId xmlns:p14="http://schemas.microsoft.com/office/powerpoint/2010/main" val="3837888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week we received a request from CDC asking Oklahoma providers to regularly update information in VF. This must be done every day or at leaset every 72 hours. After this call, please check if your inventroy has been updated in VF. </a:t>
            </a:r>
          </a:p>
        </p:txBody>
      </p:sp>
      <p:sp>
        <p:nvSpPr>
          <p:cNvPr id="4" name="Slide Number Placeholder 3"/>
          <p:cNvSpPr>
            <a:spLocks noGrp="1"/>
          </p:cNvSpPr>
          <p:nvPr>
            <p:ph type="sldNum" sz="quarter" idx="5"/>
          </p:nvPr>
        </p:nvSpPr>
        <p:spPr/>
        <p:txBody>
          <a:bodyPr/>
          <a:lstStyle/>
          <a:p>
            <a:fld id="{D8B40B08-8BBB-504C-BAD2-61931D34972B}" type="slidenum">
              <a:rPr lang="en-US" smtClean="0"/>
              <a:t>40</a:t>
            </a:fld>
            <a:endParaRPr lang="en-US"/>
          </a:p>
        </p:txBody>
      </p:sp>
    </p:spTree>
    <p:extLst>
      <p:ext uri="{BB962C8B-B14F-4D97-AF65-F5344CB8AC3E}">
        <p14:creationId xmlns:p14="http://schemas.microsoft.com/office/powerpoint/2010/main" val="2303658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week we received a request from CDC asking Oklahoma providers to regularly update information in VF. This must be done every day or at leaset every 72 hours. After this call, please check if your inventroy has been updated in VF. </a:t>
            </a:r>
          </a:p>
        </p:txBody>
      </p:sp>
      <p:sp>
        <p:nvSpPr>
          <p:cNvPr id="4" name="Slide Number Placeholder 3"/>
          <p:cNvSpPr>
            <a:spLocks noGrp="1"/>
          </p:cNvSpPr>
          <p:nvPr>
            <p:ph type="sldNum" sz="quarter" idx="5"/>
          </p:nvPr>
        </p:nvSpPr>
        <p:spPr/>
        <p:txBody>
          <a:bodyPr/>
          <a:lstStyle/>
          <a:p>
            <a:fld id="{D8B40B08-8BBB-504C-BAD2-61931D34972B}" type="slidenum">
              <a:rPr lang="en-US" smtClean="0"/>
              <a:t>41</a:t>
            </a:fld>
            <a:endParaRPr lang="en-US"/>
          </a:p>
        </p:txBody>
      </p:sp>
    </p:spTree>
    <p:extLst>
      <p:ext uri="{BB962C8B-B14F-4D97-AF65-F5344CB8AC3E}">
        <p14:creationId xmlns:p14="http://schemas.microsoft.com/office/powerpoint/2010/main" val="2910352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 week we received a request from CDC asking Oklahoma providers to regularly update information in VF. This must be done every day or at leaset every 72 hours. After this call, please check if your inventroy has been updated in VF. </a:t>
            </a:r>
          </a:p>
        </p:txBody>
      </p:sp>
      <p:sp>
        <p:nvSpPr>
          <p:cNvPr id="4" name="Slide Number Placeholder 3"/>
          <p:cNvSpPr>
            <a:spLocks noGrp="1"/>
          </p:cNvSpPr>
          <p:nvPr>
            <p:ph type="sldNum" sz="quarter" idx="5"/>
          </p:nvPr>
        </p:nvSpPr>
        <p:spPr/>
        <p:txBody>
          <a:bodyPr/>
          <a:lstStyle/>
          <a:p>
            <a:fld id="{D8B40B08-8BBB-504C-BAD2-61931D34972B}" type="slidenum">
              <a:rPr lang="en-US" smtClean="0"/>
              <a:t>42</a:t>
            </a:fld>
            <a:endParaRPr lang="en-US"/>
          </a:p>
        </p:txBody>
      </p:sp>
    </p:spTree>
    <p:extLst>
      <p:ext uri="{BB962C8B-B14F-4D97-AF65-F5344CB8AC3E}">
        <p14:creationId xmlns:p14="http://schemas.microsoft.com/office/powerpoint/2010/main" val="2600480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472">
              <a:lnSpc>
                <a:spcPct val="90000"/>
              </a:lnSpc>
              <a:spcBef>
                <a:spcPts val="917"/>
              </a:spcBef>
            </a:pPr>
            <a:r>
              <a:rPr lang="en-US">
                <a:cs typeface="Calibri"/>
              </a:rPr>
              <a:t>If you need help with any of the processes, please use our detailed "How to" guides. </a:t>
            </a:r>
            <a:endParaRPr lang="en-US"/>
          </a:p>
        </p:txBody>
      </p:sp>
      <p:sp>
        <p:nvSpPr>
          <p:cNvPr id="4" name="Slide Number Placeholder 3"/>
          <p:cNvSpPr>
            <a:spLocks noGrp="1"/>
          </p:cNvSpPr>
          <p:nvPr>
            <p:ph type="sldNum" sz="quarter" idx="5"/>
          </p:nvPr>
        </p:nvSpPr>
        <p:spPr/>
        <p:txBody>
          <a:bodyPr/>
          <a:lstStyle/>
          <a:p>
            <a:fld id="{D8B40B08-8BBB-504C-BAD2-61931D34972B}" type="slidenum">
              <a:rPr lang="en-US" smtClean="0"/>
              <a:t>43</a:t>
            </a:fld>
            <a:endParaRPr lang="en-US"/>
          </a:p>
        </p:txBody>
      </p:sp>
    </p:spTree>
    <p:extLst>
      <p:ext uri="{BB962C8B-B14F-4D97-AF65-F5344CB8AC3E}">
        <p14:creationId xmlns:p14="http://schemas.microsoft.com/office/powerpoint/2010/main" val="1762798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44</a:t>
            </a:fld>
            <a:endParaRPr lang="en-US"/>
          </a:p>
        </p:txBody>
      </p:sp>
    </p:spTree>
    <p:extLst>
      <p:ext uri="{BB962C8B-B14F-4D97-AF65-F5344CB8AC3E}">
        <p14:creationId xmlns:p14="http://schemas.microsoft.com/office/powerpoint/2010/main" val="3837888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40B08-8BBB-504C-BAD2-61931D34972B}" type="slidenum">
              <a:rPr lang="en-US" smtClean="0"/>
              <a:t>45</a:t>
            </a:fld>
            <a:endParaRPr lang="en-US"/>
          </a:p>
        </p:txBody>
      </p:sp>
    </p:spTree>
    <p:extLst>
      <p:ext uri="{BB962C8B-B14F-4D97-AF65-F5344CB8AC3E}">
        <p14:creationId xmlns:p14="http://schemas.microsoft.com/office/powerpoint/2010/main" val="2506778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40B08-8BBB-504C-BAD2-61931D34972B}" type="slidenum">
              <a:rPr lang="en-US" smtClean="0"/>
              <a:t>47</a:t>
            </a:fld>
            <a:endParaRPr lang="en-US"/>
          </a:p>
        </p:txBody>
      </p:sp>
    </p:spTree>
    <p:extLst>
      <p:ext uri="{BB962C8B-B14F-4D97-AF65-F5344CB8AC3E}">
        <p14:creationId xmlns:p14="http://schemas.microsoft.com/office/powerpoint/2010/main" val="4117514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40B08-8BBB-504C-BAD2-61931D34972B}" type="slidenum">
              <a:rPr lang="en-US" smtClean="0"/>
              <a:t>48</a:t>
            </a:fld>
            <a:endParaRPr lang="en-US"/>
          </a:p>
        </p:txBody>
      </p:sp>
    </p:spTree>
    <p:extLst>
      <p:ext uri="{BB962C8B-B14F-4D97-AF65-F5344CB8AC3E}">
        <p14:creationId xmlns:p14="http://schemas.microsoft.com/office/powerpoint/2010/main" val="1156206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40B08-8BBB-504C-BAD2-61931D34972B}" type="slidenum">
              <a:rPr lang="en-US" smtClean="0"/>
              <a:t>56</a:t>
            </a:fld>
            <a:endParaRPr lang="en-US"/>
          </a:p>
        </p:txBody>
      </p:sp>
    </p:spTree>
    <p:extLst>
      <p:ext uri="{BB962C8B-B14F-4D97-AF65-F5344CB8AC3E}">
        <p14:creationId xmlns:p14="http://schemas.microsoft.com/office/powerpoint/2010/main" val="1762183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40B08-8BBB-504C-BAD2-61931D34972B}" type="slidenum">
              <a:rPr lang="en-US" smtClean="0"/>
              <a:t>60</a:t>
            </a:fld>
            <a:endParaRPr lang="en-US"/>
          </a:p>
        </p:txBody>
      </p:sp>
    </p:spTree>
    <p:extLst>
      <p:ext uri="{BB962C8B-B14F-4D97-AF65-F5344CB8AC3E}">
        <p14:creationId xmlns:p14="http://schemas.microsoft.com/office/powerpoint/2010/main" val="264262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202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40B08-8BBB-504C-BAD2-61931D34972B}" type="slidenum">
              <a:rPr lang="en-US" smtClean="0"/>
              <a:t>61</a:t>
            </a:fld>
            <a:endParaRPr lang="en-US"/>
          </a:p>
        </p:txBody>
      </p:sp>
    </p:spTree>
    <p:extLst>
      <p:ext uri="{BB962C8B-B14F-4D97-AF65-F5344CB8AC3E}">
        <p14:creationId xmlns:p14="http://schemas.microsoft.com/office/powerpoint/2010/main" val="960163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40B08-8BBB-504C-BAD2-61931D34972B}" type="slidenum">
              <a:rPr lang="en-US" smtClean="0"/>
              <a:t>62</a:t>
            </a:fld>
            <a:endParaRPr lang="en-US"/>
          </a:p>
        </p:txBody>
      </p:sp>
    </p:spTree>
    <p:extLst>
      <p:ext uri="{BB962C8B-B14F-4D97-AF65-F5344CB8AC3E}">
        <p14:creationId xmlns:p14="http://schemas.microsoft.com/office/powerpoint/2010/main" val="3995386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40B08-8BBB-504C-BAD2-61931D34972B}" type="slidenum">
              <a:rPr lang="en-US" smtClean="0"/>
              <a:t>63</a:t>
            </a:fld>
            <a:endParaRPr lang="en-US"/>
          </a:p>
        </p:txBody>
      </p:sp>
    </p:spTree>
    <p:extLst>
      <p:ext uri="{BB962C8B-B14F-4D97-AF65-F5344CB8AC3E}">
        <p14:creationId xmlns:p14="http://schemas.microsoft.com/office/powerpoint/2010/main" val="3345546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B40B08-8BBB-504C-BAD2-61931D34972B}" type="slidenum">
              <a:rPr lang="en-US" smtClean="0"/>
              <a:t>64</a:t>
            </a:fld>
            <a:endParaRPr lang="en-US"/>
          </a:p>
        </p:txBody>
      </p:sp>
    </p:spTree>
    <p:extLst>
      <p:ext uri="{BB962C8B-B14F-4D97-AF65-F5344CB8AC3E}">
        <p14:creationId xmlns:p14="http://schemas.microsoft.com/office/powerpoint/2010/main" val="1884060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68</a:t>
            </a:fld>
            <a:endParaRPr lang="en-US"/>
          </a:p>
        </p:txBody>
      </p:sp>
    </p:spTree>
    <p:extLst>
      <p:ext uri="{BB962C8B-B14F-4D97-AF65-F5344CB8AC3E}">
        <p14:creationId xmlns:p14="http://schemas.microsoft.com/office/powerpoint/2010/main" val="1577424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cs typeface="Calibri"/>
            </a:endParaRPr>
          </a:p>
          <a:p>
            <a:pPr algn="just"/>
            <a:endParaRPr lang="en-US">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69</a:t>
            </a:fld>
            <a:endParaRPr lang="en-US"/>
          </a:p>
        </p:txBody>
      </p:sp>
    </p:spTree>
    <p:extLst>
      <p:ext uri="{BB962C8B-B14F-4D97-AF65-F5344CB8AC3E}">
        <p14:creationId xmlns:p14="http://schemas.microsoft.com/office/powerpoint/2010/main" val="12712054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Facilities can order PPE using the Big Commerce online ordering system. </a:t>
            </a:r>
          </a:p>
          <a:p>
            <a:pPr algn="just"/>
            <a:r>
              <a:rPr lang="en-US"/>
              <a:t>If a facility needs assistance with setting up an account, please use the link, </a:t>
            </a:r>
            <a:r>
              <a:rPr lang="en-US" u="sng">
                <a:hlinkClick r:id="rId3"/>
              </a:rPr>
              <a:t>https://okppe.mybigcommerce.com/</a:t>
            </a:r>
            <a:r>
              <a:rPr lang="en-US"/>
              <a:t>. Proceed to the "Need an Account?" page and complete the Contact Us for an account. Usually, an account is created within 24 hours. </a:t>
            </a:r>
            <a:endParaRPr lang="en-US">
              <a:cs typeface="Calibri"/>
            </a:endParaRPr>
          </a:p>
          <a:p>
            <a:pPr algn="just"/>
            <a:endParaRPr lang="en-US">
              <a:cs typeface="Calibri"/>
            </a:endParaRPr>
          </a:p>
          <a:p>
            <a:pPr algn="just"/>
            <a:r>
              <a:rPr lang="en-US">
                <a:cs typeface="Calibri"/>
              </a:rPr>
              <a:t>For testing supplies and guidance, you can contact </a:t>
            </a:r>
            <a:r>
              <a:rPr lang="en-US">
                <a:cs typeface="Calibri"/>
                <a:hlinkClick r:id="rId4"/>
              </a:rPr>
              <a:t>testing@health.ok.gov</a:t>
            </a:r>
            <a:r>
              <a:rPr lang="en-US">
                <a:cs typeface="Calibri"/>
              </a:rPr>
              <a:t> </a:t>
            </a:r>
          </a:p>
          <a:p>
            <a:pPr algn="just"/>
            <a:r>
              <a:rPr lang="en-US">
                <a:cs typeface="Calibri"/>
              </a:rPr>
              <a:t>There are limited quantities of NP, Throat, Saliva available </a:t>
            </a:r>
          </a:p>
          <a:p>
            <a:pPr algn="just"/>
            <a:endParaRPr lang="en-US">
              <a:cs typeface="Calibri"/>
            </a:endParaRPr>
          </a:p>
          <a:p>
            <a:pPr algn="just"/>
            <a:r>
              <a:rPr lang="en-US">
                <a:cs typeface="Calibri"/>
              </a:rPr>
              <a:t>For questions regarding Monoclonal Antibody </a:t>
            </a:r>
            <a:r>
              <a:rPr lang="en-US" err="1">
                <a:cs typeface="Calibri"/>
              </a:rPr>
              <a:t>Theraputics</a:t>
            </a:r>
            <a:r>
              <a:rPr lang="en-US">
                <a:cs typeface="Calibri"/>
              </a:rPr>
              <a:t>:  contact </a:t>
            </a:r>
            <a:r>
              <a:rPr lang="en-US">
                <a:cs typeface="Calibri"/>
                <a:hlinkClick r:id="rId5"/>
              </a:rPr>
              <a:t>antivirals@health.ok.gov</a:t>
            </a:r>
            <a:r>
              <a:rPr lang="en-US">
                <a:cs typeface="Calibri"/>
              </a:rPr>
              <a:t> with questions about guidance or administration </a:t>
            </a:r>
          </a:p>
          <a:p>
            <a:pPr algn="just"/>
            <a:r>
              <a:rPr lang="en-US">
                <a:cs typeface="Calibri"/>
              </a:rPr>
              <a:t>There are currently 102 providers in Oklahoma, this website will take you to a map that tells you the location of the nearest provider of monoclonal antibodies is</a:t>
            </a:r>
          </a:p>
        </p:txBody>
      </p:sp>
      <p:sp>
        <p:nvSpPr>
          <p:cNvPr id="4" name="Slide Number Placeholder 3"/>
          <p:cNvSpPr>
            <a:spLocks noGrp="1"/>
          </p:cNvSpPr>
          <p:nvPr>
            <p:ph type="sldNum" sz="quarter" idx="5"/>
          </p:nvPr>
        </p:nvSpPr>
        <p:spPr/>
        <p:txBody>
          <a:bodyPr/>
          <a:lstStyle/>
          <a:p>
            <a:fld id="{D8B40B08-8BBB-504C-BAD2-61931D34972B}" type="slidenum">
              <a:rPr lang="en-US" smtClean="0"/>
              <a:t>70</a:t>
            </a:fld>
            <a:endParaRPr lang="en-US"/>
          </a:p>
        </p:txBody>
      </p:sp>
    </p:spTree>
    <p:extLst>
      <p:ext uri="{BB962C8B-B14F-4D97-AF65-F5344CB8AC3E}">
        <p14:creationId xmlns:p14="http://schemas.microsoft.com/office/powerpoint/2010/main" val="1715815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Facilities can order PPE using the Big Commerce online ordering system. </a:t>
            </a:r>
          </a:p>
          <a:p>
            <a:pPr algn="just"/>
            <a:r>
              <a:rPr lang="en-US"/>
              <a:t>If a facility needs assistance with setting up an account, please use the link, </a:t>
            </a:r>
            <a:r>
              <a:rPr lang="en-US" u="sng">
                <a:hlinkClick r:id="rId3"/>
              </a:rPr>
              <a:t>https://okppe.mybigcommerce.com/</a:t>
            </a:r>
            <a:r>
              <a:rPr lang="en-US"/>
              <a:t>. Proceed to the "Need an Account?" page and complete the Contact Us for an account. Usually, an account is created within 24 hours. </a:t>
            </a:r>
            <a:endParaRPr lang="en-US">
              <a:cs typeface="Calibri"/>
            </a:endParaRPr>
          </a:p>
          <a:p>
            <a:pPr algn="just"/>
            <a:endParaRPr lang="en-US">
              <a:cs typeface="Calibri"/>
            </a:endParaRPr>
          </a:p>
          <a:p>
            <a:pPr algn="just"/>
            <a:r>
              <a:rPr lang="en-US">
                <a:cs typeface="Calibri"/>
              </a:rPr>
              <a:t>For testing supplies and guidance, you can contact </a:t>
            </a:r>
            <a:r>
              <a:rPr lang="en-US">
                <a:cs typeface="Calibri"/>
                <a:hlinkClick r:id="rId4"/>
              </a:rPr>
              <a:t>testing@health.ok.gov</a:t>
            </a:r>
            <a:r>
              <a:rPr lang="en-US">
                <a:cs typeface="Calibri"/>
              </a:rPr>
              <a:t> </a:t>
            </a:r>
          </a:p>
          <a:p>
            <a:pPr algn="just"/>
            <a:r>
              <a:rPr lang="en-US">
                <a:cs typeface="Calibri"/>
              </a:rPr>
              <a:t>There are limited quantities of NP, Throat, Saliva available </a:t>
            </a:r>
          </a:p>
          <a:p>
            <a:pPr algn="just"/>
            <a:endParaRPr lang="en-US">
              <a:cs typeface="Calibri"/>
            </a:endParaRPr>
          </a:p>
          <a:p>
            <a:pPr algn="just"/>
            <a:r>
              <a:rPr lang="en-US">
                <a:cs typeface="Calibri"/>
              </a:rPr>
              <a:t>For questions regarding Monoclonal Antibody Therapeutics:  contact </a:t>
            </a:r>
            <a:r>
              <a:rPr lang="en-US">
                <a:cs typeface="Calibri"/>
                <a:hlinkClick r:id="rId5"/>
              </a:rPr>
              <a:t>antivirals@health.ok.gov</a:t>
            </a:r>
            <a:r>
              <a:rPr lang="en-US">
                <a:cs typeface="Calibri"/>
              </a:rPr>
              <a:t> with questions about guidance or administration </a:t>
            </a:r>
          </a:p>
          <a:p>
            <a:pPr algn="just"/>
            <a:r>
              <a:rPr lang="en-US">
                <a:cs typeface="Calibri"/>
              </a:rPr>
              <a:t>There are currently 102 providers in Oklahoma, this website will take you to a map that tells you the location of the nearest provider of monoclonal antibodies is</a:t>
            </a:r>
          </a:p>
        </p:txBody>
      </p:sp>
      <p:sp>
        <p:nvSpPr>
          <p:cNvPr id="4" name="Slide Number Placeholder 3"/>
          <p:cNvSpPr>
            <a:spLocks noGrp="1"/>
          </p:cNvSpPr>
          <p:nvPr>
            <p:ph type="sldNum" sz="quarter" idx="5"/>
          </p:nvPr>
        </p:nvSpPr>
        <p:spPr/>
        <p:txBody>
          <a:bodyPr/>
          <a:lstStyle/>
          <a:p>
            <a:fld id="{D8B40B08-8BBB-504C-BAD2-61931D34972B}" type="slidenum">
              <a:rPr lang="en-US" smtClean="0"/>
              <a:t>71</a:t>
            </a:fld>
            <a:endParaRPr lang="en-US"/>
          </a:p>
        </p:txBody>
      </p:sp>
    </p:spTree>
    <p:extLst>
      <p:ext uri="{BB962C8B-B14F-4D97-AF65-F5344CB8AC3E}">
        <p14:creationId xmlns:p14="http://schemas.microsoft.com/office/powerpoint/2010/main" val="12167844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OSIIS (ok.gov)</a:t>
            </a:r>
            <a:endParaRPr lang="en-US"/>
          </a:p>
        </p:txBody>
      </p:sp>
      <p:sp>
        <p:nvSpPr>
          <p:cNvPr id="4" name="Slide Number Placeholder 3"/>
          <p:cNvSpPr>
            <a:spLocks noGrp="1"/>
          </p:cNvSpPr>
          <p:nvPr>
            <p:ph type="sldNum" sz="quarter" idx="5"/>
          </p:nvPr>
        </p:nvSpPr>
        <p:spPr/>
        <p:txBody>
          <a:bodyPr/>
          <a:lstStyle/>
          <a:p>
            <a:fld id="{26CF5B52-A01E-4720-A5F6-8E1BCD672780}" type="slidenum">
              <a:rPr lang="en-US"/>
              <a:t>72</a:t>
            </a:fld>
            <a:endParaRPr lang="en-US"/>
          </a:p>
        </p:txBody>
      </p:sp>
    </p:spTree>
    <p:extLst>
      <p:ext uri="{BB962C8B-B14F-4D97-AF65-F5344CB8AC3E}">
        <p14:creationId xmlns:p14="http://schemas.microsoft.com/office/powerpoint/2010/main" val="1850544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Facilities can order PPE using the Big Commerce online ordering system. </a:t>
            </a:r>
          </a:p>
          <a:p>
            <a:pPr algn="just"/>
            <a:r>
              <a:rPr lang="en-US"/>
              <a:t>If a facility needs assistance with setting up an account, please use the link, </a:t>
            </a:r>
            <a:r>
              <a:rPr lang="en-US" u="sng">
                <a:hlinkClick r:id="rId3"/>
              </a:rPr>
              <a:t>https://okppe.mybigcommerce.com/</a:t>
            </a:r>
            <a:r>
              <a:rPr lang="en-US"/>
              <a:t>. Proceed to the "Need an Account?" page and complete the Contact Us for an account. Usually, an account is created within 24 hours. </a:t>
            </a:r>
            <a:endParaRPr lang="en-US">
              <a:cs typeface="Calibri"/>
            </a:endParaRPr>
          </a:p>
          <a:p>
            <a:pPr algn="just"/>
            <a:endParaRPr lang="en-US">
              <a:cs typeface="Calibri"/>
            </a:endParaRPr>
          </a:p>
          <a:p>
            <a:pPr algn="just"/>
            <a:r>
              <a:rPr lang="en-US">
                <a:cs typeface="Calibri"/>
              </a:rPr>
              <a:t>For testing supplies and guidance, you can contact </a:t>
            </a:r>
            <a:r>
              <a:rPr lang="en-US">
                <a:cs typeface="Calibri"/>
                <a:hlinkClick r:id="rId4"/>
              </a:rPr>
              <a:t>testing@health.ok.gov</a:t>
            </a:r>
            <a:r>
              <a:rPr lang="en-US">
                <a:cs typeface="Calibri"/>
              </a:rPr>
              <a:t> </a:t>
            </a:r>
          </a:p>
          <a:p>
            <a:pPr algn="just"/>
            <a:r>
              <a:rPr lang="en-US">
                <a:cs typeface="Calibri"/>
              </a:rPr>
              <a:t>There are limited quantities of NP, Throat, Saliva available </a:t>
            </a:r>
          </a:p>
          <a:p>
            <a:pPr algn="just"/>
            <a:endParaRPr lang="en-US">
              <a:cs typeface="Calibri"/>
            </a:endParaRPr>
          </a:p>
          <a:p>
            <a:pPr algn="just"/>
            <a:r>
              <a:rPr lang="en-US">
                <a:cs typeface="Calibri"/>
              </a:rPr>
              <a:t>For questions regarding Monoclonal Antibody </a:t>
            </a:r>
            <a:r>
              <a:rPr lang="en-US" err="1">
                <a:cs typeface="Calibri"/>
              </a:rPr>
              <a:t>Theraputics</a:t>
            </a:r>
            <a:r>
              <a:rPr lang="en-US">
                <a:cs typeface="Calibri"/>
              </a:rPr>
              <a:t>:  contact </a:t>
            </a:r>
            <a:r>
              <a:rPr lang="en-US">
                <a:cs typeface="Calibri"/>
                <a:hlinkClick r:id="rId5"/>
              </a:rPr>
              <a:t>antivirals@health.ok.gov</a:t>
            </a:r>
            <a:r>
              <a:rPr lang="en-US">
                <a:cs typeface="Calibri"/>
              </a:rPr>
              <a:t> with questions about guidance or administration </a:t>
            </a:r>
          </a:p>
          <a:p>
            <a:pPr algn="just"/>
            <a:r>
              <a:rPr lang="en-US">
                <a:cs typeface="Calibri"/>
              </a:rPr>
              <a:t>There are currently 102 providers in Oklahoma, this website will take you to a map that tells you the location of the nearest provider of monoclonal antibodies is</a:t>
            </a:r>
          </a:p>
        </p:txBody>
      </p:sp>
      <p:sp>
        <p:nvSpPr>
          <p:cNvPr id="4" name="Slide Number Placeholder 3"/>
          <p:cNvSpPr>
            <a:spLocks noGrp="1"/>
          </p:cNvSpPr>
          <p:nvPr>
            <p:ph type="sldNum" sz="quarter" idx="5"/>
          </p:nvPr>
        </p:nvSpPr>
        <p:spPr/>
        <p:txBody>
          <a:bodyPr/>
          <a:lstStyle/>
          <a:p>
            <a:fld id="{D8B40B08-8BBB-504C-BAD2-61931D34972B}" type="slidenum">
              <a:rPr lang="en-US" smtClean="0"/>
              <a:t>73</a:t>
            </a:fld>
            <a:endParaRPr lang="en-US"/>
          </a:p>
        </p:txBody>
      </p:sp>
    </p:spTree>
    <p:extLst>
      <p:ext uri="{BB962C8B-B14F-4D97-AF65-F5344CB8AC3E}">
        <p14:creationId xmlns:p14="http://schemas.microsoft.com/office/powerpoint/2010/main" val="3622312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hlinkClick r:id="rId3"/>
              </a:rPr>
              <a:t>https://www.cdc.gov/vaccines/covid-19/downloads/COVID19-vaccination-recommendations-most-people.pdf</a:t>
            </a:r>
            <a:r>
              <a:rPr lang="en-US"/>
              <a:t> </a:t>
            </a:r>
            <a:endParaRPr lang="en-US">
              <a:cs typeface="Calibri"/>
            </a:endParaRPr>
          </a:p>
          <a:p>
            <a:endParaRPr lang="en-US"/>
          </a:p>
          <a:p>
            <a:r>
              <a:rPr lang="en-US">
                <a:hlinkClick r:id="rId4"/>
              </a:rPr>
              <a:t>https://www.cdc.gov/vaccines/covid-19/clinical-considerations/interim-considerations-us.html?ACSTrackingID=USCDC_2120-DM104004&amp;ACSTrackingLabel=Updated%20Guidance%3A%20Interim%20Clinical%20Considerations%20for%20Use%20of%20COVID-19%20Vaccines&amp;deliveryName=USCDC_2120-DM104004</a:t>
            </a:r>
            <a:r>
              <a:rPr lang="en-US"/>
              <a:t>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CF5B52-A01E-4720-A5F6-8E1BCD672780}" type="slidenum">
              <a:rPr lang="en-US" smtClean="0"/>
              <a:t>6</a:t>
            </a:fld>
            <a:endParaRPr lang="en-US"/>
          </a:p>
        </p:txBody>
      </p:sp>
    </p:spTree>
    <p:extLst>
      <p:ext uri="{BB962C8B-B14F-4D97-AF65-F5344CB8AC3E}">
        <p14:creationId xmlns:p14="http://schemas.microsoft.com/office/powerpoint/2010/main" val="78713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CF5B52-A01E-4720-A5F6-8E1BCD672780}" type="slidenum">
              <a:rPr lang="en-US" smtClean="0"/>
              <a:t>8</a:t>
            </a:fld>
            <a:endParaRPr lang="en-US"/>
          </a:p>
        </p:txBody>
      </p:sp>
    </p:spTree>
    <p:extLst>
      <p:ext uri="{BB962C8B-B14F-4D97-AF65-F5344CB8AC3E}">
        <p14:creationId xmlns:p14="http://schemas.microsoft.com/office/powerpoint/2010/main" val="1190578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solidFill>
                  <a:srgbClr val="000000"/>
                </a:solidFill>
                <a:ea typeface="+mn-lt"/>
                <a:cs typeface="+mn-lt"/>
              </a:rPr>
              <a:t>‡</a:t>
            </a:r>
            <a:r>
              <a:rPr lang="en-US" sz="1200">
                <a:solidFill>
                  <a:srgbClr val="000000"/>
                </a:solidFill>
                <a:ea typeface="+mn-lt"/>
                <a:cs typeface="+mn-lt"/>
              </a:rPr>
              <a:t>The </a:t>
            </a:r>
            <a:r>
              <a:rPr lang="en-US" sz="1200" u="sng">
                <a:solidFill>
                  <a:srgbClr val="075290"/>
                </a:solidFill>
                <a:ea typeface="+mn-lt"/>
                <a:cs typeface="+mn-lt"/>
                <a:hlinkClick r:id="rId3"/>
              </a:rPr>
              <a:t>FDA EUA</a:t>
            </a:r>
            <a:r>
              <a:rPr lang="en-US" sz="1200">
                <a:solidFill>
                  <a:srgbClr val="000000"/>
                </a:solidFill>
                <a:ea typeface="+mn-lt"/>
                <a:cs typeface="+mn-lt"/>
              </a:rPr>
              <a:t> provides that children who transition from age 4 years to age 5 years during the Pfizer-BioNTech vaccination series complete the 3-dose series with updated (2023–2024 Formula) Pfizer-BioNTech COVID-19 Vaccine for ages 6 months–4 years, 0.3 mL/3 ug (yellow cap; yellow label). The </a:t>
            </a:r>
            <a:r>
              <a:rPr lang="en-US" sz="1200" u="sng">
                <a:solidFill>
                  <a:srgbClr val="075290"/>
                </a:solidFill>
                <a:ea typeface="+mn-lt"/>
                <a:cs typeface="+mn-lt"/>
                <a:hlinkClick r:id="rId4"/>
              </a:rPr>
              <a:t>FDA EUA</a:t>
            </a:r>
            <a:r>
              <a:rPr lang="en-US" sz="1200">
                <a:solidFill>
                  <a:srgbClr val="000000"/>
                </a:solidFill>
                <a:ea typeface="+mn-lt"/>
                <a:cs typeface="+mn-lt"/>
              </a:rPr>
              <a:t> provides that children who transition from age 4 years to age 5 years during the Moderna vaccination series complete the 2-dose series; there is no dosage change.</a:t>
            </a:r>
            <a:endParaRPr lang="en-US"/>
          </a:p>
          <a:p>
            <a:endParaRPr lang="en-US"/>
          </a:p>
        </p:txBody>
      </p:sp>
      <p:sp>
        <p:nvSpPr>
          <p:cNvPr id="4" name="Slide Number Placeholder 3"/>
          <p:cNvSpPr>
            <a:spLocks noGrp="1"/>
          </p:cNvSpPr>
          <p:nvPr>
            <p:ph type="sldNum" sz="quarter" idx="5"/>
          </p:nvPr>
        </p:nvSpPr>
        <p:spPr/>
        <p:txBody>
          <a:bodyPr/>
          <a:lstStyle/>
          <a:p>
            <a:fld id="{26CF5B52-A01E-4720-A5F6-8E1BCD672780}" type="slidenum">
              <a:rPr lang="en-US" smtClean="0"/>
              <a:t>9</a:t>
            </a:fld>
            <a:endParaRPr lang="en-US"/>
          </a:p>
        </p:txBody>
      </p:sp>
    </p:spTree>
    <p:extLst>
      <p:ext uri="{BB962C8B-B14F-4D97-AF65-F5344CB8AC3E}">
        <p14:creationId xmlns:p14="http://schemas.microsoft.com/office/powerpoint/2010/main" val="1212464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https://www.fda.gov/emergency-preparedness-and-response/coronavirus-disease-2019-covid-19/covid-19-vaccines </a:t>
            </a:r>
          </a:p>
        </p:txBody>
      </p:sp>
      <p:sp>
        <p:nvSpPr>
          <p:cNvPr id="4" name="Slide Number Placeholder 3"/>
          <p:cNvSpPr>
            <a:spLocks noGrp="1"/>
          </p:cNvSpPr>
          <p:nvPr>
            <p:ph type="sldNum" sz="quarter" idx="5"/>
          </p:nvPr>
        </p:nvSpPr>
        <p:spPr/>
        <p:txBody>
          <a:bodyPr/>
          <a:lstStyle/>
          <a:p>
            <a:fld id="{26CF5B52-A01E-4720-A5F6-8E1BCD672780}" type="slidenum">
              <a:rPr lang="en-US" smtClean="0"/>
              <a:t>10</a:t>
            </a:fld>
            <a:endParaRPr lang="en-US"/>
          </a:p>
        </p:txBody>
      </p:sp>
    </p:spTree>
    <p:extLst>
      <p:ext uri="{BB962C8B-B14F-4D97-AF65-F5344CB8AC3E}">
        <p14:creationId xmlns:p14="http://schemas.microsoft.com/office/powerpoint/2010/main" val="1361695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fine</a:t>
            </a:r>
          </a:p>
        </p:txBody>
      </p:sp>
      <p:sp>
        <p:nvSpPr>
          <p:cNvPr id="4" name="Slide Number Placeholder 3"/>
          <p:cNvSpPr>
            <a:spLocks noGrp="1"/>
          </p:cNvSpPr>
          <p:nvPr>
            <p:ph type="sldNum" sz="quarter" idx="5"/>
          </p:nvPr>
        </p:nvSpPr>
        <p:spPr/>
        <p:txBody>
          <a:bodyPr/>
          <a:lstStyle/>
          <a:p>
            <a:fld id="{26CF5B52-A01E-4720-A5F6-8E1BCD672780}" type="slidenum">
              <a:rPr lang="en-US" smtClean="0"/>
              <a:t>12</a:t>
            </a:fld>
            <a:endParaRPr lang="en-US"/>
          </a:p>
        </p:txBody>
      </p:sp>
    </p:spTree>
    <p:extLst>
      <p:ext uri="{BB962C8B-B14F-4D97-AF65-F5344CB8AC3E}">
        <p14:creationId xmlns:p14="http://schemas.microsoft.com/office/powerpoint/2010/main" val="4120296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3451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66103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00969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31409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95243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t>‹#›</a:t>
            </a:fld>
            <a:endParaRPr lang="en-US"/>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3542238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EB4F2853-34BA-774E-84BC-283B84C24C10}" type="datetimeFigureOut">
              <a:rPr lang="en-US" smtClean="0"/>
              <a:t>10/6/2023</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CE6384B-F733-1C44-AA7E-A399792FDA0F}" type="slidenum">
              <a:rPr lang="en-US" smtClean="0"/>
              <a:t>‹#›</a:t>
            </a:fld>
            <a:endParaRPr lang="en-US"/>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936184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4F2853-34BA-774E-84BC-283B84C24C10}"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6384B-F733-1C44-AA7E-A399792FDA0F}" type="slidenum">
              <a:rPr lang="en-US" smtClean="0"/>
              <a:t>‹#›</a:t>
            </a:fld>
            <a:endParaRPr lang="en-US"/>
          </a:p>
        </p:txBody>
      </p:sp>
    </p:spTree>
    <p:extLst>
      <p:ext uri="{BB962C8B-B14F-4D97-AF65-F5344CB8AC3E}">
        <p14:creationId xmlns:p14="http://schemas.microsoft.com/office/powerpoint/2010/main" val="3658050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4F2853-34BA-774E-84BC-283B84C24C10}"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E6384B-F733-1C44-AA7E-A399792FDA0F}" type="slidenum">
              <a:rPr lang="en-US" smtClean="0"/>
              <a:t>‹#›</a:t>
            </a:fld>
            <a:endParaRPr lang="en-US"/>
          </a:p>
        </p:txBody>
      </p:sp>
    </p:spTree>
    <p:extLst>
      <p:ext uri="{BB962C8B-B14F-4D97-AF65-F5344CB8AC3E}">
        <p14:creationId xmlns:p14="http://schemas.microsoft.com/office/powerpoint/2010/main" val="3800898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4F2853-34BA-774E-84BC-283B84C24C10}"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6384B-F733-1C44-AA7E-A399792FDA0F}" type="slidenum">
              <a:rPr lang="en-US" smtClean="0"/>
              <a:t>‹#›</a:t>
            </a:fld>
            <a:endParaRPr lang="en-US"/>
          </a:p>
        </p:txBody>
      </p:sp>
    </p:spTree>
    <p:extLst>
      <p:ext uri="{BB962C8B-B14F-4D97-AF65-F5344CB8AC3E}">
        <p14:creationId xmlns:p14="http://schemas.microsoft.com/office/powerpoint/2010/main" val="2301700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a:t>Date</a:t>
            </a:r>
          </a:p>
        </p:txBody>
      </p:sp>
      <p:pic>
        <p:nvPicPr>
          <p:cNvPr id="5" name="Picture 4" descr="A picture containing drawing&#10;&#10;Description automatically generated">
            <a:extLst>
              <a:ext uri="{FF2B5EF4-FFF2-40B4-BE49-F238E27FC236}">
                <a16:creationId xmlns:a16="http://schemas.microsoft.com/office/drawing/2014/main" id="{7ED97193-754B-A543-B435-C0753432B0CE}"/>
              </a:ext>
            </a:extLst>
          </p:cNvPr>
          <p:cNvPicPr>
            <a:picLocks noChangeAspect="1"/>
          </p:cNvPicPr>
          <p:nvPr userDrawn="1"/>
        </p:nvPicPr>
        <p:blipFill>
          <a:blip r:embed="rId3"/>
          <a:stretch>
            <a:fillRect/>
          </a:stretch>
        </p:blipFill>
        <p:spPr>
          <a:xfrm>
            <a:off x="9362183" y="5492003"/>
            <a:ext cx="2575775" cy="903194"/>
          </a:xfrm>
          <a:prstGeom prst="rect">
            <a:avLst/>
          </a:prstGeom>
        </p:spPr>
      </p:pic>
    </p:spTree>
    <p:extLst>
      <p:ext uri="{BB962C8B-B14F-4D97-AF65-F5344CB8AC3E}">
        <p14:creationId xmlns:p14="http://schemas.microsoft.com/office/powerpoint/2010/main" val="1201220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50116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14049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2677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9488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54091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5607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88978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10868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30742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590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spTree>
    <p:extLst>
      <p:ext uri="{BB962C8B-B14F-4D97-AF65-F5344CB8AC3E}">
        <p14:creationId xmlns:p14="http://schemas.microsoft.com/office/powerpoint/2010/main" val="2116976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7678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4151438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3233795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2928379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69625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r>
              <a:rPr lang="en-US"/>
              <a:t>Oklahoma State Department of Health | Presentation Title | Date </a:t>
            </a:r>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a:srcRect/>
          <a:stretch/>
        </p:blipFill>
        <p:spPr>
          <a:xfrm>
            <a:off x="340659" y="6252269"/>
            <a:ext cx="381002" cy="381002"/>
          </a:xfrm>
          <a:prstGeom prst="rect">
            <a:avLst/>
          </a:prstGeom>
        </p:spPr>
      </p:pic>
    </p:spTree>
    <p:extLst>
      <p:ext uri="{BB962C8B-B14F-4D97-AF65-F5344CB8AC3E}">
        <p14:creationId xmlns:p14="http://schemas.microsoft.com/office/powerpoint/2010/main" val="2150626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Graph Page</a:t>
            </a:r>
            <a:br>
              <a:rPr lang="en-US"/>
            </a:br>
            <a:r>
              <a:rPr lang="en-US"/>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0" y="6378575"/>
            <a:ext cx="233866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1214713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2531324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091111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265827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4139258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2996242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318499077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a:t>Date</a:t>
            </a:r>
          </a:p>
        </p:txBody>
      </p:sp>
      <p:pic>
        <p:nvPicPr>
          <p:cNvPr id="5" name="Picture 4" descr="A picture containing drawing&#10;&#10;Description automatically generated">
            <a:extLst>
              <a:ext uri="{FF2B5EF4-FFF2-40B4-BE49-F238E27FC236}">
                <a16:creationId xmlns:a16="http://schemas.microsoft.com/office/drawing/2014/main" id="{7ED97193-754B-A543-B435-C0753432B0CE}"/>
              </a:ext>
            </a:extLst>
          </p:cNvPr>
          <p:cNvPicPr>
            <a:picLocks noChangeAspect="1"/>
          </p:cNvPicPr>
          <p:nvPr userDrawn="1"/>
        </p:nvPicPr>
        <p:blipFill>
          <a:blip r:embed="rId3"/>
          <a:stretch>
            <a:fillRect/>
          </a:stretch>
        </p:blipFill>
        <p:spPr>
          <a:xfrm>
            <a:off x="9362183" y="5492003"/>
            <a:ext cx="2575775" cy="903194"/>
          </a:xfrm>
          <a:prstGeom prst="rect">
            <a:avLst/>
          </a:prstGeom>
        </p:spPr>
      </p:pic>
    </p:spTree>
    <p:extLst>
      <p:ext uri="{BB962C8B-B14F-4D97-AF65-F5344CB8AC3E}">
        <p14:creationId xmlns:p14="http://schemas.microsoft.com/office/powerpoint/2010/main" val="1201220022"/>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spTree>
    <p:extLst>
      <p:ext uri="{BB962C8B-B14F-4D97-AF65-F5344CB8AC3E}">
        <p14:creationId xmlns:p14="http://schemas.microsoft.com/office/powerpoint/2010/main" val="2116976439"/>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413925838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167032456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69629903"/>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r>
              <a:rPr lang="en-US"/>
              <a:t>Oklahoma State Department of Health | Presentation Title | Date </a:t>
            </a:r>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a:srcRect/>
          <a:stretch/>
        </p:blipFill>
        <p:spPr>
          <a:xfrm>
            <a:off x="340659" y="6252269"/>
            <a:ext cx="381002" cy="381002"/>
          </a:xfrm>
          <a:prstGeom prst="rect">
            <a:avLst/>
          </a:prstGeom>
        </p:spPr>
      </p:pic>
    </p:spTree>
    <p:extLst>
      <p:ext uri="{BB962C8B-B14F-4D97-AF65-F5344CB8AC3E}">
        <p14:creationId xmlns:p14="http://schemas.microsoft.com/office/powerpoint/2010/main" val="2048290729"/>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Graph Page</a:t>
            </a:r>
            <a:br>
              <a:rPr lang="en-US"/>
            </a:br>
            <a:r>
              <a:rPr lang="en-US"/>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0" y="6378575"/>
            <a:ext cx="233866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722175392"/>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7CF2C4-C3BC-EB4B-88C7-548CF5811120}"/>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5124623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1670324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34514007"/>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661037905"/>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00969474"/>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31409429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95243136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t>‹#›</a:t>
            </a:fld>
            <a:endParaRPr lang="en-US"/>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3542238361"/>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54000" y="5841519"/>
            <a:ext cx="3282949" cy="942553"/>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a:t>Date</a:t>
            </a:r>
          </a:p>
        </p:txBody>
      </p:sp>
      <p:pic>
        <p:nvPicPr>
          <p:cNvPr id="5" name="Picture 4" descr="A picture containing drawing&#10;&#10;Description automatically generated">
            <a:extLst>
              <a:ext uri="{FF2B5EF4-FFF2-40B4-BE49-F238E27FC236}">
                <a16:creationId xmlns:a16="http://schemas.microsoft.com/office/drawing/2014/main" id="{7ED97193-754B-A543-B435-C0753432B0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62183" y="5492003"/>
            <a:ext cx="2575775" cy="903194"/>
          </a:xfrm>
          <a:prstGeom prst="rect">
            <a:avLst/>
          </a:prstGeom>
        </p:spPr>
      </p:pic>
    </p:spTree>
    <p:extLst>
      <p:ext uri="{BB962C8B-B14F-4D97-AF65-F5344CB8AC3E}">
        <p14:creationId xmlns:p14="http://schemas.microsoft.com/office/powerpoint/2010/main" val="12012200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54000" y="5841519"/>
            <a:ext cx="3282949" cy="942553"/>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a:stretch>
            <a:fillRect/>
          </a:stretch>
        </p:blipFill>
        <p:spPr>
          <a:xfrm>
            <a:off x="0" y="0"/>
            <a:ext cx="12192000" cy="5029200"/>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5298055"/>
            <a:ext cx="8650942" cy="699333"/>
          </a:xfrm>
        </p:spPr>
        <p:txBody>
          <a:bodyPr anchor="b">
            <a:noAutofit/>
          </a:bodyPr>
          <a:lstStyle>
            <a:lvl1pPr>
              <a:defRPr sz="35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lstStyle>
            <a:lvl1pPr marL="0" indent="0">
              <a:buNone/>
              <a:defRPr/>
            </a:lvl1pPr>
          </a:lstStyle>
          <a:p>
            <a:pPr lvl="0"/>
            <a:r>
              <a:rPr lang="en-US"/>
              <a:t>Date</a:t>
            </a:r>
          </a:p>
        </p:txBody>
      </p:sp>
      <p:pic>
        <p:nvPicPr>
          <p:cNvPr id="5" name="Picture 4" descr="A picture containing drawing&#10;&#10;Description automatically generated">
            <a:extLst>
              <a:ext uri="{FF2B5EF4-FFF2-40B4-BE49-F238E27FC236}">
                <a16:creationId xmlns:a16="http://schemas.microsoft.com/office/drawing/2014/main" id="{7ED97193-754B-A543-B435-C0753432B0C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62183" y="5492003"/>
            <a:ext cx="2575775" cy="903194"/>
          </a:xfrm>
          <a:prstGeom prst="rect">
            <a:avLst/>
          </a:prstGeom>
        </p:spPr>
      </p:pic>
    </p:spTree>
    <p:extLst>
      <p:ext uri="{BB962C8B-B14F-4D97-AF65-F5344CB8AC3E}">
        <p14:creationId xmlns:p14="http://schemas.microsoft.com/office/powerpoint/2010/main" val="1201220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696299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le Picture Slide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Picture Placeholder 6">
            <a:extLst>
              <a:ext uri="{FF2B5EF4-FFF2-40B4-BE49-F238E27FC236}">
                <a16:creationId xmlns:a16="http://schemas.microsoft.com/office/drawing/2014/main" id="{E95F359D-F37A-5742-8D6F-89B4F001E2AB}"/>
              </a:ext>
            </a:extLst>
          </p:cNvPr>
          <p:cNvSpPr>
            <a:spLocks noGrp="1"/>
          </p:cNvSpPr>
          <p:nvPr>
            <p:ph type="pic" sz="quarter" idx="15" hasCustomPrompt="1"/>
          </p:nvPr>
        </p:nvSpPr>
        <p:spPr>
          <a:xfrm>
            <a:off x="1" y="0"/>
            <a:ext cx="12192000" cy="50292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A74935A3-2F19-BB47-A734-1541172B5B5B}"/>
              </a:ext>
            </a:extLst>
          </p:cNvPr>
          <p:cNvSpPr>
            <a:spLocks noGrp="1"/>
          </p:cNvSpPr>
          <p:nvPr>
            <p:ph type="title"/>
          </p:nvPr>
        </p:nvSpPr>
        <p:spPr>
          <a:xfrm>
            <a:off x="457199" y="5298055"/>
            <a:ext cx="8650942" cy="699333"/>
          </a:xfrm>
        </p:spPr>
        <p:txBody>
          <a:bodyPr anchor="b">
            <a:noAutofit/>
          </a:bodyPr>
          <a:lstStyle>
            <a:lvl1pPr>
              <a:defRPr sz="35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p:nvPr>
        </p:nvSpPr>
        <p:spPr>
          <a:xfrm>
            <a:off x="457199" y="6107906"/>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tx1"/>
                </a:solidFill>
              </a:defRPr>
            </a:lvl1pPr>
          </a:lstStyle>
          <a:p>
            <a:fld id="{DB7DDC46-2E90-8640-BEFE-F54DCCD857ED}" type="slidenum">
              <a:rPr lang="en-US" smtClean="0"/>
              <a:pPr/>
              <a:t>‹#›</a:t>
            </a:fld>
            <a:endParaRPr lang="en-US"/>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spTree>
    <p:extLst>
      <p:ext uri="{BB962C8B-B14F-4D97-AF65-F5344CB8AC3E}">
        <p14:creationId xmlns:p14="http://schemas.microsoft.com/office/powerpoint/2010/main" val="21169764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41392583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099800" cy="837374"/>
          </a:xfrm>
        </p:spPr>
        <p:txBody>
          <a:bodyPr>
            <a:noAutofit/>
          </a:bodyPr>
          <a:lstStyle/>
          <a:p>
            <a:r>
              <a:rPr lang="en-US"/>
              <a:t>Split 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838151"/>
            <a:ext cx="53848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6B369CDA-1C54-C44F-A2BE-9DBB36FBA65D}"/>
              </a:ext>
            </a:extLst>
          </p:cNvPr>
          <p:cNvSpPr>
            <a:spLocks noGrp="1"/>
          </p:cNvSpPr>
          <p:nvPr>
            <p:ph type="ftr" sz="quarter" idx="14"/>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1670324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69629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r>
              <a:rPr lang="en-US"/>
              <a:t>Oklahoma State Department of Health | Presentation Title | Date </a:t>
            </a:r>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40659" y="6252269"/>
            <a:ext cx="381002" cy="381002"/>
          </a:xfrm>
          <a:prstGeom prst="rect">
            <a:avLst/>
          </a:prstGeom>
        </p:spPr>
      </p:pic>
    </p:spTree>
    <p:extLst>
      <p:ext uri="{BB962C8B-B14F-4D97-AF65-F5344CB8AC3E}">
        <p14:creationId xmlns:p14="http://schemas.microsoft.com/office/powerpoint/2010/main" val="20482907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Graph Page</a:t>
            </a:r>
            <a:br>
              <a:rPr lang="en-US"/>
            </a:br>
            <a:r>
              <a:rPr lang="en-US"/>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0" y="6378575"/>
            <a:ext cx="233866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722175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7CF2C4-C3BC-EB4B-88C7-548CF58111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512462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CE887A04-1776-0A4B-9899-8EE0C579DAB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34514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4885BB4E-3904-514B-85A9-2B96FECBF8D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6610379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EE4D7C-1D46-A143-9887-FFD763471C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40096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457198" y="1076325"/>
            <a:ext cx="11393490" cy="4773613"/>
          </a:xfrm>
        </p:spPr>
        <p:txBody>
          <a:bodyPr anchor="ctr">
            <a:noAutofit/>
          </a:bodyPr>
          <a:lstStyle>
            <a:lvl1pPr marL="0" indent="0" algn="l">
              <a:buNone/>
              <a:defRPr sz="6000">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a:t>Add Large Statement Here</a:t>
            </a:r>
          </a:p>
        </p:txBody>
      </p:sp>
      <p:sp>
        <p:nvSpPr>
          <p:cNvPr id="12" name="Footer Placeholder 11">
            <a:extLst>
              <a:ext uri="{FF2B5EF4-FFF2-40B4-BE49-F238E27FC236}">
                <a16:creationId xmlns:a16="http://schemas.microsoft.com/office/drawing/2014/main" id="{C5539E7C-4C59-C945-8CD1-0234C0BB4640}"/>
              </a:ext>
            </a:extLst>
          </p:cNvPr>
          <p:cNvSpPr>
            <a:spLocks noGrp="1"/>
          </p:cNvSpPr>
          <p:nvPr>
            <p:ph type="ftr" sz="quarter" idx="15"/>
          </p:nvPr>
        </p:nvSpPr>
        <p:spPr>
          <a:xfrm>
            <a:off x="800100" y="6359525"/>
            <a:ext cx="9926170" cy="223930"/>
          </a:xfrm>
        </p:spPr>
        <p:txBody>
          <a:bodyPr/>
          <a:lstStyle>
            <a:lvl1pPr>
              <a:defRPr>
                <a:solidFill>
                  <a:schemeClr val="bg1"/>
                </a:solidFill>
              </a:defRPr>
            </a:lvl1pPr>
          </a:lstStyle>
          <a:p>
            <a:r>
              <a:rPr lang="en-US"/>
              <a:t>Oklahoma State Department of Health | Presentation Title | Date </a:t>
            </a:r>
          </a:p>
        </p:txBody>
      </p:sp>
      <p:pic>
        <p:nvPicPr>
          <p:cNvPr id="7" name="Picture 6">
            <a:extLst>
              <a:ext uri="{FF2B5EF4-FFF2-40B4-BE49-F238E27FC236}">
                <a16:creationId xmlns:a16="http://schemas.microsoft.com/office/drawing/2014/main" id="{C16DA782-E25F-8445-AE24-1A23CAEFB29E}"/>
              </a:ext>
            </a:extLst>
          </p:cNvPr>
          <p:cNvPicPr>
            <a:picLocks noChangeAspect="1"/>
          </p:cNvPicPr>
          <p:nvPr userDrawn="1"/>
        </p:nvPicPr>
        <p:blipFill>
          <a:blip r:embed="rId2"/>
          <a:srcRect/>
          <a:stretch/>
        </p:blipFill>
        <p:spPr>
          <a:xfrm>
            <a:off x="340659" y="6252269"/>
            <a:ext cx="381002" cy="381002"/>
          </a:xfrm>
          <a:prstGeom prst="rect">
            <a:avLst/>
          </a:prstGeom>
        </p:spPr>
      </p:pic>
    </p:spTree>
    <p:extLst>
      <p:ext uri="{BB962C8B-B14F-4D97-AF65-F5344CB8AC3E}">
        <p14:creationId xmlns:p14="http://schemas.microsoft.com/office/powerpoint/2010/main" val="2048290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679B617A-DB22-E24F-8B89-DB124D5471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314094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C855-FEF1-1B4E-AADE-9F8AE28541C6}"/>
              </a:ext>
            </a:extLst>
          </p:cNvPr>
          <p:cNvSpPr>
            <a:spLocks noGrp="1"/>
          </p:cNvSpPr>
          <p:nvPr>
            <p:ph type="title"/>
          </p:nvPr>
        </p:nvSpPr>
        <p:spPr/>
        <p:txBody>
          <a:bodyPr>
            <a:noAutofit/>
          </a:bodyPr>
          <a:lstStyle/>
          <a:p>
            <a:r>
              <a:rPr lang="en-US"/>
              <a:t>Click to edit Master title style</a:t>
            </a:r>
          </a:p>
        </p:txBody>
      </p:sp>
      <p:sp>
        <p:nvSpPr>
          <p:cNvPr id="5" name="Slide Number Placeholder 4">
            <a:extLst>
              <a:ext uri="{FF2B5EF4-FFF2-40B4-BE49-F238E27FC236}">
                <a16:creationId xmlns:a16="http://schemas.microsoft.com/office/drawing/2014/main" id="{EE469A55-246C-7845-B504-186496D2AA0B}"/>
              </a:ext>
            </a:extLst>
          </p:cNvPr>
          <p:cNvSpPr>
            <a:spLocks noGrp="1"/>
          </p:cNvSpPr>
          <p:nvPr>
            <p:ph type="sldNum" sz="quarter" idx="12"/>
          </p:nvPr>
        </p:nvSpPr>
        <p:spPr/>
        <p:txBody>
          <a:bodyPr>
            <a:noAutofit/>
          </a:bodyPr>
          <a:lstStyle/>
          <a:p>
            <a:fld id="{DB7DDC46-2E90-8640-BEFE-F54DCCD857ED}" type="slidenum">
              <a:rPr lang="en-US" smtClean="0"/>
              <a:t>‹#›</a:t>
            </a:fld>
            <a:endParaRPr lang="en-US"/>
          </a:p>
        </p:txBody>
      </p:sp>
      <p:sp>
        <p:nvSpPr>
          <p:cNvPr id="6" name="Footer Placeholder 5">
            <a:extLst>
              <a:ext uri="{FF2B5EF4-FFF2-40B4-BE49-F238E27FC236}">
                <a16:creationId xmlns:a16="http://schemas.microsoft.com/office/drawing/2014/main" id="{AEB1E00C-C96C-BF45-B40B-D26F90C5B949}"/>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952431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B05AA0-182C-B843-BE95-BA38DD1989FF}"/>
              </a:ext>
            </a:extLst>
          </p:cNvPr>
          <p:cNvSpPr>
            <a:spLocks noGrp="1"/>
          </p:cNvSpPr>
          <p:nvPr>
            <p:ph type="sldNum" sz="quarter" idx="12"/>
          </p:nvPr>
        </p:nvSpPr>
        <p:spPr/>
        <p:txBody>
          <a:bodyPr/>
          <a:lstStyle/>
          <a:p>
            <a:fld id="{DB7DDC46-2E90-8640-BEFE-F54DCCD857ED}" type="slidenum">
              <a:rPr lang="en-US" smtClean="0"/>
              <a:t>‹#›</a:t>
            </a:fld>
            <a:endParaRPr lang="en-US"/>
          </a:p>
        </p:txBody>
      </p:sp>
      <p:sp>
        <p:nvSpPr>
          <p:cNvPr id="5" name="Footer Placeholder 4">
            <a:extLst>
              <a:ext uri="{FF2B5EF4-FFF2-40B4-BE49-F238E27FC236}">
                <a16:creationId xmlns:a16="http://schemas.microsoft.com/office/drawing/2014/main" id="{883AC1CC-3ED5-DE4E-B74C-9E2DD1923150}"/>
              </a:ext>
            </a:extLst>
          </p:cNvPr>
          <p:cNvSpPr>
            <a:spLocks noGrp="1"/>
          </p:cNvSpPr>
          <p:nvPr>
            <p:ph type="ftr" sz="quarter" idx="13"/>
          </p:nvPr>
        </p:nvSpPr>
        <p:spPr/>
        <p:txBody>
          <a:bodyPr/>
          <a:lstStyle/>
          <a:p>
            <a:r>
              <a:rPr lang="en-US"/>
              <a:t>Oklahoma State Department of Health | Presentation Title | Date </a:t>
            </a:r>
          </a:p>
        </p:txBody>
      </p:sp>
    </p:spTree>
    <p:extLst>
      <p:ext uri="{BB962C8B-B14F-4D97-AF65-F5344CB8AC3E}">
        <p14:creationId xmlns:p14="http://schemas.microsoft.com/office/powerpoint/2010/main" val="354223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281082" y="0"/>
            <a:ext cx="891091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Graph Page</a:t>
            </a:r>
            <a:br>
              <a:rPr lang="en-US"/>
            </a:br>
            <a:r>
              <a:rPr lang="en-US"/>
              <a:t>Example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a:p>
        </p:txBody>
      </p:sp>
      <p:sp>
        <p:nvSpPr>
          <p:cNvPr id="7" name="Chart Placeholder 6">
            <a:extLst>
              <a:ext uri="{FF2B5EF4-FFF2-40B4-BE49-F238E27FC236}">
                <a16:creationId xmlns:a16="http://schemas.microsoft.com/office/drawing/2014/main" id="{DE8EFDEF-7F35-4E4F-AD99-938719A6DC54}"/>
              </a:ext>
            </a:extLst>
          </p:cNvPr>
          <p:cNvSpPr>
            <a:spLocks noGrp="1"/>
          </p:cNvSpPr>
          <p:nvPr>
            <p:ph type="chart" sz="quarter" idx="15" hasCustomPrompt="1"/>
          </p:nvPr>
        </p:nvSpPr>
        <p:spPr>
          <a:xfrm>
            <a:off x="3727309" y="1062038"/>
            <a:ext cx="8018463" cy="4827587"/>
          </a:xfrm>
        </p:spPr>
        <p:txBody>
          <a:bodyPr>
            <a:noAutofit/>
          </a:bodyPr>
          <a:lstStyle>
            <a:lvl1pPr marL="0" indent="0" algn="ctr">
              <a:buNone/>
              <a:defRPr sz="2000"/>
            </a:lvl1pPr>
          </a:lstStyle>
          <a:p>
            <a:r>
              <a:rPr lang="en-US"/>
              <a:t>Click Icon In The Center To Add a Graph</a:t>
            </a:r>
          </a:p>
        </p:txBody>
      </p:sp>
      <p:sp>
        <p:nvSpPr>
          <p:cNvPr id="11" name="Footer Placeholder 10">
            <a:extLst>
              <a:ext uri="{FF2B5EF4-FFF2-40B4-BE49-F238E27FC236}">
                <a16:creationId xmlns:a16="http://schemas.microsoft.com/office/drawing/2014/main" id="{C542ACA4-E23B-9740-AE2D-C78B70CBE348}"/>
              </a:ext>
            </a:extLst>
          </p:cNvPr>
          <p:cNvSpPr>
            <a:spLocks noGrp="1"/>
          </p:cNvSpPr>
          <p:nvPr>
            <p:ph type="ftr" sz="quarter" idx="16"/>
          </p:nvPr>
        </p:nvSpPr>
        <p:spPr>
          <a:xfrm>
            <a:off x="781050" y="6378575"/>
            <a:ext cx="2338667" cy="198338"/>
          </a:xfrm>
        </p:spPr>
        <p:txBody>
          <a:bodyPr/>
          <a:lstStyle/>
          <a:p>
            <a:r>
              <a:rPr lang="en-US"/>
              <a:t>Oklahoma State Department of Health | Presentation Title | Date </a:t>
            </a:r>
          </a:p>
        </p:txBody>
      </p:sp>
    </p:spTree>
    <p:extLst>
      <p:ext uri="{BB962C8B-B14F-4D97-AF65-F5344CB8AC3E}">
        <p14:creationId xmlns:p14="http://schemas.microsoft.com/office/powerpoint/2010/main" val="1722175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p:spPr>
        <p:txBody>
          <a:bodyPr anchor="t">
            <a:noAutofit/>
          </a:bodyPr>
          <a:lstStyle>
            <a:lvl1pPr>
              <a:defRPr sz="4000">
                <a:solidFill>
                  <a:schemeClr val="bg1"/>
                </a:solidFill>
              </a:defRPr>
            </a:lvl1pPr>
          </a:lstStyle>
          <a:p>
            <a:r>
              <a:rPr lang="en-US"/>
              <a:t>Section Divider —</a:t>
            </a:r>
            <a:br>
              <a:rPr lang="en-US"/>
            </a:br>
            <a:r>
              <a:rPr lang="en-US"/>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 If Required</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noAutofit/>
          </a:bodyPr>
          <a:lstStyle>
            <a:lvl1pPr>
              <a:defRPr>
                <a:solidFill>
                  <a:schemeClr val="bg1"/>
                </a:solidFill>
              </a:defRPr>
            </a:lvl1pPr>
          </a:lstStyle>
          <a:p>
            <a:fld id="{DB7DDC46-2E90-8640-BEFE-F54DCCD857ED}" type="slidenum">
              <a:rPr lang="en-US" smtClean="0"/>
              <a:pPr/>
              <a:t>‹#›</a:t>
            </a:fld>
            <a:endParaRPr lang="en-US"/>
          </a:p>
        </p:txBody>
      </p:sp>
      <p:pic>
        <p:nvPicPr>
          <p:cNvPr id="9" name="Picture 8" descr="A close up of a logo&#10;&#10;Description automatically generated">
            <a:extLst>
              <a:ext uri="{FF2B5EF4-FFF2-40B4-BE49-F238E27FC236}">
                <a16:creationId xmlns:a16="http://schemas.microsoft.com/office/drawing/2014/main" id="{A47CF2C4-C3BC-EB4B-88C7-548CF5811120}"/>
              </a:ext>
            </a:extLst>
          </p:cNvPr>
          <p:cNvPicPr>
            <a:picLocks noChangeAspect="1"/>
          </p:cNvPicPr>
          <p:nvPr userDrawn="1"/>
        </p:nvPicPr>
        <p:blipFill>
          <a:blip r:embed="rId3"/>
          <a:stretch>
            <a:fillRect/>
          </a:stretch>
        </p:blipFill>
        <p:spPr>
          <a:xfrm>
            <a:off x="227840" y="6106660"/>
            <a:ext cx="1550920" cy="543830"/>
          </a:xfrm>
          <a:prstGeom prst="rect">
            <a:avLst/>
          </a:prstGeom>
        </p:spPr>
      </p:pic>
    </p:spTree>
    <p:extLst>
      <p:ext uri="{BB962C8B-B14F-4D97-AF65-F5344CB8AC3E}">
        <p14:creationId xmlns:p14="http://schemas.microsoft.com/office/powerpoint/2010/main" val="195124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png"/><Relationship Id="rId2" Type="http://schemas.openxmlformats.org/officeDocument/2006/relationships/slideLayout" Target="../slideLayouts/slideLayout42.xml"/><Relationship Id="rId16"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12.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774700" y="6372225"/>
            <a:ext cx="8140697" cy="198338"/>
          </a:xfrm>
          <a:prstGeom prst="rect">
            <a:avLst/>
          </a:prstGeom>
        </p:spPr>
        <p:txBody>
          <a:bodyPr vert="horz" lIns="0" tIns="45720" rIns="91440" bIns="45720" rtlCol="0" anchor="ctr"/>
          <a:lstStyle>
            <a:lvl1pPr algn="l">
              <a:defRPr sz="1000">
                <a:solidFill>
                  <a:schemeClr val="tx1"/>
                </a:solidFill>
              </a:defRPr>
            </a:lvl1pPr>
          </a:lstStyle>
          <a:p>
            <a:r>
              <a:rPr lang="en-US"/>
              <a:t>Oklahoma State Department of Health | Presentation Title | Date </a:t>
            </a:r>
          </a:p>
        </p:txBody>
      </p:sp>
      <p:pic>
        <p:nvPicPr>
          <p:cNvPr id="7" name="Picture 6" descr="A close up of a logo&#10;&#10;Description automatically generated">
            <a:extLst>
              <a:ext uri="{FF2B5EF4-FFF2-40B4-BE49-F238E27FC236}">
                <a16:creationId xmlns:a16="http://schemas.microsoft.com/office/drawing/2014/main" id="{FB8B9CC6-71D1-DA4C-A2B5-3566A4A1B09C}"/>
              </a:ext>
            </a:extLst>
          </p:cNvPr>
          <p:cNvPicPr>
            <a:picLocks noChangeAspect="1"/>
          </p:cNvPicPr>
          <p:nvPr userDrawn="1"/>
        </p:nvPicPr>
        <p:blipFill>
          <a:blip r:embed="rId21"/>
          <a:stretch>
            <a:fillRect/>
          </a:stretch>
        </p:blipFill>
        <p:spPr>
          <a:xfrm>
            <a:off x="340659" y="6252269"/>
            <a:ext cx="381002" cy="381002"/>
          </a:xfrm>
          <a:prstGeom prst="rect">
            <a:avLst/>
          </a:prstGeom>
        </p:spPr>
      </p:pic>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4" r:id="rId3"/>
    <p:sldLayoutId id="2147483673" r:id="rId4"/>
    <p:sldLayoutId id="2147483660" r:id="rId5"/>
    <p:sldLayoutId id="2147483661" r:id="rId6"/>
    <p:sldLayoutId id="2147483662" r:id="rId7"/>
    <p:sldLayoutId id="2147483669" r:id="rId8"/>
    <p:sldLayoutId id="2147483676" r:id="rId9"/>
    <p:sldLayoutId id="2147483670" r:id="rId10"/>
    <p:sldLayoutId id="2147483671" r:id="rId11"/>
    <p:sldLayoutId id="2147483672" r:id="rId12"/>
    <p:sldLayoutId id="2147483674" r:id="rId13"/>
    <p:sldLayoutId id="2147483677" r:id="rId14"/>
    <p:sldLayoutId id="2147483678" r:id="rId15"/>
    <p:sldLayoutId id="2147483679" r:id="rId16"/>
    <p:sldLayoutId id="2147483680" r:id="rId17"/>
    <p:sldLayoutId id="2147483681" r:id="rId18"/>
    <p:sldLayoutId id="2147483682" r:id="rId19"/>
  </p:sldLayoutIdLst>
  <p:hf hd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0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63499053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774700" y="6372225"/>
            <a:ext cx="8140697" cy="198338"/>
          </a:xfrm>
          <a:prstGeom prst="rect">
            <a:avLst/>
          </a:prstGeom>
        </p:spPr>
        <p:txBody>
          <a:bodyPr vert="horz" lIns="0" tIns="45720" rIns="91440" bIns="45720" rtlCol="0" anchor="ctr"/>
          <a:lstStyle>
            <a:lvl1pPr algn="l">
              <a:defRPr sz="1000">
                <a:solidFill>
                  <a:schemeClr val="tx1"/>
                </a:solidFill>
              </a:defRPr>
            </a:lvl1pPr>
          </a:lstStyle>
          <a:p>
            <a:r>
              <a:rPr lang="en-US"/>
              <a:t>Oklahoma State Department of Health | Presentation Title | Date </a:t>
            </a:r>
          </a:p>
        </p:txBody>
      </p:sp>
      <p:pic>
        <p:nvPicPr>
          <p:cNvPr id="7" name="Picture 6" descr="A close up of a logo&#10;&#10;Description automatically generated">
            <a:extLst>
              <a:ext uri="{FF2B5EF4-FFF2-40B4-BE49-F238E27FC236}">
                <a16:creationId xmlns:a16="http://schemas.microsoft.com/office/drawing/2014/main" id="{FB8B9CC6-71D1-DA4C-A2B5-3566A4A1B09C}"/>
              </a:ext>
            </a:extLst>
          </p:cNvPr>
          <p:cNvPicPr>
            <a:picLocks noChangeAspect="1"/>
          </p:cNvPicPr>
          <p:nvPr userDrawn="1"/>
        </p:nvPicPr>
        <p:blipFill>
          <a:blip r:embed="rId17"/>
          <a:stretch>
            <a:fillRect/>
          </a:stretch>
        </p:blipFill>
        <p:spPr>
          <a:xfrm>
            <a:off x="340659" y="6252269"/>
            <a:ext cx="381002" cy="381002"/>
          </a:xfrm>
          <a:prstGeom prst="rect">
            <a:avLst/>
          </a:prstGeom>
        </p:spPr>
      </p:pic>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651" r:id="rId9"/>
    <p:sldLayoutId id="2147483795" r:id="rId10"/>
    <p:sldLayoutId id="2147483796" r:id="rId11"/>
    <p:sldLayoutId id="2147483797" r:id="rId12"/>
    <p:sldLayoutId id="2147483798" r:id="rId13"/>
    <p:sldLayoutId id="2147483654" r:id="rId14"/>
    <p:sldLayoutId id="2147483655" r:id="rId15"/>
  </p:sldLayoutIdLst>
  <p:hf hdr="0" ft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0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CEA2-5F55-2D48-BA3F-C9B13AF499EF}"/>
              </a:ext>
            </a:extLst>
          </p:cNvPr>
          <p:cNvSpPr>
            <a:spLocks noGrp="1"/>
          </p:cNvSpPr>
          <p:nvPr>
            <p:ph type="title"/>
          </p:nvPr>
        </p:nvSpPr>
        <p:spPr>
          <a:xfrm>
            <a:off x="457199" y="415230"/>
            <a:ext cx="11394141" cy="837374"/>
          </a:xfrm>
          <a:prstGeom prst="rect">
            <a:avLst/>
          </a:prstGeom>
        </p:spPr>
        <p:txBody>
          <a:bodyPr vert="horz" lIns="0" tIns="45720" rIns="91440" bIns="45720" rtlCol="0" anchor="t">
            <a:noAutofit/>
          </a:bodyPr>
          <a:lstStyle/>
          <a:p>
            <a:r>
              <a:rPr lang="en-US"/>
              <a:t>Content Page — Insert Title Here</a:t>
            </a:r>
          </a:p>
        </p:txBody>
      </p:sp>
      <p:sp>
        <p:nvSpPr>
          <p:cNvPr id="3" name="Text Placeholder 2">
            <a:extLst>
              <a:ext uri="{FF2B5EF4-FFF2-40B4-BE49-F238E27FC236}">
                <a16:creationId xmlns:a16="http://schemas.microsoft.com/office/drawing/2014/main" id="{FCCE648A-7202-1A45-A150-09C33B8DE1D5}"/>
              </a:ext>
            </a:extLst>
          </p:cNvPr>
          <p:cNvSpPr>
            <a:spLocks noGrp="1"/>
          </p:cNvSpPr>
          <p:nvPr>
            <p:ph type="body" idx="1"/>
          </p:nvPr>
        </p:nvSpPr>
        <p:spPr>
          <a:xfrm>
            <a:off x="457200" y="1838151"/>
            <a:ext cx="8458200" cy="435133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A16417-6275-E049-BABF-0D5B83FF647B}"/>
              </a:ext>
            </a:extLst>
          </p:cNvPr>
          <p:cNvSpPr>
            <a:spLocks noGrp="1"/>
          </p:cNvSpPr>
          <p:nvPr>
            <p:ph type="sldNum" sz="quarter" idx="4"/>
          </p:nvPr>
        </p:nvSpPr>
        <p:spPr>
          <a:xfrm>
            <a:off x="9108141" y="6378575"/>
            <a:ext cx="2743200" cy="198338"/>
          </a:xfrm>
          <a:prstGeom prst="rect">
            <a:avLst/>
          </a:prstGeom>
        </p:spPr>
        <p:txBody>
          <a:bodyPr vert="horz" lIns="91440" tIns="45720" rIns="91440" bIns="45720" rtlCol="0" anchor="ctr"/>
          <a:lstStyle>
            <a:lvl1pPr algn="r">
              <a:defRPr sz="1000">
                <a:solidFill>
                  <a:schemeClr val="tx1">
                    <a:tint val="75000"/>
                  </a:schemeClr>
                </a:solidFill>
              </a:defRPr>
            </a:lvl1pPr>
          </a:lstStyle>
          <a:p>
            <a:fld id="{DB7DDC46-2E90-8640-BEFE-F54DCCD857ED}" type="slidenum">
              <a:rPr lang="en-US" smtClean="0"/>
              <a:pPr/>
              <a:t>‹#›</a:t>
            </a:fld>
            <a:endParaRPr lang="en-US"/>
          </a:p>
        </p:txBody>
      </p:sp>
      <p:sp>
        <p:nvSpPr>
          <p:cNvPr id="5" name="Footer Placeholder 4">
            <a:extLst>
              <a:ext uri="{FF2B5EF4-FFF2-40B4-BE49-F238E27FC236}">
                <a16:creationId xmlns:a16="http://schemas.microsoft.com/office/drawing/2014/main" id="{471C6D8E-ECFE-5644-850D-BC83613EA3B2}"/>
              </a:ext>
            </a:extLst>
          </p:cNvPr>
          <p:cNvSpPr>
            <a:spLocks noGrp="1"/>
          </p:cNvSpPr>
          <p:nvPr>
            <p:ph type="ftr" sz="quarter" idx="3"/>
          </p:nvPr>
        </p:nvSpPr>
        <p:spPr>
          <a:xfrm>
            <a:off x="774700" y="6372225"/>
            <a:ext cx="8140697" cy="198338"/>
          </a:xfrm>
          <a:prstGeom prst="rect">
            <a:avLst/>
          </a:prstGeom>
        </p:spPr>
        <p:txBody>
          <a:bodyPr vert="horz" lIns="0" tIns="45720" rIns="91440" bIns="45720" rtlCol="0" anchor="ctr"/>
          <a:lstStyle>
            <a:lvl1pPr algn="l">
              <a:defRPr sz="1000">
                <a:solidFill>
                  <a:schemeClr val="tx1"/>
                </a:solidFill>
              </a:defRPr>
            </a:lvl1pPr>
          </a:lstStyle>
          <a:p>
            <a:r>
              <a:rPr lang="en-US"/>
              <a:t>Oklahoma State Department of Health | Presentation Title | Date </a:t>
            </a:r>
          </a:p>
        </p:txBody>
      </p:sp>
      <p:pic>
        <p:nvPicPr>
          <p:cNvPr id="7" name="Picture 6" descr="A close up of a logo&#10;&#10;Description automatically generated">
            <a:extLst>
              <a:ext uri="{FF2B5EF4-FFF2-40B4-BE49-F238E27FC236}">
                <a16:creationId xmlns:a16="http://schemas.microsoft.com/office/drawing/2014/main" id="{FB8B9CC6-71D1-DA4C-A2B5-3566A4A1B09C}"/>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40659" y="6252269"/>
            <a:ext cx="381002" cy="381002"/>
          </a:xfrm>
          <a:prstGeom prst="rect">
            <a:avLst/>
          </a:prstGeom>
        </p:spPr>
      </p:pic>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Lst>
  <p:hf hd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0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da.gov/vaccines-blood-biologics/comirnaty" TargetMode="External"/><Relationship Id="rId3" Type="http://schemas.microsoft.com/office/2018/10/relationships/comments" Target="../comments/modernComment_24D_6E81C52C.xml"/><Relationship Id="rId7" Type="http://schemas.openxmlformats.org/officeDocument/2006/relationships/hyperlink" Target="https://www.fda.gov/vaccines-blood-biologics/coronavirus-covid-19-cber-regulated-biologics/pfizer-biontech-covid-19-vaccine"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fda.gov/vaccines-blood-biologics/spikevax" TargetMode="External"/><Relationship Id="rId11" Type="http://schemas.openxmlformats.org/officeDocument/2006/relationships/hyperlink" Target="https://www.cdc.gov/vaccines/covid-19/info-by-product/index.html" TargetMode="External"/><Relationship Id="rId5" Type="http://schemas.openxmlformats.org/officeDocument/2006/relationships/hyperlink" Target="https://www.fda.gov/vaccines-blood-biologics/coronavirus-covid-19-cber-regulated-biologics/moderna-covid-19-vaccine" TargetMode="External"/><Relationship Id="rId10" Type="http://schemas.openxmlformats.org/officeDocument/2006/relationships/hyperlink" Target="https://www.fda.gov/emergency-preparedness-and-response/coronavirus-disease-2019-covid-19/covid-19-vaccines" TargetMode="External"/><Relationship Id="rId4" Type="http://schemas.openxmlformats.org/officeDocument/2006/relationships/hyperlink" Target="https://www.cdc.gov/coronavirus/2019-ncov/vaccines/different-vaccines/overview-COVID-19-vaccines.html" TargetMode="External"/><Relationship Id="rId9" Type="http://schemas.openxmlformats.org/officeDocument/2006/relationships/hyperlink" Target="https://urldefense.com/v3/__https:/www.fda.gov/vaccines-blood-biologics/coronavirus-covid-19-cber-regulated-biologics/novavax-covid-19-vaccine-adjuvanted__;!!NZFi6Pppv9YRQw!sZTmsjV5sSKJ8ZNPwwqCnRozCShGqMitbpFpCwP2TVtTb00hqmnXh4hhuoclMRN4T1qj1wum22zebAsmIK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da.gov/media/151707/download?attachment" TargetMode="External"/><Relationship Id="rId2" Type="http://schemas.openxmlformats.org/officeDocument/2006/relationships/image" Target="../media/image35.png"/><Relationship Id="rId1" Type="http://schemas.openxmlformats.org/officeDocument/2006/relationships/slideLayout" Target="../slideLayouts/slideLayout44.xml"/><Relationship Id="rId5" Type="http://schemas.openxmlformats.org/officeDocument/2006/relationships/hyperlink" Target="https://www.cdc.gov/vaccines/covid-19/info-by-product/pfizer/downloads/vaccine-at-a-glance.pdf" TargetMode="External"/><Relationship Id="rId4" Type="http://schemas.openxmlformats.org/officeDocument/2006/relationships/hyperlink" Target="https://labeling.pfizer.com/ShowLabeling.aspx?id=19542&amp;format=pdf"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png"/><Relationship Id="rId7" Type="http://schemas.openxmlformats.org/officeDocument/2006/relationships/hyperlink" Target="https://www.cdc.gov/vaccines/covid-19/info-by-product/moderna/downloads/vaccine-at-a-glance.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eua.modernatx.com/providers" TargetMode="External"/><Relationship Id="rId5" Type="http://schemas.openxmlformats.org/officeDocument/2006/relationships/hyperlink" Target="https://www.fda.gov/vaccines-blood-biologics/spikevax" TargetMode="External"/><Relationship Id="rId10" Type="http://schemas.openxmlformats.org/officeDocument/2006/relationships/image" Target="../media/image39.png"/><Relationship Id="rId4" Type="http://schemas.openxmlformats.org/officeDocument/2006/relationships/hyperlink" Target="https://www.fda.gov/emergency-preparedness-and-response/coronavirus-disease-2019-covid-19/moderna-covid-19-vaccines" TargetMode="Externa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EF_A27CDAFC.xml"/><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image" Target="../media/image40.png"/><Relationship Id="rId4" Type="http://schemas.openxmlformats.org/officeDocument/2006/relationships/hyperlink" Target="https://us.novavaxcovidvaccine.com/hcp"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vaccines/covid-19/clinical-considerations/interim-considerations-us-appendix.html#appendix-b" TargetMode="External"/><Relationship Id="rId2" Type="http://schemas.openxmlformats.org/officeDocument/2006/relationships/hyperlink" Target="https://www.cdc.gov/vaccines/hcp/acip-recs/general-recs/timing.html" TargetMode="External"/><Relationship Id="rId1" Type="http://schemas.openxmlformats.org/officeDocument/2006/relationships/slideLayout" Target="../slideLayouts/slideLayout44.xml"/><Relationship Id="rId6" Type="http://schemas.openxmlformats.org/officeDocument/2006/relationships/hyperlink" Target="https://www.fda.gov/media/167208/download?attachment" TargetMode="External"/><Relationship Id="rId5" Type="http://schemas.openxmlformats.org/officeDocument/2006/relationships/hyperlink" Target="https://www.cdc.gov/vaccines/covid-19/clinical-considerations/interim-considerations-us.html?ACSTrackingID=USCDC_2120-DM113306&amp;ACSTrackingLabel=Updated%20Guidance%3A%20Interim%20Clinical%20Considerations%20for%20Use%20of%20COVID-19%20Vaccines&amp;deliveryName=USCDC_2120-DM113306#table-02" TargetMode="External"/><Relationship Id="rId4" Type="http://schemas.openxmlformats.org/officeDocument/2006/relationships/hyperlink" Target="https://www.cdc.gov/vaccines/covid-19/clinical-considerations/interim-considerations-us.html?ACSTrackingID=USCDC_2120-DM113306&amp;ACSTrackingLabel=Updated%20Guidance%3A%20Interim%20Clinical%20Considerations%20for%20Use%20of%20COVID-19%20Vaccines&amp;deliveryName=USCDC_2120-DM113306#table-0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vaccines/covid-19/clinical-considerations/interim-considerations-us.html?ACSTrackingID=USCDC_2120-DM113306&amp;ACSTrackingLabel=Updated%20Guidance%3A%20Interim%20Clinical%20Considerations%20for%20Use%20of%20COVID-19%20Vaccines&amp;deliveryName=USCDC_2120-DM113306#table-01" TargetMode="External"/><Relationship Id="rId2" Type="http://schemas.openxmlformats.org/officeDocument/2006/relationships/hyperlink" Target="https://www.cdc.gov/vaccinesafety/ensuringsafety/monitoring/vaers/index.html" TargetMode="External"/><Relationship Id="rId1" Type="http://schemas.openxmlformats.org/officeDocument/2006/relationships/slideLayout" Target="../slideLayouts/slideLayout44.xml"/><Relationship Id="rId5" Type="http://schemas.openxmlformats.org/officeDocument/2006/relationships/hyperlink" Target="https://www.cdc.gov/vaccines/covid-19/clinical-considerations/interim-considerations-us-appendix.html#appendix-b" TargetMode="External"/><Relationship Id="rId4" Type="http://schemas.openxmlformats.org/officeDocument/2006/relationships/hyperlink" Target="https://www.cdc.gov/vaccines/covid-19/clinical-considerations/interim-considerations-us.html?ACSTrackingID=USCDC_2120-DM113306&amp;ACSTrackingLabel=Updated%20Guidance%3A%20Interim%20Clinical%20Considerations%20for%20Use%20of%20COVID-19%20Vaccines&amp;deliveryName=USCDC_2120-DM113306#table-02"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mailto:bridgeaccess@health.ok.gov"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209_99049BD3.xml"/><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208_EED7E821.xml"/><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F0_1B89B2AA.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cdc.gov/vaccines/programs/vfc/providers/eligibility.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18/10/relationships/comments" Target="../comments/modernComment_19B_23EDDB7.xml"/><Relationship Id="rId7" Type="http://schemas.openxmlformats.org/officeDocument/2006/relationships/hyperlink" Target="https://us.novavaxcovidvaccine.com/hcp"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lotexpiry.cvdvaccine.com/" TargetMode="External"/><Relationship Id="rId11" Type="http://schemas.openxmlformats.org/officeDocument/2006/relationships/image" Target="../media/image46.svg"/><Relationship Id="rId5" Type="http://schemas.openxmlformats.org/officeDocument/2006/relationships/hyperlink" Target="https://www.modernatx.com/covid19vaccine-eua/providers/vial-lookup" TargetMode="External"/><Relationship Id="rId10" Type="http://schemas.openxmlformats.org/officeDocument/2006/relationships/image" Target="../media/image45.png"/><Relationship Id="rId4" Type="http://schemas.openxmlformats.org/officeDocument/2006/relationships/hyperlink" Target="https://vaccinecodeset.cdc.gov/LotNumber" TargetMode="External"/><Relationship Id="rId9"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microsoft.com/office/2018/10/relationships/comments" Target="../comments/modernComment_24F_BF018BCD.xml"/><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hyperlink" Target="mailto:Margaret.Archer@health.ok.gov" TargetMode="External"/><Relationship Id="rId5" Type="http://schemas.openxmlformats.org/officeDocument/2006/relationships/hyperlink" Target="https://officemgmtentserv.sharepoint.com/:w:/s/Immunization/EZgmF1jL5URDiWsz6YW6DTkBxI4AgP0i1br3V7ahd_0K0g?e=EwO4Mh" TargetMode="External"/><Relationship Id="rId4" Type="http://schemas.openxmlformats.org/officeDocument/2006/relationships/hyperlink" Target="https://urldefense.com/v3/__https:/www.cdc.gov/vaccines/covid-19/clinical-considerations/interim-considerations-us-appendix.html*appendix-c__;Iw!!NZFi6Pppv9YRQw!qTS-wzd35TdQVw7zznn7GDHEA8Tp0hcyy_QX2_UWMBo3krtP0kZTRPGFng_mu5Vkk0triMF8nzQFs4YdFN-MDxtrBo2o$" TargetMode="External"/></Relationships>
</file>

<file path=ppt/slides/_rels/slide24.xml.rels><?xml version="1.0" encoding="UTF-8" standalone="yes"?>
<Relationships xmlns="http://schemas.openxmlformats.org/package/2006/relationships"><Relationship Id="rId3" Type="http://schemas.microsoft.com/office/2018/10/relationships/comments" Target="../comments/modernComment_180_7EB50DCB.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s://protect-us.mimecast.com/s/qicrCYER2PuLPM8w7tG_dFT?domain=cdc.gov" TargetMode="Externa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hyperlink" Target="https://www.fda.gov/media/151707/download?attachment" TargetMode="External"/><Relationship Id="rId3" Type="http://schemas.openxmlformats.org/officeDocument/2006/relationships/image" Target="../media/image48.png"/><Relationship Id="rId7" Type="http://schemas.openxmlformats.org/officeDocument/2006/relationships/hyperlink" Target="https://www.cvdvaccine.com/" TargetMode="External"/><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hyperlink" Target="https://www.fda.gov/vaccines-blood-biologics/comirnaty" TargetMode="External"/><Relationship Id="rId5" Type="http://schemas.openxmlformats.org/officeDocument/2006/relationships/hyperlink" Target="https://www.fda.gov/emergency-preparedness-and-response/coronavirus-disease-2019-covid-19/pfizer-biontech-covid-19-vaccines" TargetMode="External"/><Relationship Id="rId4" Type="http://schemas.openxmlformats.org/officeDocument/2006/relationships/hyperlink" Target="https://www.cdc.gov/vaccines/hcp/admin/storage/toolkit/storage-handling-toolkit.pdf" TargetMode="External"/><Relationship Id="rId9" Type="http://schemas.openxmlformats.org/officeDocument/2006/relationships/hyperlink" Target="https://www.fda.gov/media/167212/download?attachmen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s://eua.modernatx.com/" TargetMode="External"/><Relationship Id="rId2" Type="http://schemas.openxmlformats.org/officeDocument/2006/relationships/image" Target="../media/image49.png"/><Relationship Id="rId1" Type="http://schemas.openxmlformats.org/officeDocument/2006/relationships/slideLayout" Target="../slideLayouts/slideLayout21.xml"/><Relationship Id="rId6" Type="http://schemas.openxmlformats.org/officeDocument/2006/relationships/hyperlink" Target="https://assets.modernatx.com/m/22f373dbe0e3171e/original/US-COV-2300394_COV-Dear-HCP-Letter-for-Spikevax-Launch-US-English.pdf" TargetMode="External"/><Relationship Id="rId5" Type="http://schemas.openxmlformats.org/officeDocument/2006/relationships/hyperlink" Target="https://www.fda.gov/media/167208/download?attachment" TargetMode="External"/><Relationship Id="rId4" Type="http://schemas.openxmlformats.org/officeDocument/2006/relationships/hyperlink" Target="https://www.fda.gov/media/155675/download?attachmen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hyperlink" Target="https://www.cdc.gov/vaccines/covid-19/info-by-product/novavax/storage.html" TargetMode="Externa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hyperlink" Target="https://protect-us.mimecast.com/s/S-0jCNkRNAf05ry19t0Kba9?domain=cdc.gov" TargetMode="External"/><Relationship Id="rId2" Type="http://schemas.microsoft.com/office/2018/10/relationships/comments" Target="../comments/modernComment_23E_8B32FFD2.xml"/><Relationship Id="rId1" Type="http://schemas.openxmlformats.org/officeDocument/2006/relationships/slideLayout" Target="../slideLayouts/slideLayout14.xml"/><Relationship Id="rId6" Type="http://schemas.openxmlformats.org/officeDocument/2006/relationships/hyperlink" Target="https://protect-us.mimecast.com/s/qicrCYER2PuLPM8w7tG_dFT?domain=cdc.gov" TargetMode="External"/><Relationship Id="rId5" Type="http://schemas.openxmlformats.org/officeDocument/2006/relationships/hyperlink" Target="mailto:Muhammad.Khalil@health.ok.gov" TargetMode="External"/><Relationship Id="rId4" Type="http://schemas.openxmlformats.org/officeDocument/2006/relationships/hyperlink" Target="mailto:Margaret.Archer@health.ok.gov."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s://content.govdelivery.com/attachments/OKSDH/2021/04/01/file_attachments/1742382/Reconciliation.pdf.pdf" TargetMode="External"/><Relationship Id="rId4" Type="http://schemas.openxmlformats.org/officeDocument/2006/relationships/hyperlink" Target="https://vimeo.com/52842479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4F_503B0AAD.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mailto:VaccineHelp@health.ok.gov"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shotrecords.health.ok.gov/"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2C_A62A14F9.xml"/><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hyperlink" Target="https://oklahoma.gov/health/services/personal-health/immunizations.html"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8E_FD049763.xm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hyperlink" Target="https://content.govdelivery.com/attachments/OKSDH/2021/05/13/file_attachments/1807655/Vaccine%20Inventory%20Adjustment.pdf" TargetMode="External"/><Relationship Id="rId3" Type="http://schemas.microsoft.com/office/2018/10/relationships/comments" Target="../comments/modernComment_13E_74D39107.xml"/><Relationship Id="rId7" Type="http://schemas.openxmlformats.org/officeDocument/2006/relationships/hyperlink" Target="https://content.govdelivery.com/attachments/OKSDH/2021/04/01/file_attachments/1742389/Immunizing%20a%20patient%20for%20COVID.pdf"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content.govdelivery.com/attachments/OKSDH/2021/04/01/file_attachments/1742384/Place%20a%20COVID-19%20Vaccine%20Order.pdf" TargetMode="External"/><Relationship Id="rId5" Type="http://schemas.openxmlformats.org/officeDocument/2006/relationships/hyperlink" Target="https://content.govdelivery.com/attachments/OKSDH/2021/04/01/file_attachments/1742382/Reconciliation.pdf.pdf" TargetMode="External"/><Relationship Id="rId10" Type="http://schemas.openxmlformats.org/officeDocument/2006/relationships/hyperlink" Target="https://officemgmtentserv.sharepoint.com/:w:/s/Immunization/EZgmF1jL5URDiWsz6YW6DTkBxI4AgP0i1br3V7ahd_0K0g?e=EwO4Mh" TargetMode="External"/><Relationship Id="rId4" Type="http://schemas.openxmlformats.org/officeDocument/2006/relationships/hyperlink" Target="https://content.govdelivery.com/attachments/OKSDH/2021/04/01/file_attachments/1742386/How%20to%20Turn%20On%20User%20Default%20Order%20Notifications.pdf" TargetMode="External"/><Relationship Id="rId9" Type="http://schemas.openxmlformats.org/officeDocument/2006/relationships/hyperlink" Target="https://content.govdelivery.com/attachments/OKSDH/2021/04/21/file_attachments/1763809/Wastage%20reporting%20.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hyperlink" Target="https://www.cdc.gov/flu/treatment/caring-for-someone.htm" TargetMode="External"/><Relationship Id="rId2" Type="http://schemas.openxmlformats.org/officeDocument/2006/relationships/hyperlink" Target="https://www.cdc.gov/handwashing/"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25B_575FB949.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oleObject" Target="../embeddings/oleObject1.bin"/><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hyperlink" Target="https://www.cdc.gov/vaccines/covid-19/info-by-product/index.html" TargetMode="External"/><Relationship Id="rId3" Type="http://schemas.microsoft.com/office/2018/10/relationships/comments" Target="../comments/modernComment_1E4_F578CFC5.xml"/><Relationship Id="rId7" Type="http://schemas.openxmlformats.org/officeDocument/2006/relationships/hyperlink" Target="https://www.cdc.gov/vaccines/covid-19/downloads/COVID19-vaccination-recommendations-immunocompromised.pdf"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hyperlink" Target="https://www.cdc.gov/vaccines/covid-19/downloads/COVID19-vaccination-recommendations-most-people.pdf" TargetMode="External"/><Relationship Id="rId5" Type="http://schemas.openxmlformats.org/officeDocument/2006/relationships/hyperlink" Target="https://www.cdc.gov/vaccines/covid-19/downloads/COVID-19-immunization-schedule-ages-6months-older.pdf" TargetMode="External"/><Relationship Id="rId4" Type="http://schemas.openxmlformats.org/officeDocument/2006/relationships/hyperlink" Target="https://www.cdc.gov/vaccines/covid-19/clinical-considerations/interim-considerations-us.html?ACSTrackingID=USCDC_2120-DM104004&amp;ACSTrackingLabel=Updated%20Guidance%3A%20Interim%20Clinical%20Considerations%20for%20Use%20of%20COVID-19%20Vaccines&amp;deliveryName=USCDC_2120-DM104004"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hyperlink" Target="https://www.pfizermedicalinformation.com/en-us/medical-updates"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urldefense.com/v3/__https:/www.cdc.gov/vaccines/covid-19/clinical-considerations/interim-considerations-us-appendix.html*appendix-c__;Iw!!NZFi6Pppv9YRQw!qTS-wzd35TdQVw7zznn7GDHEA8Tp0hcyy_QX2_UWMBo3krtP0kZTRPGFng_mu5Vkk0triMF8nzQFs4YdFN-MDxtrBo2o$" TargetMode="External"/><Relationship Id="rId2" Type="http://schemas.openxmlformats.org/officeDocument/2006/relationships/hyperlink" Target="https://urldefense.com/v3/__https:/www.fda.gov/vaccines-blood-biologics/coronavirus-covid-19-cber-regulated-biologics/novavax-covid-19-vaccine-adjuvanted__;!!NZFi6Pppv9YRQw!sZTmsjV5sSKJ8ZNPwwqCnRozCShGqMitbpFpCwP2TVtTb00hqmnXh4hhuoclMRN4T1qj1wum22zebAsmIKE$" TargetMode="External"/><Relationship Id="rId1" Type="http://schemas.openxmlformats.org/officeDocument/2006/relationships/slideLayout" Target="../slideLayouts/slideLayout4.xml"/><Relationship Id="rId4" Type="http://schemas.openxmlformats.org/officeDocument/2006/relationships/hyperlink" Target="https://www.fda.gov/media/159897/download?attachment"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s://www.cdc.gov/vaccines/covid-19/clinical-considerations/covid-19-vaccines-us.html?CDC_AA_refVal=https%3A%2F%2Fwww.cdc.gov%2Fvaccines%2Fcovid-19%2Finfo-by-product%2Fclinical-considerations.html" TargetMode="External"/><Relationship Id="rId3" Type="http://schemas.openxmlformats.org/officeDocument/2006/relationships/hyperlink" Target="mailto:Testing@health.ok.gov" TargetMode="External"/><Relationship Id="rId7" Type="http://schemas.openxmlformats.org/officeDocument/2006/relationships/hyperlink" Target="https://www.hhs.gov/sites/default/files/prep-act-guidance.pdf" TargetMode="External"/><Relationship Id="rId12" Type="http://schemas.openxmlformats.org/officeDocument/2006/relationships/hyperlink" Target="https://us.novavaxcovidvaccine.com/hcp"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hyperlink" Target="https://www.fda.gov/emergency-preparedness-and-response/coronavirus-disease-2019-covid-19/covid-19-vaccines" TargetMode="External"/><Relationship Id="rId11" Type="http://schemas.openxmlformats.org/officeDocument/2006/relationships/hyperlink" Target="https://eua.modernatx.com/covid19vaccine-eua/recipients/moderna-vaccine?gclid=f2ab4067dd5915ff779a2212f201a3a7&amp;gclsrc=3p.ds&amp;utm_source=bing&amp;utm_medium=cpc&amp;utm_campaign=Brand_DTC_Emergency%20Use%20Authorization_Exact_National_3.7.22&amp;utm_term=moderna%20covid&amp;utm_content=Brand_General_Exact" TargetMode="External"/><Relationship Id="rId5" Type="http://schemas.openxmlformats.org/officeDocument/2006/relationships/hyperlink" Target="https://oklahoma.gov/covid19/what-you-should-know/monoclonal-antibody-therapies.html" TargetMode="External"/><Relationship Id="rId10" Type="http://schemas.openxmlformats.org/officeDocument/2006/relationships/hyperlink" Target="https://www.cvdvaccine-us.com/" TargetMode="External"/><Relationship Id="rId4" Type="http://schemas.openxmlformats.org/officeDocument/2006/relationships/hyperlink" Target="mailto:Antivirals@health.ok.gov" TargetMode="External"/><Relationship Id="rId9" Type="http://schemas.openxmlformats.org/officeDocument/2006/relationships/hyperlink" Target="https://protect-us.mimecast.com/s/1EfTCYER2PuRZkBQHQyHzj?domain=cdc.gov" TargetMode="Externa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4.png"/><Relationship Id="rId5" Type="http://schemas.openxmlformats.org/officeDocument/2006/relationships/hyperlink" Target="https://osiis.health.ok.gov/osiis/Application/ApplicationHelp/Index" TargetMode="External"/><Relationship Id="rId4" Type="http://schemas.openxmlformats.org/officeDocument/2006/relationships/notesSlide" Target="../notesSlides/notesSlide47.xml"/></Relationships>
</file>

<file path=ppt/slides/_rels/slide7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customXml" Target="../ink/ink2.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77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hyperlink" Target="https://www.fda.gov/media/167208/download?attachment" TargetMode="External"/><Relationship Id="rId3" Type="http://schemas.openxmlformats.org/officeDocument/2006/relationships/image" Target="../media/image32.png"/><Relationship Id="rId7" Type="http://schemas.openxmlformats.org/officeDocument/2006/relationships/hyperlink" Target="https://www.fda.gov/media/167211/download?attachment"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https://www.cdc.gov/vaccines/covid-19/clinical-considerations/interim-considerations-us.html?ACSTrackingID=USCDC_2120-DM113306&amp;ACSTrackingLabel=Updated%20Guidance%3A%20Interim%20Clinical%20Considerations%20for%20Use%20of%20COVID-19%20Vaccines&amp;deliveryName=USCDC_2120-DM113306#table-02" TargetMode="Externa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14708" y="806755"/>
            <a:ext cx="5177118" cy="2314780"/>
          </a:xfrm>
        </p:spPr>
        <p:txBody>
          <a:bodyPr/>
          <a:lstStyle/>
          <a:p>
            <a:r>
              <a:rPr lang="en-US" sz="4800"/>
              <a:t>Immunization Service Provider Call </a:t>
            </a:r>
            <a:br>
              <a:rPr lang="en-US"/>
            </a:br>
            <a:br>
              <a:rPr lang="en-US"/>
            </a:br>
            <a:r>
              <a:rPr lang="en-US" sz="4800">
                <a:cs typeface="Arial"/>
              </a:rPr>
              <a:t>October 2023</a:t>
            </a:r>
            <a:br>
              <a:rPr lang="en-US">
                <a:cs typeface="Arial"/>
              </a:rPr>
            </a:br>
            <a:br>
              <a:rPr lang="en-US">
                <a:cs typeface="Arial"/>
              </a:rPr>
            </a:br>
            <a:r>
              <a:rPr lang="en-US" sz="2400">
                <a:solidFill>
                  <a:srgbClr val="0070C0"/>
                </a:solidFill>
                <a:highlight>
                  <a:srgbClr val="FFFF00"/>
                </a:highlight>
                <a:cs typeface="Arial"/>
              </a:rPr>
              <a:t>Please place your name, and provider in the chat.</a:t>
            </a:r>
            <a:br>
              <a:rPr lang="en-US">
                <a:cs typeface="Arial"/>
              </a:rPr>
            </a:br>
            <a:br>
              <a:rPr lang="en-US"/>
            </a:br>
            <a:endParaRPr lang="en-US">
              <a:cs typeface="Arial"/>
            </a:endParaRPr>
          </a:p>
        </p:txBody>
      </p:sp>
      <p:sp>
        <p:nvSpPr>
          <p:cNvPr id="4" name="Slide Number Placeholder 3"/>
          <p:cNvSpPr>
            <a:spLocks noGrp="1"/>
          </p:cNvSpPr>
          <p:nvPr>
            <p:ph type="sldNum" sz="quarter" idx="12"/>
          </p:nvPr>
        </p:nvSpPr>
        <p:spPr/>
        <p:txBody>
          <a:bodyPr/>
          <a:lstStyle/>
          <a:p>
            <a:fld id="{DB7DDC46-2E90-8640-BEFE-F54DCCD857ED}" type="slidenum">
              <a:rPr lang="en-US" smtClean="0"/>
              <a:pPr/>
              <a:t>1</a:t>
            </a:fld>
            <a:endParaRPr lang="en-US"/>
          </a:p>
        </p:txBody>
      </p:sp>
    </p:spTree>
    <p:extLst>
      <p:ext uri="{BB962C8B-B14F-4D97-AF65-F5344CB8AC3E}">
        <p14:creationId xmlns:p14="http://schemas.microsoft.com/office/powerpoint/2010/main" val="206007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2798-1907-76D5-C8E2-2872BEC0037E}"/>
              </a:ext>
            </a:extLst>
          </p:cNvPr>
          <p:cNvSpPr>
            <a:spLocks noGrp="1"/>
          </p:cNvSpPr>
          <p:nvPr>
            <p:ph type="title"/>
          </p:nvPr>
        </p:nvSpPr>
        <p:spPr>
          <a:xfrm>
            <a:off x="398930" y="144759"/>
            <a:ext cx="11394140" cy="687754"/>
          </a:xfrm>
          <a:solidFill>
            <a:schemeClr val="accent5"/>
          </a:solidFill>
        </p:spPr>
        <p:txBody>
          <a:bodyPr/>
          <a:lstStyle/>
          <a:p>
            <a:pPr algn="ctr"/>
            <a:r>
              <a:rPr lang="en-US">
                <a:solidFill>
                  <a:schemeClr val="bg1"/>
                </a:solidFill>
              </a:rPr>
              <a:t>Updated COVID-19 (2023-2024) Vaccine Formulations</a:t>
            </a:r>
          </a:p>
        </p:txBody>
      </p:sp>
      <p:sp>
        <p:nvSpPr>
          <p:cNvPr id="4" name="Content Placeholder 3">
            <a:extLst>
              <a:ext uri="{FF2B5EF4-FFF2-40B4-BE49-F238E27FC236}">
                <a16:creationId xmlns:a16="http://schemas.microsoft.com/office/drawing/2014/main" id="{02FD6842-9F5B-B75F-731A-9E068E80EEAD}"/>
              </a:ext>
            </a:extLst>
          </p:cNvPr>
          <p:cNvSpPr>
            <a:spLocks noGrp="1"/>
          </p:cNvSpPr>
          <p:nvPr>
            <p:ph idx="1"/>
          </p:nvPr>
        </p:nvSpPr>
        <p:spPr>
          <a:xfrm>
            <a:off x="237067" y="982133"/>
            <a:ext cx="11497733" cy="5658975"/>
          </a:xfrm>
        </p:spPr>
        <p:txBody>
          <a:bodyPr/>
          <a:lstStyle/>
          <a:p>
            <a:pPr marL="0" indent="0" algn="l">
              <a:buNone/>
            </a:pPr>
            <a:r>
              <a:rPr lang="en-US" b="1" i="0">
                <a:solidFill>
                  <a:srgbClr val="000000"/>
                </a:solidFill>
                <a:effectLst/>
              </a:rPr>
              <a:t>Two types of COVID-19 vaccines are available for use in the United States:</a:t>
            </a:r>
          </a:p>
          <a:p>
            <a:pPr algn="l">
              <a:buFont typeface="Arial" panose="020B0604020202020204" pitchFamily="34" charset="0"/>
              <a:buChar char="•"/>
            </a:pPr>
            <a:r>
              <a:rPr lang="en-US" b="0" i="0" u="sng">
                <a:solidFill>
                  <a:srgbClr val="075290"/>
                </a:solidFill>
                <a:effectLst/>
                <a:hlinkClick r:id="rId4"/>
              </a:rPr>
              <a:t>mRNA vaccines</a:t>
            </a:r>
            <a:endParaRPr lang="en-US" b="0" i="0">
              <a:solidFill>
                <a:srgbClr val="000000"/>
              </a:solidFill>
              <a:effectLst/>
            </a:endParaRPr>
          </a:p>
          <a:p>
            <a:pPr marL="742950" lvl="1" indent="-285750" algn="l">
              <a:buFont typeface="Arial" panose="020B0604020202020204" pitchFamily="34" charset="0"/>
              <a:buChar char="•"/>
            </a:pPr>
            <a:r>
              <a:rPr lang="en-US" b="0" i="0" u="sng">
                <a:solidFill>
                  <a:srgbClr val="075290"/>
                </a:solidFill>
                <a:effectLst/>
                <a:hlinkClick r:id="rId5"/>
              </a:rPr>
              <a:t>Moderna COVID-19 Vaccine (2023–2024 Formula)</a:t>
            </a:r>
            <a:r>
              <a:rPr lang="en-US" b="0" i="0">
                <a:solidFill>
                  <a:srgbClr val="000000"/>
                </a:solidFill>
                <a:effectLst/>
              </a:rPr>
              <a:t> is authorized for children ages 6 months–11 years; </a:t>
            </a:r>
            <a:r>
              <a:rPr lang="en-US" b="0" i="0" u="sng">
                <a:solidFill>
                  <a:srgbClr val="075290"/>
                </a:solidFill>
                <a:effectLst/>
                <a:hlinkClick r:id="rId6"/>
              </a:rPr>
              <a:t>SPIKEVAX</a:t>
            </a:r>
            <a:r>
              <a:rPr lang="en-US" b="0" i="0">
                <a:solidFill>
                  <a:srgbClr val="000000"/>
                </a:solidFill>
                <a:effectLst/>
              </a:rPr>
              <a:t> is the licensed Moderna product for people ages 12 years and older. These vaccines are hereafter referred to as updated (2023–2024 Formula) Moderna COVID-19 Vaccine.</a:t>
            </a:r>
          </a:p>
          <a:p>
            <a:pPr marL="742950" lvl="1" indent="-285750" algn="l">
              <a:buFont typeface="Arial" panose="020B0604020202020204" pitchFamily="34" charset="0"/>
              <a:buChar char="•"/>
            </a:pPr>
            <a:r>
              <a:rPr lang="en-US" b="0" i="0" u="sng">
                <a:solidFill>
                  <a:srgbClr val="075290"/>
                </a:solidFill>
                <a:effectLst/>
                <a:hlinkClick r:id="rId7"/>
              </a:rPr>
              <a:t>Pfizer-BioNTech COVID-19 Vaccine (2023–2024 Formula)</a:t>
            </a:r>
            <a:r>
              <a:rPr lang="en-US" b="0" i="0">
                <a:solidFill>
                  <a:srgbClr val="000000"/>
                </a:solidFill>
                <a:effectLst/>
              </a:rPr>
              <a:t> is authorized for children ages 6 months–11 years; </a:t>
            </a:r>
            <a:r>
              <a:rPr lang="en-US" b="0" i="0" u="sng">
                <a:solidFill>
                  <a:srgbClr val="075290"/>
                </a:solidFill>
                <a:effectLst/>
                <a:hlinkClick r:id="rId8"/>
              </a:rPr>
              <a:t>COMIRNATY</a:t>
            </a:r>
            <a:r>
              <a:rPr lang="en-US" b="0" i="0">
                <a:solidFill>
                  <a:srgbClr val="000000"/>
                </a:solidFill>
                <a:effectLst/>
              </a:rPr>
              <a:t> is the licensed Pfizer-BioNTech product for people ages 12 years and older. These vaccines are hereafter referred to as updated (2023–2024 Formula) Pfizer-BioNTech COVID-19 Vaccine.</a:t>
            </a:r>
          </a:p>
          <a:p>
            <a:pPr algn="l">
              <a:buFont typeface="Arial" panose="020B0604020202020204" pitchFamily="34" charset="0"/>
              <a:buChar char="•"/>
            </a:pPr>
            <a:r>
              <a:rPr lang="en-US" b="0" i="0" u="sng">
                <a:solidFill>
                  <a:srgbClr val="075290"/>
                </a:solidFill>
                <a:effectLst/>
                <a:hlinkClick r:id="rId4"/>
              </a:rPr>
              <a:t>Protein subunit vaccine</a:t>
            </a:r>
            <a:endParaRPr lang="en-US" b="0" i="0" u="sng">
              <a:solidFill>
                <a:srgbClr val="075290"/>
              </a:solidFill>
              <a:effectLst/>
            </a:endParaRPr>
          </a:p>
          <a:p>
            <a:pPr lvl="2"/>
            <a:r>
              <a:rPr lang="en-US" sz="1400" u="none" strike="noStrike">
                <a:solidFill>
                  <a:srgbClr val="0563C1"/>
                </a:solidFill>
                <a:effectLst/>
                <a:ea typeface="Calibri" panose="020F0502020204030204" pitchFamily="34" charset="0"/>
                <a:cs typeface="Calibri" panose="020F0502020204030204" pitchFamily="34" charset="0"/>
                <a:hlinkClick r:id="rId9"/>
              </a:rPr>
              <a:t>Novavax COVID-19 Vaccine, Adjuvanted (2023-2024 Formula)</a:t>
            </a:r>
            <a:r>
              <a:rPr lang="en-US" sz="1400">
                <a:solidFill>
                  <a:srgbClr val="0563C1"/>
                </a:solidFill>
                <a:ea typeface="Calibri" panose="020F0502020204030204" pitchFamily="34" charset="0"/>
                <a:cs typeface="Calibri" panose="020F0502020204030204" pitchFamily="34" charset="0"/>
              </a:rPr>
              <a:t> </a:t>
            </a:r>
            <a:r>
              <a:rPr lang="en-US" sz="1400">
                <a:solidFill>
                  <a:srgbClr val="333333"/>
                </a:solidFill>
                <a:effectLst/>
                <a:ea typeface="Times New Roman" panose="02020603050405020304" pitchFamily="18" charset="0"/>
                <a:cs typeface="Calibri" panose="020F0502020204030204" pitchFamily="34" charset="0"/>
              </a:rPr>
              <a:t>is authorized for use in individuals 12 years of age and older. </a:t>
            </a:r>
            <a:r>
              <a:rPr lang="en-US" sz="1400" u="none" strike="noStrike">
                <a:solidFill>
                  <a:srgbClr val="0563C1"/>
                </a:solidFill>
                <a:effectLst/>
                <a:ea typeface="Calibri" panose="020F0502020204030204" pitchFamily="34" charset="0"/>
                <a:cs typeface="Calibri" panose="020F0502020204030204" pitchFamily="34" charset="0"/>
              </a:rPr>
              <a:t> </a:t>
            </a:r>
            <a:endParaRPr lang="en-US" sz="1200" b="0" i="0">
              <a:solidFill>
                <a:srgbClr val="000000"/>
              </a:solidFill>
              <a:effectLst/>
            </a:endParaRPr>
          </a:p>
          <a:p>
            <a:pPr marL="0" indent="0" algn="l">
              <a:buNone/>
            </a:pPr>
            <a:r>
              <a:rPr lang="en-US" b="1" i="0">
                <a:solidFill>
                  <a:srgbClr val="000000"/>
                </a:solidFill>
                <a:effectLst/>
              </a:rPr>
              <a:t>COVID-19 vaccine composition</a:t>
            </a:r>
          </a:p>
          <a:p>
            <a:pPr algn="l">
              <a:buFont typeface="Arial" panose="020B0604020202020204" pitchFamily="34" charset="0"/>
              <a:buChar char="•"/>
            </a:pPr>
            <a:r>
              <a:rPr lang="en-US" sz="1400" b="0" i="0">
                <a:solidFill>
                  <a:srgbClr val="000000"/>
                </a:solidFill>
                <a:effectLst/>
              </a:rPr>
              <a:t>Moderna and Pfizer-BioNTech COVID-19 vaccines: The 2023–2024 formulation has been updated to a monovalent vaccine based on the Omicron XBB.1.5 </a:t>
            </a:r>
            <a:r>
              <a:rPr lang="en-US" sz="1400" b="0" i="0" err="1">
                <a:solidFill>
                  <a:srgbClr val="000000"/>
                </a:solidFill>
                <a:effectLst/>
              </a:rPr>
              <a:t>sublineage</a:t>
            </a:r>
            <a:r>
              <a:rPr lang="en-US" sz="1400" b="0" i="0">
                <a:solidFill>
                  <a:srgbClr val="000000"/>
                </a:solidFill>
                <a:effectLst/>
              </a:rPr>
              <a:t> of SARS-CoV-2. </a:t>
            </a:r>
            <a:r>
              <a:rPr lang="en-US" sz="1400" i="0">
                <a:solidFill>
                  <a:srgbClr val="FF0000"/>
                </a:solidFill>
                <a:effectLst/>
              </a:rPr>
              <a:t>The bivalent formulation (Original and Omicron BA.4/BA.5) should no longer be used.</a:t>
            </a:r>
          </a:p>
          <a:p>
            <a:pPr algn="l">
              <a:buFont typeface="Arial" panose="020B0604020202020204" pitchFamily="34" charset="0"/>
              <a:buChar char="•"/>
            </a:pPr>
            <a:r>
              <a:rPr lang="en-US" sz="1400" i="0">
                <a:solidFill>
                  <a:schemeClr val="tx1">
                    <a:lumMod val="50000"/>
                  </a:schemeClr>
                </a:solidFill>
                <a:effectLst/>
              </a:rPr>
              <a:t>N</a:t>
            </a:r>
            <a:r>
              <a:rPr lang="en-US" sz="1400">
                <a:solidFill>
                  <a:schemeClr val="tx1">
                    <a:lumMod val="50000"/>
                  </a:schemeClr>
                </a:solidFill>
              </a:rPr>
              <a:t>ovavax COVID-19 Vaccine: the 2023-2024 formulation has been updated to include the spike protein from the SARS-CoV-2 Omicron variant lineage XBB.1.5. </a:t>
            </a:r>
            <a:r>
              <a:rPr lang="en-US" sz="1400">
                <a:solidFill>
                  <a:srgbClr val="FF0000"/>
                </a:solidFill>
              </a:rPr>
              <a:t>The Original Monovalent formulation should no longer be used.</a:t>
            </a:r>
          </a:p>
          <a:p>
            <a:pPr marL="261400" lvl="1" indent="0">
              <a:buNone/>
            </a:pPr>
            <a:endParaRPr lang="en-US" sz="1400" b="1" i="1">
              <a:solidFill>
                <a:srgbClr val="FF0000"/>
              </a:solidFill>
              <a:effectLst/>
            </a:endParaRPr>
          </a:p>
          <a:p>
            <a:pPr marL="261400" lvl="1" indent="0" algn="ctr">
              <a:buNone/>
            </a:pPr>
            <a:r>
              <a:rPr lang="en-US" sz="1400" b="1" i="1">
                <a:effectLst/>
              </a:rPr>
              <a:t>COVID-19 vaccine-specific </a:t>
            </a:r>
            <a:r>
              <a:rPr lang="en-US" sz="1400" b="1" i="1" u="sng">
                <a:solidFill>
                  <a:srgbClr val="0563C1"/>
                </a:solidFill>
                <a:effectLst/>
                <a:ea typeface="Calibri" panose="020F0502020204030204" pitchFamily="34" charset="0"/>
                <a:cs typeface="Times New Roman" panose="02020603050405020304" pitchFamily="18" charset="0"/>
                <a:hlinkClick r:id="rId10"/>
              </a:rPr>
              <a:t>package inserts and FDA fact sheets’</a:t>
            </a:r>
            <a:r>
              <a:rPr lang="en-US" sz="1400" b="1" i="1">
                <a:effectLst/>
                <a:ea typeface="Calibri" panose="020F0502020204030204" pitchFamily="34" charset="0"/>
                <a:cs typeface="Times New Roman" panose="02020603050405020304" pitchFamily="18" charset="0"/>
              </a:rPr>
              <a:t> and</a:t>
            </a:r>
            <a:r>
              <a:rPr lang="en-US" sz="1400" b="1" i="1">
                <a:effectLst/>
              </a:rPr>
              <a:t> </a:t>
            </a:r>
            <a:r>
              <a:rPr lang="en-US" sz="1400" b="1" i="1" u="sng">
                <a:solidFill>
                  <a:srgbClr val="0563C1"/>
                </a:solidFill>
                <a:effectLst/>
                <a:ea typeface="Calibri" panose="020F0502020204030204" pitchFamily="34" charset="0"/>
                <a:cs typeface="Times New Roman" panose="02020603050405020304" pitchFamily="18" charset="0"/>
                <a:hlinkClick r:id="rId11"/>
              </a:rPr>
              <a:t>U.S. COVID-19 Vaccine Product Information</a:t>
            </a:r>
            <a:r>
              <a:rPr lang="en-US" sz="1400" b="1" i="1">
                <a:effectLst/>
                <a:ea typeface="Calibri" panose="020F0502020204030204" pitchFamily="34" charset="0"/>
                <a:cs typeface="Times New Roman" panose="02020603050405020304" pitchFamily="18" charset="0"/>
              </a:rPr>
              <a:t> </a:t>
            </a:r>
          </a:p>
          <a:p>
            <a:pPr marL="0" indent="0" algn="ctr">
              <a:buNone/>
            </a:pPr>
            <a:r>
              <a:rPr lang="en-US" sz="1400" b="1" i="1">
                <a:effectLst/>
              </a:rPr>
              <a:t>can be consulted for a full list of ingredients and information on the conditions of use, storage and handling, preparation, and administration procedures.</a:t>
            </a:r>
          </a:p>
          <a:p>
            <a:endParaRPr lang="en-US"/>
          </a:p>
        </p:txBody>
      </p:sp>
      <p:sp>
        <p:nvSpPr>
          <p:cNvPr id="3" name="Slide Number Placeholder 2">
            <a:extLst>
              <a:ext uri="{FF2B5EF4-FFF2-40B4-BE49-F238E27FC236}">
                <a16:creationId xmlns:a16="http://schemas.microsoft.com/office/drawing/2014/main" id="{BA560F52-7A1F-3016-9BA5-16D2664989DF}"/>
              </a:ext>
            </a:extLst>
          </p:cNvPr>
          <p:cNvSpPr>
            <a:spLocks noGrp="1"/>
          </p:cNvSpPr>
          <p:nvPr>
            <p:ph type="sldNum" sz="quarter" idx="12"/>
          </p:nvPr>
        </p:nvSpPr>
        <p:spPr>
          <a:xfrm>
            <a:off x="4276496" y="6442770"/>
            <a:ext cx="2743200" cy="198338"/>
          </a:xfrm>
        </p:spPr>
        <p:txBody>
          <a:bodyPr/>
          <a:lstStyle/>
          <a:p>
            <a:fld id="{DB7DDC46-2E90-8640-BEFE-F54DCCD857ED}" type="slidenum">
              <a:rPr lang="en-US" smtClean="0"/>
              <a:t>10</a:t>
            </a:fld>
            <a:endParaRPr lang="en-US"/>
          </a:p>
        </p:txBody>
      </p:sp>
    </p:spTree>
    <p:extLst>
      <p:ext uri="{BB962C8B-B14F-4D97-AF65-F5344CB8AC3E}">
        <p14:creationId xmlns:p14="http://schemas.microsoft.com/office/powerpoint/2010/main" val="1853998380"/>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F4DFD-8094-2970-9D68-F6130EA7FF5B}"/>
              </a:ext>
            </a:extLst>
          </p:cNvPr>
          <p:cNvSpPr>
            <a:spLocks noGrp="1"/>
          </p:cNvSpPr>
          <p:nvPr>
            <p:ph type="title"/>
          </p:nvPr>
        </p:nvSpPr>
        <p:spPr>
          <a:xfrm>
            <a:off x="1" y="18490"/>
            <a:ext cx="12191999" cy="1010801"/>
          </a:xfrm>
          <a:solidFill>
            <a:schemeClr val="accent5"/>
          </a:solidFill>
        </p:spPr>
        <p:txBody>
          <a:bodyPr vert="horz" lIns="91440" tIns="45720" rIns="91440" bIns="45720" rtlCol="0" anchor="ctr">
            <a:normAutofit/>
          </a:bodyPr>
          <a:lstStyle/>
          <a:p>
            <a:pPr algn="ctr">
              <a:lnSpc>
                <a:spcPct val="90000"/>
              </a:lnSpc>
            </a:pPr>
            <a:r>
              <a:rPr lang="en-US" sz="2800" kern="120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COMIRNATY and Pfizer-</a:t>
            </a:r>
            <a:r>
              <a:rPr lang="en-US" sz="2800" kern="1200" err="1">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BioNtech</a:t>
            </a:r>
            <a:r>
              <a:rPr lang="en-US" sz="2800" kern="1200">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 (2023-2024) Covid-19 Vaccines</a:t>
            </a:r>
          </a:p>
        </p:txBody>
      </p:sp>
      <p:pic>
        <p:nvPicPr>
          <p:cNvPr id="6" name="Content Placeholder 5">
            <a:extLst>
              <a:ext uri="{FF2B5EF4-FFF2-40B4-BE49-F238E27FC236}">
                <a16:creationId xmlns:a16="http://schemas.microsoft.com/office/drawing/2014/main" id="{D27AAFEA-EC5C-54DF-BAFB-C261F66B4499}"/>
              </a:ext>
            </a:extLst>
          </p:cNvPr>
          <p:cNvPicPr>
            <a:picLocks noGrp="1" noChangeAspect="1"/>
          </p:cNvPicPr>
          <p:nvPr>
            <p:ph idx="1"/>
          </p:nvPr>
        </p:nvPicPr>
        <p:blipFill>
          <a:blip r:embed="rId2"/>
          <a:stretch>
            <a:fillRect/>
          </a:stretch>
        </p:blipFill>
        <p:spPr>
          <a:xfrm>
            <a:off x="0" y="1029290"/>
            <a:ext cx="12191999" cy="4419599"/>
          </a:xfrm>
          <a:prstGeom prst="rect">
            <a:avLst/>
          </a:prstGeom>
        </p:spPr>
      </p:pic>
      <p:sp>
        <p:nvSpPr>
          <p:cNvPr id="4" name="Slide Number Placeholder 3">
            <a:extLst>
              <a:ext uri="{FF2B5EF4-FFF2-40B4-BE49-F238E27FC236}">
                <a16:creationId xmlns:a16="http://schemas.microsoft.com/office/drawing/2014/main" id="{7836903F-2C27-D3E5-8DB8-2876F92555C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smtClean="0"/>
              <a:pPr>
                <a:spcAft>
                  <a:spcPts val="600"/>
                </a:spcAft>
              </a:pPr>
              <a:t>11</a:t>
            </a:fld>
            <a:endParaRPr lang="en-US" sz="1200"/>
          </a:p>
        </p:txBody>
      </p:sp>
      <p:sp>
        <p:nvSpPr>
          <p:cNvPr id="8" name="TextBox 7">
            <a:extLst>
              <a:ext uri="{FF2B5EF4-FFF2-40B4-BE49-F238E27FC236}">
                <a16:creationId xmlns:a16="http://schemas.microsoft.com/office/drawing/2014/main" id="{16B15E1D-A482-125B-FADB-217C583982A3}"/>
              </a:ext>
            </a:extLst>
          </p:cNvPr>
          <p:cNvSpPr txBox="1"/>
          <p:nvPr/>
        </p:nvSpPr>
        <p:spPr>
          <a:xfrm>
            <a:off x="4169784" y="5906481"/>
            <a:ext cx="3638577" cy="307777"/>
          </a:xfrm>
          <a:prstGeom prst="rect">
            <a:avLst/>
          </a:prstGeom>
          <a:noFill/>
        </p:spPr>
        <p:txBody>
          <a:bodyPr wrap="square" rtlCol="0">
            <a:spAutoFit/>
          </a:bodyPr>
          <a:lstStyle/>
          <a:p>
            <a:r>
              <a:rPr lang="en-US" sz="1400" b="1">
                <a:hlinkClick r:id="rId3"/>
              </a:rPr>
              <a:t>COMIRNATY Package Insert</a:t>
            </a:r>
            <a:r>
              <a:rPr lang="en-US" sz="1400" b="1"/>
              <a:t> </a:t>
            </a:r>
          </a:p>
        </p:txBody>
      </p:sp>
      <p:sp>
        <p:nvSpPr>
          <p:cNvPr id="10" name="TextBox 9">
            <a:extLst>
              <a:ext uri="{FF2B5EF4-FFF2-40B4-BE49-F238E27FC236}">
                <a16:creationId xmlns:a16="http://schemas.microsoft.com/office/drawing/2014/main" id="{08A7795A-2EE4-B8B0-4A59-A26C7C77D4AD}"/>
              </a:ext>
            </a:extLst>
          </p:cNvPr>
          <p:cNvSpPr txBox="1"/>
          <p:nvPr/>
        </p:nvSpPr>
        <p:spPr>
          <a:xfrm>
            <a:off x="2985347" y="6231135"/>
            <a:ext cx="6576148" cy="307777"/>
          </a:xfrm>
          <a:prstGeom prst="rect">
            <a:avLst/>
          </a:prstGeom>
          <a:noFill/>
        </p:spPr>
        <p:txBody>
          <a:bodyPr wrap="square" rtlCol="0">
            <a:spAutoFit/>
          </a:bodyPr>
          <a:lstStyle/>
          <a:p>
            <a:r>
              <a:rPr lang="en-US" sz="1400" b="1">
                <a:hlinkClick r:id="rId4"/>
              </a:rPr>
              <a:t>EUA Fact Sheet Pfizer-</a:t>
            </a:r>
            <a:r>
              <a:rPr lang="en-US" sz="1400" b="1" err="1">
                <a:hlinkClick r:id="rId4"/>
              </a:rPr>
              <a:t>BioNtech</a:t>
            </a:r>
            <a:r>
              <a:rPr lang="en-US" sz="1400" b="1">
                <a:hlinkClick r:id="rId4"/>
              </a:rPr>
              <a:t> COVID-19 Vaccine 6m-11yrs</a:t>
            </a:r>
            <a:r>
              <a:rPr lang="en-US" sz="1400" b="1"/>
              <a:t> </a:t>
            </a:r>
          </a:p>
        </p:txBody>
      </p:sp>
      <p:sp>
        <p:nvSpPr>
          <p:cNvPr id="12" name="TextBox 11">
            <a:extLst>
              <a:ext uri="{FF2B5EF4-FFF2-40B4-BE49-F238E27FC236}">
                <a16:creationId xmlns:a16="http://schemas.microsoft.com/office/drawing/2014/main" id="{3CCA66BF-171D-8E78-EA96-B5D915FE02EA}"/>
              </a:ext>
            </a:extLst>
          </p:cNvPr>
          <p:cNvSpPr txBox="1"/>
          <p:nvPr/>
        </p:nvSpPr>
        <p:spPr>
          <a:xfrm>
            <a:off x="3918814" y="5597216"/>
            <a:ext cx="3889547" cy="584775"/>
          </a:xfrm>
          <a:prstGeom prst="rect">
            <a:avLst/>
          </a:prstGeom>
          <a:noFill/>
        </p:spPr>
        <p:txBody>
          <a:bodyPr wrap="square" rtlCol="0">
            <a:spAutoFit/>
          </a:bodyPr>
          <a:lstStyle/>
          <a:p>
            <a:r>
              <a:rPr lang="en-US" sz="1400" b="1">
                <a:hlinkClick r:id="rId5"/>
              </a:rPr>
              <a:t>Pfizer Vaccines - At a Glance - CDC</a:t>
            </a:r>
            <a:r>
              <a:rPr lang="en-US" sz="1400" b="1"/>
              <a:t> </a:t>
            </a:r>
          </a:p>
          <a:p>
            <a:endParaRPr lang="en-US"/>
          </a:p>
        </p:txBody>
      </p:sp>
    </p:spTree>
    <p:extLst>
      <p:ext uri="{BB962C8B-B14F-4D97-AF65-F5344CB8AC3E}">
        <p14:creationId xmlns:p14="http://schemas.microsoft.com/office/powerpoint/2010/main" val="827477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5D53D-34CD-EDA6-0F5E-DA8EE46509BD}"/>
              </a:ext>
            </a:extLst>
          </p:cNvPr>
          <p:cNvSpPr>
            <a:spLocks noGrp="1"/>
          </p:cNvSpPr>
          <p:nvPr>
            <p:ph type="title"/>
          </p:nvPr>
        </p:nvSpPr>
        <p:spPr>
          <a:xfrm>
            <a:off x="0" y="44591"/>
            <a:ext cx="12191999" cy="489394"/>
          </a:xfrm>
          <a:solidFill>
            <a:schemeClr val="accent5"/>
          </a:solidFill>
        </p:spPr>
        <p:txBody>
          <a:bodyPr/>
          <a:lstStyle/>
          <a:p>
            <a:pPr algn="ctr"/>
            <a:r>
              <a:rPr lang="en-US">
                <a:solidFill>
                  <a:schemeClr val="bg1"/>
                </a:solidFill>
                <a:effectLst>
                  <a:outerShdw blurRad="38100" dist="38100" dir="2700000" algn="tl">
                    <a:srgbClr val="000000">
                      <a:alpha val="43137"/>
                    </a:srgbClr>
                  </a:outerShdw>
                </a:effectLst>
                <a:latin typeface="Calibri Light" panose="020F0302020204030204" pitchFamily="34" charset="0"/>
                <a:cs typeface="Calibri Light" panose="020F0302020204030204" pitchFamily="34" charset="0"/>
              </a:rPr>
              <a:t>SPIKEVAX Moderna COVID-19 Vaccine (2023-2024) Formulations </a:t>
            </a:r>
          </a:p>
        </p:txBody>
      </p:sp>
      <p:sp>
        <p:nvSpPr>
          <p:cNvPr id="4" name="Slide Number Placeholder 3">
            <a:extLst>
              <a:ext uri="{FF2B5EF4-FFF2-40B4-BE49-F238E27FC236}">
                <a16:creationId xmlns:a16="http://schemas.microsoft.com/office/drawing/2014/main" id="{6BAD2D0E-DA5D-D87B-5476-921E090BFAF5}"/>
              </a:ext>
            </a:extLst>
          </p:cNvPr>
          <p:cNvSpPr>
            <a:spLocks noGrp="1"/>
          </p:cNvSpPr>
          <p:nvPr>
            <p:ph type="sldNum" sz="quarter" idx="12"/>
          </p:nvPr>
        </p:nvSpPr>
        <p:spPr/>
        <p:txBody>
          <a:bodyPr/>
          <a:lstStyle/>
          <a:p>
            <a:fld id="{DB7DDC46-2E90-8640-BEFE-F54DCCD857ED}" type="slidenum">
              <a:rPr lang="en-US" smtClean="0"/>
              <a:t>12</a:t>
            </a:fld>
            <a:endParaRPr lang="en-US"/>
          </a:p>
        </p:txBody>
      </p:sp>
      <p:sp>
        <p:nvSpPr>
          <p:cNvPr id="5" name="Footer Placeholder 4">
            <a:extLst>
              <a:ext uri="{FF2B5EF4-FFF2-40B4-BE49-F238E27FC236}">
                <a16:creationId xmlns:a16="http://schemas.microsoft.com/office/drawing/2014/main" id="{E3967EE8-2A20-0529-76E5-158C966933AB}"/>
              </a:ext>
            </a:extLst>
          </p:cNvPr>
          <p:cNvSpPr>
            <a:spLocks noGrp="1"/>
          </p:cNvSpPr>
          <p:nvPr>
            <p:ph type="ftr" sz="quarter" idx="13"/>
          </p:nvPr>
        </p:nvSpPr>
        <p:spPr/>
        <p:txBody>
          <a:bodyPr/>
          <a:lstStyle/>
          <a:p>
            <a:r>
              <a:rPr lang="en-US"/>
              <a:t>Oklahoma State Department of Health | Presentation Title | Date </a:t>
            </a:r>
          </a:p>
        </p:txBody>
      </p:sp>
      <p:pic>
        <p:nvPicPr>
          <p:cNvPr id="12" name="Picture 11">
            <a:extLst>
              <a:ext uri="{FF2B5EF4-FFF2-40B4-BE49-F238E27FC236}">
                <a16:creationId xmlns:a16="http://schemas.microsoft.com/office/drawing/2014/main" id="{6ED72B4C-EB56-E491-9C07-F94B20D0A0F5}"/>
              </a:ext>
            </a:extLst>
          </p:cNvPr>
          <p:cNvPicPr>
            <a:picLocks noChangeAspect="1"/>
          </p:cNvPicPr>
          <p:nvPr/>
        </p:nvPicPr>
        <p:blipFill>
          <a:blip r:embed="rId3"/>
          <a:stretch>
            <a:fillRect/>
          </a:stretch>
        </p:blipFill>
        <p:spPr>
          <a:xfrm>
            <a:off x="162637" y="4505380"/>
            <a:ext cx="3615970" cy="1068133"/>
          </a:xfrm>
          <a:prstGeom prst="rect">
            <a:avLst/>
          </a:prstGeom>
        </p:spPr>
      </p:pic>
      <p:sp>
        <p:nvSpPr>
          <p:cNvPr id="13" name="TextBox 12">
            <a:extLst>
              <a:ext uri="{FF2B5EF4-FFF2-40B4-BE49-F238E27FC236}">
                <a16:creationId xmlns:a16="http://schemas.microsoft.com/office/drawing/2014/main" id="{2DC22D0D-3EBD-D759-D19B-9CE6A165E85E}"/>
              </a:ext>
            </a:extLst>
          </p:cNvPr>
          <p:cNvSpPr txBox="1"/>
          <p:nvPr/>
        </p:nvSpPr>
        <p:spPr>
          <a:xfrm>
            <a:off x="1612396" y="5985787"/>
            <a:ext cx="8603167" cy="276999"/>
          </a:xfrm>
          <a:prstGeom prst="rect">
            <a:avLst/>
          </a:prstGeom>
          <a:noFill/>
        </p:spPr>
        <p:txBody>
          <a:bodyPr wrap="square" rtlCol="0">
            <a:spAutoFit/>
          </a:bodyPr>
          <a:lstStyle/>
          <a:p>
            <a:r>
              <a:rPr lang="en-US" sz="1200" b="1"/>
              <a:t>Additional Guidance: </a:t>
            </a:r>
            <a:r>
              <a:rPr lang="en-US" sz="1200" b="1">
                <a:hlinkClick r:id="rId4"/>
              </a:rPr>
              <a:t>Moderna COVID-10 Vaccine | FDA</a:t>
            </a:r>
            <a:r>
              <a:rPr lang="en-US" sz="1200" b="1"/>
              <a:t> | </a:t>
            </a:r>
            <a:r>
              <a:rPr lang="en-US" sz="1200" b="1">
                <a:hlinkClick r:id="rId5"/>
              </a:rPr>
              <a:t>Spikevax | FDA</a:t>
            </a:r>
            <a:r>
              <a:rPr lang="en-US" sz="1200" b="1"/>
              <a:t> | </a:t>
            </a:r>
            <a:r>
              <a:rPr lang="en-US" sz="1200" b="1">
                <a:hlinkClick r:id="rId6"/>
              </a:rPr>
              <a:t>Moderna Vaccines | Modernaatx.com</a:t>
            </a:r>
            <a:r>
              <a:rPr lang="en-US" sz="1200" b="1"/>
              <a:t>  </a:t>
            </a:r>
          </a:p>
        </p:txBody>
      </p:sp>
      <p:sp>
        <p:nvSpPr>
          <p:cNvPr id="14" name="TextBox 13">
            <a:extLst>
              <a:ext uri="{FF2B5EF4-FFF2-40B4-BE49-F238E27FC236}">
                <a16:creationId xmlns:a16="http://schemas.microsoft.com/office/drawing/2014/main" id="{293341C4-0BBE-7463-09E1-5A4F2960D4EE}"/>
              </a:ext>
            </a:extLst>
          </p:cNvPr>
          <p:cNvSpPr txBox="1"/>
          <p:nvPr/>
        </p:nvSpPr>
        <p:spPr>
          <a:xfrm>
            <a:off x="4403804" y="6317505"/>
            <a:ext cx="5586273" cy="307777"/>
          </a:xfrm>
          <a:prstGeom prst="rect">
            <a:avLst/>
          </a:prstGeom>
          <a:noFill/>
        </p:spPr>
        <p:txBody>
          <a:bodyPr wrap="none" rtlCol="0">
            <a:spAutoFit/>
          </a:bodyPr>
          <a:lstStyle/>
          <a:p>
            <a:r>
              <a:rPr lang="en-US" sz="1400" b="1">
                <a:hlinkClick r:id="rId7"/>
              </a:rPr>
              <a:t>Updated 2023-2024 Moderna Covid Vaccines At a Glance - CDC</a:t>
            </a:r>
            <a:r>
              <a:rPr lang="en-US" sz="1400" b="1"/>
              <a:t> </a:t>
            </a:r>
          </a:p>
        </p:txBody>
      </p:sp>
      <p:pic>
        <p:nvPicPr>
          <p:cNvPr id="16" name="Picture 15">
            <a:extLst>
              <a:ext uri="{FF2B5EF4-FFF2-40B4-BE49-F238E27FC236}">
                <a16:creationId xmlns:a16="http://schemas.microsoft.com/office/drawing/2014/main" id="{8BA9D863-2648-E514-0CB0-612EE862F704}"/>
              </a:ext>
            </a:extLst>
          </p:cNvPr>
          <p:cNvPicPr>
            <a:picLocks noChangeAspect="1"/>
          </p:cNvPicPr>
          <p:nvPr/>
        </p:nvPicPr>
        <p:blipFill>
          <a:blip r:embed="rId8"/>
          <a:stretch>
            <a:fillRect/>
          </a:stretch>
        </p:blipFill>
        <p:spPr>
          <a:xfrm>
            <a:off x="3858670" y="2559086"/>
            <a:ext cx="8147692" cy="3014427"/>
          </a:xfrm>
          <a:prstGeom prst="rect">
            <a:avLst/>
          </a:prstGeom>
        </p:spPr>
      </p:pic>
      <p:pic>
        <p:nvPicPr>
          <p:cNvPr id="20" name="Picture 19">
            <a:extLst>
              <a:ext uri="{FF2B5EF4-FFF2-40B4-BE49-F238E27FC236}">
                <a16:creationId xmlns:a16="http://schemas.microsoft.com/office/drawing/2014/main" id="{76D7D3E7-105F-8BF1-17A7-E02E5D19CFDA}"/>
              </a:ext>
            </a:extLst>
          </p:cNvPr>
          <p:cNvPicPr>
            <a:picLocks noChangeAspect="1"/>
          </p:cNvPicPr>
          <p:nvPr/>
        </p:nvPicPr>
        <p:blipFill>
          <a:blip r:embed="rId9"/>
          <a:stretch>
            <a:fillRect/>
          </a:stretch>
        </p:blipFill>
        <p:spPr>
          <a:xfrm>
            <a:off x="1612396" y="721047"/>
            <a:ext cx="8712206" cy="1663953"/>
          </a:xfrm>
          <a:prstGeom prst="rect">
            <a:avLst/>
          </a:prstGeom>
        </p:spPr>
      </p:pic>
      <p:pic>
        <p:nvPicPr>
          <p:cNvPr id="22" name="Picture 21">
            <a:extLst>
              <a:ext uri="{FF2B5EF4-FFF2-40B4-BE49-F238E27FC236}">
                <a16:creationId xmlns:a16="http://schemas.microsoft.com/office/drawing/2014/main" id="{9D9B1DDF-C4CB-6313-C6A0-818374A43FA2}"/>
              </a:ext>
            </a:extLst>
          </p:cNvPr>
          <p:cNvPicPr>
            <a:picLocks noChangeAspect="1"/>
          </p:cNvPicPr>
          <p:nvPr/>
        </p:nvPicPr>
        <p:blipFill>
          <a:blip r:embed="rId10"/>
          <a:stretch>
            <a:fillRect/>
          </a:stretch>
        </p:blipFill>
        <p:spPr>
          <a:xfrm>
            <a:off x="185639" y="3247205"/>
            <a:ext cx="3512905" cy="1037688"/>
          </a:xfrm>
          <a:prstGeom prst="rect">
            <a:avLst/>
          </a:prstGeom>
        </p:spPr>
      </p:pic>
    </p:spTree>
    <p:extLst>
      <p:ext uri="{BB962C8B-B14F-4D97-AF65-F5344CB8AC3E}">
        <p14:creationId xmlns:p14="http://schemas.microsoft.com/office/powerpoint/2010/main" val="144875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E2C522-560F-4644-9F81-40364DA91F35}"/>
              </a:ext>
            </a:extLst>
          </p:cNvPr>
          <p:cNvSpPr>
            <a:spLocks noGrp="1"/>
          </p:cNvSpPr>
          <p:nvPr>
            <p:ph idx="1"/>
          </p:nvPr>
        </p:nvSpPr>
        <p:spPr>
          <a:xfrm>
            <a:off x="-8599" y="1243532"/>
            <a:ext cx="12193214" cy="5613989"/>
          </a:xfrm>
        </p:spPr>
        <p:txBody>
          <a:bodyPr vert="horz" lIns="0" tIns="45720" rIns="91440" bIns="45720" rtlCol="0" anchor="t">
            <a:noAutofit/>
          </a:bodyPr>
          <a:lstStyle/>
          <a:p>
            <a:pPr marL="829818" lvl="6" indent="0">
              <a:lnSpc>
                <a:spcPct val="100000"/>
              </a:lnSpc>
              <a:spcBef>
                <a:spcPts val="100"/>
              </a:spcBef>
              <a:buNone/>
            </a:pPr>
            <a:endParaRPr lang="en-US">
              <a:solidFill>
                <a:schemeClr val="tx1">
                  <a:lumMod val="50000"/>
                </a:schemeClr>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endParaRPr lang="en-US" sz="1400">
              <a:solidFill>
                <a:srgbClr val="FF0000"/>
              </a:solidFill>
              <a:latin typeface="Calibri"/>
              <a:cs typeface="Arial" panose="020B0604020202020204"/>
            </a:endParaRPr>
          </a:p>
          <a:p>
            <a:pPr marL="832231" lvl="4" indent="0" algn="ctr">
              <a:spcBef>
                <a:spcPts val="100"/>
              </a:spcBef>
              <a:buNone/>
            </a:pPr>
            <a:r>
              <a:rPr lang="en-US" sz="1400" b="1">
                <a:latin typeface="Calibri"/>
                <a:cs typeface="Arial" panose="020B0604020202020204"/>
              </a:rPr>
              <a:t>Expiration dates can be obtained using the </a:t>
            </a:r>
            <a:r>
              <a:rPr lang="en-US" sz="1400" b="1">
                <a:latin typeface="Calibri"/>
                <a:cs typeface="Arial" panose="020B0604020202020204"/>
                <a:hlinkClick r:id="rId4">
                  <a:extLst>
                    <a:ext uri="{A12FA001-AC4F-418D-AE19-62706E023703}">
                      <ahyp:hlinkClr xmlns:ahyp="http://schemas.microsoft.com/office/drawing/2018/hyperlinkcolor" val="tx"/>
                    </a:ext>
                  </a:extLst>
                </a:hlinkClick>
              </a:rPr>
              <a:t>Novavax Expiry Date Checker</a:t>
            </a:r>
            <a:endParaRPr lang="en-US" sz="1800" b="1">
              <a:latin typeface="Calibri"/>
              <a:ea typeface="+mn-lt"/>
              <a:cs typeface="+mn-lt"/>
            </a:endParaRPr>
          </a:p>
        </p:txBody>
      </p:sp>
      <p:sp>
        <p:nvSpPr>
          <p:cNvPr id="4" name="Slide Number Placeholder 3">
            <a:extLst>
              <a:ext uri="{FF2B5EF4-FFF2-40B4-BE49-F238E27FC236}">
                <a16:creationId xmlns:a16="http://schemas.microsoft.com/office/drawing/2014/main" id="{8D1EBC37-DB93-4BEB-99EF-4AFFDCA7EBC7}"/>
              </a:ext>
            </a:extLst>
          </p:cNvPr>
          <p:cNvSpPr>
            <a:spLocks noGrp="1"/>
          </p:cNvSpPr>
          <p:nvPr>
            <p:ph type="sldNum" sz="quarter" idx="12"/>
          </p:nvPr>
        </p:nvSpPr>
        <p:spPr/>
        <p:txBody>
          <a:bodyPr/>
          <a:lstStyle/>
          <a:p>
            <a:fld id="{DB7DDC46-2E90-8640-BEFE-F54DCCD857ED}" type="slidenum">
              <a:rPr lang="en-US" smtClean="0"/>
              <a:t>13</a:t>
            </a:fld>
            <a:endParaRPr lang="en-US"/>
          </a:p>
        </p:txBody>
      </p:sp>
      <p:sp>
        <p:nvSpPr>
          <p:cNvPr id="6" name="Title 1">
            <a:extLst>
              <a:ext uri="{FF2B5EF4-FFF2-40B4-BE49-F238E27FC236}">
                <a16:creationId xmlns:a16="http://schemas.microsoft.com/office/drawing/2014/main" id="{7FBA00D4-495A-424C-B7DA-98018E0C0E9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a:lstStyle>
          <a:p>
            <a:pPr>
              <a:lnSpc>
                <a:spcPct val="90000"/>
              </a:lnSpc>
            </a:pPr>
            <a:r>
              <a:rPr lang="en-US" sz="4000">
                <a:solidFill>
                  <a:schemeClr val="bg1"/>
                </a:solidFill>
                <a:cs typeface="Arial"/>
              </a:rPr>
              <a:t>Co-Administration </a:t>
            </a:r>
            <a:endParaRPr lang="en-US">
              <a:solidFill>
                <a:schemeClr val="bg1"/>
              </a:solidFill>
            </a:endParaRPr>
          </a:p>
        </p:txBody>
      </p:sp>
      <p:sp>
        <p:nvSpPr>
          <p:cNvPr id="5" name="Rectangle 4">
            <a:extLst>
              <a:ext uri="{FF2B5EF4-FFF2-40B4-BE49-F238E27FC236}">
                <a16:creationId xmlns:a16="http://schemas.microsoft.com/office/drawing/2014/main" id="{0D46B25A-0B5E-4131-B74E-861AB02484B8}"/>
              </a:ext>
            </a:extLst>
          </p:cNvPr>
          <p:cNvSpPr/>
          <p:nvPr/>
        </p:nvSpPr>
        <p:spPr>
          <a:xfrm>
            <a:off x="-3628" y="-3629"/>
            <a:ext cx="12199254" cy="114739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69B6E9-ED9E-4805-AF97-52389666AEBF}"/>
              </a:ext>
            </a:extLst>
          </p:cNvPr>
          <p:cNvSpPr>
            <a:spLocks noGrp="1"/>
          </p:cNvSpPr>
          <p:nvPr>
            <p:ph type="title"/>
          </p:nvPr>
        </p:nvSpPr>
        <p:spPr>
          <a:xfrm>
            <a:off x="511628" y="406158"/>
            <a:ext cx="11394140" cy="837374"/>
          </a:xfrm>
        </p:spPr>
        <p:txBody>
          <a:bodyPr/>
          <a:lstStyle/>
          <a:p>
            <a:r>
              <a:rPr lang="en-US" sz="4000">
                <a:solidFill>
                  <a:schemeClr val="bg1"/>
                </a:solidFill>
                <a:cs typeface="Arial"/>
              </a:rPr>
              <a:t>Novavax</a:t>
            </a:r>
          </a:p>
        </p:txBody>
      </p:sp>
      <p:sp>
        <p:nvSpPr>
          <p:cNvPr id="8" name="Footer Placeholder 4">
            <a:extLst>
              <a:ext uri="{FF2B5EF4-FFF2-40B4-BE49-F238E27FC236}">
                <a16:creationId xmlns:a16="http://schemas.microsoft.com/office/drawing/2014/main" id="{AB251622-73B0-4F40-9351-E19BDD08554B}"/>
              </a:ext>
            </a:extLst>
          </p:cNvPr>
          <p:cNvSpPr>
            <a:spLocks noGrp="1"/>
          </p:cNvSpPr>
          <p:nvPr>
            <p:ph type="ftr" sz="quarter" idx="13"/>
          </p:nvPr>
        </p:nvSpPr>
        <p:spPr>
          <a:xfrm>
            <a:off x="3898577" y="6451842"/>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pic>
        <p:nvPicPr>
          <p:cNvPr id="24" name="Picture 23" descr="Graphical user interface, text, application, email&#10;&#10;Description automatically generated">
            <a:extLst>
              <a:ext uri="{FF2B5EF4-FFF2-40B4-BE49-F238E27FC236}">
                <a16:creationId xmlns:a16="http://schemas.microsoft.com/office/drawing/2014/main" id="{BAA93627-8B42-9179-0F99-0401C5B26900}"/>
              </a:ext>
            </a:extLst>
          </p:cNvPr>
          <p:cNvPicPr>
            <a:picLocks noChangeAspect="1"/>
          </p:cNvPicPr>
          <p:nvPr/>
        </p:nvPicPr>
        <p:blipFill>
          <a:blip r:embed="rId5"/>
          <a:stretch>
            <a:fillRect/>
          </a:stretch>
        </p:blipFill>
        <p:spPr>
          <a:xfrm>
            <a:off x="698177" y="1143763"/>
            <a:ext cx="10515600" cy="4925327"/>
          </a:xfrm>
          <a:prstGeom prst="rect">
            <a:avLst/>
          </a:prstGeom>
        </p:spPr>
      </p:pic>
    </p:spTree>
    <p:extLst>
      <p:ext uri="{BB962C8B-B14F-4D97-AF65-F5344CB8AC3E}">
        <p14:creationId xmlns:p14="http://schemas.microsoft.com/office/powerpoint/2010/main" val="272609151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46A1C-496E-D6FD-827B-1D4272A3FE66}"/>
              </a:ext>
            </a:extLst>
          </p:cNvPr>
          <p:cNvSpPr>
            <a:spLocks noGrp="1"/>
          </p:cNvSpPr>
          <p:nvPr>
            <p:ph type="title"/>
          </p:nvPr>
        </p:nvSpPr>
        <p:spPr>
          <a:xfrm>
            <a:off x="1371599" y="294538"/>
            <a:ext cx="9895951" cy="1033669"/>
          </a:xfrm>
        </p:spPr>
        <p:txBody>
          <a:bodyPr vert="horz" lIns="91440" tIns="45720" rIns="91440" bIns="45720" rtlCol="0" anchor="ctr">
            <a:normAutofit/>
          </a:bodyPr>
          <a:lstStyle/>
          <a:p>
            <a:pPr>
              <a:lnSpc>
                <a:spcPct val="90000"/>
              </a:lnSpc>
            </a:pPr>
            <a:endParaRPr lang="en-US" sz="2200" kern="1200">
              <a:solidFill>
                <a:srgbClr val="FFFFFF"/>
              </a:solidFill>
              <a:latin typeface="+mj-lt"/>
              <a:ea typeface="+mj-ea"/>
              <a:cs typeface="+mj-cs"/>
            </a:endParaRPr>
          </a:p>
          <a:p>
            <a:pPr algn="ctr">
              <a:lnSpc>
                <a:spcPct val="90000"/>
              </a:lnSpc>
            </a:pPr>
            <a:r>
              <a:rPr lang="en-US" sz="3600" kern="1200">
                <a:solidFill>
                  <a:srgbClr val="FFFFFF"/>
                </a:solidFill>
                <a:latin typeface="+mj-lt"/>
                <a:ea typeface="+mj-ea"/>
                <a:cs typeface="+mj-cs"/>
              </a:rPr>
              <a:t>Timing, spacing, age transitions</a:t>
            </a:r>
          </a:p>
          <a:p>
            <a:pPr>
              <a:lnSpc>
                <a:spcPct val="90000"/>
              </a:lnSpc>
            </a:pPr>
            <a:endParaRPr lang="en-US" sz="2200" kern="1200">
              <a:solidFill>
                <a:srgbClr val="FFFFFF"/>
              </a:solidFill>
              <a:latin typeface="+mj-lt"/>
              <a:ea typeface="+mj-ea"/>
              <a:cs typeface="+mj-cs"/>
            </a:endParaRPr>
          </a:p>
        </p:txBody>
      </p:sp>
      <p:sp>
        <p:nvSpPr>
          <p:cNvPr id="45" name="Content Placeholder 2">
            <a:extLst>
              <a:ext uri="{FF2B5EF4-FFF2-40B4-BE49-F238E27FC236}">
                <a16:creationId xmlns:a16="http://schemas.microsoft.com/office/drawing/2014/main" id="{3555EF8B-C2F9-4C99-916E-1CC0864F7C3B}"/>
              </a:ext>
            </a:extLst>
          </p:cNvPr>
          <p:cNvSpPr>
            <a:spLocks noGrp="1"/>
          </p:cNvSpPr>
          <p:nvPr>
            <p:ph idx="1"/>
          </p:nvPr>
        </p:nvSpPr>
        <p:spPr>
          <a:xfrm>
            <a:off x="344054" y="1902561"/>
            <a:ext cx="11432757" cy="4699357"/>
          </a:xfrm>
        </p:spPr>
        <p:txBody>
          <a:bodyPr vert="horz" lIns="91440" tIns="45720" rIns="91440" bIns="45720" rtlCol="0" anchor="ctr">
            <a:normAutofit/>
          </a:bodyPr>
          <a:lstStyle/>
          <a:p>
            <a:pPr marL="0" indent="0">
              <a:lnSpc>
                <a:spcPct val="90000"/>
              </a:lnSpc>
              <a:buNone/>
            </a:pPr>
            <a:r>
              <a:rPr lang="en-US" sz="1800" b="1"/>
              <a:t>4-Day grace period</a:t>
            </a:r>
            <a:endParaRPr lang="en-US" sz="1800" b="1">
              <a:cs typeface="Arial"/>
            </a:endParaRPr>
          </a:p>
          <a:p>
            <a:pPr>
              <a:lnSpc>
                <a:spcPct val="90000"/>
              </a:lnSpc>
            </a:pPr>
            <a:r>
              <a:rPr lang="en-US" sz="1800"/>
              <a:t>Doses administered up to 4 days before the minimum interval or age, known as the </a:t>
            </a:r>
            <a:r>
              <a:rPr lang="en-US" sz="1800" u="sng">
                <a:hlinkClick r:id="rId2"/>
              </a:rPr>
              <a:t>4-day grace period</a:t>
            </a:r>
            <a:r>
              <a:rPr lang="en-US" sz="1800"/>
              <a:t>, are considered valid. If a dose is administered prior to the 4-day grace period, see </a:t>
            </a:r>
            <a:r>
              <a:rPr lang="en-US" sz="1800" u="sng">
                <a:hlinkClick r:id="rId3"/>
              </a:rPr>
              <a:t>Appendix B</a:t>
            </a:r>
            <a:r>
              <a:rPr lang="en-US" sz="1800"/>
              <a:t>. Doses administered at any time after the recommended interval are valid.</a:t>
            </a:r>
            <a:endParaRPr lang="en-US" sz="1800">
              <a:cs typeface="Arial"/>
            </a:endParaRPr>
          </a:p>
          <a:p>
            <a:pPr marL="0" indent="0">
              <a:lnSpc>
                <a:spcPct val="90000"/>
              </a:lnSpc>
              <a:buNone/>
            </a:pPr>
            <a:r>
              <a:rPr lang="en-US" sz="2000" b="1"/>
              <a:t>Transitioning from a younger to older age group</a:t>
            </a:r>
            <a:endParaRPr lang="en-US" sz="2000" b="1">
              <a:cs typeface="Arial"/>
            </a:endParaRPr>
          </a:p>
          <a:p>
            <a:pPr>
              <a:lnSpc>
                <a:spcPct val="90000"/>
              </a:lnSpc>
            </a:pPr>
            <a:r>
              <a:rPr lang="en-US" sz="1800"/>
              <a:t>In general, CDC recommends that people receive the age-appropriate vaccine product and dosage based on their age on the day of vaccination (</a:t>
            </a:r>
            <a:r>
              <a:rPr lang="en-US" sz="1800" u="sng">
                <a:hlinkClick r:id="rId4"/>
              </a:rPr>
              <a:t>Table 1</a:t>
            </a:r>
            <a:r>
              <a:rPr lang="en-US" sz="1800"/>
              <a:t> and </a:t>
            </a:r>
            <a:r>
              <a:rPr lang="en-US" sz="1800" u="sng">
                <a:hlinkClick r:id="rId5"/>
              </a:rPr>
              <a:t>Table 2</a:t>
            </a:r>
            <a:r>
              <a:rPr lang="en-US" sz="1800" u="sng"/>
              <a:t>)</a:t>
            </a:r>
            <a:r>
              <a:rPr lang="en-US" sz="1800"/>
              <a:t>.</a:t>
            </a:r>
            <a:endParaRPr lang="en-US" sz="1800">
              <a:cs typeface="Arial"/>
            </a:endParaRPr>
          </a:p>
          <a:p>
            <a:pPr>
              <a:lnSpc>
                <a:spcPct val="90000"/>
              </a:lnSpc>
            </a:pPr>
            <a:r>
              <a:rPr lang="en-US" sz="1800"/>
              <a:t>If a person moves to an older age group between vaccine doses, they should receive the vaccine product and dosage for the older age group for all subsequent doses with one exception:</a:t>
            </a:r>
            <a:endParaRPr lang="en-US" sz="1800">
              <a:cs typeface="Arial"/>
            </a:endParaRPr>
          </a:p>
          <a:p>
            <a:pPr>
              <a:lnSpc>
                <a:spcPct val="90000"/>
              </a:lnSpc>
            </a:pPr>
            <a:r>
              <a:rPr lang="en-US" sz="1800"/>
              <a:t>The FDA EUA provides that children who transition from age 4 years to age 5 years during the Pfizer-BioNTech COVID-19 vaccination series complete the 3-dose series with updated (2023–2024 Formula) Pfizer-BioNTech COVID-19 Vaccine for ages 6 months–4 years, 0.3 mL/3 ug (yellow cap; yellow label).</a:t>
            </a:r>
            <a:endParaRPr lang="en-US" sz="1800">
              <a:cs typeface="Arial"/>
            </a:endParaRPr>
          </a:p>
          <a:p>
            <a:pPr>
              <a:lnSpc>
                <a:spcPct val="90000"/>
              </a:lnSpc>
            </a:pPr>
            <a:r>
              <a:rPr lang="en-US" sz="1800"/>
              <a:t>In addition, the </a:t>
            </a:r>
            <a:r>
              <a:rPr lang="en-US" sz="1800" u="sng">
                <a:hlinkClick r:id="rId6"/>
              </a:rPr>
              <a:t>FDA EUA</a:t>
            </a:r>
            <a:r>
              <a:rPr lang="en-US" sz="1800"/>
              <a:t> provides that children who transition from age 4 years to age 5 years during the Moderna vaccination series complete the 2-dose series; there is no dosage change.</a:t>
            </a:r>
            <a:endParaRPr lang="en-US" sz="1800">
              <a:cs typeface="Arial"/>
            </a:endParaRPr>
          </a:p>
          <a:p>
            <a:pPr>
              <a:lnSpc>
                <a:spcPct val="90000"/>
              </a:lnSpc>
            </a:pPr>
            <a:endParaRPr lang="en-US" sz="700"/>
          </a:p>
        </p:txBody>
      </p:sp>
      <p:sp>
        <p:nvSpPr>
          <p:cNvPr id="4" name="Slide Number Placeholder 3">
            <a:extLst>
              <a:ext uri="{FF2B5EF4-FFF2-40B4-BE49-F238E27FC236}">
                <a16:creationId xmlns:a16="http://schemas.microsoft.com/office/drawing/2014/main" id="{86CD8DE5-75C1-6316-80E7-88B54AD43481}"/>
              </a:ext>
            </a:extLst>
          </p:cNvPr>
          <p:cNvSpPr>
            <a:spLocks noGrp="1"/>
          </p:cNvSpPr>
          <p:nvPr>
            <p:ph type="sldNum" sz="quarter" idx="12"/>
          </p:nvPr>
        </p:nvSpPr>
        <p:spPr>
          <a:xfrm>
            <a:off x="11704320" y="6455431"/>
            <a:ext cx="445913" cy="365125"/>
          </a:xfrm>
        </p:spPr>
        <p:txBody>
          <a:bodyPr vert="horz" lIns="91440" tIns="45720" rIns="91440" bIns="45720" rtlCol="0" anchor="ctr">
            <a:normAutofit/>
          </a:bodyPr>
          <a:lstStyle/>
          <a:p>
            <a:pPr>
              <a:spcAft>
                <a:spcPts val="600"/>
              </a:spcAft>
            </a:pPr>
            <a:fld id="{DB7DDC46-2E90-8640-BEFE-F54DCCD857ED}" type="slidenum">
              <a:rPr lang="en-US" sz="1100">
                <a:solidFill>
                  <a:schemeClr val="tx1">
                    <a:lumMod val="50000"/>
                    <a:lumOff val="50000"/>
                  </a:schemeClr>
                </a:solidFill>
              </a:rPr>
              <a:pPr>
                <a:spcAft>
                  <a:spcPts val="600"/>
                </a:spcAft>
              </a:pPr>
              <a:t>14</a:t>
            </a:fld>
            <a:endParaRPr lang="en-US" sz="1100">
              <a:solidFill>
                <a:schemeClr val="tx1">
                  <a:lumMod val="50000"/>
                  <a:lumOff val="50000"/>
                </a:schemeClr>
              </a:solidFill>
            </a:endParaRPr>
          </a:p>
        </p:txBody>
      </p:sp>
    </p:spTree>
    <p:extLst>
      <p:ext uri="{BB962C8B-B14F-4D97-AF65-F5344CB8AC3E}">
        <p14:creationId xmlns:p14="http://schemas.microsoft.com/office/powerpoint/2010/main" val="1795969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6C5621-207B-450A-B9EF-4493BF38C0C0}"/>
              </a:ext>
            </a:extLst>
          </p:cNvPr>
          <p:cNvSpPr>
            <a:spLocks noGrp="1"/>
          </p:cNvSpPr>
          <p:nvPr>
            <p:ph type="title"/>
          </p:nvPr>
        </p:nvSpPr>
        <p:spPr>
          <a:xfrm>
            <a:off x="1371599" y="294538"/>
            <a:ext cx="9895951" cy="1033669"/>
          </a:xfrm>
        </p:spPr>
        <p:txBody>
          <a:bodyPr vert="horz" lIns="91440" tIns="45720" rIns="91440" bIns="45720" rtlCol="0" anchor="ctr">
            <a:normAutofit fontScale="90000"/>
          </a:bodyPr>
          <a:lstStyle/>
          <a:p>
            <a:pPr>
              <a:lnSpc>
                <a:spcPct val="90000"/>
              </a:lnSpc>
            </a:pPr>
            <a:endParaRPr lang="en-US" sz="4000" kern="1200">
              <a:solidFill>
                <a:srgbClr val="FFFFFF"/>
              </a:solidFill>
              <a:latin typeface="+mj-lt"/>
              <a:ea typeface="+mj-ea"/>
              <a:cs typeface="+mj-cs"/>
            </a:endParaRPr>
          </a:p>
          <a:p>
            <a:pPr algn="ctr"/>
            <a:r>
              <a:rPr lang="en-US" sz="3100">
                <a:solidFill>
                  <a:srgbClr val="FFFFFF"/>
                </a:solidFill>
                <a:effectLst>
                  <a:outerShdw blurRad="38100" dist="38100" dir="2700000" algn="tl">
                    <a:srgbClr val="000000">
                      <a:alpha val="43137"/>
                    </a:srgbClr>
                  </a:outerShdw>
                </a:effectLst>
              </a:rPr>
              <a:t>Interchangeability of COVID-19 vaccines</a:t>
            </a:r>
            <a:endParaRPr lang="en-US" sz="3100">
              <a:effectLst>
                <a:outerShdw blurRad="38100" dist="38100" dir="2700000" algn="tl">
                  <a:srgbClr val="000000">
                    <a:alpha val="43137"/>
                  </a:srgbClr>
                </a:outerShdw>
              </a:effectLst>
            </a:endParaRPr>
          </a:p>
          <a:p>
            <a:endParaRPr lang="en-US">
              <a:cs typeface="Arial"/>
            </a:endParaRPr>
          </a:p>
        </p:txBody>
      </p:sp>
      <p:sp>
        <p:nvSpPr>
          <p:cNvPr id="3" name="Content Placeholder 2">
            <a:extLst>
              <a:ext uri="{FF2B5EF4-FFF2-40B4-BE49-F238E27FC236}">
                <a16:creationId xmlns:a16="http://schemas.microsoft.com/office/drawing/2014/main" id="{4DE45798-8781-0D7A-4290-D512CA5A10C6}"/>
              </a:ext>
            </a:extLst>
          </p:cNvPr>
          <p:cNvSpPr>
            <a:spLocks noGrp="1"/>
          </p:cNvSpPr>
          <p:nvPr>
            <p:ph idx="1"/>
          </p:nvPr>
        </p:nvSpPr>
        <p:spPr>
          <a:xfrm>
            <a:off x="41767" y="1764182"/>
            <a:ext cx="11732646" cy="5225085"/>
          </a:xfrm>
        </p:spPr>
        <p:txBody>
          <a:bodyPr vert="horz" lIns="91440" tIns="45720" rIns="91440" bIns="45720" rtlCol="0" anchor="ctr">
            <a:normAutofit lnSpcReduction="10000"/>
          </a:bodyPr>
          <a:lstStyle/>
          <a:p>
            <a:r>
              <a:rPr lang="en-US" sz="1400">
                <a:solidFill>
                  <a:srgbClr val="000000"/>
                </a:solidFill>
                <a:ea typeface="+mn-lt"/>
                <a:cs typeface="+mn-lt"/>
              </a:rPr>
              <a:t>Children ages 6 months–4 years should receive all doses of COVID-19 vaccine from the same manufacturer; this includes children who are moderately or severely immunocompromised and those who are not. People ages 5 years and older who are moderately or severely immunocompromised should receive a 3-dose initial vaccination series using vaccines from the same manufacturer.</a:t>
            </a:r>
            <a:endParaRPr lang="en-US" sz="1400">
              <a:cs typeface="Arial" panose="020B0604020202020204"/>
            </a:endParaRPr>
          </a:p>
          <a:p>
            <a:r>
              <a:rPr lang="en-US" sz="1400">
                <a:solidFill>
                  <a:srgbClr val="000000"/>
                </a:solidFill>
                <a:ea typeface="+mn-lt"/>
                <a:cs typeface="+mn-lt"/>
              </a:rPr>
              <a:t>In the following exceptional situations, a different age-appropriate COVID-19 vaccine may be administered:</a:t>
            </a:r>
            <a:endParaRPr lang="en-US" sz="1400">
              <a:ea typeface="+mn-lt"/>
              <a:cs typeface="+mn-lt"/>
            </a:endParaRPr>
          </a:p>
          <a:p>
            <a:pPr marL="438785" lvl="1">
              <a:spcBef>
                <a:spcPts val="0"/>
              </a:spcBef>
            </a:pPr>
            <a:r>
              <a:rPr lang="en-US" sz="1400">
                <a:solidFill>
                  <a:srgbClr val="000000"/>
                </a:solidFill>
                <a:ea typeface="+mn-lt"/>
                <a:cs typeface="+mn-lt"/>
              </a:rPr>
              <a:t>Same vaccine not available</a:t>
            </a:r>
            <a:endParaRPr lang="en-US" sz="1400">
              <a:cs typeface="Arial" panose="020B0604020202020204"/>
            </a:endParaRPr>
          </a:p>
          <a:p>
            <a:pPr marL="438785" lvl="1">
              <a:spcBef>
                <a:spcPts val="0"/>
              </a:spcBef>
            </a:pPr>
            <a:r>
              <a:rPr lang="en-US" sz="1400">
                <a:solidFill>
                  <a:srgbClr val="000000"/>
                </a:solidFill>
                <a:ea typeface="+mn-lt"/>
                <a:cs typeface="+mn-lt"/>
              </a:rPr>
              <a:t>Previous dose unknown</a:t>
            </a:r>
            <a:endParaRPr lang="en-US" sz="1400">
              <a:cs typeface="Arial" panose="020B0604020202020204"/>
            </a:endParaRPr>
          </a:p>
          <a:p>
            <a:pPr marL="438785" lvl="1">
              <a:spcBef>
                <a:spcPts val="0"/>
              </a:spcBef>
            </a:pPr>
            <a:r>
              <a:rPr lang="en-US" sz="1400">
                <a:solidFill>
                  <a:srgbClr val="000000"/>
                </a:solidFill>
                <a:ea typeface="+mn-lt"/>
                <a:cs typeface="+mn-lt"/>
              </a:rPr>
              <a:t>Person would otherwise not complete the vaccination series</a:t>
            </a:r>
            <a:endParaRPr lang="en-US" sz="1400">
              <a:cs typeface="Arial" panose="020B0604020202020204"/>
            </a:endParaRPr>
          </a:p>
          <a:p>
            <a:pPr marL="438785" lvl="1">
              <a:spcBef>
                <a:spcPts val="0"/>
              </a:spcBef>
            </a:pPr>
            <a:r>
              <a:rPr lang="en-US" sz="1400">
                <a:solidFill>
                  <a:srgbClr val="000000"/>
                </a:solidFill>
                <a:ea typeface="+mn-lt"/>
                <a:cs typeface="+mn-lt"/>
              </a:rPr>
              <a:t>Person starts but unable to complete a vaccination series with the same COVID-19 vaccine due to a contraindication</a:t>
            </a:r>
            <a:endParaRPr lang="en-US" sz="1400">
              <a:cs typeface="Arial" panose="020B0604020202020204"/>
            </a:endParaRPr>
          </a:p>
          <a:p>
            <a:r>
              <a:rPr lang="en-US" sz="1400">
                <a:solidFill>
                  <a:srgbClr val="000000"/>
                </a:solidFill>
                <a:ea typeface="+mn-lt"/>
                <a:cs typeface="+mn-lt"/>
              </a:rPr>
              <a:t>A </a:t>
            </a:r>
            <a:r>
              <a:rPr lang="en-US" sz="1400" u="sng">
                <a:solidFill>
                  <a:srgbClr val="075290"/>
                </a:solidFill>
                <a:ea typeface="+mn-lt"/>
                <a:cs typeface="+mn-lt"/>
                <a:hlinkClick r:id="rId2"/>
              </a:rPr>
              <a:t>Vaccine Adverse Event Reporting System (VAERS)</a:t>
            </a:r>
            <a:r>
              <a:rPr lang="en-US" sz="1400">
                <a:solidFill>
                  <a:srgbClr val="000000"/>
                </a:solidFill>
                <a:ea typeface="+mn-lt"/>
                <a:cs typeface="+mn-lt"/>
              </a:rPr>
              <a:t> report is not indicated for these exceptional situations.</a:t>
            </a:r>
            <a:endParaRPr lang="en-US" sz="1400">
              <a:ea typeface="+mn-lt"/>
              <a:cs typeface="+mn-lt"/>
            </a:endParaRPr>
          </a:p>
          <a:p>
            <a:r>
              <a:rPr lang="en-US" sz="1400">
                <a:solidFill>
                  <a:srgbClr val="000000"/>
                </a:solidFill>
                <a:ea typeface="+mn-lt"/>
                <a:cs typeface="+mn-lt"/>
              </a:rPr>
              <a:t>For people who receive 1 Moderna and 1 Pfizer-BioNTech vaccine dose, complete the initial vaccination series as follows:</a:t>
            </a:r>
            <a:endParaRPr lang="en-US" sz="1400"/>
          </a:p>
          <a:p>
            <a:pPr marL="438785" lvl="1"/>
            <a:r>
              <a:rPr lang="en-US" sz="1400">
                <a:solidFill>
                  <a:srgbClr val="000000"/>
                </a:solidFill>
                <a:ea typeface="+mn-lt"/>
                <a:cs typeface="+mn-lt"/>
              </a:rPr>
              <a:t>Children ages 6 months–4 years who are not moderately or severely immunocompromised should follow a 3-dose schedule. A third dose of either updated (2023–2024 Formula) Moderna vaccine or updated (2023–2024 Formula) Pfizer-BioNTech vaccine should be administered at least 8 weeks after the second dose.</a:t>
            </a:r>
            <a:endParaRPr lang="en-US" sz="1400">
              <a:cs typeface="Arial" panose="020B0604020202020204"/>
            </a:endParaRPr>
          </a:p>
          <a:p>
            <a:pPr marL="438785" lvl="1"/>
            <a:r>
              <a:rPr lang="en-US" sz="1400">
                <a:solidFill>
                  <a:srgbClr val="000000"/>
                </a:solidFill>
                <a:ea typeface="+mn-lt"/>
                <a:cs typeface="+mn-lt"/>
              </a:rPr>
              <a:t>People ages 6 months and older who are moderately or severely immunocompromised should follow the recommended 3-dose schedule. A third dose of either updated (2023–2024 Formula) Moderna vaccine or updated (2023–2024 Formula) Pfizer-BioNTech vaccine should be administered as follows:</a:t>
            </a:r>
            <a:endParaRPr lang="en-US" sz="1400">
              <a:cs typeface="Arial" panose="020B0604020202020204"/>
            </a:endParaRPr>
          </a:p>
          <a:p>
            <a:pPr marL="438785" lvl="1"/>
            <a:r>
              <a:rPr lang="en-US" sz="1400">
                <a:solidFill>
                  <a:srgbClr val="000000"/>
                </a:solidFill>
                <a:ea typeface="+mn-lt"/>
                <a:cs typeface="+mn-lt"/>
              </a:rPr>
              <a:t>Ages 6 months–4 years: at least 8 weeks after the second dose</a:t>
            </a:r>
            <a:endParaRPr lang="en-US" sz="1400"/>
          </a:p>
          <a:p>
            <a:pPr marL="438785" lvl="1"/>
            <a:r>
              <a:rPr lang="en-US" sz="1400">
                <a:solidFill>
                  <a:srgbClr val="000000"/>
                </a:solidFill>
                <a:ea typeface="+mn-lt"/>
                <a:cs typeface="+mn-lt"/>
              </a:rPr>
              <a:t>Ages 5 years and older: at least 4 weeks after the second dose</a:t>
            </a:r>
            <a:endParaRPr lang="en-US" sz="1400"/>
          </a:p>
          <a:p>
            <a:pPr marL="260985" lvl="1" indent="0">
              <a:buNone/>
            </a:pPr>
            <a:r>
              <a:rPr lang="en-US" sz="1400">
                <a:solidFill>
                  <a:srgbClr val="000000"/>
                </a:solidFill>
                <a:ea typeface="+mn-lt"/>
                <a:cs typeface="+mn-lt"/>
              </a:rPr>
              <a:t>The COVID vaccination schedules for </a:t>
            </a:r>
            <a:r>
              <a:rPr lang="en-US" sz="1400" u="sng">
                <a:solidFill>
                  <a:srgbClr val="075290"/>
                </a:solidFill>
                <a:ea typeface="+mn-lt"/>
                <a:cs typeface="+mn-lt"/>
                <a:hlinkClick r:id="rId3"/>
              </a:rPr>
              <a:t>People who are </a:t>
            </a:r>
            <a:r>
              <a:rPr lang="en-US" sz="1400" b="1" u="sng">
                <a:solidFill>
                  <a:srgbClr val="075290"/>
                </a:solidFill>
                <a:ea typeface="+mn-lt"/>
                <a:cs typeface="+mn-lt"/>
                <a:hlinkClick r:id="rId3"/>
              </a:rPr>
              <a:t>not</a:t>
            </a:r>
            <a:r>
              <a:rPr lang="en-US" sz="1400" u="sng">
                <a:solidFill>
                  <a:srgbClr val="075290"/>
                </a:solidFill>
                <a:ea typeface="+mn-lt"/>
                <a:cs typeface="+mn-lt"/>
                <a:hlinkClick r:id="rId3"/>
              </a:rPr>
              <a:t> moderately or severely immunocompromised</a:t>
            </a:r>
            <a:r>
              <a:rPr lang="en-US" sz="1400">
                <a:solidFill>
                  <a:srgbClr val="000000"/>
                </a:solidFill>
                <a:ea typeface="+mn-lt"/>
                <a:cs typeface="+mn-lt"/>
              </a:rPr>
              <a:t> and </a:t>
            </a:r>
            <a:r>
              <a:rPr lang="en-US" sz="1400" u="sng">
                <a:solidFill>
                  <a:srgbClr val="075290"/>
                </a:solidFill>
                <a:ea typeface="+mn-lt"/>
                <a:cs typeface="+mn-lt"/>
                <a:hlinkClick r:id="rId4"/>
              </a:rPr>
              <a:t>People who are moderately or severely immunocompromised</a:t>
            </a:r>
            <a:r>
              <a:rPr lang="en-US" sz="1400">
                <a:solidFill>
                  <a:srgbClr val="000000"/>
                </a:solidFill>
                <a:ea typeface="+mn-lt"/>
                <a:cs typeface="+mn-lt"/>
              </a:rPr>
              <a:t> should be consulted for age-specific information; see </a:t>
            </a:r>
            <a:r>
              <a:rPr lang="en-US" sz="1400" u="sng">
                <a:solidFill>
                  <a:srgbClr val="075290"/>
                </a:solidFill>
                <a:ea typeface="+mn-lt"/>
                <a:cs typeface="+mn-lt"/>
                <a:hlinkClick r:id="rId5"/>
              </a:rPr>
              <a:t>Appendix B</a:t>
            </a:r>
            <a:r>
              <a:rPr lang="en-US" sz="1400">
                <a:solidFill>
                  <a:srgbClr val="000000"/>
                </a:solidFill>
                <a:ea typeface="+mn-lt"/>
                <a:cs typeface="+mn-lt"/>
              </a:rPr>
              <a:t> for recommended actions following interchangeability-related COVID-19 vaccine administration errors or deviations.</a:t>
            </a:r>
            <a:endParaRPr lang="en-US" sz="1400">
              <a:ea typeface="+mn-lt"/>
              <a:cs typeface="+mn-lt"/>
            </a:endParaRPr>
          </a:p>
          <a:p>
            <a:pPr>
              <a:lnSpc>
                <a:spcPct val="90000"/>
              </a:lnSpc>
            </a:pPr>
            <a:endParaRPr lang="en-US" sz="2000">
              <a:cs typeface="Arial"/>
            </a:endParaRPr>
          </a:p>
        </p:txBody>
      </p:sp>
      <p:sp>
        <p:nvSpPr>
          <p:cNvPr id="4" name="Slide Number Placeholder 3">
            <a:extLst>
              <a:ext uri="{FF2B5EF4-FFF2-40B4-BE49-F238E27FC236}">
                <a16:creationId xmlns:a16="http://schemas.microsoft.com/office/drawing/2014/main" id="{7F4469FA-3CAF-DEDD-9E17-E5DAFC77C2C3}"/>
              </a:ext>
            </a:extLst>
          </p:cNvPr>
          <p:cNvSpPr>
            <a:spLocks noGrp="1"/>
          </p:cNvSpPr>
          <p:nvPr>
            <p:ph type="sldNum" sz="quarter" idx="12"/>
          </p:nvPr>
        </p:nvSpPr>
        <p:spPr>
          <a:xfrm>
            <a:off x="11704320" y="6455431"/>
            <a:ext cx="445913" cy="365125"/>
          </a:xfrm>
        </p:spPr>
        <p:txBody>
          <a:bodyPr vert="horz" lIns="91440" tIns="45720" rIns="91440" bIns="45720" rtlCol="0" anchor="ctr">
            <a:normAutofit/>
          </a:bodyPr>
          <a:lstStyle/>
          <a:p>
            <a:pPr>
              <a:spcAft>
                <a:spcPts val="600"/>
              </a:spcAft>
            </a:pPr>
            <a:fld id="{DB7DDC46-2E90-8640-BEFE-F54DCCD857ED}" type="slidenum">
              <a:rPr lang="en-US" sz="1100">
                <a:solidFill>
                  <a:schemeClr val="tx1">
                    <a:lumMod val="50000"/>
                    <a:lumOff val="50000"/>
                  </a:schemeClr>
                </a:solidFill>
              </a:rPr>
              <a:pPr>
                <a:spcAft>
                  <a:spcPts val="600"/>
                </a:spcAft>
              </a:pPr>
              <a:t>15</a:t>
            </a:fld>
            <a:endParaRPr lang="en-US" sz="1100">
              <a:solidFill>
                <a:schemeClr val="tx1">
                  <a:lumMod val="50000"/>
                  <a:lumOff val="50000"/>
                </a:schemeClr>
              </a:solidFill>
            </a:endParaRPr>
          </a:p>
        </p:txBody>
      </p:sp>
    </p:spTree>
    <p:extLst>
      <p:ext uri="{BB962C8B-B14F-4D97-AF65-F5344CB8AC3E}">
        <p14:creationId xmlns:p14="http://schemas.microsoft.com/office/powerpoint/2010/main" val="3994646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E020E9-3E16-4B36-1DD9-36FBEE92E6B4}"/>
              </a:ext>
            </a:extLst>
          </p:cNvPr>
          <p:cNvSpPr>
            <a:spLocks noGrp="1"/>
          </p:cNvSpPr>
          <p:nvPr>
            <p:ph type="title"/>
          </p:nvPr>
        </p:nvSpPr>
        <p:spPr>
          <a:xfrm>
            <a:off x="459347" y="294538"/>
            <a:ext cx="11273304" cy="1033669"/>
          </a:xfrm>
        </p:spPr>
        <p:txBody>
          <a:bodyPr vert="horz" lIns="91440" tIns="45720" rIns="91440" bIns="45720" rtlCol="0" anchor="ctr">
            <a:normAutofit/>
          </a:bodyPr>
          <a:lstStyle/>
          <a:p>
            <a:pPr algn="ctr">
              <a:lnSpc>
                <a:spcPct val="90000"/>
              </a:lnSpc>
            </a:pPr>
            <a:r>
              <a:rPr lang="en-US" sz="3400" kern="1200">
                <a:solidFill>
                  <a:srgbClr val="FFFFFF"/>
                </a:solidFill>
                <a:latin typeface="+mj-lt"/>
                <a:ea typeface="+mj-ea"/>
                <a:cs typeface="+mj-cs"/>
              </a:rPr>
              <a:t>Bridge Access Program for COVID-19 Vaccines and Treatments</a:t>
            </a:r>
          </a:p>
        </p:txBody>
      </p:sp>
      <p:sp>
        <p:nvSpPr>
          <p:cNvPr id="5" name="Footer Placeholder 4">
            <a:extLst>
              <a:ext uri="{FF2B5EF4-FFF2-40B4-BE49-F238E27FC236}">
                <a16:creationId xmlns:a16="http://schemas.microsoft.com/office/drawing/2014/main" id="{AC3F3595-D151-EDE9-668A-42D4A8232434}"/>
              </a:ext>
            </a:extLst>
          </p:cNvPr>
          <p:cNvSpPr>
            <a:spLocks noGrp="1"/>
          </p:cNvSpPr>
          <p:nvPr>
            <p:ph type="ftr" sz="quarter" idx="13"/>
          </p:nvPr>
        </p:nvSpPr>
        <p:spPr>
          <a:xfrm>
            <a:off x="41767" y="6194318"/>
            <a:ext cx="4116228" cy="400040"/>
          </a:xfrm>
        </p:spPr>
        <p:txBody>
          <a:bodyPr vert="horz" lIns="91440" tIns="45720" rIns="91440" bIns="45720" rtlCol="0" anchor="ctr">
            <a:normAutofit/>
          </a:bodyPr>
          <a:lstStyle/>
          <a:p>
            <a:pPr>
              <a:spcAft>
                <a:spcPts val="600"/>
              </a:spcAft>
            </a:pPr>
            <a:r>
              <a:rPr lang="en-US" kern="1200">
                <a:solidFill>
                  <a:schemeClr val="accent6"/>
                </a:solidFill>
                <a:latin typeface="+mn-lt"/>
                <a:ea typeface="+mn-ea"/>
                <a:cs typeface="+mn-cs"/>
              </a:rPr>
              <a:t>Oklahoma State Department of Health | Presentation Title | Date </a:t>
            </a:r>
          </a:p>
        </p:txBody>
      </p:sp>
      <p:sp>
        <p:nvSpPr>
          <p:cNvPr id="3" name="Content Placeholder 2">
            <a:extLst>
              <a:ext uri="{FF2B5EF4-FFF2-40B4-BE49-F238E27FC236}">
                <a16:creationId xmlns:a16="http://schemas.microsoft.com/office/drawing/2014/main" id="{B85CACB3-9AE6-983D-7FB1-AA43DF7B9E9E}"/>
              </a:ext>
            </a:extLst>
          </p:cNvPr>
          <p:cNvSpPr>
            <a:spLocks noGrp="1"/>
          </p:cNvSpPr>
          <p:nvPr>
            <p:ph idx="1"/>
          </p:nvPr>
        </p:nvSpPr>
        <p:spPr>
          <a:xfrm>
            <a:off x="1233982" y="2047505"/>
            <a:ext cx="9724031" cy="3683358"/>
          </a:xfrm>
        </p:spPr>
        <p:txBody>
          <a:bodyPr vert="horz" lIns="91440" tIns="45720" rIns="91440" bIns="45720" rtlCol="0" anchor="ctr">
            <a:normAutofit/>
          </a:bodyPr>
          <a:lstStyle/>
          <a:p>
            <a:pPr>
              <a:lnSpc>
                <a:spcPct val="90000"/>
              </a:lnSpc>
            </a:pPr>
            <a:r>
              <a:rPr lang="en-US" sz="2000"/>
              <a:t>Provide access to only COVID-19 vaccines and treatments for eligible populations, under and uninsured individuals 19 years of age and older</a:t>
            </a:r>
          </a:p>
          <a:p>
            <a:pPr>
              <a:lnSpc>
                <a:spcPct val="90000"/>
              </a:lnSpc>
            </a:pPr>
            <a:r>
              <a:rPr lang="en-US" sz="2000"/>
              <a:t>The program is temporary, beginning in Fall of 2023 and scheduled to end on Dec 31st, 2024</a:t>
            </a:r>
          </a:p>
          <a:p>
            <a:pPr>
              <a:lnSpc>
                <a:spcPct val="90000"/>
              </a:lnSpc>
            </a:pPr>
            <a:r>
              <a:rPr lang="en-US" sz="2000"/>
              <a:t>Almost 25-30 million uninsured and underinsured adults are qualified to participate in the program</a:t>
            </a:r>
          </a:p>
          <a:p>
            <a:pPr>
              <a:lnSpc>
                <a:spcPct val="90000"/>
              </a:lnSpc>
            </a:pPr>
            <a:r>
              <a:rPr lang="en-US" sz="2000"/>
              <a:t>Limited doses of COVID-19 vaccines available to state immunization awardees, local health departments (LHDs) and associated clinics, eligible FQHCs, Rural Health Centers, and Indian Health Service and Tribal Providers. </a:t>
            </a:r>
          </a:p>
          <a:p>
            <a:pPr>
              <a:lnSpc>
                <a:spcPct val="90000"/>
              </a:lnSpc>
            </a:pPr>
            <a:r>
              <a:rPr lang="en-US" sz="2000"/>
              <a:t>Participating Pharmacies: CVS, Walgreen's and e-True North </a:t>
            </a:r>
          </a:p>
          <a:p>
            <a:pPr>
              <a:lnSpc>
                <a:spcPct val="90000"/>
              </a:lnSpc>
            </a:pPr>
            <a:r>
              <a:rPr lang="en-US" sz="2000"/>
              <a:t>Request for further information: </a:t>
            </a:r>
            <a:r>
              <a:rPr lang="en-US" sz="2000">
                <a:hlinkClick r:id="rId2">
                  <a:extLst>
                    <a:ext uri="{A12FA001-AC4F-418D-AE19-62706E023703}">
                      <ahyp:hlinkClr xmlns:ahyp="http://schemas.microsoft.com/office/drawing/2018/hyperlinkcolor" val="tx"/>
                    </a:ext>
                  </a:extLst>
                </a:hlinkClick>
              </a:rPr>
              <a:t>bridgeaccess@health.ok.gov</a:t>
            </a:r>
            <a:endParaRPr lang="en-US" sz="2000"/>
          </a:p>
          <a:p>
            <a:pPr>
              <a:lnSpc>
                <a:spcPct val="90000"/>
              </a:lnSpc>
            </a:pPr>
            <a:endParaRPr lang="en-US" sz="2000"/>
          </a:p>
        </p:txBody>
      </p:sp>
      <p:sp>
        <p:nvSpPr>
          <p:cNvPr id="4" name="Slide Number Placeholder 3">
            <a:extLst>
              <a:ext uri="{FF2B5EF4-FFF2-40B4-BE49-F238E27FC236}">
                <a16:creationId xmlns:a16="http://schemas.microsoft.com/office/drawing/2014/main" id="{4E81E386-E5D3-21C8-6C74-B2DA9BDA52D3}"/>
              </a:ext>
            </a:extLst>
          </p:cNvPr>
          <p:cNvSpPr>
            <a:spLocks noGrp="1"/>
          </p:cNvSpPr>
          <p:nvPr>
            <p:ph type="sldNum" sz="quarter" idx="12"/>
          </p:nvPr>
        </p:nvSpPr>
        <p:spPr>
          <a:xfrm>
            <a:off x="11704320" y="6455431"/>
            <a:ext cx="445913" cy="365125"/>
          </a:xfrm>
        </p:spPr>
        <p:txBody>
          <a:bodyPr vert="horz" lIns="91440" tIns="45720" rIns="91440" bIns="45720" rtlCol="0" anchor="ctr">
            <a:normAutofit/>
          </a:bodyPr>
          <a:lstStyle/>
          <a:p>
            <a:pPr>
              <a:spcAft>
                <a:spcPts val="600"/>
              </a:spcAft>
            </a:pPr>
            <a:fld id="{DB7DDC46-2E90-8640-BEFE-F54DCCD857ED}" type="slidenum">
              <a:rPr lang="en-US" sz="1100">
                <a:solidFill>
                  <a:schemeClr val="tx1">
                    <a:lumMod val="50000"/>
                    <a:lumOff val="50000"/>
                  </a:schemeClr>
                </a:solidFill>
              </a:rPr>
              <a:pPr>
                <a:spcAft>
                  <a:spcPts val="600"/>
                </a:spcAft>
              </a:pPr>
              <a:t>16</a:t>
            </a:fld>
            <a:endParaRPr lang="en-US" sz="1100">
              <a:solidFill>
                <a:schemeClr val="tx1">
                  <a:lumMod val="50000"/>
                  <a:lumOff val="50000"/>
                </a:schemeClr>
              </a:solidFill>
            </a:endParaRPr>
          </a:p>
        </p:txBody>
      </p:sp>
    </p:spTree>
    <p:extLst>
      <p:ext uri="{BB962C8B-B14F-4D97-AF65-F5344CB8AC3E}">
        <p14:creationId xmlns:p14="http://schemas.microsoft.com/office/powerpoint/2010/main" val="2542477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F7331C-6E43-0440-8403-078E71A442F5}"/>
              </a:ext>
            </a:extLst>
          </p:cNvPr>
          <p:cNvSpPr>
            <a:spLocks noGrp="1"/>
          </p:cNvSpPr>
          <p:nvPr>
            <p:ph type="title"/>
          </p:nvPr>
        </p:nvSpPr>
        <p:spPr/>
        <p:txBody>
          <a:bodyPr/>
          <a:lstStyle/>
          <a:p>
            <a:r>
              <a:rPr lang="en-US" b="1">
                <a:latin typeface="Arial"/>
                <a:cs typeface="Calibri Light"/>
              </a:rPr>
              <a:t>COVID- 19 Vaccine Ordering Updates</a:t>
            </a:r>
          </a:p>
        </p:txBody>
      </p:sp>
      <p:sp>
        <p:nvSpPr>
          <p:cNvPr id="2" name="Slide Number Placeholder 1">
            <a:extLst>
              <a:ext uri="{FF2B5EF4-FFF2-40B4-BE49-F238E27FC236}">
                <a16:creationId xmlns:a16="http://schemas.microsoft.com/office/drawing/2014/main" id="{562DC90D-34FC-DB4B-9608-61715BA71BB9}"/>
              </a:ext>
            </a:extLst>
          </p:cNvPr>
          <p:cNvSpPr>
            <a:spLocks noGrp="1"/>
          </p:cNvSpPr>
          <p:nvPr>
            <p:ph type="sldNum" sz="quarter" idx="12"/>
          </p:nvPr>
        </p:nvSpPr>
        <p:spPr/>
        <p:txBody>
          <a:bodyPr/>
          <a:lstStyle/>
          <a:p>
            <a:fld id="{DB7DDC46-2E90-8640-BEFE-F54DCCD857ED}" type="slidenum">
              <a:rPr lang="en-US" smtClean="0"/>
              <a:pPr/>
              <a:t>17</a:t>
            </a:fld>
            <a:endParaRPr lang="en-US"/>
          </a:p>
        </p:txBody>
      </p:sp>
      <p:sp>
        <p:nvSpPr>
          <p:cNvPr id="3" name="TextBox 2">
            <a:extLst>
              <a:ext uri="{FF2B5EF4-FFF2-40B4-BE49-F238E27FC236}">
                <a16:creationId xmlns:a16="http://schemas.microsoft.com/office/drawing/2014/main" id="{ADC3971F-5817-4F63-BF00-3148B44865DB}"/>
              </a:ext>
            </a:extLst>
          </p:cNvPr>
          <p:cNvSpPr txBox="1"/>
          <p:nvPr/>
        </p:nvSpPr>
        <p:spPr>
          <a:xfrm>
            <a:off x="5400497" y="5186452"/>
            <a:ext cx="571787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Arial"/>
                <a:cs typeface="Arial"/>
              </a:rPr>
              <a:t>Margaret Archer, MPH, and Muhammad Khalil, BSM</a:t>
            </a:r>
            <a:endParaRPr lang="en-US" sz="2800" b="1">
              <a:solidFill>
                <a:schemeClr val="bg1"/>
              </a:solidFill>
              <a:latin typeface="Arial"/>
              <a:cs typeface="Calibri"/>
            </a:endParaRPr>
          </a:p>
          <a:p>
            <a:r>
              <a:rPr lang="en-US" sz="2800" b="1">
                <a:solidFill>
                  <a:schemeClr val="bg1"/>
                </a:solidFill>
                <a:latin typeface="Arial"/>
                <a:cs typeface="Calibri"/>
              </a:rPr>
              <a:t>Covid-19 Vaccine Ordering Team</a:t>
            </a:r>
          </a:p>
          <a:p>
            <a:endParaRPr lang="en-US" sz="2800" b="1">
              <a:solidFill>
                <a:schemeClr val="bg1"/>
              </a:solidFill>
              <a:latin typeface="Arial"/>
              <a:cs typeface="Calibri"/>
            </a:endParaRPr>
          </a:p>
          <a:p>
            <a:endParaRPr lang="en-US" sz="2800" b="1">
              <a:solidFill>
                <a:schemeClr val="bg1"/>
              </a:solidFill>
              <a:latin typeface="Arial"/>
              <a:cs typeface="Calibri"/>
            </a:endParaRPr>
          </a:p>
        </p:txBody>
      </p:sp>
    </p:spTree>
    <p:extLst>
      <p:ext uri="{BB962C8B-B14F-4D97-AF65-F5344CB8AC3E}">
        <p14:creationId xmlns:p14="http://schemas.microsoft.com/office/powerpoint/2010/main" val="3790589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0BB2E79-D70F-4860-A0E9-015A702F343D}"/>
              </a:ext>
            </a:extLst>
          </p:cNvPr>
          <p:cNvSpPr>
            <a:spLocks noGrp="1"/>
          </p:cNvSpPr>
          <p:nvPr>
            <p:ph type="title"/>
          </p:nvPr>
        </p:nvSpPr>
        <p:spPr>
          <a:xfrm>
            <a:off x="958506" y="800392"/>
            <a:ext cx="10264697" cy="1212102"/>
          </a:xfrm>
        </p:spPr>
        <p:txBody>
          <a:bodyPr>
            <a:normAutofit/>
          </a:bodyPr>
          <a:lstStyle/>
          <a:p>
            <a:pPr algn="ctr"/>
            <a:r>
              <a:rPr lang="en-US" sz="4000">
                <a:solidFill>
                  <a:srgbClr val="FFFFFF"/>
                </a:solidFill>
                <a:effectLst>
                  <a:outerShdw blurRad="38100" dist="38100" dir="2700000" algn="tl">
                    <a:srgbClr val="000000">
                      <a:alpha val="43137"/>
                    </a:srgbClr>
                  </a:outerShdw>
                </a:effectLst>
                <a:latin typeface="Arial"/>
                <a:cs typeface="Arial"/>
              </a:rPr>
              <a:t>COVID-19 Vaccines available in OSIIS</a:t>
            </a:r>
          </a:p>
        </p:txBody>
      </p:sp>
      <p:sp>
        <p:nvSpPr>
          <p:cNvPr id="3" name="Content Placeholder 2">
            <a:extLst>
              <a:ext uri="{FF2B5EF4-FFF2-40B4-BE49-F238E27FC236}">
                <a16:creationId xmlns:a16="http://schemas.microsoft.com/office/drawing/2014/main" id="{DFA014A2-C92E-4910-B365-786FF0229292}"/>
              </a:ext>
            </a:extLst>
          </p:cNvPr>
          <p:cNvSpPr>
            <a:spLocks noGrp="1"/>
          </p:cNvSpPr>
          <p:nvPr>
            <p:ph idx="1"/>
          </p:nvPr>
        </p:nvSpPr>
        <p:spPr>
          <a:xfrm>
            <a:off x="1119322" y="2361778"/>
            <a:ext cx="10410268" cy="3302752"/>
          </a:xfrm>
        </p:spPr>
        <p:txBody>
          <a:bodyPr anchor="ctr">
            <a:normAutofit/>
          </a:bodyPr>
          <a:lstStyle/>
          <a:p>
            <a:pPr marL="285750" indent="-285750"/>
            <a:r>
              <a:rPr lang="en-US" sz="1900">
                <a:latin typeface="Arial"/>
                <a:cs typeface="Arial"/>
              </a:rPr>
              <a:t>OSIIS offers 5 COVID-19 vaccine formulations across all age groups.</a:t>
            </a:r>
          </a:p>
          <a:p>
            <a:pPr marL="285750" indent="-285750"/>
            <a:r>
              <a:rPr lang="en-US" sz="1900">
                <a:latin typeface="Arial"/>
                <a:cs typeface="Arial"/>
              </a:rPr>
              <a:t>Updates to the ordering process</a:t>
            </a:r>
          </a:p>
          <a:p>
            <a:pPr marL="742950" lvl="1" indent="-285750">
              <a:spcBef>
                <a:spcPts val="600"/>
              </a:spcBef>
              <a:spcAft>
                <a:spcPts val="600"/>
              </a:spcAft>
            </a:pPr>
            <a:r>
              <a:rPr lang="en-US" sz="1800">
                <a:latin typeface="Arial"/>
                <a:cs typeface="Arial"/>
              </a:rPr>
              <a:t>When placing orders for COMIRNATY (Pfizer) 12+ and Spikevax (Moderna) 12+, be sure to select the appropriate intent (ADULT or PED). This will determine the funding source used to purchase the vaccine.   </a:t>
            </a:r>
            <a:endParaRPr lang="en-US" sz="1800">
              <a:latin typeface="Arial" panose="020B0604020202020204" pitchFamily="34" charset="0"/>
              <a:cs typeface="Arial" panose="020B0604020202020204" pitchFamily="34" charset="0"/>
            </a:endParaRPr>
          </a:p>
          <a:p>
            <a:pPr marL="742950" lvl="1" indent="-285750">
              <a:spcBef>
                <a:spcPts val="600"/>
              </a:spcBef>
              <a:spcAft>
                <a:spcPts val="600"/>
              </a:spcAft>
            </a:pPr>
            <a:r>
              <a:rPr lang="en-US" sz="1800">
                <a:latin typeface="Arial"/>
                <a:cs typeface="Arial"/>
              </a:rPr>
              <a:t>Providers no longer have the option to opt-out of receiving ancillary kits.</a:t>
            </a:r>
          </a:p>
          <a:p>
            <a:pPr marL="742950" lvl="1" indent="-285750">
              <a:spcBef>
                <a:spcPts val="600"/>
              </a:spcBef>
              <a:spcAft>
                <a:spcPts val="600"/>
              </a:spcAft>
            </a:pPr>
            <a:r>
              <a:rPr lang="en-US" sz="1800">
                <a:latin typeface="Arial"/>
                <a:cs typeface="Arial"/>
              </a:rPr>
              <a:t>Providers can no longer request dose amounts less than the minimum dose requirements for direct shipment.</a:t>
            </a:r>
            <a:endParaRPr lang="en-US" sz="1400">
              <a:latin typeface="Arial"/>
              <a:cs typeface="Arial"/>
            </a:endParaRPr>
          </a:p>
        </p:txBody>
      </p:sp>
      <p:sp>
        <p:nvSpPr>
          <p:cNvPr id="4" name="TextBox 3">
            <a:extLst>
              <a:ext uri="{FF2B5EF4-FFF2-40B4-BE49-F238E27FC236}">
                <a16:creationId xmlns:a16="http://schemas.microsoft.com/office/drawing/2014/main" id="{1EFFBDAB-311A-48AD-82AD-CBC61F843DDF}"/>
              </a:ext>
            </a:extLst>
          </p:cNvPr>
          <p:cNvSpPr txBox="1"/>
          <p:nvPr/>
        </p:nvSpPr>
        <p:spPr>
          <a:xfrm>
            <a:off x="494478" y="5920489"/>
            <a:ext cx="11192751" cy="338554"/>
          </a:xfrm>
          <a:prstGeom prst="rect">
            <a:avLst/>
          </a:prstGeom>
          <a:noFill/>
        </p:spPr>
        <p:txBody>
          <a:bodyPr wrap="square" rtlCol="0">
            <a:spAutoFit/>
          </a:bodyPr>
          <a:lstStyle/>
          <a:p>
            <a:r>
              <a:rPr lang="en-US" sz="1600">
                <a:solidFill>
                  <a:srgbClr val="FF0000"/>
                </a:solidFill>
                <a:effectLst>
                  <a:outerShdw blurRad="38100" dist="38100" dir="2700000" algn="tl">
                    <a:srgbClr val="000000">
                      <a:alpha val="43137"/>
                    </a:srgbClr>
                  </a:outerShdw>
                </a:effectLst>
                <a:latin typeface="Arial"/>
                <a:cs typeface="Arial"/>
              </a:rPr>
              <a:t>As a reminder, please remember to regularly check the OSIIS homepage for news updates related to COVID-19 Vaccines.</a:t>
            </a:r>
            <a:endPar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Star: 4 Points 4">
            <a:extLst>
              <a:ext uri="{FF2B5EF4-FFF2-40B4-BE49-F238E27FC236}">
                <a16:creationId xmlns:a16="http://schemas.microsoft.com/office/drawing/2014/main" id="{FB54F1FD-C98D-2DC6-41D0-FB8602360337}"/>
              </a:ext>
            </a:extLst>
          </p:cNvPr>
          <p:cNvSpPr/>
          <p:nvPr/>
        </p:nvSpPr>
        <p:spPr>
          <a:xfrm>
            <a:off x="91253" y="5835650"/>
            <a:ext cx="403225" cy="53540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4 Points 5">
            <a:extLst>
              <a:ext uri="{FF2B5EF4-FFF2-40B4-BE49-F238E27FC236}">
                <a16:creationId xmlns:a16="http://schemas.microsoft.com/office/drawing/2014/main" id="{FBDF2FCB-5F14-13E0-BCE9-01132CD04EB6}"/>
              </a:ext>
            </a:extLst>
          </p:cNvPr>
          <p:cNvSpPr/>
          <p:nvPr/>
        </p:nvSpPr>
        <p:spPr>
          <a:xfrm>
            <a:off x="11687229" y="5758702"/>
            <a:ext cx="403225" cy="66212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216083"/>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816E-60E4-46A5-9056-8F714F95E7DA}"/>
              </a:ext>
            </a:extLst>
          </p:cNvPr>
          <p:cNvSpPr>
            <a:spLocks noGrp="1"/>
          </p:cNvSpPr>
          <p:nvPr>
            <p:ph type="title"/>
          </p:nvPr>
        </p:nvSpPr>
        <p:spPr>
          <a:xfrm>
            <a:off x="818147" y="350921"/>
            <a:ext cx="10567608" cy="651969"/>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4000">
                <a:effectLst>
                  <a:outerShdw blurRad="38100" dist="38100" dir="2700000" algn="tl">
                    <a:srgbClr val="000000">
                      <a:alpha val="43137"/>
                    </a:srgbClr>
                  </a:outerShdw>
                </a:effectLst>
                <a:latin typeface="Arial"/>
                <a:cs typeface="Arial"/>
              </a:rPr>
              <a:t>COVID-19 Vaccines available in OSIIS</a:t>
            </a:r>
          </a:p>
        </p:txBody>
      </p:sp>
      <p:graphicFrame>
        <p:nvGraphicFramePr>
          <p:cNvPr id="3" name="Table 2">
            <a:extLst>
              <a:ext uri="{FF2B5EF4-FFF2-40B4-BE49-F238E27FC236}">
                <a16:creationId xmlns:a16="http://schemas.microsoft.com/office/drawing/2014/main" id="{18080255-83D8-5857-1DE8-3FCC4CF48984}"/>
              </a:ext>
            </a:extLst>
          </p:cNvPr>
          <p:cNvGraphicFramePr>
            <a:graphicFrameLocks noGrp="1"/>
          </p:cNvGraphicFramePr>
          <p:nvPr>
            <p:extLst>
              <p:ext uri="{D42A27DB-BD31-4B8C-83A1-F6EECF244321}">
                <p14:modId xmlns:p14="http://schemas.microsoft.com/office/powerpoint/2010/main" val="606410523"/>
              </p:ext>
            </p:extLst>
          </p:nvPr>
        </p:nvGraphicFramePr>
        <p:xfrm>
          <a:off x="1124989" y="1171675"/>
          <a:ext cx="9942022" cy="4861158"/>
        </p:xfrm>
        <a:graphic>
          <a:graphicData uri="http://schemas.openxmlformats.org/drawingml/2006/table">
            <a:tbl>
              <a:tblPr/>
              <a:tblGrid>
                <a:gridCol w="648926">
                  <a:extLst>
                    <a:ext uri="{9D8B030D-6E8A-4147-A177-3AD203B41FA5}">
                      <a16:colId xmlns:a16="http://schemas.microsoft.com/office/drawing/2014/main" val="3858539477"/>
                    </a:ext>
                  </a:extLst>
                </a:gridCol>
                <a:gridCol w="4636201">
                  <a:extLst>
                    <a:ext uri="{9D8B030D-6E8A-4147-A177-3AD203B41FA5}">
                      <a16:colId xmlns:a16="http://schemas.microsoft.com/office/drawing/2014/main" val="86307323"/>
                    </a:ext>
                  </a:extLst>
                </a:gridCol>
                <a:gridCol w="1421001">
                  <a:extLst>
                    <a:ext uri="{9D8B030D-6E8A-4147-A177-3AD203B41FA5}">
                      <a16:colId xmlns:a16="http://schemas.microsoft.com/office/drawing/2014/main" val="3176948412"/>
                    </a:ext>
                  </a:extLst>
                </a:gridCol>
                <a:gridCol w="1396071">
                  <a:extLst>
                    <a:ext uri="{9D8B030D-6E8A-4147-A177-3AD203B41FA5}">
                      <a16:colId xmlns:a16="http://schemas.microsoft.com/office/drawing/2014/main" val="167803746"/>
                    </a:ext>
                  </a:extLst>
                </a:gridCol>
                <a:gridCol w="1839823">
                  <a:extLst>
                    <a:ext uri="{9D8B030D-6E8A-4147-A177-3AD203B41FA5}">
                      <a16:colId xmlns:a16="http://schemas.microsoft.com/office/drawing/2014/main" val="3562609117"/>
                    </a:ext>
                  </a:extLst>
                </a:gridCol>
              </a:tblGrid>
              <a:tr h="810193">
                <a:tc>
                  <a:txBody>
                    <a:bodyPr/>
                    <a:lstStyle/>
                    <a:p>
                      <a:pPr algn="ctr" fontAlgn="b"/>
                      <a:r>
                        <a:rPr lang="en-US" sz="1600" b="1" i="0" u="none" strike="noStrike">
                          <a:solidFill>
                            <a:srgbClr val="333333"/>
                          </a:solidFill>
                          <a:effectLst/>
                          <a:latin typeface="Calibri" panose="020F0502020204030204" pitchFamily="34" charset="0"/>
                        </a:rPr>
                        <a:t>CVX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600" b="1" i="0" u="none" strike="noStrike">
                          <a:solidFill>
                            <a:srgbClr val="000000"/>
                          </a:solidFill>
                          <a:effectLst/>
                          <a:latin typeface="Calibri" panose="020F0502020204030204" pitchFamily="34" charset="0"/>
                        </a:rPr>
                        <a:t>Name on OSIIS ordering page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333333"/>
                          </a:solidFill>
                          <a:effectLst/>
                          <a:latin typeface="Calibri" panose="020F0502020204030204" pitchFamily="34" charset="0"/>
                        </a:rPr>
                        <a:t>NDC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333333"/>
                          </a:solidFill>
                          <a:effectLst/>
                          <a:latin typeface="Calibri" panose="020F0502020204030204" pitchFamily="34" charset="0"/>
                        </a:rPr>
                        <a:t>Manufacturer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333333"/>
                          </a:solidFill>
                          <a:effectLst/>
                          <a:latin typeface="Calibri" panose="020F0502020204030204" pitchFamily="34" charset="0"/>
                        </a:rPr>
                        <a:t>Doses per Package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83764765"/>
                  </a:ext>
                </a:extLst>
              </a:tr>
              <a:tr h="810193">
                <a:tc>
                  <a:txBody>
                    <a:bodyPr/>
                    <a:lstStyle/>
                    <a:p>
                      <a:pPr algn="ctr" fontAlgn="t"/>
                      <a:r>
                        <a:rPr lang="en-US" sz="1600" b="0" i="0" u="none" strike="noStrike">
                          <a:solidFill>
                            <a:srgbClr val="333333"/>
                          </a:solidFill>
                          <a:effectLst/>
                          <a:latin typeface="Calibri" panose="020F0502020204030204" pitchFamily="34" charset="0"/>
                        </a:rPr>
                        <a:t>308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de-DE" sz="1600" b="0" i="0" u="none" strike="noStrike">
                          <a:solidFill>
                            <a:srgbClr val="333333"/>
                          </a:solidFill>
                          <a:effectLst/>
                          <a:latin typeface="Calibri" panose="020F0502020204030204" pitchFamily="34" charset="0"/>
                        </a:rPr>
                        <a:t>Pfizer-BT 2023-2024 (10 x 3 dose vials) 6m-4yrs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59267-4315-02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PFIZER, INC.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5971274"/>
                  </a:ext>
                </a:extLst>
              </a:tr>
              <a:tr h="810193">
                <a:tc>
                  <a:txBody>
                    <a:bodyPr/>
                    <a:lstStyle/>
                    <a:p>
                      <a:pPr algn="ctr" fontAlgn="t"/>
                      <a:r>
                        <a:rPr lang="en-US" sz="1600" b="0" i="0" u="none" strike="noStrike">
                          <a:solidFill>
                            <a:srgbClr val="333333"/>
                          </a:solidFill>
                          <a:effectLst/>
                          <a:latin typeface="Calibri" panose="020F0502020204030204" pitchFamily="34" charset="0"/>
                        </a:rPr>
                        <a:t>309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COMIRNATY 2023-2024 (10 x 0.3mL vials) 12+ yrs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00069-2362-10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PFIZER, INC.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75569490"/>
                  </a:ext>
                </a:extLst>
              </a:tr>
              <a:tr h="810193">
                <a:tc>
                  <a:txBody>
                    <a:bodyPr/>
                    <a:lstStyle/>
                    <a:p>
                      <a:pPr algn="ctr" fontAlgn="t"/>
                      <a:r>
                        <a:rPr lang="en-US" sz="1600" b="0" i="0" u="none" strike="noStrike">
                          <a:solidFill>
                            <a:srgbClr val="333333"/>
                          </a:solidFill>
                          <a:effectLst/>
                          <a:latin typeface="Calibri" panose="020F0502020204030204" pitchFamily="34" charset="0"/>
                        </a:rPr>
                        <a:t>310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Pfizer-BT 2023-2024 (10 x 0.3mL sdv vials) 5-11 yr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59267-4331-02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PFIZER, INC.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6865165"/>
                  </a:ext>
                </a:extLst>
              </a:tr>
              <a:tr h="810193">
                <a:tc>
                  <a:txBody>
                    <a:bodyPr/>
                    <a:lstStyle/>
                    <a:p>
                      <a:pPr algn="ctr" fontAlgn="t"/>
                      <a:r>
                        <a:rPr lang="en-US" sz="1600" b="0" i="0" u="none" strike="noStrike">
                          <a:solidFill>
                            <a:srgbClr val="333333"/>
                          </a:solidFill>
                          <a:effectLst/>
                          <a:latin typeface="Calibri" panose="020F0502020204030204" pitchFamily="34" charset="0"/>
                        </a:rPr>
                        <a:t>311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Moderna 2023-2024 (10 x 0.25mL sdv vials) 6m-11y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80777-0287-92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MODERNA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1733906"/>
                  </a:ext>
                </a:extLst>
              </a:tr>
              <a:tr h="810193">
                <a:tc>
                  <a:txBody>
                    <a:bodyPr/>
                    <a:lstStyle/>
                    <a:p>
                      <a:pPr algn="ctr" fontAlgn="t"/>
                      <a:r>
                        <a:rPr lang="en-US" sz="1600" b="0" i="0" u="none" strike="noStrike">
                          <a:solidFill>
                            <a:srgbClr val="333333"/>
                          </a:solidFill>
                          <a:effectLst/>
                          <a:latin typeface="Calibri" panose="020F0502020204030204" pitchFamily="34" charset="0"/>
                        </a:rPr>
                        <a:t>312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Spikevax 2023-2024 (10 x 0.5mL sdv vials) 12+ yrs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80777-0102-95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MODERNA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1600" b="0" i="0" u="none" strike="noStrike">
                          <a:solidFill>
                            <a:srgbClr val="333333"/>
                          </a:solidFill>
                          <a:effectLst/>
                          <a:latin typeface="Calibri" panose="020F0502020204030204" pitchFamily="34" charset="0"/>
                        </a:rPr>
                        <a:t>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98848320"/>
                  </a:ext>
                </a:extLst>
              </a:tr>
            </a:tbl>
          </a:graphicData>
        </a:graphic>
      </p:graphicFrame>
      <p:sp>
        <p:nvSpPr>
          <p:cNvPr id="8" name="TextBox 7">
            <a:extLst>
              <a:ext uri="{FF2B5EF4-FFF2-40B4-BE49-F238E27FC236}">
                <a16:creationId xmlns:a16="http://schemas.microsoft.com/office/drawing/2014/main" id="{F7057AE0-D147-4131-4E67-63F4406B9226}"/>
              </a:ext>
            </a:extLst>
          </p:cNvPr>
          <p:cNvSpPr txBox="1"/>
          <p:nvPr/>
        </p:nvSpPr>
        <p:spPr>
          <a:xfrm>
            <a:off x="235974" y="6127217"/>
            <a:ext cx="11720052" cy="338554"/>
          </a:xfrm>
          <a:prstGeom prst="rect">
            <a:avLst/>
          </a:prstGeom>
          <a:noFill/>
        </p:spPr>
        <p:txBody>
          <a:bodyPr wrap="square" rtlCol="0">
            <a:spAutoFit/>
          </a:bodyPr>
          <a:lstStyle/>
          <a:p>
            <a:pPr algn="ctr"/>
            <a:r>
              <a:rPr lang="en-US" sz="1600" b="1">
                <a:solidFill>
                  <a:srgbClr val="000000"/>
                </a:solidFill>
                <a:effectLst/>
                <a:ea typeface="Calibri" panose="020F0502020204030204" pitchFamily="34" charset="0"/>
                <a:cs typeface="Times New Roman" panose="02020603050405020304" pitchFamily="18" charset="0"/>
              </a:rPr>
              <a:t>The updated </a:t>
            </a:r>
            <a:r>
              <a:rPr lang="en-US" sz="1600" b="1">
                <a:solidFill>
                  <a:srgbClr val="333333"/>
                </a:solidFill>
                <a:effectLst/>
                <a:ea typeface="Times New Roman" panose="02020603050405020304" pitchFamily="18" charset="0"/>
                <a:cs typeface="Calibri" panose="020F0502020204030204" pitchFamily="34" charset="0"/>
              </a:rPr>
              <a:t>Novavax COVID-19 Vaccine, Adjuvanted (2023-2024 Formula), will be available in OSIIS once the allocation is received.</a:t>
            </a:r>
            <a:endParaRPr lang="en-US" sz="1600" b="1">
              <a:effectLst/>
              <a:ea typeface="Calibri" panose="020F0502020204030204" pitchFamily="34" charset="0"/>
              <a:cs typeface="Times New Roman" panose="02020603050405020304" pitchFamily="18" charset="0"/>
            </a:endParaRPr>
          </a:p>
        </p:txBody>
      </p:sp>
      <p:sp>
        <p:nvSpPr>
          <p:cNvPr id="10" name="Star: 4 Points 9">
            <a:extLst>
              <a:ext uri="{FF2B5EF4-FFF2-40B4-BE49-F238E27FC236}">
                <a16:creationId xmlns:a16="http://schemas.microsoft.com/office/drawing/2014/main" id="{606113FA-700B-1578-EC55-597B41F38371}"/>
              </a:ext>
            </a:extLst>
          </p:cNvPr>
          <p:cNvSpPr/>
          <p:nvPr/>
        </p:nvSpPr>
        <p:spPr>
          <a:xfrm>
            <a:off x="235974" y="6181825"/>
            <a:ext cx="280220" cy="22933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4 Points 10">
            <a:extLst>
              <a:ext uri="{FF2B5EF4-FFF2-40B4-BE49-F238E27FC236}">
                <a16:creationId xmlns:a16="http://schemas.microsoft.com/office/drawing/2014/main" id="{91DC6678-A827-862E-34F4-886BBE33E664}"/>
              </a:ext>
            </a:extLst>
          </p:cNvPr>
          <p:cNvSpPr/>
          <p:nvPr/>
        </p:nvSpPr>
        <p:spPr>
          <a:xfrm>
            <a:off x="11675806" y="6181825"/>
            <a:ext cx="280220" cy="22933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7127073"/>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3" name="Rectangle 12">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53618" y="853979"/>
            <a:ext cx="4008586" cy="4680583"/>
          </a:xfrm>
        </p:spPr>
        <p:txBody>
          <a:bodyPr vert="horz" lIns="91440" tIns="45720" rIns="91440" bIns="45720" rtlCol="0" anchor="ctr">
            <a:normAutofit/>
          </a:bodyPr>
          <a:lstStyle/>
          <a:p>
            <a:pPr>
              <a:lnSpc>
                <a:spcPct val="90000"/>
              </a:lnSpc>
            </a:pPr>
            <a:r>
              <a:rPr lang="en-US" sz="5200">
                <a:solidFill>
                  <a:schemeClr val="tx1"/>
                </a:solidFill>
              </a:rPr>
              <a:t> Agenda</a:t>
            </a:r>
          </a:p>
        </p:txBody>
      </p:sp>
      <p:sp>
        <p:nvSpPr>
          <p:cNvPr id="3" name="Content Placeholder 2"/>
          <p:cNvSpPr>
            <a:spLocks noGrp="1"/>
          </p:cNvSpPr>
          <p:nvPr>
            <p:ph idx="1"/>
          </p:nvPr>
        </p:nvSpPr>
        <p:spPr>
          <a:xfrm>
            <a:off x="5159882" y="2012604"/>
            <a:ext cx="6066854" cy="4124400"/>
          </a:xfrm>
        </p:spPr>
        <p:txBody>
          <a:bodyPr vert="horz" lIns="91440" tIns="45720" rIns="91440" bIns="45720" rtlCol="0" anchor="ctr">
            <a:normAutofit fontScale="85000" lnSpcReduction="20000"/>
          </a:bodyPr>
          <a:lstStyle/>
          <a:p>
            <a:pPr marL="0" indent="0">
              <a:lnSpc>
                <a:spcPct val="90000"/>
              </a:lnSpc>
              <a:buNone/>
            </a:pPr>
            <a:endParaRPr lang="en-US" sz="2000">
              <a:cs typeface="Arial"/>
            </a:endParaRPr>
          </a:p>
          <a:p>
            <a:pPr lvl="2" indent="-229870"/>
            <a:endParaRPr lang="en-US" sz="2000">
              <a:ea typeface="+mn-lt"/>
              <a:cs typeface="+mn-lt"/>
            </a:endParaRPr>
          </a:p>
          <a:p>
            <a:r>
              <a:rPr lang="en-US" sz="2000">
                <a:ea typeface="+mn-lt"/>
                <a:cs typeface="+mn-lt"/>
              </a:rPr>
              <a:t>State Data / COVID Administration Guidance </a:t>
            </a:r>
            <a:endParaRPr lang="en-US">
              <a:ea typeface="+mn-lt"/>
              <a:cs typeface="+mn-lt"/>
            </a:endParaRPr>
          </a:p>
          <a:p>
            <a:r>
              <a:rPr lang="en-US" sz="2000">
                <a:ea typeface="+mn-lt"/>
                <a:cs typeface="+mn-lt"/>
              </a:rPr>
              <a:t>COVID-19 Vaccine Ordering Update</a:t>
            </a:r>
          </a:p>
          <a:p>
            <a:r>
              <a:rPr lang="en-US" sz="2000">
                <a:cs typeface="Arial"/>
              </a:rPr>
              <a:t>Vaccine Storage and Handling</a:t>
            </a:r>
          </a:p>
          <a:p>
            <a:r>
              <a:rPr lang="en-US" sz="2000">
                <a:cs typeface="Arial"/>
              </a:rPr>
              <a:t>Vaccine Ordering &amp; Distribution</a:t>
            </a:r>
          </a:p>
          <a:p>
            <a:r>
              <a:rPr lang="en-US" sz="2000">
                <a:cs typeface="Arial"/>
              </a:rPr>
              <a:t>OSIIS Updates</a:t>
            </a:r>
          </a:p>
          <a:p>
            <a:r>
              <a:rPr lang="en-US" sz="2000">
                <a:ea typeface="+mn-lt"/>
                <a:cs typeface="+mn-lt"/>
              </a:rPr>
              <a:t>Guest Speaker</a:t>
            </a:r>
          </a:p>
          <a:p>
            <a:pPr marL="260985" lvl="1" indent="0">
              <a:buNone/>
            </a:pPr>
            <a:r>
              <a:rPr lang="en-US" sz="2000">
                <a:ea typeface="+mn-lt"/>
                <a:cs typeface="+mn-lt"/>
              </a:rPr>
              <a:t>Lauren Speer, BSN, RN.</a:t>
            </a:r>
          </a:p>
          <a:p>
            <a:pPr marL="260985" lvl="1" indent="0">
              <a:buNone/>
            </a:pPr>
            <a:r>
              <a:rPr lang="en-US" sz="2000">
                <a:ea typeface="+mn-lt"/>
                <a:cs typeface="+mn-lt"/>
              </a:rPr>
              <a:t>Immunization and Communicable Disease Nurse Consultant, Nursing Services</a:t>
            </a:r>
          </a:p>
          <a:p>
            <a:pPr marL="438785" lvl="1"/>
            <a:r>
              <a:rPr lang="en-US" sz="2000">
                <a:cs typeface="Arial"/>
              </a:rPr>
              <a:t>Flu and RSV</a:t>
            </a:r>
          </a:p>
          <a:p>
            <a:r>
              <a:rPr lang="en-US" sz="2000">
                <a:ea typeface="+mn-lt"/>
                <a:cs typeface="+mn-lt"/>
              </a:rPr>
              <a:t>Looking Forward</a:t>
            </a:r>
          </a:p>
          <a:p>
            <a:endParaRPr lang="en-US" sz="2000">
              <a:cs typeface="Arial"/>
            </a:endParaRPr>
          </a:p>
          <a:p>
            <a:endParaRPr lang="en-US" sz="2000">
              <a:cs typeface="Arial"/>
            </a:endParaRPr>
          </a:p>
          <a:p>
            <a:pPr marL="0" indent="0">
              <a:buNone/>
            </a:pPr>
            <a:endParaRPr lang="en-US" sz="2000">
              <a:cs typeface="Arial"/>
            </a:endParaRPr>
          </a:p>
          <a:p>
            <a:pPr marL="0" indent="0">
              <a:buNone/>
            </a:pPr>
            <a:endParaRPr lang="en-US" sz="2000">
              <a:cs typeface="Arial"/>
            </a:endParaRPr>
          </a:p>
          <a:p>
            <a:endParaRPr lang="en-US" sz="2000">
              <a:cs typeface="Arial"/>
            </a:endParaRPr>
          </a:p>
          <a:p>
            <a:pPr marL="0" indent="0">
              <a:buNone/>
            </a:pPr>
            <a:endParaRPr lang="en-US" sz="2000">
              <a:cs typeface="Arial"/>
            </a:endParaRPr>
          </a:p>
          <a:p>
            <a:pPr>
              <a:lnSpc>
                <a:spcPct val="90000"/>
              </a:lnSpc>
            </a:pPr>
            <a:endParaRPr lang="en-US" sz="2000">
              <a:cs typeface="Arial"/>
            </a:endParaRPr>
          </a:p>
          <a:p>
            <a:pPr marL="0" indent="0">
              <a:lnSpc>
                <a:spcPct val="90000"/>
              </a:lnSpc>
              <a:buNone/>
            </a:pPr>
            <a:endParaRPr lang="en-US" sz="2000">
              <a:cs typeface="Arial"/>
            </a:endParaRPr>
          </a:p>
        </p:txBody>
      </p:sp>
      <p:sp>
        <p:nvSpPr>
          <p:cNvPr id="5" name="Footer Placeholder 4"/>
          <p:cNvSpPr>
            <a:spLocks noGrp="1"/>
          </p:cNvSpPr>
          <p:nvPr>
            <p:ph type="ftr" sz="quarter" idx="13"/>
          </p:nvPr>
        </p:nvSpPr>
        <p:spPr>
          <a:xfrm>
            <a:off x="4038600" y="649224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Immunization Service Provider Call </a:t>
            </a:r>
            <a:endParaRPr lang="en-US" sz="900">
              <a:solidFill>
                <a:schemeClr val="tx1">
                  <a:tint val="75000"/>
                </a:schemeClr>
              </a:solidFill>
              <a:cs typeface="Arial"/>
            </a:endParaRPr>
          </a:p>
        </p:txBody>
      </p:sp>
      <p:sp>
        <p:nvSpPr>
          <p:cNvPr id="4" name="Slide Number Placeholder 3"/>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2</a:t>
            </a:fld>
            <a:endParaRPr lang="en-US" sz="1200"/>
          </a:p>
        </p:txBody>
      </p:sp>
    </p:spTree>
    <p:extLst>
      <p:ext uri="{BB962C8B-B14F-4D97-AF65-F5344CB8AC3E}">
        <p14:creationId xmlns:p14="http://schemas.microsoft.com/office/powerpoint/2010/main" val="2696458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584200" y="256268"/>
            <a:ext cx="11030858" cy="962706"/>
          </a:xfrm>
        </p:spPr>
        <p:txBody>
          <a:bodyPr vert="horz" lIns="91440" tIns="45720" rIns="91440" bIns="45720" rtlCol="0" anchor="ctr">
            <a:normAutofit/>
          </a:bodyPr>
          <a:lstStyle/>
          <a:p>
            <a:pPr algn="ctr">
              <a:lnSpc>
                <a:spcPct val="90000"/>
              </a:lnSpc>
            </a:pPr>
            <a:r>
              <a:rPr lang="en-US" sz="3200" b="0">
                <a:solidFill>
                  <a:schemeClr val="bg1"/>
                </a:solidFill>
                <a:effectLst>
                  <a:outerShdw blurRad="38100" dist="38100" dir="2700000" algn="tl">
                    <a:srgbClr val="000000">
                      <a:alpha val="43137"/>
                    </a:srgbClr>
                  </a:outerShdw>
                </a:effectLst>
                <a:cs typeface="Arial"/>
              </a:rPr>
              <a:t>COVID-19 Vaccine for Children Ordering in OSIIS </a:t>
            </a: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p:txBody>
          <a:bodyPr vert="horz" lIns="91440" tIns="45720" rIns="91440" bIns="45720" rtlCol="0" anchor="ctr">
            <a:normAutofit fontScale="92500" lnSpcReduction="10000"/>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p:txBody>
          <a:bodyPr vert="horz" lIns="91440" tIns="45720" rIns="91440" bIns="45720" rtlCol="0" anchor="ctr">
            <a:normAutofit fontScale="70000" lnSpcReduction="20000"/>
          </a:bodyPr>
          <a:lstStyle/>
          <a:p>
            <a:pPr>
              <a:spcAft>
                <a:spcPts val="600"/>
              </a:spcAft>
            </a:pPr>
            <a:fld id="{DB7DDC46-2E90-8640-BEFE-F54DCCD857ED}" type="slidenum">
              <a:rPr lang="en-US" sz="1200"/>
              <a:pPr>
                <a:spcAft>
                  <a:spcPts val="600"/>
                </a:spcAft>
              </a:pPr>
              <a:t>20</a:t>
            </a:fld>
            <a:endParaRPr lang="en-US" sz="1200"/>
          </a:p>
        </p:txBody>
      </p:sp>
      <p:sp>
        <p:nvSpPr>
          <p:cNvPr id="3" name="TextBox 2">
            <a:extLst>
              <a:ext uri="{FF2B5EF4-FFF2-40B4-BE49-F238E27FC236}">
                <a16:creationId xmlns:a16="http://schemas.microsoft.com/office/drawing/2014/main" id="{5F505FD6-C38C-4C86-AFCF-516B709F644D}"/>
              </a:ext>
            </a:extLst>
          </p:cNvPr>
          <p:cNvSpPr txBox="1"/>
          <p:nvPr/>
        </p:nvSpPr>
        <p:spPr>
          <a:xfrm>
            <a:off x="183074" y="1705015"/>
            <a:ext cx="12192000" cy="2672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a:p>
            <a:pPr marL="285750" indent="-285750">
              <a:spcAft>
                <a:spcPts val="1000"/>
              </a:spcAft>
              <a:buFont typeface="Arial" panose="020B0604020202020204" pitchFamily="34" charset="0"/>
              <a:buChar char="•"/>
            </a:pPr>
            <a:r>
              <a:rPr lang="en-US">
                <a:solidFill>
                  <a:srgbClr val="000000"/>
                </a:solidFill>
                <a:ea typeface="Calibri" panose="020F0502020204030204" pitchFamily="34" charset="0"/>
                <a:cs typeface="Calibri" panose="020F0502020204030204" pitchFamily="34" charset="0"/>
              </a:rPr>
              <a:t>COVID-19 Vaccines that are ordered with Pediatric intent are funded by the Vaccines for Children Program (VFC). </a:t>
            </a:r>
          </a:p>
          <a:p>
            <a:pPr marL="742950" lvl="1" indent="-285750">
              <a:spcAft>
                <a:spcPts val="1000"/>
              </a:spcAft>
              <a:buFont typeface="Arial" panose="020B0604020202020204" pitchFamily="34" charset="0"/>
              <a:buChar char="•"/>
            </a:pPr>
            <a:r>
              <a:rPr lang="en-US" i="1">
                <a:solidFill>
                  <a:srgbClr val="000000"/>
                </a:solidFill>
                <a:ea typeface="Calibri" panose="020F0502020204030204" pitchFamily="34" charset="0"/>
                <a:cs typeface="Calibri" panose="020F0502020204030204" pitchFamily="34" charset="0"/>
              </a:rPr>
              <a:t>Please ensure that these vaccines are administered only to VFC-eligible children. </a:t>
            </a:r>
          </a:p>
          <a:p>
            <a:pPr marL="285750" indent="-285750">
              <a:spcAft>
                <a:spcPts val="1000"/>
              </a:spcAft>
              <a:buFont typeface="Arial" panose="020B0604020202020204" pitchFamily="34" charset="0"/>
              <a:buChar char="•"/>
            </a:pPr>
            <a:r>
              <a:rPr lang="en-US">
                <a:solidFill>
                  <a:srgbClr val="000000"/>
                </a:solidFill>
                <a:ea typeface="Calibri" panose="020F0502020204030204" pitchFamily="34" charset="0"/>
                <a:cs typeface="Calibri" panose="020F0502020204030204" pitchFamily="34" charset="0"/>
              </a:rPr>
              <a:t>More information about VFC eligibility can be found here: </a:t>
            </a:r>
            <a:r>
              <a:rPr lang="en-US">
                <a:solidFill>
                  <a:srgbClr val="000000"/>
                </a:solidFill>
                <a:ea typeface="Calibri" panose="020F0502020204030204" pitchFamily="34" charset="0"/>
                <a:cs typeface="Calibri" panose="020F0502020204030204" pitchFamily="34" charset="0"/>
                <a:hlinkClick r:id="rId4"/>
              </a:rPr>
              <a:t>CDC VFC Program Eligibility</a:t>
            </a:r>
            <a:endParaRPr lang="en-US">
              <a:solidFill>
                <a:srgbClr val="000000"/>
              </a:solidFill>
              <a:ea typeface="Calibri" panose="020F0502020204030204" pitchFamily="34" charset="0"/>
              <a:cs typeface="Calibri" panose="020F0502020204030204" pitchFamily="34" charset="0"/>
            </a:endParaRPr>
          </a:p>
          <a:p>
            <a:pPr>
              <a:spcAft>
                <a:spcPts val="1000"/>
              </a:spcAft>
            </a:pPr>
            <a:endParaRPr lang="en-US">
              <a:solidFill>
                <a:srgbClr val="000000"/>
              </a:solidFill>
              <a:latin typeface="Arial"/>
              <a:ea typeface="Calibri" panose="020F0502020204030204" pitchFamily="34" charset="0"/>
              <a:cs typeface="Arial"/>
            </a:endParaRPr>
          </a:p>
          <a:p>
            <a:pPr marL="285750" indent="-285750">
              <a:spcAft>
                <a:spcPts val="1000"/>
              </a:spcAft>
              <a:buFont typeface="Arial" panose="020B0604020202020204" pitchFamily="34" charset="0"/>
              <a:buChar char="•"/>
            </a:pPr>
            <a:endParaRPr lang="en-US">
              <a:solidFill>
                <a:srgbClr val="000000"/>
              </a:solidFill>
              <a:latin typeface="Arial"/>
              <a:ea typeface="Calibri" panose="020F0502020204030204" pitchFamily="34" charset="0"/>
              <a:cs typeface="Arial"/>
            </a:endParaRPr>
          </a:p>
          <a:p>
            <a:pPr marL="285750" indent="-285750">
              <a:spcAft>
                <a:spcPts val="300"/>
              </a:spcAft>
              <a:buFont typeface="Arial" panose="020B0604020202020204" pitchFamily="34" charset="0"/>
              <a:buChar char="•"/>
            </a:pPr>
            <a:endParaRPr lang="en-US">
              <a:solidFill>
                <a:srgbClr val="464646"/>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A899B6A-CDC6-E4D0-D3AE-44ED55580677}"/>
              </a:ext>
            </a:extLst>
          </p:cNvPr>
          <p:cNvPicPr>
            <a:picLocks noChangeAspect="1"/>
          </p:cNvPicPr>
          <p:nvPr/>
        </p:nvPicPr>
        <p:blipFill>
          <a:blip r:embed="rId5"/>
          <a:stretch>
            <a:fillRect/>
          </a:stretch>
        </p:blipFill>
        <p:spPr>
          <a:xfrm>
            <a:off x="633250" y="3551277"/>
            <a:ext cx="10751694" cy="346903"/>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9319C387-B1E1-2616-55F3-EF26E10CEF78}"/>
              </a:ext>
            </a:extLst>
          </p:cNvPr>
          <p:cNvPicPr>
            <a:picLocks noChangeAspect="1"/>
          </p:cNvPicPr>
          <p:nvPr/>
        </p:nvPicPr>
        <p:blipFill>
          <a:blip r:embed="rId6"/>
          <a:stretch>
            <a:fillRect/>
          </a:stretch>
        </p:blipFill>
        <p:spPr>
          <a:xfrm>
            <a:off x="633250" y="3912384"/>
            <a:ext cx="11034595" cy="2337777"/>
          </a:xfrm>
          <a:prstGeom prst="rect">
            <a:avLst/>
          </a:prstGeom>
        </p:spPr>
      </p:pic>
    </p:spTree>
    <p:extLst>
      <p:ext uri="{BB962C8B-B14F-4D97-AF65-F5344CB8AC3E}">
        <p14:creationId xmlns:p14="http://schemas.microsoft.com/office/powerpoint/2010/main" val="462009002"/>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F7331C-6E43-0440-8403-078E71A442F5}"/>
              </a:ext>
            </a:extLst>
          </p:cNvPr>
          <p:cNvSpPr>
            <a:spLocks noGrp="1"/>
          </p:cNvSpPr>
          <p:nvPr>
            <p:ph type="title"/>
          </p:nvPr>
        </p:nvSpPr>
        <p:spPr/>
        <p:txBody>
          <a:bodyPr/>
          <a:lstStyle/>
          <a:p>
            <a:r>
              <a:rPr lang="en-US" b="1">
                <a:latin typeface="Arial"/>
                <a:cs typeface="Calibri Light"/>
              </a:rPr>
              <a:t>Vaccine Storage </a:t>
            </a:r>
            <a:br>
              <a:rPr lang="en-US" b="1">
                <a:latin typeface="Arial"/>
                <a:cs typeface="Calibri Light"/>
              </a:rPr>
            </a:br>
            <a:r>
              <a:rPr lang="en-US" b="1">
                <a:latin typeface="Arial"/>
                <a:cs typeface="Calibri Light"/>
              </a:rPr>
              <a:t>and Handling</a:t>
            </a:r>
          </a:p>
        </p:txBody>
      </p:sp>
      <p:sp>
        <p:nvSpPr>
          <p:cNvPr id="2" name="Slide Number Placeholder 1">
            <a:extLst>
              <a:ext uri="{FF2B5EF4-FFF2-40B4-BE49-F238E27FC236}">
                <a16:creationId xmlns:a16="http://schemas.microsoft.com/office/drawing/2014/main" id="{562DC90D-34FC-DB4B-9608-61715BA71BB9}"/>
              </a:ext>
            </a:extLst>
          </p:cNvPr>
          <p:cNvSpPr>
            <a:spLocks noGrp="1"/>
          </p:cNvSpPr>
          <p:nvPr>
            <p:ph type="sldNum" sz="quarter" idx="12"/>
          </p:nvPr>
        </p:nvSpPr>
        <p:spPr/>
        <p:txBody>
          <a:bodyPr/>
          <a:lstStyle/>
          <a:p>
            <a:fld id="{DB7DDC46-2E90-8640-BEFE-F54DCCD857ED}" type="slidenum">
              <a:rPr lang="en-US" smtClean="0"/>
              <a:pPr/>
              <a:t>21</a:t>
            </a:fld>
            <a:endParaRPr lang="en-US"/>
          </a:p>
        </p:txBody>
      </p:sp>
      <p:sp>
        <p:nvSpPr>
          <p:cNvPr id="3" name="TextBox 2">
            <a:extLst>
              <a:ext uri="{FF2B5EF4-FFF2-40B4-BE49-F238E27FC236}">
                <a16:creationId xmlns:a16="http://schemas.microsoft.com/office/drawing/2014/main" id="{ADC3971F-5817-4F63-BF00-3148B44865DB}"/>
              </a:ext>
            </a:extLst>
          </p:cNvPr>
          <p:cNvSpPr txBox="1"/>
          <p:nvPr/>
        </p:nvSpPr>
        <p:spPr>
          <a:xfrm>
            <a:off x="6219647" y="5500777"/>
            <a:ext cx="548927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latin typeface="Arial"/>
                <a:cs typeface="Calibri"/>
              </a:rPr>
              <a:t>Sonja Claborn LPN,</a:t>
            </a:r>
            <a:endParaRPr lang="en-US">
              <a:solidFill>
                <a:schemeClr val="bg1"/>
              </a:solidFill>
            </a:endParaRPr>
          </a:p>
          <a:p>
            <a:r>
              <a:rPr lang="en-US" sz="2800" b="1">
                <a:solidFill>
                  <a:schemeClr val="bg1"/>
                </a:solidFill>
                <a:latin typeface="Arial"/>
                <a:cs typeface="Calibri"/>
              </a:rPr>
              <a:t>Immunization Field Consultant</a:t>
            </a:r>
            <a:endParaRPr lang="en-US">
              <a:solidFill>
                <a:schemeClr val="bg1"/>
              </a:solidFill>
            </a:endParaRPr>
          </a:p>
        </p:txBody>
      </p:sp>
    </p:spTree>
    <p:extLst>
      <p:ext uri="{BB962C8B-B14F-4D97-AF65-F5344CB8AC3E}">
        <p14:creationId xmlns:p14="http://schemas.microsoft.com/office/powerpoint/2010/main" val="3529264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330201" y="140433"/>
            <a:ext cx="11521829" cy="1569793"/>
          </a:xfrm>
        </p:spPr>
        <p:txBody>
          <a:bodyPr vert="horz" lIns="91440" tIns="45720" rIns="91440" bIns="45720" rtlCol="0" anchor="ctr">
            <a:normAutofit/>
          </a:bodyPr>
          <a:lstStyle/>
          <a:p>
            <a:pPr algn="ctr">
              <a:lnSpc>
                <a:spcPct val="90000"/>
              </a:lnSpc>
            </a:pPr>
            <a:r>
              <a:rPr lang="en-US" sz="4600">
                <a:solidFill>
                  <a:srgbClr val="FFFFFF"/>
                </a:solidFill>
                <a:latin typeface="Calibri Light" panose="020F0302020204030204" pitchFamily="34" charset="0"/>
                <a:ea typeface="+mj-lt"/>
                <a:cs typeface="Calibri Light" panose="020F0302020204030204" pitchFamily="34" charset="0"/>
              </a:rPr>
              <a:t>Best Practices for Inventory Management</a:t>
            </a:r>
            <a:endParaRPr lang="en-US">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22</a:t>
            </a:fld>
            <a:endParaRPr lang="en-US" sz="1200"/>
          </a:p>
        </p:txBody>
      </p:sp>
      <p:sp>
        <p:nvSpPr>
          <p:cNvPr id="5" name="TextBox 4">
            <a:extLst>
              <a:ext uri="{FF2B5EF4-FFF2-40B4-BE49-F238E27FC236}">
                <a16:creationId xmlns:a16="http://schemas.microsoft.com/office/drawing/2014/main" id="{353EA824-4F10-4585-93E5-18D2B31F998C}"/>
              </a:ext>
            </a:extLst>
          </p:cNvPr>
          <p:cNvSpPr txBox="1"/>
          <p:nvPr/>
        </p:nvSpPr>
        <p:spPr>
          <a:xfrm>
            <a:off x="328247" y="1968540"/>
            <a:ext cx="7139352"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t>To reduce waste, providers should be aware of vaccines in their inventory that are nearing expiration dates and prioritize their administration.  </a:t>
            </a:r>
          </a:p>
          <a:p>
            <a:pPr marL="285750" indent="-285750">
              <a:buFont typeface="Arial"/>
              <a:buChar char="•"/>
            </a:pPr>
            <a:endParaRPr lang="en-US" sz="2000">
              <a:cs typeface="Arial"/>
            </a:endParaRPr>
          </a:p>
          <a:p>
            <a:pPr marL="285750" indent="-285750">
              <a:buFont typeface="Arial"/>
              <a:buChar char="•"/>
            </a:pPr>
            <a:r>
              <a:rPr lang="en-US" sz="2000">
                <a:cs typeface="Arial"/>
              </a:rPr>
              <a:t>Providers should enroll in the CDC Code Management Service to access the most up-to-date Expiration Information for all Vaccines.</a:t>
            </a:r>
          </a:p>
          <a:p>
            <a:pPr marL="742950" lvl="1" indent="-285750">
              <a:buFont typeface="Arial"/>
              <a:buChar char="•"/>
            </a:pPr>
            <a:r>
              <a:rPr lang="en-US">
                <a:cs typeface="Arial"/>
                <a:hlinkClick r:id="rId4"/>
              </a:rPr>
              <a:t>Vaccine Lot Number and Expiration Date Webpage</a:t>
            </a:r>
            <a:r>
              <a:rPr lang="en-US">
                <a:cs typeface="Arial"/>
              </a:rPr>
              <a:t> </a:t>
            </a:r>
          </a:p>
          <a:p>
            <a:pPr marL="742950" lvl="1" indent="-285750">
              <a:buFont typeface="Arial"/>
              <a:buChar char="•"/>
            </a:pPr>
            <a:r>
              <a:rPr lang="en-US" sz="1600">
                <a:cs typeface="Arial"/>
              </a:rPr>
              <a:t>Click the "Register" button in the upper right-hand corner to complete the registration form to request access.</a:t>
            </a:r>
          </a:p>
          <a:p>
            <a:pPr marL="742950" lvl="1" indent="-285750">
              <a:buFont typeface="Arial"/>
              <a:buChar char="•"/>
            </a:pPr>
            <a:endParaRPr lang="en-US" sz="2000">
              <a:cs typeface="Arial"/>
            </a:endParaRPr>
          </a:p>
          <a:p>
            <a:pPr marL="285750" indent="-285750">
              <a:buFont typeface="Arial"/>
              <a:buChar char="•"/>
            </a:pPr>
            <a:r>
              <a:rPr lang="en-US" sz="2000">
                <a:cs typeface="Arial"/>
              </a:rPr>
              <a:t>Moderna, Novavax, and Pfizer Vaccine Expiration Lookup &amp; Reference Information: </a:t>
            </a:r>
          </a:p>
          <a:p>
            <a:pPr marL="742950" lvl="1" indent="-285750">
              <a:buFont typeface="Arial"/>
              <a:buChar char="•"/>
            </a:pPr>
            <a:r>
              <a:rPr lang="en-US" sz="1600">
                <a:cs typeface="Arial"/>
                <a:hlinkClick r:id="rId5"/>
              </a:rPr>
              <a:t>Moderna Vial Expiration Data Look Up Tool</a:t>
            </a:r>
            <a:r>
              <a:rPr lang="en-US" sz="1600">
                <a:cs typeface="Arial"/>
              </a:rPr>
              <a:t> </a:t>
            </a:r>
          </a:p>
          <a:p>
            <a:pPr marL="742950" lvl="1" indent="-285750">
              <a:buFont typeface="Arial"/>
              <a:buChar char="•"/>
            </a:pPr>
            <a:r>
              <a:rPr lang="en-US" sz="1600">
                <a:cs typeface="Arial"/>
                <a:hlinkClick r:id="rId6"/>
              </a:rPr>
              <a:t>Pfizer-BioNTech Covid-19 Lot Expiry Tool</a:t>
            </a:r>
            <a:endParaRPr lang="en-US" sz="1600">
              <a:cs typeface="Arial"/>
            </a:endParaRPr>
          </a:p>
          <a:p>
            <a:pPr marL="742950" lvl="1" indent="-285750">
              <a:buFont typeface="Arial"/>
              <a:buChar char="•"/>
            </a:pPr>
            <a:r>
              <a:rPr lang="en-US" sz="1600">
                <a:cs typeface="Arial"/>
                <a:hlinkClick r:id="rId7"/>
              </a:rPr>
              <a:t>Novavax Expiry Date Checker Tool</a:t>
            </a:r>
            <a:r>
              <a:rPr lang="en-US" sz="1600">
                <a:cs typeface="Arial"/>
              </a:rPr>
              <a:t> </a:t>
            </a:r>
          </a:p>
          <a:p>
            <a:pPr marL="742950" lvl="1" indent="-285750">
              <a:buFont typeface="Arial"/>
              <a:buChar char="•"/>
            </a:pPr>
            <a:endParaRPr lang="en-US" sz="2000">
              <a:cs typeface="Arial"/>
            </a:endParaRPr>
          </a:p>
          <a:p>
            <a:endParaRPr lang="en-US">
              <a:cs typeface="Arial"/>
            </a:endParaRPr>
          </a:p>
        </p:txBody>
      </p:sp>
      <p:pic>
        <p:nvPicPr>
          <p:cNvPr id="3" name="Graphic 5" descr="Search Inventory outline">
            <a:extLst>
              <a:ext uri="{FF2B5EF4-FFF2-40B4-BE49-F238E27FC236}">
                <a16:creationId xmlns:a16="http://schemas.microsoft.com/office/drawing/2014/main" id="{91DA5560-6D10-4D70-B69C-2325F622E8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4493" y="3430955"/>
            <a:ext cx="3063629" cy="3053861"/>
          </a:xfrm>
          <a:prstGeom prst="rect">
            <a:avLst/>
          </a:prstGeom>
        </p:spPr>
      </p:pic>
      <p:pic>
        <p:nvPicPr>
          <p:cNvPr id="6" name="Graphic 6" descr="Clipboard Checked outline">
            <a:extLst>
              <a:ext uri="{FF2B5EF4-FFF2-40B4-BE49-F238E27FC236}">
                <a16:creationId xmlns:a16="http://schemas.microsoft.com/office/drawing/2014/main" id="{0C22DA02-3170-4946-8C9B-4566F41838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20600" y="2235444"/>
            <a:ext cx="2409091" cy="2399322"/>
          </a:xfrm>
          <a:prstGeom prst="rect">
            <a:avLst/>
          </a:prstGeom>
        </p:spPr>
      </p:pic>
    </p:spTree>
    <p:extLst>
      <p:ext uri="{BB962C8B-B14F-4D97-AF65-F5344CB8AC3E}">
        <p14:creationId xmlns:p14="http://schemas.microsoft.com/office/powerpoint/2010/main" val="37674423"/>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7E11-89FE-7574-6DFF-4A35C84421CD}"/>
              </a:ext>
            </a:extLst>
          </p:cNvPr>
          <p:cNvSpPr>
            <a:spLocks noGrp="1"/>
          </p:cNvSpPr>
          <p:nvPr>
            <p:ph type="title"/>
          </p:nvPr>
        </p:nvSpPr>
        <p:spPr>
          <a:xfrm>
            <a:off x="122830" y="49565"/>
            <a:ext cx="12069169" cy="491025"/>
          </a:xfrm>
          <a:solidFill>
            <a:schemeClr val="accent1"/>
          </a:solidFill>
        </p:spPr>
        <p:txBody>
          <a:bodyPr>
            <a:normAutofit/>
          </a:bodyPr>
          <a:lstStyle/>
          <a:p>
            <a:pPr algn="ctr"/>
            <a:r>
              <a:rPr lang="en-US" sz="2800" b="1">
                <a:solidFill>
                  <a:schemeClr val="bg1"/>
                </a:solidFill>
              </a:rPr>
              <a:t>Covid Vaccine Inventory Clean Up : Unauthorized Vaccines</a:t>
            </a:r>
          </a:p>
        </p:txBody>
      </p:sp>
      <p:graphicFrame>
        <p:nvGraphicFramePr>
          <p:cNvPr id="6" name="Content Placeholder 5">
            <a:extLst>
              <a:ext uri="{FF2B5EF4-FFF2-40B4-BE49-F238E27FC236}">
                <a16:creationId xmlns:a16="http://schemas.microsoft.com/office/drawing/2014/main" id="{72A2AD6C-0915-AB37-A3AD-0AF8CB0FFF85}"/>
              </a:ext>
            </a:extLst>
          </p:cNvPr>
          <p:cNvGraphicFramePr>
            <a:graphicFrameLocks noGrp="1"/>
          </p:cNvGraphicFramePr>
          <p:nvPr>
            <p:ph idx="1"/>
            <p:extLst>
              <p:ext uri="{D42A27DB-BD31-4B8C-83A1-F6EECF244321}">
                <p14:modId xmlns:p14="http://schemas.microsoft.com/office/powerpoint/2010/main" val="178307132"/>
              </p:ext>
            </p:extLst>
          </p:nvPr>
        </p:nvGraphicFramePr>
        <p:xfrm>
          <a:off x="811123" y="3952939"/>
          <a:ext cx="10087935" cy="2320127"/>
        </p:xfrm>
        <a:graphic>
          <a:graphicData uri="http://schemas.openxmlformats.org/drawingml/2006/table">
            <a:tbl>
              <a:tblPr firstRow="1" firstCol="1" bandRow="1">
                <a:tableStyleId>{5C22544A-7EE6-4342-B048-85BDC9FD1C3A}</a:tableStyleId>
              </a:tblPr>
              <a:tblGrid>
                <a:gridCol w="2573220">
                  <a:extLst>
                    <a:ext uri="{9D8B030D-6E8A-4147-A177-3AD203B41FA5}">
                      <a16:colId xmlns:a16="http://schemas.microsoft.com/office/drawing/2014/main" val="2582892534"/>
                    </a:ext>
                  </a:extLst>
                </a:gridCol>
                <a:gridCol w="3848446">
                  <a:extLst>
                    <a:ext uri="{9D8B030D-6E8A-4147-A177-3AD203B41FA5}">
                      <a16:colId xmlns:a16="http://schemas.microsoft.com/office/drawing/2014/main" val="462864776"/>
                    </a:ext>
                  </a:extLst>
                </a:gridCol>
                <a:gridCol w="3666269">
                  <a:extLst>
                    <a:ext uri="{9D8B030D-6E8A-4147-A177-3AD203B41FA5}">
                      <a16:colId xmlns:a16="http://schemas.microsoft.com/office/drawing/2014/main" val="2173722477"/>
                    </a:ext>
                  </a:extLst>
                </a:gridCol>
              </a:tblGrid>
              <a:tr h="239006">
                <a:tc>
                  <a:txBody>
                    <a:bodyPr/>
                    <a:lstStyle/>
                    <a:p>
                      <a:pPr marL="0" marR="0">
                        <a:spcBef>
                          <a:spcPts val="0"/>
                        </a:spcBef>
                        <a:spcAft>
                          <a:spcPts val="640"/>
                        </a:spcAft>
                      </a:pPr>
                      <a:r>
                        <a:rPr lang="en-US" sz="1400">
                          <a:effectLst/>
                        </a:rPr>
                        <a:t>Manufacturer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Presentation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Unit of Sale NDC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84415745"/>
                  </a:ext>
                </a:extLst>
              </a:tr>
              <a:tr h="327580">
                <a:tc>
                  <a:txBody>
                    <a:bodyPr/>
                    <a:lstStyle/>
                    <a:p>
                      <a:pPr marL="0" marR="0">
                        <a:spcBef>
                          <a:spcPts val="0"/>
                        </a:spcBef>
                        <a:spcAft>
                          <a:spcPts val="640"/>
                        </a:spcAft>
                      </a:pPr>
                      <a:r>
                        <a:rPr lang="en-US" sz="1400">
                          <a:effectLst/>
                        </a:rPr>
                        <a:t>Moderna TX Inc.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MDV5; 10-pack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80777-0282-99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30973422"/>
                  </a:ext>
                </a:extLst>
              </a:tr>
              <a:tr h="239006">
                <a:tc>
                  <a:txBody>
                    <a:bodyPr/>
                    <a:lstStyle/>
                    <a:p>
                      <a:pPr marL="0" marR="0">
                        <a:spcBef>
                          <a:spcPts val="0"/>
                        </a:spcBef>
                        <a:spcAft>
                          <a:spcPts val="640"/>
                        </a:spcAft>
                      </a:pPr>
                      <a:r>
                        <a:rPr lang="en-US" sz="1400">
                          <a:effectLst/>
                        </a:rPr>
                        <a:t>Moderna TX Inc.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Ped 6m-5y; MDV2; 10pk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80777-0283-99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1652790"/>
                  </a:ext>
                </a:extLst>
              </a:tr>
              <a:tr h="239006">
                <a:tc>
                  <a:txBody>
                    <a:bodyPr/>
                    <a:lstStyle/>
                    <a:p>
                      <a:pPr marL="0" marR="0">
                        <a:spcBef>
                          <a:spcPts val="0"/>
                        </a:spcBef>
                        <a:spcAft>
                          <a:spcPts val="640"/>
                        </a:spcAft>
                      </a:pPr>
                      <a:r>
                        <a:rPr lang="en-US" sz="1400">
                          <a:effectLst/>
                        </a:rPr>
                        <a:t>Pfizer Inc.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MDV6; 10-pack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59267-0304-02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7329658"/>
                  </a:ext>
                </a:extLst>
              </a:tr>
              <a:tr h="239006">
                <a:tc>
                  <a:txBody>
                    <a:bodyPr/>
                    <a:lstStyle/>
                    <a:p>
                      <a:pPr marL="0" marR="0">
                        <a:spcBef>
                          <a:spcPts val="0"/>
                        </a:spcBef>
                        <a:spcAft>
                          <a:spcPts val="640"/>
                        </a:spcAft>
                      </a:pPr>
                      <a:r>
                        <a:rPr lang="en-US" sz="1400">
                          <a:effectLst/>
                        </a:rPr>
                        <a:t>Pfizer Inc.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SDV; 10pk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59267-1404-02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01484155"/>
                  </a:ext>
                </a:extLst>
              </a:tr>
              <a:tr h="239006">
                <a:tc>
                  <a:txBody>
                    <a:bodyPr/>
                    <a:lstStyle/>
                    <a:p>
                      <a:pPr marL="0" marR="0">
                        <a:spcBef>
                          <a:spcPts val="0"/>
                        </a:spcBef>
                        <a:spcAft>
                          <a:spcPts val="640"/>
                        </a:spcAft>
                      </a:pPr>
                      <a:r>
                        <a:rPr lang="en-US" sz="1400">
                          <a:effectLst/>
                        </a:rPr>
                        <a:t>Pfizer Inc.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Ped 5y-11y; MDV10; 10pk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59267-0565-02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24577252"/>
                  </a:ext>
                </a:extLst>
              </a:tr>
              <a:tr h="272117">
                <a:tc>
                  <a:txBody>
                    <a:bodyPr/>
                    <a:lstStyle/>
                    <a:p>
                      <a:pPr marL="0" marR="0">
                        <a:spcBef>
                          <a:spcPts val="0"/>
                        </a:spcBef>
                        <a:spcAft>
                          <a:spcPts val="640"/>
                        </a:spcAft>
                      </a:pPr>
                      <a:r>
                        <a:rPr lang="en-US" sz="1400">
                          <a:effectLst/>
                        </a:rPr>
                        <a:t>Pfizer Inc.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Ped 6m-4y; MDV10; 10pk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a:spcBef>
                          <a:spcPts val="0"/>
                        </a:spcBef>
                        <a:spcAft>
                          <a:spcPts val="640"/>
                        </a:spcAft>
                      </a:pPr>
                      <a:r>
                        <a:rPr lang="en-US" sz="1400">
                          <a:effectLst/>
                        </a:rPr>
                        <a:t>59267-0609-02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583868489"/>
                  </a:ext>
                </a:extLst>
              </a:tr>
              <a:tr h="525400">
                <a:tc>
                  <a:txBody>
                    <a:bodyPr/>
                    <a:lstStyle/>
                    <a:p>
                      <a:pPr marL="0" marR="0">
                        <a:spcBef>
                          <a:spcPts val="0"/>
                        </a:spcBef>
                        <a:spcAft>
                          <a:spcPts val="640"/>
                        </a:spcAft>
                      </a:pPr>
                      <a:r>
                        <a:rPr lang="en-US" sz="1400">
                          <a:effectLst/>
                          <a:latin typeface="+mn-lt"/>
                          <a:ea typeface="Calibri" panose="020F0502020204030204" pitchFamily="34" charset="0"/>
                          <a:cs typeface="Arial" panose="020B0604020202020204" pitchFamily="34" charset="0"/>
                        </a:rPr>
                        <a:t>Novavax </a:t>
                      </a:r>
                    </a:p>
                  </a:txBody>
                  <a:tcPr marL="0" marR="0" marT="0" marB="0" anchor="ctr"/>
                </a:tc>
                <a:tc>
                  <a:txBody>
                    <a:bodyPr/>
                    <a:lstStyle/>
                    <a:p>
                      <a:pPr marL="0" marR="0" lvl="0" indent="0" algn="l" defTabSz="914400" rtl="0" eaLnBrk="1" fontAlgn="auto" latinLnBrk="0" hangingPunct="1">
                        <a:lnSpc>
                          <a:spcPct val="100000"/>
                        </a:lnSpc>
                        <a:spcBef>
                          <a:spcPts val="0"/>
                        </a:spcBef>
                        <a:spcAft>
                          <a:spcPts val="640"/>
                        </a:spcAft>
                        <a:buClrTx/>
                        <a:buSzTx/>
                        <a:buFontTx/>
                        <a:buNone/>
                        <a:tabLst/>
                        <a:defRPr/>
                      </a:pPr>
                      <a:r>
                        <a:rPr lang="pt-BR" sz="1400" b="0" u="none" strike="noStrike">
                          <a:solidFill>
                            <a:srgbClr val="000000"/>
                          </a:solidFill>
                          <a:effectLst/>
                        </a:rPr>
                        <a:t>10 x 2.5mL Multi-Dose Vial</a:t>
                      </a:r>
                      <a:endParaRPr lang="nl-NL" sz="1400" b="0" i="0" u="none" strike="noStrike">
                        <a:solidFill>
                          <a:srgbClr val="000000"/>
                        </a:solidFill>
                        <a:effectLst/>
                        <a:latin typeface="Calibri" panose="020F0502020204030204" pitchFamily="34" charset="0"/>
                      </a:endParaRPr>
                    </a:p>
                  </a:txBody>
                  <a:tcPr marL="0" marR="0" marT="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80631-0102-10</a:t>
                      </a:r>
                    </a:p>
                  </a:txBody>
                  <a:tcPr marL="0" marR="0" marT="0" marB="0" anchor="ctr"/>
                </a:tc>
                <a:extLst>
                  <a:ext uri="{0D108BD9-81ED-4DB2-BD59-A6C34878D82A}">
                    <a16:rowId xmlns:a16="http://schemas.microsoft.com/office/drawing/2014/main" val="3009541515"/>
                  </a:ext>
                </a:extLst>
              </a:tr>
            </a:tbl>
          </a:graphicData>
        </a:graphic>
      </p:graphicFrame>
      <p:sp>
        <p:nvSpPr>
          <p:cNvPr id="4" name="Footer Placeholder 3">
            <a:extLst>
              <a:ext uri="{FF2B5EF4-FFF2-40B4-BE49-F238E27FC236}">
                <a16:creationId xmlns:a16="http://schemas.microsoft.com/office/drawing/2014/main" id="{E7DD42C0-ED92-7BB1-B74F-156FC67993E1}"/>
              </a:ext>
            </a:extLst>
          </p:cNvPr>
          <p:cNvSpPr>
            <a:spLocks noGrp="1"/>
          </p:cNvSpPr>
          <p:nvPr>
            <p:ph type="ftr" sz="quarter" idx="11"/>
          </p:nvPr>
        </p:nvSpPr>
        <p:spPr>
          <a:xfrm rot="16373707">
            <a:off x="380999" y="6440446"/>
            <a:ext cx="149942" cy="365125"/>
          </a:xfrm>
        </p:spPr>
        <p:txBody>
          <a:bodyPr/>
          <a:lstStyle/>
          <a:p>
            <a:r>
              <a:rPr lang="en-US" sz="100"/>
              <a:t>Oklahoma State Department of Health | Presentation Title | Date </a:t>
            </a:r>
          </a:p>
        </p:txBody>
      </p:sp>
      <p:sp>
        <p:nvSpPr>
          <p:cNvPr id="3" name="Slide Number Placeholder 2">
            <a:extLst>
              <a:ext uri="{FF2B5EF4-FFF2-40B4-BE49-F238E27FC236}">
                <a16:creationId xmlns:a16="http://schemas.microsoft.com/office/drawing/2014/main" id="{15048A47-445C-2148-CC58-BEB028FEC41E}"/>
              </a:ext>
            </a:extLst>
          </p:cNvPr>
          <p:cNvSpPr>
            <a:spLocks noGrp="1"/>
          </p:cNvSpPr>
          <p:nvPr>
            <p:ph type="sldNum" sz="quarter" idx="12"/>
          </p:nvPr>
        </p:nvSpPr>
        <p:spPr/>
        <p:txBody>
          <a:bodyPr/>
          <a:lstStyle/>
          <a:p>
            <a:fld id="{DB7DDC46-2E90-8640-BEFE-F54DCCD857ED}" type="slidenum">
              <a:rPr lang="en-US" smtClean="0"/>
              <a:t>23</a:t>
            </a:fld>
            <a:endParaRPr lang="en-US"/>
          </a:p>
        </p:txBody>
      </p:sp>
      <p:sp>
        <p:nvSpPr>
          <p:cNvPr id="7" name="Rectangle 1">
            <a:extLst>
              <a:ext uri="{FF2B5EF4-FFF2-40B4-BE49-F238E27FC236}">
                <a16:creationId xmlns:a16="http://schemas.microsoft.com/office/drawing/2014/main" id="{485DDB5C-E250-E28C-E2AB-9EA7D7876051}"/>
              </a:ext>
            </a:extLst>
          </p:cNvPr>
          <p:cNvSpPr>
            <a:spLocks noChangeArrowheads="1"/>
          </p:cNvSpPr>
          <p:nvPr/>
        </p:nvSpPr>
        <p:spPr bwMode="auto">
          <a:xfrm>
            <a:off x="61413" y="559864"/>
            <a:ext cx="12069170" cy="320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latin typeface="Arial" panose="020B0604020202020204" pitchFamily="34" charset="0"/>
                <a:ea typeface="Calibri" panose="020F0502020204030204" pitchFamily="34" charset="0"/>
              </a:rPr>
              <a:t>As of September 13</a:t>
            </a:r>
            <a:r>
              <a:rPr kumimoji="0" lang="en-US" altLang="en-US" sz="1400" b="1" i="0" u="none" strike="noStrike" cap="none" normalizeH="0" baseline="30000">
                <a:ln>
                  <a:noFill/>
                </a:ln>
                <a:solidFill>
                  <a:srgbClr val="000000"/>
                </a:solidFill>
                <a:latin typeface="Arial" panose="020B0604020202020204" pitchFamily="34" charset="0"/>
                <a:ea typeface="Calibri" panose="020F0502020204030204" pitchFamily="34" charset="0"/>
              </a:rPr>
              <a:t>th</a:t>
            </a:r>
            <a:r>
              <a:rPr kumimoji="0" lang="en-US" altLang="en-US" sz="1400" b="1" i="0" u="none" strike="noStrike" cap="none" normalizeH="0" baseline="0">
                <a:ln>
                  <a:noFill/>
                </a:ln>
                <a:solidFill>
                  <a:srgbClr val="000000"/>
                </a:solidFill>
                <a:latin typeface="Arial" panose="020B0604020202020204" pitchFamily="34" charset="0"/>
                <a:ea typeface="Calibri" panose="020F0502020204030204" pitchFamily="34" charset="0"/>
              </a:rPr>
              <a:t>, 2023, the bivalent Moderna and Pfizer-BioNTech COVID-19 vaccines are no longer authorized for use.</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a:solidFill>
                  <a:srgbClr val="000000"/>
                </a:solidFill>
                <a:latin typeface="Arial" panose="020B0604020202020204" pitchFamily="34" charset="0"/>
                <a:ea typeface="Calibri" panose="020F0502020204030204" pitchFamily="34" charset="0"/>
              </a:rPr>
              <a:t>As of October 3</a:t>
            </a:r>
            <a:r>
              <a:rPr lang="en-US" altLang="en-US" sz="1400" b="1" baseline="30000">
                <a:solidFill>
                  <a:srgbClr val="000000"/>
                </a:solidFill>
                <a:latin typeface="Arial" panose="020B0604020202020204" pitchFamily="34" charset="0"/>
                <a:ea typeface="Calibri" panose="020F0502020204030204" pitchFamily="34" charset="0"/>
              </a:rPr>
              <a:t>rd</a:t>
            </a:r>
            <a:r>
              <a:rPr lang="en-US" altLang="en-US" sz="1400" b="1">
                <a:solidFill>
                  <a:srgbClr val="000000"/>
                </a:solidFill>
                <a:latin typeface="Arial" panose="020B0604020202020204" pitchFamily="34" charset="0"/>
                <a:ea typeface="Calibri" panose="020F0502020204030204" pitchFamily="34" charset="0"/>
              </a:rPr>
              <a:t>, 2023, </a:t>
            </a:r>
            <a:r>
              <a:rPr lang="en-US" altLang="en-US" sz="1400" b="1">
                <a:solidFill>
                  <a:srgbClr val="000000"/>
                </a:solidFill>
                <a:latin typeface="Arial" panose="020B0604020202020204" pitchFamily="34" charset="0"/>
                <a:ea typeface="Calibri" panose="020F0502020204030204" pitchFamily="34" charset="0"/>
                <a:cs typeface="Arial" panose="020B0604020202020204" pitchFamily="34" charset="0"/>
              </a:rPr>
              <a:t>the </a:t>
            </a:r>
            <a:r>
              <a:rPr lang="en-US" sz="1400" b="1">
                <a:latin typeface="Arial" panose="020B0604020202020204" pitchFamily="34" charset="0"/>
                <a:ea typeface="Times New Roman" panose="02020603050405020304" pitchFamily="18" charset="0"/>
                <a:cs typeface="Arial" panose="020B0604020202020204" pitchFamily="34" charset="0"/>
              </a:rPr>
              <a:t>Novavax COVID-19 Vaccine, Adjuvanted (Original monovalent) is no longer authorized</a:t>
            </a:r>
            <a:r>
              <a:rPr lang="en-US" sz="1400" b="1">
                <a:ea typeface="Times New Roman" panose="02020603050405020304" pitchFamily="18" charset="0"/>
              </a:rPr>
              <a:t>.</a:t>
            </a:r>
            <a:endParaRPr kumimoji="0" lang="en-US" altLang="en-US" sz="1400" b="1" i="0" u="none" strike="noStrike" cap="none" normalizeH="0" baseline="0">
              <a:ln>
                <a:noFill/>
              </a:ln>
              <a:solidFill>
                <a:srgbClr val="000000"/>
              </a:solidFill>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Arial" panose="020B0604020202020204" pitchFamily="34"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ea typeface="Calibri" panose="020F0502020204030204" pitchFamily="34" charset="0"/>
              </a:rPr>
              <a:t>To minimize the risk of </a:t>
            </a:r>
            <a:r>
              <a:rPr kumimoji="0" lang="en-US" altLang="en-US" sz="1600" b="0" i="0" u="none" strike="noStrike" cap="none" normalizeH="0" baseline="0">
                <a:ln>
                  <a:noFill/>
                </a:ln>
                <a:solidFill>
                  <a:srgbClr val="000000"/>
                </a:solidFill>
                <a:effectLst/>
                <a:ea typeface="Calibri" panose="020F0502020204030204" pitchFamily="34" charset="0"/>
                <a:hlinkClick r:id="rId4"/>
              </a:rPr>
              <a:t>vaccine administration errors</a:t>
            </a:r>
            <a:r>
              <a:rPr kumimoji="0" lang="en-US" altLang="en-US" sz="1600" b="0" i="0" u="none" strike="noStrike" cap="none" normalizeH="0" baseline="0">
                <a:ln>
                  <a:noFill/>
                </a:ln>
                <a:solidFill>
                  <a:srgbClr val="000000"/>
                </a:solidFill>
                <a:effectLst/>
                <a:ea typeface="Calibri" panose="020F0502020204030204" pitchFamily="34" charset="0"/>
              </a:rPr>
              <a:t>, providers should:  </a:t>
            </a:r>
            <a:endParaRPr kumimoji="0" lang="en-US" altLang="en-US" sz="1600" b="0" i="0" u="none" strike="noStrike" cap="none" normalizeH="0" baseline="0">
              <a:ln>
                <a:noFill/>
              </a:ln>
              <a:solidFill>
                <a:schemeClr val="tx1"/>
              </a:solidFill>
              <a:effectLst/>
            </a:endParaRPr>
          </a:p>
          <a:p>
            <a:pPr lvl="1" eaLnBrk="0" fontAlgn="base" hangingPunct="0">
              <a:spcBef>
                <a:spcPct val="0"/>
              </a:spcBef>
              <a:buFontTx/>
              <a:buChar char="•"/>
            </a:pPr>
            <a:r>
              <a:rPr lang="en-US" altLang="en-US" sz="1600">
                <a:solidFill>
                  <a:srgbClr val="333333"/>
                </a:solidFill>
                <a:ea typeface="Calibri" panose="020F0502020204030204" pitchFamily="34" charset="0"/>
              </a:rPr>
              <a:t>Remove all bivalent mRNA </a:t>
            </a:r>
            <a:r>
              <a:rPr lang="en-US" altLang="en-US" sz="1600" i="1">
                <a:solidFill>
                  <a:srgbClr val="333333"/>
                </a:solidFill>
                <a:ea typeface="Calibri" panose="020F0502020204030204" pitchFamily="34" charset="0"/>
              </a:rPr>
              <a:t>and</a:t>
            </a:r>
            <a:r>
              <a:rPr lang="en-US" altLang="en-US" sz="1600">
                <a:solidFill>
                  <a:srgbClr val="333333"/>
                </a:solidFill>
                <a:ea typeface="Calibri" panose="020F0502020204030204" pitchFamily="34" charset="0"/>
              </a:rPr>
              <a:t> original monovalent Novavax COVID-19 vaccines from storage units </a:t>
            </a:r>
            <a:r>
              <a:rPr lang="en-US" altLang="en-US" sz="1600" i="1">
                <a:solidFill>
                  <a:srgbClr val="333333"/>
                </a:solidFill>
                <a:ea typeface="Calibri" panose="020F0502020204030204" pitchFamily="34" charset="0"/>
              </a:rPr>
              <a:t>immediately</a:t>
            </a:r>
            <a:r>
              <a:rPr lang="en-US" altLang="en-US" sz="1600">
                <a:solidFill>
                  <a:srgbClr val="333333"/>
                </a:solidFill>
                <a:ea typeface="Calibri" panose="020F0502020204030204" pitchFamily="34" charset="0"/>
              </a:rPr>
              <a:t>, even if they have not expired.</a:t>
            </a:r>
          </a:p>
          <a:p>
            <a:pPr lvl="1" eaLnBrk="0" fontAlgn="base" hangingPunct="0">
              <a:spcBef>
                <a:spcPct val="0"/>
              </a:spcBef>
              <a:buFontTx/>
              <a:buChar char="•"/>
            </a:pPr>
            <a:r>
              <a:rPr lang="en-US" altLang="en-US" sz="1600">
                <a:solidFill>
                  <a:srgbClr val="333333"/>
                </a:solidFill>
                <a:ea typeface="Calibri" panose="020F0502020204030204" pitchFamily="34" charset="0"/>
              </a:rPr>
              <a:t>O</a:t>
            </a:r>
            <a:r>
              <a:rPr kumimoji="0" lang="en-US" altLang="en-US" sz="1600" b="0" i="0" u="none" strike="noStrike" cap="none" normalizeH="0" baseline="0">
                <a:ln>
                  <a:noFill/>
                </a:ln>
                <a:solidFill>
                  <a:srgbClr val="333333"/>
                </a:solidFill>
                <a:effectLst/>
                <a:ea typeface="Calibri" panose="020F0502020204030204" pitchFamily="34" charset="0"/>
              </a:rPr>
              <a:t>nce all inventory is fully accounted for,</a:t>
            </a:r>
            <a:r>
              <a:rPr kumimoji="0" lang="en-US" altLang="en-US" sz="1600" b="1" i="0" u="none" strike="noStrike" cap="none" normalizeH="0" baseline="0">
                <a:ln>
                  <a:noFill/>
                </a:ln>
                <a:solidFill>
                  <a:srgbClr val="333333"/>
                </a:solidFill>
                <a:effectLst/>
                <a:ea typeface="Calibri" panose="020F0502020204030204" pitchFamily="34" charset="0"/>
              </a:rPr>
              <a:t> </a:t>
            </a:r>
            <a:r>
              <a:rPr kumimoji="0" lang="en-US" altLang="en-US" sz="1600" b="1" i="1" u="none" strike="noStrike" cap="none" normalizeH="0" baseline="0">
                <a:ln>
                  <a:noFill/>
                </a:ln>
                <a:solidFill>
                  <a:srgbClr val="333333"/>
                </a:solidFill>
                <a:effectLst/>
                <a:ea typeface="Calibri" panose="020F0502020204030204" pitchFamily="34" charset="0"/>
              </a:rPr>
              <a:t>zero out all bivalent mRNA and original monovalent Novavax</a:t>
            </a:r>
            <a:r>
              <a:rPr kumimoji="0" lang="en-US" altLang="en-US" sz="1600" b="0" i="0" u="none" strike="noStrike" cap="none" normalizeH="0" baseline="0">
                <a:ln>
                  <a:noFill/>
                </a:ln>
                <a:solidFill>
                  <a:srgbClr val="333333"/>
                </a:solidFill>
                <a:effectLst/>
                <a:ea typeface="Calibri" panose="020F0502020204030204" pitchFamily="34" charset="0"/>
              </a:rPr>
              <a:t> vaccines from your clinic's available vaccine inventory on hand in OSIIS.</a:t>
            </a:r>
          </a:p>
          <a:p>
            <a:pPr lvl="1" eaLnBrk="0" fontAlgn="base" hangingPunct="0">
              <a:spcBef>
                <a:spcPct val="0"/>
              </a:spcBef>
              <a:buFontTx/>
              <a:buChar char="•"/>
            </a:pPr>
            <a:r>
              <a:rPr kumimoji="0" lang="en-US" altLang="en-US" sz="1600" b="0" i="0" u="none" strike="noStrike" cap="none" normalizeH="0" baseline="0">
                <a:ln>
                  <a:noFill/>
                </a:ln>
                <a:solidFill>
                  <a:srgbClr val="333333"/>
                </a:solidFill>
                <a:effectLst/>
                <a:ea typeface="Calibri" panose="020F0502020204030204" pitchFamily="34" charset="0"/>
              </a:rPr>
              <a:t>Dispose of all bivalent mRNA </a:t>
            </a:r>
            <a:r>
              <a:rPr lang="en-US" altLang="en-US" sz="1600">
                <a:solidFill>
                  <a:srgbClr val="333333"/>
                </a:solidFill>
                <a:ea typeface="Calibri" panose="020F0502020204030204" pitchFamily="34" charset="0"/>
              </a:rPr>
              <a:t>and original monovalent Novavax </a:t>
            </a:r>
            <a:r>
              <a:rPr kumimoji="0" lang="en-US" altLang="en-US" sz="1600" b="0" i="0" u="none" strike="noStrike" cap="none" normalizeH="0" baseline="0">
                <a:ln>
                  <a:noFill/>
                </a:ln>
                <a:solidFill>
                  <a:srgbClr val="333333"/>
                </a:solidFill>
                <a:effectLst/>
                <a:ea typeface="Calibri" panose="020F0502020204030204" pitchFamily="34" charset="0"/>
              </a:rPr>
              <a:t>COVID-19 vaccine vials in accordance with local, state, and federal regulations.  </a:t>
            </a:r>
          </a:p>
          <a:p>
            <a:pPr lvl="1" eaLnBrk="0" fontAlgn="base" hangingPunct="0">
              <a:spcBef>
                <a:spcPct val="0"/>
              </a:spcBef>
              <a:buFontTx/>
              <a:buChar char="•"/>
            </a:pPr>
            <a:r>
              <a:rPr kumimoji="0" lang="en-US" altLang="en-US" sz="1600" b="0" i="0" u="none" strike="noStrike" cap="none" normalizeH="0" baseline="0">
                <a:ln>
                  <a:noFill/>
                </a:ln>
                <a:solidFill>
                  <a:srgbClr val="333333"/>
                </a:solidFill>
                <a:effectLst/>
                <a:ea typeface="Calibri" panose="020F0502020204030204" pitchFamily="34" charset="0"/>
              </a:rPr>
              <a:t>Report all disposed inventory as wastage in OSIIS.</a:t>
            </a:r>
            <a:endParaRPr lang="en-US" altLang="en-US" sz="1600">
              <a:solidFill>
                <a:srgbClr val="333333"/>
              </a:solidFill>
              <a:ea typeface="Calibri" panose="020F0502020204030204" pitchFamily="34" charset="0"/>
            </a:endParaRPr>
          </a:p>
          <a:p>
            <a:pPr lvl="1" eaLnBrk="0" fontAlgn="base" hangingPunct="0">
              <a:spcBef>
                <a:spcPct val="0"/>
              </a:spcBef>
              <a:buFontTx/>
              <a:buChar char="•"/>
            </a:pPr>
            <a:r>
              <a:rPr kumimoji="0" lang="en-US" altLang="en-US" sz="1600" b="0" i="0" u="none" strike="noStrike" cap="none" normalizeH="0" baseline="0">
                <a:ln>
                  <a:noFill/>
                </a:ln>
                <a:solidFill>
                  <a:srgbClr val="333333"/>
                </a:solidFill>
                <a:effectLst/>
                <a:ea typeface="Calibri" panose="020F0502020204030204" pitchFamily="34" charset="0"/>
              </a:rPr>
              <a:t>Refer to the tip sheet for further guidance: </a:t>
            </a:r>
            <a:r>
              <a:rPr lang="en-US" sz="1600">
                <a:hlinkClick r:id="rId5"/>
              </a:rPr>
              <a:t>COVID-19 Vaccine Cleanup -Inventory Adjustment- Report Wastage OSIIS TipSheet.docx</a:t>
            </a:r>
            <a:endParaRPr lang="en-US" sz="1600"/>
          </a:p>
          <a:p>
            <a:pPr lvl="1" eaLnBrk="0" fontAlgn="base" hangingPunct="0">
              <a:spcBef>
                <a:spcPct val="0"/>
              </a:spcBef>
            </a:pPr>
            <a:endParaRPr kumimoji="0" lang="en-US" altLang="en-US" sz="1600" b="0" i="0" u="none" strike="noStrike" cap="none" normalizeH="0" baseline="0">
              <a:ln>
                <a:noFill/>
              </a:ln>
              <a:solidFill>
                <a:schemeClr val="tx1"/>
              </a:solidFill>
              <a:effectLst/>
            </a:endParaRPr>
          </a:p>
        </p:txBody>
      </p:sp>
      <p:sp>
        <p:nvSpPr>
          <p:cNvPr id="5" name="TextBox 4">
            <a:extLst>
              <a:ext uri="{FF2B5EF4-FFF2-40B4-BE49-F238E27FC236}">
                <a16:creationId xmlns:a16="http://schemas.microsoft.com/office/drawing/2014/main" id="{BC9D86AE-9089-0332-B35B-C419D1931922}"/>
              </a:ext>
            </a:extLst>
          </p:cNvPr>
          <p:cNvSpPr txBox="1"/>
          <p:nvPr/>
        </p:nvSpPr>
        <p:spPr>
          <a:xfrm>
            <a:off x="2483150" y="3618910"/>
            <a:ext cx="6381427" cy="584775"/>
          </a:xfrm>
          <a:prstGeom prst="rect">
            <a:avLst/>
          </a:prstGeom>
          <a:noFill/>
        </p:spPr>
        <p:txBody>
          <a:bodyPr wrap="none" rtlCol="0">
            <a:spAutoFit/>
          </a:bodyPr>
          <a:lstStyle/>
          <a:p>
            <a:r>
              <a:rPr kumimoji="0" lang="en-US" altLang="en-US" sz="1400" b="1" i="0" u="sng" strike="noStrike" cap="none" normalizeH="0" baseline="0">
                <a:ln>
                  <a:noFill/>
                </a:ln>
                <a:solidFill>
                  <a:srgbClr val="333333"/>
                </a:solidFill>
                <a:effectLst/>
                <a:ea typeface="Calibri" panose="020F0502020204030204" pitchFamily="34" charset="0"/>
              </a:rPr>
              <a:t>The table below lists COVID-19 vaccines that </a:t>
            </a:r>
            <a:r>
              <a:rPr kumimoji="0" lang="en-US" altLang="en-US" sz="1400" b="1" i="1" u="sng" strike="noStrike" cap="none" normalizeH="0" baseline="0">
                <a:ln>
                  <a:noFill/>
                </a:ln>
                <a:solidFill>
                  <a:srgbClr val="333333"/>
                </a:solidFill>
                <a:effectLst/>
                <a:ea typeface="Calibri" panose="020F0502020204030204" pitchFamily="34" charset="0"/>
              </a:rPr>
              <a:t>must be removed</a:t>
            </a:r>
            <a:r>
              <a:rPr kumimoji="0" lang="en-US" altLang="en-US" sz="1400" b="1" i="0" u="sng" strike="noStrike" cap="none" normalizeH="0" baseline="0">
                <a:ln>
                  <a:noFill/>
                </a:ln>
                <a:solidFill>
                  <a:srgbClr val="333333"/>
                </a:solidFill>
                <a:effectLst/>
                <a:ea typeface="Calibri" panose="020F0502020204030204" pitchFamily="34" charset="0"/>
              </a:rPr>
              <a:t> from your inventory</a:t>
            </a:r>
            <a:r>
              <a:rPr kumimoji="0" lang="en-US" altLang="en-US" sz="1200" b="1" i="0" u="sng" strike="noStrike" cap="none" normalizeH="0" baseline="0">
                <a:ln>
                  <a:noFill/>
                </a:ln>
                <a:solidFill>
                  <a:srgbClr val="333333"/>
                </a:solidFill>
                <a:effectLst/>
                <a:ea typeface="Calibri" panose="020F0502020204030204" pitchFamily="34" charset="0"/>
              </a:rPr>
              <a:t>.</a:t>
            </a:r>
            <a:endParaRPr kumimoji="0" lang="en-US" altLang="en-US" sz="2000" b="1" i="0" u="none" strike="noStrike" cap="none" normalizeH="0" baseline="0">
              <a:ln>
                <a:noFill/>
              </a:ln>
              <a:solidFill>
                <a:schemeClr val="tx1"/>
              </a:solidFill>
              <a:effectLst/>
            </a:endParaRPr>
          </a:p>
          <a:p>
            <a:endParaRPr lang="en-US"/>
          </a:p>
        </p:txBody>
      </p:sp>
      <p:sp>
        <p:nvSpPr>
          <p:cNvPr id="10" name="TextBox 9">
            <a:extLst>
              <a:ext uri="{FF2B5EF4-FFF2-40B4-BE49-F238E27FC236}">
                <a16:creationId xmlns:a16="http://schemas.microsoft.com/office/drawing/2014/main" id="{8941F25D-F85F-E717-92B7-C136CF4A1AF8}"/>
              </a:ext>
            </a:extLst>
          </p:cNvPr>
          <p:cNvSpPr txBox="1"/>
          <p:nvPr/>
        </p:nvSpPr>
        <p:spPr>
          <a:xfrm>
            <a:off x="2168501" y="6397465"/>
            <a:ext cx="7977825" cy="338554"/>
          </a:xfrm>
          <a:prstGeom prst="rect">
            <a:avLst/>
          </a:prstGeom>
          <a:noFill/>
        </p:spPr>
        <p:txBody>
          <a:bodyPr wrap="none" rtlCol="0">
            <a:spAutoFit/>
          </a:bodyPr>
          <a:lstStyle/>
          <a:p>
            <a:r>
              <a:rPr lang="en-US" sz="1600" b="1"/>
              <a:t>If you have any questions or concerns, please reach out to </a:t>
            </a:r>
            <a:r>
              <a:rPr lang="en-US" sz="1600" b="1">
                <a:hlinkClick r:id="rId6"/>
              </a:rPr>
              <a:t>Margaret.Archer@health.ok.gov</a:t>
            </a:r>
            <a:r>
              <a:rPr lang="en-US" sz="1600" b="1"/>
              <a:t> </a:t>
            </a:r>
          </a:p>
        </p:txBody>
      </p:sp>
      <p:sp>
        <p:nvSpPr>
          <p:cNvPr id="11" name="Star: 4 Points 10">
            <a:extLst>
              <a:ext uri="{FF2B5EF4-FFF2-40B4-BE49-F238E27FC236}">
                <a16:creationId xmlns:a16="http://schemas.microsoft.com/office/drawing/2014/main" id="{DB59849B-6475-3179-DC1E-E962105F998F}"/>
              </a:ext>
            </a:extLst>
          </p:cNvPr>
          <p:cNvSpPr/>
          <p:nvPr/>
        </p:nvSpPr>
        <p:spPr>
          <a:xfrm>
            <a:off x="1796267" y="6382921"/>
            <a:ext cx="372234" cy="33855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4 Points 11">
            <a:extLst>
              <a:ext uri="{FF2B5EF4-FFF2-40B4-BE49-F238E27FC236}">
                <a16:creationId xmlns:a16="http://schemas.microsoft.com/office/drawing/2014/main" id="{A397B5C5-2033-B543-9939-BBF3B41B41C4}"/>
              </a:ext>
            </a:extLst>
          </p:cNvPr>
          <p:cNvSpPr/>
          <p:nvPr/>
        </p:nvSpPr>
        <p:spPr>
          <a:xfrm>
            <a:off x="10023499" y="6397465"/>
            <a:ext cx="267929" cy="32418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549581"/>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lnSpc>
                <a:spcPct val="90000"/>
              </a:lnSpc>
            </a:pPr>
            <a:r>
              <a:rPr lang="en-US" sz="4000">
                <a:solidFill>
                  <a:schemeClr val="bg1"/>
                </a:solidFill>
                <a:latin typeface="Calibri Light" panose="020F0302020204030204" pitchFamily="34" charset="0"/>
                <a:cs typeface="Calibri Light" panose="020F0302020204030204" pitchFamily="34" charset="0"/>
              </a:rPr>
              <a:t>Covid Vaccine Wastage</a:t>
            </a: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24</a:t>
            </a:fld>
            <a:endParaRPr lang="en-US" sz="1200"/>
          </a:p>
        </p:txBody>
      </p:sp>
      <p:sp>
        <p:nvSpPr>
          <p:cNvPr id="3" name="TextBox 2">
            <a:extLst>
              <a:ext uri="{FF2B5EF4-FFF2-40B4-BE49-F238E27FC236}">
                <a16:creationId xmlns:a16="http://schemas.microsoft.com/office/drawing/2014/main" id="{96B36CD3-ADC6-4D4C-986F-7C8C0752D641}"/>
              </a:ext>
            </a:extLst>
          </p:cNvPr>
          <p:cNvSpPr txBox="1"/>
          <p:nvPr/>
        </p:nvSpPr>
        <p:spPr>
          <a:xfrm>
            <a:off x="343744" y="2055813"/>
            <a:ext cx="6404180" cy="42934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700">
                <a:ea typeface="+mn-lt"/>
                <a:cs typeface="+mn-lt"/>
              </a:rPr>
              <a:t>COVID-19 vaccines received as a part of CDC's routine programs- VFC, 317, and Bridge access program will need to be returned to McKesson once they are expired or spoiled.</a:t>
            </a:r>
          </a:p>
          <a:p>
            <a:r>
              <a:rPr lang="en-US" sz="1700">
                <a:ea typeface="+mn-lt"/>
                <a:cs typeface="+mn-lt"/>
              </a:rPr>
              <a:t> </a:t>
            </a:r>
            <a:endParaRPr lang="en-US"/>
          </a:p>
          <a:p>
            <a:pPr marL="285750" indent="-285750">
              <a:buFont typeface="Arial"/>
              <a:buChar char="•"/>
            </a:pPr>
            <a:r>
              <a:rPr lang="en-US" sz="1700">
                <a:ea typeface="+mn-lt"/>
                <a:cs typeface="+mn-lt"/>
              </a:rPr>
              <a:t>Only non-viable vaccines cannot be returned to McKesson, which includes broken vials/syringes, vaccine drawn into a syringe but not administered are considered wastage. </a:t>
            </a:r>
          </a:p>
          <a:p>
            <a:pPr marL="285750" indent="-285750">
              <a:buFont typeface="Arial"/>
              <a:buChar char="•"/>
            </a:pPr>
            <a:endParaRPr lang="en-US" sz="1700">
              <a:ea typeface="+mn-lt"/>
              <a:cs typeface="+mn-lt"/>
            </a:endParaRPr>
          </a:p>
          <a:p>
            <a:pPr marL="285750" indent="-285750">
              <a:buFont typeface="Arial"/>
              <a:buChar char="•"/>
            </a:pPr>
            <a:r>
              <a:rPr lang="en-US" sz="1700">
                <a:ea typeface="+mn-lt"/>
                <a:cs typeface="+mn-lt"/>
              </a:rPr>
              <a:t>COVID-19 vaccine program requirements include reporting wastage (unused, open, spoiled, or expired) into OSIIS. Please follow the Wastage tip sheet to report COVID-19 vaccine wastage. </a:t>
            </a:r>
          </a:p>
          <a:p>
            <a:pPr marL="285750" indent="-285750">
              <a:buFont typeface="Arial"/>
              <a:buChar char="•"/>
            </a:pPr>
            <a:endParaRPr lang="en-US"/>
          </a:p>
          <a:p>
            <a:pPr marL="285750" indent="-285750">
              <a:buFont typeface="Arial"/>
              <a:buChar char="•"/>
            </a:pPr>
            <a:r>
              <a:rPr lang="en-US" sz="1700">
                <a:ea typeface="+mn-lt"/>
                <a:cs typeface="+mn-lt"/>
              </a:rPr>
              <a:t>After recording, the vaccine must be disposed of in accordance with Oklahoma regulations and processes to dispose of regulated medical waste. </a:t>
            </a:r>
            <a:endParaRPr lang="en-US" sz="1700">
              <a:cs typeface="Arial" panose="020B0604020202020204"/>
            </a:endParaRPr>
          </a:p>
        </p:txBody>
      </p:sp>
      <p:pic>
        <p:nvPicPr>
          <p:cNvPr id="5" name="Picture 9" descr="Screenshot of OSIIS showing vaccination wasted process." title="Wastage">
            <a:extLst>
              <a:ext uri="{FF2B5EF4-FFF2-40B4-BE49-F238E27FC236}">
                <a16:creationId xmlns:a16="http://schemas.microsoft.com/office/drawing/2014/main" id="{1C29EC64-39B4-45B5-A6A6-D62648AB57F5}"/>
              </a:ext>
            </a:extLst>
          </p:cNvPr>
          <p:cNvPicPr>
            <a:picLocks noChangeAspect="1"/>
          </p:cNvPicPr>
          <p:nvPr/>
        </p:nvPicPr>
        <p:blipFill rotWithShape="1">
          <a:blip r:embed="rId4"/>
          <a:srcRect l="54321" t="32713" r="353" b="12403"/>
          <a:stretch/>
        </p:blipFill>
        <p:spPr>
          <a:xfrm>
            <a:off x="6747924" y="2206148"/>
            <a:ext cx="5324411" cy="3633939"/>
          </a:xfrm>
          <a:prstGeom prst="rect">
            <a:avLst/>
          </a:prstGeom>
        </p:spPr>
      </p:pic>
      <p:sp>
        <p:nvSpPr>
          <p:cNvPr id="6" name="TextBox 5">
            <a:extLst>
              <a:ext uri="{FF2B5EF4-FFF2-40B4-BE49-F238E27FC236}">
                <a16:creationId xmlns:a16="http://schemas.microsoft.com/office/drawing/2014/main" id="{B1DC46D9-D6F3-EF89-85B8-937157D9925E}"/>
              </a:ext>
            </a:extLst>
          </p:cNvPr>
          <p:cNvSpPr txBox="1"/>
          <p:nvPr/>
        </p:nvSpPr>
        <p:spPr>
          <a:xfrm>
            <a:off x="1019712" y="6377355"/>
            <a:ext cx="10334088" cy="615553"/>
          </a:xfrm>
          <a:prstGeom prst="rect">
            <a:avLst/>
          </a:prstGeom>
          <a:noFill/>
        </p:spPr>
        <p:txBody>
          <a:bodyPr wrap="square" rtlCol="0">
            <a:spAutoFit/>
          </a:bodyPr>
          <a:lstStyle/>
          <a:p>
            <a:r>
              <a:rPr lang="en-US" sz="1600" b="1">
                <a:solidFill>
                  <a:srgbClr val="000000"/>
                </a:solidFill>
                <a:effectLst/>
                <a:ea typeface="Calibri" panose="020F0502020204030204" pitchFamily="34" charset="0"/>
              </a:rPr>
              <a:t> </a:t>
            </a:r>
            <a:r>
              <a:rPr lang="en-US" sz="1600" b="1" u="none" strike="noStrike">
                <a:solidFill>
                  <a:srgbClr val="0563C1"/>
                </a:solidFill>
                <a:effectLst/>
                <a:ea typeface="Calibri" panose="020F0502020204030204" pitchFamily="34" charset="0"/>
                <a:hlinkClick r:id="rId5"/>
              </a:rPr>
              <a:t>Operational Summary for Identifying, Disposing, and Reporting COVID-19 Vaccine Wastage l CDC </a:t>
            </a:r>
            <a:r>
              <a:rPr lang="en-US" sz="1600" b="1">
                <a:solidFill>
                  <a:srgbClr val="000000"/>
                </a:solidFill>
                <a:effectLst/>
                <a:ea typeface="Calibri" panose="020F0502020204030204" pitchFamily="34" charset="0"/>
              </a:rPr>
              <a:t> </a:t>
            </a:r>
            <a:endParaRPr lang="en-US" sz="1600" b="1"/>
          </a:p>
          <a:p>
            <a:endParaRPr lang="en-US"/>
          </a:p>
        </p:txBody>
      </p:sp>
    </p:spTree>
    <p:extLst>
      <p:ext uri="{BB962C8B-B14F-4D97-AF65-F5344CB8AC3E}">
        <p14:creationId xmlns:p14="http://schemas.microsoft.com/office/powerpoint/2010/main" val="2125794763"/>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3F10-5D64-A50E-3E19-AADCA10B20DD}"/>
              </a:ext>
            </a:extLst>
          </p:cNvPr>
          <p:cNvSpPr>
            <a:spLocks noGrp="1"/>
          </p:cNvSpPr>
          <p:nvPr>
            <p:ph type="title"/>
          </p:nvPr>
        </p:nvSpPr>
        <p:spPr>
          <a:xfrm>
            <a:off x="100013" y="31260"/>
            <a:ext cx="12091987" cy="584775"/>
          </a:xfrm>
          <a:solidFill>
            <a:schemeClr val="accent1"/>
          </a:solidFill>
          <a:effectLst>
            <a:outerShdw blurRad="50800" dist="50800" dir="5400000" algn="ctr" rotWithShape="0">
              <a:schemeClr val="bg1"/>
            </a:outerShdw>
          </a:effectLst>
        </p:spPr>
        <p:txBody>
          <a:bodyPr>
            <a:normAutofit fontScale="90000"/>
          </a:bodyPr>
          <a:lstStyle/>
          <a:p>
            <a:pPr algn="ctr"/>
            <a:r>
              <a:rPr lang="en-US" sz="3600" b="1">
                <a:solidFill>
                  <a:schemeClr val="bg1"/>
                </a:solidFill>
              </a:rPr>
              <a:t>Comirnaty and Pfizer-BioNTech (2023-2024) Storage and Handling</a:t>
            </a:r>
          </a:p>
        </p:txBody>
      </p:sp>
      <p:pic>
        <p:nvPicPr>
          <p:cNvPr id="4" name="Content Placeholder 3">
            <a:extLst>
              <a:ext uri="{FF2B5EF4-FFF2-40B4-BE49-F238E27FC236}">
                <a16:creationId xmlns:a16="http://schemas.microsoft.com/office/drawing/2014/main" id="{7E022317-F69F-5F81-2029-8E3AB5296BE7}"/>
              </a:ext>
            </a:extLst>
          </p:cNvPr>
          <p:cNvPicPr>
            <a:picLocks noGrp="1" noChangeAspect="1"/>
          </p:cNvPicPr>
          <p:nvPr>
            <p:ph idx="1"/>
          </p:nvPr>
        </p:nvPicPr>
        <p:blipFill>
          <a:blip r:embed="rId3"/>
          <a:stretch>
            <a:fillRect/>
          </a:stretch>
        </p:blipFill>
        <p:spPr>
          <a:xfrm>
            <a:off x="1902726" y="720548"/>
            <a:ext cx="7742677" cy="5521418"/>
          </a:xfrm>
          <a:prstGeom prst="rect">
            <a:avLst/>
          </a:prstGeom>
        </p:spPr>
      </p:pic>
      <p:sp>
        <p:nvSpPr>
          <p:cNvPr id="5" name="TextBox 4">
            <a:extLst>
              <a:ext uri="{FF2B5EF4-FFF2-40B4-BE49-F238E27FC236}">
                <a16:creationId xmlns:a16="http://schemas.microsoft.com/office/drawing/2014/main" id="{05CB1E7E-6B14-5A17-E545-6983BF51B92B}"/>
              </a:ext>
            </a:extLst>
          </p:cNvPr>
          <p:cNvSpPr txBox="1"/>
          <p:nvPr/>
        </p:nvSpPr>
        <p:spPr>
          <a:xfrm>
            <a:off x="0" y="6241966"/>
            <a:ext cx="12192000" cy="1077218"/>
          </a:xfrm>
          <a:prstGeom prst="rect">
            <a:avLst/>
          </a:prstGeom>
          <a:noFill/>
        </p:spPr>
        <p:txBody>
          <a:bodyPr wrap="square" rtlCol="0">
            <a:spAutoFit/>
          </a:bodyPr>
          <a:lstStyle/>
          <a:p>
            <a:pPr algn="ctr"/>
            <a:r>
              <a:rPr lang="en-US" sz="1400" b="1"/>
              <a:t>Additional guidance: </a:t>
            </a:r>
            <a:r>
              <a:rPr lang="en-US" sz="1400" b="1">
                <a:hlinkClick r:id="rId4"/>
              </a:rPr>
              <a:t>CDC Vaccine Storage and Handling Toolkit</a:t>
            </a:r>
            <a:r>
              <a:rPr lang="en-US" sz="1400" b="1"/>
              <a:t> | </a:t>
            </a:r>
            <a:r>
              <a:rPr lang="en-US" sz="1400" b="1">
                <a:hlinkClick r:id="rId5"/>
              </a:rPr>
              <a:t>Pfizer </a:t>
            </a:r>
            <a:r>
              <a:rPr lang="en-US" sz="1400" b="1" err="1">
                <a:hlinkClick r:id="rId5"/>
              </a:rPr>
              <a:t>BioNtech</a:t>
            </a:r>
            <a:r>
              <a:rPr lang="en-US" sz="1400" b="1">
                <a:hlinkClick r:id="rId5"/>
              </a:rPr>
              <a:t> COVID Vaccine | FDA</a:t>
            </a:r>
            <a:r>
              <a:rPr lang="en-US" sz="1400" b="1"/>
              <a:t> | </a:t>
            </a:r>
            <a:r>
              <a:rPr lang="en-US" sz="1400" b="1">
                <a:hlinkClick r:id="rId6"/>
              </a:rPr>
              <a:t>Comirnaty | FDA</a:t>
            </a:r>
            <a:r>
              <a:rPr lang="en-US" sz="1400" b="1"/>
              <a:t> | </a:t>
            </a:r>
            <a:r>
              <a:rPr lang="en-US" sz="1400" b="1">
                <a:hlinkClick r:id="rId7"/>
              </a:rPr>
              <a:t>https://www.cvdvaccine.com/</a:t>
            </a:r>
            <a:r>
              <a:rPr lang="en-US" sz="1400" b="1"/>
              <a:t> </a:t>
            </a:r>
          </a:p>
          <a:p>
            <a:pPr algn="ctr"/>
            <a:r>
              <a:rPr lang="en-US" sz="1400" b="1"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Comirnaty Package Insert</a:t>
            </a:r>
            <a:r>
              <a:rPr lang="en-US" sz="1400" b="1">
                <a:effectLst/>
                <a:latin typeface="Calibri" panose="020F0502020204030204" pitchFamily="34" charset="0"/>
                <a:ea typeface="Calibri" panose="020F0502020204030204" pitchFamily="34" charset="0"/>
                <a:cs typeface="Times New Roman" panose="02020603050405020304" pitchFamily="18" charset="0"/>
              </a:rPr>
              <a:t> | </a:t>
            </a:r>
            <a:r>
              <a:rPr lang="en-US" sz="1400" b="1"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Pfizer-BioNTech COVID-19 Vaccine (2023-2024 Formula) Fact Sheet</a:t>
            </a:r>
            <a:r>
              <a:rPr lang="en-US" sz="1400" b="1">
                <a:effectLst/>
                <a:latin typeface="Calibri" panose="020F0502020204030204" pitchFamily="34" charset="0"/>
                <a:ea typeface="Calibri" panose="020F0502020204030204" pitchFamily="34" charset="0"/>
                <a:cs typeface="Times New Roman" panose="02020603050405020304" pitchFamily="18" charset="0"/>
              </a:rPr>
              <a:t>  </a:t>
            </a: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984122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C257C9-F0C6-0269-064B-AC1185B76205}"/>
              </a:ext>
            </a:extLst>
          </p:cNvPr>
          <p:cNvSpPr>
            <a:spLocks noGrp="1"/>
          </p:cNvSpPr>
          <p:nvPr>
            <p:ph type="title"/>
          </p:nvPr>
        </p:nvSpPr>
        <p:spPr>
          <a:xfrm>
            <a:off x="-1" y="108233"/>
            <a:ext cx="12030075" cy="450376"/>
          </a:xfrm>
          <a:solidFill>
            <a:schemeClr val="accent1"/>
          </a:solidFill>
        </p:spPr>
        <p:txBody>
          <a:bodyPr vert="horz" lIns="91440" tIns="45720" rIns="91440" bIns="45720" rtlCol="0" anchor="b">
            <a:normAutofit/>
          </a:bodyPr>
          <a:lstStyle/>
          <a:p>
            <a:pPr algn="ctr"/>
            <a:r>
              <a:rPr lang="en-US" sz="2400" b="1">
                <a:solidFill>
                  <a:schemeClr val="bg1"/>
                </a:solidFill>
                <a:effectLst>
                  <a:outerShdw blurRad="38100" dist="38100" dir="2700000" algn="tl">
                    <a:srgbClr val="000000">
                      <a:alpha val="43137"/>
                    </a:srgbClr>
                  </a:outerShdw>
                </a:effectLst>
              </a:rPr>
              <a:t>Spikevax and Moderna COVID-19 (2023-2024)</a:t>
            </a:r>
            <a:r>
              <a:rPr lang="en-US" sz="2400" b="1" kern="1200">
                <a:solidFill>
                  <a:schemeClr val="bg1"/>
                </a:solidFill>
                <a:effectLst>
                  <a:outerShdw blurRad="38100" dist="38100" dir="2700000" algn="tl">
                    <a:srgbClr val="000000">
                      <a:alpha val="43137"/>
                    </a:srgbClr>
                  </a:outerShdw>
                </a:effectLst>
                <a:latin typeface="+mj-lt"/>
                <a:ea typeface="+mj-ea"/>
                <a:cs typeface="+mj-cs"/>
              </a:rPr>
              <a:t> Storage and Handling</a:t>
            </a:r>
          </a:p>
        </p:txBody>
      </p:sp>
      <p:pic>
        <p:nvPicPr>
          <p:cNvPr id="19" name="Content Placeholder 18">
            <a:extLst>
              <a:ext uri="{FF2B5EF4-FFF2-40B4-BE49-F238E27FC236}">
                <a16:creationId xmlns:a16="http://schemas.microsoft.com/office/drawing/2014/main" id="{C2739EBF-AA18-FA28-1449-08E2A14A0CA9}"/>
              </a:ext>
            </a:extLst>
          </p:cNvPr>
          <p:cNvPicPr>
            <a:picLocks noGrp="1" noChangeAspect="1"/>
          </p:cNvPicPr>
          <p:nvPr>
            <p:ph idx="1"/>
          </p:nvPr>
        </p:nvPicPr>
        <p:blipFill>
          <a:blip r:embed="rId2"/>
          <a:stretch>
            <a:fillRect/>
          </a:stretch>
        </p:blipFill>
        <p:spPr>
          <a:xfrm>
            <a:off x="53828" y="655301"/>
            <a:ext cx="7970293" cy="5547398"/>
          </a:xfrm>
        </p:spPr>
      </p:pic>
      <p:pic>
        <p:nvPicPr>
          <p:cNvPr id="20" name="Content Placeholder 4">
            <a:extLst>
              <a:ext uri="{FF2B5EF4-FFF2-40B4-BE49-F238E27FC236}">
                <a16:creationId xmlns:a16="http://schemas.microsoft.com/office/drawing/2014/main" id="{95639A01-F288-8370-71FE-05E282AAB454}"/>
              </a:ext>
            </a:extLst>
          </p:cNvPr>
          <p:cNvPicPr>
            <a:picLocks noChangeAspect="1"/>
          </p:cNvPicPr>
          <p:nvPr/>
        </p:nvPicPr>
        <p:blipFill>
          <a:blip r:embed="rId3"/>
          <a:stretch>
            <a:fillRect/>
          </a:stretch>
        </p:blipFill>
        <p:spPr>
          <a:xfrm>
            <a:off x="8242018" y="1656737"/>
            <a:ext cx="3729036" cy="3544525"/>
          </a:xfrm>
          <a:prstGeom prst="rect">
            <a:avLst/>
          </a:prstGeom>
        </p:spPr>
      </p:pic>
      <p:sp>
        <p:nvSpPr>
          <p:cNvPr id="21" name="TextBox 20">
            <a:extLst>
              <a:ext uri="{FF2B5EF4-FFF2-40B4-BE49-F238E27FC236}">
                <a16:creationId xmlns:a16="http://schemas.microsoft.com/office/drawing/2014/main" id="{D54B391C-5577-D64C-A32A-DB35FBA08C8D}"/>
              </a:ext>
            </a:extLst>
          </p:cNvPr>
          <p:cNvSpPr txBox="1"/>
          <p:nvPr/>
        </p:nvSpPr>
        <p:spPr>
          <a:xfrm>
            <a:off x="-79440" y="6400694"/>
            <a:ext cx="12188952" cy="553998"/>
          </a:xfrm>
          <a:prstGeom prst="rect">
            <a:avLst/>
          </a:prstGeom>
          <a:noFill/>
        </p:spPr>
        <p:txBody>
          <a:bodyPr wrap="square" rtlCol="0">
            <a:spAutoFit/>
          </a:bodyPr>
          <a:lstStyle/>
          <a:p>
            <a:pPr algn="ctr"/>
            <a:r>
              <a:rPr lang="en-US" sz="1400" b="1"/>
              <a:t>Additional Guidance: </a:t>
            </a:r>
            <a:r>
              <a:rPr lang="en-US" sz="1400" b="1">
                <a:hlinkClick r:id="rId4"/>
              </a:rPr>
              <a:t>SPIKEVAX Package Insert</a:t>
            </a:r>
            <a:r>
              <a:rPr lang="en-US" sz="1400" b="1"/>
              <a:t> | </a:t>
            </a:r>
            <a:r>
              <a:rPr lang="en-US" sz="1400" b="1">
                <a:hlinkClick r:id="rId5"/>
              </a:rPr>
              <a:t>Moderna COVID-19 Vaccine (2023-2024 Formula) Fact Sheet</a:t>
            </a:r>
            <a:r>
              <a:rPr lang="en-US" sz="1400" b="1"/>
              <a:t> | </a:t>
            </a:r>
            <a:r>
              <a:rPr lang="en-US" sz="1400" b="1"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Moderna HCP Letter</a:t>
            </a:r>
            <a:r>
              <a:rPr lang="en-US" sz="1400" b="1">
                <a:effectLst/>
                <a:latin typeface="Calibri" panose="020F0502020204030204" pitchFamily="34" charset="0"/>
                <a:ea typeface="Calibri" panose="020F0502020204030204" pitchFamily="34" charset="0"/>
                <a:cs typeface="Times New Roman" panose="02020603050405020304" pitchFamily="18" charset="0"/>
              </a:rPr>
              <a:t> | </a:t>
            </a:r>
            <a:r>
              <a:rPr lang="en-US" sz="1400" b="1"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https://eua.modernatx.com/</a:t>
            </a:r>
            <a:r>
              <a:rPr lang="en-US" sz="1400" b="1">
                <a:effectLst/>
                <a:latin typeface="Calibri" panose="020F0502020204030204" pitchFamily="34" charset="0"/>
                <a:ea typeface="Calibri" panose="020F0502020204030204" pitchFamily="34" charset="0"/>
                <a:cs typeface="Times New Roman" panose="02020603050405020304" pitchFamily="18" charset="0"/>
              </a:rPr>
              <a:t>  </a:t>
            </a:r>
          </a:p>
          <a:p>
            <a:endParaRPr lang="en-US" sz="1600" b="1"/>
          </a:p>
        </p:txBody>
      </p:sp>
    </p:spTree>
    <p:extLst>
      <p:ext uri="{BB962C8B-B14F-4D97-AF65-F5344CB8AC3E}">
        <p14:creationId xmlns:p14="http://schemas.microsoft.com/office/powerpoint/2010/main" val="3969624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C69D-EED9-435C-A611-A379B76A24EC}"/>
              </a:ext>
            </a:extLst>
          </p:cNvPr>
          <p:cNvSpPr>
            <a:spLocks noGrp="1"/>
          </p:cNvSpPr>
          <p:nvPr>
            <p:ph type="title"/>
          </p:nvPr>
        </p:nvSpPr>
        <p:spPr/>
        <p:txBody>
          <a:bodyPr/>
          <a:lstStyle/>
          <a:p>
            <a:r>
              <a:rPr lang="en-US">
                <a:cs typeface="Arial"/>
              </a:rPr>
              <a:t>Novavax Storage and Handling</a:t>
            </a:r>
          </a:p>
        </p:txBody>
      </p:sp>
      <p:sp>
        <p:nvSpPr>
          <p:cNvPr id="3" name="Content Placeholder 2">
            <a:extLst>
              <a:ext uri="{FF2B5EF4-FFF2-40B4-BE49-F238E27FC236}">
                <a16:creationId xmlns:a16="http://schemas.microsoft.com/office/drawing/2014/main" id="{6D0CD209-09DD-4DC5-BE1E-50EA088D922C}"/>
              </a:ext>
            </a:extLst>
          </p:cNvPr>
          <p:cNvSpPr>
            <a:spLocks noGrp="1"/>
          </p:cNvSpPr>
          <p:nvPr>
            <p:ph idx="1"/>
          </p:nvPr>
        </p:nvSpPr>
        <p:spPr>
          <a:xfrm>
            <a:off x="241300" y="1025351"/>
            <a:ext cx="5600700" cy="5164138"/>
          </a:xfrm>
        </p:spPr>
        <p:txBody>
          <a:bodyPr vert="horz" lIns="0" tIns="45720" rIns="91440" bIns="45720" rtlCol="0" anchor="t">
            <a:noAutofit/>
          </a:bodyPr>
          <a:lstStyle/>
          <a:p>
            <a:endParaRPr lang="en-US">
              <a:cs typeface="Arial"/>
            </a:endParaRPr>
          </a:p>
          <a:p>
            <a:pPr marL="438785" lvl="1"/>
            <a:endParaRPr lang="en-US">
              <a:cs typeface="Arial"/>
            </a:endParaRPr>
          </a:p>
        </p:txBody>
      </p:sp>
      <p:sp>
        <p:nvSpPr>
          <p:cNvPr id="4" name="Slide Number Placeholder 3">
            <a:extLst>
              <a:ext uri="{FF2B5EF4-FFF2-40B4-BE49-F238E27FC236}">
                <a16:creationId xmlns:a16="http://schemas.microsoft.com/office/drawing/2014/main" id="{C0EE157D-ABFE-4E97-A472-E6D1B929275B}"/>
              </a:ext>
            </a:extLst>
          </p:cNvPr>
          <p:cNvSpPr>
            <a:spLocks noGrp="1"/>
          </p:cNvSpPr>
          <p:nvPr>
            <p:ph type="sldNum" sz="quarter" idx="12"/>
          </p:nvPr>
        </p:nvSpPr>
        <p:spPr/>
        <p:txBody>
          <a:bodyPr/>
          <a:lstStyle/>
          <a:p>
            <a:fld id="{DB7DDC46-2E90-8640-BEFE-F54DCCD857ED}" type="slidenum">
              <a:rPr lang="en-US" smtClean="0"/>
              <a:t>27</a:t>
            </a:fld>
            <a:endParaRPr lang="en-US"/>
          </a:p>
        </p:txBody>
      </p:sp>
      <p:sp>
        <p:nvSpPr>
          <p:cNvPr id="5" name="Footer Placeholder 4">
            <a:extLst>
              <a:ext uri="{FF2B5EF4-FFF2-40B4-BE49-F238E27FC236}">
                <a16:creationId xmlns:a16="http://schemas.microsoft.com/office/drawing/2014/main" id="{468AFA87-2D56-415F-8523-45D1D955D3DC}"/>
              </a:ext>
            </a:extLst>
          </p:cNvPr>
          <p:cNvSpPr>
            <a:spLocks noGrp="1"/>
          </p:cNvSpPr>
          <p:nvPr>
            <p:ph type="ftr" sz="quarter" idx="14"/>
          </p:nvPr>
        </p:nvSpPr>
        <p:spPr/>
        <p:txBody>
          <a:bodyPr/>
          <a:lstStyle/>
          <a:p>
            <a:r>
              <a:rPr lang="en-US"/>
              <a:t>Oklahoma State Department of Health</a:t>
            </a:r>
          </a:p>
        </p:txBody>
      </p:sp>
      <p:pic>
        <p:nvPicPr>
          <p:cNvPr id="15" name="Picture 14">
            <a:extLst>
              <a:ext uri="{FF2B5EF4-FFF2-40B4-BE49-F238E27FC236}">
                <a16:creationId xmlns:a16="http://schemas.microsoft.com/office/drawing/2014/main" id="{2E17EF0A-3F8D-6967-E87A-66B2DD6F54FB}"/>
              </a:ext>
            </a:extLst>
          </p:cNvPr>
          <p:cNvPicPr>
            <a:picLocks noChangeAspect="1"/>
          </p:cNvPicPr>
          <p:nvPr/>
        </p:nvPicPr>
        <p:blipFill>
          <a:blip r:embed="rId3"/>
          <a:stretch>
            <a:fillRect/>
          </a:stretch>
        </p:blipFill>
        <p:spPr>
          <a:xfrm>
            <a:off x="457200" y="1323334"/>
            <a:ext cx="4042295" cy="2419174"/>
          </a:xfrm>
          <a:prstGeom prst="rect">
            <a:avLst/>
          </a:prstGeom>
        </p:spPr>
      </p:pic>
      <p:pic>
        <p:nvPicPr>
          <p:cNvPr id="17" name="Picture 16">
            <a:extLst>
              <a:ext uri="{FF2B5EF4-FFF2-40B4-BE49-F238E27FC236}">
                <a16:creationId xmlns:a16="http://schemas.microsoft.com/office/drawing/2014/main" id="{C052833C-CDEB-E3C3-64B8-1249DF4D2DEB}"/>
              </a:ext>
            </a:extLst>
          </p:cNvPr>
          <p:cNvPicPr>
            <a:picLocks noChangeAspect="1"/>
          </p:cNvPicPr>
          <p:nvPr/>
        </p:nvPicPr>
        <p:blipFill>
          <a:blip r:embed="rId4"/>
          <a:stretch>
            <a:fillRect/>
          </a:stretch>
        </p:blipFill>
        <p:spPr>
          <a:xfrm>
            <a:off x="5669276" y="499806"/>
            <a:ext cx="4009429" cy="2929194"/>
          </a:xfrm>
          <a:prstGeom prst="rect">
            <a:avLst/>
          </a:prstGeom>
        </p:spPr>
      </p:pic>
      <p:sp>
        <p:nvSpPr>
          <p:cNvPr id="20" name="TextBox 19">
            <a:extLst>
              <a:ext uri="{FF2B5EF4-FFF2-40B4-BE49-F238E27FC236}">
                <a16:creationId xmlns:a16="http://schemas.microsoft.com/office/drawing/2014/main" id="{F1937B45-1EA3-1B03-B55A-4C1F7C8665FF}"/>
              </a:ext>
            </a:extLst>
          </p:cNvPr>
          <p:cNvSpPr txBox="1"/>
          <p:nvPr/>
        </p:nvSpPr>
        <p:spPr>
          <a:xfrm>
            <a:off x="4190472" y="6303418"/>
            <a:ext cx="7226828" cy="307777"/>
          </a:xfrm>
          <a:prstGeom prst="rect">
            <a:avLst/>
          </a:prstGeom>
          <a:noFill/>
        </p:spPr>
        <p:txBody>
          <a:bodyPr wrap="square" rtlCol="0">
            <a:spAutoFit/>
          </a:bodyPr>
          <a:lstStyle/>
          <a:p>
            <a:pPr marL="832231" lvl="4" indent="0" algn="ctr">
              <a:spcBef>
                <a:spcPts val="100"/>
              </a:spcBef>
              <a:buNone/>
            </a:pPr>
            <a:r>
              <a:rPr lang="en-US" sz="1400" b="1">
                <a:solidFill>
                  <a:schemeClr val="accent5"/>
                </a:solidFill>
                <a:latin typeface="Calibri"/>
                <a:cs typeface="Calibri"/>
              </a:rPr>
              <a:t>Additional Storage and Handling Information can be accessed </a:t>
            </a:r>
            <a:r>
              <a:rPr lang="en-US" sz="1400" b="1">
                <a:solidFill>
                  <a:schemeClr val="accent5"/>
                </a:solidFill>
                <a:latin typeface="Calibri"/>
                <a:cs typeface="Calibri"/>
                <a:hlinkClick r:id="rId5">
                  <a:extLst>
                    <a:ext uri="{A12FA001-AC4F-418D-AE19-62706E023703}">
                      <ahyp:hlinkClr xmlns:ahyp="http://schemas.microsoft.com/office/drawing/2018/hyperlinkcolor" val="tx"/>
                    </a:ext>
                  </a:extLst>
                </a:hlinkClick>
              </a:rPr>
              <a:t>here</a:t>
            </a:r>
            <a:r>
              <a:rPr lang="en-US" sz="1400" b="1">
                <a:solidFill>
                  <a:schemeClr val="accent5"/>
                </a:solidFill>
                <a:latin typeface="Calibri"/>
                <a:cs typeface="Calibri"/>
              </a:rPr>
              <a:t>   </a:t>
            </a:r>
            <a:endParaRPr lang="en-US" sz="1400" b="1" i="0">
              <a:solidFill>
                <a:schemeClr val="accent5"/>
              </a:solidFill>
              <a:effectLst/>
              <a:latin typeface="Calibri"/>
              <a:cs typeface="Calibri"/>
            </a:endParaRPr>
          </a:p>
        </p:txBody>
      </p:sp>
      <p:pic>
        <p:nvPicPr>
          <p:cNvPr id="7" name="Picture 6">
            <a:extLst>
              <a:ext uri="{FF2B5EF4-FFF2-40B4-BE49-F238E27FC236}">
                <a16:creationId xmlns:a16="http://schemas.microsoft.com/office/drawing/2014/main" id="{6DF13F38-698F-0A04-8E3F-688841A51E75}"/>
              </a:ext>
            </a:extLst>
          </p:cNvPr>
          <p:cNvPicPr>
            <a:picLocks noChangeAspect="1"/>
          </p:cNvPicPr>
          <p:nvPr/>
        </p:nvPicPr>
        <p:blipFill>
          <a:blip r:embed="rId6"/>
          <a:stretch>
            <a:fillRect/>
          </a:stretch>
        </p:blipFill>
        <p:spPr>
          <a:xfrm>
            <a:off x="358139" y="3746446"/>
            <a:ext cx="4598619" cy="2229161"/>
          </a:xfrm>
          <a:prstGeom prst="rect">
            <a:avLst/>
          </a:prstGeom>
        </p:spPr>
      </p:pic>
      <p:pic>
        <p:nvPicPr>
          <p:cNvPr id="12" name="Picture 11">
            <a:extLst>
              <a:ext uri="{FF2B5EF4-FFF2-40B4-BE49-F238E27FC236}">
                <a16:creationId xmlns:a16="http://schemas.microsoft.com/office/drawing/2014/main" id="{2340E06C-8637-6012-9966-43E989A98FE1}"/>
              </a:ext>
            </a:extLst>
          </p:cNvPr>
          <p:cNvPicPr>
            <a:picLocks noChangeAspect="1"/>
          </p:cNvPicPr>
          <p:nvPr/>
        </p:nvPicPr>
        <p:blipFill>
          <a:blip r:embed="rId7"/>
          <a:stretch>
            <a:fillRect/>
          </a:stretch>
        </p:blipFill>
        <p:spPr>
          <a:xfrm>
            <a:off x="5597668" y="3376771"/>
            <a:ext cx="3275151" cy="2800492"/>
          </a:xfrm>
          <a:prstGeom prst="rect">
            <a:avLst/>
          </a:prstGeom>
        </p:spPr>
      </p:pic>
    </p:spTree>
    <p:extLst>
      <p:ext uri="{BB962C8B-B14F-4D97-AF65-F5344CB8AC3E}">
        <p14:creationId xmlns:p14="http://schemas.microsoft.com/office/powerpoint/2010/main" val="1511241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852D-2D3A-70EB-6AD2-0A6E56E5BE61}"/>
              </a:ext>
            </a:extLst>
          </p:cNvPr>
          <p:cNvSpPr>
            <a:spLocks noGrp="1"/>
          </p:cNvSpPr>
          <p:nvPr>
            <p:ph type="title"/>
          </p:nvPr>
        </p:nvSpPr>
        <p:spPr>
          <a:xfrm>
            <a:off x="233484" y="117231"/>
            <a:ext cx="11617856" cy="598831"/>
          </a:xfrm>
          <a:solidFill>
            <a:schemeClr val="accent5"/>
          </a:solidFill>
        </p:spPr>
        <p:txBody>
          <a:bodyPr/>
          <a:lstStyle/>
          <a:p>
            <a:r>
              <a:rPr lang="en-US">
                <a:solidFill>
                  <a:schemeClr val="bg1"/>
                </a:solidFill>
              </a:rPr>
              <a:t>Covid-19 Vaccine Inventory Clean-Up</a:t>
            </a:r>
          </a:p>
        </p:txBody>
      </p:sp>
      <p:sp>
        <p:nvSpPr>
          <p:cNvPr id="3" name="Slide Number Placeholder 2">
            <a:extLst>
              <a:ext uri="{FF2B5EF4-FFF2-40B4-BE49-F238E27FC236}">
                <a16:creationId xmlns:a16="http://schemas.microsoft.com/office/drawing/2014/main" id="{2A899207-868F-CDEE-DCE0-9FA53E977280}"/>
              </a:ext>
            </a:extLst>
          </p:cNvPr>
          <p:cNvSpPr>
            <a:spLocks noGrp="1"/>
          </p:cNvSpPr>
          <p:nvPr>
            <p:ph type="sldNum" sz="quarter" idx="12"/>
          </p:nvPr>
        </p:nvSpPr>
        <p:spPr/>
        <p:txBody>
          <a:bodyPr/>
          <a:lstStyle/>
          <a:p>
            <a:fld id="{DB7DDC46-2E90-8640-BEFE-F54DCCD857ED}" type="slidenum">
              <a:rPr lang="en-US" smtClean="0"/>
              <a:t>28</a:t>
            </a:fld>
            <a:endParaRPr lang="en-US"/>
          </a:p>
        </p:txBody>
      </p:sp>
      <p:sp>
        <p:nvSpPr>
          <p:cNvPr id="4" name="Footer Placeholder 3">
            <a:extLst>
              <a:ext uri="{FF2B5EF4-FFF2-40B4-BE49-F238E27FC236}">
                <a16:creationId xmlns:a16="http://schemas.microsoft.com/office/drawing/2014/main" id="{2BC39A00-ECE7-A76F-6EF1-E7C63051C9B8}"/>
              </a:ext>
            </a:extLst>
          </p:cNvPr>
          <p:cNvSpPr>
            <a:spLocks noGrp="1"/>
          </p:cNvSpPr>
          <p:nvPr>
            <p:ph type="ftr" sz="quarter" idx="13"/>
          </p:nvPr>
        </p:nvSpPr>
        <p:spPr/>
        <p:txBody>
          <a:bodyPr/>
          <a:lstStyle/>
          <a:p>
            <a:r>
              <a:rPr lang="en-US"/>
              <a:t>Oklahoma State Department of Health | Presentation Title | Date </a:t>
            </a:r>
          </a:p>
        </p:txBody>
      </p:sp>
      <p:sp>
        <p:nvSpPr>
          <p:cNvPr id="5" name="TextBox 4">
            <a:extLst>
              <a:ext uri="{FF2B5EF4-FFF2-40B4-BE49-F238E27FC236}">
                <a16:creationId xmlns:a16="http://schemas.microsoft.com/office/drawing/2014/main" id="{CA9859F7-D528-D305-4BC0-B5A71C035D9D}"/>
              </a:ext>
            </a:extLst>
          </p:cNvPr>
          <p:cNvSpPr txBox="1"/>
          <p:nvPr/>
        </p:nvSpPr>
        <p:spPr>
          <a:xfrm>
            <a:off x="233483" y="739056"/>
            <a:ext cx="11617856" cy="6603283"/>
          </a:xfrm>
          <a:prstGeom prst="rect">
            <a:avLst/>
          </a:prstGeom>
          <a:noFill/>
        </p:spPr>
        <p:txBody>
          <a:bodyPr wrap="square" rtlCol="0">
            <a:spAutoFit/>
          </a:bodyPr>
          <a:lstStyle/>
          <a:p>
            <a:pPr marL="0" marR="0">
              <a:lnSpc>
                <a:spcPct val="107000"/>
              </a:lnSpc>
              <a:spcBef>
                <a:spcPts val="0"/>
              </a:spcBef>
              <a:spcAft>
                <a:spcPts val="800"/>
              </a:spcAft>
            </a:pPr>
            <a:r>
              <a:rPr lang="en-US" sz="1400">
                <a:effectLst/>
                <a:ea typeface="Times New Roman" panose="02020603050405020304" pitchFamily="18" charset="0"/>
                <a:cs typeface="Times New Roman" panose="02020603050405020304" pitchFamily="18" charset="0"/>
              </a:rPr>
              <a:t>Following the end of the Public Health Emergency (PHE) Declaration on May 11</a:t>
            </a:r>
            <a:r>
              <a:rPr lang="en-US" sz="1400" baseline="30000">
                <a:effectLst/>
                <a:ea typeface="Times New Roman" panose="02020603050405020304" pitchFamily="18" charset="0"/>
                <a:cs typeface="Times New Roman" panose="02020603050405020304" pitchFamily="18" charset="0"/>
              </a:rPr>
              <a:t>th</a:t>
            </a:r>
            <a:r>
              <a:rPr lang="en-US" sz="1400">
                <a:effectLst/>
                <a:ea typeface="Times New Roman" panose="02020603050405020304" pitchFamily="18" charset="0"/>
                <a:cs typeface="Times New Roman" panose="02020603050405020304" pitchFamily="18" charset="0"/>
              </a:rPr>
              <a:t>, 2023, we are asking providers to assess their inventory reporting data and account for unrecorded doses. </a:t>
            </a:r>
          </a:p>
          <a:p>
            <a:pPr marL="285750" marR="0" indent="-285750">
              <a:lnSpc>
                <a:spcPct val="107000"/>
              </a:lnSpc>
              <a:spcBef>
                <a:spcPts val="0"/>
              </a:spcBef>
              <a:spcAft>
                <a:spcPts val="800"/>
              </a:spcAft>
              <a:buFont typeface="Arial" panose="020B0604020202020204" pitchFamily="34" charset="0"/>
              <a:buChar char="•"/>
            </a:pPr>
            <a:r>
              <a:rPr lang="en-US" sz="1400">
                <a:effectLst/>
                <a:ea typeface="Calibri" panose="020F0502020204030204" pitchFamily="34" charset="0"/>
                <a:cs typeface="Times New Roman" panose="02020603050405020304" pitchFamily="18" charset="0"/>
              </a:rPr>
              <a:t>Per </a:t>
            </a:r>
            <a:r>
              <a:rPr lang="en-US" sz="1400" u="sng">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The CDC COVID-19 Vaccination Program Agreement</a:t>
            </a:r>
            <a:r>
              <a:rPr lang="en-US" sz="1400">
                <a:effectLst/>
                <a:ea typeface="Times New Roman" panose="02020603050405020304" pitchFamily="18" charset="0"/>
                <a:cs typeface="Times New Roman" panose="02020603050405020304" pitchFamily="18" charset="0"/>
              </a:rPr>
              <a:t>, providers are required to record vaccine administration in addition to the number of COVID-19 vaccine doses that were unused, spoiled, expired, or wasted. Providers are also required to dispose of expired COVID-19 vaccines in accordance with local regulations and processes regulating medical waste and report disposed vaccines as wastage. </a:t>
            </a:r>
          </a:p>
          <a:p>
            <a:pPr marL="742950" lvl="1" indent="-285750">
              <a:lnSpc>
                <a:spcPct val="107000"/>
              </a:lnSpc>
              <a:spcAft>
                <a:spcPts val="800"/>
              </a:spcAft>
              <a:buFont typeface="Arial" panose="020B0604020202020204" pitchFamily="34" charset="0"/>
              <a:buChar char="•"/>
            </a:pPr>
            <a:r>
              <a:rPr lang="en-US" sz="1400" i="1">
                <a:ea typeface="Calibri" panose="020F0502020204030204" pitchFamily="34" charset="0"/>
                <a:cs typeface="Times New Roman" panose="02020603050405020304" pitchFamily="18" charset="0"/>
              </a:rPr>
              <a:t>Of note: ALL remaining monovalent mRNA vaccine formulations must be removed from inventory as they are no longer authorized. </a:t>
            </a:r>
            <a:endParaRPr lang="en-US" sz="1400" i="1">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a:effectLst/>
                <a:ea typeface="Calibri" panose="020F0502020204030204" pitchFamily="34" charset="0"/>
                <a:cs typeface="Times New Roman" panose="02020603050405020304" pitchFamily="18" charset="0"/>
              </a:rPr>
              <a:t>To assess your facility’s inventory reporting data and ensure accuracy, providers must take the following actions by </a:t>
            </a:r>
            <a:r>
              <a:rPr lang="en-US" sz="1400" b="1">
                <a:solidFill>
                  <a:srgbClr val="FF0000"/>
                </a:solidFill>
                <a:effectLst/>
                <a:ea typeface="Calibri" panose="020F0502020204030204" pitchFamily="34" charset="0"/>
                <a:cs typeface="Times New Roman" panose="02020603050405020304" pitchFamily="18" charset="0"/>
              </a:rPr>
              <a:t>July 15</a:t>
            </a:r>
            <a:r>
              <a:rPr lang="en-US" sz="1400" b="1" baseline="30000">
                <a:solidFill>
                  <a:srgbClr val="FF0000"/>
                </a:solidFill>
                <a:effectLst/>
                <a:ea typeface="Calibri" panose="020F0502020204030204" pitchFamily="34" charset="0"/>
                <a:cs typeface="Times New Roman" panose="02020603050405020304" pitchFamily="18" charset="0"/>
              </a:rPr>
              <a:t>th</a:t>
            </a:r>
            <a:r>
              <a:rPr lang="en-US" sz="1400" b="1">
                <a:solidFill>
                  <a:srgbClr val="FF0000"/>
                </a:solidFill>
                <a:effectLst/>
                <a:ea typeface="Calibri" panose="020F0502020204030204" pitchFamily="34" charset="0"/>
                <a:cs typeface="Times New Roman" panose="02020603050405020304" pitchFamily="18" charset="0"/>
              </a:rPr>
              <a:t>, 2023</a:t>
            </a:r>
            <a:r>
              <a:rPr lang="en-US" sz="1400">
                <a:solidFill>
                  <a:srgbClr val="FF0000"/>
                </a:solidFill>
                <a:effectLst/>
                <a:ea typeface="Calibri" panose="020F0502020204030204" pitchFamily="34" charset="0"/>
                <a:cs typeface="Times New Roman" panose="02020603050405020304" pitchFamily="18" charset="0"/>
              </a:rPr>
              <a:t>:</a:t>
            </a:r>
          </a:p>
          <a:p>
            <a:pPr marL="800100" lvl="1" indent="-342900">
              <a:lnSpc>
                <a:spcPct val="150000"/>
              </a:lnSpc>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Review any unreported data and reconcile as needed.</a:t>
            </a:r>
          </a:p>
          <a:p>
            <a:pPr marL="800100" lvl="1" indent="-342900">
              <a:lnSpc>
                <a:spcPct val="150000"/>
              </a:lnSpc>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Adjust all monovalent, unused, spoiled, expired, or wasted vaccines from inventory in OSIIS</a:t>
            </a:r>
          </a:p>
          <a:p>
            <a:pPr marL="1200150" lvl="2" indent="-285750">
              <a:lnSpc>
                <a:spcPct val="150000"/>
              </a:lnSpc>
              <a:buFont typeface="Courier New" panose="02070309020205020404" pitchFamily="49" charset="0"/>
              <a:buChar char="o"/>
            </a:pPr>
            <a:r>
              <a:rPr lang="en-US" sz="1400">
                <a:effectLst/>
                <a:ea typeface="Calibri" panose="020F0502020204030204" pitchFamily="34" charset="0"/>
                <a:cs typeface="Times New Roman" panose="02020603050405020304" pitchFamily="18" charset="0"/>
              </a:rPr>
              <a:t>Select “VTRCKS-Other” as the adjustment reason</a:t>
            </a:r>
          </a:p>
          <a:p>
            <a:pPr marL="1200150" lvl="2" indent="-285750">
              <a:lnSpc>
                <a:spcPct val="150000"/>
              </a:lnSpc>
              <a:buFont typeface="Courier New" panose="02070309020205020404" pitchFamily="49" charset="0"/>
              <a:buChar char="o"/>
            </a:pPr>
            <a:r>
              <a:rPr lang="en-US" sz="1400">
                <a:effectLst/>
                <a:ea typeface="Calibri" panose="020F0502020204030204" pitchFamily="34" charset="0"/>
                <a:cs typeface="Times New Roman" panose="02020603050405020304" pitchFamily="18" charset="0"/>
              </a:rPr>
              <a:t>Enter “wastage” in the comment text box</a:t>
            </a:r>
          </a:p>
          <a:p>
            <a:pPr marL="342900" marR="0" lvl="0" indent="-342900">
              <a:lnSpc>
                <a:spcPct val="150000"/>
              </a:lnSpc>
              <a:spcBef>
                <a:spcPts val="0"/>
              </a:spcBef>
              <a:spcAft>
                <a:spcPts val="0"/>
              </a:spcAft>
              <a:buFont typeface="Symbol" panose="05050102010706020507" pitchFamily="18" charset="2"/>
              <a:buChar char=""/>
            </a:pPr>
            <a:r>
              <a:rPr lang="en-US" sz="1400">
                <a:effectLst/>
                <a:ea typeface="Calibri" panose="020F0502020204030204" pitchFamily="34" charset="0"/>
                <a:cs typeface="Times New Roman" panose="02020603050405020304" pitchFamily="18" charset="0"/>
              </a:rPr>
              <a:t>Zero out remaining inventory in Vaccine Finder according to previously established protocol.</a:t>
            </a:r>
          </a:p>
          <a:p>
            <a:pPr marL="342900" marR="0" lvl="0" indent="-342900">
              <a:lnSpc>
                <a:spcPct val="150000"/>
              </a:lnSpc>
              <a:spcBef>
                <a:spcPts val="0"/>
              </a:spcBef>
              <a:spcAft>
                <a:spcPts val="800"/>
              </a:spcAft>
              <a:buFont typeface="Symbol" panose="05050102010706020507" pitchFamily="18" charset="2"/>
              <a:buChar char=""/>
            </a:pPr>
            <a:r>
              <a:rPr lang="en-US" sz="1400">
                <a:effectLst/>
                <a:ea typeface="Times New Roman" panose="02020603050405020304" pitchFamily="18" charset="0"/>
                <a:cs typeface="Times New Roman" panose="02020603050405020304" pitchFamily="18" charset="0"/>
              </a:rPr>
              <a:t>Dispose of expired COVID-19 vaccine in accordance with local regulations and processes regulating medical waste.</a:t>
            </a:r>
          </a:p>
          <a:p>
            <a:pPr marL="342900" marR="0" lvl="0" indent="-342900">
              <a:lnSpc>
                <a:spcPct val="107000"/>
              </a:lnSpc>
              <a:spcBef>
                <a:spcPts val="0"/>
              </a:spcBef>
              <a:spcAft>
                <a:spcPts val="800"/>
              </a:spcAft>
              <a:buFont typeface="Symbol" panose="05050102010706020507" pitchFamily="18" charset="2"/>
              <a:buChar char=""/>
            </a:pPr>
            <a:endParaRPr lang="en-US" sz="1400">
              <a:solidFill>
                <a:srgbClr val="000000"/>
              </a:solidFill>
              <a:ea typeface="Calibri" panose="020F0502020204030204" pitchFamily="34" charset="0"/>
              <a:cs typeface="Times New Roman" panose="02020603050405020304" pitchFamily="18" charset="0"/>
            </a:endParaRPr>
          </a:p>
          <a:p>
            <a:pPr>
              <a:lnSpc>
                <a:spcPct val="107000"/>
              </a:lnSpc>
              <a:spcAft>
                <a:spcPts val="800"/>
              </a:spcAft>
            </a:pPr>
            <a:endParaRPr lang="en-US" sz="1400">
              <a:solidFill>
                <a:srgbClr val="000000"/>
              </a:solidFill>
              <a:ea typeface="Calibri" panose="020F0502020204030204" pitchFamily="34" charset="0"/>
            </a:endParaRPr>
          </a:p>
          <a:p>
            <a:pPr>
              <a:lnSpc>
                <a:spcPct val="107000"/>
              </a:lnSpc>
              <a:spcAft>
                <a:spcPts val="800"/>
              </a:spcAft>
            </a:pPr>
            <a:endParaRPr lang="en-US" sz="1400">
              <a:effectLst/>
              <a:ea typeface="Calibri" panose="020F0502020204030204" pitchFamily="34" charset="0"/>
            </a:endParaRPr>
          </a:p>
          <a:p>
            <a:pPr algn="ctr">
              <a:lnSpc>
                <a:spcPct val="107000"/>
              </a:lnSpc>
              <a:spcAft>
                <a:spcPts val="800"/>
              </a:spcAft>
            </a:pPr>
            <a:r>
              <a:rPr lang="en-US" sz="1400">
                <a:effectLst/>
                <a:ea typeface="Calibri" panose="020F0502020204030204" pitchFamily="34" charset="0"/>
              </a:rPr>
              <a:t>If you have any questions or concerns, please contact the OSIIS Help Desk or reach out to </a:t>
            </a:r>
            <a:r>
              <a:rPr lang="en-US" sz="1400" u="sng">
                <a:solidFill>
                  <a:srgbClr val="0000FF"/>
                </a:solidFill>
                <a:effectLst/>
                <a:ea typeface="Calibri" panose="020F0502020204030204" pitchFamily="34" charset="0"/>
                <a:hlinkClick r:id="rId4"/>
              </a:rPr>
              <a:t>Margaret.Archer@health.ok.gov</a:t>
            </a:r>
            <a:r>
              <a:rPr lang="en-US" sz="1400">
                <a:effectLst/>
                <a:ea typeface="Calibri" panose="020F0502020204030204" pitchFamily="34" charset="0"/>
              </a:rPr>
              <a:t> and </a:t>
            </a:r>
            <a:r>
              <a:rPr lang="en-US" sz="1400" u="sng">
                <a:solidFill>
                  <a:srgbClr val="0000FF"/>
                </a:solidFill>
                <a:effectLst/>
                <a:ea typeface="Calibri" panose="020F0502020204030204" pitchFamily="34" charset="0"/>
                <a:hlinkClick r:id="rId5"/>
              </a:rPr>
              <a:t>Muhammad.Khalil@health.ok.gov</a:t>
            </a:r>
            <a:r>
              <a:rPr lang="en-US" sz="1400">
                <a:effectLst/>
                <a:ea typeface="Calibri" panose="020F0502020204030204" pitchFamily="34" charset="0"/>
              </a:rPr>
              <a:t> </a:t>
            </a:r>
          </a:p>
          <a:p>
            <a:pPr>
              <a:lnSpc>
                <a:spcPct val="107000"/>
              </a:lnSpc>
              <a:spcAft>
                <a:spcPts val="800"/>
              </a:spcAft>
            </a:pPr>
            <a:endParaRPr lang="en-US" sz="1400">
              <a:effectLst/>
              <a:ea typeface="Calibri" panose="020F0502020204030204" pitchFamily="34" charset="0"/>
            </a:endParaRPr>
          </a:p>
          <a:p>
            <a:pPr marL="342900" marR="0" lvl="0" indent="-342900">
              <a:lnSpc>
                <a:spcPct val="107000"/>
              </a:lnSpc>
              <a:spcBef>
                <a:spcPts val="0"/>
              </a:spcBef>
              <a:spcAft>
                <a:spcPts val="800"/>
              </a:spcAft>
              <a:buFont typeface="Symbol" panose="05050102010706020507" pitchFamily="18" charset="2"/>
              <a:buChar char=""/>
            </a:pPr>
            <a:endParaRPr lang="en-US" sz="1600">
              <a:solidFill>
                <a:srgbClr val="000000"/>
              </a:solidFill>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endParaRPr lang="en-US" sz="120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F5C7C5B-10EB-D2FB-AEB2-845D797A19C9}"/>
              </a:ext>
            </a:extLst>
          </p:cNvPr>
          <p:cNvSpPr txBox="1"/>
          <p:nvPr/>
        </p:nvSpPr>
        <p:spPr>
          <a:xfrm>
            <a:off x="287072" y="4994031"/>
            <a:ext cx="11400836" cy="461665"/>
          </a:xfrm>
          <a:prstGeom prst="rect">
            <a:avLst/>
          </a:prstGeom>
          <a:noFill/>
        </p:spPr>
        <p:txBody>
          <a:bodyPr wrap="square" rtlCol="0">
            <a:spAutoFit/>
          </a:bodyPr>
          <a:lstStyle/>
          <a:p>
            <a:r>
              <a:rPr lang="en-US" sz="1200">
                <a:solidFill>
                  <a:srgbClr val="000000"/>
                </a:solidFill>
                <a:effectLst/>
                <a:ea typeface="Calibri" panose="020F0502020204030204" pitchFamily="34" charset="0"/>
              </a:rPr>
              <a:t>The </a:t>
            </a:r>
            <a:r>
              <a:rPr lang="en-US" sz="1200" u="none" strike="noStrike">
                <a:solidFill>
                  <a:srgbClr val="0563C1"/>
                </a:solidFill>
                <a:effectLst/>
                <a:ea typeface="Calibri" panose="020F0502020204030204" pitchFamily="34" charset="0"/>
                <a:hlinkClick r:id="rId6"/>
              </a:rPr>
              <a:t>Operational Summary for Identifying, Disposing, and Reporting COVID-19 Vaccine Wastage l CDC </a:t>
            </a:r>
            <a:r>
              <a:rPr lang="en-US" sz="1200">
                <a:solidFill>
                  <a:srgbClr val="000000"/>
                </a:solidFill>
                <a:effectLst/>
                <a:ea typeface="Calibri" panose="020F0502020204030204" pitchFamily="34" charset="0"/>
              </a:rPr>
              <a:t> provides information to help awardees and immunization managers identify, handle, dispose of, and report waste in COVID-19 vaccination programs. </a:t>
            </a:r>
          </a:p>
        </p:txBody>
      </p:sp>
    </p:spTree>
    <p:extLst>
      <p:ext uri="{BB962C8B-B14F-4D97-AF65-F5344CB8AC3E}">
        <p14:creationId xmlns:p14="http://schemas.microsoft.com/office/powerpoint/2010/main" val="2335375314"/>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776973"/>
            <a:ext cx="5229924" cy="1370940"/>
          </a:xfrm>
        </p:spPr>
        <p:txBody>
          <a:bodyPr/>
          <a:lstStyle/>
          <a:p>
            <a:r>
              <a:rPr lang="en-US">
                <a:cs typeface="Arial"/>
              </a:rPr>
              <a:t>Vaccine Ordering and Distribution </a:t>
            </a:r>
          </a:p>
        </p:txBody>
      </p:sp>
      <p:sp>
        <p:nvSpPr>
          <p:cNvPr id="4" name="Slide Number Placeholder 3"/>
          <p:cNvSpPr>
            <a:spLocks noGrp="1"/>
          </p:cNvSpPr>
          <p:nvPr>
            <p:ph type="sldNum" sz="quarter" idx="12"/>
          </p:nvPr>
        </p:nvSpPr>
        <p:spPr/>
        <p:txBody>
          <a:bodyPr/>
          <a:lstStyle/>
          <a:p>
            <a:fld id="{DB7DDC46-2E90-8640-BEFE-F54DCCD857ED}" type="slidenum">
              <a:rPr lang="en-US" smtClean="0"/>
              <a:pPr/>
              <a:t>29</a:t>
            </a:fld>
            <a:endParaRPr lang="en-US"/>
          </a:p>
        </p:txBody>
      </p:sp>
      <p:sp>
        <p:nvSpPr>
          <p:cNvPr id="3" name="TextBox 2">
            <a:extLst>
              <a:ext uri="{FF2B5EF4-FFF2-40B4-BE49-F238E27FC236}">
                <a16:creationId xmlns:a16="http://schemas.microsoft.com/office/drawing/2014/main" id="{16DCD8E3-6C6B-4299-88CE-254C7A9720BC}"/>
              </a:ext>
            </a:extLst>
          </p:cNvPr>
          <p:cNvSpPr txBox="1"/>
          <p:nvPr/>
        </p:nvSpPr>
        <p:spPr>
          <a:xfrm>
            <a:off x="6406553" y="5414513"/>
            <a:ext cx="53311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cs typeface="Arial"/>
              </a:rPr>
              <a:t>Teja Paruchuri, MPH</a:t>
            </a:r>
          </a:p>
        </p:txBody>
      </p:sp>
    </p:spTree>
    <p:extLst>
      <p:ext uri="{BB962C8B-B14F-4D97-AF65-F5344CB8AC3E}">
        <p14:creationId xmlns:p14="http://schemas.microsoft.com/office/powerpoint/2010/main" val="873460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15FB-3487-4EED-9C42-D133E6795107}"/>
              </a:ext>
            </a:extLst>
          </p:cNvPr>
          <p:cNvSpPr>
            <a:spLocks noGrp="1"/>
          </p:cNvSpPr>
          <p:nvPr>
            <p:ph type="title"/>
          </p:nvPr>
        </p:nvSpPr>
        <p:spPr>
          <a:xfrm>
            <a:off x="575727" y="1604094"/>
            <a:ext cx="5808643" cy="2262336"/>
          </a:xfrm>
        </p:spPr>
        <p:txBody>
          <a:bodyPr/>
          <a:lstStyle/>
          <a:p>
            <a:r>
              <a:rPr lang="en-US">
                <a:cs typeface="Arial"/>
              </a:rPr>
              <a:t>COVID-19 Vaccine</a:t>
            </a:r>
            <a:br>
              <a:rPr lang="en-US">
                <a:cs typeface="Arial"/>
              </a:rPr>
            </a:br>
            <a:r>
              <a:rPr lang="en-US">
                <a:cs typeface="Arial"/>
              </a:rPr>
              <a:t>State Data &amp; Administration Guidance</a:t>
            </a:r>
            <a:br>
              <a:rPr lang="en-US">
                <a:cs typeface="Arial"/>
              </a:rPr>
            </a:br>
            <a:br>
              <a:rPr lang="en-US">
                <a:cs typeface="Arial"/>
              </a:rPr>
            </a:br>
            <a:br>
              <a:rPr lang="en-US">
                <a:cs typeface="Arial"/>
              </a:rPr>
            </a:br>
            <a:br>
              <a:rPr lang="en-US">
                <a:cs typeface="Arial"/>
              </a:rPr>
            </a:br>
            <a:br>
              <a:rPr lang="en-US">
                <a:cs typeface="Arial"/>
              </a:rPr>
            </a:br>
            <a:endParaRPr lang="en-US">
              <a:cs typeface="Arial"/>
            </a:endParaRPr>
          </a:p>
        </p:txBody>
      </p:sp>
      <p:sp>
        <p:nvSpPr>
          <p:cNvPr id="4" name="Slide Number Placeholder 3">
            <a:extLst>
              <a:ext uri="{FF2B5EF4-FFF2-40B4-BE49-F238E27FC236}">
                <a16:creationId xmlns:a16="http://schemas.microsoft.com/office/drawing/2014/main" id="{D77BD215-43EF-49F7-A31B-C1FA600891D2}"/>
              </a:ext>
            </a:extLst>
          </p:cNvPr>
          <p:cNvSpPr>
            <a:spLocks noGrp="1"/>
          </p:cNvSpPr>
          <p:nvPr>
            <p:ph type="sldNum" sz="quarter" idx="12"/>
          </p:nvPr>
        </p:nvSpPr>
        <p:spPr/>
        <p:txBody>
          <a:bodyPr/>
          <a:lstStyle/>
          <a:p>
            <a:fld id="{DB7DDC46-2E90-8640-BEFE-F54DCCD857ED}" type="slidenum">
              <a:rPr lang="en-US" dirty="0" smtClean="0"/>
              <a:pPr/>
              <a:t>3</a:t>
            </a:fld>
            <a:endParaRPr lang="en-US"/>
          </a:p>
        </p:txBody>
      </p:sp>
      <p:sp>
        <p:nvSpPr>
          <p:cNvPr id="3" name="Title 3">
            <a:extLst>
              <a:ext uri="{FF2B5EF4-FFF2-40B4-BE49-F238E27FC236}">
                <a16:creationId xmlns:a16="http://schemas.microsoft.com/office/drawing/2014/main" id="{5856A454-B26B-4BDC-BDBF-A5F8B66953B2}"/>
              </a:ext>
            </a:extLst>
          </p:cNvPr>
          <p:cNvSpPr txBox="1">
            <a:spLocks/>
          </p:cNvSpPr>
          <p:nvPr/>
        </p:nvSpPr>
        <p:spPr>
          <a:xfrm>
            <a:off x="7541258" y="5029775"/>
            <a:ext cx="4310085" cy="1354319"/>
          </a:xfrm>
          <a:prstGeom prst="rect">
            <a:avLst/>
          </a:prstGeom>
        </p:spPr>
        <p:txBody>
          <a:bodyPr vert="horz" lIns="0" tIns="45720" rIns="91440" bIns="45720" rtlCol="0" anchor="t">
            <a:noAutofit/>
          </a:bodyPr>
          <a:lstStyle>
            <a:lvl1pPr algn="l" defTabSz="914400" rtl="0" eaLnBrk="1" latinLnBrk="0" hangingPunct="1">
              <a:lnSpc>
                <a:spcPct val="100000"/>
              </a:lnSpc>
              <a:spcBef>
                <a:spcPct val="0"/>
              </a:spcBef>
              <a:buNone/>
              <a:defRPr sz="4000" b="1" kern="1200">
                <a:solidFill>
                  <a:schemeClr val="bg1"/>
                </a:solidFill>
                <a:latin typeface="+mj-lt"/>
                <a:ea typeface="+mj-ea"/>
                <a:cs typeface="+mj-cs"/>
              </a:defRPr>
            </a:lvl1pPr>
          </a:lstStyle>
          <a:p>
            <a:r>
              <a:rPr lang="en-US" sz="2800">
                <a:ea typeface="+mj-lt"/>
                <a:cs typeface="+mj-lt"/>
              </a:rPr>
              <a:t>Rishu Garg, Adult Vaccine Coordinator</a:t>
            </a:r>
          </a:p>
        </p:txBody>
      </p:sp>
    </p:spTree>
    <p:extLst>
      <p:ext uri="{BB962C8B-B14F-4D97-AF65-F5344CB8AC3E}">
        <p14:creationId xmlns:p14="http://schemas.microsoft.com/office/powerpoint/2010/main" val="1849724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7" descr="Image screenshot from video showing a drop down of Inventory Location." title="Inventory Reconciliation">
            <a:extLst>
              <a:ext uri="{FF2B5EF4-FFF2-40B4-BE49-F238E27FC236}">
                <a16:creationId xmlns:a16="http://schemas.microsoft.com/office/drawing/2014/main" id="{C8412CFB-3662-4538-BAF5-90355E885778}"/>
              </a:ext>
            </a:extLst>
          </p:cNvPr>
          <p:cNvPicPr>
            <a:picLocks noChangeAspect="1"/>
          </p:cNvPicPr>
          <p:nvPr/>
        </p:nvPicPr>
        <p:blipFill>
          <a:blip r:embed="rId3"/>
          <a:stretch>
            <a:fillRect/>
          </a:stretch>
        </p:blipFill>
        <p:spPr>
          <a:xfrm>
            <a:off x="1118099" y="4306220"/>
            <a:ext cx="5839245" cy="1782435"/>
          </a:xfrm>
          <a:prstGeom prst="rect">
            <a:avLst/>
          </a:prstGeom>
        </p:spPr>
      </p:pic>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chemeClr val="bg1"/>
                </a:solidFill>
                <a:ea typeface="+mj-lt"/>
                <a:cs typeface="+mj-lt"/>
              </a:rPr>
              <a:t>Reconciliation  </a:t>
            </a:r>
            <a:endParaRPr lang="en-US">
              <a:solidFill>
                <a:schemeClr val="bg1"/>
              </a:solidFill>
              <a:cs typeface="Arial"/>
            </a:endParaRPr>
          </a:p>
        </p:txBody>
      </p:sp>
      <p:sp>
        <p:nvSpPr>
          <p:cNvPr id="5" name="Footer Placeholder 4">
            <a:extLst>
              <a:ext uri="{FF2B5EF4-FFF2-40B4-BE49-F238E27FC236}">
                <a16:creationId xmlns:a16="http://schemas.microsoft.com/office/drawing/2014/main" id="{C7CEEF07-0AD1-4363-9928-3FDF2ED0AB1F}"/>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30</a:t>
            </a:fld>
            <a:endParaRPr lang="en-US" sz="1200"/>
          </a:p>
        </p:txBody>
      </p:sp>
      <p:sp>
        <p:nvSpPr>
          <p:cNvPr id="3" name="TextBox 2">
            <a:extLst>
              <a:ext uri="{FF2B5EF4-FFF2-40B4-BE49-F238E27FC236}">
                <a16:creationId xmlns:a16="http://schemas.microsoft.com/office/drawing/2014/main" id="{7C1ED6E5-97C9-47F3-9D1F-3AC4BDB8758A}"/>
              </a:ext>
            </a:extLst>
          </p:cNvPr>
          <p:cNvSpPr txBox="1"/>
          <p:nvPr/>
        </p:nvSpPr>
        <p:spPr>
          <a:xfrm>
            <a:off x="898737" y="2122118"/>
            <a:ext cx="10180320" cy="3360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900"/>
              </a:spcBef>
            </a:pPr>
            <a:r>
              <a:rPr lang="en-US" sz="2000" b="1">
                <a:ea typeface="+mn-lt"/>
                <a:cs typeface="+mn-lt"/>
              </a:rPr>
              <a:t>Reconciliation – </a:t>
            </a:r>
            <a:r>
              <a:rPr lang="en-US" sz="2000" b="1">
                <a:solidFill>
                  <a:srgbClr val="464646"/>
                </a:solidFill>
                <a:ea typeface="+mn-lt"/>
                <a:cs typeface="+mn-lt"/>
              </a:rPr>
              <a:t>every 14 days</a:t>
            </a:r>
            <a:r>
              <a:rPr lang="en-US" sz="2000" b="1">
                <a:solidFill>
                  <a:srgbClr val="FF0000"/>
                </a:solidFill>
                <a:ea typeface="+mn-lt"/>
                <a:cs typeface="+mn-lt"/>
              </a:rPr>
              <a:t> </a:t>
            </a:r>
            <a:endParaRPr lang="en-US" sz="2000">
              <a:solidFill>
                <a:srgbClr val="FF0000"/>
              </a:solidFill>
              <a:ea typeface="+mn-lt"/>
              <a:cs typeface="+mn-lt"/>
            </a:endParaRPr>
          </a:p>
          <a:p>
            <a:pPr marL="285750" indent="-285750">
              <a:lnSpc>
                <a:spcPct val="90000"/>
              </a:lnSpc>
              <a:spcBef>
                <a:spcPts val="900"/>
              </a:spcBef>
              <a:buFont typeface="Arial"/>
              <a:buChar char="•"/>
            </a:pPr>
            <a:r>
              <a:rPr lang="en-US">
                <a:ea typeface="+mn-lt"/>
                <a:cs typeface="+mn-lt"/>
              </a:rPr>
              <a:t>Providers are required to reconcile their inventory once every 14 days before placing a vaccine order.</a:t>
            </a:r>
            <a:endParaRPr lang="en-US" b="1">
              <a:cs typeface="Arial"/>
            </a:endParaRPr>
          </a:p>
          <a:p>
            <a:pPr marL="285750" indent="-285750">
              <a:lnSpc>
                <a:spcPct val="90000"/>
              </a:lnSpc>
              <a:spcBef>
                <a:spcPts val="900"/>
              </a:spcBef>
              <a:buFont typeface="Arial,Sans-Serif"/>
              <a:buChar char="•"/>
            </a:pPr>
            <a:r>
              <a:rPr lang="en-US">
                <a:solidFill>
                  <a:srgbClr val="FF0000"/>
                </a:solidFill>
                <a:ea typeface="+mn-lt"/>
                <a:cs typeface="+mn-lt"/>
              </a:rPr>
              <a:t>If a clinic does not reconcile COVID inventory every 14 days, they will not be able to create a vaccine order. </a:t>
            </a:r>
            <a:endParaRPr lang="en-US">
              <a:ea typeface="+mn-lt"/>
              <a:cs typeface="+mn-lt"/>
            </a:endParaRPr>
          </a:p>
          <a:p>
            <a:pPr marL="285750" indent="-285750">
              <a:lnSpc>
                <a:spcPct val="90000"/>
              </a:lnSpc>
              <a:spcBef>
                <a:spcPts val="900"/>
              </a:spcBef>
              <a:buFont typeface="Arial"/>
              <a:buChar char="•"/>
            </a:pPr>
            <a:r>
              <a:rPr lang="en-US">
                <a:ea typeface="+mn-lt"/>
                <a:cs typeface="+mn-lt"/>
              </a:rPr>
              <a:t>An informational video on COVID 19 vaccine reconciliation and ordering can be accessed at </a:t>
            </a:r>
            <a:r>
              <a:rPr lang="en-US">
                <a:ea typeface="+mn-lt"/>
                <a:cs typeface="+mn-lt"/>
                <a:hlinkClick r:id="rId4"/>
              </a:rPr>
              <a:t>https://vimeo.com/528424790</a:t>
            </a:r>
            <a:endParaRPr lang="en-US">
              <a:ea typeface="+mn-lt"/>
              <a:cs typeface="+mn-lt"/>
            </a:endParaRPr>
          </a:p>
          <a:p>
            <a:pPr marL="285750" indent="-285750">
              <a:lnSpc>
                <a:spcPct val="90000"/>
              </a:lnSpc>
              <a:spcBef>
                <a:spcPts val="900"/>
              </a:spcBef>
              <a:buFont typeface="Arial"/>
              <a:buChar char="•"/>
            </a:pPr>
            <a:r>
              <a:rPr lang="en-US">
                <a:ea typeface="+mn-lt"/>
                <a:cs typeface="+mn-lt"/>
                <a:hlinkClick r:id="rId5"/>
              </a:rPr>
              <a:t>Inventory Reconciliation</a:t>
            </a:r>
            <a:endParaRPr lang="en-US">
              <a:ea typeface="+mn-lt"/>
              <a:cs typeface="+mn-lt"/>
            </a:endParaRPr>
          </a:p>
          <a:p>
            <a:pPr>
              <a:lnSpc>
                <a:spcPct val="90000"/>
              </a:lnSpc>
              <a:spcBef>
                <a:spcPts val="900"/>
              </a:spcBef>
            </a:pPr>
            <a:endParaRPr lang="en-US" sz="2000">
              <a:ea typeface="+mn-lt"/>
              <a:cs typeface="+mn-lt"/>
            </a:endParaRPr>
          </a:p>
          <a:p>
            <a:pPr marL="285750" indent="-285750">
              <a:lnSpc>
                <a:spcPct val="90000"/>
              </a:lnSpc>
              <a:spcBef>
                <a:spcPts val="900"/>
              </a:spcBef>
              <a:buFont typeface="Arial"/>
              <a:buChar char="•"/>
            </a:pPr>
            <a:endParaRPr lang="en-US" sz="2000">
              <a:cs typeface="Arial" panose="020B0604020202020204"/>
            </a:endParaRPr>
          </a:p>
        </p:txBody>
      </p:sp>
    </p:spTree>
    <p:extLst>
      <p:ext uri="{BB962C8B-B14F-4D97-AF65-F5344CB8AC3E}">
        <p14:creationId xmlns:p14="http://schemas.microsoft.com/office/powerpoint/2010/main" val="1787770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lnSpc>
                <a:spcPct val="90000"/>
              </a:lnSpc>
            </a:pPr>
            <a:r>
              <a:rPr lang="en-US" sz="4000">
                <a:solidFill>
                  <a:schemeClr val="bg1"/>
                </a:solidFill>
                <a:effectLst>
                  <a:outerShdw blurRad="38100" dist="38100" dir="2700000" algn="tl">
                    <a:srgbClr val="000000">
                      <a:alpha val="43137"/>
                    </a:srgbClr>
                  </a:outerShdw>
                </a:effectLst>
                <a:ea typeface="+mj-lt"/>
                <a:cs typeface="+mj-lt"/>
              </a:rPr>
              <a:t>Ordering Process</a:t>
            </a:r>
            <a:endParaRPr lang="en-US" sz="2400">
              <a:solidFill>
                <a:schemeClr val="bg1"/>
              </a:solidFill>
              <a:effectLst>
                <a:outerShdw blurRad="38100" dist="38100" dir="2700000" algn="tl">
                  <a:srgbClr val="000000">
                    <a:alpha val="43137"/>
                  </a:srgbClr>
                </a:outerShdw>
              </a:effectLst>
              <a:cs typeface="Arial"/>
            </a:endParaRPr>
          </a:p>
        </p:txBody>
      </p:sp>
      <p:sp>
        <p:nvSpPr>
          <p:cNvPr id="5" name="Footer Placeholder 4">
            <a:extLst>
              <a:ext uri="{FF2B5EF4-FFF2-40B4-BE49-F238E27FC236}">
                <a16:creationId xmlns:a16="http://schemas.microsoft.com/office/drawing/2014/main" id="{C7CEEF07-0AD1-4363-9928-3FDF2ED0AB1F}"/>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31</a:t>
            </a:fld>
            <a:endParaRPr lang="en-US" sz="1200"/>
          </a:p>
        </p:txBody>
      </p:sp>
      <p:sp>
        <p:nvSpPr>
          <p:cNvPr id="3" name="TextBox 2">
            <a:extLst>
              <a:ext uri="{FF2B5EF4-FFF2-40B4-BE49-F238E27FC236}">
                <a16:creationId xmlns:a16="http://schemas.microsoft.com/office/drawing/2014/main" id="{7C1ED6E5-97C9-47F3-9D1F-3AC4BDB8758A}"/>
              </a:ext>
            </a:extLst>
          </p:cNvPr>
          <p:cNvSpPr txBox="1"/>
          <p:nvPr/>
        </p:nvSpPr>
        <p:spPr>
          <a:xfrm>
            <a:off x="236267" y="1960481"/>
            <a:ext cx="11592049" cy="27238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200"/>
              </a:spcBef>
              <a:buFont typeface="Arial,Sans-Serif"/>
              <a:buChar char="•"/>
            </a:pPr>
            <a:r>
              <a:rPr lang="en-US" sz="1600">
                <a:ea typeface="+mn-lt"/>
                <a:cs typeface="+mn-lt"/>
              </a:rPr>
              <a:t>Providers </a:t>
            </a:r>
            <a:r>
              <a:rPr lang="en-US" sz="1600">
                <a:cs typeface="Arial"/>
              </a:rPr>
              <a:t>can create orders in OSIIS during the ordering timeframe, which is </a:t>
            </a:r>
            <a:r>
              <a:rPr lang="en-US" sz="1600" b="1">
                <a:cs typeface="Arial"/>
              </a:rPr>
              <a:t>Tuesday through Monday</a:t>
            </a:r>
            <a:r>
              <a:rPr lang="en-US" sz="1600">
                <a:cs typeface="Arial"/>
              </a:rPr>
              <a:t>. </a:t>
            </a:r>
          </a:p>
          <a:p>
            <a:pPr marL="285750" indent="-285750">
              <a:spcBef>
                <a:spcPts val="1200"/>
              </a:spcBef>
              <a:buFont typeface="Arial,Sans-Serif"/>
              <a:buChar char="•"/>
            </a:pPr>
            <a:r>
              <a:rPr lang="en-US" sz="1600">
                <a:cs typeface="Arial"/>
              </a:rPr>
              <a:t>COVID-19 vaccines are on allocation. Please do not order more vaccines than you can use in a 2-week period. Orders that have already been placed will be cut based on the availability of the vaccine and doses administered.</a:t>
            </a:r>
          </a:p>
          <a:p>
            <a:pPr marL="285750" indent="-285750">
              <a:spcBef>
                <a:spcPts val="1200"/>
              </a:spcBef>
              <a:buFont typeface="Arial,Sans-Serif"/>
              <a:buChar char="•"/>
            </a:pPr>
            <a:r>
              <a:rPr lang="en-US" sz="1600">
                <a:cs typeface="Arial"/>
              </a:rPr>
              <a:t>Providers will no longer be able to order less than the minimum quantity for direct shipment. </a:t>
            </a:r>
          </a:p>
          <a:p>
            <a:pPr marL="742950" lvl="1" indent="-285750">
              <a:spcBef>
                <a:spcPts val="1200"/>
              </a:spcBef>
              <a:buFont typeface="Arial,Sans-Serif"/>
              <a:buChar char="•"/>
            </a:pPr>
            <a:r>
              <a:rPr lang="en-US" sz="1600">
                <a:cs typeface="Arial"/>
              </a:rPr>
              <a:t>The minimum quantity is 10 doses for all formulations, except for Pfizer 6m-4yrs, which is 30 doses.</a:t>
            </a:r>
          </a:p>
          <a:p>
            <a:endParaRPr lang="en-US" sz="1600">
              <a:ea typeface="+mn-lt"/>
              <a:cs typeface="+mn-lt"/>
            </a:endParaRPr>
          </a:p>
          <a:p>
            <a:pPr marL="285750" indent="-285750">
              <a:spcBef>
                <a:spcPts val="1200"/>
              </a:spcBef>
              <a:buFont typeface="Arial"/>
              <a:buChar char="•"/>
            </a:pPr>
            <a:endParaRPr lang="en-US" sz="1700">
              <a:cs typeface="Arial" panose="020B0604020202020204"/>
            </a:endParaRPr>
          </a:p>
          <a:p>
            <a:endParaRPr lang="en-US">
              <a:cs typeface="Arial" panose="020B0604020202020204"/>
            </a:endParaRPr>
          </a:p>
        </p:txBody>
      </p:sp>
      <p:pic>
        <p:nvPicPr>
          <p:cNvPr id="7" name="Picture 6">
            <a:extLst>
              <a:ext uri="{FF2B5EF4-FFF2-40B4-BE49-F238E27FC236}">
                <a16:creationId xmlns:a16="http://schemas.microsoft.com/office/drawing/2014/main" id="{428EEA07-FCEA-F2D9-2833-39CB03BEF09E}"/>
              </a:ext>
            </a:extLst>
          </p:cNvPr>
          <p:cNvPicPr>
            <a:picLocks noChangeAspect="1"/>
          </p:cNvPicPr>
          <p:nvPr/>
        </p:nvPicPr>
        <p:blipFill>
          <a:blip r:embed="rId3"/>
          <a:stretch>
            <a:fillRect/>
          </a:stretch>
        </p:blipFill>
        <p:spPr>
          <a:xfrm>
            <a:off x="1610430" y="3834582"/>
            <a:ext cx="8757197" cy="2886894"/>
          </a:xfrm>
          <a:prstGeom prst="rect">
            <a:avLst/>
          </a:prstGeom>
        </p:spPr>
      </p:pic>
    </p:spTree>
    <p:extLst>
      <p:ext uri="{BB962C8B-B14F-4D97-AF65-F5344CB8AC3E}">
        <p14:creationId xmlns:p14="http://schemas.microsoft.com/office/powerpoint/2010/main" val="116036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ea typeface="+mj-lt"/>
                <a:cs typeface="+mj-lt"/>
              </a:rPr>
              <a:t>Ordering Process</a:t>
            </a:r>
            <a:endParaRPr lang="en-US" sz="4000">
              <a:solidFill>
                <a:schemeClr val="bg1"/>
              </a:solidFill>
              <a:cs typeface="Arial"/>
            </a:endParaRPr>
          </a:p>
        </p:txBody>
      </p:sp>
      <p:sp>
        <p:nvSpPr>
          <p:cNvPr id="5" name="Footer Placeholder 4">
            <a:extLst>
              <a:ext uri="{FF2B5EF4-FFF2-40B4-BE49-F238E27FC236}">
                <a16:creationId xmlns:a16="http://schemas.microsoft.com/office/drawing/2014/main" id="{C7CEEF07-0AD1-4363-9928-3FDF2ED0AB1F}"/>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32</a:t>
            </a:fld>
            <a:endParaRPr lang="en-US" sz="1200"/>
          </a:p>
        </p:txBody>
      </p:sp>
      <p:sp>
        <p:nvSpPr>
          <p:cNvPr id="3" name="TextBox 2">
            <a:extLst>
              <a:ext uri="{FF2B5EF4-FFF2-40B4-BE49-F238E27FC236}">
                <a16:creationId xmlns:a16="http://schemas.microsoft.com/office/drawing/2014/main" id="{7C1ED6E5-97C9-47F3-9D1F-3AC4BDB8758A}"/>
              </a:ext>
            </a:extLst>
          </p:cNvPr>
          <p:cNvSpPr txBox="1"/>
          <p:nvPr/>
        </p:nvSpPr>
        <p:spPr>
          <a:xfrm>
            <a:off x="534843" y="2178022"/>
            <a:ext cx="11122654"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200"/>
              </a:spcBef>
              <a:buFont typeface="Arial,Sans-Serif"/>
              <a:buChar char="•"/>
            </a:pPr>
            <a:r>
              <a:rPr lang="en-US">
                <a:highlight>
                  <a:srgbClr val="FFFF00"/>
                </a:highlight>
                <a:ea typeface="+mn-lt"/>
                <a:cs typeface="+mn-lt"/>
              </a:rPr>
              <a:t>The cut-off to create orders in OSIIS – COB on Monday's. </a:t>
            </a:r>
            <a:endParaRPr lang="en-US">
              <a:ea typeface="+mn-lt"/>
              <a:cs typeface="+mn-lt"/>
            </a:endParaRPr>
          </a:p>
          <a:p>
            <a:pPr marL="285750" indent="-285750">
              <a:spcBef>
                <a:spcPts val="1200"/>
              </a:spcBef>
              <a:buFont typeface="Arial,Sans-Serif"/>
              <a:buChar char="•"/>
            </a:pPr>
            <a:r>
              <a:rPr lang="en-US">
                <a:ea typeface="+mn-lt"/>
                <a:cs typeface="+mn-lt"/>
              </a:rPr>
              <a:t>Orders that are submitted by Monday will be submitted to CDC for processing on Tuesdays and vaccine will be delivered by the end of the same week. </a:t>
            </a:r>
          </a:p>
          <a:p>
            <a:pPr marL="285750" indent="-285750">
              <a:spcBef>
                <a:spcPts val="1200"/>
              </a:spcBef>
              <a:buFont typeface="Arial,Sans-Serif"/>
              <a:buChar char="•"/>
            </a:pPr>
            <a:r>
              <a:rPr lang="en-US">
                <a:ea typeface="+mn-lt"/>
                <a:cs typeface="+mn-lt"/>
              </a:rPr>
              <a:t>To make any changes or cancellations to orders after the deadline, providers must reach out ASAP.</a:t>
            </a:r>
            <a:endParaRPr lang="en-US"/>
          </a:p>
          <a:p>
            <a:pPr marL="742950" lvl="1" indent="-285750">
              <a:spcBef>
                <a:spcPts val="600"/>
              </a:spcBef>
              <a:buFont typeface="Arial,Sans-Serif"/>
              <a:buChar char="•"/>
            </a:pPr>
            <a:r>
              <a:rPr lang="en-US">
                <a:ea typeface="+mn-lt"/>
                <a:cs typeface="+mn-lt"/>
              </a:rPr>
              <a:t>To request a change, a provider should email OSDH </a:t>
            </a:r>
            <a:r>
              <a:rPr lang="en-US" err="1">
                <a:ea typeface="+mn-lt"/>
                <a:cs typeface="+mn-lt"/>
              </a:rPr>
              <a:t>VaccineHelp</a:t>
            </a:r>
            <a:r>
              <a:rPr lang="en-US">
                <a:ea typeface="+mn-lt"/>
                <a:cs typeface="+mn-lt"/>
              </a:rPr>
              <a:t> &lt;</a:t>
            </a:r>
            <a:r>
              <a:rPr lang="en-US">
                <a:ea typeface="+mn-lt"/>
                <a:cs typeface="+mn-lt"/>
                <a:hlinkClick r:id="rId4"/>
              </a:rPr>
              <a:t>VaccineHelp@health.ok.gov</a:t>
            </a:r>
            <a:r>
              <a:rPr lang="en-US">
                <a:ea typeface="+mn-lt"/>
                <a:cs typeface="+mn-lt"/>
              </a:rPr>
              <a:t>&gt; </a:t>
            </a:r>
          </a:p>
          <a:p>
            <a:pPr marL="742950" lvl="1" indent="-285750">
              <a:spcBef>
                <a:spcPts val="600"/>
              </a:spcBef>
              <a:buFont typeface="Arial,Sans-Serif"/>
              <a:buChar char="•"/>
            </a:pPr>
            <a:r>
              <a:rPr lang="en-US">
                <a:ea typeface="+mn-lt"/>
                <a:cs typeface="+mn-lt"/>
              </a:rPr>
              <a:t>If provider doesn’t receive a confirmation of changes/cancellation within 24h, provider must call the OSDH Immunization Service 405.426.8580 to ensure that the order has been cancelled.</a:t>
            </a:r>
            <a:endParaRPr lang="en-US"/>
          </a:p>
          <a:p>
            <a:pPr marL="285750" indent="-285750">
              <a:spcBef>
                <a:spcPts val="1200"/>
              </a:spcBef>
              <a:buFont typeface="Arial"/>
              <a:buChar char="•"/>
            </a:pPr>
            <a:r>
              <a:rPr lang="en-US" u="sng">
                <a:highlight>
                  <a:srgbClr val="FFFF00"/>
                </a:highlight>
                <a:ea typeface="+mn-lt"/>
                <a:cs typeface="+mn-lt"/>
              </a:rPr>
              <a:t>Orders will directly be shipped to the providers. (subjected to change based on the available weekly threshold amounts). </a:t>
            </a:r>
            <a:endParaRPr lang="en-US">
              <a:ea typeface="+mn-lt"/>
              <a:cs typeface="+mn-lt"/>
            </a:endParaRPr>
          </a:p>
          <a:p>
            <a:pPr marL="285750" indent="-285750">
              <a:spcBef>
                <a:spcPts val="1200"/>
              </a:spcBef>
              <a:buFont typeface="Arial"/>
              <a:buChar char="•"/>
            </a:pPr>
            <a:r>
              <a:rPr lang="en-US">
                <a:ea typeface="+mn-lt"/>
                <a:cs typeface="+mn-lt"/>
              </a:rPr>
              <a:t>Please do not refuse any vaccine shipments. </a:t>
            </a:r>
          </a:p>
          <a:p>
            <a:endParaRPr lang="en-US">
              <a:ea typeface="+mn-lt"/>
              <a:cs typeface="+mn-lt"/>
            </a:endParaRPr>
          </a:p>
        </p:txBody>
      </p:sp>
    </p:spTree>
    <p:extLst>
      <p:ext uri="{BB962C8B-B14F-4D97-AF65-F5344CB8AC3E}">
        <p14:creationId xmlns:p14="http://schemas.microsoft.com/office/powerpoint/2010/main" val="1346046637"/>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ea typeface="+mj-lt"/>
                <a:cs typeface="+mj-lt"/>
              </a:rPr>
              <a:t>Ordering Process</a:t>
            </a:r>
            <a:endParaRPr lang="en-US" sz="4000">
              <a:solidFill>
                <a:schemeClr val="bg1"/>
              </a:solidFill>
              <a:cs typeface="Arial"/>
            </a:endParaRPr>
          </a:p>
        </p:txBody>
      </p:sp>
      <p:sp>
        <p:nvSpPr>
          <p:cNvPr id="5" name="Footer Placeholder 4">
            <a:extLst>
              <a:ext uri="{FF2B5EF4-FFF2-40B4-BE49-F238E27FC236}">
                <a16:creationId xmlns:a16="http://schemas.microsoft.com/office/drawing/2014/main" id="{C7CEEF07-0AD1-4363-9928-3FDF2ED0AB1F}"/>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33</a:t>
            </a:fld>
            <a:endParaRPr lang="en-US" sz="1200"/>
          </a:p>
        </p:txBody>
      </p:sp>
      <p:sp>
        <p:nvSpPr>
          <p:cNvPr id="3" name="TextBox 2">
            <a:extLst>
              <a:ext uri="{FF2B5EF4-FFF2-40B4-BE49-F238E27FC236}">
                <a16:creationId xmlns:a16="http://schemas.microsoft.com/office/drawing/2014/main" id="{7C1ED6E5-97C9-47F3-9D1F-3AC4BDB8758A}"/>
              </a:ext>
            </a:extLst>
          </p:cNvPr>
          <p:cNvSpPr txBox="1"/>
          <p:nvPr/>
        </p:nvSpPr>
        <p:spPr>
          <a:xfrm>
            <a:off x="296813" y="1911850"/>
            <a:ext cx="11592049" cy="37394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500">
              <a:ea typeface="+mn-lt"/>
              <a:cs typeface="+mn-lt"/>
            </a:endParaRPr>
          </a:p>
          <a:p>
            <a:pPr marL="285750" indent="-285750">
              <a:spcBef>
                <a:spcPts val="1200"/>
              </a:spcBef>
              <a:buFont typeface="Arial"/>
              <a:buChar char="•"/>
            </a:pPr>
            <a:r>
              <a:rPr lang="en-US">
                <a:ea typeface="+mn-lt"/>
                <a:cs typeface="+mn-lt"/>
              </a:rPr>
              <a:t>Upon delivery of vaccine, providers should complete the following steps:</a:t>
            </a:r>
          </a:p>
          <a:p>
            <a:pPr marL="800100" lvl="1" indent="-342900">
              <a:spcBef>
                <a:spcPts val="600"/>
              </a:spcBef>
              <a:buAutoNum type="arabicPeriod"/>
            </a:pPr>
            <a:r>
              <a:rPr lang="en-US">
                <a:ea typeface="+mn-lt"/>
                <a:cs typeface="+mn-lt"/>
              </a:rPr>
              <a:t>Verify if the doses ordered and received are correct.</a:t>
            </a:r>
          </a:p>
          <a:p>
            <a:pPr marL="800100" lvl="1" indent="-342900">
              <a:spcBef>
                <a:spcPts val="600"/>
              </a:spcBef>
              <a:buAutoNum type="arabicPeriod"/>
            </a:pPr>
            <a:r>
              <a:rPr lang="en-US">
                <a:ea typeface="+mn-lt"/>
                <a:cs typeface="+mn-lt"/>
              </a:rPr>
              <a:t>Check if the delivered vaccines are viable. If the vaccines are not viable upon receipt or if there are doses missing, report it to Immunization Service on the same day. </a:t>
            </a:r>
          </a:p>
          <a:p>
            <a:pPr marL="800100" lvl="1" indent="-342900">
              <a:spcBef>
                <a:spcPts val="600"/>
              </a:spcBef>
              <a:buAutoNum type="arabicPeriod"/>
            </a:pPr>
            <a:r>
              <a:rPr lang="en-US">
                <a:ea typeface="+mn-lt"/>
                <a:cs typeface="+mn-lt"/>
              </a:rPr>
              <a:t>Immediately place vaccines into storage according to the storage guidelines. </a:t>
            </a:r>
          </a:p>
          <a:p>
            <a:pPr marL="800100" lvl="1" indent="-342900">
              <a:spcBef>
                <a:spcPts val="600"/>
              </a:spcBef>
              <a:buAutoNum type="arabicPeriod"/>
            </a:pPr>
            <a:r>
              <a:rPr lang="en-US" b="1">
                <a:solidFill>
                  <a:srgbClr val="FF0000"/>
                </a:solidFill>
                <a:ea typeface="+mn-lt"/>
                <a:cs typeface="+mn-lt"/>
              </a:rPr>
              <a:t>Accept inventory in OSIIS.</a:t>
            </a:r>
            <a:endParaRPr lang="en-US" b="1">
              <a:solidFill>
                <a:srgbClr val="FF0000"/>
              </a:solidFill>
              <a:cs typeface="Arial" panose="020B0604020202020204"/>
            </a:endParaRPr>
          </a:p>
          <a:p>
            <a:pPr marL="285750" indent="-285750">
              <a:spcBef>
                <a:spcPts val="1200"/>
              </a:spcBef>
              <a:buFont typeface="Arial"/>
              <a:buChar char="•"/>
            </a:pPr>
            <a:r>
              <a:rPr lang="en-US">
                <a:ea typeface="+mn-lt"/>
                <a:cs typeface="+mn-lt"/>
              </a:rPr>
              <a:t>Questions about orders:</a:t>
            </a:r>
          </a:p>
          <a:p>
            <a:pPr marL="742950" lvl="1" indent="-285750">
              <a:spcBef>
                <a:spcPts val="1200"/>
              </a:spcBef>
              <a:buFont typeface="Arial"/>
              <a:buChar char="•"/>
            </a:pPr>
            <a:r>
              <a:rPr lang="en-US">
                <a:ea typeface="+mn-lt"/>
                <a:cs typeface="+mn-lt"/>
              </a:rPr>
              <a:t>OSIIS: OSIISHELP@health.ok.gov </a:t>
            </a:r>
          </a:p>
          <a:p>
            <a:pPr marL="742950" lvl="1" indent="-285750">
              <a:spcBef>
                <a:spcPts val="1200"/>
              </a:spcBef>
              <a:buFont typeface="Arial"/>
              <a:buChar char="•"/>
            </a:pPr>
            <a:r>
              <a:rPr lang="en-US">
                <a:ea typeface="+mn-lt"/>
                <a:cs typeface="+mn-lt"/>
              </a:rPr>
              <a:t>Vaccine ordering process: VaccineHelp@health.ok.gov </a:t>
            </a:r>
          </a:p>
        </p:txBody>
      </p:sp>
    </p:spTree>
    <p:extLst>
      <p:ext uri="{BB962C8B-B14F-4D97-AF65-F5344CB8AC3E}">
        <p14:creationId xmlns:p14="http://schemas.microsoft.com/office/powerpoint/2010/main" val="3317450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79CAE-F21D-400D-BFDF-1DBCB74BBBE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ea typeface="+mj-lt"/>
                <a:cs typeface="+mj-lt"/>
              </a:rPr>
              <a:t>Covid vaccine returns </a:t>
            </a:r>
            <a:endParaRPr lang="en-US" sz="4000">
              <a:solidFill>
                <a:schemeClr val="bg1"/>
              </a:solidFill>
              <a:cs typeface="Arial"/>
            </a:endParaRPr>
          </a:p>
        </p:txBody>
      </p:sp>
      <p:sp>
        <p:nvSpPr>
          <p:cNvPr id="5" name="Footer Placeholder 4">
            <a:extLst>
              <a:ext uri="{FF2B5EF4-FFF2-40B4-BE49-F238E27FC236}">
                <a16:creationId xmlns:a16="http://schemas.microsoft.com/office/drawing/2014/main" id="{C7CEEF07-0AD1-4363-9928-3FDF2ED0AB1F}"/>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8A84734-550E-4AF5-A42F-601C26FF51B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34</a:t>
            </a:fld>
            <a:endParaRPr lang="en-US" sz="1200"/>
          </a:p>
        </p:txBody>
      </p:sp>
      <p:sp>
        <p:nvSpPr>
          <p:cNvPr id="3" name="TextBox 2">
            <a:extLst>
              <a:ext uri="{FF2B5EF4-FFF2-40B4-BE49-F238E27FC236}">
                <a16:creationId xmlns:a16="http://schemas.microsoft.com/office/drawing/2014/main" id="{7C1ED6E5-97C9-47F3-9D1F-3AC4BDB8758A}"/>
              </a:ext>
            </a:extLst>
          </p:cNvPr>
          <p:cNvSpPr txBox="1"/>
          <p:nvPr/>
        </p:nvSpPr>
        <p:spPr>
          <a:xfrm>
            <a:off x="296813" y="1911850"/>
            <a:ext cx="11592049" cy="4385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900"/>
              </a:spcBef>
            </a:pPr>
            <a:r>
              <a:rPr lang="en-US" b="1" i="1">
                <a:solidFill>
                  <a:srgbClr val="242424"/>
                </a:solidFill>
                <a:latin typeface="Calibri"/>
                <a:ea typeface="+mn-lt"/>
                <a:cs typeface="Calibri"/>
              </a:rPr>
              <a:t>Below is a summary of how to handle spoiled/expired/wasted COVID-19 vaccines.</a:t>
            </a:r>
            <a:endParaRPr lang="en-US">
              <a:solidFill>
                <a:srgbClr val="242424"/>
              </a:solidFill>
              <a:latin typeface="Calibri"/>
              <a:ea typeface="+mn-lt"/>
              <a:cs typeface="Calibri"/>
            </a:endParaRPr>
          </a:p>
          <a:p>
            <a:pPr>
              <a:spcBef>
                <a:spcPts val="900"/>
              </a:spcBef>
            </a:pPr>
            <a:r>
              <a:rPr lang="en-US" b="1" u="sng">
                <a:solidFill>
                  <a:srgbClr val="FF0000"/>
                </a:solidFill>
                <a:latin typeface="Calibri"/>
                <a:ea typeface="+mn-lt"/>
                <a:cs typeface="Calibri"/>
              </a:rPr>
              <a:t>COVID 19 vaccines received as part of the USG pandemic response</a:t>
            </a:r>
            <a:endParaRPr lang="en-US">
              <a:solidFill>
                <a:srgbClr val="FF0000"/>
              </a:solidFill>
              <a:latin typeface="Calibri"/>
              <a:ea typeface="+mn-lt"/>
              <a:cs typeface="Calibri"/>
            </a:endParaRPr>
          </a:p>
          <a:p>
            <a:pPr marL="285750" indent="-285750">
              <a:spcBef>
                <a:spcPts val="900"/>
              </a:spcBef>
              <a:buFont typeface="Arial"/>
              <a:buChar char="•"/>
            </a:pPr>
            <a:r>
              <a:rPr lang="en-US">
                <a:solidFill>
                  <a:srgbClr val="242424"/>
                </a:solidFill>
                <a:latin typeface="Calibri"/>
                <a:ea typeface="+mn-lt"/>
                <a:cs typeface="Calibri"/>
              </a:rPr>
              <a:t>These vaccines </a:t>
            </a:r>
            <a:r>
              <a:rPr lang="en-US" i="1">
                <a:solidFill>
                  <a:srgbClr val="242424"/>
                </a:solidFill>
                <a:latin typeface="Calibri"/>
                <a:ea typeface="+mn-lt"/>
                <a:cs typeface="Calibri"/>
              </a:rPr>
              <a:t>cannot</a:t>
            </a:r>
            <a:r>
              <a:rPr lang="en-US">
                <a:solidFill>
                  <a:srgbClr val="242424"/>
                </a:solidFill>
                <a:latin typeface="Calibri"/>
                <a:ea typeface="+mn-lt"/>
                <a:cs typeface="Calibri"/>
              </a:rPr>
              <a:t> be returned to McKesson.</a:t>
            </a:r>
          </a:p>
          <a:p>
            <a:pPr marL="285750" indent="-285750">
              <a:spcBef>
                <a:spcPts val="900"/>
              </a:spcBef>
              <a:buFont typeface="Arial"/>
              <a:buChar char="•"/>
            </a:pPr>
            <a:r>
              <a:rPr lang="en-US">
                <a:solidFill>
                  <a:srgbClr val="242424"/>
                </a:solidFill>
                <a:latin typeface="Calibri"/>
                <a:ea typeface="+mn-lt"/>
                <a:cs typeface="Calibri"/>
              </a:rPr>
              <a:t>Once unauthorized, whether spoiled/expired/unused, these vaccines should be adjusted out of your inventory as wastage and properly disposed of according to state and local regulations.</a:t>
            </a:r>
          </a:p>
          <a:p>
            <a:pPr marL="228600" indent="-228600">
              <a:spcBef>
                <a:spcPts val="900"/>
              </a:spcBef>
            </a:pPr>
            <a:r>
              <a:rPr lang="en-US" b="1" u="sng">
                <a:solidFill>
                  <a:srgbClr val="FF0000"/>
                </a:solidFill>
                <a:latin typeface="Calibri"/>
                <a:ea typeface="+mn-lt"/>
                <a:cs typeface="Calibri"/>
              </a:rPr>
              <a:t>Updated 2023-24 COVID 19 vaccines received as part of CDCs routine program (VFC, 317, or Bridge Access Program)</a:t>
            </a:r>
            <a:endParaRPr lang="en-US">
              <a:solidFill>
                <a:srgbClr val="FF0000"/>
              </a:solidFill>
              <a:latin typeface="Calibri"/>
              <a:ea typeface="+mn-lt"/>
              <a:cs typeface="Calibri"/>
            </a:endParaRPr>
          </a:p>
          <a:p>
            <a:pPr marL="285750" indent="-285750">
              <a:spcBef>
                <a:spcPts val="900"/>
              </a:spcBef>
              <a:buFont typeface="Arial,Sans-Serif"/>
              <a:buChar char="•"/>
            </a:pPr>
            <a:r>
              <a:rPr lang="en-US">
                <a:solidFill>
                  <a:srgbClr val="242424"/>
                </a:solidFill>
                <a:latin typeface="Calibri"/>
                <a:ea typeface="+mn-lt"/>
                <a:cs typeface="Calibri"/>
              </a:rPr>
              <a:t>Spoiled or expired vaccines should be returned to Mckesson by creating vaccine returns in OSIIS just like any other routine vaccines. </a:t>
            </a:r>
          </a:p>
          <a:p>
            <a:pPr marL="285750" indent="-285750">
              <a:spcBef>
                <a:spcPts val="900"/>
              </a:spcBef>
              <a:buFont typeface="Arial,Sans-Serif"/>
              <a:buChar char="•"/>
            </a:pPr>
            <a:r>
              <a:rPr lang="en-US">
                <a:solidFill>
                  <a:srgbClr val="242424"/>
                </a:solidFill>
                <a:latin typeface="Calibri"/>
                <a:ea typeface="+mn-lt"/>
                <a:cs typeface="Calibri"/>
              </a:rPr>
              <a:t>Any nonviable vaccines that cannot be returned to McKesson are considered wastage, including open multi-dose vials where not all doses have been administered, broken vials/syringes, vaccine drawn up into a syringe but not administered, etc.  These vaccines should must be adjusted out of the inventory as wastage should be properly disposed of according to state and local regulations.</a:t>
            </a:r>
          </a:p>
          <a:p>
            <a:endParaRPr lang="en-US">
              <a:ea typeface="+mn-lt"/>
              <a:cs typeface="+mn-lt"/>
            </a:endParaRPr>
          </a:p>
        </p:txBody>
      </p:sp>
    </p:spTree>
    <p:extLst>
      <p:ext uri="{BB962C8B-B14F-4D97-AF65-F5344CB8AC3E}">
        <p14:creationId xmlns:p14="http://schemas.microsoft.com/office/powerpoint/2010/main" val="3192617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15FB-3487-4EED-9C42-D133E6795107}"/>
              </a:ext>
            </a:extLst>
          </p:cNvPr>
          <p:cNvSpPr>
            <a:spLocks noGrp="1"/>
          </p:cNvSpPr>
          <p:nvPr>
            <p:ph type="title"/>
          </p:nvPr>
        </p:nvSpPr>
        <p:spPr>
          <a:xfrm>
            <a:off x="457199" y="1776973"/>
            <a:ext cx="5808643" cy="756145"/>
          </a:xfrm>
        </p:spPr>
        <p:txBody>
          <a:bodyPr/>
          <a:lstStyle/>
          <a:p>
            <a:r>
              <a:rPr lang="en-US">
                <a:cs typeface="Arial"/>
              </a:rPr>
              <a:t>OSIIS Updates</a:t>
            </a:r>
          </a:p>
        </p:txBody>
      </p:sp>
      <p:sp>
        <p:nvSpPr>
          <p:cNvPr id="4" name="Slide Number Placeholder 3">
            <a:extLst>
              <a:ext uri="{FF2B5EF4-FFF2-40B4-BE49-F238E27FC236}">
                <a16:creationId xmlns:a16="http://schemas.microsoft.com/office/drawing/2014/main" id="{D77BD215-43EF-49F7-A31B-C1FA600891D2}"/>
              </a:ext>
            </a:extLst>
          </p:cNvPr>
          <p:cNvSpPr>
            <a:spLocks noGrp="1"/>
          </p:cNvSpPr>
          <p:nvPr>
            <p:ph type="sldNum" sz="quarter" idx="12"/>
          </p:nvPr>
        </p:nvSpPr>
        <p:spPr/>
        <p:txBody>
          <a:bodyPr/>
          <a:lstStyle/>
          <a:p>
            <a:fld id="{DB7DDC46-2E90-8640-BEFE-F54DCCD857ED}" type="slidenum">
              <a:rPr lang="en-US" dirty="0" smtClean="0"/>
              <a:pPr/>
              <a:t>35</a:t>
            </a:fld>
            <a:endParaRPr lang="en-US"/>
          </a:p>
        </p:txBody>
      </p:sp>
      <p:sp>
        <p:nvSpPr>
          <p:cNvPr id="3" name="Title 1">
            <a:extLst>
              <a:ext uri="{FF2B5EF4-FFF2-40B4-BE49-F238E27FC236}">
                <a16:creationId xmlns:a16="http://schemas.microsoft.com/office/drawing/2014/main" id="{980851CD-1478-4532-92E4-A2D39FE29E8C}"/>
              </a:ext>
            </a:extLst>
          </p:cNvPr>
          <p:cNvSpPr txBox="1">
            <a:spLocks/>
          </p:cNvSpPr>
          <p:nvPr/>
        </p:nvSpPr>
        <p:spPr>
          <a:xfrm>
            <a:off x="6319861" y="5058409"/>
            <a:ext cx="5808643" cy="1197758"/>
          </a:xfrm>
          <a:prstGeom prst="rect">
            <a:avLst/>
          </a:prstGeom>
        </p:spPr>
        <p:txBody>
          <a:bodyPr vert="horz" lIns="0" tIns="45720" rIns="91440" bIns="45720" rtlCol="0" anchor="t">
            <a:noAutofit/>
          </a:bodyPr>
          <a:lstStyle>
            <a:lvl1pPr algn="l" defTabSz="914400" rtl="0" eaLnBrk="1" latinLnBrk="0" hangingPunct="1">
              <a:lnSpc>
                <a:spcPct val="100000"/>
              </a:lnSpc>
              <a:spcBef>
                <a:spcPct val="0"/>
              </a:spcBef>
              <a:buNone/>
              <a:defRPr sz="4000" b="1" kern="1200">
                <a:solidFill>
                  <a:schemeClr val="bg1"/>
                </a:solidFill>
                <a:latin typeface="+mj-lt"/>
                <a:ea typeface="+mj-ea"/>
                <a:cs typeface="+mj-cs"/>
              </a:defRPr>
            </a:lvl1pPr>
          </a:lstStyle>
          <a:p>
            <a:r>
              <a:rPr lang="en-US" sz="2800">
                <a:cs typeface="Arial"/>
              </a:rPr>
              <a:t>Martin Lansdale, MPH</a:t>
            </a:r>
            <a:endParaRPr lang="en-US">
              <a:cs typeface="Arial"/>
            </a:endParaRPr>
          </a:p>
          <a:p>
            <a:r>
              <a:rPr lang="en-US" sz="2800">
                <a:cs typeface="Arial"/>
              </a:rPr>
              <a:t>OSIIS Data Quality Coordinator</a:t>
            </a:r>
            <a:br>
              <a:rPr lang="en-US">
                <a:cs typeface="Arial"/>
              </a:rPr>
            </a:br>
            <a:endParaRPr lang="en-US">
              <a:cs typeface="Arial"/>
            </a:endParaRPr>
          </a:p>
        </p:txBody>
      </p:sp>
    </p:spTree>
    <p:extLst>
      <p:ext uri="{BB962C8B-B14F-4D97-AF65-F5344CB8AC3E}">
        <p14:creationId xmlns:p14="http://schemas.microsoft.com/office/powerpoint/2010/main" val="602402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FCAD5-1B1E-41A2-943F-A2A17CC445A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rPr>
              <a:t>Updating Passwords in OSIIS</a:t>
            </a:r>
            <a:endParaRPr lang="en-US"/>
          </a:p>
        </p:txBody>
      </p:sp>
      <p:sp>
        <p:nvSpPr>
          <p:cNvPr id="5" name="Footer Placeholder 4">
            <a:extLst>
              <a:ext uri="{FF2B5EF4-FFF2-40B4-BE49-F238E27FC236}">
                <a16:creationId xmlns:a16="http://schemas.microsoft.com/office/drawing/2014/main" id="{59AA4F23-8C8D-47E6-B64A-7B7B21DAAF8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D9B98BD-CAA7-4995-B590-12F19CE3AE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36</a:t>
            </a:fld>
            <a:endParaRPr lang="en-US" sz="1200"/>
          </a:p>
        </p:txBody>
      </p:sp>
      <p:pic>
        <p:nvPicPr>
          <p:cNvPr id="7" name="Picture 8" descr="Screenshot of OSIIS for updating passwords on login page." title="Updating Passwords in OSIIS">
            <a:extLst>
              <a:ext uri="{FF2B5EF4-FFF2-40B4-BE49-F238E27FC236}">
                <a16:creationId xmlns:a16="http://schemas.microsoft.com/office/drawing/2014/main" id="{FE9DF14E-1D41-4223-85C8-352F84DA7404}"/>
              </a:ext>
            </a:extLst>
          </p:cNvPr>
          <p:cNvPicPr>
            <a:picLocks noChangeAspect="1"/>
          </p:cNvPicPr>
          <p:nvPr/>
        </p:nvPicPr>
        <p:blipFill>
          <a:blip r:embed="rId3"/>
          <a:stretch>
            <a:fillRect/>
          </a:stretch>
        </p:blipFill>
        <p:spPr>
          <a:xfrm>
            <a:off x="3311912" y="2042760"/>
            <a:ext cx="6079273" cy="4268602"/>
          </a:xfrm>
          <a:prstGeom prst="rect">
            <a:avLst/>
          </a:prstGeom>
        </p:spPr>
      </p:pic>
    </p:spTree>
    <p:extLst>
      <p:ext uri="{BB962C8B-B14F-4D97-AF65-F5344CB8AC3E}">
        <p14:creationId xmlns:p14="http://schemas.microsoft.com/office/powerpoint/2010/main" val="888701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FCAD5-1B1E-41A2-943F-A2A17CC445A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rPr>
              <a:t>Public Portal:  New Look!</a:t>
            </a:r>
            <a:endParaRPr lang="en-US" sz="4600">
              <a:solidFill>
                <a:srgbClr val="FFFFFF"/>
              </a:solidFill>
              <a:cs typeface="Arial"/>
            </a:endParaRPr>
          </a:p>
        </p:txBody>
      </p:sp>
      <p:sp>
        <p:nvSpPr>
          <p:cNvPr id="5" name="Footer Placeholder 4">
            <a:extLst>
              <a:ext uri="{FF2B5EF4-FFF2-40B4-BE49-F238E27FC236}">
                <a16:creationId xmlns:a16="http://schemas.microsoft.com/office/drawing/2014/main" id="{59AA4F23-8C8D-47E6-B64A-7B7B21DAAF8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D9B98BD-CAA7-4995-B590-12F19CE3AE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37</a:t>
            </a:fld>
            <a:endParaRPr lang="en-US" sz="1200"/>
          </a:p>
        </p:txBody>
      </p:sp>
      <p:pic>
        <p:nvPicPr>
          <p:cNvPr id="3" name="Picture 2">
            <a:extLst>
              <a:ext uri="{FF2B5EF4-FFF2-40B4-BE49-F238E27FC236}">
                <a16:creationId xmlns:a16="http://schemas.microsoft.com/office/drawing/2014/main" id="{B43697A9-2E16-E570-F786-224258527E93}"/>
              </a:ext>
            </a:extLst>
          </p:cNvPr>
          <p:cNvPicPr>
            <a:picLocks noChangeAspect="1"/>
          </p:cNvPicPr>
          <p:nvPr/>
        </p:nvPicPr>
        <p:blipFill>
          <a:blip r:embed="rId3"/>
          <a:stretch>
            <a:fillRect/>
          </a:stretch>
        </p:blipFill>
        <p:spPr>
          <a:xfrm>
            <a:off x="1948544" y="2022120"/>
            <a:ext cx="8040912" cy="4283332"/>
          </a:xfrm>
          <a:prstGeom prst="rect">
            <a:avLst/>
          </a:prstGeom>
        </p:spPr>
      </p:pic>
    </p:spTree>
    <p:extLst>
      <p:ext uri="{BB962C8B-B14F-4D97-AF65-F5344CB8AC3E}">
        <p14:creationId xmlns:p14="http://schemas.microsoft.com/office/powerpoint/2010/main" val="2759837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FCAD5-1B1E-41A2-943F-A2A17CC445A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rPr>
              <a:t> Updated Public Portal</a:t>
            </a:r>
            <a:endParaRPr lang="en-US" sz="4600">
              <a:solidFill>
                <a:srgbClr val="FFFFFF"/>
              </a:solidFill>
              <a:cs typeface="Arial"/>
            </a:endParaRPr>
          </a:p>
        </p:txBody>
      </p:sp>
      <p:sp>
        <p:nvSpPr>
          <p:cNvPr id="5" name="Footer Placeholder 4">
            <a:extLst>
              <a:ext uri="{FF2B5EF4-FFF2-40B4-BE49-F238E27FC236}">
                <a16:creationId xmlns:a16="http://schemas.microsoft.com/office/drawing/2014/main" id="{59AA4F23-8C8D-47E6-B64A-7B7B21DAAF8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D9B98BD-CAA7-4995-B590-12F19CE3AE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38</a:t>
            </a:fld>
            <a:endParaRPr lang="en-US" sz="1200"/>
          </a:p>
        </p:txBody>
      </p:sp>
      <p:sp>
        <p:nvSpPr>
          <p:cNvPr id="6" name="TextBox 5">
            <a:extLst>
              <a:ext uri="{FF2B5EF4-FFF2-40B4-BE49-F238E27FC236}">
                <a16:creationId xmlns:a16="http://schemas.microsoft.com/office/drawing/2014/main" id="{E13D772D-E98A-43B0-B364-A2871AEF2B62}"/>
              </a:ext>
            </a:extLst>
          </p:cNvPr>
          <p:cNvSpPr txBox="1"/>
          <p:nvPr/>
        </p:nvSpPr>
        <p:spPr>
          <a:xfrm>
            <a:off x="603909" y="1997611"/>
            <a:ext cx="10205961"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a:cs typeface="Arial"/>
              </a:rPr>
              <a:t>OSIIS has a public portal that can be found at the below link and now is in English and Spanish!</a:t>
            </a:r>
          </a:p>
          <a:p>
            <a:pPr marL="742950" lvl="1" indent="-285750" algn="just">
              <a:buFont typeface="Arial"/>
              <a:buChar char="•"/>
            </a:pPr>
            <a:r>
              <a:rPr lang="en-US">
                <a:ea typeface="+mn-lt"/>
                <a:cs typeface="+mn-lt"/>
                <a:hlinkClick r:id="rId3"/>
              </a:rPr>
              <a:t>https://shotrecords.health.ok.gov/</a:t>
            </a:r>
          </a:p>
          <a:p>
            <a:pPr marL="742950" lvl="1" indent="-285750" algn="just">
              <a:buFont typeface="Arial"/>
              <a:buChar char="•"/>
            </a:pPr>
            <a:r>
              <a:rPr lang="en-US" b="1">
                <a:ea typeface="+mn-lt"/>
                <a:cs typeface="+mn-lt"/>
              </a:rPr>
              <a:t>DISCLAIMER:</a:t>
            </a:r>
            <a:r>
              <a:rPr lang="en-US">
                <a:ea typeface="+mn-lt"/>
                <a:cs typeface="+mn-lt"/>
              </a:rPr>
              <a:t> Not all shots are recorded in OSIIS as reporting private vaccine is not required.</a:t>
            </a:r>
          </a:p>
          <a:p>
            <a:pPr lvl="1" algn="just"/>
            <a:endParaRPr lang="en-US">
              <a:ea typeface="+mn-lt"/>
              <a:cs typeface="+mn-lt"/>
            </a:endParaRPr>
          </a:p>
          <a:p>
            <a:pPr marL="285750" indent="-285750" algn="just">
              <a:buFont typeface="Arial"/>
              <a:buChar char="•"/>
            </a:pPr>
            <a:r>
              <a:rPr lang="en-US">
                <a:ea typeface="+mn-lt"/>
                <a:cs typeface="+mn-lt"/>
              </a:rPr>
              <a:t>Patients can search and download a copy of their shot record for just COVID shots or their complete immunization history through the portal.</a:t>
            </a:r>
            <a:endParaRPr lang="en-US">
              <a:cs typeface="Arial"/>
            </a:endParaRPr>
          </a:p>
          <a:p>
            <a:pPr algn="just"/>
            <a:endParaRPr lang="en-US">
              <a:cs typeface="Arial"/>
            </a:endParaRPr>
          </a:p>
          <a:p>
            <a:pPr marL="285750" indent="-285750" algn="just">
              <a:buFont typeface="Arial"/>
              <a:buChar char="•"/>
            </a:pPr>
            <a:r>
              <a:rPr lang="en-US">
                <a:cs typeface="Arial"/>
              </a:rPr>
              <a:t>The public portal uses </a:t>
            </a:r>
            <a:r>
              <a:rPr lang="en-US" b="1" u="sng">
                <a:cs typeface="Arial"/>
              </a:rPr>
              <a:t>patient name, date-of-birth, email, and phone number </a:t>
            </a:r>
            <a:r>
              <a:rPr lang="en-US">
                <a:cs typeface="Arial"/>
              </a:rPr>
              <a:t>for verification purposes (all have to be on the shot record in OSIIS or patients cannot pull their shot record). </a:t>
            </a:r>
          </a:p>
          <a:p>
            <a:pPr marL="285750" indent="-285750" algn="just">
              <a:buFont typeface="Arial"/>
              <a:buChar char="•"/>
            </a:pPr>
            <a:endParaRPr lang="en-US"/>
          </a:p>
          <a:p>
            <a:pPr marL="285750" indent="-285750" algn="just">
              <a:buFont typeface="Arial"/>
              <a:buChar char="•"/>
            </a:pPr>
            <a:r>
              <a:rPr lang="en-US">
                <a:ea typeface="+mn-lt"/>
                <a:cs typeface="+mn-lt"/>
              </a:rPr>
              <a:t>Currently OSIIS has a high amount of missing emails/phone numbers.</a:t>
            </a:r>
          </a:p>
          <a:p>
            <a:pPr marL="285750" indent="-285750" algn="just">
              <a:buFont typeface="Arial"/>
              <a:buChar char="•"/>
            </a:pPr>
            <a:endParaRPr lang="en-US">
              <a:ea typeface="+mn-lt"/>
              <a:cs typeface="+mn-lt"/>
            </a:endParaRPr>
          </a:p>
          <a:p>
            <a:pPr marL="285750" indent="-285750" algn="just">
              <a:buFont typeface="Arial"/>
              <a:buChar char="•"/>
            </a:pPr>
            <a:r>
              <a:rPr lang="en-US">
                <a:ea typeface="+mn-lt"/>
                <a:cs typeface="+mn-lt"/>
              </a:rPr>
              <a:t>Providers need to make sure to document email and phone number for the patient </a:t>
            </a:r>
            <a:r>
              <a:rPr lang="en-US" b="1" u="sng">
                <a:ea typeface="+mn-lt"/>
                <a:cs typeface="+mn-lt"/>
              </a:rPr>
              <a:t>and add/send it to OSIIS</a:t>
            </a:r>
            <a:r>
              <a:rPr lang="en-US">
                <a:ea typeface="+mn-lt"/>
                <a:cs typeface="+mn-lt"/>
              </a:rPr>
              <a:t> with the shot record in order to increase the likelihood of a records match in the portal.</a:t>
            </a:r>
          </a:p>
          <a:p>
            <a:pPr lvl="1" algn="just">
              <a:buFont typeface="Arial"/>
              <a:buChar char="•"/>
            </a:pPr>
            <a:endParaRPr lang="en-US" u="sng">
              <a:ea typeface="+mn-lt"/>
              <a:cs typeface="+mn-lt"/>
            </a:endParaRPr>
          </a:p>
          <a:p>
            <a:pPr marL="285750" indent="-285750" algn="just">
              <a:buFont typeface="Arial"/>
              <a:buChar char="•"/>
            </a:pPr>
            <a:endParaRPr lang="en-US">
              <a:ea typeface="+mn-lt"/>
              <a:cs typeface="+mn-lt"/>
            </a:endParaRPr>
          </a:p>
          <a:p>
            <a:pPr marL="285750" indent="-285750" algn="just">
              <a:buFont typeface="Arial"/>
              <a:buChar char="•"/>
            </a:pPr>
            <a:endParaRPr lang="en-US">
              <a:ea typeface="+mn-lt"/>
              <a:cs typeface="+mn-lt"/>
            </a:endParaRPr>
          </a:p>
          <a:p>
            <a:pPr marL="285750" indent="-285750" algn="just">
              <a:buFont typeface="Arial"/>
              <a:buChar char="•"/>
            </a:pPr>
            <a:endParaRPr lang="en-US">
              <a:ea typeface="+mn-lt"/>
              <a:cs typeface="+mn-lt"/>
            </a:endParaRPr>
          </a:p>
          <a:p>
            <a:pPr marL="285750" indent="-285750" algn="just">
              <a:buFont typeface="Arial"/>
              <a:buChar char="•"/>
            </a:pPr>
            <a:endParaRPr lang="en-US">
              <a:ea typeface="+mn-lt"/>
              <a:cs typeface="+mn-lt"/>
            </a:endParaRPr>
          </a:p>
        </p:txBody>
      </p:sp>
    </p:spTree>
    <p:extLst>
      <p:ext uri="{BB962C8B-B14F-4D97-AF65-F5344CB8AC3E}">
        <p14:creationId xmlns:p14="http://schemas.microsoft.com/office/powerpoint/2010/main" val="990186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FCAD5-1B1E-41A2-943F-A2A17CC445A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rPr>
              <a:t> Immunization Services Website </a:t>
            </a:r>
            <a:endParaRPr lang="en-US" sz="4600">
              <a:solidFill>
                <a:srgbClr val="FFFFFF"/>
              </a:solidFill>
              <a:cs typeface="Arial"/>
            </a:endParaRPr>
          </a:p>
        </p:txBody>
      </p:sp>
      <p:sp>
        <p:nvSpPr>
          <p:cNvPr id="5" name="Footer Placeholder 4">
            <a:extLst>
              <a:ext uri="{FF2B5EF4-FFF2-40B4-BE49-F238E27FC236}">
                <a16:creationId xmlns:a16="http://schemas.microsoft.com/office/drawing/2014/main" id="{59AA4F23-8C8D-47E6-B64A-7B7B21DAAF8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D9B98BD-CAA7-4995-B590-12F19CE3AE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39</a:t>
            </a:fld>
            <a:endParaRPr lang="en-US" sz="1200"/>
          </a:p>
        </p:txBody>
      </p:sp>
      <p:pic>
        <p:nvPicPr>
          <p:cNvPr id="3" name="Picture 2">
            <a:extLst>
              <a:ext uri="{FF2B5EF4-FFF2-40B4-BE49-F238E27FC236}">
                <a16:creationId xmlns:a16="http://schemas.microsoft.com/office/drawing/2014/main" id="{14047BE7-F400-B7CB-4B30-E96E236C7F2A}"/>
              </a:ext>
            </a:extLst>
          </p:cNvPr>
          <p:cNvPicPr>
            <a:picLocks noChangeAspect="1"/>
          </p:cNvPicPr>
          <p:nvPr/>
        </p:nvPicPr>
        <p:blipFill>
          <a:blip r:embed="rId3"/>
          <a:stretch>
            <a:fillRect/>
          </a:stretch>
        </p:blipFill>
        <p:spPr>
          <a:xfrm>
            <a:off x="2322655" y="2024096"/>
            <a:ext cx="7459881" cy="4333808"/>
          </a:xfrm>
          <a:prstGeom prst="rect">
            <a:avLst/>
          </a:prstGeom>
        </p:spPr>
      </p:pic>
    </p:spTree>
    <p:extLst>
      <p:ext uri="{BB962C8B-B14F-4D97-AF65-F5344CB8AC3E}">
        <p14:creationId xmlns:p14="http://schemas.microsoft.com/office/powerpoint/2010/main" val="111258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ounded Rectangle 14"/>
          <p:cNvSpPr/>
          <p:nvPr/>
        </p:nvSpPr>
        <p:spPr>
          <a:xfrm>
            <a:off x="161928" y="778901"/>
            <a:ext cx="2267012" cy="375852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ounded Rectangle 20"/>
          <p:cNvSpPr/>
          <p:nvPr/>
        </p:nvSpPr>
        <p:spPr>
          <a:xfrm>
            <a:off x="6611168" y="753780"/>
            <a:ext cx="2267712" cy="375818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ounded Rectangle 21"/>
          <p:cNvSpPr/>
          <p:nvPr/>
        </p:nvSpPr>
        <p:spPr>
          <a:xfrm>
            <a:off x="3419692" y="778901"/>
            <a:ext cx="2267712" cy="375818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ounded Rectangle 37"/>
          <p:cNvSpPr/>
          <p:nvPr/>
        </p:nvSpPr>
        <p:spPr>
          <a:xfrm>
            <a:off x="9745154" y="749940"/>
            <a:ext cx="2267712" cy="375818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p:cNvSpPr/>
          <p:nvPr/>
        </p:nvSpPr>
        <p:spPr>
          <a:xfrm>
            <a:off x="696181" y="5763894"/>
            <a:ext cx="11218474" cy="88742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4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a:t>
            </a: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Refers to eligible individuals receiving Pfizer and Moderna COVID-19 vaccines and/or receiving single shot of J&amp;J/Janssen Vaccine; </a:t>
            </a:r>
            <a:r>
              <a:rPr kumimoji="0" lang="en-US" sz="14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a:t>
            </a: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Refers to eligible individuals (ages 5 years+) fully vaccinated after receiving either Pfizer and/or Moderna COVID-19 vaccines (both doses) and/or receiving single shot of J&amp;J/Janssen Vaccine; </a:t>
            </a:r>
            <a:r>
              <a:rPr kumimoji="0" lang="en-US" sz="900" b="1" i="0" u="none" strike="noStrike" kern="1200" cap="none" spc="0" normalizeH="0" baseline="0" noProof="0">
                <a:ln>
                  <a:noFill/>
                </a:ln>
                <a:solidFill>
                  <a:srgbClr val="E7E6E6">
                    <a:lumMod val="25000"/>
                  </a:srgbClr>
                </a:solidFill>
                <a:effectLst/>
                <a:uLnTx/>
                <a:uFillTx/>
                <a:latin typeface="Arial" panose="020B0604020202020204"/>
                <a:ea typeface="+mn-ea"/>
                <a:cs typeface="+mn-cs"/>
              </a:rPr>
              <a:t>^</a:t>
            </a: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3rd dose (Pfizer or Moderna) for individuals moderately to severely immunocompromised to be received at least 28 days after a second dose; </a:t>
            </a:r>
            <a:r>
              <a:rPr kumimoji="0" lang="en-US" sz="900" b="1" i="0" u="none" strike="noStrike" kern="1200" cap="none" spc="0" normalizeH="0" baseline="0" noProof="0">
                <a:ln>
                  <a:noFill/>
                </a:ln>
                <a:solidFill>
                  <a:srgbClr val="E7E6E6">
                    <a:lumMod val="25000"/>
                  </a:srgbClr>
                </a:solidFill>
                <a:effectLst/>
                <a:uLnTx/>
                <a:uFillTx/>
                <a:latin typeface="Arial" panose="020B0604020202020204"/>
                <a:ea typeface="+mn-ea"/>
                <a:cs typeface="+mn-cs"/>
              </a:rPr>
              <a:t>^^</a:t>
            </a: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Booster dose for individuals 65+ or certain other adults at high risk of severe COVID-19 to be received at least six months after completion of the primary mRNA vaccine series or two months after receiving single dose of J&amp;J/Janssen vaccine.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Times New Roman" panose="02020603050405020304" pitchFamily="18" charset="0"/>
                <a:cs typeface="+mn-cs"/>
              </a:rPr>
              <a:t>Not for public distribution, data intended for internal planning purposes.</a:t>
            </a:r>
            <a:r>
              <a:rPr kumimoji="0" lang="en-US" sz="900" b="0" i="0" u="none" strike="noStrike" kern="1200" cap="none" spc="0" normalizeH="0" baseline="0" noProof="0">
                <a:ln>
                  <a:noFill/>
                </a:ln>
                <a:solidFill>
                  <a:srgbClr val="E7E6E6">
                    <a:lumMod val="25000"/>
                  </a:srgbClr>
                </a:solidFill>
                <a:effectLst/>
                <a:uLnTx/>
                <a:uFillTx/>
                <a:latin typeface="Arial" panose="020B0604020202020204"/>
                <a:ea typeface="+mn-ea"/>
                <a:cs typeface="+mn-cs"/>
              </a:rPr>
              <a:t>  </a:t>
            </a:r>
          </a:p>
        </p:txBody>
      </p:sp>
      <p:sp>
        <p:nvSpPr>
          <p:cNvPr id="23" name="Rounded Rectangle 22"/>
          <p:cNvSpPr/>
          <p:nvPr/>
        </p:nvSpPr>
        <p:spPr>
          <a:xfrm>
            <a:off x="182545" y="4652464"/>
            <a:ext cx="11872295" cy="107985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DDC46-2E90-8640-BEFE-F54DCCD857ED}" type="slidenum">
              <a:rPr kumimoji="0" lang="en-US" sz="1000" b="0" i="0" u="none" strike="noStrike" kern="1200" cap="none" spc="0" normalizeH="0" baseline="0" noProof="0" smtClean="0">
                <a:ln>
                  <a:noFill/>
                </a:ln>
                <a:solidFill>
                  <a:srgbClr val="464646">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464646">
                  <a:tint val="75000"/>
                </a:srgbClr>
              </a:solidFill>
              <a:effectLst/>
              <a:uLnTx/>
              <a:uFillTx/>
              <a:latin typeface="Arial" panose="020B0604020202020204"/>
              <a:ea typeface="+mn-ea"/>
              <a:cs typeface="+mn-cs"/>
            </a:endParaRPr>
          </a:p>
        </p:txBody>
      </p:sp>
      <p:sp>
        <p:nvSpPr>
          <p:cNvPr id="4" name="TextBox 3"/>
          <p:cNvSpPr txBox="1"/>
          <p:nvPr/>
        </p:nvSpPr>
        <p:spPr>
          <a:xfrm>
            <a:off x="76200" y="48280"/>
            <a:ext cx="11978640" cy="461665"/>
          </a:xfrm>
          <a:prstGeom prst="rect">
            <a:avLst/>
          </a:prstGeom>
          <a:noFill/>
        </p:spPr>
        <p:txBody>
          <a:bodyPr wrap="square" lIns="91440" tIns="45720" rIns="91440" bIns="45720" rtlCol="0" anchor="t">
            <a:spAutoFit/>
          </a:bodyPr>
          <a:lstStyle/>
          <a:p>
            <a:pPr>
              <a:defRPr/>
            </a:pPr>
            <a:r>
              <a:rPr lang="en-US" sz="2400" cap="small">
                <a:solidFill>
                  <a:srgbClr val="0070C0"/>
                </a:solidFill>
                <a:latin typeface="Arial"/>
                <a:cs typeface="Arial"/>
              </a:rPr>
              <a:t>COVID-19 Vaccinations in Oklahoma – Federal and State (as of 5/10/2023</a:t>
            </a:r>
            <a:r>
              <a:rPr kumimoji="0" lang="en-US" sz="2400" b="0" i="0" u="none" strike="noStrike" kern="1200" cap="small" spc="0" normalizeH="0" baseline="0" noProof="0">
                <a:ln>
                  <a:noFill/>
                </a:ln>
                <a:solidFill>
                  <a:srgbClr val="0070C0"/>
                </a:solidFill>
                <a:effectLst/>
                <a:uLnTx/>
                <a:uFillTx/>
                <a:latin typeface="Arial"/>
                <a:cs typeface="Arial"/>
              </a:rPr>
              <a:t>)</a:t>
            </a:r>
            <a:endParaRPr lang="en-US" sz="2400" b="0" i="0" u="none" strike="noStrike" kern="1200" cap="small" spc="0" normalizeH="0" baseline="0" noProof="0">
              <a:ln>
                <a:noFill/>
              </a:ln>
              <a:solidFill>
                <a:srgbClr val="0070C0"/>
              </a:solidFill>
              <a:effectLst/>
              <a:uLnTx/>
              <a:uFillTx/>
              <a:latin typeface="Arial"/>
              <a:cs typeface="Arial"/>
            </a:endParaRPr>
          </a:p>
        </p:txBody>
      </p:sp>
      <p:grpSp>
        <p:nvGrpSpPr>
          <p:cNvPr id="5" name="Group 4"/>
          <p:cNvGrpSpPr/>
          <p:nvPr/>
        </p:nvGrpSpPr>
        <p:grpSpPr>
          <a:xfrm>
            <a:off x="76200" y="571500"/>
            <a:ext cx="11978640" cy="88228"/>
            <a:chOff x="76200" y="533400"/>
            <a:chExt cx="6700415" cy="88228"/>
          </a:xfrm>
          <a:solidFill>
            <a:schemeClr val="accent2"/>
          </a:solidFill>
        </p:grpSpPr>
        <p:sp>
          <p:nvSpPr>
            <p:cNvPr id="6" name="Pentagon 5"/>
            <p:cNvSpPr/>
            <p:nvPr/>
          </p:nvSpPr>
          <p:spPr>
            <a:xfrm>
              <a:off x="76200" y="533400"/>
              <a:ext cx="6274180" cy="88228"/>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hevron 6"/>
            <p:cNvSpPr/>
            <p:nvPr/>
          </p:nvSpPr>
          <p:spPr>
            <a:xfrm>
              <a:off x="6538871" y="533400"/>
              <a:ext cx="237744"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Chevron 7"/>
            <p:cNvSpPr/>
            <p:nvPr/>
          </p:nvSpPr>
          <p:spPr>
            <a:xfrm>
              <a:off x="6330631"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Chevron 8"/>
            <p:cNvSpPr/>
            <p:nvPr/>
          </p:nvSpPr>
          <p:spPr>
            <a:xfrm>
              <a:off x="6400800"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hevron 9"/>
            <p:cNvSpPr/>
            <p:nvPr/>
          </p:nvSpPr>
          <p:spPr>
            <a:xfrm>
              <a:off x="6470578" y="533400"/>
              <a:ext cx="91440" cy="88228"/>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 name="TextBox 13"/>
          <p:cNvSpPr txBox="1"/>
          <p:nvPr/>
        </p:nvSpPr>
        <p:spPr>
          <a:xfrm>
            <a:off x="1402095" y="4697824"/>
            <a:ext cx="10018910" cy="984885"/>
          </a:xfrm>
          <a:prstGeom prst="rect">
            <a:avLst/>
          </a:prstGeom>
          <a:noFill/>
        </p:spPr>
        <p:txBody>
          <a:bodyPr wrap="square" lIns="91440" tIns="45720" rIns="91440" bIns="45720" rtlCol="0" anchor="t">
            <a:spAutoFit/>
          </a:bodyPr>
          <a:lstStyle/>
          <a:p>
            <a:pPr lvl="0" algn="ctr">
              <a:defRPr/>
            </a:pPr>
            <a:r>
              <a:rPr kumimoji="0" lang="en-US" sz="2600" b="0" i="0" u="none" strike="noStrike" kern="1200" cap="none" spc="0" normalizeH="0" baseline="0" noProof="0">
                <a:ln>
                  <a:noFill/>
                </a:ln>
                <a:solidFill>
                  <a:srgbClr val="464646"/>
                </a:solidFill>
                <a:effectLst/>
                <a:uLnTx/>
                <a:uFillTx/>
                <a:latin typeface="Arial" panose="020B0604020202020204"/>
                <a:ea typeface="+mn-ea"/>
                <a:cs typeface="Microsoft New Tai Lue"/>
              </a:rPr>
              <a:t>Across Oklahoma, a total of </a:t>
            </a:r>
            <a:r>
              <a:rPr lang="en-US" sz="3200" b="1">
                <a:solidFill>
                  <a:srgbClr val="D05320"/>
                </a:solidFill>
                <a:cs typeface="Microsoft New Tai Lue"/>
              </a:rPr>
              <a:t>6,773,461</a:t>
            </a:r>
            <a:r>
              <a:rPr kumimoji="0" lang="en-US" sz="3200" b="1" i="0" u="none" strike="noStrike" kern="1200" cap="none" spc="0" normalizeH="0" baseline="0" noProof="0">
                <a:ln>
                  <a:noFill/>
                </a:ln>
                <a:solidFill>
                  <a:srgbClr val="D05320"/>
                </a:solidFill>
                <a:effectLst/>
                <a:uLnTx/>
                <a:uFillTx/>
                <a:latin typeface="Arial" panose="020B0604020202020204"/>
                <a:ea typeface="+mn-ea"/>
                <a:cs typeface="Microsoft New Tai Lue"/>
              </a:rPr>
              <a:t> </a:t>
            </a:r>
            <a:r>
              <a:rPr kumimoji="0" lang="en-US" sz="2600" b="1" i="0" u="none" strike="noStrike" kern="1200" cap="none" spc="0" normalizeH="0" baseline="0" noProof="0">
                <a:ln>
                  <a:noFill/>
                </a:ln>
                <a:solidFill>
                  <a:srgbClr val="464646"/>
                </a:solidFill>
                <a:effectLst/>
                <a:uLnTx/>
                <a:uFillTx/>
                <a:latin typeface="Arial" panose="020B0604020202020204"/>
                <a:ea typeface="+mn-ea"/>
                <a:cs typeface="Microsoft New Tai Lue"/>
              </a:rPr>
              <a:t>COVID-19 vaccine doses</a:t>
            </a:r>
            <a:r>
              <a:rPr kumimoji="0" lang="en-US" sz="2600" b="0" i="0" u="none" strike="noStrike" kern="1200" cap="none" spc="0" normalizeH="0" baseline="0" noProof="0">
                <a:ln>
                  <a:noFill/>
                </a:ln>
                <a:solidFill>
                  <a:srgbClr val="464646"/>
                </a:solidFill>
                <a:effectLst/>
                <a:uLnTx/>
                <a:uFillTx/>
                <a:latin typeface="Arial" panose="020B0604020202020204"/>
                <a:ea typeface="+mn-ea"/>
                <a:cs typeface="Microsoft New Tai Lue"/>
              </a:rPr>
              <a:t> have been </a:t>
            </a:r>
            <a:r>
              <a:rPr kumimoji="0" lang="en-US" sz="2600" b="1" i="0" u="none" strike="noStrike" kern="1200" cap="none" spc="0" normalizeH="0" baseline="0" noProof="0">
                <a:ln>
                  <a:noFill/>
                </a:ln>
                <a:solidFill>
                  <a:srgbClr val="D05320"/>
                </a:solidFill>
                <a:effectLst/>
                <a:uLnTx/>
                <a:uFillTx/>
                <a:latin typeface="Arial" panose="020B0604020202020204"/>
                <a:ea typeface="+mn-ea"/>
                <a:cs typeface="Microsoft New Tai Lue"/>
              </a:rPr>
              <a:t>administered</a:t>
            </a:r>
            <a:r>
              <a:rPr kumimoji="0" lang="en-US" sz="2600" b="1" i="0" u="none" strike="noStrike" kern="1200" cap="none" spc="0" normalizeH="0" baseline="0" noProof="0">
                <a:ln>
                  <a:noFill/>
                </a:ln>
                <a:solidFill>
                  <a:srgbClr val="004C99"/>
                </a:solidFill>
                <a:effectLst/>
                <a:uLnTx/>
                <a:uFillTx/>
                <a:latin typeface="Arial" panose="020B0604020202020204"/>
                <a:ea typeface="+mn-ea"/>
                <a:cs typeface="Microsoft New Tai Lue"/>
              </a:rPr>
              <a:t> </a:t>
            </a:r>
            <a:r>
              <a:rPr kumimoji="0" lang="en-US" sz="2600" b="0" i="0" u="none" strike="noStrike" kern="1200" cap="none" spc="0" normalizeH="0" baseline="0" noProof="0">
                <a:ln>
                  <a:noFill/>
                </a:ln>
                <a:solidFill>
                  <a:srgbClr val="464646"/>
                </a:solidFill>
                <a:effectLst/>
                <a:uLnTx/>
                <a:uFillTx/>
                <a:latin typeface="Arial" panose="020B0604020202020204"/>
                <a:ea typeface="+mn-ea"/>
                <a:cs typeface="Microsoft New Tai Lue"/>
              </a:rPr>
              <a:t>since 12/14/2020</a:t>
            </a:r>
          </a:p>
        </p:txBody>
      </p:sp>
      <p:pic>
        <p:nvPicPr>
          <p:cNvPr id="26" name="Picture 25"/>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b="13750"/>
          <a:stretch/>
        </p:blipFill>
        <p:spPr>
          <a:xfrm>
            <a:off x="631064" y="3362085"/>
            <a:ext cx="1328741" cy="1146039"/>
          </a:xfrm>
          <a:prstGeom prst="rect">
            <a:avLst/>
          </a:prstGeom>
        </p:spPr>
      </p:pic>
      <p:sp>
        <p:nvSpPr>
          <p:cNvPr id="27" name="TextBox 26"/>
          <p:cNvSpPr txBox="1"/>
          <p:nvPr/>
        </p:nvSpPr>
        <p:spPr>
          <a:xfrm>
            <a:off x="209725" y="895389"/>
            <a:ext cx="2171418" cy="2369880"/>
          </a:xfrm>
          <a:prstGeom prst="rect">
            <a:avLst/>
          </a:prstGeom>
          <a:noFill/>
        </p:spPr>
        <p:txBody>
          <a:bodyPr wrap="square" lIns="91440" tIns="45720" rIns="91440" bIns="45720" rtlCol="0" anchor="t">
            <a:spAutoFit/>
          </a:bodyPr>
          <a:lstStyle/>
          <a:p>
            <a:pPr lvl="0" algn="ctr">
              <a:defRPr/>
            </a:pPr>
            <a:r>
              <a:rPr lang="en-US" sz="2800" b="1">
                <a:solidFill>
                  <a:srgbClr val="187BC0"/>
                </a:solidFill>
                <a:cs typeface="Microsoft New Tai Lue"/>
              </a:rPr>
              <a:t>2,961,991</a:t>
            </a:r>
            <a:endParaRPr lang="en-US" sz="2800" b="1">
              <a:solidFill>
                <a:srgbClr val="187BC0"/>
              </a:solidFill>
              <a:cs typeface="Microsoft New Tai Lue" panose="020B0502040204020203" pitchFamily="34" charset="0"/>
            </a:endParaRPr>
          </a:p>
          <a:p>
            <a:pPr lvl="0" algn="ctr">
              <a:defRPr/>
            </a:pPr>
            <a:r>
              <a:rPr kumimoji="0" lang="en-US" sz="2400" b="1" i="0" u="none" strike="noStrike" kern="1200" cap="none" spc="0" normalizeH="0" baseline="0" noProof="0">
                <a:ln>
                  <a:noFill/>
                </a:ln>
                <a:solidFill>
                  <a:srgbClr val="187BC0"/>
                </a:solidFill>
                <a:effectLst/>
                <a:uLnTx/>
                <a:uFillTx/>
                <a:latin typeface="Arial" panose="020B0604020202020204"/>
                <a:ea typeface="+mn-ea"/>
                <a:cs typeface="Microsoft New Tai Lue"/>
              </a:rPr>
              <a:t>people</a:t>
            </a:r>
            <a:r>
              <a:rPr kumimoji="0" lang="en-US" sz="2400" b="0" i="0" u="none" strike="noStrike" kern="1200" cap="none" spc="0" normalizeH="0" baseline="0" noProof="0">
                <a:ln>
                  <a:noFill/>
                </a:ln>
                <a:solidFill>
                  <a:srgbClr val="187BC0"/>
                </a:solidFill>
                <a:effectLst/>
                <a:uLnTx/>
                <a:uFillTx/>
                <a:latin typeface="Arial" panose="020B0604020202020204"/>
                <a:ea typeface="+mn-ea"/>
                <a:cs typeface="Microsoft New Tai Lue"/>
              </a:rPr>
              <a:t> </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a:rPr>
              <a:t>have received </a:t>
            </a:r>
            <a:r>
              <a:rPr kumimoji="0" lang="en-US" sz="2400" b="1" i="0" u="none" strike="noStrike" kern="1200" cap="none" spc="0" normalizeH="0" baseline="0" noProof="0">
                <a:ln>
                  <a:noFill/>
                </a:ln>
                <a:solidFill>
                  <a:srgbClr val="187BC0"/>
                </a:solidFill>
                <a:effectLst/>
                <a:uLnTx/>
                <a:uFillTx/>
                <a:latin typeface="Arial" panose="020B0604020202020204"/>
                <a:ea typeface="+mn-ea"/>
                <a:cs typeface="Microsoft New Tai Lue"/>
              </a:rPr>
              <a:t>at least 1 dose</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a:rPr>
              <a:t>* of the COVID-19 vaccine</a:t>
            </a:r>
            <a:endParaRPr lang="en-US" sz="2400" b="0" i="0" u="none" strike="noStrike" kern="1200" cap="none" spc="0" normalizeH="0" baseline="0" noProof="0">
              <a:ln>
                <a:noFill/>
              </a:ln>
              <a:solidFill>
                <a:srgbClr val="464646"/>
              </a:solidFill>
              <a:effectLst/>
              <a:uLnTx/>
              <a:uFillTx/>
              <a:latin typeface="Arial" panose="020B0604020202020204"/>
              <a:cs typeface="Microsoft New Tai Lue"/>
            </a:endParaRPr>
          </a:p>
        </p:txBody>
      </p:sp>
      <p:pic>
        <p:nvPicPr>
          <p:cNvPr id="28" name="Picture 27"/>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a:ext>
            </a:extLst>
          </a:blip>
          <a:srcRect b="14584"/>
          <a:stretch/>
        </p:blipFill>
        <p:spPr>
          <a:xfrm>
            <a:off x="623853" y="4777448"/>
            <a:ext cx="948915" cy="810533"/>
          </a:xfrm>
          <a:prstGeom prst="rect">
            <a:avLst/>
          </a:prstGeom>
        </p:spPr>
      </p:pic>
      <p:sp>
        <p:nvSpPr>
          <p:cNvPr id="29" name="TextBox 28"/>
          <p:cNvSpPr txBox="1"/>
          <p:nvPr/>
        </p:nvSpPr>
        <p:spPr>
          <a:xfrm>
            <a:off x="3516664" y="1663689"/>
            <a:ext cx="2165300" cy="2739211"/>
          </a:xfrm>
          <a:prstGeom prst="rect">
            <a:avLst/>
          </a:prstGeom>
          <a:noFill/>
        </p:spPr>
        <p:txBody>
          <a:bodyPr wrap="square" lIns="91440" tIns="45720" rIns="91440" bIns="45720" rtlCol="0" anchor="t">
            <a:spAutoFit/>
          </a:bodyPr>
          <a:lstStyle/>
          <a:p>
            <a:pPr lvl="0" algn="ctr">
              <a:defRPr/>
            </a:pPr>
            <a:r>
              <a:rPr lang="en-US" sz="2800" b="1">
                <a:solidFill>
                  <a:srgbClr val="669B41"/>
                </a:solidFill>
                <a:cs typeface="Microsoft New Tai Lue"/>
              </a:rPr>
              <a:t>2,399,774</a:t>
            </a:r>
            <a:endParaRPr lang="en-US" sz="2800" b="1">
              <a:solidFill>
                <a:srgbClr val="669B41"/>
              </a:solidFill>
              <a:cs typeface="Microsoft New Tai Lu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69B41"/>
                </a:solidFill>
                <a:effectLst/>
                <a:uLnTx/>
                <a:uFillTx/>
                <a:latin typeface="Arial" panose="020B0604020202020204"/>
                <a:ea typeface="+mn-ea"/>
                <a:cs typeface="Microsoft New Tai Lue"/>
              </a:rPr>
              <a:t>people</a:t>
            </a:r>
            <a:r>
              <a:rPr kumimoji="0" lang="en-US" sz="2400" b="0" i="0" u="none" strike="noStrike" kern="1200" cap="none" spc="0" normalizeH="0" baseline="0" noProof="0">
                <a:ln>
                  <a:noFill/>
                </a:ln>
                <a:solidFill>
                  <a:srgbClr val="669B41"/>
                </a:solidFill>
                <a:effectLst/>
                <a:uLnTx/>
                <a:uFillTx/>
                <a:latin typeface="Arial" panose="020B0604020202020204"/>
                <a:ea typeface="+mn-ea"/>
                <a:cs typeface="Microsoft New Tai Lue"/>
              </a:rPr>
              <a:t> </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a:rPr>
              <a:t>are </a:t>
            </a:r>
            <a:r>
              <a:rPr kumimoji="0" lang="en-US" sz="2400" b="1" i="0" u="none" strike="noStrike" kern="1200" cap="none" spc="0" normalizeH="0" baseline="0" noProof="0">
                <a:ln>
                  <a:noFill/>
                </a:ln>
                <a:solidFill>
                  <a:srgbClr val="669B41"/>
                </a:solidFill>
                <a:effectLst/>
                <a:uLnTx/>
                <a:uFillTx/>
                <a:latin typeface="Arial" panose="020B0604020202020204"/>
                <a:ea typeface="+mn-ea"/>
                <a:cs typeface="Microsoft New Tai Lue"/>
              </a:rPr>
              <a:t>fully vaccinated</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a:rPr>
              <a:t>** with the COVID-19 vaccine</a:t>
            </a:r>
            <a:endParaRPr lang="en-US" sz="2400" b="0" i="0" u="none" strike="noStrike" kern="1200" cap="none" spc="0" normalizeH="0" baseline="0" noProof="0">
              <a:ln>
                <a:noFill/>
              </a:ln>
              <a:solidFill>
                <a:srgbClr val="464646"/>
              </a:solidFill>
              <a:effectLst/>
              <a:uLnTx/>
              <a:uFillTx/>
              <a:latin typeface="Arial" panose="020B0604020202020204"/>
              <a:cs typeface="Microsoft New Tai Lue"/>
            </a:endParaRPr>
          </a:p>
        </p:txBody>
      </p:sp>
      <p:pic>
        <p:nvPicPr>
          <p:cNvPr id="16" name="Picture 15"/>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a:ext>
            </a:extLst>
          </a:blip>
          <a:srcRect b="13611"/>
          <a:stretch/>
        </p:blipFill>
        <p:spPr>
          <a:xfrm>
            <a:off x="4101324" y="781332"/>
            <a:ext cx="954692" cy="824747"/>
          </a:xfrm>
          <a:prstGeom prst="rect">
            <a:avLst/>
          </a:prstGeom>
        </p:spPr>
      </p:pic>
      <p:sp>
        <p:nvSpPr>
          <p:cNvPr id="30" name="TextBox 29"/>
          <p:cNvSpPr txBox="1"/>
          <p:nvPr/>
        </p:nvSpPr>
        <p:spPr>
          <a:xfrm>
            <a:off x="6628867" y="845936"/>
            <a:ext cx="2250011" cy="3108543"/>
          </a:xfrm>
          <a:prstGeom prst="rect">
            <a:avLst/>
          </a:prstGeom>
          <a:noFill/>
        </p:spPr>
        <p:txBody>
          <a:bodyPr wrap="square" lIns="91440" tIns="45720" rIns="91440" bIns="45720" rtlCol="0" anchor="t">
            <a:spAutoFit/>
          </a:bodyPr>
          <a:lstStyle/>
          <a:p>
            <a:pPr lvl="0" algn="ctr">
              <a:defRPr/>
            </a:pPr>
            <a:r>
              <a:rPr lang="en-US" sz="2800" b="1">
                <a:solidFill>
                  <a:srgbClr val="004C99"/>
                </a:solidFill>
                <a:cs typeface="Microsoft New Tai Lue"/>
              </a:rPr>
              <a:t>1,005,893</a:t>
            </a:r>
            <a:endParaRPr lang="en-US" sz="2800" b="1">
              <a:solidFill>
                <a:srgbClr val="004C99">
                  <a:lumMod val="75000"/>
                </a:srgbClr>
              </a:solidFill>
              <a:cs typeface="Microsoft New Tai Lue"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4C99"/>
                </a:solidFill>
                <a:effectLst/>
                <a:uLnTx/>
                <a:uFillTx/>
                <a:latin typeface="Arial" panose="020B0604020202020204"/>
                <a:ea typeface="+mn-ea"/>
                <a:cs typeface="Microsoft New Tai Lue"/>
              </a:rPr>
              <a:t>people</a:t>
            </a:r>
            <a:r>
              <a:rPr kumimoji="0" lang="en-US" sz="2400" b="0" i="0" u="none" strike="noStrike" kern="1200" cap="none" spc="0" normalizeH="0" baseline="0" noProof="0">
                <a:ln>
                  <a:noFill/>
                </a:ln>
                <a:solidFill>
                  <a:srgbClr val="004C99"/>
                </a:solidFill>
                <a:effectLst/>
                <a:uLnTx/>
                <a:uFillTx/>
                <a:latin typeface="Arial" panose="020B0604020202020204"/>
                <a:ea typeface="+mn-ea"/>
                <a:cs typeface="Microsoft New Tai Lue"/>
              </a:rPr>
              <a:t> </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a:rPr>
              <a:t>have received a </a:t>
            </a:r>
            <a:r>
              <a:rPr kumimoji="0" lang="en-US" sz="2400" b="1" i="0" u="none" strike="noStrike" kern="1200" cap="none" spc="0" normalizeH="0" baseline="0" noProof="0">
                <a:ln>
                  <a:noFill/>
                </a:ln>
                <a:solidFill>
                  <a:srgbClr val="004C99"/>
                </a:solidFill>
                <a:effectLst/>
                <a:uLnTx/>
                <a:uFillTx/>
                <a:latin typeface="Arial" panose="020B0604020202020204"/>
                <a:ea typeface="+mn-ea"/>
                <a:cs typeface="Microsoft New Tai Lue"/>
              </a:rPr>
              <a:t>3rd dose</a:t>
            </a:r>
            <a:r>
              <a:rPr kumimoji="0" lang="en-US" sz="2400" b="1" i="0" u="none" strike="noStrike" kern="1200" cap="none" spc="0" normalizeH="0" baseline="30000" noProof="0">
                <a:ln>
                  <a:noFill/>
                </a:ln>
                <a:solidFill>
                  <a:srgbClr val="004C99"/>
                </a:solidFill>
                <a:effectLst/>
                <a:uLnTx/>
                <a:uFillTx/>
                <a:latin typeface="Arial" panose="020B0604020202020204"/>
                <a:ea typeface="+mn-ea"/>
                <a:cs typeface="Microsoft New Tai Lue"/>
              </a:rPr>
              <a:t>^</a:t>
            </a:r>
            <a:r>
              <a:rPr kumimoji="0" lang="en-US" sz="2400" b="1" i="0" u="none" strike="noStrike" kern="1200" cap="none" spc="0" normalizeH="0" baseline="0" noProof="0">
                <a:ln>
                  <a:noFill/>
                </a:ln>
                <a:solidFill>
                  <a:srgbClr val="004C99"/>
                </a:solidFill>
                <a:effectLst/>
                <a:uLnTx/>
                <a:uFillTx/>
                <a:latin typeface="Arial" panose="020B0604020202020204"/>
                <a:ea typeface="+mn-ea"/>
                <a:cs typeface="Microsoft New Tai Lue"/>
              </a:rPr>
              <a:t> </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a:rPr>
              <a:t>or </a:t>
            </a:r>
            <a:r>
              <a:rPr kumimoji="0" lang="en-US" sz="2400" b="1" i="0" u="none" strike="noStrike" kern="1200" cap="none" spc="0" normalizeH="0" baseline="0" noProof="0">
                <a:ln>
                  <a:noFill/>
                </a:ln>
                <a:solidFill>
                  <a:srgbClr val="004C99"/>
                </a:solidFill>
                <a:effectLst/>
                <a:uLnTx/>
                <a:uFillTx/>
                <a:latin typeface="Arial" panose="020B0604020202020204"/>
                <a:ea typeface="+mn-ea"/>
                <a:cs typeface="Microsoft New Tai Lue"/>
              </a:rPr>
              <a:t>booster dose</a:t>
            </a:r>
            <a:r>
              <a:rPr kumimoji="0" lang="en-US" sz="2400" b="1" i="0" u="none" strike="noStrike" kern="1200" cap="none" spc="0" normalizeH="0" baseline="30000" noProof="0">
                <a:ln>
                  <a:noFill/>
                </a:ln>
                <a:solidFill>
                  <a:srgbClr val="004C99"/>
                </a:solidFill>
                <a:effectLst/>
                <a:uLnTx/>
                <a:uFillTx/>
                <a:latin typeface="Arial" panose="020B0604020202020204"/>
                <a:ea typeface="+mn-ea"/>
                <a:cs typeface="Microsoft New Tai Lue"/>
              </a:rPr>
              <a:t>^^</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a:rPr>
              <a:t> of the COVID-19 vaccine</a:t>
            </a:r>
            <a:endParaRPr lang="en-US" sz="2400" b="0" i="0" u="none" strike="noStrike" kern="1200" cap="none" spc="0" normalizeH="0" baseline="0" noProof="0">
              <a:ln>
                <a:noFill/>
              </a:ln>
              <a:solidFill>
                <a:srgbClr val="464646"/>
              </a:solidFill>
              <a:effectLst/>
              <a:uLnTx/>
              <a:uFillTx/>
              <a:latin typeface="Arial" panose="020B0604020202020204"/>
              <a:cs typeface="Microsoft New Tai Lue"/>
            </a:endParaRPr>
          </a:p>
        </p:txBody>
      </p:sp>
      <p:pic>
        <p:nvPicPr>
          <p:cNvPr id="3" name="Picture 2"/>
          <p:cNvPicPr>
            <a:picLocks noChangeAspect="1"/>
          </p:cNvPicPr>
          <p:nvPr/>
        </p:nvPicPr>
        <p:blipFill rotWithShape="1">
          <a:blip r:embed="rId7" cstate="print">
            <a:duotone>
              <a:schemeClr val="accent6">
                <a:shade val="45000"/>
                <a:satMod val="135000"/>
              </a:schemeClr>
              <a:prstClr val="white"/>
            </a:duotone>
            <a:extLst>
              <a:ext uri="{28A0092B-C50C-407E-A947-70E740481C1C}">
                <a14:useLocalDpi xmlns:a14="http://schemas.microsoft.com/office/drawing/2010/main"/>
              </a:ext>
            </a:extLst>
          </a:blip>
          <a:srcRect b="16111"/>
          <a:stretch/>
        </p:blipFill>
        <p:spPr>
          <a:xfrm>
            <a:off x="7120629" y="3629429"/>
            <a:ext cx="1333474" cy="1118637"/>
          </a:xfrm>
          <a:prstGeom prst="rect">
            <a:avLst/>
          </a:prstGeom>
        </p:spPr>
      </p:pic>
      <p:sp>
        <p:nvSpPr>
          <p:cNvPr id="39" name="TextBox 38"/>
          <p:cNvSpPr txBox="1"/>
          <p:nvPr/>
        </p:nvSpPr>
        <p:spPr>
          <a:xfrm>
            <a:off x="9836255" y="895389"/>
            <a:ext cx="2111987" cy="2739211"/>
          </a:xfrm>
          <a:prstGeom prst="rect">
            <a:avLst/>
          </a:prstGeom>
          <a:noFill/>
        </p:spPr>
        <p:txBody>
          <a:bodyPr wrap="square" lIns="91440" tIns="45720" rIns="91440" bIns="45720" rtlCol="0" anchor="t">
            <a:spAutoFit/>
          </a:bodyPr>
          <a:lstStyle/>
          <a:p>
            <a:pPr lvl="0" algn="ctr">
              <a:defRPr/>
            </a:pPr>
            <a:r>
              <a:rPr lang="en-US" sz="2800" b="1">
                <a:solidFill>
                  <a:srgbClr val="187BC0"/>
                </a:solidFill>
                <a:cs typeface="Microsoft New Tai Lue"/>
              </a:rPr>
              <a:t>485,399</a:t>
            </a:r>
            <a:endParaRPr lang="en-US" sz="2800" b="1">
              <a:solidFill>
                <a:srgbClr val="187BC0">
                  <a:lumMod val="75000"/>
                </a:srgbClr>
              </a:solidFill>
              <a:cs typeface="Microsoft New Tai Lue" panose="020B0502040204020203" pitchFamily="34" charset="0"/>
            </a:endParaRPr>
          </a:p>
          <a:p>
            <a:pPr lvl="0" algn="ctr">
              <a:defRPr/>
            </a:pPr>
            <a:r>
              <a:rPr kumimoji="0" lang="en-US" sz="2400" b="1" i="0" u="none" strike="noStrike" kern="1200" cap="none" spc="0" normalizeH="0" baseline="0" noProof="0">
                <a:ln>
                  <a:noFill/>
                </a:ln>
                <a:solidFill>
                  <a:srgbClr val="187BC0"/>
                </a:solidFill>
                <a:effectLst/>
                <a:uLnTx/>
                <a:uFillTx/>
                <a:latin typeface="Arial" panose="020B0604020202020204"/>
                <a:ea typeface="+mn-ea"/>
                <a:cs typeface="Microsoft New Tai Lue"/>
              </a:rPr>
              <a:t>people</a:t>
            </a:r>
            <a:r>
              <a:rPr kumimoji="0" lang="en-US" sz="2400" b="0" i="0" u="none" strike="noStrike" kern="1200" cap="none" spc="0" normalizeH="0" baseline="0" noProof="0">
                <a:ln>
                  <a:noFill/>
                </a:ln>
                <a:solidFill>
                  <a:srgbClr val="187BC0"/>
                </a:solidFill>
                <a:effectLst/>
                <a:uLnTx/>
                <a:uFillTx/>
                <a:latin typeface="Arial" panose="020B0604020202020204"/>
                <a:ea typeface="+mn-ea"/>
                <a:cs typeface="Microsoft New Tai Lue"/>
              </a:rPr>
              <a:t> </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a:rPr>
              <a:t>have received the </a:t>
            </a:r>
            <a:r>
              <a:rPr kumimoji="0" lang="en-US" sz="2400" b="1" i="0" u="none" strike="noStrike" kern="1200" cap="none" spc="0" normalizeH="0" baseline="0" noProof="0">
                <a:ln>
                  <a:noFill/>
                </a:ln>
                <a:solidFill>
                  <a:srgbClr val="187BC0"/>
                </a:solidFill>
                <a:effectLst/>
                <a:uLnTx/>
                <a:uFillTx/>
                <a:latin typeface="Arial" panose="020B0604020202020204"/>
                <a:ea typeface="+mn-ea"/>
                <a:cs typeface="Microsoft New Tai Lue"/>
              </a:rPr>
              <a:t>bivalent booster dose</a:t>
            </a:r>
            <a:r>
              <a:rPr kumimoji="0" lang="en-US" sz="2400" b="0" i="0" u="none" strike="noStrike" kern="1200" cap="none" spc="0" normalizeH="0" baseline="0" noProof="0">
                <a:ln>
                  <a:noFill/>
                </a:ln>
                <a:solidFill>
                  <a:srgbClr val="187BC0"/>
                </a:solidFill>
                <a:effectLst/>
                <a:uLnTx/>
                <a:uFillTx/>
                <a:latin typeface="Arial" panose="020B0604020202020204"/>
                <a:ea typeface="+mn-ea"/>
                <a:cs typeface="Microsoft New Tai Lue"/>
              </a:rPr>
              <a:t> </a:t>
            </a:r>
            <a:r>
              <a:rPr kumimoji="0" lang="en-US" sz="2400" b="0" i="0" u="none" strike="noStrike" kern="1200" cap="none" spc="0" normalizeH="0" baseline="0" noProof="0">
                <a:ln>
                  <a:noFill/>
                </a:ln>
                <a:solidFill>
                  <a:srgbClr val="464646"/>
                </a:solidFill>
                <a:effectLst/>
                <a:uLnTx/>
                <a:uFillTx/>
                <a:latin typeface="Arial" panose="020B0604020202020204"/>
                <a:ea typeface="+mn-ea"/>
                <a:cs typeface="Microsoft New Tai Lue"/>
              </a:rPr>
              <a:t>of the COVID-19 vaccine</a:t>
            </a:r>
            <a:endParaRPr lang="en-US" sz="2400" b="0" i="0" u="none" strike="noStrike" kern="1200" cap="none" spc="0" normalizeH="0" baseline="0" noProof="0">
              <a:ln>
                <a:noFill/>
              </a:ln>
              <a:solidFill>
                <a:srgbClr val="464646"/>
              </a:solidFill>
              <a:effectLst/>
              <a:uLnTx/>
              <a:uFillTx/>
              <a:latin typeface="Arial" panose="020B0604020202020204"/>
              <a:cs typeface="Microsoft New Tai Lue"/>
            </a:endParaRPr>
          </a:p>
        </p:txBody>
      </p:sp>
      <p:pic>
        <p:nvPicPr>
          <p:cNvPr id="40" name="Picture 39"/>
          <p:cNvPicPr>
            <a:picLocks noChangeAspect="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a:ext>
            </a:extLst>
          </a:blip>
          <a:srcRect b="16111"/>
          <a:stretch/>
        </p:blipFill>
        <p:spPr>
          <a:xfrm>
            <a:off x="10212273" y="3538655"/>
            <a:ext cx="1333474" cy="1118637"/>
          </a:xfrm>
          <a:prstGeom prst="rect">
            <a:avLst/>
          </a:prstGeom>
        </p:spPr>
      </p:pic>
      <p:sp>
        <p:nvSpPr>
          <p:cNvPr id="33" name="TextBox 32"/>
          <p:cNvSpPr txBox="1"/>
          <p:nvPr/>
        </p:nvSpPr>
        <p:spPr>
          <a:xfrm>
            <a:off x="699773" y="6627343"/>
            <a:ext cx="10557761" cy="369332"/>
          </a:xfrm>
          <a:prstGeom prst="rect">
            <a:avLst/>
          </a:prstGeom>
          <a:noFill/>
        </p:spPr>
        <p:txBody>
          <a:bodyPr wrap="square" lIns="91440" tIns="45720" rIns="91440" bIns="45720" rtlCol="0" anchor="t">
            <a:spAutoFit/>
          </a:bodyPr>
          <a:lstStyle/>
          <a:p>
            <a:pPr>
              <a:defRPr/>
            </a:pPr>
            <a:r>
              <a:rPr kumimoji="0" lang="en-US" sz="900" b="1" i="0" u="none" strike="noStrike" kern="1200" cap="none" spc="0" normalizeH="0" baseline="0" noProof="0">
                <a:ln>
                  <a:noFill/>
                </a:ln>
                <a:solidFill>
                  <a:srgbClr val="464646"/>
                </a:solidFill>
                <a:effectLst/>
                <a:uLnTx/>
                <a:uFillTx/>
                <a:latin typeface="Arial" panose="020B0604020202020204"/>
                <a:ea typeface="+mn-ea"/>
                <a:cs typeface="Microsoft New Tai Lue"/>
              </a:rPr>
              <a:t>Data Source: </a:t>
            </a:r>
            <a:r>
              <a:rPr kumimoji="0" lang="en-US" sz="900" b="0" i="0" u="none" strike="noStrike" kern="1200" cap="none" spc="0" normalizeH="0" baseline="0" noProof="0">
                <a:ln>
                  <a:noFill/>
                </a:ln>
                <a:solidFill>
                  <a:srgbClr val="464646"/>
                </a:solidFill>
                <a:effectLst/>
                <a:uLnTx/>
                <a:uFillTx/>
                <a:latin typeface="Arial" panose="020B0604020202020204"/>
                <a:ea typeface="+mn-ea"/>
                <a:cs typeface="Microsoft New Tai Lue"/>
              </a:rPr>
              <a:t>CDC COVID Data Tracker – Tiberius Database. </a:t>
            </a:r>
            <a:r>
              <a:rPr lang="en-US" sz="900"/>
              <a:t>Data as of: May 10, 2023. </a:t>
            </a:r>
            <a:endParaRPr lang="en-US" sz="900" b="1">
              <a:solidFill>
                <a:srgbClr val="464646">
                  <a:lumMod val="75000"/>
                </a:srgbClr>
              </a:solidFill>
              <a:cs typeface="Microsoft New Tai Lue" panose="020B0502040204020203" pitchFamily="34" charset="0"/>
            </a:endParaRPr>
          </a:p>
          <a:p>
            <a:pPr lvl="0">
              <a:defRPr/>
            </a:pPr>
            <a:endParaRPr kumimoji="0" lang="en-US" sz="900" b="1" i="0" u="none" strike="noStrike" kern="1200" cap="none" spc="0" normalizeH="0" baseline="0" noProof="0">
              <a:ln>
                <a:noFill/>
              </a:ln>
              <a:solidFill>
                <a:srgbClr val="464646">
                  <a:lumMod val="75000"/>
                </a:srgbClr>
              </a:solidFill>
              <a:effectLst/>
              <a:uLnTx/>
              <a:uFillTx/>
              <a:latin typeface="Arial" panose="020B0604020202020204"/>
              <a:ea typeface="+mn-ea"/>
              <a:cs typeface="Microsoft New Tai Lue" panose="020B0502040204020203" pitchFamily="34" charset="0"/>
            </a:endParaRPr>
          </a:p>
        </p:txBody>
      </p:sp>
    </p:spTree>
    <p:extLst>
      <p:ext uri="{BB962C8B-B14F-4D97-AF65-F5344CB8AC3E}">
        <p14:creationId xmlns:p14="http://schemas.microsoft.com/office/powerpoint/2010/main" val="2787775737"/>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FCAD5-1B1E-41A2-943F-A2A17CC445A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rPr>
              <a:t> Immunization Services Website </a:t>
            </a:r>
            <a:endParaRPr lang="en-US" sz="4600">
              <a:solidFill>
                <a:srgbClr val="FFFFFF"/>
              </a:solidFill>
              <a:cs typeface="Arial"/>
            </a:endParaRPr>
          </a:p>
        </p:txBody>
      </p:sp>
      <p:sp>
        <p:nvSpPr>
          <p:cNvPr id="5" name="Footer Placeholder 4">
            <a:extLst>
              <a:ext uri="{FF2B5EF4-FFF2-40B4-BE49-F238E27FC236}">
                <a16:creationId xmlns:a16="http://schemas.microsoft.com/office/drawing/2014/main" id="{59AA4F23-8C8D-47E6-B64A-7B7B21DAAF8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D9B98BD-CAA7-4995-B590-12F19CE3AE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40</a:t>
            </a:fld>
            <a:endParaRPr lang="en-US" sz="1200"/>
          </a:p>
        </p:txBody>
      </p:sp>
      <p:sp>
        <p:nvSpPr>
          <p:cNvPr id="6" name="TextBox 5">
            <a:extLst>
              <a:ext uri="{FF2B5EF4-FFF2-40B4-BE49-F238E27FC236}">
                <a16:creationId xmlns:a16="http://schemas.microsoft.com/office/drawing/2014/main" id="{E13D772D-E98A-43B0-B364-A2871AEF2B62}"/>
              </a:ext>
            </a:extLst>
          </p:cNvPr>
          <p:cNvSpPr txBox="1"/>
          <p:nvPr/>
        </p:nvSpPr>
        <p:spPr>
          <a:xfrm>
            <a:off x="603909" y="1997611"/>
            <a:ext cx="1020596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en-US">
                <a:cs typeface="Arial"/>
              </a:rPr>
              <a:t>The Immunization Services Website (</a:t>
            </a:r>
            <a:r>
              <a:rPr lang="en-US">
                <a:ea typeface="+mn-lt"/>
                <a:cs typeface="+mn-lt"/>
                <a:hlinkClick r:id="rId3"/>
              </a:rPr>
              <a:t>Immunizations (oklahoma.gov)</a:t>
            </a:r>
            <a:r>
              <a:rPr lang="en-US">
                <a:cs typeface="Arial"/>
              </a:rPr>
              <a:t> has been updated! </a:t>
            </a:r>
          </a:p>
          <a:p>
            <a:pPr marL="285750" indent="-285750" algn="just">
              <a:buFont typeface="Arial"/>
              <a:buChar char="•"/>
            </a:pPr>
            <a:r>
              <a:rPr lang="en-US">
                <a:ea typeface="+mn-lt"/>
                <a:cs typeface="+mn-lt"/>
              </a:rPr>
              <a:t>Updated website includes a link for the public portal and includes VFC program information, community resources, OSIIS, helpful hints, FAQ's, and more.</a:t>
            </a:r>
          </a:p>
          <a:p>
            <a:pPr marL="285750" indent="-285750" algn="just">
              <a:buFont typeface="Arial"/>
              <a:buChar char="•"/>
            </a:pPr>
            <a:r>
              <a:rPr lang="en-US">
                <a:ea typeface="+mn-lt"/>
                <a:cs typeface="+mn-lt"/>
              </a:rPr>
              <a:t>Site also now contains flu, covid, and Childhood Immunizations dashboards as well as links to Oklahoma immunization data, OSIIS data request's, tip sheets, and HL7 onboarding information.</a:t>
            </a:r>
          </a:p>
          <a:p>
            <a:pPr marL="285750" indent="-285750" algn="just">
              <a:buFont typeface="Arial"/>
              <a:buChar char="•"/>
            </a:pPr>
            <a:endParaRPr lang="en-US"/>
          </a:p>
          <a:p>
            <a:pPr lvl="1" algn="just"/>
            <a:endParaRPr lang="en-US">
              <a:ea typeface="+mn-lt"/>
              <a:cs typeface="+mn-lt"/>
            </a:endParaRPr>
          </a:p>
          <a:p>
            <a:pPr marL="285750" indent="-285750" algn="just">
              <a:buFont typeface="Arial"/>
              <a:buChar char="•"/>
            </a:pPr>
            <a:endParaRPr lang="en-US">
              <a:ea typeface="+mn-lt"/>
              <a:cs typeface="+mn-lt"/>
            </a:endParaRPr>
          </a:p>
          <a:p>
            <a:pPr lvl="1" algn="just">
              <a:buFont typeface="Arial"/>
              <a:buChar char="•"/>
            </a:pPr>
            <a:endParaRPr lang="en-US" u="sng">
              <a:ea typeface="+mn-lt"/>
              <a:cs typeface="+mn-lt"/>
            </a:endParaRPr>
          </a:p>
          <a:p>
            <a:pPr marL="285750" indent="-285750" algn="just">
              <a:buFont typeface="Arial"/>
              <a:buChar char="•"/>
            </a:pPr>
            <a:endParaRPr lang="en-US">
              <a:ea typeface="+mn-lt"/>
              <a:cs typeface="+mn-lt"/>
            </a:endParaRPr>
          </a:p>
          <a:p>
            <a:pPr marL="285750" indent="-285750" algn="just">
              <a:buFont typeface="Arial"/>
              <a:buChar char="•"/>
            </a:pPr>
            <a:endParaRPr lang="en-US">
              <a:ea typeface="+mn-lt"/>
              <a:cs typeface="+mn-lt"/>
            </a:endParaRPr>
          </a:p>
          <a:p>
            <a:pPr marL="285750" indent="-285750" algn="just">
              <a:buFont typeface="Arial"/>
              <a:buChar char="•"/>
            </a:pPr>
            <a:endParaRPr lang="en-US">
              <a:ea typeface="+mn-lt"/>
              <a:cs typeface="+mn-lt"/>
            </a:endParaRPr>
          </a:p>
          <a:p>
            <a:pPr marL="285750" indent="-285750" algn="just">
              <a:buFont typeface="Arial"/>
              <a:buChar char="•"/>
            </a:pPr>
            <a:endParaRPr lang="en-US">
              <a:ea typeface="+mn-lt"/>
              <a:cs typeface="+mn-lt"/>
            </a:endParaRPr>
          </a:p>
        </p:txBody>
      </p:sp>
      <p:pic>
        <p:nvPicPr>
          <p:cNvPr id="3" name="Picture 2">
            <a:extLst>
              <a:ext uri="{FF2B5EF4-FFF2-40B4-BE49-F238E27FC236}">
                <a16:creationId xmlns:a16="http://schemas.microsoft.com/office/drawing/2014/main" id="{BD0EE0F4-D5CD-63A5-6396-74C273BD2420}"/>
              </a:ext>
            </a:extLst>
          </p:cNvPr>
          <p:cNvPicPr>
            <a:picLocks noChangeAspect="1"/>
          </p:cNvPicPr>
          <p:nvPr/>
        </p:nvPicPr>
        <p:blipFill>
          <a:blip r:embed="rId4"/>
          <a:stretch>
            <a:fillRect/>
          </a:stretch>
        </p:blipFill>
        <p:spPr>
          <a:xfrm>
            <a:off x="3200401" y="3587987"/>
            <a:ext cx="5067781" cy="2720382"/>
          </a:xfrm>
          <a:prstGeom prst="rect">
            <a:avLst/>
          </a:prstGeom>
        </p:spPr>
      </p:pic>
    </p:spTree>
    <p:extLst>
      <p:ext uri="{BB962C8B-B14F-4D97-AF65-F5344CB8AC3E}">
        <p14:creationId xmlns:p14="http://schemas.microsoft.com/office/powerpoint/2010/main" val="965666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FCAD5-1B1E-41A2-943F-A2A17CC445A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cs typeface="Arial"/>
              </a:rPr>
              <a:t>News</a:t>
            </a:r>
          </a:p>
        </p:txBody>
      </p:sp>
      <p:sp>
        <p:nvSpPr>
          <p:cNvPr id="5" name="Footer Placeholder 4">
            <a:extLst>
              <a:ext uri="{FF2B5EF4-FFF2-40B4-BE49-F238E27FC236}">
                <a16:creationId xmlns:a16="http://schemas.microsoft.com/office/drawing/2014/main" id="{59AA4F23-8C8D-47E6-B64A-7B7B21DAAF8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D9B98BD-CAA7-4995-B590-12F19CE3AE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41</a:t>
            </a:fld>
            <a:endParaRPr lang="en-US" sz="1200"/>
          </a:p>
        </p:txBody>
      </p:sp>
      <p:pic>
        <p:nvPicPr>
          <p:cNvPr id="3" name="Picture 5">
            <a:extLst>
              <a:ext uri="{FF2B5EF4-FFF2-40B4-BE49-F238E27FC236}">
                <a16:creationId xmlns:a16="http://schemas.microsoft.com/office/drawing/2014/main" id="{41A23B8F-0AB9-9594-DBFB-27E44F52E45C}"/>
              </a:ext>
            </a:extLst>
          </p:cNvPr>
          <p:cNvPicPr>
            <a:picLocks noChangeAspect="1"/>
          </p:cNvPicPr>
          <p:nvPr/>
        </p:nvPicPr>
        <p:blipFill>
          <a:blip r:embed="rId3"/>
          <a:stretch>
            <a:fillRect/>
          </a:stretch>
        </p:blipFill>
        <p:spPr>
          <a:xfrm>
            <a:off x="1662024" y="2308316"/>
            <a:ext cx="7444595" cy="4067294"/>
          </a:xfrm>
          <a:prstGeom prst="rect">
            <a:avLst/>
          </a:prstGeom>
        </p:spPr>
      </p:pic>
    </p:spTree>
    <p:extLst>
      <p:ext uri="{BB962C8B-B14F-4D97-AF65-F5344CB8AC3E}">
        <p14:creationId xmlns:p14="http://schemas.microsoft.com/office/powerpoint/2010/main" val="2414564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FCAD5-1B1E-41A2-943F-A2A17CC445AA}"/>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600">
                <a:solidFill>
                  <a:srgbClr val="FFFFFF"/>
                </a:solidFill>
              </a:rPr>
              <a:t>Moderna Booster in OSIIS</a:t>
            </a:r>
            <a:endParaRPr lang="en-US"/>
          </a:p>
        </p:txBody>
      </p:sp>
      <p:sp>
        <p:nvSpPr>
          <p:cNvPr id="5" name="Footer Placeholder 4">
            <a:extLst>
              <a:ext uri="{FF2B5EF4-FFF2-40B4-BE49-F238E27FC236}">
                <a16:creationId xmlns:a16="http://schemas.microsoft.com/office/drawing/2014/main" id="{59AA4F23-8C8D-47E6-B64A-7B7B21DAAF89}"/>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3D9B98BD-CAA7-4995-B590-12F19CE3AE3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42</a:t>
            </a:fld>
            <a:endParaRPr lang="en-US" sz="1200"/>
          </a:p>
        </p:txBody>
      </p:sp>
      <p:pic>
        <p:nvPicPr>
          <p:cNvPr id="7" name="Picture 8" descr="Screenshot of OSIIS for administering a Moderna Booster vaccination" title="Moderna Booster in OSIIS">
            <a:extLst>
              <a:ext uri="{FF2B5EF4-FFF2-40B4-BE49-F238E27FC236}">
                <a16:creationId xmlns:a16="http://schemas.microsoft.com/office/drawing/2014/main" id="{2C8A33DC-70B3-478D-BD5D-3A453C4C599F}"/>
              </a:ext>
            </a:extLst>
          </p:cNvPr>
          <p:cNvPicPr>
            <a:picLocks noChangeAspect="1"/>
          </p:cNvPicPr>
          <p:nvPr/>
        </p:nvPicPr>
        <p:blipFill>
          <a:blip r:embed="rId4"/>
          <a:stretch>
            <a:fillRect/>
          </a:stretch>
        </p:blipFill>
        <p:spPr>
          <a:xfrm>
            <a:off x="539744" y="2187818"/>
            <a:ext cx="11218725" cy="3305263"/>
          </a:xfrm>
          <a:prstGeom prst="rect">
            <a:avLst/>
          </a:prstGeom>
        </p:spPr>
      </p:pic>
    </p:spTree>
    <p:extLst>
      <p:ext uri="{BB962C8B-B14F-4D97-AF65-F5344CB8AC3E}">
        <p14:creationId xmlns:p14="http://schemas.microsoft.com/office/powerpoint/2010/main" val="4244936547"/>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cs typeface="Arial"/>
              </a:rPr>
              <a:t>How To Guides</a:t>
            </a:r>
            <a:endParaRPr lang="en-US">
              <a:solidFill>
                <a:schemeClr val="bg1"/>
              </a:solidFill>
            </a:endParaRP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43</a:t>
            </a:fld>
            <a:endParaRPr lang="en-US" sz="1200"/>
          </a:p>
        </p:txBody>
      </p:sp>
      <p:sp>
        <p:nvSpPr>
          <p:cNvPr id="7" name="TextBox 6">
            <a:extLst>
              <a:ext uri="{FF2B5EF4-FFF2-40B4-BE49-F238E27FC236}">
                <a16:creationId xmlns:a16="http://schemas.microsoft.com/office/drawing/2014/main" id="{EA6C30E1-1213-4B2F-B941-124AB7155521}"/>
              </a:ext>
            </a:extLst>
          </p:cNvPr>
          <p:cNvSpPr txBox="1"/>
          <p:nvPr/>
        </p:nvSpPr>
        <p:spPr>
          <a:xfrm>
            <a:off x="345086" y="2009620"/>
            <a:ext cx="7944222"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"How To" Guides</a:t>
            </a:r>
            <a:br>
              <a:rPr lang="en-US">
                <a:ea typeface="+mn-lt"/>
                <a:cs typeface="+mn-lt"/>
              </a:rPr>
            </a:br>
            <a:endParaRPr lang="en-US">
              <a:ea typeface="+mn-lt"/>
              <a:cs typeface="+mn-lt"/>
            </a:endParaRPr>
          </a:p>
          <a:p>
            <a:pPr marL="285750" indent="-285750">
              <a:buFont typeface="Arial"/>
              <a:buChar char="•"/>
            </a:pPr>
            <a:r>
              <a:rPr lang="en-US">
                <a:ea typeface="+mn-lt"/>
                <a:cs typeface="+mn-lt"/>
                <a:hlinkClick r:id="rId4"/>
              </a:rPr>
              <a:t>How to Turn On User Default Order Notifications</a:t>
            </a:r>
            <a:br>
              <a:rPr lang="en-US">
                <a:ea typeface="+mn-lt"/>
                <a:cs typeface="+mn-lt"/>
              </a:rPr>
            </a:br>
            <a:endParaRPr lang="en-US">
              <a:ea typeface="+mn-lt"/>
              <a:cs typeface="+mn-lt"/>
            </a:endParaRPr>
          </a:p>
          <a:p>
            <a:pPr marL="285750" indent="-285750">
              <a:buFont typeface="Arial"/>
              <a:buChar char="•"/>
            </a:pPr>
            <a:r>
              <a:rPr lang="en-US">
                <a:ea typeface="+mn-lt"/>
                <a:cs typeface="+mn-lt"/>
                <a:hlinkClick r:id="rId5"/>
              </a:rPr>
              <a:t>Inventory Reconciliation</a:t>
            </a:r>
            <a:endParaRPr lang="en-US">
              <a:ea typeface="+mn-lt"/>
              <a:cs typeface="+mn-lt"/>
            </a:endParaRPr>
          </a:p>
          <a:p>
            <a:pPr marL="285750" indent="-285750" algn="just">
              <a:buFont typeface="Arial"/>
              <a:buChar char="•"/>
            </a:pPr>
            <a:endParaRPr lang="en-US">
              <a:ea typeface="+mn-lt"/>
              <a:cs typeface="+mn-lt"/>
            </a:endParaRPr>
          </a:p>
          <a:p>
            <a:pPr marL="285750" indent="-285750">
              <a:buFont typeface="Arial"/>
              <a:buChar char="•"/>
            </a:pPr>
            <a:r>
              <a:rPr lang="en-US">
                <a:ea typeface="+mn-lt"/>
                <a:cs typeface="+mn-lt"/>
                <a:hlinkClick r:id="rId6"/>
              </a:rPr>
              <a:t>How to Place a Covid-19 Vaccine Order</a:t>
            </a:r>
            <a:r>
              <a:rPr lang="en-US">
                <a:ea typeface="+mn-lt"/>
                <a:cs typeface="+mn-lt"/>
              </a:rPr>
              <a:t>  </a:t>
            </a:r>
          </a:p>
          <a:p>
            <a:pPr marL="285750" indent="-285750">
              <a:buFont typeface="Arial"/>
              <a:buChar char="•"/>
            </a:pPr>
            <a:endParaRPr lang="en-US">
              <a:ea typeface="+mn-lt"/>
              <a:cs typeface="+mn-lt"/>
            </a:endParaRPr>
          </a:p>
          <a:p>
            <a:pPr marL="285750" indent="-285750">
              <a:buFont typeface="Arial"/>
              <a:buChar char="•"/>
            </a:pPr>
            <a:r>
              <a:rPr lang="en-US">
                <a:ea typeface="+mn-lt"/>
                <a:cs typeface="+mn-lt"/>
                <a:hlinkClick r:id="rId7"/>
              </a:rPr>
              <a:t>Immunizing a Patient for COVID</a:t>
            </a:r>
            <a:r>
              <a:rPr lang="en-US">
                <a:ea typeface="+mn-lt"/>
                <a:cs typeface="+mn-lt"/>
              </a:rPr>
              <a:t>  </a:t>
            </a:r>
            <a:endParaRPr lang="en-US">
              <a:cs typeface="Arial" panose="020B0604020202020204"/>
            </a:endParaRPr>
          </a:p>
          <a:p>
            <a:pPr marL="285750" indent="-285750">
              <a:buFont typeface="Arial"/>
              <a:buChar char="•"/>
            </a:pPr>
            <a:endParaRPr lang="en-US">
              <a:ea typeface="+mn-lt"/>
              <a:cs typeface="+mn-lt"/>
            </a:endParaRPr>
          </a:p>
          <a:p>
            <a:pPr marL="285750" indent="-285750">
              <a:buFont typeface="Arial"/>
              <a:buChar char="•"/>
            </a:pPr>
            <a:r>
              <a:rPr lang="en-US">
                <a:ea typeface="+mn-lt"/>
                <a:cs typeface="+mn-lt"/>
                <a:hlinkClick r:id="rId8"/>
              </a:rPr>
              <a:t>How to add an extra dose</a:t>
            </a:r>
          </a:p>
          <a:p>
            <a:pPr marL="285750" indent="-285750">
              <a:buFont typeface="Arial"/>
              <a:buChar char="•"/>
            </a:pPr>
            <a:endParaRPr lang="en-US">
              <a:ea typeface="+mn-lt"/>
              <a:cs typeface="+mn-lt"/>
            </a:endParaRPr>
          </a:p>
          <a:p>
            <a:pPr marL="285750" indent="-285750">
              <a:buFont typeface="Arial"/>
              <a:buChar char="•"/>
            </a:pPr>
            <a:r>
              <a:rPr lang="en-US">
                <a:ea typeface="+mn-lt"/>
                <a:cs typeface="+mn-lt"/>
                <a:hlinkClick r:id="rId9"/>
              </a:rPr>
              <a:t>Wastage</a:t>
            </a:r>
          </a:p>
          <a:p>
            <a:endParaRPr lang="en-US">
              <a:ea typeface="+mn-lt"/>
              <a:cs typeface="+mn-lt"/>
              <a:hlinkClick r:id="rId9"/>
            </a:endParaRPr>
          </a:p>
          <a:p>
            <a:pPr marL="285750" indent="-285750">
              <a:buFont typeface="Arial"/>
              <a:buChar char="•"/>
            </a:pPr>
            <a:r>
              <a:rPr lang="en-US" sz="1800">
                <a:hlinkClick r:id="rId10"/>
              </a:rPr>
              <a:t>COVID-19 Vaccine Cleanup -Inventory Adjustment- Report Wastage OSIIS TipSheet.docx</a:t>
            </a:r>
            <a:endParaRPr lang="en-US" sz="1800"/>
          </a:p>
          <a:p>
            <a:pPr marL="285750" indent="-285750">
              <a:buFont typeface="Arial"/>
              <a:buChar char="•"/>
            </a:pPr>
            <a:endParaRPr lang="en-US">
              <a:ea typeface="+mn-lt"/>
              <a:cs typeface="+mn-lt"/>
              <a:hlinkClick r:id="rId9"/>
            </a:endParaRPr>
          </a:p>
          <a:p>
            <a:pPr>
              <a:buFont typeface="Arial"/>
            </a:pPr>
            <a:endParaRPr lang="en-US" sz="1400">
              <a:ea typeface="+mn-lt"/>
              <a:cs typeface="+mn-lt"/>
            </a:endParaRPr>
          </a:p>
        </p:txBody>
      </p:sp>
    </p:spTree>
    <p:extLst>
      <p:ext uri="{BB962C8B-B14F-4D97-AF65-F5344CB8AC3E}">
        <p14:creationId xmlns:p14="http://schemas.microsoft.com/office/powerpoint/2010/main" val="1960022279"/>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15FB-3487-4EED-9C42-D133E6795107}"/>
              </a:ext>
            </a:extLst>
          </p:cNvPr>
          <p:cNvSpPr>
            <a:spLocks noGrp="1"/>
          </p:cNvSpPr>
          <p:nvPr>
            <p:ph type="title"/>
          </p:nvPr>
        </p:nvSpPr>
        <p:spPr>
          <a:xfrm>
            <a:off x="575727" y="1604094"/>
            <a:ext cx="6143587" cy="2262336"/>
          </a:xfrm>
        </p:spPr>
        <p:txBody>
          <a:bodyPr/>
          <a:lstStyle/>
          <a:p>
            <a:r>
              <a:rPr lang="en-US">
                <a:cs typeface="Arial"/>
              </a:rPr>
              <a:t>            Flu and RSV</a:t>
            </a:r>
            <a:br>
              <a:rPr lang="en-US">
                <a:cs typeface="Arial"/>
              </a:rPr>
            </a:br>
            <a:br>
              <a:rPr lang="en-US">
                <a:cs typeface="Arial"/>
              </a:rPr>
            </a:br>
            <a:br>
              <a:rPr lang="en-US">
                <a:cs typeface="Arial"/>
              </a:rPr>
            </a:br>
            <a:br>
              <a:rPr lang="en-US">
                <a:cs typeface="Arial"/>
              </a:rPr>
            </a:br>
            <a:br>
              <a:rPr lang="en-US">
                <a:cs typeface="Arial"/>
              </a:rPr>
            </a:br>
            <a:endParaRPr lang="en-US">
              <a:cs typeface="Arial"/>
            </a:endParaRPr>
          </a:p>
        </p:txBody>
      </p:sp>
      <p:sp>
        <p:nvSpPr>
          <p:cNvPr id="4" name="Slide Number Placeholder 3">
            <a:extLst>
              <a:ext uri="{FF2B5EF4-FFF2-40B4-BE49-F238E27FC236}">
                <a16:creationId xmlns:a16="http://schemas.microsoft.com/office/drawing/2014/main" id="{D77BD215-43EF-49F7-A31B-C1FA600891D2}"/>
              </a:ext>
            </a:extLst>
          </p:cNvPr>
          <p:cNvSpPr>
            <a:spLocks noGrp="1"/>
          </p:cNvSpPr>
          <p:nvPr>
            <p:ph type="sldNum" sz="quarter" idx="12"/>
          </p:nvPr>
        </p:nvSpPr>
        <p:spPr/>
        <p:txBody>
          <a:bodyPr/>
          <a:lstStyle/>
          <a:p>
            <a:fld id="{DB7DDC46-2E90-8640-BEFE-F54DCCD857ED}" type="slidenum">
              <a:rPr lang="en-US" dirty="0" smtClean="0"/>
              <a:pPr/>
              <a:t>44</a:t>
            </a:fld>
            <a:endParaRPr lang="en-US"/>
          </a:p>
        </p:txBody>
      </p:sp>
      <p:sp>
        <p:nvSpPr>
          <p:cNvPr id="3" name="Title 3">
            <a:extLst>
              <a:ext uri="{FF2B5EF4-FFF2-40B4-BE49-F238E27FC236}">
                <a16:creationId xmlns:a16="http://schemas.microsoft.com/office/drawing/2014/main" id="{5856A454-B26B-4BDC-BDBF-A5F8B66953B2}"/>
              </a:ext>
            </a:extLst>
          </p:cNvPr>
          <p:cNvSpPr txBox="1">
            <a:spLocks/>
          </p:cNvSpPr>
          <p:nvPr/>
        </p:nvSpPr>
        <p:spPr>
          <a:xfrm>
            <a:off x="6433150" y="4894887"/>
            <a:ext cx="5376325" cy="1346158"/>
          </a:xfrm>
          <a:prstGeom prst="rect">
            <a:avLst/>
          </a:prstGeom>
        </p:spPr>
        <p:txBody>
          <a:bodyPr vert="horz" lIns="0" tIns="45720" rIns="91440" bIns="45720" rtlCol="0" anchor="t">
            <a:noAutofit/>
          </a:bodyPr>
          <a:lstStyle>
            <a:lvl1pPr algn="l" defTabSz="914400" rtl="0" eaLnBrk="1" latinLnBrk="0" hangingPunct="1">
              <a:lnSpc>
                <a:spcPct val="100000"/>
              </a:lnSpc>
              <a:spcBef>
                <a:spcPct val="0"/>
              </a:spcBef>
              <a:buNone/>
              <a:defRPr sz="4000" b="1" kern="1200">
                <a:solidFill>
                  <a:schemeClr val="bg1"/>
                </a:solidFill>
                <a:latin typeface="+mj-lt"/>
                <a:ea typeface="+mj-ea"/>
                <a:cs typeface="+mj-cs"/>
              </a:defRPr>
            </a:lvl1pPr>
          </a:lstStyle>
          <a:p>
            <a:pPr>
              <a:spcBef>
                <a:spcPts val="900"/>
              </a:spcBef>
            </a:pPr>
            <a:r>
              <a:rPr lang="en-US" sz="2800" b="0">
                <a:ea typeface="+mj-lt"/>
                <a:cs typeface="+mj-lt"/>
              </a:rPr>
              <a:t>Lauren Speer, BSN, RN.</a:t>
            </a:r>
            <a:endParaRPr lang="en-US"/>
          </a:p>
          <a:p>
            <a:pPr>
              <a:spcBef>
                <a:spcPts val="900"/>
              </a:spcBef>
            </a:pPr>
            <a:r>
              <a:rPr lang="en-US" sz="2800" b="0">
                <a:ea typeface="+mj-lt"/>
                <a:cs typeface="+mj-lt"/>
              </a:rPr>
              <a:t>Immunization and Communicable Disease Nurse Consultant, Nursing Services</a:t>
            </a:r>
            <a:endParaRPr lang="en-US" sz="2800" b="0">
              <a:cs typeface="Arial"/>
            </a:endParaRPr>
          </a:p>
          <a:p>
            <a:endParaRPr lang="en-US" sz="2800">
              <a:ea typeface="+mj-lt"/>
              <a:cs typeface="+mj-lt"/>
            </a:endParaRPr>
          </a:p>
        </p:txBody>
      </p:sp>
    </p:spTree>
    <p:extLst>
      <p:ext uri="{BB962C8B-B14F-4D97-AF65-F5344CB8AC3E}">
        <p14:creationId xmlns:p14="http://schemas.microsoft.com/office/powerpoint/2010/main" val="3523935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F35-5C8C-4242-A026-87C5D89E0A59}"/>
              </a:ext>
            </a:extLst>
          </p:cNvPr>
          <p:cNvSpPr>
            <a:spLocks noGrp="1"/>
          </p:cNvSpPr>
          <p:nvPr>
            <p:ph type="title"/>
          </p:nvPr>
        </p:nvSpPr>
        <p:spPr/>
        <p:txBody>
          <a:bodyPr/>
          <a:lstStyle/>
          <a:p>
            <a:r>
              <a:rPr lang="en-US"/>
              <a:t>It’s Influenza Season</a:t>
            </a:r>
          </a:p>
        </p:txBody>
      </p:sp>
      <p:sp>
        <p:nvSpPr>
          <p:cNvPr id="3" name="Text Placeholder 2">
            <a:extLst>
              <a:ext uri="{FF2B5EF4-FFF2-40B4-BE49-F238E27FC236}">
                <a16:creationId xmlns:a16="http://schemas.microsoft.com/office/drawing/2014/main" id="{3D063BE3-9ABD-244C-BAEF-450DDF22B072}"/>
              </a:ext>
            </a:extLst>
          </p:cNvPr>
          <p:cNvSpPr>
            <a:spLocks noGrp="1"/>
          </p:cNvSpPr>
          <p:nvPr>
            <p:ph type="body" idx="1"/>
          </p:nvPr>
        </p:nvSpPr>
        <p:spPr/>
        <p:txBody>
          <a:bodyPr/>
          <a:lstStyle/>
          <a:p>
            <a:r>
              <a:rPr lang="en-US"/>
              <a:t>Let’s get ready to fight the flu!</a:t>
            </a:r>
          </a:p>
          <a:p>
            <a:endParaRPr lang="en-US"/>
          </a:p>
        </p:txBody>
      </p:sp>
      <p:sp>
        <p:nvSpPr>
          <p:cNvPr id="7" name="Text Placeholder 6">
            <a:extLst>
              <a:ext uri="{FF2B5EF4-FFF2-40B4-BE49-F238E27FC236}">
                <a16:creationId xmlns:a16="http://schemas.microsoft.com/office/drawing/2014/main" id="{A05015C6-0400-6F45-BBFE-E61EAA37ACFC}"/>
              </a:ext>
            </a:extLst>
          </p:cNvPr>
          <p:cNvSpPr>
            <a:spLocks noGrp="1"/>
          </p:cNvSpPr>
          <p:nvPr>
            <p:ph type="body" sz="quarter" idx="13"/>
          </p:nvPr>
        </p:nvSpPr>
        <p:spPr/>
        <p:txBody>
          <a:bodyPr/>
          <a:lstStyle/>
          <a:p>
            <a:r>
              <a:rPr lang="en-US"/>
              <a:t>2023 – 2024 </a:t>
            </a:r>
          </a:p>
        </p:txBody>
      </p:sp>
      <p:sp>
        <p:nvSpPr>
          <p:cNvPr id="4" name="Slide Number Placeholder 3">
            <a:extLst>
              <a:ext uri="{FF2B5EF4-FFF2-40B4-BE49-F238E27FC236}">
                <a16:creationId xmlns:a16="http://schemas.microsoft.com/office/drawing/2014/main" id="{C0F8A102-9BDF-4843-8B67-FFF9B975236F}"/>
              </a:ext>
            </a:extLst>
          </p:cNvPr>
          <p:cNvSpPr>
            <a:spLocks noGrp="1"/>
          </p:cNvSpPr>
          <p:nvPr>
            <p:ph type="sldNum" sz="quarter" idx="12"/>
          </p:nvPr>
        </p:nvSpPr>
        <p:spPr/>
        <p:txBody>
          <a:bodyPr/>
          <a:lstStyle/>
          <a:p>
            <a:fld id="{DB7DDC46-2E90-8640-BEFE-F54DCCD857ED}" type="slidenum">
              <a:rPr lang="en-US" smtClean="0"/>
              <a:pPr/>
              <a:t>45</a:t>
            </a:fld>
            <a:endParaRPr lang="en-US"/>
          </a:p>
        </p:txBody>
      </p:sp>
      <p:sp>
        <p:nvSpPr>
          <p:cNvPr id="5" name="TextBox 4">
            <a:extLst>
              <a:ext uri="{FF2B5EF4-FFF2-40B4-BE49-F238E27FC236}">
                <a16:creationId xmlns:a16="http://schemas.microsoft.com/office/drawing/2014/main" id="{3BE280FF-6C41-1FF8-AA0D-28C8B1CA4986}"/>
              </a:ext>
            </a:extLst>
          </p:cNvPr>
          <p:cNvSpPr txBox="1"/>
          <p:nvPr/>
        </p:nvSpPr>
        <p:spPr>
          <a:xfrm>
            <a:off x="5152913" y="5298055"/>
            <a:ext cx="3722146" cy="1200329"/>
          </a:xfrm>
          <a:prstGeom prst="rect">
            <a:avLst/>
          </a:prstGeom>
          <a:noFill/>
        </p:spPr>
        <p:txBody>
          <a:bodyPr wrap="square" rtlCol="0">
            <a:spAutoFit/>
          </a:bodyPr>
          <a:lstStyle/>
          <a:p>
            <a:pPr algn="ctr"/>
            <a:r>
              <a:rPr lang="en-US" b="1"/>
              <a:t>Lauren Speer BSN, RN</a:t>
            </a:r>
          </a:p>
          <a:p>
            <a:pPr algn="ctr"/>
            <a:r>
              <a:rPr lang="en-US"/>
              <a:t>Nursing Service </a:t>
            </a:r>
          </a:p>
          <a:p>
            <a:pPr algn="ctr"/>
            <a:r>
              <a:rPr lang="en-US"/>
              <a:t>Immunization &amp; Communicable Disease Nurse Consultant</a:t>
            </a:r>
          </a:p>
        </p:txBody>
      </p:sp>
    </p:spTree>
    <p:extLst>
      <p:ext uri="{BB962C8B-B14F-4D97-AF65-F5344CB8AC3E}">
        <p14:creationId xmlns:p14="http://schemas.microsoft.com/office/powerpoint/2010/main" val="2879250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5243053"/>
            <a:ext cx="8650942" cy="530940"/>
          </a:xfrm>
        </p:spPr>
        <p:txBody>
          <a:bodyPr/>
          <a:lstStyle/>
          <a:p>
            <a:r>
              <a:rPr lang="en-US">
                <a:solidFill>
                  <a:schemeClr val="tx1"/>
                </a:solidFill>
              </a:rPr>
              <a:t>Influenza</a:t>
            </a:r>
            <a:endParaRPr lang="en-US"/>
          </a:p>
        </p:txBody>
      </p:sp>
      <p:sp>
        <p:nvSpPr>
          <p:cNvPr id="4" name="Text Placeholder 3"/>
          <p:cNvSpPr>
            <a:spLocks noGrp="1"/>
          </p:cNvSpPr>
          <p:nvPr>
            <p:ph type="body" idx="1"/>
          </p:nvPr>
        </p:nvSpPr>
        <p:spPr>
          <a:xfrm>
            <a:off x="457198" y="5790842"/>
            <a:ext cx="7256207" cy="858401"/>
          </a:xfrm>
        </p:spPr>
        <p:txBody>
          <a:bodyPr/>
          <a:lstStyle/>
          <a:p>
            <a:r>
              <a:rPr lang="en-US" sz="1600" b="1"/>
              <a:t>Influenza (also known as “flu”) is a contagious respiratory illness caused by influenza viruses. It can cause mild to severe illness, and at times can lead to death. </a:t>
            </a:r>
          </a:p>
          <a:p>
            <a:endParaRPr lang="en-US" sz="1600"/>
          </a:p>
        </p:txBody>
      </p:sp>
      <p:sp>
        <p:nvSpPr>
          <p:cNvPr id="5" name="Slide Number Placeholder 4"/>
          <p:cNvSpPr>
            <a:spLocks noGrp="1"/>
          </p:cNvSpPr>
          <p:nvPr>
            <p:ph type="sldNum" sz="quarter" idx="12"/>
          </p:nvPr>
        </p:nvSpPr>
        <p:spPr/>
        <p:txBody>
          <a:bodyPr/>
          <a:lstStyle/>
          <a:p>
            <a:fld id="{DB7DDC46-2E90-8640-BEFE-F54DCCD857ED}" type="slidenum">
              <a:rPr lang="en-US" smtClean="0"/>
              <a:pPr/>
              <a:t>46</a:t>
            </a:fld>
            <a:endParaRPr lang="en-US"/>
          </a:p>
        </p:txBody>
      </p:sp>
      <p:sp>
        <p:nvSpPr>
          <p:cNvPr id="6" name="Text Placeholder 5"/>
          <p:cNvSpPr>
            <a:spLocks noGrp="1"/>
          </p:cNvSpPr>
          <p:nvPr>
            <p:ph type="body" sz="quarter" idx="13"/>
          </p:nvPr>
        </p:nvSpPr>
        <p:spPr/>
        <p:txBody>
          <a:bodyPr/>
          <a:lstStyle/>
          <a:p>
            <a:endParaRPr lang="en-US"/>
          </a:p>
        </p:txBody>
      </p:sp>
      <p:pic>
        <p:nvPicPr>
          <p:cNvPr id="9" name="Picture Placeholder 8">
            <a:extLst>
              <a:ext uri="{FF2B5EF4-FFF2-40B4-BE49-F238E27FC236}">
                <a16:creationId xmlns:a16="http://schemas.microsoft.com/office/drawing/2014/main" id="{46381BA5-3BDC-87B5-FB79-C7D36D7E6BB9}"/>
              </a:ext>
            </a:extLst>
          </p:cNvPr>
          <p:cNvPicPr>
            <a:picLocks noGrp="1" noChangeAspect="1"/>
          </p:cNvPicPr>
          <p:nvPr>
            <p:ph type="pic" sz="quarter" idx="15"/>
          </p:nvPr>
        </p:nvPicPr>
        <p:blipFill rotWithShape="1">
          <a:blip r:embed="rId2"/>
          <a:srcRect t="28011" b="15807"/>
          <a:stretch/>
        </p:blipFill>
        <p:spPr>
          <a:xfrm>
            <a:off x="0" y="0"/>
            <a:ext cx="12192000" cy="4622246"/>
          </a:xfrm>
          <a:prstGeom prst="rect">
            <a:avLst/>
          </a:prstGeom>
        </p:spPr>
      </p:pic>
    </p:spTree>
    <p:extLst>
      <p:ext uri="{BB962C8B-B14F-4D97-AF65-F5344CB8AC3E}">
        <p14:creationId xmlns:p14="http://schemas.microsoft.com/office/powerpoint/2010/main" val="1488449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7DDC46-2E90-8640-BEFE-F54DCCD857ED}" type="slidenum">
              <a:rPr lang="en-US" smtClean="0"/>
              <a:t>47</a:t>
            </a:fld>
            <a:endParaRPr lang="en-US"/>
          </a:p>
        </p:txBody>
      </p:sp>
      <p:sp>
        <p:nvSpPr>
          <p:cNvPr id="3" name="Footer Placeholder 2"/>
          <p:cNvSpPr>
            <a:spLocks noGrp="1"/>
          </p:cNvSpPr>
          <p:nvPr>
            <p:ph type="ftr" sz="quarter" idx="13"/>
          </p:nvPr>
        </p:nvSpPr>
        <p:spPr/>
        <p:txBody>
          <a:bodyPr/>
          <a:lstStyle/>
          <a:p>
            <a:r>
              <a:rPr lang="en-US"/>
              <a:t>Oklahoma State Department of Health | Influenza Vaccine | Fall 2023</a:t>
            </a:r>
          </a:p>
        </p:txBody>
      </p:sp>
      <p:pic>
        <p:nvPicPr>
          <p:cNvPr id="4" name="Picture 3">
            <a:extLst>
              <a:ext uri="{FF2B5EF4-FFF2-40B4-BE49-F238E27FC236}">
                <a16:creationId xmlns:a16="http://schemas.microsoft.com/office/drawing/2014/main" id="{C1E0D27D-EBB5-4BC6-9F27-1355F48619C4}"/>
              </a:ext>
            </a:extLst>
          </p:cNvPr>
          <p:cNvPicPr>
            <a:picLocks noChangeAspect="1"/>
          </p:cNvPicPr>
          <p:nvPr/>
        </p:nvPicPr>
        <p:blipFill>
          <a:blip r:embed="rId3"/>
          <a:stretch>
            <a:fillRect/>
          </a:stretch>
        </p:blipFill>
        <p:spPr>
          <a:xfrm>
            <a:off x="1" y="-703313"/>
            <a:ext cx="12191999" cy="6972478"/>
          </a:xfrm>
          <a:prstGeom prst="rect">
            <a:avLst/>
          </a:prstGeom>
        </p:spPr>
      </p:pic>
    </p:spTree>
    <p:extLst>
      <p:ext uri="{BB962C8B-B14F-4D97-AF65-F5344CB8AC3E}">
        <p14:creationId xmlns:p14="http://schemas.microsoft.com/office/powerpoint/2010/main" val="2322895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outdoor, water, large, building&#10;&#10;Description automatically generated">
            <a:extLst>
              <a:ext uri="{FF2B5EF4-FFF2-40B4-BE49-F238E27FC236}">
                <a16:creationId xmlns:a16="http://schemas.microsoft.com/office/drawing/2014/main" id="{DD1454E9-ECCF-A544-9A41-03D868655FF5}"/>
              </a:ext>
            </a:extLst>
          </p:cNvPr>
          <p:cNvPicPr>
            <a:picLocks noGrp="1" noChangeAspect="1"/>
          </p:cNvPicPr>
          <p:nvPr>
            <p:ph type="pic" sz="quarter" idx="13"/>
          </p:nvPr>
        </p:nvPicPr>
        <p:blipFill>
          <a:blip r:embed="rId3"/>
          <a:srcRect l="27" r="27"/>
          <a:stretch>
            <a:fillRect/>
          </a:stretch>
        </p:blipFill>
        <p:spPr/>
      </p:pic>
      <p:sp>
        <p:nvSpPr>
          <p:cNvPr id="2" name="Title 1">
            <a:extLst>
              <a:ext uri="{FF2B5EF4-FFF2-40B4-BE49-F238E27FC236}">
                <a16:creationId xmlns:a16="http://schemas.microsoft.com/office/drawing/2014/main" id="{3724B5A5-1EA9-9D46-8706-B46B02489DD0}"/>
              </a:ext>
            </a:extLst>
          </p:cNvPr>
          <p:cNvSpPr>
            <a:spLocks noGrp="1"/>
          </p:cNvSpPr>
          <p:nvPr>
            <p:ph type="title"/>
          </p:nvPr>
        </p:nvSpPr>
        <p:spPr>
          <a:xfrm>
            <a:off x="457200" y="415229"/>
            <a:ext cx="2662518" cy="1207093"/>
          </a:xfrm>
        </p:spPr>
        <p:txBody>
          <a:bodyPr/>
          <a:lstStyle/>
          <a:p>
            <a:r>
              <a:rPr lang="en-US"/>
              <a:t>Take Action to Prevent Flu</a:t>
            </a:r>
          </a:p>
        </p:txBody>
      </p:sp>
      <p:sp>
        <p:nvSpPr>
          <p:cNvPr id="3" name="Content Placeholder 2">
            <a:extLst>
              <a:ext uri="{FF2B5EF4-FFF2-40B4-BE49-F238E27FC236}">
                <a16:creationId xmlns:a16="http://schemas.microsoft.com/office/drawing/2014/main" id="{DB087B5E-9A7B-7F4C-87F1-A58C460A69AF}"/>
              </a:ext>
            </a:extLst>
          </p:cNvPr>
          <p:cNvSpPr>
            <a:spLocks noGrp="1"/>
          </p:cNvSpPr>
          <p:nvPr>
            <p:ph idx="1"/>
          </p:nvPr>
        </p:nvSpPr>
        <p:spPr/>
        <p:txBody>
          <a:bodyPr/>
          <a:lstStyle/>
          <a:p>
            <a:r>
              <a:rPr lang="en-US" sz="2000"/>
              <a:t>The best way to reduce your risk from seasonal flu and its potentially serious complications is to get vaccinated every year</a:t>
            </a:r>
            <a:r>
              <a:rPr lang="en-US" sz="1400"/>
              <a:t>. </a:t>
            </a:r>
            <a:r>
              <a:rPr lang="en-US" sz="2000"/>
              <a:t>Optimal time for flu vaccination is in October.</a:t>
            </a:r>
          </a:p>
          <a:p>
            <a:endParaRPr lang="en-US"/>
          </a:p>
        </p:txBody>
      </p:sp>
      <p:sp>
        <p:nvSpPr>
          <p:cNvPr id="12" name="Footer Placeholder 11">
            <a:extLst>
              <a:ext uri="{FF2B5EF4-FFF2-40B4-BE49-F238E27FC236}">
                <a16:creationId xmlns:a16="http://schemas.microsoft.com/office/drawing/2014/main" id="{E39083CB-CCDE-BB49-B6C9-8CC24010F402}"/>
              </a:ext>
            </a:extLst>
          </p:cNvPr>
          <p:cNvSpPr>
            <a:spLocks noGrp="1"/>
          </p:cNvSpPr>
          <p:nvPr>
            <p:ph type="ftr" sz="quarter" idx="14"/>
          </p:nvPr>
        </p:nvSpPr>
        <p:spPr>
          <a:xfrm>
            <a:off x="866901" y="6317193"/>
            <a:ext cx="2140605" cy="346691"/>
          </a:xfrm>
        </p:spPr>
        <p:txBody>
          <a:bodyPr/>
          <a:lstStyle/>
          <a:p>
            <a:r>
              <a:rPr lang="en-US"/>
              <a:t>Oklahoma State Department of Health | Influenza Vaccine | Fall 2023</a:t>
            </a:r>
          </a:p>
        </p:txBody>
      </p:sp>
      <p:sp>
        <p:nvSpPr>
          <p:cNvPr id="4" name="Slide Number Placeholder 3">
            <a:extLst>
              <a:ext uri="{FF2B5EF4-FFF2-40B4-BE49-F238E27FC236}">
                <a16:creationId xmlns:a16="http://schemas.microsoft.com/office/drawing/2014/main" id="{987C3AF6-0FFA-274E-B150-FD9EE2687C05}"/>
              </a:ext>
            </a:extLst>
          </p:cNvPr>
          <p:cNvSpPr>
            <a:spLocks noGrp="1"/>
          </p:cNvSpPr>
          <p:nvPr>
            <p:ph type="sldNum" sz="quarter" idx="12"/>
          </p:nvPr>
        </p:nvSpPr>
        <p:spPr/>
        <p:txBody>
          <a:bodyPr/>
          <a:lstStyle/>
          <a:p>
            <a:fld id="{DB7DDC46-2E90-8640-BEFE-F54DCCD857ED}" type="slidenum">
              <a:rPr lang="en-US" smtClean="0"/>
              <a:pPr/>
              <a:t>48</a:t>
            </a:fld>
            <a:endParaRPr lang="en-US"/>
          </a:p>
        </p:txBody>
      </p:sp>
      <p:pic>
        <p:nvPicPr>
          <p:cNvPr id="7" name="Picture Placeholder 4"/>
          <p:cNvPicPr>
            <a:picLocks noChangeAspect="1"/>
          </p:cNvPicPr>
          <p:nvPr/>
        </p:nvPicPr>
        <p:blipFill>
          <a:blip r:embed="rId4">
            <a:extLst>
              <a:ext uri="{28A0092B-C50C-407E-A947-70E740481C1C}">
                <a14:useLocalDpi xmlns:a14="http://schemas.microsoft.com/office/drawing/2010/main" val="0"/>
              </a:ext>
            </a:extLst>
          </a:blip>
          <a:srcRect l="4604" r="4604"/>
          <a:stretch>
            <a:fillRect/>
          </a:stretch>
        </p:blipFill>
        <p:spPr>
          <a:xfrm>
            <a:off x="3281363" y="0"/>
            <a:ext cx="9689339" cy="6858000"/>
          </a:xfrm>
          <a:prstGeom prst="rect">
            <a:avLst/>
          </a:prstGeom>
        </p:spPr>
      </p:pic>
      <p:pic>
        <p:nvPicPr>
          <p:cNvPr id="5" name="Picture Placeholder 4"/>
          <p:cNvPicPr>
            <a:picLocks noChangeAspect="1"/>
          </p:cNvPicPr>
          <p:nvPr/>
        </p:nvPicPr>
        <p:blipFill>
          <a:blip r:embed="rId4">
            <a:extLst>
              <a:ext uri="{28A0092B-C50C-407E-A947-70E740481C1C}">
                <a14:useLocalDpi xmlns:a14="http://schemas.microsoft.com/office/drawing/2010/main" val="0"/>
              </a:ext>
            </a:extLst>
          </a:blip>
          <a:srcRect l="4604" r="4604"/>
          <a:stretch>
            <a:fillRect/>
          </a:stretch>
        </p:blipFill>
        <p:spPr>
          <a:xfrm>
            <a:off x="3281363" y="0"/>
            <a:ext cx="9689339" cy="6858000"/>
          </a:xfrm>
          <a:prstGeom prst="rect">
            <a:avLst/>
          </a:prstGeom>
        </p:spPr>
      </p:pic>
    </p:spTree>
    <p:extLst>
      <p:ext uri="{BB962C8B-B14F-4D97-AF65-F5344CB8AC3E}">
        <p14:creationId xmlns:p14="http://schemas.microsoft.com/office/powerpoint/2010/main" val="1070777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Everyday preventive actions to stop the spread of flu.</a:t>
            </a:r>
          </a:p>
        </p:txBody>
      </p:sp>
      <p:sp>
        <p:nvSpPr>
          <p:cNvPr id="3" name="Content Placeholder 2"/>
          <p:cNvSpPr>
            <a:spLocks noGrp="1"/>
          </p:cNvSpPr>
          <p:nvPr>
            <p:ph idx="1"/>
          </p:nvPr>
        </p:nvSpPr>
        <p:spPr>
          <a:xfrm>
            <a:off x="353960" y="1071233"/>
            <a:ext cx="11394141" cy="4769127"/>
          </a:xfrm>
        </p:spPr>
        <p:txBody>
          <a:bodyPr/>
          <a:lstStyle/>
          <a:p>
            <a:pPr marL="285750" indent="-285750"/>
            <a:r>
              <a:rPr lang="en-US" sz="2000"/>
              <a:t>Avoid close contact with people who are sick</a:t>
            </a:r>
          </a:p>
          <a:p>
            <a:pPr marL="285750" indent="-285750"/>
            <a:r>
              <a:rPr lang="en-US" sz="2000"/>
              <a:t>If you are sick, limit contact with others as much as possible to keep from infecting them.</a:t>
            </a:r>
          </a:p>
          <a:p>
            <a:pPr marL="285750" indent="-285750"/>
            <a:r>
              <a:rPr lang="en-US" sz="2000"/>
              <a:t>Cover coughs and sneezes.</a:t>
            </a:r>
          </a:p>
          <a:p>
            <a:pPr marL="285750" indent="-285750"/>
            <a:r>
              <a:rPr lang="en-US" sz="2000"/>
              <a:t>Cover your nose and mouth with a tissue when you cough or sneeze. Throw the tissue in the trash after you use it.</a:t>
            </a:r>
          </a:p>
          <a:p>
            <a:pPr marL="285750" indent="-285750"/>
            <a:r>
              <a:rPr lang="en-US" sz="2000" u="sng">
                <a:hlinkClick r:id="rId2"/>
              </a:rPr>
              <a:t>Wash your hands</a:t>
            </a:r>
            <a:r>
              <a:rPr lang="en-US" sz="2000"/>
              <a:t> often with soap and water. If soap and water are not available, use an alcohol-based hand rub.</a:t>
            </a:r>
          </a:p>
          <a:p>
            <a:pPr marL="285750" indent="-285750"/>
            <a:r>
              <a:rPr lang="en-US" sz="2000"/>
              <a:t>Avoid touching your eyes, nose, and mouth. Germs spread this way.</a:t>
            </a:r>
          </a:p>
          <a:p>
            <a:pPr marL="285750" indent="-285750"/>
            <a:r>
              <a:rPr lang="en-US" sz="2000"/>
              <a:t>Clean and disinfect surfaces and objects that may be contaminated with viruses that cause flu.</a:t>
            </a:r>
          </a:p>
          <a:p>
            <a:pPr marL="285750" indent="-285750"/>
            <a:r>
              <a:rPr lang="en-US" sz="2000"/>
              <a:t>For </a:t>
            </a:r>
            <a:r>
              <a:rPr lang="en-US" sz="2000" u="sng">
                <a:hlinkClick r:id="rId3"/>
              </a:rPr>
              <a:t>flu</a:t>
            </a:r>
            <a:r>
              <a:rPr lang="en-US" sz="2000"/>
              <a:t>, CDC recommends that people stay home for at least 24 hours after their fever is gone except to get medical care or other necessities. Fever should be gone without the need to use a fever-reducing medicine. </a:t>
            </a:r>
          </a:p>
          <a:p>
            <a:endParaRPr lang="en-US" sz="2000"/>
          </a:p>
        </p:txBody>
      </p:sp>
      <p:sp>
        <p:nvSpPr>
          <p:cNvPr id="4" name="Slide Number Placeholder 3"/>
          <p:cNvSpPr>
            <a:spLocks noGrp="1"/>
          </p:cNvSpPr>
          <p:nvPr>
            <p:ph type="sldNum" sz="quarter" idx="12"/>
          </p:nvPr>
        </p:nvSpPr>
        <p:spPr/>
        <p:txBody>
          <a:bodyPr/>
          <a:lstStyle/>
          <a:p>
            <a:fld id="{DB7DDC46-2E90-8640-BEFE-F54DCCD857ED}" type="slidenum">
              <a:rPr lang="en-US" smtClean="0"/>
              <a:t>49</a:t>
            </a:fld>
            <a:endParaRPr lang="en-US"/>
          </a:p>
        </p:txBody>
      </p:sp>
      <p:sp>
        <p:nvSpPr>
          <p:cNvPr id="5" name="Footer Placeholder 4"/>
          <p:cNvSpPr>
            <a:spLocks noGrp="1"/>
          </p:cNvSpPr>
          <p:nvPr>
            <p:ph type="ftr" sz="quarter" idx="13"/>
          </p:nvPr>
        </p:nvSpPr>
        <p:spPr/>
        <p:txBody>
          <a:bodyPr/>
          <a:lstStyle/>
          <a:p>
            <a:r>
              <a:rPr lang="en-US"/>
              <a:t>Oklahoma State Department of Health | Influenza Vaccine | Fall 2023</a:t>
            </a:r>
          </a:p>
        </p:txBody>
      </p:sp>
    </p:spTree>
    <p:extLst>
      <p:ext uri="{BB962C8B-B14F-4D97-AF65-F5344CB8AC3E}">
        <p14:creationId xmlns:p14="http://schemas.microsoft.com/office/powerpoint/2010/main" val="3989377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020E9-3E16-4B36-1DD9-36FBEE92E6B4}"/>
              </a:ext>
            </a:extLst>
          </p:cNvPr>
          <p:cNvSpPr>
            <a:spLocks noGrp="1"/>
          </p:cNvSpPr>
          <p:nvPr>
            <p:ph type="title"/>
          </p:nvPr>
        </p:nvSpPr>
        <p:spPr/>
        <p:txBody>
          <a:bodyPr/>
          <a:lstStyle/>
          <a:p>
            <a:r>
              <a:rPr lang="en-US">
                <a:cs typeface="Arial"/>
              </a:rPr>
              <a:t>Percent of the Total Population Who Are Up to Date with COVID-19 Vaccines, (CDC)</a:t>
            </a:r>
            <a:endParaRPr lang="en-US"/>
          </a:p>
        </p:txBody>
      </p:sp>
      <p:sp>
        <p:nvSpPr>
          <p:cNvPr id="3" name="Content Placeholder 2">
            <a:extLst>
              <a:ext uri="{FF2B5EF4-FFF2-40B4-BE49-F238E27FC236}">
                <a16:creationId xmlns:a16="http://schemas.microsoft.com/office/drawing/2014/main" id="{B85CACB3-9AE6-983D-7FB1-AA43DF7B9E9E}"/>
              </a:ext>
            </a:extLst>
          </p:cNvPr>
          <p:cNvSpPr>
            <a:spLocks noGrp="1"/>
          </p:cNvSpPr>
          <p:nvPr>
            <p:ph idx="1"/>
          </p:nvPr>
        </p:nvSpPr>
        <p:spPr>
          <a:xfrm>
            <a:off x="457199" y="1318987"/>
            <a:ext cx="4397596" cy="4870502"/>
          </a:xfrm>
        </p:spPr>
        <p:txBody>
          <a:bodyPr vert="horz" lIns="0" tIns="45720" rIns="91440" bIns="45720" rtlCol="0" anchor="t">
            <a:noAutofit/>
          </a:bodyPr>
          <a:lstStyle/>
          <a:p>
            <a:endParaRPr lang="en-US">
              <a:cs typeface="Arial" panose="020B0604020202020204"/>
            </a:endParaRPr>
          </a:p>
          <a:p>
            <a:endParaRPr lang="en-US">
              <a:cs typeface="Arial" panose="020B0604020202020204"/>
            </a:endParaRPr>
          </a:p>
        </p:txBody>
      </p:sp>
      <p:sp>
        <p:nvSpPr>
          <p:cNvPr id="4" name="Slide Number Placeholder 3">
            <a:extLst>
              <a:ext uri="{FF2B5EF4-FFF2-40B4-BE49-F238E27FC236}">
                <a16:creationId xmlns:a16="http://schemas.microsoft.com/office/drawing/2014/main" id="{4E81E386-E5D3-21C8-6C74-B2DA9BDA52D3}"/>
              </a:ext>
            </a:extLst>
          </p:cNvPr>
          <p:cNvSpPr>
            <a:spLocks noGrp="1"/>
          </p:cNvSpPr>
          <p:nvPr>
            <p:ph type="sldNum" sz="quarter" idx="12"/>
          </p:nvPr>
        </p:nvSpPr>
        <p:spPr/>
        <p:txBody>
          <a:bodyPr/>
          <a:lstStyle/>
          <a:p>
            <a:fld id="{DB7DDC46-2E90-8640-BEFE-F54DCCD857ED}" type="slidenum">
              <a:rPr lang="en-US" smtClean="0"/>
              <a:t>5</a:t>
            </a:fld>
            <a:endParaRPr lang="en-US"/>
          </a:p>
        </p:txBody>
      </p:sp>
      <p:sp>
        <p:nvSpPr>
          <p:cNvPr id="5" name="Footer Placeholder 4">
            <a:extLst>
              <a:ext uri="{FF2B5EF4-FFF2-40B4-BE49-F238E27FC236}">
                <a16:creationId xmlns:a16="http://schemas.microsoft.com/office/drawing/2014/main" id="{AC3F3595-D151-EDE9-668A-42D4A8232434}"/>
              </a:ext>
            </a:extLst>
          </p:cNvPr>
          <p:cNvSpPr>
            <a:spLocks noGrp="1"/>
          </p:cNvSpPr>
          <p:nvPr>
            <p:ph type="ftr" sz="quarter" idx="13"/>
          </p:nvPr>
        </p:nvSpPr>
        <p:spPr/>
        <p:txBody>
          <a:bodyPr/>
          <a:lstStyle/>
          <a:p>
            <a:r>
              <a:rPr lang="en-US"/>
              <a:t>Oklahoma State Department of Health </a:t>
            </a:r>
          </a:p>
        </p:txBody>
      </p:sp>
      <p:pic>
        <p:nvPicPr>
          <p:cNvPr id="6" name="Picture 5">
            <a:extLst>
              <a:ext uri="{FF2B5EF4-FFF2-40B4-BE49-F238E27FC236}">
                <a16:creationId xmlns:a16="http://schemas.microsoft.com/office/drawing/2014/main" id="{DC1C3789-03C1-7FBA-F779-D654145EB5F9}"/>
              </a:ext>
            </a:extLst>
          </p:cNvPr>
          <p:cNvPicPr>
            <a:picLocks noChangeAspect="1"/>
          </p:cNvPicPr>
          <p:nvPr/>
        </p:nvPicPr>
        <p:blipFill>
          <a:blip r:embed="rId3"/>
          <a:stretch>
            <a:fillRect/>
          </a:stretch>
        </p:blipFill>
        <p:spPr>
          <a:xfrm>
            <a:off x="458952" y="1713111"/>
            <a:ext cx="5817476" cy="3484329"/>
          </a:xfrm>
          <a:prstGeom prst="rect">
            <a:avLst/>
          </a:prstGeom>
        </p:spPr>
      </p:pic>
      <p:sp>
        <p:nvSpPr>
          <p:cNvPr id="7" name="TextBox 6">
            <a:extLst>
              <a:ext uri="{FF2B5EF4-FFF2-40B4-BE49-F238E27FC236}">
                <a16:creationId xmlns:a16="http://schemas.microsoft.com/office/drawing/2014/main" id="{53F8CB2C-8F8E-CC84-A5F6-FDCF180258E4}"/>
              </a:ext>
            </a:extLst>
          </p:cNvPr>
          <p:cNvSpPr txBox="1"/>
          <p:nvPr/>
        </p:nvSpPr>
        <p:spPr>
          <a:xfrm>
            <a:off x="7371255" y="1688662"/>
            <a:ext cx="34526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Oklahoma: 12.5% of Population</a:t>
            </a:r>
          </a:p>
          <a:p>
            <a:r>
              <a:rPr lang="en-US">
                <a:cs typeface="Arial"/>
              </a:rPr>
              <a:t>                   493,059</a:t>
            </a:r>
          </a:p>
          <a:p>
            <a:r>
              <a:rPr lang="en-US">
                <a:cs typeface="Arial"/>
              </a:rPr>
              <a:t>Female: 13.6%       Male: 11.3%</a:t>
            </a:r>
          </a:p>
        </p:txBody>
      </p:sp>
      <p:pic>
        <p:nvPicPr>
          <p:cNvPr id="8" name="Picture 7">
            <a:extLst>
              <a:ext uri="{FF2B5EF4-FFF2-40B4-BE49-F238E27FC236}">
                <a16:creationId xmlns:a16="http://schemas.microsoft.com/office/drawing/2014/main" id="{2300ACF8-64DA-25DB-51B1-D6B38E250476}"/>
              </a:ext>
            </a:extLst>
          </p:cNvPr>
          <p:cNvPicPr>
            <a:picLocks noChangeAspect="1"/>
          </p:cNvPicPr>
          <p:nvPr/>
        </p:nvPicPr>
        <p:blipFill>
          <a:blip r:embed="rId4"/>
          <a:stretch>
            <a:fillRect/>
          </a:stretch>
        </p:blipFill>
        <p:spPr>
          <a:xfrm>
            <a:off x="6563711" y="2777289"/>
            <a:ext cx="5475888" cy="2589494"/>
          </a:xfrm>
          <a:prstGeom prst="rect">
            <a:avLst/>
          </a:prstGeom>
        </p:spPr>
      </p:pic>
      <p:pic>
        <p:nvPicPr>
          <p:cNvPr id="10" name="Picture 9">
            <a:extLst>
              <a:ext uri="{FF2B5EF4-FFF2-40B4-BE49-F238E27FC236}">
                <a16:creationId xmlns:a16="http://schemas.microsoft.com/office/drawing/2014/main" id="{B5D75B18-D0FD-E72A-1CD0-496E99031C49}"/>
              </a:ext>
            </a:extLst>
          </p:cNvPr>
          <p:cNvPicPr>
            <a:picLocks noChangeAspect="1"/>
          </p:cNvPicPr>
          <p:nvPr/>
        </p:nvPicPr>
        <p:blipFill>
          <a:blip r:embed="rId5"/>
          <a:stretch>
            <a:fillRect/>
          </a:stretch>
        </p:blipFill>
        <p:spPr>
          <a:xfrm>
            <a:off x="830664" y="5749042"/>
            <a:ext cx="9718430" cy="576683"/>
          </a:xfrm>
          <a:prstGeom prst="rect">
            <a:avLst/>
          </a:prstGeom>
        </p:spPr>
      </p:pic>
    </p:spTree>
    <p:extLst>
      <p:ext uri="{BB962C8B-B14F-4D97-AF65-F5344CB8AC3E}">
        <p14:creationId xmlns:p14="http://schemas.microsoft.com/office/powerpoint/2010/main" val="1465891145"/>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7DDC46-2E90-8640-BEFE-F54DCCD857ED}" type="slidenum">
              <a:rPr lang="en-US" smtClean="0"/>
              <a:t>50</a:t>
            </a:fld>
            <a:endParaRPr lang="en-US"/>
          </a:p>
        </p:txBody>
      </p:sp>
      <p:sp>
        <p:nvSpPr>
          <p:cNvPr id="3" name="Footer Placeholder 2"/>
          <p:cNvSpPr>
            <a:spLocks noGrp="1"/>
          </p:cNvSpPr>
          <p:nvPr>
            <p:ph type="ftr" sz="quarter" idx="13"/>
          </p:nvPr>
        </p:nvSpPr>
        <p:spPr/>
        <p:txBody>
          <a:bodyPr/>
          <a:lstStyle/>
          <a:p>
            <a:r>
              <a:rPr lang="en-US"/>
              <a:t>Oklahoma State Department of Health | Presentation Title | Date </a:t>
            </a:r>
          </a:p>
        </p:txBody>
      </p:sp>
      <p:pic>
        <p:nvPicPr>
          <p:cNvPr id="4" name="Picture 3"/>
          <p:cNvPicPr>
            <a:picLocks noChangeAspect="1"/>
          </p:cNvPicPr>
          <p:nvPr/>
        </p:nvPicPr>
        <p:blipFill>
          <a:blip r:embed="rId2"/>
          <a:stretch>
            <a:fillRect/>
          </a:stretch>
        </p:blipFill>
        <p:spPr>
          <a:xfrm>
            <a:off x="0" y="0"/>
            <a:ext cx="12552880" cy="6858000"/>
          </a:xfrm>
          <a:prstGeom prst="rect">
            <a:avLst/>
          </a:prstGeom>
        </p:spPr>
      </p:pic>
    </p:spTree>
    <p:extLst>
      <p:ext uri="{BB962C8B-B14F-4D97-AF65-F5344CB8AC3E}">
        <p14:creationId xmlns:p14="http://schemas.microsoft.com/office/powerpoint/2010/main" val="96574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B935E8-356F-B6EC-E1C0-99B83CDA14AC}"/>
              </a:ext>
            </a:extLst>
          </p:cNvPr>
          <p:cNvSpPr>
            <a:spLocks noGrp="1"/>
          </p:cNvSpPr>
          <p:nvPr>
            <p:ph type="title"/>
          </p:nvPr>
        </p:nvSpPr>
        <p:spPr>
          <a:xfrm>
            <a:off x="457199" y="2579613"/>
            <a:ext cx="5204013" cy="1370940"/>
          </a:xfrm>
        </p:spPr>
        <p:txBody>
          <a:bodyPr/>
          <a:lstStyle/>
          <a:p>
            <a:r>
              <a:rPr lang="en-US"/>
              <a:t>Influenza Vaccine</a:t>
            </a:r>
          </a:p>
        </p:txBody>
      </p:sp>
      <p:sp>
        <p:nvSpPr>
          <p:cNvPr id="2" name="Slide Number Placeholder 1">
            <a:extLst>
              <a:ext uri="{FF2B5EF4-FFF2-40B4-BE49-F238E27FC236}">
                <a16:creationId xmlns:a16="http://schemas.microsoft.com/office/drawing/2014/main" id="{360E0E96-26BD-A58C-3883-2474A2DE7B1F}"/>
              </a:ext>
            </a:extLst>
          </p:cNvPr>
          <p:cNvSpPr>
            <a:spLocks noGrp="1"/>
          </p:cNvSpPr>
          <p:nvPr>
            <p:ph type="sldNum" sz="quarter" idx="12"/>
          </p:nvPr>
        </p:nvSpPr>
        <p:spPr/>
        <p:txBody>
          <a:bodyPr/>
          <a:lstStyle/>
          <a:p>
            <a:fld id="{DB7DDC46-2E90-8640-BEFE-F54DCCD857ED}" type="slidenum">
              <a:rPr lang="en-US" smtClean="0"/>
              <a:t>51</a:t>
            </a:fld>
            <a:endParaRPr lang="en-US"/>
          </a:p>
        </p:txBody>
      </p:sp>
    </p:spTree>
    <p:extLst>
      <p:ext uri="{BB962C8B-B14F-4D97-AF65-F5344CB8AC3E}">
        <p14:creationId xmlns:p14="http://schemas.microsoft.com/office/powerpoint/2010/main" val="2981814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C1518-1F95-E648-A243-553EED556A8B}"/>
              </a:ext>
            </a:extLst>
          </p:cNvPr>
          <p:cNvSpPr>
            <a:spLocks noGrp="1"/>
          </p:cNvSpPr>
          <p:nvPr>
            <p:ph type="title"/>
          </p:nvPr>
        </p:nvSpPr>
        <p:spPr/>
        <p:txBody>
          <a:bodyPr/>
          <a:lstStyle/>
          <a:p>
            <a:r>
              <a:rPr lang="en-US" sz="3200"/>
              <a:t>  </a:t>
            </a:r>
            <a:r>
              <a:rPr lang="en-US" sz="4000"/>
              <a:t>How do flu vaccines work?</a:t>
            </a:r>
            <a:endParaRPr lang="en-US" sz="3200"/>
          </a:p>
        </p:txBody>
      </p:sp>
      <p:sp>
        <p:nvSpPr>
          <p:cNvPr id="3" name="Content Placeholder 2">
            <a:extLst>
              <a:ext uri="{FF2B5EF4-FFF2-40B4-BE49-F238E27FC236}">
                <a16:creationId xmlns:a16="http://schemas.microsoft.com/office/drawing/2014/main" id="{8358635D-DF55-3042-9D65-3F4B0E65E4E0}"/>
              </a:ext>
            </a:extLst>
          </p:cNvPr>
          <p:cNvSpPr>
            <a:spLocks noGrp="1"/>
          </p:cNvSpPr>
          <p:nvPr>
            <p:ph idx="1"/>
          </p:nvPr>
        </p:nvSpPr>
        <p:spPr>
          <a:xfrm>
            <a:off x="457200" y="1626669"/>
            <a:ext cx="11394141" cy="4351338"/>
          </a:xfrm>
        </p:spPr>
        <p:txBody>
          <a:bodyPr/>
          <a:lstStyle/>
          <a:p>
            <a:r>
              <a:rPr lang="en-US" sz="2800">
                <a:solidFill>
                  <a:schemeClr val="bg2">
                    <a:lumMod val="10000"/>
                  </a:schemeClr>
                </a:solidFill>
              </a:rPr>
              <a:t>Flu vaccines cause antibodies to develop in the body two weeks after vaccination. </a:t>
            </a:r>
          </a:p>
          <a:p>
            <a:r>
              <a:rPr lang="en-US" sz="2800">
                <a:solidFill>
                  <a:schemeClr val="bg2">
                    <a:lumMod val="10000"/>
                  </a:schemeClr>
                </a:solidFill>
              </a:rPr>
              <a:t>These antibodies provide protection against infection with circulating influenza viruses</a:t>
            </a:r>
          </a:p>
          <a:p>
            <a:r>
              <a:rPr lang="en-US" sz="2800">
                <a:solidFill>
                  <a:schemeClr val="bg2">
                    <a:lumMod val="10000"/>
                  </a:schemeClr>
                </a:solidFill>
              </a:rPr>
              <a:t>All flu vaccines in the US are quadrivalent vaccines that is they protect against four different flu viruses: Influenza A(H1N1) virus, Influenza A(H3N2)virus and two influenza B viruses</a:t>
            </a:r>
          </a:p>
          <a:p>
            <a:pPr marL="0" indent="0">
              <a:buNone/>
            </a:pPr>
            <a:endParaRPr lang="en-CA">
              <a:latin typeface="Arial" panose="020B0604020202020204" pitchFamily="34" charset="0"/>
              <a:cs typeface="Arial" panose="020B0604020202020204" pitchFamily="34" charset="0"/>
            </a:endParaRPr>
          </a:p>
        </p:txBody>
      </p:sp>
      <p:sp>
        <p:nvSpPr>
          <p:cNvPr id="10" name="Footer Placeholder 9">
            <a:extLst>
              <a:ext uri="{FF2B5EF4-FFF2-40B4-BE49-F238E27FC236}">
                <a16:creationId xmlns:a16="http://schemas.microsoft.com/office/drawing/2014/main" id="{565A2FAA-C322-644C-9DF0-D18D509CFBE1}"/>
              </a:ext>
            </a:extLst>
          </p:cNvPr>
          <p:cNvSpPr>
            <a:spLocks noGrp="1"/>
          </p:cNvSpPr>
          <p:nvPr>
            <p:ph type="ftr" sz="quarter" idx="13"/>
          </p:nvPr>
        </p:nvSpPr>
        <p:spPr>
          <a:xfrm>
            <a:off x="774700" y="6388632"/>
            <a:ext cx="8140697" cy="198338"/>
          </a:xfrm>
        </p:spPr>
        <p:txBody>
          <a:bodyPr/>
          <a:lstStyle/>
          <a:p>
            <a:r>
              <a:rPr lang="en-US"/>
              <a:t>Oklahoma State Department of Health | Influenza Vaccine | Fall 2023</a:t>
            </a:r>
          </a:p>
        </p:txBody>
      </p:sp>
      <p:sp>
        <p:nvSpPr>
          <p:cNvPr id="4" name="Slide Number Placeholder 3">
            <a:extLst>
              <a:ext uri="{FF2B5EF4-FFF2-40B4-BE49-F238E27FC236}">
                <a16:creationId xmlns:a16="http://schemas.microsoft.com/office/drawing/2014/main" id="{F2181339-8D59-4241-88EC-719D8A45FD2E}"/>
              </a:ext>
            </a:extLst>
          </p:cNvPr>
          <p:cNvSpPr>
            <a:spLocks noGrp="1"/>
          </p:cNvSpPr>
          <p:nvPr>
            <p:ph type="sldNum" sz="quarter" idx="12"/>
          </p:nvPr>
        </p:nvSpPr>
        <p:spPr/>
        <p:txBody>
          <a:bodyPr/>
          <a:lstStyle/>
          <a:p>
            <a:fld id="{DB7DDC46-2E90-8640-BEFE-F54DCCD857ED}" type="slidenum">
              <a:rPr lang="en-US" smtClean="0"/>
              <a:t>52</a:t>
            </a:fld>
            <a:endParaRPr lang="en-US"/>
          </a:p>
        </p:txBody>
      </p:sp>
    </p:spTree>
    <p:extLst>
      <p:ext uri="{BB962C8B-B14F-4D97-AF65-F5344CB8AC3E}">
        <p14:creationId xmlns:p14="http://schemas.microsoft.com/office/powerpoint/2010/main" val="138008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C1518-1F95-E648-A243-553EED556A8B}"/>
              </a:ext>
            </a:extLst>
          </p:cNvPr>
          <p:cNvSpPr>
            <a:spLocks noGrp="1"/>
          </p:cNvSpPr>
          <p:nvPr>
            <p:ph type="title"/>
          </p:nvPr>
        </p:nvSpPr>
        <p:spPr/>
        <p:txBody>
          <a:bodyPr/>
          <a:lstStyle/>
          <a:p>
            <a:r>
              <a:rPr lang="en-US" sz="3200"/>
              <a:t>  </a:t>
            </a:r>
            <a:r>
              <a:rPr lang="en-US" sz="4000"/>
              <a:t>Quadrivalent Flu Vaccines</a:t>
            </a:r>
            <a:endParaRPr lang="en-US" sz="3200"/>
          </a:p>
        </p:txBody>
      </p:sp>
      <p:sp>
        <p:nvSpPr>
          <p:cNvPr id="3" name="Content Placeholder 2">
            <a:extLst>
              <a:ext uri="{FF2B5EF4-FFF2-40B4-BE49-F238E27FC236}">
                <a16:creationId xmlns:a16="http://schemas.microsoft.com/office/drawing/2014/main" id="{8358635D-DF55-3042-9D65-3F4B0E65E4E0}"/>
              </a:ext>
            </a:extLst>
          </p:cNvPr>
          <p:cNvSpPr>
            <a:spLocks noGrp="1"/>
          </p:cNvSpPr>
          <p:nvPr>
            <p:ph idx="1"/>
          </p:nvPr>
        </p:nvSpPr>
        <p:spPr>
          <a:xfrm>
            <a:off x="457200" y="1276896"/>
            <a:ext cx="11394141" cy="4351338"/>
          </a:xfrm>
        </p:spPr>
        <p:txBody>
          <a:bodyPr/>
          <a:lstStyle/>
          <a:p>
            <a:r>
              <a:rPr lang="en-US" sz="1400" b="0" i="0">
                <a:solidFill>
                  <a:srgbClr val="000000"/>
                </a:solidFill>
                <a:effectLst/>
                <a:latin typeface="Open Sans" panose="020B0606030504020204" pitchFamily="34" charset="0"/>
              </a:rPr>
              <a:t>Standard-dose unadjuvanted </a:t>
            </a:r>
            <a:r>
              <a:rPr lang="en-US" sz="1400" b="0" i="0" u="sng">
                <a:solidFill>
                  <a:srgbClr val="075290"/>
                </a:solidFill>
                <a:effectLst/>
                <a:latin typeface="Open Sans" panose="020B0606030504020204" pitchFamily="34" charset="0"/>
              </a:rPr>
              <a:t>quadrivalent influenza shots</a:t>
            </a:r>
            <a:r>
              <a:rPr lang="en-US" sz="1400" b="0" i="0">
                <a:solidFill>
                  <a:srgbClr val="000000"/>
                </a:solidFill>
                <a:effectLst/>
                <a:latin typeface="Open Sans" panose="020B0606030504020204" pitchFamily="34" charset="0"/>
              </a:rPr>
              <a:t> that are manufactured using virus </a:t>
            </a:r>
            <a:r>
              <a:rPr lang="en-US" sz="1400" b="0" i="0" u="sng">
                <a:solidFill>
                  <a:schemeClr val="accent1">
                    <a:lumMod val="75000"/>
                  </a:schemeClr>
                </a:solidFill>
                <a:effectLst/>
                <a:latin typeface="Open Sans" panose="020B0606030504020204" pitchFamily="34" charset="0"/>
              </a:rPr>
              <a:t>grown in eggs</a:t>
            </a:r>
            <a:r>
              <a:rPr lang="en-US" sz="1400" b="0" i="0">
                <a:solidFill>
                  <a:srgbClr val="000000"/>
                </a:solidFill>
                <a:effectLst/>
                <a:latin typeface="Open Sans" panose="020B0606030504020204" pitchFamily="34" charset="0"/>
              </a:rPr>
              <a:t>.  These include </a:t>
            </a:r>
            <a:r>
              <a:rPr lang="en-US" sz="1400" b="0" i="0">
                <a:solidFill>
                  <a:srgbClr val="FF0000"/>
                </a:solidFill>
                <a:effectLst/>
                <a:latin typeface="Open Sans" panose="020B0606030504020204" pitchFamily="34" charset="0"/>
              </a:rPr>
              <a:t>Afluria Quadrivalent, Fluarix Quadrivalent, FluLaval Quadrivalent, and </a:t>
            </a:r>
            <a:r>
              <a:rPr lang="en-US" sz="1400" b="0" i="0" err="1">
                <a:solidFill>
                  <a:srgbClr val="FF0000"/>
                </a:solidFill>
                <a:effectLst/>
                <a:latin typeface="Open Sans" panose="020B0606030504020204" pitchFamily="34" charset="0"/>
              </a:rPr>
              <a:t>Fluzone</a:t>
            </a:r>
            <a:r>
              <a:rPr lang="en-US" sz="1400" b="0" i="0">
                <a:solidFill>
                  <a:srgbClr val="FF0000"/>
                </a:solidFill>
                <a:effectLst/>
                <a:latin typeface="Open Sans" panose="020B0606030504020204" pitchFamily="34" charset="0"/>
              </a:rPr>
              <a:t> Quadrivalent</a:t>
            </a:r>
            <a:r>
              <a:rPr lang="en-US" sz="1400" b="0" i="0">
                <a:solidFill>
                  <a:srgbClr val="000000"/>
                </a:solidFill>
                <a:effectLst/>
                <a:latin typeface="Open Sans" panose="020B0606030504020204" pitchFamily="34" charset="0"/>
              </a:rPr>
              <a:t>. Different influenza shots are licensed for different age groups. These four vaccines are approved for people </a:t>
            </a:r>
            <a:r>
              <a:rPr lang="en-US" sz="1400" b="0" i="0">
                <a:solidFill>
                  <a:srgbClr val="FF0000"/>
                </a:solidFill>
                <a:effectLst/>
                <a:latin typeface="Open Sans" panose="020B0606030504020204" pitchFamily="34" charset="0"/>
              </a:rPr>
              <a:t>6 months of age and older</a:t>
            </a:r>
            <a:r>
              <a:rPr lang="en-US" sz="1400" b="0" i="0">
                <a:solidFill>
                  <a:srgbClr val="000000"/>
                </a:solidFill>
                <a:effectLst/>
                <a:latin typeface="Open Sans" panose="020B0606030504020204" pitchFamily="34" charset="0"/>
              </a:rPr>
              <a:t>. Most influenza shots are given in an arm muscle with a needle. One quadrivalent influenza shot (Afluria Quadrivalent) can be given either with a needle (for people aged 6 months and older) or with a jet injector </a:t>
            </a:r>
            <a:r>
              <a:rPr lang="en-US" sz="1400" b="0" i="0">
                <a:solidFill>
                  <a:schemeClr val="bg2">
                    <a:lumMod val="10000"/>
                  </a:schemeClr>
                </a:solidFill>
                <a:effectLst/>
                <a:latin typeface="Open Sans" panose="020B0606030504020204" pitchFamily="34" charset="0"/>
              </a:rPr>
              <a:t>(for people aged 18 through 64 years only).</a:t>
            </a:r>
          </a:p>
          <a:p>
            <a:pPr algn="l">
              <a:buFont typeface="Arial" panose="020B0604020202020204" pitchFamily="34" charset="0"/>
              <a:buChar char="•"/>
            </a:pPr>
            <a:r>
              <a:rPr lang="en-US" sz="1400" b="0" i="0">
                <a:solidFill>
                  <a:srgbClr val="000000"/>
                </a:solidFill>
                <a:effectLst/>
                <a:latin typeface="Open Sans" panose="020B0606030504020204" pitchFamily="34" charset="0"/>
              </a:rPr>
              <a:t>A </a:t>
            </a:r>
            <a:r>
              <a:rPr lang="en-US" sz="1400" b="0" i="0" u="sng">
                <a:solidFill>
                  <a:srgbClr val="075290"/>
                </a:solidFill>
                <a:effectLst/>
                <a:latin typeface="Open Sans" panose="020B0606030504020204" pitchFamily="34" charset="0"/>
              </a:rPr>
              <a:t>quadrivalent cell-based influenza shot</a:t>
            </a:r>
            <a:r>
              <a:rPr lang="en-US" sz="1400" b="0" i="0">
                <a:solidFill>
                  <a:srgbClr val="000000"/>
                </a:solidFill>
                <a:effectLst/>
                <a:latin typeface="Open Sans" panose="020B0606030504020204" pitchFamily="34" charset="0"/>
              </a:rPr>
              <a:t> (</a:t>
            </a:r>
            <a:r>
              <a:rPr lang="en-US" sz="1400" b="0" i="0">
                <a:solidFill>
                  <a:srgbClr val="FF0000"/>
                </a:solidFill>
                <a:effectLst/>
                <a:latin typeface="Open Sans" panose="020B0606030504020204" pitchFamily="34" charset="0"/>
              </a:rPr>
              <a:t>Flucelvax Quadrivalent</a:t>
            </a:r>
            <a:r>
              <a:rPr lang="en-US" sz="1400" b="0" i="0">
                <a:solidFill>
                  <a:srgbClr val="000000"/>
                </a:solidFill>
                <a:effectLst/>
                <a:latin typeface="Open Sans" panose="020B0606030504020204" pitchFamily="34" charset="0"/>
              </a:rPr>
              <a:t>) containing virus grown in cell culture, which is licensed for people 6 months and older. This vaccine is egg-free.</a:t>
            </a:r>
          </a:p>
          <a:p>
            <a:pPr algn="l">
              <a:buFont typeface="Arial" panose="020B0604020202020204" pitchFamily="34" charset="0"/>
              <a:buChar char="•"/>
            </a:pPr>
            <a:r>
              <a:rPr lang="en-US" sz="1400" b="0" i="0" u="sng">
                <a:solidFill>
                  <a:srgbClr val="075290"/>
                </a:solidFill>
                <a:effectLst/>
                <a:latin typeface="Open Sans" panose="020B0606030504020204" pitchFamily="34" charset="0"/>
              </a:rPr>
              <a:t>Recombinant quadrivalent influenza shot </a:t>
            </a:r>
            <a:r>
              <a:rPr lang="en-US" sz="1400" b="0" i="0">
                <a:solidFill>
                  <a:srgbClr val="000000"/>
                </a:solidFill>
                <a:effectLst/>
                <a:latin typeface="Open Sans" panose="020B0606030504020204" pitchFamily="34" charset="0"/>
              </a:rPr>
              <a:t>(</a:t>
            </a:r>
            <a:r>
              <a:rPr lang="en-US" sz="1400" b="0" i="0" err="1">
                <a:solidFill>
                  <a:srgbClr val="FF0000"/>
                </a:solidFill>
                <a:effectLst/>
                <a:latin typeface="Open Sans" panose="020B0606030504020204" pitchFamily="34" charset="0"/>
              </a:rPr>
              <a:t>Flublok</a:t>
            </a:r>
            <a:r>
              <a:rPr lang="en-US" sz="1400" b="0" i="0">
                <a:solidFill>
                  <a:srgbClr val="FF0000"/>
                </a:solidFill>
                <a:effectLst/>
                <a:latin typeface="Open Sans" panose="020B0606030504020204" pitchFamily="34" charset="0"/>
              </a:rPr>
              <a:t> Quadrivalent</a:t>
            </a:r>
            <a:r>
              <a:rPr lang="en-US" sz="1400" b="0" i="0">
                <a:solidFill>
                  <a:srgbClr val="000000"/>
                </a:solidFill>
                <a:effectLst/>
                <a:latin typeface="Open Sans" panose="020B0606030504020204" pitchFamily="34" charset="0"/>
              </a:rPr>
              <a:t>), an egg-free vaccine, approved for people 18 years and older.</a:t>
            </a:r>
          </a:p>
          <a:p>
            <a:pPr algn="l">
              <a:buFont typeface="Arial" panose="020B0604020202020204" pitchFamily="34" charset="0"/>
              <a:buChar char="•"/>
            </a:pPr>
            <a:r>
              <a:rPr lang="en-US" sz="1400" b="0" i="0">
                <a:solidFill>
                  <a:srgbClr val="000000"/>
                </a:solidFill>
                <a:effectLst/>
                <a:latin typeface="Open Sans" panose="020B0606030504020204" pitchFamily="34" charset="0"/>
              </a:rPr>
              <a:t>A </a:t>
            </a:r>
            <a:r>
              <a:rPr lang="en-US" sz="1400" b="0" i="0" u="sng">
                <a:solidFill>
                  <a:srgbClr val="075290"/>
                </a:solidFill>
                <a:effectLst/>
                <a:latin typeface="Open Sans" panose="020B0606030504020204" pitchFamily="34" charset="0"/>
              </a:rPr>
              <a:t>quadrivalent flu shot using an adjuvant</a:t>
            </a:r>
            <a:r>
              <a:rPr lang="en-US" sz="1400" b="0" i="0">
                <a:solidFill>
                  <a:srgbClr val="000000"/>
                </a:solidFill>
                <a:effectLst/>
                <a:latin typeface="Open Sans" panose="020B0606030504020204" pitchFamily="34" charset="0"/>
              </a:rPr>
              <a:t> (an ingredient that helps create a stronger immune response), </a:t>
            </a:r>
            <a:r>
              <a:rPr lang="en-US" sz="1400" b="0" i="0" err="1">
                <a:solidFill>
                  <a:srgbClr val="FF0000"/>
                </a:solidFill>
                <a:effectLst/>
                <a:latin typeface="Open Sans" panose="020B0606030504020204" pitchFamily="34" charset="0"/>
              </a:rPr>
              <a:t>Fluad</a:t>
            </a:r>
            <a:r>
              <a:rPr lang="en-US" sz="1400" b="0" i="0">
                <a:solidFill>
                  <a:srgbClr val="FF0000"/>
                </a:solidFill>
                <a:effectLst/>
                <a:latin typeface="Open Sans" panose="020B0606030504020204" pitchFamily="34" charset="0"/>
              </a:rPr>
              <a:t> Quadrivalent</a:t>
            </a:r>
            <a:r>
              <a:rPr lang="en-US" sz="1400" b="0" i="0">
                <a:solidFill>
                  <a:srgbClr val="000000"/>
                </a:solidFill>
                <a:effectLst/>
                <a:latin typeface="Open Sans" panose="020B0606030504020204" pitchFamily="34" charset="0"/>
              </a:rPr>
              <a:t>, approved for people 65 years of age and older.</a:t>
            </a:r>
          </a:p>
          <a:p>
            <a:pPr algn="l">
              <a:buFont typeface="Arial" panose="020B0604020202020204" pitchFamily="34" charset="0"/>
              <a:buChar char="•"/>
            </a:pPr>
            <a:r>
              <a:rPr lang="en-US" sz="1400" b="0" i="0">
                <a:solidFill>
                  <a:srgbClr val="000000"/>
                </a:solidFill>
                <a:effectLst/>
                <a:latin typeface="Open Sans" panose="020B0606030504020204" pitchFamily="34" charset="0"/>
              </a:rPr>
              <a:t>A </a:t>
            </a:r>
            <a:r>
              <a:rPr lang="en-US" sz="1400" b="0" i="0" u="sng">
                <a:solidFill>
                  <a:srgbClr val="075290"/>
                </a:solidFill>
                <a:effectLst/>
                <a:latin typeface="Open Sans" panose="020B0606030504020204" pitchFamily="34" charset="0"/>
              </a:rPr>
              <a:t>quadrivalent high-dose influenza vaccine</a:t>
            </a:r>
            <a:r>
              <a:rPr lang="en-US" sz="1400" b="0" i="0">
                <a:solidFill>
                  <a:srgbClr val="000000"/>
                </a:solidFill>
                <a:effectLst/>
                <a:latin typeface="Open Sans" panose="020B0606030504020204" pitchFamily="34" charset="0"/>
              </a:rPr>
              <a:t> </a:t>
            </a:r>
            <a:r>
              <a:rPr lang="en-US" sz="1400" b="0" i="0" err="1">
                <a:solidFill>
                  <a:srgbClr val="FF0000"/>
                </a:solidFill>
                <a:effectLst/>
                <a:latin typeface="Open Sans" panose="020B0606030504020204" pitchFamily="34" charset="0"/>
              </a:rPr>
              <a:t>Fluzone</a:t>
            </a:r>
            <a:r>
              <a:rPr lang="en-US" sz="1400" b="0" i="0">
                <a:solidFill>
                  <a:srgbClr val="000000"/>
                </a:solidFill>
                <a:effectLst/>
                <a:latin typeface="Open Sans" panose="020B0606030504020204" pitchFamily="34" charset="0"/>
              </a:rPr>
              <a:t> </a:t>
            </a:r>
            <a:r>
              <a:rPr lang="en-US" sz="1400" b="0" i="0">
                <a:solidFill>
                  <a:schemeClr val="tx1">
                    <a:lumMod val="50000"/>
                  </a:schemeClr>
                </a:solidFill>
                <a:effectLst/>
                <a:latin typeface="Open Sans" panose="020B0606030504020204" pitchFamily="34" charset="0"/>
              </a:rPr>
              <a:t>High-Dose, which contains a higher dose of antigen to help create a stronger immune response, licensed for people 65 years and older.</a:t>
            </a:r>
          </a:p>
          <a:p>
            <a:pPr algn="l">
              <a:buFont typeface="Arial" panose="020B0604020202020204" pitchFamily="34" charset="0"/>
              <a:buChar char="•"/>
            </a:pPr>
            <a:r>
              <a:rPr lang="en-US" sz="1400" b="0" i="0">
                <a:solidFill>
                  <a:srgbClr val="000000"/>
                </a:solidFill>
                <a:effectLst/>
                <a:latin typeface="Open Sans" panose="020B0606030504020204" pitchFamily="34" charset="0"/>
              </a:rPr>
              <a:t>A </a:t>
            </a:r>
            <a:r>
              <a:rPr lang="en-US" sz="1400" b="0" i="0" u="sng">
                <a:solidFill>
                  <a:srgbClr val="075290"/>
                </a:solidFill>
                <a:effectLst/>
                <a:latin typeface="Open Sans" panose="020B0606030504020204" pitchFamily="34" charset="0"/>
              </a:rPr>
              <a:t>live attenuated influenza vaccine</a:t>
            </a:r>
            <a:r>
              <a:rPr lang="en-US" sz="1400" b="0" i="0">
                <a:solidFill>
                  <a:srgbClr val="000000"/>
                </a:solidFill>
                <a:effectLst/>
                <a:latin typeface="Open Sans" panose="020B0606030504020204" pitchFamily="34" charset="0"/>
              </a:rPr>
              <a:t> (</a:t>
            </a:r>
            <a:r>
              <a:rPr lang="en-US" sz="1400" b="0" i="0" err="1">
                <a:solidFill>
                  <a:srgbClr val="FF0000"/>
                </a:solidFill>
                <a:effectLst/>
                <a:latin typeface="Open Sans" panose="020B0606030504020204" pitchFamily="34" charset="0"/>
              </a:rPr>
              <a:t>FluMist</a:t>
            </a:r>
            <a:r>
              <a:rPr lang="en-US" sz="1400" b="0" i="0">
                <a:solidFill>
                  <a:srgbClr val="FF0000"/>
                </a:solidFill>
                <a:effectLst/>
                <a:latin typeface="Open Sans" panose="020B0606030504020204" pitchFamily="34" charset="0"/>
              </a:rPr>
              <a:t> Quadrivalent</a:t>
            </a:r>
            <a:r>
              <a:rPr lang="en-US" sz="1400" b="0" i="0">
                <a:solidFill>
                  <a:srgbClr val="000000"/>
                </a:solidFill>
                <a:effectLst/>
                <a:latin typeface="Open Sans" panose="020B0606030504020204" pitchFamily="34" charset="0"/>
              </a:rPr>
              <a:t>), </a:t>
            </a:r>
            <a:r>
              <a:rPr lang="en-US" sz="1400" b="0" i="0">
                <a:solidFill>
                  <a:schemeClr val="bg2">
                    <a:lumMod val="10000"/>
                  </a:schemeClr>
                </a:solidFill>
                <a:effectLst/>
                <a:latin typeface="Open Sans" panose="020B0606030504020204" pitchFamily="34" charset="0"/>
              </a:rPr>
              <a:t>which is given intranasally. This vaccine is approved for people 2 through 49 years of age. Live attenuated influenza vaccine should not be given to people who are pregnant, immunocompromised persons, and some other groups</a:t>
            </a:r>
          </a:p>
          <a:p>
            <a:r>
              <a:rPr lang="en-US" sz="2400">
                <a:solidFill>
                  <a:schemeClr val="bg2">
                    <a:lumMod val="10000"/>
                  </a:schemeClr>
                </a:solidFill>
              </a:rPr>
              <a:t>All people 6 months and older should get a flu vaccine which is age and health status appropriate </a:t>
            </a:r>
          </a:p>
          <a:p>
            <a:pPr marL="0" indent="0">
              <a:buNone/>
            </a:pPr>
            <a:endParaRPr lang="en-CA">
              <a:latin typeface="Arial" panose="020B0604020202020204" pitchFamily="34" charset="0"/>
              <a:cs typeface="Arial" panose="020B0604020202020204" pitchFamily="34" charset="0"/>
            </a:endParaRPr>
          </a:p>
        </p:txBody>
      </p:sp>
      <p:sp>
        <p:nvSpPr>
          <p:cNvPr id="10" name="Footer Placeholder 9">
            <a:extLst>
              <a:ext uri="{FF2B5EF4-FFF2-40B4-BE49-F238E27FC236}">
                <a16:creationId xmlns:a16="http://schemas.microsoft.com/office/drawing/2014/main" id="{565A2FAA-C322-644C-9DF0-D18D509CFBE1}"/>
              </a:ext>
            </a:extLst>
          </p:cNvPr>
          <p:cNvSpPr>
            <a:spLocks noGrp="1"/>
          </p:cNvSpPr>
          <p:nvPr>
            <p:ph type="ftr" sz="quarter" idx="13"/>
          </p:nvPr>
        </p:nvSpPr>
        <p:spPr>
          <a:xfrm>
            <a:off x="774700" y="6365323"/>
            <a:ext cx="8140697" cy="198338"/>
          </a:xfrm>
        </p:spPr>
        <p:txBody>
          <a:bodyPr/>
          <a:lstStyle/>
          <a:p>
            <a:r>
              <a:rPr lang="en-US"/>
              <a:t>Oklahoma State Department of Health | Influenza Vaccine | Fall 2023</a:t>
            </a:r>
          </a:p>
        </p:txBody>
      </p:sp>
      <p:sp>
        <p:nvSpPr>
          <p:cNvPr id="4" name="Slide Number Placeholder 3">
            <a:extLst>
              <a:ext uri="{FF2B5EF4-FFF2-40B4-BE49-F238E27FC236}">
                <a16:creationId xmlns:a16="http://schemas.microsoft.com/office/drawing/2014/main" id="{F2181339-8D59-4241-88EC-719D8A45FD2E}"/>
              </a:ext>
            </a:extLst>
          </p:cNvPr>
          <p:cNvSpPr>
            <a:spLocks noGrp="1"/>
          </p:cNvSpPr>
          <p:nvPr>
            <p:ph type="sldNum" sz="quarter" idx="12"/>
          </p:nvPr>
        </p:nvSpPr>
        <p:spPr/>
        <p:txBody>
          <a:bodyPr/>
          <a:lstStyle/>
          <a:p>
            <a:fld id="{DB7DDC46-2E90-8640-BEFE-F54DCCD857ED}" type="slidenum">
              <a:rPr lang="en-US" smtClean="0"/>
              <a:t>53</a:t>
            </a:fld>
            <a:endParaRPr lang="en-US"/>
          </a:p>
        </p:txBody>
      </p:sp>
    </p:spTree>
    <p:extLst>
      <p:ext uri="{BB962C8B-B14F-4D97-AF65-F5344CB8AC3E}">
        <p14:creationId xmlns:p14="http://schemas.microsoft.com/office/powerpoint/2010/main" val="996279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08A1-7367-C456-21DB-46CEBC209F15}"/>
              </a:ext>
            </a:extLst>
          </p:cNvPr>
          <p:cNvSpPr>
            <a:spLocks noGrp="1"/>
          </p:cNvSpPr>
          <p:nvPr>
            <p:ph type="title"/>
          </p:nvPr>
        </p:nvSpPr>
        <p:spPr/>
        <p:txBody>
          <a:bodyPr/>
          <a:lstStyle/>
          <a:p>
            <a:r>
              <a:rPr lang="en-US" sz="3200"/>
              <a:t>Influenza Vaccine Schedule</a:t>
            </a:r>
          </a:p>
        </p:txBody>
      </p:sp>
      <p:sp>
        <p:nvSpPr>
          <p:cNvPr id="3" name="Content Placeholder 2">
            <a:extLst>
              <a:ext uri="{FF2B5EF4-FFF2-40B4-BE49-F238E27FC236}">
                <a16:creationId xmlns:a16="http://schemas.microsoft.com/office/drawing/2014/main" id="{1D6AE2AC-F885-6660-1DC5-6E5B84D0F98D}"/>
              </a:ext>
            </a:extLst>
          </p:cNvPr>
          <p:cNvSpPr>
            <a:spLocks noGrp="1"/>
          </p:cNvSpPr>
          <p:nvPr>
            <p:ph idx="1"/>
          </p:nvPr>
        </p:nvSpPr>
        <p:spPr/>
        <p:txBody>
          <a:bodyPr/>
          <a:lstStyle/>
          <a:p>
            <a:r>
              <a:rPr lang="en-US" sz="1800"/>
              <a:t>1 dose each influenza season for persons age 9 years or older</a:t>
            </a:r>
          </a:p>
          <a:p>
            <a:r>
              <a:rPr lang="en-US" sz="1800"/>
              <a:t>For children aged 6 months through 8 years, the number of doses of influenza vaccine needed for the 2023–24 influenza season is determined as follows:</a:t>
            </a:r>
          </a:p>
          <a:p>
            <a:pPr lvl="2"/>
            <a:r>
              <a:rPr lang="en-US" sz="1800"/>
              <a:t>Those who have previously received ≥2 total doses of trivalent or quadrivalent influenza vaccine ≥4 weeks apart before July 1, 2023, require only 1 dose for the 2023–24 season. The previous 2 doses of influenza vaccine do not need to have been received in the same season or consecutive seasons.</a:t>
            </a:r>
          </a:p>
          <a:p>
            <a:pPr lvl="2"/>
            <a:r>
              <a:rPr lang="en-US" sz="1800"/>
              <a:t>Those who have not previously received ≥2 doses of trivalent or quadrivalent influenza vaccine ≥4 weeks apart before July 1, 2023, or whose previous influenza vaccination history is unknown, require 2 doses for the 2023–24 season. The interval between the 2 doses should be ≥4 weeks. </a:t>
            </a:r>
          </a:p>
        </p:txBody>
      </p:sp>
      <p:sp>
        <p:nvSpPr>
          <p:cNvPr id="4" name="Slide Number Placeholder 3">
            <a:extLst>
              <a:ext uri="{FF2B5EF4-FFF2-40B4-BE49-F238E27FC236}">
                <a16:creationId xmlns:a16="http://schemas.microsoft.com/office/drawing/2014/main" id="{6B81BA3F-BBFA-5796-A0C8-5555C22D8E7A}"/>
              </a:ext>
            </a:extLst>
          </p:cNvPr>
          <p:cNvSpPr>
            <a:spLocks noGrp="1"/>
          </p:cNvSpPr>
          <p:nvPr>
            <p:ph type="sldNum" sz="quarter" idx="12"/>
          </p:nvPr>
        </p:nvSpPr>
        <p:spPr/>
        <p:txBody>
          <a:bodyPr/>
          <a:lstStyle/>
          <a:p>
            <a:fld id="{DB7DDC46-2E90-8640-BEFE-F54DCCD857ED}" type="slidenum">
              <a:rPr lang="en-US" smtClean="0"/>
              <a:t>54</a:t>
            </a:fld>
            <a:endParaRPr lang="en-US"/>
          </a:p>
        </p:txBody>
      </p:sp>
      <p:sp>
        <p:nvSpPr>
          <p:cNvPr id="5" name="Footer Placeholder 4">
            <a:extLst>
              <a:ext uri="{FF2B5EF4-FFF2-40B4-BE49-F238E27FC236}">
                <a16:creationId xmlns:a16="http://schemas.microsoft.com/office/drawing/2014/main" id="{9B2154D4-DC10-2DA1-C61D-5BE3126B3C2D}"/>
              </a:ext>
            </a:extLst>
          </p:cNvPr>
          <p:cNvSpPr>
            <a:spLocks noGrp="1"/>
          </p:cNvSpPr>
          <p:nvPr>
            <p:ph type="ftr" sz="quarter" idx="13"/>
          </p:nvPr>
        </p:nvSpPr>
        <p:spPr/>
        <p:txBody>
          <a:bodyPr/>
          <a:lstStyle/>
          <a:p>
            <a:r>
              <a:rPr lang="en-US"/>
              <a:t>Oklahoma State Department of Health | Influenza Vaccine | 2023</a:t>
            </a:r>
          </a:p>
        </p:txBody>
      </p:sp>
    </p:spTree>
    <p:extLst>
      <p:ext uri="{BB962C8B-B14F-4D97-AF65-F5344CB8AC3E}">
        <p14:creationId xmlns:p14="http://schemas.microsoft.com/office/powerpoint/2010/main" val="214603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C5B6-BA74-F1CB-1A31-B970D17A98FA}"/>
              </a:ext>
            </a:extLst>
          </p:cNvPr>
          <p:cNvSpPr>
            <a:spLocks noGrp="1"/>
          </p:cNvSpPr>
          <p:nvPr>
            <p:ph type="title"/>
          </p:nvPr>
        </p:nvSpPr>
        <p:spPr/>
        <p:txBody>
          <a:bodyPr/>
          <a:lstStyle/>
          <a:p>
            <a:r>
              <a:rPr lang="en-US"/>
              <a:t>Influenza Vaccine Schedule</a:t>
            </a:r>
          </a:p>
        </p:txBody>
      </p:sp>
      <p:pic>
        <p:nvPicPr>
          <p:cNvPr id="7" name="Content Placeholder 6">
            <a:extLst>
              <a:ext uri="{FF2B5EF4-FFF2-40B4-BE49-F238E27FC236}">
                <a16:creationId xmlns:a16="http://schemas.microsoft.com/office/drawing/2014/main" id="{CE777EE9-4B2E-38FD-FB92-142DD7B2B204}"/>
              </a:ext>
            </a:extLst>
          </p:cNvPr>
          <p:cNvPicPr>
            <a:picLocks noGrp="1" noChangeAspect="1"/>
          </p:cNvPicPr>
          <p:nvPr>
            <p:ph idx="1"/>
          </p:nvPr>
        </p:nvPicPr>
        <p:blipFill>
          <a:blip r:embed="rId2"/>
          <a:stretch>
            <a:fillRect/>
          </a:stretch>
        </p:blipFill>
        <p:spPr>
          <a:xfrm>
            <a:off x="1933896" y="1492885"/>
            <a:ext cx="8440095" cy="4351338"/>
          </a:xfrm>
        </p:spPr>
      </p:pic>
      <p:sp>
        <p:nvSpPr>
          <p:cNvPr id="4" name="Slide Number Placeholder 3">
            <a:extLst>
              <a:ext uri="{FF2B5EF4-FFF2-40B4-BE49-F238E27FC236}">
                <a16:creationId xmlns:a16="http://schemas.microsoft.com/office/drawing/2014/main" id="{C9726B2C-E860-225B-03B4-0A7F61AC6FEC}"/>
              </a:ext>
            </a:extLst>
          </p:cNvPr>
          <p:cNvSpPr>
            <a:spLocks noGrp="1"/>
          </p:cNvSpPr>
          <p:nvPr>
            <p:ph type="sldNum" sz="quarter" idx="12"/>
          </p:nvPr>
        </p:nvSpPr>
        <p:spPr/>
        <p:txBody>
          <a:bodyPr/>
          <a:lstStyle/>
          <a:p>
            <a:fld id="{DB7DDC46-2E90-8640-BEFE-F54DCCD857ED}" type="slidenum">
              <a:rPr lang="en-US" smtClean="0"/>
              <a:t>55</a:t>
            </a:fld>
            <a:endParaRPr lang="en-US"/>
          </a:p>
        </p:txBody>
      </p:sp>
      <p:sp>
        <p:nvSpPr>
          <p:cNvPr id="5" name="Footer Placeholder 4">
            <a:extLst>
              <a:ext uri="{FF2B5EF4-FFF2-40B4-BE49-F238E27FC236}">
                <a16:creationId xmlns:a16="http://schemas.microsoft.com/office/drawing/2014/main" id="{D010569D-C39A-4A67-DF86-1B7A0B6E719D}"/>
              </a:ext>
            </a:extLst>
          </p:cNvPr>
          <p:cNvSpPr>
            <a:spLocks noGrp="1"/>
          </p:cNvSpPr>
          <p:nvPr>
            <p:ph type="ftr" sz="quarter" idx="13"/>
          </p:nvPr>
        </p:nvSpPr>
        <p:spPr/>
        <p:txBody>
          <a:bodyPr/>
          <a:lstStyle/>
          <a:p>
            <a:r>
              <a:rPr lang="en-US"/>
              <a:t>Oklahoma State Department of Health | Influenza Vaccine | 2023</a:t>
            </a:r>
          </a:p>
        </p:txBody>
      </p:sp>
    </p:spTree>
    <p:extLst>
      <p:ext uri="{BB962C8B-B14F-4D97-AF65-F5344CB8AC3E}">
        <p14:creationId xmlns:p14="http://schemas.microsoft.com/office/powerpoint/2010/main" val="2010599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C1518-1F95-E648-A243-553EED556A8B}"/>
              </a:ext>
            </a:extLst>
          </p:cNvPr>
          <p:cNvSpPr>
            <a:spLocks noGrp="1"/>
          </p:cNvSpPr>
          <p:nvPr>
            <p:ph type="title"/>
          </p:nvPr>
        </p:nvSpPr>
        <p:spPr/>
        <p:txBody>
          <a:bodyPr/>
          <a:lstStyle/>
          <a:p>
            <a:r>
              <a:rPr lang="en-US" sz="3200"/>
              <a:t>  </a:t>
            </a:r>
            <a:r>
              <a:rPr lang="en-US" sz="4000"/>
              <a:t>Who Should Not Be Vaccinated</a:t>
            </a:r>
            <a:endParaRPr lang="en-US" sz="3200"/>
          </a:p>
        </p:txBody>
      </p:sp>
      <p:sp>
        <p:nvSpPr>
          <p:cNvPr id="3" name="Content Placeholder 2">
            <a:extLst>
              <a:ext uri="{FF2B5EF4-FFF2-40B4-BE49-F238E27FC236}">
                <a16:creationId xmlns:a16="http://schemas.microsoft.com/office/drawing/2014/main" id="{8358635D-DF55-3042-9D65-3F4B0E65E4E0}"/>
              </a:ext>
            </a:extLst>
          </p:cNvPr>
          <p:cNvSpPr>
            <a:spLocks noGrp="1"/>
          </p:cNvSpPr>
          <p:nvPr>
            <p:ph idx="1"/>
          </p:nvPr>
        </p:nvSpPr>
        <p:spPr>
          <a:xfrm>
            <a:off x="457200" y="1252604"/>
            <a:ext cx="5384800" cy="4351338"/>
          </a:xfrm>
        </p:spPr>
        <p:txBody>
          <a:bodyPr/>
          <a:lstStyle/>
          <a:p>
            <a:pPr marL="0" indent="0" algn="l">
              <a:buNone/>
            </a:pPr>
            <a:r>
              <a:rPr lang="en-US" sz="1400" b="1" i="0">
                <a:solidFill>
                  <a:srgbClr val="000000"/>
                </a:solidFill>
                <a:effectLst/>
                <a:latin typeface="Open Sans" panose="020B0606030504020204" pitchFamily="34" charset="0"/>
              </a:rPr>
              <a:t>Flu Shots:</a:t>
            </a:r>
          </a:p>
          <a:p>
            <a:pPr algn="l">
              <a:buFont typeface="Arial" panose="020B0604020202020204" pitchFamily="34" charset="0"/>
              <a:buChar char="•"/>
            </a:pPr>
            <a:r>
              <a:rPr lang="en-US" sz="11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Children younger than 6 months of age are too young to get a flu shot.</a:t>
            </a:r>
          </a:p>
          <a:p>
            <a:pPr algn="l">
              <a:buFont typeface="Arial" panose="020B0604020202020204" pitchFamily="34" charset="0"/>
              <a:buChar char="•"/>
            </a:pPr>
            <a:r>
              <a:rPr lang="en-US" sz="11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People with severe, life-threatening allergies to any ingredient in a flu vaccine (other than egg proteins) should not get that vaccine. This might include gelatin, antibiotics, or other ingredients. </a:t>
            </a:r>
          </a:p>
          <a:p>
            <a:pPr algn="l">
              <a:buFont typeface="Arial" panose="020B0604020202020204" pitchFamily="34" charset="0"/>
              <a:buChar char="•"/>
            </a:pPr>
            <a:r>
              <a:rPr lang="en-US" sz="11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People who have had a severe allergic reaction to a dose of influenza vaccine</a:t>
            </a:r>
          </a:p>
          <a:p>
            <a:pPr marL="0" indent="0">
              <a:buNone/>
            </a:pPr>
            <a:endParaRPr lang="en-CA">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2181339-8D59-4241-88EC-719D8A45FD2E}"/>
              </a:ext>
            </a:extLst>
          </p:cNvPr>
          <p:cNvSpPr>
            <a:spLocks noGrp="1"/>
          </p:cNvSpPr>
          <p:nvPr>
            <p:ph type="sldNum" sz="quarter" idx="12"/>
          </p:nvPr>
        </p:nvSpPr>
        <p:spPr/>
        <p:txBody>
          <a:bodyPr/>
          <a:lstStyle/>
          <a:p>
            <a:fld id="{DB7DDC46-2E90-8640-BEFE-F54DCCD857ED}" type="slidenum">
              <a:rPr lang="en-US" smtClean="0"/>
              <a:t>56</a:t>
            </a:fld>
            <a:endParaRPr lang="en-US"/>
          </a:p>
        </p:txBody>
      </p:sp>
      <p:sp>
        <p:nvSpPr>
          <p:cNvPr id="5" name="Content Placeholder 4">
            <a:extLst>
              <a:ext uri="{FF2B5EF4-FFF2-40B4-BE49-F238E27FC236}">
                <a16:creationId xmlns:a16="http://schemas.microsoft.com/office/drawing/2014/main" id="{E845186A-B3AE-08C2-CDD5-CA006995D24C}"/>
              </a:ext>
            </a:extLst>
          </p:cNvPr>
          <p:cNvSpPr>
            <a:spLocks noGrp="1"/>
          </p:cNvSpPr>
          <p:nvPr>
            <p:ph idx="13"/>
          </p:nvPr>
        </p:nvSpPr>
        <p:spPr>
          <a:xfrm>
            <a:off x="6222997" y="1146091"/>
            <a:ext cx="5384800" cy="5424472"/>
          </a:xfrm>
        </p:spPr>
        <p:txBody>
          <a:bodyPr/>
          <a:lstStyle/>
          <a:p>
            <a:pPr marL="0" indent="0">
              <a:buNone/>
            </a:pPr>
            <a:r>
              <a:rPr lang="en-US" sz="1400" b="1"/>
              <a:t>Nasal Spray Flu Vaccine:</a:t>
            </a:r>
          </a:p>
          <a:p>
            <a:r>
              <a:rPr lang="en-US" sz="1100"/>
              <a:t>Children younger than 2 years of age.</a:t>
            </a:r>
          </a:p>
          <a:p>
            <a:r>
              <a:rPr lang="en-US" sz="1100"/>
              <a:t>Adults 50 years of age and older.</a:t>
            </a:r>
          </a:p>
          <a:p>
            <a:r>
              <a:rPr lang="en-US" sz="1100"/>
              <a:t>People who have had a severe or life-threatening allergic reaction to any ingredient in the nasal spray vaccine (other than egg proteins). </a:t>
            </a:r>
          </a:p>
          <a:p>
            <a:r>
              <a:rPr lang="en-US" sz="1100"/>
              <a:t>People who have had a severe allergic reaction to any flu vaccine.</a:t>
            </a:r>
          </a:p>
          <a:p>
            <a:r>
              <a:rPr lang="en-US" sz="1100"/>
              <a:t>Children and adolescents 2 through 17 years of age who are receiving aspirin- or salicylate-containing medications.</a:t>
            </a:r>
          </a:p>
          <a:p>
            <a:r>
              <a:rPr lang="en-US" sz="1100"/>
              <a:t>People with weakened immune systems (immunosuppression) due to any cause, including (but not limited to) immunosuppression from medications, congenital or acquired immune disorders, HIV infection, or asplenia.</a:t>
            </a:r>
          </a:p>
          <a:p>
            <a:r>
              <a:rPr lang="en-US" sz="1100"/>
              <a:t>People who care for or are close contacts of severely immunocompromised persons who require a protected environment (or otherwise avoid contact with those persons for 7 days after getting the nasal spray vaccine).</a:t>
            </a:r>
          </a:p>
          <a:p>
            <a:r>
              <a:rPr lang="en-US" sz="1100"/>
              <a:t>Pregnant people.</a:t>
            </a:r>
          </a:p>
          <a:p>
            <a:r>
              <a:rPr lang="en-US" sz="1100"/>
              <a:t>Children 2 years through 4 years who have asthma or who have had a history of wheezing in the past 12 months.</a:t>
            </a:r>
          </a:p>
          <a:p>
            <a:r>
              <a:rPr lang="en-US" sz="1100"/>
              <a:t>People with cerebrospinal fluid (CSF) leaks (communication and leakage of fluid between the space surrounding the brain and the nose, throat, ear, or any other place in the head).</a:t>
            </a:r>
          </a:p>
          <a:p>
            <a:r>
              <a:rPr lang="en-US" sz="1100"/>
              <a:t>People with cochlear implants.</a:t>
            </a:r>
          </a:p>
          <a:p>
            <a:r>
              <a:rPr lang="en-US" sz="1100"/>
              <a:t>People who have recently taken influenza antiviral drugs. This depends on the specific influenza antiviral medication that was taken, and how recently the last dose was taken.</a:t>
            </a:r>
          </a:p>
          <a:p>
            <a:endParaRPr lang="en-US"/>
          </a:p>
        </p:txBody>
      </p:sp>
      <p:sp>
        <p:nvSpPr>
          <p:cNvPr id="10" name="Footer Placeholder 9">
            <a:extLst>
              <a:ext uri="{FF2B5EF4-FFF2-40B4-BE49-F238E27FC236}">
                <a16:creationId xmlns:a16="http://schemas.microsoft.com/office/drawing/2014/main" id="{565A2FAA-C322-644C-9DF0-D18D509CFBE1}"/>
              </a:ext>
            </a:extLst>
          </p:cNvPr>
          <p:cNvSpPr>
            <a:spLocks noGrp="1"/>
          </p:cNvSpPr>
          <p:nvPr>
            <p:ph type="ftr" sz="quarter" idx="14"/>
          </p:nvPr>
        </p:nvSpPr>
        <p:spPr/>
        <p:txBody>
          <a:bodyPr/>
          <a:lstStyle/>
          <a:p>
            <a:r>
              <a:rPr lang="en-US"/>
              <a:t>Oklahoma State Department of Health | Influenza Vaccine | Fall 2023</a:t>
            </a:r>
          </a:p>
        </p:txBody>
      </p:sp>
    </p:spTree>
    <p:extLst>
      <p:ext uri="{BB962C8B-B14F-4D97-AF65-F5344CB8AC3E}">
        <p14:creationId xmlns:p14="http://schemas.microsoft.com/office/powerpoint/2010/main" val="2044270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Vaccine Information Statement </a:t>
            </a:r>
          </a:p>
        </p:txBody>
      </p:sp>
      <p:sp>
        <p:nvSpPr>
          <p:cNvPr id="3" name="Content Placeholder 2"/>
          <p:cNvSpPr>
            <a:spLocks noGrp="1"/>
          </p:cNvSpPr>
          <p:nvPr>
            <p:ph idx="1"/>
          </p:nvPr>
        </p:nvSpPr>
        <p:spPr>
          <a:xfrm>
            <a:off x="457199" y="932598"/>
            <a:ext cx="11394141" cy="5319456"/>
          </a:xfrm>
        </p:spPr>
        <p:txBody>
          <a:bodyPr/>
          <a:lstStyle/>
          <a:p>
            <a:r>
              <a:rPr lang="en-US" sz="2000" b="1"/>
              <a:t>Provide a Vaccine Information Statement (VIS) </a:t>
            </a:r>
          </a:p>
          <a:p>
            <a:pPr marL="0" indent="0">
              <a:buNone/>
            </a:pPr>
            <a:r>
              <a:rPr lang="en-US" sz="2000" b="1"/>
              <a:t> when a vaccination is given.</a:t>
            </a:r>
          </a:p>
          <a:p>
            <a:pPr marL="342900" indent="-342900">
              <a:buFont typeface="+mj-lt"/>
              <a:buAutoNum type="arabicPeriod"/>
            </a:pPr>
            <a:r>
              <a:rPr lang="en-US" sz="1800"/>
              <a:t>to the parent or legal representative</a:t>
            </a:r>
            <a:r>
              <a:rPr lang="en-US" sz="1800" baseline="30000"/>
              <a:t>1</a:t>
            </a:r>
            <a:r>
              <a:rPr lang="en-US" sz="1800"/>
              <a:t> of any child to whom the</a:t>
            </a:r>
          </a:p>
          <a:p>
            <a:pPr marL="0" indent="0">
              <a:buNone/>
            </a:pPr>
            <a:r>
              <a:rPr lang="en-US" sz="1800"/>
              <a:t> provider intends to  administer such vaccine, or</a:t>
            </a:r>
          </a:p>
          <a:p>
            <a:pPr marL="342900" indent="-342900">
              <a:buAutoNum type="arabicPeriod" startAt="2"/>
            </a:pPr>
            <a:r>
              <a:rPr lang="en-US" sz="1800"/>
              <a:t>to any adult</a:t>
            </a:r>
            <a:r>
              <a:rPr lang="en-US" sz="1800" baseline="30000"/>
              <a:t>2</a:t>
            </a:r>
            <a:r>
              <a:rPr lang="en-US" sz="1800"/>
              <a:t> to whom the provider intends to administer such </a:t>
            </a:r>
          </a:p>
          <a:p>
            <a:pPr marL="0" indent="0">
              <a:buNone/>
            </a:pPr>
            <a:r>
              <a:rPr lang="en-US" sz="1800"/>
              <a:t>vaccine.</a:t>
            </a:r>
          </a:p>
          <a:p>
            <a:r>
              <a:rPr lang="en-US" sz="2000" b="1"/>
              <a:t>Record information for each VIS provided.</a:t>
            </a:r>
          </a:p>
          <a:p>
            <a:pPr marL="342900" indent="-342900">
              <a:buFont typeface="+mj-lt"/>
              <a:buAutoNum type="arabicPeriod"/>
            </a:pPr>
            <a:r>
              <a:rPr lang="en-US" sz="1800"/>
              <a:t>the edition date of the VIS distributed, and</a:t>
            </a:r>
          </a:p>
          <a:p>
            <a:pPr marL="342900" indent="-342900">
              <a:buFont typeface="+mj-lt"/>
              <a:buAutoNum type="arabicPeriod"/>
            </a:pPr>
            <a:r>
              <a:rPr lang="en-US" sz="1800"/>
              <a:t>the date the VIS was provided.</a:t>
            </a:r>
          </a:p>
          <a:p>
            <a:pPr marL="342900" indent="-342900">
              <a:buFont typeface="+mj-lt"/>
              <a:buAutoNum type="arabicPeriod"/>
            </a:pPr>
            <a:r>
              <a:rPr lang="en-US" sz="1800"/>
              <a:t>the name, address and title of the individual who administers the </a:t>
            </a:r>
          </a:p>
          <a:p>
            <a:pPr marL="0" indent="0">
              <a:buNone/>
            </a:pPr>
            <a:r>
              <a:rPr lang="en-US" sz="1800"/>
              <a:t>vaccine,</a:t>
            </a:r>
          </a:p>
          <a:p>
            <a:pPr marL="0" indent="0">
              <a:buNone/>
            </a:pPr>
            <a:r>
              <a:rPr lang="en-US" sz="1800"/>
              <a:t>4.the date of administration, and</a:t>
            </a:r>
          </a:p>
          <a:p>
            <a:pPr marL="0" indent="0">
              <a:buNone/>
            </a:pPr>
            <a:r>
              <a:rPr lang="en-US" sz="1800"/>
              <a:t>5.the vaccine manufacturer and lot number of the vaccine used.</a:t>
            </a:r>
          </a:p>
          <a:p>
            <a:endParaRPr lang="en-US" sz="1800"/>
          </a:p>
          <a:p>
            <a:endParaRPr lang="en-US"/>
          </a:p>
          <a:p>
            <a:endParaRPr lang="en-US"/>
          </a:p>
        </p:txBody>
      </p:sp>
      <p:sp>
        <p:nvSpPr>
          <p:cNvPr id="4" name="Slide Number Placeholder 3"/>
          <p:cNvSpPr>
            <a:spLocks noGrp="1"/>
          </p:cNvSpPr>
          <p:nvPr>
            <p:ph type="sldNum" sz="quarter" idx="12"/>
          </p:nvPr>
        </p:nvSpPr>
        <p:spPr/>
        <p:txBody>
          <a:bodyPr/>
          <a:lstStyle/>
          <a:p>
            <a:fld id="{DB7DDC46-2E90-8640-BEFE-F54DCCD857ED}" type="slidenum">
              <a:rPr lang="en-US" smtClean="0"/>
              <a:t>57</a:t>
            </a:fld>
            <a:endParaRPr lang="en-US"/>
          </a:p>
        </p:txBody>
      </p:sp>
      <p:sp>
        <p:nvSpPr>
          <p:cNvPr id="5" name="Footer Placeholder 4"/>
          <p:cNvSpPr>
            <a:spLocks noGrp="1"/>
          </p:cNvSpPr>
          <p:nvPr>
            <p:ph type="ftr" sz="quarter" idx="13"/>
          </p:nvPr>
        </p:nvSpPr>
        <p:spPr>
          <a:xfrm>
            <a:off x="814887" y="6350735"/>
            <a:ext cx="8140697" cy="198338"/>
          </a:xfrm>
        </p:spPr>
        <p:txBody>
          <a:bodyPr/>
          <a:lstStyle/>
          <a:p>
            <a:r>
              <a:rPr lang="en-US"/>
              <a:t>Oklahoma State Department of Health | Influenza Vaccine | Fall 2023</a:t>
            </a:r>
          </a:p>
        </p:txBody>
      </p:sp>
      <p:graphicFrame>
        <p:nvGraphicFramePr>
          <p:cNvPr id="6" name="Object 5"/>
          <p:cNvGraphicFramePr>
            <a:graphicFrameLocks noChangeAspect="1"/>
          </p:cNvGraphicFramePr>
          <p:nvPr>
            <p:extLst>
              <p:ext uri="{D42A27DB-BD31-4B8C-83A1-F6EECF244321}">
                <p14:modId xmlns:p14="http://schemas.microsoft.com/office/powerpoint/2010/main" val="138409480"/>
              </p:ext>
            </p:extLst>
          </p:nvPr>
        </p:nvGraphicFramePr>
        <p:xfrm>
          <a:off x="7665103" y="833917"/>
          <a:ext cx="4186238" cy="5418137"/>
        </p:xfrm>
        <a:graphic>
          <a:graphicData uri="http://schemas.openxmlformats.org/presentationml/2006/ole">
            <mc:AlternateContent xmlns:mc="http://schemas.openxmlformats.org/markup-compatibility/2006">
              <mc:Choice xmlns:v="urn:schemas-microsoft-com:vml" Requires="v">
                <p:oleObj name="Acrobat Document" r:id="rId2" imgW="5829257" imgH="7543568" progId="Acrobat.Document.DC">
                  <p:embed/>
                </p:oleObj>
              </mc:Choice>
              <mc:Fallback>
                <p:oleObj name="Acrobat Document" r:id="rId2" imgW="5829257" imgH="7543568" progId="Acrobat.Document.DC">
                  <p:embed/>
                  <p:pic>
                    <p:nvPicPr>
                      <p:cNvPr id="6" name="Object 5"/>
                      <p:cNvPicPr/>
                      <p:nvPr/>
                    </p:nvPicPr>
                    <p:blipFill>
                      <a:blip r:embed="rId3"/>
                      <a:stretch>
                        <a:fillRect/>
                      </a:stretch>
                    </p:blipFill>
                    <p:spPr>
                      <a:xfrm>
                        <a:off x="7665103" y="833917"/>
                        <a:ext cx="4186238" cy="5418137"/>
                      </a:xfrm>
                      <a:prstGeom prst="rect">
                        <a:avLst/>
                      </a:prstGeom>
                    </p:spPr>
                  </p:pic>
                </p:oleObj>
              </mc:Fallback>
            </mc:AlternateContent>
          </a:graphicData>
        </a:graphic>
      </p:graphicFrame>
    </p:spTree>
    <p:extLst>
      <p:ext uri="{BB962C8B-B14F-4D97-AF65-F5344CB8AC3E}">
        <p14:creationId xmlns:p14="http://schemas.microsoft.com/office/powerpoint/2010/main" val="4067181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7DDC46-2E90-8640-BEFE-F54DCCD857ED}" type="slidenum">
              <a:rPr lang="en-US" smtClean="0"/>
              <a:t>58</a:t>
            </a:fld>
            <a:endParaRPr lang="en-US"/>
          </a:p>
        </p:txBody>
      </p:sp>
      <p:sp>
        <p:nvSpPr>
          <p:cNvPr id="3" name="Footer Placeholder 2"/>
          <p:cNvSpPr>
            <a:spLocks noGrp="1"/>
          </p:cNvSpPr>
          <p:nvPr>
            <p:ph type="ftr" sz="quarter" idx="13"/>
          </p:nvPr>
        </p:nvSpPr>
        <p:spPr/>
        <p:txBody>
          <a:bodyPr/>
          <a:lstStyle/>
          <a:p>
            <a:r>
              <a:rPr lang="en-US"/>
              <a:t>Oklahoma State Department of Health | Influenza Vaccine | Fall 2023</a:t>
            </a:r>
          </a:p>
        </p:txBody>
      </p:sp>
      <p:sp>
        <p:nvSpPr>
          <p:cNvPr id="4" name="TextBox 3"/>
          <p:cNvSpPr txBox="1"/>
          <p:nvPr/>
        </p:nvSpPr>
        <p:spPr>
          <a:xfrm>
            <a:off x="464572" y="1165124"/>
            <a:ext cx="8450825" cy="4524315"/>
          </a:xfrm>
          <a:prstGeom prst="rect">
            <a:avLst/>
          </a:prstGeom>
          <a:noFill/>
        </p:spPr>
        <p:txBody>
          <a:bodyPr wrap="square" rtlCol="0">
            <a:spAutoFit/>
          </a:bodyPr>
          <a:lstStyle/>
          <a:p>
            <a:r>
              <a:rPr lang="en-US" sz="3600"/>
              <a:t>Can you get the flu from the flu shot?</a:t>
            </a:r>
          </a:p>
          <a:p>
            <a:endParaRPr lang="en-US" sz="3600"/>
          </a:p>
          <a:p>
            <a:pPr marL="571500" indent="-571500">
              <a:buFont typeface="Arial" panose="020B0604020202020204" pitchFamily="34" charset="0"/>
              <a:buChar char="•"/>
            </a:pPr>
            <a:r>
              <a:rPr lang="en-US" sz="3600"/>
              <a:t> No</a:t>
            </a:r>
          </a:p>
          <a:p>
            <a:pPr marL="571500" indent="-571500">
              <a:buFont typeface="Arial" panose="020B0604020202020204" pitchFamily="34" charset="0"/>
              <a:buChar char="•"/>
            </a:pPr>
            <a:endParaRPr lang="en-US" sz="3600"/>
          </a:p>
          <a:p>
            <a:r>
              <a:rPr lang="en-US" sz="2400"/>
              <a:t>The flu vaccine is inactivated and it usually takes about 2 weeks to build antibodies to help prevent the flu.</a:t>
            </a:r>
          </a:p>
          <a:p>
            <a:endParaRPr lang="en-US" sz="2400"/>
          </a:p>
          <a:p>
            <a:endParaRPr lang="en-US" sz="3600"/>
          </a:p>
          <a:p>
            <a:endParaRPr lang="en-US" sz="3600"/>
          </a:p>
        </p:txBody>
      </p:sp>
      <p:pic>
        <p:nvPicPr>
          <p:cNvPr id="5" name="Picture 4" descr="Progressive Charlestown: Four-strain injection might be worth waiting fo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013" y="186813"/>
            <a:ext cx="3419168" cy="3431458"/>
          </a:xfrm>
          <a:prstGeom prst="rect">
            <a:avLst/>
          </a:prstGeom>
        </p:spPr>
      </p:pic>
    </p:spTree>
    <p:extLst>
      <p:ext uri="{BB962C8B-B14F-4D97-AF65-F5344CB8AC3E}">
        <p14:creationId xmlns:p14="http://schemas.microsoft.com/office/powerpoint/2010/main" val="1887437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2FF748-E5D7-9DCE-D21E-75714DEB2C7D}"/>
              </a:ext>
            </a:extLst>
          </p:cNvPr>
          <p:cNvSpPr>
            <a:spLocks noGrp="1"/>
          </p:cNvSpPr>
          <p:nvPr>
            <p:ph type="title"/>
          </p:nvPr>
        </p:nvSpPr>
        <p:spPr>
          <a:xfrm>
            <a:off x="457199" y="2462443"/>
            <a:ext cx="5204013" cy="1370940"/>
          </a:xfrm>
        </p:spPr>
        <p:txBody>
          <a:bodyPr/>
          <a:lstStyle/>
          <a:p>
            <a:pPr algn="ctr"/>
            <a:r>
              <a:rPr lang="en-US"/>
              <a:t>Respiratory Syncytial Virus (RSV)</a:t>
            </a:r>
          </a:p>
        </p:txBody>
      </p:sp>
      <p:sp>
        <p:nvSpPr>
          <p:cNvPr id="2" name="Slide Number Placeholder 1">
            <a:extLst>
              <a:ext uri="{FF2B5EF4-FFF2-40B4-BE49-F238E27FC236}">
                <a16:creationId xmlns:a16="http://schemas.microsoft.com/office/drawing/2014/main" id="{D3B08EB8-3DFA-9A13-7D6E-6AD53285BA16}"/>
              </a:ext>
            </a:extLst>
          </p:cNvPr>
          <p:cNvSpPr>
            <a:spLocks noGrp="1"/>
          </p:cNvSpPr>
          <p:nvPr>
            <p:ph type="sldNum" sz="quarter" idx="12"/>
          </p:nvPr>
        </p:nvSpPr>
        <p:spPr/>
        <p:txBody>
          <a:bodyPr/>
          <a:lstStyle/>
          <a:p>
            <a:fld id="{DB7DDC46-2E90-8640-BEFE-F54DCCD857ED}" type="slidenum">
              <a:rPr lang="en-US" smtClean="0"/>
              <a:t>59</a:t>
            </a:fld>
            <a:endParaRPr lang="en-US"/>
          </a:p>
        </p:txBody>
      </p:sp>
    </p:spTree>
    <p:extLst>
      <p:ext uri="{BB962C8B-B14F-4D97-AF65-F5344CB8AC3E}">
        <p14:creationId xmlns:p14="http://schemas.microsoft.com/office/powerpoint/2010/main" val="4221150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0D3D3-DBB6-00F0-3111-B55A106791C6}"/>
              </a:ext>
            </a:extLst>
          </p:cNvPr>
          <p:cNvSpPr>
            <a:spLocks noGrp="1"/>
          </p:cNvSpPr>
          <p:nvPr>
            <p:ph type="title"/>
          </p:nvPr>
        </p:nvSpPr>
        <p:spPr>
          <a:xfrm>
            <a:off x="248356" y="62536"/>
            <a:ext cx="11773314" cy="393717"/>
          </a:xfrm>
          <a:solidFill>
            <a:schemeClr val="accent6"/>
          </a:solidFill>
        </p:spPr>
        <p:txBody>
          <a:bodyPr vert="horz" lIns="91440" tIns="45720" rIns="91440" bIns="45720" rtlCol="0" anchor="t">
            <a:normAutofit fontScale="90000"/>
          </a:bodyPr>
          <a:lstStyle/>
          <a:p>
            <a:pPr algn="ctr">
              <a:lnSpc>
                <a:spcPct val="90000"/>
              </a:lnSpc>
            </a:pPr>
            <a:r>
              <a:rPr lang="en-US" sz="2200" kern="1200">
                <a:solidFill>
                  <a:schemeClr val="bg1"/>
                </a:solidFill>
                <a:latin typeface="+mj-lt"/>
                <a:ea typeface="+mj-ea"/>
                <a:cs typeface="+mj-cs"/>
              </a:rPr>
              <a:t>Updated (2023-2024 Formula) Interim Clinical Considerations for Use of COVID-19 Vaccines</a:t>
            </a:r>
            <a:br>
              <a:rPr lang="en-US" sz="2600" kern="1200">
                <a:solidFill>
                  <a:schemeClr val="bg1"/>
                </a:solidFill>
                <a:latin typeface="+mj-lt"/>
                <a:ea typeface="+mj-ea"/>
                <a:cs typeface="+mj-cs"/>
              </a:rPr>
            </a:br>
            <a:br>
              <a:rPr lang="en-US" sz="2600" kern="1200">
                <a:solidFill>
                  <a:schemeClr val="bg1"/>
                </a:solidFill>
                <a:latin typeface="+mj-lt"/>
                <a:ea typeface="+mj-ea"/>
                <a:cs typeface="+mj-cs"/>
              </a:rPr>
            </a:br>
            <a:endParaRPr lang="en-US" sz="2600" kern="1200">
              <a:solidFill>
                <a:schemeClr val="bg1"/>
              </a:solidFill>
              <a:latin typeface="+mj-lt"/>
              <a:ea typeface="+mj-ea"/>
              <a:cs typeface="+mj-cs"/>
            </a:endParaRPr>
          </a:p>
        </p:txBody>
      </p:sp>
      <p:sp>
        <p:nvSpPr>
          <p:cNvPr id="11" name="Content Placeholder 8">
            <a:extLst>
              <a:ext uri="{FF2B5EF4-FFF2-40B4-BE49-F238E27FC236}">
                <a16:creationId xmlns:a16="http://schemas.microsoft.com/office/drawing/2014/main" id="{61D956E5-0758-D101-C57A-9E5D79F4E268}"/>
              </a:ext>
            </a:extLst>
          </p:cNvPr>
          <p:cNvSpPr>
            <a:spLocks noGrp="1"/>
          </p:cNvSpPr>
          <p:nvPr>
            <p:ph idx="1"/>
          </p:nvPr>
        </p:nvSpPr>
        <p:spPr>
          <a:xfrm rot="10800000" flipV="1">
            <a:off x="1014472" y="6141941"/>
            <a:ext cx="2643127" cy="402701"/>
          </a:xfrm>
        </p:spPr>
        <p:txBody>
          <a:bodyPr vert="horz" lIns="91440" tIns="45720" rIns="91440" bIns="45720" rtlCol="0" anchor="b">
            <a:normAutofit/>
          </a:bodyPr>
          <a:lstStyle/>
          <a:p>
            <a:pPr marL="0" indent="0">
              <a:lnSpc>
                <a:spcPct val="90000"/>
              </a:lnSpc>
              <a:spcBef>
                <a:spcPts val="1000"/>
              </a:spcBef>
              <a:buNone/>
            </a:pPr>
            <a:r>
              <a:rPr lang="en-US" sz="1400">
                <a:hlinkClick r:id="rId4"/>
              </a:rPr>
              <a:t>CDC Clinical Considerations</a:t>
            </a:r>
            <a:r>
              <a:rPr lang="en-US" sz="1400"/>
              <a:t> </a:t>
            </a:r>
          </a:p>
        </p:txBody>
      </p:sp>
      <p:sp>
        <p:nvSpPr>
          <p:cNvPr id="4" name="Slide Number Placeholder 3">
            <a:extLst>
              <a:ext uri="{FF2B5EF4-FFF2-40B4-BE49-F238E27FC236}">
                <a16:creationId xmlns:a16="http://schemas.microsoft.com/office/drawing/2014/main" id="{1054C6B4-3B84-0A59-50DE-3AF991749291}"/>
              </a:ext>
            </a:extLst>
          </p:cNvPr>
          <p:cNvSpPr>
            <a:spLocks noGrp="1"/>
          </p:cNvSpPr>
          <p:nvPr>
            <p:ph type="sldNum" sz="quarter" idx="12"/>
          </p:nvPr>
        </p:nvSpPr>
        <p:spPr>
          <a:xfrm>
            <a:off x="9108141" y="6404854"/>
            <a:ext cx="2743200" cy="198338"/>
          </a:xfrm>
        </p:spPr>
        <p:txBody>
          <a:bodyPr vert="horz" lIns="91440" tIns="45720" rIns="91440" bIns="45720" rtlCol="0" anchor="ctr">
            <a:normAutofit fontScale="70000" lnSpcReduction="20000"/>
          </a:bodyPr>
          <a:lstStyle/>
          <a:p>
            <a:pPr>
              <a:spcAft>
                <a:spcPts val="600"/>
              </a:spcAft>
              <a:defRPr/>
            </a:pPr>
            <a:fld id="{DB7DDC46-2E90-8640-BEFE-F54DCCD857ED}" type="slidenum">
              <a:rPr lang="en-US" sz="1200">
                <a:solidFill>
                  <a:schemeClr val="tx1">
                    <a:tint val="75000"/>
                  </a:schemeClr>
                </a:solidFill>
              </a:rPr>
              <a:pPr>
                <a:spcAft>
                  <a:spcPts val="600"/>
                </a:spcAft>
                <a:defRPr/>
              </a:pPr>
              <a:t>6</a:t>
            </a:fld>
            <a:endParaRPr lang="en-US" sz="1200">
              <a:solidFill>
                <a:schemeClr val="tx1">
                  <a:tint val="75000"/>
                </a:schemeClr>
              </a:solidFill>
            </a:endParaRPr>
          </a:p>
        </p:txBody>
      </p:sp>
      <p:sp>
        <p:nvSpPr>
          <p:cNvPr id="5" name="TextBox 4">
            <a:extLst>
              <a:ext uri="{FF2B5EF4-FFF2-40B4-BE49-F238E27FC236}">
                <a16:creationId xmlns:a16="http://schemas.microsoft.com/office/drawing/2014/main" id="{A6DA3BCD-12D8-1B16-DB3F-C35CA04A5074}"/>
              </a:ext>
            </a:extLst>
          </p:cNvPr>
          <p:cNvSpPr txBox="1"/>
          <p:nvPr/>
        </p:nvSpPr>
        <p:spPr>
          <a:xfrm>
            <a:off x="85165" y="672384"/>
            <a:ext cx="12021669" cy="4508927"/>
          </a:xfrm>
          <a:prstGeom prst="rect">
            <a:avLst/>
          </a:prstGeom>
          <a:noFill/>
        </p:spPr>
        <p:txBody>
          <a:bodyPr wrap="square" lIns="91440" tIns="45720" rIns="91440" bIns="45720" rtlCol="0" anchor="t">
            <a:spAutoFit/>
          </a:bodyPr>
          <a:lstStyle/>
          <a:p>
            <a:r>
              <a:rPr lang="en-US" sz="1400" b="1" i="0" u="sng">
                <a:solidFill>
                  <a:srgbClr val="222222"/>
                </a:solidFill>
                <a:effectLst/>
                <a:latin typeface="+mj-lt"/>
              </a:rPr>
              <a:t>Summary of recent changes (last updated September 15, 2023)</a:t>
            </a:r>
          </a:p>
          <a:p>
            <a:pPr algn="l">
              <a:lnSpc>
                <a:spcPct val="150000"/>
              </a:lnSpc>
            </a:pPr>
            <a:r>
              <a:rPr lang="en-US" sz="1400" b="0" i="0">
                <a:solidFill>
                  <a:srgbClr val="000000"/>
                </a:solidFill>
                <a:effectLst/>
              </a:rPr>
              <a:t>Recommendations for use of the 2023–­2024 formulations of Moderna COVID-19 Vaccine and Pfizer-BioNTech COVID-19 Vaccine:</a:t>
            </a:r>
            <a:endParaRPr lang="en-US" sz="1400" b="0" i="0">
              <a:solidFill>
                <a:srgbClr val="000000"/>
              </a:solidFill>
              <a:effectLst/>
              <a:cs typeface="Arial"/>
            </a:endParaRPr>
          </a:p>
          <a:p>
            <a:pPr marL="742950" lvl="1" indent="-285750" algn="l">
              <a:lnSpc>
                <a:spcPct val="150000"/>
              </a:lnSpc>
              <a:buFont typeface="Arial" panose="020B0604020202020204" pitchFamily="34" charset="0"/>
              <a:buChar char="•"/>
            </a:pPr>
            <a:r>
              <a:rPr lang="en-US" sz="1400" b="0" i="0">
                <a:solidFill>
                  <a:srgbClr val="000000"/>
                </a:solidFill>
                <a:effectLst/>
              </a:rPr>
              <a:t>Everyone ages 5 years and older is recommended to receive 1 dose of updated (2023–­2024 Formula) mRNA COVID-19 vaccine</a:t>
            </a:r>
            <a:endParaRPr lang="en-US" sz="1400" b="0" i="0">
              <a:solidFill>
                <a:srgbClr val="000000"/>
              </a:solidFill>
              <a:effectLst/>
              <a:cs typeface="Arial"/>
            </a:endParaRPr>
          </a:p>
          <a:p>
            <a:pPr marL="742950" lvl="1" indent="-285750" algn="l">
              <a:lnSpc>
                <a:spcPct val="150000"/>
              </a:lnSpc>
              <a:buFont typeface="Arial" panose="020B0604020202020204" pitchFamily="34" charset="0"/>
              <a:buChar char="•"/>
            </a:pPr>
            <a:r>
              <a:rPr lang="en-US" sz="1400" b="0" i="0">
                <a:solidFill>
                  <a:srgbClr val="000000"/>
                </a:solidFill>
                <a:effectLst/>
              </a:rPr>
              <a:t>Children ages 6 months–4 </a:t>
            </a:r>
            <a:r>
              <a:rPr lang="en-US" sz="1400">
                <a:solidFill>
                  <a:srgbClr val="000000"/>
                </a:solidFill>
              </a:rPr>
              <a:t>years</a:t>
            </a:r>
            <a:endParaRPr lang="en-US" sz="1400" b="0" i="0">
              <a:solidFill>
                <a:srgbClr val="000000"/>
              </a:solidFill>
              <a:effectLst/>
              <a:cs typeface="Arial"/>
            </a:endParaRPr>
          </a:p>
          <a:p>
            <a:pPr marL="1143000" lvl="2" indent="-228600" algn="l">
              <a:buFont typeface="Arial" panose="020B0604020202020204" pitchFamily="34" charset="0"/>
              <a:buChar char="•"/>
            </a:pPr>
            <a:r>
              <a:rPr lang="en-US" sz="1400" b="0" i="0">
                <a:solidFill>
                  <a:srgbClr val="000000"/>
                </a:solidFill>
                <a:effectLst/>
              </a:rPr>
              <a:t>Initial vaccination: should receive either 2 doses of updated (2023­–2024 Formula) Moderna or 3 doses of updated (2023–­2024 Formula) Pfizer-BioNTech COVID-19 vaccine</a:t>
            </a:r>
            <a:endParaRPr lang="en-US" sz="1400" b="0" i="0">
              <a:solidFill>
                <a:srgbClr val="000000"/>
              </a:solidFill>
              <a:effectLst/>
              <a:cs typeface="Arial"/>
            </a:endParaRPr>
          </a:p>
          <a:p>
            <a:pPr marL="1143000" lvl="2" indent="-228600" algn="l">
              <a:buFont typeface="Arial" panose="020B0604020202020204" pitchFamily="34" charset="0"/>
              <a:buChar char="•"/>
            </a:pPr>
            <a:r>
              <a:rPr lang="en-US" sz="1400" b="0" i="0">
                <a:solidFill>
                  <a:srgbClr val="000000"/>
                </a:solidFill>
                <a:effectLst/>
              </a:rPr>
              <a:t>Received previous mRNA doses: need 1 or 2 doses of updated (2023–­2024 Formula) Moderna or updated (2023­–­2024 Formula) Pfizer-BioNTech COVID-19 vaccine, depending on the number of prior </a:t>
            </a:r>
            <a:r>
              <a:rPr lang="en-US" sz="1400">
                <a:solidFill>
                  <a:srgbClr val="000000"/>
                </a:solidFill>
              </a:rPr>
              <a:t>doses</a:t>
            </a:r>
            <a:endParaRPr lang="en-US" sz="1400" b="0" i="0">
              <a:solidFill>
                <a:srgbClr val="000000"/>
              </a:solidFill>
              <a:effectLst/>
              <a:cs typeface="Arial"/>
            </a:endParaRPr>
          </a:p>
          <a:p>
            <a:pPr marL="742950" lvl="1" indent="-285750" algn="l">
              <a:lnSpc>
                <a:spcPct val="150000"/>
              </a:lnSpc>
              <a:buFont typeface="Arial" panose="020B0604020202020204" pitchFamily="34" charset="0"/>
              <a:buChar char="•"/>
            </a:pPr>
            <a:r>
              <a:rPr lang="en-US" sz="1400" b="0" i="0">
                <a:solidFill>
                  <a:srgbClr val="000000"/>
                </a:solidFill>
                <a:effectLst/>
              </a:rPr>
              <a:t>People who are moderately or severely immunocompromised</a:t>
            </a:r>
            <a:endParaRPr lang="en-US" sz="1400" b="0" i="0">
              <a:solidFill>
                <a:srgbClr val="000000"/>
              </a:solidFill>
              <a:effectLst/>
              <a:cs typeface="Arial"/>
            </a:endParaRPr>
          </a:p>
          <a:p>
            <a:pPr marL="1143000" lvl="2" indent="-228600" algn="l">
              <a:buFont typeface="Arial" panose="020B0604020202020204" pitchFamily="34" charset="0"/>
              <a:buChar char="•"/>
            </a:pPr>
            <a:r>
              <a:rPr lang="en-US" sz="1400" b="0" i="0">
                <a:solidFill>
                  <a:srgbClr val="000000"/>
                </a:solidFill>
                <a:effectLst/>
              </a:rPr>
              <a:t>Initial vaccination: should receive a 3-dose series of updated (2023–­2024 Formula) Moderna or updated (2023–­2024 Formula) Pfizer-BioNTech COVID-19 vaccine</a:t>
            </a:r>
            <a:endParaRPr lang="en-US" sz="1400" b="0" i="0">
              <a:solidFill>
                <a:srgbClr val="000000"/>
              </a:solidFill>
              <a:effectLst/>
              <a:cs typeface="Arial"/>
            </a:endParaRPr>
          </a:p>
          <a:p>
            <a:pPr marL="1143000" lvl="2" indent="-228600" algn="l">
              <a:buFont typeface="Arial" panose="020B0604020202020204" pitchFamily="34" charset="0"/>
              <a:buChar char="•"/>
            </a:pPr>
            <a:r>
              <a:rPr lang="en-US" sz="1400" b="0" i="0">
                <a:solidFill>
                  <a:srgbClr val="000000"/>
                </a:solidFill>
                <a:effectLst/>
              </a:rPr>
              <a:t>Received previous mRNA doses: need 1 or 2 doses of updated (2023­–2024 Formula) Moderna or updated (2023–­2024 Formula) Pfizer-BioNTech COVID-19 vaccine, depending on the number of prior doses</a:t>
            </a:r>
            <a:endParaRPr lang="en-US" sz="1400" b="0" i="0">
              <a:solidFill>
                <a:srgbClr val="000000"/>
              </a:solidFill>
              <a:effectLst/>
              <a:cs typeface="Arial"/>
            </a:endParaRPr>
          </a:p>
          <a:p>
            <a:pPr marL="1143000" lvl="2" indent="-228600" algn="l">
              <a:buFont typeface="Arial" panose="020B0604020202020204" pitchFamily="34" charset="0"/>
              <a:buChar char="•"/>
            </a:pPr>
            <a:r>
              <a:rPr lang="en-US" sz="1400" b="0" i="0">
                <a:solidFill>
                  <a:srgbClr val="000000"/>
                </a:solidFill>
                <a:effectLst/>
              </a:rPr>
              <a:t>May receive 1 or more additional updated (2023–­­2024 Formula) mRNA COVID-19 vaccine doses</a:t>
            </a:r>
            <a:endParaRPr lang="en-US" sz="1400" b="0" i="0">
              <a:solidFill>
                <a:srgbClr val="000000"/>
              </a:solidFill>
              <a:effectLst/>
              <a:cs typeface="Arial"/>
            </a:endParaRPr>
          </a:p>
          <a:p>
            <a:pPr marL="742950" lvl="1" indent="-285750" algn="l">
              <a:lnSpc>
                <a:spcPct val="150000"/>
              </a:lnSpc>
              <a:buFont typeface="Arial" panose="020B0604020202020204" pitchFamily="34" charset="0"/>
              <a:buChar char="•"/>
            </a:pPr>
            <a:r>
              <a:rPr lang="en-US" sz="1400" b="1" i="0">
                <a:solidFill>
                  <a:srgbClr val="FF0000"/>
                </a:solidFill>
                <a:effectLst/>
              </a:rPr>
              <a:t>Bivalent mRNA COVID-19 vaccines and Original Monovalent Novavax vaccines are no longer recommended in the United States</a:t>
            </a:r>
            <a:endParaRPr lang="en-US" sz="1400" b="1" i="0">
              <a:solidFill>
                <a:srgbClr val="FF0000"/>
              </a:solidFill>
              <a:effectLst/>
              <a:cs typeface="Arial"/>
            </a:endParaRPr>
          </a:p>
          <a:p>
            <a:pPr algn="l">
              <a:buFont typeface="Arial" panose="020B0604020202020204" pitchFamily="34" charset="0"/>
              <a:buChar char="•"/>
            </a:pPr>
            <a:r>
              <a:rPr lang="en-US" sz="1400" b="0" i="0">
                <a:solidFill>
                  <a:srgbClr val="000000"/>
                </a:solidFill>
                <a:effectLst/>
              </a:rPr>
              <a:t>Updated guidance for COVID-19 vaccination and myocarditis or pericarditis</a:t>
            </a:r>
            <a:endParaRPr lang="en-US" sz="1400" b="0" i="0">
              <a:solidFill>
                <a:srgbClr val="000000"/>
              </a:solidFill>
              <a:effectLst/>
              <a:cs typeface="Arial"/>
            </a:endParaRPr>
          </a:p>
          <a:p>
            <a:pPr algn="l">
              <a:buFont typeface="Arial" panose="020B0604020202020204" pitchFamily="34" charset="0"/>
              <a:buChar char="•"/>
            </a:pPr>
            <a:r>
              <a:rPr lang="en-US" sz="1400" b="0" i="0">
                <a:solidFill>
                  <a:srgbClr val="000000"/>
                </a:solidFill>
                <a:effectLst/>
              </a:rPr>
              <a:t>Updated guidance for COVID-19 vaccination and Multisystem Inflammatory Syndrome (MIS) in children (MIS-C) and in adults (MIS-A)</a:t>
            </a:r>
            <a:endParaRPr lang="en-US" sz="1400" b="0" i="0">
              <a:solidFill>
                <a:srgbClr val="000000"/>
              </a:solidFill>
              <a:effectLst/>
              <a:cs typeface="Arial"/>
            </a:endParaRPr>
          </a:p>
          <a:p>
            <a:pPr algn="l">
              <a:buFont typeface="Arial" panose="020B0604020202020204" pitchFamily="34" charset="0"/>
              <a:buChar char="•"/>
            </a:pPr>
            <a:r>
              <a:rPr lang="en-US" sz="1400" b="0" i="0">
                <a:solidFill>
                  <a:srgbClr val="000000"/>
                </a:solidFill>
                <a:effectLst/>
              </a:rPr>
              <a:t>Reorganization and consolidation of sections on contraindications and precautions, including allergic reactions to COVID-19 vaccines</a:t>
            </a:r>
            <a:endParaRPr lang="en-US" sz="1400" b="0" i="0">
              <a:solidFill>
                <a:srgbClr val="000000"/>
              </a:solidFill>
              <a:effectLst/>
              <a:cs typeface="Arial"/>
            </a:endParaRPr>
          </a:p>
        </p:txBody>
      </p:sp>
      <p:sp>
        <p:nvSpPr>
          <p:cNvPr id="6" name="TextBox 5">
            <a:extLst>
              <a:ext uri="{FF2B5EF4-FFF2-40B4-BE49-F238E27FC236}">
                <a16:creationId xmlns:a16="http://schemas.microsoft.com/office/drawing/2014/main" id="{95A01F39-9E02-639C-B946-EBC89B32A6C5}"/>
              </a:ext>
            </a:extLst>
          </p:cNvPr>
          <p:cNvSpPr txBox="1"/>
          <p:nvPr/>
        </p:nvSpPr>
        <p:spPr>
          <a:xfrm>
            <a:off x="4073235" y="5410469"/>
            <a:ext cx="7519929" cy="1384995"/>
          </a:xfrm>
          <a:prstGeom prst="rect">
            <a:avLst/>
          </a:prstGeom>
          <a:noFill/>
        </p:spPr>
        <p:txBody>
          <a:bodyPr wrap="square" rtlCol="0">
            <a:spAutoFit/>
          </a:bodyPr>
          <a:lstStyle/>
          <a:p>
            <a:r>
              <a:rPr lang="en-US" sz="1400" b="1"/>
              <a:t>Reference Materials</a:t>
            </a:r>
          </a:p>
          <a:p>
            <a:pPr algn="l">
              <a:buFont typeface="Arial" panose="020B0604020202020204" pitchFamily="34" charset="0"/>
              <a:buChar char="•"/>
            </a:pPr>
            <a:r>
              <a:rPr lang="en-US" sz="1400" b="0" i="0" u="sng">
                <a:solidFill>
                  <a:srgbClr val="075290"/>
                </a:solidFill>
                <a:effectLst/>
                <a:latin typeface="Open Sans" panose="020B0606030504020204" pitchFamily="34" charset="0"/>
                <a:hlinkClick r:id="rId5"/>
              </a:rPr>
              <a:t>Interim COVID-19 Immunization Schedule</a:t>
            </a:r>
            <a:r>
              <a:rPr lang="en-US" sz="1400" b="0" i="0">
                <a:solidFill>
                  <a:srgbClr val="000000"/>
                </a:solidFill>
                <a:effectLst/>
                <a:latin typeface="Open Sans" panose="020B0606030504020204" pitchFamily="34" charset="0"/>
              </a:rPr>
              <a:t> </a:t>
            </a:r>
            <a:r>
              <a:rPr lang="en-US" sz="1400" b="0" i="0">
                <a:solidFill>
                  <a:srgbClr val="8F0000"/>
                </a:solidFill>
                <a:effectLst/>
                <a:latin typeface="Open Sans" panose="020B0606030504020204" pitchFamily="34" charset="0"/>
              </a:rPr>
              <a:t>(Updated 9/22/2023)</a:t>
            </a:r>
            <a:endParaRPr lang="en-US" sz="1400" b="0" i="0">
              <a:solidFill>
                <a:srgbClr val="000000"/>
              </a:solidFill>
              <a:effectLst/>
              <a:latin typeface="Open Sans" panose="020B0606030504020204" pitchFamily="34" charset="0"/>
            </a:endParaRPr>
          </a:p>
          <a:p>
            <a:pPr algn="l">
              <a:buFont typeface="Arial" panose="020B0604020202020204" pitchFamily="34" charset="0"/>
              <a:buChar char="•"/>
            </a:pPr>
            <a:r>
              <a:rPr lang="en-US" sz="1400" b="0" i="0" u="sng">
                <a:solidFill>
                  <a:srgbClr val="075290"/>
                </a:solidFill>
                <a:effectLst/>
                <a:latin typeface="Open Sans" panose="020B0606030504020204" pitchFamily="34" charset="0"/>
                <a:hlinkClick r:id="rId6"/>
              </a:rPr>
              <a:t>COVID-19 Vaccination Recommendations Infographic</a:t>
            </a:r>
            <a:r>
              <a:rPr lang="en-US" sz="1400" b="0" i="0">
                <a:solidFill>
                  <a:srgbClr val="000000"/>
                </a:solidFill>
                <a:effectLst/>
                <a:latin typeface="Open Sans" panose="020B0606030504020204" pitchFamily="34" charset="0"/>
              </a:rPr>
              <a:t> </a:t>
            </a:r>
            <a:r>
              <a:rPr lang="en-US" sz="1400" b="0" i="0">
                <a:solidFill>
                  <a:srgbClr val="8F0000"/>
                </a:solidFill>
                <a:effectLst/>
                <a:latin typeface="Open Sans" panose="020B0606030504020204" pitchFamily="34" charset="0"/>
              </a:rPr>
              <a:t>(Updated 9/20/2023)</a:t>
            </a:r>
            <a:endParaRPr lang="en-US" sz="1400" b="0" i="0">
              <a:solidFill>
                <a:srgbClr val="000000"/>
              </a:solidFill>
              <a:effectLst/>
              <a:latin typeface="Open Sans" panose="020B0606030504020204" pitchFamily="34" charset="0"/>
            </a:endParaRPr>
          </a:p>
          <a:p>
            <a:pPr algn="l">
              <a:buFont typeface="Arial" panose="020B0604020202020204" pitchFamily="34" charset="0"/>
              <a:buChar char="•"/>
            </a:pPr>
            <a:r>
              <a:rPr lang="en-US" sz="1400" b="0" i="0" u="sng">
                <a:solidFill>
                  <a:srgbClr val="075290"/>
                </a:solidFill>
                <a:effectLst/>
                <a:latin typeface="Open Sans" panose="020B0606030504020204" pitchFamily="34" charset="0"/>
                <a:hlinkClick r:id="rId7"/>
              </a:rPr>
              <a:t>COVID-19 Vaccination Recommendations Infographic (Immunocompromised)</a:t>
            </a:r>
            <a:r>
              <a:rPr lang="en-US" sz="1400" b="0" i="0">
                <a:solidFill>
                  <a:srgbClr val="000000"/>
                </a:solidFill>
                <a:effectLst/>
                <a:latin typeface="Open Sans" panose="020B0606030504020204" pitchFamily="34" charset="0"/>
              </a:rPr>
              <a:t> </a:t>
            </a:r>
            <a:r>
              <a:rPr lang="en-US" sz="1400" b="0" i="0">
                <a:solidFill>
                  <a:srgbClr val="8F0000"/>
                </a:solidFill>
                <a:effectLst/>
                <a:latin typeface="Open Sans" panose="020B0606030504020204" pitchFamily="34" charset="0"/>
              </a:rPr>
              <a:t>(Updated 9/20/2023)</a:t>
            </a:r>
            <a:endParaRPr lang="en-US" sz="1400" b="0" i="0">
              <a:solidFill>
                <a:srgbClr val="000000"/>
              </a:solidFill>
              <a:effectLst/>
              <a:latin typeface="Open Sans" panose="020B0606030504020204" pitchFamily="34" charset="0"/>
            </a:endParaRPr>
          </a:p>
          <a:p>
            <a:pPr algn="l">
              <a:buFont typeface="Arial" panose="020B0604020202020204" pitchFamily="34" charset="0"/>
              <a:buChar char="•"/>
            </a:pPr>
            <a:r>
              <a:rPr lang="en-US" sz="1400" b="0" i="0" u="sng">
                <a:solidFill>
                  <a:srgbClr val="075290"/>
                </a:solidFill>
                <a:effectLst/>
                <a:latin typeface="Open Sans" panose="020B0606030504020204" pitchFamily="34" charset="0"/>
                <a:hlinkClick r:id="rId8"/>
              </a:rPr>
              <a:t>COVID-19 Vaccine Product Information</a:t>
            </a:r>
            <a:r>
              <a:rPr lang="en-US" sz="1400" b="0" i="0">
                <a:solidFill>
                  <a:srgbClr val="000000"/>
                </a:solidFill>
                <a:effectLst/>
                <a:latin typeface="Open Sans" panose="020B0606030504020204" pitchFamily="34" charset="0"/>
              </a:rPr>
              <a:t> </a:t>
            </a:r>
            <a:r>
              <a:rPr lang="en-US" sz="1400" b="0" i="0">
                <a:solidFill>
                  <a:srgbClr val="8F0000"/>
                </a:solidFill>
                <a:effectLst/>
                <a:latin typeface="Open Sans" panose="020B0606030504020204" pitchFamily="34" charset="0"/>
              </a:rPr>
              <a:t>(Updated 9/25/2023)</a:t>
            </a:r>
            <a:endParaRPr lang="en-US" sz="1400" b="0" i="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4118335429"/>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F34FE5-5DB9-BC3F-C300-8EEEBF363D1E}"/>
              </a:ext>
            </a:extLst>
          </p:cNvPr>
          <p:cNvSpPr>
            <a:spLocks noGrp="1"/>
          </p:cNvSpPr>
          <p:nvPr>
            <p:ph type="title"/>
          </p:nvPr>
        </p:nvSpPr>
        <p:spPr/>
        <p:txBody>
          <a:bodyPr/>
          <a:lstStyle/>
          <a:p>
            <a:r>
              <a:rPr lang="en-US"/>
              <a:t>RSV for infants and young children </a:t>
            </a:r>
          </a:p>
        </p:txBody>
      </p:sp>
      <p:sp>
        <p:nvSpPr>
          <p:cNvPr id="6" name="Content Placeholder 5">
            <a:extLst>
              <a:ext uri="{FF2B5EF4-FFF2-40B4-BE49-F238E27FC236}">
                <a16:creationId xmlns:a16="http://schemas.microsoft.com/office/drawing/2014/main" id="{A7E4520B-77BB-6587-A6E3-9EE6B007F796}"/>
              </a:ext>
            </a:extLst>
          </p:cNvPr>
          <p:cNvSpPr>
            <a:spLocks noGrp="1"/>
          </p:cNvSpPr>
          <p:nvPr>
            <p:ph idx="1"/>
          </p:nvPr>
        </p:nvSpPr>
        <p:spPr/>
        <p:txBody>
          <a:bodyPr/>
          <a:lstStyle/>
          <a:p>
            <a:r>
              <a:rPr lang="en-US" b="0" i="0">
                <a:solidFill>
                  <a:srgbClr val="1B1F27"/>
                </a:solidFill>
                <a:effectLst/>
              </a:rPr>
              <a:t>RSV activity in the United States usually begins October 1 and concludes March 31; although there can be regional variation.</a:t>
            </a:r>
            <a:endParaRPr lang="en-US"/>
          </a:p>
          <a:p>
            <a:r>
              <a:rPr lang="en-US"/>
              <a:t>Two monoclonal antibody products – nirsevimab (Beyfortus) and palivizumab (Synagis) – can help protect babies and young children from severe disease from an RSV infection. Monoclonal antibodies are not vaccines. They provide an extra layer of defense that helps fight RSV infections and protect children from getting very sick. The protection these antibodies provide wanes over time. These products are not treatments for a child who already has RSV infection.</a:t>
            </a:r>
          </a:p>
          <a:p>
            <a:r>
              <a:rPr lang="en-US"/>
              <a:t>Can be co-administered with other immunizations. </a:t>
            </a:r>
          </a:p>
          <a:p>
            <a:pPr marL="0" indent="0">
              <a:buNone/>
            </a:pPr>
            <a:endParaRPr lang="en-US"/>
          </a:p>
        </p:txBody>
      </p:sp>
      <p:sp>
        <p:nvSpPr>
          <p:cNvPr id="4" name="Slide Number Placeholder 3">
            <a:extLst>
              <a:ext uri="{FF2B5EF4-FFF2-40B4-BE49-F238E27FC236}">
                <a16:creationId xmlns:a16="http://schemas.microsoft.com/office/drawing/2014/main" id="{056A10A4-6AF9-0DC8-8316-D3EEFFEE38DA}"/>
              </a:ext>
            </a:extLst>
          </p:cNvPr>
          <p:cNvSpPr>
            <a:spLocks noGrp="1"/>
          </p:cNvSpPr>
          <p:nvPr>
            <p:ph type="sldNum" sz="quarter" idx="12"/>
          </p:nvPr>
        </p:nvSpPr>
        <p:spPr/>
        <p:txBody>
          <a:bodyPr/>
          <a:lstStyle/>
          <a:p>
            <a:fld id="{DB7DDC46-2E90-8640-BEFE-F54DCCD857ED}" type="slidenum">
              <a:rPr lang="en-US" smtClean="0"/>
              <a:pPr/>
              <a:t>60</a:t>
            </a:fld>
            <a:endParaRPr lang="en-US"/>
          </a:p>
        </p:txBody>
      </p:sp>
      <p:sp>
        <p:nvSpPr>
          <p:cNvPr id="8" name="Rectangle 7">
            <a:extLst>
              <a:ext uri="{FF2B5EF4-FFF2-40B4-BE49-F238E27FC236}">
                <a16:creationId xmlns:a16="http://schemas.microsoft.com/office/drawing/2014/main" id="{289F9642-1B2B-176F-96A4-D87A933E0DE1}"/>
              </a:ext>
            </a:extLst>
          </p:cNvPr>
          <p:cNvSpPr/>
          <p:nvPr/>
        </p:nvSpPr>
        <p:spPr>
          <a:xfrm>
            <a:off x="6363970" y="1476602"/>
            <a:ext cx="4925060" cy="2262278"/>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marL="285750" indent="-285750">
              <a:buFont typeface="Arial" panose="020B0604020202020204" pitchFamily="34" charset="0"/>
              <a:buChar char="•"/>
            </a:pPr>
            <a:r>
              <a:rPr lang="en-US" sz="1400"/>
              <a:t>1 dose of Nirsevimab of all infants younger than 8 months born during or entering their first RSV season.</a:t>
            </a:r>
          </a:p>
          <a:p>
            <a:pPr marL="285750" indent="-285750">
              <a:buFont typeface="Arial" panose="020B0604020202020204" pitchFamily="34" charset="0"/>
              <a:buChar char="•"/>
            </a:pPr>
            <a:r>
              <a:rPr lang="en-US" sz="1400"/>
              <a:t>1 dose of Nirsevimab for infant and children 8-19 months old who are at increased risk for severe RSV disease and entering their second season. </a:t>
            </a:r>
          </a:p>
          <a:p>
            <a:pPr marL="285750" indent="-285750">
              <a:buFont typeface="Arial" panose="020B0604020202020204" pitchFamily="34" charset="0"/>
              <a:buChar char="•"/>
            </a:pPr>
            <a:r>
              <a:rPr lang="en-US" sz="1400"/>
              <a:t>Dosing:</a:t>
            </a:r>
          </a:p>
          <a:p>
            <a:pPr marL="742950" lvl="1" indent="-285750">
              <a:buFont typeface="Wingdings" panose="05000000000000000000" pitchFamily="2" charset="2"/>
              <a:buChar char="v"/>
            </a:pPr>
            <a:r>
              <a:rPr lang="en-US" sz="1400"/>
              <a:t>Less than 5 kg recommended dose is 50 mg </a:t>
            </a:r>
          </a:p>
          <a:p>
            <a:pPr marL="742950" lvl="1" indent="-285750">
              <a:buFont typeface="Wingdings" panose="05000000000000000000" pitchFamily="2" charset="2"/>
              <a:buChar char="v"/>
            </a:pPr>
            <a:r>
              <a:rPr lang="en-US" sz="1400"/>
              <a:t>5 kg and greater recommended dose is 100 mg</a:t>
            </a:r>
          </a:p>
          <a:p>
            <a:pPr marL="285750" indent="-285750">
              <a:buFont typeface="Arial" panose="020B0604020202020204" pitchFamily="34" charset="0"/>
              <a:buChar char="•"/>
            </a:pPr>
            <a:r>
              <a:rPr lang="en-US" sz="1400"/>
              <a:t>Nirsevimab will come in a prefilled syringe. </a:t>
            </a:r>
          </a:p>
          <a:p>
            <a:pPr marL="285750" indent="-285750">
              <a:buFont typeface="Arial" panose="020B0604020202020204" pitchFamily="34" charset="0"/>
              <a:buChar char="•"/>
            </a:pPr>
            <a:endParaRPr lang="en-US" sz="1400"/>
          </a:p>
        </p:txBody>
      </p:sp>
      <p:sp>
        <p:nvSpPr>
          <p:cNvPr id="9" name="Oval 8">
            <a:extLst>
              <a:ext uri="{FF2B5EF4-FFF2-40B4-BE49-F238E27FC236}">
                <a16:creationId xmlns:a16="http://schemas.microsoft.com/office/drawing/2014/main" id="{8A616651-5CE1-0AF1-90DA-BF67C0DA53B0}"/>
              </a:ext>
            </a:extLst>
          </p:cNvPr>
          <p:cNvSpPr/>
          <p:nvPr/>
        </p:nvSpPr>
        <p:spPr>
          <a:xfrm>
            <a:off x="7162651" y="755315"/>
            <a:ext cx="3180080" cy="58928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BEYFORTUS (nirsevimab-alip)</a:t>
            </a:r>
          </a:p>
        </p:txBody>
      </p:sp>
      <p:sp>
        <p:nvSpPr>
          <p:cNvPr id="12" name="Footer Placeholder 5">
            <a:extLst>
              <a:ext uri="{FF2B5EF4-FFF2-40B4-BE49-F238E27FC236}">
                <a16:creationId xmlns:a16="http://schemas.microsoft.com/office/drawing/2014/main" id="{10031A54-EF31-BD19-E019-C52F54AFF7F7}"/>
              </a:ext>
            </a:extLst>
          </p:cNvPr>
          <p:cNvSpPr>
            <a:spLocks noGrp="1"/>
          </p:cNvSpPr>
          <p:nvPr>
            <p:ph type="ftr" sz="quarter" idx="14"/>
          </p:nvPr>
        </p:nvSpPr>
        <p:spPr>
          <a:xfrm>
            <a:off x="774700" y="6372225"/>
            <a:ext cx="8140697" cy="198338"/>
          </a:xfrm>
        </p:spPr>
        <p:txBody>
          <a:bodyPr/>
          <a:lstStyle/>
          <a:p>
            <a:r>
              <a:rPr lang="en-US"/>
              <a:t>Oklahoma State Department of Health | RSV | Fall 2023</a:t>
            </a:r>
          </a:p>
        </p:txBody>
      </p:sp>
      <p:sp>
        <p:nvSpPr>
          <p:cNvPr id="14" name="Rectangle 13">
            <a:extLst>
              <a:ext uri="{FF2B5EF4-FFF2-40B4-BE49-F238E27FC236}">
                <a16:creationId xmlns:a16="http://schemas.microsoft.com/office/drawing/2014/main" id="{6F318464-52E8-3A5A-4E4D-A842E4FD921F}"/>
              </a:ext>
            </a:extLst>
          </p:cNvPr>
          <p:cNvSpPr/>
          <p:nvPr/>
        </p:nvSpPr>
        <p:spPr>
          <a:xfrm>
            <a:off x="6489065" y="4013820"/>
            <a:ext cx="4674870" cy="16867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Store refrigerated between 36°F to 46°F (2°C to 8°C). BEYFORTUS may be kept at room temperature 68°F to 77°F (20°C to 25°C) for a maximum of 8 hours. </a:t>
            </a:r>
          </a:p>
          <a:p>
            <a:pPr algn="ctr"/>
            <a:r>
              <a:rPr lang="en-US" sz="1400"/>
              <a:t>After removal from the refrigerator, BEYFORTUS must be used within 8 hours or discarded.</a:t>
            </a:r>
          </a:p>
          <a:p>
            <a:pPr algn="ctr"/>
            <a:r>
              <a:rPr lang="en-US" sz="1400"/>
              <a:t>Do not freeze. Do not shake. </a:t>
            </a:r>
          </a:p>
        </p:txBody>
      </p:sp>
    </p:spTree>
    <p:extLst>
      <p:ext uri="{BB962C8B-B14F-4D97-AF65-F5344CB8AC3E}">
        <p14:creationId xmlns:p14="http://schemas.microsoft.com/office/powerpoint/2010/main" val="793438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BC64-E0E5-6EE1-4D49-C0866FB14FD7}"/>
              </a:ext>
            </a:extLst>
          </p:cNvPr>
          <p:cNvSpPr>
            <a:spLocks noGrp="1"/>
          </p:cNvSpPr>
          <p:nvPr>
            <p:ph type="title"/>
          </p:nvPr>
        </p:nvSpPr>
        <p:spPr/>
        <p:txBody>
          <a:bodyPr/>
          <a:lstStyle/>
          <a:p>
            <a:r>
              <a:rPr lang="en-US"/>
              <a:t>RSV for infants and young children </a:t>
            </a:r>
          </a:p>
        </p:txBody>
      </p:sp>
      <p:sp>
        <p:nvSpPr>
          <p:cNvPr id="4" name="Slide Number Placeholder 3">
            <a:extLst>
              <a:ext uri="{FF2B5EF4-FFF2-40B4-BE49-F238E27FC236}">
                <a16:creationId xmlns:a16="http://schemas.microsoft.com/office/drawing/2014/main" id="{8BB7E31D-0BCB-0C87-6310-81DE8A06F4DF}"/>
              </a:ext>
            </a:extLst>
          </p:cNvPr>
          <p:cNvSpPr>
            <a:spLocks noGrp="1"/>
          </p:cNvSpPr>
          <p:nvPr>
            <p:ph type="sldNum" sz="quarter" idx="12"/>
          </p:nvPr>
        </p:nvSpPr>
        <p:spPr/>
        <p:txBody>
          <a:bodyPr/>
          <a:lstStyle/>
          <a:p>
            <a:fld id="{DB7DDC46-2E90-8640-BEFE-F54DCCD857ED}" type="slidenum">
              <a:rPr lang="en-US" smtClean="0"/>
              <a:t>61</a:t>
            </a:fld>
            <a:endParaRPr lang="en-US"/>
          </a:p>
        </p:txBody>
      </p:sp>
      <p:sp>
        <p:nvSpPr>
          <p:cNvPr id="5" name="Content Placeholder 4">
            <a:extLst>
              <a:ext uri="{FF2B5EF4-FFF2-40B4-BE49-F238E27FC236}">
                <a16:creationId xmlns:a16="http://schemas.microsoft.com/office/drawing/2014/main" id="{08884CC6-CF47-D2A6-2DF2-BFF9CDCD7572}"/>
              </a:ext>
            </a:extLst>
          </p:cNvPr>
          <p:cNvSpPr>
            <a:spLocks noGrp="1"/>
          </p:cNvSpPr>
          <p:nvPr>
            <p:ph idx="13"/>
          </p:nvPr>
        </p:nvSpPr>
        <p:spPr>
          <a:xfrm>
            <a:off x="6172200" y="1524000"/>
            <a:ext cx="5384800" cy="4665489"/>
          </a:xfrm>
        </p:spPr>
        <p:txBody>
          <a:bodyPr/>
          <a:lstStyle/>
          <a:p>
            <a:r>
              <a:rPr lang="en-US"/>
              <a:t>Preparation for Administration</a:t>
            </a:r>
          </a:p>
          <a:p>
            <a:pPr lvl="1">
              <a:buFont typeface="Wingdings" panose="05000000000000000000" pitchFamily="2" charset="2"/>
              <a:buChar char="v"/>
            </a:pPr>
            <a:r>
              <a:rPr lang="en-US"/>
              <a:t>To reconstitute, remove the tab portion of the vial cap and clean the rubber stopper with alcohol pad. </a:t>
            </a:r>
          </a:p>
          <a:p>
            <a:pPr lvl="1">
              <a:buFont typeface="Wingdings" panose="05000000000000000000" pitchFamily="2" charset="2"/>
              <a:buChar char="v"/>
            </a:pPr>
            <a:r>
              <a:rPr lang="en-US"/>
              <a:t>Both vials contain an overfill to allow the withdrawal when reconstituted. </a:t>
            </a:r>
          </a:p>
          <a:p>
            <a:pPr lvl="1">
              <a:buFont typeface="Wingdings" panose="05000000000000000000" pitchFamily="2" charset="2"/>
              <a:buChar char="v"/>
            </a:pPr>
            <a:r>
              <a:rPr lang="en-US"/>
              <a:t>Slowly add 0.6 mL of sterile water for injection to the 50 mg vial or add 1.0 mL of sterile water for injection to the 100 mg vial. </a:t>
            </a:r>
          </a:p>
          <a:p>
            <a:pPr lvl="1">
              <a:buFont typeface="Wingdings" panose="05000000000000000000" pitchFamily="2" charset="2"/>
              <a:buChar char="v"/>
            </a:pPr>
            <a:r>
              <a:rPr lang="en-US"/>
              <a:t>The vial should gently be swirled for 30 seconds to avoid foaming. Do Not Shake. </a:t>
            </a:r>
          </a:p>
          <a:p>
            <a:pPr lvl="1">
              <a:buFont typeface="Wingdings" panose="05000000000000000000" pitchFamily="2" charset="2"/>
              <a:buChar char="v"/>
            </a:pPr>
            <a:r>
              <a:rPr lang="en-US"/>
              <a:t>Reconstituted Synagis® (palivizumab) should stand at room temperature for a minimum of 20 minutes until the solution clarifies. </a:t>
            </a:r>
          </a:p>
          <a:p>
            <a:pPr lvl="1">
              <a:buFont typeface="Wingdings" panose="05000000000000000000" pitchFamily="2" charset="2"/>
              <a:buChar char="v"/>
            </a:pPr>
            <a:r>
              <a:rPr lang="en-US"/>
              <a:t>Reconstituted Synagis® (palivizumab) does not contain a preservative and should be administered within 6 hours of reconstitution. </a:t>
            </a:r>
          </a:p>
        </p:txBody>
      </p:sp>
      <p:sp>
        <p:nvSpPr>
          <p:cNvPr id="6" name="Footer Placeholder 5">
            <a:extLst>
              <a:ext uri="{FF2B5EF4-FFF2-40B4-BE49-F238E27FC236}">
                <a16:creationId xmlns:a16="http://schemas.microsoft.com/office/drawing/2014/main" id="{C2EB67C0-CEC6-8056-C32F-009CFE5F0E6B}"/>
              </a:ext>
            </a:extLst>
          </p:cNvPr>
          <p:cNvSpPr>
            <a:spLocks noGrp="1"/>
          </p:cNvSpPr>
          <p:nvPr>
            <p:ph type="ftr" sz="quarter" idx="14"/>
          </p:nvPr>
        </p:nvSpPr>
        <p:spPr/>
        <p:txBody>
          <a:bodyPr/>
          <a:lstStyle/>
          <a:p>
            <a:r>
              <a:rPr lang="en-US"/>
              <a:t>Oklahoma State Department of Health | RSV | Fall 2023 </a:t>
            </a:r>
          </a:p>
        </p:txBody>
      </p:sp>
      <p:sp>
        <p:nvSpPr>
          <p:cNvPr id="10" name="Rectangle 9">
            <a:extLst>
              <a:ext uri="{FF2B5EF4-FFF2-40B4-BE49-F238E27FC236}">
                <a16:creationId xmlns:a16="http://schemas.microsoft.com/office/drawing/2014/main" id="{654F5ACA-274A-4016-F335-6C3E6C7DE789}"/>
              </a:ext>
            </a:extLst>
          </p:cNvPr>
          <p:cNvSpPr/>
          <p:nvPr/>
        </p:nvSpPr>
        <p:spPr>
          <a:xfrm>
            <a:off x="635000" y="1802604"/>
            <a:ext cx="4925060" cy="1662594"/>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marL="171450" indent="-171450">
              <a:buFont typeface="Arial" panose="020B0604020202020204" pitchFamily="34" charset="0"/>
              <a:buChar char="•"/>
            </a:pPr>
            <a:r>
              <a:rPr lang="en-US" sz="1400"/>
              <a:t>Palivizumab is limited to children under 24 months of age with certain conditions that place them at high risk for severe RSV disease. It must be given once a month during RSV season. </a:t>
            </a:r>
          </a:p>
          <a:p>
            <a:pPr marL="171450" indent="-171450">
              <a:buFont typeface="Arial" panose="020B0604020202020204" pitchFamily="34" charset="0"/>
              <a:buChar char="•"/>
            </a:pPr>
            <a:r>
              <a:rPr lang="en-US" sz="1400"/>
              <a:t>Palivizumab is administered at a dosage of 15mg/kg.</a:t>
            </a:r>
          </a:p>
          <a:p>
            <a:pPr marL="171450" indent="-171450">
              <a:buFont typeface="Arial" panose="020B0604020202020204" pitchFamily="34" charset="0"/>
              <a:buChar char="•"/>
            </a:pPr>
            <a:r>
              <a:rPr lang="en-US" sz="1400"/>
              <a:t>Prefilled syringe: 50mg/0.5 mL or 100mg/1.0 mL</a:t>
            </a:r>
          </a:p>
        </p:txBody>
      </p:sp>
      <p:sp>
        <p:nvSpPr>
          <p:cNvPr id="11" name="Rectangle 10">
            <a:extLst>
              <a:ext uri="{FF2B5EF4-FFF2-40B4-BE49-F238E27FC236}">
                <a16:creationId xmlns:a16="http://schemas.microsoft.com/office/drawing/2014/main" id="{83F519F2-D3B7-8139-3314-CFE3B198DEAB}"/>
              </a:ext>
            </a:extLst>
          </p:cNvPr>
          <p:cNvSpPr/>
          <p:nvPr/>
        </p:nvSpPr>
        <p:spPr>
          <a:xfrm>
            <a:off x="635000" y="3856744"/>
            <a:ext cx="4820920" cy="11582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a:t>Upon receipt and until reconstitution for use, Synagis® (palivizumab) should be stored between 2 </a:t>
            </a:r>
          </a:p>
          <a:p>
            <a:pPr algn="ctr"/>
            <a:r>
              <a:rPr lang="en-US" sz="1400"/>
              <a:t>and 8°C (35.6° and 46.4°F) in its original container. Do not freeze. Do not use beyond the </a:t>
            </a:r>
          </a:p>
          <a:p>
            <a:pPr algn="ctr"/>
            <a:r>
              <a:rPr lang="en-US" sz="1400"/>
              <a:t>expiration date. </a:t>
            </a:r>
          </a:p>
        </p:txBody>
      </p:sp>
      <p:sp>
        <p:nvSpPr>
          <p:cNvPr id="12" name="TextBox 11">
            <a:extLst>
              <a:ext uri="{FF2B5EF4-FFF2-40B4-BE49-F238E27FC236}">
                <a16:creationId xmlns:a16="http://schemas.microsoft.com/office/drawing/2014/main" id="{7DBDD34F-2DE5-7D13-CB9D-463A0BEF65CE}"/>
              </a:ext>
            </a:extLst>
          </p:cNvPr>
          <p:cNvSpPr txBox="1"/>
          <p:nvPr/>
        </p:nvSpPr>
        <p:spPr>
          <a:xfrm>
            <a:off x="774700" y="1263711"/>
            <a:ext cx="4135120" cy="369332"/>
          </a:xfrm>
          <a:prstGeom prst="rect">
            <a:avLst/>
          </a:prstGeom>
          <a:noFill/>
        </p:spPr>
        <p:txBody>
          <a:bodyPr wrap="square" rtlCol="0">
            <a:spAutoFit/>
          </a:bodyPr>
          <a:lstStyle/>
          <a:p>
            <a:pPr algn="ctr"/>
            <a:r>
              <a:rPr lang="en-US">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Synagis (palivizumab) </a:t>
            </a:r>
          </a:p>
        </p:txBody>
      </p:sp>
    </p:spTree>
    <p:extLst>
      <p:ext uri="{BB962C8B-B14F-4D97-AF65-F5344CB8AC3E}">
        <p14:creationId xmlns:p14="http://schemas.microsoft.com/office/powerpoint/2010/main" val="39920113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1B7F64-4DDD-EB8D-A417-F23350A49947}"/>
              </a:ext>
            </a:extLst>
          </p:cNvPr>
          <p:cNvSpPr>
            <a:spLocks noGrp="1"/>
          </p:cNvSpPr>
          <p:nvPr>
            <p:ph type="title"/>
          </p:nvPr>
        </p:nvSpPr>
        <p:spPr/>
        <p:txBody>
          <a:bodyPr/>
          <a:lstStyle/>
          <a:p>
            <a:r>
              <a:rPr lang="en-US"/>
              <a:t>RSV Vaccine in Adults 60 and older	</a:t>
            </a:r>
          </a:p>
        </p:txBody>
      </p:sp>
      <p:sp>
        <p:nvSpPr>
          <p:cNvPr id="6" name="Content Placeholder 5">
            <a:extLst>
              <a:ext uri="{FF2B5EF4-FFF2-40B4-BE49-F238E27FC236}">
                <a16:creationId xmlns:a16="http://schemas.microsoft.com/office/drawing/2014/main" id="{B8F74AE2-94E4-50DA-D88B-0F5E631B1DB7}"/>
              </a:ext>
            </a:extLst>
          </p:cNvPr>
          <p:cNvSpPr>
            <a:spLocks noGrp="1"/>
          </p:cNvSpPr>
          <p:nvPr>
            <p:ph idx="1"/>
          </p:nvPr>
        </p:nvSpPr>
        <p:spPr>
          <a:xfrm>
            <a:off x="457200" y="1807029"/>
            <a:ext cx="5384800" cy="4382460"/>
          </a:xfrm>
        </p:spPr>
        <p:txBody>
          <a:bodyPr/>
          <a:lstStyle/>
          <a:p>
            <a:r>
              <a:rPr lang="en-US"/>
              <a:t> </a:t>
            </a:r>
            <a:r>
              <a:rPr lang="en-US" sz="1600"/>
              <a:t>Each year in the United States, RSV leads to approximately 60,000-160,000 hospitalizations and 6,000-10,000 deaths among adults 65 years and older.</a:t>
            </a:r>
          </a:p>
          <a:p>
            <a:r>
              <a:rPr lang="en-US" sz="1600"/>
              <a:t>There are two RSV vaccines approved for adults 60 and older </a:t>
            </a:r>
          </a:p>
          <a:p>
            <a:pPr lvl="1">
              <a:buFont typeface="Wingdings" panose="05000000000000000000" pitchFamily="2" charset="2"/>
              <a:buChar char="q"/>
            </a:pPr>
            <a:r>
              <a:rPr lang="en-US" sz="1600"/>
              <a:t> Arexvy (RVCPreF3)</a:t>
            </a:r>
          </a:p>
          <a:p>
            <a:pPr lvl="1">
              <a:buFont typeface="Wingdings" panose="05000000000000000000" pitchFamily="2" charset="2"/>
              <a:buChar char="q"/>
            </a:pPr>
            <a:r>
              <a:rPr lang="en-US" sz="1600"/>
              <a:t> Abrysvo (RSVpreF)</a:t>
            </a:r>
          </a:p>
          <a:p>
            <a:pPr marL="336550" indent="-285750"/>
            <a:r>
              <a:rPr lang="en-US" sz="1600"/>
              <a:t>Both vaccines contain a part of the RSV virus by causing an immune response that can protect you from respiratory disease if someone is infected with RSV in the future. </a:t>
            </a:r>
          </a:p>
          <a:p>
            <a:pPr marL="50800" indent="0">
              <a:buNone/>
            </a:pPr>
            <a:endParaRPr lang="en-US" sz="1600"/>
          </a:p>
        </p:txBody>
      </p:sp>
      <p:sp>
        <p:nvSpPr>
          <p:cNvPr id="4" name="Slide Number Placeholder 3">
            <a:extLst>
              <a:ext uri="{FF2B5EF4-FFF2-40B4-BE49-F238E27FC236}">
                <a16:creationId xmlns:a16="http://schemas.microsoft.com/office/drawing/2014/main" id="{0900665B-778A-62DC-7F0E-042E4787AD15}"/>
              </a:ext>
            </a:extLst>
          </p:cNvPr>
          <p:cNvSpPr>
            <a:spLocks noGrp="1"/>
          </p:cNvSpPr>
          <p:nvPr>
            <p:ph type="sldNum" sz="quarter" idx="12"/>
          </p:nvPr>
        </p:nvSpPr>
        <p:spPr/>
        <p:txBody>
          <a:bodyPr/>
          <a:lstStyle/>
          <a:p>
            <a:fld id="{DB7DDC46-2E90-8640-BEFE-F54DCCD857ED}" type="slidenum">
              <a:rPr lang="en-US" smtClean="0"/>
              <a:pPr/>
              <a:t>62</a:t>
            </a:fld>
            <a:endParaRPr lang="en-US"/>
          </a:p>
        </p:txBody>
      </p:sp>
      <p:sp>
        <p:nvSpPr>
          <p:cNvPr id="7" name="Content Placeholder 6">
            <a:extLst>
              <a:ext uri="{FF2B5EF4-FFF2-40B4-BE49-F238E27FC236}">
                <a16:creationId xmlns:a16="http://schemas.microsoft.com/office/drawing/2014/main" id="{971B31E9-7AEC-6262-ADDF-4613656F6E4F}"/>
              </a:ext>
            </a:extLst>
          </p:cNvPr>
          <p:cNvSpPr>
            <a:spLocks noGrp="1"/>
          </p:cNvSpPr>
          <p:nvPr>
            <p:ph idx="13"/>
          </p:nvPr>
        </p:nvSpPr>
        <p:spPr>
          <a:xfrm>
            <a:off x="6270171" y="1807030"/>
            <a:ext cx="5384800" cy="4201884"/>
          </a:xfrm>
        </p:spPr>
        <p:txBody>
          <a:bodyPr/>
          <a:lstStyle/>
          <a:p>
            <a:r>
              <a:rPr lang="en-US" sz="1600"/>
              <a:t>Clinicians should discuss RSV vaccination with adults ages 60 years and older.</a:t>
            </a:r>
          </a:p>
          <a:p>
            <a:r>
              <a:rPr lang="en-US" sz="1600"/>
              <a:t>When should someone get the RSV Vaccine?</a:t>
            </a:r>
          </a:p>
          <a:p>
            <a:pPr lvl="1">
              <a:buFont typeface="Wingdings" panose="05000000000000000000" pitchFamily="2" charset="2"/>
              <a:buChar char="q"/>
            </a:pPr>
            <a:r>
              <a:rPr lang="en-US" sz="1600"/>
              <a:t> For the 2023-2024 season, 60 and older with shared clinical decision making with your health care provider (anyone who provides or administers vaccines, including primary care physicians, specialists, physician assistants, nurse practitioners, registered nurses, and pharmacists) can assist the client with the decision to get the vaccine.</a:t>
            </a:r>
          </a:p>
          <a:p>
            <a:r>
              <a:rPr lang="en-US" sz="1600"/>
              <a:t>For other points to consider review the screening checklist for contraindications to vaccine to ensure there are no contraindications to receiving the vaccine.  (e.g. severe allergic reaction to any component of the vaccine or serious neurological conditions, including Guillain-Barre Syndrome (GBS)</a:t>
            </a:r>
          </a:p>
          <a:p>
            <a:endParaRPr lang="en-US"/>
          </a:p>
        </p:txBody>
      </p:sp>
      <p:sp>
        <p:nvSpPr>
          <p:cNvPr id="9" name="TextBox 8">
            <a:extLst>
              <a:ext uri="{FF2B5EF4-FFF2-40B4-BE49-F238E27FC236}">
                <a16:creationId xmlns:a16="http://schemas.microsoft.com/office/drawing/2014/main" id="{848E56B3-566A-3465-B673-F787438B2DA4}"/>
              </a:ext>
            </a:extLst>
          </p:cNvPr>
          <p:cNvSpPr txBox="1"/>
          <p:nvPr/>
        </p:nvSpPr>
        <p:spPr>
          <a:xfrm>
            <a:off x="674915" y="6330692"/>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64646"/>
                </a:solidFill>
                <a:effectLst/>
                <a:uLnTx/>
                <a:uFillTx/>
                <a:latin typeface="Arial" panose="020B0604020202020204"/>
                <a:ea typeface="+mn-ea"/>
                <a:cs typeface="+mn-cs"/>
              </a:rPr>
              <a:t>Oklahoma State Department of Health | RSV Vaccine | Fall 2023</a:t>
            </a:r>
          </a:p>
        </p:txBody>
      </p:sp>
    </p:spTree>
    <p:extLst>
      <p:ext uri="{BB962C8B-B14F-4D97-AF65-F5344CB8AC3E}">
        <p14:creationId xmlns:p14="http://schemas.microsoft.com/office/powerpoint/2010/main" val="1508692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132136-755C-3C01-3578-40267A4B1F98}"/>
              </a:ext>
            </a:extLst>
          </p:cNvPr>
          <p:cNvPicPr>
            <a:picLocks noChangeAspect="1"/>
          </p:cNvPicPr>
          <p:nvPr/>
        </p:nvPicPr>
        <p:blipFill>
          <a:blip r:embed="rId3"/>
          <a:stretch>
            <a:fillRect/>
          </a:stretch>
        </p:blipFill>
        <p:spPr>
          <a:xfrm>
            <a:off x="340180" y="3201534"/>
            <a:ext cx="6244046" cy="2291270"/>
          </a:xfrm>
          <a:prstGeom prst="rect">
            <a:avLst/>
          </a:prstGeom>
        </p:spPr>
      </p:pic>
      <p:sp>
        <p:nvSpPr>
          <p:cNvPr id="2" name="Title 1">
            <a:extLst>
              <a:ext uri="{FF2B5EF4-FFF2-40B4-BE49-F238E27FC236}">
                <a16:creationId xmlns:a16="http://schemas.microsoft.com/office/drawing/2014/main" id="{4A939BEE-8246-70D0-3FF2-508D082FE833}"/>
              </a:ext>
            </a:extLst>
          </p:cNvPr>
          <p:cNvSpPr>
            <a:spLocks noGrp="1"/>
          </p:cNvSpPr>
          <p:nvPr>
            <p:ph type="title"/>
          </p:nvPr>
        </p:nvSpPr>
        <p:spPr/>
        <p:txBody>
          <a:bodyPr/>
          <a:lstStyle/>
          <a:p>
            <a:r>
              <a:rPr lang="en-US"/>
              <a:t>RSV Vaccine in Adults 60 and Older</a:t>
            </a:r>
          </a:p>
        </p:txBody>
      </p:sp>
      <p:sp>
        <p:nvSpPr>
          <p:cNvPr id="3" name="Content Placeholder 2">
            <a:extLst>
              <a:ext uri="{FF2B5EF4-FFF2-40B4-BE49-F238E27FC236}">
                <a16:creationId xmlns:a16="http://schemas.microsoft.com/office/drawing/2014/main" id="{117A2219-C0CA-2AB7-E6E6-FAC21B83E227}"/>
              </a:ext>
            </a:extLst>
          </p:cNvPr>
          <p:cNvSpPr>
            <a:spLocks noGrp="1"/>
          </p:cNvSpPr>
          <p:nvPr>
            <p:ph idx="1"/>
          </p:nvPr>
        </p:nvSpPr>
        <p:spPr>
          <a:xfrm>
            <a:off x="457200" y="1687286"/>
            <a:ext cx="5384800" cy="3805518"/>
          </a:xfrm>
        </p:spPr>
        <p:txBody>
          <a:bodyPr/>
          <a:lstStyle/>
          <a:p>
            <a:pPr marL="0" indent="0">
              <a:buNone/>
            </a:pPr>
            <a:r>
              <a:rPr lang="en-US" sz="1800" b="1"/>
              <a:t>Shared Clinical Decision Making- </a:t>
            </a:r>
          </a:p>
          <a:p>
            <a:r>
              <a:rPr lang="en-US" sz="1600"/>
              <a:t>Adults ages 60 years and older who are most likely to benefit, including those with certain chronic medical conditions associated with increased risk of severe RSV disease. </a:t>
            </a:r>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pPr marL="0" indent="0">
              <a:buNone/>
            </a:pPr>
            <a:endParaRPr lang="en-US"/>
          </a:p>
        </p:txBody>
      </p:sp>
      <p:sp>
        <p:nvSpPr>
          <p:cNvPr id="4" name="Slide Number Placeholder 3">
            <a:extLst>
              <a:ext uri="{FF2B5EF4-FFF2-40B4-BE49-F238E27FC236}">
                <a16:creationId xmlns:a16="http://schemas.microsoft.com/office/drawing/2014/main" id="{8F5139D1-92E5-7C73-B433-6FB4C6556729}"/>
              </a:ext>
            </a:extLst>
          </p:cNvPr>
          <p:cNvSpPr>
            <a:spLocks noGrp="1"/>
          </p:cNvSpPr>
          <p:nvPr>
            <p:ph type="sldNum" sz="quarter" idx="12"/>
          </p:nvPr>
        </p:nvSpPr>
        <p:spPr/>
        <p:txBody>
          <a:bodyPr/>
          <a:lstStyle/>
          <a:p>
            <a:fld id="{DB7DDC46-2E90-8640-BEFE-F54DCCD857ED}" type="slidenum">
              <a:rPr lang="en-US" smtClean="0"/>
              <a:t>63</a:t>
            </a:fld>
            <a:endParaRPr lang="en-US"/>
          </a:p>
        </p:txBody>
      </p:sp>
      <p:sp>
        <p:nvSpPr>
          <p:cNvPr id="5" name="Content Placeholder 4">
            <a:extLst>
              <a:ext uri="{FF2B5EF4-FFF2-40B4-BE49-F238E27FC236}">
                <a16:creationId xmlns:a16="http://schemas.microsoft.com/office/drawing/2014/main" id="{7DA9F898-1C2F-8B3A-AEDB-FED83DC98766}"/>
              </a:ext>
            </a:extLst>
          </p:cNvPr>
          <p:cNvSpPr>
            <a:spLocks noGrp="1"/>
          </p:cNvSpPr>
          <p:nvPr>
            <p:ph idx="13"/>
          </p:nvPr>
        </p:nvSpPr>
        <p:spPr>
          <a:xfrm>
            <a:off x="6415741" y="1921060"/>
            <a:ext cx="5384800" cy="3027763"/>
          </a:xfrm>
        </p:spPr>
        <p:txBody>
          <a:bodyPr/>
          <a:lstStyle/>
          <a:p>
            <a:r>
              <a:rPr lang="en-US" sz="1600"/>
              <a:t>Adults with advanced age and those living in nursing homes or other long-term care facilities are also at increased risk of severe RSV disease and may benefit from RSV vaccination. </a:t>
            </a:r>
          </a:p>
          <a:p>
            <a:r>
              <a:rPr lang="en-US" sz="1600"/>
              <a:t>Healthcare providers should also talk to their patients about other vaccines (e.g., COVID-19, influenza) available this fall to help prevent respiratory illness. </a:t>
            </a:r>
          </a:p>
          <a:p>
            <a:r>
              <a:rPr lang="en-US" sz="1600"/>
              <a:t>Healthcare providers can co-administer the vaccines for which a patient is eligible in the same visit, including RSV, COVID-19, and influenza vaccines. </a:t>
            </a:r>
          </a:p>
          <a:p>
            <a:endParaRPr lang="en-US"/>
          </a:p>
        </p:txBody>
      </p:sp>
      <p:sp>
        <p:nvSpPr>
          <p:cNvPr id="6" name="Footer Placeholder 5">
            <a:extLst>
              <a:ext uri="{FF2B5EF4-FFF2-40B4-BE49-F238E27FC236}">
                <a16:creationId xmlns:a16="http://schemas.microsoft.com/office/drawing/2014/main" id="{516B4B64-43A0-00C3-DA14-DDEB2F5E3267}"/>
              </a:ext>
            </a:extLst>
          </p:cNvPr>
          <p:cNvSpPr>
            <a:spLocks noGrp="1"/>
          </p:cNvSpPr>
          <p:nvPr>
            <p:ph type="ftr" sz="quarter" idx="14"/>
          </p:nvPr>
        </p:nvSpPr>
        <p:spPr/>
        <p:txBody>
          <a:bodyPr/>
          <a:lstStyle/>
          <a:p>
            <a:r>
              <a:rPr lang="en-US"/>
              <a:t>Oklahoma State Department of Health | RSV Vaccine | Fall 2023</a:t>
            </a:r>
          </a:p>
        </p:txBody>
      </p:sp>
    </p:spTree>
    <p:extLst>
      <p:ext uri="{BB962C8B-B14F-4D97-AF65-F5344CB8AC3E}">
        <p14:creationId xmlns:p14="http://schemas.microsoft.com/office/powerpoint/2010/main" val="39128176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97A6-B06F-4E42-089F-B9342A424AEE}"/>
              </a:ext>
            </a:extLst>
          </p:cNvPr>
          <p:cNvSpPr>
            <a:spLocks noGrp="1"/>
          </p:cNvSpPr>
          <p:nvPr>
            <p:ph type="title"/>
          </p:nvPr>
        </p:nvSpPr>
        <p:spPr/>
        <p:txBody>
          <a:bodyPr/>
          <a:lstStyle/>
          <a:p>
            <a:r>
              <a:rPr lang="en-US"/>
              <a:t>AREXVY (GSK adjuvanted RSV vaccine)</a:t>
            </a:r>
          </a:p>
        </p:txBody>
      </p:sp>
      <p:sp>
        <p:nvSpPr>
          <p:cNvPr id="3" name="Content Placeholder 2">
            <a:extLst>
              <a:ext uri="{FF2B5EF4-FFF2-40B4-BE49-F238E27FC236}">
                <a16:creationId xmlns:a16="http://schemas.microsoft.com/office/drawing/2014/main" id="{35C90548-D7DA-2132-A27C-535AD4F8B189}"/>
              </a:ext>
            </a:extLst>
          </p:cNvPr>
          <p:cNvSpPr>
            <a:spLocks noGrp="1"/>
          </p:cNvSpPr>
          <p:nvPr>
            <p:ph idx="1"/>
          </p:nvPr>
        </p:nvSpPr>
        <p:spPr>
          <a:xfrm>
            <a:off x="524510" y="1444691"/>
            <a:ext cx="5384800" cy="4351338"/>
          </a:xfrm>
        </p:spPr>
        <p:txBody>
          <a:bodyPr/>
          <a:lstStyle/>
          <a:p>
            <a:r>
              <a:rPr lang="en-US"/>
              <a:t>Administer a single dose of 0.5 mL intramuscularly. </a:t>
            </a:r>
          </a:p>
          <a:p>
            <a:r>
              <a:rPr lang="en-US"/>
              <a:t>Will require reconstitution:</a:t>
            </a:r>
          </a:p>
        </p:txBody>
      </p:sp>
      <p:sp>
        <p:nvSpPr>
          <p:cNvPr id="4" name="Slide Number Placeholder 3">
            <a:extLst>
              <a:ext uri="{FF2B5EF4-FFF2-40B4-BE49-F238E27FC236}">
                <a16:creationId xmlns:a16="http://schemas.microsoft.com/office/drawing/2014/main" id="{30FA9D6F-BEF9-0453-5ECC-FB5164FEB622}"/>
              </a:ext>
            </a:extLst>
          </p:cNvPr>
          <p:cNvSpPr>
            <a:spLocks noGrp="1"/>
          </p:cNvSpPr>
          <p:nvPr>
            <p:ph type="sldNum" sz="quarter" idx="12"/>
          </p:nvPr>
        </p:nvSpPr>
        <p:spPr/>
        <p:txBody>
          <a:bodyPr/>
          <a:lstStyle/>
          <a:p>
            <a:fld id="{DB7DDC46-2E90-8640-BEFE-F54DCCD857ED}" type="slidenum">
              <a:rPr lang="en-US" smtClean="0"/>
              <a:t>64</a:t>
            </a:fld>
            <a:endParaRPr lang="en-US"/>
          </a:p>
        </p:txBody>
      </p:sp>
      <p:sp>
        <p:nvSpPr>
          <p:cNvPr id="5" name="Content Placeholder 4">
            <a:extLst>
              <a:ext uri="{FF2B5EF4-FFF2-40B4-BE49-F238E27FC236}">
                <a16:creationId xmlns:a16="http://schemas.microsoft.com/office/drawing/2014/main" id="{FFD1699D-77D3-78E7-D4C5-F2010FC13109}"/>
              </a:ext>
            </a:extLst>
          </p:cNvPr>
          <p:cNvSpPr>
            <a:spLocks noGrp="1"/>
          </p:cNvSpPr>
          <p:nvPr>
            <p:ph idx="13"/>
          </p:nvPr>
        </p:nvSpPr>
        <p:spPr>
          <a:xfrm>
            <a:off x="6172200" y="1444691"/>
            <a:ext cx="5384800" cy="4351338"/>
          </a:xfrm>
        </p:spPr>
        <p:txBody>
          <a:bodyPr/>
          <a:lstStyle/>
          <a:p>
            <a:r>
              <a:rPr lang="en-US"/>
              <a:t>Store refrigerated between 2°C and 8°C (36°F and 46°F). Do not freeze. Discard if the antigen component has been frozen.</a:t>
            </a:r>
          </a:p>
          <a:p>
            <a:r>
              <a:rPr lang="en-US"/>
              <a:t>After reconstitution, administer AREXVY</a:t>
            </a:r>
            <a:r>
              <a:rPr lang="en-US" b="1"/>
              <a:t> immediately </a:t>
            </a:r>
            <a:r>
              <a:rPr lang="en-US"/>
              <a:t>or store protected from light in the refrigerator between 2°C and 8°C (36°F to 46°F) or at room temperature up to 25°C (77°F) and use within 4 hours. Discard reconstituted vaccine if not used within 4 hours.</a:t>
            </a:r>
          </a:p>
          <a:p>
            <a:r>
              <a:rPr lang="en-US"/>
              <a:t>Commonly reported side effects are pain at the injection site, fatigue, myalgia, headache, and arthralgia. </a:t>
            </a:r>
          </a:p>
          <a:p>
            <a:endParaRPr lang="en-US"/>
          </a:p>
        </p:txBody>
      </p:sp>
      <p:sp>
        <p:nvSpPr>
          <p:cNvPr id="6" name="Footer Placeholder 5">
            <a:extLst>
              <a:ext uri="{FF2B5EF4-FFF2-40B4-BE49-F238E27FC236}">
                <a16:creationId xmlns:a16="http://schemas.microsoft.com/office/drawing/2014/main" id="{A68BE2CB-A71A-B534-81F6-480FABB56D9F}"/>
              </a:ext>
            </a:extLst>
          </p:cNvPr>
          <p:cNvSpPr>
            <a:spLocks noGrp="1"/>
          </p:cNvSpPr>
          <p:nvPr>
            <p:ph type="ftr" sz="quarter" idx="14"/>
          </p:nvPr>
        </p:nvSpPr>
        <p:spPr/>
        <p:txBody>
          <a:bodyPr/>
          <a:lstStyle/>
          <a:p>
            <a:r>
              <a:rPr lang="en-US"/>
              <a:t>Oklahoma State Department of Health | RSV Vaccine | Fall 2023</a:t>
            </a:r>
          </a:p>
        </p:txBody>
      </p:sp>
      <p:pic>
        <p:nvPicPr>
          <p:cNvPr id="8" name="Picture 7">
            <a:extLst>
              <a:ext uri="{FF2B5EF4-FFF2-40B4-BE49-F238E27FC236}">
                <a16:creationId xmlns:a16="http://schemas.microsoft.com/office/drawing/2014/main" id="{9707B517-70CC-48E0-C39A-A45A29F02306}"/>
              </a:ext>
            </a:extLst>
          </p:cNvPr>
          <p:cNvPicPr>
            <a:picLocks noChangeAspect="1"/>
          </p:cNvPicPr>
          <p:nvPr/>
        </p:nvPicPr>
        <p:blipFill>
          <a:blip r:embed="rId3"/>
          <a:stretch>
            <a:fillRect/>
          </a:stretch>
        </p:blipFill>
        <p:spPr>
          <a:xfrm>
            <a:off x="337820" y="2444499"/>
            <a:ext cx="5758180" cy="3351530"/>
          </a:xfrm>
          <a:prstGeom prst="rect">
            <a:avLst/>
          </a:prstGeom>
        </p:spPr>
      </p:pic>
    </p:spTree>
    <p:extLst>
      <p:ext uri="{BB962C8B-B14F-4D97-AF65-F5344CB8AC3E}">
        <p14:creationId xmlns:p14="http://schemas.microsoft.com/office/powerpoint/2010/main" val="2041336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EE80E-C81D-760F-BADE-CDEA887E0C6C}"/>
              </a:ext>
            </a:extLst>
          </p:cNvPr>
          <p:cNvSpPr>
            <a:spLocks noGrp="1"/>
          </p:cNvSpPr>
          <p:nvPr>
            <p:ph type="title"/>
          </p:nvPr>
        </p:nvSpPr>
        <p:spPr/>
        <p:txBody>
          <a:bodyPr/>
          <a:lstStyle/>
          <a:p>
            <a:r>
              <a:rPr lang="en-US"/>
              <a:t>RSV Vaccine for Pregnant Women- ABRYSVO (Pfizer RSV vaccine) </a:t>
            </a:r>
          </a:p>
        </p:txBody>
      </p:sp>
      <p:sp>
        <p:nvSpPr>
          <p:cNvPr id="3" name="Content Placeholder 2">
            <a:extLst>
              <a:ext uri="{FF2B5EF4-FFF2-40B4-BE49-F238E27FC236}">
                <a16:creationId xmlns:a16="http://schemas.microsoft.com/office/drawing/2014/main" id="{BCF1BF1C-2108-0E3B-6CE6-13883FC2948E}"/>
              </a:ext>
            </a:extLst>
          </p:cNvPr>
          <p:cNvSpPr>
            <a:spLocks noGrp="1"/>
          </p:cNvSpPr>
          <p:nvPr>
            <p:ph idx="1"/>
          </p:nvPr>
        </p:nvSpPr>
        <p:spPr>
          <a:xfrm>
            <a:off x="457200" y="1435340"/>
            <a:ext cx="5384800" cy="4351338"/>
          </a:xfrm>
        </p:spPr>
        <p:txBody>
          <a:bodyPr/>
          <a:lstStyle/>
          <a:p>
            <a:r>
              <a:rPr lang="en-US"/>
              <a:t>ABRYSVO (used for Adults 60+ as well) is a vaccine indicated for active immunization of pregnant individuals at 32 through 36 weeks gestational age for the prevention of lower respiratory tract disease (LRTD) and severe LRTD caused by RSV in infants from birth through 6 months of age.</a:t>
            </a:r>
          </a:p>
          <a:p>
            <a:r>
              <a:rPr lang="en-US"/>
              <a:t>Administered intramuscularly 0.5 mL prefilled syringe </a:t>
            </a:r>
          </a:p>
          <a:p>
            <a:r>
              <a:rPr lang="en-US"/>
              <a:t>ABRYSVO will need to be reconstituted </a:t>
            </a:r>
          </a:p>
        </p:txBody>
      </p:sp>
      <p:sp>
        <p:nvSpPr>
          <p:cNvPr id="4" name="Slide Number Placeholder 3">
            <a:extLst>
              <a:ext uri="{FF2B5EF4-FFF2-40B4-BE49-F238E27FC236}">
                <a16:creationId xmlns:a16="http://schemas.microsoft.com/office/drawing/2014/main" id="{4A402EC3-347E-9B32-FFBA-A194002E5AB6}"/>
              </a:ext>
            </a:extLst>
          </p:cNvPr>
          <p:cNvSpPr>
            <a:spLocks noGrp="1"/>
          </p:cNvSpPr>
          <p:nvPr>
            <p:ph type="sldNum" sz="quarter" idx="12"/>
          </p:nvPr>
        </p:nvSpPr>
        <p:spPr/>
        <p:txBody>
          <a:bodyPr/>
          <a:lstStyle/>
          <a:p>
            <a:fld id="{DB7DDC46-2E90-8640-BEFE-F54DCCD857ED}" type="slidenum">
              <a:rPr lang="en-US" smtClean="0"/>
              <a:t>65</a:t>
            </a:fld>
            <a:endParaRPr lang="en-US"/>
          </a:p>
        </p:txBody>
      </p:sp>
      <p:sp>
        <p:nvSpPr>
          <p:cNvPr id="5" name="Content Placeholder 4">
            <a:extLst>
              <a:ext uri="{FF2B5EF4-FFF2-40B4-BE49-F238E27FC236}">
                <a16:creationId xmlns:a16="http://schemas.microsoft.com/office/drawing/2014/main" id="{42D78837-DD63-6773-4790-44037965963E}"/>
              </a:ext>
            </a:extLst>
          </p:cNvPr>
          <p:cNvSpPr>
            <a:spLocks noGrp="1"/>
          </p:cNvSpPr>
          <p:nvPr>
            <p:ph idx="13"/>
          </p:nvPr>
        </p:nvSpPr>
        <p:spPr>
          <a:xfrm>
            <a:off x="6222997" y="1435340"/>
            <a:ext cx="5384800" cy="4351338"/>
          </a:xfrm>
        </p:spPr>
        <p:txBody>
          <a:bodyPr/>
          <a:lstStyle/>
          <a:p>
            <a:r>
              <a:rPr lang="en-US"/>
              <a:t>Store in refrigerator at 2°C to 8°C (36°F to 46°F) in the original carton. Do not freeze.</a:t>
            </a:r>
          </a:p>
          <a:p>
            <a:r>
              <a:rPr lang="en-US"/>
              <a:t>After reconstitution, administer </a:t>
            </a:r>
            <a:r>
              <a:rPr lang="en-US" b="1"/>
              <a:t>immediately</a:t>
            </a:r>
            <a:r>
              <a:rPr lang="en-US"/>
              <a:t> or store at room temperature 15°C to 30°C (59°F to 86°F) and use within 4 hours.  Discard reconstituted vaccine if not used within 4 hours. </a:t>
            </a:r>
          </a:p>
          <a:p>
            <a:r>
              <a:rPr lang="en-US"/>
              <a:t>Commonly reported side effects are pain at the injection site, headache, muscle pain, and nausea in pregnant women. </a:t>
            </a:r>
          </a:p>
          <a:p>
            <a:r>
              <a:rPr lang="en-US"/>
              <a:t>Commonly reported side effects are fatigue, headache, pain at the injection site, and muscle pain for adults 60+. </a:t>
            </a:r>
          </a:p>
        </p:txBody>
      </p:sp>
      <p:sp>
        <p:nvSpPr>
          <p:cNvPr id="6" name="Footer Placeholder 5">
            <a:extLst>
              <a:ext uri="{FF2B5EF4-FFF2-40B4-BE49-F238E27FC236}">
                <a16:creationId xmlns:a16="http://schemas.microsoft.com/office/drawing/2014/main" id="{C2F15D9F-331E-8482-59B4-D3F949ACD868}"/>
              </a:ext>
            </a:extLst>
          </p:cNvPr>
          <p:cNvSpPr>
            <a:spLocks noGrp="1"/>
          </p:cNvSpPr>
          <p:nvPr>
            <p:ph type="ftr" sz="quarter" idx="14"/>
          </p:nvPr>
        </p:nvSpPr>
        <p:spPr/>
        <p:txBody>
          <a:bodyPr/>
          <a:lstStyle/>
          <a:p>
            <a:r>
              <a:rPr lang="en-US"/>
              <a:t>Oklahoma State Department of Health | RSV Vaccine | Fall 2023 </a:t>
            </a:r>
          </a:p>
        </p:txBody>
      </p:sp>
      <p:pic>
        <p:nvPicPr>
          <p:cNvPr id="8" name="Picture 7">
            <a:extLst>
              <a:ext uri="{FF2B5EF4-FFF2-40B4-BE49-F238E27FC236}">
                <a16:creationId xmlns:a16="http://schemas.microsoft.com/office/drawing/2014/main" id="{A55D3E7D-D2A6-AE60-AD72-CDD8D211A072}"/>
              </a:ext>
            </a:extLst>
          </p:cNvPr>
          <p:cNvPicPr>
            <a:picLocks noChangeAspect="1"/>
          </p:cNvPicPr>
          <p:nvPr/>
        </p:nvPicPr>
        <p:blipFill>
          <a:blip r:embed="rId2"/>
          <a:stretch>
            <a:fillRect/>
          </a:stretch>
        </p:blipFill>
        <p:spPr>
          <a:xfrm>
            <a:off x="573245" y="3542108"/>
            <a:ext cx="5016183" cy="1880552"/>
          </a:xfrm>
          <a:prstGeom prst="rect">
            <a:avLst/>
          </a:prstGeom>
        </p:spPr>
      </p:pic>
    </p:spTree>
    <p:extLst>
      <p:ext uri="{BB962C8B-B14F-4D97-AF65-F5344CB8AC3E}">
        <p14:creationId xmlns:p14="http://schemas.microsoft.com/office/powerpoint/2010/main" val="24929891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a:t>
            </a:r>
          </a:p>
        </p:txBody>
      </p:sp>
      <p:sp>
        <p:nvSpPr>
          <p:cNvPr id="4" name="Slide Number Placeholder 3"/>
          <p:cNvSpPr>
            <a:spLocks noGrp="1"/>
          </p:cNvSpPr>
          <p:nvPr>
            <p:ph type="sldNum" sz="quarter" idx="12"/>
          </p:nvPr>
        </p:nvSpPr>
        <p:spPr/>
        <p:txBody>
          <a:bodyPr/>
          <a:lstStyle/>
          <a:p>
            <a:fld id="{DB7DDC46-2E90-8640-BEFE-F54DCCD857ED}" type="slidenum">
              <a:rPr lang="en-US" smtClean="0"/>
              <a:pPr/>
              <a:t>66</a:t>
            </a:fld>
            <a:endParaRPr lang="en-US"/>
          </a:p>
        </p:txBody>
      </p:sp>
    </p:spTree>
    <p:extLst>
      <p:ext uri="{BB962C8B-B14F-4D97-AF65-F5344CB8AC3E}">
        <p14:creationId xmlns:p14="http://schemas.microsoft.com/office/powerpoint/2010/main" val="36081280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770924-ECA0-870E-81F7-73259B6E37DC}"/>
              </a:ext>
            </a:extLst>
          </p:cNvPr>
          <p:cNvSpPr>
            <a:spLocks noGrp="1"/>
          </p:cNvSpPr>
          <p:nvPr>
            <p:ph type="title"/>
          </p:nvPr>
        </p:nvSpPr>
        <p:spPr/>
        <p:txBody>
          <a:bodyPr/>
          <a:lstStyle/>
          <a:p>
            <a:r>
              <a:rPr lang="en-US"/>
              <a:t>Questions?</a:t>
            </a:r>
          </a:p>
        </p:txBody>
      </p:sp>
      <p:sp>
        <p:nvSpPr>
          <p:cNvPr id="7" name="Text Placeholder 6">
            <a:extLst>
              <a:ext uri="{FF2B5EF4-FFF2-40B4-BE49-F238E27FC236}">
                <a16:creationId xmlns:a16="http://schemas.microsoft.com/office/drawing/2014/main" id="{22367EC3-97EF-2C9B-DEAB-146A32BEB1F6}"/>
              </a:ext>
            </a:extLst>
          </p:cNvPr>
          <p:cNvSpPr>
            <a:spLocks noGrp="1"/>
          </p:cNvSpPr>
          <p:nvPr>
            <p:ph type="body" idx="1"/>
          </p:nvPr>
        </p:nvSpPr>
        <p:spPr/>
        <p:txBody>
          <a:bodyPr/>
          <a:lstStyle/>
          <a:p>
            <a:r>
              <a:rPr lang="en-US"/>
              <a:t>Thank you!</a:t>
            </a:r>
          </a:p>
        </p:txBody>
      </p:sp>
      <p:sp>
        <p:nvSpPr>
          <p:cNvPr id="4" name="Slide Number Placeholder 3">
            <a:extLst>
              <a:ext uri="{FF2B5EF4-FFF2-40B4-BE49-F238E27FC236}">
                <a16:creationId xmlns:a16="http://schemas.microsoft.com/office/drawing/2014/main" id="{32808BAD-092C-6271-5FC7-18F644D80D8A}"/>
              </a:ext>
            </a:extLst>
          </p:cNvPr>
          <p:cNvSpPr>
            <a:spLocks noGrp="1"/>
          </p:cNvSpPr>
          <p:nvPr>
            <p:ph type="sldNum" sz="quarter" idx="12"/>
          </p:nvPr>
        </p:nvSpPr>
        <p:spPr/>
        <p:txBody>
          <a:bodyPr/>
          <a:lstStyle/>
          <a:p>
            <a:fld id="{DB7DDC46-2E90-8640-BEFE-F54DCCD857ED}" type="slidenum">
              <a:rPr lang="en-US" smtClean="0"/>
              <a:t>67</a:t>
            </a:fld>
            <a:endParaRPr lang="en-US"/>
          </a:p>
        </p:txBody>
      </p:sp>
    </p:spTree>
    <p:extLst>
      <p:ext uri="{BB962C8B-B14F-4D97-AF65-F5344CB8AC3E}">
        <p14:creationId xmlns:p14="http://schemas.microsoft.com/office/powerpoint/2010/main" val="27622413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15FB-3487-4EED-9C42-D133E6795107}"/>
              </a:ext>
            </a:extLst>
          </p:cNvPr>
          <p:cNvSpPr>
            <a:spLocks noGrp="1"/>
          </p:cNvSpPr>
          <p:nvPr>
            <p:ph type="title"/>
          </p:nvPr>
        </p:nvSpPr>
        <p:spPr>
          <a:xfrm>
            <a:off x="457199" y="1776973"/>
            <a:ext cx="5808643" cy="1370940"/>
          </a:xfrm>
        </p:spPr>
        <p:txBody>
          <a:bodyPr/>
          <a:lstStyle/>
          <a:p>
            <a:r>
              <a:rPr lang="en-US">
                <a:cs typeface="Arial"/>
              </a:rPr>
              <a:t>Questions/Suggestions</a:t>
            </a:r>
            <a:br>
              <a:rPr lang="en-US">
                <a:cs typeface="Arial"/>
              </a:rPr>
            </a:br>
            <a:br>
              <a:rPr lang="en-US">
                <a:cs typeface="Arial"/>
              </a:rPr>
            </a:br>
            <a:r>
              <a:rPr lang="en-US">
                <a:cs typeface="Arial"/>
              </a:rPr>
              <a:t>Looking Forward:</a:t>
            </a:r>
            <a:br>
              <a:rPr lang="en-US">
                <a:cs typeface="Arial"/>
              </a:rPr>
            </a:br>
            <a:r>
              <a:rPr lang="en-US">
                <a:cs typeface="Arial"/>
              </a:rPr>
              <a:t>Next Call </a:t>
            </a:r>
            <a:br>
              <a:rPr lang="en-US">
                <a:cs typeface="Arial"/>
              </a:rPr>
            </a:br>
            <a:r>
              <a:rPr lang="en-US">
                <a:cs typeface="Arial"/>
              </a:rPr>
              <a:t>January 5th, 2024 </a:t>
            </a:r>
            <a:br>
              <a:rPr lang="en-US">
                <a:cs typeface="Arial"/>
              </a:rPr>
            </a:br>
            <a:r>
              <a:rPr lang="en-US">
                <a:cs typeface="Arial"/>
              </a:rPr>
              <a:t>at 12pm </a:t>
            </a:r>
          </a:p>
        </p:txBody>
      </p:sp>
      <p:sp>
        <p:nvSpPr>
          <p:cNvPr id="4" name="Slide Number Placeholder 3">
            <a:extLst>
              <a:ext uri="{FF2B5EF4-FFF2-40B4-BE49-F238E27FC236}">
                <a16:creationId xmlns:a16="http://schemas.microsoft.com/office/drawing/2014/main" id="{D77BD215-43EF-49F7-A31B-C1FA600891D2}"/>
              </a:ext>
            </a:extLst>
          </p:cNvPr>
          <p:cNvSpPr>
            <a:spLocks noGrp="1"/>
          </p:cNvSpPr>
          <p:nvPr>
            <p:ph type="sldNum" sz="quarter" idx="12"/>
          </p:nvPr>
        </p:nvSpPr>
        <p:spPr/>
        <p:txBody>
          <a:bodyPr/>
          <a:lstStyle/>
          <a:p>
            <a:fld id="{DB7DDC46-2E90-8640-BEFE-F54DCCD857ED}" type="slidenum">
              <a:rPr lang="en-US" dirty="0" smtClean="0"/>
              <a:pPr/>
              <a:t>68</a:t>
            </a:fld>
            <a:endParaRPr lang="en-US"/>
          </a:p>
        </p:txBody>
      </p:sp>
      <p:sp>
        <p:nvSpPr>
          <p:cNvPr id="3" name="TextBox 2">
            <a:extLst>
              <a:ext uri="{FF2B5EF4-FFF2-40B4-BE49-F238E27FC236}">
                <a16:creationId xmlns:a16="http://schemas.microsoft.com/office/drawing/2014/main" id="{60E6B1D0-AEA4-402D-A9EC-5D5BF9FEE23D}"/>
              </a:ext>
            </a:extLst>
          </p:cNvPr>
          <p:cNvSpPr txBox="1"/>
          <p:nvPr/>
        </p:nvSpPr>
        <p:spPr>
          <a:xfrm>
            <a:off x="381754" y="3399971"/>
            <a:ext cx="6955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a:solidFill>
                <a:schemeClr val="bg1"/>
              </a:solidFill>
              <a:cs typeface="Arial"/>
            </a:endParaRPr>
          </a:p>
        </p:txBody>
      </p:sp>
    </p:spTree>
    <p:extLst>
      <p:ext uri="{BB962C8B-B14F-4D97-AF65-F5344CB8AC3E}">
        <p14:creationId xmlns:p14="http://schemas.microsoft.com/office/powerpoint/2010/main" val="25573072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838200" y="365125"/>
            <a:ext cx="10515600" cy="1325563"/>
          </a:xfrm>
        </p:spPr>
        <p:txBody>
          <a:bodyPr vert="horz" lIns="91440" tIns="45720" rIns="91440" bIns="45720" rtlCol="0" anchor="ctr">
            <a:normAutofit fontScale="90000"/>
          </a:bodyPr>
          <a:lstStyle/>
          <a:p>
            <a:pPr>
              <a:lnSpc>
                <a:spcPct val="90000"/>
              </a:lnSpc>
            </a:pPr>
            <a:r>
              <a:rPr lang="en-US" sz="4000">
                <a:solidFill>
                  <a:schemeClr val="bg1"/>
                </a:solidFill>
                <a:cs typeface="Arial"/>
              </a:rPr>
              <a:t>Resources: </a:t>
            </a:r>
            <a:r>
              <a:rPr lang="en-US" sz="4000" b="0">
                <a:ea typeface="+mj-lt"/>
                <a:cs typeface="+mj-lt"/>
              </a:rPr>
              <a:t>Medical Updates &amp; Immunization Site Training for All Healthcare Providers led by Pfizer Vaccines US Medical Affairs</a:t>
            </a:r>
            <a:endParaRPr lang="en-US">
              <a:solidFill>
                <a:schemeClr val="bg1"/>
              </a:solidFill>
            </a:endParaRP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69</a:t>
            </a:fld>
            <a:endParaRPr lang="en-US" sz="1200"/>
          </a:p>
        </p:txBody>
      </p:sp>
      <p:sp>
        <p:nvSpPr>
          <p:cNvPr id="3" name="TextBox 2">
            <a:extLst>
              <a:ext uri="{FF2B5EF4-FFF2-40B4-BE49-F238E27FC236}">
                <a16:creationId xmlns:a16="http://schemas.microsoft.com/office/drawing/2014/main" id="{9892EFEA-EA87-86A3-5825-3C9CD3441A7F}"/>
              </a:ext>
            </a:extLst>
          </p:cNvPr>
          <p:cNvSpPr txBox="1"/>
          <p:nvPr/>
        </p:nvSpPr>
        <p:spPr>
          <a:xfrm>
            <a:off x="468351" y="3943815"/>
            <a:ext cx="103910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https://www.pfizermedicalinformation.com/en-us/medical-updates</a:t>
            </a:r>
            <a:endParaRPr lang="en-US"/>
          </a:p>
          <a:p>
            <a:endParaRPr lang="en-US">
              <a:cs typeface="Arial"/>
            </a:endParaRPr>
          </a:p>
        </p:txBody>
      </p:sp>
      <p:sp>
        <p:nvSpPr>
          <p:cNvPr id="6" name="TextBox 5">
            <a:extLst>
              <a:ext uri="{FF2B5EF4-FFF2-40B4-BE49-F238E27FC236}">
                <a16:creationId xmlns:a16="http://schemas.microsoft.com/office/drawing/2014/main" id="{3EDC2AF2-CF0D-CB58-D75C-8AFF4E980366}"/>
              </a:ext>
            </a:extLst>
          </p:cNvPr>
          <p:cNvSpPr txBox="1"/>
          <p:nvPr/>
        </p:nvSpPr>
        <p:spPr>
          <a:xfrm>
            <a:off x="403302" y="2782229"/>
            <a:ext cx="1093934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Goal: Educate providers and immunization staff personnel on the proper use of the Pfizer-BioNTech COVID-19 Vaccines</a:t>
            </a:r>
          </a:p>
          <a:p>
            <a:r>
              <a:rPr lang="en-US"/>
              <a:t>To access dates and links for upcoming training sessions, please visit*:</a:t>
            </a:r>
          </a:p>
        </p:txBody>
      </p:sp>
    </p:spTree>
    <p:extLst>
      <p:ext uri="{BB962C8B-B14F-4D97-AF65-F5344CB8AC3E}">
        <p14:creationId xmlns:p14="http://schemas.microsoft.com/office/powerpoint/2010/main" val="3536536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E641B-BE72-01F1-A771-23CCF238C169}"/>
              </a:ext>
            </a:extLst>
          </p:cNvPr>
          <p:cNvSpPr>
            <a:spLocks noGrp="1"/>
          </p:cNvSpPr>
          <p:nvPr>
            <p:ph type="title"/>
          </p:nvPr>
        </p:nvSpPr>
        <p:spPr>
          <a:xfrm>
            <a:off x="398929" y="67087"/>
            <a:ext cx="11604648" cy="837374"/>
          </a:xfrm>
          <a:solidFill>
            <a:schemeClr val="accent5"/>
          </a:solidFill>
        </p:spPr>
        <p:txBody>
          <a:bodyPr/>
          <a:lstStyle/>
          <a:p>
            <a:pPr algn="ctr"/>
            <a:r>
              <a:rPr lang="en-US" sz="2400">
                <a:solidFill>
                  <a:schemeClr val="bg1"/>
                </a:solidFill>
              </a:rPr>
              <a:t>FDA Updated Novavax COVID-19 Vaccine (2023-2024 Formula) Authorization</a:t>
            </a:r>
            <a:br>
              <a:rPr lang="en-US" sz="2400">
                <a:solidFill>
                  <a:schemeClr val="bg1"/>
                </a:solidFill>
              </a:rPr>
            </a:br>
            <a:r>
              <a:rPr lang="en-US" sz="1600">
                <a:solidFill>
                  <a:schemeClr val="bg1"/>
                </a:solidFill>
              </a:rPr>
              <a:t>as of October 5</a:t>
            </a:r>
            <a:r>
              <a:rPr lang="en-US" sz="1600" baseline="30000">
                <a:solidFill>
                  <a:schemeClr val="bg1"/>
                </a:solidFill>
              </a:rPr>
              <a:t>th</a:t>
            </a:r>
            <a:r>
              <a:rPr lang="en-US" sz="1600">
                <a:solidFill>
                  <a:schemeClr val="bg1"/>
                </a:solidFill>
              </a:rPr>
              <a:t>, 2023</a:t>
            </a:r>
            <a:endParaRPr lang="en-US" sz="2400">
              <a:solidFill>
                <a:schemeClr val="bg1"/>
              </a:solidFill>
            </a:endParaRPr>
          </a:p>
        </p:txBody>
      </p:sp>
      <p:sp>
        <p:nvSpPr>
          <p:cNvPr id="3" name="Content Placeholder 2">
            <a:extLst>
              <a:ext uri="{FF2B5EF4-FFF2-40B4-BE49-F238E27FC236}">
                <a16:creationId xmlns:a16="http://schemas.microsoft.com/office/drawing/2014/main" id="{B0E0DA69-9ECA-D99D-80C5-10FE7AACE0FE}"/>
              </a:ext>
            </a:extLst>
          </p:cNvPr>
          <p:cNvSpPr>
            <a:spLocks noGrp="1"/>
          </p:cNvSpPr>
          <p:nvPr>
            <p:ph idx="1"/>
          </p:nvPr>
        </p:nvSpPr>
        <p:spPr>
          <a:xfrm>
            <a:off x="246693" y="1102799"/>
            <a:ext cx="11604648" cy="4815083"/>
          </a:xfrm>
        </p:spPr>
        <p:txBody>
          <a:bodyPr/>
          <a:lstStyle/>
          <a:p>
            <a:pPr marR="0">
              <a:lnSpc>
                <a:spcPct val="107000"/>
              </a:lnSpc>
              <a:spcBef>
                <a:spcPts val="0"/>
              </a:spcBef>
              <a:spcAft>
                <a:spcPts val="800"/>
              </a:spcAft>
              <a:buFont typeface="Wingdings" panose="05000000000000000000" pitchFamily="2" charset="2"/>
              <a:buChar char="Ø"/>
            </a:pPr>
            <a:r>
              <a:rPr lang="en-US" sz="1800" b="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On October 3, 2023, the </a:t>
            </a:r>
            <a:r>
              <a:rPr lang="en-US" sz="1800" b="1"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FDA amended the EUA of Novavax COVID-19 vaccine</a:t>
            </a:r>
            <a:r>
              <a:rPr lang="en-US" sz="1800" b="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to include the 2023-2024 formula.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The Novavax COVID-19 Vaccine, Adjuvanted, a monovalent vaccine, has been updated to include the spike protein from the SARS-CoV-2 Omicron variant lineage XBB.1.5 (2023-2024 formula).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8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Novavax COVID-19 Vaccine, Adjuvanted (2023-2024 Formula) is authorized for use in individuals 12 years of age and older. </a:t>
            </a:r>
          </a:p>
          <a:p>
            <a:pPr marL="438150" lvl="2">
              <a:lnSpc>
                <a:spcPct val="107000"/>
              </a:lnSpc>
              <a:spcBef>
                <a:spcPts val="0"/>
              </a:spcBef>
              <a:spcAft>
                <a:spcPts val="600"/>
              </a:spcAft>
            </a:pPr>
            <a:r>
              <a:rPr lang="en-US" sz="18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The updated authorization details are available on the </a:t>
            </a:r>
            <a:r>
              <a:rPr lang="en-US" sz="18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FDA website</a:t>
            </a:r>
            <a:r>
              <a:rPr lang="en-US" sz="1800" u="sng">
                <a:solidFill>
                  <a:srgbClr val="0563C1"/>
                </a:solidFill>
                <a:effectLst/>
                <a:latin typeface="Calibri" panose="020F0502020204030204" pitchFamily="34" charset="0"/>
                <a:ea typeface="Calibri" panose="020F0502020204030204" pitchFamily="34" charset="0"/>
                <a:cs typeface="Calibri" panose="020F0502020204030204" pitchFamily="34" charset="0"/>
              </a:rPr>
              <a:t>. </a:t>
            </a:r>
          </a:p>
          <a:p>
            <a:pPr marL="438150" lvl="2">
              <a:lnSpc>
                <a:spcPct val="107000"/>
              </a:lnSpc>
              <a:spcBef>
                <a:spcPts val="0"/>
              </a:spcBef>
              <a:spcAft>
                <a:spcPts val="600"/>
              </a:spcAft>
            </a:pPr>
            <a:r>
              <a:rPr lang="en-US" sz="1800" b="0" u="sng">
                <a:solidFill>
                  <a:srgbClr val="333333"/>
                </a:solidFill>
                <a:effectLst/>
                <a:latin typeface="Calibri" panose="020F0502020204030204" pitchFamily="34" charset="0"/>
                <a:cs typeface="Calibri" panose="020F0502020204030204" pitchFamily="34" charset="0"/>
              </a:rPr>
              <a:t>We will share updated clinical and operational guidance and ordering details as it becomes available.</a:t>
            </a:r>
            <a:endParaRPr lang="en-US" sz="1800" u="sng">
              <a:effectLst/>
              <a:latin typeface="Calibri" panose="020F0502020204030204" pitchFamily="34" charset="0"/>
              <a:ea typeface="Calibri" panose="020F0502020204030204" pitchFamily="34" charset="0"/>
              <a:cs typeface="Calibri" panose="020F0502020204030204" pitchFamily="34" charset="0"/>
            </a:endParaRPr>
          </a:p>
          <a:p>
            <a:pPr marR="0">
              <a:lnSpc>
                <a:spcPct val="107000"/>
              </a:lnSpc>
              <a:spcBef>
                <a:spcPts val="0"/>
              </a:spcBef>
              <a:spcAft>
                <a:spcPts val="800"/>
              </a:spcAft>
              <a:buFont typeface="Wingdings" panose="05000000000000000000" pitchFamily="2" charset="2"/>
              <a:buChar char="Ø"/>
            </a:pPr>
            <a:r>
              <a:rPr lang="en-US" sz="1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Novavax COVID-19 Vaccine, Adjuvanted (Original monovalent) is no longer authorized.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600">
                <a:solidFill>
                  <a:srgbClr val="333333"/>
                </a:solidFill>
                <a:effectLst/>
                <a:latin typeface="Calibri" panose="020F0502020204030204" pitchFamily="34" charset="0"/>
                <a:ea typeface="Calibri" panose="020F0502020204030204" pitchFamily="34" charset="0"/>
                <a:cs typeface="Calibri" panose="020F0502020204030204" pitchFamily="34" charset="0"/>
              </a:rPr>
              <a:t>As part of the FDA’s actions, the Novavax COVID-19 Original Monovalent Vaccine is no longer authorized for use in the United States. To minimize the risk of </a:t>
            </a:r>
            <a:r>
              <a:rPr lang="en-US" sz="1600" u="none" strike="noStrike">
                <a:solidFill>
                  <a:srgbClr val="065D93"/>
                </a:solidFill>
                <a:effectLst/>
                <a:latin typeface="Calibri" panose="020F0502020204030204" pitchFamily="34" charset="0"/>
                <a:ea typeface="Calibri" panose="020F0502020204030204" pitchFamily="34" charset="0"/>
                <a:cs typeface="Calibri" panose="020F0502020204030204" pitchFamily="34" charset="0"/>
                <a:hlinkClick r:id="rId3"/>
              </a:rPr>
              <a:t>vaccine administration errors</a:t>
            </a:r>
            <a:r>
              <a:rPr lang="en-US" sz="1600">
                <a:solidFill>
                  <a:srgbClr val="333333"/>
                </a:solidFill>
                <a:effectLst/>
                <a:latin typeface="Calibri" panose="020F0502020204030204" pitchFamily="34" charset="0"/>
                <a:ea typeface="Calibri" panose="020F0502020204030204" pitchFamily="34" charset="0"/>
                <a:cs typeface="Calibri" panose="020F0502020204030204" pitchFamily="34" charset="0"/>
              </a:rPr>
              <a:t>, providers should: </a:t>
            </a:r>
          </a:p>
          <a:p>
            <a:pPr marL="553500" lvl="1" indent="-342900">
              <a:spcBef>
                <a:spcPts val="0"/>
              </a:spcBef>
              <a:buSzPts val="1000"/>
              <a:buFont typeface="Symbol" panose="05050102010706020507" pitchFamily="18" charset="2"/>
              <a:buChar char=""/>
              <a:tabLst>
                <a:tab pos="457200" algn="l"/>
              </a:tabLst>
            </a:pPr>
            <a:r>
              <a:rPr lang="en-US" sz="16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Remove all Original monovalent Novavax COVID-19 vaccines from storage units immediately, even if they are not expired.</a:t>
            </a:r>
            <a:endParaRPr lang="en-US" sz="160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553500" lvl="1" indent="-342900">
              <a:spcBef>
                <a:spcPts val="0"/>
              </a:spcBef>
              <a:buSzPts val="1000"/>
              <a:buFont typeface="Symbol" panose="05050102010706020507" pitchFamily="18" charset="2"/>
              <a:buChar char=""/>
              <a:tabLst>
                <a:tab pos="457200" algn="l"/>
              </a:tabLst>
            </a:pPr>
            <a:r>
              <a:rPr lang="en-US" sz="16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Once all inventory is fully accounted for,</a:t>
            </a:r>
            <a:r>
              <a:rPr lang="en-US" sz="1600" b="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r>
              <a:rPr lang="en-US" sz="1600" b="1" i="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zero out all original monovalent Novavax COVID-19</a:t>
            </a:r>
            <a:r>
              <a:rPr lang="en-US" sz="16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vaccines from your clinic's available vaccine inventory on hand in OSIIS.</a:t>
            </a:r>
            <a:endParaRPr lang="en-US" sz="160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553500" lvl="1" indent="-342900">
              <a:spcBef>
                <a:spcPts val="0"/>
              </a:spcBef>
              <a:buSzPts val="1000"/>
              <a:buFont typeface="Symbol" panose="05050102010706020507" pitchFamily="18" charset="2"/>
              <a:buChar char=""/>
              <a:tabLst>
                <a:tab pos="457200" algn="l"/>
              </a:tabLst>
            </a:pPr>
            <a:r>
              <a:rPr lang="en-US" sz="16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Dispose of all original monovalent Novavax COVID-19 vaccine vials in accordance with local, state, and federal regulations.  </a:t>
            </a:r>
            <a:endParaRPr lang="en-US" sz="160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553500" lvl="1" indent="-342900">
              <a:spcBef>
                <a:spcPts val="0"/>
              </a:spcBef>
              <a:buSzPts val="1000"/>
              <a:buFont typeface="Symbol" panose="05050102010706020507" pitchFamily="18" charset="2"/>
              <a:buChar char=""/>
              <a:tabLst>
                <a:tab pos="457200" algn="l"/>
              </a:tabLst>
            </a:pPr>
            <a:r>
              <a:rPr lang="en-US" sz="16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Report all disposed inventory as wastage.</a:t>
            </a:r>
            <a:endParaRPr lang="en-US" sz="160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51DDD1E-F2B4-B921-3C17-0F657A450F55}"/>
              </a:ext>
            </a:extLst>
          </p:cNvPr>
          <p:cNvSpPr>
            <a:spLocks noGrp="1"/>
          </p:cNvSpPr>
          <p:nvPr>
            <p:ph type="sldNum" sz="quarter" idx="12"/>
          </p:nvPr>
        </p:nvSpPr>
        <p:spPr/>
        <p:txBody>
          <a:bodyPr/>
          <a:lstStyle/>
          <a:p>
            <a:fld id="{DB7DDC46-2E90-8640-BEFE-F54DCCD857ED}" type="slidenum">
              <a:rPr lang="en-US" smtClean="0"/>
              <a:t>7</a:t>
            </a:fld>
            <a:endParaRPr lang="en-US"/>
          </a:p>
        </p:txBody>
      </p:sp>
      <p:sp>
        <p:nvSpPr>
          <p:cNvPr id="5" name="Footer Placeholder 4">
            <a:extLst>
              <a:ext uri="{FF2B5EF4-FFF2-40B4-BE49-F238E27FC236}">
                <a16:creationId xmlns:a16="http://schemas.microsoft.com/office/drawing/2014/main" id="{648F1346-6DD0-8168-B508-81BB954A76F0}"/>
              </a:ext>
            </a:extLst>
          </p:cNvPr>
          <p:cNvSpPr>
            <a:spLocks noGrp="1"/>
          </p:cNvSpPr>
          <p:nvPr>
            <p:ph type="ftr" sz="quarter" idx="13"/>
          </p:nvPr>
        </p:nvSpPr>
        <p:spPr/>
        <p:txBody>
          <a:bodyPr/>
          <a:lstStyle/>
          <a:p>
            <a:r>
              <a:rPr lang="en-US"/>
              <a:t>Oklahoma State Department of Health | Presentation Title | Date </a:t>
            </a:r>
          </a:p>
        </p:txBody>
      </p:sp>
      <p:sp>
        <p:nvSpPr>
          <p:cNvPr id="6" name="TextBox 5">
            <a:extLst>
              <a:ext uri="{FF2B5EF4-FFF2-40B4-BE49-F238E27FC236}">
                <a16:creationId xmlns:a16="http://schemas.microsoft.com/office/drawing/2014/main" id="{FE0D0F32-72F3-6EC3-1A4B-86BB8D5CFAB7}"/>
              </a:ext>
            </a:extLst>
          </p:cNvPr>
          <p:cNvSpPr txBox="1"/>
          <p:nvPr/>
        </p:nvSpPr>
        <p:spPr>
          <a:xfrm>
            <a:off x="4663040" y="6211669"/>
            <a:ext cx="6989029" cy="646331"/>
          </a:xfrm>
          <a:prstGeom prst="rect">
            <a:avLst/>
          </a:prstGeom>
          <a:noFill/>
        </p:spPr>
        <p:txBody>
          <a:bodyPr wrap="none" rtlCol="0">
            <a:spAutoFit/>
          </a:bodyPr>
          <a:lstStyle/>
          <a:p>
            <a:r>
              <a:rPr lang="en-US" sz="1800" u="sng">
                <a:solidFill>
                  <a:srgbClr val="333333"/>
                </a:solidFill>
                <a:effectLst/>
                <a:latin typeface="Calibri" panose="020F0502020204030204" pitchFamily="34" charset="0"/>
                <a:ea typeface="Times New Roman" panose="02020603050405020304" pitchFamily="18" charset="0"/>
                <a:cs typeface="Calibri" panose="020F0502020204030204" pitchFamily="34" charset="0"/>
                <a:hlinkClick r:id="rId4"/>
              </a:rPr>
              <a:t>Novavax COVID-19 Vaccine, Adjuvanted (2023-2024 Formula) Fact Sheet</a:t>
            </a:r>
            <a:r>
              <a:rPr lang="en-US" sz="180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4104693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cs typeface="Arial"/>
              </a:rPr>
              <a:t>Resources</a:t>
            </a:r>
            <a:endParaRPr lang="en-US">
              <a:solidFill>
                <a:schemeClr val="bg1"/>
              </a:solidFill>
            </a:endParaRP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70</a:t>
            </a:fld>
            <a:endParaRPr lang="en-US" sz="1200"/>
          </a:p>
        </p:txBody>
      </p:sp>
      <p:sp>
        <p:nvSpPr>
          <p:cNvPr id="7" name="TextBox 6">
            <a:extLst>
              <a:ext uri="{FF2B5EF4-FFF2-40B4-BE49-F238E27FC236}">
                <a16:creationId xmlns:a16="http://schemas.microsoft.com/office/drawing/2014/main" id="{EA6C30E1-1213-4B2F-B941-124AB7155521}"/>
              </a:ext>
            </a:extLst>
          </p:cNvPr>
          <p:cNvSpPr txBox="1"/>
          <p:nvPr/>
        </p:nvSpPr>
        <p:spPr>
          <a:xfrm>
            <a:off x="840060" y="2082375"/>
            <a:ext cx="10526555" cy="5416868"/>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r>
              <a:rPr lang="en-US" sz="2000" b="1">
                <a:ea typeface="+mn-lt"/>
                <a:cs typeface="+mn-lt"/>
              </a:rPr>
              <a:t>Testing: </a:t>
            </a:r>
            <a:endParaRPr lang="en-US"/>
          </a:p>
          <a:p>
            <a:pPr marL="342900" indent="-342900">
              <a:buFont typeface="Arial"/>
              <a:buChar char="•"/>
            </a:pPr>
            <a:r>
              <a:rPr lang="en-US" sz="2000">
                <a:ea typeface="+mn-lt"/>
                <a:cs typeface="+mn-lt"/>
              </a:rPr>
              <a:t>Nasopharyngeal, throat, saliva</a:t>
            </a:r>
          </a:p>
          <a:p>
            <a:pPr marL="342900" indent="-342900">
              <a:buFont typeface="Arial"/>
              <a:buChar char="•"/>
            </a:pPr>
            <a:r>
              <a:rPr lang="en-US" sz="2000">
                <a:ea typeface="+mn-lt"/>
                <a:cs typeface="+mn-lt"/>
                <a:hlinkClick r:id="rId3"/>
              </a:rPr>
              <a:t>Testing@health.ok.gov</a:t>
            </a:r>
            <a:r>
              <a:rPr lang="en-US" sz="2000" b="1">
                <a:ea typeface="+mn-lt"/>
                <a:cs typeface="+mn-lt"/>
              </a:rPr>
              <a:t> </a:t>
            </a:r>
          </a:p>
          <a:p>
            <a:endParaRPr lang="en-US" sz="1400">
              <a:ea typeface="+mn-lt"/>
              <a:cs typeface="+mn-lt"/>
            </a:endParaRPr>
          </a:p>
          <a:p>
            <a:r>
              <a:rPr lang="en-US" sz="2000" b="1">
                <a:ea typeface="+mn-lt"/>
                <a:cs typeface="+mn-lt"/>
              </a:rPr>
              <a:t>Monoclonal Antibodies: (Amanda Cavner)</a:t>
            </a:r>
            <a:endParaRPr lang="en-US">
              <a:ea typeface="+mn-lt"/>
              <a:cs typeface="+mn-lt"/>
            </a:endParaRPr>
          </a:p>
          <a:p>
            <a:pPr marL="285750" indent="-285750">
              <a:buFont typeface="Arial"/>
              <a:buChar char="•"/>
            </a:pPr>
            <a:r>
              <a:rPr lang="en-US">
                <a:solidFill>
                  <a:srgbClr val="464646"/>
                </a:solidFill>
                <a:ea typeface="+mn-lt"/>
                <a:cs typeface="+mn-lt"/>
                <a:hlinkClick r:id="rId4"/>
              </a:rPr>
              <a:t>Antivirals@health.ok.gov</a:t>
            </a:r>
            <a:r>
              <a:rPr lang="en-US">
                <a:solidFill>
                  <a:srgbClr val="464646"/>
                </a:solidFill>
                <a:ea typeface="+mn-lt"/>
                <a:cs typeface="+mn-lt"/>
              </a:rPr>
              <a:t> </a:t>
            </a:r>
          </a:p>
          <a:p>
            <a:pPr marL="285750" indent="-285750">
              <a:buFont typeface="Arial"/>
              <a:buChar char="•"/>
            </a:pPr>
            <a:r>
              <a:rPr lang="en-US">
                <a:solidFill>
                  <a:srgbClr val="464646"/>
                </a:solidFill>
                <a:ea typeface="+mn-lt"/>
                <a:cs typeface="+mn-lt"/>
                <a:hlinkClick r:id="rId5"/>
              </a:rPr>
              <a:t>https://oklahoma.gov/covid19/what-you-should-know/monoclonal-antibody-therapies.html</a:t>
            </a:r>
            <a:endParaRPr lang="en-US">
              <a:cs typeface="Arial"/>
            </a:endParaRPr>
          </a:p>
          <a:p>
            <a:endParaRPr lang="en-US" sz="1800" b="1">
              <a:ea typeface="+mn-lt"/>
              <a:cs typeface="+mn-lt"/>
            </a:endParaRPr>
          </a:p>
          <a:p>
            <a:r>
              <a:rPr lang="en-US" sz="2000" b="1">
                <a:ea typeface="+mn-lt"/>
                <a:cs typeface="+mn-lt"/>
              </a:rPr>
              <a:t>Vaccine: </a:t>
            </a:r>
          </a:p>
          <a:p>
            <a:pPr marL="342900" indent="-342900" algn="l">
              <a:buFont typeface="Arial" panose="020B0604020202020204" pitchFamily="34" charset="0"/>
              <a:buChar char="•"/>
            </a:pPr>
            <a:r>
              <a:rPr lang="en-US" sz="2000" b="0" i="0">
                <a:solidFill>
                  <a:srgbClr val="4045B4"/>
                </a:solidFill>
                <a:effectLst/>
                <a:latin typeface="arial"/>
                <a:cs typeface="arial"/>
                <a:hlinkClick r:id="rId6"/>
              </a:rPr>
              <a:t>COVID-19 Vaccines | FDA</a:t>
            </a:r>
            <a:r>
              <a:rPr lang="en-US" sz="2000" b="0" i="0">
                <a:solidFill>
                  <a:srgbClr val="000000"/>
                </a:solidFill>
                <a:effectLst/>
                <a:latin typeface="arial"/>
                <a:cs typeface="arial"/>
              </a:rPr>
              <a:t> </a:t>
            </a:r>
          </a:p>
          <a:p>
            <a:pPr marL="342900" indent="-342900" algn="l">
              <a:buFont typeface="Arial" panose="020B0604020202020204" pitchFamily="34" charset="0"/>
              <a:buChar char="•"/>
            </a:pPr>
            <a:r>
              <a:rPr lang="en-US" sz="2000" b="0" i="0">
                <a:solidFill>
                  <a:srgbClr val="4045B4"/>
                </a:solidFill>
                <a:effectLst/>
                <a:latin typeface="arial"/>
                <a:cs typeface="arial"/>
                <a:hlinkClick r:id="rId7"/>
              </a:rPr>
              <a:t>PREP Act Guidance</a:t>
            </a:r>
            <a:endParaRPr lang="en-US" sz="2000" b="0" i="0">
              <a:solidFill>
                <a:srgbClr val="000000"/>
              </a:solidFill>
              <a:effectLst/>
              <a:latin typeface="arial"/>
              <a:cs typeface="arial"/>
            </a:endParaRPr>
          </a:p>
          <a:p>
            <a:pPr marL="342900" indent="-342900">
              <a:buFont typeface="Arial" panose="020B0604020202020204" pitchFamily="34" charset="0"/>
              <a:buChar char="•"/>
            </a:pPr>
            <a:r>
              <a:rPr lang="en-US" sz="2000" b="0" i="0">
                <a:solidFill>
                  <a:srgbClr val="4045B4"/>
                </a:solidFill>
                <a:effectLst/>
                <a:latin typeface="arial"/>
                <a:cs typeface="arial"/>
                <a:hlinkClick r:id="rId8"/>
              </a:rPr>
              <a:t>Interim Clinical Considerations for Use of COVID-19 Vaccines | CDC</a:t>
            </a:r>
            <a:r>
              <a:rPr lang="en-US" sz="2000">
                <a:solidFill>
                  <a:srgbClr val="000000"/>
                </a:solidFill>
                <a:latin typeface="arial"/>
                <a:cs typeface="arial"/>
              </a:rPr>
              <a:t> </a:t>
            </a:r>
            <a:endParaRPr lang="en-US" sz="2000" b="0" i="0">
              <a:solidFill>
                <a:srgbClr val="000000"/>
              </a:solidFill>
              <a:effectLst/>
              <a:latin typeface="arial"/>
              <a:cs typeface="arial"/>
            </a:endParaRPr>
          </a:p>
          <a:p>
            <a:pPr marL="342900" indent="-342900" algn="l">
              <a:buFont typeface="Arial" panose="020B0604020202020204" pitchFamily="34" charset="0"/>
              <a:buChar char="•"/>
            </a:pPr>
            <a:r>
              <a:rPr lang="en-US" sz="2000" b="0" i="0">
                <a:solidFill>
                  <a:srgbClr val="4045B4"/>
                </a:solidFill>
                <a:effectLst/>
                <a:latin typeface="arial"/>
                <a:cs typeface="arial"/>
                <a:hlinkClick r:id="rId9"/>
              </a:rPr>
              <a:t>COVID-19 Vaccination for Children | CDC</a:t>
            </a:r>
            <a:endParaRPr lang="en-US" sz="2000">
              <a:solidFill>
                <a:srgbClr val="000000"/>
              </a:solidFill>
              <a:latin typeface="arial"/>
              <a:cs typeface="arial"/>
            </a:endParaRPr>
          </a:p>
          <a:p>
            <a:pPr marL="342900" indent="-342900">
              <a:buFont typeface="Arial" panose="020B0604020202020204" pitchFamily="34" charset="0"/>
              <a:buChar char="•"/>
            </a:pPr>
            <a:endParaRPr lang="en-US" sz="2000">
              <a:solidFill>
                <a:srgbClr val="4045B4"/>
              </a:solidFill>
              <a:latin typeface="arial"/>
              <a:cs typeface="arial"/>
            </a:endParaRPr>
          </a:p>
          <a:p>
            <a:pPr marL="342900" indent="-342900">
              <a:buFont typeface="Arial" panose="020B0604020202020204" pitchFamily="34" charset="0"/>
              <a:buChar char="•"/>
            </a:pPr>
            <a:endParaRPr lang="en-US" sz="2000">
              <a:solidFill>
                <a:srgbClr val="4045B4"/>
              </a:solidFill>
              <a:latin typeface="arial"/>
              <a:cs typeface="arial"/>
            </a:endParaRPr>
          </a:p>
          <a:p>
            <a:pPr marL="342900" indent="-342900">
              <a:buFont typeface="Arial" panose="020B0604020202020204" pitchFamily="34" charset="0"/>
              <a:buChar char="•"/>
            </a:pPr>
            <a:endParaRPr lang="en-US" sz="2000">
              <a:solidFill>
                <a:srgbClr val="4045B4"/>
              </a:solidFill>
              <a:latin typeface="arial"/>
              <a:cs typeface="arial"/>
            </a:endParaRPr>
          </a:p>
          <a:p>
            <a:pPr marL="342900" indent="-342900">
              <a:buFont typeface="Arial" panose="020B0604020202020204" pitchFamily="34" charset="0"/>
              <a:buChar char="•"/>
            </a:pPr>
            <a:endParaRPr lang="en-US" sz="2000">
              <a:solidFill>
                <a:srgbClr val="4045B4"/>
              </a:solidFill>
              <a:latin typeface="arial"/>
              <a:cs typeface="arial"/>
            </a:endParaRPr>
          </a:p>
          <a:p>
            <a:pPr marL="342900" indent="-342900" algn="l">
              <a:buFont typeface="Arial" panose="020B0604020202020204" pitchFamily="34" charset="0"/>
              <a:buChar char="•"/>
            </a:pPr>
            <a:r>
              <a:rPr lang="en-US" sz="2000" b="0" i="0">
                <a:solidFill>
                  <a:srgbClr val="000000"/>
                </a:solidFill>
                <a:effectLst/>
                <a:latin typeface="arial"/>
                <a:cs typeface="arial"/>
              </a:rPr>
              <a:t>Pfizer: </a:t>
            </a:r>
            <a:r>
              <a:rPr lang="en-US" sz="2000" b="0" i="0">
                <a:solidFill>
                  <a:srgbClr val="4045B4"/>
                </a:solidFill>
                <a:effectLst/>
                <a:latin typeface="arial"/>
                <a:cs typeface="arial"/>
                <a:hlinkClick r:id="rId10"/>
              </a:rPr>
              <a:t>Home (cvdvaccine-us.com)</a:t>
            </a:r>
            <a:r>
              <a:rPr lang="en-US" sz="2000" b="0" i="0">
                <a:solidFill>
                  <a:srgbClr val="000000"/>
                </a:solidFill>
                <a:effectLst/>
                <a:latin typeface="arial"/>
                <a:cs typeface="arial"/>
              </a:rPr>
              <a:t> </a:t>
            </a:r>
          </a:p>
          <a:p>
            <a:pPr marL="342900" indent="-342900" algn="l">
              <a:buFont typeface="Arial" panose="020B0604020202020204" pitchFamily="34" charset="0"/>
              <a:buChar char="•"/>
            </a:pPr>
            <a:r>
              <a:rPr lang="en-US" sz="2000" b="0" i="0">
                <a:solidFill>
                  <a:srgbClr val="000000"/>
                </a:solidFill>
                <a:effectLst/>
                <a:latin typeface="arial"/>
                <a:cs typeface="arial"/>
              </a:rPr>
              <a:t>Moderna: </a:t>
            </a:r>
            <a:r>
              <a:rPr lang="en-US" sz="2000" b="0" i="0">
                <a:solidFill>
                  <a:srgbClr val="4045B4"/>
                </a:solidFill>
                <a:effectLst/>
                <a:latin typeface="arial"/>
                <a:cs typeface="arial"/>
                <a:hlinkClick r:id="rId11"/>
              </a:rPr>
              <a:t>What is Moderna COVID-19 Vaccine (EUA)? | How Does It Work? (modernatx.com)</a:t>
            </a:r>
            <a:r>
              <a:rPr lang="en-US" sz="2000" b="0" i="0">
                <a:solidFill>
                  <a:srgbClr val="000000"/>
                </a:solidFill>
                <a:effectLst/>
                <a:latin typeface="arial"/>
                <a:cs typeface="arial"/>
              </a:rPr>
              <a:t> </a:t>
            </a:r>
          </a:p>
          <a:p>
            <a:pPr marL="342900" indent="-342900">
              <a:buFont typeface="Arial" panose="020B0604020202020204" pitchFamily="34" charset="0"/>
              <a:buChar char="•"/>
            </a:pPr>
            <a:r>
              <a:rPr lang="en-US" sz="2000">
                <a:solidFill>
                  <a:srgbClr val="000000"/>
                </a:solidFill>
                <a:latin typeface="arial"/>
                <a:ea typeface="+mn-lt"/>
                <a:cs typeface="arial"/>
              </a:rPr>
              <a:t>Novavax: </a:t>
            </a:r>
            <a:r>
              <a:rPr lang="en-US" sz="2000">
                <a:ea typeface="+mn-lt"/>
                <a:cs typeface="+mn-lt"/>
                <a:hlinkClick r:id="rId12"/>
              </a:rPr>
              <a:t>https://us.novavaxcovidvaccine.com/hcp</a:t>
            </a:r>
          </a:p>
          <a:p>
            <a:pPr marL="342900" indent="-342900">
              <a:buFont typeface="Arial" panose="020B0604020202020204" pitchFamily="34" charset="0"/>
              <a:buChar char="•"/>
            </a:pPr>
            <a:endParaRPr lang="en-US" sz="2000">
              <a:ea typeface="+mn-lt"/>
              <a:cs typeface="+mn-lt"/>
            </a:endParaRPr>
          </a:p>
          <a:p>
            <a:endParaRPr lang="en-US" sz="2000" b="1">
              <a:ea typeface="+mn-lt"/>
              <a:cs typeface="+mn-lt"/>
            </a:endParaRPr>
          </a:p>
          <a:p>
            <a:endParaRPr lang="en-US" sz="2000" b="1">
              <a:ea typeface="+mn-lt"/>
              <a:cs typeface="+mn-lt"/>
            </a:endParaRPr>
          </a:p>
          <a:p>
            <a:pPr marL="285750" indent="-285750">
              <a:buFont typeface="Arial"/>
              <a:buChar char="•"/>
            </a:pPr>
            <a:endParaRPr lang="en-US" sz="1400">
              <a:ea typeface="+mn-lt"/>
              <a:cs typeface="+mn-lt"/>
            </a:endParaRPr>
          </a:p>
        </p:txBody>
      </p:sp>
    </p:spTree>
    <p:extLst>
      <p:ext uri="{BB962C8B-B14F-4D97-AF65-F5344CB8AC3E}">
        <p14:creationId xmlns:p14="http://schemas.microsoft.com/office/powerpoint/2010/main" val="32415999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cs typeface="Arial"/>
              </a:rPr>
              <a:t>Resources/Tools</a:t>
            </a:r>
            <a:endParaRPr lang="en-US">
              <a:solidFill>
                <a:schemeClr val="bg1"/>
              </a:solidFill>
            </a:endParaRP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a:pPr>
                <a:spcAft>
                  <a:spcPts val="600"/>
                </a:spcAft>
              </a:pPr>
              <a:t>71</a:t>
            </a:fld>
            <a:endParaRPr lang="en-US" sz="1200"/>
          </a:p>
        </p:txBody>
      </p:sp>
      <p:sp>
        <p:nvSpPr>
          <p:cNvPr id="7" name="TextBox 6">
            <a:extLst>
              <a:ext uri="{FF2B5EF4-FFF2-40B4-BE49-F238E27FC236}">
                <a16:creationId xmlns:a16="http://schemas.microsoft.com/office/drawing/2014/main" id="{EA6C30E1-1213-4B2F-B941-124AB7155521}"/>
              </a:ext>
            </a:extLst>
          </p:cNvPr>
          <p:cNvSpPr txBox="1"/>
          <p:nvPr/>
        </p:nvSpPr>
        <p:spPr>
          <a:xfrm>
            <a:off x="838200" y="2082375"/>
            <a:ext cx="105265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cs typeface="Arial"/>
            </a:endParaRPr>
          </a:p>
          <a:p>
            <a:pPr marL="285750" indent="-285750">
              <a:buFont typeface="Arial"/>
              <a:buChar char="•"/>
            </a:pPr>
            <a:r>
              <a:rPr lang="en-US">
                <a:ea typeface="+mn-lt"/>
                <a:cs typeface="+mn-lt"/>
              </a:rPr>
              <a:t>OSIIS Training: </a:t>
            </a:r>
            <a:r>
              <a:rPr lang="en-US">
                <a:ea typeface="+mn-lt"/>
                <a:cs typeface="+mn-lt"/>
                <a:hlinkClick r:id="rId5"/>
              </a:rPr>
              <a:t>https://osiis.health.ok.gov/osiis/Application/ApplicationHelp/Index</a:t>
            </a:r>
            <a:r>
              <a:rPr lang="en-US">
                <a:ea typeface="+mn-lt"/>
                <a:cs typeface="+mn-lt"/>
              </a:rPr>
              <a:t> </a:t>
            </a:r>
          </a:p>
          <a:p>
            <a:endParaRPr lang="en-US" sz="2000" b="1">
              <a:ea typeface="+mn-lt"/>
              <a:cs typeface="+mn-lt"/>
            </a:endParaRPr>
          </a:p>
          <a:p>
            <a:endParaRPr lang="en-US" sz="1400">
              <a:ea typeface="+mn-lt"/>
              <a:cs typeface="+mn-lt"/>
            </a:endParaRPr>
          </a:p>
        </p:txBody>
      </p:sp>
      <p:pic>
        <p:nvPicPr>
          <p:cNvPr id="3" name="OSIIS Expired Doses v5">
            <a:hlinkClick r:id="" action="ppaction://media"/>
            <a:extLst>
              <a:ext uri="{FF2B5EF4-FFF2-40B4-BE49-F238E27FC236}">
                <a16:creationId xmlns:a16="http://schemas.microsoft.com/office/drawing/2014/main" id="{B031D665-C339-4423-907E-B2A167E2CE0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57017" y="2794095"/>
            <a:ext cx="6332898" cy="3562255"/>
          </a:xfrm>
          <a:prstGeom prst="rect">
            <a:avLst/>
          </a:prstGeom>
        </p:spPr>
      </p:pic>
    </p:spTree>
    <p:extLst>
      <p:ext uri="{BB962C8B-B14F-4D97-AF65-F5344CB8AC3E}">
        <p14:creationId xmlns:p14="http://schemas.microsoft.com/office/powerpoint/2010/main" val="168995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6F00A-0FA1-47CD-977B-00939BEDD44E}"/>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sz="3700" kern="1200">
                <a:solidFill>
                  <a:srgbClr val="FFFFFF"/>
                </a:solidFill>
                <a:latin typeface="+mj-lt"/>
                <a:ea typeface="+mj-ea"/>
                <a:cs typeface="+mj-cs"/>
              </a:rPr>
              <a:t>Vaccine Inventory Adjustment: On-Hand Expired Vaccines</a:t>
            </a:r>
          </a:p>
        </p:txBody>
      </p:sp>
      <p:sp>
        <p:nvSpPr>
          <p:cNvPr id="16"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594840-5291-4D2B-A9F5-B379CC0F0135}"/>
              </a:ext>
            </a:extLst>
          </p:cNvPr>
          <p:cNvSpPr>
            <a:spLocks noGrp="1"/>
          </p:cNvSpPr>
          <p:nvPr>
            <p:ph idx="1"/>
          </p:nvPr>
        </p:nvSpPr>
        <p:spPr>
          <a:xfrm>
            <a:off x="3974442" y="455215"/>
            <a:ext cx="7746601" cy="5857875"/>
          </a:xfrm>
        </p:spPr>
        <p:txBody>
          <a:bodyPr vert="horz" lIns="91440" tIns="45720" rIns="91440" bIns="45720" rtlCol="0" anchor="ctr">
            <a:normAutofit/>
          </a:bodyPr>
          <a:lstStyle/>
          <a:p>
            <a:pPr>
              <a:lnSpc>
                <a:spcPct val="90000"/>
              </a:lnSpc>
            </a:pPr>
            <a:r>
              <a:rPr lang="en-US" sz="1400" b="1"/>
              <a:t>When reconciling inventory, check that your facility has no expired inventory on hand.</a:t>
            </a:r>
            <a:endParaRPr lang="en-US" sz="1400" b="1">
              <a:cs typeface="Arial"/>
            </a:endParaRPr>
          </a:p>
          <a:p>
            <a:pPr marL="438785" lvl="1" indent="-228600">
              <a:lnSpc>
                <a:spcPct val="90000"/>
              </a:lnSpc>
            </a:pPr>
            <a:r>
              <a:rPr lang="en-US" sz="1400"/>
              <a:t>Navigate to the </a:t>
            </a:r>
            <a:r>
              <a:rPr lang="en-US" sz="1400" i="1"/>
              <a:t>Vaccine Inventory On-Hand</a:t>
            </a:r>
            <a:r>
              <a:rPr lang="en-US" sz="1400"/>
              <a:t> screen by selecting:</a:t>
            </a:r>
            <a:endParaRPr lang="en-US" sz="1400">
              <a:cs typeface="Arial"/>
            </a:endParaRPr>
          </a:p>
          <a:p>
            <a:pPr marL="666115" lvl="3" indent="-228600">
              <a:lnSpc>
                <a:spcPct val="90000"/>
              </a:lnSpc>
            </a:pPr>
            <a:r>
              <a:rPr lang="en-US" sz="1400"/>
              <a:t> </a:t>
            </a:r>
            <a:r>
              <a:rPr lang="en-US" sz="1400" b="1"/>
              <a:t>Inventory</a:t>
            </a:r>
            <a:r>
              <a:rPr lang="en-US" sz="1400"/>
              <a:t> &gt; </a:t>
            </a:r>
            <a:r>
              <a:rPr lang="en-US" sz="1400" b="1"/>
              <a:t>Vaccines</a:t>
            </a:r>
            <a:r>
              <a:rPr lang="en-US" sz="1400"/>
              <a:t> &gt; </a:t>
            </a:r>
            <a:r>
              <a:rPr lang="en-US" sz="1400" b="1"/>
              <a:t>On-Hand</a:t>
            </a:r>
            <a:r>
              <a:rPr lang="en-US" sz="1400"/>
              <a:t> from the left-hand menu.</a:t>
            </a:r>
            <a:endParaRPr lang="en-US" sz="1400">
              <a:cs typeface="Arial"/>
            </a:endParaRPr>
          </a:p>
          <a:p>
            <a:pPr>
              <a:lnSpc>
                <a:spcPct val="90000"/>
              </a:lnSpc>
            </a:pPr>
            <a:r>
              <a:rPr lang="en-US" sz="1400"/>
              <a:t>Change the Status from On-Hand to Depleted/Expired</a:t>
            </a:r>
            <a:endParaRPr lang="en-US" sz="1400">
              <a:cs typeface="Arial"/>
            </a:endParaRPr>
          </a:p>
          <a:p>
            <a:pPr>
              <a:lnSpc>
                <a:spcPct val="90000"/>
              </a:lnSpc>
            </a:pPr>
            <a:r>
              <a:rPr lang="en-US" sz="1400">
                <a:cs typeface="Arial"/>
              </a:rPr>
              <a:t>Locate the Filter tab</a:t>
            </a:r>
            <a:endParaRPr lang="en-US" sz="1400"/>
          </a:p>
          <a:p>
            <a:pPr>
              <a:lnSpc>
                <a:spcPct val="90000"/>
              </a:lnSpc>
            </a:pPr>
            <a:r>
              <a:rPr lang="en-US" sz="1400"/>
              <a:t>Locate the vaccine inventory item requiring an inventory adjustment.</a:t>
            </a:r>
            <a:endParaRPr lang="en-US" sz="1400">
              <a:cs typeface="Arial"/>
            </a:endParaRPr>
          </a:p>
          <a:p>
            <a:pPr>
              <a:lnSpc>
                <a:spcPct val="90000"/>
              </a:lnSpc>
            </a:pPr>
            <a:r>
              <a:rPr lang="en-US" sz="1400"/>
              <a:t>Click the corresponding </a:t>
            </a:r>
            <a:r>
              <a:rPr lang="en-US" sz="1400" b="1"/>
              <a:t>Action </a:t>
            </a:r>
            <a:r>
              <a:rPr lang="en-US" sz="1400"/>
              <a:t>button and select </a:t>
            </a:r>
            <a:r>
              <a:rPr lang="en-US" sz="1400" b="1"/>
              <a:t>Adjustment</a:t>
            </a:r>
            <a:r>
              <a:rPr lang="en-US" sz="1400"/>
              <a:t>.</a:t>
            </a:r>
            <a:endParaRPr lang="en-US" sz="1400">
              <a:cs typeface="Arial"/>
            </a:endParaRPr>
          </a:p>
          <a:p>
            <a:pPr>
              <a:lnSpc>
                <a:spcPct val="90000"/>
              </a:lnSpc>
            </a:pPr>
            <a:r>
              <a:rPr lang="en-US" sz="1400"/>
              <a:t>Complete the following required fields:</a:t>
            </a:r>
            <a:endParaRPr lang="en-US" sz="1400">
              <a:cs typeface="Arial"/>
            </a:endParaRPr>
          </a:p>
          <a:p>
            <a:pPr marL="438785" lvl="1" indent="-228600">
              <a:lnSpc>
                <a:spcPct val="90000"/>
              </a:lnSpc>
            </a:pPr>
            <a:r>
              <a:rPr lang="en-US" sz="1400" b="1"/>
              <a:t>Date </a:t>
            </a:r>
            <a:r>
              <a:rPr lang="en-US" sz="1400"/>
              <a:t>(enter the actual date on which the inventory was wasted)</a:t>
            </a:r>
            <a:endParaRPr lang="en-US" sz="1400">
              <a:cs typeface="Arial"/>
            </a:endParaRPr>
          </a:p>
          <a:p>
            <a:pPr marL="438785" lvl="1" indent="-228600">
              <a:lnSpc>
                <a:spcPct val="90000"/>
              </a:lnSpc>
            </a:pPr>
            <a:r>
              <a:rPr lang="en-US" sz="1400" b="1"/>
              <a:t>Reason </a:t>
            </a:r>
            <a:r>
              <a:rPr lang="en-US" sz="1400"/>
              <a:t>(select </a:t>
            </a:r>
            <a:r>
              <a:rPr lang="en-US" sz="1400" err="1"/>
              <a:t>Vtrcks</a:t>
            </a:r>
            <a:r>
              <a:rPr lang="en-US" sz="1400"/>
              <a:t> Other)</a:t>
            </a:r>
            <a:endParaRPr lang="en-US" sz="1400">
              <a:cs typeface="Arial"/>
            </a:endParaRPr>
          </a:p>
          <a:p>
            <a:pPr marL="438785" lvl="1" indent="-228600">
              <a:lnSpc>
                <a:spcPct val="90000"/>
              </a:lnSpc>
            </a:pPr>
            <a:r>
              <a:rPr lang="en-US" sz="1400" b="1"/>
              <a:t>Modification </a:t>
            </a:r>
            <a:r>
              <a:rPr lang="en-US" sz="1400"/>
              <a:t>(if a value does not default, select Add or Subtract to make the corresponding adjustment)</a:t>
            </a:r>
            <a:endParaRPr lang="en-US" sz="1400">
              <a:cs typeface="Arial"/>
            </a:endParaRPr>
          </a:p>
          <a:p>
            <a:pPr marL="438785" lvl="1" indent="-228600">
              <a:lnSpc>
                <a:spcPct val="90000"/>
              </a:lnSpc>
            </a:pPr>
            <a:r>
              <a:rPr lang="en-US" sz="1400" b="1"/>
              <a:t>Doses Adjusted </a:t>
            </a:r>
            <a:r>
              <a:rPr lang="en-US" sz="1400"/>
              <a:t>(enter the number of doses wasted for the selected reason)</a:t>
            </a:r>
            <a:endParaRPr lang="en-US" sz="1400">
              <a:cs typeface="Arial"/>
            </a:endParaRPr>
          </a:p>
          <a:p>
            <a:pPr marL="438785" lvl="1" indent="-228600">
              <a:lnSpc>
                <a:spcPct val="90000"/>
              </a:lnSpc>
            </a:pPr>
            <a:r>
              <a:rPr lang="en-US" sz="1400" b="1"/>
              <a:t>Comments </a:t>
            </a:r>
            <a:r>
              <a:rPr lang="en-US" sz="1400"/>
              <a:t>(Expired)</a:t>
            </a:r>
            <a:endParaRPr lang="en-US" sz="1400">
              <a:cs typeface="Arial"/>
            </a:endParaRPr>
          </a:p>
          <a:p>
            <a:pPr>
              <a:lnSpc>
                <a:spcPct val="90000"/>
              </a:lnSpc>
            </a:pPr>
            <a:r>
              <a:rPr lang="en-US" sz="1400"/>
              <a:t>Click the </a:t>
            </a:r>
            <a:r>
              <a:rPr lang="en-US" sz="1400" b="1"/>
              <a:t>Create</a:t>
            </a:r>
            <a:r>
              <a:rPr lang="en-US" sz="1400"/>
              <a:t> button.</a:t>
            </a:r>
            <a:endParaRPr lang="en-US" sz="1400">
              <a:cs typeface="Arial"/>
            </a:endParaRPr>
          </a:p>
          <a:p>
            <a:pPr>
              <a:lnSpc>
                <a:spcPct val="90000"/>
              </a:lnSpc>
            </a:pPr>
            <a:r>
              <a:rPr lang="en-US" sz="1400"/>
              <a:t>Click the </a:t>
            </a:r>
            <a:r>
              <a:rPr lang="en-US" sz="1400" b="1"/>
              <a:t>On-Hand</a:t>
            </a:r>
            <a:r>
              <a:rPr lang="en-US" sz="1400"/>
              <a:t> menu item to return to the </a:t>
            </a:r>
            <a:r>
              <a:rPr lang="en-US" sz="1400" i="1"/>
              <a:t>Vaccine Inventory On-Hand </a:t>
            </a:r>
            <a:r>
              <a:rPr lang="en-US" sz="1400"/>
              <a:t>screen where you can verify the inventory was adjusted correctly.</a:t>
            </a:r>
            <a:endParaRPr lang="en-US" sz="1400">
              <a:cs typeface="Arial"/>
            </a:endParaRPr>
          </a:p>
          <a:p>
            <a:pPr>
              <a:lnSpc>
                <a:spcPct val="90000"/>
              </a:lnSpc>
            </a:pPr>
            <a:r>
              <a:rPr lang="en-US" sz="1400" b="1"/>
              <a:t>See attached video on Resources/Tools </a:t>
            </a:r>
            <a:endParaRPr lang="en-US" sz="1400" b="1">
              <a:cs typeface="Arial"/>
            </a:endParaRPr>
          </a:p>
          <a:p>
            <a:pPr>
              <a:lnSpc>
                <a:spcPct val="90000"/>
              </a:lnSpc>
            </a:pPr>
            <a:endParaRPr lang="en-US" sz="1400"/>
          </a:p>
          <a:p>
            <a:pPr marL="0">
              <a:lnSpc>
                <a:spcPct val="90000"/>
              </a:lnSpc>
            </a:pPr>
            <a:endParaRPr lang="en-US" sz="1400"/>
          </a:p>
        </p:txBody>
      </p:sp>
      <p:sp>
        <p:nvSpPr>
          <p:cNvPr id="5" name="Footer Placeholder 4">
            <a:extLst>
              <a:ext uri="{FF2B5EF4-FFF2-40B4-BE49-F238E27FC236}">
                <a16:creationId xmlns:a16="http://schemas.microsoft.com/office/drawing/2014/main" id="{77D16631-83E1-4179-AF03-B6900BF8E3A5}"/>
              </a:ext>
            </a:extLst>
          </p:cNvPr>
          <p:cNvSpPr>
            <a:spLocks noGrp="1"/>
          </p:cNvSpPr>
          <p:nvPr>
            <p:ph type="ftr" sz="quarter" idx="13"/>
          </p:nvPr>
        </p:nvSpPr>
        <p:spPr>
          <a:xfrm>
            <a:off x="4038600" y="6356350"/>
            <a:ext cx="5251174" cy="365125"/>
          </a:xfrm>
        </p:spPr>
        <p:txBody>
          <a:bodyPr vert="horz" lIns="91440" tIns="45720" rIns="91440" bIns="45720" rtlCol="0" anchor="ctr">
            <a:normAutofit/>
          </a:bodyPr>
          <a:lstStyle/>
          <a:p>
            <a:pPr algn="ctr">
              <a:spcAft>
                <a:spcPts val="600"/>
              </a:spcAft>
            </a:pPr>
            <a:r>
              <a:rPr lang="en-US" sz="1200">
                <a:solidFill>
                  <a:schemeClr val="tx1">
                    <a:tint val="75000"/>
                  </a:schemeClr>
                </a:solidFill>
              </a:rPr>
              <a:t>Oklahoma</a:t>
            </a:r>
            <a:r>
              <a:rPr lang="en-US" sz="1200" kern="1200">
                <a:solidFill>
                  <a:schemeClr val="tx1">
                    <a:tint val="75000"/>
                  </a:schemeClr>
                </a:solidFill>
                <a:latin typeface="+mn-lt"/>
                <a:ea typeface="+mn-ea"/>
                <a:cs typeface="+mn-cs"/>
              </a:rPr>
              <a:t> State Department of Health</a:t>
            </a:r>
          </a:p>
        </p:txBody>
      </p:sp>
      <p:sp>
        <p:nvSpPr>
          <p:cNvPr id="4" name="Slide Number Placeholder 3">
            <a:extLst>
              <a:ext uri="{FF2B5EF4-FFF2-40B4-BE49-F238E27FC236}">
                <a16:creationId xmlns:a16="http://schemas.microsoft.com/office/drawing/2014/main" id="{5E92D206-8401-4A17-9B86-C0832BA4E430}"/>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a:spcAft>
                <a:spcPts val="600"/>
              </a:spcAft>
            </a:pPr>
            <a:fld id="{DB7DDC46-2E90-8640-BEFE-F54DCCD857ED}" type="slidenum">
              <a:rPr lang="en-US" sz="1200" smtClean="0"/>
              <a:pPr>
                <a:spcAft>
                  <a:spcPts val="600"/>
                </a:spcAft>
              </a:pPr>
              <a:t>72</a:t>
            </a:fld>
            <a:endParaRPr lang="en-US" sz="120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3290601-CF1D-4CDB-B4EB-AB034E636E41}"/>
                  </a:ext>
                </a:extLst>
              </p14:cNvPr>
              <p14:cNvContentPartPr/>
              <p14:nvPr/>
            </p14:nvContentPartPr>
            <p14:xfrm>
              <a:off x="11695312" y="4677999"/>
              <a:ext cx="360" cy="360"/>
            </p14:xfrm>
          </p:contentPart>
        </mc:Choice>
        <mc:Fallback xmlns="">
          <p:pic>
            <p:nvPicPr>
              <p:cNvPr id="6" name="Ink 5">
                <a:extLst>
                  <a:ext uri="{FF2B5EF4-FFF2-40B4-BE49-F238E27FC236}">
                    <a16:creationId xmlns:a16="http://schemas.microsoft.com/office/drawing/2014/main" id="{D3290601-CF1D-4CDB-B4EB-AB034E636E41}"/>
                  </a:ext>
                </a:extLst>
              </p:cNvPr>
              <p:cNvPicPr/>
              <p:nvPr/>
            </p:nvPicPr>
            <p:blipFill>
              <a:blip r:embed="rId4"/>
              <a:stretch>
                <a:fillRect/>
              </a:stretch>
            </p:blipFill>
            <p:spPr>
              <a:xfrm>
                <a:off x="11632312" y="461499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CB4ABC7E-577E-4B29-A54B-86BD82172900}"/>
                  </a:ext>
                </a:extLst>
              </p14:cNvPr>
              <p14:cNvContentPartPr/>
              <p14:nvPr/>
            </p14:nvContentPartPr>
            <p14:xfrm>
              <a:off x="9347392" y="4592679"/>
              <a:ext cx="2305440" cy="2042280"/>
            </p14:xfrm>
          </p:contentPart>
        </mc:Choice>
        <mc:Fallback xmlns="">
          <p:pic>
            <p:nvPicPr>
              <p:cNvPr id="7" name="Ink 6">
                <a:extLst>
                  <a:ext uri="{FF2B5EF4-FFF2-40B4-BE49-F238E27FC236}">
                    <a16:creationId xmlns:a16="http://schemas.microsoft.com/office/drawing/2014/main" id="{CB4ABC7E-577E-4B29-A54B-86BD82172900}"/>
                  </a:ext>
                </a:extLst>
              </p:cNvPr>
              <p:cNvPicPr/>
              <p:nvPr/>
            </p:nvPicPr>
            <p:blipFill>
              <a:blip r:embed="rId6"/>
              <a:stretch>
                <a:fillRect/>
              </a:stretch>
            </p:blipFill>
            <p:spPr>
              <a:xfrm>
                <a:off x="9284392" y="4529679"/>
                <a:ext cx="2431080" cy="2167920"/>
              </a:xfrm>
              <a:prstGeom prst="rect">
                <a:avLst/>
              </a:prstGeom>
            </p:spPr>
          </p:pic>
        </mc:Fallback>
      </mc:AlternateContent>
    </p:spTree>
    <p:extLst>
      <p:ext uri="{BB962C8B-B14F-4D97-AF65-F5344CB8AC3E}">
        <p14:creationId xmlns:p14="http://schemas.microsoft.com/office/powerpoint/2010/main" val="1259466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89FD0F-C022-4CFF-BC9C-E97ACE1CD7BC}"/>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4000">
                <a:solidFill>
                  <a:schemeClr val="bg1"/>
                </a:solidFill>
                <a:cs typeface="Arial"/>
              </a:rPr>
              <a:t>QAs From Live Call</a:t>
            </a:r>
            <a:endParaRPr lang="en-US">
              <a:solidFill>
                <a:schemeClr val="bg1"/>
              </a:solidFill>
            </a:endParaRPr>
          </a:p>
        </p:txBody>
      </p:sp>
      <p:sp>
        <p:nvSpPr>
          <p:cNvPr id="5" name="Footer Placeholder 4">
            <a:extLst>
              <a:ext uri="{FF2B5EF4-FFF2-40B4-BE49-F238E27FC236}">
                <a16:creationId xmlns:a16="http://schemas.microsoft.com/office/drawing/2014/main" id="{306B4C22-2DD7-43ED-A9C4-307C937F0346}"/>
              </a:ext>
            </a:extLst>
          </p:cNvPr>
          <p:cNvSpPr>
            <a:spLocks noGrp="1"/>
          </p:cNvSpPr>
          <p:nvPr>
            <p:ph type="ftr" sz="quarter" idx="13"/>
          </p:nvPr>
        </p:nvSpPr>
        <p:spPr>
          <a:xfrm>
            <a:off x="4038600" y="6356350"/>
            <a:ext cx="4114800" cy="365125"/>
          </a:xfrm>
        </p:spPr>
        <p:txBody>
          <a:bodyPr vert="horz" lIns="91440" tIns="45720" rIns="91440" bIns="45720" rtlCol="0" anchor="ctr">
            <a:normAutofit/>
          </a:bodyPr>
          <a:lstStyle/>
          <a:p>
            <a:pPr algn="ctr">
              <a:lnSpc>
                <a:spcPct val="90000"/>
              </a:lnSpc>
              <a:spcAft>
                <a:spcPts val="600"/>
              </a:spcAft>
            </a:pPr>
            <a:r>
              <a:rPr lang="en-US" sz="900">
                <a:solidFill>
                  <a:schemeClr val="tx1">
                    <a:tint val="75000"/>
                  </a:schemeClr>
                </a:solidFill>
              </a:rPr>
              <a:t>Oklahoma State Department of Health | COVID-19 Vaccine Provider Call </a:t>
            </a:r>
            <a:endParaRPr lang="en-US" sz="900">
              <a:solidFill>
                <a:schemeClr val="tx1">
                  <a:tint val="75000"/>
                </a:schemeClr>
              </a:solidFill>
              <a:cs typeface="Arial"/>
            </a:endParaRPr>
          </a:p>
        </p:txBody>
      </p:sp>
      <p:sp>
        <p:nvSpPr>
          <p:cNvPr id="4" name="Slide Number Placeholder 3">
            <a:extLst>
              <a:ext uri="{FF2B5EF4-FFF2-40B4-BE49-F238E27FC236}">
                <a16:creationId xmlns:a16="http://schemas.microsoft.com/office/drawing/2014/main" id="{56906304-8A5D-43F8-BE9D-37E69796732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DB7DDC46-2E90-8640-BEFE-F54DCCD857ED}" type="slidenum">
              <a:rPr lang="en-US" sz="1200" dirty="0"/>
              <a:pPr>
                <a:spcAft>
                  <a:spcPts val="600"/>
                </a:spcAft>
              </a:pPr>
              <a:t>73</a:t>
            </a:fld>
            <a:endParaRPr lang="en-US" sz="1200"/>
          </a:p>
        </p:txBody>
      </p:sp>
      <p:sp>
        <p:nvSpPr>
          <p:cNvPr id="7" name="TextBox 6">
            <a:extLst>
              <a:ext uri="{FF2B5EF4-FFF2-40B4-BE49-F238E27FC236}">
                <a16:creationId xmlns:a16="http://schemas.microsoft.com/office/drawing/2014/main" id="{EA6C30E1-1213-4B2F-B941-124AB7155521}"/>
              </a:ext>
            </a:extLst>
          </p:cNvPr>
          <p:cNvSpPr txBox="1"/>
          <p:nvPr/>
        </p:nvSpPr>
        <p:spPr>
          <a:xfrm>
            <a:off x="840060" y="2082375"/>
            <a:ext cx="10710000"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cs typeface="Arial"/>
            </a:endParaRPr>
          </a:p>
          <a:p>
            <a:br>
              <a:rPr lang="en-US">
                <a:ea typeface="+mn-lt"/>
                <a:cs typeface="+mn-lt"/>
              </a:rPr>
            </a:br>
            <a:r>
              <a:rPr lang="en-US">
                <a:ea typeface="+mn-lt"/>
                <a:cs typeface="+mn-lt"/>
              </a:rPr>
              <a:t>  </a:t>
            </a:r>
          </a:p>
          <a:p>
            <a:pPr>
              <a:buFont typeface="Arial"/>
              <a:buChar char="•"/>
            </a:pPr>
            <a:endParaRPr lang="en-US">
              <a:ea typeface="+mn-lt"/>
              <a:cs typeface="+mn-lt"/>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905F7FE5-E163-43D2-903F-8BD0518F5B88}"/>
                  </a:ext>
                </a:extLst>
              </p:cNvPr>
              <p:cNvGraphicFramePr>
                <a:graphicFrameLocks noChangeAspect="1"/>
              </p:cNvGraphicFramePr>
              <p:nvPr>
                <p:extLst>
                  <p:ext uri="{D42A27DB-BD31-4B8C-83A1-F6EECF244321}">
                    <p14:modId xmlns:p14="http://schemas.microsoft.com/office/powerpoint/2010/main" val="4200318801"/>
                  </p:ext>
                </p:extLst>
              </p:nvPr>
            </p:nvGraphicFramePr>
            <p:xfrm>
              <a:off x="-2947814" y="5086978"/>
              <a:ext cx="3048000" cy="1714500"/>
            </p:xfrm>
            <a:graphic>
              <a:graphicData uri="http://schemas.microsoft.com/office/powerpoint/2016/slidezoom">
                <pslz:sldZm>
                  <pslz:sldZmObj sldId="441" cId="1689953846">
                    <pslz:zmPr id="{093DC89B-B968-40F8-82D4-A4E83CCFB74F}"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905F7FE5-E163-43D2-903F-8BD0518F5B88}"/>
                  </a:ext>
                </a:extLst>
              </p:cNvPr>
              <p:cNvPicPr>
                <a:picLocks noGrp="1" noRot="1" noChangeAspect="1" noMove="1" noResize="1" noEditPoints="1" noAdjustHandles="1" noChangeArrowheads="1" noChangeShapeType="1"/>
              </p:cNvPicPr>
              <p:nvPr/>
            </p:nvPicPr>
            <p:blipFill>
              <a:blip r:embed="rId4"/>
              <a:stretch>
                <a:fillRect/>
              </a:stretch>
            </p:blipFill>
            <p:spPr>
              <a:xfrm>
                <a:off x="-2947814" y="5086978"/>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911788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D8359-1EA7-D05C-A1A8-171B7EB705EA}"/>
              </a:ext>
            </a:extLst>
          </p:cNvPr>
          <p:cNvSpPr>
            <a:spLocks noGrp="1"/>
          </p:cNvSpPr>
          <p:nvPr>
            <p:ph type="title"/>
          </p:nvPr>
        </p:nvSpPr>
        <p:spPr>
          <a:xfrm>
            <a:off x="0" y="0"/>
            <a:ext cx="12191999" cy="663561"/>
          </a:xfrm>
          <a:solidFill>
            <a:schemeClr val="accent5"/>
          </a:solidFill>
        </p:spPr>
        <p:txBody>
          <a:bodyPr>
            <a:noAutofit/>
          </a:bodyPr>
          <a:lstStyle/>
          <a:p>
            <a:pPr algn="ctr"/>
            <a:br>
              <a:rPr lang="en-US" sz="1600" b="1" i="0" u="none" strike="noStrike" baseline="0">
                <a:solidFill>
                  <a:schemeClr val="bg1"/>
                </a:solidFill>
                <a:latin typeface="Myriad Pro"/>
              </a:rPr>
            </a:br>
            <a:r>
              <a:rPr lang="en-US" sz="1600" b="1" i="0" u="none" strike="noStrike" baseline="0">
                <a:solidFill>
                  <a:schemeClr val="bg1"/>
                </a:solidFill>
                <a:latin typeface="Myriad Pro"/>
              </a:rPr>
              <a:t>Recommended updated (2023–2024 Formula) mRNA COVID-19 vaccines for people who are </a:t>
            </a:r>
            <a:r>
              <a:rPr lang="en-US" sz="1600" b="1" i="0" u="none" strike="noStrike" baseline="0">
                <a:solidFill>
                  <a:schemeClr val="bg1"/>
                </a:solidFill>
                <a:latin typeface="Myriad Pro Black"/>
              </a:rPr>
              <a:t>NOT </a:t>
            </a:r>
            <a:r>
              <a:rPr lang="en-US" sz="1600" b="1" i="0" u="none" strike="noStrike" baseline="0">
                <a:solidFill>
                  <a:schemeClr val="bg1"/>
                </a:solidFill>
                <a:latin typeface="Myriad Pro"/>
              </a:rPr>
              <a:t>moderately or severely immunocompromised*</a:t>
            </a:r>
            <a:r>
              <a:rPr lang="en-US" sz="1600" b="1" i="0" u="none" strike="noStrike" baseline="30000">
                <a:solidFill>
                  <a:schemeClr val="bg1"/>
                </a:solidFill>
                <a:latin typeface="Myriad Pro"/>
              </a:rPr>
              <a:t>† </a:t>
            </a:r>
            <a:endParaRPr lang="en-US" sz="4000" b="1">
              <a:solidFill>
                <a:schemeClr val="bg1"/>
              </a:solidFill>
            </a:endParaRPr>
          </a:p>
        </p:txBody>
      </p:sp>
      <p:pic>
        <p:nvPicPr>
          <p:cNvPr id="6" name="Picture 5">
            <a:extLst>
              <a:ext uri="{FF2B5EF4-FFF2-40B4-BE49-F238E27FC236}">
                <a16:creationId xmlns:a16="http://schemas.microsoft.com/office/drawing/2014/main" id="{8D0E3429-6387-3E40-4A8A-D8DE0D7D3154}"/>
              </a:ext>
            </a:extLst>
          </p:cNvPr>
          <p:cNvPicPr>
            <a:picLocks noChangeAspect="1"/>
          </p:cNvPicPr>
          <p:nvPr/>
        </p:nvPicPr>
        <p:blipFill>
          <a:blip r:embed="rId3"/>
          <a:stretch>
            <a:fillRect/>
          </a:stretch>
        </p:blipFill>
        <p:spPr>
          <a:xfrm>
            <a:off x="1774208" y="663561"/>
            <a:ext cx="8159873" cy="2953096"/>
          </a:xfrm>
          <a:prstGeom prst="rect">
            <a:avLst/>
          </a:prstGeom>
        </p:spPr>
      </p:pic>
      <p:pic>
        <p:nvPicPr>
          <p:cNvPr id="12" name="Picture 11">
            <a:extLst>
              <a:ext uri="{FF2B5EF4-FFF2-40B4-BE49-F238E27FC236}">
                <a16:creationId xmlns:a16="http://schemas.microsoft.com/office/drawing/2014/main" id="{B2F25C82-D65C-CCF9-B462-8866747CBA0F}"/>
              </a:ext>
            </a:extLst>
          </p:cNvPr>
          <p:cNvPicPr>
            <a:picLocks noChangeAspect="1"/>
          </p:cNvPicPr>
          <p:nvPr/>
        </p:nvPicPr>
        <p:blipFill>
          <a:blip r:embed="rId4"/>
          <a:stretch>
            <a:fillRect/>
          </a:stretch>
        </p:blipFill>
        <p:spPr>
          <a:xfrm>
            <a:off x="898465" y="3636939"/>
            <a:ext cx="4637976" cy="2792628"/>
          </a:xfrm>
          <a:prstGeom prst="rect">
            <a:avLst/>
          </a:prstGeom>
        </p:spPr>
      </p:pic>
      <p:pic>
        <p:nvPicPr>
          <p:cNvPr id="14" name="Picture 13">
            <a:extLst>
              <a:ext uri="{FF2B5EF4-FFF2-40B4-BE49-F238E27FC236}">
                <a16:creationId xmlns:a16="http://schemas.microsoft.com/office/drawing/2014/main" id="{72B94B2E-0612-FA9C-64B9-EB3B93775400}"/>
              </a:ext>
            </a:extLst>
          </p:cNvPr>
          <p:cNvPicPr>
            <a:picLocks noChangeAspect="1"/>
          </p:cNvPicPr>
          <p:nvPr/>
        </p:nvPicPr>
        <p:blipFill>
          <a:blip r:embed="rId5"/>
          <a:stretch>
            <a:fillRect/>
          </a:stretch>
        </p:blipFill>
        <p:spPr>
          <a:xfrm>
            <a:off x="5536441" y="3616657"/>
            <a:ext cx="5956002" cy="2833193"/>
          </a:xfrm>
          <a:prstGeom prst="rect">
            <a:avLst/>
          </a:prstGeom>
        </p:spPr>
      </p:pic>
    </p:spTree>
    <p:extLst>
      <p:ext uri="{BB962C8B-B14F-4D97-AF65-F5344CB8AC3E}">
        <p14:creationId xmlns:p14="http://schemas.microsoft.com/office/powerpoint/2010/main" val="2937001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8E2158-4D65-2051-A081-A7A03C6EC42E}"/>
              </a:ext>
            </a:extLst>
          </p:cNvPr>
          <p:cNvSpPr>
            <a:spLocks noGrp="1"/>
          </p:cNvSpPr>
          <p:nvPr>
            <p:ph type="sldNum" sz="quarter" idx="12"/>
          </p:nvPr>
        </p:nvSpPr>
        <p:spPr/>
        <p:txBody>
          <a:bodyPr/>
          <a:lstStyle/>
          <a:p>
            <a:fld id="{DB7DDC46-2E90-8640-BEFE-F54DCCD857ED}" type="slidenum">
              <a:rPr lang="en-US" smtClean="0"/>
              <a:t>9</a:t>
            </a:fld>
            <a:endParaRPr lang="en-US"/>
          </a:p>
        </p:txBody>
      </p:sp>
      <p:pic>
        <p:nvPicPr>
          <p:cNvPr id="14" name="Picture 13">
            <a:extLst>
              <a:ext uri="{FF2B5EF4-FFF2-40B4-BE49-F238E27FC236}">
                <a16:creationId xmlns:a16="http://schemas.microsoft.com/office/drawing/2014/main" id="{39C9C4FA-CBDB-BD8A-B703-8630758D6713}"/>
              </a:ext>
            </a:extLst>
          </p:cNvPr>
          <p:cNvPicPr>
            <a:picLocks noChangeAspect="1"/>
          </p:cNvPicPr>
          <p:nvPr/>
        </p:nvPicPr>
        <p:blipFill>
          <a:blip r:embed="rId3"/>
          <a:stretch>
            <a:fillRect/>
          </a:stretch>
        </p:blipFill>
        <p:spPr>
          <a:xfrm>
            <a:off x="163173" y="307777"/>
            <a:ext cx="6210612" cy="2274340"/>
          </a:xfrm>
          <a:prstGeom prst="rect">
            <a:avLst/>
          </a:prstGeom>
        </p:spPr>
      </p:pic>
      <p:pic>
        <p:nvPicPr>
          <p:cNvPr id="16" name="Picture 15">
            <a:extLst>
              <a:ext uri="{FF2B5EF4-FFF2-40B4-BE49-F238E27FC236}">
                <a16:creationId xmlns:a16="http://schemas.microsoft.com/office/drawing/2014/main" id="{7E25E828-C37A-1075-A7DA-6371427C77AE}"/>
              </a:ext>
            </a:extLst>
          </p:cNvPr>
          <p:cNvPicPr>
            <a:picLocks noChangeAspect="1"/>
          </p:cNvPicPr>
          <p:nvPr/>
        </p:nvPicPr>
        <p:blipFill>
          <a:blip r:embed="rId4"/>
          <a:stretch>
            <a:fillRect/>
          </a:stretch>
        </p:blipFill>
        <p:spPr>
          <a:xfrm>
            <a:off x="163173" y="2636879"/>
            <a:ext cx="6210612" cy="2306220"/>
          </a:xfrm>
          <a:prstGeom prst="rect">
            <a:avLst/>
          </a:prstGeom>
        </p:spPr>
      </p:pic>
      <p:pic>
        <p:nvPicPr>
          <p:cNvPr id="18" name="Picture 17">
            <a:extLst>
              <a:ext uri="{FF2B5EF4-FFF2-40B4-BE49-F238E27FC236}">
                <a16:creationId xmlns:a16="http://schemas.microsoft.com/office/drawing/2014/main" id="{0ABB5AE4-D6C4-1C49-7C91-86DA93FBEEB2}"/>
              </a:ext>
            </a:extLst>
          </p:cNvPr>
          <p:cNvPicPr>
            <a:picLocks noChangeAspect="1"/>
          </p:cNvPicPr>
          <p:nvPr/>
        </p:nvPicPr>
        <p:blipFill>
          <a:blip r:embed="rId5"/>
          <a:stretch>
            <a:fillRect/>
          </a:stretch>
        </p:blipFill>
        <p:spPr>
          <a:xfrm>
            <a:off x="163173" y="4943099"/>
            <a:ext cx="6210612" cy="1877809"/>
          </a:xfrm>
          <a:prstGeom prst="rect">
            <a:avLst/>
          </a:prstGeom>
        </p:spPr>
      </p:pic>
      <p:sp>
        <p:nvSpPr>
          <p:cNvPr id="19" name="TextBox 18">
            <a:extLst>
              <a:ext uri="{FF2B5EF4-FFF2-40B4-BE49-F238E27FC236}">
                <a16:creationId xmlns:a16="http://schemas.microsoft.com/office/drawing/2014/main" id="{BB350F4A-0179-920A-46BF-E0B6D0AD594A}"/>
              </a:ext>
            </a:extLst>
          </p:cNvPr>
          <p:cNvSpPr txBox="1"/>
          <p:nvPr/>
        </p:nvSpPr>
        <p:spPr>
          <a:xfrm>
            <a:off x="0" y="0"/>
            <a:ext cx="12028828" cy="307777"/>
          </a:xfrm>
          <a:prstGeom prst="rect">
            <a:avLst/>
          </a:prstGeom>
          <a:solidFill>
            <a:schemeClr val="accent6"/>
          </a:solidFill>
        </p:spPr>
        <p:txBody>
          <a:bodyPr wrap="square" rtlCol="0">
            <a:spAutoFit/>
          </a:bodyPr>
          <a:lstStyle/>
          <a:p>
            <a:pPr algn="ctr"/>
            <a:r>
              <a:rPr lang="en-US" sz="1400" b="1">
                <a:solidFill>
                  <a:schemeClr val="bg1"/>
                </a:solidFill>
                <a:latin typeface="+mj-lt"/>
              </a:rPr>
              <a:t>Recommended updated (2023–2024 Formula) mRNA COVID-19 vaccines for people who ARE moderately or severely immunocompromised*†</a:t>
            </a:r>
          </a:p>
        </p:txBody>
      </p:sp>
      <p:sp>
        <p:nvSpPr>
          <p:cNvPr id="21" name="TextBox 20">
            <a:extLst>
              <a:ext uri="{FF2B5EF4-FFF2-40B4-BE49-F238E27FC236}">
                <a16:creationId xmlns:a16="http://schemas.microsoft.com/office/drawing/2014/main" id="{D8F45E58-EC7F-DD6F-AA97-993D5859C798}"/>
              </a:ext>
            </a:extLst>
          </p:cNvPr>
          <p:cNvSpPr txBox="1"/>
          <p:nvPr/>
        </p:nvSpPr>
        <p:spPr>
          <a:xfrm>
            <a:off x="6790212" y="5357510"/>
            <a:ext cx="5061129" cy="1107996"/>
          </a:xfrm>
          <a:prstGeom prst="rect">
            <a:avLst/>
          </a:prstGeom>
          <a:noFill/>
        </p:spPr>
        <p:txBody>
          <a:bodyPr wrap="square" rtlCol="0">
            <a:spAutoFit/>
          </a:bodyPr>
          <a:lstStyle/>
          <a:p>
            <a:r>
              <a:rPr lang="en-US" sz="1600" b="1">
                <a:solidFill>
                  <a:srgbClr val="000000"/>
                </a:solidFill>
                <a:ea typeface="+mn-lt"/>
                <a:cs typeface="+mn-lt"/>
              </a:rPr>
              <a:t>The COVID-19 vaccination schedule for people who are moderately or severely immunocompromised is detailed in </a:t>
            </a:r>
            <a:r>
              <a:rPr lang="en-US" sz="1600" b="1" u="sng">
                <a:solidFill>
                  <a:srgbClr val="075290"/>
                </a:solidFill>
                <a:ea typeface="+mn-lt"/>
                <a:cs typeface="+mn-lt"/>
                <a:hlinkClick r:id="rId6"/>
              </a:rPr>
              <a:t>Table 2</a:t>
            </a:r>
            <a:r>
              <a:rPr lang="en-US" sz="1600" b="1">
                <a:solidFill>
                  <a:srgbClr val="000000"/>
                </a:solidFill>
                <a:ea typeface="+mn-lt"/>
                <a:cs typeface="+mn-lt"/>
              </a:rPr>
              <a:t>.</a:t>
            </a:r>
            <a:endParaRPr lang="en-US" sz="1600" b="1">
              <a:cs typeface="Arial"/>
            </a:endParaRPr>
          </a:p>
          <a:p>
            <a:endParaRPr lang="en-US"/>
          </a:p>
        </p:txBody>
      </p:sp>
      <p:sp>
        <p:nvSpPr>
          <p:cNvPr id="2" name="TextBox 1">
            <a:extLst>
              <a:ext uri="{FF2B5EF4-FFF2-40B4-BE49-F238E27FC236}">
                <a16:creationId xmlns:a16="http://schemas.microsoft.com/office/drawing/2014/main" id="{DA0B465E-0CFC-8329-EB5F-8531581A88C9}"/>
              </a:ext>
            </a:extLst>
          </p:cNvPr>
          <p:cNvSpPr txBox="1"/>
          <p:nvPr/>
        </p:nvSpPr>
        <p:spPr>
          <a:xfrm>
            <a:off x="6732334" y="1287202"/>
            <a:ext cx="5119007" cy="2831544"/>
          </a:xfrm>
          <a:prstGeom prst="rect">
            <a:avLst/>
          </a:prstGeom>
          <a:noFill/>
        </p:spPr>
        <p:txBody>
          <a:bodyPr wrap="square" rtlCol="0">
            <a:spAutoFit/>
          </a:bodyPr>
          <a:lstStyle/>
          <a:p>
            <a:r>
              <a:rPr lang="en-US" sz="1600" baseline="30000">
                <a:solidFill>
                  <a:srgbClr val="000000"/>
                </a:solidFill>
                <a:ea typeface="+mn-lt"/>
                <a:cs typeface="+mn-lt"/>
              </a:rPr>
              <a:t>‡</a:t>
            </a:r>
            <a:r>
              <a:rPr lang="en-US" sz="1600">
                <a:solidFill>
                  <a:srgbClr val="000000"/>
                </a:solidFill>
                <a:ea typeface="+mn-lt"/>
                <a:cs typeface="+mn-lt"/>
              </a:rPr>
              <a:t>The </a:t>
            </a:r>
            <a:r>
              <a:rPr lang="en-US" sz="1600" u="sng">
                <a:solidFill>
                  <a:srgbClr val="075290"/>
                </a:solidFill>
                <a:ea typeface="+mn-lt"/>
                <a:cs typeface="+mn-lt"/>
                <a:hlinkClick r:id="rId7"/>
              </a:rPr>
              <a:t>FDA EUA</a:t>
            </a:r>
            <a:r>
              <a:rPr lang="en-US" sz="1600">
                <a:solidFill>
                  <a:srgbClr val="000000"/>
                </a:solidFill>
                <a:ea typeface="+mn-lt"/>
                <a:cs typeface="+mn-lt"/>
              </a:rPr>
              <a:t> provides that children who transition from age 4 years to age 5 years during the Pfizer-BioNTech vaccination series complete the 3-dose series with updated (2023–2024 Formula) Pfizer-BioNTech COVID-19 Vaccine for ages 6 months–4 years, 0.3 mL/3 ug (yellow cap; yellow label). </a:t>
            </a:r>
          </a:p>
          <a:p>
            <a:r>
              <a:rPr lang="en-US" sz="1600">
                <a:solidFill>
                  <a:srgbClr val="000000"/>
                </a:solidFill>
                <a:ea typeface="+mn-lt"/>
                <a:cs typeface="+mn-lt"/>
              </a:rPr>
              <a:t>The </a:t>
            </a:r>
            <a:r>
              <a:rPr lang="en-US" sz="1600" u="sng">
                <a:solidFill>
                  <a:srgbClr val="075290"/>
                </a:solidFill>
                <a:ea typeface="+mn-lt"/>
                <a:cs typeface="+mn-lt"/>
                <a:hlinkClick r:id="rId8"/>
              </a:rPr>
              <a:t>FDA EUA</a:t>
            </a:r>
            <a:r>
              <a:rPr lang="en-US" sz="1600">
                <a:solidFill>
                  <a:srgbClr val="000000"/>
                </a:solidFill>
                <a:ea typeface="+mn-lt"/>
                <a:cs typeface="+mn-lt"/>
              </a:rPr>
              <a:t> provides that children who transition from age 4 years to age 5 years during the Moderna vaccination series complete the 2-dose series; </a:t>
            </a:r>
            <a:r>
              <a:rPr lang="en-US" sz="1600" i="1">
                <a:solidFill>
                  <a:srgbClr val="000000"/>
                </a:solidFill>
                <a:ea typeface="+mn-lt"/>
                <a:cs typeface="+mn-lt"/>
              </a:rPr>
              <a:t>there is no dosage change.</a:t>
            </a:r>
            <a:endParaRPr lang="en-US" sz="1600" i="1"/>
          </a:p>
          <a:p>
            <a:endParaRPr lang="en-US"/>
          </a:p>
        </p:txBody>
      </p:sp>
    </p:spTree>
    <p:extLst>
      <p:ext uri="{BB962C8B-B14F-4D97-AF65-F5344CB8AC3E}">
        <p14:creationId xmlns:p14="http://schemas.microsoft.com/office/powerpoint/2010/main" val="853153540"/>
      </p:ext>
    </p:extLst>
  </p:cSld>
  <p:clrMapOvr>
    <a:masterClrMapping/>
  </p:clrMapOvr>
</p:sld>
</file>

<file path=ppt/theme/theme1.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3FD72DDF53A746AF7D289C4C849426" ma:contentTypeVersion="17" ma:contentTypeDescription="Create a new document." ma:contentTypeScope="" ma:versionID="a0fc563f552a631c9ef19e0ce198de88">
  <xsd:schema xmlns:xsd="http://www.w3.org/2001/XMLSchema" xmlns:xs="http://www.w3.org/2001/XMLSchema" xmlns:p="http://schemas.microsoft.com/office/2006/metadata/properties" xmlns:ns1="http://schemas.microsoft.com/sharepoint/v3" xmlns:ns2="0da3893d-eb7c-4695-ab76-3bd8c2371edf" xmlns:ns3="be1012c8-1494-45ee-8e92-39ab5c400b5a" targetNamespace="http://schemas.microsoft.com/office/2006/metadata/properties" ma:root="true" ma:fieldsID="1d69821370578ba6f25d18cdb2f26dc7" ns1:_="" ns2:_="" ns3:_="">
    <xsd:import namespace="http://schemas.microsoft.com/sharepoint/v3"/>
    <xsd:import namespace="0da3893d-eb7c-4695-ab76-3bd8c2371edf"/>
    <xsd:import namespace="be1012c8-1494-45ee-8e92-39ab5c400b5a"/>
    <xsd:element name="properties">
      <xsd:complexType>
        <xsd:sequence>
          <xsd:element name="documentManagement">
            <xsd:complexType>
              <xsd:all>
                <xsd:element ref="ns1:_ip_UnifiedCompliancePolicyProperties" minOccurs="0"/>
                <xsd:element ref="ns1:_ip_UnifiedCompliancePolicyUIAction"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lcf76f155ced4ddcb4097134ff3c332f" minOccurs="0"/>
                <xsd:element ref="ns2:TaxCatchAll"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a3893d-eb7c-4695-ab76-3bd8c2371ed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c65b1f9-e213-4439-9ff0-0037431c8260}" ma:internalName="TaxCatchAll" ma:showField="CatchAllData" ma:web="0da3893d-eb7c-4695-ab76-3bd8c2371ed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e1012c8-1494-45ee-8e92-39ab5c400b5a"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0da3893d-eb7c-4695-ab76-3bd8c2371edf">
      <UserInfo>
        <DisplayName>SharingLinks.f279d04c-b68e-4316-a29d-c983584b6b5d.Flexible.ff98332c-8289-4a7b-b1c2-24bd7d9e6065</DisplayName>
        <AccountId>17</AccountId>
        <AccountType/>
      </UserInfo>
      <UserInfo>
        <DisplayName>Zoe L Whitworth</DisplayName>
        <AccountId>95</AccountId>
        <AccountType/>
      </UserInfo>
      <UserInfo>
        <DisplayName>Limited Access System Group</DisplayName>
        <AccountId>18</AccountId>
        <AccountType/>
      </UserInfo>
      <UserInfo>
        <DisplayName>Della L Helm</DisplayName>
        <AccountId>125</AccountId>
        <AccountType/>
      </UserInfo>
      <UserInfo>
        <DisplayName>Jennifer X Baysinger</DisplayName>
        <AccountId>147</AccountId>
        <AccountType/>
      </UserInfo>
      <UserInfo>
        <DisplayName>Chris X Dew</DisplayName>
        <AccountId>105</AccountId>
        <AccountType/>
      </UserInfo>
      <UserInfo>
        <DisplayName>Teja Paruchuri</DisplayName>
        <AccountId>1054</AccountId>
        <AccountType/>
      </UserInfo>
      <UserInfo>
        <DisplayName>Rena R Evans</DisplayName>
        <AccountId>1189</AccountId>
        <AccountType/>
      </UserInfo>
      <UserInfo>
        <DisplayName>Kaitlin Stringer</DisplayName>
        <AccountId>1126</AccountId>
        <AccountType/>
      </UserInfo>
      <UserInfo>
        <DisplayName>Courtney L Freeborn</DisplayName>
        <AccountId>160</AccountId>
        <AccountType/>
      </UserInfo>
      <UserInfo>
        <DisplayName>Jamie Hadwin</DisplayName>
        <AccountId>216</AccountId>
        <AccountType/>
      </UserInfo>
      <UserInfo>
        <DisplayName>Aley Cristelli</DisplayName>
        <AccountId>1491</AccountId>
        <AccountType/>
      </UserInfo>
      <UserInfo>
        <DisplayName>Kaitlin Hixson</DisplayName>
        <AccountId>111</AccountId>
        <AccountType/>
      </UserInfo>
      <UserInfo>
        <DisplayName>Anna Anthony</DisplayName>
        <AccountId>1371</AccountId>
        <AccountType/>
      </UserInfo>
      <UserInfo>
        <DisplayName>Muhammad Khalil</DisplayName>
        <AccountId>1635</AccountId>
        <AccountType/>
      </UserInfo>
      <UserInfo>
        <DisplayName>Martin Q Lansdale</DisplayName>
        <AccountId>43</AccountId>
        <AccountType/>
      </UserInfo>
      <UserInfo>
        <DisplayName>Margaret Archer</DisplayName>
        <AccountId>128</AccountId>
        <AccountType/>
      </UserInfo>
      <UserInfo>
        <DisplayName>Paula R Boatner</DisplayName>
        <AccountId>15</AccountId>
        <AccountType/>
      </UserInfo>
      <UserInfo>
        <DisplayName>Fauzia Khan</DisplayName>
        <AccountId>12</AccountId>
        <AccountType/>
      </UserInfo>
      <UserInfo>
        <DisplayName>Rishu Garg</DisplayName>
        <AccountId>2303</AccountId>
        <AccountType/>
      </UserInfo>
      <UserInfo>
        <DisplayName>Sonja K Claborn</DisplayName>
        <AccountId>92</AccountId>
        <AccountType/>
      </UserInfo>
      <UserInfo>
        <DisplayName>Tina M Shatto</DisplayName>
        <AccountId>94</AccountId>
        <AccountType/>
      </UserInfo>
      <UserInfo>
        <DisplayName>Shanel Byron</DisplayName>
        <AccountId>1393</AccountId>
        <AccountType/>
      </UserInfo>
      <UserInfo>
        <DisplayName>Cristen Hartman</DisplayName>
        <AccountId>21</AccountId>
        <AccountType/>
      </UserInfo>
      <UserInfo>
        <DisplayName>Myka N Saltsman</DisplayName>
        <AccountId>16</AccountId>
        <AccountType/>
      </UserInfo>
    </SharedWithUsers>
    <TaxCatchAll xmlns="0da3893d-eb7c-4695-ab76-3bd8c2371edf" xsi:nil="true"/>
    <lcf76f155ced4ddcb4097134ff3c332f xmlns="be1012c8-1494-45ee-8e92-39ab5c400b5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17FB0D3-5E39-48E2-A1D2-AFFC76AC0153}"/>
</file>

<file path=customXml/itemProps2.xml><?xml version="1.0" encoding="utf-8"?>
<ds:datastoreItem xmlns:ds="http://schemas.openxmlformats.org/officeDocument/2006/customXml" ds:itemID="{C33FC04D-B647-4A00-A078-FB63EAEACD30}">
  <ds:schemaRefs>
    <ds:schemaRef ds:uri="http://schemas.microsoft.com/sharepoint/v3/contenttype/forms"/>
  </ds:schemaRefs>
</ds:datastoreItem>
</file>

<file path=customXml/itemProps3.xml><?xml version="1.0" encoding="utf-8"?>
<ds:datastoreItem xmlns:ds="http://schemas.openxmlformats.org/officeDocument/2006/customXml" ds:itemID="{F57643C3-CB02-47E7-B22B-EBEA00149570}">
  <ds:schemaRefs>
    <ds:schemaRef ds:uri="0da3893d-eb7c-4695-ab76-3bd8c2371edf"/>
    <ds:schemaRef ds:uri="fc3f29bc-2e00-4716-b6c8-b3ba1f60f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9745</Words>
  <Application>Microsoft Office PowerPoint</Application>
  <PresentationFormat>Widescreen</PresentationFormat>
  <Paragraphs>823</Paragraphs>
  <Slides>73</Slides>
  <Notes>49</Notes>
  <HiddenSlides>6</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73</vt:i4>
      </vt:variant>
    </vt:vector>
  </HeadingPairs>
  <TitlesOfParts>
    <vt:vector size="89" baseType="lpstr">
      <vt:lpstr>Arial</vt:lpstr>
      <vt:lpstr>Arial</vt:lpstr>
      <vt:lpstr>Arial,Sans-Serif</vt:lpstr>
      <vt:lpstr>Calibri</vt:lpstr>
      <vt:lpstr>Calibri Light</vt:lpstr>
      <vt:lpstr>Courier New</vt:lpstr>
      <vt:lpstr>Myriad Pro</vt:lpstr>
      <vt:lpstr>Myriad Pro Black</vt:lpstr>
      <vt:lpstr>Open Sans</vt:lpstr>
      <vt:lpstr>Symbol</vt:lpstr>
      <vt:lpstr>Wingdings</vt:lpstr>
      <vt:lpstr>Oklaholma </vt:lpstr>
      <vt:lpstr>Office Theme</vt:lpstr>
      <vt:lpstr>Oklaholma </vt:lpstr>
      <vt:lpstr>Oklaholma </vt:lpstr>
      <vt:lpstr>Acrobat Document</vt:lpstr>
      <vt:lpstr>Immunization Service Provider Call   October 2023  Please place your name, and provider in the chat.  </vt:lpstr>
      <vt:lpstr> Agenda</vt:lpstr>
      <vt:lpstr>COVID-19 Vaccine State Data &amp; Administration Guidance     </vt:lpstr>
      <vt:lpstr>PowerPoint Presentation</vt:lpstr>
      <vt:lpstr>Percent of the Total Population Who Are Up to Date with COVID-19 Vaccines, (CDC)</vt:lpstr>
      <vt:lpstr>Updated (2023-2024 Formula) Interim Clinical Considerations for Use of COVID-19 Vaccines  </vt:lpstr>
      <vt:lpstr>FDA Updated Novavax COVID-19 Vaccine (2023-2024 Formula) Authorization as of October 5th, 2023</vt:lpstr>
      <vt:lpstr> Recommended updated (2023–2024 Formula) mRNA COVID-19 vaccines for people who are NOT moderately or severely immunocompromised*† </vt:lpstr>
      <vt:lpstr>PowerPoint Presentation</vt:lpstr>
      <vt:lpstr>Updated COVID-19 (2023-2024) Vaccine Formulations</vt:lpstr>
      <vt:lpstr>COMIRNATY and Pfizer-BioNtech (2023-2024) Covid-19 Vaccines</vt:lpstr>
      <vt:lpstr>SPIKEVAX Moderna COVID-19 Vaccine (2023-2024) Formulations </vt:lpstr>
      <vt:lpstr>Novavax</vt:lpstr>
      <vt:lpstr> Timing, spacing, age transitions </vt:lpstr>
      <vt:lpstr> Interchangeability of COVID-19 vaccines </vt:lpstr>
      <vt:lpstr>Bridge Access Program for COVID-19 Vaccines and Treatments</vt:lpstr>
      <vt:lpstr>COVID- 19 Vaccine Ordering Updates</vt:lpstr>
      <vt:lpstr>COVID-19 Vaccines available in OSIIS</vt:lpstr>
      <vt:lpstr>COVID-19 Vaccines available in OSIIS</vt:lpstr>
      <vt:lpstr>COVID-19 Vaccine for Children Ordering in OSIIS </vt:lpstr>
      <vt:lpstr>Vaccine Storage  and Handling</vt:lpstr>
      <vt:lpstr>Best Practices for Inventory Management</vt:lpstr>
      <vt:lpstr>Covid Vaccine Inventory Clean Up : Unauthorized Vaccines</vt:lpstr>
      <vt:lpstr>Covid Vaccine Wastage</vt:lpstr>
      <vt:lpstr>Comirnaty and Pfizer-BioNTech (2023-2024) Storage and Handling</vt:lpstr>
      <vt:lpstr>Spikevax and Moderna COVID-19 (2023-2024) Storage and Handling</vt:lpstr>
      <vt:lpstr>Novavax Storage and Handling</vt:lpstr>
      <vt:lpstr>Covid-19 Vaccine Inventory Clean-Up</vt:lpstr>
      <vt:lpstr>Vaccine Ordering and Distribution </vt:lpstr>
      <vt:lpstr>Reconciliation  </vt:lpstr>
      <vt:lpstr>Ordering Process</vt:lpstr>
      <vt:lpstr>Ordering Process</vt:lpstr>
      <vt:lpstr>Ordering Process</vt:lpstr>
      <vt:lpstr>Covid vaccine returns </vt:lpstr>
      <vt:lpstr>OSIIS Updates</vt:lpstr>
      <vt:lpstr>Updating Passwords in OSIIS</vt:lpstr>
      <vt:lpstr>Public Portal:  New Look!</vt:lpstr>
      <vt:lpstr> Updated Public Portal</vt:lpstr>
      <vt:lpstr> Immunization Services Website </vt:lpstr>
      <vt:lpstr> Immunization Services Website </vt:lpstr>
      <vt:lpstr>News</vt:lpstr>
      <vt:lpstr>Moderna Booster in OSIIS</vt:lpstr>
      <vt:lpstr>How To Guides</vt:lpstr>
      <vt:lpstr>            Flu and RSV     </vt:lpstr>
      <vt:lpstr>It’s Influenza Season</vt:lpstr>
      <vt:lpstr>Influenza</vt:lpstr>
      <vt:lpstr>PowerPoint Presentation</vt:lpstr>
      <vt:lpstr>Take Action to Prevent Flu</vt:lpstr>
      <vt:lpstr>Everyday preventive actions to stop the spread of flu.</vt:lpstr>
      <vt:lpstr>PowerPoint Presentation</vt:lpstr>
      <vt:lpstr>Influenza Vaccine</vt:lpstr>
      <vt:lpstr>  How do flu vaccines work?</vt:lpstr>
      <vt:lpstr>  Quadrivalent Flu Vaccines</vt:lpstr>
      <vt:lpstr>Influenza Vaccine Schedule</vt:lpstr>
      <vt:lpstr>Influenza Vaccine Schedule</vt:lpstr>
      <vt:lpstr>  Who Should Not Be Vaccinated</vt:lpstr>
      <vt:lpstr>Vaccine Information Statement </vt:lpstr>
      <vt:lpstr>PowerPoint Presentation</vt:lpstr>
      <vt:lpstr>Respiratory Syncytial Virus (RSV)</vt:lpstr>
      <vt:lpstr>RSV for infants and young children </vt:lpstr>
      <vt:lpstr>RSV for infants and young children </vt:lpstr>
      <vt:lpstr>RSV Vaccine in Adults 60 and older </vt:lpstr>
      <vt:lpstr>RSV Vaccine in Adults 60 and Older</vt:lpstr>
      <vt:lpstr>AREXVY (GSK adjuvanted RSV vaccine)</vt:lpstr>
      <vt:lpstr>RSV Vaccine for Pregnant Women- ABRYSVO (Pfizer RSV vaccine) </vt:lpstr>
      <vt:lpstr>Thank you!</vt:lpstr>
      <vt:lpstr>Questions?</vt:lpstr>
      <vt:lpstr>Questions/Suggestions  Looking Forward: Next Call  January 5th, 2024  at 12pm </vt:lpstr>
      <vt:lpstr>Resources: Medical Updates &amp; Immunization Site Training for All Healthcare Providers led by Pfizer Vaccines US Medical Affairs</vt:lpstr>
      <vt:lpstr>Resources</vt:lpstr>
      <vt:lpstr>Resources/Tools</vt:lpstr>
      <vt:lpstr>Vaccine Inventory Adjustment: On-Hand Expired Vaccines</vt:lpstr>
      <vt:lpstr>QAs From Live Call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Vaccine Provider Call   April 2021</dc:title>
  <dc:creator>Jill Robertson</dc:creator>
  <cp:lastModifiedBy>Rishu Garg</cp:lastModifiedBy>
  <cp:revision>2</cp:revision>
  <cp:lastPrinted>2022-09-30T18:10:28Z</cp:lastPrinted>
  <dcterms:created xsi:type="dcterms:W3CDTF">2021-03-30T15:15:17Z</dcterms:created>
  <dcterms:modified xsi:type="dcterms:W3CDTF">2023-10-06T15:13:24Z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0x010100B2576B6AA1962B429F4ADC20EBAECE19</vt:lpwstr>
  </property>
  <property fmtid="{D5CDD505-2E9C-101B-9397-08002B2CF9AE}" pid="3" name="ComplianceAssetId">
    <vt:lpwstr/>
  </property>
  <property fmtid="{D5CDD505-2E9C-101B-9397-08002B2CF9AE}" pid="4" name="_ExtendedDescription">
    <vt:lpwstr/>
  </property>
  <property fmtid="{D5CDD505-2E9C-101B-9397-08002B2CF9AE}" pid="5" name="Date">
    <vt:filetime>2021-10-29T19:33:12Z</vt:filetime>
  </property>
  <property fmtid="{D5CDD505-2E9C-101B-9397-08002B2CF9AE}" pid="6" name="MediaServiceImageTags">
    <vt:lpwstr/>
  </property>
</Properties>
</file>