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83" r:id="rId3"/>
    <p:sldId id="406" r:id="rId4"/>
    <p:sldId id="381" r:id="rId5"/>
    <p:sldId id="383" r:id="rId6"/>
    <p:sldId id="388" r:id="rId7"/>
    <p:sldId id="385" r:id="rId8"/>
    <p:sldId id="386" r:id="rId9"/>
    <p:sldId id="387" r:id="rId10"/>
    <p:sldId id="393" r:id="rId11"/>
    <p:sldId id="390" r:id="rId12"/>
    <p:sldId id="391" r:id="rId13"/>
    <p:sldId id="394" r:id="rId14"/>
    <p:sldId id="400" r:id="rId15"/>
    <p:sldId id="402" r:id="rId16"/>
    <p:sldId id="395" r:id="rId17"/>
    <p:sldId id="396" r:id="rId18"/>
    <p:sldId id="398" r:id="rId19"/>
    <p:sldId id="399" r:id="rId20"/>
    <p:sldId id="397"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81" autoAdjust="0"/>
  </p:normalViewPr>
  <p:slideViewPr>
    <p:cSldViewPr snapToGrid="0">
      <p:cViewPr varScale="1">
        <p:scale>
          <a:sx n="68" d="100"/>
          <a:sy n="68" d="100"/>
        </p:scale>
        <p:origin x="12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ina Searcy-Martin" userId="289674bc-641b-45b2-a26a-1a77cafb67c6" providerId="ADAL" clId="{D2E4F5B1-68B4-4CD1-80B7-0001A10EBF38}"/>
    <pc:docChg chg="custSel modSld">
      <pc:chgData name="Solina Searcy-Martin" userId="289674bc-641b-45b2-a26a-1a77cafb67c6" providerId="ADAL" clId="{D2E4F5B1-68B4-4CD1-80B7-0001A10EBF38}" dt="2024-05-03T12:57:48.559" v="555" actId="20577"/>
      <pc:docMkLst>
        <pc:docMk/>
      </pc:docMkLst>
      <pc:sldChg chg="modNotesTx">
        <pc:chgData name="Solina Searcy-Martin" userId="289674bc-641b-45b2-a26a-1a77cafb67c6" providerId="ADAL" clId="{D2E4F5B1-68B4-4CD1-80B7-0001A10EBF38}" dt="2024-05-03T12:57:48.559" v="555" actId="20577"/>
        <pc:sldMkLst>
          <pc:docMk/>
          <pc:sldMk cId="2478915156" sldId="276"/>
        </pc:sldMkLst>
      </pc:sldChg>
      <pc:sldChg chg="modNotesTx">
        <pc:chgData name="Solina Searcy-Martin" userId="289674bc-641b-45b2-a26a-1a77cafb67c6" providerId="ADAL" clId="{D2E4F5B1-68B4-4CD1-80B7-0001A10EBF38}" dt="2024-05-01T17:14:39.940" v="542" actId="6549"/>
        <pc:sldMkLst>
          <pc:docMk/>
          <pc:sldMk cId="871080097" sldId="283"/>
        </pc:sldMkLst>
      </pc:sldChg>
      <pc:sldChg chg="modSp mod modNotesTx">
        <pc:chgData name="Solina Searcy-Martin" userId="289674bc-641b-45b2-a26a-1a77cafb67c6" providerId="ADAL" clId="{D2E4F5B1-68B4-4CD1-80B7-0001A10EBF38}" dt="2024-05-01T13:16:42.094" v="169" actId="6549"/>
        <pc:sldMkLst>
          <pc:docMk/>
          <pc:sldMk cId="1529706904" sldId="381"/>
        </pc:sldMkLst>
        <pc:spChg chg="mod">
          <ac:chgData name="Solina Searcy-Martin" userId="289674bc-641b-45b2-a26a-1a77cafb67c6" providerId="ADAL" clId="{D2E4F5B1-68B4-4CD1-80B7-0001A10EBF38}" dt="2024-04-30T13:58:22.620" v="23" actId="6549"/>
          <ac:spMkLst>
            <pc:docMk/>
            <pc:sldMk cId="1529706904" sldId="381"/>
            <ac:spMk id="3" creationId="{E404A3E4-7B82-4D93-AE10-2DFDF721A0B0}"/>
          </ac:spMkLst>
        </pc:spChg>
      </pc:sldChg>
      <pc:sldChg chg="modSp mod">
        <pc:chgData name="Solina Searcy-Martin" userId="289674bc-641b-45b2-a26a-1a77cafb67c6" providerId="ADAL" clId="{D2E4F5B1-68B4-4CD1-80B7-0001A10EBF38}" dt="2024-05-01T16:23:25.197" v="386" actId="2"/>
        <pc:sldMkLst>
          <pc:docMk/>
          <pc:sldMk cId="3718405276" sldId="383"/>
        </pc:sldMkLst>
        <pc:spChg chg="mod">
          <ac:chgData name="Solina Searcy-Martin" userId="289674bc-641b-45b2-a26a-1a77cafb67c6" providerId="ADAL" clId="{D2E4F5B1-68B4-4CD1-80B7-0001A10EBF38}" dt="2024-05-01T16:23:25.197" v="386" actId="2"/>
          <ac:spMkLst>
            <pc:docMk/>
            <pc:sldMk cId="3718405276" sldId="383"/>
            <ac:spMk id="3" creationId="{23ABEAE5-6D50-450C-81B8-21BDED50402B}"/>
          </ac:spMkLst>
        </pc:spChg>
      </pc:sldChg>
      <pc:sldChg chg="modSp mod">
        <pc:chgData name="Solina Searcy-Martin" userId="289674bc-641b-45b2-a26a-1a77cafb67c6" providerId="ADAL" clId="{D2E4F5B1-68B4-4CD1-80B7-0001A10EBF38}" dt="2024-04-30T13:58:55.784" v="41" actId="6549"/>
        <pc:sldMkLst>
          <pc:docMk/>
          <pc:sldMk cId="162648898" sldId="385"/>
        </pc:sldMkLst>
        <pc:spChg chg="mod">
          <ac:chgData name="Solina Searcy-Martin" userId="289674bc-641b-45b2-a26a-1a77cafb67c6" providerId="ADAL" clId="{D2E4F5B1-68B4-4CD1-80B7-0001A10EBF38}" dt="2024-04-30T13:58:55.784" v="41" actId="6549"/>
          <ac:spMkLst>
            <pc:docMk/>
            <pc:sldMk cId="162648898" sldId="385"/>
            <ac:spMk id="3" creationId="{E59836FD-7727-40E6-96AC-5272D11F9E92}"/>
          </ac:spMkLst>
        </pc:spChg>
      </pc:sldChg>
      <pc:sldChg chg="modSp mod">
        <pc:chgData name="Solina Searcy-Martin" userId="289674bc-641b-45b2-a26a-1a77cafb67c6" providerId="ADAL" clId="{D2E4F5B1-68B4-4CD1-80B7-0001A10EBF38}" dt="2024-05-01T15:02:12.059" v="176" actId="20577"/>
        <pc:sldMkLst>
          <pc:docMk/>
          <pc:sldMk cId="1795429747" sldId="386"/>
        </pc:sldMkLst>
        <pc:spChg chg="mod">
          <ac:chgData name="Solina Searcy-Martin" userId="289674bc-641b-45b2-a26a-1a77cafb67c6" providerId="ADAL" clId="{D2E4F5B1-68B4-4CD1-80B7-0001A10EBF38}" dt="2024-05-01T15:02:12.059" v="176" actId="20577"/>
          <ac:spMkLst>
            <pc:docMk/>
            <pc:sldMk cId="1795429747" sldId="386"/>
            <ac:spMk id="3" creationId="{E8B23F27-3D07-430B-BFC5-E975F3D8B796}"/>
          </ac:spMkLst>
        </pc:spChg>
      </pc:sldChg>
      <pc:sldChg chg="modSp mod">
        <pc:chgData name="Solina Searcy-Martin" userId="289674bc-641b-45b2-a26a-1a77cafb67c6" providerId="ADAL" clId="{D2E4F5B1-68B4-4CD1-80B7-0001A10EBF38}" dt="2024-05-01T15:03:32.355" v="187" actId="20577"/>
        <pc:sldMkLst>
          <pc:docMk/>
          <pc:sldMk cId="3996656346" sldId="387"/>
        </pc:sldMkLst>
        <pc:spChg chg="mod">
          <ac:chgData name="Solina Searcy-Martin" userId="289674bc-641b-45b2-a26a-1a77cafb67c6" providerId="ADAL" clId="{D2E4F5B1-68B4-4CD1-80B7-0001A10EBF38}" dt="2024-05-01T15:03:32.355" v="187" actId="20577"/>
          <ac:spMkLst>
            <pc:docMk/>
            <pc:sldMk cId="3996656346" sldId="387"/>
            <ac:spMk id="3" creationId="{500C138F-BCC9-4609-B84F-3FBCAFEFCAF0}"/>
          </ac:spMkLst>
        </pc:spChg>
      </pc:sldChg>
      <pc:sldChg chg="modNotesTx">
        <pc:chgData name="Solina Searcy-Martin" userId="289674bc-641b-45b2-a26a-1a77cafb67c6" providerId="ADAL" clId="{D2E4F5B1-68B4-4CD1-80B7-0001A10EBF38}" dt="2024-05-01T16:35:29.207" v="509" actId="6549"/>
        <pc:sldMkLst>
          <pc:docMk/>
          <pc:sldMk cId="813471177" sldId="388"/>
        </pc:sldMkLst>
      </pc:sldChg>
      <pc:sldChg chg="modSp mod">
        <pc:chgData name="Solina Searcy-Martin" userId="289674bc-641b-45b2-a26a-1a77cafb67c6" providerId="ADAL" clId="{D2E4F5B1-68B4-4CD1-80B7-0001A10EBF38}" dt="2024-05-01T15:05:40.835" v="197" actId="20577"/>
        <pc:sldMkLst>
          <pc:docMk/>
          <pc:sldMk cId="530697995" sldId="390"/>
        </pc:sldMkLst>
        <pc:spChg chg="mod">
          <ac:chgData name="Solina Searcy-Martin" userId="289674bc-641b-45b2-a26a-1a77cafb67c6" providerId="ADAL" clId="{D2E4F5B1-68B4-4CD1-80B7-0001A10EBF38}" dt="2024-05-01T15:05:40.835" v="197" actId="20577"/>
          <ac:spMkLst>
            <pc:docMk/>
            <pc:sldMk cId="530697995" sldId="390"/>
            <ac:spMk id="2" creationId="{AFBCE4B0-EB9B-4E73-BB9E-1D91B0297D9C}"/>
          </ac:spMkLst>
        </pc:spChg>
        <pc:spChg chg="mod">
          <ac:chgData name="Solina Searcy-Martin" userId="289674bc-641b-45b2-a26a-1a77cafb67c6" providerId="ADAL" clId="{D2E4F5B1-68B4-4CD1-80B7-0001A10EBF38}" dt="2024-04-30T14:00:09.201" v="79" actId="6549"/>
          <ac:spMkLst>
            <pc:docMk/>
            <pc:sldMk cId="530697995" sldId="390"/>
            <ac:spMk id="3" creationId="{08C4B3BA-7BFB-4085-A845-9F9648AECCAD}"/>
          </ac:spMkLst>
        </pc:spChg>
      </pc:sldChg>
      <pc:sldChg chg="modSp mod modNotesTx">
        <pc:chgData name="Solina Searcy-Martin" userId="289674bc-641b-45b2-a26a-1a77cafb67c6" providerId="ADAL" clId="{D2E4F5B1-68B4-4CD1-80B7-0001A10EBF38}" dt="2024-05-01T16:34:48.493" v="495" actId="20577"/>
        <pc:sldMkLst>
          <pc:docMk/>
          <pc:sldMk cId="2511374692" sldId="391"/>
        </pc:sldMkLst>
        <pc:spChg chg="mod">
          <ac:chgData name="Solina Searcy-Martin" userId="289674bc-641b-45b2-a26a-1a77cafb67c6" providerId="ADAL" clId="{D2E4F5B1-68B4-4CD1-80B7-0001A10EBF38}" dt="2024-05-01T16:23:29.095" v="387" actId="2"/>
          <ac:spMkLst>
            <pc:docMk/>
            <pc:sldMk cId="2511374692" sldId="391"/>
            <ac:spMk id="3" creationId="{08C4B3BA-7BFB-4085-A845-9F9648AECCAD}"/>
          </ac:spMkLst>
        </pc:spChg>
      </pc:sldChg>
      <pc:sldChg chg="modSp mod">
        <pc:chgData name="Solina Searcy-Martin" userId="289674bc-641b-45b2-a26a-1a77cafb67c6" providerId="ADAL" clId="{D2E4F5B1-68B4-4CD1-80B7-0001A10EBF38}" dt="2024-05-01T15:04:22.478" v="191" actId="20577"/>
        <pc:sldMkLst>
          <pc:docMk/>
          <pc:sldMk cId="917493488" sldId="393"/>
        </pc:sldMkLst>
        <pc:spChg chg="mod">
          <ac:chgData name="Solina Searcy-Martin" userId="289674bc-641b-45b2-a26a-1a77cafb67c6" providerId="ADAL" clId="{D2E4F5B1-68B4-4CD1-80B7-0001A10EBF38}" dt="2024-05-01T15:04:22.478" v="191" actId="20577"/>
          <ac:spMkLst>
            <pc:docMk/>
            <pc:sldMk cId="917493488" sldId="393"/>
            <ac:spMk id="2" creationId="{BDB05DE8-DD27-480D-8797-D0363587CD09}"/>
          </ac:spMkLst>
        </pc:spChg>
        <pc:spChg chg="mod">
          <ac:chgData name="Solina Searcy-Martin" userId="289674bc-641b-45b2-a26a-1a77cafb67c6" providerId="ADAL" clId="{D2E4F5B1-68B4-4CD1-80B7-0001A10EBF38}" dt="2024-04-30T13:59:50.253" v="67" actId="6549"/>
          <ac:spMkLst>
            <pc:docMk/>
            <pc:sldMk cId="917493488" sldId="393"/>
            <ac:spMk id="3" creationId="{75E88AB8-87A0-44EE-8125-5683462235D6}"/>
          </ac:spMkLst>
        </pc:spChg>
      </pc:sldChg>
      <pc:sldChg chg="modSp mod">
        <pc:chgData name="Solina Searcy-Martin" userId="289674bc-641b-45b2-a26a-1a77cafb67c6" providerId="ADAL" clId="{D2E4F5B1-68B4-4CD1-80B7-0001A10EBF38}" dt="2024-04-30T14:00:50.903" v="92" actId="14100"/>
        <pc:sldMkLst>
          <pc:docMk/>
          <pc:sldMk cId="3778900579" sldId="394"/>
        </pc:sldMkLst>
        <pc:spChg chg="mod">
          <ac:chgData name="Solina Searcy-Martin" userId="289674bc-641b-45b2-a26a-1a77cafb67c6" providerId="ADAL" clId="{D2E4F5B1-68B4-4CD1-80B7-0001A10EBF38}" dt="2024-04-30T14:00:50.903" v="92" actId="14100"/>
          <ac:spMkLst>
            <pc:docMk/>
            <pc:sldMk cId="3778900579" sldId="394"/>
            <ac:spMk id="3" creationId="{0D370B3B-064E-4E2E-BD18-26AA92FB40C6}"/>
          </ac:spMkLst>
        </pc:spChg>
      </pc:sldChg>
      <pc:sldChg chg="modNotesTx">
        <pc:chgData name="Solina Searcy-Martin" userId="289674bc-641b-45b2-a26a-1a77cafb67c6" providerId="ADAL" clId="{D2E4F5B1-68B4-4CD1-80B7-0001A10EBF38}" dt="2024-05-01T16:33:15.003" v="467" actId="20577"/>
        <pc:sldMkLst>
          <pc:docMk/>
          <pc:sldMk cId="3157473040" sldId="395"/>
        </pc:sldMkLst>
      </pc:sldChg>
      <pc:sldChg chg="modSp mod">
        <pc:chgData name="Solina Searcy-Martin" userId="289674bc-641b-45b2-a26a-1a77cafb67c6" providerId="ADAL" clId="{D2E4F5B1-68B4-4CD1-80B7-0001A10EBF38}" dt="2024-04-30T14:01:45.249" v="104" actId="6549"/>
        <pc:sldMkLst>
          <pc:docMk/>
          <pc:sldMk cId="1867292555" sldId="396"/>
        </pc:sldMkLst>
        <pc:spChg chg="mod">
          <ac:chgData name="Solina Searcy-Martin" userId="289674bc-641b-45b2-a26a-1a77cafb67c6" providerId="ADAL" clId="{D2E4F5B1-68B4-4CD1-80B7-0001A10EBF38}" dt="2024-04-30T14:01:45.249" v="104" actId="6549"/>
          <ac:spMkLst>
            <pc:docMk/>
            <pc:sldMk cId="1867292555" sldId="396"/>
            <ac:spMk id="3" creationId="{52395894-2657-43A6-8094-261EF6EC6E62}"/>
          </ac:spMkLst>
        </pc:spChg>
      </pc:sldChg>
      <pc:sldChg chg="modNotesTx">
        <pc:chgData name="Solina Searcy-Martin" userId="289674bc-641b-45b2-a26a-1a77cafb67c6" providerId="ADAL" clId="{D2E4F5B1-68B4-4CD1-80B7-0001A10EBF38}" dt="2024-05-01T16:32:47.334" v="455" actId="20577"/>
        <pc:sldMkLst>
          <pc:docMk/>
          <pc:sldMk cId="3996310686" sldId="397"/>
        </pc:sldMkLst>
      </pc:sldChg>
      <pc:sldChg chg="modNotesTx">
        <pc:chgData name="Solina Searcy-Martin" userId="289674bc-641b-45b2-a26a-1a77cafb67c6" providerId="ADAL" clId="{D2E4F5B1-68B4-4CD1-80B7-0001A10EBF38}" dt="2024-05-01T16:32:07.661" v="435" actId="20577"/>
        <pc:sldMkLst>
          <pc:docMk/>
          <pc:sldMk cId="908019975" sldId="398"/>
        </pc:sldMkLst>
      </pc:sldChg>
      <pc:sldChg chg="modNotesTx">
        <pc:chgData name="Solina Searcy-Martin" userId="289674bc-641b-45b2-a26a-1a77cafb67c6" providerId="ADAL" clId="{D2E4F5B1-68B4-4CD1-80B7-0001A10EBF38}" dt="2024-05-01T13:17:02.480" v="170" actId="6549"/>
        <pc:sldMkLst>
          <pc:docMk/>
          <pc:sldMk cId="4121366989" sldId="399"/>
        </pc:sldMkLst>
      </pc:sldChg>
      <pc:sldChg chg="modSp mod">
        <pc:chgData name="Solina Searcy-Martin" userId="289674bc-641b-45b2-a26a-1a77cafb67c6" providerId="ADAL" clId="{D2E4F5B1-68B4-4CD1-80B7-0001A10EBF38}" dt="2024-04-30T14:01:07.964" v="96" actId="6549"/>
        <pc:sldMkLst>
          <pc:docMk/>
          <pc:sldMk cId="661717221" sldId="400"/>
        </pc:sldMkLst>
        <pc:spChg chg="mod">
          <ac:chgData name="Solina Searcy-Martin" userId="289674bc-641b-45b2-a26a-1a77cafb67c6" providerId="ADAL" clId="{D2E4F5B1-68B4-4CD1-80B7-0001A10EBF38}" dt="2024-04-30T14:01:07.964" v="96" actId="6549"/>
          <ac:spMkLst>
            <pc:docMk/>
            <pc:sldMk cId="661717221" sldId="400"/>
            <ac:spMk id="3" creationId="{4953A0B4-5E21-44E2-B6B5-FA09C1691514}"/>
          </ac:spMkLst>
        </pc:spChg>
      </pc:sldChg>
      <pc:sldChg chg="modSp mod modNotesTx">
        <pc:chgData name="Solina Searcy-Martin" userId="289674bc-641b-45b2-a26a-1a77cafb67c6" providerId="ADAL" clId="{D2E4F5B1-68B4-4CD1-80B7-0001A10EBF38}" dt="2024-05-01T16:33:32.303" v="480" actId="20577"/>
        <pc:sldMkLst>
          <pc:docMk/>
          <pc:sldMk cId="3656962071" sldId="402"/>
        </pc:sldMkLst>
        <pc:spChg chg="mod">
          <ac:chgData name="Solina Searcy-Martin" userId="289674bc-641b-45b2-a26a-1a77cafb67c6" providerId="ADAL" clId="{D2E4F5B1-68B4-4CD1-80B7-0001A10EBF38}" dt="2024-05-01T16:26:56.783" v="414" actId="20577"/>
          <ac:spMkLst>
            <pc:docMk/>
            <pc:sldMk cId="3656962071" sldId="402"/>
            <ac:spMk id="3" creationId="{FD76A0B4-8705-445D-BB6A-F88672C96096}"/>
          </ac:spMkLst>
        </pc:spChg>
      </pc:sldChg>
      <pc:sldChg chg="modSp mod modNotesTx">
        <pc:chgData name="Solina Searcy-Martin" userId="289674bc-641b-45b2-a26a-1a77cafb67c6" providerId="ADAL" clId="{D2E4F5B1-68B4-4CD1-80B7-0001A10EBF38}" dt="2024-05-01T15:09:55.140" v="385" actId="6549"/>
        <pc:sldMkLst>
          <pc:docMk/>
          <pc:sldMk cId="2599746969" sldId="406"/>
        </pc:sldMkLst>
        <pc:spChg chg="mod">
          <ac:chgData name="Solina Searcy-Martin" userId="289674bc-641b-45b2-a26a-1a77cafb67c6" providerId="ADAL" clId="{D2E4F5B1-68B4-4CD1-80B7-0001A10EBF38}" dt="2024-05-01T15:07:18.905" v="243" actId="6549"/>
          <ac:spMkLst>
            <pc:docMk/>
            <pc:sldMk cId="2599746969" sldId="406"/>
            <ac:spMk id="7" creationId="{F594C287-F323-453F-B3AC-90CB4A98BE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053DE-417B-4D57-BA2D-141D47E9FCD7}" type="datetimeFigureOut">
              <a:rPr lang="en-US" smtClean="0"/>
              <a:t>5/3/2024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E7BEE-51DD-4F72-BA12-033336BCD6B7}" type="slidenum">
              <a:rPr lang="en-US" smtClean="0"/>
              <a:t>‹#›</a:t>
            </a:fld>
            <a:endParaRPr lang="en-US" dirty="0"/>
          </a:p>
        </p:txBody>
      </p:sp>
    </p:spTree>
    <p:extLst>
      <p:ext uri="{BB962C8B-B14F-4D97-AF65-F5344CB8AC3E}">
        <p14:creationId xmlns:p14="http://schemas.microsoft.com/office/powerpoint/2010/main" val="3380275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AC members and quest must sign in per the attendance sheet</a:t>
            </a:r>
          </a:p>
          <a:p>
            <a:r>
              <a:rPr lang="en-US">
                <a:cs typeface="Calibri"/>
              </a:rPr>
              <a:t>Chair- </a:t>
            </a:r>
            <a:r>
              <a:rPr lang="en-US" dirty="0">
                <a:cs typeface="Calibri"/>
              </a:rPr>
              <a:t>person, call to order the meeting; note time of start time</a:t>
            </a:r>
          </a:p>
          <a:p>
            <a:pPr algn="just"/>
            <a:r>
              <a:rPr lang="en-US" dirty="0">
                <a:cs typeface="Calibri"/>
              </a:rPr>
              <a:t>Let the chair- person know the meeting can start. </a:t>
            </a:r>
          </a:p>
        </p:txBody>
      </p:sp>
      <p:sp>
        <p:nvSpPr>
          <p:cNvPr id="4" name="Slide Number Placeholder 3"/>
          <p:cNvSpPr>
            <a:spLocks noGrp="1"/>
          </p:cNvSpPr>
          <p:nvPr>
            <p:ph type="sldNum" sz="quarter" idx="5"/>
          </p:nvPr>
        </p:nvSpPr>
        <p:spPr/>
        <p:txBody>
          <a:bodyPr/>
          <a:lstStyle/>
          <a:p>
            <a:fld id="{D8B40B08-8BBB-504C-BAD2-61931D34972B}" type="slidenum">
              <a:rPr lang="en-US" smtClean="0"/>
              <a:t>1</a:t>
            </a:fld>
            <a:endParaRPr lang="en-US" dirty="0"/>
          </a:p>
        </p:txBody>
      </p:sp>
    </p:spTree>
    <p:extLst>
      <p:ext uri="{BB962C8B-B14F-4D97-AF65-F5344CB8AC3E}">
        <p14:creationId xmlns:p14="http://schemas.microsoft.com/office/powerpoint/2010/main" val="24671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10</a:t>
            </a:fld>
            <a:endParaRPr lang="en-US" dirty="0"/>
          </a:p>
        </p:txBody>
      </p:sp>
    </p:spTree>
    <p:extLst>
      <p:ext uri="{BB962C8B-B14F-4D97-AF65-F5344CB8AC3E}">
        <p14:creationId xmlns:p14="http://schemas.microsoft.com/office/powerpoint/2010/main" val="213889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11</a:t>
            </a:fld>
            <a:endParaRPr lang="en-US" dirty="0"/>
          </a:p>
        </p:txBody>
      </p:sp>
    </p:spTree>
    <p:extLst>
      <p:ext uri="{BB962C8B-B14F-4D97-AF65-F5344CB8AC3E}">
        <p14:creationId xmlns:p14="http://schemas.microsoft.com/office/powerpoint/2010/main" val="108237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Morgan Hamilton</a:t>
            </a:r>
          </a:p>
        </p:txBody>
      </p:sp>
      <p:sp>
        <p:nvSpPr>
          <p:cNvPr id="4" name="Slide Number Placeholder 3"/>
          <p:cNvSpPr>
            <a:spLocks noGrp="1"/>
          </p:cNvSpPr>
          <p:nvPr>
            <p:ph type="sldNum" sz="quarter" idx="5"/>
          </p:nvPr>
        </p:nvSpPr>
        <p:spPr/>
        <p:txBody>
          <a:bodyPr/>
          <a:lstStyle/>
          <a:p>
            <a:fld id="{7DDA7759-57EF-4B3D-BBD8-C1B572D3CA58}" type="slidenum">
              <a:rPr lang="en-US" smtClean="0"/>
              <a:t>12</a:t>
            </a:fld>
            <a:endParaRPr lang="en-US" dirty="0"/>
          </a:p>
        </p:txBody>
      </p:sp>
    </p:spTree>
    <p:extLst>
      <p:ext uri="{BB962C8B-B14F-4D97-AF65-F5344CB8AC3E}">
        <p14:creationId xmlns:p14="http://schemas.microsoft.com/office/powerpoint/2010/main" val="387684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13</a:t>
            </a:fld>
            <a:endParaRPr lang="en-US" dirty="0"/>
          </a:p>
        </p:txBody>
      </p:sp>
    </p:spTree>
    <p:extLst>
      <p:ext uri="{BB962C8B-B14F-4D97-AF65-F5344CB8AC3E}">
        <p14:creationId xmlns:p14="http://schemas.microsoft.com/office/powerpoint/2010/main" val="2922883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14</a:t>
            </a:fld>
            <a:endParaRPr lang="en-US" dirty="0"/>
          </a:p>
        </p:txBody>
      </p:sp>
    </p:spTree>
    <p:extLst>
      <p:ext uri="{BB962C8B-B14F-4D97-AF65-F5344CB8AC3E}">
        <p14:creationId xmlns:p14="http://schemas.microsoft.com/office/powerpoint/2010/main" val="294705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Lauran Larson</a:t>
            </a:r>
          </a:p>
        </p:txBody>
      </p:sp>
      <p:sp>
        <p:nvSpPr>
          <p:cNvPr id="4" name="Slide Number Placeholder 3"/>
          <p:cNvSpPr>
            <a:spLocks noGrp="1"/>
          </p:cNvSpPr>
          <p:nvPr>
            <p:ph type="sldNum" sz="quarter" idx="5"/>
          </p:nvPr>
        </p:nvSpPr>
        <p:spPr/>
        <p:txBody>
          <a:bodyPr/>
          <a:lstStyle/>
          <a:p>
            <a:fld id="{7DDA7759-57EF-4B3D-BBD8-C1B572D3CA58}" type="slidenum">
              <a:rPr lang="en-US" smtClean="0"/>
              <a:t>15</a:t>
            </a:fld>
            <a:endParaRPr lang="en-US" dirty="0"/>
          </a:p>
        </p:txBody>
      </p:sp>
    </p:spTree>
    <p:extLst>
      <p:ext uri="{BB962C8B-B14F-4D97-AF65-F5344CB8AC3E}">
        <p14:creationId xmlns:p14="http://schemas.microsoft.com/office/powerpoint/2010/main" val="2466726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 Rankin</a:t>
            </a:r>
          </a:p>
        </p:txBody>
      </p:sp>
      <p:sp>
        <p:nvSpPr>
          <p:cNvPr id="4" name="Slide Number Placeholder 3"/>
          <p:cNvSpPr>
            <a:spLocks noGrp="1"/>
          </p:cNvSpPr>
          <p:nvPr>
            <p:ph type="sldNum" sz="quarter" idx="5"/>
          </p:nvPr>
        </p:nvSpPr>
        <p:spPr/>
        <p:txBody>
          <a:bodyPr/>
          <a:lstStyle/>
          <a:p>
            <a:fld id="{7DDA7759-57EF-4B3D-BBD8-C1B572D3CA58}" type="slidenum">
              <a:rPr lang="en-US" smtClean="0"/>
              <a:t>16</a:t>
            </a:fld>
            <a:endParaRPr lang="en-US" dirty="0"/>
          </a:p>
        </p:txBody>
      </p:sp>
    </p:spTree>
    <p:extLst>
      <p:ext uri="{BB962C8B-B14F-4D97-AF65-F5344CB8AC3E}">
        <p14:creationId xmlns:p14="http://schemas.microsoft.com/office/powerpoint/2010/main" val="3172304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17</a:t>
            </a:fld>
            <a:endParaRPr lang="en-US" dirty="0"/>
          </a:p>
        </p:txBody>
      </p:sp>
    </p:spTree>
    <p:extLst>
      <p:ext uri="{BB962C8B-B14F-4D97-AF65-F5344CB8AC3E}">
        <p14:creationId xmlns:p14="http://schemas.microsoft.com/office/powerpoint/2010/main" val="418673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 Combs </a:t>
            </a:r>
          </a:p>
        </p:txBody>
      </p:sp>
      <p:sp>
        <p:nvSpPr>
          <p:cNvPr id="4" name="Slide Number Placeholder 3"/>
          <p:cNvSpPr>
            <a:spLocks noGrp="1"/>
          </p:cNvSpPr>
          <p:nvPr>
            <p:ph type="sldNum" sz="quarter" idx="5"/>
          </p:nvPr>
        </p:nvSpPr>
        <p:spPr/>
        <p:txBody>
          <a:bodyPr/>
          <a:lstStyle/>
          <a:p>
            <a:fld id="{7DDA7759-57EF-4B3D-BBD8-C1B572D3CA58}" type="slidenum">
              <a:rPr lang="en-US" smtClean="0"/>
              <a:t>18</a:t>
            </a:fld>
            <a:endParaRPr lang="en-US" dirty="0"/>
          </a:p>
        </p:txBody>
      </p:sp>
    </p:spTree>
    <p:extLst>
      <p:ext uri="{BB962C8B-B14F-4D97-AF65-F5344CB8AC3E}">
        <p14:creationId xmlns:p14="http://schemas.microsoft.com/office/powerpoint/2010/main" val="4293393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19</a:t>
            </a:fld>
            <a:endParaRPr lang="en-US" dirty="0"/>
          </a:p>
        </p:txBody>
      </p:sp>
    </p:spTree>
    <p:extLst>
      <p:ext uri="{BB962C8B-B14F-4D97-AF65-F5344CB8AC3E}">
        <p14:creationId xmlns:p14="http://schemas.microsoft.com/office/powerpoint/2010/main" val="408064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Welcome and thank you for your participation.</a:t>
            </a:r>
          </a:p>
          <a:p>
            <a:endParaRPr lang="en-US" dirty="0">
              <a:cs typeface="Calibri"/>
            </a:endParaRPr>
          </a:p>
          <a:p>
            <a:r>
              <a:rPr lang="en-US" dirty="0">
                <a:cs typeface="Calibri"/>
              </a:rPr>
              <a:t>Have all guests and AC members make introductions  </a:t>
            </a:r>
          </a:p>
          <a:p>
            <a:endParaRPr lang="en-US" dirty="0">
              <a:cs typeface="Calibri"/>
            </a:endParaRPr>
          </a:p>
          <a:p>
            <a:r>
              <a:rPr lang="en-US" dirty="0">
                <a:cs typeface="Calibri"/>
              </a:rPr>
              <a:t>Today’s agency: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t>Public </a:t>
            </a:r>
            <a:r>
              <a:rPr lang="en-US" sz="1200" dirty="0"/>
              <a:t>Hearing for FY24 Work plans and funding</a:t>
            </a:r>
          </a:p>
          <a:p>
            <a:pPr marL="228600" indent="-228600">
              <a:buAutoNum type="arabicPeriod"/>
            </a:pPr>
            <a:r>
              <a:rPr lang="en-US" dirty="0">
                <a:cs typeface="Calibri"/>
              </a:rPr>
              <a:t>Closing remark and adjourn the meeting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dirty="0"/>
          </a:p>
        </p:txBody>
      </p:sp>
    </p:spTree>
    <p:extLst>
      <p:ext uri="{BB962C8B-B14F-4D97-AF65-F5344CB8AC3E}">
        <p14:creationId xmlns:p14="http://schemas.microsoft.com/office/powerpoint/2010/main" val="342386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Chery</a:t>
            </a:r>
          </a:p>
        </p:txBody>
      </p:sp>
      <p:sp>
        <p:nvSpPr>
          <p:cNvPr id="4" name="Slide Number Placeholder 3"/>
          <p:cNvSpPr>
            <a:spLocks noGrp="1"/>
          </p:cNvSpPr>
          <p:nvPr>
            <p:ph type="sldNum" sz="quarter" idx="5"/>
          </p:nvPr>
        </p:nvSpPr>
        <p:spPr/>
        <p:txBody>
          <a:bodyPr/>
          <a:lstStyle/>
          <a:p>
            <a:fld id="{7DDA7759-57EF-4B3D-BBD8-C1B572D3CA58}" type="slidenum">
              <a:rPr lang="en-US" smtClean="0"/>
              <a:t>20</a:t>
            </a:fld>
            <a:endParaRPr lang="en-US" dirty="0"/>
          </a:p>
        </p:txBody>
      </p:sp>
    </p:spTree>
    <p:extLst>
      <p:ext uri="{BB962C8B-B14F-4D97-AF65-F5344CB8AC3E}">
        <p14:creationId xmlns:p14="http://schemas.microsoft.com/office/powerpoint/2010/main" val="719787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Chair to call the meeting to end.   </a:t>
            </a:r>
          </a:p>
          <a:p>
            <a:endParaRPr lang="en-US" dirty="0">
              <a:cs typeface="Calibri"/>
            </a:endParaRPr>
          </a:p>
          <a:p>
            <a:r>
              <a:rPr lang="en-US" dirty="0">
                <a:cs typeface="Calibri"/>
              </a:rPr>
              <a:t>Closing remarks –    </a:t>
            </a:r>
          </a:p>
        </p:txBody>
      </p:sp>
      <p:sp>
        <p:nvSpPr>
          <p:cNvPr id="4" name="Slide Number Placeholder 3"/>
          <p:cNvSpPr>
            <a:spLocks noGrp="1"/>
          </p:cNvSpPr>
          <p:nvPr>
            <p:ph type="sldNum" sz="quarter" idx="5"/>
          </p:nvPr>
        </p:nvSpPr>
        <p:spPr/>
        <p:txBody>
          <a:bodyPr/>
          <a:lstStyle/>
          <a:p>
            <a:fld id="{D8B40B08-8BBB-504C-BAD2-61931D34972B}" type="slidenum">
              <a:rPr lang="en-US" smtClean="0"/>
              <a:t>21</a:t>
            </a:fld>
            <a:endParaRPr lang="en-US" dirty="0"/>
          </a:p>
        </p:txBody>
      </p:sp>
    </p:spTree>
    <p:extLst>
      <p:ext uri="{BB962C8B-B14F-4D97-AF65-F5344CB8AC3E}">
        <p14:creationId xmlns:p14="http://schemas.microsoft.com/office/powerpoint/2010/main" val="402466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AC recommendations and the commissioner approval, the following proposals/applications will receive funding for FFY2025. </a:t>
            </a:r>
          </a:p>
          <a:p>
            <a:endParaRPr lang="en-US" dirty="0"/>
          </a:p>
          <a:p>
            <a:r>
              <a:rPr lang="en-US" dirty="0"/>
              <a:t>Today’s agenda will provide an overview of the FY2024 workplans and budgets.  </a:t>
            </a:r>
          </a:p>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a:t>
            </a:fld>
            <a:endParaRPr lang="en-US" dirty="0"/>
          </a:p>
        </p:txBody>
      </p:sp>
    </p:spTree>
    <p:extLst>
      <p:ext uri="{BB962C8B-B14F-4D97-AF65-F5344CB8AC3E}">
        <p14:creationId xmlns:p14="http://schemas.microsoft.com/office/powerpoint/2010/main" val="5112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programs</a:t>
            </a:r>
          </a:p>
          <a:p>
            <a:pPr marL="228600" indent="-228600">
              <a:buAutoNum type="arabicPeriod"/>
            </a:pPr>
            <a:r>
              <a:rPr lang="en-US" dirty="0"/>
              <a:t>Work plan SMART objective and activities</a:t>
            </a:r>
          </a:p>
          <a:p>
            <a:pPr marL="228600" indent="-228600">
              <a:buAutoNum type="arabicPeriod"/>
            </a:pPr>
            <a:r>
              <a:rPr lang="en-US" dirty="0"/>
              <a:t>Budget </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4</a:t>
            </a:fld>
            <a:endParaRPr lang="en-US" dirty="0"/>
          </a:p>
        </p:txBody>
      </p:sp>
    </p:spTree>
    <p:extLst>
      <p:ext uri="{BB962C8B-B14F-4D97-AF65-F5344CB8AC3E}">
        <p14:creationId xmlns:p14="http://schemas.microsoft.com/office/powerpoint/2010/main" val="166607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5</a:t>
            </a:fld>
            <a:endParaRPr lang="en-US" dirty="0"/>
          </a:p>
        </p:txBody>
      </p:sp>
    </p:spTree>
    <p:extLst>
      <p:ext uri="{BB962C8B-B14F-4D97-AF65-F5344CB8AC3E}">
        <p14:creationId xmlns:p14="http://schemas.microsoft.com/office/powerpoint/2010/main" val="194579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 Baugh</a:t>
            </a:r>
          </a:p>
        </p:txBody>
      </p:sp>
      <p:sp>
        <p:nvSpPr>
          <p:cNvPr id="4" name="Slide Number Placeholder 3"/>
          <p:cNvSpPr>
            <a:spLocks noGrp="1"/>
          </p:cNvSpPr>
          <p:nvPr>
            <p:ph type="sldNum" sz="quarter" idx="5"/>
          </p:nvPr>
        </p:nvSpPr>
        <p:spPr/>
        <p:txBody>
          <a:bodyPr/>
          <a:lstStyle/>
          <a:p>
            <a:fld id="{7DDA7759-57EF-4B3D-BBD8-C1B572D3CA58}" type="slidenum">
              <a:rPr lang="en-US" smtClean="0"/>
              <a:t>6</a:t>
            </a:fld>
            <a:endParaRPr lang="en-US" dirty="0"/>
          </a:p>
        </p:txBody>
      </p:sp>
    </p:spTree>
    <p:extLst>
      <p:ext uri="{BB962C8B-B14F-4D97-AF65-F5344CB8AC3E}">
        <p14:creationId xmlns:p14="http://schemas.microsoft.com/office/powerpoint/2010/main" val="1878907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7</a:t>
            </a:fld>
            <a:endParaRPr lang="en-US" dirty="0"/>
          </a:p>
        </p:txBody>
      </p:sp>
    </p:spTree>
    <p:extLst>
      <p:ext uri="{BB962C8B-B14F-4D97-AF65-F5344CB8AC3E}">
        <p14:creationId xmlns:p14="http://schemas.microsoft.com/office/powerpoint/2010/main" val="299159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8</a:t>
            </a:fld>
            <a:endParaRPr lang="en-US" dirty="0"/>
          </a:p>
        </p:txBody>
      </p:sp>
    </p:spTree>
    <p:extLst>
      <p:ext uri="{BB962C8B-B14F-4D97-AF65-F5344CB8AC3E}">
        <p14:creationId xmlns:p14="http://schemas.microsoft.com/office/powerpoint/2010/main" val="1512902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9</a:t>
            </a:fld>
            <a:endParaRPr lang="en-US" dirty="0"/>
          </a:p>
        </p:txBody>
      </p:sp>
    </p:spTree>
    <p:extLst>
      <p:ext uri="{BB962C8B-B14F-4D97-AF65-F5344CB8AC3E}">
        <p14:creationId xmlns:p14="http://schemas.microsoft.com/office/powerpoint/2010/main" val="185641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7A0D-F57C-42C7-815D-95E6CC300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EBAA4A-793E-4EC7-A65B-5410160A8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22407F-5CB0-4746-BBEB-F6E6A76F9861}"/>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5" name="Footer Placeholder 4">
            <a:extLst>
              <a:ext uri="{FF2B5EF4-FFF2-40B4-BE49-F238E27FC236}">
                <a16:creationId xmlns:a16="http://schemas.microsoft.com/office/drawing/2014/main" id="{08C32371-AB00-4FF0-AFB6-8375A4B5B1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F68400-B884-471C-94FD-5AF1E66BDCDB}"/>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87947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5B6D-7140-4B78-9CE5-B03063125C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ADEA53-32AC-41B6-B709-7734320729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C23A0-D3BE-4826-8D7E-32C4B6133E16}"/>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5" name="Footer Placeholder 4">
            <a:extLst>
              <a:ext uri="{FF2B5EF4-FFF2-40B4-BE49-F238E27FC236}">
                <a16:creationId xmlns:a16="http://schemas.microsoft.com/office/drawing/2014/main" id="{3440A2D2-FBC0-4E90-A820-0AFDD8FABB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75F768-51DC-497E-B43E-7270F969EC01}"/>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93490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914D4-05FE-4B56-8D9A-23CE48D6FF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3E58FB-F257-4F6E-B2A6-DD6E02A0CA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FD50F-248A-42A5-9B4E-41D27420F5B9}"/>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5" name="Footer Placeholder 4">
            <a:extLst>
              <a:ext uri="{FF2B5EF4-FFF2-40B4-BE49-F238E27FC236}">
                <a16:creationId xmlns:a16="http://schemas.microsoft.com/office/drawing/2014/main" id="{1BEF0739-619C-44A1-A2DB-869E7BAC6A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3DBD9E-23E8-4F88-AA39-A619C4A16C69}"/>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37098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dirty="0"/>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1182740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dirty="0"/>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1280625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dirty="0"/>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49843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945A-DD99-4DBC-B3DE-3BAB8368A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46DD4F-6015-4405-96F5-186CB5DEE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9E2DB-02DE-47F3-B588-FD477B757D7B}"/>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5" name="Footer Placeholder 4">
            <a:extLst>
              <a:ext uri="{FF2B5EF4-FFF2-40B4-BE49-F238E27FC236}">
                <a16:creationId xmlns:a16="http://schemas.microsoft.com/office/drawing/2014/main" id="{08998BA7-C98D-4A90-87E9-2AB8D153FB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711C53-A7A1-4971-9ADD-B1F5ECA5FFEA}"/>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413929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46A6-44E5-4877-87BD-429282FE8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05977F-8B9B-4D2D-A35E-E3E52C21A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54951-1271-4925-93D9-3E2269BD7DAD}"/>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5" name="Footer Placeholder 4">
            <a:extLst>
              <a:ext uri="{FF2B5EF4-FFF2-40B4-BE49-F238E27FC236}">
                <a16:creationId xmlns:a16="http://schemas.microsoft.com/office/drawing/2014/main" id="{18171F95-D2A5-4622-809D-2DBBDA8F0E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D6FA3E-AFB0-4944-9953-E4709A279AF1}"/>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373251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749A-AC5F-4EB6-AF85-767782AF0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0C2FF-B030-4CA8-A00A-74ADCD323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1CE7E-B564-481C-94C6-8EB924C2D8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09142B-614D-4968-A415-0F70C99080D9}"/>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6" name="Footer Placeholder 5">
            <a:extLst>
              <a:ext uri="{FF2B5EF4-FFF2-40B4-BE49-F238E27FC236}">
                <a16:creationId xmlns:a16="http://schemas.microsoft.com/office/drawing/2014/main" id="{82040F27-5B40-47B7-80C6-5794CDD5D3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ADD490-39FF-478A-A332-ADC57AB117D9}"/>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65395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7ABD-7E8D-4772-BD15-F9B202803A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9C8EB5-3BE5-4840-9094-4CFE3EE27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61C3D5-3BE4-415F-B6D7-F1B5BA201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D5DE-6C21-4EA1-AD3E-BE58942B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9279D2-13FE-4B45-982F-3DA6DD59E5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F294B3-3410-493B-AC50-D93C855B90E3}"/>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8" name="Footer Placeholder 7">
            <a:extLst>
              <a:ext uri="{FF2B5EF4-FFF2-40B4-BE49-F238E27FC236}">
                <a16:creationId xmlns:a16="http://schemas.microsoft.com/office/drawing/2014/main" id="{0D276DED-6A2D-4EA0-9CBD-759BB416BF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B7FFC0-E618-4AA3-BD5B-3D59C4B97DDE}"/>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79749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8457-E867-41E0-8312-516316556A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19882E-819D-49A5-B641-DBB34EE45D2D}"/>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4" name="Footer Placeholder 3">
            <a:extLst>
              <a:ext uri="{FF2B5EF4-FFF2-40B4-BE49-F238E27FC236}">
                <a16:creationId xmlns:a16="http://schemas.microsoft.com/office/drawing/2014/main" id="{5742400E-AC73-4AFB-8678-62B2E06E28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E30DDE-4B53-4925-9F48-F20875CFE198}"/>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203932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AD75-638D-4993-BC3B-304A5EEB6B92}"/>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3" name="Footer Placeholder 2">
            <a:extLst>
              <a:ext uri="{FF2B5EF4-FFF2-40B4-BE49-F238E27FC236}">
                <a16:creationId xmlns:a16="http://schemas.microsoft.com/office/drawing/2014/main" id="{5B2CED12-7CCC-447F-84A9-5D030141F5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6555FC-CA5E-4B31-92C9-750AF12DA867}"/>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405061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D28B-5344-4AE5-92CE-C44EFC8A8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18CF09-8ACE-4D2F-8D7B-C0FFC0993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704A2-8356-4A52-A94D-7FE2AEE84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D20E0-7CD8-4A3C-95EA-47BBDB44729E}"/>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6" name="Footer Placeholder 5">
            <a:extLst>
              <a:ext uri="{FF2B5EF4-FFF2-40B4-BE49-F238E27FC236}">
                <a16:creationId xmlns:a16="http://schemas.microsoft.com/office/drawing/2014/main" id="{F99D923F-975D-449F-B4DA-226F1E05A7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843A9A-DEED-4716-A3B5-DFAD72E41B71}"/>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427998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397F-90E9-4922-9F8E-A864DE5D49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6C0687-A5BF-439D-B7E5-BFED7193C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9C9F7DA-17EF-49DD-9408-1D7B15112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6DFF6-11FF-4411-88C6-F1057BD49526}"/>
              </a:ext>
            </a:extLst>
          </p:cNvPr>
          <p:cNvSpPr>
            <a:spLocks noGrp="1"/>
          </p:cNvSpPr>
          <p:nvPr>
            <p:ph type="dt" sz="half" idx="10"/>
          </p:nvPr>
        </p:nvSpPr>
        <p:spPr/>
        <p:txBody>
          <a:bodyPr/>
          <a:lstStyle/>
          <a:p>
            <a:fld id="{04303890-7222-4F26-A157-A05E9A905BCA}" type="datetimeFigureOut">
              <a:rPr lang="en-US" smtClean="0"/>
              <a:t>5/3/2024</a:t>
            </a:fld>
            <a:endParaRPr lang="en-US" dirty="0"/>
          </a:p>
        </p:txBody>
      </p:sp>
      <p:sp>
        <p:nvSpPr>
          <p:cNvPr id="6" name="Footer Placeholder 5">
            <a:extLst>
              <a:ext uri="{FF2B5EF4-FFF2-40B4-BE49-F238E27FC236}">
                <a16:creationId xmlns:a16="http://schemas.microsoft.com/office/drawing/2014/main" id="{2DD68EF1-2B63-480C-9ADC-CE64269A88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A0DB24-3B05-41C7-94DF-1068925376D8}"/>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87090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79198-EC20-44B5-A7CF-97AAAE8865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A2DE5F-4E0E-4A68-B063-CAE3D6723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90D9A-1D60-45C8-8AA3-8862EF8AB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03890-7222-4F26-A157-A05E9A905BCA}" type="datetimeFigureOut">
              <a:rPr lang="en-US" smtClean="0"/>
              <a:t>5/3/2024</a:t>
            </a:fld>
            <a:endParaRPr lang="en-US" dirty="0"/>
          </a:p>
        </p:txBody>
      </p:sp>
      <p:sp>
        <p:nvSpPr>
          <p:cNvPr id="5" name="Footer Placeholder 4">
            <a:extLst>
              <a:ext uri="{FF2B5EF4-FFF2-40B4-BE49-F238E27FC236}">
                <a16:creationId xmlns:a16="http://schemas.microsoft.com/office/drawing/2014/main" id="{CE35F8AF-433F-419F-A917-60F3B4AA9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9D64532-BD78-48E7-B326-B7D765B9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48340-7234-4980-9205-DC62CE1FF683}" type="slidenum">
              <a:rPr lang="en-US" smtClean="0"/>
              <a:t>‹#›</a:t>
            </a:fld>
            <a:endParaRPr lang="en-US" dirty="0"/>
          </a:p>
        </p:txBody>
      </p:sp>
    </p:spTree>
    <p:extLst>
      <p:ext uri="{BB962C8B-B14F-4D97-AF65-F5344CB8AC3E}">
        <p14:creationId xmlns:p14="http://schemas.microsoft.com/office/powerpoint/2010/main" val="197648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914400"/>
            <a:ext cx="5177118" cy="1581374"/>
          </a:xfrm>
        </p:spPr>
        <p:txBody>
          <a:bodyPr/>
          <a:lstStyle/>
          <a:p>
            <a:pPr algn="ctr"/>
            <a:r>
              <a:rPr lang="en-US" sz="2800" b="1" dirty="0">
                <a:solidFill>
                  <a:srgbClr val="0070C0"/>
                </a:solidFill>
              </a:rPr>
              <a:t>Preventive Health and Health Services (PHHS) Block Grant (BG)</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515567" y="2754489"/>
            <a:ext cx="5177118" cy="958058"/>
          </a:xfrm>
        </p:spPr>
        <p:txBody>
          <a:bodyPr/>
          <a:lstStyle/>
          <a:p>
            <a:pPr algn="ctr"/>
            <a:r>
              <a:rPr lang="en-US" sz="3600" dirty="0"/>
              <a:t>Public Hearing Meeting</a:t>
            </a:r>
          </a:p>
          <a:p>
            <a:pPr algn="ctr"/>
            <a:endParaRPr lang="en-US" dirty="0"/>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1</a:t>
            </a:fld>
            <a:endParaRPr lang="en-US" dirty="0"/>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a:xfrm>
            <a:off x="923732" y="4186623"/>
            <a:ext cx="4170782" cy="330200"/>
          </a:xfrm>
        </p:spPr>
        <p:txBody>
          <a:bodyPr/>
          <a:lstStyle/>
          <a:p>
            <a:pPr algn="ctr"/>
            <a:r>
              <a:rPr lang="en-US" sz="2400" dirty="0"/>
              <a:t>2:00 pm </a:t>
            </a:r>
          </a:p>
          <a:p>
            <a:pPr algn="ctr"/>
            <a:r>
              <a:rPr lang="en-US" sz="2400" dirty="0"/>
              <a:t>May 1, 2024</a:t>
            </a:r>
          </a:p>
        </p:txBody>
      </p:sp>
    </p:spTree>
    <p:extLst>
      <p:ext uri="{BB962C8B-B14F-4D97-AF65-F5344CB8AC3E}">
        <p14:creationId xmlns:p14="http://schemas.microsoft.com/office/powerpoint/2010/main" val="247891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5DE8-DD27-480D-8797-D0363587CD09}"/>
              </a:ext>
            </a:extLst>
          </p:cNvPr>
          <p:cNvSpPr>
            <a:spLocks noGrp="1"/>
          </p:cNvSpPr>
          <p:nvPr>
            <p:ph type="title"/>
          </p:nvPr>
        </p:nvSpPr>
        <p:spPr>
          <a:xfrm>
            <a:off x="457200" y="659219"/>
            <a:ext cx="11394140" cy="691115"/>
          </a:xfrm>
        </p:spPr>
        <p:txBody>
          <a:bodyPr/>
          <a:lstStyle/>
          <a:p>
            <a:pPr algn="ctr"/>
            <a:r>
              <a:rPr lang="en-US" b="0" i="1" dirty="0">
                <a:solidFill>
                  <a:srgbClr val="0070C0"/>
                </a:solidFill>
                <a:effectLst/>
                <a:latin typeface="Arial" panose="020B0604020202020204" pitchFamily="34" charset="0"/>
              </a:rPr>
              <a:t>Child Passenger Safety Program-CPS</a:t>
            </a:r>
            <a:endParaRPr lang="en-US" i="1" dirty="0">
              <a:solidFill>
                <a:srgbClr val="0070C0"/>
              </a:solidFill>
            </a:endParaRPr>
          </a:p>
        </p:txBody>
      </p:sp>
      <p:sp>
        <p:nvSpPr>
          <p:cNvPr id="3" name="Content Placeholder 2">
            <a:extLst>
              <a:ext uri="{FF2B5EF4-FFF2-40B4-BE49-F238E27FC236}">
                <a16:creationId xmlns:a16="http://schemas.microsoft.com/office/drawing/2014/main" id="{75E88AB8-87A0-44EE-8125-5683462235D6}"/>
              </a:ext>
            </a:extLst>
          </p:cNvPr>
          <p:cNvSpPr>
            <a:spLocks noGrp="1"/>
          </p:cNvSpPr>
          <p:nvPr>
            <p:ph idx="1"/>
          </p:nvPr>
        </p:nvSpPr>
        <p:spPr>
          <a:xfrm>
            <a:off x="797441" y="1722474"/>
            <a:ext cx="10738885" cy="4625163"/>
          </a:xfrm>
        </p:spPr>
        <p:txBody>
          <a:bodyPr/>
          <a:lstStyle/>
          <a:p>
            <a:pPr marL="0" indent="0">
              <a:buNone/>
            </a:pPr>
            <a:r>
              <a:rPr lang="en-US" sz="2400" i="1" dirty="0">
                <a:latin typeface="Arial" panose="020B0604020202020204" pitchFamily="34" charset="0"/>
                <a:cs typeface="Arial" panose="020B0604020202020204" pitchFamily="34" charset="0"/>
              </a:rPr>
              <a:t>Budget: </a:t>
            </a:r>
            <a:r>
              <a:rPr lang="en-US" sz="2400" dirty="0">
                <a:latin typeface="Arial" panose="020B0604020202020204" pitchFamily="34" charset="0"/>
                <a:cs typeface="Arial" panose="020B0604020202020204" pitchFamily="34" charset="0"/>
              </a:rPr>
              <a:t>$221,386 –Maintain existing funds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:0    </a:t>
            </a:r>
            <a:r>
              <a:rPr lang="en-US" sz="2400" i="1" dirty="0">
                <a:latin typeface="Arial" panose="020B0604020202020204" pitchFamily="34" charset="0"/>
                <a:cs typeface="Arial" panose="020B0604020202020204" pitchFamily="34" charset="0"/>
              </a:rPr>
              <a:t>Other: </a:t>
            </a:r>
            <a:r>
              <a:rPr lang="en-US" sz="2400" dirty="0">
                <a:latin typeface="Arial" panose="020B0604020202020204" pitchFamily="34" charset="0"/>
                <a:cs typeface="Arial" panose="020B0604020202020204" pitchFamily="34" charset="0"/>
              </a:rPr>
              <a:t>Supplies</a:t>
            </a:r>
          </a:p>
          <a:p>
            <a:pPr marL="0" indent="0">
              <a:buNone/>
            </a:pPr>
            <a:r>
              <a:rPr lang="en-US" sz="2400" u="sng" dirty="0">
                <a:latin typeface="Arial" panose="020B0604020202020204" pitchFamily="34" charset="0"/>
                <a:cs typeface="Arial" panose="020B0604020202020204" pitchFamily="34" charset="0"/>
              </a:rPr>
              <a:t>Healthy People 2030</a:t>
            </a:r>
            <a:r>
              <a:rPr lang="en-US" sz="2400" dirty="0">
                <a:latin typeface="Arial" panose="020B0604020202020204" pitchFamily="34" charset="0"/>
                <a:cs typeface="Arial" panose="020B0604020202020204" pitchFamily="34" charset="0"/>
              </a:rPr>
              <a:t>:</a:t>
            </a:r>
            <a:r>
              <a:rPr lang="en-US" sz="2400" b="0" i="0" dirty="0">
                <a:solidFill>
                  <a:srgbClr val="000000"/>
                </a:solidFill>
                <a:effectLst/>
                <a:latin typeface="Arial" panose="020B0604020202020204" pitchFamily="34" charset="0"/>
                <a:cs typeface="Arial" panose="020B0604020202020204" pitchFamily="34" charset="0"/>
              </a:rPr>
              <a:t> Reduce the proportion of deaths of car passengers who weren’t buckled in - IVP-07</a:t>
            </a: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distribute an average of 300 child safety seats 	monthly to participating sites statewide.</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The IPS will procure child safety seats and work with certified CPS 	technicians in the OSDH Central Office and county health departments 	to identify opportunities to offer free car seat checks to the general 	public and installations of free car/booster seats to eligible low-income 	families.</a:t>
            </a:r>
          </a:p>
          <a:p>
            <a:pPr marL="0" indent="0">
              <a:buNone/>
            </a:pPr>
            <a:endParaRPr lang="en-US" sz="24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49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E4B0-EB9B-4E73-BB9E-1D91B0297D9C}"/>
              </a:ext>
            </a:extLst>
          </p:cNvPr>
          <p:cNvSpPr>
            <a:spLocks noGrp="1"/>
          </p:cNvSpPr>
          <p:nvPr>
            <p:ph type="title"/>
          </p:nvPr>
        </p:nvSpPr>
        <p:spPr/>
        <p:txBody>
          <a:bodyPr/>
          <a:lstStyle/>
          <a:p>
            <a:pPr algn="ctr"/>
            <a:r>
              <a:rPr lang="en-US" sz="3200" b="0" i="1" dirty="0">
                <a:solidFill>
                  <a:srgbClr val="0070C0"/>
                </a:solidFill>
                <a:effectLst/>
                <a:latin typeface="Arial" panose="020B0604020202020204" pitchFamily="34" charset="0"/>
              </a:rPr>
              <a:t>Certified Healthy Oklahoma Community and Congregation Consultation- CHO </a:t>
            </a:r>
            <a:endParaRPr lang="en-US" sz="3200" i="1" dirty="0">
              <a:solidFill>
                <a:srgbClr val="0070C0"/>
              </a:solidFill>
            </a:endParaRPr>
          </a:p>
        </p:txBody>
      </p:sp>
      <p:sp>
        <p:nvSpPr>
          <p:cNvPr id="3" name="Content Placeholder 2">
            <a:extLst>
              <a:ext uri="{FF2B5EF4-FFF2-40B4-BE49-F238E27FC236}">
                <a16:creationId xmlns:a16="http://schemas.microsoft.com/office/drawing/2014/main" id="{08C4B3BA-7BFB-4085-A845-9F9648AECCAD}"/>
              </a:ext>
            </a:extLst>
          </p:cNvPr>
          <p:cNvSpPr>
            <a:spLocks noGrp="1"/>
          </p:cNvSpPr>
          <p:nvPr>
            <p:ph idx="1"/>
          </p:nvPr>
        </p:nvSpPr>
        <p:spPr>
          <a:xfrm>
            <a:off x="457201" y="1474470"/>
            <a:ext cx="11189970" cy="5145786"/>
          </a:xfrm>
        </p:spPr>
        <p:txBody>
          <a:bodyPr/>
          <a:lstStyle/>
          <a:p>
            <a:pPr marL="0" indent="0">
              <a:buNone/>
            </a:pPr>
            <a:r>
              <a:rPr lang="en-US" sz="2400" i="1" dirty="0">
                <a:latin typeface="Arial" panose="020B0604020202020204" pitchFamily="34" charset="0"/>
                <a:cs typeface="Arial" panose="020B0604020202020204" pitchFamily="34" charset="0"/>
              </a:rPr>
              <a:t>Budget: </a:t>
            </a:r>
            <a:r>
              <a:rPr lang="en-US" sz="2400" dirty="0">
                <a:latin typeface="Arial" panose="020B0604020202020204" pitchFamily="34" charset="0"/>
                <a:cs typeface="Arial" panose="020B0604020202020204" pitchFamily="34" charset="0"/>
              </a:rPr>
              <a:t>$47,041   Start up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:1   </a:t>
            </a:r>
            <a:r>
              <a:rPr lang="en-US" sz="2400" b="0" i="1" dirty="0">
                <a:solidFill>
                  <a:srgbClr val="000000"/>
                </a:solidFill>
                <a:effectLst/>
                <a:latin typeface="Arial" panose="020B0604020202020204" pitchFamily="34" charset="0"/>
                <a:cs typeface="Arial" panose="020B0604020202020204" pitchFamily="34" charset="0"/>
              </a:rPr>
              <a:t>Other</a:t>
            </a:r>
            <a:r>
              <a:rPr lang="en-US" sz="2400" b="0" i="0" dirty="0">
                <a:solidFill>
                  <a:srgbClr val="000000"/>
                </a:solidFill>
                <a:effectLst/>
                <a:latin typeface="Arial" panose="020B0604020202020204" pitchFamily="34" charset="0"/>
                <a:cs typeface="Arial" panose="020B0604020202020204" pitchFamily="34" charset="0"/>
              </a:rPr>
              <a:t>: Supplies/IT/travel</a:t>
            </a:r>
            <a:endParaRPr lang="en-US" sz="2400" dirty="0">
              <a:latin typeface="Arial" panose="020B0604020202020204" pitchFamily="34" charset="0"/>
              <a:cs typeface="Arial" panose="020B0604020202020204" pitchFamily="34" charset="0"/>
            </a:endParaRPr>
          </a:p>
          <a:p>
            <a:pPr marL="0" indent="0">
              <a:buNone/>
            </a:pPr>
            <a:endParaRPr lang="en-US" sz="800" i="1" dirty="0">
              <a:latin typeface="Arial" panose="020B0604020202020204" pitchFamily="34" charset="0"/>
              <a:cs typeface="Arial" panose="020B0604020202020204" pitchFamily="34" charset="0"/>
            </a:endParaRPr>
          </a:p>
          <a:p>
            <a:pPr marL="0" indent="0">
              <a:buNone/>
            </a:pPr>
            <a:r>
              <a:rPr lang="en-US" sz="2400" u="sng" dirty="0">
                <a:latin typeface="Arial" panose="020B0604020202020204" pitchFamily="34" charset="0"/>
                <a:cs typeface="Arial" panose="020B0604020202020204" pitchFamily="34" charset="0"/>
              </a:rPr>
              <a:t>Healthy People 2030</a:t>
            </a:r>
            <a:r>
              <a:rPr lang="en-US" sz="2400" dirty="0">
                <a:latin typeface="Arial" panose="020B0604020202020204" pitchFamily="34" charset="0"/>
                <a:cs typeface="Arial" panose="020B0604020202020204" pitchFamily="34" charset="0"/>
              </a:rPr>
              <a:t>:</a:t>
            </a:r>
            <a:r>
              <a:rPr lang="en-US" sz="2400" b="0" i="0" dirty="0">
                <a:solidFill>
                  <a:srgbClr val="000000"/>
                </a:solidFill>
                <a:effectLst/>
                <a:latin typeface="Arial" panose="020B0604020202020204" pitchFamily="34" charset="0"/>
                <a:cs typeface="Arial" panose="020B0604020202020204" pitchFamily="34" charset="0"/>
              </a:rPr>
              <a:t> Reduce the proportion of adults with obesity — NWS‑03</a:t>
            </a: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Certified Healthy Oklahoma will see an increase of 20 	additional applications between Certified Healthy Oklahoma Community 	and Congregation Sectors.</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Certified Healthy Oklahoma team will partner with OSDH 	Communications to develop marketing materials to promote Certified 	Healthy Oklahoma Community and Congregation applications.</a:t>
            </a:r>
          </a:p>
          <a:p>
            <a:pPr marL="0" indent="0">
              <a:buNone/>
            </a:pPr>
            <a:endParaRPr lang="en-US" sz="2400" b="0" i="0" dirty="0">
              <a:solidFill>
                <a:srgbClr val="000000"/>
              </a:solidFill>
              <a:effectLst/>
              <a:latin typeface="Arial" panose="020B0604020202020204" pitchFamily="34" charset="0"/>
              <a:cs typeface="Arial" panose="020B0604020202020204" pitchFamily="34" charset="0"/>
            </a:endParaRPr>
          </a:p>
          <a:p>
            <a:pPr marL="0" indent="0">
              <a:buNone/>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69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E4B0-EB9B-4E73-BB9E-1D91B0297D9C}"/>
              </a:ext>
            </a:extLst>
          </p:cNvPr>
          <p:cNvSpPr>
            <a:spLocks noGrp="1"/>
          </p:cNvSpPr>
          <p:nvPr>
            <p:ph type="title"/>
          </p:nvPr>
        </p:nvSpPr>
        <p:spPr>
          <a:xfrm>
            <a:off x="457200" y="404037"/>
            <a:ext cx="11394140" cy="1031357"/>
          </a:xfrm>
        </p:spPr>
        <p:txBody>
          <a:bodyPr/>
          <a:lstStyle/>
          <a:p>
            <a:pPr algn="ctr"/>
            <a:r>
              <a:rPr lang="en-US" sz="3200" b="0" i="1" dirty="0">
                <a:solidFill>
                  <a:srgbClr val="0070C0"/>
                </a:solidFill>
                <a:effectLst/>
                <a:latin typeface="Arial" panose="020B0604020202020204" pitchFamily="34" charset="0"/>
              </a:rPr>
              <a:t>Chronic Disease Prevention Service (CDPS) – Community Health Screenings</a:t>
            </a:r>
            <a:endParaRPr lang="en-US" sz="3200" i="1" dirty="0">
              <a:solidFill>
                <a:srgbClr val="0070C0"/>
              </a:solidFill>
            </a:endParaRPr>
          </a:p>
        </p:txBody>
      </p:sp>
      <p:sp>
        <p:nvSpPr>
          <p:cNvPr id="3" name="Content Placeholder 2">
            <a:extLst>
              <a:ext uri="{FF2B5EF4-FFF2-40B4-BE49-F238E27FC236}">
                <a16:creationId xmlns:a16="http://schemas.microsoft.com/office/drawing/2014/main" id="{08C4B3BA-7BFB-4085-A845-9F9648AECCAD}"/>
              </a:ext>
            </a:extLst>
          </p:cNvPr>
          <p:cNvSpPr>
            <a:spLocks noGrp="1"/>
          </p:cNvSpPr>
          <p:nvPr>
            <p:ph idx="1"/>
          </p:nvPr>
        </p:nvSpPr>
        <p:spPr>
          <a:xfrm>
            <a:off x="712381" y="1286540"/>
            <a:ext cx="11022420" cy="5061097"/>
          </a:xfrm>
        </p:spPr>
        <p:txBody>
          <a:bodyPr/>
          <a:lstStyle/>
          <a:p>
            <a:pPr marL="0" indent="0">
              <a:buNone/>
            </a:pPr>
            <a:r>
              <a:rPr lang="en-US" sz="2400" i="1" dirty="0">
                <a:solidFill>
                  <a:srgbClr val="000000"/>
                </a:solidFill>
                <a:latin typeface="Arial" panose="020B0604020202020204" pitchFamily="34" charset="0"/>
              </a:rPr>
              <a:t>Budget</a:t>
            </a:r>
            <a:r>
              <a:rPr lang="en-US" sz="2400" dirty="0">
                <a:solidFill>
                  <a:srgbClr val="000000"/>
                </a:solidFill>
                <a:latin typeface="Arial" panose="020B0604020202020204" pitchFamily="34" charset="0"/>
              </a:rPr>
              <a:t>:</a:t>
            </a:r>
            <a:r>
              <a:rPr lang="en-US" sz="2400" dirty="0">
                <a:latin typeface="Arial" panose="020B0604020202020204" pitchFamily="34" charset="0"/>
              </a:rPr>
              <a:t> $50,023 </a:t>
            </a:r>
            <a:r>
              <a:rPr lang="en-US" sz="2400" dirty="0">
                <a:solidFill>
                  <a:srgbClr val="000000"/>
                </a:solidFill>
                <a:latin typeface="Arial" panose="020B0604020202020204" pitchFamily="34" charset="0"/>
              </a:rPr>
              <a:t>–Enhance or expand     </a:t>
            </a:r>
            <a:r>
              <a:rPr lang="en-US" sz="2400" i="1" dirty="0">
                <a:solidFill>
                  <a:srgbClr val="000000"/>
                </a:solidFill>
                <a:latin typeface="Arial" panose="020B0604020202020204" pitchFamily="34" charset="0"/>
              </a:rPr>
              <a:t>FTEs</a:t>
            </a:r>
            <a:r>
              <a:rPr lang="en-US" sz="2400" dirty="0">
                <a:solidFill>
                  <a:srgbClr val="000000"/>
                </a:solidFill>
                <a:latin typeface="Arial" panose="020B0604020202020204" pitchFamily="34" charset="0"/>
              </a:rPr>
              <a:t>:0     Other: Supplies/Equipment</a:t>
            </a:r>
          </a:p>
          <a:p>
            <a:pPr marL="0" indent="0">
              <a:buNone/>
            </a:pPr>
            <a:r>
              <a:rPr lang="en-US" sz="2400" u="sng" dirty="0">
                <a:solidFill>
                  <a:srgbClr val="000000"/>
                </a:solidFill>
                <a:latin typeface="Arial" panose="020B0604020202020204" pitchFamily="34" charset="0"/>
              </a:rPr>
              <a:t>Healthy People 2030</a:t>
            </a:r>
            <a:r>
              <a:rPr lang="en-US" sz="2400" dirty="0">
                <a:solidFill>
                  <a:srgbClr val="000000"/>
                </a:solidFill>
                <a:latin typeface="Arial" panose="020B0604020202020204" pitchFamily="34" charset="0"/>
              </a:rPr>
              <a:t>: </a:t>
            </a:r>
            <a:r>
              <a:rPr lang="en-US" sz="2400" b="0" i="0" dirty="0">
                <a:solidFill>
                  <a:srgbClr val="000000"/>
                </a:solidFill>
                <a:effectLst/>
                <a:latin typeface="Arial" panose="020B0604020202020204" pitchFamily="34" charset="0"/>
              </a:rPr>
              <a:t>Improve cardiovascular health in adults – HDS-01</a:t>
            </a:r>
          </a:p>
          <a:p>
            <a:pPr marL="0" indent="0">
              <a:buNone/>
            </a:pPr>
            <a:endParaRPr lang="en-US" sz="800" b="0" i="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rPr>
              <a:t>Objective – By 09/2025, Chronic Disease Prevention Service will provide health 	screening and quality control supplies along with training and educational 	material to local health departments across the state to provide an 	additional 8,000 preventive health screenings to clients living with or at 	risk for heart disease and diabetes in their counties.</a:t>
            </a:r>
          </a:p>
          <a:p>
            <a:pPr marL="0" indent="0">
              <a:buNone/>
            </a:pPr>
            <a:r>
              <a:rPr lang="en-US" sz="2400" b="0" i="0" dirty="0">
                <a:solidFill>
                  <a:srgbClr val="000000"/>
                </a:solidFill>
                <a:effectLst/>
                <a:latin typeface="Arial" panose="020B0604020202020204" pitchFamily="34" charset="0"/>
              </a:rPr>
              <a:t>Activity - Create and train nurses within county health departments over 	utilization of a Smartsheet data collection tool to input the number and 	type of health and community service program referrals provided for 	clients receiving Cholestech LDX screenings with abnormal lab value 	results</a:t>
            </a:r>
            <a:r>
              <a:rPr lang="en-US" sz="2000" b="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251137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687C-B5B6-4B6C-BF94-39BE00002E69}"/>
              </a:ext>
            </a:extLst>
          </p:cNvPr>
          <p:cNvSpPr>
            <a:spLocks noGrp="1"/>
          </p:cNvSpPr>
          <p:nvPr>
            <p:ph type="title"/>
          </p:nvPr>
        </p:nvSpPr>
        <p:spPr>
          <a:xfrm>
            <a:off x="457200" y="404037"/>
            <a:ext cx="11394140" cy="712381"/>
          </a:xfrm>
        </p:spPr>
        <p:txBody>
          <a:bodyPr/>
          <a:lstStyle/>
          <a:p>
            <a:pPr algn="ctr"/>
            <a:r>
              <a:rPr lang="en-US" sz="4000" b="0" i="1" dirty="0">
                <a:solidFill>
                  <a:srgbClr val="0070C0"/>
                </a:solidFill>
                <a:effectLst/>
                <a:latin typeface="Arial" panose="020B0604020202020204" pitchFamily="34" charset="0"/>
              </a:rPr>
              <a:t>Go NAPSACC Expansion</a:t>
            </a:r>
            <a:endParaRPr lang="en-US" sz="4000" i="1" dirty="0">
              <a:solidFill>
                <a:srgbClr val="0070C0"/>
              </a:solidFill>
            </a:endParaRPr>
          </a:p>
        </p:txBody>
      </p:sp>
      <p:sp>
        <p:nvSpPr>
          <p:cNvPr id="3" name="Content Placeholder 2">
            <a:extLst>
              <a:ext uri="{FF2B5EF4-FFF2-40B4-BE49-F238E27FC236}">
                <a16:creationId xmlns:a16="http://schemas.microsoft.com/office/drawing/2014/main" id="{0D370B3B-064E-4E2E-BD18-26AA92FB40C6}"/>
              </a:ext>
            </a:extLst>
          </p:cNvPr>
          <p:cNvSpPr>
            <a:spLocks noGrp="1"/>
          </p:cNvSpPr>
          <p:nvPr>
            <p:ph idx="1"/>
          </p:nvPr>
        </p:nvSpPr>
        <p:spPr>
          <a:xfrm>
            <a:off x="648587" y="1360966"/>
            <a:ext cx="10632558" cy="4922876"/>
          </a:xfrm>
        </p:spPr>
        <p:txBody>
          <a:bodyPr/>
          <a:lstStyle/>
          <a:p>
            <a:pPr marL="0" indent="0">
              <a:buNone/>
            </a:pPr>
            <a:r>
              <a:rPr lang="en-US" sz="2400" i="1" dirty="0">
                <a:latin typeface="Arial" panose="020B0604020202020204" pitchFamily="34" charset="0"/>
                <a:cs typeface="Arial" panose="020B0604020202020204" pitchFamily="34" charset="0"/>
              </a:rPr>
              <a:t>Budget</a:t>
            </a:r>
            <a:r>
              <a:rPr lang="en-US" sz="2400" dirty="0">
                <a:latin typeface="Arial" panose="020B0604020202020204" pitchFamily="34" charset="0"/>
                <a:cs typeface="Arial" panose="020B0604020202020204" pitchFamily="34" charset="0"/>
              </a:rPr>
              <a:t>: $47,076 –Enhance or expand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 1   </a:t>
            </a:r>
            <a:r>
              <a:rPr lang="en-US" sz="2400" i="1" dirty="0">
                <a:latin typeface="Arial" panose="020B0604020202020204" pitchFamily="34" charset="0"/>
                <a:cs typeface="Arial" panose="020B0604020202020204" pitchFamily="34" charset="0"/>
              </a:rPr>
              <a:t>Other: </a:t>
            </a:r>
            <a:r>
              <a:rPr lang="en-US" sz="2400" dirty="0">
                <a:latin typeface="Arial" panose="020B0604020202020204" pitchFamily="34" charset="0"/>
                <a:cs typeface="Arial" panose="020B0604020202020204" pitchFamily="34" charset="0"/>
              </a:rPr>
              <a:t>Supplies/ IT /travel</a:t>
            </a:r>
          </a:p>
          <a:p>
            <a:pPr marL="0" indent="0">
              <a:buNone/>
            </a:pPr>
            <a:r>
              <a:rPr lang="en-US" sz="2400" u="sng" dirty="0">
                <a:latin typeface="Arial" panose="020B0604020202020204" pitchFamily="34" charset="0"/>
                <a:cs typeface="Arial" panose="020B0604020202020204" pitchFamily="34" charset="0"/>
              </a:rPr>
              <a:t>Healthy People 2030</a:t>
            </a:r>
            <a:r>
              <a:rPr lang="en-US" sz="2400" dirty="0">
                <a:latin typeface="Arial" panose="020B0604020202020204" pitchFamily="34" charset="0"/>
                <a:cs typeface="Arial" panose="020B0604020202020204" pitchFamily="34" charset="0"/>
              </a:rPr>
              <a:t>:</a:t>
            </a:r>
            <a:r>
              <a:rPr lang="en-US" sz="2400" b="0" i="0" dirty="0">
                <a:solidFill>
                  <a:srgbClr val="000000"/>
                </a:solidFill>
                <a:latin typeface="Arial" panose="020B0604020202020204" pitchFamily="34" charset="0"/>
                <a:cs typeface="Arial" panose="020B0604020202020204" pitchFamily="34" charset="0"/>
              </a:rPr>
              <a:t> </a:t>
            </a:r>
            <a:r>
              <a:rPr lang="en-US" sz="2400" b="0" i="0" dirty="0">
                <a:solidFill>
                  <a:srgbClr val="000000"/>
                </a:solidFill>
                <a:effectLst/>
                <a:latin typeface="Arial" panose="020B0604020202020204" pitchFamily="34" charset="0"/>
                <a:cs typeface="Arial" panose="020B0604020202020204" pitchFamily="34" charset="0"/>
              </a:rPr>
              <a:t>Reduce the proportion of children and adolescents with obesity — NWS‑04</a:t>
            </a: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latin typeface="Arial" panose="020B0604020202020204" pitchFamily="34" charset="0"/>
                <a:cs typeface="Arial" panose="020B0604020202020204" pitchFamily="34" charset="0"/>
              </a:rPr>
              <a:t>Program SMART Objective and Activity</a:t>
            </a:r>
            <a:r>
              <a:rPr lang="en-US" sz="2400" b="0" i="0" dirty="0">
                <a:solidFill>
                  <a:srgbClr val="000000"/>
                </a:solidFill>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an additional 25 Early Childhood Programs will be 	participating in Go NAPSACC.</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The Early Childhood Education Consultant will conduct quarterly 	CECPD approved trainings. The trainings will include providing an 	overview of Go NAPSACC to the early childhood programs and how 	to implement the program evidence- based strategies. The trainings 	will include discussion of policies, resources, and materials to ensure 	a successful participation and completion of the program.</a:t>
            </a: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90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20C3-8778-44DC-8289-EBC8BABF8D67}"/>
              </a:ext>
            </a:extLst>
          </p:cNvPr>
          <p:cNvSpPr>
            <a:spLocks noGrp="1"/>
          </p:cNvSpPr>
          <p:nvPr>
            <p:ph type="title"/>
          </p:nvPr>
        </p:nvSpPr>
        <p:spPr>
          <a:xfrm>
            <a:off x="457200" y="435934"/>
            <a:ext cx="11164186" cy="861237"/>
          </a:xfrm>
        </p:spPr>
        <p:txBody>
          <a:bodyPr/>
          <a:lstStyle/>
          <a:p>
            <a:pPr algn="ctr"/>
            <a:r>
              <a:rPr lang="en-US" sz="3600" b="0" i="1" dirty="0">
                <a:solidFill>
                  <a:srgbClr val="0070C0"/>
                </a:solidFill>
                <a:effectLst/>
                <a:latin typeface="Arial" panose="020B0604020202020204" pitchFamily="34" charset="0"/>
              </a:rPr>
              <a:t>Healthy School Environments Technical Assistance</a:t>
            </a:r>
            <a:endParaRPr lang="en-US" sz="3600" i="1" dirty="0">
              <a:solidFill>
                <a:srgbClr val="0070C0"/>
              </a:solidFill>
            </a:endParaRPr>
          </a:p>
        </p:txBody>
      </p:sp>
      <p:sp>
        <p:nvSpPr>
          <p:cNvPr id="3" name="Content Placeholder 2">
            <a:extLst>
              <a:ext uri="{FF2B5EF4-FFF2-40B4-BE49-F238E27FC236}">
                <a16:creationId xmlns:a16="http://schemas.microsoft.com/office/drawing/2014/main" id="{4953A0B4-5E21-44E2-B6B5-FA09C1691514}"/>
              </a:ext>
            </a:extLst>
          </p:cNvPr>
          <p:cNvSpPr>
            <a:spLocks noGrp="1"/>
          </p:cNvSpPr>
          <p:nvPr>
            <p:ph idx="1"/>
          </p:nvPr>
        </p:nvSpPr>
        <p:spPr>
          <a:xfrm>
            <a:off x="808074" y="1520456"/>
            <a:ext cx="10926725" cy="4901610"/>
          </a:xfrm>
        </p:spPr>
        <p:txBody>
          <a:bodyPr/>
          <a:lstStyle/>
          <a:p>
            <a:pPr marL="0" indent="0">
              <a:buNone/>
            </a:pPr>
            <a:r>
              <a:rPr lang="en-US" sz="2400" b="0" i="1" dirty="0">
                <a:solidFill>
                  <a:srgbClr val="000000"/>
                </a:solidFill>
                <a:effectLst/>
                <a:latin typeface="Arial" panose="020B0604020202020204" pitchFamily="34" charset="0"/>
              </a:rPr>
              <a:t>Budget</a:t>
            </a:r>
            <a:r>
              <a:rPr lang="en-US" sz="2400" b="0" i="0" dirty="0">
                <a:solidFill>
                  <a:srgbClr val="000000"/>
                </a:solidFill>
                <a:effectLst/>
                <a:latin typeface="Arial" panose="020B0604020202020204" pitchFamily="34" charset="0"/>
              </a:rPr>
              <a:t>:$39,241  –Enhance or expand   </a:t>
            </a:r>
            <a:r>
              <a:rPr lang="en-US" sz="2400" b="0" i="1" dirty="0">
                <a:solidFill>
                  <a:srgbClr val="000000"/>
                </a:solidFill>
                <a:effectLst/>
                <a:latin typeface="Arial" panose="020B0604020202020204" pitchFamily="34" charset="0"/>
              </a:rPr>
              <a:t>FTEs</a:t>
            </a:r>
            <a:r>
              <a:rPr lang="en-US" sz="2400" b="0" i="0" dirty="0">
                <a:solidFill>
                  <a:srgbClr val="000000"/>
                </a:solidFill>
                <a:effectLst/>
                <a:latin typeface="Arial" panose="020B0604020202020204" pitchFamily="34" charset="0"/>
              </a:rPr>
              <a:t>: 0      </a:t>
            </a:r>
            <a:r>
              <a:rPr lang="en-US" sz="2400" i="0" dirty="0">
                <a:solidFill>
                  <a:srgbClr val="000000"/>
                </a:solidFill>
                <a:effectLst/>
                <a:latin typeface="Arial" panose="020B0604020202020204" pitchFamily="34" charset="0"/>
              </a:rPr>
              <a:t>Other</a:t>
            </a:r>
            <a:r>
              <a:rPr lang="en-US" sz="2400" b="0" i="0" dirty="0">
                <a:solidFill>
                  <a:srgbClr val="000000"/>
                </a:solidFill>
                <a:effectLst/>
                <a:latin typeface="Arial" panose="020B0604020202020204" pitchFamily="34" charset="0"/>
              </a:rPr>
              <a:t>: Supplies/ IT/travel</a:t>
            </a:r>
          </a:p>
          <a:p>
            <a:pPr marL="0" indent="0">
              <a:buNone/>
            </a:pPr>
            <a:endParaRPr lang="en-US" sz="800" b="0" i="0" dirty="0">
              <a:solidFill>
                <a:srgbClr val="000000"/>
              </a:solidFill>
              <a:effectLst/>
              <a:latin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rPr>
              <a:t>Healthy People 2030</a:t>
            </a:r>
            <a:r>
              <a:rPr lang="en-US" sz="2400" b="0" i="0" dirty="0">
                <a:solidFill>
                  <a:srgbClr val="000000"/>
                </a:solidFill>
                <a:effectLst/>
                <a:latin typeface="Arial" panose="020B0604020202020204" pitchFamily="34" charset="0"/>
              </a:rPr>
              <a:t>: Reduce the proportion of children and adolescents with obesity — NWS‑04</a:t>
            </a:r>
          </a:p>
          <a:p>
            <a:pPr marL="0" indent="0">
              <a:buNone/>
            </a:pPr>
            <a:endParaRPr lang="en-US" sz="800" b="0" i="0" dirty="0">
              <a:solidFill>
                <a:srgbClr val="000000"/>
              </a:solidFill>
              <a:effectLst/>
              <a:latin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Community Analysis and Linkages will partner with 	Healthy Schools Oklahoma to implement Painted Play-spaces at 10 	schools.</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Community Analysis and Linkages will partner with Healthy Schools 	Oklahoma to identify 10 schools to implement Painted Play-spaces and 	at least 5 schools will be in underserved communities.</a:t>
            </a:r>
          </a:p>
          <a:p>
            <a:pPr marL="0" indent="0">
              <a:buNone/>
            </a:pPr>
            <a:endParaRPr lang="en-US" sz="20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66171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8A8C-35BE-4308-A840-646299C337AD}"/>
              </a:ext>
            </a:extLst>
          </p:cNvPr>
          <p:cNvSpPr>
            <a:spLocks noGrp="1"/>
          </p:cNvSpPr>
          <p:nvPr>
            <p:ph type="title"/>
          </p:nvPr>
        </p:nvSpPr>
        <p:spPr>
          <a:xfrm>
            <a:off x="457200" y="531628"/>
            <a:ext cx="11394140" cy="1233376"/>
          </a:xfrm>
        </p:spPr>
        <p:txBody>
          <a:bodyPr/>
          <a:lstStyle/>
          <a:p>
            <a:pPr algn="ctr"/>
            <a:r>
              <a:rPr lang="en-US" sz="3200" b="0" i="1" dirty="0">
                <a:solidFill>
                  <a:srgbClr val="0070C0"/>
                </a:solidFill>
                <a:effectLst/>
                <a:latin typeface="Arial" panose="020B0604020202020204" pitchFamily="34" charset="0"/>
              </a:rPr>
              <a:t>Increasing Nutrition Security in County Health Departments with Statewide Partners</a:t>
            </a:r>
            <a:endParaRPr lang="en-US" sz="3200" i="1" dirty="0">
              <a:solidFill>
                <a:srgbClr val="0070C0"/>
              </a:solidFill>
            </a:endParaRPr>
          </a:p>
        </p:txBody>
      </p:sp>
      <p:sp>
        <p:nvSpPr>
          <p:cNvPr id="3" name="Content Placeholder 2">
            <a:extLst>
              <a:ext uri="{FF2B5EF4-FFF2-40B4-BE49-F238E27FC236}">
                <a16:creationId xmlns:a16="http://schemas.microsoft.com/office/drawing/2014/main" id="{FD76A0B4-8705-445D-BB6A-F88672C96096}"/>
              </a:ext>
            </a:extLst>
          </p:cNvPr>
          <p:cNvSpPr>
            <a:spLocks noGrp="1"/>
          </p:cNvSpPr>
          <p:nvPr>
            <p:ph idx="1"/>
          </p:nvPr>
        </p:nvSpPr>
        <p:spPr>
          <a:xfrm>
            <a:off x="457200" y="1903227"/>
            <a:ext cx="11394140" cy="4423145"/>
          </a:xfrm>
        </p:spPr>
        <p:txBody>
          <a:bodyPr/>
          <a:lstStyle/>
          <a:p>
            <a:pPr marL="0" indent="0">
              <a:buNone/>
            </a:pPr>
            <a:r>
              <a:rPr lang="en-US" sz="2400" i="1" dirty="0">
                <a:latin typeface="Arial" panose="020B0604020202020204" pitchFamily="34" charset="0"/>
                <a:cs typeface="Arial" panose="020B0604020202020204" pitchFamily="34" charset="0"/>
              </a:rPr>
              <a:t>Budget</a:t>
            </a:r>
            <a:r>
              <a:rPr lang="en-US" sz="2400" dirty="0">
                <a:latin typeface="Arial" panose="020B0604020202020204" pitchFamily="34" charset="0"/>
                <a:cs typeface="Arial" panose="020B0604020202020204" pitchFamily="34" charset="0"/>
              </a:rPr>
              <a:t>: $80,242 –Enhance/expand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 2 Existing  </a:t>
            </a:r>
            <a:r>
              <a:rPr lang="en-US" sz="2400" i="1" dirty="0">
                <a:latin typeface="Arial" panose="020B0604020202020204" pitchFamily="34" charset="0"/>
                <a:cs typeface="Arial" panose="020B0604020202020204" pitchFamily="34" charset="0"/>
              </a:rPr>
              <a:t>Other</a:t>
            </a:r>
            <a:r>
              <a:rPr lang="en-US" sz="2400" dirty="0">
                <a:latin typeface="Arial" panose="020B0604020202020204" pitchFamily="34" charset="0"/>
                <a:cs typeface="Arial" panose="020B0604020202020204" pitchFamily="34" charset="0"/>
              </a:rPr>
              <a:t>: Supplies/ IT/contract</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2400" u="sng" dirty="0">
                <a:latin typeface="Arial" panose="020B0604020202020204" pitchFamily="34" charset="0"/>
                <a:cs typeface="Arial" panose="020B0604020202020204" pitchFamily="34" charset="0"/>
              </a:rPr>
              <a:t>Healthy People 2030</a:t>
            </a:r>
            <a:r>
              <a:rPr lang="en-US" sz="2400" dirty="0">
                <a:latin typeface="Arial" panose="020B0604020202020204" pitchFamily="34" charset="0"/>
                <a:cs typeface="Arial" panose="020B0604020202020204" pitchFamily="34" charset="0"/>
              </a:rPr>
              <a:t>:</a:t>
            </a:r>
            <a:r>
              <a:rPr lang="en-US" sz="2400" b="0" i="0" dirty="0">
                <a:solidFill>
                  <a:srgbClr val="000000"/>
                </a:solidFill>
                <a:effectLst/>
                <a:latin typeface="Arial" panose="020B0604020202020204" pitchFamily="34" charset="0"/>
                <a:cs typeface="Arial" panose="020B0604020202020204" pitchFamily="34" charset="0"/>
              </a:rPr>
              <a:t> Reduce household food insecurity and hunger — NWS‑01</a:t>
            </a:r>
          </a:p>
          <a:p>
            <a:pPr marL="0" indent="0">
              <a:buNone/>
            </a:pPr>
            <a:endParaRPr lang="en-US" sz="800" dirty="0">
              <a:solidFill>
                <a:srgbClr val="000000"/>
              </a:solidFill>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the two state food banks will establish to 10 emergency 	food pantries in county health departments.</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The food banks will provide training and logistical support to 10 county 	health department sites in preparation for an on-site food pantry.</a:t>
            </a:r>
          </a:p>
        </p:txBody>
      </p:sp>
    </p:spTree>
    <p:extLst>
      <p:ext uri="{BB962C8B-B14F-4D97-AF65-F5344CB8AC3E}">
        <p14:creationId xmlns:p14="http://schemas.microsoft.com/office/powerpoint/2010/main" val="365696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EB9C-2EB9-4FC6-9935-FD1FB34D351F}"/>
              </a:ext>
            </a:extLst>
          </p:cNvPr>
          <p:cNvSpPr>
            <a:spLocks noGrp="1"/>
          </p:cNvSpPr>
          <p:nvPr>
            <p:ph type="title"/>
          </p:nvPr>
        </p:nvSpPr>
        <p:spPr>
          <a:xfrm>
            <a:off x="457200" y="331471"/>
            <a:ext cx="11394140" cy="1242147"/>
          </a:xfrm>
        </p:spPr>
        <p:txBody>
          <a:bodyPr/>
          <a:lstStyle/>
          <a:p>
            <a:pPr algn="ctr"/>
            <a:r>
              <a:rPr lang="en-US" sz="3200" b="0" i="1" dirty="0">
                <a:solidFill>
                  <a:srgbClr val="0070C0"/>
                </a:solidFill>
                <a:effectLst/>
                <a:latin typeface="Arial" panose="020B0604020202020204" pitchFamily="34" charset="0"/>
              </a:rPr>
              <a:t>Leading Oklahoma to Prosperity through Health Communications Initiative</a:t>
            </a:r>
            <a:endParaRPr lang="en-US" sz="3200" i="1" dirty="0">
              <a:solidFill>
                <a:srgbClr val="0070C0"/>
              </a:solidFill>
            </a:endParaRPr>
          </a:p>
        </p:txBody>
      </p:sp>
      <p:sp>
        <p:nvSpPr>
          <p:cNvPr id="3" name="Content Placeholder 2">
            <a:extLst>
              <a:ext uri="{FF2B5EF4-FFF2-40B4-BE49-F238E27FC236}">
                <a16:creationId xmlns:a16="http://schemas.microsoft.com/office/drawing/2014/main" id="{2E55287F-4C08-49D2-99A4-B4169904EE7B}"/>
              </a:ext>
            </a:extLst>
          </p:cNvPr>
          <p:cNvSpPr>
            <a:spLocks noGrp="1"/>
          </p:cNvSpPr>
          <p:nvPr>
            <p:ph idx="1"/>
          </p:nvPr>
        </p:nvSpPr>
        <p:spPr>
          <a:xfrm>
            <a:off x="628650" y="1807534"/>
            <a:ext cx="11222690" cy="4718995"/>
          </a:xfrm>
        </p:spPr>
        <p:txBody>
          <a:bodyPr/>
          <a:lstStyle/>
          <a:p>
            <a:pPr marL="0" indent="0">
              <a:buNone/>
            </a:pPr>
            <a:r>
              <a:rPr lang="en-US" sz="2400" i="1" dirty="0">
                <a:latin typeface="Arial" panose="020B0604020202020204" pitchFamily="34" charset="0"/>
                <a:cs typeface="Arial" panose="020B0604020202020204" pitchFamily="34" charset="0"/>
              </a:rPr>
              <a:t>Budget</a:t>
            </a:r>
            <a:r>
              <a:rPr lang="en-US" sz="2400" dirty="0">
                <a:latin typeface="Arial" panose="020B0604020202020204" pitchFamily="34" charset="0"/>
                <a:cs typeface="Arial" panose="020B0604020202020204" pitchFamily="34" charset="0"/>
              </a:rPr>
              <a:t>: $5,500 –Enhance or expand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 0  </a:t>
            </a:r>
            <a:r>
              <a:rPr lang="en-US" sz="2400" i="1" dirty="0">
                <a:latin typeface="Arial" panose="020B0604020202020204" pitchFamily="34" charset="0"/>
                <a:cs typeface="Arial" panose="020B0604020202020204" pitchFamily="34" charset="0"/>
              </a:rPr>
              <a:t>Other</a:t>
            </a:r>
            <a:r>
              <a:rPr lang="en-US" sz="2400" dirty="0">
                <a:latin typeface="Arial" panose="020B0604020202020204" pitchFamily="34" charset="0"/>
                <a:cs typeface="Arial" panose="020B0604020202020204" pitchFamily="34" charset="0"/>
              </a:rPr>
              <a:t>: Lodging/travel </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u="sng" dirty="0">
                <a:latin typeface="Arial" panose="020B0604020202020204" pitchFamily="34" charset="0"/>
                <a:cs typeface="Arial" panose="020B0604020202020204" pitchFamily="34" charset="0"/>
              </a:rPr>
              <a:t>Healthy People 2030</a:t>
            </a:r>
            <a:r>
              <a:rPr lang="en-US" sz="2400" dirty="0">
                <a:latin typeface="Arial" panose="020B0604020202020204" pitchFamily="34" charset="0"/>
                <a:cs typeface="Arial" panose="020B0604020202020204" pitchFamily="34" charset="0"/>
              </a:rPr>
              <a:t>: Increase the health literacy of the population HC/HIT‑R01</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Objective – By 09/2025 the OSDH communications team will host a statewide 	strategic planning training program.</a:t>
            </a:r>
          </a:p>
          <a:p>
            <a:pPr marL="0" indent="0">
              <a:buNone/>
            </a:pPr>
            <a:r>
              <a:rPr lang="en-US" sz="2400" dirty="0">
                <a:latin typeface="Arial" panose="020B0604020202020204" pitchFamily="34" charset="0"/>
                <a:cs typeface="Arial" panose="020B0604020202020204" pitchFamily="34" charset="0"/>
              </a:rPr>
              <a:t>Activity - The OSDH communications team will host a statewide training program 	to strategically plan for communications that will reach Oklahomans.</a:t>
            </a:r>
          </a:p>
        </p:txBody>
      </p:sp>
    </p:spTree>
    <p:extLst>
      <p:ext uri="{BB962C8B-B14F-4D97-AF65-F5344CB8AC3E}">
        <p14:creationId xmlns:p14="http://schemas.microsoft.com/office/powerpoint/2010/main" val="31574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75F6-F244-46AF-AA0C-4C8147E1772F}"/>
              </a:ext>
            </a:extLst>
          </p:cNvPr>
          <p:cNvSpPr>
            <a:spLocks noGrp="1"/>
          </p:cNvSpPr>
          <p:nvPr>
            <p:ph type="title"/>
          </p:nvPr>
        </p:nvSpPr>
        <p:spPr>
          <a:xfrm>
            <a:off x="457200" y="217170"/>
            <a:ext cx="11394140" cy="1239490"/>
          </a:xfrm>
        </p:spPr>
        <p:txBody>
          <a:bodyPr/>
          <a:lstStyle/>
          <a:p>
            <a:pPr algn="ctr"/>
            <a:r>
              <a:rPr lang="en-US" sz="3600" b="0" i="1" dirty="0">
                <a:solidFill>
                  <a:srgbClr val="0070C0"/>
                </a:solidFill>
                <a:effectLst/>
                <a:latin typeface="Arial" panose="020B0604020202020204" pitchFamily="34" charset="0"/>
              </a:rPr>
              <a:t>Northeastern Oklahoma CATCH Coordinated School Health Initiative</a:t>
            </a:r>
            <a:endParaRPr lang="en-US" sz="3600" i="1" dirty="0">
              <a:solidFill>
                <a:srgbClr val="0070C0"/>
              </a:solidFill>
            </a:endParaRPr>
          </a:p>
        </p:txBody>
      </p:sp>
      <p:sp>
        <p:nvSpPr>
          <p:cNvPr id="3" name="Content Placeholder 2">
            <a:extLst>
              <a:ext uri="{FF2B5EF4-FFF2-40B4-BE49-F238E27FC236}">
                <a16:creationId xmlns:a16="http://schemas.microsoft.com/office/drawing/2014/main" id="{52395894-2657-43A6-8094-261EF6EC6E62}"/>
              </a:ext>
            </a:extLst>
          </p:cNvPr>
          <p:cNvSpPr>
            <a:spLocks noGrp="1"/>
          </p:cNvSpPr>
          <p:nvPr>
            <p:ph idx="1"/>
          </p:nvPr>
        </p:nvSpPr>
        <p:spPr>
          <a:xfrm>
            <a:off x="808073" y="1605516"/>
            <a:ext cx="10814875" cy="5035314"/>
          </a:xfrm>
        </p:spPr>
        <p:txBody>
          <a:bodyPr/>
          <a:lstStyle/>
          <a:p>
            <a:pPr marL="0" indent="0">
              <a:buNone/>
            </a:pPr>
            <a:r>
              <a:rPr lang="en-US" sz="2400" b="0" i="1" dirty="0">
                <a:solidFill>
                  <a:srgbClr val="000000"/>
                </a:solidFill>
                <a:effectLst/>
                <a:latin typeface="Arial" panose="020B0604020202020204" pitchFamily="34" charset="0"/>
                <a:cs typeface="Arial" panose="020B0604020202020204" pitchFamily="34" charset="0"/>
              </a:rPr>
              <a:t>Budget</a:t>
            </a:r>
            <a:r>
              <a:rPr lang="en-US" sz="2400" b="0" i="0" dirty="0">
                <a:solidFill>
                  <a:srgbClr val="000000"/>
                </a:solidFill>
                <a:effectLst/>
                <a:latin typeface="Arial" panose="020B0604020202020204" pitchFamily="34" charset="0"/>
                <a:cs typeface="Arial" panose="020B0604020202020204" pitchFamily="34" charset="0"/>
              </a:rPr>
              <a:t>: $77,697 –Enhance or expand  </a:t>
            </a:r>
            <a:r>
              <a:rPr lang="en-US" sz="2400" b="0" i="1" dirty="0">
                <a:solidFill>
                  <a:srgbClr val="000000"/>
                </a:solidFill>
                <a:effectLst/>
                <a:latin typeface="Arial" panose="020B0604020202020204" pitchFamily="34" charset="0"/>
                <a:cs typeface="Arial" panose="020B0604020202020204" pitchFamily="34" charset="0"/>
              </a:rPr>
              <a:t>FTEs: </a:t>
            </a:r>
            <a:r>
              <a:rPr lang="en-US" sz="2400" b="0" i="0" dirty="0">
                <a:solidFill>
                  <a:srgbClr val="000000"/>
                </a:solidFill>
                <a:effectLst/>
                <a:latin typeface="Arial" panose="020B0604020202020204" pitchFamily="34" charset="0"/>
                <a:cs typeface="Arial" panose="020B0604020202020204" pitchFamily="34" charset="0"/>
              </a:rPr>
              <a:t>4 existing staff  </a:t>
            </a:r>
            <a:r>
              <a:rPr lang="en-US" sz="2400" b="0" i="1" dirty="0">
                <a:solidFill>
                  <a:srgbClr val="000000"/>
                </a:solidFill>
                <a:effectLst/>
                <a:latin typeface="Arial" panose="020B0604020202020204" pitchFamily="34" charset="0"/>
                <a:cs typeface="Arial" panose="020B0604020202020204" pitchFamily="34" charset="0"/>
              </a:rPr>
              <a:t>Other: </a:t>
            </a:r>
            <a:r>
              <a:rPr lang="en-US" sz="2400" b="0" i="0" dirty="0">
                <a:solidFill>
                  <a:srgbClr val="000000"/>
                </a:solidFill>
                <a:effectLst/>
                <a:latin typeface="Arial" panose="020B0604020202020204" pitchFamily="34" charset="0"/>
                <a:cs typeface="Arial" panose="020B0604020202020204" pitchFamily="34" charset="0"/>
              </a:rPr>
              <a:t>Supplies/ IT/travel</a:t>
            </a:r>
          </a:p>
          <a:p>
            <a:pPr marL="0" indent="0">
              <a:buNone/>
            </a:pPr>
            <a:endParaRPr lang="en-US" sz="900" b="0" i="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Healthy People 2030</a:t>
            </a:r>
            <a:r>
              <a:rPr lang="en-US" sz="2400" b="0" i="0" dirty="0">
                <a:solidFill>
                  <a:srgbClr val="000000"/>
                </a:solidFill>
                <a:effectLst/>
                <a:latin typeface="Arial" panose="020B0604020202020204" pitchFamily="34" charset="0"/>
                <a:cs typeface="Arial" panose="020B0604020202020204" pitchFamily="34" charset="0"/>
              </a:rPr>
              <a:t>: Increase the proportion of children who do enough aerobic physical activity PA-09</a:t>
            </a:r>
          </a:p>
          <a:p>
            <a:pPr marL="0" indent="0">
              <a:buNone/>
            </a:pPr>
            <a:endParaRPr lang="en-US" sz="900" b="0" i="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CATCH curriculum and equipment will be purchased 	and training will be provided to 8 schools in District 4 in order to ensure 	the program is accessible to low-income elementary school aged 	students.</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Provide a one-day training to after school program identified staff to 	implement CATCH program.</a:t>
            </a:r>
          </a:p>
        </p:txBody>
      </p:sp>
    </p:spTree>
    <p:extLst>
      <p:ext uri="{BB962C8B-B14F-4D97-AF65-F5344CB8AC3E}">
        <p14:creationId xmlns:p14="http://schemas.microsoft.com/office/powerpoint/2010/main" val="1867292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398D-D45F-4DB8-8FAF-CEB8BB0AF409}"/>
              </a:ext>
            </a:extLst>
          </p:cNvPr>
          <p:cNvSpPr>
            <a:spLocks noGrp="1"/>
          </p:cNvSpPr>
          <p:nvPr>
            <p:ph type="title"/>
          </p:nvPr>
        </p:nvSpPr>
        <p:spPr>
          <a:xfrm>
            <a:off x="457200" y="415229"/>
            <a:ext cx="11394140" cy="1009533"/>
          </a:xfrm>
        </p:spPr>
        <p:txBody>
          <a:bodyPr/>
          <a:lstStyle/>
          <a:p>
            <a:r>
              <a:rPr lang="en-US" sz="4000" i="1" dirty="0">
                <a:solidFill>
                  <a:srgbClr val="0070C0"/>
                </a:solidFill>
                <a:effectLst/>
                <a:latin typeface="Arial" panose="020B0604020202020204" pitchFamily="34" charset="0"/>
              </a:rPr>
              <a:t>D5 Pilot Birth Certificate Waiver for Homeless</a:t>
            </a:r>
            <a:endParaRPr lang="en-US" sz="4000" i="1" dirty="0">
              <a:solidFill>
                <a:srgbClr val="0070C0"/>
              </a:solidFill>
            </a:endParaRPr>
          </a:p>
        </p:txBody>
      </p:sp>
      <p:sp>
        <p:nvSpPr>
          <p:cNvPr id="3" name="Content Placeholder 2">
            <a:extLst>
              <a:ext uri="{FF2B5EF4-FFF2-40B4-BE49-F238E27FC236}">
                <a16:creationId xmlns:a16="http://schemas.microsoft.com/office/drawing/2014/main" id="{6FDB96BF-5357-4CBC-801D-A5A55CA6F2FB}"/>
              </a:ext>
            </a:extLst>
          </p:cNvPr>
          <p:cNvSpPr>
            <a:spLocks noGrp="1"/>
          </p:cNvSpPr>
          <p:nvPr>
            <p:ph idx="1"/>
          </p:nvPr>
        </p:nvSpPr>
        <p:spPr>
          <a:xfrm>
            <a:off x="935664" y="1754372"/>
            <a:ext cx="10026503" cy="4242391"/>
          </a:xfrm>
        </p:spPr>
        <p:txBody>
          <a:bodyPr/>
          <a:lstStyle/>
          <a:p>
            <a:pPr marL="0" indent="0">
              <a:buNone/>
            </a:pPr>
            <a:r>
              <a:rPr lang="en-US" sz="2400" i="1" dirty="0">
                <a:latin typeface="Arial" panose="020B0604020202020204" pitchFamily="34" charset="0"/>
                <a:cs typeface="Arial" panose="020B0604020202020204" pitchFamily="34" charset="0"/>
              </a:rPr>
              <a:t>Budget</a:t>
            </a:r>
            <a:r>
              <a:rPr lang="en-US" sz="2400" dirty="0">
                <a:latin typeface="Arial" panose="020B0604020202020204" pitchFamily="34" charset="0"/>
                <a:cs typeface="Arial" panose="020B0604020202020204" pitchFamily="34" charset="0"/>
              </a:rPr>
              <a:t>: $45,000 -Start up       </a:t>
            </a:r>
            <a:r>
              <a:rPr lang="en-US" sz="2400" i="1" dirty="0">
                <a:latin typeface="Arial" panose="020B0604020202020204" pitchFamily="34" charset="0"/>
                <a:cs typeface="Arial" panose="020B0604020202020204" pitchFamily="34" charset="0"/>
              </a:rPr>
              <a:t>FTEs: </a:t>
            </a:r>
            <a:r>
              <a:rPr lang="en-US" sz="2400" dirty="0">
                <a:latin typeface="Arial" panose="020B0604020202020204" pitchFamily="34" charset="0"/>
                <a:cs typeface="Arial" panose="020B0604020202020204" pitchFamily="34" charset="0"/>
              </a:rPr>
              <a:t>0    </a:t>
            </a:r>
            <a:r>
              <a:rPr lang="en-US" sz="2400" i="1" dirty="0">
                <a:latin typeface="Arial" panose="020B0604020202020204" pitchFamily="34" charset="0"/>
                <a:cs typeface="Arial" panose="020B0604020202020204" pitchFamily="34" charset="0"/>
              </a:rPr>
              <a:t>Other</a:t>
            </a:r>
            <a:r>
              <a:rPr lang="en-US" sz="2400" dirty="0">
                <a:latin typeface="Arial" panose="020B0604020202020204" pitchFamily="34" charset="0"/>
                <a:cs typeface="Arial" panose="020B0604020202020204" pitchFamily="34" charset="0"/>
              </a:rPr>
              <a:t>: IDs and Birth Cert </a:t>
            </a:r>
          </a:p>
          <a:p>
            <a:pPr marL="0" indent="0">
              <a:buNone/>
            </a:pPr>
            <a:endParaRPr lang="en-US" sz="800" u="sng" dirty="0">
              <a:latin typeface="Arial" panose="020B0604020202020204" pitchFamily="34" charset="0"/>
              <a:cs typeface="Arial" panose="020B0604020202020204" pitchFamily="34" charset="0"/>
            </a:endParaRPr>
          </a:p>
          <a:p>
            <a:pPr marL="0" indent="0">
              <a:buNone/>
            </a:pPr>
            <a:r>
              <a:rPr lang="en-US" sz="2400" u="sng" dirty="0">
                <a:latin typeface="Arial" panose="020B0604020202020204" pitchFamily="34" charset="0"/>
                <a:cs typeface="Arial" panose="020B0604020202020204" pitchFamily="34" charset="0"/>
              </a:rPr>
              <a:t>Healthy People 2030</a:t>
            </a:r>
            <a:r>
              <a:rPr lang="en-US" sz="2400" dirty="0">
                <a:latin typeface="Arial" panose="020B0604020202020204" pitchFamily="34" charset="0"/>
                <a:cs typeface="Arial" panose="020B0604020202020204" pitchFamily="34" charset="0"/>
              </a:rPr>
              <a:t>:</a:t>
            </a:r>
            <a:r>
              <a:rPr lang="en-US" sz="2400" b="0" i="0" dirty="0">
                <a:solidFill>
                  <a:srgbClr val="000000"/>
                </a:solidFill>
                <a:effectLst/>
                <a:latin typeface="Arial" panose="020B0604020202020204" pitchFamily="34" charset="0"/>
                <a:cs typeface="Arial" panose="020B0604020202020204" pitchFamily="34" charset="0"/>
              </a:rPr>
              <a:t> Improve Overall Well-Being - OHM-01</a:t>
            </a:r>
          </a:p>
          <a:p>
            <a:pPr marL="0" indent="0">
              <a:buNone/>
            </a:pPr>
            <a:endParaRPr lang="en-US" sz="800" b="0" i="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dirty="0"/>
              <a:t>Objective - By 09/2025 a streamlined process and dedicated portal 	will be developed to support the pilot project.</a:t>
            </a:r>
          </a:p>
          <a:p>
            <a:pPr marL="0" indent="0">
              <a:buNone/>
            </a:pPr>
            <a:r>
              <a:rPr lang="en-US" dirty="0"/>
              <a:t>Activity - Build dedicated portal.</a:t>
            </a:r>
          </a:p>
        </p:txBody>
      </p:sp>
    </p:spTree>
    <p:extLst>
      <p:ext uri="{BB962C8B-B14F-4D97-AF65-F5344CB8AC3E}">
        <p14:creationId xmlns:p14="http://schemas.microsoft.com/office/powerpoint/2010/main" val="90801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3574-80A4-4240-B604-515CB92D389C}"/>
              </a:ext>
            </a:extLst>
          </p:cNvPr>
          <p:cNvSpPr>
            <a:spLocks noGrp="1"/>
          </p:cNvSpPr>
          <p:nvPr>
            <p:ph type="title"/>
          </p:nvPr>
        </p:nvSpPr>
        <p:spPr>
          <a:xfrm>
            <a:off x="398930" y="419632"/>
            <a:ext cx="11394140" cy="1005130"/>
          </a:xfrm>
        </p:spPr>
        <p:txBody>
          <a:bodyPr/>
          <a:lstStyle/>
          <a:p>
            <a:pPr algn="ctr"/>
            <a:r>
              <a:rPr lang="en-US" i="1" dirty="0">
                <a:solidFill>
                  <a:srgbClr val="0070C0"/>
                </a:solidFill>
                <a:effectLst/>
                <a:latin typeface="Arial" panose="020B0604020202020204" pitchFamily="34" charset="0"/>
              </a:rPr>
              <a:t>Fluoride Outreach Project</a:t>
            </a:r>
            <a:endParaRPr lang="en-US" i="1" dirty="0">
              <a:solidFill>
                <a:srgbClr val="0070C0"/>
              </a:solidFill>
            </a:endParaRPr>
          </a:p>
        </p:txBody>
      </p:sp>
      <p:sp>
        <p:nvSpPr>
          <p:cNvPr id="3" name="Content Placeholder 2">
            <a:extLst>
              <a:ext uri="{FF2B5EF4-FFF2-40B4-BE49-F238E27FC236}">
                <a16:creationId xmlns:a16="http://schemas.microsoft.com/office/drawing/2014/main" id="{90ED7A6F-471E-4E17-91F1-DE42C8C7D12C}"/>
              </a:ext>
            </a:extLst>
          </p:cNvPr>
          <p:cNvSpPr>
            <a:spLocks noGrp="1"/>
          </p:cNvSpPr>
          <p:nvPr>
            <p:ph idx="1"/>
          </p:nvPr>
        </p:nvSpPr>
        <p:spPr>
          <a:xfrm>
            <a:off x="850605" y="1562986"/>
            <a:ext cx="10292316" cy="4603897"/>
          </a:xfrm>
        </p:spPr>
        <p:txBody>
          <a:bodyPr/>
          <a:lstStyle/>
          <a:p>
            <a:pPr marL="0" indent="0">
              <a:buNone/>
            </a:pPr>
            <a:r>
              <a:rPr lang="en-US" sz="2400" b="0" i="1" dirty="0">
                <a:solidFill>
                  <a:srgbClr val="000000"/>
                </a:solidFill>
                <a:effectLst/>
                <a:latin typeface="Arial" panose="020B0604020202020204" pitchFamily="34" charset="0"/>
              </a:rPr>
              <a:t>Budget: </a:t>
            </a:r>
            <a:r>
              <a:rPr lang="en-US" sz="2400" b="0" i="0" dirty="0">
                <a:solidFill>
                  <a:srgbClr val="000000"/>
                </a:solidFill>
                <a:effectLst/>
                <a:latin typeface="Arial" panose="020B0604020202020204" pitchFamily="34" charset="0"/>
              </a:rPr>
              <a:t>$22,500 </a:t>
            </a:r>
            <a:r>
              <a:rPr lang="en-US" sz="2400" dirty="0">
                <a:solidFill>
                  <a:srgbClr val="000000"/>
                </a:solidFill>
                <a:latin typeface="Arial" panose="020B0604020202020204" pitchFamily="34" charset="0"/>
              </a:rPr>
              <a:t>–Enhance or expand  </a:t>
            </a:r>
            <a:r>
              <a:rPr lang="en-US" sz="2400" i="1" dirty="0">
                <a:solidFill>
                  <a:srgbClr val="000000"/>
                </a:solidFill>
                <a:latin typeface="Arial" panose="020B0604020202020204" pitchFamily="34" charset="0"/>
              </a:rPr>
              <a:t>FTEs</a:t>
            </a:r>
            <a:r>
              <a:rPr lang="en-US" sz="2400" dirty="0">
                <a:solidFill>
                  <a:srgbClr val="000000"/>
                </a:solidFill>
                <a:latin typeface="Arial" panose="020B0604020202020204" pitchFamily="34" charset="0"/>
              </a:rPr>
              <a:t>: 0 </a:t>
            </a:r>
            <a:r>
              <a:rPr lang="en-US" sz="2400" i="1" dirty="0">
                <a:solidFill>
                  <a:srgbClr val="000000"/>
                </a:solidFill>
                <a:latin typeface="Arial" panose="020B0604020202020204" pitchFamily="34" charset="0"/>
              </a:rPr>
              <a:t>Other</a:t>
            </a:r>
            <a:r>
              <a:rPr lang="en-US" sz="2400" dirty="0">
                <a:solidFill>
                  <a:srgbClr val="000000"/>
                </a:solidFill>
                <a:latin typeface="Arial" panose="020B0604020202020204" pitchFamily="34" charset="0"/>
              </a:rPr>
              <a:t>: Supplies/travel </a:t>
            </a:r>
          </a:p>
          <a:p>
            <a:pPr marL="0" indent="0">
              <a:buNone/>
            </a:pPr>
            <a:endParaRPr lang="en-US" sz="800" u="sng" dirty="0">
              <a:solidFill>
                <a:srgbClr val="000000"/>
              </a:solidFill>
              <a:latin typeface="Arial" panose="020B0604020202020204" pitchFamily="34" charset="0"/>
            </a:endParaRPr>
          </a:p>
          <a:p>
            <a:pPr marL="0" indent="0">
              <a:buNone/>
            </a:pPr>
            <a:r>
              <a:rPr lang="en-US" sz="2400" u="sng" dirty="0">
                <a:solidFill>
                  <a:srgbClr val="000000"/>
                </a:solidFill>
                <a:latin typeface="Arial" panose="020B0604020202020204" pitchFamily="34" charset="0"/>
              </a:rPr>
              <a:t>Healthy People 2030</a:t>
            </a:r>
            <a:r>
              <a:rPr lang="en-US" sz="2400" dirty="0">
                <a:solidFill>
                  <a:srgbClr val="000000"/>
                </a:solidFill>
                <a:latin typeface="Arial" panose="020B0604020202020204" pitchFamily="34" charset="0"/>
              </a:rPr>
              <a:t>: </a:t>
            </a:r>
            <a:r>
              <a:rPr lang="en-US" sz="2400" b="0" i="0" dirty="0">
                <a:solidFill>
                  <a:srgbClr val="000000"/>
                </a:solidFill>
                <a:effectLst/>
                <a:latin typeface="Arial" panose="020B0604020202020204" pitchFamily="34" charset="0"/>
              </a:rPr>
              <a:t>Oral Conditions, Reduce the proportion of children and adolescents with lifetime tooth decay – OC01</a:t>
            </a:r>
          </a:p>
          <a:p>
            <a:pPr marL="0" indent="0">
              <a:buNone/>
            </a:pPr>
            <a:endParaRPr lang="en-US" sz="800" b="0" i="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Staff in the Dental Health Service will provide 7500 	Fluoride Varnish applications to the County Health Departments and 	other partners for application to the teeth of vulnerable children.</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Providing fluoride varnish to internal and external partners.</a:t>
            </a:r>
          </a:p>
        </p:txBody>
      </p:sp>
    </p:spTree>
    <p:extLst>
      <p:ext uri="{BB962C8B-B14F-4D97-AF65-F5344CB8AC3E}">
        <p14:creationId xmlns:p14="http://schemas.microsoft.com/office/powerpoint/2010/main" val="412136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41AF-89F9-45D8-9463-2A27B341B775}"/>
              </a:ext>
            </a:extLst>
          </p:cNvPr>
          <p:cNvSpPr>
            <a:spLocks noGrp="1"/>
          </p:cNvSpPr>
          <p:nvPr>
            <p:ph type="title"/>
          </p:nvPr>
        </p:nvSpPr>
        <p:spPr>
          <a:xfrm>
            <a:off x="207924" y="648586"/>
            <a:ext cx="11526875" cy="839971"/>
          </a:xfrm>
        </p:spPr>
        <p:txBody>
          <a:bodyPr/>
          <a:lstStyle/>
          <a:p>
            <a:r>
              <a:rPr lang="en-US" sz="3200" b="1" dirty="0"/>
              <a:t>Meeting Agenda </a:t>
            </a:r>
          </a:p>
        </p:txBody>
      </p:sp>
      <p:sp>
        <p:nvSpPr>
          <p:cNvPr id="3" name="Content Placeholder 2">
            <a:extLst>
              <a:ext uri="{FF2B5EF4-FFF2-40B4-BE49-F238E27FC236}">
                <a16:creationId xmlns:a16="http://schemas.microsoft.com/office/drawing/2014/main" id="{C0C37E77-7F02-4F71-A4FB-68DD3E700861}"/>
              </a:ext>
            </a:extLst>
          </p:cNvPr>
          <p:cNvSpPr>
            <a:spLocks noGrp="1"/>
          </p:cNvSpPr>
          <p:nvPr>
            <p:ph idx="1"/>
          </p:nvPr>
        </p:nvSpPr>
        <p:spPr>
          <a:xfrm>
            <a:off x="207924" y="1952978"/>
            <a:ext cx="6511853" cy="3776703"/>
          </a:xfrm>
        </p:spPr>
        <p:txBody>
          <a:bodyPr vert="horz" lIns="0" tIns="45720" rIns="91440" bIns="45720" rtlCol="0" anchor="t">
            <a:noAutofit/>
          </a:bodyPr>
          <a:lstStyle/>
          <a:p>
            <a:r>
              <a:rPr lang="en-US" sz="2400" dirty="0"/>
              <a:t>Call to Order, Welcome and Introductions </a:t>
            </a:r>
            <a:endParaRPr lang="en-US" sz="2000" dirty="0"/>
          </a:p>
          <a:p>
            <a:r>
              <a:rPr lang="en-US" sz="2400" dirty="0">
                <a:cs typeface="Arial"/>
              </a:rPr>
              <a:t>Public Hearing -FY24 State Work Plans and Funding FY24 - FFY2025</a:t>
            </a:r>
          </a:p>
          <a:p>
            <a:r>
              <a:rPr lang="en-US" sz="2400" dirty="0"/>
              <a:t>Closing Remarks and Adjournment</a:t>
            </a:r>
            <a:endParaRPr lang="en-US" sz="2400" dirty="0">
              <a:cs typeface="Arial"/>
            </a:endParaRPr>
          </a:p>
        </p:txBody>
      </p:sp>
      <p:sp>
        <p:nvSpPr>
          <p:cNvPr id="4" name="Slide Number Placeholder 3">
            <a:extLst>
              <a:ext uri="{FF2B5EF4-FFF2-40B4-BE49-F238E27FC236}">
                <a16:creationId xmlns:a16="http://schemas.microsoft.com/office/drawing/2014/main" id="{686FE996-033C-4AD8-9D51-86E456D15570}"/>
              </a:ext>
            </a:extLst>
          </p:cNvPr>
          <p:cNvSpPr>
            <a:spLocks noGrp="1"/>
          </p:cNvSpPr>
          <p:nvPr>
            <p:ph type="sldNum" sz="quarter" idx="12"/>
          </p:nvPr>
        </p:nvSpPr>
        <p:spPr/>
        <p:txBody>
          <a:bodyPr/>
          <a:lstStyle/>
          <a:p>
            <a:fld id="{DB7DDC46-2E90-8640-BEFE-F54DCCD857ED}" type="slidenum">
              <a:rPr lang="en-US" smtClean="0"/>
              <a:t>2</a:t>
            </a:fld>
            <a:endParaRPr lang="en-US" dirty="0"/>
          </a:p>
        </p:txBody>
      </p:sp>
      <p:pic>
        <p:nvPicPr>
          <p:cNvPr id="7" name="Picture Placeholder 8" descr="A picture containing outdoor, water, large, building&#10;&#10;Description automatically generated">
            <a:extLst>
              <a:ext uri="{FF2B5EF4-FFF2-40B4-BE49-F238E27FC236}">
                <a16:creationId xmlns:a16="http://schemas.microsoft.com/office/drawing/2014/main" id="{7388FD11-08C0-4BF4-B6E5-3E54F2F90E91}"/>
              </a:ext>
            </a:extLst>
          </p:cNvPr>
          <p:cNvPicPr>
            <a:picLocks noChangeAspect="1"/>
          </p:cNvPicPr>
          <p:nvPr/>
        </p:nvPicPr>
        <p:blipFill>
          <a:blip r:embed="rId3"/>
          <a:srcRect l="27" r="27"/>
          <a:stretch>
            <a:fillRect/>
          </a:stretch>
        </p:blipFill>
        <p:spPr>
          <a:xfrm>
            <a:off x="6954473" y="11967"/>
            <a:ext cx="5219272" cy="6834065"/>
          </a:xfrm>
          <a:prstGeom prst="rect">
            <a:avLst/>
          </a:prstGeom>
        </p:spPr>
      </p:pic>
      <p:sp>
        <p:nvSpPr>
          <p:cNvPr id="9" name="Footer Placeholder 4">
            <a:extLst>
              <a:ext uri="{FF2B5EF4-FFF2-40B4-BE49-F238E27FC236}">
                <a16:creationId xmlns:a16="http://schemas.microsoft.com/office/drawing/2014/main" id="{7CFEE615-EC6F-422A-9C50-F4180D593B3A}"/>
              </a:ext>
            </a:extLst>
          </p:cNvPr>
          <p:cNvSpPr txBox="1">
            <a:spLocks/>
          </p:cNvSpPr>
          <p:nvPr/>
        </p:nvSpPr>
        <p:spPr>
          <a:xfrm>
            <a:off x="1340920" y="6356350"/>
            <a:ext cx="4665597" cy="489683"/>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Oklahoma State Department of Health | Preventive Health and Health Services Block Grant | 2024</a:t>
            </a:r>
          </a:p>
        </p:txBody>
      </p:sp>
    </p:spTree>
    <p:extLst>
      <p:ext uri="{BB962C8B-B14F-4D97-AF65-F5344CB8AC3E}">
        <p14:creationId xmlns:p14="http://schemas.microsoft.com/office/powerpoint/2010/main" val="871080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8372-E753-4C01-8D3D-C22B0DC159B9}"/>
              </a:ext>
            </a:extLst>
          </p:cNvPr>
          <p:cNvSpPr>
            <a:spLocks noGrp="1"/>
          </p:cNvSpPr>
          <p:nvPr>
            <p:ph type="title"/>
          </p:nvPr>
        </p:nvSpPr>
        <p:spPr>
          <a:xfrm>
            <a:off x="457200" y="0"/>
            <a:ext cx="11394140" cy="1085850"/>
          </a:xfrm>
        </p:spPr>
        <p:txBody>
          <a:bodyPr/>
          <a:lstStyle/>
          <a:p>
            <a:pPr algn="ctr"/>
            <a:r>
              <a:rPr lang="en-US" sz="3200" b="0" i="1" dirty="0">
                <a:solidFill>
                  <a:srgbClr val="0070C0"/>
                </a:solidFill>
                <a:effectLst/>
                <a:latin typeface="Arial" panose="020B0604020202020204" pitchFamily="34" charset="0"/>
              </a:rPr>
              <a:t>Project Combatting Heavy Advertisement of Tobacco (CHAT) in Oklahoma</a:t>
            </a:r>
            <a:endParaRPr lang="en-US" sz="3200" i="1" dirty="0">
              <a:solidFill>
                <a:srgbClr val="0070C0"/>
              </a:solidFill>
            </a:endParaRPr>
          </a:p>
        </p:txBody>
      </p:sp>
      <p:sp>
        <p:nvSpPr>
          <p:cNvPr id="3" name="Content Placeholder 2">
            <a:extLst>
              <a:ext uri="{FF2B5EF4-FFF2-40B4-BE49-F238E27FC236}">
                <a16:creationId xmlns:a16="http://schemas.microsoft.com/office/drawing/2014/main" id="{DF9F0615-9BDD-4E88-BE72-44947B9CFDA4}"/>
              </a:ext>
            </a:extLst>
          </p:cNvPr>
          <p:cNvSpPr>
            <a:spLocks noGrp="1"/>
          </p:cNvSpPr>
          <p:nvPr>
            <p:ph idx="1"/>
          </p:nvPr>
        </p:nvSpPr>
        <p:spPr>
          <a:xfrm>
            <a:off x="584791" y="1085850"/>
            <a:ext cx="11266550" cy="5612130"/>
          </a:xfrm>
        </p:spPr>
        <p:txBody>
          <a:bodyPr/>
          <a:lstStyle/>
          <a:p>
            <a:pPr marL="0" indent="0">
              <a:buNone/>
            </a:pPr>
            <a:r>
              <a:rPr lang="en-US" sz="2400" b="0" i="1" dirty="0">
                <a:solidFill>
                  <a:srgbClr val="000000"/>
                </a:solidFill>
                <a:effectLst/>
                <a:latin typeface="Arial" panose="020B0604020202020204" pitchFamily="34" charset="0"/>
              </a:rPr>
              <a:t>Budget: </a:t>
            </a:r>
            <a:r>
              <a:rPr lang="en-US" sz="2400" b="0" i="0" dirty="0">
                <a:solidFill>
                  <a:srgbClr val="000000"/>
                </a:solidFill>
                <a:effectLst/>
                <a:latin typeface="Arial" panose="020B0604020202020204" pitchFamily="34" charset="0"/>
              </a:rPr>
              <a:t>$40,000 –Enhance/expand   </a:t>
            </a:r>
            <a:r>
              <a:rPr lang="en-US" sz="2400" b="0" i="1" dirty="0">
                <a:solidFill>
                  <a:srgbClr val="000000"/>
                </a:solidFill>
                <a:effectLst/>
                <a:latin typeface="Arial" panose="020B0604020202020204" pitchFamily="34" charset="0"/>
              </a:rPr>
              <a:t>FTEs</a:t>
            </a:r>
            <a:r>
              <a:rPr lang="en-US" sz="2400" b="0" i="0" dirty="0">
                <a:solidFill>
                  <a:srgbClr val="000000"/>
                </a:solidFill>
                <a:effectLst/>
                <a:latin typeface="Arial" panose="020B0604020202020204" pitchFamily="34" charset="0"/>
              </a:rPr>
              <a:t>: 0  </a:t>
            </a:r>
            <a:r>
              <a:rPr lang="en-US" sz="2400" b="0" i="1" dirty="0">
                <a:solidFill>
                  <a:srgbClr val="000000"/>
                </a:solidFill>
                <a:effectLst/>
                <a:latin typeface="Arial" panose="020B0604020202020204" pitchFamily="34" charset="0"/>
              </a:rPr>
              <a:t>Other: </a:t>
            </a:r>
            <a:r>
              <a:rPr lang="en-US" sz="2400" b="0" i="0" dirty="0">
                <a:solidFill>
                  <a:srgbClr val="000000"/>
                </a:solidFill>
                <a:effectLst/>
                <a:latin typeface="Arial" panose="020B0604020202020204" pitchFamily="34" charset="0"/>
              </a:rPr>
              <a:t>Contract </a:t>
            </a:r>
          </a:p>
          <a:p>
            <a:pPr marL="0" indent="0">
              <a:buNone/>
            </a:pPr>
            <a:r>
              <a:rPr lang="en-US" sz="2400" b="0" i="0" u="sng" dirty="0">
                <a:solidFill>
                  <a:srgbClr val="000000"/>
                </a:solidFill>
                <a:effectLst/>
                <a:latin typeface="Arial" panose="020B0604020202020204" pitchFamily="34" charset="0"/>
              </a:rPr>
              <a:t>Healthy People 2030</a:t>
            </a:r>
            <a:r>
              <a:rPr lang="en-US" sz="2400" b="0" i="0" dirty="0">
                <a:solidFill>
                  <a:srgbClr val="000000"/>
                </a:solidFill>
                <a:effectLst/>
                <a:latin typeface="Arial" panose="020B0604020202020204" pitchFamily="34" charset="0"/>
              </a:rPr>
              <a:t>: </a:t>
            </a:r>
            <a:r>
              <a:rPr lang="en-US" sz="2000" b="0" i="0" dirty="0">
                <a:solidFill>
                  <a:srgbClr val="000000"/>
                </a:solidFill>
                <a:effectLst/>
                <a:latin typeface="Arial" panose="020B0604020202020204" pitchFamily="34" charset="0"/>
              </a:rPr>
              <a:t>Reduce the proportion of adolescents in grades 6 through 12 who are exposed to tobacco product marketing TU-22; Reduce current use of any tobacco products among adolescents TU-04; Reduce current use of any tobacco products by adults TU-01</a:t>
            </a: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will maintain one contract with the Hudson College of 	Public Health to assess 320 licensed tobacco retailers in Oklahoma using 	surveillance tools such as the Standardized Tobacco Assessment for Retail 	Settings (STARS) to identify disparities and policy needs for point-of-sale 	advertising and retailer density relating to youth access to tobacco.</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CHAT will maintain one contract with the Hudson College of Public 	Health to assess 320 licensed tobacco retailers in Oklahoma using 	surveillance tools such as the Standardized Tobacco Assessment for Retail 	Settings (STARS) to identify disparities and policy needs for point-of-sale 	advertising and retailer density relating to youth access to tobacco.</a:t>
            </a:r>
          </a:p>
        </p:txBody>
      </p:sp>
    </p:spTree>
    <p:extLst>
      <p:ext uri="{BB962C8B-B14F-4D97-AF65-F5344CB8AC3E}">
        <p14:creationId xmlns:p14="http://schemas.microsoft.com/office/powerpoint/2010/main" val="3996310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l="78" r="78"/>
          <a:stretch>
            <a:fillRect/>
          </a:stretch>
        </p:blipFill>
        <p:spPr>
          <a:xfrm>
            <a:off x="6096000" y="0"/>
            <a:ext cx="6096000" cy="6858000"/>
          </a:xfrm>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1073790" y="415230"/>
            <a:ext cx="3615655" cy="2438502"/>
          </a:xfrm>
        </p:spPr>
        <p:txBody>
          <a:bodyPr/>
          <a:lstStyle/>
          <a:p>
            <a:r>
              <a:rPr lang="en-US" sz="3200" dirty="0"/>
              <a:t>Closing Remarks</a:t>
            </a:r>
            <a:br>
              <a:rPr lang="en-US" sz="3200" dirty="0"/>
            </a:br>
            <a:r>
              <a:rPr lang="en-US" sz="3200" dirty="0"/>
              <a:t>and Adjournment</a:t>
            </a:r>
            <a:endParaRPr lang="en-US" sz="3600" dirty="0"/>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800099" y="2876341"/>
            <a:ext cx="3615654" cy="2286000"/>
          </a:xfrm>
        </p:spPr>
        <p:txBody>
          <a:bodyPr/>
          <a:lstStyle/>
          <a:p>
            <a:pPr marL="0" indent="0" algn="ctr">
              <a:buNone/>
            </a:pPr>
            <a:r>
              <a:rPr lang="en-US" sz="2800" dirty="0"/>
              <a:t>Thank you! </a:t>
            </a: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p:txBody>
          <a:bodyPr/>
          <a:lstStyle/>
          <a:p>
            <a:fld id="{DB7DDC46-2E90-8640-BEFE-F54DCCD857ED}" type="slidenum">
              <a:rPr lang="en-US" smtClean="0"/>
              <a:pPr/>
              <a:t>21</a:t>
            </a:fld>
            <a:endParaRPr lang="en-US" dirty="0"/>
          </a:p>
        </p:txBody>
      </p:sp>
      <p:sp>
        <p:nvSpPr>
          <p:cNvPr id="12" name="Footer Placeholder 11">
            <a:extLst>
              <a:ext uri="{FF2B5EF4-FFF2-40B4-BE49-F238E27FC236}">
                <a16:creationId xmlns:a16="http://schemas.microsoft.com/office/drawing/2014/main" id="{E39083CB-CCDE-BB49-B6C9-8CC24010F402}"/>
              </a:ext>
            </a:extLst>
          </p:cNvPr>
          <p:cNvSpPr>
            <a:spLocks noGrp="1"/>
          </p:cNvSpPr>
          <p:nvPr>
            <p:ph type="ftr" sz="quarter" idx="14"/>
          </p:nvPr>
        </p:nvSpPr>
        <p:spPr>
          <a:xfrm>
            <a:off x="171451" y="6442770"/>
            <a:ext cx="5303520" cy="159734"/>
          </a:xfrm>
        </p:spPr>
        <p:txBody>
          <a:bodyPr/>
          <a:lstStyle/>
          <a:p>
            <a:r>
              <a:rPr lang="en-US" sz="1000" dirty="0"/>
              <a:t>Oklahoma State Department of Health | Preventive Health and Health Services Block Grant | 2024</a:t>
            </a:r>
          </a:p>
        </p:txBody>
      </p:sp>
    </p:spTree>
    <p:extLst>
      <p:ext uri="{BB962C8B-B14F-4D97-AF65-F5344CB8AC3E}">
        <p14:creationId xmlns:p14="http://schemas.microsoft.com/office/powerpoint/2010/main" val="492954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1"/>
          </p:nvPr>
        </p:nvSpPr>
        <p:spPr>
          <a:xfrm>
            <a:off x="2550253" y="6356350"/>
            <a:ext cx="5603147" cy="36512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Oklahoma State Department of Health | </a:t>
            </a:r>
            <a:r>
              <a:rPr lang="en-US" sz="1000" kern="1200" dirty="0">
                <a:solidFill>
                  <a:schemeClr val="tx1">
                    <a:tint val="75000"/>
                  </a:schemeClr>
                </a:solidFill>
                <a:latin typeface="+mn-lt"/>
                <a:ea typeface="+mn-ea"/>
                <a:cs typeface="+mn-cs"/>
              </a:rPr>
              <a:t> Preventive Health and Health Services Block Grant | 2024</a:t>
            </a:r>
          </a:p>
          <a:p>
            <a:pPr algn="ctr"/>
            <a:endParaRPr lang="en-US" sz="10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3</a:t>
            </a:fld>
            <a:endParaRPr lang="en-US" dirty="0"/>
          </a:p>
        </p:txBody>
      </p:sp>
      <p:sp>
        <p:nvSpPr>
          <p:cNvPr id="2" name="Title 1">
            <a:extLst>
              <a:ext uri="{FF2B5EF4-FFF2-40B4-BE49-F238E27FC236}">
                <a16:creationId xmlns:a16="http://schemas.microsoft.com/office/drawing/2014/main" id="{6B1D9D42-64D2-474A-B01D-85986C521195}"/>
              </a:ext>
            </a:extLst>
          </p:cNvPr>
          <p:cNvSpPr>
            <a:spLocks noGrp="1"/>
          </p:cNvSpPr>
          <p:nvPr>
            <p:ph type="title" idx="4294967295"/>
          </p:nvPr>
        </p:nvSpPr>
        <p:spPr>
          <a:xfrm>
            <a:off x="0" y="2770188"/>
            <a:ext cx="9617075" cy="700087"/>
          </a:xfrm>
        </p:spPr>
        <p:txBody>
          <a:bodyPr/>
          <a:lstStyle/>
          <a:p>
            <a:pPr algn="ctr"/>
            <a:r>
              <a:rPr lang="en-US" sz="3200" dirty="0"/>
              <a:t> </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type="body" sz="quarter" idx="4294967295"/>
          </p:nvPr>
        </p:nvSpPr>
        <p:spPr>
          <a:xfrm>
            <a:off x="0" y="1076325"/>
            <a:ext cx="8894763" cy="3403600"/>
          </a:xfrm>
        </p:spPr>
        <p:txBody>
          <a:bodyPr/>
          <a:lstStyle/>
          <a:p>
            <a:pPr marL="0" indent="0">
              <a:buNone/>
            </a:pPr>
            <a:r>
              <a:rPr lang="en-US" sz="2400" dirty="0"/>
              <a:t> </a:t>
            </a:r>
          </a:p>
          <a:p>
            <a:endParaRPr lang="en-US" sz="2400" dirty="0"/>
          </a:p>
        </p:txBody>
      </p:sp>
      <p:sp>
        <p:nvSpPr>
          <p:cNvPr id="6" name="Title 1">
            <a:extLst>
              <a:ext uri="{FF2B5EF4-FFF2-40B4-BE49-F238E27FC236}">
                <a16:creationId xmlns:a16="http://schemas.microsoft.com/office/drawing/2014/main" id="{BE64F457-AB24-4615-A9EF-A84ADC3A7FC0}"/>
              </a:ext>
            </a:extLst>
          </p:cNvPr>
          <p:cNvSpPr txBox="1">
            <a:spLocks/>
          </p:cNvSpPr>
          <p:nvPr/>
        </p:nvSpPr>
        <p:spPr>
          <a:xfrm>
            <a:off x="457200" y="415230"/>
            <a:ext cx="1139414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cs typeface="Arial"/>
              </a:rPr>
            </a:br>
            <a:endParaRPr lang="en-US" dirty="0"/>
          </a:p>
        </p:txBody>
      </p:sp>
      <p:sp>
        <p:nvSpPr>
          <p:cNvPr id="7" name="Title 1">
            <a:extLst>
              <a:ext uri="{FF2B5EF4-FFF2-40B4-BE49-F238E27FC236}">
                <a16:creationId xmlns:a16="http://schemas.microsoft.com/office/drawing/2014/main" id="{F594C287-F323-453F-B3AC-90CB4A98BE93}"/>
              </a:ext>
            </a:extLst>
          </p:cNvPr>
          <p:cNvSpPr txBox="1">
            <a:spLocks/>
          </p:cNvSpPr>
          <p:nvPr/>
        </p:nvSpPr>
        <p:spPr>
          <a:xfrm>
            <a:off x="262890" y="2603182"/>
            <a:ext cx="11740850" cy="700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Arial"/>
              </a:rPr>
              <a:t>FY24 Work Plans - SFY2025 Proposals and Funding  </a:t>
            </a:r>
            <a:br>
              <a:rPr lang="en-US" dirty="0">
                <a:cs typeface="Arial"/>
              </a:rPr>
            </a:br>
            <a:endParaRPr lang="en-US" dirty="0"/>
          </a:p>
        </p:txBody>
      </p:sp>
    </p:spTree>
    <p:extLst>
      <p:ext uri="{BB962C8B-B14F-4D97-AF65-F5344CB8AC3E}">
        <p14:creationId xmlns:p14="http://schemas.microsoft.com/office/powerpoint/2010/main" val="259974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4EA0-3876-429C-93B1-4639D9207621}"/>
              </a:ext>
            </a:extLst>
          </p:cNvPr>
          <p:cNvSpPr>
            <a:spLocks noGrp="1"/>
          </p:cNvSpPr>
          <p:nvPr>
            <p:ph type="title"/>
          </p:nvPr>
        </p:nvSpPr>
        <p:spPr>
          <a:xfrm>
            <a:off x="457200" y="148590"/>
            <a:ext cx="11394140" cy="720090"/>
          </a:xfrm>
        </p:spPr>
        <p:txBody>
          <a:bodyPr/>
          <a:lstStyle/>
          <a:p>
            <a:r>
              <a:rPr lang="en-US" sz="3200" b="0" i="1" dirty="0">
                <a:solidFill>
                  <a:srgbClr val="0070C0"/>
                </a:solidFill>
                <a:effectLst/>
                <a:latin typeface="Arial" panose="020B0604020202020204" pitchFamily="34" charset="0"/>
              </a:rPr>
              <a:t>Advancing Health Equity and Strengthening Minority Health</a:t>
            </a:r>
            <a:endParaRPr lang="en-US" sz="3200" i="1" dirty="0">
              <a:solidFill>
                <a:srgbClr val="0070C0"/>
              </a:solidFill>
            </a:endParaRPr>
          </a:p>
        </p:txBody>
      </p:sp>
      <p:sp>
        <p:nvSpPr>
          <p:cNvPr id="3" name="Content Placeholder 2">
            <a:extLst>
              <a:ext uri="{FF2B5EF4-FFF2-40B4-BE49-F238E27FC236}">
                <a16:creationId xmlns:a16="http://schemas.microsoft.com/office/drawing/2014/main" id="{E404A3E4-7B82-4D93-AE10-2DFDF721A0B0}"/>
              </a:ext>
            </a:extLst>
          </p:cNvPr>
          <p:cNvSpPr>
            <a:spLocks noGrp="1"/>
          </p:cNvSpPr>
          <p:nvPr>
            <p:ph idx="1"/>
          </p:nvPr>
        </p:nvSpPr>
        <p:spPr>
          <a:xfrm>
            <a:off x="839971" y="1031358"/>
            <a:ext cx="10717999" cy="5643761"/>
          </a:xfrm>
        </p:spPr>
        <p:txBody>
          <a:bodyPr/>
          <a:lstStyle/>
          <a:p>
            <a:pPr marL="0" indent="0">
              <a:buNone/>
            </a:pPr>
            <a:r>
              <a:rPr lang="en-US" sz="2400" i="1" dirty="0">
                <a:latin typeface="Arial" panose="020B0604020202020204" pitchFamily="34" charset="0"/>
                <a:cs typeface="Arial" panose="020B0604020202020204" pitchFamily="34" charset="0"/>
              </a:rPr>
              <a:t>Budget: </a:t>
            </a:r>
            <a:r>
              <a:rPr lang="en-US" sz="2400" dirty="0">
                <a:latin typeface="Arial" panose="020B0604020202020204" pitchFamily="34" charset="0"/>
                <a:cs typeface="Arial" panose="020B0604020202020204" pitchFamily="34" charset="0"/>
              </a:rPr>
              <a:t>$179,995 - </a:t>
            </a:r>
            <a:r>
              <a:rPr lang="en-US" sz="2400" b="0" i="0" dirty="0">
                <a:solidFill>
                  <a:srgbClr val="000000"/>
                </a:solidFill>
                <a:effectLst/>
                <a:latin typeface="Arial" panose="020B0604020202020204" pitchFamily="34" charset="0"/>
                <a:cs typeface="Arial" panose="020B0604020202020204" pitchFamily="34" charset="0"/>
              </a:rPr>
              <a:t>Maintain existing program </a:t>
            </a:r>
            <a:r>
              <a:rPr lang="en-US" sz="2400" b="0" i="1" dirty="0">
                <a:solidFill>
                  <a:srgbClr val="000000"/>
                </a:solidFill>
                <a:effectLst/>
                <a:latin typeface="Arial" panose="020B0604020202020204" pitchFamily="34" charset="0"/>
                <a:cs typeface="Arial" panose="020B0604020202020204" pitchFamily="34" charset="0"/>
              </a:rPr>
              <a:t>FTEs - </a:t>
            </a:r>
            <a:r>
              <a:rPr lang="en-US" sz="2400" b="0" i="0" dirty="0">
                <a:solidFill>
                  <a:srgbClr val="000000"/>
                </a:solidFill>
                <a:effectLst/>
                <a:latin typeface="Arial" panose="020B0604020202020204" pitchFamily="34" charset="0"/>
                <a:cs typeface="Arial" panose="020B0604020202020204" pitchFamily="34" charset="0"/>
              </a:rPr>
              <a:t>3 existing staff </a:t>
            </a:r>
          </a:p>
          <a:p>
            <a:pPr marL="0" indent="0">
              <a:buNone/>
            </a:pPr>
            <a:r>
              <a:rPr lang="en-US" sz="2400" dirty="0">
                <a:solidFill>
                  <a:srgbClr val="000000"/>
                </a:solidFill>
                <a:latin typeface="Arial" panose="020B0604020202020204" pitchFamily="34" charset="0"/>
                <a:cs typeface="Arial" panose="020B0604020202020204" pitchFamily="34" charset="0"/>
              </a:rPr>
              <a:t>	</a:t>
            </a:r>
            <a:r>
              <a:rPr lang="en-US" sz="2400" b="0" i="1" dirty="0">
                <a:solidFill>
                  <a:srgbClr val="000000"/>
                </a:solidFill>
                <a:effectLst/>
                <a:latin typeface="Arial" panose="020B0604020202020204" pitchFamily="34" charset="0"/>
                <a:cs typeface="Arial" panose="020B0604020202020204" pitchFamily="34" charset="0"/>
              </a:rPr>
              <a:t>Other - </a:t>
            </a:r>
            <a:r>
              <a:rPr lang="en-US" sz="2400" b="0" i="0" dirty="0">
                <a:solidFill>
                  <a:srgbClr val="000000"/>
                </a:solidFill>
                <a:effectLst/>
                <a:latin typeface="Arial" panose="020B0604020202020204" pitchFamily="34" charset="0"/>
                <a:cs typeface="Arial" panose="020B0604020202020204" pitchFamily="34" charset="0"/>
              </a:rPr>
              <a:t>supplies/training/IT</a:t>
            </a:r>
            <a:endParaRPr lang="en-US" sz="2400" dirty="0">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Healthy People 2030</a:t>
            </a:r>
            <a:r>
              <a:rPr lang="en-US" sz="2400" b="0" i="0" dirty="0">
                <a:solidFill>
                  <a:srgbClr val="000000"/>
                </a:solidFill>
                <a:effectLst/>
                <a:latin typeface="Arial" panose="020B0604020202020204" pitchFamily="34" charset="0"/>
                <a:cs typeface="Arial" panose="020B0604020202020204" pitchFamily="34" charset="0"/>
              </a:rPr>
              <a:t>: Increase the proportion of adults with limited English proficiency who say their providers explain things clearly - HC/HIT‑D11</a:t>
            </a:r>
          </a:p>
          <a:p>
            <a:pPr marL="0" indent="0">
              <a:buNone/>
            </a:pPr>
            <a:endParaRPr lang="en-US" sz="2400" b="0" i="0" dirty="0">
              <a:solidFill>
                <a:srgbClr val="000000"/>
              </a:solidFill>
              <a:effectLst/>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increase health literacy among adult LEP individuals 	in Oklahoma by providing accessible and culturally appropriate 	health information.</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The OMHHE will conduct listening sessions, key informant 	interviews, and capacity building sessions with LEP individuals and 	groups and provide in-person and virtual interpretations and 	translation services.</a:t>
            </a:r>
          </a:p>
        </p:txBody>
      </p:sp>
    </p:spTree>
    <p:extLst>
      <p:ext uri="{BB962C8B-B14F-4D97-AF65-F5344CB8AC3E}">
        <p14:creationId xmlns:p14="http://schemas.microsoft.com/office/powerpoint/2010/main" val="152970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CD6F-2933-4145-92D6-75E0729B80A1}"/>
              </a:ext>
            </a:extLst>
          </p:cNvPr>
          <p:cNvSpPr>
            <a:spLocks noGrp="1"/>
          </p:cNvSpPr>
          <p:nvPr>
            <p:ph type="title"/>
          </p:nvPr>
        </p:nvSpPr>
        <p:spPr>
          <a:xfrm>
            <a:off x="457200" y="137160"/>
            <a:ext cx="11394140" cy="788670"/>
          </a:xfrm>
        </p:spPr>
        <p:txBody>
          <a:bodyPr/>
          <a:lstStyle/>
          <a:p>
            <a:pPr algn="ctr"/>
            <a:r>
              <a:rPr lang="en-US" b="0" i="1" dirty="0">
                <a:solidFill>
                  <a:srgbClr val="0070C0"/>
                </a:solidFill>
                <a:effectLst/>
                <a:latin typeface="Arial" panose="020B0604020202020204" pitchFamily="34" charset="0"/>
              </a:rPr>
              <a:t>Healthy Aging and Injury Prevention</a:t>
            </a:r>
            <a:endParaRPr lang="en-US" i="1" dirty="0">
              <a:solidFill>
                <a:srgbClr val="0070C0"/>
              </a:solidFill>
            </a:endParaRPr>
          </a:p>
        </p:txBody>
      </p:sp>
      <p:sp>
        <p:nvSpPr>
          <p:cNvPr id="3" name="Content Placeholder 2">
            <a:extLst>
              <a:ext uri="{FF2B5EF4-FFF2-40B4-BE49-F238E27FC236}">
                <a16:creationId xmlns:a16="http://schemas.microsoft.com/office/drawing/2014/main" id="{23ABEAE5-6D50-450C-81B8-21BDED50402B}"/>
              </a:ext>
            </a:extLst>
          </p:cNvPr>
          <p:cNvSpPr>
            <a:spLocks noGrp="1"/>
          </p:cNvSpPr>
          <p:nvPr>
            <p:ph idx="1"/>
          </p:nvPr>
        </p:nvSpPr>
        <p:spPr>
          <a:xfrm>
            <a:off x="595423" y="925830"/>
            <a:ext cx="10919638" cy="6206489"/>
          </a:xfrm>
        </p:spPr>
        <p:txBody>
          <a:bodyPr/>
          <a:lstStyle/>
          <a:p>
            <a:pPr marL="0" indent="0">
              <a:buNone/>
            </a:pPr>
            <a:r>
              <a:rPr lang="en-US" sz="2400" i="1" dirty="0">
                <a:latin typeface="Arial" panose="020B0604020202020204" pitchFamily="34" charset="0"/>
                <a:cs typeface="Arial" panose="020B0604020202020204" pitchFamily="34" charset="0"/>
              </a:rPr>
              <a:t>Budget</a:t>
            </a:r>
            <a:r>
              <a:rPr lang="en-US" sz="2400" dirty="0">
                <a:latin typeface="Arial" panose="020B0604020202020204" pitchFamily="34" charset="0"/>
                <a:cs typeface="Arial" panose="020B0604020202020204" pitchFamily="34" charset="0"/>
              </a:rPr>
              <a:t>: $152,343 –Enhance or expand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:3 existing staff</a:t>
            </a:r>
            <a:r>
              <a:rPr lang="en-US" sz="2400" b="0" i="0" dirty="0">
                <a:solidFill>
                  <a:srgbClr val="000000"/>
                </a:solidFill>
                <a:effectLst/>
                <a:latin typeface="Arial" panose="020B0604020202020204" pitchFamily="34" charset="0"/>
                <a:cs typeface="Arial" panose="020B0604020202020204" pitchFamily="34" charset="0"/>
              </a:rPr>
              <a:t>   </a:t>
            </a:r>
            <a:r>
              <a:rPr lang="en-US" sz="2400" b="0" i="1" dirty="0">
                <a:solidFill>
                  <a:srgbClr val="000000"/>
                </a:solidFill>
                <a:effectLst/>
                <a:latin typeface="Arial" panose="020B0604020202020204" pitchFamily="34" charset="0"/>
                <a:cs typeface="Arial" panose="020B0604020202020204" pitchFamily="34" charset="0"/>
              </a:rPr>
              <a:t>Other</a:t>
            </a:r>
            <a:r>
              <a:rPr lang="en-US" sz="2400" b="0" i="0" dirty="0">
                <a:solidFill>
                  <a:srgbClr val="000000"/>
                </a:solidFill>
                <a:effectLst/>
                <a:latin typeface="Arial" panose="020B0604020202020204" pitchFamily="34" charset="0"/>
                <a:cs typeface="Arial" panose="020B0604020202020204" pitchFamily="34" charset="0"/>
              </a:rPr>
              <a:t>:   	supplies/travel/IT</a:t>
            </a:r>
            <a:endParaRPr lang="en-US" sz="2400" dirty="0">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Healthy People 2030</a:t>
            </a:r>
            <a:r>
              <a:rPr lang="en-US" sz="2400" b="0" i="0" dirty="0">
                <a:solidFill>
                  <a:srgbClr val="000000"/>
                </a:solidFill>
                <a:effectLst/>
                <a:latin typeface="Arial" panose="020B0604020202020204" pitchFamily="34" charset="0"/>
                <a:cs typeface="Arial" panose="020B0604020202020204" pitchFamily="34" charset="0"/>
              </a:rPr>
              <a:t>: Reduce fall-related deaths among older adults – IVP-08</a:t>
            </a: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Objective - By 09/2025, stabilize the rate (131.2 per 100,000 in 2021) of 	unintentional fall-related deaths among adults 65 years and older.</a:t>
            </a:r>
          </a:p>
          <a:p>
            <a:pPr marL="0" indent="0">
              <a:buNone/>
            </a:pPr>
            <a:r>
              <a:rPr lang="en-US" sz="2400" dirty="0">
                <a:latin typeface="Arial" panose="020B0604020202020204" pitchFamily="34" charset="0"/>
                <a:cs typeface="Arial" panose="020B0604020202020204" pitchFamily="34" charset="0"/>
              </a:rPr>
              <a:t>Activity- 1. Engage state and community stakeholders across sectors of healthy 	aging to strengthen capacity to address age-related factors that increase 	risk on injury.</a:t>
            </a:r>
          </a:p>
          <a:p>
            <a:pPr marL="0" indent="0">
              <a:buNone/>
            </a:pPr>
            <a:r>
              <a:rPr lang="en-US" sz="2400" dirty="0">
                <a:latin typeface="Arial" panose="020B0604020202020204" pitchFamily="34" charset="0"/>
                <a:cs typeface="Arial" panose="020B0604020202020204" pitchFamily="34" charset="0"/>
              </a:rPr>
              <a:t>	2. Conduct outreach efforts to provide injury prevention educational and 	programmatic information.</a:t>
            </a:r>
          </a:p>
          <a:p>
            <a:pPr marL="0" indent="0">
              <a:buNone/>
            </a:pPr>
            <a:r>
              <a:rPr lang="en-US" sz="2400" dirty="0">
                <a:latin typeface="Arial" panose="020B0604020202020204" pitchFamily="34" charset="0"/>
                <a:cs typeface="Arial" panose="020B0604020202020204" pitchFamily="34" charset="0"/>
              </a:rPr>
              <a:t>	3. Identify opportunities to expand access to evidence-based fall 	prevention programming (e.g.,TCMBB, MOB, Tai Chi for Arthritis and 	Fall Prevention) in counties with high fall-related death and 	hospitalization rates.</a:t>
            </a:r>
          </a:p>
        </p:txBody>
      </p:sp>
    </p:spTree>
    <p:extLst>
      <p:ext uri="{BB962C8B-B14F-4D97-AF65-F5344CB8AC3E}">
        <p14:creationId xmlns:p14="http://schemas.microsoft.com/office/powerpoint/2010/main" val="371840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5DE8-DD27-480D-8797-D0363587CD09}"/>
              </a:ext>
            </a:extLst>
          </p:cNvPr>
          <p:cNvSpPr>
            <a:spLocks noGrp="1"/>
          </p:cNvSpPr>
          <p:nvPr>
            <p:ph type="title"/>
          </p:nvPr>
        </p:nvSpPr>
        <p:spPr>
          <a:xfrm>
            <a:off x="765544" y="354330"/>
            <a:ext cx="11011368" cy="811530"/>
          </a:xfrm>
        </p:spPr>
        <p:txBody>
          <a:bodyPr/>
          <a:lstStyle/>
          <a:p>
            <a:r>
              <a:rPr lang="en-US" sz="3200" b="0" i="1" dirty="0">
                <a:solidFill>
                  <a:srgbClr val="0070C0"/>
                </a:solidFill>
                <a:effectLst/>
                <a:latin typeface="Arial" panose="020B0604020202020204" pitchFamily="34" charset="0"/>
              </a:rPr>
              <a:t>Office of Communications - CHD Digital Display System </a:t>
            </a:r>
            <a:endParaRPr lang="en-US" sz="3200" i="1" dirty="0">
              <a:solidFill>
                <a:srgbClr val="0070C0"/>
              </a:solidFill>
            </a:endParaRPr>
          </a:p>
        </p:txBody>
      </p:sp>
      <p:sp>
        <p:nvSpPr>
          <p:cNvPr id="3" name="Content Placeholder 2">
            <a:extLst>
              <a:ext uri="{FF2B5EF4-FFF2-40B4-BE49-F238E27FC236}">
                <a16:creationId xmlns:a16="http://schemas.microsoft.com/office/drawing/2014/main" id="{75E88AB8-87A0-44EE-8125-5683462235D6}"/>
              </a:ext>
            </a:extLst>
          </p:cNvPr>
          <p:cNvSpPr>
            <a:spLocks noGrp="1"/>
          </p:cNvSpPr>
          <p:nvPr>
            <p:ph idx="1"/>
          </p:nvPr>
        </p:nvSpPr>
        <p:spPr>
          <a:xfrm>
            <a:off x="765544" y="1414130"/>
            <a:ext cx="10749517" cy="5089540"/>
          </a:xfrm>
        </p:spPr>
        <p:txBody>
          <a:bodyPr/>
          <a:lstStyle/>
          <a:p>
            <a:pPr marL="0" indent="0">
              <a:buNone/>
            </a:pPr>
            <a:r>
              <a:rPr lang="en-US" i="1" dirty="0">
                <a:latin typeface="Arial" panose="020B0604020202020204" pitchFamily="34" charset="0"/>
                <a:cs typeface="Arial" panose="020B0604020202020204" pitchFamily="34" charset="0"/>
              </a:rPr>
              <a:t>Budget</a:t>
            </a:r>
            <a:r>
              <a:rPr lang="en-US" dirty="0">
                <a:latin typeface="Arial" panose="020B0604020202020204" pitchFamily="34" charset="0"/>
                <a:cs typeface="Arial" panose="020B0604020202020204" pitchFamily="34" charset="0"/>
              </a:rPr>
              <a:t>: $95,000 –Start up   </a:t>
            </a:r>
            <a:r>
              <a:rPr lang="en-US" i="1" dirty="0">
                <a:latin typeface="Arial" panose="020B0604020202020204" pitchFamily="34" charset="0"/>
                <a:cs typeface="Arial" panose="020B0604020202020204" pitchFamily="34" charset="0"/>
              </a:rPr>
              <a:t>FTEs</a:t>
            </a:r>
            <a:r>
              <a:rPr lang="en-US" dirty="0">
                <a:latin typeface="Arial" panose="020B0604020202020204" pitchFamily="34" charset="0"/>
                <a:cs typeface="Arial" panose="020B0604020202020204" pitchFamily="34" charset="0"/>
              </a:rPr>
              <a:t>: 0    </a:t>
            </a:r>
            <a:r>
              <a:rPr lang="en-US" i="1" dirty="0">
                <a:latin typeface="Arial" panose="020B0604020202020204" pitchFamily="34" charset="0"/>
                <a:cs typeface="Arial" panose="020B0604020202020204" pitchFamily="34" charset="0"/>
              </a:rPr>
              <a:t>Other</a:t>
            </a:r>
            <a:r>
              <a:rPr lang="en-US" dirty="0">
                <a:latin typeface="Arial" panose="020B0604020202020204" pitchFamily="34" charset="0"/>
                <a:cs typeface="Arial" panose="020B0604020202020204" pitchFamily="34" charset="0"/>
              </a:rPr>
              <a:t>: Equipment </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Healthy People 2030</a:t>
            </a:r>
            <a:r>
              <a:rPr lang="en-US" sz="2400" b="0" i="0" dirty="0">
                <a:solidFill>
                  <a:srgbClr val="000000"/>
                </a:solidFill>
                <a:effectLst/>
                <a:latin typeface="Arial" panose="020B0604020202020204" pitchFamily="34" charset="0"/>
                <a:cs typeface="Arial" panose="020B0604020202020204" pitchFamily="34" charset="0"/>
              </a:rPr>
              <a:t>: Health Communications, Increase the health literacy of the population — HC/HIT‑R01</a:t>
            </a:r>
          </a:p>
          <a:p>
            <a:pPr marL="0" indent="0">
              <a:buNone/>
            </a:pPr>
            <a:endParaRPr lang="en-US" sz="800" dirty="0">
              <a:solidFill>
                <a:srgbClr val="000000"/>
              </a:solidFill>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the Office of Communications will work with county 	health department staff to 	purchase, install, and implement content for 	digital display systems in 81 county health department lobbies.</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The Office of Communications will work to develop a slide deck of at 	least 25 content slides with information on health department services 	and public health topics for the digital display system.</a:t>
            </a:r>
          </a:p>
        </p:txBody>
      </p:sp>
    </p:spTree>
    <p:extLst>
      <p:ext uri="{BB962C8B-B14F-4D97-AF65-F5344CB8AC3E}">
        <p14:creationId xmlns:p14="http://schemas.microsoft.com/office/powerpoint/2010/main" val="81347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DABF-4722-446F-8A94-1DA921EB30F0}"/>
              </a:ext>
            </a:extLst>
          </p:cNvPr>
          <p:cNvSpPr>
            <a:spLocks noGrp="1"/>
          </p:cNvSpPr>
          <p:nvPr>
            <p:ph type="title"/>
          </p:nvPr>
        </p:nvSpPr>
        <p:spPr>
          <a:xfrm>
            <a:off x="457200" y="457199"/>
            <a:ext cx="11394140" cy="1084521"/>
          </a:xfrm>
        </p:spPr>
        <p:txBody>
          <a:bodyPr/>
          <a:lstStyle/>
          <a:p>
            <a:pPr algn="ctr"/>
            <a:r>
              <a:rPr lang="en-US" b="0" i="1" dirty="0">
                <a:solidFill>
                  <a:srgbClr val="0070C0"/>
                </a:solidFill>
                <a:effectLst/>
                <a:latin typeface="Arial" panose="020B0604020202020204" pitchFamily="34" charset="0"/>
              </a:rPr>
              <a:t>Suicide Prevention</a:t>
            </a:r>
            <a:endParaRPr lang="en-US" i="1" dirty="0">
              <a:solidFill>
                <a:srgbClr val="0070C0"/>
              </a:solidFill>
            </a:endParaRPr>
          </a:p>
        </p:txBody>
      </p:sp>
      <p:sp>
        <p:nvSpPr>
          <p:cNvPr id="3" name="Content Placeholder 2">
            <a:extLst>
              <a:ext uri="{FF2B5EF4-FFF2-40B4-BE49-F238E27FC236}">
                <a16:creationId xmlns:a16="http://schemas.microsoft.com/office/drawing/2014/main" id="{E59836FD-7727-40E6-96AC-5272D11F9E92}"/>
              </a:ext>
            </a:extLst>
          </p:cNvPr>
          <p:cNvSpPr>
            <a:spLocks noGrp="1"/>
          </p:cNvSpPr>
          <p:nvPr>
            <p:ph idx="1"/>
          </p:nvPr>
        </p:nvSpPr>
        <p:spPr>
          <a:xfrm>
            <a:off x="765544" y="1743739"/>
            <a:ext cx="10515600" cy="4486939"/>
          </a:xfrm>
        </p:spPr>
        <p:txBody>
          <a:bodyPr/>
          <a:lstStyle/>
          <a:p>
            <a:pPr marL="0" indent="0">
              <a:buNone/>
            </a:pPr>
            <a:r>
              <a:rPr lang="en-US" sz="2400" i="1" dirty="0">
                <a:latin typeface="Arial" panose="020B0604020202020204" pitchFamily="34" charset="0"/>
                <a:cs typeface="Arial" panose="020B0604020202020204" pitchFamily="34" charset="0"/>
              </a:rPr>
              <a:t>Budget</a:t>
            </a:r>
            <a:r>
              <a:rPr lang="en-US" sz="2400" dirty="0">
                <a:latin typeface="Arial" panose="020B0604020202020204" pitchFamily="34" charset="0"/>
                <a:cs typeface="Arial" panose="020B0604020202020204" pitchFamily="34" charset="0"/>
              </a:rPr>
              <a:t>: $118,084 –Enhance or expand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 1 </a:t>
            </a:r>
            <a:r>
              <a:rPr lang="en-US" sz="2400" i="1" dirty="0">
                <a:latin typeface="Arial" panose="020B0604020202020204" pitchFamily="34" charset="0"/>
                <a:cs typeface="Arial" panose="020B0604020202020204" pitchFamily="34" charset="0"/>
              </a:rPr>
              <a:t>Other</a:t>
            </a:r>
            <a:r>
              <a:rPr lang="en-US" sz="2400" dirty="0">
                <a:latin typeface="Arial" panose="020B0604020202020204" pitchFamily="34" charset="0"/>
                <a:cs typeface="Arial" panose="020B0604020202020204" pitchFamily="34" charset="0"/>
              </a:rPr>
              <a:t>: S</a:t>
            </a:r>
            <a:r>
              <a:rPr lang="en-US" sz="2400" b="0" i="0" dirty="0">
                <a:solidFill>
                  <a:srgbClr val="000000"/>
                </a:solidFill>
                <a:effectLst/>
                <a:latin typeface="Arial" panose="020B0604020202020204" pitchFamily="34" charset="0"/>
                <a:cs typeface="Arial" panose="020B0604020202020204" pitchFamily="34" charset="0"/>
              </a:rPr>
              <a:t>upplies/IT</a:t>
            </a: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Healthy People 2030</a:t>
            </a:r>
            <a:r>
              <a:rPr lang="en-US" sz="2400" b="0" i="0" dirty="0">
                <a:solidFill>
                  <a:srgbClr val="000000"/>
                </a:solidFill>
                <a:effectLst/>
                <a:latin typeface="Arial" panose="020B0604020202020204" pitchFamily="34" charset="0"/>
                <a:cs typeface="Arial" panose="020B0604020202020204" pitchFamily="34" charset="0"/>
              </a:rPr>
              <a:t>:  Reduce the suicide rate – MHMD 01</a:t>
            </a:r>
          </a:p>
          <a:p>
            <a:pPr marL="0" indent="0">
              <a:buNone/>
            </a:pPr>
            <a:r>
              <a:rPr lang="en-US" sz="2400" b="0" i="0" dirty="0">
                <a:solidFill>
                  <a:srgbClr val="000000"/>
                </a:solidFill>
                <a:effectLst/>
                <a:latin typeface="Arial" panose="020B0604020202020204" pitchFamily="34" charset="0"/>
                <a:cs typeface="Arial" panose="020B0604020202020204" pitchFamily="34" charset="0"/>
              </a:rPr>
              <a:t> </a:t>
            </a: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Objective - By 09/2025, implement at least one suicide harm reduction 	strategy across OSDH and CHDs.</a:t>
            </a:r>
          </a:p>
          <a:p>
            <a:pPr marL="0" indent="0">
              <a:buNone/>
            </a:pPr>
            <a:r>
              <a:rPr lang="en-US" sz="2400" b="0" i="0" dirty="0">
                <a:solidFill>
                  <a:srgbClr val="000000"/>
                </a:solidFill>
                <a:effectLst/>
                <a:latin typeface="Arial" panose="020B0604020202020204" pitchFamily="34" charset="0"/>
                <a:cs typeface="Arial" panose="020B0604020202020204" pitchFamily="34" charset="0"/>
              </a:rPr>
              <a:t>Activity - The IPS will distribute firearm locks to CHDs and public 	interacting OSDH services.</a:t>
            </a:r>
          </a:p>
        </p:txBody>
      </p:sp>
    </p:spTree>
    <p:extLst>
      <p:ext uri="{BB962C8B-B14F-4D97-AF65-F5344CB8AC3E}">
        <p14:creationId xmlns:p14="http://schemas.microsoft.com/office/powerpoint/2010/main" val="1626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81C6-A2EC-4E77-B111-2F713530F699}"/>
              </a:ext>
            </a:extLst>
          </p:cNvPr>
          <p:cNvSpPr>
            <a:spLocks noGrp="1"/>
          </p:cNvSpPr>
          <p:nvPr>
            <p:ph type="title"/>
          </p:nvPr>
        </p:nvSpPr>
        <p:spPr>
          <a:xfrm>
            <a:off x="457200" y="425302"/>
            <a:ext cx="11394140" cy="797442"/>
          </a:xfrm>
        </p:spPr>
        <p:txBody>
          <a:bodyPr/>
          <a:lstStyle/>
          <a:p>
            <a:pPr algn="ctr"/>
            <a:r>
              <a:rPr lang="en-US" b="0" i="1" dirty="0">
                <a:solidFill>
                  <a:srgbClr val="0070C0"/>
                </a:solidFill>
                <a:effectLst/>
                <a:latin typeface="Arial" panose="020B0604020202020204" pitchFamily="34" charset="0"/>
              </a:rPr>
              <a:t>Partner Inflicted Brain Injury- PIBI</a:t>
            </a:r>
            <a:endParaRPr lang="en-US" i="1" dirty="0">
              <a:solidFill>
                <a:srgbClr val="0070C0"/>
              </a:solidFill>
            </a:endParaRPr>
          </a:p>
        </p:txBody>
      </p:sp>
      <p:sp>
        <p:nvSpPr>
          <p:cNvPr id="3" name="Content Placeholder 2">
            <a:extLst>
              <a:ext uri="{FF2B5EF4-FFF2-40B4-BE49-F238E27FC236}">
                <a16:creationId xmlns:a16="http://schemas.microsoft.com/office/drawing/2014/main" id="{E8B23F27-3D07-430B-BFC5-E975F3D8B796}"/>
              </a:ext>
            </a:extLst>
          </p:cNvPr>
          <p:cNvSpPr>
            <a:spLocks noGrp="1"/>
          </p:cNvSpPr>
          <p:nvPr>
            <p:ph idx="1"/>
          </p:nvPr>
        </p:nvSpPr>
        <p:spPr>
          <a:xfrm>
            <a:off x="797443" y="1456660"/>
            <a:ext cx="10717618" cy="4497573"/>
          </a:xfrm>
        </p:spPr>
        <p:txBody>
          <a:bodyPr/>
          <a:lstStyle/>
          <a:p>
            <a:pPr marL="0" indent="0">
              <a:buNone/>
            </a:pPr>
            <a:r>
              <a:rPr lang="en-US" sz="2400" b="0" i="1" dirty="0">
                <a:solidFill>
                  <a:srgbClr val="000000"/>
                </a:solidFill>
                <a:effectLst/>
                <a:latin typeface="Arial" panose="020B0604020202020204" pitchFamily="34" charset="0"/>
              </a:rPr>
              <a:t>Budget: </a:t>
            </a:r>
            <a:r>
              <a:rPr lang="en-US" sz="2400" b="0" i="0" dirty="0">
                <a:solidFill>
                  <a:srgbClr val="000000"/>
                </a:solidFill>
                <a:effectLst/>
                <a:latin typeface="Arial" panose="020B0604020202020204" pitchFamily="34" charset="0"/>
              </a:rPr>
              <a:t>$49,183 –Enhance or expand    </a:t>
            </a:r>
            <a:r>
              <a:rPr lang="en-US" sz="2400" b="0" i="1" dirty="0">
                <a:solidFill>
                  <a:srgbClr val="000000"/>
                </a:solidFill>
                <a:effectLst/>
                <a:latin typeface="Arial" panose="020B0604020202020204" pitchFamily="34" charset="0"/>
              </a:rPr>
              <a:t>FTEs</a:t>
            </a:r>
            <a:r>
              <a:rPr lang="en-US" sz="2400" b="0" i="0" dirty="0">
                <a:solidFill>
                  <a:srgbClr val="000000"/>
                </a:solidFill>
                <a:effectLst/>
                <a:latin typeface="Arial" panose="020B0604020202020204" pitchFamily="34" charset="0"/>
              </a:rPr>
              <a:t>: 1   </a:t>
            </a:r>
            <a:r>
              <a:rPr lang="en-US" sz="2400" b="0" i="1" dirty="0">
                <a:solidFill>
                  <a:srgbClr val="000000"/>
                </a:solidFill>
                <a:effectLst/>
                <a:latin typeface="Arial" panose="020B0604020202020204" pitchFamily="34" charset="0"/>
              </a:rPr>
              <a:t>Other: </a:t>
            </a:r>
            <a:r>
              <a:rPr lang="en-US" sz="2400" b="0" i="0" dirty="0">
                <a:solidFill>
                  <a:srgbClr val="000000"/>
                </a:solidFill>
                <a:effectLst/>
                <a:latin typeface="Arial" panose="020B0604020202020204" pitchFamily="34" charset="0"/>
              </a:rPr>
              <a:t>Supplies/   	IT/contract/travel for training</a:t>
            </a:r>
          </a:p>
          <a:p>
            <a:pPr marL="0" indent="0">
              <a:buNone/>
            </a:pPr>
            <a:r>
              <a:rPr lang="en-US" sz="2400" b="0" i="0" u="sng" dirty="0">
                <a:solidFill>
                  <a:srgbClr val="000000"/>
                </a:solidFill>
                <a:effectLst/>
                <a:latin typeface="Arial" panose="020B0604020202020204" pitchFamily="34" charset="0"/>
              </a:rPr>
              <a:t>Healthy People </a:t>
            </a:r>
            <a:r>
              <a:rPr lang="en-US" sz="2400" u="sng" dirty="0">
                <a:solidFill>
                  <a:srgbClr val="000000"/>
                </a:solidFill>
                <a:latin typeface="Arial" panose="020B0604020202020204" pitchFamily="34" charset="0"/>
              </a:rPr>
              <a:t>2030</a:t>
            </a:r>
            <a:r>
              <a:rPr lang="en-US" sz="2400" dirty="0">
                <a:solidFill>
                  <a:srgbClr val="000000"/>
                </a:solidFill>
                <a:latin typeface="Arial" panose="020B0604020202020204" pitchFamily="34" charset="0"/>
              </a:rPr>
              <a:t>: </a:t>
            </a:r>
            <a:r>
              <a:rPr lang="en-US" sz="2400" b="0" i="0" dirty="0">
                <a:solidFill>
                  <a:srgbClr val="000000"/>
                </a:solidFill>
                <a:effectLst/>
                <a:latin typeface="Arial" panose="020B0604020202020204" pitchFamily="34" charset="0"/>
              </a:rPr>
              <a:t> Reduce intimate partner violence – IVP D04</a:t>
            </a:r>
            <a:r>
              <a:rPr lang="en-US" sz="2400" dirty="0">
                <a:solidFill>
                  <a:srgbClr val="000000"/>
                </a:solidFill>
                <a:latin typeface="Arial" panose="020B0604020202020204" pitchFamily="34" charset="0"/>
              </a:rPr>
              <a:t> </a:t>
            </a:r>
          </a:p>
          <a:p>
            <a:pPr marL="0" indent="0">
              <a:buNone/>
            </a:pPr>
            <a:endParaRPr lang="en-US" sz="800" u="sng" dirty="0">
              <a:solidFill>
                <a:srgbClr val="000000"/>
              </a:solidFill>
              <a:latin typeface="Arial" panose="020B0604020202020204" pitchFamily="34" charset="0"/>
              <a:cs typeface="Arial" panose="020B0604020202020204" pitchFamily="34" charset="0"/>
            </a:endParaRP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dirty="0">
                <a:solidFill>
                  <a:srgbClr val="000000"/>
                </a:solidFill>
                <a:latin typeface="Arial" panose="020B0604020202020204" pitchFamily="34" charset="0"/>
              </a:rPr>
              <a:t>Objective - By 09/2025, Injury Prevention staff will provide training on partner 	inflicted brain injury recognition and accommodations to 250 domestic 	violence service providers and allied professionals.</a:t>
            </a:r>
          </a:p>
          <a:p>
            <a:pPr marL="0" indent="0">
              <a:buNone/>
            </a:pPr>
            <a:r>
              <a:rPr lang="en-US" sz="2400" dirty="0">
                <a:solidFill>
                  <a:srgbClr val="000000"/>
                </a:solidFill>
                <a:latin typeface="Arial" panose="020B0604020202020204" pitchFamily="34" charset="0"/>
              </a:rPr>
              <a:t>Activity - Provide training on partner inflicted brain injury recognition and 	accommodations at one statewide domestic violence service provider 	conference.</a:t>
            </a:r>
          </a:p>
        </p:txBody>
      </p:sp>
    </p:spTree>
    <p:extLst>
      <p:ext uri="{BB962C8B-B14F-4D97-AF65-F5344CB8AC3E}">
        <p14:creationId xmlns:p14="http://schemas.microsoft.com/office/powerpoint/2010/main" val="179542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9B0D8-69E9-4CFE-B4CC-631C7A941C07}"/>
              </a:ext>
            </a:extLst>
          </p:cNvPr>
          <p:cNvSpPr>
            <a:spLocks noGrp="1"/>
          </p:cNvSpPr>
          <p:nvPr>
            <p:ph type="title"/>
          </p:nvPr>
        </p:nvSpPr>
        <p:spPr>
          <a:xfrm>
            <a:off x="457200" y="274320"/>
            <a:ext cx="11394140" cy="742950"/>
          </a:xfrm>
        </p:spPr>
        <p:txBody>
          <a:bodyPr/>
          <a:lstStyle/>
          <a:p>
            <a:r>
              <a:rPr lang="en-US" sz="3600" b="0" i="1" dirty="0">
                <a:solidFill>
                  <a:srgbClr val="0070C0"/>
                </a:solidFill>
                <a:effectLst/>
                <a:latin typeface="Arial" panose="020B0604020202020204" pitchFamily="34" charset="0"/>
              </a:rPr>
              <a:t>Sexual Assault Hotline Training, Support &amp; Surveillance</a:t>
            </a:r>
            <a:endParaRPr lang="en-US" sz="3600" i="1" dirty="0">
              <a:solidFill>
                <a:srgbClr val="0070C0"/>
              </a:solidFill>
            </a:endParaRPr>
          </a:p>
        </p:txBody>
      </p:sp>
      <p:sp>
        <p:nvSpPr>
          <p:cNvPr id="3" name="Content Placeholder 2">
            <a:extLst>
              <a:ext uri="{FF2B5EF4-FFF2-40B4-BE49-F238E27FC236}">
                <a16:creationId xmlns:a16="http://schemas.microsoft.com/office/drawing/2014/main" id="{500C138F-BCC9-4609-B84F-3FBCAFEFCAF0}"/>
              </a:ext>
            </a:extLst>
          </p:cNvPr>
          <p:cNvSpPr>
            <a:spLocks noGrp="1"/>
          </p:cNvSpPr>
          <p:nvPr>
            <p:ph idx="1"/>
          </p:nvPr>
        </p:nvSpPr>
        <p:spPr>
          <a:xfrm>
            <a:off x="203200" y="871870"/>
            <a:ext cx="11763022" cy="5856308"/>
          </a:xfrm>
        </p:spPr>
        <p:txBody>
          <a:bodyPr/>
          <a:lstStyle/>
          <a:p>
            <a:pPr marL="0" indent="0">
              <a:buNone/>
            </a:pPr>
            <a:r>
              <a:rPr lang="en-US" sz="2400" b="0" i="1" dirty="0">
                <a:solidFill>
                  <a:srgbClr val="000000"/>
                </a:solidFill>
                <a:effectLst/>
                <a:latin typeface="Arial" panose="020B0604020202020204" pitchFamily="34" charset="0"/>
              </a:rPr>
              <a:t>Budget: </a:t>
            </a:r>
            <a:r>
              <a:rPr lang="en-US" sz="2400" b="0" i="0" dirty="0">
                <a:solidFill>
                  <a:srgbClr val="000000"/>
                </a:solidFill>
                <a:effectLst/>
                <a:latin typeface="Arial" panose="020B0604020202020204" pitchFamily="34" charset="0"/>
              </a:rPr>
              <a:t>$89,800 –Start up   </a:t>
            </a:r>
            <a:r>
              <a:rPr lang="en-US" sz="2400" b="0" i="1" dirty="0">
                <a:solidFill>
                  <a:srgbClr val="000000"/>
                </a:solidFill>
                <a:effectLst/>
                <a:latin typeface="Arial" panose="020B0604020202020204" pitchFamily="34" charset="0"/>
              </a:rPr>
              <a:t>FTEs</a:t>
            </a:r>
            <a:r>
              <a:rPr lang="en-US" sz="2400" b="0" i="0" dirty="0">
                <a:solidFill>
                  <a:srgbClr val="000000"/>
                </a:solidFill>
                <a:effectLst/>
                <a:latin typeface="Arial" panose="020B0604020202020204" pitchFamily="34" charset="0"/>
              </a:rPr>
              <a:t>: 0      </a:t>
            </a:r>
            <a:r>
              <a:rPr lang="en-US" sz="2400" b="0" i="1" dirty="0">
                <a:solidFill>
                  <a:srgbClr val="000000"/>
                </a:solidFill>
                <a:effectLst/>
                <a:latin typeface="Arial" panose="020B0604020202020204" pitchFamily="34" charset="0"/>
              </a:rPr>
              <a:t>Other: </a:t>
            </a:r>
            <a:r>
              <a:rPr lang="en-US" sz="2400" b="0" i="0" dirty="0">
                <a:solidFill>
                  <a:srgbClr val="000000"/>
                </a:solidFill>
                <a:effectLst/>
                <a:latin typeface="Arial" panose="020B0604020202020204" pitchFamily="34" charset="0"/>
              </a:rPr>
              <a:t>Supplies/Contract</a:t>
            </a:r>
          </a:p>
          <a:p>
            <a:pPr marL="0" indent="0">
              <a:buNone/>
            </a:pPr>
            <a:r>
              <a:rPr lang="en-US" sz="2400" u="sng" dirty="0">
                <a:solidFill>
                  <a:srgbClr val="000000"/>
                </a:solidFill>
                <a:latin typeface="Arial" panose="020B0604020202020204" pitchFamily="34" charset="0"/>
              </a:rPr>
              <a:t>H</a:t>
            </a:r>
            <a:r>
              <a:rPr lang="en-US" sz="2400" b="0" i="0" u="sng" dirty="0">
                <a:solidFill>
                  <a:srgbClr val="000000"/>
                </a:solidFill>
                <a:effectLst/>
                <a:latin typeface="Arial" panose="020B0604020202020204" pitchFamily="34" charset="0"/>
              </a:rPr>
              <a:t>ealthy People 2030</a:t>
            </a:r>
            <a:r>
              <a:rPr lang="en-US" sz="2400" b="0" i="0" dirty="0">
                <a:solidFill>
                  <a:srgbClr val="000000"/>
                </a:solidFill>
                <a:effectLst/>
                <a:latin typeface="Arial" panose="020B0604020202020204" pitchFamily="34" charset="0"/>
              </a:rPr>
              <a:t>: Reduce contact sexual violence — IVP D0</a:t>
            </a:r>
          </a:p>
          <a:p>
            <a:pPr marL="0" indent="0">
              <a:buNone/>
            </a:pPr>
            <a:r>
              <a:rPr lang="en-US" sz="2400" b="0" i="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r>
              <a:rPr lang="en-US" sz="2400" b="0" i="0" dirty="0">
                <a:solidFill>
                  <a:srgbClr val="000000"/>
                </a:solidFill>
                <a:effectLst/>
                <a:latin typeface="Arial" panose="020B0604020202020204" pitchFamily="34" charset="0"/>
              </a:rPr>
              <a:t>Objective - By 09/2025, the Injury Prevention Service (IPS) staff will contract with an identified expert in sexual and domestic violence hotline training to provide hotline training to 130 sexual and domestic violence advocates.</a:t>
            </a:r>
          </a:p>
          <a:p>
            <a:pPr marL="0" indent="0">
              <a:buNone/>
            </a:pPr>
            <a:endParaRPr lang="en-US" sz="800" b="0" i="0" dirty="0">
              <a:solidFill>
                <a:srgbClr val="000000"/>
              </a:solidFill>
              <a:effectLst/>
              <a:latin typeface="Arial" panose="020B0604020202020204" pitchFamily="34" charset="0"/>
            </a:endParaRPr>
          </a:p>
          <a:p>
            <a:pPr marL="0" indent="0">
              <a:buNone/>
            </a:pPr>
            <a:r>
              <a:rPr lang="en-US" sz="2400" b="0" i="0" dirty="0">
                <a:solidFill>
                  <a:srgbClr val="000000"/>
                </a:solidFill>
                <a:effectLst/>
                <a:latin typeface="Arial" panose="020B0604020202020204" pitchFamily="34" charset="0"/>
              </a:rPr>
              <a:t>Activity - 1. IPS staff and community partners will identify an expert in sexual and 	domestic violence hotline training to contract with for training in Oklahoma.</a:t>
            </a:r>
          </a:p>
          <a:p>
            <a:pPr marL="0" indent="0">
              <a:buNone/>
            </a:pPr>
            <a:r>
              <a:rPr lang="en-US" sz="2400" b="0" i="0" dirty="0">
                <a:solidFill>
                  <a:srgbClr val="000000"/>
                </a:solidFill>
                <a:effectLst/>
                <a:latin typeface="Arial" panose="020B0604020202020204" pitchFamily="34" charset="0"/>
              </a:rPr>
              <a:t>	2. Arrange training space and support for attendees to attend one statewide 	training, </a:t>
            </a:r>
          </a:p>
          <a:p>
            <a:pPr marL="0" indent="0">
              <a:buNone/>
            </a:pPr>
            <a:r>
              <a:rPr lang="en-US" sz="2400" b="0" i="0" dirty="0">
                <a:solidFill>
                  <a:srgbClr val="000000"/>
                </a:solidFill>
                <a:effectLst/>
                <a:latin typeface="Arial" panose="020B0604020202020204" pitchFamily="34" charset="0"/>
              </a:rPr>
              <a:t>	3. Contract with the YWCA-OKC to upgrade existing dated hotline response 	systems, and </a:t>
            </a:r>
          </a:p>
          <a:p>
            <a:pPr marL="0" indent="0">
              <a:buNone/>
            </a:pPr>
            <a:r>
              <a:rPr lang="en-US" sz="2400" dirty="0">
                <a:solidFill>
                  <a:srgbClr val="000000"/>
                </a:solidFill>
                <a:latin typeface="Arial" panose="020B0604020202020204" pitchFamily="34" charset="0"/>
              </a:rPr>
              <a:t>	4. C</a:t>
            </a:r>
            <a:r>
              <a:rPr lang="en-US" sz="2400" b="0" i="0" dirty="0">
                <a:solidFill>
                  <a:srgbClr val="000000"/>
                </a:solidFill>
                <a:effectLst/>
                <a:latin typeface="Arial" panose="020B0604020202020204" pitchFamily="34" charset="0"/>
              </a:rPr>
              <a:t>onduct surveillance of sexual violence through the Behavioral Risk 	Factor Surveillance System (BRFSS</a:t>
            </a:r>
            <a:r>
              <a:rPr lang="en-US" b="0" i="0"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996656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2247</Words>
  <Application>Microsoft Office PowerPoint</Application>
  <PresentationFormat>Widescreen</PresentationFormat>
  <Paragraphs>199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Preventive Health and Health Services (PHHS) Block Grant (BG)</vt:lpstr>
      <vt:lpstr>Meeting Agenda </vt:lpstr>
      <vt:lpstr> </vt:lpstr>
      <vt:lpstr>Advancing Health Equity and Strengthening Minority Health</vt:lpstr>
      <vt:lpstr>Healthy Aging and Injury Prevention</vt:lpstr>
      <vt:lpstr>Office of Communications - CHD Digital Display System </vt:lpstr>
      <vt:lpstr>Suicide Prevention</vt:lpstr>
      <vt:lpstr>Partner Inflicted Brain Injury- PIBI</vt:lpstr>
      <vt:lpstr>Sexual Assault Hotline Training, Support &amp; Surveillance</vt:lpstr>
      <vt:lpstr>Child Passenger Safety Program-CPS</vt:lpstr>
      <vt:lpstr>Certified Healthy Oklahoma Community and Congregation Consultation- CHO </vt:lpstr>
      <vt:lpstr>Chronic Disease Prevention Service (CDPS) – Community Health Screenings</vt:lpstr>
      <vt:lpstr>Go NAPSACC Expansion</vt:lpstr>
      <vt:lpstr>Healthy School Environments Technical Assistance</vt:lpstr>
      <vt:lpstr>Increasing Nutrition Security in County Health Departments with Statewide Partners</vt:lpstr>
      <vt:lpstr>Leading Oklahoma to Prosperity through Health Communications Initiative</vt:lpstr>
      <vt:lpstr>Northeastern Oklahoma CATCH Coordinated School Health Initiative</vt:lpstr>
      <vt:lpstr>D5 Pilot Birth Certificate Waiver for Homeless</vt:lpstr>
      <vt:lpstr>Fluoride Outreach Project</vt:lpstr>
      <vt:lpstr>Project Combatting Heavy Advertisement of Tobacco (CHAT) in Oklahoma</vt:lpstr>
      <vt:lpstr>Closing Remarks and 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Health and Health Services (PHHS) Block Grant (BG)</dc:title>
  <dc:creator>Solina Searcy-Martin</dc:creator>
  <cp:lastModifiedBy>Solina Searcy-Martin</cp:lastModifiedBy>
  <cp:revision>25</cp:revision>
  <dcterms:created xsi:type="dcterms:W3CDTF">2024-03-20T17:38:30Z</dcterms:created>
  <dcterms:modified xsi:type="dcterms:W3CDTF">2024-05-03T12:57:52Z</dcterms:modified>
</cp:coreProperties>
</file>