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296" r:id="rId4"/>
    <p:sldId id="313" r:id="rId5"/>
    <p:sldId id="314" r:id="rId6"/>
    <p:sldId id="315" r:id="rId7"/>
    <p:sldId id="316" r:id="rId8"/>
    <p:sldId id="317" r:id="rId9"/>
    <p:sldId id="318" r:id="rId10"/>
    <p:sldId id="319" r:id="rId11"/>
    <p:sldId id="320" r:id="rId12"/>
    <p:sldId id="321" r:id="rId13"/>
    <p:sldId id="322" r:id="rId14"/>
    <p:sldId id="323" r:id="rId15"/>
    <p:sldId id="298" r:id="rId16"/>
    <p:sldId id="299" r:id="rId17"/>
    <p:sldId id="257" r:id="rId18"/>
    <p:sldId id="258" r:id="rId19"/>
    <p:sldId id="259" r:id="rId20"/>
    <p:sldId id="261" r:id="rId21"/>
    <p:sldId id="262" r:id="rId22"/>
    <p:sldId id="263" r:id="rId23"/>
    <p:sldId id="264" r:id="rId24"/>
    <p:sldId id="265" r:id="rId25"/>
    <p:sldId id="266" r:id="rId26"/>
    <p:sldId id="267" r:id="rId27"/>
    <p:sldId id="268" r:id="rId28"/>
    <p:sldId id="269" r:id="rId29"/>
    <p:sldId id="270" r:id="rId30"/>
    <p:sldId id="271" r:id="rId31"/>
    <p:sldId id="324"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325" r:id="rId48"/>
    <p:sldId id="326" r:id="rId49"/>
    <p:sldId id="287" r:id="rId50"/>
    <p:sldId id="288" r:id="rId51"/>
    <p:sldId id="289" r:id="rId52"/>
    <p:sldId id="290" r:id="rId53"/>
    <p:sldId id="291" r:id="rId54"/>
    <p:sldId id="292" r:id="rId55"/>
    <p:sldId id="293" r:id="rId56"/>
    <p:sldId id="29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1/28/2020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1/28/2020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a:t>The Process </a:t>
            </a:r>
            <a:r>
              <a:rPr lang="en-US" cap="none"/>
              <a:t>of </a:t>
            </a:r>
            <a:r>
              <a:rPr lang="en-US" cap="none" smtClean="0"/>
              <a:t>Completing </a:t>
            </a:r>
            <a:r>
              <a:rPr lang="en-US" cap="none" dirty="0"/>
              <a:t>an eDMR</a:t>
            </a:r>
            <a:endParaRPr lang="en-US" dirty="0"/>
          </a:p>
        </p:txBody>
      </p:sp>
    </p:spTree>
    <p:extLst>
      <p:ext uri="{BB962C8B-B14F-4D97-AF65-F5344CB8AC3E}">
        <p14:creationId xmlns:p14="http://schemas.microsoft.com/office/powerpoint/2010/main" val="393312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762001"/>
            <a:ext cx="7024687" cy="344487"/>
          </a:xfrm>
        </p:spPr>
        <p:txBody>
          <a:bodyPr/>
          <a:lstStyle/>
          <a:p>
            <a:r>
              <a:rPr lang="en-US" altLang="en-US" sz="1800" dirty="0"/>
              <a:t>E2: Preparer Create eDMR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927" y="1219199"/>
            <a:ext cx="9679709" cy="5222189"/>
          </a:xfrm>
          <a:prstGeom prst="rect">
            <a:avLst/>
          </a:prstGeom>
        </p:spPr>
      </p:pic>
      <p:sp>
        <p:nvSpPr>
          <p:cNvPr id="6" name="Rectangular Callout 5"/>
          <p:cNvSpPr/>
          <p:nvPr/>
        </p:nvSpPr>
        <p:spPr>
          <a:xfrm>
            <a:off x="2057400" y="1317794"/>
            <a:ext cx="2895600" cy="944871"/>
          </a:xfrm>
          <a:prstGeom prst="wedgeRectCallout">
            <a:avLst>
              <a:gd name="adj1" fmla="val -11993"/>
              <a:gd name="adj2" fmla="val 10373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2057400" y="1317793"/>
            <a:ext cx="2895600" cy="738664"/>
          </a:xfrm>
          <a:prstGeom prst="rect">
            <a:avLst/>
          </a:prstGeom>
          <a:noFill/>
        </p:spPr>
        <p:txBody>
          <a:bodyPr wrap="square" rtlCol="0">
            <a:spAutoFit/>
          </a:bodyPr>
          <a:lstStyle/>
          <a:p>
            <a:r>
              <a:rPr lang="en-US" sz="1400" dirty="0">
                <a:solidFill>
                  <a:schemeClr val="bg1"/>
                </a:solidFill>
              </a:rPr>
              <a:t>Notice that the red action symbols are gone. This means that all the values needed have been entered. </a:t>
            </a:r>
          </a:p>
        </p:txBody>
      </p:sp>
      <p:sp>
        <p:nvSpPr>
          <p:cNvPr id="10" name="Rectangular Callout 9"/>
          <p:cNvSpPr/>
          <p:nvPr/>
        </p:nvSpPr>
        <p:spPr>
          <a:xfrm>
            <a:off x="5865223" y="5781333"/>
            <a:ext cx="2364377" cy="629335"/>
          </a:xfrm>
          <a:prstGeom prst="wedgeRectCallout">
            <a:avLst>
              <a:gd name="adj1" fmla="val 92454"/>
              <a:gd name="adj2" fmla="val 1847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5865223" y="5781333"/>
            <a:ext cx="2364377" cy="461665"/>
          </a:xfrm>
          <a:prstGeom prst="rect">
            <a:avLst/>
          </a:prstGeom>
          <a:noFill/>
        </p:spPr>
        <p:txBody>
          <a:bodyPr wrap="square" rtlCol="0">
            <a:spAutoFit/>
          </a:bodyPr>
          <a:lstStyle/>
          <a:p>
            <a:r>
              <a:rPr lang="en-US" sz="1200" dirty="0">
                <a:solidFill>
                  <a:schemeClr val="bg1"/>
                </a:solidFill>
              </a:rPr>
              <a:t>Click here to preview what the eDMR will look like</a:t>
            </a:r>
          </a:p>
        </p:txBody>
      </p:sp>
      <p:sp>
        <p:nvSpPr>
          <p:cNvPr id="13" name="Rectangular Callout 12"/>
          <p:cNvSpPr/>
          <p:nvPr/>
        </p:nvSpPr>
        <p:spPr>
          <a:xfrm>
            <a:off x="9372600" y="5257800"/>
            <a:ext cx="1282700" cy="609600"/>
          </a:xfrm>
          <a:prstGeom prst="wedgeRectCallout">
            <a:avLst>
              <a:gd name="adj1" fmla="val 51318"/>
              <a:gd name="adj2" fmla="val 9734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4" name="TextBox 13"/>
          <p:cNvSpPr txBox="1"/>
          <p:nvPr/>
        </p:nvSpPr>
        <p:spPr>
          <a:xfrm>
            <a:off x="9372600" y="5257801"/>
            <a:ext cx="1282700" cy="646331"/>
          </a:xfrm>
          <a:prstGeom prst="rect">
            <a:avLst/>
          </a:prstGeom>
          <a:noFill/>
        </p:spPr>
        <p:txBody>
          <a:bodyPr wrap="square" rtlCol="0">
            <a:spAutoFit/>
          </a:bodyPr>
          <a:lstStyle/>
          <a:p>
            <a:r>
              <a:rPr lang="en-US" sz="1200" dirty="0">
                <a:solidFill>
                  <a:schemeClr val="bg1"/>
                </a:solidFill>
              </a:rPr>
              <a:t>If everything looks correct, click Next</a:t>
            </a:r>
          </a:p>
        </p:txBody>
      </p:sp>
    </p:spTree>
    <p:extLst>
      <p:ext uri="{BB962C8B-B14F-4D97-AF65-F5344CB8AC3E}">
        <p14:creationId xmlns:p14="http://schemas.microsoft.com/office/powerpoint/2010/main" val="1021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851" y="1371601"/>
            <a:ext cx="978408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Title 1"/>
          <p:cNvSpPr>
            <a:spLocks noGrp="1"/>
          </p:cNvSpPr>
          <p:nvPr>
            <p:ph type="title"/>
          </p:nvPr>
        </p:nvSpPr>
        <p:spPr>
          <a:xfrm>
            <a:off x="2566989" y="1027114"/>
            <a:ext cx="7024687" cy="344487"/>
          </a:xfrm>
        </p:spPr>
        <p:txBody>
          <a:bodyPr/>
          <a:lstStyle/>
          <a:p>
            <a:r>
              <a:rPr lang="en-US" altLang="en-US" sz="1800" dirty="0"/>
              <a:t>E2: Preparer Create eDMR</a:t>
            </a:r>
          </a:p>
        </p:txBody>
      </p:sp>
      <p:sp>
        <p:nvSpPr>
          <p:cNvPr id="20" name="Rectangular Callout 19"/>
          <p:cNvSpPr/>
          <p:nvPr/>
        </p:nvSpPr>
        <p:spPr>
          <a:xfrm>
            <a:off x="7696200" y="2514600"/>
            <a:ext cx="1752600" cy="685801"/>
          </a:xfrm>
          <a:prstGeom prst="wedgeRectCallout">
            <a:avLst>
              <a:gd name="adj1" fmla="val -45983"/>
              <a:gd name="adj2" fmla="val 10004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1" name="TextBox 20"/>
          <p:cNvSpPr txBox="1"/>
          <p:nvPr/>
        </p:nvSpPr>
        <p:spPr>
          <a:xfrm>
            <a:off x="7696200" y="2514601"/>
            <a:ext cx="1752600" cy="646331"/>
          </a:xfrm>
          <a:prstGeom prst="rect">
            <a:avLst/>
          </a:prstGeom>
          <a:noFill/>
        </p:spPr>
        <p:txBody>
          <a:bodyPr wrap="square" rtlCol="0">
            <a:spAutoFit/>
          </a:bodyPr>
          <a:lstStyle/>
          <a:p>
            <a:r>
              <a:rPr lang="en-US" sz="1200" dirty="0">
                <a:solidFill>
                  <a:schemeClr val="bg1"/>
                </a:solidFill>
              </a:rPr>
              <a:t>Use this field to add any comments you may want (Optional)</a:t>
            </a:r>
          </a:p>
        </p:txBody>
      </p:sp>
      <p:sp>
        <p:nvSpPr>
          <p:cNvPr id="22" name="Rectangular Callout 21"/>
          <p:cNvSpPr/>
          <p:nvPr/>
        </p:nvSpPr>
        <p:spPr>
          <a:xfrm>
            <a:off x="1524000" y="4219304"/>
            <a:ext cx="1650274" cy="852658"/>
          </a:xfrm>
          <a:prstGeom prst="wedgeRectCallout">
            <a:avLst>
              <a:gd name="adj1" fmla="val 39637"/>
              <a:gd name="adj2" fmla="val 974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0" y="4219303"/>
            <a:ext cx="1650274" cy="584775"/>
          </a:xfrm>
          <a:prstGeom prst="rect">
            <a:avLst/>
          </a:prstGeom>
          <a:noFill/>
        </p:spPr>
        <p:txBody>
          <a:bodyPr wrap="square" rtlCol="0">
            <a:spAutoFit/>
          </a:bodyPr>
          <a:lstStyle/>
          <a:p>
            <a:r>
              <a:rPr lang="en-US" sz="1600" dirty="0">
                <a:solidFill>
                  <a:schemeClr val="bg1"/>
                </a:solidFill>
              </a:rPr>
              <a:t>Enter the Signatory’s name</a:t>
            </a:r>
          </a:p>
        </p:txBody>
      </p:sp>
      <p:sp>
        <p:nvSpPr>
          <p:cNvPr id="24" name="Rectangular Callout 23"/>
          <p:cNvSpPr/>
          <p:nvPr/>
        </p:nvSpPr>
        <p:spPr>
          <a:xfrm>
            <a:off x="5867400" y="5638800"/>
            <a:ext cx="1752600" cy="830997"/>
          </a:xfrm>
          <a:prstGeom prst="wedgeRectCallout">
            <a:avLst>
              <a:gd name="adj1" fmla="val 84147"/>
              <a:gd name="adj2" fmla="val -7212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5" name="TextBox 24"/>
          <p:cNvSpPr txBox="1"/>
          <p:nvPr/>
        </p:nvSpPr>
        <p:spPr>
          <a:xfrm>
            <a:off x="5867400" y="5638801"/>
            <a:ext cx="1752600" cy="830997"/>
          </a:xfrm>
          <a:prstGeom prst="rect">
            <a:avLst/>
          </a:prstGeom>
          <a:noFill/>
        </p:spPr>
        <p:txBody>
          <a:bodyPr wrap="square" rtlCol="0">
            <a:spAutoFit/>
          </a:bodyPr>
          <a:lstStyle/>
          <a:p>
            <a:r>
              <a:rPr lang="en-US" sz="1600" dirty="0">
                <a:solidFill>
                  <a:schemeClr val="bg1"/>
                </a:solidFill>
              </a:rPr>
              <a:t>Enter the Signatory’s phone number</a:t>
            </a:r>
          </a:p>
        </p:txBody>
      </p:sp>
      <p:sp>
        <p:nvSpPr>
          <p:cNvPr id="26" name="Rectangular Callout 25"/>
          <p:cNvSpPr/>
          <p:nvPr/>
        </p:nvSpPr>
        <p:spPr>
          <a:xfrm>
            <a:off x="9220200" y="4702631"/>
            <a:ext cx="1726474" cy="522512"/>
          </a:xfrm>
          <a:prstGeom prst="wedgeRectCallout">
            <a:avLst>
              <a:gd name="adj1" fmla="val 26884"/>
              <a:gd name="adj2" fmla="val 19810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7" name="TextBox 26"/>
          <p:cNvSpPr txBox="1"/>
          <p:nvPr/>
        </p:nvSpPr>
        <p:spPr>
          <a:xfrm>
            <a:off x="9220200" y="4702630"/>
            <a:ext cx="1726474" cy="369332"/>
          </a:xfrm>
          <a:prstGeom prst="rect">
            <a:avLst/>
          </a:prstGeom>
          <a:noFill/>
        </p:spPr>
        <p:txBody>
          <a:bodyPr wrap="square" rtlCol="0">
            <a:spAutoFit/>
          </a:bodyPr>
          <a:lstStyle/>
          <a:p>
            <a:r>
              <a:rPr lang="en-US" dirty="0">
                <a:solidFill>
                  <a:schemeClr val="bg1"/>
                </a:solidFill>
              </a:rPr>
              <a:t>Click Next</a:t>
            </a:r>
          </a:p>
        </p:txBody>
      </p:sp>
    </p:spTree>
    <p:extLst>
      <p:ext uri="{BB962C8B-B14F-4D97-AF65-F5344CB8AC3E}">
        <p14:creationId xmlns:p14="http://schemas.microsoft.com/office/powerpoint/2010/main" val="330141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027114"/>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45740"/>
            <a:ext cx="8077200" cy="3969260"/>
          </a:xfrm>
          <a:prstGeom prst="rect">
            <a:avLst/>
          </a:prstGeom>
        </p:spPr>
      </p:pic>
      <p:sp>
        <p:nvSpPr>
          <p:cNvPr id="3" name="Rectangle 2"/>
          <p:cNvSpPr/>
          <p:nvPr/>
        </p:nvSpPr>
        <p:spPr>
          <a:xfrm>
            <a:off x="6934200" y="1600200"/>
            <a:ext cx="2514600" cy="12049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7010400" y="1604819"/>
            <a:ext cx="2438400" cy="1015663"/>
          </a:xfrm>
          <a:prstGeom prst="rect">
            <a:avLst/>
          </a:prstGeom>
          <a:noFill/>
        </p:spPr>
        <p:txBody>
          <a:bodyPr wrap="square" rtlCol="0">
            <a:spAutoFit/>
          </a:bodyPr>
          <a:lstStyle/>
          <a:p>
            <a:r>
              <a:rPr lang="en-US" sz="1200" dirty="0">
                <a:solidFill>
                  <a:schemeClr val="bg1"/>
                </a:solidFill>
              </a:rPr>
              <a:t>This page is optional. If you have a “Non-Compliance Report” and/or “Waste Water MORs” you can use this page to attach it to your eDMR submission</a:t>
            </a:r>
          </a:p>
        </p:txBody>
      </p:sp>
      <p:sp>
        <p:nvSpPr>
          <p:cNvPr id="19" name="Rectangular Callout 18"/>
          <p:cNvSpPr/>
          <p:nvPr/>
        </p:nvSpPr>
        <p:spPr>
          <a:xfrm>
            <a:off x="9144000" y="4572000"/>
            <a:ext cx="762000" cy="685800"/>
          </a:xfrm>
          <a:prstGeom prst="wedgeRectCallout">
            <a:avLst>
              <a:gd name="adj1" fmla="val 20193"/>
              <a:gd name="adj2" fmla="val 7808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0" name="TextBox 19"/>
          <p:cNvSpPr txBox="1"/>
          <p:nvPr/>
        </p:nvSpPr>
        <p:spPr>
          <a:xfrm>
            <a:off x="9144000" y="4572001"/>
            <a:ext cx="762000" cy="646331"/>
          </a:xfrm>
          <a:prstGeom prst="rect">
            <a:avLst/>
          </a:prstGeom>
          <a:noFill/>
        </p:spPr>
        <p:txBody>
          <a:bodyPr wrap="square" rtlCol="0">
            <a:spAutoFit/>
          </a:bodyPr>
          <a:lstStyle/>
          <a:p>
            <a:r>
              <a:rPr lang="en-US" dirty="0">
                <a:solidFill>
                  <a:schemeClr val="bg1"/>
                </a:solidFill>
              </a:rPr>
              <a:t>Click Next</a:t>
            </a:r>
          </a:p>
        </p:txBody>
      </p:sp>
    </p:spTree>
    <p:extLst>
      <p:ext uri="{BB962C8B-B14F-4D97-AF65-F5344CB8AC3E}">
        <p14:creationId xmlns:p14="http://schemas.microsoft.com/office/powerpoint/2010/main" val="203821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027114"/>
            <a:ext cx="7024687" cy="344487"/>
          </a:xfrm>
        </p:spPr>
        <p:txBody>
          <a:bodyPr/>
          <a:lstStyle/>
          <a:p>
            <a:r>
              <a:rPr lang="en-US" altLang="en-US" sz="1800" dirty="0"/>
              <a:t>E2: Preparer Create eDMR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63477"/>
            <a:ext cx="8077200" cy="3731046"/>
          </a:xfrm>
          <a:prstGeom prst="rect">
            <a:avLst/>
          </a:prstGeom>
        </p:spPr>
      </p:pic>
      <p:sp>
        <p:nvSpPr>
          <p:cNvPr id="8" name="Rectangle 7"/>
          <p:cNvSpPr/>
          <p:nvPr/>
        </p:nvSpPr>
        <p:spPr>
          <a:xfrm>
            <a:off x="9448800" y="4876800"/>
            <a:ext cx="533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ular Callout 8"/>
          <p:cNvSpPr/>
          <p:nvPr/>
        </p:nvSpPr>
        <p:spPr>
          <a:xfrm>
            <a:off x="5562600" y="2249269"/>
            <a:ext cx="1981200" cy="646331"/>
          </a:xfrm>
          <a:prstGeom prst="wedgeRectCallout">
            <a:avLst>
              <a:gd name="adj1" fmla="val -67453"/>
              <a:gd name="adj2" fmla="val -609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TextBox 9"/>
          <p:cNvSpPr txBox="1"/>
          <p:nvPr/>
        </p:nvSpPr>
        <p:spPr>
          <a:xfrm>
            <a:off x="5562600" y="2249270"/>
            <a:ext cx="1981200" cy="646331"/>
          </a:xfrm>
          <a:prstGeom prst="rect">
            <a:avLst/>
          </a:prstGeom>
          <a:noFill/>
        </p:spPr>
        <p:txBody>
          <a:bodyPr wrap="square" rtlCol="0">
            <a:spAutoFit/>
          </a:bodyPr>
          <a:lstStyle/>
          <a:p>
            <a:r>
              <a:rPr lang="en-US" sz="1200" dirty="0">
                <a:solidFill>
                  <a:schemeClr val="bg1"/>
                </a:solidFill>
              </a:rPr>
              <a:t>Click here to view a copy of the eDMR you will be submitting</a:t>
            </a:r>
          </a:p>
        </p:txBody>
      </p:sp>
      <p:sp>
        <p:nvSpPr>
          <p:cNvPr id="11" name="Rectangular Callout 10"/>
          <p:cNvSpPr/>
          <p:nvPr/>
        </p:nvSpPr>
        <p:spPr>
          <a:xfrm>
            <a:off x="9220200" y="3962400"/>
            <a:ext cx="838200" cy="685800"/>
          </a:xfrm>
          <a:prstGeom prst="wedgeRectCallout">
            <a:avLst>
              <a:gd name="adj1" fmla="val -998"/>
              <a:gd name="adj2" fmla="val 8808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TextBox 11"/>
          <p:cNvSpPr txBox="1"/>
          <p:nvPr/>
        </p:nvSpPr>
        <p:spPr>
          <a:xfrm>
            <a:off x="9220200" y="3962401"/>
            <a:ext cx="838200" cy="646331"/>
          </a:xfrm>
          <a:prstGeom prst="rect">
            <a:avLst/>
          </a:prstGeom>
          <a:noFill/>
        </p:spPr>
        <p:txBody>
          <a:bodyPr wrap="square" rtlCol="0">
            <a:spAutoFit/>
          </a:bodyPr>
          <a:lstStyle/>
          <a:p>
            <a:r>
              <a:rPr lang="en-US" dirty="0">
                <a:solidFill>
                  <a:schemeClr val="bg1"/>
                </a:solidFill>
              </a:rPr>
              <a:t>Click Next</a:t>
            </a:r>
          </a:p>
        </p:txBody>
      </p:sp>
    </p:spTree>
    <p:extLst>
      <p:ext uri="{BB962C8B-B14F-4D97-AF65-F5344CB8AC3E}">
        <p14:creationId xmlns:p14="http://schemas.microsoft.com/office/powerpoint/2010/main" val="35755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103314"/>
            <a:ext cx="7024687" cy="344487"/>
          </a:xfrm>
        </p:spPr>
        <p:txBody>
          <a:bodyPr/>
          <a:lstStyle/>
          <a:p>
            <a:r>
              <a:rPr lang="en-US" altLang="en-US" sz="1800" dirty="0"/>
              <a:t>E2: Preparer Create eDMR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945298"/>
            <a:ext cx="8077200" cy="2967404"/>
          </a:xfrm>
          <a:prstGeom prst="rect">
            <a:avLst/>
          </a:prstGeom>
        </p:spPr>
      </p:pic>
      <p:sp>
        <p:nvSpPr>
          <p:cNvPr id="6" name="Rectangle 5"/>
          <p:cNvSpPr/>
          <p:nvPr/>
        </p:nvSpPr>
        <p:spPr>
          <a:xfrm>
            <a:off x="3276600" y="2438400"/>
            <a:ext cx="4191000" cy="2286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 name="Rectangular Callout 4"/>
          <p:cNvSpPr/>
          <p:nvPr/>
        </p:nvSpPr>
        <p:spPr>
          <a:xfrm>
            <a:off x="7543800" y="1143000"/>
            <a:ext cx="2362200" cy="923330"/>
          </a:xfrm>
          <a:prstGeom prst="wedgeRectCallout">
            <a:avLst>
              <a:gd name="adj1" fmla="val -55013"/>
              <a:gd name="adj2" fmla="val 9583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7543800" y="1143000"/>
            <a:ext cx="2362200" cy="923330"/>
          </a:xfrm>
          <a:prstGeom prst="rect">
            <a:avLst/>
          </a:prstGeom>
          <a:noFill/>
        </p:spPr>
        <p:txBody>
          <a:bodyPr wrap="square" rtlCol="0">
            <a:spAutoFit/>
          </a:bodyPr>
          <a:lstStyle/>
          <a:p>
            <a:r>
              <a:rPr lang="en-US" dirty="0">
                <a:solidFill>
                  <a:schemeClr val="bg1"/>
                </a:solidFill>
              </a:rPr>
              <a:t>As Preparer you cannot submit the eDMR.</a:t>
            </a:r>
          </a:p>
        </p:txBody>
      </p:sp>
      <p:sp>
        <p:nvSpPr>
          <p:cNvPr id="8" name="Rectangle 7"/>
          <p:cNvSpPr/>
          <p:nvPr/>
        </p:nvSpPr>
        <p:spPr>
          <a:xfrm>
            <a:off x="3352800" y="4572000"/>
            <a:ext cx="457200" cy="3048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 name="Rectangular Callout 8"/>
          <p:cNvSpPr/>
          <p:nvPr/>
        </p:nvSpPr>
        <p:spPr>
          <a:xfrm>
            <a:off x="3886200" y="4953000"/>
            <a:ext cx="2514600" cy="1384995"/>
          </a:xfrm>
          <a:prstGeom prst="wedgeRectCallout">
            <a:avLst>
              <a:gd name="adj1" fmla="val -55303"/>
              <a:gd name="adj2" fmla="val -6331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TextBox 9"/>
          <p:cNvSpPr txBox="1"/>
          <p:nvPr/>
        </p:nvSpPr>
        <p:spPr>
          <a:xfrm>
            <a:off x="3886200" y="4953001"/>
            <a:ext cx="2590800" cy="1169551"/>
          </a:xfrm>
          <a:prstGeom prst="rect">
            <a:avLst/>
          </a:prstGeom>
          <a:noFill/>
        </p:spPr>
        <p:txBody>
          <a:bodyPr wrap="square" rtlCol="0">
            <a:spAutoFit/>
          </a:bodyPr>
          <a:lstStyle/>
          <a:p>
            <a:r>
              <a:rPr lang="en-US" sz="1400" dirty="0">
                <a:solidFill>
                  <a:schemeClr val="bg1"/>
                </a:solidFill>
              </a:rPr>
              <a:t>Clicking “Exit” will save the eDMR. Once you have done this, notify the Signatory that the eDMR is ready for review and submittal. Your part is done.</a:t>
            </a:r>
          </a:p>
        </p:txBody>
      </p:sp>
    </p:spTree>
    <p:extLst>
      <p:ext uri="{BB962C8B-B14F-4D97-AF65-F5344CB8AC3E}">
        <p14:creationId xmlns:p14="http://schemas.microsoft.com/office/powerpoint/2010/main" val="7318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smtClean="0"/>
              <a:t>Different types of eDMRs to fill out</a:t>
            </a:r>
            <a:endParaRPr lang="en-US" sz="2400" dirty="0"/>
          </a:p>
        </p:txBody>
      </p:sp>
      <p:sp>
        <p:nvSpPr>
          <p:cNvPr id="3" name="Content Placeholder 2"/>
          <p:cNvSpPr>
            <a:spLocks noGrp="1"/>
          </p:cNvSpPr>
          <p:nvPr>
            <p:ph idx="1"/>
          </p:nvPr>
        </p:nvSpPr>
        <p:spPr/>
        <p:txBody>
          <a:bodyPr/>
          <a:lstStyle/>
          <a:p>
            <a:pPr marL="0" indent="0">
              <a:buNone/>
            </a:pPr>
            <a:r>
              <a:rPr lang="en-US" dirty="0" smtClean="0"/>
              <a:t>Monthly eDMRs</a:t>
            </a:r>
          </a:p>
          <a:p>
            <a:pPr marL="0" indent="0">
              <a:buNone/>
            </a:pPr>
            <a:r>
              <a:rPr lang="en-US" dirty="0" smtClean="0"/>
              <a:t>Biomonitoring or Toxicity eDMRs are usually quarterly unless the permit says otherwise</a:t>
            </a:r>
          </a:p>
          <a:p>
            <a:pPr marL="0" indent="0">
              <a:buNone/>
            </a:pPr>
            <a:r>
              <a:rPr lang="en-US" dirty="0" smtClean="0"/>
              <a:t>Upstream or downstream eDMRs are usually monthly</a:t>
            </a:r>
          </a:p>
          <a:p>
            <a:pPr marL="0" indent="0">
              <a:buNone/>
            </a:pPr>
            <a:r>
              <a:rPr lang="en-US" dirty="0" smtClean="0"/>
              <a:t>Priority pollutant eDMRs</a:t>
            </a:r>
          </a:p>
          <a:p>
            <a:pPr marL="0" indent="0">
              <a:buNone/>
            </a:pPr>
            <a:r>
              <a:rPr lang="en-US" dirty="0" smtClean="0"/>
              <a:t>Sludge eDMRs are annual and are due on February 19</a:t>
            </a:r>
            <a:r>
              <a:rPr lang="en-US" baseline="30000" dirty="0" smtClean="0"/>
              <a:t>th</a:t>
            </a:r>
            <a:r>
              <a:rPr lang="en-US" dirty="0" smtClean="0"/>
              <a:t> of the following calendar year</a:t>
            </a:r>
            <a:endParaRPr lang="en-US" dirty="0"/>
          </a:p>
        </p:txBody>
      </p:sp>
    </p:spTree>
    <p:extLst>
      <p:ext uri="{BB962C8B-B14F-4D97-AF65-F5344CB8AC3E}">
        <p14:creationId xmlns:p14="http://schemas.microsoft.com/office/powerpoint/2010/main" val="164687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If you have no discharge do you still have to send in the eDMR?</a:t>
            </a:r>
            <a:endParaRPr lang="en-US" dirty="0"/>
          </a:p>
        </p:txBody>
      </p:sp>
      <p:sp>
        <p:nvSpPr>
          <p:cNvPr id="3" name="Content Placeholder 2"/>
          <p:cNvSpPr>
            <a:spLocks noGrp="1"/>
          </p:cNvSpPr>
          <p:nvPr>
            <p:ph idx="1"/>
          </p:nvPr>
        </p:nvSpPr>
        <p:spPr/>
        <p:txBody>
          <a:bodyPr>
            <a:normAutofit/>
          </a:bodyPr>
          <a:lstStyle/>
          <a:p>
            <a:pPr marL="0" indent="0">
              <a:buNone/>
            </a:pPr>
            <a:r>
              <a:rPr lang="en-US" sz="9600" dirty="0" smtClean="0"/>
              <a:t>YES</a:t>
            </a:r>
            <a:endParaRPr lang="en-US" sz="9600" dirty="0"/>
          </a:p>
        </p:txBody>
      </p:sp>
    </p:spTree>
    <p:extLst>
      <p:ext uri="{BB962C8B-B14F-4D97-AF65-F5344CB8AC3E}">
        <p14:creationId xmlns:p14="http://schemas.microsoft.com/office/powerpoint/2010/main" val="59367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How to start to figure the calculations for the eDMR</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p>
          <a:p>
            <a:r>
              <a:rPr lang="en-US" dirty="0"/>
              <a:t>Monthly average – also referred to as “average monthly,” this is the arithmetic mean of all results over a calendar month for a specific pollutant. </a:t>
            </a:r>
          </a:p>
          <a:p>
            <a:r>
              <a:rPr lang="en-US" dirty="0"/>
              <a:t>Weekly average – also referred to as “average weekly,” this is the arithmetic mean of all results over a calendar week, from Sunday through Saturday, for a specific pollutant. </a:t>
            </a:r>
            <a:endParaRPr lang="en-US" dirty="0" smtClean="0"/>
          </a:p>
          <a:p>
            <a:r>
              <a:rPr lang="en-US" dirty="0" smtClean="0"/>
              <a:t>We </a:t>
            </a:r>
            <a:r>
              <a:rPr lang="en-US" dirty="0"/>
              <a:t>recognize that calendar weeks and calendar months rarely coincide. F</a:t>
            </a:r>
            <a:r>
              <a:rPr lang="en-US" dirty="0" smtClean="0"/>
              <a:t>or </a:t>
            </a:r>
            <a:r>
              <a:rPr lang="en-US" dirty="0"/>
              <a:t>the purpose of calculating and reporting 7-day averages you should follow this </a:t>
            </a:r>
            <a:r>
              <a:rPr lang="en-US" dirty="0" smtClean="0"/>
              <a:t>process:  If </a:t>
            </a:r>
            <a:r>
              <a:rPr lang="en-US" dirty="0"/>
              <a:t>you are a weekly tester, you need to define your week and stick with it</a:t>
            </a:r>
          </a:p>
          <a:p>
            <a:pPr marL="0" indent="0">
              <a:buNone/>
            </a:pPr>
            <a:r>
              <a:rPr lang="en-US" dirty="0" smtClean="0"/>
              <a:t>    	Sunday- Saturday or Monday-Sunday etc.</a:t>
            </a:r>
          </a:p>
          <a:p>
            <a:r>
              <a:rPr lang="en-US" b="1" dirty="0"/>
              <a:t>Months do not always begin on a Sunday and end on a Saturday – how should weekly average values account for this? </a:t>
            </a:r>
            <a:endParaRPr lang="en-US" dirty="0"/>
          </a:p>
          <a:p>
            <a:r>
              <a:rPr lang="en-US" dirty="0"/>
              <a:t>Weekly average values are based on a calendar week of Sunday to Saturday. The first week of the month, for reporting purposes, always begins on a Sunday, and the last week of the month always ends on a Saturday. When a week is split between two months, the weekly average value for that week will be reported with the month containing the most days of that week. </a:t>
            </a:r>
            <a:endParaRPr lang="en-US" dirty="0" smtClean="0"/>
          </a:p>
          <a:p>
            <a:endParaRPr lang="en-US" dirty="0"/>
          </a:p>
        </p:txBody>
      </p:sp>
    </p:spTree>
    <p:extLst>
      <p:ext uri="{BB962C8B-B14F-4D97-AF65-F5344CB8AC3E}">
        <p14:creationId xmlns:p14="http://schemas.microsoft.com/office/powerpoint/2010/main" val="1245847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a:t>
            </a:r>
            <a:r>
              <a:rPr lang="en-US" cap="none" dirty="0" smtClean="0"/>
              <a:t>xample</a:t>
            </a:r>
            <a:endParaRPr lang="en-US" cap="none" dirty="0">
              <a:latin typeface="+mn-lt"/>
            </a:endParaRPr>
          </a:p>
        </p:txBody>
      </p:sp>
      <p:sp>
        <p:nvSpPr>
          <p:cNvPr id="3" name="Content Placeholder 2"/>
          <p:cNvSpPr>
            <a:spLocks noGrp="1"/>
          </p:cNvSpPr>
          <p:nvPr>
            <p:ph idx="1"/>
          </p:nvPr>
        </p:nvSpPr>
        <p:spPr/>
        <p:txBody>
          <a:bodyPr/>
          <a:lstStyle/>
          <a:p>
            <a:r>
              <a:rPr lang="en-US" i="1" dirty="0"/>
              <a:t>Example </a:t>
            </a:r>
            <a:r>
              <a:rPr lang="en-US" dirty="0"/>
              <a:t>– April 2009. April </a:t>
            </a:r>
            <a:r>
              <a:rPr lang="en-US" dirty="0" smtClean="0"/>
              <a:t>1</a:t>
            </a:r>
            <a:r>
              <a:rPr lang="en-US" baseline="30000" dirty="0" smtClean="0"/>
              <a:t>st</a:t>
            </a:r>
            <a:r>
              <a:rPr lang="en-US" dirty="0" smtClean="0"/>
              <a:t>  </a:t>
            </a:r>
            <a:r>
              <a:rPr lang="en-US" dirty="0"/>
              <a:t>is a Wednesday. The first week of April would include, for the purpose of calculating weekly averages, Sunday, March </a:t>
            </a:r>
            <a:r>
              <a:rPr lang="en-US" dirty="0" smtClean="0"/>
              <a:t>29</a:t>
            </a:r>
            <a:r>
              <a:rPr lang="en-US" baseline="30000" dirty="0" smtClean="0"/>
              <a:t>th</a:t>
            </a:r>
            <a:r>
              <a:rPr lang="en-US" dirty="0" smtClean="0"/>
              <a:t> , </a:t>
            </a:r>
            <a:r>
              <a:rPr lang="en-US" dirty="0"/>
              <a:t>Monday, March </a:t>
            </a:r>
            <a:r>
              <a:rPr lang="en-US" dirty="0" smtClean="0"/>
              <a:t>30</a:t>
            </a:r>
            <a:r>
              <a:rPr lang="en-US" baseline="30000" dirty="0" smtClean="0"/>
              <a:t>th</a:t>
            </a:r>
            <a:r>
              <a:rPr lang="en-US" dirty="0" smtClean="0"/>
              <a:t>  </a:t>
            </a:r>
            <a:r>
              <a:rPr lang="en-US" dirty="0"/>
              <a:t>and Tuesday, March </a:t>
            </a:r>
            <a:r>
              <a:rPr lang="en-US" dirty="0" smtClean="0"/>
              <a:t>31</a:t>
            </a:r>
            <a:r>
              <a:rPr lang="en-US" baseline="30000" dirty="0" smtClean="0"/>
              <a:t>st</a:t>
            </a:r>
            <a:r>
              <a:rPr lang="en-US" dirty="0" smtClean="0"/>
              <a:t> . </a:t>
            </a:r>
            <a:r>
              <a:rPr lang="en-US" dirty="0"/>
              <a:t>April </a:t>
            </a:r>
            <a:r>
              <a:rPr lang="en-US" dirty="0" smtClean="0"/>
              <a:t>30</a:t>
            </a:r>
            <a:r>
              <a:rPr lang="en-US" baseline="30000" dirty="0" smtClean="0"/>
              <a:t>th</a:t>
            </a:r>
            <a:r>
              <a:rPr lang="en-US" dirty="0" smtClean="0"/>
              <a:t>  </a:t>
            </a:r>
            <a:r>
              <a:rPr lang="en-US" dirty="0"/>
              <a:t>is a Thursday. The last week of April would include Friday, May </a:t>
            </a:r>
            <a:r>
              <a:rPr lang="en-US" dirty="0" smtClean="0"/>
              <a:t>1</a:t>
            </a:r>
            <a:r>
              <a:rPr lang="en-US" baseline="30000" dirty="0" smtClean="0"/>
              <a:t>st</a:t>
            </a:r>
            <a:r>
              <a:rPr lang="en-US" dirty="0" smtClean="0"/>
              <a:t>  </a:t>
            </a:r>
            <a:r>
              <a:rPr lang="en-US" dirty="0"/>
              <a:t>and Saturday, May </a:t>
            </a:r>
            <a:r>
              <a:rPr lang="en-US" dirty="0" smtClean="0"/>
              <a:t>2</a:t>
            </a:r>
            <a:r>
              <a:rPr lang="en-US" baseline="30000" dirty="0" smtClean="0"/>
              <a:t>nd</a:t>
            </a:r>
            <a:r>
              <a:rPr lang="en-US" dirty="0" smtClean="0"/>
              <a:t> . </a:t>
            </a:r>
            <a:r>
              <a:rPr lang="en-US" dirty="0"/>
              <a:t>Therefore, five weeks would be considered for April 2009: March </a:t>
            </a:r>
            <a:r>
              <a:rPr lang="en-US" dirty="0" smtClean="0"/>
              <a:t>29</a:t>
            </a:r>
            <a:r>
              <a:rPr lang="en-US" baseline="30000" dirty="0" smtClean="0"/>
              <a:t>th</a:t>
            </a:r>
            <a:r>
              <a:rPr lang="en-US" dirty="0" smtClean="0"/>
              <a:t>  </a:t>
            </a:r>
            <a:r>
              <a:rPr lang="en-US" dirty="0"/>
              <a:t>– April </a:t>
            </a:r>
            <a:r>
              <a:rPr lang="en-US" dirty="0" smtClean="0"/>
              <a:t>4</a:t>
            </a:r>
            <a:r>
              <a:rPr lang="en-US" baseline="30000" dirty="0" smtClean="0"/>
              <a:t>th</a:t>
            </a:r>
            <a:r>
              <a:rPr lang="en-US" dirty="0" smtClean="0"/>
              <a:t>  </a:t>
            </a:r>
            <a:r>
              <a:rPr lang="en-US" dirty="0"/>
              <a:t>(Week 1), April </a:t>
            </a:r>
            <a:r>
              <a:rPr lang="en-US" dirty="0" smtClean="0"/>
              <a:t>5</a:t>
            </a:r>
            <a:r>
              <a:rPr lang="en-US" baseline="30000" dirty="0" smtClean="0"/>
              <a:t>th</a:t>
            </a:r>
            <a:r>
              <a:rPr lang="en-US" dirty="0" smtClean="0"/>
              <a:t>  </a:t>
            </a:r>
            <a:r>
              <a:rPr lang="en-US" dirty="0"/>
              <a:t>– </a:t>
            </a:r>
            <a:r>
              <a:rPr lang="en-US" dirty="0" smtClean="0"/>
              <a:t>11</a:t>
            </a:r>
            <a:r>
              <a:rPr lang="en-US" baseline="30000" dirty="0" smtClean="0"/>
              <a:t>th</a:t>
            </a:r>
            <a:r>
              <a:rPr lang="en-US" dirty="0" smtClean="0"/>
              <a:t>  </a:t>
            </a:r>
            <a:r>
              <a:rPr lang="en-US" dirty="0"/>
              <a:t>(Week 2), April </a:t>
            </a:r>
            <a:r>
              <a:rPr lang="en-US" dirty="0" smtClean="0"/>
              <a:t>12</a:t>
            </a:r>
            <a:r>
              <a:rPr lang="en-US" baseline="30000" dirty="0" smtClean="0"/>
              <a:t>th</a:t>
            </a:r>
            <a:r>
              <a:rPr lang="en-US" dirty="0" smtClean="0"/>
              <a:t>  </a:t>
            </a:r>
            <a:r>
              <a:rPr lang="en-US" dirty="0"/>
              <a:t>– </a:t>
            </a:r>
            <a:r>
              <a:rPr lang="en-US" dirty="0" smtClean="0"/>
              <a:t>18</a:t>
            </a:r>
            <a:r>
              <a:rPr lang="en-US" baseline="30000" dirty="0" smtClean="0"/>
              <a:t>th</a:t>
            </a:r>
            <a:r>
              <a:rPr lang="en-US" dirty="0" smtClean="0"/>
              <a:t>  </a:t>
            </a:r>
            <a:r>
              <a:rPr lang="en-US" dirty="0"/>
              <a:t>(Week 3), April </a:t>
            </a:r>
            <a:r>
              <a:rPr lang="en-US" dirty="0" smtClean="0"/>
              <a:t>19</a:t>
            </a:r>
            <a:r>
              <a:rPr lang="en-US" baseline="30000" dirty="0" smtClean="0"/>
              <a:t>th</a:t>
            </a:r>
            <a:r>
              <a:rPr lang="en-US" dirty="0" smtClean="0"/>
              <a:t>  </a:t>
            </a:r>
            <a:r>
              <a:rPr lang="en-US" dirty="0"/>
              <a:t>– </a:t>
            </a:r>
            <a:r>
              <a:rPr lang="en-US" dirty="0" smtClean="0"/>
              <a:t>25</a:t>
            </a:r>
            <a:r>
              <a:rPr lang="en-US" baseline="30000" dirty="0" smtClean="0"/>
              <a:t>th</a:t>
            </a:r>
            <a:r>
              <a:rPr lang="en-US" dirty="0" smtClean="0"/>
              <a:t>  </a:t>
            </a:r>
            <a:r>
              <a:rPr lang="en-US" dirty="0"/>
              <a:t>(Week 4) and April </a:t>
            </a:r>
            <a:r>
              <a:rPr lang="en-US" dirty="0" smtClean="0"/>
              <a:t>26</a:t>
            </a:r>
            <a:r>
              <a:rPr lang="en-US" baseline="30000" dirty="0" smtClean="0"/>
              <a:t>th</a:t>
            </a:r>
            <a:r>
              <a:rPr lang="en-US" dirty="0" smtClean="0"/>
              <a:t>  </a:t>
            </a:r>
            <a:r>
              <a:rPr lang="en-US" dirty="0"/>
              <a:t>– May </a:t>
            </a:r>
            <a:r>
              <a:rPr lang="en-US" dirty="0" smtClean="0"/>
              <a:t>2</a:t>
            </a:r>
            <a:r>
              <a:rPr lang="en-US" baseline="30000" dirty="0" smtClean="0"/>
              <a:t>nd</a:t>
            </a:r>
            <a:r>
              <a:rPr lang="en-US" dirty="0" smtClean="0"/>
              <a:t>  </a:t>
            </a:r>
            <a:r>
              <a:rPr lang="en-US" dirty="0"/>
              <a:t>(Week 5). </a:t>
            </a:r>
          </a:p>
        </p:txBody>
      </p:sp>
    </p:spTree>
    <p:extLst>
      <p:ext uri="{BB962C8B-B14F-4D97-AF65-F5344CB8AC3E}">
        <p14:creationId xmlns:p14="http://schemas.microsoft.com/office/powerpoint/2010/main" val="1643377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How is the monthly average calculated for reporting on DMRs? </a:t>
            </a:r>
            <a:endParaRPr lang="en-US" dirty="0"/>
          </a:p>
          <a:p>
            <a:r>
              <a:rPr lang="en-US" dirty="0"/>
              <a:t>A monthly average is calculated by the sum of all daily discharges measured during a calendar month divided by the number of daily discharges measured during the month. All samples collected during the month must be included in the calculation. </a:t>
            </a:r>
          </a:p>
        </p:txBody>
      </p:sp>
      <p:sp>
        <p:nvSpPr>
          <p:cNvPr id="5" name="TextBox 4"/>
          <p:cNvSpPr txBox="1"/>
          <p:nvPr/>
        </p:nvSpPr>
        <p:spPr>
          <a:xfrm>
            <a:off x="1451579" y="609600"/>
            <a:ext cx="5245783" cy="584775"/>
          </a:xfrm>
          <a:prstGeom prst="rect">
            <a:avLst/>
          </a:prstGeom>
          <a:noFill/>
        </p:spPr>
        <p:txBody>
          <a:bodyPr wrap="square" rtlCol="0">
            <a:spAutoFit/>
          </a:bodyPr>
          <a:lstStyle/>
          <a:p>
            <a:r>
              <a:rPr lang="en-US" sz="3200" dirty="0" smtClean="0"/>
              <a:t>Monthly Average Calculation</a:t>
            </a:r>
            <a:endParaRPr lang="en-US" sz="3200" dirty="0"/>
          </a:p>
        </p:txBody>
      </p:sp>
    </p:spTree>
    <p:extLst>
      <p:ext uri="{BB962C8B-B14F-4D97-AF65-F5344CB8AC3E}">
        <p14:creationId xmlns:p14="http://schemas.microsoft.com/office/powerpoint/2010/main" val="221247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Process of completing an eDMR</a:t>
            </a:r>
            <a:endParaRPr lang="en-US" dirty="0"/>
          </a:p>
        </p:txBody>
      </p:sp>
      <p:sp>
        <p:nvSpPr>
          <p:cNvPr id="3" name="Content Placeholder 2"/>
          <p:cNvSpPr>
            <a:spLocks noGrp="1"/>
          </p:cNvSpPr>
          <p:nvPr>
            <p:ph idx="1"/>
          </p:nvPr>
        </p:nvSpPr>
        <p:spPr/>
        <p:txBody>
          <a:bodyPr/>
          <a:lstStyle/>
          <a:p>
            <a:r>
              <a:rPr lang="en-US" dirty="0" smtClean="0"/>
              <a:t>There are two different websites: one to fill in the eDMR (E2) and one to sign the eDMR (ERS).</a:t>
            </a:r>
          </a:p>
          <a:p>
            <a:pPr marL="0" indent="0">
              <a:buNone/>
            </a:pPr>
            <a:endParaRPr lang="en-US" dirty="0"/>
          </a:p>
          <a:p>
            <a:r>
              <a:rPr lang="en-US" dirty="0" smtClean="0"/>
              <a:t>E2 address:</a:t>
            </a:r>
            <a:r>
              <a:rPr lang="en-US" dirty="0"/>
              <a:t>          </a:t>
            </a:r>
            <a:r>
              <a:rPr lang="en-US" u="sng" dirty="0"/>
              <a:t>https://</a:t>
            </a:r>
            <a:r>
              <a:rPr lang="en-US" u="sng" dirty="0" smtClean="0"/>
              <a:t>applications.deq.ok.gov/E2</a:t>
            </a:r>
            <a:endParaRPr lang="en-US" dirty="0"/>
          </a:p>
          <a:p>
            <a:pPr marL="0" indent="0">
              <a:buNone/>
            </a:pPr>
            <a:r>
              <a:rPr lang="en-US" dirty="0"/>
              <a:t> </a:t>
            </a:r>
          </a:p>
          <a:p>
            <a:r>
              <a:rPr lang="en-US" dirty="0" smtClean="0"/>
              <a:t>ERS address:</a:t>
            </a:r>
            <a:r>
              <a:rPr lang="en-US" dirty="0"/>
              <a:t>       </a:t>
            </a:r>
            <a:r>
              <a:rPr lang="en-US" u="sng" dirty="0"/>
              <a:t>https://</a:t>
            </a:r>
            <a:r>
              <a:rPr lang="en-US" u="sng" dirty="0" smtClean="0"/>
              <a:t>applications.deq.ok.gov/ERS</a:t>
            </a:r>
            <a:endParaRPr lang="en-US" dirty="0"/>
          </a:p>
          <a:p>
            <a:endParaRPr lang="en-US" dirty="0"/>
          </a:p>
        </p:txBody>
      </p:sp>
    </p:spTree>
    <p:extLst>
      <p:ext uri="{BB962C8B-B14F-4D97-AF65-F5344CB8AC3E}">
        <p14:creationId xmlns:p14="http://schemas.microsoft.com/office/powerpoint/2010/main" val="1126809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What to do with an Invalid test</a:t>
            </a:r>
            <a:endParaRPr lang="en-US" dirty="0"/>
          </a:p>
        </p:txBody>
      </p:sp>
      <p:sp>
        <p:nvSpPr>
          <p:cNvPr id="3" name="Content Placeholder 2"/>
          <p:cNvSpPr>
            <a:spLocks noGrp="1"/>
          </p:cNvSpPr>
          <p:nvPr>
            <p:ph idx="1"/>
          </p:nvPr>
        </p:nvSpPr>
        <p:spPr/>
        <p:txBody>
          <a:bodyPr/>
          <a:lstStyle/>
          <a:p>
            <a:r>
              <a:rPr lang="en-US" dirty="0" smtClean="0"/>
              <a:t>An invalid test is defined as any test which does not satisfy the test acceptable criteria, procedures , and quality assurance requirements specified in the test methods and permit.</a:t>
            </a:r>
          </a:p>
          <a:p>
            <a:r>
              <a:rPr lang="en-US" dirty="0" smtClean="0"/>
              <a:t>Should we use these results in calculations for the eDMR?</a:t>
            </a:r>
          </a:p>
          <a:p>
            <a:pPr marL="0" indent="0">
              <a:buNone/>
            </a:pPr>
            <a:r>
              <a:rPr lang="en-US" dirty="0" smtClean="0"/>
              <a:t>NO!  Because they didn’t pass QC.  Report the value and the date of the sample in the comments section of the eDMR.  Do not include the value(s) in monthly loading or concentration calculations.</a:t>
            </a:r>
            <a:endParaRPr lang="en-US" dirty="0"/>
          </a:p>
        </p:txBody>
      </p:sp>
    </p:spTree>
    <p:extLst>
      <p:ext uri="{BB962C8B-B14F-4D97-AF65-F5344CB8AC3E}">
        <p14:creationId xmlns:p14="http://schemas.microsoft.com/office/powerpoint/2010/main" val="139597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What </a:t>
            </a:r>
            <a:r>
              <a:rPr lang="en-US" cap="none" dirty="0" smtClean="0"/>
              <a:t>do we do with test results that are below detectable limits?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Unless otherwise stated in the permit</a:t>
            </a:r>
            <a:r>
              <a:rPr lang="en-US" dirty="0"/>
              <a:t>, values below the detection limit are to be </a:t>
            </a:r>
            <a:r>
              <a:rPr lang="en-US" dirty="0" smtClean="0"/>
              <a:t>reported with </a:t>
            </a:r>
            <a:r>
              <a:rPr lang="en-US" dirty="0"/>
              <a:t>a less than symbol </a:t>
            </a:r>
            <a:r>
              <a:rPr lang="en-US" b="1" dirty="0"/>
              <a:t>( &lt; ) </a:t>
            </a:r>
            <a:r>
              <a:rPr lang="en-US" dirty="0"/>
              <a:t>and the numeric value for the detection limit using the </a:t>
            </a:r>
            <a:r>
              <a:rPr lang="en-US" dirty="0" smtClean="0"/>
              <a:t>EPA approved </a:t>
            </a:r>
            <a:r>
              <a:rPr lang="en-US" dirty="0"/>
              <a:t>method.</a:t>
            </a:r>
          </a:p>
          <a:p>
            <a:r>
              <a:rPr lang="en-US" dirty="0"/>
              <a:t>Where the permit contains a listing of </a:t>
            </a:r>
            <a:r>
              <a:rPr lang="en-US" dirty="0" smtClean="0"/>
              <a:t>Minimum </a:t>
            </a:r>
            <a:r>
              <a:rPr lang="en-US" dirty="0"/>
              <a:t>Quantification Levels </a:t>
            </a:r>
            <a:r>
              <a:rPr lang="en-US" dirty="0" smtClean="0"/>
              <a:t>(MQLs</a:t>
            </a:r>
            <a:r>
              <a:rPr lang="en-US" dirty="0"/>
              <a:t>) and </a:t>
            </a:r>
            <a:r>
              <a:rPr lang="en-US" dirty="0" smtClean="0"/>
              <a:t>the </a:t>
            </a:r>
            <a:r>
              <a:rPr lang="en-US" b="1" dirty="0" smtClean="0"/>
              <a:t>permittee </a:t>
            </a:r>
            <a:r>
              <a:rPr lang="en-US" b="1" dirty="0"/>
              <a:t>is granted authority in the permit to report zero </a:t>
            </a:r>
            <a:r>
              <a:rPr lang="en-US" dirty="0"/>
              <a:t>in lieu of the &lt;MQL for </a:t>
            </a:r>
            <a:r>
              <a:rPr lang="en-US" dirty="0" smtClean="0"/>
              <a:t>a </a:t>
            </a:r>
            <a:r>
              <a:rPr lang="en-US" b="1" dirty="0" smtClean="0"/>
              <a:t>specified </a:t>
            </a:r>
            <a:r>
              <a:rPr lang="en-US" b="1" dirty="0"/>
              <a:t>parameter</a:t>
            </a:r>
            <a:r>
              <a:rPr lang="en-US" dirty="0"/>
              <a:t>, (conventional, priority pollutants, metals, etc.) </a:t>
            </a:r>
            <a:r>
              <a:rPr lang="en-US" b="1" dirty="0"/>
              <a:t>then zero is to </a:t>
            </a:r>
            <a:r>
              <a:rPr lang="en-US" b="1" dirty="0" smtClean="0"/>
              <a:t>be</a:t>
            </a:r>
            <a:r>
              <a:rPr lang="en-US" dirty="0"/>
              <a:t> </a:t>
            </a:r>
            <a:r>
              <a:rPr lang="en-US" b="1" dirty="0" smtClean="0"/>
              <a:t>reported </a:t>
            </a:r>
            <a:r>
              <a:rPr lang="en-US" b="1" dirty="0"/>
              <a:t>for that parameter</a:t>
            </a:r>
            <a:r>
              <a:rPr lang="en-US" b="1" dirty="0" smtClean="0"/>
              <a:t>.</a:t>
            </a:r>
          </a:p>
          <a:p>
            <a:r>
              <a:rPr lang="en-US" dirty="0"/>
              <a:t>In some cases the permittee has been granted by letter the authority to report zero </a:t>
            </a:r>
            <a:r>
              <a:rPr lang="en-US" dirty="0" smtClean="0"/>
              <a:t>when the </a:t>
            </a:r>
            <a:r>
              <a:rPr lang="en-US" dirty="0"/>
              <a:t>permit does not contain this language. The permittee may request this </a:t>
            </a:r>
            <a:r>
              <a:rPr lang="en-US" dirty="0" smtClean="0"/>
              <a:t>authorization from </a:t>
            </a:r>
            <a:r>
              <a:rPr lang="en-US" dirty="0"/>
              <a:t>its regulatory agency</a:t>
            </a:r>
            <a:r>
              <a:rPr lang="en-US" dirty="0" smtClean="0"/>
              <a:t>.</a:t>
            </a:r>
          </a:p>
          <a:p>
            <a:r>
              <a:rPr lang="en-US" dirty="0" smtClean="0"/>
              <a:t>Look at the lab report and see what is the lowest they can report. Use the less than symbol (&lt;) and the number. Example 1: Labs MQL is 5.0 for TSS report &lt; 5.0   Example 2: Labs MQL is 2.5 for TSS report &lt;2.5. </a:t>
            </a:r>
            <a:r>
              <a:rPr lang="en-US" b="1" dirty="0" smtClean="0"/>
              <a:t>Not all labs MQL is the same.</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172131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B</a:t>
            </a:r>
            <a:r>
              <a:rPr lang="en-US" cap="none" dirty="0" smtClean="0"/>
              <a:t>elow </a:t>
            </a:r>
            <a:r>
              <a:rPr lang="en-US" cap="none" dirty="0"/>
              <a:t>detectable </a:t>
            </a:r>
            <a:r>
              <a:rPr lang="en-US" cap="none" dirty="0" smtClean="0"/>
              <a:t>limit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t>
            </a:r>
            <a:r>
              <a:rPr lang="en-US" dirty="0" smtClean="0"/>
              <a:t>QL of BOD is 2.0</a:t>
            </a:r>
          </a:p>
          <a:p>
            <a:r>
              <a:rPr lang="en-US" dirty="0" smtClean="0"/>
              <a:t>Week 1: BOD &lt;2.0</a:t>
            </a:r>
          </a:p>
          <a:p>
            <a:r>
              <a:rPr lang="en-US" dirty="0" smtClean="0"/>
              <a:t>Week 2: BOD 10</a:t>
            </a:r>
          </a:p>
          <a:p>
            <a:r>
              <a:rPr lang="en-US" dirty="0" smtClean="0"/>
              <a:t>Week 3: BOD &lt;2.0</a:t>
            </a:r>
          </a:p>
          <a:p>
            <a:r>
              <a:rPr lang="en-US" dirty="0" smtClean="0"/>
              <a:t>Week 4: BOD 5</a:t>
            </a:r>
          </a:p>
          <a:p>
            <a:pPr marL="0" indent="0">
              <a:buNone/>
            </a:pPr>
            <a:r>
              <a:rPr lang="en-US" dirty="0" smtClean="0"/>
              <a:t>How do you report BOD loading and concentration?</a:t>
            </a:r>
          </a:p>
          <a:p>
            <a:pPr marL="0" indent="0">
              <a:buNone/>
            </a:pPr>
            <a:r>
              <a:rPr lang="en-US" dirty="0" smtClean="0"/>
              <a:t>BOD loading		BOD monthly weekly avg		BOD maximum weekly</a:t>
            </a:r>
          </a:p>
          <a:p>
            <a:pPr marL="0" indent="0">
              <a:buNone/>
            </a:pPr>
            <a:r>
              <a:rPr lang="en-US" dirty="0" smtClean="0"/>
              <a:t>&lt;8.6				&lt;4.75				10</a:t>
            </a:r>
            <a:endParaRPr lang="en-US" dirty="0"/>
          </a:p>
        </p:txBody>
      </p:sp>
    </p:spTree>
    <p:extLst>
      <p:ext uri="{BB962C8B-B14F-4D97-AF65-F5344CB8AC3E}">
        <p14:creationId xmlns:p14="http://schemas.microsoft.com/office/powerpoint/2010/main" val="29174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B</a:t>
            </a:r>
            <a:r>
              <a:rPr lang="en-US" cap="none" dirty="0" smtClean="0"/>
              <a:t>elow </a:t>
            </a:r>
            <a:r>
              <a:rPr lang="en-US" cap="none" dirty="0"/>
              <a:t>detectable </a:t>
            </a:r>
            <a:r>
              <a:rPr lang="en-US" cap="none" dirty="0" smtClean="0"/>
              <a:t>limit examples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BPQL of BOD is 2.0</a:t>
            </a:r>
          </a:p>
          <a:p>
            <a:r>
              <a:rPr lang="en-US" dirty="0" smtClean="0"/>
              <a:t>Week 1: BOD &lt;2.0</a:t>
            </a:r>
          </a:p>
          <a:p>
            <a:r>
              <a:rPr lang="en-US" dirty="0" smtClean="0"/>
              <a:t>Week 2: BOD &lt;2.0</a:t>
            </a:r>
          </a:p>
          <a:p>
            <a:r>
              <a:rPr lang="en-US" dirty="0" smtClean="0"/>
              <a:t>Week 3: BOD &lt;2.0</a:t>
            </a:r>
          </a:p>
          <a:p>
            <a:r>
              <a:rPr lang="en-US" dirty="0" smtClean="0"/>
              <a:t>Week 4: BOD &lt;2.0</a:t>
            </a:r>
          </a:p>
          <a:p>
            <a:pPr marL="0" indent="0">
              <a:buNone/>
            </a:pPr>
            <a:r>
              <a:rPr lang="en-US" dirty="0" smtClean="0"/>
              <a:t>How do you report BOD loading and concentration?</a:t>
            </a:r>
          </a:p>
          <a:p>
            <a:pPr marL="0" indent="0">
              <a:buNone/>
            </a:pPr>
            <a:r>
              <a:rPr lang="en-US" dirty="0" smtClean="0"/>
              <a:t>BOD loading		BOD monthly weekly avg		BOD maximum weekly</a:t>
            </a:r>
          </a:p>
          <a:p>
            <a:pPr marL="0" indent="0">
              <a:buNone/>
            </a:pPr>
            <a:r>
              <a:rPr lang="en-US" dirty="0" smtClean="0"/>
              <a:t>&lt;8.6				&lt;2.0				&lt;2.0</a:t>
            </a:r>
          </a:p>
        </p:txBody>
      </p:sp>
    </p:spTree>
    <p:extLst>
      <p:ext uri="{BB962C8B-B14F-4D97-AF65-F5344CB8AC3E}">
        <p14:creationId xmlns:p14="http://schemas.microsoft.com/office/powerpoint/2010/main" val="2494020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do we </a:t>
            </a:r>
            <a:r>
              <a:rPr lang="en-US" cap="none" dirty="0" smtClean="0"/>
              <a:t>report exceedances?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b="1" dirty="0" smtClean="0"/>
              <a:t>Number </a:t>
            </a:r>
            <a:r>
              <a:rPr lang="en-US" b="1" dirty="0"/>
              <a:t>of </a:t>
            </a:r>
            <a:r>
              <a:rPr lang="en-US" b="1" dirty="0" smtClean="0"/>
              <a:t>Exceedance</a:t>
            </a:r>
            <a:r>
              <a:rPr lang="en-US" dirty="0" smtClean="0"/>
              <a:t> </a:t>
            </a:r>
            <a:r>
              <a:rPr lang="en-US" dirty="0"/>
              <a:t>- </a:t>
            </a:r>
            <a:r>
              <a:rPr lang="en-US" b="1" dirty="0"/>
              <a:t>Total of sample measurements</a:t>
            </a:r>
            <a:r>
              <a:rPr lang="en-US" dirty="0"/>
              <a:t> that exceed </a:t>
            </a:r>
            <a:r>
              <a:rPr lang="en-US" dirty="0" smtClean="0"/>
              <a:t>the </a:t>
            </a:r>
            <a:r>
              <a:rPr lang="en-US" b="1" dirty="0" smtClean="0"/>
              <a:t>daily </a:t>
            </a:r>
            <a:r>
              <a:rPr lang="en-US" b="1" dirty="0"/>
              <a:t>maximum</a:t>
            </a:r>
            <a:r>
              <a:rPr lang="en-US" dirty="0"/>
              <a:t>, </a:t>
            </a:r>
            <a:r>
              <a:rPr lang="en-US" b="1" dirty="0"/>
              <a:t>daily minimum</a:t>
            </a:r>
            <a:r>
              <a:rPr lang="en-US" dirty="0"/>
              <a:t>, or </a:t>
            </a:r>
            <a:r>
              <a:rPr lang="en-US" b="1" dirty="0" smtClean="0"/>
              <a:t>7-day maximum </a:t>
            </a:r>
            <a:r>
              <a:rPr lang="en-US" b="1" dirty="0"/>
              <a:t>(weekly) average</a:t>
            </a:r>
            <a:r>
              <a:rPr lang="en-US" dirty="0"/>
              <a:t> permit limit. </a:t>
            </a:r>
            <a:r>
              <a:rPr lang="en-US" b="1" dirty="0"/>
              <a:t>DO </a:t>
            </a:r>
            <a:r>
              <a:rPr lang="en-US" b="1" dirty="0" smtClean="0"/>
              <a:t>NOT</a:t>
            </a:r>
            <a:r>
              <a:rPr lang="en-US" dirty="0"/>
              <a:t> </a:t>
            </a:r>
            <a:r>
              <a:rPr lang="en-US" b="1" dirty="0" smtClean="0"/>
              <a:t>include </a:t>
            </a:r>
            <a:r>
              <a:rPr lang="en-US" b="1" dirty="0"/>
              <a:t>monthly average or daily average violations in this </a:t>
            </a:r>
            <a:r>
              <a:rPr lang="en-US" b="1" dirty="0" smtClean="0"/>
              <a:t>field</a:t>
            </a:r>
            <a:r>
              <a:rPr lang="en-US" b="1" dirty="0"/>
              <a:t> </a:t>
            </a:r>
            <a:r>
              <a:rPr lang="en-US" b="1" dirty="0" smtClean="0"/>
              <a:t>or Flow</a:t>
            </a:r>
            <a:r>
              <a:rPr lang="en-US" dirty="0" smtClean="0"/>
              <a:t>. </a:t>
            </a:r>
            <a:r>
              <a:rPr lang="en-US" dirty="0"/>
              <a:t>If none, </a:t>
            </a:r>
            <a:r>
              <a:rPr lang="en-US" dirty="0" smtClean="0"/>
              <a:t>enter “0</a:t>
            </a:r>
            <a:r>
              <a:rPr lang="en-US" dirty="0"/>
              <a:t>". Permittees with continuous pH, or temperature monitoring </a:t>
            </a:r>
            <a:r>
              <a:rPr lang="en-US" dirty="0" smtClean="0"/>
              <a:t>requirements should </a:t>
            </a:r>
            <a:r>
              <a:rPr lang="en-US" dirty="0"/>
              <a:t>consult the permit for what constitutes an </a:t>
            </a:r>
            <a:r>
              <a:rPr lang="en-US" dirty="0" smtClean="0"/>
              <a:t>exceedance </a:t>
            </a:r>
            <a:r>
              <a:rPr lang="en-US" dirty="0"/>
              <a:t>and </a:t>
            </a:r>
            <a:r>
              <a:rPr lang="en-US" dirty="0" smtClean="0"/>
              <a:t>report accordingly.</a:t>
            </a:r>
          </a:p>
          <a:p>
            <a:r>
              <a:rPr lang="en-US" dirty="0" smtClean="0"/>
              <a:t>On the eDMR, it is shown as NO. EX……this is not how many times you sampled. </a:t>
            </a:r>
            <a:r>
              <a:rPr lang="en-US" dirty="0"/>
              <a:t> </a:t>
            </a:r>
            <a:r>
              <a:rPr lang="en-US" dirty="0" smtClean="0"/>
              <a:t>That column is the FREQUENCY OF ANALYSIS.</a:t>
            </a:r>
            <a:endParaRPr lang="en-US" dirty="0"/>
          </a:p>
          <a:p>
            <a:endParaRPr lang="en-US" dirty="0"/>
          </a:p>
        </p:txBody>
      </p:sp>
    </p:spTree>
    <p:extLst>
      <p:ext uri="{BB962C8B-B14F-4D97-AF65-F5344CB8AC3E}">
        <p14:creationId xmlns:p14="http://schemas.microsoft.com/office/powerpoint/2010/main" val="35557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Examples</a:t>
            </a:r>
            <a:endParaRPr lang="en-US" dirty="0"/>
          </a:p>
        </p:txBody>
      </p:sp>
      <p:sp>
        <p:nvSpPr>
          <p:cNvPr id="3" name="Content Placeholder 2"/>
          <p:cNvSpPr>
            <a:spLocks noGrp="1"/>
          </p:cNvSpPr>
          <p:nvPr>
            <p:ph idx="1"/>
          </p:nvPr>
        </p:nvSpPr>
        <p:spPr>
          <a:xfrm>
            <a:off x="1451579" y="2117332"/>
            <a:ext cx="9603275" cy="3450613"/>
          </a:xfrm>
        </p:spPr>
        <p:txBody>
          <a:bodyPr>
            <a:normAutofit fontScale="47500" lnSpcReduction="20000"/>
          </a:bodyPr>
          <a:lstStyle/>
          <a:p>
            <a:r>
              <a:rPr lang="en-US" b="1" dirty="0" smtClean="0"/>
              <a:t>How many exceedances for </a:t>
            </a:r>
            <a:r>
              <a:rPr lang="en-US" b="1" i="1" dirty="0" smtClean="0"/>
              <a:t>e coli </a:t>
            </a:r>
            <a:r>
              <a:rPr lang="en-US" b="1" dirty="0" smtClean="0"/>
              <a:t>does this facility have?</a:t>
            </a:r>
          </a:p>
          <a:p>
            <a:pPr marL="0" indent="0">
              <a:buNone/>
            </a:pPr>
            <a:r>
              <a:rPr lang="en-US" b="1" dirty="0" smtClean="0"/>
              <a:t>Permit limits:  Geometric mean 126		Daily maximum 406</a:t>
            </a:r>
          </a:p>
          <a:p>
            <a:pPr marL="0" indent="0">
              <a:buNone/>
            </a:pPr>
            <a:r>
              <a:rPr lang="en-US" b="1" dirty="0" smtClean="0"/>
              <a:t>Sample 1	56</a:t>
            </a:r>
          </a:p>
          <a:p>
            <a:pPr marL="0" indent="0">
              <a:buNone/>
            </a:pPr>
            <a:r>
              <a:rPr lang="en-US" b="1" dirty="0" smtClean="0"/>
              <a:t>Sample 2	500</a:t>
            </a:r>
          </a:p>
          <a:p>
            <a:pPr marL="0" indent="0">
              <a:buNone/>
            </a:pPr>
            <a:r>
              <a:rPr lang="en-US" b="1" dirty="0" smtClean="0"/>
              <a:t>Sample 3	400</a:t>
            </a:r>
          </a:p>
          <a:p>
            <a:pPr marL="0" indent="0">
              <a:buNone/>
            </a:pPr>
            <a:r>
              <a:rPr lang="en-US" b="1" dirty="0" smtClean="0"/>
              <a:t>Sample 4 	20000</a:t>
            </a:r>
          </a:p>
          <a:p>
            <a:pPr marL="0" indent="0">
              <a:buNone/>
            </a:pPr>
            <a:r>
              <a:rPr lang="en-US" b="1" dirty="0" smtClean="0"/>
              <a:t>Sample 5	126</a:t>
            </a:r>
          </a:p>
          <a:p>
            <a:pPr marL="0" indent="0">
              <a:buNone/>
            </a:pPr>
            <a:r>
              <a:rPr lang="en-US" b="1" dirty="0" smtClean="0"/>
              <a:t>Sample 6	60000</a:t>
            </a:r>
          </a:p>
          <a:p>
            <a:pPr marL="0" indent="0">
              <a:buNone/>
            </a:pPr>
            <a:r>
              <a:rPr lang="en-US" b="1" dirty="0" smtClean="0"/>
              <a:t>Sample 7	405</a:t>
            </a:r>
          </a:p>
          <a:p>
            <a:pPr marL="0" indent="0">
              <a:buNone/>
            </a:pPr>
            <a:r>
              <a:rPr lang="en-US" b="1" dirty="0" smtClean="0"/>
              <a:t>Sample 8 	1000 </a:t>
            </a:r>
          </a:p>
          <a:p>
            <a:pPr marL="0" indent="0">
              <a:buNone/>
            </a:pPr>
            <a:r>
              <a:rPr lang="en-US" b="1" dirty="0" smtClean="0"/>
              <a:t>Geometric mean = 954		Daily maximum = 60000</a:t>
            </a:r>
          </a:p>
          <a:p>
            <a:pPr marL="0" indent="0">
              <a:buNone/>
            </a:pPr>
            <a:r>
              <a:rPr lang="en-US" b="1" dirty="0" smtClean="0"/>
              <a:t>Answer: 	4 </a:t>
            </a:r>
            <a:endParaRPr lang="en-US" dirty="0"/>
          </a:p>
          <a:p>
            <a:endParaRPr lang="en-US" dirty="0"/>
          </a:p>
        </p:txBody>
      </p:sp>
    </p:spTree>
    <p:extLst>
      <p:ext uri="{BB962C8B-B14F-4D97-AF65-F5344CB8AC3E}">
        <p14:creationId xmlns:p14="http://schemas.microsoft.com/office/powerpoint/2010/main" val="669608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Examples</a:t>
            </a:r>
            <a:endParaRPr lang="en-US" dirty="0"/>
          </a:p>
        </p:txBody>
      </p:sp>
      <p:sp>
        <p:nvSpPr>
          <p:cNvPr id="3" name="Content Placeholder 2"/>
          <p:cNvSpPr>
            <a:spLocks noGrp="1"/>
          </p:cNvSpPr>
          <p:nvPr>
            <p:ph idx="1"/>
          </p:nvPr>
        </p:nvSpPr>
        <p:spPr>
          <a:xfrm>
            <a:off x="1451579" y="2117332"/>
            <a:ext cx="9603275" cy="3450613"/>
          </a:xfrm>
        </p:spPr>
        <p:txBody>
          <a:bodyPr>
            <a:normAutofit fontScale="70000" lnSpcReduction="20000"/>
          </a:bodyPr>
          <a:lstStyle/>
          <a:p>
            <a:r>
              <a:rPr lang="en-US" b="1" dirty="0" smtClean="0"/>
              <a:t>How many exceedances for BOD</a:t>
            </a:r>
            <a:r>
              <a:rPr lang="en-US" sz="1700" b="1" dirty="0" smtClean="0"/>
              <a:t>5</a:t>
            </a:r>
            <a:r>
              <a:rPr lang="en-US" b="1" dirty="0" smtClean="0"/>
              <a:t> does this facility have?</a:t>
            </a:r>
          </a:p>
          <a:p>
            <a:pPr marL="0" indent="0">
              <a:buNone/>
            </a:pPr>
            <a:r>
              <a:rPr lang="en-US" b="1" dirty="0" smtClean="0"/>
              <a:t>Permit limits:  	Loading Monthly Average 6.6</a:t>
            </a:r>
          </a:p>
          <a:p>
            <a:pPr marL="0" indent="0">
              <a:buNone/>
            </a:pPr>
            <a:r>
              <a:rPr lang="en-US" b="1" dirty="0" smtClean="0"/>
              <a:t>		Weekly Monthly Average 30</a:t>
            </a:r>
          </a:p>
          <a:p>
            <a:pPr marL="0" indent="0">
              <a:buNone/>
            </a:pPr>
            <a:r>
              <a:rPr lang="en-US" b="1" dirty="0" smtClean="0"/>
              <a:t>		Maximum 7-Day Weekly Avg 45</a:t>
            </a:r>
          </a:p>
          <a:p>
            <a:pPr marL="0" indent="0">
              <a:buNone/>
            </a:pPr>
            <a:r>
              <a:rPr lang="en-US" b="1" dirty="0" smtClean="0"/>
              <a:t>Week 1		31			Loading results 6.7</a:t>
            </a:r>
          </a:p>
          <a:p>
            <a:pPr marL="0" indent="0">
              <a:buNone/>
            </a:pPr>
            <a:r>
              <a:rPr lang="en-US" b="1" dirty="0" smtClean="0"/>
              <a:t>Week 2		35			Loading results 8.0</a:t>
            </a:r>
          </a:p>
          <a:p>
            <a:pPr marL="0" indent="0">
              <a:buNone/>
            </a:pPr>
            <a:r>
              <a:rPr lang="en-US" b="1" dirty="0" smtClean="0"/>
              <a:t>Week 3		47			Loading </a:t>
            </a:r>
            <a:r>
              <a:rPr lang="en-US" b="1" dirty="0"/>
              <a:t>results </a:t>
            </a:r>
            <a:r>
              <a:rPr lang="en-US" b="1" dirty="0" smtClean="0"/>
              <a:t>8.5</a:t>
            </a:r>
          </a:p>
          <a:p>
            <a:pPr marL="0" indent="0">
              <a:buNone/>
            </a:pPr>
            <a:r>
              <a:rPr lang="en-US" b="1" dirty="0" smtClean="0"/>
              <a:t>Week 4 		34			Loading </a:t>
            </a:r>
            <a:r>
              <a:rPr lang="en-US" b="1" dirty="0"/>
              <a:t>results </a:t>
            </a:r>
            <a:r>
              <a:rPr lang="en-US" b="1" dirty="0" smtClean="0"/>
              <a:t>7.7</a:t>
            </a:r>
          </a:p>
          <a:p>
            <a:pPr marL="0" indent="0">
              <a:buNone/>
            </a:pPr>
            <a:r>
              <a:rPr lang="en-US" b="1" dirty="0" smtClean="0"/>
              <a:t>Answer: 	 1 	Why?  Week 3 was the only one that exceeded the maximum weekly limit. Exceedances are only for maximum or minimum limits. Not monthly limits.</a:t>
            </a:r>
            <a:endParaRPr lang="en-US" dirty="0"/>
          </a:p>
          <a:p>
            <a:endParaRPr lang="en-US" dirty="0"/>
          </a:p>
        </p:txBody>
      </p:sp>
    </p:spTree>
    <p:extLst>
      <p:ext uri="{BB962C8B-B14F-4D97-AF65-F5344CB8AC3E}">
        <p14:creationId xmlns:p14="http://schemas.microsoft.com/office/powerpoint/2010/main" val="122661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do </a:t>
            </a:r>
            <a:r>
              <a:rPr lang="en-US" cap="none" dirty="0" smtClean="0"/>
              <a:t>I round numbers and ratios?</a:t>
            </a:r>
            <a:endParaRPr lang="en-US" dirty="0"/>
          </a:p>
        </p:txBody>
      </p:sp>
      <p:sp>
        <p:nvSpPr>
          <p:cNvPr id="3" name="Content Placeholder 2"/>
          <p:cNvSpPr>
            <a:spLocks noGrp="1"/>
          </p:cNvSpPr>
          <p:nvPr>
            <p:ph idx="1"/>
          </p:nvPr>
        </p:nvSpPr>
        <p:spPr>
          <a:xfrm>
            <a:off x="1451579" y="2117332"/>
            <a:ext cx="9603275" cy="3450613"/>
          </a:xfrm>
        </p:spPr>
        <p:txBody>
          <a:bodyPr>
            <a:normAutofit fontScale="77500" lnSpcReduction="20000"/>
          </a:bodyPr>
          <a:lstStyle/>
          <a:p>
            <a:r>
              <a:rPr lang="en-US" dirty="0"/>
              <a:t>Permits sometimes require the rounding of numbers or ratios. These numbers or ratios</a:t>
            </a:r>
          </a:p>
          <a:p>
            <a:pPr marL="0" indent="0">
              <a:buNone/>
            </a:pPr>
            <a:r>
              <a:rPr lang="en-US" dirty="0"/>
              <a:t> </a:t>
            </a:r>
            <a:r>
              <a:rPr lang="en-US" dirty="0" smtClean="0"/>
              <a:t>   should </a:t>
            </a:r>
            <a:r>
              <a:rPr lang="en-US" dirty="0"/>
              <a:t>be rounded as follows</a:t>
            </a:r>
            <a:r>
              <a:rPr lang="en-US" dirty="0" smtClean="0"/>
              <a:t>:</a:t>
            </a:r>
          </a:p>
          <a:p>
            <a:r>
              <a:rPr lang="en-US" dirty="0"/>
              <a:t>1) If the digit 6, 7, 8, or 9 is dropped, increase preceding digit by one </a:t>
            </a:r>
            <a:r>
              <a:rPr lang="en-US" dirty="0" smtClean="0"/>
              <a:t>unit. Example</a:t>
            </a:r>
            <a:r>
              <a:rPr lang="en-US" dirty="0"/>
              <a:t>: a calculated parameter of 1.06 should be rounded to 1.1 </a:t>
            </a:r>
            <a:r>
              <a:rPr lang="en-US" dirty="0" smtClean="0"/>
              <a:t>and reported </a:t>
            </a:r>
            <a:r>
              <a:rPr lang="en-US" dirty="0"/>
              <a:t>as a violation of the permit limit if the permit limit is 1.0</a:t>
            </a:r>
            <a:r>
              <a:rPr lang="en-US" dirty="0" smtClean="0"/>
              <a:t>.</a:t>
            </a:r>
          </a:p>
          <a:p>
            <a:r>
              <a:rPr lang="en-US" dirty="0"/>
              <a:t>2) If the digit 0, 1, 2, 3, or 4 is dropped, do not alter the preceding </a:t>
            </a:r>
            <a:r>
              <a:rPr lang="en-US" dirty="0" smtClean="0"/>
              <a:t>digit. Example</a:t>
            </a:r>
            <a:r>
              <a:rPr lang="en-US" dirty="0"/>
              <a:t>: a calculated parameter of 1.04 should be rounded to 1.0 </a:t>
            </a:r>
            <a:r>
              <a:rPr lang="en-US" dirty="0" smtClean="0"/>
              <a:t>and reported </a:t>
            </a:r>
            <a:r>
              <a:rPr lang="en-US" dirty="0"/>
              <a:t>to EPA as compliant with the permit limit if the permit limit </a:t>
            </a:r>
            <a:r>
              <a:rPr lang="en-US" dirty="0" smtClean="0"/>
              <a:t>is 1.0.</a:t>
            </a:r>
          </a:p>
          <a:p>
            <a:r>
              <a:rPr lang="en-US" dirty="0" smtClean="0"/>
              <a:t>3) </a:t>
            </a:r>
            <a:r>
              <a:rPr lang="en-US" dirty="0"/>
              <a:t>If the digit 5 is dropped, round off preceding digit to the nearest even </a:t>
            </a:r>
            <a:r>
              <a:rPr lang="en-US" dirty="0" smtClean="0"/>
              <a:t>number. Example</a:t>
            </a:r>
            <a:r>
              <a:rPr lang="en-US" dirty="0"/>
              <a:t>: a calculated ratio of 1.05 should be rounded to 1.0 and </a:t>
            </a:r>
            <a:r>
              <a:rPr lang="en-US" dirty="0" smtClean="0"/>
              <a:t>reported to </a:t>
            </a:r>
            <a:r>
              <a:rPr lang="en-US" dirty="0"/>
              <a:t>EPA as compliant with the permit limit if the permit limit is </a:t>
            </a:r>
            <a:r>
              <a:rPr lang="en-US" dirty="0" smtClean="0"/>
              <a:t>1.0</a:t>
            </a:r>
          </a:p>
          <a:p>
            <a:r>
              <a:rPr lang="en-US" dirty="0" smtClean="0"/>
              <a:t>4) If BOD limit is 30.0, report it to the tenth. Example: BOD monthly average was 29.54. </a:t>
            </a:r>
            <a:r>
              <a:rPr lang="en-US" dirty="0"/>
              <a:t> </a:t>
            </a:r>
            <a:r>
              <a:rPr lang="en-US" dirty="0" smtClean="0"/>
              <a:t>It should be reported as 29.5. </a:t>
            </a:r>
            <a:r>
              <a:rPr lang="en-US" dirty="0"/>
              <a:t> </a:t>
            </a:r>
            <a:r>
              <a:rPr lang="en-US" dirty="0" smtClean="0"/>
              <a:t>If the BOD is 29.56, the reportable BOD should be 29.6. </a:t>
            </a:r>
          </a:p>
          <a:p>
            <a:pPr marL="0" indent="0">
              <a:buNone/>
            </a:pPr>
            <a:endParaRPr lang="en-US" dirty="0"/>
          </a:p>
          <a:p>
            <a:endParaRPr lang="en-US" dirty="0"/>
          </a:p>
        </p:txBody>
      </p:sp>
    </p:spTree>
    <p:extLst>
      <p:ext uri="{BB962C8B-B14F-4D97-AF65-F5344CB8AC3E}">
        <p14:creationId xmlns:p14="http://schemas.microsoft.com/office/powerpoint/2010/main" val="2526512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Examples of how to round numbers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dirty="0" smtClean="0"/>
              <a:t>Example 1:   BOD sample = 20.51 = 20.5</a:t>
            </a:r>
          </a:p>
          <a:p>
            <a:r>
              <a:rPr lang="en-US" dirty="0" smtClean="0"/>
              <a:t>Example 2:   BOD sample = 20.56 = 20.6</a:t>
            </a:r>
          </a:p>
          <a:p>
            <a:r>
              <a:rPr lang="en-US" dirty="0" smtClean="0"/>
              <a:t>Example 3:   Flow = 0.4414 = 0.441</a:t>
            </a:r>
          </a:p>
          <a:p>
            <a:r>
              <a:rPr lang="en-US" dirty="0" smtClean="0"/>
              <a:t>Example 4:   Flow = 0.4415 = 0.441</a:t>
            </a:r>
          </a:p>
          <a:p>
            <a:r>
              <a:rPr lang="en-US" dirty="0" smtClean="0"/>
              <a:t>Example 5:   Flow = 0.4418 = 0.442</a:t>
            </a:r>
          </a:p>
          <a:p>
            <a:pPr marL="0" indent="0">
              <a:buNone/>
            </a:pPr>
            <a:r>
              <a:rPr lang="en-US" dirty="0" smtClean="0"/>
              <a:t>Question 1:     Flow = 0.9989 = ???????</a:t>
            </a:r>
          </a:p>
          <a:p>
            <a:pPr marL="0" indent="0">
              <a:buNone/>
            </a:pPr>
            <a:r>
              <a:rPr lang="en-US" dirty="0" smtClean="0"/>
              <a:t>Question 2:     Flow = 0.2056 = ???????</a:t>
            </a:r>
            <a:endParaRPr lang="en-US" dirty="0"/>
          </a:p>
        </p:txBody>
      </p:sp>
    </p:spTree>
    <p:extLst>
      <p:ext uri="{BB962C8B-B14F-4D97-AF65-F5344CB8AC3E}">
        <p14:creationId xmlns:p14="http://schemas.microsoft.com/office/powerpoint/2010/main" val="116344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do we </a:t>
            </a:r>
            <a:r>
              <a:rPr lang="en-US" cap="none" dirty="0" smtClean="0"/>
              <a:t>calculate monthly flow results?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b="1" dirty="0"/>
              <a:t>If daily flow is required and the facility discharged all 30 days then the monthly average equals total flow for the month divided by number of days of discharge:</a:t>
            </a:r>
            <a:endParaRPr lang="en-US" dirty="0"/>
          </a:p>
          <a:p>
            <a:pPr marL="0" indent="0">
              <a:buNone/>
            </a:pPr>
            <a:r>
              <a:rPr lang="en-US" dirty="0"/>
              <a:t>Total flow =15.4 million gallons per day (MGD</a:t>
            </a:r>
            <a:r>
              <a:rPr lang="en-US" dirty="0" smtClean="0"/>
              <a:t>)</a:t>
            </a:r>
          </a:p>
          <a:p>
            <a:pPr marL="0" indent="0">
              <a:buNone/>
            </a:pPr>
            <a:r>
              <a:rPr lang="en-US" dirty="0"/>
              <a:t>30 days of discharging</a:t>
            </a:r>
          </a:p>
          <a:p>
            <a:pPr marL="0" indent="0">
              <a:buNone/>
            </a:pPr>
            <a:r>
              <a:rPr lang="en-US" dirty="0"/>
              <a:t>Monthly Average Flow = 15.4 MGD / 30 days = </a:t>
            </a:r>
            <a:r>
              <a:rPr lang="en-US" b="1" dirty="0"/>
              <a:t>0.513 MGD</a:t>
            </a:r>
            <a:endParaRPr lang="en-US" dirty="0"/>
          </a:p>
          <a:p>
            <a:endParaRPr lang="en-US" dirty="0"/>
          </a:p>
        </p:txBody>
      </p:sp>
    </p:spTree>
    <p:extLst>
      <p:ext uri="{BB962C8B-B14F-4D97-AF65-F5344CB8AC3E}">
        <p14:creationId xmlns:p14="http://schemas.microsoft.com/office/powerpoint/2010/main" val="321955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PROCESS </a:t>
            </a:r>
            <a:endParaRPr lang="en-US" dirty="0"/>
          </a:p>
        </p:txBody>
      </p:sp>
      <p:sp>
        <p:nvSpPr>
          <p:cNvPr id="3" name="Content Placeholder 2"/>
          <p:cNvSpPr>
            <a:spLocks noGrp="1"/>
          </p:cNvSpPr>
          <p:nvPr>
            <p:ph idx="1"/>
          </p:nvPr>
        </p:nvSpPr>
        <p:spPr>
          <a:xfrm>
            <a:off x="1451579" y="2015732"/>
            <a:ext cx="9603275" cy="3964938"/>
          </a:xfrm>
        </p:spPr>
        <p:txBody>
          <a:bodyPr/>
          <a:lstStyle/>
          <a:p>
            <a:pPr marL="0" indent="0">
              <a:buNone/>
            </a:pPr>
            <a:endParaRPr lang="en-US" dirty="0"/>
          </a:p>
          <a:p>
            <a:endParaRPr lang="en-US" dirty="0"/>
          </a:p>
        </p:txBody>
      </p:sp>
      <p:sp>
        <p:nvSpPr>
          <p:cNvPr id="4" name="Rectangle 3"/>
          <p:cNvSpPr/>
          <p:nvPr/>
        </p:nvSpPr>
        <p:spPr>
          <a:xfrm>
            <a:off x="5008606" y="2015732"/>
            <a:ext cx="914400" cy="35130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E2</a:t>
            </a:r>
            <a:endParaRPr lang="en-US" dirty="0"/>
          </a:p>
        </p:txBody>
      </p:sp>
      <p:sp>
        <p:nvSpPr>
          <p:cNvPr id="5" name="Rectangle 4"/>
          <p:cNvSpPr/>
          <p:nvPr/>
        </p:nvSpPr>
        <p:spPr>
          <a:xfrm>
            <a:off x="5008606" y="2636349"/>
            <a:ext cx="914400" cy="49402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ERS</a:t>
            </a:r>
            <a:endParaRPr lang="en-US" dirty="0"/>
          </a:p>
        </p:txBody>
      </p:sp>
      <p:cxnSp>
        <p:nvCxnSpPr>
          <p:cNvPr id="7" name="Straight Arrow Connector 6"/>
          <p:cNvCxnSpPr>
            <a:stCxn id="4" idx="2"/>
            <a:endCxn id="5" idx="0"/>
          </p:cNvCxnSpPr>
          <p:nvPr/>
        </p:nvCxnSpPr>
        <p:spPr>
          <a:xfrm>
            <a:off x="5465806" y="2367038"/>
            <a:ext cx="0" cy="269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008606" y="3399690"/>
            <a:ext cx="914400" cy="595662"/>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ODEQ</a:t>
            </a:r>
            <a:endParaRPr lang="en-US" dirty="0"/>
          </a:p>
        </p:txBody>
      </p:sp>
      <p:cxnSp>
        <p:nvCxnSpPr>
          <p:cNvPr id="11" name="Straight Arrow Connector 10"/>
          <p:cNvCxnSpPr>
            <a:stCxn id="5" idx="2"/>
            <a:endCxn id="9" idx="0"/>
          </p:cNvCxnSpPr>
          <p:nvPr/>
        </p:nvCxnSpPr>
        <p:spPr>
          <a:xfrm>
            <a:off x="5465806" y="3130378"/>
            <a:ext cx="0" cy="269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08606" y="5156885"/>
            <a:ext cx="914400" cy="48768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NMS</a:t>
            </a:r>
            <a:endParaRPr lang="en-US" dirty="0"/>
          </a:p>
        </p:txBody>
      </p:sp>
      <p:sp>
        <p:nvSpPr>
          <p:cNvPr id="20" name="Rectangle 19"/>
          <p:cNvSpPr/>
          <p:nvPr/>
        </p:nvSpPr>
        <p:spPr>
          <a:xfrm>
            <a:off x="3179805" y="3399690"/>
            <a:ext cx="1309816" cy="59566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DMR not approved</a:t>
            </a:r>
            <a:endParaRPr lang="en-US" dirty="0"/>
          </a:p>
        </p:txBody>
      </p:sp>
      <p:cxnSp>
        <p:nvCxnSpPr>
          <p:cNvPr id="23" name="Straight Arrow Connector 22"/>
          <p:cNvCxnSpPr>
            <a:stCxn id="9" idx="1"/>
            <a:endCxn id="20" idx="3"/>
          </p:cNvCxnSpPr>
          <p:nvPr/>
        </p:nvCxnSpPr>
        <p:spPr>
          <a:xfrm flipH="1">
            <a:off x="4489621" y="3697521"/>
            <a:ext cx="5189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0"/>
            <a:endCxn id="4" idx="1"/>
          </p:cNvCxnSpPr>
          <p:nvPr/>
        </p:nvCxnSpPr>
        <p:spPr>
          <a:xfrm flipV="1">
            <a:off x="3834713" y="2191385"/>
            <a:ext cx="1173893" cy="12083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489621" y="4338683"/>
            <a:ext cx="1968843" cy="44496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DMR approved</a:t>
            </a:r>
            <a:endParaRPr lang="en-US" dirty="0"/>
          </a:p>
        </p:txBody>
      </p:sp>
      <p:cxnSp>
        <p:nvCxnSpPr>
          <p:cNvPr id="30" name="Straight Arrow Connector 29"/>
          <p:cNvCxnSpPr>
            <a:stCxn id="9" idx="2"/>
            <a:endCxn id="28" idx="0"/>
          </p:cNvCxnSpPr>
          <p:nvPr/>
        </p:nvCxnSpPr>
        <p:spPr>
          <a:xfrm>
            <a:off x="5465806" y="3995352"/>
            <a:ext cx="8237" cy="343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8" idx="2"/>
            <a:endCxn id="12" idx="0"/>
          </p:cNvCxnSpPr>
          <p:nvPr/>
        </p:nvCxnSpPr>
        <p:spPr>
          <a:xfrm flipH="1">
            <a:off x="5465806" y="4783648"/>
            <a:ext cx="8237" cy="373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122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do we </a:t>
            </a:r>
            <a:r>
              <a:rPr lang="en-US" cap="none" dirty="0" smtClean="0"/>
              <a:t>calculate monthly flow results?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b="1" dirty="0"/>
              <a:t>If daily flow is required but the facility discharged only 15 days, the monthly average flow is</a:t>
            </a:r>
            <a:r>
              <a:rPr lang="en-US" b="1" dirty="0" smtClean="0"/>
              <a:t>:</a:t>
            </a:r>
          </a:p>
          <a:p>
            <a:pPr marL="0" indent="0">
              <a:buNone/>
            </a:pPr>
            <a:r>
              <a:rPr lang="en-US" dirty="0"/>
              <a:t>Total flow =10 MGD</a:t>
            </a:r>
          </a:p>
          <a:p>
            <a:pPr marL="0" indent="0">
              <a:buNone/>
            </a:pPr>
            <a:r>
              <a:rPr lang="en-US" dirty="0"/>
              <a:t>15 days of discharging</a:t>
            </a:r>
          </a:p>
          <a:p>
            <a:pPr marL="0" indent="0">
              <a:buNone/>
            </a:pPr>
            <a:r>
              <a:rPr lang="en-US" dirty="0"/>
              <a:t>Monthly Average Flow = 10 MGD / 15 days = </a:t>
            </a:r>
            <a:r>
              <a:rPr lang="en-US" b="1" dirty="0"/>
              <a:t>0.666 </a:t>
            </a:r>
            <a:r>
              <a:rPr lang="en-US" b="1" dirty="0" smtClean="0"/>
              <a:t>MGD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2134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How </a:t>
            </a:r>
            <a:r>
              <a:rPr lang="en-US" cap="none" dirty="0" smtClean="0"/>
              <a:t>to report flow results?</a:t>
            </a:r>
            <a:endParaRPr lang="en-US" dirty="0"/>
          </a:p>
        </p:txBody>
      </p:sp>
      <p:sp>
        <p:nvSpPr>
          <p:cNvPr id="3" name="Content Placeholder 2"/>
          <p:cNvSpPr>
            <a:spLocks noGrp="1"/>
          </p:cNvSpPr>
          <p:nvPr>
            <p:ph idx="1"/>
          </p:nvPr>
        </p:nvSpPr>
        <p:spPr>
          <a:xfrm>
            <a:off x="1451579" y="2117332"/>
            <a:ext cx="9603275" cy="3450613"/>
          </a:xfrm>
        </p:spPr>
        <p:txBody>
          <a:bodyPr>
            <a:normAutofit/>
          </a:bodyPr>
          <a:lstStyle/>
          <a:p>
            <a:r>
              <a:rPr lang="en-US" dirty="0" smtClean="0"/>
              <a:t>Not all facilities report in million gallons (Industrial facilities). CHECK YOUR PERMIT</a:t>
            </a:r>
          </a:p>
          <a:p>
            <a:r>
              <a:rPr lang="en-US" dirty="0" smtClean="0"/>
              <a:t>Flow </a:t>
            </a:r>
            <a:r>
              <a:rPr lang="en-US" dirty="0"/>
              <a:t>should be reported with at least one significant digit. So no </a:t>
            </a:r>
            <a:r>
              <a:rPr lang="en-US" dirty="0" smtClean="0"/>
              <a:t>0.00085 </a:t>
            </a:r>
            <a:r>
              <a:rPr lang="en-US" dirty="0"/>
              <a:t>on flow. It should be </a:t>
            </a:r>
            <a:r>
              <a:rPr lang="en-US" dirty="0" smtClean="0"/>
              <a:t>0.0008</a:t>
            </a:r>
          </a:p>
          <a:p>
            <a:r>
              <a:rPr lang="en-US" dirty="0" smtClean="0"/>
              <a:t>Major facilities and most minor facilities don’t report past the thousandth. Example : </a:t>
            </a:r>
          </a:p>
          <a:p>
            <a:r>
              <a:rPr lang="en-US" dirty="0" smtClean="0"/>
              <a:t>Flow is 1.2346		Report on the </a:t>
            </a:r>
            <a:r>
              <a:rPr lang="en-US" dirty="0" err="1" smtClean="0"/>
              <a:t>eDMR</a:t>
            </a:r>
            <a:r>
              <a:rPr lang="en-US" dirty="0" smtClean="0"/>
              <a:t> should be 1.235</a:t>
            </a:r>
          </a:p>
          <a:p>
            <a:r>
              <a:rPr lang="en-US" dirty="0" smtClean="0"/>
              <a:t>Flow is 0.9894		Report on the </a:t>
            </a:r>
            <a:r>
              <a:rPr lang="en-US" dirty="0" err="1" smtClean="0"/>
              <a:t>eDMR</a:t>
            </a:r>
            <a:r>
              <a:rPr lang="en-US" dirty="0" smtClean="0"/>
              <a:t> should be 0.989</a:t>
            </a:r>
            <a:endParaRPr lang="en-US" dirty="0"/>
          </a:p>
          <a:p>
            <a:r>
              <a:rPr lang="en-US" dirty="0" smtClean="0"/>
              <a:t>Flow is 0.00095	Report on the </a:t>
            </a:r>
            <a:r>
              <a:rPr lang="en-US" dirty="0" err="1" smtClean="0"/>
              <a:t>eDMR</a:t>
            </a:r>
            <a:r>
              <a:rPr lang="en-US" dirty="0" smtClean="0"/>
              <a:t> should be 0.0009</a:t>
            </a:r>
          </a:p>
        </p:txBody>
      </p:sp>
    </p:spTree>
    <p:extLst>
      <p:ext uri="{BB962C8B-B14F-4D97-AF65-F5344CB8AC3E}">
        <p14:creationId xmlns:p14="http://schemas.microsoft.com/office/powerpoint/2010/main" val="545532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a:t>
            </a:r>
            <a:endParaRPr lang="en-US" dirty="0"/>
          </a:p>
        </p:txBody>
      </p:sp>
      <p:sp>
        <p:nvSpPr>
          <p:cNvPr id="3" name="Content Placeholder 2"/>
          <p:cNvSpPr>
            <a:spLocks noGrp="1"/>
          </p:cNvSpPr>
          <p:nvPr>
            <p:ph idx="1"/>
          </p:nvPr>
        </p:nvSpPr>
        <p:spPr>
          <a:xfrm>
            <a:off x="1451579" y="2117332"/>
            <a:ext cx="9603275" cy="3450613"/>
          </a:xfrm>
        </p:spPr>
        <p:txBody>
          <a:bodyPr>
            <a:normAutofit fontScale="92500" lnSpcReduction="10000"/>
          </a:bodyPr>
          <a:lstStyle/>
          <a:p>
            <a:pPr marL="0" indent="0">
              <a:buNone/>
            </a:pPr>
            <a:r>
              <a:rPr lang="en-US" b="1" dirty="0"/>
              <a:t>If flow is only required 2 per </a:t>
            </a:r>
            <a:r>
              <a:rPr lang="en-US" b="1" dirty="0" smtClean="0"/>
              <a:t>week, </a:t>
            </a:r>
            <a:r>
              <a:rPr lang="en-US" b="1" dirty="0"/>
              <a:t>then monthly average flow is:</a:t>
            </a:r>
            <a:endParaRPr lang="en-US" dirty="0"/>
          </a:p>
          <a:p>
            <a:pPr lvl="4"/>
            <a:r>
              <a:rPr lang="en-US" dirty="0"/>
              <a:t>Day 1				Day 2</a:t>
            </a:r>
          </a:p>
          <a:p>
            <a:pPr marL="0" indent="0">
              <a:buNone/>
            </a:pPr>
            <a:r>
              <a:rPr lang="en-US" dirty="0"/>
              <a:t>Week 1 flow:	0.56 MGD			0.60 MGD</a:t>
            </a:r>
          </a:p>
          <a:p>
            <a:pPr marL="0" indent="0">
              <a:buNone/>
            </a:pPr>
            <a:r>
              <a:rPr lang="en-US" dirty="0"/>
              <a:t>Week 2 flow:	0.45				0.55</a:t>
            </a:r>
          </a:p>
          <a:p>
            <a:pPr marL="0" indent="0">
              <a:buNone/>
            </a:pPr>
            <a:r>
              <a:rPr lang="en-US" dirty="0"/>
              <a:t>Week 3 flow:	</a:t>
            </a:r>
            <a:r>
              <a:rPr lang="en-US" b="1" dirty="0"/>
              <a:t>0.86</a:t>
            </a:r>
            <a:r>
              <a:rPr lang="en-US" dirty="0"/>
              <a:t>				0.77</a:t>
            </a:r>
          </a:p>
          <a:p>
            <a:pPr marL="0" indent="0">
              <a:buNone/>
            </a:pPr>
            <a:r>
              <a:rPr lang="en-US" dirty="0" smtClean="0"/>
              <a:t>Week </a:t>
            </a:r>
            <a:r>
              <a:rPr lang="en-US" dirty="0"/>
              <a:t>4 flow:	0.57				0.60</a:t>
            </a:r>
          </a:p>
          <a:p>
            <a:pPr marL="0" indent="0">
              <a:buNone/>
            </a:pPr>
            <a:r>
              <a:rPr lang="en-US" dirty="0"/>
              <a:t>Total flow = 0.56 + 0.60 + 0.45 + 0.55 + 0.86 + 0.77 + 0.57 + 0.60 = </a:t>
            </a:r>
            <a:r>
              <a:rPr lang="en-US" dirty="0" smtClean="0"/>
              <a:t>4.96/8 =</a:t>
            </a:r>
            <a:r>
              <a:rPr lang="en-US" b="1" dirty="0" smtClean="0"/>
              <a:t>0.62 MGD</a:t>
            </a:r>
          </a:p>
          <a:p>
            <a:pPr marL="0" indent="0">
              <a:buNone/>
            </a:pPr>
            <a:r>
              <a:rPr lang="en-US" dirty="0"/>
              <a:t>Daily Maximum Flow = </a:t>
            </a:r>
            <a:r>
              <a:rPr lang="en-US" b="1" dirty="0"/>
              <a:t>0.86</a:t>
            </a:r>
            <a:endParaRPr lang="en-US" dirty="0" smtClean="0"/>
          </a:p>
          <a:p>
            <a:pPr marL="0" indent="0">
              <a:buNone/>
            </a:pPr>
            <a:endParaRPr lang="en-US" dirty="0"/>
          </a:p>
        </p:txBody>
      </p:sp>
    </p:spTree>
    <p:extLst>
      <p:ext uri="{BB962C8B-B14F-4D97-AF65-F5344CB8AC3E}">
        <p14:creationId xmlns:p14="http://schemas.microsoft.com/office/powerpoint/2010/main" val="1265513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How do we calculate loadings?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Not every permit requires the same. The flow can be in gallons per day or million gallons per day</a:t>
            </a:r>
          </a:p>
          <a:p>
            <a:r>
              <a:rPr lang="en-US" b="1" dirty="0"/>
              <a:t>How is the average mass load calculated in terms of pounds (lbs) per day? </a:t>
            </a:r>
            <a:endParaRPr lang="en-US" dirty="0"/>
          </a:p>
          <a:p>
            <a:r>
              <a:rPr lang="en-US" dirty="0"/>
              <a:t>Calculate the daily load in lbs/day by multiplying the average concentration of the parameter (in mg/l) on one day by the average flow (in million gallons per day) on the same day and a conversion factor of 8.34. Then sum the daily loads during the reporting period (e.g., month) and divide by the number of daily loads in that period (number of </a:t>
            </a:r>
            <a:r>
              <a:rPr lang="en-US" dirty="0" smtClean="0"/>
              <a:t>samples).  </a:t>
            </a:r>
            <a:r>
              <a:rPr lang="en-US" b="1" dirty="0" smtClean="0"/>
              <a:t>For </a:t>
            </a:r>
            <a:r>
              <a:rPr lang="en-US" b="1" dirty="0"/>
              <a:t>calculating an average weekly load, sum the measured daily loads during the week (Sunday – Saturday) and divide by the number of daily loads for the week. </a:t>
            </a:r>
            <a:endParaRPr lang="en-US" b="1" dirty="0" smtClean="0"/>
          </a:p>
          <a:p>
            <a:r>
              <a:rPr lang="en-US" dirty="0" smtClean="0"/>
              <a:t> Sample result  X 8.34  X Flow of the day the sample was taken in million gallons per Day</a:t>
            </a:r>
          </a:p>
          <a:p>
            <a:pPr marL="0" indent="0">
              <a:buNone/>
            </a:pPr>
            <a:r>
              <a:rPr lang="en-US" dirty="0"/>
              <a:t> </a:t>
            </a:r>
            <a:r>
              <a:rPr lang="en-US" dirty="0" smtClean="0"/>
              <a:t>     Testing 2 per month:  Sample 1	20 X 8.34 X 1.2= 200.16  round the number =200.2</a:t>
            </a:r>
          </a:p>
          <a:p>
            <a:pPr marL="0" indent="0">
              <a:buNone/>
            </a:pPr>
            <a:r>
              <a:rPr lang="en-US" dirty="0"/>
              <a:t>	 </a:t>
            </a:r>
            <a:r>
              <a:rPr lang="en-US" dirty="0" smtClean="0"/>
              <a:t>                  Sample 2	25 X 8.34 X 1.1=229.35   round the number =229.3  Answer: 200.2+229.3/2=214.7</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1919238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How do we calculate geometric mean?</a:t>
            </a:r>
            <a:endParaRPr lang="en-US" dirty="0"/>
          </a:p>
        </p:txBody>
      </p:sp>
      <p:sp>
        <p:nvSpPr>
          <p:cNvPr id="3" name="Content Placeholder 2"/>
          <p:cNvSpPr>
            <a:spLocks noGrp="1"/>
          </p:cNvSpPr>
          <p:nvPr>
            <p:ph idx="1"/>
          </p:nvPr>
        </p:nvSpPr>
        <p:spPr/>
        <p:txBody>
          <a:bodyPr>
            <a:normAutofit fontScale="85000" lnSpcReduction="10000"/>
          </a:bodyPr>
          <a:lstStyle/>
          <a:p>
            <a:r>
              <a:rPr lang="en-US" dirty="0"/>
              <a:t>For samples that have a value of  TNTC on a plate count, the value must be </a:t>
            </a:r>
            <a:r>
              <a:rPr lang="en-US" dirty="0" smtClean="0"/>
              <a:t>the highest value the certified lab can go.  If the lab only goes to 20,000 then use 20000/ 100 mL</a:t>
            </a:r>
            <a:r>
              <a:rPr lang="en-US" dirty="0"/>
              <a:t> </a:t>
            </a:r>
            <a:r>
              <a:rPr lang="en-US" dirty="0" smtClean="0"/>
              <a:t>for the geometric mean. If the lab goes to 60,000 then use 60000 </a:t>
            </a:r>
            <a:r>
              <a:rPr lang="en-US" dirty="0"/>
              <a:t>/ 100 mL for calculating the geometric mean.  Never put “TNTC” for the geometric mean</a:t>
            </a:r>
          </a:p>
          <a:p>
            <a:r>
              <a:rPr lang="en-US" dirty="0"/>
              <a:t>For samples that have a value of “0 colonies” on a plate count, the value must be 1 / 100 mL for calculating the geometric mean.  Never put “0” for the geometric mean</a:t>
            </a:r>
          </a:p>
          <a:p>
            <a:r>
              <a:rPr lang="en-US" dirty="0" smtClean="0"/>
              <a:t>In </a:t>
            </a:r>
            <a:r>
              <a:rPr lang="en-US" dirty="0"/>
              <a:t>order to calculate geometric mean we use 2 </a:t>
            </a:r>
            <a:r>
              <a:rPr lang="en-US" dirty="0" smtClean="0"/>
              <a:t>formulas</a:t>
            </a:r>
          </a:p>
          <a:p>
            <a:pPr marL="0" indent="0">
              <a:buNone/>
            </a:pPr>
            <a:r>
              <a:rPr lang="en-US" dirty="0"/>
              <a:t> </a:t>
            </a:r>
            <a:r>
              <a:rPr lang="en-US" dirty="0" smtClean="0"/>
              <a:t>  </a:t>
            </a:r>
            <a:r>
              <a:rPr lang="en-US" b="1" dirty="0"/>
              <a:t>Method 1</a:t>
            </a:r>
            <a:r>
              <a:rPr lang="en-US" dirty="0"/>
              <a:t>:  </a:t>
            </a:r>
            <a:r>
              <a:rPr lang="en-US" dirty="0" smtClean="0"/>
              <a:t>Geometric Mean </a:t>
            </a:r>
            <a:r>
              <a:rPr lang="en-US" dirty="0"/>
              <a:t>= “nth” root of n1 x n2 x n3 </a:t>
            </a:r>
            <a:r>
              <a:rPr lang="en-US" dirty="0" smtClean="0"/>
              <a:t> Example: </a:t>
            </a:r>
            <a:r>
              <a:rPr lang="en-US" dirty="0"/>
              <a:t>1 X 150 =150 of 2</a:t>
            </a:r>
            <a:r>
              <a:rPr lang="en-US" baseline="30000" dirty="0"/>
              <a:t>nd</a:t>
            </a:r>
            <a:r>
              <a:rPr lang="en-US" dirty="0"/>
              <a:t> root = </a:t>
            </a:r>
            <a:r>
              <a:rPr lang="en-US" b="1" dirty="0"/>
              <a:t>12.2</a:t>
            </a:r>
            <a:endParaRPr lang="en-US" dirty="0"/>
          </a:p>
          <a:p>
            <a:pPr marL="0" indent="0">
              <a:buNone/>
            </a:pPr>
            <a:r>
              <a:rPr lang="en-US" dirty="0"/>
              <a:t> </a:t>
            </a:r>
            <a:r>
              <a:rPr lang="en-US" dirty="0" smtClean="0"/>
              <a:t>  </a:t>
            </a:r>
            <a:r>
              <a:rPr lang="en-US" b="1" dirty="0" smtClean="0"/>
              <a:t>Method </a:t>
            </a:r>
            <a:r>
              <a:rPr lang="en-US" b="1" dirty="0"/>
              <a:t>2</a:t>
            </a:r>
            <a:r>
              <a:rPr lang="en-US" dirty="0"/>
              <a:t>: is the average sum of the logs (log n1 + log n2...) followed by the anti-log of the </a:t>
            </a:r>
            <a:r>
              <a:rPr lang="en-US" dirty="0" smtClean="0"/>
              <a:t>average Example: </a:t>
            </a:r>
            <a:r>
              <a:rPr lang="en-US" dirty="0"/>
              <a:t>log 1 + log 150 = 0 + 2.176 = 2.176 / 2 = 1.088 = inv log 1. 088 = </a:t>
            </a:r>
            <a:r>
              <a:rPr lang="en-US" b="1" dirty="0"/>
              <a:t>12.2</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2220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Examples of calculating the </a:t>
            </a:r>
            <a:r>
              <a:rPr lang="en-US" cap="none" dirty="0"/>
              <a:t>geometric mean</a:t>
            </a:r>
            <a:endParaRPr lang="en-US" dirty="0"/>
          </a:p>
        </p:txBody>
      </p:sp>
      <p:sp>
        <p:nvSpPr>
          <p:cNvPr id="3" name="Content Placeholder 2"/>
          <p:cNvSpPr>
            <a:spLocks noGrp="1"/>
          </p:cNvSpPr>
          <p:nvPr>
            <p:ph idx="1"/>
          </p:nvPr>
        </p:nvSpPr>
        <p:spPr/>
        <p:txBody>
          <a:bodyPr/>
          <a:lstStyle/>
          <a:p>
            <a:pPr marL="0" indent="0">
              <a:buNone/>
            </a:pPr>
            <a:r>
              <a:rPr lang="en-US" dirty="0" smtClean="0"/>
              <a:t>Sample 1: TNTC (Certified lab goes to 60,000 count)</a:t>
            </a:r>
          </a:p>
          <a:p>
            <a:pPr marL="0" indent="0">
              <a:buNone/>
            </a:pPr>
            <a:r>
              <a:rPr lang="en-US" dirty="0" smtClean="0"/>
              <a:t>Sample 2: 300</a:t>
            </a:r>
          </a:p>
          <a:p>
            <a:pPr marL="0" indent="0">
              <a:buNone/>
            </a:pPr>
            <a:r>
              <a:rPr lang="en-US" dirty="0" smtClean="0"/>
              <a:t>Sample 3: 150</a:t>
            </a:r>
          </a:p>
          <a:p>
            <a:pPr marL="0" indent="0">
              <a:buNone/>
            </a:pPr>
            <a:r>
              <a:rPr lang="en-US" dirty="0" smtClean="0"/>
              <a:t>Sample 4: BPQL</a:t>
            </a:r>
          </a:p>
          <a:p>
            <a:pPr marL="0" indent="0">
              <a:buNone/>
            </a:pPr>
            <a:r>
              <a:rPr lang="en-US" dirty="0" smtClean="0"/>
              <a:t>Method 1: 60000 x 300 x 150 x 1= 2,700,000,000 ^ 1/4 = 227.9</a:t>
            </a:r>
          </a:p>
          <a:p>
            <a:pPr marL="0" indent="0">
              <a:buNone/>
            </a:pPr>
            <a:r>
              <a:rPr lang="en-US" dirty="0" smtClean="0"/>
              <a:t>Method 2:  log 60000 + log 300 + log 150 + log 1= 4.77 + 2.47 + 2.17 + 0= 9.41 </a:t>
            </a:r>
            <a:endParaRPr lang="en-US" dirty="0"/>
          </a:p>
          <a:p>
            <a:pPr marL="0" indent="0">
              <a:buNone/>
            </a:pPr>
            <a:r>
              <a:rPr lang="en-US" dirty="0" smtClean="0"/>
              <a:t>Inv. Log 9.41= 227.9</a:t>
            </a:r>
            <a:endParaRPr lang="en-US" dirty="0"/>
          </a:p>
        </p:txBody>
      </p:sp>
    </p:spTree>
    <p:extLst>
      <p:ext uri="{BB962C8B-B14F-4D97-AF65-F5344CB8AC3E}">
        <p14:creationId xmlns:p14="http://schemas.microsoft.com/office/powerpoint/2010/main" val="4161087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79437"/>
          </a:xfrm>
        </p:spPr>
        <p:txBody>
          <a:bodyPr>
            <a:normAutofit/>
          </a:bodyPr>
          <a:lstStyle/>
          <a:p>
            <a:r>
              <a:rPr lang="en-US" sz="2000" dirty="0" smtClean="0"/>
              <a:t>http://www.alcula.com/calculators/statistics/geometric-mean/</a:t>
            </a:r>
            <a:endParaRPr lang="en-US" sz="2000"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397000" y="1803401"/>
            <a:ext cx="10236200" cy="4216400"/>
          </a:xfrm>
          <a:prstGeom prst="rect">
            <a:avLst/>
          </a:prstGeom>
        </p:spPr>
      </p:pic>
    </p:spTree>
    <p:extLst>
      <p:ext uri="{BB962C8B-B14F-4D97-AF65-F5344CB8AC3E}">
        <p14:creationId xmlns:p14="http://schemas.microsoft.com/office/powerpoint/2010/main" val="4091158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Is there a difference between facilities that test 3 times a month compared to 3 times a week?</a:t>
            </a:r>
            <a:endParaRPr lang="en-US" dirty="0"/>
          </a:p>
        </p:txBody>
      </p:sp>
    </p:spTree>
    <p:extLst>
      <p:ext uri="{BB962C8B-B14F-4D97-AF65-F5344CB8AC3E}">
        <p14:creationId xmlns:p14="http://schemas.microsoft.com/office/powerpoint/2010/main" val="3675208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Why? </a:t>
            </a:r>
            <a:endParaRPr lang="en-US" dirty="0"/>
          </a:p>
          <a:p>
            <a:r>
              <a:rPr lang="en-US" dirty="0" smtClean="0"/>
              <a:t>Calculations are different. Instead of taking the monthly average, weekly average is used. </a:t>
            </a:r>
          </a:p>
          <a:p>
            <a:r>
              <a:rPr lang="en-US" b="1" dirty="0" smtClean="0"/>
              <a:t>How </a:t>
            </a:r>
            <a:r>
              <a:rPr lang="en-US" b="1" dirty="0"/>
              <a:t>is the weekly average calculated for reporting on DMRs? </a:t>
            </a:r>
            <a:endParaRPr lang="en-US" dirty="0"/>
          </a:p>
          <a:p>
            <a:r>
              <a:rPr lang="en-US" dirty="0"/>
              <a:t>A weekly average is calculated by the sum of all daily discharges (concentrations or loads) measured during a calendar week (Sunday – Saturday) divided by the number of daily discharges measured during that week. Unless otherwise specified in the permit, report the maximum weekly average value on DMRs. </a:t>
            </a:r>
            <a:r>
              <a:rPr lang="en-US" dirty="0" smtClean="0"/>
              <a:t>Example for weekly average</a:t>
            </a:r>
          </a:p>
          <a:p>
            <a:pPr marL="0" indent="0">
              <a:buNone/>
            </a:pPr>
            <a:r>
              <a:rPr lang="en-US" dirty="0"/>
              <a:t> </a:t>
            </a:r>
            <a:r>
              <a:rPr lang="en-US" dirty="0" smtClean="0"/>
              <a:t>  Week 1:  (Sample 1 + Sample 2 + Sample 3)/3 = average week 1</a:t>
            </a:r>
          </a:p>
          <a:p>
            <a:pPr marL="0" indent="0">
              <a:buNone/>
            </a:pPr>
            <a:r>
              <a:rPr lang="en-US" dirty="0"/>
              <a:t> </a:t>
            </a:r>
            <a:r>
              <a:rPr lang="en-US" dirty="0" smtClean="0"/>
              <a:t>  Week 2:  </a:t>
            </a:r>
            <a:r>
              <a:rPr lang="en-US" dirty="0"/>
              <a:t>(Sample 1 + Sample 2 + Sample 3)/</a:t>
            </a:r>
            <a:r>
              <a:rPr lang="en-US" dirty="0" smtClean="0"/>
              <a:t>3 = </a:t>
            </a:r>
            <a:r>
              <a:rPr lang="en-US" dirty="0"/>
              <a:t>average week 2</a:t>
            </a:r>
          </a:p>
          <a:p>
            <a:pPr marL="0" indent="0">
              <a:buNone/>
            </a:pPr>
            <a:r>
              <a:rPr lang="en-US" dirty="0"/>
              <a:t> </a:t>
            </a:r>
            <a:r>
              <a:rPr lang="en-US" dirty="0" smtClean="0"/>
              <a:t>  Week 3:  </a:t>
            </a:r>
            <a:r>
              <a:rPr lang="en-US" dirty="0"/>
              <a:t>(Sample 1 + Sample 2 + Sample 3)/</a:t>
            </a:r>
            <a:r>
              <a:rPr lang="en-US" dirty="0" smtClean="0"/>
              <a:t>3 = </a:t>
            </a:r>
            <a:r>
              <a:rPr lang="en-US" dirty="0"/>
              <a:t>average week </a:t>
            </a:r>
            <a:r>
              <a:rPr lang="en-US" dirty="0" smtClean="0"/>
              <a:t>3</a:t>
            </a:r>
            <a:endParaRPr lang="en-US" dirty="0"/>
          </a:p>
          <a:p>
            <a:pPr marL="0" indent="0">
              <a:buNone/>
            </a:pPr>
            <a:r>
              <a:rPr lang="en-US" dirty="0" smtClean="0"/>
              <a:t>   Week 4:  </a:t>
            </a:r>
            <a:r>
              <a:rPr lang="en-US" dirty="0"/>
              <a:t>(Sample 1 + Sample 2 + Sample 3)/</a:t>
            </a:r>
            <a:r>
              <a:rPr lang="en-US" dirty="0" smtClean="0"/>
              <a:t>3 = </a:t>
            </a:r>
            <a:r>
              <a:rPr lang="en-US" dirty="0"/>
              <a:t>average week 4</a:t>
            </a:r>
          </a:p>
          <a:p>
            <a:pPr marL="0" indent="0">
              <a:buNone/>
            </a:pPr>
            <a:r>
              <a:rPr lang="en-US" dirty="0" smtClean="0"/>
              <a:t>Monthly Weekly Average = (Avg. week 1 + Avg. week 2 + Avg. week 3 + Avg. week 4) / 4</a:t>
            </a:r>
          </a:p>
          <a:p>
            <a:pPr marL="0" indent="0">
              <a:buNone/>
            </a:pPr>
            <a:r>
              <a:rPr lang="en-US" dirty="0" smtClean="0"/>
              <a:t>Maximum Weekly Average = the highest of the 4 average weeks</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2218914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1 for facilities that test 2 per month</a:t>
            </a:r>
            <a:endParaRPr lang="en-US" dirty="0"/>
          </a:p>
        </p:txBody>
      </p:sp>
      <p:sp>
        <p:nvSpPr>
          <p:cNvPr id="3" name="Content Placeholder 2"/>
          <p:cNvSpPr>
            <a:spLocks noGrp="1"/>
          </p:cNvSpPr>
          <p:nvPr>
            <p:ph idx="1"/>
          </p:nvPr>
        </p:nvSpPr>
        <p:spPr>
          <a:xfrm>
            <a:off x="0" y="2015732"/>
            <a:ext cx="12191999" cy="4123811"/>
          </a:xfrm>
        </p:spPr>
        <p:txBody>
          <a:bodyPr>
            <a:normAutofit fontScale="92500" lnSpcReduction="10000"/>
          </a:bodyPr>
          <a:lstStyle/>
          <a:p>
            <a:r>
              <a:rPr lang="en-US" dirty="0" smtClean="0"/>
              <a:t>BOD sample		Result		Flow of the day of the sample in MGD</a:t>
            </a:r>
          </a:p>
          <a:p>
            <a:pPr marL="0" indent="0">
              <a:buNone/>
            </a:pPr>
            <a:r>
              <a:rPr lang="en-US" dirty="0"/>
              <a:t> </a:t>
            </a:r>
            <a:r>
              <a:rPr lang="en-US" dirty="0" smtClean="0"/>
              <a:t>    1			BPQL			0.36</a:t>
            </a:r>
          </a:p>
          <a:p>
            <a:pPr marL="0" indent="0">
              <a:buNone/>
            </a:pPr>
            <a:r>
              <a:rPr lang="en-US" dirty="0" smtClean="0"/>
              <a:t>     2			45			0.57</a:t>
            </a:r>
          </a:p>
          <a:p>
            <a:pPr marL="0" indent="0">
              <a:buNone/>
            </a:pPr>
            <a:r>
              <a:rPr lang="en-US" dirty="0"/>
              <a:t> </a:t>
            </a:r>
            <a:r>
              <a:rPr lang="en-US" dirty="0" smtClean="0"/>
              <a:t>  BOD’s BPQL is 2.0 mg/l	     Monthly Average:  (&lt;2.0 + 45)/2= &lt;23.5   Maximum:  45</a:t>
            </a:r>
          </a:p>
          <a:p>
            <a:pPr marL="0" indent="0">
              <a:buNone/>
            </a:pPr>
            <a:r>
              <a:rPr lang="en-US" dirty="0" smtClean="0"/>
              <a:t>   BOD Loading Calculations:  Sample 1: 2.0 X 8.34 X 0.36= &lt;6.0	Sample 2:  45 X 8.34 X 0.57= 213.92</a:t>
            </a:r>
          </a:p>
          <a:p>
            <a:pPr marL="0" indent="0">
              <a:buNone/>
            </a:pPr>
            <a:r>
              <a:rPr lang="en-US" dirty="0"/>
              <a:t> </a:t>
            </a:r>
            <a:r>
              <a:rPr lang="en-US" dirty="0" smtClean="0"/>
              <a:t>  BOD Monthly Loading Average :  (&lt;6.0 + 213.92)/2= &lt;109.96</a:t>
            </a:r>
          </a:p>
          <a:p>
            <a:pPr marL="0" indent="0">
              <a:buNone/>
            </a:pPr>
            <a:r>
              <a:rPr lang="en-US" dirty="0"/>
              <a:t> </a:t>
            </a:r>
            <a:r>
              <a:rPr lang="en-US" dirty="0" smtClean="0"/>
              <a:t>  What it should look like on the eDMR:</a:t>
            </a:r>
          </a:p>
          <a:p>
            <a:pPr marL="0" indent="0">
              <a:buNone/>
            </a:pPr>
            <a:r>
              <a:rPr lang="en-US" dirty="0"/>
              <a:t> </a:t>
            </a:r>
            <a:r>
              <a:rPr lang="en-US" dirty="0" smtClean="0"/>
              <a:t>  		Loading (Limit is 45)	Monthly Average (Limit is 30)	Maximum (Limit is 45)       No. Ex</a:t>
            </a:r>
          </a:p>
          <a:p>
            <a:pPr marL="0" indent="0">
              <a:buNone/>
            </a:pPr>
            <a:r>
              <a:rPr lang="en-US" dirty="0" smtClean="0"/>
              <a:t>BOD		&lt;110.0			&lt;23.5				45	                             0</a:t>
            </a:r>
            <a:endParaRPr lang="en-US" dirty="0"/>
          </a:p>
        </p:txBody>
      </p:sp>
    </p:spTree>
    <p:extLst>
      <p:ext uri="{BB962C8B-B14F-4D97-AF65-F5344CB8AC3E}">
        <p14:creationId xmlns:p14="http://schemas.microsoft.com/office/powerpoint/2010/main" val="366068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585" y="639764"/>
            <a:ext cx="11286308" cy="6022293"/>
          </a:xfrm>
          <a:prstGeom prst="rect">
            <a:avLst/>
          </a:prstGeom>
        </p:spPr>
      </p:pic>
      <p:sp>
        <p:nvSpPr>
          <p:cNvPr id="3" name="Title 2"/>
          <p:cNvSpPr>
            <a:spLocks noGrp="1"/>
          </p:cNvSpPr>
          <p:nvPr>
            <p:ph type="title"/>
          </p:nvPr>
        </p:nvSpPr>
        <p:spPr>
          <a:xfrm>
            <a:off x="2152650" y="365127"/>
            <a:ext cx="7886700" cy="549274"/>
          </a:xfrm>
        </p:spPr>
        <p:txBody>
          <a:bodyPr>
            <a:normAutofit/>
          </a:bodyPr>
          <a:lstStyle/>
          <a:p>
            <a:r>
              <a:rPr lang="en-US" altLang="en-US" sz="1800" dirty="0"/>
              <a:t>E2: Home Page after Login</a:t>
            </a:r>
            <a:endParaRPr lang="en-US" sz="1800" dirty="0"/>
          </a:p>
        </p:txBody>
      </p:sp>
    </p:spTree>
    <p:extLst>
      <p:ext uri="{BB962C8B-B14F-4D97-AF65-F5344CB8AC3E}">
        <p14:creationId xmlns:p14="http://schemas.microsoft.com/office/powerpoint/2010/main" val="3494165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2</a:t>
            </a:r>
            <a:endParaRPr lang="en-US" dirty="0"/>
          </a:p>
        </p:txBody>
      </p:sp>
      <p:sp>
        <p:nvSpPr>
          <p:cNvPr id="3" name="Content Placeholder 2"/>
          <p:cNvSpPr>
            <a:spLocks noGrp="1"/>
          </p:cNvSpPr>
          <p:nvPr>
            <p:ph idx="1"/>
          </p:nvPr>
        </p:nvSpPr>
        <p:spPr>
          <a:xfrm>
            <a:off x="0" y="2015732"/>
            <a:ext cx="12191999" cy="4123811"/>
          </a:xfrm>
        </p:spPr>
        <p:txBody>
          <a:bodyPr>
            <a:normAutofit fontScale="92500" lnSpcReduction="10000"/>
          </a:bodyPr>
          <a:lstStyle/>
          <a:p>
            <a:r>
              <a:rPr lang="en-US" dirty="0" smtClean="0"/>
              <a:t>BOD sample		Result		Flow of the day of the sample in MGD</a:t>
            </a:r>
          </a:p>
          <a:p>
            <a:pPr marL="0" indent="0">
              <a:buNone/>
            </a:pPr>
            <a:r>
              <a:rPr lang="en-US" dirty="0"/>
              <a:t> </a:t>
            </a:r>
            <a:r>
              <a:rPr lang="en-US" dirty="0" smtClean="0"/>
              <a:t>    1			BPQL			0.36</a:t>
            </a:r>
          </a:p>
          <a:p>
            <a:pPr marL="0" indent="0">
              <a:buNone/>
            </a:pPr>
            <a:r>
              <a:rPr lang="en-US" dirty="0" smtClean="0"/>
              <a:t>     2			65			0.57</a:t>
            </a:r>
          </a:p>
          <a:p>
            <a:pPr marL="0" indent="0">
              <a:buNone/>
            </a:pPr>
            <a:r>
              <a:rPr lang="en-US" dirty="0"/>
              <a:t> </a:t>
            </a:r>
            <a:r>
              <a:rPr lang="en-US" dirty="0" smtClean="0"/>
              <a:t>  BOD’s BPQL is 2.0 mg/l	     Monthly Average:  (&lt;2.0 + 65)/2= &lt;33.5   Maximum:  65</a:t>
            </a:r>
          </a:p>
          <a:p>
            <a:pPr marL="0" indent="0">
              <a:buNone/>
            </a:pPr>
            <a:r>
              <a:rPr lang="en-US" dirty="0" smtClean="0"/>
              <a:t>   BOD Loading Calculations:  Sample 1:  &lt;2.0 X 8.34 X 0.36= &lt;6.0	Sample 2:  65 X 8.34 X 0.57= 308.99</a:t>
            </a:r>
          </a:p>
          <a:p>
            <a:pPr marL="0" indent="0">
              <a:buNone/>
            </a:pPr>
            <a:r>
              <a:rPr lang="en-US" dirty="0"/>
              <a:t> </a:t>
            </a:r>
            <a:r>
              <a:rPr lang="en-US" dirty="0" smtClean="0"/>
              <a:t>  BOD Monthly Loading Average :  (&lt;6.0 + 308.99)/2= &lt;157.49</a:t>
            </a:r>
          </a:p>
          <a:p>
            <a:pPr marL="0" indent="0">
              <a:buNone/>
            </a:pPr>
            <a:r>
              <a:rPr lang="en-US" dirty="0"/>
              <a:t> </a:t>
            </a:r>
            <a:r>
              <a:rPr lang="en-US" dirty="0" smtClean="0"/>
              <a:t>  What it should look like on the eDMR</a:t>
            </a:r>
          </a:p>
          <a:p>
            <a:pPr marL="0" indent="0">
              <a:buNone/>
            </a:pPr>
            <a:r>
              <a:rPr lang="en-US" dirty="0"/>
              <a:t> </a:t>
            </a:r>
            <a:r>
              <a:rPr lang="en-US" dirty="0" smtClean="0"/>
              <a:t>  		Loading (Limit is 45)	Monthly Average (Limit is 30)	Maximum (Limit is 45)       No. Ex</a:t>
            </a:r>
          </a:p>
          <a:p>
            <a:pPr marL="0" indent="0">
              <a:buNone/>
            </a:pPr>
            <a:r>
              <a:rPr lang="en-US" dirty="0" smtClean="0"/>
              <a:t>BOD		&lt;157.5			&lt;33.5				65	                             1</a:t>
            </a:r>
            <a:endParaRPr lang="en-US" dirty="0"/>
          </a:p>
        </p:txBody>
      </p:sp>
    </p:spTree>
    <p:extLst>
      <p:ext uri="{BB962C8B-B14F-4D97-AF65-F5344CB8AC3E}">
        <p14:creationId xmlns:p14="http://schemas.microsoft.com/office/powerpoint/2010/main" val="311516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3 for facilities that test 3 per month</a:t>
            </a:r>
            <a:endParaRPr lang="en-US" dirty="0"/>
          </a:p>
        </p:txBody>
      </p:sp>
      <p:sp>
        <p:nvSpPr>
          <p:cNvPr id="3" name="Content Placeholder 2"/>
          <p:cNvSpPr>
            <a:spLocks noGrp="1"/>
          </p:cNvSpPr>
          <p:nvPr>
            <p:ph idx="1"/>
          </p:nvPr>
        </p:nvSpPr>
        <p:spPr>
          <a:xfrm>
            <a:off x="0" y="2015732"/>
            <a:ext cx="12191999" cy="4123811"/>
          </a:xfrm>
        </p:spPr>
        <p:txBody>
          <a:bodyPr>
            <a:normAutofit fontScale="77500" lnSpcReduction="20000"/>
          </a:bodyPr>
          <a:lstStyle/>
          <a:p>
            <a:r>
              <a:rPr lang="en-US" dirty="0" smtClean="0"/>
              <a:t>BOD sample		Result		Flow of the day of the sample in MGD</a:t>
            </a:r>
          </a:p>
          <a:p>
            <a:pPr marL="0" indent="0">
              <a:buNone/>
            </a:pPr>
            <a:r>
              <a:rPr lang="en-US" dirty="0"/>
              <a:t> </a:t>
            </a:r>
            <a:r>
              <a:rPr lang="en-US" dirty="0" smtClean="0"/>
              <a:t>    1			BPQL			0.36</a:t>
            </a:r>
          </a:p>
          <a:p>
            <a:pPr marL="0" indent="0">
              <a:buNone/>
            </a:pPr>
            <a:r>
              <a:rPr lang="en-US" dirty="0" smtClean="0"/>
              <a:t>     2			34			0.57</a:t>
            </a:r>
          </a:p>
          <a:p>
            <a:pPr marL="0" indent="0">
              <a:buNone/>
            </a:pPr>
            <a:r>
              <a:rPr lang="en-US" dirty="0"/>
              <a:t> </a:t>
            </a:r>
            <a:r>
              <a:rPr lang="en-US" dirty="0" smtClean="0"/>
              <a:t>    3			Invalid			0.53</a:t>
            </a:r>
          </a:p>
          <a:p>
            <a:pPr marL="0" indent="0">
              <a:buNone/>
            </a:pPr>
            <a:r>
              <a:rPr lang="en-US" dirty="0"/>
              <a:t> </a:t>
            </a:r>
            <a:r>
              <a:rPr lang="en-US" dirty="0" smtClean="0"/>
              <a:t>  BOD’s BPQL is 2.0 mg/l	     Monthly Average:  (&lt;2.0 + 34)/2= &lt;18   Maximum:  34</a:t>
            </a:r>
          </a:p>
          <a:p>
            <a:pPr marL="0" indent="0">
              <a:buNone/>
            </a:pPr>
            <a:r>
              <a:rPr lang="en-US" dirty="0" smtClean="0"/>
              <a:t>   BOD Loading Calculations:  Sample 1:  &lt;2.0 X 8.34 X 0.36= &lt;6.0	Sample 2:  34 X 8.34 X 0.57= 161.63</a:t>
            </a:r>
          </a:p>
          <a:p>
            <a:pPr marL="0" indent="0">
              <a:buNone/>
            </a:pPr>
            <a:r>
              <a:rPr lang="en-US" dirty="0"/>
              <a:t> </a:t>
            </a:r>
            <a:r>
              <a:rPr lang="en-US" dirty="0" smtClean="0"/>
              <a:t>  BOD Monthly Loading Average :  (&lt;6.0 + 161.63)/2= &lt;83.81</a:t>
            </a:r>
          </a:p>
          <a:p>
            <a:pPr marL="0" indent="0">
              <a:buNone/>
            </a:pPr>
            <a:r>
              <a:rPr lang="en-US" dirty="0"/>
              <a:t> </a:t>
            </a:r>
            <a:r>
              <a:rPr lang="en-US" dirty="0" smtClean="0"/>
              <a:t>  What it should look like on the eDMR</a:t>
            </a:r>
          </a:p>
          <a:p>
            <a:pPr marL="0" indent="0">
              <a:buNone/>
            </a:pPr>
            <a:r>
              <a:rPr lang="en-US" dirty="0"/>
              <a:t> </a:t>
            </a:r>
            <a:r>
              <a:rPr lang="en-US" dirty="0" smtClean="0"/>
              <a:t>  		Loading (Limit is 45)		Monthly Average (Limit is 30)	Maximum (Limit is 45)      	        No. Ex</a:t>
            </a:r>
          </a:p>
          <a:p>
            <a:pPr marL="0" indent="0">
              <a:buNone/>
            </a:pPr>
            <a:r>
              <a:rPr lang="en-US" dirty="0" smtClean="0"/>
              <a:t>BOD		&lt;83.8			&lt;18				34	                             1</a:t>
            </a:r>
          </a:p>
          <a:p>
            <a:pPr marL="0" indent="0">
              <a:buNone/>
            </a:pPr>
            <a:r>
              <a:rPr lang="en-US" dirty="0" smtClean="0"/>
              <a:t>Is this right?  Answer is NO.  The maximum was 34 and the limit is 45</a:t>
            </a:r>
          </a:p>
          <a:p>
            <a:pPr marL="0" indent="0">
              <a:buNone/>
            </a:pPr>
            <a:endParaRPr lang="en-US" dirty="0"/>
          </a:p>
        </p:txBody>
      </p:sp>
    </p:spTree>
    <p:extLst>
      <p:ext uri="{BB962C8B-B14F-4D97-AF65-F5344CB8AC3E}">
        <p14:creationId xmlns:p14="http://schemas.microsoft.com/office/powerpoint/2010/main" val="48146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3 for facilities that test 3 per Week</a:t>
            </a:r>
            <a:endParaRPr lang="en-US" dirty="0"/>
          </a:p>
        </p:txBody>
      </p:sp>
      <p:sp>
        <p:nvSpPr>
          <p:cNvPr id="3" name="Content Placeholder 2"/>
          <p:cNvSpPr>
            <a:spLocks noGrp="1"/>
          </p:cNvSpPr>
          <p:nvPr>
            <p:ph idx="1"/>
          </p:nvPr>
        </p:nvSpPr>
        <p:spPr>
          <a:xfrm>
            <a:off x="0" y="2015732"/>
            <a:ext cx="12191999" cy="4123811"/>
          </a:xfrm>
        </p:spPr>
        <p:txBody>
          <a:bodyPr>
            <a:normAutofit fontScale="40000" lnSpcReduction="20000"/>
          </a:bodyPr>
          <a:lstStyle/>
          <a:p>
            <a:r>
              <a:rPr lang="en-US" dirty="0" smtClean="0"/>
              <a:t>BOD sample		Result		Flow of the day of the sample in MGD</a:t>
            </a:r>
          </a:p>
          <a:p>
            <a:pPr marL="0" indent="0">
              <a:buNone/>
            </a:pPr>
            <a:r>
              <a:rPr lang="en-US" dirty="0"/>
              <a:t> </a:t>
            </a:r>
            <a:r>
              <a:rPr lang="en-US" dirty="0" smtClean="0"/>
              <a:t>    Week 1		1			BPQL			1.1</a:t>
            </a:r>
          </a:p>
          <a:p>
            <a:pPr marL="0" indent="0">
              <a:buNone/>
            </a:pPr>
            <a:r>
              <a:rPr lang="en-US" dirty="0" smtClean="0"/>
              <a:t>     		2			15			0.93</a:t>
            </a:r>
          </a:p>
          <a:p>
            <a:pPr marL="0" indent="0">
              <a:buNone/>
            </a:pPr>
            <a:r>
              <a:rPr lang="en-US" dirty="0"/>
              <a:t> </a:t>
            </a:r>
            <a:r>
              <a:rPr lang="en-US" dirty="0" smtClean="0"/>
              <a:t>    		3			Invalid			0.98</a:t>
            </a:r>
          </a:p>
          <a:p>
            <a:pPr marL="0" indent="0">
              <a:buNone/>
            </a:pPr>
            <a:r>
              <a:rPr lang="en-US" dirty="0" smtClean="0"/>
              <a:t>     </a:t>
            </a:r>
            <a:r>
              <a:rPr lang="en-US" dirty="0"/>
              <a:t>Week </a:t>
            </a:r>
            <a:r>
              <a:rPr lang="en-US" dirty="0" smtClean="0"/>
              <a:t>2</a:t>
            </a:r>
            <a:r>
              <a:rPr lang="en-US" dirty="0"/>
              <a:t>		1			</a:t>
            </a:r>
            <a:r>
              <a:rPr lang="en-US" dirty="0" smtClean="0"/>
              <a:t>23</a:t>
            </a:r>
            <a:r>
              <a:rPr lang="en-US" dirty="0"/>
              <a:t>			</a:t>
            </a:r>
            <a:r>
              <a:rPr lang="en-US" dirty="0" smtClean="0"/>
              <a:t>1.3</a:t>
            </a:r>
            <a:endParaRPr lang="en-US" dirty="0"/>
          </a:p>
          <a:p>
            <a:pPr marL="0" indent="0">
              <a:buNone/>
            </a:pPr>
            <a:r>
              <a:rPr lang="en-US" dirty="0"/>
              <a:t>     		2			</a:t>
            </a:r>
            <a:r>
              <a:rPr lang="en-US" dirty="0" smtClean="0"/>
              <a:t>54</a:t>
            </a:r>
            <a:r>
              <a:rPr lang="en-US" dirty="0"/>
              <a:t>			</a:t>
            </a:r>
            <a:r>
              <a:rPr lang="en-US" dirty="0" smtClean="0"/>
              <a:t>1.5</a:t>
            </a:r>
            <a:endParaRPr lang="en-US" dirty="0"/>
          </a:p>
          <a:p>
            <a:pPr marL="0" indent="0">
              <a:buNone/>
            </a:pPr>
            <a:r>
              <a:rPr lang="en-US" dirty="0"/>
              <a:t>     		3			</a:t>
            </a:r>
            <a:r>
              <a:rPr lang="en-US" dirty="0" smtClean="0"/>
              <a:t>65</a:t>
            </a:r>
            <a:r>
              <a:rPr lang="en-US" dirty="0"/>
              <a:t>			</a:t>
            </a:r>
            <a:r>
              <a:rPr lang="en-US" dirty="0" smtClean="0"/>
              <a:t>1.5</a:t>
            </a:r>
          </a:p>
          <a:p>
            <a:pPr marL="0" indent="0">
              <a:buNone/>
            </a:pPr>
            <a:r>
              <a:rPr lang="en-US" dirty="0" smtClean="0"/>
              <a:t>     Week 3</a:t>
            </a:r>
            <a:r>
              <a:rPr lang="en-US" dirty="0"/>
              <a:t>		1			</a:t>
            </a:r>
            <a:r>
              <a:rPr lang="en-US" dirty="0" smtClean="0"/>
              <a:t>35</a:t>
            </a:r>
            <a:r>
              <a:rPr lang="en-US" dirty="0"/>
              <a:t>			</a:t>
            </a:r>
            <a:r>
              <a:rPr lang="en-US" dirty="0" smtClean="0"/>
              <a:t>1.1</a:t>
            </a:r>
            <a:endParaRPr lang="en-US" dirty="0"/>
          </a:p>
          <a:p>
            <a:pPr marL="0" indent="0">
              <a:buNone/>
            </a:pPr>
            <a:r>
              <a:rPr lang="en-US" dirty="0"/>
              <a:t>     		2			</a:t>
            </a:r>
            <a:r>
              <a:rPr lang="en-US" dirty="0" smtClean="0"/>
              <a:t>30</a:t>
            </a:r>
            <a:r>
              <a:rPr lang="en-US" dirty="0"/>
              <a:t>			</a:t>
            </a:r>
            <a:r>
              <a:rPr lang="en-US" dirty="0" smtClean="0"/>
              <a:t>1.1</a:t>
            </a:r>
            <a:endParaRPr lang="en-US" dirty="0"/>
          </a:p>
          <a:p>
            <a:pPr marL="0" indent="0">
              <a:buNone/>
            </a:pPr>
            <a:r>
              <a:rPr lang="en-US" dirty="0"/>
              <a:t>     		3			</a:t>
            </a:r>
            <a:r>
              <a:rPr lang="en-US" dirty="0" smtClean="0"/>
              <a:t>34</a:t>
            </a:r>
            <a:r>
              <a:rPr lang="en-US" dirty="0"/>
              <a:t>			</a:t>
            </a:r>
            <a:r>
              <a:rPr lang="en-US" dirty="0" smtClean="0"/>
              <a:t>0.99</a:t>
            </a:r>
          </a:p>
          <a:p>
            <a:pPr marL="0" indent="0">
              <a:buNone/>
            </a:pPr>
            <a:r>
              <a:rPr lang="en-US" dirty="0" smtClean="0"/>
              <a:t>     Week 4</a:t>
            </a:r>
            <a:r>
              <a:rPr lang="en-US" dirty="0"/>
              <a:t>		1			</a:t>
            </a:r>
            <a:r>
              <a:rPr lang="en-US" dirty="0" smtClean="0"/>
              <a:t>29</a:t>
            </a:r>
            <a:r>
              <a:rPr lang="en-US" dirty="0"/>
              <a:t>			</a:t>
            </a:r>
            <a:r>
              <a:rPr lang="en-US" dirty="0" smtClean="0"/>
              <a:t>0.95</a:t>
            </a:r>
            <a:endParaRPr lang="en-US" dirty="0"/>
          </a:p>
          <a:p>
            <a:pPr marL="0" indent="0">
              <a:buNone/>
            </a:pPr>
            <a:r>
              <a:rPr lang="en-US" dirty="0"/>
              <a:t>     		2			</a:t>
            </a:r>
            <a:r>
              <a:rPr lang="en-US" dirty="0" smtClean="0"/>
              <a:t>25</a:t>
            </a:r>
            <a:r>
              <a:rPr lang="en-US" dirty="0"/>
              <a:t>			</a:t>
            </a:r>
            <a:r>
              <a:rPr lang="en-US" dirty="0" smtClean="0"/>
              <a:t>0.96</a:t>
            </a:r>
            <a:endParaRPr lang="en-US" dirty="0"/>
          </a:p>
          <a:p>
            <a:pPr marL="0" indent="0">
              <a:buNone/>
            </a:pPr>
            <a:r>
              <a:rPr lang="en-US" dirty="0"/>
              <a:t>     		3			</a:t>
            </a:r>
            <a:r>
              <a:rPr lang="en-US" dirty="0" smtClean="0"/>
              <a:t>22</a:t>
            </a:r>
            <a:r>
              <a:rPr lang="en-US" dirty="0"/>
              <a:t>			0.99</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82730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Example 3 continued</a:t>
            </a:r>
            <a:endParaRPr lang="en-US" dirty="0"/>
          </a:p>
        </p:txBody>
      </p:sp>
      <p:sp>
        <p:nvSpPr>
          <p:cNvPr id="3" name="Content Placeholder 2"/>
          <p:cNvSpPr>
            <a:spLocks noGrp="1"/>
          </p:cNvSpPr>
          <p:nvPr>
            <p:ph idx="1"/>
          </p:nvPr>
        </p:nvSpPr>
        <p:spPr>
          <a:xfrm>
            <a:off x="0" y="2015732"/>
            <a:ext cx="12191999" cy="4123811"/>
          </a:xfrm>
        </p:spPr>
        <p:txBody>
          <a:bodyPr>
            <a:normAutofit/>
          </a:bodyPr>
          <a:lstStyle/>
          <a:p>
            <a:pPr marL="0" indent="0">
              <a:buNone/>
            </a:pPr>
            <a:r>
              <a:rPr lang="en-US" dirty="0" smtClean="0"/>
              <a:t>   BOD Concentrations Calculations</a:t>
            </a:r>
          </a:p>
          <a:p>
            <a:pPr marL="0" indent="0">
              <a:buNone/>
            </a:pPr>
            <a:r>
              <a:rPr lang="en-US" dirty="0"/>
              <a:t> </a:t>
            </a:r>
            <a:r>
              <a:rPr lang="en-US" dirty="0" smtClean="0"/>
              <a:t>  BOD’s BPQL is 2.0 mg/l	</a:t>
            </a:r>
          </a:p>
          <a:p>
            <a:pPr marL="0" indent="0">
              <a:buNone/>
            </a:pPr>
            <a:r>
              <a:rPr lang="en-US" dirty="0" smtClean="0"/>
              <a:t>   Week 1: (&lt;2.0 +15)/ 2 = &lt;8.5 	</a:t>
            </a:r>
          </a:p>
          <a:p>
            <a:pPr marL="0" indent="0">
              <a:buNone/>
            </a:pPr>
            <a:r>
              <a:rPr lang="en-US" dirty="0"/>
              <a:t> </a:t>
            </a:r>
            <a:r>
              <a:rPr lang="en-US" dirty="0" smtClean="0"/>
              <a:t>  Week </a:t>
            </a:r>
            <a:r>
              <a:rPr lang="en-US" dirty="0"/>
              <a:t>2: (23+54+65)/3 = </a:t>
            </a:r>
            <a:r>
              <a:rPr lang="en-US" dirty="0" smtClean="0"/>
              <a:t>47.3</a:t>
            </a:r>
          </a:p>
          <a:p>
            <a:pPr marL="0" indent="0">
              <a:buNone/>
            </a:pPr>
            <a:r>
              <a:rPr lang="en-US" dirty="0" smtClean="0"/>
              <a:t>   </a:t>
            </a:r>
            <a:r>
              <a:rPr lang="en-US" dirty="0"/>
              <a:t>Week 3</a:t>
            </a:r>
            <a:r>
              <a:rPr lang="en-US" dirty="0" smtClean="0"/>
              <a:t>: (35+30+34)/3 = 33</a:t>
            </a:r>
          </a:p>
          <a:p>
            <a:pPr marL="0" indent="0">
              <a:buNone/>
            </a:pPr>
            <a:r>
              <a:rPr lang="en-US" dirty="0" smtClean="0"/>
              <a:t>   Week 4: (29+25+22)/3 = 25.3</a:t>
            </a:r>
          </a:p>
          <a:p>
            <a:pPr marL="0" indent="0">
              <a:buNone/>
            </a:pPr>
            <a:r>
              <a:rPr lang="en-US" dirty="0" smtClean="0"/>
              <a:t>   Monthly </a:t>
            </a:r>
            <a:r>
              <a:rPr lang="en-US" dirty="0"/>
              <a:t>Weekly Average: (&lt;8.5+47.3+33+25.3)/4 =28.5</a:t>
            </a:r>
          </a:p>
          <a:p>
            <a:pPr marL="0" indent="0">
              <a:buNone/>
            </a:pPr>
            <a:r>
              <a:rPr lang="en-US" dirty="0" smtClean="0"/>
              <a:t>   Maximum Weekly Average: 47.3		</a:t>
            </a:r>
            <a:endParaRPr lang="en-US" dirty="0"/>
          </a:p>
        </p:txBody>
      </p:sp>
    </p:spTree>
    <p:extLst>
      <p:ext uri="{BB962C8B-B14F-4D97-AF65-F5344CB8AC3E}">
        <p14:creationId xmlns:p14="http://schemas.microsoft.com/office/powerpoint/2010/main" val="4128280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Example 3 continued</a:t>
            </a:r>
            <a:endParaRPr lang="en-US" dirty="0"/>
          </a:p>
        </p:txBody>
      </p:sp>
      <p:sp>
        <p:nvSpPr>
          <p:cNvPr id="3" name="Content Placeholder 2"/>
          <p:cNvSpPr>
            <a:spLocks noGrp="1"/>
          </p:cNvSpPr>
          <p:nvPr>
            <p:ph idx="1"/>
          </p:nvPr>
        </p:nvSpPr>
        <p:spPr>
          <a:xfrm>
            <a:off x="0" y="2015732"/>
            <a:ext cx="12191999" cy="4129695"/>
          </a:xfrm>
        </p:spPr>
        <p:txBody>
          <a:bodyPr>
            <a:normAutofit/>
          </a:bodyPr>
          <a:lstStyle/>
          <a:p>
            <a:pPr marL="0" indent="0">
              <a:buNone/>
            </a:pPr>
            <a:r>
              <a:rPr lang="en-US" dirty="0" smtClean="0"/>
              <a:t> BOD Loading Calculations</a:t>
            </a:r>
          </a:p>
          <a:p>
            <a:pPr marL="0" indent="0">
              <a:buNone/>
            </a:pPr>
            <a:r>
              <a:rPr lang="en-US" dirty="0" smtClean="0"/>
              <a:t>   Week 1: &lt;2.0 x 8.34 x 1.1=  &lt;18.3	</a:t>
            </a:r>
            <a:r>
              <a:rPr lang="en-US" dirty="0"/>
              <a:t> </a:t>
            </a:r>
            <a:r>
              <a:rPr lang="en-US" dirty="0" smtClean="0"/>
              <a:t>Week </a:t>
            </a:r>
            <a:r>
              <a:rPr lang="en-US" dirty="0"/>
              <a:t>2: </a:t>
            </a:r>
            <a:r>
              <a:rPr lang="en-US" dirty="0" smtClean="0"/>
              <a:t>23 x 8.34 x 1.3 </a:t>
            </a:r>
            <a:r>
              <a:rPr lang="en-US" dirty="0"/>
              <a:t>= </a:t>
            </a:r>
            <a:r>
              <a:rPr lang="en-US" dirty="0" smtClean="0"/>
              <a:t>249.4</a:t>
            </a:r>
          </a:p>
          <a:p>
            <a:pPr marL="0" indent="0">
              <a:buNone/>
            </a:pPr>
            <a:r>
              <a:rPr lang="en-US" dirty="0" smtClean="0"/>
              <a:t>   Week 1: 15 x 8.34 x 0.93=  116.3             	Week </a:t>
            </a:r>
            <a:r>
              <a:rPr lang="en-US" dirty="0"/>
              <a:t>2: </a:t>
            </a:r>
            <a:r>
              <a:rPr lang="en-US" dirty="0" smtClean="0"/>
              <a:t>54 </a:t>
            </a:r>
            <a:r>
              <a:rPr lang="en-US" dirty="0"/>
              <a:t>x 8.34 x </a:t>
            </a:r>
            <a:r>
              <a:rPr lang="en-US" dirty="0" smtClean="0"/>
              <a:t>1.5 = 675.5</a:t>
            </a:r>
          </a:p>
          <a:p>
            <a:pPr marL="0" indent="0">
              <a:buNone/>
            </a:pPr>
            <a:r>
              <a:rPr lang="en-US" dirty="0" smtClean="0"/>
              <a:t>    					Week </a:t>
            </a:r>
            <a:r>
              <a:rPr lang="en-US" dirty="0"/>
              <a:t>2: </a:t>
            </a:r>
            <a:r>
              <a:rPr lang="en-US" dirty="0" smtClean="0"/>
              <a:t>65 x </a:t>
            </a:r>
            <a:r>
              <a:rPr lang="en-US" dirty="0"/>
              <a:t>8.34 x </a:t>
            </a:r>
            <a:r>
              <a:rPr lang="en-US" dirty="0" smtClean="0"/>
              <a:t>1.5 = 813.2</a:t>
            </a:r>
          </a:p>
          <a:p>
            <a:pPr marL="0" indent="0">
              <a:buNone/>
            </a:pPr>
            <a:endParaRPr lang="en-US" dirty="0"/>
          </a:p>
          <a:p>
            <a:pPr marL="0" indent="0">
              <a:buNone/>
            </a:pPr>
            <a:r>
              <a:rPr lang="en-US" dirty="0" smtClean="0"/>
              <a:t>   Week </a:t>
            </a:r>
            <a:r>
              <a:rPr lang="en-US" dirty="0"/>
              <a:t>3: </a:t>
            </a:r>
            <a:r>
              <a:rPr lang="en-US" dirty="0" smtClean="0"/>
              <a:t>35 x </a:t>
            </a:r>
            <a:r>
              <a:rPr lang="en-US" dirty="0"/>
              <a:t>8.34 x </a:t>
            </a:r>
            <a:r>
              <a:rPr lang="en-US" dirty="0" smtClean="0"/>
              <a:t>1.1 = 321.1		Week </a:t>
            </a:r>
            <a:r>
              <a:rPr lang="en-US" dirty="0"/>
              <a:t>4: </a:t>
            </a:r>
            <a:r>
              <a:rPr lang="en-US" dirty="0" smtClean="0"/>
              <a:t>29 x </a:t>
            </a:r>
            <a:r>
              <a:rPr lang="en-US" dirty="0"/>
              <a:t>8.34 x </a:t>
            </a:r>
            <a:r>
              <a:rPr lang="en-US" dirty="0" smtClean="0"/>
              <a:t>0.95 =229.8</a:t>
            </a:r>
            <a:endParaRPr lang="en-US" dirty="0"/>
          </a:p>
          <a:p>
            <a:pPr marL="0" indent="0">
              <a:buNone/>
            </a:pPr>
            <a:r>
              <a:rPr lang="en-US" dirty="0" smtClean="0"/>
              <a:t>   Week </a:t>
            </a:r>
            <a:r>
              <a:rPr lang="en-US" dirty="0"/>
              <a:t>3: </a:t>
            </a:r>
            <a:r>
              <a:rPr lang="en-US" dirty="0" smtClean="0"/>
              <a:t>30 x </a:t>
            </a:r>
            <a:r>
              <a:rPr lang="en-US" dirty="0"/>
              <a:t>8.34 x </a:t>
            </a:r>
            <a:r>
              <a:rPr lang="en-US" dirty="0" smtClean="0"/>
              <a:t>1.1 = 275.2</a:t>
            </a:r>
            <a:r>
              <a:rPr lang="en-US" dirty="0"/>
              <a:t>		</a:t>
            </a:r>
            <a:r>
              <a:rPr lang="en-US" dirty="0" smtClean="0"/>
              <a:t>Week </a:t>
            </a:r>
            <a:r>
              <a:rPr lang="en-US" dirty="0"/>
              <a:t>4: </a:t>
            </a:r>
            <a:r>
              <a:rPr lang="en-US" dirty="0" smtClean="0"/>
              <a:t>25 x </a:t>
            </a:r>
            <a:r>
              <a:rPr lang="en-US" dirty="0"/>
              <a:t>8.34 x </a:t>
            </a:r>
            <a:r>
              <a:rPr lang="en-US" dirty="0" smtClean="0"/>
              <a:t>0.96 =200.2</a:t>
            </a:r>
            <a:endParaRPr lang="en-US" dirty="0"/>
          </a:p>
          <a:p>
            <a:pPr marL="0" indent="0">
              <a:buNone/>
            </a:pPr>
            <a:r>
              <a:rPr lang="en-US" dirty="0" smtClean="0"/>
              <a:t>   Week </a:t>
            </a:r>
            <a:r>
              <a:rPr lang="en-US" dirty="0"/>
              <a:t>3: </a:t>
            </a:r>
            <a:r>
              <a:rPr lang="en-US" dirty="0" smtClean="0"/>
              <a:t>34 x </a:t>
            </a:r>
            <a:r>
              <a:rPr lang="en-US" dirty="0"/>
              <a:t>8.34 x </a:t>
            </a:r>
            <a:r>
              <a:rPr lang="en-US" dirty="0" smtClean="0"/>
              <a:t>0.99 = 280.7</a:t>
            </a:r>
            <a:r>
              <a:rPr lang="en-US" dirty="0"/>
              <a:t>		</a:t>
            </a:r>
            <a:r>
              <a:rPr lang="en-US" dirty="0" smtClean="0"/>
              <a:t>Week </a:t>
            </a:r>
            <a:r>
              <a:rPr lang="en-US" dirty="0"/>
              <a:t>4: </a:t>
            </a:r>
            <a:r>
              <a:rPr lang="en-US" dirty="0" smtClean="0"/>
              <a:t>22 x </a:t>
            </a:r>
            <a:r>
              <a:rPr lang="en-US" dirty="0"/>
              <a:t>8.34 x </a:t>
            </a:r>
            <a:r>
              <a:rPr lang="en-US" dirty="0" smtClean="0"/>
              <a:t>0.99 = 181.6</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34099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Example 3 continued</a:t>
            </a:r>
            <a:endParaRPr lang="en-US" dirty="0"/>
          </a:p>
        </p:txBody>
      </p:sp>
      <p:sp>
        <p:nvSpPr>
          <p:cNvPr id="3" name="Content Placeholder 2"/>
          <p:cNvSpPr>
            <a:spLocks noGrp="1"/>
          </p:cNvSpPr>
          <p:nvPr>
            <p:ph idx="1"/>
          </p:nvPr>
        </p:nvSpPr>
        <p:spPr/>
        <p:txBody>
          <a:bodyPr/>
          <a:lstStyle/>
          <a:p>
            <a:pPr marL="0" indent="0">
              <a:buNone/>
            </a:pPr>
            <a:r>
              <a:rPr lang="en-US" dirty="0"/>
              <a:t>Week 1= (18.3 + 116.3)/2 </a:t>
            </a:r>
            <a:r>
              <a:rPr lang="en-US" dirty="0" smtClean="0"/>
              <a:t>= 269.2</a:t>
            </a:r>
            <a:endParaRPr lang="en-US" dirty="0"/>
          </a:p>
          <a:p>
            <a:pPr marL="0" indent="0">
              <a:buNone/>
            </a:pPr>
            <a:r>
              <a:rPr lang="en-US" dirty="0"/>
              <a:t>Week 2= (249.4 + 675.5 + 813.2)/</a:t>
            </a:r>
            <a:r>
              <a:rPr lang="en-US" dirty="0" smtClean="0"/>
              <a:t>3 = 579.4</a:t>
            </a:r>
            <a:endParaRPr lang="en-US" dirty="0"/>
          </a:p>
          <a:p>
            <a:pPr marL="0" indent="0">
              <a:buNone/>
            </a:pPr>
            <a:r>
              <a:rPr lang="en-US" dirty="0"/>
              <a:t>Week 3= (321.1 + 275.2 + 280.7)/</a:t>
            </a:r>
            <a:r>
              <a:rPr lang="en-US" dirty="0" smtClean="0"/>
              <a:t>3 = 292.3</a:t>
            </a:r>
            <a:endParaRPr lang="en-US" dirty="0"/>
          </a:p>
          <a:p>
            <a:pPr marL="0" indent="0">
              <a:buNone/>
            </a:pPr>
            <a:r>
              <a:rPr lang="en-US" dirty="0" smtClean="0"/>
              <a:t>Week 4= (229.8 +200.2 +181.6)/3 = 203.9</a:t>
            </a:r>
          </a:p>
          <a:p>
            <a:pPr marL="0" indent="0">
              <a:buNone/>
            </a:pPr>
            <a:r>
              <a:rPr lang="en-US" dirty="0" smtClean="0"/>
              <a:t>BOD Loading = (269.2 + 579.4 + 292.3 + 203.9)/4 = &lt;336.2</a:t>
            </a:r>
          </a:p>
          <a:p>
            <a:pPr marL="0" indent="0">
              <a:buNone/>
            </a:pPr>
            <a:r>
              <a:rPr lang="en-US" dirty="0" smtClean="0"/>
              <a:t>BOD Monthly Weekly Average = &lt;28.5</a:t>
            </a:r>
          </a:p>
          <a:p>
            <a:pPr marL="0" indent="0">
              <a:buNone/>
            </a:pPr>
            <a:r>
              <a:rPr lang="en-US" dirty="0" smtClean="0"/>
              <a:t>BOD Maximum Weekly Average = 47.3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2884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Example 3 continued</a:t>
            </a:r>
            <a:endParaRPr lang="en-US" dirty="0"/>
          </a:p>
        </p:txBody>
      </p:sp>
      <p:sp>
        <p:nvSpPr>
          <p:cNvPr id="3" name="Content Placeholder 2"/>
          <p:cNvSpPr>
            <a:spLocks noGrp="1"/>
          </p:cNvSpPr>
          <p:nvPr>
            <p:ph idx="1"/>
          </p:nvPr>
        </p:nvSpPr>
        <p:spPr/>
        <p:txBody>
          <a:bodyPr/>
          <a:lstStyle/>
          <a:p>
            <a:pPr marL="0" indent="0">
              <a:buNone/>
            </a:pPr>
            <a:r>
              <a:rPr lang="en-US" dirty="0"/>
              <a:t>What it should look like on the eDMR</a:t>
            </a:r>
          </a:p>
          <a:p>
            <a:pPr marL="0" indent="0">
              <a:buNone/>
            </a:pPr>
            <a:r>
              <a:rPr lang="en-US" dirty="0"/>
              <a:t>  </a:t>
            </a:r>
            <a:r>
              <a:rPr lang="en-US" dirty="0" smtClean="0"/>
              <a:t>	 </a:t>
            </a:r>
            <a:r>
              <a:rPr lang="en-US" u="sng" dirty="0" smtClean="0"/>
              <a:t>Loading (775.6</a:t>
            </a:r>
            <a:r>
              <a:rPr lang="en-US" dirty="0" smtClean="0"/>
              <a:t>)        </a:t>
            </a:r>
            <a:r>
              <a:rPr lang="en-US" u="sng" dirty="0" smtClean="0"/>
              <a:t>Mon.WK AVG (30</a:t>
            </a:r>
            <a:r>
              <a:rPr lang="en-US" dirty="0" smtClean="0"/>
              <a:t>)       </a:t>
            </a:r>
            <a:r>
              <a:rPr lang="en-US" u="sng" dirty="0" smtClean="0"/>
              <a:t>Maximum (45</a:t>
            </a:r>
            <a:r>
              <a:rPr lang="en-US" dirty="0" smtClean="0"/>
              <a:t>)       </a:t>
            </a:r>
            <a:r>
              <a:rPr lang="en-US" u="sng" dirty="0"/>
              <a:t>No. Ex</a:t>
            </a:r>
          </a:p>
          <a:p>
            <a:pPr marL="0" indent="0">
              <a:buNone/>
            </a:pPr>
            <a:r>
              <a:rPr lang="en-US" dirty="0"/>
              <a:t>BOD	 &lt;336.2 		</a:t>
            </a:r>
            <a:r>
              <a:rPr lang="en-US" dirty="0" smtClean="0"/>
              <a:t>     &lt;28.5		  47.3		     1</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696201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Example </a:t>
            </a:r>
            <a:r>
              <a:rPr lang="en-US" cap="none" dirty="0" smtClean="0"/>
              <a:t>4- Metals that require the facility to report in </a:t>
            </a:r>
            <a:r>
              <a:rPr lang="en-US" cap="none" dirty="0" err="1" smtClean="0"/>
              <a:t>ug</a:t>
            </a:r>
            <a:r>
              <a:rPr lang="en-US" cap="none" dirty="0" smtClean="0"/>
              <a:t>/L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If the lab report reports metal in </a:t>
            </a:r>
            <a:r>
              <a:rPr lang="en-US" dirty="0" err="1" smtClean="0"/>
              <a:t>ug</a:t>
            </a:r>
            <a:r>
              <a:rPr lang="en-US" dirty="0" smtClean="0"/>
              <a:t>/l:</a:t>
            </a:r>
          </a:p>
          <a:p>
            <a:pPr marL="0" indent="0">
              <a:buNone/>
            </a:pPr>
            <a:r>
              <a:rPr lang="en-US" dirty="0" smtClean="0"/>
              <a:t>The concentrations should be reported as the same as the report. It’s the loading that will need to be converted into mg/L.</a:t>
            </a:r>
          </a:p>
          <a:p>
            <a:pPr marL="0" indent="0">
              <a:buNone/>
            </a:pPr>
            <a:r>
              <a:rPr lang="en-US" dirty="0" smtClean="0"/>
              <a:t>Example: Total Cadmium lab report: &lt;1.0 </a:t>
            </a:r>
            <a:r>
              <a:rPr lang="en-US" dirty="0" err="1" smtClean="0"/>
              <a:t>ug</a:t>
            </a:r>
            <a:r>
              <a:rPr lang="en-US" dirty="0" smtClean="0"/>
              <a:t>/l and flow was 0.631 the day of the sample.</a:t>
            </a:r>
          </a:p>
          <a:p>
            <a:pPr marL="0" indent="0">
              <a:buNone/>
            </a:pPr>
            <a:r>
              <a:rPr lang="en-US" dirty="0" smtClean="0"/>
              <a:t>First convert from </a:t>
            </a:r>
            <a:r>
              <a:rPr lang="en-US" dirty="0" err="1" smtClean="0"/>
              <a:t>ug</a:t>
            </a:r>
            <a:r>
              <a:rPr lang="en-US" dirty="0" smtClean="0"/>
              <a:t>/l to mg/l:   	1/ 1000 = 0.001mg/l		</a:t>
            </a:r>
            <a:endParaRPr lang="en-US" dirty="0"/>
          </a:p>
          <a:p>
            <a:pPr marL="0" indent="0">
              <a:buNone/>
            </a:pPr>
            <a:r>
              <a:rPr lang="en-US" dirty="0" smtClean="0"/>
              <a:t>0.001 X 0.631 X 8.34 = 0.00526 = 0.0053</a:t>
            </a:r>
            <a:endParaRPr lang="en-US" dirty="0"/>
          </a:p>
          <a:p>
            <a:pPr marL="0" indent="0">
              <a:buNone/>
            </a:pPr>
            <a:r>
              <a:rPr lang="en-US" dirty="0"/>
              <a:t>  </a:t>
            </a:r>
            <a:r>
              <a:rPr lang="en-US" dirty="0" smtClean="0"/>
              <a:t>	 </a:t>
            </a:r>
            <a:r>
              <a:rPr lang="en-US" u="sng" dirty="0" smtClean="0"/>
              <a:t>Loading (0.0122</a:t>
            </a:r>
            <a:r>
              <a:rPr lang="en-US" dirty="0" smtClean="0"/>
              <a:t>)        </a:t>
            </a:r>
            <a:r>
              <a:rPr lang="en-US" u="sng" dirty="0" smtClean="0"/>
              <a:t>Mon.WK AVG (1.13</a:t>
            </a:r>
            <a:r>
              <a:rPr lang="en-US" dirty="0" smtClean="0"/>
              <a:t>)       </a:t>
            </a:r>
            <a:r>
              <a:rPr lang="en-US" u="sng" dirty="0" smtClean="0"/>
              <a:t>Maximum (1.96</a:t>
            </a:r>
            <a:r>
              <a:rPr lang="en-US" dirty="0" smtClean="0"/>
              <a:t>)       </a:t>
            </a:r>
            <a:r>
              <a:rPr lang="en-US" u="sng" dirty="0"/>
              <a:t>No. Ex</a:t>
            </a:r>
          </a:p>
          <a:p>
            <a:pPr marL="0" indent="0">
              <a:buNone/>
            </a:pPr>
            <a:r>
              <a:rPr lang="en-US" dirty="0" smtClean="0"/>
              <a:t>Cadmium</a:t>
            </a:r>
            <a:r>
              <a:rPr lang="en-US" dirty="0"/>
              <a:t>	 </a:t>
            </a:r>
            <a:r>
              <a:rPr lang="en-US" dirty="0" smtClean="0"/>
              <a:t>&lt;0.0053 </a:t>
            </a:r>
            <a:r>
              <a:rPr lang="en-US" dirty="0"/>
              <a:t>		</a:t>
            </a:r>
            <a:r>
              <a:rPr lang="en-US" dirty="0" smtClean="0"/>
              <a:t>     &lt;1.0		  &lt;1.0		     0</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230450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Example </a:t>
            </a:r>
            <a:r>
              <a:rPr lang="en-US" cap="none" dirty="0" smtClean="0"/>
              <a:t>4- Metals that require the facility to report in mg/L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If the lab report reports metal in </a:t>
            </a:r>
            <a:r>
              <a:rPr lang="en-US" dirty="0"/>
              <a:t>m</a:t>
            </a:r>
            <a:r>
              <a:rPr lang="en-US" dirty="0" smtClean="0"/>
              <a:t>g/l:</a:t>
            </a:r>
          </a:p>
          <a:p>
            <a:pPr marL="0" indent="0">
              <a:buNone/>
            </a:pPr>
            <a:r>
              <a:rPr lang="en-US" dirty="0" smtClean="0"/>
              <a:t>The concentrations should be converted to </a:t>
            </a:r>
            <a:r>
              <a:rPr lang="en-US" dirty="0" err="1" smtClean="0"/>
              <a:t>ug</a:t>
            </a:r>
            <a:r>
              <a:rPr lang="en-US" dirty="0" smtClean="0"/>
              <a:t>/l</a:t>
            </a:r>
          </a:p>
          <a:p>
            <a:pPr marL="0" indent="0">
              <a:buNone/>
            </a:pPr>
            <a:r>
              <a:rPr lang="en-US" dirty="0" smtClean="0"/>
              <a:t>Example: 	Total Cadmium lab report: &lt;0.001 mg/l and flow was 0.631 the day of the sample.</a:t>
            </a:r>
          </a:p>
          <a:p>
            <a:pPr marL="0" indent="0">
              <a:buNone/>
            </a:pPr>
            <a:r>
              <a:rPr lang="en-US" dirty="0" smtClean="0"/>
              <a:t>First convert from mg/l to </a:t>
            </a:r>
            <a:r>
              <a:rPr lang="en-US" dirty="0" err="1" smtClean="0"/>
              <a:t>ug</a:t>
            </a:r>
            <a:r>
              <a:rPr lang="en-US" dirty="0" smtClean="0"/>
              <a:t>/l for the concentrations:   	&lt;0.001mg/l X 1000= &lt;1ug/l		</a:t>
            </a:r>
            <a:endParaRPr lang="en-US" dirty="0"/>
          </a:p>
          <a:p>
            <a:pPr marL="0" indent="0">
              <a:buNone/>
            </a:pPr>
            <a:r>
              <a:rPr lang="en-US" dirty="0" smtClean="0"/>
              <a:t>For the loadings no conversion is needed because it’s already in mg/l. </a:t>
            </a:r>
          </a:p>
          <a:p>
            <a:pPr marL="0" indent="0">
              <a:buNone/>
            </a:pPr>
            <a:r>
              <a:rPr lang="en-US" dirty="0" smtClean="0"/>
              <a:t>0.001 mg/l X 0.631 X 8.34 = 0.00526 = 0.0053</a:t>
            </a:r>
            <a:endParaRPr lang="en-US" dirty="0"/>
          </a:p>
          <a:p>
            <a:pPr marL="0" indent="0">
              <a:buNone/>
            </a:pPr>
            <a:r>
              <a:rPr lang="en-US" dirty="0"/>
              <a:t>  </a:t>
            </a:r>
            <a:r>
              <a:rPr lang="en-US" dirty="0" smtClean="0"/>
              <a:t>	 </a:t>
            </a:r>
            <a:r>
              <a:rPr lang="en-US" u="sng" dirty="0" smtClean="0"/>
              <a:t>Loading (0.0122</a:t>
            </a:r>
            <a:r>
              <a:rPr lang="en-US" dirty="0" smtClean="0"/>
              <a:t>)        </a:t>
            </a:r>
            <a:r>
              <a:rPr lang="en-US" u="sng" dirty="0" smtClean="0"/>
              <a:t>Mon.WK AVG (1.13</a:t>
            </a:r>
            <a:r>
              <a:rPr lang="en-US" dirty="0" smtClean="0"/>
              <a:t>)       </a:t>
            </a:r>
            <a:r>
              <a:rPr lang="en-US" u="sng" dirty="0" smtClean="0"/>
              <a:t>Maximum (1.96</a:t>
            </a:r>
            <a:r>
              <a:rPr lang="en-US" dirty="0" smtClean="0"/>
              <a:t>)       </a:t>
            </a:r>
            <a:r>
              <a:rPr lang="en-US" u="sng" dirty="0"/>
              <a:t>No. Ex</a:t>
            </a:r>
          </a:p>
          <a:p>
            <a:pPr marL="0" indent="0">
              <a:buNone/>
            </a:pPr>
            <a:r>
              <a:rPr lang="en-US" dirty="0" smtClean="0"/>
              <a:t>Cadmium</a:t>
            </a:r>
            <a:r>
              <a:rPr lang="en-US" dirty="0"/>
              <a:t>	</a:t>
            </a:r>
            <a:r>
              <a:rPr lang="en-US" dirty="0" smtClean="0"/>
              <a:t>&lt;0.0053 </a:t>
            </a:r>
            <a:r>
              <a:rPr lang="en-US" dirty="0"/>
              <a:t>		</a:t>
            </a:r>
            <a:r>
              <a:rPr lang="en-US" dirty="0" smtClean="0"/>
              <a:t>     &lt;1.0		  &lt;1.0		     0</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33972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Question 1</a:t>
            </a:r>
            <a:endParaRPr lang="en-US" dirty="0"/>
          </a:p>
        </p:txBody>
      </p:sp>
      <p:sp>
        <p:nvSpPr>
          <p:cNvPr id="3" name="Content Placeholder 2"/>
          <p:cNvSpPr>
            <a:spLocks noGrp="1"/>
          </p:cNvSpPr>
          <p:nvPr>
            <p:ph idx="1"/>
          </p:nvPr>
        </p:nvSpPr>
        <p:spPr/>
        <p:txBody>
          <a:bodyPr>
            <a:normAutofit fontScale="85000" lnSpcReduction="20000"/>
          </a:bodyPr>
          <a:lstStyle/>
          <a:p>
            <a:r>
              <a:rPr lang="en-US" dirty="0"/>
              <a:t>BOD sample		Result		Flow of the day of the </a:t>
            </a:r>
            <a:r>
              <a:rPr lang="en-US" dirty="0" smtClean="0"/>
              <a:t>sample in MGD</a:t>
            </a:r>
            <a:endParaRPr lang="en-US" dirty="0"/>
          </a:p>
          <a:p>
            <a:pPr marL="0" indent="0">
              <a:buNone/>
            </a:pPr>
            <a:r>
              <a:rPr lang="en-US" dirty="0"/>
              <a:t>     1			BPQL			</a:t>
            </a:r>
            <a:r>
              <a:rPr lang="en-US" dirty="0" smtClean="0"/>
              <a:t>1.8</a:t>
            </a:r>
            <a:endParaRPr lang="en-US" dirty="0"/>
          </a:p>
          <a:p>
            <a:pPr marL="0" indent="0">
              <a:buNone/>
            </a:pPr>
            <a:r>
              <a:rPr lang="en-US" dirty="0"/>
              <a:t>     2			</a:t>
            </a:r>
            <a:r>
              <a:rPr lang="en-US" dirty="0" smtClean="0"/>
              <a:t>2</a:t>
            </a:r>
            <a:r>
              <a:rPr lang="en-US" dirty="0"/>
              <a:t>			</a:t>
            </a:r>
            <a:r>
              <a:rPr lang="en-US" dirty="0" smtClean="0"/>
              <a:t>1.1</a:t>
            </a:r>
            <a:endParaRPr lang="en-US" dirty="0"/>
          </a:p>
          <a:p>
            <a:pPr marL="0" indent="0">
              <a:buNone/>
            </a:pPr>
            <a:r>
              <a:rPr lang="en-US" dirty="0"/>
              <a:t>   BOD’s BPQL is 2.0 mg/l	     Monthly Average:   </a:t>
            </a:r>
            <a:r>
              <a:rPr lang="en-US" dirty="0" smtClean="0"/>
              <a:t>          Maximum</a:t>
            </a:r>
            <a:r>
              <a:rPr lang="en-US" dirty="0"/>
              <a:t>:   </a:t>
            </a:r>
            <a:r>
              <a:rPr lang="en-US" dirty="0" smtClean="0"/>
              <a:t> </a:t>
            </a:r>
            <a:endParaRPr lang="en-US" dirty="0"/>
          </a:p>
          <a:p>
            <a:pPr marL="0" indent="0">
              <a:buNone/>
            </a:pPr>
            <a:r>
              <a:rPr lang="en-US" dirty="0"/>
              <a:t>   BOD Loading Calculations: </a:t>
            </a:r>
            <a:endParaRPr lang="en-US" dirty="0" smtClean="0"/>
          </a:p>
          <a:p>
            <a:pPr marL="0" indent="0">
              <a:buNone/>
            </a:pPr>
            <a:r>
              <a:rPr lang="en-US" dirty="0"/>
              <a:t> </a:t>
            </a:r>
            <a:r>
              <a:rPr lang="en-US" dirty="0" smtClean="0"/>
              <a:t>  BOD </a:t>
            </a:r>
            <a:r>
              <a:rPr lang="en-US" dirty="0"/>
              <a:t>Monthly Average </a:t>
            </a:r>
            <a:r>
              <a:rPr lang="en-US" dirty="0" smtClean="0"/>
              <a:t>:</a:t>
            </a:r>
            <a:endParaRPr lang="en-US" dirty="0"/>
          </a:p>
          <a:p>
            <a:pPr marL="0" indent="0">
              <a:buNone/>
            </a:pPr>
            <a:r>
              <a:rPr lang="en-US" dirty="0"/>
              <a:t>   What it should look like on the eDMR</a:t>
            </a:r>
          </a:p>
          <a:p>
            <a:pPr marL="0" indent="0">
              <a:buNone/>
            </a:pPr>
            <a:r>
              <a:rPr lang="en-US" dirty="0"/>
              <a:t>   	</a:t>
            </a:r>
            <a:r>
              <a:rPr lang="en-US" dirty="0" smtClean="0"/>
              <a:t>Loading</a:t>
            </a:r>
            <a:r>
              <a:rPr lang="en-US" dirty="0"/>
              <a:t>			Monthly Average		</a:t>
            </a:r>
            <a:r>
              <a:rPr lang="en-US" dirty="0" smtClean="0"/>
              <a:t>Maximum		No. Ex</a:t>
            </a:r>
            <a:endParaRPr lang="en-US" dirty="0"/>
          </a:p>
          <a:p>
            <a:pPr marL="0" indent="0">
              <a:buNone/>
            </a:pPr>
            <a:r>
              <a:rPr lang="en-US" dirty="0"/>
              <a:t>BOD			</a:t>
            </a:r>
            <a:r>
              <a:rPr lang="en-US" dirty="0" smtClean="0"/>
              <a:t> </a:t>
            </a:r>
            <a:r>
              <a:rPr lang="en-US" dirty="0"/>
              <a:t>			</a:t>
            </a:r>
            <a:r>
              <a:rPr lang="en-US" dirty="0" smtClean="0"/>
              <a:t> </a:t>
            </a:r>
            <a:r>
              <a:rPr lang="en-US" dirty="0"/>
              <a:t>			</a:t>
            </a:r>
            <a:r>
              <a:rPr lang="en-US" dirty="0" smtClean="0"/>
              <a:t> </a:t>
            </a:r>
            <a:endParaRPr lang="en-US" dirty="0"/>
          </a:p>
          <a:p>
            <a:endParaRPr lang="en-US" dirty="0"/>
          </a:p>
        </p:txBody>
      </p:sp>
    </p:spTree>
    <p:extLst>
      <p:ext uri="{BB962C8B-B14F-4D97-AF65-F5344CB8AC3E}">
        <p14:creationId xmlns:p14="http://schemas.microsoft.com/office/powerpoint/2010/main" val="428679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14600" y="228600"/>
            <a:ext cx="7024688" cy="533400"/>
          </a:xfrm>
        </p:spPr>
        <p:txBody>
          <a:bodyPr/>
          <a:lstStyle/>
          <a:p>
            <a:r>
              <a:rPr lang="en-US" altLang="en-US" sz="1800" dirty="0"/>
              <a:t>E2: Home Page after Login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974" y="1981201"/>
            <a:ext cx="4469403" cy="3590925"/>
          </a:xfrm>
          <a:prstGeom prst="rect">
            <a:avLst/>
          </a:prstGeom>
        </p:spPr>
      </p:pic>
      <p:sp>
        <p:nvSpPr>
          <p:cNvPr id="6" name="Rectangle 5"/>
          <p:cNvSpPr/>
          <p:nvPr/>
        </p:nvSpPr>
        <p:spPr>
          <a:xfrm>
            <a:off x="4876800" y="2667000"/>
            <a:ext cx="2072640" cy="3810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ular Callout 6"/>
          <p:cNvSpPr/>
          <p:nvPr/>
        </p:nvSpPr>
        <p:spPr>
          <a:xfrm>
            <a:off x="1410789" y="2209799"/>
            <a:ext cx="2978331" cy="1068977"/>
          </a:xfrm>
          <a:prstGeom prst="wedgeRectCallout">
            <a:avLst>
              <a:gd name="adj1" fmla="val 67872"/>
              <a:gd name="adj2" fmla="val 1940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TextBox 7"/>
          <p:cNvSpPr txBox="1"/>
          <p:nvPr/>
        </p:nvSpPr>
        <p:spPr>
          <a:xfrm>
            <a:off x="1410789" y="2209800"/>
            <a:ext cx="3161211" cy="646331"/>
          </a:xfrm>
          <a:prstGeom prst="rect">
            <a:avLst/>
          </a:prstGeom>
          <a:noFill/>
        </p:spPr>
        <p:txBody>
          <a:bodyPr wrap="square" rtlCol="0">
            <a:spAutoFit/>
          </a:bodyPr>
          <a:lstStyle/>
          <a:p>
            <a:r>
              <a:rPr lang="en-US" dirty="0">
                <a:solidFill>
                  <a:schemeClr val="bg1"/>
                </a:solidFill>
              </a:rPr>
              <a:t>Click here to begin the eDMR process</a:t>
            </a:r>
          </a:p>
        </p:txBody>
      </p:sp>
      <p:sp>
        <p:nvSpPr>
          <p:cNvPr id="2" name="Rectangle 1"/>
          <p:cNvSpPr/>
          <p:nvPr/>
        </p:nvSpPr>
        <p:spPr>
          <a:xfrm>
            <a:off x="4800601" y="3776662"/>
            <a:ext cx="1571625" cy="1252538"/>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4856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Answer</a:t>
            </a:r>
            <a:endParaRPr lang="en-US" dirty="0"/>
          </a:p>
        </p:txBody>
      </p:sp>
      <p:sp>
        <p:nvSpPr>
          <p:cNvPr id="3" name="Content Placeholder 2"/>
          <p:cNvSpPr>
            <a:spLocks noGrp="1"/>
          </p:cNvSpPr>
          <p:nvPr>
            <p:ph idx="1"/>
          </p:nvPr>
        </p:nvSpPr>
        <p:spPr/>
        <p:txBody>
          <a:bodyPr>
            <a:normAutofit/>
          </a:bodyPr>
          <a:lstStyle/>
          <a:p>
            <a:r>
              <a:rPr lang="en-US" dirty="0" smtClean="0"/>
              <a:t>BOD’s </a:t>
            </a:r>
            <a:r>
              <a:rPr lang="en-US" dirty="0"/>
              <a:t>BPQL is 2.0 mg/l	 </a:t>
            </a:r>
            <a:endParaRPr lang="en-US" dirty="0" smtClean="0"/>
          </a:p>
          <a:p>
            <a:r>
              <a:rPr lang="en-US" dirty="0" smtClean="0"/>
              <a:t>BOD </a:t>
            </a:r>
            <a:r>
              <a:rPr lang="en-US" dirty="0"/>
              <a:t>Loading Calculations: </a:t>
            </a:r>
            <a:r>
              <a:rPr lang="en-US" dirty="0" smtClean="0"/>
              <a:t> [(&lt;2.0 X 8.34 X 1.8) + (10 X 8.34 X 1.1) ] / 2 = 60.87</a:t>
            </a:r>
          </a:p>
          <a:p>
            <a:pPr marL="0" indent="0">
              <a:buNone/>
            </a:pPr>
            <a:r>
              <a:rPr lang="en-US" dirty="0"/>
              <a:t> </a:t>
            </a:r>
            <a:r>
              <a:rPr lang="en-US" dirty="0" smtClean="0"/>
              <a:t>  BOD </a:t>
            </a:r>
            <a:r>
              <a:rPr lang="en-US" dirty="0"/>
              <a:t>Monthly Average </a:t>
            </a:r>
            <a:r>
              <a:rPr lang="en-US" dirty="0" smtClean="0"/>
              <a:t>: (&lt;2.0 + 10) / 2= &lt;6.0</a:t>
            </a:r>
            <a:endParaRPr lang="en-US" dirty="0"/>
          </a:p>
          <a:p>
            <a:pPr marL="0" indent="0">
              <a:buNone/>
            </a:pPr>
            <a:r>
              <a:rPr lang="en-US" dirty="0"/>
              <a:t>   What it should look like on the eDMR</a:t>
            </a:r>
          </a:p>
          <a:p>
            <a:pPr marL="0" indent="0">
              <a:buNone/>
            </a:pPr>
            <a:r>
              <a:rPr lang="en-US" dirty="0"/>
              <a:t>   	</a:t>
            </a:r>
            <a:r>
              <a:rPr lang="en-US" u="sng" dirty="0" smtClean="0"/>
              <a:t>Loading(225)</a:t>
            </a:r>
            <a:r>
              <a:rPr lang="en-US" dirty="0"/>
              <a:t>	</a:t>
            </a:r>
            <a:r>
              <a:rPr lang="en-US" u="sng" dirty="0" smtClean="0"/>
              <a:t>Monthly Average(30)</a:t>
            </a:r>
            <a:r>
              <a:rPr lang="en-US" dirty="0"/>
              <a:t>	</a:t>
            </a:r>
            <a:r>
              <a:rPr lang="en-US" u="sng" dirty="0" smtClean="0"/>
              <a:t>Maximum(45)</a:t>
            </a:r>
            <a:r>
              <a:rPr lang="en-US" dirty="0" smtClean="0"/>
              <a:t>	</a:t>
            </a:r>
            <a:r>
              <a:rPr lang="en-US" u="sng" dirty="0" smtClean="0"/>
              <a:t>No. Ex</a:t>
            </a:r>
            <a:endParaRPr lang="en-US" u="sng" dirty="0"/>
          </a:p>
          <a:p>
            <a:pPr marL="0" indent="0">
              <a:buNone/>
            </a:pPr>
            <a:r>
              <a:rPr lang="en-US" dirty="0"/>
              <a:t>BOD	</a:t>
            </a:r>
            <a:r>
              <a:rPr lang="en-US" dirty="0" smtClean="0"/>
              <a:t>60.9</a:t>
            </a:r>
            <a:r>
              <a:rPr lang="en-US" dirty="0"/>
              <a:t>		</a:t>
            </a:r>
            <a:r>
              <a:rPr lang="en-US" dirty="0" smtClean="0"/>
              <a:t> &lt;6.0</a:t>
            </a:r>
            <a:r>
              <a:rPr lang="en-US" dirty="0"/>
              <a:t>	</a:t>
            </a:r>
            <a:r>
              <a:rPr lang="en-US" dirty="0" smtClean="0"/>
              <a:t> </a:t>
            </a:r>
            <a:r>
              <a:rPr lang="en-US" dirty="0"/>
              <a:t>		</a:t>
            </a:r>
            <a:r>
              <a:rPr lang="en-US" dirty="0" smtClean="0"/>
              <a:t>10</a:t>
            </a:r>
            <a:r>
              <a:rPr lang="en-US" dirty="0"/>
              <a:t>	</a:t>
            </a:r>
            <a:r>
              <a:rPr lang="en-US" dirty="0" smtClean="0"/>
              <a:t> 	0</a:t>
            </a:r>
            <a:endParaRPr lang="en-US" dirty="0"/>
          </a:p>
          <a:p>
            <a:endParaRPr lang="en-US" dirty="0"/>
          </a:p>
        </p:txBody>
      </p:sp>
    </p:spTree>
    <p:extLst>
      <p:ext uri="{BB962C8B-B14F-4D97-AF65-F5344CB8AC3E}">
        <p14:creationId xmlns:p14="http://schemas.microsoft.com/office/powerpoint/2010/main" val="317194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Question </a:t>
            </a:r>
            <a:r>
              <a:rPr lang="en-US" cap="none" dirty="0" smtClean="0"/>
              <a:t>2</a:t>
            </a:r>
            <a:endParaRPr lang="en-US" dirty="0"/>
          </a:p>
        </p:txBody>
      </p:sp>
      <p:sp>
        <p:nvSpPr>
          <p:cNvPr id="3" name="Content Placeholder 2"/>
          <p:cNvSpPr>
            <a:spLocks noGrp="1"/>
          </p:cNvSpPr>
          <p:nvPr>
            <p:ph idx="1"/>
          </p:nvPr>
        </p:nvSpPr>
        <p:spPr/>
        <p:txBody>
          <a:bodyPr>
            <a:normAutofit fontScale="70000" lnSpcReduction="20000"/>
          </a:bodyPr>
          <a:lstStyle/>
          <a:p>
            <a:r>
              <a:rPr lang="en-US" dirty="0"/>
              <a:t>BOD sample		Result		Flow of the day of the sample in MGD</a:t>
            </a:r>
          </a:p>
          <a:p>
            <a:pPr marL="0" indent="0">
              <a:buNone/>
            </a:pPr>
            <a:r>
              <a:rPr lang="en-US" dirty="0"/>
              <a:t>     1			</a:t>
            </a:r>
            <a:r>
              <a:rPr lang="en-US" dirty="0" smtClean="0"/>
              <a:t>32</a:t>
            </a:r>
            <a:r>
              <a:rPr lang="en-US" dirty="0"/>
              <a:t>			1.8</a:t>
            </a:r>
          </a:p>
          <a:p>
            <a:pPr marL="0" indent="0">
              <a:buNone/>
            </a:pPr>
            <a:r>
              <a:rPr lang="en-US" dirty="0"/>
              <a:t>     2			</a:t>
            </a:r>
            <a:r>
              <a:rPr lang="en-US" dirty="0" smtClean="0"/>
              <a:t>14</a:t>
            </a:r>
            <a:r>
              <a:rPr lang="en-US" dirty="0"/>
              <a:t>			</a:t>
            </a:r>
            <a:r>
              <a:rPr lang="en-US" dirty="0" smtClean="0"/>
              <a:t>1.1</a:t>
            </a:r>
          </a:p>
          <a:p>
            <a:pPr marL="0" indent="0">
              <a:buNone/>
            </a:pPr>
            <a:r>
              <a:rPr lang="en-US" dirty="0"/>
              <a:t> </a:t>
            </a:r>
            <a:r>
              <a:rPr lang="en-US" dirty="0" smtClean="0"/>
              <a:t>    3			25			1.2</a:t>
            </a:r>
            <a:endParaRPr lang="en-US" dirty="0"/>
          </a:p>
          <a:p>
            <a:pPr marL="0" indent="0">
              <a:buNone/>
            </a:pPr>
            <a:r>
              <a:rPr lang="en-US" dirty="0"/>
              <a:t>   BOD’s BPQL is 2.0 mg/l	     Monthly Average:             Maximum:    </a:t>
            </a:r>
          </a:p>
          <a:p>
            <a:pPr marL="0" indent="0">
              <a:buNone/>
            </a:pPr>
            <a:r>
              <a:rPr lang="en-US" dirty="0"/>
              <a:t>   BOD Loading Calculations: </a:t>
            </a:r>
          </a:p>
          <a:p>
            <a:pPr marL="0" indent="0">
              <a:buNone/>
            </a:pPr>
            <a:r>
              <a:rPr lang="en-US" dirty="0"/>
              <a:t>   BOD Monthly Average :</a:t>
            </a:r>
          </a:p>
          <a:p>
            <a:pPr marL="0" indent="0">
              <a:buNone/>
            </a:pPr>
            <a:r>
              <a:rPr lang="en-US" dirty="0"/>
              <a:t>   What it should look like on the eDMR</a:t>
            </a:r>
          </a:p>
          <a:p>
            <a:pPr marL="0" indent="0">
              <a:buNone/>
            </a:pPr>
            <a:r>
              <a:rPr lang="en-US" dirty="0"/>
              <a:t>   	</a:t>
            </a:r>
            <a:r>
              <a:rPr lang="en-US" dirty="0" smtClean="0"/>
              <a:t>Loading</a:t>
            </a:r>
            <a:r>
              <a:rPr lang="en-US" dirty="0"/>
              <a:t>			Monthly Average		</a:t>
            </a:r>
            <a:r>
              <a:rPr lang="en-US" dirty="0" smtClean="0"/>
              <a:t>Maximum		No. Ex</a:t>
            </a:r>
            <a:endParaRPr lang="en-US" dirty="0"/>
          </a:p>
          <a:p>
            <a:pPr marL="0" indent="0">
              <a:buNone/>
            </a:pPr>
            <a:r>
              <a:rPr lang="en-US" dirty="0"/>
              <a:t>BOD			 			 			 </a:t>
            </a:r>
          </a:p>
          <a:p>
            <a:endParaRPr lang="en-US" dirty="0"/>
          </a:p>
        </p:txBody>
      </p:sp>
    </p:spTree>
    <p:extLst>
      <p:ext uri="{BB962C8B-B14F-4D97-AF65-F5344CB8AC3E}">
        <p14:creationId xmlns:p14="http://schemas.microsoft.com/office/powerpoint/2010/main" val="1639889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Question 3</a:t>
            </a:r>
            <a:endParaRPr lang="en-US" dirty="0"/>
          </a:p>
        </p:txBody>
      </p:sp>
      <p:sp>
        <p:nvSpPr>
          <p:cNvPr id="3" name="Content Placeholder 2"/>
          <p:cNvSpPr>
            <a:spLocks noGrp="1"/>
          </p:cNvSpPr>
          <p:nvPr>
            <p:ph idx="1"/>
          </p:nvPr>
        </p:nvSpPr>
        <p:spPr/>
        <p:txBody>
          <a:bodyPr>
            <a:normAutofit fontScale="85000" lnSpcReduction="20000"/>
          </a:bodyPr>
          <a:lstStyle/>
          <a:p>
            <a:r>
              <a:rPr lang="en-US" dirty="0"/>
              <a:t>BOD sample		Result		Flow of the day of the sample in MGD</a:t>
            </a:r>
          </a:p>
          <a:p>
            <a:pPr marL="0" indent="0">
              <a:buNone/>
            </a:pPr>
            <a:r>
              <a:rPr lang="en-US" dirty="0"/>
              <a:t>     1			</a:t>
            </a:r>
            <a:r>
              <a:rPr lang="en-US" dirty="0" smtClean="0"/>
              <a:t>62.3</a:t>
            </a:r>
            <a:r>
              <a:rPr lang="en-US" dirty="0"/>
              <a:t>			</a:t>
            </a:r>
            <a:r>
              <a:rPr lang="en-US" dirty="0" smtClean="0"/>
              <a:t>0.78</a:t>
            </a:r>
            <a:endParaRPr lang="en-US" dirty="0"/>
          </a:p>
          <a:p>
            <a:pPr marL="0" indent="0">
              <a:buNone/>
            </a:pPr>
            <a:r>
              <a:rPr lang="en-US" dirty="0"/>
              <a:t>     2			</a:t>
            </a:r>
            <a:r>
              <a:rPr lang="en-US" dirty="0" smtClean="0"/>
              <a:t>Invalid test</a:t>
            </a:r>
            <a:r>
              <a:rPr lang="en-US" dirty="0"/>
              <a:t>		</a:t>
            </a:r>
            <a:r>
              <a:rPr lang="en-US" dirty="0" smtClean="0"/>
              <a:t>0.56</a:t>
            </a:r>
            <a:endParaRPr lang="en-US" dirty="0"/>
          </a:p>
          <a:p>
            <a:pPr marL="0" indent="0">
              <a:buNone/>
            </a:pPr>
            <a:r>
              <a:rPr lang="en-US" dirty="0"/>
              <a:t>   BOD’s BPQL is 2.0 mg/l	     Monthly Average:             Maximum:    </a:t>
            </a:r>
          </a:p>
          <a:p>
            <a:pPr marL="0" indent="0">
              <a:buNone/>
            </a:pPr>
            <a:r>
              <a:rPr lang="en-US" dirty="0"/>
              <a:t>   BOD Loading Calculations: </a:t>
            </a:r>
          </a:p>
          <a:p>
            <a:pPr marL="0" indent="0">
              <a:buNone/>
            </a:pPr>
            <a:r>
              <a:rPr lang="en-US" dirty="0"/>
              <a:t>   BOD Monthly Average :</a:t>
            </a:r>
          </a:p>
          <a:p>
            <a:pPr marL="0" indent="0">
              <a:buNone/>
            </a:pPr>
            <a:r>
              <a:rPr lang="en-US" dirty="0"/>
              <a:t>   What it should look like on the eDMR</a:t>
            </a:r>
          </a:p>
          <a:p>
            <a:pPr marL="0" indent="0">
              <a:buNone/>
            </a:pPr>
            <a:r>
              <a:rPr lang="en-US" dirty="0"/>
              <a:t>   	</a:t>
            </a:r>
            <a:r>
              <a:rPr lang="en-US" dirty="0" smtClean="0"/>
              <a:t>Loading</a:t>
            </a:r>
            <a:r>
              <a:rPr lang="en-US" dirty="0"/>
              <a:t>			Monthly Average		Maximum</a:t>
            </a:r>
          </a:p>
          <a:p>
            <a:pPr marL="0" indent="0">
              <a:buNone/>
            </a:pPr>
            <a:r>
              <a:rPr lang="en-US" dirty="0"/>
              <a:t>BOD			 			 			 </a:t>
            </a:r>
          </a:p>
          <a:p>
            <a:endParaRPr lang="en-US" dirty="0"/>
          </a:p>
        </p:txBody>
      </p:sp>
    </p:spTree>
    <p:extLst>
      <p:ext uri="{BB962C8B-B14F-4D97-AF65-F5344CB8AC3E}">
        <p14:creationId xmlns:p14="http://schemas.microsoft.com/office/powerpoint/2010/main" val="439598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Question </a:t>
            </a:r>
            <a:r>
              <a:rPr lang="en-US" cap="none" dirty="0" smtClean="0"/>
              <a:t>4</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Permit requirements:</a:t>
            </a:r>
          </a:p>
          <a:p>
            <a:pPr marL="0" indent="0">
              <a:buNone/>
            </a:pPr>
            <a:r>
              <a:rPr lang="en-US" dirty="0" smtClean="0"/>
              <a:t>BOD and TSS						3 per week</a:t>
            </a:r>
          </a:p>
          <a:p>
            <a:pPr marL="0" indent="0">
              <a:buNone/>
            </a:pPr>
            <a:r>
              <a:rPr lang="en-US" dirty="0" smtClean="0"/>
              <a:t>pH, total residual chlorine, flow, and dissolved oxygen 	5 times per week</a:t>
            </a:r>
          </a:p>
          <a:p>
            <a:pPr marL="0" indent="0">
              <a:buNone/>
            </a:pPr>
            <a:r>
              <a:rPr lang="en-US" dirty="0" smtClean="0"/>
              <a:t>Fecal coliform  						2 times per week</a:t>
            </a:r>
            <a:endParaRPr lang="en-US" dirty="0"/>
          </a:p>
          <a:p>
            <a:r>
              <a:rPr lang="en-US" dirty="0" smtClean="0"/>
              <a:t>What are the calculations for this Permit for the month?</a:t>
            </a:r>
            <a:endParaRPr lang="en-US" dirty="0"/>
          </a:p>
        </p:txBody>
      </p:sp>
    </p:spTree>
    <p:extLst>
      <p:ext uri="{BB962C8B-B14F-4D97-AF65-F5344CB8AC3E}">
        <p14:creationId xmlns:p14="http://schemas.microsoft.com/office/powerpoint/2010/main" val="295211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   </a:t>
            </a:r>
          </a:p>
        </p:txBody>
      </p:sp>
      <p:pic>
        <p:nvPicPr>
          <p:cNvPr id="5" name="Picture 4"/>
          <p:cNvPicPr>
            <a:picLocks noChangeAspect="1"/>
          </p:cNvPicPr>
          <p:nvPr/>
        </p:nvPicPr>
        <p:blipFill>
          <a:blip r:embed="rId2"/>
          <a:stretch>
            <a:fillRect/>
          </a:stretch>
        </p:blipFill>
        <p:spPr>
          <a:xfrm>
            <a:off x="112542" y="126609"/>
            <a:ext cx="11929403" cy="5950634"/>
          </a:xfrm>
          <a:prstGeom prst="rect">
            <a:avLst/>
          </a:prstGeom>
        </p:spPr>
      </p:pic>
    </p:spTree>
    <p:extLst>
      <p:ext uri="{BB962C8B-B14F-4D97-AF65-F5344CB8AC3E}">
        <p14:creationId xmlns:p14="http://schemas.microsoft.com/office/powerpoint/2010/main" val="2868740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97963" y="179108"/>
            <a:ext cx="11755225" cy="5750351"/>
          </a:xfrm>
          <a:prstGeom prst="rect">
            <a:avLst/>
          </a:prstGeom>
        </p:spPr>
      </p:pic>
    </p:spTree>
    <p:extLst>
      <p:ext uri="{BB962C8B-B14F-4D97-AF65-F5344CB8AC3E}">
        <p14:creationId xmlns:p14="http://schemas.microsoft.com/office/powerpoint/2010/main" val="2402113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35902" y="251928"/>
            <a:ext cx="11448661" cy="5771800"/>
          </a:xfrm>
          <a:prstGeom prst="rect">
            <a:avLst/>
          </a:prstGeom>
        </p:spPr>
      </p:pic>
    </p:spTree>
    <p:extLst>
      <p:ext uri="{BB962C8B-B14F-4D97-AF65-F5344CB8AC3E}">
        <p14:creationId xmlns:p14="http://schemas.microsoft.com/office/powerpoint/2010/main" val="421929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179514"/>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63" y="1813561"/>
            <a:ext cx="10894422" cy="4297680"/>
          </a:xfrm>
          <a:prstGeom prst="rect">
            <a:avLst/>
          </a:prstGeom>
        </p:spPr>
      </p:pic>
      <p:sp>
        <p:nvSpPr>
          <p:cNvPr id="17" name="Rectangle 16"/>
          <p:cNvSpPr/>
          <p:nvPr/>
        </p:nvSpPr>
        <p:spPr>
          <a:xfrm>
            <a:off x="2329117" y="3697069"/>
            <a:ext cx="1142999" cy="1230594"/>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Rectangular Callout 7"/>
          <p:cNvSpPr/>
          <p:nvPr/>
        </p:nvSpPr>
        <p:spPr>
          <a:xfrm>
            <a:off x="3505200" y="2894236"/>
            <a:ext cx="1676400" cy="534765"/>
          </a:xfrm>
          <a:prstGeom prst="wedgeRectCallout">
            <a:avLst>
              <a:gd name="adj1" fmla="val 16050"/>
              <a:gd name="adj2" fmla="val 2456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3505200" y="2894236"/>
            <a:ext cx="1676400" cy="523220"/>
          </a:xfrm>
          <a:prstGeom prst="rect">
            <a:avLst/>
          </a:prstGeom>
          <a:noFill/>
        </p:spPr>
        <p:txBody>
          <a:bodyPr wrap="square" rtlCol="0">
            <a:spAutoFit/>
          </a:bodyPr>
          <a:lstStyle/>
          <a:p>
            <a:r>
              <a:rPr lang="en-US" sz="1400" dirty="0">
                <a:solidFill>
                  <a:schemeClr val="bg1"/>
                </a:solidFill>
              </a:rPr>
              <a:t>Enter Facility Information Here</a:t>
            </a:r>
          </a:p>
        </p:txBody>
      </p:sp>
      <p:sp>
        <p:nvSpPr>
          <p:cNvPr id="10" name="Rectangular Callout 9"/>
          <p:cNvSpPr/>
          <p:nvPr/>
        </p:nvSpPr>
        <p:spPr>
          <a:xfrm flipV="1">
            <a:off x="1946368" y="4232366"/>
            <a:ext cx="1243146" cy="845108"/>
          </a:xfrm>
          <a:prstGeom prst="wedgeRectCallout">
            <a:avLst>
              <a:gd name="adj1" fmla="val 71205"/>
              <a:gd name="adj2" fmla="val -2275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TextBox 10"/>
          <p:cNvSpPr txBox="1"/>
          <p:nvPr/>
        </p:nvSpPr>
        <p:spPr>
          <a:xfrm>
            <a:off x="1946366" y="4232366"/>
            <a:ext cx="1243147" cy="830997"/>
          </a:xfrm>
          <a:prstGeom prst="rect">
            <a:avLst/>
          </a:prstGeom>
          <a:noFill/>
        </p:spPr>
        <p:txBody>
          <a:bodyPr wrap="square" rtlCol="0">
            <a:spAutoFit/>
          </a:bodyPr>
          <a:lstStyle/>
          <a:p>
            <a:r>
              <a:rPr lang="en-US" sz="1200" dirty="0">
                <a:solidFill>
                  <a:schemeClr val="bg1"/>
                </a:solidFill>
              </a:rPr>
              <a:t>Enter Monitoring Start and End dates here</a:t>
            </a:r>
          </a:p>
        </p:txBody>
      </p:sp>
      <p:sp>
        <p:nvSpPr>
          <p:cNvPr id="12" name="Rectangular Callout 11"/>
          <p:cNvSpPr/>
          <p:nvPr/>
        </p:nvSpPr>
        <p:spPr>
          <a:xfrm>
            <a:off x="7419701" y="4626429"/>
            <a:ext cx="1672047" cy="620863"/>
          </a:xfrm>
          <a:prstGeom prst="wedgeRectCallout">
            <a:avLst>
              <a:gd name="adj1" fmla="val -76114"/>
              <a:gd name="adj2" fmla="val 402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3" name="TextBox 12"/>
          <p:cNvSpPr txBox="1"/>
          <p:nvPr/>
        </p:nvSpPr>
        <p:spPr>
          <a:xfrm>
            <a:off x="7419703" y="4600962"/>
            <a:ext cx="1672045" cy="646331"/>
          </a:xfrm>
          <a:prstGeom prst="rect">
            <a:avLst/>
          </a:prstGeom>
          <a:noFill/>
        </p:spPr>
        <p:txBody>
          <a:bodyPr wrap="square" rtlCol="0">
            <a:spAutoFit/>
          </a:bodyPr>
          <a:lstStyle/>
          <a:p>
            <a:r>
              <a:rPr lang="en-US" sz="1200" dirty="0">
                <a:solidFill>
                  <a:schemeClr val="bg1"/>
                </a:solidFill>
              </a:rPr>
              <a:t>Remove any information in these fields</a:t>
            </a:r>
          </a:p>
        </p:txBody>
      </p:sp>
      <p:sp>
        <p:nvSpPr>
          <p:cNvPr id="15" name="Rectangular Callout 14"/>
          <p:cNvSpPr/>
          <p:nvPr/>
        </p:nvSpPr>
        <p:spPr>
          <a:xfrm>
            <a:off x="7269480" y="3705388"/>
            <a:ext cx="2788920" cy="631482"/>
          </a:xfrm>
          <a:prstGeom prst="wedgeRectCallout">
            <a:avLst>
              <a:gd name="adj1" fmla="val -59758"/>
              <a:gd name="adj2" fmla="val 3557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6" name="TextBox 15"/>
          <p:cNvSpPr txBox="1"/>
          <p:nvPr/>
        </p:nvSpPr>
        <p:spPr>
          <a:xfrm>
            <a:off x="7269480" y="3705387"/>
            <a:ext cx="2377440" cy="461665"/>
          </a:xfrm>
          <a:prstGeom prst="rect">
            <a:avLst/>
          </a:prstGeom>
          <a:noFill/>
        </p:spPr>
        <p:txBody>
          <a:bodyPr wrap="square" rtlCol="0">
            <a:spAutoFit/>
          </a:bodyPr>
          <a:lstStyle/>
          <a:p>
            <a:r>
              <a:rPr lang="en-US" sz="1200" dirty="0">
                <a:solidFill>
                  <a:schemeClr val="bg1"/>
                </a:solidFill>
              </a:rPr>
              <a:t>Click here to Search by the given criteria</a:t>
            </a:r>
          </a:p>
        </p:txBody>
      </p:sp>
    </p:spTree>
    <p:extLst>
      <p:ext uri="{BB962C8B-B14F-4D97-AF65-F5344CB8AC3E}">
        <p14:creationId xmlns:p14="http://schemas.microsoft.com/office/powerpoint/2010/main" val="5125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83657" y="914401"/>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5" y="1279722"/>
            <a:ext cx="11534503" cy="5197279"/>
          </a:xfrm>
          <a:prstGeom prst="rect">
            <a:avLst/>
          </a:prstGeom>
        </p:spPr>
      </p:pic>
      <p:sp>
        <p:nvSpPr>
          <p:cNvPr id="10" name="Rectangle 9"/>
          <p:cNvSpPr/>
          <p:nvPr/>
        </p:nvSpPr>
        <p:spPr>
          <a:xfrm>
            <a:off x="2057401" y="2540549"/>
            <a:ext cx="1142999" cy="1230594"/>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Rectangular Callout 3"/>
          <p:cNvSpPr/>
          <p:nvPr/>
        </p:nvSpPr>
        <p:spPr>
          <a:xfrm>
            <a:off x="533400" y="3377445"/>
            <a:ext cx="2362200" cy="924243"/>
          </a:xfrm>
          <a:prstGeom prst="wedgeRectCallout">
            <a:avLst>
              <a:gd name="adj1" fmla="val 65814"/>
              <a:gd name="adj2" fmla="val 10681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 name="TextBox 4"/>
          <p:cNvSpPr txBox="1"/>
          <p:nvPr/>
        </p:nvSpPr>
        <p:spPr>
          <a:xfrm>
            <a:off x="533400" y="3377445"/>
            <a:ext cx="2362200" cy="923330"/>
          </a:xfrm>
          <a:prstGeom prst="rect">
            <a:avLst/>
          </a:prstGeom>
          <a:noFill/>
        </p:spPr>
        <p:txBody>
          <a:bodyPr wrap="square" rtlCol="0">
            <a:spAutoFit/>
          </a:bodyPr>
          <a:lstStyle/>
          <a:p>
            <a:r>
              <a:rPr lang="en-US" dirty="0">
                <a:solidFill>
                  <a:schemeClr val="bg1"/>
                </a:solidFill>
              </a:rPr>
              <a:t>List of eDMRs found within your search criteria</a:t>
            </a:r>
          </a:p>
        </p:txBody>
      </p:sp>
      <p:sp>
        <p:nvSpPr>
          <p:cNvPr id="8" name="Rectangular Callout 7"/>
          <p:cNvSpPr/>
          <p:nvPr/>
        </p:nvSpPr>
        <p:spPr>
          <a:xfrm>
            <a:off x="8294914" y="2788892"/>
            <a:ext cx="1981200" cy="830997"/>
          </a:xfrm>
          <a:prstGeom prst="wedgeRectCallout">
            <a:avLst>
              <a:gd name="adj1" fmla="val 28378"/>
              <a:gd name="adj2" fmla="val 1502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8294914" y="2788892"/>
            <a:ext cx="1981200" cy="646331"/>
          </a:xfrm>
          <a:prstGeom prst="rect">
            <a:avLst/>
          </a:prstGeom>
          <a:noFill/>
        </p:spPr>
        <p:txBody>
          <a:bodyPr wrap="square" rtlCol="0">
            <a:spAutoFit/>
          </a:bodyPr>
          <a:lstStyle/>
          <a:p>
            <a:r>
              <a:rPr lang="en-US" sz="1200" dirty="0">
                <a:solidFill>
                  <a:schemeClr val="bg1"/>
                </a:solidFill>
              </a:rPr>
              <a:t>Click one of these icons to open that particular eDMR that you would like to create</a:t>
            </a:r>
          </a:p>
        </p:txBody>
      </p:sp>
    </p:spTree>
    <p:extLst>
      <p:ext uri="{BB962C8B-B14F-4D97-AF65-F5344CB8AC3E}">
        <p14:creationId xmlns:p14="http://schemas.microsoft.com/office/powerpoint/2010/main" val="37263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1179514"/>
            <a:ext cx="7024687" cy="344487"/>
          </a:xfrm>
        </p:spPr>
        <p:txBody>
          <a:bodyPr/>
          <a:lstStyle/>
          <a:p>
            <a:r>
              <a:rPr lang="en-US" altLang="en-US" sz="1800" dirty="0"/>
              <a:t>E2: Preparer Create eDMR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160616"/>
            <a:ext cx="8077200" cy="2536769"/>
          </a:xfrm>
          <a:prstGeom prst="rect">
            <a:avLst/>
          </a:prstGeom>
        </p:spPr>
      </p:pic>
      <p:sp>
        <p:nvSpPr>
          <p:cNvPr id="7" name="Rectangle 6"/>
          <p:cNvSpPr/>
          <p:nvPr/>
        </p:nvSpPr>
        <p:spPr>
          <a:xfrm>
            <a:off x="9144000" y="4114800"/>
            <a:ext cx="838200" cy="228600"/>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 name="Rectangular Callout 2"/>
          <p:cNvSpPr/>
          <p:nvPr/>
        </p:nvSpPr>
        <p:spPr>
          <a:xfrm>
            <a:off x="4724400" y="2514600"/>
            <a:ext cx="1981200" cy="685800"/>
          </a:xfrm>
          <a:prstGeom prst="wedgeRectCallout">
            <a:avLst>
              <a:gd name="adj1" fmla="val -55798"/>
              <a:gd name="adj2" fmla="val 8674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4724400" y="2514601"/>
            <a:ext cx="1981200" cy="646331"/>
          </a:xfrm>
          <a:prstGeom prst="rect">
            <a:avLst/>
          </a:prstGeom>
          <a:noFill/>
        </p:spPr>
        <p:txBody>
          <a:bodyPr wrap="square" rtlCol="0">
            <a:spAutoFit/>
          </a:bodyPr>
          <a:lstStyle/>
          <a:p>
            <a:r>
              <a:rPr lang="en-US" dirty="0">
                <a:solidFill>
                  <a:schemeClr val="bg1"/>
                </a:solidFill>
              </a:rPr>
              <a:t>Select “Online Entry Form”</a:t>
            </a:r>
          </a:p>
        </p:txBody>
      </p:sp>
      <p:sp>
        <p:nvSpPr>
          <p:cNvPr id="8" name="Rectangular Callout 7"/>
          <p:cNvSpPr/>
          <p:nvPr/>
        </p:nvSpPr>
        <p:spPr>
          <a:xfrm>
            <a:off x="8686800" y="3239869"/>
            <a:ext cx="1447800" cy="685800"/>
          </a:xfrm>
          <a:prstGeom prst="wedgeRectCallout">
            <a:avLst>
              <a:gd name="adj1" fmla="val 7688"/>
              <a:gd name="adj2" fmla="val 7748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8686800" y="3239870"/>
            <a:ext cx="1447800" cy="646331"/>
          </a:xfrm>
          <a:prstGeom prst="rect">
            <a:avLst/>
          </a:prstGeom>
          <a:noFill/>
        </p:spPr>
        <p:txBody>
          <a:bodyPr wrap="square" rtlCol="0">
            <a:spAutoFit/>
          </a:bodyPr>
          <a:lstStyle/>
          <a:p>
            <a:r>
              <a:rPr lang="en-US" dirty="0">
                <a:solidFill>
                  <a:schemeClr val="bg1"/>
                </a:solidFill>
              </a:rPr>
              <a:t>Click “Continue”</a:t>
            </a:r>
          </a:p>
        </p:txBody>
      </p:sp>
      <p:sp>
        <p:nvSpPr>
          <p:cNvPr id="10" name="Rectangle 9"/>
          <p:cNvSpPr/>
          <p:nvPr/>
        </p:nvSpPr>
        <p:spPr>
          <a:xfrm>
            <a:off x="2057401" y="3499503"/>
            <a:ext cx="1142999" cy="1230594"/>
          </a:xfrm>
          <a:prstGeom prst="rect">
            <a:avLst/>
          </a:prstGeom>
          <a:solidFill>
            <a:srgbClr val="F4F9FA"/>
          </a:solidFill>
          <a:ln>
            <a:solidFill>
              <a:srgbClr val="F4F9F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7849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66989" y="914401"/>
            <a:ext cx="7024687" cy="344487"/>
          </a:xfrm>
        </p:spPr>
        <p:txBody>
          <a:bodyPr/>
          <a:lstStyle/>
          <a:p>
            <a:r>
              <a:rPr lang="en-US" altLang="en-US" sz="1800" dirty="0"/>
              <a:t>E2: Preparer Create eDMR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777" y="1383226"/>
            <a:ext cx="9413966" cy="5162006"/>
          </a:xfrm>
          <a:prstGeom prst="rect">
            <a:avLst/>
          </a:prstGeom>
        </p:spPr>
      </p:pic>
      <p:sp>
        <p:nvSpPr>
          <p:cNvPr id="6" name="Rectangular Callout 5"/>
          <p:cNvSpPr/>
          <p:nvPr/>
        </p:nvSpPr>
        <p:spPr>
          <a:xfrm>
            <a:off x="862150" y="1981199"/>
            <a:ext cx="1271450" cy="954107"/>
          </a:xfrm>
          <a:prstGeom prst="wedgeRectCallout">
            <a:avLst>
              <a:gd name="adj1" fmla="val 55194"/>
              <a:gd name="adj2" fmla="val 7647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862151" y="1981200"/>
            <a:ext cx="1195250" cy="954107"/>
          </a:xfrm>
          <a:prstGeom prst="rect">
            <a:avLst/>
          </a:prstGeom>
          <a:noFill/>
        </p:spPr>
        <p:txBody>
          <a:bodyPr wrap="square" rtlCol="0">
            <a:spAutoFit/>
          </a:bodyPr>
          <a:lstStyle/>
          <a:p>
            <a:r>
              <a:rPr lang="en-US" sz="1400" b="1" dirty="0">
                <a:solidFill>
                  <a:schemeClr val="bg1"/>
                </a:solidFill>
              </a:rPr>
              <a:t>Click through each Parameter</a:t>
            </a:r>
          </a:p>
        </p:txBody>
      </p:sp>
      <p:sp>
        <p:nvSpPr>
          <p:cNvPr id="9" name="Rectangular Callout 8"/>
          <p:cNvSpPr/>
          <p:nvPr/>
        </p:nvSpPr>
        <p:spPr>
          <a:xfrm>
            <a:off x="4938161" y="1507710"/>
            <a:ext cx="1752600" cy="762000"/>
          </a:xfrm>
          <a:prstGeom prst="wedgeRectCallout">
            <a:avLst>
              <a:gd name="adj1" fmla="val -19173"/>
              <a:gd name="adj2" fmla="val 21214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TextBox 9"/>
          <p:cNvSpPr txBox="1"/>
          <p:nvPr/>
        </p:nvSpPr>
        <p:spPr>
          <a:xfrm>
            <a:off x="4938159" y="1507710"/>
            <a:ext cx="1752601" cy="523220"/>
          </a:xfrm>
          <a:prstGeom prst="rect">
            <a:avLst/>
          </a:prstGeom>
          <a:noFill/>
        </p:spPr>
        <p:txBody>
          <a:bodyPr wrap="square" rtlCol="0">
            <a:spAutoFit/>
          </a:bodyPr>
          <a:lstStyle/>
          <a:p>
            <a:r>
              <a:rPr lang="en-US" sz="1400" b="1" dirty="0">
                <a:solidFill>
                  <a:schemeClr val="bg1"/>
                </a:solidFill>
              </a:rPr>
              <a:t>Enter the values for </a:t>
            </a:r>
            <a:r>
              <a:rPr lang="en-US" sz="1400" b="1" dirty="0" smtClean="0">
                <a:solidFill>
                  <a:schemeClr val="bg1"/>
                </a:solidFill>
              </a:rPr>
              <a:t>Loading here</a:t>
            </a:r>
            <a:endParaRPr lang="en-US" sz="1400" b="1" dirty="0">
              <a:solidFill>
                <a:schemeClr val="bg1"/>
              </a:solidFill>
            </a:endParaRPr>
          </a:p>
        </p:txBody>
      </p:sp>
      <p:sp>
        <p:nvSpPr>
          <p:cNvPr id="12" name="Rectangular Callout 11"/>
          <p:cNvSpPr/>
          <p:nvPr/>
        </p:nvSpPr>
        <p:spPr>
          <a:xfrm>
            <a:off x="8817428" y="3964229"/>
            <a:ext cx="1724298" cy="1078034"/>
          </a:xfrm>
          <a:prstGeom prst="wedgeRectCallout">
            <a:avLst>
              <a:gd name="adj1" fmla="val -39297"/>
              <a:gd name="adj2" fmla="val 148958"/>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a:solidFill>
                  <a:schemeClr val="bg1"/>
                </a:solidFill>
              </a:rPr>
              <a:t>After filling in all the boxes click “Save Changes” and then “Next Parameter”</a:t>
            </a:r>
          </a:p>
        </p:txBody>
      </p:sp>
      <p:sp>
        <p:nvSpPr>
          <p:cNvPr id="18" name="Rectangular Callout 17"/>
          <p:cNvSpPr/>
          <p:nvPr/>
        </p:nvSpPr>
        <p:spPr>
          <a:xfrm>
            <a:off x="2213067" y="4122245"/>
            <a:ext cx="1752600" cy="1129024"/>
          </a:xfrm>
          <a:prstGeom prst="wedgeRectCallout">
            <a:avLst>
              <a:gd name="adj1" fmla="val 156728"/>
              <a:gd name="adj2" fmla="val -5781"/>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a:solidFill>
                  <a:schemeClr val="bg1"/>
                </a:solidFill>
              </a:rPr>
              <a:t>Enter the values for </a:t>
            </a:r>
            <a:r>
              <a:rPr lang="en-US" sz="1400" b="1" dirty="0" smtClean="0">
                <a:solidFill>
                  <a:schemeClr val="bg1"/>
                </a:solidFill>
              </a:rPr>
              <a:t>concentrations </a:t>
            </a:r>
            <a:r>
              <a:rPr lang="en-US" sz="1400" b="1" dirty="0">
                <a:solidFill>
                  <a:schemeClr val="bg1"/>
                </a:solidFill>
              </a:rPr>
              <a:t>here</a:t>
            </a:r>
          </a:p>
        </p:txBody>
      </p:sp>
      <p:sp>
        <p:nvSpPr>
          <p:cNvPr id="20" name="Rectangular Callout 19"/>
          <p:cNvSpPr/>
          <p:nvPr/>
        </p:nvSpPr>
        <p:spPr>
          <a:xfrm>
            <a:off x="3108961" y="5930536"/>
            <a:ext cx="3581800" cy="614695"/>
          </a:xfrm>
          <a:prstGeom prst="wedgeRectCallout">
            <a:avLst>
              <a:gd name="adj1" fmla="val 95747"/>
              <a:gd name="adj2" fmla="val -107338"/>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a:solidFill>
                  <a:schemeClr val="bg1"/>
                </a:solidFill>
              </a:rPr>
              <a:t>Enter </a:t>
            </a:r>
            <a:r>
              <a:rPr lang="en-US" sz="1400" b="1" dirty="0" smtClean="0">
                <a:solidFill>
                  <a:schemeClr val="bg1"/>
                </a:solidFill>
              </a:rPr>
              <a:t>the number of exceedances here</a:t>
            </a:r>
            <a:endParaRPr lang="en-US" sz="1400" b="1" dirty="0">
              <a:solidFill>
                <a:schemeClr val="bg1"/>
              </a:solidFill>
            </a:endParaRPr>
          </a:p>
        </p:txBody>
      </p:sp>
    </p:spTree>
    <p:extLst>
      <p:ext uri="{BB962C8B-B14F-4D97-AF65-F5344CB8AC3E}">
        <p14:creationId xmlns:p14="http://schemas.microsoft.com/office/powerpoint/2010/main" val="12332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2" grpId="0" animBg="1"/>
      <p:bldP spid="18" grpId="0" animBg="1"/>
      <p:bldP spid="20"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3748</TotalTime>
  <Words>4617</Words>
  <Application>Microsoft Office PowerPoint</Application>
  <PresentationFormat>Widescreen</PresentationFormat>
  <Paragraphs>348</Paragraphs>
  <Slides>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Gill Sans MT</vt:lpstr>
      <vt:lpstr>Gallery</vt:lpstr>
      <vt:lpstr>The Process of Completing an eDMR</vt:lpstr>
      <vt:lpstr>The Process of completing an eDMR</vt:lpstr>
      <vt:lpstr>THE PROCESS </vt:lpstr>
      <vt:lpstr>E2: Home Page after Login</vt:lpstr>
      <vt:lpstr>E2: Home Page after Login</vt:lpstr>
      <vt:lpstr>E2: Preparer Create eDMR</vt:lpstr>
      <vt:lpstr>E2: Preparer Create eDMR</vt:lpstr>
      <vt:lpstr>E2: Preparer Create eDMR</vt:lpstr>
      <vt:lpstr>E2: Preparer Create eDMR</vt:lpstr>
      <vt:lpstr>E2: Preparer Create eDMR</vt:lpstr>
      <vt:lpstr>E2: Preparer Create eDMR</vt:lpstr>
      <vt:lpstr>E2: Preparer Create eDMR</vt:lpstr>
      <vt:lpstr>E2: Preparer Create eDMR</vt:lpstr>
      <vt:lpstr>E2: Preparer Create eDMR</vt:lpstr>
      <vt:lpstr>Different types of eDMRs to fill out</vt:lpstr>
      <vt:lpstr>If you have no discharge do you still have to send in the eDMR?</vt:lpstr>
      <vt:lpstr>How to start to figure the calculations for the eDMR</vt:lpstr>
      <vt:lpstr>Example</vt:lpstr>
      <vt:lpstr>PowerPoint Presentation</vt:lpstr>
      <vt:lpstr>What to do with an Invalid test</vt:lpstr>
      <vt:lpstr>What do we do with test results that are below detectable limits?</vt:lpstr>
      <vt:lpstr>Below detectable limit examples</vt:lpstr>
      <vt:lpstr>Below detectable limit examples continued</vt:lpstr>
      <vt:lpstr>How do we report exceedances?</vt:lpstr>
      <vt:lpstr>Examples</vt:lpstr>
      <vt:lpstr>Examples</vt:lpstr>
      <vt:lpstr>How do I round numbers and ratios?</vt:lpstr>
      <vt:lpstr>Examples of how to round numbers</vt:lpstr>
      <vt:lpstr>How do we calculate monthly flow results?</vt:lpstr>
      <vt:lpstr>How do we calculate monthly flow results?</vt:lpstr>
      <vt:lpstr>How to report flow results?</vt:lpstr>
      <vt:lpstr>Example</vt:lpstr>
      <vt:lpstr>How do we calculate loadings?</vt:lpstr>
      <vt:lpstr>How do we calculate geometric mean?</vt:lpstr>
      <vt:lpstr>Examples of calculating the geometric mean</vt:lpstr>
      <vt:lpstr>http://www.alcula.com/calculators/statistics/geometric-mean/</vt:lpstr>
      <vt:lpstr>Is there a difference between facilities that test 3 times a month compared to 3 times a week?</vt:lpstr>
      <vt:lpstr>YES</vt:lpstr>
      <vt:lpstr>Example 1 for facilities that test 2 per month</vt:lpstr>
      <vt:lpstr>Example 2</vt:lpstr>
      <vt:lpstr>Example 3 for facilities that test 3 per month</vt:lpstr>
      <vt:lpstr>Example 3 for facilities that test 3 per Week</vt:lpstr>
      <vt:lpstr>Example 3 continued</vt:lpstr>
      <vt:lpstr>Example 3 continued</vt:lpstr>
      <vt:lpstr>Example 3 continued</vt:lpstr>
      <vt:lpstr>Example 3 continued</vt:lpstr>
      <vt:lpstr>Example 4- Metals that require the facility to report in ug/L</vt:lpstr>
      <vt:lpstr>Example 4- Metals that require the facility to report in mg/L</vt:lpstr>
      <vt:lpstr>Question 1</vt:lpstr>
      <vt:lpstr>Answer</vt:lpstr>
      <vt:lpstr>Question 2</vt:lpstr>
      <vt:lpstr>Question 3</vt:lpstr>
      <vt:lpstr>Question 4</vt:lpstr>
      <vt:lpstr>PowerPoint Presentation</vt:lpstr>
      <vt:lpstr>PowerPoint Presentation</vt:lpstr>
      <vt:lpstr>PowerPoint Presentation</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of completing an eDMR</dc:title>
  <dc:creator>Garcia, Charles</dc:creator>
  <cp:lastModifiedBy>Garcia, Charles</cp:lastModifiedBy>
  <cp:revision>35</cp:revision>
  <dcterms:created xsi:type="dcterms:W3CDTF">2019-06-26T14:27:16Z</dcterms:created>
  <dcterms:modified xsi:type="dcterms:W3CDTF">2020-01-28T22:08:34Z</dcterms:modified>
</cp:coreProperties>
</file>