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8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8" r:id="rId12"/>
    <p:sldId id="294" r:id="rId13"/>
    <p:sldId id="287" r:id="rId14"/>
    <p:sldId id="293" r:id="rId15"/>
    <p:sldId id="286" r:id="rId16"/>
    <p:sldId id="285" r:id="rId17"/>
    <p:sldId id="292" r:id="rId18"/>
    <p:sldId id="291" r:id="rId19"/>
    <p:sldId id="26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3BF657-4360-4607-838E-A31DD51BC0AB}" v="4" dt="2025-09-24T17:16:43.089"/>
  </p1510:revLst>
</p1510:revInfo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0" autoAdjust="0"/>
    <p:restoredTop sz="95294" autoAdjust="0"/>
  </p:normalViewPr>
  <p:slideViewPr>
    <p:cSldViewPr snapToGrid="0">
      <p:cViewPr varScale="1">
        <p:scale>
          <a:sx n="89" d="100"/>
          <a:sy n="89" d="100"/>
        </p:scale>
        <p:origin x="528" y="7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2808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ynzie Chan" userId="432cc8c6-f54c-4527-b3ae-64e3da18d5ae" providerId="ADAL" clId="{7D7B6EBB-EBB2-4780-8BE5-CE5A252C26B4}"/>
    <pc:docChg chg="custSel modSld">
      <pc:chgData name="Lynzie Chan" userId="432cc8c6-f54c-4527-b3ae-64e3da18d5ae" providerId="ADAL" clId="{7D7B6EBB-EBB2-4780-8BE5-CE5A252C26B4}" dt="2025-09-24T17:18:31.585" v="199" actId="115"/>
      <pc:docMkLst>
        <pc:docMk/>
      </pc:docMkLst>
      <pc:sldChg chg="modSp mod">
        <pc:chgData name="Lynzie Chan" userId="432cc8c6-f54c-4527-b3ae-64e3da18d5ae" providerId="ADAL" clId="{7D7B6EBB-EBB2-4780-8BE5-CE5A252C26B4}" dt="2025-09-24T17:18:31.585" v="199" actId="115"/>
        <pc:sldMkLst>
          <pc:docMk/>
          <pc:sldMk cId="3752628919" sldId="269"/>
        </pc:sldMkLst>
        <pc:spChg chg="mod">
          <ac:chgData name="Lynzie Chan" userId="432cc8c6-f54c-4527-b3ae-64e3da18d5ae" providerId="ADAL" clId="{7D7B6EBB-EBB2-4780-8BE5-CE5A252C26B4}" dt="2025-09-24T17:18:31.585" v="199" actId="115"/>
          <ac:spMkLst>
            <pc:docMk/>
            <pc:sldMk cId="3752628919" sldId="269"/>
            <ac:spMk id="5" creationId="{00000000-0000-0000-0000-000000000000}"/>
          </ac:spMkLst>
        </pc:spChg>
      </pc:sldChg>
      <pc:sldChg chg="addSp modSp mod modClrScheme chgLayout">
        <pc:chgData name="Lynzie Chan" userId="432cc8c6-f54c-4527-b3ae-64e3da18d5ae" providerId="ADAL" clId="{7D7B6EBB-EBB2-4780-8BE5-CE5A252C26B4}" dt="2025-09-24T17:15:37.440" v="18" actId="20577"/>
        <pc:sldMkLst>
          <pc:docMk/>
          <pc:sldMk cId="1627619141" sldId="275"/>
        </pc:sldMkLst>
        <pc:spChg chg="mod">
          <ac:chgData name="Lynzie Chan" userId="432cc8c6-f54c-4527-b3ae-64e3da18d5ae" providerId="ADAL" clId="{7D7B6EBB-EBB2-4780-8BE5-CE5A252C26B4}" dt="2025-09-24T17:15:09.828" v="8" actId="26606"/>
          <ac:spMkLst>
            <pc:docMk/>
            <pc:sldMk cId="1627619141" sldId="275"/>
            <ac:spMk id="4" creationId="{00000000-0000-0000-0000-000000000000}"/>
          </ac:spMkLst>
        </pc:spChg>
        <pc:spChg chg="mod">
          <ac:chgData name="Lynzie Chan" userId="432cc8c6-f54c-4527-b3ae-64e3da18d5ae" providerId="ADAL" clId="{7D7B6EBB-EBB2-4780-8BE5-CE5A252C26B4}" dt="2025-09-24T17:15:09.828" v="8" actId="26606"/>
          <ac:spMkLst>
            <pc:docMk/>
            <pc:sldMk cId="1627619141" sldId="275"/>
            <ac:spMk id="5" creationId="{00000000-0000-0000-0000-000000000000}"/>
          </ac:spMkLst>
        </pc:spChg>
        <pc:spChg chg="mod">
          <ac:chgData name="Lynzie Chan" userId="432cc8c6-f54c-4527-b3ae-64e3da18d5ae" providerId="ADAL" clId="{7D7B6EBB-EBB2-4780-8BE5-CE5A252C26B4}" dt="2025-09-24T17:15:09.828" v="8" actId="26606"/>
          <ac:spMkLst>
            <pc:docMk/>
            <pc:sldMk cId="1627619141" sldId="275"/>
            <ac:spMk id="6" creationId="{00000000-0000-0000-0000-000000000000}"/>
          </ac:spMkLst>
        </pc:spChg>
        <pc:spChg chg="mod ord">
          <ac:chgData name="Lynzie Chan" userId="432cc8c6-f54c-4527-b3ae-64e3da18d5ae" providerId="ADAL" clId="{7D7B6EBB-EBB2-4780-8BE5-CE5A252C26B4}" dt="2025-09-24T17:15:37.440" v="18" actId="20577"/>
          <ac:spMkLst>
            <pc:docMk/>
            <pc:sldMk cId="1627619141" sldId="275"/>
            <ac:spMk id="8" creationId="{92DF7545-DB89-9178-033C-E77DA7C155DB}"/>
          </ac:spMkLst>
        </pc:spChg>
        <pc:spChg chg="mod ord">
          <ac:chgData name="Lynzie Chan" userId="432cc8c6-f54c-4527-b3ae-64e3da18d5ae" providerId="ADAL" clId="{7D7B6EBB-EBB2-4780-8BE5-CE5A252C26B4}" dt="2025-09-24T17:15:09.828" v="8" actId="26606"/>
          <ac:spMkLst>
            <pc:docMk/>
            <pc:sldMk cId="1627619141" sldId="275"/>
            <ac:spMk id="10" creationId="{3D8A6B93-F932-578C-3123-87A8E17E4690}"/>
          </ac:spMkLst>
        </pc:spChg>
        <pc:picChg chg="add mod ord">
          <ac:chgData name="Lynzie Chan" userId="432cc8c6-f54c-4527-b3ae-64e3da18d5ae" providerId="ADAL" clId="{7D7B6EBB-EBB2-4780-8BE5-CE5A252C26B4}" dt="2025-09-24T17:15:15.216" v="10" actId="1076"/>
          <ac:picMkLst>
            <pc:docMk/>
            <pc:sldMk cId="1627619141" sldId="275"/>
            <ac:picMk id="3" creationId="{ACBDCB08-A752-F5CC-E2F8-74A320DA16DE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08F2E-5F06-4CE2-A139-452A1382A6F0}" type="datetimeFigureOut">
              <a:rPr lang="en-US"/>
              <a:t>9/24/2025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8588A-5C4E-401A-AECC-B6F63A9DE96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C5DC6-1594-414D-9341-ABA08739246C}" type="datetimeFigureOut">
              <a:rPr lang="en-US"/>
              <a:t>9/24/2025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42409-6A04-4DC6-AC3A-D3758287A8F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2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8" name="Picture 7" descr="Puffy white clouds in deep blue sky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pic>
        <p:nvPicPr>
          <p:cNvPr id="10" name="Picture 9" descr="Closeup of plant shoot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128" y="2057400"/>
            <a:ext cx="2060767" cy="3886200"/>
          </a:xfrm>
          <a:prstGeom prst="rect">
            <a:avLst/>
          </a:prstGeom>
        </p:spPr>
      </p:pic>
      <p:pic>
        <p:nvPicPr>
          <p:cNvPr id="11" name="Picture 10" descr="Waves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7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55A74-0919-413E-865C-E0E8D1722ED7}" type="datetime1">
              <a:rPr lang="en-US" smtClean="0"/>
              <a:pPr/>
              <a:t>9/24/2025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7207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E46A-5893-4F80-829A-F37AF8AAC03B}" type="datetime1">
              <a:rPr lang="en-US" smtClean="0"/>
              <a:pPr/>
              <a:t>9/24/2025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102101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9/24/2025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34051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777" y="2263913"/>
            <a:ext cx="6949440" cy="314339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Closeup of green plants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  <p:pic>
        <p:nvPicPr>
          <p:cNvPr id="9" name="Picture 8" descr="Waves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6BA0-BF77-43AC-894A-20AD8220B887}" type="datetime1">
              <a:rPr lang="en-US" smtClean="0"/>
              <a:pPr/>
              <a:t>9/24/2025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7816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09699" y="2434147"/>
            <a:ext cx="4608576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34147"/>
            <a:ext cx="4610100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81B4D-F060-418E-A958-B2BDC1A258F8}" type="datetime1">
              <a:rPr lang="en-US" smtClean="0"/>
              <a:pPr/>
              <a:t>9/24/2025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82718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AC23-C97B-41FB-9B89-C7FE0FB631CA}" type="datetime1">
              <a:rPr lang="en-US" smtClean="0"/>
              <a:pPr/>
              <a:t>9/24/2025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4658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B9673-AC7F-4F1F-84E4-F0E5EAAE106D}" type="datetime1">
              <a:rPr lang="en-US" smtClean="0"/>
              <a:pPr/>
              <a:t>9/24/2025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11073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434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2434" y="3502152"/>
            <a:ext cx="4155622" cy="2479548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A3310-D664-4933-9402-AB5DB0887727}" type="datetime1">
              <a:rPr lang="en-US" smtClean="0"/>
              <a:pPr/>
              <a:t>9/24/2025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302354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435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2435" y="3502152"/>
            <a:ext cx="4155622" cy="2479547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47A63-5E3D-469C-A0D1-119323F4F95E}" type="datetime1">
              <a:rPr lang="en-US" smtClean="0"/>
              <a:pPr/>
              <a:t>9/24/2025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164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CD8D479-8942-46E8-A226-A4E01F7A10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E56E745-E731-42F7-BC46-83DD513FC98F}" type="datetime1">
              <a:rPr lang="en-US" smtClean="0"/>
              <a:pPr/>
              <a:t>9/24/2025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oklahoma.gov/deq.html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oklahoma.gov/deq/divisions/water-quality/wastewater-stormwater/wastewater-engineering-enforcement.html" TargetMode="External"/><Relationship Id="rId2" Type="http://schemas.openxmlformats.org/officeDocument/2006/relationships/hyperlink" Target="https://applications.deq.ok.gov/nviro/nform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777" y="1619531"/>
            <a:ext cx="484632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DEQ Electronic</a:t>
            </a:r>
            <a:br>
              <a:rPr lang="en-US" dirty="0"/>
            </a:br>
            <a:r>
              <a:rPr lang="en-US" dirty="0"/>
              <a:t>Submittal Tool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nFORM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Registration Guide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777" y="4181744"/>
            <a:ext cx="4846320" cy="448056"/>
          </a:xfrm>
        </p:spPr>
        <p:txBody>
          <a:bodyPr>
            <a:normAutofit/>
          </a:bodyPr>
          <a:lstStyle/>
          <a:p>
            <a:r>
              <a:rPr lang="en-US" sz="2000" dirty="0"/>
              <a:t>https://applications.deq.ok.gov/nviro/nform</a:t>
            </a:r>
          </a:p>
        </p:txBody>
      </p:sp>
    </p:spTree>
    <p:extLst>
      <p:ext uri="{BB962C8B-B14F-4D97-AF65-F5344CB8AC3E}">
        <p14:creationId xmlns:p14="http://schemas.microsoft.com/office/powerpoint/2010/main" val="426154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10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47A63-5E3D-469C-A0D1-119323F4F95E}" type="datetime1">
              <a:rPr lang="en-US" smtClean="0"/>
              <a:pPr/>
              <a:t>9/24/2025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001C27F-7987-5AD3-0CCC-FDCF2E946D7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4283"/>
          <a:stretch>
            <a:fillRect/>
          </a:stretch>
        </p:blipFill>
        <p:spPr>
          <a:xfrm>
            <a:off x="2110952" y="2613760"/>
            <a:ext cx="7970095" cy="3436525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E23CFD4B-1732-8189-4CCC-5848A4DFA346}"/>
              </a:ext>
            </a:extLst>
          </p:cNvPr>
          <p:cNvSpPr txBox="1">
            <a:spLocks/>
          </p:cNvSpPr>
          <p:nvPr/>
        </p:nvSpPr>
        <p:spPr>
          <a:xfrm>
            <a:off x="1454065" y="807715"/>
            <a:ext cx="9371949" cy="6064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Create challenge questions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79CF18-F427-756B-409D-29A031AA1799}"/>
              </a:ext>
            </a:extLst>
          </p:cNvPr>
          <p:cNvSpPr txBox="1"/>
          <p:nvPr/>
        </p:nvSpPr>
        <p:spPr>
          <a:xfrm>
            <a:off x="1454064" y="1414130"/>
            <a:ext cx="53614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Enter all required fields.</a:t>
            </a:r>
          </a:p>
          <a:p>
            <a:endParaRPr lang="en-US" sz="2200" dirty="0"/>
          </a:p>
          <a:p>
            <a:r>
              <a:rPr lang="en-US" sz="2200" dirty="0"/>
              <a:t>Five questions and answers are required. </a:t>
            </a:r>
          </a:p>
        </p:txBody>
      </p:sp>
    </p:spTree>
    <p:extLst>
      <p:ext uri="{BB962C8B-B14F-4D97-AF65-F5344CB8AC3E}">
        <p14:creationId xmlns:p14="http://schemas.microsoft.com/office/powerpoint/2010/main" val="144566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A64043-C5C4-DE09-BED9-0C6371D2C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11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E68DEB5-C354-17AD-A0C1-1917FBF9E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47A63-5E3D-469C-A0D1-119323F4F95E}" type="datetime1">
              <a:rPr lang="en-US" smtClean="0"/>
              <a:pPr/>
              <a:t>9/24/2025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C2CDF5C-CE20-17A2-A807-25BC6BE07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2E8276B-2289-A122-EB26-3C9C67353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2164" y="2746707"/>
            <a:ext cx="9135750" cy="365811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F677113D-25D1-A922-DE20-F30881E06CAC}"/>
              </a:ext>
            </a:extLst>
          </p:cNvPr>
          <p:cNvSpPr txBox="1">
            <a:spLocks/>
          </p:cNvSpPr>
          <p:nvPr/>
        </p:nvSpPr>
        <p:spPr>
          <a:xfrm>
            <a:off x="1454065" y="807715"/>
            <a:ext cx="9371949" cy="6064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Identity Verification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175240-B7D4-9E7F-679F-A4A3265C831D}"/>
              </a:ext>
            </a:extLst>
          </p:cNvPr>
          <p:cNvSpPr txBox="1"/>
          <p:nvPr/>
        </p:nvSpPr>
        <p:spPr>
          <a:xfrm>
            <a:off x="1454064" y="1414130"/>
            <a:ext cx="84023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Skip</a:t>
            </a:r>
            <a:r>
              <a:rPr lang="en-US" sz="2200" dirty="0"/>
              <a:t> identity verification.</a:t>
            </a:r>
          </a:p>
          <a:p>
            <a:endParaRPr lang="en-US" sz="2200" dirty="0"/>
          </a:p>
          <a:p>
            <a:r>
              <a:rPr lang="en-US" sz="2200" dirty="0"/>
              <a:t>Identity verification will be completed in another step.</a:t>
            </a:r>
          </a:p>
        </p:txBody>
      </p:sp>
    </p:spTree>
    <p:extLst>
      <p:ext uri="{BB962C8B-B14F-4D97-AF65-F5344CB8AC3E}">
        <p14:creationId xmlns:p14="http://schemas.microsoft.com/office/powerpoint/2010/main" val="314826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ABC634-F2B3-7DC3-2555-DCB8293FC0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E3B70B-A242-BD43-F222-B7F31DD07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12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0A63C95-D8CB-6249-3201-275DD9945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47A63-5E3D-469C-A0D1-119323F4F95E}" type="datetime1">
              <a:rPr lang="en-US" smtClean="0"/>
              <a:pPr/>
              <a:t>9/24/2025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B81DF28-1A51-1FDB-862E-98484D0E2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0E10896-2046-64FF-D93C-60A0C97F63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800" y="2522126"/>
            <a:ext cx="11602477" cy="3666237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B6FD50F7-FB0C-0856-8597-16DE871661F5}"/>
              </a:ext>
            </a:extLst>
          </p:cNvPr>
          <p:cNvSpPr txBox="1">
            <a:spLocks/>
          </p:cNvSpPr>
          <p:nvPr/>
        </p:nvSpPr>
        <p:spPr>
          <a:xfrm>
            <a:off x="1454065" y="807715"/>
            <a:ext cx="9371949" cy="6064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Identity Verification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92BB540-6D73-44AA-6545-ADA163927BA6}"/>
              </a:ext>
            </a:extLst>
          </p:cNvPr>
          <p:cNvSpPr txBox="1"/>
          <p:nvPr/>
        </p:nvSpPr>
        <p:spPr>
          <a:xfrm>
            <a:off x="1454065" y="1414130"/>
            <a:ext cx="53614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Click “Home”, then your initials.</a:t>
            </a:r>
          </a:p>
          <a:p>
            <a:endParaRPr lang="en-US" sz="2200" dirty="0"/>
          </a:p>
          <a:p>
            <a:r>
              <a:rPr lang="en-US" sz="2200" dirty="0"/>
              <a:t>A dropdown box will appear, click “Profile”.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37FC3EB-A6D1-EFD9-7D50-9954DDFF001F}"/>
              </a:ext>
            </a:extLst>
          </p:cNvPr>
          <p:cNvCxnSpPr>
            <a:cxnSpLocks/>
          </p:cNvCxnSpPr>
          <p:nvPr/>
        </p:nvCxnSpPr>
        <p:spPr>
          <a:xfrm>
            <a:off x="883396" y="1414130"/>
            <a:ext cx="0" cy="133746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04A7F6D-49B3-66F9-4209-ACBDB9C8461D}"/>
              </a:ext>
            </a:extLst>
          </p:cNvPr>
          <p:cNvCxnSpPr>
            <a:cxnSpLocks/>
          </p:cNvCxnSpPr>
          <p:nvPr/>
        </p:nvCxnSpPr>
        <p:spPr>
          <a:xfrm>
            <a:off x="11703796" y="1386840"/>
            <a:ext cx="0" cy="133746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974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C27D97-2C41-32C2-D649-B7C9DA34C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13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E5CF28B-6465-053E-F95B-0B69B533A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47A63-5E3D-469C-A0D1-119323F4F95E}" type="datetime1">
              <a:rPr lang="en-US" smtClean="0"/>
              <a:pPr/>
              <a:t>9/24/2025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00580E5-7183-9364-C7D7-568EABC5D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AA5035F-599C-CFD9-32B0-D7A73C1614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3726" y="2401984"/>
            <a:ext cx="8524547" cy="2470121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3A9A3D76-D06C-6DA0-020A-E9503EE7B07A}"/>
              </a:ext>
            </a:extLst>
          </p:cNvPr>
          <p:cNvSpPr txBox="1">
            <a:spLocks/>
          </p:cNvSpPr>
          <p:nvPr/>
        </p:nvSpPr>
        <p:spPr>
          <a:xfrm>
            <a:off x="1454065" y="807715"/>
            <a:ext cx="9371949" cy="6064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e-Signature Access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0FEF121-C6A8-0717-5BE9-5E552647CC75}"/>
              </a:ext>
            </a:extLst>
          </p:cNvPr>
          <p:cNvSpPr txBox="1"/>
          <p:nvPr/>
        </p:nvSpPr>
        <p:spPr>
          <a:xfrm>
            <a:off x="1454064" y="1414130"/>
            <a:ext cx="53614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Click “Add Electronic Signature Capability”.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54028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98D003-0BE5-7184-F25C-96810725C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14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C619AFD-55D7-D278-C5E1-7853FF2CD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47A63-5E3D-469C-A0D1-119323F4F95E}" type="datetime1">
              <a:rPr lang="en-US" smtClean="0"/>
              <a:pPr/>
              <a:t>9/24/2025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96262BF-92DB-92C2-54AD-43E19EF48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918617-D859-096B-1246-5B19B0C7E7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310" y="2522126"/>
            <a:ext cx="7735380" cy="385816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DE04E421-AEF6-E735-8DE6-545787EFFF3C}"/>
              </a:ext>
            </a:extLst>
          </p:cNvPr>
          <p:cNvSpPr txBox="1">
            <a:spLocks/>
          </p:cNvSpPr>
          <p:nvPr/>
        </p:nvSpPr>
        <p:spPr>
          <a:xfrm>
            <a:off x="1454065" y="807715"/>
            <a:ext cx="9371949" cy="6064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Identity Verification Method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2AA650-8023-0CE7-AC69-54D639714EF5}"/>
              </a:ext>
            </a:extLst>
          </p:cNvPr>
          <p:cNvSpPr txBox="1"/>
          <p:nvPr/>
        </p:nvSpPr>
        <p:spPr>
          <a:xfrm>
            <a:off x="1454064" y="1414130"/>
            <a:ext cx="77353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Click “Use Digital Authentication Service (recommended)”.</a:t>
            </a:r>
          </a:p>
          <a:p>
            <a:endParaRPr lang="en-US" sz="2200" dirty="0"/>
          </a:p>
          <a:p>
            <a:r>
              <a:rPr lang="en-US" sz="2200" dirty="0"/>
              <a:t>A mail-in form is required if digital authentication is unsuccessful.</a:t>
            </a:r>
          </a:p>
        </p:txBody>
      </p:sp>
    </p:spTree>
    <p:extLst>
      <p:ext uri="{BB962C8B-B14F-4D97-AF65-F5344CB8AC3E}">
        <p14:creationId xmlns:p14="http://schemas.microsoft.com/office/powerpoint/2010/main" val="100123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EA8458-A56B-3F1D-DABE-98F01A223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15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2C8F849-16BE-AA74-E4ED-AF690E9A9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47A63-5E3D-469C-A0D1-119323F4F95E}" type="datetime1">
              <a:rPr lang="en-US" smtClean="0"/>
              <a:pPr/>
              <a:t>9/24/2025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358C6B3-B0B6-3130-DA4B-294A45C2A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20E55EE-0FCD-F509-E825-B08FB5F532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2237" y="328055"/>
            <a:ext cx="6101858" cy="6201889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E1BE9F30-AACF-433A-ED7E-6A824655B8A5}"/>
              </a:ext>
            </a:extLst>
          </p:cNvPr>
          <p:cNvSpPr txBox="1">
            <a:spLocks/>
          </p:cNvSpPr>
          <p:nvPr/>
        </p:nvSpPr>
        <p:spPr>
          <a:xfrm>
            <a:off x="1454065" y="807715"/>
            <a:ext cx="9371949" cy="6064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Terms of Use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8C0EE9-5E65-16B8-B027-395089934E1F}"/>
              </a:ext>
            </a:extLst>
          </p:cNvPr>
          <p:cNvSpPr txBox="1"/>
          <p:nvPr/>
        </p:nvSpPr>
        <p:spPr>
          <a:xfrm>
            <a:off x="1454065" y="1414130"/>
            <a:ext cx="42662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Review the Terms of Use.</a:t>
            </a:r>
          </a:p>
          <a:p>
            <a:endParaRPr lang="en-US" sz="2200" dirty="0"/>
          </a:p>
          <a:p>
            <a:r>
              <a:rPr lang="en-US" sz="2200" dirty="0"/>
              <a:t>Click “Continue”.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13673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DF928F-AA55-AA77-18C5-27306E3A4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16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B102DDA-DDE9-64C1-EC1F-1DD28B967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47A63-5E3D-469C-A0D1-119323F4F95E}" type="datetime1">
              <a:rPr lang="en-US" smtClean="0"/>
              <a:pPr/>
              <a:t>9/24/2025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97A0569-69A5-4D30-0D1C-ABECFA90C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442333-3AD9-08CE-59E5-D7512B6743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4094" y="416766"/>
            <a:ext cx="5590146" cy="602446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1FA9F29B-2F94-CA09-8A79-EB9FDBC9923F}"/>
              </a:ext>
            </a:extLst>
          </p:cNvPr>
          <p:cNvSpPr txBox="1">
            <a:spLocks/>
          </p:cNvSpPr>
          <p:nvPr/>
        </p:nvSpPr>
        <p:spPr>
          <a:xfrm>
            <a:off x="1454065" y="807715"/>
            <a:ext cx="9371949" cy="6064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Verify Personal Information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C19E867-D2D3-8009-D1A2-96295C4AF859}"/>
              </a:ext>
            </a:extLst>
          </p:cNvPr>
          <p:cNvSpPr txBox="1"/>
          <p:nvPr/>
        </p:nvSpPr>
        <p:spPr>
          <a:xfrm>
            <a:off x="1454065" y="1414130"/>
            <a:ext cx="419182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Enter all required fields and click “Submit”.</a:t>
            </a:r>
          </a:p>
          <a:p>
            <a:endParaRPr lang="en-US" sz="2200" dirty="0"/>
          </a:p>
          <a:p>
            <a:r>
              <a:rPr lang="en-US" sz="2200" dirty="0"/>
              <a:t>Processing times vary, this step may take a few moments.</a:t>
            </a:r>
          </a:p>
        </p:txBody>
      </p:sp>
    </p:spTree>
    <p:extLst>
      <p:ext uri="{BB962C8B-B14F-4D97-AF65-F5344CB8AC3E}">
        <p14:creationId xmlns:p14="http://schemas.microsoft.com/office/powerpoint/2010/main" val="258289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79BD7F-38B3-513F-F24B-9B0337B43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17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51FD54-BACE-61C0-172A-DFE0B3CB2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47A63-5E3D-469C-A0D1-119323F4F95E}" type="datetime1">
              <a:rPr lang="en-US" smtClean="0"/>
              <a:pPr/>
              <a:t>9/24/2025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67F4FF2-64A7-034A-E5F9-9CBF743CC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D6E5BDA-4A46-F4E2-286F-0FF138EA06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977" y="2020545"/>
            <a:ext cx="6972201" cy="308567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46031E46-9DE0-EC65-EA99-600259BB9948}"/>
              </a:ext>
            </a:extLst>
          </p:cNvPr>
          <p:cNvSpPr txBox="1">
            <a:spLocks/>
          </p:cNvSpPr>
          <p:nvPr/>
        </p:nvSpPr>
        <p:spPr>
          <a:xfrm>
            <a:off x="1454065" y="807715"/>
            <a:ext cx="9371949" cy="6064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Verification Successful, Registration Complete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52E8CF-00DE-3ECD-F697-9DA2B826C93E}"/>
              </a:ext>
            </a:extLst>
          </p:cNvPr>
          <p:cNvSpPr txBox="1"/>
          <p:nvPr/>
        </p:nvSpPr>
        <p:spPr>
          <a:xfrm>
            <a:off x="1454065" y="1414130"/>
            <a:ext cx="41918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Click “Continue”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65080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56B6B2-CBB0-F6D3-8FC1-BC85CBA40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18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03FB7B5-D2AA-3C96-D582-3F600BDE9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47A63-5E3D-469C-A0D1-119323F4F95E}" type="datetime1">
              <a:rPr lang="en-US" smtClean="0"/>
              <a:pPr/>
              <a:t>9/24/2025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7D26CFA-B65C-5F91-8D26-E1BAF7143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5C2B29-3975-31A7-09B2-6647AFC7A2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109" y="3000722"/>
            <a:ext cx="10799781" cy="348863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2591B9A-6CF4-A503-B02C-6F7F014533BE}"/>
              </a:ext>
            </a:extLst>
          </p:cNvPr>
          <p:cNvSpPr txBox="1">
            <a:spLocks/>
          </p:cNvSpPr>
          <p:nvPr/>
        </p:nvSpPr>
        <p:spPr>
          <a:xfrm>
            <a:off x="1454065" y="807715"/>
            <a:ext cx="9371949" cy="6064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Form Search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41FA8E-40A3-E888-186C-3FD285C06E4E}"/>
              </a:ext>
            </a:extLst>
          </p:cNvPr>
          <p:cNvSpPr txBox="1"/>
          <p:nvPr/>
        </p:nvSpPr>
        <p:spPr>
          <a:xfrm>
            <a:off x="1454064" y="1414130"/>
            <a:ext cx="849801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Click “Home” then search for electronic forms via “Form Search” on the Home page.</a:t>
            </a:r>
          </a:p>
          <a:p>
            <a:endParaRPr lang="en-US" sz="2200" dirty="0"/>
          </a:p>
          <a:p>
            <a:r>
              <a:rPr lang="en-US" sz="2200" dirty="0"/>
              <a:t>Further instruction will be provided for completion and submission of each electronic form.</a:t>
            </a: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83FF3F37-6FBE-847A-77C5-163A84E230EF}"/>
              </a:ext>
            </a:extLst>
          </p:cNvPr>
          <p:cNvCxnSpPr>
            <a:cxnSpLocks/>
          </p:cNvCxnSpPr>
          <p:nvPr/>
        </p:nvCxnSpPr>
        <p:spPr>
          <a:xfrm>
            <a:off x="1235088" y="2035702"/>
            <a:ext cx="0" cy="133746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287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624185" y="2083981"/>
            <a:ext cx="7190205" cy="3848986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u="sng" dirty="0"/>
              <a:t>Call</a:t>
            </a:r>
            <a:r>
              <a:rPr lang="en-US" dirty="0"/>
              <a:t>: 405-702-8100 </a:t>
            </a:r>
          </a:p>
          <a:p>
            <a:endParaRPr lang="en-US" dirty="0"/>
          </a:p>
          <a:p>
            <a:r>
              <a:rPr lang="en-US" u="sng" dirty="0"/>
              <a:t>Visit</a:t>
            </a:r>
            <a:r>
              <a:rPr lang="en-US" dirty="0"/>
              <a:t>:  </a:t>
            </a:r>
            <a:r>
              <a:rPr lang="en-US" dirty="0">
                <a:hlinkClick r:id="rId2"/>
              </a:rPr>
              <a:t>https://oklahoma.gov/deq.html</a:t>
            </a:r>
            <a:endParaRPr lang="en-US" dirty="0"/>
          </a:p>
          <a:p>
            <a:endParaRPr lang="en-US" dirty="0"/>
          </a:p>
          <a:p>
            <a:r>
              <a:rPr lang="en-US" u="sng" dirty="0"/>
              <a:t>Staff</a:t>
            </a:r>
            <a:r>
              <a:rPr lang="en-US" dirty="0"/>
              <a:t>:</a:t>
            </a:r>
          </a:p>
          <a:p>
            <a:r>
              <a:rPr lang="en-US" dirty="0"/>
              <a:t>Charles Garcia (Biosolids)   405-702-8220</a:t>
            </a:r>
          </a:p>
          <a:p>
            <a:r>
              <a:rPr lang="en-US" dirty="0"/>
              <a:t>Toby Harden (Biosolids)   405-702-8109</a:t>
            </a:r>
          </a:p>
          <a:p>
            <a:r>
              <a:rPr lang="en-US" dirty="0"/>
              <a:t>Lynzie Chan (</a:t>
            </a:r>
            <a:r>
              <a:rPr lang="en-US" dirty="0" err="1"/>
              <a:t>nFORM</a:t>
            </a:r>
            <a:r>
              <a:rPr lang="en-US" dirty="0"/>
              <a:t>)  405-702-8163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3051CA-FA1B-1473-17DC-2F61C4A42531}"/>
              </a:ext>
            </a:extLst>
          </p:cNvPr>
          <p:cNvSpPr txBox="1"/>
          <p:nvPr/>
        </p:nvSpPr>
        <p:spPr>
          <a:xfrm>
            <a:off x="1624185" y="263313"/>
            <a:ext cx="82343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Need assistance or have questions? Contact us!</a:t>
            </a:r>
          </a:p>
        </p:txBody>
      </p:sp>
    </p:spTree>
    <p:extLst>
      <p:ext uri="{BB962C8B-B14F-4D97-AF65-F5344CB8AC3E}">
        <p14:creationId xmlns:p14="http://schemas.microsoft.com/office/powerpoint/2010/main" val="375262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3D8A6B93-F932-578C-3123-87A8E17E4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</p:spPr>
        <p:txBody>
          <a:bodyPr anchor="b">
            <a:normAutofit/>
          </a:bodyPr>
          <a:lstStyle/>
          <a:p>
            <a:r>
              <a:rPr lang="en-US" dirty="0"/>
              <a:t>Accessing </a:t>
            </a:r>
            <a:r>
              <a:rPr lang="en-US" dirty="0" err="1"/>
              <a:t>nForm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2DF7545-DB89-9178-033C-E77DA7C155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900" dirty="0"/>
          </a:p>
          <a:p>
            <a:pPr marL="0" indent="0">
              <a:buNone/>
            </a:pPr>
            <a:endParaRPr lang="en-US" sz="1900" dirty="0"/>
          </a:p>
          <a:p>
            <a:pPr marL="0" indent="0">
              <a:buNone/>
            </a:pPr>
            <a:r>
              <a:rPr lang="en-US" sz="1900" dirty="0" err="1"/>
              <a:t>nForm</a:t>
            </a:r>
            <a:r>
              <a:rPr lang="en-US" sz="1900" dirty="0"/>
              <a:t> can be accessed by clicking this link:</a:t>
            </a:r>
          </a:p>
          <a:p>
            <a:pPr marL="0" indent="0">
              <a:buNone/>
            </a:pPr>
            <a:r>
              <a:rPr lang="en-US" sz="1900" dirty="0"/>
              <a:t> </a:t>
            </a:r>
            <a:r>
              <a:rPr lang="en-US" sz="1900" dirty="0">
                <a:hlinkClick r:id="rId2"/>
              </a:rPr>
              <a:t>https://applications.deq.ok.gov/nviro/nform</a:t>
            </a:r>
            <a:r>
              <a:rPr lang="en-US" sz="1900" dirty="0"/>
              <a:t> </a:t>
            </a:r>
          </a:p>
          <a:p>
            <a:pPr marL="0" indent="0">
              <a:buNone/>
            </a:pPr>
            <a:endParaRPr lang="en-US" sz="1900" dirty="0"/>
          </a:p>
          <a:p>
            <a:pPr marL="0" indent="0">
              <a:buNone/>
            </a:pPr>
            <a:r>
              <a:rPr lang="en-US" sz="1900" dirty="0" err="1"/>
              <a:t>nForm</a:t>
            </a:r>
            <a:r>
              <a:rPr lang="en-US" sz="1900" dirty="0"/>
              <a:t> can also be accessed from the DEQ website:</a:t>
            </a:r>
          </a:p>
          <a:p>
            <a:pPr marL="0" indent="0">
              <a:buNone/>
            </a:pPr>
            <a:r>
              <a:rPr lang="en-US" sz="1900" dirty="0"/>
              <a:t> </a:t>
            </a:r>
            <a:r>
              <a:rPr lang="en-US" sz="1900" dirty="0">
                <a:hlinkClick r:id="rId3"/>
              </a:rPr>
              <a:t>https://oklahoma.gov/deq/divisions/water-quality/wastewater-stormwater/wastewater-engineering-enforcement.html</a:t>
            </a:r>
            <a:r>
              <a:rPr lang="en-US" sz="1900" dirty="0"/>
              <a:t> </a:t>
            </a:r>
          </a:p>
          <a:p>
            <a:pPr marL="0" indent="0">
              <a:buNone/>
            </a:pPr>
            <a:endParaRPr lang="en-US" sz="1900" dirty="0">
              <a:highlight>
                <a:srgbClr val="FFFF00"/>
              </a:highligh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BDCB08-A752-F5CC-E2F8-74A320DA16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9845" y="798749"/>
            <a:ext cx="4609775" cy="5260502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10402" cy="2286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9CD8D479-8942-46E8-A226-A4E01F7A105C}" type="slidenum">
              <a:rPr lang="en-US" sz="1000" smtClean="0"/>
              <a:pPr>
                <a:lnSpc>
                  <a:spcPct val="90000"/>
                </a:lnSpc>
                <a:spcAft>
                  <a:spcPts val="600"/>
                </a:spcAft>
              </a:pPr>
              <a:t>2</a:t>
            </a:fld>
            <a:endParaRPr lang="en-US" sz="10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3403" y="6629400"/>
            <a:ext cx="1000662" cy="2286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6DD1B487-36FD-4CED-B07A-1A81FC6540B1}" type="datetime1">
              <a:rPr lang="en-US" sz="1000" smtClean="0"/>
              <a:pPr>
                <a:lnSpc>
                  <a:spcPct val="90000"/>
                </a:lnSpc>
                <a:spcAft>
                  <a:spcPts val="600"/>
                </a:spcAft>
              </a:pPr>
              <a:t>9/24/2025</a:t>
            </a:fld>
            <a:endParaRPr lang="en-US" sz="10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37716" y="6629400"/>
            <a:ext cx="9144259" cy="2286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00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162761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9/24/2025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D42175-8057-3F0A-EBF6-15183D1DC3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Click “Create Account” to create a new </a:t>
            </a:r>
            <a:r>
              <a:rPr lang="en-US" dirty="0" err="1"/>
              <a:t>nFORM</a:t>
            </a:r>
            <a:r>
              <a:rPr lang="en-US" dirty="0"/>
              <a:t> account.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89E9E2A-9892-C697-DF86-DC63AB63B7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065" y="2127119"/>
            <a:ext cx="8853280" cy="383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69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4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6BA0-BF77-43AC-894A-20AD8220B887}" type="datetime1">
              <a:rPr lang="en-US" smtClean="0"/>
              <a:pPr/>
              <a:t>9/24/2025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3268554C-A5F8-EAC4-8198-F9C69D66A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 for a new account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EE637E9-C85F-5EF2-D12D-6530512771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7064449" cy="69782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Enter all required fields, then click “Register”.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791FAC8-FDC6-ECE8-AF1F-2886A35E91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3490" y="1905191"/>
            <a:ext cx="4645020" cy="465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59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5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6BA0-BF77-43AC-894A-20AD8220B887}" type="datetime1">
              <a:rPr lang="en-US" smtClean="0"/>
              <a:pPr/>
              <a:t>9/24/2025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14" name="Title 8">
            <a:extLst>
              <a:ext uri="{FF2B5EF4-FFF2-40B4-BE49-F238E27FC236}">
                <a16:creationId xmlns:a16="http://schemas.microsoft.com/office/drawing/2014/main" id="{4E34901B-FC37-FD5D-0F5E-E0B03B16F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</p:spPr>
        <p:txBody>
          <a:bodyPr/>
          <a:lstStyle/>
          <a:p>
            <a:r>
              <a:rPr lang="en-US" dirty="0"/>
              <a:t>Confirm account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E1CEF40-D842-780B-048C-7F803E7C9C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16" y="3419776"/>
            <a:ext cx="5235486" cy="268367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9A6A897-6861-3FB8-E2BD-9ACE231DF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113557"/>
            <a:ext cx="5985959" cy="329611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5C2DE57-FBC6-D6F5-A3C0-7CB18D5452CF}"/>
              </a:ext>
            </a:extLst>
          </p:cNvPr>
          <p:cNvSpPr txBox="1"/>
          <p:nvPr/>
        </p:nvSpPr>
        <p:spPr>
          <a:xfrm>
            <a:off x="1410025" y="1459653"/>
            <a:ext cx="76129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A confirmation e-mail will be sent to the e-mail address on file.</a:t>
            </a:r>
          </a:p>
          <a:p>
            <a:endParaRPr lang="en-US" sz="2200" dirty="0"/>
          </a:p>
          <a:p>
            <a:r>
              <a:rPr lang="en-US" sz="2200" dirty="0"/>
              <a:t>You may use the confirmation code, or select the link provided to activate your account.</a:t>
            </a:r>
          </a:p>
        </p:txBody>
      </p:sp>
    </p:spTree>
    <p:extLst>
      <p:ext uri="{BB962C8B-B14F-4D97-AF65-F5344CB8AC3E}">
        <p14:creationId xmlns:p14="http://schemas.microsoft.com/office/powerpoint/2010/main" val="12907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 In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10025" y="1523365"/>
            <a:ext cx="7712709" cy="46492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Once your account has been activated, sign in to </a:t>
            </a:r>
            <a:r>
              <a:rPr lang="en-US" dirty="0" err="1"/>
              <a:t>nFORM</a:t>
            </a:r>
            <a:r>
              <a:rPr lang="en-US" dirty="0"/>
              <a:t>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6</a:t>
            </a:fld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81B4D-F060-418E-A958-B2BDC1A258F8}" type="datetime1">
              <a:rPr lang="en-US" smtClean="0"/>
              <a:pPr/>
              <a:t>9/24/2025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A29AE7D-2D8A-664F-E2DC-B8FDE88587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2679" y="1988288"/>
            <a:ext cx="7106642" cy="433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33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Verify your phone number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7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AC23-C97B-41FB-9B89-C7FE0FB631CA}" type="datetime1">
              <a:rPr lang="en-US" smtClean="0"/>
              <a:pPr/>
              <a:t>9/24/2025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BB5A71-4A8D-8FE0-6450-127B34D0E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2042" y="2101187"/>
            <a:ext cx="7627916" cy="36859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65FA52D-5777-60C4-0804-A1D54D5B51D3}"/>
              </a:ext>
            </a:extLst>
          </p:cNvPr>
          <p:cNvSpPr txBox="1"/>
          <p:nvPr/>
        </p:nvSpPr>
        <p:spPr>
          <a:xfrm>
            <a:off x="1454065" y="1459653"/>
            <a:ext cx="78068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Set up two-factor authentication or click “Don’t ask me again”.</a:t>
            </a:r>
          </a:p>
        </p:txBody>
      </p:sp>
    </p:spTree>
    <p:extLst>
      <p:ext uri="{BB962C8B-B14F-4D97-AF65-F5344CB8AC3E}">
        <p14:creationId xmlns:p14="http://schemas.microsoft.com/office/powerpoint/2010/main" val="133229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8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B9673-AC7F-4F1F-84E4-F0E5EAAE106D}" type="datetime1">
              <a:rPr lang="en-US" smtClean="0"/>
              <a:pPr/>
              <a:t>9/24/2025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1BE6BE-85FE-5D54-2541-940766AB6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1472" y="1414130"/>
            <a:ext cx="7236404" cy="498667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1E51080-E56F-9ED0-2457-A3354CB5A9AF}"/>
              </a:ext>
            </a:extLst>
          </p:cNvPr>
          <p:cNvSpPr txBox="1">
            <a:spLocks/>
          </p:cNvSpPr>
          <p:nvPr/>
        </p:nvSpPr>
        <p:spPr>
          <a:xfrm>
            <a:off x="1454065" y="807715"/>
            <a:ext cx="9371949" cy="6064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Complete Your Profile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A294A9-7E69-3315-50A0-BBCBFAAFE7F2}"/>
              </a:ext>
            </a:extLst>
          </p:cNvPr>
          <p:cNvSpPr txBox="1"/>
          <p:nvPr/>
        </p:nvSpPr>
        <p:spPr>
          <a:xfrm>
            <a:off x="1454065" y="1414130"/>
            <a:ext cx="32000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Enter all required fields.</a:t>
            </a:r>
          </a:p>
          <a:p>
            <a:endParaRPr lang="en-US" sz="2200" dirty="0"/>
          </a:p>
          <a:p>
            <a:r>
              <a:rPr lang="en-US" sz="2200" dirty="0"/>
              <a:t>Click “Update Address”. </a:t>
            </a:r>
          </a:p>
        </p:txBody>
      </p:sp>
    </p:spTree>
    <p:extLst>
      <p:ext uri="{BB962C8B-B14F-4D97-AF65-F5344CB8AC3E}">
        <p14:creationId xmlns:p14="http://schemas.microsoft.com/office/powerpoint/2010/main" val="10906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9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A3310-D664-4933-9402-AB5DB0887727}" type="datetime1">
              <a:rPr lang="en-US" smtClean="0"/>
              <a:pPr/>
              <a:t>9/24/2025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F581478-6637-A13D-A0BD-7003D24C4A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9465" y="2732567"/>
            <a:ext cx="7973070" cy="373660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E903A9CC-031D-551A-0014-300D412FA9F8}"/>
              </a:ext>
            </a:extLst>
          </p:cNvPr>
          <p:cNvSpPr txBox="1">
            <a:spLocks/>
          </p:cNvSpPr>
          <p:nvPr/>
        </p:nvSpPr>
        <p:spPr>
          <a:xfrm>
            <a:off x="1454065" y="807715"/>
            <a:ext cx="9371949" cy="6064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Enable Electronic Signatures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FBB8D3-204F-FD02-12D8-A015D2F18C98}"/>
              </a:ext>
            </a:extLst>
          </p:cNvPr>
          <p:cNvSpPr txBox="1"/>
          <p:nvPr/>
        </p:nvSpPr>
        <p:spPr>
          <a:xfrm>
            <a:off x="1454065" y="1414131"/>
            <a:ext cx="81577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The following steps are for </a:t>
            </a:r>
            <a:r>
              <a:rPr lang="en-US" sz="2200" u="sng" dirty="0"/>
              <a:t>signatories</a:t>
            </a:r>
            <a:r>
              <a:rPr lang="en-US" sz="2200" dirty="0"/>
              <a:t> only.</a:t>
            </a:r>
          </a:p>
          <a:p>
            <a:endParaRPr lang="en-US" sz="2200" dirty="0"/>
          </a:p>
          <a:p>
            <a:r>
              <a:rPr lang="en-US" sz="2200" b="1" dirty="0"/>
              <a:t>Skip</a:t>
            </a:r>
            <a:r>
              <a:rPr lang="en-US" sz="2200" dirty="0"/>
              <a:t> to “</a:t>
            </a:r>
            <a:r>
              <a:rPr lang="en-US" sz="2200" dirty="0">
                <a:hlinkClick r:id="rId3" action="ppaction://hlinksldjump"/>
              </a:rPr>
              <a:t>Form Search</a:t>
            </a:r>
            <a:r>
              <a:rPr lang="en-US" sz="2200" dirty="0"/>
              <a:t>” if you are a </a:t>
            </a:r>
            <a:r>
              <a:rPr lang="en-US" sz="2200" u="sng" dirty="0"/>
              <a:t>preparer</a:t>
            </a:r>
            <a:r>
              <a:rPr lang="en-US" sz="2200" dirty="0"/>
              <a:t>.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97119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cology 16x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ture ecology education photo presentation.potx" id="{C2041BFC-79DD-469A-9C9C-CE3A45FF64F3}" vid="{F6D325B2-35D9-40C5-B4CD-C0A8483D5659}"/>
    </a:ext>
  </a:extLst>
</a:theme>
</file>

<file path=ppt/theme/theme2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Nature ecology education photo presentation</Template>
  <TotalTime>352</TotalTime>
  <Words>496</Words>
  <Application>Microsoft Office PowerPoint</Application>
  <PresentationFormat>Widescreen</PresentationFormat>
  <Paragraphs>125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Corbel</vt:lpstr>
      <vt:lpstr>Ecology 16x9</vt:lpstr>
      <vt:lpstr>DEQ Electronic Submittal Tool (nFORM) Registration Guide</vt:lpstr>
      <vt:lpstr>Accessing nForm</vt:lpstr>
      <vt:lpstr>Registration</vt:lpstr>
      <vt:lpstr>Register for a new account</vt:lpstr>
      <vt:lpstr>Confirm account</vt:lpstr>
      <vt:lpstr>Sign In</vt:lpstr>
      <vt:lpstr>Verify your phone number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Lynzie Chan</dc:creator>
  <cp:lastModifiedBy>Lynzie Chan</cp:lastModifiedBy>
  <cp:revision>3</cp:revision>
  <dcterms:created xsi:type="dcterms:W3CDTF">2025-08-28T14:23:37Z</dcterms:created>
  <dcterms:modified xsi:type="dcterms:W3CDTF">2025-09-24T17:18:34Z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