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Masters/slideMaster1.xml" ContentType="application/vnd.openxmlformats-officedocument.presentationml.slideMaster+xml"/>
  <Override PartName="/ppt/notesSlides/notesSlide27.xml" ContentType="application/vnd.openxmlformats-officedocument.presentationml.notesSlide+xml"/>
  <Override PartName="/ppt/notesSlides/notesSlide29.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65" r:id="rId2"/>
    <p:sldId id="281" r:id="rId3"/>
    <p:sldId id="302" r:id="rId4"/>
    <p:sldId id="273" r:id="rId5"/>
    <p:sldId id="301" r:id="rId6"/>
    <p:sldId id="309" r:id="rId7"/>
    <p:sldId id="310" r:id="rId8"/>
    <p:sldId id="311" r:id="rId9"/>
    <p:sldId id="303" r:id="rId10"/>
    <p:sldId id="305" r:id="rId11"/>
    <p:sldId id="306" r:id="rId12"/>
    <p:sldId id="307" r:id="rId13"/>
    <p:sldId id="308" r:id="rId14"/>
    <p:sldId id="304" r:id="rId15"/>
    <p:sldId id="312" r:id="rId16"/>
    <p:sldId id="267" r:id="rId17"/>
    <p:sldId id="282" r:id="rId18"/>
    <p:sldId id="283" r:id="rId19"/>
    <p:sldId id="286" r:id="rId20"/>
    <p:sldId id="289" r:id="rId21"/>
    <p:sldId id="290" r:id="rId22"/>
    <p:sldId id="287" r:id="rId23"/>
    <p:sldId id="291" r:id="rId24"/>
    <p:sldId id="292" r:id="rId25"/>
    <p:sldId id="294" r:id="rId26"/>
    <p:sldId id="293" r:id="rId27"/>
    <p:sldId id="313" r:id="rId28"/>
    <p:sldId id="314" r:id="rId29"/>
    <p:sldId id="298"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AEA"/>
    <a:srgbClr val="252F4E"/>
    <a:srgbClr val="33406B"/>
    <a:srgbClr val="497BCC"/>
    <a:srgbClr val="8AAADE"/>
    <a:srgbClr val="222B47"/>
    <a:srgbClr val="232C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760" autoAdjust="0"/>
  </p:normalViewPr>
  <p:slideViewPr>
    <p:cSldViewPr snapToGrid="0">
      <p:cViewPr varScale="1">
        <p:scale>
          <a:sx n="80" d="100"/>
          <a:sy n="80" d="100"/>
        </p:scale>
        <p:origin x="1794" y="126"/>
      </p:cViewPr>
      <p:guideLst>
        <p:guide pos="3840"/>
        <p:guide orient="horz" pos="2160"/>
      </p:guideLst>
    </p:cSldViewPr>
  </p:slideViewPr>
  <p:notesTextViewPr>
    <p:cViewPr>
      <p:scale>
        <a:sx n="1" d="1"/>
        <a:sy n="1" d="1"/>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10/23/2025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10/23/2025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___________ and I am part of our capacity development section. For this portion of your training, we will be discussing one of the programs that the Capacity Development group houses, and that is our Source Water Protection Program. </a:t>
            </a:r>
          </a:p>
        </p:txBody>
      </p:sp>
      <p:sp>
        <p:nvSpPr>
          <p:cNvPr id="4" name="Slide Number Placeholder 3"/>
          <p:cNvSpPr>
            <a:spLocks noGrp="1"/>
          </p:cNvSpPr>
          <p:nvPr>
            <p:ph type="sldNum" sz="quarter" idx="5"/>
          </p:nvPr>
        </p:nvSpPr>
        <p:spPr/>
        <p:txBody>
          <a:bodyPr/>
          <a:lstStyle/>
          <a:p>
            <a:fld id="{7FB667E1-E601-4AAF-B95C-B25720D70A60}" type="slidenum">
              <a:rPr lang="en-US" smtClean="0"/>
              <a:t>1</a:t>
            </a:fld>
            <a:endParaRPr lang="en-US"/>
          </a:p>
        </p:txBody>
      </p:sp>
    </p:spTree>
    <p:extLst>
      <p:ext uri="{BB962C8B-B14F-4D97-AF65-F5344CB8AC3E}">
        <p14:creationId xmlns:p14="http://schemas.microsoft.com/office/powerpoint/2010/main" val="56459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protection initiatives such as through easements can be a good way to preserve the land around waterbodies and waterways. Preventing the access and conversion of land surrounding your water supply (including around wells) can reduce the risk of contaminants reaching the water. Private landowners can even receive tax breaks for the value of the land that is designated as an easement. </a:t>
            </a:r>
          </a:p>
        </p:txBody>
      </p:sp>
      <p:sp>
        <p:nvSpPr>
          <p:cNvPr id="4" name="Slide Number Placeholder 3"/>
          <p:cNvSpPr>
            <a:spLocks noGrp="1"/>
          </p:cNvSpPr>
          <p:nvPr>
            <p:ph type="sldNum" sz="quarter" idx="5"/>
          </p:nvPr>
        </p:nvSpPr>
        <p:spPr/>
        <p:txBody>
          <a:bodyPr/>
          <a:lstStyle/>
          <a:p>
            <a:fld id="{7FB667E1-E601-4AAF-B95C-B25720D70A60}" type="slidenum">
              <a:rPr lang="en-US" smtClean="0"/>
              <a:t>10</a:t>
            </a:fld>
            <a:endParaRPr lang="en-US"/>
          </a:p>
        </p:txBody>
      </p:sp>
    </p:spTree>
    <p:extLst>
      <p:ext uri="{BB962C8B-B14F-4D97-AF65-F5344CB8AC3E}">
        <p14:creationId xmlns:p14="http://schemas.microsoft.com/office/powerpoint/2010/main" val="2360920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Working with landowners, farmers, and foresters to work on improved practices and methods can significantly help to reduce contaminants in waterways. For example, in this photo, a farmer put up fencing to keep the cattle out of the local stream. This can help to reduce the presence of E.coli and other pathogens in the water as a result of the cows directly contributing waste to the stream. Alternative water sources are then provided for the cattle. </a:t>
            </a:r>
          </a:p>
          <a:p>
            <a:r>
              <a:rPr lang="en-US" dirty="0"/>
              <a:t>Farmers can also consider practices such as rotational grazing, utilizing cover crops, and smarter fertilizer, herbicide, and insecticide application.</a:t>
            </a:r>
          </a:p>
        </p:txBody>
      </p:sp>
      <p:sp>
        <p:nvSpPr>
          <p:cNvPr id="4" name="Slide Number Placeholder 3"/>
          <p:cNvSpPr>
            <a:spLocks noGrp="1"/>
          </p:cNvSpPr>
          <p:nvPr>
            <p:ph type="sldNum" sz="quarter" idx="5"/>
          </p:nvPr>
        </p:nvSpPr>
        <p:spPr/>
        <p:txBody>
          <a:bodyPr/>
          <a:lstStyle/>
          <a:p>
            <a:fld id="{7FB667E1-E601-4AAF-B95C-B25720D70A60}" type="slidenum">
              <a:rPr lang="en-US" smtClean="0"/>
              <a:t>11</a:t>
            </a:fld>
            <a:endParaRPr lang="en-US"/>
          </a:p>
        </p:txBody>
      </p:sp>
    </p:spTree>
    <p:extLst>
      <p:ext uri="{BB962C8B-B14F-4D97-AF65-F5344CB8AC3E}">
        <p14:creationId xmlns:p14="http://schemas.microsoft.com/office/powerpoint/2010/main" val="3912495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utility operates under your city or township, you could look into implementing ordinances that limit certain activities or access in source water protection areas. For example, making a specific ordinance that details a more severe ramification for unapproved land disturbance within a SWP area. </a:t>
            </a:r>
          </a:p>
        </p:txBody>
      </p:sp>
      <p:sp>
        <p:nvSpPr>
          <p:cNvPr id="4" name="Slide Number Placeholder 3"/>
          <p:cNvSpPr>
            <a:spLocks noGrp="1"/>
          </p:cNvSpPr>
          <p:nvPr>
            <p:ph type="sldNum" sz="quarter" idx="5"/>
          </p:nvPr>
        </p:nvSpPr>
        <p:spPr/>
        <p:txBody>
          <a:bodyPr/>
          <a:lstStyle/>
          <a:p>
            <a:fld id="{7FB667E1-E601-4AAF-B95C-B25720D70A60}" type="slidenum">
              <a:rPr lang="en-US" smtClean="0"/>
              <a:t>12</a:t>
            </a:fld>
            <a:endParaRPr lang="en-US"/>
          </a:p>
        </p:txBody>
      </p:sp>
    </p:spTree>
    <p:extLst>
      <p:ext uri="{BB962C8B-B14F-4D97-AF65-F5344CB8AC3E}">
        <p14:creationId xmlns:p14="http://schemas.microsoft.com/office/powerpoint/2010/main" val="4028702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uncountably more ideas for practices and projects out there, but one last one to leave you with, and it is arguably the most approachable, is simply education! We highly encourage you to create an organized effort to educate the businesses and people in your community regarding pollution prevention, how that ties to source water protection, and why that should matter to them. </a:t>
            </a:r>
          </a:p>
        </p:txBody>
      </p:sp>
      <p:sp>
        <p:nvSpPr>
          <p:cNvPr id="4" name="Slide Number Placeholder 3"/>
          <p:cNvSpPr>
            <a:spLocks noGrp="1"/>
          </p:cNvSpPr>
          <p:nvPr>
            <p:ph type="sldNum" sz="quarter" idx="5"/>
          </p:nvPr>
        </p:nvSpPr>
        <p:spPr/>
        <p:txBody>
          <a:bodyPr/>
          <a:lstStyle/>
          <a:p>
            <a:fld id="{7FB667E1-E601-4AAF-B95C-B25720D70A60}" type="slidenum">
              <a:rPr lang="en-US" smtClean="0"/>
              <a:t>13</a:t>
            </a:fld>
            <a:endParaRPr lang="en-US"/>
          </a:p>
        </p:txBody>
      </p:sp>
    </p:spTree>
    <p:extLst>
      <p:ext uri="{BB962C8B-B14F-4D97-AF65-F5344CB8AC3E}">
        <p14:creationId xmlns:p14="http://schemas.microsoft.com/office/powerpoint/2010/main" val="1699035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work on educating the public, or even educating yourself on source water protection, its good to reinforce the benefits of these practices. </a:t>
            </a:r>
          </a:p>
          <a:p>
            <a:r>
              <a:rPr lang="en-US" dirty="0"/>
              <a:t>The cleaner we keep our water sources, the cheaper it is to treat the water, and the longer bills can remain at lower costs – both for you as the utility, but also for your customers. </a:t>
            </a:r>
          </a:p>
          <a:p>
            <a:r>
              <a:rPr lang="en-US" dirty="0"/>
              <a:t>Cleaner source water will also mean deferred need for complex treatment. The better the source water, the fewer treatment needs you have. </a:t>
            </a:r>
          </a:p>
          <a:p>
            <a:r>
              <a:rPr lang="en-US" dirty="0"/>
              <a:t>Preserving source waters also protects the availability and quantity of water supplies. As an example, the more sedimentation that occurs, the more likely it is for water levels to decrease year after year. </a:t>
            </a:r>
          </a:p>
          <a:p>
            <a:r>
              <a:rPr lang="en-US" dirty="0"/>
              <a:t>Lastly, I’m sure many of us really appreciate having clean water bodies and waterways for us to enjoy recreationally. The better we preserve our waters, the longer we will see thriving wildlife and the continued enjoyment of fishing, hunting, swimming, and boating, just to name a few. </a:t>
            </a:r>
          </a:p>
        </p:txBody>
      </p:sp>
      <p:sp>
        <p:nvSpPr>
          <p:cNvPr id="4" name="Slide Number Placeholder 3"/>
          <p:cNvSpPr>
            <a:spLocks noGrp="1"/>
          </p:cNvSpPr>
          <p:nvPr>
            <p:ph type="sldNum" sz="quarter" idx="5"/>
          </p:nvPr>
        </p:nvSpPr>
        <p:spPr/>
        <p:txBody>
          <a:bodyPr/>
          <a:lstStyle/>
          <a:p>
            <a:fld id="{7FB667E1-E601-4AAF-B95C-B25720D70A60}" type="slidenum">
              <a:rPr lang="en-US" smtClean="0"/>
              <a:t>14</a:t>
            </a:fld>
            <a:endParaRPr lang="en-US"/>
          </a:p>
        </p:txBody>
      </p:sp>
    </p:spTree>
    <p:extLst>
      <p:ext uri="{BB962C8B-B14F-4D97-AF65-F5344CB8AC3E}">
        <p14:creationId xmlns:p14="http://schemas.microsoft.com/office/powerpoint/2010/main" val="3924130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 you even begin to approach these projects when we all know money usually ends up being the limiting factor? Well, there is money available out there to be specifically spent on this topic! You can find monies available on the state as well as federal level for source water protection, and depending on the funds, it can be accessed by various peoples such as local governments, entities, and individual landowners. </a:t>
            </a:r>
          </a:p>
          <a:p>
            <a:endParaRPr lang="en-US" dirty="0"/>
          </a:p>
          <a:p>
            <a:r>
              <a:rPr lang="en-US" dirty="0"/>
              <a:t>Many of these funds are very specific to what kind of work they will pay for, so it can take some research to determine which source of money would best fit your needs, but that’s why we at DEQ developed a SWP funding handout that can hopefully make that research process easier. To access a copy of this handout, visit the Source Water Protection page on the DEQ website, or reach out to the capacity development team and we can provide one for you. </a:t>
            </a:r>
          </a:p>
        </p:txBody>
      </p:sp>
      <p:sp>
        <p:nvSpPr>
          <p:cNvPr id="4" name="Slide Number Placeholder 3"/>
          <p:cNvSpPr>
            <a:spLocks noGrp="1"/>
          </p:cNvSpPr>
          <p:nvPr>
            <p:ph type="sldNum" sz="quarter" idx="5"/>
          </p:nvPr>
        </p:nvSpPr>
        <p:spPr/>
        <p:txBody>
          <a:bodyPr/>
          <a:lstStyle/>
          <a:p>
            <a:fld id="{7FB667E1-E601-4AAF-B95C-B25720D70A60}" type="slidenum">
              <a:rPr lang="en-US" smtClean="0"/>
              <a:t>15</a:t>
            </a:fld>
            <a:endParaRPr lang="en-US"/>
          </a:p>
        </p:txBody>
      </p:sp>
    </p:spTree>
    <p:extLst>
      <p:ext uri="{BB962C8B-B14F-4D97-AF65-F5344CB8AC3E}">
        <p14:creationId xmlns:p14="http://schemas.microsoft.com/office/powerpoint/2010/main" val="214820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briefly go over what participating in our Source Water Protection Program will provide for you. This program is </a:t>
            </a:r>
            <a:r>
              <a:rPr lang="en-US" b="1" dirty="0"/>
              <a:t>free</a:t>
            </a:r>
            <a:r>
              <a:rPr lang="en-US" dirty="0"/>
              <a:t> technical assistance provided to you as the system. Most of the technical work is done FOR YOU by DEQ, and anything we work on together will reflect greatly on your efforts as a system to your community and neighbors. </a:t>
            </a:r>
          </a:p>
        </p:txBody>
      </p:sp>
      <p:sp>
        <p:nvSpPr>
          <p:cNvPr id="4" name="Slide Number Placeholder 3"/>
          <p:cNvSpPr>
            <a:spLocks noGrp="1"/>
          </p:cNvSpPr>
          <p:nvPr>
            <p:ph type="sldNum" sz="quarter" idx="5"/>
          </p:nvPr>
        </p:nvSpPr>
        <p:spPr/>
        <p:txBody>
          <a:bodyPr/>
          <a:lstStyle/>
          <a:p>
            <a:fld id="{7FB667E1-E601-4AAF-B95C-B25720D70A60}" type="slidenum">
              <a:rPr lang="en-US" smtClean="0"/>
              <a:t>16</a:t>
            </a:fld>
            <a:endParaRPr lang="en-US"/>
          </a:p>
        </p:txBody>
      </p:sp>
    </p:spTree>
    <p:extLst>
      <p:ext uri="{BB962C8B-B14F-4D97-AF65-F5344CB8AC3E}">
        <p14:creationId xmlns:p14="http://schemas.microsoft.com/office/powerpoint/2010/main" val="2294557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DEQ SWP program is based on EPA’s 7 components of a Source Water Protection Program. We’ll go through each of these steps in the next couple of slides, but you’ll see that there are two primary phases to a good SWP program: The Assessment Phase, and then the Protection Phase. The Assessment Phase is primarily completed by DEQ on your behalf, but with the protection phase, we pass the baton off to you to implement practices and projects in your community and at your water system. Don’t fret though, DEQ has developed numerous resources to be able to assist you in planning for a successful protection phase.</a:t>
            </a:r>
          </a:p>
        </p:txBody>
      </p:sp>
      <p:sp>
        <p:nvSpPr>
          <p:cNvPr id="4" name="Slide Number Placeholder 3"/>
          <p:cNvSpPr>
            <a:spLocks noGrp="1"/>
          </p:cNvSpPr>
          <p:nvPr>
            <p:ph type="sldNum" sz="quarter" idx="5"/>
          </p:nvPr>
        </p:nvSpPr>
        <p:spPr/>
        <p:txBody>
          <a:bodyPr/>
          <a:lstStyle/>
          <a:p>
            <a:fld id="{7FB667E1-E601-4AAF-B95C-B25720D70A60}" type="slidenum">
              <a:rPr lang="en-US" smtClean="0"/>
              <a:t>17</a:t>
            </a:fld>
            <a:endParaRPr lang="en-US"/>
          </a:p>
        </p:txBody>
      </p:sp>
    </p:spTree>
    <p:extLst>
      <p:ext uri="{BB962C8B-B14F-4D97-AF65-F5344CB8AC3E}">
        <p14:creationId xmlns:p14="http://schemas.microsoft.com/office/powerpoint/2010/main" val="2023876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kick off the assessment phase, DEQ will schedule a meeting with you to gather a few details about your water system. After all the necessary details are in hand, we will begin working on your assessment!</a:t>
            </a:r>
          </a:p>
          <a:p>
            <a:r>
              <a:rPr lang="en-US" dirty="0"/>
              <a:t>A SWP assessment begins with a delineation phase. This delineation is of the </a:t>
            </a:r>
            <a:r>
              <a:rPr lang="en-US" b="1" dirty="0"/>
              <a:t>Source Water Protection Area </a:t>
            </a:r>
            <a:r>
              <a:rPr lang="en-US" dirty="0"/>
              <a:t>(SWPA) for each of your sources. These protection areas are then designated into 3 zones for easier distance visualization. </a:t>
            </a:r>
          </a:p>
          <a:p>
            <a:endParaRPr lang="en-US" dirty="0"/>
          </a:p>
          <a:p>
            <a:r>
              <a:rPr lang="en-US" dirty="0"/>
              <a:t>If your source is a groundwater well, then a calculated fixed radius method will be used. This will draw 3 calculated circles around your well based on certain features of your well or the soils surrounding it. </a:t>
            </a:r>
          </a:p>
          <a:p>
            <a:r>
              <a:rPr lang="en-US" dirty="0"/>
              <a:t>If your source is a surface water body, then a watershed-based boundary will be determined. A different zone for surface sources is established every 5 miles.</a:t>
            </a:r>
          </a:p>
        </p:txBody>
      </p:sp>
      <p:sp>
        <p:nvSpPr>
          <p:cNvPr id="4" name="Slide Number Placeholder 3"/>
          <p:cNvSpPr>
            <a:spLocks noGrp="1"/>
          </p:cNvSpPr>
          <p:nvPr>
            <p:ph type="sldNum" sz="quarter" idx="5"/>
          </p:nvPr>
        </p:nvSpPr>
        <p:spPr/>
        <p:txBody>
          <a:bodyPr/>
          <a:lstStyle/>
          <a:p>
            <a:fld id="{7FB667E1-E601-4AAF-B95C-B25720D70A60}" type="slidenum">
              <a:rPr lang="en-US" smtClean="0"/>
              <a:t>18</a:t>
            </a:fld>
            <a:endParaRPr lang="en-US"/>
          </a:p>
        </p:txBody>
      </p:sp>
    </p:spTree>
    <p:extLst>
      <p:ext uri="{BB962C8B-B14F-4D97-AF65-F5344CB8AC3E}">
        <p14:creationId xmlns:p14="http://schemas.microsoft.com/office/powerpoint/2010/main" val="20244331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areas that we care about now delineated, we move into the inventory step. Since we don’t have enough personnel or time to do field assessments, we have pulled data from numerous federal, state, and local resources to create a master map. We use this map to inventory all of the SWP points of interest within our source water protection areas. </a:t>
            </a:r>
          </a:p>
          <a:p>
            <a:endParaRPr lang="en-US" dirty="0"/>
          </a:p>
          <a:p>
            <a:r>
              <a:rPr lang="en-US" b="1" dirty="0"/>
              <a:t>*Advance slide* </a:t>
            </a:r>
            <a:r>
              <a:rPr lang="en-US" dirty="0"/>
              <a:t>Here is an example of what this map looks like with only a couple of layers selected to be displayed. As you can see, it’s a lot of information to sift through. </a:t>
            </a:r>
          </a:p>
        </p:txBody>
      </p:sp>
      <p:sp>
        <p:nvSpPr>
          <p:cNvPr id="4" name="Slide Number Placeholder 3"/>
          <p:cNvSpPr>
            <a:spLocks noGrp="1"/>
          </p:cNvSpPr>
          <p:nvPr>
            <p:ph type="sldNum" sz="quarter" idx="5"/>
          </p:nvPr>
        </p:nvSpPr>
        <p:spPr/>
        <p:txBody>
          <a:bodyPr/>
          <a:lstStyle/>
          <a:p>
            <a:fld id="{7FB667E1-E601-4AAF-B95C-B25720D70A60}" type="slidenum">
              <a:rPr lang="en-US" smtClean="0"/>
              <a:t>19</a:t>
            </a:fld>
            <a:endParaRPr lang="en-US"/>
          </a:p>
        </p:txBody>
      </p:sp>
    </p:spTree>
    <p:extLst>
      <p:ext uri="{BB962C8B-B14F-4D97-AF65-F5344CB8AC3E}">
        <p14:creationId xmlns:p14="http://schemas.microsoft.com/office/powerpoint/2010/main" val="140069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through these slides, I’ll first give you some background as to how the Source Water Protection Program came about in Oklahoma and what Source Water Protection is. We’ll then review some examples of potential sources of contamination followed by some ideas for some SWP practices and projects that could be implemented to combat those sources of contamination. Then we’ll discuss the benefits of source water protection, why you should care, and how you could maybe fund some SWP projects.</a:t>
            </a:r>
          </a:p>
          <a:p>
            <a:r>
              <a:rPr lang="en-US" dirty="0"/>
              <a:t>And then we will end with reviewing DEQ’s specific program, what it would entail to participate, and who the Oklahoma Source Water Collaborative includes. </a:t>
            </a:r>
          </a:p>
        </p:txBody>
      </p:sp>
      <p:sp>
        <p:nvSpPr>
          <p:cNvPr id="4" name="Slide Number Placeholder 3"/>
          <p:cNvSpPr>
            <a:spLocks noGrp="1"/>
          </p:cNvSpPr>
          <p:nvPr>
            <p:ph type="sldNum" sz="quarter" idx="5"/>
          </p:nvPr>
        </p:nvSpPr>
        <p:spPr/>
        <p:txBody>
          <a:bodyPr/>
          <a:lstStyle/>
          <a:p>
            <a:fld id="{7FB667E1-E601-4AAF-B95C-B25720D70A60}" type="slidenum">
              <a:rPr lang="en-US" smtClean="0"/>
              <a:t>2</a:t>
            </a:fld>
            <a:endParaRPr lang="en-US"/>
          </a:p>
        </p:txBody>
      </p:sp>
    </p:spTree>
    <p:extLst>
      <p:ext uri="{BB962C8B-B14F-4D97-AF65-F5344CB8AC3E}">
        <p14:creationId xmlns:p14="http://schemas.microsoft.com/office/powerpoint/2010/main" val="2281514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types of features that are included in this map are potential sources of contamination, or PSOCs as we call them (which includes the locations of many POINT sources of contamination), land uses (such as if an area is a city, forest, or cropland), and transportation, which we primarily focus on the airports in this group. </a:t>
            </a:r>
          </a:p>
        </p:txBody>
      </p:sp>
      <p:sp>
        <p:nvSpPr>
          <p:cNvPr id="4" name="Slide Number Placeholder 3"/>
          <p:cNvSpPr>
            <a:spLocks noGrp="1"/>
          </p:cNvSpPr>
          <p:nvPr>
            <p:ph type="sldNum" sz="quarter" idx="5"/>
          </p:nvPr>
        </p:nvSpPr>
        <p:spPr/>
        <p:txBody>
          <a:bodyPr/>
          <a:lstStyle/>
          <a:p>
            <a:fld id="{7FB667E1-E601-4AAF-B95C-B25720D70A60}" type="slidenum">
              <a:rPr lang="en-US" smtClean="0"/>
              <a:t>20</a:t>
            </a:fld>
            <a:endParaRPr lang="en-US"/>
          </a:p>
        </p:txBody>
      </p:sp>
    </p:spTree>
    <p:extLst>
      <p:ext uri="{BB962C8B-B14F-4D97-AF65-F5344CB8AC3E}">
        <p14:creationId xmlns:p14="http://schemas.microsoft.com/office/powerpoint/2010/main" val="500252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inventory, we will conduct a land use analysis, This will tell you what your primary land use types are, and if cropland is one of them, we will do further analysis into what types of crops are the most commonly grown. A percentage of how much of your SWP area is impervious area will also be provided. All of this land use information can provide insight into run-off in your area. </a:t>
            </a:r>
          </a:p>
        </p:txBody>
      </p:sp>
      <p:sp>
        <p:nvSpPr>
          <p:cNvPr id="4" name="Slide Number Placeholder 3"/>
          <p:cNvSpPr>
            <a:spLocks noGrp="1"/>
          </p:cNvSpPr>
          <p:nvPr>
            <p:ph type="sldNum" sz="quarter" idx="5"/>
          </p:nvPr>
        </p:nvSpPr>
        <p:spPr/>
        <p:txBody>
          <a:bodyPr/>
          <a:lstStyle/>
          <a:p>
            <a:fld id="{7FB667E1-E601-4AAF-B95C-B25720D70A60}" type="slidenum">
              <a:rPr lang="en-US" smtClean="0"/>
              <a:t>21</a:t>
            </a:fld>
            <a:endParaRPr lang="en-US"/>
          </a:p>
        </p:txBody>
      </p:sp>
    </p:spTree>
    <p:extLst>
      <p:ext uri="{BB962C8B-B14F-4D97-AF65-F5344CB8AC3E}">
        <p14:creationId xmlns:p14="http://schemas.microsoft.com/office/powerpoint/2010/main" val="1655150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of the three primary steps of the assessment is determining susceptibility. In the DEQ SWP Program, a susceptibility score is composed of an evaluation of sensitivity and another of vulnerability. </a:t>
            </a:r>
          </a:p>
        </p:txBody>
      </p:sp>
      <p:sp>
        <p:nvSpPr>
          <p:cNvPr id="4" name="Slide Number Placeholder 3"/>
          <p:cNvSpPr>
            <a:spLocks noGrp="1"/>
          </p:cNvSpPr>
          <p:nvPr>
            <p:ph type="sldNum" sz="quarter" idx="5"/>
          </p:nvPr>
        </p:nvSpPr>
        <p:spPr/>
        <p:txBody>
          <a:bodyPr/>
          <a:lstStyle/>
          <a:p>
            <a:fld id="{7FB667E1-E601-4AAF-B95C-B25720D70A60}" type="slidenum">
              <a:rPr lang="en-US" smtClean="0"/>
              <a:t>22</a:t>
            </a:fld>
            <a:endParaRPr lang="en-US"/>
          </a:p>
        </p:txBody>
      </p:sp>
    </p:spTree>
    <p:extLst>
      <p:ext uri="{BB962C8B-B14F-4D97-AF65-F5344CB8AC3E}">
        <p14:creationId xmlns:p14="http://schemas.microsoft.com/office/powerpoint/2010/main" val="1956420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water source for your system will receive a sensitivity score that is based on these parameters. What we are trying to determine here is how sensitive your intake/well is to actually seeing contaminants. For example, for groundwater sources, if a well is shallower and older, then it will be ranked as more sensitive since shallower groundwater tends to have higher contaminants and older wells tend to a higher likelihood for leaks, breaks, and other mechanical and structural issues. We will also look at aquifer hydrologic conductivity and rate of recharge to determine how freely water moves underground nearby your well. </a:t>
            </a:r>
          </a:p>
          <a:p>
            <a:endParaRPr lang="en-US" dirty="0"/>
          </a:p>
          <a:p>
            <a:r>
              <a:rPr lang="en-US" dirty="0"/>
              <a:t>For surface water sources, you’ll see we look at the age of the intake, the total length of streams in the SWPA (as that can insinuate more pathways for contaminants to travel), and then we look at precipitation, vegetative cover, and hydrologic soil group. Those last three parameters together can provide an evaluation as to the runoff potential within your SWPA. </a:t>
            </a:r>
          </a:p>
        </p:txBody>
      </p:sp>
      <p:sp>
        <p:nvSpPr>
          <p:cNvPr id="4" name="Slide Number Placeholder 3"/>
          <p:cNvSpPr>
            <a:spLocks noGrp="1"/>
          </p:cNvSpPr>
          <p:nvPr>
            <p:ph type="sldNum" sz="quarter" idx="5"/>
          </p:nvPr>
        </p:nvSpPr>
        <p:spPr/>
        <p:txBody>
          <a:bodyPr/>
          <a:lstStyle/>
          <a:p>
            <a:fld id="{7FB667E1-E601-4AAF-B95C-B25720D70A60}" type="slidenum">
              <a:rPr lang="en-US" smtClean="0"/>
              <a:t>23</a:t>
            </a:fld>
            <a:endParaRPr lang="en-US"/>
          </a:p>
        </p:txBody>
      </p:sp>
    </p:spTree>
    <p:extLst>
      <p:ext uri="{BB962C8B-B14F-4D97-AF65-F5344CB8AC3E}">
        <p14:creationId xmlns:p14="http://schemas.microsoft.com/office/powerpoint/2010/main" val="2744871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Vulnerability on the other-hand is calculated by looking at the risk factors and proximities of your inventoried potential sources of contamination. Your source is more vulnerable to PSOCs that are located closer to your source and that bring a higher risk factor, such as a petroleum storage tank that has a long history of leaking. </a:t>
            </a:r>
          </a:p>
        </p:txBody>
      </p:sp>
      <p:sp>
        <p:nvSpPr>
          <p:cNvPr id="4" name="Slide Number Placeholder 3"/>
          <p:cNvSpPr>
            <a:spLocks noGrp="1"/>
          </p:cNvSpPr>
          <p:nvPr>
            <p:ph type="sldNum" sz="quarter" idx="5"/>
          </p:nvPr>
        </p:nvSpPr>
        <p:spPr/>
        <p:txBody>
          <a:bodyPr/>
          <a:lstStyle/>
          <a:p>
            <a:fld id="{7FB667E1-E601-4AAF-B95C-B25720D70A60}" type="slidenum">
              <a:rPr lang="en-US" smtClean="0"/>
              <a:t>24</a:t>
            </a:fld>
            <a:endParaRPr lang="en-US"/>
          </a:p>
        </p:txBody>
      </p:sp>
    </p:spTree>
    <p:extLst>
      <p:ext uri="{BB962C8B-B14F-4D97-AF65-F5344CB8AC3E}">
        <p14:creationId xmlns:p14="http://schemas.microsoft.com/office/powerpoint/2010/main" val="843611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sensitivity and vulnerability known, both scores are combined to then produce an overall susceptibility score for each source. If you already have implemented source water protection initiatives, your score could be slightly improved here. </a:t>
            </a:r>
          </a:p>
        </p:txBody>
      </p:sp>
      <p:sp>
        <p:nvSpPr>
          <p:cNvPr id="4" name="Slide Number Placeholder 3"/>
          <p:cNvSpPr>
            <a:spLocks noGrp="1"/>
          </p:cNvSpPr>
          <p:nvPr>
            <p:ph type="sldNum" sz="quarter" idx="5"/>
          </p:nvPr>
        </p:nvSpPr>
        <p:spPr/>
        <p:txBody>
          <a:bodyPr/>
          <a:lstStyle/>
          <a:p>
            <a:fld id="{7FB667E1-E601-4AAF-B95C-B25720D70A60}" type="slidenum">
              <a:rPr lang="en-US" smtClean="0"/>
              <a:t>25</a:t>
            </a:fld>
            <a:endParaRPr lang="en-US"/>
          </a:p>
        </p:txBody>
      </p:sp>
    </p:spTree>
    <p:extLst>
      <p:ext uri="{BB962C8B-B14F-4D97-AF65-F5344CB8AC3E}">
        <p14:creationId xmlns:p14="http://schemas.microsoft.com/office/powerpoint/2010/main" val="2580364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step in the assessment phase is providing you with a copy of your assessment report! Not only will this report contain details on the results of your assessment, but it will also provide you with various suggestions regarding best management practices, funding sources, community engagement, and project ideas as well as informational flyers on these topics and others relevant to your system. </a:t>
            </a:r>
          </a:p>
        </p:txBody>
      </p:sp>
      <p:sp>
        <p:nvSpPr>
          <p:cNvPr id="4" name="Slide Number Placeholder 3"/>
          <p:cNvSpPr>
            <a:spLocks noGrp="1"/>
          </p:cNvSpPr>
          <p:nvPr>
            <p:ph type="sldNum" sz="quarter" idx="5"/>
          </p:nvPr>
        </p:nvSpPr>
        <p:spPr/>
        <p:txBody>
          <a:bodyPr/>
          <a:lstStyle/>
          <a:p>
            <a:fld id="{7FB667E1-E601-4AAF-B95C-B25720D70A60}" type="slidenum">
              <a:rPr lang="en-US" smtClean="0"/>
              <a:t>26</a:t>
            </a:fld>
            <a:endParaRPr lang="en-US"/>
          </a:p>
        </p:txBody>
      </p:sp>
    </p:spTree>
    <p:extLst>
      <p:ext uri="{BB962C8B-B14F-4D97-AF65-F5344CB8AC3E}">
        <p14:creationId xmlns:p14="http://schemas.microsoft.com/office/powerpoint/2010/main" val="30327187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we enter the Protection phase where the first step is to create an action plan. DEQ has created a template that will help walk you through creating an action plan that details out what best management practices you want to implement, when you plan to implement them, what the expected cost of the practice or project will be, and how you obtain those funds. There are ideas and cues provided in the template, but if you would like additional input and guidance, DEQ Capacity Development is available to setup a site visit to work through the template together. </a:t>
            </a:r>
          </a:p>
        </p:txBody>
      </p:sp>
      <p:sp>
        <p:nvSpPr>
          <p:cNvPr id="4" name="Slide Number Placeholder 3"/>
          <p:cNvSpPr>
            <a:spLocks noGrp="1"/>
          </p:cNvSpPr>
          <p:nvPr>
            <p:ph type="sldNum" sz="quarter" idx="5"/>
          </p:nvPr>
        </p:nvSpPr>
        <p:spPr/>
        <p:txBody>
          <a:bodyPr/>
          <a:lstStyle/>
          <a:p>
            <a:fld id="{7FB667E1-E601-4AAF-B95C-B25720D70A60}" type="slidenum">
              <a:rPr lang="en-US" smtClean="0"/>
              <a:t>27</a:t>
            </a:fld>
            <a:endParaRPr lang="en-US"/>
          </a:p>
        </p:txBody>
      </p:sp>
    </p:spTree>
    <p:extLst>
      <p:ext uri="{BB962C8B-B14F-4D97-AF65-F5344CB8AC3E}">
        <p14:creationId xmlns:p14="http://schemas.microsoft.com/office/powerpoint/2010/main" val="22209908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two steps of the protection phase are implementing the action plan and then evaluating your SWP efforts and goals. We leave it in your hands as the system to be able to implement the action plan that you developed. We highly encourage you to review your action plan periodically to determine if updates are needed, and we suggest you come back to DEQ for a reevaluation of your assessment every 5 years or so. </a:t>
            </a:r>
          </a:p>
        </p:txBody>
      </p:sp>
      <p:sp>
        <p:nvSpPr>
          <p:cNvPr id="4" name="Slide Number Placeholder 3"/>
          <p:cNvSpPr>
            <a:spLocks noGrp="1"/>
          </p:cNvSpPr>
          <p:nvPr>
            <p:ph type="sldNum" sz="quarter" idx="5"/>
          </p:nvPr>
        </p:nvSpPr>
        <p:spPr/>
        <p:txBody>
          <a:bodyPr/>
          <a:lstStyle/>
          <a:p>
            <a:fld id="{7FB667E1-E601-4AAF-B95C-B25720D70A60}" type="slidenum">
              <a:rPr lang="en-US" smtClean="0"/>
              <a:t>28</a:t>
            </a:fld>
            <a:endParaRPr lang="en-US"/>
          </a:p>
        </p:txBody>
      </p:sp>
    </p:spTree>
    <p:extLst>
      <p:ext uri="{BB962C8B-B14F-4D97-AF65-F5344CB8AC3E}">
        <p14:creationId xmlns:p14="http://schemas.microsoft.com/office/powerpoint/2010/main" val="1275027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I’d like to mention in the world of Source Water Protection in Oklahoma is the Oklahoma Source Water Collaborative. </a:t>
            </a:r>
          </a:p>
          <a:p>
            <a:r>
              <a:rPr lang="en-US" dirty="0"/>
              <a:t>DEQ is a member of this collaborative along with all of the partners you see here on the screen, which includes federal, state, and local level partners. This group meets regularly to identify the source water protection needs of surface and ground water systems across the state, as well as to facilitate collaboration across the agencies involved. This past year, the collaborative worked on creating a comprehensive GIS map that houses a multitude of layers relating to the topic of Source Water Protection. This map is now publicly available and can be accessed via the source water protection page of the DEQ website. Here, you can interact with all of the layers that appear in your source water assessment as well as many more!</a:t>
            </a:r>
          </a:p>
        </p:txBody>
      </p:sp>
      <p:sp>
        <p:nvSpPr>
          <p:cNvPr id="4" name="Slide Number Placeholder 3"/>
          <p:cNvSpPr>
            <a:spLocks noGrp="1"/>
          </p:cNvSpPr>
          <p:nvPr>
            <p:ph type="sldNum" sz="quarter" idx="5"/>
          </p:nvPr>
        </p:nvSpPr>
        <p:spPr/>
        <p:txBody>
          <a:bodyPr/>
          <a:lstStyle/>
          <a:p>
            <a:fld id="{7FB667E1-E601-4AAF-B95C-B25720D70A60}" type="slidenum">
              <a:rPr lang="en-US" smtClean="0"/>
              <a:t>29</a:t>
            </a:fld>
            <a:endParaRPr lang="en-US"/>
          </a:p>
        </p:txBody>
      </p:sp>
    </p:spTree>
    <p:extLst>
      <p:ext uri="{BB962C8B-B14F-4D97-AF65-F5344CB8AC3E}">
        <p14:creationId xmlns:p14="http://schemas.microsoft.com/office/powerpoint/2010/main" val="3034525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first, to provide a quick history regarding the DEQ Source Water Protection Program: back in 1996, the Safe Drinking Water Act Amendments required every state to establish a Source Water Protection Program, so Oklahoma did just that. Come 2002, 2003, and 2004, DEQ had hired an external contractor to conduct assessments for every drinking water system in the state. These assessments included a delineation of the source water protection area, an inventory of the potential contaminants within that delineation, and then a calculation of the susceptibility of the system. </a:t>
            </a:r>
          </a:p>
          <a:p>
            <a:endParaRPr lang="en-US" dirty="0"/>
          </a:p>
          <a:p>
            <a:r>
              <a:rPr lang="en-US" dirty="0"/>
              <a:t>You'll then notice that there is a bit of a lull in the timeline until last year where the Capacity Development Section put a lot of work into revitalizing the SWP Program. Later in the presentation, we’ll take a deep dive into what the program is now composed of. </a:t>
            </a:r>
          </a:p>
        </p:txBody>
      </p:sp>
      <p:sp>
        <p:nvSpPr>
          <p:cNvPr id="4" name="Slide Number Placeholder 3"/>
          <p:cNvSpPr>
            <a:spLocks noGrp="1"/>
          </p:cNvSpPr>
          <p:nvPr>
            <p:ph type="sldNum" sz="quarter" idx="5"/>
          </p:nvPr>
        </p:nvSpPr>
        <p:spPr/>
        <p:txBody>
          <a:bodyPr/>
          <a:lstStyle/>
          <a:p>
            <a:fld id="{7FB667E1-E601-4AAF-B95C-B25720D70A60}" type="slidenum">
              <a:rPr lang="en-US" smtClean="0"/>
              <a:t>3</a:t>
            </a:fld>
            <a:endParaRPr lang="en-US"/>
          </a:p>
        </p:txBody>
      </p:sp>
    </p:spTree>
    <p:extLst>
      <p:ext uri="{BB962C8B-B14F-4D97-AF65-F5344CB8AC3E}">
        <p14:creationId xmlns:p14="http://schemas.microsoft.com/office/powerpoint/2010/main" val="2307382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is all I have for you today. If you are interested in any of the resources mentioned today or if you would like to begin the assessment process with us, visit the SWP Program page on the DEQ website, scan this QR code, email us at DEQ.CapDev@deq.ok.gov, or call the lead of our SWP program at the number here and we will get you setup! Thank you all for listening. Are there any questions? </a:t>
            </a:r>
          </a:p>
        </p:txBody>
      </p:sp>
      <p:sp>
        <p:nvSpPr>
          <p:cNvPr id="4" name="Slide Number Placeholder 3"/>
          <p:cNvSpPr>
            <a:spLocks noGrp="1"/>
          </p:cNvSpPr>
          <p:nvPr>
            <p:ph type="sldNum" sz="quarter" idx="5"/>
          </p:nvPr>
        </p:nvSpPr>
        <p:spPr/>
        <p:txBody>
          <a:bodyPr/>
          <a:lstStyle/>
          <a:p>
            <a:fld id="{7FB667E1-E601-4AAF-B95C-B25720D70A60}" type="slidenum">
              <a:rPr lang="en-US" smtClean="0"/>
              <a:t>30</a:t>
            </a:fld>
            <a:endParaRPr lang="en-US"/>
          </a:p>
        </p:txBody>
      </p:sp>
    </p:spTree>
    <p:extLst>
      <p:ext uri="{BB962C8B-B14F-4D97-AF65-F5344CB8AC3E}">
        <p14:creationId xmlns:p14="http://schemas.microsoft.com/office/powerpoint/2010/main" val="3289685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few steps back to the basics. So, what exactly is source water protection? SWP is defined as the proactive protection of water sources that specifically provide for public drinking water supplies. This could include anything from moving bodies of water like rivers and streams to standing bodies of water like lakes and reservoirs. Some sources could even include those that are a little less visual, such as springs and groundwater. </a:t>
            </a:r>
          </a:p>
          <a:p>
            <a:endParaRPr lang="en-US" dirty="0"/>
          </a:p>
          <a:p>
            <a:r>
              <a:rPr lang="en-US" dirty="0"/>
              <a:t>So how does this differ from any of the other programs that DEQ enforces? You’ll notice the keyword here is PROACTIVE. We focus so much on how we can respond to contamination of water and how we can better treat water, but we don’t tend to consider how we can proactively create better water quality right at the source. </a:t>
            </a:r>
          </a:p>
        </p:txBody>
      </p:sp>
      <p:sp>
        <p:nvSpPr>
          <p:cNvPr id="4" name="Slide Number Placeholder 3"/>
          <p:cNvSpPr>
            <a:spLocks noGrp="1"/>
          </p:cNvSpPr>
          <p:nvPr>
            <p:ph type="sldNum" sz="quarter" idx="5"/>
          </p:nvPr>
        </p:nvSpPr>
        <p:spPr/>
        <p:txBody>
          <a:bodyPr/>
          <a:lstStyle/>
          <a:p>
            <a:fld id="{7FB667E1-E601-4AAF-B95C-B25720D70A60}" type="slidenum">
              <a:rPr lang="en-US" smtClean="0"/>
              <a:t>4</a:t>
            </a:fld>
            <a:endParaRPr lang="en-US"/>
          </a:p>
        </p:txBody>
      </p:sp>
    </p:spTree>
    <p:extLst>
      <p:ext uri="{BB962C8B-B14F-4D97-AF65-F5344CB8AC3E}">
        <p14:creationId xmlns:p14="http://schemas.microsoft.com/office/powerpoint/2010/main" val="1218693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best understand source water protection, we need to understand watersheds as a whole. As many of you may know, a watershed is an area of land that drains rainfall and streams into a common outlet. As you can see in the image, we have rain falling on the higher elevation land which then moves down to lower elevations, across the surface of the earth, and it picks up all sorts of things with it - including contaminants! These contaminants are called non-point source pollution, which we will define further in a minute. </a:t>
            </a:r>
          </a:p>
          <a:p>
            <a:endParaRPr lang="en-US" dirty="0"/>
          </a:p>
          <a:p>
            <a:r>
              <a:rPr lang="en-US" dirty="0"/>
              <a:t>When thinking about a watershed, keep in mind the entire water cycle, which will include interactions with surface water as well as groundwater.</a:t>
            </a:r>
          </a:p>
        </p:txBody>
      </p:sp>
      <p:sp>
        <p:nvSpPr>
          <p:cNvPr id="4" name="Slide Number Placeholder 3"/>
          <p:cNvSpPr>
            <a:spLocks noGrp="1"/>
          </p:cNvSpPr>
          <p:nvPr>
            <p:ph type="sldNum" sz="quarter" idx="5"/>
          </p:nvPr>
        </p:nvSpPr>
        <p:spPr/>
        <p:txBody>
          <a:bodyPr/>
          <a:lstStyle/>
          <a:p>
            <a:fld id="{7FB667E1-E601-4AAF-B95C-B25720D70A60}" type="slidenum">
              <a:rPr lang="en-US" smtClean="0"/>
              <a:t>5</a:t>
            </a:fld>
            <a:endParaRPr lang="en-US"/>
          </a:p>
        </p:txBody>
      </p:sp>
    </p:spTree>
    <p:extLst>
      <p:ext uri="{BB962C8B-B14F-4D97-AF65-F5344CB8AC3E}">
        <p14:creationId xmlns:p14="http://schemas.microsoft.com/office/powerpoint/2010/main" val="2966168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alluded to earlier, there are various forms of pollution, but they are grouped into two main categories: Point Source and Non-Point Source.</a:t>
            </a:r>
          </a:p>
          <a:p>
            <a:r>
              <a:rPr lang="en-US" dirty="0"/>
              <a:t>Point sources are just as they sound: these are individual and identifiable sources that are easy to point to. </a:t>
            </a:r>
          </a:p>
          <a:p>
            <a:r>
              <a:rPr lang="en-US" dirty="0"/>
              <a:t>Nonpoint Sources on the other-hand are much more difficult to identify and quantify. This category includes pollutants that do not originate from one single source. As we started to go over in the last slide, this occurs when precipitation moves across the land and carries contaminants with it. </a:t>
            </a:r>
          </a:p>
          <a:p>
            <a:r>
              <a:rPr lang="en-US" dirty="0"/>
              <a:t>Let go over some examples of each of these.</a:t>
            </a:r>
          </a:p>
        </p:txBody>
      </p:sp>
      <p:sp>
        <p:nvSpPr>
          <p:cNvPr id="4" name="Slide Number Placeholder 3"/>
          <p:cNvSpPr>
            <a:spLocks noGrp="1"/>
          </p:cNvSpPr>
          <p:nvPr>
            <p:ph type="sldNum" sz="quarter" idx="5"/>
          </p:nvPr>
        </p:nvSpPr>
        <p:spPr/>
        <p:txBody>
          <a:bodyPr/>
          <a:lstStyle/>
          <a:p>
            <a:fld id="{7FB667E1-E601-4AAF-B95C-B25720D70A60}" type="slidenum">
              <a:rPr lang="en-US" smtClean="0"/>
              <a:t>6</a:t>
            </a:fld>
            <a:endParaRPr lang="en-US"/>
          </a:p>
        </p:txBody>
      </p:sp>
    </p:spTree>
    <p:extLst>
      <p:ext uri="{BB962C8B-B14F-4D97-AF65-F5344CB8AC3E}">
        <p14:creationId xmlns:p14="http://schemas.microsoft.com/office/powerpoint/2010/main" val="194169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examples of point sources could include:</a:t>
            </a:r>
          </a:p>
          <a:p>
            <a:r>
              <a:rPr lang="en-US" dirty="0"/>
              <a:t>Concentrated animal feeding operations – which may have outfalls from their waste lagoons. A permitted outfall would classify these operations as a “point” source. </a:t>
            </a:r>
          </a:p>
          <a:p>
            <a:r>
              <a:rPr lang="en-US" dirty="0"/>
              <a:t>Underground storage tanks – which usually store petroleum products like gasoline and diesel.</a:t>
            </a:r>
          </a:p>
          <a:p>
            <a:r>
              <a:rPr lang="en-US" dirty="0"/>
              <a:t>Anywhere where waste is managed and permitted, such as at underground injection wells, hazardous waste sites, and solid waste facilities. </a:t>
            </a:r>
          </a:p>
          <a:p>
            <a:r>
              <a:rPr lang="en-US" dirty="0"/>
              <a:t>Oil and gas wells could be seen as a point source should a failure occur</a:t>
            </a:r>
          </a:p>
          <a:p>
            <a:r>
              <a:rPr lang="en-US" dirty="0"/>
              <a:t>Airports and runways are big ones, particularly in discussion regarding PFAS right now</a:t>
            </a:r>
          </a:p>
          <a:p>
            <a:r>
              <a:rPr lang="en-US" dirty="0"/>
              <a:t>And then Superfund sites and brownfields, where known contamination has previously occurred. </a:t>
            </a:r>
          </a:p>
        </p:txBody>
      </p:sp>
      <p:sp>
        <p:nvSpPr>
          <p:cNvPr id="4" name="Slide Number Placeholder 3"/>
          <p:cNvSpPr>
            <a:spLocks noGrp="1"/>
          </p:cNvSpPr>
          <p:nvPr>
            <p:ph type="sldNum" sz="quarter" idx="5"/>
          </p:nvPr>
        </p:nvSpPr>
        <p:spPr/>
        <p:txBody>
          <a:bodyPr/>
          <a:lstStyle/>
          <a:p>
            <a:fld id="{7FB667E1-E601-4AAF-B95C-B25720D70A60}" type="slidenum">
              <a:rPr lang="en-US" smtClean="0"/>
              <a:t>7</a:t>
            </a:fld>
            <a:endParaRPr lang="en-US"/>
          </a:p>
        </p:txBody>
      </p:sp>
    </p:spTree>
    <p:extLst>
      <p:ext uri="{BB962C8B-B14F-4D97-AF65-F5344CB8AC3E}">
        <p14:creationId xmlns:p14="http://schemas.microsoft.com/office/powerpoint/2010/main" val="1904215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flip side, we have the non-point sources. Since we can't label these contaminants as having come from one location, we’ll instead note the most common types of contaminants. This includes fertilizers, herbicides, and insecticides, which of course we first think of farms as being contributors of these pollutants, but we could also see these coming from suburban roads as a result of people applying these products on their lawns. </a:t>
            </a:r>
          </a:p>
          <a:p>
            <a:r>
              <a:rPr lang="en-US" dirty="0"/>
              <a:t>Oil and grease are common as runoff from anywhere that automobiles and machinery are present – roads, factories, driveways, gas stations, etc. </a:t>
            </a:r>
          </a:p>
          <a:p>
            <a:r>
              <a:rPr lang="en-US" dirty="0"/>
              <a:t>Bacteria and nutrient contributions are often tied to the keeping of livestock and farming</a:t>
            </a:r>
          </a:p>
          <a:p>
            <a:r>
              <a:rPr lang="en-US" dirty="0"/>
              <a:t>Road salts are self explanatory</a:t>
            </a:r>
          </a:p>
          <a:p>
            <a:r>
              <a:rPr lang="en-US" dirty="0"/>
              <a:t>And sediment can come from anywhere - the degradation of the banks of streams, construction sites with lots of land disturbance, the over tilling and washing away of land, and more</a:t>
            </a:r>
          </a:p>
        </p:txBody>
      </p:sp>
      <p:sp>
        <p:nvSpPr>
          <p:cNvPr id="4" name="Slide Number Placeholder 3"/>
          <p:cNvSpPr>
            <a:spLocks noGrp="1"/>
          </p:cNvSpPr>
          <p:nvPr>
            <p:ph type="sldNum" sz="quarter" idx="5"/>
          </p:nvPr>
        </p:nvSpPr>
        <p:spPr/>
        <p:txBody>
          <a:bodyPr/>
          <a:lstStyle/>
          <a:p>
            <a:fld id="{7FB667E1-E601-4AAF-B95C-B25720D70A60}" type="slidenum">
              <a:rPr lang="en-US" smtClean="0"/>
              <a:t>8</a:t>
            </a:fld>
            <a:endParaRPr lang="en-US"/>
          </a:p>
        </p:txBody>
      </p:sp>
    </p:spTree>
    <p:extLst>
      <p:ext uri="{BB962C8B-B14F-4D97-AF65-F5344CB8AC3E}">
        <p14:creationId xmlns:p14="http://schemas.microsoft.com/office/powerpoint/2010/main" val="318412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step through some examples of practices and projects that could help to protect source waters. The first </a:t>
            </a:r>
            <a:r>
              <a:rPr lang="en-US" b="1" dirty="0"/>
              <a:t>*advance animation* </a:t>
            </a:r>
            <a:r>
              <a:rPr lang="en-US" dirty="0"/>
              <a:t>is through the restoration of riparian areas. A riparian area is that green space that you see along the edges of a stream bank, such as in this top photo here </a:t>
            </a:r>
            <a:r>
              <a:rPr lang="en-US" b="1" dirty="0"/>
              <a:t>*point to trees and grasses*</a:t>
            </a:r>
            <a:r>
              <a:rPr lang="en-US" dirty="0"/>
              <a:t>. Plants act as great natural filters, so when these areas are degraded, there is less vegetation available to slow the flow of runoff and to work in the uptake and infiltration of water and contaminants. This leaves all the runoff to enter directly into the water supply.</a:t>
            </a:r>
          </a:p>
          <a:p>
            <a:endParaRPr lang="en-US" dirty="0"/>
          </a:p>
          <a:p>
            <a:r>
              <a:rPr lang="en-US" dirty="0"/>
              <a:t>In addition, </a:t>
            </a:r>
            <a:r>
              <a:rPr lang="en-US" b="1" dirty="0"/>
              <a:t>*advance animation* </a:t>
            </a:r>
            <a:r>
              <a:rPr lang="en-US" dirty="0"/>
              <a:t>restoring these areas can create major improvements to habitat. You'll see in the top photo how within the water, there is tree debris and nice shading, so fish are present! On the banks of the river, you see an increased presence of bugs, deer, and birds, who all contribute to the balance and ecology of the system. Without this provided habitat, these animals will have to find shelter and food elsewhere. </a:t>
            </a:r>
          </a:p>
          <a:p>
            <a:endParaRPr lang="en-US" dirty="0"/>
          </a:p>
          <a:p>
            <a:r>
              <a:rPr lang="en-US" dirty="0"/>
              <a:t>If a full riparian area restoration isn’t feasible, then even just focusing on </a:t>
            </a:r>
            <a:r>
              <a:rPr lang="en-US" b="1" dirty="0"/>
              <a:t>*advance animation* </a:t>
            </a:r>
            <a:r>
              <a:rPr lang="en-US" dirty="0"/>
              <a:t>stream bank stabilization will provide you a benefit that riparian area restoration would also provide. People don’t tend to think of sediment as a pollutant since its seen as natural, but when it comes to water quality, you operators know as well as I how tedious high presence of sediment can be. As you can see in the bottom photo, when large amounts of sediment enter a waterway, eventually, habitat is destroyed, benthic vegetation can be smothered, and water depths decrease. Stabilizing eroding stream banks can significantly decrease the increasing amounts of sediment that are entering your waterway(s). </a:t>
            </a:r>
          </a:p>
        </p:txBody>
      </p:sp>
      <p:sp>
        <p:nvSpPr>
          <p:cNvPr id="4" name="Slide Number Placeholder 3"/>
          <p:cNvSpPr>
            <a:spLocks noGrp="1"/>
          </p:cNvSpPr>
          <p:nvPr>
            <p:ph type="sldNum" sz="quarter" idx="5"/>
          </p:nvPr>
        </p:nvSpPr>
        <p:spPr/>
        <p:txBody>
          <a:bodyPr/>
          <a:lstStyle/>
          <a:p>
            <a:fld id="{7FB667E1-E601-4AAF-B95C-B25720D70A60}" type="slidenum">
              <a:rPr lang="en-US" smtClean="0"/>
              <a:t>9</a:t>
            </a:fld>
            <a:endParaRPr lang="en-US"/>
          </a:p>
        </p:txBody>
      </p:sp>
    </p:spTree>
    <p:extLst>
      <p:ext uri="{BB962C8B-B14F-4D97-AF65-F5344CB8AC3E}">
        <p14:creationId xmlns:p14="http://schemas.microsoft.com/office/powerpoint/2010/main" val="1290982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descr="Sun rising over grassy hill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 y="0"/>
            <a:ext cx="12188699" cy="4799300"/>
          </a:xfrm>
          <a:prstGeom prst="rect">
            <a:avLst/>
          </a:prstGeom>
        </p:spPr>
      </p:pic>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10/23/2025</a:t>
            </a:fld>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37693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10/23/2025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10/23/2025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10/23/2025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3"/>
          <p:cNvSpPr>
            <a:spLocks noGrp="1"/>
          </p:cNvSpPr>
          <p:nvPr>
            <p:ph type="ftr" sz="quarter" idx="11"/>
          </p:nvPr>
        </p:nvSpPr>
        <p:spPr/>
        <p:txBody>
          <a:bodyPr/>
          <a:lstStyle/>
          <a:p>
            <a:endParaRPr dirty="0"/>
          </a:p>
        </p:txBody>
      </p:sp>
      <p:sp>
        <p:nvSpPr>
          <p:cNvPr id="4" name="Date Placeholder 4"/>
          <p:cNvSpPr>
            <a:spLocks noGrp="1"/>
          </p:cNvSpPr>
          <p:nvPr>
            <p:ph type="dt" sz="half" idx="10"/>
          </p:nvPr>
        </p:nvSpPr>
        <p:spPr/>
        <p:txBody>
          <a:bodyPr/>
          <a:lstStyle/>
          <a:p>
            <a:fld id="{9E583DDF-CA54-461A-A486-592D2374C532}" type="datetimeFigureOut">
              <a:rPr lang="en-US"/>
              <a:t>10/23/2025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1"/>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2"/>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p>
            <a:endParaRPr/>
          </a:p>
        </p:txBody>
      </p:sp>
      <p:sp>
        <p:nvSpPr>
          <p:cNvPr id="4" name="Date Placeholder 4"/>
          <p:cNvSpPr>
            <a:spLocks noGrp="1"/>
          </p:cNvSpPr>
          <p:nvPr>
            <p:ph type="dt" sz="half" idx="10"/>
          </p:nvPr>
        </p:nvSpPr>
        <p:spPr/>
        <p:txBody>
          <a:bodyPr/>
          <a:lstStyle/>
          <a:p>
            <a:fld id="{9E583DDF-CA54-461A-A486-592D2374C532}" type="datetimeFigureOut">
              <a:rPr lang="en-US"/>
              <a:t>10/23/2025</a:t>
            </a:fld>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7158437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3"/>
          <p:cNvSpPr>
            <a:spLocks noGrp="1"/>
          </p:cNvSpPr>
          <p:nvPr>
            <p:ph type="ftr" sz="quarter" idx="11"/>
          </p:nvPr>
        </p:nvSpPr>
        <p:spPr/>
        <p:txBody>
          <a:bodyPr/>
          <a:lstStyle>
            <a:lvl1pPr>
              <a:defRPr>
                <a:solidFill>
                  <a:schemeClr val="tx2"/>
                </a:solidFill>
              </a:defRPr>
            </a:lvl1pPr>
          </a:lstStyle>
          <a:p>
            <a:endParaRPr/>
          </a:p>
        </p:txBody>
      </p:sp>
      <p:sp>
        <p:nvSpPr>
          <p:cNvPr id="4" name="Date Placeholder 4"/>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10/23/2025</a:t>
            </a:fld>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8043280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901952"/>
            <a:ext cx="4572000" cy="4123944"/>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DD7D43D-6574-4C7B-808D-C6C12215A4D4}" type="datetimeFigureOut">
              <a:rPr lang="en-US"/>
              <a:t>10/23/2025</a:t>
            </a:fld>
            <a:endParaRPr/>
          </a:p>
        </p:txBody>
      </p:sp>
      <p:sp>
        <p:nvSpPr>
          <p:cNvPr id="7" name="Slide Number Placeholder 6"/>
          <p:cNvSpPr>
            <a:spLocks noGrp="1"/>
          </p:cNvSpPr>
          <p:nvPr>
            <p:ph type="sldNum" sz="quarter" idx="12"/>
          </p:nvPr>
        </p:nvSpPr>
        <p:spPr/>
        <p:txBody>
          <a:bodyPr/>
          <a:lstStyle/>
          <a:p>
            <a:fld id="{A0ECE5F2-81AA-4605-B028-6FBA391056AF}" type="slidenum">
              <a:rPr/>
              <a:t>‹#›</a:t>
            </a:fld>
            <a:endParaRPr/>
          </a:p>
        </p:txBody>
      </p:sp>
    </p:spTree>
    <p:extLst>
      <p:ext uri="{BB962C8B-B14F-4D97-AF65-F5344CB8AC3E}">
        <p14:creationId xmlns:p14="http://schemas.microsoft.com/office/powerpoint/2010/main" val="31170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837464"/>
            <a:ext cx="4572000" cy="766588"/>
          </a:xfrm>
        </p:spPr>
        <p:txBody>
          <a:bodyPr anchor="ctr">
            <a:normAutofit/>
          </a:bodyPr>
          <a:lstStyle>
            <a:lvl1pPr marL="0" indent="0">
              <a:spcBef>
                <a:spcPts val="0"/>
              </a:spcBef>
              <a:buNone/>
              <a:defRPr sz="22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740732"/>
            <a:ext cx="4572000" cy="3288847"/>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6"/>
          <p:cNvSpPr>
            <a:spLocks noGrp="1"/>
          </p:cNvSpPr>
          <p:nvPr>
            <p:ph type="ftr" sz="quarter" idx="11"/>
          </p:nvPr>
        </p:nvSpPr>
        <p:spPr/>
        <p:txBody>
          <a:bodyPr/>
          <a:lstStyle/>
          <a:p>
            <a:endParaRPr/>
          </a:p>
        </p:txBody>
      </p:sp>
      <p:sp>
        <p:nvSpPr>
          <p:cNvPr id="7" name="Date Placeholder 7"/>
          <p:cNvSpPr>
            <a:spLocks noGrp="1"/>
          </p:cNvSpPr>
          <p:nvPr>
            <p:ph type="dt" sz="half" idx="10"/>
          </p:nvPr>
        </p:nvSpPr>
        <p:spPr/>
        <p:txBody>
          <a:bodyPr/>
          <a:lstStyle/>
          <a:p>
            <a:fld id="{9E583DDF-CA54-461A-A486-592D2374C532}" type="datetimeFigureOut">
              <a:rPr lang="en-US"/>
              <a:t>10/23/2025</a:t>
            </a:fld>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2"/>
          <p:cNvSpPr>
            <a:spLocks noGrp="1"/>
          </p:cNvSpPr>
          <p:nvPr>
            <p:ph type="ftr" sz="quarter" idx="11"/>
          </p:nvPr>
        </p:nvSpPr>
        <p:spPr/>
        <p:txBody>
          <a:bodyPr/>
          <a:lstStyle/>
          <a:p>
            <a:endParaRPr/>
          </a:p>
        </p:txBody>
      </p:sp>
      <p:sp>
        <p:nvSpPr>
          <p:cNvPr id="3" name="Date Placeholder 3"/>
          <p:cNvSpPr>
            <a:spLocks noGrp="1"/>
          </p:cNvSpPr>
          <p:nvPr>
            <p:ph type="dt" sz="half" idx="10"/>
          </p:nvPr>
        </p:nvSpPr>
        <p:spPr/>
        <p:txBody>
          <a:bodyPr/>
          <a:lstStyle/>
          <a:p>
            <a:fld id="{9E583DDF-CA54-461A-A486-592D2374C532}" type="datetimeFigureOut">
              <a:rPr lang="en-US"/>
              <a:t>10/23/2025</a:t>
            </a:fld>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1"/>
          <p:cNvSpPr>
            <a:spLocks noGrp="1"/>
          </p:cNvSpPr>
          <p:nvPr>
            <p:ph type="ftr" sz="quarter" idx="11"/>
          </p:nvPr>
        </p:nvSpPr>
        <p:spPr/>
        <p:txBody>
          <a:bodyPr/>
          <a:lstStyle>
            <a:lvl1pPr>
              <a:defRPr>
                <a:solidFill>
                  <a:schemeClr val="tx2"/>
                </a:solidFill>
              </a:defRPr>
            </a:lvl1pPr>
          </a:lstStyle>
          <a:p>
            <a:endParaRPr/>
          </a:p>
        </p:txBody>
      </p:sp>
      <p:sp>
        <p:nvSpPr>
          <p:cNvPr id="2" name="Date Placeholder 2"/>
          <p:cNvSpPr>
            <a:spLocks noGrp="1"/>
          </p:cNvSpPr>
          <p:nvPr>
            <p:ph type="dt" sz="half" idx="10"/>
          </p:nvPr>
        </p:nvSpPr>
        <p:spPr/>
        <p:txBody>
          <a:bodyPr/>
          <a:lstStyle>
            <a:lvl1pPr>
              <a:defRPr>
                <a:solidFill>
                  <a:schemeClr val="tx2"/>
                </a:solidFill>
              </a:defRPr>
            </a:lvl1pPr>
          </a:lstStyle>
          <a:p>
            <a:fld id="{9E583DDF-CA54-461A-A486-592D2374C532}" type="datetimeFigureOut">
              <a:rPr lang="en-US"/>
              <a:pPr/>
              <a:t>10/23/2025</a:t>
            </a:fld>
            <a:endParaRPr/>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CA8D9AD5-F248-4919-864A-CFD76CC027D6}" type="slidenum">
              <a:rPr/>
              <a:pPr/>
              <a:t>‹#›</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a:t>Click to edit Master title style</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4"/>
          <p:cNvSpPr>
            <a:spLocks noGrp="1"/>
          </p:cNvSpPr>
          <p:nvPr>
            <p:ph type="ftr" sz="quarter" idx="11"/>
          </p:nvPr>
        </p:nvSpPr>
        <p:spPr/>
        <p:txBody>
          <a:bodyPr/>
          <a:lstStyle/>
          <a:p>
            <a:endParaRPr/>
          </a:p>
        </p:txBody>
      </p:sp>
      <p:sp>
        <p:nvSpPr>
          <p:cNvPr id="5" name="Date Placeholder 5"/>
          <p:cNvSpPr>
            <a:spLocks noGrp="1"/>
          </p:cNvSpPr>
          <p:nvPr>
            <p:ph type="dt" sz="half" idx="10"/>
          </p:nvPr>
        </p:nvSpPr>
        <p:spPr/>
        <p:txBody>
          <a:bodyPr/>
          <a:lstStyle/>
          <a:p>
            <a:fld id="{9E583DDF-CA54-461A-A486-592D2374C532}" type="datetimeFigureOut">
              <a:rPr lang="en-US"/>
              <a:t>10/23/2025</a:t>
            </a:fld>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3"/>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5" name="Footer Placeholder 4"/>
          <p:cNvSpPr>
            <a:spLocks noGrp="1"/>
          </p:cNvSpPr>
          <p:nvPr>
            <p:ph type="ftr" sz="quarter" idx="3"/>
          </p:nvPr>
        </p:nvSpPr>
        <p:spPr>
          <a:xfrm>
            <a:off x="1341120" y="6614494"/>
            <a:ext cx="7159752" cy="237744"/>
          </a:xfrm>
          <a:prstGeom prst="rect">
            <a:avLst/>
          </a:prstGeom>
        </p:spPr>
        <p:txBody>
          <a:bodyPr vert="horz" lIns="91440" tIns="45720" rIns="91440" bIns="45720" rtlCol="0" anchor="ctr"/>
          <a:lstStyle>
            <a:lvl1pPr algn="l">
              <a:defRPr sz="1100" cap="all" baseline="0">
                <a:solidFill>
                  <a:schemeClr val="bg2"/>
                </a:solidFill>
              </a:defRPr>
            </a:lvl1pPr>
          </a:lstStyle>
          <a:p>
            <a:endParaRPr lang="en-US" dirty="0"/>
          </a:p>
        </p:txBody>
      </p:sp>
      <p:sp>
        <p:nvSpPr>
          <p:cNvPr id="8" name="Rectangle 5"/>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Date Placeholder 6"/>
          <p:cNvSpPr>
            <a:spLocks noGrp="1"/>
          </p:cNvSpPr>
          <p:nvPr>
            <p:ph type="dt" sz="half" idx="2"/>
          </p:nvPr>
        </p:nvSpPr>
        <p:spPr>
          <a:xfrm>
            <a:off x="8875776" y="6614494"/>
            <a:ext cx="960120" cy="237744"/>
          </a:xfrm>
          <a:prstGeom prst="rect">
            <a:avLst/>
          </a:prstGeom>
        </p:spPr>
        <p:txBody>
          <a:bodyPr vert="horz" lIns="91440" tIns="45720" rIns="91440" bIns="45720" rtlCol="0" anchor="ctr"/>
          <a:lstStyle>
            <a:lvl1pPr algn="r">
              <a:defRPr sz="1100">
                <a:solidFill>
                  <a:schemeClr val="bg2"/>
                </a:solidFill>
              </a:defRPr>
            </a:lvl1pPr>
          </a:lstStyle>
          <a:p>
            <a:fld id="{9E583DDF-CA54-461A-A486-592D2374C532}" type="datetimeFigureOut">
              <a:rPr lang="en-US" smtClean="0"/>
              <a:pPr/>
              <a:t>10/23/2025</a:t>
            </a:fld>
            <a:endParaRPr lang="en-US"/>
          </a:p>
        </p:txBody>
      </p:sp>
      <p:sp>
        <p:nvSpPr>
          <p:cNvPr id="6" name="Slide Number Placeholder 7"/>
          <p:cNvSpPr>
            <a:spLocks noGrp="1"/>
          </p:cNvSpPr>
          <p:nvPr>
            <p:ph type="sldNum" sz="quarter" idx="4"/>
          </p:nvPr>
        </p:nvSpPr>
        <p:spPr>
          <a:xfrm>
            <a:off x="10210800" y="6614494"/>
            <a:ext cx="640080" cy="237744"/>
          </a:xfrm>
          <a:prstGeom prst="rect">
            <a:avLst/>
          </a:prstGeom>
        </p:spPr>
        <p:txBody>
          <a:bodyPr vert="horz" lIns="91440" tIns="45720" rIns="91440" bIns="45720" rtlCol="0" anchor="ctr"/>
          <a:lstStyle>
            <a:lvl1pPr algn="r">
              <a:defRPr sz="1100">
                <a:solidFill>
                  <a:schemeClr val="bg2"/>
                </a:solidFill>
              </a:defRPr>
            </a:lvl1pPr>
          </a:lstStyle>
          <a:p>
            <a:fld id="{CA8D9AD5-F248-4919-864A-CFD76CC027D6}" type="slidenum">
              <a:rPr lang="en-US" smtClean="0"/>
              <a:pPr/>
              <a:t>‹#›</a:t>
            </a:fld>
            <a:endParaRPr lang="en-US"/>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2" r:id="rId4"/>
    <p:sldLayoutId id="2147483661" r:id="rId5"/>
    <p:sldLayoutId id="2147483653" r:id="rId6"/>
    <p:sldLayoutId id="2147483654" r:id="rId7"/>
    <p:sldLayoutId id="2147483655" r:id="rId8"/>
    <p:sldLayoutId id="2147483656" r:id="rId9"/>
    <p:sldLayoutId id="2147483663"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jp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1.png"/><Relationship Id="rId3" Type="http://schemas.openxmlformats.org/officeDocument/2006/relationships/image" Target="../media/image4.jpg"/><Relationship Id="rId7" Type="http://schemas.openxmlformats.org/officeDocument/2006/relationships/image" Target="../media/image29.png"/><Relationship Id="rId12"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26.png"/><Relationship Id="rId15" Type="http://schemas.openxmlformats.org/officeDocument/2006/relationships/image" Target="../media/image52.png"/><Relationship Id="rId10" Type="http://schemas.openxmlformats.org/officeDocument/2006/relationships/image" Target="../media/image48.jpeg"/><Relationship Id="rId4" Type="http://schemas.openxmlformats.org/officeDocument/2006/relationships/image" Target="../media/image45.jpeg"/><Relationship Id="rId9" Type="http://schemas.openxmlformats.org/officeDocument/2006/relationships/image" Target="../media/image47.png"/><Relationship Id="rId1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5520" y="2845348"/>
            <a:ext cx="3200400" cy="1993392"/>
          </a:xfrm>
        </p:spPr>
        <p:txBody>
          <a:bodyPr anchor="b">
            <a:normAutofit fontScale="90000"/>
          </a:bodyPr>
          <a:lstStyle/>
          <a:p>
            <a:pPr algn="ctr"/>
            <a:r>
              <a:rPr lang="en-US" sz="2800" dirty="0"/>
              <a:t>Oklahoma DEQ</a:t>
            </a:r>
            <a:br>
              <a:rPr lang="en-US" dirty="0"/>
            </a:br>
            <a:r>
              <a:rPr lang="en-US" sz="4400" b="1" dirty="0"/>
              <a:t>Source Water Protection Program</a:t>
            </a:r>
            <a:endParaRPr lang="en-US" b="1" dirty="0"/>
          </a:p>
        </p:txBody>
      </p:sp>
      <p:pic>
        <p:nvPicPr>
          <p:cNvPr id="11" name="Picture 10" descr="A river running through a forest&#10;&#10;AI-generated content may be incorrect.">
            <a:extLst>
              <a:ext uri="{FF2B5EF4-FFF2-40B4-BE49-F238E27FC236}">
                <a16:creationId xmlns:a16="http://schemas.microsoft.com/office/drawing/2014/main" id="{D79CBB9D-F2EC-FA97-7F11-7A151978233B}"/>
              </a:ext>
            </a:extLst>
          </p:cNvPr>
          <p:cNvPicPr>
            <a:picLocks noChangeAspect="1"/>
          </p:cNvPicPr>
          <p:nvPr/>
        </p:nvPicPr>
        <p:blipFill>
          <a:blip r:embed="rId3">
            <a:extLst>
              <a:ext uri="{28A0092B-C50C-407E-A947-70E740481C1C}">
                <a14:useLocalDpi xmlns:a14="http://schemas.microsoft.com/office/drawing/2010/main" val="0"/>
              </a:ext>
            </a:extLst>
          </a:blip>
          <a:srcRect t="6923" b="22859"/>
          <a:stretch>
            <a:fillRect/>
          </a:stretch>
        </p:blipFill>
        <p:spPr>
          <a:xfrm>
            <a:off x="0" y="1"/>
            <a:ext cx="7324928" cy="6858000"/>
          </a:xfrm>
          <a:prstGeom prst="rect">
            <a:avLst/>
          </a:prstGeom>
        </p:spPr>
      </p:pic>
      <p:pic>
        <p:nvPicPr>
          <p:cNvPr id="12" name="Picture 11" descr="A picture containing icon&#10;&#10;AI-generated content may be incorrect.">
            <a:extLst>
              <a:ext uri="{FF2B5EF4-FFF2-40B4-BE49-F238E27FC236}">
                <a16:creationId xmlns:a16="http://schemas.microsoft.com/office/drawing/2014/main" id="{50D23221-B307-B91C-469C-9BE6A53141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7703" y="400246"/>
            <a:ext cx="1576036" cy="1802920"/>
          </a:xfrm>
          <a:prstGeom prst="rect">
            <a:avLst/>
          </a:prstGeom>
        </p:spPr>
      </p:pic>
      <p:pic>
        <p:nvPicPr>
          <p:cNvPr id="14" name="Picture 13" descr="Logo, company name&#10;&#10;AI-generated content may be incorrect.">
            <a:extLst>
              <a:ext uri="{FF2B5EF4-FFF2-40B4-BE49-F238E27FC236}">
                <a16:creationId xmlns:a16="http://schemas.microsoft.com/office/drawing/2014/main" id="{5B6185D2-3595-19E3-A15D-AB5767ED10B4}"/>
              </a:ext>
            </a:extLst>
          </p:cNvPr>
          <p:cNvPicPr>
            <a:picLocks noChangeAspect="1"/>
          </p:cNvPicPr>
          <p:nvPr/>
        </p:nvPicPr>
        <p:blipFill>
          <a:blip r:embed="rId5">
            <a:extLst>
              <a:ext uri="{28A0092B-C50C-407E-A947-70E740481C1C}">
                <a14:useLocalDpi xmlns:a14="http://schemas.microsoft.com/office/drawing/2010/main" val="0"/>
              </a:ext>
            </a:extLst>
          </a:blip>
          <a:srcRect t="33440" b="32240"/>
          <a:stretch>
            <a:fillRect/>
          </a:stretch>
        </p:blipFill>
        <p:spPr>
          <a:xfrm>
            <a:off x="8763555" y="6095316"/>
            <a:ext cx="1684331" cy="578062"/>
          </a:xfrm>
          <a:prstGeom prst="rect">
            <a:avLst/>
          </a:prstGeom>
        </p:spPr>
      </p:pic>
    </p:spTree>
    <p:extLst>
      <p:ext uri="{BB962C8B-B14F-4D97-AF65-F5344CB8AC3E}">
        <p14:creationId xmlns:p14="http://schemas.microsoft.com/office/powerpoint/2010/main" val="279880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EF58A-629A-C0A1-82A0-FB7E565888F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CDDA0C4-1BB1-7B9A-6FD7-4A157B6D42D3}"/>
              </a:ext>
            </a:extLst>
          </p:cNvPr>
          <p:cNvSpPr/>
          <p:nvPr/>
        </p:nvSpPr>
        <p:spPr>
          <a:xfrm>
            <a:off x="6744510" y="5522976"/>
            <a:ext cx="4634690" cy="676656"/>
          </a:xfrm>
          <a:prstGeom prst="rect">
            <a:avLst/>
          </a:prstGeom>
          <a:solidFill>
            <a:srgbClr val="252F4E"/>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AC4ED28-828B-566F-14F3-D146F3C64703}"/>
              </a:ext>
            </a:extLst>
          </p:cNvPr>
          <p:cNvSpPr>
            <a:spLocks noGrp="1"/>
          </p:cNvSpPr>
          <p:nvPr>
            <p:ph type="title"/>
          </p:nvPr>
        </p:nvSpPr>
        <p:spPr>
          <a:xfrm>
            <a:off x="812800" y="467361"/>
            <a:ext cx="10038081" cy="853440"/>
          </a:xfrm>
        </p:spPr>
        <p:txBody>
          <a:bodyPr/>
          <a:lstStyle/>
          <a:p>
            <a:r>
              <a:rPr lang="en-US" dirty="0"/>
              <a:t>Practices and Projects for SWP</a:t>
            </a:r>
          </a:p>
        </p:txBody>
      </p:sp>
      <p:sp>
        <p:nvSpPr>
          <p:cNvPr id="14" name="Content Placeholder 2">
            <a:extLst>
              <a:ext uri="{FF2B5EF4-FFF2-40B4-BE49-F238E27FC236}">
                <a16:creationId xmlns:a16="http://schemas.microsoft.com/office/drawing/2014/main" id="{E3566904-D49F-D696-8AA5-620E8CFC6808}"/>
              </a:ext>
            </a:extLst>
          </p:cNvPr>
          <p:cNvSpPr>
            <a:spLocks noGrp="1"/>
          </p:cNvSpPr>
          <p:nvPr>
            <p:ph idx="1"/>
          </p:nvPr>
        </p:nvSpPr>
        <p:spPr>
          <a:xfrm>
            <a:off x="812800" y="1546534"/>
            <a:ext cx="5197857" cy="4483045"/>
          </a:xfrm>
        </p:spPr>
        <p:txBody>
          <a:bodyPr>
            <a:normAutofit/>
          </a:bodyPr>
          <a:lstStyle/>
          <a:p>
            <a:pPr marL="45720" indent="0">
              <a:buNone/>
            </a:pPr>
            <a:r>
              <a:rPr lang="en-US" sz="2800" b="1" dirty="0"/>
              <a:t>A few examples:</a:t>
            </a:r>
            <a:endParaRPr lang="en-US" dirty="0"/>
          </a:p>
          <a:p>
            <a:pPr marL="548640">
              <a:spcBef>
                <a:spcPts val="600"/>
              </a:spcBef>
            </a:pPr>
            <a:r>
              <a:rPr lang="en-US" sz="2400" dirty="0"/>
              <a:t>Riparian area restoration</a:t>
            </a:r>
          </a:p>
          <a:p>
            <a:pPr marL="548640">
              <a:spcBef>
                <a:spcPts val="600"/>
              </a:spcBef>
            </a:pPr>
            <a:r>
              <a:rPr lang="en-US" sz="2400" dirty="0"/>
              <a:t>Stream bank stabilization</a:t>
            </a:r>
          </a:p>
          <a:p>
            <a:pPr marL="548640">
              <a:spcBef>
                <a:spcPts val="600"/>
              </a:spcBef>
            </a:pPr>
            <a:r>
              <a:rPr lang="en-US" sz="2400" dirty="0"/>
              <a:t>Land protection/easements</a:t>
            </a:r>
          </a:p>
          <a:p>
            <a:pPr marL="548640">
              <a:spcBef>
                <a:spcPts val="600"/>
              </a:spcBef>
            </a:pPr>
            <a:endParaRPr lang="en-US" sz="2800" dirty="0"/>
          </a:p>
        </p:txBody>
      </p:sp>
      <p:sp>
        <p:nvSpPr>
          <p:cNvPr id="6" name="Rectangle 5">
            <a:extLst>
              <a:ext uri="{FF2B5EF4-FFF2-40B4-BE49-F238E27FC236}">
                <a16:creationId xmlns:a16="http://schemas.microsoft.com/office/drawing/2014/main" id="{404DBBD7-8465-F985-7B59-49932A9E1B85}"/>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EA47630-047D-C24F-BAF2-91F70CA2DB5B}"/>
              </a:ext>
            </a:extLst>
          </p:cNvPr>
          <p:cNvCxnSpPr>
            <a:cxnSpLocks/>
          </p:cNvCxnSpPr>
          <p:nvPr/>
        </p:nvCxnSpPr>
        <p:spPr>
          <a:xfrm>
            <a:off x="812800" y="1439673"/>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6A095EA-2014-8C2F-E25A-1384AEADB1B6}"/>
              </a:ext>
            </a:extLst>
          </p:cNvPr>
          <p:cNvSpPr txBox="1"/>
          <p:nvPr/>
        </p:nvSpPr>
        <p:spPr>
          <a:xfrm>
            <a:off x="6744510" y="5614080"/>
            <a:ext cx="1308371" cy="461665"/>
          </a:xfrm>
          <a:prstGeom prst="rect">
            <a:avLst/>
          </a:prstGeom>
          <a:noFill/>
        </p:spPr>
        <p:txBody>
          <a:bodyPr wrap="none" rtlCol="0">
            <a:spAutoFit/>
          </a:bodyPr>
          <a:lstStyle/>
          <a:p>
            <a:r>
              <a:rPr lang="en-US" sz="2400" b="1" dirty="0">
                <a:solidFill>
                  <a:srgbClr val="E5EAEA"/>
                </a:solidFill>
              </a:rPr>
              <a:t>Benefit:</a:t>
            </a:r>
            <a:r>
              <a:rPr lang="en-US" dirty="0"/>
              <a:t>:</a:t>
            </a:r>
          </a:p>
        </p:txBody>
      </p:sp>
      <p:sp>
        <p:nvSpPr>
          <p:cNvPr id="12" name="Rectangle 11">
            <a:extLst>
              <a:ext uri="{FF2B5EF4-FFF2-40B4-BE49-F238E27FC236}">
                <a16:creationId xmlns:a16="http://schemas.microsoft.com/office/drawing/2014/main" id="{B03C47DA-819F-AD1A-BD9A-EC2938C803CB}"/>
              </a:ext>
            </a:extLst>
          </p:cNvPr>
          <p:cNvSpPr/>
          <p:nvPr/>
        </p:nvSpPr>
        <p:spPr>
          <a:xfrm>
            <a:off x="7963113" y="5570578"/>
            <a:ext cx="3387529" cy="581452"/>
          </a:xfrm>
          <a:prstGeom prst="rect">
            <a:avLst/>
          </a:prstGeom>
          <a:solidFill>
            <a:schemeClr val="bg1">
              <a:lumMod val="9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2C8A2117-DD23-CCB6-32A8-8B0BAA14645F}"/>
              </a:ext>
            </a:extLst>
          </p:cNvPr>
          <p:cNvPicPr>
            <a:picLocks noChangeAspect="1"/>
          </p:cNvPicPr>
          <p:nvPr/>
        </p:nvPicPr>
        <p:blipFill>
          <a:blip r:embed="rId3"/>
          <a:srcRect r="26321"/>
          <a:stretch>
            <a:fillRect/>
          </a:stretch>
        </p:blipFill>
        <p:spPr>
          <a:xfrm>
            <a:off x="6758789" y="1314140"/>
            <a:ext cx="4606132" cy="4128436"/>
          </a:xfrm>
          <a:prstGeom prst="rect">
            <a:avLst/>
          </a:prstGeom>
          <a:ln w="28575">
            <a:solidFill>
              <a:srgbClr val="252F4E"/>
            </a:solidFill>
          </a:ln>
        </p:spPr>
      </p:pic>
      <p:sp>
        <p:nvSpPr>
          <p:cNvPr id="4" name="TextBox 3">
            <a:extLst>
              <a:ext uri="{FF2B5EF4-FFF2-40B4-BE49-F238E27FC236}">
                <a16:creationId xmlns:a16="http://schemas.microsoft.com/office/drawing/2014/main" id="{146CD070-0029-D300-9CE7-671E553B7D52}"/>
              </a:ext>
            </a:extLst>
          </p:cNvPr>
          <p:cNvSpPr txBox="1"/>
          <p:nvPr/>
        </p:nvSpPr>
        <p:spPr>
          <a:xfrm>
            <a:off x="7935422" y="5683777"/>
            <a:ext cx="3443778" cy="369332"/>
          </a:xfrm>
          <a:prstGeom prst="rect">
            <a:avLst/>
          </a:prstGeom>
          <a:noFill/>
        </p:spPr>
        <p:txBody>
          <a:bodyPr wrap="square" rtlCol="0">
            <a:spAutoFit/>
          </a:bodyPr>
          <a:lstStyle/>
          <a:p>
            <a:r>
              <a:rPr lang="en-US" dirty="0"/>
              <a:t>Reduce pollutants near waterways</a:t>
            </a:r>
          </a:p>
        </p:txBody>
      </p:sp>
      <p:pic>
        <p:nvPicPr>
          <p:cNvPr id="7" name="Picture 6" descr="Logo, company name&#10;&#10;AI-generated content may be incorrect.">
            <a:extLst>
              <a:ext uri="{FF2B5EF4-FFF2-40B4-BE49-F238E27FC236}">
                <a16:creationId xmlns:a16="http://schemas.microsoft.com/office/drawing/2014/main" id="{8954C612-48FD-5692-8064-A47BF66F0A0E}"/>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Tree>
    <p:extLst>
      <p:ext uri="{BB962C8B-B14F-4D97-AF65-F5344CB8AC3E}">
        <p14:creationId xmlns:p14="http://schemas.microsoft.com/office/powerpoint/2010/main" val="56249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1B14C-07DC-5B7A-B076-6FE5C6CEB49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12493BC9-B2C7-C852-22D1-9E7D5DD57611}"/>
              </a:ext>
            </a:extLst>
          </p:cNvPr>
          <p:cNvSpPr/>
          <p:nvPr/>
        </p:nvSpPr>
        <p:spPr>
          <a:xfrm>
            <a:off x="6744510" y="5522976"/>
            <a:ext cx="4634690" cy="676656"/>
          </a:xfrm>
          <a:prstGeom prst="rect">
            <a:avLst/>
          </a:prstGeom>
          <a:solidFill>
            <a:srgbClr val="252F4E"/>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3F9CBF2E-95DD-6F57-C096-0268E9ED2EA0}"/>
              </a:ext>
            </a:extLst>
          </p:cNvPr>
          <p:cNvSpPr>
            <a:spLocks noGrp="1"/>
          </p:cNvSpPr>
          <p:nvPr>
            <p:ph type="title"/>
          </p:nvPr>
        </p:nvSpPr>
        <p:spPr>
          <a:xfrm>
            <a:off x="812800" y="467361"/>
            <a:ext cx="10038081" cy="853440"/>
          </a:xfrm>
        </p:spPr>
        <p:txBody>
          <a:bodyPr/>
          <a:lstStyle/>
          <a:p>
            <a:r>
              <a:rPr lang="en-US" dirty="0"/>
              <a:t>Practices and Projects for SWP</a:t>
            </a:r>
          </a:p>
        </p:txBody>
      </p:sp>
      <p:sp>
        <p:nvSpPr>
          <p:cNvPr id="14" name="Content Placeholder 2">
            <a:extLst>
              <a:ext uri="{FF2B5EF4-FFF2-40B4-BE49-F238E27FC236}">
                <a16:creationId xmlns:a16="http://schemas.microsoft.com/office/drawing/2014/main" id="{FCB65825-377C-F808-FF7A-F1A4303BEC85}"/>
              </a:ext>
            </a:extLst>
          </p:cNvPr>
          <p:cNvSpPr>
            <a:spLocks noGrp="1"/>
          </p:cNvSpPr>
          <p:nvPr>
            <p:ph idx="1"/>
          </p:nvPr>
        </p:nvSpPr>
        <p:spPr>
          <a:xfrm>
            <a:off x="812800" y="1546534"/>
            <a:ext cx="5197857" cy="4483045"/>
          </a:xfrm>
        </p:spPr>
        <p:txBody>
          <a:bodyPr>
            <a:normAutofit/>
          </a:bodyPr>
          <a:lstStyle/>
          <a:p>
            <a:pPr marL="45720" indent="0">
              <a:buNone/>
            </a:pPr>
            <a:r>
              <a:rPr lang="en-US" sz="2800" b="1" dirty="0"/>
              <a:t>A few examples:</a:t>
            </a:r>
            <a:endParaRPr lang="en-US" dirty="0"/>
          </a:p>
          <a:p>
            <a:pPr marL="548640">
              <a:spcBef>
                <a:spcPts val="600"/>
              </a:spcBef>
            </a:pPr>
            <a:r>
              <a:rPr lang="en-US" sz="2400" dirty="0"/>
              <a:t>Riparian area restoration</a:t>
            </a:r>
          </a:p>
          <a:p>
            <a:pPr marL="548640">
              <a:spcBef>
                <a:spcPts val="600"/>
              </a:spcBef>
            </a:pPr>
            <a:r>
              <a:rPr lang="en-US" sz="2400" dirty="0"/>
              <a:t>Stream bank stabilization</a:t>
            </a:r>
          </a:p>
          <a:p>
            <a:pPr marL="548640">
              <a:spcBef>
                <a:spcPts val="600"/>
              </a:spcBef>
            </a:pPr>
            <a:r>
              <a:rPr lang="en-US" sz="2400" dirty="0"/>
              <a:t>Land protection/easements</a:t>
            </a:r>
          </a:p>
          <a:p>
            <a:pPr marL="548640">
              <a:spcBef>
                <a:spcPts val="600"/>
              </a:spcBef>
            </a:pPr>
            <a:r>
              <a:rPr lang="en-US" sz="2400" dirty="0"/>
              <a:t>Improved practices for agricultural and forestry activities</a:t>
            </a:r>
          </a:p>
          <a:p>
            <a:pPr marL="548640">
              <a:spcBef>
                <a:spcPts val="600"/>
              </a:spcBef>
            </a:pPr>
            <a:endParaRPr lang="en-US" sz="2800" dirty="0"/>
          </a:p>
        </p:txBody>
      </p:sp>
      <p:sp>
        <p:nvSpPr>
          <p:cNvPr id="6" name="Rectangle 5">
            <a:extLst>
              <a:ext uri="{FF2B5EF4-FFF2-40B4-BE49-F238E27FC236}">
                <a16:creationId xmlns:a16="http://schemas.microsoft.com/office/drawing/2014/main" id="{AE0453C8-AFF7-E70D-A73E-C16E2B9AA640}"/>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7B110BBA-4D3A-0C50-DA9D-76991F1282FA}"/>
              </a:ext>
            </a:extLst>
          </p:cNvPr>
          <p:cNvCxnSpPr>
            <a:cxnSpLocks/>
          </p:cNvCxnSpPr>
          <p:nvPr/>
        </p:nvCxnSpPr>
        <p:spPr>
          <a:xfrm>
            <a:off x="812800" y="1439673"/>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EFD4F59-002A-F409-0A0F-917FA2342B5E}"/>
              </a:ext>
            </a:extLst>
          </p:cNvPr>
          <p:cNvSpPr txBox="1"/>
          <p:nvPr/>
        </p:nvSpPr>
        <p:spPr>
          <a:xfrm>
            <a:off x="6744510" y="5614080"/>
            <a:ext cx="1308371" cy="461665"/>
          </a:xfrm>
          <a:prstGeom prst="rect">
            <a:avLst/>
          </a:prstGeom>
          <a:noFill/>
        </p:spPr>
        <p:txBody>
          <a:bodyPr wrap="none" rtlCol="0">
            <a:spAutoFit/>
          </a:bodyPr>
          <a:lstStyle/>
          <a:p>
            <a:r>
              <a:rPr lang="en-US" sz="2400" b="1" dirty="0">
                <a:solidFill>
                  <a:srgbClr val="E5EAEA"/>
                </a:solidFill>
              </a:rPr>
              <a:t>Benefit:</a:t>
            </a:r>
            <a:r>
              <a:rPr lang="en-US" dirty="0"/>
              <a:t>:</a:t>
            </a:r>
          </a:p>
        </p:txBody>
      </p:sp>
      <p:sp>
        <p:nvSpPr>
          <p:cNvPr id="12" name="Rectangle 11">
            <a:extLst>
              <a:ext uri="{FF2B5EF4-FFF2-40B4-BE49-F238E27FC236}">
                <a16:creationId xmlns:a16="http://schemas.microsoft.com/office/drawing/2014/main" id="{2D058318-4311-7F1D-AA08-DF6AB03B7C0E}"/>
              </a:ext>
            </a:extLst>
          </p:cNvPr>
          <p:cNvSpPr/>
          <p:nvPr/>
        </p:nvSpPr>
        <p:spPr>
          <a:xfrm>
            <a:off x="7963113" y="5570578"/>
            <a:ext cx="3387529" cy="581452"/>
          </a:xfrm>
          <a:prstGeom prst="rect">
            <a:avLst/>
          </a:prstGeom>
          <a:solidFill>
            <a:schemeClr val="bg1">
              <a:lumMod val="9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60" name="Picture 12" descr="Streambank Fencing and Crossings - Western Pennsylvania Conservancy">
            <a:extLst>
              <a:ext uri="{FF2B5EF4-FFF2-40B4-BE49-F238E27FC236}">
                <a16:creationId xmlns:a16="http://schemas.microsoft.com/office/drawing/2014/main" id="{4321CDBA-9A8D-D0FD-342D-E5227FB9AA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2"/>
          <a:stretch>
            <a:fillRect/>
          </a:stretch>
        </p:blipFill>
        <p:spPr bwMode="auto">
          <a:xfrm>
            <a:off x="6744509" y="1305065"/>
            <a:ext cx="4606133" cy="4145301"/>
          </a:xfrm>
          <a:prstGeom prst="rect">
            <a:avLst/>
          </a:prstGeom>
          <a:noFill/>
          <a:ln w="28575">
            <a:solidFill>
              <a:srgbClr val="252F4E"/>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13F11E9-9E20-5C06-ACEA-5A13A36DE172}"/>
              </a:ext>
            </a:extLst>
          </p:cNvPr>
          <p:cNvSpPr txBox="1"/>
          <p:nvPr/>
        </p:nvSpPr>
        <p:spPr>
          <a:xfrm>
            <a:off x="7963113" y="5683059"/>
            <a:ext cx="3532676" cy="353943"/>
          </a:xfrm>
          <a:prstGeom prst="rect">
            <a:avLst/>
          </a:prstGeom>
          <a:noFill/>
        </p:spPr>
        <p:txBody>
          <a:bodyPr wrap="square" rtlCol="0">
            <a:spAutoFit/>
          </a:bodyPr>
          <a:lstStyle/>
          <a:p>
            <a:r>
              <a:rPr lang="en-US" sz="1700" dirty="0"/>
              <a:t>Reduce contaminants in waterways</a:t>
            </a:r>
          </a:p>
        </p:txBody>
      </p:sp>
      <p:pic>
        <p:nvPicPr>
          <p:cNvPr id="4" name="Picture 3" descr="Logo, company name&#10;&#10;AI-generated content may be incorrect.">
            <a:extLst>
              <a:ext uri="{FF2B5EF4-FFF2-40B4-BE49-F238E27FC236}">
                <a16:creationId xmlns:a16="http://schemas.microsoft.com/office/drawing/2014/main" id="{2FB14E80-5E05-F76C-487E-C87AAC853675}"/>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Tree>
    <p:extLst>
      <p:ext uri="{BB962C8B-B14F-4D97-AF65-F5344CB8AC3E}">
        <p14:creationId xmlns:p14="http://schemas.microsoft.com/office/powerpoint/2010/main" val="247040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8D323-518B-5BD4-FB4E-9768B1F80C0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DF00B0C1-CE52-44BF-7135-63867F5A5C1E}"/>
              </a:ext>
            </a:extLst>
          </p:cNvPr>
          <p:cNvSpPr/>
          <p:nvPr/>
        </p:nvSpPr>
        <p:spPr>
          <a:xfrm>
            <a:off x="6744510" y="5352923"/>
            <a:ext cx="4634690" cy="676656"/>
          </a:xfrm>
          <a:prstGeom prst="rect">
            <a:avLst/>
          </a:prstGeom>
          <a:solidFill>
            <a:srgbClr val="252F4E"/>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25CB28A-212E-EA90-334F-1D1BF1FF905E}"/>
              </a:ext>
            </a:extLst>
          </p:cNvPr>
          <p:cNvSpPr>
            <a:spLocks noGrp="1"/>
          </p:cNvSpPr>
          <p:nvPr>
            <p:ph type="title"/>
          </p:nvPr>
        </p:nvSpPr>
        <p:spPr>
          <a:xfrm>
            <a:off x="812800" y="467361"/>
            <a:ext cx="10038081" cy="853440"/>
          </a:xfrm>
        </p:spPr>
        <p:txBody>
          <a:bodyPr/>
          <a:lstStyle/>
          <a:p>
            <a:r>
              <a:rPr lang="en-US" dirty="0"/>
              <a:t>Practices and Projects for SWP</a:t>
            </a:r>
          </a:p>
        </p:txBody>
      </p:sp>
      <p:sp>
        <p:nvSpPr>
          <p:cNvPr id="14" name="Content Placeholder 2">
            <a:extLst>
              <a:ext uri="{FF2B5EF4-FFF2-40B4-BE49-F238E27FC236}">
                <a16:creationId xmlns:a16="http://schemas.microsoft.com/office/drawing/2014/main" id="{44379D2F-A492-C938-5842-F8BBBA9A3F83}"/>
              </a:ext>
            </a:extLst>
          </p:cNvPr>
          <p:cNvSpPr>
            <a:spLocks noGrp="1"/>
          </p:cNvSpPr>
          <p:nvPr>
            <p:ph idx="1"/>
          </p:nvPr>
        </p:nvSpPr>
        <p:spPr>
          <a:xfrm>
            <a:off x="812800" y="1546534"/>
            <a:ext cx="5197857" cy="4483045"/>
          </a:xfrm>
        </p:spPr>
        <p:txBody>
          <a:bodyPr>
            <a:normAutofit/>
          </a:bodyPr>
          <a:lstStyle/>
          <a:p>
            <a:pPr marL="45720" indent="0">
              <a:buNone/>
            </a:pPr>
            <a:r>
              <a:rPr lang="en-US" sz="2800" b="1" dirty="0"/>
              <a:t>A few examples:</a:t>
            </a:r>
            <a:endParaRPr lang="en-US" dirty="0"/>
          </a:p>
          <a:p>
            <a:pPr marL="548640">
              <a:spcBef>
                <a:spcPts val="600"/>
              </a:spcBef>
            </a:pPr>
            <a:r>
              <a:rPr lang="en-US" sz="2400" dirty="0"/>
              <a:t>Riparian area restoration</a:t>
            </a:r>
          </a:p>
          <a:p>
            <a:pPr marL="548640">
              <a:spcBef>
                <a:spcPts val="600"/>
              </a:spcBef>
            </a:pPr>
            <a:r>
              <a:rPr lang="en-US" sz="2400" dirty="0"/>
              <a:t>Stream bank stabilization</a:t>
            </a:r>
          </a:p>
          <a:p>
            <a:pPr marL="548640">
              <a:spcBef>
                <a:spcPts val="600"/>
              </a:spcBef>
            </a:pPr>
            <a:r>
              <a:rPr lang="en-US" sz="2400" dirty="0"/>
              <a:t>Land protection/easements</a:t>
            </a:r>
          </a:p>
          <a:p>
            <a:pPr marL="548640">
              <a:spcBef>
                <a:spcPts val="600"/>
              </a:spcBef>
            </a:pPr>
            <a:r>
              <a:rPr lang="en-US" sz="2400" dirty="0"/>
              <a:t>Improved practices for agricultural and forestry activities</a:t>
            </a:r>
          </a:p>
          <a:p>
            <a:pPr marL="548640">
              <a:spcBef>
                <a:spcPts val="600"/>
              </a:spcBef>
            </a:pPr>
            <a:r>
              <a:rPr lang="en-US" sz="2400" dirty="0"/>
              <a:t>Local ordinances to limit certain activities in source water areas</a:t>
            </a:r>
          </a:p>
          <a:p>
            <a:pPr marL="548640">
              <a:spcBef>
                <a:spcPts val="600"/>
              </a:spcBef>
            </a:pPr>
            <a:endParaRPr lang="en-US" sz="2800" dirty="0"/>
          </a:p>
        </p:txBody>
      </p:sp>
      <p:sp>
        <p:nvSpPr>
          <p:cNvPr id="6" name="Rectangle 5">
            <a:extLst>
              <a:ext uri="{FF2B5EF4-FFF2-40B4-BE49-F238E27FC236}">
                <a16:creationId xmlns:a16="http://schemas.microsoft.com/office/drawing/2014/main" id="{C0C6A6C8-1936-4708-268C-31D4C8BE5DAD}"/>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8EE1EAC4-0A95-225E-CFB6-5EDDA724BF77}"/>
              </a:ext>
            </a:extLst>
          </p:cNvPr>
          <p:cNvCxnSpPr>
            <a:cxnSpLocks/>
          </p:cNvCxnSpPr>
          <p:nvPr/>
        </p:nvCxnSpPr>
        <p:spPr>
          <a:xfrm>
            <a:off x="812800" y="1439673"/>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2608AB8-FF77-110B-3FE6-7CAC336D8439}"/>
              </a:ext>
            </a:extLst>
          </p:cNvPr>
          <p:cNvSpPr txBox="1"/>
          <p:nvPr/>
        </p:nvSpPr>
        <p:spPr>
          <a:xfrm>
            <a:off x="6744510" y="5444027"/>
            <a:ext cx="1308371" cy="461665"/>
          </a:xfrm>
          <a:prstGeom prst="rect">
            <a:avLst/>
          </a:prstGeom>
          <a:noFill/>
        </p:spPr>
        <p:txBody>
          <a:bodyPr wrap="none" rtlCol="0">
            <a:spAutoFit/>
          </a:bodyPr>
          <a:lstStyle/>
          <a:p>
            <a:r>
              <a:rPr lang="en-US" sz="2400" b="1" dirty="0">
                <a:solidFill>
                  <a:srgbClr val="E5EAEA"/>
                </a:solidFill>
              </a:rPr>
              <a:t>Benefit:</a:t>
            </a:r>
            <a:r>
              <a:rPr lang="en-US" dirty="0"/>
              <a:t>:</a:t>
            </a:r>
          </a:p>
        </p:txBody>
      </p:sp>
      <p:sp>
        <p:nvSpPr>
          <p:cNvPr id="12" name="Rectangle 11">
            <a:extLst>
              <a:ext uri="{FF2B5EF4-FFF2-40B4-BE49-F238E27FC236}">
                <a16:creationId xmlns:a16="http://schemas.microsoft.com/office/drawing/2014/main" id="{F5E99F28-FC56-C840-10E5-911C7947A03D}"/>
              </a:ext>
            </a:extLst>
          </p:cNvPr>
          <p:cNvSpPr/>
          <p:nvPr/>
        </p:nvSpPr>
        <p:spPr>
          <a:xfrm>
            <a:off x="7963113" y="5400525"/>
            <a:ext cx="3387529" cy="581452"/>
          </a:xfrm>
          <a:prstGeom prst="rect">
            <a:avLst/>
          </a:prstGeom>
          <a:solidFill>
            <a:schemeClr val="bg1">
              <a:lumMod val="9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5E51B6D1-D37E-11C9-1821-3F3346C6432E}"/>
              </a:ext>
            </a:extLst>
          </p:cNvPr>
          <p:cNvSpPr txBox="1"/>
          <p:nvPr/>
        </p:nvSpPr>
        <p:spPr>
          <a:xfrm>
            <a:off x="8052881" y="5506585"/>
            <a:ext cx="3297761" cy="369332"/>
          </a:xfrm>
          <a:prstGeom prst="rect">
            <a:avLst/>
          </a:prstGeom>
          <a:noFill/>
        </p:spPr>
        <p:txBody>
          <a:bodyPr wrap="square" rtlCol="0">
            <a:spAutoFit/>
          </a:bodyPr>
          <a:lstStyle/>
          <a:p>
            <a:r>
              <a:rPr lang="en-US" dirty="0"/>
              <a:t>Reduce risk of pollution</a:t>
            </a:r>
          </a:p>
        </p:txBody>
      </p:sp>
      <p:pic>
        <p:nvPicPr>
          <p:cNvPr id="4" name="Picture 3">
            <a:extLst>
              <a:ext uri="{FF2B5EF4-FFF2-40B4-BE49-F238E27FC236}">
                <a16:creationId xmlns:a16="http://schemas.microsoft.com/office/drawing/2014/main" id="{3978E6EB-32C1-D810-3A42-50A66F3F1B5E}"/>
              </a:ext>
            </a:extLst>
          </p:cNvPr>
          <p:cNvPicPr>
            <a:picLocks noChangeAspect="1"/>
          </p:cNvPicPr>
          <p:nvPr/>
        </p:nvPicPr>
        <p:blipFill>
          <a:blip r:embed="rId3"/>
          <a:stretch>
            <a:fillRect/>
          </a:stretch>
        </p:blipFill>
        <p:spPr>
          <a:xfrm>
            <a:off x="6663880" y="1516343"/>
            <a:ext cx="4795949" cy="3641038"/>
          </a:xfrm>
          <a:prstGeom prst="rect">
            <a:avLst/>
          </a:prstGeom>
          <a:ln w="28575">
            <a:solidFill>
              <a:srgbClr val="252F4E"/>
            </a:solidFill>
          </a:ln>
        </p:spPr>
      </p:pic>
      <p:pic>
        <p:nvPicPr>
          <p:cNvPr id="17" name="Picture 16" descr="Logo, company name&#10;&#10;AI-generated content may be incorrect.">
            <a:extLst>
              <a:ext uri="{FF2B5EF4-FFF2-40B4-BE49-F238E27FC236}">
                <a16:creationId xmlns:a16="http://schemas.microsoft.com/office/drawing/2014/main" id="{E3DE5F8D-C34A-7E2B-FCAB-B10651761CDE}"/>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Tree>
    <p:extLst>
      <p:ext uri="{BB962C8B-B14F-4D97-AF65-F5344CB8AC3E}">
        <p14:creationId xmlns:p14="http://schemas.microsoft.com/office/powerpoint/2010/main" val="147490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1E717-BE06-E4F4-01C1-A9C3C1EF3ACF}"/>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9F322B7A-69EA-D644-112D-B165CBFAD0EA}"/>
              </a:ext>
            </a:extLst>
          </p:cNvPr>
          <p:cNvSpPr/>
          <p:nvPr/>
        </p:nvSpPr>
        <p:spPr>
          <a:xfrm>
            <a:off x="6744510" y="5522976"/>
            <a:ext cx="4634690" cy="676656"/>
          </a:xfrm>
          <a:prstGeom prst="rect">
            <a:avLst/>
          </a:prstGeom>
          <a:solidFill>
            <a:srgbClr val="252F4E"/>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602C1FF8-6546-FE79-23BA-8D1F5278FE16}"/>
              </a:ext>
            </a:extLst>
          </p:cNvPr>
          <p:cNvSpPr>
            <a:spLocks noGrp="1"/>
          </p:cNvSpPr>
          <p:nvPr>
            <p:ph type="title"/>
          </p:nvPr>
        </p:nvSpPr>
        <p:spPr>
          <a:xfrm>
            <a:off x="812800" y="467361"/>
            <a:ext cx="10038081" cy="853440"/>
          </a:xfrm>
        </p:spPr>
        <p:txBody>
          <a:bodyPr/>
          <a:lstStyle/>
          <a:p>
            <a:r>
              <a:rPr lang="en-US" dirty="0"/>
              <a:t>Practices and Projects for SWP</a:t>
            </a:r>
          </a:p>
        </p:txBody>
      </p:sp>
      <p:sp>
        <p:nvSpPr>
          <p:cNvPr id="14" name="Content Placeholder 2">
            <a:extLst>
              <a:ext uri="{FF2B5EF4-FFF2-40B4-BE49-F238E27FC236}">
                <a16:creationId xmlns:a16="http://schemas.microsoft.com/office/drawing/2014/main" id="{2981ED66-F1F9-C142-FCBC-15093DBE9CCF}"/>
              </a:ext>
            </a:extLst>
          </p:cNvPr>
          <p:cNvSpPr>
            <a:spLocks noGrp="1"/>
          </p:cNvSpPr>
          <p:nvPr>
            <p:ph idx="1"/>
          </p:nvPr>
        </p:nvSpPr>
        <p:spPr>
          <a:xfrm>
            <a:off x="812800" y="1546534"/>
            <a:ext cx="5197857" cy="4483045"/>
          </a:xfrm>
        </p:spPr>
        <p:txBody>
          <a:bodyPr>
            <a:normAutofit/>
          </a:bodyPr>
          <a:lstStyle/>
          <a:p>
            <a:pPr marL="45720" indent="0">
              <a:buNone/>
            </a:pPr>
            <a:r>
              <a:rPr lang="en-US" sz="2800" b="1" dirty="0"/>
              <a:t>A few examples:</a:t>
            </a:r>
            <a:endParaRPr lang="en-US" dirty="0"/>
          </a:p>
          <a:p>
            <a:pPr marL="548640">
              <a:spcBef>
                <a:spcPts val="600"/>
              </a:spcBef>
            </a:pPr>
            <a:r>
              <a:rPr lang="en-US" sz="2400" dirty="0"/>
              <a:t>Riparian area restoration</a:t>
            </a:r>
          </a:p>
          <a:p>
            <a:pPr marL="548640">
              <a:spcBef>
                <a:spcPts val="600"/>
              </a:spcBef>
            </a:pPr>
            <a:r>
              <a:rPr lang="en-US" sz="2400" dirty="0"/>
              <a:t>Stream bank stabilization</a:t>
            </a:r>
          </a:p>
          <a:p>
            <a:pPr marL="548640">
              <a:spcBef>
                <a:spcPts val="600"/>
              </a:spcBef>
            </a:pPr>
            <a:r>
              <a:rPr lang="en-US" sz="2400" dirty="0"/>
              <a:t>Land protection/easements</a:t>
            </a:r>
          </a:p>
          <a:p>
            <a:pPr marL="548640">
              <a:spcBef>
                <a:spcPts val="600"/>
              </a:spcBef>
            </a:pPr>
            <a:r>
              <a:rPr lang="en-US" sz="2400" dirty="0"/>
              <a:t>Improved practices for agricultural and forestry activities</a:t>
            </a:r>
          </a:p>
          <a:p>
            <a:pPr marL="548640">
              <a:spcBef>
                <a:spcPts val="600"/>
              </a:spcBef>
            </a:pPr>
            <a:r>
              <a:rPr lang="en-US" sz="2400" dirty="0"/>
              <a:t>Local ordinances to limit certain activities in source water areas</a:t>
            </a:r>
          </a:p>
          <a:p>
            <a:pPr marL="548640">
              <a:spcBef>
                <a:spcPts val="600"/>
              </a:spcBef>
            </a:pPr>
            <a:r>
              <a:rPr lang="en-US" sz="2400" dirty="0"/>
              <a:t>Educating businesses and the community on pollution prevention and source water protection</a:t>
            </a:r>
          </a:p>
        </p:txBody>
      </p:sp>
      <p:sp>
        <p:nvSpPr>
          <p:cNvPr id="6" name="Rectangle 5">
            <a:extLst>
              <a:ext uri="{FF2B5EF4-FFF2-40B4-BE49-F238E27FC236}">
                <a16:creationId xmlns:a16="http://schemas.microsoft.com/office/drawing/2014/main" id="{D71218D5-4A2D-05E2-6C73-97614541B1FC}"/>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0F4E77F3-2E8A-E8F2-7AE7-6203F0D38051}"/>
              </a:ext>
            </a:extLst>
          </p:cNvPr>
          <p:cNvCxnSpPr>
            <a:cxnSpLocks/>
          </p:cNvCxnSpPr>
          <p:nvPr/>
        </p:nvCxnSpPr>
        <p:spPr>
          <a:xfrm>
            <a:off x="812800" y="1439673"/>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E1ADCE-FCBA-81F7-C640-65AFE9036486}"/>
              </a:ext>
            </a:extLst>
          </p:cNvPr>
          <p:cNvSpPr txBox="1"/>
          <p:nvPr/>
        </p:nvSpPr>
        <p:spPr>
          <a:xfrm>
            <a:off x="6744510" y="5614080"/>
            <a:ext cx="1308371" cy="461665"/>
          </a:xfrm>
          <a:prstGeom prst="rect">
            <a:avLst/>
          </a:prstGeom>
          <a:noFill/>
        </p:spPr>
        <p:txBody>
          <a:bodyPr wrap="none" rtlCol="0">
            <a:spAutoFit/>
          </a:bodyPr>
          <a:lstStyle/>
          <a:p>
            <a:r>
              <a:rPr lang="en-US" sz="2400" b="1" dirty="0">
                <a:solidFill>
                  <a:srgbClr val="E5EAEA"/>
                </a:solidFill>
              </a:rPr>
              <a:t>Benefit:</a:t>
            </a:r>
            <a:r>
              <a:rPr lang="en-US" dirty="0"/>
              <a:t>:</a:t>
            </a:r>
          </a:p>
        </p:txBody>
      </p:sp>
      <p:sp>
        <p:nvSpPr>
          <p:cNvPr id="12" name="Rectangle 11">
            <a:extLst>
              <a:ext uri="{FF2B5EF4-FFF2-40B4-BE49-F238E27FC236}">
                <a16:creationId xmlns:a16="http://schemas.microsoft.com/office/drawing/2014/main" id="{882BC3E6-D8E3-E86B-0C74-8ACBB4DEDD7E}"/>
              </a:ext>
            </a:extLst>
          </p:cNvPr>
          <p:cNvSpPr/>
          <p:nvPr/>
        </p:nvSpPr>
        <p:spPr>
          <a:xfrm>
            <a:off x="7963113" y="5570578"/>
            <a:ext cx="3387529" cy="581452"/>
          </a:xfrm>
          <a:prstGeom prst="rect">
            <a:avLst/>
          </a:prstGeom>
          <a:solidFill>
            <a:schemeClr val="bg1">
              <a:lumMod val="9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FBEF562-D3B4-F43A-123E-8CA592A62031}"/>
              </a:ext>
            </a:extLst>
          </p:cNvPr>
          <p:cNvSpPr txBox="1"/>
          <p:nvPr/>
        </p:nvSpPr>
        <p:spPr>
          <a:xfrm>
            <a:off x="7977394" y="5538138"/>
            <a:ext cx="3387528" cy="646331"/>
          </a:xfrm>
          <a:prstGeom prst="rect">
            <a:avLst/>
          </a:prstGeom>
          <a:noFill/>
        </p:spPr>
        <p:txBody>
          <a:bodyPr wrap="square" rtlCol="0">
            <a:spAutoFit/>
          </a:bodyPr>
          <a:lstStyle/>
          <a:p>
            <a:pPr algn="ctr"/>
            <a:r>
              <a:rPr lang="en-US" dirty="0"/>
              <a:t>Create awareness and reduce pollution</a:t>
            </a:r>
          </a:p>
        </p:txBody>
      </p:sp>
      <p:pic>
        <p:nvPicPr>
          <p:cNvPr id="15" name="Picture 14" descr="A sign on a fence&#10;&#10;AI-generated content may be incorrect.">
            <a:extLst>
              <a:ext uri="{FF2B5EF4-FFF2-40B4-BE49-F238E27FC236}">
                <a16:creationId xmlns:a16="http://schemas.microsoft.com/office/drawing/2014/main" id="{CBE99EB0-42D9-741E-F57B-C73D20ABFA5A}"/>
              </a:ext>
            </a:extLst>
          </p:cNvPr>
          <p:cNvPicPr>
            <a:picLocks noChangeAspect="1"/>
          </p:cNvPicPr>
          <p:nvPr/>
        </p:nvPicPr>
        <p:blipFill>
          <a:blip r:embed="rId3">
            <a:extLst>
              <a:ext uri="{28A0092B-C50C-407E-A947-70E740481C1C}">
                <a14:useLocalDpi xmlns:a14="http://schemas.microsoft.com/office/drawing/2010/main" val="0"/>
              </a:ext>
            </a:extLst>
          </a:blip>
          <a:srcRect l="15338" r="20714"/>
          <a:stretch>
            <a:fillRect/>
          </a:stretch>
        </p:blipFill>
        <p:spPr>
          <a:xfrm>
            <a:off x="6701234" y="1264017"/>
            <a:ext cx="4721242" cy="4152899"/>
          </a:xfrm>
          <a:prstGeom prst="rect">
            <a:avLst/>
          </a:prstGeom>
          <a:ln w="28575">
            <a:solidFill>
              <a:srgbClr val="252F4E"/>
            </a:solidFill>
          </a:ln>
        </p:spPr>
      </p:pic>
      <p:pic>
        <p:nvPicPr>
          <p:cNvPr id="16" name="Picture 15" descr="Logo, company name&#10;&#10;AI-generated content may be incorrect.">
            <a:extLst>
              <a:ext uri="{FF2B5EF4-FFF2-40B4-BE49-F238E27FC236}">
                <a16:creationId xmlns:a16="http://schemas.microsoft.com/office/drawing/2014/main" id="{1E9E64D6-5ED5-68E8-EC95-F4DD1285107D}"/>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Tree>
    <p:extLst>
      <p:ext uri="{BB962C8B-B14F-4D97-AF65-F5344CB8AC3E}">
        <p14:creationId xmlns:p14="http://schemas.microsoft.com/office/powerpoint/2010/main" val="10455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E8D26-0DD6-5F04-4172-2CABC2D58F91}"/>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BE59668-4622-5227-327A-9959AFCE8F55}"/>
              </a:ext>
            </a:extLst>
          </p:cNvPr>
          <p:cNvSpPr>
            <a:spLocks noGrp="1"/>
          </p:cNvSpPr>
          <p:nvPr>
            <p:ph type="title"/>
          </p:nvPr>
        </p:nvSpPr>
        <p:spPr>
          <a:xfrm>
            <a:off x="812800" y="467361"/>
            <a:ext cx="10038081" cy="853440"/>
          </a:xfrm>
        </p:spPr>
        <p:txBody>
          <a:bodyPr>
            <a:normAutofit/>
          </a:bodyPr>
          <a:lstStyle/>
          <a:p>
            <a:r>
              <a:rPr lang="en-US" sz="3600" dirty="0"/>
              <a:t>Benefits of Source Water Protection</a:t>
            </a:r>
          </a:p>
        </p:txBody>
      </p:sp>
      <p:sp>
        <p:nvSpPr>
          <p:cNvPr id="14" name="Content Placeholder 2">
            <a:extLst>
              <a:ext uri="{FF2B5EF4-FFF2-40B4-BE49-F238E27FC236}">
                <a16:creationId xmlns:a16="http://schemas.microsoft.com/office/drawing/2014/main" id="{EBB59755-3FA5-1C5D-1284-2925C4C4A35B}"/>
              </a:ext>
            </a:extLst>
          </p:cNvPr>
          <p:cNvSpPr>
            <a:spLocks noGrp="1"/>
          </p:cNvSpPr>
          <p:nvPr>
            <p:ph idx="1"/>
          </p:nvPr>
        </p:nvSpPr>
        <p:spPr>
          <a:xfrm>
            <a:off x="812800" y="1818752"/>
            <a:ext cx="7075153" cy="4210827"/>
          </a:xfrm>
        </p:spPr>
        <p:txBody>
          <a:bodyPr>
            <a:normAutofit/>
          </a:bodyPr>
          <a:lstStyle/>
          <a:p>
            <a:pPr>
              <a:spcBef>
                <a:spcPts val="2400"/>
              </a:spcBef>
            </a:pPr>
            <a:r>
              <a:rPr lang="en-US" sz="3200" dirty="0"/>
              <a:t>Helps </a:t>
            </a:r>
            <a:r>
              <a:rPr lang="en-US" sz="3200" b="1" dirty="0"/>
              <a:t>reduce</a:t>
            </a:r>
            <a:r>
              <a:rPr lang="en-US" sz="3200" dirty="0"/>
              <a:t> treatment </a:t>
            </a:r>
            <a:r>
              <a:rPr lang="en-US" sz="3200" b="1" dirty="0"/>
              <a:t>costs</a:t>
            </a:r>
          </a:p>
          <a:p>
            <a:pPr>
              <a:spcBef>
                <a:spcPts val="2400"/>
              </a:spcBef>
            </a:pPr>
            <a:r>
              <a:rPr lang="en-US" sz="3200" b="1" dirty="0"/>
              <a:t>Defer</a:t>
            </a:r>
            <a:r>
              <a:rPr lang="en-US" sz="3200" dirty="0"/>
              <a:t> the need for </a:t>
            </a:r>
            <a:r>
              <a:rPr lang="en-US" sz="3200" b="1" dirty="0"/>
              <a:t>complex treatment</a:t>
            </a:r>
          </a:p>
          <a:p>
            <a:pPr>
              <a:spcBef>
                <a:spcPts val="2400"/>
              </a:spcBef>
            </a:pPr>
            <a:r>
              <a:rPr lang="en-US" sz="3200" dirty="0"/>
              <a:t>Protects the </a:t>
            </a:r>
            <a:r>
              <a:rPr lang="en-US" sz="3200" b="1" dirty="0"/>
              <a:t>availability</a:t>
            </a:r>
            <a:r>
              <a:rPr lang="en-US" sz="3200" dirty="0"/>
              <a:t> and </a:t>
            </a:r>
            <a:r>
              <a:rPr lang="en-US" sz="3200" b="1" dirty="0"/>
              <a:t>quantity</a:t>
            </a:r>
            <a:r>
              <a:rPr lang="en-US" sz="3200" dirty="0"/>
              <a:t> of water supplies</a:t>
            </a:r>
          </a:p>
          <a:p>
            <a:pPr>
              <a:spcBef>
                <a:spcPts val="2400"/>
              </a:spcBef>
            </a:pPr>
            <a:r>
              <a:rPr lang="en-US" sz="3200" dirty="0"/>
              <a:t>Protecting water quality for </a:t>
            </a:r>
            <a:r>
              <a:rPr lang="en-US" sz="3200" b="1" dirty="0"/>
              <a:t>wildlife</a:t>
            </a:r>
            <a:r>
              <a:rPr lang="en-US" sz="3200" dirty="0"/>
              <a:t> and </a:t>
            </a:r>
            <a:r>
              <a:rPr lang="en-US" sz="3200" b="1" dirty="0"/>
              <a:t>recreation</a:t>
            </a:r>
          </a:p>
        </p:txBody>
      </p:sp>
      <p:sp>
        <p:nvSpPr>
          <p:cNvPr id="6" name="Rectangle 5">
            <a:extLst>
              <a:ext uri="{FF2B5EF4-FFF2-40B4-BE49-F238E27FC236}">
                <a16:creationId xmlns:a16="http://schemas.microsoft.com/office/drawing/2014/main" id="{CC227408-DDAF-3FD6-C8F6-18A64FADDFEF}"/>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25DCE9DB-1635-E88E-635C-E9A98D9B757B}"/>
              </a:ext>
            </a:extLst>
          </p:cNvPr>
          <p:cNvCxnSpPr>
            <a:cxnSpLocks/>
          </p:cNvCxnSpPr>
          <p:nvPr/>
        </p:nvCxnSpPr>
        <p:spPr>
          <a:xfrm>
            <a:off x="812800" y="1530108"/>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AI-generated content may be incorrect.">
            <a:extLst>
              <a:ext uri="{FF2B5EF4-FFF2-40B4-BE49-F238E27FC236}">
                <a16:creationId xmlns:a16="http://schemas.microsoft.com/office/drawing/2014/main" id="{A871F2CB-0E26-64BC-0567-B4687C132C68}"/>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pic>
        <p:nvPicPr>
          <p:cNvPr id="4098" name="Picture 2" descr="Costs reduction costs cut costs optimization business concept 2397497 ...">
            <a:extLst>
              <a:ext uri="{FF2B5EF4-FFF2-40B4-BE49-F238E27FC236}">
                <a16:creationId xmlns:a16="http://schemas.microsoft.com/office/drawing/2014/main" id="{93263346-963D-25FE-D765-BFEFE08CA0F9}"/>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9688" b="65469" l="17083" r="83125">
                        <a14:foregroundMark x1="23281" y1="44792" x2="22240" y2="53333"/>
                        <a14:foregroundMark x1="22760" y1="21771" x2="24948" y2="23698"/>
                        <a14:foregroundMark x1="22448" y1="19688" x2="22448" y2="19688"/>
                        <a14:foregroundMark x1="20625" y1="22865" x2="20625" y2="22865"/>
                        <a14:foregroundMark x1="59688" y1="62969" x2="59688" y2="62969"/>
                        <a14:foregroundMark x1="75938" y1="58490" x2="75938" y2="58490"/>
                        <a14:foregroundMark x1="41094" y1="63594" x2="41094" y2="63594"/>
                        <a14:foregroundMark x1="21042" y1="62865" x2="27396" y2="62865"/>
                        <a14:foregroundMark x1="25521" y1="64010" x2="44271" y2="63802"/>
                        <a14:foregroundMark x1="44271" y1="63802" x2="70573" y2="63802"/>
                        <a14:foregroundMark x1="70573" y1="63802" x2="81250" y2="63177"/>
                        <a14:foregroundMark x1="81250" y1="63177" x2="81302" y2="62969"/>
                        <a14:foregroundMark x1="80573" y1="61979" x2="81406" y2="63906"/>
                        <a14:foregroundMark x1="82708" y1="62396" x2="81406" y2="62969"/>
                        <a14:foregroundMark x1="83125" y1="62969" x2="82396" y2="63906"/>
                        <a14:foregroundMark x1="83333" y1="62969" x2="82292" y2="63073"/>
                        <a14:foregroundMark x1="59792" y1="64531" x2="48802" y2="65052"/>
                        <a14:foregroundMark x1="21510" y1="63385" x2="19167" y2="62500"/>
                        <a14:foregroundMark x1="19167" y1="62969" x2="17813" y2="62969"/>
                        <a14:foregroundMark x1="53229" y1="65469" x2="52292" y2="65469"/>
                        <a14:foregroundMark x1="17083" y1="62604" x2="17813" y2="62760"/>
                        <a14:foregroundMark x1="71510" y1="64635" x2="75104" y2="64531"/>
                      </a14:backgroundRemoval>
                    </a14:imgEffect>
                  </a14:imgLayer>
                </a14:imgProps>
              </a:ext>
              <a:ext uri="{28A0092B-C50C-407E-A947-70E740481C1C}">
                <a14:useLocalDpi xmlns:a14="http://schemas.microsoft.com/office/drawing/2010/main" val="0"/>
              </a:ext>
            </a:extLst>
          </a:blip>
          <a:srcRect l="17374" t="17875" r="14348" b="32454"/>
          <a:stretch>
            <a:fillRect/>
          </a:stretch>
        </p:blipFill>
        <p:spPr bwMode="auto">
          <a:xfrm>
            <a:off x="8325503" y="1195698"/>
            <a:ext cx="2813539" cy="2046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964C39-30E1-3687-A27F-F3BFCAA448B4}"/>
              </a:ext>
            </a:extLst>
          </p:cNvPr>
          <p:cNvPicPr>
            <a:picLocks noChangeAspect="1"/>
          </p:cNvPicPr>
          <p:nvPr/>
        </p:nvPicPr>
        <p:blipFill>
          <a:blip r:embed="rId6"/>
          <a:stretch>
            <a:fillRect/>
          </a:stretch>
        </p:blipFill>
        <p:spPr>
          <a:xfrm>
            <a:off x="7887953" y="3499339"/>
            <a:ext cx="3688639" cy="2384983"/>
          </a:xfrm>
          <a:prstGeom prst="rect">
            <a:avLst/>
          </a:prstGeom>
          <a:ln w="28575">
            <a:solidFill>
              <a:schemeClr val="tx2">
                <a:lumMod val="75000"/>
              </a:schemeClr>
            </a:solidFill>
          </a:ln>
        </p:spPr>
      </p:pic>
    </p:spTree>
    <p:extLst>
      <p:ext uri="{BB962C8B-B14F-4D97-AF65-F5344CB8AC3E}">
        <p14:creationId xmlns:p14="http://schemas.microsoft.com/office/powerpoint/2010/main" val="142991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51E2B-689E-441D-47F5-0EE4FA44049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2EA5F90F-C142-DA7C-046E-00872FB6DA5B}"/>
              </a:ext>
            </a:extLst>
          </p:cNvPr>
          <p:cNvSpPr>
            <a:spLocks noGrp="1"/>
          </p:cNvSpPr>
          <p:nvPr>
            <p:ph type="title"/>
          </p:nvPr>
        </p:nvSpPr>
        <p:spPr>
          <a:xfrm>
            <a:off x="812800" y="467361"/>
            <a:ext cx="10038081" cy="853440"/>
          </a:xfrm>
        </p:spPr>
        <p:txBody>
          <a:bodyPr>
            <a:normAutofit/>
          </a:bodyPr>
          <a:lstStyle/>
          <a:p>
            <a:r>
              <a:rPr lang="en-US" sz="3600" dirty="0"/>
              <a:t>Funding for Source Water Protection</a:t>
            </a:r>
          </a:p>
        </p:txBody>
      </p:sp>
      <p:sp>
        <p:nvSpPr>
          <p:cNvPr id="14" name="Content Placeholder 2">
            <a:extLst>
              <a:ext uri="{FF2B5EF4-FFF2-40B4-BE49-F238E27FC236}">
                <a16:creationId xmlns:a16="http://schemas.microsoft.com/office/drawing/2014/main" id="{ED4EA97D-9E68-A006-FE36-63640F4BD9D1}"/>
              </a:ext>
            </a:extLst>
          </p:cNvPr>
          <p:cNvSpPr>
            <a:spLocks noGrp="1"/>
          </p:cNvSpPr>
          <p:nvPr>
            <p:ph idx="1"/>
          </p:nvPr>
        </p:nvSpPr>
        <p:spPr>
          <a:xfrm>
            <a:off x="812800" y="1818752"/>
            <a:ext cx="7289593" cy="4210827"/>
          </a:xfrm>
          <a:noFill/>
        </p:spPr>
        <p:txBody>
          <a:bodyPr>
            <a:normAutofit/>
          </a:bodyPr>
          <a:lstStyle/>
          <a:p>
            <a:pPr>
              <a:spcBef>
                <a:spcPts val="2400"/>
              </a:spcBef>
            </a:pPr>
            <a:r>
              <a:rPr lang="en-US" sz="3200" dirty="0"/>
              <a:t>Available on a </a:t>
            </a:r>
            <a:r>
              <a:rPr lang="en-US" sz="3200" b="1" dirty="0"/>
              <a:t>state and federal </a:t>
            </a:r>
            <a:r>
              <a:rPr lang="en-US" sz="3200" dirty="0"/>
              <a:t>level.</a:t>
            </a:r>
          </a:p>
          <a:p>
            <a:pPr>
              <a:spcBef>
                <a:spcPts val="2400"/>
              </a:spcBef>
            </a:pPr>
            <a:r>
              <a:rPr lang="en-US" sz="3200" dirty="0"/>
              <a:t>Can be </a:t>
            </a:r>
            <a:r>
              <a:rPr lang="en-US" sz="3200" b="1" dirty="0"/>
              <a:t>accessed</a:t>
            </a:r>
            <a:r>
              <a:rPr lang="en-US" sz="3200" dirty="0"/>
              <a:t> by local governments, entities, and customers.</a:t>
            </a:r>
          </a:p>
          <a:p>
            <a:pPr>
              <a:spcBef>
                <a:spcPts val="2400"/>
              </a:spcBef>
            </a:pPr>
            <a:r>
              <a:rPr lang="en-US" sz="3200" b="1" dirty="0"/>
              <a:t>Specific</a:t>
            </a:r>
            <a:r>
              <a:rPr lang="en-US" sz="3200" dirty="0"/>
              <a:t> to the kind of work to be completed.</a:t>
            </a:r>
          </a:p>
          <a:p>
            <a:pPr>
              <a:spcBef>
                <a:spcPts val="2400"/>
              </a:spcBef>
            </a:pPr>
            <a:r>
              <a:rPr lang="en-US" sz="3200" dirty="0"/>
              <a:t>ODEQ SWP </a:t>
            </a:r>
            <a:r>
              <a:rPr lang="en-US" sz="3200" b="1" dirty="0"/>
              <a:t>funding handout </a:t>
            </a:r>
            <a:r>
              <a:rPr lang="en-US" sz="3200" dirty="0"/>
              <a:t>available.</a:t>
            </a:r>
          </a:p>
        </p:txBody>
      </p:sp>
      <p:sp>
        <p:nvSpPr>
          <p:cNvPr id="6" name="Rectangle 5">
            <a:extLst>
              <a:ext uri="{FF2B5EF4-FFF2-40B4-BE49-F238E27FC236}">
                <a16:creationId xmlns:a16="http://schemas.microsoft.com/office/drawing/2014/main" id="{C8E810F8-D1C8-44E7-864D-73823144D934}"/>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03FBEBAD-85DC-311B-CE17-2DF557CEFE60}"/>
              </a:ext>
            </a:extLst>
          </p:cNvPr>
          <p:cNvCxnSpPr>
            <a:cxnSpLocks/>
          </p:cNvCxnSpPr>
          <p:nvPr/>
        </p:nvCxnSpPr>
        <p:spPr>
          <a:xfrm>
            <a:off x="812800" y="1530108"/>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AI-generated content may be incorrect.">
            <a:extLst>
              <a:ext uri="{FF2B5EF4-FFF2-40B4-BE49-F238E27FC236}">
                <a16:creationId xmlns:a16="http://schemas.microsoft.com/office/drawing/2014/main" id="{6FC4A0E3-FDCA-E810-A7A2-8F010349FE2A}"/>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pic>
        <p:nvPicPr>
          <p:cNvPr id="4" name="Picture 3" descr="A picture containing graphical user interface&#10;&#10;AI-generated content may be incorrect.">
            <a:extLst>
              <a:ext uri="{FF2B5EF4-FFF2-40B4-BE49-F238E27FC236}">
                <a16:creationId xmlns:a16="http://schemas.microsoft.com/office/drawing/2014/main" id="{2B4383A9-8C43-E5FE-C4EC-39F7624741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4615" y="1991281"/>
            <a:ext cx="2183463" cy="937316"/>
          </a:xfrm>
          <a:prstGeom prst="rect">
            <a:avLst/>
          </a:prstGeom>
        </p:spPr>
      </p:pic>
      <p:pic>
        <p:nvPicPr>
          <p:cNvPr id="7" name="Picture 2" descr="Oklahoma Water Resources Board Profile">
            <a:extLst>
              <a:ext uri="{FF2B5EF4-FFF2-40B4-BE49-F238E27FC236}">
                <a16:creationId xmlns:a16="http://schemas.microsoft.com/office/drawing/2014/main" id="{7A6D890C-CB18-70E1-9E8C-7F0E98B7BC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67750" y="1169569"/>
            <a:ext cx="2811947" cy="93731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EPA Logo, symbol, meaning, history, PNG, brand">
            <a:extLst>
              <a:ext uri="{FF2B5EF4-FFF2-40B4-BE49-F238E27FC236}">
                <a16:creationId xmlns:a16="http://schemas.microsoft.com/office/drawing/2014/main" id="{1106CDC2-A6C4-C93C-6CE2-3C7F485F9B5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8793" r="20362"/>
          <a:stretch>
            <a:fillRect/>
          </a:stretch>
        </p:blipFill>
        <p:spPr bwMode="auto">
          <a:xfrm>
            <a:off x="10302589" y="2031937"/>
            <a:ext cx="1477108" cy="13655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2023 Area Meetings - Oklahoma Conservation Commission">
            <a:extLst>
              <a:ext uri="{FF2B5EF4-FFF2-40B4-BE49-F238E27FC236}">
                <a16:creationId xmlns:a16="http://schemas.microsoft.com/office/drawing/2014/main" id="{19D96DDC-CE7A-7C9C-27A1-1EE6C53851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97168" y="5322477"/>
            <a:ext cx="1558981" cy="73190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866F61C-C5AC-F1C6-038C-0EB4EDDFC350}"/>
              </a:ext>
            </a:extLst>
          </p:cNvPr>
          <p:cNvPicPr>
            <a:picLocks noChangeAspect="1"/>
          </p:cNvPicPr>
          <p:nvPr/>
        </p:nvPicPr>
        <p:blipFill>
          <a:blip r:embed="rId8"/>
          <a:stretch>
            <a:fillRect/>
          </a:stretch>
        </p:blipFill>
        <p:spPr>
          <a:xfrm>
            <a:off x="8121316" y="3067591"/>
            <a:ext cx="2162350" cy="619265"/>
          </a:xfrm>
          <a:prstGeom prst="rect">
            <a:avLst/>
          </a:prstGeom>
        </p:spPr>
      </p:pic>
      <p:pic>
        <p:nvPicPr>
          <p:cNvPr id="15372" name="Picture 12" descr="Fish And Wildlife Service Logo Png">
            <a:extLst>
              <a:ext uri="{FF2B5EF4-FFF2-40B4-BE49-F238E27FC236}">
                <a16:creationId xmlns:a16="http://schemas.microsoft.com/office/drawing/2014/main" id="{2812E2F8-F439-7BB2-3506-FEBB705A6BDF}"/>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5000" y1="9846" x2="36222" y2="9846"/>
                      </a14:backgroundRemoval>
                    </a14:imgEffect>
                  </a14:imgLayer>
                </a14:imgProps>
              </a:ext>
              <a:ext uri="{28A0092B-C50C-407E-A947-70E740481C1C}">
                <a14:useLocalDpi xmlns:a14="http://schemas.microsoft.com/office/drawing/2010/main" val="0"/>
              </a:ext>
            </a:extLst>
          </a:blip>
          <a:srcRect l="27416" r="25697"/>
          <a:stretch>
            <a:fillRect/>
          </a:stretch>
        </p:blipFill>
        <p:spPr bwMode="auto">
          <a:xfrm>
            <a:off x="10400045" y="3586064"/>
            <a:ext cx="1363088" cy="1673262"/>
          </a:xfrm>
          <a:prstGeom prst="rect">
            <a:avLst/>
          </a:prstGeom>
          <a:noFill/>
          <a:extLst>
            <a:ext uri="{909E8E84-426E-40DD-AFC4-6F175D3DCCD1}">
              <a14:hiddenFill xmlns:a14="http://schemas.microsoft.com/office/drawing/2010/main">
                <a:solidFill>
                  <a:srgbClr val="FFFFFF"/>
                </a:solidFill>
              </a14:hiddenFill>
            </a:ext>
          </a:extLst>
        </p:spPr>
      </p:pic>
      <p:pic>
        <p:nvPicPr>
          <p:cNvPr id="15374" name="Picture 14" descr="USDA Logo and symbol, meaning, history, PNG, brand">
            <a:extLst>
              <a:ext uri="{FF2B5EF4-FFF2-40B4-BE49-F238E27FC236}">
                <a16:creationId xmlns:a16="http://schemas.microsoft.com/office/drawing/2014/main" id="{DE795FB4-0C95-F0B1-3FC5-AA300CFB02C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75590" y="3962314"/>
            <a:ext cx="1608076" cy="102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7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B1FE9D-37F2-82D5-A008-8BBAD251191A}"/>
              </a:ext>
            </a:extLst>
          </p:cNvPr>
          <p:cNvSpPr/>
          <p:nvPr/>
        </p:nvSpPr>
        <p:spPr>
          <a:xfrm>
            <a:off x="0" y="-10754"/>
            <a:ext cx="12192000" cy="165798"/>
          </a:xfrm>
          <a:prstGeom prst="rect">
            <a:avLst/>
          </a:prstGeom>
          <a:solidFill>
            <a:srgbClr val="E5EAEA"/>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title"/>
          </p:nvPr>
        </p:nvSpPr>
        <p:spPr>
          <a:xfrm>
            <a:off x="1524000" y="3788228"/>
            <a:ext cx="9144000" cy="1969477"/>
          </a:xfrm>
        </p:spPr>
        <p:txBody>
          <a:bodyPr>
            <a:normAutofit fontScale="90000"/>
          </a:bodyPr>
          <a:lstStyle/>
          <a:p>
            <a:r>
              <a:rPr lang="en-US" sz="6000" b="1" dirty="0"/>
              <a:t>Oklahoma DEQ’s</a:t>
            </a:r>
            <a:br>
              <a:rPr lang="en-US" dirty="0"/>
            </a:br>
            <a:r>
              <a:rPr lang="en-US" dirty="0"/>
              <a:t>Source Water Protection Program</a:t>
            </a:r>
          </a:p>
        </p:txBody>
      </p:sp>
      <p:pic>
        <p:nvPicPr>
          <p:cNvPr id="2" name="Picture 1" descr="A picture containing icon&#10;&#10;AI-generated content may be incorrect.">
            <a:extLst>
              <a:ext uri="{FF2B5EF4-FFF2-40B4-BE49-F238E27FC236}">
                <a16:creationId xmlns:a16="http://schemas.microsoft.com/office/drawing/2014/main" id="{4440EE79-849F-B47D-A121-9E140FF8E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8002" y="705222"/>
            <a:ext cx="2535995" cy="2901073"/>
          </a:xfrm>
          <a:prstGeom prst="rect">
            <a:avLst/>
          </a:prstGeom>
        </p:spPr>
      </p:pic>
      <p:pic>
        <p:nvPicPr>
          <p:cNvPr id="3" name="Picture 2" descr="Logo, company name&#10;&#10;AI-generated content may be incorrect.">
            <a:extLst>
              <a:ext uri="{FF2B5EF4-FFF2-40B4-BE49-F238E27FC236}">
                <a16:creationId xmlns:a16="http://schemas.microsoft.com/office/drawing/2014/main" id="{47A9BAE2-0477-AA07-0840-AC2189028842}"/>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
        <p:nvSpPr>
          <p:cNvPr id="7" name="Rectangle 6">
            <a:extLst>
              <a:ext uri="{FF2B5EF4-FFF2-40B4-BE49-F238E27FC236}">
                <a16:creationId xmlns:a16="http://schemas.microsoft.com/office/drawing/2014/main" id="{F272A8CF-D0FC-4DC4-57B8-E7339D219134}"/>
              </a:ext>
            </a:extLst>
          </p:cNvPr>
          <p:cNvSpPr/>
          <p:nvPr/>
        </p:nvSpPr>
        <p:spPr>
          <a:xfrm>
            <a:off x="-1" y="6692202"/>
            <a:ext cx="12192000" cy="165798"/>
          </a:xfrm>
          <a:prstGeom prst="rect">
            <a:avLst/>
          </a:prstGeom>
          <a:solidFill>
            <a:srgbClr val="E5EAEA"/>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A2E8FDC-C751-F958-65CD-90180C2D428D}"/>
              </a:ext>
            </a:extLst>
          </p:cNvPr>
          <p:cNvCxnSpPr>
            <a:cxnSpLocks/>
          </p:cNvCxnSpPr>
          <p:nvPr/>
        </p:nvCxnSpPr>
        <p:spPr>
          <a:xfrm>
            <a:off x="5075936" y="4072340"/>
            <a:ext cx="2040128" cy="0"/>
          </a:xfrm>
          <a:prstGeom prst="line">
            <a:avLst/>
          </a:prstGeom>
          <a:ln w="19050">
            <a:solidFill>
              <a:srgbClr val="E5EA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20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F9F50-E7ED-517A-0F2D-DD5ADB50D5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BC761AF-76C9-6F8D-0E7A-5B1CEA1FDFF8}"/>
              </a:ext>
            </a:extLst>
          </p:cNvPr>
          <p:cNvSpPr/>
          <p:nvPr/>
        </p:nvSpPr>
        <p:spPr>
          <a:xfrm>
            <a:off x="0" y="0"/>
            <a:ext cx="4699000" cy="6858000"/>
          </a:xfrm>
          <a:prstGeom prst="rect">
            <a:avLst/>
          </a:prstGeom>
          <a:solidFill>
            <a:srgbClr val="252F4E"/>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66BB16D-7C60-998A-0D6C-2F096D8953ED}"/>
              </a:ext>
            </a:extLst>
          </p:cNvPr>
          <p:cNvSpPr>
            <a:spLocks noGrp="1"/>
          </p:cNvSpPr>
          <p:nvPr>
            <p:ph type="title"/>
          </p:nvPr>
        </p:nvSpPr>
        <p:spPr>
          <a:xfrm>
            <a:off x="646853" y="1009227"/>
            <a:ext cx="3654214" cy="3874272"/>
          </a:xfrm>
          <a:noFill/>
        </p:spPr>
        <p:txBody>
          <a:bodyPr>
            <a:normAutofit/>
          </a:bodyPr>
          <a:lstStyle/>
          <a:p>
            <a:r>
              <a:rPr lang="en-US" sz="4400" b="1" dirty="0">
                <a:solidFill>
                  <a:schemeClr val="bg1"/>
                </a:solidFill>
              </a:rPr>
              <a:t>7 Components of a Source Water Protection Program</a:t>
            </a:r>
          </a:p>
        </p:txBody>
      </p:sp>
      <p:pic>
        <p:nvPicPr>
          <p:cNvPr id="3074" name="Picture 2" descr="graphic showing Steps 1-7 of Source Water Assessments also wrtten in full text on this page">
            <a:extLst>
              <a:ext uri="{FF2B5EF4-FFF2-40B4-BE49-F238E27FC236}">
                <a16:creationId xmlns:a16="http://schemas.microsoft.com/office/drawing/2014/main" id="{ECFE991D-76F1-06A8-744A-997900FF8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0"/>
            <a:ext cx="6919913" cy="6604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Logo, company name&#10;&#10;AI-generated content may be incorrect.">
            <a:extLst>
              <a:ext uri="{FF2B5EF4-FFF2-40B4-BE49-F238E27FC236}">
                <a16:creationId xmlns:a16="http://schemas.microsoft.com/office/drawing/2014/main" id="{9DBD62BE-1C68-E335-00C8-41CE746F70A8}"/>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7" name="TextBox 6">
            <a:extLst>
              <a:ext uri="{FF2B5EF4-FFF2-40B4-BE49-F238E27FC236}">
                <a16:creationId xmlns:a16="http://schemas.microsoft.com/office/drawing/2014/main" id="{C5150E93-2600-2FCB-8AE9-7B296207E24D}"/>
              </a:ext>
            </a:extLst>
          </p:cNvPr>
          <p:cNvSpPr txBox="1"/>
          <p:nvPr/>
        </p:nvSpPr>
        <p:spPr>
          <a:xfrm>
            <a:off x="10558418" y="429768"/>
            <a:ext cx="1409745" cy="307777"/>
          </a:xfrm>
          <a:prstGeom prst="rect">
            <a:avLst/>
          </a:prstGeom>
          <a:noFill/>
        </p:spPr>
        <p:txBody>
          <a:bodyPr wrap="none" rtlCol="0">
            <a:spAutoFit/>
          </a:bodyPr>
          <a:lstStyle/>
          <a:p>
            <a:r>
              <a:rPr lang="en-US" sz="1400" dirty="0"/>
              <a:t>Source: EPA.gov</a:t>
            </a:r>
          </a:p>
        </p:txBody>
      </p:sp>
    </p:spTree>
    <p:extLst>
      <p:ext uri="{BB962C8B-B14F-4D97-AF65-F5344CB8AC3E}">
        <p14:creationId xmlns:p14="http://schemas.microsoft.com/office/powerpoint/2010/main" val="122336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1AC1E-18D3-A451-FA10-3346FEBD2A5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209483C-AD4A-E7AC-8DA0-549D6A6FC0FF}"/>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0F824CDB-76FD-F705-6917-783445AB6224}"/>
              </a:ext>
            </a:extLst>
          </p:cNvPr>
          <p:cNvSpPr>
            <a:spLocks noGrp="1"/>
          </p:cNvSpPr>
          <p:nvPr>
            <p:ph idx="1"/>
          </p:nvPr>
        </p:nvSpPr>
        <p:spPr>
          <a:xfrm>
            <a:off x="745068" y="2462746"/>
            <a:ext cx="4594958" cy="1408514"/>
          </a:xfrm>
        </p:spPr>
        <p:txBody>
          <a:bodyPr>
            <a:noAutofit/>
          </a:bodyPr>
          <a:lstStyle/>
          <a:p>
            <a:pPr marL="45720" indent="0">
              <a:buNone/>
            </a:pPr>
            <a:r>
              <a:rPr lang="en-US" sz="3000" b="1" dirty="0"/>
              <a:t>Groundwater</a:t>
            </a:r>
          </a:p>
          <a:p>
            <a:r>
              <a:rPr lang="en-US" sz="3000" dirty="0"/>
              <a:t>Calculated Fixed Radius</a:t>
            </a:r>
          </a:p>
        </p:txBody>
      </p:sp>
      <p:sp>
        <p:nvSpPr>
          <p:cNvPr id="17" name="Parallelogram 16">
            <a:extLst>
              <a:ext uri="{FF2B5EF4-FFF2-40B4-BE49-F238E27FC236}">
                <a16:creationId xmlns:a16="http://schemas.microsoft.com/office/drawing/2014/main" id="{EB9F9BFC-63AF-6474-DED3-52851AE68636}"/>
              </a:ext>
            </a:extLst>
          </p:cNvPr>
          <p:cNvSpPr/>
          <p:nvPr/>
        </p:nvSpPr>
        <p:spPr>
          <a:xfrm>
            <a:off x="-201983" y="1557644"/>
            <a:ext cx="5620456"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C0DB74EF-C3DE-C67E-5A86-7903BFF58271}"/>
              </a:ext>
            </a:extLst>
          </p:cNvPr>
          <p:cNvSpPr txBox="1">
            <a:spLocks/>
          </p:cNvSpPr>
          <p:nvPr/>
        </p:nvSpPr>
        <p:spPr>
          <a:xfrm>
            <a:off x="745068" y="3894668"/>
            <a:ext cx="4765356" cy="1913466"/>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Font typeface="Arial" pitchFamily="34" charset="0"/>
              <a:buNone/>
            </a:pPr>
            <a:r>
              <a:rPr lang="en-US" sz="3000" b="1" dirty="0"/>
              <a:t>Surface Water</a:t>
            </a:r>
          </a:p>
          <a:p>
            <a:r>
              <a:rPr lang="en-US" sz="3000" dirty="0"/>
              <a:t>Watershed Boundary</a:t>
            </a:r>
          </a:p>
          <a:p>
            <a:r>
              <a:rPr lang="en-US" sz="3000" dirty="0"/>
              <a:t>Zonation – Every 5 miles</a:t>
            </a:r>
          </a:p>
        </p:txBody>
      </p:sp>
      <p:pic>
        <p:nvPicPr>
          <p:cNvPr id="4" name="Picture 3">
            <a:extLst>
              <a:ext uri="{FF2B5EF4-FFF2-40B4-BE49-F238E27FC236}">
                <a16:creationId xmlns:a16="http://schemas.microsoft.com/office/drawing/2014/main" id="{646BBA73-42E1-899F-D733-A0634F9CA32F}"/>
              </a:ext>
            </a:extLst>
          </p:cNvPr>
          <p:cNvPicPr>
            <a:picLocks noChangeAspect="1"/>
          </p:cNvPicPr>
          <p:nvPr/>
        </p:nvPicPr>
        <p:blipFill rotWithShape="1">
          <a:blip r:embed="rId3"/>
          <a:srcRect l="9652" r="10695"/>
          <a:stretch/>
        </p:blipFill>
        <p:spPr>
          <a:xfrm>
            <a:off x="6096000" y="467360"/>
            <a:ext cx="5620456" cy="5669097"/>
          </a:xfrm>
          <a:prstGeom prst="rect">
            <a:avLst/>
          </a:prstGeom>
          <a:solidFill>
            <a:srgbClr val="FFFFFF">
              <a:shade val="85000"/>
            </a:srgbClr>
          </a:solidFill>
          <a:ln w="19050" cap="sq">
            <a:solidFill>
              <a:srgbClr val="11325F"/>
            </a:solidFill>
            <a:miter lim="800000"/>
          </a:ln>
          <a:effectLst/>
        </p:spPr>
      </p:pic>
      <p:sp>
        <p:nvSpPr>
          <p:cNvPr id="6" name="TextBox 5">
            <a:extLst>
              <a:ext uri="{FF2B5EF4-FFF2-40B4-BE49-F238E27FC236}">
                <a16:creationId xmlns:a16="http://schemas.microsoft.com/office/drawing/2014/main" id="{7EAF9221-0D48-D65A-C08B-5C821E43598A}"/>
              </a:ext>
            </a:extLst>
          </p:cNvPr>
          <p:cNvSpPr txBox="1"/>
          <p:nvPr/>
        </p:nvSpPr>
        <p:spPr>
          <a:xfrm>
            <a:off x="8434803" y="2783453"/>
            <a:ext cx="862224" cy="369332"/>
          </a:xfrm>
          <a:prstGeom prst="rect">
            <a:avLst/>
          </a:prstGeom>
          <a:noFill/>
        </p:spPr>
        <p:txBody>
          <a:bodyPr wrap="none" rtlCol="0">
            <a:spAutoFit/>
          </a:bodyPr>
          <a:lstStyle/>
          <a:p>
            <a:r>
              <a:rPr lang="en-US" dirty="0"/>
              <a:t>Zone A</a:t>
            </a:r>
          </a:p>
        </p:txBody>
      </p:sp>
      <p:sp>
        <p:nvSpPr>
          <p:cNvPr id="7" name="TextBox 6">
            <a:extLst>
              <a:ext uri="{FF2B5EF4-FFF2-40B4-BE49-F238E27FC236}">
                <a16:creationId xmlns:a16="http://schemas.microsoft.com/office/drawing/2014/main" id="{EBCA35DF-8069-739C-FF36-2FB1FFE84FF8}"/>
              </a:ext>
            </a:extLst>
          </p:cNvPr>
          <p:cNvSpPr txBox="1"/>
          <p:nvPr/>
        </p:nvSpPr>
        <p:spPr>
          <a:xfrm>
            <a:off x="8436179" y="1661066"/>
            <a:ext cx="862737" cy="369332"/>
          </a:xfrm>
          <a:prstGeom prst="rect">
            <a:avLst/>
          </a:prstGeom>
          <a:noFill/>
        </p:spPr>
        <p:txBody>
          <a:bodyPr wrap="none" rtlCol="0">
            <a:spAutoFit/>
          </a:bodyPr>
          <a:lstStyle/>
          <a:p>
            <a:r>
              <a:rPr lang="en-US" dirty="0"/>
              <a:t>Zone B</a:t>
            </a:r>
          </a:p>
        </p:txBody>
      </p:sp>
      <p:sp>
        <p:nvSpPr>
          <p:cNvPr id="8" name="TextBox 7">
            <a:extLst>
              <a:ext uri="{FF2B5EF4-FFF2-40B4-BE49-F238E27FC236}">
                <a16:creationId xmlns:a16="http://schemas.microsoft.com/office/drawing/2014/main" id="{718004E5-4B1F-7EDE-8D75-802FF0057C5B}"/>
              </a:ext>
            </a:extLst>
          </p:cNvPr>
          <p:cNvSpPr txBox="1"/>
          <p:nvPr/>
        </p:nvSpPr>
        <p:spPr>
          <a:xfrm>
            <a:off x="8434803" y="915090"/>
            <a:ext cx="853695" cy="369332"/>
          </a:xfrm>
          <a:prstGeom prst="rect">
            <a:avLst/>
          </a:prstGeom>
          <a:noFill/>
        </p:spPr>
        <p:txBody>
          <a:bodyPr wrap="none" rtlCol="0">
            <a:spAutoFit/>
          </a:bodyPr>
          <a:lstStyle/>
          <a:p>
            <a:r>
              <a:rPr lang="en-US" dirty="0"/>
              <a:t>Zone C</a:t>
            </a:r>
          </a:p>
        </p:txBody>
      </p:sp>
      <p:sp>
        <p:nvSpPr>
          <p:cNvPr id="13" name="Title 1">
            <a:extLst>
              <a:ext uri="{FF2B5EF4-FFF2-40B4-BE49-F238E27FC236}">
                <a16:creationId xmlns:a16="http://schemas.microsoft.com/office/drawing/2014/main" id="{2BC1EE86-1ACD-6570-6DD7-485436E0F530}"/>
              </a:ext>
            </a:extLst>
          </p:cNvPr>
          <p:cNvSpPr>
            <a:spLocks noGrp="1"/>
          </p:cNvSpPr>
          <p:nvPr>
            <p:ph type="title"/>
          </p:nvPr>
        </p:nvSpPr>
        <p:spPr>
          <a:xfrm>
            <a:off x="383593" y="1563466"/>
            <a:ext cx="5126831" cy="576174"/>
          </a:xfrm>
        </p:spPr>
        <p:txBody>
          <a:bodyPr anchor="ctr">
            <a:normAutofit/>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1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Delineate</a:t>
            </a:r>
          </a:p>
        </p:txBody>
      </p:sp>
      <p:pic>
        <p:nvPicPr>
          <p:cNvPr id="3" name="Picture 2">
            <a:extLst>
              <a:ext uri="{FF2B5EF4-FFF2-40B4-BE49-F238E27FC236}">
                <a16:creationId xmlns:a16="http://schemas.microsoft.com/office/drawing/2014/main" id="{B061FD88-54D0-DD33-14B2-9BF502554482}"/>
              </a:ext>
            </a:extLst>
          </p:cNvPr>
          <p:cNvPicPr>
            <a:picLocks noChangeAspect="1"/>
          </p:cNvPicPr>
          <p:nvPr/>
        </p:nvPicPr>
        <p:blipFill rotWithShape="1">
          <a:blip r:embed="rId4"/>
          <a:srcRect l="5273" r="2868"/>
          <a:stretch/>
        </p:blipFill>
        <p:spPr>
          <a:xfrm>
            <a:off x="6096000" y="482742"/>
            <a:ext cx="5608072" cy="5653715"/>
          </a:xfrm>
          <a:prstGeom prst="rect">
            <a:avLst/>
          </a:prstGeom>
          <a:ln w="28575">
            <a:solidFill>
              <a:srgbClr val="11325F"/>
            </a:solidFill>
          </a:ln>
        </p:spPr>
      </p:pic>
      <p:sp>
        <p:nvSpPr>
          <p:cNvPr id="9" name="TextBox 8">
            <a:extLst>
              <a:ext uri="{FF2B5EF4-FFF2-40B4-BE49-F238E27FC236}">
                <a16:creationId xmlns:a16="http://schemas.microsoft.com/office/drawing/2014/main" id="{0BDD2E3E-B550-17F7-B85B-CF61403C07DB}"/>
              </a:ext>
            </a:extLst>
          </p:cNvPr>
          <p:cNvSpPr txBox="1"/>
          <p:nvPr/>
        </p:nvSpPr>
        <p:spPr>
          <a:xfrm>
            <a:off x="6899645" y="5105401"/>
            <a:ext cx="862224" cy="369332"/>
          </a:xfrm>
          <a:prstGeom prst="rect">
            <a:avLst/>
          </a:prstGeom>
          <a:noFill/>
        </p:spPr>
        <p:txBody>
          <a:bodyPr wrap="none" rtlCol="0">
            <a:spAutoFit/>
          </a:bodyPr>
          <a:lstStyle/>
          <a:p>
            <a:r>
              <a:rPr lang="en-US" dirty="0"/>
              <a:t>Zone A</a:t>
            </a:r>
          </a:p>
        </p:txBody>
      </p:sp>
      <p:sp>
        <p:nvSpPr>
          <p:cNvPr id="10" name="TextBox 9">
            <a:extLst>
              <a:ext uri="{FF2B5EF4-FFF2-40B4-BE49-F238E27FC236}">
                <a16:creationId xmlns:a16="http://schemas.microsoft.com/office/drawing/2014/main" id="{25B8879E-6B68-CAA1-2F67-7285700F20E0}"/>
              </a:ext>
            </a:extLst>
          </p:cNvPr>
          <p:cNvSpPr txBox="1"/>
          <p:nvPr/>
        </p:nvSpPr>
        <p:spPr>
          <a:xfrm>
            <a:off x="9041712" y="2093414"/>
            <a:ext cx="862737" cy="369332"/>
          </a:xfrm>
          <a:prstGeom prst="rect">
            <a:avLst/>
          </a:prstGeom>
          <a:noFill/>
        </p:spPr>
        <p:txBody>
          <a:bodyPr wrap="none" rtlCol="0">
            <a:spAutoFit/>
          </a:bodyPr>
          <a:lstStyle/>
          <a:p>
            <a:r>
              <a:rPr lang="en-US" dirty="0"/>
              <a:t>Zone B</a:t>
            </a:r>
          </a:p>
        </p:txBody>
      </p:sp>
      <p:sp>
        <p:nvSpPr>
          <p:cNvPr id="11" name="TextBox 10">
            <a:extLst>
              <a:ext uri="{FF2B5EF4-FFF2-40B4-BE49-F238E27FC236}">
                <a16:creationId xmlns:a16="http://schemas.microsoft.com/office/drawing/2014/main" id="{209B244C-72E5-E727-5355-F5351148CCF8}"/>
              </a:ext>
            </a:extLst>
          </p:cNvPr>
          <p:cNvSpPr txBox="1"/>
          <p:nvPr/>
        </p:nvSpPr>
        <p:spPr>
          <a:xfrm>
            <a:off x="7417858" y="915090"/>
            <a:ext cx="853695" cy="369332"/>
          </a:xfrm>
          <a:prstGeom prst="rect">
            <a:avLst/>
          </a:prstGeom>
          <a:noFill/>
        </p:spPr>
        <p:txBody>
          <a:bodyPr wrap="none" rtlCol="0">
            <a:spAutoFit/>
          </a:bodyPr>
          <a:lstStyle/>
          <a:p>
            <a:r>
              <a:rPr lang="en-US" dirty="0"/>
              <a:t>Zone C</a:t>
            </a:r>
          </a:p>
        </p:txBody>
      </p:sp>
      <p:pic>
        <p:nvPicPr>
          <p:cNvPr id="12" name="Picture 11" descr="Logo, company name&#10;&#10;AI-generated content may be incorrect.">
            <a:extLst>
              <a:ext uri="{FF2B5EF4-FFF2-40B4-BE49-F238E27FC236}">
                <a16:creationId xmlns:a16="http://schemas.microsoft.com/office/drawing/2014/main" id="{4C98FAB2-7E4A-E805-CF0A-B6A835DD806A}"/>
              </a:ext>
            </a:extLst>
          </p:cNvPr>
          <p:cNvPicPr>
            <a:picLocks noChangeAspect="1"/>
          </p:cNvPicPr>
          <p:nvPr/>
        </p:nvPicPr>
        <p:blipFill>
          <a:blip r:embed="rId5"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F5D1AE50-0B9F-55A4-5767-F3DF3A7DCE0B}"/>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Tree>
    <p:extLst>
      <p:ext uri="{BB962C8B-B14F-4D97-AF65-F5344CB8AC3E}">
        <p14:creationId xmlns:p14="http://schemas.microsoft.com/office/powerpoint/2010/main" val="213890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D33EB-DF4E-16D2-AF98-877D85AD656D}"/>
            </a:ext>
          </a:extLst>
        </p:cNvPr>
        <p:cNvGrpSpPr/>
        <p:nvPr/>
      </p:nvGrpSpPr>
      <p:grpSpPr>
        <a:xfrm>
          <a:off x="0" y="0"/>
          <a:ext cx="0" cy="0"/>
          <a:chOff x="0" y="0"/>
          <a:chExt cx="0" cy="0"/>
        </a:xfrm>
      </p:grpSpPr>
      <p:sp>
        <p:nvSpPr>
          <p:cNvPr id="25" name="Parallelogram 24">
            <a:extLst>
              <a:ext uri="{FF2B5EF4-FFF2-40B4-BE49-F238E27FC236}">
                <a16:creationId xmlns:a16="http://schemas.microsoft.com/office/drawing/2014/main" id="{B2C564BF-1682-0110-2BA5-5285F38F50C5}"/>
              </a:ext>
            </a:extLst>
          </p:cNvPr>
          <p:cNvSpPr/>
          <p:nvPr/>
        </p:nvSpPr>
        <p:spPr>
          <a:xfrm>
            <a:off x="-201983" y="1557644"/>
            <a:ext cx="5620456"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0B41AA1E-B7F0-30B9-34B1-EDFC3E0123D2}"/>
              </a:ext>
            </a:extLst>
          </p:cNvPr>
          <p:cNvSpPr>
            <a:spLocks noGrp="1"/>
          </p:cNvSpPr>
          <p:nvPr>
            <p:ph type="title"/>
          </p:nvPr>
        </p:nvSpPr>
        <p:spPr>
          <a:xfrm>
            <a:off x="383593" y="1563466"/>
            <a:ext cx="5126831" cy="576174"/>
          </a:xfrm>
        </p:spPr>
        <p:txBody>
          <a:bodyPr anchor="ctr">
            <a:normAutofit/>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2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Inventory</a:t>
            </a:r>
          </a:p>
        </p:txBody>
      </p:sp>
      <p:sp>
        <p:nvSpPr>
          <p:cNvPr id="16" name="Rectangle 15">
            <a:extLst>
              <a:ext uri="{FF2B5EF4-FFF2-40B4-BE49-F238E27FC236}">
                <a16:creationId xmlns:a16="http://schemas.microsoft.com/office/drawing/2014/main" id="{E4D25392-7E1C-3603-5100-7AF648BA4040}"/>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71685ECF-82BF-EE3F-D290-8675F487D510}"/>
              </a:ext>
            </a:extLst>
          </p:cNvPr>
          <p:cNvSpPr>
            <a:spLocks noGrp="1"/>
          </p:cNvSpPr>
          <p:nvPr>
            <p:ph idx="1"/>
          </p:nvPr>
        </p:nvSpPr>
        <p:spPr>
          <a:xfrm>
            <a:off x="838200" y="2514600"/>
            <a:ext cx="10515600" cy="3849624"/>
          </a:xfrm>
        </p:spPr>
        <p:txBody>
          <a:bodyPr>
            <a:normAutofit/>
          </a:bodyPr>
          <a:lstStyle/>
          <a:p>
            <a:r>
              <a:rPr lang="en-US" sz="3200" dirty="0"/>
              <a:t>Compiled data from various sources to make a </a:t>
            </a:r>
            <a:r>
              <a:rPr lang="en-US" sz="3200" b="1" dirty="0"/>
              <a:t>master map</a:t>
            </a:r>
          </a:p>
          <a:p>
            <a:r>
              <a:rPr lang="en-US" sz="3200" dirty="0"/>
              <a:t>Will use this map to inventory points of interest within the delineations</a:t>
            </a:r>
          </a:p>
        </p:txBody>
      </p:sp>
      <p:pic>
        <p:nvPicPr>
          <p:cNvPr id="12" name="Picture 11" descr="Logo, company name&#10;&#10;AI-generated content may be incorrect.">
            <a:extLst>
              <a:ext uri="{FF2B5EF4-FFF2-40B4-BE49-F238E27FC236}">
                <a16:creationId xmlns:a16="http://schemas.microsoft.com/office/drawing/2014/main" id="{8021BC7A-2F68-1BD5-90B0-12F829FCF14C}"/>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A1225083-E410-B0CB-3BBC-F668B7575E4B}"/>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pic>
        <p:nvPicPr>
          <p:cNvPr id="19" name="Picture 18">
            <a:extLst>
              <a:ext uri="{FF2B5EF4-FFF2-40B4-BE49-F238E27FC236}">
                <a16:creationId xmlns:a16="http://schemas.microsoft.com/office/drawing/2014/main" id="{6043E70B-37C4-7351-4AFA-C3E74A99A917}"/>
              </a:ext>
            </a:extLst>
          </p:cNvPr>
          <p:cNvPicPr>
            <a:picLocks noChangeAspect="1"/>
          </p:cNvPicPr>
          <p:nvPr/>
        </p:nvPicPr>
        <p:blipFill rotWithShape="1">
          <a:blip r:embed="rId4"/>
          <a:srcRect t="8836" b="6530"/>
          <a:stretch/>
        </p:blipFill>
        <p:spPr>
          <a:xfrm>
            <a:off x="3048000" y="1563466"/>
            <a:ext cx="8921620" cy="4592436"/>
          </a:xfrm>
          <a:prstGeom prst="rect">
            <a:avLst/>
          </a:prstGeom>
          <a:ln w="28575">
            <a:solidFill>
              <a:srgbClr val="11325F"/>
            </a:solidFill>
          </a:ln>
        </p:spPr>
      </p:pic>
      <p:pic>
        <p:nvPicPr>
          <p:cNvPr id="20" name="Picture 19">
            <a:extLst>
              <a:ext uri="{FF2B5EF4-FFF2-40B4-BE49-F238E27FC236}">
                <a16:creationId xmlns:a16="http://schemas.microsoft.com/office/drawing/2014/main" id="{21AD8301-8E30-34AF-4363-0D78D8788996}"/>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r="9412"/>
          <a:stretch/>
        </p:blipFill>
        <p:spPr>
          <a:xfrm>
            <a:off x="572117" y="2222077"/>
            <a:ext cx="2391216" cy="3933825"/>
          </a:xfrm>
          <a:prstGeom prst="rect">
            <a:avLst/>
          </a:prstGeom>
          <a:ln w="57150">
            <a:solidFill>
              <a:schemeClr val="bg1"/>
            </a:solidFill>
          </a:ln>
        </p:spPr>
      </p:pic>
    </p:spTree>
    <p:extLst>
      <p:ext uri="{BB962C8B-B14F-4D97-AF65-F5344CB8AC3E}">
        <p14:creationId xmlns:p14="http://schemas.microsoft.com/office/powerpoint/2010/main" val="2575778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FE179-53FB-93E4-4FEB-7D8425DCF123}"/>
              </a:ext>
            </a:extLst>
          </p:cNvPr>
          <p:cNvSpPr>
            <a:spLocks noGrp="1"/>
          </p:cNvSpPr>
          <p:nvPr>
            <p:ph type="title"/>
          </p:nvPr>
        </p:nvSpPr>
        <p:spPr>
          <a:xfrm>
            <a:off x="891195" y="2806994"/>
            <a:ext cx="3088942" cy="1925780"/>
          </a:xfrm>
          <a:solidFill>
            <a:srgbClr val="252F4E"/>
          </a:solidFill>
        </p:spPr>
        <p:txBody>
          <a:bodyPr>
            <a:normAutofit/>
          </a:bodyPr>
          <a:lstStyle/>
          <a:p>
            <a:pPr algn="ctr"/>
            <a:r>
              <a:rPr lang="en-US" sz="6600" dirty="0"/>
              <a:t>Outline</a:t>
            </a:r>
          </a:p>
        </p:txBody>
      </p:sp>
      <p:pic>
        <p:nvPicPr>
          <p:cNvPr id="5" name="Picture 4" descr="A picture containing icon&#10;&#10;AI-generated content may be incorrect.">
            <a:extLst>
              <a:ext uri="{FF2B5EF4-FFF2-40B4-BE49-F238E27FC236}">
                <a16:creationId xmlns:a16="http://schemas.microsoft.com/office/drawing/2014/main" id="{3E0FF5EE-5E96-0BEC-7917-5BC57760C5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2120" y="1402134"/>
            <a:ext cx="1527091" cy="1746929"/>
          </a:xfrm>
          <a:prstGeom prst="rect">
            <a:avLst/>
          </a:prstGeom>
        </p:spPr>
      </p:pic>
      <p:pic>
        <p:nvPicPr>
          <p:cNvPr id="6" name="Picture 5" descr="A river running through a forest&#10;&#10;AI-generated content may be incorrect.">
            <a:extLst>
              <a:ext uri="{FF2B5EF4-FFF2-40B4-BE49-F238E27FC236}">
                <a16:creationId xmlns:a16="http://schemas.microsoft.com/office/drawing/2014/main" id="{217AE5F5-22CA-3C16-403E-175C5D470D3F}"/>
              </a:ext>
            </a:extLst>
          </p:cNvPr>
          <p:cNvPicPr>
            <a:picLocks noChangeAspect="1"/>
          </p:cNvPicPr>
          <p:nvPr/>
        </p:nvPicPr>
        <p:blipFill>
          <a:blip r:embed="rId4">
            <a:extLst>
              <a:ext uri="{28A0092B-C50C-407E-A947-70E740481C1C}">
                <a14:useLocalDpi xmlns:a14="http://schemas.microsoft.com/office/drawing/2010/main" val="0"/>
              </a:ext>
            </a:extLst>
          </a:blip>
          <a:srcRect l="14506" t="42031" r="-1" b="39634"/>
          <a:stretch>
            <a:fillRect/>
          </a:stretch>
        </p:blipFill>
        <p:spPr>
          <a:xfrm>
            <a:off x="0" y="5465136"/>
            <a:ext cx="4871335" cy="1392864"/>
          </a:xfrm>
          <a:prstGeom prst="rect">
            <a:avLst/>
          </a:prstGeom>
        </p:spPr>
      </p:pic>
      <p:pic>
        <p:nvPicPr>
          <p:cNvPr id="9" name="Picture 8" descr="Logo, company name&#10;&#10;AI-generated content may be incorrect.">
            <a:extLst>
              <a:ext uri="{FF2B5EF4-FFF2-40B4-BE49-F238E27FC236}">
                <a16:creationId xmlns:a16="http://schemas.microsoft.com/office/drawing/2014/main" id="{41493CFA-9A0B-146B-ADE4-951D9C222A87}"/>
              </a:ext>
            </a:extLst>
          </p:cNvPr>
          <p:cNvPicPr>
            <a:picLocks noChangeAspect="1"/>
          </p:cNvPicPr>
          <p:nvPr/>
        </p:nvPicPr>
        <p:blipFill>
          <a:blip r:embed="rId5" cstate="print">
            <a:extLst>
              <a:ext uri="{28A0092B-C50C-407E-A947-70E740481C1C}">
                <a14:useLocalDpi xmlns:a14="http://schemas.microsoft.com/office/drawing/2010/main" val="0"/>
              </a:ext>
            </a:extLst>
          </a:blip>
          <a:srcRect t="33440" b="32240"/>
          <a:stretch>
            <a:fillRect/>
          </a:stretch>
        </p:blipFill>
        <p:spPr>
          <a:xfrm>
            <a:off x="10781881" y="6304023"/>
            <a:ext cx="1266093" cy="434523"/>
          </a:xfrm>
          <a:prstGeom prst="rect">
            <a:avLst/>
          </a:prstGeom>
        </p:spPr>
      </p:pic>
      <p:cxnSp>
        <p:nvCxnSpPr>
          <p:cNvPr id="12" name="Straight Connector 11">
            <a:extLst>
              <a:ext uri="{FF2B5EF4-FFF2-40B4-BE49-F238E27FC236}">
                <a16:creationId xmlns:a16="http://schemas.microsoft.com/office/drawing/2014/main" id="{3BB3A137-35D0-F572-90BB-28D89EE25228}"/>
              </a:ext>
            </a:extLst>
          </p:cNvPr>
          <p:cNvCxnSpPr>
            <a:cxnSpLocks/>
          </p:cNvCxnSpPr>
          <p:nvPr/>
        </p:nvCxnSpPr>
        <p:spPr>
          <a:xfrm>
            <a:off x="5498359" y="743242"/>
            <a:ext cx="0" cy="5198533"/>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3B435335-770E-EB4F-AC1D-BBAB7B2FED42}"/>
              </a:ext>
            </a:extLst>
          </p:cNvPr>
          <p:cNvSpPr/>
          <p:nvPr/>
        </p:nvSpPr>
        <p:spPr>
          <a:xfrm>
            <a:off x="5232396" y="654707"/>
            <a:ext cx="6595533" cy="628616"/>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     Background</a:t>
            </a:r>
          </a:p>
        </p:txBody>
      </p:sp>
      <p:sp>
        <p:nvSpPr>
          <p:cNvPr id="13" name="Rectangle: Rounded Corners 12">
            <a:extLst>
              <a:ext uri="{FF2B5EF4-FFF2-40B4-BE49-F238E27FC236}">
                <a16:creationId xmlns:a16="http://schemas.microsoft.com/office/drawing/2014/main" id="{910C8EF7-E5FC-F646-9DEE-1AA303FE0849}"/>
              </a:ext>
            </a:extLst>
          </p:cNvPr>
          <p:cNvSpPr/>
          <p:nvPr/>
        </p:nvSpPr>
        <p:spPr>
          <a:xfrm>
            <a:off x="5232397" y="2229177"/>
            <a:ext cx="6595533" cy="628616"/>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     SWP Practices and Projects</a:t>
            </a:r>
          </a:p>
        </p:txBody>
      </p:sp>
      <p:sp>
        <p:nvSpPr>
          <p:cNvPr id="14" name="Rectangle: Rounded Corners 13">
            <a:extLst>
              <a:ext uri="{FF2B5EF4-FFF2-40B4-BE49-F238E27FC236}">
                <a16:creationId xmlns:a16="http://schemas.microsoft.com/office/drawing/2014/main" id="{69E28E55-DFDB-42BA-7871-897E930692D7}"/>
              </a:ext>
            </a:extLst>
          </p:cNvPr>
          <p:cNvSpPr/>
          <p:nvPr/>
        </p:nvSpPr>
        <p:spPr>
          <a:xfrm>
            <a:off x="5232397" y="3028201"/>
            <a:ext cx="6595533" cy="628616"/>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     Benefits of SWP</a:t>
            </a:r>
          </a:p>
        </p:txBody>
      </p:sp>
      <p:sp>
        <p:nvSpPr>
          <p:cNvPr id="15" name="Rectangle: Rounded Corners 14">
            <a:extLst>
              <a:ext uri="{FF2B5EF4-FFF2-40B4-BE49-F238E27FC236}">
                <a16:creationId xmlns:a16="http://schemas.microsoft.com/office/drawing/2014/main" id="{C8FD3307-ADC1-EA83-6E84-7B07FF47453D}"/>
              </a:ext>
            </a:extLst>
          </p:cNvPr>
          <p:cNvSpPr/>
          <p:nvPr/>
        </p:nvSpPr>
        <p:spPr>
          <a:xfrm>
            <a:off x="5232397" y="3839014"/>
            <a:ext cx="6595533" cy="628616"/>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     SWP Funding</a:t>
            </a:r>
          </a:p>
        </p:txBody>
      </p:sp>
      <p:sp>
        <p:nvSpPr>
          <p:cNvPr id="16" name="Rectangle: Rounded Corners 15">
            <a:extLst>
              <a:ext uri="{FF2B5EF4-FFF2-40B4-BE49-F238E27FC236}">
                <a16:creationId xmlns:a16="http://schemas.microsoft.com/office/drawing/2014/main" id="{58D5C066-7870-F659-26A1-D754B90C2935}"/>
              </a:ext>
            </a:extLst>
          </p:cNvPr>
          <p:cNvSpPr/>
          <p:nvPr/>
        </p:nvSpPr>
        <p:spPr>
          <a:xfrm>
            <a:off x="5232397" y="1441942"/>
            <a:ext cx="6595533" cy="628616"/>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     Potential Sources of Contamination</a:t>
            </a:r>
          </a:p>
        </p:txBody>
      </p:sp>
      <p:sp>
        <p:nvSpPr>
          <p:cNvPr id="17" name="Rectangle: Rounded Corners 16">
            <a:extLst>
              <a:ext uri="{FF2B5EF4-FFF2-40B4-BE49-F238E27FC236}">
                <a16:creationId xmlns:a16="http://schemas.microsoft.com/office/drawing/2014/main" id="{E80F1CF1-5B03-4848-9B7F-5AE122FA42FF}"/>
              </a:ext>
            </a:extLst>
          </p:cNvPr>
          <p:cNvSpPr/>
          <p:nvPr/>
        </p:nvSpPr>
        <p:spPr>
          <a:xfrm>
            <a:off x="5232398" y="4626249"/>
            <a:ext cx="6595533" cy="628616"/>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     DEQ SWP Program</a:t>
            </a:r>
          </a:p>
        </p:txBody>
      </p:sp>
      <p:sp>
        <p:nvSpPr>
          <p:cNvPr id="18" name="Rectangle: Rounded Corners 17">
            <a:extLst>
              <a:ext uri="{FF2B5EF4-FFF2-40B4-BE49-F238E27FC236}">
                <a16:creationId xmlns:a16="http://schemas.microsoft.com/office/drawing/2014/main" id="{76496108-F4D2-1EE0-557A-3B2751ABFAB0}"/>
              </a:ext>
            </a:extLst>
          </p:cNvPr>
          <p:cNvSpPr/>
          <p:nvPr/>
        </p:nvSpPr>
        <p:spPr>
          <a:xfrm>
            <a:off x="5232396" y="5413484"/>
            <a:ext cx="6595533" cy="628616"/>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2">
                    <a:lumMod val="50000"/>
                  </a:schemeClr>
                </a:solidFill>
              </a:rPr>
              <a:t>     Oklahoma Source Water Collaborative</a:t>
            </a:r>
          </a:p>
        </p:txBody>
      </p:sp>
    </p:spTree>
    <p:extLst>
      <p:ext uri="{BB962C8B-B14F-4D97-AF65-F5344CB8AC3E}">
        <p14:creationId xmlns:p14="http://schemas.microsoft.com/office/powerpoint/2010/main" val="49968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A3C0-AB44-9B83-6EA8-B4A7F81C5D44}"/>
            </a:ext>
          </a:extLst>
        </p:cNvPr>
        <p:cNvGrpSpPr/>
        <p:nvPr/>
      </p:nvGrpSpPr>
      <p:grpSpPr>
        <a:xfrm>
          <a:off x="0" y="0"/>
          <a:ext cx="0" cy="0"/>
          <a:chOff x="0" y="0"/>
          <a:chExt cx="0" cy="0"/>
        </a:xfrm>
      </p:grpSpPr>
      <p:sp>
        <p:nvSpPr>
          <p:cNvPr id="25" name="Parallelogram 24">
            <a:extLst>
              <a:ext uri="{FF2B5EF4-FFF2-40B4-BE49-F238E27FC236}">
                <a16:creationId xmlns:a16="http://schemas.microsoft.com/office/drawing/2014/main" id="{BA83A1D2-13F3-14FE-AD01-A9B61B6DF8F6}"/>
              </a:ext>
            </a:extLst>
          </p:cNvPr>
          <p:cNvSpPr/>
          <p:nvPr/>
        </p:nvSpPr>
        <p:spPr>
          <a:xfrm>
            <a:off x="-201983" y="1557644"/>
            <a:ext cx="5620456"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1DBD71B1-D74B-BC1E-1F10-08E18D5E39E0}"/>
              </a:ext>
            </a:extLst>
          </p:cNvPr>
          <p:cNvSpPr>
            <a:spLocks noGrp="1"/>
          </p:cNvSpPr>
          <p:nvPr>
            <p:ph type="title"/>
          </p:nvPr>
        </p:nvSpPr>
        <p:spPr>
          <a:xfrm>
            <a:off x="383593" y="1563466"/>
            <a:ext cx="5126831" cy="576174"/>
          </a:xfrm>
        </p:spPr>
        <p:txBody>
          <a:bodyPr anchor="ctr">
            <a:normAutofit/>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2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Inventory</a:t>
            </a:r>
          </a:p>
        </p:txBody>
      </p:sp>
      <p:sp>
        <p:nvSpPr>
          <p:cNvPr id="16" name="Rectangle 15">
            <a:extLst>
              <a:ext uri="{FF2B5EF4-FFF2-40B4-BE49-F238E27FC236}">
                <a16:creationId xmlns:a16="http://schemas.microsoft.com/office/drawing/2014/main" id="{E3AE70AA-6229-00CC-45E9-72EAAE9B2140}"/>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AI-generated content may be incorrect.">
            <a:extLst>
              <a:ext uri="{FF2B5EF4-FFF2-40B4-BE49-F238E27FC236}">
                <a16:creationId xmlns:a16="http://schemas.microsoft.com/office/drawing/2014/main" id="{98B3BAB0-265B-7049-D9A9-74BE06DB0B2F}"/>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25D19033-88D2-B8DB-19F1-699D7B9C7945}"/>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6" name="Rectangle 5">
            <a:extLst>
              <a:ext uri="{FF2B5EF4-FFF2-40B4-BE49-F238E27FC236}">
                <a16:creationId xmlns:a16="http://schemas.microsoft.com/office/drawing/2014/main" id="{D989E141-DF4B-6F93-6DD4-8054E3860A62}"/>
              </a:ext>
            </a:extLst>
          </p:cNvPr>
          <p:cNvSpPr/>
          <p:nvPr/>
        </p:nvSpPr>
        <p:spPr>
          <a:xfrm>
            <a:off x="5257800" y="287867"/>
            <a:ext cx="6663267" cy="590126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6A2061-E00A-2E34-22CF-3054D699AEF2}"/>
              </a:ext>
            </a:extLst>
          </p:cNvPr>
          <p:cNvPicPr>
            <a:picLocks noChangeAspect="1"/>
          </p:cNvPicPr>
          <p:nvPr/>
        </p:nvPicPr>
        <p:blipFill>
          <a:blip r:embed="rId4"/>
          <a:stretch>
            <a:fillRect/>
          </a:stretch>
        </p:blipFill>
        <p:spPr>
          <a:xfrm>
            <a:off x="5263283" y="287867"/>
            <a:ext cx="6681795" cy="5907956"/>
          </a:xfrm>
          <a:prstGeom prst="rect">
            <a:avLst/>
          </a:prstGeom>
        </p:spPr>
      </p:pic>
      <p:sp>
        <p:nvSpPr>
          <p:cNvPr id="7" name="Content Placeholder 2">
            <a:extLst>
              <a:ext uri="{FF2B5EF4-FFF2-40B4-BE49-F238E27FC236}">
                <a16:creationId xmlns:a16="http://schemas.microsoft.com/office/drawing/2014/main" id="{0E2EE799-8D77-73E5-03D7-49DF56CFC8C5}"/>
              </a:ext>
            </a:extLst>
          </p:cNvPr>
          <p:cNvSpPr>
            <a:spLocks noGrp="1"/>
          </p:cNvSpPr>
          <p:nvPr>
            <p:ph idx="1"/>
          </p:nvPr>
        </p:nvSpPr>
        <p:spPr>
          <a:xfrm>
            <a:off x="524934" y="2462746"/>
            <a:ext cx="4639734" cy="3430054"/>
          </a:xfrm>
        </p:spPr>
        <p:txBody>
          <a:bodyPr>
            <a:noAutofit/>
          </a:bodyPr>
          <a:lstStyle/>
          <a:p>
            <a:pPr marL="45720" indent="0">
              <a:buNone/>
            </a:pPr>
            <a:r>
              <a:rPr lang="en-US" sz="3200" b="1" dirty="0"/>
              <a:t>Data sources include:</a:t>
            </a:r>
          </a:p>
          <a:p>
            <a:r>
              <a:rPr lang="en-US" sz="3000" dirty="0"/>
              <a:t>Potential sources of contamination (PSOCs)</a:t>
            </a:r>
          </a:p>
          <a:p>
            <a:r>
              <a:rPr lang="en-US" sz="3000" dirty="0"/>
              <a:t>Land Uses</a:t>
            </a:r>
          </a:p>
          <a:p>
            <a:r>
              <a:rPr lang="en-US" sz="3000" dirty="0"/>
              <a:t>Transportation</a:t>
            </a:r>
          </a:p>
        </p:txBody>
      </p:sp>
    </p:spTree>
    <p:extLst>
      <p:ext uri="{BB962C8B-B14F-4D97-AF65-F5344CB8AC3E}">
        <p14:creationId xmlns:p14="http://schemas.microsoft.com/office/powerpoint/2010/main" val="110806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753CD-1019-DC8C-F2C0-749B6DBF2EF1}"/>
            </a:ext>
          </a:extLst>
        </p:cNvPr>
        <p:cNvGrpSpPr/>
        <p:nvPr/>
      </p:nvGrpSpPr>
      <p:grpSpPr>
        <a:xfrm>
          <a:off x="0" y="0"/>
          <a:ext cx="0" cy="0"/>
          <a:chOff x="0" y="0"/>
          <a:chExt cx="0" cy="0"/>
        </a:xfrm>
      </p:grpSpPr>
      <p:sp>
        <p:nvSpPr>
          <p:cNvPr id="25" name="Parallelogram 24">
            <a:extLst>
              <a:ext uri="{FF2B5EF4-FFF2-40B4-BE49-F238E27FC236}">
                <a16:creationId xmlns:a16="http://schemas.microsoft.com/office/drawing/2014/main" id="{13F8E7E2-FA1B-B5BE-9EA8-05ABF9421055}"/>
              </a:ext>
            </a:extLst>
          </p:cNvPr>
          <p:cNvSpPr/>
          <p:nvPr/>
        </p:nvSpPr>
        <p:spPr>
          <a:xfrm>
            <a:off x="-201983" y="1557644"/>
            <a:ext cx="5620456"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1">
            <a:extLst>
              <a:ext uri="{FF2B5EF4-FFF2-40B4-BE49-F238E27FC236}">
                <a16:creationId xmlns:a16="http://schemas.microsoft.com/office/drawing/2014/main" id="{4EF6C9BB-ED74-308B-F127-AD9104708EE9}"/>
              </a:ext>
            </a:extLst>
          </p:cNvPr>
          <p:cNvSpPr>
            <a:spLocks noGrp="1"/>
          </p:cNvSpPr>
          <p:nvPr>
            <p:ph type="title"/>
          </p:nvPr>
        </p:nvSpPr>
        <p:spPr>
          <a:xfrm>
            <a:off x="383593" y="1563466"/>
            <a:ext cx="5126831" cy="576174"/>
          </a:xfrm>
        </p:spPr>
        <p:txBody>
          <a:bodyPr anchor="ctr">
            <a:normAutofit/>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2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Inventory</a:t>
            </a:r>
          </a:p>
        </p:txBody>
      </p:sp>
      <p:sp>
        <p:nvSpPr>
          <p:cNvPr id="16" name="Rectangle 15">
            <a:extLst>
              <a:ext uri="{FF2B5EF4-FFF2-40B4-BE49-F238E27FC236}">
                <a16:creationId xmlns:a16="http://schemas.microsoft.com/office/drawing/2014/main" id="{DD934A33-94D1-0544-2E7A-E7CD3C57D0DC}"/>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4E6078C-FA59-E3D2-9FCF-187618846A04}"/>
              </a:ext>
            </a:extLst>
          </p:cNvPr>
          <p:cNvSpPr>
            <a:spLocks noGrp="1"/>
          </p:cNvSpPr>
          <p:nvPr>
            <p:ph idx="1"/>
          </p:nvPr>
        </p:nvSpPr>
        <p:spPr>
          <a:xfrm>
            <a:off x="539993" y="2362748"/>
            <a:ext cx="4878479" cy="2065320"/>
          </a:xfrm>
        </p:spPr>
        <p:txBody>
          <a:bodyPr>
            <a:normAutofit/>
          </a:bodyPr>
          <a:lstStyle/>
          <a:p>
            <a:pPr marL="45720" indent="0">
              <a:buNone/>
            </a:pPr>
            <a:r>
              <a:rPr lang="en-US" sz="2800" dirty="0"/>
              <a:t>Summarizing land use:</a:t>
            </a:r>
          </a:p>
          <a:p>
            <a:pPr marL="457200">
              <a:spcBef>
                <a:spcPts val="600"/>
              </a:spcBef>
            </a:pPr>
            <a:r>
              <a:rPr lang="en-US" sz="2400" dirty="0"/>
              <a:t>General Characterization</a:t>
            </a:r>
          </a:p>
          <a:p>
            <a:pPr marL="457200">
              <a:spcBef>
                <a:spcPts val="600"/>
              </a:spcBef>
            </a:pPr>
            <a:r>
              <a:rPr lang="en-US" sz="2400" dirty="0"/>
              <a:t>Crop type</a:t>
            </a:r>
          </a:p>
          <a:p>
            <a:pPr marL="457200">
              <a:spcBef>
                <a:spcPts val="600"/>
              </a:spcBef>
            </a:pPr>
            <a:r>
              <a:rPr lang="en-US" sz="2400" dirty="0"/>
              <a:t>Impervious Area</a:t>
            </a:r>
          </a:p>
        </p:txBody>
      </p:sp>
      <p:pic>
        <p:nvPicPr>
          <p:cNvPr id="12" name="Picture 11" descr="Logo, company name&#10;&#10;AI-generated content may be incorrect.">
            <a:extLst>
              <a:ext uri="{FF2B5EF4-FFF2-40B4-BE49-F238E27FC236}">
                <a16:creationId xmlns:a16="http://schemas.microsoft.com/office/drawing/2014/main" id="{C095560D-6A67-1060-1F64-C63D89C767F7}"/>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0BECC792-577C-7A25-74D7-4AD85845EDFA}"/>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pic>
        <p:nvPicPr>
          <p:cNvPr id="2" name="Picture 1">
            <a:extLst>
              <a:ext uri="{FF2B5EF4-FFF2-40B4-BE49-F238E27FC236}">
                <a16:creationId xmlns:a16="http://schemas.microsoft.com/office/drawing/2014/main" id="{9A262522-7998-CCCE-12A4-EBA83C2DFD24}"/>
              </a:ext>
            </a:extLst>
          </p:cNvPr>
          <p:cNvPicPr>
            <a:picLocks noChangeAspect="1"/>
          </p:cNvPicPr>
          <p:nvPr/>
        </p:nvPicPr>
        <p:blipFill rotWithShape="1">
          <a:blip r:embed="rId4"/>
          <a:srcRect l="14454" r="3852"/>
          <a:stretch/>
        </p:blipFill>
        <p:spPr>
          <a:xfrm>
            <a:off x="5723490" y="1713711"/>
            <a:ext cx="6170620" cy="4480512"/>
          </a:xfrm>
          <a:prstGeom prst="rect">
            <a:avLst/>
          </a:prstGeom>
          <a:ln w="19050">
            <a:solidFill>
              <a:srgbClr val="11325F"/>
            </a:solidFill>
          </a:ln>
        </p:spPr>
      </p:pic>
      <p:pic>
        <p:nvPicPr>
          <p:cNvPr id="3" name="Picture 2">
            <a:extLst>
              <a:ext uri="{FF2B5EF4-FFF2-40B4-BE49-F238E27FC236}">
                <a16:creationId xmlns:a16="http://schemas.microsoft.com/office/drawing/2014/main" id="{949F06B3-937F-B1B8-EE1D-C22D28F265D2}"/>
              </a:ext>
            </a:extLst>
          </p:cNvPr>
          <p:cNvPicPr>
            <a:picLocks noChangeAspect="1"/>
          </p:cNvPicPr>
          <p:nvPr/>
        </p:nvPicPr>
        <p:blipFill>
          <a:blip r:embed="rId5"/>
          <a:stretch>
            <a:fillRect/>
          </a:stretch>
        </p:blipFill>
        <p:spPr>
          <a:xfrm>
            <a:off x="383593" y="4196984"/>
            <a:ext cx="4967481" cy="2104253"/>
          </a:xfrm>
          <a:prstGeom prst="rect">
            <a:avLst/>
          </a:prstGeom>
        </p:spPr>
      </p:pic>
    </p:spTree>
    <p:extLst>
      <p:ext uri="{BB962C8B-B14F-4D97-AF65-F5344CB8AC3E}">
        <p14:creationId xmlns:p14="http://schemas.microsoft.com/office/powerpoint/2010/main" val="300559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EDD90-8C97-A62A-631A-1F6E90360D0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C76C1CCD-DF01-4EDF-D6E2-03F62FBF518C}"/>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B0CE50A-D1C3-CE05-2D58-99FED52CF8B7}"/>
              </a:ext>
            </a:extLst>
          </p:cNvPr>
          <p:cNvSpPr>
            <a:spLocks noGrp="1"/>
          </p:cNvSpPr>
          <p:nvPr>
            <p:ph idx="1"/>
          </p:nvPr>
        </p:nvSpPr>
        <p:spPr>
          <a:xfrm>
            <a:off x="838201" y="2649012"/>
            <a:ext cx="6290732" cy="3336921"/>
          </a:xfrm>
        </p:spPr>
        <p:txBody>
          <a:bodyPr>
            <a:noAutofit/>
          </a:bodyPr>
          <a:lstStyle/>
          <a:p>
            <a:pPr marL="560070" indent="-514350">
              <a:spcBef>
                <a:spcPts val="3000"/>
              </a:spcBef>
              <a:buAutoNum type="arabicPeriod"/>
            </a:pPr>
            <a:r>
              <a:rPr lang="en-US" sz="4400" dirty="0"/>
              <a:t>Source Sensitivity</a:t>
            </a:r>
          </a:p>
          <a:p>
            <a:pPr marL="560070" indent="-514350">
              <a:spcBef>
                <a:spcPts val="3000"/>
              </a:spcBef>
              <a:buAutoNum type="arabicPeriod"/>
            </a:pPr>
            <a:r>
              <a:rPr lang="en-US" sz="4400" dirty="0"/>
              <a:t>Source Vulnerability</a:t>
            </a:r>
          </a:p>
          <a:p>
            <a:pPr marL="560070" indent="-514350">
              <a:spcBef>
                <a:spcPts val="3000"/>
              </a:spcBef>
              <a:buAutoNum type="arabicPeriod"/>
            </a:pPr>
            <a:r>
              <a:rPr lang="en-US" sz="4400" dirty="0"/>
              <a:t>Source Susceptibility</a:t>
            </a:r>
          </a:p>
        </p:txBody>
      </p:sp>
      <p:pic>
        <p:nvPicPr>
          <p:cNvPr id="12" name="Picture 11" descr="Logo, company name&#10;&#10;AI-generated content may be incorrect.">
            <a:extLst>
              <a:ext uri="{FF2B5EF4-FFF2-40B4-BE49-F238E27FC236}">
                <a16:creationId xmlns:a16="http://schemas.microsoft.com/office/drawing/2014/main" id="{D7BEE705-57F0-C677-28C6-673198BF451B}"/>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0E5E6830-C8F3-9442-51E9-E963CC241C5E}"/>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19" name="Parallelogram 18">
            <a:extLst>
              <a:ext uri="{FF2B5EF4-FFF2-40B4-BE49-F238E27FC236}">
                <a16:creationId xmlns:a16="http://schemas.microsoft.com/office/drawing/2014/main" id="{250B089B-4129-C73D-0830-8C3674EA5B66}"/>
              </a:ext>
            </a:extLst>
          </p:cNvPr>
          <p:cNvSpPr/>
          <p:nvPr/>
        </p:nvSpPr>
        <p:spPr>
          <a:xfrm>
            <a:off x="-201984" y="1557644"/>
            <a:ext cx="6551983"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90FBF77F-5D0A-6251-676A-65F150B2AB6F}"/>
              </a:ext>
            </a:extLst>
          </p:cNvPr>
          <p:cNvSpPr>
            <a:spLocks noGrp="1"/>
          </p:cNvSpPr>
          <p:nvPr>
            <p:ph type="title"/>
          </p:nvPr>
        </p:nvSpPr>
        <p:spPr>
          <a:xfrm>
            <a:off x="383593" y="1563466"/>
            <a:ext cx="5526140" cy="576174"/>
          </a:xfrm>
        </p:spPr>
        <p:txBody>
          <a:bodyPr anchor="ctr">
            <a:noAutofit/>
          </a:bodyPr>
          <a:lstStyle/>
          <a:p>
            <a:r>
              <a:rPr lang="en-US" sz="3000" b="1" dirty="0">
                <a:solidFill>
                  <a:schemeClr val="bg1"/>
                </a:solidFill>
                <a:latin typeface="Calibri" panose="020F0502020204030204" pitchFamily="34" charset="0"/>
                <a:ea typeface="Calibri" panose="020F0502020204030204" pitchFamily="34" charset="0"/>
                <a:cs typeface="Calibri" panose="020F0502020204030204" pitchFamily="34" charset="0"/>
              </a:rPr>
              <a:t>STEP 3 </a:t>
            </a:r>
            <a:r>
              <a:rPr lang="en-US" sz="3000" dirty="0">
                <a:solidFill>
                  <a:schemeClr val="bg1"/>
                </a:solidFill>
                <a:latin typeface="Calibri" panose="020F0502020204030204" pitchFamily="34" charset="0"/>
                <a:ea typeface="Calibri" panose="020F0502020204030204" pitchFamily="34" charset="0"/>
                <a:cs typeface="Calibri" panose="020F0502020204030204" pitchFamily="34" charset="0"/>
              </a:rPr>
              <a:t>– Determine Susceptibility</a:t>
            </a:r>
          </a:p>
        </p:txBody>
      </p:sp>
    </p:spTree>
    <p:extLst>
      <p:ext uri="{BB962C8B-B14F-4D97-AF65-F5344CB8AC3E}">
        <p14:creationId xmlns:p14="http://schemas.microsoft.com/office/powerpoint/2010/main" val="64835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71CE3-43AC-B1F3-4D20-9783EAB006B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F324F53-B8A7-E1A2-04AA-59A7BACCE042}"/>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DC3E1D7B-F257-FB6C-0799-2382864D54FD}"/>
              </a:ext>
            </a:extLst>
          </p:cNvPr>
          <p:cNvSpPr>
            <a:spLocks noGrp="1"/>
          </p:cNvSpPr>
          <p:nvPr>
            <p:ph idx="1"/>
          </p:nvPr>
        </p:nvSpPr>
        <p:spPr>
          <a:xfrm>
            <a:off x="812801" y="2303802"/>
            <a:ext cx="6290732" cy="605403"/>
          </a:xfrm>
        </p:spPr>
        <p:txBody>
          <a:bodyPr anchor="ctr">
            <a:noAutofit/>
          </a:bodyPr>
          <a:lstStyle/>
          <a:p>
            <a:pPr marL="560070" indent="-514350">
              <a:spcBef>
                <a:spcPts val="3000"/>
              </a:spcBef>
              <a:buAutoNum type="arabicPeriod"/>
            </a:pPr>
            <a:r>
              <a:rPr lang="en-US" sz="3200" b="1" dirty="0"/>
              <a:t>Source Sensitivity</a:t>
            </a:r>
          </a:p>
        </p:txBody>
      </p:sp>
      <p:pic>
        <p:nvPicPr>
          <p:cNvPr id="12" name="Picture 11" descr="Logo, company name&#10;&#10;AI-generated content may be incorrect.">
            <a:extLst>
              <a:ext uri="{FF2B5EF4-FFF2-40B4-BE49-F238E27FC236}">
                <a16:creationId xmlns:a16="http://schemas.microsoft.com/office/drawing/2014/main" id="{A7D0EB9B-CE58-43F7-A4FE-35EE36D5D810}"/>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2078DFED-58D6-A3BA-63C6-45F1D39E8B95}"/>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19" name="Parallelogram 18">
            <a:extLst>
              <a:ext uri="{FF2B5EF4-FFF2-40B4-BE49-F238E27FC236}">
                <a16:creationId xmlns:a16="http://schemas.microsoft.com/office/drawing/2014/main" id="{DBAEADDB-E0F4-C4FE-4411-C4074855D352}"/>
              </a:ext>
            </a:extLst>
          </p:cNvPr>
          <p:cNvSpPr/>
          <p:nvPr/>
        </p:nvSpPr>
        <p:spPr>
          <a:xfrm>
            <a:off x="-201983" y="1557644"/>
            <a:ext cx="6206032"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289F00B7-1BA4-9666-42E8-FE2638B432BA}"/>
              </a:ext>
            </a:extLst>
          </p:cNvPr>
          <p:cNvSpPr>
            <a:spLocks noGrp="1"/>
          </p:cNvSpPr>
          <p:nvPr>
            <p:ph type="title"/>
          </p:nvPr>
        </p:nvSpPr>
        <p:spPr>
          <a:xfrm>
            <a:off x="383593" y="1563466"/>
            <a:ext cx="5356807" cy="576174"/>
          </a:xfrm>
        </p:spPr>
        <p:txBody>
          <a:bodyPr anchor="ctr">
            <a:normAutofit fontScale="90000"/>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3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Determine Susceptibility</a:t>
            </a:r>
          </a:p>
        </p:txBody>
      </p:sp>
      <p:pic>
        <p:nvPicPr>
          <p:cNvPr id="2" name="Picture 1">
            <a:extLst>
              <a:ext uri="{FF2B5EF4-FFF2-40B4-BE49-F238E27FC236}">
                <a16:creationId xmlns:a16="http://schemas.microsoft.com/office/drawing/2014/main" id="{685687D2-9CE3-C247-4ACD-5F7710DECBA9}"/>
              </a:ext>
            </a:extLst>
          </p:cNvPr>
          <p:cNvPicPr>
            <a:picLocks noChangeAspect="1"/>
          </p:cNvPicPr>
          <p:nvPr/>
        </p:nvPicPr>
        <p:blipFill>
          <a:blip r:embed="rId4"/>
          <a:stretch>
            <a:fillRect/>
          </a:stretch>
        </p:blipFill>
        <p:spPr>
          <a:xfrm>
            <a:off x="959181" y="3003397"/>
            <a:ext cx="10089735" cy="3241903"/>
          </a:xfrm>
          <a:prstGeom prst="rect">
            <a:avLst/>
          </a:prstGeom>
        </p:spPr>
      </p:pic>
    </p:spTree>
    <p:extLst>
      <p:ext uri="{BB962C8B-B14F-4D97-AF65-F5344CB8AC3E}">
        <p14:creationId xmlns:p14="http://schemas.microsoft.com/office/powerpoint/2010/main" val="246278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B78C1-407F-6C5F-CF0D-4E2DC457B27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20E28BD-F0E9-EECB-DE0C-83D1C4DB499C}"/>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9FA482DE-9EB7-BDC1-3E8C-77EB420362CE}"/>
              </a:ext>
            </a:extLst>
          </p:cNvPr>
          <p:cNvSpPr>
            <a:spLocks noGrp="1"/>
          </p:cNvSpPr>
          <p:nvPr>
            <p:ph idx="1"/>
          </p:nvPr>
        </p:nvSpPr>
        <p:spPr>
          <a:xfrm>
            <a:off x="829733" y="2471212"/>
            <a:ext cx="10693399" cy="3336921"/>
          </a:xfrm>
        </p:spPr>
        <p:txBody>
          <a:bodyPr>
            <a:noAutofit/>
          </a:bodyPr>
          <a:lstStyle/>
          <a:p>
            <a:pPr marL="560070" indent="-514350">
              <a:spcBef>
                <a:spcPts val="3000"/>
              </a:spcBef>
              <a:buAutoNum type="arabicPeriod"/>
            </a:pPr>
            <a:r>
              <a:rPr lang="en-US" sz="3200" b="1" dirty="0"/>
              <a:t>Source Sensitivity</a:t>
            </a:r>
          </a:p>
          <a:p>
            <a:pPr marL="560070" indent="-514350">
              <a:spcBef>
                <a:spcPts val="1200"/>
              </a:spcBef>
              <a:buAutoNum type="arabicPeriod"/>
            </a:pPr>
            <a:r>
              <a:rPr lang="en-US" sz="3200" b="1" dirty="0"/>
              <a:t>Source Vulnerability</a:t>
            </a:r>
          </a:p>
          <a:p>
            <a:pPr>
              <a:spcBef>
                <a:spcPts val="1200"/>
              </a:spcBef>
            </a:pPr>
            <a:r>
              <a:rPr lang="en-US" sz="2800" dirty="0"/>
              <a:t>Consideration of Potential Sources of Contamination (PSOCs), their Risk Factor, and their proximity to the source intake/well.</a:t>
            </a:r>
          </a:p>
        </p:txBody>
      </p:sp>
      <p:pic>
        <p:nvPicPr>
          <p:cNvPr id="12" name="Picture 11" descr="Logo, company name&#10;&#10;AI-generated content may be incorrect.">
            <a:extLst>
              <a:ext uri="{FF2B5EF4-FFF2-40B4-BE49-F238E27FC236}">
                <a16:creationId xmlns:a16="http://schemas.microsoft.com/office/drawing/2014/main" id="{52FD8719-1340-0B50-4466-0265E204C40D}"/>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E6700A5D-1F30-C55A-0815-8FB1284C2710}"/>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19" name="Parallelogram 18">
            <a:extLst>
              <a:ext uri="{FF2B5EF4-FFF2-40B4-BE49-F238E27FC236}">
                <a16:creationId xmlns:a16="http://schemas.microsoft.com/office/drawing/2014/main" id="{1C8ADDED-25A4-1CFB-3B1F-B093884F98F1}"/>
              </a:ext>
            </a:extLst>
          </p:cNvPr>
          <p:cNvSpPr/>
          <p:nvPr/>
        </p:nvSpPr>
        <p:spPr>
          <a:xfrm>
            <a:off x="-201983" y="1557644"/>
            <a:ext cx="6206032"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71BFC8B8-748F-2D78-3EB1-32828AE38840}"/>
              </a:ext>
            </a:extLst>
          </p:cNvPr>
          <p:cNvSpPr>
            <a:spLocks noGrp="1"/>
          </p:cNvSpPr>
          <p:nvPr>
            <p:ph type="title"/>
          </p:nvPr>
        </p:nvSpPr>
        <p:spPr>
          <a:xfrm>
            <a:off x="383593" y="1563466"/>
            <a:ext cx="5356807" cy="576174"/>
          </a:xfrm>
        </p:spPr>
        <p:txBody>
          <a:bodyPr anchor="ctr">
            <a:normAutofit fontScale="90000"/>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3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Determine Susceptibility</a:t>
            </a:r>
          </a:p>
        </p:txBody>
      </p:sp>
      <p:pic>
        <p:nvPicPr>
          <p:cNvPr id="2" name="Picture 1">
            <a:extLst>
              <a:ext uri="{FF2B5EF4-FFF2-40B4-BE49-F238E27FC236}">
                <a16:creationId xmlns:a16="http://schemas.microsoft.com/office/drawing/2014/main" id="{1E29F2B4-4CCF-55C7-051C-4CBD179CE8E8}"/>
              </a:ext>
            </a:extLst>
          </p:cNvPr>
          <p:cNvPicPr>
            <a:picLocks noChangeAspect="1"/>
          </p:cNvPicPr>
          <p:nvPr/>
        </p:nvPicPr>
        <p:blipFill>
          <a:blip r:embed="rId4"/>
          <a:stretch>
            <a:fillRect/>
          </a:stretch>
        </p:blipFill>
        <p:spPr>
          <a:xfrm>
            <a:off x="756726" y="4647242"/>
            <a:ext cx="10678548" cy="493209"/>
          </a:xfrm>
          <a:prstGeom prst="rect">
            <a:avLst/>
          </a:prstGeom>
        </p:spPr>
      </p:pic>
      <p:pic>
        <p:nvPicPr>
          <p:cNvPr id="3" name="Picture 2">
            <a:extLst>
              <a:ext uri="{FF2B5EF4-FFF2-40B4-BE49-F238E27FC236}">
                <a16:creationId xmlns:a16="http://schemas.microsoft.com/office/drawing/2014/main" id="{927CE326-2E5A-8FF6-98F9-A432DB794360}"/>
              </a:ext>
            </a:extLst>
          </p:cNvPr>
          <p:cNvPicPr>
            <a:picLocks noChangeAspect="1"/>
          </p:cNvPicPr>
          <p:nvPr/>
        </p:nvPicPr>
        <p:blipFill>
          <a:blip r:embed="rId5"/>
          <a:stretch>
            <a:fillRect/>
          </a:stretch>
        </p:blipFill>
        <p:spPr>
          <a:xfrm>
            <a:off x="2393419" y="5294534"/>
            <a:ext cx="7221259" cy="862029"/>
          </a:xfrm>
          <a:prstGeom prst="rect">
            <a:avLst/>
          </a:prstGeom>
        </p:spPr>
      </p:pic>
    </p:spTree>
    <p:extLst>
      <p:ext uri="{BB962C8B-B14F-4D97-AF65-F5344CB8AC3E}">
        <p14:creationId xmlns:p14="http://schemas.microsoft.com/office/powerpoint/2010/main" val="2640753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6085B-86D4-0E75-80DA-71847DF906D9}"/>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3B9A827-48ED-CD76-E8B7-02DEC6990E15}"/>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ADAFE094-9450-9A70-94AD-FC27E3A87866}"/>
              </a:ext>
            </a:extLst>
          </p:cNvPr>
          <p:cNvSpPr>
            <a:spLocks noGrp="1"/>
          </p:cNvSpPr>
          <p:nvPr>
            <p:ph idx="1"/>
          </p:nvPr>
        </p:nvSpPr>
        <p:spPr>
          <a:xfrm>
            <a:off x="829733" y="2471212"/>
            <a:ext cx="10693399" cy="3336921"/>
          </a:xfrm>
        </p:spPr>
        <p:txBody>
          <a:bodyPr>
            <a:noAutofit/>
          </a:bodyPr>
          <a:lstStyle/>
          <a:p>
            <a:pPr marL="560070" indent="-514350">
              <a:spcBef>
                <a:spcPts val="3000"/>
              </a:spcBef>
              <a:buAutoNum type="arabicPeriod"/>
            </a:pPr>
            <a:r>
              <a:rPr lang="en-US" sz="3200" b="1" dirty="0"/>
              <a:t>Source Sensitivity</a:t>
            </a:r>
          </a:p>
          <a:p>
            <a:pPr marL="560070" indent="-514350">
              <a:spcBef>
                <a:spcPts val="1200"/>
              </a:spcBef>
              <a:buAutoNum type="arabicPeriod"/>
            </a:pPr>
            <a:r>
              <a:rPr lang="en-US" sz="3200" b="1" dirty="0"/>
              <a:t>Source Vulnerability</a:t>
            </a:r>
          </a:p>
          <a:p>
            <a:pPr marL="560070" indent="-514350">
              <a:spcBef>
                <a:spcPts val="1200"/>
              </a:spcBef>
              <a:buAutoNum type="arabicPeriod"/>
            </a:pPr>
            <a:r>
              <a:rPr lang="en-US" sz="3200" b="1" dirty="0"/>
              <a:t>Source Susceptibility</a:t>
            </a:r>
          </a:p>
          <a:p>
            <a:pPr>
              <a:spcBef>
                <a:spcPts val="1200"/>
              </a:spcBef>
            </a:pPr>
            <a:r>
              <a:rPr lang="en-US" sz="2800" dirty="0"/>
              <a:t>Combines sensitivity and vulnerability and may consider protection measures already implemented.</a:t>
            </a:r>
          </a:p>
        </p:txBody>
      </p:sp>
      <p:pic>
        <p:nvPicPr>
          <p:cNvPr id="12" name="Picture 11" descr="Logo, company name&#10;&#10;AI-generated content may be incorrect.">
            <a:extLst>
              <a:ext uri="{FF2B5EF4-FFF2-40B4-BE49-F238E27FC236}">
                <a16:creationId xmlns:a16="http://schemas.microsoft.com/office/drawing/2014/main" id="{5A1E0244-FEB1-C33C-55FA-3C7DFE754574}"/>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8A05DD37-748D-F8DF-19CC-10FDD46D3C4F}"/>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19" name="Parallelogram 18">
            <a:extLst>
              <a:ext uri="{FF2B5EF4-FFF2-40B4-BE49-F238E27FC236}">
                <a16:creationId xmlns:a16="http://schemas.microsoft.com/office/drawing/2014/main" id="{B0076ACB-D620-9318-1715-3AB13D20995D}"/>
              </a:ext>
            </a:extLst>
          </p:cNvPr>
          <p:cNvSpPr/>
          <p:nvPr/>
        </p:nvSpPr>
        <p:spPr>
          <a:xfrm>
            <a:off x="-201983" y="1557644"/>
            <a:ext cx="6206032"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6AF4A2F7-C2A9-7B82-ED74-58A1E75D805C}"/>
              </a:ext>
            </a:extLst>
          </p:cNvPr>
          <p:cNvSpPr>
            <a:spLocks noGrp="1"/>
          </p:cNvSpPr>
          <p:nvPr>
            <p:ph type="title"/>
          </p:nvPr>
        </p:nvSpPr>
        <p:spPr>
          <a:xfrm>
            <a:off x="383593" y="1563466"/>
            <a:ext cx="5356807" cy="576174"/>
          </a:xfrm>
        </p:spPr>
        <p:txBody>
          <a:bodyPr anchor="ctr">
            <a:normAutofit fontScale="90000"/>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3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Determine Susceptibility</a:t>
            </a:r>
          </a:p>
        </p:txBody>
      </p:sp>
      <p:sp>
        <p:nvSpPr>
          <p:cNvPr id="4" name="TextBox 3">
            <a:extLst>
              <a:ext uri="{FF2B5EF4-FFF2-40B4-BE49-F238E27FC236}">
                <a16:creationId xmlns:a16="http://schemas.microsoft.com/office/drawing/2014/main" id="{C90FF68D-5C65-C607-50AC-A8AE9428033A}"/>
              </a:ext>
            </a:extLst>
          </p:cNvPr>
          <p:cNvSpPr txBox="1"/>
          <p:nvPr/>
        </p:nvSpPr>
        <p:spPr>
          <a:xfrm>
            <a:off x="2122826" y="5376334"/>
            <a:ext cx="7762446" cy="584775"/>
          </a:xfrm>
          <a:prstGeom prst="rect">
            <a:avLst/>
          </a:prstGeom>
          <a:noFill/>
        </p:spPr>
        <p:txBody>
          <a:bodyPr wrap="none" rtlCol="0">
            <a:spAutoFit/>
          </a:bodyPr>
          <a:lstStyle/>
          <a:p>
            <a:r>
              <a:rPr lang="en-US" sz="3200" b="1" dirty="0">
                <a:solidFill>
                  <a:schemeClr val="accent3">
                    <a:lumMod val="75000"/>
                  </a:schemeClr>
                </a:solidFill>
              </a:rPr>
              <a:t>Sensitivity  +   Vulnerability = Susceptibility</a:t>
            </a:r>
          </a:p>
        </p:txBody>
      </p:sp>
    </p:spTree>
    <p:extLst>
      <p:ext uri="{BB962C8B-B14F-4D97-AF65-F5344CB8AC3E}">
        <p14:creationId xmlns:p14="http://schemas.microsoft.com/office/powerpoint/2010/main" val="9493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AB508-A58F-9FDE-3CCD-714CAB53B604}"/>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B7EF3A36-1DA0-5D77-43F8-238AA3791EC3}"/>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2D4CC508-EC0D-F97B-624B-33F70DCEDAEB}"/>
              </a:ext>
            </a:extLst>
          </p:cNvPr>
          <p:cNvSpPr>
            <a:spLocks noGrp="1"/>
          </p:cNvSpPr>
          <p:nvPr>
            <p:ph idx="1"/>
          </p:nvPr>
        </p:nvSpPr>
        <p:spPr>
          <a:xfrm>
            <a:off x="567267" y="2455334"/>
            <a:ext cx="7340600" cy="3530600"/>
          </a:xfrm>
        </p:spPr>
        <p:txBody>
          <a:bodyPr>
            <a:noAutofit/>
          </a:bodyPr>
          <a:lstStyle/>
          <a:p>
            <a:pPr marL="0" indent="0">
              <a:spcAft>
                <a:spcPts val="1200"/>
              </a:spcAft>
              <a:buNone/>
            </a:pPr>
            <a:r>
              <a:rPr lang="en-US" sz="3200" dirty="0"/>
              <a:t>Provided with a comprehensive </a:t>
            </a:r>
            <a:r>
              <a:rPr lang="en-US" sz="3200" b="1" dirty="0"/>
              <a:t>Source Water Protection Program report</a:t>
            </a:r>
            <a:r>
              <a:rPr lang="en-US" sz="3200" dirty="0"/>
              <a:t>. </a:t>
            </a:r>
          </a:p>
          <a:p>
            <a:pPr marL="342900" indent="-342900">
              <a:spcBef>
                <a:spcPts val="600"/>
              </a:spcBef>
            </a:pPr>
            <a:r>
              <a:rPr lang="en-US" sz="2500" dirty="0"/>
              <a:t>Details and discusses the </a:t>
            </a:r>
            <a:r>
              <a:rPr lang="en-US" sz="2500" b="1" dirty="0"/>
              <a:t>results</a:t>
            </a:r>
            <a:r>
              <a:rPr lang="en-US" sz="2500" dirty="0"/>
              <a:t> of the assessment</a:t>
            </a:r>
          </a:p>
          <a:p>
            <a:pPr marL="342900" indent="-342900">
              <a:spcBef>
                <a:spcPts val="600"/>
              </a:spcBef>
            </a:pPr>
            <a:r>
              <a:rPr lang="en-US" sz="2500" dirty="0"/>
              <a:t>Provides </a:t>
            </a:r>
            <a:r>
              <a:rPr lang="en-US" sz="2500" b="1" dirty="0"/>
              <a:t>suggestions</a:t>
            </a:r>
            <a:r>
              <a:rPr lang="en-US" sz="2500" dirty="0"/>
              <a:t> on BMPs, funding sources, community engagement, and project ideas.</a:t>
            </a:r>
          </a:p>
          <a:p>
            <a:pPr marL="342900" indent="-342900">
              <a:spcBef>
                <a:spcPts val="600"/>
              </a:spcBef>
            </a:pPr>
            <a:r>
              <a:rPr lang="en-US" sz="2500" dirty="0"/>
              <a:t>Includes </a:t>
            </a:r>
            <a:r>
              <a:rPr lang="en-US" sz="2500" b="1" dirty="0"/>
              <a:t>informational flyers </a:t>
            </a:r>
            <a:r>
              <a:rPr lang="en-US" sz="2500" dirty="0"/>
              <a:t>on relevant topics to the system.</a:t>
            </a:r>
          </a:p>
        </p:txBody>
      </p:sp>
      <p:pic>
        <p:nvPicPr>
          <p:cNvPr id="12" name="Picture 11" descr="Logo, company name&#10;&#10;AI-generated content may be incorrect.">
            <a:extLst>
              <a:ext uri="{FF2B5EF4-FFF2-40B4-BE49-F238E27FC236}">
                <a16:creationId xmlns:a16="http://schemas.microsoft.com/office/drawing/2014/main" id="{DD98B2F1-6809-2658-0C36-6428B531FA6D}"/>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C59BE8FE-F891-39F7-CE7F-9B7A238EBAFF}"/>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19" name="Parallelogram 18">
            <a:extLst>
              <a:ext uri="{FF2B5EF4-FFF2-40B4-BE49-F238E27FC236}">
                <a16:creationId xmlns:a16="http://schemas.microsoft.com/office/drawing/2014/main" id="{93565332-FF96-9640-2218-918E3FEA66AE}"/>
              </a:ext>
            </a:extLst>
          </p:cNvPr>
          <p:cNvSpPr/>
          <p:nvPr/>
        </p:nvSpPr>
        <p:spPr>
          <a:xfrm>
            <a:off x="-201983" y="1557644"/>
            <a:ext cx="6206032" cy="605403"/>
          </a:xfrm>
          <a:prstGeom prst="parallelogram">
            <a:avLst/>
          </a:prstGeom>
          <a:solidFill>
            <a:srgbClr val="497BCC"/>
          </a:solidFill>
          <a:ln>
            <a:solidFill>
              <a:srgbClr val="497BCC"/>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AD6822A6-9E77-60FA-8A76-4F7F84F693E4}"/>
              </a:ext>
            </a:extLst>
          </p:cNvPr>
          <p:cNvSpPr>
            <a:spLocks noGrp="1"/>
          </p:cNvSpPr>
          <p:nvPr>
            <p:ph type="title"/>
          </p:nvPr>
        </p:nvSpPr>
        <p:spPr>
          <a:xfrm>
            <a:off x="383593" y="1563466"/>
            <a:ext cx="5356807" cy="576174"/>
          </a:xfrm>
        </p:spPr>
        <p:txBody>
          <a:bodyPr anchor="ctr">
            <a:normAutofit/>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4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Engage the Public</a:t>
            </a:r>
          </a:p>
        </p:txBody>
      </p:sp>
      <p:pic>
        <p:nvPicPr>
          <p:cNvPr id="2" name="Picture 1">
            <a:extLst>
              <a:ext uri="{FF2B5EF4-FFF2-40B4-BE49-F238E27FC236}">
                <a16:creationId xmlns:a16="http://schemas.microsoft.com/office/drawing/2014/main" id="{BB10E5CD-5985-65A0-A2E0-AFBB5160886F}"/>
              </a:ext>
            </a:extLst>
          </p:cNvPr>
          <p:cNvPicPr>
            <a:picLocks noChangeAspect="1"/>
          </p:cNvPicPr>
          <p:nvPr/>
        </p:nvPicPr>
        <p:blipFill>
          <a:blip r:embed="rId4"/>
          <a:stretch>
            <a:fillRect/>
          </a:stretch>
        </p:blipFill>
        <p:spPr>
          <a:xfrm>
            <a:off x="8043334" y="1478045"/>
            <a:ext cx="3665957" cy="4738920"/>
          </a:xfrm>
          <a:prstGeom prst="rect">
            <a:avLst/>
          </a:prstGeom>
        </p:spPr>
      </p:pic>
    </p:spTree>
    <p:extLst>
      <p:ext uri="{BB962C8B-B14F-4D97-AF65-F5344CB8AC3E}">
        <p14:creationId xmlns:p14="http://schemas.microsoft.com/office/powerpoint/2010/main" val="317112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71B8C-97C0-FDBE-295B-2E65B037BF9F}"/>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E7A32870-A6CA-7892-3B26-E7350ED5FA9F}"/>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AI-generated content may be incorrect.">
            <a:extLst>
              <a:ext uri="{FF2B5EF4-FFF2-40B4-BE49-F238E27FC236}">
                <a16:creationId xmlns:a16="http://schemas.microsoft.com/office/drawing/2014/main" id="{E6FDD090-EDDF-5186-93F1-3BD31A86171F}"/>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84169694-4195-F7D2-9E36-3A85DD04AC53}"/>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19" name="Parallelogram 18">
            <a:extLst>
              <a:ext uri="{FF2B5EF4-FFF2-40B4-BE49-F238E27FC236}">
                <a16:creationId xmlns:a16="http://schemas.microsoft.com/office/drawing/2014/main" id="{0AA22E5E-5C5A-15E3-ACFA-50C1B12AEC7F}"/>
              </a:ext>
            </a:extLst>
          </p:cNvPr>
          <p:cNvSpPr/>
          <p:nvPr/>
        </p:nvSpPr>
        <p:spPr>
          <a:xfrm>
            <a:off x="-201983" y="1557644"/>
            <a:ext cx="6389936" cy="605403"/>
          </a:xfrm>
          <a:prstGeom prst="parallelogram">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CD5EF835-4FB5-94CF-5C22-F03D8D1BEA73}"/>
              </a:ext>
            </a:extLst>
          </p:cNvPr>
          <p:cNvSpPr>
            <a:spLocks noGrp="1"/>
          </p:cNvSpPr>
          <p:nvPr>
            <p:ph type="title"/>
          </p:nvPr>
        </p:nvSpPr>
        <p:spPr>
          <a:xfrm>
            <a:off x="383593" y="1563466"/>
            <a:ext cx="5804360" cy="576174"/>
          </a:xfrm>
        </p:spPr>
        <p:txBody>
          <a:bodyPr anchor="ctr">
            <a:normAutofit/>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5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Develop an Action Plan</a:t>
            </a:r>
          </a:p>
        </p:txBody>
      </p:sp>
      <p:sp>
        <p:nvSpPr>
          <p:cNvPr id="14" name="Content Placeholder 2">
            <a:extLst>
              <a:ext uri="{FF2B5EF4-FFF2-40B4-BE49-F238E27FC236}">
                <a16:creationId xmlns:a16="http://schemas.microsoft.com/office/drawing/2014/main" id="{9C8B60EE-54C1-0610-4E08-7BF9A589558F}"/>
              </a:ext>
            </a:extLst>
          </p:cNvPr>
          <p:cNvSpPr>
            <a:spLocks noGrp="1"/>
          </p:cNvSpPr>
          <p:nvPr>
            <p:ph idx="1"/>
          </p:nvPr>
        </p:nvSpPr>
        <p:spPr>
          <a:xfrm>
            <a:off x="508000" y="3188165"/>
            <a:ext cx="7102316" cy="2471068"/>
          </a:xfrm>
        </p:spPr>
        <p:txBody>
          <a:bodyPr>
            <a:noAutofit/>
          </a:bodyPr>
          <a:lstStyle/>
          <a:p>
            <a:pPr marL="45720" indent="0">
              <a:spcBef>
                <a:spcPts val="600"/>
              </a:spcBef>
              <a:buNone/>
            </a:pPr>
            <a:r>
              <a:rPr lang="en-US" sz="3200" u="sng" dirty="0"/>
              <a:t>Action Plan includes details on:</a:t>
            </a:r>
          </a:p>
          <a:p>
            <a:pPr marL="548640">
              <a:spcBef>
                <a:spcPts val="600"/>
              </a:spcBef>
            </a:pPr>
            <a:r>
              <a:rPr lang="en-US" sz="2800" b="1" dirty="0"/>
              <a:t>Best management practices</a:t>
            </a:r>
          </a:p>
          <a:p>
            <a:pPr marL="548640">
              <a:spcBef>
                <a:spcPts val="600"/>
              </a:spcBef>
            </a:pPr>
            <a:r>
              <a:rPr lang="en-US" sz="2800" b="1" dirty="0"/>
              <a:t>When</a:t>
            </a:r>
            <a:r>
              <a:rPr lang="en-US" sz="2800" dirty="0"/>
              <a:t> to implement SWP projects</a:t>
            </a:r>
          </a:p>
          <a:p>
            <a:pPr marL="548640">
              <a:spcBef>
                <a:spcPts val="600"/>
              </a:spcBef>
            </a:pPr>
            <a:r>
              <a:rPr lang="en-US" sz="2800" dirty="0"/>
              <a:t>Expected </a:t>
            </a:r>
            <a:r>
              <a:rPr lang="en-US" sz="2800" b="1" dirty="0"/>
              <a:t>cost</a:t>
            </a:r>
            <a:r>
              <a:rPr lang="en-US" sz="2800" dirty="0"/>
              <a:t> of projects</a:t>
            </a:r>
          </a:p>
          <a:p>
            <a:pPr marL="548640">
              <a:spcBef>
                <a:spcPts val="600"/>
              </a:spcBef>
            </a:pPr>
            <a:r>
              <a:rPr lang="en-US" sz="2800" dirty="0"/>
              <a:t>Where to </a:t>
            </a:r>
            <a:r>
              <a:rPr lang="en-US" sz="2800" b="1" dirty="0"/>
              <a:t>find funds</a:t>
            </a:r>
            <a:r>
              <a:rPr lang="en-US" sz="2800" dirty="0"/>
              <a:t>.</a:t>
            </a:r>
          </a:p>
        </p:txBody>
      </p:sp>
      <p:pic>
        <p:nvPicPr>
          <p:cNvPr id="3" name="Picture 2">
            <a:extLst>
              <a:ext uri="{FF2B5EF4-FFF2-40B4-BE49-F238E27FC236}">
                <a16:creationId xmlns:a16="http://schemas.microsoft.com/office/drawing/2014/main" id="{AC052B0D-C993-DDBC-5D2A-9036A78A9035}"/>
              </a:ext>
            </a:extLst>
          </p:cNvPr>
          <p:cNvPicPr>
            <a:picLocks noChangeAspect="1"/>
          </p:cNvPicPr>
          <p:nvPr/>
        </p:nvPicPr>
        <p:blipFill>
          <a:blip r:embed="rId4"/>
          <a:stretch>
            <a:fillRect/>
          </a:stretch>
        </p:blipFill>
        <p:spPr>
          <a:xfrm>
            <a:off x="6332974" y="3139617"/>
            <a:ext cx="5090601" cy="2568163"/>
          </a:xfrm>
          <a:prstGeom prst="rect">
            <a:avLst/>
          </a:prstGeom>
        </p:spPr>
      </p:pic>
      <p:sp>
        <p:nvSpPr>
          <p:cNvPr id="2" name="Content Placeholder 2">
            <a:extLst>
              <a:ext uri="{FF2B5EF4-FFF2-40B4-BE49-F238E27FC236}">
                <a16:creationId xmlns:a16="http://schemas.microsoft.com/office/drawing/2014/main" id="{EE4F9FB6-5B48-C9D8-C6B9-95C10DE065FD}"/>
              </a:ext>
            </a:extLst>
          </p:cNvPr>
          <p:cNvSpPr txBox="1">
            <a:spLocks/>
          </p:cNvSpPr>
          <p:nvPr/>
        </p:nvSpPr>
        <p:spPr>
          <a:xfrm>
            <a:off x="508000" y="2455948"/>
            <a:ext cx="11374841" cy="909900"/>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spcBef>
                <a:spcPts val="600"/>
              </a:spcBef>
              <a:buFont typeface="Arial" pitchFamily="34" charset="0"/>
              <a:buNone/>
            </a:pPr>
            <a:r>
              <a:rPr lang="en-US" sz="3200" b="1" dirty="0"/>
              <a:t>DEQ Action Plan template </a:t>
            </a:r>
            <a:r>
              <a:rPr lang="en-US" sz="3200" dirty="0"/>
              <a:t>is available for water systems to use.</a:t>
            </a:r>
            <a:endParaRPr lang="en-US" sz="2800" dirty="0"/>
          </a:p>
        </p:txBody>
      </p:sp>
      <p:sp>
        <p:nvSpPr>
          <p:cNvPr id="6" name="TextBox 5">
            <a:extLst>
              <a:ext uri="{FF2B5EF4-FFF2-40B4-BE49-F238E27FC236}">
                <a16:creationId xmlns:a16="http://schemas.microsoft.com/office/drawing/2014/main" id="{9968223C-DA97-9A85-A137-B7CA7FF731D8}"/>
              </a:ext>
            </a:extLst>
          </p:cNvPr>
          <p:cNvSpPr txBox="1"/>
          <p:nvPr/>
        </p:nvSpPr>
        <p:spPr>
          <a:xfrm>
            <a:off x="1061717" y="5840234"/>
            <a:ext cx="9884664" cy="477054"/>
          </a:xfrm>
          <a:prstGeom prst="rect">
            <a:avLst/>
          </a:prstGeom>
          <a:noFill/>
        </p:spPr>
        <p:txBody>
          <a:bodyPr wrap="square">
            <a:spAutoFit/>
          </a:bodyPr>
          <a:lstStyle/>
          <a:p>
            <a:pPr marL="45720" indent="0" algn="ctr">
              <a:spcAft>
                <a:spcPts val="1200"/>
              </a:spcAft>
              <a:buNone/>
            </a:pPr>
            <a:r>
              <a:rPr lang="en-US" sz="2500" b="1" dirty="0">
                <a:solidFill>
                  <a:srgbClr val="00B050"/>
                </a:solidFill>
              </a:rPr>
              <a:t>Capacity Development is available to assist with plan development</a:t>
            </a:r>
          </a:p>
        </p:txBody>
      </p:sp>
    </p:spTree>
    <p:extLst>
      <p:ext uri="{BB962C8B-B14F-4D97-AF65-F5344CB8AC3E}">
        <p14:creationId xmlns:p14="http://schemas.microsoft.com/office/powerpoint/2010/main" val="306669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FB058-F722-E742-42F3-1E725E01B7DE}"/>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D0EE5977-7337-5303-9301-0537B4256E1D}"/>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AI-generated content may be incorrect.">
            <a:extLst>
              <a:ext uri="{FF2B5EF4-FFF2-40B4-BE49-F238E27FC236}">
                <a16:creationId xmlns:a16="http://schemas.microsoft.com/office/drawing/2014/main" id="{36E3E57E-037F-6B7B-AC99-981BD03DC886}"/>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FACEE892-C298-9F7C-E09C-5198526F4A0F}"/>
              </a:ext>
            </a:extLst>
          </p:cNvPr>
          <p:cNvSpPr txBox="1">
            <a:spLocks/>
          </p:cNvSpPr>
          <p:nvPr/>
        </p:nvSpPr>
        <p:spPr>
          <a:xfrm>
            <a:off x="383593" y="420822"/>
            <a:ext cx="5620456"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3600" b="1" dirty="0">
                <a:solidFill>
                  <a:schemeClr val="bg1"/>
                </a:solidFill>
              </a:rPr>
              <a:t>SWP Program Process</a:t>
            </a:r>
          </a:p>
        </p:txBody>
      </p:sp>
      <p:sp>
        <p:nvSpPr>
          <p:cNvPr id="19" name="Parallelogram 18">
            <a:extLst>
              <a:ext uri="{FF2B5EF4-FFF2-40B4-BE49-F238E27FC236}">
                <a16:creationId xmlns:a16="http://schemas.microsoft.com/office/drawing/2014/main" id="{FE46ABD2-58FC-9AFC-4AA7-F9DF56EF780F}"/>
              </a:ext>
            </a:extLst>
          </p:cNvPr>
          <p:cNvSpPr/>
          <p:nvPr/>
        </p:nvSpPr>
        <p:spPr>
          <a:xfrm>
            <a:off x="-201983" y="1557644"/>
            <a:ext cx="7102316" cy="605403"/>
          </a:xfrm>
          <a:prstGeom prst="parallelogram">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43AF087-F273-715B-F6A3-845AC8BB0FED}"/>
              </a:ext>
            </a:extLst>
          </p:cNvPr>
          <p:cNvSpPr>
            <a:spLocks noGrp="1"/>
          </p:cNvSpPr>
          <p:nvPr>
            <p:ph type="title"/>
          </p:nvPr>
        </p:nvSpPr>
        <p:spPr>
          <a:xfrm>
            <a:off x="383593" y="1563466"/>
            <a:ext cx="6415140" cy="576174"/>
          </a:xfrm>
        </p:spPr>
        <p:txBody>
          <a:bodyPr anchor="ctr">
            <a:normAutofit fontScale="90000"/>
          </a:bodyPr>
          <a:lstStyle/>
          <a:p>
            <a:r>
              <a:rPr lang="en-US" sz="3200" b="1" dirty="0">
                <a:solidFill>
                  <a:schemeClr val="bg1"/>
                </a:solidFill>
                <a:latin typeface="Calibri" panose="020F0502020204030204" pitchFamily="34" charset="0"/>
                <a:ea typeface="Calibri" panose="020F0502020204030204" pitchFamily="34" charset="0"/>
                <a:cs typeface="Calibri" panose="020F0502020204030204" pitchFamily="34" charset="0"/>
              </a:rPr>
              <a:t>STEP 6 </a:t>
            </a:r>
            <a:r>
              <a:rPr lang="en-US" sz="3200" dirty="0">
                <a:solidFill>
                  <a:schemeClr val="bg1"/>
                </a:solidFill>
                <a:latin typeface="Calibri" panose="020F0502020204030204" pitchFamily="34" charset="0"/>
                <a:ea typeface="Calibri" panose="020F0502020204030204" pitchFamily="34" charset="0"/>
                <a:cs typeface="Calibri" panose="020F0502020204030204" pitchFamily="34" charset="0"/>
              </a:rPr>
              <a:t>– Protect/Implement Action Plan</a:t>
            </a:r>
          </a:p>
        </p:txBody>
      </p:sp>
      <p:sp>
        <p:nvSpPr>
          <p:cNvPr id="7" name="Parallelogram 6">
            <a:extLst>
              <a:ext uri="{FF2B5EF4-FFF2-40B4-BE49-F238E27FC236}">
                <a16:creationId xmlns:a16="http://schemas.microsoft.com/office/drawing/2014/main" id="{0101A642-C22A-FBA3-714E-FD6180ECB132}"/>
              </a:ext>
            </a:extLst>
          </p:cNvPr>
          <p:cNvSpPr/>
          <p:nvPr/>
        </p:nvSpPr>
        <p:spPr>
          <a:xfrm>
            <a:off x="-201983" y="3667130"/>
            <a:ext cx="7102316" cy="605403"/>
          </a:xfrm>
          <a:prstGeom prst="parallelogram">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B9C001B-9903-D3F4-66C7-A29BD7024FEA}"/>
              </a:ext>
            </a:extLst>
          </p:cNvPr>
          <p:cNvSpPr txBox="1">
            <a:spLocks/>
          </p:cNvSpPr>
          <p:nvPr/>
        </p:nvSpPr>
        <p:spPr>
          <a:xfrm>
            <a:off x="383593" y="3681744"/>
            <a:ext cx="5356807" cy="576174"/>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sz="2900" b="1" dirty="0">
                <a:solidFill>
                  <a:schemeClr val="bg1"/>
                </a:solidFill>
                <a:latin typeface="Calibri" panose="020F0502020204030204" pitchFamily="34" charset="0"/>
                <a:ea typeface="Calibri" panose="020F0502020204030204" pitchFamily="34" charset="0"/>
                <a:cs typeface="Calibri" panose="020F0502020204030204" pitchFamily="34" charset="0"/>
              </a:rPr>
              <a:t>STEP 7 </a:t>
            </a:r>
            <a:r>
              <a:rPr lang="en-US" sz="2900" dirty="0">
                <a:solidFill>
                  <a:schemeClr val="bg1"/>
                </a:solidFill>
                <a:latin typeface="Calibri" panose="020F0502020204030204" pitchFamily="34" charset="0"/>
                <a:ea typeface="Calibri" panose="020F0502020204030204" pitchFamily="34" charset="0"/>
                <a:cs typeface="Calibri" panose="020F0502020204030204" pitchFamily="34" charset="0"/>
              </a:rPr>
              <a:t>– Evaluate</a:t>
            </a:r>
          </a:p>
        </p:txBody>
      </p:sp>
      <p:sp>
        <p:nvSpPr>
          <p:cNvPr id="10" name="Content Placeholder 2">
            <a:extLst>
              <a:ext uri="{FF2B5EF4-FFF2-40B4-BE49-F238E27FC236}">
                <a16:creationId xmlns:a16="http://schemas.microsoft.com/office/drawing/2014/main" id="{66B62247-C36F-57FC-956E-79EC6937A364}"/>
              </a:ext>
            </a:extLst>
          </p:cNvPr>
          <p:cNvSpPr>
            <a:spLocks noGrp="1"/>
          </p:cNvSpPr>
          <p:nvPr>
            <p:ph idx="1"/>
          </p:nvPr>
        </p:nvSpPr>
        <p:spPr>
          <a:xfrm>
            <a:off x="768434" y="4699526"/>
            <a:ext cx="10580841" cy="1328035"/>
          </a:xfrm>
        </p:spPr>
        <p:txBody>
          <a:bodyPr>
            <a:noAutofit/>
          </a:bodyPr>
          <a:lstStyle/>
          <a:p>
            <a:pPr>
              <a:spcBef>
                <a:spcPts val="3000"/>
              </a:spcBef>
            </a:pPr>
            <a:r>
              <a:rPr lang="en-US" sz="2800" dirty="0"/>
              <a:t>Update Action Plans periodically</a:t>
            </a:r>
          </a:p>
          <a:p>
            <a:r>
              <a:rPr lang="en-US" sz="2800" dirty="0"/>
              <a:t>Would like to re-assess and update SWP Assessments every 5 years</a:t>
            </a:r>
          </a:p>
        </p:txBody>
      </p:sp>
      <p:sp>
        <p:nvSpPr>
          <p:cNvPr id="11" name="Content Placeholder 2">
            <a:extLst>
              <a:ext uri="{FF2B5EF4-FFF2-40B4-BE49-F238E27FC236}">
                <a16:creationId xmlns:a16="http://schemas.microsoft.com/office/drawing/2014/main" id="{A2456B0A-216C-F770-B0F3-852DB09FA95D}"/>
              </a:ext>
            </a:extLst>
          </p:cNvPr>
          <p:cNvSpPr txBox="1">
            <a:spLocks/>
          </p:cNvSpPr>
          <p:nvPr/>
        </p:nvSpPr>
        <p:spPr>
          <a:xfrm>
            <a:off x="768434" y="2634772"/>
            <a:ext cx="8821897" cy="545908"/>
          </a:xfrm>
          <a:prstGeom prst="rect">
            <a:avLst/>
          </a:prstGeom>
        </p:spPr>
        <p:txBody>
          <a:bodyPr vert="horz" lIns="91440" tIns="45720" rIns="91440" bIns="45720" rtlCol="0">
            <a:no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a:spcBef>
                <a:spcPts val="3000"/>
              </a:spcBef>
            </a:pPr>
            <a:r>
              <a:rPr lang="en-US" sz="2800" dirty="0"/>
              <a:t>It is up to the system to implement their action plan</a:t>
            </a:r>
          </a:p>
        </p:txBody>
      </p:sp>
    </p:spTree>
    <p:extLst>
      <p:ext uri="{BB962C8B-B14F-4D97-AF65-F5344CB8AC3E}">
        <p14:creationId xmlns:p14="http://schemas.microsoft.com/office/powerpoint/2010/main" val="137505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597C8-0A03-5533-CB6F-3C53FA8D225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DAB6507-BC66-BB21-5952-4789A9B17C19}"/>
              </a:ext>
            </a:extLst>
          </p:cNvPr>
          <p:cNvSpPr/>
          <p:nvPr/>
        </p:nvSpPr>
        <p:spPr>
          <a:xfrm>
            <a:off x="0" y="-8467"/>
            <a:ext cx="12192000" cy="1348826"/>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 company name&#10;&#10;AI-generated content may be incorrect.">
            <a:extLst>
              <a:ext uri="{FF2B5EF4-FFF2-40B4-BE49-F238E27FC236}">
                <a16:creationId xmlns:a16="http://schemas.microsoft.com/office/drawing/2014/main" id="{F5A87113-F349-9705-DBC8-E0CC7027E364}"/>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sp>
        <p:nvSpPr>
          <p:cNvPr id="15" name="Title 1">
            <a:extLst>
              <a:ext uri="{FF2B5EF4-FFF2-40B4-BE49-F238E27FC236}">
                <a16:creationId xmlns:a16="http://schemas.microsoft.com/office/drawing/2014/main" id="{3C9DA7A0-1AF0-56FB-F96D-82342123AD9D}"/>
              </a:ext>
            </a:extLst>
          </p:cNvPr>
          <p:cNvSpPr txBox="1">
            <a:spLocks/>
          </p:cNvSpPr>
          <p:nvPr/>
        </p:nvSpPr>
        <p:spPr>
          <a:xfrm>
            <a:off x="383593" y="378488"/>
            <a:ext cx="7583541" cy="8636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a:lstStyle>
          <a:p>
            <a:r>
              <a:rPr lang="en-US" b="1" dirty="0">
                <a:solidFill>
                  <a:schemeClr val="bg1"/>
                </a:solidFill>
              </a:rPr>
              <a:t>Oklahoma Source Water Collaborative</a:t>
            </a:r>
          </a:p>
        </p:txBody>
      </p:sp>
      <p:pic>
        <p:nvPicPr>
          <p:cNvPr id="4" name="Picture 3" descr="Logo, company name&#10;&#10;AI-generated content may be incorrect.">
            <a:extLst>
              <a:ext uri="{FF2B5EF4-FFF2-40B4-BE49-F238E27FC236}">
                <a16:creationId xmlns:a16="http://schemas.microsoft.com/office/drawing/2014/main" id="{4F6DC1CC-F85A-4A22-B1B6-D868324F0EBE}"/>
              </a:ext>
            </a:extLst>
          </p:cNvPr>
          <p:cNvPicPr>
            <a:picLocks noChangeAspect="1"/>
          </p:cNvPicPr>
          <p:nvPr/>
        </p:nvPicPr>
        <p:blipFill>
          <a:blip r:embed="rId4" cstate="print">
            <a:extLst>
              <a:ext uri="{28A0092B-C50C-407E-A947-70E740481C1C}">
                <a14:useLocalDpi xmlns:a14="http://schemas.microsoft.com/office/drawing/2010/main" val="0"/>
              </a:ext>
            </a:extLst>
          </a:blip>
          <a:srcRect l="11075" t="35514" r="8988" b="31340"/>
          <a:stretch/>
        </p:blipFill>
        <p:spPr>
          <a:xfrm>
            <a:off x="8043803" y="188186"/>
            <a:ext cx="3764604" cy="955520"/>
          </a:xfrm>
          <a:prstGeom prst="rect">
            <a:avLst/>
          </a:prstGeom>
        </p:spPr>
      </p:pic>
      <p:pic>
        <p:nvPicPr>
          <p:cNvPr id="13" name="Picture 2" descr="Oklahoma Water Resources Board Profile">
            <a:extLst>
              <a:ext uri="{FF2B5EF4-FFF2-40B4-BE49-F238E27FC236}">
                <a16:creationId xmlns:a16="http://schemas.microsoft.com/office/drawing/2014/main" id="{22B83F7F-EC33-806D-0ED3-EE712A79DF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161" y="2354212"/>
            <a:ext cx="2189414" cy="72980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Oklahoma Rural Water Association">
            <a:extLst>
              <a:ext uri="{FF2B5EF4-FFF2-40B4-BE49-F238E27FC236}">
                <a16:creationId xmlns:a16="http://schemas.microsoft.com/office/drawing/2014/main" id="{C8F55541-1B70-9AB9-661B-100399F0FE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73098" y="2849918"/>
            <a:ext cx="1216078" cy="54086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246BC47C-5FA2-0C01-23A0-25C2F57A7C24}"/>
              </a:ext>
            </a:extLst>
          </p:cNvPr>
          <p:cNvPicPr>
            <a:picLocks noChangeAspect="1"/>
          </p:cNvPicPr>
          <p:nvPr/>
        </p:nvPicPr>
        <p:blipFill>
          <a:blip r:embed="rId7"/>
          <a:stretch>
            <a:fillRect/>
          </a:stretch>
        </p:blipFill>
        <p:spPr>
          <a:xfrm>
            <a:off x="270582" y="3179477"/>
            <a:ext cx="2099993" cy="601407"/>
          </a:xfrm>
          <a:prstGeom prst="rect">
            <a:avLst/>
          </a:prstGeom>
        </p:spPr>
      </p:pic>
      <p:pic>
        <p:nvPicPr>
          <p:cNvPr id="22" name="Picture 8" descr="2023 Area Meetings - Oklahoma Conservation Commission">
            <a:extLst>
              <a:ext uri="{FF2B5EF4-FFF2-40B4-BE49-F238E27FC236}">
                <a16:creationId xmlns:a16="http://schemas.microsoft.com/office/drawing/2014/main" id="{3DDA358F-5C1A-9467-DB08-236531ADDC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9698" y="3733431"/>
            <a:ext cx="1216078" cy="5709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697B27A2-2BFA-D89C-8F78-314241792B31}"/>
              </a:ext>
            </a:extLst>
          </p:cNvPr>
          <p:cNvPicPr>
            <a:picLocks noChangeAspect="1"/>
          </p:cNvPicPr>
          <p:nvPr/>
        </p:nvPicPr>
        <p:blipFill>
          <a:blip r:embed="rId9"/>
          <a:stretch>
            <a:fillRect/>
          </a:stretch>
        </p:blipFill>
        <p:spPr>
          <a:xfrm>
            <a:off x="267610" y="4017760"/>
            <a:ext cx="2086542" cy="603691"/>
          </a:xfrm>
          <a:prstGeom prst="rect">
            <a:avLst/>
          </a:prstGeom>
        </p:spPr>
      </p:pic>
      <p:pic>
        <p:nvPicPr>
          <p:cNvPr id="24" name="Picture 16" descr="USDA Farm Service Agency County Committee Nomination Period Begins June ...">
            <a:extLst>
              <a:ext uri="{FF2B5EF4-FFF2-40B4-BE49-F238E27FC236}">
                <a16:creationId xmlns:a16="http://schemas.microsoft.com/office/drawing/2014/main" id="{88583D53-62FB-D5DB-5A71-F5EEDFF5898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73098" y="4546723"/>
            <a:ext cx="1199242" cy="7455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Tulsa Flag Seal Decal - Tulsa Ok - T-Shirt | TeePublic">
            <a:extLst>
              <a:ext uri="{FF2B5EF4-FFF2-40B4-BE49-F238E27FC236}">
                <a16:creationId xmlns:a16="http://schemas.microsoft.com/office/drawing/2014/main" id="{F45BBCEE-1A0C-0179-73CB-E697BB33747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637" t="8522" r="13214" b="8167"/>
          <a:stretch/>
        </p:blipFill>
        <p:spPr bwMode="auto">
          <a:xfrm>
            <a:off x="606480" y="5460421"/>
            <a:ext cx="871589" cy="9926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D52C23D-0914-7A02-A406-23B553E94124}"/>
              </a:ext>
            </a:extLst>
          </p:cNvPr>
          <p:cNvPicPr>
            <a:picLocks noChangeAspect="1"/>
          </p:cNvPicPr>
          <p:nvPr/>
        </p:nvPicPr>
        <p:blipFill>
          <a:blip r:embed="rId12"/>
          <a:srcRect l="5209" t="26365" r="6362" b="26366"/>
          <a:stretch/>
        </p:blipFill>
        <p:spPr>
          <a:xfrm>
            <a:off x="1847357" y="5478745"/>
            <a:ext cx="1541559" cy="618505"/>
          </a:xfrm>
          <a:prstGeom prst="rect">
            <a:avLst/>
          </a:prstGeom>
        </p:spPr>
      </p:pic>
      <p:pic>
        <p:nvPicPr>
          <p:cNvPr id="27" name="Picture 18" descr="Ground Water Protection Council GWPC Logo [ Download - Logo - icon ...">
            <a:extLst>
              <a:ext uri="{FF2B5EF4-FFF2-40B4-BE49-F238E27FC236}">
                <a16:creationId xmlns:a16="http://schemas.microsoft.com/office/drawing/2014/main" id="{817ACD4A-4D7F-4652-56C1-149FDF89323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4890" y="4762843"/>
            <a:ext cx="1651079" cy="5888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graphical user interface&#10;&#10;AI-generated content may be incorrect.">
            <a:extLst>
              <a:ext uri="{FF2B5EF4-FFF2-40B4-BE49-F238E27FC236}">
                <a16:creationId xmlns:a16="http://schemas.microsoft.com/office/drawing/2014/main" id="{57546A04-F2AF-B199-FCB7-C56CE4731E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69510" y="1965185"/>
            <a:ext cx="1756266" cy="753929"/>
          </a:xfrm>
          <a:prstGeom prst="rect">
            <a:avLst/>
          </a:prstGeom>
        </p:spPr>
      </p:pic>
      <p:pic>
        <p:nvPicPr>
          <p:cNvPr id="6" name="Picture 5">
            <a:extLst>
              <a:ext uri="{FF2B5EF4-FFF2-40B4-BE49-F238E27FC236}">
                <a16:creationId xmlns:a16="http://schemas.microsoft.com/office/drawing/2014/main" id="{C1D51F40-D7E1-C0D2-75D1-77A265B60872}"/>
              </a:ext>
            </a:extLst>
          </p:cNvPr>
          <p:cNvPicPr>
            <a:picLocks noChangeAspect="1"/>
          </p:cNvPicPr>
          <p:nvPr/>
        </p:nvPicPr>
        <p:blipFill>
          <a:blip r:embed="rId15"/>
          <a:srcRect r="710"/>
          <a:stretch>
            <a:fillRect/>
          </a:stretch>
        </p:blipFill>
        <p:spPr>
          <a:xfrm>
            <a:off x="3935638" y="1687927"/>
            <a:ext cx="7985780" cy="4409323"/>
          </a:xfrm>
          <a:prstGeom prst="rect">
            <a:avLst/>
          </a:prstGeom>
          <a:ln w="38100">
            <a:solidFill>
              <a:schemeClr val="accent3">
                <a:lumMod val="75000"/>
              </a:schemeClr>
            </a:solidFill>
          </a:ln>
        </p:spPr>
      </p:pic>
      <p:sp>
        <p:nvSpPr>
          <p:cNvPr id="8" name="Content Placeholder 2">
            <a:extLst>
              <a:ext uri="{FF2B5EF4-FFF2-40B4-BE49-F238E27FC236}">
                <a16:creationId xmlns:a16="http://schemas.microsoft.com/office/drawing/2014/main" id="{685B6C2C-0F63-3D9E-3FA7-27861C4316DC}"/>
              </a:ext>
            </a:extLst>
          </p:cNvPr>
          <p:cNvSpPr>
            <a:spLocks noGrp="1"/>
          </p:cNvSpPr>
          <p:nvPr>
            <p:ph idx="1"/>
          </p:nvPr>
        </p:nvSpPr>
        <p:spPr>
          <a:xfrm>
            <a:off x="181161" y="1544345"/>
            <a:ext cx="2478479" cy="595244"/>
          </a:xfrm>
        </p:spPr>
        <p:txBody>
          <a:bodyPr>
            <a:normAutofit lnSpcReduction="10000"/>
          </a:bodyPr>
          <a:lstStyle/>
          <a:p>
            <a:pPr marL="0" indent="0">
              <a:spcAft>
                <a:spcPts val="1200"/>
              </a:spcAft>
              <a:buNone/>
            </a:pPr>
            <a:r>
              <a:rPr lang="en-US" sz="3800" b="1" u="sng" dirty="0">
                <a:solidFill>
                  <a:schemeClr val="accent3">
                    <a:lumMod val="75000"/>
                  </a:schemeClr>
                </a:solidFill>
              </a:rPr>
              <a:t>Members:</a:t>
            </a:r>
          </a:p>
        </p:txBody>
      </p:sp>
    </p:spTree>
    <p:extLst>
      <p:ext uri="{BB962C8B-B14F-4D97-AF65-F5344CB8AC3E}">
        <p14:creationId xmlns:p14="http://schemas.microsoft.com/office/powerpoint/2010/main" val="6734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10A2A-8EEC-6B44-E3C0-D3D2FD3B8CB6}"/>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DA6BF12B-8EF0-45E6-C511-578E26EDD7A1}"/>
              </a:ext>
            </a:extLst>
          </p:cNvPr>
          <p:cNvSpPr/>
          <p:nvPr/>
        </p:nvSpPr>
        <p:spPr>
          <a:xfrm>
            <a:off x="2040269" y="5682068"/>
            <a:ext cx="9327118" cy="621501"/>
          </a:xfrm>
          <a:prstGeom prst="roundRect">
            <a:avLst/>
          </a:prstGeom>
          <a:solidFill>
            <a:schemeClr val="accent1">
              <a:lumMod val="20000"/>
              <a:lumOff val="80000"/>
            </a:schemeClr>
          </a:solidFill>
          <a:effectLst>
            <a:outerShdw blurRad="114300" dist="50800" dir="2700000" sx="101000" sy="101000" algn="tl" rotWithShape="0">
              <a:prstClr val="black">
                <a:alpha val="3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9415FD3D-EF64-EDBF-8A43-74B9A6D57A69}"/>
              </a:ext>
            </a:extLst>
          </p:cNvPr>
          <p:cNvSpPr/>
          <p:nvPr/>
        </p:nvSpPr>
        <p:spPr>
          <a:xfrm>
            <a:off x="2052084" y="1602338"/>
            <a:ext cx="9327116" cy="1000237"/>
          </a:xfrm>
          <a:prstGeom prst="roundRect">
            <a:avLst/>
          </a:prstGeom>
          <a:solidFill>
            <a:schemeClr val="accent4">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AFB6E7BA-2974-9DAD-4BE3-7AB75A522E89}"/>
              </a:ext>
            </a:extLst>
          </p:cNvPr>
          <p:cNvSpPr>
            <a:spLocks noGrp="1"/>
          </p:cNvSpPr>
          <p:nvPr>
            <p:ph type="title"/>
          </p:nvPr>
        </p:nvSpPr>
        <p:spPr>
          <a:xfrm>
            <a:off x="812800" y="467361"/>
            <a:ext cx="10038081" cy="853440"/>
          </a:xfrm>
        </p:spPr>
        <p:txBody>
          <a:bodyPr>
            <a:normAutofit/>
          </a:bodyPr>
          <a:lstStyle/>
          <a:p>
            <a:r>
              <a:rPr lang="en-US" sz="3600" dirty="0"/>
              <a:t>History of DEQ Source Water Protection</a:t>
            </a:r>
          </a:p>
        </p:txBody>
      </p:sp>
      <p:sp>
        <p:nvSpPr>
          <p:cNvPr id="14" name="Content Placeholder 2">
            <a:extLst>
              <a:ext uri="{FF2B5EF4-FFF2-40B4-BE49-F238E27FC236}">
                <a16:creationId xmlns:a16="http://schemas.microsoft.com/office/drawing/2014/main" id="{DC1F2C7E-B795-3E62-8467-612700C26DFF}"/>
              </a:ext>
            </a:extLst>
          </p:cNvPr>
          <p:cNvSpPr>
            <a:spLocks noGrp="1"/>
          </p:cNvSpPr>
          <p:nvPr>
            <p:ph idx="1"/>
          </p:nvPr>
        </p:nvSpPr>
        <p:spPr>
          <a:xfrm>
            <a:off x="2126512" y="1602336"/>
            <a:ext cx="9154632" cy="1000235"/>
          </a:xfrm>
        </p:spPr>
        <p:txBody>
          <a:bodyPr anchor="ctr">
            <a:normAutofit/>
          </a:bodyPr>
          <a:lstStyle/>
          <a:p>
            <a:pPr marL="45720" indent="0">
              <a:buNone/>
            </a:pPr>
            <a:r>
              <a:rPr lang="en-US" sz="2800" dirty="0">
                <a:solidFill>
                  <a:schemeClr val="tx2">
                    <a:lumMod val="50000"/>
                  </a:schemeClr>
                </a:solidFill>
              </a:rPr>
              <a:t>The Safe Drinking Water Act (</a:t>
            </a:r>
            <a:r>
              <a:rPr lang="en-US" sz="2800" b="1" dirty="0">
                <a:solidFill>
                  <a:schemeClr val="tx2">
                    <a:lumMod val="50000"/>
                  </a:schemeClr>
                </a:solidFill>
              </a:rPr>
              <a:t>SDWA</a:t>
            </a:r>
            <a:r>
              <a:rPr lang="en-US" sz="2800" dirty="0">
                <a:solidFill>
                  <a:schemeClr val="tx2">
                    <a:lumMod val="50000"/>
                  </a:schemeClr>
                </a:solidFill>
              </a:rPr>
              <a:t>) Amendments </a:t>
            </a:r>
            <a:r>
              <a:rPr lang="en-US" sz="2800" b="1" dirty="0">
                <a:solidFill>
                  <a:schemeClr val="tx2">
                    <a:lumMod val="50000"/>
                  </a:schemeClr>
                </a:solidFill>
              </a:rPr>
              <a:t>required</a:t>
            </a:r>
            <a:r>
              <a:rPr lang="en-US" sz="2800" dirty="0">
                <a:solidFill>
                  <a:schemeClr val="tx2">
                    <a:lumMod val="50000"/>
                  </a:schemeClr>
                </a:solidFill>
              </a:rPr>
              <a:t> every state to establish a Source Water Assessment Program</a:t>
            </a:r>
          </a:p>
        </p:txBody>
      </p:sp>
      <p:sp>
        <p:nvSpPr>
          <p:cNvPr id="6" name="Rectangle 5">
            <a:extLst>
              <a:ext uri="{FF2B5EF4-FFF2-40B4-BE49-F238E27FC236}">
                <a16:creationId xmlns:a16="http://schemas.microsoft.com/office/drawing/2014/main" id="{2BD3C5A9-2F4D-E238-E033-CF52803B039E}"/>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45208C91-7E8C-C2C1-CC29-71521F7F8128}"/>
              </a:ext>
            </a:extLst>
          </p:cNvPr>
          <p:cNvCxnSpPr>
            <a:cxnSpLocks/>
          </p:cNvCxnSpPr>
          <p:nvPr/>
        </p:nvCxnSpPr>
        <p:spPr>
          <a:xfrm>
            <a:off x="812800" y="1439673"/>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4AC24117-D18A-78BD-443C-6A2DB0DCDB43}"/>
              </a:ext>
            </a:extLst>
          </p:cNvPr>
          <p:cNvSpPr txBox="1">
            <a:spLocks/>
          </p:cNvSpPr>
          <p:nvPr/>
        </p:nvSpPr>
        <p:spPr>
          <a:xfrm>
            <a:off x="2126514" y="5682068"/>
            <a:ext cx="8431618" cy="621501"/>
          </a:xfrm>
          <a:prstGeom prst="rect">
            <a:avLst/>
          </a:prstGeom>
        </p:spPr>
        <p:txBody>
          <a:bodyPr vert="horz" lIns="91440" tIns="45720" rIns="91440" bIns="45720" rtlCol="0" anchor="ctr">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Font typeface="Arial" pitchFamily="34" charset="0"/>
              <a:buNone/>
            </a:pPr>
            <a:r>
              <a:rPr lang="en-US" sz="2800" dirty="0"/>
              <a:t>Oklahoma SWP Program </a:t>
            </a:r>
            <a:r>
              <a:rPr lang="en-US" sz="2800" b="1" dirty="0"/>
              <a:t>redeveloped</a:t>
            </a:r>
          </a:p>
        </p:txBody>
      </p:sp>
      <p:sp>
        <p:nvSpPr>
          <p:cNvPr id="7" name="Rectangle: Rounded Corners 6">
            <a:extLst>
              <a:ext uri="{FF2B5EF4-FFF2-40B4-BE49-F238E27FC236}">
                <a16:creationId xmlns:a16="http://schemas.microsoft.com/office/drawing/2014/main" id="{5B0A9FB5-342F-3656-699A-D4551F8C0938}"/>
              </a:ext>
            </a:extLst>
          </p:cNvPr>
          <p:cNvSpPr/>
          <p:nvPr/>
        </p:nvSpPr>
        <p:spPr>
          <a:xfrm>
            <a:off x="2052082" y="2800384"/>
            <a:ext cx="9327117" cy="2299811"/>
          </a:xfrm>
          <a:prstGeom prst="roundRect">
            <a:avLst/>
          </a:prstGeom>
          <a:solidFill>
            <a:schemeClr val="tx2">
              <a:lumMod val="20000"/>
              <a:lumOff val="80000"/>
            </a:schemeClr>
          </a:solidFill>
          <a:effectLst>
            <a:outerShdw blurRad="114300" dist="50800" dir="2700000" sx="101000" sy="101000" algn="tl" rotWithShape="0">
              <a:prstClr val="black">
                <a:alpha val="3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78E6FA3C-5B58-BF4F-29DA-F8EF2177A657}"/>
              </a:ext>
            </a:extLst>
          </p:cNvPr>
          <p:cNvSpPr txBox="1">
            <a:spLocks/>
          </p:cNvSpPr>
          <p:nvPr/>
        </p:nvSpPr>
        <p:spPr>
          <a:xfrm>
            <a:off x="2126512" y="2878114"/>
            <a:ext cx="9327116" cy="229981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Font typeface="Arial" pitchFamily="34" charset="0"/>
              <a:buNone/>
            </a:pPr>
            <a:r>
              <a:rPr lang="en-US" sz="2800" dirty="0"/>
              <a:t>A </a:t>
            </a:r>
            <a:r>
              <a:rPr lang="en-US" sz="2800" b="1" dirty="0"/>
              <a:t>Source Water Assessment was completed </a:t>
            </a:r>
            <a:r>
              <a:rPr lang="en-US" sz="2800" dirty="0"/>
              <a:t>for every public water supply. Assessments included:</a:t>
            </a:r>
          </a:p>
          <a:p>
            <a:pPr marL="640080">
              <a:spcBef>
                <a:spcPts val="600"/>
              </a:spcBef>
            </a:pPr>
            <a:r>
              <a:rPr lang="en-US" sz="2400" dirty="0"/>
              <a:t>Delineation of the SWP area</a:t>
            </a:r>
          </a:p>
          <a:p>
            <a:pPr marL="640080">
              <a:spcBef>
                <a:spcPts val="600"/>
              </a:spcBef>
            </a:pPr>
            <a:r>
              <a:rPr lang="en-US" sz="2400" dirty="0"/>
              <a:t>Inventory of potential contaminants</a:t>
            </a:r>
          </a:p>
          <a:p>
            <a:pPr marL="640080">
              <a:spcBef>
                <a:spcPts val="600"/>
              </a:spcBef>
            </a:pPr>
            <a:r>
              <a:rPr lang="en-US" sz="2400" dirty="0"/>
              <a:t>Susceptibility of system</a:t>
            </a:r>
          </a:p>
        </p:txBody>
      </p:sp>
      <p:sp>
        <p:nvSpPr>
          <p:cNvPr id="9" name="Content Placeholder 2">
            <a:extLst>
              <a:ext uri="{FF2B5EF4-FFF2-40B4-BE49-F238E27FC236}">
                <a16:creationId xmlns:a16="http://schemas.microsoft.com/office/drawing/2014/main" id="{3B601FC9-5C53-8172-714E-370FFDC3A08F}"/>
              </a:ext>
            </a:extLst>
          </p:cNvPr>
          <p:cNvSpPr txBox="1">
            <a:spLocks/>
          </p:cNvSpPr>
          <p:nvPr/>
        </p:nvSpPr>
        <p:spPr>
          <a:xfrm>
            <a:off x="680484" y="1602337"/>
            <a:ext cx="1371600" cy="1000234"/>
          </a:xfrm>
          <a:prstGeom prst="rect">
            <a:avLst/>
          </a:prstGeom>
        </p:spPr>
        <p:txBody>
          <a:bodyPr vert="horz" lIns="91440" tIns="45720" rIns="91440" bIns="45720" rtlCol="0" anchor="ctr">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Font typeface="Arial" pitchFamily="34" charset="0"/>
              <a:buNone/>
            </a:pPr>
            <a:r>
              <a:rPr lang="en-US" sz="3200" b="1" dirty="0">
                <a:solidFill>
                  <a:schemeClr val="tx2">
                    <a:lumMod val="50000"/>
                  </a:schemeClr>
                </a:solidFill>
              </a:rPr>
              <a:t>1996</a:t>
            </a:r>
            <a:r>
              <a:rPr lang="en-US" sz="3200" dirty="0">
                <a:solidFill>
                  <a:schemeClr val="tx2">
                    <a:lumMod val="50000"/>
                  </a:schemeClr>
                </a:solidFill>
              </a:rPr>
              <a:t> </a:t>
            </a:r>
            <a:r>
              <a:rPr lang="en-US" sz="3200" b="1" dirty="0">
                <a:solidFill>
                  <a:schemeClr val="tx2">
                    <a:lumMod val="50000"/>
                  </a:schemeClr>
                </a:solidFill>
              </a:rPr>
              <a:t>-</a:t>
            </a:r>
          </a:p>
        </p:txBody>
      </p:sp>
      <p:sp>
        <p:nvSpPr>
          <p:cNvPr id="10" name="Content Placeholder 2">
            <a:extLst>
              <a:ext uri="{FF2B5EF4-FFF2-40B4-BE49-F238E27FC236}">
                <a16:creationId xmlns:a16="http://schemas.microsoft.com/office/drawing/2014/main" id="{8CE6BA31-D348-DAE5-50D9-885B7A5C4FBD}"/>
              </a:ext>
            </a:extLst>
          </p:cNvPr>
          <p:cNvSpPr txBox="1">
            <a:spLocks/>
          </p:cNvSpPr>
          <p:nvPr/>
        </p:nvSpPr>
        <p:spPr>
          <a:xfrm>
            <a:off x="680484" y="2800378"/>
            <a:ext cx="1371600" cy="2455284"/>
          </a:xfrm>
          <a:prstGeom prst="rect">
            <a:avLst/>
          </a:prstGeom>
        </p:spPr>
        <p:txBody>
          <a:bodyPr vert="horz" lIns="91440" tIns="45720" rIns="91440" bIns="45720" rtlCol="0" anchor="ctr">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spcAft>
                <a:spcPts val="1800"/>
              </a:spcAft>
              <a:buFont typeface="Arial" pitchFamily="34" charset="0"/>
              <a:buNone/>
            </a:pPr>
            <a:r>
              <a:rPr lang="en-US" sz="3600" b="1" dirty="0">
                <a:solidFill>
                  <a:schemeClr val="tx2">
                    <a:lumMod val="50000"/>
                  </a:schemeClr>
                </a:solidFill>
              </a:rPr>
              <a:t>2002</a:t>
            </a:r>
          </a:p>
          <a:p>
            <a:pPr marL="45720" indent="0">
              <a:buFont typeface="Arial" pitchFamily="34" charset="0"/>
              <a:buNone/>
            </a:pPr>
            <a:r>
              <a:rPr lang="en-US" sz="3600" b="1" dirty="0">
                <a:solidFill>
                  <a:schemeClr val="tx2">
                    <a:lumMod val="50000"/>
                  </a:schemeClr>
                </a:solidFill>
              </a:rPr>
              <a:t>2004</a:t>
            </a:r>
          </a:p>
        </p:txBody>
      </p:sp>
      <p:cxnSp>
        <p:nvCxnSpPr>
          <p:cNvPr id="12" name="Straight Arrow Connector 11">
            <a:extLst>
              <a:ext uri="{FF2B5EF4-FFF2-40B4-BE49-F238E27FC236}">
                <a16:creationId xmlns:a16="http://schemas.microsoft.com/office/drawing/2014/main" id="{2DA60A18-0F9B-E29C-1022-96204571710F}"/>
              </a:ext>
            </a:extLst>
          </p:cNvPr>
          <p:cNvCxnSpPr/>
          <p:nvPr/>
        </p:nvCxnSpPr>
        <p:spPr>
          <a:xfrm>
            <a:off x="1297172" y="3763926"/>
            <a:ext cx="0" cy="531627"/>
          </a:xfrm>
          <a:prstGeom prst="straightConnector1">
            <a:avLst/>
          </a:prstGeom>
          <a:ln w="76200">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687E76A2-8953-8A36-41D7-57A3D33104A0}"/>
              </a:ext>
            </a:extLst>
          </p:cNvPr>
          <p:cNvSpPr txBox="1">
            <a:spLocks/>
          </p:cNvSpPr>
          <p:nvPr/>
        </p:nvSpPr>
        <p:spPr>
          <a:xfrm>
            <a:off x="680484" y="5682065"/>
            <a:ext cx="1371600" cy="621504"/>
          </a:xfrm>
          <a:prstGeom prst="rect">
            <a:avLst/>
          </a:prstGeom>
        </p:spPr>
        <p:txBody>
          <a:bodyPr vert="horz" lIns="91440" tIns="45720" rIns="91440" bIns="45720" rtlCol="0" anchor="ctr">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Font typeface="Arial" pitchFamily="34" charset="0"/>
              <a:buNone/>
            </a:pPr>
            <a:r>
              <a:rPr lang="en-US" sz="3200" b="1" dirty="0">
                <a:solidFill>
                  <a:schemeClr val="tx2">
                    <a:lumMod val="50000"/>
                  </a:schemeClr>
                </a:solidFill>
              </a:rPr>
              <a:t>2025</a:t>
            </a:r>
            <a:r>
              <a:rPr lang="en-US" sz="3200" dirty="0">
                <a:solidFill>
                  <a:schemeClr val="tx2">
                    <a:lumMod val="50000"/>
                  </a:schemeClr>
                </a:solidFill>
              </a:rPr>
              <a:t> </a:t>
            </a:r>
            <a:r>
              <a:rPr lang="en-US" sz="3200" b="1" dirty="0">
                <a:solidFill>
                  <a:schemeClr val="tx2">
                    <a:lumMod val="50000"/>
                  </a:schemeClr>
                </a:solidFill>
              </a:rPr>
              <a:t>-</a:t>
            </a:r>
          </a:p>
        </p:txBody>
      </p:sp>
      <p:pic>
        <p:nvPicPr>
          <p:cNvPr id="16" name="Picture 15" descr="Logo, company name&#10;&#10;AI-generated content may be incorrect.">
            <a:extLst>
              <a:ext uri="{FF2B5EF4-FFF2-40B4-BE49-F238E27FC236}">
                <a16:creationId xmlns:a16="http://schemas.microsoft.com/office/drawing/2014/main" id="{A3F344A3-1DED-9A54-E2B8-E0491719B04F}"/>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
        <p:nvSpPr>
          <p:cNvPr id="11" name="Content Placeholder 2">
            <a:extLst>
              <a:ext uri="{FF2B5EF4-FFF2-40B4-BE49-F238E27FC236}">
                <a16:creationId xmlns:a16="http://schemas.microsoft.com/office/drawing/2014/main" id="{7A522731-5704-4401-D574-A8855BAC23A1}"/>
              </a:ext>
            </a:extLst>
          </p:cNvPr>
          <p:cNvSpPr txBox="1">
            <a:spLocks/>
          </p:cNvSpPr>
          <p:nvPr/>
        </p:nvSpPr>
        <p:spPr>
          <a:xfrm>
            <a:off x="6029840" y="4908211"/>
            <a:ext cx="1371600" cy="779586"/>
          </a:xfrm>
          <a:prstGeom prst="rect">
            <a:avLst/>
          </a:prstGeom>
        </p:spPr>
        <p:txBody>
          <a:bodyPr vert="horz" lIns="91440" tIns="45720" rIns="91440" bIns="45720" rtlCol="0" anchor="ctr">
            <a:normAutofit lnSpcReduction="10000"/>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buFont typeface="Arial" pitchFamily="34" charset="0"/>
              <a:buNone/>
            </a:pPr>
            <a:r>
              <a:rPr lang="en-US" sz="5400" b="1" dirty="0"/>
              <a:t>.....</a:t>
            </a:r>
          </a:p>
        </p:txBody>
      </p:sp>
    </p:spTree>
    <p:extLst>
      <p:ext uri="{BB962C8B-B14F-4D97-AF65-F5344CB8AC3E}">
        <p14:creationId xmlns:p14="http://schemas.microsoft.com/office/powerpoint/2010/main" val="14514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3214" y="2362200"/>
            <a:ext cx="3200400" cy="1644614"/>
          </a:xfrm>
        </p:spPr>
        <p:txBody>
          <a:bodyPr>
            <a:normAutofit/>
          </a:bodyPr>
          <a:lstStyle/>
          <a:p>
            <a:r>
              <a:rPr lang="en-US" sz="4800" dirty="0"/>
              <a:t>Contact Us</a:t>
            </a:r>
          </a:p>
        </p:txBody>
      </p:sp>
      <p:sp>
        <p:nvSpPr>
          <p:cNvPr id="4" name="Text Placeholder 2"/>
          <p:cNvSpPr>
            <a:spLocks noGrp="1"/>
          </p:cNvSpPr>
          <p:nvPr>
            <p:ph type="body" sz="half" idx="2"/>
          </p:nvPr>
        </p:nvSpPr>
        <p:spPr>
          <a:xfrm>
            <a:off x="7757961" y="4272115"/>
            <a:ext cx="4124872" cy="1763821"/>
          </a:xfrm>
        </p:spPr>
        <p:txBody>
          <a:bodyPr>
            <a:normAutofit fontScale="92500"/>
          </a:bodyPr>
          <a:lstStyle/>
          <a:p>
            <a:r>
              <a:rPr lang="en-US" sz="2400" dirty="0"/>
              <a:t>Source Water Protection Program</a:t>
            </a:r>
          </a:p>
          <a:p>
            <a:r>
              <a:rPr lang="en-US" sz="2400" dirty="0"/>
              <a:t>Capacity Development Section</a:t>
            </a:r>
          </a:p>
          <a:p>
            <a:r>
              <a:rPr lang="en-US" sz="2400" b="1" dirty="0"/>
              <a:t>DEQ.CapDev@deq.ok.gov</a:t>
            </a:r>
          </a:p>
          <a:p>
            <a:r>
              <a:rPr lang="en-US" sz="2400" b="1" dirty="0"/>
              <a:t>(405) 702-8141</a:t>
            </a:r>
          </a:p>
        </p:txBody>
      </p:sp>
      <p:pic>
        <p:nvPicPr>
          <p:cNvPr id="16386" name="Picture 2" descr="Ultimate Guide to Lake Stanley Draper - Naturally Oklahoma">
            <a:extLst>
              <a:ext uri="{FF2B5EF4-FFF2-40B4-BE49-F238E27FC236}">
                <a16:creationId xmlns:a16="http://schemas.microsoft.com/office/drawing/2014/main" id="{E663DD8B-B5EA-3E03-0CD8-9DF7728A778F}"/>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14417" r="1441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 company name&#10;&#10;AI-generated content may be incorrect.">
            <a:extLst>
              <a:ext uri="{FF2B5EF4-FFF2-40B4-BE49-F238E27FC236}">
                <a16:creationId xmlns:a16="http://schemas.microsoft.com/office/drawing/2014/main" id="{9E0DBC96-7A06-082E-A8FB-2F643EA254D9}"/>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10799064" y="6301237"/>
            <a:ext cx="1249022" cy="428664"/>
          </a:xfrm>
          <a:prstGeom prst="rect">
            <a:avLst/>
          </a:prstGeom>
        </p:spPr>
      </p:pic>
      <p:graphicFrame>
        <p:nvGraphicFramePr>
          <p:cNvPr id="3" name="Table 2">
            <a:extLst>
              <a:ext uri="{FF2B5EF4-FFF2-40B4-BE49-F238E27FC236}">
                <a16:creationId xmlns:a16="http://schemas.microsoft.com/office/drawing/2014/main" id="{3E17F3AA-C57A-33D8-FB1A-3A560F84339D}"/>
              </a:ext>
            </a:extLst>
          </p:cNvPr>
          <p:cNvGraphicFramePr>
            <a:graphicFrameLocks noGrp="1"/>
          </p:cNvGraphicFramePr>
          <p:nvPr>
            <p:extLst>
              <p:ext uri="{D42A27DB-BD31-4B8C-83A1-F6EECF244321}">
                <p14:modId xmlns:p14="http://schemas.microsoft.com/office/powerpoint/2010/main" val="1149873930"/>
              </p:ext>
            </p:extLst>
          </p:nvPr>
        </p:nvGraphicFramePr>
        <p:xfrm>
          <a:off x="6764395" y="-1287706"/>
          <a:ext cx="920093" cy="177165"/>
        </p:xfrm>
        <a:graphic>
          <a:graphicData uri="http://schemas.openxmlformats.org/drawingml/2006/table">
            <a:tbl>
              <a:tblPr>
                <a:tableStyleId>{793D81CF-94F2-401A-BA57-92F5A7B2D0C5}</a:tableStyleId>
              </a:tblPr>
              <a:tblGrid>
                <a:gridCol w="920093">
                  <a:extLst>
                    <a:ext uri="{9D8B030D-6E8A-4147-A177-3AD203B41FA5}">
                      <a16:colId xmlns:a16="http://schemas.microsoft.com/office/drawing/2014/main" val="3727902469"/>
                    </a:ext>
                  </a:extLst>
                </a:gridCol>
              </a:tblGrid>
              <a:tr h="137404">
                <a:tc>
                  <a:txBody>
                    <a:bodyPr/>
                    <a:lstStyle/>
                    <a:p>
                      <a:pPr algn="ctr" fontAlgn="ctr">
                        <a:buNone/>
                      </a:pP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97426121"/>
                  </a:ext>
                </a:extLst>
              </a:tr>
            </a:tbl>
          </a:graphicData>
        </a:graphic>
      </p:graphicFrame>
      <p:pic>
        <p:nvPicPr>
          <p:cNvPr id="7" name="Picture 6">
            <a:extLst>
              <a:ext uri="{FF2B5EF4-FFF2-40B4-BE49-F238E27FC236}">
                <a16:creationId xmlns:a16="http://schemas.microsoft.com/office/drawing/2014/main" id="{38269078-B5D5-F770-EEBA-22E143E9F56E}"/>
              </a:ext>
            </a:extLst>
          </p:cNvPr>
          <p:cNvPicPr>
            <a:picLocks noChangeAspect="1"/>
          </p:cNvPicPr>
          <p:nvPr/>
        </p:nvPicPr>
        <p:blipFill>
          <a:blip r:embed="rId5"/>
          <a:stretch>
            <a:fillRect/>
          </a:stretch>
        </p:blipFill>
        <p:spPr>
          <a:xfrm>
            <a:off x="8423849" y="550843"/>
            <a:ext cx="2457394" cy="2457394"/>
          </a:xfrm>
          <a:prstGeom prst="rect">
            <a:avLst/>
          </a:prstGeom>
        </p:spPr>
      </p:pic>
    </p:spTree>
    <p:extLst>
      <p:ext uri="{BB962C8B-B14F-4D97-AF65-F5344CB8AC3E}">
        <p14:creationId xmlns:p14="http://schemas.microsoft.com/office/powerpoint/2010/main" val="15854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812800" y="467361"/>
            <a:ext cx="10038081" cy="853440"/>
          </a:xfrm>
        </p:spPr>
        <p:txBody>
          <a:bodyPr/>
          <a:lstStyle/>
          <a:p>
            <a:r>
              <a:rPr lang="en-US" dirty="0"/>
              <a:t>What is Source Water Protection (SWP)?</a:t>
            </a:r>
          </a:p>
        </p:txBody>
      </p:sp>
      <p:sp>
        <p:nvSpPr>
          <p:cNvPr id="14" name="Content Placeholder 2"/>
          <p:cNvSpPr>
            <a:spLocks noGrp="1"/>
          </p:cNvSpPr>
          <p:nvPr>
            <p:ph idx="1"/>
          </p:nvPr>
        </p:nvSpPr>
        <p:spPr>
          <a:xfrm>
            <a:off x="812800" y="1546534"/>
            <a:ext cx="10617200" cy="4483045"/>
          </a:xfrm>
        </p:spPr>
        <p:txBody>
          <a:bodyPr>
            <a:normAutofit/>
          </a:bodyPr>
          <a:lstStyle/>
          <a:p>
            <a:pPr marL="45720" indent="0">
              <a:buNone/>
            </a:pPr>
            <a:r>
              <a:rPr lang="en-US" sz="2800" b="1" dirty="0"/>
              <a:t>Proactive</a:t>
            </a:r>
            <a:r>
              <a:rPr lang="en-US" sz="2800" dirty="0"/>
              <a:t> protection of water sources that provide for public drinking water supplies.</a:t>
            </a:r>
          </a:p>
          <a:p>
            <a:pPr marL="45720" indent="0">
              <a:spcBef>
                <a:spcPts val="0"/>
              </a:spcBef>
              <a:buNone/>
            </a:pPr>
            <a:endParaRPr lang="en-US" sz="2800" dirty="0"/>
          </a:p>
          <a:p>
            <a:pPr marL="731520">
              <a:spcBef>
                <a:spcPts val="600"/>
              </a:spcBef>
            </a:pPr>
            <a:r>
              <a:rPr lang="en-US" sz="2800" dirty="0"/>
              <a:t>Rivers</a:t>
            </a:r>
          </a:p>
          <a:p>
            <a:pPr marL="731520">
              <a:spcBef>
                <a:spcPts val="600"/>
              </a:spcBef>
            </a:pPr>
            <a:r>
              <a:rPr lang="en-US" sz="2800" dirty="0"/>
              <a:t>Streams</a:t>
            </a:r>
          </a:p>
          <a:p>
            <a:pPr marL="731520">
              <a:spcBef>
                <a:spcPts val="600"/>
              </a:spcBef>
            </a:pPr>
            <a:r>
              <a:rPr lang="en-US" sz="2800" dirty="0"/>
              <a:t>Lakes</a:t>
            </a:r>
          </a:p>
          <a:p>
            <a:pPr marL="731520">
              <a:spcBef>
                <a:spcPts val="600"/>
              </a:spcBef>
            </a:pPr>
            <a:r>
              <a:rPr lang="en-US" sz="2800" dirty="0"/>
              <a:t>Reservoirs</a:t>
            </a:r>
          </a:p>
          <a:p>
            <a:pPr marL="731520">
              <a:spcBef>
                <a:spcPts val="600"/>
              </a:spcBef>
            </a:pPr>
            <a:r>
              <a:rPr lang="en-US" sz="2800" dirty="0"/>
              <a:t>Springs</a:t>
            </a:r>
          </a:p>
          <a:p>
            <a:pPr marL="731520">
              <a:spcBef>
                <a:spcPts val="600"/>
              </a:spcBef>
            </a:pPr>
            <a:r>
              <a:rPr lang="en-US" sz="2800" dirty="0"/>
              <a:t>Groundwater</a:t>
            </a:r>
          </a:p>
        </p:txBody>
      </p:sp>
      <p:pic>
        <p:nvPicPr>
          <p:cNvPr id="1032" name="Picture 8" descr="Lake Murray (Oklahoma) - Alchetron, The Free Social Encyclopedia">
            <a:extLst>
              <a:ext uri="{FF2B5EF4-FFF2-40B4-BE49-F238E27FC236}">
                <a16:creationId xmlns:a16="http://schemas.microsoft.com/office/drawing/2014/main" id="{9F9F2905-DBCB-AAFE-0C7C-593F7EDFB1E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144" r="14157"/>
          <a:stretch>
            <a:fillRect/>
          </a:stretch>
        </p:blipFill>
        <p:spPr bwMode="auto">
          <a:xfrm>
            <a:off x="7764558" y="2328845"/>
            <a:ext cx="2950857" cy="1883436"/>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30" name="Picture 6" descr="Oklahoma Stream Photograph by Darrell Clakley - Fine Art America">
            <a:extLst>
              <a:ext uri="{FF2B5EF4-FFF2-40B4-BE49-F238E27FC236}">
                <a16:creationId xmlns:a16="http://schemas.microsoft.com/office/drawing/2014/main" id="{B0B26015-0CDB-9FE1-BC93-81F63B45EB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1957" b="9888"/>
          <a:stretch>
            <a:fillRect/>
          </a:stretch>
        </p:blipFill>
        <p:spPr bwMode="auto">
          <a:xfrm>
            <a:off x="7764557" y="4466137"/>
            <a:ext cx="2950858" cy="1508372"/>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This Spring Fed River In Oklahoma Is The Perfect Spot To Spend A Summer ...">
            <a:extLst>
              <a:ext uri="{FF2B5EF4-FFF2-40B4-BE49-F238E27FC236}">
                <a16:creationId xmlns:a16="http://schemas.microsoft.com/office/drawing/2014/main" id="{0E5B3FBB-C186-CE89-1D13-FB699C3D9D1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516" t="15778" r="14417" b="9896"/>
          <a:stretch>
            <a:fillRect/>
          </a:stretch>
        </p:blipFill>
        <p:spPr bwMode="auto">
          <a:xfrm>
            <a:off x="4369514" y="2311963"/>
            <a:ext cx="3102150" cy="1900318"/>
          </a:xfrm>
          <a:prstGeom prst="rect">
            <a:avLst/>
          </a:prstGeom>
          <a:noFill/>
          <a:ln w="28575">
            <a:solidFill>
              <a:schemeClr val="tx2"/>
            </a:solidFill>
          </a:ln>
          <a:extLst>
            <a:ext uri="{909E8E84-426E-40DD-AFC4-6F175D3DCCD1}">
              <a14:hiddenFill xmlns:a14="http://schemas.microsoft.com/office/drawing/2010/main">
                <a:solidFill>
                  <a:srgbClr val="FFFFFF"/>
                </a:solidFill>
              </a14:hiddenFill>
            </a:ext>
          </a:extLst>
        </p:spPr>
      </p:pic>
      <p:pic>
        <p:nvPicPr>
          <p:cNvPr id="1034" name="Picture 10" descr="1,100+ Groundwater Stock Illustrations, Royalty-Free Vector Graphics ...">
            <a:extLst>
              <a:ext uri="{FF2B5EF4-FFF2-40B4-BE49-F238E27FC236}">
                <a16:creationId xmlns:a16="http://schemas.microsoft.com/office/drawing/2014/main" id="{B1083D71-F5CD-701F-C685-795D231C28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04" b="99020" l="3595" r="97386">
                        <a14:foregroundMark x1="5556" y1="29739" x2="4575" y2="88072"/>
                        <a14:foregroundMark x1="4575" y1="88072" x2="82516" y2="91340"/>
                        <a14:foregroundMark x1="82516" y1="91340" x2="97549" y2="70425"/>
                        <a14:foregroundMark x1="97549" y1="70425" x2="94444" y2="24020"/>
                        <a14:foregroundMark x1="93464" y1="92647" x2="15523" y2="85948"/>
                        <a14:foregroundMark x1="15523" y1="85948" x2="9641" y2="88562"/>
                        <a14:foregroundMark x1="87092" y1="96078" x2="12418" y2="95098"/>
                        <a14:foregroundMark x1="78922" y1="82843" x2="78922" y2="82843"/>
                        <a14:foregroundMark x1="94771" y1="87582" x2="94771" y2="87582"/>
                        <a14:foregroundMark x1="92810" y1="85294" x2="92810" y2="85294"/>
                        <a14:foregroundMark x1="92810" y1="85294" x2="94771" y2="92974"/>
                        <a14:foregroundMark x1="97222" y1="91340" x2="97549" y2="99020"/>
                        <a14:foregroundMark x1="4248" y1="32026" x2="3595" y2="92974"/>
                      </a14:backgroundRemoval>
                    </a14:imgEffect>
                  </a14:imgLayer>
                </a14:imgProps>
              </a:ext>
              <a:ext uri="{28A0092B-C50C-407E-A947-70E740481C1C}">
                <a14:useLocalDpi xmlns:a14="http://schemas.microsoft.com/office/drawing/2010/main" val="0"/>
              </a:ext>
            </a:extLst>
          </a:blip>
          <a:srcRect/>
          <a:stretch>
            <a:fillRect/>
          </a:stretch>
        </p:blipFill>
        <p:spPr bwMode="auto">
          <a:xfrm>
            <a:off x="4361759" y="4038649"/>
            <a:ext cx="3109905" cy="19358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D102CF-5A1C-C55A-EFCA-864132F2F4E7}"/>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1A3E5F75-04D6-E24E-2E4F-FC1B840BA153}"/>
              </a:ext>
            </a:extLst>
          </p:cNvPr>
          <p:cNvCxnSpPr>
            <a:cxnSpLocks/>
          </p:cNvCxnSpPr>
          <p:nvPr/>
        </p:nvCxnSpPr>
        <p:spPr>
          <a:xfrm>
            <a:off x="812800" y="1439673"/>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 company name&#10;&#10;AI-generated content may be incorrect.">
            <a:extLst>
              <a:ext uri="{FF2B5EF4-FFF2-40B4-BE49-F238E27FC236}">
                <a16:creationId xmlns:a16="http://schemas.microsoft.com/office/drawing/2014/main" id="{C5A970E0-A621-996E-5C3C-C848D464CE55}"/>
              </a:ext>
            </a:extLst>
          </p:cNvPr>
          <p:cNvPicPr>
            <a:picLocks noChangeAspect="1"/>
          </p:cNvPicPr>
          <p:nvPr/>
        </p:nvPicPr>
        <p:blipFill>
          <a:blip r:embed="rId8"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Tree>
    <p:extLst>
      <p:ext uri="{BB962C8B-B14F-4D97-AF65-F5344CB8AC3E}">
        <p14:creationId xmlns:p14="http://schemas.microsoft.com/office/powerpoint/2010/main" val="1495955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CF6D6-2580-D642-243A-B1E0E8E5050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327E2D0-35C4-4392-0D1F-7A2836A66DA0}"/>
              </a:ext>
            </a:extLst>
          </p:cNvPr>
          <p:cNvSpPr/>
          <p:nvPr/>
        </p:nvSpPr>
        <p:spPr>
          <a:xfrm>
            <a:off x="6093390" y="0"/>
            <a:ext cx="6098610" cy="6858000"/>
          </a:xfrm>
          <a:prstGeom prst="rect">
            <a:avLst/>
          </a:prstGeom>
          <a:solidFill>
            <a:srgbClr val="252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7C0192BE-77A4-43D0-7882-250B69556AE2}"/>
              </a:ext>
            </a:extLst>
          </p:cNvPr>
          <p:cNvSpPr>
            <a:spLocks noGrp="1"/>
          </p:cNvSpPr>
          <p:nvPr>
            <p:ph idx="1"/>
          </p:nvPr>
        </p:nvSpPr>
        <p:spPr>
          <a:xfrm>
            <a:off x="693964" y="1862667"/>
            <a:ext cx="5126147" cy="4166912"/>
          </a:xfrm>
        </p:spPr>
        <p:txBody>
          <a:bodyPr>
            <a:normAutofit/>
          </a:bodyPr>
          <a:lstStyle/>
          <a:p>
            <a:r>
              <a:rPr lang="en-US" sz="2800" dirty="0"/>
              <a:t>An area of land that drains rainfall and streams into a </a:t>
            </a:r>
            <a:r>
              <a:rPr lang="en-US" sz="2800" b="1" dirty="0"/>
              <a:t>common outlet</a:t>
            </a:r>
            <a:r>
              <a:rPr lang="en-US" sz="2800" dirty="0"/>
              <a:t>.</a:t>
            </a:r>
          </a:p>
          <a:p>
            <a:r>
              <a:rPr lang="en-US" sz="2800" dirty="0"/>
              <a:t>Includes </a:t>
            </a:r>
            <a:r>
              <a:rPr lang="en-US" sz="2800" b="1" dirty="0"/>
              <a:t>surface water </a:t>
            </a:r>
            <a:r>
              <a:rPr lang="en-US" sz="2800" dirty="0"/>
              <a:t>and </a:t>
            </a:r>
            <a:r>
              <a:rPr lang="en-US" sz="2800" b="1" dirty="0"/>
              <a:t>groundwater</a:t>
            </a:r>
            <a:r>
              <a:rPr lang="en-US" sz="2800" dirty="0"/>
              <a:t>.</a:t>
            </a:r>
          </a:p>
          <a:p>
            <a:r>
              <a:rPr lang="en-US" sz="2800" dirty="0"/>
              <a:t>Everything </a:t>
            </a:r>
            <a:r>
              <a:rPr lang="en-US" sz="2800" b="1" dirty="0"/>
              <a:t>upstream effects </a:t>
            </a:r>
            <a:r>
              <a:rPr lang="en-US" sz="2800" dirty="0"/>
              <a:t>everything </a:t>
            </a:r>
            <a:r>
              <a:rPr lang="en-US" sz="2800" b="1" dirty="0"/>
              <a:t>downstream</a:t>
            </a:r>
            <a:r>
              <a:rPr lang="en-US" sz="2800" dirty="0"/>
              <a:t>!</a:t>
            </a:r>
          </a:p>
        </p:txBody>
      </p:sp>
      <p:sp>
        <p:nvSpPr>
          <p:cNvPr id="9" name="Rectangle 8">
            <a:extLst>
              <a:ext uri="{FF2B5EF4-FFF2-40B4-BE49-F238E27FC236}">
                <a16:creationId xmlns:a16="http://schemas.microsoft.com/office/drawing/2014/main" id="{DBA45CBD-CD1E-5109-61AA-F7990A461F94}"/>
              </a:ext>
            </a:extLst>
          </p:cNvPr>
          <p:cNvSpPr/>
          <p:nvPr/>
        </p:nvSpPr>
        <p:spPr>
          <a:xfrm>
            <a:off x="6433457" y="547007"/>
            <a:ext cx="5485264" cy="5751345"/>
          </a:xfrm>
          <a:prstGeom prst="rect">
            <a:avLst/>
          </a:prstGeom>
          <a:solidFill>
            <a:schemeClr val="bg1">
              <a:lumMod val="75000"/>
            </a:schemeClr>
          </a:solidFill>
          <a:ln w="28575">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atersheds - Berks County Conservation District">
            <a:extLst>
              <a:ext uri="{FF2B5EF4-FFF2-40B4-BE49-F238E27FC236}">
                <a16:creationId xmlns:a16="http://schemas.microsoft.com/office/drawing/2014/main" id="{02917B27-A07F-89D4-22B1-31057D898C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 r="1"/>
          <a:stretch>
            <a:fillRect/>
          </a:stretch>
        </p:blipFill>
        <p:spPr bwMode="auto">
          <a:xfrm>
            <a:off x="6454422" y="996043"/>
            <a:ext cx="5449923" cy="496786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5AF78B51-941F-F23B-9BFC-3518769341C6}"/>
              </a:ext>
            </a:extLst>
          </p:cNvPr>
          <p:cNvSpPr>
            <a:spLocks noGrp="1"/>
          </p:cNvSpPr>
          <p:nvPr>
            <p:ph type="title"/>
          </p:nvPr>
        </p:nvSpPr>
        <p:spPr>
          <a:xfrm>
            <a:off x="693964" y="467361"/>
            <a:ext cx="5126147" cy="853440"/>
          </a:xfrm>
        </p:spPr>
        <p:txBody>
          <a:bodyPr>
            <a:normAutofit/>
          </a:bodyPr>
          <a:lstStyle/>
          <a:p>
            <a:r>
              <a:rPr lang="en-US" dirty="0"/>
              <a:t>Understanding Watersheds</a:t>
            </a:r>
          </a:p>
        </p:txBody>
      </p:sp>
      <p:cxnSp>
        <p:nvCxnSpPr>
          <p:cNvPr id="8" name="Straight Connector 7">
            <a:extLst>
              <a:ext uri="{FF2B5EF4-FFF2-40B4-BE49-F238E27FC236}">
                <a16:creationId xmlns:a16="http://schemas.microsoft.com/office/drawing/2014/main" id="{F9F96087-B158-FA57-C21F-10E2470335D4}"/>
              </a:ext>
            </a:extLst>
          </p:cNvPr>
          <p:cNvCxnSpPr>
            <a:cxnSpLocks/>
          </p:cNvCxnSpPr>
          <p:nvPr/>
        </p:nvCxnSpPr>
        <p:spPr>
          <a:xfrm>
            <a:off x="693964" y="1545999"/>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Logo, company name&#10;&#10;AI-generated content may be incorrect.">
            <a:extLst>
              <a:ext uri="{FF2B5EF4-FFF2-40B4-BE49-F238E27FC236}">
                <a16:creationId xmlns:a16="http://schemas.microsoft.com/office/drawing/2014/main" id="{F2798774-0E3B-7369-547D-3EE8133C8C4B}"/>
              </a:ext>
            </a:extLst>
          </p:cNvPr>
          <p:cNvPicPr>
            <a:picLocks noChangeAspect="1"/>
          </p:cNvPicPr>
          <p:nvPr/>
        </p:nvPicPr>
        <p:blipFill>
          <a:blip r:embed="rId4" cstate="print">
            <a:extLst>
              <a:ext uri="{28A0092B-C50C-407E-A947-70E740481C1C}">
                <a14:useLocalDpi xmlns:a14="http://schemas.microsoft.com/office/drawing/2010/main" val="0"/>
              </a:ext>
            </a:extLst>
          </a:blip>
          <a:srcRect t="33440" b="32240"/>
          <a:stretch>
            <a:fillRect/>
          </a:stretch>
        </p:blipFill>
        <p:spPr>
          <a:xfrm>
            <a:off x="69453" y="6357113"/>
            <a:ext cx="1249022" cy="428664"/>
          </a:xfrm>
          <a:prstGeom prst="rect">
            <a:avLst/>
          </a:prstGeom>
        </p:spPr>
      </p:pic>
    </p:spTree>
    <p:extLst>
      <p:ext uri="{BB962C8B-B14F-4D97-AF65-F5344CB8AC3E}">
        <p14:creationId xmlns:p14="http://schemas.microsoft.com/office/powerpoint/2010/main" val="36889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3F38F-DC21-C5F2-D34C-57D9DD5B6213}"/>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06F5671-9DC4-B7FD-A887-4B3BC1BF470E}"/>
              </a:ext>
            </a:extLst>
          </p:cNvPr>
          <p:cNvSpPr>
            <a:spLocks noGrp="1"/>
          </p:cNvSpPr>
          <p:nvPr>
            <p:ph type="title"/>
          </p:nvPr>
        </p:nvSpPr>
        <p:spPr>
          <a:xfrm>
            <a:off x="812800" y="467361"/>
            <a:ext cx="10038081" cy="853440"/>
          </a:xfrm>
        </p:spPr>
        <p:txBody>
          <a:bodyPr>
            <a:normAutofit/>
          </a:bodyPr>
          <a:lstStyle/>
          <a:p>
            <a:r>
              <a:rPr lang="en-US" sz="4000" dirty="0"/>
              <a:t>Potential Sources of Contamination</a:t>
            </a:r>
          </a:p>
        </p:txBody>
      </p:sp>
      <p:sp>
        <p:nvSpPr>
          <p:cNvPr id="14" name="Content Placeholder 2">
            <a:extLst>
              <a:ext uri="{FF2B5EF4-FFF2-40B4-BE49-F238E27FC236}">
                <a16:creationId xmlns:a16="http://schemas.microsoft.com/office/drawing/2014/main" id="{BEF7F13D-02B8-C6C0-110C-C448A305E885}"/>
              </a:ext>
            </a:extLst>
          </p:cNvPr>
          <p:cNvSpPr>
            <a:spLocks noGrp="1"/>
          </p:cNvSpPr>
          <p:nvPr>
            <p:ph idx="1"/>
          </p:nvPr>
        </p:nvSpPr>
        <p:spPr>
          <a:xfrm>
            <a:off x="1150814" y="2820829"/>
            <a:ext cx="4372149" cy="1791366"/>
          </a:xfrm>
        </p:spPr>
        <p:txBody>
          <a:bodyPr>
            <a:normAutofit/>
          </a:bodyPr>
          <a:lstStyle/>
          <a:p>
            <a:pPr marL="45720" indent="0">
              <a:spcBef>
                <a:spcPts val="2400"/>
              </a:spcBef>
              <a:buNone/>
            </a:pPr>
            <a:r>
              <a:rPr lang="en-US" sz="3600" dirty="0"/>
              <a:t>Individual identifiable sources that are easy to </a:t>
            </a:r>
            <a:r>
              <a:rPr lang="en-US" sz="3600" b="1" dirty="0"/>
              <a:t>point</a:t>
            </a:r>
            <a:r>
              <a:rPr lang="en-US" sz="3600" dirty="0"/>
              <a:t> to.</a:t>
            </a:r>
          </a:p>
        </p:txBody>
      </p:sp>
      <p:sp>
        <p:nvSpPr>
          <p:cNvPr id="6" name="Rectangle 5">
            <a:extLst>
              <a:ext uri="{FF2B5EF4-FFF2-40B4-BE49-F238E27FC236}">
                <a16:creationId xmlns:a16="http://schemas.microsoft.com/office/drawing/2014/main" id="{7BA26CD3-FD7F-BDFF-407D-B5AED15C5FFA}"/>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9963E5B1-D85C-CE82-0AD9-B435732514A1}"/>
              </a:ext>
            </a:extLst>
          </p:cNvPr>
          <p:cNvCxnSpPr>
            <a:cxnSpLocks/>
          </p:cNvCxnSpPr>
          <p:nvPr/>
        </p:nvCxnSpPr>
        <p:spPr>
          <a:xfrm>
            <a:off x="812800" y="1530108"/>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AI-generated content may be incorrect.">
            <a:extLst>
              <a:ext uri="{FF2B5EF4-FFF2-40B4-BE49-F238E27FC236}">
                <a16:creationId xmlns:a16="http://schemas.microsoft.com/office/drawing/2014/main" id="{EC1D63F3-5AA2-6599-035D-FC31FCFB4E17}"/>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
        <p:nvSpPr>
          <p:cNvPr id="4" name="Rectangle: Rounded Corners 3">
            <a:extLst>
              <a:ext uri="{FF2B5EF4-FFF2-40B4-BE49-F238E27FC236}">
                <a16:creationId xmlns:a16="http://schemas.microsoft.com/office/drawing/2014/main" id="{F6522544-9390-EE03-5AE6-F349EB81E823}"/>
              </a:ext>
            </a:extLst>
          </p:cNvPr>
          <p:cNvSpPr/>
          <p:nvPr/>
        </p:nvSpPr>
        <p:spPr>
          <a:xfrm>
            <a:off x="1266092" y="1899973"/>
            <a:ext cx="4141595" cy="725153"/>
          </a:xfrm>
          <a:prstGeom prst="roundRect">
            <a:avLst/>
          </a:prstGeom>
          <a:solidFill>
            <a:schemeClr val="accent3">
              <a:lumMod val="75000"/>
            </a:schemeClr>
          </a:solidFill>
          <a:ln>
            <a:solidFill>
              <a:schemeClr val="tx2">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Point Sources</a:t>
            </a:r>
          </a:p>
        </p:txBody>
      </p:sp>
      <p:sp>
        <p:nvSpPr>
          <p:cNvPr id="7" name="Rectangle: Rounded Corners 6">
            <a:extLst>
              <a:ext uri="{FF2B5EF4-FFF2-40B4-BE49-F238E27FC236}">
                <a16:creationId xmlns:a16="http://schemas.microsoft.com/office/drawing/2014/main" id="{1CA33EF2-0FC6-E9CF-3D62-10F204C3A8BD}"/>
              </a:ext>
            </a:extLst>
          </p:cNvPr>
          <p:cNvSpPr/>
          <p:nvPr/>
        </p:nvSpPr>
        <p:spPr>
          <a:xfrm>
            <a:off x="6320414" y="1910858"/>
            <a:ext cx="4141596" cy="703385"/>
          </a:xfrm>
          <a:prstGeom prst="roundRect">
            <a:avLst/>
          </a:prstGeom>
          <a:solidFill>
            <a:srgbClr val="33406B"/>
          </a:solidFill>
          <a:ln>
            <a:solidFill>
              <a:schemeClr val="tx2">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Non-point Sources</a:t>
            </a:r>
          </a:p>
        </p:txBody>
      </p:sp>
      <p:sp>
        <p:nvSpPr>
          <p:cNvPr id="8" name="Content Placeholder 2">
            <a:extLst>
              <a:ext uri="{FF2B5EF4-FFF2-40B4-BE49-F238E27FC236}">
                <a16:creationId xmlns:a16="http://schemas.microsoft.com/office/drawing/2014/main" id="{DD4C01DC-9D17-EF99-776F-AC85E74D269D}"/>
              </a:ext>
            </a:extLst>
          </p:cNvPr>
          <p:cNvSpPr txBox="1">
            <a:spLocks/>
          </p:cNvSpPr>
          <p:nvPr/>
        </p:nvSpPr>
        <p:spPr>
          <a:xfrm>
            <a:off x="6341066" y="2820830"/>
            <a:ext cx="4141595" cy="2856489"/>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spcBef>
                <a:spcPts val="2400"/>
              </a:spcBef>
              <a:buNone/>
            </a:pPr>
            <a:r>
              <a:rPr lang="en-US" sz="3200" dirty="0"/>
              <a:t>Pollutants are </a:t>
            </a:r>
            <a:r>
              <a:rPr lang="en-US" sz="3200" b="1" dirty="0"/>
              <a:t>not</a:t>
            </a:r>
            <a:r>
              <a:rPr lang="en-US" sz="3200" dirty="0"/>
              <a:t> originating from </a:t>
            </a:r>
            <a:r>
              <a:rPr lang="en-US" sz="3200" b="1" dirty="0"/>
              <a:t>one single source</a:t>
            </a:r>
            <a:r>
              <a:rPr lang="en-US" sz="3200" dirty="0"/>
              <a:t>. Occurs when precipitation moves across the land and carries contaminants.</a:t>
            </a:r>
            <a:endParaRPr lang="en-US" sz="3200" b="1" dirty="0"/>
          </a:p>
        </p:txBody>
      </p:sp>
    </p:spTree>
    <p:extLst>
      <p:ext uri="{BB962C8B-B14F-4D97-AF65-F5344CB8AC3E}">
        <p14:creationId xmlns:p14="http://schemas.microsoft.com/office/powerpoint/2010/main" val="1399949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A0DBB-E9D3-82AF-F8F9-EE308CA2DB84}"/>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90726276-5502-6CE0-1D34-FDB5F2962441}"/>
              </a:ext>
            </a:extLst>
          </p:cNvPr>
          <p:cNvSpPr>
            <a:spLocks noGrp="1"/>
          </p:cNvSpPr>
          <p:nvPr>
            <p:ph type="title"/>
          </p:nvPr>
        </p:nvSpPr>
        <p:spPr>
          <a:xfrm>
            <a:off x="812800" y="467361"/>
            <a:ext cx="10038081" cy="853440"/>
          </a:xfrm>
        </p:spPr>
        <p:txBody>
          <a:bodyPr>
            <a:normAutofit/>
          </a:bodyPr>
          <a:lstStyle/>
          <a:p>
            <a:r>
              <a:rPr lang="en-US" sz="4000" dirty="0"/>
              <a:t>Potential Sources of Contamination</a:t>
            </a:r>
          </a:p>
        </p:txBody>
      </p:sp>
      <p:sp>
        <p:nvSpPr>
          <p:cNvPr id="14" name="Content Placeholder 2">
            <a:extLst>
              <a:ext uri="{FF2B5EF4-FFF2-40B4-BE49-F238E27FC236}">
                <a16:creationId xmlns:a16="http://schemas.microsoft.com/office/drawing/2014/main" id="{7BDA82AD-B09D-0D4D-CC2C-B94FBEDC2CBA}"/>
              </a:ext>
            </a:extLst>
          </p:cNvPr>
          <p:cNvSpPr>
            <a:spLocks noGrp="1"/>
          </p:cNvSpPr>
          <p:nvPr>
            <p:ph idx="1"/>
          </p:nvPr>
        </p:nvSpPr>
        <p:spPr>
          <a:xfrm>
            <a:off x="1225899" y="2770429"/>
            <a:ext cx="6047189" cy="3620209"/>
          </a:xfrm>
        </p:spPr>
        <p:txBody>
          <a:bodyPr>
            <a:noAutofit/>
          </a:bodyPr>
          <a:lstStyle/>
          <a:p>
            <a:pPr>
              <a:lnSpc>
                <a:spcPct val="50000"/>
              </a:lnSpc>
            </a:pPr>
            <a:r>
              <a:rPr lang="en-US" sz="2400" dirty="0"/>
              <a:t>Concentrated Animal Feeding Operations</a:t>
            </a:r>
          </a:p>
          <a:p>
            <a:pPr>
              <a:lnSpc>
                <a:spcPct val="50000"/>
              </a:lnSpc>
            </a:pPr>
            <a:r>
              <a:rPr lang="en-US" sz="2400" dirty="0"/>
              <a:t>Underground Storage Tanks</a:t>
            </a:r>
          </a:p>
          <a:p>
            <a:pPr>
              <a:lnSpc>
                <a:spcPct val="50000"/>
              </a:lnSpc>
            </a:pPr>
            <a:r>
              <a:rPr lang="en-US" sz="2400" dirty="0"/>
              <a:t>Underground Injection Wells</a:t>
            </a:r>
          </a:p>
          <a:p>
            <a:pPr>
              <a:lnSpc>
                <a:spcPct val="50000"/>
              </a:lnSpc>
            </a:pPr>
            <a:r>
              <a:rPr lang="en-US" sz="2400" dirty="0"/>
              <a:t>Hazardous Waste Sites</a:t>
            </a:r>
          </a:p>
          <a:p>
            <a:pPr>
              <a:lnSpc>
                <a:spcPct val="50000"/>
              </a:lnSpc>
            </a:pPr>
            <a:r>
              <a:rPr lang="en-US" sz="2400" dirty="0"/>
              <a:t>Solid Waste Facilities</a:t>
            </a:r>
          </a:p>
          <a:p>
            <a:pPr>
              <a:lnSpc>
                <a:spcPct val="50000"/>
              </a:lnSpc>
            </a:pPr>
            <a:r>
              <a:rPr lang="en-US" sz="2400" dirty="0"/>
              <a:t>Oil and Gas Wells</a:t>
            </a:r>
          </a:p>
          <a:p>
            <a:pPr>
              <a:lnSpc>
                <a:spcPct val="50000"/>
              </a:lnSpc>
            </a:pPr>
            <a:r>
              <a:rPr lang="en-US" sz="2400" dirty="0"/>
              <a:t>Airports/Runways</a:t>
            </a:r>
          </a:p>
          <a:p>
            <a:pPr>
              <a:lnSpc>
                <a:spcPct val="50000"/>
              </a:lnSpc>
            </a:pPr>
            <a:r>
              <a:rPr lang="en-US" sz="2400" dirty="0"/>
              <a:t>Superfund Sites</a:t>
            </a:r>
          </a:p>
          <a:p>
            <a:pPr>
              <a:lnSpc>
                <a:spcPct val="50000"/>
              </a:lnSpc>
            </a:pPr>
            <a:r>
              <a:rPr lang="en-US" sz="2400" dirty="0"/>
              <a:t>Brownfields</a:t>
            </a:r>
          </a:p>
        </p:txBody>
      </p:sp>
      <p:sp>
        <p:nvSpPr>
          <p:cNvPr id="6" name="Rectangle 5">
            <a:extLst>
              <a:ext uri="{FF2B5EF4-FFF2-40B4-BE49-F238E27FC236}">
                <a16:creationId xmlns:a16="http://schemas.microsoft.com/office/drawing/2014/main" id="{B9285736-FDFC-8FD7-07FA-AD4BA1E34604}"/>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B4B22C89-CD2F-74A8-616F-19357C0EA32C}"/>
              </a:ext>
            </a:extLst>
          </p:cNvPr>
          <p:cNvCxnSpPr>
            <a:cxnSpLocks/>
          </p:cNvCxnSpPr>
          <p:nvPr/>
        </p:nvCxnSpPr>
        <p:spPr>
          <a:xfrm>
            <a:off x="812800" y="1530108"/>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AI-generated content may be incorrect.">
            <a:extLst>
              <a:ext uri="{FF2B5EF4-FFF2-40B4-BE49-F238E27FC236}">
                <a16:creationId xmlns:a16="http://schemas.microsoft.com/office/drawing/2014/main" id="{FC47FDD8-69E6-358B-28CA-72B7106431C3}"/>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
        <p:nvSpPr>
          <p:cNvPr id="4" name="Rectangle: Rounded Corners 3">
            <a:extLst>
              <a:ext uri="{FF2B5EF4-FFF2-40B4-BE49-F238E27FC236}">
                <a16:creationId xmlns:a16="http://schemas.microsoft.com/office/drawing/2014/main" id="{4DA25540-2F91-4F41-4391-954CEE68B69B}"/>
              </a:ext>
            </a:extLst>
          </p:cNvPr>
          <p:cNvSpPr/>
          <p:nvPr/>
        </p:nvSpPr>
        <p:spPr>
          <a:xfrm>
            <a:off x="1024931" y="1787693"/>
            <a:ext cx="5767754" cy="725153"/>
          </a:xfrm>
          <a:prstGeom prst="roundRect">
            <a:avLst/>
          </a:prstGeom>
          <a:solidFill>
            <a:schemeClr val="accent3">
              <a:lumMod val="75000"/>
            </a:schemeClr>
          </a:solidFill>
          <a:ln>
            <a:solidFill>
              <a:schemeClr val="tx2">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Point Sources</a:t>
            </a:r>
          </a:p>
        </p:txBody>
      </p:sp>
      <p:pic>
        <p:nvPicPr>
          <p:cNvPr id="5" name="Picture 4">
            <a:extLst>
              <a:ext uri="{FF2B5EF4-FFF2-40B4-BE49-F238E27FC236}">
                <a16:creationId xmlns:a16="http://schemas.microsoft.com/office/drawing/2014/main" id="{B6B6CF99-6886-13DE-674B-44B4EC06CF8E}"/>
              </a:ext>
            </a:extLst>
          </p:cNvPr>
          <p:cNvPicPr>
            <a:picLocks noChangeAspect="1"/>
          </p:cNvPicPr>
          <p:nvPr/>
        </p:nvPicPr>
        <p:blipFill>
          <a:blip r:embed="rId4"/>
          <a:stretch>
            <a:fillRect/>
          </a:stretch>
        </p:blipFill>
        <p:spPr>
          <a:xfrm>
            <a:off x="8646603" y="3561850"/>
            <a:ext cx="2828789" cy="2828789"/>
          </a:xfrm>
          <a:prstGeom prst="rect">
            <a:avLst/>
          </a:prstGeom>
          <a:ln w="19050">
            <a:solidFill>
              <a:srgbClr val="252F4E"/>
            </a:solidFill>
          </a:ln>
        </p:spPr>
      </p:pic>
      <p:pic>
        <p:nvPicPr>
          <p:cNvPr id="9" name="Picture 8">
            <a:extLst>
              <a:ext uri="{FF2B5EF4-FFF2-40B4-BE49-F238E27FC236}">
                <a16:creationId xmlns:a16="http://schemas.microsoft.com/office/drawing/2014/main" id="{E474DF8B-8C26-E5AA-F9CD-87853D760244}"/>
              </a:ext>
            </a:extLst>
          </p:cNvPr>
          <p:cNvPicPr>
            <a:picLocks noChangeAspect="1"/>
          </p:cNvPicPr>
          <p:nvPr/>
        </p:nvPicPr>
        <p:blipFill>
          <a:blip r:embed="rId5"/>
          <a:stretch>
            <a:fillRect/>
          </a:stretch>
        </p:blipFill>
        <p:spPr>
          <a:xfrm>
            <a:off x="6690527" y="3592019"/>
            <a:ext cx="1863970" cy="1351378"/>
          </a:xfrm>
          <a:prstGeom prst="rect">
            <a:avLst/>
          </a:prstGeom>
        </p:spPr>
      </p:pic>
      <p:pic>
        <p:nvPicPr>
          <p:cNvPr id="10" name="Picture 9">
            <a:extLst>
              <a:ext uri="{FF2B5EF4-FFF2-40B4-BE49-F238E27FC236}">
                <a16:creationId xmlns:a16="http://schemas.microsoft.com/office/drawing/2014/main" id="{FB77FFD4-19DA-981E-5512-D00CFAB7A6C9}"/>
              </a:ext>
            </a:extLst>
          </p:cNvPr>
          <p:cNvPicPr>
            <a:picLocks noChangeAspect="1"/>
          </p:cNvPicPr>
          <p:nvPr/>
        </p:nvPicPr>
        <p:blipFill>
          <a:blip r:embed="rId6"/>
          <a:srcRect l="1989" t="3523" r="1916" b="2417"/>
          <a:stretch>
            <a:fillRect/>
          </a:stretch>
        </p:blipFill>
        <p:spPr>
          <a:xfrm>
            <a:off x="6445694" y="5085190"/>
            <a:ext cx="1823225" cy="1305449"/>
          </a:xfrm>
          <a:prstGeom prst="rect">
            <a:avLst/>
          </a:prstGeom>
        </p:spPr>
      </p:pic>
      <p:pic>
        <p:nvPicPr>
          <p:cNvPr id="11" name="Picture 10">
            <a:extLst>
              <a:ext uri="{FF2B5EF4-FFF2-40B4-BE49-F238E27FC236}">
                <a16:creationId xmlns:a16="http://schemas.microsoft.com/office/drawing/2014/main" id="{ADDC3F0B-E124-7ACA-C1A7-FF1AF994CCCD}"/>
              </a:ext>
            </a:extLst>
          </p:cNvPr>
          <p:cNvPicPr>
            <a:picLocks noChangeAspect="1"/>
          </p:cNvPicPr>
          <p:nvPr/>
        </p:nvPicPr>
        <p:blipFill>
          <a:blip r:embed="rId7"/>
          <a:srcRect b="11371"/>
          <a:stretch>
            <a:fillRect/>
          </a:stretch>
        </p:blipFill>
        <p:spPr>
          <a:xfrm>
            <a:off x="7650772" y="1583204"/>
            <a:ext cx="3702398" cy="1845796"/>
          </a:xfrm>
          <a:prstGeom prst="rect">
            <a:avLst/>
          </a:prstGeom>
          <a:ln w="19050">
            <a:solidFill>
              <a:srgbClr val="252F4E"/>
            </a:solidFill>
          </a:ln>
        </p:spPr>
      </p:pic>
    </p:spTree>
    <p:extLst>
      <p:ext uri="{BB962C8B-B14F-4D97-AF65-F5344CB8AC3E}">
        <p14:creationId xmlns:p14="http://schemas.microsoft.com/office/powerpoint/2010/main" val="3689798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3790C0-6E14-61D8-CD73-15856D86199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736E643F-7725-77EA-D1E5-953141F6B6FB}"/>
              </a:ext>
            </a:extLst>
          </p:cNvPr>
          <p:cNvSpPr>
            <a:spLocks noGrp="1"/>
          </p:cNvSpPr>
          <p:nvPr>
            <p:ph type="title"/>
          </p:nvPr>
        </p:nvSpPr>
        <p:spPr>
          <a:xfrm>
            <a:off x="812800" y="467361"/>
            <a:ext cx="10038081" cy="853440"/>
          </a:xfrm>
        </p:spPr>
        <p:txBody>
          <a:bodyPr>
            <a:normAutofit/>
          </a:bodyPr>
          <a:lstStyle/>
          <a:p>
            <a:r>
              <a:rPr lang="en-US" sz="4000" dirty="0"/>
              <a:t>Potential Sources of Contamination</a:t>
            </a:r>
          </a:p>
        </p:txBody>
      </p:sp>
      <p:sp>
        <p:nvSpPr>
          <p:cNvPr id="6" name="Rectangle 5">
            <a:extLst>
              <a:ext uri="{FF2B5EF4-FFF2-40B4-BE49-F238E27FC236}">
                <a16:creationId xmlns:a16="http://schemas.microsoft.com/office/drawing/2014/main" id="{52A311DB-7C9C-850B-0E5A-E1660EBE27CB}"/>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CFA0B4D3-1246-FB18-3A46-3CEB0E84570D}"/>
              </a:ext>
            </a:extLst>
          </p:cNvPr>
          <p:cNvCxnSpPr>
            <a:cxnSpLocks/>
          </p:cNvCxnSpPr>
          <p:nvPr/>
        </p:nvCxnSpPr>
        <p:spPr>
          <a:xfrm>
            <a:off x="812800" y="1530108"/>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Logo, company name&#10;&#10;AI-generated content may be incorrect.">
            <a:extLst>
              <a:ext uri="{FF2B5EF4-FFF2-40B4-BE49-F238E27FC236}">
                <a16:creationId xmlns:a16="http://schemas.microsoft.com/office/drawing/2014/main" id="{35588A84-B9A1-F797-261A-922C0714B801}"/>
              </a:ext>
            </a:extLst>
          </p:cNvPr>
          <p:cNvPicPr>
            <a:picLocks noChangeAspect="1"/>
          </p:cNvPicPr>
          <p:nvPr/>
        </p:nvPicPr>
        <p:blipFill>
          <a:blip r:embed="rId3"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
        <p:nvSpPr>
          <p:cNvPr id="7" name="Rectangle: Rounded Corners 6">
            <a:extLst>
              <a:ext uri="{FF2B5EF4-FFF2-40B4-BE49-F238E27FC236}">
                <a16:creationId xmlns:a16="http://schemas.microsoft.com/office/drawing/2014/main" id="{DF7CF272-727D-FCEE-2070-2EA5A083C7A8}"/>
              </a:ext>
            </a:extLst>
          </p:cNvPr>
          <p:cNvSpPr/>
          <p:nvPr/>
        </p:nvSpPr>
        <p:spPr>
          <a:xfrm>
            <a:off x="5295478" y="1910858"/>
            <a:ext cx="5787853" cy="703385"/>
          </a:xfrm>
          <a:prstGeom prst="roundRect">
            <a:avLst/>
          </a:prstGeom>
          <a:solidFill>
            <a:srgbClr val="33406B"/>
          </a:solidFill>
          <a:ln>
            <a:solidFill>
              <a:schemeClr val="tx2">
                <a:lumMod val="75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Non-point Sources</a:t>
            </a:r>
          </a:p>
        </p:txBody>
      </p:sp>
      <p:sp>
        <p:nvSpPr>
          <p:cNvPr id="8" name="Content Placeholder 2">
            <a:extLst>
              <a:ext uri="{FF2B5EF4-FFF2-40B4-BE49-F238E27FC236}">
                <a16:creationId xmlns:a16="http://schemas.microsoft.com/office/drawing/2014/main" id="{98FBE4CA-7F13-3558-CBE8-34C394BC2B93}"/>
              </a:ext>
            </a:extLst>
          </p:cNvPr>
          <p:cNvSpPr txBox="1">
            <a:spLocks/>
          </p:cNvSpPr>
          <p:nvPr/>
        </p:nvSpPr>
        <p:spPr>
          <a:xfrm>
            <a:off x="5295479" y="2783393"/>
            <a:ext cx="6119447" cy="3376248"/>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2"/>
              </a:buClr>
              <a:buSzPct val="100000"/>
              <a:buFont typeface="Arial" pitchFamily="34" charset="0"/>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100000"/>
              <a:buFont typeface="Arial" pitchFamily="34" charset="0"/>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100000"/>
              <a:buFont typeface="Arial" pitchFamily="34" charset="0"/>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100000"/>
              <a:buFont typeface="Arial" pitchFamily="34" charset="0"/>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100000"/>
              <a:buFont typeface="Arial" pitchFamily="34" charset="0"/>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100000"/>
              <a:buFont typeface="Arial" pitchFamily="34" charset="0"/>
              <a:buChar char="▪"/>
              <a:defRPr sz="1400" kern="1200" baseline="0">
                <a:solidFill>
                  <a:schemeClr val="tx2"/>
                </a:solidFill>
                <a:latin typeface="+mn-lt"/>
                <a:ea typeface="+mn-ea"/>
                <a:cs typeface="+mn-cs"/>
              </a:defRPr>
            </a:lvl9pPr>
          </a:lstStyle>
          <a:p>
            <a:pPr marL="45720" indent="0">
              <a:spcBef>
                <a:spcPts val="600"/>
              </a:spcBef>
              <a:buNone/>
            </a:pPr>
            <a:r>
              <a:rPr lang="en-US" sz="3200" dirty="0"/>
              <a:t>Contaminants can include:</a:t>
            </a:r>
          </a:p>
          <a:p>
            <a:pPr marL="548640">
              <a:spcBef>
                <a:spcPts val="600"/>
              </a:spcBef>
            </a:pPr>
            <a:r>
              <a:rPr lang="en-US" sz="2800" dirty="0"/>
              <a:t>Fertilizers, Herbicides, Insecticides</a:t>
            </a:r>
          </a:p>
          <a:p>
            <a:pPr marL="548640">
              <a:spcBef>
                <a:spcPts val="600"/>
              </a:spcBef>
            </a:pPr>
            <a:r>
              <a:rPr lang="en-US" sz="2800" dirty="0"/>
              <a:t>Oil and Grease</a:t>
            </a:r>
          </a:p>
          <a:p>
            <a:pPr marL="548640">
              <a:spcBef>
                <a:spcPts val="600"/>
              </a:spcBef>
            </a:pPr>
            <a:r>
              <a:rPr lang="en-US" sz="2800" dirty="0"/>
              <a:t>Bacteria</a:t>
            </a:r>
          </a:p>
          <a:p>
            <a:pPr marL="548640">
              <a:spcBef>
                <a:spcPts val="600"/>
              </a:spcBef>
            </a:pPr>
            <a:r>
              <a:rPr lang="en-US" sz="2800" dirty="0"/>
              <a:t>Nutrients</a:t>
            </a:r>
          </a:p>
          <a:p>
            <a:pPr marL="548640">
              <a:spcBef>
                <a:spcPts val="600"/>
              </a:spcBef>
            </a:pPr>
            <a:r>
              <a:rPr lang="en-US" sz="2800" dirty="0"/>
              <a:t>Road salts</a:t>
            </a:r>
          </a:p>
          <a:p>
            <a:pPr marL="548640">
              <a:spcBef>
                <a:spcPts val="600"/>
              </a:spcBef>
            </a:pPr>
            <a:r>
              <a:rPr lang="en-US" sz="2800" dirty="0"/>
              <a:t>Sediment</a:t>
            </a:r>
            <a:endParaRPr lang="en-US" sz="2800" b="1" dirty="0"/>
          </a:p>
        </p:txBody>
      </p:sp>
      <p:pic>
        <p:nvPicPr>
          <p:cNvPr id="11" name="Picture 10">
            <a:extLst>
              <a:ext uri="{FF2B5EF4-FFF2-40B4-BE49-F238E27FC236}">
                <a16:creationId xmlns:a16="http://schemas.microsoft.com/office/drawing/2014/main" id="{42F4ADA1-D5CD-6C7D-BEFB-D2F8F27DCAC7}"/>
              </a:ext>
            </a:extLst>
          </p:cNvPr>
          <p:cNvPicPr>
            <a:picLocks noChangeAspect="1"/>
          </p:cNvPicPr>
          <p:nvPr/>
        </p:nvPicPr>
        <p:blipFill>
          <a:blip r:embed="rId4"/>
          <a:srcRect t="6688" b="14053"/>
          <a:stretch>
            <a:fillRect/>
          </a:stretch>
        </p:blipFill>
        <p:spPr>
          <a:xfrm>
            <a:off x="1028710" y="4043520"/>
            <a:ext cx="3648436" cy="1955204"/>
          </a:xfrm>
          <a:prstGeom prst="rect">
            <a:avLst/>
          </a:prstGeom>
          <a:ln w="19050">
            <a:solidFill>
              <a:srgbClr val="252F4E"/>
            </a:solidFill>
          </a:ln>
        </p:spPr>
      </p:pic>
      <p:pic>
        <p:nvPicPr>
          <p:cNvPr id="11266" name="Picture 2" descr="7/28 54± ACRES * GARBER OKLAHOMA * GARFIELD COUNTY * CROPLAND | Lippard ...">
            <a:extLst>
              <a:ext uri="{FF2B5EF4-FFF2-40B4-BE49-F238E27FC236}">
                <a16:creationId xmlns:a16="http://schemas.microsoft.com/office/drawing/2014/main" id="{85AEABE0-7A07-AF49-65EA-E0B447783BF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12" r="16005"/>
          <a:stretch>
            <a:fillRect/>
          </a:stretch>
        </p:blipFill>
        <p:spPr bwMode="auto">
          <a:xfrm>
            <a:off x="621530" y="1986087"/>
            <a:ext cx="2231398" cy="1919740"/>
          </a:xfrm>
          <a:prstGeom prst="rect">
            <a:avLst/>
          </a:prstGeom>
          <a:noFill/>
          <a:ln w="19050">
            <a:solidFill>
              <a:srgbClr val="252F4E"/>
            </a:solidFill>
          </a:ln>
          <a:extLst>
            <a:ext uri="{909E8E84-426E-40DD-AFC4-6F175D3DCCD1}">
              <a14:hiddenFill xmlns:a14="http://schemas.microsoft.com/office/drawing/2010/main">
                <a:solidFill>
                  <a:srgbClr val="FFFFFF"/>
                </a:solidFill>
              </a14:hiddenFill>
            </a:ext>
          </a:extLst>
        </p:spPr>
      </p:pic>
      <p:pic>
        <p:nvPicPr>
          <p:cNvPr id="11268" name="Picture 4" descr="Oklahoma Commercial Feedlots">
            <a:extLst>
              <a:ext uri="{FF2B5EF4-FFF2-40B4-BE49-F238E27FC236}">
                <a16:creationId xmlns:a16="http://schemas.microsoft.com/office/drawing/2014/main" id="{ACABFBE7-0E98-6748-1869-7C6E44C5C5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94" r="8815"/>
          <a:stretch>
            <a:fillRect/>
          </a:stretch>
        </p:blipFill>
        <p:spPr bwMode="auto">
          <a:xfrm>
            <a:off x="2996290" y="1982445"/>
            <a:ext cx="1955401" cy="1919738"/>
          </a:xfrm>
          <a:prstGeom prst="rect">
            <a:avLst/>
          </a:prstGeom>
          <a:noFill/>
          <a:ln w="19050">
            <a:solidFill>
              <a:srgbClr val="252F4E"/>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81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92829-5F8D-AEF8-A9B2-B474CB3F3D2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A6C4846-6E72-63F2-777E-B53C7F0CCE10}"/>
              </a:ext>
            </a:extLst>
          </p:cNvPr>
          <p:cNvSpPr/>
          <p:nvPr/>
        </p:nvSpPr>
        <p:spPr>
          <a:xfrm>
            <a:off x="6744510" y="5522976"/>
            <a:ext cx="4634690" cy="676656"/>
          </a:xfrm>
          <a:prstGeom prst="rect">
            <a:avLst/>
          </a:prstGeom>
          <a:solidFill>
            <a:srgbClr val="252F4E"/>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8BDD4229-FE7E-A8E2-CBEC-7593563F2B60}"/>
              </a:ext>
            </a:extLst>
          </p:cNvPr>
          <p:cNvSpPr>
            <a:spLocks noGrp="1"/>
          </p:cNvSpPr>
          <p:nvPr>
            <p:ph type="title"/>
          </p:nvPr>
        </p:nvSpPr>
        <p:spPr>
          <a:xfrm>
            <a:off x="812800" y="467361"/>
            <a:ext cx="10038081" cy="853440"/>
          </a:xfrm>
        </p:spPr>
        <p:txBody>
          <a:bodyPr/>
          <a:lstStyle/>
          <a:p>
            <a:r>
              <a:rPr lang="en-US" dirty="0"/>
              <a:t>Practices and Projects for SWP</a:t>
            </a:r>
          </a:p>
        </p:txBody>
      </p:sp>
      <p:sp>
        <p:nvSpPr>
          <p:cNvPr id="14" name="Content Placeholder 2">
            <a:extLst>
              <a:ext uri="{FF2B5EF4-FFF2-40B4-BE49-F238E27FC236}">
                <a16:creationId xmlns:a16="http://schemas.microsoft.com/office/drawing/2014/main" id="{3FB98356-744E-60F8-F4F2-FD0F152BE7EC}"/>
              </a:ext>
            </a:extLst>
          </p:cNvPr>
          <p:cNvSpPr>
            <a:spLocks noGrp="1"/>
          </p:cNvSpPr>
          <p:nvPr>
            <p:ph idx="1"/>
          </p:nvPr>
        </p:nvSpPr>
        <p:spPr>
          <a:xfrm>
            <a:off x="812800" y="1546534"/>
            <a:ext cx="5197857" cy="4483045"/>
          </a:xfrm>
        </p:spPr>
        <p:txBody>
          <a:bodyPr>
            <a:normAutofit/>
          </a:bodyPr>
          <a:lstStyle/>
          <a:p>
            <a:pPr marL="45720" indent="0">
              <a:buNone/>
            </a:pPr>
            <a:r>
              <a:rPr lang="en-US" sz="2800" b="1" dirty="0"/>
              <a:t>A few examples:</a:t>
            </a:r>
            <a:endParaRPr lang="en-US" dirty="0"/>
          </a:p>
          <a:p>
            <a:pPr marL="548640">
              <a:spcBef>
                <a:spcPts val="600"/>
              </a:spcBef>
            </a:pPr>
            <a:r>
              <a:rPr lang="en-US" sz="2400" dirty="0"/>
              <a:t>Riparian area restoration</a:t>
            </a:r>
          </a:p>
          <a:p>
            <a:pPr marL="548640">
              <a:spcBef>
                <a:spcPts val="600"/>
              </a:spcBef>
            </a:pPr>
            <a:r>
              <a:rPr lang="en-US" sz="2400" dirty="0"/>
              <a:t>Stream bank stabilization</a:t>
            </a:r>
          </a:p>
          <a:p>
            <a:pPr marL="548640">
              <a:spcBef>
                <a:spcPts val="600"/>
              </a:spcBef>
            </a:pPr>
            <a:endParaRPr lang="en-US" sz="2800" dirty="0"/>
          </a:p>
        </p:txBody>
      </p:sp>
      <p:sp>
        <p:nvSpPr>
          <p:cNvPr id="6" name="Rectangle 5">
            <a:extLst>
              <a:ext uri="{FF2B5EF4-FFF2-40B4-BE49-F238E27FC236}">
                <a16:creationId xmlns:a16="http://schemas.microsoft.com/office/drawing/2014/main" id="{667D4B8A-D5D5-159A-7DD9-02735DAC4467}"/>
              </a:ext>
            </a:extLst>
          </p:cNvPr>
          <p:cNvSpPr/>
          <p:nvPr/>
        </p:nvSpPr>
        <p:spPr>
          <a:xfrm>
            <a:off x="0" y="-8466"/>
            <a:ext cx="12192000" cy="250094"/>
          </a:xfrm>
          <a:prstGeom prst="rect">
            <a:avLst/>
          </a:prstGeom>
          <a:solidFill>
            <a:srgbClr val="252F4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8C3F06D3-777C-9E87-6480-FDE3CC8F0AF7}"/>
              </a:ext>
            </a:extLst>
          </p:cNvPr>
          <p:cNvCxnSpPr>
            <a:cxnSpLocks/>
          </p:cNvCxnSpPr>
          <p:nvPr/>
        </p:nvCxnSpPr>
        <p:spPr>
          <a:xfrm>
            <a:off x="812800" y="1439673"/>
            <a:ext cx="2040128" cy="0"/>
          </a:xfrm>
          <a:prstGeom prst="line">
            <a:avLst/>
          </a:prstGeom>
          <a:ln w="190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1499435-58A3-DBA1-1A65-04E325EE98CE}"/>
              </a:ext>
            </a:extLst>
          </p:cNvPr>
          <p:cNvPicPr>
            <a:picLocks noChangeAspect="1"/>
          </p:cNvPicPr>
          <p:nvPr/>
        </p:nvPicPr>
        <p:blipFill>
          <a:blip r:embed="rId3">
            <a:extLst>
              <a:ext uri="{28A0092B-C50C-407E-A947-70E740481C1C}">
                <a14:useLocalDpi xmlns:a14="http://schemas.microsoft.com/office/drawing/2010/main" val="0"/>
              </a:ext>
            </a:extLst>
          </a:blip>
          <a:srcRect l="9484" t="42499" r="11168"/>
          <a:stretch>
            <a:fillRect/>
          </a:stretch>
        </p:blipFill>
        <p:spPr>
          <a:xfrm>
            <a:off x="6744510" y="4297679"/>
            <a:ext cx="4606132" cy="1128381"/>
          </a:xfrm>
          <a:prstGeom prst="rect">
            <a:avLst/>
          </a:prstGeom>
        </p:spPr>
      </p:pic>
      <p:pic>
        <p:nvPicPr>
          <p:cNvPr id="8" name="Picture 7" descr="A picture containing text, clipart, porcelain&#10;&#10;AI-generated content may be incorrect.">
            <a:extLst>
              <a:ext uri="{FF2B5EF4-FFF2-40B4-BE49-F238E27FC236}">
                <a16:creationId xmlns:a16="http://schemas.microsoft.com/office/drawing/2014/main" id="{4435018E-E4EC-6D9A-DC6C-0725184272C1}"/>
              </a:ext>
            </a:extLst>
          </p:cNvPr>
          <p:cNvPicPr>
            <a:picLocks noChangeAspect="1"/>
          </p:cNvPicPr>
          <p:nvPr/>
        </p:nvPicPr>
        <p:blipFill>
          <a:blip r:embed="rId4">
            <a:extLst>
              <a:ext uri="{28A0092B-C50C-407E-A947-70E740481C1C}">
                <a14:useLocalDpi xmlns:a14="http://schemas.microsoft.com/office/drawing/2010/main" val="0"/>
              </a:ext>
            </a:extLst>
          </a:blip>
          <a:srcRect l="9176" t="1158" r="15096" b="3852"/>
          <a:stretch>
            <a:fillRect/>
          </a:stretch>
        </p:blipFill>
        <p:spPr>
          <a:xfrm>
            <a:off x="6744510" y="1363228"/>
            <a:ext cx="4606132" cy="2873737"/>
          </a:xfrm>
          <a:prstGeom prst="rect">
            <a:avLst/>
          </a:prstGeom>
        </p:spPr>
      </p:pic>
      <p:sp>
        <p:nvSpPr>
          <p:cNvPr id="9" name="TextBox 8">
            <a:extLst>
              <a:ext uri="{FF2B5EF4-FFF2-40B4-BE49-F238E27FC236}">
                <a16:creationId xmlns:a16="http://schemas.microsoft.com/office/drawing/2014/main" id="{6AEBE464-33A0-F5E1-85FF-735358E34823}"/>
              </a:ext>
            </a:extLst>
          </p:cNvPr>
          <p:cNvSpPr txBox="1"/>
          <p:nvPr/>
        </p:nvSpPr>
        <p:spPr>
          <a:xfrm>
            <a:off x="8213052" y="1087420"/>
            <a:ext cx="1669047" cy="230832"/>
          </a:xfrm>
          <a:prstGeom prst="rect">
            <a:avLst/>
          </a:prstGeom>
          <a:noFill/>
        </p:spPr>
        <p:txBody>
          <a:bodyPr wrap="none" rtlCol="0">
            <a:spAutoFit/>
          </a:bodyPr>
          <a:lstStyle/>
          <a:p>
            <a:r>
              <a:rPr lang="en-US" sz="900" dirty="0"/>
              <a:t>Source: Oklahoma Blue Thumb</a:t>
            </a:r>
          </a:p>
        </p:txBody>
      </p:sp>
      <p:sp>
        <p:nvSpPr>
          <p:cNvPr id="10" name="TextBox 9">
            <a:extLst>
              <a:ext uri="{FF2B5EF4-FFF2-40B4-BE49-F238E27FC236}">
                <a16:creationId xmlns:a16="http://schemas.microsoft.com/office/drawing/2014/main" id="{4923A285-8C93-4835-F6B2-AF890CB7FA0A}"/>
              </a:ext>
            </a:extLst>
          </p:cNvPr>
          <p:cNvSpPr txBox="1"/>
          <p:nvPr/>
        </p:nvSpPr>
        <p:spPr>
          <a:xfrm>
            <a:off x="6744510" y="5614080"/>
            <a:ext cx="1308371" cy="461665"/>
          </a:xfrm>
          <a:prstGeom prst="rect">
            <a:avLst/>
          </a:prstGeom>
          <a:noFill/>
        </p:spPr>
        <p:txBody>
          <a:bodyPr wrap="none" rtlCol="0">
            <a:spAutoFit/>
          </a:bodyPr>
          <a:lstStyle/>
          <a:p>
            <a:r>
              <a:rPr lang="en-US" sz="2400" b="1" dirty="0">
                <a:solidFill>
                  <a:srgbClr val="E5EAEA"/>
                </a:solidFill>
              </a:rPr>
              <a:t>Benefit:</a:t>
            </a:r>
            <a:r>
              <a:rPr lang="en-US" dirty="0"/>
              <a:t>:</a:t>
            </a:r>
          </a:p>
        </p:txBody>
      </p:sp>
      <p:sp>
        <p:nvSpPr>
          <p:cNvPr id="12" name="Rectangle 11">
            <a:extLst>
              <a:ext uri="{FF2B5EF4-FFF2-40B4-BE49-F238E27FC236}">
                <a16:creationId xmlns:a16="http://schemas.microsoft.com/office/drawing/2014/main" id="{0E2EF05B-8326-7783-B54F-511CCC7635DC}"/>
              </a:ext>
            </a:extLst>
          </p:cNvPr>
          <p:cNvSpPr/>
          <p:nvPr/>
        </p:nvSpPr>
        <p:spPr>
          <a:xfrm>
            <a:off x="7963113" y="5570578"/>
            <a:ext cx="3387529" cy="581452"/>
          </a:xfrm>
          <a:prstGeom prst="rect">
            <a:avLst/>
          </a:prstGeom>
          <a:solidFill>
            <a:schemeClr val="bg1">
              <a:lumMod val="95000"/>
            </a:schemeClr>
          </a:solidFill>
          <a:ln>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716DC603-D9CB-DBD1-B329-0BD96A5BCF06}"/>
              </a:ext>
            </a:extLst>
          </p:cNvPr>
          <p:cNvSpPr txBox="1"/>
          <p:nvPr/>
        </p:nvSpPr>
        <p:spPr>
          <a:xfrm>
            <a:off x="8052881" y="5676638"/>
            <a:ext cx="3297761" cy="369332"/>
          </a:xfrm>
          <a:prstGeom prst="rect">
            <a:avLst/>
          </a:prstGeom>
          <a:noFill/>
        </p:spPr>
        <p:txBody>
          <a:bodyPr wrap="square" rtlCol="0">
            <a:spAutoFit/>
          </a:bodyPr>
          <a:lstStyle/>
          <a:p>
            <a:r>
              <a:rPr lang="en-US" dirty="0"/>
              <a:t>Reduce runoff of pollutants</a:t>
            </a:r>
          </a:p>
        </p:txBody>
      </p:sp>
      <p:sp>
        <p:nvSpPr>
          <p:cNvPr id="15" name="TextBox 14">
            <a:extLst>
              <a:ext uri="{FF2B5EF4-FFF2-40B4-BE49-F238E27FC236}">
                <a16:creationId xmlns:a16="http://schemas.microsoft.com/office/drawing/2014/main" id="{CE63E160-3F19-D6AC-BA5F-29D2BD902A48}"/>
              </a:ext>
            </a:extLst>
          </p:cNvPr>
          <p:cNvSpPr txBox="1"/>
          <p:nvPr/>
        </p:nvSpPr>
        <p:spPr>
          <a:xfrm>
            <a:off x="8052881" y="5676638"/>
            <a:ext cx="3297761" cy="369332"/>
          </a:xfrm>
          <a:prstGeom prst="rect">
            <a:avLst/>
          </a:prstGeom>
          <a:noFill/>
        </p:spPr>
        <p:txBody>
          <a:bodyPr wrap="square" rtlCol="0">
            <a:spAutoFit/>
          </a:bodyPr>
          <a:lstStyle/>
          <a:p>
            <a:r>
              <a:rPr lang="en-US" dirty="0"/>
              <a:t>Improvement of habitat</a:t>
            </a:r>
          </a:p>
        </p:txBody>
      </p:sp>
      <p:sp>
        <p:nvSpPr>
          <p:cNvPr id="21" name="TextBox 20">
            <a:extLst>
              <a:ext uri="{FF2B5EF4-FFF2-40B4-BE49-F238E27FC236}">
                <a16:creationId xmlns:a16="http://schemas.microsoft.com/office/drawing/2014/main" id="{81004BD3-D1D4-7A36-5984-C23FB68EC3C3}"/>
              </a:ext>
            </a:extLst>
          </p:cNvPr>
          <p:cNvSpPr txBox="1"/>
          <p:nvPr/>
        </p:nvSpPr>
        <p:spPr>
          <a:xfrm>
            <a:off x="7935422" y="5683777"/>
            <a:ext cx="3532677" cy="369332"/>
          </a:xfrm>
          <a:prstGeom prst="rect">
            <a:avLst/>
          </a:prstGeom>
          <a:noFill/>
        </p:spPr>
        <p:txBody>
          <a:bodyPr wrap="square" rtlCol="0">
            <a:spAutoFit/>
          </a:bodyPr>
          <a:lstStyle/>
          <a:p>
            <a:r>
              <a:rPr lang="en-US" dirty="0"/>
              <a:t>Reduce erosion and sedimentation</a:t>
            </a:r>
          </a:p>
        </p:txBody>
      </p:sp>
      <p:pic>
        <p:nvPicPr>
          <p:cNvPr id="22" name="Picture 21" descr="Logo, company name&#10;&#10;AI-generated content may be incorrect.">
            <a:extLst>
              <a:ext uri="{FF2B5EF4-FFF2-40B4-BE49-F238E27FC236}">
                <a16:creationId xmlns:a16="http://schemas.microsoft.com/office/drawing/2014/main" id="{ADAD00EF-5234-599C-6B4A-E8DBE70CF643}"/>
              </a:ext>
            </a:extLst>
          </p:cNvPr>
          <p:cNvPicPr>
            <a:picLocks noChangeAspect="1"/>
          </p:cNvPicPr>
          <p:nvPr/>
        </p:nvPicPr>
        <p:blipFill>
          <a:blip r:embed="rId5" cstate="print">
            <a:extLst>
              <a:ext uri="{28A0092B-C50C-407E-A947-70E740481C1C}">
                <a14:useLocalDpi xmlns:a14="http://schemas.microsoft.com/office/drawing/2010/main" val="0"/>
              </a:ext>
            </a:extLst>
          </a:blip>
          <a:srcRect t="33440" b="32240"/>
          <a:stretch>
            <a:fillRect/>
          </a:stretch>
        </p:blipFill>
        <p:spPr>
          <a:xfrm>
            <a:off x="10850881" y="109826"/>
            <a:ext cx="1249022" cy="428664"/>
          </a:xfrm>
          <a:prstGeom prst="rect">
            <a:avLst/>
          </a:prstGeom>
        </p:spPr>
      </p:pic>
    </p:spTree>
    <p:extLst>
      <p:ext uri="{BB962C8B-B14F-4D97-AF65-F5344CB8AC3E}">
        <p14:creationId xmlns:p14="http://schemas.microsoft.com/office/powerpoint/2010/main" val="380413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3" grpId="1"/>
      <p:bldP spid="15" grpId="0"/>
      <p:bldP spid="15" grpId="1"/>
      <p:bldP spid="21" grpId="0"/>
    </p:bldLst>
  </p:timing>
</p:sld>
</file>

<file path=ppt/theme/theme1.xml><?xml version="1.0" encoding="utf-8"?>
<a:theme xmlns:a="http://schemas.openxmlformats.org/drawingml/2006/main" name="Banded Design Blue 16x9">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084.potx" id="{22E7A37F-2161-4E4B-A340-BF7CA314E3E5}" vid="{F2416EA9-E215-4704-9EB2-B7658E7031A3}"/>
    </a:ext>
  </a:extLst>
</a:theme>
</file>

<file path=ppt/theme/theme2.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anded Design 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D3D69538A08A4CA9E62AA7E0505D5D" ma:contentTypeVersion="14" ma:contentTypeDescription="Create a new document." ma:contentTypeScope="" ma:versionID="4e7664db8c6f5b232287a0e1f44d7f6a">
  <xsd:schema xmlns:xsd="http://www.w3.org/2001/XMLSchema" xmlns:xs="http://www.w3.org/2001/XMLSchema" xmlns:p="http://schemas.microsoft.com/office/2006/metadata/properties" xmlns:ns2="147db386-3956-4f45-8587-7e22e5b21f4e" xmlns:ns3="abc36753-4dc0-4d56-b073-d82b7bede056" targetNamespace="http://schemas.microsoft.com/office/2006/metadata/properties" ma:root="true" ma:fieldsID="b28f20297cfb93ea91f5f6aa610970e6" ns2:_="" ns3:_="">
    <xsd:import namespace="147db386-3956-4f45-8587-7e22e5b21f4e"/>
    <xsd:import namespace="abc36753-4dc0-4d56-b073-d82b7bede05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db386-3956-4f45-8587-7e22e5b21f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c36753-4dc0-4d56-b073-d82b7bede05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161b03e4-9f6c-4cae-a87b-84d90219ca1e}" ma:internalName="TaxCatchAll" ma:showField="CatchAllData" ma:web="abc36753-4dc0-4d56-b073-d82b7bede0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bc36753-4dc0-4d56-b073-d82b7bede056" xsi:nil="true"/>
    <lcf76f155ced4ddcb4097134ff3c332f xmlns="147db386-3956-4f45-8587-7e22e5b21f4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195CE9-DC99-4BF2-B180-FB539F35C574}"/>
</file>

<file path=customXml/itemProps2.xml><?xml version="1.0" encoding="utf-8"?>
<ds:datastoreItem xmlns:ds="http://schemas.openxmlformats.org/officeDocument/2006/customXml" ds:itemID="{B9055F5E-4677-4402-A005-C12B4796BA3F}"/>
</file>

<file path=customXml/itemProps3.xml><?xml version="1.0" encoding="utf-8"?>
<ds:datastoreItem xmlns:ds="http://schemas.openxmlformats.org/officeDocument/2006/customXml" ds:itemID="{432116EA-708F-4E66-B360-E8977A0E8FD6}"/>
</file>

<file path=docProps/app.xml><?xml version="1.0" encoding="utf-8"?>
<Properties xmlns="http://schemas.openxmlformats.org/officeDocument/2006/extended-properties" xmlns:vt="http://schemas.openxmlformats.org/officeDocument/2006/docPropsVTypes">
  <Template>Blue banded nature presentation with mountain sunrise photo (widescreen)</Template>
  <TotalTime>8868</TotalTime>
  <Words>4292</Words>
  <Application>Microsoft Office PowerPoint</Application>
  <PresentationFormat>Widescreen</PresentationFormat>
  <Paragraphs>293</Paragraphs>
  <Slides>30</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Corbel</vt:lpstr>
      <vt:lpstr>Euphemia</vt:lpstr>
      <vt:lpstr>Banded Design Blue 16x9</vt:lpstr>
      <vt:lpstr>Oklahoma DEQ Source Water Protection Program</vt:lpstr>
      <vt:lpstr>Outline</vt:lpstr>
      <vt:lpstr>History of DEQ Source Water Protection</vt:lpstr>
      <vt:lpstr>What is Source Water Protection (SWP)?</vt:lpstr>
      <vt:lpstr>Understanding Watersheds</vt:lpstr>
      <vt:lpstr>Potential Sources of Contamination</vt:lpstr>
      <vt:lpstr>Potential Sources of Contamination</vt:lpstr>
      <vt:lpstr>Potential Sources of Contamination</vt:lpstr>
      <vt:lpstr>Practices and Projects for SWP</vt:lpstr>
      <vt:lpstr>Practices and Projects for SWP</vt:lpstr>
      <vt:lpstr>Practices and Projects for SWP</vt:lpstr>
      <vt:lpstr>Practices and Projects for SWP</vt:lpstr>
      <vt:lpstr>Practices and Projects for SWP</vt:lpstr>
      <vt:lpstr>Benefits of Source Water Protection</vt:lpstr>
      <vt:lpstr>Funding for Source Water Protection</vt:lpstr>
      <vt:lpstr>Oklahoma DEQ’s Source Water Protection Program</vt:lpstr>
      <vt:lpstr>7 Components of a Source Water Protection Program</vt:lpstr>
      <vt:lpstr>STEP 1 - Delineate</vt:lpstr>
      <vt:lpstr>STEP 2 - Inventory</vt:lpstr>
      <vt:lpstr>STEP 2 - Inventory</vt:lpstr>
      <vt:lpstr>STEP 2 - Inventory</vt:lpstr>
      <vt:lpstr>STEP 3 – Determine Susceptibility</vt:lpstr>
      <vt:lpstr>STEP 3 – Determine Susceptibility</vt:lpstr>
      <vt:lpstr>STEP 3 – Determine Susceptibility</vt:lpstr>
      <vt:lpstr>STEP 3 – Determine Susceptibility</vt:lpstr>
      <vt:lpstr>STEP 4 – Engage the Public</vt:lpstr>
      <vt:lpstr>STEP 5 – Develop an Action Plan</vt:lpstr>
      <vt:lpstr>STEP 6 – Protect/Implement Action Plan</vt:lpstr>
      <vt:lpstr>PowerPoint Presentation</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Cadence Belsky</dc:creator>
  <cp:lastModifiedBy>Cadence Belsky</cp:lastModifiedBy>
  <cp:revision>13</cp:revision>
  <dcterms:created xsi:type="dcterms:W3CDTF">2025-06-23T12:48:09Z</dcterms:created>
  <dcterms:modified xsi:type="dcterms:W3CDTF">2025-10-27T20:27:11Z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0x0101001DD3D69538A08A4CA9E62AA7E0505D5D</vt:lpwstr>
  </property>
</Properties>
</file>