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  <p:sldMasterId id="2147483751" r:id="rId3"/>
    <p:sldMasterId id="2147483764" r:id="rId4"/>
  </p:sldMasterIdLst>
  <p:notesMasterIdLst>
    <p:notesMasterId r:id="rId60"/>
  </p:notesMasterIdLst>
  <p:handoutMasterIdLst>
    <p:handoutMasterId r:id="rId61"/>
  </p:handoutMasterIdLst>
  <p:sldIdLst>
    <p:sldId id="418" r:id="rId5"/>
    <p:sldId id="414" r:id="rId6"/>
    <p:sldId id="336" r:id="rId7"/>
    <p:sldId id="337" r:id="rId8"/>
    <p:sldId id="338" r:id="rId9"/>
    <p:sldId id="339" r:id="rId10"/>
    <p:sldId id="371" r:id="rId11"/>
    <p:sldId id="340" r:id="rId12"/>
    <p:sldId id="341" r:id="rId13"/>
    <p:sldId id="342" r:id="rId14"/>
    <p:sldId id="374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396" r:id="rId44"/>
    <p:sldId id="395" r:id="rId45"/>
    <p:sldId id="406" r:id="rId46"/>
    <p:sldId id="407" r:id="rId47"/>
    <p:sldId id="417" r:id="rId48"/>
    <p:sldId id="408" r:id="rId49"/>
    <p:sldId id="409" r:id="rId50"/>
    <p:sldId id="410" r:id="rId51"/>
    <p:sldId id="411" r:id="rId52"/>
    <p:sldId id="412" r:id="rId53"/>
    <p:sldId id="404" r:id="rId54"/>
    <p:sldId id="405" r:id="rId55"/>
    <p:sldId id="334" r:id="rId56"/>
    <p:sldId id="413" r:id="rId57"/>
    <p:sldId id="415" r:id="rId58"/>
    <p:sldId id="335" r:id="rId5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QUser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32C"/>
    <a:srgbClr val="F20000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5" autoAdjust="0"/>
  </p:normalViewPr>
  <p:slideViewPr>
    <p:cSldViewPr>
      <p:cViewPr varScale="1">
        <p:scale>
          <a:sx n="74" d="100"/>
          <a:sy n="74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1890EE95-2C2A-4769-A969-2DD63607E49E}" type="datetimeFigureOut">
              <a:rPr lang="en-US" smtClean="0"/>
              <a:pPr/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E04AFAB2-ADE0-4011-8A89-4E8E4BE19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81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4C4D2CF-6C30-42FA-9AC1-BA7198310F6B}" type="datetimeFigureOut">
              <a:rPr lang="en-US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F8B0306-2D53-43E4-B665-EDB68DB3E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86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25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D1E34-2B2B-4FA0-8E4D-1E7CA39155F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0441A-EAFB-4E9D-8FB1-B744FE64F7C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549BF-838A-47B8-9481-61799BB6CF1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280" y="697548"/>
            <a:ext cx="4627841" cy="3486150"/>
          </a:xfrm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2"/>
            <a:ext cx="5140960" cy="418338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C9826-7CBF-46DD-A7D0-16188B835CC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7FB73-F637-4D57-A4B6-E716C5F54CC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FDC41-E0A9-4D3B-9A38-6B923409CFC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547FB-7874-45C8-9F9B-8A40921D779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83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83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83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83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DC03F-13A7-4C40-B840-52971A92E19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3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38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B820E-4F39-4BD0-BF7D-A1E184AD671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30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C57A5-B3B9-40F6-A17F-9E7D8ADDA6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4195B4-1382-48C0-8F42-04257AF415FD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EB65E9-4985-4BBC-8216-32FD142732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E84C2D-E657-498D-AC79-4225C2145CA7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32227D-36FF-4AE5-9A80-CEC268AD29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F86AB7-C830-42E5-85B6-6CDE72721C02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71F0B-07D0-4AC8-AF8B-40FD87536A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C2EB6-D8E3-4DBF-9C32-11A4D8C9F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78037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3EAA8-8D13-40E1-AF7F-959E96C5C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9306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7666B-FC0B-404B-BFE9-85ED1FF26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20387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142E-CF88-43D3-A004-9113FE55B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2539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F7A9-4E47-41BF-AB39-B2CACBD56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50059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648E9-B415-4992-90F6-0926F8650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38289"/>
      </p:ext>
    </p:extLst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000A0-892F-4DE9-A1C0-BAE25EE9A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91000"/>
      </p:ext>
    </p:extLst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C5926-BD21-4FC5-891E-33A51AC80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89570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F0A85-755A-480F-AAFA-F14D69A08CDC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FD4B5-AFF8-4745-9FA3-2BCA8D82FD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97544-F3A4-4C1E-8C7E-FAECEBAB8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44784"/>
      </p:ext>
    </p:extLst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CED25-14D7-4FE3-9762-76CF8E74D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2669"/>
      </p:ext>
    </p:extLst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06855-4CB9-4867-8F30-EE821A3A4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7539"/>
      </p:ext>
    </p:extLst>
  </p:cSld>
  <p:clrMapOvr>
    <a:masterClrMapping/>
  </p:clrMapOvr>
  <p:transition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613" y="762000"/>
            <a:ext cx="548481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FB1BE-E241-48C4-8042-9AF9663B4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8837"/>
      </p:ext>
    </p:extLst>
  </p:cSld>
  <p:clrMapOvr>
    <a:masterClrMapping/>
  </p:clrMapOvr>
  <p:transition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04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id:875420719@20112008-292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244426"/>
            <a:ext cx="1624584" cy="38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685800" y="1371600"/>
            <a:ext cx="845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371600"/>
            <a:ext cx="609600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97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29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97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3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5800" y="1371600"/>
            <a:ext cx="845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371600"/>
            <a:ext cx="609600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cid:875420719@20112008-292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244426"/>
            <a:ext cx="1624584" cy="38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6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16352B-7D40-46F9-BE01-C0CDBDB67064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142834-F29E-4F67-8125-3CA1A791F2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cid:875420719@20112008-292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244426"/>
            <a:ext cx="1624584" cy="38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52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90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29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00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58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6248400"/>
            <a:ext cx="19050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57200" y="6324600"/>
            <a:ext cx="30765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Perpetua" pitchFamily="18" charset="0"/>
              </a:rPr>
              <a:t>Physical Aquatic Habitat Modeling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4800"/>
            <a:ext cx="6248400" cy="1981200"/>
          </a:xfrm>
        </p:spPr>
        <p:txBody>
          <a:bodyPr/>
          <a:lstStyle>
            <a:lvl1pPr>
              <a:defRPr b="0" i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CC28-EF32-4433-9AE0-C932454245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91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2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6" name="Arc 3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4953F-9287-4FC6-AF3F-2F0A0746C72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05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9BE24-1488-4FA6-BEE7-3AB024739896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75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9AA8F-0BA4-4FC2-877F-75E3D6D3E16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1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43CD6-5A3F-4CC8-9E24-1CA4FC961038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D4A31B-D69B-4068-8265-43CD264251E8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791FF-9CB8-4C33-B6B8-06D2927872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05906-8886-4236-8A8A-509D2C9AE58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46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762A-3020-4815-A2F0-AFD79EBFB97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9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0AA7F-BAFC-4DCC-A1E0-21DA5984E61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52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EA18-8091-4F5C-A9DE-0C3F2DA5C80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97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D5D4B-1296-4537-B928-9DAEB5EEE2E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4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B81C-DA56-4D64-B3A1-1217599F30F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41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8B1F6-24E1-4677-B909-D34576D1DB9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5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779AC6-CB35-4E3F-A8D5-855E799B655F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690C5-025C-4CF2-8816-D729750B47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28779D-43E7-426C-B3FF-13AB1934D4F0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037FA-46DE-4487-990F-D3F84408C2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C2CB44-E75E-4C26-9462-E6627CB51F83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03D66-525D-41AF-B237-6CEE992EC3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88B7C-EFE8-4145-AF7A-DA9FE83AB093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5AF1B-812E-4EE0-96CA-1755F37DB4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4E6AD-C58E-4CC3-A6C3-C387ECFF2DD6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8D1C77-A83D-482C-A91B-9ADD9607CA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fld id="{D1578CA8-E821-4681-8FAB-8470B39FB694}" type="datetimeFigureOut">
              <a:rPr lang="en-US" smtClean="0"/>
              <a:pPr>
                <a:defRPr/>
              </a:pPr>
              <a:t>4/29/2019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5208C9-666E-4795-BFAB-F69800AC23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0">
              <a:srgbClr val="000000"/>
            </a:gs>
            <a:gs pos="24000">
              <a:schemeClr val="bg2">
                <a:lumMod val="50000"/>
              </a:schemeClr>
            </a:gs>
            <a:gs pos="70000">
              <a:srgbClr val="181CC7"/>
            </a:gs>
            <a:gs pos="88000">
              <a:srgbClr val="7005D4"/>
            </a:gs>
            <a:gs pos="5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fld id="{D6B5F13C-BC63-4A67-ACA2-0CDC7CA6B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109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med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7AEDD4-C1D9-46FA-A379-E3B6144D97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4/29/2019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F9B187-E45A-48E6-AC84-09DE2C3C67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51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Eras Demi IT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1032" name="Arc 2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" name="Arc 3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3" name="Arc 4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3200" smtClean="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fld id="{D2BE5365-9526-4D80-8F0E-A72AD62E149E}" type="slidenum">
              <a:rPr lang="en-US">
                <a:solidFill>
                  <a:srgbClr val="FFFFCC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977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eg"/><Relationship Id="rId5" Type="http://schemas.openxmlformats.org/officeDocument/2006/relationships/image" Target="../media/image24.jpe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.xml"/><Relationship Id="rId1" Type="http://schemas.openxmlformats.org/officeDocument/2006/relationships/video" Target="file:///\\file1\wqddata\planning\TMDL\Thunderbird\Public%20Meeting%20July23\PV_Water_by_LayerANOXICVOL.avi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hyperlink" Target="mailto:Karen.Miles@deq.ok.gov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governor.ky.gov/NR/rdonlyres/A025C92C-9B3F-44AE-A574-E448AA93AC02/0/177_murrayforum.JPG" TargetMode="External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hyperlink" Target="mailto:Karen.Miles@deq.ok.go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ilboats-603883_10151487854768082_1118191008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19871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0" y="5334000"/>
            <a:ext cx="2683410" cy="1385388"/>
          </a:xfrm>
        </p:spPr>
      </p:pic>
      <p:sp>
        <p:nvSpPr>
          <p:cNvPr id="4" name="TextBox 3"/>
          <p:cNvSpPr txBox="1"/>
          <p:nvPr/>
        </p:nvSpPr>
        <p:spPr>
          <a:xfrm>
            <a:off x="260731" y="914400"/>
            <a:ext cx="86256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Arial Rounded MT Bold" pitchFamily="34" charset="0"/>
              </a:rPr>
              <a:t>Lake Thunderbird TMDLs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endParaRPr lang="en-US" sz="5400" b="1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Arial Rounded MT Bold" pitchFamily="34" charset="0"/>
              </a:rPr>
              <a:t>Public Meeting</a:t>
            </a:r>
            <a:endParaRPr lang="en-US" sz="5400" b="1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7898" y="580136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July 23,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40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5919"/>
            <a:ext cx="7467600" cy="607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190500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E3E5C"/>
                </a:solidFill>
                <a:latin typeface="Arial Black" pitchFamily="34" charset="0"/>
              </a:rPr>
              <a:t>Regulated</a:t>
            </a:r>
          </a:p>
          <a:p>
            <a:r>
              <a:rPr lang="en-US" sz="2400" dirty="0" smtClean="0">
                <a:solidFill>
                  <a:srgbClr val="3E3E5C"/>
                </a:solidFill>
                <a:latin typeface="Arial Black" pitchFamily="34" charset="0"/>
              </a:rPr>
              <a:t>Point</a:t>
            </a:r>
          </a:p>
          <a:p>
            <a:r>
              <a:rPr lang="en-US" sz="2400" dirty="0" smtClean="0">
                <a:solidFill>
                  <a:srgbClr val="3E3E5C"/>
                </a:solidFill>
                <a:latin typeface="Arial Black" pitchFamily="34" charset="0"/>
              </a:rPr>
              <a:t>Sources</a:t>
            </a:r>
            <a:endParaRPr lang="en-US" sz="2400" dirty="0">
              <a:solidFill>
                <a:srgbClr val="3E3E5C"/>
              </a:solidFill>
              <a:latin typeface="Arial Black" pitchFamily="34" charset="0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362200" y="904965"/>
            <a:ext cx="1752600" cy="138103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76400" y="1505129"/>
            <a:ext cx="762000" cy="7046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733513" y="1609815"/>
            <a:ext cx="2609674" cy="2400299"/>
          </a:xfrm>
          <a:prstGeom prst="curvedConnector3">
            <a:avLst>
              <a:gd name="adj1" fmla="val 99467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2122" y="304800"/>
            <a:ext cx="6104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Bodoni MT Black" pitchFamily="18" charset="0"/>
              </a:rPr>
              <a:t>Project Timeline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827" y="1890310"/>
            <a:ext cx="792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Monitoring (2008 – 2009)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TMDL development (2010 –  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First public meeting (May 2012)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TMDL report to EPA (Nov 2012)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Public comments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Response to comments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92D050"/>
                </a:solidFill>
              </a:rPr>
              <a:t>Finalize TMDLs</a:t>
            </a: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keT-Bi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3314" y="0"/>
            <a:ext cx="10303098" cy="6858000"/>
          </a:xfrm>
          <a:prstGeom prst="rect">
            <a:avLst/>
          </a:prstGeom>
        </p:spPr>
      </p:pic>
      <p:sp>
        <p:nvSpPr>
          <p:cNvPr id="12290" name="Title 5"/>
          <p:cNvSpPr>
            <a:spLocks noGrp="1"/>
          </p:cNvSpPr>
          <p:nvPr>
            <p:ph type="ctrTitle"/>
          </p:nvPr>
        </p:nvSpPr>
        <p:spPr>
          <a:xfrm>
            <a:off x="1600200" y="282575"/>
            <a:ext cx="7772400" cy="14700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i="0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Lake Thunderbird</a:t>
            </a:r>
            <a:br>
              <a:rPr lang="en-US" b="1" i="0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b="1" i="0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Watershed-Lake Model</a:t>
            </a:r>
          </a:p>
        </p:txBody>
      </p:sp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209800" y="1872258"/>
            <a:ext cx="64770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Lake Thunderbird TMDL Project  Informational meeting</a:t>
            </a:r>
          </a:p>
          <a:p>
            <a:pPr algn="ctr"/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July 23, 2013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Norman, Oklahoma</a:t>
            </a:r>
          </a:p>
          <a:p>
            <a:pPr algn="ctr"/>
            <a:endParaRPr lang="en-US" sz="2400" dirty="0" smtClean="0">
              <a:solidFill>
                <a:prstClr val="white"/>
              </a:solidFill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Andrew Stoddard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Dynamic Solutions, LLC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Knoxville, TN</a:t>
            </a:r>
            <a:endParaRPr lang="en-US" sz="2400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170" name="Object 8"/>
          <p:cNvGraphicFramePr>
            <a:graphicFrameLocks noChangeAspect="1"/>
          </p:cNvGraphicFramePr>
          <p:nvPr/>
        </p:nvGraphicFramePr>
        <p:xfrm>
          <a:off x="4191000" y="5486400"/>
          <a:ext cx="2438400" cy="66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5" imgW="9285714" imgH="2514286" progId="">
                  <p:embed/>
                </p:oleObj>
              </mc:Choice>
              <mc:Fallback>
                <p:oleObj name="Photo Editor Photo" r:id="rId5" imgW="9285714" imgH="25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486400"/>
                        <a:ext cx="2438400" cy="669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6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b="1" dirty="0" smtClean="0">
                <a:solidFill>
                  <a:srgbClr val="FFFF00"/>
                </a:solidFill>
                <a:effectLst/>
                <a:latin typeface="Arial" pitchFamily="34" charset="0"/>
              </a:rPr>
              <a:t>Watershed and Lake Thunderbird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Water Quality Impairments</a:t>
            </a:r>
            <a:endParaRPr lang="en-US" sz="2800" dirty="0" smtClean="0">
              <a:solidFill>
                <a:schemeClr val="bg1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Pollutant Sources 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Watershed &amp; Lake Model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Management Scenario “What-if?”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TMDL for Lake Thunderbird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chemeClr val="bg1"/>
              </a:solidFill>
              <a:effectLst/>
            </a:endParaRPr>
          </a:p>
          <a:p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13843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Lake Thunderbird 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Watershed-Lake Model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5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13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4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0037"/>
            <a:ext cx="4038600" cy="4525963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6,070 acre reservoir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Cleveland County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Upper Little R (256 mi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99,600 pop (2010)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Public water supply for Norman, Midwest City &amp; Del City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2010 303(d) list for impairment of water supply &amp; warm water aquatic community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Lake Thunderbird</a:t>
            </a:r>
            <a:endParaRPr lang="en-US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tation map.jpg"/>
          <p:cNvPicPr/>
          <p:nvPr/>
        </p:nvPicPr>
        <p:blipFill>
          <a:blip r:embed="rId3" cstate="print"/>
          <a:srcRect l="8974" t="5420" r="3846" b="5420"/>
          <a:stretch>
            <a:fillRect/>
          </a:stretch>
        </p:blipFill>
        <p:spPr>
          <a:xfrm>
            <a:off x="4343400" y="1295400"/>
            <a:ext cx="3962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Lake Thunderbird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Designated Uses &amp; Impairments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Flood control, water supply, recreation, fish &amp; wildlife propagation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Lake Thunderbird is Sensitive Water Supply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Impaired for Fish &amp; Wildlife Propagation (high turbidity and low dissolved oxygen)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Impaired for Public Water Supply (excessive chlorophyll, algae biomass)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47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Water Quality Targets for TMDL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525963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&lt; 10 percent turbidity exceeds 25 NTU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Surface layer oxygen higher than 5 mg/L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&lt; 50% lake volume  below 2 mg/L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Average chlorophyll  less than 10 µg/L</a:t>
            </a:r>
          </a:p>
        </p:txBody>
      </p:sp>
    </p:spTree>
    <p:extLst>
      <p:ext uri="{BB962C8B-B14F-4D97-AF65-F5344CB8AC3E}">
        <p14:creationId xmlns:p14="http://schemas.microsoft.com/office/powerpoint/2010/main" val="14507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ormwaterManagementTi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31141" cy="541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0037"/>
            <a:ext cx="4038600" cy="4525963"/>
          </a:xfrm>
          <a:noFill/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Stormwater runoff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Oklahoma City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Moore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Norman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Nonpoint source runoff rural , unincorporated areas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Pollutant Sources</a:t>
            </a:r>
            <a:endParaRPr lang="en-US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Watershed and Lake Thunderbird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Water Quality Impairments</a:t>
            </a:r>
            <a:endParaRPr lang="en-US" sz="2800" dirty="0" smtClean="0">
              <a:solidFill>
                <a:schemeClr val="bg1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Pollutant Sources 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rgbClr val="FFFF00"/>
                </a:solidFill>
                <a:effectLst/>
                <a:latin typeface="Arial" pitchFamily="34" charset="0"/>
              </a:rPr>
              <a:t>Watershed &amp; Lake Model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Management Scenario “What-if?”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TMDL for Lake Thunderbird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chemeClr val="bg1"/>
              </a:solidFill>
              <a:effectLst/>
            </a:endParaRPr>
          </a:p>
          <a:p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13843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Lake Thunderbird 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Watershed-Lake Model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5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81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AutoShape 14"/>
          <p:cNvSpPr>
            <a:spLocks noChangeArrowheads="1"/>
          </p:cNvSpPr>
          <p:nvPr/>
        </p:nvSpPr>
        <p:spPr bwMode="auto">
          <a:xfrm>
            <a:off x="1524000" y="2743200"/>
            <a:ext cx="4267200" cy="76200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4">
                <a:lumMod val="10000"/>
              </a:schemeClr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Text Box 15"/>
          <p:cNvSpPr txBox="1">
            <a:spLocks noChangeArrowheads="1"/>
          </p:cNvSpPr>
          <p:nvPr/>
        </p:nvSpPr>
        <p:spPr bwMode="auto">
          <a:xfrm>
            <a:off x="1444266" y="2667000"/>
            <a:ext cx="4346934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6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>Sediment Transport</a:t>
            </a:r>
          </a:p>
          <a:p>
            <a:pPr algn="ctr" eaLnBrk="0" hangingPunct="0"/>
            <a:r>
              <a:rPr lang="en-US" sz="26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>Water Quality</a:t>
            </a:r>
            <a:endParaRPr lang="en-US" sz="2600" dirty="0">
              <a:solidFill>
                <a:srgbClr val="8064A2">
                  <a:lumMod val="10000"/>
                </a:srgbClr>
              </a:solidFill>
              <a:latin typeface="Arial" pitchFamily="34" charset="0"/>
            </a:endParaRPr>
          </a:p>
        </p:txBody>
      </p:sp>
      <p:sp>
        <p:nvSpPr>
          <p:cNvPr id="80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52400"/>
            <a:ext cx="5410200" cy="1066800"/>
          </a:xfrm>
          <a:solidFill>
            <a:schemeClr val="accent3">
              <a:lumMod val="40000"/>
              <a:lumOff val="60000"/>
            </a:schemeClr>
          </a:solidFill>
          <a:ln w="635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 smtClean="0">
                <a:effectLst/>
                <a:latin typeface="Comic Sans MS" pitchFamily="66" charset="0"/>
              </a:rPr>
              <a:t/>
            </a:r>
            <a:br>
              <a:rPr lang="en-US" sz="3200" dirty="0" smtClean="0">
                <a:effectLst/>
                <a:latin typeface="Comic Sans MS" pitchFamily="66" charset="0"/>
              </a:rPr>
            </a:br>
            <a:r>
              <a:rPr lang="en-US" sz="32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Watershed </a:t>
            </a:r>
            <a:br>
              <a:rPr lang="en-US" sz="32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</a:br>
            <a:endParaRPr lang="en-US" sz="3200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7800" y="3810001"/>
            <a:ext cx="4267201" cy="761999"/>
            <a:chOff x="1056" y="1901"/>
            <a:chExt cx="2832" cy="576"/>
          </a:xfrm>
          <a:solidFill>
            <a:schemeClr val="bg2">
              <a:lumMod val="75000"/>
            </a:schemeClr>
          </a:solidFill>
        </p:grpSpPr>
        <p:sp>
          <p:nvSpPr>
            <p:cNvPr id="4120" name="AutoShape 4"/>
            <p:cNvSpPr>
              <a:spLocks noChangeArrowheads="1"/>
            </p:cNvSpPr>
            <p:nvPr/>
          </p:nvSpPr>
          <p:spPr bwMode="auto">
            <a:xfrm>
              <a:off x="1056" y="1901"/>
              <a:ext cx="2832" cy="576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accent4">
                  <a:lumMod val="10000"/>
                </a:schemeClr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21" name="Text Box 5"/>
            <p:cNvSpPr txBox="1">
              <a:spLocks noChangeArrowheads="1"/>
            </p:cNvSpPr>
            <p:nvPr/>
          </p:nvSpPr>
          <p:spPr bwMode="auto">
            <a:xfrm>
              <a:off x="1713" y="1989"/>
              <a:ext cx="1516" cy="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600" dirty="0" smtClean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  <a:t>Sediment Bed</a:t>
              </a:r>
              <a:endParaRPr lang="en-US" sz="2600" dirty="0">
                <a:solidFill>
                  <a:srgbClr val="8064A2">
                    <a:lumMod val="10000"/>
                  </a:srgbClr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162800" y="1295400"/>
            <a:ext cx="1295400" cy="4876800"/>
            <a:chOff x="4656" y="720"/>
            <a:chExt cx="816" cy="3168"/>
          </a:xfrm>
        </p:grpSpPr>
        <p:sp>
          <p:nvSpPr>
            <p:cNvPr id="4118" name="Rectangle 7"/>
            <p:cNvSpPr>
              <a:spLocks noChangeArrowheads="1"/>
            </p:cNvSpPr>
            <p:nvPr/>
          </p:nvSpPr>
          <p:spPr bwMode="auto">
            <a:xfrm>
              <a:off x="4656" y="720"/>
              <a:ext cx="816" cy="31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4">
                  <a:lumMod val="10000"/>
                </a:schemeClr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19" name="Text Box 8"/>
            <p:cNvSpPr txBox="1">
              <a:spLocks noChangeArrowheads="1"/>
            </p:cNvSpPr>
            <p:nvPr/>
          </p:nvSpPr>
          <p:spPr bwMode="auto">
            <a:xfrm rot="16200000">
              <a:off x="3754" y="1986"/>
              <a:ext cx="2617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800" dirty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  <a:t>Management </a:t>
              </a:r>
              <a:r>
                <a:rPr lang="en-US" sz="2800" dirty="0" smtClean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  <a:t>Scenarios</a:t>
              </a:r>
              <a:r>
                <a:rPr lang="en-US" sz="2800" b="1" dirty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  <a:t/>
              </a:r>
              <a:br>
                <a:rPr lang="en-US" sz="2800" b="1" dirty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</a:br>
              <a:r>
                <a:rPr lang="en-US" sz="2800" dirty="0" smtClean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  <a:t>Flow,  Loads</a:t>
              </a:r>
              <a:endParaRPr lang="en-US" sz="2800" dirty="0">
                <a:solidFill>
                  <a:srgbClr val="8064A2">
                    <a:lumMod val="10000"/>
                  </a:srgbClr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143000" y="5027827"/>
            <a:ext cx="5029199" cy="1144588"/>
            <a:chOff x="960" y="3388"/>
            <a:chExt cx="3120" cy="576"/>
          </a:xfrm>
          <a:solidFill>
            <a:schemeClr val="bg1">
              <a:lumMod val="85000"/>
            </a:schemeClr>
          </a:solidFill>
        </p:grpSpPr>
        <p:sp>
          <p:nvSpPr>
            <p:cNvPr id="4117" name="Rectangle 11"/>
            <p:cNvSpPr>
              <a:spLocks noChangeArrowheads="1"/>
            </p:cNvSpPr>
            <p:nvPr/>
          </p:nvSpPr>
          <p:spPr bwMode="auto">
            <a:xfrm>
              <a:off x="960" y="3388"/>
              <a:ext cx="3120" cy="576"/>
            </a:xfrm>
            <a:prstGeom prst="rect">
              <a:avLst/>
            </a:prstGeom>
            <a:grpFill/>
            <a:ln w="38100">
              <a:solidFill>
                <a:schemeClr val="accent4">
                  <a:lumMod val="10000"/>
                </a:schemeClr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16" name="Text Box 10"/>
            <p:cNvSpPr txBox="1">
              <a:spLocks noChangeArrowheads="1"/>
            </p:cNvSpPr>
            <p:nvPr/>
          </p:nvSpPr>
          <p:spPr bwMode="auto">
            <a:xfrm>
              <a:off x="1385" y="3509"/>
              <a:ext cx="2247" cy="2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8064A2">
                      <a:lumMod val="10000"/>
                    </a:srgbClr>
                  </a:solidFill>
                  <a:latin typeface="Arial" pitchFamily="34" charset="0"/>
                </a:rPr>
                <a:t>Water Quality Targets</a:t>
              </a:r>
              <a:endParaRPr lang="en-US" sz="2800" dirty="0">
                <a:solidFill>
                  <a:srgbClr val="8064A2">
                    <a:lumMod val="10000"/>
                  </a:srgbClr>
                </a:solidFill>
                <a:latin typeface="Arial" pitchFamily="34" charset="0"/>
              </a:endParaRPr>
            </a:p>
          </p:txBody>
        </p:sp>
      </p:grpSp>
      <p:cxnSp>
        <p:nvCxnSpPr>
          <p:cNvPr id="4103" name="AutoShape 13"/>
          <p:cNvCxnSpPr>
            <a:cxnSpLocks noChangeShapeType="1"/>
          </p:cNvCxnSpPr>
          <p:nvPr/>
        </p:nvCxnSpPr>
        <p:spPr bwMode="auto">
          <a:xfrm rot="5400000">
            <a:off x="3505200" y="4800600"/>
            <a:ext cx="304800" cy="0"/>
          </a:xfrm>
          <a:prstGeom prst="straightConnector1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</p:cxnSp>
      <p:sp>
        <p:nvSpPr>
          <p:cNvPr id="4106" name="Rectangle 18"/>
          <p:cNvSpPr>
            <a:spLocks noChangeArrowheads="1"/>
          </p:cNvSpPr>
          <p:nvPr/>
        </p:nvSpPr>
        <p:spPr bwMode="auto">
          <a:xfrm>
            <a:off x="990600" y="1371600"/>
            <a:ext cx="5334000" cy="3429000"/>
          </a:xfrm>
          <a:prstGeom prst="rect">
            <a:avLst/>
          </a:prstGeom>
          <a:noFill/>
          <a:ln w="76200" algn="ctr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0003" name="Text Box 19"/>
          <p:cNvSpPr txBox="1">
            <a:spLocks noChangeArrowheads="1"/>
          </p:cNvSpPr>
          <p:nvPr/>
        </p:nvSpPr>
        <p:spPr bwMode="auto">
          <a:xfrm rot="16200000">
            <a:off x="-392361" y="3211762"/>
            <a:ext cx="1981201" cy="43447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3AE717"/>
              </a:buClr>
              <a:buSzPct val="65000"/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rgbClr val="8064A2">
                    <a:lumMod val="10000"/>
                  </a:srgbClr>
                </a:solidFill>
              </a:rPr>
              <a:t>EFDC</a:t>
            </a:r>
          </a:p>
        </p:txBody>
      </p:sp>
      <p:sp>
        <p:nvSpPr>
          <p:cNvPr id="4108" name="Line 20"/>
          <p:cNvSpPr>
            <a:spLocks noChangeShapeType="1"/>
          </p:cNvSpPr>
          <p:nvPr/>
        </p:nvSpPr>
        <p:spPr bwMode="auto">
          <a:xfrm>
            <a:off x="6248400" y="5410200"/>
            <a:ext cx="838200" cy="0"/>
          </a:xfrm>
          <a:prstGeom prst="line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0005" name="Text Box 21"/>
          <p:cNvSpPr txBox="1">
            <a:spLocks noChangeArrowheads="1"/>
          </p:cNvSpPr>
          <p:nvPr/>
        </p:nvSpPr>
        <p:spPr bwMode="auto">
          <a:xfrm rot="16200000">
            <a:off x="28371" y="581229"/>
            <a:ext cx="1139737" cy="43447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3AE717"/>
              </a:buClr>
              <a:buSzPct val="65000"/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rgbClr val="8064A2">
                    <a:lumMod val="10000"/>
                  </a:srgbClr>
                </a:solidFill>
              </a:rPr>
              <a:t>HSPF</a:t>
            </a:r>
          </a:p>
        </p:txBody>
      </p:sp>
      <p:sp>
        <p:nvSpPr>
          <p:cNvPr id="4110" name="AutoShape 22"/>
          <p:cNvSpPr>
            <a:spLocks noChangeArrowheads="1"/>
          </p:cNvSpPr>
          <p:nvPr/>
        </p:nvSpPr>
        <p:spPr bwMode="auto">
          <a:xfrm>
            <a:off x="1371600" y="1524000"/>
            <a:ext cx="4495800" cy="91440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4">
                <a:lumMod val="10000"/>
              </a:schemeClr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1" name="Line 23"/>
          <p:cNvSpPr>
            <a:spLocks noChangeShapeType="1"/>
          </p:cNvSpPr>
          <p:nvPr/>
        </p:nvSpPr>
        <p:spPr bwMode="auto">
          <a:xfrm flipH="1">
            <a:off x="6477000" y="609600"/>
            <a:ext cx="1219200" cy="0"/>
          </a:xfrm>
          <a:prstGeom prst="line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4"/>
          <p:cNvSpPr txBox="1">
            <a:spLocks noChangeArrowheads="1"/>
          </p:cNvSpPr>
          <p:nvPr/>
        </p:nvSpPr>
        <p:spPr bwMode="auto">
          <a:xfrm>
            <a:off x="2025903" y="1685938"/>
            <a:ext cx="2670603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6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>Hydrodynamics </a:t>
            </a:r>
            <a:endParaRPr lang="en-US" sz="2600" dirty="0">
              <a:solidFill>
                <a:srgbClr val="8064A2">
                  <a:lumMod val="10000"/>
                </a:srgbClr>
              </a:solidFill>
              <a:latin typeface="Arial" pitchFamily="34" charset="0"/>
            </a:endParaRPr>
          </a:p>
        </p:txBody>
      </p:sp>
      <p:cxnSp>
        <p:nvCxnSpPr>
          <p:cNvPr id="27" name="AutoShape 13"/>
          <p:cNvCxnSpPr>
            <a:cxnSpLocks noChangeShapeType="1"/>
          </p:cNvCxnSpPr>
          <p:nvPr/>
        </p:nvCxnSpPr>
        <p:spPr bwMode="auto">
          <a:xfrm rot="5400000">
            <a:off x="3505200" y="2514600"/>
            <a:ext cx="304800" cy="0"/>
          </a:xfrm>
          <a:prstGeom prst="straightConnector1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28" name="AutoShape 13"/>
          <p:cNvCxnSpPr>
            <a:cxnSpLocks noChangeShapeType="1"/>
          </p:cNvCxnSpPr>
          <p:nvPr/>
        </p:nvCxnSpPr>
        <p:spPr bwMode="auto">
          <a:xfrm rot="5400000">
            <a:off x="2590800" y="3657600"/>
            <a:ext cx="304800" cy="0"/>
          </a:xfrm>
          <a:prstGeom prst="straightConnector1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7277100" y="1028700"/>
            <a:ext cx="838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AutoShape 13"/>
          <p:cNvCxnSpPr>
            <a:cxnSpLocks noChangeShapeType="1"/>
          </p:cNvCxnSpPr>
          <p:nvPr/>
        </p:nvCxnSpPr>
        <p:spPr bwMode="auto">
          <a:xfrm rot="5400000" flipH="1" flipV="1">
            <a:off x="4306094" y="3618706"/>
            <a:ext cx="381000" cy="1588"/>
          </a:xfrm>
          <a:prstGeom prst="straightConnector1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31" name="AutoShape 13"/>
          <p:cNvCxnSpPr>
            <a:cxnSpLocks noChangeShapeType="1"/>
          </p:cNvCxnSpPr>
          <p:nvPr/>
        </p:nvCxnSpPr>
        <p:spPr bwMode="auto">
          <a:xfrm rot="5400000">
            <a:off x="3505200" y="1371600"/>
            <a:ext cx="304800" cy="0"/>
          </a:xfrm>
          <a:prstGeom prst="straightConnector1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0150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304800"/>
            <a:ext cx="73152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itchFamily="34" charset="0"/>
              </a:rPr>
              <a:t>Agenda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4582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Opening remarks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background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Overview of the models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TMDLs and load reductions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Recommendations &amp; permit requirements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Informal question-answer session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Comments for the record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website: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http://www.deq.state.ok.us/WQDnew/tmdl/thunderbird/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index.html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600"/>
              </a:buClr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HSPF Watershed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Rain/meteorology</a:t>
            </a:r>
          </a:p>
          <a:p>
            <a:r>
              <a:rPr lang="en-US" dirty="0" smtClean="0"/>
              <a:t>Topography</a:t>
            </a:r>
          </a:p>
          <a:p>
            <a:r>
              <a:rPr lang="en-US" dirty="0" smtClean="0"/>
              <a:t>Land uses/soils</a:t>
            </a:r>
          </a:p>
          <a:p>
            <a:r>
              <a:rPr lang="en-US" dirty="0" smtClean="0"/>
              <a:t>Stream channels</a:t>
            </a:r>
          </a:p>
          <a:p>
            <a:r>
              <a:rPr lang="en-US" dirty="0" smtClean="0"/>
              <a:t>Overland flow</a:t>
            </a:r>
          </a:p>
          <a:p>
            <a:r>
              <a:rPr lang="en-US" dirty="0" smtClean="0"/>
              <a:t>Infiltration</a:t>
            </a:r>
          </a:p>
          <a:p>
            <a:r>
              <a:rPr lang="en-US" dirty="0" smtClean="0"/>
              <a:t>Groundwater </a:t>
            </a:r>
          </a:p>
          <a:p>
            <a:r>
              <a:rPr lang="en-US" dirty="0" smtClean="0"/>
              <a:t>Sub-watersheds</a:t>
            </a:r>
          </a:p>
          <a:p>
            <a:r>
              <a:rPr lang="en-US" dirty="0" smtClean="0"/>
              <a:t>Flow &amp; Pollutant loads (TN,TP,BOD,TSS)</a:t>
            </a:r>
          </a:p>
          <a:p>
            <a:endParaRPr lang="en-US" dirty="0"/>
          </a:p>
        </p:txBody>
      </p:sp>
      <p:pic>
        <p:nvPicPr>
          <p:cNvPr id="5" name="Content Placeholder 4" descr="Watershed_diagram_smal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78431"/>
            <a:ext cx="4191000" cy="53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HSPF Model Calibration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57150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5678487" y="1633537"/>
            <a:ext cx="3008313" cy="4691063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 simulation from 4/18/2008 to 4/27/2009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OCC stream data collected at 5 sites (2008-2009)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 results compared to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streamflow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TSS, water  temperature, oxygen, nutrients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123890"/>
            <a:ext cx="2971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64 Sub-Watersheds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Existing Pollutant Sources</a:t>
            </a:r>
            <a:endParaRPr lang="en-US" sz="4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28763" y="140970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Worksheet" r:id="rId3" imgW="1228791" imgH="390594" progId="Excel.Sheet.12">
                  <p:embed/>
                </p:oleObj>
              </mc:Choice>
              <mc:Fallback>
                <p:oleObj name="Worksheet" r:id="rId3" imgW="1228791" imgH="39059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1409700"/>
                        <a:ext cx="122872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tormwaterManagementTi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657" y="1447800"/>
            <a:ext cx="9131141" cy="54102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67488"/>
              </p:ext>
            </p:extLst>
          </p:nvPr>
        </p:nvGraphicFramePr>
        <p:xfrm>
          <a:off x="457201" y="4408086"/>
          <a:ext cx="5486399" cy="206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Total-N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Total-P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Sediment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754">
                <a:tc>
                  <a:txBody>
                    <a:bodyPr/>
                    <a:lstStyle/>
                    <a:p>
                      <a:r>
                        <a:rPr lang="en-US" dirty="0" smtClean="0"/>
                        <a:t>Moore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508">
                <a:tc>
                  <a:txBody>
                    <a:bodyPr/>
                    <a:lstStyle/>
                    <a:p>
                      <a:r>
                        <a:rPr lang="en-US" dirty="0" smtClean="0"/>
                        <a:t>Norman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262">
                <a:tc>
                  <a:txBody>
                    <a:bodyPr/>
                    <a:lstStyle/>
                    <a:p>
                      <a:r>
                        <a:rPr lang="en-US" dirty="0" smtClean="0"/>
                        <a:t>Oklahoma 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30">
                <a:tc>
                  <a:txBody>
                    <a:bodyPr/>
                    <a:lstStyle/>
                    <a:p>
                      <a:r>
                        <a:rPr lang="en-US" dirty="0" smtClean="0"/>
                        <a:t>Overland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Content Placeholder 8" descr="TP.jpg"/>
          <p:cNvPicPr>
            <a:picLocks noGrp="1"/>
          </p:cNvPicPr>
          <p:nvPr>
            <p:ph sz="half" idx="2"/>
          </p:nvPr>
        </p:nvPicPr>
        <p:blipFill>
          <a:blip r:embed="rId6" cstate="print"/>
          <a:srcRect l="9231" t="4444" r="6154" b="4444"/>
          <a:stretch>
            <a:fillRect/>
          </a:stretch>
        </p:blipFill>
        <p:spPr>
          <a:xfrm>
            <a:off x="6324600" y="1524000"/>
            <a:ext cx="2195474" cy="3331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ity boundary for MS4.jpg"/>
          <p:cNvPicPr/>
          <p:nvPr/>
        </p:nvPicPr>
        <p:blipFill>
          <a:blip r:embed="rId7" cstate="print"/>
          <a:srcRect l="8571" t="3614" r="5714" b="3614"/>
          <a:stretch>
            <a:fillRect/>
          </a:stretch>
        </p:blipFill>
        <p:spPr>
          <a:xfrm>
            <a:off x="6477000" y="4343400"/>
            <a:ext cx="2362200" cy="2286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199" y="1752600"/>
          <a:ext cx="55626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 (kg/day)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Total-N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Total-P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Sediment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Tributary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29,933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31,486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88524" y="1688068"/>
            <a:ext cx="130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Total-P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</a:rPr>
              <a:t>Lake Thunderbird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</a:rPr>
              <a:t>Conceptual Model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</a:rPr>
            </a:br>
            <a:endParaRPr lang="en-US" sz="53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114800"/>
          </a:xfrm>
        </p:spPr>
        <p:txBody>
          <a:bodyPr>
            <a:noAutofit/>
          </a:bodyPr>
          <a:lstStyle/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“Cause-effect” watershed flow, sediment, nutrient loading with lake water quality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Riverine, transition, lacustrine reservoir zones control transport and water quality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Stratified in summer; well-mixed in winter 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Low summer oxygen controlled by stratification and sediment oxygen demand 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Internal source of nutrients from sediment bed</a:t>
            </a:r>
            <a:endParaRPr lang="en-US" sz="2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7174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EFDC Lake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HSPF </a:t>
            </a:r>
            <a:r>
              <a:rPr lang="en-US" dirty="0" err="1" smtClean="0"/>
              <a:t>Streamflow</a:t>
            </a:r>
            <a:r>
              <a:rPr lang="en-US" dirty="0" smtClean="0"/>
              <a:t> &amp; Loads (TN,TP,BOD,TSS)</a:t>
            </a:r>
          </a:p>
          <a:p>
            <a:r>
              <a:rPr lang="en-US" dirty="0" err="1" smtClean="0"/>
              <a:t>Atm</a:t>
            </a:r>
            <a:r>
              <a:rPr lang="en-US" dirty="0" smtClean="0"/>
              <a:t>-Deposition (N,P)</a:t>
            </a:r>
          </a:p>
          <a:p>
            <a:r>
              <a:rPr lang="en-US" dirty="0" smtClean="0"/>
              <a:t>Internal N,P load (bed)</a:t>
            </a:r>
          </a:p>
          <a:p>
            <a:r>
              <a:rPr lang="en-US" dirty="0" smtClean="0"/>
              <a:t>Velocity, Water Level</a:t>
            </a:r>
          </a:p>
          <a:p>
            <a:r>
              <a:rPr lang="en-US" dirty="0" smtClean="0"/>
              <a:t>Water Temperature</a:t>
            </a:r>
          </a:p>
          <a:p>
            <a:r>
              <a:rPr lang="en-US" dirty="0" smtClean="0"/>
              <a:t>Sediment (TSS)</a:t>
            </a:r>
          </a:p>
          <a:p>
            <a:r>
              <a:rPr lang="en-US" dirty="0" err="1" smtClean="0"/>
              <a:t>Detrital</a:t>
            </a:r>
            <a:r>
              <a:rPr lang="en-US" dirty="0" smtClean="0"/>
              <a:t> Organic Matter</a:t>
            </a:r>
          </a:p>
          <a:p>
            <a:r>
              <a:rPr lang="en-US" dirty="0" smtClean="0"/>
              <a:t>Algae</a:t>
            </a:r>
          </a:p>
          <a:p>
            <a:r>
              <a:rPr lang="en-US" dirty="0" smtClean="0"/>
              <a:t>Dissolved Oxygen</a:t>
            </a:r>
          </a:p>
          <a:p>
            <a:r>
              <a:rPr lang="en-US" dirty="0" smtClean="0"/>
              <a:t>Nutrients (N,P)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2" descr="C:\Models\EFDC\Projects\Eutro\Thunderbird\Mainstem\EE7_Runs\Run517\#AnalysisEE71\Bottom_Elev_Stati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00200"/>
            <a:ext cx="4459249" cy="4648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1219200"/>
            <a:ext cx="4343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black"/>
                </a:solidFill>
                <a:latin typeface="Eras Demi ITC" pitchFamily="34" charset="0"/>
              </a:rPr>
              <a:t/>
            </a:r>
            <a:br>
              <a:rPr lang="en-US" sz="4000" dirty="0" smtClean="0">
                <a:solidFill>
                  <a:prstClr val="black"/>
                </a:solidFill>
                <a:latin typeface="Eras Demi ITC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1660 Cells,6 Layers</a:t>
            </a:r>
            <a:b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</a:br>
            <a:endParaRPr lang="en-US" sz="28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13843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Lake Model Data Sources</a:t>
            </a:r>
            <a:endParaRPr lang="en-US" sz="3800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Bathymetry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: OWRB survey in 2001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Watershed Flow &amp; Water Quality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: 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HSPF watershed model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 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Meteorology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: Winds, solar radiation, air temperature, precipitation, evaporation from MESONET</a:t>
            </a:r>
            <a:endParaRPr lang="en-US" sz="2800" dirty="0" smtClean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Lake level &amp; releases at dam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: USACE Tulsa District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Water supply withdrawals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: COMCD (Norman, Midwest City and Del City)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Lake Water Quality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: OWRB monitoring of 8 sites in 2008-2009 for model calibration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u="sng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Sediment Bed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:  OWRB surveys in 2008 for nutrients and solids</a:t>
            </a:r>
            <a:endParaRPr lang="en-US" sz="2800" dirty="0" smtClean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</a:endParaRPr>
          </a:p>
          <a:p>
            <a:endParaRPr lang="en-US" sz="2400" dirty="0" smtClean="0">
              <a:effectLst/>
              <a:latin typeface="Arial" pitchFamily="34" charset="0"/>
            </a:endParaRPr>
          </a:p>
          <a:p>
            <a:endParaRPr lang="en-US" sz="2400" dirty="0"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45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915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Lake Model Calibration</a:t>
            </a:r>
            <a:endParaRPr lang="en-US" sz="4000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437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EFDC model simulation period from 4/18/2008 through 4/27/2009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OWRB monitoring data collected at 8 sites in 2008-2009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EFDC model results compared to water level, water temperature, suspended solids, dissolved oxygen, algae chlorophyll, water clarity (secchi depth), nutrients and sediment flux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1869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TS_Cal019_DO_Site2(Sfc)_Run517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76" y="1600200"/>
            <a:ext cx="8206648" cy="45259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762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US" sz="3200" kern="0" dirty="0" smtClean="0">
                <a:solidFill>
                  <a:srgbClr val="1F497D"/>
                </a:solidFill>
              </a:rPr>
              <a:t>Dissolved Oxygen</a:t>
            </a:r>
          </a:p>
          <a:p>
            <a:pPr algn="ctr" eaLnBrk="0" hangingPunct="0">
              <a:defRPr/>
            </a:pPr>
            <a:r>
              <a:rPr lang="en-US" sz="3200" kern="0" dirty="0" smtClean="0">
                <a:solidFill>
                  <a:srgbClr val="1F497D"/>
                </a:solidFill>
              </a:rPr>
              <a:t>Surface &amp; Bottom Site 2</a:t>
            </a:r>
            <a:br>
              <a:rPr lang="en-US" sz="3200" kern="0" dirty="0" smtClean="0">
                <a:solidFill>
                  <a:srgbClr val="1F497D"/>
                </a:solidFill>
              </a:rPr>
            </a:b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" name="Picture 1" descr="OWRB-Stati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919" y="76201"/>
            <a:ext cx="2260682" cy="214206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Donut 9"/>
          <p:cNvSpPr/>
          <p:nvPr/>
        </p:nvSpPr>
        <p:spPr>
          <a:xfrm>
            <a:off x="7772400" y="990600"/>
            <a:ext cx="685800" cy="457200"/>
          </a:xfrm>
          <a:prstGeom prst="donut">
            <a:avLst>
              <a:gd name="adj" fmla="val 122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 descr="BCSeries_Flow(LittleR&amp;HogCk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810000"/>
            <a:ext cx="3299344" cy="2105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7499" y="3581400"/>
            <a:ext cx="329930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Aug-2008 Storm Event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1915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/>
                <a:latin typeface="Arial" pitchFamily="34" charset="0"/>
              </a:rPr>
              <a:t>Aug-2008 Storm, Anoxic Volume </a:t>
            </a:r>
            <a:endParaRPr lang="en-US" sz="4000" dirty="0"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6" name="PV_Water_by_LayerANOXICVO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705100" y="723900"/>
            <a:ext cx="5600700" cy="5829300"/>
          </a:xfrm>
          <a:prstGeom prst="rect">
            <a:avLst/>
          </a:prstGeom>
        </p:spPr>
      </p:pic>
      <p:pic>
        <p:nvPicPr>
          <p:cNvPr id="7" name="Picture 6" descr="BCSeries_Flow(LittleR&amp;HogCk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561708"/>
            <a:ext cx="3299344" cy="21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3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TS_Cal027_Chl a_Site2(Sfc)_Run517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76" y="1600200"/>
            <a:ext cx="8206648" cy="45259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400" y="762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US" sz="3200" kern="0" dirty="0" smtClean="0">
                <a:solidFill>
                  <a:srgbClr val="1F497D"/>
                </a:solidFill>
              </a:rPr>
              <a:t>Algae Chlorophyll-a</a:t>
            </a:r>
          </a:p>
          <a:p>
            <a:pPr algn="ctr" eaLnBrk="0" hangingPunct="0">
              <a:defRPr/>
            </a:pPr>
            <a:r>
              <a:rPr lang="en-US" sz="3200" kern="0" dirty="0" smtClean="0">
                <a:solidFill>
                  <a:srgbClr val="1F497D"/>
                </a:solidFill>
              </a:rPr>
              <a:t>Surface Site 2</a:t>
            </a:r>
            <a:br>
              <a:rPr lang="en-US" sz="3200" kern="0" dirty="0" smtClean="0">
                <a:solidFill>
                  <a:srgbClr val="1F497D"/>
                </a:solidFill>
              </a:rPr>
            </a:b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705600" y="2286000"/>
            <a:ext cx="685800" cy="457200"/>
          </a:xfrm>
          <a:prstGeom prst="donut">
            <a:avLst>
              <a:gd name="adj" fmla="val 122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019800" y="1905000"/>
            <a:ext cx="685800" cy="457200"/>
          </a:xfrm>
          <a:prstGeom prst="donut">
            <a:avLst>
              <a:gd name="adj" fmla="val 122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 descr="OWRB-Stati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81000"/>
            <a:ext cx="3352800" cy="31768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Donut 11"/>
          <p:cNvSpPr/>
          <p:nvPr/>
        </p:nvSpPr>
        <p:spPr>
          <a:xfrm>
            <a:off x="7620000" y="1905000"/>
            <a:ext cx="685800" cy="457200"/>
          </a:xfrm>
          <a:prstGeom prst="donut">
            <a:avLst>
              <a:gd name="adj" fmla="val 122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OK-boy_fis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2106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438400"/>
          </a:xfrm>
        </p:spPr>
        <p:txBody>
          <a:bodyPr anchor="t"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latin typeface="Bodoni MT Black" pitchFamily="18" charset="0"/>
              </a:rPr>
              <a:t>The Clean Water Act</a:t>
            </a:r>
            <a:r>
              <a:rPr lang="en-US" sz="4000" dirty="0" smtClean="0">
                <a:solidFill>
                  <a:srgbClr val="A50021"/>
                </a:solidFill>
                <a:latin typeface="Bodoni MT Black" pitchFamily="18" charset="0"/>
              </a:rPr>
              <a:t/>
            </a:r>
            <a:br>
              <a:rPr lang="en-US" sz="4000" dirty="0" smtClean="0">
                <a:solidFill>
                  <a:srgbClr val="A50021"/>
                </a:solidFill>
                <a:latin typeface="Bodoni MT Black" pitchFamily="18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Arial Rounded MT Bold" pitchFamily="34" charset="0"/>
              </a:rPr>
              <a:t>First Adopted 1972</a:t>
            </a:r>
            <a:br>
              <a:rPr lang="en-US" sz="3600" dirty="0" smtClean="0">
                <a:solidFill>
                  <a:srgbClr val="000000"/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Arial Rounded MT Bold" pitchFamily="34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Arial Rounded MT Bold" pitchFamily="34" charset="0"/>
              </a:rPr>
              <a:t>	     		</a:t>
            </a:r>
            <a:r>
              <a:rPr lang="en-US" sz="3600" dirty="0" smtClean="0">
                <a:solidFill>
                  <a:srgbClr val="0099FF"/>
                </a:solidFill>
                <a:latin typeface="Bodoni MT Black" pitchFamily="18" charset="0"/>
              </a:rPr>
              <a:t>Clean Water Goals:</a:t>
            </a:r>
            <a:r>
              <a:rPr lang="en-US" sz="3600" dirty="0" smtClean="0">
                <a:solidFill>
                  <a:srgbClr val="0000FF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0000FF"/>
                </a:solidFill>
                <a:latin typeface="Bodoni MT Black" pitchFamily="18" charset="0"/>
              </a:rPr>
            </a:br>
            <a:endParaRPr lang="en-US" sz="3600" dirty="0" smtClean="0">
              <a:solidFill>
                <a:srgbClr val="A50021"/>
              </a:solidFill>
              <a:latin typeface="Arial Rounded MT Bold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62200" y="2514600"/>
            <a:ext cx="3733800" cy="201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99FF"/>
                </a:solidFill>
                <a:latin typeface="Times New Roman" pitchFamily="18" charset="0"/>
              </a:rPr>
              <a:t>July 1, 1983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FFCC"/>
                </a:solidFill>
                <a:latin typeface="Times New Roman" pitchFamily="18" charset="0"/>
              </a:rPr>
              <a:t>Wherever attainable, Fishable Swimmable water quality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4572000" cy="158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99FF"/>
                </a:solidFill>
                <a:latin typeface="Times New Roman" pitchFamily="18" charset="0"/>
              </a:rPr>
              <a:t>1985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FFCC"/>
                </a:solidFill>
                <a:latin typeface="Times New Roman" pitchFamily="18" charset="0"/>
              </a:rPr>
              <a:t>Eliminate discharge of pollutants</a:t>
            </a:r>
          </a:p>
        </p:txBody>
      </p:sp>
      <p:pic>
        <p:nvPicPr>
          <p:cNvPr id="7174" name="Picture 6" descr="badwa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3200" y="1219200"/>
            <a:ext cx="13208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DCP_00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352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457200" y="4572000"/>
            <a:ext cx="5181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91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How Well Did the Lake Model</a:t>
            </a:r>
            <a:br>
              <a:rPr lang="en-US" sz="40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</a:br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</a:rPr>
              <a:t> Match Observed Data?</a:t>
            </a:r>
            <a:endParaRPr lang="en-US" sz="4000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437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Model generated seasonal stratification with good match to water temperature and dissolved oxygen; Aug-2008 storm event reproduced.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Model matched seasonal trends of water temperature, dissolved oxygen, water clarity (</a:t>
            </a:r>
            <a:r>
              <a:rPr lang="en-US" sz="2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secchi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depth), nutrients and chlorophyll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Model results used to compute anoxic volume of lake as percentage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Sediment flux model accounted for internal loads of N, P</a:t>
            </a:r>
          </a:p>
          <a:p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770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Watershed and Lake Thunderbird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Water Quality Impairments</a:t>
            </a:r>
            <a:endParaRPr lang="en-US" sz="2800" dirty="0" smtClean="0">
              <a:solidFill>
                <a:schemeClr val="bg1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Pollutant Sources 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Watershed &amp; Lake Model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Management Scenario “What-if?”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TMDL for Lake Thunderbird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chemeClr val="bg1"/>
              </a:solidFill>
              <a:effectLst/>
            </a:endParaRPr>
          </a:p>
          <a:p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13843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Lake Thunderbird 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Watershed-Lake Model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5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24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400" y="762000"/>
            <a:ext cx="2743200" cy="10668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US" sz="3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>Watershed </a:t>
            </a:r>
            <a:br>
              <a:rPr lang="en-US" sz="3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</a:br>
            <a:endParaRPr lang="en-US" sz="3700" dirty="0">
              <a:solidFill>
                <a:srgbClr val="8064A2">
                  <a:lumMod val="10000"/>
                </a:srgbClr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14400" y="5181600"/>
            <a:ext cx="2743200" cy="9906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WQ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Impairments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4400" y="1905000"/>
            <a:ext cx="2743200" cy="9906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Existing Loads</a:t>
            </a:r>
            <a:endParaRPr lang="en-US" sz="2800" dirty="0">
              <a:solidFill>
                <a:srgbClr val="8064A2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14400" y="3429000"/>
            <a:ext cx="2743200" cy="9144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US" sz="4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Lake</a:t>
            </a:r>
            <a:r>
              <a:rPr lang="en-US" sz="4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/>
            </a:r>
            <a:br>
              <a:rPr lang="en-US" sz="4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</a:br>
            <a:endParaRPr lang="en-US" sz="4700" dirty="0">
              <a:solidFill>
                <a:srgbClr val="8064A2">
                  <a:lumMod val="10000"/>
                </a:srgbClr>
              </a:solidFill>
              <a:latin typeface="Arial" pitchFamily="34" charset="0"/>
            </a:endParaRPr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>
            <a:off x="2286000" y="2895600"/>
            <a:ext cx="0" cy="5334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3" idx="0"/>
          </p:cNvCxnSpPr>
          <p:nvPr/>
        </p:nvCxnSpPr>
        <p:spPr>
          <a:xfrm>
            <a:off x="2286000" y="4343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486400" y="762000"/>
            <a:ext cx="2743200" cy="10668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US" sz="3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>Watershed </a:t>
            </a:r>
            <a:br>
              <a:rPr lang="en-US" sz="3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</a:br>
            <a:endParaRPr lang="en-US" sz="3700" dirty="0">
              <a:solidFill>
                <a:srgbClr val="8064A2">
                  <a:lumMod val="10000"/>
                </a:srgbClr>
              </a:solidFill>
              <a:latin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86400" y="1905000"/>
            <a:ext cx="2743200" cy="9906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Reduce Loads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486400" y="3429000"/>
            <a:ext cx="2743200" cy="9144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US" sz="4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Lake</a:t>
            </a:r>
            <a:r>
              <a:rPr lang="en-US" sz="4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  <a:t/>
            </a:r>
            <a:br>
              <a:rPr lang="en-US" sz="4700" dirty="0" smtClean="0">
                <a:solidFill>
                  <a:srgbClr val="8064A2">
                    <a:lumMod val="10000"/>
                  </a:srgbClr>
                </a:solidFill>
                <a:latin typeface="Arial" pitchFamily="34" charset="0"/>
              </a:rPr>
            </a:br>
            <a:endParaRPr lang="en-US" sz="4700" dirty="0">
              <a:solidFill>
                <a:srgbClr val="8064A2">
                  <a:lumMod val="10000"/>
                </a:srgbClr>
              </a:solidFill>
              <a:latin typeface="Arial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486400" y="5181600"/>
            <a:ext cx="2743200" cy="990600"/>
          </a:xfrm>
          <a:prstGeom prst="rect">
            <a:avLst/>
          </a:prstGeom>
          <a:ln w="38100">
            <a:solidFill>
              <a:schemeClr val="accent4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WQ Target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Compliance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934200" y="4343400"/>
            <a:ext cx="0" cy="838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34200" y="2895600"/>
            <a:ext cx="0" cy="5334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229600" cy="71596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prstClr val="black"/>
                </a:solidFill>
                <a:latin typeface="Eras Demi ITC" pitchFamily="34" charset="0"/>
              </a:rPr>
              <a:t>Management Scenario</a:t>
            </a:r>
            <a:endParaRPr lang="en-US" sz="4400" dirty="0">
              <a:solidFill>
                <a:prstClr val="black"/>
              </a:solidFill>
              <a:latin typeface="Eras Demi ITC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685800"/>
            <a:ext cx="32004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685800"/>
            <a:ext cx="4724400" cy="5715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“What-if” 35% of TSS and nutrient (N,P) load is removed?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Would lake attain WQ targets for turbidity, Chlorophyll &amp; DO?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How long will it take to attain compliance with WQ targets?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4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PNG"/>
          <p:cNvPicPr>
            <a:picLocks noChangeAspect="1"/>
          </p:cNvPicPr>
          <p:nvPr/>
        </p:nvPicPr>
        <p:blipFill>
          <a:blip r:embed="rId2" cstate="print"/>
          <a:srcRect l="9989" t="23336" r="10001" b="8878"/>
          <a:stretch>
            <a:fillRect/>
          </a:stretch>
        </p:blipFill>
        <p:spPr>
          <a:xfrm>
            <a:off x="914401" y="381000"/>
            <a:ext cx="3657599" cy="23240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Slide2.PNG"/>
          <p:cNvPicPr>
            <a:picLocks noChangeAspect="1"/>
          </p:cNvPicPr>
          <p:nvPr/>
        </p:nvPicPr>
        <p:blipFill>
          <a:blip r:embed="rId3" cstate="print"/>
          <a:srcRect l="9995" t="22219" r="9995" b="8884"/>
          <a:stretch>
            <a:fillRect/>
          </a:stretch>
        </p:blipFill>
        <p:spPr>
          <a:xfrm>
            <a:off x="2819400" y="2057400"/>
            <a:ext cx="3581400" cy="23129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MgmtRunResults.png"/>
          <p:cNvPicPr>
            <a:picLocks noChangeAspect="1"/>
          </p:cNvPicPr>
          <p:nvPr/>
        </p:nvPicPr>
        <p:blipFill>
          <a:blip r:embed="rId4" cstate="print"/>
          <a:srcRect l="10828" t="23330" r="9995" b="9995"/>
          <a:stretch>
            <a:fillRect/>
          </a:stretch>
        </p:blipFill>
        <p:spPr>
          <a:xfrm>
            <a:off x="4572000" y="3886200"/>
            <a:ext cx="3657600" cy="23100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47030" y="457200"/>
            <a:ext cx="2759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Meets WQ Target 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 25 NTU Turbidity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91447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Meets WQ Target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&lt;10 µg/L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Chlorophyll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0040" y="4648200"/>
            <a:ext cx="3309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Meets WQ Target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Sfc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DO &gt; 5 mg/L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&lt;50% Lake Volume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 2 mg/L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en-US" sz="28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Watershed and Lake Thunderbird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Water Quality Impairments &amp; Targets</a:t>
            </a:r>
            <a:endParaRPr lang="en-US" sz="2800" dirty="0" smtClean="0">
              <a:solidFill>
                <a:schemeClr val="bg1"/>
              </a:solidFill>
              <a:effectLst/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Pollutant Sources 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" pitchFamily="34" charset="0"/>
              </a:rPr>
              <a:t>Watershed &amp; Lake Model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Management Scenario “What-if?”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rgbClr val="FFFF00"/>
                </a:solidFill>
                <a:effectLst/>
                <a:latin typeface="Arial" pitchFamily="34" charset="0"/>
              </a:rPr>
              <a:t>TMDL for Lake Thunderbird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chemeClr val="bg1"/>
              </a:solidFill>
              <a:effectLst/>
            </a:endParaRPr>
          </a:p>
          <a:p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13843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Lake Thunderbird 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Watershed-Lake Model</a:t>
            </a:r>
            <a:br>
              <a:rPr lang="en-US" sz="5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5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68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35% Load Reduction &amp; TMDL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35% load reduction expected to attain compliance with water quality targets</a:t>
            </a:r>
          </a:p>
          <a:p>
            <a:r>
              <a:rPr lang="en-US" dirty="0" smtClean="0"/>
              <a:t>TMDL computed from Long Term Average (LTA) load based on 35% reduction of existing loads</a:t>
            </a:r>
          </a:p>
          <a:p>
            <a:r>
              <a:rPr lang="en-US" dirty="0" smtClean="0"/>
              <a:t>Pollutant flow &amp; loads are described by log-normal distribution</a:t>
            </a:r>
          </a:p>
          <a:p>
            <a:r>
              <a:rPr lang="en-US" dirty="0" smtClean="0"/>
              <a:t>Probability-based statistics of log-normal distribution of watershed loading data used to compute TMDLs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Total Maximum Daily Loads </a:t>
            </a:r>
            <a:br>
              <a:rPr lang="en-US" dirty="0" smtClean="0"/>
            </a:br>
            <a:r>
              <a:rPr lang="en-US" dirty="0" smtClean="0"/>
              <a:t>(kg/day)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981200"/>
          <a:ext cx="73152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2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Total-N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Total-P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Sediment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285"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Existing,</a:t>
                      </a:r>
                    </a:p>
                    <a:p>
                      <a:r>
                        <a:rPr lang="en-US" dirty="0" smtClean="0"/>
                        <a:t>2008-2009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31,487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15">
                <a:tc>
                  <a:txBody>
                    <a:bodyPr/>
                    <a:lstStyle/>
                    <a:p>
                      <a:r>
                        <a:rPr lang="en-US" dirty="0" smtClean="0"/>
                        <a:t>Load Removal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285">
                <a:tc>
                  <a:txBody>
                    <a:bodyPr/>
                    <a:lstStyle/>
                    <a:p>
                      <a:r>
                        <a:rPr lang="en-US" dirty="0" smtClean="0"/>
                        <a:t>Long-Term</a:t>
                      </a:r>
                    </a:p>
                    <a:p>
                      <a:r>
                        <a:rPr lang="en-US" dirty="0" smtClean="0"/>
                        <a:t>Average 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20,466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Coeff_Var</a:t>
                      </a:r>
                      <a:r>
                        <a:rPr lang="en-US" dirty="0" smtClean="0"/>
                        <a:t> (CV)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515">
                <a:tc>
                  <a:txBody>
                    <a:bodyPr/>
                    <a:lstStyle/>
                    <a:p>
                      <a:r>
                        <a:rPr lang="en-US" dirty="0" smtClean="0"/>
                        <a:t>TMDL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2,481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76,951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55839" r="25000" b="29127"/>
          <a:stretch>
            <a:fillRect/>
          </a:stretch>
        </p:blipFill>
        <p:spPr bwMode="auto">
          <a:xfrm>
            <a:off x="1295400" y="1600200"/>
            <a:ext cx="6400800" cy="107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Total Maximum Daily Loads</a:t>
            </a:r>
            <a:br>
              <a:rPr lang="en-US" dirty="0" smtClean="0"/>
            </a:br>
            <a:r>
              <a:rPr lang="en-US" dirty="0" smtClean="0"/>
              <a:t>(kg/day)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14398" y="2743200"/>
          <a:ext cx="7239002" cy="3962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1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93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3069">
                <a:tc>
                  <a:txBody>
                    <a:bodyPr/>
                    <a:lstStyle/>
                    <a:p>
                      <a:r>
                        <a:rPr lang="en-US" dirty="0" smtClean="0"/>
                        <a:t>WQ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TMDL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Moore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Norman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OKC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069">
                <a:tc>
                  <a:txBody>
                    <a:bodyPr/>
                    <a:lstStyle/>
                    <a:p>
                      <a:r>
                        <a:rPr lang="en-US" dirty="0" smtClean="0"/>
                        <a:t>Total-N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Implicit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069">
                <a:tc>
                  <a:txBody>
                    <a:bodyPr/>
                    <a:lstStyle/>
                    <a:p>
                      <a:r>
                        <a:rPr lang="en-US" dirty="0" smtClean="0"/>
                        <a:t>Total-P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Implicit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069">
                <a:tc>
                  <a:txBody>
                    <a:bodyPr/>
                    <a:lstStyle/>
                    <a:p>
                      <a:r>
                        <a:rPr lang="en-US" dirty="0" smtClean="0"/>
                        <a:t>BOD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2,481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Implicit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84">
                <a:tc>
                  <a:txBody>
                    <a:bodyPr/>
                    <a:lstStyle/>
                    <a:p>
                      <a:r>
                        <a:rPr lang="en-US" dirty="0" smtClean="0"/>
                        <a:t>TSS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76,951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2,069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16,236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31,596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27,050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Implicit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0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7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ilboats-603883_10151487854768082_1118191008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19871" cy="647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6680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75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Frequency Distribution, TP</a:t>
            </a:r>
            <a:endParaRPr lang="en-US" dirty="0"/>
          </a:p>
        </p:txBody>
      </p:sp>
      <p:pic>
        <p:nvPicPr>
          <p:cNvPr id="4" name="Picture 3" descr="Histogram-LogTP(10Bins)FixFeb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598" y="1828800"/>
            <a:ext cx="6477001" cy="45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">
              <a:srgbClr val="000000"/>
            </a:gs>
            <a:gs pos="0">
              <a:schemeClr val="bg2">
                <a:lumMod val="50000"/>
              </a:schemeClr>
            </a:gs>
            <a:gs pos="70000">
              <a:srgbClr val="181CC7"/>
            </a:gs>
            <a:gs pos="88000">
              <a:srgbClr val="7005D4"/>
            </a:gs>
            <a:gs pos="5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52600"/>
          </a:xfrm>
        </p:spPr>
        <p:txBody>
          <a:bodyPr anchor="t"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How Do We Get There ???</a:t>
            </a:r>
            <a:r>
              <a:rPr lang="en-US" sz="3600" dirty="0" smtClean="0">
                <a:solidFill>
                  <a:srgbClr val="FFFFCC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FFFFCC"/>
                </a:solidFill>
                <a:latin typeface="Bodoni MT Black" pitchFamily="18" charset="0"/>
              </a:rPr>
            </a:br>
            <a:r>
              <a:rPr lang="en-US" sz="3600" dirty="0" smtClean="0">
                <a:solidFill>
                  <a:srgbClr val="FFFFCC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FFFFCC"/>
                </a:solidFill>
                <a:latin typeface="Bodoni MT Black" pitchFamily="18" charset="0"/>
              </a:rPr>
            </a:br>
            <a:r>
              <a:rPr lang="en-US" dirty="0" smtClean="0">
                <a:solidFill>
                  <a:srgbClr val="FFFFCC"/>
                </a:solidFill>
                <a:latin typeface="Bodoni MT Black" pitchFamily="18" charset="0"/>
              </a:rPr>
              <a:t>Two Step Approach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2438400"/>
            <a:ext cx="50292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0099FF"/>
                </a:solidFill>
                <a:latin typeface="Times New Roman" pitchFamily="18" charset="0"/>
              </a:rPr>
              <a:t>Technology-Based </a:t>
            </a:r>
            <a:r>
              <a:rPr lang="en-US" sz="3200" b="1" dirty="0">
                <a:solidFill>
                  <a:srgbClr val="0099FF"/>
                </a:solidFill>
                <a:latin typeface="Times New Roman" pitchFamily="18" charset="0"/>
              </a:rPr>
              <a:t>Limits  For All Point Sources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495800" y="4038600"/>
            <a:ext cx="46482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0099FF"/>
                </a:solidFill>
                <a:latin typeface="Times New Roman" pitchFamily="18" charset="0"/>
              </a:rPr>
              <a:t>Additional </a:t>
            </a:r>
            <a:r>
              <a:rPr lang="en-US" sz="3200" b="1" dirty="0">
                <a:solidFill>
                  <a:srgbClr val="0099FF"/>
                </a:solidFill>
                <a:latin typeface="Times New Roman" pitchFamily="18" charset="0"/>
              </a:rPr>
              <a:t>Water Quality Based Controls To Meet Water Quality Standards</a:t>
            </a:r>
          </a:p>
        </p:txBody>
      </p:sp>
      <p:pic>
        <p:nvPicPr>
          <p:cNvPr id="6" name="Picture 5" descr="wastewatertreatm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8579"/>
            <a:ext cx="2895600" cy="3119421"/>
          </a:xfrm>
          <a:prstGeom prst="rect">
            <a:avLst/>
          </a:prstGeom>
        </p:spPr>
      </p:pic>
      <p:pic>
        <p:nvPicPr>
          <p:cNvPr id="7" name="Picture 6" descr="wastewatertreatmentch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838200"/>
            <a:ext cx="3810000" cy="30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20000"/>
                </a:solidFill>
                <a:latin typeface="Arial Black" pitchFamily="34" charset="0"/>
              </a:rPr>
              <a:t>How were WLAs assigned?</a:t>
            </a:r>
            <a:endParaRPr lang="en-US" sz="32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546777"/>
              </p:ext>
            </p:extLst>
          </p:nvPr>
        </p:nvGraphicFramePr>
        <p:xfrm>
          <a:off x="838200" y="2133600"/>
          <a:ext cx="7619999" cy="2895602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82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 Black" pitchFamily="34" charset="0"/>
                        </a:rPr>
                        <a:t>WLA %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Moore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Norman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OKC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3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Total Nitrogen (TN)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3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Total Phosphorus (TP)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5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CBOD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3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Black" pitchFamily="34" charset="0"/>
                        </a:rPr>
                        <a:t>Suspended Solids (TSS)</a:t>
                      </a:r>
                      <a:endParaRPr lang="en-US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5410200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WLAs were assigned based on the percentage of existing loadings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</p:spPr>
      </p:pic>
    </p:spTree>
    <p:extLst>
      <p:ext uri="{BB962C8B-B14F-4D97-AF65-F5344CB8AC3E}">
        <p14:creationId xmlns:p14="http://schemas.microsoft.com/office/powerpoint/2010/main" val="41222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How were WLAs assigned?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810000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WLA for Midwest City and Noble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Midwest City – 0.05% of total watershed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Noble  - 0.26% of total watershed</a:t>
            </a:r>
            <a:endParaRPr lang="en-US" sz="2000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No reductions for unincorporated area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</a:t>
            </a:r>
            <a:r>
              <a:rPr lang="en-US" sz="2800" b="1" dirty="0" smtClean="0">
                <a:solidFill>
                  <a:srgbClr val="FFFF00"/>
                </a:solidFill>
                <a:latin typeface="Arial Rounded MT Bold" pitchFamily="34" charset="0"/>
              </a:rPr>
              <a:t>Sediment Loading</a:t>
            </a:r>
            <a:r>
              <a:rPr lang="en-US" sz="2800" b="1" dirty="0" smtClean="0"/>
              <a:t>			</a:t>
            </a:r>
            <a:r>
              <a:rPr lang="en-US" sz="2800" b="1" dirty="0">
                <a:solidFill>
                  <a:srgbClr val="FFFF00"/>
                </a:solidFill>
                <a:latin typeface="Arial Rounded MT Bold" pitchFamily="34" charset="0"/>
              </a:rPr>
              <a:t>TP loading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23420"/>
            <a:ext cx="3429000" cy="443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95457"/>
            <a:ext cx="3437099" cy="444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5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Lake Management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810000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General Recommendations</a:t>
            </a:r>
          </a:p>
          <a:p>
            <a:pPr marL="457200">
              <a:buClr>
                <a:schemeClr val="accent4">
                  <a:lumMod val="10000"/>
                </a:schemeClr>
              </a:buClr>
            </a:pPr>
            <a:r>
              <a:rPr lang="en-US" b="1" dirty="0" smtClean="0"/>
              <a:t>Continue </a:t>
            </a:r>
            <a:r>
              <a:rPr lang="en-US" b="1" dirty="0" err="1" smtClean="0"/>
              <a:t>hypolimnetic</a:t>
            </a:r>
            <a:r>
              <a:rPr lang="en-US" b="1" dirty="0" smtClean="0"/>
              <a:t> oxygen injection project (COMCD)</a:t>
            </a:r>
          </a:p>
          <a:p>
            <a:pPr marL="457200">
              <a:buClr>
                <a:schemeClr val="accent4">
                  <a:lumMod val="10000"/>
                </a:schemeClr>
              </a:buClr>
            </a:pPr>
            <a:r>
              <a:rPr lang="en-US" b="1" dirty="0" smtClean="0"/>
              <a:t>Continue/expand shoreline re-vegetation establishment (COMCD/OWRB)</a:t>
            </a:r>
          </a:p>
          <a:p>
            <a:pPr marL="457200">
              <a:buClr>
                <a:schemeClr val="accent4">
                  <a:lumMod val="10000"/>
                </a:schemeClr>
              </a:buClr>
            </a:pPr>
            <a:r>
              <a:rPr lang="en-US" b="1" dirty="0" smtClean="0"/>
              <a:t>Consider establishing treatment wetlands on Little River arm above Twin Bridges</a:t>
            </a:r>
            <a:endParaRPr lang="en-US" b="1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What does it 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mean for MS4 Permits?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810000"/>
          </a:xfrm>
        </p:spPr>
        <p:txBody>
          <a:bodyPr>
            <a:normAutofit/>
          </a:bodyPr>
          <a:lstStyle/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General Recommendations</a:t>
            </a:r>
          </a:p>
          <a:p>
            <a:pPr marL="457200">
              <a:buClr>
                <a:schemeClr val="accent4">
                  <a:lumMod val="10000"/>
                </a:schemeClr>
              </a:buClr>
            </a:pPr>
            <a:r>
              <a:rPr lang="en-US" b="1" dirty="0" smtClean="0"/>
              <a:t>Improve controls of sewer overflows</a:t>
            </a:r>
          </a:p>
          <a:p>
            <a:pPr marL="457200">
              <a:buClr>
                <a:schemeClr val="accent4">
                  <a:lumMod val="10000"/>
                </a:schemeClr>
              </a:buClr>
            </a:pPr>
            <a:r>
              <a:rPr lang="en-US" b="1" dirty="0"/>
              <a:t>Implement enhanced controls for on-site wastewater </a:t>
            </a:r>
            <a:r>
              <a:rPr lang="en-US" b="1" dirty="0" smtClean="0"/>
              <a:t>systems (septic tanks)</a:t>
            </a:r>
          </a:p>
          <a:p>
            <a:pPr marL="457200">
              <a:buClr>
                <a:schemeClr val="accent4">
                  <a:lumMod val="10000"/>
                </a:schemeClr>
              </a:buClr>
            </a:pPr>
            <a:r>
              <a:rPr lang="en-US" b="1" dirty="0" smtClean="0"/>
              <a:t>Establish a stakeholder/citizen advisory committee</a:t>
            </a:r>
            <a:endParaRPr lang="en-US" b="1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What does it 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mean for MS4 Permits?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810000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MS4s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(Moore, Norman, OKC)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800" dirty="0" smtClean="0"/>
              <a:t>Submit an approvable TMDL compliance Plan within </a:t>
            </a:r>
            <a:r>
              <a:rPr lang="en-US" sz="2800" b="1" u="sng" dirty="0" smtClean="0">
                <a:solidFill>
                  <a:srgbClr val="FF0000"/>
                </a:solidFill>
              </a:rPr>
              <a:t>24 months</a:t>
            </a:r>
            <a:r>
              <a:rPr lang="en-US" sz="2800" dirty="0" smtClean="0"/>
              <a:t> of EPA approval</a:t>
            </a:r>
            <a:endParaRPr lang="en-US" sz="2800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Identify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potential significant sources 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Select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a General Strategy for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meeting the WLAs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Implement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enhanced or more frequent construction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site inspections. Consider enhanced enforcement measures.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/>
              <a:t>Determine </a:t>
            </a:r>
            <a:r>
              <a:rPr lang="en-US" sz="2000" dirty="0"/>
              <a:t>a schedule for achieving the </a:t>
            </a:r>
            <a:r>
              <a:rPr lang="en-US" sz="2000" dirty="0" smtClean="0"/>
              <a:t>WLA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rack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BMP implementation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Implement educational programs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What does it 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mean for MS4 Permits?</a:t>
            </a:r>
            <a:b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</a:b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810000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MS4s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(Moore, Norman, OKC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) 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-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continued</a:t>
            </a:r>
            <a:endParaRPr lang="en-US" sz="2800" dirty="0" smtClean="0">
              <a:solidFill>
                <a:schemeClr val="accent4">
                  <a:lumMod val="10000"/>
                </a:schemeClr>
              </a:solidFill>
              <a:effectLst/>
              <a:latin typeface="Arial Black" pitchFamily="34" charset="0"/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Submit either a TMDL monitoring plan or a commitment to participate in a coordinated regional monitoring program </a:t>
            </a:r>
            <a:r>
              <a:rPr lang="en-US" sz="2600" dirty="0"/>
              <a:t>within </a:t>
            </a:r>
            <a:r>
              <a:rPr lang="en-US" sz="2600" b="1" u="sng" dirty="0">
                <a:solidFill>
                  <a:srgbClr val="FF0000"/>
                </a:solidFill>
              </a:rPr>
              <a:t>24 months</a:t>
            </a:r>
            <a:r>
              <a:rPr lang="en-US" sz="2600" dirty="0"/>
              <a:t> of EPA approval</a:t>
            </a:r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Monitoring program shall be fully implemented within </a:t>
            </a:r>
            <a:r>
              <a:rPr lang="en-US" sz="2600" b="1" u="sng" dirty="0">
                <a:solidFill>
                  <a:srgbClr val="FF0000"/>
                </a:solidFill>
              </a:rPr>
              <a:t>3 years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 of EPA </a:t>
            </a:r>
            <a:r>
              <a:rPr lang="en-US" sz="2600" dirty="0" smtClean="0">
                <a:solidFill>
                  <a:schemeClr val="accent4">
                    <a:lumMod val="10000"/>
                  </a:schemeClr>
                </a:solidFill>
              </a:rPr>
              <a:t>approval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600" dirty="0" smtClean="0">
                <a:solidFill>
                  <a:schemeClr val="accent4">
                    <a:lumMod val="10000"/>
                  </a:schemeClr>
                </a:solidFill>
              </a:rPr>
              <a:t>Utilize the monitoring data to evaluate effectiveness of BMPs and demonstrate progress toward attaining the WLAs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600" dirty="0" smtClean="0">
                <a:solidFill>
                  <a:schemeClr val="accent4">
                    <a:lumMod val="10000"/>
                  </a:schemeClr>
                </a:solidFill>
              </a:rPr>
              <a:t>If progress cannot be shown, revise the compliance plan</a:t>
            </a:r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Annual Reporting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endParaRPr lang="en-US" sz="2600" dirty="0" smtClean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What does it mean for 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Construction sites? 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620000" cy="3810000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r>
              <a:rPr lang="en-US" sz="2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Stormwater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 Construction General Permit (OKR10)</a:t>
            </a:r>
            <a:endParaRPr lang="en-US" dirty="0" smtClean="0">
              <a:solidFill>
                <a:schemeClr val="accent4">
                  <a:lumMod val="10000"/>
                </a:schemeClr>
              </a:solidFill>
              <a:effectLst/>
              <a:latin typeface="Arial Black" pitchFamily="34" charset="0"/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>
                <a:solidFill>
                  <a:srgbClr val="8064A2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Meet all conditions in Construction General Permit (OKR10)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Additional general requirements under this TMDL</a:t>
            </a:r>
          </a:p>
          <a:p>
            <a:pPr marL="640080" lvl="1" indent="-274320">
              <a:buClr>
                <a:schemeClr val="accent4">
                  <a:lumMod val="10000"/>
                </a:schemeClr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Comply </a:t>
            </a:r>
            <a:r>
              <a:rPr lang="en-US" sz="2000" b="1" dirty="0">
                <a:solidFill>
                  <a:schemeClr val="accent4">
                    <a:lumMod val="10000"/>
                  </a:schemeClr>
                </a:solidFill>
              </a:rPr>
              <a:t>with any additional pollutant prevention or discharge monitoring requirements established by the local MS4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municipalities.</a:t>
            </a:r>
          </a:p>
          <a:p>
            <a:pPr marL="640080" lvl="1" indent="-274320">
              <a:buClr>
                <a:schemeClr val="accent4">
                  <a:lumMod val="10000"/>
                </a:schemeClr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Submit </a:t>
            </a:r>
            <a:r>
              <a:rPr lang="en-US" sz="2000" b="1" dirty="0">
                <a:solidFill>
                  <a:schemeClr val="accent4">
                    <a:lumMod val="10000"/>
                  </a:schemeClr>
                </a:solidFill>
              </a:rPr>
              <a:t>to the DEQ all Storm Water Pollution Prevention Plans (SWP3) for sites of five acres or larger</a:t>
            </a:r>
          </a:p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endParaRPr lang="en-US" sz="2800" b="1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endParaRPr lang="en-US" sz="2400" b="1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620000" cy="3810000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Site-specific requirements in all authorizations issued by DEQ in the Lake Thunderbird watershed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Vegetated buffer: 100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  <a:effectLst/>
              </a:rPr>
              <a:t>ft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  <a:effectLst/>
              </a:rPr>
              <a:t>minmum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 for all streams (or equivalent controls)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Sediment basins for all locations draining 5 acres or more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Weekly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 site inspections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Quicker corrective actions</a:t>
            </a:r>
            <a:endParaRPr lang="en-US" sz="2000" b="1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Immediate stabilization</a:t>
            </a:r>
          </a:p>
          <a:p>
            <a:pPr lvl="1">
              <a:buClr>
                <a:schemeClr val="accent4">
                  <a:lumMod val="1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Soil nutrient testing before using fertilizer</a:t>
            </a:r>
          </a:p>
          <a:p>
            <a:pPr marL="914400" lvl="1" indent="-457200">
              <a:buClr>
                <a:schemeClr val="accent4">
                  <a:lumMod val="10000"/>
                </a:schemeClr>
              </a:buClr>
              <a:buFont typeface="+mj-lt"/>
              <a:buAutoNum type="alphaUcPeriod"/>
            </a:pPr>
            <a:endParaRPr lang="en-US" sz="2000" b="1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endParaRPr lang="en-US" sz="2400" b="1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What does it mean for 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Construction sites? 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63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384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20000"/>
                </a:solidFill>
                <a:latin typeface="Arial Black" pitchFamily="34" charset="0"/>
              </a:rPr>
              <a:t>What does it mean for 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Industrial </a:t>
            </a:r>
            <a:r>
              <a:rPr lang="en-US" sz="3200" b="1" dirty="0" err="1" smtClean="0">
                <a:solidFill>
                  <a:srgbClr val="F20000"/>
                </a:solidFill>
                <a:latin typeface="Arial Black" pitchFamily="34" charset="0"/>
              </a:rPr>
              <a:t>Stormwater</a:t>
            </a:r>
            <a:r>
              <a:rPr lang="en-US" sz="3200" b="1" dirty="0" smtClean="0">
                <a:solidFill>
                  <a:srgbClr val="F20000"/>
                </a:solidFill>
                <a:latin typeface="Arial Black" pitchFamily="34" charset="0"/>
              </a:rPr>
              <a:t>?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543800" cy="3810000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chemeClr val="accent4">
                  <a:lumMod val="10000"/>
                </a:schemeClr>
              </a:buClr>
              <a:buNone/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Industrial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Stormwater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 Black" pitchFamily="34" charset="0"/>
              </a:rPr>
              <a:t> 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endParaRPr lang="en-US" sz="2400" b="1" dirty="0" smtClean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Meet conditions in Multi-Section General Permit (OKR05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Additional requirements under this TMDL</a:t>
            </a:r>
          </a:p>
          <a:p>
            <a:pPr marL="708660" lvl="1" indent="-342900">
              <a:buClr>
                <a:schemeClr val="accent4">
                  <a:lumMod val="10000"/>
                </a:schemeClr>
              </a:buClr>
            </a:pPr>
            <a:r>
              <a:rPr lang="en-US" sz="2100" b="1" dirty="0" smtClean="0">
                <a:solidFill>
                  <a:schemeClr val="accent4">
                    <a:lumMod val="10000"/>
                  </a:schemeClr>
                </a:solidFill>
              </a:rPr>
              <a:t>Update the SWP3 for additional TSS &amp; nutrient reduction measures within </a:t>
            </a:r>
            <a:r>
              <a:rPr lang="en-US" sz="2100" b="1" u="sng" dirty="0" smtClean="0">
                <a:solidFill>
                  <a:srgbClr val="FF0000"/>
                </a:solidFill>
              </a:rPr>
              <a:t>12 months</a:t>
            </a:r>
            <a:endParaRPr lang="en-US" sz="2100" b="1" u="sng" dirty="0">
              <a:solidFill>
                <a:srgbClr val="FF0000"/>
              </a:solidFill>
            </a:endParaRPr>
          </a:p>
          <a:p>
            <a:pPr marL="708660" lvl="1" indent="-342900">
              <a:buClr>
                <a:schemeClr val="accent4">
                  <a:lumMod val="10000"/>
                </a:schemeClr>
              </a:buClr>
            </a:pPr>
            <a:r>
              <a:rPr lang="en-US" sz="2100" b="1" dirty="0" smtClean="0">
                <a:solidFill>
                  <a:schemeClr val="accent4">
                    <a:lumMod val="10000"/>
                  </a:schemeClr>
                </a:solidFill>
              </a:rPr>
              <a:t>Monthly inspection &amp; maintenance </a:t>
            </a:r>
          </a:p>
          <a:p>
            <a:pPr marL="708660" lvl="1" indent="-342900">
              <a:buClr>
                <a:schemeClr val="accent4">
                  <a:lumMod val="10000"/>
                </a:schemeClr>
              </a:buClr>
            </a:pPr>
            <a:r>
              <a:rPr lang="en-US" sz="2100" b="1" dirty="0" smtClean="0">
                <a:solidFill>
                  <a:schemeClr val="accent4">
                    <a:lumMod val="10000"/>
                  </a:schemeClr>
                </a:solidFill>
              </a:rPr>
              <a:t>Monitoring and reporting once a month if the permit has numeric effluent limits</a:t>
            </a:r>
          </a:p>
          <a:p>
            <a:pPr marL="708660" lvl="1" indent="-342900">
              <a:buClr>
                <a:schemeClr val="accent4">
                  <a:lumMod val="10000"/>
                </a:schemeClr>
              </a:buClr>
            </a:pPr>
            <a:r>
              <a:rPr lang="en-US" sz="2100" b="1" dirty="0" smtClean="0">
                <a:solidFill>
                  <a:schemeClr val="accent4">
                    <a:lumMod val="10000"/>
                  </a:schemeClr>
                </a:solidFill>
              </a:rPr>
              <a:t>Comply </a:t>
            </a:r>
            <a:r>
              <a:rPr lang="en-US" sz="2100" b="1" dirty="0">
                <a:solidFill>
                  <a:schemeClr val="accent4">
                    <a:lumMod val="10000"/>
                  </a:schemeClr>
                </a:solidFill>
              </a:rPr>
              <a:t>with any additional pollutant prevention or discharge monitoring requirements established by the local MS4 </a:t>
            </a:r>
            <a:r>
              <a:rPr lang="en-US" sz="2100" b="1" dirty="0" smtClean="0">
                <a:solidFill>
                  <a:schemeClr val="accent4">
                    <a:lumMod val="10000"/>
                  </a:schemeClr>
                </a:solidFill>
              </a:rPr>
              <a:t>municipalities</a:t>
            </a:r>
          </a:p>
          <a:p>
            <a:pPr marL="308610">
              <a:buClr>
                <a:schemeClr val="accent4">
                  <a:lumMod val="10000"/>
                </a:schemeClr>
              </a:buClr>
              <a:buFont typeface="+mj-lt"/>
              <a:buAutoNum type="arabicPeriod"/>
            </a:pPr>
            <a:endParaRPr lang="en-US" sz="2200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buClr>
                <a:schemeClr val="accent4">
                  <a:lumMod val="10000"/>
                </a:schemeClr>
              </a:buClr>
            </a:pPr>
            <a:r>
              <a:rPr lang="en-US" sz="2200" b="1" dirty="0" smtClean="0">
                <a:solidFill>
                  <a:schemeClr val="accent4">
                    <a:lumMod val="10000"/>
                  </a:schemeClr>
                </a:solidFill>
              </a:rPr>
              <a:t>Applies to – Asphalt Paving, Concrete Products, Sand &amp; Gravel Mining</a:t>
            </a:r>
          </a:p>
          <a:p>
            <a:pPr marL="914400" lvl="1" indent="-457200">
              <a:buClr>
                <a:schemeClr val="accent4">
                  <a:lumMod val="10000"/>
                </a:schemeClr>
              </a:buClr>
              <a:buFont typeface="+mj-lt"/>
              <a:buAutoNum type="alphaUcPeriod"/>
            </a:pPr>
            <a:endParaRPr lang="en-US" sz="18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5943600"/>
            <a:ext cx="1905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50350" cy="762000"/>
          </a:xfrm>
        </p:spPr>
        <p:txBody>
          <a:bodyPr anchor="t"/>
          <a:lstStyle/>
          <a:p>
            <a:pPr algn="r" eaLnBrk="1" hangingPunct="1"/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Identifying Problem Areas</a:t>
            </a:r>
            <a:r>
              <a:rPr lang="en-US" sz="3600" dirty="0" smtClean="0">
                <a:solidFill>
                  <a:srgbClr val="A50021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A50021"/>
                </a:solidFill>
                <a:latin typeface="Bodoni MT Black" pitchFamily="18" charset="0"/>
              </a:rPr>
            </a:br>
            <a:r>
              <a:rPr lang="en-US" sz="3600" dirty="0" smtClean="0">
                <a:solidFill>
                  <a:srgbClr val="A50021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A50021"/>
                </a:solidFill>
                <a:latin typeface="Bodoni MT Black" pitchFamily="18" charset="0"/>
              </a:rPr>
            </a:br>
            <a:endParaRPr lang="en-US" b="1" dirty="0" smtClean="0">
              <a:solidFill>
                <a:srgbClr val="A50021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352800" y="1066800"/>
            <a:ext cx="5105400" cy="1585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5000"/>
              </a:spcBef>
            </a:pPr>
            <a:r>
              <a:rPr lang="en-US" sz="2800" b="1" dirty="0">
                <a:solidFill>
                  <a:srgbClr val="0099FF"/>
                </a:solidFill>
                <a:latin typeface="Times New Roman" pitchFamily="18" charset="0"/>
              </a:rPr>
              <a:t>Compare Monitoring Results</a:t>
            </a:r>
          </a:p>
          <a:p>
            <a:pPr algn="ctr" eaLnBrk="0" hangingPunct="0">
              <a:spcBef>
                <a:spcPct val="25000"/>
              </a:spcBef>
            </a:pPr>
            <a:r>
              <a:rPr lang="en-US" sz="2800" b="1" dirty="0">
                <a:solidFill>
                  <a:srgbClr val="0099FF"/>
                </a:solidFill>
                <a:latin typeface="Times New Roman" pitchFamily="18" charset="0"/>
              </a:rPr>
              <a:t>To</a:t>
            </a:r>
          </a:p>
          <a:p>
            <a:pPr algn="ctr" eaLnBrk="0" hangingPunct="0">
              <a:spcBef>
                <a:spcPct val="25000"/>
              </a:spcBef>
            </a:pPr>
            <a:r>
              <a:rPr lang="en-US" sz="2800" b="1" dirty="0">
                <a:solidFill>
                  <a:srgbClr val="0099FF"/>
                </a:solidFill>
                <a:latin typeface="Times New Roman" pitchFamily="18" charset="0"/>
              </a:rPr>
              <a:t>Water Quality Standards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4114800"/>
            <a:ext cx="4343400" cy="213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  <a:latin typeface="Bodoni MT Black" pitchFamily="18" charset="0"/>
              </a:rPr>
              <a:t>Set Priorities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99FF"/>
                </a:solidFill>
                <a:latin typeface="Times New Roman" pitchFamily="18" charset="0"/>
              </a:rPr>
              <a:t>Compile Problem Areas And Priorities In the 303d List</a:t>
            </a:r>
          </a:p>
        </p:txBody>
      </p:sp>
      <p:pic>
        <p:nvPicPr>
          <p:cNvPr id="9221" name="Picture 5" descr="DSC015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29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Lab work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35052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38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00"/>
            </a:gs>
            <a:gs pos="24000">
              <a:schemeClr val="bg2">
                <a:lumMod val="50000"/>
              </a:schemeClr>
            </a:gs>
            <a:gs pos="70000">
              <a:srgbClr val="181CC7"/>
            </a:gs>
            <a:gs pos="88000">
              <a:srgbClr val="7005D4"/>
            </a:gs>
            <a:gs pos="5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10988" y="251012"/>
            <a:ext cx="83407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What Happens Next ?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905000"/>
            <a:ext cx="8763000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Comments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Accepted Through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August 1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457200" indent="-4572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Comment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Responsiveness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457200" indent="-4572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Final Report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Submitted For EPA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Approval</a:t>
            </a:r>
          </a:p>
          <a:p>
            <a:pPr marL="457200" indent="-4572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Incorporate In Water Quality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Management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Plan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849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00"/>
            </a:gs>
            <a:gs pos="24000">
              <a:schemeClr val="bg2">
                <a:lumMod val="50000"/>
              </a:schemeClr>
            </a:gs>
            <a:gs pos="70000">
              <a:srgbClr val="181CC7"/>
            </a:gs>
            <a:gs pos="88000">
              <a:srgbClr val="7005D4"/>
            </a:gs>
            <a:gs pos="5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092489" y="228600"/>
            <a:ext cx="69590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How To Provide Comments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74931"/>
            <a:ext cx="8077200" cy="6447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Oral or Written Comments Accepted This Evening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By Mail:</a:t>
            </a:r>
          </a:p>
          <a:p>
            <a:pPr lvl="2" eaLnBrk="0" hangingPunct="0"/>
            <a:r>
              <a:rPr lang="en-US" sz="2000" b="1" dirty="0">
                <a:latin typeface="Arial" pitchFamily="34" charset="0"/>
                <a:cs typeface="Arial" pitchFamily="34" charset="0"/>
              </a:rPr>
              <a:t>Dr. Karen Miles</a:t>
            </a:r>
          </a:p>
          <a:p>
            <a:pPr lvl="2" eaLnBrk="0" hangingPunct="0"/>
            <a:r>
              <a:rPr lang="en-US" sz="2000" b="1" dirty="0">
                <a:latin typeface="Arial" pitchFamily="34" charset="0"/>
                <a:cs typeface="Arial" pitchFamily="34" charset="0"/>
              </a:rPr>
              <a:t>Water Quality Division</a:t>
            </a:r>
          </a:p>
          <a:p>
            <a:pPr lvl="2" eaLnBrk="0" hangingPunct="0"/>
            <a:r>
              <a:rPr lang="en-US" sz="2000" b="1" dirty="0">
                <a:latin typeface="Arial" pitchFamily="34" charset="0"/>
                <a:cs typeface="Arial" pitchFamily="34" charset="0"/>
              </a:rPr>
              <a:t>Oklahoma Department of Environmental Quality</a:t>
            </a:r>
          </a:p>
          <a:p>
            <a:pPr lvl="2" eaLnBrk="0" hangingPunct="0"/>
            <a:r>
              <a:rPr lang="en-US" sz="2000" b="1" dirty="0">
                <a:latin typeface="Arial" pitchFamily="34" charset="0"/>
                <a:cs typeface="Arial" pitchFamily="34" charset="0"/>
              </a:rPr>
              <a:t>P.O. Box 1677</a:t>
            </a:r>
          </a:p>
          <a:p>
            <a:pPr lvl="2" eaLnBrk="0" hangingPunct="0"/>
            <a:r>
              <a:rPr lang="en-US" sz="2000" b="1" dirty="0">
                <a:latin typeface="Arial" pitchFamily="34" charset="0"/>
                <a:cs typeface="Arial" pitchFamily="34" charset="0"/>
              </a:rPr>
              <a:t>Oklahoma City, OK 73101-1677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By Email:</a:t>
            </a:r>
          </a:p>
          <a:p>
            <a:pPr lvl="2" eaLnBrk="0" hangingPunct="0">
              <a:lnSpc>
                <a:spcPct val="150000"/>
              </a:lnSpc>
            </a:pPr>
            <a:r>
              <a:rPr lang="en-US" sz="2000" b="1" dirty="0" smtClean="0">
                <a:latin typeface="Arial" pitchFamily="34" charset="0"/>
                <a:cs typeface="Arial" pitchFamily="34" charset="0"/>
                <a:hlinkClick r:id="rId4"/>
              </a:rPr>
              <a:t>Karen.Miles@deq.ok.gov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2" eaLnBrk="0" hangingPunct="0">
              <a:lnSpc>
                <a:spcPct val="150000"/>
              </a:lnSpc>
            </a:pPr>
            <a:r>
              <a:rPr lang="en-US" sz="12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b="1" dirty="0">
              <a:solidFill>
                <a:srgbClr val="F4732C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Comments Must be Received by </a:t>
            </a:r>
          </a:p>
          <a:p>
            <a:pPr algn="ctr" eaLnBrk="0" hangingPunct="0"/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Thursday   August 1, 2013 !</a:t>
            </a:r>
          </a:p>
          <a:p>
            <a:pPr lvl="0" fontAlgn="auto">
              <a:spcBef>
                <a:spcPts val="3000"/>
              </a:spcBef>
              <a:spcAft>
                <a:spcPts val="0"/>
              </a:spcAft>
              <a:buClr>
                <a:srgbClr val="FF8600"/>
              </a:buClr>
              <a:defRPr/>
            </a:pPr>
            <a:r>
              <a:rPr lang="en-US" sz="2400" dirty="0" smtClean="0">
                <a:solidFill>
                  <a:sysClr val="window" lastClr="FFFFFF"/>
                </a:solidFill>
                <a:latin typeface="Arial Rounded MT Bold" pitchFamily="34" charset="0"/>
              </a:rPr>
              <a:t>Project </a:t>
            </a:r>
            <a:r>
              <a:rPr lang="en-US" sz="2400" dirty="0">
                <a:solidFill>
                  <a:sysClr val="window" lastClr="FFFFFF"/>
                </a:solidFill>
                <a:latin typeface="Arial Rounded MT Bold" pitchFamily="34" charset="0"/>
              </a:rPr>
              <a:t>website: </a:t>
            </a:r>
            <a:r>
              <a:rPr lang="en-US" sz="2000" b="1" dirty="0">
                <a:solidFill>
                  <a:srgbClr val="FFFF00"/>
                </a:solidFill>
                <a:latin typeface="Arial"/>
              </a:rPr>
              <a:t>http://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www.deq.state.ok.us/WQDnew/tmdl/thunderbird/index.html</a:t>
            </a:r>
            <a:endParaRPr lang="en-US" sz="2000" b="1" dirty="0">
              <a:solidFill>
                <a:srgbClr val="FFFF00"/>
              </a:solidFill>
              <a:latin typeface="Arial"/>
            </a:endParaRPr>
          </a:p>
          <a:p>
            <a:pPr algn="ctr" eaLnBrk="0" hangingPunct="0"/>
            <a:endParaRPr lang="en-US" sz="2800" b="1" dirty="0" smtClean="0">
              <a:solidFill>
                <a:srgbClr val="FFFF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7052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00"/>
            </a:gs>
            <a:gs pos="24000">
              <a:schemeClr val="bg2">
                <a:lumMod val="50000"/>
              </a:schemeClr>
            </a:gs>
            <a:gs pos="70000">
              <a:srgbClr val="181CC7"/>
            </a:gs>
            <a:gs pos="88000">
              <a:srgbClr val="7005D4"/>
            </a:gs>
            <a:gs pos="5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7405">
            <a:off x="457200" y="3124200"/>
            <a:ext cx="22860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323">
            <a:off x="6324600" y="3048000"/>
            <a:ext cx="22860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22860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755775" y="228600"/>
            <a:ext cx="54168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QUESTIONS </a:t>
            </a: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?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33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With the floor open for comments, Dave Shinall of Murray explains that he believes more money should be spent on bicycle &quot;rail-trails.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295337" y="4114800"/>
            <a:ext cx="6769225" cy="2123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6600" dirty="0" smtClean="0">
                <a:solidFill>
                  <a:srgbClr val="FFFF66"/>
                </a:solidFill>
                <a:latin typeface="Arial Black" pitchFamily="34" charset="0"/>
              </a:rPr>
              <a:t>COMMENTS</a:t>
            </a:r>
          </a:p>
          <a:p>
            <a:pPr algn="ctr" eaLnBrk="0" hangingPunct="0"/>
            <a:r>
              <a:rPr lang="en-US" sz="6600" dirty="0" smtClean="0">
                <a:solidFill>
                  <a:srgbClr val="FFFF66"/>
                </a:solidFill>
                <a:latin typeface="Arial Black" pitchFamily="34" charset="0"/>
              </a:rPr>
              <a:t>for the record</a:t>
            </a:r>
            <a:endParaRPr lang="en-US" sz="6000" dirty="0" smtClean="0">
              <a:solidFill>
                <a:srgbClr val="FFFF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0000"/>
            </a:gs>
            <a:gs pos="24000">
              <a:schemeClr val="bg2">
                <a:lumMod val="50000"/>
              </a:schemeClr>
            </a:gs>
            <a:gs pos="70000">
              <a:srgbClr val="181CC7"/>
            </a:gs>
            <a:gs pos="88000">
              <a:srgbClr val="7005D4"/>
            </a:gs>
            <a:gs pos="5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092489" y="228600"/>
            <a:ext cx="69590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How To Provide Comments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74931"/>
            <a:ext cx="8077200" cy="6447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Oral or Written Comments Accepted This Evening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By Mail:</a:t>
            </a:r>
          </a:p>
          <a:p>
            <a:pPr lvl="2"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Dr. Karen Miles</a:t>
            </a:r>
          </a:p>
          <a:p>
            <a:pPr lvl="2"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Water Quality Division</a:t>
            </a:r>
          </a:p>
          <a:p>
            <a:pPr lvl="2"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Oklahoma Department of Environmental Quality</a:t>
            </a:r>
          </a:p>
          <a:p>
            <a:pPr lvl="2"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P.O. Box 1677</a:t>
            </a:r>
          </a:p>
          <a:p>
            <a:pPr lvl="2"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Oklahoma City, OK 73101-1677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By Email:</a:t>
            </a:r>
          </a:p>
          <a:p>
            <a:pPr lvl="2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4"/>
              </a:rPr>
              <a:t>Karen.Miles@deq.ok.gov</a:t>
            </a:r>
            <a:endParaRPr lang="en-US" sz="20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2" eaLnBrk="0" hangingPunct="0">
              <a:lnSpc>
                <a:spcPct val="150000"/>
              </a:lnSpc>
            </a:pPr>
            <a:r>
              <a:rPr lang="en-US" sz="1200" b="1" dirty="0" smtClean="0">
                <a:solidFill>
                  <a:srgbClr val="F4732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b="1" dirty="0">
              <a:solidFill>
                <a:srgbClr val="F4732C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Comments Must be Received by </a:t>
            </a:r>
          </a:p>
          <a:p>
            <a:pPr algn="ctr" eaLnBrk="0" hangingPunct="0"/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Thursday   August 1, 2013 !</a:t>
            </a:r>
          </a:p>
          <a:p>
            <a:pPr fontAlgn="auto">
              <a:spcBef>
                <a:spcPts val="3000"/>
              </a:spcBef>
              <a:spcAft>
                <a:spcPts val="0"/>
              </a:spcAft>
              <a:buClr>
                <a:srgbClr val="FF8600"/>
              </a:buClr>
              <a:defRPr/>
            </a:pPr>
            <a:r>
              <a:rPr lang="en-US" sz="2400" dirty="0" smtClean="0">
                <a:solidFill>
                  <a:sysClr val="window" lastClr="FFFFFF"/>
                </a:solidFill>
                <a:latin typeface="Arial Rounded MT Bold" pitchFamily="34" charset="0"/>
              </a:rPr>
              <a:t>Project </a:t>
            </a:r>
            <a:r>
              <a:rPr lang="en-US" sz="2400" dirty="0">
                <a:solidFill>
                  <a:sysClr val="window" lastClr="FFFFFF"/>
                </a:solidFill>
                <a:latin typeface="Arial Rounded MT Bold" pitchFamily="34" charset="0"/>
              </a:rPr>
              <a:t>website: </a:t>
            </a:r>
            <a:r>
              <a:rPr lang="en-US" sz="2000" b="1" dirty="0">
                <a:solidFill>
                  <a:srgbClr val="FFFF00"/>
                </a:solidFill>
                <a:latin typeface="Arial"/>
              </a:rPr>
              <a:t>http://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www.deq.state.ok.us/WQDnew/tmdl/thunderbird/index.html</a:t>
            </a:r>
            <a:endParaRPr lang="en-US" sz="2000" b="1" dirty="0">
              <a:solidFill>
                <a:srgbClr val="FFFF00"/>
              </a:solidFill>
              <a:latin typeface="Arial"/>
            </a:endParaRPr>
          </a:p>
          <a:p>
            <a:pPr algn="ctr" eaLnBrk="0" hangingPunct="0"/>
            <a:endParaRPr lang="en-US" sz="2800" b="1" dirty="0" smtClean="0">
              <a:solidFill>
                <a:srgbClr val="FFFF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43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292" y="1371600"/>
            <a:ext cx="665457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 pitchFamily="34" charset="0"/>
              </a:rPr>
              <a:t>Thanks For Coming</a:t>
            </a:r>
          </a:p>
          <a:p>
            <a:pPr algn="ctr"/>
            <a:endParaRPr lang="en-US" sz="540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pPr algn="ctr"/>
            <a:endParaRPr lang="en-US" sz="5400" dirty="0">
              <a:solidFill>
                <a:srgbClr val="FFFF00"/>
              </a:solidFill>
              <a:latin typeface="Arial Rounded MT Bold" pitchFamily="34" charset="0"/>
            </a:endParaRPr>
          </a:p>
          <a:p>
            <a:pPr algn="ctr"/>
            <a:endParaRPr lang="en-US" sz="5400" dirty="0">
              <a:solidFill>
                <a:srgbClr val="FFFF00"/>
              </a:solidFill>
              <a:latin typeface="Arial Rounded MT Bold" pitchFamily="34" charset="0"/>
            </a:endParaRPr>
          </a:p>
          <a:p>
            <a:pPr algn="ctr"/>
            <a:endParaRPr lang="en-US" sz="540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 pitchFamily="34" charset="0"/>
              </a:rPr>
              <a:t>Please Drive Safely</a:t>
            </a:r>
            <a:endParaRPr lang="en-US" sz="54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latin typeface="Bodoni MT Black" pitchFamily="18" charset="0"/>
              </a:rPr>
              <a:t>Lake Thunderbird Impairments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066800"/>
            <a:ext cx="6324600" cy="5638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0099FF"/>
                </a:solidFill>
                <a:latin typeface="Arial Black" pitchFamily="34" charset="0"/>
              </a:rPr>
              <a:t>Aquatic Life</a:t>
            </a:r>
            <a:endParaRPr lang="en-US" sz="3600" dirty="0" smtClean="0">
              <a:solidFill>
                <a:srgbClr val="360AD8"/>
              </a:solidFill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High Turbidity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Target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&lt; 10% exceeds 25 NTU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Low Dissolved Oxygen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Targets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When stratified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  <a:latin typeface="Arial Black" pitchFamily="34" charset="0"/>
              </a:rPr>
              <a:t>5 mg/L at surface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  <a:latin typeface="Arial Black" pitchFamily="34" charset="0"/>
              </a:rPr>
              <a:t>&lt; 50% Lake volume below 2 </a:t>
            </a: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mg/L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When NOT stratified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5 mg/L for the entire water column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 dirty="0" smtClean="0">
              <a:solidFill>
                <a:srgbClr val="8D1B2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latin typeface="Bodoni MT Black" pitchFamily="18" charset="0"/>
              </a:rPr>
              <a:t>Lake Thunderbird Impairments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066800"/>
            <a:ext cx="6248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600" dirty="0" smtClean="0">
              <a:solidFill>
                <a:srgbClr val="8D1B26"/>
              </a:solidFill>
              <a:latin typeface="Arial Black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600" dirty="0">
                <a:solidFill>
                  <a:srgbClr val="0099FF"/>
                </a:solidFill>
                <a:latin typeface="Arial Black" pitchFamily="34" charset="0"/>
              </a:rPr>
              <a:t>Drinking </a:t>
            </a:r>
            <a:r>
              <a:rPr lang="en-US" sz="3600" dirty="0" smtClean="0">
                <a:solidFill>
                  <a:srgbClr val="0099FF"/>
                </a:solidFill>
                <a:latin typeface="Arial Black" pitchFamily="34" charset="0"/>
              </a:rPr>
              <a:t>Water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solidFill>
                  <a:srgbClr val="FFC000"/>
                </a:solidFill>
                <a:latin typeface="Arial Black" pitchFamily="34" charset="0"/>
              </a:rPr>
              <a:t>High </a:t>
            </a:r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Chlorophyll 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Target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Average &lt; 10ug/L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7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895600"/>
          </a:xfrm>
        </p:spPr>
        <p:txBody>
          <a:bodyPr anchor="t"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Bodoni MT Black" pitchFamily="18" charset="0"/>
              </a:rPr>
              <a:t>The TMDL</a:t>
            </a:r>
            <a:r>
              <a:rPr lang="en-US" sz="2800" dirty="0" smtClean="0">
                <a:solidFill>
                  <a:srgbClr val="A50021"/>
                </a:solidFill>
                <a:latin typeface="Bodoni MT Black" pitchFamily="18" charset="0"/>
              </a:rPr>
              <a:t/>
            </a:r>
            <a:br>
              <a:rPr lang="en-US" sz="2800" dirty="0" smtClean="0">
                <a:solidFill>
                  <a:srgbClr val="A50021"/>
                </a:solidFill>
                <a:latin typeface="Bodoni MT Black" pitchFamily="18" charset="0"/>
              </a:rPr>
            </a:br>
            <a:r>
              <a:rPr lang="en-US" sz="3600" b="1" dirty="0" smtClean="0">
                <a:solidFill>
                  <a:srgbClr val="0099FF"/>
                </a:solidFill>
              </a:rPr>
              <a:t>Amount Of Pollution A Waterbody Can Receive Without Violating Water Quality Standards</a:t>
            </a:r>
            <a:endParaRPr lang="en-US" sz="6000" dirty="0" smtClean="0">
              <a:solidFill>
                <a:srgbClr val="0099FF"/>
              </a:solidFill>
              <a:latin typeface="Bodoni MT Black" pitchFamily="18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2590800"/>
            <a:ext cx="43434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Point Sources</a:t>
            </a:r>
          </a:p>
          <a:p>
            <a:pPr eaLnBrk="0" hangingPunct="0">
              <a:spcBef>
                <a:spcPct val="25000"/>
              </a:spcBef>
              <a:buFontTx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CC"/>
                </a:solidFill>
                <a:latin typeface="Times New Roman" pitchFamily="18" charset="0"/>
              </a:rPr>
              <a:t>Wasteload Allocations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029200" y="4876800"/>
            <a:ext cx="4114800" cy="179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Nonpoint Sources</a:t>
            </a:r>
          </a:p>
          <a:p>
            <a:pPr eaLnBrk="0" hangingPunct="0">
              <a:spcBef>
                <a:spcPct val="25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Natural Background</a:t>
            </a:r>
          </a:p>
          <a:p>
            <a:pPr eaLnBrk="0" hangingPunct="0">
              <a:spcBef>
                <a:spcPct val="25000"/>
              </a:spcBef>
              <a:buFontTx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CC"/>
                </a:solidFill>
                <a:latin typeface="Times New Roman" pitchFamily="18" charset="0"/>
              </a:rPr>
              <a:t>Load Allocations</a:t>
            </a:r>
          </a:p>
        </p:txBody>
      </p:sp>
      <p:pic>
        <p:nvPicPr>
          <p:cNvPr id="12293" name="Picture 5" descr="DCP00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4114800" cy="30861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4" name="Picture 6" descr="pastoral fa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598738"/>
            <a:ext cx="4343400" cy="2308225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21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685800"/>
          <a:ext cx="9753600" cy="666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Worksheet" r:id="rId4" imgW="8641800" imgH="5907960" progId="Excel.Sheet.8">
                  <p:embed/>
                </p:oleObj>
              </mc:Choice>
              <mc:Fallback>
                <p:oleObj name="Worksheet" r:id="rId4" imgW="8641800" imgH="59079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9753600" cy="666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743200" y="104775"/>
            <a:ext cx="357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solidFill>
                  <a:srgbClr val="FFFF00"/>
                </a:solidFill>
                <a:latin typeface="Copperplate Gothic Bold" pitchFamily="34" charset="0"/>
              </a:rPr>
              <a:t>The TMDL Pie</a:t>
            </a:r>
            <a:endParaRPr lang="en-US" sz="28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36525" y="5681663"/>
            <a:ext cx="19800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99FF"/>
                </a:solidFill>
                <a:latin typeface="Cooper Black" pitchFamily="18" charset="0"/>
              </a:rPr>
              <a:t>Total Load</a:t>
            </a:r>
          </a:p>
          <a:p>
            <a:pPr eaLnBrk="0" hangingPunct="0"/>
            <a:r>
              <a:rPr lang="en-US" sz="2400" b="1" dirty="0">
                <a:solidFill>
                  <a:srgbClr val="0099FF"/>
                </a:solidFill>
                <a:latin typeface="Cooper Black" pitchFamily="18" charset="0"/>
              </a:rPr>
              <a:t>Allocations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1981200" y="6096000"/>
            <a:ext cx="685800" cy="0"/>
          </a:xfrm>
          <a:prstGeom prst="line">
            <a:avLst/>
          </a:prstGeom>
          <a:noFill/>
          <a:ln w="53975">
            <a:solidFill>
              <a:srgbClr val="0099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477000" y="838200"/>
            <a:ext cx="26758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99FF"/>
                </a:solidFill>
                <a:latin typeface="Cooper Black" pitchFamily="18" charset="0"/>
              </a:rPr>
              <a:t>Total Wasteload</a:t>
            </a:r>
          </a:p>
          <a:p>
            <a:pPr eaLnBrk="0" hangingPunct="0"/>
            <a:r>
              <a:rPr lang="en-US" sz="2400" b="1" dirty="0">
                <a:solidFill>
                  <a:srgbClr val="0099FF"/>
                </a:solidFill>
                <a:latin typeface="Cooper Black" pitchFamily="18" charset="0"/>
              </a:rPr>
              <a:t>Allocations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H="1">
            <a:off x="6705600" y="1676400"/>
            <a:ext cx="838200" cy="533400"/>
          </a:xfrm>
          <a:prstGeom prst="line">
            <a:avLst/>
          </a:prstGeom>
          <a:noFill/>
          <a:ln w="50800">
            <a:solidFill>
              <a:srgbClr val="0099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04800" y="838200"/>
            <a:ext cx="20661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99FF"/>
                </a:solidFill>
                <a:latin typeface="Cooper Black" pitchFamily="18" charset="0"/>
              </a:rPr>
              <a:t>Total</a:t>
            </a:r>
          </a:p>
          <a:p>
            <a:pPr eaLnBrk="0" hangingPunct="0"/>
            <a:r>
              <a:rPr lang="en-US" sz="2400" b="1" dirty="0">
                <a:solidFill>
                  <a:srgbClr val="0099FF"/>
                </a:solidFill>
                <a:latin typeface="Cooper Black" pitchFamily="18" charset="0"/>
              </a:rPr>
              <a:t>Unallocated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676400" y="1676400"/>
            <a:ext cx="685800" cy="304800"/>
          </a:xfrm>
          <a:prstGeom prst="line">
            <a:avLst/>
          </a:prstGeom>
          <a:noFill/>
          <a:ln w="50800">
            <a:solidFill>
              <a:srgbClr val="0099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953000" y="4800600"/>
            <a:ext cx="94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NPS 1</a:t>
            </a:r>
            <a:endParaRPr lang="en-US" dirty="0">
              <a:solidFill>
                <a:srgbClr val="FFFFFF"/>
              </a:solidFill>
              <a:latin typeface="Cooper Black" pitchFamily="18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032125" y="4816475"/>
            <a:ext cx="94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NPS 2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2286000" y="3810000"/>
            <a:ext cx="177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Background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574925" y="2835275"/>
            <a:ext cx="120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Reserve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641725" y="1844675"/>
            <a:ext cx="769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MOS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5486400" y="3200400"/>
            <a:ext cx="103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WLA 3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4860925" y="2606675"/>
            <a:ext cx="103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WLA 2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4419600" y="1676400"/>
            <a:ext cx="4476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W</a:t>
            </a:r>
          </a:p>
          <a:p>
            <a:pPr algn="ctr"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L</a:t>
            </a:r>
          </a:p>
          <a:p>
            <a:pPr algn="ctr"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A</a:t>
            </a:r>
          </a:p>
          <a:p>
            <a:pPr algn="ctr" eaLnBrk="0" hangingPunct="0"/>
            <a:r>
              <a:rPr lang="en-US" sz="2000" dirty="0">
                <a:solidFill>
                  <a:srgbClr val="FFFFFF"/>
                </a:solidFill>
                <a:latin typeface="Cooper Black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14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inthian columns design template">
  <a:themeElements>
    <a:clrScheme name="Corinthian columns design template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Corinthian columns design templat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inthian column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ireball">
  <a:themeElements>
    <a:clrScheme name="Fireball.pot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reball.pot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.pot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rinthian columns design template 11">
    <a:dk1>
      <a:srgbClr val="3E3E5C"/>
    </a:dk1>
    <a:lt1>
      <a:srgbClr val="FFFFFF"/>
    </a:lt1>
    <a:dk2>
      <a:srgbClr val="666699"/>
    </a:dk2>
    <a:lt2>
      <a:srgbClr val="FFFFFF"/>
    </a:lt2>
    <a:accent1>
      <a:srgbClr val="60597B"/>
    </a:accent1>
    <a:accent2>
      <a:srgbClr val="6666FF"/>
    </a:accent2>
    <a:accent3>
      <a:srgbClr val="B8B8CA"/>
    </a:accent3>
    <a:accent4>
      <a:srgbClr val="DADADA"/>
    </a:accent4>
    <a:accent5>
      <a:srgbClr val="B6B5BF"/>
    </a:accent5>
    <a:accent6>
      <a:srgbClr val="5C5CE7"/>
    </a:accent6>
    <a:hlink>
      <a:srgbClr val="99CCFF"/>
    </a:hlink>
    <a:folHlink>
      <a:srgbClr val="FFFF99"/>
    </a:folHlink>
  </a:clrScheme>
</a:themeOverride>
</file>

<file path=ppt/theme/themeOverride2.xml><?xml version="1.0" encoding="utf-8"?>
<a:themeOverride xmlns:a="http://schemas.openxmlformats.org/drawingml/2006/main">
  <a:clrScheme name="Corinthian columns design template 11">
    <a:dk1>
      <a:srgbClr val="3E3E5C"/>
    </a:dk1>
    <a:lt1>
      <a:srgbClr val="FFFFFF"/>
    </a:lt1>
    <a:dk2>
      <a:srgbClr val="666699"/>
    </a:dk2>
    <a:lt2>
      <a:srgbClr val="FFFFFF"/>
    </a:lt2>
    <a:accent1>
      <a:srgbClr val="60597B"/>
    </a:accent1>
    <a:accent2>
      <a:srgbClr val="6666FF"/>
    </a:accent2>
    <a:accent3>
      <a:srgbClr val="B8B8CA"/>
    </a:accent3>
    <a:accent4>
      <a:srgbClr val="DADADA"/>
    </a:accent4>
    <a:accent5>
      <a:srgbClr val="B6B5BF"/>
    </a:accent5>
    <a:accent6>
      <a:srgbClr val="5C5CE7"/>
    </a:accent6>
    <a:hlink>
      <a:srgbClr val="99CCFF"/>
    </a:hlink>
    <a:folHlink>
      <a:srgbClr val="FFFF99"/>
    </a:folHlink>
  </a:clrScheme>
</a:themeOverride>
</file>

<file path=ppt/theme/themeOverride3.xml><?xml version="1.0" encoding="utf-8"?>
<a:themeOverride xmlns:a="http://schemas.openxmlformats.org/drawingml/2006/main">
  <a:clrScheme name="Corinthian columns design template 11">
    <a:dk1>
      <a:srgbClr val="3E3E5C"/>
    </a:dk1>
    <a:lt1>
      <a:srgbClr val="FFFFFF"/>
    </a:lt1>
    <a:dk2>
      <a:srgbClr val="666699"/>
    </a:dk2>
    <a:lt2>
      <a:srgbClr val="FFFFFF"/>
    </a:lt2>
    <a:accent1>
      <a:srgbClr val="60597B"/>
    </a:accent1>
    <a:accent2>
      <a:srgbClr val="6666FF"/>
    </a:accent2>
    <a:accent3>
      <a:srgbClr val="B8B8CA"/>
    </a:accent3>
    <a:accent4>
      <a:srgbClr val="DADADA"/>
    </a:accent4>
    <a:accent5>
      <a:srgbClr val="B6B5BF"/>
    </a:accent5>
    <a:accent6>
      <a:srgbClr val="5C5CE7"/>
    </a:accent6>
    <a:hlink>
      <a:srgbClr val="99CCFF"/>
    </a:hlink>
    <a:folHlink>
      <a:srgbClr val="FFFF99"/>
    </a:folHlink>
  </a:clrScheme>
</a:themeOverride>
</file>

<file path=ppt/theme/themeOverride4.xml><?xml version="1.0" encoding="utf-8"?>
<a:themeOverride xmlns:a="http://schemas.openxmlformats.org/drawingml/2006/main">
  <a:clrScheme name="Corinthian columns design template 11">
    <a:dk1>
      <a:srgbClr val="3E3E5C"/>
    </a:dk1>
    <a:lt1>
      <a:srgbClr val="FFFFFF"/>
    </a:lt1>
    <a:dk2>
      <a:srgbClr val="666699"/>
    </a:dk2>
    <a:lt2>
      <a:srgbClr val="FFFFFF"/>
    </a:lt2>
    <a:accent1>
      <a:srgbClr val="60597B"/>
    </a:accent1>
    <a:accent2>
      <a:srgbClr val="6666FF"/>
    </a:accent2>
    <a:accent3>
      <a:srgbClr val="B8B8CA"/>
    </a:accent3>
    <a:accent4>
      <a:srgbClr val="DADADA"/>
    </a:accent4>
    <a:accent5>
      <a:srgbClr val="B6B5BF"/>
    </a:accent5>
    <a:accent6>
      <a:srgbClr val="5C5CE7"/>
    </a:accent6>
    <a:hlink>
      <a:srgbClr val="99CCFF"/>
    </a:hlink>
    <a:folHlink>
      <a:srgbClr val="FFFF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8900</TotalTime>
  <Words>1876</Words>
  <Application>Microsoft Office PowerPoint</Application>
  <PresentationFormat>On-screen Show (4:3)</PresentationFormat>
  <Paragraphs>524</Paragraphs>
  <Slides>55</Slides>
  <Notes>35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Arial</vt:lpstr>
      <vt:lpstr>Arial Black</vt:lpstr>
      <vt:lpstr>Arial Rounded MT Bold</vt:lpstr>
      <vt:lpstr>Bodoni MT Black</vt:lpstr>
      <vt:lpstr>Calibri</vt:lpstr>
      <vt:lpstr>Comic Sans MS</vt:lpstr>
      <vt:lpstr>Cooper Black</vt:lpstr>
      <vt:lpstr>Copperplate Gothic Bold</vt:lpstr>
      <vt:lpstr>Eras Demi ITC</vt:lpstr>
      <vt:lpstr>Monotype Sorts</vt:lpstr>
      <vt:lpstr>Palatino Linotype</vt:lpstr>
      <vt:lpstr>Perpetua</vt:lpstr>
      <vt:lpstr>Times New Roman</vt:lpstr>
      <vt:lpstr>Wingdings</vt:lpstr>
      <vt:lpstr>Perspective</vt:lpstr>
      <vt:lpstr>Corinthian columns design template</vt:lpstr>
      <vt:lpstr>2_Office Theme</vt:lpstr>
      <vt:lpstr>Fireball</vt:lpstr>
      <vt:lpstr>Worksheet</vt:lpstr>
      <vt:lpstr>Photo Editor Photo</vt:lpstr>
      <vt:lpstr>PowerPoint Presentation</vt:lpstr>
      <vt:lpstr>PowerPoint Presentation</vt:lpstr>
      <vt:lpstr>The Clean Water Act First Adopted 1972          Clean Water Goals: </vt:lpstr>
      <vt:lpstr>How Do We Get There ???  Two Step Approach</vt:lpstr>
      <vt:lpstr>Identifying Problem Areas  </vt:lpstr>
      <vt:lpstr>Lake Thunderbird Impairments</vt:lpstr>
      <vt:lpstr>Lake Thunderbird Impairments</vt:lpstr>
      <vt:lpstr>The TMDL Amount Of Pollution A Waterbody Can Receive Without Violating Water Quality Standards</vt:lpstr>
      <vt:lpstr>PowerPoint Presentation</vt:lpstr>
      <vt:lpstr>PowerPoint Presentation</vt:lpstr>
      <vt:lpstr>PowerPoint Presentation</vt:lpstr>
      <vt:lpstr>Lake Thunderbird Watershed-Lake Model</vt:lpstr>
      <vt:lpstr> Lake Thunderbird  Watershed-Lake Model </vt:lpstr>
      <vt:lpstr>Lake Thunderbird</vt:lpstr>
      <vt:lpstr>Lake Thunderbird Designated Uses &amp; Impairments</vt:lpstr>
      <vt:lpstr>Water Quality Targets for TMDL</vt:lpstr>
      <vt:lpstr>Pollutant Sources</vt:lpstr>
      <vt:lpstr> Lake Thunderbird  Watershed-Lake Model </vt:lpstr>
      <vt:lpstr> Watershed  </vt:lpstr>
      <vt:lpstr>HSPF Watershed Model</vt:lpstr>
      <vt:lpstr>HSPF Model Calibration</vt:lpstr>
      <vt:lpstr>Existing Pollutant Sources</vt:lpstr>
      <vt:lpstr> Lake Thunderbird Conceptual Model </vt:lpstr>
      <vt:lpstr>EFDC Lake Model</vt:lpstr>
      <vt:lpstr>Lake Model Data Sources</vt:lpstr>
      <vt:lpstr>Lake Model Calibration</vt:lpstr>
      <vt:lpstr>PowerPoint Presentation</vt:lpstr>
      <vt:lpstr>Aug-2008 Storm, Anoxic Volume </vt:lpstr>
      <vt:lpstr>PowerPoint Presentation</vt:lpstr>
      <vt:lpstr>How Well Did the Lake Model  Match Observed Data?</vt:lpstr>
      <vt:lpstr> Lake Thunderbird  Watershed-Lake Model </vt:lpstr>
      <vt:lpstr>PowerPoint Presentation</vt:lpstr>
      <vt:lpstr>PowerPoint Presentation</vt:lpstr>
      <vt:lpstr> Lake Thunderbird  Watershed-Lake Model </vt:lpstr>
      <vt:lpstr>35% Load Reduction &amp; TMDL</vt:lpstr>
      <vt:lpstr>Total Maximum Daily Loads  (kg/day)</vt:lpstr>
      <vt:lpstr>Total Maximum Daily Loads (kg/day)</vt:lpstr>
      <vt:lpstr>PowerPoint Presentation</vt:lpstr>
      <vt:lpstr>Frequency Distribution, TP</vt:lpstr>
      <vt:lpstr>How were WLAs assigned?</vt:lpstr>
      <vt:lpstr>How were WLAs assigned?</vt:lpstr>
      <vt:lpstr>PowerPoint Presentation</vt:lpstr>
      <vt:lpstr>Lake Management</vt:lpstr>
      <vt:lpstr>What does it mean for MS4 Permits?</vt:lpstr>
      <vt:lpstr>What does it mean for MS4 Permits?</vt:lpstr>
      <vt:lpstr>What does it mean for MS4 Permits? </vt:lpstr>
      <vt:lpstr>What does it mean for Construction sites? </vt:lpstr>
      <vt:lpstr>What does it mean for Construction sites? </vt:lpstr>
      <vt:lpstr>What does it mean for Industrial Stormwater?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Thunderbird Meeting</dc:title>
  <dc:creator>affang</dc:creator>
  <cp:lastModifiedBy>joe.long@deq.ok.gov</cp:lastModifiedBy>
  <cp:revision>513</cp:revision>
  <cp:lastPrinted>2012-05-24T15:15:04Z</cp:lastPrinted>
  <dcterms:created xsi:type="dcterms:W3CDTF">2011-04-14T21:29:56Z</dcterms:created>
  <dcterms:modified xsi:type="dcterms:W3CDTF">2019-04-29T20:06:12Z</dcterms:modified>
</cp:coreProperties>
</file>