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7" r:id="rId1"/>
  </p:sldMasterIdLst>
  <p:sldIdLst>
    <p:sldId id="256" r:id="rId2"/>
    <p:sldId id="259" r:id="rId3"/>
    <p:sldId id="261" r:id="rId4"/>
    <p:sldId id="260" r:id="rId5"/>
    <p:sldId id="273" r:id="rId6"/>
    <p:sldId id="274" r:id="rId7"/>
    <p:sldId id="275" r:id="rId8"/>
    <p:sldId id="291" r:id="rId9"/>
    <p:sldId id="266" r:id="rId10"/>
    <p:sldId id="277" r:id="rId11"/>
    <p:sldId id="276" r:id="rId12"/>
    <p:sldId id="265" r:id="rId13"/>
    <p:sldId id="272" r:id="rId14"/>
    <p:sldId id="282" r:id="rId15"/>
    <p:sldId id="292" r:id="rId16"/>
    <p:sldId id="281" r:id="rId17"/>
    <p:sldId id="286" r:id="rId18"/>
    <p:sldId id="280" r:id="rId19"/>
    <p:sldId id="284" r:id="rId20"/>
    <p:sldId id="285" r:id="rId21"/>
    <p:sldId id="289" r:id="rId22"/>
    <p:sldId id="288" r:id="rId23"/>
    <p:sldId id="283" r:id="rId24"/>
    <p:sldId id="290" r:id="rId25"/>
    <p:sldId id="268" r:id="rId26"/>
    <p:sldId id="269" r:id="rId27"/>
    <p:sldId id="278" r:id="rId28"/>
    <p:sldId id="279" r:id="rId29"/>
    <p:sldId id="270" r:id="rId30"/>
    <p:sldId id="271"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5137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205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76589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01060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3844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80981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6620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0858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030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89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09362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9360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34887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7144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7838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8095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10/15/2019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9660010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law.cornell.edu/cfr/text/40/503.33#b_1" TargetMode="External"/><Relationship Id="rId2" Type="http://schemas.openxmlformats.org/officeDocument/2006/relationships/hyperlink" Target="https://www.law.cornell.edu/cfr/text/40/503.32#a" TargetMode="External"/><Relationship Id="rId1" Type="http://schemas.openxmlformats.org/officeDocument/2006/relationships/slideLayout" Target="../slideLayouts/slideLayout2.xml"/><Relationship Id="rId4" Type="http://schemas.openxmlformats.org/officeDocument/2006/relationships/hyperlink" Target="https://www.law.cornell.edu/cfr/text/40/503.33#b_8"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law.cornell.edu/cfr/text/40/503.32#a" TargetMode="External"/><Relationship Id="rId2" Type="http://schemas.openxmlformats.org/officeDocument/2006/relationships/hyperlink" Target="https://www.law.cornell.edu/cfr/text/40/503.13" TargetMode="External"/><Relationship Id="rId1" Type="http://schemas.openxmlformats.org/officeDocument/2006/relationships/slideLayout" Target="../slideLayouts/slideLayout2.xml"/><Relationship Id="rId4" Type="http://schemas.openxmlformats.org/officeDocument/2006/relationships/hyperlink" Target="https://www.law.cornell.edu/cfr/text/40/503.33"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Preparing Sludge DMRs</a:t>
            </a:r>
            <a:endParaRPr lang="en-US" dirty="0"/>
          </a:p>
        </p:txBody>
      </p:sp>
    </p:spTree>
    <p:extLst>
      <p:ext uri="{BB962C8B-B14F-4D97-AF65-F5344CB8AC3E}">
        <p14:creationId xmlns:p14="http://schemas.microsoft.com/office/powerpoint/2010/main" val="2854285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fill out the eDMR when you land apply the </a:t>
            </a:r>
            <a:r>
              <a:rPr lang="en-US" dirty="0" smtClean="0"/>
              <a:t>sludge continued</a:t>
            </a:r>
            <a:endParaRPr lang="en-US" dirty="0"/>
          </a:p>
        </p:txBody>
      </p:sp>
      <p:sp>
        <p:nvSpPr>
          <p:cNvPr id="3" name="Content Placeholder 2"/>
          <p:cNvSpPr>
            <a:spLocks noGrp="1"/>
          </p:cNvSpPr>
          <p:nvPr>
            <p:ph idx="1"/>
          </p:nvPr>
        </p:nvSpPr>
        <p:spPr/>
        <p:txBody>
          <a:bodyPr>
            <a:normAutofit lnSpcReduction="10000"/>
          </a:bodyPr>
          <a:lstStyle/>
          <a:p>
            <a:r>
              <a:rPr lang="en-US" dirty="0" smtClean="0"/>
              <a:t>Start out with the production and use eDMR. What needs to be filled out:</a:t>
            </a:r>
          </a:p>
          <a:p>
            <a:r>
              <a:rPr lang="en-US" dirty="0"/>
              <a:t>PCB’s-Testing requirement </a:t>
            </a:r>
            <a:r>
              <a:rPr lang="en-US" dirty="0" smtClean="0"/>
              <a:t>is once/year</a:t>
            </a:r>
            <a:r>
              <a:rPr lang="en-US" dirty="0"/>
              <a:t>. Do </a:t>
            </a:r>
            <a:r>
              <a:rPr lang="en-US" u="sng" dirty="0"/>
              <a:t>not</a:t>
            </a:r>
            <a:r>
              <a:rPr lang="en-US" dirty="0"/>
              <a:t> report “0” if the sample is below practical quantification limit. Instead use </a:t>
            </a:r>
            <a:r>
              <a:rPr lang="en-US" dirty="0" smtClean="0"/>
              <a:t>&lt; of the </a:t>
            </a:r>
            <a:r>
              <a:rPr lang="en-US" dirty="0"/>
              <a:t>highest </a:t>
            </a:r>
            <a:r>
              <a:rPr lang="en-US" dirty="0" smtClean="0"/>
              <a:t>value below </a:t>
            </a:r>
            <a:r>
              <a:rPr lang="en-US" dirty="0"/>
              <a:t>detectable </a:t>
            </a:r>
            <a:r>
              <a:rPr lang="en-US" dirty="0" smtClean="0"/>
              <a:t>limit.</a:t>
            </a:r>
          </a:p>
          <a:p>
            <a:r>
              <a:rPr lang="en-US" dirty="0" smtClean="0"/>
              <a:t>Toxicity characteristic </a:t>
            </a:r>
            <a:r>
              <a:rPr lang="en-US" dirty="0"/>
              <a:t>leaching procedure-Testing requirement is once/ permit </a:t>
            </a:r>
            <a:r>
              <a:rPr lang="en-US" dirty="0" smtClean="0"/>
              <a:t>life cycle. </a:t>
            </a:r>
            <a:r>
              <a:rPr lang="en-US" dirty="0"/>
              <a:t>This test should be done within one year from the effective date of the permit. </a:t>
            </a:r>
            <a:r>
              <a:rPr lang="en-US" dirty="0" smtClean="0"/>
              <a:t>If </a:t>
            </a:r>
            <a:r>
              <a:rPr lang="en-US" dirty="0"/>
              <a:t>the sludge has passed the test, the form must be indicated with a “0" (Pass). If the sludge does not pass the test, the form must be indicated with a “1" (Fail). This parameter may be reported as *</a:t>
            </a:r>
            <a:r>
              <a:rPr lang="en-US" dirty="0" smtClean="0"/>
              <a:t>9 (Not Applicable) if sludge </a:t>
            </a:r>
            <a:r>
              <a:rPr lang="en-US" dirty="0"/>
              <a:t>is not applied to facility during the monitoring period</a:t>
            </a:r>
            <a:r>
              <a:rPr lang="en-US" dirty="0" smtClean="0"/>
              <a:t>.</a:t>
            </a:r>
          </a:p>
          <a:p>
            <a:r>
              <a:rPr lang="en-US" dirty="0"/>
              <a:t>Total annual sludge production-Facilities must indicate the amount of </a:t>
            </a:r>
            <a:r>
              <a:rPr lang="en-US" dirty="0" smtClean="0"/>
              <a:t>sewage sludge </a:t>
            </a:r>
            <a:r>
              <a:rPr lang="en-US" dirty="0"/>
              <a:t>produced after final sludge treatment for the reporting period</a:t>
            </a:r>
            <a:r>
              <a:rPr lang="en-US" dirty="0" smtClean="0"/>
              <a:t>.</a:t>
            </a:r>
          </a:p>
          <a:p>
            <a:r>
              <a:rPr lang="en-US" dirty="0" smtClean="0"/>
              <a:t>Annual amount of sludge land applied must be reported.</a:t>
            </a:r>
          </a:p>
          <a:p>
            <a:endParaRPr lang="en-US" dirty="0" smtClean="0"/>
          </a:p>
          <a:p>
            <a:endParaRPr lang="en-US" dirty="0"/>
          </a:p>
        </p:txBody>
      </p:sp>
    </p:spTree>
    <p:extLst>
      <p:ext uri="{BB962C8B-B14F-4D97-AF65-F5344CB8AC3E}">
        <p14:creationId xmlns:p14="http://schemas.microsoft.com/office/powerpoint/2010/main" val="4141762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and use eDMR (SLDP)</a:t>
            </a:r>
            <a:endParaRPr lang="en-US" dirty="0"/>
          </a:p>
        </p:txBody>
      </p:sp>
      <p:pic>
        <p:nvPicPr>
          <p:cNvPr id="10" name="Content Placeholder 9"/>
          <p:cNvPicPr>
            <a:picLocks noGrp="1"/>
          </p:cNvPicPr>
          <p:nvPr>
            <p:ph idx="1"/>
          </p:nvPr>
        </p:nvPicPr>
        <p:blipFill rotWithShape="1">
          <a:blip r:embed="rId2"/>
          <a:srcRect l="1281" t="27923" r="51924" b="13105"/>
          <a:stretch/>
        </p:blipFill>
        <p:spPr bwMode="auto">
          <a:xfrm>
            <a:off x="755780" y="1856791"/>
            <a:ext cx="8966090" cy="4777273"/>
          </a:xfrm>
          <a:prstGeom prst="rect">
            <a:avLst/>
          </a:prstGeom>
          <a:ln>
            <a:noFill/>
          </a:ln>
          <a:extLst>
            <a:ext uri="{53640926-AAD7-44D8-BBD7-CCE9431645EC}">
              <a14:shadowObscured xmlns:a14="http://schemas.microsoft.com/office/drawing/2010/main"/>
            </a:ext>
          </a:extLst>
        </p:spPr>
      </p:pic>
      <p:sp>
        <p:nvSpPr>
          <p:cNvPr id="11" name="Rectangle 10"/>
          <p:cNvSpPr/>
          <p:nvPr/>
        </p:nvSpPr>
        <p:spPr>
          <a:xfrm>
            <a:off x="2444620" y="3029525"/>
            <a:ext cx="1334278" cy="279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2" name="Rectangle 11"/>
          <p:cNvSpPr/>
          <p:nvPr/>
        </p:nvSpPr>
        <p:spPr>
          <a:xfrm>
            <a:off x="2425958" y="3517641"/>
            <a:ext cx="1352939"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3" name="Rectangle 12"/>
          <p:cNvSpPr/>
          <p:nvPr/>
        </p:nvSpPr>
        <p:spPr>
          <a:xfrm>
            <a:off x="2444620" y="5029200"/>
            <a:ext cx="1334277" cy="2519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4" name="Rectangle 13"/>
          <p:cNvSpPr/>
          <p:nvPr/>
        </p:nvSpPr>
        <p:spPr>
          <a:xfrm>
            <a:off x="5131837" y="5523722"/>
            <a:ext cx="3088431" cy="4945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 if no sludge was landfilled</a:t>
            </a:r>
            <a:endParaRPr lang="en-US" dirty="0"/>
          </a:p>
        </p:txBody>
      </p:sp>
      <p:sp>
        <p:nvSpPr>
          <p:cNvPr id="16" name="Right Arrow 15"/>
          <p:cNvSpPr/>
          <p:nvPr/>
        </p:nvSpPr>
        <p:spPr>
          <a:xfrm>
            <a:off x="3778897" y="3552038"/>
            <a:ext cx="475862" cy="191508"/>
          </a:xfrm>
          <a:prstGeom prst="rightArrow">
            <a:avLst>
              <a:gd name="adj1" fmla="val 13721"/>
              <a:gd name="adj2" fmla="val 590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ight Arrow 16"/>
          <p:cNvSpPr/>
          <p:nvPr/>
        </p:nvSpPr>
        <p:spPr>
          <a:xfrm>
            <a:off x="3778897" y="3068309"/>
            <a:ext cx="475862" cy="202350"/>
          </a:xfrm>
          <a:prstGeom prst="rightArrow">
            <a:avLst>
              <a:gd name="adj1" fmla="val 10000"/>
              <a:gd name="adj2" fmla="val 533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Arrow 17"/>
          <p:cNvSpPr/>
          <p:nvPr/>
        </p:nvSpPr>
        <p:spPr>
          <a:xfrm>
            <a:off x="3778897" y="5025448"/>
            <a:ext cx="475862" cy="229637"/>
          </a:xfrm>
          <a:prstGeom prst="rightArrow">
            <a:avLst>
              <a:gd name="adj1" fmla="val 9368"/>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5131837" y="6139543"/>
            <a:ext cx="3088431" cy="4945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 if no sludge was transported</a:t>
            </a:r>
            <a:endParaRPr lang="en-US" dirty="0"/>
          </a:p>
        </p:txBody>
      </p:sp>
      <p:sp>
        <p:nvSpPr>
          <p:cNvPr id="20" name="Right Arrow 19"/>
          <p:cNvSpPr/>
          <p:nvPr/>
        </p:nvSpPr>
        <p:spPr>
          <a:xfrm rot="10800000">
            <a:off x="4366724" y="5598366"/>
            <a:ext cx="765113" cy="195943"/>
          </a:xfrm>
          <a:prstGeom prst="rightArrow">
            <a:avLst>
              <a:gd name="adj1" fmla="val 1551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ight Arrow 20"/>
          <p:cNvSpPr/>
          <p:nvPr/>
        </p:nvSpPr>
        <p:spPr>
          <a:xfrm rot="10800000">
            <a:off x="4366725" y="6139542"/>
            <a:ext cx="765110" cy="205271"/>
          </a:xfrm>
          <a:prstGeom prst="rightArrow">
            <a:avLst>
              <a:gd name="adj1" fmla="val 157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2537926" y="1231639"/>
            <a:ext cx="5187821" cy="7812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Use *9 if test was not done during calendar year. Due within 12 months of the effective date of permit</a:t>
            </a:r>
            <a:endParaRPr lang="en-US" dirty="0"/>
          </a:p>
        </p:txBody>
      </p:sp>
      <p:sp>
        <p:nvSpPr>
          <p:cNvPr id="23" name="Rectangle 22"/>
          <p:cNvSpPr/>
          <p:nvPr/>
        </p:nvSpPr>
        <p:spPr>
          <a:xfrm>
            <a:off x="7809721" y="1930400"/>
            <a:ext cx="2836506" cy="11664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If sample was BPQL don’t use zero. Use the highest of pollutant value and use the less than sign.</a:t>
            </a:r>
            <a:endParaRPr lang="en-US" dirty="0"/>
          </a:p>
        </p:txBody>
      </p:sp>
      <p:sp>
        <p:nvSpPr>
          <p:cNvPr id="24" name="Right Arrow 23"/>
          <p:cNvSpPr/>
          <p:nvPr/>
        </p:nvSpPr>
        <p:spPr>
          <a:xfrm rot="10800000">
            <a:off x="7361853" y="2051697"/>
            <a:ext cx="447868" cy="223935"/>
          </a:xfrm>
          <a:prstGeom prst="rightArrow">
            <a:avLst>
              <a:gd name="adj1" fmla="val 1666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ight Arrow 24"/>
          <p:cNvSpPr/>
          <p:nvPr/>
        </p:nvSpPr>
        <p:spPr>
          <a:xfrm rot="5400000">
            <a:off x="5462136" y="2130484"/>
            <a:ext cx="469032" cy="233892"/>
          </a:xfrm>
          <a:prstGeom prst="rightArrow">
            <a:avLst>
              <a:gd name="adj1" fmla="val 1153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5206482" y="3442064"/>
            <a:ext cx="3013786" cy="77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Amount produced after treatment during calendar year</a:t>
            </a:r>
            <a:endParaRPr lang="en-US" dirty="0"/>
          </a:p>
        </p:txBody>
      </p:sp>
      <p:sp>
        <p:nvSpPr>
          <p:cNvPr id="27" name="Rectangle 26"/>
          <p:cNvSpPr/>
          <p:nvPr/>
        </p:nvSpPr>
        <p:spPr>
          <a:xfrm>
            <a:off x="5206483" y="4534678"/>
            <a:ext cx="3013786" cy="5122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Amount land applied during calendar year</a:t>
            </a:r>
            <a:endParaRPr lang="en-US" dirty="0"/>
          </a:p>
        </p:txBody>
      </p:sp>
      <p:sp>
        <p:nvSpPr>
          <p:cNvPr id="28" name="Right Arrow 27"/>
          <p:cNvSpPr/>
          <p:nvPr/>
        </p:nvSpPr>
        <p:spPr>
          <a:xfrm rot="10800000">
            <a:off x="4450701" y="4015935"/>
            <a:ext cx="755779" cy="164177"/>
          </a:xfrm>
          <a:prstGeom prst="rightArrow">
            <a:avLst>
              <a:gd name="adj1" fmla="val 11538"/>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ight Arrow 28"/>
          <p:cNvSpPr/>
          <p:nvPr/>
        </p:nvSpPr>
        <p:spPr>
          <a:xfrm rot="10800000">
            <a:off x="4450699" y="4534677"/>
            <a:ext cx="755780" cy="157688"/>
          </a:xfrm>
          <a:prstGeom prst="rightArrow">
            <a:avLst>
              <a:gd name="adj1" fmla="val 986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72074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Land Application DMR (SLLA)</a:t>
            </a:r>
            <a:r>
              <a:rPr lang="en-US" dirty="0" smtClean="0"/>
              <a:t> </a:t>
            </a:r>
            <a:endParaRPr lang="en-US" dirty="0"/>
          </a:p>
        </p:txBody>
      </p:sp>
      <p:pic>
        <p:nvPicPr>
          <p:cNvPr id="4" name="Content Placeholder 3"/>
          <p:cNvPicPr>
            <a:picLocks noGrp="1"/>
          </p:cNvPicPr>
          <p:nvPr>
            <p:ph idx="1"/>
          </p:nvPr>
        </p:nvPicPr>
        <p:blipFill rotWithShape="1">
          <a:blip r:embed="rId2"/>
          <a:srcRect l="487" t="20648" r="43119" b="28527"/>
          <a:stretch/>
        </p:blipFill>
        <p:spPr bwMode="auto">
          <a:xfrm>
            <a:off x="793103" y="1930400"/>
            <a:ext cx="9937101" cy="3900952"/>
          </a:xfrm>
          <a:prstGeom prst="rect">
            <a:avLst/>
          </a:prstGeom>
          <a:ln>
            <a:noFill/>
          </a:ln>
          <a:extLst>
            <a:ext uri="{53640926-AAD7-44D8-BBD7-CCE9431645EC}">
              <a14:shadowObscured xmlns:a14="http://schemas.microsoft.com/office/drawing/2010/main"/>
            </a:ext>
          </a:extLst>
        </p:spPr>
      </p:pic>
      <p:sp>
        <p:nvSpPr>
          <p:cNvPr id="6" name="Rectangle 5"/>
          <p:cNvSpPr/>
          <p:nvPr/>
        </p:nvSpPr>
        <p:spPr>
          <a:xfrm>
            <a:off x="8918713" y="1930401"/>
            <a:ext cx="2464633" cy="10367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Table 1- Ceiling concentration- If exceed can’t land apply</a:t>
            </a:r>
            <a:endParaRPr lang="en-US" dirty="0"/>
          </a:p>
        </p:txBody>
      </p:sp>
      <p:sp>
        <p:nvSpPr>
          <p:cNvPr id="8" name="Right Arrow 7"/>
          <p:cNvSpPr/>
          <p:nvPr/>
        </p:nvSpPr>
        <p:spPr>
          <a:xfrm flipH="1">
            <a:off x="8282327" y="2136709"/>
            <a:ext cx="578501" cy="149291"/>
          </a:xfrm>
          <a:prstGeom prst="rightArrow">
            <a:avLst>
              <a:gd name="adj1" fmla="val 0"/>
              <a:gd name="adj2" fmla="val 693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4767943" y="2621901"/>
            <a:ext cx="2220684" cy="839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Table 3- Pollutant concentrations</a:t>
            </a:r>
            <a:endParaRPr lang="en-US" dirty="0"/>
          </a:p>
        </p:txBody>
      </p:sp>
      <p:sp>
        <p:nvSpPr>
          <p:cNvPr id="10" name="Right Arrow 9"/>
          <p:cNvSpPr/>
          <p:nvPr/>
        </p:nvSpPr>
        <p:spPr>
          <a:xfrm>
            <a:off x="7057928" y="3167225"/>
            <a:ext cx="369239" cy="154474"/>
          </a:xfrm>
          <a:prstGeom prst="rightArrow">
            <a:avLst>
              <a:gd name="adj1" fmla="val 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1446245" y="1670180"/>
            <a:ext cx="2323322" cy="9517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Table 2- CPLR- Report “0” if under the PC limit</a:t>
            </a:r>
            <a:endParaRPr lang="en-US" dirty="0"/>
          </a:p>
        </p:txBody>
      </p:sp>
      <p:sp>
        <p:nvSpPr>
          <p:cNvPr id="12" name="Right Arrow 11"/>
          <p:cNvSpPr/>
          <p:nvPr/>
        </p:nvSpPr>
        <p:spPr>
          <a:xfrm flipV="1">
            <a:off x="3827452" y="2136707"/>
            <a:ext cx="511283" cy="214606"/>
          </a:xfrm>
          <a:prstGeom prst="rightArrow">
            <a:avLst>
              <a:gd name="adj1" fmla="val 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5355771" y="3964475"/>
            <a:ext cx="2500605" cy="594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AWSAR-Is “0” in Oklahoma</a:t>
            </a:r>
            <a:endParaRPr lang="en-US" dirty="0"/>
          </a:p>
        </p:txBody>
      </p:sp>
      <p:sp>
        <p:nvSpPr>
          <p:cNvPr id="5" name="Right Arrow 4"/>
          <p:cNvSpPr/>
          <p:nvPr/>
        </p:nvSpPr>
        <p:spPr>
          <a:xfrm rot="10800000">
            <a:off x="4702629" y="4158343"/>
            <a:ext cx="653142" cy="208383"/>
          </a:xfrm>
          <a:prstGeom prst="rightArrow">
            <a:avLst>
              <a:gd name="adj1" fmla="val 1753"/>
              <a:gd name="adj2" fmla="val 555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9673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Land Application DMR </a:t>
            </a:r>
            <a:r>
              <a:rPr lang="en-US" dirty="0" smtClean="0"/>
              <a:t>(SLLA)</a:t>
            </a:r>
            <a:endParaRPr lang="en-US" dirty="0"/>
          </a:p>
        </p:txBody>
      </p:sp>
      <p:pic>
        <p:nvPicPr>
          <p:cNvPr id="6" name="Content Placeholder 5"/>
          <p:cNvPicPr>
            <a:picLocks noGrp="1"/>
          </p:cNvPicPr>
          <p:nvPr>
            <p:ph idx="1"/>
          </p:nvPr>
        </p:nvPicPr>
        <p:blipFill rotWithShape="1">
          <a:blip r:embed="rId2"/>
          <a:srcRect l="500" t="23139" r="39049" b="21835"/>
          <a:stretch/>
        </p:blipFill>
        <p:spPr bwMode="auto">
          <a:xfrm>
            <a:off x="677334" y="2160588"/>
            <a:ext cx="8596668" cy="3881437"/>
          </a:xfrm>
          <a:prstGeom prst="rect">
            <a:avLst/>
          </a:prstGeom>
          <a:ln>
            <a:noFill/>
          </a:ln>
          <a:extLst>
            <a:ext uri="{53640926-AAD7-44D8-BBD7-CCE9431645EC}">
              <a14:shadowObscured xmlns:a14="http://schemas.microsoft.com/office/drawing/2010/main"/>
            </a:ext>
          </a:extLst>
        </p:spPr>
      </p:pic>
      <p:sp>
        <p:nvSpPr>
          <p:cNvPr id="7" name="Rectangle 6"/>
          <p:cNvSpPr/>
          <p:nvPr/>
        </p:nvSpPr>
        <p:spPr>
          <a:xfrm>
            <a:off x="7660433" y="2855167"/>
            <a:ext cx="3200400" cy="147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If PC limit is met = 3. If PC limit is exceeded= 2. APLR (4) is only used if sludge is sold in bag  or other container</a:t>
            </a:r>
            <a:endParaRPr lang="en-US" dirty="0"/>
          </a:p>
        </p:txBody>
      </p:sp>
      <p:sp>
        <p:nvSpPr>
          <p:cNvPr id="8" name="Right Arrow 7"/>
          <p:cNvSpPr/>
          <p:nvPr/>
        </p:nvSpPr>
        <p:spPr>
          <a:xfrm rot="10800000">
            <a:off x="6242179" y="3816220"/>
            <a:ext cx="1418253" cy="83040"/>
          </a:xfrm>
          <a:prstGeom prst="rightArrow">
            <a:avLst>
              <a:gd name="adj1" fmla="val 5390"/>
              <a:gd name="adj2" fmla="val 425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922106" y="3984171"/>
            <a:ext cx="3452328" cy="8677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If sludge is pathogen free= Class A. If sludge is not free of pathogen= Class B</a:t>
            </a:r>
            <a:endParaRPr lang="en-US" dirty="0"/>
          </a:p>
        </p:txBody>
      </p:sp>
      <p:sp>
        <p:nvSpPr>
          <p:cNvPr id="10" name="Rectangle 9"/>
          <p:cNvSpPr/>
          <p:nvPr/>
        </p:nvSpPr>
        <p:spPr>
          <a:xfrm>
            <a:off x="7660433" y="4562669"/>
            <a:ext cx="3200400" cy="147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How the sludge was treated to meet pathogen requirements. Class A has 6 alternatives and Class B has 3</a:t>
            </a:r>
            <a:endParaRPr lang="en-US" dirty="0"/>
          </a:p>
        </p:txBody>
      </p:sp>
      <p:sp>
        <p:nvSpPr>
          <p:cNvPr id="11" name="Rectangle 10"/>
          <p:cNvSpPr/>
          <p:nvPr/>
        </p:nvSpPr>
        <p:spPr>
          <a:xfrm>
            <a:off x="2519266" y="5103846"/>
            <a:ext cx="2855168" cy="933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Vector Attraction Reduction have two options (9 or 10)</a:t>
            </a:r>
            <a:endParaRPr lang="en-US" dirty="0"/>
          </a:p>
        </p:txBody>
      </p:sp>
      <p:sp>
        <p:nvSpPr>
          <p:cNvPr id="12" name="Right Arrow 11"/>
          <p:cNvSpPr/>
          <p:nvPr/>
        </p:nvSpPr>
        <p:spPr>
          <a:xfrm>
            <a:off x="5462447" y="4329404"/>
            <a:ext cx="677096" cy="130630"/>
          </a:xfrm>
          <a:prstGeom prst="rightArrow">
            <a:avLst>
              <a:gd name="adj1" fmla="val 0"/>
              <a:gd name="adj2" fmla="val 472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ight Arrow 12"/>
          <p:cNvSpPr/>
          <p:nvPr/>
        </p:nvSpPr>
        <p:spPr>
          <a:xfrm rot="10800000">
            <a:off x="6316822" y="4870578"/>
            <a:ext cx="1268965" cy="233266"/>
          </a:xfrm>
          <a:prstGeom prst="rightArrow">
            <a:avLst>
              <a:gd name="adj1" fmla="val 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Arrow 13"/>
          <p:cNvSpPr/>
          <p:nvPr/>
        </p:nvSpPr>
        <p:spPr>
          <a:xfrm>
            <a:off x="5462447" y="5486400"/>
            <a:ext cx="565129" cy="149290"/>
          </a:xfrm>
          <a:prstGeom prst="rightArrow">
            <a:avLst>
              <a:gd name="adj1" fmla="val 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49459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What determines a violation for land application of sludge DMR</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The PC limit only helps in determining the quality of sludge. It is not a violation.</a:t>
            </a:r>
          </a:p>
          <a:p>
            <a:r>
              <a:rPr lang="en-US" dirty="0" smtClean="0"/>
              <a:t>Exceeding the ceiling concentration. The facility can’t land apply sludge if it exceeds the ceiling concentrations (Table 1). Must dispose by of other method (Landfill).</a:t>
            </a:r>
          </a:p>
          <a:p>
            <a:r>
              <a:rPr lang="en-US" dirty="0" smtClean="0"/>
              <a:t>If the facility does land apply, it’s an automatic Notice of Violation.</a:t>
            </a:r>
          </a:p>
          <a:p>
            <a:r>
              <a:rPr lang="en-US" dirty="0" smtClean="0"/>
              <a:t>The facility can’t exceed the CPLR. The facility must find a new site to land apply. </a:t>
            </a:r>
          </a:p>
          <a:p>
            <a:r>
              <a:rPr lang="en-US" dirty="0" smtClean="0"/>
              <a:t>Non-submit of sludge </a:t>
            </a:r>
            <a:r>
              <a:rPr lang="en-US" dirty="0" err="1" smtClean="0"/>
              <a:t>eDMRs</a:t>
            </a:r>
            <a:r>
              <a:rPr lang="en-US" dirty="0" smtClean="0"/>
              <a:t>.</a:t>
            </a:r>
          </a:p>
          <a:p>
            <a:r>
              <a:rPr lang="en-US" dirty="0" smtClean="0"/>
              <a:t>Not submitting Certification Statements along with </a:t>
            </a:r>
            <a:r>
              <a:rPr lang="en-US" dirty="0" err="1" smtClean="0"/>
              <a:t>eDMR</a:t>
            </a:r>
            <a:endParaRPr lang="en-US" dirty="0"/>
          </a:p>
        </p:txBody>
      </p:sp>
    </p:spTree>
    <p:extLst>
      <p:ext uri="{BB962C8B-B14F-4D97-AF65-F5344CB8AC3E}">
        <p14:creationId xmlns:p14="http://schemas.microsoft.com/office/powerpoint/2010/main" val="4140892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 for Land Applied Sludge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28527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Certification Statement and Recordkeeping for Land Applied Sludge</a:t>
            </a:r>
            <a:endParaRPr lang="en-US" dirty="0"/>
          </a:p>
        </p:txBody>
      </p:sp>
      <p:sp>
        <p:nvSpPr>
          <p:cNvPr id="3" name="Content Placeholder 2"/>
          <p:cNvSpPr>
            <a:spLocks noGrp="1"/>
          </p:cNvSpPr>
          <p:nvPr>
            <p:ph idx="1"/>
          </p:nvPr>
        </p:nvSpPr>
        <p:spPr/>
        <p:txBody>
          <a:bodyPr/>
          <a:lstStyle/>
          <a:p>
            <a:r>
              <a:rPr lang="en-US" dirty="0" smtClean="0"/>
              <a:t>Records must be keep for 5 years and sent to DEQ. </a:t>
            </a:r>
          </a:p>
          <a:p>
            <a:r>
              <a:rPr lang="en-US" dirty="0" smtClean="0"/>
              <a:t>Certification Statements must be submitted to DEQ with the </a:t>
            </a:r>
            <a:r>
              <a:rPr lang="en-US" dirty="0" err="1" smtClean="0"/>
              <a:t>eDMR</a:t>
            </a:r>
            <a:r>
              <a:rPr lang="en-US" dirty="0" smtClean="0"/>
              <a:t> for both Class A or Class B</a:t>
            </a:r>
          </a:p>
          <a:p>
            <a:r>
              <a:rPr lang="en-US" dirty="0" smtClean="0"/>
              <a:t>Certification Statement for:</a:t>
            </a:r>
          </a:p>
          <a:p>
            <a:pPr>
              <a:buAutoNum type="arabicParenR"/>
            </a:pPr>
            <a:r>
              <a:rPr lang="en-US" dirty="0" smtClean="0"/>
              <a:t>Pollutant limits </a:t>
            </a:r>
          </a:p>
          <a:p>
            <a:pPr>
              <a:buAutoNum type="arabicParenR"/>
            </a:pPr>
            <a:r>
              <a:rPr lang="en-US" dirty="0" smtClean="0"/>
              <a:t>Vector Attraction Reduction</a:t>
            </a:r>
          </a:p>
          <a:p>
            <a:pPr>
              <a:buAutoNum type="arabicParenR"/>
            </a:pPr>
            <a:r>
              <a:rPr lang="en-US" dirty="0" smtClean="0"/>
              <a:t>Pathogen Reduction</a:t>
            </a:r>
          </a:p>
          <a:p>
            <a:pPr>
              <a:buAutoNum type="arabicParenR"/>
            </a:pPr>
            <a:r>
              <a:rPr lang="en-US" dirty="0" smtClean="0"/>
              <a:t>Management Practices</a:t>
            </a:r>
          </a:p>
          <a:p>
            <a:pPr marL="0" indent="0">
              <a:buNone/>
            </a:pPr>
            <a:endParaRPr lang="en-US" dirty="0"/>
          </a:p>
        </p:txBody>
      </p:sp>
    </p:spTree>
    <p:extLst>
      <p:ext uri="{BB962C8B-B14F-4D97-AF65-F5344CB8AC3E}">
        <p14:creationId xmlns:p14="http://schemas.microsoft.com/office/powerpoint/2010/main" val="1702590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Statement for Pollutants Limits</a:t>
            </a:r>
            <a:endParaRPr lang="en-US" dirty="0"/>
          </a:p>
        </p:txBody>
      </p:sp>
      <p:sp>
        <p:nvSpPr>
          <p:cNvPr id="3" name="Content Placeholder 2"/>
          <p:cNvSpPr>
            <a:spLocks noGrp="1"/>
          </p:cNvSpPr>
          <p:nvPr>
            <p:ph idx="1"/>
          </p:nvPr>
        </p:nvSpPr>
        <p:spPr/>
        <p:txBody>
          <a:bodyPr/>
          <a:lstStyle/>
          <a:p>
            <a:r>
              <a:rPr lang="en-US" dirty="0" smtClean="0"/>
              <a:t>I certify, under penalty of law, that the requirements to obtain information in 503.12(e)((2) ____________________[insert either have been met or not been meet] for each site on which bulk sewage sludge is applied. This determination has been made under my direction and supervision in accordance with the system designed to ensure that qualified personnel properly gather and evaluate the information used to determine that the requirement to obtain information have been met. I am aware that there are significant penalties for false certification including fine and imprisonment</a:t>
            </a:r>
          </a:p>
          <a:p>
            <a:pPr marL="0" indent="0">
              <a:buNone/>
            </a:pPr>
            <a:r>
              <a:rPr lang="en-US" dirty="0" smtClean="0"/>
              <a:t>_____________________________________________________________________</a:t>
            </a:r>
          </a:p>
          <a:p>
            <a:pPr marL="0" indent="0">
              <a:buNone/>
            </a:pPr>
            <a:r>
              <a:rPr lang="en-US" dirty="0" smtClean="0"/>
              <a:t>Name				Date				Telephone#</a:t>
            </a:r>
            <a:endParaRPr lang="en-US" dirty="0"/>
          </a:p>
        </p:txBody>
      </p:sp>
    </p:spTree>
    <p:extLst>
      <p:ext uri="{BB962C8B-B14F-4D97-AF65-F5344CB8AC3E}">
        <p14:creationId xmlns:p14="http://schemas.microsoft.com/office/powerpoint/2010/main" val="2061229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statement </a:t>
            </a:r>
            <a:r>
              <a:rPr lang="en-US" dirty="0" smtClean="0"/>
              <a:t>for </a:t>
            </a:r>
            <a:r>
              <a:rPr lang="en-US" dirty="0" smtClean="0"/>
              <a:t>Pathogens </a:t>
            </a:r>
            <a:r>
              <a:rPr lang="en-US" dirty="0" smtClean="0"/>
              <a:t>Reduction</a:t>
            </a:r>
            <a:endParaRPr lang="en-US" dirty="0"/>
          </a:p>
        </p:txBody>
      </p:sp>
      <p:sp>
        <p:nvSpPr>
          <p:cNvPr id="3" name="Content Placeholder 2"/>
          <p:cNvSpPr>
            <a:spLocks noGrp="1"/>
          </p:cNvSpPr>
          <p:nvPr>
            <p:ph idx="1"/>
          </p:nvPr>
        </p:nvSpPr>
        <p:spPr/>
        <p:txBody>
          <a:bodyPr/>
          <a:lstStyle/>
          <a:p>
            <a:r>
              <a:rPr lang="en-US" dirty="0"/>
              <a:t>I certify, under penalty of law, that </a:t>
            </a:r>
            <a:r>
              <a:rPr lang="en-US" dirty="0" smtClean="0"/>
              <a:t>the site restrictions in 503.32(b)((5) </a:t>
            </a:r>
            <a:r>
              <a:rPr lang="en-US" dirty="0"/>
              <a:t>____________________[insert either have been met or not been meet</a:t>
            </a:r>
            <a:r>
              <a:rPr lang="en-US" dirty="0" smtClean="0"/>
              <a:t>]. This </a:t>
            </a:r>
            <a:r>
              <a:rPr lang="en-US" dirty="0"/>
              <a:t>determination has been made under my direction and supervision in accordance with the system designed to ensure that qualified personnel properly gather and evaluate the information used to determine that the </a:t>
            </a:r>
            <a:r>
              <a:rPr lang="en-US" dirty="0" smtClean="0"/>
              <a:t>site restrictions </a:t>
            </a:r>
            <a:r>
              <a:rPr lang="en-US" dirty="0"/>
              <a:t>have been met. I am aware that there are significant penalties for false certification including fine and imprisonment</a:t>
            </a:r>
          </a:p>
          <a:p>
            <a:pPr marL="0" indent="0">
              <a:buNone/>
            </a:pPr>
            <a:r>
              <a:rPr lang="en-US" dirty="0"/>
              <a:t>_____________________________________________________________________</a:t>
            </a:r>
          </a:p>
          <a:p>
            <a:pPr marL="0" indent="0">
              <a:buNone/>
            </a:pPr>
            <a:r>
              <a:rPr lang="en-US" dirty="0"/>
              <a:t>Name				Date				Telephone#</a:t>
            </a:r>
          </a:p>
          <a:p>
            <a:endParaRPr lang="en-US" dirty="0"/>
          </a:p>
        </p:txBody>
      </p:sp>
    </p:spTree>
    <p:extLst>
      <p:ext uri="{BB962C8B-B14F-4D97-AF65-F5344CB8AC3E}">
        <p14:creationId xmlns:p14="http://schemas.microsoft.com/office/powerpoint/2010/main" val="1204998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statement for Vector Attraction Reduction</a:t>
            </a:r>
            <a:endParaRPr lang="en-US" dirty="0"/>
          </a:p>
        </p:txBody>
      </p:sp>
      <p:sp>
        <p:nvSpPr>
          <p:cNvPr id="3" name="Content Placeholder 2"/>
          <p:cNvSpPr>
            <a:spLocks noGrp="1"/>
          </p:cNvSpPr>
          <p:nvPr>
            <p:ph idx="1"/>
          </p:nvPr>
        </p:nvSpPr>
        <p:spPr/>
        <p:txBody>
          <a:bodyPr/>
          <a:lstStyle/>
          <a:p>
            <a:r>
              <a:rPr lang="en-US" dirty="0"/>
              <a:t>I certify, under penalty of law, that </a:t>
            </a:r>
            <a:r>
              <a:rPr lang="en-US" dirty="0" smtClean="0"/>
              <a:t>the vector attraction reduction requirement in ___________ [either 503.33(b)(10) or 503.33(b)(10)] _________[insert either has been met or has not been met]. This determination </a:t>
            </a:r>
            <a:r>
              <a:rPr lang="en-US" dirty="0"/>
              <a:t>has been made under my direction and supervision in accordance with the system designed to ensure that qualified personnel properly gather and evaluate the information used to determine that the </a:t>
            </a:r>
            <a:r>
              <a:rPr lang="en-US" dirty="0" smtClean="0"/>
              <a:t>vector attraction reduction requirement </a:t>
            </a:r>
            <a:r>
              <a:rPr lang="en-US" dirty="0"/>
              <a:t>have been met. I am aware that there are significant penalties for false certification including fine and imprisonment</a:t>
            </a:r>
          </a:p>
          <a:p>
            <a:pPr marL="0" indent="0">
              <a:buNone/>
            </a:pPr>
            <a:r>
              <a:rPr lang="en-US" dirty="0"/>
              <a:t>_____________________________________________________________________</a:t>
            </a:r>
          </a:p>
          <a:p>
            <a:pPr marL="0" indent="0">
              <a:buNone/>
            </a:pPr>
            <a:r>
              <a:rPr lang="en-US" dirty="0"/>
              <a:t>Name				Date				Telephone#</a:t>
            </a:r>
          </a:p>
          <a:p>
            <a:endParaRPr lang="en-US" dirty="0"/>
          </a:p>
        </p:txBody>
      </p:sp>
    </p:spTree>
    <p:extLst>
      <p:ext uri="{BB962C8B-B14F-4D97-AF65-F5344CB8AC3E}">
        <p14:creationId xmlns:p14="http://schemas.microsoft.com/office/powerpoint/2010/main" val="355380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cap="none" dirty="0" smtClean="0"/>
              <a:t>The dirty word………..SLUDGE</a:t>
            </a: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Only </a:t>
            </a:r>
            <a:r>
              <a:rPr lang="en-US" b="1" dirty="0" smtClean="0"/>
              <a:t>Major facilities </a:t>
            </a:r>
            <a:r>
              <a:rPr lang="en-US" dirty="0" smtClean="0"/>
              <a:t>have to send in eDMRs for sludge</a:t>
            </a:r>
          </a:p>
          <a:p>
            <a:pPr marL="0" indent="0">
              <a:buNone/>
            </a:pPr>
            <a:r>
              <a:rPr lang="en-US" dirty="0" smtClean="0"/>
              <a:t>Two different ways in Oklahoma to dispose of sludge: Landfill and Land Applied.</a:t>
            </a:r>
          </a:p>
          <a:p>
            <a:pPr marL="0" indent="0">
              <a:buNone/>
            </a:pPr>
            <a:r>
              <a:rPr lang="en-US" dirty="0" smtClean="0"/>
              <a:t>Each have different parameters to test for before sludge is disposed.</a:t>
            </a:r>
          </a:p>
          <a:p>
            <a:pPr marL="0" indent="0">
              <a:buNone/>
            </a:pPr>
            <a:r>
              <a:rPr lang="en-US" b="1" dirty="0"/>
              <a:t>The sludge </a:t>
            </a:r>
            <a:r>
              <a:rPr lang="en-US" b="1" dirty="0" smtClean="0"/>
              <a:t>eDMRs </a:t>
            </a:r>
            <a:r>
              <a:rPr lang="en-US" b="1" dirty="0"/>
              <a:t>shall be due by February 19th of each year and shall cover the previous January through December time period</a:t>
            </a:r>
            <a:r>
              <a:rPr lang="en-US" b="1" dirty="0" smtClean="0"/>
              <a:t>.</a:t>
            </a:r>
          </a:p>
          <a:p>
            <a:pPr marL="0" indent="0">
              <a:buNone/>
            </a:pPr>
            <a:r>
              <a:rPr lang="en-US" b="1" dirty="0" smtClean="0"/>
              <a:t>Four eDMRs have to be filled out: SLDP (Production and use), SLDF (Landfill),  SLLA(Land Applied), SLSA(Surface disposal)</a:t>
            </a:r>
          </a:p>
          <a:p>
            <a:pPr marL="0" indent="0">
              <a:buNone/>
            </a:pPr>
            <a:r>
              <a:rPr lang="en-US" b="1" dirty="0" smtClean="0"/>
              <a:t>Each permit cycle, the facility has to test for Toxicity Characteristic Leaching Procedure (TCLP) within the first 12 months of the effective date of the new permit. If you do not test</a:t>
            </a:r>
            <a:r>
              <a:rPr lang="en-US" b="1" dirty="0"/>
              <a:t> within the 12 months</a:t>
            </a:r>
            <a:r>
              <a:rPr lang="en-US" b="1" dirty="0" smtClean="0"/>
              <a:t>, it is a violation. If you fail the TCLP,  you must notify DEQ Waste Management within 7 days after failing the TCLP.</a:t>
            </a:r>
          </a:p>
          <a:p>
            <a:endParaRPr lang="en-US" dirty="0"/>
          </a:p>
        </p:txBody>
      </p:sp>
    </p:spTree>
    <p:extLst>
      <p:ext uri="{BB962C8B-B14F-4D97-AF65-F5344CB8AC3E}">
        <p14:creationId xmlns:p14="http://schemas.microsoft.com/office/powerpoint/2010/main" val="1620930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statement for Management Practices</a:t>
            </a:r>
            <a:endParaRPr lang="en-US" dirty="0"/>
          </a:p>
        </p:txBody>
      </p:sp>
      <p:sp>
        <p:nvSpPr>
          <p:cNvPr id="3" name="Content Placeholder 2"/>
          <p:cNvSpPr>
            <a:spLocks noGrp="1"/>
          </p:cNvSpPr>
          <p:nvPr>
            <p:ph idx="1"/>
          </p:nvPr>
        </p:nvSpPr>
        <p:spPr/>
        <p:txBody>
          <a:bodyPr/>
          <a:lstStyle/>
          <a:p>
            <a:r>
              <a:rPr lang="en-US" dirty="0"/>
              <a:t>I certify, under penalty of law, that </a:t>
            </a:r>
            <a:r>
              <a:rPr lang="en-US" dirty="0" smtClean="0"/>
              <a:t>the management practices in 503.14 ______________[insert either has been met or has not been met] for each site on which bulk sewage sludge is applied. This determination </a:t>
            </a:r>
            <a:r>
              <a:rPr lang="en-US" dirty="0"/>
              <a:t>has been made under my direction and supervision in accordance with the system designed to ensure that qualified personnel properly gather and evaluate the information used to determine that the </a:t>
            </a:r>
            <a:r>
              <a:rPr lang="en-US" dirty="0" smtClean="0"/>
              <a:t>management practices have </a:t>
            </a:r>
            <a:r>
              <a:rPr lang="en-US" dirty="0"/>
              <a:t>been met. I am aware that there are significant penalties for false certification including fine and imprisonment</a:t>
            </a:r>
          </a:p>
          <a:p>
            <a:pPr marL="0" indent="0">
              <a:buNone/>
            </a:pPr>
            <a:r>
              <a:rPr lang="en-US" dirty="0"/>
              <a:t>_____________________________________________________________________</a:t>
            </a:r>
          </a:p>
          <a:p>
            <a:pPr marL="0" indent="0">
              <a:buNone/>
            </a:pPr>
            <a:r>
              <a:rPr lang="en-US" dirty="0"/>
              <a:t>Name				Date				Telephone#</a:t>
            </a:r>
          </a:p>
          <a:p>
            <a:endParaRPr lang="en-US" dirty="0"/>
          </a:p>
        </p:txBody>
      </p:sp>
    </p:spTree>
    <p:extLst>
      <p:ext uri="{BB962C8B-B14F-4D97-AF65-F5344CB8AC3E}">
        <p14:creationId xmlns:p14="http://schemas.microsoft.com/office/powerpoint/2010/main" val="290618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7508"/>
          </a:xfrm>
        </p:spPr>
        <p:txBody>
          <a:bodyPr/>
          <a:lstStyle/>
          <a:p>
            <a:r>
              <a:rPr lang="en-US" dirty="0"/>
              <a:t>Class A Certification </a:t>
            </a:r>
            <a:r>
              <a:rPr lang="en-US" dirty="0" smtClean="0"/>
              <a:t>Statement</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following certification statement: </a:t>
            </a:r>
          </a:p>
          <a:p>
            <a:r>
              <a:rPr lang="en-US" dirty="0"/>
              <a:t>I certify, under penalty of law, that the information that will be used to determine compliance with the Class A pathogen requirements in </a:t>
            </a:r>
            <a:r>
              <a:rPr lang="en-US" dirty="0">
                <a:hlinkClick r:id="rId2"/>
              </a:rPr>
              <a:t>§ 503.32(a)</a:t>
            </a:r>
            <a:r>
              <a:rPr lang="en-US" dirty="0"/>
              <a:t> and the vector attraction reduction requirement in [insert one of the vector attraction reduction requirements in </a:t>
            </a:r>
            <a:r>
              <a:rPr lang="en-US" dirty="0">
                <a:hlinkClick r:id="rId3"/>
              </a:rPr>
              <a:t>§ 503.33(b)(1)</a:t>
            </a:r>
            <a:r>
              <a:rPr lang="en-US" dirty="0"/>
              <a:t> through </a:t>
            </a:r>
            <a:r>
              <a:rPr lang="en-US" dirty="0">
                <a:hlinkClick r:id="rId4"/>
              </a:rPr>
              <a:t>§ 503.33(b)(8)</a:t>
            </a:r>
            <a:r>
              <a:rPr lang="en-US" dirty="0"/>
              <a:t>] was prepared under my direction and supervision in accordance with the system designed to ensure that qualified personnel properly gather and evaluate this information. I am aware that there are significant penalties for false certification including the possibility of fine and imprisonment</a:t>
            </a:r>
            <a:r>
              <a:rPr lang="en-US" dirty="0" smtClean="0"/>
              <a:t>.</a:t>
            </a:r>
          </a:p>
          <a:p>
            <a:pPr marL="0" indent="0">
              <a:buNone/>
            </a:pPr>
            <a:r>
              <a:rPr lang="en-US" dirty="0"/>
              <a:t>_____________________________________________________________________</a:t>
            </a:r>
          </a:p>
          <a:p>
            <a:pPr marL="0" indent="0">
              <a:buNone/>
            </a:pPr>
            <a:r>
              <a:rPr lang="en-US" dirty="0"/>
              <a:t>Name				Date				Telephone#</a:t>
            </a:r>
          </a:p>
          <a:p>
            <a:endParaRPr lang="en-US" dirty="0"/>
          </a:p>
        </p:txBody>
      </p:sp>
    </p:spTree>
    <p:extLst>
      <p:ext uri="{BB962C8B-B14F-4D97-AF65-F5344CB8AC3E}">
        <p14:creationId xmlns:p14="http://schemas.microsoft.com/office/powerpoint/2010/main" val="1495496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A Certification </a:t>
            </a:r>
            <a:r>
              <a:rPr lang="en-US" dirty="0" smtClean="0"/>
              <a:t>Recordkeeping</a:t>
            </a:r>
            <a:endParaRPr lang="en-US" dirty="0"/>
          </a:p>
        </p:txBody>
      </p:sp>
      <p:sp>
        <p:nvSpPr>
          <p:cNvPr id="3" name="Content Placeholder 2"/>
          <p:cNvSpPr>
            <a:spLocks noGrp="1"/>
          </p:cNvSpPr>
          <p:nvPr>
            <p:ph idx="1"/>
          </p:nvPr>
        </p:nvSpPr>
        <p:spPr/>
        <p:txBody>
          <a:bodyPr>
            <a:normAutofit/>
          </a:bodyPr>
          <a:lstStyle/>
          <a:p>
            <a:r>
              <a:rPr lang="en-US" dirty="0" smtClean="0"/>
              <a:t>(1) </a:t>
            </a:r>
            <a:r>
              <a:rPr lang="en-US" dirty="0"/>
              <a:t>The concentration of each pollutant listed in Table 3 of </a:t>
            </a:r>
            <a:r>
              <a:rPr lang="en-US" dirty="0">
                <a:hlinkClick r:id="rId2"/>
              </a:rPr>
              <a:t>§ 503.13</a:t>
            </a:r>
            <a:r>
              <a:rPr lang="en-US" dirty="0"/>
              <a:t> in the sewage sludge. </a:t>
            </a:r>
          </a:p>
          <a:p>
            <a:r>
              <a:rPr lang="en-US" dirty="0" smtClean="0"/>
              <a:t>(</a:t>
            </a:r>
            <a:r>
              <a:rPr lang="en-US" dirty="0"/>
              <a:t>2</a:t>
            </a:r>
            <a:r>
              <a:rPr lang="en-US" dirty="0" smtClean="0"/>
              <a:t>) A </a:t>
            </a:r>
            <a:r>
              <a:rPr lang="en-US" dirty="0"/>
              <a:t>description of how the Class A pathogen requirements in </a:t>
            </a:r>
            <a:r>
              <a:rPr lang="en-US" dirty="0">
                <a:hlinkClick r:id="rId3"/>
              </a:rPr>
              <a:t>§ 503.32(a)</a:t>
            </a:r>
            <a:r>
              <a:rPr lang="en-US" dirty="0"/>
              <a:t> are </a:t>
            </a:r>
            <a:r>
              <a:rPr lang="en-US" dirty="0" smtClean="0"/>
              <a:t>met</a:t>
            </a:r>
            <a:r>
              <a:rPr lang="en-US" dirty="0"/>
              <a:t>. </a:t>
            </a:r>
          </a:p>
          <a:p>
            <a:r>
              <a:rPr lang="en-US" dirty="0" smtClean="0"/>
              <a:t>(</a:t>
            </a:r>
            <a:r>
              <a:rPr lang="en-US" dirty="0"/>
              <a:t>3</a:t>
            </a:r>
            <a:r>
              <a:rPr lang="en-US" dirty="0" smtClean="0"/>
              <a:t>) </a:t>
            </a:r>
            <a:r>
              <a:rPr lang="en-US" dirty="0"/>
              <a:t>A description of how one of the vector attraction reduction requirements in </a:t>
            </a:r>
            <a:r>
              <a:rPr lang="en-US" dirty="0">
                <a:hlinkClick r:id="rId4"/>
              </a:rPr>
              <a:t>§ 503.33</a:t>
            </a:r>
            <a:r>
              <a:rPr lang="en-US" dirty="0"/>
              <a:t> (b)(1) through (b)(8) is met. </a:t>
            </a:r>
          </a:p>
          <a:p>
            <a:pPr marL="0" indent="0">
              <a:buNone/>
            </a:pPr>
            <a:endParaRPr lang="en-US" dirty="0"/>
          </a:p>
        </p:txBody>
      </p:sp>
    </p:spTree>
    <p:extLst>
      <p:ext uri="{BB962C8B-B14F-4D97-AF65-F5344CB8AC3E}">
        <p14:creationId xmlns:p14="http://schemas.microsoft.com/office/powerpoint/2010/main" val="1948604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statement where sludge that is Class B for Pathogens is applied</a:t>
            </a:r>
            <a:endParaRPr lang="en-US" dirty="0"/>
          </a:p>
        </p:txBody>
      </p:sp>
      <p:sp>
        <p:nvSpPr>
          <p:cNvPr id="3" name="Content Placeholder 2"/>
          <p:cNvSpPr>
            <a:spLocks noGrp="1"/>
          </p:cNvSpPr>
          <p:nvPr>
            <p:ph idx="1"/>
          </p:nvPr>
        </p:nvSpPr>
        <p:spPr/>
        <p:txBody>
          <a:bodyPr/>
          <a:lstStyle/>
          <a:p>
            <a:r>
              <a:rPr lang="en-US" dirty="0"/>
              <a:t>I certify, under penalty of law, that </a:t>
            </a:r>
            <a:r>
              <a:rPr lang="en-US" dirty="0" smtClean="0"/>
              <a:t>the ___________ [insert either landowner or lease holder] has been provided with notice and necessary information regarding the requirement to implement the site restrictions in 503.32(b)((5). This notification </a:t>
            </a:r>
            <a:r>
              <a:rPr lang="en-US" dirty="0"/>
              <a:t>has been made under my direction and supervision in accordance with the system designed to ensure that qualified personnel properly gather and evaluate the information used to determine that the </a:t>
            </a:r>
            <a:r>
              <a:rPr lang="en-US" dirty="0" smtClean="0"/>
              <a:t>site restrictions </a:t>
            </a:r>
            <a:r>
              <a:rPr lang="en-US" dirty="0"/>
              <a:t>have been met. I am aware that there are significant penalties for false certification including fine and imprisonment</a:t>
            </a:r>
          </a:p>
          <a:p>
            <a:pPr marL="0" indent="0">
              <a:buNone/>
            </a:pPr>
            <a:r>
              <a:rPr lang="en-US" dirty="0"/>
              <a:t>_____________________________________________________________________</a:t>
            </a:r>
          </a:p>
          <a:p>
            <a:pPr marL="0" indent="0">
              <a:buNone/>
            </a:pPr>
            <a:r>
              <a:rPr lang="en-US" dirty="0"/>
              <a:t>Name				Date				Telephone#</a:t>
            </a:r>
          </a:p>
          <a:p>
            <a:endParaRPr lang="en-US" dirty="0"/>
          </a:p>
        </p:txBody>
      </p:sp>
    </p:spTree>
    <p:extLst>
      <p:ext uri="{BB962C8B-B14F-4D97-AF65-F5344CB8AC3E}">
        <p14:creationId xmlns:p14="http://schemas.microsoft.com/office/powerpoint/2010/main" val="3794214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Landfill sludge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55188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20"/>
            <a:ext cx="9603275" cy="645458"/>
          </a:xfrm>
        </p:spPr>
        <p:txBody>
          <a:bodyPr>
            <a:normAutofit/>
          </a:bodyPr>
          <a:lstStyle/>
          <a:p>
            <a:r>
              <a:rPr lang="en-US" sz="2400" cap="none" dirty="0" smtClean="0"/>
              <a:t>Requirements for Landfill</a:t>
            </a:r>
            <a:endParaRPr lang="en-US" sz="2400" dirty="0"/>
          </a:p>
        </p:txBody>
      </p:sp>
      <p:sp>
        <p:nvSpPr>
          <p:cNvPr id="3" name="Content Placeholder 2"/>
          <p:cNvSpPr>
            <a:spLocks noGrp="1"/>
          </p:cNvSpPr>
          <p:nvPr>
            <p:ph idx="1"/>
          </p:nvPr>
        </p:nvSpPr>
        <p:spPr>
          <a:xfrm>
            <a:off x="1451579" y="2015732"/>
            <a:ext cx="9603275" cy="3875617"/>
          </a:xfrm>
        </p:spPr>
        <p:txBody>
          <a:bodyPr>
            <a:normAutofit fontScale="77500" lnSpcReduction="20000"/>
          </a:bodyPr>
          <a:lstStyle/>
          <a:p>
            <a:pPr marL="0" indent="0">
              <a:buNone/>
            </a:pPr>
            <a:r>
              <a:rPr lang="en-US" b="1" dirty="0"/>
              <a:t>Sewage sludge shall be tested as needed, or at a minimum, once/year in accordance with the method 9095 (Paint Filter Liquids Test)</a:t>
            </a:r>
            <a:r>
              <a:rPr lang="en-US" dirty="0"/>
              <a:t> as described in "Test Methods for Evaluating Solid Wastes, Physical/Chemical Methods" (EPA Pub. No. SW-846).</a:t>
            </a:r>
          </a:p>
          <a:p>
            <a:r>
              <a:rPr lang="en-US" b="1" dirty="0"/>
              <a:t>The permittee shall develop the following information and shall retain the information for five years</a:t>
            </a:r>
            <a:r>
              <a:rPr lang="en-US" b="1" dirty="0" smtClean="0"/>
              <a:t>.</a:t>
            </a:r>
            <a:endParaRPr lang="en-US" b="1" dirty="0"/>
          </a:p>
          <a:p>
            <a:pPr marL="400050" lvl="1" indent="0">
              <a:buNone/>
            </a:pPr>
            <a:r>
              <a:rPr lang="en-US" dirty="0" smtClean="0"/>
              <a:t>a.  The </a:t>
            </a:r>
            <a:r>
              <a:rPr lang="en-US" dirty="0"/>
              <a:t>description, including procedures followed, and results of the Paint Filter Tests performed</a:t>
            </a:r>
            <a:r>
              <a:rPr lang="en-US" dirty="0" smtClean="0"/>
              <a:t>.</a:t>
            </a:r>
            <a:r>
              <a:rPr lang="en-US" dirty="0"/>
              <a:t> </a:t>
            </a:r>
          </a:p>
          <a:p>
            <a:pPr marL="400050" lvl="1" indent="0">
              <a:buNone/>
            </a:pPr>
            <a:r>
              <a:rPr lang="en-US" dirty="0" smtClean="0"/>
              <a:t>b.  The </a:t>
            </a:r>
            <a:r>
              <a:rPr lang="en-US" dirty="0"/>
              <a:t>description, including procedures followed, and results of the TCLP Test</a:t>
            </a:r>
            <a:r>
              <a:rPr lang="en-US" dirty="0" smtClean="0"/>
              <a:t>.</a:t>
            </a:r>
          </a:p>
          <a:p>
            <a:r>
              <a:rPr lang="en-US" b="1" dirty="0"/>
              <a:t>Reporting requirements - The permittee shall report annually on the Discharge Monitoring Report the following information</a:t>
            </a:r>
            <a:r>
              <a:rPr lang="en-US" b="1" dirty="0" smtClean="0"/>
              <a:t>:</a:t>
            </a:r>
            <a:r>
              <a:rPr lang="en-US" b="1" dirty="0"/>
              <a:t> </a:t>
            </a:r>
          </a:p>
          <a:p>
            <a:pPr marL="400050" lvl="1" indent="0">
              <a:buNone/>
            </a:pPr>
            <a:r>
              <a:rPr lang="en-US" dirty="0" smtClean="0"/>
              <a:t>a.  Results </a:t>
            </a:r>
            <a:r>
              <a:rPr lang="en-US" dirty="0"/>
              <a:t>of the Toxicity Characteristic Leaching Procedure Test conducted on the sludge to be disposed </a:t>
            </a:r>
            <a:r>
              <a:rPr lang="en-US" dirty="0" smtClean="0"/>
              <a:t>(</a:t>
            </a:r>
            <a:r>
              <a:rPr lang="en-US" dirty="0"/>
              <a:t>Pass/Fail</a:t>
            </a:r>
            <a:r>
              <a:rPr lang="en-US" dirty="0" smtClean="0"/>
              <a:t>).</a:t>
            </a:r>
            <a:endParaRPr lang="en-US" dirty="0"/>
          </a:p>
          <a:p>
            <a:pPr marL="400050" lvl="1" indent="0">
              <a:buNone/>
            </a:pPr>
            <a:r>
              <a:rPr lang="en-US" dirty="0" smtClean="0"/>
              <a:t>b.  Annual </a:t>
            </a:r>
            <a:r>
              <a:rPr lang="en-US" dirty="0"/>
              <a:t>sludge production in dry metric tons/year</a:t>
            </a:r>
            <a:r>
              <a:rPr lang="en-US" dirty="0" smtClean="0"/>
              <a:t>.</a:t>
            </a:r>
            <a:endParaRPr lang="en-US" dirty="0"/>
          </a:p>
          <a:p>
            <a:pPr marL="400050" lvl="1" indent="0">
              <a:buNone/>
            </a:pPr>
            <a:r>
              <a:rPr lang="en-US" dirty="0" smtClean="0"/>
              <a:t>c.  Amount </a:t>
            </a:r>
            <a:r>
              <a:rPr lang="en-US" dirty="0"/>
              <a:t>of sludge disposed in a municipal solid waste landfill in dry metric tons/year</a:t>
            </a:r>
            <a:r>
              <a:rPr lang="en-US" dirty="0" smtClean="0"/>
              <a:t>.</a:t>
            </a:r>
            <a:endParaRPr lang="en-US" dirty="0"/>
          </a:p>
          <a:p>
            <a:pPr marL="400050" lvl="1" indent="0">
              <a:buNone/>
            </a:pPr>
            <a:r>
              <a:rPr lang="en-US" dirty="0" smtClean="0"/>
              <a:t>d.  Amount </a:t>
            </a:r>
            <a:r>
              <a:rPr lang="en-US" dirty="0"/>
              <a:t>of sludge transported interstate in dry metric tons/year</a:t>
            </a:r>
            <a:r>
              <a:rPr lang="en-US" dirty="0" smtClean="0"/>
              <a:t>.</a:t>
            </a:r>
            <a:endParaRPr lang="en-US" dirty="0"/>
          </a:p>
          <a:p>
            <a:pPr lvl="0"/>
            <a:r>
              <a:rPr lang="en-US" b="1" dirty="0"/>
              <a:t>A certification that sewage sludge meets the requirements in 40 CFR Part 258 concerning the quality of the sludge disposed in a municipal solid waste landfill unit shall be attached to the DMR.</a:t>
            </a:r>
          </a:p>
          <a:p>
            <a:endParaRPr lang="en-US" dirty="0"/>
          </a:p>
          <a:p>
            <a:pPr marL="0" indent="0">
              <a:buNone/>
            </a:pPr>
            <a:endParaRPr lang="en-US" dirty="0"/>
          </a:p>
        </p:txBody>
      </p:sp>
    </p:spTree>
    <p:extLst>
      <p:ext uri="{BB962C8B-B14F-4D97-AF65-F5344CB8AC3E}">
        <p14:creationId xmlns:p14="http://schemas.microsoft.com/office/powerpoint/2010/main" val="36637184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How to fill out the eDMR when you landfill the sludge</a:t>
            </a:r>
            <a:endParaRPr lang="en-US" dirty="0"/>
          </a:p>
        </p:txBody>
      </p:sp>
      <p:sp>
        <p:nvSpPr>
          <p:cNvPr id="3" name="Content Placeholder 2"/>
          <p:cNvSpPr>
            <a:spLocks noGrp="1"/>
          </p:cNvSpPr>
          <p:nvPr>
            <p:ph idx="1"/>
          </p:nvPr>
        </p:nvSpPr>
        <p:spPr/>
        <p:txBody>
          <a:bodyPr/>
          <a:lstStyle/>
          <a:p>
            <a:r>
              <a:rPr lang="en-US" b="1" dirty="0"/>
              <a:t>Four eDMRs have to be </a:t>
            </a:r>
            <a:r>
              <a:rPr lang="en-US" b="1" dirty="0" smtClean="0"/>
              <a:t>sent in: </a:t>
            </a:r>
            <a:r>
              <a:rPr lang="en-US" b="1" dirty="0"/>
              <a:t>SLDP, SLDF, SLLA, SLSA</a:t>
            </a:r>
          </a:p>
          <a:p>
            <a:r>
              <a:rPr lang="en-US" dirty="0" smtClean="0"/>
              <a:t>But only two need to have data: SLDP and SLDF</a:t>
            </a:r>
          </a:p>
          <a:p>
            <a:r>
              <a:rPr lang="en-US" dirty="0" smtClean="0"/>
              <a:t>The other two SLLA and SLSA are </a:t>
            </a:r>
            <a:r>
              <a:rPr lang="en-US" b="1" dirty="0" smtClean="0"/>
              <a:t>NO DISCHARGE </a:t>
            </a:r>
            <a:endParaRPr lang="en-US" b="1" dirty="0"/>
          </a:p>
        </p:txBody>
      </p:sp>
    </p:spTree>
    <p:extLst>
      <p:ext uri="{BB962C8B-B14F-4D97-AF65-F5344CB8AC3E}">
        <p14:creationId xmlns:p14="http://schemas.microsoft.com/office/powerpoint/2010/main" val="39141970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and use eDMR (SLDP)</a:t>
            </a:r>
            <a:endParaRPr lang="en-US" dirty="0"/>
          </a:p>
        </p:txBody>
      </p:sp>
      <p:pic>
        <p:nvPicPr>
          <p:cNvPr id="10" name="Content Placeholder 9"/>
          <p:cNvPicPr>
            <a:picLocks noGrp="1"/>
          </p:cNvPicPr>
          <p:nvPr>
            <p:ph idx="1"/>
          </p:nvPr>
        </p:nvPicPr>
        <p:blipFill rotWithShape="1">
          <a:blip r:embed="rId2"/>
          <a:srcRect l="1281" t="27923" r="51924" b="13105"/>
          <a:stretch/>
        </p:blipFill>
        <p:spPr bwMode="auto">
          <a:xfrm>
            <a:off x="686664" y="1930400"/>
            <a:ext cx="9089236" cy="4606587"/>
          </a:xfrm>
          <a:prstGeom prst="rect">
            <a:avLst/>
          </a:prstGeom>
          <a:ln>
            <a:noFill/>
          </a:ln>
          <a:extLst>
            <a:ext uri="{53640926-AAD7-44D8-BBD7-CCE9431645EC}">
              <a14:shadowObscured xmlns:a14="http://schemas.microsoft.com/office/drawing/2010/main"/>
            </a:ext>
          </a:extLst>
        </p:spPr>
      </p:pic>
      <p:sp>
        <p:nvSpPr>
          <p:cNvPr id="11" name="Rectangle 10"/>
          <p:cNvSpPr/>
          <p:nvPr/>
        </p:nvSpPr>
        <p:spPr>
          <a:xfrm>
            <a:off x="2444620" y="3029525"/>
            <a:ext cx="1334278" cy="2799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2" name="Rectangle 11"/>
          <p:cNvSpPr/>
          <p:nvPr/>
        </p:nvSpPr>
        <p:spPr>
          <a:xfrm>
            <a:off x="2425958" y="3517641"/>
            <a:ext cx="1352939"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3" name="Rectangle 12"/>
          <p:cNvSpPr/>
          <p:nvPr/>
        </p:nvSpPr>
        <p:spPr>
          <a:xfrm>
            <a:off x="2444620" y="5029200"/>
            <a:ext cx="1334277" cy="2519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14" name="Rectangle 13"/>
          <p:cNvSpPr/>
          <p:nvPr/>
        </p:nvSpPr>
        <p:spPr>
          <a:xfrm>
            <a:off x="5131837" y="5490650"/>
            <a:ext cx="3088431" cy="4945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Amount of sludge that was landfilled</a:t>
            </a:r>
            <a:endParaRPr lang="en-US" dirty="0"/>
          </a:p>
        </p:txBody>
      </p:sp>
      <p:sp>
        <p:nvSpPr>
          <p:cNvPr id="16" name="Right Arrow 15"/>
          <p:cNvSpPr/>
          <p:nvPr/>
        </p:nvSpPr>
        <p:spPr>
          <a:xfrm>
            <a:off x="3778897" y="3552038"/>
            <a:ext cx="475862" cy="191508"/>
          </a:xfrm>
          <a:prstGeom prst="rightArrow">
            <a:avLst>
              <a:gd name="adj1" fmla="val 13721"/>
              <a:gd name="adj2" fmla="val 590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ight Arrow 16"/>
          <p:cNvSpPr/>
          <p:nvPr/>
        </p:nvSpPr>
        <p:spPr>
          <a:xfrm>
            <a:off x="3778897" y="3068309"/>
            <a:ext cx="475862" cy="202350"/>
          </a:xfrm>
          <a:prstGeom prst="rightArrow">
            <a:avLst>
              <a:gd name="adj1" fmla="val 10000"/>
              <a:gd name="adj2" fmla="val 533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Arrow 17"/>
          <p:cNvSpPr/>
          <p:nvPr/>
        </p:nvSpPr>
        <p:spPr>
          <a:xfrm>
            <a:off x="3778897" y="5025448"/>
            <a:ext cx="475862" cy="229637"/>
          </a:xfrm>
          <a:prstGeom prst="rightArrow">
            <a:avLst>
              <a:gd name="adj1" fmla="val 9368"/>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5131837" y="6139543"/>
            <a:ext cx="3088431" cy="4945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 if no sludge was transported</a:t>
            </a:r>
            <a:endParaRPr lang="en-US" dirty="0"/>
          </a:p>
        </p:txBody>
      </p:sp>
      <p:sp>
        <p:nvSpPr>
          <p:cNvPr id="20" name="Right Arrow 19"/>
          <p:cNvSpPr/>
          <p:nvPr/>
        </p:nvSpPr>
        <p:spPr>
          <a:xfrm rot="10800000">
            <a:off x="4366724" y="5598366"/>
            <a:ext cx="765113" cy="195943"/>
          </a:xfrm>
          <a:prstGeom prst="rightArrow">
            <a:avLst>
              <a:gd name="adj1" fmla="val 1551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ight Arrow 20"/>
          <p:cNvSpPr/>
          <p:nvPr/>
        </p:nvSpPr>
        <p:spPr>
          <a:xfrm rot="10800000">
            <a:off x="4366725" y="6139542"/>
            <a:ext cx="765110" cy="205271"/>
          </a:xfrm>
          <a:prstGeom prst="rightArrow">
            <a:avLst>
              <a:gd name="adj1" fmla="val 157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2444620" y="2051698"/>
            <a:ext cx="2080727" cy="803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Use *9 if test was not done during calendar year</a:t>
            </a:r>
            <a:endParaRPr lang="en-US" dirty="0"/>
          </a:p>
        </p:txBody>
      </p:sp>
      <p:sp>
        <p:nvSpPr>
          <p:cNvPr id="23" name="Rectangle 22"/>
          <p:cNvSpPr/>
          <p:nvPr/>
        </p:nvSpPr>
        <p:spPr>
          <a:xfrm>
            <a:off x="7809721" y="1930400"/>
            <a:ext cx="2425961" cy="10679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Report if the landfill requires PCB to be tested. If not use *9</a:t>
            </a:r>
            <a:endParaRPr lang="en-US" dirty="0"/>
          </a:p>
        </p:txBody>
      </p:sp>
      <p:sp>
        <p:nvSpPr>
          <p:cNvPr id="24" name="Right Arrow 23"/>
          <p:cNvSpPr/>
          <p:nvPr/>
        </p:nvSpPr>
        <p:spPr>
          <a:xfrm rot="10800000">
            <a:off x="7361853" y="2051697"/>
            <a:ext cx="447868" cy="223935"/>
          </a:xfrm>
          <a:prstGeom prst="rightArrow">
            <a:avLst>
              <a:gd name="adj1" fmla="val 1666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ight Arrow 24"/>
          <p:cNvSpPr/>
          <p:nvPr/>
        </p:nvSpPr>
        <p:spPr>
          <a:xfrm>
            <a:off x="4534677" y="2575248"/>
            <a:ext cx="1091682" cy="186613"/>
          </a:xfrm>
          <a:prstGeom prst="rightArrow">
            <a:avLst>
              <a:gd name="adj1" fmla="val 1153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5206482" y="3442064"/>
            <a:ext cx="3013786" cy="77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Amount produced after treatment during calendar year</a:t>
            </a:r>
            <a:endParaRPr lang="en-US" dirty="0"/>
          </a:p>
        </p:txBody>
      </p:sp>
      <p:sp>
        <p:nvSpPr>
          <p:cNvPr id="27" name="Rectangle 26"/>
          <p:cNvSpPr/>
          <p:nvPr/>
        </p:nvSpPr>
        <p:spPr>
          <a:xfrm>
            <a:off x="5206483" y="4534678"/>
            <a:ext cx="3013786" cy="5122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Enter zero</a:t>
            </a:r>
            <a:endParaRPr lang="en-US" dirty="0"/>
          </a:p>
        </p:txBody>
      </p:sp>
      <p:sp>
        <p:nvSpPr>
          <p:cNvPr id="28" name="Right Arrow 27"/>
          <p:cNvSpPr/>
          <p:nvPr/>
        </p:nvSpPr>
        <p:spPr>
          <a:xfrm rot="10800000">
            <a:off x="4450701" y="4015935"/>
            <a:ext cx="755779" cy="164177"/>
          </a:xfrm>
          <a:prstGeom prst="rightArrow">
            <a:avLst>
              <a:gd name="adj1" fmla="val 11538"/>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ight Arrow 28"/>
          <p:cNvSpPr/>
          <p:nvPr/>
        </p:nvSpPr>
        <p:spPr>
          <a:xfrm rot="10800000">
            <a:off x="4450699" y="4534677"/>
            <a:ext cx="755780" cy="157688"/>
          </a:xfrm>
          <a:prstGeom prst="rightArrow">
            <a:avLst>
              <a:gd name="adj1" fmla="val 986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51868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Landfill eDMR (SLDF)</a:t>
            </a:r>
            <a:endParaRPr lang="en-US" dirty="0"/>
          </a:p>
        </p:txBody>
      </p:sp>
      <p:pic>
        <p:nvPicPr>
          <p:cNvPr id="4" name="Content Placeholder 3"/>
          <p:cNvPicPr>
            <a:picLocks noGrp="1"/>
          </p:cNvPicPr>
          <p:nvPr>
            <p:ph idx="1"/>
          </p:nvPr>
        </p:nvPicPr>
        <p:blipFill rotWithShape="1">
          <a:blip r:embed="rId2"/>
          <a:srcRect l="2084" t="37037" r="51602" b="51567"/>
          <a:stretch/>
        </p:blipFill>
        <p:spPr bwMode="auto">
          <a:xfrm>
            <a:off x="741067" y="3515153"/>
            <a:ext cx="8469904" cy="1172307"/>
          </a:xfrm>
          <a:prstGeom prst="rect">
            <a:avLst/>
          </a:prstGeom>
          <a:ln>
            <a:noFill/>
          </a:ln>
          <a:extLst>
            <a:ext uri="{53640926-AAD7-44D8-BBD7-CCE9431645EC}">
              <a14:shadowObscured xmlns:a14="http://schemas.microsoft.com/office/drawing/2010/main"/>
            </a:ext>
          </a:extLst>
        </p:spPr>
      </p:pic>
      <p:sp>
        <p:nvSpPr>
          <p:cNvPr id="5" name="Rectangle 4"/>
          <p:cNvSpPr/>
          <p:nvPr/>
        </p:nvSpPr>
        <p:spPr>
          <a:xfrm>
            <a:off x="4991878" y="2332653"/>
            <a:ext cx="3881534" cy="8677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Paint filter test- Pass is “1” and Failed is “0”</a:t>
            </a:r>
            <a:endParaRPr lang="en-US" dirty="0"/>
          </a:p>
        </p:txBody>
      </p:sp>
      <p:sp>
        <p:nvSpPr>
          <p:cNvPr id="6" name="Right Arrow 5"/>
          <p:cNvSpPr/>
          <p:nvPr/>
        </p:nvSpPr>
        <p:spPr>
          <a:xfrm rot="5400000">
            <a:off x="6652210" y="3228912"/>
            <a:ext cx="402249" cy="345233"/>
          </a:xfrm>
          <a:prstGeom prst="rightArrow">
            <a:avLst>
              <a:gd name="adj1" fmla="val 1470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06459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a:t>
            </a:r>
            <a:r>
              <a:rPr lang="en-US" b="1" u="sng" cap="none" dirty="0" smtClean="0"/>
              <a:t>esting</a:t>
            </a:r>
            <a:r>
              <a:rPr lang="en-US" b="1" u="sng" dirty="0" smtClean="0"/>
              <a:t> R</a:t>
            </a:r>
            <a:r>
              <a:rPr lang="en-US" b="1" u="sng" cap="none" dirty="0" smtClean="0"/>
              <a:t>equirements</a:t>
            </a:r>
            <a:r>
              <a:rPr lang="en-US" dirty="0"/>
              <a:t>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a:t>
            </a:r>
            <a:r>
              <a:rPr lang="en-US" b="1" dirty="0" smtClean="0"/>
              <a:t>Sewage </a:t>
            </a:r>
            <a:r>
              <a:rPr lang="en-US" b="1" dirty="0"/>
              <a:t>sludge shall be tested once during the life of the permit within one year from the effective date of the </a:t>
            </a:r>
            <a:r>
              <a:rPr lang="en-US" dirty="0"/>
              <a:t>permit in accordance with the method specified at 40 CFR Part 268, Appendix I [</a:t>
            </a:r>
            <a:r>
              <a:rPr lang="en-US" b="1" dirty="0"/>
              <a:t>Toxicity Characteristic Leaching Procedure (TCLP)]</a:t>
            </a:r>
            <a:r>
              <a:rPr lang="en-US" dirty="0"/>
              <a:t> or other approved methods.  Sludge shall be tested after final treatment prior to leaving the publicly owned treatment works (POTW) site.  Sewage sludge determined to be a hazardous waste in accordance with 40 CFR Part 261, shall be handled according to Resource Conservation and Recovery Act (RCRA) standards for the disposal of hazardous waste in accordance with 40 CFR Part 262.  The disposal of sewage sludge determined to be a hazardous waste, in other than a certified hazardous waste disposal facility shall be prohibited.  The DEQ, Waste Management Division at 405-702-5100, shall be notified of test failure within 24 hours.  A written report shall be provided to this division  within 7 days after failing the TCLP.  The report will contain test results, certification that unauthorized disposal has not occurred and a summary of alternative disposal plans that comply with RCRA standards for the disposal of hazardous waste.  The report shall be addressed to the Director, Waste Management Division, DEQ, 707 N. Robinson, Oklahoma City, Oklahoma  73101-1677 and a copy sent to the Director, Water Quality Division, DEQ, at the same address.</a:t>
            </a:r>
          </a:p>
          <a:p>
            <a:endParaRPr lang="en-US" dirty="0"/>
          </a:p>
        </p:txBody>
      </p:sp>
    </p:spTree>
    <p:extLst>
      <p:ext uri="{BB962C8B-B14F-4D97-AF65-F5344CB8AC3E}">
        <p14:creationId xmlns:p14="http://schemas.microsoft.com/office/powerpoint/2010/main" val="776516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General requirements of </a:t>
            </a:r>
            <a:r>
              <a:rPr lang="en-US" dirty="0"/>
              <a:t>l</a:t>
            </a:r>
            <a:r>
              <a:rPr lang="en-US" cap="none" dirty="0" smtClean="0"/>
              <a:t>and </a:t>
            </a:r>
            <a:r>
              <a:rPr lang="en-US" dirty="0" smtClean="0"/>
              <a:t>a</a:t>
            </a:r>
            <a:r>
              <a:rPr lang="en-US" cap="none" dirty="0" smtClean="0"/>
              <a:t>pplication of </a:t>
            </a:r>
            <a:r>
              <a:rPr lang="en-US" dirty="0"/>
              <a:t>s</a:t>
            </a:r>
            <a:r>
              <a:rPr lang="en-US" cap="none" dirty="0" smtClean="0"/>
              <a:t>ludge</a:t>
            </a:r>
            <a:endParaRPr lang="en-US" dirty="0"/>
          </a:p>
        </p:txBody>
      </p:sp>
      <p:sp>
        <p:nvSpPr>
          <p:cNvPr id="3" name="Content Placeholder 2"/>
          <p:cNvSpPr>
            <a:spLocks noGrp="1"/>
          </p:cNvSpPr>
          <p:nvPr>
            <p:ph idx="1"/>
          </p:nvPr>
        </p:nvSpPr>
        <p:spPr/>
        <p:txBody>
          <a:bodyPr/>
          <a:lstStyle/>
          <a:p>
            <a:r>
              <a:rPr lang="en-US" dirty="0" smtClean="0"/>
              <a:t>Transfer of sufficient information among the preparer, land applier, landowner, and permitting authority</a:t>
            </a:r>
          </a:p>
          <a:p>
            <a:r>
              <a:rPr lang="en-US" dirty="0" smtClean="0"/>
              <a:t>Tracking of the cumulative pollutant loading from sludge that is non-EQ for pollutant concentrations</a:t>
            </a:r>
          </a:p>
          <a:p>
            <a:r>
              <a:rPr lang="en-US" dirty="0" smtClean="0"/>
              <a:t>Movement of sludge across state lines</a:t>
            </a:r>
            <a:endParaRPr lang="en-US" dirty="0"/>
          </a:p>
        </p:txBody>
      </p:sp>
    </p:spTree>
    <p:extLst>
      <p:ext uri="{BB962C8B-B14F-4D97-AF65-F5344CB8AC3E}">
        <p14:creationId xmlns:p14="http://schemas.microsoft.com/office/powerpoint/2010/main" val="22382370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a:t>
            </a:r>
            <a:r>
              <a:rPr lang="en-US" b="1" cap="none" dirty="0" smtClean="0"/>
              <a:t>ecordkeeping</a:t>
            </a:r>
            <a:r>
              <a:rPr lang="en-US" b="1" dirty="0" smtClean="0"/>
              <a:t> R</a:t>
            </a:r>
            <a:r>
              <a:rPr lang="en-US" b="1" cap="none" dirty="0" smtClean="0"/>
              <a:t>equirements</a:t>
            </a:r>
            <a:r>
              <a:rPr lang="en-US" b="1" dirty="0" smtClean="0"/>
              <a:t> </a:t>
            </a:r>
            <a:endParaRPr lang="en-US" dirty="0"/>
          </a:p>
        </p:txBody>
      </p:sp>
      <p:sp>
        <p:nvSpPr>
          <p:cNvPr id="3" name="Content Placeholder 2"/>
          <p:cNvSpPr>
            <a:spLocks noGrp="1"/>
          </p:cNvSpPr>
          <p:nvPr>
            <p:ph idx="1"/>
          </p:nvPr>
        </p:nvSpPr>
        <p:spPr/>
        <p:txBody>
          <a:bodyPr>
            <a:normAutofit/>
          </a:bodyPr>
          <a:lstStyle/>
          <a:p>
            <a:r>
              <a:rPr lang="en-US" b="1" dirty="0"/>
              <a:t>The permittee shall develop the following information and shall retain the information for five </a:t>
            </a:r>
            <a:r>
              <a:rPr lang="en-US" b="1" dirty="0" smtClean="0"/>
              <a:t>years:</a:t>
            </a:r>
            <a:r>
              <a:rPr lang="en-US" dirty="0" smtClean="0"/>
              <a:t> </a:t>
            </a:r>
            <a:endParaRPr lang="en-US" dirty="0"/>
          </a:p>
          <a:p>
            <a:pPr marL="400050" lvl="1" indent="0">
              <a:buNone/>
            </a:pPr>
            <a:r>
              <a:rPr lang="en-US" dirty="0" smtClean="0"/>
              <a:t>The </a:t>
            </a:r>
            <a:r>
              <a:rPr lang="en-US" dirty="0"/>
              <a:t>sludge documents will be retained on site at the same location as other OPDES records.</a:t>
            </a:r>
          </a:p>
          <a:p>
            <a:pPr marL="400050" lvl="1" indent="0">
              <a:buNone/>
            </a:pPr>
            <a:r>
              <a:rPr lang="en-US" dirty="0" smtClean="0"/>
              <a:t>A </a:t>
            </a:r>
            <a:r>
              <a:rPr lang="en-US" dirty="0"/>
              <a:t>certification statement that all applicable requirements (specifically listed) have been met, and that the permittee understands that there are significant penalties for false certification including fine and imprisonment.  See 40 CFR 503.17(a)(1)(ii) or 40 CFR 503.17(a)(3)(i)(B), and OAC 252:648 whichever applies to the permittees sludge treatment </a:t>
            </a:r>
            <a:r>
              <a:rPr lang="en-US" dirty="0" smtClean="0"/>
              <a:t>activities.</a:t>
            </a:r>
          </a:p>
          <a:p>
            <a:pPr marL="400050" lvl="1" indent="0">
              <a:buNone/>
            </a:pPr>
            <a:r>
              <a:rPr lang="en-US" dirty="0" smtClean="0"/>
              <a:t>The certification statement listed in 40 CFR 503.17(a)(1)(ii) or 40 CFR 503.17(a)(3)(</a:t>
            </a:r>
            <a:r>
              <a:rPr lang="en-US" dirty="0" err="1" smtClean="0"/>
              <a:t>i</a:t>
            </a:r>
            <a:r>
              <a:rPr lang="en-US" dirty="0" smtClean="0"/>
              <a:t>)(B), and OAC 252:648 whichever applies to the permittees sludge treatment activities, </a:t>
            </a:r>
            <a:r>
              <a:rPr lang="en-US" b="1" dirty="0" smtClean="0"/>
              <a:t>shall be attached to the DMR.</a:t>
            </a:r>
          </a:p>
          <a:p>
            <a:pPr marL="0" indent="0">
              <a:buNone/>
            </a:pPr>
            <a:endParaRPr lang="en-US" dirty="0"/>
          </a:p>
        </p:txBody>
      </p:sp>
    </p:spTree>
    <p:extLst>
      <p:ext uri="{BB962C8B-B14F-4D97-AF65-F5344CB8AC3E}">
        <p14:creationId xmlns:p14="http://schemas.microsoft.com/office/powerpoint/2010/main" val="1455443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What determines the quality of the sludge?</a:t>
            </a:r>
            <a:endParaRPr lang="en-US" dirty="0"/>
          </a:p>
        </p:txBody>
      </p:sp>
      <p:sp>
        <p:nvSpPr>
          <p:cNvPr id="3" name="Content Placeholder 2"/>
          <p:cNvSpPr>
            <a:spLocks noGrp="1"/>
          </p:cNvSpPr>
          <p:nvPr>
            <p:ph idx="1"/>
          </p:nvPr>
        </p:nvSpPr>
        <p:spPr/>
        <p:txBody>
          <a:bodyPr/>
          <a:lstStyle/>
          <a:p>
            <a:r>
              <a:rPr lang="en-US" dirty="0" smtClean="0"/>
              <a:t>3 Parameters for determining sludge quality:</a:t>
            </a:r>
          </a:p>
          <a:p>
            <a:pPr marL="0" indent="0">
              <a:buNone/>
            </a:pPr>
            <a:r>
              <a:rPr lang="en-US" dirty="0" smtClean="0"/>
              <a:t>Pollutants (PC limits)				Arsenic, cadmium, copper etc..</a:t>
            </a:r>
          </a:p>
          <a:p>
            <a:pPr marL="0" indent="0">
              <a:buNone/>
            </a:pPr>
            <a:r>
              <a:rPr lang="en-US" dirty="0" smtClean="0"/>
              <a:t>Pathogen Reduction				Bacteria, viruses, and parasites</a:t>
            </a:r>
          </a:p>
          <a:p>
            <a:pPr marL="0" indent="0">
              <a:buNone/>
            </a:pPr>
            <a:r>
              <a:rPr lang="en-US" dirty="0" smtClean="0"/>
              <a:t>Attractiveness to vectors			Rodents, flies, and mosquitos</a:t>
            </a:r>
          </a:p>
          <a:p>
            <a:pPr marL="0" indent="0">
              <a:buNone/>
            </a:pPr>
            <a:r>
              <a:rPr lang="en-US" dirty="0" smtClean="0"/>
              <a:t>If all three are met the sludge is considered Exceptional Quality (EQ). </a:t>
            </a:r>
            <a:r>
              <a:rPr lang="en-US" dirty="0"/>
              <a:t> </a:t>
            </a:r>
            <a:r>
              <a:rPr lang="en-US" dirty="0" smtClean="0"/>
              <a:t>EQ has no requirements except don’t mix with non-EQ sludge.</a:t>
            </a:r>
            <a:endParaRPr lang="en-US" dirty="0"/>
          </a:p>
        </p:txBody>
      </p:sp>
    </p:spTree>
    <p:extLst>
      <p:ext uri="{BB962C8B-B14F-4D97-AF65-F5344CB8AC3E}">
        <p14:creationId xmlns:p14="http://schemas.microsoft.com/office/powerpoint/2010/main" val="2160109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to know for land application of sludge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Pollutant concentrations (Table 3)-Is one of three levels to determine the quality of the sludge.</a:t>
            </a:r>
          </a:p>
          <a:p>
            <a:r>
              <a:rPr lang="en-US" dirty="0" smtClean="0"/>
              <a:t>Ceiling concentrations (Table 1)-Is the maximum concentration of pollutants on a eDMR</a:t>
            </a:r>
          </a:p>
          <a:p>
            <a:r>
              <a:rPr lang="en-US" dirty="0" smtClean="0"/>
              <a:t>Cumulative Pollutant Loading Rates- CPLR- (Table 2)-Is the maximum amount of pollutant that can be applied to an area of land. Applies to bulk sludge that is applied.</a:t>
            </a:r>
          </a:p>
          <a:p>
            <a:r>
              <a:rPr lang="en-US" dirty="0" smtClean="0"/>
              <a:t>Annual Pollutant Loading Rates- APLR-(Table 4)-Is the maximum amount of sludge applied to an area during 365-day period. Applies to sludge sold in bag or other containers</a:t>
            </a:r>
          </a:p>
          <a:p>
            <a:r>
              <a:rPr lang="en-US" dirty="0" smtClean="0"/>
              <a:t>Annual whole sludge application rate-AWSAR- Maximum amount of sludge on dry weight basis during 365-day period.</a:t>
            </a:r>
          </a:p>
          <a:p>
            <a:r>
              <a:rPr lang="en-US" dirty="0" smtClean="0"/>
              <a:t>Pathogen Reduction-Is the presence or absence of pathogens (disease causing organisms). Two classes of pathogen reduction: Class A is pathogen free sludge after treatment and Class B is reduced pathogen but not eliminated pathogens.</a:t>
            </a:r>
          </a:p>
          <a:p>
            <a:r>
              <a:rPr lang="en-US" dirty="0" smtClean="0"/>
              <a:t>Vector Attraction Reduction-Animals or insects that are attracted to sludge that could transmit pathogenic organisms to humans.</a:t>
            </a:r>
            <a:endParaRPr lang="en-US" dirty="0"/>
          </a:p>
        </p:txBody>
      </p:sp>
    </p:spTree>
    <p:extLst>
      <p:ext uri="{BB962C8B-B14F-4D97-AF65-F5344CB8AC3E}">
        <p14:creationId xmlns:p14="http://schemas.microsoft.com/office/powerpoint/2010/main" val="363120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Pathogen Reduction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Two classes of pathogen reduction: Class A and Class B</a:t>
            </a:r>
          </a:p>
          <a:p>
            <a:r>
              <a:rPr lang="en-US" dirty="0" smtClean="0"/>
              <a:t>Class A is virtually free of pathogens levels. Has no site restrictions.</a:t>
            </a:r>
          </a:p>
          <a:p>
            <a:r>
              <a:rPr lang="en-US" dirty="0" smtClean="0"/>
              <a:t>Class B has reduced pathogens levels. It has site restrictions to allow for natural processes to further reduce pathogen levels. </a:t>
            </a:r>
          </a:p>
          <a:p>
            <a:r>
              <a:rPr lang="en-US" dirty="0" smtClean="0"/>
              <a:t>Class A has 6 alternatives to reduce pathogen levels. </a:t>
            </a:r>
          </a:p>
          <a:p>
            <a:r>
              <a:rPr lang="en-US" dirty="0" smtClean="0"/>
              <a:t>Class B has 3 alternatives to reduce pathogen levels. </a:t>
            </a:r>
          </a:p>
          <a:p>
            <a:pPr marL="0" indent="0">
              <a:buNone/>
            </a:pPr>
            <a:r>
              <a:rPr lang="en-US" dirty="0" smtClean="0"/>
              <a:t>Class B- Alt# 1: Seven </a:t>
            </a:r>
            <a:r>
              <a:rPr lang="en-US" dirty="0"/>
              <a:t>separate random samples representative of the sewage sludge shall be collected for one monitoring episode at the time the sewage sludge is used or disposed. The geometric mean of the density of fecal coliform in the samples collected shall be less than either 2,000,000 MPN per gram of total solids (dry weight basis) or 2,000,000 Colony Forming Units per gram of total solids (dry weight basis). Most commonly </a:t>
            </a:r>
            <a:r>
              <a:rPr lang="en-US" dirty="0" smtClean="0"/>
              <a:t>used</a:t>
            </a:r>
          </a:p>
          <a:p>
            <a:pPr marL="0" indent="0">
              <a:buNone/>
            </a:pPr>
            <a:r>
              <a:rPr lang="en-US" dirty="0" smtClean="0"/>
              <a:t>Class B- Alt</a:t>
            </a:r>
            <a:r>
              <a:rPr lang="en-US" dirty="0"/>
              <a:t># 2: Sewage sludge shall be treated in one of the Processes to Significantly Reduce Pathogens (PSRP)   described in 40 CFR 503 Appendix B</a:t>
            </a:r>
            <a:r>
              <a:rPr lang="en-US" dirty="0" smtClean="0"/>
              <a:t>.</a:t>
            </a:r>
          </a:p>
          <a:p>
            <a:pPr marL="0" indent="0">
              <a:buNone/>
            </a:pPr>
            <a:r>
              <a:rPr lang="en-US" dirty="0" smtClean="0"/>
              <a:t>Class B- Alt</a:t>
            </a:r>
            <a:r>
              <a:rPr lang="en-US" dirty="0"/>
              <a:t># 3: Sewage sludge shall be treated in a process that is equivalent to a PSRP, if individually approved by the </a:t>
            </a:r>
            <a:r>
              <a:rPr lang="en-US" dirty="0" smtClean="0"/>
              <a:t>Pathogen. </a:t>
            </a:r>
          </a:p>
          <a:p>
            <a:pPr marL="0" indent="0">
              <a:buNone/>
            </a:pPr>
            <a:r>
              <a:rPr lang="en-US" dirty="0" smtClean="0"/>
              <a:t>	</a:t>
            </a:r>
            <a:r>
              <a:rPr lang="en-US" dirty="0"/>
              <a:t>	</a:t>
            </a:r>
          </a:p>
        </p:txBody>
      </p:sp>
    </p:spTree>
    <p:extLst>
      <p:ext uri="{BB962C8B-B14F-4D97-AF65-F5344CB8AC3E}">
        <p14:creationId xmlns:p14="http://schemas.microsoft.com/office/powerpoint/2010/main" val="3294179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Vector Attraction </a:t>
            </a:r>
            <a:r>
              <a:rPr lang="en-US" dirty="0"/>
              <a:t>Reduction</a:t>
            </a:r>
          </a:p>
        </p:txBody>
      </p:sp>
      <p:sp>
        <p:nvSpPr>
          <p:cNvPr id="3" name="Content Placeholder 2"/>
          <p:cNvSpPr>
            <a:spLocks noGrp="1"/>
          </p:cNvSpPr>
          <p:nvPr>
            <p:ph idx="1"/>
          </p:nvPr>
        </p:nvSpPr>
        <p:spPr/>
        <p:txBody>
          <a:bodyPr/>
          <a:lstStyle/>
          <a:p>
            <a:pPr marL="285750"/>
            <a:r>
              <a:rPr lang="en-US" dirty="0" smtClean="0"/>
              <a:t>There are 10 options to reduce attraction. The most common reductions are the following in </a:t>
            </a:r>
            <a:r>
              <a:rPr lang="en-US" dirty="0"/>
              <a:t>Oklahoma</a:t>
            </a:r>
            <a:r>
              <a:rPr lang="en-US" dirty="0" smtClean="0"/>
              <a:t>:</a:t>
            </a:r>
          </a:p>
          <a:p>
            <a:pPr marL="400050" lvl="1" indent="0">
              <a:buNone/>
            </a:pPr>
            <a:r>
              <a:rPr lang="en-US" dirty="0" smtClean="0"/>
              <a:t>Option </a:t>
            </a:r>
            <a:r>
              <a:rPr lang="en-US" dirty="0"/>
              <a:t>9- Sludge is injected below the surface of the land. No significant amount of sludge shall be present on the land surface within 1 hour after </a:t>
            </a:r>
            <a:r>
              <a:rPr lang="en-US" dirty="0" smtClean="0"/>
              <a:t>injection.</a:t>
            </a:r>
            <a:endParaRPr lang="en-US" dirty="0"/>
          </a:p>
          <a:p>
            <a:pPr marL="400050" lvl="1" indent="0">
              <a:buNone/>
            </a:pPr>
            <a:r>
              <a:rPr lang="en-US" dirty="0"/>
              <a:t>Option 10- Sludge is incorporated into the soil within 6 hours after application to the </a:t>
            </a:r>
            <a:r>
              <a:rPr lang="en-US" dirty="0" smtClean="0"/>
              <a:t>land.</a:t>
            </a:r>
          </a:p>
          <a:p>
            <a:r>
              <a:rPr lang="en-US" dirty="0" smtClean="0"/>
              <a:t>Both </a:t>
            </a:r>
            <a:r>
              <a:rPr lang="en-US" dirty="0"/>
              <a:t>options have class A sludge requirements. The sludge has to be incorporated within 8 hours after pathogen treatment process to prevent regrowth of </a:t>
            </a:r>
            <a:r>
              <a:rPr lang="en-US" dirty="0" smtClean="0"/>
              <a:t>bacteria.</a:t>
            </a:r>
          </a:p>
          <a:p>
            <a:pPr marL="400050" lvl="1" indent="0">
              <a:buNone/>
            </a:pPr>
            <a:endParaRPr lang="en-US" dirty="0"/>
          </a:p>
        </p:txBody>
      </p:sp>
    </p:spTree>
    <p:extLst>
      <p:ext uri="{BB962C8B-B14F-4D97-AF65-F5344CB8AC3E}">
        <p14:creationId xmlns:p14="http://schemas.microsoft.com/office/powerpoint/2010/main" val="1126558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Applied Sludge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39987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How to fill out the eDMR when you land apply the sludge</a:t>
            </a:r>
            <a:endParaRPr lang="en-US" dirty="0"/>
          </a:p>
        </p:txBody>
      </p:sp>
      <p:sp>
        <p:nvSpPr>
          <p:cNvPr id="3" name="Content Placeholder 2"/>
          <p:cNvSpPr>
            <a:spLocks noGrp="1"/>
          </p:cNvSpPr>
          <p:nvPr>
            <p:ph idx="1"/>
          </p:nvPr>
        </p:nvSpPr>
        <p:spPr/>
        <p:txBody>
          <a:bodyPr/>
          <a:lstStyle/>
          <a:p>
            <a:r>
              <a:rPr lang="en-US" b="1" dirty="0"/>
              <a:t>Four eDMRs have to be </a:t>
            </a:r>
            <a:r>
              <a:rPr lang="en-US" b="1" dirty="0" smtClean="0"/>
              <a:t>sent in: </a:t>
            </a:r>
            <a:r>
              <a:rPr lang="en-US" b="1" dirty="0"/>
              <a:t>SLDP, SLDF, SLLA, SLSA</a:t>
            </a:r>
          </a:p>
          <a:p>
            <a:r>
              <a:rPr lang="en-US" dirty="0" smtClean="0"/>
              <a:t>But only two need to have data: SLDP and SLLA</a:t>
            </a:r>
          </a:p>
          <a:p>
            <a:r>
              <a:rPr lang="en-US" dirty="0" smtClean="0"/>
              <a:t>The other two SLDF and SLSA are </a:t>
            </a:r>
            <a:r>
              <a:rPr lang="en-US" b="1" dirty="0" smtClean="0"/>
              <a:t>NO DISCHARGE </a:t>
            </a:r>
            <a:endParaRPr lang="en-US" b="1" dirty="0"/>
          </a:p>
        </p:txBody>
      </p:sp>
    </p:spTree>
    <p:extLst>
      <p:ext uri="{BB962C8B-B14F-4D97-AF65-F5344CB8AC3E}">
        <p14:creationId xmlns:p14="http://schemas.microsoft.com/office/powerpoint/2010/main" val="366233045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3265</TotalTime>
  <Words>2599</Words>
  <Application>Microsoft Office PowerPoint</Application>
  <PresentationFormat>Widescreen</PresentationFormat>
  <Paragraphs>152</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Trebuchet MS</vt:lpstr>
      <vt:lpstr>Wingdings 3</vt:lpstr>
      <vt:lpstr>Facet</vt:lpstr>
      <vt:lpstr>Preparing Sludge DMRs</vt:lpstr>
      <vt:lpstr>The dirty word………..SLUDGE</vt:lpstr>
      <vt:lpstr>General requirements of land application of sludge</vt:lpstr>
      <vt:lpstr>What determines the quality of the sludge?</vt:lpstr>
      <vt:lpstr>Terms to know for land application of sludge</vt:lpstr>
      <vt:lpstr>Pathogen Reduction</vt:lpstr>
      <vt:lpstr>Vector Attraction Reduction</vt:lpstr>
      <vt:lpstr>Land Applied Sludge</vt:lpstr>
      <vt:lpstr>How to fill out the eDMR when you land apply the sludge</vt:lpstr>
      <vt:lpstr>How to fill out the eDMR when you land apply the sludge continued</vt:lpstr>
      <vt:lpstr>Production and use eDMR (SLDP)</vt:lpstr>
      <vt:lpstr>Land Application DMR (SLLA) </vt:lpstr>
      <vt:lpstr>Land Application DMR (SLLA)</vt:lpstr>
      <vt:lpstr>What determines a violation for land application of sludge DMR </vt:lpstr>
      <vt:lpstr>Certifications for Land Applied Sludge</vt:lpstr>
      <vt:lpstr>Certification Statement and Recordkeeping for Land Applied Sludge</vt:lpstr>
      <vt:lpstr>Certification Statement for Pollutants Limits</vt:lpstr>
      <vt:lpstr>Certification statement for Pathogens Reduction</vt:lpstr>
      <vt:lpstr>Certification statement for Vector Attraction Reduction</vt:lpstr>
      <vt:lpstr>Certification statement for Management Practices</vt:lpstr>
      <vt:lpstr>Class A Certification Statement</vt:lpstr>
      <vt:lpstr>Class A Certification Recordkeeping</vt:lpstr>
      <vt:lpstr>Certification statement where sludge that is Class B for Pathogens is applied</vt:lpstr>
      <vt:lpstr>Landfill sludge</vt:lpstr>
      <vt:lpstr>Requirements for Landfill</vt:lpstr>
      <vt:lpstr>How to fill out the eDMR when you landfill the sludge</vt:lpstr>
      <vt:lpstr>Production and use eDMR (SLDP)</vt:lpstr>
      <vt:lpstr>Landfill eDMR (SLDF)</vt:lpstr>
      <vt:lpstr>Testing Requirements  </vt:lpstr>
      <vt:lpstr>Recordkeeping Requirements </vt:lpstr>
    </vt:vector>
  </TitlesOfParts>
  <Company>State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Sludge DMRs</dc:title>
  <dc:creator>Garcia, Charles</dc:creator>
  <cp:lastModifiedBy>Garcia, Charles</cp:lastModifiedBy>
  <cp:revision>50</cp:revision>
  <dcterms:created xsi:type="dcterms:W3CDTF">2019-07-03T14:15:11Z</dcterms:created>
  <dcterms:modified xsi:type="dcterms:W3CDTF">2019-10-15T21:00:15Z</dcterms:modified>
</cp:coreProperties>
</file>