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258" r:id="rId4"/>
    <p:sldId id="262" r:id="rId5"/>
    <p:sldId id="264" r:id="rId6"/>
    <p:sldId id="265" r:id="rId7"/>
    <p:sldId id="259" r:id="rId8"/>
    <p:sldId id="260" r:id="rId9"/>
    <p:sldId id="261" r:id="rId10"/>
    <p:sldId id="266" r:id="rId11"/>
    <p:sldId id="303" r:id="rId12"/>
    <p:sldId id="269" r:id="rId13"/>
    <p:sldId id="270" r:id="rId14"/>
    <p:sldId id="313" r:id="rId15"/>
    <p:sldId id="316" r:id="rId16"/>
    <p:sldId id="314" r:id="rId17"/>
    <p:sldId id="272" r:id="rId18"/>
    <p:sldId id="304" r:id="rId19"/>
    <p:sldId id="287" r:id="rId20"/>
    <p:sldId id="288" r:id="rId21"/>
    <p:sldId id="289" r:id="rId22"/>
    <p:sldId id="273" r:id="rId23"/>
    <p:sldId id="310" r:id="rId24"/>
    <p:sldId id="317" r:id="rId25"/>
    <p:sldId id="279" r:id="rId26"/>
    <p:sldId id="319" r:id="rId27"/>
    <p:sldId id="318" r:id="rId28"/>
    <p:sldId id="324" r:id="rId29"/>
    <p:sldId id="320" r:id="rId30"/>
    <p:sldId id="322" r:id="rId31"/>
    <p:sldId id="280" r:id="rId32"/>
    <p:sldId id="321" r:id="rId33"/>
    <p:sldId id="283" r:id="rId34"/>
    <p:sldId id="281" r:id="rId35"/>
    <p:sldId id="301" r:id="rId36"/>
    <p:sldId id="323" r:id="rId37"/>
    <p:sldId id="282" r:id="rId38"/>
    <p:sldId id="275" r:id="rId39"/>
    <p:sldId id="276" r:id="rId40"/>
    <p:sldId id="292" r:id="rId41"/>
    <p:sldId id="315" r:id="rId42"/>
    <p:sldId id="284" r:id="rId43"/>
    <p:sldId id="302" r:id="rId44"/>
    <p:sldId id="277" r:id="rId45"/>
    <p:sldId id="311" r:id="rId46"/>
    <p:sldId id="312" r:id="rId47"/>
    <p:sldId id="286" r:id="rId48"/>
    <p:sldId id="307" r:id="rId49"/>
    <p:sldId id="308" r:id="rId50"/>
    <p:sldId id="293" r:id="rId51"/>
    <p:sldId id="309" r:id="rId52"/>
    <p:sldId id="294" r:id="rId53"/>
    <p:sldId id="3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3E7B5-3CBB-4C99-B1B3-A6BDB9F683D5}" type="datetimeFigureOut">
              <a:rPr lang="en-US" smtClean="0"/>
              <a:t>3/24/2015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58AA5-427F-4677-8FBC-5822B4023102}" type="slidenum">
              <a:rPr lang="en-US" smtClean="0"/>
              <a:t>‹#›</a:t>
            </a:fld>
            <a:endParaRPr lang="en-US"/>
          </a:p>
        </p:txBody>
      </p:sp>
    </p:spTree>
    <p:extLst>
      <p:ext uri="{BB962C8B-B14F-4D97-AF65-F5344CB8AC3E}">
        <p14:creationId xmlns:p14="http://schemas.microsoft.com/office/powerpoint/2010/main" val="252551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58AA5-427F-4677-8FBC-5822B4023102}" type="slidenum">
              <a:rPr lang="en-US" smtClean="0"/>
              <a:t>1</a:t>
            </a:fld>
            <a:endParaRPr lang="en-US"/>
          </a:p>
        </p:txBody>
      </p:sp>
    </p:spTree>
    <p:extLst>
      <p:ext uri="{BB962C8B-B14F-4D97-AF65-F5344CB8AC3E}">
        <p14:creationId xmlns:p14="http://schemas.microsoft.com/office/powerpoint/2010/main" val="296041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permit becomes effective less than 1 month from end of year period,</a:t>
            </a:r>
            <a:r>
              <a:rPr lang="en-US" baseline="0" dirty="0" smtClean="0"/>
              <a:t> then first monitoring period starts with next annual period</a:t>
            </a:r>
            <a:endParaRPr lang="en-US" dirty="0"/>
          </a:p>
        </p:txBody>
      </p:sp>
      <p:sp>
        <p:nvSpPr>
          <p:cNvPr id="4" name="Slide Number Placeholder 3"/>
          <p:cNvSpPr>
            <a:spLocks noGrp="1"/>
          </p:cNvSpPr>
          <p:nvPr>
            <p:ph type="sldNum" sz="quarter" idx="10"/>
          </p:nvPr>
        </p:nvSpPr>
        <p:spPr/>
        <p:txBody>
          <a:bodyPr/>
          <a:lstStyle/>
          <a:p>
            <a:fld id="{61E58AA5-427F-4677-8FBC-5822B4023102}" type="slidenum">
              <a:rPr lang="en-US" smtClean="0"/>
              <a:t>33</a:t>
            </a:fld>
            <a:endParaRPr lang="en-US"/>
          </a:p>
        </p:txBody>
      </p:sp>
    </p:spTree>
    <p:extLst>
      <p:ext uri="{BB962C8B-B14F-4D97-AF65-F5344CB8AC3E}">
        <p14:creationId xmlns:p14="http://schemas.microsoft.com/office/powerpoint/2010/main" val="282322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Currently: NOVs=6, Orders=3, penalties=$6500</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00C83C00-33A5-42FB-9547-4F6248200C68}" type="slidenum">
              <a:rPr lang="en-US" altLang="en-US" smtClean="0">
                <a:latin typeface="Candara" pitchFamily="34" charset="0"/>
              </a:rPr>
              <a:pPr/>
              <a:t>51</a:t>
            </a:fld>
            <a:endParaRPr lang="en-US" altLang="en-US" smtClean="0">
              <a:latin typeface="Candar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A33A35E2-6329-4BAD-95D0-1741B975BD27}" type="slidenum">
              <a:rPr lang="en-US" altLang="en-US" smtClean="0">
                <a:latin typeface="Candara" pitchFamily="34" charset="0"/>
              </a:rPr>
              <a:pPr/>
              <a:t>53</a:t>
            </a:fld>
            <a:endParaRPr lang="en-US" altLang="en-US" smtClean="0">
              <a:latin typeface="Candar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17095F-487E-4D44-A1D2-9D669F0D0EBE}" type="datetime1">
              <a:rPr lang="en-US" smtClean="0"/>
              <a:t>3/24/2015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AF5C1E-7C9A-4BCE-B740-12CB52F276F7}" type="slidenum">
              <a:rPr lang="en-US" smtClean="0"/>
              <a:t>‹#›</a:t>
            </a:fld>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943600"/>
            <a:ext cx="1429229" cy="752475"/>
          </a:xfrm>
          <a:prstGeom prst="rect">
            <a:avLst/>
          </a:prstGeom>
        </p:spPr>
      </p:pic>
      <p:pic>
        <p:nvPicPr>
          <p:cNvPr id="18" name="Picture 23" descr="wqdlogo"/>
          <p:cNvPicPr>
            <a:picLocks noChangeAspect="1" noChangeArrowheads="1"/>
          </p:cNvPicPr>
          <p:nvPr userDrawn="1"/>
        </p:nvPicPr>
        <p:blipFill>
          <a:blip r:embed="rId3" cstate="print">
            <a:lum bright="50000" contrast="-56000"/>
            <a:extLst>
              <a:ext uri="{28A0092B-C50C-407E-A947-70E740481C1C}">
                <a14:useLocalDpi xmlns:a14="http://schemas.microsoft.com/office/drawing/2010/main" val="0"/>
              </a:ext>
            </a:extLst>
          </a:blip>
          <a:srcRect/>
          <a:stretch>
            <a:fillRect/>
          </a:stretch>
        </p:blipFill>
        <p:spPr bwMode="auto">
          <a:xfrm>
            <a:off x="7467600" y="6096000"/>
            <a:ext cx="1460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83F58-107C-4ACF-94AD-51C95A776A23}" type="datetime1">
              <a:rPr lang="en-US" smtClean="0"/>
              <a:t>3/24/2015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F5C1E-7C9A-4BCE-B740-12CB52F276F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B834A35-FB1B-4F38-BDD5-63D476639355}" type="datetime1">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F5C1E-7C9A-4BCE-B740-12CB52F276F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943600"/>
            <a:ext cx="1429229" cy="752475"/>
          </a:xfrm>
          <a:prstGeom prst="rect">
            <a:avLst/>
          </a:prstGeom>
        </p:spPr>
      </p:pic>
      <p:pic>
        <p:nvPicPr>
          <p:cNvPr id="22" name="Picture 23" descr="wqdlogo"/>
          <p:cNvPicPr>
            <a:picLocks noChangeAspect="1" noChangeArrowheads="1"/>
          </p:cNvPicPr>
          <p:nvPr userDrawn="1"/>
        </p:nvPicPr>
        <p:blipFill>
          <a:blip r:embed="rId3" cstate="print">
            <a:lum bright="50000" contrast="-56000"/>
            <a:extLst>
              <a:ext uri="{28A0092B-C50C-407E-A947-70E740481C1C}">
                <a14:useLocalDpi xmlns:a14="http://schemas.microsoft.com/office/drawing/2010/main" val="0"/>
              </a:ext>
            </a:extLst>
          </a:blip>
          <a:srcRect/>
          <a:stretch>
            <a:fillRect/>
          </a:stretch>
        </p:blipFill>
        <p:spPr bwMode="auto">
          <a:xfrm>
            <a:off x="7467600" y="6096000"/>
            <a:ext cx="1460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C3391-E70D-454C-AC03-E43079315A18}" type="datetime1">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F5C1E-7C9A-4BCE-B740-12CB52F276F7}"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D1D6CD-42EE-4F22-8D08-CA8BF9D7089C}" type="datetime1">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F5C1E-7C9A-4BCE-B740-12CB52F276F7}" type="slidenum">
              <a:rPr lang="en-US" smtClean="0"/>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943600"/>
            <a:ext cx="1429229" cy="752475"/>
          </a:xfrm>
          <a:prstGeom prst="rect">
            <a:avLst/>
          </a:prstGeom>
        </p:spPr>
      </p:pic>
      <p:pic>
        <p:nvPicPr>
          <p:cNvPr id="16" name="Picture 23" descr="wqdlogo"/>
          <p:cNvPicPr>
            <a:picLocks noChangeAspect="1" noChangeArrowheads="1"/>
          </p:cNvPicPr>
          <p:nvPr userDrawn="1"/>
        </p:nvPicPr>
        <p:blipFill>
          <a:blip r:embed="rId3" cstate="print">
            <a:lum bright="50000" contrast="-56000"/>
            <a:extLst>
              <a:ext uri="{28A0092B-C50C-407E-A947-70E740481C1C}">
                <a14:useLocalDpi xmlns:a14="http://schemas.microsoft.com/office/drawing/2010/main" val="0"/>
              </a:ext>
            </a:extLst>
          </a:blip>
          <a:srcRect/>
          <a:stretch>
            <a:fillRect/>
          </a:stretch>
        </p:blipFill>
        <p:spPr bwMode="auto">
          <a:xfrm>
            <a:off x="7467600" y="6096000"/>
            <a:ext cx="1460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A36DB7F-AF06-49AB-8302-096823A6F05E}" type="datetime1">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F5C1E-7C9A-4BCE-B740-12CB52F276F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D63ECF-7657-43E4-83C4-69B9433ACE32}" type="datetime1">
              <a:rPr lang="en-US" smtClean="0"/>
              <a:t>3/24/2015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AF5C1E-7C9A-4BCE-B740-12CB52F276F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B9BEE-089A-49DC-A35B-200C12D96A14}" type="datetime1">
              <a:rPr lang="en-US" smtClean="0"/>
              <a:t>3/24/2015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F5C1E-7C9A-4BCE-B740-12CB52F276F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A8A5F51-039E-44C9-921F-75F8DD4AE28C}" type="datetime1">
              <a:rPr lang="en-US" smtClean="0"/>
              <a:t>3/24/2015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AF5C1E-7C9A-4BCE-B740-12CB52F276F7}"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943600"/>
            <a:ext cx="1429229" cy="752475"/>
          </a:xfrm>
          <a:prstGeom prst="rect">
            <a:avLst/>
          </a:prstGeom>
        </p:spPr>
      </p:pic>
      <p:pic>
        <p:nvPicPr>
          <p:cNvPr id="14" name="Picture 23" descr="wqdlogo"/>
          <p:cNvPicPr>
            <a:picLocks noChangeAspect="1" noChangeArrowheads="1"/>
          </p:cNvPicPr>
          <p:nvPr userDrawn="1"/>
        </p:nvPicPr>
        <p:blipFill>
          <a:blip r:embed="rId3" cstate="print">
            <a:lum bright="50000" contrast="-56000"/>
            <a:extLst>
              <a:ext uri="{28A0092B-C50C-407E-A947-70E740481C1C}">
                <a14:useLocalDpi xmlns:a14="http://schemas.microsoft.com/office/drawing/2010/main" val="0"/>
              </a:ext>
            </a:extLst>
          </a:blip>
          <a:srcRect/>
          <a:stretch>
            <a:fillRect/>
          </a:stretch>
        </p:blipFill>
        <p:spPr bwMode="auto">
          <a:xfrm>
            <a:off x="7467600" y="6096000"/>
            <a:ext cx="1460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D295ED-B231-42F0-9E6C-33AFB5743135}" type="datetime1">
              <a:rPr lang="en-US" smtClean="0"/>
              <a:t>3/24/2015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AF5C1E-7C9A-4BCE-B740-12CB52F276F7}"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943600"/>
            <a:ext cx="1429229" cy="752475"/>
          </a:xfrm>
          <a:prstGeom prst="rect">
            <a:avLst/>
          </a:prstGeom>
        </p:spPr>
      </p:pic>
      <p:pic>
        <p:nvPicPr>
          <p:cNvPr id="17" name="Picture 23" descr="wqdlogo"/>
          <p:cNvPicPr>
            <a:picLocks noChangeAspect="1" noChangeArrowheads="1"/>
          </p:cNvPicPr>
          <p:nvPr userDrawn="1"/>
        </p:nvPicPr>
        <p:blipFill>
          <a:blip r:embed="rId3" cstate="print">
            <a:lum bright="50000" contrast="-56000"/>
            <a:extLst>
              <a:ext uri="{28A0092B-C50C-407E-A947-70E740481C1C}">
                <a14:useLocalDpi xmlns:a14="http://schemas.microsoft.com/office/drawing/2010/main" val="0"/>
              </a:ext>
            </a:extLst>
          </a:blip>
          <a:srcRect/>
          <a:stretch>
            <a:fillRect/>
          </a:stretch>
        </p:blipFill>
        <p:spPr bwMode="auto">
          <a:xfrm>
            <a:off x="7467600" y="6096000"/>
            <a:ext cx="1460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4BCEF-4208-4AD9-9361-6881151D4FB8}" type="datetime1">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F5C1E-7C9A-4BCE-B740-12CB52F276F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943600"/>
            <a:ext cx="1429229" cy="752475"/>
          </a:xfrm>
          <a:prstGeom prst="rect">
            <a:avLst/>
          </a:prstGeom>
        </p:spPr>
      </p:pic>
      <p:pic>
        <p:nvPicPr>
          <p:cNvPr id="17" name="Picture 23" descr="wqdlogo"/>
          <p:cNvPicPr>
            <a:picLocks noChangeAspect="1" noChangeArrowheads="1"/>
          </p:cNvPicPr>
          <p:nvPr userDrawn="1"/>
        </p:nvPicPr>
        <p:blipFill>
          <a:blip r:embed="rId3" cstate="print">
            <a:lum bright="50000" contrast="-56000"/>
            <a:extLst>
              <a:ext uri="{28A0092B-C50C-407E-A947-70E740481C1C}">
                <a14:useLocalDpi xmlns:a14="http://schemas.microsoft.com/office/drawing/2010/main" val="0"/>
              </a:ext>
            </a:extLst>
          </a:blip>
          <a:srcRect/>
          <a:stretch>
            <a:fillRect/>
          </a:stretch>
        </p:blipFill>
        <p:spPr bwMode="auto">
          <a:xfrm>
            <a:off x="7467600" y="6096000"/>
            <a:ext cx="1460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797BC70-0877-43F0-9D79-4AAB364A8D0A}" type="datetime1">
              <a:rPr lang="en-US" smtClean="0"/>
              <a:t>3/24/2015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AF5C1E-7C9A-4BCE-B740-12CB52F276F7}"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23" descr="wqdlogo"/>
          <p:cNvPicPr>
            <a:picLocks noChangeAspect="1" noChangeArrowheads="1"/>
          </p:cNvPicPr>
          <p:nvPr userDrawn="1"/>
        </p:nvPicPr>
        <p:blipFill>
          <a:blip r:embed="rId13" cstate="print">
            <a:lum bright="50000" contrast="-56000"/>
            <a:extLst>
              <a:ext uri="{28A0092B-C50C-407E-A947-70E740481C1C}">
                <a14:useLocalDpi xmlns:a14="http://schemas.microsoft.com/office/drawing/2010/main" val="0"/>
              </a:ext>
            </a:extLst>
          </a:blip>
          <a:srcRect/>
          <a:stretch>
            <a:fillRect/>
          </a:stretch>
        </p:blipFill>
        <p:spPr bwMode="auto">
          <a:xfrm>
            <a:off x="7467600" y="6096000"/>
            <a:ext cx="1460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5943600"/>
            <a:ext cx="1429229" cy="75247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deq.state.ok.us/WQDnew/forms/stormwater/Exhibit%202%20Notice%20of%20Intent_August2011.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ater.epa.gov/polwaste/npdes/stormwater/EPA-Multi-Sector-General-Permit-MSGP.cf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deq.state.ok.us/wqdnew/forms/stormwater/Exhibit%205%20Annual%20Comprehensive%20Site%20Comliance%20Evaluation%20Report_August2011.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deq.state.ok.us/wqdnew/forms/stormwater/NOTICE%20OF%20TERMINATION%20Form605-003.pdf" TargetMode="External"/><Relationship Id="rId2" Type="http://schemas.openxmlformats.org/officeDocument/2006/relationships/hyperlink" Target="http://www.deq.state.ok.us/WQDnew/forms/stormwater/Exhibit%202%20Notice%20of%20Intent_August2011.pdf"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hyperlink" Target="mailto:-ecls-StormwaterPermitting@deq.ok.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wm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OKR05 Permit Overview</a:t>
            </a:r>
            <a:endParaRPr lang="en-US" dirty="0"/>
          </a:p>
        </p:txBody>
      </p:sp>
      <p:sp>
        <p:nvSpPr>
          <p:cNvPr id="3" name="Subtitle 2"/>
          <p:cNvSpPr>
            <a:spLocks noGrp="1"/>
          </p:cNvSpPr>
          <p:nvPr>
            <p:ph type="subTitle" idx="1"/>
          </p:nvPr>
        </p:nvSpPr>
        <p:spPr>
          <a:xfrm>
            <a:off x="2514600" y="3581400"/>
            <a:ext cx="6400800" cy="1473200"/>
          </a:xfrm>
        </p:spPr>
        <p:txBody>
          <a:bodyPr>
            <a:normAutofit lnSpcReduction="10000"/>
          </a:bodyPr>
          <a:lstStyle/>
          <a:p>
            <a:pPr algn="r"/>
            <a:r>
              <a:rPr lang="en-US" altLang="en-US" dirty="0">
                <a:solidFill>
                  <a:schemeClr val="bg1"/>
                </a:solidFill>
              </a:rPr>
              <a:t>Presented By: </a:t>
            </a:r>
            <a:r>
              <a:rPr lang="en-US" dirty="0" smtClean="0"/>
              <a:t>Carrie J. Evenson, Ph.D., P.E.</a:t>
            </a:r>
          </a:p>
          <a:p>
            <a:pPr algn="r"/>
            <a:r>
              <a:rPr lang="en-US" dirty="0" smtClean="0"/>
              <a:t>Industrial Wastewater Enforcement Section</a:t>
            </a:r>
          </a:p>
          <a:p>
            <a:pPr algn="r"/>
            <a:r>
              <a:rPr lang="en-US" dirty="0" smtClean="0"/>
              <a:t>Water Quality Division</a:t>
            </a:r>
          </a:p>
          <a:p>
            <a:pPr algn="r"/>
            <a:r>
              <a:rPr lang="en-US" dirty="0" smtClean="0"/>
              <a:t>Department of Environmental Quality</a:t>
            </a:r>
            <a:endParaRPr lang="en-US" dirty="0"/>
          </a:p>
        </p:txBody>
      </p:sp>
      <p:pic>
        <p:nvPicPr>
          <p:cNvPr id="5" name="Picture 23" descr="wqdlogo"/>
          <p:cNvPicPr>
            <a:picLocks noChangeAspect="1" noChangeArrowheads="1"/>
          </p:cNvPicPr>
          <p:nvPr/>
        </p:nvPicPr>
        <p:blipFill>
          <a:blip r:embed="rId3" cstate="print">
            <a:lum bright="50000" contrast="-56000"/>
            <a:extLst>
              <a:ext uri="{28A0092B-C50C-407E-A947-70E740481C1C}">
                <a14:useLocalDpi xmlns:a14="http://schemas.microsoft.com/office/drawing/2010/main" val="0"/>
              </a:ext>
            </a:extLst>
          </a:blip>
          <a:srcRect/>
          <a:stretch>
            <a:fillRect/>
          </a:stretch>
        </p:blipFill>
        <p:spPr bwMode="auto">
          <a:xfrm>
            <a:off x="7467600" y="6096000"/>
            <a:ext cx="1460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43103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057400"/>
            <a:ext cx="7408333" cy="4262437"/>
          </a:xfrm>
        </p:spPr>
        <p:txBody>
          <a:bodyPr>
            <a:normAutofit lnSpcReduction="10000"/>
          </a:bodyPr>
          <a:lstStyle/>
          <a:p>
            <a:r>
              <a:rPr lang="en-US" dirty="0"/>
              <a:t>Phase II (43 permittees)</a:t>
            </a:r>
          </a:p>
          <a:p>
            <a:pPr lvl="1"/>
            <a:r>
              <a:rPr lang="en-US" dirty="0"/>
              <a:t>General </a:t>
            </a:r>
            <a:r>
              <a:rPr lang="en-US" dirty="0" smtClean="0"/>
              <a:t>Permit</a:t>
            </a:r>
            <a:r>
              <a:rPr lang="en-US" dirty="0"/>
              <a:t>, OKR04</a:t>
            </a:r>
          </a:p>
          <a:p>
            <a:pPr lvl="2"/>
            <a:r>
              <a:rPr lang="en-US" dirty="0" smtClean="0"/>
              <a:t>34 </a:t>
            </a:r>
            <a:r>
              <a:rPr lang="en-US" dirty="0"/>
              <a:t>Cities</a:t>
            </a:r>
          </a:p>
          <a:p>
            <a:pPr lvl="2"/>
            <a:r>
              <a:rPr lang="en-US" dirty="0"/>
              <a:t>5 Counties</a:t>
            </a:r>
          </a:p>
          <a:p>
            <a:pPr lvl="2"/>
            <a:r>
              <a:rPr lang="en-US" dirty="0"/>
              <a:t>4 Non-Traditional Entities (e.g. Tinker AFB, OU)</a:t>
            </a:r>
          </a:p>
          <a:p>
            <a:pPr lvl="3"/>
            <a:r>
              <a:rPr lang="en-US" dirty="0"/>
              <a:t>Other entities including ODOT will be permitted when OKR04 is reauthorized</a:t>
            </a:r>
          </a:p>
          <a:p>
            <a:r>
              <a:rPr lang="en-US" dirty="0" smtClean="0"/>
              <a:t>Pollution prevention approach</a:t>
            </a:r>
          </a:p>
          <a:p>
            <a:pPr lvl="1"/>
            <a:r>
              <a:rPr lang="en-US" dirty="0" smtClean="0"/>
              <a:t>Must address six minimum control measures</a:t>
            </a:r>
          </a:p>
          <a:p>
            <a:pPr lvl="2"/>
            <a:r>
              <a:rPr lang="en-US" dirty="0" smtClean="0"/>
              <a:t>Includes public education and outreach, illicit discharges, construction site stormwater runoff, and good housekeeping</a:t>
            </a:r>
          </a:p>
        </p:txBody>
      </p:sp>
      <p:sp>
        <p:nvSpPr>
          <p:cNvPr id="2" name="Title 1"/>
          <p:cNvSpPr>
            <a:spLocks noGrp="1"/>
          </p:cNvSpPr>
          <p:nvPr>
            <p:ph type="title"/>
          </p:nvPr>
        </p:nvSpPr>
        <p:spPr/>
        <p:txBody>
          <a:bodyPr/>
          <a:lstStyle/>
          <a:p>
            <a:r>
              <a:rPr lang="en-US" dirty="0" smtClean="0"/>
              <a:t>Oklahoma’s Phase II MS4 Permits</a:t>
            </a:r>
            <a:endParaRPr lang="en-US" dirty="0"/>
          </a:p>
        </p:txBody>
      </p:sp>
    </p:spTree>
    <p:extLst>
      <p:ext uri="{BB962C8B-B14F-4D97-AF65-F5344CB8AC3E}">
        <p14:creationId xmlns:p14="http://schemas.microsoft.com/office/powerpoint/2010/main" val="402535641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871538" y="2644775"/>
            <a:ext cx="7815262" cy="3451225"/>
          </a:xfrm>
        </p:spPr>
        <p:txBody>
          <a:bodyPr>
            <a:normAutofit/>
          </a:bodyPr>
          <a:lstStyle/>
          <a:p>
            <a:r>
              <a:rPr lang="en-US" altLang="en-US" dirty="0" smtClean="0"/>
              <a:t>Oklahoma City and Tulsa</a:t>
            </a:r>
          </a:p>
          <a:p>
            <a:pPr lvl="1"/>
            <a:r>
              <a:rPr lang="en-US" altLang="en-US" dirty="0" smtClean="0"/>
              <a:t>Have own stormwater permitting requirements</a:t>
            </a:r>
          </a:p>
          <a:p>
            <a:pPr lvl="1"/>
            <a:r>
              <a:rPr lang="en-US" altLang="en-US" dirty="0" smtClean="0"/>
              <a:t>Required as part of MS4 program</a:t>
            </a:r>
          </a:p>
          <a:p>
            <a:pPr lvl="1"/>
            <a:r>
              <a:rPr lang="en-US" altLang="en-US" dirty="0" smtClean="0"/>
              <a:t>Can be more stringent than state requirements</a:t>
            </a:r>
          </a:p>
          <a:p>
            <a:pPr marL="301943" lvl="1" indent="0">
              <a:buNone/>
            </a:pPr>
            <a:endParaRPr lang="en-US" altLang="en-US" dirty="0" smtClean="0"/>
          </a:p>
          <a:p>
            <a:r>
              <a:rPr lang="en-US" altLang="en-US" dirty="0" smtClean="0"/>
              <a:t>Be sure to check with local authorities to ensure you have the appropriate permits and are meeting all local stormwater regulations </a:t>
            </a:r>
          </a:p>
        </p:txBody>
      </p:sp>
      <p:sp>
        <p:nvSpPr>
          <p:cNvPr id="26627" name="Title 2"/>
          <p:cNvSpPr>
            <a:spLocks noGrp="1"/>
          </p:cNvSpPr>
          <p:nvPr>
            <p:ph type="title"/>
          </p:nvPr>
        </p:nvSpPr>
        <p:spPr/>
        <p:txBody>
          <a:bodyPr>
            <a:normAutofit/>
          </a:bodyPr>
          <a:lstStyle/>
          <a:p>
            <a:r>
              <a:rPr lang="en-US" altLang="en-US" dirty="0" smtClean="0"/>
              <a:t>Local Stormwater Permits</a:t>
            </a:r>
          </a:p>
        </p:txBody>
      </p:sp>
    </p:spTree>
    <p:extLst>
      <p:ext uri="{BB962C8B-B14F-4D97-AF65-F5344CB8AC3E}">
        <p14:creationId xmlns:p14="http://schemas.microsoft.com/office/powerpoint/2010/main" val="126743509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Industrial Stormwater</a:t>
            </a:r>
            <a:endParaRPr lang="en-US" dirty="0"/>
          </a:p>
        </p:txBody>
      </p:sp>
      <p:sp>
        <p:nvSpPr>
          <p:cNvPr id="6" name="Subtitle 5"/>
          <p:cNvSpPr>
            <a:spLocks noGrp="1"/>
          </p:cNvSpPr>
          <p:nvPr>
            <p:ph type="subTitle" idx="1"/>
          </p:nvPr>
        </p:nvSpPr>
        <p:spPr/>
        <p:txBody>
          <a:bodyPr>
            <a:normAutofit/>
          </a:bodyPr>
          <a:lstStyle/>
          <a:p>
            <a:r>
              <a:rPr lang="en-US" sz="2800" dirty="0" smtClean="0"/>
              <a:t>Multi-Sector General Permit for Stormwater Discharges Associated with Industrial Activities, OKR05</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5076825"/>
            <a:ext cx="3343646" cy="1619250"/>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5111" y1="82667" x2="35111" y2="82667"/>
                        <a14:foregroundMark x1="64444" y1="75556" x2="64444" y2="75556"/>
                      </a14:backgroundRemoval>
                    </a14:imgEffect>
                  </a14:imgLayer>
                </a14:imgProps>
              </a:ext>
              <a:ext uri="{28A0092B-C50C-407E-A947-70E740481C1C}">
                <a14:useLocalDpi xmlns:a14="http://schemas.microsoft.com/office/drawing/2010/main" val="0"/>
              </a:ext>
            </a:extLst>
          </a:blip>
          <a:stretch>
            <a:fillRect/>
          </a:stretch>
        </p:blipFill>
        <p:spPr>
          <a:xfrm>
            <a:off x="381000" y="228600"/>
            <a:ext cx="2143125" cy="2143125"/>
          </a:xfrm>
          <a:prstGeom prst="rect">
            <a:avLst/>
          </a:prstGeom>
        </p:spPr>
      </p:pic>
    </p:spTree>
    <p:extLst>
      <p:ext uri="{BB962C8B-B14F-4D97-AF65-F5344CB8AC3E}">
        <p14:creationId xmlns:p14="http://schemas.microsoft.com/office/powerpoint/2010/main" val="183993084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Applies to certain industrial activities</a:t>
            </a:r>
          </a:p>
          <a:p>
            <a:pPr lvl="1"/>
            <a:r>
              <a:rPr lang="en-US" dirty="0" smtClean="0"/>
              <a:t>Defined by the Standard Industrial Classification (SIC) code</a:t>
            </a:r>
          </a:p>
          <a:p>
            <a:pPr lvl="2"/>
            <a:r>
              <a:rPr lang="en-US" dirty="0" smtClean="0"/>
              <a:t>Listed in Table 1-2 of permit by sector</a:t>
            </a:r>
          </a:p>
          <a:p>
            <a:pPr lvl="2"/>
            <a:r>
              <a:rPr lang="en-US" dirty="0" smtClean="0"/>
              <a:t>Only those industrial activities with SIC code in Table 1-2 need to have permit coverage</a:t>
            </a:r>
          </a:p>
          <a:p>
            <a:pPr lvl="3"/>
            <a:r>
              <a:rPr lang="en-US" dirty="0" smtClean="0"/>
              <a:t>Can cross-reference SIC code with NAICS code</a:t>
            </a:r>
          </a:p>
          <a:p>
            <a:pPr marL="0" indent="0">
              <a:buNone/>
            </a:pPr>
            <a:endParaRPr lang="en-US" dirty="0"/>
          </a:p>
        </p:txBody>
      </p:sp>
      <p:sp>
        <p:nvSpPr>
          <p:cNvPr id="2" name="Title 1"/>
          <p:cNvSpPr>
            <a:spLocks noGrp="1"/>
          </p:cNvSpPr>
          <p:nvPr>
            <p:ph type="title"/>
          </p:nvPr>
        </p:nvSpPr>
        <p:spPr/>
        <p:txBody>
          <a:bodyPr>
            <a:normAutofit/>
          </a:bodyPr>
          <a:lstStyle/>
          <a:p>
            <a:r>
              <a:rPr lang="en-US" dirty="0" smtClean="0"/>
              <a:t>OKR05</a:t>
            </a:r>
            <a:endParaRPr lang="en-US" dirty="0"/>
          </a:p>
        </p:txBody>
      </p:sp>
    </p:spTree>
    <p:extLst>
      <p:ext uri="{BB962C8B-B14F-4D97-AF65-F5344CB8AC3E}">
        <p14:creationId xmlns:p14="http://schemas.microsoft.com/office/powerpoint/2010/main" val="31918227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890933" cy="3733799"/>
          </a:xfrm>
        </p:spPr>
        <p:txBody>
          <a:bodyPr>
            <a:normAutofit fontScale="92500" lnSpcReduction="10000"/>
          </a:bodyPr>
          <a:lstStyle/>
          <a:p>
            <a:r>
              <a:rPr lang="en-US" dirty="0" smtClean="0"/>
              <a:t>No permit coverage needed </a:t>
            </a:r>
            <a:r>
              <a:rPr lang="en-US" dirty="0"/>
              <a:t>due to </a:t>
            </a:r>
            <a:r>
              <a:rPr lang="en-US" dirty="0" smtClean="0"/>
              <a:t>existence </a:t>
            </a:r>
            <a:r>
              <a:rPr lang="en-US" dirty="0"/>
              <a:t>of a condition of no exposure. 	</a:t>
            </a:r>
          </a:p>
          <a:p>
            <a:r>
              <a:rPr lang="en-US" dirty="0" smtClean="0"/>
              <a:t>Occurs when facility provides a </a:t>
            </a:r>
            <a:r>
              <a:rPr lang="en-US" dirty="0"/>
              <a:t>storm resistant shelter to prevent exposure to rain, snow, snowmelt, and / or runoff protects all industrial materials and activities </a:t>
            </a:r>
            <a:endParaRPr lang="en-US" dirty="0" smtClean="0"/>
          </a:p>
          <a:p>
            <a:r>
              <a:rPr lang="en-US" dirty="0" smtClean="0"/>
              <a:t>Items not required to be under cover:</a:t>
            </a:r>
          </a:p>
          <a:p>
            <a:pPr lvl="1"/>
            <a:r>
              <a:rPr lang="en-US" dirty="0" smtClean="0"/>
              <a:t>Tightly sealed drums</a:t>
            </a:r>
            <a:r>
              <a:rPr lang="en-US" dirty="0"/>
              <a:t>, barrels, tanks, and similar containers </a:t>
            </a:r>
            <a:endParaRPr lang="en-US" dirty="0" smtClean="0"/>
          </a:p>
          <a:p>
            <a:pPr lvl="2"/>
            <a:r>
              <a:rPr lang="en-US" dirty="0" smtClean="0"/>
              <a:t>"</a:t>
            </a:r>
            <a:r>
              <a:rPr lang="en-US" dirty="0"/>
              <a:t>Sealed" </a:t>
            </a:r>
            <a:r>
              <a:rPr lang="en-US" dirty="0" smtClean="0"/>
              <a:t>= banded </a:t>
            </a:r>
            <a:r>
              <a:rPr lang="en-US" dirty="0"/>
              <a:t>or otherwise secured and without operational taps or </a:t>
            </a:r>
            <a:r>
              <a:rPr lang="en-US" dirty="0" smtClean="0"/>
              <a:t>valves</a:t>
            </a:r>
            <a:endParaRPr lang="en-US" dirty="0"/>
          </a:p>
          <a:p>
            <a:pPr lvl="1"/>
            <a:r>
              <a:rPr lang="en-US" dirty="0" smtClean="0"/>
              <a:t>Adequately </a:t>
            </a:r>
            <a:r>
              <a:rPr lang="en-US" dirty="0"/>
              <a:t>maintained vehicles used in material </a:t>
            </a:r>
            <a:r>
              <a:rPr lang="en-US" dirty="0" smtClean="0"/>
              <a:t>handling</a:t>
            </a:r>
          </a:p>
          <a:p>
            <a:pPr lvl="1"/>
            <a:r>
              <a:rPr lang="en-US" dirty="0" smtClean="0"/>
              <a:t>Final products if unable to be mobilized in stormwater</a:t>
            </a:r>
            <a:r>
              <a:rPr lang="en-US" dirty="0"/>
              <a:t>	</a:t>
            </a:r>
          </a:p>
          <a:p>
            <a:endParaRPr lang="en-US" dirty="0"/>
          </a:p>
          <a:p>
            <a:endParaRPr lang="en-US" dirty="0" smtClean="0"/>
          </a:p>
        </p:txBody>
      </p:sp>
      <p:sp>
        <p:nvSpPr>
          <p:cNvPr id="3" name="Title 2"/>
          <p:cNvSpPr>
            <a:spLocks noGrp="1"/>
          </p:cNvSpPr>
          <p:nvPr>
            <p:ph type="title"/>
          </p:nvPr>
        </p:nvSpPr>
        <p:spPr/>
        <p:txBody>
          <a:bodyPr/>
          <a:lstStyle/>
          <a:p>
            <a:r>
              <a:rPr lang="en-US" dirty="0" smtClean="0"/>
              <a:t>No Exposure Certification</a:t>
            </a:r>
            <a:endParaRPr lang="en-US" dirty="0"/>
          </a:p>
        </p:txBody>
      </p:sp>
    </p:spTree>
    <p:extLst>
      <p:ext uri="{BB962C8B-B14F-4D97-AF65-F5344CB8AC3E}">
        <p14:creationId xmlns:p14="http://schemas.microsoft.com/office/powerpoint/2010/main" val="356970286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890933" cy="3611563"/>
          </a:xfrm>
        </p:spPr>
        <p:txBody>
          <a:bodyPr>
            <a:noAutofit/>
          </a:bodyPr>
          <a:lstStyle/>
          <a:p>
            <a:pPr>
              <a:spcBef>
                <a:spcPts val="0"/>
              </a:spcBef>
            </a:pPr>
            <a:r>
              <a:rPr lang="en-US" sz="2200" dirty="0" smtClean="0"/>
              <a:t>Are any of the following activities/materials exposed to stormwater?</a:t>
            </a:r>
          </a:p>
          <a:p>
            <a:pPr marL="759143" lvl="1" indent="-457200">
              <a:spcBef>
                <a:spcPts val="0"/>
              </a:spcBef>
              <a:buFont typeface="+mj-lt"/>
              <a:buAutoNum type="arabicPeriod"/>
            </a:pPr>
            <a:r>
              <a:rPr lang="en-US" sz="2000" dirty="0" smtClean="0"/>
              <a:t>Using</a:t>
            </a:r>
            <a:r>
              <a:rPr lang="en-US" sz="2000" dirty="0"/>
              <a:t>, storing, or cleaning industrial machinery or </a:t>
            </a:r>
            <a:r>
              <a:rPr lang="en-US" sz="2000" dirty="0" smtClean="0"/>
              <a:t>equipment</a:t>
            </a:r>
          </a:p>
          <a:p>
            <a:pPr marL="759143" lvl="1" indent="-457200">
              <a:spcBef>
                <a:spcPts val="0"/>
              </a:spcBef>
              <a:buFont typeface="+mj-lt"/>
              <a:buAutoNum type="arabicPeriod"/>
            </a:pPr>
            <a:r>
              <a:rPr lang="en-US" sz="2000" dirty="0" smtClean="0"/>
              <a:t>Materials/residuals </a:t>
            </a:r>
            <a:r>
              <a:rPr lang="en-US" sz="2000" dirty="0"/>
              <a:t>on </a:t>
            </a:r>
            <a:r>
              <a:rPr lang="en-US" sz="2000" dirty="0" smtClean="0"/>
              <a:t>ground </a:t>
            </a:r>
            <a:r>
              <a:rPr lang="en-US" sz="2000" dirty="0"/>
              <a:t>or in </a:t>
            </a:r>
            <a:r>
              <a:rPr lang="en-US" sz="2000" dirty="0" smtClean="0"/>
              <a:t>stormwater </a:t>
            </a:r>
            <a:r>
              <a:rPr lang="en-US" sz="2000" dirty="0"/>
              <a:t>inlets from </a:t>
            </a:r>
            <a:r>
              <a:rPr lang="en-US" sz="2000" dirty="0" smtClean="0"/>
              <a:t>spills/leaks</a:t>
            </a:r>
          </a:p>
          <a:p>
            <a:pPr marL="759143" lvl="1" indent="-457200">
              <a:spcBef>
                <a:spcPts val="0"/>
              </a:spcBef>
              <a:buFont typeface="+mj-lt"/>
              <a:buAutoNum type="arabicPeriod"/>
            </a:pPr>
            <a:r>
              <a:rPr lang="en-US" sz="2000" dirty="0" smtClean="0"/>
              <a:t>Materials/products </a:t>
            </a:r>
            <a:r>
              <a:rPr lang="en-US" sz="2000" dirty="0"/>
              <a:t>from past industrial </a:t>
            </a:r>
            <a:r>
              <a:rPr lang="en-US" sz="2000" dirty="0" smtClean="0"/>
              <a:t>activity</a:t>
            </a:r>
          </a:p>
          <a:p>
            <a:pPr marL="759143" lvl="1" indent="-457200">
              <a:spcBef>
                <a:spcPts val="0"/>
              </a:spcBef>
              <a:buFont typeface="+mj-lt"/>
              <a:buAutoNum type="arabicPeriod"/>
            </a:pPr>
            <a:r>
              <a:rPr lang="en-US" sz="2000" dirty="0" smtClean="0"/>
              <a:t>Material </a:t>
            </a:r>
            <a:r>
              <a:rPr lang="en-US" sz="2000" dirty="0"/>
              <a:t>handling equipment </a:t>
            </a:r>
            <a:endParaRPr lang="en-US" sz="2000" dirty="0" smtClean="0"/>
          </a:p>
          <a:p>
            <a:pPr marL="759143" lvl="1" indent="-457200">
              <a:spcBef>
                <a:spcPts val="0"/>
              </a:spcBef>
              <a:buFont typeface="+mj-lt"/>
              <a:buAutoNum type="arabicPeriod"/>
            </a:pPr>
            <a:r>
              <a:rPr lang="en-US" sz="2000" dirty="0" smtClean="0"/>
              <a:t>Materials/products </a:t>
            </a:r>
            <a:r>
              <a:rPr lang="en-US" sz="2000" dirty="0"/>
              <a:t>during loading / unloading or </a:t>
            </a:r>
            <a:r>
              <a:rPr lang="en-US" sz="2000" dirty="0" smtClean="0"/>
              <a:t>transporting</a:t>
            </a:r>
          </a:p>
          <a:p>
            <a:pPr marL="759143" lvl="1" indent="-457200">
              <a:spcBef>
                <a:spcPts val="0"/>
              </a:spcBef>
              <a:buFont typeface="+mj-lt"/>
              <a:buAutoNum type="arabicPeriod"/>
            </a:pPr>
            <a:r>
              <a:rPr lang="en-US" sz="2000" dirty="0" smtClean="0"/>
              <a:t>Materials/products </a:t>
            </a:r>
            <a:r>
              <a:rPr lang="en-US" sz="2000" dirty="0"/>
              <a:t>stored outdoors (except finished products intended for outside </a:t>
            </a:r>
            <a:r>
              <a:rPr lang="en-US" sz="2000" dirty="0" smtClean="0"/>
              <a:t>use)</a:t>
            </a:r>
          </a:p>
        </p:txBody>
      </p:sp>
      <p:sp>
        <p:nvSpPr>
          <p:cNvPr id="3" name="Title 2"/>
          <p:cNvSpPr>
            <a:spLocks noGrp="1"/>
          </p:cNvSpPr>
          <p:nvPr>
            <p:ph type="title"/>
          </p:nvPr>
        </p:nvSpPr>
        <p:spPr/>
        <p:txBody>
          <a:bodyPr/>
          <a:lstStyle/>
          <a:p>
            <a:r>
              <a:rPr lang="en-US" dirty="0" smtClean="0"/>
              <a:t>No Exposure Checklist</a:t>
            </a:r>
            <a:endParaRPr lang="en-US" dirty="0"/>
          </a:p>
        </p:txBody>
      </p:sp>
    </p:spTree>
    <p:extLst>
      <p:ext uri="{BB962C8B-B14F-4D97-AF65-F5344CB8AC3E}">
        <p14:creationId xmlns:p14="http://schemas.microsoft.com/office/powerpoint/2010/main" val="288735831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967133" cy="3886200"/>
          </a:xfrm>
        </p:spPr>
        <p:txBody>
          <a:bodyPr>
            <a:noAutofit/>
          </a:bodyPr>
          <a:lstStyle/>
          <a:p>
            <a:pPr>
              <a:spcBef>
                <a:spcPts val="0"/>
              </a:spcBef>
            </a:pPr>
            <a:r>
              <a:rPr lang="en-US" sz="2200" dirty="0"/>
              <a:t>Are any of the following activities/materials exposed to stormwater?</a:t>
            </a:r>
          </a:p>
          <a:p>
            <a:pPr marL="759143" lvl="1" indent="-457200">
              <a:spcBef>
                <a:spcPts val="0"/>
              </a:spcBef>
              <a:buFont typeface="+mj-lt"/>
              <a:buAutoNum type="arabicPeriod" startAt="7"/>
            </a:pPr>
            <a:r>
              <a:rPr lang="en-US" sz="2000" dirty="0" smtClean="0"/>
              <a:t>Materials </a:t>
            </a:r>
            <a:r>
              <a:rPr lang="en-US" sz="2000" dirty="0"/>
              <a:t>contained in open, deteriorated, or leaking storage drums, barrels, tanks, </a:t>
            </a:r>
            <a:r>
              <a:rPr lang="en-US" sz="2000" dirty="0" smtClean="0"/>
              <a:t>etc.</a:t>
            </a:r>
            <a:endParaRPr lang="en-US" sz="2000" dirty="0"/>
          </a:p>
          <a:p>
            <a:pPr marL="759143" lvl="1" indent="-457200">
              <a:spcBef>
                <a:spcPts val="0"/>
              </a:spcBef>
              <a:buFont typeface="+mj-lt"/>
              <a:buAutoNum type="arabicPeriod" startAt="7"/>
            </a:pPr>
            <a:r>
              <a:rPr lang="en-US" sz="2000" dirty="0"/>
              <a:t>Materials/products handled/stored on roads or railways owned or maintained by the discharger</a:t>
            </a:r>
          </a:p>
          <a:p>
            <a:pPr marL="759143" lvl="1" indent="-457200">
              <a:spcBef>
                <a:spcPts val="0"/>
              </a:spcBef>
              <a:buFont typeface="+mj-lt"/>
              <a:buAutoNum type="arabicPeriod" startAt="7"/>
            </a:pPr>
            <a:r>
              <a:rPr lang="en-US" sz="2000" dirty="0"/>
              <a:t>Waste Material (except waste in covered, non-leaking </a:t>
            </a:r>
            <a:r>
              <a:rPr lang="en-US" sz="2000" dirty="0" smtClean="0"/>
              <a:t>containers)</a:t>
            </a:r>
            <a:endParaRPr lang="en-US" sz="2000" dirty="0"/>
          </a:p>
          <a:p>
            <a:pPr marL="759143" lvl="1" indent="-457200">
              <a:spcBef>
                <a:spcPts val="0"/>
              </a:spcBef>
              <a:buFont typeface="+mj-lt"/>
              <a:buAutoNum type="arabicPeriod" startAt="7"/>
            </a:pPr>
            <a:r>
              <a:rPr lang="en-US" sz="2000" dirty="0"/>
              <a:t>Application or disposal of process wastewater </a:t>
            </a:r>
          </a:p>
          <a:p>
            <a:pPr marL="759143" lvl="1" indent="-457200">
              <a:spcBef>
                <a:spcPts val="0"/>
              </a:spcBef>
              <a:buFont typeface="+mj-lt"/>
              <a:buAutoNum type="arabicPeriod" startAt="7"/>
            </a:pPr>
            <a:r>
              <a:rPr lang="en-US" sz="2000" dirty="0"/>
              <a:t>Particulate matter or visible deposits of residuals from roof stacks and/or vents not otherwise regulated (i.e., under an air quality control permit) and evident in the storm water outflow	</a:t>
            </a:r>
          </a:p>
        </p:txBody>
      </p:sp>
      <p:sp>
        <p:nvSpPr>
          <p:cNvPr id="3" name="Title 2"/>
          <p:cNvSpPr>
            <a:spLocks noGrp="1"/>
          </p:cNvSpPr>
          <p:nvPr>
            <p:ph type="title"/>
          </p:nvPr>
        </p:nvSpPr>
        <p:spPr/>
        <p:txBody>
          <a:bodyPr/>
          <a:lstStyle/>
          <a:p>
            <a:r>
              <a:rPr lang="en-US" dirty="0" smtClean="0"/>
              <a:t>No Exposure Checklist</a:t>
            </a:r>
            <a:endParaRPr lang="en-US" dirty="0"/>
          </a:p>
        </p:txBody>
      </p:sp>
    </p:spTree>
    <p:extLst>
      <p:ext uri="{BB962C8B-B14F-4D97-AF65-F5344CB8AC3E}">
        <p14:creationId xmlns:p14="http://schemas.microsoft.com/office/powerpoint/2010/main" val="307556134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5" y="4876800"/>
            <a:ext cx="2143125" cy="1981200"/>
          </a:xfrm>
          <a:prstGeom prst="rect">
            <a:avLst/>
          </a:prstGeom>
        </p:spPr>
      </p:pic>
      <p:sp>
        <p:nvSpPr>
          <p:cNvPr id="3" name="Content Placeholder 2"/>
          <p:cNvSpPr>
            <a:spLocks noGrp="1"/>
          </p:cNvSpPr>
          <p:nvPr>
            <p:ph idx="1"/>
          </p:nvPr>
        </p:nvSpPr>
        <p:spPr>
          <a:xfrm>
            <a:off x="867014" y="2514600"/>
            <a:ext cx="8048386" cy="3603096"/>
          </a:xfrm>
        </p:spPr>
        <p:txBody>
          <a:bodyPr>
            <a:normAutofit/>
          </a:bodyPr>
          <a:lstStyle/>
          <a:p>
            <a:r>
              <a:rPr lang="en-US" dirty="0" smtClean="0"/>
              <a:t>Submit a Notice of Intent (NOI) and permit application fee</a:t>
            </a:r>
          </a:p>
          <a:p>
            <a:r>
              <a:rPr lang="en-US" dirty="0" smtClean="0"/>
              <a:t>Develop </a:t>
            </a:r>
            <a:r>
              <a:rPr lang="en-US" dirty="0"/>
              <a:t>and Implement a Stormwater Pollution Prevention Plan (SWP3)</a:t>
            </a:r>
          </a:p>
          <a:p>
            <a:r>
              <a:rPr lang="en-US" dirty="0" smtClean="0"/>
              <a:t>Pay annual permit fees</a:t>
            </a:r>
          </a:p>
          <a:p>
            <a:r>
              <a:rPr lang="en-US" dirty="0" smtClean="0"/>
              <a:t>Receive an authorization from DEQ</a:t>
            </a:r>
          </a:p>
          <a:p>
            <a:r>
              <a:rPr lang="en-US" dirty="0" smtClean="0"/>
              <a:t>Install and maintain best </a:t>
            </a:r>
            <a:r>
              <a:rPr lang="en-US" dirty="0"/>
              <a:t>management practices (BMPs)</a:t>
            </a:r>
          </a:p>
          <a:p>
            <a:r>
              <a:rPr lang="en-US" dirty="0" smtClean="0"/>
              <a:t>Conduct quarterly </a:t>
            </a:r>
            <a:r>
              <a:rPr lang="en-US" dirty="0"/>
              <a:t>visual monitoring</a:t>
            </a:r>
          </a:p>
          <a:p>
            <a:r>
              <a:rPr lang="en-US" dirty="0" smtClean="0"/>
              <a:t>Perform regular </a:t>
            </a:r>
            <a:r>
              <a:rPr lang="en-US" dirty="0"/>
              <a:t>site inspections </a:t>
            </a:r>
          </a:p>
        </p:txBody>
      </p:sp>
      <p:sp>
        <p:nvSpPr>
          <p:cNvPr id="2" name="Title 1"/>
          <p:cNvSpPr>
            <a:spLocks noGrp="1"/>
          </p:cNvSpPr>
          <p:nvPr>
            <p:ph type="title"/>
          </p:nvPr>
        </p:nvSpPr>
        <p:spPr/>
        <p:txBody>
          <a:bodyPr>
            <a:normAutofit/>
          </a:bodyPr>
          <a:lstStyle/>
          <a:p>
            <a:r>
              <a:rPr lang="en-US" dirty="0" smtClean="0"/>
              <a:t>Basic Requirements</a:t>
            </a:r>
            <a:endParaRPr lang="en-US" dirty="0"/>
          </a:p>
        </p:txBody>
      </p:sp>
    </p:spTree>
    <p:extLst>
      <p:ext uri="{BB962C8B-B14F-4D97-AF65-F5344CB8AC3E}">
        <p14:creationId xmlns:p14="http://schemas.microsoft.com/office/powerpoint/2010/main" val="101725767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014" y="2590800"/>
            <a:ext cx="7667386" cy="3450696"/>
          </a:xfrm>
        </p:spPr>
        <p:txBody>
          <a:bodyPr/>
          <a:lstStyle/>
          <a:p>
            <a:r>
              <a:rPr lang="en-US" dirty="0" smtClean="0"/>
              <a:t>Form is available at:</a:t>
            </a:r>
          </a:p>
          <a:p>
            <a:pPr marL="0" indent="0">
              <a:buNone/>
            </a:pPr>
            <a:endParaRPr lang="en-US" sz="2200" dirty="0" smtClean="0">
              <a:hlinkClick r:id="rId2"/>
            </a:endParaRPr>
          </a:p>
          <a:p>
            <a:pPr marL="0" indent="0">
              <a:buNone/>
            </a:pPr>
            <a:r>
              <a:rPr lang="en-US" dirty="0" smtClean="0">
                <a:solidFill>
                  <a:srgbClr val="FF0000"/>
                </a:solidFill>
                <a:hlinkClick r:id="rId2"/>
              </a:rPr>
              <a:t>http</a:t>
            </a:r>
            <a:r>
              <a:rPr lang="en-US" dirty="0">
                <a:solidFill>
                  <a:srgbClr val="FF0000"/>
                </a:solidFill>
                <a:hlinkClick r:id="rId2"/>
              </a:rPr>
              <a:t>://</a:t>
            </a:r>
            <a:r>
              <a:rPr lang="en-US" dirty="0" smtClean="0">
                <a:solidFill>
                  <a:srgbClr val="FF0000"/>
                </a:solidFill>
                <a:hlinkClick r:id="rId2"/>
              </a:rPr>
              <a:t>www.deq.state.ok.us/WQDnew/forms/stormwater/Exhibit%202%20Notice%20of%20Intent_August2011.pdf</a:t>
            </a:r>
            <a:r>
              <a:rPr lang="en-US" dirty="0" smtClean="0">
                <a:solidFill>
                  <a:srgbClr val="FF0000"/>
                </a:solidFill>
              </a:rPr>
              <a:t> </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NOI</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495800"/>
            <a:ext cx="2143125" cy="2143125"/>
          </a:xfrm>
          <a:prstGeom prst="rect">
            <a:avLst/>
          </a:prstGeom>
        </p:spPr>
      </p:pic>
    </p:spTree>
    <p:extLst>
      <p:ext uri="{BB962C8B-B14F-4D97-AF65-F5344CB8AC3E}">
        <p14:creationId xmlns:p14="http://schemas.microsoft.com/office/powerpoint/2010/main" val="93528836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514600"/>
            <a:ext cx="6976533" cy="3611563"/>
          </a:xfrm>
        </p:spPr>
        <p:txBody>
          <a:bodyPr>
            <a:normAutofit/>
          </a:bodyPr>
          <a:lstStyle/>
          <a:p>
            <a:pPr marL="274320" lvl="2" indent="-274320"/>
            <a:r>
              <a:rPr lang="en-US" sz="2400" dirty="0" smtClean="0"/>
              <a:t>Any facility/industry with an SIC or activity code listed in </a:t>
            </a:r>
            <a:r>
              <a:rPr lang="en-US" sz="2400" dirty="0"/>
              <a:t>Table </a:t>
            </a:r>
            <a:r>
              <a:rPr lang="en-US" sz="2400" dirty="0" smtClean="0"/>
              <a:t>1-2</a:t>
            </a:r>
          </a:p>
          <a:p>
            <a:pPr marL="274320" lvl="2" indent="-274320"/>
            <a:r>
              <a:rPr lang="en-US" sz="2400" dirty="0" smtClean="0"/>
              <a:t>Fish hatcheries and preserves under industry group number 092</a:t>
            </a:r>
            <a:endParaRPr lang="en-US" sz="2400" dirty="0"/>
          </a:p>
          <a:p>
            <a:pPr marL="274320" lvl="2" indent="-274320"/>
            <a:r>
              <a:rPr lang="en-US" sz="2400" dirty="0" smtClean="0"/>
              <a:t>Natural </a:t>
            </a:r>
            <a:r>
              <a:rPr lang="en-US" sz="2400" dirty="0"/>
              <a:t>gas liquid extraction plants identified under SIC code </a:t>
            </a:r>
            <a:r>
              <a:rPr lang="en-US" sz="2400" dirty="0" smtClean="0"/>
              <a:t>1321</a:t>
            </a:r>
          </a:p>
          <a:p>
            <a:pPr marL="274320" lvl="2" indent="-274320"/>
            <a:r>
              <a:rPr lang="en-US" sz="2400" dirty="0"/>
              <a:t>S</a:t>
            </a:r>
            <a:r>
              <a:rPr lang="en-US" sz="2400" dirty="0" smtClean="0"/>
              <a:t>ervice </a:t>
            </a:r>
            <a:r>
              <a:rPr lang="en-US" sz="2400" dirty="0"/>
              <a:t>company base operating stations identified under SIC </a:t>
            </a:r>
            <a:r>
              <a:rPr lang="en-US" sz="2400" dirty="0" smtClean="0"/>
              <a:t>1389</a:t>
            </a:r>
          </a:p>
        </p:txBody>
      </p:sp>
      <p:sp>
        <p:nvSpPr>
          <p:cNvPr id="2" name="Title 1"/>
          <p:cNvSpPr>
            <a:spLocks noGrp="1"/>
          </p:cNvSpPr>
          <p:nvPr>
            <p:ph type="title"/>
          </p:nvPr>
        </p:nvSpPr>
        <p:spPr/>
        <p:txBody>
          <a:bodyPr/>
          <a:lstStyle/>
          <a:p>
            <a:r>
              <a:rPr lang="en-US" dirty="0" smtClean="0"/>
              <a:t>Who Needs to Submit an NOI?</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3276600"/>
            <a:ext cx="1266825" cy="1705824"/>
          </a:xfrm>
          <a:prstGeom prst="rect">
            <a:avLst/>
          </a:prstGeom>
        </p:spPr>
      </p:pic>
    </p:spTree>
    <p:extLst>
      <p:ext uri="{BB962C8B-B14F-4D97-AF65-F5344CB8AC3E}">
        <p14:creationId xmlns:p14="http://schemas.microsoft.com/office/powerpoint/2010/main" val="397507485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Regulation History</a:t>
            </a:r>
          </a:p>
          <a:p>
            <a:r>
              <a:rPr lang="en-US" dirty="0" smtClean="0"/>
              <a:t>Stormwater Permits in Oklahoma</a:t>
            </a:r>
          </a:p>
          <a:p>
            <a:r>
              <a:rPr lang="en-US" dirty="0" smtClean="0"/>
              <a:t>OKR05</a:t>
            </a:r>
          </a:p>
          <a:p>
            <a:pPr lvl="1"/>
            <a:r>
              <a:rPr lang="en-US" dirty="0" smtClean="0"/>
              <a:t>Who?</a:t>
            </a:r>
          </a:p>
          <a:p>
            <a:pPr lvl="1"/>
            <a:r>
              <a:rPr lang="en-US" dirty="0" smtClean="0"/>
              <a:t>What?</a:t>
            </a:r>
          </a:p>
          <a:p>
            <a:pPr lvl="1"/>
            <a:r>
              <a:rPr lang="en-US" dirty="0" smtClean="0"/>
              <a:t>Where?</a:t>
            </a:r>
          </a:p>
          <a:p>
            <a:pPr lvl="1"/>
            <a:r>
              <a:rPr lang="en-US" dirty="0" smtClean="0"/>
              <a:t>When?</a:t>
            </a:r>
            <a:endParaRPr lang="en-US" dirty="0"/>
          </a:p>
        </p:txBody>
      </p:sp>
      <p:sp>
        <p:nvSpPr>
          <p:cNvPr id="2" name="Title 1"/>
          <p:cNvSpPr>
            <a:spLocks noGrp="1"/>
          </p:cNvSpPr>
          <p:nvPr>
            <p:ph type="title"/>
          </p:nvPr>
        </p:nvSpPr>
        <p:spPr/>
        <p:txBody>
          <a:bodyPr/>
          <a:lstStyle/>
          <a:p>
            <a:r>
              <a:rPr lang="en-US" dirty="0" smtClean="0"/>
              <a:t>Outline</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4783" b="80870" l="0" r="100000">
                        <a14:foregroundMark x1="5023" y1="41304" x2="5023" y2="41304"/>
                        <a14:foregroundMark x1="5936" y1="36087" x2="5936" y2="36087"/>
                        <a14:foregroundMark x1="96347" y1="36957" x2="96347" y2="36957"/>
                        <a14:foregroundMark x1="87671" y1="72174" x2="87671" y2="72174"/>
                        <a14:foregroundMark x1="86758" y1="66957" x2="86758" y2="66957"/>
                        <a14:foregroundMark x1="65297" y1="76087" x2="65297" y2="76087"/>
                        <a14:foregroundMark x1="71233" y1="73478" x2="71233" y2="73478"/>
                        <a14:foregroundMark x1="58904" y1="66087" x2="58904" y2="66087"/>
                        <a14:foregroundMark x1="52511" y1="71304" x2="52511" y2="71304"/>
                        <a14:foregroundMark x1="24658" y1="74348" x2="24658" y2="74348"/>
                        <a14:foregroundMark x1="17808" y1="74348" x2="17808" y2="74348"/>
                        <a14:foregroundMark x1="54795" y1="66957" x2="54795" y2="66957"/>
                        <a14:foregroundMark x1="68037" y1="73478" x2="68037" y2="73478"/>
                        <a14:foregroundMark x1="94977" y1="40435" x2="94977" y2="40435"/>
                        <a14:foregroundMark x1="93607" y1="33478" x2="93607" y2="33478"/>
                        <a14:foregroundMark x1="98174" y1="39130" x2="98174" y2="39130"/>
                        <a14:foregroundMark x1="1370" y1="36522" x2="1370" y2="36522"/>
                        <a14:foregroundMark x1="3196" y1="35217" x2="3196" y2="35217"/>
                        <a14:foregroundMark x1="3196" y1="43043" x2="3196" y2="43043"/>
                        <a14:foregroundMark x1="5023" y1="42174" x2="5023" y2="42174"/>
                        <a14:foregroundMark x1="63014" y1="76087" x2="63014" y2="76087"/>
                        <a14:foregroundMark x1="89954" y1="73478" x2="89954" y2="73478"/>
                        <a14:foregroundMark x1="89498" y1="69565" x2="89498" y2="69565"/>
                        <a14:foregroundMark x1="88584" y1="65217" x2="88584" y2="65217"/>
                        <a14:foregroundMark x1="94521" y1="36522" x2="94521" y2="36522"/>
                        <a14:foregroundMark x1="62557" y1="76522" x2="62557" y2="76522"/>
                        <a14:foregroundMark x1="66667" y1="76087" x2="66667" y2="76087"/>
                        <a14:foregroundMark x1="89954" y1="74348" x2="89954" y2="74348"/>
                        <a14:foregroundMark x1="88584" y1="70435" x2="88584" y2="70435"/>
                        <a14:foregroundMark x1="87671" y1="69130" x2="87671" y2="69130"/>
                        <a14:foregroundMark x1="70320" y1="71304" x2="70320" y2="71304"/>
                        <a14:foregroundMark x1="67580" y1="70435" x2="67580" y2="70435"/>
                        <a14:foregroundMark x1="68493" y1="75652" x2="68493" y2="75652"/>
                        <a14:foregroundMark x1="93151" y1="38261" x2="93151" y2="38261"/>
                        <a14:foregroundMark x1="95434" y1="41739" x2="95434" y2="41739"/>
                        <a14:foregroundMark x1="98630" y1="41304" x2="98630" y2="41304"/>
                        <a14:foregroundMark x1="97260" y1="37826" x2="97260" y2="37826"/>
                      </a14:backgroundRemoval>
                    </a14:imgEffect>
                  </a14:imgLayer>
                </a14:imgProps>
              </a:ext>
              <a:ext uri="{28A0092B-C50C-407E-A947-70E740481C1C}">
                <a14:useLocalDpi xmlns:a14="http://schemas.microsoft.com/office/drawing/2010/main" val="0"/>
              </a:ext>
            </a:extLst>
          </a:blip>
          <a:stretch>
            <a:fillRect/>
          </a:stretch>
        </p:blipFill>
        <p:spPr>
          <a:xfrm>
            <a:off x="5288097" y="2440294"/>
            <a:ext cx="2865303" cy="3009222"/>
          </a:xfrm>
          <a:prstGeom prst="rect">
            <a:avLst/>
          </a:prstGeom>
        </p:spPr>
      </p:pic>
    </p:spTree>
    <p:extLst>
      <p:ext uri="{BB962C8B-B14F-4D97-AF65-F5344CB8AC3E}">
        <p14:creationId xmlns:p14="http://schemas.microsoft.com/office/powerpoint/2010/main" val="117750549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90 days following effective date of the OKR05 permit</a:t>
            </a:r>
          </a:p>
          <a:p>
            <a:r>
              <a:rPr lang="en-US" dirty="0" smtClean="0"/>
              <a:t>30 days prior to starting operation of a facility stormwater discharges associated with industrial activity</a:t>
            </a:r>
          </a:p>
          <a:p>
            <a:r>
              <a:rPr lang="en-US" dirty="0" smtClean="0"/>
              <a:t>When there is a change in owner/operator or of location for a permitted facility</a:t>
            </a:r>
            <a:endParaRPr lang="en-US" dirty="0"/>
          </a:p>
        </p:txBody>
      </p:sp>
      <p:sp>
        <p:nvSpPr>
          <p:cNvPr id="2" name="Title 1"/>
          <p:cNvSpPr>
            <a:spLocks noGrp="1"/>
          </p:cNvSpPr>
          <p:nvPr>
            <p:ph type="title"/>
          </p:nvPr>
        </p:nvSpPr>
        <p:spPr/>
        <p:txBody>
          <a:bodyPr/>
          <a:lstStyle/>
          <a:p>
            <a:r>
              <a:rPr lang="en-US" dirty="0" smtClean="0"/>
              <a:t>When do I Submit an NOI?</a:t>
            </a:r>
            <a:endParaRPr lang="en-US" dirty="0"/>
          </a:p>
        </p:txBody>
      </p:sp>
    </p:spTree>
    <p:extLst>
      <p:ext uri="{BB962C8B-B14F-4D97-AF65-F5344CB8AC3E}">
        <p14:creationId xmlns:p14="http://schemas.microsoft.com/office/powerpoint/2010/main" val="273702603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514600"/>
            <a:ext cx="7848600" cy="3657600"/>
          </a:xfrm>
        </p:spPr>
        <p:txBody>
          <a:bodyPr>
            <a:normAutofit lnSpcReduction="10000"/>
          </a:bodyPr>
          <a:lstStyle/>
          <a:p>
            <a:r>
              <a:rPr lang="en-US" dirty="0" smtClean="0"/>
              <a:t>Name, mailing address &amp; phone number of owner/operator</a:t>
            </a:r>
          </a:p>
          <a:p>
            <a:r>
              <a:rPr lang="en-US" dirty="0" smtClean="0"/>
              <a:t>Status of owner/operator</a:t>
            </a:r>
          </a:p>
          <a:p>
            <a:pPr lvl="1"/>
            <a:r>
              <a:rPr lang="en-US" dirty="0" smtClean="0"/>
              <a:t>What is the legal status of owner/operator: State/Federal/Municipal/Private? </a:t>
            </a:r>
          </a:p>
          <a:p>
            <a:r>
              <a:rPr lang="en-US" dirty="0"/>
              <a:t>MS4 operator</a:t>
            </a:r>
          </a:p>
          <a:p>
            <a:r>
              <a:rPr lang="en-US" dirty="0"/>
              <a:t>Receiving water </a:t>
            </a:r>
            <a:r>
              <a:rPr lang="en-US" dirty="0" smtClean="0"/>
              <a:t>body</a:t>
            </a:r>
          </a:p>
          <a:p>
            <a:pPr lvl="1"/>
            <a:r>
              <a:rPr lang="en-US" dirty="0" smtClean="0"/>
              <a:t>Is it on 303(d) list?</a:t>
            </a:r>
            <a:endParaRPr lang="en-US" dirty="0"/>
          </a:p>
          <a:p>
            <a:r>
              <a:rPr lang="en-US" dirty="0" smtClean="0"/>
              <a:t>Primary </a:t>
            </a:r>
            <a:r>
              <a:rPr lang="en-US" dirty="0"/>
              <a:t>&amp; secondary SIC codes or two letter activity </a:t>
            </a:r>
            <a:r>
              <a:rPr lang="en-US" dirty="0" smtClean="0"/>
              <a:t>code</a:t>
            </a:r>
            <a:endParaRPr lang="en-US" dirty="0"/>
          </a:p>
        </p:txBody>
      </p:sp>
      <p:sp>
        <p:nvSpPr>
          <p:cNvPr id="2" name="Title 1"/>
          <p:cNvSpPr>
            <a:spLocks noGrp="1"/>
          </p:cNvSpPr>
          <p:nvPr>
            <p:ph type="title"/>
          </p:nvPr>
        </p:nvSpPr>
        <p:spPr/>
        <p:txBody>
          <a:bodyPr/>
          <a:lstStyle/>
          <a:p>
            <a:r>
              <a:rPr lang="en-US" dirty="0" smtClean="0"/>
              <a:t>What’s Included on an NOI?</a:t>
            </a:r>
            <a:endParaRPr lang="en-US" dirty="0"/>
          </a:p>
        </p:txBody>
      </p:sp>
      <p:pic>
        <p:nvPicPr>
          <p:cNvPr id="5" name="Picture 2" descr="C:\Documents and Settings\cevenson\Local Settings\Temporary Internet Files\Content.IE5\VIMQT9JF\MC90044216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971800"/>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49105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551112"/>
            <a:ext cx="7408333" cy="4144963"/>
          </a:xfrm>
        </p:spPr>
        <p:txBody>
          <a:bodyPr>
            <a:normAutofit/>
          </a:bodyPr>
          <a:lstStyle/>
          <a:p>
            <a:r>
              <a:rPr lang="en-US" dirty="0"/>
              <a:t>Requirements listed in Part 4 of </a:t>
            </a:r>
            <a:r>
              <a:rPr lang="en-US" dirty="0" smtClean="0"/>
              <a:t>OKR05 </a:t>
            </a:r>
            <a:endParaRPr lang="en-US" dirty="0"/>
          </a:p>
          <a:p>
            <a:r>
              <a:rPr lang="en-US" dirty="0"/>
              <a:t>Must be prepared prior to submission of NOI</a:t>
            </a:r>
          </a:p>
          <a:p>
            <a:r>
              <a:rPr lang="en-US" dirty="0"/>
              <a:t>Should be prepared in accordance with good engineering practices</a:t>
            </a:r>
          </a:p>
          <a:p>
            <a:pPr lvl="1"/>
            <a:r>
              <a:rPr lang="en-US" dirty="0"/>
              <a:t>Licensed PE only required for those parts of SWP3 involving the practice of </a:t>
            </a:r>
            <a:r>
              <a:rPr lang="en-US" dirty="0" smtClean="0"/>
              <a:t>engineering</a:t>
            </a:r>
          </a:p>
          <a:p>
            <a:r>
              <a:rPr lang="en-US" dirty="0" smtClean="0"/>
              <a:t>Only needs to be submitted to DEQ if facility discharges to an Aquatic Resource of Concern</a:t>
            </a:r>
          </a:p>
          <a:p>
            <a:pPr lvl="1"/>
            <a:r>
              <a:rPr lang="en-US" dirty="0" smtClean="0"/>
              <a:t>Option b. under Endangered Species Eligibility on NOI</a:t>
            </a:r>
            <a:endParaRPr lang="en-US" dirty="0"/>
          </a:p>
        </p:txBody>
      </p:sp>
      <p:sp>
        <p:nvSpPr>
          <p:cNvPr id="2" name="Title 1"/>
          <p:cNvSpPr>
            <a:spLocks noGrp="1"/>
          </p:cNvSpPr>
          <p:nvPr>
            <p:ph type="title"/>
          </p:nvPr>
        </p:nvSpPr>
        <p:spPr/>
        <p:txBody>
          <a:bodyPr/>
          <a:lstStyle/>
          <a:p>
            <a:r>
              <a:rPr lang="en-US" dirty="0" smtClean="0"/>
              <a:t>What Needs to be in the SWP3?</a:t>
            </a:r>
            <a:endParaRPr lang="en-US"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06" b="100000" l="541" r="100000">
                        <a14:foregroundMark x1="64865" y1="8456" x2="64865" y2="8456"/>
                        <a14:foregroundMark x1="53514" y1="10662" x2="53514" y2="10662"/>
                        <a14:foregroundMark x1="36757" y1="13603" x2="36757" y2="13603"/>
                        <a14:foregroundMark x1="44324" y1="11029" x2="44324" y2="11029"/>
                        <a14:foregroundMark x1="72973" y1="12500" x2="72973" y2="12500"/>
                        <a14:foregroundMark x1="57838" y1="20221" x2="57838" y2="20221"/>
                        <a14:foregroundMark x1="60541" y1="16544" x2="60541" y2="16544"/>
                        <a14:foregroundMark x1="61622" y1="10662" x2="61622" y2="10662"/>
                        <a14:foregroundMark x1="70811" y1="4779" x2="70811" y2="4779"/>
                        <a14:foregroundMark x1="74595" y1="20221" x2="74595" y2="20221"/>
                        <a14:foregroundMark x1="55676" y1="5882" x2="55676" y2="5882"/>
                        <a14:foregroundMark x1="75676" y1="96324" x2="75676" y2="9632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6814" y="3810000"/>
            <a:ext cx="1222562" cy="1797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06" b="100000" l="541" r="100000">
                        <a14:foregroundMark x1="64865" y1="8456" x2="64865" y2="8456"/>
                        <a14:foregroundMark x1="53514" y1="10662" x2="53514" y2="10662"/>
                        <a14:foregroundMark x1="36757" y1="13603" x2="36757" y2="13603"/>
                        <a14:foregroundMark x1="44324" y1="11029" x2="44324" y2="11029"/>
                        <a14:foregroundMark x1="72973" y1="12500" x2="72973" y2="12500"/>
                        <a14:foregroundMark x1="57838" y1="20221" x2="57838" y2="20221"/>
                        <a14:foregroundMark x1="60541" y1="16544" x2="60541" y2="16544"/>
                        <a14:foregroundMark x1="61622" y1="10662" x2="61622" y2="10662"/>
                        <a14:foregroundMark x1="70811" y1="4779" x2="70811" y2="4779"/>
                        <a14:foregroundMark x1="74595" y1="20221" x2="74595" y2="20221"/>
                        <a14:foregroundMark x1="55676" y1="5882" x2="55676" y2="5882"/>
                        <a14:foregroundMark x1="75676" y1="96324" x2="75676" y2="96324"/>
                      </a14:backgroundRemoval>
                    </a14:imgEffect>
                  </a14:imgLayer>
                </a14:imgProps>
              </a:ext>
              <a:ext uri="{28A0092B-C50C-407E-A947-70E740481C1C}">
                <a14:useLocalDpi xmlns:a14="http://schemas.microsoft.com/office/drawing/2010/main" val="0"/>
              </a:ext>
            </a:extLst>
          </a:blip>
          <a:srcRect/>
          <a:stretch>
            <a:fillRect/>
          </a:stretch>
        </p:blipFill>
        <p:spPr bwMode="auto">
          <a:xfrm>
            <a:off x="7687733" y="4038600"/>
            <a:ext cx="1222562" cy="1797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37306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514601"/>
            <a:ext cx="7543800" cy="3805236"/>
          </a:xfrm>
        </p:spPr>
        <p:txBody>
          <a:bodyPr>
            <a:normAutofit/>
          </a:bodyPr>
          <a:lstStyle/>
          <a:p>
            <a:r>
              <a:rPr lang="en-US" dirty="0"/>
              <a:t>List of personnel responsible for stormwater-related duties (aka </a:t>
            </a:r>
            <a:r>
              <a:rPr lang="en-US" dirty="0" smtClean="0"/>
              <a:t>“Pollution Prevention </a:t>
            </a:r>
            <a:r>
              <a:rPr lang="en-US" dirty="0"/>
              <a:t>Team”)</a:t>
            </a:r>
          </a:p>
          <a:p>
            <a:r>
              <a:rPr lang="en-US" dirty="0" smtClean="0"/>
              <a:t>Description of the nature of the activities at your facility</a:t>
            </a:r>
          </a:p>
          <a:p>
            <a:r>
              <a:rPr lang="en-US" dirty="0" smtClean="0"/>
              <a:t>General location and site maps</a:t>
            </a:r>
          </a:p>
          <a:p>
            <a:r>
              <a:rPr lang="en-US" dirty="0" smtClean="0"/>
              <a:t>Name of nearest receiving water(s) </a:t>
            </a:r>
          </a:p>
          <a:p>
            <a:r>
              <a:rPr lang="en-US" dirty="0" smtClean="0"/>
              <a:t>Identification of areas where industrial materials or activities are exposed to storm water</a:t>
            </a:r>
          </a:p>
          <a:p>
            <a:pPr lvl="1"/>
            <a:r>
              <a:rPr lang="en-US" dirty="0" smtClean="0"/>
              <a:t>Include activities and pollutants associated with each</a:t>
            </a:r>
          </a:p>
        </p:txBody>
      </p:sp>
      <p:sp>
        <p:nvSpPr>
          <p:cNvPr id="2" name="Title 1"/>
          <p:cNvSpPr>
            <a:spLocks noGrp="1"/>
          </p:cNvSpPr>
          <p:nvPr>
            <p:ph type="title"/>
          </p:nvPr>
        </p:nvSpPr>
        <p:spPr/>
        <p:txBody>
          <a:bodyPr/>
          <a:lstStyle/>
          <a:p>
            <a:r>
              <a:rPr lang="en-US" dirty="0" smtClean="0"/>
              <a:t>What Needs to be in the SWP3?</a:t>
            </a:r>
            <a:endParaRPr lang="en-US" dirty="0"/>
          </a:p>
        </p:txBody>
      </p:sp>
    </p:spTree>
    <p:extLst>
      <p:ext uri="{BB962C8B-B14F-4D97-AF65-F5344CB8AC3E}">
        <p14:creationId xmlns:p14="http://schemas.microsoft.com/office/powerpoint/2010/main" val="236027583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2438400"/>
            <a:ext cx="7586132" cy="4038600"/>
          </a:xfrm>
        </p:spPr>
        <p:txBody>
          <a:bodyPr/>
          <a:lstStyle/>
          <a:p>
            <a:r>
              <a:rPr lang="en-US" dirty="0"/>
              <a:t>Identification of potential spill and leak locations</a:t>
            </a:r>
          </a:p>
          <a:p>
            <a:r>
              <a:rPr lang="en-US" dirty="0" smtClean="0"/>
              <a:t>List </a:t>
            </a:r>
            <a:r>
              <a:rPr lang="en-US" dirty="0"/>
              <a:t>of all significant spills &amp; leaks at facility during last 3 years</a:t>
            </a:r>
          </a:p>
          <a:p>
            <a:r>
              <a:rPr lang="en-US" dirty="0" smtClean="0"/>
              <a:t>Description of </a:t>
            </a:r>
            <a:r>
              <a:rPr lang="en-US" dirty="0"/>
              <a:t>type and location of </a:t>
            </a:r>
            <a:r>
              <a:rPr lang="en-US" dirty="0" smtClean="0"/>
              <a:t>BMPs</a:t>
            </a:r>
          </a:p>
          <a:p>
            <a:pPr lvl="1"/>
            <a:r>
              <a:rPr lang="en-US" dirty="0" smtClean="0"/>
              <a:t>Non-structural – good housekeeping, exposure minimization, spill prevention &amp; response, etc.</a:t>
            </a:r>
          </a:p>
          <a:p>
            <a:pPr lvl="1"/>
            <a:r>
              <a:rPr lang="en-US" dirty="0" smtClean="0"/>
              <a:t>Structural – sediment &amp; erosion control, runoff management, etc.</a:t>
            </a:r>
            <a:endParaRPr lang="en-US" dirty="0"/>
          </a:p>
          <a:p>
            <a:r>
              <a:rPr lang="en-US" dirty="0" smtClean="0"/>
              <a:t>Procedures for maintaining BMPs</a:t>
            </a:r>
            <a:endParaRPr lang="en-US" dirty="0"/>
          </a:p>
        </p:txBody>
      </p:sp>
      <p:sp>
        <p:nvSpPr>
          <p:cNvPr id="3" name="Title 2"/>
          <p:cNvSpPr>
            <a:spLocks noGrp="1"/>
          </p:cNvSpPr>
          <p:nvPr>
            <p:ph type="title"/>
          </p:nvPr>
        </p:nvSpPr>
        <p:spPr/>
        <p:txBody>
          <a:bodyPr/>
          <a:lstStyle/>
          <a:p>
            <a:r>
              <a:rPr lang="en-US" dirty="0"/>
              <a:t>What Needs to be in the SWP3?</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950" y="4613549"/>
            <a:ext cx="1924050" cy="2244451"/>
          </a:xfrm>
          <a:prstGeom prst="rect">
            <a:avLst/>
          </a:prstGeom>
        </p:spPr>
      </p:pic>
    </p:spTree>
    <p:extLst>
      <p:ext uri="{BB962C8B-B14F-4D97-AF65-F5344CB8AC3E}">
        <p14:creationId xmlns:p14="http://schemas.microsoft.com/office/powerpoint/2010/main" val="109321879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015" y="2514600"/>
            <a:ext cx="8048385" cy="3805237"/>
          </a:xfrm>
        </p:spPr>
        <p:txBody>
          <a:bodyPr>
            <a:normAutofit/>
          </a:bodyPr>
          <a:lstStyle/>
          <a:p>
            <a:r>
              <a:rPr lang="en-US" dirty="0" smtClean="0"/>
              <a:t>Procedures for conducting analytical and quarterly visual monitoring </a:t>
            </a:r>
          </a:p>
          <a:p>
            <a:r>
              <a:rPr lang="en-US" dirty="0" smtClean="0"/>
              <a:t>Identify frequency of:</a:t>
            </a:r>
          </a:p>
          <a:p>
            <a:pPr lvl="1"/>
            <a:r>
              <a:rPr lang="en-US" dirty="0" smtClean="0"/>
              <a:t>Employee training (minimum annually)</a:t>
            </a:r>
          </a:p>
          <a:p>
            <a:pPr lvl="1"/>
            <a:r>
              <a:rPr lang="en-US" dirty="0" smtClean="0"/>
              <a:t>Site inspection (minimum quarterly)</a:t>
            </a:r>
          </a:p>
          <a:p>
            <a:r>
              <a:rPr lang="en-US" dirty="0" smtClean="0"/>
              <a:t>List of allowable non-stormwater discharges and location</a:t>
            </a:r>
          </a:p>
          <a:p>
            <a:r>
              <a:rPr lang="en-US" dirty="0" smtClean="0"/>
              <a:t>Sector-specific requirements</a:t>
            </a:r>
          </a:p>
          <a:p>
            <a:endParaRPr lang="en-US" dirty="0" smtClean="0"/>
          </a:p>
        </p:txBody>
      </p:sp>
      <p:sp>
        <p:nvSpPr>
          <p:cNvPr id="2" name="Title 1"/>
          <p:cNvSpPr>
            <a:spLocks noGrp="1"/>
          </p:cNvSpPr>
          <p:nvPr>
            <p:ph type="title"/>
          </p:nvPr>
        </p:nvSpPr>
        <p:spPr/>
        <p:txBody>
          <a:bodyPr/>
          <a:lstStyle/>
          <a:p>
            <a:r>
              <a:rPr lang="en-US" dirty="0"/>
              <a:t>What Needs to be in the SWP3?</a:t>
            </a:r>
          </a:p>
        </p:txBody>
      </p:sp>
    </p:spTree>
    <p:extLst>
      <p:ext uri="{BB962C8B-B14F-4D97-AF65-F5344CB8AC3E}">
        <p14:creationId xmlns:p14="http://schemas.microsoft.com/office/powerpoint/2010/main" val="211005673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EPA template is available at:</a:t>
            </a:r>
          </a:p>
          <a:p>
            <a:endParaRPr lang="en-US" dirty="0"/>
          </a:p>
          <a:p>
            <a:pPr marL="0" indent="0">
              <a:buNone/>
            </a:pPr>
            <a:r>
              <a:rPr lang="en-US" dirty="0">
                <a:hlinkClick r:id="rId2"/>
              </a:rPr>
              <a:t>http://</a:t>
            </a:r>
            <a:r>
              <a:rPr lang="en-US" dirty="0" smtClean="0">
                <a:hlinkClick r:id="rId2"/>
              </a:rPr>
              <a:t>water.epa.gov/polwaste/npdes/stormwater/EPA-Multi-Sector-General-Permit-MSGP.cfm</a:t>
            </a:r>
            <a:r>
              <a:rPr lang="en-US" dirty="0" smtClean="0"/>
              <a:t> </a:t>
            </a:r>
            <a:endParaRPr lang="en-US" dirty="0"/>
          </a:p>
        </p:txBody>
      </p:sp>
      <p:sp>
        <p:nvSpPr>
          <p:cNvPr id="3" name="Title 2"/>
          <p:cNvSpPr>
            <a:spLocks noGrp="1"/>
          </p:cNvSpPr>
          <p:nvPr>
            <p:ph type="title"/>
          </p:nvPr>
        </p:nvSpPr>
        <p:spPr/>
        <p:txBody>
          <a:bodyPr/>
          <a:lstStyle/>
          <a:p>
            <a:r>
              <a:rPr lang="en-US" dirty="0" smtClean="0"/>
              <a:t>SWP3 Template</a:t>
            </a:r>
            <a:endParaRPr lang="en-US" dirty="0"/>
          </a:p>
        </p:txBody>
      </p:sp>
    </p:spTree>
    <p:extLst>
      <p:ext uri="{BB962C8B-B14F-4D97-AF65-F5344CB8AC3E}">
        <p14:creationId xmlns:p14="http://schemas.microsoft.com/office/powerpoint/2010/main" val="273816915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62200"/>
            <a:ext cx="7967133" cy="3886200"/>
          </a:xfrm>
        </p:spPr>
        <p:txBody>
          <a:bodyPr>
            <a:normAutofit fontScale="92500" lnSpcReduction="10000"/>
          </a:bodyPr>
          <a:lstStyle/>
          <a:p>
            <a:r>
              <a:rPr lang="en-US" dirty="0" smtClean="0"/>
              <a:t>Two categories:</a:t>
            </a:r>
          </a:p>
          <a:p>
            <a:pPr marL="759143" lvl="1" indent="-457200">
              <a:buFont typeface="+mj-lt"/>
              <a:buAutoNum type="arabicPeriod"/>
            </a:pPr>
            <a:r>
              <a:rPr lang="en-US" dirty="0" smtClean="0"/>
              <a:t>Quarterly visual monitoring (QVM)</a:t>
            </a:r>
          </a:p>
          <a:p>
            <a:pPr marL="1038543" lvl="2" indent="-457200"/>
            <a:r>
              <a:rPr lang="en-US" dirty="0" smtClean="0"/>
              <a:t>Applies to all facilities</a:t>
            </a:r>
          </a:p>
          <a:p>
            <a:pPr marL="759143" lvl="1" indent="-457200">
              <a:buFont typeface="+mj-lt"/>
              <a:buAutoNum type="arabicPeriod"/>
            </a:pPr>
            <a:r>
              <a:rPr lang="en-US" dirty="0" smtClean="0"/>
              <a:t>Numeric effluent limitation monitoring (NELM)</a:t>
            </a:r>
          </a:p>
          <a:p>
            <a:pPr marL="1038543" lvl="2" indent="-457200"/>
            <a:r>
              <a:rPr lang="en-US" dirty="0" smtClean="0"/>
              <a:t>Only applies to certain types of industrial activities</a:t>
            </a:r>
          </a:p>
          <a:p>
            <a:pPr marL="1038543" lvl="2" indent="-457200"/>
            <a:r>
              <a:rPr lang="en-US" dirty="0" smtClean="0"/>
              <a:t>Check Part 12 and Table 1-3 </a:t>
            </a:r>
          </a:p>
          <a:p>
            <a:r>
              <a:rPr lang="en-US" dirty="0" smtClean="0"/>
              <a:t>Applies to each outfall</a:t>
            </a:r>
          </a:p>
          <a:p>
            <a:pPr lvl="1"/>
            <a:r>
              <a:rPr lang="en-US" dirty="0" smtClean="0"/>
              <a:t>Exceptions for substantially identical outfalls</a:t>
            </a:r>
          </a:p>
          <a:p>
            <a:r>
              <a:rPr lang="en-US" dirty="0"/>
              <a:t>Inactive and unstaffed sites </a:t>
            </a:r>
          </a:p>
          <a:p>
            <a:pPr lvl="1"/>
            <a:r>
              <a:rPr lang="en-US" dirty="0"/>
              <a:t>Can insert a statement that site is inactive during stated period to waive monitoring requirements</a:t>
            </a:r>
          </a:p>
          <a:p>
            <a:endParaRPr lang="en-US" dirty="0" smtClean="0"/>
          </a:p>
          <a:p>
            <a:pPr lvl="1"/>
            <a:endParaRPr lang="en-US" dirty="0" smtClean="0"/>
          </a:p>
          <a:p>
            <a:pPr lvl="1"/>
            <a:endParaRPr lang="en-US" dirty="0"/>
          </a:p>
        </p:txBody>
      </p:sp>
      <p:sp>
        <p:nvSpPr>
          <p:cNvPr id="3" name="Title 2"/>
          <p:cNvSpPr>
            <a:spLocks noGrp="1"/>
          </p:cNvSpPr>
          <p:nvPr>
            <p:ph type="title"/>
          </p:nvPr>
        </p:nvSpPr>
        <p:spPr/>
        <p:txBody>
          <a:bodyPr>
            <a:normAutofit/>
          </a:bodyPr>
          <a:lstStyle/>
          <a:p>
            <a:r>
              <a:rPr lang="en-US" dirty="0" smtClean="0"/>
              <a:t>Monitoring</a:t>
            </a:r>
            <a:endParaRPr lang="en-US" dirty="0"/>
          </a:p>
        </p:txBody>
      </p:sp>
    </p:spTree>
    <p:extLst>
      <p:ext uri="{BB962C8B-B14F-4D97-AF65-F5344CB8AC3E}">
        <p14:creationId xmlns:p14="http://schemas.microsoft.com/office/powerpoint/2010/main" val="159582939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586133" cy="3450696"/>
          </a:xfrm>
        </p:spPr>
        <p:txBody>
          <a:bodyPr/>
          <a:lstStyle/>
          <a:p>
            <a:r>
              <a:rPr lang="en-US" dirty="0" smtClean="0"/>
              <a:t>Adverse climatic conditions</a:t>
            </a:r>
          </a:p>
          <a:p>
            <a:pPr lvl="1"/>
            <a:r>
              <a:rPr lang="en-US" dirty="0" smtClean="0"/>
              <a:t>Provides provisions for collecting substitute sample during next qualifying storm event</a:t>
            </a:r>
          </a:p>
          <a:p>
            <a:pPr lvl="1"/>
            <a:r>
              <a:rPr lang="en-US" dirty="0" smtClean="0"/>
              <a:t>Includes flooding, high winds, electrical storms, drought, extended frozen conditions</a:t>
            </a:r>
          </a:p>
          <a:p>
            <a:pPr lvl="1"/>
            <a:r>
              <a:rPr lang="en-US" dirty="0" smtClean="0"/>
              <a:t>Report failure to monitor and reason(s) in inspection report</a:t>
            </a:r>
            <a:endParaRPr lang="en-US" dirty="0"/>
          </a:p>
        </p:txBody>
      </p:sp>
      <p:sp>
        <p:nvSpPr>
          <p:cNvPr id="3" name="Title 2"/>
          <p:cNvSpPr>
            <a:spLocks noGrp="1"/>
          </p:cNvSpPr>
          <p:nvPr>
            <p:ph type="title"/>
          </p:nvPr>
        </p:nvSpPr>
        <p:spPr/>
        <p:txBody>
          <a:bodyPr/>
          <a:lstStyle/>
          <a:p>
            <a:r>
              <a:rPr lang="en-US" dirty="0" smtClean="0"/>
              <a:t>Monitoring</a:t>
            </a:r>
            <a:endParaRPr lang="en-US" dirty="0"/>
          </a:p>
        </p:txBody>
      </p:sp>
    </p:spTree>
    <p:extLst>
      <p:ext uri="{BB962C8B-B14F-4D97-AF65-F5344CB8AC3E}">
        <p14:creationId xmlns:p14="http://schemas.microsoft.com/office/powerpoint/2010/main" val="230402636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590800"/>
            <a:ext cx="7696200" cy="3657600"/>
          </a:xfrm>
        </p:spPr>
        <p:txBody>
          <a:bodyPr>
            <a:normAutofit fontScale="85000" lnSpcReduction="20000"/>
          </a:bodyPr>
          <a:lstStyle/>
          <a:p>
            <a:r>
              <a:rPr lang="en-US" dirty="0" smtClean="0"/>
              <a:t>Substantially identical stormwater discharged at two or more outfalls</a:t>
            </a:r>
          </a:p>
          <a:p>
            <a:pPr lvl="1"/>
            <a:r>
              <a:rPr lang="en-US" dirty="0" smtClean="0"/>
              <a:t>Determined based on activities that occur in areas that drain to outfalls</a:t>
            </a:r>
          </a:p>
          <a:p>
            <a:r>
              <a:rPr lang="en-US" dirty="0" smtClean="0"/>
              <a:t>Allows facility to select one to monitor</a:t>
            </a:r>
          </a:p>
          <a:p>
            <a:pPr lvl="1"/>
            <a:r>
              <a:rPr lang="en-US" dirty="0" smtClean="0"/>
              <a:t>Results apply to other outfall(s)</a:t>
            </a:r>
          </a:p>
          <a:p>
            <a:pPr lvl="1"/>
            <a:r>
              <a:rPr lang="en-US" dirty="0" smtClean="0"/>
              <a:t>Can monitor on rotating basis</a:t>
            </a:r>
          </a:p>
          <a:p>
            <a:pPr>
              <a:lnSpc>
                <a:spcPct val="90000"/>
              </a:lnSpc>
            </a:pPr>
            <a:r>
              <a:rPr lang="en-US" dirty="0"/>
              <a:t>Not applicable to outfalls subject to NELM</a:t>
            </a:r>
          </a:p>
          <a:p>
            <a:pPr>
              <a:lnSpc>
                <a:spcPct val="90000"/>
              </a:lnSpc>
            </a:pPr>
            <a:r>
              <a:rPr lang="en-US" dirty="0" smtClean="0"/>
              <a:t>SWP3 </a:t>
            </a:r>
            <a:r>
              <a:rPr lang="en-US" dirty="0"/>
              <a:t>must indicate:</a:t>
            </a:r>
          </a:p>
          <a:p>
            <a:pPr lvl="1">
              <a:lnSpc>
                <a:spcPct val="90000"/>
              </a:lnSpc>
            </a:pPr>
            <a:r>
              <a:rPr lang="en-US" dirty="0"/>
              <a:t>Location of outfalls</a:t>
            </a:r>
          </a:p>
          <a:p>
            <a:pPr lvl="1">
              <a:lnSpc>
                <a:spcPct val="90000"/>
              </a:lnSpc>
            </a:pPr>
            <a:r>
              <a:rPr lang="en-US" dirty="0"/>
              <a:t>Justification for identifying outfalls as substantially identical</a:t>
            </a:r>
          </a:p>
          <a:p>
            <a:pPr lvl="1">
              <a:lnSpc>
                <a:spcPct val="90000"/>
              </a:lnSpc>
            </a:pPr>
            <a:r>
              <a:rPr lang="en-US" dirty="0"/>
              <a:t>Size of drainage area for each outfall</a:t>
            </a:r>
          </a:p>
          <a:p>
            <a:pPr lvl="1">
              <a:lnSpc>
                <a:spcPct val="90000"/>
              </a:lnSpc>
            </a:pPr>
            <a:r>
              <a:rPr lang="en-US" dirty="0"/>
              <a:t>Estimate of runoff coefficient for each drainage area</a:t>
            </a:r>
          </a:p>
          <a:p>
            <a:pPr lvl="1"/>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Representative Outfalls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57200"/>
            <a:ext cx="10668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14" y="457200"/>
            <a:ext cx="10668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69154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014" y="2590800"/>
            <a:ext cx="7408333" cy="3657600"/>
          </a:xfrm>
        </p:spPr>
        <p:txBody>
          <a:bodyPr>
            <a:normAutofit/>
          </a:bodyPr>
          <a:lstStyle/>
          <a:p>
            <a:r>
              <a:rPr lang="en-US" dirty="0" smtClean="0"/>
              <a:t>Clean Water Act</a:t>
            </a:r>
          </a:p>
          <a:p>
            <a:pPr lvl="1"/>
            <a:r>
              <a:rPr lang="en-US" dirty="0" smtClean="0"/>
              <a:t>Passed in 1972</a:t>
            </a:r>
          </a:p>
          <a:p>
            <a:pPr lvl="1"/>
            <a:r>
              <a:rPr lang="en-US" dirty="0" smtClean="0"/>
              <a:t>Focused on point source discharges</a:t>
            </a:r>
          </a:p>
          <a:p>
            <a:pPr lvl="2"/>
            <a:r>
              <a:rPr lang="en-US" dirty="0" smtClean="0"/>
              <a:t>Pipes, drains, easily identified points of discharge</a:t>
            </a:r>
          </a:p>
          <a:p>
            <a:pPr lvl="1"/>
            <a:r>
              <a:rPr lang="en-US" dirty="0" smtClean="0"/>
              <a:t>Established the National Pollutant  Discharge Elimination System (NPDES)</a:t>
            </a:r>
          </a:p>
          <a:p>
            <a:pPr lvl="1"/>
            <a:r>
              <a:rPr lang="en-US" dirty="0" smtClean="0"/>
              <a:t>Amended in 1987</a:t>
            </a:r>
          </a:p>
          <a:p>
            <a:pPr lvl="2"/>
            <a:r>
              <a:rPr lang="en-US" dirty="0" smtClean="0"/>
              <a:t>Addressed more diffuse sources of pollution, such as stormwater discharges</a:t>
            </a:r>
          </a:p>
          <a:p>
            <a:pPr lvl="1"/>
            <a:endParaRPr lang="en-US" dirty="0"/>
          </a:p>
        </p:txBody>
      </p:sp>
      <p:sp>
        <p:nvSpPr>
          <p:cNvPr id="2" name="Title 1"/>
          <p:cNvSpPr>
            <a:spLocks noGrp="1"/>
          </p:cNvSpPr>
          <p:nvPr>
            <p:ph type="title"/>
          </p:nvPr>
        </p:nvSpPr>
        <p:spPr/>
        <p:txBody>
          <a:bodyPr/>
          <a:lstStyle/>
          <a:p>
            <a:r>
              <a:rPr lang="en-US" dirty="0" smtClean="0"/>
              <a:t>Regulatory History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2590800"/>
            <a:ext cx="1600200" cy="1607344"/>
          </a:xfrm>
          <a:prstGeom prst="rect">
            <a:avLst/>
          </a:prstGeom>
        </p:spPr>
      </p:pic>
    </p:spTree>
    <p:extLst>
      <p:ext uri="{BB962C8B-B14F-4D97-AF65-F5344CB8AC3E}">
        <p14:creationId xmlns:p14="http://schemas.microsoft.com/office/powerpoint/2010/main" val="336150989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90800"/>
            <a:ext cx="7408333" cy="3535363"/>
          </a:xfrm>
        </p:spPr>
        <p:txBody>
          <a:bodyPr>
            <a:normAutofit fontScale="92500" lnSpcReduction="10000"/>
          </a:bodyPr>
          <a:lstStyle/>
          <a:p>
            <a:r>
              <a:rPr lang="en-US" sz="2600" dirty="0" smtClean="0"/>
              <a:t>Must </a:t>
            </a:r>
            <a:r>
              <a:rPr lang="en-US" sz="2600" dirty="0"/>
              <a:t>occur during a qualifying rain event</a:t>
            </a:r>
          </a:p>
          <a:p>
            <a:pPr lvl="1"/>
            <a:r>
              <a:rPr lang="en-US" dirty="0"/>
              <a:t>Equivalent to 0.1 inch of rainfall or greater </a:t>
            </a:r>
          </a:p>
          <a:p>
            <a:pPr lvl="1"/>
            <a:r>
              <a:rPr lang="en-US" dirty="0"/>
              <a:t>At least 72 hours after the previously measurable event (0.1 inch or greater)</a:t>
            </a:r>
          </a:p>
          <a:p>
            <a:r>
              <a:rPr lang="en-US" sz="2600" dirty="0"/>
              <a:t>Grab sample collected during daylight hours</a:t>
            </a:r>
          </a:p>
          <a:p>
            <a:r>
              <a:rPr lang="en-US" sz="2600" dirty="0"/>
              <a:t>Collected within first 30 minutes (not to exceed 1 hour) of discharge</a:t>
            </a:r>
          </a:p>
          <a:p>
            <a:r>
              <a:rPr lang="en-US" sz="2600" dirty="0"/>
              <a:t>Document observations</a:t>
            </a:r>
          </a:p>
          <a:p>
            <a:r>
              <a:rPr lang="en-US" sz="2600" dirty="0"/>
              <a:t>Retain records of observations with SWP3</a:t>
            </a:r>
          </a:p>
          <a:p>
            <a:endParaRPr lang="en-US" dirty="0"/>
          </a:p>
        </p:txBody>
      </p:sp>
      <p:sp>
        <p:nvSpPr>
          <p:cNvPr id="3" name="Title 2"/>
          <p:cNvSpPr>
            <a:spLocks noGrp="1"/>
          </p:cNvSpPr>
          <p:nvPr>
            <p:ph type="title"/>
          </p:nvPr>
        </p:nvSpPr>
        <p:spPr/>
        <p:txBody>
          <a:bodyPr>
            <a:normAutofit/>
          </a:bodyPr>
          <a:lstStyle/>
          <a:p>
            <a:r>
              <a:rPr lang="en-US" dirty="0"/>
              <a:t>Quarterly Visual </a:t>
            </a:r>
            <a:r>
              <a:rPr lang="en-US" dirty="0" smtClean="0"/>
              <a:t>Monitoring</a:t>
            </a:r>
            <a:endParaRPr lang="en-US" dirty="0"/>
          </a:p>
        </p:txBody>
      </p:sp>
    </p:spTree>
    <p:extLst>
      <p:ext uri="{BB962C8B-B14F-4D97-AF65-F5344CB8AC3E}">
        <p14:creationId xmlns:p14="http://schemas.microsoft.com/office/powerpoint/2010/main" val="185873682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286000"/>
            <a:ext cx="7408333" cy="4114800"/>
          </a:xfrm>
        </p:spPr>
        <p:txBody>
          <a:bodyPr>
            <a:normAutofit/>
          </a:bodyPr>
          <a:lstStyle/>
          <a:p>
            <a:r>
              <a:rPr lang="en-US" dirty="0" smtClean="0"/>
              <a:t>Must track:</a:t>
            </a:r>
          </a:p>
          <a:p>
            <a:pPr lvl="1"/>
            <a:r>
              <a:rPr lang="en-US" dirty="0" smtClean="0"/>
              <a:t>Examination </a:t>
            </a:r>
            <a:r>
              <a:rPr lang="en-US" dirty="0"/>
              <a:t>date and </a:t>
            </a:r>
            <a:r>
              <a:rPr lang="en-US" dirty="0" smtClean="0"/>
              <a:t>time</a:t>
            </a:r>
          </a:p>
          <a:p>
            <a:pPr lvl="1"/>
            <a:r>
              <a:rPr lang="en-US" dirty="0" smtClean="0"/>
              <a:t>Location </a:t>
            </a:r>
          </a:p>
          <a:p>
            <a:pPr lvl="1"/>
            <a:r>
              <a:rPr lang="en-US" dirty="0" smtClean="0"/>
              <a:t>Personnel </a:t>
            </a:r>
            <a:r>
              <a:rPr lang="en-US" dirty="0"/>
              <a:t>who did </a:t>
            </a:r>
            <a:r>
              <a:rPr lang="en-US" dirty="0" smtClean="0"/>
              <a:t>testing </a:t>
            </a:r>
          </a:p>
          <a:p>
            <a:pPr lvl="1"/>
            <a:r>
              <a:rPr lang="en-US" dirty="0" smtClean="0"/>
              <a:t>Nature </a:t>
            </a:r>
            <a:r>
              <a:rPr lang="en-US" dirty="0"/>
              <a:t>of </a:t>
            </a:r>
            <a:r>
              <a:rPr lang="en-US" dirty="0" smtClean="0"/>
              <a:t>discharge </a:t>
            </a:r>
          </a:p>
          <a:p>
            <a:pPr lvl="1"/>
            <a:r>
              <a:rPr lang="en-US" dirty="0" smtClean="0"/>
              <a:t>Results </a:t>
            </a:r>
            <a:r>
              <a:rPr lang="en-US" dirty="0"/>
              <a:t>of </a:t>
            </a:r>
            <a:r>
              <a:rPr lang="en-US" dirty="0" smtClean="0"/>
              <a:t>observations </a:t>
            </a:r>
          </a:p>
          <a:p>
            <a:pPr lvl="1"/>
            <a:r>
              <a:rPr lang="en-US" dirty="0" smtClean="0"/>
              <a:t>Probable </a:t>
            </a:r>
            <a:r>
              <a:rPr lang="en-US" dirty="0"/>
              <a:t>sources of any observed storm water </a:t>
            </a:r>
            <a:r>
              <a:rPr lang="en-US" dirty="0" smtClean="0"/>
              <a:t>contamination</a:t>
            </a:r>
            <a:endParaRPr lang="en-US" dirty="0"/>
          </a:p>
        </p:txBody>
      </p:sp>
      <p:sp>
        <p:nvSpPr>
          <p:cNvPr id="2" name="Title 1"/>
          <p:cNvSpPr>
            <a:spLocks noGrp="1"/>
          </p:cNvSpPr>
          <p:nvPr>
            <p:ph type="title"/>
          </p:nvPr>
        </p:nvSpPr>
        <p:spPr/>
        <p:txBody>
          <a:bodyPr/>
          <a:lstStyle/>
          <a:p>
            <a:r>
              <a:rPr lang="en-US" dirty="0" smtClean="0"/>
              <a:t>Quarterly Visual Monitoring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25110"/>
            <a:ext cx="2143125" cy="2143125"/>
          </a:xfrm>
          <a:prstGeom prst="rect">
            <a:avLst/>
          </a:prstGeom>
        </p:spPr>
      </p:pic>
    </p:spTree>
    <p:extLst>
      <p:ext uri="{BB962C8B-B14F-4D97-AF65-F5344CB8AC3E}">
        <p14:creationId xmlns:p14="http://schemas.microsoft.com/office/powerpoint/2010/main" val="93369215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9839" name="Group 351"/>
          <p:cNvGraphicFramePr>
            <a:graphicFrameLocks noGrp="1"/>
          </p:cNvGraphicFramePr>
          <p:nvPr/>
        </p:nvGraphicFramePr>
        <p:xfrm>
          <a:off x="719138" y="152400"/>
          <a:ext cx="7967662" cy="6278720"/>
        </p:xfrm>
        <a:graphic>
          <a:graphicData uri="http://schemas.openxmlformats.org/drawingml/2006/table">
            <a:tbl>
              <a:tblPr/>
              <a:tblGrid>
                <a:gridCol w="1795462"/>
                <a:gridCol w="2535238"/>
                <a:gridCol w="3332162"/>
                <a:gridCol w="304800"/>
              </a:tblGrid>
              <a:tr h="54287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charset="0"/>
                        </a:rPr>
                        <a:t> </a:t>
                      </a:r>
                      <a:r>
                        <a:rPr kumimoji="0" lang="en-US" sz="2400" b="1" i="0" u="none" strike="noStrike" cap="none" normalizeH="0" baseline="0" dirty="0" smtClean="0">
                          <a:ln>
                            <a:noFill/>
                          </a:ln>
                          <a:solidFill>
                            <a:schemeClr val="tx1"/>
                          </a:solidFill>
                          <a:effectLst/>
                          <a:latin typeface="Arial" charset="0"/>
                          <a:cs typeface="Times New Roman" charset="0"/>
                        </a:rPr>
                        <a:t>Quarterly Visual Monitoring Observations</a:t>
                      </a:r>
                      <a:endParaRPr kumimoji="0" lang="en-US" sz="2400" b="1" i="0" u="none" strike="noStrike" cap="none" normalizeH="0" baseline="0" dirty="0" smtClean="0">
                        <a:ln>
                          <a:noFill/>
                        </a:ln>
                        <a:solidFill>
                          <a:schemeClr val="tx1"/>
                        </a:solidFill>
                        <a:effectLst/>
                        <a:latin typeface="Arial" charset="0"/>
                      </a:endParaRPr>
                    </a:p>
                  </a:txBody>
                  <a:tcPr marT="45715" marB="45715" anchor="ctr" horzOverflow="overflow">
                    <a:lnL w="9525"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57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charset="0"/>
                        </a:rPr>
                        <a:t>Parameter</a:t>
                      </a:r>
                      <a:endParaRPr kumimoji="0" lang="en-US" sz="18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charset="0"/>
                        </a:rPr>
                        <a:t>Method</a:t>
                      </a:r>
                      <a:endParaRPr kumimoji="0" lang="en-US" sz="18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charset="0"/>
                        </a:rPr>
                        <a:t>Results</a:t>
                      </a:r>
                      <a:endParaRPr kumimoji="0" lang="en-US" sz="18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 </a:t>
                      </a:r>
                      <a:endParaRPr kumimoji="0" lang="en-US" sz="1200" b="0" i="0" u="none" strike="noStrike" cap="none" normalizeH="0" baseline="0" smtClean="0">
                        <a:ln>
                          <a:noFill/>
                        </a:ln>
                        <a:solidFill>
                          <a:schemeClr val="tx1"/>
                        </a:solidFill>
                        <a:effectLst/>
                        <a:latin typeface="Arial" charset="0"/>
                      </a:endParaRPr>
                    </a:p>
                  </a:txBody>
                  <a:tcPr marT="45715" marB="45715"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r>
              <a:tr h="492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Color and Extent</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Visual</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Clear, yellow, red, blue, green, brown, black, milky, etc.</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 </a:t>
                      </a:r>
                      <a:endParaRPr kumimoji="0" lang="en-US" sz="1200" b="0" i="0" u="none" strike="noStrike" cap="none" normalizeH="0" baseline="0" smtClean="0">
                        <a:ln>
                          <a:noFill/>
                        </a:ln>
                        <a:solidFill>
                          <a:schemeClr val="tx1"/>
                        </a:solidFill>
                        <a:effectLst/>
                        <a:latin typeface="Arial" charset="0"/>
                      </a:endParaRPr>
                    </a:p>
                  </a:txBody>
                  <a:tcPr marT="45715" marB="45715"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r>
              <a:tr h="492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Odor</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Smell</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None, earthy, sewage, musky, rotten eggs, petroleum, etc.</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 </a:t>
                      </a:r>
                      <a:endParaRPr kumimoji="0" lang="en-US" sz="1200" b="0" i="0" u="none" strike="noStrike" cap="none" normalizeH="0" baseline="0" smtClean="0">
                        <a:ln>
                          <a:noFill/>
                        </a:ln>
                        <a:solidFill>
                          <a:schemeClr val="tx1"/>
                        </a:solidFill>
                        <a:effectLst/>
                        <a:latin typeface="Arial" charset="0"/>
                      </a:endParaRPr>
                    </a:p>
                  </a:txBody>
                  <a:tcPr marT="45715" marB="45715"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r>
              <a:tr h="1371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Clarity or Turbidity</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charset="0"/>
                        </a:rPr>
                        <a:t>Develop a test such as, clean off the label from a 2 liter clear plastic bottle, fill with the sample, and try to see things through it.</a:t>
                      </a:r>
                      <a:endParaRPr kumimoji="0" lang="en-US" sz="12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charset="0"/>
                        </a:rPr>
                        <a:t>1) can’t see through the bottle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charset="0"/>
                        </a:rPr>
                        <a:t>2) can see through but could not read newsprint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charset="0"/>
                        </a:rPr>
                        <a:t>3) can see through and can read newsprint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charset="0"/>
                        </a:rPr>
                        <a:t>4) pretty clear, but not as clear as bottled   water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charset="0"/>
                        </a:rPr>
                        <a:t>5) as clear as bottled water</a:t>
                      </a:r>
                      <a:endParaRPr kumimoji="0" lang="en-US" sz="12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 </a:t>
                      </a:r>
                      <a:endParaRPr kumimoji="0" lang="en-US" sz="1200" b="0" i="0" u="none" strike="noStrike" cap="none" normalizeH="0" baseline="0" smtClean="0">
                        <a:ln>
                          <a:noFill/>
                        </a:ln>
                        <a:solidFill>
                          <a:schemeClr val="tx1"/>
                        </a:solidFill>
                        <a:effectLst/>
                        <a:latin typeface="Arial" charset="0"/>
                      </a:endParaRPr>
                    </a:p>
                  </a:txBody>
                  <a:tcPr marT="45715" marB="45715"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r>
              <a:tr h="300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Floating solids</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Visual</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Yes/no - describe what they are.</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 </a:t>
                      </a:r>
                      <a:endParaRPr kumimoji="0" lang="en-US" sz="1200" b="0" i="0" u="none" strike="noStrike" cap="none" normalizeH="0" baseline="0" smtClean="0">
                        <a:ln>
                          <a:noFill/>
                        </a:ln>
                        <a:solidFill>
                          <a:schemeClr val="tx1"/>
                        </a:solidFill>
                        <a:effectLst/>
                        <a:latin typeface="Arial" charset="0"/>
                      </a:endParaRPr>
                    </a:p>
                  </a:txBody>
                  <a:tcPr marT="45715" marB="45715"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r>
              <a:tr h="493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Settled solids </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Use same 2 liter bottle</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Tablespoons or cups of material or millimeters of solids on bottom after 24 hours</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 </a:t>
                      </a:r>
                      <a:endParaRPr kumimoji="0" lang="en-US" sz="1200" b="0" i="0" u="none" strike="noStrike" cap="none" normalizeH="0" baseline="0" smtClean="0">
                        <a:ln>
                          <a:noFill/>
                        </a:ln>
                        <a:solidFill>
                          <a:schemeClr val="tx1"/>
                        </a:solidFill>
                        <a:effectLst/>
                        <a:latin typeface="Arial" charset="0"/>
                      </a:endParaRPr>
                    </a:p>
                  </a:txBody>
                  <a:tcPr marT="45715" marB="45715"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r>
              <a:tr h="301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Suspended solids </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Look through the container.</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What do you see?</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 </a:t>
                      </a:r>
                      <a:endParaRPr kumimoji="0" lang="en-US" sz="1200" b="0" i="0" u="none" strike="noStrike" cap="none" normalizeH="0" baseline="0" smtClean="0">
                        <a:ln>
                          <a:noFill/>
                        </a:ln>
                        <a:solidFill>
                          <a:schemeClr val="tx1"/>
                        </a:solidFill>
                        <a:effectLst/>
                        <a:latin typeface="Arial" charset="0"/>
                      </a:endParaRPr>
                    </a:p>
                  </a:txBody>
                  <a:tcPr marT="45715" marB="45715"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r>
              <a:tr h="6904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Foam</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Visual</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charset="0"/>
                        </a:rPr>
                        <a:t>Yes/no - how thick is the foam?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charset="0"/>
                        </a:rPr>
                        <a:t>How much of the surface does it cover? What color is the foam?</a:t>
                      </a:r>
                      <a:endParaRPr kumimoji="0" lang="en-US" sz="1200" b="0"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 </a:t>
                      </a:r>
                      <a:endParaRPr kumimoji="0" lang="en-US" sz="1200" b="0" i="0" u="none" strike="noStrike" cap="none" normalizeH="0" baseline="0" smtClean="0">
                        <a:ln>
                          <a:noFill/>
                        </a:ln>
                        <a:solidFill>
                          <a:schemeClr val="tx1"/>
                        </a:solidFill>
                        <a:effectLst/>
                        <a:latin typeface="Arial" charset="0"/>
                      </a:endParaRPr>
                    </a:p>
                  </a:txBody>
                  <a:tcPr marT="45715" marB="45715"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r>
              <a:tr h="300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Oil sheen</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Visual</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Color and extent</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 </a:t>
                      </a:r>
                      <a:endParaRPr kumimoji="0" lang="en-US" sz="1200" b="0" i="0" u="none" strike="noStrike" cap="none" normalizeH="0" baseline="0" smtClean="0">
                        <a:ln>
                          <a:noFill/>
                        </a:ln>
                        <a:solidFill>
                          <a:schemeClr val="tx1"/>
                        </a:solidFill>
                        <a:effectLst/>
                        <a:latin typeface="Arial" charset="0"/>
                      </a:endParaRPr>
                    </a:p>
                  </a:txBody>
                  <a:tcPr marT="45715" marB="45715"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r>
              <a:tr h="928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Other obvious indicators of stormwater pollution</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Indicate what was observed that would lead a reasonable person to believe that the stormwater was polluted.</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Times New Roman" charset="0"/>
                        </a:rPr>
                        <a:t>Tell it like you see it.</a:t>
                      </a:r>
                      <a:endParaRPr kumimoji="0" lang="en-US" sz="12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Times New Roman" charset="0"/>
                        </a:rPr>
                        <a:t> </a:t>
                      </a:r>
                      <a:endParaRPr kumimoji="0" lang="en-US" sz="1200" b="0" i="0" u="none" strike="noStrike" cap="none" normalizeH="0" baseline="0" dirty="0" smtClean="0">
                        <a:ln>
                          <a:noFill/>
                        </a:ln>
                        <a:solidFill>
                          <a:schemeClr val="tx1"/>
                        </a:solidFill>
                        <a:effectLst/>
                        <a:latin typeface="Arial" charset="0"/>
                      </a:endParaRPr>
                    </a:p>
                  </a:txBody>
                  <a:tcPr marT="45715" marB="45715" anchor="ctr" horzOverflow="overflow">
                    <a:lnL w="12700"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9525" cap="flat" cmpd="sng" algn="ctr">
                      <a:solidFill>
                        <a:srgbClr val="000000"/>
                      </a:solidFill>
                      <a:prstDash val="solid"/>
                      <a:miter lim="800000"/>
                      <a:headEnd type="none" w="med" len="med"/>
                      <a:tailEnd type="none" w="med" len="med"/>
                    </a:lnT>
                    <a:lnB w="9525" cap="flat" cmpd="sng" algn="ctr">
                      <a:solidFill>
                        <a:srgbClr val="000000"/>
                      </a:solidFill>
                      <a:prstDash val="solid"/>
                      <a:miter lim="800000"/>
                      <a:headEnd type="none" w="med" len="med"/>
                      <a:tailEnd type="none" w="med" len="med"/>
                    </a:lnB>
                    <a:lnTlToBr>
                      <a:noFill/>
                    </a:lnTlToBr>
                    <a:lnBlToTr>
                      <a:noFill/>
                    </a:lnBlToTr>
                    <a:solidFill>
                      <a:srgbClr val="DDDDDD">
                        <a:alpha val="50000"/>
                      </a:srgbClr>
                    </a:solidFill>
                  </a:tcPr>
                </a:tc>
              </a:tr>
            </a:tbl>
          </a:graphicData>
        </a:graphic>
      </p:graphicFrame>
    </p:spTree>
    <p:extLst>
      <p:ext uri="{BB962C8B-B14F-4D97-AF65-F5344CB8AC3E}">
        <p14:creationId xmlns:p14="http://schemas.microsoft.com/office/powerpoint/2010/main" val="96639296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14599"/>
            <a:ext cx="7941733" cy="4181475"/>
          </a:xfrm>
        </p:spPr>
        <p:txBody>
          <a:bodyPr>
            <a:normAutofit/>
          </a:bodyPr>
          <a:lstStyle/>
          <a:p>
            <a:r>
              <a:rPr lang="en-US" dirty="0"/>
              <a:t>Check </a:t>
            </a:r>
            <a:r>
              <a:rPr lang="en-US" dirty="0" smtClean="0"/>
              <a:t>Table 1-3 to determine applicability </a:t>
            </a:r>
            <a:endParaRPr lang="en-US" dirty="0"/>
          </a:p>
          <a:p>
            <a:r>
              <a:rPr lang="en-US" dirty="0" smtClean="0"/>
              <a:t>Monitor once per calendar year at each outfall</a:t>
            </a:r>
          </a:p>
          <a:p>
            <a:pPr lvl="1"/>
            <a:r>
              <a:rPr lang="en-US" dirty="0" smtClean="0"/>
              <a:t>Monitoring period = January 1</a:t>
            </a:r>
            <a:r>
              <a:rPr lang="en-US" baseline="30000" dirty="0" smtClean="0"/>
              <a:t>st</a:t>
            </a:r>
            <a:r>
              <a:rPr lang="en-US" dirty="0" smtClean="0"/>
              <a:t> thru December 31</a:t>
            </a:r>
            <a:r>
              <a:rPr lang="en-US" baseline="30000" dirty="0" smtClean="0"/>
              <a:t>st</a:t>
            </a:r>
            <a:r>
              <a:rPr lang="en-US" dirty="0" smtClean="0"/>
              <a:t> </a:t>
            </a:r>
          </a:p>
          <a:p>
            <a:r>
              <a:rPr lang="en-US" dirty="0" smtClean="0"/>
              <a:t>Analyze discharge for parameters listed in sector-specific information</a:t>
            </a:r>
          </a:p>
          <a:p>
            <a:pPr lvl="1"/>
            <a:r>
              <a:rPr lang="en-US" dirty="0" smtClean="0"/>
              <a:t>Can be collected by facility personnel</a:t>
            </a:r>
          </a:p>
          <a:p>
            <a:pPr lvl="1"/>
            <a:r>
              <a:rPr lang="en-US" dirty="0" smtClean="0"/>
              <a:t>Must be analyzed by DEQ-certified laboratory</a:t>
            </a:r>
          </a:p>
          <a:p>
            <a:r>
              <a:rPr lang="en-US" dirty="0"/>
              <a:t>Can’t combine samples from multiple outfalls</a:t>
            </a:r>
          </a:p>
          <a:p>
            <a:endParaRPr lang="en-US" dirty="0"/>
          </a:p>
          <a:p>
            <a:endParaRPr lang="en-US" dirty="0"/>
          </a:p>
        </p:txBody>
      </p:sp>
      <p:sp>
        <p:nvSpPr>
          <p:cNvPr id="2" name="Title 1"/>
          <p:cNvSpPr>
            <a:spLocks noGrp="1"/>
          </p:cNvSpPr>
          <p:nvPr>
            <p:ph type="title"/>
          </p:nvPr>
        </p:nvSpPr>
        <p:spPr>
          <a:xfrm>
            <a:off x="228600" y="338328"/>
            <a:ext cx="8686800" cy="1252728"/>
          </a:xfrm>
        </p:spPr>
        <p:txBody>
          <a:bodyPr>
            <a:normAutofit fontScale="90000"/>
          </a:bodyPr>
          <a:lstStyle/>
          <a:p>
            <a:r>
              <a:rPr lang="en-US" dirty="0" smtClean="0"/>
              <a:t>Numeric Effluent Limitation Monitoring</a:t>
            </a:r>
            <a:endParaRPr lang="en-US" dirty="0"/>
          </a:p>
        </p:txBody>
      </p:sp>
    </p:spTree>
    <p:extLst>
      <p:ext uri="{BB962C8B-B14F-4D97-AF65-F5344CB8AC3E}">
        <p14:creationId xmlns:p14="http://schemas.microsoft.com/office/powerpoint/2010/main" val="335898803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1" y="2428876"/>
            <a:ext cx="7772400" cy="3890962"/>
          </a:xfrm>
        </p:spPr>
        <p:txBody>
          <a:bodyPr>
            <a:normAutofit lnSpcReduction="10000"/>
          </a:bodyPr>
          <a:lstStyle/>
          <a:p>
            <a:r>
              <a:rPr lang="en-US" dirty="0" smtClean="0"/>
              <a:t>Submitting monitoring information:</a:t>
            </a:r>
          </a:p>
          <a:p>
            <a:pPr lvl="1"/>
            <a:r>
              <a:rPr lang="en-US" dirty="0" smtClean="0"/>
              <a:t>Fill out a Discharge </a:t>
            </a:r>
            <a:r>
              <a:rPr lang="en-US" dirty="0"/>
              <a:t>Monitoring Report (DMR</a:t>
            </a:r>
            <a:r>
              <a:rPr lang="en-US" dirty="0" smtClean="0"/>
              <a:t>)</a:t>
            </a:r>
          </a:p>
          <a:p>
            <a:pPr lvl="1"/>
            <a:r>
              <a:rPr lang="en-US" dirty="0" smtClean="0"/>
              <a:t>Send to DEQ by March 1</a:t>
            </a:r>
            <a:r>
              <a:rPr lang="en-US" baseline="30000" dirty="0" smtClean="0"/>
              <a:t>st</a:t>
            </a:r>
            <a:r>
              <a:rPr lang="en-US" dirty="0" smtClean="0"/>
              <a:t> each year</a:t>
            </a:r>
          </a:p>
          <a:p>
            <a:pPr lvl="1"/>
            <a:r>
              <a:rPr lang="en-US" dirty="0" smtClean="0"/>
              <a:t>Send signed copy to MS4 operator</a:t>
            </a:r>
            <a:endParaRPr lang="en-US" dirty="0"/>
          </a:p>
          <a:p>
            <a:r>
              <a:rPr lang="en-US" dirty="0" smtClean="0"/>
              <a:t>What if a limit is exceeded?</a:t>
            </a:r>
          </a:p>
          <a:p>
            <a:pPr lvl="1"/>
            <a:r>
              <a:rPr lang="en-US" dirty="0" smtClean="0"/>
              <a:t>Conduct follow-up monitoring within 30 calendar days or next qualifying storm event after implementing corrective actions</a:t>
            </a:r>
          </a:p>
          <a:p>
            <a:pPr lvl="1"/>
            <a:r>
              <a:rPr lang="en-US" dirty="0" smtClean="0"/>
              <a:t>Continue to monitor at least quarterly until discharge is in compliance with limit or until DEQ waives requirement</a:t>
            </a:r>
          </a:p>
        </p:txBody>
      </p:sp>
      <p:sp>
        <p:nvSpPr>
          <p:cNvPr id="7" name="Title 1"/>
          <p:cNvSpPr txBox="1">
            <a:spLocks/>
          </p:cNvSpPr>
          <p:nvPr/>
        </p:nvSpPr>
        <p:spPr>
          <a:xfrm>
            <a:off x="228600" y="338328"/>
            <a:ext cx="8686800" cy="125272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Numeric Effluent Limitation Monitoring</a:t>
            </a:r>
            <a:endParaRPr lang="en-US" dirty="0"/>
          </a:p>
        </p:txBody>
      </p:sp>
    </p:spTree>
    <p:extLst>
      <p:ext uri="{BB962C8B-B14F-4D97-AF65-F5344CB8AC3E}">
        <p14:creationId xmlns:p14="http://schemas.microsoft.com/office/powerpoint/2010/main" val="230716029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2971800"/>
            <a:ext cx="6600536" cy="3657600"/>
          </a:xfrm>
        </p:spPr>
        <p:txBody>
          <a:bodyPr/>
          <a:lstStyle/>
          <a:p>
            <a:r>
              <a:rPr lang="en-US" dirty="0" smtClean="0"/>
              <a:t>Must be sent to DEQ by March 1</a:t>
            </a:r>
            <a:r>
              <a:rPr lang="en-US" baseline="30000" dirty="0" smtClean="0"/>
              <a:t>st</a:t>
            </a:r>
            <a:r>
              <a:rPr lang="en-US" dirty="0" smtClean="0"/>
              <a:t> of each year </a:t>
            </a:r>
          </a:p>
          <a:p>
            <a:r>
              <a:rPr lang="en-US" dirty="0" smtClean="0"/>
              <a:t>Covers the prior year </a:t>
            </a:r>
            <a:endParaRPr lang="en-US" dirty="0"/>
          </a:p>
          <a:p>
            <a:r>
              <a:rPr lang="en-US" dirty="0" smtClean="0"/>
              <a:t>Must be signed and dated</a:t>
            </a:r>
          </a:p>
          <a:p>
            <a:r>
              <a:rPr lang="en-US" dirty="0" smtClean="0"/>
              <a:t>Summarizes monitoring activities, BMP changes, spills, leaks, etc. that happened during that year.</a:t>
            </a:r>
          </a:p>
        </p:txBody>
      </p:sp>
      <p:sp>
        <p:nvSpPr>
          <p:cNvPr id="3" name="Title 2"/>
          <p:cNvSpPr>
            <a:spLocks noGrp="1"/>
          </p:cNvSpPr>
          <p:nvPr>
            <p:ph type="title"/>
          </p:nvPr>
        </p:nvSpPr>
        <p:spPr>
          <a:xfrm>
            <a:off x="304800" y="304800"/>
            <a:ext cx="8534400" cy="1524000"/>
          </a:xfrm>
        </p:spPr>
        <p:txBody>
          <a:bodyPr>
            <a:normAutofit/>
          </a:bodyPr>
          <a:lstStyle/>
          <a:p>
            <a:r>
              <a:rPr lang="en-US" dirty="0" smtClean="0"/>
              <a:t>Annual Comprehensive Site Compliance Evaluation Report</a:t>
            </a:r>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500" b="100000" l="2000" r="100000">
                        <a14:foregroundMark x1="51000" y1="13500" x2="51000" y2="13500"/>
                        <a14:foregroundMark x1="61000" y1="9500" x2="61000" y2="9500"/>
                        <a14:foregroundMark x1="31500" y1="4000" x2="31500" y2="4000"/>
                        <a14:foregroundMark x1="93500" y1="1500" x2="93500" y2="1500"/>
                        <a14:foregroundMark x1="83000" y1="93500" x2="83000" y2="93500"/>
                        <a14:foregroundMark x1="23000" y1="91500" x2="23000" y2="91500"/>
                        <a14:foregroundMark x1="5000" y1="96000" x2="5000" y2="96000"/>
                        <a14:foregroundMark x1="2000" y1="98000" x2="2000" y2="98000"/>
                        <a14:foregroundMark x1="92000" y1="95500" x2="92000" y2="95500"/>
                        <a14:foregroundMark x1="95500" y1="97500" x2="95500" y2="97500"/>
                      </a14:backgroundRemoval>
                    </a14:imgEffect>
                  </a14:imgLayer>
                </a14:imgProps>
              </a:ext>
              <a:ext uri="{28A0092B-C50C-407E-A947-70E740481C1C}">
                <a14:useLocalDpi xmlns:a14="http://schemas.microsoft.com/office/drawing/2010/main" val="0"/>
              </a:ext>
            </a:extLst>
          </a:blip>
          <a:stretch>
            <a:fillRect/>
          </a:stretch>
        </p:blipFill>
        <p:spPr>
          <a:xfrm>
            <a:off x="105064" y="1676400"/>
            <a:ext cx="1905000" cy="1905000"/>
          </a:xfrm>
          <a:prstGeom prst="rect">
            <a:avLst/>
          </a:prstGeom>
        </p:spPr>
      </p:pic>
    </p:spTree>
    <p:extLst>
      <p:ext uri="{BB962C8B-B14F-4D97-AF65-F5344CB8AC3E}">
        <p14:creationId xmlns:p14="http://schemas.microsoft.com/office/powerpoint/2010/main" val="279833225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890933" cy="3450696"/>
          </a:xfrm>
        </p:spPr>
        <p:txBody>
          <a:bodyPr/>
          <a:lstStyle/>
          <a:p>
            <a:r>
              <a:rPr lang="en-US" dirty="0" smtClean="0"/>
              <a:t>Form can be found at:</a:t>
            </a:r>
          </a:p>
          <a:p>
            <a:endParaRPr lang="en-US" dirty="0"/>
          </a:p>
          <a:p>
            <a:pPr marL="0" indent="0">
              <a:buNone/>
            </a:pPr>
            <a:r>
              <a:rPr lang="en-US" dirty="0">
                <a:hlinkClick r:id="rId2"/>
              </a:rPr>
              <a:t>http://www.deq.state.ok.us/wqdnew/forms/stormwater/Exhibit%205%20Annual%20Comprehensive%20Site%20Comliance%20Evaluation%20Report_August2011.pdf</a:t>
            </a:r>
            <a:r>
              <a:rPr lang="en-US" dirty="0"/>
              <a:t> </a:t>
            </a:r>
          </a:p>
          <a:p>
            <a:pPr marL="0" indent="0">
              <a:buNone/>
            </a:pPr>
            <a:endParaRPr lang="en-US" dirty="0"/>
          </a:p>
        </p:txBody>
      </p:sp>
      <p:sp>
        <p:nvSpPr>
          <p:cNvPr id="3" name="Title 2"/>
          <p:cNvSpPr>
            <a:spLocks noGrp="1"/>
          </p:cNvSpPr>
          <p:nvPr>
            <p:ph type="title"/>
          </p:nvPr>
        </p:nvSpPr>
        <p:spPr/>
        <p:txBody>
          <a:bodyPr/>
          <a:lstStyle/>
          <a:p>
            <a:r>
              <a:rPr lang="en-US" dirty="0" smtClean="0"/>
              <a:t>ACSCER</a:t>
            </a:r>
            <a:endParaRPr lang="en-US" dirty="0"/>
          </a:p>
        </p:txBody>
      </p:sp>
    </p:spTree>
    <p:extLst>
      <p:ext uri="{BB962C8B-B14F-4D97-AF65-F5344CB8AC3E}">
        <p14:creationId xmlns:p14="http://schemas.microsoft.com/office/powerpoint/2010/main" val="162731646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628900"/>
            <a:ext cx="7255933" cy="3924299"/>
          </a:xfrm>
        </p:spPr>
        <p:txBody>
          <a:bodyPr>
            <a:normAutofit/>
          </a:bodyPr>
          <a:lstStyle/>
          <a:p>
            <a:r>
              <a:rPr lang="en-US" dirty="0" smtClean="0"/>
              <a:t>No need to submit </a:t>
            </a:r>
            <a:r>
              <a:rPr lang="en-US" dirty="0"/>
              <a:t>Quarterly Visual Monitoring </a:t>
            </a:r>
            <a:r>
              <a:rPr lang="en-US" dirty="0" smtClean="0"/>
              <a:t>Reports unless requested</a:t>
            </a:r>
          </a:p>
          <a:p>
            <a:r>
              <a:rPr lang="en-US" dirty="0" smtClean="0"/>
              <a:t>Retain copies of all monitoring reports on site for at least the last 3 years</a:t>
            </a:r>
          </a:p>
          <a:p>
            <a:r>
              <a:rPr lang="en-US" dirty="0" smtClean="0"/>
              <a:t>Keep SWP3 and copy of OKR05 on site or at other local location that is easily accessible</a:t>
            </a:r>
          </a:p>
          <a:p>
            <a:r>
              <a:rPr lang="en-US" dirty="0" smtClean="0"/>
              <a:t>Must be made available to enforcement personnel upon request</a:t>
            </a:r>
            <a:endParaRPr lang="en-US" dirty="0"/>
          </a:p>
        </p:txBody>
      </p:sp>
      <p:sp>
        <p:nvSpPr>
          <p:cNvPr id="2" name="Title 1"/>
          <p:cNvSpPr>
            <a:spLocks noGrp="1"/>
          </p:cNvSpPr>
          <p:nvPr>
            <p:ph type="title"/>
          </p:nvPr>
        </p:nvSpPr>
        <p:spPr/>
        <p:txBody>
          <a:bodyPr/>
          <a:lstStyle/>
          <a:p>
            <a:r>
              <a:rPr lang="en-US" dirty="0" smtClean="0"/>
              <a:t>Reports &amp; Recordkeeping</a:t>
            </a:r>
            <a:endParaRPr lang="en-US" dirty="0"/>
          </a:p>
        </p:txBody>
      </p:sp>
      <p:pic>
        <p:nvPicPr>
          <p:cNvPr id="1026" name="Picture 2" descr="Image result for file cabine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7" y="1828800"/>
            <a:ext cx="1309254"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36051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514600"/>
            <a:ext cx="7408333" cy="4114800"/>
          </a:xfrm>
        </p:spPr>
        <p:txBody>
          <a:bodyPr/>
          <a:lstStyle/>
          <a:p>
            <a:r>
              <a:rPr lang="en-US" dirty="0"/>
              <a:t>NOIs or NOTs</a:t>
            </a:r>
          </a:p>
          <a:p>
            <a:pPr lvl="1"/>
            <a:r>
              <a:rPr lang="en-US" dirty="0"/>
              <a:t>Signed by responsible corporate official, general partner or proprietor, principal executive officer or ranking elected officer</a:t>
            </a:r>
          </a:p>
          <a:p>
            <a:r>
              <a:rPr lang="en-US" dirty="0"/>
              <a:t>Reports or other information requested by DEQ</a:t>
            </a:r>
          </a:p>
          <a:p>
            <a:pPr lvl="1"/>
            <a:r>
              <a:rPr lang="en-US" dirty="0"/>
              <a:t>Signed by officials above or duly authorized representative</a:t>
            </a:r>
          </a:p>
        </p:txBody>
      </p:sp>
      <p:sp>
        <p:nvSpPr>
          <p:cNvPr id="2" name="Title 1"/>
          <p:cNvSpPr>
            <a:spLocks noGrp="1"/>
          </p:cNvSpPr>
          <p:nvPr>
            <p:ph type="title"/>
          </p:nvPr>
        </p:nvSpPr>
        <p:spPr/>
        <p:txBody>
          <a:bodyPr/>
          <a:lstStyle/>
          <a:p>
            <a:r>
              <a:rPr lang="en-US" dirty="0"/>
              <a:t>Signatory Requirements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4267200"/>
            <a:ext cx="1630935" cy="2333625"/>
          </a:xfrm>
          <a:prstGeom prst="rect">
            <a:avLst/>
          </a:prstGeom>
        </p:spPr>
      </p:pic>
    </p:spTree>
    <p:extLst>
      <p:ext uri="{BB962C8B-B14F-4D97-AF65-F5344CB8AC3E}">
        <p14:creationId xmlns:p14="http://schemas.microsoft.com/office/powerpoint/2010/main" val="271149663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545982"/>
            <a:ext cx="7924800" cy="4114800"/>
          </a:xfrm>
        </p:spPr>
        <p:txBody>
          <a:bodyPr>
            <a:noAutofit/>
          </a:bodyPr>
          <a:lstStyle/>
          <a:p>
            <a:r>
              <a:rPr lang="en-US" dirty="0" smtClean="0"/>
              <a:t>…there is no discharge from one of my outfalls for the Quarterly Visual Monitoring Report?</a:t>
            </a:r>
          </a:p>
          <a:p>
            <a:pPr marL="0" indent="0">
              <a:buNone/>
            </a:pPr>
            <a:r>
              <a:rPr lang="en-US" dirty="0" smtClean="0"/>
              <a:t>	A. Complete a form indicating that there was “No 	Discharge” for that outfall during the quarter.</a:t>
            </a:r>
          </a:p>
          <a:p>
            <a:pPr marL="0" indent="0">
              <a:buNone/>
            </a:pPr>
            <a:endParaRPr lang="en-US" sz="800" dirty="0" smtClean="0"/>
          </a:p>
          <a:p>
            <a:r>
              <a:rPr lang="en-US" dirty="0" smtClean="0"/>
              <a:t>…there were no qualifying rain events for an entire quarter?</a:t>
            </a:r>
          </a:p>
          <a:p>
            <a:pPr marL="0" indent="0">
              <a:buNone/>
            </a:pPr>
            <a:r>
              <a:rPr lang="en-US" dirty="0" smtClean="0"/>
              <a:t>	A. </a:t>
            </a:r>
            <a:r>
              <a:rPr lang="en-US" dirty="0"/>
              <a:t>Complete a form indicating that there was “</a:t>
            </a:r>
            <a:r>
              <a:rPr lang="en-US" dirty="0" smtClean="0"/>
              <a:t>No 	qualifying rain event for this quarter” and try again 	next quarter.</a:t>
            </a:r>
          </a:p>
        </p:txBody>
      </p:sp>
      <p:sp>
        <p:nvSpPr>
          <p:cNvPr id="2" name="Title 1"/>
          <p:cNvSpPr>
            <a:spLocks noGrp="1"/>
          </p:cNvSpPr>
          <p:nvPr>
            <p:ph type="title"/>
          </p:nvPr>
        </p:nvSpPr>
        <p:spPr/>
        <p:txBody>
          <a:bodyPr/>
          <a:lstStyle/>
          <a:p>
            <a:r>
              <a:rPr lang="en-US" dirty="0" smtClean="0"/>
              <a:t>What do I do if…?</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381000"/>
            <a:ext cx="1387391" cy="1952625"/>
          </a:xfrm>
          <a:prstGeom prst="rect">
            <a:avLst/>
          </a:prstGeom>
        </p:spPr>
      </p:pic>
    </p:spTree>
    <p:extLst>
      <p:ext uri="{BB962C8B-B14F-4D97-AF65-F5344CB8AC3E}">
        <p14:creationId xmlns:p14="http://schemas.microsoft.com/office/powerpoint/2010/main" val="27388412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590800"/>
            <a:ext cx="7738533" cy="3535363"/>
          </a:xfrm>
        </p:spPr>
        <p:txBody>
          <a:bodyPr/>
          <a:lstStyle/>
          <a:p>
            <a:r>
              <a:rPr lang="en-US" dirty="0" smtClean="0"/>
              <a:t>Stormwater Regulations</a:t>
            </a:r>
          </a:p>
          <a:p>
            <a:pPr lvl="1"/>
            <a:r>
              <a:rPr lang="en-US" dirty="0" smtClean="0"/>
              <a:t>Phase I</a:t>
            </a:r>
          </a:p>
          <a:p>
            <a:pPr lvl="2"/>
            <a:r>
              <a:rPr lang="en-US" dirty="0" smtClean="0"/>
              <a:t>Promulgated in 1990</a:t>
            </a:r>
          </a:p>
          <a:p>
            <a:pPr lvl="2"/>
            <a:r>
              <a:rPr lang="en-US" dirty="0" smtClean="0"/>
              <a:t>Required the following to be permitted:</a:t>
            </a:r>
          </a:p>
          <a:p>
            <a:pPr lvl="3"/>
            <a:r>
              <a:rPr lang="en-US" dirty="0" smtClean="0"/>
              <a:t>Medium and large municipal separate storm sewer systems (MS4s) – generally with populations ≥100,000</a:t>
            </a:r>
          </a:p>
          <a:p>
            <a:pPr lvl="3"/>
            <a:r>
              <a:rPr lang="en-US" dirty="0" smtClean="0"/>
              <a:t>Construction activities disturbing ≥ 5 acres</a:t>
            </a:r>
          </a:p>
          <a:p>
            <a:pPr lvl="3"/>
            <a:r>
              <a:rPr lang="en-US" dirty="0" smtClean="0"/>
              <a:t>Industrial activities</a:t>
            </a:r>
            <a:endParaRPr lang="en-US" dirty="0"/>
          </a:p>
        </p:txBody>
      </p:sp>
      <p:sp>
        <p:nvSpPr>
          <p:cNvPr id="2" name="Title 1"/>
          <p:cNvSpPr>
            <a:spLocks noGrp="1"/>
          </p:cNvSpPr>
          <p:nvPr>
            <p:ph type="title"/>
          </p:nvPr>
        </p:nvSpPr>
        <p:spPr/>
        <p:txBody>
          <a:bodyPr/>
          <a:lstStyle/>
          <a:p>
            <a:r>
              <a:rPr lang="en-US" dirty="0" smtClean="0"/>
              <a:t>Regulatory History</a:t>
            </a:r>
            <a:endParaRPr lang="en-US" dirty="0"/>
          </a:p>
        </p:txBody>
      </p:sp>
    </p:spTree>
    <p:extLst>
      <p:ext uri="{BB962C8B-B14F-4D97-AF65-F5344CB8AC3E}">
        <p14:creationId xmlns:p14="http://schemas.microsoft.com/office/powerpoint/2010/main" val="127463495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590800"/>
            <a:ext cx="7814733" cy="3962400"/>
          </a:xfrm>
        </p:spPr>
        <p:txBody>
          <a:bodyPr>
            <a:normAutofit fontScale="92500" lnSpcReduction="10000"/>
          </a:bodyPr>
          <a:lstStyle/>
          <a:p>
            <a:r>
              <a:rPr lang="en-US" sz="2600" dirty="0" smtClean="0"/>
              <a:t>…I forgot to complete a Quarterly Visual Monitoring Report or other form?</a:t>
            </a:r>
          </a:p>
          <a:p>
            <a:pPr marL="0" indent="0">
              <a:buNone/>
            </a:pPr>
            <a:r>
              <a:rPr lang="en-US" sz="2600" dirty="0" smtClean="0"/>
              <a:t>	A. Place a sheet of paper in your records stating 	that records were unavailable for that date and 	make sure to get it the next time! </a:t>
            </a:r>
          </a:p>
          <a:p>
            <a:r>
              <a:rPr lang="en-US" sz="2600" dirty="0" smtClean="0"/>
              <a:t>…the SWP3 isn’t up to date because something/someone changed?</a:t>
            </a:r>
          </a:p>
          <a:p>
            <a:pPr marL="0" indent="0">
              <a:buNone/>
            </a:pPr>
            <a:r>
              <a:rPr lang="en-US" sz="2600" dirty="0" smtClean="0"/>
              <a:t>	A. The SWP3 is a “living document”.  Update it as	needed. Simply take a pen, make the changes, then 	initial and date. Or type up a new page and make a 	note in “Amendment Log”.</a:t>
            </a:r>
          </a:p>
          <a:p>
            <a:pPr marL="457200" indent="-457200">
              <a:buAutoNum type="alphaUcPeriod"/>
            </a:pPr>
            <a:endParaRPr lang="en-US" dirty="0" smtClean="0"/>
          </a:p>
        </p:txBody>
      </p:sp>
      <p:sp>
        <p:nvSpPr>
          <p:cNvPr id="2" name="Title 1"/>
          <p:cNvSpPr>
            <a:spLocks noGrp="1"/>
          </p:cNvSpPr>
          <p:nvPr>
            <p:ph type="title"/>
          </p:nvPr>
        </p:nvSpPr>
        <p:spPr/>
        <p:txBody>
          <a:bodyPr/>
          <a:lstStyle/>
          <a:p>
            <a:r>
              <a:rPr lang="en-US" dirty="0" smtClean="0"/>
              <a:t>What do I do if…?</a:t>
            </a:r>
            <a:endParaRPr lang="en-US" dirty="0"/>
          </a:p>
        </p:txBody>
      </p:sp>
    </p:spTree>
    <p:extLst>
      <p:ext uri="{BB962C8B-B14F-4D97-AF65-F5344CB8AC3E}">
        <p14:creationId xmlns:p14="http://schemas.microsoft.com/office/powerpoint/2010/main" val="116075051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90800"/>
            <a:ext cx="7967133" cy="3962399"/>
          </a:xfrm>
        </p:spPr>
        <p:txBody>
          <a:bodyPr>
            <a:normAutofit fontScale="77500" lnSpcReduction="20000"/>
          </a:bodyPr>
          <a:lstStyle/>
          <a:p>
            <a:r>
              <a:rPr lang="en-US" sz="2800" dirty="0" smtClean="0"/>
              <a:t>…</a:t>
            </a:r>
            <a:r>
              <a:rPr lang="en-US" sz="2800" dirty="0"/>
              <a:t>the outfall is overgrown/too muddy/inaccessible to get to </a:t>
            </a:r>
            <a:r>
              <a:rPr lang="en-US" sz="2800" dirty="0" smtClean="0"/>
              <a:t>where </a:t>
            </a:r>
            <a:r>
              <a:rPr lang="en-US" sz="2800" dirty="0"/>
              <a:t>I need to take a sample?</a:t>
            </a:r>
          </a:p>
          <a:p>
            <a:pPr marL="0" indent="0">
              <a:spcAft>
                <a:spcPts val="600"/>
              </a:spcAft>
              <a:buNone/>
            </a:pPr>
            <a:r>
              <a:rPr lang="en-US" sz="2800" dirty="0"/>
              <a:t>	A. </a:t>
            </a:r>
            <a:r>
              <a:rPr lang="en-US" sz="2800" dirty="0" smtClean="0"/>
              <a:t>Find </a:t>
            </a:r>
            <a:r>
              <a:rPr lang="en-US" sz="2800" dirty="0"/>
              <a:t>a way to make it accessible. </a:t>
            </a:r>
            <a:r>
              <a:rPr lang="en-US" sz="2800" dirty="0" smtClean="0"/>
              <a:t>Trim grass</a:t>
            </a:r>
            <a:r>
              <a:rPr lang="en-US" sz="2800" dirty="0"/>
              <a:t>, </a:t>
            </a:r>
            <a:r>
              <a:rPr lang="en-US" sz="2800" dirty="0" smtClean="0"/>
              <a:t>lay down 	gravel</a:t>
            </a:r>
            <a:r>
              <a:rPr lang="en-US" sz="2800" dirty="0"/>
              <a:t>, whatever is </a:t>
            </a:r>
            <a:r>
              <a:rPr lang="en-US" sz="2800" dirty="0" smtClean="0"/>
              <a:t>necessary </a:t>
            </a:r>
            <a:r>
              <a:rPr lang="en-US" sz="2800" dirty="0"/>
              <a:t>so you </a:t>
            </a:r>
            <a:r>
              <a:rPr lang="en-US" sz="2800" dirty="0" smtClean="0"/>
              <a:t>can reach your 	outfall</a:t>
            </a:r>
            <a:r>
              <a:rPr lang="en-US" sz="2800" dirty="0"/>
              <a:t>.</a:t>
            </a:r>
          </a:p>
          <a:p>
            <a:r>
              <a:rPr lang="en-US" sz="2800" dirty="0"/>
              <a:t>…if a stormwater BMP fails and/or is insufficient for a coming storm?</a:t>
            </a:r>
          </a:p>
          <a:p>
            <a:pPr marL="301943" lvl="1" indent="0">
              <a:buNone/>
            </a:pPr>
            <a:r>
              <a:rPr lang="en-US" sz="2800" dirty="0" smtClean="0"/>
              <a:t>	A</a:t>
            </a:r>
            <a:r>
              <a:rPr lang="en-US" sz="2800" dirty="0"/>
              <a:t>. Document  </a:t>
            </a:r>
            <a:r>
              <a:rPr lang="en-US" sz="2800" dirty="0" smtClean="0"/>
              <a:t>when a </a:t>
            </a:r>
            <a:r>
              <a:rPr lang="en-US" sz="2800" dirty="0"/>
              <a:t>BMP needs maintenance or is </a:t>
            </a:r>
            <a:r>
              <a:rPr lang="en-US" sz="2800" dirty="0" smtClean="0"/>
              <a:t>	insufficient in the SWP3.  If it needs maintenance, do it 	before the next storm.  If it just won’t be enough, put in 	secondary BMPs or remove the original BMP and replace 	with a better one. Document why you made your choices</a:t>
            </a:r>
            <a:r>
              <a:rPr lang="en-US" sz="2800" dirty="0"/>
              <a:t>.</a:t>
            </a:r>
          </a:p>
          <a:p>
            <a:endParaRPr lang="en-US" dirty="0"/>
          </a:p>
        </p:txBody>
      </p:sp>
      <p:sp>
        <p:nvSpPr>
          <p:cNvPr id="3" name="Title 2"/>
          <p:cNvSpPr>
            <a:spLocks noGrp="1"/>
          </p:cNvSpPr>
          <p:nvPr>
            <p:ph type="title"/>
          </p:nvPr>
        </p:nvSpPr>
        <p:spPr/>
        <p:txBody>
          <a:bodyPr/>
          <a:lstStyle/>
          <a:p>
            <a:r>
              <a:rPr lang="en-US" dirty="0" smtClean="0"/>
              <a:t>What do I do if…?</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685800"/>
            <a:ext cx="10668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08255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014" y="2590800"/>
            <a:ext cx="7912919" cy="4100462"/>
          </a:xfrm>
        </p:spPr>
        <p:txBody>
          <a:bodyPr>
            <a:normAutofit/>
          </a:bodyPr>
          <a:lstStyle/>
          <a:p>
            <a:r>
              <a:rPr lang="en-US" dirty="0" smtClean="0"/>
              <a:t>...I find a leak or open trash container?</a:t>
            </a:r>
          </a:p>
          <a:p>
            <a:pPr marL="581343" lvl="2" indent="0">
              <a:buNone/>
            </a:pPr>
            <a:r>
              <a:rPr lang="en-US" dirty="0" smtClean="0"/>
              <a:t>A. Stop that leak &amp; clean it up right away!  If it is small and doesn’t leave property, document in SWP3 and make any changes to prevent it in the future.  If it leaves your property, call DEQ and report it.  Make changes to your SWP3 to prevent it from happening again. If it is oil or a hazardous waste and a “reportable quantity” (amount based on substance), then must call National Response Center (NRC) and DEQ 24-hr Hotline.</a:t>
            </a:r>
            <a:endParaRPr lang="en-US" dirty="0"/>
          </a:p>
        </p:txBody>
      </p:sp>
      <p:sp>
        <p:nvSpPr>
          <p:cNvPr id="2" name="Title 1"/>
          <p:cNvSpPr>
            <a:spLocks noGrp="1"/>
          </p:cNvSpPr>
          <p:nvPr>
            <p:ph type="title"/>
          </p:nvPr>
        </p:nvSpPr>
        <p:spPr/>
        <p:txBody>
          <a:bodyPr/>
          <a:lstStyle/>
          <a:p>
            <a:r>
              <a:rPr lang="en-US" dirty="0" smtClean="0"/>
              <a:t>What do I do if…?</a:t>
            </a:r>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7143" b="90000" l="4167" r="95417"/>
                    </a14:imgEffect>
                  </a14:imgLayer>
                </a14:imgProps>
              </a:ext>
              <a:ext uri="{28A0092B-C50C-407E-A947-70E740481C1C}">
                <a14:useLocalDpi xmlns:a14="http://schemas.microsoft.com/office/drawing/2010/main" val="0"/>
              </a:ext>
            </a:extLst>
          </a:blip>
          <a:stretch>
            <a:fillRect/>
          </a:stretch>
        </p:blipFill>
        <p:spPr>
          <a:xfrm>
            <a:off x="6629400" y="304800"/>
            <a:ext cx="2286000" cy="2000250"/>
          </a:xfrm>
          <a:prstGeom prst="rect">
            <a:avLst/>
          </a:prstGeom>
        </p:spPr>
      </p:pic>
    </p:spTree>
    <p:extLst>
      <p:ext uri="{BB962C8B-B14F-4D97-AF65-F5344CB8AC3E}">
        <p14:creationId xmlns:p14="http://schemas.microsoft.com/office/powerpoint/2010/main" val="296529912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67000"/>
            <a:ext cx="7814733" cy="4038600"/>
          </a:xfrm>
        </p:spPr>
        <p:txBody>
          <a:bodyPr>
            <a:normAutofit/>
          </a:bodyPr>
          <a:lstStyle/>
          <a:p>
            <a:r>
              <a:rPr lang="en-US" dirty="0" smtClean="0"/>
              <a:t>…I </a:t>
            </a:r>
            <a:r>
              <a:rPr lang="en-US" dirty="0"/>
              <a:t>detect pollutants in my Quarterly Visual Monitoring Samples?</a:t>
            </a:r>
          </a:p>
          <a:p>
            <a:pPr marL="868680" lvl="3" indent="0">
              <a:buNone/>
            </a:pPr>
            <a:r>
              <a:rPr lang="en-US" dirty="0" smtClean="0"/>
              <a:t>	</a:t>
            </a:r>
            <a:r>
              <a:rPr lang="en-US" sz="2000" dirty="0" smtClean="0"/>
              <a:t>A. It probably means that a BMP is ineffective or in need of maintenance.  Conduct maintenance, add another BMP, or replace the original BMP. Monitoring is how know if BMP is doing its job!</a:t>
            </a:r>
            <a:endParaRPr lang="en-US" sz="2000" dirty="0"/>
          </a:p>
          <a:p>
            <a:endParaRPr lang="en-US" sz="2800" dirty="0"/>
          </a:p>
        </p:txBody>
      </p:sp>
      <p:sp>
        <p:nvSpPr>
          <p:cNvPr id="3" name="Title 2"/>
          <p:cNvSpPr>
            <a:spLocks noGrp="1"/>
          </p:cNvSpPr>
          <p:nvPr>
            <p:ph type="title"/>
          </p:nvPr>
        </p:nvSpPr>
        <p:spPr/>
        <p:txBody>
          <a:bodyPr/>
          <a:lstStyle/>
          <a:p>
            <a:r>
              <a:rPr lang="en-US" dirty="0" smtClean="0"/>
              <a:t>What do I do if…?</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28600"/>
            <a:ext cx="2009775" cy="2266950"/>
          </a:xfrm>
          <a:prstGeom prst="rect">
            <a:avLst/>
          </a:prstGeom>
        </p:spPr>
      </p:pic>
    </p:spTree>
    <p:extLst>
      <p:ext uri="{BB962C8B-B14F-4D97-AF65-F5344CB8AC3E}">
        <p14:creationId xmlns:p14="http://schemas.microsoft.com/office/powerpoint/2010/main" val="321298406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1" y="2590800"/>
            <a:ext cx="7620000" cy="3505200"/>
          </a:xfrm>
        </p:spPr>
        <p:txBody>
          <a:bodyPr>
            <a:normAutofit/>
          </a:bodyPr>
          <a:lstStyle/>
          <a:p>
            <a:r>
              <a:rPr lang="en-US" dirty="0"/>
              <a:t>W</a:t>
            </a:r>
            <a:r>
              <a:rPr lang="en-US" dirty="0" smtClean="0"/>
              <a:t>ithin 30 days of one or more of the following:</a:t>
            </a:r>
          </a:p>
          <a:p>
            <a:pPr marL="759143" lvl="1" indent="-457200">
              <a:buFont typeface="+mj-lt"/>
              <a:buAutoNum type="arabicPeriod"/>
            </a:pPr>
            <a:r>
              <a:rPr lang="en-US" dirty="0" smtClean="0"/>
              <a:t>New </a:t>
            </a:r>
            <a:r>
              <a:rPr lang="en-US" dirty="0"/>
              <a:t>owner/operator has assumed responsibility for the </a:t>
            </a:r>
            <a:r>
              <a:rPr lang="en-US" dirty="0" smtClean="0"/>
              <a:t>facility.</a:t>
            </a:r>
            <a:endParaRPr lang="en-US" dirty="0"/>
          </a:p>
          <a:p>
            <a:pPr marL="759143" lvl="1" indent="-457200">
              <a:buFont typeface="+mj-lt"/>
              <a:buAutoNum type="arabicPeriod"/>
            </a:pPr>
            <a:r>
              <a:rPr lang="en-US" dirty="0" smtClean="0"/>
              <a:t>Operations have ceased at </a:t>
            </a:r>
            <a:r>
              <a:rPr lang="en-US" dirty="0"/>
              <a:t>the facility and there no longer are discharges of storm water associated with industrial activity from the </a:t>
            </a:r>
            <a:r>
              <a:rPr lang="en-US" dirty="0" smtClean="0"/>
              <a:t>facility.</a:t>
            </a:r>
            <a:endParaRPr lang="en-US" dirty="0"/>
          </a:p>
          <a:p>
            <a:pPr marL="759143" lvl="1" indent="-457200">
              <a:buFont typeface="+mj-lt"/>
              <a:buAutoNum type="arabicPeriod"/>
            </a:pPr>
            <a:r>
              <a:rPr lang="en-US" dirty="0" smtClean="0"/>
              <a:t>Coverage under </a:t>
            </a:r>
            <a:r>
              <a:rPr lang="en-US" dirty="0"/>
              <a:t>an individual or alternative general permit </a:t>
            </a:r>
            <a:r>
              <a:rPr lang="en-US" dirty="0" smtClean="0"/>
              <a:t>has been obtained.</a:t>
            </a:r>
            <a:endParaRPr lang="en-US" dirty="0"/>
          </a:p>
        </p:txBody>
      </p:sp>
      <p:sp>
        <p:nvSpPr>
          <p:cNvPr id="2" name="Title 1"/>
          <p:cNvSpPr>
            <a:spLocks noGrp="1"/>
          </p:cNvSpPr>
          <p:nvPr>
            <p:ph type="title"/>
          </p:nvPr>
        </p:nvSpPr>
        <p:spPr/>
        <p:txBody>
          <a:bodyPr>
            <a:normAutofit fontScale="90000"/>
          </a:bodyPr>
          <a:lstStyle/>
          <a:p>
            <a:r>
              <a:rPr lang="en-US" dirty="0" smtClean="0"/>
              <a:t>When do I submit a Notice of Termination (NOT)?</a:t>
            </a:r>
            <a:endParaRPr lang="en-US" dirty="0"/>
          </a:p>
        </p:txBody>
      </p:sp>
    </p:spTree>
    <p:extLst>
      <p:ext uri="{BB962C8B-B14F-4D97-AF65-F5344CB8AC3E}">
        <p14:creationId xmlns:p14="http://schemas.microsoft.com/office/powerpoint/2010/main" val="111527990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014" y="2590800"/>
            <a:ext cx="7667386" cy="3450696"/>
          </a:xfrm>
        </p:spPr>
        <p:txBody>
          <a:bodyPr/>
          <a:lstStyle/>
          <a:p>
            <a:r>
              <a:rPr lang="en-US" dirty="0" smtClean="0"/>
              <a:t>Form is available at:</a:t>
            </a:r>
          </a:p>
          <a:p>
            <a:pPr marL="0" indent="0">
              <a:buNone/>
            </a:pPr>
            <a:endParaRPr lang="en-US" sz="2200" dirty="0" smtClean="0">
              <a:hlinkClick r:id="rId2"/>
            </a:endParaRPr>
          </a:p>
          <a:p>
            <a:pPr marL="0" indent="0">
              <a:buNone/>
            </a:pPr>
            <a:r>
              <a:rPr lang="en-US" dirty="0">
                <a:hlinkClick r:id="rId3"/>
              </a:rPr>
              <a:t>http://www.deq.state.ok.us/wqdnew/forms/stormwater/NOTICE%20OF%20TERMINATION%20Form605-003.pdf</a:t>
            </a:r>
            <a:r>
              <a:rPr lang="en-US" dirty="0"/>
              <a:t> </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NOT</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4495800"/>
            <a:ext cx="2143125" cy="2143125"/>
          </a:xfrm>
          <a:prstGeom prst="rect">
            <a:avLst/>
          </a:prstGeom>
        </p:spPr>
      </p:pic>
    </p:spTree>
    <p:extLst>
      <p:ext uri="{BB962C8B-B14F-4D97-AF65-F5344CB8AC3E}">
        <p14:creationId xmlns:p14="http://schemas.microsoft.com/office/powerpoint/2010/main" val="48503949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514600"/>
            <a:ext cx="6248400" cy="3657600"/>
          </a:xfrm>
        </p:spPr>
        <p:txBody>
          <a:bodyPr>
            <a:normAutofit/>
          </a:bodyPr>
          <a:lstStyle/>
          <a:p>
            <a:pPr lvl="1"/>
            <a:r>
              <a:rPr lang="en-US" dirty="0"/>
              <a:t>OKR05 </a:t>
            </a:r>
            <a:r>
              <a:rPr lang="en-US" dirty="0" smtClean="0"/>
              <a:t>permit authorization number</a:t>
            </a:r>
            <a:endParaRPr lang="en-US" dirty="0"/>
          </a:p>
          <a:p>
            <a:pPr lvl="1"/>
            <a:r>
              <a:rPr lang="en-US" dirty="0" smtClean="0"/>
              <a:t>Permittee name</a:t>
            </a:r>
            <a:r>
              <a:rPr lang="en-US" dirty="0"/>
              <a:t>, address, and telephone number </a:t>
            </a:r>
            <a:endParaRPr lang="en-US" dirty="0" smtClean="0"/>
          </a:p>
          <a:p>
            <a:pPr lvl="1"/>
            <a:r>
              <a:rPr lang="en-US" dirty="0" smtClean="0"/>
              <a:t>Name </a:t>
            </a:r>
            <a:r>
              <a:rPr lang="en-US" dirty="0"/>
              <a:t>and street address of facility</a:t>
            </a:r>
          </a:p>
          <a:p>
            <a:pPr lvl="1"/>
            <a:r>
              <a:rPr lang="en-US" dirty="0"/>
              <a:t>Latitude and longitude of facility</a:t>
            </a:r>
          </a:p>
          <a:p>
            <a:pPr lvl="1"/>
            <a:r>
              <a:rPr lang="en-US" dirty="0"/>
              <a:t>Information about new operator if you are no longer the operator (who you sold the business to</a:t>
            </a:r>
            <a:r>
              <a:rPr lang="en-US" dirty="0" smtClean="0"/>
              <a:t>)</a:t>
            </a:r>
            <a:r>
              <a:rPr lang="en-US" dirty="0"/>
              <a:t> </a:t>
            </a:r>
            <a:endParaRPr lang="en-US" dirty="0" smtClean="0"/>
          </a:p>
          <a:p>
            <a:pPr lvl="1"/>
            <a:r>
              <a:rPr lang="en-US" dirty="0" smtClean="0"/>
              <a:t>Signature </a:t>
            </a:r>
            <a:r>
              <a:rPr lang="en-US" dirty="0"/>
              <a:t>of a responsible corporate official</a:t>
            </a:r>
          </a:p>
          <a:p>
            <a:pPr lvl="1"/>
            <a:endParaRPr lang="en-US" dirty="0"/>
          </a:p>
        </p:txBody>
      </p:sp>
      <p:sp>
        <p:nvSpPr>
          <p:cNvPr id="2" name="Title 1"/>
          <p:cNvSpPr>
            <a:spLocks noGrp="1"/>
          </p:cNvSpPr>
          <p:nvPr>
            <p:ph type="title"/>
          </p:nvPr>
        </p:nvSpPr>
        <p:spPr/>
        <p:txBody>
          <a:bodyPr/>
          <a:lstStyle/>
          <a:p>
            <a:r>
              <a:rPr lang="en-US" dirty="0" smtClean="0"/>
              <a:t>What’s Included on an NOT?</a:t>
            </a:r>
            <a:endParaRPr lang="en-US" dirty="0"/>
          </a:p>
        </p:txBody>
      </p:sp>
      <p:pic>
        <p:nvPicPr>
          <p:cNvPr id="5" name="Picture 2" descr="C:\Documents and Settings\cevenson\Local Settings\Temporary Internet Files\Content.IE5\VIMQT9JF\MC90044216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124200"/>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85939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Send hard copies to DEQ :</a:t>
            </a:r>
          </a:p>
          <a:p>
            <a:pPr marL="581343" lvl="2" indent="0">
              <a:buNone/>
            </a:pPr>
            <a:r>
              <a:rPr lang="en-US" dirty="0" smtClean="0"/>
              <a:t>DEQ/Environmental </a:t>
            </a:r>
            <a:r>
              <a:rPr lang="en-US" dirty="0"/>
              <a:t>Complaints &amp; Local Services </a:t>
            </a:r>
          </a:p>
          <a:p>
            <a:pPr marL="581343" lvl="2" indent="0">
              <a:buNone/>
            </a:pPr>
            <a:r>
              <a:rPr lang="en-US" dirty="0"/>
              <a:t>P.O. Box 1677 </a:t>
            </a:r>
          </a:p>
          <a:p>
            <a:pPr marL="581343" lvl="2" indent="0">
              <a:buNone/>
            </a:pPr>
            <a:r>
              <a:rPr lang="en-US" dirty="0"/>
              <a:t>Oklahoma City, OK 73101-1677 </a:t>
            </a:r>
          </a:p>
          <a:p>
            <a:pPr marL="581343" lvl="2" indent="0">
              <a:buNone/>
            </a:pPr>
            <a:r>
              <a:rPr lang="en-US" dirty="0" smtClean="0"/>
              <a:t>Fax</a:t>
            </a:r>
            <a:r>
              <a:rPr lang="en-US" dirty="0"/>
              <a:t>: (405)702-6226 	</a:t>
            </a:r>
            <a:endParaRPr lang="en-US" dirty="0" smtClean="0"/>
          </a:p>
          <a:p>
            <a:pPr marL="581343" lvl="2" indent="0">
              <a:buNone/>
            </a:pPr>
            <a:endParaRPr lang="en-US" dirty="0"/>
          </a:p>
          <a:p>
            <a:r>
              <a:rPr lang="en-US" dirty="0" smtClean="0"/>
              <a:t>Email scanned copies to DEQ:  </a:t>
            </a:r>
          </a:p>
          <a:p>
            <a:pPr marL="301943" lvl="1" indent="0">
              <a:buNone/>
            </a:pPr>
            <a:r>
              <a:rPr lang="en-US" dirty="0" smtClean="0"/>
              <a:t>    </a:t>
            </a:r>
            <a:r>
              <a:rPr lang="en-US" dirty="0" smtClean="0">
                <a:hlinkClick r:id="rId2"/>
              </a:rPr>
              <a:t>ecls-StormwaterPermitting@deq.ok.gov</a:t>
            </a:r>
            <a:r>
              <a:rPr lang="en-US" dirty="0" smtClean="0"/>
              <a:t> </a:t>
            </a:r>
          </a:p>
          <a:p>
            <a:pPr marL="581343" lvl="2" indent="0">
              <a:buNone/>
            </a:pPr>
            <a:endParaRPr lang="en-US" dirty="0"/>
          </a:p>
        </p:txBody>
      </p:sp>
      <p:sp>
        <p:nvSpPr>
          <p:cNvPr id="2" name="Title 1"/>
          <p:cNvSpPr>
            <a:spLocks noGrp="1"/>
          </p:cNvSpPr>
          <p:nvPr>
            <p:ph type="title"/>
          </p:nvPr>
        </p:nvSpPr>
        <p:spPr/>
        <p:txBody>
          <a:bodyPr/>
          <a:lstStyle/>
          <a:p>
            <a:r>
              <a:rPr lang="en-US" dirty="0" smtClean="0"/>
              <a:t>All Forms</a:t>
            </a:r>
            <a:endParaRPr lang="en-US" dirty="0"/>
          </a:p>
        </p:txBody>
      </p:sp>
      <p:pic>
        <p:nvPicPr>
          <p:cNvPr id="5" name="Picture 2" descr="C:\Documents and Settings\cevenson\Local Settings\Temporary Internet Files\Content.IE5\T1GCTV3F\MC9003114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1" y="3276599"/>
            <a:ext cx="1905000" cy="202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18941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5800" y="1600200"/>
            <a:ext cx="7772400" cy="1779588"/>
          </a:xfrm>
        </p:spPr>
        <p:txBody>
          <a:bodyPr/>
          <a:lstStyle/>
          <a:p>
            <a:r>
              <a:rPr lang="en-US" altLang="en-US" smtClean="0"/>
              <a:t>Enforcement</a:t>
            </a:r>
          </a:p>
        </p:txBody>
      </p:sp>
    </p:spTree>
    <p:extLst>
      <p:ext uri="{BB962C8B-B14F-4D97-AF65-F5344CB8AC3E}">
        <p14:creationId xmlns:p14="http://schemas.microsoft.com/office/powerpoint/2010/main" val="365152820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eaLnBrk="1" hangingPunct="1"/>
            <a:r>
              <a:rPr lang="en-US" altLang="en-US" smtClean="0"/>
              <a:t>Stormwater is the second largest category of complaints.</a:t>
            </a:r>
          </a:p>
          <a:p>
            <a:pPr eaLnBrk="1" hangingPunct="1"/>
            <a:r>
              <a:rPr lang="en-US" altLang="en-US" smtClean="0"/>
              <a:t>Compliance with CWA provisions is the goal.</a:t>
            </a:r>
          </a:p>
          <a:p>
            <a:pPr eaLnBrk="1" hangingPunct="1"/>
            <a:r>
              <a:rPr lang="en-US" altLang="en-US" smtClean="0"/>
              <a:t>The responsiveness of the RP determines if enforcement is necessary.</a:t>
            </a:r>
          </a:p>
          <a:p>
            <a:pPr eaLnBrk="1" hangingPunct="1"/>
            <a:r>
              <a:rPr lang="en-US" altLang="en-US" smtClean="0"/>
              <a:t>If enforcement is necessary, it will be taken.</a:t>
            </a:r>
          </a:p>
          <a:p>
            <a:pPr eaLnBrk="1" hangingPunct="1"/>
            <a:r>
              <a:rPr lang="en-US" altLang="en-US" smtClean="0"/>
              <a:t>Enforcement will require an administrative penalty.</a:t>
            </a:r>
          </a:p>
          <a:p>
            <a:pPr eaLnBrk="1" hangingPunct="1"/>
            <a:endParaRPr lang="en-US" altLang="en-US" smtClean="0"/>
          </a:p>
        </p:txBody>
      </p:sp>
      <p:sp>
        <p:nvSpPr>
          <p:cNvPr id="28675" name="Title 2"/>
          <p:cNvSpPr>
            <a:spLocks noGrp="1"/>
          </p:cNvSpPr>
          <p:nvPr>
            <p:ph type="title"/>
          </p:nvPr>
        </p:nvSpPr>
        <p:spPr/>
        <p:txBody>
          <a:bodyPr/>
          <a:lstStyle/>
          <a:p>
            <a:pPr eaLnBrk="1" hangingPunct="1"/>
            <a:r>
              <a:rPr lang="en-US" altLang="en-US" smtClean="0"/>
              <a:t>Stormwater Enforcement</a:t>
            </a:r>
          </a:p>
        </p:txBody>
      </p:sp>
    </p:spTree>
    <p:extLst>
      <p:ext uri="{BB962C8B-B14F-4D97-AF65-F5344CB8AC3E}">
        <p14:creationId xmlns:p14="http://schemas.microsoft.com/office/powerpoint/2010/main" val="314106750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Stormwater Regulations</a:t>
            </a:r>
          </a:p>
          <a:p>
            <a:pPr lvl="1"/>
            <a:r>
              <a:rPr lang="en-US" dirty="0"/>
              <a:t> </a:t>
            </a:r>
            <a:r>
              <a:rPr lang="en-US" dirty="0" smtClean="0"/>
              <a:t>Phase II</a:t>
            </a:r>
          </a:p>
          <a:p>
            <a:pPr lvl="2"/>
            <a:r>
              <a:rPr lang="en-US" dirty="0" smtClean="0"/>
              <a:t>Established December 8, 1999</a:t>
            </a:r>
          </a:p>
          <a:p>
            <a:pPr lvl="2"/>
            <a:r>
              <a:rPr lang="en-US" dirty="0" smtClean="0"/>
              <a:t>Required the following to be permitted:</a:t>
            </a:r>
          </a:p>
          <a:p>
            <a:pPr lvl="3"/>
            <a:r>
              <a:rPr lang="en-US" dirty="0" smtClean="0"/>
              <a:t>Small and medium MS4s and those within urbanized areas</a:t>
            </a:r>
          </a:p>
          <a:p>
            <a:pPr lvl="3"/>
            <a:r>
              <a:rPr lang="en-US" dirty="0" smtClean="0"/>
              <a:t>Construction activities disturbing ≥ 1 acre or part of a larger common plan of development</a:t>
            </a:r>
            <a:endParaRPr lang="en-US" dirty="0"/>
          </a:p>
        </p:txBody>
      </p:sp>
      <p:sp>
        <p:nvSpPr>
          <p:cNvPr id="2" name="Title 1"/>
          <p:cNvSpPr>
            <a:spLocks noGrp="1"/>
          </p:cNvSpPr>
          <p:nvPr>
            <p:ph type="title"/>
          </p:nvPr>
        </p:nvSpPr>
        <p:spPr/>
        <p:txBody>
          <a:bodyPr/>
          <a:lstStyle/>
          <a:p>
            <a:r>
              <a:rPr lang="en-US" dirty="0" smtClean="0"/>
              <a:t>Regulatory History</a:t>
            </a:r>
            <a:endParaRPr lang="en-US" dirty="0"/>
          </a:p>
        </p:txBody>
      </p:sp>
    </p:spTree>
    <p:extLst>
      <p:ext uri="{BB962C8B-B14F-4D97-AF65-F5344CB8AC3E}">
        <p14:creationId xmlns:p14="http://schemas.microsoft.com/office/powerpoint/2010/main" val="72399342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Inspections (~14 day compliance period)</a:t>
            </a:r>
          </a:p>
          <a:p>
            <a:r>
              <a:rPr lang="en-US" dirty="0" smtClean="0"/>
              <a:t>Notice of Violation (NOV)</a:t>
            </a:r>
          </a:p>
          <a:p>
            <a:r>
              <a:rPr lang="en-US" dirty="0" smtClean="0"/>
              <a:t>Expedited Consent Order (ECO)</a:t>
            </a:r>
          </a:p>
          <a:p>
            <a:r>
              <a:rPr lang="en-US" dirty="0" smtClean="0"/>
              <a:t>Consent Order (CO)</a:t>
            </a:r>
          </a:p>
          <a:p>
            <a:pPr lvl="1"/>
            <a:r>
              <a:rPr lang="en-US" dirty="0" smtClean="0"/>
              <a:t>With Penalty/Supplemental Environmental Project (SEP)</a:t>
            </a:r>
          </a:p>
          <a:p>
            <a:r>
              <a:rPr lang="en-US" dirty="0" smtClean="0"/>
              <a:t>Administrative Compliance Order (ACO)</a:t>
            </a:r>
          </a:p>
          <a:p>
            <a:pPr lvl="1"/>
            <a:r>
              <a:rPr lang="en-US" dirty="0" smtClean="0"/>
              <a:t>With Penalty/SEP</a:t>
            </a:r>
            <a:endParaRPr lang="en-US" dirty="0"/>
          </a:p>
        </p:txBody>
      </p:sp>
      <p:sp>
        <p:nvSpPr>
          <p:cNvPr id="2" name="Title 1"/>
          <p:cNvSpPr>
            <a:spLocks noGrp="1"/>
          </p:cNvSpPr>
          <p:nvPr>
            <p:ph type="title"/>
          </p:nvPr>
        </p:nvSpPr>
        <p:spPr/>
        <p:txBody>
          <a:bodyPr/>
          <a:lstStyle/>
          <a:p>
            <a:r>
              <a:rPr lang="en-US" dirty="0" smtClean="0"/>
              <a:t>Enforcement Actions</a:t>
            </a:r>
            <a:endParaRPr lang="en-US" dirty="0"/>
          </a:p>
        </p:txBody>
      </p:sp>
    </p:spTree>
    <p:extLst>
      <p:ext uri="{BB962C8B-B14F-4D97-AF65-F5344CB8AC3E}">
        <p14:creationId xmlns:p14="http://schemas.microsoft.com/office/powerpoint/2010/main" val="99981410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914400" y="2057400"/>
            <a:ext cx="7408863" cy="3810000"/>
          </a:xfrm>
        </p:spPr>
        <p:txBody>
          <a:bodyPr/>
          <a:lstStyle/>
          <a:p>
            <a:pPr eaLnBrk="1" hangingPunct="1"/>
            <a:r>
              <a:rPr lang="en-US" altLang="en-US" smtClean="0"/>
              <a:t>FY 2012</a:t>
            </a:r>
          </a:p>
          <a:p>
            <a:pPr lvl="1" eaLnBrk="1" hangingPunct="1"/>
            <a:r>
              <a:rPr lang="en-US" altLang="en-US" smtClean="0"/>
              <a:t>13 NOVs issued, 4 Orders issued</a:t>
            </a:r>
          </a:p>
          <a:p>
            <a:pPr lvl="1" eaLnBrk="1" hangingPunct="1"/>
            <a:r>
              <a:rPr lang="en-US" altLang="en-US" smtClean="0"/>
              <a:t>$30,750 in penalties were collected</a:t>
            </a:r>
          </a:p>
          <a:p>
            <a:pPr eaLnBrk="1" hangingPunct="1"/>
            <a:r>
              <a:rPr lang="en-US" altLang="en-US" smtClean="0"/>
              <a:t>FY 2013</a:t>
            </a:r>
          </a:p>
          <a:p>
            <a:pPr lvl="1" eaLnBrk="1" hangingPunct="1"/>
            <a:r>
              <a:rPr lang="en-US" altLang="en-US" smtClean="0"/>
              <a:t>8 NOVs issued, 6 Orders issued</a:t>
            </a:r>
          </a:p>
          <a:p>
            <a:pPr lvl="1" eaLnBrk="1" hangingPunct="1"/>
            <a:r>
              <a:rPr lang="en-US" altLang="en-US" smtClean="0"/>
              <a:t>$12,375 in penalties were collected</a:t>
            </a:r>
          </a:p>
          <a:p>
            <a:pPr eaLnBrk="1" hangingPunct="1"/>
            <a:r>
              <a:rPr lang="en-US" altLang="en-US" smtClean="0"/>
              <a:t>FY 2014</a:t>
            </a:r>
          </a:p>
          <a:p>
            <a:pPr lvl="1" eaLnBrk="1" hangingPunct="1"/>
            <a:r>
              <a:rPr lang="en-US" altLang="en-US" smtClean="0"/>
              <a:t>8 NOVs issued, 6 Orders issued</a:t>
            </a:r>
          </a:p>
          <a:p>
            <a:pPr lvl="1" eaLnBrk="1" hangingPunct="1"/>
            <a:r>
              <a:rPr lang="en-US" altLang="en-US" smtClean="0"/>
              <a:t>$26,00 in penalties were collected</a:t>
            </a:r>
          </a:p>
          <a:p>
            <a:pPr eaLnBrk="1" hangingPunct="1"/>
            <a:endParaRPr lang="en-US" altLang="en-US" smtClean="0"/>
          </a:p>
        </p:txBody>
      </p:sp>
      <p:sp>
        <p:nvSpPr>
          <p:cNvPr id="30723" name="Title 2"/>
          <p:cNvSpPr>
            <a:spLocks noGrp="1"/>
          </p:cNvSpPr>
          <p:nvPr>
            <p:ph type="title"/>
          </p:nvPr>
        </p:nvSpPr>
        <p:spPr/>
        <p:txBody>
          <a:bodyPr/>
          <a:lstStyle/>
          <a:p>
            <a:pPr eaLnBrk="1" hangingPunct="1"/>
            <a:r>
              <a:rPr lang="en-US" altLang="en-US" smtClean="0"/>
              <a:t>Enforcement Data</a:t>
            </a:r>
          </a:p>
        </p:txBody>
      </p:sp>
    </p:spTree>
    <p:extLst>
      <p:ext uri="{BB962C8B-B14F-4D97-AF65-F5344CB8AC3E}">
        <p14:creationId xmlns:p14="http://schemas.microsoft.com/office/powerpoint/2010/main" val="174742522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05000"/>
            <a:ext cx="7408333" cy="4495800"/>
          </a:xfrm>
        </p:spPr>
        <p:txBody>
          <a:bodyPr>
            <a:normAutofit fontScale="92500" lnSpcReduction="10000"/>
          </a:bodyPr>
          <a:lstStyle/>
          <a:p>
            <a:r>
              <a:rPr lang="en-US" altLang="en-US" dirty="0"/>
              <a:t>Permitting</a:t>
            </a:r>
          </a:p>
          <a:p>
            <a:pPr lvl="2"/>
            <a:r>
              <a:rPr lang="en-US" altLang="en-US" dirty="0"/>
              <a:t>Michael Moe– (405) 702-8184</a:t>
            </a:r>
          </a:p>
          <a:p>
            <a:pPr lvl="2"/>
            <a:r>
              <a:rPr lang="en-US" altLang="en-US" dirty="0"/>
              <a:t>Karen Milford – (405) 702-8191</a:t>
            </a:r>
          </a:p>
          <a:p>
            <a:pPr lvl="2"/>
            <a:r>
              <a:rPr lang="en-US" altLang="en-US" dirty="0" err="1"/>
              <a:t>Ismat</a:t>
            </a:r>
            <a:r>
              <a:rPr lang="en-US" altLang="en-US" dirty="0"/>
              <a:t> </a:t>
            </a:r>
            <a:r>
              <a:rPr lang="en-US" altLang="en-US" dirty="0" err="1"/>
              <a:t>Esrar</a:t>
            </a:r>
            <a:r>
              <a:rPr lang="en-US" altLang="en-US" dirty="0"/>
              <a:t> – (405) 702-8193</a:t>
            </a:r>
          </a:p>
          <a:p>
            <a:r>
              <a:rPr lang="en-US" altLang="en-US" dirty="0"/>
              <a:t>Permit Administration</a:t>
            </a:r>
          </a:p>
          <a:p>
            <a:pPr lvl="2"/>
            <a:r>
              <a:rPr lang="en-US" altLang="en-US" dirty="0"/>
              <a:t>Loree Boyanton- (405) 702-6177</a:t>
            </a:r>
          </a:p>
          <a:p>
            <a:pPr lvl="2"/>
            <a:r>
              <a:rPr lang="en-US" altLang="en-US" dirty="0" err="1"/>
              <a:t>Anamari</a:t>
            </a:r>
            <a:r>
              <a:rPr lang="en-US" altLang="en-US" dirty="0"/>
              <a:t> Holcomb- (405) 702-6178</a:t>
            </a:r>
          </a:p>
          <a:p>
            <a:pPr lvl="2"/>
            <a:r>
              <a:rPr lang="en-US" altLang="en-US" dirty="0"/>
              <a:t>Sandra Purvis- (405) 702-6182</a:t>
            </a:r>
          </a:p>
          <a:p>
            <a:r>
              <a:rPr lang="en-US" altLang="en-US" dirty="0"/>
              <a:t>Compliance/Enforcement </a:t>
            </a:r>
          </a:p>
          <a:p>
            <a:pPr lvl="2"/>
            <a:r>
              <a:rPr lang="en-US" altLang="en-US" dirty="0"/>
              <a:t>Wayne T. Craney - (405) 702-8139</a:t>
            </a:r>
          </a:p>
          <a:p>
            <a:pPr lvl="2"/>
            <a:r>
              <a:rPr lang="en-US" altLang="en-US" dirty="0"/>
              <a:t>Michele Loudenback (North) - (405) 702-8116</a:t>
            </a:r>
          </a:p>
          <a:p>
            <a:pPr lvl="2"/>
            <a:r>
              <a:rPr lang="en-US" altLang="en-US" dirty="0" smtClean="0"/>
              <a:t>Michelle </a:t>
            </a:r>
            <a:r>
              <a:rPr lang="en-US" altLang="en-US" dirty="0"/>
              <a:t>Chao (West) - (405) 702-8112</a:t>
            </a:r>
          </a:p>
          <a:p>
            <a:pPr lvl="2"/>
            <a:r>
              <a:rPr lang="en-US" altLang="en-US" dirty="0"/>
              <a:t>Lorinda Mollenkamp (South) - (405) 702-8156</a:t>
            </a:r>
          </a:p>
          <a:p>
            <a:pPr marL="0" indent="0">
              <a:buNone/>
            </a:pPr>
            <a:endParaRPr lang="en-US" dirty="0"/>
          </a:p>
        </p:txBody>
      </p:sp>
      <p:sp>
        <p:nvSpPr>
          <p:cNvPr id="2" name="Title 1"/>
          <p:cNvSpPr>
            <a:spLocks noGrp="1"/>
          </p:cNvSpPr>
          <p:nvPr>
            <p:ph type="title"/>
          </p:nvPr>
        </p:nvSpPr>
        <p:spPr/>
        <p:txBody>
          <a:bodyPr/>
          <a:lstStyle/>
          <a:p>
            <a:r>
              <a:rPr lang="en-US" dirty="0" smtClean="0"/>
              <a:t>DEQ Stormwater Contacts</a:t>
            </a:r>
            <a:endParaRPr lang="en-US" dirty="0"/>
          </a:p>
        </p:txBody>
      </p:sp>
      <p:pic>
        <p:nvPicPr>
          <p:cNvPr id="6146" name="Picture 2" descr="Image result for phon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667000"/>
            <a:ext cx="23050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9185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a:xfrm>
            <a:off x="457200" y="334963"/>
            <a:ext cx="8229600" cy="1252537"/>
          </a:xfrm>
        </p:spPr>
        <p:txBody>
          <a:bodyPr/>
          <a:lstStyle/>
          <a:p>
            <a:pPr eaLnBrk="1" hangingPunct="1"/>
            <a:r>
              <a:rPr lang="en-US" altLang="en-US" smtClean="0">
                <a:solidFill>
                  <a:schemeClr val="bg1"/>
                </a:solidFill>
              </a:rPr>
              <a:t>Questions, Comments, Discussion</a:t>
            </a:r>
          </a:p>
        </p:txBody>
      </p:sp>
      <p:grpSp>
        <p:nvGrpSpPr>
          <p:cNvPr id="64515" name="Group 1"/>
          <p:cNvGrpSpPr>
            <a:grpSpLocks/>
          </p:cNvGrpSpPr>
          <p:nvPr/>
        </p:nvGrpSpPr>
        <p:grpSpPr bwMode="auto">
          <a:xfrm>
            <a:off x="228600" y="1587500"/>
            <a:ext cx="8686800" cy="4529138"/>
            <a:chOff x="228600" y="1587500"/>
            <a:chExt cx="8686800" cy="4529138"/>
          </a:xfrm>
        </p:grpSpPr>
        <p:pic>
          <p:nvPicPr>
            <p:cNvPr id="64516" name="Picture 4" descr="MPj04224110000[1]"/>
            <p:cNvPicPr>
              <a:picLocks noChangeAspect="1" noChangeArrowheads="1"/>
            </p:cNvPicPr>
            <p:nvPr/>
          </p:nvPicPr>
          <p:blipFill>
            <a:blip r:embed="rId3">
              <a:extLst>
                <a:ext uri="{28A0092B-C50C-407E-A947-70E740481C1C}">
                  <a14:useLocalDpi xmlns:a14="http://schemas.microsoft.com/office/drawing/2010/main" val="0"/>
                </a:ext>
              </a:extLst>
            </a:blip>
            <a:srcRect l="18375" t="17969" r="21889" b="14844"/>
            <a:stretch>
              <a:fillRect/>
            </a:stretch>
          </p:blipFill>
          <p:spPr bwMode="auto">
            <a:xfrm>
              <a:off x="228600" y="1905000"/>
              <a:ext cx="1981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7" name="Group 11"/>
            <p:cNvGrpSpPr>
              <a:grpSpLocks/>
            </p:cNvGrpSpPr>
            <p:nvPr/>
          </p:nvGrpSpPr>
          <p:grpSpPr bwMode="auto">
            <a:xfrm>
              <a:off x="1295400" y="1587500"/>
              <a:ext cx="7620000" cy="4529138"/>
              <a:chOff x="1295400" y="1586753"/>
              <a:chExt cx="7620000" cy="4529418"/>
            </a:xfrm>
          </p:grpSpPr>
          <p:pic>
            <p:nvPicPr>
              <p:cNvPr id="64518" name="Picture 9" descr="MPj04224110000[1]"/>
              <p:cNvPicPr>
                <a:picLocks noChangeAspect="1" noChangeArrowheads="1"/>
              </p:cNvPicPr>
              <p:nvPr/>
            </p:nvPicPr>
            <p:blipFill>
              <a:blip r:embed="rId3">
                <a:extLst>
                  <a:ext uri="{28A0092B-C50C-407E-A947-70E740481C1C}">
                    <a14:useLocalDpi xmlns:a14="http://schemas.microsoft.com/office/drawing/2010/main" val="0"/>
                  </a:ext>
                </a:extLst>
              </a:blip>
              <a:srcRect l="18375" t="17969" r="21889" b="14844"/>
              <a:stretch>
                <a:fillRect/>
              </a:stretch>
            </p:blipFill>
            <p:spPr bwMode="auto">
              <a:xfrm>
                <a:off x="3657600" y="1853453"/>
                <a:ext cx="1981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9" descr="MPj04224110000[1]"/>
              <p:cNvPicPr>
                <a:picLocks noChangeAspect="1" noChangeArrowheads="1"/>
              </p:cNvPicPr>
              <p:nvPr/>
            </p:nvPicPr>
            <p:blipFill>
              <a:blip r:embed="rId3">
                <a:extLst>
                  <a:ext uri="{28A0092B-C50C-407E-A947-70E740481C1C}">
                    <a14:useLocalDpi xmlns:a14="http://schemas.microsoft.com/office/drawing/2010/main" val="0"/>
                  </a:ext>
                </a:extLst>
              </a:blip>
              <a:srcRect l="18375" t="17969" r="21889" b="14844"/>
              <a:stretch>
                <a:fillRect/>
              </a:stretch>
            </p:blipFill>
            <p:spPr bwMode="auto">
              <a:xfrm>
                <a:off x="5638800" y="1586753"/>
                <a:ext cx="1981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7" descr="j00787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5917" y="2279650"/>
                <a:ext cx="3586163"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4" descr="MPj04224110000[1]"/>
              <p:cNvPicPr>
                <a:picLocks noChangeAspect="1" noChangeArrowheads="1"/>
              </p:cNvPicPr>
              <p:nvPr/>
            </p:nvPicPr>
            <p:blipFill>
              <a:blip r:embed="rId3">
                <a:extLst>
                  <a:ext uri="{28A0092B-C50C-407E-A947-70E740481C1C}">
                    <a14:useLocalDpi xmlns:a14="http://schemas.microsoft.com/office/drawing/2010/main" val="0"/>
                  </a:ext>
                </a:extLst>
              </a:blip>
              <a:srcRect l="18375" t="17969" r="21889" b="14844"/>
              <a:stretch>
                <a:fillRect/>
              </a:stretch>
            </p:blipFill>
            <p:spPr bwMode="auto">
              <a:xfrm>
                <a:off x="1676400" y="1617196"/>
                <a:ext cx="1981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4" descr="MPj04224110000[1]"/>
              <p:cNvPicPr>
                <a:picLocks noChangeAspect="1" noChangeArrowheads="1"/>
              </p:cNvPicPr>
              <p:nvPr/>
            </p:nvPicPr>
            <p:blipFill>
              <a:blip r:embed="rId3">
                <a:extLst>
                  <a:ext uri="{28A0092B-C50C-407E-A947-70E740481C1C}">
                    <a14:useLocalDpi xmlns:a14="http://schemas.microsoft.com/office/drawing/2010/main" val="0"/>
                  </a:ext>
                </a:extLst>
              </a:blip>
              <a:srcRect l="18375" t="17969" r="21889" b="14844"/>
              <a:stretch>
                <a:fillRect/>
              </a:stretch>
            </p:blipFill>
            <p:spPr bwMode="auto">
              <a:xfrm>
                <a:off x="6934200" y="2057400"/>
                <a:ext cx="1981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10" descr="MPj04224110000[1]"/>
              <p:cNvPicPr>
                <a:picLocks noChangeAspect="1" noChangeArrowheads="1"/>
              </p:cNvPicPr>
              <p:nvPr/>
            </p:nvPicPr>
            <p:blipFill>
              <a:blip r:embed="rId5">
                <a:extLst>
                  <a:ext uri="{28A0092B-C50C-407E-A947-70E740481C1C}">
                    <a14:useLocalDpi xmlns:a14="http://schemas.microsoft.com/office/drawing/2010/main" val="0"/>
                  </a:ext>
                </a:extLst>
              </a:blip>
              <a:srcRect l="18375" t="17969" r="21889" b="14844"/>
              <a:stretch>
                <a:fillRect/>
              </a:stretch>
            </p:blipFill>
            <p:spPr bwMode="auto">
              <a:xfrm>
                <a:off x="1295400" y="3657600"/>
                <a:ext cx="1676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10" descr="MPj04224110000[1]"/>
              <p:cNvPicPr>
                <a:picLocks noChangeAspect="1" noChangeArrowheads="1"/>
              </p:cNvPicPr>
              <p:nvPr/>
            </p:nvPicPr>
            <p:blipFill>
              <a:blip r:embed="rId5">
                <a:extLst>
                  <a:ext uri="{28A0092B-C50C-407E-A947-70E740481C1C}">
                    <a14:useLocalDpi xmlns:a14="http://schemas.microsoft.com/office/drawing/2010/main" val="0"/>
                  </a:ext>
                </a:extLst>
              </a:blip>
              <a:srcRect l="18375" t="17969" r="21889" b="14844"/>
              <a:stretch>
                <a:fillRect/>
              </a:stretch>
            </p:blipFill>
            <p:spPr bwMode="auto">
              <a:xfrm>
                <a:off x="6096000" y="3753971"/>
                <a:ext cx="1676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94856986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Delegation of NPDES Programs to ODEQ</a:t>
            </a:r>
          </a:p>
          <a:p>
            <a:pPr lvl="1"/>
            <a:r>
              <a:rPr lang="en-US" dirty="0" smtClean="0"/>
              <a:t>November 19, 1996</a:t>
            </a:r>
          </a:p>
          <a:p>
            <a:pPr lvl="2"/>
            <a:r>
              <a:rPr lang="en-US" dirty="0" smtClean="0"/>
              <a:t>Permitting and enforcement of municipal and industrial wastewater</a:t>
            </a:r>
          </a:p>
          <a:p>
            <a:pPr lvl="1"/>
            <a:r>
              <a:rPr lang="en-US" dirty="0" smtClean="0"/>
              <a:t>September 9, 1997 </a:t>
            </a:r>
          </a:p>
          <a:p>
            <a:pPr lvl="2"/>
            <a:r>
              <a:rPr lang="en-US" dirty="0" smtClean="0"/>
              <a:t>Stormwater discharges associated with construction and industrial sites</a:t>
            </a:r>
          </a:p>
          <a:p>
            <a:pPr lvl="2"/>
            <a:r>
              <a:rPr lang="en-US" dirty="0" smtClean="0"/>
              <a:t>Industrial pretreatment</a:t>
            </a:r>
            <a:endParaRPr lang="en-US" dirty="0"/>
          </a:p>
        </p:txBody>
      </p:sp>
      <p:sp>
        <p:nvSpPr>
          <p:cNvPr id="2" name="Title 1"/>
          <p:cNvSpPr>
            <a:spLocks noGrp="1"/>
          </p:cNvSpPr>
          <p:nvPr>
            <p:ph type="title"/>
          </p:nvPr>
        </p:nvSpPr>
        <p:spPr/>
        <p:txBody>
          <a:bodyPr/>
          <a:lstStyle/>
          <a:p>
            <a:r>
              <a:rPr lang="en-US" dirty="0" smtClean="0"/>
              <a:t>Regulatory History</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5031" b="98113" l="3155" r="96215">
                        <a14:foregroundMark x1="4416" y1="12579" x2="4416" y2="12579"/>
                        <a14:foregroundMark x1="3785" y1="8176" x2="3785" y2="8176"/>
                        <a14:foregroundMark x1="66877" y1="91824" x2="66877" y2="91824"/>
                        <a14:foregroundMark x1="94637" y1="82390" x2="94637" y2="82390"/>
                        <a14:foregroundMark x1="77603" y1="94969" x2="77603" y2="94969"/>
                        <a14:foregroundMark x1="68454" y1="91824" x2="68454" y2="91824"/>
                        <a14:foregroundMark x1="75710" y1="93082" x2="75710" y2="93082"/>
                        <a14:foregroundMark x1="78549" y1="91195" x2="78549" y2="91195"/>
                        <a14:foregroundMark x1="96215" y1="91824" x2="96215" y2="91824"/>
                        <a14:foregroundMark x1="36593" y1="71069" x2="36593" y2="71069"/>
                      </a14:backgroundRemoval>
                    </a14:imgEffect>
                  </a14:imgLayer>
                </a14:imgProps>
              </a:ext>
              <a:ext uri="{28A0092B-C50C-407E-A947-70E740481C1C}">
                <a14:useLocalDpi xmlns:a14="http://schemas.microsoft.com/office/drawing/2010/main" val="0"/>
              </a:ext>
            </a:extLst>
          </a:blip>
          <a:stretch>
            <a:fillRect/>
          </a:stretch>
        </p:blipFill>
        <p:spPr>
          <a:xfrm>
            <a:off x="6096000" y="5361093"/>
            <a:ext cx="2916879" cy="1463040"/>
          </a:xfrm>
          <a:prstGeom prst="rect">
            <a:avLst/>
          </a:prstGeom>
        </p:spPr>
      </p:pic>
    </p:spTree>
    <p:extLst>
      <p:ext uri="{BB962C8B-B14F-4D97-AF65-F5344CB8AC3E}">
        <p14:creationId xmlns:p14="http://schemas.microsoft.com/office/powerpoint/2010/main" val="378966374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DEQ has regulatory authority over the following stormwater discharges:</a:t>
            </a:r>
          </a:p>
          <a:p>
            <a:pPr lvl="1"/>
            <a:r>
              <a:rPr lang="en-US" dirty="0" smtClean="0"/>
              <a:t>From MS4s</a:t>
            </a:r>
          </a:p>
          <a:p>
            <a:pPr lvl="1"/>
            <a:r>
              <a:rPr lang="en-US" dirty="0" smtClean="0"/>
              <a:t>From industrial activities</a:t>
            </a:r>
          </a:p>
          <a:p>
            <a:pPr lvl="1"/>
            <a:r>
              <a:rPr lang="en-US" dirty="0" smtClean="0"/>
              <a:t>From construction activities</a:t>
            </a:r>
          </a:p>
          <a:p>
            <a:pPr lvl="1"/>
            <a:r>
              <a:rPr lang="en-US" dirty="0" smtClean="0"/>
              <a:t>Through the requirements of individual permits or OKG11 (concrete batch plants)</a:t>
            </a:r>
            <a:endParaRPr lang="en-US" dirty="0"/>
          </a:p>
        </p:txBody>
      </p:sp>
      <p:sp>
        <p:nvSpPr>
          <p:cNvPr id="2" name="Title 1"/>
          <p:cNvSpPr>
            <a:spLocks noGrp="1"/>
          </p:cNvSpPr>
          <p:nvPr>
            <p:ph type="title"/>
          </p:nvPr>
        </p:nvSpPr>
        <p:spPr/>
        <p:txBody>
          <a:bodyPr/>
          <a:lstStyle/>
          <a:p>
            <a:r>
              <a:rPr lang="en-US" dirty="0" smtClean="0"/>
              <a:t>Stormwater Programs</a:t>
            </a:r>
            <a:endParaRPr lang="en-US" dirty="0"/>
          </a:p>
        </p:txBody>
      </p:sp>
    </p:spTree>
    <p:extLst>
      <p:ext uri="{BB962C8B-B14F-4D97-AF65-F5344CB8AC3E}">
        <p14:creationId xmlns:p14="http://schemas.microsoft.com/office/powerpoint/2010/main" val="98982448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MS4s</a:t>
            </a:r>
            <a:endParaRPr lang="en-US" dirty="0"/>
          </a:p>
        </p:txBody>
      </p:sp>
      <p:sp>
        <p:nvSpPr>
          <p:cNvPr id="5" name="Subtitle 4"/>
          <p:cNvSpPr>
            <a:spLocks noGrp="1"/>
          </p:cNvSpPr>
          <p:nvPr>
            <p:ph type="subTitle" idx="1"/>
          </p:nvPr>
        </p:nvSpPr>
        <p:spPr/>
        <p:txBody>
          <a:bodyPr>
            <a:normAutofit/>
          </a:bodyPr>
          <a:lstStyle/>
          <a:p>
            <a:r>
              <a:rPr lang="en-US" sz="3200" dirty="0" smtClean="0"/>
              <a:t>Municipal Separate Storm Sewer Systems</a:t>
            </a:r>
            <a:endParaRPr lang="en-US" sz="3200" dirty="0"/>
          </a:p>
        </p:txBody>
      </p:sp>
      <p:sp>
        <p:nvSpPr>
          <p:cNvPr id="3" name="AutoShape 2" descr="Image result for skyline clipart"/>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skyline clipart"/>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skyline clipart"/>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skyline clipart"/>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water tower clipart"/>
          <p:cNvSpPr>
            <a:spLocks noChangeAspect="1" noChangeArrowheads="1"/>
          </p:cNvSpPr>
          <p:nvPr/>
        </p:nvSpPr>
        <p:spPr bwMode="auto">
          <a:xfrm>
            <a:off x="6731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65137"/>
            <a:ext cx="2649394" cy="264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38246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ate_urbanized_ar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343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914400" y="2133600"/>
            <a:ext cx="8119533" cy="4186237"/>
          </a:xfrm>
        </p:spPr>
        <p:txBody>
          <a:bodyPr>
            <a:normAutofit/>
          </a:bodyPr>
          <a:lstStyle/>
          <a:p>
            <a:r>
              <a:rPr lang="en-US" dirty="0" smtClean="0"/>
              <a:t>Phase I (2 permittees)</a:t>
            </a:r>
          </a:p>
          <a:p>
            <a:pPr lvl="1"/>
            <a:r>
              <a:rPr lang="en-US" dirty="0" smtClean="0"/>
              <a:t>Individual Permits</a:t>
            </a:r>
          </a:p>
          <a:p>
            <a:pPr lvl="2"/>
            <a:r>
              <a:rPr lang="en-US" dirty="0" smtClean="0"/>
              <a:t>City of Oklahoma City</a:t>
            </a:r>
          </a:p>
          <a:p>
            <a:pPr lvl="3"/>
            <a:r>
              <a:rPr lang="en-US" dirty="0" smtClean="0"/>
              <a:t>First issued September </a:t>
            </a:r>
            <a:r>
              <a:rPr lang="en-US" dirty="0"/>
              <a:t>1, </a:t>
            </a:r>
            <a:r>
              <a:rPr lang="en-US" dirty="0" smtClean="0"/>
              <a:t>1995</a:t>
            </a:r>
          </a:p>
          <a:p>
            <a:pPr lvl="2"/>
            <a:r>
              <a:rPr lang="en-US" dirty="0" smtClean="0"/>
              <a:t>City of Tulsa</a:t>
            </a:r>
          </a:p>
          <a:p>
            <a:pPr lvl="3"/>
            <a:r>
              <a:rPr lang="en-US" dirty="0" smtClean="0"/>
              <a:t>First </a:t>
            </a:r>
            <a:r>
              <a:rPr lang="en-US" dirty="0"/>
              <a:t>issued April 1, </a:t>
            </a:r>
            <a:r>
              <a:rPr lang="en-US" dirty="0" smtClean="0"/>
              <a:t>1997</a:t>
            </a:r>
          </a:p>
          <a:p>
            <a:pPr lvl="2"/>
            <a:r>
              <a:rPr lang="en-US" dirty="0"/>
              <a:t>Both are co-permittees with ODOT and OTA</a:t>
            </a:r>
          </a:p>
          <a:p>
            <a:pPr lvl="1"/>
            <a:r>
              <a:rPr lang="en-US" dirty="0" smtClean="0"/>
              <a:t>Both </a:t>
            </a:r>
            <a:r>
              <a:rPr lang="en-US" dirty="0"/>
              <a:t>are co-permittees with ODOT and OTA</a:t>
            </a:r>
          </a:p>
          <a:p>
            <a:pPr lvl="1"/>
            <a:r>
              <a:rPr lang="en-US" dirty="0"/>
              <a:t>Pollution Prevention Approach</a:t>
            </a:r>
          </a:p>
          <a:p>
            <a:pPr lvl="1"/>
            <a:r>
              <a:rPr lang="en-US" dirty="0" smtClean="0"/>
              <a:t>Includes </a:t>
            </a:r>
            <a:r>
              <a:rPr lang="en-US" dirty="0"/>
              <a:t>a requirement to address runoff from industrial and high risk runoff sites</a:t>
            </a:r>
          </a:p>
          <a:p>
            <a:pPr lvl="1"/>
            <a:endParaRPr lang="en-US" dirty="0" smtClean="0"/>
          </a:p>
        </p:txBody>
      </p:sp>
      <p:sp>
        <p:nvSpPr>
          <p:cNvPr id="2" name="Title 1"/>
          <p:cNvSpPr>
            <a:spLocks noGrp="1"/>
          </p:cNvSpPr>
          <p:nvPr>
            <p:ph type="title"/>
          </p:nvPr>
        </p:nvSpPr>
        <p:spPr/>
        <p:txBody>
          <a:bodyPr/>
          <a:lstStyle/>
          <a:p>
            <a:r>
              <a:rPr lang="en-US" dirty="0" smtClean="0"/>
              <a:t>Oklahoma’s MS4 Permit Holders</a:t>
            </a:r>
            <a:endParaRPr lang="en-US" dirty="0"/>
          </a:p>
        </p:txBody>
      </p:sp>
    </p:spTree>
    <p:extLst>
      <p:ext uri="{BB962C8B-B14F-4D97-AF65-F5344CB8AC3E}">
        <p14:creationId xmlns:p14="http://schemas.microsoft.com/office/powerpoint/2010/main" val="232864550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2292</TotalTime>
  <Words>2476</Words>
  <Application>Microsoft Office PowerPoint</Application>
  <PresentationFormat>On-screen Show (4:3)</PresentationFormat>
  <Paragraphs>390</Paragraphs>
  <Slides>53</Slides>
  <Notes>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Waveform</vt:lpstr>
      <vt:lpstr>OKR05 Permit Overview</vt:lpstr>
      <vt:lpstr>Outline</vt:lpstr>
      <vt:lpstr>Regulatory History</vt:lpstr>
      <vt:lpstr>Regulatory History</vt:lpstr>
      <vt:lpstr>Regulatory History</vt:lpstr>
      <vt:lpstr>Regulatory History</vt:lpstr>
      <vt:lpstr>Stormwater Programs</vt:lpstr>
      <vt:lpstr>MS4s</vt:lpstr>
      <vt:lpstr>Oklahoma’s MS4 Permit Holders</vt:lpstr>
      <vt:lpstr>Oklahoma’s Phase II MS4 Permits</vt:lpstr>
      <vt:lpstr>Local Stormwater Permits</vt:lpstr>
      <vt:lpstr>Industrial Stormwater</vt:lpstr>
      <vt:lpstr>OKR05</vt:lpstr>
      <vt:lpstr>No Exposure Certification</vt:lpstr>
      <vt:lpstr>No Exposure Checklist</vt:lpstr>
      <vt:lpstr>No Exposure Checklist</vt:lpstr>
      <vt:lpstr>Basic Requirements</vt:lpstr>
      <vt:lpstr>NOI</vt:lpstr>
      <vt:lpstr>Who Needs to Submit an NOI?</vt:lpstr>
      <vt:lpstr>When do I Submit an NOI?</vt:lpstr>
      <vt:lpstr>What’s Included on an NOI?</vt:lpstr>
      <vt:lpstr>What Needs to be in the SWP3?</vt:lpstr>
      <vt:lpstr>What Needs to be in the SWP3?</vt:lpstr>
      <vt:lpstr>What Needs to be in the SWP3?</vt:lpstr>
      <vt:lpstr>What Needs to be in the SWP3?</vt:lpstr>
      <vt:lpstr>SWP3 Template</vt:lpstr>
      <vt:lpstr>Monitoring</vt:lpstr>
      <vt:lpstr>Monitoring</vt:lpstr>
      <vt:lpstr>Representative Outfalls</vt:lpstr>
      <vt:lpstr>Quarterly Visual Monitoring</vt:lpstr>
      <vt:lpstr>Quarterly Visual Monitoring</vt:lpstr>
      <vt:lpstr>PowerPoint Presentation</vt:lpstr>
      <vt:lpstr>Numeric Effluent Limitation Monitoring</vt:lpstr>
      <vt:lpstr>PowerPoint Presentation</vt:lpstr>
      <vt:lpstr>Annual Comprehensive Site Compliance Evaluation Report</vt:lpstr>
      <vt:lpstr>ACSCER</vt:lpstr>
      <vt:lpstr>Reports &amp; Recordkeeping</vt:lpstr>
      <vt:lpstr>Signatory Requirements</vt:lpstr>
      <vt:lpstr>What do I do if…?</vt:lpstr>
      <vt:lpstr>What do I do if…?</vt:lpstr>
      <vt:lpstr>What do I do if…?</vt:lpstr>
      <vt:lpstr>What do I do if…?</vt:lpstr>
      <vt:lpstr>What do I do if…?</vt:lpstr>
      <vt:lpstr>When do I submit a Notice of Termination (NOT)?</vt:lpstr>
      <vt:lpstr>NOT</vt:lpstr>
      <vt:lpstr>What’s Included on an NOT?</vt:lpstr>
      <vt:lpstr>All Forms</vt:lpstr>
      <vt:lpstr>Enforcement</vt:lpstr>
      <vt:lpstr>Stormwater Enforcement</vt:lpstr>
      <vt:lpstr>Enforcement Actions</vt:lpstr>
      <vt:lpstr>Enforcement Data</vt:lpstr>
      <vt:lpstr>DEQ Stormwater Contacts</vt:lpstr>
      <vt:lpstr>Questions, Comments,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OKR05 Permit Overview</dc:title>
  <dc:creator>Mollenkamp, Lorinda L.</dc:creator>
  <cp:lastModifiedBy>DEQUser</cp:lastModifiedBy>
  <cp:revision>119</cp:revision>
  <dcterms:created xsi:type="dcterms:W3CDTF">2015-02-18T16:21:17Z</dcterms:created>
  <dcterms:modified xsi:type="dcterms:W3CDTF">2015-03-24T22:36:15Z</dcterms:modified>
</cp:coreProperties>
</file>