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258" r:id="rId6"/>
    <p:sldId id="291" r:id="rId7"/>
    <p:sldId id="298" r:id="rId8"/>
    <p:sldId id="259" r:id="rId9"/>
    <p:sldId id="289" r:id="rId10"/>
    <p:sldId id="270" r:id="rId11"/>
    <p:sldId id="281" r:id="rId12"/>
    <p:sldId id="282" r:id="rId13"/>
    <p:sldId id="290" r:id="rId14"/>
    <p:sldId id="271" r:id="rId15"/>
    <p:sldId id="260" r:id="rId16"/>
    <p:sldId id="292" r:id="rId17"/>
    <p:sldId id="266" r:id="rId18"/>
    <p:sldId id="261" r:id="rId19"/>
    <p:sldId id="293" r:id="rId20"/>
    <p:sldId id="273" r:id="rId21"/>
    <p:sldId id="275" r:id="rId22"/>
    <p:sldId id="276" r:id="rId23"/>
    <p:sldId id="277" r:id="rId24"/>
    <p:sldId id="274" r:id="rId25"/>
    <p:sldId id="287" r:id="rId26"/>
    <p:sldId id="294" r:id="rId27"/>
    <p:sldId id="297" r:id="rId28"/>
    <p:sldId id="29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B9CF84-E584-43CC-BB0E-5960AF38AFB0}" v="53" dt="2025-11-12T20:03:57.167"/>
    <p1510:client id="{82CE3262-E796-491F-BC2F-1117D7E602B2}" v="1" dt="2025-11-12T16:04:06.5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99" autoAdjust="0"/>
  </p:normalViewPr>
  <p:slideViewPr>
    <p:cSldViewPr snapToGrid="0">
      <p:cViewPr varScale="1">
        <p:scale>
          <a:sx n="103" d="100"/>
          <a:sy n="103" d="100"/>
        </p:scale>
        <p:origin x="113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y Padgett" userId="138ecc5c-c3c6-47fd-85cd-9026a84a4358" providerId="ADAL" clId="{B8927402-CE99-4A82-87FE-C1F83579F195}"/>
    <pc:docChg chg="undo custSel modSld modMainMaster">
      <pc:chgData name="Clay Padgett" userId="138ecc5c-c3c6-47fd-85cd-9026a84a4358" providerId="ADAL" clId="{B8927402-CE99-4A82-87FE-C1F83579F195}" dt="2025-11-12T20:13:13.233" v="466" actId="20577"/>
      <pc:docMkLst>
        <pc:docMk/>
      </pc:docMkLst>
      <pc:sldChg chg="modSp mod">
        <pc:chgData name="Clay Padgett" userId="138ecc5c-c3c6-47fd-85cd-9026a84a4358" providerId="ADAL" clId="{B8927402-CE99-4A82-87FE-C1F83579F195}" dt="2025-11-12T18:54:43.800" v="19" actId="20577"/>
        <pc:sldMkLst>
          <pc:docMk/>
          <pc:sldMk cId="1980743087" sldId="256"/>
        </pc:sldMkLst>
        <pc:spChg chg="mod">
          <ac:chgData name="Clay Padgett" userId="138ecc5c-c3c6-47fd-85cd-9026a84a4358" providerId="ADAL" clId="{B8927402-CE99-4A82-87FE-C1F83579F195}" dt="2025-11-12T18:54:43.800" v="19" actId="20577"/>
          <ac:spMkLst>
            <pc:docMk/>
            <pc:sldMk cId="1980743087" sldId="256"/>
            <ac:spMk id="3" creationId="{00000000-0000-0000-0000-000000000000}"/>
          </ac:spMkLst>
        </pc:spChg>
      </pc:sldChg>
      <pc:sldChg chg="modSp mod">
        <pc:chgData name="Clay Padgett" userId="138ecc5c-c3c6-47fd-85cd-9026a84a4358" providerId="ADAL" clId="{B8927402-CE99-4A82-87FE-C1F83579F195}" dt="2025-11-12T20:04:13.897" v="260" actId="14"/>
        <pc:sldMkLst>
          <pc:docMk/>
          <pc:sldMk cId="589036667" sldId="260"/>
        </pc:sldMkLst>
        <pc:spChg chg="mod">
          <ac:chgData name="Clay Padgett" userId="138ecc5c-c3c6-47fd-85cd-9026a84a4358" providerId="ADAL" clId="{B8927402-CE99-4A82-87FE-C1F83579F195}" dt="2025-11-12T20:04:13.897" v="260" actId="14"/>
          <ac:spMkLst>
            <pc:docMk/>
            <pc:sldMk cId="589036667" sldId="260"/>
            <ac:spMk id="3" creationId="{00000000-0000-0000-0000-000000000000}"/>
          </ac:spMkLst>
        </pc:spChg>
      </pc:sldChg>
      <pc:sldChg chg="modSp mod">
        <pc:chgData name="Clay Padgett" userId="138ecc5c-c3c6-47fd-85cd-9026a84a4358" providerId="ADAL" clId="{B8927402-CE99-4A82-87FE-C1F83579F195}" dt="2025-11-12T20:08:57.572" v="346" actId="20577"/>
        <pc:sldMkLst>
          <pc:docMk/>
          <pc:sldMk cId="984122692" sldId="274"/>
        </pc:sldMkLst>
        <pc:spChg chg="mod">
          <ac:chgData name="Clay Padgett" userId="138ecc5c-c3c6-47fd-85cd-9026a84a4358" providerId="ADAL" clId="{B8927402-CE99-4A82-87FE-C1F83579F195}" dt="2025-11-12T20:08:57.572" v="346" actId="20577"/>
          <ac:spMkLst>
            <pc:docMk/>
            <pc:sldMk cId="984122692" sldId="274"/>
            <ac:spMk id="2" creationId="{00000000-0000-0000-0000-000000000000}"/>
          </ac:spMkLst>
        </pc:spChg>
      </pc:sldChg>
      <pc:sldChg chg="addSp modSp mod modClrScheme chgLayout">
        <pc:chgData name="Clay Padgett" userId="138ecc5c-c3c6-47fd-85cd-9026a84a4358" providerId="ADAL" clId="{B8927402-CE99-4A82-87FE-C1F83579F195}" dt="2025-11-12T20:07:51.870" v="323" actId="1076"/>
        <pc:sldMkLst>
          <pc:docMk/>
          <pc:sldMk cId="528764381" sldId="276"/>
        </pc:sldMkLst>
        <pc:spChg chg="add mod ord">
          <ac:chgData name="Clay Padgett" userId="138ecc5c-c3c6-47fd-85cd-9026a84a4358" providerId="ADAL" clId="{B8927402-CE99-4A82-87FE-C1F83579F195}" dt="2025-11-12T20:07:19.108" v="315" actId="113"/>
          <ac:spMkLst>
            <pc:docMk/>
            <pc:sldMk cId="528764381" sldId="276"/>
            <ac:spMk id="2" creationId="{7DEE702C-E9B4-21A8-E85C-930534FC3D9B}"/>
          </ac:spMkLst>
        </pc:spChg>
        <pc:spChg chg="mod ord">
          <ac:chgData name="Clay Padgett" userId="138ecc5c-c3c6-47fd-85cd-9026a84a4358" providerId="ADAL" clId="{B8927402-CE99-4A82-87FE-C1F83579F195}" dt="2025-11-12T20:06:36.922" v="293" actId="1076"/>
          <ac:spMkLst>
            <pc:docMk/>
            <pc:sldMk cId="528764381" sldId="276"/>
            <ac:spMk id="3" creationId="{00000000-0000-0000-0000-000000000000}"/>
          </ac:spMkLst>
        </pc:spChg>
        <pc:spChg chg="mod ord">
          <ac:chgData name="Clay Padgett" userId="138ecc5c-c3c6-47fd-85cd-9026a84a4358" providerId="ADAL" clId="{B8927402-CE99-4A82-87FE-C1F83579F195}" dt="2025-11-12T20:07:51.870" v="323" actId="1076"/>
          <ac:spMkLst>
            <pc:docMk/>
            <pc:sldMk cId="528764381" sldId="276"/>
            <ac:spMk id="5" creationId="{00000000-0000-0000-0000-000000000000}"/>
          </ac:spMkLst>
        </pc:spChg>
        <pc:spChg chg="mod ord">
          <ac:chgData name="Clay Padgett" userId="138ecc5c-c3c6-47fd-85cd-9026a84a4358" providerId="ADAL" clId="{B8927402-CE99-4A82-87FE-C1F83579F195}" dt="2025-11-12T20:07:38.415" v="321" actId="1076"/>
          <ac:spMkLst>
            <pc:docMk/>
            <pc:sldMk cId="528764381" sldId="276"/>
            <ac:spMk id="6" creationId="{00000000-0000-0000-0000-000000000000}"/>
          </ac:spMkLst>
        </pc:spChg>
        <pc:spChg chg="mod ord">
          <ac:chgData name="Clay Padgett" userId="138ecc5c-c3c6-47fd-85cd-9026a84a4358" providerId="ADAL" clId="{B8927402-CE99-4A82-87FE-C1F83579F195}" dt="2025-11-12T20:06:31.589" v="292" actId="1076"/>
          <ac:spMkLst>
            <pc:docMk/>
            <pc:sldMk cId="528764381" sldId="276"/>
            <ac:spMk id="7" creationId="{00000000-0000-0000-0000-000000000000}"/>
          </ac:spMkLst>
        </pc:spChg>
      </pc:sldChg>
      <pc:sldChg chg="modSp mod">
        <pc:chgData name="Clay Padgett" userId="138ecc5c-c3c6-47fd-85cd-9026a84a4358" providerId="ADAL" clId="{B8927402-CE99-4A82-87FE-C1F83579F195}" dt="2025-11-12T20:10:32.500" v="366" actId="20577"/>
        <pc:sldMkLst>
          <pc:docMk/>
          <pc:sldMk cId="1671827215" sldId="287"/>
        </pc:sldMkLst>
        <pc:spChg chg="mod">
          <ac:chgData name="Clay Padgett" userId="138ecc5c-c3c6-47fd-85cd-9026a84a4358" providerId="ADAL" clId="{B8927402-CE99-4A82-87FE-C1F83579F195}" dt="2025-11-12T20:10:32.500" v="366" actId="20577"/>
          <ac:spMkLst>
            <pc:docMk/>
            <pc:sldMk cId="1671827215" sldId="287"/>
            <ac:spMk id="3" creationId="{00000000-0000-0000-0000-000000000000}"/>
          </ac:spMkLst>
        </pc:spChg>
      </pc:sldChg>
      <pc:sldChg chg="setBg">
        <pc:chgData name="Clay Padgett" userId="138ecc5c-c3c6-47fd-85cd-9026a84a4358" providerId="ADAL" clId="{B8927402-CE99-4A82-87FE-C1F83579F195}" dt="2025-11-12T19:23:02.421" v="67"/>
        <pc:sldMkLst>
          <pc:docMk/>
          <pc:sldMk cId="2898793372" sldId="289"/>
        </pc:sldMkLst>
      </pc:sldChg>
      <pc:sldChg chg="modSp mod setBg">
        <pc:chgData name="Clay Padgett" userId="138ecc5c-c3c6-47fd-85cd-9026a84a4358" providerId="ADAL" clId="{B8927402-CE99-4A82-87FE-C1F83579F195}" dt="2025-11-12T19:58:53.010" v="211" actId="20577"/>
        <pc:sldMkLst>
          <pc:docMk/>
          <pc:sldMk cId="1032688888" sldId="290"/>
        </pc:sldMkLst>
        <pc:spChg chg="mod">
          <ac:chgData name="Clay Padgett" userId="138ecc5c-c3c6-47fd-85cd-9026a84a4358" providerId="ADAL" clId="{B8927402-CE99-4A82-87FE-C1F83579F195}" dt="2025-11-12T19:58:53.010" v="211" actId="20577"/>
          <ac:spMkLst>
            <pc:docMk/>
            <pc:sldMk cId="1032688888" sldId="290"/>
            <ac:spMk id="3" creationId="{DD170FBD-6F59-A6D0-2C23-9AD556B55710}"/>
          </ac:spMkLst>
        </pc:spChg>
      </pc:sldChg>
      <pc:sldChg chg="modSp mod setBg modNotesTx">
        <pc:chgData name="Clay Padgett" userId="138ecc5c-c3c6-47fd-85cd-9026a84a4358" providerId="ADAL" clId="{B8927402-CE99-4A82-87FE-C1F83579F195}" dt="2025-11-12T19:57:11.379" v="206" actId="20577"/>
        <pc:sldMkLst>
          <pc:docMk/>
          <pc:sldMk cId="979057827" sldId="291"/>
        </pc:sldMkLst>
        <pc:spChg chg="mod">
          <ac:chgData name="Clay Padgett" userId="138ecc5c-c3c6-47fd-85cd-9026a84a4358" providerId="ADAL" clId="{B8927402-CE99-4A82-87FE-C1F83579F195}" dt="2025-11-12T19:57:11.379" v="206" actId="20577"/>
          <ac:spMkLst>
            <pc:docMk/>
            <pc:sldMk cId="979057827" sldId="291"/>
            <ac:spMk id="3" creationId="{4FBA8C9B-9475-6F2C-15DA-0BCE0625CBBA}"/>
          </ac:spMkLst>
        </pc:spChg>
      </pc:sldChg>
      <pc:sldChg chg="modSp mod">
        <pc:chgData name="Clay Padgett" userId="138ecc5c-c3c6-47fd-85cd-9026a84a4358" providerId="ADAL" clId="{B8927402-CE99-4A82-87FE-C1F83579F195}" dt="2025-11-12T20:05:12.217" v="288" actId="20577"/>
        <pc:sldMkLst>
          <pc:docMk/>
          <pc:sldMk cId="2948223980" sldId="292"/>
        </pc:sldMkLst>
        <pc:spChg chg="mod">
          <ac:chgData name="Clay Padgett" userId="138ecc5c-c3c6-47fd-85cd-9026a84a4358" providerId="ADAL" clId="{B8927402-CE99-4A82-87FE-C1F83579F195}" dt="2025-11-12T20:05:12.217" v="288" actId="20577"/>
          <ac:spMkLst>
            <pc:docMk/>
            <pc:sldMk cId="2948223980" sldId="292"/>
            <ac:spMk id="3" creationId="{8CCC2440-CFE4-6BBA-77B3-019E2146139E}"/>
          </ac:spMkLst>
        </pc:spChg>
      </pc:sldChg>
      <pc:sldChg chg="modSp mod">
        <pc:chgData name="Clay Padgett" userId="138ecc5c-c3c6-47fd-85cd-9026a84a4358" providerId="ADAL" clId="{B8927402-CE99-4A82-87FE-C1F83579F195}" dt="2025-11-12T20:11:59.256" v="394" actId="20577"/>
        <pc:sldMkLst>
          <pc:docMk/>
          <pc:sldMk cId="2752678631" sldId="294"/>
        </pc:sldMkLst>
        <pc:spChg chg="mod">
          <ac:chgData name="Clay Padgett" userId="138ecc5c-c3c6-47fd-85cd-9026a84a4358" providerId="ADAL" clId="{B8927402-CE99-4A82-87FE-C1F83579F195}" dt="2025-11-12T20:11:59.256" v="394" actId="20577"/>
          <ac:spMkLst>
            <pc:docMk/>
            <pc:sldMk cId="2752678631" sldId="294"/>
            <ac:spMk id="3" creationId="{7CC12495-5B9E-0F82-278B-95759C7FD949}"/>
          </ac:spMkLst>
        </pc:spChg>
      </pc:sldChg>
      <pc:sldChg chg="setBg">
        <pc:chgData name="Clay Padgett" userId="138ecc5c-c3c6-47fd-85cd-9026a84a4358" providerId="ADAL" clId="{B8927402-CE99-4A82-87FE-C1F83579F195}" dt="2025-11-12T19:22:02.139" v="53"/>
        <pc:sldMkLst>
          <pc:docMk/>
          <pc:sldMk cId="1521625034" sldId="296"/>
        </pc:sldMkLst>
      </pc:sldChg>
      <pc:sldChg chg="modSp mod">
        <pc:chgData name="Clay Padgett" userId="138ecc5c-c3c6-47fd-85cd-9026a84a4358" providerId="ADAL" clId="{B8927402-CE99-4A82-87FE-C1F83579F195}" dt="2025-11-12T20:13:13.233" v="466" actId="20577"/>
        <pc:sldMkLst>
          <pc:docMk/>
          <pc:sldMk cId="897396314" sldId="297"/>
        </pc:sldMkLst>
        <pc:spChg chg="mod">
          <ac:chgData name="Clay Padgett" userId="138ecc5c-c3c6-47fd-85cd-9026a84a4358" providerId="ADAL" clId="{B8927402-CE99-4A82-87FE-C1F83579F195}" dt="2025-11-12T20:13:13.233" v="466" actId="20577"/>
          <ac:spMkLst>
            <pc:docMk/>
            <pc:sldMk cId="897396314" sldId="297"/>
            <ac:spMk id="3" creationId="{8A1EE00D-F595-F987-E510-39623554B0CF}"/>
          </ac:spMkLst>
        </pc:spChg>
      </pc:sldChg>
      <pc:sldMasterChg chg="setBg modSldLayout">
        <pc:chgData name="Clay Padgett" userId="138ecc5c-c3c6-47fd-85cd-9026a84a4358" providerId="ADAL" clId="{B8927402-CE99-4A82-87FE-C1F83579F195}" dt="2025-11-12T19:23:02.421" v="67"/>
        <pc:sldMasterMkLst>
          <pc:docMk/>
          <pc:sldMasterMk cId="2914097937" sldId="2147483648"/>
        </pc:sldMasterMkLst>
        <pc:sldLayoutChg chg="setBg">
          <pc:chgData name="Clay Padgett" userId="138ecc5c-c3c6-47fd-85cd-9026a84a4358" providerId="ADAL" clId="{B8927402-CE99-4A82-87FE-C1F83579F195}" dt="2025-11-12T19:23:02.421" v="67"/>
          <pc:sldLayoutMkLst>
            <pc:docMk/>
            <pc:sldMasterMk cId="2914097937" sldId="2147483648"/>
            <pc:sldLayoutMk cId="454094782" sldId="2147483649"/>
          </pc:sldLayoutMkLst>
        </pc:sldLayoutChg>
        <pc:sldLayoutChg chg="setBg">
          <pc:chgData name="Clay Padgett" userId="138ecc5c-c3c6-47fd-85cd-9026a84a4358" providerId="ADAL" clId="{B8927402-CE99-4A82-87FE-C1F83579F195}" dt="2025-11-12T19:23:02.421" v="67"/>
          <pc:sldLayoutMkLst>
            <pc:docMk/>
            <pc:sldMasterMk cId="2914097937" sldId="2147483648"/>
            <pc:sldLayoutMk cId="3536631602" sldId="2147483650"/>
          </pc:sldLayoutMkLst>
        </pc:sldLayoutChg>
        <pc:sldLayoutChg chg="setBg">
          <pc:chgData name="Clay Padgett" userId="138ecc5c-c3c6-47fd-85cd-9026a84a4358" providerId="ADAL" clId="{B8927402-CE99-4A82-87FE-C1F83579F195}" dt="2025-11-12T19:23:02.421" v="67"/>
          <pc:sldLayoutMkLst>
            <pc:docMk/>
            <pc:sldMasterMk cId="2914097937" sldId="2147483648"/>
            <pc:sldLayoutMk cId="1519547586" sldId="2147483651"/>
          </pc:sldLayoutMkLst>
        </pc:sldLayoutChg>
        <pc:sldLayoutChg chg="setBg">
          <pc:chgData name="Clay Padgett" userId="138ecc5c-c3c6-47fd-85cd-9026a84a4358" providerId="ADAL" clId="{B8927402-CE99-4A82-87FE-C1F83579F195}" dt="2025-11-12T19:23:02.421" v="67"/>
          <pc:sldLayoutMkLst>
            <pc:docMk/>
            <pc:sldMasterMk cId="2914097937" sldId="2147483648"/>
            <pc:sldLayoutMk cId="4251401457" sldId="2147483652"/>
          </pc:sldLayoutMkLst>
        </pc:sldLayoutChg>
        <pc:sldLayoutChg chg="setBg">
          <pc:chgData name="Clay Padgett" userId="138ecc5c-c3c6-47fd-85cd-9026a84a4358" providerId="ADAL" clId="{B8927402-CE99-4A82-87FE-C1F83579F195}" dt="2025-11-12T19:23:02.421" v="67"/>
          <pc:sldLayoutMkLst>
            <pc:docMk/>
            <pc:sldMasterMk cId="2914097937" sldId="2147483648"/>
            <pc:sldLayoutMk cId="658903030" sldId="2147483653"/>
          </pc:sldLayoutMkLst>
        </pc:sldLayoutChg>
        <pc:sldLayoutChg chg="setBg">
          <pc:chgData name="Clay Padgett" userId="138ecc5c-c3c6-47fd-85cd-9026a84a4358" providerId="ADAL" clId="{B8927402-CE99-4A82-87FE-C1F83579F195}" dt="2025-11-12T19:23:02.421" v="67"/>
          <pc:sldLayoutMkLst>
            <pc:docMk/>
            <pc:sldMasterMk cId="2914097937" sldId="2147483648"/>
            <pc:sldLayoutMk cId="2685181697" sldId="2147483654"/>
          </pc:sldLayoutMkLst>
        </pc:sldLayoutChg>
        <pc:sldLayoutChg chg="setBg">
          <pc:chgData name="Clay Padgett" userId="138ecc5c-c3c6-47fd-85cd-9026a84a4358" providerId="ADAL" clId="{B8927402-CE99-4A82-87FE-C1F83579F195}" dt="2025-11-12T19:23:02.421" v="67"/>
          <pc:sldLayoutMkLst>
            <pc:docMk/>
            <pc:sldMasterMk cId="2914097937" sldId="2147483648"/>
            <pc:sldLayoutMk cId="2949540808" sldId="2147483655"/>
          </pc:sldLayoutMkLst>
        </pc:sldLayoutChg>
        <pc:sldLayoutChg chg="setBg">
          <pc:chgData name="Clay Padgett" userId="138ecc5c-c3c6-47fd-85cd-9026a84a4358" providerId="ADAL" clId="{B8927402-CE99-4A82-87FE-C1F83579F195}" dt="2025-11-12T19:23:02.421" v="67"/>
          <pc:sldLayoutMkLst>
            <pc:docMk/>
            <pc:sldMasterMk cId="2914097937" sldId="2147483648"/>
            <pc:sldLayoutMk cId="1878607356" sldId="2147483656"/>
          </pc:sldLayoutMkLst>
        </pc:sldLayoutChg>
        <pc:sldLayoutChg chg="setBg">
          <pc:chgData name="Clay Padgett" userId="138ecc5c-c3c6-47fd-85cd-9026a84a4358" providerId="ADAL" clId="{B8927402-CE99-4A82-87FE-C1F83579F195}" dt="2025-11-12T19:23:02.421" v="67"/>
          <pc:sldLayoutMkLst>
            <pc:docMk/>
            <pc:sldMasterMk cId="2914097937" sldId="2147483648"/>
            <pc:sldLayoutMk cId="1351787200" sldId="2147483657"/>
          </pc:sldLayoutMkLst>
        </pc:sldLayoutChg>
        <pc:sldLayoutChg chg="setBg">
          <pc:chgData name="Clay Padgett" userId="138ecc5c-c3c6-47fd-85cd-9026a84a4358" providerId="ADAL" clId="{B8927402-CE99-4A82-87FE-C1F83579F195}" dt="2025-11-12T19:23:02.421" v="67"/>
          <pc:sldLayoutMkLst>
            <pc:docMk/>
            <pc:sldMasterMk cId="2914097937" sldId="2147483648"/>
            <pc:sldLayoutMk cId="3088590178" sldId="2147483658"/>
          </pc:sldLayoutMkLst>
        </pc:sldLayoutChg>
        <pc:sldLayoutChg chg="setBg">
          <pc:chgData name="Clay Padgett" userId="138ecc5c-c3c6-47fd-85cd-9026a84a4358" providerId="ADAL" clId="{B8927402-CE99-4A82-87FE-C1F83579F195}" dt="2025-11-12T19:23:02.421" v="67"/>
          <pc:sldLayoutMkLst>
            <pc:docMk/>
            <pc:sldMasterMk cId="2914097937" sldId="2147483648"/>
            <pc:sldLayoutMk cId="2408132624"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0103BE-2577-4169-A81F-35A46009BDB8}" type="datetimeFigureOut">
              <a:rPr lang="en-US" smtClean="0"/>
              <a:t>11/12/2025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E0C8B0-3558-437E-B5F6-80026372F4D9}" type="slidenum">
              <a:rPr lang="en-US" smtClean="0"/>
              <a:t>‹#›</a:t>
            </a:fld>
            <a:endParaRPr lang="en-US"/>
          </a:p>
        </p:txBody>
      </p:sp>
    </p:spTree>
    <p:extLst>
      <p:ext uri="{BB962C8B-B14F-4D97-AF65-F5344CB8AC3E}">
        <p14:creationId xmlns:p14="http://schemas.microsoft.com/office/powerpoint/2010/main" val="3947204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still accepting inventories, so please submit if you have not done so already.</a:t>
            </a:r>
          </a:p>
          <a:p>
            <a:r>
              <a:rPr lang="en-US" dirty="0"/>
              <a:t>Templates and the certification form for the service line consumer notice are available on our website. If you would like to create your own notification it will have to be approved by the PWS compliance section before it can be sent out. </a:t>
            </a:r>
          </a:p>
        </p:txBody>
      </p:sp>
      <p:sp>
        <p:nvSpPr>
          <p:cNvPr id="4" name="Slide Number Placeholder 3"/>
          <p:cNvSpPr>
            <a:spLocks noGrp="1"/>
          </p:cNvSpPr>
          <p:nvPr>
            <p:ph type="sldNum" sz="quarter" idx="5"/>
          </p:nvPr>
        </p:nvSpPr>
        <p:spPr/>
        <p:txBody>
          <a:bodyPr/>
          <a:lstStyle/>
          <a:p>
            <a:fld id="{40E0C8B0-3558-437E-B5F6-80026372F4D9}" type="slidenum">
              <a:rPr lang="en-US" smtClean="0"/>
              <a:t>3</a:t>
            </a:fld>
            <a:endParaRPr lang="en-US"/>
          </a:p>
        </p:txBody>
      </p:sp>
    </p:spTree>
    <p:extLst>
      <p:ext uri="{BB962C8B-B14F-4D97-AF65-F5344CB8AC3E}">
        <p14:creationId xmlns:p14="http://schemas.microsoft.com/office/powerpoint/2010/main" val="1626443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E0C8B0-3558-437E-B5F6-80026372F4D9}" type="slidenum">
              <a:rPr lang="en-US" smtClean="0"/>
              <a:t>5</a:t>
            </a:fld>
            <a:endParaRPr lang="en-US"/>
          </a:p>
        </p:txBody>
      </p:sp>
    </p:spTree>
    <p:extLst>
      <p:ext uri="{BB962C8B-B14F-4D97-AF65-F5344CB8AC3E}">
        <p14:creationId xmlns:p14="http://schemas.microsoft.com/office/powerpoint/2010/main" val="2133052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E0C8B0-3558-437E-B5F6-80026372F4D9}" type="slidenum">
              <a:rPr lang="en-US" smtClean="0"/>
              <a:t>10</a:t>
            </a:fld>
            <a:endParaRPr lang="en-US"/>
          </a:p>
        </p:txBody>
      </p:sp>
    </p:spTree>
    <p:extLst>
      <p:ext uri="{BB962C8B-B14F-4D97-AF65-F5344CB8AC3E}">
        <p14:creationId xmlns:p14="http://schemas.microsoft.com/office/powerpoint/2010/main" val="2279192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different from the Service Line Material Notice </a:t>
            </a:r>
          </a:p>
        </p:txBody>
      </p:sp>
      <p:sp>
        <p:nvSpPr>
          <p:cNvPr id="4" name="Slide Number Placeholder 3"/>
          <p:cNvSpPr>
            <a:spLocks noGrp="1"/>
          </p:cNvSpPr>
          <p:nvPr>
            <p:ph type="sldNum" sz="quarter" idx="5"/>
          </p:nvPr>
        </p:nvSpPr>
        <p:spPr/>
        <p:txBody>
          <a:bodyPr/>
          <a:lstStyle/>
          <a:p>
            <a:fld id="{40E0C8B0-3558-437E-B5F6-80026372F4D9}" type="slidenum">
              <a:rPr lang="en-US" smtClean="0"/>
              <a:t>11</a:t>
            </a:fld>
            <a:endParaRPr lang="en-US"/>
          </a:p>
        </p:txBody>
      </p:sp>
    </p:spTree>
    <p:extLst>
      <p:ext uri="{BB962C8B-B14F-4D97-AF65-F5344CB8AC3E}">
        <p14:creationId xmlns:p14="http://schemas.microsoft.com/office/powerpoint/2010/main" val="1316501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E0C8B0-3558-437E-B5F6-80026372F4D9}" type="slidenum">
              <a:rPr lang="en-US" smtClean="0"/>
              <a:t>12</a:t>
            </a:fld>
            <a:endParaRPr lang="en-US"/>
          </a:p>
        </p:txBody>
      </p:sp>
    </p:spTree>
    <p:extLst>
      <p:ext uri="{BB962C8B-B14F-4D97-AF65-F5344CB8AC3E}">
        <p14:creationId xmlns:p14="http://schemas.microsoft.com/office/powerpoint/2010/main" val="324778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78FEDA8-6BFF-443D-92F3-21603A81E4B7}"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74395-43FA-49E1-AC98-F4CCCEB19CA2}" type="slidenum">
              <a:rPr lang="en-US" smtClean="0"/>
              <a:t>‹#›</a:t>
            </a:fld>
            <a:endParaRPr lang="en-US"/>
          </a:p>
        </p:txBody>
      </p:sp>
    </p:spTree>
    <p:extLst>
      <p:ext uri="{BB962C8B-B14F-4D97-AF65-F5344CB8AC3E}">
        <p14:creationId xmlns:p14="http://schemas.microsoft.com/office/powerpoint/2010/main" val="454094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8FEDA8-6BFF-443D-92F3-21603A81E4B7}"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74395-43FA-49E1-AC98-F4CCCEB19CA2}" type="slidenum">
              <a:rPr lang="en-US" smtClean="0"/>
              <a:t>‹#›</a:t>
            </a:fld>
            <a:endParaRPr lang="en-US"/>
          </a:p>
        </p:txBody>
      </p:sp>
    </p:spTree>
    <p:extLst>
      <p:ext uri="{BB962C8B-B14F-4D97-AF65-F5344CB8AC3E}">
        <p14:creationId xmlns:p14="http://schemas.microsoft.com/office/powerpoint/2010/main" val="3088590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8FEDA8-6BFF-443D-92F3-21603A81E4B7}"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74395-43FA-49E1-AC98-F4CCCEB19CA2}" type="slidenum">
              <a:rPr lang="en-US" smtClean="0"/>
              <a:t>‹#›</a:t>
            </a:fld>
            <a:endParaRPr lang="en-US"/>
          </a:p>
        </p:txBody>
      </p:sp>
    </p:spTree>
    <p:extLst>
      <p:ext uri="{BB962C8B-B14F-4D97-AF65-F5344CB8AC3E}">
        <p14:creationId xmlns:p14="http://schemas.microsoft.com/office/powerpoint/2010/main" val="2408132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8FEDA8-6BFF-443D-92F3-21603A81E4B7}"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74395-43FA-49E1-AC98-F4CCCEB19CA2}" type="slidenum">
              <a:rPr lang="en-US" smtClean="0"/>
              <a:t>‹#›</a:t>
            </a:fld>
            <a:endParaRPr lang="en-US"/>
          </a:p>
        </p:txBody>
      </p:sp>
    </p:spTree>
    <p:extLst>
      <p:ext uri="{BB962C8B-B14F-4D97-AF65-F5344CB8AC3E}">
        <p14:creationId xmlns:p14="http://schemas.microsoft.com/office/powerpoint/2010/main" val="3536631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8FEDA8-6BFF-443D-92F3-21603A81E4B7}"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74395-43FA-49E1-AC98-F4CCCEB19CA2}" type="slidenum">
              <a:rPr lang="en-US" smtClean="0"/>
              <a:t>‹#›</a:t>
            </a:fld>
            <a:endParaRPr lang="en-US"/>
          </a:p>
        </p:txBody>
      </p:sp>
    </p:spTree>
    <p:extLst>
      <p:ext uri="{BB962C8B-B14F-4D97-AF65-F5344CB8AC3E}">
        <p14:creationId xmlns:p14="http://schemas.microsoft.com/office/powerpoint/2010/main" val="1519547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8FEDA8-6BFF-443D-92F3-21603A81E4B7}"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74395-43FA-49E1-AC98-F4CCCEB19CA2}" type="slidenum">
              <a:rPr lang="en-US" smtClean="0"/>
              <a:t>‹#›</a:t>
            </a:fld>
            <a:endParaRPr lang="en-US"/>
          </a:p>
        </p:txBody>
      </p:sp>
    </p:spTree>
    <p:extLst>
      <p:ext uri="{BB962C8B-B14F-4D97-AF65-F5344CB8AC3E}">
        <p14:creationId xmlns:p14="http://schemas.microsoft.com/office/powerpoint/2010/main" val="4251401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8FEDA8-6BFF-443D-92F3-21603A81E4B7}" type="datetimeFigureOut">
              <a:rPr lang="en-US" smtClean="0"/>
              <a:t>11/12/2025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574395-43FA-49E1-AC98-F4CCCEB19CA2}" type="slidenum">
              <a:rPr lang="en-US" smtClean="0"/>
              <a:t>‹#›</a:t>
            </a:fld>
            <a:endParaRPr lang="en-US"/>
          </a:p>
        </p:txBody>
      </p:sp>
    </p:spTree>
    <p:extLst>
      <p:ext uri="{BB962C8B-B14F-4D97-AF65-F5344CB8AC3E}">
        <p14:creationId xmlns:p14="http://schemas.microsoft.com/office/powerpoint/2010/main" val="658903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8FEDA8-6BFF-443D-92F3-21603A81E4B7}" type="datetimeFigureOut">
              <a:rPr lang="en-US" smtClean="0"/>
              <a:t>11/12/2025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574395-43FA-49E1-AC98-F4CCCEB19CA2}" type="slidenum">
              <a:rPr lang="en-US" smtClean="0"/>
              <a:t>‹#›</a:t>
            </a:fld>
            <a:endParaRPr lang="en-US"/>
          </a:p>
        </p:txBody>
      </p:sp>
    </p:spTree>
    <p:extLst>
      <p:ext uri="{BB962C8B-B14F-4D97-AF65-F5344CB8AC3E}">
        <p14:creationId xmlns:p14="http://schemas.microsoft.com/office/powerpoint/2010/main" val="2685181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FEDA8-6BFF-443D-92F3-21603A81E4B7}" type="datetimeFigureOut">
              <a:rPr lang="en-US" smtClean="0"/>
              <a:t>11/12/2025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574395-43FA-49E1-AC98-F4CCCEB19CA2}" type="slidenum">
              <a:rPr lang="en-US" smtClean="0"/>
              <a:t>‹#›</a:t>
            </a:fld>
            <a:endParaRPr lang="en-US"/>
          </a:p>
        </p:txBody>
      </p:sp>
    </p:spTree>
    <p:extLst>
      <p:ext uri="{BB962C8B-B14F-4D97-AF65-F5344CB8AC3E}">
        <p14:creationId xmlns:p14="http://schemas.microsoft.com/office/powerpoint/2010/main" val="2949540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8FEDA8-6BFF-443D-92F3-21603A81E4B7}"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74395-43FA-49E1-AC98-F4CCCEB19CA2}" type="slidenum">
              <a:rPr lang="en-US" smtClean="0"/>
              <a:t>‹#›</a:t>
            </a:fld>
            <a:endParaRPr lang="en-US"/>
          </a:p>
        </p:txBody>
      </p:sp>
    </p:spTree>
    <p:extLst>
      <p:ext uri="{BB962C8B-B14F-4D97-AF65-F5344CB8AC3E}">
        <p14:creationId xmlns:p14="http://schemas.microsoft.com/office/powerpoint/2010/main" val="1878607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8FEDA8-6BFF-443D-92F3-21603A81E4B7}"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74395-43FA-49E1-AC98-F4CCCEB19CA2}" type="slidenum">
              <a:rPr lang="en-US" smtClean="0"/>
              <a:t>‹#›</a:t>
            </a:fld>
            <a:endParaRPr lang="en-US"/>
          </a:p>
        </p:txBody>
      </p:sp>
    </p:spTree>
    <p:extLst>
      <p:ext uri="{BB962C8B-B14F-4D97-AF65-F5344CB8AC3E}">
        <p14:creationId xmlns:p14="http://schemas.microsoft.com/office/powerpoint/2010/main" val="1351787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8FEDA8-6BFF-443D-92F3-21603A81E4B7}" type="datetimeFigureOut">
              <a:rPr lang="en-US" smtClean="0"/>
              <a:t>11/12/2025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74395-43FA-49E1-AC98-F4CCCEB19CA2}" type="slidenum">
              <a:rPr lang="en-US" smtClean="0"/>
              <a:t>‹#›</a:t>
            </a:fld>
            <a:endParaRPr lang="en-US"/>
          </a:p>
        </p:txBody>
      </p:sp>
    </p:spTree>
    <p:extLst>
      <p:ext uri="{BB962C8B-B14F-4D97-AF65-F5344CB8AC3E}">
        <p14:creationId xmlns:p14="http://schemas.microsoft.com/office/powerpoint/2010/main" val="2914097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WLC@deq.ok.go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The Lead and Copper Rule</a:t>
            </a:r>
          </a:p>
        </p:txBody>
      </p:sp>
      <p:sp>
        <p:nvSpPr>
          <p:cNvPr id="3" name="Subtitle 2"/>
          <p:cNvSpPr>
            <a:spLocks noGrp="1"/>
          </p:cNvSpPr>
          <p:nvPr>
            <p:ph type="subTitle" idx="1"/>
          </p:nvPr>
        </p:nvSpPr>
        <p:spPr/>
        <p:txBody>
          <a:bodyPr/>
          <a:lstStyle/>
          <a:p>
            <a:r>
              <a:rPr lang="en-US">
                <a:solidFill>
                  <a:srgbClr val="0070C0"/>
                </a:solidFill>
                <a:hlinkClick r:id="rId2"/>
              </a:rPr>
              <a:t>DWLC@deq.ok.gov</a:t>
            </a:r>
            <a:endParaRPr lang="en-US">
              <a:solidFill>
                <a:srgbClr val="0070C0"/>
              </a:solidFill>
            </a:endParaRPr>
          </a:p>
          <a:p>
            <a:endParaRPr lang="en-US">
              <a:solidFill>
                <a:srgbClr val="0070C0"/>
              </a:solidFill>
            </a:endParaRPr>
          </a:p>
        </p:txBody>
      </p:sp>
    </p:spTree>
    <p:extLst>
      <p:ext uri="{BB962C8B-B14F-4D97-AF65-F5344CB8AC3E}">
        <p14:creationId xmlns:p14="http://schemas.microsoft.com/office/powerpoint/2010/main" val="1980743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a:blip>
          <a:srcRect/>
          <a:stretch>
            <a:fillRect l="-6000" r="-6000"/>
          </a:stretch>
        </a:blip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EE6E102-3840-7C3C-DF52-DA3AF7C77B1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t="-646" r="-3059" b="646"/>
          <a:stretch/>
        </p:blipFill>
        <p:spPr bwMode="auto">
          <a:xfrm rot="5400000">
            <a:off x="-1242060" y="890417"/>
            <a:ext cx="6141720" cy="43608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DB7B761-FC0B-253A-C9B8-63B85062C6BD}"/>
              </a:ext>
            </a:extLst>
          </p:cNvPr>
          <p:cNvSpPr txBox="1"/>
          <p:nvPr/>
        </p:nvSpPr>
        <p:spPr>
          <a:xfrm>
            <a:off x="4343400" y="457200"/>
            <a:ext cx="4419600" cy="4093428"/>
          </a:xfrm>
          <a:prstGeom prst="rect">
            <a:avLst/>
          </a:prstGeom>
          <a:noFill/>
        </p:spPr>
        <p:txBody>
          <a:bodyPr wrap="square" rtlCol="0">
            <a:spAutoFit/>
          </a:bodyPr>
          <a:lstStyle/>
          <a:p>
            <a:r>
              <a:rPr lang="en-US" sz="2800" b="1"/>
              <a:t>DO NOT SAMPLE FROM OUTSIDE TAPS</a:t>
            </a:r>
          </a:p>
          <a:p>
            <a:endParaRPr lang="en-US" sz="2800" b="1"/>
          </a:p>
          <a:p>
            <a:pPr marL="514350" indent="-514350">
              <a:buFont typeface="+mj-lt"/>
              <a:buAutoNum type="arabicPeriod"/>
            </a:pPr>
            <a:r>
              <a:rPr lang="en-US" sz="1600"/>
              <a:t>They are not approved sample sites.</a:t>
            </a:r>
          </a:p>
          <a:p>
            <a:pPr marL="514350" indent="-514350">
              <a:buFont typeface="+mj-lt"/>
              <a:buAutoNum type="arabicPeriod"/>
            </a:pPr>
            <a:r>
              <a:rPr lang="en-US" sz="1600"/>
              <a:t>Usually result in a high lead detect because they are usually not lead-free taps</a:t>
            </a:r>
          </a:p>
          <a:p>
            <a:pPr marL="514350" indent="-514350">
              <a:buFont typeface="+mj-lt"/>
              <a:buAutoNum type="arabicPeriod"/>
            </a:pPr>
            <a:r>
              <a:rPr lang="en-US" sz="1600"/>
              <a:t>By the time sample results are available it is too late to invalidate the sample and provide recollections. So contact us immediately if you are concerned about how or where a sample was collected. It is better to recollect than to have an action level exceedance</a:t>
            </a:r>
          </a:p>
        </p:txBody>
      </p:sp>
      <p:sp>
        <p:nvSpPr>
          <p:cNvPr id="3" name="TextBox 2">
            <a:extLst>
              <a:ext uri="{FF2B5EF4-FFF2-40B4-BE49-F238E27FC236}">
                <a16:creationId xmlns:a16="http://schemas.microsoft.com/office/drawing/2014/main" id="{DD170FBD-6F59-A6D0-2C23-9AD556B55710}"/>
              </a:ext>
            </a:extLst>
          </p:cNvPr>
          <p:cNvSpPr txBox="1"/>
          <p:nvPr/>
        </p:nvSpPr>
        <p:spPr>
          <a:xfrm>
            <a:off x="609600" y="6141721"/>
            <a:ext cx="2438400" cy="461665"/>
          </a:xfrm>
          <a:prstGeom prst="rect">
            <a:avLst/>
          </a:prstGeom>
          <a:noFill/>
        </p:spPr>
        <p:txBody>
          <a:bodyPr wrap="square" rtlCol="0">
            <a:spAutoFit/>
          </a:bodyPr>
          <a:lstStyle/>
          <a:p>
            <a:r>
              <a:rPr lang="en-US" sz="1200" dirty="0"/>
              <a:t>Sampling location that resulted in a Lead ALE</a:t>
            </a:r>
          </a:p>
        </p:txBody>
      </p:sp>
    </p:spTree>
    <p:extLst>
      <p:ext uri="{BB962C8B-B14F-4D97-AF65-F5344CB8AC3E}">
        <p14:creationId xmlns:p14="http://schemas.microsoft.com/office/powerpoint/2010/main" val="1032688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Lead Results Consumer Notification</a:t>
            </a:r>
          </a:p>
        </p:txBody>
      </p:sp>
      <p:sp>
        <p:nvSpPr>
          <p:cNvPr id="3" name="Content Placeholder 2"/>
          <p:cNvSpPr>
            <a:spLocks noGrp="1"/>
          </p:cNvSpPr>
          <p:nvPr>
            <p:ph idx="1"/>
          </p:nvPr>
        </p:nvSpPr>
        <p:spPr>
          <a:xfrm>
            <a:off x="457200" y="1600200"/>
            <a:ext cx="8305800" cy="5105400"/>
          </a:xfrm>
        </p:spPr>
        <p:txBody>
          <a:bodyPr>
            <a:normAutofit/>
          </a:bodyPr>
          <a:lstStyle/>
          <a:p>
            <a:r>
              <a:rPr lang="en-US" dirty="0"/>
              <a:t>Must go out to every homeowner who took a lead/copper sample in their home, regardless of results</a:t>
            </a:r>
          </a:p>
          <a:p>
            <a:r>
              <a:rPr lang="en-US" dirty="0"/>
              <a:t>Template available if needed</a:t>
            </a:r>
          </a:p>
          <a:p>
            <a:r>
              <a:rPr lang="en-US" dirty="0"/>
              <a:t>Should be delivered soon as possible after results have been received from lab (30 days), </a:t>
            </a:r>
          </a:p>
          <a:p>
            <a:r>
              <a:rPr lang="en-US" dirty="0"/>
              <a:t>You have 3 months to report back to DEQ with those notices </a:t>
            </a:r>
          </a:p>
        </p:txBody>
      </p:sp>
    </p:spTree>
    <p:extLst>
      <p:ext uri="{BB962C8B-B14F-4D97-AF65-F5344CB8AC3E}">
        <p14:creationId xmlns:p14="http://schemas.microsoft.com/office/powerpoint/2010/main" val="2369045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Lead and Copper Action Level Exceedance (ALE)</a:t>
            </a:r>
          </a:p>
        </p:txBody>
      </p:sp>
      <p:sp>
        <p:nvSpPr>
          <p:cNvPr id="3" name="Content Placeholder 2"/>
          <p:cNvSpPr>
            <a:spLocks noGrp="1"/>
          </p:cNvSpPr>
          <p:nvPr>
            <p:ph idx="1"/>
          </p:nvPr>
        </p:nvSpPr>
        <p:spPr/>
        <p:txBody>
          <a:bodyPr>
            <a:normAutofit/>
          </a:bodyPr>
          <a:lstStyle/>
          <a:p>
            <a:r>
              <a:rPr lang="en-US" dirty="0"/>
              <a:t>The 90</a:t>
            </a:r>
            <a:r>
              <a:rPr lang="en-US" baseline="30000" dirty="0"/>
              <a:t>th</a:t>
            </a:r>
            <a:r>
              <a:rPr lang="en-US" dirty="0"/>
              <a:t> percentile value which can not be exceeded:</a:t>
            </a:r>
          </a:p>
          <a:p>
            <a:pPr lvl="1"/>
            <a:r>
              <a:rPr lang="en-US" dirty="0"/>
              <a:t>0.015 mg/L or 15 µg/L for lead</a:t>
            </a:r>
          </a:p>
          <a:p>
            <a:pPr lvl="1"/>
            <a:r>
              <a:rPr lang="en-US" dirty="0"/>
              <a:t>1.3 mg/L or 1300 µg/L for copper</a:t>
            </a:r>
          </a:p>
        </p:txBody>
      </p:sp>
    </p:spTree>
    <p:extLst>
      <p:ext uri="{BB962C8B-B14F-4D97-AF65-F5344CB8AC3E}">
        <p14:creationId xmlns:p14="http://schemas.microsoft.com/office/powerpoint/2010/main" val="589036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DC37E-6DCD-609C-DEBF-F8456066BB81}"/>
              </a:ext>
            </a:extLst>
          </p:cNvPr>
          <p:cNvSpPr>
            <a:spLocks noGrp="1"/>
          </p:cNvSpPr>
          <p:nvPr>
            <p:ph type="title"/>
          </p:nvPr>
        </p:nvSpPr>
        <p:spPr/>
        <p:txBody>
          <a:bodyPr>
            <a:normAutofit fontScale="90000"/>
          </a:bodyPr>
          <a:lstStyle/>
          <a:p>
            <a:r>
              <a:rPr lang="en-US"/>
              <a:t>Tier 1 Lead ALE based on the 90</a:t>
            </a:r>
            <a:r>
              <a:rPr lang="en-US" baseline="30000"/>
              <a:t>th</a:t>
            </a:r>
            <a:r>
              <a:rPr lang="en-US"/>
              <a:t> percentile</a:t>
            </a:r>
          </a:p>
        </p:txBody>
      </p:sp>
      <p:sp>
        <p:nvSpPr>
          <p:cNvPr id="3" name="Content Placeholder 2">
            <a:extLst>
              <a:ext uri="{FF2B5EF4-FFF2-40B4-BE49-F238E27FC236}">
                <a16:creationId xmlns:a16="http://schemas.microsoft.com/office/drawing/2014/main" id="{8CCC2440-CFE4-6BBA-77B3-019E2146139E}"/>
              </a:ext>
            </a:extLst>
          </p:cNvPr>
          <p:cNvSpPr>
            <a:spLocks noGrp="1"/>
          </p:cNvSpPr>
          <p:nvPr>
            <p:ph idx="1"/>
          </p:nvPr>
        </p:nvSpPr>
        <p:spPr/>
        <p:txBody>
          <a:bodyPr>
            <a:normAutofit fontScale="77500" lnSpcReduction="20000"/>
          </a:bodyPr>
          <a:lstStyle/>
          <a:p>
            <a:r>
              <a:rPr lang="en-US" dirty="0"/>
              <a:t>New requirement based on the LCRR and LCRI</a:t>
            </a:r>
          </a:p>
          <a:p>
            <a:pPr lvl="1"/>
            <a:r>
              <a:rPr lang="en-US" dirty="0"/>
              <a:t>Only for lead</a:t>
            </a:r>
          </a:p>
          <a:p>
            <a:r>
              <a:rPr lang="en-US" dirty="0"/>
              <a:t>Must conduct a Tier 1 Public Notice to all customers within 24 hours of learning about the Lead ALE based on the 90</a:t>
            </a:r>
            <a:r>
              <a:rPr lang="en-US" baseline="30000" dirty="0"/>
              <a:t>th</a:t>
            </a:r>
            <a:r>
              <a:rPr lang="en-US" dirty="0"/>
              <a:t> percentile</a:t>
            </a:r>
          </a:p>
          <a:p>
            <a:r>
              <a:rPr lang="en-US" dirty="0"/>
              <a:t>The State receives notification from the labs anytime a sample result is over 0.015 mg/L</a:t>
            </a:r>
          </a:p>
          <a:p>
            <a:pPr lvl="1"/>
            <a:r>
              <a:rPr lang="en-US" dirty="0"/>
              <a:t>The State then calculates the 90</a:t>
            </a:r>
            <a:r>
              <a:rPr lang="en-US" baseline="30000" dirty="0"/>
              <a:t>th</a:t>
            </a:r>
            <a:r>
              <a:rPr lang="en-US" dirty="0"/>
              <a:t> percentile to determine if it is a Lead ALE</a:t>
            </a:r>
          </a:p>
          <a:p>
            <a:pPr lvl="1"/>
            <a:r>
              <a:rPr lang="en-US" dirty="0"/>
              <a:t>The State has templates available and will help systems through the notification process</a:t>
            </a:r>
          </a:p>
          <a:p>
            <a:pPr lvl="1"/>
            <a:r>
              <a:rPr lang="en-US" dirty="0"/>
              <a:t>In the event you learn of an ALE and are not contacted by the State, you must reach out to the State within 24 hours of receiving those results.</a:t>
            </a:r>
          </a:p>
        </p:txBody>
      </p:sp>
    </p:spTree>
    <p:extLst>
      <p:ext uri="{BB962C8B-B14F-4D97-AF65-F5344CB8AC3E}">
        <p14:creationId xmlns:p14="http://schemas.microsoft.com/office/powerpoint/2010/main" val="2948223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90</a:t>
            </a:r>
            <a:r>
              <a:rPr lang="en-US" baseline="30000"/>
              <a:t>th</a:t>
            </a:r>
            <a:r>
              <a:rPr lang="en-US"/>
              <a:t> Percentiles</a:t>
            </a:r>
          </a:p>
        </p:txBody>
      </p:sp>
      <p:sp>
        <p:nvSpPr>
          <p:cNvPr id="3" name="Content Placeholder 2"/>
          <p:cNvSpPr>
            <a:spLocks noGrp="1"/>
          </p:cNvSpPr>
          <p:nvPr>
            <p:ph idx="1"/>
          </p:nvPr>
        </p:nvSpPr>
        <p:spPr/>
        <p:txBody>
          <a:bodyPr/>
          <a:lstStyle/>
          <a:p>
            <a:r>
              <a:rPr lang="en-US"/>
              <a:t>More than 10% of tap water samples must exceed the action level for it to be an exceedance</a:t>
            </a:r>
          </a:p>
          <a:p>
            <a:endParaRPr 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200400"/>
            <a:ext cx="4584566" cy="2308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9633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Calculating 90</a:t>
            </a:r>
            <a:r>
              <a:rPr lang="en-US" baseline="30000"/>
              <a:t>th</a:t>
            </a:r>
            <a:r>
              <a:rPr lang="en-US"/>
              <a:t> percentiles</a:t>
            </a:r>
          </a:p>
        </p:txBody>
      </p:sp>
      <p:sp>
        <p:nvSpPr>
          <p:cNvPr id="4" name="Content Placeholder 3"/>
          <p:cNvSpPr>
            <a:spLocks noGrp="1"/>
          </p:cNvSpPr>
          <p:nvPr>
            <p:ph idx="1"/>
          </p:nvPr>
        </p:nvSpPr>
        <p:spPr>
          <a:xfrm>
            <a:off x="457200" y="1600200"/>
            <a:ext cx="8229600" cy="5029200"/>
          </a:xfrm>
        </p:spPr>
        <p:txBody>
          <a:bodyPr>
            <a:normAutofit/>
          </a:bodyPr>
          <a:lstStyle/>
          <a:p>
            <a:r>
              <a:rPr lang="en-US"/>
              <a:t>Rank the number of samples in ascending order (lowest to highest) assign each a #</a:t>
            </a:r>
          </a:p>
          <a:p>
            <a:r>
              <a:rPr lang="en-US"/>
              <a:t>Multiply the number of samples taken by 0.9, which yields a sample #</a:t>
            </a:r>
          </a:p>
          <a:p>
            <a:r>
              <a:rPr lang="en-US"/>
              <a:t>The contaminant concentration in the numbered sample is the 90</a:t>
            </a:r>
            <a:r>
              <a:rPr lang="en-US" baseline="30000"/>
              <a:t>th</a:t>
            </a:r>
            <a:r>
              <a:rPr lang="en-US"/>
              <a:t> percentile value for that monitoring period</a:t>
            </a:r>
          </a:p>
        </p:txBody>
      </p:sp>
    </p:spTree>
    <p:extLst>
      <p:ext uri="{BB962C8B-B14F-4D97-AF65-F5344CB8AC3E}">
        <p14:creationId xmlns:p14="http://schemas.microsoft.com/office/powerpoint/2010/main" val="2929213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5477F-C4A5-7908-4554-B4C7AB4A95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211474-F3AB-AA8B-3811-97DA03BEE5AC}"/>
              </a:ext>
            </a:extLst>
          </p:cNvPr>
          <p:cNvSpPr>
            <a:spLocks noGrp="1"/>
          </p:cNvSpPr>
          <p:nvPr>
            <p:ph type="title"/>
          </p:nvPr>
        </p:nvSpPr>
        <p:spPr/>
        <p:txBody>
          <a:bodyPr/>
          <a:lstStyle/>
          <a:p>
            <a:r>
              <a:rPr lang="en-US"/>
              <a:t>Calculating 90</a:t>
            </a:r>
            <a:r>
              <a:rPr lang="en-US" baseline="30000"/>
              <a:t>th</a:t>
            </a:r>
            <a:r>
              <a:rPr lang="en-US"/>
              <a:t> percentiles</a:t>
            </a:r>
          </a:p>
        </p:txBody>
      </p:sp>
      <p:sp>
        <p:nvSpPr>
          <p:cNvPr id="4" name="Content Placeholder 3">
            <a:extLst>
              <a:ext uri="{FF2B5EF4-FFF2-40B4-BE49-F238E27FC236}">
                <a16:creationId xmlns:a16="http://schemas.microsoft.com/office/drawing/2014/main" id="{69F0C469-5604-54E4-5B06-45FFCD1154B9}"/>
              </a:ext>
            </a:extLst>
          </p:cNvPr>
          <p:cNvSpPr>
            <a:spLocks noGrp="1"/>
          </p:cNvSpPr>
          <p:nvPr>
            <p:ph idx="1"/>
          </p:nvPr>
        </p:nvSpPr>
        <p:spPr>
          <a:xfrm>
            <a:off x="457200" y="1600200"/>
            <a:ext cx="8229600" cy="5029200"/>
          </a:xfrm>
        </p:spPr>
        <p:txBody>
          <a:bodyPr>
            <a:normAutofit/>
          </a:bodyPr>
          <a:lstStyle/>
          <a:p>
            <a:r>
              <a:rPr lang="en-US"/>
              <a:t>If only 5 samples are submitted, then the two highest values are averaged and that is the 90</a:t>
            </a:r>
            <a:r>
              <a:rPr lang="en-US" baseline="30000"/>
              <a:t>th</a:t>
            </a:r>
            <a:r>
              <a:rPr lang="en-US"/>
              <a:t> percentile</a:t>
            </a:r>
          </a:p>
          <a:p>
            <a:r>
              <a:rPr lang="en-US"/>
              <a:t>In the event less than 5 samples are collected, the highest value is considered the 90</a:t>
            </a:r>
            <a:r>
              <a:rPr lang="en-US" baseline="30000"/>
              <a:t>th</a:t>
            </a:r>
            <a:r>
              <a:rPr lang="en-US"/>
              <a:t> percentile </a:t>
            </a:r>
          </a:p>
          <a:p>
            <a:r>
              <a:rPr lang="en-US"/>
              <a:t>It is possible to have results over the action level but not have an official exceedance </a:t>
            </a:r>
          </a:p>
        </p:txBody>
      </p:sp>
    </p:spTree>
    <p:extLst>
      <p:ext uri="{BB962C8B-B14F-4D97-AF65-F5344CB8AC3E}">
        <p14:creationId xmlns:p14="http://schemas.microsoft.com/office/powerpoint/2010/main" val="248723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What happens after a 90</a:t>
            </a:r>
            <a:r>
              <a:rPr lang="en-US" baseline="30000"/>
              <a:t>th</a:t>
            </a:r>
            <a:r>
              <a:rPr lang="en-US"/>
              <a:t> percentile exceedance?</a:t>
            </a:r>
          </a:p>
        </p:txBody>
      </p:sp>
      <p:sp>
        <p:nvSpPr>
          <p:cNvPr id="3" name="Content Placeholder 2"/>
          <p:cNvSpPr>
            <a:spLocks noGrp="1"/>
          </p:cNvSpPr>
          <p:nvPr>
            <p:ph idx="1"/>
          </p:nvPr>
        </p:nvSpPr>
        <p:spPr/>
        <p:txBody>
          <a:bodyPr>
            <a:normAutofit/>
          </a:bodyPr>
          <a:lstStyle/>
          <a:p>
            <a:r>
              <a:rPr lang="en-US" dirty="0"/>
              <a:t>Tier 1, 24-hour Public Notice if it is lead</a:t>
            </a:r>
          </a:p>
          <a:p>
            <a:r>
              <a:rPr lang="en-US" dirty="0"/>
              <a:t>Notice of Exceedance is issued by State</a:t>
            </a:r>
          </a:p>
          <a:p>
            <a:r>
              <a:rPr lang="en-US" dirty="0"/>
              <a:t>Go back to standard, 6-month monitoring </a:t>
            </a:r>
          </a:p>
          <a:p>
            <a:r>
              <a:rPr lang="en-US" dirty="0"/>
              <a:t>Must take water quality parameter and source water lead and copper samples</a:t>
            </a:r>
          </a:p>
          <a:p>
            <a:r>
              <a:rPr lang="en-US" dirty="0"/>
              <a:t>Must deliver public education if it is a lead exceedance</a:t>
            </a:r>
          </a:p>
          <a:p>
            <a:r>
              <a:rPr lang="en-US" dirty="0"/>
              <a:t>Corrosion Control requirements</a:t>
            </a:r>
          </a:p>
        </p:txBody>
      </p:sp>
    </p:spTree>
    <p:extLst>
      <p:ext uri="{BB962C8B-B14F-4D97-AF65-F5344CB8AC3E}">
        <p14:creationId xmlns:p14="http://schemas.microsoft.com/office/powerpoint/2010/main" val="2059394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Water Quality Parameters (WQP)</a:t>
            </a:r>
          </a:p>
        </p:txBody>
      </p:sp>
      <p:sp>
        <p:nvSpPr>
          <p:cNvPr id="3" name="Content Placeholder 2"/>
          <p:cNvSpPr>
            <a:spLocks noGrp="1"/>
          </p:cNvSpPr>
          <p:nvPr>
            <p:ph idx="1"/>
          </p:nvPr>
        </p:nvSpPr>
        <p:spPr>
          <a:xfrm>
            <a:off x="381000" y="1219200"/>
            <a:ext cx="8229600" cy="4525963"/>
          </a:xfrm>
        </p:spPr>
        <p:txBody>
          <a:bodyPr/>
          <a:lstStyle/>
          <a:p>
            <a:r>
              <a:rPr lang="en-US"/>
              <a:t>Determines water corrosivity</a:t>
            </a:r>
          </a:p>
          <a:p>
            <a:r>
              <a:rPr lang="en-US"/>
              <a:t>From these results, engineers use a Baylis curve to determine the water’s corrosivity, and they utilize the other parameters to determine the best method of treatment</a:t>
            </a:r>
          </a:p>
          <a:p>
            <a:pPr marL="0" indent="0">
              <a:buNone/>
            </a:pP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962400"/>
            <a:ext cx="4343400" cy="2486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05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E702C-E9B4-21A8-E85C-930534FC3D9B}"/>
              </a:ext>
            </a:extLst>
          </p:cNvPr>
          <p:cNvSpPr>
            <a:spLocks noGrp="1"/>
          </p:cNvSpPr>
          <p:nvPr>
            <p:ph type="title"/>
          </p:nvPr>
        </p:nvSpPr>
        <p:spPr/>
        <p:txBody>
          <a:bodyPr>
            <a:normAutofit/>
          </a:bodyPr>
          <a:lstStyle/>
          <a:p>
            <a:r>
              <a:rPr lang="en-US" sz="4000" b="1" dirty="0"/>
              <a:t>WQP Continued</a:t>
            </a:r>
          </a:p>
        </p:txBody>
      </p:sp>
      <p:sp>
        <p:nvSpPr>
          <p:cNvPr id="3" name="Content Placeholder 2"/>
          <p:cNvSpPr>
            <a:spLocks noGrp="1"/>
          </p:cNvSpPr>
          <p:nvPr>
            <p:ph sz="half" idx="1"/>
          </p:nvPr>
        </p:nvSpPr>
        <p:spPr>
          <a:xfrm>
            <a:off x="457199" y="2122715"/>
            <a:ext cx="4038600" cy="4525963"/>
          </a:xfrm>
        </p:spPr>
        <p:txBody>
          <a:bodyPr>
            <a:normAutofit/>
          </a:bodyPr>
          <a:lstStyle/>
          <a:p>
            <a:r>
              <a:rPr lang="en-US" sz="2800" dirty="0"/>
              <a:t>pH</a:t>
            </a:r>
          </a:p>
          <a:p>
            <a:r>
              <a:rPr lang="en-US" sz="2800" dirty="0"/>
              <a:t>Alkalinity</a:t>
            </a:r>
          </a:p>
          <a:p>
            <a:r>
              <a:rPr lang="en-US" sz="2800" dirty="0"/>
              <a:t>Conductivity</a:t>
            </a:r>
          </a:p>
          <a:p>
            <a:r>
              <a:rPr lang="en-US" sz="2800" dirty="0"/>
              <a:t>Calcium</a:t>
            </a:r>
          </a:p>
          <a:p>
            <a:r>
              <a:rPr lang="en-US" sz="2800" dirty="0"/>
              <a:t>Temperature</a:t>
            </a:r>
          </a:p>
          <a:p>
            <a:r>
              <a:rPr lang="en-US" sz="2800" dirty="0"/>
              <a:t>Orthophosphate (if phosphate inhibitor is installed by them or parent system)</a:t>
            </a:r>
          </a:p>
        </p:txBody>
      </p:sp>
      <p:sp>
        <p:nvSpPr>
          <p:cNvPr id="7" name="Content Placeholder 6"/>
          <p:cNvSpPr>
            <a:spLocks noGrp="1"/>
          </p:cNvSpPr>
          <p:nvPr>
            <p:ph sz="half" idx="2"/>
          </p:nvPr>
        </p:nvSpPr>
        <p:spPr>
          <a:xfrm>
            <a:off x="4648202" y="1982755"/>
            <a:ext cx="4038600" cy="4525963"/>
          </a:xfrm>
        </p:spPr>
        <p:txBody>
          <a:bodyPr>
            <a:noAutofit/>
          </a:bodyPr>
          <a:lstStyle/>
          <a:p>
            <a:r>
              <a:rPr lang="en-US" sz="2800" dirty="0"/>
              <a:t>Twice every 6-months that the system is on standard monitoring following an exceedance</a:t>
            </a:r>
          </a:p>
          <a:p>
            <a:r>
              <a:rPr lang="en-US" sz="2800" dirty="0"/>
              <a:t>Measured at each entry point to distribution</a:t>
            </a:r>
          </a:p>
          <a:p>
            <a:r>
              <a:rPr lang="en-US" sz="2800" dirty="0"/>
              <a:t>Measured at bacteriological or LC sites</a:t>
            </a:r>
          </a:p>
        </p:txBody>
      </p:sp>
      <p:sp>
        <p:nvSpPr>
          <p:cNvPr id="5" name="Text Placeholder 4"/>
          <p:cNvSpPr>
            <a:spLocks noGrp="1"/>
          </p:cNvSpPr>
          <p:nvPr>
            <p:ph type="body" idx="4294967295"/>
          </p:nvPr>
        </p:nvSpPr>
        <p:spPr>
          <a:xfrm>
            <a:off x="455611" y="1482952"/>
            <a:ext cx="4040188" cy="639763"/>
          </a:xfrm>
        </p:spPr>
        <p:txBody>
          <a:bodyPr>
            <a:normAutofit fontScale="77500" lnSpcReduction="20000"/>
          </a:bodyPr>
          <a:lstStyle/>
          <a:p>
            <a:pPr marL="0" indent="0">
              <a:buNone/>
            </a:pPr>
            <a:r>
              <a:rPr lang="en-US" b="1" dirty="0"/>
              <a:t>Parameters measured:</a:t>
            </a:r>
          </a:p>
        </p:txBody>
      </p:sp>
      <p:sp>
        <p:nvSpPr>
          <p:cNvPr id="6" name="Text Placeholder 5"/>
          <p:cNvSpPr>
            <a:spLocks noGrp="1"/>
          </p:cNvSpPr>
          <p:nvPr>
            <p:ph type="body" sz="quarter" idx="4294967295"/>
          </p:nvPr>
        </p:nvSpPr>
        <p:spPr>
          <a:xfrm>
            <a:off x="4495799" y="1407077"/>
            <a:ext cx="4041775" cy="639763"/>
          </a:xfrm>
        </p:spPr>
        <p:txBody>
          <a:bodyPr>
            <a:normAutofit fontScale="70000" lnSpcReduction="20000"/>
          </a:bodyPr>
          <a:lstStyle/>
          <a:p>
            <a:pPr marL="0" indent="0" algn="ctr">
              <a:buNone/>
            </a:pPr>
            <a:r>
              <a:rPr lang="en-US" b="1" dirty="0"/>
              <a:t>Frequency and locations  of WQP sampling:</a:t>
            </a:r>
          </a:p>
        </p:txBody>
      </p:sp>
    </p:spTree>
    <p:extLst>
      <p:ext uri="{BB962C8B-B14F-4D97-AF65-F5344CB8AC3E}">
        <p14:creationId xmlns:p14="http://schemas.microsoft.com/office/powerpoint/2010/main" val="528764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Who is subject to the Lead and Copper Rule</a:t>
            </a:r>
          </a:p>
        </p:txBody>
      </p:sp>
      <p:sp>
        <p:nvSpPr>
          <p:cNvPr id="3" name="Content Placeholder 2"/>
          <p:cNvSpPr>
            <a:spLocks noGrp="1"/>
          </p:cNvSpPr>
          <p:nvPr>
            <p:ph idx="1"/>
          </p:nvPr>
        </p:nvSpPr>
        <p:spPr/>
        <p:txBody>
          <a:bodyPr/>
          <a:lstStyle/>
          <a:p>
            <a:r>
              <a:rPr lang="en-US"/>
              <a:t>All community water systems (CWS)</a:t>
            </a:r>
          </a:p>
          <a:p>
            <a:pPr marL="0" indent="0" algn="ctr">
              <a:buNone/>
            </a:pPr>
            <a:r>
              <a:rPr lang="en-US"/>
              <a:t>and</a:t>
            </a:r>
          </a:p>
          <a:p>
            <a:r>
              <a:rPr lang="en-US"/>
              <a:t>All non-transient, non-community (NTNC) water systems.</a:t>
            </a:r>
          </a:p>
        </p:txBody>
      </p:sp>
    </p:spTree>
    <p:extLst>
      <p:ext uri="{BB962C8B-B14F-4D97-AF65-F5344CB8AC3E}">
        <p14:creationId xmlns:p14="http://schemas.microsoft.com/office/powerpoint/2010/main" val="3927064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Source Water Lead and Copper</a:t>
            </a:r>
          </a:p>
        </p:txBody>
      </p:sp>
      <p:sp>
        <p:nvSpPr>
          <p:cNvPr id="7" name="Content Placeholder 6"/>
          <p:cNvSpPr>
            <a:spLocks noGrp="1"/>
          </p:cNvSpPr>
          <p:nvPr>
            <p:ph idx="1"/>
          </p:nvPr>
        </p:nvSpPr>
        <p:spPr/>
        <p:txBody>
          <a:bodyPr/>
          <a:lstStyle/>
          <a:p>
            <a:r>
              <a:rPr lang="en-US"/>
              <a:t>Collected once at each entry point. </a:t>
            </a:r>
          </a:p>
        </p:txBody>
      </p:sp>
    </p:spTree>
    <p:extLst>
      <p:ext uri="{BB962C8B-B14F-4D97-AF65-F5344CB8AC3E}">
        <p14:creationId xmlns:p14="http://schemas.microsoft.com/office/powerpoint/2010/main" val="1750572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Public Education for Lead Exceedance</a:t>
            </a:r>
          </a:p>
        </p:txBody>
      </p:sp>
      <p:sp>
        <p:nvSpPr>
          <p:cNvPr id="3" name="Content Placeholder 2"/>
          <p:cNvSpPr>
            <a:spLocks noGrp="1"/>
          </p:cNvSpPr>
          <p:nvPr>
            <p:ph idx="1"/>
          </p:nvPr>
        </p:nvSpPr>
        <p:spPr/>
        <p:txBody>
          <a:bodyPr/>
          <a:lstStyle/>
          <a:p>
            <a:r>
              <a:rPr lang="en-US" dirty="0"/>
              <a:t>We have resources for systems to create their Public Education materials</a:t>
            </a:r>
          </a:p>
          <a:p>
            <a:r>
              <a:rPr lang="en-US" dirty="0"/>
              <a:t>Deliver ASAP no later than 60 days after end of monitoring period (or NOE)</a:t>
            </a:r>
          </a:p>
          <a:p>
            <a:r>
              <a:rPr lang="en-US" dirty="0"/>
              <a:t>Must be delivered via multiple methods of distribution</a:t>
            </a:r>
          </a:p>
        </p:txBody>
      </p:sp>
    </p:spTree>
    <p:extLst>
      <p:ext uri="{BB962C8B-B14F-4D97-AF65-F5344CB8AC3E}">
        <p14:creationId xmlns:p14="http://schemas.microsoft.com/office/powerpoint/2010/main" val="984122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Public Education, cont’d</a:t>
            </a:r>
          </a:p>
        </p:txBody>
      </p:sp>
      <p:sp>
        <p:nvSpPr>
          <p:cNvPr id="3" name="Content Placeholder 2"/>
          <p:cNvSpPr>
            <a:spLocks noGrp="1"/>
          </p:cNvSpPr>
          <p:nvPr>
            <p:ph idx="1"/>
          </p:nvPr>
        </p:nvSpPr>
        <p:spPr/>
        <p:txBody>
          <a:bodyPr/>
          <a:lstStyle/>
          <a:p>
            <a:r>
              <a:rPr lang="en-US" dirty="0"/>
              <a:t>Full education to be delivered annually. </a:t>
            </a:r>
          </a:p>
          <a:p>
            <a:r>
              <a:rPr lang="en-US" dirty="0"/>
              <a:t>Additionally:</a:t>
            </a:r>
          </a:p>
          <a:p>
            <a:pPr lvl="1"/>
            <a:r>
              <a:rPr lang="en-US" dirty="0"/>
              <a:t>Water bill inserts: quarterly</a:t>
            </a:r>
          </a:p>
          <a:p>
            <a:pPr lvl="1"/>
            <a:r>
              <a:rPr lang="en-US" dirty="0"/>
              <a:t>Press releases: 2X year</a:t>
            </a:r>
          </a:p>
          <a:p>
            <a:pPr lvl="1"/>
            <a:r>
              <a:rPr lang="en-US" dirty="0"/>
              <a:t>Web posting (for large systems): continuous</a:t>
            </a:r>
          </a:p>
          <a:p>
            <a:r>
              <a:rPr lang="en-US" dirty="0"/>
              <a:t>Posting and distribution to all customers acceptable for NTNC and prisons</a:t>
            </a:r>
          </a:p>
        </p:txBody>
      </p:sp>
    </p:spTree>
    <p:extLst>
      <p:ext uri="{BB962C8B-B14F-4D97-AF65-F5344CB8AC3E}">
        <p14:creationId xmlns:p14="http://schemas.microsoft.com/office/powerpoint/2010/main" val="1671827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EEA79-695C-0B05-A5B9-0CDDCCCD6669}"/>
              </a:ext>
            </a:extLst>
          </p:cNvPr>
          <p:cNvSpPr>
            <a:spLocks noGrp="1"/>
          </p:cNvSpPr>
          <p:nvPr>
            <p:ph type="title"/>
          </p:nvPr>
        </p:nvSpPr>
        <p:spPr/>
        <p:txBody>
          <a:bodyPr/>
          <a:lstStyle/>
          <a:p>
            <a:r>
              <a:rPr lang="en-US"/>
              <a:t>Coming Up</a:t>
            </a:r>
          </a:p>
        </p:txBody>
      </p:sp>
      <p:sp>
        <p:nvSpPr>
          <p:cNvPr id="3" name="Content Placeholder 2">
            <a:extLst>
              <a:ext uri="{FF2B5EF4-FFF2-40B4-BE49-F238E27FC236}">
                <a16:creationId xmlns:a16="http://schemas.microsoft.com/office/drawing/2014/main" id="{7CC12495-5B9E-0F82-278B-95759C7FD949}"/>
              </a:ext>
            </a:extLst>
          </p:cNvPr>
          <p:cNvSpPr>
            <a:spLocks noGrp="1"/>
          </p:cNvSpPr>
          <p:nvPr>
            <p:ph idx="1"/>
          </p:nvPr>
        </p:nvSpPr>
        <p:spPr/>
        <p:txBody>
          <a:bodyPr>
            <a:normAutofit fontScale="92500" lnSpcReduction="10000"/>
          </a:bodyPr>
          <a:lstStyle/>
          <a:p>
            <a:r>
              <a:rPr lang="en-US" dirty="0"/>
              <a:t>Fall 2027 Lead and Copper Rule Improvements implementation</a:t>
            </a:r>
          </a:p>
          <a:p>
            <a:pPr lvl="1"/>
            <a:r>
              <a:rPr lang="en-US" dirty="0"/>
              <a:t>New lead action level of 0.010 mg/L</a:t>
            </a:r>
          </a:p>
          <a:p>
            <a:pPr lvl="1"/>
            <a:r>
              <a:rPr lang="en-US" dirty="0"/>
              <a:t>Lead testing in schools and childcare facilities </a:t>
            </a:r>
          </a:p>
          <a:p>
            <a:pPr lvl="1"/>
            <a:r>
              <a:rPr lang="en-US" dirty="0"/>
              <a:t>Lead service line replacement plans</a:t>
            </a:r>
          </a:p>
          <a:p>
            <a:pPr lvl="1"/>
            <a:r>
              <a:rPr lang="en-US" dirty="0"/>
              <a:t>New sampling protocol</a:t>
            </a:r>
          </a:p>
          <a:p>
            <a:pPr lvl="1"/>
            <a:r>
              <a:rPr lang="en-US" dirty="0"/>
              <a:t>New sample site selection</a:t>
            </a:r>
          </a:p>
          <a:p>
            <a:pPr lvl="1"/>
            <a:r>
              <a:rPr lang="en-US" dirty="0"/>
              <a:t>New Lead and Copper requirements on the CCR (CWS)</a:t>
            </a:r>
          </a:p>
          <a:p>
            <a:pPr marL="0" indent="0">
              <a:buNone/>
            </a:pPr>
            <a:r>
              <a:rPr lang="en-US" dirty="0"/>
              <a:t>	 </a:t>
            </a:r>
          </a:p>
        </p:txBody>
      </p:sp>
    </p:spTree>
    <p:extLst>
      <p:ext uri="{BB962C8B-B14F-4D97-AF65-F5344CB8AC3E}">
        <p14:creationId xmlns:p14="http://schemas.microsoft.com/office/powerpoint/2010/main" val="2752678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B2AB-9FF2-55D6-FC1C-76C848404DF4}"/>
              </a:ext>
            </a:extLst>
          </p:cNvPr>
          <p:cNvSpPr>
            <a:spLocks noGrp="1"/>
          </p:cNvSpPr>
          <p:nvPr>
            <p:ph type="title"/>
          </p:nvPr>
        </p:nvSpPr>
        <p:spPr/>
        <p:txBody>
          <a:bodyPr>
            <a:normAutofit fontScale="90000"/>
          </a:bodyPr>
          <a:lstStyle/>
          <a:p>
            <a:r>
              <a:rPr lang="en-US"/>
              <a:t>Voluntary Lead Testing in Schools and Child Care Facilities Program</a:t>
            </a:r>
          </a:p>
        </p:txBody>
      </p:sp>
      <p:sp>
        <p:nvSpPr>
          <p:cNvPr id="3" name="Content Placeholder 2">
            <a:extLst>
              <a:ext uri="{FF2B5EF4-FFF2-40B4-BE49-F238E27FC236}">
                <a16:creationId xmlns:a16="http://schemas.microsoft.com/office/drawing/2014/main" id="{8A1EE00D-F595-F987-E510-39623554B0CF}"/>
              </a:ext>
            </a:extLst>
          </p:cNvPr>
          <p:cNvSpPr>
            <a:spLocks noGrp="1"/>
          </p:cNvSpPr>
          <p:nvPr>
            <p:ph idx="1"/>
          </p:nvPr>
        </p:nvSpPr>
        <p:spPr/>
        <p:txBody>
          <a:bodyPr/>
          <a:lstStyle/>
          <a:p>
            <a:r>
              <a:rPr lang="en-US" dirty="0"/>
              <a:t>Free sampling program through DEQ</a:t>
            </a:r>
          </a:p>
          <a:p>
            <a:r>
              <a:rPr lang="en-US" dirty="0"/>
              <a:t>Reimbursement remediation program </a:t>
            </a:r>
          </a:p>
          <a:p>
            <a:r>
              <a:rPr lang="en-US" dirty="0"/>
              <a:t>Systems that participated starting in 2021 may be eligible for a waiver for future required lead testing in schools</a:t>
            </a:r>
          </a:p>
          <a:p>
            <a:r>
              <a:rPr lang="en-US"/>
              <a:t>Contact </a:t>
            </a:r>
            <a:r>
              <a:rPr lang="en-US" dirty="0"/>
              <a:t>LWSC@deq.ok.gov </a:t>
            </a:r>
          </a:p>
          <a:p>
            <a:pPr marL="0" indent="0">
              <a:buNone/>
            </a:pPr>
            <a:endParaRPr lang="en-US" dirty="0"/>
          </a:p>
        </p:txBody>
      </p:sp>
    </p:spTree>
    <p:extLst>
      <p:ext uri="{BB962C8B-B14F-4D97-AF65-F5344CB8AC3E}">
        <p14:creationId xmlns:p14="http://schemas.microsoft.com/office/powerpoint/2010/main" val="897396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C9807-69F8-3FBA-E970-10CAFCD2FCF0}"/>
              </a:ext>
            </a:extLst>
          </p:cNvPr>
          <p:cNvSpPr>
            <a:spLocks noGrp="1"/>
          </p:cNvSpPr>
          <p:nvPr>
            <p:ph type="title"/>
          </p:nvPr>
        </p:nvSpPr>
        <p:spPr/>
        <p:txBody>
          <a:bodyPr/>
          <a:lstStyle/>
          <a:p>
            <a:r>
              <a:rPr lang="en-US"/>
              <a:t>Questions?</a:t>
            </a:r>
          </a:p>
        </p:txBody>
      </p:sp>
      <p:sp>
        <p:nvSpPr>
          <p:cNvPr id="3" name="Content Placeholder 2">
            <a:extLst>
              <a:ext uri="{FF2B5EF4-FFF2-40B4-BE49-F238E27FC236}">
                <a16:creationId xmlns:a16="http://schemas.microsoft.com/office/drawing/2014/main" id="{ED6E28DD-41C4-4A09-53C0-782F0BFB1323}"/>
              </a:ext>
            </a:extLst>
          </p:cNvPr>
          <p:cNvSpPr>
            <a:spLocks noGrp="1"/>
          </p:cNvSpPr>
          <p:nvPr>
            <p:ph idx="1"/>
          </p:nvPr>
        </p:nvSpPr>
        <p:spPr/>
        <p:txBody>
          <a:bodyPr vert="horz" lIns="91440" tIns="45720" rIns="91440" bIns="45720" rtlCol="0" anchor="t">
            <a:normAutofit/>
          </a:bodyPr>
          <a:lstStyle/>
          <a:p>
            <a:r>
              <a:rPr lang="en-US"/>
              <a:t>For all questions regarding Lead and Copper, please reach out to the newly formed Lead and Copper Unit</a:t>
            </a:r>
          </a:p>
          <a:p>
            <a:pPr marL="0" indent="0">
              <a:buNone/>
            </a:pPr>
            <a:r>
              <a:rPr lang="en-US"/>
              <a:t>405-702-8100</a:t>
            </a:r>
          </a:p>
          <a:p>
            <a:pPr marL="0" indent="0">
              <a:buNone/>
            </a:pPr>
            <a:r>
              <a:rPr lang="en-US"/>
              <a:t>DWLC@deq.ok.gov</a:t>
            </a:r>
          </a:p>
          <a:p>
            <a:pPr marL="0" indent="0">
              <a:buNone/>
            </a:pPr>
            <a:endParaRPr lang="en-US"/>
          </a:p>
        </p:txBody>
      </p:sp>
    </p:spTree>
    <p:extLst>
      <p:ext uri="{BB962C8B-B14F-4D97-AF65-F5344CB8AC3E}">
        <p14:creationId xmlns:p14="http://schemas.microsoft.com/office/powerpoint/2010/main" val="1521625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A5974-6B53-7E66-3569-16F6B09D4081}"/>
              </a:ext>
            </a:extLst>
          </p:cNvPr>
          <p:cNvSpPr>
            <a:spLocks noGrp="1"/>
          </p:cNvSpPr>
          <p:nvPr>
            <p:ph type="title"/>
          </p:nvPr>
        </p:nvSpPr>
        <p:spPr/>
        <p:txBody>
          <a:bodyPr>
            <a:normAutofit fontScale="90000"/>
          </a:bodyPr>
          <a:lstStyle/>
          <a:p>
            <a:r>
              <a:rPr lang="en-US"/>
              <a:t>Lead Service Line Inventory (LSLI)</a:t>
            </a:r>
          </a:p>
        </p:txBody>
      </p:sp>
      <p:sp>
        <p:nvSpPr>
          <p:cNvPr id="3" name="Content Placeholder 2">
            <a:extLst>
              <a:ext uri="{FF2B5EF4-FFF2-40B4-BE49-F238E27FC236}">
                <a16:creationId xmlns:a16="http://schemas.microsoft.com/office/drawing/2014/main" id="{4FBA8C9B-9475-6F2C-15DA-0BCE0625CBBA}"/>
              </a:ext>
            </a:extLst>
          </p:cNvPr>
          <p:cNvSpPr>
            <a:spLocks noGrp="1"/>
          </p:cNvSpPr>
          <p:nvPr>
            <p:ph idx="1"/>
          </p:nvPr>
        </p:nvSpPr>
        <p:spPr/>
        <p:txBody>
          <a:bodyPr>
            <a:normAutofit/>
          </a:bodyPr>
          <a:lstStyle/>
          <a:p>
            <a:r>
              <a:rPr lang="en-US" sz="2800" dirty="0"/>
              <a:t>Due October 16th, 2024</a:t>
            </a:r>
          </a:p>
          <a:p>
            <a:r>
              <a:rPr lang="en-US" sz="2800" dirty="0"/>
              <a:t>Every system must submit an initial inventory</a:t>
            </a:r>
          </a:p>
          <a:p>
            <a:pPr lvl="1"/>
            <a:r>
              <a:rPr lang="en-US" sz="2400" dirty="0"/>
              <a:t>Updated Inventory due annually beginning November 2027 until all unknowns are identified and all Lead/GRR are replaced</a:t>
            </a:r>
          </a:p>
          <a:p>
            <a:r>
              <a:rPr lang="en-US" sz="2800" dirty="0"/>
              <a:t>If you have not completed this, please get in touch with us after this presentation.  </a:t>
            </a:r>
          </a:p>
          <a:p>
            <a:pPr lvl="1"/>
            <a:r>
              <a:rPr lang="en-US" sz="2400" dirty="0"/>
              <a:t>Technical assistance is available through DEQ and other organizations.</a:t>
            </a:r>
          </a:p>
          <a:p>
            <a:endParaRPr lang="en-US" sz="2400" dirty="0"/>
          </a:p>
          <a:p>
            <a:pPr lvl="1"/>
            <a:endParaRPr lang="en-US" sz="2400" dirty="0"/>
          </a:p>
          <a:p>
            <a:pPr marL="457200" lvl="1" indent="0">
              <a:buNone/>
            </a:pPr>
            <a:endParaRPr lang="en-US" sz="2400" dirty="0"/>
          </a:p>
          <a:p>
            <a:pPr marL="0" indent="0">
              <a:buNone/>
            </a:pPr>
            <a:endParaRPr lang="en-US" baseline="30000" dirty="0"/>
          </a:p>
        </p:txBody>
      </p:sp>
    </p:spTree>
    <p:extLst>
      <p:ext uri="{BB962C8B-B14F-4D97-AF65-F5344CB8AC3E}">
        <p14:creationId xmlns:p14="http://schemas.microsoft.com/office/powerpoint/2010/main" val="979057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54436-BB4C-48F6-E230-3E514D351E63}"/>
              </a:ext>
            </a:extLst>
          </p:cNvPr>
          <p:cNvSpPr>
            <a:spLocks noGrp="1"/>
          </p:cNvSpPr>
          <p:nvPr>
            <p:ph type="title"/>
          </p:nvPr>
        </p:nvSpPr>
        <p:spPr/>
        <p:txBody>
          <a:bodyPr/>
          <a:lstStyle/>
          <a:p>
            <a:r>
              <a:rPr lang="en-US"/>
              <a:t>Material Notice</a:t>
            </a:r>
          </a:p>
        </p:txBody>
      </p:sp>
      <p:sp>
        <p:nvSpPr>
          <p:cNvPr id="3" name="Content Placeholder 2">
            <a:extLst>
              <a:ext uri="{FF2B5EF4-FFF2-40B4-BE49-F238E27FC236}">
                <a16:creationId xmlns:a16="http://schemas.microsoft.com/office/drawing/2014/main" id="{94D5FCF0-E374-7EF5-8B1B-A7FD4C061FA0}"/>
              </a:ext>
            </a:extLst>
          </p:cNvPr>
          <p:cNvSpPr>
            <a:spLocks noGrp="1"/>
          </p:cNvSpPr>
          <p:nvPr>
            <p:ph idx="1"/>
          </p:nvPr>
        </p:nvSpPr>
        <p:spPr/>
        <p:txBody>
          <a:bodyPr>
            <a:normAutofit lnSpcReduction="10000"/>
          </a:bodyPr>
          <a:lstStyle/>
          <a:p>
            <a:r>
              <a:rPr lang="en-US"/>
              <a:t>Annual requirement to notify ALL customers served by Unknown, Lead, or Galvanized Requiring Replacement service lines. </a:t>
            </a:r>
          </a:p>
          <a:p>
            <a:pPr lvl="1"/>
            <a:r>
              <a:rPr lang="en-US"/>
              <a:t>ANY portion of the service line will classify the entire service line as unknown, GRR, or lead.</a:t>
            </a:r>
          </a:p>
          <a:p>
            <a:r>
              <a:rPr lang="en-US"/>
              <a:t>DEQ has approved templates on website</a:t>
            </a:r>
          </a:p>
          <a:p>
            <a:r>
              <a:rPr lang="en-US"/>
              <a:t>Must get prior approval to use your own templates</a:t>
            </a:r>
          </a:p>
          <a:p>
            <a:endParaRPr lang="en-US"/>
          </a:p>
        </p:txBody>
      </p:sp>
    </p:spTree>
    <p:extLst>
      <p:ext uri="{BB962C8B-B14F-4D97-AF65-F5344CB8AC3E}">
        <p14:creationId xmlns:p14="http://schemas.microsoft.com/office/powerpoint/2010/main" val="2699329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Monitoring Periods For Sampling</a:t>
            </a:r>
          </a:p>
        </p:txBody>
      </p:sp>
      <p:sp>
        <p:nvSpPr>
          <p:cNvPr id="3" name="Content Placeholder 2"/>
          <p:cNvSpPr>
            <a:spLocks noGrp="1"/>
          </p:cNvSpPr>
          <p:nvPr>
            <p:ph idx="1"/>
          </p:nvPr>
        </p:nvSpPr>
        <p:spPr/>
        <p:txBody>
          <a:bodyPr>
            <a:normAutofit fontScale="70000" lnSpcReduction="20000"/>
          </a:bodyPr>
          <a:lstStyle/>
          <a:p>
            <a:r>
              <a:rPr lang="en-US"/>
              <a:t>Standard monitoring is one round every 6 months</a:t>
            </a:r>
          </a:p>
          <a:p>
            <a:pPr lvl="1"/>
            <a:r>
              <a:rPr lang="en-US"/>
              <a:t>January 1 through June 3</a:t>
            </a:r>
          </a:p>
          <a:p>
            <a:pPr lvl="1"/>
            <a:r>
              <a:rPr lang="en-US"/>
              <a:t>July 1 through December 31</a:t>
            </a:r>
          </a:p>
          <a:p>
            <a:r>
              <a:rPr lang="en-US"/>
              <a:t>Reduced monitoring is one round every year, or every three years</a:t>
            </a:r>
          </a:p>
          <a:p>
            <a:pPr lvl="1"/>
            <a:r>
              <a:rPr lang="en-US"/>
              <a:t>June 1 through September 30</a:t>
            </a:r>
          </a:p>
          <a:p>
            <a:pPr lvl="1"/>
            <a:r>
              <a:rPr lang="en-US"/>
              <a:t>Systems qualify for reduced monitoring based on the results of the most recent round of standard monitoring</a:t>
            </a:r>
          </a:p>
          <a:p>
            <a:r>
              <a:rPr lang="en-US"/>
              <a:t>Samples can be collected on any day within the monitoring period </a:t>
            </a:r>
          </a:p>
          <a:p>
            <a:pPr lvl="1"/>
            <a:r>
              <a:rPr lang="en-US"/>
              <a:t>Sample collection can be split up if it is easier to collect on multiple days</a:t>
            </a:r>
          </a:p>
          <a:p>
            <a:pPr lvl="1"/>
            <a:r>
              <a:rPr lang="en-US"/>
              <a:t>Collect early in monitoring period, if possible, to provide time for recollections if needed</a:t>
            </a:r>
          </a:p>
          <a:p>
            <a:pPr lvl="1"/>
            <a:endParaRPr lang="en-US"/>
          </a:p>
          <a:p>
            <a:pPr marL="457200" lvl="1" indent="0">
              <a:buNone/>
            </a:pPr>
            <a:endParaRPr lang="en-US"/>
          </a:p>
          <a:p>
            <a:endParaRPr lang="en-US"/>
          </a:p>
          <a:p>
            <a:endParaRPr lang="en-US"/>
          </a:p>
          <a:p>
            <a:pPr lvl="2"/>
            <a:endParaRPr lang="en-US"/>
          </a:p>
          <a:p>
            <a:pPr marL="457200" lvl="1" indent="0">
              <a:buNone/>
            </a:pPr>
            <a:endParaRPr lang="en-US" sz="1800"/>
          </a:p>
        </p:txBody>
      </p:sp>
    </p:spTree>
    <p:extLst>
      <p:ext uri="{BB962C8B-B14F-4D97-AF65-F5344CB8AC3E}">
        <p14:creationId xmlns:p14="http://schemas.microsoft.com/office/powerpoint/2010/main" val="852845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4867B-9199-7429-C25D-9F4BBF10E17C}"/>
              </a:ext>
            </a:extLst>
          </p:cNvPr>
          <p:cNvSpPr>
            <a:spLocks noGrp="1"/>
          </p:cNvSpPr>
          <p:nvPr>
            <p:ph type="title"/>
          </p:nvPr>
        </p:nvSpPr>
        <p:spPr/>
        <p:txBody>
          <a:bodyPr>
            <a:normAutofit fontScale="90000"/>
          </a:bodyPr>
          <a:lstStyle/>
          <a:p>
            <a:r>
              <a:rPr lang="en-US" dirty="0"/>
              <a:t>Returning to Standard Monitoring </a:t>
            </a:r>
          </a:p>
        </p:txBody>
      </p:sp>
      <p:sp>
        <p:nvSpPr>
          <p:cNvPr id="3" name="Content Placeholder 2">
            <a:extLst>
              <a:ext uri="{FF2B5EF4-FFF2-40B4-BE49-F238E27FC236}">
                <a16:creationId xmlns:a16="http://schemas.microsoft.com/office/drawing/2014/main" id="{8A33F5EC-271C-FBA5-FEAF-B4B152E5F008}"/>
              </a:ext>
            </a:extLst>
          </p:cNvPr>
          <p:cNvSpPr>
            <a:spLocks noGrp="1"/>
          </p:cNvSpPr>
          <p:nvPr>
            <p:ph idx="1"/>
          </p:nvPr>
        </p:nvSpPr>
        <p:spPr/>
        <p:txBody>
          <a:bodyPr/>
          <a:lstStyle/>
          <a:p>
            <a:r>
              <a:rPr lang="en-US" dirty="0"/>
              <a:t>Missing routine Lead and Copper sampling event</a:t>
            </a:r>
          </a:p>
          <a:p>
            <a:pPr lvl="1"/>
            <a:r>
              <a:rPr lang="en-US" dirty="0"/>
              <a:t>Samples cannot be accepted if taken outside of the monitoring period</a:t>
            </a:r>
          </a:p>
          <a:p>
            <a:r>
              <a:rPr lang="en-US" dirty="0"/>
              <a:t>Lead or Copper exceedance </a:t>
            </a:r>
          </a:p>
        </p:txBody>
      </p:sp>
    </p:spTree>
    <p:extLst>
      <p:ext uri="{BB962C8B-B14F-4D97-AF65-F5344CB8AC3E}">
        <p14:creationId xmlns:p14="http://schemas.microsoft.com/office/powerpoint/2010/main" val="2898793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LCR Sample Sites</a:t>
            </a:r>
          </a:p>
        </p:txBody>
      </p:sp>
      <p:sp>
        <p:nvSpPr>
          <p:cNvPr id="3" name="Content Placeholder 2"/>
          <p:cNvSpPr>
            <a:spLocks noGrp="1"/>
          </p:cNvSpPr>
          <p:nvPr>
            <p:ph idx="1"/>
          </p:nvPr>
        </p:nvSpPr>
        <p:spPr/>
        <p:txBody>
          <a:bodyPr>
            <a:normAutofit lnSpcReduction="10000"/>
          </a:bodyPr>
          <a:lstStyle/>
          <a:p>
            <a:r>
              <a:rPr lang="en-US"/>
              <a:t>Lead service lines and newer indoor copper plumbing (after 1982) are preferable, “tier 1 sites” because they are more at-risk of leaching</a:t>
            </a:r>
          </a:p>
          <a:p>
            <a:r>
              <a:rPr lang="en-US"/>
              <a:t>If possible, all sample sites must be tier 1 and spread throughout system</a:t>
            </a:r>
          </a:p>
          <a:p>
            <a:r>
              <a:rPr lang="en-US"/>
              <a:t>If LSLs exist, 50% of sites sampled in a monitoring period must be from those sites</a:t>
            </a:r>
          </a:p>
          <a:p>
            <a:pPr marL="0" indent="0">
              <a:buNone/>
            </a:pPr>
            <a:endParaRPr lang="en-US"/>
          </a:p>
        </p:txBody>
      </p:sp>
    </p:spTree>
    <p:extLst>
      <p:ext uri="{BB962C8B-B14F-4D97-AF65-F5344CB8AC3E}">
        <p14:creationId xmlns:p14="http://schemas.microsoft.com/office/powerpoint/2010/main" val="3166976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Community Water System Sites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68662103"/>
              </p:ext>
            </p:extLst>
          </p:nvPr>
        </p:nvGraphicFramePr>
        <p:xfrm>
          <a:off x="1219200" y="1828800"/>
          <a:ext cx="6858000" cy="3929514"/>
        </p:xfrm>
        <a:graphic>
          <a:graphicData uri="http://schemas.openxmlformats.org/drawingml/2006/table">
            <a:tbl>
              <a:tblPr firstRow="1" firstCol="1" bandRow="1">
                <a:tableStyleId>{5C22544A-7EE6-4342-B048-85BDC9FD1C3A}</a:tableStyleId>
              </a:tblPr>
              <a:tblGrid>
                <a:gridCol w="2033661">
                  <a:extLst>
                    <a:ext uri="{9D8B030D-6E8A-4147-A177-3AD203B41FA5}">
                      <a16:colId xmlns:a16="http://schemas.microsoft.com/office/drawing/2014/main" val="20000"/>
                    </a:ext>
                  </a:extLst>
                </a:gridCol>
                <a:gridCol w="2104878">
                  <a:extLst>
                    <a:ext uri="{9D8B030D-6E8A-4147-A177-3AD203B41FA5}">
                      <a16:colId xmlns:a16="http://schemas.microsoft.com/office/drawing/2014/main" val="20001"/>
                    </a:ext>
                  </a:extLst>
                </a:gridCol>
                <a:gridCol w="2719461">
                  <a:extLst>
                    <a:ext uri="{9D8B030D-6E8A-4147-A177-3AD203B41FA5}">
                      <a16:colId xmlns:a16="http://schemas.microsoft.com/office/drawing/2014/main" val="20002"/>
                    </a:ext>
                  </a:extLst>
                </a:gridCol>
              </a:tblGrid>
              <a:tr h="376989">
                <a:tc>
                  <a:txBody>
                    <a:bodyPr/>
                    <a:lstStyle/>
                    <a:p>
                      <a:pPr marL="0" marR="0" algn="ctr">
                        <a:spcBef>
                          <a:spcPts val="0"/>
                        </a:spcBef>
                        <a:spcAft>
                          <a:spcPts val="0"/>
                        </a:spcAft>
                      </a:pPr>
                      <a:r>
                        <a:rPr lang="en-US" sz="1400">
                          <a:solidFill>
                            <a:schemeClr val="tx1"/>
                          </a:solidFill>
                          <a:effectLst/>
                        </a:rPr>
                        <a:t>Tier</a:t>
                      </a:r>
                      <a:endParaRPr lang="en-US" sz="180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a:solidFill>
                            <a:schemeClr val="tx1"/>
                          </a:solidFill>
                          <a:effectLst/>
                        </a:rPr>
                        <a:t>Single Family Residence</a:t>
                      </a:r>
                      <a:endParaRPr lang="en-US" sz="180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a:solidFill>
                            <a:schemeClr val="tx1"/>
                          </a:solidFill>
                          <a:effectLst/>
                        </a:rPr>
                        <a:t>Multiple Family Residence/</a:t>
                      </a:r>
                      <a:endParaRPr lang="en-US" sz="1800">
                        <a:solidFill>
                          <a:schemeClr val="tx1"/>
                        </a:solidFill>
                        <a:effectLst/>
                      </a:endParaRPr>
                    </a:p>
                    <a:p>
                      <a:pPr marL="0" marR="0" algn="ctr">
                        <a:spcBef>
                          <a:spcPts val="0"/>
                        </a:spcBef>
                        <a:spcAft>
                          <a:spcPts val="0"/>
                        </a:spcAft>
                      </a:pPr>
                      <a:r>
                        <a:rPr lang="en-US" sz="1400">
                          <a:solidFill>
                            <a:schemeClr val="tx1"/>
                          </a:solidFill>
                          <a:effectLst/>
                        </a:rPr>
                        <a:t>Buildings</a:t>
                      </a:r>
                      <a:endParaRPr lang="en-US" sz="1800">
                        <a:solidFill>
                          <a:schemeClr val="tx1"/>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942474">
                <a:tc>
                  <a:txBody>
                    <a:bodyPr/>
                    <a:lstStyle/>
                    <a:p>
                      <a:pPr marL="0" marR="0" algn="ctr">
                        <a:spcBef>
                          <a:spcPts val="0"/>
                        </a:spcBef>
                        <a:spcAft>
                          <a:spcPts val="0"/>
                        </a:spcAft>
                      </a:pPr>
                      <a:r>
                        <a:rPr lang="en-US" sz="1400">
                          <a:solidFill>
                            <a:schemeClr val="tx1"/>
                          </a:solidFill>
                          <a:effectLst/>
                        </a:rPr>
                        <a:t>1</a:t>
                      </a:r>
                      <a:endParaRPr lang="en-US" sz="1800">
                        <a:solidFill>
                          <a:schemeClr val="tx1"/>
                        </a:solidFill>
                        <a:effectLst/>
                        <a:latin typeface="Calibri"/>
                        <a:ea typeface="Calibri"/>
                        <a:cs typeface="Times New Roman"/>
                      </a:endParaRPr>
                    </a:p>
                  </a:txBody>
                  <a:tcPr marL="68580" marR="68580" marT="0" marB="0" anchor="ctr"/>
                </a:tc>
                <a:tc>
                  <a:txBody>
                    <a:bodyPr/>
                    <a:lstStyle/>
                    <a:p>
                      <a:pPr marL="342900" marR="0" lvl="0" indent="-342900">
                        <a:spcBef>
                          <a:spcPts val="0"/>
                        </a:spcBef>
                        <a:spcAft>
                          <a:spcPts val="0"/>
                        </a:spcAft>
                        <a:buFont typeface="Times New Roman"/>
                        <a:buChar char="-"/>
                      </a:pPr>
                      <a:r>
                        <a:rPr lang="en-US" sz="1400">
                          <a:solidFill>
                            <a:schemeClr val="tx1"/>
                          </a:solidFill>
                          <a:effectLst/>
                        </a:rPr>
                        <a:t>Copper pipes w/ lead solder installed AFTER 1982</a:t>
                      </a:r>
                      <a:endParaRPr lang="en-US" sz="1800">
                        <a:solidFill>
                          <a:schemeClr val="tx1"/>
                        </a:solidFill>
                        <a:effectLst/>
                      </a:endParaRPr>
                    </a:p>
                    <a:p>
                      <a:pPr marL="342900" marR="0" lvl="0" indent="-342900">
                        <a:spcBef>
                          <a:spcPts val="0"/>
                        </a:spcBef>
                        <a:spcAft>
                          <a:spcPts val="0"/>
                        </a:spcAft>
                        <a:buFont typeface="Times New Roman"/>
                        <a:buChar char="-"/>
                      </a:pPr>
                      <a:r>
                        <a:rPr lang="en-US" sz="1400">
                          <a:solidFill>
                            <a:schemeClr val="tx1"/>
                          </a:solidFill>
                          <a:effectLst/>
                        </a:rPr>
                        <a:t>Lead Pipes</a:t>
                      </a:r>
                      <a:endParaRPr lang="en-US" sz="1800">
                        <a:solidFill>
                          <a:schemeClr val="tx1"/>
                        </a:solidFill>
                        <a:effectLst/>
                      </a:endParaRPr>
                    </a:p>
                    <a:p>
                      <a:pPr marL="342900" marR="0" lvl="0" indent="-342900">
                        <a:spcBef>
                          <a:spcPts val="0"/>
                        </a:spcBef>
                        <a:spcAft>
                          <a:spcPts val="0"/>
                        </a:spcAft>
                        <a:buFont typeface="Times New Roman"/>
                        <a:buChar char="-"/>
                      </a:pPr>
                      <a:r>
                        <a:rPr lang="en-US" sz="1400">
                          <a:solidFill>
                            <a:schemeClr val="tx1"/>
                          </a:solidFill>
                          <a:effectLst/>
                        </a:rPr>
                        <a:t>Lead service lines</a:t>
                      </a:r>
                      <a:endParaRPr lang="en-US" sz="1800">
                        <a:solidFill>
                          <a:schemeClr val="tx1"/>
                        </a:solidFill>
                        <a:effectLst/>
                        <a:latin typeface="Calibri"/>
                        <a:ea typeface="Calibri"/>
                        <a:cs typeface="Times New Roman"/>
                      </a:endParaRPr>
                    </a:p>
                  </a:txBody>
                  <a:tcPr marL="68580" marR="68580" marT="0" marB="0" anchor="ctr"/>
                </a:tc>
                <a:tc>
                  <a:txBody>
                    <a:bodyPr/>
                    <a:lstStyle/>
                    <a:p>
                      <a:pPr marL="0" marR="0">
                        <a:spcBef>
                          <a:spcPts val="0"/>
                        </a:spcBef>
                        <a:spcAft>
                          <a:spcPts val="0"/>
                        </a:spcAft>
                      </a:pPr>
                      <a:r>
                        <a:rPr lang="en-US" sz="1400">
                          <a:solidFill>
                            <a:schemeClr val="tx1"/>
                          </a:solidFill>
                          <a:effectLst/>
                        </a:rPr>
                        <a:t>-</a:t>
                      </a:r>
                      <a:endParaRPr lang="en-US" sz="1800">
                        <a:solidFill>
                          <a:schemeClr val="tx1"/>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942474">
                <a:tc>
                  <a:txBody>
                    <a:bodyPr/>
                    <a:lstStyle/>
                    <a:p>
                      <a:pPr marL="0" marR="0" algn="ctr">
                        <a:spcBef>
                          <a:spcPts val="0"/>
                        </a:spcBef>
                        <a:spcAft>
                          <a:spcPts val="0"/>
                        </a:spcAft>
                      </a:pPr>
                      <a:r>
                        <a:rPr lang="en-US" sz="1400" dirty="0">
                          <a:solidFill>
                            <a:schemeClr val="tx1"/>
                          </a:solidFill>
                          <a:effectLst/>
                        </a:rPr>
                        <a:t>2</a:t>
                      </a:r>
                      <a:endParaRPr lang="en-US" sz="1800" dirty="0">
                        <a:solidFill>
                          <a:schemeClr val="tx1"/>
                        </a:solidFill>
                        <a:effectLst/>
                        <a:latin typeface="Calibri"/>
                        <a:ea typeface="Calibri"/>
                        <a:cs typeface="Times New Roman"/>
                      </a:endParaRPr>
                    </a:p>
                  </a:txBody>
                  <a:tcPr marL="68580" marR="68580" marT="0" marB="0" anchor="ctr"/>
                </a:tc>
                <a:tc>
                  <a:txBody>
                    <a:bodyPr/>
                    <a:lstStyle/>
                    <a:p>
                      <a:pPr marL="0" marR="0">
                        <a:spcBef>
                          <a:spcPts val="0"/>
                        </a:spcBef>
                        <a:spcAft>
                          <a:spcPts val="0"/>
                        </a:spcAft>
                      </a:pPr>
                      <a:r>
                        <a:rPr lang="en-US" sz="1400">
                          <a:solidFill>
                            <a:schemeClr val="tx1"/>
                          </a:solidFill>
                          <a:effectLst/>
                        </a:rPr>
                        <a:t>-</a:t>
                      </a:r>
                      <a:endParaRPr lang="en-US" sz="1800">
                        <a:solidFill>
                          <a:schemeClr val="tx1"/>
                        </a:solidFill>
                        <a:effectLst/>
                        <a:latin typeface="Calibri"/>
                        <a:ea typeface="Calibri"/>
                        <a:cs typeface="Times New Roman"/>
                      </a:endParaRPr>
                    </a:p>
                  </a:txBody>
                  <a:tcPr marL="68580" marR="68580" marT="0" marB="0" anchor="ctr"/>
                </a:tc>
                <a:tc>
                  <a:txBody>
                    <a:bodyPr/>
                    <a:lstStyle/>
                    <a:p>
                      <a:pPr marL="342900" marR="0" lvl="0" indent="-342900">
                        <a:spcBef>
                          <a:spcPts val="0"/>
                        </a:spcBef>
                        <a:spcAft>
                          <a:spcPts val="0"/>
                        </a:spcAft>
                        <a:buFont typeface="Times New Roman"/>
                        <a:buChar char="-"/>
                      </a:pPr>
                      <a:r>
                        <a:rPr lang="en-US" sz="1400">
                          <a:solidFill>
                            <a:schemeClr val="tx1"/>
                          </a:solidFill>
                          <a:effectLst/>
                        </a:rPr>
                        <a:t>Copper pipes w/ lead solder installed AFTER 1982</a:t>
                      </a:r>
                      <a:endParaRPr lang="en-US" sz="1800">
                        <a:solidFill>
                          <a:schemeClr val="tx1"/>
                        </a:solidFill>
                        <a:effectLst/>
                      </a:endParaRPr>
                    </a:p>
                    <a:p>
                      <a:pPr marL="342900" marR="0" lvl="0" indent="-342900">
                        <a:spcBef>
                          <a:spcPts val="0"/>
                        </a:spcBef>
                        <a:spcAft>
                          <a:spcPts val="0"/>
                        </a:spcAft>
                        <a:buFont typeface="Times New Roman"/>
                        <a:buChar char="-"/>
                      </a:pPr>
                      <a:r>
                        <a:rPr lang="en-US" sz="1400">
                          <a:solidFill>
                            <a:schemeClr val="tx1"/>
                          </a:solidFill>
                          <a:effectLst/>
                        </a:rPr>
                        <a:t>Lead Pipes</a:t>
                      </a:r>
                      <a:endParaRPr lang="en-US" sz="1800">
                        <a:solidFill>
                          <a:schemeClr val="tx1"/>
                        </a:solidFill>
                        <a:effectLst/>
                      </a:endParaRPr>
                    </a:p>
                    <a:p>
                      <a:pPr marL="342900" marR="0" lvl="0" indent="-342900">
                        <a:spcBef>
                          <a:spcPts val="0"/>
                        </a:spcBef>
                        <a:spcAft>
                          <a:spcPts val="0"/>
                        </a:spcAft>
                        <a:buFont typeface="Times New Roman"/>
                        <a:buChar char="-"/>
                      </a:pPr>
                      <a:r>
                        <a:rPr lang="en-US" sz="1400">
                          <a:solidFill>
                            <a:schemeClr val="tx1"/>
                          </a:solidFill>
                          <a:effectLst/>
                        </a:rPr>
                        <a:t>Lead service lines</a:t>
                      </a:r>
                      <a:endParaRPr lang="en-US" sz="1800">
                        <a:solidFill>
                          <a:schemeClr val="tx1"/>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565484">
                <a:tc>
                  <a:txBody>
                    <a:bodyPr/>
                    <a:lstStyle/>
                    <a:p>
                      <a:pPr marL="0" marR="0" algn="ctr">
                        <a:spcBef>
                          <a:spcPts val="0"/>
                        </a:spcBef>
                        <a:spcAft>
                          <a:spcPts val="0"/>
                        </a:spcAft>
                      </a:pPr>
                      <a:r>
                        <a:rPr lang="en-US" sz="1400">
                          <a:solidFill>
                            <a:schemeClr val="tx1"/>
                          </a:solidFill>
                          <a:effectLst/>
                        </a:rPr>
                        <a:t>3</a:t>
                      </a:r>
                      <a:endParaRPr lang="en-US" sz="1800">
                        <a:solidFill>
                          <a:schemeClr val="tx1"/>
                        </a:solidFill>
                        <a:effectLst/>
                        <a:latin typeface="Calibri"/>
                        <a:ea typeface="Calibri"/>
                        <a:cs typeface="Times New Roman"/>
                      </a:endParaRPr>
                    </a:p>
                  </a:txBody>
                  <a:tcPr marL="68580" marR="68580" marT="0" marB="0" anchor="ctr"/>
                </a:tc>
                <a:tc>
                  <a:txBody>
                    <a:bodyPr/>
                    <a:lstStyle/>
                    <a:p>
                      <a:pPr marL="342900" marR="0" lvl="0" indent="-342900">
                        <a:spcBef>
                          <a:spcPts val="0"/>
                        </a:spcBef>
                        <a:spcAft>
                          <a:spcPts val="0"/>
                        </a:spcAft>
                        <a:buFont typeface="Times New Roman"/>
                        <a:buChar char="-"/>
                      </a:pPr>
                      <a:r>
                        <a:rPr lang="en-US" sz="1400">
                          <a:solidFill>
                            <a:schemeClr val="tx1"/>
                          </a:solidFill>
                          <a:effectLst/>
                        </a:rPr>
                        <a:t>Copper pipes with lead solder installed BEFORE 1983</a:t>
                      </a:r>
                      <a:endParaRPr lang="en-US" sz="1800">
                        <a:solidFill>
                          <a:schemeClr val="tx1"/>
                        </a:solidFill>
                        <a:effectLst/>
                        <a:latin typeface="Calibri"/>
                        <a:ea typeface="Calibri"/>
                        <a:cs typeface="Times New Roman"/>
                      </a:endParaRPr>
                    </a:p>
                  </a:txBody>
                  <a:tcPr marL="68580" marR="68580" marT="0" marB="0" anchor="ctr"/>
                </a:tc>
                <a:tc>
                  <a:txBody>
                    <a:bodyPr/>
                    <a:lstStyle/>
                    <a:p>
                      <a:pPr marL="0" marR="0">
                        <a:spcBef>
                          <a:spcPts val="0"/>
                        </a:spcBef>
                        <a:spcAft>
                          <a:spcPts val="0"/>
                        </a:spcAft>
                      </a:pPr>
                      <a:r>
                        <a:rPr lang="en-US" sz="1400">
                          <a:solidFill>
                            <a:schemeClr val="tx1"/>
                          </a:solidFill>
                          <a:effectLst/>
                        </a:rPr>
                        <a:t>-</a:t>
                      </a:r>
                      <a:endParaRPr lang="en-US" sz="1800">
                        <a:solidFill>
                          <a:schemeClr val="tx1"/>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r h="753979">
                <a:tc>
                  <a:txBody>
                    <a:bodyPr/>
                    <a:lstStyle/>
                    <a:p>
                      <a:pPr marL="0" marR="0" algn="ctr">
                        <a:spcBef>
                          <a:spcPts val="0"/>
                        </a:spcBef>
                        <a:spcAft>
                          <a:spcPts val="0"/>
                        </a:spcAft>
                      </a:pPr>
                      <a:r>
                        <a:rPr lang="en-US" sz="1400">
                          <a:solidFill>
                            <a:schemeClr val="tx1"/>
                          </a:solidFill>
                          <a:effectLst/>
                        </a:rPr>
                        <a:t>Non-Tier</a:t>
                      </a:r>
                      <a:endParaRPr lang="en-US" sz="1800">
                        <a:solidFill>
                          <a:schemeClr val="tx1"/>
                        </a:solidFill>
                        <a:effectLst/>
                        <a:latin typeface="Calibri"/>
                        <a:ea typeface="Calibri"/>
                        <a:cs typeface="Times New Roman"/>
                      </a:endParaRPr>
                    </a:p>
                  </a:txBody>
                  <a:tcPr marL="68580" marR="68580" marT="0" marB="0" anchor="ctr"/>
                </a:tc>
                <a:tc>
                  <a:txBody>
                    <a:bodyPr/>
                    <a:lstStyle/>
                    <a:p>
                      <a:pPr marL="342900" marR="0" lvl="0" indent="-342900">
                        <a:spcBef>
                          <a:spcPts val="0"/>
                        </a:spcBef>
                        <a:spcAft>
                          <a:spcPts val="0"/>
                        </a:spcAft>
                        <a:buFont typeface="Times New Roman"/>
                        <a:buChar char="-"/>
                      </a:pPr>
                      <a:r>
                        <a:rPr lang="en-US" sz="1400">
                          <a:solidFill>
                            <a:schemeClr val="tx1"/>
                          </a:solidFill>
                          <a:effectLst/>
                        </a:rPr>
                        <a:t>Non-copper and non-lead</a:t>
                      </a:r>
                      <a:endParaRPr lang="en-US" sz="1800">
                        <a:solidFill>
                          <a:schemeClr val="tx1"/>
                        </a:solidFill>
                        <a:effectLst/>
                        <a:latin typeface="Calibri"/>
                        <a:ea typeface="Calibri"/>
                        <a:cs typeface="Times New Roman"/>
                      </a:endParaRPr>
                    </a:p>
                  </a:txBody>
                  <a:tcPr marL="68580" marR="68580" marT="0" marB="0" anchor="ctr"/>
                </a:tc>
                <a:tc>
                  <a:txBody>
                    <a:bodyPr/>
                    <a:lstStyle/>
                    <a:p>
                      <a:pPr marL="342900" marR="0" lvl="0" indent="-342900">
                        <a:spcBef>
                          <a:spcPts val="0"/>
                        </a:spcBef>
                        <a:spcAft>
                          <a:spcPts val="0"/>
                        </a:spcAft>
                        <a:buFont typeface="Times New Roman"/>
                        <a:buChar char="-"/>
                      </a:pPr>
                      <a:r>
                        <a:rPr lang="en-US" sz="1400" dirty="0">
                          <a:solidFill>
                            <a:schemeClr val="tx1"/>
                          </a:solidFill>
                          <a:effectLst/>
                        </a:rPr>
                        <a:t>Copper pipes with lead solder installed BEFORE 1983</a:t>
                      </a:r>
                      <a:endParaRPr lang="en-US" sz="1800" dirty="0">
                        <a:solidFill>
                          <a:schemeClr val="tx1"/>
                        </a:solidFill>
                        <a:effectLst/>
                      </a:endParaRPr>
                    </a:p>
                    <a:p>
                      <a:pPr marL="342900" marR="0" lvl="0" indent="-342900">
                        <a:spcBef>
                          <a:spcPts val="0"/>
                        </a:spcBef>
                        <a:spcAft>
                          <a:spcPts val="0"/>
                        </a:spcAft>
                        <a:buFont typeface="Times New Roman"/>
                        <a:buChar char="-"/>
                      </a:pPr>
                      <a:r>
                        <a:rPr lang="en-US" sz="1400" dirty="0">
                          <a:solidFill>
                            <a:schemeClr val="tx1"/>
                          </a:solidFill>
                          <a:effectLst/>
                        </a:rPr>
                        <a:t>Non-copper and non-lead</a:t>
                      </a:r>
                      <a:endParaRPr lang="en-US" sz="1800" dirty="0">
                        <a:solidFill>
                          <a:schemeClr val="tx1"/>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22219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Non-Transient Non-Community Sites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87650860"/>
              </p:ext>
            </p:extLst>
          </p:nvPr>
        </p:nvGraphicFramePr>
        <p:xfrm>
          <a:off x="685800" y="2133600"/>
          <a:ext cx="6934200" cy="2754516"/>
        </p:xfrm>
        <a:graphic>
          <a:graphicData uri="http://schemas.openxmlformats.org/drawingml/2006/table">
            <a:tbl>
              <a:tblPr firstRow="1" firstCol="1" bandRow="1">
                <a:tableStyleId>{5C22544A-7EE6-4342-B048-85BDC9FD1C3A}</a:tableStyleId>
              </a:tblPr>
              <a:tblGrid>
                <a:gridCol w="3467100">
                  <a:extLst>
                    <a:ext uri="{9D8B030D-6E8A-4147-A177-3AD203B41FA5}">
                      <a16:colId xmlns:a16="http://schemas.microsoft.com/office/drawing/2014/main" val="20000"/>
                    </a:ext>
                  </a:extLst>
                </a:gridCol>
                <a:gridCol w="3467100">
                  <a:extLst>
                    <a:ext uri="{9D8B030D-6E8A-4147-A177-3AD203B41FA5}">
                      <a16:colId xmlns:a16="http://schemas.microsoft.com/office/drawing/2014/main" val="20001"/>
                    </a:ext>
                  </a:extLst>
                </a:gridCol>
              </a:tblGrid>
              <a:tr h="244044">
                <a:tc>
                  <a:txBody>
                    <a:bodyPr/>
                    <a:lstStyle/>
                    <a:p>
                      <a:pPr marL="0" marR="0" algn="ctr">
                        <a:spcBef>
                          <a:spcPts val="0"/>
                        </a:spcBef>
                        <a:spcAft>
                          <a:spcPts val="0"/>
                        </a:spcAft>
                      </a:pPr>
                      <a:r>
                        <a:rPr lang="en-US" sz="1800">
                          <a:solidFill>
                            <a:schemeClr val="tx1"/>
                          </a:solidFill>
                          <a:effectLst/>
                        </a:rPr>
                        <a:t>Tier</a:t>
                      </a:r>
                      <a:endParaRPr lang="en-US" sz="1800">
                        <a:solidFill>
                          <a:schemeClr val="tx1"/>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800">
                          <a:solidFill>
                            <a:schemeClr val="tx1"/>
                          </a:solidFill>
                          <a:effectLst/>
                        </a:rPr>
                        <a:t>Type of Plumbing</a:t>
                      </a:r>
                      <a:endParaRPr lang="en-US" sz="1800">
                        <a:solidFill>
                          <a:schemeClr val="tx1"/>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0"/>
                  </a:ext>
                </a:extLst>
              </a:tr>
              <a:tr h="1382916">
                <a:tc>
                  <a:txBody>
                    <a:bodyPr/>
                    <a:lstStyle/>
                    <a:p>
                      <a:pPr marL="0" marR="0" algn="ctr">
                        <a:spcBef>
                          <a:spcPts val="0"/>
                        </a:spcBef>
                        <a:spcAft>
                          <a:spcPts val="0"/>
                        </a:spcAft>
                      </a:pPr>
                      <a:r>
                        <a:rPr lang="en-US" sz="1800">
                          <a:solidFill>
                            <a:schemeClr val="tx1"/>
                          </a:solidFill>
                          <a:effectLst/>
                        </a:rPr>
                        <a:t>1</a:t>
                      </a:r>
                      <a:endParaRPr lang="en-US" sz="1800">
                        <a:solidFill>
                          <a:schemeClr val="tx1"/>
                        </a:solidFill>
                        <a:effectLst/>
                        <a:latin typeface="Times New Roman"/>
                        <a:ea typeface="Calibri"/>
                        <a:cs typeface="Times New Roman"/>
                      </a:endParaRPr>
                    </a:p>
                  </a:txBody>
                  <a:tcPr marL="68580" marR="68580" marT="0" marB="0" anchor="ctr"/>
                </a:tc>
                <a:tc>
                  <a:txBody>
                    <a:bodyPr/>
                    <a:lstStyle/>
                    <a:p>
                      <a:pPr marL="342900" marR="0" lvl="0" indent="-342900">
                        <a:spcBef>
                          <a:spcPts val="0"/>
                        </a:spcBef>
                        <a:spcAft>
                          <a:spcPts val="1000"/>
                        </a:spcAft>
                        <a:buFont typeface="Times New Roman"/>
                        <a:buChar char="-"/>
                      </a:pPr>
                      <a:r>
                        <a:rPr lang="en-US" sz="1800">
                          <a:effectLst/>
                        </a:rPr>
                        <a:t>Copper pipes w/ lead solder installed AFTER 1982</a:t>
                      </a:r>
                    </a:p>
                    <a:p>
                      <a:pPr marL="342900" marR="0" lvl="0" indent="-342900">
                        <a:spcBef>
                          <a:spcPts val="0"/>
                        </a:spcBef>
                        <a:spcAft>
                          <a:spcPts val="1000"/>
                        </a:spcAft>
                        <a:buFont typeface="Times New Roman"/>
                        <a:buChar char="-"/>
                      </a:pPr>
                      <a:r>
                        <a:rPr lang="en-US" sz="1800">
                          <a:effectLst/>
                        </a:rPr>
                        <a:t>Lead Pipes</a:t>
                      </a:r>
                    </a:p>
                    <a:p>
                      <a:pPr marL="342900" marR="0" lvl="0" indent="-342900">
                        <a:spcBef>
                          <a:spcPts val="0"/>
                        </a:spcBef>
                        <a:spcAft>
                          <a:spcPts val="1000"/>
                        </a:spcAft>
                        <a:buFont typeface="Times New Roman"/>
                        <a:buChar char="-"/>
                      </a:pPr>
                      <a:r>
                        <a:rPr lang="en-US" sz="1800">
                          <a:effectLst/>
                        </a:rPr>
                        <a:t>Lead service lines</a:t>
                      </a:r>
                      <a:endParaRPr lang="en-US" sz="1800">
                        <a:effectLst/>
                        <a:latin typeface="Calibri"/>
                        <a:ea typeface="Calibri"/>
                      </a:endParaRPr>
                    </a:p>
                  </a:txBody>
                  <a:tcPr marL="68580" marR="68580" marT="0" marB="0" anchor="ctr"/>
                </a:tc>
                <a:extLst>
                  <a:ext uri="{0D108BD9-81ED-4DB2-BD59-A6C34878D82A}">
                    <a16:rowId xmlns:a16="http://schemas.microsoft.com/office/drawing/2014/main" val="10001"/>
                  </a:ext>
                </a:extLst>
              </a:tr>
              <a:tr h="732132">
                <a:tc>
                  <a:txBody>
                    <a:bodyPr/>
                    <a:lstStyle/>
                    <a:p>
                      <a:pPr marL="0" marR="0" algn="ctr">
                        <a:spcBef>
                          <a:spcPts val="0"/>
                        </a:spcBef>
                        <a:spcAft>
                          <a:spcPts val="0"/>
                        </a:spcAft>
                      </a:pPr>
                      <a:r>
                        <a:rPr lang="en-US" sz="1800">
                          <a:solidFill>
                            <a:schemeClr val="tx1"/>
                          </a:solidFill>
                          <a:effectLst/>
                        </a:rPr>
                        <a:t>2</a:t>
                      </a:r>
                      <a:endParaRPr lang="en-US" sz="1800">
                        <a:solidFill>
                          <a:schemeClr val="tx1"/>
                        </a:solidFill>
                        <a:effectLst/>
                        <a:latin typeface="Times New Roman"/>
                        <a:ea typeface="Calibri"/>
                        <a:cs typeface="Times New Roman"/>
                      </a:endParaRPr>
                    </a:p>
                  </a:txBody>
                  <a:tcPr marL="68580" marR="68580" marT="0" marB="0" anchor="ctr"/>
                </a:tc>
                <a:tc>
                  <a:txBody>
                    <a:bodyPr/>
                    <a:lstStyle/>
                    <a:p>
                      <a:pPr marL="342900" marR="0" lvl="0" indent="-342900">
                        <a:spcBef>
                          <a:spcPts val="0"/>
                        </a:spcBef>
                        <a:spcAft>
                          <a:spcPts val="0"/>
                        </a:spcAft>
                        <a:buFont typeface="Times New Roman"/>
                        <a:buChar char="-"/>
                      </a:pPr>
                      <a:r>
                        <a:rPr lang="en-US" sz="1800">
                          <a:effectLst/>
                        </a:rPr>
                        <a:t>Copper pipes with lead solder installed BEFORE 1983</a:t>
                      </a:r>
                    </a:p>
                  </a:txBody>
                  <a:tcPr marL="68580" marR="68580" marT="0" marB="0" anchor="ctr"/>
                </a:tc>
                <a:extLst>
                  <a:ext uri="{0D108BD9-81ED-4DB2-BD59-A6C34878D82A}">
                    <a16:rowId xmlns:a16="http://schemas.microsoft.com/office/drawing/2014/main" val="10002"/>
                  </a:ext>
                </a:extLst>
              </a:tr>
              <a:tr h="244044">
                <a:tc>
                  <a:txBody>
                    <a:bodyPr/>
                    <a:lstStyle/>
                    <a:p>
                      <a:pPr marL="0" marR="0" algn="ctr">
                        <a:spcBef>
                          <a:spcPts val="0"/>
                        </a:spcBef>
                        <a:spcAft>
                          <a:spcPts val="0"/>
                        </a:spcAft>
                      </a:pPr>
                      <a:r>
                        <a:rPr lang="en-US" sz="1800" dirty="0">
                          <a:solidFill>
                            <a:schemeClr val="tx1"/>
                          </a:solidFill>
                          <a:effectLst/>
                        </a:rPr>
                        <a:t>-</a:t>
                      </a:r>
                      <a:endParaRPr lang="en-US" sz="1800" dirty="0">
                        <a:solidFill>
                          <a:schemeClr val="tx1"/>
                        </a:solidFill>
                        <a:effectLst/>
                        <a:latin typeface="Times New Roman"/>
                        <a:ea typeface="Calibri"/>
                        <a:cs typeface="Times New Roman"/>
                      </a:endParaRPr>
                    </a:p>
                  </a:txBody>
                  <a:tcPr marL="68580" marR="68580" marT="0" marB="0" anchor="ctr"/>
                </a:tc>
                <a:tc>
                  <a:txBody>
                    <a:bodyPr/>
                    <a:lstStyle/>
                    <a:p>
                      <a:pPr marL="0" marR="0">
                        <a:spcBef>
                          <a:spcPts val="0"/>
                        </a:spcBef>
                        <a:spcAft>
                          <a:spcPts val="0"/>
                        </a:spcAft>
                      </a:pPr>
                      <a:r>
                        <a:rPr lang="en-US" sz="1800" dirty="0">
                          <a:effectLst/>
                        </a:rPr>
                        <a:t>-      Non-copper and non-lead</a:t>
                      </a:r>
                      <a:endParaRPr lang="en-US" sz="1800" dirty="0">
                        <a:effectLst/>
                        <a:latin typeface="Times New Roman"/>
                        <a:ea typeface="Calibri"/>
                        <a:cs typeface="Times New Roman"/>
                      </a:endParaRPr>
                    </a:p>
                  </a:txBody>
                  <a:tcPr marL="68580" marR="6858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4763787"/>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47db386-3956-4f45-8587-7e22e5b21f4e">
      <Terms xmlns="http://schemas.microsoft.com/office/infopath/2007/PartnerControls"/>
    </lcf76f155ced4ddcb4097134ff3c332f>
    <TaxCatchAll xmlns="abc36753-4dc0-4d56-b073-d82b7bede05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DD3D69538A08A4CA9E62AA7E0505D5D" ma:contentTypeVersion="14" ma:contentTypeDescription="Create a new document." ma:contentTypeScope="" ma:versionID="4e7664db8c6f5b232287a0e1f44d7f6a">
  <xsd:schema xmlns:xsd="http://www.w3.org/2001/XMLSchema" xmlns:xs="http://www.w3.org/2001/XMLSchema" xmlns:p="http://schemas.microsoft.com/office/2006/metadata/properties" xmlns:ns2="147db386-3956-4f45-8587-7e22e5b21f4e" xmlns:ns3="abc36753-4dc0-4d56-b073-d82b7bede056" targetNamespace="http://schemas.microsoft.com/office/2006/metadata/properties" ma:root="true" ma:fieldsID="b28f20297cfb93ea91f5f6aa610970e6" ns2:_="" ns3:_="">
    <xsd:import namespace="147db386-3956-4f45-8587-7e22e5b21f4e"/>
    <xsd:import namespace="abc36753-4dc0-4d56-b073-d82b7bede05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7db386-3956-4f45-8587-7e22e5b21f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309bf2f-0431-460d-a93a-990d633b9c5f"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c36753-4dc0-4d56-b073-d82b7bede05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161b03e4-9f6c-4cae-a87b-84d90219ca1e}" ma:internalName="TaxCatchAll" ma:showField="CatchAllData" ma:web="abc36753-4dc0-4d56-b073-d82b7bede0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C6D041-8DDB-4413-9A24-AC4A0138DE99}">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abc36753-4dc0-4d56-b073-d82b7bede056"/>
    <ds:schemaRef ds:uri="http://schemas.microsoft.com/office/2006/metadata/properties"/>
    <ds:schemaRef ds:uri="http://purl.org/dc/elements/1.1/"/>
    <ds:schemaRef ds:uri="147db386-3956-4f45-8587-7e22e5b21f4e"/>
    <ds:schemaRef ds:uri="http://www.w3.org/XML/1998/namespace"/>
    <ds:schemaRef ds:uri="http://purl.org/dc/dcmitype/"/>
  </ds:schemaRefs>
</ds:datastoreItem>
</file>

<file path=customXml/itemProps2.xml><?xml version="1.0" encoding="utf-8"?>
<ds:datastoreItem xmlns:ds="http://schemas.openxmlformats.org/officeDocument/2006/customXml" ds:itemID="{5B905B48-90D0-4B15-AADA-3B46272D2459}"/>
</file>

<file path=customXml/itemProps3.xml><?xml version="1.0" encoding="utf-8"?>
<ds:datastoreItem xmlns:ds="http://schemas.openxmlformats.org/officeDocument/2006/customXml" ds:itemID="{523A6CC9-E9A2-4D45-BFD6-C4554FE1F0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1325</Words>
  <Application>Microsoft Office PowerPoint</Application>
  <PresentationFormat>On-screen Show (4:3)</PresentationFormat>
  <Paragraphs>168</Paragraphs>
  <Slides>25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Aptos</vt:lpstr>
      <vt:lpstr>Arial</vt:lpstr>
      <vt:lpstr>Calibri</vt:lpstr>
      <vt:lpstr>Georgia</vt:lpstr>
      <vt:lpstr>Times New Roman</vt:lpstr>
      <vt:lpstr>Office Theme</vt:lpstr>
      <vt:lpstr>The Lead and Copper Rule</vt:lpstr>
      <vt:lpstr>Who is subject to the Lead and Copper Rule</vt:lpstr>
      <vt:lpstr>Lead Service Line Inventory (LSLI)</vt:lpstr>
      <vt:lpstr>Material Notice</vt:lpstr>
      <vt:lpstr>Monitoring Periods For Sampling</vt:lpstr>
      <vt:lpstr>Returning to Standard Monitoring </vt:lpstr>
      <vt:lpstr>LCR Sample Sites</vt:lpstr>
      <vt:lpstr>Community Water System Sites</vt:lpstr>
      <vt:lpstr>Non-Transient Non-Community Sites</vt:lpstr>
      <vt:lpstr>PowerPoint Presentation</vt:lpstr>
      <vt:lpstr>Lead Results Consumer Notification</vt:lpstr>
      <vt:lpstr>Lead and Copper Action Level Exceedance (ALE)</vt:lpstr>
      <vt:lpstr>Tier 1 Lead ALE based on the 90th percentile</vt:lpstr>
      <vt:lpstr>90th Percentiles</vt:lpstr>
      <vt:lpstr>Calculating 90th percentiles</vt:lpstr>
      <vt:lpstr>Calculating 90th percentiles</vt:lpstr>
      <vt:lpstr>What happens after a 90th percentile exceedance?</vt:lpstr>
      <vt:lpstr>Water Quality Parameters (WQP)</vt:lpstr>
      <vt:lpstr>WQP Continued</vt:lpstr>
      <vt:lpstr>Source Water Lead and Copper</vt:lpstr>
      <vt:lpstr>Public Education for Lead Exceedance</vt:lpstr>
      <vt:lpstr>Public Education, cont’d</vt:lpstr>
      <vt:lpstr>Coming Up</vt:lpstr>
      <vt:lpstr>Voluntary Lead Testing in Schools and Child Care Facilities Program</vt:lpstr>
      <vt:lpstr>Questions?</vt:lpstr>
    </vt:vector>
  </TitlesOfParts>
  <Company>ODEQ</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Lead and Copper Rule</dc:title>
  <dc:creator>LaurelinH</dc:creator>
  <cp:lastModifiedBy>Clay Padgett</cp:lastModifiedBy>
  <cp:revision>1</cp:revision>
  <dcterms:created xsi:type="dcterms:W3CDTF">2016-06-15T20:26:40Z</dcterms:created>
  <dcterms:modified xsi:type="dcterms:W3CDTF">2025-11-12T20:13:16Z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0x0101001DD3D69538A08A4CA9E62AA7E0505D5D</vt:lpwstr>
  </property>
  <property fmtid="{D5CDD505-2E9C-101B-9397-08002B2CF9AE}" pid="3" name="MediaServiceImageTags">
    <vt:lpwstr/>
  </property>
</Properties>
</file>