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3"/>
    <p:sldMasterId id="2147483696" r:id="rId4"/>
  </p:sldMasterIdLst>
  <p:notesMasterIdLst>
    <p:notesMasterId r:id="rId136"/>
  </p:notesMasterIdLst>
  <p:sldIdLst>
    <p:sldId id="257" r:id="rId5"/>
    <p:sldId id="256" r:id="rId6"/>
    <p:sldId id="258" r:id="rId7"/>
    <p:sldId id="259" r:id="rId8"/>
    <p:sldId id="260" r:id="rId9"/>
    <p:sldId id="261" r:id="rId10"/>
    <p:sldId id="262" r:id="rId11"/>
    <p:sldId id="263" r:id="rId12"/>
    <p:sldId id="264" r:id="rId13"/>
    <p:sldId id="265" r:id="rId14"/>
    <p:sldId id="266" r:id="rId15"/>
    <p:sldId id="405" r:id="rId16"/>
    <p:sldId id="267" r:id="rId17"/>
    <p:sldId id="268" r:id="rId18"/>
    <p:sldId id="269" r:id="rId19"/>
    <p:sldId id="272" r:id="rId20"/>
    <p:sldId id="273" r:id="rId21"/>
    <p:sldId id="274" r:id="rId22"/>
    <p:sldId id="270" r:id="rId23"/>
    <p:sldId id="275" r:id="rId24"/>
    <p:sldId id="276" r:id="rId25"/>
    <p:sldId id="271" r:id="rId26"/>
    <p:sldId id="277" r:id="rId27"/>
    <p:sldId id="278" r:id="rId28"/>
    <p:sldId id="279" r:id="rId29"/>
    <p:sldId id="280" r:id="rId30"/>
    <p:sldId id="281" r:id="rId31"/>
    <p:sldId id="282" r:id="rId32"/>
    <p:sldId id="283" r:id="rId33"/>
    <p:sldId id="404" r:id="rId34"/>
    <p:sldId id="399" r:id="rId35"/>
    <p:sldId id="325" r:id="rId36"/>
    <p:sldId id="326" r:id="rId37"/>
    <p:sldId id="327" r:id="rId38"/>
    <p:sldId id="328" r:id="rId39"/>
    <p:sldId id="329" r:id="rId40"/>
    <p:sldId id="330" r:id="rId41"/>
    <p:sldId id="331" r:id="rId42"/>
    <p:sldId id="332" r:id="rId43"/>
    <p:sldId id="333" r:id="rId44"/>
    <p:sldId id="366"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284" r:id="rId64"/>
    <p:sldId id="353" r:id="rId65"/>
    <p:sldId id="354" r:id="rId66"/>
    <p:sldId id="355" r:id="rId67"/>
    <p:sldId id="356" r:id="rId68"/>
    <p:sldId id="357" r:id="rId69"/>
    <p:sldId id="358" r:id="rId70"/>
    <p:sldId id="359" r:id="rId71"/>
    <p:sldId id="360" r:id="rId72"/>
    <p:sldId id="361" r:id="rId73"/>
    <p:sldId id="362" r:id="rId74"/>
    <p:sldId id="406" r:id="rId75"/>
    <p:sldId id="400" r:id="rId76"/>
    <p:sldId id="301" r:id="rId77"/>
    <p:sldId id="302" r:id="rId78"/>
    <p:sldId id="383" r:id="rId79"/>
    <p:sldId id="304" r:id="rId80"/>
    <p:sldId id="305" r:id="rId81"/>
    <p:sldId id="306" r:id="rId82"/>
    <p:sldId id="307" r:id="rId83"/>
    <p:sldId id="308" r:id="rId84"/>
    <p:sldId id="309" r:id="rId85"/>
    <p:sldId id="310" r:id="rId86"/>
    <p:sldId id="311" r:id="rId87"/>
    <p:sldId id="313" r:id="rId88"/>
    <p:sldId id="314" r:id="rId89"/>
    <p:sldId id="315" r:id="rId90"/>
    <p:sldId id="316" r:id="rId91"/>
    <p:sldId id="317" r:id="rId92"/>
    <p:sldId id="318" r:id="rId93"/>
    <p:sldId id="319" r:id="rId94"/>
    <p:sldId id="320" r:id="rId95"/>
    <p:sldId id="321" r:id="rId96"/>
    <p:sldId id="322" r:id="rId97"/>
    <p:sldId id="407" r:id="rId98"/>
    <p:sldId id="363" r:id="rId99"/>
    <p:sldId id="401" r:id="rId100"/>
    <p:sldId id="408" r:id="rId101"/>
    <p:sldId id="385" r:id="rId102"/>
    <p:sldId id="386" r:id="rId103"/>
    <p:sldId id="409" r:id="rId104"/>
    <p:sldId id="410" r:id="rId105"/>
    <p:sldId id="411" r:id="rId106"/>
    <p:sldId id="387" r:id="rId107"/>
    <p:sldId id="388" r:id="rId108"/>
    <p:sldId id="389" r:id="rId109"/>
    <p:sldId id="390" r:id="rId110"/>
    <p:sldId id="391" r:id="rId111"/>
    <p:sldId id="392" r:id="rId112"/>
    <p:sldId id="393" r:id="rId113"/>
    <p:sldId id="394" r:id="rId114"/>
    <p:sldId id="395" r:id="rId115"/>
    <p:sldId id="396" r:id="rId116"/>
    <p:sldId id="397" r:id="rId117"/>
    <p:sldId id="398" r:id="rId118"/>
    <p:sldId id="413"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412"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B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8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C29462-FCD2-4CB7-AFEB-67DB80B1CF0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4E2C985-26F1-4A89-B219-B4D44A026CE7}">
      <dgm:prSet custT="1"/>
      <dgm:spPr/>
      <dgm:t>
        <a:bodyPr/>
        <a:lstStyle/>
        <a:p>
          <a:pPr>
            <a:lnSpc>
              <a:spcPct val="100000"/>
            </a:lnSpc>
          </a:pPr>
          <a:r>
            <a:rPr lang="en-US" sz="3000"/>
            <a:t>Types of Materials</a:t>
          </a:r>
        </a:p>
      </dgm:t>
    </dgm:pt>
    <dgm:pt modelId="{3728161F-483A-4ECB-964C-144C4AF64FEA}" type="parTrans" cxnId="{C04179C5-EAFD-49D8-A8A7-6923FDF695D9}">
      <dgm:prSet/>
      <dgm:spPr/>
      <dgm:t>
        <a:bodyPr/>
        <a:lstStyle/>
        <a:p>
          <a:endParaRPr lang="en-US"/>
        </a:p>
      </dgm:t>
    </dgm:pt>
    <dgm:pt modelId="{E463E80C-FC89-4707-93C6-61EFCBDDC40A}" type="sibTrans" cxnId="{C04179C5-EAFD-49D8-A8A7-6923FDF695D9}">
      <dgm:prSet/>
      <dgm:spPr/>
      <dgm:t>
        <a:bodyPr/>
        <a:lstStyle/>
        <a:p>
          <a:endParaRPr lang="en-US"/>
        </a:p>
      </dgm:t>
    </dgm:pt>
    <dgm:pt modelId="{98D9DF0C-E996-4CBF-B7A8-595F13FE97AA}">
      <dgm:prSet custT="1"/>
      <dgm:spPr/>
      <dgm:t>
        <a:bodyPr/>
        <a:lstStyle/>
        <a:p>
          <a:pPr>
            <a:lnSpc>
              <a:spcPct val="100000"/>
            </a:lnSpc>
          </a:pPr>
          <a:r>
            <a:rPr lang="en-US" sz="3000"/>
            <a:t>Historical Records Review</a:t>
          </a:r>
        </a:p>
      </dgm:t>
    </dgm:pt>
    <dgm:pt modelId="{B7FADE4D-224C-4B9F-952C-EDDC5D34D7FB}" type="parTrans" cxnId="{3D43BF43-5073-4DF3-A6A2-5AC2428FF846}">
      <dgm:prSet/>
      <dgm:spPr/>
      <dgm:t>
        <a:bodyPr/>
        <a:lstStyle/>
        <a:p>
          <a:endParaRPr lang="en-US"/>
        </a:p>
      </dgm:t>
    </dgm:pt>
    <dgm:pt modelId="{5B204B87-1DE7-4486-82E1-821FC954E74B}" type="sibTrans" cxnId="{3D43BF43-5073-4DF3-A6A2-5AC2428FF846}">
      <dgm:prSet/>
      <dgm:spPr/>
      <dgm:t>
        <a:bodyPr/>
        <a:lstStyle/>
        <a:p>
          <a:endParaRPr lang="en-US"/>
        </a:p>
      </dgm:t>
    </dgm:pt>
    <dgm:pt modelId="{B010D810-7557-4CEC-B4E9-E875018E5198}">
      <dgm:prSet custT="1"/>
      <dgm:spPr/>
      <dgm:t>
        <a:bodyPr/>
        <a:lstStyle/>
        <a:p>
          <a:pPr>
            <a:lnSpc>
              <a:spcPct val="100000"/>
            </a:lnSpc>
          </a:pPr>
          <a:r>
            <a:rPr lang="en-US" sz="3000"/>
            <a:t>Identifying Service Line Material Under Normal Operations</a:t>
          </a:r>
        </a:p>
      </dgm:t>
    </dgm:pt>
    <dgm:pt modelId="{195071B6-8E5E-4FCD-9A70-777C7BDDFBB8}" type="parTrans" cxnId="{35C0E7A8-5602-4C00-BA68-8CB24D6A2D63}">
      <dgm:prSet/>
      <dgm:spPr/>
      <dgm:t>
        <a:bodyPr/>
        <a:lstStyle/>
        <a:p>
          <a:endParaRPr lang="en-US"/>
        </a:p>
      </dgm:t>
    </dgm:pt>
    <dgm:pt modelId="{12600EA6-AE63-4942-A11D-DF491B43DE87}" type="sibTrans" cxnId="{35C0E7A8-5602-4C00-BA68-8CB24D6A2D63}">
      <dgm:prSet/>
      <dgm:spPr/>
      <dgm:t>
        <a:bodyPr/>
        <a:lstStyle/>
        <a:p>
          <a:endParaRPr lang="en-US"/>
        </a:p>
      </dgm:t>
    </dgm:pt>
    <dgm:pt modelId="{6ED7D46F-6356-486C-912F-C7BB01C45BEF}">
      <dgm:prSet custT="1"/>
      <dgm:spPr/>
      <dgm:t>
        <a:bodyPr/>
        <a:lstStyle/>
        <a:p>
          <a:pPr>
            <a:lnSpc>
              <a:spcPct val="100000"/>
            </a:lnSpc>
          </a:pPr>
          <a:r>
            <a:rPr lang="en-US" sz="3000"/>
            <a:t>Service Line Investigations</a:t>
          </a:r>
        </a:p>
      </dgm:t>
    </dgm:pt>
    <dgm:pt modelId="{8FB80F8F-FD71-4661-BAED-CCD54A20472D}" type="parTrans" cxnId="{00439698-8067-4960-97C6-FDE5BB3FCF36}">
      <dgm:prSet/>
      <dgm:spPr/>
      <dgm:t>
        <a:bodyPr/>
        <a:lstStyle/>
        <a:p>
          <a:endParaRPr lang="en-US"/>
        </a:p>
      </dgm:t>
    </dgm:pt>
    <dgm:pt modelId="{13D45059-6CE4-4411-9233-3C6E6D273DA5}" type="sibTrans" cxnId="{00439698-8067-4960-97C6-FDE5BB3FCF36}">
      <dgm:prSet/>
      <dgm:spPr/>
      <dgm:t>
        <a:bodyPr/>
        <a:lstStyle/>
        <a:p>
          <a:endParaRPr lang="en-US"/>
        </a:p>
      </dgm:t>
    </dgm:pt>
    <dgm:pt modelId="{C51AB241-1F90-4EBE-863E-AC7548B6F1E7}" type="pres">
      <dgm:prSet presAssocID="{56C29462-FCD2-4CB7-AFEB-67DB80B1CF02}" presName="root" presStyleCnt="0">
        <dgm:presLayoutVars>
          <dgm:dir/>
          <dgm:resizeHandles val="exact"/>
        </dgm:presLayoutVars>
      </dgm:prSet>
      <dgm:spPr/>
    </dgm:pt>
    <dgm:pt modelId="{A1CF906B-7CD8-4CCA-A6DA-FF00C33BFFC2}" type="pres">
      <dgm:prSet presAssocID="{F4E2C985-26F1-4A89-B219-B4D44A026CE7}" presName="compNode" presStyleCnt="0"/>
      <dgm:spPr/>
    </dgm:pt>
    <dgm:pt modelId="{D574DB88-2371-43D1-A66C-09D9C4B9859E}" type="pres">
      <dgm:prSet presAssocID="{F4E2C985-26F1-4A89-B219-B4D44A026CE7}" presName="bgRect" presStyleLbl="bgShp" presStyleIdx="0" presStyleCnt="4" custLinFactNeighborX="286" custLinFactNeighborY="-15282"/>
      <dgm:spPr/>
    </dgm:pt>
    <dgm:pt modelId="{AFEA2B37-3D59-44E8-B9B4-1B09EBAA71C5}" type="pres">
      <dgm:prSet presAssocID="{F4E2C985-26F1-4A89-B219-B4D44A026CE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eaky Tap with solid fill"/>
        </a:ext>
      </dgm:extLst>
    </dgm:pt>
    <dgm:pt modelId="{E93D0B64-BF6F-4614-B373-A7FDB04F28B3}" type="pres">
      <dgm:prSet presAssocID="{F4E2C985-26F1-4A89-B219-B4D44A026CE7}" presName="spaceRect" presStyleCnt="0"/>
      <dgm:spPr/>
    </dgm:pt>
    <dgm:pt modelId="{814FDAA1-0822-4C02-8F37-B1A7A3837408}" type="pres">
      <dgm:prSet presAssocID="{F4E2C985-26F1-4A89-B219-B4D44A026CE7}" presName="parTx" presStyleLbl="revTx" presStyleIdx="0" presStyleCnt="4">
        <dgm:presLayoutVars>
          <dgm:chMax val="0"/>
          <dgm:chPref val="0"/>
        </dgm:presLayoutVars>
      </dgm:prSet>
      <dgm:spPr/>
    </dgm:pt>
    <dgm:pt modelId="{5308A786-AF39-4C76-A0A5-C2F0F8776384}" type="pres">
      <dgm:prSet presAssocID="{E463E80C-FC89-4707-93C6-61EFCBDDC40A}" presName="sibTrans" presStyleCnt="0"/>
      <dgm:spPr/>
    </dgm:pt>
    <dgm:pt modelId="{58958758-956B-440D-9760-A426589573DF}" type="pres">
      <dgm:prSet presAssocID="{98D9DF0C-E996-4CBF-B7A8-595F13FE97AA}" presName="compNode" presStyleCnt="0"/>
      <dgm:spPr/>
    </dgm:pt>
    <dgm:pt modelId="{3417AB73-4F85-4343-9EFF-15239822B4D4}" type="pres">
      <dgm:prSet presAssocID="{98D9DF0C-E996-4CBF-B7A8-595F13FE97AA}" presName="bgRect" presStyleLbl="bgShp" presStyleIdx="1" presStyleCnt="4"/>
      <dgm:spPr/>
    </dgm:pt>
    <dgm:pt modelId="{90B1B31C-6DA2-45D1-BC95-D680401C7771}" type="pres">
      <dgm:prSet presAssocID="{98D9DF0C-E996-4CBF-B7A8-595F13FE97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6001A8F1-6887-4D85-8C61-59F3BCC05BE1}" type="pres">
      <dgm:prSet presAssocID="{98D9DF0C-E996-4CBF-B7A8-595F13FE97AA}" presName="spaceRect" presStyleCnt="0"/>
      <dgm:spPr/>
    </dgm:pt>
    <dgm:pt modelId="{AC3069E3-B102-4AA4-93F6-F42AAF374FC3}" type="pres">
      <dgm:prSet presAssocID="{98D9DF0C-E996-4CBF-B7A8-595F13FE97AA}" presName="parTx" presStyleLbl="revTx" presStyleIdx="1" presStyleCnt="4">
        <dgm:presLayoutVars>
          <dgm:chMax val="0"/>
          <dgm:chPref val="0"/>
        </dgm:presLayoutVars>
      </dgm:prSet>
      <dgm:spPr/>
    </dgm:pt>
    <dgm:pt modelId="{E4F8DAF0-3F2B-479F-8ECA-75DAA7597943}" type="pres">
      <dgm:prSet presAssocID="{5B204B87-1DE7-4486-82E1-821FC954E74B}" presName="sibTrans" presStyleCnt="0"/>
      <dgm:spPr/>
    </dgm:pt>
    <dgm:pt modelId="{B3785C92-AD64-4E0C-8CE3-0732534733D3}" type="pres">
      <dgm:prSet presAssocID="{B010D810-7557-4CEC-B4E9-E875018E5198}" presName="compNode" presStyleCnt="0"/>
      <dgm:spPr/>
    </dgm:pt>
    <dgm:pt modelId="{21782CC1-909A-4302-9541-533979E03332}" type="pres">
      <dgm:prSet presAssocID="{B010D810-7557-4CEC-B4E9-E875018E5198}" presName="bgRect" presStyleLbl="bgShp" presStyleIdx="2" presStyleCnt="4"/>
      <dgm:spPr/>
    </dgm:pt>
    <dgm:pt modelId="{A3E6B843-82AB-4986-88FA-3B8467342CA9}" type="pres">
      <dgm:prSet presAssocID="{B010D810-7557-4CEC-B4E9-E875018E519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95D9A09-EF22-4DB2-BECE-911330F3CD1D}" type="pres">
      <dgm:prSet presAssocID="{B010D810-7557-4CEC-B4E9-E875018E5198}" presName="spaceRect" presStyleCnt="0"/>
      <dgm:spPr/>
    </dgm:pt>
    <dgm:pt modelId="{B94A81E9-ED5C-411B-88A1-164D2734D8EA}" type="pres">
      <dgm:prSet presAssocID="{B010D810-7557-4CEC-B4E9-E875018E5198}" presName="parTx" presStyleLbl="revTx" presStyleIdx="2" presStyleCnt="4">
        <dgm:presLayoutVars>
          <dgm:chMax val="0"/>
          <dgm:chPref val="0"/>
        </dgm:presLayoutVars>
      </dgm:prSet>
      <dgm:spPr/>
    </dgm:pt>
    <dgm:pt modelId="{AD1CA533-CBBE-4C6B-85F6-B67AE0E3F776}" type="pres">
      <dgm:prSet presAssocID="{12600EA6-AE63-4942-A11D-DF491B43DE87}" presName="sibTrans" presStyleCnt="0"/>
      <dgm:spPr/>
    </dgm:pt>
    <dgm:pt modelId="{4731C9F4-6F36-4517-90E7-02707707618F}" type="pres">
      <dgm:prSet presAssocID="{6ED7D46F-6356-486C-912F-C7BB01C45BEF}" presName="compNode" presStyleCnt="0"/>
      <dgm:spPr/>
    </dgm:pt>
    <dgm:pt modelId="{635039F3-C2A1-4243-81F8-4535CECD5388}" type="pres">
      <dgm:prSet presAssocID="{6ED7D46F-6356-486C-912F-C7BB01C45BEF}" presName="bgRect" presStyleLbl="bgShp" presStyleIdx="3" presStyleCnt="4"/>
      <dgm:spPr/>
    </dgm:pt>
    <dgm:pt modelId="{576C16FD-AEFD-4DD3-846A-2D9DF3C54A34}" type="pres">
      <dgm:prSet presAssocID="{6ED7D46F-6356-486C-912F-C7BB01C45BE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ED6DF2BB-0F54-48BF-AF12-0CB9ECBC3772}" type="pres">
      <dgm:prSet presAssocID="{6ED7D46F-6356-486C-912F-C7BB01C45BEF}" presName="spaceRect" presStyleCnt="0"/>
      <dgm:spPr/>
    </dgm:pt>
    <dgm:pt modelId="{9F6642F5-35B3-4FCB-863B-1E4407F68421}" type="pres">
      <dgm:prSet presAssocID="{6ED7D46F-6356-486C-912F-C7BB01C45BEF}" presName="parTx" presStyleLbl="revTx" presStyleIdx="3" presStyleCnt="4">
        <dgm:presLayoutVars>
          <dgm:chMax val="0"/>
          <dgm:chPref val="0"/>
        </dgm:presLayoutVars>
      </dgm:prSet>
      <dgm:spPr/>
    </dgm:pt>
  </dgm:ptLst>
  <dgm:cxnLst>
    <dgm:cxn modelId="{6EC07A0F-9EE7-42B9-BBA7-0768E867DFFE}" type="presOf" srcId="{6ED7D46F-6356-486C-912F-C7BB01C45BEF}" destId="{9F6642F5-35B3-4FCB-863B-1E4407F68421}" srcOrd="0" destOrd="0" presId="urn:microsoft.com/office/officeart/2018/2/layout/IconVerticalSolidList"/>
    <dgm:cxn modelId="{305A8324-B50D-435B-8C19-07E2C9583E5D}" type="presOf" srcId="{98D9DF0C-E996-4CBF-B7A8-595F13FE97AA}" destId="{AC3069E3-B102-4AA4-93F6-F42AAF374FC3}" srcOrd="0" destOrd="0" presId="urn:microsoft.com/office/officeart/2018/2/layout/IconVerticalSolidList"/>
    <dgm:cxn modelId="{6BE77D5F-A4EC-4395-A70B-D3B2EF8D979A}" type="presOf" srcId="{B010D810-7557-4CEC-B4E9-E875018E5198}" destId="{B94A81E9-ED5C-411B-88A1-164D2734D8EA}" srcOrd="0" destOrd="0" presId="urn:microsoft.com/office/officeart/2018/2/layout/IconVerticalSolidList"/>
    <dgm:cxn modelId="{3D43BF43-5073-4DF3-A6A2-5AC2428FF846}" srcId="{56C29462-FCD2-4CB7-AFEB-67DB80B1CF02}" destId="{98D9DF0C-E996-4CBF-B7A8-595F13FE97AA}" srcOrd="1" destOrd="0" parTransId="{B7FADE4D-224C-4B9F-952C-EDDC5D34D7FB}" sibTransId="{5B204B87-1DE7-4486-82E1-821FC954E74B}"/>
    <dgm:cxn modelId="{00439698-8067-4960-97C6-FDE5BB3FCF36}" srcId="{56C29462-FCD2-4CB7-AFEB-67DB80B1CF02}" destId="{6ED7D46F-6356-486C-912F-C7BB01C45BEF}" srcOrd="3" destOrd="0" parTransId="{8FB80F8F-FD71-4661-BAED-CCD54A20472D}" sibTransId="{13D45059-6CE4-4411-9233-3C6E6D273DA5}"/>
    <dgm:cxn modelId="{35C0E7A8-5602-4C00-BA68-8CB24D6A2D63}" srcId="{56C29462-FCD2-4CB7-AFEB-67DB80B1CF02}" destId="{B010D810-7557-4CEC-B4E9-E875018E5198}" srcOrd="2" destOrd="0" parTransId="{195071B6-8E5E-4FCD-9A70-777C7BDDFBB8}" sibTransId="{12600EA6-AE63-4942-A11D-DF491B43DE87}"/>
    <dgm:cxn modelId="{C04179C5-EAFD-49D8-A8A7-6923FDF695D9}" srcId="{56C29462-FCD2-4CB7-AFEB-67DB80B1CF02}" destId="{F4E2C985-26F1-4A89-B219-B4D44A026CE7}" srcOrd="0" destOrd="0" parTransId="{3728161F-483A-4ECB-964C-144C4AF64FEA}" sibTransId="{E463E80C-FC89-4707-93C6-61EFCBDDC40A}"/>
    <dgm:cxn modelId="{038CBED1-72C1-4B34-9B41-C95A3E0D3557}" type="presOf" srcId="{F4E2C985-26F1-4A89-B219-B4D44A026CE7}" destId="{814FDAA1-0822-4C02-8F37-B1A7A3837408}" srcOrd="0" destOrd="0" presId="urn:microsoft.com/office/officeart/2018/2/layout/IconVerticalSolidList"/>
    <dgm:cxn modelId="{FD7527F1-71CF-4A0A-929F-49BF23D664BE}" type="presOf" srcId="{56C29462-FCD2-4CB7-AFEB-67DB80B1CF02}" destId="{C51AB241-1F90-4EBE-863E-AC7548B6F1E7}" srcOrd="0" destOrd="0" presId="urn:microsoft.com/office/officeart/2018/2/layout/IconVerticalSolidList"/>
    <dgm:cxn modelId="{DAE83924-75D1-4020-8E2C-C40C97D5BC94}" type="presParOf" srcId="{C51AB241-1F90-4EBE-863E-AC7548B6F1E7}" destId="{A1CF906B-7CD8-4CCA-A6DA-FF00C33BFFC2}" srcOrd="0" destOrd="0" presId="urn:microsoft.com/office/officeart/2018/2/layout/IconVerticalSolidList"/>
    <dgm:cxn modelId="{42985CB0-F8EB-45AA-94B6-EC51FF2F0C68}" type="presParOf" srcId="{A1CF906B-7CD8-4CCA-A6DA-FF00C33BFFC2}" destId="{D574DB88-2371-43D1-A66C-09D9C4B9859E}" srcOrd="0" destOrd="0" presId="urn:microsoft.com/office/officeart/2018/2/layout/IconVerticalSolidList"/>
    <dgm:cxn modelId="{620FAAD7-D382-49C0-BBA2-4D74E95216A6}" type="presParOf" srcId="{A1CF906B-7CD8-4CCA-A6DA-FF00C33BFFC2}" destId="{AFEA2B37-3D59-44E8-B9B4-1B09EBAA71C5}" srcOrd="1" destOrd="0" presId="urn:microsoft.com/office/officeart/2018/2/layout/IconVerticalSolidList"/>
    <dgm:cxn modelId="{518B9955-FBBE-4F83-B0A0-FCCE2B7AB440}" type="presParOf" srcId="{A1CF906B-7CD8-4CCA-A6DA-FF00C33BFFC2}" destId="{E93D0B64-BF6F-4614-B373-A7FDB04F28B3}" srcOrd="2" destOrd="0" presId="urn:microsoft.com/office/officeart/2018/2/layout/IconVerticalSolidList"/>
    <dgm:cxn modelId="{61C955C1-8A74-4A97-A4BF-2CBF1C694FF1}" type="presParOf" srcId="{A1CF906B-7CD8-4CCA-A6DA-FF00C33BFFC2}" destId="{814FDAA1-0822-4C02-8F37-B1A7A3837408}" srcOrd="3" destOrd="0" presId="urn:microsoft.com/office/officeart/2018/2/layout/IconVerticalSolidList"/>
    <dgm:cxn modelId="{833C27EC-CE7B-4F0E-A798-2A12B1B5ADC6}" type="presParOf" srcId="{C51AB241-1F90-4EBE-863E-AC7548B6F1E7}" destId="{5308A786-AF39-4C76-A0A5-C2F0F8776384}" srcOrd="1" destOrd="0" presId="urn:microsoft.com/office/officeart/2018/2/layout/IconVerticalSolidList"/>
    <dgm:cxn modelId="{C64AC07C-F111-4D63-B5F0-127AB93328F0}" type="presParOf" srcId="{C51AB241-1F90-4EBE-863E-AC7548B6F1E7}" destId="{58958758-956B-440D-9760-A426589573DF}" srcOrd="2" destOrd="0" presId="urn:microsoft.com/office/officeart/2018/2/layout/IconVerticalSolidList"/>
    <dgm:cxn modelId="{810E2FDA-0002-4C5D-B33B-2CABC0209D72}" type="presParOf" srcId="{58958758-956B-440D-9760-A426589573DF}" destId="{3417AB73-4F85-4343-9EFF-15239822B4D4}" srcOrd="0" destOrd="0" presId="urn:microsoft.com/office/officeart/2018/2/layout/IconVerticalSolidList"/>
    <dgm:cxn modelId="{7860C91A-D489-4807-B490-2A65F3B52650}" type="presParOf" srcId="{58958758-956B-440D-9760-A426589573DF}" destId="{90B1B31C-6DA2-45D1-BC95-D680401C7771}" srcOrd="1" destOrd="0" presId="urn:microsoft.com/office/officeart/2018/2/layout/IconVerticalSolidList"/>
    <dgm:cxn modelId="{F9D4C9C5-DCCF-4413-9785-F79991787B44}" type="presParOf" srcId="{58958758-956B-440D-9760-A426589573DF}" destId="{6001A8F1-6887-4D85-8C61-59F3BCC05BE1}" srcOrd="2" destOrd="0" presId="urn:microsoft.com/office/officeart/2018/2/layout/IconVerticalSolidList"/>
    <dgm:cxn modelId="{7D6F79C1-8EEF-4703-89B1-42D7CCD95F98}" type="presParOf" srcId="{58958758-956B-440D-9760-A426589573DF}" destId="{AC3069E3-B102-4AA4-93F6-F42AAF374FC3}" srcOrd="3" destOrd="0" presId="urn:microsoft.com/office/officeart/2018/2/layout/IconVerticalSolidList"/>
    <dgm:cxn modelId="{45418FF2-EA8E-4AAF-B4B5-E038BF9AA99D}" type="presParOf" srcId="{C51AB241-1F90-4EBE-863E-AC7548B6F1E7}" destId="{E4F8DAF0-3F2B-479F-8ECA-75DAA7597943}" srcOrd="3" destOrd="0" presId="urn:microsoft.com/office/officeart/2018/2/layout/IconVerticalSolidList"/>
    <dgm:cxn modelId="{55364BD8-E5EC-4F85-ABAE-886E46DC0AC9}" type="presParOf" srcId="{C51AB241-1F90-4EBE-863E-AC7548B6F1E7}" destId="{B3785C92-AD64-4E0C-8CE3-0732534733D3}" srcOrd="4" destOrd="0" presId="urn:microsoft.com/office/officeart/2018/2/layout/IconVerticalSolidList"/>
    <dgm:cxn modelId="{2C733347-6481-44B8-89DE-880FAD43D51F}" type="presParOf" srcId="{B3785C92-AD64-4E0C-8CE3-0732534733D3}" destId="{21782CC1-909A-4302-9541-533979E03332}" srcOrd="0" destOrd="0" presId="urn:microsoft.com/office/officeart/2018/2/layout/IconVerticalSolidList"/>
    <dgm:cxn modelId="{C5D0A757-438F-488B-ADC9-3F8C41DF9B37}" type="presParOf" srcId="{B3785C92-AD64-4E0C-8CE3-0732534733D3}" destId="{A3E6B843-82AB-4986-88FA-3B8467342CA9}" srcOrd="1" destOrd="0" presId="urn:microsoft.com/office/officeart/2018/2/layout/IconVerticalSolidList"/>
    <dgm:cxn modelId="{EF9A96C4-8473-4F7E-B933-771B1AC5C3A1}" type="presParOf" srcId="{B3785C92-AD64-4E0C-8CE3-0732534733D3}" destId="{395D9A09-EF22-4DB2-BECE-911330F3CD1D}" srcOrd="2" destOrd="0" presId="urn:microsoft.com/office/officeart/2018/2/layout/IconVerticalSolidList"/>
    <dgm:cxn modelId="{4563E97A-DF03-41C0-BD54-E1321C81AE25}" type="presParOf" srcId="{B3785C92-AD64-4E0C-8CE3-0732534733D3}" destId="{B94A81E9-ED5C-411B-88A1-164D2734D8EA}" srcOrd="3" destOrd="0" presId="urn:microsoft.com/office/officeart/2018/2/layout/IconVerticalSolidList"/>
    <dgm:cxn modelId="{5079B9C9-FE8F-4C36-8620-E30EF02E7788}" type="presParOf" srcId="{C51AB241-1F90-4EBE-863E-AC7548B6F1E7}" destId="{AD1CA533-CBBE-4C6B-85F6-B67AE0E3F776}" srcOrd="5" destOrd="0" presId="urn:microsoft.com/office/officeart/2018/2/layout/IconVerticalSolidList"/>
    <dgm:cxn modelId="{76FD5525-4BA4-4395-B230-CAFBEED578F4}" type="presParOf" srcId="{C51AB241-1F90-4EBE-863E-AC7548B6F1E7}" destId="{4731C9F4-6F36-4517-90E7-02707707618F}" srcOrd="6" destOrd="0" presId="urn:microsoft.com/office/officeart/2018/2/layout/IconVerticalSolidList"/>
    <dgm:cxn modelId="{10AEE9AA-B4F5-424E-B09D-EFA22E522AE3}" type="presParOf" srcId="{4731C9F4-6F36-4517-90E7-02707707618F}" destId="{635039F3-C2A1-4243-81F8-4535CECD5388}" srcOrd="0" destOrd="0" presId="urn:microsoft.com/office/officeart/2018/2/layout/IconVerticalSolidList"/>
    <dgm:cxn modelId="{D537A4CD-75DE-4D81-813C-9F78CC6FCD27}" type="presParOf" srcId="{4731C9F4-6F36-4517-90E7-02707707618F}" destId="{576C16FD-AEFD-4DD3-846A-2D9DF3C54A34}" srcOrd="1" destOrd="0" presId="urn:microsoft.com/office/officeart/2018/2/layout/IconVerticalSolidList"/>
    <dgm:cxn modelId="{9B7F0DCC-207F-4238-983D-59E9D4E7396B}" type="presParOf" srcId="{4731C9F4-6F36-4517-90E7-02707707618F}" destId="{ED6DF2BB-0F54-48BF-AF12-0CB9ECBC3772}" srcOrd="2" destOrd="0" presId="urn:microsoft.com/office/officeart/2018/2/layout/IconVerticalSolidList"/>
    <dgm:cxn modelId="{61358285-12D0-4831-9FF3-3CE81F789F16}" type="presParOf" srcId="{4731C9F4-6F36-4517-90E7-02707707618F}" destId="{9F6642F5-35B3-4FCB-863B-1E4407F6842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88891F-906A-4770-9EEF-BBF371576E74}"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F964C99-47FA-4D1E-9823-F459D4289A33}">
      <dgm:prSet custT="1"/>
      <dgm:spPr/>
      <dgm:t>
        <a:bodyPr/>
        <a:lstStyle/>
        <a:p>
          <a:pPr>
            <a:lnSpc>
              <a:spcPct val="100000"/>
            </a:lnSpc>
            <a:defRPr b="1"/>
          </a:pPr>
          <a:r>
            <a:rPr lang="en-US" sz="2400"/>
            <a:t>GPS coordinates are permanent, addresses change.</a:t>
          </a:r>
          <a:r>
            <a:rPr lang="en-US" sz="2400">
              <a:latin typeface="Calibri Light" panose="020F0302020204030204"/>
            </a:rPr>
            <a:t> </a:t>
          </a:r>
          <a:endParaRPr lang="en-US" sz="2400"/>
        </a:p>
      </dgm:t>
    </dgm:pt>
    <dgm:pt modelId="{6D9C66B1-ECF3-4091-9802-547172BC5F6D}" type="parTrans" cxnId="{05493A81-B116-4DCB-A42B-0BFF18516DBE}">
      <dgm:prSet/>
      <dgm:spPr/>
      <dgm:t>
        <a:bodyPr/>
        <a:lstStyle/>
        <a:p>
          <a:endParaRPr lang="en-US"/>
        </a:p>
      </dgm:t>
    </dgm:pt>
    <dgm:pt modelId="{A2146BA1-698E-4703-929C-F1A2D5D27427}" type="sibTrans" cxnId="{05493A81-B116-4DCB-A42B-0BFF18516DBE}">
      <dgm:prSet/>
      <dgm:spPr/>
      <dgm:t>
        <a:bodyPr/>
        <a:lstStyle/>
        <a:p>
          <a:endParaRPr lang="en-US"/>
        </a:p>
      </dgm:t>
    </dgm:pt>
    <dgm:pt modelId="{1DFCB83F-34C0-44DD-A158-028DE5FC30C6}">
      <dgm:prSet custT="1"/>
      <dgm:spPr/>
      <dgm:t>
        <a:bodyPr/>
        <a:lstStyle/>
        <a:p>
          <a:pPr>
            <a:lnSpc>
              <a:spcPct val="100000"/>
            </a:lnSpc>
          </a:pPr>
          <a:r>
            <a:rPr lang="en-US" sz="2400"/>
            <a:t>A </a:t>
          </a:r>
          <a:r>
            <a:rPr lang="en-US" sz="2400">
              <a:latin typeface="Calibri Light" panose="020F0302020204030204"/>
            </a:rPr>
            <a:t>coordinate</a:t>
          </a:r>
          <a:r>
            <a:rPr lang="en-US" sz="2400"/>
            <a:t> will always be tied to a physical location, and that location never changes, while addresses may change with new development or construction.</a:t>
          </a:r>
        </a:p>
      </dgm:t>
    </dgm:pt>
    <dgm:pt modelId="{9EE97919-A7FB-45DE-B5F2-7F45AA575820}" type="parTrans" cxnId="{C2AFD892-E9D6-410C-A1FD-DECE412E00A1}">
      <dgm:prSet/>
      <dgm:spPr/>
      <dgm:t>
        <a:bodyPr/>
        <a:lstStyle/>
        <a:p>
          <a:endParaRPr lang="en-US"/>
        </a:p>
      </dgm:t>
    </dgm:pt>
    <dgm:pt modelId="{110110FC-2B39-4C48-8659-E9750FE96244}" type="sibTrans" cxnId="{C2AFD892-E9D6-410C-A1FD-DECE412E00A1}">
      <dgm:prSet/>
      <dgm:spPr/>
      <dgm:t>
        <a:bodyPr/>
        <a:lstStyle/>
        <a:p>
          <a:endParaRPr lang="en-US"/>
        </a:p>
      </dgm:t>
    </dgm:pt>
    <dgm:pt modelId="{B3D33AA7-7698-4861-AAD2-2583DBD17294}">
      <dgm:prSet custT="1"/>
      <dgm:spPr/>
      <dgm:t>
        <a:bodyPr/>
        <a:lstStyle/>
        <a:p>
          <a:pPr>
            <a:lnSpc>
              <a:spcPct val="100000"/>
            </a:lnSpc>
            <a:defRPr b="1"/>
          </a:pPr>
          <a:r>
            <a:rPr lang="en-US" sz="2400"/>
            <a:t>GPS coordinates can be collected with a high degree of accuracy and precision with commonly available tools.</a:t>
          </a:r>
          <a:r>
            <a:rPr lang="en-US" sz="2400">
              <a:latin typeface="Calibri Light" panose="020F0302020204030204"/>
            </a:rPr>
            <a:t> </a:t>
          </a:r>
          <a:endParaRPr lang="en-US" sz="2400"/>
        </a:p>
      </dgm:t>
    </dgm:pt>
    <dgm:pt modelId="{83F5E849-A613-4373-BB6D-E1A753542E53}" type="parTrans" cxnId="{1E40E420-27E4-4EB4-ABBC-9B203D6D19F8}">
      <dgm:prSet/>
      <dgm:spPr/>
      <dgm:t>
        <a:bodyPr/>
        <a:lstStyle/>
        <a:p>
          <a:endParaRPr lang="en-US"/>
        </a:p>
      </dgm:t>
    </dgm:pt>
    <dgm:pt modelId="{FDC93640-8A72-4853-BBF5-5C33AF61F42A}" type="sibTrans" cxnId="{1E40E420-27E4-4EB4-ABBC-9B203D6D19F8}">
      <dgm:prSet/>
      <dgm:spPr/>
      <dgm:t>
        <a:bodyPr/>
        <a:lstStyle/>
        <a:p>
          <a:endParaRPr lang="en-US"/>
        </a:p>
      </dgm:t>
    </dgm:pt>
    <dgm:pt modelId="{4CE7079F-D254-436A-A16D-50312C0FDC2C}">
      <dgm:prSet custT="1"/>
      <dgm:spPr/>
      <dgm:t>
        <a:bodyPr/>
        <a:lstStyle/>
        <a:p>
          <a:pPr rtl="0">
            <a:lnSpc>
              <a:spcPct val="100000"/>
            </a:lnSpc>
          </a:pPr>
          <a:r>
            <a:rPr lang="en-US" sz="2400"/>
            <a:t>Twenty years ago, sophisticated equipment was required</a:t>
          </a:r>
          <a:r>
            <a:rPr lang="en-US" sz="2400">
              <a:latin typeface="Calibri Light" panose="020F0302020204030204"/>
            </a:rPr>
            <a:t> for</a:t>
          </a:r>
          <a:r>
            <a:rPr lang="en-US" sz="2400"/>
            <a:t> accurate coordinates. Today the average smart phone or other handheld GPS devices are accurate within 5 meters.</a:t>
          </a:r>
          <a:r>
            <a:rPr lang="en-US" sz="2400">
              <a:latin typeface="Calibri Light" panose="020F0302020204030204"/>
            </a:rPr>
            <a:t> </a:t>
          </a:r>
          <a:endParaRPr lang="en-US" sz="2400"/>
        </a:p>
      </dgm:t>
    </dgm:pt>
    <dgm:pt modelId="{3DBB6E54-5FB9-4C85-97FE-77524154C305}" type="parTrans" cxnId="{5A36E284-1788-4AE8-94B1-7E1AA467602D}">
      <dgm:prSet/>
      <dgm:spPr/>
      <dgm:t>
        <a:bodyPr/>
        <a:lstStyle/>
        <a:p>
          <a:endParaRPr lang="en-US"/>
        </a:p>
      </dgm:t>
    </dgm:pt>
    <dgm:pt modelId="{24CB1514-EF7D-483E-A0E8-BE20205D6BD4}" type="sibTrans" cxnId="{5A36E284-1788-4AE8-94B1-7E1AA467602D}">
      <dgm:prSet/>
      <dgm:spPr/>
      <dgm:t>
        <a:bodyPr/>
        <a:lstStyle/>
        <a:p>
          <a:endParaRPr lang="en-US"/>
        </a:p>
      </dgm:t>
    </dgm:pt>
    <dgm:pt modelId="{6EA15E30-1DDE-4E98-8417-39F52DDD7DE5}">
      <dgm:prSet custT="1"/>
      <dgm:spPr/>
      <dgm:t>
        <a:bodyPr/>
        <a:lstStyle/>
        <a:p>
          <a:pPr>
            <a:lnSpc>
              <a:spcPct val="100000"/>
            </a:lnSpc>
          </a:pPr>
          <a:r>
            <a:rPr lang="en-US" sz="2400"/>
            <a:t>Compared to a street address which identifies a plot of property; GPS coordinates can identify specific structures on a property, like a meter box.</a:t>
          </a:r>
        </a:p>
      </dgm:t>
    </dgm:pt>
    <dgm:pt modelId="{538A21FA-F214-4BBD-A3BB-A167A968C01D}" type="parTrans" cxnId="{60AFC222-5D46-4B5A-B2E4-6DAADE15AEBC}">
      <dgm:prSet/>
      <dgm:spPr/>
      <dgm:t>
        <a:bodyPr/>
        <a:lstStyle/>
        <a:p>
          <a:endParaRPr lang="en-US"/>
        </a:p>
      </dgm:t>
    </dgm:pt>
    <dgm:pt modelId="{3B069DB1-BEA9-47E9-A245-13804C751B79}" type="sibTrans" cxnId="{60AFC222-5D46-4B5A-B2E4-6DAADE15AEBC}">
      <dgm:prSet/>
      <dgm:spPr/>
      <dgm:t>
        <a:bodyPr/>
        <a:lstStyle/>
        <a:p>
          <a:endParaRPr lang="en-US"/>
        </a:p>
      </dgm:t>
    </dgm:pt>
    <dgm:pt modelId="{9A83D05C-426E-433C-95FC-6616CF473ED8}" type="pres">
      <dgm:prSet presAssocID="{8B88891F-906A-4770-9EEF-BBF371576E74}" presName="root" presStyleCnt="0">
        <dgm:presLayoutVars>
          <dgm:dir/>
          <dgm:resizeHandles val="exact"/>
        </dgm:presLayoutVars>
      </dgm:prSet>
      <dgm:spPr/>
    </dgm:pt>
    <dgm:pt modelId="{19ED8029-50AA-4264-A374-A821A01D5276}" type="pres">
      <dgm:prSet presAssocID="{BF964C99-47FA-4D1E-9823-F459D4289A33}" presName="compNode" presStyleCnt="0"/>
      <dgm:spPr/>
    </dgm:pt>
    <dgm:pt modelId="{83699306-2A0E-468D-B200-6C3155D48606}" type="pres">
      <dgm:prSet presAssocID="{BF964C99-47FA-4D1E-9823-F459D4289A33}" presName="iconRect" presStyleLbl="node1" presStyleIdx="0" presStyleCnt="2" custLinFactNeighborX="-19670" custLinFactNeighborY="-1204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compass"/>
        </a:ext>
      </dgm:extLst>
    </dgm:pt>
    <dgm:pt modelId="{E460F173-BE52-45A2-BE26-A8E945C4C2F4}" type="pres">
      <dgm:prSet presAssocID="{BF964C99-47FA-4D1E-9823-F459D4289A33}" presName="iconSpace" presStyleCnt="0"/>
      <dgm:spPr/>
    </dgm:pt>
    <dgm:pt modelId="{5365E667-97F7-444C-8067-D423FFB128FB}" type="pres">
      <dgm:prSet presAssocID="{BF964C99-47FA-4D1E-9823-F459D4289A33}" presName="parTx" presStyleLbl="revTx" presStyleIdx="0" presStyleCnt="4" custLinFactNeighborX="4849" custLinFactNeighborY="-9681">
        <dgm:presLayoutVars>
          <dgm:chMax val="0"/>
          <dgm:chPref val="0"/>
        </dgm:presLayoutVars>
      </dgm:prSet>
      <dgm:spPr/>
    </dgm:pt>
    <dgm:pt modelId="{99560FAB-1F45-428A-98C9-0D4372635330}" type="pres">
      <dgm:prSet presAssocID="{BF964C99-47FA-4D1E-9823-F459D4289A33}" presName="txSpace" presStyleCnt="0"/>
      <dgm:spPr/>
    </dgm:pt>
    <dgm:pt modelId="{0A7DF14D-92E2-4E6F-ADFB-7919978930DE}" type="pres">
      <dgm:prSet presAssocID="{BF964C99-47FA-4D1E-9823-F459D4289A33}" presName="desTx" presStyleLbl="revTx" presStyleIdx="1" presStyleCnt="4" custLinFactNeighborX="3368" custLinFactNeighborY="458">
        <dgm:presLayoutVars/>
      </dgm:prSet>
      <dgm:spPr/>
    </dgm:pt>
    <dgm:pt modelId="{5CF406E4-1C56-484D-A839-0946BAA1BA4D}" type="pres">
      <dgm:prSet presAssocID="{A2146BA1-698E-4703-929C-F1A2D5D27427}" presName="sibTrans" presStyleCnt="0"/>
      <dgm:spPr/>
    </dgm:pt>
    <dgm:pt modelId="{DE52345B-48EF-469C-9165-B131A525CFC4}" type="pres">
      <dgm:prSet presAssocID="{B3D33AA7-7698-4861-AAD2-2583DBD17294}" presName="compNode" presStyleCnt="0"/>
      <dgm:spPr/>
    </dgm:pt>
    <dgm:pt modelId="{52F4B9A1-6C06-4853-8F7A-7920FF99EC9C}" type="pres">
      <dgm:prSet presAssocID="{B3D33AA7-7698-4861-AAD2-2583DBD17294}" presName="iconRect" presStyleLbl="node1" presStyleIdx="1" presStyleCnt="2" custLinFactX="116294" custLinFactNeighborX="200000" custLinFactNeighborY="202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tellite"/>
        </a:ext>
      </dgm:extLst>
    </dgm:pt>
    <dgm:pt modelId="{5AD2E96B-8D60-4B46-A8D7-6E4E0548D750}" type="pres">
      <dgm:prSet presAssocID="{B3D33AA7-7698-4861-AAD2-2583DBD17294}" presName="iconSpace" presStyleCnt="0"/>
      <dgm:spPr/>
    </dgm:pt>
    <dgm:pt modelId="{D4FB664A-FFDF-4625-9A02-60D9FB2D9611}" type="pres">
      <dgm:prSet presAssocID="{B3D33AA7-7698-4861-AAD2-2583DBD17294}" presName="parTx" presStyleLbl="revTx" presStyleIdx="2" presStyleCnt="4" custScaleX="142694" custLinFactNeighborX="-27449" custLinFactNeighborY="-44797">
        <dgm:presLayoutVars>
          <dgm:chMax val="0"/>
          <dgm:chPref val="0"/>
        </dgm:presLayoutVars>
      </dgm:prSet>
      <dgm:spPr/>
    </dgm:pt>
    <dgm:pt modelId="{909CDA5C-E771-4A7D-9780-9041F6B69075}" type="pres">
      <dgm:prSet presAssocID="{B3D33AA7-7698-4861-AAD2-2583DBD17294}" presName="txSpace" presStyleCnt="0"/>
      <dgm:spPr/>
    </dgm:pt>
    <dgm:pt modelId="{F4DB6B0C-A06F-4439-B5C8-15CD0466B6F9}" type="pres">
      <dgm:prSet presAssocID="{B3D33AA7-7698-4861-AAD2-2583DBD17294}" presName="desTx" presStyleLbl="revTx" presStyleIdx="3" presStyleCnt="4" custScaleX="193295" custScaleY="131088" custLinFactNeighborX="-1556" custLinFactNeighborY="30902">
        <dgm:presLayoutVars/>
      </dgm:prSet>
      <dgm:spPr/>
    </dgm:pt>
  </dgm:ptLst>
  <dgm:cxnLst>
    <dgm:cxn modelId="{1E40E420-27E4-4EB4-ABBC-9B203D6D19F8}" srcId="{8B88891F-906A-4770-9EEF-BBF371576E74}" destId="{B3D33AA7-7698-4861-AAD2-2583DBD17294}" srcOrd="1" destOrd="0" parTransId="{83F5E849-A613-4373-BB6D-E1A753542E53}" sibTransId="{FDC93640-8A72-4853-BBF5-5C33AF61F42A}"/>
    <dgm:cxn modelId="{60AFC222-5D46-4B5A-B2E4-6DAADE15AEBC}" srcId="{B3D33AA7-7698-4861-AAD2-2583DBD17294}" destId="{6EA15E30-1DDE-4E98-8417-39F52DDD7DE5}" srcOrd="1" destOrd="0" parTransId="{538A21FA-F214-4BBD-A3BB-A167A968C01D}" sibTransId="{3B069DB1-BEA9-47E9-A245-13804C751B79}"/>
    <dgm:cxn modelId="{9024E668-839B-4163-A34D-355E2F839E20}" type="presOf" srcId="{4CE7079F-D254-436A-A16D-50312C0FDC2C}" destId="{F4DB6B0C-A06F-4439-B5C8-15CD0466B6F9}" srcOrd="0" destOrd="0" presId="urn:microsoft.com/office/officeart/2018/2/layout/IconLabelDescriptionList"/>
    <dgm:cxn modelId="{D33A5F57-1E8B-4394-8CE0-331E6CA44BA0}" type="presOf" srcId="{8B88891F-906A-4770-9EEF-BBF371576E74}" destId="{9A83D05C-426E-433C-95FC-6616CF473ED8}" srcOrd="0" destOrd="0" presId="urn:microsoft.com/office/officeart/2018/2/layout/IconLabelDescriptionList"/>
    <dgm:cxn modelId="{30609E57-D5DC-4E6B-8306-2E1451169F82}" type="presOf" srcId="{1DFCB83F-34C0-44DD-A158-028DE5FC30C6}" destId="{0A7DF14D-92E2-4E6F-ADFB-7919978930DE}" srcOrd="0" destOrd="0" presId="urn:microsoft.com/office/officeart/2018/2/layout/IconLabelDescriptionList"/>
    <dgm:cxn modelId="{05493A81-B116-4DCB-A42B-0BFF18516DBE}" srcId="{8B88891F-906A-4770-9EEF-BBF371576E74}" destId="{BF964C99-47FA-4D1E-9823-F459D4289A33}" srcOrd="0" destOrd="0" parTransId="{6D9C66B1-ECF3-4091-9802-547172BC5F6D}" sibTransId="{A2146BA1-698E-4703-929C-F1A2D5D27427}"/>
    <dgm:cxn modelId="{5C8EF981-07B1-4A0D-82C6-49EC0AE81D71}" type="presOf" srcId="{B3D33AA7-7698-4861-AAD2-2583DBD17294}" destId="{D4FB664A-FFDF-4625-9A02-60D9FB2D9611}" srcOrd="0" destOrd="0" presId="urn:microsoft.com/office/officeart/2018/2/layout/IconLabelDescriptionList"/>
    <dgm:cxn modelId="{5A36E284-1788-4AE8-94B1-7E1AA467602D}" srcId="{B3D33AA7-7698-4861-AAD2-2583DBD17294}" destId="{4CE7079F-D254-436A-A16D-50312C0FDC2C}" srcOrd="0" destOrd="0" parTransId="{3DBB6E54-5FB9-4C85-97FE-77524154C305}" sibTransId="{24CB1514-EF7D-483E-A0E8-BE20205D6BD4}"/>
    <dgm:cxn modelId="{C2AFD892-E9D6-410C-A1FD-DECE412E00A1}" srcId="{BF964C99-47FA-4D1E-9823-F459D4289A33}" destId="{1DFCB83F-34C0-44DD-A158-028DE5FC30C6}" srcOrd="0" destOrd="0" parTransId="{9EE97919-A7FB-45DE-B5F2-7F45AA575820}" sibTransId="{110110FC-2B39-4C48-8659-E9750FE96244}"/>
    <dgm:cxn modelId="{A6A417A1-7526-4ABF-BC84-9AC5857333F5}" type="presOf" srcId="{6EA15E30-1DDE-4E98-8417-39F52DDD7DE5}" destId="{F4DB6B0C-A06F-4439-B5C8-15CD0466B6F9}" srcOrd="0" destOrd="1" presId="urn:microsoft.com/office/officeart/2018/2/layout/IconLabelDescriptionList"/>
    <dgm:cxn modelId="{F24C5AD5-A3FC-4A4B-A59A-03E8F5D09206}" type="presOf" srcId="{BF964C99-47FA-4D1E-9823-F459D4289A33}" destId="{5365E667-97F7-444C-8067-D423FFB128FB}" srcOrd="0" destOrd="0" presId="urn:microsoft.com/office/officeart/2018/2/layout/IconLabelDescriptionList"/>
    <dgm:cxn modelId="{6E306031-4CBE-44EC-83B7-1275E9F105C7}" type="presParOf" srcId="{9A83D05C-426E-433C-95FC-6616CF473ED8}" destId="{19ED8029-50AA-4264-A374-A821A01D5276}" srcOrd="0" destOrd="0" presId="urn:microsoft.com/office/officeart/2018/2/layout/IconLabelDescriptionList"/>
    <dgm:cxn modelId="{9F71CA0E-AEB5-4D0F-AC7D-4737629BB7B0}" type="presParOf" srcId="{19ED8029-50AA-4264-A374-A821A01D5276}" destId="{83699306-2A0E-468D-B200-6C3155D48606}" srcOrd="0" destOrd="0" presId="urn:microsoft.com/office/officeart/2018/2/layout/IconLabelDescriptionList"/>
    <dgm:cxn modelId="{6CD7EACB-75C2-4B4D-99BE-969EABA6C32D}" type="presParOf" srcId="{19ED8029-50AA-4264-A374-A821A01D5276}" destId="{E460F173-BE52-45A2-BE26-A8E945C4C2F4}" srcOrd="1" destOrd="0" presId="urn:microsoft.com/office/officeart/2018/2/layout/IconLabelDescriptionList"/>
    <dgm:cxn modelId="{2195D232-8DB3-4999-A45C-A41F6238274B}" type="presParOf" srcId="{19ED8029-50AA-4264-A374-A821A01D5276}" destId="{5365E667-97F7-444C-8067-D423FFB128FB}" srcOrd="2" destOrd="0" presId="urn:microsoft.com/office/officeart/2018/2/layout/IconLabelDescriptionList"/>
    <dgm:cxn modelId="{E7BB889E-8612-4138-B70C-BE952F87CC7C}" type="presParOf" srcId="{19ED8029-50AA-4264-A374-A821A01D5276}" destId="{99560FAB-1F45-428A-98C9-0D4372635330}" srcOrd="3" destOrd="0" presId="urn:microsoft.com/office/officeart/2018/2/layout/IconLabelDescriptionList"/>
    <dgm:cxn modelId="{73AF2552-0FE7-48F4-B487-9A78866A8C50}" type="presParOf" srcId="{19ED8029-50AA-4264-A374-A821A01D5276}" destId="{0A7DF14D-92E2-4E6F-ADFB-7919978930DE}" srcOrd="4" destOrd="0" presId="urn:microsoft.com/office/officeart/2018/2/layout/IconLabelDescriptionList"/>
    <dgm:cxn modelId="{C0FA6C44-C7E9-4F35-9B04-3E372CFD290A}" type="presParOf" srcId="{9A83D05C-426E-433C-95FC-6616CF473ED8}" destId="{5CF406E4-1C56-484D-A839-0946BAA1BA4D}" srcOrd="1" destOrd="0" presId="urn:microsoft.com/office/officeart/2018/2/layout/IconLabelDescriptionList"/>
    <dgm:cxn modelId="{50F19436-93BF-42BE-AAD5-D4B38B398CB7}" type="presParOf" srcId="{9A83D05C-426E-433C-95FC-6616CF473ED8}" destId="{DE52345B-48EF-469C-9165-B131A525CFC4}" srcOrd="2" destOrd="0" presId="urn:microsoft.com/office/officeart/2018/2/layout/IconLabelDescriptionList"/>
    <dgm:cxn modelId="{69EF0226-5559-41CE-960D-546DD2BE8EF4}" type="presParOf" srcId="{DE52345B-48EF-469C-9165-B131A525CFC4}" destId="{52F4B9A1-6C06-4853-8F7A-7920FF99EC9C}" srcOrd="0" destOrd="0" presId="urn:microsoft.com/office/officeart/2018/2/layout/IconLabelDescriptionList"/>
    <dgm:cxn modelId="{0BEBCB85-B453-458B-9648-4D85441A1A95}" type="presParOf" srcId="{DE52345B-48EF-469C-9165-B131A525CFC4}" destId="{5AD2E96B-8D60-4B46-A8D7-6E4E0548D750}" srcOrd="1" destOrd="0" presId="urn:microsoft.com/office/officeart/2018/2/layout/IconLabelDescriptionList"/>
    <dgm:cxn modelId="{06446684-7651-4EEF-914F-87908681D893}" type="presParOf" srcId="{DE52345B-48EF-469C-9165-B131A525CFC4}" destId="{D4FB664A-FFDF-4625-9A02-60D9FB2D9611}" srcOrd="2" destOrd="0" presId="urn:microsoft.com/office/officeart/2018/2/layout/IconLabelDescriptionList"/>
    <dgm:cxn modelId="{3B03DA59-0DD2-46F0-990E-46F7F1737E99}" type="presParOf" srcId="{DE52345B-48EF-469C-9165-B131A525CFC4}" destId="{909CDA5C-E771-4A7D-9780-9041F6B69075}" srcOrd="3" destOrd="0" presId="urn:microsoft.com/office/officeart/2018/2/layout/IconLabelDescriptionList"/>
    <dgm:cxn modelId="{CE231696-6793-4575-8094-A5D1921CA7CD}" type="presParOf" srcId="{DE52345B-48EF-469C-9165-B131A525CFC4}" destId="{F4DB6B0C-A06F-4439-B5C8-15CD0466B6F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4DB88-2371-43D1-A66C-09D9C4B9859E}">
      <dsp:nvSpPr>
        <dsp:cNvPr id="0" name=""/>
        <dsp:cNvSpPr/>
      </dsp:nvSpPr>
      <dsp:spPr>
        <a:xfrm>
          <a:off x="0" y="0"/>
          <a:ext cx="6664364" cy="1184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EA2B37-3D59-44E8-B9B4-1B09EBAA71C5}">
      <dsp:nvSpPr>
        <dsp:cNvPr id="0" name=""/>
        <dsp:cNvSpPr/>
      </dsp:nvSpPr>
      <dsp:spPr>
        <a:xfrm>
          <a:off x="358238" y="271914"/>
          <a:ext cx="651979" cy="6513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4FDAA1-0822-4C02-8F37-B1A7A3837408}">
      <dsp:nvSpPr>
        <dsp:cNvPr id="0" name=""/>
        <dsp:cNvSpPr/>
      </dsp:nvSpPr>
      <dsp:spPr>
        <a:xfrm>
          <a:off x="1368456" y="5455"/>
          <a:ext cx="4966602" cy="118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457" tIns="125457" rIns="125457" bIns="125457" numCol="1" spcCol="1270" anchor="ctr" anchorCtr="0">
          <a:noAutofit/>
        </a:bodyPr>
        <a:lstStyle/>
        <a:p>
          <a:pPr marL="0" lvl="0" indent="0" algn="l" defTabSz="1333500">
            <a:lnSpc>
              <a:spcPct val="100000"/>
            </a:lnSpc>
            <a:spcBef>
              <a:spcPct val="0"/>
            </a:spcBef>
            <a:spcAft>
              <a:spcPct val="35000"/>
            </a:spcAft>
            <a:buNone/>
          </a:pPr>
          <a:r>
            <a:rPr lang="en-US" sz="3000" kern="1200"/>
            <a:t>Types of Materials</a:t>
          </a:r>
        </a:p>
      </dsp:txBody>
      <dsp:txXfrm>
        <a:off x="1368456" y="5455"/>
        <a:ext cx="4966602" cy="1185417"/>
      </dsp:txXfrm>
    </dsp:sp>
    <dsp:sp modelId="{3417AB73-4F85-4343-9EFF-15239822B4D4}">
      <dsp:nvSpPr>
        <dsp:cNvPr id="0" name=""/>
        <dsp:cNvSpPr/>
      </dsp:nvSpPr>
      <dsp:spPr>
        <a:xfrm>
          <a:off x="0" y="1469795"/>
          <a:ext cx="6664364" cy="1184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1B31C-6DA2-45D1-BC95-D680401C7771}">
      <dsp:nvSpPr>
        <dsp:cNvPr id="0" name=""/>
        <dsp:cNvSpPr/>
      </dsp:nvSpPr>
      <dsp:spPr>
        <a:xfrm>
          <a:off x="358238" y="1736253"/>
          <a:ext cx="651979" cy="6513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3069E3-B102-4AA4-93F6-F42AAF374FC3}">
      <dsp:nvSpPr>
        <dsp:cNvPr id="0" name=""/>
        <dsp:cNvSpPr/>
      </dsp:nvSpPr>
      <dsp:spPr>
        <a:xfrm>
          <a:off x="1368456" y="1469795"/>
          <a:ext cx="4966602" cy="118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457" tIns="125457" rIns="125457" bIns="125457" numCol="1" spcCol="1270" anchor="ctr" anchorCtr="0">
          <a:noAutofit/>
        </a:bodyPr>
        <a:lstStyle/>
        <a:p>
          <a:pPr marL="0" lvl="0" indent="0" algn="l" defTabSz="1333500">
            <a:lnSpc>
              <a:spcPct val="100000"/>
            </a:lnSpc>
            <a:spcBef>
              <a:spcPct val="0"/>
            </a:spcBef>
            <a:spcAft>
              <a:spcPct val="35000"/>
            </a:spcAft>
            <a:buNone/>
          </a:pPr>
          <a:r>
            <a:rPr lang="en-US" sz="3000" kern="1200"/>
            <a:t>Historical Records Review</a:t>
          </a:r>
        </a:p>
      </dsp:txBody>
      <dsp:txXfrm>
        <a:off x="1368456" y="1469795"/>
        <a:ext cx="4966602" cy="1185417"/>
      </dsp:txXfrm>
    </dsp:sp>
    <dsp:sp modelId="{21782CC1-909A-4302-9541-533979E03332}">
      <dsp:nvSpPr>
        <dsp:cNvPr id="0" name=""/>
        <dsp:cNvSpPr/>
      </dsp:nvSpPr>
      <dsp:spPr>
        <a:xfrm>
          <a:off x="0" y="2934134"/>
          <a:ext cx="6664364" cy="1184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E6B843-82AB-4986-88FA-3B8467342CA9}">
      <dsp:nvSpPr>
        <dsp:cNvPr id="0" name=""/>
        <dsp:cNvSpPr/>
      </dsp:nvSpPr>
      <dsp:spPr>
        <a:xfrm>
          <a:off x="358238" y="3200592"/>
          <a:ext cx="651979" cy="6513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4A81E9-ED5C-411B-88A1-164D2734D8EA}">
      <dsp:nvSpPr>
        <dsp:cNvPr id="0" name=""/>
        <dsp:cNvSpPr/>
      </dsp:nvSpPr>
      <dsp:spPr>
        <a:xfrm>
          <a:off x="1368456" y="2934134"/>
          <a:ext cx="4966602" cy="118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457" tIns="125457" rIns="125457" bIns="125457" numCol="1" spcCol="1270" anchor="ctr" anchorCtr="0">
          <a:noAutofit/>
        </a:bodyPr>
        <a:lstStyle/>
        <a:p>
          <a:pPr marL="0" lvl="0" indent="0" algn="l" defTabSz="1333500">
            <a:lnSpc>
              <a:spcPct val="100000"/>
            </a:lnSpc>
            <a:spcBef>
              <a:spcPct val="0"/>
            </a:spcBef>
            <a:spcAft>
              <a:spcPct val="35000"/>
            </a:spcAft>
            <a:buNone/>
          </a:pPr>
          <a:r>
            <a:rPr lang="en-US" sz="3000" kern="1200"/>
            <a:t>Identifying Service Line Material Under Normal Operations</a:t>
          </a:r>
        </a:p>
      </dsp:txBody>
      <dsp:txXfrm>
        <a:off x="1368456" y="2934134"/>
        <a:ext cx="4966602" cy="1185417"/>
      </dsp:txXfrm>
    </dsp:sp>
    <dsp:sp modelId="{635039F3-C2A1-4243-81F8-4535CECD5388}">
      <dsp:nvSpPr>
        <dsp:cNvPr id="0" name=""/>
        <dsp:cNvSpPr/>
      </dsp:nvSpPr>
      <dsp:spPr>
        <a:xfrm>
          <a:off x="0" y="4398473"/>
          <a:ext cx="6664364" cy="1184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6C16FD-AEFD-4DD3-846A-2D9DF3C54A34}">
      <dsp:nvSpPr>
        <dsp:cNvPr id="0" name=""/>
        <dsp:cNvSpPr/>
      </dsp:nvSpPr>
      <dsp:spPr>
        <a:xfrm>
          <a:off x="358238" y="4664932"/>
          <a:ext cx="651979" cy="6513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6642F5-35B3-4FCB-863B-1E4407F68421}">
      <dsp:nvSpPr>
        <dsp:cNvPr id="0" name=""/>
        <dsp:cNvSpPr/>
      </dsp:nvSpPr>
      <dsp:spPr>
        <a:xfrm>
          <a:off x="1368456" y="4398473"/>
          <a:ext cx="4966602" cy="118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457" tIns="125457" rIns="125457" bIns="125457" numCol="1" spcCol="1270" anchor="ctr" anchorCtr="0">
          <a:noAutofit/>
        </a:bodyPr>
        <a:lstStyle/>
        <a:p>
          <a:pPr marL="0" lvl="0" indent="0" algn="l" defTabSz="1333500">
            <a:lnSpc>
              <a:spcPct val="100000"/>
            </a:lnSpc>
            <a:spcBef>
              <a:spcPct val="0"/>
            </a:spcBef>
            <a:spcAft>
              <a:spcPct val="35000"/>
            </a:spcAft>
            <a:buNone/>
          </a:pPr>
          <a:r>
            <a:rPr lang="en-US" sz="3000" kern="1200"/>
            <a:t>Service Line Investigations</a:t>
          </a:r>
        </a:p>
      </dsp:txBody>
      <dsp:txXfrm>
        <a:off x="1368456" y="4398473"/>
        <a:ext cx="4966602" cy="1185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99306-2A0E-468D-B200-6C3155D48606}">
      <dsp:nvSpPr>
        <dsp:cNvPr id="0" name=""/>
        <dsp:cNvSpPr/>
      </dsp:nvSpPr>
      <dsp:spPr>
        <a:xfrm>
          <a:off x="0" y="0"/>
          <a:ext cx="1315996" cy="11779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65E667-97F7-444C-8067-D423FFB128FB}">
      <dsp:nvSpPr>
        <dsp:cNvPr id="0" name=""/>
        <dsp:cNvSpPr/>
      </dsp:nvSpPr>
      <dsp:spPr>
        <a:xfrm>
          <a:off x="200019" y="1246805"/>
          <a:ext cx="3759989" cy="110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GPS coordinates are permanent, addresses change.</a:t>
          </a:r>
          <a:r>
            <a:rPr lang="en-US" sz="2400" kern="1200">
              <a:latin typeface="Calibri Light" panose="020F0302020204030204"/>
            </a:rPr>
            <a:t> </a:t>
          </a:r>
          <a:endParaRPr lang="en-US" sz="2400" kern="1200"/>
        </a:p>
      </dsp:txBody>
      <dsp:txXfrm>
        <a:off x="200019" y="1246805"/>
        <a:ext cx="3759989" cy="1102224"/>
      </dsp:txXfrm>
    </dsp:sp>
    <dsp:sp modelId="{0A7DF14D-92E2-4E6F-ADFB-7919978930DE}">
      <dsp:nvSpPr>
        <dsp:cNvPr id="0" name=""/>
        <dsp:cNvSpPr/>
      </dsp:nvSpPr>
      <dsp:spPr>
        <a:xfrm>
          <a:off x="144334" y="2537377"/>
          <a:ext cx="3759989" cy="202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US" sz="2400" kern="1200"/>
            <a:t>A </a:t>
          </a:r>
          <a:r>
            <a:rPr lang="en-US" sz="2400" kern="1200">
              <a:latin typeface="Calibri Light" panose="020F0302020204030204"/>
            </a:rPr>
            <a:t>coordinate</a:t>
          </a:r>
          <a:r>
            <a:rPr lang="en-US" sz="2400" kern="1200"/>
            <a:t> will always be tied to a physical location, and that location never changes, while addresses may change with new development or construction.</a:t>
          </a:r>
        </a:p>
      </dsp:txBody>
      <dsp:txXfrm>
        <a:off x="144334" y="2537377"/>
        <a:ext cx="3759989" cy="2027398"/>
      </dsp:txXfrm>
    </dsp:sp>
    <dsp:sp modelId="{52F4B9A1-6C06-4853-8F7A-7920FF99EC9C}">
      <dsp:nvSpPr>
        <dsp:cNvPr id="0" name=""/>
        <dsp:cNvSpPr/>
      </dsp:nvSpPr>
      <dsp:spPr>
        <a:xfrm>
          <a:off x="10352043" y="80406"/>
          <a:ext cx="1315996" cy="11779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FB664A-FFDF-4625-9A02-60D9FB2D9611}">
      <dsp:nvSpPr>
        <dsp:cNvPr id="0" name=""/>
        <dsp:cNvSpPr/>
      </dsp:nvSpPr>
      <dsp:spPr>
        <a:xfrm>
          <a:off x="4354901" y="702179"/>
          <a:ext cx="5365279" cy="110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GPS coordinates can be collected with a high degree of accuracy and precision with commonly available tools.</a:t>
          </a:r>
          <a:r>
            <a:rPr lang="en-US" sz="2400" kern="1200">
              <a:latin typeface="Calibri Light" panose="020F0302020204030204"/>
            </a:rPr>
            <a:t> </a:t>
          </a:r>
          <a:endParaRPr lang="en-US" sz="2400" kern="1200"/>
        </a:p>
      </dsp:txBody>
      <dsp:txXfrm>
        <a:off x="4354901" y="702179"/>
        <a:ext cx="5365279" cy="1102224"/>
      </dsp:txXfrm>
    </dsp:sp>
    <dsp:sp modelId="{F4DB6B0C-A06F-4439-B5C8-15CD0466B6F9}">
      <dsp:nvSpPr>
        <dsp:cNvPr id="0" name=""/>
        <dsp:cNvSpPr/>
      </dsp:nvSpPr>
      <dsp:spPr>
        <a:xfrm>
          <a:off x="4377179" y="2064669"/>
          <a:ext cx="7267871" cy="2657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rtl="0">
            <a:lnSpc>
              <a:spcPct val="100000"/>
            </a:lnSpc>
            <a:spcBef>
              <a:spcPct val="0"/>
            </a:spcBef>
            <a:spcAft>
              <a:spcPct val="35000"/>
            </a:spcAft>
            <a:buNone/>
          </a:pPr>
          <a:r>
            <a:rPr lang="en-US" sz="2400" kern="1200"/>
            <a:t>Twenty years ago, sophisticated equipment was required</a:t>
          </a:r>
          <a:r>
            <a:rPr lang="en-US" sz="2400" kern="1200">
              <a:latin typeface="Calibri Light" panose="020F0302020204030204"/>
            </a:rPr>
            <a:t> for</a:t>
          </a:r>
          <a:r>
            <a:rPr lang="en-US" sz="2400" kern="1200"/>
            <a:t> accurate coordinates. Today the average smart phone or other handheld GPS devices are accurate within 5 meters.</a:t>
          </a:r>
          <a:r>
            <a:rPr lang="en-US" sz="2400" kern="1200">
              <a:latin typeface="Calibri Light" panose="020F0302020204030204"/>
            </a:rPr>
            <a:t> </a:t>
          </a:r>
          <a:endParaRPr lang="en-US" sz="2400" kern="1200"/>
        </a:p>
        <a:p>
          <a:pPr marL="0" lvl="0" indent="0" algn="l" defTabSz="1066800">
            <a:lnSpc>
              <a:spcPct val="100000"/>
            </a:lnSpc>
            <a:spcBef>
              <a:spcPct val="0"/>
            </a:spcBef>
            <a:spcAft>
              <a:spcPct val="35000"/>
            </a:spcAft>
            <a:buNone/>
          </a:pPr>
          <a:r>
            <a:rPr lang="en-US" sz="2400" kern="1200"/>
            <a:t>Compared to a street address which identifies a plot of property; GPS coordinates can identify specific structures on a property, like a meter box.</a:t>
          </a:r>
        </a:p>
      </dsp:txBody>
      <dsp:txXfrm>
        <a:off x="4377179" y="2064669"/>
        <a:ext cx="7267871" cy="26576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73A64-B782-41FA-A747-3E9E671C0AAF}"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72C5D-F0DD-432C-9340-5142E3C25D65}" type="slidenum">
              <a:rPr lang="en-US" smtClean="0"/>
              <a:t>‹#›</a:t>
            </a:fld>
            <a:endParaRPr lang="en-US"/>
          </a:p>
        </p:txBody>
      </p:sp>
    </p:spTree>
    <p:extLst>
      <p:ext uri="{BB962C8B-B14F-4D97-AF65-F5344CB8AC3E}">
        <p14:creationId xmlns:p14="http://schemas.microsoft.com/office/powerpoint/2010/main" val="172258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13473-9F6C-4833-810C-6EED0A62CAC2}" type="slidenum">
              <a:rPr lang="en-US" smtClean="0"/>
              <a:t>2</a:t>
            </a:fld>
            <a:endParaRPr lang="en-US"/>
          </a:p>
        </p:txBody>
      </p:sp>
    </p:spTree>
    <p:extLst>
      <p:ext uri="{BB962C8B-B14F-4D97-AF65-F5344CB8AC3E}">
        <p14:creationId xmlns:p14="http://schemas.microsoft.com/office/powerpoint/2010/main" val="1343274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795EE-7BE2-4ED0-8230-C1D11F2F4F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6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Recommendations on what to include from the inventory that is made public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795EE-7BE2-4ED0-8230-C1D11F2F4F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27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Social media has be to available to anyone even if they don't have an account with the platform.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795EE-7BE2-4ED0-8230-C1D11F2F4F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957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Multiple Information Sources to Develop the Inventory. GCWW used a variety of records to initially build the inventory and then verified and improved accuracy using a custom-built app as well as information provided by customers.</a:t>
            </a:r>
          </a:p>
          <a:p>
            <a:r>
              <a:rPr lang="en-US"/>
              <a:t>• Develop User-friendly Tools. It is important to ensure that public-facing tools are understandable by a range of users. Hiltner et al. (2019) found the GCWW map very comprehensible, especially in comparison to other similar tools. A visual, with clear legends can aid users’ understanding. Providing property-specific LSL information, distinguishing private- and public-side information, being clear about what is not known, and choosing legend colors and icons carefully, are all factors that can improve the usability and understandability of a tool.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795EE-7BE2-4ED0-8230-C1D11F2F4F8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847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72C5D-F0DD-432C-9340-5142E3C25D65}" type="slidenum">
              <a:rPr lang="en-US" smtClean="0"/>
              <a:t>131</a:t>
            </a:fld>
            <a:endParaRPr lang="en-US"/>
          </a:p>
        </p:txBody>
      </p:sp>
    </p:spTree>
    <p:extLst>
      <p:ext uri="{BB962C8B-B14F-4D97-AF65-F5344CB8AC3E}">
        <p14:creationId xmlns:p14="http://schemas.microsoft.com/office/powerpoint/2010/main" val="3093456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Why is the LCRR important? In other words, why should you care about it?</a:t>
            </a:r>
          </a:p>
          <a:p>
            <a:pPr marL="628650" lvl="1" indent="-171450">
              <a:buFontTx/>
              <a:buChar char="-"/>
            </a:pPr>
            <a:r>
              <a:rPr lang="en-US"/>
              <a:t>Health effects and how there may be lead in the home’s drinking water supply</a:t>
            </a:r>
          </a:p>
          <a:p>
            <a:pPr marL="171450" lvl="0" indent="-171450">
              <a:buFontTx/>
              <a:buChar char="-"/>
            </a:pPr>
            <a:r>
              <a:rPr lang="en-US"/>
              <a:t>General changes that are coming with the LCRR, and what the requirements will be for operators moving forward.</a:t>
            </a:r>
          </a:p>
        </p:txBody>
      </p:sp>
      <p:sp>
        <p:nvSpPr>
          <p:cNvPr id="4" name="Slide Number Placeholder 3"/>
          <p:cNvSpPr>
            <a:spLocks noGrp="1"/>
          </p:cNvSpPr>
          <p:nvPr>
            <p:ph type="sldNum" sz="quarter" idx="5"/>
          </p:nvPr>
        </p:nvSpPr>
        <p:spPr/>
        <p:txBody>
          <a:bodyPr/>
          <a:lstStyle/>
          <a:p>
            <a:fld id="{31513473-9F6C-4833-810C-6EED0A62CAC2}" type="slidenum">
              <a:rPr lang="en-US" smtClean="0"/>
              <a:t>3</a:t>
            </a:fld>
            <a:endParaRPr lang="en-US"/>
          </a:p>
        </p:txBody>
      </p:sp>
    </p:spTree>
    <p:extLst>
      <p:ext uri="{BB962C8B-B14F-4D97-AF65-F5344CB8AC3E}">
        <p14:creationId xmlns:p14="http://schemas.microsoft.com/office/powerpoint/2010/main" val="188775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no safe level of lead exposure. Lead exposure can cause…</a:t>
            </a:r>
          </a:p>
        </p:txBody>
      </p:sp>
      <p:sp>
        <p:nvSpPr>
          <p:cNvPr id="4" name="Slide Number Placeholder 3"/>
          <p:cNvSpPr>
            <a:spLocks noGrp="1"/>
          </p:cNvSpPr>
          <p:nvPr>
            <p:ph type="sldNum" sz="quarter" idx="5"/>
          </p:nvPr>
        </p:nvSpPr>
        <p:spPr/>
        <p:txBody>
          <a:bodyPr/>
          <a:lstStyle/>
          <a:p>
            <a:fld id="{31513473-9F6C-4833-810C-6EED0A62CAC2}" type="slidenum">
              <a:rPr lang="en-US" smtClean="0"/>
              <a:t>4</a:t>
            </a:fld>
            <a:endParaRPr lang="en-US"/>
          </a:p>
        </p:txBody>
      </p:sp>
    </p:spTree>
    <p:extLst>
      <p:ext uri="{BB962C8B-B14F-4D97-AF65-F5344CB8AC3E}">
        <p14:creationId xmlns:p14="http://schemas.microsoft.com/office/powerpoint/2010/main" val="56786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Young children are the most susceptible. And this is a huge risk because due to the lack of immediate symptoms, lead exposure often goes unrecognized.</a:t>
            </a:r>
          </a:p>
        </p:txBody>
      </p:sp>
      <p:sp>
        <p:nvSpPr>
          <p:cNvPr id="4" name="Slide Number Placeholder 3"/>
          <p:cNvSpPr>
            <a:spLocks noGrp="1"/>
          </p:cNvSpPr>
          <p:nvPr>
            <p:ph type="sldNum" sz="quarter" idx="5"/>
          </p:nvPr>
        </p:nvSpPr>
        <p:spPr/>
        <p:txBody>
          <a:bodyPr/>
          <a:lstStyle/>
          <a:p>
            <a:fld id="{31513473-9F6C-4833-810C-6EED0A62CAC2}" type="slidenum">
              <a:rPr lang="en-US" smtClean="0"/>
              <a:t>5</a:t>
            </a:fld>
            <a:endParaRPr lang="en-US"/>
          </a:p>
        </p:txBody>
      </p:sp>
    </p:spTree>
    <p:extLst>
      <p:ext uri="{BB962C8B-B14F-4D97-AF65-F5344CB8AC3E}">
        <p14:creationId xmlns:p14="http://schemas.microsoft.com/office/powerpoint/2010/main" val="2183353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right now the LCR requires testing at customer taps, and they have established an action level of 15 ppb as the action level for lead. The LCRR will require systems to create a lead service line inventory of both sides of the meter – the system owned AND customer owned sides. It will also require routine testing in childcare facilities and public schools. The exact requirements on how often the schools are likely to test is still subject to change, but if you would like to get ahead of it while there is assistance with funding remediation, we do offer our lead testing in public schools program. For more information on that please consult your handout or come speak to me afterwards. But the big thing that you should take away from this slide is the compliance date: October 16</a:t>
            </a:r>
            <a:r>
              <a:rPr lang="en-US" baseline="30000"/>
              <a:t>th</a:t>
            </a:r>
            <a:r>
              <a:rPr lang="en-US"/>
              <a:t> 2024.</a:t>
            </a:r>
          </a:p>
        </p:txBody>
      </p:sp>
      <p:sp>
        <p:nvSpPr>
          <p:cNvPr id="4" name="Slide Number Placeholder 3"/>
          <p:cNvSpPr>
            <a:spLocks noGrp="1"/>
          </p:cNvSpPr>
          <p:nvPr>
            <p:ph type="sldNum" sz="quarter" idx="5"/>
          </p:nvPr>
        </p:nvSpPr>
        <p:spPr/>
        <p:txBody>
          <a:bodyPr/>
          <a:lstStyle/>
          <a:p>
            <a:fld id="{31513473-9F6C-4833-810C-6EED0A62CAC2}" type="slidenum">
              <a:rPr lang="en-US" smtClean="0"/>
              <a:t>7</a:t>
            </a:fld>
            <a:endParaRPr lang="en-US"/>
          </a:p>
        </p:txBody>
      </p:sp>
    </p:spTree>
    <p:extLst>
      <p:ext uri="{BB962C8B-B14F-4D97-AF65-F5344CB8AC3E}">
        <p14:creationId xmlns:p14="http://schemas.microsoft.com/office/powerpoint/2010/main" val="63265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compliance date: October 16</a:t>
            </a:r>
            <a:r>
              <a:rPr lang="en-US" baseline="30000"/>
              <a:t>th</a:t>
            </a:r>
            <a:r>
              <a:rPr lang="en-US"/>
              <a:t> 2024 is when the first inventory of your system is due to be submitted to EPA and be available to the public. It will be YOUR responsibility to complete the inventory, submit it, and make it accessible to the public by that date.</a:t>
            </a:r>
          </a:p>
        </p:txBody>
      </p:sp>
      <p:sp>
        <p:nvSpPr>
          <p:cNvPr id="4" name="Slide Number Placeholder 3"/>
          <p:cNvSpPr>
            <a:spLocks noGrp="1"/>
          </p:cNvSpPr>
          <p:nvPr>
            <p:ph type="sldNum" sz="quarter" idx="5"/>
          </p:nvPr>
        </p:nvSpPr>
        <p:spPr/>
        <p:txBody>
          <a:bodyPr/>
          <a:lstStyle/>
          <a:p>
            <a:fld id="{31513473-9F6C-4833-810C-6EED0A62CAC2}" type="slidenum">
              <a:rPr lang="en-US" smtClean="0"/>
              <a:t>8</a:t>
            </a:fld>
            <a:endParaRPr lang="en-US"/>
          </a:p>
        </p:txBody>
      </p:sp>
    </p:spTree>
    <p:extLst>
      <p:ext uri="{BB962C8B-B14F-4D97-AF65-F5344CB8AC3E}">
        <p14:creationId xmlns:p14="http://schemas.microsoft.com/office/powerpoint/2010/main" val="381195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inventory that must be submitted by OCTOBER 16</a:t>
            </a:r>
            <a:r>
              <a:rPr lang="en-US" baseline="30000"/>
              <a:t>th</a:t>
            </a:r>
            <a:r>
              <a:rPr lang="en-US"/>
              <a:t> 2024 – must include all the water-system owned AND customer-owned service lines, and all of these lines must be identified by material on the inventory. Meaning, you will have to list what they are made of for each one, but we will go into more detail about that in the next presentation. You will also need to keep it updated as new line material information becomes available. So when you are out doing your daily operations, checking meters, fixing line breaks, etc. take note of what the material of the lines are so you can update your inventory information.</a:t>
            </a:r>
          </a:p>
        </p:txBody>
      </p:sp>
      <p:sp>
        <p:nvSpPr>
          <p:cNvPr id="4" name="Slide Number Placeholder 3"/>
          <p:cNvSpPr>
            <a:spLocks noGrp="1"/>
          </p:cNvSpPr>
          <p:nvPr>
            <p:ph type="sldNum" sz="quarter" idx="5"/>
          </p:nvPr>
        </p:nvSpPr>
        <p:spPr/>
        <p:txBody>
          <a:bodyPr/>
          <a:lstStyle/>
          <a:p>
            <a:fld id="{31513473-9F6C-4833-810C-6EED0A62CAC2}" type="slidenum">
              <a:rPr lang="en-US" smtClean="0"/>
              <a:t>9</a:t>
            </a:fld>
            <a:endParaRPr lang="en-US"/>
          </a:p>
        </p:txBody>
      </p:sp>
    </p:spTree>
    <p:extLst>
      <p:ext uri="{BB962C8B-B14F-4D97-AF65-F5344CB8AC3E}">
        <p14:creationId xmlns:p14="http://schemas.microsoft.com/office/powerpoint/2010/main" val="1169896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Location identifiers must be included for all lead and galvanized requiring replacement service lines – but really you should put location identifiers on EVERY line. This is because IF you have any lead, galvanized requiring replacement, or unknown lines, you will have to resubmit your inventory periodically until everything is known, and there are no lead or GRR lines left in the system.</a:t>
            </a:r>
          </a:p>
          <a:p>
            <a:endParaRPr lang="en-US"/>
          </a:p>
          <a:p>
            <a:r>
              <a:rPr lang="en-US"/>
              <a:t>And then, once the inventory is completed, you must make it accessible to the public. This is true for the initial inventory and any updates – they must be made publicly accessible. Now, if you are a system that serves greater than 50,000 people, the inventory and all updates must be made available to the public ONLINE. We have a presentation a little later that will help you with figuring out how to do this, so don’t panic!</a:t>
            </a:r>
          </a:p>
          <a:p>
            <a:endParaRPr lang="en-US"/>
          </a:p>
          <a:p>
            <a:r>
              <a:rPr lang="en-US"/>
              <a:t>And again, all of this must be completed by OCTOBER 16</a:t>
            </a:r>
            <a:r>
              <a:rPr lang="en-US" baseline="30000"/>
              <a:t>th</a:t>
            </a:r>
            <a:r>
              <a:rPr lang="en-US"/>
              <a:t>, 2024. I know the 2024 date makes it seem very far away, but the sooner you can begin gathering the information, the easier it will be for you later. </a:t>
            </a:r>
          </a:p>
        </p:txBody>
      </p:sp>
      <p:sp>
        <p:nvSpPr>
          <p:cNvPr id="4" name="Slide Number Placeholder 3"/>
          <p:cNvSpPr>
            <a:spLocks noGrp="1"/>
          </p:cNvSpPr>
          <p:nvPr>
            <p:ph type="sldNum" sz="quarter" idx="5"/>
          </p:nvPr>
        </p:nvSpPr>
        <p:spPr/>
        <p:txBody>
          <a:bodyPr/>
          <a:lstStyle/>
          <a:p>
            <a:fld id="{31513473-9F6C-4833-810C-6EED0A62CAC2}" type="slidenum">
              <a:rPr lang="en-US" smtClean="0"/>
              <a:t>10</a:t>
            </a:fld>
            <a:endParaRPr lang="en-US"/>
          </a:p>
        </p:txBody>
      </p:sp>
    </p:spTree>
    <p:extLst>
      <p:ext uri="{BB962C8B-B14F-4D97-AF65-F5344CB8AC3E}">
        <p14:creationId xmlns:p14="http://schemas.microsoft.com/office/powerpoint/2010/main" val="291927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Does not have to be the entire inventory just location and material type of unknown, LSL, or GRR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795EE-7BE2-4ED0-8230-C1D11F2F4F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99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0E315B-2B05-4C3A-B685-AEB9EDDE14E8}"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1845076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E315B-2B05-4C3A-B685-AEB9EDDE14E8}"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986174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E315B-2B05-4C3A-B685-AEB9EDDE14E8}"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1611100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1544-80BF-DF34-89B4-6535C350C6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FDD30-E70D-ED23-6232-343D05B58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53E0A9-B590-C923-1A7F-3DBA39495722}"/>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5" name="Footer Placeholder 4">
            <a:extLst>
              <a:ext uri="{FF2B5EF4-FFF2-40B4-BE49-F238E27FC236}">
                <a16:creationId xmlns:a16="http://schemas.microsoft.com/office/drawing/2014/main" id="{134B61F6-68C7-5CAF-CCF8-962FE5128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92E26-8C19-A5DC-D5EC-497BFCA3A1DA}"/>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1652617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F6F0-BCCA-3DFB-B250-E1C173C24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8B8C90-6324-D643-F99D-F83028E875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0A79C-4EF2-F243-4D98-98E80E118836}"/>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5" name="Footer Placeholder 4">
            <a:extLst>
              <a:ext uri="{FF2B5EF4-FFF2-40B4-BE49-F238E27FC236}">
                <a16:creationId xmlns:a16="http://schemas.microsoft.com/office/drawing/2014/main" id="{B60F9500-22A4-ACE6-4EB4-518614D10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58B97-003C-E779-CFB1-0949998B2BAD}"/>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28582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F85D1-F5C4-F744-7C5D-A6F308475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289AD6-6336-32B7-EC70-3E8206CC3F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D769AB-9676-CAA9-8E98-15CE87429463}"/>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5" name="Footer Placeholder 4">
            <a:extLst>
              <a:ext uri="{FF2B5EF4-FFF2-40B4-BE49-F238E27FC236}">
                <a16:creationId xmlns:a16="http://schemas.microsoft.com/office/drawing/2014/main" id="{02DFFD40-2C90-C1E1-6D55-5A79BC386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9E067-1DF8-E8F2-982E-2F250363C4EF}"/>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7344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9280-00EA-80CF-749B-DBB594EC8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0EF4D-D95C-759A-D251-B552702677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10256D-7AB1-5F53-952A-642CDB08CA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76105C-29B5-0520-B157-F528306FAD8D}"/>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6" name="Footer Placeholder 5">
            <a:extLst>
              <a:ext uri="{FF2B5EF4-FFF2-40B4-BE49-F238E27FC236}">
                <a16:creationId xmlns:a16="http://schemas.microsoft.com/office/drawing/2014/main" id="{111487E8-FE98-456A-C912-CA53D2F90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85F15-D1C1-0336-6D64-D45768A27A37}"/>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2284840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CE46D-4C3E-E5F2-B825-73F25E1E6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EC368B-B468-6CB3-5428-B2E89B5A91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F316A7-CA82-FBC2-52FE-95DAFA03B0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CF7A6E-20B4-9755-BF66-40BB332017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B0A92F-CB68-3184-6082-ECDC3D6D7D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06B326-4E0D-C7B4-7F96-589C8A99D09B}"/>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8" name="Footer Placeholder 7">
            <a:extLst>
              <a:ext uri="{FF2B5EF4-FFF2-40B4-BE49-F238E27FC236}">
                <a16:creationId xmlns:a16="http://schemas.microsoft.com/office/drawing/2014/main" id="{D2F827D5-3D48-F187-9432-6E6D5F613E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80925C-C103-A5EB-AFDF-E6CB013A34FB}"/>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1238195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03983-3C20-86C8-0D01-61BF2597C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889B66-CC5D-BBBD-18A4-1B08E4F910AA}"/>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4" name="Footer Placeholder 3">
            <a:extLst>
              <a:ext uri="{FF2B5EF4-FFF2-40B4-BE49-F238E27FC236}">
                <a16:creationId xmlns:a16="http://schemas.microsoft.com/office/drawing/2014/main" id="{2042C395-77E7-753A-8FC3-2315113BE2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2DD5F6-F4D3-2A89-F86A-986070638AF1}"/>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1647007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D797C-27A4-08EF-BE52-6B2502034DCE}"/>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3" name="Footer Placeholder 2">
            <a:extLst>
              <a:ext uri="{FF2B5EF4-FFF2-40B4-BE49-F238E27FC236}">
                <a16:creationId xmlns:a16="http://schemas.microsoft.com/office/drawing/2014/main" id="{34A463D2-7174-172A-529F-00B8943505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D5ADEA-70E8-CD78-5E51-731420FE601D}"/>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264155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A161-F9D8-1C34-E8B3-820B958A7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2E65AB-BAB3-C278-2745-4928D3C856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A2C5B-BFEB-0A9D-D009-FDF22136A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F3789-E00E-7100-A58C-FEBF56B9A3C1}"/>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6" name="Footer Placeholder 5">
            <a:extLst>
              <a:ext uri="{FF2B5EF4-FFF2-40B4-BE49-F238E27FC236}">
                <a16:creationId xmlns:a16="http://schemas.microsoft.com/office/drawing/2014/main" id="{8B8AC898-AA24-EF4E-EFD3-7F3C93553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B2387-2F52-7D59-8131-821E63B56974}"/>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283276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E315B-2B05-4C3A-B685-AEB9EDDE14E8}"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2434405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48747-314E-1115-AA9D-8324B42885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0E9A38-41B1-BF25-F24F-8B2BC9B7E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5120F-5A96-697B-94B5-5CD6B1EA5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30B97-6A74-BC33-8AE2-49D09565E032}"/>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6" name="Footer Placeholder 5">
            <a:extLst>
              <a:ext uri="{FF2B5EF4-FFF2-40B4-BE49-F238E27FC236}">
                <a16:creationId xmlns:a16="http://schemas.microsoft.com/office/drawing/2014/main" id="{06025383-D694-578D-6C74-3381779A3B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23B320-76E6-B80E-7F0C-8D11661DDC56}"/>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3199189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8962C-5D5A-7D4F-9F34-6822238EC6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709928-2540-8F2E-7402-C5010B04BE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CFC18-60FA-7FEC-CDE5-BEC746C7AF33}"/>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5" name="Footer Placeholder 4">
            <a:extLst>
              <a:ext uri="{FF2B5EF4-FFF2-40B4-BE49-F238E27FC236}">
                <a16:creationId xmlns:a16="http://schemas.microsoft.com/office/drawing/2014/main" id="{ADA5B53D-D45E-0392-414D-05EE242E4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F4C8A-BE7C-1A27-EC54-643371C3F8C6}"/>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2702772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09D9AB-B2BB-948F-2CA4-94A7AF7393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24A431-F7EA-CDA9-F87A-05FD833717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2E34B-939F-10D7-D377-84C4A3C8A97E}"/>
              </a:ext>
            </a:extLst>
          </p:cNvPr>
          <p:cNvSpPr>
            <a:spLocks noGrp="1"/>
          </p:cNvSpPr>
          <p:nvPr>
            <p:ph type="dt" sz="half" idx="10"/>
          </p:nvPr>
        </p:nvSpPr>
        <p:spPr/>
        <p:txBody>
          <a:bodyPr/>
          <a:lstStyle/>
          <a:p>
            <a:fld id="{00E27B5E-D7D7-45DE-9E00-4DB55110D5E4}" type="datetimeFigureOut">
              <a:rPr lang="en-US" smtClean="0"/>
              <a:t>2/1/2023</a:t>
            </a:fld>
            <a:endParaRPr lang="en-US"/>
          </a:p>
        </p:txBody>
      </p:sp>
      <p:sp>
        <p:nvSpPr>
          <p:cNvPr id="5" name="Footer Placeholder 4">
            <a:extLst>
              <a:ext uri="{FF2B5EF4-FFF2-40B4-BE49-F238E27FC236}">
                <a16:creationId xmlns:a16="http://schemas.microsoft.com/office/drawing/2014/main" id="{1B201311-DEC7-630F-821C-1A671B64A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DB04D-4243-2004-4F39-2EFA906A704C}"/>
              </a:ext>
            </a:extLst>
          </p:cNvPr>
          <p:cNvSpPr>
            <a:spLocks noGrp="1"/>
          </p:cNvSpPr>
          <p:nvPr>
            <p:ph type="sldNum" sz="quarter" idx="12"/>
          </p:nvPr>
        </p:nvSpPr>
        <p:spPr/>
        <p:txBody>
          <a:bodyPr/>
          <a:lstStyle/>
          <a:p>
            <a:fld id="{509F75C7-CE8C-4746-9335-B7DD3CFB93EF}" type="slidenum">
              <a:rPr lang="en-US" smtClean="0"/>
              <a:t>‹#›</a:t>
            </a:fld>
            <a:endParaRPr lang="en-US"/>
          </a:p>
        </p:txBody>
      </p:sp>
    </p:spTree>
    <p:extLst>
      <p:ext uri="{BB962C8B-B14F-4D97-AF65-F5344CB8AC3E}">
        <p14:creationId xmlns:p14="http://schemas.microsoft.com/office/powerpoint/2010/main" val="407336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0E315B-2B05-4C3A-B685-AEB9EDDE14E8}"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4012496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0E315B-2B05-4C3A-B685-AEB9EDDE14E8}"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219044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0E315B-2B05-4C3A-B685-AEB9EDDE14E8}" type="datetimeFigureOut">
              <a:rPr lang="en-US" smtClean="0"/>
              <a:t>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346687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0E315B-2B05-4C3A-B685-AEB9EDDE14E8}"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122557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E315B-2B05-4C3A-B685-AEB9EDDE14E8}" type="datetimeFigureOut">
              <a:rPr lang="en-US" smtClean="0"/>
              <a:t>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1216314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0E315B-2B05-4C3A-B685-AEB9EDDE14E8}"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116443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0E315B-2B05-4C3A-B685-AEB9EDDE14E8}"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77C7E-601B-44CA-B209-A55CB804A2AF}" type="slidenum">
              <a:rPr lang="en-US" smtClean="0"/>
              <a:t>‹#›</a:t>
            </a:fld>
            <a:endParaRPr lang="en-US"/>
          </a:p>
        </p:txBody>
      </p:sp>
    </p:spTree>
    <p:extLst>
      <p:ext uri="{BB962C8B-B14F-4D97-AF65-F5344CB8AC3E}">
        <p14:creationId xmlns:p14="http://schemas.microsoft.com/office/powerpoint/2010/main" val="195040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E315B-2B05-4C3A-B685-AEB9EDDE14E8}" type="datetimeFigureOut">
              <a:rPr lang="en-US" smtClean="0"/>
              <a:t>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77C7E-601B-44CA-B209-A55CB804A2AF}" type="slidenum">
              <a:rPr lang="en-US" smtClean="0"/>
              <a:t>‹#›</a:t>
            </a:fld>
            <a:endParaRPr lang="en-US"/>
          </a:p>
        </p:txBody>
      </p:sp>
    </p:spTree>
    <p:extLst>
      <p:ext uri="{BB962C8B-B14F-4D97-AF65-F5344CB8AC3E}">
        <p14:creationId xmlns:p14="http://schemas.microsoft.com/office/powerpoint/2010/main" val="156546564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82FC3-A78C-F14E-15F5-6079A5A42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9F40-216F-248B-6EB3-F55FC099CC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63A45-4708-8520-D286-48DDC24366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27B5E-D7D7-45DE-9E00-4DB55110D5E4}" type="datetimeFigureOut">
              <a:rPr lang="en-US" smtClean="0"/>
              <a:t>2/1/2023</a:t>
            </a:fld>
            <a:endParaRPr lang="en-US"/>
          </a:p>
        </p:txBody>
      </p:sp>
      <p:sp>
        <p:nvSpPr>
          <p:cNvPr id="5" name="Footer Placeholder 4">
            <a:extLst>
              <a:ext uri="{FF2B5EF4-FFF2-40B4-BE49-F238E27FC236}">
                <a16:creationId xmlns:a16="http://schemas.microsoft.com/office/drawing/2014/main" id="{8D3CCB61-A443-B0F8-35CC-58D3F5DDAC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EE678A-9539-A37C-CD27-DE1DBCAD1C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F75C7-CE8C-4746-9335-B7DD3CFB93EF}" type="slidenum">
              <a:rPr lang="en-US" smtClean="0"/>
              <a:t>‹#›</a:t>
            </a:fld>
            <a:endParaRPr lang="en-US"/>
          </a:p>
        </p:txBody>
      </p:sp>
    </p:spTree>
    <p:extLst>
      <p:ext uri="{BB962C8B-B14F-4D97-AF65-F5344CB8AC3E}">
        <p14:creationId xmlns:p14="http://schemas.microsoft.com/office/powerpoint/2010/main" val="37004239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4.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5.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6.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0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9.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0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1.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2.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3.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4.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5.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7.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8.png"/><Relationship Id="rId1" Type="http://schemas.openxmlformats.org/officeDocument/2006/relationships/slideLayout" Target="../slideLayouts/slideLayout18.xml"/><Relationship Id="rId5" Type="http://schemas.openxmlformats.org/officeDocument/2006/relationships/image" Target="../media/image129.png"/><Relationship Id="rId4" Type="http://schemas.microsoft.com/office/2007/relationships/hdphoto" Target="../media/hdphoto1.wdp"/></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1.png"/><Relationship Id="rId1" Type="http://schemas.openxmlformats.org/officeDocument/2006/relationships/slideLayout" Target="../slideLayouts/slideLayout7.xml"/><Relationship Id="rId4" Type="http://schemas.microsoft.com/office/2007/relationships/hdphoto" Target="../media/hdphoto2.wdp"/></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8.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2.wdp"/></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www.deq.ok.gov/lead-service-line-inventory/" TargetMode="External"/><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www.deq.ok.gov/lead-service-line-inventory" TargetMode="Externa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7.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7.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7.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7.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7.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7.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7.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7.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png"/><Relationship Id="rId1" Type="http://schemas.openxmlformats.org/officeDocument/2006/relationships/slideLayout" Target="../slideLayouts/slideLayout7.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Layout" Target="../slideLayouts/slideLayout7.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7.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slideLayout" Target="../slideLayouts/slideLayout7.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7.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7.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7.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7.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png"/><Relationship Id="rId1" Type="http://schemas.openxmlformats.org/officeDocument/2006/relationships/slideLayout" Target="../slideLayouts/slideLayout7.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Layout" Target="../slideLayouts/slideLayout7.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4.png"/><Relationship Id="rId1" Type="http://schemas.openxmlformats.org/officeDocument/2006/relationships/slideLayout" Target="../slideLayouts/slideLayout7.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png"/><Relationship Id="rId1" Type="http://schemas.openxmlformats.org/officeDocument/2006/relationships/slideLayout" Target="../slideLayouts/slideLayout7.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png"/><Relationship Id="rId1" Type="http://schemas.openxmlformats.org/officeDocument/2006/relationships/slideLayout" Target="../slideLayouts/slideLayout7.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7.png"/><Relationship Id="rId1" Type="http://schemas.openxmlformats.org/officeDocument/2006/relationships/slideLayout" Target="../slideLayouts/slideLayout7.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9.png"/><Relationship Id="rId1" Type="http://schemas.openxmlformats.org/officeDocument/2006/relationships/slideLayout" Target="../slideLayouts/slideLayout7.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hyperlink" Target="http://www.deq.ok.gov/lead-service-line-inventory" TargetMode="Externa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2.png"/><Relationship Id="rId1" Type="http://schemas.openxmlformats.org/officeDocument/2006/relationships/slideLayout" Target="../slideLayouts/slideLayout7.xml"/><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png"/><Relationship Id="rId1" Type="http://schemas.openxmlformats.org/officeDocument/2006/relationships/slideLayout" Target="../slideLayouts/slideLayout7.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4.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Layout" Target="../slideLayouts/slideLayout7.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Layout" Target="../slideLayouts/slideLayout7.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png"/><Relationship Id="rId1" Type="http://schemas.openxmlformats.org/officeDocument/2006/relationships/slideLayout" Target="../slideLayouts/slideLayout7.xml"/><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2.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3.png"/><Relationship Id="rId1" Type="http://schemas.openxmlformats.org/officeDocument/2006/relationships/slideLayout" Target="../slideLayouts/slideLayout7.xml"/><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4.png"/><Relationship Id="rId1" Type="http://schemas.openxmlformats.org/officeDocument/2006/relationships/slideLayout" Target="../slideLayouts/slideLayout7.xml"/><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5.png"/><Relationship Id="rId1" Type="http://schemas.openxmlformats.org/officeDocument/2006/relationships/slideLayout" Target="../slideLayouts/slideLayout7.xml"/><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6.png"/><Relationship Id="rId1" Type="http://schemas.openxmlformats.org/officeDocument/2006/relationships/slideLayout" Target="../slideLayouts/slideLayout7.xml"/><Relationship Id="rId4" Type="http://schemas.microsoft.com/office/2007/relationships/hdphoto" Target="../media/hdphoto1.wdp"/></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9.png"/><Relationship Id="rId1" Type="http://schemas.openxmlformats.org/officeDocument/2006/relationships/slideLayout" Target="../slideLayouts/slideLayout7.xml"/><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0.png"/><Relationship Id="rId1" Type="http://schemas.openxmlformats.org/officeDocument/2006/relationships/slideLayout" Target="../slideLayouts/slideLayout7.xml"/><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2.png"/><Relationship Id="rId1" Type="http://schemas.openxmlformats.org/officeDocument/2006/relationships/slideLayout" Target="../slideLayouts/slideLayout7.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3.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4.png"/><Relationship Id="rId1" Type="http://schemas.openxmlformats.org/officeDocument/2006/relationships/slideLayout" Target="../slideLayouts/slideLayout7.xml"/><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5.png"/><Relationship Id="rId1" Type="http://schemas.openxmlformats.org/officeDocument/2006/relationships/slideLayout" Target="../slideLayouts/slideLayout7.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6.png"/><Relationship Id="rId1" Type="http://schemas.openxmlformats.org/officeDocument/2006/relationships/slideLayout" Target="../slideLayouts/slideLayout7.xml"/><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7.png"/><Relationship Id="rId1" Type="http://schemas.openxmlformats.org/officeDocument/2006/relationships/slideLayout" Target="../slideLayouts/slideLayout7.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hyperlink" Target="http://www.deq.ok.gov/lead-service-line-inventory" TargetMode="External"/><Relationship Id="rId4" Type="http://schemas.microsoft.com/office/2007/relationships/hdphoto" Target="../media/hdphoto1.wdp"/></Relationships>
</file>

<file path=ppt/slides/_rels/slide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1.png"/><Relationship Id="rId1" Type="http://schemas.openxmlformats.org/officeDocument/2006/relationships/slideLayout" Target="../slideLayouts/slideLayout13.xml"/><Relationship Id="rId4" Type="http://schemas.microsoft.com/office/2007/relationships/hdphoto" Target="../media/hdphoto2.wdp"/></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3.png"/><Relationship Id="rId1" Type="http://schemas.openxmlformats.org/officeDocument/2006/relationships/slideLayout" Target="../slideLayouts/slideLayout1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ontainer, glass, gauge&#10;&#10;Description automatically generated">
            <a:extLst>
              <a:ext uri="{FF2B5EF4-FFF2-40B4-BE49-F238E27FC236}">
                <a16:creationId xmlns:a16="http://schemas.microsoft.com/office/drawing/2014/main" id="{B4286EC6-D98B-0223-2343-C71690A89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8327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D2E09C8-7975-5336-661A-61AB3F557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E33A0740-CD55-AAE4-CBEA-CA46C18467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2794462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ECC0546B-2684-CA84-1D88-ACB34A9D8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0AFAA10D-5916-1E64-A96C-4FD19ACFB3E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6807207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1D58954A-2412-DD00-4267-F8A03B605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E6184620-B66F-228B-C593-46BAC90C4C0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687222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D1B1B6F-36BF-20FA-08B8-01A95118B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4B3659FA-91EB-7222-B905-77616BAAB08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4837668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1BFBD442-4DF7-6C14-BDF2-7333B8E30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11686B6B-F5AA-FDF9-905E-24B0DBB717E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600368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application, Word&#10;&#10;Description automatically generated">
            <a:extLst>
              <a:ext uri="{FF2B5EF4-FFF2-40B4-BE49-F238E27FC236}">
                <a16:creationId xmlns:a16="http://schemas.microsoft.com/office/drawing/2014/main" id="{D55FAE21-3F9A-2BAA-FB25-42A444BB7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B72CCCDE-B682-8179-6BF2-586968A710F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1292018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application&#10;&#10;Description automatically generated">
            <a:extLst>
              <a:ext uri="{FF2B5EF4-FFF2-40B4-BE49-F238E27FC236}">
                <a16:creationId xmlns:a16="http://schemas.microsoft.com/office/drawing/2014/main" id="{BA87EAD9-C4E3-5D9E-0772-52827AA59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C2ADA75B-09D7-86D7-C870-335757BCE02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9781174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 text, application, email&#10;&#10;Description automatically generated">
            <a:extLst>
              <a:ext uri="{FF2B5EF4-FFF2-40B4-BE49-F238E27FC236}">
                <a16:creationId xmlns:a16="http://schemas.microsoft.com/office/drawing/2014/main" id="{4D41F49A-0BFC-A4F9-4DD6-9EC0B4AE6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 company name&#10;&#10;Description automatically generated">
            <a:extLst>
              <a:ext uri="{FF2B5EF4-FFF2-40B4-BE49-F238E27FC236}">
                <a16:creationId xmlns:a16="http://schemas.microsoft.com/office/drawing/2014/main" id="{0DB46401-CAB7-0528-4D80-04214A440A3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059374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2DC9844-A834-6042-80CA-6A3FEBF9B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Logo, company name&#10;&#10;Description automatically generated">
            <a:extLst>
              <a:ext uri="{FF2B5EF4-FFF2-40B4-BE49-F238E27FC236}">
                <a16:creationId xmlns:a16="http://schemas.microsoft.com/office/drawing/2014/main" id="{BFDDF52E-9275-5995-6B3B-E2BA7C0AE16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3944846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 text, application, email&#10;&#10;Description automatically generated">
            <a:extLst>
              <a:ext uri="{FF2B5EF4-FFF2-40B4-BE49-F238E27FC236}">
                <a16:creationId xmlns:a16="http://schemas.microsoft.com/office/drawing/2014/main" id="{2DBAF518-0639-85B6-DCF8-45A8B0F78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 company name&#10;&#10;Description automatically generated">
            <a:extLst>
              <a:ext uri="{FF2B5EF4-FFF2-40B4-BE49-F238E27FC236}">
                <a16:creationId xmlns:a16="http://schemas.microsoft.com/office/drawing/2014/main" id="{2D53CB94-0B87-A608-AD0E-0E24E3E2E5D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2351439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tter chart&#10;&#10;Description automatically generated">
            <a:extLst>
              <a:ext uri="{FF2B5EF4-FFF2-40B4-BE49-F238E27FC236}">
                <a16:creationId xmlns:a16="http://schemas.microsoft.com/office/drawing/2014/main" id="{C1BF0673-6387-BE28-231F-2FE265903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Logo, company name&#10;&#10;Description automatically generated">
            <a:extLst>
              <a:ext uri="{FF2B5EF4-FFF2-40B4-BE49-F238E27FC236}">
                <a16:creationId xmlns:a16="http://schemas.microsoft.com/office/drawing/2014/main" id="{1986F101-0D8C-F39D-F4F0-3428AE2DC06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64728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C9C807B-82FA-84A5-1DB2-6F5513525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 company name&#10;&#10;Description automatically generated">
            <a:extLst>
              <a:ext uri="{FF2B5EF4-FFF2-40B4-BE49-F238E27FC236}">
                <a16:creationId xmlns:a16="http://schemas.microsoft.com/office/drawing/2014/main" id="{B824D3F5-62EC-4E78-3444-4EEFC63B578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0103466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5085CD4-2D6B-70CC-17F0-74B8F7E3E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F676B542-A02F-28FB-0FA2-424FF45C8B0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1099138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94CF9650-E336-4F37-37F5-8855F94D8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24904DF4-A9F5-C1CB-3856-251F210A083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7956845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text, application&#10;&#10;Description automatically generated">
            <a:extLst>
              <a:ext uri="{FF2B5EF4-FFF2-40B4-BE49-F238E27FC236}">
                <a16:creationId xmlns:a16="http://schemas.microsoft.com/office/drawing/2014/main" id="{CA2B6EB7-AA0E-79DB-ACAE-F821303BD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54CE3440-45DA-45BA-D620-0476EEECA99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8503134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able&#10;&#10;Description automatically generated">
            <a:extLst>
              <a:ext uri="{FF2B5EF4-FFF2-40B4-BE49-F238E27FC236}">
                <a16:creationId xmlns:a16="http://schemas.microsoft.com/office/drawing/2014/main" id="{1B7DBC50-96A7-6F3A-E324-38BCD6A28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5F28F716-F8FC-373B-A3D0-66AF30E66AB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1544380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Graphical user interface&#10;&#10;Description automatically generated with low confidence">
            <a:extLst>
              <a:ext uri="{FF2B5EF4-FFF2-40B4-BE49-F238E27FC236}">
                <a16:creationId xmlns:a16="http://schemas.microsoft.com/office/drawing/2014/main" id="{C6C9D533-06B4-EDBA-9426-42D28D1CF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25944F6D-BC72-4292-3FA7-7DEF1F4E965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
        <p:nvSpPr>
          <p:cNvPr id="10" name="Rectangle 9">
            <a:extLst>
              <a:ext uri="{FF2B5EF4-FFF2-40B4-BE49-F238E27FC236}">
                <a16:creationId xmlns:a16="http://schemas.microsoft.com/office/drawing/2014/main" id="{3BE34D61-BA27-A093-4EAC-4AF441A0B846}"/>
              </a:ext>
            </a:extLst>
          </p:cNvPr>
          <p:cNvSpPr/>
          <p:nvPr/>
        </p:nvSpPr>
        <p:spPr>
          <a:xfrm>
            <a:off x="1040364" y="2163153"/>
            <a:ext cx="5055636" cy="78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BB9C07B-4C19-2764-2332-FA96B12AB62F}"/>
              </a:ext>
            </a:extLst>
          </p:cNvPr>
          <p:cNvPicPr>
            <a:picLocks noChangeAspect="1"/>
          </p:cNvPicPr>
          <p:nvPr/>
        </p:nvPicPr>
        <p:blipFill rotWithShape="1">
          <a:blip r:embed="rId5"/>
          <a:srcRect t="26153" b="11146"/>
          <a:stretch/>
        </p:blipFill>
        <p:spPr>
          <a:xfrm>
            <a:off x="829217" y="2528284"/>
            <a:ext cx="5562600" cy="2657644"/>
          </a:xfrm>
          <a:prstGeom prst="rect">
            <a:avLst/>
          </a:prstGeom>
        </p:spPr>
      </p:pic>
      <p:sp>
        <p:nvSpPr>
          <p:cNvPr id="5" name="Rectangle 4">
            <a:extLst>
              <a:ext uri="{FF2B5EF4-FFF2-40B4-BE49-F238E27FC236}">
                <a16:creationId xmlns:a16="http://schemas.microsoft.com/office/drawing/2014/main" id="{E8A20388-C7F0-AAF4-6023-A3EB30165F81}"/>
              </a:ext>
            </a:extLst>
          </p:cNvPr>
          <p:cNvSpPr/>
          <p:nvPr/>
        </p:nvSpPr>
        <p:spPr>
          <a:xfrm>
            <a:off x="975650" y="1208260"/>
            <a:ext cx="5185064" cy="1496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ysClr val="windowText" lastClr="000000"/>
                </a:solidFill>
              </a:rPr>
              <a:t>Questions?</a:t>
            </a:r>
            <a:endParaRPr lang="en-US" sz="6600" dirty="0"/>
          </a:p>
        </p:txBody>
      </p:sp>
    </p:spTree>
    <p:extLst>
      <p:ext uri="{BB962C8B-B14F-4D97-AF65-F5344CB8AC3E}">
        <p14:creationId xmlns:p14="http://schemas.microsoft.com/office/powerpoint/2010/main" val="18582030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191FE0E1-25DC-A9B0-108E-A109BF02E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95BCD4BA-1A22-AF58-413A-0B36E35762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8178374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2CA4C466-6631-EAFF-5264-B11B22039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2C63B2E-7AD8-0E31-5F37-87E597FE7332}"/>
              </a:ext>
            </a:extLst>
          </p:cNvPr>
          <p:cNvSpPr/>
          <p:nvPr/>
        </p:nvSpPr>
        <p:spPr>
          <a:xfrm>
            <a:off x="4927304" y="5390708"/>
            <a:ext cx="2217775" cy="765544"/>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2C6D11E0-035E-3770-B71E-F339C2E06CB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7887" t="24169" r="21174" b="38435"/>
          <a:stretch/>
        </p:blipFill>
        <p:spPr>
          <a:xfrm>
            <a:off x="4927303" y="5390708"/>
            <a:ext cx="2217775" cy="765544"/>
          </a:xfrm>
          <a:prstGeom prst="rect">
            <a:avLst/>
          </a:prstGeom>
        </p:spPr>
      </p:pic>
    </p:spTree>
    <p:extLst>
      <p:ext uri="{BB962C8B-B14F-4D97-AF65-F5344CB8AC3E}">
        <p14:creationId xmlns:p14="http://schemas.microsoft.com/office/powerpoint/2010/main" val="37862975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BE22B071-6C76-9FEB-E07B-51EF0A459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DF16093D-9540-4DF6-9AE6-CA8040A8F8CA}"/>
              </a:ext>
            </a:extLst>
          </p:cNvPr>
          <p:cNvPicPr>
            <a:picLocks noChangeAspect="1"/>
          </p:cNvPicPr>
          <p:nvPr/>
        </p:nvPicPr>
        <p:blipFill rotWithShape="1">
          <a:blip r:embed="rId2">
            <a:extLst>
              <a:ext uri="{28A0092B-C50C-407E-A947-70E740481C1C}">
                <a14:useLocalDpi xmlns:a14="http://schemas.microsoft.com/office/drawing/2010/main" val="0"/>
              </a:ext>
            </a:extLst>
          </a:blip>
          <a:srcRect l="4123" t="9271" r="40955" b="-825"/>
          <a:stretch/>
        </p:blipFill>
        <p:spPr>
          <a:xfrm>
            <a:off x="619125" y="552449"/>
            <a:ext cx="6450324" cy="6048375"/>
          </a:xfrm>
          <a:prstGeom prst="rect">
            <a:avLst/>
          </a:prstGeom>
        </p:spPr>
      </p:pic>
      <p:pic>
        <p:nvPicPr>
          <p:cNvPr id="5" name="Picture 4" descr="Logo, company name&#10;&#10;Description automatically generated">
            <a:extLst>
              <a:ext uri="{FF2B5EF4-FFF2-40B4-BE49-F238E27FC236}">
                <a16:creationId xmlns:a16="http://schemas.microsoft.com/office/drawing/2014/main" id="{49222A70-DB9C-B853-7935-51AB742330B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7782387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4366723C-077D-4D15-9091-A6876ED53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Timeline&#10;&#10;Description automatically generated">
            <a:extLst>
              <a:ext uri="{FF2B5EF4-FFF2-40B4-BE49-F238E27FC236}">
                <a16:creationId xmlns:a16="http://schemas.microsoft.com/office/drawing/2014/main" id="{4B8A3E1D-A245-4134-A817-B937B129C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D4628D36-8F5B-936A-E27E-F0238C60D68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875748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0F1CB33E-7F5C-4649-8649-2F25C9E3C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F1F4A9A8-FC5C-2674-08CB-75CD5A1B3E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70840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175AB3CE-597F-94D5-87E3-A33B9BB92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48768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7B6DCFB-14B0-4E57-BCC2-3CAF5B249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Diagram&#10;&#10;Description automatically generated">
            <a:extLst>
              <a:ext uri="{FF2B5EF4-FFF2-40B4-BE49-F238E27FC236}">
                <a16:creationId xmlns:a16="http://schemas.microsoft.com/office/drawing/2014/main" id="{83D41975-9C9D-48A3-A457-2DE221FB1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3C6B0ACB-FB13-1153-3683-CD362B3980F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7952436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F8934F2-8728-4C4E-AD20-C07FBEA2D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4FF95AB5-AF03-97FC-1450-8ECA2566BFD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113841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95D1F25-C97E-4254-A731-7AABECB7B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55F66A60-FF8D-EC7B-22E6-9AEBE8604FE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4201808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ECA48A19-A72C-4D74-9C24-03A0469AE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12FA692E-8761-4A4B-B254-195472232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D5A80AF5-B70F-633E-62D1-EE2DAF0DF53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9378920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613CA3F-8071-4FCA-85DE-C438BAD20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A86A43CE-7422-5EC2-A995-6A230678BBE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2524589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CA23DF06-C5E7-40E4-A784-DA53AAB2F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54AB2439-1640-4E87-9705-DFE71FDBE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CE53991D-6535-E580-236A-DCDF5470003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8827373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7EB8C2C0-7BD2-4BF9-B24E-71FF3E8FB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9ADCF34C-E695-37EF-97B1-0C6BCFCFE9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7365734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4163579-45CC-45B1-85B5-B2540D433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A770B582-590E-5905-2323-E238D5A1AA0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1655028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469D55E8-2855-4140-B40C-8D96B901B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3ADFC0DE-064F-4389-82DC-E28F19600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0016A000-311A-E114-F073-7F7462A16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7088353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F432B99-D5BD-489B-8E7A-9EACFE0DF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7FF33402-F204-4E81-A497-B0700DC6F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2D59701D-1AEF-A33E-40A6-D774B784BD9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713498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ADC93D-1CA7-C3E3-57BC-90788BBD620E}"/>
              </a:ext>
            </a:extLst>
          </p:cNvPr>
          <p:cNvPicPr>
            <a:picLocks noChangeAspect="1"/>
          </p:cNvPicPr>
          <p:nvPr/>
        </p:nvPicPr>
        <p:blipFill rotWithShape="1">
          <a:blip r:embed="rId2">
            <a:alphaModFix amt="45000"/>
          </a:blip>
          <a:srcRect l="1501" r="17165" b="-1"/>
          <a:stretch/>
        </p:blipFill>
        <p:spPr>
          <a:xfrm>
            <a:off x="20" y="1"/>
            <a:ext cx="12191980" cy="6857999"/>
          </a:xfrm>
          <a:prstGeom prst="rect">
            <a:avLst/>
          </a:prstGeom>
        </p:spPr>
      </p:pic>
      <p:sp>
        <p:nvSpPr>
          <p:cNvPr id="4" name="Rectangle 3">
            <a:extLst>
              <a:ext uri="{FF2B5EF4-FFF2-40B4-BE49-F238E27FC236}">
                <a16:creationId xmlns:a16="http://schemas.microsoft.com/office/drawing/2014/main" id="{CD012131-B686-D1F3-7923-9A500C0BBF57}"/>
              </a:ext>
            </a:extLst>
          </p:cNvPr>
          <p:cNvSpPr/>
          <p:nvPr/>
        </p:nvSpPr>
        <p:spPr>
          <a:xfrm>
            <a:off x="1447799" y="1411615"/>
            <a:ext cx="9296400" cy="4034770"/>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07F45DCC-0DE0-070B-2620-AA8C9E5275A1}"/>
              </a:ext>
            </a:extLst>
          </p:cNvPr>
          <p:cNvSpPr>
            <a:spLocks noGrp="1"/>
          </p:cNvSpPr>
          <p:nvPr>
            <p:ph type="ctrTitle"/>
          </p:nvPr>
        </p:nvSpPr>
        <p:spPr>
          <a:xfrm>
            <a:off x="1769530" y="2377942"/>
            <a:ext cx="8652938" cy="2857191"/>
          </a:xfrm>
        </p:spPr>
        <p:txBody>
          <a:bodyPr anchor="ctr">
            <a:normAutofit/>
          </a:bodyPr>
          <a:lstStyle/>
          <a:p>
            <a:r>
              <a:rPr lang="en-US" sz="7400" b="1">
                <a:solidFill>
                  <a:sysClr val="windowText" lastClr="000000"/>
                </a:solidFill>
              </a:rPr>
              <a:t>Material Classification Methods</a:t>
            </a:r>
          </a:p>
        </p:txBody>
      </p:sp>
      <p:sp>
        <p:nvSpPr>
          <p:cNvPr id="7" name="Rectangle 11">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pic>
        <p:nvPicPr>
          <p:cNvPr id="8" name="Picture 7" descr="Logo, company name&#10;&#10;Description automatically generated">
            <a:extLst>
              <a:ext uri="{FF2B5EF4-FFF2-40B4-BE49-F238E27FC236}">
                <a16:creationId xmlns:a16="http://schemas.microsoft.com/office/drawing/2014/main" id="{ABB7E6BA-7D48-6E6D-81D6-5315CC5C345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276343" y="1103066"/>
            <a:ext cx="3639312" cy="2047113"/>
          </a:xfrm>
          <a:prstGeom prst="rect">
            <a:avLst/>
          </a:prstGeom>
        </p:spPr>
      </p:pic>
    </p:spTree>
    <p:extLst>
      <p:ext uri="{BB962C8B-B14F-4D97-AF65-F5344CB8AC3E}">
        <p14:creationId xmlns:p14="http://schemas.microsoft.com/office/powerpoint/2010/main" val="2214760343"/>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5E92D61D-C6AC-4442-B658-7FBE31F9C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43AD82B-9CB3-C441-84AC-827BFBA985DC}"/>
              </a:ext>
            </a:extLst>
          </p:cNvPr>
          <p:cNvSpPr/>
          <p:nvPr/>
        </p:nvSpPr>
        <p:spPr>
          <a:xfrm>
            <a:off x="0" y="0"/>
            <a:ext cx="12192000" cy="3182815"/>
          </a:xfrm>
          <a:prstGeom prst="rect">
            <a:avLst/>
          </a:prstGeom>
          <a:solidFill>
            <a:srgbClr val="016B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82CCECF4-8D59-3BBA-F9B1-BAD3E3D8238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
        <p:nvSpPr>
          <p:cNvPr id="6" name="TextBox 5">
            <a:extLst>
              <a:ext uri="{FF2B5EF4-FFF2-40B4-BE49-F238E27FC236}">
                <a16:creationId xmlns:a16="http://schemas.microsoft.com/office/drawing/2014/main" id="{E929230A-6B6C-8FDF-C55F-9D3F953AD39B}"/>
              </a:ext>
            </a:extLst>
          </p:cNvPr>
          <p:cNvSpPr txBox="1"/>
          <p:nvPr/>
        </p:nvSpPr>
        <p:spPr>
          <a:xfrm>
            <a:off x="3009900" y="1019880"/>
            <a:ext cx="6172200" cy="1323439"/>
          </a:xfrm>
          <a:prstGeom prst="rect">
            <a:avLst/>
          </a:prstGeom>
          <a:noFill/>
        </p:spPr>
        <p:txBody>
          <a:bodyPr wrap="square">
            <a:spAutoFit/>
          </a:bodyPr>
          <a:lstStyle/>
          <a:p>
            <a:pPr algn="ctr"/>
            <a:r>
              <a:rPr lang="en-US" sz="8000" b="1"/>
              <a:t>Questions?</a:t>
            </a:r>
            <a:endParaRPr lang="en-US" sz="8000"/>
          </a:p>
        </p:txBody>
      </p:sp>
    </p:spTree>
    <p:extLst>
      <p:ext uri="{BB962C8B-B14F-4D97-AF65-F5344CB8AC3E}">
        <p14:creationId xmlns:p14="http://schemas.microsoft.com/office/powerpoint/2010/main" val="30650733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4CA326F-B50F-0A43-83A2-8E79CABB7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90150208-1D93-F913-75A3-6AAF7FD8E81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519312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3C9B-F471-4384-63A7-23142C1AF568}"/>
              </a:ext>
            </a:extLst>
          </p:cNvPr>
          <p:cNvSpPr>
            <a:spLocks noGrp="1"/>
          </p:cNvSpPr>
          <p:nvPr>
            <p:ph type="title"/>
          </p:nvPr>
        </p:nvSpPr>
        <p:spPr>
          <a:xfrm>
            <a:off x="407884" y="280541"/>
            <a:ext cx="3939688" cy="6296917"/>
          </a:xfrm>
        </p:spPr>
        <p:txBody>
          <a:bodyPr>
            <a:normAutofit/>
          </a:bodyPr>
          <a:lstStyle/>
          <a:p>
            <a:pPr algn="ctr"/>
            <a:r>
              <a:rPr lang="en-US" sz="6500" u="sng"/>
              <a:t>Overview</a:t>
            </a:r>
          </a:p>
        </p:txBody>
      </p:sp>
      <p:graphicFrame>
        <p:nvGraphicFramePr>
          <p:cNvPr id="5" name="Content Placeholder 2">
            <a:extLst>
              <a:ext uri="{FF2B5EF4-FFF2-40B4-BE49-F238E27FC236}">
                <a16:creationId xmlns:a16="http://schemas.microsoft.com/office/drawing/2014/main" id="{EF1EB7BB-5776-6B40-9DF6-1A1D179207F9}"/>
              </a:ext>
            </a:extLst>
          </p:cNvPr>
          <p:cNvGraphicFramePr>
            <a:graphicFrameLocks noGrp="1"/>
          </p:cNvGraphicFramePr>
          <p:nvPr>
            <p:ph idx="1"/>
            <p:extLst>
              <p:ext uri="{D42A27DB-BD31-4B8C-83A1-F6EECF244321}">
                <p14:modId xmlns:p14="http://schemas.microsoft.com/office/powerpoint/2010/main" val="723371413"/>
              </p:ext>
            </p:extLst>
          </p:nvPr>
        </p:nvGraphicFramePr>
        <p:xfrm>
          <a:off x="4928273" y="778327"/>
          <a:ext cx="6664364"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14629F52-3BEC-28CE-56D8-C270C6F79F59}"/>
              </a:ext>
            </a:extLst>
          </p:cNvPr>
          <p:cNvPicPr>
            <a:picLocks noChangeAspect="1"/>
          </p:cNvPicPr>
          <p:nvPr/>
        </p:nvPicPr>
        <p:blipFill rotWithShape="1">
          <a:blip r:embed="rId7"/>
          <a:srcRect r="4109" b="555"/>
          <a:stretch/>
        </p:blipFill>
        <p:spPr>
          <a:xfrm>
            <a:off x="4347572" y="561084"/>
            <a:ext cx="319678" cy="6296916"/>
          </a:xfrm>
          <a:prstGeom prst="rect">
            <a:avLst/>
          </a:prstGeom>
        </p:spPr>
      </p:pic>
      <p:pic>
        <p:nvPicPr>
          <p:cNvPr id="8" name="Picture 7" descr="Logo, company name&#10;&#10;Description automatically generated">
            <a:extLst>
              <a:ext uri="{FF2B5EF4-FFF2-40B4-BE49-F238E27FC236}">
                <a16:creationId xmlns:a16="http://schemas.microsoft.com/office/drawing/2014/main" id="{AA6A2A83-9A0B-18B2-8A62-8E5287E2F1C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845528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3304-3AD9-CAF4-00A4-3139A96404C0}"/>
              </a:ext>
            </a:extLst>
          </p:cNvPr>
          <p:cNvSpPr>
            <a:spLocks noGrp="1"/>
          </p:cNvSpPr>
          <p:nvPr>
            <p:ph type="title"/>
          </p:nvPr>
        </p:nvSpPr>
        <p:spPr>
          <a:xfrm>
            <a:off x="250522" y="367921"/>
            <a:ext cx="5311034" cy="927233"/>
          </a:xfrm>
        </p:spPr>
        <p:txBody>
          <a:bodyPr anchor="b">
            <a:normAutofit/>
          </a:bodyPr>
          <a:lstStyle/>
          <a:p>
            <a:pPr algn="ctr"/>
            <a:r>
              <a:rPr lang="en-US" b="1" u="sng"/>
              <a:t>Types of Materials</a:t>
            </a:r>
          </a:p>
        </p:txBody>
      </p:sp>
      <p:sp>
        <p:nvSpPr>
          <p:cNvPr id="3" name="Content Placeholder 2">
            <a:extLst>
              <a:ext uri="{FF2B5EF4-FFF2-40B4-BE49-F238E27FC236}">
                <a16:creationId xmlns:a16="http://schemas.microsoft.com/office/drawing/2014/main" id="{D5B09524-3A58-4138-A055-AC7149341D61}"/>
              </a:ext>
            </a:extLst>
          </p:cNvPr>
          <p:cNvSpPr>
            <a:spLocks noGrp="1"/>
          </p:cNvSpPr>
          <p:nvPr>
            <p:ph idx="1"/>
          </p:nvPr>
        </p:nvSpPr>
        <p:spPr>
          <a:xfrm>
            <a:off x="577212" y="1669462"/>
            <a:ext cx="4657655" cy="4569973"/>
          </a:xfrm>
        </p:spPr>
        <p:txBody>
          <a:bodyPr>
            <a:noAutofit/>
          </a:bodyPr>
          <a:lstStyle/>
          <a:p>
            <a:pPr>
              <a:buFont typeface="Wingdings" panose="05000000000000000000" pitchFamily="2" charset="2"/>
              <a:buChar char="Ø"/>
            </a:pPr>
            <a:r>
              <a:rPr lang="en-US" sz="2600" b="1"/>
              <a:t>Lead</a:t>
            </a:r>
          </a:p>
          <a:p>
            <a:pPr>
              <a:buFont typeface="Wingdings" panose="05000000000000000000" pitchFamily="2" charset="2"/>
              <a:buChar char="Ø"/>
            </a:pPr>
            <a:r>
              <a:rPr lang="en-US" sz="2600" b="1"/>
              <a:t>Galvanized Iron/Steel</a:t>
            </a:r>
          </a:p>
          <a:p>
            <a:pPr>
              <a:buFont typeface="Wingdings" panose="05000000000000000000" pitchFamily="2" charset="2"/>
              <a:buChar char="Ø"/>
            </a:pPr>
            <a:r>
              <a:rPr lang="en-US" sz="2600" b="1"/>
              <a:t>Non-Lead </a:t>
            </a:r>
          </a:p>
          <a:p>
            <a:pPr lvl="1"/>
            <a:r>
              <a:rPr lang="en-US" sz="2600" b="1"/>
              <a:t>Copper</a:t>
            </a:r>
          </a:p>
          <a:p>
            <a:pPr lvl="1"/>
            <a:r>
              <a:rPr lang="en-US" sz="2600" b="1"/>
              <a:t>Plastic </a:t>
            </a:r>
            <a:r>
              <a:rPr lang="en-US" sz="2600"/>
              <a:t>(PVC, CPVC, PEX) </a:t>
            </a:r>
          </a:p>
          <a:p>
            <a:pPr lvl="1"/>
            <a:r>
              <a:rPr lang="en-US" sz="2600" b="1"/>
              <a:t>Other </a:t>
            </a:r>
            <a:r>
              <a:rPr lang="en-US" sz="2600"/>
              <a:t>(list specific material in comments)</a:t>
            </a:r>
          </a:p>
          <a:p>
            <a:pPr lvl="1"/>
            <a:r>
              <a:rPr lang="en-US" sz="2600" b="1"/>
              <a:t>Specific Material Unknown</a:t>
            </a:r>
          </a:p>
          <a:p>
            <a:pPr>
              <a:buFont typeface="Wingdings" panose="05000000000000000000" pitchFamily="2" charset="2"/>
              <a:buChar char="Ø"/>
            </a:pPr>
            <a:r>
              <a:rPr lang="en-US" sz="2600" b="1"/>
              <a:t>Unknown </a:t>
            </a:r>
            <a:r>
              <a:rPr lang="en-US" sz="2600"/>
              <a:t>(material is completely unknown)</a:t>
            </a:r>
          </a:p>
        </p:txBody>
      </p:sp>
      <p:pic>
        <p:nvPicPr>
          <p:cNvPr id="1026" name="Picture 2">
            <a:extLst>
              <a:ext uri="{FF2B5EF4-FFF2-40B4-BE49-F238E27FC236}">
                <a16:creationId xmlns:a16="http://schemas.microsoft.com/office/drawing/2014/main" id="{FBAA0238-D9E3-643A-BF30-9A9801352C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92" t="1" r="18564" b="1"/>
          <a:stretch/>
        </p:blipFill>
        <p:spPr bwMode="auto">
          <a:xfrm>
            <a:off x="5649238" y="10"/>
            <a:ext cx="65412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9BFADF49-4708-2381-6135-52C9AB06D5E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701239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12D2-3DAF-947C-CC6D-2B0577E79662}"/>
              </a:ext>
            </a:extLst>
          </p:cNvPr>
          <p:cNvSpPr>
            <a:spLocks noGrp="1"/>
          </p:cNvSpPr>
          <p:nvPr>
            <p:ph type="title"/>
          </p:nvPr>
        </p:nvSpPr>
        <p:spPr>
          <a:xfrm>
            <a:off x="838200" y="365125"/>
            <a:ext cx="10515600" cy="1306443"/>
          </a:xfrm>
        </p:spPr>
        <p:txBody>
          <a:bodyPr>
            <a:normAutofit/>
          </a:bodyPr>
          <a:lstStyle/>
          <a:p>
            <a:pPr algn="ctr"/>
            <a:r>
              <a:rPr lang="en-US" b="1" u="sng"/>
              <a:t>What is a lead service line?</a:t>
            </a:r>
          </a:p>
        </p:txBody>
      </p:sp>
      <p:sp>
        <p:nvSpPr>
          <p:cNvPr id="3" name="Content Placeholder 2">
            <a:extLst>
              <a:ext uri="{FF2B5EF4-FFF2-40B4-BE49-F238E27FC236}">
                <a16:creationId xmlns:a16="http://schemas.microsoft.com/office/drawing/2014/main" id="{EEF9A645-9A8E-9754-EE95-B5A8E868878B}"/>
              </a:ext>
            </a:extLst>
          </p:cNvPr>
          <p:cNvSpPr>
            <a:spLocks noGrp="1"/>
          </p:cNvSpPr>
          <p:nvPr>
            <p:ph idx="1"/>
          </p:nvPr>
        </p:nvSpPr>
        <p:spPr>
          <a:xfrm>
            <a:off x="7201026" y="1861881"/>
            <a:ext cx="3973480" cy="4252552"/>
          </a:xfrm>
        </p:spPr>
        <p:txBody>
          <a:bodyPr vert="horz" lIns="91440" tIns="45720" rIns="91440" bIns="45720" rtlCol="0" anchor="t">
            <a:normAutofit/>
          </a:bodyPr>
          <a:lstStyle/>
          <a:p>
            <a:pPr>
              <a:buFont typeface="Wingdings" panose="05000000000000000000" pitchFamily="2" charset="2"/>
              <a:buChar char="Ø"/>
            </a:pPr>
            <a:r>
              <a:rPr lang="en-US" sz="2600"/>
              <a:t>A lead connecter such as a gooseneck or pigtail, no matter the length, is </a:t>
            </a:r>
            <a:r>
              <a:rPr lang="en-US" sz="2600" b="1"/>
              <a:t>NOT</a:t>
            </a:r>
            <a:r>
              <a:rPr lang="en-US" sz="2600"/>
              <a:t> considered part of the service line.</a:t>
            </a:r>
          </a:p>
          <a:p>
            <a:pPr marL="0" indent="0">
              <a:buNone/>
            </a:pPr>
            <a:endParaRPr lang="en-US" sz="1000"/>
          </a:p>
          <a:p>
            <a:pPr>
              <a:buFont typeface="Wingdings" panose="05000000000000000000" pitchFamily="2" charset="2"/>
              <a:buChar char="Ø"/>
            </a:pPr>
            <a:r>
              <a:rPr lang="en-US" sz="2600"/>
              <a:t>There is a separate place to record lead connectors if they are discovered during your inventory activities.</a:t>
            </a:r>
          </a:p>
        </p:txBody>
      </p:sp>
      <p:pic>
        <p:nvPicPr>
          <p:cNvPr id="4" name="Picture 3" descr="Diagram&#10;&#10;Description automatically generated">
            <a:extLst>
              <a:ext uri="{FF2B5EF4-FFF2-40B4-BE49-F238E27FC236}">
                <a16:creationId xmlns:a16="http://schemas.microsoft.com/office/drawing/2014/main" id="{AFB3AE59-493A-6AB6-2E3B-6A7AA9D14334}"/>
              </a:ext>
            </a:extLst>
          </p:cNvPr>
          <p:cNvPicPr>
            <a:picLocks noChangeAspect="1"/>
          </p:cNvPicPr>
          <p:nvPr/>
        </p:nvPicPr>
        <p:blipFill rotWithShape="1">
          <a:blip r:embed="rId2"/>
          <a:srcRect l="17847"/>
          <a:stretch/>
        </p:blipFill>
        <p:spPr>
          <a:xfrm>
            <a:off x="838200" y="1861881"/>
            <a:ext cx="5946473" cy="4071554"/>
          </a:xfrm>
          <a:prstGeom prst="rect">
            <a:avLst/>
          </a:prstGeom>
        </p:spPr>
      </p:pic>
      <p:pic>
        <p:nvPicPr>
          <p:cNvPr id="6" name="Picture 5" descr="Logo, company name&#10;&#10;Description automatically generated">
            <a:extLst>
              <a:ext uri="{FF2B5EF4-FFF2-40B4-BE49-F238E27FC236}">
                <a16:creationId xmlns:a16="http://schemas.microsoft.com/office/drawing/2014/main" id="{85183669-08E4-3401-A9B3-F8482D78F4D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969390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09481-16B2-6A6C-FC43-A3704F7F002E}"/>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5600" b="1" u="sng" kern="1200">
                <a:solidFill>
                  <a:schemeClr val="tx1"/>
                </a:solidFill>
                <a:latin typeface="+mj-lt"/>
                <a:ea typeface="+mj-ea"/>
                <a:cs typeface="+mj-cs"/>
              </a:rPr>
              <a:t>Historical Records Review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A1BC7F-09CF-9EE9-6DC1-2B3C071C3BE8}"/>
              </a:ext>
            </a:extLst>
          </p:cNvPr>
          <p:cNvSpPr>
            <a:spLocks noGrp="1"/>
          </p:cNvSpPr>
          <p:nvPr>
            <p:ph sz="half" idx="1"/>
          </p:nvPr>
        </p:nvSpPr>
        <p:spPr>
          <a:xfrm>
            <a:off x="5255260" y="1648870"/>
            <a:ext cx="4702848" cy="3560260"/>
          </a:xfrm>
        </p:spPr>
        <p:txBody>
          <a:bodyPr vert="horz" lIns="91440" tIns="45720" rIns="91440" bIns="45720" rtlCol="0" anchor="ctr">
            <a:noAutofit/>
          </a:bodyPr>
          <a:lstStyle/>
          <a:p>
            <a:pPr fontAlgn="base">
              <a:buFont typeface="Wingdings" panose="05000000000000000000" pitchFamily="2" charset="2"/>
              <a:buChar char="Ø"/>
            </a:pPr>
            <a:r>
              <a:rPr lang="en-US" sz="2400" i="0">
                <a:effectLst/>
              </a:rPr>
              <a:t>The Lead and Copper Rule Revisions (LCRR) requires systems to review the following documents when completing their service line inventory: </a:t>
            </a:r>
          </a:p>
          <a:p>
            <a:pPr lvl="1" fontAlgn="base"/>
            <a:r>
              <a:rPr lang="en-US" i="0">
                <a:effectLst/>
              </a:rPr>
              <a:t>Previous Materials Evaluation</a:t>
            </a:r>
          </a:p>
          <a:p>
            <a:pPr lvl="1" fontAlgn="base"/>
            <a:r>
              <a:rPr lang="en-US" i="0">
                <a:effectLst/>
              </a:rPr>
              <a:t>Construction and Plumbing Codes and Records</a:t>
            </a:r>
          </a:p>
          <a:p>
            <a:pPr lvl="1" fontAlgn="base"/>
            <a:r>
              <a:rPr lang="en-US" i="0">
                <a:effectLst/>
              </a:rPr>
              <a:t>Water System Records</a:t>
            </a:r>
          </a:p>
          <a:p>
            <a:pPr lvl="1" fontAlgn="base"/>
            <a:r>
              <a:rPr lang="en-US" i="0">
                <a:effectLst/>
              </a:rPr>
              <a:t>Distribution System Inspections and Records</a:t>
            </a:r>
          </a:p>
        </p:txBody>
      </p:sp>
      <p:pic>
        <p:nvPicPr>
          <p:cNvPr id="11" name="Picture 10" descr="Logo, company name&#10;&#10;Description automatically generated">
            <a:extLst>
              <a:ext uri="{FF2B5EF4-FFF2-40B4-BE49-F238E27FC236}">
                <a16:creationId xmlns:a16="http://schemas.microsoft.com/office/drawing/2014/main" id="{2728036D-623D-38DB-C45F-B30C0632780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313847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746CD-3208-1009-8BAB-6B4D2850D827}"/>
              </a:ext>
            </a:extLst>
          </p:cNvPr>
          <p:cNvSpPr>
            <a:spLocks noGrp="1"/>
          </p:cNvSpPr>
          <p:nvPr>
            <p:ph type="title"/>
          </p:nvPr>
        </p:nvSpPr>
        <p:spPr>
          <a:xfrm>
            <a:off x="5365378" y="571310"/>
            <a:ext cx="6064622" cy="1325563"/>
          </a:xfrm>
        </p:spPr>
        <p:txBody>
          <a:bodyPr/>
          <a:lstStyle/>
          <a:p>
            <a:pPr algn="ctr"/>
            <a:r>
              <a:rPr lang="en-US" b="1" u="sng"/>
              <a:t>Previous Materials Evaluation</a:t>
            </a:r>
          </a:p>
        </p:txBody>
      </p:sp>
      <p:sp>
        <p:nvSpPr>
          <p:cNvPr id="3" name="Content Placeholder 2">
            <a:extLst>
              <a:ext uri="{FF2B5EF4-FFF2-40B4-BE49-F238E27FC236}">
                <a16:creationId xmlns:a16="http://schemas.microsoft.com/office/drawing/2014/main" id="{7B39CCBD-2018-D352-5EF7-A635472A59CF}"/>
              </a:ext>
            </a:extLst>
          </p:cNvPr>
          <p:cNvSpPr>
            <a:spLocks noGrp="1"/>
          </p:cNvSpPr>
          <p:nvPr>
            <p:ph idx="1"/>
          </p:nvPr>
        </p:nvSpPr>
        <p:spPr>
          <a:xfrm>
            <a:off x="5365378" y="2272551"/>
            <a:ext cx="6064622" cy="3839531"/>
          </a:xfrm>
        </p:spPr>
        <p:txBody>
          <a:bodyPr>
            <a:normAutofit fontScale="85000" lnSpcReduction="10000"/>
          </a:bodyPr>
          <a:lstStyle/>
          <a:p>
            <a:pPr>
              <a:buFont typeface="Wingdings" panose="05000000000000000000" pitchFamily="2" charset="2"/>
              <a:buChar char="Ø"/>
            </a:pPr>
            <a:r>
              <a:rPr lang="en-US"/>
              <a:t>Systems must review information collected for the 1991 Lead and Copper Rule (LCR) when preparing their initial inventory. </a:t>
            </a:r>
          </a:p>
          <a:p>
            <a:pPr marL="0" indent="0">
              <a:buNone/>
            </a:pPr>
            <a:endParaRPr lang="en-US" sz="1100"/>
          </a:p>
          <a:p>
            <a:pPr>
              <a:buFont typeface="Wingdings" panose="05000000000000000000" pitchFamily="2" charset="2"/>
              <a:buChar char="Ø"/>
            </a:pPr>
            <a:r>
              <a:rPr lang="en-US"/>
              <a:t>Some systems may have previously reviewed historical records proactively for asset management, LSLR activities, and selecting LCR sampling sites.</a:t>
            </a:r>
          </a:p>
          <a:p>
            <a:pPr marL="0" indent="0">
              <a:buNone/>
            </a:pPr>
            <a:endParaRPr lang="en-US" sz="1100"/>
          </a:p>
          <a:p>
            <a:pPr>
              <a:buFont typeface="Wingdings" panose="05000000000000000000" pitchFamily="2" charset="2"/>
              <a:buChar char="Ø"/>
            </a:pPr>
            <a:r>
              <a:rPr lang="en-US"/>
              <a:t>Records that have already been reviewed for service line material information do not need to be reviewed again.</a:t>
            </a:r>
          </a:p>
        </p:txBody>
      </p:sp>
      <p:pic>
        <p:nvPicPr>
          <p:cNvPr id="11" name="Picture 10">
            <a:extLst>
              <a:ext uri="{FF2B5EF4-FFF2-40B4-BE49-F238E27FC236}">
                <a16:creationId xmlns:a16="http://schemas.microsoft.com/office/drawing/2014/main" id="{2936096E-9D81-8A6D-0564-BB91074B948D}"/>
              </a:ext>
            </a:extLst>
          </p:cNvPr>
          <p:cNvPicPr>
            <a:picLocks noChangeAspect="1"/>
          </p:cNvPicPr>
          <p:nvPr/>
        </p:nvPicPr>
        <p:blipFill rotWithShape="1">
          <a:blip r:embed="rId2"/>
          <a:srcRect l="23619" r="25900"/>
          <a:stretch/>
        </p:blipFill>
        <p:spPr>
          <a:xfrm>
            <a:off x="1048872" y="1494978"/>
            <a:ext cx="3876488" cy="3839530"/>
          </a:xfrm>
          <a:prstGeom prst="rect">
            <a:avLst/>
          </a:prstGeom>
        </p:spPr>
      </p:pic>
      <p:pic>
        <p:nvPicPr>
          <p:cNvPr id="6" name="Picture 5" descr="Logo, company name&#10;&#10;Description automatically generated">
            <a:extLst>
              <a:ext uri="{FF2B5EF4-FFF2-40B4-BE49-F238E27FC236}">
                <a16:creationId xmlns:a16="http://schemas.microsoft.com/office/drawing/2014/main" id="{6B54F396-368A-3B4A-5ECF-860B5BC9AA2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018350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9481-16B2-6A6C-FC43-A3704F7F002E}"/>
              </a:ext>
            </a:extLst>
          </p:cNvPr>
          <p:cNvSpPr>
            <a:spLocks noGrp="1"/>
          </p:cNvSpPr>
          <p:nvPr>
            <p:ph type="title"/>
          </p:nvPr>
        </p:nvSpPr>
        <p:spPr>
          <a:xfrm>
            <a:off x="309282" y="311337"/>
            <a:ext cx="5786718" cy="1325563"/>
          </a:xfrm>
        </p:spPr>
        <p:txBody>
          <a:bodyPr>
            <a:noAutofit/>
          </a:bodyPr>
          <a:lstStyle/>
          <a:p>
            <a:pPr algn="ctr"/>
            <a:r>
              <a:rPr lang="en-US" b="1" u="sng"/>
              <a:t>Construction &amp; Plumbing Codes and Records</a:t>
            </a:r>
          </a:p>
        </p:txBody>
      </p:sp>
      <p:sp>
        <p:nvSpPr>
          <p:cNvPr id="7" name="Content Placeholder 2">
            <a:extLst>
              <a:ext uri="{FF2B5EF4-FFF2-40B4-BE49-F238E27FC236}">
                <a16:creationId xmlns:a16="http://schemas.microsoft.com/office/drawing/2014/main" id="{A454A858-49E5-1F0E-2C0D-9779D20C13E2}"/>
              </a:ext>
            </a:extLst>
          </p:cNvPr>
          <p:cNvSpPr txBox="1">
            <a:spLocks/>
          </p:cNvSpPr>
          <p:nvPr/>
        </p:nvSpPr>
        <p:spPr>
          <a:xfrm>
            <a:off x="481851" y="1921333"/>
            <a:ext cx="5172637" cy="5019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400"/>
              <a:t>The “lead ban” of the Safe Drinking Water Act Amendments of 1986 took effect in Oklahoma on May 6, 1987, but many systems stopped installing lead service lines earlier.</a:t>
            </a:r>
          </a:p>
          <a:p>
            <a:pPr marL="0" indent="0">
              <a:buNone/>
            </a:pPr>
            <a:endParaRPr lang="en-US" sz="1000"/>
          </a:p>
          <a:p>
            <a:pPr>
              <a:buFont typeface="Wingdings" panose="05000000000000000000" pitchFamily="2" charset="2"/>
              <a:buChar char="Ø"/>
            </a:pPr>
            <a:r>
              <a:rPr lang="en-US" sz="2400"/>
              <a:t>Systems should verify local plumbing requirements to determine when it became effective in their community. </a:t>
            </a:r>
          </a:p>
          <a:p>
            <a:pPr marL="0" indent="0">
              <a:buNone/>
            </a:pPr>
            <a:endParaRPr lang="en-US" sz="1000"/>
          </a:p>
          <a:p>
            <a:pPr>
              <a:buFont typeface="Wingdings" panose="05000000000000000000" pitchFamily="2" charset="2"/>
              <a:buChar char="Ø"/>
            </a:pPr>
            <a:r>
              <a:rPr lang="en-US" sz="2400"/>
              <a:t>Building construction dates can usually be found in municipal tax records. </a:t>
            </a:r>
          </a:p>
        </p:txBody>
      </p:sp>
      <p:pic>
        <p:nvPicPr>
          <p:cNvPr id="5" name="Picture 4">
            <a:extLst>
              <a:ext uri="{FF2B5EF4-FFF2-40B4-BE49-F238E27FC236}">
                <a16:creationId xmlns:a16="http://schemas.microsoft.com/office/drawing/2014/main" id="{D4238A93-B701-88CA-E9DD-986B19194301}"/>
              </a:ext>
            </a:extLst>
          </p:cNvPr>
          <p:cNvPicPr>
            <a:picLocks noChangeAspect="1"/>
          </p:cNvPicPr>
          <p:nvPr/>
        </p:nvPicPr>
        <p:blipFill rotWithShape="1">
          <a:blip r:embed="rId2"/>
          <a:srcRect l="19466" r="13581" b="-1"/>
          <a:stretch/>
        </p:blipFill>
        <p:spPr>
          <a:xfrm>
            <a:off x="5930152" y="10"/>
            <a:ext cx="626032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descr="Logo, company name&#10;&#10;Description automatically generated">
            <a:extLst>
              <a:ext uri="{FF2B5EF4-FFF2-40B4-BE49-F238E27FC236}">
                <a16:creationId xmlns:a16="http://schemas.microsoft.com/office/drawing/2014/main" id="{9BC3ABDC-6074-72A8-5EB1-B308DAA86CD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236750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Diagram&#10;&#10;Description automatically generated">
            <a:extLst>
              <a:ext uri="{FF2B5EF4-FFF2-40B4-BE49-F238E27FC236}">
                <a16:creationId xmlns:a16="http://schemas.microsoft.com/office/drawing/2014/main" id="{566E103D-EB38-F51C-BA29-082111FA0AB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0" name="Picture 9" descr="Logo, company name&#10;&#10;Description automatically generated">
            <a:extLst>
              <a:ext uri="{FF2B5EF4-FFF2-40B4-BE49-F238E27FC236}">
                <a16:creationId xmlns:a16="http://schemas.microsoft.com/office/drawing/2014/main" id="{02429835-C029-B253-5349-A8146E63C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639312" cy="2047113"/>
          </a:xfrm>
          <a:prstGeom prst="rect">
            <a:avLst/>
          </a:prstGeom>
        </p:spPr>
      </p:pic>
    </p:spTree>
    <p:extLst>
      <p:ext uri="{BB962C8B-B14F-4D97-AF65-F5344CB8AC3E}">
        <p14:creationId xmlns:p14="http://schemas.microsoft.com/office/powerpoint/2010/main" val="961668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E5B23-EE70-C91B-7C37-37BC22778BF2}"/>
              </a:ext>
            </a:extLst>
          </p:cNvPr>
          <p:cNvPicPr>
            <a:picLocks noChangeAspect="1"/>
          </p:cNvPicPr>
          <p:nvPr/>
        </p:nvPicPr>
        <p:blipFill rotWithShape="1">
          <a:blip r:embed="rId2"/>
          <a:srcRect l="3659" r="2698"/>
          <a:stretch/>
        </p:blipFill>
        <p:spPr>
          <a:xfrm>
            <a:off x="20" y="10"/>
            <a:ext cx="12191980" cy="329900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99DC8B3-E26F-F69D-6C40-939C7009A216}"/>
              </a:ext>
            </a:extLst>
          </p:cNvPr>
          <p:cNvSpPr>
            <a:spLocks noGrp="1"/>
          </p:cNvSpPr>
          <p:nvPr>
            <p:ph idx="1"/>
          </p:nvPr>
        </p:nvSpPr>
        <p:spPr>
          <a:xfrm>
            <a:off x="1201272" y="3558990"/>
            <a:ext cx="10076330" cy="2967315"/>
          </a:xfrm>
        </p:spPr>
        <p:txBody>
          <a:bodyPr anchor="ctr">
            <a:normAutofit/>
          </a:bodyPr>
          <a:lstStyle/>
          <a:p>
            <a:pPr>
              <a:buFont typeface="Wingdings" panose="05000000000000000000" pitchFamily="2" charset="2"/>
              <a:buChar char="Ø"/>
            </a:pPr>
            <a:r>
              <a:rPr lang="en-US" sz="2500"/>
              <a:t>Most lead service lines (LSLs) are 2” or less in diameter and serve single-family homes or small multi-family residences. </a:t>
            </a:r>
          </a:p>
          <a:p>
            <a:pPr marL="0" indent="0">
              <a:buNone/>
            </a:pPr>
            <a:endParaRPr lang="en-US" sz="1000"/>
          </a:p>
          <a:p>
            <a:pPr>
              <a:buFont typeface="Wingdings" panose="05000000000000000000" pitchFamily="2" charset="2"/>
              <a:buChar char="Ø"/>
            </a:pPr>
            <a:r>
              <a:rPr lang="en-US" sz="2500"/>
              <a:t>Permits are usually required to install or replace service lines. These permits should include the location and date and may include information on the line material.</a:t>
            </a:r>
          </a:p>
          <a:p>
            <a:endParaRPr lang="en-US" sz="1800"/>
          </a:p>
        </p:txBody>
      </p:sp>
      <p:pic>
        <p:nvPicPr>
          <p:cNvPr id="6" name="Picture 5" descr="Logo, company name&#10;&#10;Description automatically generated">
            <a:extLst>
              <a:ext uri="{FF2B5EF4-FFF2-40B4-BE49-F238E27FC236}">
                <a16:creationId xmlns:a16="http://schemas.microsoft.com/office/drawing/2014/main" id="{AF872424-C0B7-4C3D-76F4-0A7AAD001F2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5150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7DEF-2E5B-7FD5-EE24-9A265491832D}"/>
              </a:ext>
            </a:extLst>
          </p:cNvPr>
          <p:cNvSpPr>
            <a:spLocks noGrp="1"/>
          </p:cNvSpPr>
          <p:nvPr>
            <p:ph type="title"/>
          </p:nvPr>
        </p:nvSpPr>
        <p:spPr>
          <a:xfrm>
            <a:off x="5692877" y="296636"/>
            <a:ext cx="6001011" cy="1325563"/>
          </a:xfrm>
        </p:spPr>
        <p:txBody>
          <a:bodyPr/>
          <a:lstStyle/>
          <a:p>
            <a:pPr algn="ctr"/>
            <a:r>
              <a:rPr lang="en-US" b="1" u="sng"/>
              <a:t>Water System Records</a:t>
            </a:r>
          </a:p>
        </p:txBody>
      </p:sp>
      <p:sp>
        <p:nvSpPr>
          <p:cNvPr id="3" name="Content Placeholder 2">
            <a:extLst>
              <a:ext uri="{FF2B5EF4-FFF2-40B4-BE49-F238E27FC236}">
                <a16:creationId xmlns:a16="http://schemas.microsoft.com/office/drawing/2014/main" id="{96BF83B8-CF1E-4686-85E8-6BBC4A36B593}"/>
              </a:ext>
            </a:extLst>
          </p:cNvPr>
          <p:cNvSpPr>
            <a:spLocks noGrp="1"/>
          </p:cNvSpPr>
          <p:nvPr>
            <p:ph idx="1"/>
          </p:nvPr>
        </p:nvSpPr>
        <p:spPr>
          <a:xfrm>
            <a:off x="5692877" y="1475814"/>
            <a:ext cx="6001011" cy="4942915"/>
          </a:xfrm>
        </p:spPr>
        <p:txBody>
          <a:bodyPr>
            <a:normAutofit fontScale="85000" lnSpcReduction="10000"/>
          </a:bodyPr>
          <a:lstStyle/>
          <a:p>
            <a:pPr>
              <a:buFont typeface="Wingdings" panose="05000000000000000000" pitchFamily="2" charset="2"/>
              <a:buChar char="Ø"/>
            </a:pPr>
            <a:r>
              <a:rPr lang="en-US"/>
              <a:t>Systems can use any relevant water system records they may have to develop their inventory.</a:t>
            </a:r>
          </a:p>
          <a:p>
            <a:pPr>
              <a:buFont typeface="Wingdings" panose="05000000000000000000" pitchFamily="2" charset="2"/>
              <a:buChar char="Ø"/>
            </a:pPr>
            <a:endParaRPr lang="en-US" sz="1200"/>
          </a:p>
          <a:p>
            <a:pPr>
              <a:buFont typeface="Wingdings" panose="05000000000000000000" pitchFamily="2" charset="2"/>
              <a:buChar char="Ø"/>
            </a:pPr>
            <a:r>
              <a:rPr lang="en-US"/>
              <a:t>On the left is an example of service line installation record, usually called a tap card. </a:t>
            </a:r>
          </a:p>
          <a:p>
            <a:pPr lvl="1"/>
            <a:r>
              <a:rPr lang="en-US" sz="2800"/>
              <a:t>They are often handwritten and digitizing these is a great first step in building an inventory. </a:t>
            </a:r>
          </a:p>
          <a:p>
            <a:pPr lvl="1"/>
            <a:r>
              <a:rPr lang="en-US" sz="2800"/>
              <a:t>Sometimes these records are inaccurate due to maintenance conducted since the line was installed.</a:t>
            </a:r>
          </a:p>
          <a:p>
            <a:pPr lvl="1"/>
            <a:endParaRPr lang="en-US" sz="1200"/>
          </a:p>
          <a:p>
            <a:pPr>
              <a:buFont typeface="Wingdings" panose="05000000000000000000" pitchFamily="2" charset="2"/>
              <a:buChar char="Ø"/>
            </a:pPr>
            <a:r>
              <a:rPr lang="en-US"/>
              <a:t>The rule requires that certain types of records must be reviewed.</a:t>
            </a:r>
          </a:p>
          <a:p>
            <a:pPr marL="0" indent="0">
              <a:buNone/>
            </a:pPr>
            <a:endParaRPr lang="en-US"/>
          </a:p>
        </p:txBody>
      </p:sp>
      <p:pic>
        <p:nvPicPr>
          <p:cNvPr id="5" name="Picture 4">
            <a:extLst>
              <a:ext uri="{FF2B5EF4-FFF2-40B4-BE49-F238E27FC236}">
                <a16:creationId xmlns:a16="http://schemas.microsoft.com/office/drawing/2014/main" id="{0EEBAC8A-A4C6-EE11-D6B7-FB2934A69D92}"/>
              </a:ext>
            </a:extLst>
          </p:cNvPr>
          <p:cNvPicPr>
            <a:picLocks noChangeAspect="1"/>
          </p:cNvPicPr>
          <p:nvPr/>
        </p:nvPicPr>
        <p:blipFill>
          <a:blip r:embed="rId2"/>
          <a:stretch>
            <a:fillRect/>
          </a:stretch>
        </p:blipFill>
        <p:spPr>
          <a:xfrm>
            <a:off x="551900" y="296636"/>
            <a:ext cx="4857448" cy="6350696"/>
          </a:xfrm>
          <a:prstGeom prst="rect">
            <a:avLst/>
          </a:prstGeom>
        </p:spPr>
      </p:pic>
      <p:pic>
        <p:nvPicPr>
          <p:cNvPr id="7" name="Picture 6" descr="Logo, company name&#10;&#10;Description automatically generated">
            <a:extLst>
              <a:ext uri="{FF2B5EF4-FFF2-40B4-BE49-F238E27FC236}">
                <a16:creationId xmlns:a16="http://schemas.microsoft.com/office/drawing/2014/main" id="{0BF1876F-EA60-B45F-39B3-93F6CF92964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817380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FF40B-84FB-9FD8-A95B-C96614017DA2}"/>
              </a:ext>
            </a:extLst>
          </p:cNvPr>
          <p:cNvPicPr>
            <a:picLocks noChangeAspect="1"/>
          </p:cNvPicPr>
          <p:nvPr/>
        </p:nvPicPr>
        <p:blipFill>
          <a:blip r:embed="rId2"/>
          <a:stretch>
            <a:fillRect/>
          </a:stretch>
        </p:blipFill>
        <p:spPr>
          <a:xfrm>
            <a:off x="667088" y="461781"/>
            <a:ext cx="10857823" cy="5934438"/>
          </a:xfrm>
          <a:prstGeom prst="rect">
            <a:avLst/>
          </a:prstGeom>
        </p:spPr>
      </p:pic>
      <p:pic>
        <p:nvPicPr>
          <p:cNvPr id="5" name="Picture 4" descr="Logo, company name&#10;&#10;Description automatically generated">
            <a:extLst>
              <a:ext uri="{FF2B5EF4-FFF2-40B4-BE49-F238E27FC236}">
                <a16:creationId xmlns:a16="http://schemas.microsoft.com/office/drawing/2014/main" id="{784BFB80-57C4-78FA-9155-A10A47A4323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604859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469D-D3DB-86CE-78C5-71CA6522F945}"/>
              </a:ext>
            </a:extLst>
          </p:cNvPr>
          <p:cNvSpPr>
            <a:spLocks noGrp="1"/>
          </p:cNvSpPr>
          <p:nvPr>
            <p:ph type="title"/>
          </p:nvPr>
        </p:nvSpPr>
        <p:spPr>
          <a:xfrm>
            <a:off x="147917" y="284443"/>
            <a:ext cx="5620871" cy="1325563"/>
          </a:xfrm>
        </p:spPr>
        <p:txBody>
          <a:bodyPr>
            <a:normAutofit/>
          </a:bodyPr>
          <a:lstStyle/>
          <a:p>
            <a:pPr algn="ctr"/>
            <a:r>
              <a:rPr lang="en-US" b="1" u="sng"/>
              <a:t>Distribution System Inspections and Records</a:t>
            </a:r>
          </a:p>
        </p:txBody>
      </p:sp>
      <p:sp>
        <p:nvSpPr>
          <p:cNvPr id="3" name="Content Placeholder 2">
            <a:extLst>
              <a:ext uri="{FF2B5EF4-FFF2-40B4-BE49-F238E27FC236}">
                <a16:creationId xmlns:a16="http://schemas.microsoft.com/office/drawing/2014/main" id="{64862B23-7FB2-CD10-4296-BF6567E58AE3}"/>
              </a:ext>
            </a:extLst>
          </p:cNvPr>
          <p:cNvSpPr>
            <a:spLocks noGrp="1"/>
          </p:cNvSpPr>
          <p:nvPr>
            <p:ph idx="1"/>
          </p:nvPr>
        </p:nvSpPr>
        <p:spPr>
          <a:xfrm>
            <a:off x="685064" y="1940719"/>
            <a:ext cx="4801337" cy="4667250"/>
          </a:xfrm>
        </p:spPr>
        <p:txBody>
          <a:bodyPr>
            <a:normAutofit lnSpcReduction="10000"/>
          </a:bodyPr>
          <a:lstStyle/>
          <a:p>
            <a:pPr>
              <a:buFont typeface="Wingdings" panose="05000000000000000000" pitchFamily="2" charset="2"/>
              <a:buChar char="Ø"/>
            </a:pPr>
            <a:r>
              <a:rPr lang="en-US"/>
              <a:t>Inspection records might indicate service line materials or can be used to verify other records.</a:t>
            </a:r>
          </a:p>
          <a:p>
            <a:pPr marL="0" indent="0">
              <a:buNone/>
            </a:pPr>
            <a:endParaRPr lang="en-US" sz="1100"/>
          </a:p>
          <a:p>
            <a:pPr>
              <a:buFont typeface="Wingdings" panose="05000000000000000000" pitchFamily="2" charset="2"/>
              <a:buChar char="Ø"/>
            </a:pPr>
            <a:r>
              <a:rPr lang="en-US"/>
              <a:t>Sources of information include:</a:t>
            </a:r>
          </a:p>
          <a:p>
            <a:pPr lvl="1"/>
            <a:r>
              <a:rPr lang="en-US"/>
              <a:t>responses to customer complaints</a:t>
            </a:r>
          </a:p>
          <a:p>
            <a:pPr lvl="1"/>
            <a:r>
              <a:rPr lang="en-US"/>
              <a:t>inspections to locate leaks</a:t>
            </a:r>
          </a:p>
          <a:p>
            <a:pPr lvl="1"/>
            <a:r>
              <a:rPr lang="en-US"/>
              <a:t>cross connection inspection</a:t>
            </a:r>
          </a:p>
          <a:p>
            <a:pPr lvl="1"/>
            <a:r>
              <a:rPr lang="en-US"/>
              <a:t>inspections to investigate meter issues </a:t>
            </a:r>
          </a:p>
        </p:txBody>
      </p:sp>
      <p:pic>
        <p:nvPicPr>
          <p:cNvPr id="4" name="Picture 3">
            <a:extLst>
              <a:ext uri="{FF2B5EF4-FFF2-40B4-BE49-F238E27FC236}">
                <a16:creationId xmlns:a16="http://schemas.microsoft.com/office/drawing/2014/main" id="{43854502-9480-9EC8-BC83-6CFDDF60F1F3}"/>
              </a:ext>
            </a:extLst>
          </p:cNvPr>
          <p:cNvPicPr>
            <a:picLocks noChangeAspect="1"/>
          </p:cNvPicPr>
          <p:nvPr/>
        </p:nvPicPr>
        <p:blipFill rotWithShape="1">
          <a:blip r:embed="rId2"/>
          <a:srcRect t="10731" r="-1" b="331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Logo, company name&#10;&#10;Description automatically generated">
            <a:extLst>
              <a:ext uri="{FF2B5EF4-FFF2-40B4-BE49-F238E27FC236}">
                <a16:creationId xmlns:a16="http://schemas.microsoft.com/office/drawing/2014/main" id="{B2B55D7E-3056-B0EA-7740-6D833E4A79F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201428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5DD2-DD08-526E-1D7A-037A51C6BAE3}"/>
              </a:ext>
            </a:extLst>
          </p:cNvPr>
          <p:cNvSpPr>
            <a:spLocks noGrp="1"/>
          </p:cNvSpPr>
          <p:nvPr>
            <p:ph type="title"/>
          </p:nvPr>
        </p:nvSpPr>
        <p:spPr/>
        <p:txBody>
          <a:bodyPr/>
          <a:lstStyle/>
          <a:p>
            <a:pPr algn="ctr"/>
            <a:r>
              <a:rPr lang="en-US" b="1" u="sng"/>
              <a:t>Identifying Service Line Material During Normal Operations</a:t>
            </a:r>
          </a:p>
        </p:txBody>
      </p:sp>
      <p:sp>
        <p:nvSpPr>
          <p:cNvPr id="3" name="Content Placeholder 2">
            <a:extLst>
              <a:ext uri="{FF2B5EF4-FFF2-40B4-BE49-F238E27FC236}">
                <a16:creationId xmlns:a16="http://schemas.microsoft.com/office/drawing/2014/main" id="{E9E1456A-D28B-50C3-F092-878CC2AEBC68}"/>
              </a:ext>
            </a:extLst>
          </p:cNvPr>
          <p:cNvSpPr>
            <a:spLocks noGrp="1"/>
          </p:cNvSpPr>
          <p:nvPr>
            <p:ph idx="1"/>
          </p:nvPr>
        </p:nvSpPr>
        <p:spPr>
          <a:xfrm>
            <a:off x="4518211" y="1839072"/>
            <a:ext cx="7221072" cy="4534834"/>
          </a:xfrm>
        </p:spPr>
        <p:txBody>
          <a:bodyPr>
            <a:normAutofit fontScale="92500" lnSpcReduction="20000"/>
          </a:bodyPr>
          <a:lstStyle/>
          <a:p>
            <a:pPr>
              <a:buFont typeface="Wingdings" panose="05000000000000000000" pitchFamily="2" charset="2"/>
              <a:buChar char="Ø"/>
            </a:pPr>
            <a:r>
              <a:rPr lang="en-US"/>
              <a:t>Inventory activities should be worked into the day-to-day activities of the system, and as information is collected regarding service line materials, the inventory must be updated. </a:t>
            </a:r>
          </a:p>
          <a:p>
            <a:pPr marL="0" indent="0">
              <a:buNone/>
            </a:pPr>
            <a:endParaRPr lang="en-US" sz="1100"/>
          </a:p>
          <a:p>
            <a:pPr>
              <a:buFont typeface="Wingdings" panose="05000000000000000000" pitchFamily="2" charset="2"/>
              <a:buChar char="Ø"/>
            </a:pPr>
            <a:r>
              <a:rPr lang="en-US"/>
              <a:t>Routine opportunities for service line data collection include:  </a:t>
            </a:r>
          </a:p>
          <a:p>
            <a:pPr lvl="1"/>
            <a:r>
              <a:rPr lang="en-US" sz="2600"/>
              <a:t>Water meter reading   </a:t>
            </a:r>
          </a:p>
          <a:p>
            <a:pPr lvl="1"/>
            <a:r>
              <a:rPr lang="en-US" sz="2600"/>
              <a:t>Water meter repair or replacement   </a:t>
            </a:r>
          </a:p>
          <a:p>
            <a:pPr lvl="1"/>
            <a:r>
              <a:rPr lang="en-US" sz="2600"/>
              <a:t>Service line repair or replacement   </a:t>
            </a:r>
          </a:p>
          <a:p>
            <a:pPr lvl="1"/>
            <a:r>
              <a:rPr lang="en-US" sz="2600"/>
              <a:t>Water main repair or replacement   </a:t>
            </a:r>
          </a:p>
          <a:p>
            <a:pPr lvl="1"/>
            <a:r>
              <a:rPr lang="en-US" sz="2600"/>
              <a:t>Backflow prevention device inspection  </a:t>
            </a:r>
          </a:p>
          <a:p>
            <a:pPr lvl="1"/>
            <a:r>
              <a:rPr lang="en-US" sz="2600"/>
              <a:t>Other (e.g., street repair or project with open cut excavations)   </a:t>
            </a:r>
          </a:p>
          <a:p>
            <a:endParaRPr lang="en-US"/>
          </a:p>
        </p:txBody>
      </p:sp>
      <p:pic>
        <p:nvPicPr>
          <p:cNvPr id="5" name="Picture 4">
            <a:extLst>
              <a:ext uri="{FF2B5EF4-FFF2-40B4-BE49-F238E27FC236}">
                <a16:creationId xmlns:a16="http://schemas.microsoft.com/office/drawing/2014/main" id="{6FE30F81-747A-7717-6BFD-5A4F78B5376C}"/>
              </a:ext>
            </a:extLst>
          </p:cNvPr>
          <p:cNvPicPr>
            <a:picLocks noChangeAspect="1"/>
          </p:cNvPicPr>
          <p:nvPr/>
        </p:nvPicPr>
        <p:blipFill>
          <a:blip r:embed="rId2"/>
          <a:stretch>
            <a:fillRect/>
          </a:stretch>
        </p:blipFill>
        <p:spPr>
          <a:xfrm>
            <a:off x="997605" y="1839072"/>
            <a:ext cx="3182082" cy="4254594"/>
          </a:xfrm>
          <a:prstGeom prst="rect">
            <a:avLst/>
          </a:prstGeom>
        </p:spPr>
      </p:pic>
      <p:pic>
        <p:nvPicPr>
          <p:cNvPr id="7" name="Picture 6" descr="Logo, company name&#10;&#10;Description automatically generated">
            <a:extLst>
              <a:ext uri="{FF2B5EF4-FFF2-40B4-BE49-F238E27FC236}">
                <a16:creationId xmlns:a16="http://schemas.microsoft.com/office/drawing/2014/main" id="{AE9A308E-866C-9E54-3CC1-E4E31EE7904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6973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25975C-1B25-9E4D-4F74-938DF07E3003}"/>
              </a:ext>
            </a:extLst>
          </p:cNvPr>
          <p:cNvSpPr>
            <a:spLocks noGrp="1"/>
          </p:cNvSpPr>
          <p:nvPr>
            <p:ph idx="1"/>
          </p:nvPr>
        </p:nvSpPr>
        <p:spPr>
          <a:xfrm>
            <a:off x="457201" y="484094"/>
            <a:ext cx="5526740" cy="6373905"/>
          </a:xfrm>
        </p:spPr>
        <p:txBody>
          <a:bodyPr>
            <a:noAutofit/>
          </a:bodyPr>
          <a:lstStyle/>
          <a:p>
            <a:pPr lvl="0"/>
            <a:r>
              <a:rPr lang="en-US" sz="2300"/>
              <a:t>It’s recommended that standard operating procedures (SOPs) be developed or modified to include the collection and update of inventory information by system staff and contractors. </a:t>
            </a:r>
          </a:p>
          <a:p>
            <a:pPr lvl="0"/>
            <a:endParaRPr lang="en-US" sz="1000"/>
          </a:p>
          <a:p>
            <a:pPr lvl="0"/>
            <a:r>
              <a:rPr lang="en-US" sz="2300"/>
              <a:t>SOPs may also be used to:</a:t>
            </a:r>
          </a:p>
          <a:p>
            <a:pPr lvl="1"/>
            <a:r>
              <a:rPr lang="en-US" sz="2300"/>
              <a:t>obtain permission for system personnel to access the home for line identification</a:t>
            </a:r>
          </a:p>
          <a:p>
            <a:pPr lvl="1"/>
            <a:r>
              <a:rPr lang="en-US" sz="2300"/>
              <a:t>to educate customers about the importance of the service line inventory and ways they can self-identify their portion of the line </a:t>
            </a:r>
          </a:p>
          <a:p>
            <a:pPr lvl="1"/>
            <a:endParaRPr lang="en-US" sz="1000"/>
          </a:p>
          <a:p>
            <a:pPr lvl="0"/>
            <a:r>
              <a:rPr lang="en-US" sz="2300"/>
              <a:t>SOPs can help ensure that a consistent method of tracking, updating, and reporting is used by everyone.</a:t>
            </a:r>
          </a:p>
        </p:txBody>
      </p:sp>
      <p:pic>
        <p:nvPicPr>
          <p:cNvPr id="5" name="Picture 4" descr="Icon&#10;&#10;Description automatically generated with low confidence">
            <a:extLst>
              <a:ext uri="{FF2B5EF4-FFF2-40B4-BE49-F238E27FC236}">
                <a16:creationId xmlns:a16="http://schemas.microsoft.com/office/drawing/2014/main" id="{14A15CDB-AB10-9356-055E-C89A945D042D}"/>
              </a:ext>
            </a:extLst>
          </p:cNvPr>
          <p:cNvPicPr>
            <a:picLocks noChangeAspect="1"/>
          </p:cNvPicPr>
          <p:nvPr/>
        </p:nvPicPr>
        <p:blipFill rotWithShape="1">
          <a:blip r:embed="rId2"/>
          <a:srcRect l="13074" r="12703"/>
          <a:stretch/>
        </p:blipFill>
        <p:spPr>
          <a:xfrm>
            <a:off x="5809129" y="10"/>
            <a:ext cx="638134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Logo, company name&#10;&#10;Description automatically generated">
            <a:extLst>
              <a:ext uri="{FF2B5EF4-FFF2-40B4-BE49-F238E27FC236}">
                <a16:creationId xmlns:a16="http://schemas.microsoft.com/office/drawing/2014/main" id="{34BD6D48-CF51-353E-5DDB-81F9DA2ADA2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567213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BFC02-01BB-3444-B586-EDB523332967}"/>
              </a:ext>
            </a:extLst>
          </p:cNvPr>
          <p:cNvSpPr>
            <a:spLocks noGrp="1"/>
          </p:cNvSpPr>
          <p:nvPr>
            <p:ph type="title"/>
          </p:nvPr>
        </p:nvSpPr>
        <p:spPr>
          <a:xfrm>
            <a:off x="1075767" y="1188637"/>
            <a:ext cx="2988234" cy="4480726"/>
          </a:xfrm>
        </p:spPr>
        <p:txBody>
          <a:bodyPr>
            <a:normAutofit/>
          </a:bodyPr>
          <a:lstStyle/>
          <a:p>
            <a:pPr algn="r"/>
            <a:r>
              <a:rPr lang="en-US" sz="4100" b="1" u="sng"/>
              <a:t>Service Line Investigations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0EB8FA-D9E3-D123-D20C-5BE5B7D5C5E6}"/>
              </a:ext>
            </a:extLst>
          </p:cNvPr>
          <p:cNvSpPr>
            <a:spLocks noGrp="1"/>
          </p:cNvSpPr>
          <p:nvPr>
            <p:ph idx="1"/>
          </p:nvPr>
        </p:nvSpPr>
        <p:spPr>
          <a:xfrm>
            <a:off x="4983029" y="1223310"/>
            <a:ext cx="6006789" cy="4480725"/>
          </a:xfrm>
        </p:spPr>
        <p:txBody>
          <a:bodyPr anchor="ctr">
            <a:noAutofit/>
          </a:bodyPr>
          <a:lstStyle/>
          <a:p>
            <a:pPr>
              <a:buFont typeface="Wingdings" panose="05000000000000000000" pitchFamily="2" charset="2"/>
              <a:buChar char="Ø"/>
            </a:pPr>
            <a:r>
              <a:rPr lang="en-US" sz="2400"/>
              <a:t>Field investigations are not required by LCRR but are recommended by EPA to verify historical records and to supply information where records do not exist. </a:t>
            </a:r>
          </a:p>
          <a:p>
            <a:pPr>
              <a:buFont typeface="Wingdings" panose="05000000000000000000" pitchFamily="2" charset="2"/>
              <a:buChar char="Ø"/>
            </a:pPr>
            <a:endParaRPr lang="en-US" sz="2400"/>
          </a:p>
          <a:p>
            <a:pPr>
              <a:buFont typeface="Wingdings" panose="05000000000000000000" pitchFamily="2" charset="2"/>
              <a:buChar char="Ø"/>
            </a:pPr>
            <a:r>
              <a:rPr lang="en-US" sz="2400"/>
              <a:t>Before using field investigation methods, check with DEQ to verify that these methods will be acceptable. </a:t>
            </a:r>
          </a:p>
          <a:p>
            <a:pPr>
              <a:buFont typeface="Wingdings" panose="05000000000000000000" pitchFamily="2" charset="2"/>
              <a:buChar char="Ø"/>
            </a:pPr>
            <a:endParaRPr lang="en-US" sz="2400"/>
          </a:p>
          <a:p>
            <a:pPr>
              <a:buFont typeface="Wingdings" panose="05000000000000000000" pitchFamily="2" charset="2"/>
              <a:buChar char="Ø"/>
            </a:pPr>
            <a:r>
              <a:rPr lang="en-US" sz="2400"/>
              <a:t>Investigative methods can include the following: </a:t>
            </a:r>
          </a:p>
          <a:p>
            <a:pPr lvl="1"/>
            <a:r>
              <a:rPr lang="en-US"/>
              <a:t>Visual Inspection</a:t>
            </a:r>
          </a:p>
          <a:p>
            <a:pPr lvl="1"/>
            <a:r>
              <a:rPr lang="en-US"/>
              <a:t>Excavation</a:t>
            </a:r>
          </a:p>
          <a:p>
            <a:pPr lvl="1"/>
            <a:r>
              <a:rPr lang="en-US"/>
              <a:t>Other Methods</a:t>
            </a:r>
          </a:p>
        </p:txBody>
      </p:sp>
      <p:pic>
        <p:nvPicPr>
          <p:cNvPr id="11" name="Picture 10" descr="Logo, company name&#10;&#10;Description automatically generated">
            <a:extLst>
              <a:ext uri="{FF2B5EF4-FFF2-40B4-BE49-F238E27FC236}">
                <a16:creationId xmlns:a16="http://schemas.microsoft.com/office/drawing/2014/main" id="{F29CCDF0-4BB5-B838-EC87-0A1E2FF19F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205967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6081-E0B5-B5C8-F676-4BB3131097D0}"/>
              </a:ext>
            </a:extLst>
          </p:cNvPr>
          <p:cNvSpPr>
            <a:spLocks noGrp="1"/>
          </p:cNvSpPr>
          <p:nvPr>
            <p:ph type="title"/>
          </p:nvPr>
        </p:nvSpPr>
        <p:spPr>
          <a:xfrm>
            <a:off x="838200" y="126719"/>
            <a:ext cx="6852557" cy="1325563"/>
          </a:xfrm>
        </p:spPr>
        <p:txBody>
          <a:bodyPr/>
          <a:lstStyle/>
          <a:p>
            <a:pPr algn="ctr"/>
            <a:r>
              <a:rPr lang="en-US" b="1" u="sng"/>
              <a:t>Visual Inspection </a:t>
            </a:r>
          </a:p>
        </p:txBody>
      </p:sp>
      <p:sp>
        <p:nvSpPr>
          <p:cNvPr id="3" name="Content Placeholder 2">
            <a:extLst>
              <a:ext uri="{FF2B5EF4-FFF2-40B4-BE49-F238E27FC236}">
                <a16:creationId xmlns:a16="http://schemas.microsoft.com/office/drawing/2014/main" id="{BB7022C0-B9A2-1D2E-2D67-42694BCCDC79}"/>
              </a:ext>
            </a:extLst>
          </p:cNvPr>
          <p:cNvSpPr>
            <a:spLocks noGrp="1"/>
          </p:cNvSpPr>
          <p:nvPr>
            <p:ph idx="1"/>
          </p:nvPr>
        </p:nvSpPr>
        <p:spPr>
          <a:xfrm>
            <a:off x="613775" y="1452282"/>
            <a:ext cx="7076982" cy="5217177"/>
          </a:xfrm>
        </p:spPr>
        <p:txBody>
          <a:bodyPr>
            <a:normAutofit/>
          </a:bodyPr>
          <a:lstStyle/>
          <a:p>
            <a:pPr>
              <a:buFont typeface="Wingdings" panose="05000000000000000000" pitchFamily="2" charset="2"/>
              <a:buChar char="Ø"/>
            </a:pPr>
            <a:r>
              <a:rPr lang="en-US" sz="2600"/>
              <a:t>A service line may be visible at the meter box and where it enters the building.  </a:t>
            </a:r>
          </a:p>
          <a:p>
            <a:endParaRPr lang="en-US" sz="500"/>
          </a:p>
          <a:p>
            <a:pPr lvl="1"/>
            <a:r>
              <a:rPr lang="en-US" sz="2600" b="1"/>
              <a:t>Lead</a:t>
            </a:r>
            <a:r>
              <a:rPr lang="en-US" sz="2600"/>
              <a:t> - soft metal that is a dull, silver-gray color. It is easily scratched with a coin or key, and the scratched areas will be shiny. It is non-magnetic, meaning a magnet will not stick to it </a:t>
            </a:r>
          </a:p>
          <a:p>
            <a:pPr lvl="1"/>
            <a:endParaRPr lang="en-US" sz="500"/>
          </a:p>
          <a:p>
            <a:pPr lvl="1"/>
            <a:r>
              <a:rPr lang="en-US" sz="2600" b="1"/>
              <a:t>Copper</a:t>
            </a:r>
            <a:r>
              <a:rPr lang="en-US" sz="2600"/>
              <a:t> - is the color of a penny</a:t>
            </a:r>
          </a:p>
          <a:p>
            <a:pPr lvl="1"/>
            <a:endParaRPr lang="en-US" sz="500"/>
          </a:p>
          <a:p>
            <a:pPr lvl="1"/>
            <a:r>
              <a:rPr lang="en-US" sz="2600" b="1"/>
              <a:t>Galvanized iron/steel </a:t>
            </a:r>
            <a:r>
              <a:rPr lang="en-US" sz="2600"/>
              <a:t>- a dull, silver-gray color that is difficult to scratch and is magnetic</a:t>
            </a:r>
          </a:p>
          <a:p>
            <a:pPr lvl="1"/>
            <a:endParaRPr lang="en-US" sz="500"/>
          </a:p>
          <a:p>
            <a:pPr lvl="1"/>
            <a:r>
              <a:rPr lang="en-US" sz="2600" b="1"/>
              <a:t>Plastic</a:t>
            </a:r>
            <a:r>
              <a:rPr lang="en-US" sz="2600"/>
              <a:t> -  a smooth pipe and is usually white  </a:t>
            </a:r>
          </a:p>
        </p:txBody>
      </p:sp>
      <p:pic>
        <p:nvPicPr>
          <p:cNvPr id="4" name="Picture 3">
            <a:extLst>
              <a:ext uri="{FF2B5EF4-FFF2-40B4-BE49-F238E27FC236}">
                <a16:creationId xmlns:a16="http://schemas.microsoft.com/office/drawing/2014/main" id="{09E75FC2-E268-9477-2A57-1E6F9D46EEE5}"/>
              </a:ext>
            </a:extLst>
          </p:cNvPr>
          <p:cNvPicPr>
            <a:picLocks noChangeAspect="1"/>
          </p:cNvPicPr>
          <p:nvPr/>
        </p:nvPicPr>
        <p:blipFill rotWithShape="1">
          <a:blip r:embed="rId2"/>
          <a:srcRect l="2174" t="3333" r="46718" b="21428"/>
          <a:stretch/>
        </p:blipFill>
        <p:spPr>
          <a:xfrm>
            <a:off x="8643259" y="256662"/>
            <a:ext cx="2710541" cy="6344675"/>
          </a:xfrm>
          <a:prstGeom prst="rect">
            <a:avLst/>
          </a:prstGeom>
        </p:spPr>
      </p:pic>
      <p:pic>
        <p:nvPicPr>
          <p:cNvPr id="6" name="Picture 5" descr="Logo, company name&#10;&#10;Description automatically generated">
            <a:extLst>
              <a:ext uri="{FF2B5EF4-FFF2-40B4-BE49-F238E27FC236}">
                <a16:creationId xmlns:a16="http://schemas.microsoft.com/office/drawing/2014/main" id="{CDF47F69-4BBE-ED45-5104-A3CCBDDD4E3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075559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3AB9-F5BF-BC74-D500-C63D441F03FB}"/>
              </a:ext>
            </a:extLst>
          </p:cNvPr>
          <p:cNvSpPr>
            <a:spLocks noGrp="1"/>
          </p:cNvSpPr>
          <p:nvPr>
            <p:ph type="title"/>
          </p:nvPr>
        </p:nvSpPr>
        <p:spPr>
          <a:xfrm>
            <a:off x="5163670" y="0"/>
            <a:ext cx="6190130" cy="1325563"/>
          </a:xfrm>
        </p:spPr>
        <p:txBody>
          <a:bodyPr/>
          <a:lstStyle/>
          <a:p>
            <a:pPr algn="ctr"/>
            <a:r>
              <a:rPr lang="en-US" b="1" u="sng"/>
              <a:t>Excavation</a:t>
            </a:r>
            <a:r>
              <a:rPr lang="en-US"/>
              <a:t> </a:t>
            </a:r>
          </a:p>
        </p:txBody>
      </p:sp>
      <p:sp>
        <p:nvSpPr>
          <p:cNvPr id="3" name="Content Placeholder 2">
            <a:extLst>
              <a:ext uri="{FF2B5EF4-FFF2-40B4-BE49-F238E27FC236}">
                <a16:creationId xmlns:a16="http://schemas.microsoft.com/office/drawing/2014/main" id="{81317ECA-6659-D951-298B-7CF30D2AF4C7}"/>
              </a:ext>
            </a:extLst>
          </p:cNvPr>
          <p:cNvSpPr>
            <a:spLocks noGrp="1"/>
          </p:cNvSpPr>
          <p:nvPr>
            <p:ph idx="1"/>
          </p:nvPr>
        </p:nvSpPr>
        <p:spPr>
          <a:xfrm>
            <a:off x="5163669" y="1325563"/>
            <a:ext cx="6759389" cy="5203170"/>
          </a:xfrm>
        </p:spPr>
        <p:txBody>
          <a:bodyPr>
            <a:normAutofit fontScale="92500" lnSpcReduction="20000"/>
          </a:bodyPr>
          <a:lstStyle/>
          <a:p>
            <a:pPr>
              <a:buFont typeface="Wingdings" panose="05000000000000000000" pitchFamily="2" charset="2"/>
              <a:buChar char="Ø"/>
            </a:pPr>
            <a:r>
              <a:rPr lang="en-US"/>
              <a:t>Mechanical – uses a backhoe or other mechanical excavator to dig a “pothole” or test pit to expose the service line.</a:t>
            </a:r>
          </a:p>
          <a:p>
            <a:pPr>
              <a:buFont typeface="Wingdings" panose="05000000000000000000" pitchFamily="2" charset="2"/>
              <a:buChar char="Ø"/>
            </a:pPr>
            <a:endParaRPr lang="en-US" sz="1100"/>
          </a:p>
          <a:p>
            <a:pPr>
              <a:buFont typeface="Wingdings" panose="05000000000000000000" pitchFamily="2" charset="2"/>
              <a:buChar char="Ø"/>
            </a:pPr>
            <a:r>
              <a:rPr lang="en-US"/>
              <a:t>Vacuum – uses a water jet or compressed air to create a small hole to access the service line. This method is faster, less intrusive, less likely to disrupt or damage the service line or other utilities, and often cheaper than mechanical. </a:t>
            </a:r>
          </a:p>
          <a:p>
            <a:pPr>
              <a:buFont typeface="Wingdings" panose="05000000000000000000" pitchFamily="2" charset="2"/>
              <a:buChar char="Ø"/>
            </a:pPr>
            <a:endParaRPr lang="en-US" sz="1100">
              <a:highlight>
                <a:srgbClr val="FFFF00"/>
              </a:highlight>
            </a:endParaRPr>
          </a:p>
          <a:p>
            <a:pPr>
              <a:buFont typeface="Wingdings" panose="05000000000000000000" pitchFamily="2" charset="2"/>
              <a:buChar char="Ø"/>
            </a:pPr>
            <a:r>
              <a:rPr lang="en-US"/>
              <a:t>If an LSL or a galvanized service line requiring replacement (GRR) is disturbed, EPA recommends alerting the customer about the potential of temporarily elevated lead levels in their water. Systems should provide information about methods to reduce lead levels, such as flushing.</a:t>
            </a:r>
          </a:p>
        </p:txBody>
      </p:sp>
      <p:pic>
        <p:nvPicPr>
          <p:cNvPr id="4" name="Picture 3">
            <a:extLst>
              <a:ext uri="{FF2B5EF4-FFF2-40B4-BE49-F238E27FC236}">
                <a16:creationId xmlns:a16="http://schemas.microsoft.com/office/drawing/2014/main" id="{F0D641E8-4CC2-AE18-AEA1-A69951C94ECD}"/>
              </a:ext>
            </a:extLst>
          </p:cNvPr>
          <p:cNvPicPr>
            <a:picLocks noChangeAspect="1"/>
          </p:cNvPicPr>
          <p:nvPr/>
        </p:nvPicPr>
        <p:blipFill rotWithShape="1">
          <a:blip r:embed="rId2"/>
          <a:srcRect r="2553"/>
          <a:stretch/>
        </p:blipFill>
        <p:spPr>
          <a:xfrm>
            <a:off x="1" y="10"/>
            <a:ext cx="496196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6" name="Picture 5" descr="Logo, company name&#10;&#10;Description automatically generated">
            <a:extLst>
              <a:ext uri="{FF2B5EF4-FFF2-40B4-BE49-F238E27FC236}">
                <a16:creationId xmlns:a16="http://schemas.microsoft.com/office/drawing/2014/main" id="{F2A48575-6C10-7AD5-0B4D-6D7295FD286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307942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1105-0669-918E-2D55-B33D2E21C4E8}"/>
              </a:ext>
            </a:extLst>
          </p:cNvPr>
          <p:cNvSpPr>
            <a:spLocks noGrp="1"/>
          </p:cNvSpPr>
          <p:nvPr>
            <p:ph type="title"/>
          </p:nvPr>
        </p:nvSpPr>
        <p:spPr>
          <a:xfrm>
            <a:off x="838200" y="365125"/>
            <a:ext cx="6813176" cy="1325563"/>
          </a:xfrm>
        </p:spPr>
        <p:txBody>
          <a:bodyPr/>
          <a:lstStyle/>
          <a:p>
            <a:pPr algn="ctr"/>
            <a:r>
              <a:rPr lang="en-US" b="1" u="sng"/>
              <a:t>Other Methods</a:t>
            </a:r>
          </a:p>
        </p:txBody>
      </p:sp>
      <p:sp>
        <p:nvSpPr>
          <p:cNvPr id="3" name="Content Placeholder 2">
            <a:extLst>
              <a:ext uri="{FF2B5EF4-FFF2-40B4-BE49-F238E27FC236}">
                <a16:creationId xmlns:a16="http://schemas.microsoft.com/office/drawing/2014/main" id="{34C4B39C-F6DA-3546-0355-DE9162C24F95}"/>
              </a:ext>
            </a:extLst>
          </p:cNvPr>
          <p:cNvSpPr>
            <a:spLocks noGrp="1"/>
          </p:cNvSpPr>
          <p:nvPr>
            <p:ph idx="1"/>
          </p:nvPr>
        </p:nvSpPr>
        <p:spPr>
          <a:xfrm>
            <a:off x="838200" y="1825625"/>
            <a:ext cx="6423212" cy="4351338"/>
          </a:xfrm>
        </p:spPr>
        <p:txBody>
          <a:bodyPr/>
          <a:lstStyle/>
          <a:p>
            <a:pPr>
              <a:buFont typeface="Wingdings" panose="05000000000000000000" pitchFamily="2" charset="2"/>
              <a:buChar char="Ø"/>
            </a:pPr>
            <a:r>
              <a:rPr lang="en-US" sz="2600"/>
              <a:t>Water quality sampling can be used together with other investigative methods.  It can help determine the presence of LSLs or household plumbing containing lead; however, lead-containing materials are not always detected in water quality sampling. </a:t>
            </a:r>
          </a:p>
          <a:p>
            <a:pPr marL="0" indent="0">
              <a:buNone/>
            </a:pPr>
            <a:endParaRPr lang="en-US" sz="1000"/>
          </a:p>
          <a:p>
            <a:pPr>
              <a:buFont typeface="Wingdings" panose="05000000000000000000" pitchFamily="2" charset="2"/>
              <a:buChar char="Ø"/>
            </a:pPr>
            <a:r>
              <a:rPr lang="en-US" sz="2600"/>
              <a:t>Predictive models look for patterns in a known dataset to make predictions about areas of unknown condition. Can be used to prioritize areas for further investigation. </a:t>
            </a:r>
          </a:p>
          <a:p>
            <a:endParaRPr lang="en-US"/>
          </a:p>
        </p:txBody>
      </p:sp>
      <p:pic>
        <p:nvPicPr>
          <p:cNvPr id="8" name="Picture 7">
            <a:extLst>
              <a:ext uri="{FF2B5EF4-FFF2-40B4-BE49-F238E27FC236}">
                <a16:creationId xmlns:a16="http://schemas.microsoft.com/office/drawing/2014/main" id="{7170E3F6-4337-DC31-00DC-25CE510D721D}"/>
              </a:ext>
            </a:extLst>
          </p:cNvPr>
          <p:cNvPicPr>
            <a:picLocks noChangeAspect="1"/>
          </p:cNvPicPr>
          <p:nvPr/>
        </p:nvPicPr>
        <p:blipFill rotWithShape="1">
          <a:blip r:embed="rId2"/>
          <a:srcRect l="7173" r="12179"/>
          <a:stretch/>
        </p:blipFill>
        <p:spPr>
          <a:xfrm>
            <a:off x="7436223" y="957263"/>
            <a:ext cx="4186518" cy="5219700"/>
          </a:xfrm>
          <a:prstGeom prst="rect">
            <a:avLst/>
          </a:prstGeom>
        </p:spPr>
      </p:pic>
      <p:pic>
        <p:nvPicPr>
          <p:cNvPr id="6" name="Picture 5" descr="Logo, company name&#10;&#10;Description automatically generated">
            <a:extLst>
              <a:ext uri="{FF2B5EF4-FFF2-40B4-BE49-F238E27FC236}">
                <a16:creationId xmlns:a16="http://schemas.microsoft.com/office/drawing/2014/main" id="{3BA30EDE-FFF8-2558-D4EA-BE21DF1074D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653895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ater fountain&#10;&#10;Description automatically generated with low confidence">
            <a:extLst>
              <a:ext uri="{FF2B5EF4-FFF2-40B4-BE49-F238E27FC236}">
                <a16:creationId xmlns:a16="http://schemas.microsoft.com/office/drawing/2014/main" id="{2AF08513-F22B-6D00-6A69-ED05E500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FEBB9EB7-90DA-D0C9-328C-1D8291C4A13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772462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1ADC93D-1CA7-C3E3-57BC-90788BBD620E}"/>
              </a:ext>
            </a:extLst>
          </p:cNvPr>
          <p:cNvPicPr>
            <a:picLocks noChangeAspect="1"/>
          </p:cNvPicPr>
          <p:nvPr/>
        </p:nvPicPr>
        <p:blipFill rotWithShape="1">
          <a:blip r:embed="rId2">
            <a:alphaModFix amt="45000"/>
          </a:blip>
          <a:srcRect l="1501" r="17165" b="-1"/>
          <a:stretch/>
        </p:blipFill>
        <p:spPr>
          <a:xfrm>
            <a:off x="20" y="1"/>
            <a:ext cx="12191980" cy="6857999"/>
          </a:xfrm>
          <a:prstGeom prst="rect">
            <a:avLst/>
          </a:prstGeom>
        </p:spPr>
      </p:pic>
      <p:sp>
        <p:nvSpPr>
          <p:cNvPr id="4" name="Rectangle 3">
            <a:extLst>
              <a:ext uri="{FF2B5EF4-FFF2-40B4-BE49-F238E27FC236}">
                <a16:creationId xmlns:a16="http://schemas.microsoft.com/office/drawing/2014/main" id="{CD012131-B686-D1F3-7923-9A500C0BBF57}"/>
              </a:ext>
            </a:extLst>
          </p:cNvPr>
          <p:cNvSpPr/>
          <p:nvPr/>
        </p:nvSpPr>
        <p:spPr>
          <a:xfrm>
            <a:off x="1447799" y="1411615"/>
            <a:ext cx="9296400" cy="4034770"/>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9">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07F45DCC-0DE0-070B-2620-AA8C9E5275A1}"/>
              </a:ext>
            </a:extLst>
          </p:cNvPr>
          <p:cNvSpPr>
            <a:spLocks noGrp="1"/>
          </p:cNvSpPr>
          <p:nvPr>
            <p:ph type="ctrTitle"/>
          </p:nvPr>
        </p:nvSpPr>
        <p:spPr>
          <a:xfrm>
            <a:off x="1769530" y="1072662"/>
            <a:ext cx="8652938" cy="3345246"/>
          </a:xfrm>
        </p:spPr>
        <p:txBody>
          <a:bodyPr anchor="ctr">
            <a:normAutofit/>
          </a:bodyPr>
          <a:lstStyle/>
          <a:p>
            <a:r>
              <a:rPr lang="en-US" sz="7400" b="1">
                <a:solidFill>
                  <a:sysClr val="windowText" lastClr="000000"/>
                </a:solidFill>
              </a:rPr>
              <a:t>Questions?</a:t>
            </a:r>
          </a:p>
        </p:txBody>
      </p:sp>
      <p:sp>
        <p:nvSpPr>
          <p:cNvPr id="7" name="Rectangle 11">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
        <p:nvSpPr>
          <p:cNvPr id="9" name="TextBox 8">
            <a:extLst>
              <a:ext uri="{FF2B5EF4-FFF2-40B4-BE49-F238E27FC236}">
                <a16:creationId xmlns:a16="http://schemas.microsoft.com/office/drawing/2014/main" id="{09D360BC-4934-A84D-3ADC-8C554C355D6E}"/>
              </a:ext>
            </a:extLst>
          </p:cNvPr>
          <p:cNvSpPr txBox="1"/>
          <p:nvPr/>
        </p:nvSpPr>
        <p:spPr>
          <a:xfrm>
            <a:off x="2460380" y="3725410"/>
            <a:ext cx="7271238" cy="1384995"/>
          </a:xfrm>
          <a:prstGeom prst="rect">
            <a:avLst/>
          </a:prstGeom>
          <a:noFill/>
        </p:spPr>
        <p:txBody>
          <a:bodyPr wrap="square" rtlCol="0">
            <a:spAutoFit/>
          </a:bodyPr>
          <a:lstStyle/>
          <a:p>
            <a:pPr algn="ctr"/>
            <a:r>
              <a:rPr lang="en-US" sz="2800" b="1">
                <a:solidFill>
                  <a:schemeClr val="bg1"/>
                </a:solidFill>
                <a:hlinkClick r:id="rId3">
                  <a:extLst>
                    <a:ext uri="{A12FA001-AC4F-418D-AE19-62706E023703}">
                      <ahyp:hlinkClr xmlns:ahyp="http://schemas.microsoft.com/office/drawing/2018/hyperlinkcolor" val="tx"/>
                    </a:ext>
                  </a:extLst>
                </a:hlinkClick>
              </a:rPr>
              <a:t>www.deq.ok.gov/lead-service-line-inventory/</a:t>
            </a:r>
            <a:endParaRPr lang="en-US" sz="2800" b="1">
              <a:solidFill>
                <a:schemeClr val="bg1"/>
              </a:solidFill>
            </a:endParaRPr>
          </a:p>
          <a:p>
            <a:pPr algn="ctr"/>
            <a:endParaRPr lang="en-US" sz="2800" b="1">
              <a:solidFill>
                <a:schemeClr val="bg1"/>
              </a:solidFill>
            </a:endParaRPr>
          </a:p>
          <a:p>
            <a:pPr algn="ctr"/>
            <a:r>
              <a:rPr lang="en-US" sz="2800" b="1">
                <a:solidFill>
                  <a:schemeClr val="bg1"/>
                </a:solidFill>
              </a:rPr>
              <a:t>405-702-8100</a:t>
            </a:r>
          </a:p>
        </p:txBody>
      </p:sp>
      <p:pic>
        <p:nvPicPr>
          <p:cNvPr id="10" name="Picture 9" descr="Logo, company name&#10;&#10;Description automatically generated">
            <a:extLst>
              <a:ext uri="{FF2B5EF4-FFF2-40B4-BE49-F238E27FC236}">
                <a16:creationId xmlns:a16="http://schemas.microsoft.com/office/drawing/2014/main" id="{E0134383-5669-818E-C218-F280B0E53AC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54091040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le of rocks&#10;&#10;Description automatically generated with low confidence">
            <a:extLst>
              <a:ext uri="{FF2B5EF4-FFF2-40B4-BE49-F238E27FC236}">
                <a16:creationId xmlns:a16="http://schemas.microsoft.com/office/drawing/2014/main" id="{C12F9A5E-3BB7-330B-ED7B-D5FE572F0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 company name&#10;&#10;Description automatically generated">
            <a:extLst>
              <a:ext uri="{FF2B5EF4-FFF2-40B4-BE49-F238E27FC236}">
                <a16:creationId xmlns:a16="http://schemas.microsoft.com/office/drawing/2014/main" id="{2BADB49F-E81A-CC9C-0D94-2714F803E8E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grpSp>
        <p:nvGrpSpPr>
          <p:cNvPr id="4" name="Group 3">
            <a:extLst>
              <a:ext uri="{FF2B5EF4-FFF2-40B4-BE49-F238E27FC236}">
                <a16:creationId xmlns:a16="http://schemas.microsoft.com/office/drawing/2014/main" id="{EAE4B59A-65A6-BBB1-9F65-81784BA48324}"/>
              </a:ext>
            </a:extLst>
          </p:cNvPr>
          <p:cNvGrpSpPr/>
          <p:nvPr/>
        </p:nvGrpSpPr>
        <p:grpSpPr>
          <a:xfrm>
            <a:off x="5987562" y="6020430"/>
            <a:ext cx="5918118" cy="547424"/>
            <a:chOff x="5987562" y="6020430"/>
            <a:chExt cx="5918118" cy="547424"/>
          </a:xfrm>
        </p:grpSpPr>
        <p:sp>
          <p:nvSpPr>
            <p:cNvPr id="2" name="Rectangle: Rounded Corners 1">
              <a:extLst>
                <a:ext uri="{FF2B5EF4-FFF2-40B4-BE49-F238E27FC236}">
                  <a16:creationId xmlns:a16="http://schemas.microsoft.com/office/drawing/2014/main" id="{AB2C7043-EE21-332A-979C-A84B7D900E81}"/>
                </a:ext>
              </a:extLst>
            </p:cNvPr>
            <p:cNvSpPr/>
            <p:nvPr/>
          </p:nvSpPr>
          <p:spPr>
            <a:xfrm>
              <a:off x="5987562" y="6020430"/>
              <a:ext cx="5918118" cy="547424"/>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37ED34-CB55-6033-B0E8-43F9241FFD2E}"/>
                </a:ext>
              </a:extLst>
            </p:cNvPr>
            <p:cNvSpPr txBox="1"/>
            <p:nvPr/>
          </p:nvSpPr>
          <p:spPr>
            <a:xfrm>
              <a:off x="6096000" y="6020430"/>
              <a:ext cx="5809680" cy="461665"/>
            </a:xfrm>
            <a:prstGeom prst="rect">
              <a:avLst/>
            </a:prstGeom>
            <a:noFill/>
          </p:spPr>
          <p:txBody>
            <a:bodyPr wrap="square" rtlCol="0">
              <a:spAutoFit/>
            </a:bodyPr>
            <a:lstStyle/>
            <a:p>
              <a:r>
                <a:rPr lang="en-US" sz="2400">
                  <a:hlinkClick r:id="rId5">
                    <a:extLst>
                      <a:ext uri="{A12FA001-AC4F-418D-AE19-62706E023703}">
                        <ahyp:hlinkClr xmlns:ahyp="http://schemas.microsoft.com/office/drawing/2018/hyperlinkcolor" val="tx"/>
                      </a:ext>
                    </a:extLst>
                  </a:hlinkClick>
                </a:rPr>
                <a:t>www.deq.ok.gov/lead-service-line-inventory</a:t>
              </a:r>
              <a:endParaRPr lang="en-US" sz="2400"/>
            </a:p>
          </p:txBody>
        </p:sp>
      </p:grpSp>
    </p:spTree>
    <p:extLst>
      <p:ext uri="{BB962C8B-B14F-4D97-AF65-F5344CB8AC3E}">
        <p14:creationId xmlns:p14="http://schemas.microsoft.com/office/powerpoint/2010/main" val="3820462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chat or text message&#10;&#10;Description automatically generated">
            <a:extLst>
              <a:ext uri="{FF2B5EF4-FFF2-40B4-BE49-F238E27FC236}">
                <a16:creationId xmlns:a16="http://schemas.microsoft.com/office/drawing/2014/main" id="{CD9F1A5E-9146-D8E5-8FCF-C937191CD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11D321D8-9D8D-C550-456A-75DBD647C8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4" b="94656" l="2683" r="95366">
                        <a14:foregroundMark x1="18293" y1="19084" x2="18293" y2="19084"/>
                        <a14:foregroundMark x1="23171" y1="31298" x2="23171" y2="31298"/>
                        <a14:foregroundMark x1="23171" y1="12977" x2="23171" y2="12977"/>
                        <a14:foregroundMark x1="28780" y1="30534" x2="28780" y2="30534"/>
                        <a14:foregroundMark x1="27805" y1="53435" x2="27805" y2="53435"/>
                        <a14:foregroundMark x1="29024" y1="58015" x2="29024" y2="58015"/>
                        <a14:foregroundMark x1="24146" y1="80153" x2="24146" y2="80153"/>
                        <a14:foregroundMark x1="17805" y1="90840" x2="17805" y2="90840"/>
                        <a14:foregroundMark x1="9024" y1="83206" x2="9024" y2="83206"/>
                        <a14:foregroundMark x1="8049" y1="64122" x2="8049" y2="64122"/>
                        <a14:foregroundMark x1="3659" y1="66412" x2="3659" y2="66412"/>
                        <a14:foregroundMark x1="2683" y1="40458" x2="2683" y2="40458"/>
                        <a14:foregroundMark x1="11463" y1="29771" x2="11463" y2="29771"/>
                        <a14:foregroundMark x1="6829" y1="14504" x2="6829" y2="14504"/>
                        <a14:foregroundMark x1="15610" y1="9924" x2="15610" y2="9924"/>
                        <a14:foregroundMark x1="39268" y1="22137" x2="39268" y2="22137"/>
                        <a14:foregroundMark x1="44390" y1="23664" x2="44390" y2="23664"/>
                        <a14:foregroundMark x1="46098" y1="26718" x2="46098" y2="26718"/>
                        <a14:foregroundMark x1="49756" y1="34351" x2="49756" y2="34351"/>
                        <a14:foregroundMark x1="54634" y1="33588" x2="54634" y2="33588"/>
                        <a14:foregroundMark x1="60000" y1="30534" x2="60000" y2="30534"/>
                        <a14:foregroundMark x1="65610" y1="32061" x2="65610" y2="32061"/>
                        <a14:foregroundMark x1="75366" y1="29771" x2="75366" y2="29771"/>
                        <a14:foregroundMark x1="79756" y1="35115" x2="79756" y2="35115"/>
                        <a14:foregroundMark x1="36829" y1="53435" x2="36829" y2="53435"/>
                        <a14:foregroundMark x1="42927" y1="54962" x2="42927" y2="54962"/>
                        <a14:foregroundMark x1="37073" y1="63359" x2="37073" y2="63359"/>
                        <a14:foregroundMark x1="40000" y1="57252" x2="40000" y2="57252"/>
                        <a14:foregroundMark x1="16341" y1="73282" x2="16341" y2="73282"/>
                        <a14:foregroundMark x1="45366" y1="54962" x2="45366" y2="54962"/>
                        <a14:foregroundMark x1="48537" y1="63359" x2="48537" y2="63359"/>
                        <a14:foregroundMark x1="51951" y1="58015" x2="51951" y2="58015"/>
                        <a14:foregroundMark x1="52195" y1="49618" x2="52195" y2="49618"/>
                        <a14:foregroundMark x1="50976" y1="55725" x2="50976" y2="55725"/>
                        <a14:foregroundMark x1="54390" y1="55725" x2="54390" y2="55725"/>
                        <a14:foregroundMark x1="59512" y1="53435" x2="59512" y2="53435"/>
                        <a14:foregroundMark x1="60732" y1="62595" x2="60732" y2="62595"/>
                        <a14:foregroundMark x1="63171" y1="58015" x2="63171" y2="58015"/>
                        <a14:foregroundMark x1="68780" y1="55725" x2="68780" y2="55725"/>
                        <a14:foregroundMark x1="70732" y1="55725" x2="70732" y2="55725"/>
                        <a14:foregroundMark x1="73415" y1="54198" x2="73415" y2="54198"/>
                        <a14:foregroundMark x1="68537" y1="61069" x2="68537" y2="61069"/>
                        <a14:foregroundMark x1="78780" y1="59542" x2="78780" y2="59542"/>
                        <a14:foregroundMark x1="79024" y1="65649" x2="79024" y2="65649"/>
                        <a14:foregroundMark x1="83659" y1="56489" x2="83659" y2="56489"/>
                        <a14:foregroundMark x1="63171" y1="32061" x2="63171" y2="32061"/>
                        <a14:foregroundMark x1="72927" y1="26718" x2="72927" y2="26718"/>
                        <a14:foregroundMark x1="85610" y1="63359" x2="85610" y2="63359"/>
                        <a14:foregroundMark x1="87561" y1="54962" x2="87561" y2="54962"/>
                        <a14:foregroundMark x1="92439" y1="54962" x2="92439" y2="54962"/>
                        <a14:foregroundMark x1="95366" y1="57252" x2="95366" y2="57252"/>
                        <a14:foregroundMark x1="95122" y1="51145" x2="95122" y2="51145"/>
                        <a14:foregroundMark x1="95366" y1="63359" x2="95366" y2="63359"/>
                        <a14:foregroundMark x1="40488" y1="74809" x2="40488" y2="74809"/>
                        <a14:foregroundMark x1="41707" y1="94656" x2="41707" y2="94656"/>
                        <a14:foregroundMark x1="43902" y1="88550" x2="43902" y2="88550"/>
                        <a14:foregroundMark x1="8537" y1="63359" x2="8537" y2="63359"/>
                        <a14:foregroundMark x1="9268" y1="53435" x2="9268" y2="53435"/>
                        <a14:foregroundMark x1="51463" y1="79389" x2="51463" y2="79389"/>
                        <a14:foregroundMark x1="54146" y1="83206" x2="54146" y2="83206"/>
                        <a14:foregroundMark x1="53902" y1="77863" x2="53902" y2="77863"/>
                        <a14:foregroundMark x1="54146" y1="88550" x2="54146" y2="88550"/>
                        <a14:foregroundMark x1="53902" y1="74809" x2="53902" y2="74809"/>
                        <a14:foregroundMark x1="56585" y1="73282" x2="56585" y2="73282"/>
                        <a14:foregroundMark x1="56585" y1="83969" x2="56585" y2="83969"/>
                        <a14:foregroundMark x1="58293" y1="80153" x2="58293" y2="80153"/>
                        <a14:foregroundMark x1="61951" y1="83969" x2="61951" y2="83969"/>
                        <a14:foregroundMark x1="64878" y1="80916" x2="64878" y2="80916"/>
                        <a14:foregroundMark x1="8049" y1="54962" x2="8049" y2="54962"/>
                      </a14:backgroundRemoval>
                    </a14:imgEffect>
                  </a14:imgLayer>
                </a14:imgProps>
              </a:ext>
              <a:ext uri="{28A0092B-C50C-407E-A947-70E740481C1C}">
                <a14:useLocalDpi xmlns:a14="http://schemas.microsoft.com/office/drawing/2010/main" val="0"/>
              </a:ext>
            </a:extLst>
          </a:blip>
          <a:stretch>
            <a:fillRect/>
          </a:stretch>
        </p:blipFill>
        <p:spPr>
          <a:xfrm>
            <a:off x="4846021" y="303080"/>
            <a:ext cx="2499957" cy="798768"/>
          </a:xfrm>
          <a:prstGeom prst="rect">
            <a:avLst/>
          </a:prstGeom>
        </p:spPr>
      </p:pic>
    </p:spTree>
    <p:extLst>
      <p:ext uri="{BB962C8B-B14F-4D97-AF65-F5344CB8AC3E}">
        <p14:creationId xmlns:p14="http://schemas.microsoft.com/office/powerpoint/2010/main" val="1154220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AB2136-2326-6DDE-BC96-06B7E924F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Logo, company name&#10;&#10;Description automatically generated">
            <a:extLst>
              <a:ext uri="{FF2B5EF4-FFF2-40B4-BE49-F238E27FC236}">
                <a16:creationId xmlns:a16="http://schemas.microsoft.com/office/drawing/2014/main" id="{7A249DA2-9D92-D9E8-8EC7-1796E67389C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27043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0174B038-2BE1-CF0D-B26C-BAA379B1E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descr="Logo, company name&#10;&#10;Description automatically generated">
            <a:extLst>
              <a:ext uri="{FF2B5EF4-FFF2-40B4-BE49-F238E27FC236}">
                <a16:creationId xmlns:a16="http://schemas.microsoft.com/office/drawing/2014/main" id="{4E96D078-E561-70EA-C584-C3A6463803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255979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39292653-28CD-1D39-D327-C345C9372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Logo, company name&#10;&#10;Description automatically generated">
            <a:extLst>
              <a:ext uri="{FF2B5EF4-FFF2-40B4-BE49-F238E27FC236}">
                <a16:creationId xmlns:a16="http://schemas.microsoft.com/office/drawing/2014/main" id="{41A7D88E-5BF7-A44E-5FAB-0833FF9F4B6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756680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C022D66B-B05E-C4A4-871D-BF840C491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69AB0181-93BF-1D33-C69F-8C4D4AC69FA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8513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55ABB274-70BA-C581-0433-5145BA896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8755989D-CDF1-4590-B17B-C42428E9DFB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109693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700993DA-F775-8466-AB4B-996A37B03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65EF9784-4389-9696-AEF6-74B99391608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96470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DD9CF79-FB18-9EEF-3818-39645F7E9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5ACC59BC-531B-6168-9895-E2828174243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975520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0E40493F-7522-92E4-F979-77F467A82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BA321870-B65B-0D8A-1469-517D1B90B32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398106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B6B552A2-D219-59BB-76C1-7F695DCDC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1776E363-3D86-0A85-D6E5-FD432C7FA64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984356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28B064CA-3218-9E93-1B4F-B7C16F6BE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Logo, company name&#10;&#10;Description automatically generated">
            <a:extLst>
              <a:ext uri="{FF2B5EF4-FFF2-40B4-BE49-F238E27FC236}">
                <a16:creationId xmlns:a16="http://schemas.microsoft.com/office/drawing/2014/main" id="{238F2E0B-23BB-A4FB-A954-0FE00BD20AA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082613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EB54997F-9AF4-B57A-3C74-774095DC0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544BF473-B514-2AB8-782C-B3CF72958CD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236792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7CAF97B-A752-1287-7D9B-7EE32C422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6EB79BDA-0DB5-8B0D-8691-07F80719931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055588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CAA5AC0-841B-9548-0D6C-151B87AD6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252A1B5B-E0FE-9FDE-B2C7-9E15093B952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561598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DFF9871F-ECF5-4E4F-56AB-4243517F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FC8100AA-FE8E-C622-BCCB-8CC5C8FAA40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655988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2D98F096-4AC1-24C5-D01E-D71CC7758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37AD032C-700A-0015-0D66-FD3705F9B61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731426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ground&#10;&#10;Description automatically generated">
            <a:extLst>
              <a:ext uri="{FF2B5EF4-FFF2-40B4-BE49-F238E27FC236}">
                <a16:creationId xmlns:a16="http://schemas.microsoft.com/office/drawing/2014/main" id="{C9A6399E-594E-1D6A-649F-4161696A2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92DD66AE-4613-7752-8FCA-CEF7AC94A67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7610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98D0A481-D26E-3171-9A92-442D5D45C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F97754F9-FB5D-6E19-A6FA-8B2CFF53AEA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672389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56637FB-2340-4B79-E1EF-2E1DE3559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D715D3E1-15BE-1BE2-FE8A-D12BE8BCEFB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314577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DA8D6F32-846E-D6F3-7B40-4B87A5CA8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56EF059F-532E-8A6C-A6C1-62A4343FE39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805780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screenshot&#10;&#10;Description automatically generated">
            <a:extLst>
              <a:ext uri="{FF2B5EF4-FFF2-40B4-BE49-F238E27FC236}">
                <a16:creationId xmlns:a16="http://schemas.microsoft.com/office/drawing/2014/main" id="{0B913D29-216E-3727-B6AA-3B6BC9FC9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731D672C-68E4-23DC-7866-30468237471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930957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A9109B92-A987-F9CC-B801-91BBD31E1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AC9D0A41-1FE2-6CB7-AF0E-A58C24A636B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525050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F528723-E535-98BA-009A-5269BCA0D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8E5417F3-25E6-049B-74B8-C08C069DDD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672215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DCC86C-C446-BABA-D5D7-3AD3FFE03C8E}"/>
              </a:ext>
            </a:extLst>
          </p:cNvPr>
          <p:cNvSpPr txBox="1"/>
          <p:nvPr/>
        </p:nvSpPr>
        <p:spPr>
          <a:xfrm>
            <a:off x="1597152" y="3785616"/>
            <a:ext cx="8997696" cy="584775"/>
          </a:xfrm>
          <a:prstGeom prst="rect">
            <a:avLst/>
          </a:prstGeom>
          <a:noFill/>
        </p:spPr>
        <p:txBody>
          <a:bodyPr wrap="square" rtlCol="0">
            <a:spAutoFit/>
          </a:bodyPr>
          <a:lstStyle/>
          <a:p>
            <a:pPr algn="ctr"/>
            <a:r>
              <a:rPr lang="en-US" sz="3200">
                <a:solidFill>
                  <a:schemeClr val="bg1"/>
                </a:solidFill>
                <a:latin typeface="+mj-lt"/>
              </a:rPr>
              <a:t>Pages 4-6 in Workbook</a:t>
            </a:r>
          </a:p>
        </p:txBody>
      </p:sp>
      <p:pic>
        <p:nvPicPr>
          <p:cNvPr id="10" name="Picture 9" descr="Logo, company name&#10;&#10;Description automatically generated">
            <a:extLst>
              <a:ext uri="{FF2B5EF4-FFF2-40B4-BE49-F238E27FC236}">
                <a16:creationId xmlns:a16="http://schemas.microsoft.com/office/drawing/2014/main" id="{1A202F94-95AF-29FD-122D-5964FECA778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21850" b="38400"/>
          <a:stretch/>
        </p:blipFill>
        <p:spPr>
          <a:xfrm>
            <a:off x="10639315" y="6209135"/>
            <a:ext cx="1287882" cy="431473"/>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B8D32987-D605-8F09-0968-EA7BA7B26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Logo, company name&#10;&#10;Description automatically generated">
            <a:extLst>
              <a:ext uri="{FF2B5EF4-FFF2-40B4-BE49-F238E27FC236}">
                <a16:creationId xmlns:a16="http://schemas.microsoft.com/office/drawing/2014/main" id="{BFC3D891-F799-18CA-A332-B829CB64F34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738729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C48ACD7D-7985-C15B-8746-E854A187C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13BA3EDA-B67C-7206-928E-2B6FB03E2D8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585694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288FC732-6B50-0395-5B74-1097DB78F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CC97CBFA-2E6E-0F0F-E895-1C84AB46D19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445715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A0FAC07-9F09-CBD0-8EE7-500DEA647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DABB28E4-CF5A-CA77-0725-5F4EB8EE49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525752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DCF532B1-5CFD-EC1C-9F9D-83AC5F2D7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DF8C5354-177C-2861-1DC0-DAB742F0DF9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454359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AFCFCC9-DD7D-9656-DAF2-17CD7A2BE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4EF7EA58-33EF-48C2-AE5C-E9920A01831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414674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65AC1D0-6E7F-4C0F-0D48-4D3E75AE5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3145E2A8-7632-67AB-7571-CB462251B08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571992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8319CD8-8E80-76F5-467E-3456EC7CB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D628AEAC-31A3-26C2-B23D-2B3DDFEB1C8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710500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2C804245-7CD9-35E4-CD03-8F43419CF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19C92FE0-9BE5-E3A6-2344-C7010940BD6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414212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0634E3AE-9F39-DA37-ED33-3EAE6BF79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BB39BC89-8934-5D84-7ADB-72E1CA5CAA4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631488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31D14AED-D7E0-F466-B094-B1BBD90A6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099A0C8F-7B16-A7C4-D974-00E286C4F36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661265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3645E39D-AC9B-1D3D-4635-EF7CB0098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5D2E7C86-FA9F-9797-A280-1D06D6E1F40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1693834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696092B9-203B-EA70-065D-513126129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72569878-3890-95B0-79CD-8A04EE3167D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7750993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1B4A3A3-B132-84C5-6788-ABEEAB6B4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Logo, company name&#10;&#10;Description automatically generated">
            <a:extLst>
              <a:ext uri="{FF2B5EF4-FFF2-40B4-BE49-F238E27FC236}">
                <a16:creationId xmlns:a16="http://schemas.microsoft.com/office/drawing/2014/main" id="{6FD24EAD-A3D3-B311-81FD-DB521285256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788799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0B22E620-B58A-80C3-3733-6C6753A47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E7127ED6-43CC-3367-94B2-4118E2D4911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122173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0861F46-482F-9340-ABF3-10590373B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50E4C518-53C1-C9F7-AEBB-D76AA588173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22538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B4F4E73C-31E3-A2C3-2C3B-45E4C5821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6A0B8900-2D16-4617-53DA-829739AD587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6895757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36F08952-7B4A-2947-E36F-2EFAE4C64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82C62057-0B16-6130-E76A-152442F8DC7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013987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38439D1-8FAA-EDF8-756E-880BF7646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83981BDF-AB14-C2C2-2266-4DAF5EB581F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546098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22E3AFD5-07C0-A70F-70C1-104F6E774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2DB522DC-8E5E-FEEB-1CEB-532F9BED70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7177375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2BCC8804-1EF0-5247-E9C0-94E6B9B6E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1311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fire, hydrant, sprinkler system&#10;&#10;Description automatically generated">
            <a:extLst>
              <a:ext uri="{FF2B5EF4-FFF2-40B4-BE49-F238E27FC236}">
                <a16:creationId xmlns:a16="http://schemas.microsoft.com/office/drawing/2014/main" id="{E7E2D705-455F-559E-67AF-FF71C4267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EB432B21-E597-6AE0-B860-79AEBFD7BA6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grpSp>
        <p:nvGrpSpPr>
          <p:cNvPr id="4" name="Group 3">
            <a:extLst>
              <a:ext uri="{FF2B5EF4-FFF2-40B4-BE49-F238E27FC236}">
                <a16:creationId xmlns:a16="http://schemas.microsoft.com/office/drawing/2014/main" id="{D86AE8DE-ACCA-B512-6FFE-050758B06CE2}"/>
              </a:ext>
            </a:extLst>
          </p:cNvPr>
          <p:cNvGrpSpPr/>
          <p:nvPr/>
        </p:nvGrpSpPr>
        <p:grpSpPr>
          <a:xfrm>
            <a:off x="5987562" y="6020430"/>
            <a:ext cx="5918118" cy="547424"/>
            <a:chOff x="5987562" y="6020430"/>
            <a:chExt cx="5918118" cy="547424"/>
          </a:xfrm>
        </p:grpSpPr>
        <p:sp>
          <p:nvSpPr>
            <p:cNvPr id="6" name="Rectangle: Rounded Corners 5">
              <a:extLst>
                <a:ext uri="{FF2B5EF4-FFF2-40B4-BE49-F238E27FC236}">
                  <a16:creationId xmlns:a16="http://schemas.microsoft.com/office/drawing/2014/main" id="{1BDAF2D4-493E-493C-DFE6-9F6450754D5F}"/>
                </a:ext>
              </a:extLst>
            </p:cNvPr>
            <p:cNvSpPr/>
            <p:nvPr/>
          </p:nvSpPr>
          <p:spPr>
            <a:xfrm>
              <a:off x="5987562" y="6020430"/>
              <a:ext cx="5918118" cy="547424"/>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60AE98-64DD-E0C8-A736-21D8D9F78CA6}"/>
                </a:ext>
              </a:extLst>
            </p:cNvPr>
            <p:cNvSpPr txBox="1"/>
            <p:nvPr/>
          </p:nvSpPr>
          <p:spPr>
            <a:xfrm>
              <a:off x="6096000" y="6020430"/>
              <a:ext cx="5809680" cy="461665"/>
            </a:xfrm>
            <a:prstGeom prst="rect">
              <a:avLst/>
            </a:prstGeom>
            <a:noFill/>
          </p:spPr>
          <p:txBody>
            <a:bodyPr wrap="square" rtlCol="0">
              <a:spAutoFit/>
            </a:bodyPr>
            <a:lstStyle/>
            <a:p>
              <a:r>
                <a:rPr lang="en-US" sz="2400">
                  <a:hlinkClick r:id="rId5">
                    <a:extLst>
                      <a:ext uri="{A12FA001-AC4F-418D-AE19-62706E023703}">
                        <ahyp:hlinkClr xmlns:ahyp="http://schemas.microsoft.com/office/drawing/2018/hyperlinkcolor" val="tx"/>
                      </a:ext>
                    </a:extLst>
                  </a:hlinkClick>
                </a:rPr>
                <a:t>www.deq.ok.gov/lead-service-line-inventory</a:t>
              </a:r>
              <a:endParaRPr lang="en-US" sz="2400"/>
            </a:p>
          </p:txBody>
        </p:sp>
      </p:grpSp>
    </p:spTree>
    <p:extLst>
      <p:ext uri="{BB962C8B-B14F-4D97-AF65-F5344CB8AC3E}">
        <p14:creationId xmlns:p14="http://schemas.microsoft.com/office/powerpoint/2010/main" val="38216560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8B03D-3566-9A6B-10DC-6860F89277F3}"/>
              </a:ext>
            </a:extLst>
          </p:cNvPr>
          <p:cNvPicPr>
            <a:picLocks noChangeAspect="1"/>
          </p:cNvPicPr>
          <p:nvPr/>
        </p:nvPicPr>
        <p:blipFill>
          <a:blip r:embed="rId2"/>
          <a:stretch>
            <a:fillRect/>
          </a:stretch>
        </p:blipFill>
        <p:spPr>
          <a:xfrm>
            <a:off x="4187" y="0"/>
            <a:ext cx="12183626" cy="6858000"/>
          </a:xfrm>
          <a:prstGeom prst="rect">
            <a:avLst/>
          </a:prstGeom>
        </p:spPr>
      </p:pic>
      <p:sp>
        <p:nvSpPr>
          <p:cNvPr id="6" name="Rectangle 5">
            <a:extLst>
              <a:ext uri="{FF2B5EF4-FFF2-40B4-BE49-F238E27FC236}">
                <a16:creationId xmlns:a16="http://schemas.microsoft.com/office/drawing/2014/main" id="{AE43A85B-5D4B-7A9F-4D26-69D2AA43DC4F}"/>
              </a:ext>
            </a:extLst>
          </p:cNvPr>
          <p:cNvSpPr/>
          <p:nvPr/>
        </p:nvSpPr>
        <p:spPr>
          <a:xfrm>
            <a:off x="4592320" y="5702236"/>
            <a:ext cx="2387600" cy="751840"/>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763ED82A-838D-DE6D-24BE-6E298F4D194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76624" y="5199443"/>
            <a:ext cx="3639312" cy="2047113"/>
          </a:xfrm>
          <a:prstGeom prst="rect">
            <a:avLst/>
          </a:prstGeom>
        </p:spPr>
      </p:pic>
    </p:spTree>
    <p:extLst>
      <p:ext uri="{BB962C8B-B14F-4D97-AF65-F5344CB8AC3E}">
        <p14:creationId xmlns:p14="http://schemas.microsoft.com/office/powerpoint/2010/main" val="19054904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8C1668-B3B4-6305-0B64-32486C1B3C3F}"/>
              </a:ext>
            </a:extLst>
          </p:cNvPr>
          <p:cNvPicPr>
            <a:picLocks noChangeAspect="1"/>
          </p:cNvPicPr>
          <p:nvPr/>
        </p:nvPicPr>
        <p:blipFill>
          <a:blip r:embed="rId2"/>
          <a:stretch>
            <a:fillRect/>
          </a:stretch>
        </p:blipFill>
        <p:spPr>
          <a:xfrm>
            <a:off x="-1" y="0"/>
            <a:ext cx="12146797" cy="6858000"/>
          </a:xfrm>
          <a:prstGeom prst="rect">
            <a:avLst/>
          </a:prstGeom>
        </p:spPr>
      </p:pic>
      <p:pic>
        <p:nvPicPr>
          <p:cNvPr id="3" name="Picture 2" descr="Logo, company name&#10;&#10;Description automatically generated">
            <a:extLst>
              <a:ext uri="{FF2B5EF4-FFF2-40B4-BE49-F238E27FC236}">
                <a16:creationId xmlns:a16="http://schemas.microsoft.com/office/drawing/2014/main" id="{DFF61CEF-C843-9637-3BEE-EB165103EF0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393457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17F7732-41BE-C375-6168-C0887FEA8D3A}"/>
              </a:ext>
            </a:extLst>
          </p:cNvPr>
          <p:cNvPicPr>
            <a:picLocks noChangeAspect="1"/>
          </p:cNvPicPr>
          <p:nvPr/>
        </p:nvPicPr>
        <p:blipFill rotWithShape="1">
          <a:blip r:embed="rId2">
            <a:alphaModFix amt="35000"/>
          </a:blip>
          <a:srcRect t="4205" b="11526"/>
          <a:stretch/>
        </p:blipFill>
        <p:spPr>
          <a:xfrm>
            <a:off x="20" y="10"/>
            <a:ext cx="12191980" cy="6857990"/>
          </a:xfrm>
          <a:prstGeom prst="rect">
            <a:avLst/>
          </a:prstGeom>
        </p:spPr>
      </p:pic>
      <p:sp>
        <p:nvSpPr>
          <p:cNvPr id="2" name="Title 1">
            <a:extLst>
              <a:ext uri="{FF2B5EF4-FFF2-40B4-BE49-F238E27FC236}">
                <a16:creationId xmlns:a16="http://schemas.microsoft.com/office/drawing/2014/main" id="{A205ADFF-12E4-9662-3896-5869FCF9E69F}"/>
              </a:ext>
            </a:extLst>
          </p:cNvPr>
          <p:cNvSpPr>
            <a:spLocks noGrp="1"/>
          </p:cNvSpPr>
          <p:nvPr>
            <p:ph type="title"/>
          </p:nvPr>
        </p:nvSpPr>
        <p:spPr>
          <a:xfrm>
            <a:off x="552450" y="0"/>
            <a:ext cx="10515600" cy="1325563"/>
          </a:xfrm>
        </p:spPr>
        <p:txBody>
          <a:bodyPr>
            <a:normAutofit/>
          </a:bodyPr>
          <a:lstStyle/>
          <a:p>
            <a:r>
              <a:rPr lang="en-US">
                <a:solidFill>
                  <a:srgbClr val="FFFFFF"/>
                </a:solidFill>
              </a:rPr>
              <a:t>Why are GPS Coordinates Useful?</a:t>
            </a:r>
          </a:p>
        </p:txBody>
      </p:sp>
      <p:graphicFrame>
        <p:nvGraphicFramePr>
          <p:cNvPr id="5" name="Content Placeholder 2">
            <a:extLst>
              <a:ext uri="{FF2B5EF4-FFF2-40B4-BE49-F238E27FC236}">
                <a16:creationId xmlns:a16="http://schemas.microsoft.com/office/drawing/2014/main" id="{F503689E-A2E1-684D-CC33-F920A3E7B921}"/>
              </a:ext>
            </a:extLst>
          </p:cNvPr>
          <p:cNvGraphicFramePr>
            <a:graphicFrameLocks noGrp="1"/>
          </p:cNvGraphicFramePr>
          <p:nvPr>
            <p:ph idx="1"/>
          </p:nvPr>
        </p:nvGraphicFramePr>
        <p:xfrm>
          <a:off x="251671" y="1045449"/>
          <a:ext cx="11721254" cy="4564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Logo, company name&#10;&#10;Description automatically generated">
            <a:extLst>
              <a:ext uri="{FF2B5EF4-FFF2-40B4-BE49-F238E27FC236}">
                <a16:creationId xmlns:a16="http://schemas.microsoft.com/office/drawing/2014/main" id="{233DCC19-7016-E010-C2D3-5D47F2173430}"/>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533123125"/>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28004-6050-3F74-0D60-F275754E39C6}"/>
              </a:ext>
            </a:extLst>
          </p:cNvPr>
          <p:cNvPicPr>
            <a:picLocks noChangeAspect="1"/>
          </p:cNvPicPr>
          <p:nvPr/>
        </p:nvPicPr>
        <p:blipFill>
          <a:blip r:embed="rId2"/>
          <a:stretch>
            <a:fillRect/>
          </a:stretch>
        </p:blipFill>
        <p:spPr>
          <a:xfrm>
            <a:off x="0" y="-18585"/>
            <a:ext cx="12192000" cy="6895171"/>
          </a:xfrm>
          <a:prstGeom prst="rect">
            <a:avLst/>
          </a:prstGeom>
        </p:spPr>
      </p:pic>
      <p:pic>
        <p:nvPicPr>
          <p:cNvPr id="4" name="Picture 3" descr="Logo, company name&#10;&#10;Description automatically generated">
            <a:extLst>
              <a:ext uri="{FF2B5EF4-FFF2-40B4-BE49-F238E27FC236}">
                <a16:creationId xmlns:a16="http://schemas.microsoft.com/office/drawing/2014/main" id="{D15DA882-9630-AD52-57F0-30A93CFCC3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1998920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EF1B9-36AD-515A-BF88-7E08133168D1}"/>
              </a:ext>
            </a:extLst>
          </p:cNvPr>
          <p:cNvPicPr>
            <a:picLocks noChangeAspect="1"/>
          </p:cNvPicPr>
          <p:nvPr/>
        </p:nvPicPr>
        <p:blipFill>
          <a:blip r:embed="rId2"/>
          <a:stretch>
            <a:fillRect/>
          </a:stretch>
        </p:blipFill>
        <p:spPr>
          <a:xfrm>
            <a:off x="0" y="-17173"/>
            <a:ext cx="12191999" cy="6892345"/>
          </a:xfrm>
          <a:prstGeom prst="rect">
            <a:avLst/>
          </a:prstGeom>
        </p:spPr>
      </p:pic>
      <p:pic>
        <p:nvPicPr>
          <p:cNvPr id="4" name="Picture 3" descr="Logo, company name&#10;&#10;Description automatically generated">
            <a:extLst>
              <a:ext uri="{FF2B5EF4-FFF2-40B4-BE49-F238E27FC236}">
                <a16:creationId xmlns:a16="http://schemas.microsoft.com/office/drawing/2014/main" id="{55A5BC4E-8E2C-8387-26BB-C003A2B6920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7537784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84178-508B-A2A1-F371-59527AC038BC}"/>
              </a:ext>
            </a:extLst>
          </p:cNvPr>
          <p:cNvPicPr>
            <a:picLocks noChangeAspect="1"/>
          </p:cNvPicPr>
          <p:nvPr/>
        </p:nvPicPr>
        <p:blipFill>
          <a:blip r:embed="rId2"/>
          <a:stretch>
            <a:fillRect/>
          </a:stretch>
        </p:blipFill>
        <p:spPr>
          <a:xfrm>
            <a:off x="-16564" y="0"/>
            <a:ext cx="1222513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26A74852-B12B-6735-3032-F952AEE29CE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0026276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D495B-A181-B03F-C13E-31F144C5584E}"/>
              </a:ext>
            </a:extLst>
          </p:cNvPr>
          <p:cNvPicPr>
            <a:picLocks noChangeAspect="1"/>
          </p:cNvPicPr>
          <p:nvPr/>
        </p:nvPicPr>
        <p:blipFill>
          <a:blip r:embed="rId2"/>
          <a:stretch>
            <a:fillRect/>
          </a:stretch>
        </p:blipFill>
        <p:spPr>
          <a:xfrm>
            <a:off x="0" y="-582"/>
            <a:ext cx="12192000" cy="6859164"/>
          </a:xfrm>
          <a:prstGeom prst="rect">
            <a:avLst/>
          </a:prstGeom>
        </p:spPr>
      </p:pic>
      <p:pic>
        <p:nvPicPr>
          <p:cNvPr id="4" name="Picture 3" descr="Logo, company name&#10;&#10;Description automatically generated">
            <a:extLst>
              <a:ext uri="{FF2B5EF4-FFF2-40B4-BE49-F238E27FC236}">
                <a16:creationId xmlns:a16="http://schemas.microsoft.com/office/drawing/2014/main" id="{8FE1EE68-A528-EF2F-A870-52561E2BF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126150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A4882B8-CDC9-9937-C293-F0EA67ACC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3A024F12-6BC4-4FF3-47CC-0C1C963834D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6978251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689A3-0B67-5784-E5E0-604E6192E883}"/>
              </a:ext>
            </a:extLst>
          </p:cNvPr>
          <p:cNvPicPr>
            <a:picLocks noChangeAspect="1"/>
          </p:cNvPicPr>
          <p:nvPr/>
        </p:nvPicPr>
        <p:blipFill>
          <a:blip r:embed="rId2"/>
          <a:stretch>
            <a:fillRect/>
          </a:stretch>
        </p:blipFill>
        <p:spPr>
          <a:xfrm>
            <a:off x="-66675" y="-41608"/>
            <a:ext cx="12258675" cy="6899608"/>
          </a:xfrm>
          <a:prstGeom prst="rect">
            <a:avLst/>
          </a:prstGeom>
        </p:spPr>
      </p:pic>
      <p:pic>
        <p:nvPicPr>
          <p:cNvPr id="4" name="Picture 3" descr="Logo, company name&#10;&#10;Description automatically generated">
            <a:extLst>
              <a:ext uri="{FF2B5EF4-FFF2-40B4-BE49-F238E27FC236}">
                <a16:creationId xmlns:a16="http://schemas.microsoft.com/office/drawing/2014/main" id="{004BB778-CECB-B729-DBEF-DD9C1D66ED8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458246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B0F1E-95D8-4FB0-2589-08ABB71B7114}"/>
              </a:ext>
            </a:extLst>
          </p:cNvPr>
          <p:cNvPicPr>
            <a:picLocks noChangeAspect="1"/>
          </p:cNvPicPr>
          <p:nvPr/>
        </p:nvPicPr>
        <p:blipFill>
          <a:blip r:embed="rId2"/>
          <a:stretch>
            <a:fillRect/>
          </a:stretch>
        </p:blipFill>
        <p:spPr>
          <a:xfrm>
            <a:off x="0" y="0"/>
            <a:ext cx="12215812"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FFE2173C-2020-D6BE-FFC9-82F885A5D55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9112974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BC29F-14B0-65F3-F7B4-E78AFE1C9C6E}"/>
              </a:ext>
            </a:extLst>
          </p:cNvPr>
          <p:cNvPicPr>
            <a:picLocks noChangeAspect="1"/>
          </p:cNvPicPr>
          <p:nvPr/>
        </p:nvPicPr>
        <p:blipFill>
          <a:blip r:embed="rId2"/>
          <a:stretch>
            <a:fillRect/>
          </a:stretch>
        </p:blipFill>
        <p:spPr>
          <a:xfrm>
            <a:off x="0" y="-10720"/>
            <a:ext cx="12192000" cy="6879440"/>
          </a:xfrm>
          <a:prstGeom prst="rect">
            <a:avLst/>
          </a:prstGeom>
        </p:spPr>
      </p:pic>
      <p:pic>
        <p:nvPicPr>
          <p:cNvPr id="4" name="Picture 3" descr="Logo, company name&#10;&#10;Description automatically generated">
            <a:extLst>
              <a:ext uri="{FF2B5EF4-FFF2-40B4-BE49-F238E27FC236}">
                <a16:creationId xmlns:a16="http://schemas.microsoft.com/office/drawing/2014/main" id="{41CBD293-4710-79ED-B932-BE7F52D6C8A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025937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8C25C8-AD32-F544-144B-FDD6268F8B7D}"/>
              </a:ext>
            </a:extLst>
          </p:cNvPr>
          <p:cNvPicPr>
            <a:picLocks noChangeAspect="1"/>
          </p:cNvPicPr>
          <p:nvPr/>
        </p:nvPicPr>
        <p:blipFill rotWithShape="1">
          <a:blip r:embed="rId2"/>
          <a:srcRect/>
          <a:stretch/>
        </p:blipFill>
        <p:spPr>
          <a:xfrm>
            <a:off x="0" y="0"/>
            <a:ext cx="12191999" cy="6862646"/>
          </a:xfrm>
          <a:prstGeom prst="rect">
            <a:avLst/>
          </a:prstGeom>
        </p:spPr>
      </p:pic>
      <p:pic>
        <p:nvPicPr>
          <p:cNvPr id="4" name="Picture 3" descr="Logo, company name&#10;&#10;Description automatically generated">
            <a:extLst>
              <a:ext uri="{FF2B5EF4-FFF2-40B4-BE49-F238E27FC236}">
                <a16:creationId xmlns:a16="http://schemas.microsoft.com/office/drawing/2014/main" id="{BC61EB16-205E-AAE3-445D-EB305B31963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7729466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26EE-09B1-5854-9E27-EB000D5886DB}"/>
              </a:ext>
            </a:extLst>
          </p:cNvPr>
          <p:cNvSpPr>
            <a:spLocks noGrp="1"/>
          </p:cNvSpPr>
          <p:nvPr>
            <p:ph type="title"/>
          </p:nvPr>
        </p:nvSpPr>
        <p:spPr>
          <a:xfrm>
            <a:off x="767290" y="1780661"/>
            <a:ext cx="3582073" cy="1463472"/>
          </a:xfrm>
        </p:spPr>
        <p:txBody>
          <a:bodyPr anchor="t">
            <a:normAutofit/>
          </a:bodyPr>
          <a:lstStyle/>
          <a:p>
            <a:r>
              <a:rPr lang="en-US" sz="4800"/>
              <a:t>DEQ Data Viewer</a:t>
            </a:r>
          </a:p>
        </p:txBody>
      </p:sp>
      <p:sp>
        <p:nvSpPr>
          <p:cNvPr id="3" name="Content Placeholder 2">
            <a:extLst>
              <a:ext uri="{FF2B5EF4-FFF2-40B4-BE49-F238E27FC236}">
                <a16:creationId xmlns:a16="http://schemas.microsoft.com/office/drawing/2014/main" id="{DF606D66-633C-5568-DCBA-44EEE1A7E3F9}"/>
              </a:ext>
            </a:extLst>
          </p:cNvPr>
          <p:cNvSpPr>
            <a:spLocks noGrp="1"/>
          </p:cNvSpPr>
          <p:nvPr>
            <p:ph idx="1"/>
          </p:nvPr>
        </p:nvSpPr>
        <p:spPr>
          <a:xfrm>
            <a:off x="276225" y="3383121"/>
            <a:ext cx="4073137" cy="3112929"/>
          </a:xfrm>
        </p:spPr>
        <p:txBody>
          <a:bodyPr anchor="t">
            <a:normAutofit fontScale="92500"/>
          </a:bodyPr>
          <a:lstStyle/>
          <a:p>
            <a:pPr marL="0" indent="0">
              <a:buNone/>
            </a:pPr>
            <a:r>
              <a:rPr lang="en-US" sz="2600"/>
              <a:t>3.</a:t>
            </a:r>
            <a:r>
              <a:rPr lang="en-US" sz="2600">
                <a:effectLst/>
                <a:latin typeface="Calibri" panose="020F0502020204030204" pitchFamily="34" charset="0"/>
                <a:ea typeface="Calibri" panose="020F0502020204030204" pitchFamily="34" charset="0"/>
                <a:cs typeface="Times New Roman" panose="02020603050405020304" pitchFamily="18" charset="0"/>
              </a:rPr>
              <a:t> Zoom in to the area you are collecting Latitude and Longitude (Lat, Long). Left click to drop a pin on the location of the meter If the pin is not in the correct location move the pin until it is over the location of the meter. The Lat, Long will populate in the box.</a:t>
            </a:r>
          </a:p>
          <a:p>
            <a:pPr marL="0" indent="0">
              <a:buNone/>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a:p>
        </p:txBody>
      </p:sp>
      <p:pic>
        <p:nvPicPr>
          <p:cNvPr id="5" name="Picture 4">
            <a:extLst>
              <a:ext uri="{FF2B5EF4-FFF2-40B4-BE49-F238E27FC236}">
                <a16:creationId xmlns:a16="http://schemas.microsoft.com/office/drawing/2014/main" id="{3CC6797B-A950-25B8-ECA1-84BC8298926A}"/>
              </a:ext>
            </a:extLst>
          </p:cNvPr>
          <p:cNvPicPr>
            <a:picLocks noChangeAspect="1"/>
          </p:cNvPicPr>
          <p:nvPr/>
        </p:nvPicPr>
        <p:blipFill>
          <a:blip r:embed="rId2"/>
          <a:stretch>
            <a:fillRect/>
          </a:stretch>
        </p:blipFill>
        <p:spPr>
          <a:xfrm>
            <a:off x="5116652" y="762000"/>
            <a:ext cx="6646723" cy="4785543"/>
          </a:xfrm>
          <a:prstGeom prst="rect">
            <a:avLst/>
          </a:prstGeom>
        </p:spPr>
      </p:pic>
      <p:pic>
        <p:nvPicPr>
          <p:cNvPr id="4" name="Picture 3">
            <a:extLst>
              <a:ext uri="{FF2B5EF4-FFF2-40B4-BE49-F238E27FC236}">
                <a16:creationId xmlns:a16="http://schemas.microsoft.com/office/drawing/2014/main" id="{EE08A173-5313-5283-0E07-9C8DAB2548CD}"/>
              </a:ext>
            </a:extLst>
          </p:cNvPr>
          <p:cNvPicPr>
            <a:picLocks noChangeAspect="1"/>
          </p:cNvPicPr>
          <p:nvPr/>
        </p:nvPicPr>
        <p:blipFill>
          <a:blip r:embed="rId3"/>
          <a:stretch>
            <a:fillRect/>
          </a:stretch>
        </p:blipFill>
        <p:spPr>
          <a:xfrm>
            <a:off x="5299458" y="903730"/>
            <a:ext cx="6276919" cy="4472307"/>
          </a:xfrm>
          <a:prstGeom prst="rect">
            <a:avLst/>
          </a:prstGeom>
        </p:spPr>
      </p:pic>
      <p:sp>
        <p:nvSpPr>
          <p:cNvPr id="12" name="Rectangle 11">
            <a:extLst>
              <a:ext uri="{FF2B5EF4-FFF2-40B4-BE49-F238E27FC236}">
                <a16:creationId xmlns:a16="http://schemas.microsoft.com/office/drawing/2014/main" id="{669C4B90-D4E3-48DB-936E-7FD28A063181}"/>
              </a:ext>
            </a:extLst>
          </p:cNvPr>
          <p:cNvSpPr/>
          <p:nvPr/>
        </p:nvSpPr>
        <p:spPr>
          <a:xfrm>
            <a:off x="5476874" y="4704358"/>
            <a:ext cx="3838576" cy="4704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BA90BBA-0824-8E40-6420-FA41D7EB5A28}"/>
              </a:ext>
            </a:extLst>
          </p:cNvPr>
          <p:cNvPicPr>
            <a:picLocks noChangeAspect="1"/>
          </p:cNvPicPr>
          <p:nvPr/>
        </p:nvPicPr>
        <p:blipFill rotWithShape="1">
          <a:blip r:embed="rId4"/>
          <a:srcRect l="3516" t="7948" r="85000" b="76027"/>
          <a:stretch/>
        </p:blipFill>
        <p:spPr>
          <a:xfrm>
            <a:off x="428625" y="541176"/>
            <a:ext cx="1400176" cy="1100497"/>
          </a:xfrm>
          <a:prstGeom prst="rect">
            <a:avLst/>
          </a:prstGeom>
        </p:spPr>
      </p:pic>
      <p:pic>
        <p:nvPicPr>
          <p:cNvPr id="8" name="Picture 7" descr="Logo, company name&#10;&#10;Description automatically generated">
            <a:extLst>
              <a:ext uri="{FF2B5EF4-FFF2-40B4-BE49-F238E27FC236}">
                <a16:creationId xmlns:a16="http://schemas.microsoft.com/office/drawing/2014/main" id="{182D0FC1-7A1A-6735-5A3E-5D59F1151D8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7946448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7FD91-745C-EB44-6A48-E174855E57F2}"/>
              </a:ext>
            </a:extLst>
          </p:cNvPr>
          <p:cNvPicPr>
            <a:picLocks noChangeAspect="1"/>
          </p:cNvPicPr>
          <p:nvPr/>
        </p:nvPicPr>
        <p:blipFill>
          <a:blip r:embed="rId2"/>
          <a:stretch>
            <a:fillRect/>
          </a:stretch>
        </p:blipFill>
        <p:spPr>
          <a:xfrm>
            <a:off x="1" y="-11915"/>
            <a:ext cx="12192000" cy="6881831"/>
          </a:xfrm>
          <a:prstGeom prst="rect">
            <a:avLst/>
          </a:prstGeom>
        </p:spPr>
      </p:pic>
      <p:pic>
        <p:nvPicPr>
          <p:cNvPr id="4" name="Picture 3" descr="Logo, company name&#10;&#10;Description automatically generated">
            <a:extLst>
              <a:ext uri="{FF2B5EF4-FFF2-40B4-BE49-F238E27FC236}">
                <a16:creationId xmlns:a16="http://schemas.microsoft.com/office/drawing/2014/main" id="{582900D8-6EDD-97CF-FCB3-9A1C2EE20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423188" y="228150"/>
            <a:ext cx="482491" cy="481856"/>
          </a:xfrm>
          <a:prstGeom prst="rect">
            <a:avLst/>
          </a:prstGeom>
        </p:spPr>
      </p:pic>
    </p:spTree>
    <p:extLst>
      <p:ext uri="{BB962C8B-B14F-4D97-AF65-F5344CB8AC3E}">
        <p14:creationId xmlns:p14="http://schemas.microsoft.com/office/powerpoint/2010/main" val="2920268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4D923-B1A0-A897-5774-11162367FDF7}"/>
              </a:ext>
            </a:extLst>
          </p:cNvPr>
          <p:cNvPicPr>
            <a:picLocks noChangeAspect="1"/>
          </p:cNvPicPr>
          <p:nvPr/>
        </p:nvPicPr>
        <p:blipFill>
          <a:blip r:embed="rId2"/>
          <a:stretch>
            <a:fillRect/>
          </a:stretch>
        </p:blipFill>
        <p:spPr>
          <a:xfrm>
            <a:off x="-8273" y="4646"/>
            <a:ext cx="12200273" cy="6853354"/>
          </a:xfrm>
          <a:prstGeom prst="rect">
            <a:avLst/>
          </a:prstGeom>
        </p:spPr>
      </p:pic>
      <p:pic>
        <p:nvPicPr>
          <p:cNvPr id="4" name="Picture 3" descr="Logo, company name&#10;&#10;Description automatically generated">
            <a:extLst>
              <a:ext uri="{FF2B5EF4-FFF2-40B4-BE49-F238E27FC236}">
                <a16:creationId xmlns:a16="http://schemas.microsoft.com/office/drawing/2014/main" id="{FEFAB4DE-129A-4156-0E09-81308803C14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0829146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2E915-82BE-4404-87ED-A817F459C716}"/>
              </a:ext>
            </a:extLst>
          </p:cNvPr>
          <p:cNvPicPr>
            <a:picLocks noChangeAspect="1"/>
          </p:cNvPicPr>
          <p:nvPr/>
        </p:nvPicPr>
        <p:blipFill>
          <a:blip r:embed="rId2"/>
          <a:stretch>
            <a:fillRect/>
          </a:stretch>
        </p:blipFill>
        <p:spPr>
          <a:xfrm>
            <a:off x="13939" y="0"/>
            <a:ext cx="12164122"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15CD8346-E282-BCC6-C0B9-EE6DB5CE2F4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26732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349F4-F32B-4CDB-38D9-84448D49E71F}"/>
              </a:ext>
            </a:extLst>
          </p:cNvPr>
          <p:cNvPicPr>
            <a:picLocks noChangeAspect="1"/>
          </p:cNvPicPr>
          <p:nvPr/>
        </p:nvPicPr>
        <p:blipFill>
          <a:blip r:embed="rId2"/>
          <a:stretch>
            <a:fillRect/>
          </a:stretch>
        </p:blipFill>
        <p:spPr>
          <a:xfrm>
            <a:off x="0" y="0"/>
            <a:ext cx="12392809"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FABA0AA3-80EA-404B-5721-8D0B5504B12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2282475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49851-14E7-243B-BCB1-A7D2AFCADFDF}"/>
              </a:ext>
            </a:extLst>
          </p:cNvPr>
          <p:cNvPicPr>
            <a:picLocks noChangeAspect="1"/>
          </p:cNvPicPr>
          <p:nvPr/>
        </p:nvPicPr>
        <p:blipFill>
          <a:blip r:embed="rId2"/>
          <a:stretch>
            <a:fillRect/>
          </a:stretch>
        </p:blipFill>
        <p:spPr>
          <a:xfrm>
            <a:off x="0" y="8725"/>
            <a:ext cx="12192000" cy="6840550"/>
          </a:xfrm>
          <a:prstGeom prst="rect">
            <a:avLst/>
          </a:prstGeom>
        </p:spPr>
      </p:pic>
      <p:pic>
        <p:nvPicPr>
          <p:cNvPr id="4" name="Picture 3" descr="Logo, company name&#10;&#10;Description automatically generated">
            <a:extLst>
              <a:ext uri="{FF2B5EF4-FFF2-40B4-BE49-F238E27FC236}">
                <a16:creationId xmlns:a16="http://schemas.microsoft.com/office/drawing/2014/main" id="{0A0ACD71-34CF-1A0E-3BEE-32FA7C2721E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334910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CDB9D000-EEB4-94FD-3631-E86BDBBDA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01F5444C-58DD-CCEC-32E2-FA7B65FA151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9604128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B6DE9-6D01-D363-F6D8-22A1EEC60366}"/>
              </a:ext>
            </a:extLst>
          </p:cNvPr>
          <p:cNvPicPr>
            <a:picLocks noChangeAspect="1"/>
          </p:cNvPicPr>
          <p:nvPr/>
        </p:nvPicPr>
        <p:blipFill>
          <a:blip r:embed="rId2"/>
          <a:stretch>
            <a:fillRect/>
          </a:stretch>
        </p:blipFill>
        <p:spPr>
          <a:xfrm>
            <a:off x="0" y="-19006"/>
            <a:ext cx="12192000" cy="6896012"/>
          </a:xfrm>
          <a:prstGeom prst="rect">
            <a:avLst/>
          </a:prstGeom>
        </p:spPr>
      </p:pic>
      <p:pic>
        <p:nvPicPr>
          <p:cNvPr id="4" name="Picture 3" descr="Logo, company name&#10;&#10;Description automatically generated">
            <a:extLst>
              <a:ext uri="{FF2B5EF4-FFF2-40B4-BE49-F238E27FC236}">
                <a16:creationId xmlns:a16="http://schemas.microsoft.com/office/drawing/2014/main" id="{4968C346-F0DD-3968-C60A-E94D7FBD615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2588067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3E3CE-CDC2-9BCF-AFE9-B21667BB1194}"/>
              </a:ext>
            </a:extLst>
          </p:cNvPr>
          <p:cNvPicPr>
            <a:picLocks noChangeAspect="1"/>
          </p:cNvPicPr>
          <p:nvPr/>
        </p:nvPicPr>
        <p:blipFill>
          <a:blip r:embed="rId2"/>
          <a:stretch>
            <a:fillRect/>
          </a:stretch>
        </p:blipFill>
        <p:spPr>
          <a:xfrm>
            <a:off x="0" y="5538"/>
            <a:ext cx="12192000" cy="6846923"/>
          </a:xfrm>
          <a:prstGeom prst="rect">
            <a:avLst/>
          </a:prstGeom>
        </p:spPr>
      </p:pic>
      <p:pic>
        <p:nvPicPr>
          <p:cNvPr id="4" name="Picture 3" descr="Logo, company name&#10;&#10;Description automatically generated">
            <a:extLst>
              <a:ext uri="{FF2B5EF4-FFF2-40B4-BE49-F238E27FC236}">
                <a16:creationId xmlns:a16="http://schemas.microsoft.com/office/drawing/2014/main" id="{B1BAAF6C-AF6E-0E53-7B40-08AFC7D5DDF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15767017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CBA7C-4EDC-42FD-FB8F-213DE762901D}"/>
              </a:ext>
            </a:extLst>
          </p:cNvPr>
          <p:cNvPicPr>
            <a:picLocks noChangeAspect="1"/>
          </p:cNvPicPr>
          <p:nvPr/>
        </p:nvPicPr>
        <p:blipFill>
          <a:blip r:embed="rId2"/>
          <a:stretch>
            <a:fillRect/>
          </a:stretch>
        </p:blipFill>
        <p:spPr>
          <a:xfrm>
            <a:off x="-1" y="-8454"/>
            <a:ext cx="12192001" cy="6874908"/>
          </a:xfrm>
          <a:prstGeom prst="rect">
            <a:avLst/>
          </a:prstGeom>
        </p:spPr>
      </p:pic>
      <p:pic>
        <p:nvPicPr>
          <p:cNvPr id="4" name="Picture 3" descr="Logo, company name&#10;&#10;Description automatically generated">
            <a:extLst>
              <a:ext uri="{FF2B5EF4-FFF2-40B4-BE49-F238E27FC236}">
                <a16:creationId xmlns:a16="http://schemas.microsoft.com/office/drawing/2014/main" id="{FEF57AC9-8A2F-3865-53B2-279C825B3DC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8462286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207766-C53D-8908-4CC3-897701292C5B}"/>
              </a:ext>
            </a:extLst>
          </p:cNvPr>
          <p:cNvPicPr>
            <a:picLocks noChangeAspect="1"/>
          </p:cNvPicPr>
          <p:nvPr/>
        </p:nvPicPr>
        <p:blipFill>
          <a:blip r:embed="rId2"/>
          <a:stretch>
            <a:fillRect/>
          </a:stretch>
        </p:blipFill>
        <p:spPr>
          <a:xfrm>
            <a:off x="-1" y="3495"/>
            <a:ext cx="12198221" cy="6854505"/>
          </a:xfrm>
          <a:prstGeom prst="rect">
            <a:avLst/>
          </a:prstGeom>
        </p:spPr>
      </p:pic>
      <p:pic>
        <p:nvPicPr>
          <p:cNvPr id="4" name="Picture 3" descr="Logo, company name&#10;&#10;Description automatically generated">
            <a:extLst>
              <a:ext uri="{FF2B5EF4-FFF2-40B4-BE49-F238E27FC236}">
                <a16:creationId xmlns:a16="http://schemas.microsoft.com/office/drawing/2014/main" id="{13720B85-27F1-8BF3-1DAB-2FB946EBC20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4177903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413960DA-7808-4771-9870-3179A1CB5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07181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0D923CB6-579D-753F-0662-93CA21748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9036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wooden, close&#10;&#10;Description automatically generated">
            <a:extLst>
              <a:ext uri="{FF2B5EF4-FFF2-40B4-BE49-F238E27FC236}">
                <a16:creationId xmlns:a16="http://schemas.microsoft.com/office/drawing/2014/main" id="{13E6DA8E-E048-EB28-4C9C-7CF0D18B2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91AB58DF-E780-93C8-6FB3-0159EB29CA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grpSp>
        <p:nvGrpSpPr>
          <p:cNvPr id="4" name="Group 3">
            <a:extLst>
              <a:ext uri="{FF2B5EF4-FFF2-40B4-BE49-F238E27FC236}">
                <a16:creationId xmlns:a16="http://schemas.microsoft.com/office/drawing/2014/main" id="{2AE8A813-97AA-443F-515A-CBF3A14633E2}"/>
              </a:ext>
            </a:extLst>
          </p:cNvPr>
          <p:cNvGrpSpPr/>
          <p:nvPr/>
        </p:nvGrpSpPr>
        <p:grpSpPr>
          <a:xfrm>
            <a:off x="5987562" y="6020430"/>
            <a:ext cx="5918118" cy="547424"/>
            <a:chOff x="5987562" y="6020430"/>
            <a:chExt cx="5918118" cy="547424"/>
          </a:xfrm>
        </p:grpSpPr>
        <p:sp>
          <p:nvSpPr>
            <p:cNvPr id="5" name="Rectangle: Rounded Corners 4">
              <a:extLst>
                <a:ext uri="{FF2B5EF4-FFF2-40B4-BE49-F238E27FC236}">
                  <a16:creationId xmlns:a16="http://schemas.microsoft.com/office/drawing/2014/main" id="{C417FB5D-1DA0-40D4-7FEF-D934787B1A15}"/>
                </a:ext>
              </a:extLst>
            </p:cNvPr>
            <p:cNvSpPr/>
            <p:nvPr/>
          </p:nvSpPr>
          <p:spPr>
            <a:xfrm>
              <a:off x="5987562" y="6020430"/>
              <a:ext cx="5918118" cy="547424"/>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87EAFE0-36B6-592E-F1EC-257B8311A97F}"/>
                </a:ext>
              </a:extLst>
            </p:cNvPr>
            <p:cNvSpPr txBox="1"/>
            <p:nvPr/>
          </p:nvSpPr>
          <p:spPr>
            <a:xfrm>
              <a:off x="6096000" y="6020430"/>
              <a:ext cx="5809680" cy="461665"/>
            </a:xfrm>
            <a:prstGeom prst="rect">
              <a:avLst/>
            </a:prstGeom>
            <a:noFill/>
          </p:spPr>
          <p:txBody>
            <a:bodyPr wrap="square" rtlCol="0">
              <a:spAutoFit/>
            </a:bodyPr>
            <a:lstStyle/>
            <a:p>
              <a:r>
                <a:rPr lang="en-US" sz="2400">
                  <a:hlinkClick r:id="rId5">
                    <a:extLst>
                      <a:ext uri="{A12FA001-AC4F-418D-AE19-62706E023703}">
                        <ahyp:hlinkClr xmlns:ahyp="http://schemas.microsoft.com/office/drawing/2018/hyperlinkcolor" val="tx"/>
                      </a:ext>
                    </a:extLst>
                  </a:hlinkClick>
                </a:rPr>
                <a:t>www.deq.ok.gov/lead-service-line-inventory</a:t>
              </a:r>
              <a:endParaRPr lang="en-US" sz="2400"/>
            </a:p>
          </p:txBody>
        </p:sp>
      </p:grpSp>
    </p:spTree>
    <p:extLst>
      <p:ext uri="{BB962C8B-B14F-4D97-AF65-F5344CB8AC3E}">
        <p14:creationId xmlns:p14="http://schemas.microsoft.com/office/powerpoint/2010/main" val="34812391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container, device, glass&#10;&#10;Description automatically generated">
            <a:extLst>
              <a:ext uri="{FF2B5EF4-FFF2-40B4-BE49-F238E27FC236}">
                <a16:creationId xmlns:a16="http://schemas.microsoft.com/office/drawing/2014/main" id="{36F9822E-DE71-D5BE-0D8D-C47E931704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descr="Logo, company name&#10;&#10;Description automatically generated">
            <a:extLst>
              <a:ext uri="{FF2B5EF4-FFF2-40B4-BE49-F238E27FC236}">
                <a16:creationId xmlns:a16="http://schemas.microsoft.com/office/drawing/2014/main" id="{40A75758-D89C-80E8-54DF-7A0B5928F49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16375" y="5123793"/>
            <a:ext cx="3639312" cy="2047113"/>
          </a:xfrm>
          <a:prstGeom prst="rect">
            <a:avLst/>
          </a:prstGeom>
        </p:spPr>
      </p:pic>
    </p:spTree>
    <p:extLst>
      <p:ext uri="{BB962C8B-B14F-4D97-AF65-F5344CB8AC3E}">
        <p14:creationId xmlns:p14="http://schemas.microsoft.com/office/powerpoint/2010/main" val="18858027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text&#10;&#10;Description automatically generated">
            <a:extLst>
              <a:ext uri="{FF2B5EF4-FFF2-40B4-BE49-F238E27FC236}">
                <a16:creationId xmlns:a16="http://schemas.microsoft.com/office/drawing/2014/main" id="{C8F8AB5D-2B73-10B8-07EE-739642926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36142037-8F9F-255D-48F4-15CC1484C1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3639347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text&#10;&#10;Description automatically generated">
            <a:extLst>
              <a:ext uri="{FF2B5EF4-FFF2-40B4-BE49-F238E27FC236}">
                <a16:creationId xmlns:a16="http://schemas.microsoft.com/office/drawing/2014/main" id="{10AE9DAF-99F1-F9E1-2BDE-9697AA0B0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72C86D78-104D-8EFC-B273-F8694F7C759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9050" t="26400" r="61124" b="38400"/>
          <a:stretch/>
        </p:blipFill>
        <p:spPr>
          <a:xfrm>
            <a:off x="11390874" y="228149"/>
            <a:ext cx="514806" cy="514129"/>
          </a:xfrm>
          <a:prstGeom prst="rect">
            <a:avLst/>
          </a:prstGeom>
        </p:spPr>
      </p:pic>
    </p:spTree>
    <p:extLst>
      <p:ext uri="{BB962C8B-B14F-4D97-AF65-F5344CB8AC3E}">
        <p14:creationId xmlns:p14="http://schemas.microsoft.com/office/powerpoint/2010/main" val="21732829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BD1E5F99F1F04FABE0CEF8BB01E6C3" ma:contentTypeVersion="14" ma:contentTypeDescription="Create a new document." ma:contentTypeScope="" ma:versionID="94f876f3ed6fe7206ef1b26782a7c520">
  <xsd:schema xmlns:xsd="http://www.w3.org/2001/XMLSchema" xmlns:xs="http://www.w3.org/2001/XMLSchema" xmlns:p="http://schemas.microsoft.com/office/2006/metadata/properties" xmlns:ns1="http://schemas.microsoft.com/sharepoint/v3" xmlns:ns2="3c290a3f-34d7-4da0-ab84-01ea4a6e18c9" xmlns:ns3="a9b102e9-b6bf-400b-aba0-468f04c014e8" targetNamespace="http://schemas.microsoft.com/office/2006/metadata/properties" ma:root="true" ma:fieldsID="1813f162628d8f635eb7f8ffc2c5f14d" ns1:_="" ns2:_="" ns3:_="">
    <xsd:import namespace="http://schemas.microsoft.com/sharepoint/v3"/>
    <xsd:import namespace="3c290a3f-34d7-4da0-ab84-01ea4a6e18c9"/>
    <xsd:import namespace="a9b102e9-b6bf-400b-aba0-468f04c014e8"/>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290a3f-34d7-4da0-ab84-01ea4a6e18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b102e9-b6bf-400b-aba0-468f04c014e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214e37f-212c-4b9a-8976-a91d45bf907f}" ma:internalName="TaxCatchAll" ma:showField="CatchAllData" ma:web="a9b102e9-b6bf-400b-aba0-468f04c014e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3E1022-0F98-4017-831B-90120236F369}">
  <ds:schemaRefs>
    <ds:schemaRef ds:uri="http://schemas.microsoft.com/sharepoint/v3/contenttype/forms"/>
  </ds:schemaRefs>
</ds:datastoreItem>
</file>

<file path=customXml/itemProps2.xml><?xml version="1.0" encoding="utf-8"?>
<ds:datastoreItem xmlns:ds="http://schemas.openxmlformats.org/officeDocument/2006/customXml" ds:itemID="{FD1B72A6-EF98-4728-84B0-8D7B8931DF2F}">
  <ds:schemaRefs>
    <ds:schemaRef ds:uri="3c290a3f-34d7-4da0-ab84-01ea4a6e18c9"/>
    <ds:schemaRef ds:uri="a9b102e9-b6bf-400b-aba0-468f04c014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6</TotalTime>
  <Words>2015</Words>
  <Application>Microsoft Office PowerPoint</Application>
  <PresentationFormat>Widescreen</PresentationFormat>
  <Paragraphs>152</Paragraphs>
  <Slides>131</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131</vt:i4>
      </vt:variant>
    </vt:vector>
  </HeadingPairs>
  <TitlesOfParts>
    <vt:vector size="137" baseType="lpstr">
      <vt:lpstr>Arial</vt:lpstr>
      <vt:lpstr>Calibri</vt:lpstr>
      <vt:lpstr>Calibri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 Classification Methods</vt:lpstr>
      <vt:lpstr>Overview</vt:lpstr>
      <vt:lpstr>Types of Materials</vt:lpstr>
      <vt:lpstr>What is a lead service line?</vt:lpstr>
      <vt:lpstr>Historical Records Review </vt:lpstr>
      <vt:lpstr>Previous Materials Evaluation</vt:lpstr>
      <vt:lpstr>Construction &amp; Plumbing Codes and Records</vt:lpstr>
      <vt:lpstr>PowerPoint Presentation</vt:lpstr>
      <vt:lpstr>Water System Records</vt:lpstr>
      <vt:lpstr>PowerPoint Presentation</vt:lpstr>
      <vt:lpstr>Distribution System Inspections and Records</vt:lpstr>
      <vt:lpstr>Identifying Service Line Material During Normal Operations</vt:lpstr>
      <vt:lpstr>PowerPoint Presentation</vt:lpstr>
      <vt:lpstr>Service Line Investigations</vt:lpstr>
      <vt:lpstr>Visual Inspection </vt:lpstr>
      <vt:lpstr>Excavation </vt:lpstr>
      <vt:lpstr>Other Methods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GPS Coordinates Useful?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DEQ Data Viewer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Bussing</dc:creator>
  <cp:lastModifiedBy>George Russell</cp:lastModifiedBy>
  <cp:revision>5</cp:revision>
  <cp:lastPrinted>2022-12-28T21:01:50Z</cp:lastPrinted>
  <dcterms:created xsi:type="dcterms:W3CDTF">2022-11-29T18:45:48Z</dcterms:created>
  <dcterms:modified xsi:type="dcterms:W3CDTF">2023-02-01T19:20:37Z</dcterms:modified>
</cp:coreProperties>
</file>