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5" r:id="rId3"/>
    <p:sldId id="286" r:id="rId4"/>
    <p:sldId id="275" r:id="rId5"/>
    <p:sldId id="276" r:id="rId6"/>
    <p:sldId id="277" r:id="rId7"/>
    <p:sldId id="278" r:id="rId8"/>
    <p:sldId id="279" r:id="rId9"/>
    <p:sldId id="300" r:id="rId10"/>
    <p:sldId id="282" r:id="rId11"/>
    <p:sldId id="283" r:id="rId12"/>
    <p:sldId id="287" r:id="rId13"/>
    <p:sldId id="288" r:id="rId14"/>
    <p:sldId id="301" r:id="rId15"/>
    <p:sldId id="302" r:id="rId16"/>
    <p:sldId id="303" r:id="rId17"/>
    <p:sldId id="304" r:id="rId18"/>
    <p:sldId id="305" r:id="rId19"/>
    <p:sldId id="26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8F9"/>
    <a:srgbClr val="E9F4F5"/>
    <a:srgbClr val="CE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312A5-F83E-47FA-B916-8659F0FD71C3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C4D64-02ED-4E8F-B8C7-6E0F6EBA5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35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034F2-4795-4890-A6DB-A02D0500E32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1660-8B60-4663-94A6-80C70494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027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C77FE3D6-8671-4DA1-AC3D-D4FDC2A6D03A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D05BD76-D889-4D77-B552-BD618C23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8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086E-7DE7-4E25-A216-5FBE11B26846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6AD9-2E4F-4119-9F3C-955E8E820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3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210B4-7FC1-4241-8DD9-43F5C6EFBAC4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A544-D0D9-4096-8FC1-29CFD269A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1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2923-F2FC-4A4F-8627-57FC480D2022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F720B-7EC9-45B8-B11C-34C65C75A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70DE-711E-475C-AC5F-E86CF9AB69E7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0F2C-E746-4342-92D3-3AEA53CA0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6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2FD3C-FD21-4D79-BF7E-2FC52CD2B5D7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4661-D3BE-4492-AE73-6D8A521C0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8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DC9D-3FAC-422C-BA7D-56A5D8CF9B41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F7EA-C802-4CFF-97F1-B00CD6E0D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1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E899-8DF4-411A-956C-7CE664848760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7755-12C7-47BE-9F9B-A2704C51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3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70C4-0405-4F4C-8D55-C307BFD83A05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431D-6BD5-48D3-98DC-4089AE18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634D-E100-47F3-882F-FC286AF759A8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8626B-DE6D-499C-B4E7-6305EA8FD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1DD4-DDD6-42F7-BF2B-AE2277117B38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579C-2806-4906-B3E7-CE3E3942D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9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3F0E51-6052-4655-842B-65F9CB9F5CB6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A6001C-B516-4B10-8179-07F76ABE8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6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r>
              <a:rPr lang="en-US" altLang="en-US" dirty="0" smtClean="0"/>
              <a:t>E2 Signatory Is the Preparer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r>
              <a:rPr lang="en-US" altLang="en-US" dirty="0" smtClean="0"/>
              <a:t>Creating and submitting </a:t>
            </a:r>
            <a:r>
              <a:rPr lang="en-US" altLang="en-US" dirty="0" err="1" smtClean="0"/>
              <a:t>eDMRs</a:t>
            </a:r>
            <a:r>
              <a:rPr lang="en-US" altLang="en-US" dirty="0" smtClean="0"/>
              <a:t> when the Signatory is also the preparer.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3505200" cy="178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Signatory 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45740"/>
            <a:ext cx="8077200" cy="39692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1600200"/>
            <a:ext cx="2514600" cy="12049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1604818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page is optional. If you have a “Non-Compliance Report” and/or “Waste Water MORs” you can use this page to attach it to your </a:t>
            </a:r>
            <a:r>
              <a:rPr lang="en-US" sz="1200" dirty="0" err="1" smtClean="0"/>
              <a:t>eDMR</a:t>
            </a:r>
            <a:r>
              <a:rPr lang="en-US" sz="1200" dirty="0" smtClean="0"/>
              <a:t> submission</a:t>
            </a:r>
            <a:endParaRPr lang="en-US" sz="1200" dirty="0"/>
          </a:p>
        </p:txBody>
      </p:sp>
      <p:sp>
        <p:nvSpPr>
          <p:cNvPr id="19" name="Rectangular Callout 18"/>
          <p:cNvSpPr/>
          <p:nvPr/>
        </p:nvSpPr>
        <p:spPr>
          <a:xfrm>
            <a:off x="7620000" y="4572000"/>
            <a:ext cx="762000" cy="685800"/>
          </a:xfrm>
          <a:prstGeom prst="wedgeRectCallout">
            <a:avLst>
              <a:gd name="adj1" fmla="val 20193"/>
              <a:gd name="adj2" fmla="val 7808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20000" y="4572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Signatory 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63477"/>
            <a:ext cx="8077200" cy="37310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2362200"/>
            <a:ext cx="609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24800" y="4876800"/>
            <a:ext cx="533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4038600" y="2249268"/>
            <a:ext cx="1981200" cy="646331"/>
          </a:xfrm>
          <a:prstGeom prst="wedgeRectCallout">
            <a:avLst>
              <a:gd name="adj1" fmla="val -67453"/>
              <a:gd name="adj2" fmla="val -609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22492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view a copy of the </a:t>
            </a:r>
            <a:r>
              <a:rPr lang="en-US" sz="1200" dirty="0" err="1" smtClean="0"/>
              <a:t>eDMR</a:t>
            </a:r>
            <a:r>
              <a:rPr lang="en-US" sz="1200" dirty="0" smtClean="0"/>
              <a:t> you will be submitting</a:t>
            </a:r>
            <a:endParaRPr lang="en-US" sz="1200" dirty="0"/>
          </a:p>
        </p:txBody>
      </p:sp>
      <p:sp>
        <p:nvSpPr>
          <p:cNvPr id="11" name="Rectangular Callout 10"/>
          <p:cNvSpPr/>
          <p:nvPr/>
        </p:nvSpPr>
        <p:spPr>
          <a:xfrm>
            <a:off x="7696200" y="3962400"/>
            <a:ext cx="838200" cy="685800"/>
          </a:xfrm>
          <a:prstGeom prst="wedgeRectCallout">
            <a:avLst>
              <a:gd name="adj1" fmla="val -998"/>
              <a:gd name="adj2" fmla="val 880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96200" y="3962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Next</a:t>
            </a:r>
          </a:p>
        </p:txBody>
      </p:sp>
    </p:spTree>
    <p:extLst>
      <p:ext uri="{BB962C8B-B14F-4D97-AF65-F5344CB8AC3E}">
        <p14:creationId xmlns:p14="http://schemas.microsoft.com/office/powerpoint/2010/main" val="3830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59656" y="1219200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Signatory 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48143"/>
            <a:ext cx="8077200" cy="2781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3048000"/>
            <a:ext cx="40386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38600" y="3733800"/>
            <a:ext cx="2209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8600" y="4572000"/>
            <a:ext cx="533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1676400" y="2743200"/>
            <a:ext cx="1371600" cy="584775"/>
          </a:xfrm>
          <a:prstGeom prst="wedgeRectCallout">
            <a:avLst>
              <a:gd name="adj1" fmla="val 63343"/>
              <a:gd name="adj2" fmla="val 66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400" y="2743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Read the Agreement</a:t>
            </a:r>
            <a:endParaRPr lang="en-US" sz="1600" dirty="0"/>
          </a:p>
        </p:txBody>
      </p:sp>
      <p:sp>
        <p:nvSpPr>
          <p:cNvPr id="15" name="Rectangular Callout 14"/>
          <p:cNvSpPr/>
          <p:nvPr/>
        </p:nvSpPr>
        <p:spPr>
          <a:xfrm>
            <a:off x="1905000" y="4114800"/>
            <a:ext cx="2362200" cy="647700"/>
          </a:xfrm>
          <a:prstGeom prst="wedgeRectCallout">
            <a:avLst>
              <a:gd name="adj1" fmla="val 45043"/>
              <a:gd name="adj2" fmla="val -6962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000" y="4114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Check the “I acknowledge that I have read the certification statement”</a:t>
            </a:r>
            <a:endParaRPr lang="en-US" sz="1200" dirty="0"/>
          </a:p>
        </p:txBody>
      </p:sp>
      <p:sp>
        <p:nvSpPr>
          <p:cNvPr id="17" name="Rectangular Callout 16"/>
          <p:cNvSpPr/>
          <p:nvPr/>
        </p:nvSpPr>
        <p:spPr>
          <a:xfrm>
            <a:off x="7696200" y="3886200"/>
            <a:ext cx="838200" cy="552450"/>
          </a:xfrm>
          <a:prstGeom prst="wedgeRectCallout">
            <a:avLst>
              <a:gd name="adj1" fmla="val -12018"/>
              <a:gd name="adj2" fmla="val 859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96200" y="3886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Submit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227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</a:t>
            </a:r>
            <a:r>
              <a:rPr lang="en-US" altLang="en-US" sz="1800" dirty="0" smtClean="0"/>
              <a:t>Submission Receipt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077200" cy="4876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48400" y="2142067"/>
            <a:ext cx="2057400" cy="13765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24600" y="21336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 submitting the </a:t>
            </a:r>
            <a:r>
              <a:rPr lang="en-US" sz="1400" dirty="0" err="1" smtClean="0"/>
              <a:t>eDMR</a:t>
            </a:r>
            <a:r>
              <a:rPr lang="en-US" sz="1400" dirty="0" smtClean="0"/>
              <a:t> in E2, you will get an E2 Receipt. You will then click the home button above.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858000" y="1524000"/>
            <a:ext cx="533400" cy="228600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1"/>
            <a:ext cx="80771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</a:t>
            </a:r>
            <a:r>
              <a:rPr lang="en-US" altLang="en-US" sz="1800" dirty="0" smtClean="0"/>
              <a:t>Home Page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1" y="2749898"/>
            <a:ext cx="1600199" cy="2584102"/>
          </a:xfrm>
          <a:prstGeom prst="rect">
            <a:avLst/>
          </a:prstGeom>
          <a:solidFill>
            <a:srgbClr val="F1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9898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76800" y="5029200"/>
            <a:ext cx="2971800" cy="304800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4648200" y="3924301"/>
            <a:ext cx="2133600" cy="876299"/>
          </a:xfrm>
          <a:prstGeom prst="wedgeRectCallout">
            <a:avLst>
              <a:gd name="adj1" fmla="val -36218"/>
              <a:gd name="adj2" fmla="val 7989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39243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here to go to ERS to sign your submission.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51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1969532"/>
            <a:ext cx="5648325" cy="3959780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179513"/>
            <a:ext cx="7024687" cy="344487"/>
          </a:xfrm>
        </p:spPr>
        <p:txBody>
          <a:bodyPr/>
          <a:lstStyle/>
          <a:p>
            <a:r>
              <a:rPr lang="en-US" altLang="en-US" sz="1800" dirty="0" smtClean="0"/>
              <a:t>ERS: Signatory Sign and Submit </a:t>
            </a:r>
            <a:r>
              <a:rPr lang="en-US" altLang="en-US" sz="1800" dirty="0" err="1" smtClean="0"/>
              <a:t>eDMR</a:t>
            </a:r>
            <a:endParaRPr lang="en-US" altLang="en-US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71600" y="1600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ERS Home Page, after you log 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33600" y="3275290"/>
            <a:ext cx="150495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Callout 9"/>
          <p:cNvSpPr/>
          <p:nvPr/>
        </p:nvSpPr>
        <p:spPr>
          <a:xfrm>
            <a:off x="457200" y="2894290"/>
            <a:ext cx="1676400" cy="990600"/>
          </a:xfrm>
          <a:prstGeom prst="rightArrowCallout">
            <a:avLst>
              <a:gd name="adj1" fmla="val 15676"/>
              <a:gd name="adj2" fmla="val 25000"/>
              <a:gd name="adj3" fmla="val 25000"/>
              <a:gd name="adj4" fmla="val 715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29725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view all e-DMR submissions.</a:t>
            </a:r>
            <a:endParaRPr lang="en-US" sz="12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40707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343400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2557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ERS: Signatory Sign and Submit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7200" y="2667000"/>
            <a:ext cx="13716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 Mark this Box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3962400"/>
            <a:ext cx="15240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“Sign and Submit”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3581400"/>
            <a:ext cx="1447800" cy="1066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Click on “View Submission” to view your </a:t>
            </a:r>
            <a:r>
              <a:rPr lang="en-US" sz="1400" dirty="0" err="1" smtClean="0">
                <a:solidFill>
                  <a:schemeClr val="tx1"/>
                </a:solidFill>
              </a:rPr>
              <a:t>eDMR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3124200"/>
            <a:ext cx="304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0" y="3505200"/>
            <a:ext cx="1295400" cy="2667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0487" y="3048000"/>
            <a:ext cx="595313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077200" cy="4724400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1795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ERS: Signatory Sign and Submit </a:t>
            </a:r>
            <a:r>
              <a:rPr lang="en-US" altLang="en-US" sz="1800" dirty="0" err="1" smtClean="0"/>
              <a:t>eDMR</a:t>
            </a:r>
            <a:r>
              <a:rPr lang="en-US" altLang="en-US" sz="1800" dirty="0" smtClean="0"/>
              <a:t> (Sign and Submit)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  <p:sp>
        <p:nvSpPr>
          <p:cNvPr id="9" name="Rectangle 8"/>
          <p:cNvSpPr/>
          <p:nvPr/>
        </p:nvSpPr>
        <p:spPr>
          <a:xfrm>
            <a:off x="4800600" y="2133600"/>
            <a:ext cx="19050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 the Statement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4688477"/>
            <a:ext cx="22860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Enter your Account Password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3400" y="5410200"/>
            <a:ext cx="25908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Answer the Security Question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876800"/>
            <a:ext cx="11430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Click “Accept and Sign”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3124200"/>
            <a:ext cx="6324600" cy="1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67000" y="4800600"/>
            <a:ext cx="1828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09800" y="5257800"/>
            <a:ext cx="1828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52600" y="5486400"/>
            <a:ext cx="11430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8077200" cy="4724400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024687" cy="344487"/>
          </a:xfrm>
        </p:spPr>
        <p:txBody>
          <a:bodyPr/>
          <a:lstStyle/>
          <a:p>
            <a:r>
              <a:rPr lang="en-US" altLang="en-US" sz="1800" dirty="0"/>
              <a:t>ERS: Signatory Sign and Submit </a:t>
            </a:r>
            <a:r>
              <a:rPr lang="en-US" altLang="en-US" sz="1800" dirty="0" err="1" smtClean="0"/>
              <a:t>eDMR</a:t>
            </a:r>
            <a:r>
              <a:rPr lang="en-US" altLang="en-US" sz="1800" dirty="0" smtClean="0"/>
              <a:t> (Sign and Submit)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0"/>
            <a:ext cx="3810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1600" b="1" u="sng" dirty="0" smtClean="0"/>
              <a:t>Submitting a Preparer Created </a:t>
            </a:r>
            <a:r>
              <a:rPr lang="en-US" altLang="en-US" sz="1600" b="1" u="sng" dirty="0" err="1" smtClean="0"/>
              <a:t>eDMR</a:t>
            </a:r>
            <a:endParaRPr lang="en-US" altLang="en-US" sz="1600" b="1" u="sng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76400" y="4800600"/>
            <a:ext cx="2895600" cy="1371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Once the submission has been submitted, you will receive the above message, and an email saying that it was received. You are done with the </a:t>
            </a:r>
            <a:r>
              <a:rPr lang="en-US" sz="1400" dirty="0" err="1" smtClean="0">
                <a:solidFill>
                  <a:schemeClr val="tx1"/>
                </a:solidFill>
              </a:rPr>
              <a:t>eDMR</a:t>
            </a:r>
            <a:r>
              <a:rPr lang="en-US" sz="1400" dirty="0" smtClean="0">
                <a:solidFill>
                  <a:schemeClr val="tx1"/>
                </a:solidFill>
              </a:rPr>
              <a:t> submission process.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286000"/>
            <a:ext cx="35814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63279"/>
            <a:ext cx="8077200" cy="419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024688" cy="344488"/>
          </a:xfrm>
        </p:spPr>
        <p:txBody>
          <a:bodyPr/>
          <a:lstStyle/>
          <a:p>
            <a:r>
              <a:rPr lang="en-US" altLang="en-US" sz="1600" dirty="0" smtClean="0"/>
              <a:t>E2: Login Page (Web Address: </a:t>
            </a:r>
            <a:r>
              <a:rPr lang="en-US" altLang="en-US" sz="1600" b="1" dirty="0" smtClean="0"/>
              <a:t>https://applications.deq.ok.gov/e2</a:t>
            </a:r>
            <a:r>
              <a:rPr lang="en-US" altLang="en-US" sz="1600" dirty="0" smtClean="0"/>
              <a:t>)</a:t>
            </a:r>
          </a:p>
        </p:txBody>
      </p:sp>
      <p:pic>
        <p:nvPicPr>
          <p:cNvPr id="1638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81200"/>
            <a:ext cx="8077200" cy="3962400"/>
          </a:xfrm>
        </p:spPr>
      </p:pic>
      <p:sp>
        <p:nvSpPr>
          <p:cNvPr id="2" name="Left Arrow 1"/>
          <p:cNvSpPr/>
          <p:nvPr/>
        </p:nvSpPr>
        <p:spPr>
          <a:xfrm>
            <a:off x="2286000" y="3416899"/>
            <a:ext cx="1219200" cy="8624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3709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Login for E2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95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024688" cy="344488"/>
          </a:xfrm>
        </p:spPr>
        <p:txBody>
          <a:bodyPr/>
          <a:lstStyle/>
          <a:p>
            <a:r>
              <a:rPr lang="en-US" altLang="en-US" sz="1800" dirty="0" smtClean="0"/>
              <a:t>E2: Home Page after Login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981200"/>
            <a:ext cx="2686050" cy="3590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2800" y="2667000"/>
            <a:ext cx="1143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1219200" y="2209800"/>
            <a:ext cx="1828800" cy="923330"/>
          </a:xfrm>
          <a:prstGeom prst="wedgeRectCallout">
            <a:avLst>
              <a:gd name="adj1" fmla="val 67872"/>
              <a:gd name="adj2" fmla="val 194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2209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to begin the </a:t>
            </a:r>
            <a:r>
              <a:rPr lang="en-US" dirty="0" err="1" smtClean="0"/>
              <a:t>eDMR</a:t>
            </a:r>
            <a:r>
              <a:rPr lang="en-US" dirty="0" smtClean="0"/>
              <a:t>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1795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</a:t>
            </a:r>
            <a:r>
              <a:rPr lang="en-US" altLang="en-US" sz="1800" dirty="0" smtClean="0"/>
              <a:t>Signatory Create </a:t>
            </a:r>
            <a:r>
              <a:rPr lang="en-US" altLang="en-US" sz="1800" dirty="0" err="1" smtClean="0"/>
              <a:t>eDMR</a:t>
            </a: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8077200" cy="3619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3505200"/>
            <a:ext cx="3429000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4343400"/>
            <a:ext cx="27432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4572000"/>
            <a:ext cx="27432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1981200" y="2894235"/>
            <a:ext cx="1676400" cy="534765"/>
          </a:xfrm>
          <a:prstGeom prst="wedgeRectCallout">
            <a:avLst>
              <a:gd name="adj1" fmla="val -2651"/>
              <a:gd name="adj2" fmla="val 7462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289423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Enter Facility Information Here</a:t>
            </a:r>
            <a:endParaRPr lang="en-US" sz="1400" dirty="0"/>
          </a:p>
        </p:txBody>
      </p:sp>
      <p:sp>
        <p:nvSpPr>
          <p:cNvPr id="10" name="Rectangular Callout 9"/>
          <p:cNvSpPr/>
          <p:nvPr/>
        </p:nvSpPr>
        <p:spPr>
          <a:xfrm>
            <a:off x="762000" y="3697068"/>
            <a:ext cx="1535545" cy="646331"/>
          </a:xfrm>
          <a:prstGeom prst="wedgeRectCallout">
            <a:avLst>
              <a:gd name="adj1" fmla="val 57327"/>
              <a:gd name="adj2" fmla="val 6444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36970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Monitoring Start and End dates here</a:t>
            </a:r>
            <a:endParaRPr lang="en-US" sz="1200" dirty="0"/>
          </a:p>
        </p:txBody>
      </p:sp>
      <p:sp>
        <p:nvSpPr>
          <p:cNvPr id="12" name="Rectangular Callout 11"/>
          <p:cNvSpPr/>
          <p:nvPr/>
        </p:nvSpPr>
        <p:spPr>
          <a:xfrm>
            <a:off x="5257800" y="4059704"/>
            <a:ext cx="1295400" cy="653472"/>
          </a:xfrm>
          <a:prstGeom prst="wedgeRectCallout">
            <a:avLst>
              <a:gd name="adj1" fmla="val -63614"/>
              <a:gd name="adj2" fmla="val 4442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7800" y="4078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Remove any information in these fields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7772400" y="4800600"/>
            <a:ext cx="6096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7162800" y="3962400"/>
            <a:ext cx="1371600" cy="651055"/>
          </a:xfrm>
          <a:prstGeom prst="wedgeRectCallout">
            <a:avLst>
              <a:gd name="adj1" fmla="val 3005"/>
              <a:gd name="adj2" fmla="val 893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2800" y="3962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Search by the given criteria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51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7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59656" y="914400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Signatory 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9721"/>
            <a:ext cx="8077200" cy="5197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4419600"/>
            <a:ext cx="6781800" cy="1981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10400" y="4428836"/>
            <a:ext cx="457200" cy="1981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533400" y="3733800"/>
            <a:ext cx="2362200" cy="924243"/>
          </a:xfrm>
          <a:prstGeom prst="wedgeRectCallout">
            <a:avLst>
              <a:gd name="adj1" fmla="val 50330"/>
              <a:gd name="adj2" fmla="val 7855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733801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of </a:t>
            </a:r>
            <a:r>
              <a:rPr lang="en-US" dirty="0" err="1" smtClean="0"/>
              <a:t>eDMRs</a:t>
            </a:r>
            <a:r>
              <a:rPr lang="en-US" dirty="0" smtClean="0"/>
              <a:t> found within your search criteria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4800600" y="4045803"/>
            <a:ext cx="1981200" cy="830997"/>
          </a:xfrm>
          <a:prstGeom prst="wedgeRectCallout">
            <a:avLst>
              <a:gd name="adj1" fmla="val 67279"/>
              <a:gd name="adj2" fmla="val 8419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40458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one of these icons to open that particular </a:t>
            </a:r>
            <a:r>
              <a:rPr lang="en-US" sz="1200" dirty="0" err="1" smtClean="0"/>
              <a:t>eDMR</a:t>
            </a:r>
            <a:r>
              <a:rPr lang="en-US" sz="1200" dirty="0"/>
              <a:t> </a:t>
            </a:r>
            <a:r>
              <a:rPr lang="en-US" sz="1200" dirty="0" smtClean="0"/>
              <a:t>that you would like to create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84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5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1795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Signatory 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60615"/>
            <a:ext cx="8077200" cy="25367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352800"/>
            <a:ext cx="1295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0" y="4114800"/>
            <a:ext cx="8382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3200400" y="2514600"/>
            <a:ext cx="1981200" cy="685800"/>
          </a:xfrm>
          <a:prstGeom prst="wedgeRectCallout">
            <a:avLst>
              <a:gd name="adj1" fmla="val -55798"/>
              <a:gd name="adj2" fmla="val 8674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2514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“Online Entry Form”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7162800" y="3239869"/>
            <a:ext cx="1447800" cy="685800"/>
          </a:xfrm>
          <a:prstGeom prst="wedgeRectCallout">
            <a:avLst>
              <a:gd name="adj1" fmla="val 7688"/>
              <a:gd name="adj2" fmla="val 7748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62800" y="32398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“Continue”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4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914400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Signatory 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77200" cy="50328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796064"/>
            <a:ext cx="1600200" cy="1429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533400" y="1981200"/>
            <a:ext cx="1447800" cy="738664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9812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through each Parameter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209800" y="2819400"/>
            <a:ext cx="4038600" cy="3200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4495800" y="1981200"/>
            <a:ext cx="1752600" cy="762000"/>
          </a:xfrm>
          <a:prstGeom prst="wedgeRectCallout">
            <a:avLst>
              <a:gd name="adj1" fmla="val -3521"/>
              <a:gd name="adj2" fmla="val 9043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19812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Enter the values for each of the red boxes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705600" y="60198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6553200" y="4572000"/>
            <a:ext cx="2133600" cy="1219200"/>
          </a:xfrm>
          <a:prstGeom prst="wedgeRectCallout">
            <a:avLst>
              <a:gd name="adj1" fmla="val -30092"/>
              <a:gd name="adj2" fmla="val 7757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53200" y="4572000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 entering all the values for a particular parameter, click here to go to the next parameter.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96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4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Signatory 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077200" cy="5222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338864"/>
            <a:ext cx="1600200" cy="1429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533400" y="1317793"/>
            <a:ext cx="2895600" cy="944871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317793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Notice that the red action symbols are gone. This means that all the values needed have been entered.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7086600" y="6096000"/>
            <a:ext cx="990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5029200" y="5781332"/>
            <a:ext cx="1676400" cy="629335"/>
          </a:xfrm>
          <a:prstGeom prst="wedgeRectCallout">
            <a:avLst>
              <a:gd name="adj1" fmla="val 74484"/>
              <a:gd name="adj2" fmla="val 819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9200" y="578133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here to preview what the </a:t>
            </a:r>
            <a:r>
              <a:rPr lang="en-US" sz="1200" dirty="0" err="1" smtClean="0"/>
              <a:t>eDMR</a:t>
            </a:r>
            <a:r>
              <a:rPr lang="en-US" sz="1200" dirty="0" smtClean="0"/>
              <a:t> will look like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8077200" y="6096000"/>
            <a:ext cx="4572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7848600" y="5257800"/>
            <a:ext cx="1282700" cy="609600"/>
          </a:xfrm>
          <a:prstGeom prst="wedgeRectCallout">
            <a:avLst>
              <a:gd name="adj1" fmla="val -6288"/>
              <a:gd name="adj2" fmla="val 943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48600" y="5257800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everything looks correct, click Next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638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1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44487"/>
          </a:xfrm>
        </p:spPr>
        <p:txBody>
          <a:bodyPr/>
          <a:lstStyle/>
          <a:p>
            <a:r>
              <a:rPr lang="en-US" altLang="en-US" sz="1800" dirty="0"/>
              <a:t>E2: </a:t>
            </a:r>
            <a:r>
              <a:rPr lang="en-US" altLang="en-US" sz="1800" dirty="0" smtClean="0"/>
              <a:t>Signatory </a:t>
            </a:r>
            <a:r>
              <a:rPr lang="en-US" altLang="en-US" sz="1800" dirty="0"/>
              <a:t>Create </a:t>
            </a:r>
            <a:r>
              <a:rPr lang="en-US" altLang="en-US" sz="1800" dirty="0" err="1"/>
              <a:t>eDMR</a:t>
            </a:r>
            <a:endParaRPr lang="en-US" altLang="en-US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43000" y="5257800"/>
            <a:ext cx="21336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91200" y="5257800"/>
            <a:ext cx="2209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2400" y="59436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0" y="3352800"/>
            <a:ext cx="7162800" cy="1182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6172200" y="2514599"/>
            <a:ext cx="1752600" cy="685801"/>
          </a:xfrm>
          <a:prstGeom prst="wedgeRectCallout">
            <a:avLst>
              <a:gd name="adj1" fmla="val -45983"/>
              <a:gd name="adj2" fmla="val 10004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72200" y="2514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Use this field to add any comments you may want (Optional)</a:t>
            </a:r>
            <a:endParaRPr lang="en-US" sz="1200" dirty="0"/>
          </a:p>
        </p:txBody>
      </p:sp>
      <p:sp>
        <p:nvSpPr>
          <p:cNvPr id="22" name="Rectangular Callout 21"/>
          <p:cNvSpPr/>
          <p:nvPr/>
        </p:nvSpPr>
        <p:spPr>
          <a:xfrm>
            <a:off x="0" y="5105399"/>
            <a:ext cx="1295400" cy="825787"/>
          </a:xfrm>
          <a:prstGeom prst="wedgeRectCallout">
            <a:avLst>
              <a:gd name="adj1" fmla="val 76840"/>
              <a:gd name="adj2" fmla="val -982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51054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Enter the Signatory’s name</a:t>
            </a:r>
            <a:endParaRPr lang="en-US" sz="1600" dirty="0"/>
          </a:p>
        </p:txBody>
      </p:sp>
      <p:sp>
        <p:nvSpPr>
          <p:cNvPr id="24" name="Rectangular Callout 23"/>
          <p:cNvSpPr/>
          <p:nvPr/>
        </p:nvSpPr>
        <p:spPr>
          <a:xfrm>
            <a:off x="4343400" y="5638799"/>
            <a:ext cx="1752600" cy="830997"/>
          </a:xfrm>
          <a:prstGeom prst="wedgeRectCallout">
            <a:avLst>
              <a:gd name="adj1" fmla="val 42408"/>
              <a:gd name="adj2" fmla="val -784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343400" y="5638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Enter the Signatory’s phone number</a:t>
            </a:r>
            <a:endParaRPr lang="en-US" sz="1600" dirty="0"/>
          </a:p>
        </p:txBody>
      </p:sp>
      <p:sp>
        <p:nvSpPr>
          <p:cNvPr id="26" name="Rectangular Callout 25"/>
          <p:cNvSpPr/>
          <p:nvPr/>
        </p:nvSpPr>
        <p:spPr>
          <a:xfrm>
            <a:off x="7696200" y="5144868"/>
            <a:ext cx="762000" cy="646331"/>
          </a:xfrm>
          <a:prstGeom prst="wedgeRectCallout">
            <a:avLst>
              <a:gd name="adj1" fmla="val 18561"/>
              <a:gd name="adj2" fmla="val 8310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96200" y="5144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6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/>
      <a:lstStyle/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2121</TotalTime>
  <Words>496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2</vt:lpstr>
      <vt:lpstr>Austin</vt:lpstr>
      <vt:lpstr>E2 Signatory Is the Preparer</vt:lpstr>
      <vt:lpstr>E2: Login Page (Web Address: https://applications.deq.ok.gov/e2)</vt:lpstr>
      <vt:lpstr>E2: Home Page after Login</vt:lpstr>
      <vt:lpstr>E2: Signatory Create eDMR</vt:lpstr>
      <vt:lpstr>E2: Signatory Create eDMR</vt:lpstr>
      <vt:lpstr>E2: Signatory Create eDMR</vt:lpstr>
      <vt:lpstr>E2: Signatory Create eDMR</vt:lpstr>
      <vt:lpstr>E2: Signatory Create eDMR</vt:lpstr>
      <vt:lpstr>E2: Signatory Create eDMR</vt:lpstr>
      <vt:lpstr>E2: Signatory Create eDMR</vt:lpstr>
      <vt:lpstr>E2: Signatory Create eDMR</vt:lpstr>
      <vt:lpstr>E2: Signatory Create eDMR</vt:lpstr>
      <vt:lpstr>E2: Submission Receipt</vt:lpstr>
      <vt:lpstr>E2: Home Page</vt:lpstr>
      <vt:lpstr>ERS: Signatory Sign and Submit eDMR</vt:lpstr>
      <vt:lpstr>ERS: Signatory Sign and Submit eDMR</vt:lpstr>
      <vt:lpstr>ERS: Signatory Sign and Submit eDMR (Sign and Submit)</vt:lpstr>
      <vt:lpstr>ERS: Signatory Sign and Submit eDMR (Sign and Submit)</vt:lpstr>
      <vt:lpstr>PowerPoint Presentation</vt:lpstr>
    </vt:vector>
  </TitlesOfParts>
  <Company>ODEQ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 &amp; E2</dc:title>
  <dc:creator>Parks, Paul A.</dc:creator>
  <cp:lastModifiedBy>Parks, Paul A.</cp:lastModifiedBy>
  <cp:revision>82</cp:revision>
  <dcterms:created xsi:type="dcterms:W3CDTF">2016-06-07T14:26:52Z</dcterms:created>
  <dcterms:modified xsi:type="dcterms:W3CDTF">2019-04-15T14:48:31Z</dcterms:modified>
</cp:coreProperties>
</file>