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74" r:id="rId3"/>
    <p:sldId id="275" r:id="rId4"/>
    <p:sldId id="276" r:id="rId5"/>
    <p:sldId id="257"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2" r:id="rId21"/>
    <p:sldId id="293" r:id="rId22"/>
    <p:sldId id="269"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50312A5-F83E-47FA-B916-8659F0FD71C3}" type="datetimeFigureOut">
              <a:rPr lang="en-US" smtClean="0"/>
              <a:t>4/15/2019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36C4D64-02ED-4E8F-B8C7-6E0F6EBA53EF}" type="slidenum">
              <a:rPr lang="en-US" smtClean="0"/>
              <a:t>‹#›</a:t>
            </a:fld>
            <a:endParaRPr lang="en-US"/>
          </a:p>
        </p:txBody>
      </p:sp>
    </p:spTree>
    <p:extLst>
      <p:ext uri="{BB962C8B-B14F-4D97-AF65-F5344CB8AC3E}">
        <p14:creationId xmlns:p14="http://schemas.microsoft.com/office/powerpoint/2010/main" val="30367357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DC034F2-4795-4890-A6DB-A02D0500E32F}" type="datetimeFigureOut">
              <a:rPr lang="en-US" smtClean="0"/>
              <a:t>4/15/2019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F21660-8B60-4663-94A6-80C70494563D}" type="slidenum">
              <a:rPr lang="en-US" smtClean="0"/>
              <a:t>‹#›</a:t>
            </a:fld>
            <a:endParaRPr lang="en-US"/>
          </a:p>
        </p:txBody>
      </p:sp>
    </p:spTree>
    <p:extLst>
      <p:ext uri="{BB962C8B-B14F-4D97-AF65-F5344CB8AC3E}">
        <p14:creationId xmlns:p14="http://schemas.microsoft.com/office/powerpoint/2010/main" val="370590273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2428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smtClean="0"/>
            </a:lvl1pPr>
          </a:lstStyle>
          <a:p>
            <a:pPr>
              <a:defRPr/>
            </a:pPr>
            <a:fld id="{C77FE3D6-8671-4DA1-AC3D-D4FDC2A6D03A}" type="datetimeFigureOut">
              <a:rPr lang="en-US"/>
              <a:pPr>
                <a:defRPr/>
              </a:pPr>
              <a:t>4/15/2019</a:t>
            </a:fld>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chemeClr val="accent1"/>
                </a:solidFill>
              </a:defRPr>
            </a:lvl1pPr>
          </a:lstStyle>
          <a:p>
            <a:pPr>
              <a:defRPr/>
            </a:pPr>
            <a:fld id="{9D05BD76-D889-4D77-B552-BD618C232A6B}" type="slidenum">
              <a:rPr lang="en-US"/>
              <a:pPr>
                <a:defRPr/>
              </a:pPr>
              <a:t>‹#›</a:t>
            </a:fld>
            <a:endParaRPr lang="en-US"/>
          </a:p>
        </p:txBody>
      </p:sp>
    </p:spTree>
    <p:extLst>
      <p:ext uri="{BB962C8B-B14F-4D97-AF65-F5344CB8AC3E}">
        <p14:creationId xmlns:p14="http://schemas.microsoft.com/office/powerpoint/2010/main" val="226428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F6086E-7DE7-4E25-A216-5FBE11B26846}" type="datetimeFigureOut">
              <a:rPr lang="en-US"/>
              <a:pPr>
                <a:defRPr/>
              </a:pPr>
              <a:t>4/15/2019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606AD9-2E4F-4119-9F3C-955E8E820E19}" type="slidenum">
              <a:rPr lang="en-US"/>
              <a:pPr>
                <a:defRPr/>
              </a:pPr>
              <a:t>‹#›</a:t>
            </a:fld>
            <a:endParaRPr lang="en-US"/>
          </a:p>
        </p:txBody>
      </p:sp>
    </p:spTree>
    <p:extLst>
      <p:ext uri="{BB962C8B-B14F-4D97-AF65-F5344CB8AC3E}">
        <p14:creationId xmlns:p14="http://schemas.microsoft.com/office/powerpoint/2010/main" val="418953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2210B4-7FC1-4241-8DD9-43F5C6EFBAC4}" type="datetimeFigureOut">
              <a:rPr lang="en-US"/>
              <a:pPr>
                <a:defRPr/>
              </a:pPr>
              <a:t>4/15/2019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E5A544-D0D9-4096-8FC1-29CFD269AFC9}" type="slidenum">
              <a:rPr lang="en-US"/>
              <a:pPr>
                <a:defRPr/>
              </a:pPr>
              <a:t>‹#›</a:t>
            </a:fld>
            <a:endParaRPr lang="en-US"/>
          </a:p>
        </p:txBody>
      </p:sp>
    </p:spTree>
    <p:extLst>
      <p:ext uri="{BB962C8B-B14F-4D97-AF65-F5344CB8AC3E}">
        <p14:creationId xmlns:p14="http://schemas.microsoft.com/office/powerpoint/2010/main" val="311441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1152923-F2FC-4A4F-8627-57FC480D2022}" type="datetimeFigureOut">
              <a:rPr lang="en-US"/>
              <a:pPr>
                <a:defRPr/>
              </a:pPr>
              <a:t>4/15/2019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0F720B-7EC9-45B8-B11C-34C65C75A917}" type="slidenum">
              <a:rPr lang="en-US"/>
              <a:pPr>
                <a:defRPr/>
              </a:pPr>
              <a:t>‹#›</a:t>
            </a:fld>
            <a:endParaRPr lang="en-US"/>
          </a:p>
        </p:txBody>
      </p:sp>
    </p:spTree>
    <p:extLst>
      <p:ext uri="{BB962C8B-B14F-4D97-AF65-F5344CB8AC3E}">
        <p14:creationId xmlns:p14="http://schemas.microsoft.com/office/powerpoint/2010/main" val="422961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5770DE-711E-475C-AC5F-E86CF9AB69E7}" type="datetimeFigureOut">
              <a:rPr lang="en-US"/>
              <a:pPr>
                <a:defRPr/>
              </a:pPr>
              <a:t>4/15/2019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C50F2C-E746-4342-92D3-3AEA53CA0344}" type="slidenum">
              <a:rPr lang="en-US"/>
              <a:pPr>
                <a:defRPr/>
              </a:pPr>
              <a:t>‹#›</a:t>
            </a:fld>
            <a:endParaRPr lang="en-US"/>
          </a:p>
        </p:txBody>
      </p:sp>
    </p:spTree>
    <p:extLst>
      <p:ext uri="{BB962C8B-B14F-4D97-AF65-F5344CB8AC3E}">
        <p14:creationId xmlns:p14="http://schemas.microsoft.com/office/powerpoint/2010/main" val="364946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E6E2FD3C-FD21-4D79-BF7E-2FC52CD2B5D7}" type="datetimeFigureOut">
              <a:rPr lang="en-US"/>
              <a:pPr>
                <a:defRPr/>
              </a:pPr>
              <a:t>4/15/2019</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2F2E4661-D3BE-4492-AE73-6D8A521C09DB}" type="slidenum">
              <a:rPr lang="en-US"/>
              <a:pPr>
                <a:defRPr/>
              </a:pPr>
              <a:t>‹#›</a:t>
            </a:fld>
            <a:endParaRPr lang="en-US"/>
          </a:p>
        </p:txBody>
      </p:sp>
    </p:spTree>
    <p:extLst>
      <p:ext uri="{BB962C8B-B14F-4D97-AF65-F5344CB8AC3E}">
        <p14:creationId xmlns:p14="http://schemas.microsoft.com/office/powerpoint/2010/main" val="58308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62BDC9D-3FAC-422C-BA7D-56A5D8CF9B41}" type="datetimeFigureOut">
              <a:rPr lang="en-US"/>
              <a:pPr>
                <a:defRPr/>
              </a:pPr>
              <a:t>4/15/2019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BAF7EA-C802-4CFF-97F1-B00CD6E0D203}" type="slidenum">
              <a:rPr lang="en-US"/>
              <a:pPr>
                <a:defRPr/>
              </a:pPr>
              <a:t>‹#›</a:t>
            </a:fld>
            <a:endParaRPr lang="en-US"/>
          </a:p>
        </p:txBody>
      </p:sp>
    </p:spTree>
    <p:extLst>
      <p:ext uri="{BB962C8B-B14F-4D97-AF65-F5344CB8AC3E}">
        <p14:creationId xmlns:p14="http://schemas.microsoft.com/office/powerpoint/2010/main" val="94461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17E899-8DF4-411A-956C-7CE664848760}" type="datetimeFigureOut">
              <a:rPr lang="en-US"/>
              <a:pPr>
                <a:defRPr/>
              </a:pPr>
              <a:t>4/15/2019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4D7755-12C7-47BE-9F9B-A2704C5161E8}" type="slidenum">
              <a:rPr lang="en-US"/>
              <a:pPr>
                <a:defRPr/>
              </a:pPr>
              <a:t>‹#›</a:t>
            </a:fld>
            <a:endParaRPr lang="en-US"/>
          </a:p>
        </p:txBody>
      </p:sp>
    </p:spTree>
    <p:extLst>
      <p:ext uri="{BB962C8B-B14F-4D97-AF65-F5344CB8AC3E}">
        <p14:creationId xmlns:p14="http://schemas.microsoft.com/office/powerpoint/2010/main" val="330453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7B70C4-0405-4F4C-8D55-C307BFD83A05}" type="datetimeFigureOut">
              <a:rPr lang="en-US"/>
              <a:pPr>
                <a:defRPr/>
              </a:pPr>
              <a:t>4/15/2019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1C5431D-6BD5-48D3-98DC-4089AE18D50C}" type="slidenum">
              <a:rPr lang="en-US"/>
              <a:pPr>
                <a:defRPr/>
              </a:pPr>
              <a:t>‹#›</a:t>
            </a:fld>
            <a:endParaRPr lang="en-US"/>
          </a:p>
        </p:txBody>
      </p:sp>
    </p:spTree>
    <p:extLst>
      <p:ext uri="{BB962C8B-B14F-4D97-AF65-F5344CB8AC3E}">
        <p14:creationId xmlns:p14="http://schemas.microsoft.com/office/powerpoint/2010/main" val="194430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D8A6634D-E100-47F3-882F-FC286AF759A8}" type="datetimeFigureOut">
              <a:rPr lang="en-US"/>
              <a:pPr>
                <a:defRPr/>
              </a:pPr>
              <a:t>4/15/2019</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F578626B-DE6D-499C-B4E7-6305EA8FDAC3}"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extLst>
      <p:ext uri="{BB962C8B-B14F-4D97-AF65-F5344CB8AC3E}">
        <p14:creationId xmlns:p14="http://schemas.microsoft.com/office/powerpoint/2010/main" val="3492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50701DD4-DDD6-42F7-BF2B-AE2277117B38}" type="datetimeFigureOut">
              <a:rPr lang="en-US"/>
              <a:pPr>
                <a:defRPr/>
              </a:pPr>
              <a:t>4/15/2019</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548B579C-2806-4906-B3E7-CE3E3942D84E}" type="slidenum">
              <a:rPr lang="en-US"/>
              <a:pPr>
                <a:defRPr/>
              </a:pPr>
              <a:t>‹#›</a:t>
            </a:fld>
            <a:endParaRPr lang="en-US"/>
          </a:p>
        </p:txBody>
      </p:sp>
    </p:spTree>
    <p:extLst>
      <p:ext uri="{BB962C8B-B14F-4D97-AF65-F5344CB8AC3E}">
        <p14:creationId xmlns:p14="http://schemas.microsoft.com/office/powerpoint/2010/main" val="321929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cs typeface="+mn-cs"/>
              </a:defRPr>
            </a:lvl1pPr>
          </a:lstStyle>
          <a:p>
            <a:pPr>
              <a:defRPr/>
            </a:pPr>
            <a:fld id="{3A3F0E51-6052-4655-842B-65F9CB9F5CB6}" type="datetimeFigureOut">
              <a:rPr lang="en-US"/>
              <a:pPr>
                <a:defRPr/>
              </a:pPr>
              <a:t>4/15/2019</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FEFEFE"/>
                </a:solidFill>
                <a:latin typeface="+mn-lt"/>
                <a:cs typeface="+mn-cs"/>
              </a:defRPr>
            </a:lvl1pPr>
          </a:lstStyle>
          <a:p>
            <a:pPr>
              <a:defRPr/>
            </a:pPr>
            <a:fld id="{FBA6001C-B516-4B10-8179-07F76ABE8F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7" r:id="rId2"/>
    <p:sldLayoutId id="2147483688" r:id="rId3"/>
    <p:sldLayoutId id="2147483689" r:id="rId4"/>
    <p:sldLayoutId id="2147483690" r:id="rId5"/>
    <p:sldLayoutId id="2147483691" r:id="rId6"/>
    <p:sldLayoutId id="2147483692" r:id="rId7"/>
    <p:sldLayoutId id="2147483696" r:id="rId8"/>
    <p:sldLayoutId id="2147483697" r:id="rId9"/>
    <p:sldLayoutId id="2147483693" r:id="rId10"/>
    <p:sldLayoutId id="2147483694" r:id="rId11"/>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itchFamily="34" charset="0"/>
        </a:defRPr>
      </a:lvl2pPr>
      <a:lvl3pPr algn="l" rtl="0" fontAlgn="base">
        <a:spcBef>
          <a:spcPct val="0"/>
        </a:spcBef>
        <a:spcAft>
          <a:spcPct val="0"/>
        </a:spcAft>
        <a:defRPr sz="4000">
          <a:solidFill>
            <a:schemeClr val="accent1"/>
          </a:solidFill>
          <a:latin typeface="Century Gothic" pitchFamily="34" charset="0"/>
        </a:defRPr>
      </a:lvl3pPr>
      <a:lvl4pPr algn="l" rtl="0" fontAlgn="base">
        <a:spcBef>
          <a:spcPct val="0"/>
        </a:spcBef>
        <a:spcAft>
          <a:spcPct val="0"/>
        </a:spcAft>
        <a:defRPr sz="4000">
          <a:solidFill>
            <a:schemeClr val="accent1"/>
          </a:solidFill>
          <a:latin typeface="Century Gothic" pitchFamily="34" charset="0"/>
        </a:defRPr>
      </a:lvl4pPr>
      <a:lvl5pPr algn="l" rtl="0" fontAlgn="base">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733925" y="2708275"/>
            <a:ext cx="3313113" cy="1701800"/>
          </a:xfrm>
        </p:spPr>
        <p:txBody>
          <a:bodyPr/>
          <a:lstStyle/>
          <a:p>
            <a:r>
              <a:rPr lang="en-US" altLang="en-US" smtClean="0"/>
              <a:t>ERS &amp; E2</a:t>
            </a:r>
          </a:p>
        </p:txBody>
      </p:sp>
      <p:sp>
        <p:nvSpPr>
          <p:cNvPr id="5123" name="Subtitle 2"/>
          <p:cNvSpPr>
            <a:spLocks noGrp="1"/>
          </p:cNvSpPr>
          <p:nvPr>
            <p:ph type="subTitle" idx="1"/>
          </p:nvPr>
        </p:nvSpPr>
        <p:spPr>
          <a:xfrm>
            <a:off x="4733925" y="4421188"/>
            <a:ext cx="3309938" cy="1260475"/>
          </a:xfrm>
        </p:spPr>
        <p:txBody>
          <a:bodyPr/>
          <a:lstStyle/>
          <a:p>
            <a:r>
              <a:rPr lang="en-US" altLang="en-US" smtClean="0"/>
              <a:t>How to Register with ERS and E2</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28600"/>
            <a:ext cx="3505200" cy="1788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1" y="762000"/>
            <a:ext cx="8077200" cy="5715000"/>
          </a:xfrm>
          <a:prstGeom prst="rect">
            <a:avLst/>
          </a:prstGeom>
        </p:spPr>
      </p:pic>
      <p:sp>
        <p:nvSpPr>
          <p:cNvPr id="6" name="Rectangle 5"/>
          <p:cNvSpPr/>
          <p:nvPr/>
        </p:nvSpPr>
        <p:spPr>
          <a:xfrm>
            <a:off x="914400" y="3048000"/>
            <a:ext cx="3200400" cy="1828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Choose the program that you are signing up for. If you are PWS Lab to State, then you click “PWS Lab Data”. If you are signing up for Electronic Reporting of DMRs, you will select “DMR”</a:t>
            </a:r>
            <a:endParaRPr lang="en-US" sz="1600" dirty="0">
              <a:solidFill>
                <a:schemeClr val="tx1"/>
              </a:solidFill>
            </a:endParaRPr>
          </a:p>
        </p:txBody>
      </p:sp>
      <p:sp>
        <p:nvSpPr>
          <p:cNvPr id="7" name="Rectangle 6"/>
          <p:cNvSpPr/>
          <p:nvPr/>
        </p:nvSpPr>
        <p:spPr>
          <a:xfrm>
            <a:off x="6705600" y="3352800"/>
            <a:ext cx="16002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Click “Next”</a:t>
            </a:r>
            <a:endParaRPr lang="en-US" dirty="0">
              <a:solidFill>
                <a:schemeClr val="tx1"/>
              </a:solidFill>
            </a:endParaRPr>
          </a:p>
        </p:txBody>
      </p:sp>
      <p:sp>
        <p:nvSpPr>
          <p:cNvPr id="8" name="Rectangle 7"/>
          <p:cNvSpPr/>
          <p:nvPr/>
        </p:nvSpPr>
        <p:spPr>
          <a:xfrm>
            <a:off x="1828800" y="2362200"/>
            <a:ext cx="91440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01000" y="2819400"/>
            <a:ext cx="457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9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762000"/>
            <a:ext cx="8077200" cy="5715000"/>
          </a:xfrm>
          <a:prstGeom prst="rect">
            <a:avLst/>
          </a:prstGeom>
        </p:spPr>
      </p:pic>
      <p:sp>
        <p:nvSpPr>
          <p:cNvPr id="5" name="Rectangle 4"/>
          <p:cNvSpPr/>
          <p:nvPr/>
        </p:nvSpPr>
        <p:spPr>
          <a:xfrm>
            <a:off x="990600" y="3810000"/>
            <a:ext cx="3124200" cy="1752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Put in your NPDES Permit Number if you chose “DMR” as your program. Put in your PWS Number if you chose “PWS Lab Data” as your program. Then click “Lookup”</a:t>
            </a:r>
            <a:endParaRPr lang="en-US" sz="1600" dirty="0">
              <a:solidFill>
                <a:schemeClr val="tx1"/>
              </a:solidFill>
            </a:endParaRPr>
          </a:p>
        </p:txBody>
      </p:sp>
      <p:sp>
        <p:nvSpPr>
          <p:cNvPr id="7" name="Rectangle 6"/>
          <p:cNvSpPr/>
          <p:nvPr/>
        </p:nvSpPr>
        <p:spPr>
          <a:xfrm>
            <a:off x="1752600" y="2667000"/>
            <a:ext cx="18288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23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1" y="838200"/>
            <a:ext cx="8077200" cy="5638800"/>
          </a:xfrm>
          <a:prstGeom prst="rect">
            <a:avLst/>
          </a:prstGeom>
        </p:spPr>
      </p:pic>
      <p:sp>
        <p:nvSpPr>
          <p:cNvPr id="5" name="Rectangle 4"/>
          <p:cNvSpPr/>
          <p:nvPr/>
        </p:nvSpPr>
        <p:spPr>
          <a:xfrm>
            <a:off x="990600" y="4419600"/>
            <a:ext cx="2895600" cy="1447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tx1"/>
                </a:solidFill>
              </a:rPr>
              <a:t>After you hit “Lookup” your facility should show up here. If it doesn’t, you will need to check and make sure you are using the appropriate number and try again. </a:t>
            </a:r>
            <a:endParaRPr lang="en-US" sz="1400" dirty="0">
              <a:solidFill>
                <a:schemeClr val="tx1"/>
              </a:solidFill>
            </a:endParaRPr>
          </a:p>
        </p:txBody>
      </p:sp>
      <p:sp>
        <p:nvSpPr>
          <p:cNvPr id="6" name="Rectangle 5"/>
          <p:cNvSpPr/>
          <p:nvPr/>
        </p:nvSpPr>
        <p:spPr>
          <a:xfrm>
            <a:off x="1752600" y="3200400"/>
            <a:ext cx="6705600" cy="914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05200" y="2743200"/>
            <a:ext cx="1524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01000" y="4114800"/>
            <a:ext cx="457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86200" y="1295400"/>
            <a:ext cx="21336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If you need to add and additional facility, click “Add Additional Facility”.</a:t>
            </a:r>
            <a:endParaRPr lang="en-US" sz="1600" dirty="0">
              <a:solidFill>
                <a:schemeClr val="tx1"/>
              </a:solidFill>
            </a:endParaRPr>
          </a:p>
        </p:txBody>
      </p:sp>
      <p:sp>
        <p:nvSpPr>
          <p:cNvPr id="10" name="Rectangle 9"/>
          <p:cNvSpPr/>
          <p:nvPr/>
        </p:nvSpPr>
        <p:spPr>
          <a:xfrm>
            <a:off x="6858000" y="4572000"/>
            <a:ext cx="16764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Click “Next”</a:t>
            </a:r>
            <a:endParaRPr lang="en-US" dirty="0">
              <a:solidFill>
                <a:schemeClr val="tx1"/>
              </a:solidFill>
            </a:endParaRPr>
          </a:p>
        </p:txBody>
      </p:sp>
    </p:spTree>
    <p:extLst>
      <p:ext uri="{BB962C8B-B14F-4D97-AF65-F5344CB8AC3E}">
        <p14:creationId xmlns:p14="http://schemas.microsoft.com/office/powerpoint/2010/main" val="25983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838200"/>
            <a:ext cx="8077200" cy="5638800"/>
          </a:xfrm>
          <a:prstGeom prst="rect">
            <a:avLst/>
          </a:prstGeom>
        </p:spPr>
      </p:pic>
      <p:sp>
        <p:nvSpPr>
          <p:cNvPr id="5" name="Rectangle 4"/>
          <p:cNvSpPr/>
          <p:nvPr/>
        </p:nvSpPr>
        <p:spPr>
          <a:xfrm>
            <a:off x="3581400" y="1143000"/>
            <a:ext cx="25908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Fill out your company information.</a:t>
            </a:r>
            <a:endParaRPr lang="en-US" dirty="0">
              <a:solidFill>
                <a:schemeClr val="tx1"/>
              </a:solidFill>
            </a:endParaRPr>
          </a:p>
        </p:txBody>
      </p:sp>
      <p:sp>
        <p:nvSpPr>
          <p:cNvPr id="6" name="Rectangle 5"/>
          <p:cNvSpPr/>
          <p:nvPr/>
        </p:nvSpPr>
        <p:spPr>
          <a:xfrm>
            <a:off x="685800" y="5486400"/>
            <a:ext cx="3048000" cy="990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tx1"/>
                </a:solidFill>
              </a:rPr>
              <a:t>Enter the person that Authorized you as the Signatory for the Facility here. If you are that person, just hit the copy button.</a:t>
            </a:r>
            <a:endParaRPr lang="en-US" sz="1400" dirty="0">
              <a:solidFill>
                <a:schemeClr val="tx1"/>
              </a:solidFill>
            </a:endParaRPr>
          </a:p>
        </p:txBody>
      </p:sp>
      <p:sp>
        <p:nvSpPr>
          <p:cNvPr id="7" name="Rectangle 6"/>
          <p:cNvSpPr/>
          <p:nvPr/>
        </p:nvSpPr>
        <p:spPr>
          <a:xfrm>
            <a:off x="1828800" y="2133600"/>
            <a:ext cx="6019800" cy="15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4419600"/>
            <a:ext cx="6172200" cy="990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67400" y="3886200"/>
            <a:ext cx="381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01000" y="5410200"/>
            <a:ext cx="457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48400" y="5715000"/>
            <a:ext cx="1676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Click “Next”</a:t>
            </a:r>
            <a:endParaRPr lang="en-US" dirty="0">
              <a:solidFill>
                <a:schemeClr val="tx1"/>
              </a:solidFill>
            </a:endParaRPr>
          </a:p>
        </p:txBody>
      </p:sp>
    </p:spTree>
    <p:extLst>
      <p:ext uri="{BB962C8B-B14F-4D97-AF65-F5344CB8AC3E}">
        <p14:creationId xmlns:p14="http://schemas.microsoft.com/office/powerpoint/2010/main" val="248207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751115"/>
            <a:ext cx="8077200" cy="5715000"/>
          </a:xfrm>
          <a:prstGeom prst="rect">
            <a:avLst/>
          </a:prstGeom>
        </p:spPr>
      </p:pic>
      <p:sp>
        <p:nvSpPr>
          <p:cNvPr id="5" name="Rectangle 4"/>
          <p:cNvSpPr/>
          <p:nvPr/>
        </p:nvSpPr>
        <p:spPr>
          <a:xfrm>
            <a:off x="6159137" y="751115"/>
            <a:ext cx="2438400" cy="115388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tx1"/>
                </a:solidFill>
              </a:rPr>
              <a:t>Enter 5 Security questions. You cannot choose the same question twice. (Tip: choose questions with one word answers)</a:t>
            </a:r>
            <a:endParaRPr lang="en-US" sz="1400" dirty="0">
              <a:solidFill>
                <a:schemeClr val="tx1"/>
              </a:solidFill>
            </a:endParaRPr>
          </a:p>
        </p:txBody>
      </p:sp>
      <p:sp>
        <p:nvSpPr>
          <p:cNvPr id="6" name="Rectangle 5"/>
          <p:cNvSpPr/>
          <p:nvPr/>
        </p:nvSpPr>
        <p:spPr>
          <a:xfrm>
            <a:off x="152400" y="3352800"/>
            <a:ext cx="1600200" cy="2438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tx1"/>
                </a:solidFill>
              </a:rPr>
              <a:t>Create a password. It needs to be at least 8 Characters long, have an Upper and Lower Case letter, and have a Number.</a:t>
            </a:r>
            <a:endParaRPr lang="en-US" sz="1400" dirty="0">
              <a:solidFill>
                <a:schemeClr val="tx1"/>
              </a:solidFill>
            </a:endParaRPr>
          </a:p>
        </p:txBody>
      </p:sp>
      <p:sp>
        <p:nvSpPr>
          <p:cNvPr id="7" name="Rectangle 6"/>
          <p:cNvSpPr/>
          <p:nvPr/>
        </p:nvSpPr>
        <p:spPr>
          <a:xfrm>
            <a:off x="6858000" y="5562600"/>
            <a:ext cx="1676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Click “Next”</a:t>
            </a:r>
            <a:endParaRPr lang="en-US" dirty="0">
              <a:solidFill>
                <a:schemeClr val="tx1"/>
              </a:solidFill>
            </a:endParaRPr>
          </a:p>
        </p:txBody>
      </p:sp>
      <p:sp>
        <p:nvSpPr>
          <p:cNvPr id="8" name="Rectangle 7"/>
          <p:cNvSpPr/>
          <p:nvPr/>
        </p:nvSpPr>
        <p:spPr>
          <a:xfrm>
            <a:off x="1905000" y="2209800"/>
            <a:ext cx="4953000" cy="304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28800" y="5791200"/>
            <a:ext cx="426720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01000" y="6096000"/>
            <a:ext cx="457200"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59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1" y="762001"/>
            <a:ext cx="8077200" cy="5715000"/>
          </a:xfrm>
          <a:prstGeom prst="rect">
            <a:avLst/>
          </a:prstGeom>
        </p:spPr>
      </p:pic>
      <p:sp>
        <p:nvSpPr>
          <p:cNvPr id="5" name="Rectangle 4"/>
          <p:cNvSpPr/>
          <p:nvPr/>
        </p:nvSpPr>
        <p:spPr>
          <a:xfrm>
            <a:off x="1752600" y="5334000"/>
            <a:ext cx="8382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81200" y="2209800"/>
            <a:ext cx="6324600" cy="304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05100" y="990599"/>
            <a:ext cx="16764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Read the Agreement</a:t>
            </a:r>
            <a:endParaRPr lang="en-US" dirty="0">
              <a:solidFill>
                <a:schemeClr val="tx1"/>
              </a:solidFill>
            </a:endParaRPr>
          </a:p>
        </p:txBody>
      </p:sp>
      <p:sp>
        <p:nvSpPr>
          <p:cNvPr id="8" name="Rectangle 7"/>
          <p:cNvSpPr/>
          <p:nvPr/>
        </p:nvSpPr>
        <p:spPr>
          <a:xfrm>
            <a:off x="3200400" y="5410200"/>
            <a:ext cx="2362200"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Check the “I Accept” box then click “Submit”</a:t>
            </a:r>
            <a:endParaRPr lang="en-US" sz="1600" dirty="0">
              <a:solidFill>
                <a:schemeClr val="tx1"/>
              </a:solidFill>
            </a:endParaRPr>
          </a:p>
        </p:txBody>
      </p:sp>
    </p:spTree>
    <p:extLst>
      <p:ext uri="{BB962C8B-B14F-4D97-AF65-F5344CB8AC3E}">
        <p14:creationId xmlns:p14="http://schemas.microsoft.com/office/powerpoint/2010/main" val="141088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1" y="762000"/>
            <a:ext cx="8077200" cy="5715000"/>
          </a:xfrm>
          <a:prstGeom prst="rect">
            <a:avLst/>
          </a:prstGeom>
        </p:spPr>
      </p:pic>
      <p:sp>
        <p:nvSpPr>
          <p:cNvPr id="5" name="Rectangle 4"/>
          <p:cNvSpPr/>
          <p:nvPr/>
        </p:nvSpPr>
        <p:spPr>
          <a:xfrm>
            <a:off x="762000" y="3124200"/>
            <a:ext cx="2514600" cy="990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tx1"/>
                </a:solidFill>
              </a:rPr>
              <a:t>Click “View Signature Agreement” and download and view the agreement.</a:t>
            </a:r>
            <a:endParaRPr lang="en-US" sz="1400" dirty="0">
              <a:solidFill>
                <a:schemeClr val="tx1"/>
              </a:solidFill>
            </a:endParaRPr>
          </a:p>
        </p:txBody>
      </p:sp>
      <p:sp>
        <p:nvSpPr>
          <p:cNvPr id="6" name="Rectangle 5"/>
          <p:cNvSpPr/>
          <p:nvPr/>
        </p:nvSpPr>
        <p:spPr>
          <a:xfrm>
            <a:off x="2514600" y="2590800"/>
            <a:ext cx="12954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3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1" y="838201"/>
            <a:ext cx="8077200" cy="5638800"/>
          </a:xfrm>
          <a:prstGeom prst="rect">
            <a:avLst/>
          </a:prstGeom>
        </p:spPr>
      </p:pic>
      <p:sp>
        <p:nvSpPr>
          <p:cNvPr id="5" name="Rectangle 4"/>
          <p:cNvSpPr/>
          <p:nvPr/>
        </p:nvSpPr>
        <p:spPr>
          <a:xfrm>
            <a:off x="6172200" y="1219200"/>
            <a:ext cx="20574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This is what the Signature Agreement looks like.</a:t>
            </a:r>
            <a:endParaRPr lang="en-US" dirty="0">
              <a:solidFill>
                <a:schemeClr val="tx1"/>
              </a:solidFill>
            </a:endParaRPr>
          </a:p>
        </p:txBody>
      </p:sp>
    </p:spTree>
    <p:extLst>
      <p:ext uri="{BB962C8B-B14F-4D97-AF65-F5344CB8AC3E}">
        <p14:creationId xmlns:p14="http://schemas.microsoft.com/office/powerpoint/2010/main" val="34560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1" y="838200"/>
            <a:ext cx="8077200" cy="5638800"/>
          </a:xfrm>
          <a:prstGeom prst="rect">
            <a:avLst/>
          </a:prstGeom>
        </p:spPr>
      </p:pic>
      <p:sp>
        <p:nvSpPr>
          <p:cNvPr id="5" name="Rectangle 4"/>
          <p:cNvSpPr/>
          <p:nvPr/>
        </p:nvSpPr>
        <p:spPr>
          <a:xfrm>
            <a:off x="4267200" y="3352800"/>
            <a:ext cx="2362200" cy="152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After viewing the Signature Agreement, click “Sign Signature Agreement”</a:t>
            </a:r>
            <a:endParaRPr lang="en-US" dirty="0">
              <a:solidFill>
                <a:schemeClr val="tx1"/>
              </a:solidFill>
            </a:endParaRPr>
          </a:p>
        </p:txBody>
      </p:sp>
      <p:sp>
        <p:nvSpPr>
          <p:cNvPr id="6" name="Rectangle 5"/>
          <p:cNvSpPr/>
          <p:nvPr/>
        </p:nvSpPr>
        <p:spPr>
          <a:xfrm>
            <a:off x="3810000" y="2667000"/>
            <a:ext cx="12954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95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838200"/>
            <a:ext cx="8077200" cy="5638800"/>
          </a:xfrm>
          <a:prstGeom prst="rect">
            <a:avLst/>
          </a:prstGeom>
        </p:spPr>
      </p:pic>
      <p:sp>
        <p:nvSpPr>
          <p:cNvPr id="5" name="Rectangle 4"/>
          <p:cNvSpPr/>
          <p:nvPr/>
        </p:nvSpPr>
        <p:spPr>
          <a:xfrm>
            <a:off x="5181600" y="1676400"/>
            <a:ext cx="1905000" cy="76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Read the Statement</a:t>
            </a:r>
            <a:endParaRPr lang="en-US" dirty="0">
              <a:solidFill>
                <a:schemeClr val="tx1"/>
              </a:solidFill>
            </a:endParaRPr>
          </a:p>
        </p:txBody>
      </p:sp>
      <p:sp>
        <p:nvSpPr>
          <p:cNvPr id="6" name="Rectangle 5"/>
          <p:cNvSpPr/>
          <p:nvPr/>
        </p:nvSpPr>
        <p:spPr>
          <a:xfrm>
            <a:off x="5829300" y="4497977"/>
            <a:ext cx="2286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Enter your Account Password</a:t>
            </a:r>
          </a:p>
        </p:txBody>
      </p:sp>
      <p:sp>
        <p:nvSpPr>
          <p:cNvPr id="7" name="Rectangle 6"/>
          <p:cNvSpPr/>
          <p:nvPr/>
        </p:nvSpPr>
        <p:spPr>
          <a:xfrm>
            <a:off x="4724400" y="5219700"/>
            <a:ext cx="25908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Answer the Security Question</a:t>
            </a:r>
            <a:endParaRPr lang="en-US" sz="1600" dirty="0">
              <a:solidFill>
                <a:schemeClr val="tx1"/>
              </a:solidFill>
            </a:endParaRPr>
          </a:p>
        </p:txBody>
      </p:sp>
      <p:sp>
        <p:nvSpPr>
          <p:cNvPr id="8" name="Rectangle 7"/>
          <p:cNvSpPr/>
          <p:nvPr/>
        </p:nvSpPr>
        <p:spPr>
          <a:xfrm>
            <a:off x="952500" y="4993277"/>
            <a:ext cx="1143000" cy="990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Click “Accept and Sign”</a:t>
            </a:r>
            <a:endParaRPr lang="en-US" sz="1600" dirty="0">
              <a:solidFill>
                <a:schemeClr val="tx1"/>
              </a:solidFill>
            </a:endParaRPr>
          </a:p>
        </p:txBody>
      </p:sp>
      <p:sp>
        <p:nvSpPr>
          <p:cNvPr id="9" name="Rectangle 8"/>
          <p:cNvSpPr/>
          <p:nvPr/>
        </p:nvSpPr>
        <p:spPr>
          <a:xfrm>
            <a:off x="2362200" y="2590800"/>
            <a:ext cx="5829300" cy="1790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14600" y="4476750"/>
            <a:ext cx="2362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14600" y="4993277"/>
            <a:ext cx="1905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14600" y="5295900"/>
            <a:ext cx="9144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17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344487"/>
          </a:xfrm>
        </p:spPr>
        <p:txBody>
          <a:bodyPr/>
          <a:lstStyle/>
          <a:p>
            <a:r>
              <a:rPr lang="en-US" sz="1800" dirty="0" smtClean="0"/>
              <a:t>Start at DEQ Home Page: www.deq.state.ok.gov</a:t>
            </a:r>
            <a:endParaRPr lang="en-US"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5" y="1371600"/>
            <a:ext cx="8062170" cy="5105400"/>
          </a:xfrm>
        </p:spPr>
      </p:pic>
      <p:sp>
        <p:nvSpPr>
          <p:cNvPr id="5" name="Down Arrow 4"/>
          <p:cNvSpPr/>
          <p:nvPr/>
        </p:nvSpPr>
        <p:spPr>
          <a:xfrm>
            <a:off x="762000" y="4648200"/>
            <a:ext cx="1267691" cy="13716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TextBox 5"/>
          <p:cNvSpPr txBox="1"/>
          <p:nvPr/>
        </p:nvSpPr>
        <p:spPr>
          <a:xfrm>
            <a:off x="1052945" y="5010834"/>
            <a:ext cx="685800" cy="646331"/>
          </a:xfrm>
          <a:prstGeom prst="rect">
            <a:avLst/>
          </a:prstGeom>
          <a:noFill/>
        </p:spPr>
        <p:txBody>
          <a:bodyPr wrap="square" rtlCol="0">
            <a:spAutoFit/>
          </a:bodyPr>
          <a:lstStyle/>
          <a:p>
            <a:pPr algn="ctr"/>
            <a:r>
              <a:rPr lang="en-US" sz="1200" dirty="0" smtClean="0"/>
              <a:t>Scroll </a:t>
            </a:r>
          </a:p>
          <a:p>
            <a:pPr algn="ctr"/>
            <a:endParaRPr lang="en-US" sz="1200" dirty="0" smtClean="0"/>
          </a:p>
          <a:p>
            <a:pPr algn="ctr"/>
            <a:r>
              <a:rPr lang="en-US" sz="1200" dirty="0" smtClean="0"/>
              <a:t>Down</a:t>
            </a:r>
            <a:endParaRPr lang="en-US" sz="1200" dirty="0"/>
          </a:p>
        </p:txBody>
      </p:sp>
    </p:spTree>
    <p:extLst>
      <p:ext uri="{BB962C8B-B14F-4D97-AF65-F5344CB8AC3E}">
        <p14:creationId xmlns:p14="http://schemas.microsoft.com/office/powerpoint/2010/main" val="280113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838199"/>
            <a:ext cx="8077200" cy="5638801"/>
          </a:xfrm>
          <a:prstGeom prst="rect">
            <a:avLst/>
          </a:prstGeom>
        </p:spPr>
      </p:pic>
      <p:sp>
        <p:nvSpPr>
          <p:cNvPr id="5" name="Rectangle 4"/>
          <p:cNvSpPr/>
          <p:nvPr/>
        </p:nvSpPr>
        <p:spPr>
          <a:xfrm>
            <a:off x="4114800" y="3810000"/>
            <a:ext cx="3200400" cy="1905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After you have Signed your agreement, you will get this screen that confirms your account creation and shows you what your username is.</a:t>
            </a:r>
            <a:endParaRPr lang="en-US" dirty="0">
              <a:solidFill>
                <a:schemeClr val="tx1"/>
              </a:solidFill>
            </a:endParaRPr>
          </a:p>
        </p:txBody>
      </p:sp>
      <p:sp>
        <p:nvSpPr>
          <p:cNvPr id="6" name="Rectangle 5"/>
          <p:cNvSpPr/>
          <p:nvPr/>
        </p:nvSpPr>
        <p:spPr>
          <a:xfrm>
            <a:off x="1752600" y="2286000"/>
            <a:ext cx="1524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25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3400" y="1143000"/>
            <a:ext cx="8077200" cy="5334000"/>
          </a:xfrm>
          <a:prstGeom prst="rect">
            <a:avLst/>
          </a:prstGeom>
        </p:spPr>
      </p:pic>
      <p:sp>
        <p:nvSpPr>
          <p:cNvPr id="5" name="Rectangle 4"/>
          <p:cNvSpPr/>
          <p:nvPr/>
        </p:nvSpPr>
        <p:spPr>
          <a:xfrm>
            <a:off x="1371600" y="533400"/>
            <a:ext cx="25908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Account Registration Completion Email</a:t>
            </a:r>
          </a:p>
        </p:txBody>
      </p:sp>
      <p:sp>
        <p:nvSpPr>
          <p:cNvPr id="6" name="Rectangle 5"/>
          <p:cNvSpPr/>
          <p:nvPr/>
        </p:nvSpPr>
        <p:spPr>
          <a:xfrm>
            <a:off x="5562600" y="5029200"/>
            <a:ext cx="2286000" cy="120967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Congratulations! You have completed your Signatory Account creation. </a:t>
            </a:r>
            <a:endParaRPr lang="en-US" sz="1600" dirty="0">
              <a:solidFill>
                <a:schemeClr val="tx1"/>
              </a:solidFill>
            </a:endParaRPr>
          </a:p>
        </p:txBody>
      </p:sp>
    </p:spTree>
    <p:extLst>
      <p:ext uri="{BB962C8B-B14F-4D97-AF65-F5344CB8AC3E}">
        <p14:creationId xmlns:p14="http://schemas.microsoft.com/office/powerpoint/2010/main" val="245228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63279"/>
            <a:ext cx="8077200" cy="4199321"/>
          </a:xfrm>
          <a:prstGeom prst="rect">
            <a:avLst/>
          </a:prstGeom>
        </p:spPr>
      </p:pic>
    </p:spTree>
    <p:extLst>
      <p:ext uri="{BB962C8B-B14F-4D97-AF65-F5344CB8AC3E}">
        <p14:creationId xmlns:p14="http://schemas.microsoft.com/office/powerpoint/2010/main" val="1206226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344487"/>
          </a:xfrm>
        </p:spPr>
        <p:txBody>
          <a:bodyPr/>
          <a:lstStyle/>
          <a:p>
            <a:r>
              <a:rPr lang="en-US" sz="1800" dirty="0"/>
              <a:t>Links at bottom of DEQ Home Page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600"/>
            <a:ext cx="8077200" cy="5105400"/>
          </a:xfrm>
        </p:spPr>
      </p:pic>
      <p:sp>
        <p:nvSpPr>
          <p:cNvPr id="7" name="Left Arrow Callout 6"/>
          <p:cNvSpPr/>
          <p:nvPr/>
        </p:nvSpPr>
        <p:spPr>
          <a:xfrm>
            <a:off x="1923472" y="4423502"/>
            <a:ext cx="2953328" cy="685800"/>
          </a:xfrm>
          <a:prstGeom prst="leftArrowCallout">
            <a:avLst>
              <a:gd name="adj1" fmla="val 25000"/>
              <a:gd name="adj2" fmla="val 25000"/>
              <a:gd name="adj3" fmla="val 25000"/>
              <a:gd name="adj4" fmla="val 7569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TextBox 5"/>
          <p:cNvSpPr txBox="1"/>
          <p:nvPr/>
        </p:nvSpPr>
        <p:spPr>
          <a:xfrm>
            <a:off x="2743200" y="4526849"/>
            <a:ext cx="2055093" cy="461665"/>
          </a:xfrm>
          <a:prstGeom prst="rect">
            <a:avLst/>
          </a:prstGeom>
          <a:noFill/>
        </p:spPr>
        <p:txBody>
          <a:bodyPr wrap="square" rtlCol="0">
            <a:spAutoFit/>
          </a:bodyPr>
          <a:lstStyle/>
          <a:p>
            <a:r>
              <a:rPr lang="en-US" sz="1200" dirty="0" smtClean="0"/>
              <a:t>Click on “Oklahoma CROMERR Information”</a:t>
            </a:r>
            <a:endParaRPr lang="en-US" sz="1200" dirty="0"/>
          </a:p>
        </p:txBody>
      </p:sp>
    </p:spTree>
    <p:extLst>
      <p:ext uri="{BB962C8B-B14F-4D97-AF65-F5344CB8AC3E}">
        <p14:creationId xmlns:p14="http://schemas.microsoft.com/office/powerpoint/2010/main" val="385492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344487"/>
          </a:xfrm>
        </p:spPr>
        <p:txBody>
          <a:bodyPr/>
          <a:lstStyle/>
          <a:p>
            <a:r>
              <a:rPr lang="en-US" sz="1800" dirty="0" smtClean="0"/>
              <a:t>ERS Link Page</a:t>
            </a:r>
            <a:endParaRPr lang="en-US"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600"/>
            <a:ext cx="8077200" cy="5105399"/>
          </a:xfrm>
        </p:spPr>
      </p:pic>
      <p:sp>
        <p:nvSpPr>
          <p:cNvPr id="5" name="Left Arrow 4"/>
          <p:cNvSpPr/>
          <p:nvPr/>
        </p:nvSpPr>
        <p:spPr>
          <a:xfrm>
            <a:off x="4191000" y="2667000"/>
            <a:ext cx="1219200" cy="60960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TextBox 5"/>
          <p:cNvSpPr txBox="1"/>
          <p:nvPr/>
        </p:nvSpPr>
        <p:spPr>
          <a:xfrm>
            <a:off x="4419600" y="2819400"/>
            <a:ext cx="990600" cy="276999"/>
          </a:xfrm>
          <a:prstGeom prst="rect">
            <a:avLst/>
          </a:prstGeom>
          <a:noFill/>
        </p:spPr>
        <p:txBody>
          <a:bodyPr wrap="square" rtlCol="0">
            <a:spAutoFit/>
          </a:bodyPr>
          <a:lstStyle/>
          <a:p>
            <a:r>
              <a:rPr lang="en-US" sz="1200" dirty="0" smtClean="0"/>
              <a:t>Click Here</a:t>
            </a:r>
            <a:endParaRPr lang="en-US" sz="1200" dirty="0"/>
          </a:p>
        </p:txBody>
      </p:sp>
      <p:sp>
        <p:nvSpPr>
          <p:cNvPr id="3" name="Rectangle 2"/>
          <p:cNvSpPr/>
          <p:nvPr/>
        </p:nvSpPr>
        <p:spPr>
          <a:xfrm>
            <a:off x="533400" y="3429000"/>
            <a:ext cx="2971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19607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3401" y="1447800"/>
            <a:ext cx="8077200" cy="4953000"/>
          </a:xfrm>
          <a:prstGeom prst="rect">
            <a:avLst/>
          </a:prstGeom>
        </p:spPr>
      </p:pic>
      <p:sp>
        <p:nvSpPr>
          <p:cNvPr id="6" name="Title 1"/>
          <p:cNvSpPr>
            <a:spLocks noGrp="1"/>
          </p:cNvSpPr>
          <p:nvPr>
            <p:ph type="title"/>
          </p:nvPr>
        </p:nvSpPr>
        <p:spPr>
          <a:xfrm>
            <a:off x="1042988" y="1027113"/>
            <a:ext cx="7024687" cy="344487"/>
          </a:xfrm>
        </p:spPr>
        <p:txBody>
          <a:bodyPr/>
          <a:lstStyle/>
          <a:p>
            <a:r>
              <a:rPr lang="en-US" sz="1800" dirty="0" smtClean="0"/>
              <a:t>ERS Home Page</a:t>
            </a:r>
            <a:endParaRPr lang="en-US" sz="1800" dirty="0"/>
          </a:p>
        </p:txBody>
      </p:sp>
      <p:sp>
        <p:nvSpPr>
          <p:cNvPr id="8" name="Rectangle 7"/>
          <p:cNvSpPr/>
          <p:nvPr/>
        </p:nvSpPr>
        <p:spPr>
          <a:xfrm>
            <a:off x="609600" y="2286000"/>
            <a:ext cx="1219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81200" y="2209800"/>
            <a:ext cx="1295400"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Click “Register” to begin</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838199"/>
            <a:ext cx="8077200" cy="5638801"/>
          </a:xfrm>
          <a:prstGeom prst="rect">
            <a:avLst/>
          </a:prstGeom>
        </p:spPr>
      </p:pic>
      <p:sp>
        <p:nvSpPr>
          <p:cNvPr id="5" name="Rectangle 4"/>
          <p:cNvSpPr/>
          <p:nvPr/>
        </p:nvSpPr>
        <p:spPr>
          <a:xfrm>
            <a:off x="1828800" y="1981200"/>
            <a:ext cx="6553200" cy="1143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001000" y="3124200"/>
            <a:ext cx="457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800" y="457200"/>
            <a:ext cx="1828800" cy="1143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Enter your Legal First and Last name, Official Title and Email</a:t>
            </a:r>
            <a:endParaRPr lang="en-US" sz="1600" dirty="0">
              <a:solidFill>
                <a:schemeClr val="tx1"/>
              </a:solidFill>
            </a:endParaRPr>
          </a:p>
        </p:txBody>
      </p:sp>
      <p:sp>
        <p:nvSpPr>
          <p:cNvPr id="8" name="Rectangle 7"/>
          <p:cNvSpPr/>
          <p:nvPr/>
        </p:nvSpPr>
        <p:spPr>
          <a:xfrm>
            <a:off x="6324600" y="3505199"/>
            <a:ext cx="1524000" cy="6858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Click Next</a:t>
            </a:r>
          </a:p>
        </p:txBody>
      </p:sp>
    </p:spTree>
    <p:extLst>
      <p:ext uri="{BB962C8B-B14F-4D97-AF65-F5344CB8AC3E}">
        <p14:creationId xmlns:p14="http://schemas.microsoft.com/office/powerpoint/2010/main" val="4612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1" y="838200"/>
            <a:ext cx="8077200" cy="5638800"/>
          </a:xfrm>
          <a:prstGeom prst="rect">
            <a:avLst/>
          </a:prstGeom>
        </p:spPr>
      </p:pic>
      <p:sp>
        <p:nvSpPr>
          <p:cNvPr id="5" name="Rectangle 4"/>
          <p:cNvSpPr/>
          <p:nvPr/>
        </p:nvSpPr>
        <p:spPr>
          <a:xfrm>
            <a:off x="2438400" y="3581400"/>
            <a:ext cx="3810000" cy="1828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After you click “Next” on the previous screen you will receive an Email that has a “Verification Code” in it. This is used to Verify your email address. Copy down this number.</a:t>
            </a:r>
            <a:endParaRPr lang="en-US" dirty="0">
              <a:solidFill>
                <a:schemeClr val="tx1"/>
              </a:solidFill>
            </a:endParaRPr>
          </a:p>
        </p:txBody>
      </p:sp>
      <p:sp>
        <p:nvSpPr>
          <p:cNvPr id="6" name="Rectangle 5"/>
          <p:cNvSpPr/>
          <p:nvPr/>
        </p:nvSpPr>
        <p:spPr>
          <a:xfrm>
            <a:off x="533401" y="3124200"/>
            <a:ext cx="1295399"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17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1" y="838200"/>
            <a:ext cx="8077200" cy="5638800"/>
          </a:xfrm>
          <a:prstGeom prst="rect">
            <a:avLst/>
          </a:prstGeom>
        </p:spPr>
      </p:pic>
      <p:sp>
        <p:nvSpPr>
          <p:cNvPr id="5" name="Rectangle 4"/>
          <p:cNvSpPr/>
          <p:nvPr/>
        </p:nvSpPr>
        <p:spPr>
          <a:xfrm>
            <a:off x="990600" y="3276600"/>
            <a:ext cx="21336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Enter the code from the Email here.</a:t>
            </a:r>
            <a:endParaRPr lang="en-US" dirty="0">
              <a:solidFill>
                <a:schemeClr val="tx1"/>
              </a:solidFill>
            </a:endParaRPr>
          </a:p>
        </p:txBody>
      </p:sp>
      <p:sp>
        <p:nvSpPr>
          <p:cNvPr id="6" name="Rectangle 5"/>
          <p:cNvSpPr/>
          <p:nvPr/>
        </p:nvSpPr>
        <p:spPr>
          <a:xfrm>
            <a:off x="1828800" y="2667000"/>
            <a:ext cx="21336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01000" y="2895600"/>
            <a:ext cx="4572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77000" y="3429000"/>
            <a:ext cx="15240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Click “Next”</a:t>
            </a:r>
            <a:endParaRPr lang="en-US" dirty="0">
              <a:solidFill>
                <a:schemeClr val="tx1"/>
              </a:solidFill>
            </a:endParaRPr>
          </a:p>
        </p:txBody>
      </p:sp>
    </p:spTree>
    <p:extLst>
      <p:ext uri="{BB962C8B-B14F-4D97-AF65-F5344CB8AC3E}">
        <p14:creationId xmlns:p14="http://schemas.microsoft.com/office/powerpoint/2010/main" val="2000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1" y="838199"/>
            <a:ext cx="8077200" cy="5638801"/>
          </a:xfrm>
          <a:prstGeom prst="rect">
            <a:avLst/>
          </a:prstGeom>
          <a:noFill/>
        </p:spPr>
      </p:pic>
      <p:sp>
        <p:nvSpPr>
          <p:cNvPr id="5" name="Rectangle 4"/>
          <p:cNvSpPr/>
          <p:nvPr/>
        </p:nvSpPr>
        <p:spPr>
          <a:xfrm>
            <a:off x="1828800" y="3505200"/>
            <a:ext cx="6019799" cy="1600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001000" y="5105400"/>
            <a:ext cx="4572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81400" y="2971800"/>
            <a:ext cx="1600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2895600" cy="1143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tx1"/>
                </a:solidFill>
              </a:rPr>
              <a:t>Fill these boxes with your personal information. All this information will be deleted from the system when you click “Next”</a:t>
            </a:r>
            <a:endParaRPr lang="en-US" sz="1400" dirty="0">
              <a:solidFill>
                <a:schemeClr val="tx1"/>
              </a:solidFill>
            </a:endParaRPr>
          </a:p>
        </p:txBody>
      </p:sp>
      <p:sp>
        <p:nvSpPr>
          <p:cNvPr id="9" name="Rectangle 8"/>
          <p:cNvSpPr/>
          <p:nvPr/>
        </p:nvSpPr>
        <p:spPr>
          <a:xfrm>
            <a:off x="5943599" y="5486400"/>
            <a:ext cx="1905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Click “Next”</a:t>
            </a:r>
            <a:endParaRPr lang="en-US" dirty="0">
              <a:solidFill>
                <a:schemeClr val="tx1"/>
              </a:solidFill>
            </a:endParaRPr>
          </a:p>
        </p:txBody>
      </p:sp>
      <p:sp>
        <p:nvSpPr>
          <p:cNvPr id="10" name="Rectangle 9"/>
          <p:cNvSpPr/>
          <p:nvPr/>
        </p:nvSpPr>
        <p:spPr>
          <a:xfrm>
            <a:off x="546464" y="457200"/>
            <a:ext cx="3962400" cy="228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If you hit next and get to a screen that says “You have failed Identity Verification…” it will give you the number of the appropriate person to contact at DEQ. Contact them, and they will provide you with a code that you will enter here. Once you enter the code, you will then click “Next” to continue.</a:t>
            </a:r>
            <a:endParaRPr lang="en-US" sz="1600" dirty="0">
              <a:solidFill>
                <a:schemeClr val="tx1"/>
              </a:solidFill>
            </a:endParaRPr>
          </a:p>
        </p:txBody>
      </p:sp>
    </p:spTree>
    <p:extLst>
      <p:ext uri="{BB962C8B-B14F-4D97-AF65-F5344CB8AC3E}">
        <p14:creationId xmlns:p14="http://schemas.microsoft.com/office/powerpoint/2010/main" val="221866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1922</TotalTime>
  <Words>539</Words>
  <Application>Microsoft Office PowerPoint</Application>
  <PresentationFormat>On-screen Show (4:3)</PresentationFormat>
  <Paragraphs>44</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 2</vt:lpstr>
      <vt:lpstr>Austin</vt:lpstr>
      <vt:lpstr>ERS &amp; E2</vt:lpstr>
      <vt:lpstr>Start at DEQ Home Page: www.deq.state.ok.gov</vt:lpstr>
      <vt:lpstr>Links at bottom of DEQ Home Page</vt:lpstr>
      <vt:lpstr>ERS Link Page</vt:lpstr>
      <vt:lpstr>ERS Home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ODEQ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 &amp; E2</dc:title>
  <dc:creator>Parks, Paul A.</dc:creator>
  <cp:lastModifiedBy>Parks, Paul A.</cp:lastModifiedBy>
  <cp:revision>63</cp:revision>
  <cp:lastPrinted>2016-10-12T19:50:13Z</cp:lastPrinted>
  <dcterms:created xsi:type="dcterms:W3CDTF">2016-06-07T14:26:52Z</dcterms:created>
  <dcterms:modified xsi:type="dcterms:W3CDTF">2019-04-15T14:49:24Z</dcterms:modified>
</cp:coreProperties>
</file>