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8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0" r:id="rId20"/>
    <p:sldId id="269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A"/>
    <a:srgbClr val="CE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0312A5-F83E-47FA-B916-8659F0FD71C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6C4D64-02ED-4E8F-B8C7-6E0F6EBA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5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C034F2-4795-4890-A6DB-A02D0500E32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F21660-8B60-4663-94A6-80C70494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02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C77FE3D6-8671-4DA1-AC3D-D4FDC2A6D03A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D05BD76-D889-4D77-B552-BD618C23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086E-7DE7-4E25-A216-5FBE11B26846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6AD9-2E4F-4119-9F3C-955E8E820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10B4-7FC1-4241-8DD9-43F5C6EFBAC4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A544-D0D9-4096-8FC1-29CFD269A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2923-F2FC-4A4F-8627-57FC480D2022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F720B-7EC9-45B8-B11C-34C65C75A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70DE-711E-475C-AC5F-E86CF9AB69E7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0F2C-E746-4342-92D3-3AEA53CA0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FD3C-FD21-4D79-BF7E-2FC52CD2B5D7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4661-D3BE-4492-AE73-6D8A521C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DC9D-3FAC-422C-BA7D-56A5D8CF9B41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F7EA-C802-4CFF-97F1-B00CD6E0D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E899-8DF4-411A-956C-7CE664848760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7755-12C7-47BE-9F9B-A2704C51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70C4-0405-4F4C-8D55-C307BFD83A05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431D-6BD5-48D3-98DC-4089AE18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634D-E100-47F3-882F-FC286AF759A8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626B-DE6D-499C-B4E7-6305EA8FD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1DD4-DDD6-42F7-BF2B-AE2277117B38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579C-2806-4906-B3E7-CE3E3942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F0E51-6052-4655-842B-65F9CB9F5CB6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6001C-B516-4B10-8179-07F76ABE8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6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pplications.deq.ok.gov/e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r>
              <a:rPr lang="en-US" altLang="en-US" dirty="0" smtClean="0"/>
              <a:t>E2 Preparer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en-US" altLang="en-US" dirty="0" smtClean="0"/>
              <a:t>How to register as a Preparer and create </a:t>
            </a:r>
            <a:r>
              <a:rPr lang="en-US" altLang="en-US" dirty="0" err="1" smtClean="0"/>
              <a:t>eDMRs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3505200" cy="178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024688" cy="344488"/>
          </a:xfrm>
        </p:spPr>
        <p:txBody>
          <a:bodyPr/>
          <a:lstStyle/>
          <a:p>
            <a:r>
              <a:rPr lang="en-US" altLang="en-US" sz="1800" dirty="0" smtClean="0"/>
              <a:t>E2: Home Page after Login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981200"/>
            <a:ext cx="2686050" cy="3590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0" y="2667000"/>
            <a:ext cx="1143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1219200" y="2209800"/>
            <a:ext cx="1828800" cy="923330"/>
          </a:xfrm>
          <a:prstGeom prst="wedgeRectCallout">
            <a:avLst>
              <a:gd name="adj1" fmla="val 67872"/>
              <a:gd name="adj2" fmla="val 194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209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begin the </a:t>
            </a:r>
            <a:r>
              <a:rPr lang="en-US" dirty="0" err="1" smtClean="0"/>
              <a:t>eDMR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28975" y="3776662"/>
            <a:ext cx="1647825" cy="1328738"/>
          </a:xfrm>
          <a:prstGeom prst="rect">
            <a:avLst/>
          </a:prstGeom>
          <a:solidFill>
            <a:srgbClr val="F4F9FA"/>
          </a:solidFill>
          <a:ln>
            <a:solidFill>
              <a:srgbClr val="F4F9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</a:t>
            </a:r>
            <a:r>
              <a:rPr lang="en-US" altLang="en-US" sz="1800" dirty="0" smtClean="0"/>
              <a:t>Create </a:t>
            </a:r>
            <a:r>
              <a:rPr lang="en-US" altLang="en-US" sz="1800" dirty="0" err="1" smtClean="0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077200" cy="36199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3155846"/>
            <a:ext cx="1142999" cy="1230594"/>
          </a:xfrm>
          <a:prstGeom prst="rect">
            <a:avLst/>
          </a:prstGeom>
          <a:solidFill>
            <a:srgbClr val="F4F9FA"/>
          </a:solidFill>
          <a:ln>
            <a:solidFill>
              <a:srgbClr val="F4F9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0" y="3505200"/>
            <a:ext cx="34290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4343400"/>
            <a:ext cx="2743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4572000"/>
            <a:ext cx="2743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1981200" y="2894235"/>
            <a:ext cx="1676400" cy="534765"/>
          </a:xfrm>
          <a:prstGeom prst="wedgeRectCallout">
            <a:avLst>
              <a:gd name="adj1" fmla="val -2651"/>
              <a:gd name="adj2" fmla="val 746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289423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Facility Information Here</a:t>
            </a:r>
            <a:endParaRPr lang="en-US" sz="1400" dirty="0"/>
          </a:p>
        </p:txBody>
      </p:sp>
      <p:sp>
        <p:nvSpPr>
          <p:cNvPr id="10" name="Rectangular Callout 9"/>
          <p:cNvSpPr/>
          <p:nvPr/>
        </p:nvSpPr>
        <p:spPr>
          <a:xfrm>
            <a:off x="762000" y="3697068"/>
            <a:ext cx="1535545" cy="646331"/>
          </a:xfrm>
          <a:prstGeom prst="wedgeRectCallout">
            <a:avLst>
              <a:gd name="adj1" fmla="val 57327"/>
              <a:gd name="adj2" fmla="val 6444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3697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Monitoring Start and End dates here</a:t>
            </a:r>
            <a:endParaRPr lang="en-US" sz="1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257800" y="4059704"/>
            <a:ext cx="1295400" cy="653472"/>
          </a:xfrm>
          <a:prstGeom prst="wedgeRectCallout">
            <a:avLst>
              <a:gd name="adj1" fmla="val -63614"/>
              <a:gd name="adj2" fmla="val 4442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4078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Remove any information in these fields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7772400" y="4800600"/>
            <a:ext cx="609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7162800" y="3962400"/>
            <a:ext cx="1371600" cy="651055"/>
          </a:xfrm>
          <a:prstGeom prst="wedgeRectCallout">
            <a:avLst>
              <a:gd name="adj1" fmla="val 3005"/>
              <a:gd name="adj2" fmla="val 893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0" y="3962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Search by the given criteria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51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7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59656" y="914400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9721"/>
            <a:ext cx="8077200" cy="51972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540549"/>
            <a:ext cx="1142999" cy="1230594"/>
          </a:xfrm>
          <a:prstGeom prst="rect">
            <a:avLst/>
          </a:prstGeom>
          <a:solidFill>
            <a:srgbClr val="F4F9FA"/>
          </a:solidFill>
          <a:ln>
            <a:solidFill>
              <a:srgbClr val="F4F9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4419600"/>
            <a:ext cx="6781800" cy="198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0" y="4428836"/>
            <a:ext cx="457200" cy="198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533400" y="3733800"/>
            <a:ext cx="2362200" cy="924243"/>
          </a:xfrm>
          <a:prstGeom prst="wedgeRectCallout">
            <a:avLst>
              <a:gd name="adj1" fmla="val 50330"/>
              <a:gd name="adj2" fmla="val 7855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73380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</a:t>
            </a:r>
            <a:r>
              <a:rPr lang="en-US" dirty="0" err="1" smtClean="0"/>
              <a:t>eDMRs</a:t>
            </a:r>
            <a:r>
              <a:rPr lang="en-US" dirty="0" smtClean="0"/>
              <a:t> found within your search criteria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4800600" y="4045803"/>
            <a:ext cx="1981200" cy="830997"/>
          </a:xfrm>
          <a:prstGeom prst="wedgeRectCallout">
            <a:avLst>
              <a:gd name="adj1" fmla="val 67279"/>
              <a:gd name="adj2" fmla="val 8419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40458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one of these icons to open that particular </a:t>
            </a:r>
            <a:r>
              <a:rPr lang="en-US" sz="1200" dirty="0" err="1" smtClean="0"/>
              <a:t>eDMR</a:t>
            </a:r>
            <a:r>
              <a:rPr lang="en-US" sz="1200" dirty="0"/>
              <a:t> </a:t>
            </a:r>
            <a:r>
              <a:rPr lang="en-US" sz="1200" dirty="0" smtClean="0"/>
              <a:t>that you would like to create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84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60615"/>
            <a:ext cx="8077200" cy="2536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352800"/>
            <a:ext cx="1295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0" y="4114800"/>
            <a:ext cx="838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3200400" y="2514600"/>
            <a:ext cx="1981200" cy="685800"/>
          </a:xfrm>
          <a:prstGeom prst="wedgeRectCallout">
            <a:avLst>
              <a:gd name="adj1" fmla="val -55798"/>
              <a:gd name="adj2" fmla="val 8674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2514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“Online Entry Form”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7162800" y="3239869"/>
            <a:ext cx="1447800" cy="685800"/>
          </a:xfrm>
          <a:prstGeom prst="wedgeRectCallout">
            <a:avLst>
              <a:gd name="adj1" fmla="val 7688"/>
              <a:gd name="adj2" fmla="val 7748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3239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“Continue”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3499503"/>
            <a:ext cx="1142999" cy="1230594"/>
          </a:xfrm>
          <a:prstGeom prst="rect">
            <a:avLst/>
          </a:prstGeom>
          <a:solidFill>
            <a:srgbClr val="F4F9FA"/>
          </a:solidFill>
          <a:ln>
            <a:solidFill>
              <a:srgbClr val="F4F9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4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914400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77200" cy="5032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796064"/>
            <a:ext cx="1600200" cy="1429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33400" y="1981200"/>
            <a:ext cx="1447800" cy="738664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9812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through each Parameter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209800" y="2819400"/>
            <a:ext cx="4038600" cy="3200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495800" y="1981200"/>
            <a:ext cx="1752600" cy="762000"/>
          </a:xfrm>
          <a:prstGeom prst="wedgeRectCallout">
            <a:avLst>
              <a:gd name="adj1" fmla="val -3521"/>
              <a:gd name="adj2" fmla="val 9043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19812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the values for each of the red boxes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705600" y="60198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077200" cy="5222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338864"/>
            <a:ext cx="1600200" cy="1429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33400" y="1317793"/>
            <a:ext cx="2895600" cy="944871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3177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Notice that the red action symbols are gone. This means that all the values needed have been entered.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086600" y="6096000"/>
            <a:ext cx="990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029200" y="5781332"/>
            <a:ext cx="1676400" cy="629335"/>
          </a:xfrm>
          <a:prstGeom prst="wedgeRectCallout">
            <a:avLst>
              <a:gd name="adj1" fmla="val 74484"/>
              <a:gd name="adj2" fmla="val 819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578133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preview what the </a:t>
            </a:r>
            <a:r>
              <a:rPr lang="en-US" sz="1200" dirty="0" err="1" smtClean="0"/>
              <a:t>eDMR</a:t>
            </a:r>
            <a:r>
              <a:rPr lang="en-US" sz="1200" dirty="0" smtClean="0"/>
              <a:t> will look like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8077200" y="6096000"/>
            <a:ext cx="457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7848600" y="5257800"/>
            <a:ext cx="1282700" cy="609600"/>
          </a:xfrm>
          <a:prstGeom prst="wedgeRectCallout">
            <a:avLst>
              <a:gd name="adj1" fmla="val -6288"/>
              <a:gd name="adj2" fmla="val 943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48600" y="5257800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everything looks correct, click Next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63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1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3000" y="5257800"/>
            <a:ext cx="2133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1200" y="5257800"/>
            <a:ext cx="2209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2400" y="59436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0" y="3352800"/>
            <a:ext cx="7162800" cy="1182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6172200" y="2514599"/>
            <a:ext cx="1752600" cy="685801"/>
          </a:xfrm>
          <a:prstGeom prst="wedgeRectCallout">
            <a:avLst>
              <a:gd name="adj1" fmla="val -45983"/>
              <a:gd name="adj2" fmla="val 10004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72200" y="2514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 this field to add any comments you may want (Optional)</a:t>
            </a:r>
            <a:endParaRPr lang="en-US" sz="1200" dirty="0"/>
          </a:p>
        </p:txBody>
      </p:sp>
      <p:sp>
        <p:nvSpPr>
          <p:cNvPr id="22" name="Rectangular Callout 21"/>
          <p:cNvSpPr/>
          <p:nvPr/>
        </p:nvSpPr>
        <p:spPr>
          <a:xfrm>
            <a:off x="0" y="5105399"/>
            <a:ext cx="1295400" cy="825787"/>
          </a:xfrm>
          <a:prstGeom prst="wedgeRectCallout">
            <a:avLst>
              <a:gd name="adj1" fmla="val 76840"/>
              <a:gd name="adj2" fmla="val -982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105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the Signatory’s </a:t>
            </a:r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24" name="Rectangular Callout 23"/>
          <p:cNvSpPr/>
          <p:nvPr/>
        </p:nvSpPr>
        <p:spPr>
          <a:xfrm>
            <a:off x="4343400" y="5638799"/>
            <a:ext cx="1752600" cy="830997"/>
          </a:xfrm>
          <a:prstGeom prst="wedgeRectCallout">
            <a:avLst>
              <a:gd name="adj1" fmla="val 42408"/>
              <a:gd name="adj2" fmla="val -784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43400" y="5638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</a:t>
            </a:r>
            <a:r>
              <a:rPr lang="en-US" sz="1600" dirty="0" smtClean="0"/>
              <a:t>the Signatory’s</a:t>
            </a:r>
            <a:r>
              <a:rPr lang="en-US" sz="1600" dirty="0" smtClean="0"/>
              <a:t> </a:t>
            </a:r>
            <a:r>
              <a:rPr lang="en-US" sz="1600" dirty="0" smtClean="0"/>
              <a:t>phone number</a:t>
            </a:r>
            <a:endParaRPr lang="en-US" sz="1600" dirty="0"/>
          </a:p>
        </p:txBody>
      </p:sp>
      <p:sp>
        <p:nvSpPr>
          <p:cNvPr id="26" name="Rectangular Callout 25"/>
          <p:cNvSpPr/>
          <p:nvPr/>
        </p:nvSpPr>
        <p:spPr>
          <a:xfrm>
            <a:off x="7696200" y="5144868"/>
            <a:ext cx="762000" cy="646331"/>
          </a:xfrm>
          <a:prstGeom prst="wedgeRectCallout">
            <a:avLst>
              <a:gd name="adj1" fmla="val 18561"/>
              <a:gd name="adj2" fmla="val 8310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96200" y="5144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45740"/>
            <a:ext cx="8077200" cy="39692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1600200"/>
            <a:ext cx="2514600" cy="12049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160481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page is optional. If you have a “Non-Compliance Report” and/or “Waste Water MORs” you can use this page to attach it to your </a:t>
            </a:r>
            <a:r>
              <a:rPr lang="en-US" sz="1200" dirty="0" err="1" smtClean="0"/>
              <a:t>eDMR</a:t>
            </a:r>
            <a:r>
              <a:rPr lang="en-US" sz="1200" dirty="0" smtClean="0"/>
              <a:t> submission</a:t>
            </a:r>
            <a:endParaRPr lang="en-US" sz="1200" dirty="0"/>
          </a:p>
        </p:txBody>
      </p:sp>
      <p:sp>
        <p:nvSpPr>
          <p:cNvPr id="19" name="Rectangular Callout 18"/>
          <p:cNvSpPr/>
          <p:nvPr/>
        </p:nvSpPr>
        <p:spPr>
          <a:xfrm>
            <a:off x="7620000" y="4572000"/>
            <a:ext cx="762000" cy="685800"/>
          </a:xfrm>
          <a:prstGeom prst="wedgeRectCallout">
            <a:avLst>
              <a:gd name="adj1" fmla="val 20193"/>
              <a:gd name="adj2" fmla="val 7808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00" y="4572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63477"/>
            <a:ext cx="8077200" cy="37310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2362200"/>
            <a:ext cx="609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24800" y="4876800"/>
            <a:ext cx="533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038600" y="2249268"/>
            <a:ext cx="1981200" cy="646331"/>
          </a:xfrm>
          <a:prstGeom prst="wedgeRectCallout">
            <a:avLst>
              <a:gd name="adj1" fmla="val -67453"/>
              <a:gd name="adj2" fmla="val -609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2249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view a copy of the </a:t>
            </a:r>
            <a:r>
              <a:rPr lang="en-US" sz="1200" dirty="0" err="1" smtClean="0"/>
              <a:t>eDMR</a:t>
            </a:r>
            <a:r>
              <a:rPr lang="en-US" sz="1200" dirty="0" smtClean="0"/>
              <a:t> you will be submitting</a:t>
            </a:r>
            <a:endParaRPr lang="en-US" sz="1200" dirty="0"/>
          </a:p>
        </p:txBody>
      </p:sp>
      <p:sp>
        <p:nvSpPr>
          <p:cNvPr id="11" name="Rectangular Callout 10"/>
          <p:cNvSpPr/>
          <p:nvPr/>
        </p:nvSpPr>
        <p:spPr>
          <a:xfrm>
            <a:off x="7696200" y="3962400"/>
            <a:ext cx="838200" cy="685800"/>
          </a:xfrm>
          <a:prstGeom prst="wedgeRectCallout">
            <a:avLst>
              <a:gd name="adj1" fmla="val -998"/>
              <a:gd name="adj2" fmla="val 880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96200" y="3962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3830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1033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45298"/>
            <a:ext cx="8077200" cy="2967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2438400"/>
            <a:ext cx="41910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019800" y="1143000"/>
            <a:ext cx="2362200" cy="923330"/>
          </a:xfrm>
          <a:prstGeom prst="wedgeRectCallout">
            <a:avLst>
              <a:gd name="adj1" fmla="val -55013"/>
              <a:gd name="adj2" fmla="val 9583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1143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Preparer you cannot submit the </a:t>
            </a:r>
            <a:r>
              <a:rPr lang="en-US" dirty="0" err="1" smtClean="0"/>
              <a:t>eDMR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45720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2362200" y="4952999"/>
            <a:ext cx="2514600" cy="1384995"/>
          </a:xfrm>
          <a:prstGeom prst="wedgeRectCallout">
            <a:avLst>
              <a:gd name="adj1" fmla="val -55303"/>
              <a:gd name="adj2" fmla="val -6331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49530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Clicking “Exit” will save the </a:t>
            </a:r>
            <a:r>
              <a:rPr lang="en-US" sz="1400" dirty="0" err="1" smtClean="0"/>
              <a:t>eDMR</a:t>
            </a:r>
            <a:r>
              <a:rPr lang="en-US" sz="1400" dirty="0" smtClean="0"/>
              <a:t>. Once you have done this, notify the Signatory that the </a:t>
            </a:r>
            <a:r>
              <a:rPr lang="en-US" sz="1400" dirty="0" err="1" smtClean="0"/>
              <a:t>eDMR</a:t>
            </a:r>
            <a:r>
              <a:rPr lang="en-US" sz="1400" dirty="0" smtClean="0"/>
              <a:t> is ready for review and submittal. Your part is done.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02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024687" cy="573087"/>
          </a:xfrm>
        </p:spPr>
        <p:txBody>
          <a:bodyPr/>
          <a:lstStyle/>
          <a:p>
            <a:r>
              <a:rPr lang="en-US" altLang="en-US" sz="2400" dirty="0" smtClean="0"/>
              <a:t>E2 Preparer Information: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3695700"/>
          </a:xfrm>
        </p:spPr>
        <p:txBody>
          <a:bodyPr/>
          <a:lstStyle/>
          <a:p>
            <a:r>
              <a:rPr lang="en-US" sz="1800" dirty="0" smtClean="0"/>
              <a:t>Any external users could use a new E2 online account registration to register a Preparer account.</a:t>
            </a:r>
          </a:p>
          <a:p>
            <a:r>
              <a:rPr lang="en-US" sz="1800" dirty="0" smtClean="0"/>
              <a:t>When creating a new preparer account, a valid email address will be required. (</a:t>
            </a:r>
            <a:r>
              <a:rPr lang="en-US" sz="1800" b="1" u="sng" dirty="0" smtClean="0"/>
              <a:t>DO NOT</a:t>
            </a:r>
            <a:r>
              <a:rPr lang="en-US" sz="1800" dirty="0" smtClean="0"/>
              <a:t> use the same email as the Signatory.)</a:t>
            </a:r>
          </a:p>
          <a:p>
            <a:r>
              <a:rPr lang="en-US" sz="1800" dirty="0" smtClean="0"/>
              <a:t>E2 will allow the user to complete the procedure online. </a:t>
            </a:r>
          </a:p>
          <a:p>
            <a:r>
              <a:rPr lang="en-US" sz="1800" dirty="0" smtClean="0"/>
              <a:t>DEQ will not be involved in the process. </a:t>
            </a:r>
          </a:p>
          <a:p>
            <a:r>
              <a:rPr lang="en-US" sz="1800" dirty="0" smtClean="0"/>
              <a:t>To create a new E2 account for a Preparer, follow this link: </a:t>
            </a:r>
          </a:p>
          <a:p>
            <a:pPr lvl="1"/>
            <a:r>
              <a:rPr lang="en-US" sz="1600" u="sng" dirty="0" smtClean="0">
                <a:hlinkClick r:id="rId2"/>
              </a:rPr>
              <a:t>https://applications.deq.ok.gov/e2</a:t>
            </a:r>
            <a:endParaRPr lang="en-US" sz="1600" u="sng" dirty="0" smtClean="0"/>
          </a:p>
          <a:p>
            <a:r>
              <a:rPr lang="en-US" sz="1800" dirty="0" smtClean="0"/>
              <a:t>Note: Prepares are </a:t>
            </a:r>
            <a:r>
              <a:rPr lang="en-US" sz="1800" b="1" u="sng" dirty="0" smtClean="0"/>
              <a:t>NOT</a:t>
            </a:r>
            <a:r>
              <a:rPr lang="en-US" sz="1800" dirty="0" smtClean="0"/>
              <a:t> Signatories/Certifiers, so they cannot submit </a:t>
            </a:r>
            <a:r>
              <a:rPr lang="en-US" sz="1800" dirty="0" err="1" smtClean="0"/>
              <a:t>eDMRs</a:t>
            </a:r>
            <a:r>
              <a:rPr lang="en-US" sz="1800" dirty="0" smtClean="0"/>
              <a:t>. </a:t>
            </a:r>
            <a:endParaRPr lang="en-US" sz="1800" dirty="0"/>
          </a:p>
          <a:p>
            <a:pPr lvl="1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3279"/>
            <a:ext cx="8077200" cy="41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024688" cy="344488"/>
          </a:xfrm>
        </p:spPr>
        <p:txBody>
          <a:bodyPr/>
          <a:lstStyle/>
          <a:p>
            <a:r>
              <a:rPr lang="en-US" altLang="en-US" sz="1800" dirty="0" smtClean="0"/>
              <a:t>E2: Preparer - Login 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70" y="1760758"/>
            <a:ext cx="2971800" cy="4076700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5145741" y="4953000"/>
            <a:ext cx="1636059" cy="609600"/>
          </a:xfrm>
          <a:prstGeom prst="leftArrowCallout">
            <a:avLst>
              <a:gd name="adj1" fmla="val 25000"/>
              <a:gd name="adj2" fmla="val 48529"/>
              <a:gd name="adj3" fmla="val 53235"/>
              <a:gd name="adj4" fmla="val 6912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79142" y="5024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Click Here </a:t>
            </a:r>
          </a:p>
          <a:p>
            <a:pPr algn="ctr"/>
            <a:r>
              <a:rPr lang="en-US" sz="1200" dirty="0" smtClean="0"/>
              <a:t>To Begin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124200" y="5105400"/>
            <a:ext cx="1905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13166"/>
            <a:ext cx="8077200" cy="3597034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 smtClean="0"/>
              <a:t>E2: Preparer Account Setup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7561118" y="4128248"/>
            <a:ext cx="1354282" cy="900952"/>
          </a:xfrm>
          <a:prstGeom prst="downArrowCallout">
            <a:avLst>
              <a:gd name="adj1" fmla="val 17541"/>
              <a:gd name="adj2" fmla="val 18473"/>
              <a:gd name="adj3" fmla="val 19406"/>
              <a:gd name="adj4" fmla="val 5677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3800" y="412824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Here when finished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62000" y="2438400"/>
            <a:ext cx="2133600" cy="2590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3124200" y="2667000"/>
            <a:ext cx="1676400" cy="762000"/>
          </a:xfrm>
          <a:prstGeom prst="wedgeRectCallout">
            <a:avLst>
              <a:gd name="adj1" fmla="val -73183"/>
              <a:gd name="adj2" fmla="val -3632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26670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Fill out the form. Starred fields are required.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Account Setup</a:t>
            </a:r>
            <a:endParaRPr lang="en-US" alt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524000"/>
            <a:ext cx="8077201" cy="4972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9200" y="1752600"/>
            <a:ext cx="3200400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17526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you hit “Create” you will receive this email. It gives you the Login Name and One-Time User Password for your account.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0" y="4114800"/>
            <a:ext cx="15240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199" y="5105400"/>
            <a:ext cx="2590801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48199" y="5105400"/>
            <a:ext cx="259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then go back to E2 and log in with those credentials.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5800" y="4800600"/>
            <a:ext cx="3276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Account Setup</a:t>
            </a:r>
            <a:endParaRPr lang="en-US" alt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1600200"/>
            <a:ext cx="3057525" cy="4191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76600" y="3771900"/>
            <a:ext cx="1828800" cy="304800"/>
          </a:xfrm>
          <a:prstGeom prst="rect">
            <a:avLst/>
          </a:prstGeom>
          <a:solidFill>
            <a:srgbClr val="CE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3048000"/>
            <a:ext cx="16764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0" y="3505200"/>
            <a:ext cx="53340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1676400" y="2362200"/>
            <a:ext cx="1600200" cy="762000"/>
          </a:xfrm>
          <a:prstGeom prst="wedgeRectCallout">
            <a:avLst>
              <a:gd name="adj1" fmla="val 63438"/>
              <a:gd name="adj2" fmla="val 6734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23622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your log in information from the email.</a:t>
            </a:r>
            <a:endParaRPr lang="en-US" sz="1400" dirty="0"/>
          </a:p>
        </p:txBody>
      </p:sp>
      <p:sp>
        <p:nvSpPr>
          <p:cNvPr id="18" name="Rectangular Callout 17"/>
          <p:cNvSpPr/>
          <p:nvPr/>
        </p:nvSpPr>
        <p:spPr>
          <a:xfrm>
            <a:off x="5638800" y="3638550"/>
            <a:ext cx="2286000" cy="369332"/>
          </a:xfrm>
          <a:prstGeom prst="wedgeRectCallout">
            <a:avLst>
              <a:gd name="adj1" fmla="val -68625"/>
              <a:gd name="adj2" fmla="val -5283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38800" y="36385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Click “login”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Account Setup</a:t>
            </a:r>
            <a:endParaRPr lang="en-US" alt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89916"/>
            <a:ext cx="8077200" cy="30678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8382" y="1199316"/>
            <a:ext cx="2366818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48382" y="1199316"/>
            <a:ext cx="236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now need to change your One-Time Password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2438400"/>
            <a:ext cx="5445991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6629400" y="2362199"/>
            <a:ext cx="1981200" cy="1200329"/>
          </a:xfrm>
          <a:prstGeom prst="wedgeRectCallout">
            <a:avLst>
              <a:gd name="adj1" fmla="val -79331"/>
              <a:gd name="adj2" fmla="val -301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2362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new password must meet these requirements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95400" y="3429000"/>
            <a:ext cx="2113395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599" y="3657600"/>
            <a:ext cx="2418195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24800" y="4191000"/>
            <a:ext cx="533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6934200" y="4724400"/>
            <a:ext cx="1447800" cy="646331"/>
          </a:xfrm>
          <a:prstGeom prst="wedgeRectCallout">
            <a:avLst>
              <a:gd name="adj1" fmla="val 30204"/>
              <a:gd name="adj2" fmla="val -7982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34200" y="4724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Click “Save”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Account Setup</a:t>
            </a:r>
            <a:endParaRPr lang="en-US" alt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207008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you have set up your Preparer Account and Changed the password you will need to follow the steps below to start creating an </a:t>
            </a:r>
            <a:r>
              <a:rPr lang="en-US" dirty="0" err="1" smtClean="0"/>
              <a:t>eDMR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 will need to notify the Signatory that your account is ready to be added to a facility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Once the Signatory has added you, you will receive an email stating that you have been added, and to what facility you have been assigned.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preparer can now log back into their E2 account and create a new </a:t>
            </a:r>
            <a:r>
              <a:rPr lang="en-US" dirty="0" err="1" smtClean="0"/>
              <a:t>eDMR</a:t>
            </a:r>
            <a:r>
              <a:rPr lang="en-US" dirty="0" smtClean="0"/>
              <a:t> for the facility/facilities he/she has been assigned to.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Preparer Account </a:t>
            </a:r>
            <a:r>
              <a:rPr lang="en-US" altLang="en-US" sz="1800" dirty="0" smtClean="0"/>
              <a:t>Setup (Email Confirmation)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77200" cy="4857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029075"/>
            <a:ext cx="3429000" cy="1381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4495800" y="4114799"/>
            <a:ext cx="2209800" cy="1384995"/>
          </a:xfrm>
          <a:prstGeom prst="wedgeRectCallout">
            <a:avLst>
              <a:gd name="adj1" fmla="val -70572"/>
              <a:gd name="adj2" fmla="val -344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41148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Make sure to review this information. If there is anything incorrect, you will need to notify your Signatory, so they can fix it.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01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2684</TotalTime>
  <Words>644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E2 Preparer</vt:lpstr>
      <vt:lpstr>E2 Preparer Information: </vt:lpstr>
      <vt:lpstr>E2: Preparer - Login Page</vt:lpstr>
      <vt:lpstr>E2: Preparer Account Setup</vt:lpstr>
      <vt:lpstr>E2: Preparer Account Setup</vt:lpstr>
      <vt:lpstr>E2: Preparer Account Setup</vt:lpstr>
      <vt:lpstr>E2: Preparer Account Setup</vt:lpstr>
      <vt:lpstr>E2: Preparer Account Setup</vt:lpstr>
      <vt:lpstr>E2: Preparer Account Setup (Email Confirmation)</vt:lpstr>
      <vt:lpstr>E2: Home Page after Login</vt:lpstr>
      <vt:lpstr>E2: Preparer Create eDMR</vt:lpstr>
      <vt:lpstr>E2: Preparer Create eDMR</vt:lpstr>
      <vt:lpstr>E2: Preparer Create eDMR</vt:lpstr>
      <vt:lpstr>E2: Preparer Create eDMR</vt:lpstr>
      <vt:lpstr>E2: Preparer Create eDMR</vt:lpstr>
      <vt:lpstr>E2: Preparer Create eDMR</vt:lpstr>
      <vt:lpstr>E2: Preparer Create eDMR</vt:lpstr>
      <vt:lpstr>E2: Preparer Create eDMR</vt:lpstr>
      <vt:lpstr>E2: Preparer Create eDMR</vt:lpstr>
      <vt:lpstr>PowerPoint Presentation</vt:lpstr>
    </vt:vector>
  </TitlesOfParts>
  <Company>ODEQ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 &amp; E2</dc:title>
  <dc:creator>Parks, Paul A.</dc:creator>
  <cp:lastModifiedBy>DEQUser</cp:lastModifiedBy>
  <cp:revision>80</cp:revision>
  <cp:lastPrinted>2016-11-01T11:03:34Z</cp:lastPrinted>
  <dcterms:created xsi:type="dcterms:W3CDTF">2016-06-07T14:26:52Z</dcterms:created>
  <dcterms:modified xsi:type="dcterms:W3CDTF">2018-03-09T13:12:03Z</dcterms:modified>
</cp:coreProperties>
</file>