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36"/>
  </p:notesMasterIdLst>
  <p:sldIdLst>
    <p:sldId id="257" r:id="rId6"/>
    <p:sldId id="442" r:id="rId7"/>
    <p:sldId id="443" r:id="rId8"/>
    <p:sldId id="258" r:id="rId9"/>
    <p:sldId id="459" r:id="rId10"/>
    <p:sldId id="460" r:id="rId11"/>
    <p:sldId id="478" r:id="rId12"/>
    <p:sldId id="461" r:id="rId13"/>
    <p:sldId id="462" r:id="rId14"/>
    <p:sldId id="463" r:id="rId15"/>
    <p:sldId id="260" r:id="rId16"/>
    <p:sldId id="595" r:id="rId17"/>
    <p:sldId id="262" r:id="rId18"/>
    <p:sldId id="261" r:id="rId19"/>
    <p:sldId id="598" r:id="rId20"/>
    <p:sldId id="268" r:id="rId21"/>
    <p:sldId id="600" r:id="rId22"/>
    <p:sldId id="266" r:id="rId23"/>
    <p:sldId id="476" r:id="rId24"/>
    <p:sldId id="449" r:id="rId25"/>
    <p:sldId id="613" r:id="rId26"/>
    <p:sldId id="445" r:id="rId27"/>
    <p:sldId id="606" r:id="rId28"/>
    <p:sldId id="607" r:id="rId29"/>
    <p:sldId id="608" r:id="rId30"/>
    <p:sldId id="609" r:id="rId31"/>
    <p:sldId id="610" r:id="rId32"/>
    <p:sldId id="611" r:id="rId33"/>
    <p:sldId id="612"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21D7B0-2A47-40F6-B680-ED20889BA7E4}">
          <p14:sldIdLst>
            <p14:sldId id="257"/>
            <p14:sldId id="442"/>
            <p14:sldId id="443"/>
            <p14:sldId id="258"/>
            <p14:sldId id="459"/>
            <p14:sldId id="460"/>
            <p14:sldId id="478"/>
            <p14:sldId id="461"/>
            <p14:sldId id="462"/>
            <p14:sldId id="463"/>
            <p14:sldId id="260"/>
            <p14:sldId id="595"/>
            <p14:sldId id="262"/>
            <p14:sldId id="261"/>
            <p14:sldId id="598"/>
            <p14:sldId id="268"/>
            <p14:sldId id="600"/>
            <p14:sldId id="266"/>
            <p14:sldId id="476"/>
            <p14:sldId id="449"/>
            <p14:sldId id="613"/>
            <p14:sldId id="445"/>
            <p14:sldId id="606"/>
            <p14:sldId id="607"/>
            <p14:sldId id="608"/>
            <p14:sldId id="609"/>
            <p14:sldId id="610"/>
            <p14:sldId id="611"/>
            <p14:sldId id="612"/>
            <p14:sldId id="271"/>
          </p14:sldIdLst>
        </p14:section>
        <p14:section name="Default Section" id="{03512A0A-9A91-4D9E-8209-151AE8905B9D}">
          <p14:sldIdLst/>
        </p14:section>
        <p14:section name="Tool Example" id="{5F79954D-0E09-4801-AFF8-709E027E7F2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9AE34E-CE2D-9AE4-4ABF-700E7C510D8B}" name="Amanda Booze" initials="AB" userId="S::Amanda.Booze@deq.ok.gov::a85c6df4-a98e-4632-b337-5aa8af1b53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CBE549-3438-F7DD-8721-F33F62EFA33B}" v="10" dt="2025-12-30T19:39:17.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ie Guinn" userId="S::connie.guinn@deq.ok.gov::52be5f4e-9895-4dce-a225-4c0827d12fd5" providerId="AD" clId="Web-{4BCBE549-3438-F7DD-8721-F33F62EFA33B}"/>
    <pc:docChg chg="modSld">
      <pc:chgData name="Connie Guinn" userId="S::connie.guinn@deq.ok.gov::52be5f4e-9895-4dce-a225-4c0827d12fd5" providerId="AD" clId="Web-{4BCBE549-3438-F7DD-8721-F33F62EFA33B}" dt="2025-12-30T19:39:15.841" v="3" actId="20577"/>
      <pc:docMkLst>
        <pc:docMk/>
      </pc:docMkLst>
      <pc:sldChg chg="modSp">
        <pc:chgData name="Connie Guinn" userId="S::connie.guinn@deq.ok.gov::52be5f4e-9895-4dce-a225-4c0827d12fd5" providerId="AD" clId="Web-{4BCBE549-3438-F7DD-8721-F33F62EFA33B}" dt="2025-12-30T19:39:15.841" v="3" actId="20577"/>
        <pc:sldMkLst>
          <pc:docMk/>
          <pc:sldMk cId="0" sldId="258"/>
        </pc:sldMkLst>
        <pc:spChg chg="mod">
          <ac:chgData name="Connie Guinn" userId="S::connie.guinn@deq.ok.gov::52be5f4e-9895-4dce-a225-4c0827d12fd5" providerId="AD" clId="Web-{4BCBE549-3438-F7DD-8721-F33F62EFA33B}" dt="2025-12-30T19:39:15.841" v="3" actId="20577"/>
          <ac:spMkLst>
            <pc:docMk/>
            <pc:sldMk cId="0" sldId="258"/>
            <ac:spMk id="34" creationId="{00000000-0000-0000-0000-000000000000}"/>
          </ac:spMkLst>
        </pc:spChg>
      </pc:sldChg>
    </pc:docChg>
  </pc:docChgLst>
  <pc:docChgLst>
    <pc:chgData name="Dakota Farris" userId="S::dakota.farris@deq.ok.gov::d47beb41-b8a3-49fc-89e1-de42d43e650e" providerId="AD" clId="Web-{62599F18-1401-46B7-AF74-143168A3CC6C}"/>
    <pc:docChg chg="sldOrd">
      <pc:chgData name="Dakota Farris" userId="S::dakota.farris@deq.ok.gov::d47beb41-b8a3-49fc-89e1-de42d43e650e" providerId="AD" clId="Web-{62599F18-1401-46B7-AF74-143168A3CC6C}" dt="2025-12-04T22:02:25.091" v="1"/>
      <pc:docMkLst>
        <pc:docMk/>
      </pc:docMkLst>
      <pc:sldChg chg="ord">
        <pc:chgData name="Dakota Farris" userId="S::dakota.farris@deq.ok.gov::d47beb41-b8a3-49fc-89e1-de42d43e650e" providerId="AD" clId="Web-{62599F18-1401-46B7-AF74-143168A3CC6C}" dt="2025-12-04T22:02:25.091" v="1"/>
        <pc:sldMkLst>
          <pc:docMk/>
          <pc:sldMk cId="891224991" sldId="257"/>
        </pc:sldMkLst>
      </pc:sldChg>
      <pc:sldChg chg="ord">
        <pc:chgData name="Dakota Farris" userId="S::dakota.farris@deq.ok.gov::d47beb41-b8a3-49fc-89e1-de42d43e650e" providerId="AD" clId="Web-{62599F18-1401-46B7-AF74-143168A3CC6C}" dt="2025-12-04T22:02:25.091" v="0"/>
        <pc:sldMkLst>
          <pc:docMk/>
          <pc:sldMk cId="0" sldId="4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D2794-00BB-46AA-BAB4-2B44CB05287B}" type="datetimeFigureOut">
              <a:rPr lang="en-US" smtClean="0"/>
              <a:t>12/30/2025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78018B-B849-4766-A702-66CD782284E8}" type="slidenum">
              <a:rPr lang="en-US" smtClean="0"/>
              <a:t>‹#›</a:t>
            </a:fld>
            <a:endParaRPr lang="en-US"/>
          </a:p>
        </p:txBody>
      </p:sp>
    </p:spTree>
    <p:extLst>
      <p:ext uri="{BB962C8B-B14F-4D97-AF65-F5344CB8AC3E}">
        <p14:creationId xmlns:p14="http://schemas.microsoft.com/office/powerpoint/2010/main" val="965273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6013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i="1"/>
              <a:t>DWSRF has a lot of free money to grant, low interest and long-term loan options, is low risk, and flexible to system needs. </a:t>
            </a:r>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0938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Qualifies for DWSRF loans? </a:t>
            </a:r>
          </a:p>
          <a:p>
            <a:endParaRPr lang="en-US"/>
          </a:p>
          <a:p>
            <a:r>
              <a:rPr lang="en-US"/>
              <a:t>For-profit and non-community systems do not qualify, only non-for-profit and community water systems qualify.  </a:t>
            </a:r>
          </a:p>
          <a:p>
            <a:endParaRPr lang="en-US"/>
          </a:p>
          <a:p>
            <a:r>
              <a:rPr lang="en-US"/>
              <a:t>Eligible projects are: </a:t>
            </a:r>
          </a:p>
          <a:p>
            <a:r>
              <a:rPr lang="en-US"/>
              <a:t>Ineligible projects are:</a:t>
            </a:r>
          </a:p>
          <a:p>
            <a:endParaRPr lang="en-US"/>
          </a:p>
          <a:p>
            <a:r>
              <a:rPr lang="en-US"/>
              <a:t>All projects are Focused on drinking water, not waste water. And all violations must be addressed before receiving funds.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9948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get our loan money two ways, through the states  base grant and the federal BIL funding – Bipartisan Infrastructure Law;  </a:t>
            </a:r>
          </a:p>
          <a:p>
            <a:r>
              <a:rPr lang="en-US"/>
              <a:t>The state money can be used for any thing on the eligible projects list, BIL funding can be used for eligible projects AND, LSL and EC</a:t>
            </a:r>
            <a:endParaRPr lang="en-US">
              <a:ea typeface="Calibri"/>
              <a:cs typeface="Calibri"/>
            </a:endParaRPr>
          </a:p>
          <a:p>
            <a:endParaRPr lang="en-US"/>
          </a:p>
          <a:p>
            <a:r>
              <a:rPr lang="en-US"/>
              <a:t>Now both of these funding sources have potential for free monies or loan forgiveness… </a:t>
            </a:r>
            <a:endParaRPr lang="en-US">
              <a:ea typeface="Calibri"/>
              <a:cs typeface="Calibri"/>
            </a:endParaRPr>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12</a:t>
            </a:fld>
            <a:endParaRPr lang="en-US">
              <a:solidFill>
                <a:prstClr val="black"/>
              </a:solidFill>
              <a:latin typeface="Aptos" panose="02110004020202020204"/>
            </a:endParaRPr>
          </a:p>
        </p:txBody>
      </p:sp>
    </p:spTree>
    <p:extLst>
      <p:ext uri="{BB962C8B-B14F-4D97-AF65-F5344CB8AC3E}">
        <p14:creationId xmlns:p14="http://schemas.microsoft.com/office/powerpoint/2010/main" val="1550060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“free monies”  or loan forgiveness is determined by Disadvantaged Status. </a:t>
            </a:r>
          </a:p>
          <a:p>
            <a:endParaRPr lang="en-US"/>
          </a:p>
          <a:p>
            <a:r>
              <a:rPr lang="en-US"/>
              <a:t>How communities are classified as Disadvantaged and Severely Disadvantaged comes down to the average income of that community.  The U.S. Census Bureau takes the average community income and compares it to the national average income.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community makes less than 90% but more than 80% it is dis.</a:t>
            </a:r>
          </a:p>
          <a:p>
            <a:endParaRPr lang="en-US"/>
          </a:p>
          <a:p>
            <a:r>
              <a:rPr lang="en-US"/>
              <a:t>If the community makes less than 80% of the Nation, it is severely dis.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8091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9665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t>
            </a:r>
            <a:r>
              <a:rPr lang="en-US" err="1"/>
              <a:t>Oklahomas</a:t>
            </a:r>
            <a:r>
              <a:rPr lang="en-US"/>
              <a:t> DWSRF we have 33 million funding, and 16 million of that is reserved for loan forgiveness.</a:t>
            </a:r>
          </a:p>
          <a:p>
            <a:r>
              <a:rPr lang="en-US"/>
              <a:t>Two subsidies: one for disadvantaged and one for not disadvantaged communities. </a:t>
            </a:r>
          </a:p>
          <a:p>
            <a:r>
              <a:rPr lang="en-US"/>
              <a:t>The second column is for specific areas in a specific part of town. </a:t>
            </a:r>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15</a:t>
            </a:fld>
            <a:endParaRPr lang="en-US">
              <a:solidFill>
                <a:prstClr val="black"/>
              </a:solidFill>
              <a:latin typeface="Aptos" panose="02110004020202020204"/>
            </a:endParaRPr>
          </a:p>
        </p:txBody>
      </p:sp>
    </p:spTree>
    <p:extLst>
      <p:ext uri="{BB962C8B-B14F-4D97-AF65-F5344CB8AC3E}">
        <p14:creationId xmlns:p14="http://schemas.microsoft.com/office/powerpoint/2010/main" val="119691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743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17</a:t>
            </a:fld>
            <a:endParaRPr lang="en-US">
              <a:solidFill>
                <a:prstClr val="black"/>
              </a:solidFill>
              <a:latin typeface="Aptos" panose="02110004020202020204"/>
            </a:endParaRPr>
          </a:p>
        </p:txBody>
      </p:sp>
    </p:spTree>
    <p:extLst>
      <p:ext uri="{BB962C8B-B14F-4D97-AF65-F5344CB8AC3E}">
        <p14:creationId xmlns:p14="http://schemas.microsoft.com/office/powerpoint/2010/main" val="3172149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want to use BIL for EC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7781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5A9DE-6D57-43C6-28A8-A6338AC11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F73DE-6735-8F62-93AB-4D9EBC31D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31F48-990C-C440-321B-9F7204237CC0}"/>
              </a:ext>
            </a:extLst>
          </p:cNvPr>
          <p:cNvSpPr>
            <a:spLocks noGrp="1"/>
          </p:cNvSpPr>
          <p:nvPr>
            <p:ph type="body" idx="1"/>
          </p:nvPr>
        </p:nvSpPr>
        <p:spPr/>
        <p:txBody>
          <a:bodyPr/>
          <a:lstStyle/>
          <a:p>
            <a:r>
              <a:rPr lang="en-US"/>
              <a:t>120,000 grant maximum; includes the 20% match.  </a:t>
            </a:r>
            <a:br>
              <a:rPr lang="en-US"/>
            </a:br>
            <a:br>
              <a:rPr lang="en-US"/>
            </a:br>
            <a:r>
              <a:rPr lang="en-US">
                <a:effectLst/>
              </a:rPr>
              <a:t>No deadline - grants may be applied for at any time.  An existing grant must be closed and finalized before another application will be approved; however, systems may apply for multiple grants in any given time period.</a:t>
            </a:r>
            <a:endParaRPr lang="en-US"/>
          </a:p>
        </p:txBody>
      </p:sp>
      <p:sp>
        <p:nvSpPr>
          <p:cNvPr id="4" name="Slide Number Placeholder 3">
            <a:extLst>
              <a:ext uri="{FF2B5EF4-FFF2-40B4-BE49-F238E27FC236}">
                <a16:creationId xmlns:a16="http://schemas.microsoft.com/office/drawing/2014/main" id="{E0FBF357-4635-B71A-E3A1-D7D7D24F7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6879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myself.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8919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84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B642E-2EEC-EEEB-7E70-B388CA8BA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A3EB0-51F9-C7A7-71F6-BC0A95815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D84EF-89A6-AE5B-F743-6FB4C86FF0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77329E-649E-CEA1-BC64-0382C1A7D3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F4006-7457-4608-8D99-F47531B503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824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mention </a:t>
            </a:r>
            <a:r>
              <a:rPr lang="en-US" err="1"/>
              <a:t>vicki</a:t>
            </a:r>
            <a:r>
              <a:rPr lang="en-US"/>
              <a:t> reed. </a:t>
            </a:r>
          </a:p>
        </p:txBody>
      </p:sp>
      <p:sp>
        <p:nvSpPr>
          <p:cNvPr id="4" name="Slide Number Placeholder 3"/>
          <p:cNvSpPr>
            <a:spLocks noGrp="1"/>
          </p:cNvSpPr>
          <p:nvPr>
            <p:ph type="sldNum" sz="quarter" idx="5"/>
          </p:nvPr>
        </p:nvSpPr>
        <p:spPr/>
        <p:txBody>
          <a:bodyPr/>
          <a:lstStyle/>
          <a:p>
            <a:fld id="{4278018B-B849-4766-A702-66CD782284E8}" type="slidenum">
              <a:rPr lang="en-US" smtClean="0"/>
              <a:t>22</a:t>
            </a:fld>
            <a:endParaRPr lang="en-US"/>
          </a:p>
        </p:txBody>
      </p:sp>
    </p:spTree>
    <p:extLst>
      <p:ext uri="{BB962C8B-B14F-4D97-AF65-F5344CB8AC3E}">
        <p14:creationId xmlns:p14="http://schemas.microsoft.com/office/powerpoint/2010/main" val="751288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DEQ does the ranking for disadvantaged status and when complete DEQ will add you to the project priority list and will send a letter to your system informing you that is so. </a:t>
            </a:r>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23</a:t>
            </a:fld>
            <a:endParaRPr lang="en-US">
              <a:solidFill>
                <a:prstClr val="black"/>
              </a:solidFill>
              <a:latin typeface="Aptos" panose="02110004020202020204"/>
            </a:endParaRPr>
          </a:p>
        </p:txBody>
      </p:sp>
    </p:spTree>
    <p:extLst>
      <p:ext uri="{BB962C8B-B14F-4D97-AF65-F5344CB8AC3E}">
        <p14:creationId xmlns:p14="http://schemas.microsoft.com/office/powerpoint/2010/main" val="3943483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r>
              <a:rPr lang="en-US"/>
              <a:t>The planning phase takes a while! Haha</a:t>
            </a:r>
          </a:p>
          <a:p>
            <a:endParaRPr lang="en-US"/>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24</a:t>
            </a:fld>
            <a:endParaRPr lang="en-US">
              <a:solidFill>
                <a:prstClr val="black"/>
              </a:solidFill>
              <a:latin typeface="Aptos" panose="02110004020202020204"/>
            </a:endParaRPr>
          </a:p>
        </p:txBody>
      </p:sp>
    </p:spTree>
    <p:extLst>
      <p:ext uri="{BB962C8B-B14F-4D97-AF65-F5344CB8AC3E}">
        <p14:creationId xmlns:p14="http://schemas.microsoft.com/office/powerpoint/2010/main" val="2627257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items in bold are what the system is responsible for. Be sure to notates the environmental works </a:t>
            </a:r>
          </a:p>
          <a:p>
            <a:endParaRPr lang="en-US"/>
          </a:p>
          <a:p>
            <a:r>
              <a:rPr lang="en-US"/>
              <a:t>The planning phase takes a while! Haha</a:t>
            </a:r>
          </a:p>
          <a:p>
            <a:endParaRPr lang="en-US"/>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25</a:t>
            </a:fld>
            <a:endParaRPr lang="en-US">
              <a:solidFill>
                <a:prstClr val="black"/>
              </a:solidFill>
              <a:latin typeface="Aptos" panose="02110004020202020204"/>
            </a:endParaRPr>
          </a:p>
        </p:txBody>
      </p:sp>
    </p:spTree>
    <p:extLst>
      <p:ext uri="{BB962C8B-B14F-4D97-AF65-F5344CB8AC3E}">
        <p14:creationId xmlns:p14="http://schemas.microsoft.com/office/powerpoint/2010/main" val="526731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26</a:t>
            </a:fld>
            <a:endParaRPr lang="en-US">
              <a:solidFill>
                <a:prstClr val="black"/>
              </a:solidFill>
              <a:latin typeface="Aptos" panose="02110004020202020204"/>
            </a:endParaRPr>
          </a:p>
        </p:txBody>
      </p:sp>
    </p:spTree>
    <p:extLst>
      <p:ext uri="{BB962C8B-B14F-4D97-AF65-F5344CB8AC3E}">
        <p14:creationId xmlns:p14="http://schemas.microsoft.com/office/powerpoint/2010/main" val="1493200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27</a:t>
            </a:fld>
            <a:endParaRPr lang="en-US">
              <a:solidFill>
                <a:prstClr val="black"/>
              </a:solidFill>
              <a:latin typeface="Aptos" panose="02110004020202020204"/>
            </a:endParaRPr>
          </a:p>
        </p:txBody>
      </p:sp>
    </p:spTree>
    <p:extLst>
      <p:ext uri="{BB962C8B-B14F-4D97-AF65-F5344CB8AC3E}">
        <p14:creationId xmlns:p14="http://schemas.microsoft.com/office/powerpoint/2010/main" val="159765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construction ends, this is when </a:t>
            </a:r>
            <a:r>
              <a:rPr lang="en-US" err="1"/>
              <a:t>deobligations</a:t>
            </a:r>
            <a:r>
              <a:rPr lang="en-US"/>
              <a:t> occur and construction has to end by a certain time </a:t>
            </a:r>
            <a:r>
              <a:rPr lang="en-US" err="1"/>
              <a:t>fram</a:t>
            </a:r>
            <a:r>
              <a:rPr lang="en-US"/>
              <a:t> – this may be more for more financial. </a:t>
            </a:r>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28</a:t>
            </a:fld>
            <a:endParaRPr lang="en-US">
              <a:solidFill>
                <a:prstClr val="black"/>
              </a:solidFill>
              <a:latin typeface="Aptos" panose="02110004020202020204"/>
            </a:endParaRPr>
          </a:p>
        </p:txBody>
      </p:sp>
    </p:spTree>
    <p:extLst>
      <p:ext uri="{BB962C8B-B14F-4D97-AF65-F5344CB8AC3E}">
        <p14:creationId xmlns:p14="http://schemas.microsoft.com/office/powerpoint/2010/main" val="319037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19F4E76C-5E53-4A1A-8009-23C1062A7908}" type="slidenum">
              <a:rPr lang="en-US">
                <a:solidFill>
                  <a:prstClr val="black"/>
                </a:solidFill>
                <a:latin typeface="Aptos" panose="02110004020202020204"/>
              </a:rPr>
              <a:pPr defTabSz="931774">
                <a:defRPr/>
              </a:pPr>
              <a:t>29</a:t>
            </a:fld>
            <a:endParaRPr lang="en-US">
              <a:solidFill>
                <a:prstClr val="black"/>
              </a:solidFill>
              <a:latin typeface="Aptos" panose="02110004020202020204"/>
            </a:endParaRPr>
          </a:p>
        </p:txBody>
      </p:sp>
    </p:spTree>
    <p:extLst>
      <p:ext uri="{BB962C8B-B14F-4D97-AF65-F5344CB8AC3E}">
        <p14:creationId xmlns:p14="http://schemas.microsoft.com/office/powerpoint/2010/main" val="3468538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588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Candy about our names on this slide. </a:t>
            </a:r>
          </a:p>
        </p:txBody>
      </p:sp>
      <p:sp>
        <p:nvSpPr>
          <p:cNvPr id="4" name="Slide Number Placeholder 3"/>
          <p:cNvSpPr>
            <a:spLocks noGrp="1"/>
          </p:cNvSpPr>
          <p:nvPr>
            <p:ph type="sldNum" sz="quarter" idx="5"/>
          </p:nvPr>
        </p:nvSpPr>
        <p:spPr/>
        <p:txBody>
          <a:bodyPr/>
          <a:lstStyle/>
          <a:p>
            <a:fld id="{4278018B-B849-4766-A702-66CD782284E8}" type="slidenum">
              <a:rPr lang="en-US" smtClean="0"/>
              <a:t>30</a:t>
            </a:fld>
            <a:endParaRPr lang="en-US"/>
          </a:p>
        </p:txBody>
      </p:sp>
    </p:spTree>
    <p:extLst>
      <p:ext uri="{BB962C8B-B14F-4D97-AF65-F5344CB8AC3E}">
        <p14:creationId xmlns:p14="http://schemas.microsoft.com/office/powerpoint/2010/main" val="3469700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DWSRF is a loan program that has low-interest rate loans and is available for public water supply systems. It is open all year round, so there is no window for applications, and since its creation in 1996, we have provided over 2 Billion for water infrastructure improvement projects.</a:t>
            </a:r>
            <a:br>
              <a:rPr lang="en-US"/>
            </a:br>
            <a:endParaRPr lang="en-US"/>
          </a:p>
          <a:p>
            <a:r>
              <a:rPr lang="en-US"/>
              <a:t>The DWSRF is co-administered which just means DEQ is responsible for getting systems on the list, going through the environmental and engineering approval process, bids and pay requests. The OWRB is responsible for the loan application process.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F4006-7457-4608-8D99-F47531B503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54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 know “WHAT” DWSRF is now why is DWSRF a good choice? </a:t>
            </a:r>
          </a:p>
          <a:p>
            <a:endParaRPr lang="en-US"/>
          </a:p>
          <a:p>
            <a:r>
              <a:rPr lang="en-US"/>
              <a:t>A lot of Free Things!</a:t>
            </a:r>
            <a:endParaRPr lang="en-US">
              <a:ea typeface="Calibri"/>
              <a:cs typeface="Calibri"/>
            </a:endParaRPr>
          </a:p>
          <a:p>
            <a:endParaRPr lang="en-US"/>
          </a:p>
          <a:p>
            <a:r>
              <a:rPr lang="en-US"/>
              <a:t>Potential for free money, or loan forgiveness, that many systems in OK qualify for; the free monies have broad potential.</a:t>
            </a:r>
            <a:br>
              <a:rPr lang="en-US">
                <a:cs typeface="+mn-lt"/>
              </a:rPr>
            </a:br>
            <a:r>
              <a:rPr lang="en-US"/>
              <a:t> </a:t>
            </a:r>
            <a:endParaRPr lang="en-US">
              <a:ea typeface="Calibri"/>
              <a:cs typeface="Calibri"/>
            </a:endParaRPr>
          </a:p>
          <a:p>
            <a:r>
              <a:rPr lang="en-US"/>
              <a:t>We also have free planning and design assistance as well as free technical assistance. </a:t>
            </a:r>
            <a:endParaRPr lang="en-US">
              <a:ea typeface="Calibri"/>
              <a:cs typeface="Calibri"/>
            </a:endParaRPr>
          </a:p>
          <a:p>
            <a:endParaRPr lang="en-US" sz="1200">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8027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a:ea typeface="Calibri"/>
                <a:cs typeface="Calibri"/>
              </a:rPr>
              <a:t>Low-Interest and </a:t>
            </a:r>
            <a:r>
              <a:rPr lang="en-US" sz="1800">
                <a:latin typeface="Calibri"/>
                <a:ea typeface="Calibri"/>
                <a:cs typeface="Calibri"/>
              </a:rPr>
              <a:t>Long-Term Loan Options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a:ea typeface="Calibri"/>
                <a:cs typeface="Calibri"/>
              </a:rPr>
              <a:t>Interest Rates are 30% below market rate, loans give the option to finance 100% and Terms can be up to 30 years long, depending on the life expectancy of the infrastructure. </a:t>
            </a:r>
            <a:endParaRPr lang="en-US">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619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034EC-37DE-45F2-EDBB-3E203277A7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E1F-4F39-4292-E493-FBBE2B570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7C693-282A-DE08-6783-7838AD2C1D12}"/>
              </a:ext>
            </a:extLst>
          </p:cNvPr>
          <p:cNvSpPr>
            <a:spLocks noGrp="1"/>
          </p:cNvSpPr>
          <p:nvPr>
            <p:ph type="body" idx="1"/>
          </p:nvPr>
        </p:nvSpPr>
        <p:spPr/>
        <p:txBody>
          <a:bodyPr/>
          <a:lstStyle/>
          <a:p>
            <a:r>
              <a:rPr lang="en-US" sz="1800">
                <a:effectLst/>
                <a:latin typeface="Calibri"/>
                <a:ea typeface="Calibri"/>
                <a:cs typeface="Calibri"/>
              </a:rPr>
              <a:t>Low-Interest and </a:t>
            </a:r>
            <a:r>
              <a:rPr lang="en-US" sz="1800">
                <a:latin typeface="Calibri"/>
                <a:ea typeface="Calibri"/>
                <a:cs typeface="Calibri"/>
              </a:rPr>
              <a:t>Long-Term Loan Options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Calibri"/>
                <a:ea typeface="Calibri"/>
                <a:cs typeface="Calibri"/>
              </a:rPr>
              <a:t>Interest Rates are 30% below market rate, loans give the option to finance 100% and Terms can be up to 30 years long, depending on the life expectancy of the infrastructure. </a:t>
            </a:r>
            <a:endParaRPr lang="en-US">
              <a:latin typeface="Calibri"/>
              <a:ea typeface="Calibri"/>
              <a:cs typeface="Calibri"/>
            </a:endParaRPr>
          </a:p>
          <a:p>
            <a:endParaRPr lang="en-US"/>
          </a:p>
        </p:txBody>
      </p:sp>
      <p:sp>
        <p:nvSpPr>
          <p:cNvPr id="4" name="Slide Number Placeholder 3">
            <a:extLst>
              <a:ext uri="{FF2B5EF4-FFF2-40B4-BE49-F238E27FC236}">
                <a16:creationId xmlns:a16="http://schemas.microsoft.com/office/drawing/2014/main" id="{AA799647-CFE1-087F-BFD2-105E2BAD08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013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a:ea typeface="Calibri"/>
                <a:cs typeface="Calibri"/>
              </a:rPr>
              <a:t>Low Risk! </a:t>
            </a:r>
            <a:endParaRPr lang="en-US">
              <a:latin typeface="Calibri"/>
              <a:ea typeface="Calibri"/>
              <a:cs typeface="Calibri"/>
            </a:endParaRPr>
          </a:p>
          <a:p>
            <a:endParaRPr lang="en-US"/>
          </a:p>
          <a:p>
            <a:r>
              <a:rPr lang="en-US"/>
              <a:t>Your payment can be delayed, and During the construction period there is only the requirement to pay on the interest of the money you have spent, money that has been dispersed, not on the full amount of the loan. And no regular payments until the completion of the construction period. </a:t>
            </a:r>
            <a:endParaRPr lang="en-US">
              <a:ea typeface="Calibri"/>
              <a:cs typeface="Calibri"/>
            </a:endParaRPr>
          </a:p>
          <a:p>
            <a:endParaRPr lang="en-US"/>
          </a:p>
          <a:p>
            <a:r>
              <a:rPr lang="en-US"/>
              <a:t>Also there is no interest till funds are reimbursed, and </a:t>
            </a:r>
            <a:endParaRPr lang="en-US">
              <a:ea typeface="Calibri" panose="020F0502020204030204"/>
              <a:cs typeface="Calibri" panose="020F0502020204030204"/>
            </a:endParaRPr>
          </a:p>
          <a:p>
            <a:endParaRPr lang="en-US"/>
          </a:p>
          <a:p>
            <a:r>
              <a:rPr lang="en-US"/>
              <a:t>no interest if funds go unused or if funds are de-obligated. LOW RISK</a:t>
            </a:r>
            <a:endParaRPr lang="en-US">
              <a:ea typeface="Calibri" panose="020F0502020204030204"/>
              <a:cs typeface="Calibri" panose="020F0502020204030204"/>
            </a:endParaRPr>
          </a:p>
          <a:p>
            <a:endParaRPr lang="en-US"/>
          </a:p>
          <a:p>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537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Flexible!</a:t>
            </a:r>
          </a:p>
          <a:p>
            <a:endParaRPr lang="en-US"/>
          </a:p>
          <a:p>
            <a:r>
              <a:rPr lang="en-US"/>
              <a:t>Flexible with payment schedule. Say your system has a current payment of 500$ for the next twelve months, DWSRF can lower our required payment until that 500$ payment is gone, then bump our payments up to make up for the lower payments in the beginning. </a:t>
            </a:r>
          </a:p>
          <a:p>
            <a:endParaRPr lang="en-US"/>
          </a:p>
          <a:p>
            <a:r>
              <a:rPr lang="en-US"/>
              <a:t>This funding can be combined with other funding from RD, USARD, IHS, CBDG’s, Dept of Commerce, etc. very flexible.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F4E76C-5E53-4A1A-8009-23C1062A79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9553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1F37-D4F0-2534-DBB3-8B244FA025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B6CAE2-926D-0F55-13B3-16832055E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E6CA61-FB76-11E9-BCF6-64963E3213AD}"/>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5" name="Footer Placeholder 4">
            <a:extLst>
              <a:ext uri="{FF2B5EF4-FFF2-40B4-BE49-F238E27FC236}">
                <a16:creationId xmlns:a16="http://schemas.microsoft.com/office/drawing/2014/main" id="{AFC4FA43-0083-1F16-9055-2FF080E42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5076A-757C-D382-F38E-845D4AAE2B52}"/>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90184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EA5A-440C-384D-13E0-A7E79ACAB0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0D940F-CE3A-F4A7-7F87-847DD7D3FA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F93BE0-E2A6-ACD9-CA37-3289DD7EED01}"/>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5" name="Footer Placeholder 4">
            <a:extLst>
              <a:ext uri="{FF2B5EF4-FFF2-40B4-BE49-F238E27FC236}">
                <a16:creationId xmlns:a16="http://schemas.microsoft.com/office/drawing/2014/main" id="{3087806F-4186-6019-9C2D-9C56322F2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F1BDA-A1B9-C87C-A484-4C34607C2E1B}"/>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339639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E296D-1F47-154A-C69D-FF38D7975C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DAF4-F7B0-A452-2B53-40AA4C50E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3D6B9-2363-2E9E-7758-D2868FE5A916}"/>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5" name="Footer Placeholder 4">
            <a:extLst>
              <a:ext uri="{FF2B5EF4-FFF2-40B4-BE49-F238E27FC236}">
                <a16:creationId xmlns:a16="http://schemas.microsoft.com/office/drawing/2014/main" id="{E6DD23C4-74AE-6D8A-CA26-BB9B9C133A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EFEFD-1329-29D8-668D-6D2C30045E64}"/>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3372589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26641117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94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3136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1507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741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86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216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089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B0D7-60DD-F2EA-7EEC-13E585BB60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954C07-4D93-FC13-04CE-C77A059D10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DD186-7EC7-021E-5AF7-A99D744401A1}"/>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5" name="Footer Placeholder 4">
            <a:extLst>
              <a:ext uri="{FF2B5EF4-FFF2-40B4-BE49-F238E27FC236}">
                <a16:creationId xmlns:a16="http://schemas.microsoft.com/office/drawing/2014/main" id="{BC3B8D15-4E9D-2514-BF46-DC30E418F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4ACE3-927D-5EDF-EBE1-F6062A1DB1B3}"/>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172955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353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887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289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101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FE7C-6CB6-C23B-6585-547EFCFEB4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3532D2-E472-5B5C-8D30-1EDE1CB8B2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55DE14-0607-7064-DF72-F63138E770F6}"/>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5" name="Footer Placeholder 4">
            <a:extLst>
              <a:ext uri="{FF2B5EF4-FFF2-40B4-BE49-F238E27FC236}">
                <a16:creationId xmlns:a16="http://schemas.microsoft.com/office/drawing/2014/main" id="{367FEAB2-DDC2-0021-0D15-F26BC3AD5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37BD6-2691-F8C1-2C85-5A9BB63C14C3}"/>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2549985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4368-4638-30D0-B059-EB5EEF5B1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48B51-FF7F-C827-1A11-2BCC8C0034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2CD913-8C48-1F3A-F429-D0A44A1BB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6FFFA8-1F71-06F2-35E4-A874ABAEBA43}"/>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6" name="Footer Placeholder 5">
            <a:extLst>
              <a:ext uri="{FF2B5EF4-FFF2-40B4-BE49-F238E27FC236}">
                <a16:creationId xmlns:a16="http://schemas.microsoft.com/office/drawing/2014/main" id="{5D14DD4E-4E89-2C19-2681-E8C329FC8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51DFCB-A150-A34A-33FF-745AE408785D}"/>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255797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B4C9F-3AE6-3817-AE7A-8C3B4D71E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E04B19-EB6B-CFD3-D570-DD31C3135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BA47C1-1457-01BB-1439-A3AA48BF23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311EBE-9964-A24F-F775-1020E266F3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F8F072-C88F-E74A-80AB-5E0B51190F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440A0C-12E1-A75B-05D0-D0B926213873}"/>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8" name="Footer Placeholder 7">
            <a:extLst>
              <a:ext uri="{FF2B5EF4-FFF2-40B4-BE49-F238E27FC236}">
                <a16:creationId xmlns:a16="http://schemas.microsoft.com/office/drawing/2014/main" id="{BE906919-EC87-4A0E-B807-D48A33992E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EA52B6-DFB1-8304-EAAC-A351EBA931CC}"/>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34199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8BDA-6DF9-6B55-9767-AE15493447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6E3432-78C9-9D4E-2220-66E968B83263}"/>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4" name="Footer Placeholder 3">
            <a:extLst>
              <a:ext uri="{FF2B5EF4-FFF2-40B4-BE49-F238E27FC236}">
                <a16:creationId xmlns:a16="http://schemas.microsoft.com/office/drawing/2014/main" id="{201E8C0C-6E57-C26F-D453-11D5117828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5F8B7E-A7A1-E55D-E0C2-2606F9E35356}"/>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142812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7F9B8E-4364-0B50-89DE-A09F2D59DFA8}"/>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3" name="Footer Placeholder 2">
            <a:extLst>
              <a:ext uri="{FF2B5EF4-FFF2-40B4-BE49-F238E27FC236}">
                <a16:creationId xmlns:a16="http://schemas.microsoft.com/office/drawing/2014/main" id="{EE8D849E-A6F3-16C9-3295-6EC6F295BB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A8BBE2-D9AD-5832-EF34-00BF1CF68910}"/>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269131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B333B-98F8-FC9A-C023-7CE663F0A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0F13ED-7705-8B75-68E2-4E4049FFBD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9A300-453C-56E8-DC33-E789A5A77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B147B6-52B2-3295-66A1-DEC087556FA0}"/>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6" name="Footer Placeholder 5">
            <a:extLst>
              <a:ext uri="{FF2B5EF4-FFF2-40B4-BE49-F238E27FC236}">
                <a16:creationId xmlns:a16="http://schemas.microsoft.com/office/drawing/2014/main" id="{205A4B59-7B44-D5B6-1F0C-135847BB8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8DFE5-FD33-F02C-666D-71D7C9314E81}"/>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2815935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322C-5BB6-BCBB-95EB-CAEC2C613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CC24C-CADA-BF06-CFC9-1E80B25E3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279A5A-8D70-E064-7894-7603BD971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89B65-3E09-A747-71EC-FD1AD6B78BC7}"/>
              </a:ext>
            </a:extLst>
          </p:cNvPr>
          <p:cNvSpPr>
            <a:spLocks noGrp="1"/>
          </p:cNvSpPr>
          <p:nvPr>
            <p:ph type="dt" sz="half" idx="10"/>
          </p:nvPr>
        </p:nvSpPr>
        <p:spPr/>
        <p:txBody>
          <a:bodyPr/>
          <a:lstStyle/>
          <a:p>
            <a:fld id="{164E57EB-3F05-4C4C-878D-B3ABED421F06}" type="datetimeFigureOut">
              <a:rPr lang="en-US" smtClean="0"/>
              <a:t>12/30/2025</a:t>
            </a:fld>
            <a:endParaRPr lang="en-US"/>
          </a:p>
        </p:txBody>
      </p:sp>
      <p:sp>
        <p:nvSpPr>
          <p:cNvPr id="6" name="Footer Placeholder 5">
            <a:extLst>
              <a:ext uri="{FF2B5EF4-FFF2-40B4-BE49-F238E27FC236}">
                <a16:creationId xmlns:a16="http://schemas.microsoft.com/office/drawing/2014/main" id="{8B8E1B1E-6426-107B-5D8B-592155017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2DA90-D306-FC40-9C43-E6963C72BDBD}"/>
              </a:ext>
            </a:extLst>
          </p:cNvPr>
          <p:cNvSpPr>
            <a:spLocks noGrp="1"/>
          </p:cNvSpPr>
          <p:nvPr>
            <p:ph type="sldNum" sz="quarter" idx="12"/>
          </p:nvPr>
        </p:nvSpPr>
        <p:spPr/>
        <p:txBody>
          <a:bodyPr/>
          <a:lstStyle/>
          <a:p>
            <a:fld id="{A3D49CEF-3333-475D-A1AE-109B957F6899}" type="slidenum">
              <a:rPr lang="en-US" smtClean="0"/>
              <a:t>‹#›</a:t>
            </a:fld>
            <a:endParaRPr lang="en-US"/>
          </a:p>
        </p:txBody>
      </p:sp>
    </p:spTree>
    <p:extLst>
      <p:ext uri="{BB962C8B-B14F-4D97-AF65-F5344CB8AC3E}">
        <p14:creationId xmlns:p14="http://schemas.microsoft.com/office/powerpoint/2010/main" val="61789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AE47D9-8555-6257-2819-476A5B9DF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67D197-01CD-B085-073C-928F8649C7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79FCA-4C2C-8C1A-8023-F4C314230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4E57EB-3F05-4C4C-878D-B3ABED421F06}" type="datetimeFigureOut">
              <a:rPr lang="en-US" smtClean="0"/>
              <a:t>12/30/2025</a:t>
            </a:fld>
            <a:endParaRPr lang="en-US"/>
          </a:p>
        </p:txBody>
      </p:sp>
      <p:sp>
        <p:nvSpPr>
          <p:cNvPr id="5" name="Footer Placeholder 4">
            <a:extLst>
              <a:ext uri="{FF2B5EF4-FFF2-40B4-BE49-F238E27FC236}">
                <a16:creationId xmlns:a16="http://schemas.microsoft.com/office/drawing/2014/main" id="{18342D3D-A66B-EFA7-F7DB-315F7702D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8CACB9-0381-890B-CFCF-FBEE93155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D49CEF-3333-475D-A1AE-109B957F6899}" type="slidenum">
              <a:rPr lang="en-US" smtClean="0"/>
              <a:t>‹#›</a:t>
            </a:fld>
            <a:endParaRPr lang="en-US"/>
          </a:p>
        </p:txBody>
      </p:sp>
    </p:spTree>
    <p:extLst>
      <p:ext uri="{BB962C8B-B14F-4D97-AF65-F5344CB8AC3E}">
        <p14:creationId xmlns:p14="http://schemas.microsoft.com/office/powerpoint/2010/main" val="708092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12/30/2025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532007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ublicdomainpictures.net/view-image.php?image=34976&amp;picture=water&amp;large=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25.png"/><Relationship Id="rId11" Type="http://schemas.openxmlformats.org/officeDocument/2006/relationships/hyperlink" Target="mailto:Connie.Guinn@deq.ok.gov" TargetMode="External"/><Relationship Id="rId5" Type="http://schemas.openxmlformats.org/officeDocument/2006/relationships/image" Target="../media/image24.svg"/><Relationship Id="rId10" Type="http://schemas.openxmlformats.org/officeDocument/2006/relationships/hyperlink" Target="mailto:Amanda.booze@deq.ok.gov" TargetMode="External"/><Relationship Id="rId4" Type="http://schemas.openxmlformats.org/officeDocument/2006/relationships/image" Target="../media/image23.png"/><Relationship Id="rId9"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close-up of a water splash&#10;&#10;Description automatically generated">
            <a:extLst>
              <a:ext uri="{FF2B5EF4-FFF2-40B4-BE49-F238E27FC236}">
                <a16:creationId xmlns:a16="http://schemas.microsoft.com/office/drawing/2014/main" id="{B191E66E-477E-36C1-6EEE-CEEADC42D2E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54" r="23872" b="8637"/>
          <a:stretch/>
        </p:blipFill>
        <p:spPr>
          <a:xfrm>
            <a:off x="3523488" y="10"/>
            <a:ext cx="8668512" cy="6857990"/>
          </a:xfrm>
          <a:prstGeom prst="rect">
            <a:avLst/>
          </a:prstGeom>
          <a:effectLst>
            <a:outerShdw blurRad="38100" dir="5400000" algn="ctr" rotWithShape="0">
              <a:srgbClr val="000000"/>
            </a:outerShdw>
          </a:effectLst>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8605FD1-968C-3274-94BF-A2462B818499}"/>
              </a:ext>
            </a:extLst>
          </p:cNvPr>
          <p:cNvSpPr>
            <a:spLocks noGrp="1"/>
          </p:cNvSpPr>
          <p:nvPr>
            <p:ph type="ctrTitle"/>
          </p:nvPr>
        </p:nvSpPr>
        <p:spPr>
          <a:xfrm>
            <a:off x="477981" y="1122363"/>
            <a:ext cx="4023360" cy="3204134"/>
          </a:xfrm>
        </p:spPr>
        <p:txBody>
          <a:bodyPr anchor="b">
            <a:normAutofit/>
          </a:bodyPr>
          <a:lstStyle/>
          <a:p>
            <a:pPr algn="l"/>
            <a:r>
              <a:rPr lang="en-US" sz="4400"/>
              <a:t>Public Water Supply Operator Renewal Training</a:t>
            </a:r>
          </a:p>
        </p:txBody>
      </p:sp>
      <p:sp>
        <p:nvSpPr>
          <p:cNvPr id="3" name="Subtitle 2">
            <a:extLst>
              <a:ext uri="{FF2B5EF4-FFF2-40B4-BE49-F238E27FC236}">
                <a16:creationId xmlns:a16="http://schemas.microsoft.com/office/drawing/2014/main" id="{90EAC931-2013-BFB9-ED19-53EC5F02402F}"/>
              </a:ext>
            </a:extLst>
          </p:cNvPr>
          <p:cNvSpPr>
            <a:spLocks noGrp="1"/>
          </p:cNvSpPr>
          <p:nvPr>
            <p:ph type="subTitle" idx="1"/>
          </p:nvPr>
        </p:nvSpPr>
        <p:spPr>
          <a:xfrm>
            <a:off x="477980" y="4872922"/>
            <a:ext cx="4023359" cy="1208141"/>
          </a:xfrm>
        </p:spPr>
        <p:txBody>
          <a:bodyPr vert="horz" lIns="91440" tIns="45720" rIns="91440" bIns="45720" rtlCol="0" anchor="t">
            <a:normAutofit/>
          </a:bodyPr>
          <a:lstStyle/>
          <a:p>
            <a:pPr algn="l"/>
            <a:r>
              <a:rPr lang="en-US" sz="3600" dirty="0"/>
              <a:t>Fall 2025</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22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Interest rates 30% below market</a:t>
              </a:r>
              <a:endParaRPr kumimoji="0" lang="en-US" sz="1800" b="0" i="0" u="none" strike="noStrike" kern="1200" cap="none" spc="0" normalizeH="0" baseline="0" noProof="0">
                <a:ln>
                  <a:noFill/>
                </a:ln>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effectLst/>
                  <a:uLnTx/>
                  <a:uFillTx/>
                  <a:latin typeface="Open Sans Light Bold"/>
                  <a:ea typeface="+mn-ea"/>
                  <a:cs typeface="+mn-cs"/>
                </a:rPr>
                <a:t>Subsidy or “free” monies potential</a:t>
              </a:r>
              <a:br>
                <a:rPr kumimoji="0" lang="en-US" sz="1973" b="0" i="0" u="none" strike="noStrike" kern="1200" cap="none" spc="0" normalizeH="0" baseline="0" noProof="0">
                  <a:ln>
                    <a:noFill/>
                  </a:ln>
                  <a:effectLst/>
                  <a:uLnTx/>
                  <a:uFillTx/>
                  <a:latin typeface="Open Sans Light Bold"/>
                  <a:ea typeface="+mn-ea"/>
                  <a:cs typeface="+mn-cs"/>
                </a:rPr>
              </a:br>
              <a:r>
                <a:rPr kumimoji="0" lang="en-US" sz="1973" b="0" i="0" u="none" strike="noStrike" kern="1200" cap="none" spc="0" normalizeH="0" baseline="0" noProof="0">
                  <a:ln>
                    <a:noFill/>
                  </a:ln>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effectLst/>
                  <a:uLnTx/>
                  <a:uFillTx/>
                  <a:latin typeface="Open Sans Light Bold"/>
                  <a:ea typeface="+mn-ea"/>
                  <a:cs typeface="+mn-cs"/>
                </a:rPr>
                <a:t>Free technical assistance</a:t>
              </a: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Delay to repay </a:t>
              </a:r>
              <a:endParaRPr kumimoji="0" lang="en-US" sz="18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Refinancing and Restructuring </a:t>
              </a:r>
              <a:endParaRPr kumimoji="0" lang="en-US" sz="18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May be </a:t>
              </a:r>
              <a:r>
                <a:rPr kumimoji="0" lang="en-US" sz="1865" b="0" i="1" u="none" strike="noStrike" kern="1200" cap="none" spc="0" normalizeH="0" baseline="0" noProof="0">
                  <a:ln>
                    <a:noFill/>
                  </a:ln>
                  <a:effectLst/>
                  <a:uLnTx/>
                  <a:uFillTx/>
                  <a:latin typeface="Open Sans Light Bold"/>
                  <a:ea typeface="+mn-ea"/>
                  <a:cs typeface="+mn-cs"/>
                </a:rPr>
                <a:t>blende</a:t>
              </a:r>
              <a:r>
                <a:rPr kumimoji="0" lang="en-US" sz="1865" b="0" i="0" u="none" strike="noStrike" kern="1200" cap="none" spc="0" normalizeH="0" baseline="0" noProof="0">
                  <a:ln>
                    <a:noFill/>
                  </a:ln>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271647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338900"/>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Eligibility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893549" y="1529290"/>
            <a:ext cx="8404902" cy="975332"/>
          </a:xfrm>
          <a:prstGeom prst="rect">
            <a:avLst/>
          </a:prstGeom>
        </p:spPr>
        <p:txBody>
          <a:bodyPr lIns="0" tIns="0" rIns="0" bIns="0" rtlCol="0" anchor="t">
            <a:spAutoFit/>
          </a:bodyPr>
          <a:lstStyle/>
          <a:p>
            <a:pPr marL="0" marR="0" lvl="0" indent="0" algn="just" defTabSz="609630" rtl="0" eaLnBrk="1" fontAlgn="auto" latinLnBrk="0" hangingPunct="1">
              <a:lnSpc>
                <a:spcPct val="155710"/>
              </a:lnSpc>
              <a:spcBef>
                <a:spcPts val="0"/>
              </a:spcBef>
              <a:spcAft>
                <a:spcPts val="0"/>
              </a:spcAft>
              <a:buClrTx/>
              <a:buSzTx/>
              <a:buFontTx/>
              <a:buNone/>
              <a:tabLst/>
              <a:defRPr/>
            </a:pPr>
            <a:r>
              <a:rPr kumimoji="0" lang="en-US" sz="2152" b="0" i="0" u="none" strike="noStrike" kern="1200" cap="none" spc="0" normalizeH="0" baseline="0" noProof="0">
                <a:ln>
                  <a:noFill/>
                </a:ln>
                <a:solidFill>
                  <a:srgbClr val="000000"/>
                </a:solidFill>
                <a:effectLst/>
                <a:uLnTx/>
                <a:uFillTx/>
                <a:latin typeface="Open Sans Light"/>
                <a:ea typeface="+mn-ea"/>
                <a:cs typeface="+mn-cs"/>
              </a:rPr>
              <a:t>Applicants must be </a:t>
            </a:r>
            <a:r>
              <a:rPr kumimoji="0" lang="en-US" sz="2152" b="0" i="0" u="sng" strike="noStrike" kern="1200" cap="none" spc="0" normalizeH="0" baseline="0" noProof="0">
                <a:ln>
                  <a:noFill/>
                </a:ln>
                <a:solidFill>
                  <a:srgbClr val="000000"/>
                </a:solidFill>
                <a:effectLst/>
                <a:uLnTx/>
                <a:uFillTx/>
                <a:latin typeface="Open Sans Light"/>
                <a:ea typeface="+mn-ea"/>
                <a:cs typeface="+mn-cs"/>
              </a:rPr>
              <a:t>non-for-profit Community Public Water Supplies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55710"/>
              </a:lnSpc>
              <a:spcBef>
                <a:spcPts val="0"/>
              </a:spcBef>
              <a:spcAft>
                <a:spcPts val="0"/>
              </a:spcAft>
              <a:buClrTx/>
              <a:buSzTx/>
              <a:buFontTx/>
              <a:buNone/>
              <a:tabLst/>
              <a:defRPr/>
            </a:pPr>
            <a:endParaRPr kumimoji="0" lang="en-US" sz="2152" b="0" i="0" u="sng" strike="noStrike" kern="1200" cap="none" spc="0" normalizeH="0" baseline="0" noProof="0">
              <a:ln>
                <a:noFill/>
              </a:ln>
              <a:solidFill>
                <a:srgbClr val="000000"/>
              </a:solidFill>
              <a:effectLst/>
              <a:uLnTx/>
              <a:uFillTx/>
              <a:latin typeface="Open Sans Light"/>
              <a:ea typeface="Open Sans Light"/>
              <a:cs typeface="Open Sans Light"/>
            </a:endParaRPr>
          </a:p>
        </p:txBody>
      </p:sp>
      <p:sp>
        <p:nvSpPr>
          <p:cNvPr id="4" name="TextBox 4"/>
          <p:cNvSpPr txBox="1"/>
          <p:nvPr/>
        </p:nvSpPr>
        <p:spPr>
          <a:xfrm>
            <a:off x="1288780" y="2023912"/>
            <a:ext cx="3587887" cy="587340"/>
          </a:xfrm>
          <a:prstGeom prst="rect">
            <a:avLst/>
          </a:prstGeom>
        </p:spPr>
        <p:txBody>
          <a:bodyPr lIns="0" tIns="0" rIns="0" bIns="0" rtlCol="0" anchor="t">
            <a:spAutoFit/>
          </a:bodyPr>
          <a:lstStyle/>
          <a:p>
            <a:pPr marL="0" marR="0" lvl="0" indent="0" algn="ctr" defTabSz="609630" rtl="0" eaLnBrk="1" fontAlgn="auto" latinLnBrk="0" hangingPunct="1">
              <a:lnSpc>
                <a:spcPct val="157448"/>
              </a:lnSpc>
              <a:spcBef>
                <a:spcPts val="0"/>
              </a:spcBef>
              <a:spcAft>
                <a:spcPts val="0"/>
              </a:spcAft>
              <a:buClrTx/>
              <a:buSzTx/>
              <a:buFontTx/>
              <a:buNone/>
              <a:tabLst/>
              <a:defRPr/>
            </a:pPr>
            <a:r>
              <a:rPr kumimoji="0" lang="en-US" sz="2733" b="0" i="0" u="sng" strike="noStrike" kern="1200" cap="none" spc="0" normalizeH="0" baseline="0" noProof="0">
                <a:ln>
                  <a:noFill/>
                </a:ln>
                <a:solidFill>
                  <a:srgbClr val="008037"/>
                </a:solidFill>
                <a:effectLst/>
                <a:uLnTx/>
                <a:uFillTx/>
                <a:latin typeface="Open Sans Light Bold"/>
                <a:ea typeface="+mn-ea"/>
                <a:cs typeface="+mn-cs"/>
              </a:rPr>
              <a:t>Eligible projects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756820" y="1982044"/>
            <a:ext cx="3474643" cy="587340"/>
          </a:xfrm>
          <a:prstGeom prst="rect">
            <a:avLst/>
          </a:prstGeom>
        </p:spPr>
        <p:txBody>
          <a:bodyPr lIns="0" tIns="0" rIns="0" bIns="0" rtlCol="0" anchor="t">
            <a:spAutoFit/>
          </a:bodyPr>
          <a:lstStyle/>
          <a:p>
            <a:pPr marL="0" marR="0" lvl="0" indent="0" algn="ctr" defTabSz="609630" rtl="0" eaLnBrk="1" fontAlgn="auto" latinLnBrk="0" hangingPunct="1">
              <a:lnSpc>
                <a:spcPct val="157448"/>
              </a:lnSpc>
              <a:spcBef>
                <a:spcPts val="0"/>
              </a:spcBef>
              <a:spcAft>
                <a:spcPts val="0"/>
              </a:spcAft>
              <a:buClrTx/>
              <a:buSzTx/>
              <a:buFontTx/>
              <a:buNone/>
              <a:tabLst/>
              <a:defRPr/>
            </a:pPr>
            <a:r>
              <a:rPr kumimoji="0" lang="en-US" sz="2733" b="0" i="0" u="sng" strike="noStrike" kern="1200" cap="none" spc="0" normalizeH="0" baseline="0" noProof="0">
                <a:ln>
                  <a:noFill/>
                </a:ln>
                <a:solidFill>
                  <a:srgbClr val="FF0000"/>
                </a:solidFill>
                <a:effectLst/>
                <a:uLnTx/>
                <a:uFillTx/>
                <a:latin typeface="Open Sans Light Bold"/>
                <a:ea typeface="+mn-ea"/>
                <a:cs typeface="+mn-cs"/>
              </a:rPr>
              <a:t>Ineligible projects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14440" y="2640039"/>
            <a:ext cx="5681561" cy="3770584"/>
          </a:xfrm>
          <a:prstGeom prst="rect">
            <a:avLst/>
          </a:prstGeom>
        </p:spPr>
        <p:txBody>
          <a:bodyPr lIns="0" tIns="0" rIns="0" bIns="0" rtlCol="0" anchor="t">
            <a:spAutoFit/>
          </a:bodyPr>
          <a:lstStyle/>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Water wells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Water lines</a:t>
            </a:r>
          </a:p>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Meters</a:t>
            </a:r>
          </a:p>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Water Treatment Plant/Rehabilitation</a:t>
            </a:r>
          </a:p>
          <a:p>
            <a:pPr marL="0" marR="0" lvl="0" indent="0" algn="ctr" defTabSz="609630" rtl="0" eaLnBrk="1" fontAlgn="auto" latinLnBrk="0" hangingPunct="1">
              <a:lnSpc>
                <a:spcPct val="157975"/>
              </a:lnSpc>
              <a:spcBef>
                <a:spcPts val="0"/>
              </a:spcBef>
              <a:spcAft>
                <a:spcPts val="0"/>
              </a:spcAft>
              <a:buClrTx/>
              <a:buSzTx/>
              <a:buFontTx/>
              <a:buNone/>
              <a:tabLst/>
              <a:defRPr/>
            </a:pPr>
            <a:r>
              <a:rPr kumimoji="0" lang="en-US" sz="2285" b="0" i="0" u="none" strike="noStrike" kern="1200" cap="none" spc="0" normalizeH="0" baseline="0" noProof="0">
                <a:ln>
                  <a:noFill/>
                </a:ln>
                <a:solidFill>
                  <a:srgbClr val="000000"/>
                </a:solidFill>
                <a:effectLst/>
                <a:uLnTx/>
                <a:uFillTx/>
                <a:latin typeface="Open Sans Light Bold"/>
                <a:ea typeface="+mn-ea"/>
                <a:cs typeface="+mn-cs"/>
              </a:rPr>
              <a:t>Storage Tanks</a:t>
            </a:r>
          </a:p>
          <a:p>
            <a:pPr marL="0" marR="0" lvl="0" indent="0" algn="ctr" defTabSz="609630" rtl="0" eaLnBrk="1" fontAlgn="auto" latinLnBrk="0" hangingPunct="1">
              <a:lnSpc>
                <a:spcPct val="148790"/>
              </a:lnSpc>
              <a:spcBef>
                <a:spcPts val="0"/>
              </a:spcBef>
              <a:spcAft>
                <a:spcPts val="0"/>
              </a:spcAft>
              <a:buClrTx/>
              <a:buSzTx/>
              <a:buFontTx/>
              <a:buNone/>
              <a:tabLst/>
              <a:defRPr/>
            </a:pPr>
            <a:endParaRPr kumimoji="0" lang="en-US" sz="2285" b="0" i="0" u="none" strike="noStrike" kern="1200" cap="none" spc="0" normalizeH="0" baseline="0" noProof="0">
              <a:ln>
                <a:noFill/>
              </a:ln>
              <a:solidFill>
                <a:srgbClr val="000000"/>
              </a:solidFill>
              <a:effectLst/>
              <a:uLnTx/>
              <a:uFillTx/>
              <a:latin typeface="Open Sans Light Bold"/>
              <a:ea typeface="+mn-ea"/>
              <a:cs typeface="+mn-cs"/>
            </a:endParaRPr>
          </a:p>
          <a:p>
            <a:pPr marL="0" marR="0" lvl="0" indent="0" algn="ctr" defTabSz="609630" rtl="0" eaLnBrk="1" fontAlgn="auto" latinLnBrk="0" hangingPunct="1">
              <a:lnSpc>
                <a:spcPct val="148790"/>
              </a:lnSpc>
              <a:spcBef>
                <a:spcPts val="0"/>
              </a:spcBef>
              <a:spcAft>
                <a:spcPts val="0"/>
              </a:spcAft>
              <a:buClrTx/>
              <a:buSzTx/>
              <a:buFontTx/>
              <a:buNone/>
              <a:tabLst/>
              <a:defRPr/>
            </a:pPr>
            <a:endParaRPr kumimoji="0" lang="en-US" sz="2285" b="0" i="0" u="none" strike="noStrike" kern="1200" cap="none" spc="0" normalizeH="0" baseline="0" noProof="0">
              <a:ln>
                <a:noFill/>
              </a:ln>
              <a:solidFill>
                <a:srgbClr val="000000"/>
              </a:solidFill>
              <a:effectLst/>
              <a:uLnTx/>
              <a:uFillTx/>
              <a:latin typeface="Open Sans Light Bold"/>
              <a:ea typeface="+mn-ea"/>
              <a:cs typeface="+mn-cs"/>
            </a:endParaRPr>
          </a:p>
        </p:txBody>
      </p:sp>
      <p:sp>
        <p:nvSpPr>
          <p:cNvPr id="7" name="TextBox 7"/>
          <p:cNvSpPr txBox="1"/>
          <p:nvPr/>
        </p:nvSpPr>
        <p:spPr>
          <a:xfrm>
            <a:off x="6159845" y="2504622"/>
            <a:ext cx="4908684" cy="4554132"/>
          </a:xfrm>
          <a:prstGeom prst="rect">
            <a:avLst/>
          </a:prstGeom>
        </p:spPr>
        <p:txBody>
          <a:bodyPr lIns="0" tIns="0" rIns="0" bIns="0" rtlCol="0" anchor="t">
            <a:spAutoFit/>
          </a:bodyPr>
          <a:lstStyle/>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Growth</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Fire flow</a:t>
            </a: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Maintenance</a:t>
            </a: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Wastewater</a:t>
            </a: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Dredging Lakes</a:t>
            </a:r>
          </a:p>
          <a:p>
            <a:pPr marL="0" marR="0" lvl="0" indent="0" algn="ctr" defTabSz="609630" rtl="0" eaLnBrk="1" fontAlgn="auto" latinLnBrk="0" hangingPunct="1">
              <a:lnSpc>
                <a:spcPct val="156759"/>
              </a:lnSpc>
              <a:spcBef>
                <a:spcPts val="0"/>
              </a:spcBef>
              <a:spcAft>
                <a:spcPts val="0"/>
              </a:spcAft>
              <a:buClrTx/>
              <a:buSzTx/>
              <a:buFontTx/>
              <a:buNone/>
              <a:tabLst/>
              <a:defRPr/>
            </a:pPr>
            <a:r>
              <a:rPr kumimoji="0" lang="en-US" sz="2419" b="0" i="0" u="none" strike="noStrike" kern="1200" cap="none" spc="0" normalizeH="0" baseline="0" noProof="0">
                <a:ln>
                  <a:noFill/>
                </a:ln>
                <a:solidFill>
                  <a:srgbClr val="000000"/>
                </a:solidFill>
                <a:effectLst/>
                <a:uLnTx/>
                <a:uFillTx/>
                <a:latin typeface="Open Sans Light Bold"/>
                <a:ea typeface="+mn-ea"/>
                <a:cs typeface="+mn-cs"/>
              </a:rPr>
              <a:t>Dams*</a:t>
            </a:r>
          </a:p>
          <a:p>
            <a:pPr marL="0" marR="0" lvl="0" indent="0" algn="ctr" defTabSz="609630" rtl="0" eaLnBrk="1" fontAlgn="auto" latinLnBrk="0" hangingPunct="1">
              <a:lnSpc>
                <a:spcPct val="203271"/>
              </a:lnSpc>
              <a:spcBef>
                <a:spcPts val="0"/>
              </a:spcBef>
              <a:spcAft>
                <a:spcPts val="0"/>
              </a:spcAft>
              <a:buClrTx/>
              <a:buSzTx/>
              <a:buFontTx/>
              <a:buNone/>
              <a:tabLst/>
              <a:defRPr/>
            </a:pPr>
            <a:endParaRPr kumimoji="0" lang="en-US" sz="1819" b="0" i="0" u="none" strike="noStrike" kern="1200" cap="none" spc="0" normalizeH="0" baseline="0" noProof="0">
              <a:ln>
                <a:noFill/>
              </a:ln>
              <a:solidFill>
                <a:srgbClr val="000000"/>
              </a:solidFill>
              <a:effectLst/>
              <a:uLnTx/>
              <a:uFillTx/>
              <a:latin typeface="Open Sans Light Bold Italics"/>
              <a:ea typeface="+mn-ea"/>
              <a:cs typeface="+mn-cs"/>
            </a:endParaRPr>
          </a:p>
          <a:p>
            <a:pPr marL="0" marR="0" lvl="0" indent="0" algn="ctr" defTabSz="609630" rtl="0" eaLnBrk="1" fontAlgn="auto" latinLnBrk="0" hangingPunct="1">
              <a:lnSpc>
                <a:spcPct val="203271"/>
              </a:lnSpc>
              <a:spcBef>
                <a:spcPts val="0"/>
              </a:spcBef>
              <a:spcAft>
                <a:spcPts val="0"/>
              </a:spcAft>
              <a:buClrTx/>
              <a:buSzTx/>
              <a:buFontTx/>
              <a:buNone/>
              <a:tabLst/>
              <a:defRPr/>
            </a:pPr>
            <a:endParaRPr kumimoji="0" lang="en-US" sz="1819"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8" name="TextBox 8"/>
          <p:cNvSpPr txBox="1"/>
          <p:nvPr/>
        </p:nvSpPr>
        <p:spPr>
          <a:xfrm>
            <a:off x="899172" y="6276491"/>
            <a:ext cx="9229280" cy="459998"/>
          </a:xfrm>
          <a:prstGeom prst="rect">
            <a:avLst/>
          </a:prstGeom>
        </p:spPr>
        <p:txBody>
          <a:bodyPr lIns="0" tIns="0" rIns="0" bIns="0" rtlCol="0" anchor="t">
            <a:spAutoFit/>
          </a:bodyPr>
          <a:lstStyle/>
          <a:p>
            <a:pPr marL="0" marR="0" lvl="0" indent="0" algn="just" defTabSz="609630" rtl="0" eaLnBrk="1" fontAlgn="auto" latinLnBrk="0" hangingPunct="1">
              <a:lnSpc>
                <a:spcPct val="155710"/>
              </a:lnSpc>
              <a:spcBef>
                <a:spcPts val="0"/>
              </a:spcBef>
              <a:spcAft>
                <a:spcPts val="0"/>
              </a:spcAft>
              <a:buClrTx/>
              <a:buSzTx/>
              <a:buFontTx/>
              <a:buNone/>
              <a:tabLst/>
              <a:defRPr/>
            </a:pPr>
            <a:r>
              <a:rPr kumimoji="0" lang="en-US" sz="2152" b="0" i="0" u="none" strike="noStrike" kern="1200" cap="none" spc="0" normalizeH="0" baseline="0" noProof="0">
                <a:ln>
                  <a:noFill/>
                </a:ln>
                <a:solidFill>
                  <a:srgbClr val="000000"/>
                </a:solidFill>
                <a:effectLst/>
                <a:uLnTx/>
                <a:uFillTx/>
                <a:latin typeface="Open Sans Light"/>
                <a:ea typeface="+mn-ea"/>
                <a:cs typeface="+mn-cs"/>
              </a:rPr>
              <a:t>Violations must be addressed prior to or as part of the project, if applicable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1013D406-95FF-604F-19C9-7A4E8E6AB3BE}"/>
              </a:ext>
            </a:extLst>
          </p:cNvPr>
          <p:cNvSpPr txBox="1"/>
          <p:nvPr/>
        </p:nvSpPr>
        <p:spPr>
          <a:xfrm>
            <a:off x="9502878" y="5817908"/>
            <a:ext cx="2689122" cy="646331"/>
          </a:xfrm>
          <a:prstGeom prst="rect">
            <a:avLst/>
          </a:prstGeom>
          <a:noFill/>
        </p:spPr>
        <p:txBody>
          <a:bodyPr wrap="square" rtlCol="0">
            <a:spAutoFit/>
          </a:bodyPr>
          <a:lstStyle/>
          <a:p>
            <a:r>
              <a:rPr kumimoji="0" lang="en-US" sz="1800" b="0" i="0" u="none" strike="noStrike" kern="1200" cap="none" spc="0" normalizeH="0" baseline="0" noProof="0">
                <a:ln>
                  <a:noFill/>
                </a:ln>
                <a:solidFill>
                  <a:srgbClr val="000000"/>
                </a:solidFill>
                <a:effectLst/>
                <a:uLnTx/>
                <a:uFillTx/>
                <a:latin typeface="Open Sans Light Bold Italics"/>
                <a:ea typeface="+mn-ea"/>
                <a:cs typeface="+mn-cs"/>
              </a:rPr>
              <a:t>*Special Requirements</a:t>
            </a:r>
          </a:p>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Freeform 2"/>
          <p:cNvSpPr/>
          <p:nvPr/>
        </p:nvSpPr>
        <p:spPr>
          <a:xfrm>
            <a:off x="3527933" y="1412741"/>
            <a:ext cx="4702209" cy="4702209"/>
          </a:xfrm>
          <a:custGeom>
            <a:avLst/>
            <a:gdLst/>
            <a:ahLst/>
            <a:cxnLst/>
            <a:rect l="l" t="t" r="r" b="b"/>
            <a:pathLst>
              <a:path w="7053313" h="7053313">
                <a:moveTo>
                  <a:pt x="0" y="0"/>
                </a:moveTo>
                <a:lnTo>
                  <a:pt x="7053312" y="0"/>
                </a:lnTo>
                <a:lnTo>
                  <a:pt x="7053312" y="7053313"/>
                </a:lnTo>
                <a:lnTo>
                  <a:pt x="0" y="705331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229208" y="339401"/>
            <a:ext cx="7733584" cy="1005468"/>
          </a:xfrm>
          <a:prstGeom prst="rect">
            <a:avLst/>
          </a:prstGeom>
        </p:spPr>
        <p:txBody>
          <a:bodyPr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1B4201"/>
                </a:solidFill>
                <a:effectLst/>
                <a:uLnTx/>
                <a:uFillTx/>
                <a:latin typeface="Poppins ExtraBold"/>
                <a:ea typeface="+mn-ea"/>
                <a:cs typeface="+mn-cs"/>
              </a:rPr>
              <a:t>Types of DWSRF Funding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0" y="1562922"/>
            <a:ext cx="4084320" cy="4702453"/>
            <a:chOff x="-1000156" y="0"/>
            <a:chExt cx="8168639" cy="9404906"/>
          </a:xfrm>
        </p:grpSpPr>
        <p:grpSp>
          <p:nvGrpSpPr>
            <p:cNvPr id="5" name="Group 5"/>
            <p:cNvGrpSpPr/>
            <p:nvPr/>
          </p:nvGrpSpPr>
          <p:grpSpPr>
            <a:xfrm>
              <a:off x="783945" y="0"/>
              <a:ext cx="4487818" cy="448781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tx2">
                  <a:lumMod val="60000"/>
                  <a:lumOff val="40000"/>
                </a:schemeClr>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02772" y="49965"/>
                <a:ext cx="660400" cy="659344"/>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8" name="TextBox 8"/>
            <p:cNvSpPr txBox="1"/>
            <p:nvPr/>
          </p:nvSpPr>
          <p:spPr>
            <a:xfrm>
              <a:off x="877008" y="538604"/>
              <a:ext cx="4232235" cy="2553006"/>
            </a:xfrm>
            <a:prstGeom prst="rect">
              <a:avLst/>
            </a:prstGeom>
          </p:spPr>
          <p:txBody>
            <a:bodyPr lIns="0" tIns="0" rIns="0" bIns="0" rtlCol="0" anchor="t">
              <a:spAutoFit/>
            </a:bodyPr>
            <a:lstStyle/>
            <a:p>
              <a:pPr marL="0" marR="0" lvl="0" indent="0" algn="ctr" defTabSz="609630" rtl="0" eaLnBrk="1" fontAlgn="auto" latinLnBrk="0" hangingPunct="1">
                <a:lnSpc>
                  <a:spcPct val="156610"/>
                </a:lnSpc>
                <a:spcBef>
                  <a:spcPts val="0"/>
                </a:spcBef>
                <a:spcAft>
                  <a:spcPts val="0"/>
                </a:spcAft>
                <a:buClrTx/>
                <a:buSzTx/>
                <a:buFontTx/>
                <a:buNone/>
                <a:tabLst/>
                <a:defRPr/>
              </a:pPr>
              <a:r>
                <a:rPr kumimoji="0" lang="en-US" sz="5940" b="0" i="0" u="none" strike="noStrike" kern="1200" cap="none" spc="0" normalizeH="0" baseline="0" noProof="0">
                  <a:ln>
                    <a:noFill/>
                  </a:ln>
                  <a:solidFill>
                    <a:srgbClr val="000000"/>
                  </a:solidFill>
                  <a:effectLst/>
                  <a:uLnTx/>
                  <a:uFillTx/>
                  <a:latin typeface="Open Sans"/>
                  <a:ea typeface="+mn-ea"/>
                  <a:cs typeface="+mn-cs"/>
                </a:rPr>
                <a:t>Base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000156" y="4967408"/>
              <a:ext cx="8168639" cy="4437498"/>
            </a:xfrm>
            <a:prstGeom prst="rect">
              <a:avLst/>
            </a:prstGeom>
          </p:spPr>
          <p:txBody>
            <a:bodyPr wrap="square" lIns="0" tIns="0" rIns="0" bIns="0" rtlCol="0" anchor="t">
              <a:spAutoFit/>
            </a:bodyPr>
            <a:lstStyle/>
            <a:p>
              <a:pPr marL="457200" marR="0" lvl="0" indent="-457200" defTabSz="609630" rtl="0" eaLnBrk="1" fontAlgn="auto" latinLnBrk="0" hangingPunct="1">
                <a:lnSpc>
                  <a:spcPct val="157288"/>
                </a:lnSpc>
                <a:spcBef>
                  <a:spcPts val="0"/>
                </a:spcBef>
                <a:spcAft>
                  <a:spcPts val="0"/>
                </a:spcAft>
                <a:buClrTx/>
                <a:buSzTx/>
                <a:buFont typeface="Arial" panose="020B0604020202020204" pitchFamily="34" charset="0"/>
                <a:buChar char="•"/>
                <a:tabLst/>
                <a:defRPr/>
              </a:pPr>
              <a:r>
                <a:rPr kumimoji="0" lang="en-US" sz="2527" b="0" i="0" u="none" strike="noStrike" kern="1200" cap="none" spc="0" normalizeH="0" baseline="0" noProof="0" dirty="0">
                  <a:ln>
                    <a:noFill/>
                  </a:ln>
                  <a:solidFill>
                    <a:srgbClr val="1B4201"/>
                  </a:solidFill>
                  <a:effectLst/>
                  <a:uLnTx/>
                  <a:uFillTx/>
                  <a:latin typeface="Open Sans Bold"/>
                  <a:ea typeface="+mn-ea"/>
                  <a:cs typeface="+mn-cs"/>
                </a:rPr>
                <a:t>General Supplemental </a:t>
              </a:r>
            </a:p>
            <a:p>
              <a:pPr marL="457200" marR="0" lvl="0" indent="-457200" defTabSz="609630" rtl="0" eaLnBrk="1" fontAlgn="auto" latinLnBrk="0" hangingPunct="1">
                <a:lnSpc>
                  <a:spcPct val="157288"/>
                </a:lnSpc>
                <a:spcBef>
                  <a:spcPts val="0"/>
                </a:spcBef>
                <a:spcAft>
                  <a:spcPts val="0"/>
                </a:spcAft>
                <a:buClrTx/>
                <a:buSzTx/>
                <a:buFont typeface="Arial" panose="020B0604020202020204" pitchFamily="34" charset="0"/>
                <a:buChar char="•"/>
                <a:tabLst/>
                <a:defRPr/>
              </a:pPr>
              <a:r>
                <a:rPr lang="en-US" sz="2527" dirty="0">
                  <a:solidFill>
                    <a:srgbClr val="1B4201"/>
                  </a:solidFill>
                  <a:latin typeface="Open Sans Bold"/>
                </a:rPr>
                <a:t>Disadvantaged Community</a:t>
              </a:r>
              <a:endParaRPr kumimoji="0" lang="en-US" sz="2527" b="0" i="0" u="none" strike="noStrike" kern="1200" cap="none" spc="0" normalizeH="0" baseline="0" noProof="0" dirty="0">
                <a:ln>
                  <a:noFill/>
                </a:ln>
                <a:solidFill>
                  <a:srgbClr val="1B4201"/>
                </a:solidFill>
                <a:effectLst/>
                <a:uLnTx/>
                <a:uFillTx/>
                <a:latin typeface="Open Sans Bold"/>
                <a:ea typeface="+mn-ea"/>
                <a:cs typeface="+mn-cs"/>
              </a:endParaRPr>
            </a:p>
            <a:p>
              <a:pPr marL="0" marR="0" lvl="0" indent="0" algn="ctr" defTabSz="609630" rtl="0" eaLnBrk="1" fontAlgn="auto" latinLnBrk="0" hangingPunct="1">
                <a:lnSpc>
                  <a:spcPct val="157288"/>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10"/>
            <p:cNvSpPr txBox="1"/>
            <p:nvPr/>
          </p:nvSpPr>
          <p:spPr>
            <a:xfrm>
              <a:off x="0" y="6277212"/>
              <a:ext cx="6055709" cy="553998"/>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9056041" y="1482574"/>
            <a:ext cx="2155593" cy="2143567"/>
            <a:chOff x="0" y="0"/>
            <a:chExt cx="843184" cy="838480"/>
          </a:xfrm>
        </p:grpSpPr>
        <p:sp>
          <p:nvSpPr>
            <p:cNvPr id="12" name="Freeform 12"/>
            <p:cNvSpPr/>
            <p:nvPr/>
          </p:nvSpPr>
          <p:spPr>
            <a:xfrm>
              <a:off x="0" y="0"/>
              <a:ext cx="843184" cy="838480"/>
            </a:xfrm>
            <a:custGeom>
              <a:avLst/>
              <a:gdLst/>
              <a:ahLst/>
              <a:cxnLst/>
              <a:rect l="l" t="t" r="r" b="b"/>
              <a:pathLst>
                <a:path w="843184" h="838480">
                  <a:moveTo>
                    <a:pt x="421592" y="0"/>
                  </a:moveTo>
                  <a:cubicBezTo>
                    <a:pt x="188753" y="0"/>
                    <a:pt x="0" y="187700"/>
                    <a:pt x="0" y="419240"/>
                  </a:cubicBezTo>
                  <a:cubicBezTo>
                    <a:pt x="0" y="650780"/>
                    <a:pt x="188753" y="838480"/>
                    <a:pt x="421592" y="838480"/>
                  </a:cubicBezTo>
                  <a:cubicBezTo>
                    <a:pt x="654431" y="838480"/>
                    <a:pt x="843184" y="650780"/>
                    <a:pt x="843184" y="419240"/>
                  </a:cubicBezTo>
                  <a:cubicBezTo>
                    <a:pt x="843184" y="187700"/>
                    <a:pt x="654431" y="0"/>
                    <a:pt x="421592" y="0"/>
                  </a:cubicBezTo>
                  <a:close/>
                </a:path>
              </a:pathLst>
            </a:custGeom>
            <a:solidFill>
              <a:srgbClr val="FF914D"/>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9049" y="40508"/>
              <a:ext cx="685087" cy="719365"/>
            </a:xfrm>
            <a:prstGeom prst="rect">
              <a:avLst/>
            </a:prstGeom>
          </p:spPr>
          <p:txBody>
            <a:bodyPr lIns="36081" tIns="36081" rIns="36081" bIns="36081" rtlCol="0" anchor="ctr"/>
            <a:lstStyle/>
            <a:p>
              <a:pPr marL="0" marR="0" lvl="0" indent="0" algn="ctr" defTabSz="609630" rtl="0" eaLnBrk="1" fontAlgn="auto" latinLnBrk="0" hangingPunct="1">
                <a:lnSpc>
                  <a:spcPct val="164166"/>
                </a:lnSpc>
                <a:spcBef>
                  <a:spcPct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4" name="TextBox 14"/>
          <p:cNvSpPr txBox="1"/>
          <p:nvPr/>
        </p:nvSpPr>
        <p:spPr>
          <a:xfrm>
            <a:off x="9543650" y="1790104"/>
            <a:ext cx="1180374" cy="1233094"/>
          </a:xfrm>
          <a:prstGeom prst="rect">
            <a:avLst/>
          </a:prstGeom>
        </p:spPr>
        <p:txBody>
          <a:bodyPr wrap="square" lIns="0" tIns="0" rIns="0" bIns="0" rtlCol="0" anchor="t">
            <a:spAutoFit/>
          </a:bodyPr>
          <a:lstStyle/>
          <a:p>
            <a:pPr marL="0" marR="0" lvl="0" indent="0" algn="ctr" defTabSz="609630" rtl="0" eaLnBrk="1" fontAlgn="auto" latinLnBrk="0" hangingPunct="1">
              <a:lnSpc>
                <a:spcPct val="156057"/>
              </a:lnSpc>
              <a:spcBef>
                <a:spcPts val="0"/>
              </a:spcBef>
              <a:spcAft>
                <a:spcPts val="0"/>
              </a:spcAft>
              <a:buClrTx/>
              <a:buSzTx/>
              <a:buFontTx/>
              <a:buNone/>
              <a:tabLst/>
              <a:defRPr/>
            </a:pPr>
            <a:r>
              <a:rPr lang="en-US" sz="5750">
                <a:solidFill>
                  <a:prstClr val="black"/>
                </a:solidFill>
                <a:latin typeface="Open Sans"/>
                <a:ea typeface="Open Sans"/>
                <a:cs typeface="Open Sans"/>
              </a:rPr>
              <a:t>IIJA</a:t>
            </a:r>
            <a:endParaRPr lang="en-US" sz="5750" b="0" i="0" u="none" strike="noStrike" kern="1200" cap="none" spc="0" normalizeH="0" baseline="0" noProof="0">
              <a:ln>
                <a:noFill/>
              </a:ln>
              <a:solidFill>
                <a:prstClr val="black"/>
              </a:solidFill>
              <a:effectLst/>
              <a:uLnTx/>
              <a:uFillTx/>
              <a:latin typeface="Open Sans"/>
              <a:ea typeface="Open Sans"/>
              <a:cs typeface="Open Sans"/>
            </a:endParaRPr>
          </a:p>
        </p:txBody>
      </p:sp>
      <p:sp>
        <p:nvSpPr>
          <p:cNvPr id="15" name="TextBox 15"/>
          <p:cNvSpPr txBox="1"/>
          <p:nvPr/>
        </p:nvSpPr>
        <p:spPr>
          <a:xfrm>
            <a:off x="7487653" y="3763845"/>
            <a:ext cx="4580979" cy="2378215"/>
          </a:xfrm>
          <a:prstGeom prst="rect">
            <a:avLst/>
          </a:prstGeom>
        </p:spPr>
        <p:txBody>
          <a:bodyPr wrap="square" lIns="0" tIns="0" rIns="0" bIns="0" rtlCol="0" anchor="t">
            <a:spAutoFit/>
          </a:bodyPr>
          <a:lstStyle/>
          <a:p>
            <a:pPr marL="457200" marR="0" lvl="0" indent="-457200" algn="just" defTabSz="609630" rtl="0" eaLnBrk="1" fontAlgn="auto" latinLnBrk="0" hangingPunct="1">
              <a:lnSpc>
                <a:spcPct val="157466"/>
              </a:lnSpc>
              <a:spcBef>
                <a:spcPts val="0"/>
              </a:spcBef>
              <a:spcAft>
                <a:spcPts val="0"/>
              </a:spcAft>
              <a:buClrTx/>
              <a:buSzTx/>
              <a:buFont typeface="Arial" panose="020B0604020202020204" pitchFamily="34" charset="0"/>
              <a:buChar char="•"/>
              <a:tabLst/>
              <a:defRPr/>
            </a:pPr>
            <a:r>
              <a:rPr kumimoji="0" lang="en-US" sz="2531" b="0" i="0" u="none" strike="noStrike" kern="1200" cap="none" spc="0" normalizeH="0" baseline="0" noProof="0" dirty="0">
                <a:ln>
                  <a:noFill/>
                </a:ln>
                <a:solidFill>
                  <a:srgbClr val="1B4201"/>
                </a:solidFill>
                <a:effectLst/>
                <a:uLnTx/>
                <a:uFillTx/>
                <a:latin typeface="Open Sans Bold"/>
                <a:ea typeface="+mn-ea"/>
                <a:cs typeface="+mn-cs"/>
              </a:rPr>
              <a:t>General Supplemental</a:t>
            </a:r>
          </a:p>
          <a:p>
            <a:pPr marL="457200" marR="0" lvl="0" indent="-457200" algn="just" defTabSz="609630" rtl="0" eaLnBrk="1" fontAlgn="auto" latinLnBrk="0" hangingPunct="1">
              <a:lnSpc>
                <a:spcPct val="157466"/>
              </a:lnSpc>
              <a:spcBef>
                <a:spcPts val="0"/>
              </a:spcBef>
              <a:spcAft>
                <a:spcPts val="0"/>
              </a:spcAft>
              <a:buClrTx/>
              <a:buSzTx/>
              <a:buFont typeface="Arial" panose="020B0604020202020204" pitchFamily="34" charset="0"/>
              <a:buChar char="•"/>
              <a:tabLst/>
              <a:defRPr/>
            </a:pPr>
            <a:r>
              <a:rPr kumimoji="0" lang="en-US" sz="2531" b="0" i="0" u="none" strike="noStrike" kern="1200" cap="none" spc="0" normalizeH="0" baseline="0" noProof="0" dirty="0">
                <a:ln>
                  <a:noFill/>
                </a:ln>
                <a:solidFill>
                  <a:srgbClr val="1B4201"/>
                </a:solidFill>
                <a:effectLst/>
                <a:uLnTx/>
                <a:uFillTx/>
                <a:latin typeface="Open Sans Bold"/>
                <a:ea typeface="+mn-ea"/>
                <a:cs typeface="+mn-cs"/>
              </a:rPr>
              <a:t>Lead Service Line Inventory &amp; Replacement</a:t>
            </a:r>
          </a:p>
          <a:p>
            <a:pPr marL="457200" marR="0" lvl="0" indent="-457200" algn="just" defTabSz="609630" rtl="0" eaLnBrk="1" fontAlgn="auto" latinLnBrk="0" hangingPunct="1">
              <a:lnSpc>
                <a:spcPct val="157466"/>
              </a:lnSpc>
              <a:spcBef>
                <a:spcPts val="0"/>
              </a:spcBef>
              <a:spcAft>
                <a:spcPts val="0"/>
              </a:spcAft>
              <a:buClrTx/>
              <a:buSzTx/>
              <a:buFont typeface="Arial" panose="020B0604020202020204" pitchFamily="34" charset="0"/>
              <a:buChar char="•"/>
              <a:tabLst/>
              <a:defRPr/>
            </a:pPr>
            <a:r>
              <a:rPr kumimoji="0" lang="en-US" sz="2531" b="0" i="0" u="none" strike="noStrike" kern="1200" cap="none" spc="0" normalizeH="0" baseline="0" noProof="0" dirty="0">
                <a:ln>
                  <a:noFill/>
                </a:ln>
                <a:solidFill>
                  <a:srgbClr val="1B4201"/>
                </a:solidFill>
                <a:effectLst/>
                <a:uLnTx/>
                <a:uFillTx/>
                <a:latin typeface="Open Sans Bold"/>
                <a:ea typeface="+mn-ea"/>
                <a:cs typeface="+mn-cs"/>
              </a:rPr>
              <a:t>Emerging Contaminants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Freeform 12">
            <a:extLst>
              <a:ext uri="{FF2B5EF4-FFF2-40B4-BE49-F238E27FC236}">
                <a16:creationId xmlns:a16="http://schemas.microsoft.com/office/drawing/2014/main" id="{0F054621-0650-FDBC-B44E-FC40F5DE040E}"/>
              </a:ext>
            </a:extLst>
          </p:cNvPr>
          <p:cNvSpPr/>
          <p:nvPr/>
        </p:nvSpPr>
        <p:spPr>
          <a:xfrm>
            <a:off x="4989613" y="901641"/>
            <a:ext cx="1387736" cy="1294693"/>
          </a:xfrm>
          <a:custGeom>
            <a:avLst/>
            <a:gdLst/>
            <a:ahLst/>
            <a:cxnLst/>
            <a:rect l="l" t="t" r="r" b="b"/>
            <a:pathLst>
              <a:path w="843184" h="838480">
                <a:moveTo>
                  <a:pt x="421592" y="0"/>
                </a:moveTo>
                <a:cubicBezTo>
                  <a:pt x="188753" y="0"/>
                  <a:pt x="0" y="187700"/>
                  <a:pt x="0" y="419240"/>
                </a:cubicBezTo>
                <a:cubicBezTo>
                  <a:pt x="0" y="650780"/>
                  <a:pt x="188753" y="838480"/>
                  <a:pt x="421592" y="838480"/>
                </a:cubicBezTo>
                <a:cubicBezTo>
                  <a:pt x="654431" y="838480"/>
                  <a:pt x="843184" y="650780"/>
                  <a:pt x="843184" y="419240"/>
                </a:cubicBezTo>
                <a:cubicBezTo>
                  <a:pt x="843184" y="187700"/>
                  <a:pt x="654431" y="0"/>
                  <a:pt x="421592" y="0"/>
                </a:cubicBezTo>
                <a:close/>
              </a:path>
            </a:pathLst>
          </a:custGeom>
          <a:solidFill>
            <a:schemeClr val="tx2">
              <a:lumMod val="60000"/>
              <a:lumOff val="40000"/>
            </a:schemeClr>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1">
            <a:extLst>
              <a:ext uri="{FF2B5EF4-FFF2-40B4-BE49-F238E27FC236}">
                <a16:creationId xmlns:a16="http://schemas.microsoft.com/office/drawing/2014/main" id="{56BC460D-AB6C-2CF1-CDAC-E26E3AD71657}"/>
              </a:ext>
            </a:extLst>
          </p:cNvPr>
          <p:cNvGrpSpPr/>
          <p:nvPr/>
        </p:nvGrpSpPr>
        <p:grpSpPr>
          <a:xfrm>
            <a:off x="5010432" y="2651345"/>
            <a:ext cx="1387736" cy="1294693"/>
            <a:chOff x="37450" y="0"/>
            <a:chExt cx="843184" cy="838480"/>
          </a:xfrm>
        </p:grpSpPr>
        <p:sp>
          <p:nvSpPr>
            <p:cNvPr id="16" name="Freeform 12">
              <a:extLst>
                <a:ext uri="{FF2B5EF4-FFF2-40B4-BE49-F238E27FC236}">
                  <a16:creationId xmlns:a16="http://schemas.microsoft.com/office/drawing/2014/main" id="{6B9A230B-BEEB-D749-E29C-2DF4B49BCD35}"/>
                </a:ext>
              </a:extLst>
            </p:cNvPr>
            <p:cNvSpPr/>
            <p:nvPr/>
          </p:nvSpPr>
          <p:spPr>
            <a:xfrm>
              <a:off x="37450" y="0"/>
              <a:ext cx="843184" cy="838480"/>
            </a:xfrm>
            <a:custGeom>
              <a:avLst/>
              <a:gdLst/>
              <a:ahLst/>
              <a:cxnLst/>
              <a:rect l="l" t="t" r="r" b="b"/>
              <a:pathLst>
                <a:path w="843184" h="838480">
                  <a:moveTo>
                    <a:pt x="421592" y="0"/>
                  </a:moveTo>
                  <a:cubicBezTo>
                    <a:pt x="188753" y="0"/>
                    <a:pt x="0" y="187700"/>
                    <a:pt x="0" y="419240"/>
                  </a:cubicBezTo>
                  <a:cubicBezTo>
                    <a:pt x="0" y="650780"/>
                    <a:pt x="188753" y="838480"/>
                    <a:pt x="421592" y="838480"/>
                  </a:cubicBezTo>
                  <a:cubicBezTo>
                    <a:pt x="654431" y="838480"/>
                    <a:pt x="843184" y="650780"/>
                    <a:pt x="843184" y="419240"/>
                  </a:cubicBezTo>
                  <a:cubicBezTo>
                    <a:pt x="843184" y="187700"/>
                    <a:pt x="654431" y="0"/>
                    <a:pt x="421592" y="0"/>
                  </a:cubicBezTo>
                  <a:close/>
                </a:path>
              </a:pathLst>
            </a:custGeom>
            <a:solidFill>
              <a:srgbClr val="FF914D"/>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3">
              <a:extLst>
                <a:ext uri="{FF2B5EF4-FFF2-40B4-BE49-F238E27FC236}">
                  <a16:creationId xmlns:a16="http://schemas.microsoft.com/office/drawing/2014/main" id="{36AFB24F-DD54-496F-6750-7558ED7DF2F4}"/>
                </a:ext>
              </a:extLst>
            </p:cNvPr>
            <p:cNvSpPr txBox="1"/>
            <p:nvPr/>
          </p:nvSpPr>
          <p:spPr>
            <a:xfrm>
              <a:off x="79049" y="40508"/>
              <a:ext cx="685087" cy="719365"/>
            </a:xfrm>
            <a:prstGeom prst="rect">
              <a:avLst/>
            </a:prstGeom>
          </p:spPr>
          <p:txBody>
            <a:bodyPr lIns="36081" tIns="36081" rIns="36081" bIns="36081" rtlCol="0" anchor="ctr"/>
            <a:lstStyle/>
            <a:p>
              <a:pPr marL="0" marR="0" lvl="0" indent="0" algn="ctr" defTabSz="609630" rtl="0" eaLnBrk="1" fontAlgn="auto" latinLnBrk="0" hangingPunct="1">
                <a:lnSpc>
                  <a:spcPct val="164166"/>
                </a:lnSpc>
                <a:spcBef>
                  <a:spcPct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8" name="TextBox 8"/>
          <p:cNvSpPr txBox="1"/>
          <p:nvPr/>
        </p:nvSpPr>
        <p:spPr>
          <a:xfrm>
            <a:off x="7528873" y="1635817"/>
            <a:ext cx="4275491" cy="2361480"/>
          </a:xfrm>
          <a:prstGeom prst="rect">
            <a:avLst/>
          </a:prstGeom>
        </p:spPr>
        <p:txBody>
          <a:bodyPr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4051F"/>
                </a:solidFill>
                <a:effectLst/>
                <a:uLnTx/>
                <a:uFillTx/>
                <a:latin typeface="Open Sans Light Bold"/>
                <a:ea typeface="+mn-ea"/>
                <a:cs typeface="+mn-cs"/>
              </a:rPr>
              <a:t>National Median Household Income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4051F"/>
                </a:solidFill>
                <a:effectLst/>
                <a:uLnTx/>
                <a:uFillTx/>
                <a:latin typeface="Open Sans Light Bold"/>
                <a:ea typeface="+mn-ea"/>
                <a:cs typeface="+mn-cs"/>
              </a:rPr>
              <a:t>Systems serving population with NMHI </a:t>
            </a:r>
            <a:r>
              <a:rPr kumimoji="0" lang="en-US" sz="2000" b="0" i="1" u="none" strike="noStrike" kern="1200" cap="none" spc="0" normalizeH="0" baseline="0" noProof="0" dirty="0">
                <a:ln>
                  <a:noFill/>
                </a:ln>
                <a:solidFill>
                  <a:srgbClr val="04051F"/>
                </a:solidFill>
                <a:effectLst/>
                <a:uLnTx/>
                <a:uFillTx/>
                <a:latin typeface="Open Sans Light Bold"/>
                <a:ea typeface="+mn-ea"/>
                <a:cs typeface="+mn-cs"/>
              </a:rPr>
              <a:t>greater than 80%, but less than 90%</a:t>
            </a:r>
            <a:r>
              <a:rPr kumimoji="0" lang="en-US" sz="2000" b="0" i="0" u="none" strike="noStrike" kern="1200" cap="none" spc="0" normalizeH="0" baseline="0" noProof="0" dirty="0">
                <a:ln>
                  <a:noFill/>
                </a:ln>
                <a:solidFill>
                  <a:srgbClr val="04051F"/>
                </a:solidFill>
                <a:effectLst/>
                <a:uLnTx/>
                <a:uFillTx/>
                <a:latin typeface="Open Sans Light Bold"/>
                <a:ea typeface="+mn-ea"/>
                <a:cs typeface="+mn-cs"/>
              </a:rPr>
              <a:t> of national average</a:t>
            </a:r>
          </a:p>
        </p:txBody>
      </p:sp>
      <p:sp>
        <p:nvSpPr>
          <p:cNvPr id="9" name="TextBox 9"/>
          <p:cNvSpPr txBox="1"/>
          <p:nvPr/>
        </p:nvSpPr>
        <p:spPr>
          <a:xfrm>
            <a:off x="2598493" y="92000"/>
            <a:ext cx="6835217" cy="689420"/>
          </a:xfrm>
          <a:prstGeom prst="rect">
            <a:avLst/>
          </a:prstGeom>
        </p:spPr>
        <p:txBody>
          <a:bodyPr lIns="0" tIns="0" rIns="0" bIns="0" rtlCol="0" anchor="t">
            <a:spAutoFit/>
          </a:bodyPr>
          <a:lstStyle/>
          <a:p>
            <a:pPr marL="0" marR="0" lvl="0" indent="0" algn="ctr" defTabSz="609630" rtl="0" eaLnBrk="1" fontAlgn="auto" latinLnBrk="0" hangingPunct="1">
              <a:lnSpc>
                <a:spcPct val="102621"/>
              </a:lnSpc>
              <a:spcBef>
                <a:spcPts val="0"/>
              </a:spcBef>
              <a:spcAft>
                <a:spcPts val="0"/>
              </a:spcAft>
              <a:buClrTx/>
              <a:buSzTx/>
              <a:buFontTx/>
              <a:buNone/>
              <a:tabLst/>
              <a:defRPr/>
            </a:pPr>
            <a:r>
              <a:rPr kumimoji="0" lang="en-US" sz="4467" b="0" i="0" u="none" strike="noStrike" kern="1200" cap="none" spc="0" normalizeH="0" baseline="0" noProof="0">
                <a:ln>
                  <a:noFill/>
                </a:ln>
                <a:solidFill>
                  <a:srgbClr val="04051F"/>
                </a:solidFill>
                <a:effectLst/>
                <a:uLnTx/>
                <a:uFillTx/>
                <a:latin typeface="Poppins ExtraBold"/>
                <a:ea typeface="+mn-ea"/>
                <a:cs typeface="+mn-cs"/>
              </a:rPr>
              <a:t>Funding </a:t>
            </a:r>
            <a:r>
              <a:rPr lang="en-US" sz="4467">
                <a:solidFill>
                  <a:srgbClr val="04051F"/>
                </a:solidFill>
                <a:latin typeface="Poppins ExtraBold"/>
              </a:rPr>
              <a:t>Allocation</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482375" y="1036475"/>
            <a:ext cx="4160160" cy="596061"/>
          </a:xfrm>
          <a:prstGeom prst="rect">
            <a:avLst/>
          </a:prstGeom>
        </p:spPr>
        <p:txBody>
          <a:bodyPr wrap="square" lIns="0" tIns="0" rIns="0" bIns="0" rtlCol="0" anchor="t">
            <a:spAutoFit/>
          </a:bodyPr>
          <a:lstStyle/>
          <a:p>
            <a:pPr lvl="0" algn="just" defTabSz="609630">
              <a:lnSpc>
                <a:spcPct val="155555"/>
              </a:lnSpc>
              <a:defRPr/>
            </a:pPr>
            <a:r>
              <a:rPr lang="en-US" sz="2800" b="1" dirty="0">
                <a:solidFill>
                  <a:srgbClr val="04051F"/>
                </a:solidFill>
                <a:latin typeface="Open Sans Extra Bold"/>
              </a:rPr>
              <a:t>Severely </a:t>
            </a:r>
            <a:r>
              <a:rPr kumimoji="0" lang="en-US" sz="2800" b="1" i="0" u="none" strike="noStrike" kern="1200" cap="none" spc="0" normalizeH="0" baseline="0" noProof="0" dirty="0">
                <a:ln>
                  <a:noFill/>
                </a:ln>
                <a:solidFill>
                  <a:srgbClr val="04051F"/>
                </a:solidFill>
                <a:effectLst/>
                <a:uLnTx/>
                <a:uFillTx/>
                <a:latin typeface="Open Sans Extra Bold"/>
                <a:ea typeface="+mn-ea"/>
                <a:cs typeface="+mn-cs"/>
              </a:rPr>
              <a:t>Disadvantaged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1"/>
          <p:cNvSpPr txBox="1"/>
          <p:nvPr/>
        </p:nvSpPr>
        <p:spPr>
          <a:xfrm>
            <a:off x="7801584" y="977080"/>
            <a:ext cx="4528082" cy="596061"/>
          </a:xfrm>
          <a:prstGeom prst="rect">
            <a:avLst/>
          </a:prstGeom>
        </p:spPr>
        <p:txBody>
          <a:bodyPr wrap="square" lIns="0" tIns="0" rIns="0" bIns="0" rtlCol="0" anchor="t">
            <a:spAutoFit/>
          </a:bodyPr>
          <a:lstStyle/>
          <a:p>
            <a:pPr marL="0" marR="0" lvl="0" indent="0" algn="l" defTabSz="609630" rtl="0" eaLnBrk="1" fontAlgn="auto" latinLnBrk="0" hangingPunct="1">
              <a:lnSpc>
                <a:spcPct val="155555"/>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051F"/>
                </a:solidFill>
                <a:effectLst/>
                <a:uLnTx/>
                <a:uFillTx/>
                <a:latin typeface="Open Sans Extra Bold"/>
                <a:ea typeface="+mn-ea"/>
                <a:cs typeface="+mn-cs"/>
              </a:rPr>
              <a:t>Disadvantaged</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p:cNvSpPr txBox="1"/>
          <p:nvPr/>
        </p:nvSpPr>
        <p:spPr>
          <a:xfrm>
            <a:off x="242212" y="1702279"/>
            <a:ext cx="4160160" cy="2361480"/>
          </a:xfrm>
          <a:prstGeom prst="rect">
            <a:avLst/>
          </a:prstGeom>
        </p:spPr>
        <p:txBody>
          <a:bodyPr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4051F"/>
                </a:solidFill>
                <a:effectLst/>
                <a:uLnTx/>
                <a:uFillTx/>
                <a:latin typeface="Open Sans Light Bold"/>
                <a:ea typeface="+mn-ea"/>
                <a:cs typeface="+mn-cs"/>
              </a:rPr>
              <a:t>National Median Household Income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4051F"/>
                </a:solidFill>
                <a:effectLst/>
                <a:uLnTx/>
                <a:uFillTx/>
                <a:latin typeface="Open Sans Light Bold"/>
                <a:ea typeface="+mn-ea"/>
                <a:cs typeface="+mn-cs"/>
              </a:rPr>
              <a:t>Systems serving population with NMHI </a:t>
            </a:r>
            <a:r>
              <a:rPr kumimoji="0" lang="en-US" sz="2000" b="0" i="1" u="none" strike="noStrike" kern="1200" cap="none" spc="0" normalizeH="0" baseline="0" noProof="0" dirty="0">
                <a:ln>
                  <a:noFill/>
                </a:ln>
                <a:solidFill>
                  <a:srgbClr val="04051F"/>
                </a:solidFill>
                <a:effectLst/>
                <a:uLnTx/>
                <a:uFillTx/>
                <a:latin typeface="Open Sans Light Bold"/>
                <a:ea typeface="+mn-ea"/>
                <a:cs typeface="+mn-cs"/>
              </a:rPr>
              <a:t>less than 80% </a:t>
            </a:r>
            <a:r>
              <a:rPr kumimoji="0" lang="en-US" sz="2000" b="0" i="0" u="none" strike="noStrike" kern="1200" cap="none" spc="0" normalizeH="0" baseline="0" noProof="0" dirty="0">
                <a:ln>
                  <a:noFill/>
                </a:ln>
                <a:solidFill>
                  <a:srgbClr val="04051F"/>
                </a:solidFill>
                <a:effectLst/>
                <a:uLnTx/>
                <a:uFillTx/>
                <a:latin typeface="Open Sans Light Bold"/>
                <a:ea typeface="+mn-ea"/>
                <a:cs typeface="+mn-cs"/>
              </a:rPr>
              <a:t>of national average</a:t>
            </a:r>
          </a:p>
        </p:txBody>
      </p:sp>
      <p:sp>
        <p:nvSpPr>
          <p:cNvPr id="14" name="TextBox 13">
            <a:extLst>
              <a:ext uri="{FF2B5EF4-FFF2-40B4-BE49-F238E27FC236}">
                <a16:creationId xmlns:a16="http://schemas.microsoft.com/office/drawing/2014/main" id="{7565F66A-2604-FEC0-F41A-E44264077D57}"/>
              </a:ext>
            </a:extLst>
          </p:cNvPr>
          <p:cNvSpPr txBox="1"/>
          <p:nvPr/>
        </p:nvSpPr>
        <p:spPr>
          <a:xfrm>
            <a:off x="5130893" y="1253421"/>
            <a:ext cx="11818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BASE</a:t>
            </a:r>
            <a:endPar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C6D25F70-C41B-E769-5B73-17218FB1AAA4}"/>
              </a:ext>
            </a:extLst>
          </p:cNvPr>
          <p:cNvSpPr txBox="1"/>
          <p:nvPr/>
        </p:nvSpPr>
        <p:spPr>
          <a:xfrm>
            <a:off x="5333580" y="3008187"/>
            <a:ext cx="872853"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Open Sans"/>
                <a:ea typeface="Open Sans"/>
                <a:cs typeface="Open Sans"/>
              </a:rPr>
              <a:t>IIJA</a:t>
            </a: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720CB4F-DBD9-FB5B-F322-D6BDBDB27938}"/>
              </a:ext>
            </a:extLst>
          </p:cNvPr>
          <p:cNvSpPr txBox="1"/>
          <p:nvPr/>
        </p:nvSpPr>
        <p:spPr>
          <a:xfrm>
            <a:off x="5266844" y="2128421"/>
            <a:ext cx="1045909" cy="584775"/>
          </a:xfrm>
          <a:prstGeom prst="rect">
            <a:avLst/>
          </a:prstGeom>
          <a:noFill/>
        </p:spPr>
        <p:txBody>
          <a:bodyPr wrap="square" rtlCol="0">
            <a:spAutoFit/>
          </a:bodyPr>
          <a:lstStyle/>
          <a:p>
            <a:r>
              <a:rPr lang="en-US" sz="3200" b="1" dirty="0"/>
              <a:t>AND</a:t>
            </a:r>
          </a:p>
        </p:txBody>
      </p:sp>
      <p:pic>
        <p:nvPicPr>
          <p:cNvPr id="19" name="Picture 18" descr="Diagram&#10;&#10;AI-generated content may be incorrect.">
            <a:extLst>
              <a:ext uri="{FF2B5EF4-FFF2-40B4-BE49-F238E27FC236}">
                <a16:creationId xmlns:a16="http://schemas.microsoft.com/office/drawing/2014/main" id="{CBABA82F-32F3-5C3D-2E1B-A8882E193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8493" y="4019475"/>
            <a:ext cx="5845125" cy="26615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TextBox 3"/>
          <p:cNvSpPr txBox="1"/>
          <p:nvPr/>
        </p:nvSpPr>
        <p:spPr>
          <a:xfrm>
            <a:off x="4985431" y="1427982"/>
            <a:ext cx="3863037" cy="5444696"/>
          </a:xfrm>
          <a:prstGeom prst="rect">
            <a:avLst/>
          </a:prstGeom>
        </p:spPr>
        <p:txBody>
          <a:bodyPr lIns="0" tIns="0" rIns="0" bIns="0" rtlCol="0" anchor="t">
            <a:spAutoFit/>
          </a:bodyPr>
          <a:lstStyle/>
          <a:p>
            <a:pPr marL="0" marR="0" lvl="0" indent="0" algn="l" defTabSz="609630" rtl="0" eaLnBrk="1" fontAlgn="auto" latinLnBrk="0" hangingPunct="1">
              <a:lnSpc>
                <a:spcPct val="247592"/>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a:p>
            <a:pPr marL="342900" marR="0" lvl="0" indent="-342900" algn="ctr" defTabSz="609630" rtl="0" eaLnBrk="1" fontAlgn="auto" latinLnBrk="0" hangingPunct="1">
              <a:lnSpc>
                <a:spcPct val="156296"/>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FFFFFF"/>
                </a:solidFill>
                <a:effectLst/>
                <a:uLnTx/>
                <a:uFillTx/>
                <a:latin typeface="Open Sans Light"/>
                <a:ea typeface="+mn-ea"/>
                <a:cs typeface="+mn-cs"/>
              </a:rPr>
              <a:t>$</a:t>
            </a:r>
            <a:r>
              <a:rPr kumimoji="0" lang="en-US" sz="2100" b="0" i="0" u="none" strike="noStrike" kern="1200" cap="none" spc="0" normalizeH="0" baseline="0" noProof="0">
                <a:ln>
                  <a:noFill/>
                </a:ln>
                <a:solidFill>
                  <a:srgbClr val="FFFFFF"/>
                </a:solidFill>
                <a:effectLst/>
                <a:uLnTx/>
                <a:uFillTx/>
                <a:latin typeface="Open Sans Light Bold"/>
                <a:ea typeface="+mn-ea"/>
                <a:cs typeface="+mn-cs"/>
              </a:rPr>
              <a:t>30.7 billion dedicated to DWSRF.​</a:t>
            </a:r>
          </a:p>
          <a:p>
            <a:pPr marL="912495" marR="0" lvl="2" indent="-227330" algn="l" defTabSz="609630" rtl="0" eaLnBrk="1" fontAlgn="auto" latinLnBrk="0" hangingPunct="1">
              <a:lnSpc>
                <a:spcPct val="156296"/>
              </a:lnSpc>
              <a:spcBef>
                <a:spcPts val="0"/>
              </a:spcBef>
              <a:spcAft>
                <a:spcPts val="0"/>
              </a:spcAft>
              <a:buClrTx/>
              <a:buSzTx/>
              <a:buFont typeface="Arial"/>
              <a:buChar char="•"/>
              <a:tabLst/>
              <a:defRPr/>
            </a:pPr>
            <a:r>
              <a:rPr kumimoji="0" lang="en-US" sz="2100" b="0" i="0" u="none" strike="noStrike" kern="1200" cap="none" spc="0" normalizeH="0" baseline="0" noProof="0">
                <a:ln>
                  <a:noFill/>
                </a:ln>
                <a:solidFill>
                  <a:srgbClr val="FFFFFF"/>
                </a:solidFill>
                <a:effectLst/>
                <a:uLnTx/>
                <a:uFillTx/>
                <a:latin typeface="Open Sans Light Bold"/>
                <a:ea typeface="+mn-ea"/>
                <a:cs typeface="+mn-cs"/>
              </a:rPr>
              <a:t>$11.7 billion for the General Supplemental.</a:t>
            </a:r>
          </a:p>
          <a:p>
            <a:pPr marL="912495" marR="0" lvl="2" indent="-227330" algn="l" defTabSz="609630" rtl="0" eaLnBrk="1" fontAlgn="auto" latinLnBrk="0" hangingPunct="1">
              <a:lnSpc>
                <a:spcPct val="156296"/>
              </a:lnSpc>
              <a:spcBef>
                <a:spcPts val="0"/>
              </a:spcBef>
              <a:spcAft>
                <a:spcPts val="0"/>
              </a:spcAft>
              <a:buClrTx/>
              <a:buSzTx/>
              <a:buFont typeface="Arial"/>
              <a:buChar char="•"/>
              <a:tabLst/>
              <a:defRPr/>
            </a:pPr>
            <a:r>
              <a:rPr kumimoji="0" lang="en-US" sz="2100" b="0" i="0" u="none" strike="noStrike" kern="1200" cap="none" spc="0" normalizeH="0" baseline="0" noProof="0">
                <a:ln>
                  <a:noFill/>
                </a:ln>
                <a:solidFill>
                  <a:srgbClr val="FFFFFF"/>
                </a:solidFill>
                <a:effectLst/>
                <a:uLnTx/>
                <a:uFillTx/>
                <a:latin typeface="Open Sans Light Bold"/>
                <a:ea typeface="+mn-ea"/>
                <a:cs typeface="+mn-cs"/>
              </a:rPr>
              <a:t>$15 billion for Lead Service Line Replacement.​</a:t>
            </a:r>
          </a:p>
          <a:p>
            <a:pPr marL="912495" marR="0" lvl="2" indent="-227330" algn="l" defTabSz="609630" rtl="0" eaLnBrk="1" fontAlgn="auto" latinLnBrk="0" hangingPunct="1">
              <a:lnSpc>
                <a:spcPct val="156296"/>
              </a:lnSpc>
              <a:spcBef>
                <a:spcPts val="0"/>
              </a:spcBef>
              <a:spcAft>
                <a:spcPts val="0"/>
              </a:spcAft>
              <a:buClrTx/>
              <a:buSzTx/>
              <a:buFont typeface="Arial"/>
              <a:buChar char="•"/>
              <a:tabLst/>
              <a:defRPr/>
            </a:pPr>
            <a:r>
              <a:rPr kumimoji="0" lang="en-US" sz="2100" b="0" i="0" u="none" strike="noStrike" kern="1200" cap="none" spc="0" normalizeH="0" baseline="0" noProof="0">
                <a:ln>
                  <a:noFill/>
                </a:ln>
                <a:solidFill>
                  <a:srgbClr val="FFFFFF"/>
                </a:solidFill>
                <a:effectLst/>
                <a:uLnTx/>
                <a:uFillTx/>
                <a:latin typeface="Open Sans Light Bold"/>
                <a:ea typeface="+mn-ea"/>
                <a:cs typeface="+mn-cs"/>
              </a:rPr>
              <a:t>$4 billion for Emerging Contaminants.​</a:t>
            </a:r>
          </a:p>
          <a:p>
            <a:pPr marL="0" marR="0" lvl="0" indent="0" algn="l" defTabSz="609630" rtl="0" eaLnBrk="1" fontAlgn="auto" latinLnBrk="0" hangingPunct="1">
              <a:lnSpc>
                <a:spcPct val="156296"/>
              </a:lnSpc>
              <a:spcBef>
                <a:spcPts val="0"/>
              </a:spcBef>
              <a:spcAft>
                <a:spcPts val="0"/>
              </a:spcAft>
              <a:buClrTx/>
              <a:buSzTx/>
              <a:buFontTx/>
              <a:buNone/>
              <a:tabLst/>
              <a:defRPr/>
            </a:pPr>
            <a:endParaRPr kumimoji="0" lang="en-US" sz="2110" b="0" i="0" u="none" strike="noStrike" kern="1200" cap="none" spc="0" normalizeH="0" baseline="0" noProof="0">
              <a:ln>
                <a:noFill/>
              </a:ln>
              <a:solidFill>
                <a:srgbClr val="FFFFFF"/>
              </a:solidFill>
              <a:effectLst/>
              <a:uLnTx/>
              <a:uFillTx/>
              <a:latin typeface="Open Sans Light Bold"/>
              <a:ea typeface="+mn-ea"/>
              <a:cs typeface="+mn-cs"/>
            </a:endParaRPr>
          </a:p>
        </p:txBody>
      </p:sp>
      <p:sp>
        <p:nvSpPr>
          <p:cNvPr id="4" name="TextBox 4"/>
          <p:cNvSpPr txBox="1"/>
          <p:nvPr/>
        </p:nvSpPr>
        <p:spPr>
          <a:xfrm>
            <a:off x="1308304" y="397728"/>
            <a:ext cx="9575393" cy="907621"/>
          </a:xfrm>
          <a:prstGeom prst="rect">
            <a:avLst/>
          </a:prstGeom>
        </p:spPr>
        <p:txBody>
          <a:bodyPr lIns="0" tIns="0" rIns="0" bIns="0" rtlCol="0" anchor="t">
            <a:spAutoFit/>
          </a:bodyPr>
          <a:lstStyle/>
          <a:p>
            <a:pPr marL="0" marR="0" lvl="0" indent="0" algn="l" defTabSz="609630" rtl="0" eaLnBrk="1" fontAlgn="auto" latinLnBrk="0" hangingPunct="1">
              <a:lnSpc>
                <a:spcPct val="156005"/>
              </a:lnSpc>
              <a:spcBef>
                <a:spcPts val="0"/>
              </a:spcBef>
              <a:spcAft>
                <a:spcPts val="0"/>
              </a:spcAft>
              <a:buClrTx/>
              <a:buSzTx/>
              <a:buFontTx/>
              <a:buNone/>
              <a:tabLst/>
              <a:defRPr/>
            </a:pPr>
            <a:r>
              <a:rPr kumimoji="0" lang="en-US" sz="4212" b="0" i="0" u="none" strike="noStrike" kern="1200" cap="none" spc="0" normalizeH="0" baseline="0" noProof="0">
                <a:ln>
                  <a:noFill/>
                </a:ln>
                <a:solidFill>
                  <a:srgbClr val="FFFFFF"/>
                </a:solidFill>
                <a:effectLst/>
                <a:uLnTx/>
                <a:uFillTx/>
                <a:latin typeface="Poppins ExtraBold"/>
                <a:ea typeface="+mn-ea"/>
                <a:cs typeface="+mn-cs"/>
              </a:rPr>
              <a:t>Bipartisan Infrastructure Law </a:t>
            </a:r>
            <a:r>
              <a:rPr kumimoji="0" lang="en-US" sz="2800" b="0" i="0" u="none" strike="noStrike" kern="1200" cap="none" spc="0" normalizeH="0" baseline="0" noProof="0">
                <a:ln>
                  <a:noFill/>
                </a:ln>
                <a:solidFill>
                  <a:srgbClr val="FFFFFF"/>
                </a:solidFill>
                <a:effectLst/>
                <a:uLnTx/>
                <a:uFillTx/>
                <a:latin typeface="Poppins ExtraBold"/>
                <a:ea typeface="+mn-ea"/>
                <a:cs typeface="+mn-cs"/>
              </a:rPr>
              <a:t>(BIL)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382626" y="2062613"/>
            <a:ext cx="3992771" cy="3995581"/>
          </a:xfrm>
          <a:prstGeom prst="rect">
            <a:avLst/>
          </a:prstGeom>
        </p:spPr>
        <p:txBody>
          <a:bodyPr lIns="0" tIns="0" rIns="0" bIns="0" rtlCol="0" anchor="t">
            <a:spAutoFit/>
          </a:bodyPr>
          <a:lstStyle/>
          <a:p>
            <a:pPr marL="455295" marR="0" lvl="1" indent="-227330" algn="just" defTabSz="609630" rtl="0" eaLnBrk="1" fontAlgn="auto" latinLnBrk="0" hangingPunct="1">
              <a:lnSpc>
                <a:spcPct val="156296"/>
              </a:lnSpc>
              <a:spcBef>
                <a:spcPts val="0"/>
              </a:spcBef>
              <a:spcAft>
                <a:spcPts val="0"/>
              </a:spcAft>
              <a:buClrTx/>
              <a:buSzTx/>
              <a:buFont typeface="Arial"/>
              <a:buChar char="•"/>
              <a:tabLst/>
              <a:defRPr/>
            </a:pPr>
            <a:r>
              <a:rPr kumimoji="0" lang="en-US" sz="2110" b="0" i="0" u="none" strike="noStrike" kern="1200" cap="none" spc="0" normalizeH="0" baseline="0" noProof="0">
                <a:ln>
                  <a:noFill/>
                </a:ln>
                <a:solidFill>
                  <a:srgbClr val="FFFFFF"/>
                </a:solidFill>
                <a:effectLst/>
                <a:uLnTx/>
                <a:uFillTx/>
                <a:latin typeface="Open Sans Light Bold"/>
                <a:ea typeface="+mn-ea"/>
                <a:cs typeface="+mn-cs"/>
              </a:rPr>
              <a:t>Passed on November 6, 2021, by Congress.​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56296"/>
              </a:lnSpc>
              <a:spcBef>
                <a:spcPts val="0"/>
              </a:spcBef>
              <a:spcAft>
                <a:spcPts val="0"/>
              </a:spcAft>
              <a:buClrTx/>
              <a:buSzTx/>
              <a:buFontTx/>
              <a:buNone/>
              <a:tabLst/>
              <a:defRPr/>
            </a:pPr>
            <a:endParaRPr kumimoji="0" lang="en-US" sz="2110" b="0" i="0" u="none" strike="noStrike" kern="1200" cap="none" spc="0" normalizeH="0" baseline="0" noProof="0">
              <a:ln>
                <a:noFill/>
              </a:ln>
              <a:solidFill>
                <a:srgbClr val="FFFFFF"/>
              </a:solidFill>
              <a:effectLst/>
              <a:uLnTx/>
              <a:uFillTx/>
              <a:latin typeface="Open Sans Light Bold"/>
              <a:ea typeface="+mn-ea"/>
              <a:cs typeface="+mn-cs"/>
            </a:endParaRPr>
          </a:p>
          <a:p>
            <a:pPr marL="455295" marR="0" lvl="1" indent="-227330" algn="l" defTabSz="609630" rtl="0" eaLnBrk="1" fontAlgn="auto" latinLnBrk="0" hangingPunct="1">
              <a:lnSpc>
                <a:spcPct val="156296"/>
              </a:lnSpc>
              <a:spcBef>
                <a:spcPts val="0"/>
              </a:spcBef>
              <a:spcAft>
                <a:spcPts val="0"/>
              </a:spcAft>
              <a:buClrTx/>
              <a:buSzTx/>
              <a:buFont typeface="Arial"/>
              <a:buChar char="•"/>
              <a:tabLst/>
              <a:defRPr/>
            </a:pPr>
            <a:r>
              <a:rPr kumimoji="0" lang="en-US" sz="2110" b="0" i="0" u="none" strike="noStrike" kern="1200" cap="none" spc="0" normalizeH="0" baseline="0" noProof="0">
                <a:ln>
                  <a:noFill/>
                </a:ln>
                <a:solidFill>
                  <a:srgbClr val="FFFFFF"/>
                </a:solidFill>
                <a:effectLst/>
                <a:uLnTx/>
                <a:uFillTx/>
                <a:latin typeface="Open Sans Light Bold"/>
                <a:ea typeface="+mn-ea"/>
                <a:cs typeface="+mn-cs"/>
              </a:rPr>
              <a:t>Over $50 billion to EPA to improve drinking water, wastewater, and stormwater infrastructure.​</a:t>
            </a:r>
          </a:p>
          <a:p>
            <a:pPr marL="0" marR="0" lvl="0" indent="0" algn="just" defTabSz="609630" rtl="0" eaLnBrk="1" fontAlgn="auto" latinLnBrk="0" hangingPunct="1">
              <a:lnSpc>
                <a:spcPct val="156296"/>
              </a:lnSpc>
              <a:spcBef>
                <a:spcPts val="0"/>
              </a:spcBef>
              <a:spcAft>
                <a:spcPts val="0"/>
              </a:spcAft>
              <a:buClrTx/>
              <a:buSzTx/>
              <a:buFontTx/>
              <a:buNone/>
              <a:tabLst/>
              <a:defRPr/>
            </a:pPr>
            <a:endParaRPr kumimoji="0" lang="en-US" sz="2110" b="0" i="0" u="none" strike="noStrike" kern="1200" cap="none" spc="0" normalizeH="0" baseline="0" noProof="0">
              <a:ln>
                <a:noFill/>
              </a:ln>
              <a:solidFill>
                <a:srgbClr val="FFFFFF"/>
              </a:solidFill>
              <a:effectLst/>
              <a:uLnTx/>
              <a:uFillTx/>
              <a:latin typeface="Open Sans Light Bold"/>
              <a:ea typeface="+mn-ea"/>
              <a:cs typeface="+mn-cs"/>
            </a:endParaRPr>
          </a:p>
        </p:txBody>
      </p:sp>
      <p:grpSp>
        <p:nvGrpSpPr>
          <p:cNvPr id="6" name="Group 11">
            <a:extLst>
              <a:ext uri="{FF2B5EF4-FFF2-40B4-BE49-F238E27FC236}">
                <a16:creationId xmlns:a16="http://schemas.microsoft.com/office/drawing/2014/main" id="{348354FC-BFAB-B965-6401-1405694D5652}"/>
              </a:ext>
            </a:extLst>
          </p:cNvPr>
          <p:cNvGrpSpPr/>
          <p:nvPr/>
        </p:nvGrpSpPr>
        <p:grpSpPr>
          <a:xfrm>
            <a:off x="9826388" y="1427982"/>
            <a:ext cx="1787708" cy="1738299"/>
            <a:chOff x="0" y="0"/>
            <a:chExt cx="843184" cy="838480"/>
          </a:xfrm>
        </p:grpSpPr>
        <p:sp>
          <p:nvSpPr>
            <p:cNvPr id="7" name="Freeform 12">
              <a:extLst>
                <a:ext uri="{FF2B5EF4-FFF2-40B4-BE49-F238E27FC236}">
                  <a16:creationId xmlns:a16="http://schemas.microsoft.com/office/drawing/2014/main" id="{37C58E48-CE89-BD0D-42B4-2B182DFA2C71}"/>
                </a:ext>
              </a:extLst>
            </p:cNvPr>
            <p:cNvSpPr/>
            <p:nvPr/>
          </p:nvSpPr>
          <p:spPr>
            <a:xfrm>
              <a:off x="0" y="0"/>
              <a:ext cx="843184" cy="838480"/>
            </a:xfrm>
            <a:custGeom>
              <a:avLst/>
              <a:gdLst/>
              <a:ahLst/>
              <a:cxnLst/>
              <a:rect l="l" t="t" r="r" b="b"/>
              <a:pathLst>
                <a:path w="843184" h="838480">
                  <a:moveTo>
                    <a:pt x="421592" y="0"/>
                  </a:moveTo>
                  <a:cubicBezTo>
                    <a:pt x="188753" y="0"/>
                    <a:pt x="0" y="187700"/>
                    <a:pt x="0" y="419240"/>
                  </a:cubicBezTo>
                  <a:cubicBezTo>
                    <a:pt x="0" y="650780"/>
                    <a:pt x="188753" y="838480"/>
                    <a:pt x="421592" y="838480"/>
                  </a:cubicBezTo>
                  <a:cubicBezTo>
                    <a:pt x="654431" y="838480"/>
                    <a:pt x="843184" y="650780"/>
                    <a:pt x="843184" y="419240"/>
                  </a:cubicBezTo>
                  <a:cubicBezTo>
                    <a:pt x="843184" y="187700"/>
                    <a:pt x="654431" y="0"/>
                    <a:pt x="421592" y="0"/>
                  </a:cubicBezTo>
                  <a:close/>
                </a:path>
              </a:pathLst>
            </a:custGeom>
            <a:solidFill>
              <a:srgbClr val="FF914D"/>
            </a:solidFill>
            <a:ln w="47625" cap="sq">
              <a:solidFill>
                <a:srgbClr val="F5F5F5"/>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13">
              <a:extLst>
                <a:ext uri="{FF2B5EF4-FFF2-40B4-BE49-F238E27FC236}">
                  <a16:creationId xmlns:a16="http://schemas.microsoft.com/office/drawing/2014/main" id="{1DBAD7C9-61E4-9830-3419-8452C615AA2E}"/>
                </a:ext>
              </a:extLst>
            </p:cNvPr>
            <p:cNvSpPr txBox="1"/>
            <p:nvPr/>
          </p:nvSpPr>
          <p:spPr>
            <a:xfrm>
              <a:off x="79049" y="40508"/>
              <a:ext cx="685087" cy="719365"/>
            </a:xfrm>
            <a:prstGeom prst="rect">
              <a:avLst/>
            </a:prstGeom>
          </p:spPr>
          <p:txBody>
            <a:bodyPr lIns="36081" tIns="36081" rIns="36081" bIns="36081" rtlCol="0" anchor="ctr"/>
            <a:lstStyle/>
            <a:p>
              <a:pPr marL="0" marR="0" lvl="0" indent="0" algn="ctr" defTabSz="609630" rtl="0" eaLnBrk="1" fontAlgn="auto" latinLnBrk="0" hangingPunct="1">
                <a:lnSpc>
                  <a:spcPct val="164166"/>
                </a:lnSpc>
                <a:spcBef>
                  <a:spcPct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3" name="TextBox 12">
            <a:extLst>
              <a:ext uri="{FF2B5EF4-FFF2-40B4-BE49-F238E27FC236}">
                <a16:creationId xmlns:a16="http://schemas.microsoft.com/office/drawing/2014/main" id="{D8B977BB-8615-2647-A8FB-CE2A4465405F}"/>
              </a:ext>
            </a:extLst>
          </p:cNvPr>
          <p:cNvSpPr txBox="1"/>
          <p:nvPr/>
        </p:nvSpPr>
        <p:spPr>
          <a:xfrm>
            <a:off x="10176037" y="1725344"/>
            <a:ext cx="1020169" cy="947311"/>
          </a:xfrm>
          <a:prstGeom prst="rect">
            <a:avLst/>
          </a:prstGeom>
          <a:noFill/>
        </p:spPr>
        <p:txBody>
          <a:bodyPr wrap="square" lIns="91440" tIns="45720" rIns="91440" bIns="45720" anchor="t">
            <a:spAutoFit/>
          </a:bodyPr>
          <a:lstStyle/>
          <a:p>
            <a:pPr marL="0" marR="0" lvl="0" indent="0" algn="r" defTabSz="609630" rtl="0" eaLnBrk="1" fontAlgn="auto" latinLnBrk="0" hangingPunct="1">
              <a:lnSpc>
                <a:spcPct val="156057"/>
              </a:lnSpc>
              <a:spcBef>
                <a:spcPts val="0"/>
              </a:spcBef>
              <a:spcAft>
                <a:spcPts val="0"/>
              </a:spcAft>
              <a:buClrTx/>
              <a:buSzTx/>
              <a:buFontTx/>
              <a:buNone/>
              <a:tabLst/>
              <a:defRPr/>
            </a:pPr>
            <a:r>
              <a:rPr lang="en-US" sz="4000">
                <a:solidFill>
                  <a:srgbClr val="000000"/>
                </a:solidFill>
                <a:latin typeface="Open Sans"/>
              </a:rPr>
              <a:t>IIJA</a:t>
            </a:r>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Freeform 2"/>
          <p:cNvSpPr/>
          <p:nvPr/>
        </p:nvSpPr>
        <p:spPr>
          <a:xfrm rot="20530088">
            <a:off x="320921" y="106168"/>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44286" y="5443017"/>
            <a:ext cx="3761405" cy="1318247"/>
          </a:xfrm>
          <a:custGeom>
            <a:avLst/>
            <a:gdLst/>
            <a:ahLst/>
            <a:cxnLst/>
            <a:rect l="l" t="t" r="r" b="b"/>
            <a:pathLst>
              <a:path w="5642107" h="1977370">
                <a:moveTo>
                  <a:pt x="0" y="0"/>
                </a:moveTo>
                <a:lnTo>
                  <a:pt x="5642107" y="0"/>
                </a:lnTo>
                <a:lnTo>
                  <a:pt x="5642107" y="1977369"/>
                </a:lnTo>
                <a:lnTo>
                  <a:pt x="0" y="1977369"/>
                </a:lnTo>
                <a:lnTo>
                  <a:pt x="0" y="0"/>
                </a:lnTo>
                <a:close/>
              </a:path>
            </a:pathLst>
          </a:custGeom>
          <a:blipFill>
            <a:blip r:embed="rId4"/>
            <a:stretch>
              <a:fillRect t="-55016" r="-1593" b="-804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902678" y="5443399"/>
            <a:ext cx="3657511" cy="1318247"/>
          </a:xfrm>
          <a:custGeom>
            <a:avLst/>
            <a:gdLst/>
            <a:ahLst/>
            <a:cxnLst/>
            <a:rect l="l" t="t" r="r" b="b"/>
            <a:pathLst>
              <a:path w="5486266" h="1977370">
                <a:moveTo>
                  <a:pt x="0" y="0"/>
                </a:moveTo>
                <a:lnTo>
                  <a:pt x="5486266" y="0"/>
                </a:lnTo>
                <a:lnTo>
                  <a:pt x="5486266" y="1977369"/>
                </a:lnTo>
                <a:lnTo>
                  <a:pt x="0" y="1977369"/>
                </a:lnTo>
                <a:lnTo>
                  <a:pt x="0" y="0"/>
                </a:lnTo>
                <a:close/>
              </a:path>
            </a:pathLst>
          </a:custGeom>
          <a:blipFill>
            <a:blip r:embed="rId5"/>
            <a:stretch>
              <a:fillRect t="-56109" b="-2885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638266" y="338430"/>
            <a:ext cx="6915468" cy="1005468"/>
          </a:xfrm>
          <a:prstGeom prst="rect">
            <a:avLst/>
          </a:prstGeom>
        </p:spPr>
        <p:txBody>
          <a:bodyPr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General Supplemental</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rot="218583">
            <a:off x="475605" y="-103125"/>
            <a:ext cx="11128691" cy="1962132"/>
            <a:chOff x="334884" y="-1278900"/>
            <a:chExt cx="22257381" cy="3924263"/>
          </a:xfrm>
        </p:grpSpPr>
        <p:grpSp>
          <p:nvGrpSpPr>
            <p:cNvPr id="7" name="Group 7"/>
            <p:cNvGrpSpPr/>
            <p:nvPr/>
          </p:nvGrpSpPr>
          <p:grpSpPr>
            <a:xfrm>
              <a:off x="334884" y="-1278900"/>
              <a:ext cx="22257381" cy="3924263"/>
              <a:chOff x="76200" y="-356109"/>
              <a:chExt cx="6197555" cy="1092709"/>
            </a:xfrm>
          </p:grpSpPr>
          <p:sp>
            <p:nvSpPr>
              <p:cNvPr id="8" name="Freeform 8"/>
              <p:cNvSpPr/>
              <p:nvPr/>
            </p:nvSpPr>
            <p:spPr>
              <a:xfrm>
                <a:off x="5460955" y="-35610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0" name="TextBox 10"/>
            <p:cNvSpPr txBox="1"/>
            <p:nvPr/>
          </p:nvSpPr>
          <p:spPr>
            <a:xfrm rot="21381417">
              <a:off x="19782696" y="-831740"/>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lang="en-US" sz="3850">
                  <a:solidFill>
                    <a:prstClr val="black"/>
                  </a:solidFill>
                  <a:latin typeface="Open Sans"/>
                  <a:ea typeface="Open Sans"/>
                  <a:cs typeface="Open Sans"/>
                </a:rPr>
                <a:t>IIJA</a:t>
              </a:r>
              <a:endParaRPr lang="en-US" sz="3850" b="0" i="0" u="none" strike="noStrike" kern="1200" cap="none" spc="0" normalizeH="0" baseline="0" noProof="0">
                <a:ln>
                  <a:noFill/>
                </a:ln>
                <a:solidFill>
                  <a:prstClr val="black"/>
                </a:solidFill>
                <a:effectLst/>
                <a:uLnTx/>
                <a:uFillTx/>
                <a:latin typeface="Open Sans"/>
                <a:ea typeface="Open Sans"/>
                <a:cs typeface="Open Sans"/>
              </a:endParaRPr>
            </a:p>
          </p:txBody>
        </p:sp>
      </p:grpSp>
      <p:grpSp>
        <p:nvGrpSpPr>
          <p:cNvPr id="11" name="Group 11"/>
          <p:cNvGrpSpPr/>
          <p:nvPr/>
        </p:nvGrpSpPr>
        <p:grpSpPr>
          <a:xfrm>
            <a:off x="462369" y="1618084"/>
            <a:ext cx="10418370" cy="3562992"/>
            <a:chOff x="366153" y="-540118"/>
            <a:chExt cx="15709108" cy="7125983"/>
          </a:xfrm>
        </p:grpSpPr>
        <p:sp>
          <p:nvSpPr>
            <p:cNvPr id="12" name="TextBox 12"/>
            <p:cNvSpPr txBox="1"/>
            <p:nvPr/>
          </p:nvSpPr>
          <p:spPr>
            <a:xfrm>
              <a:off x="7400292" y="896486"/>
              <a:ext cx="8674969" cy="568937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936"/>
                </a:lnSpc>
                <a:spcBef>
                  <a:spcPct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Serving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10,000 </a:t>
              </a:r>
              <a:r>
                <a:rPr kumimoji="0" lang="en-US" sz="2400" i="0" u="none" strike="noStrike" kern="1200" cap="none" spc="0" normalizeH="0" baseline="0" noProof="0" dirty="0">
                  <a:ln>
                    <a:noFill/>
                  </a:ln>
                  <a:solidFill>
                    <a:srgbClr val="000000"/>
                  </a:solidFill>
                  <a:effectLst/>
                  <a:uLnTx/>
                  <a:uFillTx/>
                  <a:latin typeface="Open Sans Light"/>
                  <a:ea typeface="+mn-ea"/>
                  <a:cs typeface="+mn-cs"/>
                </a:rPr>
                <a:t>people</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 or fewer</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may receive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100% </a:t>
              </a:r>
              <a:r>
                <a:rPr kumimoji="0" lang="en-US" sz="2400" i="0" u="none" strike="noStrike" kern="1200" cap="none" spc="0" normalizeH="0" baseline="0" noProof="0" dirty="0">
                  <a:ln>
                    <a:noFill/>
                  </a:ln>
                  <a:solidFill>
                    <a:srgbClr val="000000"/>
                  </a:solidFill>
                  <a:effectLst/>
                  <a:uLnTx/>
                  <a:uFillTx/>
                  <a:latin typeface="Open Sans Light"/>
                  <a:ea typeface="+mn-ea"/>
                  <a:cs typeface="+mn-cs"/>
                </a:rPr>
                <a:t>up to</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 $800,000</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a:t>
              </a:r>
              <a:endParaRPr lang="en-US" sz="2400" b="0" i="0" u="none" strike="noStrike" kern="1200" cap="none" spc="0" normalizeH="0" baseline="0" noProof="0" dirty="0">
                <a:ln>
                  <a:noFill/>
                </a:ln>
                <a:solidFill>
                  <a:prstClr val="black"/>
                </a:solidFill>
                <a:effectLst/>
                <a:uLnTx/>
                <a:uFillTx/>
                <a:latin typeface="Calibri"/>
                <a:ea typeface="Calibri"/>
                <a:cs typeface="Calibri"/>
              </a:endParaRPr>
            </a:p>
            <a:p>
              <a:pPr marL="402590" marR="0" lvl="1" indent="-201295" algn="l" defTabSz="609630" rtl="0" eaLnBrk="1" fontAlgn="auto" latinLnBrk="0" hangingPunct="1">
                <a:lnSpc>
                  <a:spcPct val="156936"/>
                </a:lnSpc>
                <a:spcBef>
                  <a:spcPct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Serving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more </a:t>
              </a:r>
              <a:r>
                <a:rPr kumimoji="0" lang="en-US" sz="2400" i="0" u="none" strike="noStrike" kern="1200" cap="none" spc="0" normalizeH="0" baseline="0" noProof="0" dirty="0">
                  <a:ln>
                    <a:noFill/>
                  </a:ln>
                  <a:solidFill>
                    <a:srgbClr val="000000"/>
                  </a:solidFill>
                  <a:effectLst/>
                  <a:uLnTx/>
                  <a:uFillTx/>
                  <a:latin typeface="Open Sans Light"/>
                  <a:ea typeface="+mn-ea"/>
                  <a:cs typeface="+mn-cs"/>
                </a:rPr>
                <a:t>than</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 10,000 people</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may receive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25% </a:t>
              </a:r>
              <a:r>
                <a:rPr kumimoji="0" lang="en-US" sz="2400" i="0" u="none" strike="noStrike" kern="1200" cap="none" spc="0" normalizeH="0" baseline="0" noProof="0" dirty="0">
                  <a:ln>
                    <a:noFill/>
                  </a:ln>
                  <a:solidFill>
                    <a:srgbClr val="000000"/>
                  </a:solidFill>
                  <a:effectLst/>
                  <a:uLnTx/>
                  <a:uFillTx/>
                  <a:latin typeface="Open Sans Light"/>
                  <a:ea typeface="+mn-ea"/>
                  <a:cs typeface="+mn-cs"/>
                </a:rPr>
                <a:t>of the</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 loan amount or $1 million</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whichever is less.​</a:t>
              </a:r>
              <a:endParaRPr kumimoji="0" lang="en-US" sz="2400" b="0"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sp>
          <p:nvSpPr>
            <p:cNvPr id="13" name="TextBox 13"/>
            <p:cNvSpPr txBox="1"/>
            <p:nvPr/>
          </p:nvSpPr>
          <p:spPr>
            <a:xfrm>
              <a:off x="8316601" y="-540118"/>
              <a:ext cx="5667162" cy="1037080"/>
            </a:xfrm>
            <a:prstGeom prst="rect">
              <a:avLst/>
            </a:prstGeom>
          </p:spPr>
          <p:txBody>
            <a:bodyPr lIns="0" tIns="0" rIns="0" bIns="0" rtlCol="0" anchor="t">
              <a:spAutoFit/>
            </a:bodyPr>
            <a:lstStyle/>
            <a:p>
              <a:pPr marL="0" marR="0" lvl="0" indent="0" algn="ctr" defTabSz="609630" rtl="0" eaLnBrk="1" fontAlgn="auto" latinLnBrk="0" hangingPunct="1">
                <a:lnSpc>
                  <a:spcPct val="158245"/>
                </a:lnSpc>
                <a:spcBef>
                  <a:spcPct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Open Sans Light Bold"/>
                  <a:ea typeface="+mn-ea"/>
                  <a:cs typeface="+mn-cs"/>
                </a:rPr>
                <a:t>Subsidy Disadvantaged</a:t>
              </a:r>
              <a:endParaRPr kumimoji="0" lang="en-US" sz="2400" b="1" i="0" u="sng"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6"/>
            <p:cNvSpPr txBox="1"/>
            <p:nvPr/>
          </p:nvSpPr>
          <p:spPr>
            <a:xfrm>
              <a:off x="366153" y="476506"/>
              <a:ext cx="6564036" cy="4057263"/>
            </a:xfrm>
            <a:prstGeom prst="rect">
              <a:avLst/>
            </a:prstGeom>
          </p:spPr>
          <p:txBody>
            <a:bodyPr wrap="square" lIns="0" tIns="0" rIns="0" bIns="0" rtlCol="0" anchor="t">
              <a:spAutoFit/>
            </a:bodyPr>
            <a:lstStyle/>
            <a:p>
              <a:pPr marL="402590" marR="0" lvl="1" indent="-201295" algn="just" defTabSz="609630" rtl="0" eaLnBrk="1" fontAlgn="auto" latinLnBrk="0" hangingPunct="1">
                <a:lnSpc>
                  <a:spcPct val="253333"/>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Total SFY </a:t>
              </a:r>
              <a:r>
                <a:rPr lang="en-US" sz="2400" dirty="0">
                  <a:solidFill>
                    <a:srgbClr val="000000"/>
                  </a:solidFill>
                  <a:latin typeface="Open Sans Light"/>
                </a:rPr>
                <a:t>26</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a:t>
              </a:r>
              <a:r>
                <a:rPr lang="en-US" sz="2400" b="1" dirty="0">
                  <a:solidFill>
                    <a:srgbClr val="000000"/>
                  </a:solidFill>
                  <a:latin typeface="Open Sans Light"/>
                </a:rPr>
                <a:t>36,188,000</a:t>
              </a:r>
              <a:endParaRPr lang="en-US" sz="2400" b="1" i="0" u="none" strike="noStrike" kern="1200" cap="none" spc="0" normalizeH="0" baseline="0" noProof="0" dirty="0">
                <a:ln>
                  <a:noFill/>
                </a:ln>
                <a:solidFill>
                  <a:prstClr val="black"/>
                </a:solidFill>
                <a:effectLst/>
                <a:uLnTx/>
                <a:uFillTx/>
                <a:latin typeface="Calibri"/>
                <a:ea typeface="Calibri"/>
                <a:cs typeface="Calibri"/>
              </a:endParaRPr>
            </a:p>
            <a:p>
              <a:pPr marL="402590" lvl="1" indent="-201295" algn="just" defTabSz="609630">
                <a:lnSpc>
                  <a:spcPct val="156936"/>
                </a:lnSpc>
                <a:spcBef>
                  <a:spcPct val="0"/>
                </a:spcBef>
                <a:buFont typeface="Arial"/>
                <a:buChar char="•"/>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49% to be provided as </a:t>
              </a:r>
              <a:r>
                <a:rPr lang="en-US" sz="2400" dirty="0">
                  <a:solidFill>
                    <a:srgbClr val="000000"/>
                  </a:solidFill>
                  <a:latin typeface="Open Sans Light"/>
                </a:rPr>
                <a:t>loan forgiveness</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or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a:t>
              </a:r>
              <a:r>
                <a:rPr lang="en-US" sz="2400" b="1" dirty="0">
                  <a:solidFill>
                    <a:srgbClr val="000000"/>
                  </a:solidFill>
                  <a:latin typeface="Open Sans Light"/>
                </a:rPr>
                <a:t>17,732,120</a:t>
              </a:r>
              <a:endParaRPr kumimoji="0" lang="en-US" sz="2400" b="1"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sp>
          <p:nvSpPr>
            <p:cNvPr id="17" name="TextBox 17"/>
            <p:cNvSpPr txBox="1"/>
            <p:nvPr/>
          </p:nvSpPr>
          <p:spPr>
            <a:xfrm>
              <a:off x="1606525" y="-495842"/>
              <a:ext cx="4706778" cy="1037080"/>
            </a:xfrm>
            <a:prstGeom prst="rect">
              <a:avLst/>
            </a:prstGeom>
          </p:spPr>
          <p:txBody>
            <a:bodyPr lIns="0" tIns="0" rIns="0" bIns="0" rtlCol="0" anchor="t">
              <a:spAutoFit/>
            </a:bodyPr>
            <a:lstStyle/>
            <a:p>
              <a:pPr marL="0" marR="0" lvl="0" indent="0" algn="ctr" defTabSz="609630" rtl="0" eaLnBrk="1" fontAlgn="auto" latinLnBrk="0" hangingPunct="1">
                <a:lnSpc>
                  <a:spcPct val="158245"/>
                </a:lnSpc>
                <a:spcBef>
                  <a:spcPct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Open Sans Light Bold"/>
                  <a:ea typeface="+mn-ea"/>
                  <a:cs typeface="+mn-cs"/>
                </a:rPr>
                <a:t>SFY  2025 Summary</a:t>
              </a:r>
              <a:endParaRPr kumimoji="0" lang="en-US" sz="2400" b="1" i="0" u="sng" strike="noStrike" kern="1200" cap="none" spc="0" normalizeH="0" baseline="0" noProof="0" dirty="0">
                <a:ln>
                  <a:noFill/>
                </a:ln>
                <a:solidFill>
                  <a:prstClr val="black"/>
                </a:solidFill>
                <a:effectLst/>
                <a:uLnTx/>
                <a:uFillTx/>
                <a:latin typeface="Calibri"/>
                <a:ea typeface="+mn-ea"/>
                <a:cs typeface="+mn-c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alpha val="69000"/>
          </a:schemeClr>
        </a:solidFill>
        <a:effectLst/>
      </p:bgPr>
    </p:bg>
    <p:spTree>
      <p:nvGrpSpPr>
        <p:cNvPr id="1" name=""/>
        <p:cNvGrpSpPr/>
        <p:nvPr/>
      </p:nvGrpSpPr>
      <p:grpSpPr>
        <a:xfrm>
          <a:off x="0" y="0"/>
          <a:ext cx="0" cy="0"/>
          <a:chOff x="0" y="0"/>
          <a:chExt cx="0" cy="0"/>
        </a:xfrm>
      </p:grpSpPr>
      <p:sp>
        <p:nvSpPr>
          <p:cNvPr id="2" name="TextBox 2"/>
          <p:cNvSpPr txBox="1"/>
          <p:nvPr/>
        </p:nvSpPr>
        <p:spPr>
          <a:xfrm>
            <a:off x="1112520" y="1284292"/>
            <a:ext cx="9982199" cy="3598036"/>
          </a:xfrm>
          <a:prstGeom prst="rect">
            <a:avLst/>
          </a:prstGeom>
        </p:spPr>
        <p:txBody>
          <a:bodyPr wrap="square" lIns="0" tIns="0" rIns="0" bIns="0" rtlCol="0" anchor="t">
            <a:spAutoFit/>
          </a:bodyPr>
          <a:lstStyle/>
          <a:p>
            <a:pPr marL="488950" marR="0" lvl="1" indent="-244475" algn="just" defTabSz="609630" rtl="0" eaLnBrk="1" fontAlgn="auto" latinLnBrk="0" hangingPunct="1">
              <a:lnSpc>
                <a:spcPct val="156691"/>
              </a:lnSpc>
              <a:spcBef>
                <a:spcPts val="0"/>
              </a:spcBef>
              <a:spcAft>
                <a:spcPts val="0"/>
              </a:spcAft>
              <a:buClrTx/>
              <a:buSzTx/>
              <a:buFont typeface="Arial"/>
              <a:buChar char="•"/>
              <a:tabLst/>
              <a:defRPr/>
            </a:pPr>
            <a:r>
              <a:rPr kumimoji="0" lang="en-US" sz="2266" b="0" i="0" u="none" strike="noStrike" kern="1200" cap="none" spc="0" normalizeH="0" baseline="0" noProof="0" dirty="0">
                <a:ln>
                  <a:noFill/>
                </a:ln>
                <a:solidFill>
                  <a:srgbClr val="000000"/>
                </a:solidFill>
                <a:effectLst/>
                <a:uLnTx/>
                <a:uFillTx/>
                <a:latin typeface="Open Sans Light"/>
                <a:ea typeface="+mn-ea"/>
                <a:cs typeface="+mn-cs"/>
              </a:rPr>
              <a:t>Deadline was October 2024</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9037"/>
              </a:lnSpc>
              <a:spcBef>
                <a:spcPts val="0"/>
              </a:spcBef>
              <a:spcAft>
                <a:spcPts val="0"/>
              </a:spcAft>
              <a:buClrTx/>
              <a:buSzTx/>
              <a:buFontTx/>
              <a:buNone/>
              <a:tabLst/>
              <a:defRPr/>
            </a:pPr>
            <a:r>
              <a:rPr kumimoji="0" lang="en-US" sz="1533" b="0" i="0" u="none" strike="noStrike" kern="1200" cap="none" spc="0" normalizeH="0" baseline="0" noProof="0" dirty="0">
                <a:ln>
                  <a:noFill/>
                </a:ln>
                <a:solidFill>
                  <a:srgbClr val="000000"/>
                </a:solidFill>
                <a:effectLst/>
                <a:uLnTx/>
                <a:uFillTx/>
                <a:latin typeface="Open Sans Light Bold"/>
                <a:ea typeface="+mn-ea"/>
                <a:cs typeface="+mn-cs"/>
              </a:rPr>
              <a:t> (This should be a “living” document as inventory process is expected to be ongoing.)</a:t>
            </a:r>
          </a:p>
          <a:p>
            <a:pPr marL="488950" marR="0" lvl="1" indent="-244475" algn="l" defTabSz="609630" rtl="0" eaLnBrk="1" fontAlgn="auto" latinLnBrk="0" hangingPunct="1">
              <a:lnSpc>
                <a:spcPct val="156691"/>
              </a:lnSpc>
              <a:spcBef>
                <a:spcPts val="0"/>
              </a:spcBef>
              <a:spcAft>
                <a:spcPts val="0"/>
              </a:spcAft>
              <a:buClrTx/>
              <a:buSzTx/>
              <a:buFont typeface="Arial"/>
              <a:buChar char="•"/>
              <a:tabLst/>
              <a:defRPr/>
            </a:pPr>
            <a:r>
              <a:rPr kumimoji="0" lang="en-US" sz="2266" b="0" i="0" u="none" strike="noStrike" kern="1200" cap="none" spc="0" normalizeH="0" baseline="0" noProof="0" dirty="0">
                <a:ln>
                  <a:noFill/>
                </a:ln>
                <a:solidFill>
                  <a:srgbClr val="000000"/>
                </a:solidFill>
                <a:effectLst/>
                <a:uLnTx/>
                <a:uFillTx/>
                <a:latin typeface="Open Sans Light"/>
                <a:ea typeface="+mn-ea"/>
                <a:cs typeface="+mn-cs"/>
              </a:rPr>
              <a:t>Systems under 3,300 must </a:t>
            </a:r>
            <a:r>
              <a:rPr kumimoji="0" lang="en-US" sz="2266" b="1" i="0" u="none" strike="noStrike" kern="1200" cap="none" spc="0" normalizeH="0" baseline="0" noProof="0" dirty="0">
                <a:ln>
                  <a:noFill/>
                </a:ln>
                <a:solidFill>
                  <a:srgbClr val="000000"/>
                </a:solidFill>
                <a:effectLst/>
                <a:uLnTx/>
                <a:uFillTx/>
                <a:latin typeface="Open Sans Light"/>
                <a:ea typeface="+mn-ea"/>
                <a:cs typeface="+mn-cs"/>
              </a:rPr>
              <a:t>complete inventory </a:t>
            </a:r>
            <a:r>
              <a:rPr kumimoji="0" lang="en-US" sz="2266" b="0" i="0" u="none" strike="noStrike" kern="1200" cap="none" spc="0" normalizeH="0" baseline="0" noProof="0" dirty="0">
                <a:ln>
                  <a:noFill/>
                </a:ln>
                <a:solidFill>
                  <a:srgbClr val="000000"/>
                </a:solidFill>
                <a:effectLst/>
                <a:uLnTx/>
                <a:uFillTx/>
                <a:latin typeface="Open Sans Light"/>
                <a:ea typeface="+mn-ea"/>
                <a:cs typeface="+mn-cs"/>
              </a:rPr>
              <a:t>before eligible for funding to do investigation and/or replacement. </a:t>
            </a:r>
            <a:endParaRPr kumimoji="0" lang="en-US" sz="2266"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701675" lvl="2" algn="just" defTabSz="609630">
              <a:lnSpc>
                <a:spcPct val="156691"/>
              </a:lnSpc>
              <a:defRPr/>
            </a:pPr>
            <a:r>
              <a:rPr kumimoji="0" lang="en-US" sz="2266" b="0" i="0" u="none" strike="noStrike" kern="1200" cap="none" spc="0" normalizeH="0" baseline="0" noProof="0" dirty="0">
                <a:ln>
                  <a:noFill/>
                </a:ln>
                <a:solidFill>
                  <a:srgbClr val="000000"/>
                </a:solidFill>
                <a:effectLst/>
                <a:uLnTx/>
                <a:uFillTx/>
                <a:latin typeface="Open Sans Light"/>
                <a:ea typeface="+mn-ea"/>
                <a:cs typeface="+mn-cs"/>
              </a:rPr>
              <a:t>-Technical Assistance provided by ORWA and OSU</a:t>
            </a:r>
            <a:endParaRPr lang="en-US" sz="2266" dirty="0">
              <a:solidFill>
                <a:srgbClr val="000000"/>
              </a:solidFill>
              <a:latin typeface="Open Sans Light"/>
              <a:ea typeface="Open Sans Light"/>
              <a:cs typeface="Open Sans Light"/>
            </a:endParaRPr>
          </a:p>
          <a:p>
            <a:pPr marL="701675" lvl="2" algn="just" defTabSz="609630">
              <a:lnSpc>
                <a:spcPct val="156691"/>
              </a:lnSpc>
              <a:defRPr/>
            </a:pPr>
            <a:r>
              <a:rPr kumimoji="0" lang="en-US" sz="2266" b="0" i="0" u="none" strike="noStrike" kern="1200" cap="none" spc="0" normalizeH="0" baseline="0" noProof="0" dirty="0">
                <a:ln>
                  <a:noFill/>
                </a:ln>
                <a:solidFill>
                  <a:srgbClr val="000000"/>
                </a:solidFill>
                <a:effectLst/>
                <a:uLnTx/>
                <a:uFillTx/>
                <a:latin typeface="Open Sans Light"/>
                <a:ea typeface="Open Sans Light"/>
                <a:cs typeface="Open Sans Light"/>
              </a:rPr>
              <a:t>- </a:t>
            </a:r>
            <a:r>
              <a:rPr kumimoji="0" lang="en-US" sz="2266" b="0" i="0" u="none" strike="noStrike" kern="1200" cap="none" spc="0" normalizeH="0" baseline="0" noProof="0" dirty="0">
                <a:ln>
                  <a:noFill/>
                </a:ln>
                <a:solidFill>
                  <a:srgbClr val="000000"/>
                </a:solidFill>
                <a:effectLst/>
                <a:uLnTx/>
                <a:uFillTx/>
                <a:latin typeface="Open Sans Light"/>
                <a:ea typeface="+mn-ea"/>
                <a:cs typeface="+mn-cs"/>
              </a:rPr>
              <a:t>No PPL letter required, </a:t>
            </a:r>
            <a:r>
              <a:rPr kumimoji="0" lang="en-US" sz="2266" b="1" i="0" u="none" strike="noStrike" kern="1200" cap="none" spc="0" normalizeH="0" baseline="0" noProof="0" dirty="0">
                <a:ln>
                  <a:noFill/>
                </a:ln>
                <a:solidFill>
                  <a:srgbClr val="000000"/>
                </a:solidFill>
                <a:effectLst/>
                <a:uLnTx/>
                <a:uFillTx/>
                <a:latin typeface="Open Sans Light"/>
                <a:ea typeface="+mn-ea"/>
                <a:cs typeface="+mn-cs"/>
              </a:rPr>
              <a:t>no cost to the water system</a:t>
            </a:r>
            <a:r>
              <a:rPr kumimoji="0" lang="en-US" sz="2266" b="0" i="0" u="none" strike="noStrike" kern="1200" cap="none" spc="0" normalizeH="0" baseline="0" noProof="0" dirty="0">
                <a:ln>
                  <a:noFill/>
                </a:ln>
                <a:solidFill>
                  <a:srgbClr val="000000"/>
                </a:solidFill>
                <a:effectLst/>
                <a:uLnTx/>
                <a:uFillTx/>
                <a:latin typeface="Open Sans Light"/>
                <a:ea typeface="+mn-ea"/>
                <a:cs typeface="+mn-cs"/>
              </a:rPr>
              <a:t>, no billing involved</a:t>
            </a:r>
            <a:endParaRPr kumimoji="0" lang="en-US" sz="2266"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244475" marR="0" lvl="1" indent="0" algn="ctr" defTabSz="609630" rtl="0" eaLnBrk="1" fontAlgn="auto" latinLnBrk="0" hangingPunct="1">
              <a:lnSpc>
                <a:spcPct val="156691"/>
              </a:lnSpc>
              <a:spcBef>
                <a:spcPts val="0"/>
              </a:spcBef>
              <a:spcAft>
                <a:spcPts val="0"/>
              </a:spcAft>
              <a:buClrTx/>
              <a:buSzTx/>
              <a:buFontTx/>
              <a:buNone/>
              <a:tabLst/>
              <a:defRPr/>
            </a:pPr>
            <a:r>
              <a:rPr kumimoji="0" lang="en-US" sz="2266" b="0" i="0" u="sng" strike="noStrike" kern="1200" cap="none" spc="0" normalizeH="0" baseline="0" noProof="0" dirty="0">
                <a:ln>
                  <a:noFill/>
                </a:ln>
                <a:solidFill>
                  <a:srgbClr val="000000"/>
                </a:solidFill>
                <a:effectLst/>
                <a:uLnTx/>
                <a:uFillTx/>
                <a:latin typeface="Open Sans Light Bold"/>
                <a:ea typeface="+mn-ea"/>
                <a:cs typeface="+mn-cs"/>
              </a:rPr>
              <a:t>https://www.deq.ok.gov/lead-service-line-inventory/</a:t>
            </a:r>
          </a:p>
        </p:txBody>
      </p:sp>
      <p:sp>
        <p:nvSpPr>
          <p:cNvPr id="3" name="Freeform 3"/>
          <p:cNvSpPr/>
          <p:nvPr/>
        </p:nvSpPr>
        <p:spPr>
          <a:xfrm>
            <a:off x="326945" y="5498908"/>
            <a:ext cx="3328362" cy="1326144"/>
          </a:xfrm>
          <a:custGeom>
            <a:avLst/>
            <a:gdLst/>
            <a:ahLst/>
            <a:cxnLst/>
            <a:rect l="l" t="t" r="r" b="b"/>
            <a:pathLst>
              <a:path w="4992543" h="1989216">
                <a:moveTo>
                  <a:pt x="0" y="0"/>
                </a:moveTo>
                <a:lnTo>
                  <a:pt x="4992543" y="0"/>
                </a:lnTo>
                <a:lnTo>
                  <a:pt x="4992543" y="1989217"/>
                </a:lnTo>
                <a:lnTo>
                  <a:pt x="0" y="1989217"/>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470948" y="5515656"/>
            <a:ext cx="3321297" cy="1295523"/>
          </a:xfrm>
          <a:custGeom>
            <a:avLst/>
            <a:gdLst/>
            <a:ahLst/>
            <a:cxnLst/>
            <a:rect l="l" t="t" r="r" b="b"/>
            <a:pathLst>
              <a:path w="4981945" h="1943285">
                <a:moveTo>
                  <a:pt x="0" y="0"/>
                </a:moveTo>
                <a:lnTo>
                  <a:pt x="4981945" y="0"/>
                </a:lnTo>
                <a:lnTo>
                  <a:pt x="4981945" y="1943285"/>
                </a:lnTo>
                <a:lnTo>
                  <a:pt x="0" y="1943285"/>
                </a:lnTo>
                <a:lnTo>
                  <a:pt x="0" y="0"/>
                </a:lnTo>
                <a:close/>
              </a:path>
            </a:pathLst>
          </a:custGeom>
          <a:blipFill>
            <a:blip r:embed="rId4"/>
            <a:stretch>
              <a:fillRect t="-55261" b="-95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600506" y="253518"/>
            <a:ext cx="6990989" cy="907621"/>
          </a:xfrm>
          <a:prstGeom prst="rect">
            <a:avLst/>
          </a:prstGeom>
        </p:spPr>
        <p:txBody>
          <a:bodyPr lIns="0" tIns="0" rIns="0" bIns="0" rtlCol="0" anchor="t">
            <a:spAutoFit/>
          </a:bodyPr>
          <a:lstStyle/>
          <a:p>
            <a:pPr marL="0" marR="0" lvl="0" indent="0" algn="l" defTabSz="609630" rtl="0" eaLnBrk="1" fontAlgn="auto" latinLnBrk="0" hangingPunct="1">
              <a:lnSpc>
                <a:spcPct val="156005"/>
              </a:lnSpc>
              <a:spcBef>
                <a:spcPts val="0"/>
              </a:spcBef>
              <a:spcAft>
                <a:spcPts val="0"/>
              </a:spcAft>
              <a:buClrTx/>
              <a:buSzTx/>
              <a:buFontTx/>
              <a:buNone/>
              <a:tabLst/>
              <a:defRPr/>
            </a:pPr>
            <a:r>
              <a:rPr kumimoji="0" lang="en-US" sz="4212" b="0" i="0" u="none" strike="noStrike" kern="1200" cap="none" spc="0" normalizeH="0" baseline="0" noProof="0">
                <a:ln>
                  <a:noFill/>
                </a:ln>
                <a:solidFill>
                  <a:srgbClr val="000000"/>
                </a:solidFill>
                <a:effectLst/>
                <a:uLnTx/>
                <a:uFillTx/>
                <a:latin typeface="Poppins ExtraBold"/>
                <a:ea typeface="+mn-ea"/>
                <a:cs typeface="+mn-cs"/>
              </a:rPr>
              <a:t>LSL Inventory Assistance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20598851">
            <a:off x="146234" y="84780"/>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218583">
            <a:off x="560576" y="-126584"/>
            <a:ext cx="10994555" cy="1906431"/>
            <a:chOff x="334884" y="-1167497"/>
            <a:chExt cx="21989110" cy="3812861"/>
          </a:xfrm>
        </p:grpSpPr>
        <p:grpSp>
          <p:nvGrpSpPr>
            <p:cNvPr id="8" name="Group 8"/>
            <p:cNvGrpSpPr/>
            <p:nvPr/>
          </p:nvGrpSpPr>
          <p:grpSpPr>
            <a:xfrm>
              <a:off x="334884" y="-1167497"/>
              <a:ext cx="21989110" cy="3812861"/>
              <a:chOff x="76200" y="-325089"/>
              <a:chExt cx="6122855" cy="1061689"/>
            </a:xfrm>
          </p:grpSpPr>
          <p:sp>
            <p:nvSpPr>
              <p:cNvPr id="10" name="TextBox 10"/>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Freeform 9"/>
              <p:cNvSpPr/>
              <p:nvPr/>
            </p:nvSpPr>
            <p:spPr>
              <a:xfrm>
                <a:off x="5386255" y="-32508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rot="21381417">
              <a:off x="19442966" y="-838367"/>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lang="en-US" sz="3850" dirty="0">
                  <a:solidFill>
                    <a:srgbClr val="000000"/>
                  </a:solidFill>
                  <a:latin typeface="Open Sans"/>
                </a:rPr>
                <a:t>IIJA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TextBox 12"/>
          <p:cNvSpPr txBox="1"/>
          <p:nvPr/>
        </p:nvSpPr>
        <p:spPr>
          <a:xfrm>
            <a:off x="4084029" y="5579731"/>
            <a:ext cx="4023943" cy="1161472"/>
          </a:xfrm>
          <a:prstGeom prst="rect">
            <a:avLst/>
          </a:prstGeom>
        </p:spPr>
        <p:txBody>
          <a:bodyPr lIns="0" tIns="0" rIns="0" bIns="0" rtlCol="0" anchor="t">
            <a:spAutoFit/>
          </a:bodyPr>
          <a:lstStyle/>
          <a:p>
            <a:pPr marL="0" marR="0" lvl="0" indent="0" algn="ctr" defTabSz="609630" rtl="0" eaLnBrk="1" fontAlgn="auto" latinLnBrk="0" hangingPunct="1">
              <a:lnSpc>
                <a:spcPct val="156969"/>
              </a:lnSpc>
              <a:spcBef>
                <a:spcPts val="0"/>
              </a:spcBef>
              <a:spcAft>
                <a:spcPts val="0"/>
              </a:spcAft>
              <a:buClrTx/>
              <a:buSzTx/>
              <a:buFontTx/>
              <a:buNone/>
              <a:tabLst/>
              <a:defRPr/>
            </a:pPr>
            <a:r>
              <a:rPr kumimoji="0" lang="en-US" sz="1665" b="0" i="0" u="none" strike="noStrike" kern="1200" cap="none" spc="0" normalizeH="0" baseline="0" noProof="0">
                <a:ln>
                  <a:noFill/>
                </a:ln>
                <a:solidFill>
                  <a:srgbClr val="000000"/>
                </a:solidFill>
                <a:effectLst/>
                <a:uLnTx/>
                <a:uFillTx/>
                <a:latin typeface="Open Sans Light Bold"/>
                <a:ea typeface="+mn-ea"/>
                <a:cs typeface="+mn-cs"/>
              </a:rPr>
              <a:t>Contact Connie Guinn for assistance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6969"/>
              </a:lnSpc>
              <a:spcBef>
                <a:spcPts val="0"/>
              </a:spcBef>
              <a:spcAft>
                <a:spcPts val="0"/>
              </a:spcAft>
              <a:buClrTx/>
              <a:buSzTx/>
              <a:buFontTx/>
              <a:buNone/>
              <a:tabLst/>
              <a:defRPr/>
            </a:pPr>
            <a:r>
              <a:rPr kumimoji="0" lang="en-US" sz="1665" b="0" i="0" u="none" strike="noStrike" kern="1200" cap="none" spc="0" normalizeH="0" baseline="0" noProof="0">
                <a:ln>
                  <a:noFill/>
                </a:ln>
                <a:solidFill>
                  <a:srgbClr val="000000"/>
                </a:solidFill>
                <a:effectLst/>
                <a:uLnTx/>
                <a:uFillTx/>
                <a:latin typeface="Open Sans Light Bold"/>
                <a:ea typeface="+mn-ea"/>
                <a:cs typeface="+mn-cs"/>
              </a:rPr>
              <a:t>(405)702-8248</a:t>
            </a:r>
          </a:p>
          <a:p>
            <a:pPr marL="0" marR="0" lvl="0" indent="0" algn="ctr" defTabSz="609630" rtl="0" eaLnBrk="1" fontAlgn="auto" latinLnBrk="0" hangingPunct="1">
              <a:lnSpc>
                <a:spcPct val="156969"/>
              </a:lnSpc>
              <a:spcBef>
                <a:spcPct val="0"/>
              </a:spcBef>
              <a:spcAft>
                <a:spcPts val="0"/>
              </a:spcAft>
              <a:buClrTx/>
              <a:buSzTx/>
              <a:buFontTx/>
              <a:buNone/>
              <a:tabLst/>
              <a:defRPr/>
            </a:pPr>
            <a:r>
              <a:rPr kumimoji="0" lang="en-US" sz="1665" b="0" i="0" u="none" strike="noStrike" kern="1200" cap="none" spc="0" normalizeH="0" baseline="0" noProof="0">
                <a:ln>
                  <a:noFill/>
                </a:ln>
                <a:solidFill>
                  <a:srgbClr val="000000"/>
                </a:solidFill>
                <a:effectLst/>
                <a:uLnTx/>
                <a:uFillTx/>
                <a:latin typeface="Open Sans Light Bold"/>
                <a:ea typeface="+mn-ea"/>
                <a:cs typeface="+mn-cs"/>
              </a:rPr>
              <a:t>connie.guinn@deq.ok.gov</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100000">
              <a:schemeClr val="tx2">
                <a:lumMod val="20000"/>
                <a:lumOff val="80000"/>
              </a:schemeClr>
            </a:gs>
          </a:gsLst>
          <a:lin ang="2700000" scaled="1"/>
        </a:gradFill>
        <a:effectLst/>
      </p:bgPr>
    </p:bg>
    <p:spTree>
      <p:nvGrpSpPr>
        <p:cNvPr id="1" name=""/>
        <p:cNvGrpSpPr/>
        <p:nvPr/>
      </p:nvGrpSpPr>
      <p:grpSpPr>
        <a:xfrm>
          <a:off x="0" y="0"/>
          <a:ext cx="0" cy="0"/>
          <a:chOff x="0" y="0"/>
          <a:chExt cx="0" cy="0"/>
        </a:xfrm>
      </p:grpSpPr>
      <p:sp>
        <p:nvSpPr>
          <p:cNvPr id="2" name="Freeform 2"/>
          <p:cNvSpPr/>
          <p:nvPr/>
        </p:nvSpPr>
        <p:spPr>
          <a:xfrm>
            <a:off x="378954" y="4110754"/>
            <a:ext cx="4202611" cy="2494453"/>
          </a:xfrm>
          <a:custGeom>
            <a:avLst/>
            <a:gdLst/>
            <a:ahLst/>
            <a:cxnLst/>
            <a:rect l="l" t="t" r="r" b="b"/>
            <a:pathLst>
              <a:path w="5097389" h="2671735">
                <a:moveTo>
                  <a:pt x="0" y="0"/>
                </a:moveTo>
                <a:lnTo>
                  <a:pt x="5097389" y="0"/>
                </a:lnTo>
                <a:lnTo>
                  <a:pt x="5097389" y="2671735"/>
                </a:lnTo>
                <a:lnTo>
                  <a:pt x="0" y="2671735"/>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1331472" y="252793"/>
            <a:ext cx="8983688" cy="876458"/>
          </a:xfrm>
          <a:prstGeom prst="rect">
            <a:avLst/>
          </a:prstGeom>
        </p:spPr>
        <p:txBody>
          <a:bodyPr wrap="square" lIns="0" tIns="0" rIns="0" bIns="0" rtlCol="0" anchor="t">
            <a:spAutoFit/>
          </a:bodyPr>
          <a:lstStyle/>
          <a:p>
            <a:pPr marL="0" marR="0" lvl="0" indent="0" algn="ctr" defTabSz="609630" rtl="0" eaLnBrk="1" fontAlgn="auto" latinLnBrk="0" hangingPunct="1">
              <a:lnSpc>
                <a:spcPct val="156213"/>
              </a:lnSpc>
              <a:spcBef>
                <a:spcPts val="0"/>
              </a:spcBef>
              <a:spcAft>
                <a:spcPts val="0"/>
              </a:spcAft>
              <a:buClrTx/>
              <a:buSzTx/>
              <a:buFontTx/>
              <a:buNone/>
              <a:tabLst/>
              <a:defRPr/>
            </a:pPr>
            <a:r>
              <a:rPr kumimoji="0" lang="en-US" sz="4067" b="0" i="0" u="none" strike="noStrike" kern="1200" cap="none" spc="0" normalizeH="0" baseline="0" noProof="0">
                <a:ln>
                  <a:noFill/>
                </a:ln>
                <a:solidFill>
                  <a:srgbClr val="000000"/>
                </a:solidFill>
                <a:effectLst/>
                <a:uLnTx/>
                <a:uFillTx/>
                <a:latin typeface="Poppins ExtraBold"/>
                <a:ea typeface="+mn-ea"/>
                <a:cs typeface="+mn-cs"/>
              </a:rPr>
              <a:t>LSL Investigation  &amp; Replacement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521789" y="1648498"/>
            <a:ext cx="3962813" cy="2171650"/>
            <a:chOff x="0" y="-373653"/>
            <a:chExt cx="6150419" cy="3539158"/>
          </a:xfrm>
        </p:grpSpPr>
        <p:sp>
          <p:nvSpPr>
            <p:cNvPr id="8" name="TextBox 8"/>
            <p:cNvSpPr txBox="1"/>
            <p:nvPr/>
          </p:nvSpPr>
          <p:spPr>
            <a:xfrm>
              <a:off x="0" y="734484"/>
              <a:ext cx="6150419" cy="2431021"/>
            </a:xfrm>
            <a:prstGeom prst="rect">
              <a:avLst/>
            </a:prstGeom>
          </p:spPr>
          <p:txBody>
            <a:bodyPr lIns="0" tIns="0" rIns="0" bIns="0" rtlCol="0" anchor="t">
              <a:spAutoFit/>
            </a:bodyPr>
            <a:lstStyle/>
            <a:p>
              <a:pPr marL="402590" lvl="1" indent="-201295" defTabSz="609630">
                <a:lnSpc>
                  <a:spcPct val="156936"/>
                </a:lnSpc>
                <a:buFont typeface="Arial"/>
                <a:buChar char="•"/>
                <a:defRPr/>
              </a:pPr>
              <a:r>
                <a:rPr lang="en-US" sz="2000" b="1" dirty="0">
                  <a:solidFill>
                    <a:srgbClr val="000000"/>
                  </a:solidFill>
                  <a:latin typeface="Open Sans Light"/>
                </a:rPr>
                <a:t>$</a:t>
              </a:r>
              <a:r>
                <a:rPr lang="en-US" sz="2400" b="1" dirty="0">
                  <a:solidFill>
                    <a:srgbClr val="000000"/>
                  </a:solidFill>
                  <a:latin typeface="Open Sans Light"/>
                </a:rPr>
                <a:t>42,392,344</a:t>
              </a:r>
              <a:r>
                <a:rPr lang="en-US" sz="2400" dirty="0">
                  <a:solidFill>
                    <a:srgbClr val="000000"/>
                  </a:solidFill>
                  <a:latin typeface="Open Sans Light"/>
                </a:rPr>
                <a:t> Total</a:t>
              </a:r>
              <a:endParaRPr lang="en-US" sz="2800" dirty="0">
                <a:solidFill>
                  <a:srgbClr val="000000"/>
                </a:solidFill>
                <a:latin typeface="Calibri"/>
                <a:ea typeface="Calibri"/>
                <a:cs typeface="Calibri"/>
              </a:endParaRPr>
            </a:p>
            <a:p>
              <a:pPr marL="402590" lvl="1" indent="-201295" defTabSz="609630">
                <a:lnSpc>
                  <a:spcPct val="156936"/>
                </a:lnSpc>
                <a:buFont typeface="Arial"/>
                <a:buChar char="•"/>
                <a:defRPr/>
              </a:pPr>
              <a:r>
                <a:rPr kumimoji="0" lang="en-US" sz="2000" b="0" i="0" u="none" strike="noStrike" kern="1200" cap="none" spc="0" normalizeH="0" baseline="0" noProof="0" dirty="0">
                  <a:ln>
                    <a:noFill/>
                  </a:ln>
                  <a:solidFill>
                    <a:srgbClr val="000000"/>
                  </a:solidFill>
                  <a:effectLst/>
                  <a:uLnTx/>
                  <a:uFillTx/>
                  <a:latin typeface="Open Sans Light"/>
                  <a:ea typeface="+mn-ea"/>
                  <a:cs typeface="+mn-cs"/>
                </a:rPr>
                <a:t>51% Loan</a:t>
              </a:r>
              <a:r>
                <a:rPr lang="en-US" sz="2000" dirty="0">
                  <a:solidFill>
                    <a:srgbClr val="000000"/>
                  </a:solidFill>
                  <a:latin typeface="Open Sans Light"/>
                </a:rPr>
                <a:t> </a:t>
              </a:r>
              <a:r>
                <a:rPr kumimoji="0" lang="en-US" sz="2000" b="0" i="0" u="none" strike="noStrike" kern="1200" cap="none" spc="0" normalizeH="0" baseline="0" noProof="0" dirty="0">
                  <a:ln>
                    <a:noFill/>
                  </a:ln>
                  <a:solidFill>
                    <a:srgbClr val="000000"/>
                  </a:solidFill>
                  <a:effectLst/>
                  <a:uLnTx/>
                  <a:uFillTx/>
                  <a:latin typeface="Open Sans Light"/>
                  <a:ea typeface="+mn-ea"/>
                  <a:cs typeface="+mn-cs"/>
                </a:rPr>
                <a:t>/</a:t>
              </a:r>
              <a:r>
                <a:rPr lang="en-US" sz="2000" dirty="0">
                  <a:solidFill>
                    <a:srgbClr val="000000"/>
                  </a:solidFill>
                  <a:latin typeface="Open Sans Light"/>
                </a:rPr>
                <a:t> </a:t>
              </a:r>
              <a:r>
                <a:rPr kumimoji="0" lang="en-US" sz="2000" b="0" i="0" u="none" strike="noStrike" kern="1200" cap="none" spc="0" normalizeH="0" baseline="0" noProof="0" dirty="0">
                  <a:ln>
                    <a:noFill/>
                  </a:ln>
                  <a:solidFill>
                    <a:srgbClr val="000000"/>
                  </a:solidFill>
                  <a:effectLst/>
                  <a:uLnTx/>
                  <a:uFillTx/>
                  <a:latin typeface="Open Sans Light"/>
                  <a:ea typeface="+mn-ea"/>
                  <a:cs typeface="+mn-cs"/>
                </a:rPr>
                <a:t>49% </a:t>
              </a:r>
              <a:r>
                <a:rPr lang="en-US" sz="2000" dirty="0">
                  <a:solidFill>
                    <a:srgbClr val="000000"/>
                  </a:solidFill>
                  <a:latin typeface="Open Sans Light"/>
                </a:rPr>
                <a:t>loan forgiveness</a:t>
              </a:r>
              <a:endParaRPr lang="en-US" sz="2000" b="0" i="0" u="none" strike="noStrike" kern="1200" cap="none" spc="0" normalizeH="0" baseline="0" noProof="0" dirty="0">
                <a:ln>
                  <a:noFill/>
                </a:ln>
                <a:solidFill>
                  <a:prstClr val="black"/>
                </a:solidFill>
                <a:effectLst/>
                <a:uLnTx/>
                <a:uFillTx/>
                <a:latin typeface="Open Sans Light"/>
                <a:ea typeface="Open Sans Light"/>
                <a:cs typeface="Open Sans Light"/>
              </a:endParaRPr>
            </a:p>
          </p:txBody>
        </p:sp>
        <p:sp>
          <p:nvSpPr>
            <p:cNvPr id="9" name="TextBox 9"/>
            <p:cNvSpPr txBox="1"/>
            <p:nvPr/>
          </p:nvSpPr>
          <p:spPr>
            <a:xfrm>
              <a:off x="135686" y="-373653"/>
              <a:ext cx="5879045" cy="859596"/>
            </a:xfrm>
            <a:prstGeom prst="rect">
              <a:avLst/>
            </a:prstGeom>
          </p:spPr>
          <p:txBody>
            <a:bodyPr lIns="0" tIns="0" rIns="0" bIns="0" rtlCol="0" anchor="t">
              <a:spAutoFit/>
            </a:bodyPr>
            <a:lstStyle/>
            <a:p>
              <a:pPr marL="0" marR="0" lvl="0" indent="0" algn="ctr" defTabSz="609630" rtl="0" eaLnBrk="1" fontAlgn="auto" latinLnBrk="0" hangingPunct="1">
                <a:lnSpc>
                  <a:spcPct val="157104"/>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Light Bold"/>
                  <a:ea typeface="+mn-ea"/>
                  <a:cs typeface="+mn-cs"/>
                </a:rPr>
                <a:t>SFY </a:t>
              </a:r>
              <a:r>
                <a:rPr lang="en-US" sz="2400" b="1" dirty="0">
                  <a:solidFill>
                    <a:srgbClr val="000000"/>
                  </a:solidFill>
                  <a:latin typeface="Open Sans Light Bold"/>
                </a:rPr>
                <a:t>2026</a:t>
              </a:r>
              <a:r>
                <a:rPr kumimoji="0" lang="en-US" sz="2400" b="1" i="0" u="none" strike="noStrike" kern="1200" cap="none" spc="0" normalizeH="0" baseline="0" noProof="0" dirty="0">
                  <a:ln>
                    <a:noFill/>
                  </a:ln>
                  <a:solidFill>
                    <a:srgbClr val="000000"/>
                  </a:solidFill>
                  <a:effectLst/>
                  <a:uLnTx/>
                  <a:uFillTx/>
                  <a:latin typeface="Open Sans Light Bold"/>
                  <a:ea typeface="+mn-ea"/>
                  <a:cs typeface="+mn-cs"/>
                </a:rPr>
                <a:t> Summary</a:t>
              </a:r>
              <a:endParaRPr lang="en-US" sz="2000" b="1" i="0" u="none" strike="noStrike" kern="1200" cap="none" spc="0" normalizeH="0" baseline="0" noProof="0" dirty="0">
                <a:ln>
                  <a:noFill/>
                </a:ln>
                <a:solidFill>
                  <a:prstClr val="black"/>
                </a:solidFill>
                <a:effectLst/>
                <a:uLnTx/>
                <a:uFillTx/>
                <a:latin typeface="Calibri"/>
                <a:ea typeface="Calibri"/>
                <a:cs typeface="Calibri"/>
              </a:endParaRPr>
            </a:p>
          </p:txBody>
        </p:sp>
      </p:grpSp>
      <p:grpSp>
        <p:nvGrpSpPr>
          <p:cNvPr id="10" name="Group 10"/>
          <p:cNvGrpSpPr/>
          <p:nvPr/>
        </p:nvGrpSpPr>
        <p:grpSpPr>
          <a:xfrm>
            <a:off x="4581565" y="1503269"/>
            <a:ext cx="4795705" cy="4227963"/>
            <a:chOff x="-837362" y="114541"/>
            <a:chExt cx="9591410" cy="8455925"/>
          </a:xfrm>
        </p:grpSpPr>
        <p:sp>
          <p:nvSpPr>
            <p:cNvPr id="11" name="TextBox 11"/>
            <p:cNvSpPr txBox="1"/>
            <p:nvPr/>
          </p:nvSpPr>
          <p:spPr>
            <a:xfrm>
              <a:off x="-837362" y="1301937"/>
              <a:ext cx="9591410" cy="726852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Serving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10,000 </a:t>
              </a:r>
              <a:r>
                <a:rPr kumimoji="0" lang="en-US" sz="2400" i="0" u="none" strike="noStrike" kern="1200" cap="none" spc="0" normalizeH="0" baseline="0" noProof="0" dirty="0">
                  <a:ln>
                    <a:noFill/>
                  </a:ln>
                  <a:solidFill>
                    <a:srgbClr val="000000"/>
                  </a:solidFill>
                  <a:effectLst/>
                  <a:uLnTx/>
                  <a:uFillTx/>
                  <a:latin typeface="Open Sans Light"/>
                  <a:ea typeface="+mn-ea"/>
                  <a:cs typeface="+mn-cs"/>
                </a:rPr>
                <a:t>people or</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 fewer</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may receive up to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100% loan forgiveness </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for eligible projects.</a:t>
              </a:r>
            </a:p>
            <a:p>
              <a:pPr marL="201295" marR="0" lvl="1" algn="l" defTabSz="609630" rtl="0" eaLnBrk="1" fontAlgn="auto" latinLnBrk="0" hangingPunct="1">
                <a:spcBef>
                  <a:spcPts val="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a:t>
              </a:r>
              <a:endParaRPr lang="en-US" sz="2400" b="0" i="0" u="none" strike="noStrike" kern="1200" cap="none" spc="0" normalizeH="0" baseline="0" noProof="0" dirty="0">
                <a:ln>
                  <a:noFill/>
                </a:ln>
                <a:solidFill>
                  <a:prstClr val="black"/>
                </a:solidFill>
                <a:effectLst/>
                <a:uLnTx/>
                <a:uFillTx/>
                <a:latin typeface="Calibri"/>
                <a:ea typeface="Calibri"/>
                <a:cs typeface="Calibri"/>
              </a:endParaRPr>
            </a:p>
            <a:p>
              <a:pPr marL="402590" marR="0" lvl="1" indent="-201295" algn="just" defTabSz="609630" rtl="0" eaLnBrk="1" fontAlgn="auto" latinLnBrk="0" hangingPunct="1">
                <a:lnSpc>
                  <a:spcPct val="15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Serving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more </a:t>
              </a:r>
              <a:r>
                <a:rPr kumimoji="0" lang="en-US" sz="2400" i="0" u="none" strike="noStrike" kern="1200" cap="none" spc="0" normalizeH="0" baseline="0" noProof="0" dirty="0">
                  <a:ln>
                    <a:noFill/>
                  </a:ln>
                  <a:solidFill>
                    <a:srgbClr val="000000"/>
                  </a:solidFill>
                  <a:effectLst/>
                  <a:uLnTx/>
                  <a:uFillTx/>
                  <a:latin typeface="Open Sans Light"/>
                  <a:ea typeface="+mn-ea"/>
                  <a:cs typeface="+mn-cs"/>
                </a:rPr>
                <a:t>than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10,000 people</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will qualify for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50% </a:t>
              </a:r>
              <a:r>
                <a:rPr kumimoji="0" lang="en-US" sz="2400" i="0" u="none" strike="noStrike" kern="1200" cap="none" spc="0" normalizeH="0" baseline="0" noProof="0" dirty="0">
                  <a:ln>
                    <a:noFill/>
                  </a:ln>
                  <a:solidFill>
                    <a:srgbClr val="000000"/>
                  </a:solidFill>
                  <a:effectLst/>
                  <a:uLnTx/>
                  <a:uFillTx/>
                  <a:latin typeface="Open Sans Light"/>
                  <a:ea typeface="+mn-ea"/>
                  <a:cs typeface="+mn-cs"/>
                </a:rPr>
                <a:t>of the</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 loan amount, </a:t>
              </a:r>
              <a:r>
                <a:rPr kumimoji="0" lang="en-US" sz="2400" i="0" u="none" strike="noStrike" kern="1200" cap="none" spc="0" normalizeH="0" baseline="0" noProof="0" dirty="0">
                  <a:ln>
                    <a:noFill/>
                  </a:ln>
                  <a:solidFill>
                    <a:srgbClr val="000000"/>
                  </a:solidFill>
                  <a:effectLst/>
                  <a:uLnTx/>
                  <a:uFillTx/>
                  <a:latin typeface="Open Sans Light"/>
                  <a:ea typeface="+mn-ea"/>
                  <a:cs typeface="+mn-cs"/>
                </a:rPr>
                <a:t>or</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 $3.5M</a:t>
              </a:r>
              <a:r>
                <a:rPr lang="en-US" sz="2400" dirty="0">
                  <a:solidFill>
                    <a:srgbClr val="000000"/>
                  </a:solidFill>
                  <a:latin typeface="Open Sans Light"/>
                </a:rPr>
                <a:t>.</a:t>
              </a:r>
              <a:endParaRPr lang="en-US" sz="2000" b="0"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sp>
          <p:nvSpPr>
            <p:cNvPr id="12" name="TextBox 12"/>
            <p:cNvSpPr txBox="1"/>
            <p:nvPr/>
          </p:nvSpPr>
          <p:spPr>
            <a:xfrm>
              <a:off x="367736" y="114541"/>
              <a:ext cx="6744564" cy="1028744"/>
            </a:xfrm>
            <a:prstGeom prst="rect">
              <a:avLst/>
            </a:prstGeom>
          </p:spPr>
          <p:txBody>
            <a:bodyPr wrap="square" lIns="0" tIns="0" rIns="0" bIns="0" rtlCol="0" anchor="t">
              <a:spAutoFit/>
            </a:bodyPr>
            <a:lstStyle/>
            <a:p>
              <a:pPr marL="0" marR="0" lvl="0" indent="0" algn="ctr" defTabSz="609630" rtl="0" eaLnBrk="1" fontAlgn="auto" latinLnBrk="0" hangingPunct="1">
                <a:lnSpc>
                  <a:spcPct val="157104"/>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Open Sans Light Bold"/>
                  <a:ea typeface="+mn-ea"/>
                  <a:cs typeface="+mn-cs"/>
                </a:rPr>
                <a:t>Subsidy: Disadvantaged</a:t>
              </a:r>
              <a:endParaRPr lang="en-US" sz="2400" b="1" i="0" u="none" strike="noStrike" kern="1200" cap="none" spc="0" normalizeH="0" baseline="0" noProof="0" dirty="0">
                <a:ln>
                  <a:noFill/>
                </a:ln>
                <a:solidFill>
                  <a:srgbClr val="000000"/>
                </a:solidFill>
                <a:effectLst/>
                <a:uLnTx/>
                <a:uFillTx/>
                <a:latin typeface="Open Sans Light Bold"/>
              </a:endParaRPr>
            </a:p>
          </p:txBody>
        </p:sp>
      </p:grpSp>
      <p:grpSp>
        <p:nvGrpSpPr>
          <p:cNvPr id="16" name="Group 16"/>
          <p:cNvGrpSpPr/>
          <p:nvPr/>
        </p:nvGrpSpPr>
        <p:grpSpPr>
          <a:xfrm rot="218583">
            <a:off x="10360055" y="144110"/>
            <a:ext cx="1459511" cy="1459511"/>
            <a:chOff x="61226" y="0"/>
            <a:chExt cx="2919022" cy="2919022"/>
          </a:xfrm>
        </p:grpSpPr>
        <p:grpSp>
          <p:nvGrpSpPr>
            <p:cNvPr id="17" name="Group 17"/>
            <p:cNvGrpSpPr/>
            <p:nvPr/>
          </p:nvGrpSpPr>
          <p:grpSpPr>
            <a:xfrm>
              <a:off x="61226" y="0"/>
              <a:ext cx="2919022" cy="291902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20" name="TextBox 20"/>
            <p:cNvSpPr txBox="1"/>
            <p:nvPr/>
          </p:nvSpPr>
          <p:spPr>
            <a:xfrm rot="982034">
              <a:off x="96860" y="578925"/>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lang="en-US" sz="3850">
                  <a:solidFill>
                    <a:prstClr val="black"/>
                  </a:solidFill>
                  <a:latin typeface="Open Sans"/>
                  <a:ea typeface="Open Sans"/>
                  <a:cs typeface="Open Sans"/>
                </a:rPr>
                <a:t>IIJA</a:t>
              </a:r>
              <a:endParaRPr lang="en-US" sz="3850" b="0" i="0" u="none" strike="noStrike" kern="1200" cap="none" spc="0" normalizeH="0" baseline="0" noProof="0">
                <a:ln>
                  <a:noFill/>
                </a:ln>
                <a:solidFill>
                  <a:prstClr val="black"/>
                </a:solidFill>
                <a:effectLst/>
                <a:uLnTx/>
                <a:uFillTx/>
                <a:latin typeface="Open Sans"/>
                <a:ea typeface="Open Sans"/>
                <a:cs typeface="Open Sans"/>
              </a:endParaRPr>
            </a:p>
          </p:txBody>
        </p:sp>
      </p:grpSp>
      <p:sp>
        <p:nvSpPr>
          <p:cNvPr id="21" name="Freeform 21"/>
          <p:cNvSpPr/>
          <p:nvPr/>
        </p:nvSpPr>
        <p:spPr>
          <a:xfrm rot="20057829">
            <a:off x="-20179" y="268381"/>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B92CE96C-2EF3-29E5-47B4-E96A7A6D5FAD}"/>
              </a:ext>
            </a:extLst>
          </p:cNvPr>
          <p:cNvSpPr txBox="1"/>
          <p:nvPr/>
        </p:nvSpPr>
        <p:spPr>
          <a:xfrm>
            <a:off x="9736667" y="2810934"/>
            <a:ext cx="25773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aseline="0" dirty="0">
                <a:latin typeface="Open Sans Light"/>
              </a:rPr>
              <a:t>Serving </a:t>
            </a:r>
            <a:r>
              <a:rPr lang="en-US" sz="2400" b="1" baseline="0" dirty="0">
                <a:latin typeface="Open Sans Light"/>
              </a:rPr>
              <a:t>3,300 or less </a:t>
            </a:r>
            <a:r>
              <a:rPr lang="en-US" sz="2400" baseline="0" dirty="0">
                <a:latin typeface="Open Sans Light"/>
              </a:rPr>
              <a:t>qualifies for</a:t>
            </a:r>
            <a:r>
              <a:rPr lang="en-US" sz="2400" baseline="0" dirty="0">
                <a:latin typeface="Open Sans Light Bold"/>
              </a:rPr>
              <a:t> free</a:t>
            </a:r>
            <a:r>
              <a:rPr lang="en-US" sz="2400" baseline="0" dirty="0">
                <a:latin typeface="Open Sans Light"/>
              </a:rPr>
              <a:t> LSL Inventory Assistance</a:t>
            </a:r>
            <a:endParaRPr lang="en-US" sz="2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accent1">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2" name="Freeform 2"/>
          <p:cNvSpPr/>
          <p:nvPr/>
        </p:nvSpPr>
        <p:spPr>
          <a:xfrm>
            <a:off x="3497704" y="2571289"/>
            <a:ext cx="5196589" cy="3087204"/>
          </a:xfrm>
          <a:custGeom>
            <a:avLst/>
            <a:gdLst/>
            <a:ahLst/>
            <a:cxnLst/>
            <a:rect l="l" t="t" r="r" b="b"/>
            <a:pathLst>
              <a:path w="7794883" h="4630806">
                <a:moveTo>
                  <a:pt x="0" y="0"/>
                </a:moveTo>
                <a:lnTo>
                  <a:pt x="7794884" y="0"/>
                </a:lnTo>
                <a:lnTo>
                  <a:pt x="7794884" y="4630806"/>
                </a:lnTo>
                <a:lnTo>
                  <a:pt x="0" y="463080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809077" y="80575"/>
            <a:ext cx="4573847" cy="2125582"/>
          </a:xfrm>
          <a:prstGeom prst="rect">
            <a:avLst/>
          </a:prstGeom>
        </p:spPr>
        <p:txBody>
          <a:bodyPr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Emerging Contaminants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89739" y="2139527"/>
            <a:ext cx="3031263" cy="4253985"/>
          </a:xfrm>
          <a:prstGeom prst="rect">
            <a:avLst/>
          </a:prstGeom>
        </p:spPr>
        <p:txBody>
          <a:bodyPr lIns="0" tIns="0" rIns="0" bIns="0" rtlCol="0" anchor="t">
            <a:spAutoFit/>
          </a:bodyPr>
          <a:lstStyle/>
          <a:p>
            <a:pPr marL="402590" marR="0" lvl="1" indent="-201295" algn="l" defTabSz="609630" rtl="0" eaLnBrk="1" fontAlgn="auto" latinLnBrk="0" hangingPunct="1">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100% loan forgiveness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02590" lvl="1" indent="-201295" defTabSz="609630">
              <a:buFont typeface="Arial"/>
              <a:buChar char="•"/>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Total available funds: </a:t>
            </a:r>
            <a:r>
              <a:rPr lang="en-US" sz="2400" b="1" dirty="0">
                <a:solidFill>
                  <a:srgbClr val="000000"/>
                </a:solidFill>
                <a:latin typeface="Open Sans Light"/>
              </a:rPr>
              <a:t> $34,075,530</a:t>
            </a:r>
            <a:endParaRPr kumimoji="0" lang="en-US" sz="2400" b="1"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Disadvantaged </a:t>
            </a:r>
            <a:r>
              <a:rPr lang="en-US" sz="2400" dirty="0">
                <a:solidFill>
                  <a:srgbClr val="000000"/>
                </a:solidFill>
                <a:latin typeface="Open Sans Light"/>
              </a:rPr>
              <a:t>loan forgiveness</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 is 25% </a:t>
            </a:r>
            <a:r>
              <a:rPr kumimoji="0" lang="en-US" sz="2400" b="1" i="0" u="none" strike="noStrike" kern="1200" cap="none" spc="0" normalizeH="0" baseline="0" noProof="0" dirty="0">
                <a:ln>
                  <a:noFill/>
                </a:ln>
                <a:solidFill>
                  <a:srgbClr val="000000"/>
                </a:solidFill>
                <a:effectLst/>
                <a:uLnTx/>
                <a:uFillTx/>
                <a:latin typeface="Open Sans Light"/>
                <a:ea typeface="+mn-ea"/>
                <a:cs typeface="+mn-cs"/>
              </a:rPr>
              <a:t>($2,776,000</a:t>
            </a:r>
            <a:r>
              <a:rPr kumimoji="0" lang="en-US" sz="2400" b="0" i="0" u="none" strike="noStrike" kern="1200" cap="none" spc="0" normalizeH="0" baseline="0" noProof="0" dirty="0">
                <a:ln>
                  <a:noFill/>
                </a:ln>
                <a:solidFill>
                  <a:srgbClr val="000000"/>
                </a:solidFill>
                <a:effectLst/>
                <a:uLnTx/>
                <a:uFillTx/>
                <a:latin typeface="Open Sans Light"/>
                <a:ea typeface="+mn-ea"/>
                <a:cs typeface="+mn-cs"/>
              </a:rPr>
              <a:t>)</a:t>
            </a:r>
            <a:endParaRPr kumimoji="0" lang="en-US" sz="24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6936"/>
              </a:lnSpc>
              <a:spcBef>
                <a:spcPts val="0"/>
              </a:spcBef>
              <a:spcAft>
                <a:spcPts val="0"/>
              </a:spcAft>
              <a:buClrTx/>
              <a:buSzTx/>
              <a:buFontTx/>
              <a:buNone/>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sp>
        <p:nvSpPr>
          <p:cNvPr id="5" name="TextBox 5"/>
          <p:cNvSpPr txBox="1"/>
          <p:nvPr/>
        </p:nvSpPr>
        <p:spPr>
          <a:xfrm>
            <a:off x="8657279" y="2309707"/>
            <a:ext cx="3315188" cy="3488968"/>
          </a:xfrm>
          <a:prstGeom prst="rect">
            <a:avLst/>
          </a:prstGeom>
        </p:spPr>
        <p:txBody>
          <a:bodyPr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900" b="0" i="0" u="none" strike="noStrike" kern="1200" cap="none" spc="0" normalizeH="0" baseline="0" noProof="0" dirty="0">
                <a:ln>
                  <a:noFill/>
                </a:ln>
                <a:solidFill>
                  <a:srgbClr val="000000"/>
                </a:solidFill>
                <a:effectLst/>
                <a:uLnTx/>
                <a:uFillTx/>
                <a:latin typeface="Open Sans Light"/>
                <a:ea typeface="+mn-ea"/>
                <a:cs typeface="+mn-cs"/>
              </a:rPr>
              <a:t>Focus on per- and polyfluoroalkyl substances, known as </a:t>
            </a:r>
            <a:r>
              <a:rPr kumimoji="0" lang="en-US" sz="1900" b="1" i="0" u="none" strike="noStrike" kern="1200" cap="none" spc="0" normalizeH="0" baseline="0" noProof="0" dirty="0">
                <a:ln>
                  <a:noFill/>
                </a:ln>
                <a:solidFill>
                  <a:srgbClr val="000000"/>
                </a:solidFill>
                <a:effectLst/>
                <a:uLnTx/>
                <a:uFillTx/>
                <a:latin typeface="Open Sans Light"/>
                <a:ea typeface="+mn-ea"/>
                <a:cs typeface="+mn-cs"/>
              </a:rPr>
              <a:t>PFAS</a:t>
            </a:r>
            <a:r>
              <a:rPr kumimoji="0" lang="en-US" sz="1900" b="0" i="0" u="none" strike="noStrike" kern="1200" cap="none" spc="0" normalizeH="0" baseline="0" noProof="0" dirty="0">
                <a:ln>
                  <a:noFill/>
                </a:ln>
                <a:solidFill>
                  <a:srgbClr val="000000"/>
                </a:solidFill>
                <a:effectLst/>
                <a:uLnTx/>
                <a:uFillTx/>
                <a:latin typeface="Open Sans Light"/>
                <a:ea typeface="+mn-ea"/>
                <a:cs typeface="+mn-cs"/>
              </a:rPr>
              <a:t>.​</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1900" b="1" i="0" u="none" strike="noStrike" kern="1200" cap="none" spc="0" normalizeH="0" baseline="0" noProof="0" dirty="0">
                <a:ln>
                  <a:noFill/>
                </a:ln>
                <a:solidFill>
                  <a:srgbClr val="000000"/>
                </a:solidFill>
                <a:effectLst/>
                <a:uLnTx/>
                <a:uFillTx/>
                <a:latin typeface="Open Sans Light"/>
                <a:ea typeface="+mn-ea"/>
                <a:cs typeface="+mn-cs"/>
              </a:rPr>
              <a:t> Manganese </a:t>
            </a:r>
            <a:r>
              <a:rPr kumimoji="0" lang="en-US" sz="1900" b="0" i="0" u="none" strike="noStrike" kern="1200" cap="none" spc="0" normalizeH="0" baseline="0" noProof="0" dirty="0">
                <a:ln>
                  <a:noFill/>
                </a:ln>
                <a:solidFill>
                  <a:srgbClr val="000000"/>
                </a:solidFill>
                <a:effectLst/>
                <a:uLnTx/>
                <a:uFillTx/>
                <a:latin typeface="Open Sans Light"/>
                <a:ea typeface="+mn-ea"/>
                <a:cs typeface="+mn-cs"/>
              </a:rPr>
              <a:t>is an option.</a:t>
            </a:r>
            <a:endParaRPr kumimoji="0" lang="en-US" sz="19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02590" lvl="1" indent="-201295" defTabSz="609630">
              <a:lnSpc>
                <a:spcPct val="156936"/>
              </a:lnSpc>
              <a:spcBef>
                <a:spcPct val="0"/>
              </a:spcBef>
              <a:buFont typeface="Arial"/>
              <a:buChar char="•"/>
              <a:defRPr/>
            </a:pPr>
            <a:r>
              <a:rPr kumimoji="0" lang="en-US" sz="1900" b="0" i="0" u="none" strike="noStrike" kern="1200" cap="none" spc="0" normalizeH="0" baseline="0" noProof="0" dirty="0">
                <a:ln>
                  <a:noFill/>
                </a:ln>
                <a:solidFill>
                  <a:srgbClr val="000000"/>
                </a:solidFill>
                <a:effectLst/>
                <a:uLnTx/>
                <a:uFillTx/>
                <a:latin typeface="Open Sans Light"/>
                <a:ea typeface="+mn-ea"/>
                <a:cs typeface="+mn-cs"/>
              </a:rPr>
              <a:t>Any chemical on EPA’s contaminant </a:t>
            </a:r>
            <a:r>
              <a:rPr lang="en-US" sz="1900" dirty="0">
                <a:solidFill>
                  <a:srgbClr val="000000"/>
                </a:solidFill>
                <a:latin typeface="Open Sans Light"/>
              </a:rPr>
              <a:t>candidate </a:t>
            </a:r>
            <a:r>
              <a:rPr kumimoji="0" lang="en-US" sz="1900" b="0" i="0" u="none" strike="noStrike" kern="1200" cap="none" spc="0" normalizeH="0" baseline="0" noProof="0" dirty="0">
                <a:ln>
                  <a:noFill/>
                </a:ln>
                <a:solidFill>
                  <a:srgbClr val="000000"/>
                </a:solidFill>
                <a:effectLst/>
                <a:uLnTx/>
                <a:uFillTx/>
                <a:latin typeface="Open Sans Light"/>
                <a:ea typeface="+mn-ea"/>
                <a:cs typeface="+mn-cs"/>
              </a:rPr>
              <a:t>list is eligible.</a:t>
            </a:r>
            <a:endParaRPr kumimoji="0" lang="en-US" sz="1900" b="0"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grpSp>
        <p:nvGrpSpPr>
          <p:cNvPr id="6" name="Group 6"/>
          <p:cNvGrpSpPr/>
          <p:nvPr/>
        </p:nvGrpSpPr>
        <p:grpSpPr>
          <a:xfrm rot="2267657">
            <a:off x="9585117" y="413611"/>
            <a:ext cx="1459511" cy="1459511"/>
            <a:chOff x="61226" y="0"/>
            <a:chExt cx="2919022" cy="2919022"/>
          </a:xfrm>
        </p:grpSpPr>
        <p:grpSp>
          <p:nvGrpSpPr>
            <p:cNvPr id="7" name="Group 7"/>
            <p:cNvGrpSpPr/>
            <p:nvPr/>
          </p:nvGrpSpPr>
          <p:grpSpPr>
            <a:xfrm>
              <a:off x="61226" y="0"/>
              <a:ext cx="2919022" cy="291902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0" name="TextBox 10"/>
            <p:cNvSpPr txBox="1"/>
            <p:nvPr/>
          </p:nvSpPr>
          <p:spPr>
            <a:xfrm rot="20113852">
              <a:off x="96860" y="578925"/>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lang="en-US" sz="3850">
                  <a:solidFill>
                    <a:prstClr val="black"/>
                  </a:solidFill>
                  <a:latin typeface="Open Sans"/>
                  <a:ea typeface="Open Sans"/>
                  <a:cs typeface="Open Sans"/>
                </a:rPr>
                <a:t>IIJA</a:t>
              </a:r>
              <a:endParaRPr lang="en-US" sz="3850" b="0" i="0" u="none" strike="noStrike" kern="1200" cap="none" spc="0" normalizeH="0" baseline="0" noProof="0">
                <a:ln>
                  <a:noFill/>
                </a:ln>
                <a:solidFill>
                  <a:prstClr val="black"/>
                </a:solidFill>
                <a:effectLst/>
                <a:uLnTx/>
                <a:uFillTx/>
                <a:latin typeface="Open Sans"/>
                <a:ea typeface="Open Sans"/>
                <a:cs typeface="Open Sans"/>
              </a:endParaRPr>
            </a:p>
          </p:txBody>
        </p:sp>
      </p:grpSp>
      <p:sp>
        <p:nvSpPr>
          <p:cNvPr id="11" name="Freeform 11"/>
          <p:cNvSpPr/>
          <p:nvPr/>
        </p:nvSpPr>
        <p:spPr>
          <a:xfrm rot="20608730">
            <a:off x="532608" y="297037"/>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accent1">
                <a:lumMod val="20000"/>
                <a:lumOff val="80000"/>
              </a:schemeClr>
            </a:gs>
          </a:gsLst>
          <a:lin ang="2700000" scaled="1"/>
          <a:tileRect/>
        </a:gradFill>
        <a:effectLst/>
      </p:bgPr>
    </p:bg>
    <p:spTree>
      <p:nvGrpSpPr>
        <p:cNvPr id="1" name="">
          <a:extLst>
            <a:ext uri="{FF2B5EF4-FFF2-40B4-BE49-F238E27FC236}">
              <a16:creationId xmlns:a16="http://schemas.microsoft.com/office/drawing/2014/main" id="{71402C15-1ACE-CE52-5EB0-9982B210979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A973B2B-E7B4-A240-8B6D-4BE29E5F5255}"/>
              </a:ext>
            </a:extLst>
          </p:cNvPr>
          <p:cNvSpPr txBox="1"/>
          <p:nvPr/>
        </p:nvSpPr>
        <p:spPr>
          <a:xfrm>
            <a:off x="2375912" y="80575"/>
            <a:ext cx="7107057" cy="2125582"/>
          </a:xfrm>
          <a:prstGeom prst="rect">
            <a:avLst/>
          </a:prstGeom>
        </p:spPr>
        <p:txBody>
          <a:bodyPr wrap="square"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Rural Infrastructure Grant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5CC5D2F-BFDC-94C6-2F81-8F9C9E72C9DF}"/>
              </a:ext>
            </a:extLst>
          </p:cNvPr>
          <p:cNvSpPr txBox="1"/>
          <p:nvPr/>
        </p:nvSpPr>
        <p:spPr>
          <a:xfrm>
            <a:off x="219531" y="2291037"/>
            <a:ext cx="3855758" cy="4010072"/>
          </a:xfrm>
          <a:prstGeom prst="rect">
            <a:avLst/>
          </a:prstGeom>
        </p:spPr>
        <p:txBody>
          <a:bodyPr wrap="square" lIns="0" tIns="0" rIns="0" bIns="0" rtlCol="0" anchor="t">
            <a:spAutoFit/>
          </a:bodyPr>
          <a:lstStyle/>
          <a:p>
            <a:pPr marL="402590" marR="0" lvl="1" indent="-201295" algn="l" defTabSz="609630" rtl="0" eaLnBrk="1" fontAlgn="auto" latinLnBrk="0" hangingPunct="1">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3,300 or less</a:t>
            </a:r>
            <a:br>
              <a:rPr kumimoji="0" lang="en-US" sz="2400" b="0" i="0" u="none" strike="noStrike" kern="1200" cap="none" spc="0" normalizeH="0" baseline="0" noProof="0" dirty="0">
                <a:ln>
                  <a:noFill/>
                </a:ln>
                <a:solidFill>
                  <a:srgbClr val="000000"/>
                </a:solidFill>
                <a:effectLst/>
                <a:uLnTx/>
                <a:uFillTx/>
                <a:latin typeface="Open Sans Light"/>
                <a:ea typeface="+mn-ea"/>
                <a:cs typeface="+mn-cs"/>
              </a:rPr>
            </a:br>
            <a:endParaRPr kumimoji="0" lang="en-US" sz="2400" b="0" i="0" u="none" strike="noStrike" kern="1200" cap="none" spc="0" normalizeH="0" baseline="0" noProof="0" dirty="0">
              <a:ln>
                <a:noFill/>
              </a:ln>
              <a:solidFill>
                <a:srgbClr val="000000"/>
              </a:solidFill>
              <a:effectLst/>
              <a:uLnTx/>
              <a:uFillTx/>
              <a:latin typeface="Open Sans Light"/>
              <a:ea typeface="+mn-ea"/>
              <a:cs typeface="+mn-cs"/>
            </a:endParaRPr>
          </a:p>
          <a:p>
            <a:pPr marL="402590" marR="0" lvl="1" indent="-201295" algn="l" defTabSz="609630" rtl="0" eaLnBrk="1" fontAlgn="auto" latinLnBrk="0" hangingPunct="1">
              <a:spcBef>
                <a:spcPts val="0"/>
              </a:spcBef>
              <a:spcAft>
                <a:spcPts val="0"/>
              </a:spcAft>
              <a:buClrTx/>
              <a:buSzTx/>
              <a:buFont typeface="Arial"/>
              <a:buChar char="•"/>
              <a:tabLst/>
              <a:defRPr/>
            </a:pPr>
            <a:r>
              <a:rPr lang="en-US" sz="2400" dirty="0">
                <a:solidFill>
                  <a:srgbClr val="000000"/>
                </a:solidFill>
                <a:latin typeface="Open Sans Light"/>
              </a:rPr>
              <a:t>Max $120,000</a:t>
            </a:r>
            <a:br>
              <a:rPr lang="en-US" sz="2400" dirty="0">
                <a:solidFill>
                  <a:srgbClr val="000000"/>
                </a:solidFill>
                <a:latin typeface="Open Sans Light"/>
              </a:rPr>
            </a:br>
            <a:endParaRPr kumimoji="0" lang="en-US" sz="2400" b="0" i="0" u="none" strike="noStrike" kern="1200" cap="none" spc="0" normalizeH="0" baseline="0" noProof="0" dirty="0">
              <a:ln>
                <a:noFill/>
              </a:ln>
              <a:solidFill>
                <a:srgbClr val="000000"/>
              </a:solidFill>
              <a:effectLst/>
              <a:uLnTx/>
              <a:uFillTx/>
              <a:latin typeface="Open Sans Light"/>
              <a:ea typeface="+mn-ea"/>
              <a:cs typeface="+mn-cs"/>
            </a:endParaRPr>
          </a:p>
          <a:p>
            <a:pPr marL="402590" marR="0" lvl="1" indent="-201295" algn="l" defTabSz="609630" rtl="0" eaLnBrk="1" fontAlgn="auto" latinLnBrk="0" hangingPunct="1">
              <a:spcBef>
                <a:spcPts val="0"/>
              </a:spcBef>
              <a:spcAft>
                <a:spcPts val="0"/>
              </a:spcAft>
              <a:buClrTx/>
              <a:buSzTx/>
              <a:buFont typeface="Arial"/>
              <a:buChar char="•"/>
              <a:tabLst/>
              <a:defRPr/>
            </a:pPr>
            <a:r>
              <a:rPr lang="en-US" sz="2400" dirty="0">
                <a:solidFill>
                  <a:srgbClr val="000000"/>
                </a:solidFill>
                <a:latin typeface="Open Sans Light"/>
              </a:rPr>
              <a:t>Requires a 20% match</a:t>
            </a:r>
          </a:p>
          <a:p>
            <a:pPr marL="487045" lvl="1" indent="-285750" defTabSz="609630">
              <a:buFont typeface="Wingdings" panose="05000000000000000000" pitchFamily="2" charset="2"/>
              <a:buChar char="Ø"/>
              <a:defRPr/>
            </a:pPr>
            <a:r>
              <a:rPr kumimoji="0" lang="en-US" sz="2400" b="0" i="0" u="none" strike="noStrike" kern="1200" cap="none" spc="0" normalizeH="0" baseline="0" noProof="0" dirty="0">
                <a:ln>
                  <a:noFill/>
                </a:ln>
                <a:solidFill>
                  <a:srgbClr val="000000"/>
                </a:solidFill>
                <a:effectLst/>
                <a:uLnTx/>
                <a:uFillTx/>
                <a:latin typeface="Open Sans Light"/>
                <a:ea typeface="+mn-ea"/>
                <a:cs typeface="+mn-cs"/>
              </a:rPr>
              <a:t>The match can come from other funds, IHS, USDA, but not SRF.</a:t>
            </a:r>
          </a:p>
          <a:p>
            <a:pPr marL="859790" lvl="2" indent="-201295" defTabSz="609630">
              <a:lnSpc>
                <a:spcPct val="156936"/>
              </a:lnSpc>
              <a:buFont typeface="Arial"/>
              <a:buChar char="•"/>
              <a:defRPr/>
            </a:pPr>
            <a:endParaRPr kumimoji="0" lang="en-US" sz="20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6936"/>
              </a:lnSpc>
              <a:spcBef>
                <a:spcPts val="0"/>
              </a:spcBef>
              <a:spcAft>
                <a:spcPts val="0"/>
              </a:spcAft>
              <a:buClrTx/>
              <a:buSzTx/>
              <a:buFontTx/>
              <a:buNone/>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sp>
        <p:nvSpPr>
          <p:cNvPr id="5" name="TextBox 5">
            <a:extLst>
              <a:ext uri="{FF2B5EF4-FFF2-40B4-BE49-F238E27FC236}">
                <a16:creationId xmlns:a16="http://schemas.microsoft.com/office/drawing/2014/main" id="{1167BC0E-8F93-BFE5-6C70-F2A3E47712F5}"/>
              </a:ext>
            </a:extLst>
          </p:cNvPr>
          <p:cNvSpPr txBox="1"/>
          <p:nvPr/>
        </p:nvSpPr>
        <p:spPr>
          <a:xfrm>
            <a:off x="7958667" y="2167400"/>
            <a:ext cx="4013799" cy="3643818"/>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Open Sans Light"/>
                <a:ea typeface="+mn-ea"/>
                <a:cs typeface="+mn-cs"/>
              </a:rPr>
              <a:t>No Deadline – open year-round</a:t>
            </a: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latin typeface="Open Sans Light"/>
                <a:ea typeface="+mn-ea"/>
                <a:cs typeface="+mn-cs"/>
              </a:rPr>
              <a:t> </a:t>
            </a:r>
            <a:r>
              <a:rPr kumimoji="0" lang="en-US" sz="2000" i="0" u="none" strike="noStrike" kern="1200" cap="none" spc="0" normalizeH="0" baseline="0" noProof="0" dirty="0">
                <a:ln>
                  <a:noFill/>
                </a:ln>
                <a:solidFill>
                  <a:srgbClr val="000000"/>
                </a:solidFill>
                <a:effectLst/>
                <a:uLnTx/>
                <a:uFillTx/>
                <a:latin typeface="Open Sans Light"/>
                <a:ea typeface="+mn-ea"/>
                <a:cs typeface="+mn-cs"/>
              </a:rPr>
              <a:t>Planning and Design, Annual Audits, Emergency Repairs, Engineering Consulting Fees, storage projects, SCADA, Lab Upgrades, vehicles, and more</a:t>
            </a:r>
            <a:endParaRPr kumimoji="0" lang="en-US" sz="200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56036"/>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02590" marR="0" lvl="1" indent="-201295" algn="l" defTabSz="609630" rtl="0" eaLnBrk="1" fontAlgn="auto" latinLnBrk="0" hangingPunct="1">
              <a:lnSpc>
                <a:spcPct val="156936"/>
              </a:lnSpc>
              <a:spcBef>
                <a:spcPct val="0"/>
              </a:spcBef>
              <a:spcAft>
                <a:spcPts val="0"/>
              </a:spcAft>
              <a:buClrTx/>
              <a:buSzTx/>
              <a:buFont typeface="Arial"/>
              <a:buChar char="•"/>
              <a:tabLst/>
              <a:defRPr/>
            </a:pPr>
            <a:endParaRPr kumimoji="0" lang="en-US" sz="1866" b="0" i="0" u="none" strike="noStrike" kern="1200" cap="none" spc="0" normalizeH="0" baseline="0" noProof="0" dirty="0">
              <a:ln>
                <a:noFill/>
              </a:ln>
              <a:solidFill>
                <a:srgbClr val="000000"/>
              </a:solidFill>
              <a:effectLst/>
              <a:uLnTx/>
              <a:uFillTx/>
              <a:latin typeface="Open Sans Light"/>
              <a:ea typeface="Open Sans Light"/>
              <a:cs typeface="Open Sans Light"/>
            </a:endParaRPr>
          </a:p>
        </p:txBody>
      </p:sp>
      <p:grpSp>
        <p:nvGrpSpPr>
          <p:cNvPr id="6" name="Group 6">
            <a:extLst>
              <a:ext uri="{FF2B5EF4-FFF2-40B4-BE49-F238E27FC236}">
                <a16:creationId xmlns:a16="http://schemas.microsoft.com/office/drawing/2014/main" id="{A227C683-1900-C1DC-654F-9B90B6CE82B7}"/>
              </a:ext>
            </a:extLst>
          </p:cNvPr>
          <p:cNvGrpSpPr/>
          <p:nvPr/>
        </p:nvGrpSpPr>
        <p:grpSpPr>
          <a:xfrm rot="2267657">
            <a:off x="9585117" y="413611"/>
            <a:ext cx="1459511" cy="1459511"/>
            <a:chOff x="61226" y="0"/>
            <a:chExt cx="2919022" cy="2919022"/>
          </a:xfrm>
        </p:grpSpPr>
        <p:grpSp>
          <p:nvGrpSpPr>
            <p:cNvPr id="7" name="Group 7">
              <a:extLst>
                <a:ext uri="{FF2B5EF4-FFF2-40B4-BE49-F238E27FC236}">
                  <a16:creationId xmlns:a16="http://schemas.microsoft.com/office/drawing/2014/main" id="{53A7518F-D155-A28A-5006-655AEF4A3B68}"/>
                </a:ext>
              </a:extLst>
            </p:cNvPr>
            <p:cNvGrpSpPr/>
            <p:nvPr/>
          </p:nvGrpSpPr>
          <p:grpSpPr>
            <a:xfrm>
              <a:off x="61226" y="0"/>
              <a:ext cx="2919022" cy="2919022"/>
              <a:chOff x="0" y="0"/>
              <a:chExt cx="812800" cy="812800"/>
            </a:xfrm>
          </p:grpSpPr>
          <p:sp>
            <p:nvSpPr>
              <p:cNvPr id="8" name="Freeform 8">
                <a:extLst>
                  <a:ext uri="{FF2B5EF4-FFF2-40B4-BE49-F238E27FC236}">
                    <a16:creationId xmlns:a16="http://schemas.microsoft.com/office/drawing/2014/main" id="{FC94CC62-0B53-3722-1F04-02B2A03516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w="76200" cap="sq">
                <a:solidFill>
                  <a:srgbClr val="FFFFFF"/>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797368B-5CDB-CB26-EE4A-947F290C599C}"/>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ct val="164166"/>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0" name="TextBox 10">
              <a:extLst>
                <a:ext uri="{FF2B5EF4-FFF2-40B4-BE49-F238E27FC236}">
                  <a16:creationId xmlns:a16="http://schemas.microsoft.com/office/drawing/2014/main" id="{B83A8BD0-8769-872C-A050-F11A3EF41048}"/>
                </a:ext>
              </a:extLst>
            </p:cNvPr>
            <p:cNvSpPr txBox="1"/>
            <p:nvPr/>
          </p:nvSpPr>
          <p:spPr>
            <a:xfrm rot="19813988">
              <a:off x="96859" y="578925"/>
              <a:ext cx="2805138" cy="1665456"/>
            </a:xfrm>
            <a:prstGeom prst="rect">
              <a:avLst/>
            </a:prstGeom>
          </p:spPr>
          <p:txBody>
            <a:bodyPr lIns="0" tIns="0" rIns="0" bIns="0" rtlCol="0" anchor="t">
              <a:spAutoFit/>
            </a:bodyPr>
            <a:lstStyle/>
            <a:p>
              <a:pPr marL="0" marR="0" lvl="0" indent="0" algn="ctr" defTabSz="609630" rtl="0" eaLnBrk="1" fontAlgn="auto" latinLnBrk="0" hangingPunct="1">
                <a:lnSpc>
                  <a:spcPct val="156536"/>
                </a:lnSpc>
                <a:spcBef>
                  <a:spcPts val="0"/>
                </a:spcBef>
                <a:spcAft>
                  <a:spcPts val="0"/>
                </a:spcAft>
                <a:buClrTx/>
                <a:buSzTx/>
                <a:buFontTx/>
                <a:buNone/>
                <a:tabLst/>
                <a:defRPr/>
              </a:pPr>
              <a:r>
                <a:rPr lang="en-US" sz="3875">
                  <a:solidFill>
                    <a:srgbClr val="000000"/>
                  </a:solidFill>
                  <a:latin typeface="Open Sans"/>
                </a:rPr>
                <a:t>RIG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a:extLst>
              <a:ext uri="{FF2B5EF4-FFF2-40B4-BE49-F238E27FC236}">
                <a16:creationId xmlns:a16="http://schemas.microsoft.com/office/drawing/2014/main" id="{8E9D51FC-0A00-53F2-0974-8045ADE2324B}"/>
              </a:ext>
            </a:extLst>
          </p:cNvPr>
          <p:cNvSpPr/>
          <p:nvPr/>
        </p:nvSpPr>
        <p:spPr>
          <a:xfrm rot="20608730">
            <a:off x="532608" y="297037"/>
            <a:ext cx="1643544" cy="1643544"/>
          </a:xfrm>
          <a:custGeom>
            <a:avLst/>
            <a:gdLst/>
            <a:ahLst/>
            <a:cxnLst/>
            <a:rect l="l" t="t" r="r" b="b"/>
            <a:pathLst>
              <a:path w="2465316" h="2465316">
                <a:moveTo>
                  <a:pt x="0" y="0"/>
                </a:moveTo>
                <a:lnTo>
                  <a:pt x="2465317" y="0"/>
                </a:lnTo>
                <a:lnTo>
                  <a:pt x="2465317" y="2465316"/>
                </a:lnTo>
                <a:lnTo>
                  <a:pt x="0" y="246531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F99EACA9-2253-CC68-F4A6-370AF99EE948}"/>
              </a:ext>
            </a:extLst>
          </p:cNvPr>
          <p:cNvPicPr>
            <a:picLocks noChangeAspect="1"/>
          </p:cNvPicPr>
          <p:nvPr/>
        </p:nvPicPr>
        <p:blipFill>
          <a:blip r:embed="rId4"/>
          <a:stretch>
            <a:fillRect/>
          </a:stretch>
        </p:blipFill>
        <p:spPr>
          <a:xfrm>
            <a:off x="4154311" y="2167246"/>
            <a:ext cx="3725333" cy="4319350"/>
          </a:xfrm>
          <a:prstGeom prst="rect">
            <a:avLst/>
          </a:prstGeom>
        </p:spPr>
      </p:pic>
    </p:spTree>
    <p:extLst>
      <p:ext uri="{BB962C8B-B14F-4D97-AF65-F5344CB8AC3E}">
        <p14:creationId xmlns:p14="http://schemas.microsoft.com/office/powerpoint/2010/main" val="3257221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reeform 2"/>
          <p:cNvSpPr/>
          <p:nvPr/>
        </p:nvSpPr>
        <p:spPr>
          <a:xfrm>
            <a:off x="6096000" y="-19050"/>
            <a:ext cx="6096000" cy="6858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3">
              <a:alphaModFix amt="78000"/>
            </a:blip>
            <a:stretch>
              <a:fillRect l="-52915" r="-17830" b="-111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1403775" y="4470630"/>
            <a:ext cx="3452453" cy="0"/>
          </a:xfrm>
          <a:prstGeom prst="line">
            <a:avLst/>
          </a:prstGeom>
          <a:ln w="38100" cap="flat">
            <a:solidFill>
              <a:srgbClr val="016B2F"/>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36517" y="1361229"/>
            <a:ext cx="3386967" cy="3386967"/>
          </a:xfrm>
          <a:custGeom>
            <a:avLst/>
            <a:gdLst/>
            <a:ahLst/>
            <a:cxnLst/>
            <a:rect l="l" t="t" r="r" b="b"/>
            <a:pathLst>
              <a:path w="5080450" h="5080450">
                <a:moveTo>
                  <a:pt x="0" y="0"/>
                </a:moveTo>
                <a:lnTo>
                  <a:pt x="5080450" y="0"/>
                </a:lnTo>
                <a:lnTo>
                  <a:pt x="5080450" y="5080450"/>
                </a:lnTo>
                <a:lnTo>
                  <a:pt x="0" y="508045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396299" y="346885"/>
            <a:ext cx="3475315" cy="1252009"/>
          </a:xfrm>
          <a:prstGeom prst="rect">
            <a:avLst/>
          </a:prstGeom>
        </p:spPr>
        <p:txBody>
          <a:bodyPr wrap="square" lIns="0" tIns="0" rIns="0" bIns="0" rtlCol="0" anchor="t">
            <a:spAutoFit/>
          </a:bodyPr>
          <a:lstStyle/>
          <a:p>
            <a:pPr marL="0" marR="0" lvl="0" indent="0" algn="l" defTabSz="609630" rtl="0" eaLnBrk="1" fontAlgn="auto" latinLnBrk="0" hangingPunct="1">
              <a:lnSpc>
                <a:spcPct val="116876"/>
              </a:lnSpc>
              <a:spcBef>
                <a:spcPts val="0"/>
              </a:spcBef>
              <a:spcAft>
                <a:spcPts val="0"/>
              </a:spcAft>
              <a:buClrTx/>
              <a:buSzTx/>
              <a:buFontTx/>
              <a:buNone/>
              <a:tabLst/>
              <a:defRPr/>
            </a:pPr>
            <a:r>
              <a:rPr kumimoji="0" lang="en-US" sz="7413" b="0" i="0" u="none" strike="noStrike" kern="1200" cap="none" spc="0" normalizeH="0" baseline="0" noProof="0">
                <a:ln>
                  <a:noFill/>
                </a:ln>
                <a:solidFill>
                  <a:srgbClr val="016B2F"/>
                </a:solidFill>
                <a:effectLst/>
                <a:uLnTx/>
                <a:uFillTx/>
                <a:latin typeface="Canva Sans Bold"/>
                <a:ea typeface="+mn-ea"/>
                <a:cs typeface="+mn-cs"/>
              </a:rPr>
              <a:t>Funding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50627" y="4836544"/>
            <a:ext cx="5208895" cy="1280479"/>
          </a:xfrm>
          <a:prstGeom prst="rect">
            <a:avLst/>
          </a:prstGeom>
        </p:spPr>
        <p:txBody>
          <a:bodyPr wrap="square" lIns="0" tIns="0" rIns="0" bIns="0" rtlCol="0" anchor="t">
            <a:spAutoFit/>
          </a:bodyPr>
          <a:lstStyle/>
          <a:p>
            <a:pPr marL="0" marR="0" lvl="0" indent="0" algn="ctr" defTabSz="609630" rtl="0" eaLnBrk="1" fontAlgn="auto" latinLnBrk="0" hangingPunct="1">
              <a:lnSpc>
                <a:spcPct val="158518"/>
              </a:lnSpc>
              <a:spcBef>
                <a:spcPts val="0"/>
              </a:spcBef>
              <a:spcAft>
                <a:spcPts val="0"/>
              </a:spcAft>
              <a:buClrTx/>
              <a:buSzTx/>
              <a:buFontTx/>
              <a:buNone/>
              <a:tabLst/>
              <a:defRPr/>
            </a:pPr>
            <a:r>
              <a:rPr kumimoji="0" lang="en-US" sz="1800" b="0" i="0" u="none" strike="noStrike" kern="1200" cap="none" spc="0" normalizeH="0" baseline="0" noProof="0">
                <a:ln>
                  <a:noFill/>
                </a:ln>
                <a:solidFill>
                  <a:srgbClr val="016B2F"/>
                </a:solidFill>
                <a:effectLst/>
                <a:uLnTx/>
                <a:uFillTx/>
                <a:latin typeface="Canva Sans Bold"/>
                <a:ea typeface="+mn-ea"/>
                <a:cs typeface="+mn-cs"/>
              </a:rPr>
              <a:t>Drinking Water State Revolving Fund Section</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8518"/>
              </a:lnSpc>
              <a:spcBef>
                <a:spcPts val="0"/>
              </a:spcBef>
              <a:spcAft>
                <a:spcPts val="0"/>
              </a:spcAft>
              <a:buClrTx/>
              <a:buSzTx/>
              <a:buFontTx/>
              <a:buNone/>
              <a:tabLst/>
              <a:defRPr/>
            </a:pPr>
            <a:r>
              <a:rPr kumimoji="0" lang="en-US" sz="1834" b="0" i="0" u="none" strike="noStrike" kern="1200" cap="none" spc="0" normalizeH="0" baseline="0" noProof="0">
                <a:ln>
                  <a:noFill/>
                </a:ln>
                <a:solidFill>
                  <a:srgbClr val="016B2F"/>
                </a:solidFill>
                <a:effectLst/>
                <a:uLnTx/>
                <a:uFillTx/>
                <a:latin typeface="Canva Sans Bold"/>
                <a:ea typeface="+mn-ea"/>
                <a:cs typeface="+mn-cs"/>
              </a:rPr>
              <a:t>Water Quality Division​</a:t>
            </a:r>
          </a:p>
          <a:p>
            <a:pPr marL="0" marR="0" lvl="0" indent="0" algn="ctr" defTabSz="609630" rtl="0" eaLnBrk="1" fontAlgn="auto" latinLnBrk="0" hangingPunct="1">
              <a:lnSpc>
                <a:spcPct val="158518"/>
              </a:lnSpc>
              <a:spcBef>
                <a:spcPts val="0"/>
              </a:spcBef>
              <a:spcAft>
                <a:spcPts val="0"/>
              </a:spcAft>
              <a:buClrTx/>
              <a:buSzTx/>
              <a:buFontTx/>
              <a:buNone/>
              <a:tabLst/>
              <a:defRPr/>
            </a:pPr>
            <a:r>
              <a:rPr kumimoji="0" lang="en-US" sz="1800" b="0" i="0" u="none" strike="noStrike" kern="1200" cap="none" spc="0" normalizeH="0" baseline="0" noProof="0">
                <a:ln>
                  <a:noFill/>
                </a:ln>
                <a:solidFill>
                  <a:srgbClr val="016B2F"/>
                </a:solidFill>
                <a:effectLst/>
                <a:uLnTx/>
                <a:uFillTx/>
                <a:latin typeface="Canva Sans Bold"/>
                <a:ea typeface="+mn-ea"/>
                <a:cs typeface="+mn-cs"/>
              </a:rPr>
              <a:t>Oklahoma Department of Environmental Quality​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u="sng" strike="noStrike" kern="1200" cap="none" spc="0" normalizeH="0" baseline="0" noProof="0">
                <a:ln>
                  <a:noFill/>
                </a:ln>
                <a:solidFill>
                  <a:srgbClr val="000000"/>
                </a:solidFill>
                <a:effectLst/>
                <a:uLnTx/>
                <a:uFillTx/>
                <a:latin typeface="Open Sans Light Bold"/>
                <a:ea typeface="+mn-ea"/>
                <a:cs typeface="+mn-cs"/>
              </a:rPr>
              <a:t>DWSRF Application Process </a:t>
            </a:r>
            <a:endParaRPr kumimoji="0" lang="en-US" sz="1800" b="1" i="0" u="sng"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316494" y="69315"/>
            <a:ext cx="5594373" cy="6556154"/>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b="0" i="0" u="sng" strike="noStrike" kern="1200" cap="none" spc="0" normalizeH="0" baseline="0" noProof="0">
                <a:ln>
                  <a:noFill/>
                </a:ln>
                <a:solidFill>
                  <a:schemeClr val="bg1">
                    <a:lumMod val="65000"/>
                  </a:schemeClr>
                </a:solidFill>
                <a:effectLst/>
                <a:uLnTx/>
                <a:uFillTx/>
                <a:latin typeface="Open Sans Light Bold"/>
                <a:ea typeface="+mn-ea"/>
                <a:cs typeface="+mn-cs"/>
              </a:rPr>
              <a:t>CONTRACTS PHASE</a:t>
            </a:r>
            <a:endParaRPr kumimoji="0" lang="en-US" b="0" i="0" u="sng" strike="noStrike" kern="1200" cap="none" spc="0" normalizeH="0" baseline="0" noProof="0">
              <a:ln>
                <a:noFill/>
              </a:ln>
              <a:solidFill>
                <a:schemeClr val="bg1">
                  <a:lumMod val="65000"/>
                </a:scheme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0" u="none" strike="noStrike" kern="1200" cap="none" spc="0" normalizeH="0" baseline="0" noProof="0">
                <a:ln>
                  <a:noFill/>
                </a:ln>
                <a:solidFill>
                  <a:schemeClr val="bg1">
                    <a:lumMod val="65000"/>
                  </a:schemeClr>
                </a:solidFill>
                <a:effectLst/>
                <a:uLnTx/>
                <a:uFillTx/>
                <a:latin typeface="Open Sans Light"/>
                <a:ea typeface="+mn-ea"/>
                <a:cs typeface="+mn-cs"/>
              </a:rPr>
              <a:t>Pre-Bid Meeting</a:t>
            </a:r>
            <a:endParaRPr kumimoji="0" lang="en-US"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0" u="none" strike="noStrike" kern="1200" cap="none" spc="0" normalizeH="0" baseline="0" noProof="0">
                <a:ln>
                  <a:noFill/>
                </a:ln>
                <a:solidFill>
                  <a:schemeClr val="bg1">
                    <a:lumMod val="65000"/>
                  </a:schemeClr>
                </a:solidFill>
                <a:effectLst/>
                <a:uLnTx/>
                <a:uFillTx/>
                <a:latin typeface="Open Sans Light"/>
                <a:ea typeface="+mn-ea"/>
                <a:cs typeface="+mn-cs"/>
              </a:rPr>
              <a:t>Advertising and Accepting Bids</a:t>
            </a:r>
            <a:endParaRPr kumimoji="0" lang="en-US"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1" u="none" strike="noStrike" kern="1200" cap="none" spc="0" normalizeH="0" baseline="0" noProof="0">
                <a:ln>
                  <a:noFill/>
                </a:ln>
                <a:solidFill>
                  <a:schemeClr val="bg1">
                    <a:lumMod val="65000"/>
                  </a:schemeClr>
                </a:solidFill>
                <a:effectLst/>
                <a:uLnTx/>
                <a:uFillTx/>
                <a:latin typeface="Open Sans Light"/>
                <a:ea typeface="+mn-ea"/>
                <a:cs typeface="+mn-cs"/>
              </a:rPr>
              <a:t>OWRB Board/Binding Commitment</a:t>
            </a:r>
            <a:endParaRPr kumimoji="0" lang="en-US"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1" u="none" strike="noStrike" kern="1200" cap="none" spc="0" normalizeH="0" baseline="0" noProof="0">
                <a:ln>
                  <a:noFill/>
                </a:ln>
                <a:solidFill>
                  <a:schemeClr val="bg1">
                    <a:lumMod val="65000"/>
                  </a:schemeClr>
                </a:solidFill>
                <a:effectLst/>
                <a:uLnTx/>
                <a:uFillTx/>
                <a:latin typeface="Open Sans Light"/>
                <a:ea typeface="+mn-ea"/>
                <a:cs typeface="+mn-cs"/>
              </a:rPr>
              <a:t>Loan Closing, Interest Rate set</a:t>
            </a:r>
            <a:endParaRPr kumimoji="0" lang="en-US" i="1"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0" u="none" strike="noStrike" kern="1200" cap="none" spc="0" normalizeH="0" baseline="0" noProof="0">
                <a:ln>
                  <a:noFill/>
                </a:ln>
                <a:solidFill>
                  <a:schemeClr val="bg1">
                    <a:lumMod val="65000"/>
                  </a:schemeClr>
                </a:solidFill>
                <a:effectLst/>
                <a:uLnTx/>
                <a:uFillTx/>
                <a:latin typeface="Open Sans Light"/>
                <a:ea typeface="+mn-ea"/>
                <a:cs typeface="+mn-cs"/>
              </a:rPr>
              <a:t>Awarding Construction Contracts</a:t>
            </a:r>
            <a:endParaRPr kumimoji="0" lang="en-US"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0" u="none" strike="noStrike" kern="1200" cap="none" spc="0" normalizeH="0" baseline="0" noProof="0">
                <a:ln>
                  <a:noFill/>
                </a:ln>
                <a:solidFill>
                  <a:schemeClr val="bg1">
                    <a:lumMod val="65000"/>
                  </a:schemeClr>
                </a:solidFill>
                <a:effectLst/>
                <a:uLnTx/>
                <a:uFillTx/>
                <a:latin typeface="Open Sans Light"/>
                <a:ea typeface="+mn-ea"/>
                <a:cs typeface="+mn-cs"/>
              </a:rPr>
              <a:t>Oklahoma Competitive Bidding Act/DBE</a:t>
            </a:r>
            <a:endParaRPr kumimoji="0" lang="en-US"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i="0" u="sng" strike="noStrike" kern="1200" cap="none" spc="0" normalizeH="0" baseline="0" noProof="0">
                <a:ln>
                  <a:noFill/>
                </a:ln>
                <a:solidFill>
                  <a:schemeClr val="bg1">
                    <a:lumMod val="65000"/>
                  </a:scheme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0" u="none" strike="noStrike" kern="1200" cap="none" spc="0" normalizeH="0" baseline="0" noProof="0">
                <a:ln>
                  <a:noFill/>
                </a:ln>
                <a:solidFill>
                  <a:schemeClr val="bg1">
                    <a:lumMod val="65000"/>
                  </a:schemeClr>
                </a:solidFill>
                <a:effectLst/>
                <a:uLnTx/>
                <a:uFillTx/>
                <a:latin typeface="Open Sans Light"/>
                <a:ea typeface="+mn-ea"/>
                <a:cs typeface="+mn-cs"/>
              </a:rPr>
              <a:t>Pre-Construction Conference</a:t>
            </a:r>
            <a:endParaRPr kumimoji="0" lang="en-US"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0" u="none" strike="noStrike" kern="1200" cap="none" spc="0" normalizeH="0" baseline="0" noProof="0">
                <a:ln>
                  <a:noFill/>
                </a:ln>
                <a:solidFill>
                  <a:schemeClr val="bg1">
                    <a:lumMod val="65000"/>
                  </a:schemeClr>
                </a:solidFill>
                <a:effectLst/>
                <a:uLnTx/>
                <a:uFillTx/>
                <a:latin typeface="Open Sans Light"/>
                <a:ea typeface="+mn-ea"/>
                <a:cs typeface="+mn-cs"/>
              </a:rPr>
              <a:t>Project Signage</a:t>
            </a:r>
            <a:endParaRPr kumimoji="0" lang="en-US"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b="0" i="0" u="sng" strike="noStrike" kern="1200" cap="none" spc="0" normalizeH="0" baseline="0" noProof="0">
                <a:ln>
                  <a:noFill/>
                </a:ln>
                <a:solidFill>
                  <a:schemeClr val="bg1">
                    <a:lumMod val="65000"/>
                  </a:schemeClr>
                </a:solidFill>
                <a:effectLst/>
                <a:uLnTx/>
                <a:uFillTx/>
                <a:latin typeface="Open Sans Light Bold"/>
                <a:ea typeface="+mn-ea"/>
                <a:cs typeface="+mn-cs"/>
              </a:rPr>
              <a:t>CONSTRUCTION</a:t>
            </a:r>
            <a:r>
              <a:rPr kumimoji="0" lang="en-US" b="0" i="0" u="none" strike="noStrike" kern="1200" cap="none" spc="0" normalizeH="0" baseline="0" noProof="0">
                <a:ln>
                  <a:noFill/>
                </a:ln>
                <a:solidFill>
                  <a:schemeClr val="bg1">
                    <a:lumMod val="65000"/>
                  </a:scheme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b="0" i="0" u="none" strike="noStrike" kern="1200" cap="none" spc="0" normalizeH="0" baseline="0" noProof="0">
                <a:ln>
                  <a:noFill/>
                </a:ln>
                <a:solidFill>
                  <a:schemeClr val="bg1">
                    <a:lumMod val="65000"/>
                  </a:schemeClr>
                </a:solidFill>
                <a:effectLst/>
                <a:uLnTx/>
                <a:uFillTx/>
                <a:latin typeface="Open Sans Light"/>
                <a:ea typeface="+mn-ea"/>
                <a:cs typeface="+mn-cs"/>
              </a:rPr>
              <a:t>Applicant Resident Inspection</a:t>
            </a:r>
            <a:endParaRPr kumimoji="0" lang="en-US"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b="0" i="0" u="none" strike="noStrike" kern="1200" cap="none" spc="0" normalizeH="0" baseline="0" noProof="0">
                <a:ln>
                  <a:noFill/>
                </a:ln>
                <a:solidFill>
                  <a:schemeClr val="bg1">
                    <a:lumMod val="65000"/>
                  </a:schemeClr>
                </a:solidFill>
                <a:effectLst/>
                <a:uLnTx/>
                <a:uFillTx/>
                <a:latin typeface="Open Sans Light"/>
                <a:ea typeface="+mn-ea"/>
                <a:cs typeface="+mn-cs"/>
              </a:rPr>
              <a:t>Monthly Meetings and Site Visits</a:t>
            </a:r>
            <a:endParaRPr kumimoji="0" lang="en-US" b="0"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0" u="none" strike="noStrike" kern="1200" cap="none" spc="0" normalizeH="0" baseline="0" noProof="0">
                <a:ln>
                  <a:noFill/>
                </a:ln>
                <a:solidFill>
                  <a:schemeClr val="bg1">
                    <a:lumMod val="65000"/>
                  </a:schemeClr>
                </a:solidFill>
                <a:effectLst/>
                <a:uLnTx/>
                <a:uFillTx/>
                <a:latin typeface="Open Sans Light"/>
                <a:ea typeface="+mn-ea"/>
                <a:cs typeface="+mn-cs"/>
              </a:rPr>
              <a:t>Pay Requests (Reimbursement)</a:t>
            </a:r>
            <a:endParaRPr kumimoji="0" lang="en-US"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i="0" u="none" strike="noStrike" kern="1200" cap="none" spc="0" normalizeH="0" baseline="0" noProof="0">
                <a:ln>
                  <a:noFill/>
                </a:ln>
                <a:solidFill>
                  <a:schemeClr val="bg1">
                    <a:lumMod val="65000"/>
                  </a:schemeClr>
                </a:solidFill>
                <a:effectLst/>
                <a:uLnTx/>
                <a:uFillTx/>
                <a:latin typeface="Open Sans Light"/>
                <a:ea typeface="+mn-ea"/>
                <a:cs typeface="+mn-cs"/>
              </a:rPr>
              <a:t>AIS/BABA/Davis Bacon</a:t>
            </a:r>
            <a:endParaRPr kumimoji="0" lang="en-US" i="0" u="none" strike="noStrike" kern="1200" cap="none" spc="0" normalizeH="0" baseline="0" noProof="0">
              <a:ln>
                <a:noFill/>
              </a:ln>
              <a:solidFill>
                <a:schemeClr val="bg1">
                  <a:lumMod val="65000"/>
                </a:schemeClr>
              </a:solidFill>
              <a:effectLst/>
              <a:uLnTx/>
              <a:uFillTx/>
              <a:latin typeface="Open Sans Light"/>
              <a:ea typeface="Open Sans Light"/>
              <a:cs typeface="Open Sans Light"/>
            </a:endParaRPr>
          </a:p>
        </p:txBody>
      </p:sp>
      <p:sp>
        <p:nvSpPr>
          <p:cNvPr id="5" name="TextBox 5"/>
          <p:cNvSpPr txBox="1"/>
          <p:nvPr/>
        </p:nvSpPr>
        <p:spPr>
          <a:xfrm>
            <a:off x="204968" y="705600"/>
            <a:ext cx="5891032" cy="6534546"/>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b="0" i="0" u="sng" strike="noStrike" kern="1200" cap="none" spc="0" normalizeH="0" baseline="0" noProof="0" dirty="0">
                <a:ln>
                  <a:noFill/>
                </a:ln>
                <a:solidFill>
                  <a:srgbClr val="000000"/>
                </a:solidFill>
                <a:effectLst/>
                <a:uLnTx/>
                <a:uFillTx/>
                <a:latin typeface="Open Sans Light Bold"/>
                <a:ea typeface="+mn-ea"/>
                <a:cs typeface="+mn-cs"/>
              </a:rPr>
              <a:t>START-UP PHASE</a:t>
            </a:r>
            <a:endParaRPr kumimoji="0" lang="en-US" sz="2000" b="0" i="0" u="sng" strike="noStrike" kern="1200" cap="none" spc="0" normalizeH="0" baseline="0" noProof="0" dirty="0">
              <a:ln>
                <a:noFill/>
              </a:ln>
              <a:solidFill>
                <a:prstClr val="black"/>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i="0" u="none" kern="1200" cap="none" spc="0" normalizeH="0" baseline="0" noProof="0" dirty="0">
                <a:ln>
                  <a:noFill/>
                </a:ln>
                <a:solidFill>
                  <a:srgbClr val="000000"/>
                </a:solidFill>
                <a:effectLst/>
                <a:uLnTx/>
                <a:uFillTx/>
                <a:latin typeface="Open Sans Light"/>
                <a:ea typeface="+mn-ea"/>
                <a:cs typeface="+mn-cs"/>
              </a:rPr>
              <a:t>Contract with engineering firm </a:t>
            </a:r>
            <a:endParaRPr kumimoji="0" lang="en-US" i="0" u="none" kern="1200" cap="none" spc="0" normalizeH="0" baseline="0" noProof="0" dirty="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i="0" u="none" kern="1200" cap="none" spc="0" normalizeH="0" baseline="0" noProof="0" dirty="0">
                <a:ln>
                  <a:noFill/>
                </a:ln>
                <a:solidFill>
                  <a:srgbClr val="000000"/>
                </a:solidFill>
                <a:effectLst/>
                <a:uLnTx/>
                <a:uFillTx/>
                <a:latin typeface="Open Sans Light"/>
                <a:ea typeface="+mn-ea"/>
                <a:cs typeface="+mn-cs"/>
              </a:rPr>
              <a:t>Submission of “Project Priority List”</a:t>
            </a:r>
            <a:endParaRPr kumimoji="0" lang="en-US" i="0" u="none" kern="1200" cap="none" spc="0" normalizeH="0" baseline="0" noProof="0" dirty="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lumMod val="65000"/>
                  </a:schemeClr>
                </a:solidFill>
                <a:effectLst/>
                <a:uLnTx/>
                <a:uFillTx/>
                <a:latin typeface="Open Sans Light"/>
                <a:ea typeface="+mn-ea"/>
                <a:cs typeface="+mn-cs"/>
              </a:rPr>
              <a:t>DEQ Ranking of system by need </a:t>
            </a:r>
            <a:endParaRPr kumimoji="0" lang="en-US" b="0" i="0" u="none" strike="noStrike" kern="1200" cap="none" spc="0" normalizeH="0" baseline="0" noProof="0" dirty="0">
              <a:ln>
                <a:noFill/>
              </a:ln>
              <a:solidFill>
                <a:schemeClr val="bg1">
                  <a:lumMod val="65000"/>
                </a:scheme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lumMod val="65000"/>
                  </a:schemeClr>
                </a:solidFill>
                <a:effectLst/>
                <a:uLnTx/>
                <a:uFillTx/>
                <a:latin typeface="Open Sans Light"/>
                <a:ea typeface="+mn-ea"/>
                <a:cs typeface="+mn-cs"/>
              </a:rPr>
              <a:t>Confirmation letter from DEQ that you are on the Project Priority List.</a:t>
            </a:r>
            <a:endParaRPr lang="en-US" dirty="0">
              <a:solidFill>
                <a:schemeClr val="bg1">
                  <a:lumMod val="65000"/>
                </a:schemeClr>
              </a:solidFill>
              <a:latin typeface="Open Sans Light"/>
            </a:endParaRPr>
          </a:p>
          <a:p>
            <a:pPr marL="187325" marR="0" lvl="1" algn="l" defTabSz="609630" rtl="0" eaLnBrk="1" fontAlgn="auto" latinLnBrk="0" hangingPunct="1">
              <a:lnSpc>
                <a:spcPct val="158627"/>
              </a:lnSpc>
              <a:spcBef>
                <a:spcPts val="0"/>
              </a:spcBef>
              <a:spcAft>
                <a:spcPts val="0"/>
              </a:spcAft>
              <a:buClrTx/>
              <a:buSzTx/>
              <a:tabLst/>
              <a:defRPr/>
            </a:pPr>
            <a:r>
              <a:rPr kumimoji="0" lang="en-US" b="0" i="0" u="sng" strike="noStrike" kern="1200" cap="none" spc="0" normalizeH="0" baseline="0" noProof="0" dirty="0">
                <a:ln>
                  <a:noFill/>
                </a:ln>
                <a:solidFill>
                  <a:schemeClr val="bg1">
                    <a:lumMod val="65000"/>
                  </a:scheme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chemeClr val="bg1">
                    <a:lumMod val="65000"/>
                  </a:schemeClr>
                </a:solidFill>
                <a:effectLst/>
                <a:uLnTx/>
                <a:uFillTx/>
                <a:latin typeface="Open Sans Light"/>
                <a:ea typeface="+mn-ea"/>
                <a:cs typeface="+mn-cs"/>
              </a:rPr>
              <a:t>Environmental Review</a:t>
            </a:r>
            <a:endParaRPr kumimoji="0" lang="en-US" b="0" i="0" u="none" strike="noStrike" kern="1200" cap="none" spc="0" normalizeH="0" baseline="0" noProof="0" dirty="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chemeClr val="bg1">
                    <a:lumMod val="65000"/>
                  </a:schemeClr>
                </a:solidFill>
                <a:effectLst/>
                <a:uLnTx/>
                <a:uFillTx/>
                <a:latin typeface="Open Sans Light"/>
                <a:ea typeface="+mn-ea"/>
                <a:cs typeface="+mn-cs"/>
              </a:rPr>
              <a:t>Capacity Development</a:t>
            </a:r>
            <a:endParaRPr kumimoji="0" lang="en-US" b="0" i="0" u="none" strike="noStrike" kern="1200" cap="none" spc="0" normalizeH="0" baseline="0" noProof="0" dirty="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chemeClr val="bg1">
                    <a:lumMod val="65000"/>
                  </a:schemeClr>
                </a:solidFill>
                <a:effectLst/>
                <a:uLnTx/>
                <a:uFillTx/>
                <a:latin typeface="Open Sans Light"/>
                <a:ea typeface="+mn-ea"/>
                <a:cs typeface="+mn-cs"/>
              </a:rPr>
              <a:t>Engineering Planning and Design</a:t>
            </a:r>
            <a:endParaRPr kumimoji="0" lang="en-US" b="0" i="0" u="none" strike="noStrike" kern="1200" cap="none" spc="0" normalizeH="0" baseline="0" noProof="0" dirty="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b="0" i="1" u="none" strike="noStrike" kern="1200" cap="none" spc="0" normalizeH="0" baseline="0" noProof="0" dirty="0">
                <a:ln>
                  <a:noFill/>
                </a:ln>
                <a:solidFill>
                  <a:schemeClr val="bg1">
                    <a:lumMod val="65000"/>
                  </a:schemeClr>
                </a:solidFill>
                <a:effectLst/>
                <a:uLnTx/>
                <a:uFillTx/>
                <a:latin typeface="Open Sans Light"/>
                <a:ea typeface="+mn-ea"/>
                <a:cs typeface="+mn-cs"/>
              </a:rPr>
              <a:t>Financial Application</a:t>
            </a:r>
            <a:endParaRPr kumimoji="0" lang="en-US" b="0" i="1" u="none" strike="noStrike" kern="1200" cap="none" spc="0" normalizeH="0" baseline="0" noProof="0" dirty="0">
              <a:ln>
                <a:noFill/>
              </a:ln>
              <a:solidFill>
                <a:schemeClr val="bg1">
                  <a:lumMod val="65000"/>
                </a:scheme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schemeClr val="bg1">
                    <a:lumMod val="65000"/>
                  </a:schemeClr>
                </a:solidFill>
                <a:effectLst/>
                <a:uLnTx/>
                <a:uFillTx/>
                <a:latin typeface="Open Sans Light"/>
                <a:ea typeface="+mn-ea"/>
                <a:cs typeface="+mn-cs"/>
              </a:rPr>
              <a:t>Construction permit</a:t>
            </a:r>
            <a:endParaRPr kumimoji="0" lang="en-US" b="0" i="0" u="none" strike="noStrike" kern="1200" cap="none" spc="0" normalizeH="0" baseline="0" noProof="0" dirty="0">
              <a:ln>
                <a:noFill/>
              </a:ln>
              <a:solidFill>
                <a:schemeClr val="bg1">
                  <a:lumMod val="65000"/>
                </a:scheme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b="0" i="0" u="none" strike="noStrike" kern="1200" cap="none" spc="0" normalizeH="0" baseline="0" noProof="0" dirty="0">
                <a:ln>
                  <a:noFill/>
                </a:ln>
                <a:solidFill>
                  <a:schemeClr val="bg1">
                    <a:lumMod val="65000"/>
                  </a:schemeClr>
                </a:solidFill>
                <a:effectLst/>
                <a:uLnTx/>
                <a:uFillTx/>
                <a:latin typeface="Open Sans Light"/>
                <a:ea typeface="+mn-ea"/>
                <a:cs typeface="+mn-cs"/>
              </a:rPr>
              <a:t>**** </a:t>
            </a:r>
            <a:r>
              <a:rPr kumimoji="0" lang="en-US" b="0" i="0" u="none" strike="noStrike" kern="1200" cap="none" spc="0" normalizeH="0" baseline="0" noProof="0" dirty="0">
                <a:ln>
                  <a:noFill/>
                </a:ln>
                <a:solidFill>
                  <a:schemeClr val="bg1">
                    <a:lumMod val="65000"/>
                  </a:scheme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dirty="0">
              <a:ln>
                <a:noFill/>
              </a:ln>
              <a:solidFill>
                <a:srgbClr val="000000"/>
              </a:solidFill>
              <a:effectLst/>
              <a:uLnTx/>
              <a:uFillTx/>
              <a:latin typeface="Open Sans Light Bold Italics"/>
              <a:ea typeface="+mn-ea"/>
              <a:cs typeface="+mn-cs"/>
            </a:endParaRPr>
          </a:p>
        </p:txBody>
      </p:sp>
    </p:spTree>
    <p:extLst>
      <p:ext uri="{BB962C8B-B14F-4D97-AF65-F5344CB8AC3E}">
        <p14:creationId xmlns:p14="http://schemas.microsoft.com/office/powerpoint/2010/main" val="3553483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100000">
              <a:schemeClr val="accent1">
                <a:lumMod val="20000"/>
                <a:lumOff val="80000"/>
              </a:schemeClr>
            </a:gs>
          </a:gsLst>
          <a:lin ang="2700000" scaled="1"/>
        </a:gradFill>
        <a:effectLst/>
      </p:bgPr>
    </p:bg>
    <p:spTree>
      <p:nvGrpSpPr>
        <p:cNvPr id="1" name="">
          <a:extLst>
            <a:ext uri="{FF2B5EF4-FFF2-40B4-BE49-F238E27FC236}">
              <a16:creationId xmlns:a16="http://schemas.microsoft.com/office/drawing/2014/main" id="{0A14E8CA-C0CF-FB74-115C-BCFEF226A2D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59FACD0-5E64-9548-3005-DF9799335AD9}"/>
              </a:ext>
            </a:extLst>
          </p:cNvPr>
          <p:cNvSpPr txBox="1"/>
          <p:nvPr/>
        </p:nvSpPr>
        <p:spPr>
          <a:xfrm>
            <a:off x="131191" y="1067994"/>
            <a:ext cx="8204941" cy="2377639"/>
          </a:xfrm>
          <a:prstGeom prst="rect">
            <a:avLst/>
          </a:prstGeom>
        </p:spPr>
        <p:txBody>
          <a:bodyPr wrap="square" lIns="0" tIns="0" rIns="0" bIns="0" rtlCol="0" anchor="t">
            <a:spAutoFit/>
          </a:bodyPr>
          <a:lstStyle/>
          <a:p>
            <a:pPr marL="464185" marR="0" lvl="1" indent="-231775" defTabSz="609630" rtl="0" eaLnBrk="1" fontAlgn="auto" latinLnBrk="0" hangingPunct="1">
              <a:lnSpc>
                <a:spcPct val="15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Open Sans Light"/>
                <a:ea typeface="+mn-ea"/>
                <a:cs typeface="+mn-cs"/>
              </a:rPr>
              <a:t>Projects must be listed on the DWSRF Project Priority List (PPL)</a:t>
            </a:r>
          </a:p>
          <a:p>
            <a:pPr marL="921385" lvl="2" indent="-231775" defTabSz="609630">
              <a:lnSpc>
                <a:spcPct val="150000"/>
              </a:lnSpc>
              <a:buFont typeface="Arial"/>
              <a:buChar char="•"/>
            </a:pPr>
            <a:r>
              <a:rPr lang="en-US" sz="1850" dirty="0">
                <a:solidFill>
                  <a:srgbClr val="000000"/>
                </a:solidFill>
                <a:latin typeface="Abadi Extra Light" panose="020B0204020104020204" pitchFamily="34" charset="0"/>
              </a:rPr>
              <a:t>How to get on that list:</a:t>
            </a:r>
          </a:p>
          <a:p>
            <a:pPr marL="1378585" lvl="3" indent="-231775" defTabSz="609630">
              <a:lnSpc>
                <a:spcPct val="150000"/>
              </a:lnSpc>
              <a:buFont typeface="Arial"/>
              <a:buChar char="•"/>
            </a:pPr>
            <a:r>
              <a:rPr kumimoji="0" lang="en-US" sz="1850" b="0" i="0" u="none" strike="noStrike" kern="1200" cap="none" spc="0" normalizeH="0" baseline="0" noProof="0" dirty="0">
                <a:ln>
                  <a:noFill/>
                </a:ln>
                <a:solidFill>
                  <a:srgbClr val="000000"/>
                </a:solidFill>
                <a:effectLst/>
                <a:uLnTx/>
                <a:uFillTx/>
                <a:latin typeface="Abadi Extra Light" panose="020B0204020104020204" pitchFamily="34" charset="0"/>
              </a:rPr>
              <a:t>Secure an Engineer</a:t>
            </a:r>
          </a:p>
          <a:p>
            <a:pPr marL="1378585" lvl="3" indent="-231775" defTabSz="609630">
              <a:buFont typeface="Arial"/>
              <a:buChar char="•"/>
            </a:pPr>
            <a:r>
              <a:rPr lang="en-US" sz="1850" dirty="0">
                <a:solidFill>
                  <a:srgbClr val="000000"/>
                </a:solidFill>
                <a:latin typeface="Abadi Extra Light" panose="020B0204020104020204" pitchFamily="34" charset="0"/>
              </a:rPr>
              <a:t>Go to DEQ webpage:  deq.ok.gov </a:t>
            </a:r>
            <a:r>
              <a:rPr lang="en-US" sz="1850" dirty="0">
                <a:solidFill>
                  <a:srgbClr val="000000"/>
                </a:solidFill>
                <a:latin typeface="Abadi Extra Light" panose="020B0204020104020204" pitchFamily="34" charset="0"/>
                <a:sym typeface="Wingdings" panose="05000000000000000000" pitchFamily="2" charset="2"/>
              </a:rPr>
              <a:t> Divisions  Water Quality  Public Water Supply  Drinking Water State Revolving Fund</a:t>
            </a:r>
          </a:p>
          <a:p>
            <a:pPr marL="1378585" lvl="3" indent="-231775" defTabSz="609630">
              <a:lnSpc>
                <a:spcPct val="150000"/>
              </a:lnSpc>
              <a:spcAft>
                <a:spcPts val="3000"/>
              </a:spcAft>
              <a:buFont typeface="Arial"/>
              <a:buChar char="•"/>
            </a:pPr>
            <a:r>
              <a:rPr lang="en-US" sz="2400" b="1" i="1" dirty="0">
                <a:solidFill>
                  <a:prstClr val="black"/>
                </a:solidFill>
                <a:latin typeface="Abadi Extra Light" panose="020B0204020104020204" pitchFamily="34" charset="0"/>
              </a:rPr>
              <a:t>“Request for Placement Letter (Example)”</a:t>
            </a:r>
            <a:endParaRPr kumimoji="0" lang="en-US" sz="2400" b="1" i="1" u="none" strike="noStrike" kern="1200" cap="none" spc="0" normalizeH="0" baseline="0" noProof="0" dirty="0">
              <a:ln>
                <a:noFill/>
              </a:ln>
              <a:solidFill>
                <a:prstClr val="black"/>
              </a:solidFill>
              <a:effectLst/>
              <a:uLnTx/>
              <a:uFillTx/>
              <a:latin typeface="Abadi Extra Light" panose="020B0204020104020204" pitchFamily="34" charset="0"/>
            </a:endParaRPr>
          </a:p>
        </p:txBody>
      </p:sp>
      <p:sp>
        <p:nvSpPr>
          <p:cNvPr id="5" name="TextBox 5">
            <a:extLst>
              <a:ext uri="{FF2B5EF4-FFF2-40B4-BE49-F238E27FC236}">
                <a16:creationId xmlns:a16="http://schemas.microsoft.com/office/drawing/2014/main" id="{B4D6C296-EBFA-0129-4635-FC81E1D1220C}"/>
              </a:ext>
            </a:extLst>
          </p:cNvPr>
          <p:cNvSpPr txBox="1"/>
          <p:nvPr/>
        </p:nvSpPr>
        <p:spPr>
          <a:xfrm>
            <a:off x="502443" y="253518"/>
            <a:ext cx="8933105" cy="775790"/>
          </a:xfrm>
          <a:prstGeom prst="rect">
            <a:avLst/>
          </a:prstGeom>
        </p:spPr>
        <p:txBody>
          <a:bodyPr wrap="square" lIns="0" tIns="0" rIns="0" bIns="0" rtlCol="0" anchor="t">
            <a:spAutoFit/>
          </a:bodyPr>
          <a:lstStyle/>
          <a:p>
            <a:pPr marL="0" marR="0" lvl="0" indent="0" algn="ctr" defTabSz="609630" rtl="0" eaLnBrk="1" fontAlgn="auto" latinLnBrk="0" hangingPunct="1">
              <a:lnSpc>
                <a:spcPct val="156005"/>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Poppins ExtraBold"/>
                <a:ea typeface="+mn-ea"/>
                <a:cs typeface="+mn-cs"/>
              </a:rPr>
              <a:t>Submission of Project Priority List</a:t>
            </a: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497A7E4-6988-D2F3-D125-2283124DF5DD}"/>
              </a:ext>
            </a:extLst>
          </p:cNvPr>
          <p:cNvPicPr>
            <a:picLocks noChangeAspect="1"/>
          </p:cNvPicPr>
          <p:nvPr/>
        </p:nvPicPr>
        <p:blipFill>
          <a:blip r:embed="rId3"/>
          <a:srcRect t="8154"/>
          <a:stretch>
            <a:fillRect/>
          </a:stretch>
        </p:blipFill>
        <p:spPr>
          <a:xfrm>
            <a:off x="6841689" y="2820594"/>
            <a:ext cx="4839375" cy="3928549"/>
          </a:xfrm>
          <a:prstGeom prst="rect">
            <a:avLst/>
          </a:prstGeom>
        </p:spPr>
      </p:pic>
    </p:spTree>
    <p:extLst>
      <p:ext uri="{BB962C8B-B14F-4D97-AF65-F5344CB8AC3E}">
        <p14:creationId xmlns:p14="http://schemas.microsoft.com/office/powerpoint/2010/main" val="457528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3CBFD5-7A3C-2C92-441A-B0463B5924C7}"/>
              </a:ext>
            </a:extLst>
          </p:cNvPr>
          <p:cNvPicPr>
            <a:picLocks noChangeAspect="1"/>
          </p:cNvPicPr>
          <p:nvPr/>
        </p:nvPicPr>
        <p:blipFill>
          <a:blip r:embed="rId3"/>
          <a:stretch>
            <a:fillRect/>
          </a:stretch>
        </p:blipFill>
        <p:spPr>
          <a:xfrm>
            <a:off x="1902254" y="82993"/>
            <a:ext cx="7939170" cy="6691586"/>
          </a:xfrm>
          <a:prstGeom prst="rect">
            <a:avLst/>
          </a:prstGeom>
        </p:spPr>
      </p:pic>
    </p:spTree>
    <p:extLst>
      <p:ext uri="{BB962C8B-B14F-4D97-AF65-F5344CB8AC3E}">
        <p14:creationId xmlns:p14="http://schemas.microsoft.com/office/powerpoint/2010/main" val="4103926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u="none"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CONTRACTS PHASE</a:t>
            </a:r>
            <a:endParaRPr kumimoji="0" lang="en-US" sz="1800" b="0" i="0" u="sng" strike="noStrike" kern="1200" cap="none" spc="0" normalizeH="0" baseline="0" noProof="0">
              <a:ln>
                <a:noFill/>
              </a:ln>
              <a:solidFill>
                <a:prstClr val="white">
                  <a:lumMod val="65000"/>
                </a:prst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Pre-Bid Meeting</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Advertising and Accepting Bids</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white">
                    <a:lumMod val="65000"/>
                  </a:prstClr>
                </a:solidFill>
                <a:effectLst/>
                <a:uLnTx/>
                <a:uFillTx/>
                <a:latin typeface="Open Sans Light"/>
                <a:ea typeface="+mn-ea"/>
                <a:cs typeface="+mn-cs"/>
              </a:rPr>
              <a:t>OWRB Board/Binding Commitment</a:t>
            </a:r>
            <a:endParaRPr kumimoji="0" lang="en-US" sz="1733" b="0" i="1"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white">
                    <a:lumMod val="65000"/>
                  </a:prstClr>
                </a:solidFill>
                <a:effectLst/>
                <a:uLnTx/>
                <a:uFillTx/>
                <a:latin typeface="Open Sans Light"/>
                <a:ea typeface="+mn-ea"/>
                <a:cs typeface="+mn-cs"/>
              </a:rPr>
              <a:t>Loan Closing, Interest Rate set</a:t>
            </a:r>
            <a:endParaRPr kumimoji="0" lang="en-US" sz="1733" b="0" i="1"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Awarding Construction Contracts</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Oklahoma Competitive Bidding Act/DBE</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Pre-Construction Conference</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CONSTRUCTION</a:t>
            </a:r>
            <a:r>
              <a:rPr kumimoji="0" lang="en-US" sz="1733" b="0" i="0" u="none" strike="noStrike" kern="1200" cap="none" spc="0" normalizeH="0" baseline="0" noProof="0">
                <a:ln>
                  <a:noFill/>
                </a:ln>
                <a:solidFill>
                  <a:prstClr val="white">
                    <a:lumMod val="65000"/>
                  </a:prst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Pay Requests </a:t>
            </a: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(Reimbursement)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AIS/BABA/Davis Bacon</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p:txBody>
      </p:sp>
      <p:sp>
        <p:nvSpPr>
          <p:cNvPr id="5" name="TextBox 5"/>
          <p:cNvSpPr txBox="1"/>
          <p:nvPr/>
        </p:nvSpPr>
        <p:spPr>
          <a:xfrm>
            <a:off x="281133" y="754238"/>
            <a:ext cx="4866638" cy="630332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black"/>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rgbClr val="000000"/>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srgbClr val="000000"/>
                </a:solidFill>
                <a:effectLst/>
                <a:uLnTx/>
                <a:uFillTx/>
                <a:latin typeface="Open Sans Light"/>
                <a:ea typeface="+mn-ea"/>
                <a:cs typeface="+mn-cs"/>
              </a:rPr>
              <a:t> </a:t>
            </a: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srgbClr val="000000"/>
                </a:solidFill>
                <a:effectLst/>
                <a:uLnTx/>
                <a:uFillTx/>
                <a:latin typeface="Open Sans Light"/>
                <a:ea typeface="+mn-ea"/>
                <a:cs typeface="+mn-cs"/>
              </a:rPr>
              <a:t>Submission of “Project Priority List”</a:t>
            </a:r>
            <a:endParaRPr kumimoji="0" lang="en-US" sz="1733" b="1" i="0" u="none" strike="sng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noStrike" kern="1200" cap="none" spc="0" normalizeH="0" baseline="0" noProof="0">
                <a:ln>
                  <a:noFill/>
                </a:ln>
                <a:solidFill>
                  <a:srgbClr val="000000"/>
                </a:solidFill>
                <a:effectLst/>
                <a:uLnTx/>
                <a:uFillTx/>
                <a:latin typeface="Open Sans Light"/>
                <a:ea typeface="+mn-ea"/>
                <a:cs typeface="+mn-cs"/>
              </a:rPr>
              <a:t>DEQ Ranking of system by need </a:t>
            </a: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0" b="0" i="0" u="none" strike="noStrike" kern="1200" cap="none" spc="0" normalizeH="0" baseline="0" noProof="0">
                <a:ln>
                  <a:noFill/>
                </a:ln>
                <a:solidFill>
                  <a:prstClr val="white">
                    <a:lumMod val="65000"/>
                  </a:prstClr>
                </a:solidFill>
                <a:effectLst/>
                <a:uLnTx/>
                <a:uFillTx/>
                <a:latin typeface="Open Sans Light"/>
                <a:ea typeface="+mn-ea"/>
                <a:cs typeface="+mn-cs"/>
              </a:rPr>
              <a:t>Confirmation letter from DEQ that you are on the Project Priority List.</a:t>
            </a:r>
            <a:endParaRPr kumimoji="0" lang="en-US" sz="1730"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Environmental Review</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Capacity Development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Engineering Planning and Design</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white">
                    <a:lumMod val="65000"/>
                  </a:prstClr>
                </a:solidFill>
                <a:effectLst/>
                <a:uLnTx/>
                <a:uFillTx/>
                <a:latin typeface="Open Sans Light"/>
                <a:ea typeface="+mn-ea"/>
                <a:cs typeface="+mn-cs"/>
              </a:rPr>
              <a:t>Financial Application</a:t>
            </a:r>
            <a:endParaRPr kumimoji="0" lang="en-US" sz="1733" b="0" i="1"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Construction permit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 </a:t>
            </a:r>
            <a:r>
              <a:rPr kumimoji="0" lang="en-US" sz="1733" b="0" i="0" u="none" strike="noStrike" kern="1200" cap="none" spc="0" normalizeH="0" baseline="0" noProof="0">
                <a:ln>
                  <a:noFill/>
                </a:ln>
                <a:solidFill>
                  <a:prstClr val="white">
                    <a:lumMod val="65000"/>
                  </a:prst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Tree>
    <p:extLst>
      <p:ext uri="{BB962C8B-B14F-4D97-AF65-F5344CB8AC3E}">
        <p14:creationId xmlns:p14="http://schemas.microsoft.com/office/powerpoint/2010/main" val="3574876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u="none"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CONTRACTS PHASE</a:t>
            </a:r>
            <a:endParaRPr kumimoji="0" lang="en-US" sz="1800" b="0" i="0" u="sng" strike="noStrike" kern="1200" cap="none" spc="0" normalizeH="0" baseline="0" noProof="0">
              <a:ln>
                <a:noFill/>
              </a:ln>
              <a:solidFill>
                <a:prstClr val="white">
                  <a:lumMod val="65000"/>
                </a:prst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Pre-Bid Meeting</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Advertising and Accepting Bids</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white">
                    <a:lumMod val="65000"/>
                  </a:prstClr>
                </a:solidFill>
                <a:effectLst/>
                <a:uLnTx/>
                <a:uFillTx/>
                <a:latin typeface="Open Sans Light"/>
                <a:ea typeface="+mn-ea"/>
                <a:cs typeface="+mn-cs"/>
              </a:rPr>
              <a:t>OWRB Board/Binding Commitment</a:t>
            </a:r>
            <a:endParaRPr kumimoji="0" lang="en-US" sz="1733" b="0" i="1"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white">
                    <a:lumMod val="65000"/>
                  </a:prstClr>
                </a:solidFill>
                <a:effectLst/>
                <a:uLnTx/>
                <a:uFillTx/>
                <a:latin typeface="Open Sans Light"/>
                <a:ea typeface="+mn-ea"/>
                <a:cs typeface="+mn-cs"/>
              </a:rPr>
              <a:t>Loan Closing, Interest Rate set</a:t>
            </a:r>
            <a:endParaRPr kumimoji="0" lang="en-US" sz="1733" b="0" i="1"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Awarding Construction Contracts</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Oklahoma Competitive Bidding Act/DBE</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Pre-Construction Conference</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CONSTRUCTION</a:t>
            </a:r>
            <a:r>
              <a:rPr kumimoji="0" lang="en-US" sz="1733" b="0" i="0" u="none" strike="noStrike" kern="1200" cap="none" spc="0" normalizeH="0" baseline="0" noProof="0">
                <a:ln>
                  <a:noFill/>
                </a:ln>
                <a:solidFill>
                  <a:prstClr val="white">
                    <a:lumMod val="65000"/>
                  </a:prst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Pay Requests </a:t>
            </a: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(Reimbursement)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AIS/BABA/Davis Bacon</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black"/>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srgbClr val="000000"/>
                </a:solidFill>
                <a:effectLst/>
                <a:uLnTx/>
                <a:uFillTx/>
                <a:latin typeface="Open Sans Light"/>
                <a:ea typeface="+mn-ea"/>
                <a:cs typeface="+mn-cs"/>
              </a:rPr>
              <a:t>Contract with engineering firm </a:t>
            </a: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srgbClr val="000000"/>
                </a:solidFill>
                <a:effectLst/>
                <a:uLnTx/>
                <a:uFillTx/>
                <a:latin typeface="Open Sans Light"/>
                <a:ea typeface="+mn-ea"/>
                <a:cs typeface="+mn-cs"/>
              </a:rPr>
              <a:t>Submission of “Project Priority List”</a:t>
            </a: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srgbClr val="000000"/>
                </a:solidFill>
                <a:effectLst/>
                <a:uLnTx/>
                <a:uFillTx/>
                <a:latin typeface="Open Sans Light"/>
                <a:ea typeface="+mn-ea"/>
                <a:cs typeface="+mn-cs"/>
              </a:rPr>
              <a:t>DEQ Ranking of system by need </a:t>
            </a: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Environmental Review</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Capacity Development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Engineering Planning and Design</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white">
                    <a:lumMod val="65000"/>
                  </a:prstClr>
                </a:solidFill>
                <a:effectLst/>
                <a:uLnTx/>
                <a:uFillTx/>
                <a:latin typeface="Open Sans Light"/>
                <a:ea typeface="+mn-ea"/>
                <a:cs typeface="+mn-cs"/>
              </a:rPr>
              <a:t>Financial Application</a:t>
            </a:r>
            <a:endParaRPr kumimoji="0" lang="en-US" sz="1733" b="0" i="1"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Construction permit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 </a:t>
            </a:r>
            <a:r>
              <a:rPr kumimoji="0" lang="en-US" sz="1733" b="0" i="0" u="none" strike="noStrike" kern="1200" cap="none" spc="0" normalizeH="0" baseline="0" noProof="0">
                <a:ln>
                  <a:noFill/>
                </a:ln>
                <a:solidFill>
                  <a:prstClr val="white">
                    <a:lumMod val="65000"/>
                  </a:prst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Open Sans Light"/>
                <a:ea typeface="+mn-ea"/>
                <a:cs typeface="+mn-cs"/>
              </a:rPr>
              <a:t>Confirmation letter from DEQ that you are on the Project Priority List.</a:t>
            </a:r>
            <a:endParaRPr kumimoji="0" lang="en-US" sz="1800"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716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u="none"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CONTRACTS PHASE</a:t>
            </a:r>
            <a:endParaRPr kumimoji="0" lang="en-US" sz="1800" b="0" i="0" u="sng" strike="noStrike" kern="1200" cap="none" spc="0" normalizeH="0" baseline="0" noProof="0">
              <a:ln>
                <a:noFill/>
              </a:ln>
              <a:solidFill>
                <a:prstClr val="white">
                  <a:lumMod val="65000"/>
                </a:prst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Pre-Bid Meeting</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Advertising and Accepting Bids</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white">
                    <a:lumMod val="65000"/>
                  </a:prstClr>
                </a:solidFill>
                <a:effectLst/>
                <a:uLnTx/>
                <a:uFillTx/>
                <a:latin typeface="Open Sans Light"/>
                <a:ea typeface="+mn-ea"/>
                <a:cs typeface="+mn-cs"/>
              </a:rPr>
              <a:t>OWRB Board/Binding Commitment</a:t>
            </a:r>
            <a:endParaRPr kumimoji="0" lang="en-US" sz="1733" b="0" i="1"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white">
                    <a:lumMod val="65000"/>
                  </a:prstClr>
                </a:solidFill>
                <a:effectLst/>
                <a:uLnTx/>
                <a:uFillTx/>
                <a:latin typeface="Open Sans Light"/>
                <a:ea typeface="+mn-ea"/>
                <a:cs typeface="+mn-cs"/>
              </a:rPr>
              <a:t>Loan Closing, Interest Rate set</a:t>
            </a:r>
            <a:endParaRPr kumimoji="0" lang="en-US" sz="1733" b="0" i="1"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Awarding Construction Contracts</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Oklahoma Competitive Bidding Act/DBE</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Pre-Construction Conference</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CONSTRUCTION</a:t>
            </a:r>
            <a:r>
              <a:rPr kumimoji="0" lang="en-US" sz="1733" b="0" i="0" u="none" strike="noStrike" kern="1200" cap="none" spc="0" normalizeH="0" baseline="0" noProof="0">
                <a:ln>
                  <a:noFill/>
                </a:ln>
                <a:solidFill>
                  <a:prstClr val="white">
                    <a:lumMod val="65000"/>
                  </a:prst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Pay Requests </a:t>
            </a: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(Reimbursement)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AIS/BABA/Davis Bacon</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white">
                  <a:lumMod val="65000"/>
                </a:prstClr>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 </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Submission of “Project Priority List”</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DEQ Ranking of system by need </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rgbClr val="000000"/>
                </a:solidFill>
                <a:effectLst/>
                <a:uLnTx/>
                <a:uFillTx/>
                <a:latin typeface="Open Sans Light"/>
                <a:ea typeface="+mn-ea"/>
                <a:cs typeface="+mn-cs"/>
              </a:rPr>
              <a:t>Engineering Planning and Design</a:t>
            </a: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rgbClr val="000000"/>
                </a:solidFill>
                <a:effectLst/>
                <a:uLnTx/>
                <a:uFillTx/>
                <a:latin typeface="Open Sans Light"/>
                <a:ea typeface="+mn-ea"/>
                <a:cs typeface="+mn-cs"/>
              </a:rPr>
              <a:t>Environmental Review</a:t>
            </a: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rgbClr val="000000"/>
                </a:solidFill>
                <a:effectLst/>
                <a:uLnTx/>
                <a:uFillTx/>
                <a:latin typeface="Open Sans Light"/>
                <a:ea typeface="+mn-ea"/>
                <a:cs typeface="+mn-cs"/>
              </a:rPr>
              <a:t>Capacity Development</a:t>
            </a: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srgbClr val="000000"/>
                </a:solidFill>
                <a:effectLst/>
                <a:uLnTx/>
                <a:uFillTx/>
                <a:latin typeface="Open Sans Light"/>
                <a:ea typeface="+mn-ea"/>
                <a:cs typeface="+mn-cs"/>
              </a:rPr>
              <a:t>Financial Application</a:t>
            </a:r>
            <a:endParaRPr kumimoji="0" lang="en-US" sz="1733" b="0" i="1" u="none" strike="noStrike" kern="1200" cap="none" spc="0" normalizeH="0" baseline="0" noProof="0">
              <a:ln>
                <a:noFill/>
              </a:ln>
              <a:solidFill>
                <a:srgbClr val="000000"/>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srgbClr val="000000"/>
                </a:solidFill>
                <a:effectLst/>
                <a:uLnTx/>
                <a:uFillTx/>
                <a:latin typeface="Open Sans Light"/>
                <a:ea typeface="+mn-ea"/>
                <a:cs typeface="+mn-cs"/>
              </a:rPr>
              <a:t>Construction permit</a:t>
            </a: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ctr" defTabSz="609630" rtl="0" eaLnBrk="1" fontAlgn="auto" latinLnBrk="0" hangingPunct="1">
              <a:lnSpc>
                <a:spcPct val="158627"/>
              </a:lnSpc>
              <a:spcBef>
                <a:spcPct val="0"/>
              </a:spcBef>
              <a:spcAft>
                <a:spcPts val="0"/>
              </a:spcAft>
              <a:buClrTx/>
              <a:buSzTx/>
              <a:buFontTx/>
              <a:buNone/>
              <a:tabLst/>
              <a:defRPr/>
            </a:pPr>
            <a:r>
              <a:rPr kumimoji="0" lang="en-US" sz="1733" b="0" i="0" u="sng" strike="noStrike" kern="1200" cap="none" spc="0" normalizeH="0" baseline="0" noProof="0">
                <a:ln>
                  <a:noFill/>
                </a:ln>
                <a:solidFill>
                  <a:srgbClr val="000000"/>
                </a:solidFill>
                <a:effectLst/>
                <a:uLnTx/>
                <a:uFillTx/>
                <a:latin typeface="Biome" panose="020B0502040204020203" pitchFamily="34" charset="0"/>
                <a:ea typeface="+mn-ea"/>
                <a:cs typeface="Biome" panose="020B0502040204020203" pitchFamily="34" charset="0"/>
              </a:rPr>
              <a:t>**** Funds will not be dispersed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sngStrike" kern="1200" cap="none" spc="0" normalizeH="0" baseline="0" noProof="0">
                <a:ln>
                  <a:noFill/>
                </a:ln>
                <a:solidFill>
                  <a:prstClr val="white">
                    <a:lumMod val="65000"/>
                  </a:prstClr>
                </a:solidFill>
                <a:effectLst/>
                <a:uLnTx/>
                <a:uFillTx/>
                <a:latin typeface="Open Sans Light"/>
                <a:ea typeface="+mn-ea"/>
                <a:cs typeface="+mn-cs"/>
              </a:rPr>
              <a:t>Confirmation letter from DEQ that you are on the Project Priority List.</a:t>
            </a:r>
            <a:endParaRPr kumimoji="0" lang="en-US" sz="1800"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476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u="none"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black"/>
                </a:solidFill>
                <a:effectLst/>
                <a:uLnTx/>
                <a:uFillTx/>
                <a:latin typeface="Open Sans Light Bold"/>
                <a:ea typeface="+mn-ea"/>
                <a:cs typeface="+mn-cs"/>
              </a:rPr>
              <a:t>CONTRACTS PHASE</a:t>
            </a:r>
            <a:endParaRPr kumimoji="0" lang="en-US" sz="1800" b="0" i="0" u="sng" strike="noStrike" kern="1200" cap="none" spc="0" normalizeH="0" baseline="0" noProof="0">
              <a:ln>
                <a:noFill/>
              </a:ln>
              <a:solidFill>
                <a:prstClr val="black"/>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Pre-Bid Meeting</a:t>
            </a:r>
            <a:endParaRPr kumimoji="0" lang="en-US" sz="1733" b="0" i="0" u="none" strike="noStrike" kern="1200" cap="none" spc="0" normalizeH="0" baseline="0" noProof="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Advertising and Accepting Bids</a:t>
            </a:r>
            <a:endParaRPr kumimoji="0" lang="en-US" sz="1733" b="0" i="0" u="none" strike="noStrike" kern="1200" cap="none" spc="0" normalizeH="0" baseline="0" noProof="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black"/>
                </a:solidFill>
                <a:effectLst/>
                <a:uLnTx/>
                <a:uFillTx/>
                <a:latin typeface="Open Sans Light"/>
                <a:ea typeface="+mn-ea"/>
                <a:cs typeface="+mn-cs"/>
              </a:rPr>
              <a:t>OWRB Board/Binding Commitment</a:t>
            </a:r>
            <a:endParaRPr kumimoji="0" lang="en-US" sz="1733" b="0" i="1" u="none" strike="noStrike" kern="1200" cap="none" spc="0" normalizeH="0" baseline="0" noProof="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a:ln>
                  <a:noFill/>
                </a:ln>
                <a:solidFill>
                  <a:prstClr val="black"/>
                </a:solidFill>
                <a:effectLst/>
                <a:uLnTx/>
                <a:uFillTx/>
                <a:latin typeface="Open Sans Light"/>
                <a:ea typeface="+mn-ea"/>
                <a:cs typeface="+mn-cs"/>
              </a:rPr>
              <a:t>Interest rate set, Loan Closing</a:t>
            </a:r>
            <a:endParaRPr kumimoji="0" lang="en-US" sz="1733" b="0" i="1" u="none" strike="noStrike" kern="1200" cap="none" spc="0" normalizeH="0" baseline="0" noProof="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Awarding Construction Contracts</a:t>
            </a:r>
            <a:endParaRPr kumimoji="0" lang="en-US" sz="1733" b="0" i="0" u="none" strike="noStrike" kern="1200" cap="none" spc="0" normalizeH="0" baseline="0" noProof="0">
              <a:ln>
                <a:noFill/>
              </a:ln>
              <a:solidFill>
                <a:prstClr val="black"/>
              </a:solidFill>
              <a:effectLst/>
              <a:uLnTx/>
              <a:uFillTx/>
              <a:latin typeface="Open Sans Light"/>
              <a:ea typeface="Open Sans Light"/>
              <a:cs typeface="Open Sans Light"/>
            </a:endParaRPr>
          </a:p>
          <a:p>
            <a:pPr marL="644525" marR="0" lvl="2" indent="0" algn="l" defTabSz="609630" rtl="0" eaLnBrk="1" fontAlgn="auto" latinLnBrk="0" hangingPunct="1">
              <a:lnSpc>
                <a:spcPct val="158627"/>
              </a:lnSpc>
              <a:spcBef>
                <a:spcPts val="0"/>
              </a:spcBef>
              <a:spcAft>
                <a:spcPts val="0"/>
              </a:spcAft>
              <a:buClrTx/>
              <a:buSzTx/>
              <a:buFontTx/>
              <a:buNone/>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Oklahoma Competitive Bidding Act/DBE</a:t>
            </a:r>
            <a:endParaRPr kumimoji="0" lang="en-US" sz="1733" b="0" i="0" u="none" strike="noStrike" kern="1200" cap="none" spc="0" normalizeH="0" baseline="0" noProof="0">
              <a:ln>
                <a:noFill/>
              </a:ln>
              <a:solidFill>
                <a:prstClr val="black"/>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Pre-Construction Conference</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CONSTRUCTION</a:t>
            </a:r>
            <a:r>
              <a:rPr kumimoji="0" lang="en-US" sz="1733" b="0" i="0" u="none" strike="noStrike" kern="1200" cap="none" spc="0" normalizeH="0" baseline="0" noProof="0">
                <a:ln>
                  <a:noFill/>
                </a:ln>
                <a:solidFill>
                  <a:prstClr val="white">
                    <a:lumMod val="65000"/>
                  </a:prst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Pay Requests </a:t>
            </a: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(Reimbursement)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AIS/BABA/Davis Bacon</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white">
                  <a:lumMod val="65000"/>
                </a:prstClr>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 </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Submission of “Project Priority List”</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DEQ Ranking of system by need </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prstClr val="white">
                    <a:lumMod val="65000"/>
                  </a:prst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Engineering Planning and Design</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Capacity Development</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Environmental Review</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prstClr val="white">
                    <a:lumMod val="65000"/>
                  </a:prstClr>
                </a:solidFill>
                <a:effectLst/>
                <a:uLnTx/>
                <a:uFillTx/>
                <a:latin typeface="Open Sans Light"/>
                <a:ea typeface="+mn-ea"/>
                <a:cs typeface="+mn-cs"/>
              </a:rPr>
              <a:t>Financial Application</a:t>
            </a:r>
            <a:endParaRPr kumimoji="0" lang="en-US" sz="1733" b="0" i="1"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Construction permit</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 </a:t>
            </a:r>
            <a:r>
              <a:rPr kumimoji="0" lang="en-US" sz="1733" b="0" i="0" u="none" strike="noStrike" kern="1200" cap="none" spc="0" normalizeH="0" baseline="0" noProof="0">
                <a:ln>
                  <a:noFill/>
                </a:ln>
                <a:solidFill>
                  <a:prstClr val="white">
                    <a:lumMod val="65000"/>
                  </a:prst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sngStrike" kern="1200" cap="none" spc="0" normalizeH="0" baseline="0" noProof="0">
                <a:ln>
                  <a:noFill/>
                </a:ln>
                <a:solidFill>
                  <a:prstClr val="white">
                    <a:lumMod val="65000"/>
                  </a:prstClr>
                </a:solidFill>
                <a:effectLst/>
                <a:uLnTx/>
                <a:uFillTx/>
                <a:latin typeface="Open Sans Light"/>
                <a:ea typeface="+mn-ea"/>
                <a:cs typeface="+mn-cs"/>
              </a:rPr>
              <a:t>Confirmation letter from DEQ that you are on the Project Priority List.</a:t>
            </a:r>
            <a:endParaRPr kumimoji="0" lang="en-US" sz="1800"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777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u="none"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prstClr val="white">
                    <a:lumMod val="65000"/>
                  </a:prstClr>
                </a:solidFill>
                <a:effectLst/>
                <a:uLnTx/>
                <a:uFillTx/>
                <a:latin typeface="Open Sans Light Bold"/>
                <a:ea typeface="+mn-ea"/>
                <a:cs typeface="+mn-cs"/>
              </a:rPr>
              <a:t>CONTRACTS PHASE</a:t>
            </a:r>
            <a:endParaRPr kumimoji="0" lang="en-US" sz="1800" b="0" i="0" u="sng" strike="sngStrike" kern="1200" cap="none" spc="0" normalizeH="0" baseline="0" noProof="0">
              <a:ln>
                <a:noFill/>
              </a:ln>
              <a:solidFill>
                <a:prstClr val="white">
                  <a:lumMod val="65000"/>
                </a:prst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Pre-Bid Meeting</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Advertising and Accepting Bids</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prstClr val="white">
                    <a:lumMod val="65000"/>
                  </a:prstClr>
                </a:solidFill>
                <a:effectLst/>
                <a:uLnTx/>
                <a:uFillTx/>
                <a:latin typeface="Open Sans Light"/>
                <a:ea typeface="+mn-ea"/>
                <a:cs typeface="+mn-cs"/>
              </a:rPr>
              <a:t>OWRB Board/Binding Commitment</a:t>
            </a:r>
            <a:endParaRPr kumimoji="0" lang="en-US" sz="1733" b="0" i="1"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prstClr val="white">
                    <a:lumMod val="65000"/>
                  </a:prstClr>
                </a:solidFill>
                <a:effectLst/>
                <a:uLnTx/>
                <a:uFillTx/>
                <a:latin typeface="Open Sans Light"/>
                <a:ea typeface="+mn-ea"/>
                <a:cs typeface="+mn-cs"/>
              </a:rPr>
              <a:t>Loan Closing, Interest Rate set</a:t>
            </a:r>
            <a:endParaRPr kumimoji="0" lang="en-US" sz="1733" b="0" i="1"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Awarding Construction Contracts</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Oklahoma Competitive Bidding Act/DBE</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black"/>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Pre-Construction Conference</a:t>
            </a:r>
            <a:endParaRPr kumimoji="0" lang="en-US" sz="1733" b="0" i="0" u="none" strike="noStrike" kern="1200" cap="none" spc="0" normalizeH="0" baseline="0" noProof="0">
              <a:ln>
                <a:noFill/>
              </a:ln>
              <a:solidFill>
                <a:prstClr val="black"/>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CONSTRUCTION</a:t>
            </a:r>
            <a:r>
              <a:rPr kumimoji="0" lang="en-US" sz="1733" b="0" i="0" u="none" strike="noStrike" kern="1200" cap="none" spc="0" normalizeH="0" baseline="0" noProof="0">
                <a:ln>
                  <a:noFill/>
                </a:ln>
                <a:solidFill>
                  <a:prstClr val="white">
                    <a:lumMod val="65000"/>
                  </a:prstClr>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Pay Requests </a:t>
            </a: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(Reimbursement)</a:t>
            </a:r>
            <a:endParaRPr kumimoji="0" lang="en-US" sz="1733" b="0"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noStrike" kern="1200" cap="none" spc="0" normalizeH="0" baseline="0" noProof="0">
                <a:ln>
                  <a:noFill/>
                </a:ln>
                <a:solidFill>
                  <a:prstClr val="white">
                    <a:lumMod val="65000"/>
                  </a:prstClr>
                </a:solidFill>
                <a:effectLst/>
                <a:uLnTx/>
                <a:uFillTx/>
                <a:latin typeface="Open Sans Light"/>
                <a:ea typeface="+mn-ea"/>
                <a:cs typeface="+mn-cs"/>
              </a:rPr>
              <a:t>AIS/BABA/Davis Bacon</a:t>
            </a:r>
            <a:endParaRPr kumimoji="0" lang="en-US" sz="1733" b="1" i="0" u="none" strike="noStrike" kern="1200" cap="none" spc="0" normalizeH="0" baseline="0" noProof="0">
              <a:ln>
                <a:noFill/>
              </a:ln>
              <a:solidFill>
                <a:prstClr val="white">
                  <a:lumMod val="65000"/>
                </a:prstClr>
              </a:solidFill>
              <a:effectLst/>
              <a:uLnTx/>
              <a:uFillTx/>
              <a:latin typeface="Open Sans Light"/>
              <a:ea typeface="Open Sans Light"/>
              <a:cs typeface="Open Sans Light"/>
            </a:endParaRP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white">
                  <a:lumMod val="65000"/>
                </a:prstClr>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 </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Submission of “Project Priority List”</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DEQ Ranking of system by need </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prstClr val="white">
                    <a:lumMod val="65000"/>
                  </a:prst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Engineering Planning and Design</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Capacity Development</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Environmental Review</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prstClr val="white">
                    <a:lumMod val="65000"/>
                  </a:prstClr>
                </a:solidFill>
                <a:effectLst/>
                <a:uLnTx/>
                <a:uFillTx/>
                <a:latin typeface="Open Sans Light"/>
                <a:ea typeface="+mn-ea"/>
                <a:cs typeface="+mn-cs"/>
              </a:rPr>
              <a:t>Financial Application</a:t>
            </a:r>
            <a:endParaRPr kumimoji="0" lang="en-US" sz="1733" b="0" i="1"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Construction permit</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 </a:t>
            </a:r>
            <a:r>
              <a:rPr kumimoji="0" lang="en-US" sz="1733" b="0" i="0" u="none" strike="noStrike" kern="1200" cap="none" spc="0" normalizeH="0" baseline="0" noProof="0">
                <a:ln>
                  <a:noFill/>
                </a:ln>
                <a:solidFill>
                  <a:prstClr val="white">
                    <a:lumMod val="65000"/>
                  </a:prst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sngStrike" kern="1200" cap="none" spc="0" normalizeH="0" baseline="0" noProof="0">
                <a:ln>
                  <a:noFill/>
                </a:ln>
                <a:solidFill>
                  <a:prstClr val="white">
                    <a:lumMod val="65000"/>
                  </a:prstClr>
                </a:solidFill>
                <a:effectLst/>
                <a:uLnTx/>
                <a:uFillTx/>
                <a:latin typeface="Open Sans Light"/>
                <a:ea typeface="+mn-ea"/>
                <a:cs typeface="+mn-cs"/>
              </a:rPr>
              <a:t>Confirmation letter from DEQ that you are on the Project Priority List.</a:t>
            </a:r>
            <a:endParaRPr kumimoji="0" lang="en-US" sz="1800"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4056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262705" y="1820033"/>
            <a:ext cx="3217935" cy="3217935"/>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u="none" strike="noStrike" kern="1200" cap="none" spc="0" normalizeH="0" baseline="0" noProof="0">
                <a:ln>
                  <a:noFill/>
                </a:ln>
                <a:solidFill>
                  <a:srgbClr val="000000"/>
                </a:solidFill>
                <a:effectLst/>
                <a:uLnTx/>
                <a:uFillTx/>
                <a:latin typeface="Open Sans Light Bold"/>
                <a:ea typeface="+mn-ea"/>
                <a:cs typeface="+mn-cs"/>
              </a:rPr>
              <a:t>Step-by-Step Application Process </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410409"/>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prstClr val="white">
                    <a:lumMod val="65000"/>
                  </a:prstClr>
                </a:solidFill>
                <a:effectLst/>
                <a:uLnTx/>
                <a:uFillTx/>
                <a:latin typeface="Open Sans Light Bold"/>
                <a:ea typeface="+mn-ea"/>
                <a:cs typeface="+mn-cs"/>
              </a:rPr>
              <a:t>CONTRACTS PHASE</a:t>
            </a:r>
            <a:endParaRPr kumimoji="0" lang="en-US" sz="1800" b="0" i="0" u="sng" strike="sngStrike" kern="1200" cap="none" spc="0" normalizeH="0" baseline="0" noProof="0">
              <a:ln>
                <a:noFill/>
              </a:ln>
              <a:solidFill>
                <a:prstClr val="white">
                  <a:lumMod val="65000"/>
                </a:prstClr>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Pre-Bid Meeting</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Advertising and Accepting Bids</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prstClr val="white">
                    <a:lumMod val="65000"/>
                  </a:prstClr>
                </a:solidFill>
                <a:effectLst/>
                <a:uLnTx/>
                <a:uFillTx/>
                <a:latin typeface="Open Sans Light"/>
                <a:ea typeface="+mn-ea"/>
                <a:cs typeface="+mn-cs"/>
              </a:rPr>
              <a:t>OWRB Board/Binding Commitment</a:t>
            </a:r>
            <a:endParaRPr kumimoji="0" lang="en-US" sz="1733" b="0" i="1"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prstClr val="white">
                    <a:lumMod val="65000"/>
                  </a:prstClr>
                </a:solidFill>
                <a:effectLst/>
                <a:uLnTx/>
                <a:uFillTx/>
                <a:latin typeface="Open Sans Light"/>
                <a:ea typeface="+mn-ea"/>
                <a:cs typeface="+mn-cs"/>
              </a:rPr>
              <a:t>Loan Closing, Interest Rate set</a:t>
            </a:r>
            <a:endParaRPr kumimoji="0" lang="en-US" sz="1733" b="0" i="1"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Awarding Construction Contracts</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Oklahoma Competitive Bidding Act/DBE</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prstClr val="white">
                    <a:lumMod val="65000"/>
                  </a:prstClr>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Pre-Construction Conference</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black"/>
                </a:solidFill>
                <a:effectLst/>
                <a:uLnTx/>
                <a:uFillTx/>
                <a:latin typeface="Open Sans Light Bold"/>
                <a:ea typeface="+mn-ea"/>
                <a:cs typeface="+mn-cs"/>
              </a:rPr>
              <a:t>CONSTRUCTION</a:t>
            </a:r>
            <a:r>
              <a:rPr kumimoji="0" lang="en-US" sz="1733" b="0" i="0" u="none" strike="noStrike" kern="1200" cap="none" spc="0" normalizeH="0" baseline="0" noProof="0">
                <a:ln>
                  <a:noFill/>
                </a:ln>
                <a:solidFill>
                  <a:prstClr val="black"/>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Applicant Resident Inspection</a:t>
            </a:r>
            <a:endParaRPr kumimoji="0" lang="en-US" sz="1733" b="0" i="0" u="none" strike="noStrike" kern="1200" cap="none" spc="0" normalizeH="0" baseline="0" noProof="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Monthly Meetings and Site Visits</a:t>
            </a:r>
            <a:endParaRPr kumimoji="0" lang="en-US" sz="1733" b="0" i="0" u="none" strike="noStrike" kern="1200" cap="none" spc="0" normalizeH="0" baseline="0" noProof="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Pay Requests (Reimbursement)</a:t>
            </a:r>
            <a:endParaRPr kumimoji="0" lang="en-US" sz="1733" b="0" i="0" u="none" strike="noStrike" kern="1200" cap="none" spc="0" normalizeH="0" baseline="0" noProof="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a:ln>
                  <a:noFill/>
                </a:ln>
                <a:solidFill>
                  <a:prstClr val="black"/>
                </a:solidFill>
                <a:effectLst/>
                <a:uLnTx/>
                <a:uFillTx/>
                <a:latin typeface="Open Sans Light"/>
                <a:ea typeface="+mn-ea"/>
                <a:cs typeface="+mn-cs"/>
              </a:rPr>
              <a:t>AIS/BABA/Davis Bacon</a:t>
            </a:r>
          </a:p>
        </p:txBody>
      </p:sp>
      <p:sp>
        <p:nvSpPr>
          <p:cNvPr id="5" name="TextBox 5"/>
          <p:cNvSpPr txBox="1"/>
          <p:nvPr/>
        </p:nvSpPr>
        <p:spPr>
          <a:xfrm>
            <a:off x="281133" y="754238"/>
            <a:ext cx="4866638" cy="6304739"/>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a:ln>
                  <a:noFill/>
                </a:ln>
                <a:solidFill>
                  <a:prstClr val="white">
                    <a:lumMod val="65000"/>
                  </a:prstClr>
                </a:solidFill>
                <a:effectLst/>
                <a:uLnTx/>
                <a:uFillTx/>
                <a:latin typeface="Open Sans Light Bold"/>
                <a:ea typeface="+mn-ea"/>
                <a:cs typeface="+mn-cs"/>
              </a:rPr>
              <a:t>START-UP PHASE</a:t>
            </a:r>
            <a:endParaRPr kumimoji="0" lang="en-US" sz="1800" b="0" i="0" u="sng" strike="noStrike" kern="1200" cap="none" spc="0" normalizeH="0" baseline="0" noProof="0">
              <a:ln>
                <a:noFill/>
              </a:ln>
              <a:solidFill>
                <a:prstClr val="white">
                  <a:lumMod val="65000"/>
                </a:prstClr>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Contract with engineering firm</a:t>
            </a: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 </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Submission of “Project Priority List”</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DEQ Ranking of system by need </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sngStrike" kern="1200" cap="none" spc="0" normalizeH="0" baseline="0" noProof="0">
              <a:ln>
                <a:noFill/>
              </a:ln>
              <a:solidFill>
                <a:srgbClr val="000000"/>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endParaRPr kumimoji="0" lang="en-US" sz="1733" b="0" i="0" u="sng" strike="noStrike" kern="1200" cap="none" spc="0" normalizeH="0" baseline="0" noProof="0">
              <a:ln>
                <a:noFill/>
              </a:ln>
              <a:solidFill>
                <a:srgbClr val="000000"/>
              </a:solidFill>
              <a:effectLst/>
              <a:uLnTx/>
              <a:uFillTx/>
              <a:latin typeface="Open Sans Light Bold"/>
              <a:ea typeface="+mn-ea"/>
              <a:cs typeface="+mn-cs"/>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sngStrike" kern="1200" cap="none" spc="0" normalizeH="0" baseline="0" noProof="0">
                <a:ln>
                  <a:noFill/>
                </a:ln>
                <a:solidFill>
                  <a:prstClr val="white">
                    <a:lumMod val="65000"/>
                  </a:prstClr>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1" i="0" u="none" strike="sngStrike" kern="1200" cap="none" spc="0" normalizeH="0" baseline="0" noProof="0">
                <a:ln>
                  <a:noFill/>
                </a:ln>
                <a:solidFill>
                  <a:prstClr val="white">
                    <a:lumMod val="65000"/>
                  </a:prstClr>
                </a:solidFill>
                <a:effectLst/>
                <a:uLnTx/>
                <a:uFillTx/>
                <a:latin typeface="Open Sans Light"/>
                <a:ea typeface="+mn-ea"/>
                <a:cs typeface="+mn-cs"/>
              </a:rPr>
              <a:t>Engineering Planning and Design</a:t>
            </a:r>
            <a:endParaRPr kumimoji="0" lang="en-US" sz="1733" b="1"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Capacity Development</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Environmental Review</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sngStrike" kern="1200" cap="none" spc="0" normalizeH="0" baseline="0" noProof="0">
                <a:ln>
                  <a:noFill/>
                </a:ln>
                <a:solidFill>
                  <a:prstClr val="white">
                    <a:lumMod val="65000"/>
                  </a:prstClr>
                </a:solidFill>
                <a:effectLst/>
                <a:uLnTx/>
                <a:uFillTx/>
                <a:latin typeface="Open Sans Light"/>
                <a:ea typeface="+mn-ea"/>
                <a:cs typeface="+mn-cs"/>
              </a:rPr>
              <a:t>Financial Application</a:t>
            </a:r>
            <a:endParaRPr kumimoji="0" lang="en-US" sz="1733" b="0" i="1"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sngStrike" kern="1200" cap="none" spc="0" normalizeH="0" baseline="0" noProof="0">
                <a:ln>
                  <a:noFill/>
                </a:ln>
                <a:solidFill>
                  <a:prstClr val="white">
                    <a:lumMod val="65000"/>
                  </a:prstClr>
                </a:solidFill>
                <a:effectLst/>
                <a:uLnTx/>
                <a:uFillTx/>
                <a:latin typeface="Open Sans Light"/>
                <a:ea typeface="+mn-ea"/>
                <a:cs typeface="+mn-cs"/>
              </a:rPr>
              <a:t>Construction permit</a:t>
            </a:r>
            <a:endParaRPr kumimoji="0" lang="en-US" sz="1733"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a:ln>
                  <a:noFill/>
                </a:ln>
                <a:solidFill>
                  <a:prstClr val="white">
                    <a:lumMod val="65000"/>
                  </a:prstClr>
                </a:solidFill>
                <a:effectLst/>
                <a:uLnTx/>
                <a:uFillTx/>
                <a:latin typeface="Open Sans Light"/>
                <a:ea typeface="+mn-ea"/>
                <a:cs typeface="+mn-cs"/>
              </a:rPr>
              <a:t>**** </a:t>
            </a:r>
            <a:r>
              <a:rPr kumimoji="0" lang="en-US" sz="1733" b="0" i="0" u="none" strike="noStrike" kern="1200" cap="none" spc="0" normalizeH="0" baseline="0" noProof="0">
                <a:ln>
                  <a:noFill/>
                </a:ln>
                <a:solidFill>
                  <a:prstClr val="white">
                    <a:lumMod val="65000"/>
                  </a:prstClr>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a:ln>
                <a:noFill/>
              </a:ln>
              <a:solidFill>
                <a:srgbClr val="000000"/>
              </a:solidFill>
              <a:effectLst/>
              <a:uLnTx/>
              <a:uFillTx/>
              <a:latin typeface="Open Sans Light Bold Italics"/>
              <a:ea typeface="+mn-ea"/>
              <a:cs typeface="+mn-cs"/>
            </a:endParaRPr>
          </a:p>
        </p:txBody>
      </p:sp>
      <p:sp>
        <p:nvSpPr>
          <p:cNvPr id="6" name="TextBox 5">
            <a:extLst>
              <a:ext uri="{FF2B5EF4-FFF2-40B4-BE49-F238E27FC236}">
                <a16:creationId xmlns:a16="http://schemas.microsoft.com/office/drawing/2014/main" id="{32548E4B-F260-8479-965E-F43B0592481B}"/>
              </a:ext>
            </a:extLst>
          </p:cNvPr>
          <p:cNvSpPr txBox="1"/>
          <p:nvPr/>
        </p:nvSpPr>
        <p:spPr>
          <a:xfrm>
            <a:off x="384312" y="2494265"/>
            <a:ext cx="417443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sngStrike" kern="1200" cap="none" spc="0" normalizeH="0" baseline="0" noProof="0">
                <a:ln>
                  <a:noFill/>
                </a:ln>
                <a:solidFill>
                  <a:prstClr val="white">
                    <a:lumMod val="65000"/>
                  </a:prstClr>
                </a:solidFill>
                <a:effectLst/>
                <a:uLnTx/>
                <a:uFillTx/>
                <a:latin typeface="Open Sans Light"/>
                <a:ea typeface="+mn-ea"/>
                <a:cs typeface="+mn-cs"/>
              </a:rPr>
              <a:t>Confirmation letter from DEQ that you are on the Project Priority List.</a:t>
            </a:r>
            <a:endParaRPr kumimoji="0" lang="en-US" sz="1800" b="0" i="0" u="none" strike="sngStrike" kern="1200" cap="none" spc="0" normalizeH="0" baseline="0" noProof="0">
              <a:ln>
                <a:noFill/>
              </a:ln>
              <a:solidFill>
                <a:prstClr val="white">
                  <a:lumMod val="65000"/>
                </a:prstClr>
              </a:solidFill>
              <a:effectLst/>
              <a:uLnTx/>
              <a:uFillTx/>
              <a:latin typeface="Open Sans Light"/>
              <a:ea typeface="Open Sans Light"/>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502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Freeform 2"/>
          <p:cNvSpPr/>
          <p:nvPr/>
        </p:nvSpPr>
        <p:spPr>
          <a:xfrm>
            <a:off x="4709020" y="2392912"/>
            <a:ext cx="2399352" cy="2370967"/>
          </a:xfrm>
          <a:custGeom>
            <a:avLst/>
            <a:gdLst/>
            <a:ahLst/>
            <a:cxnLst/>
            <a:rect l="l" t="t" r="r" b="b"/>
            <a:pathLst>
              <a:path w="4826902" h="4826902">
                <a:moveTo>
                  <a:pt x="0" y="0"/>
                </a:moveTo>
                <a:lnTo>
                  <a:pt x="4826902" y="0"/>
                </a:lnTo>
                <a:lnTo>
                  <a:pt x="4826902" y="4826902"/>
                </a:lnTo>
                <a:lnTo>
                  <a:pt x="0" y="48269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204968" y="-45749"/>
            <a:ext cx="5891032" cy="612604"/>
          </a:xfrm>
          <a:prstGeom prst="rect">
            <a:avLst/>
          </a:prstGeom>
        </p:spPr>
        <p:txBody>
          <a:bodyPr wrap="square" lIns="0" tIns="0" rIns="0" bIns="0" rtlCol="0" anchor="t">
            <a:spAutoFit/>
          </a:bodyPr>
          <a:lstStyle/>
          <a:p>
            <a:pPr marL="0" marR="0" lvl="0" indent="0" algn="ctr" defTabSz="609630" rtl="0" eaLnBrk="1" fontAlgn="auto" latinLnBrk="0" hangingPunct="1">
              <a:lnSpc>
                <a:spcPct val="156452"/>
              </a:lnSpc>
              <a:spcBef>
                <a:spcPct val="0"/>
              </a:spcBef>
              <a:spcAft>
                <a:spcPts val="0"/>
              </a:spcAft>
              <a:buClrTx/>
              <a:buSzTx/>
              <a:buFontTx/>
              <a:buNone/>
              <a:tabLst/>
              <a:defRPr/>
            </a:pPr>
            <a:r>
              <a:rPr kumimoji="0" lang="en-US" sz="2866" b="1" i="0" u="none" strike="noStrike" kern="1200" cap="none" spc="0" normalizeH="0" baseline="0" noProof="0">
                <a:ln>
                  <a:noFill/>
                </a:ln>
                <a:solidFill>
                  <a:srgbClr val="000000"/>
                </a:solidFill>
                <a:effectLst/>
                <a:uLnTx/>
                <a:uFillTx/>
                <a:latin typeface="Open Sans Light Bold"/>
                <a:ea typeface="+mn-ea"/>
                <a:cs typeface="+mn-cs"/>
              </a:rPr>
              <a:t>DWSRF Application Process </a:t>
            </a: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295373" y="69315"/>
            <a:ext cx="4615494" cy="6834435"/>
          </a:xfrm>
          <a:prstGeom prst="rect">
            <a:avLst/>
          </a:prstGeom>
        </p:spPr>
        <p:txBody>
          <a:bodyPr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dirty="0">
                <a:ln>
                  <a:noFill/>
                </a:ln>
                <a:solidFill>
                  <a:prstClr val="black"/>
                </a:solidFill>
                <a:effectLst/>
                <a:uLnTx/>
                <a:uFillTx/>
                <a:latin typeface="Open Sans Light Bold"/>
                <a:ea typeface="+mn-ea"/>
                <a:cs typeface="+mn-cs"/>
              </a:rPr>
              <a:t>CONTRACTS PHASE</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dirty="0">
                <a:ln>
                  <a:noFill/>
                </a:ln>
                <a:solidFill>
                  <a:prstClr val="black"/>
                </a:solidFill>
                <a:effectLst/>
                <a:uLnTx/>
                <a:uFillTx/>
                <a:latin typeface="Open Sans Light"/>
                <a:ea typeface="+mn-ea"/>
                <a:cs typeface="+mn-cs"/>
              </a:rPr>
              <a:t>Pre-Bid Meeting</a:t>
            </a:r>
            <a:endParaRPr kumimoji="0" lang="en-US" sz="1733"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dirty="0">
                <a:ln>
                  <a:noFill/>
                </a:ln>
                <a:solidFill>
                  <a:prstClr val="black"/>
                </a:solidFill>
                <a:effectLst/>
                <a:uLnTx/>
                <a:uFillTx/>
                <a:latin typeface="Open Sans Light"/>
                <a:ea typeface="+mn-ea"/>
                <a:cs typeface="+mn-cs"/>
              </a:rPr>
              <a:t>Advertising and Accepting Bids</a:t>
            </a:r>
            <a:endParaRPr kumimoji="0" lang="en-US" sz="1733"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1" u="none" strike="noStrike" kern="1200" cap="none" spc="0" normalizeH="0" baseline="0" noProof="0" dirty="0">
                <a:ln>
                  <a:noFill/>
                </a:ln>
                <a:solidFill>
                  <a:prstClr val="black"/>
                </a:solidFill>
                <a:effectLst/>
                <a:uLnTx/>
                <a:uFillTx/>
                <a:latin typeface="Open Sans Light"/>
                <a:ea typeface="+mn-ea"/>
                <a:cs typeface="+mn-cs"/>
              </a:rPr>
              <a:t>OWRB Board/Binding Commitment</a:t>
            </a:r>
            <a:endParaRPr kumimoji="0" lang="en-US" sz="1733" i="1"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1" u="none" strike="noStrike" kern="1200" cap="none" spc="0" normalizeH="0" baseline="0" noProof="0" dirty="0">
                <a:ln>
                  <a:noFill/>
                </a:ln>
                <a:solidFill>
                  <a:prstClr val="black"/>
                </a:solidFill>
                <a:effectLst/>
                <a:uLnTx/>
                <a:uFillTx/>
                <a:latin typeface="Open Sans Light"/>
                <a:ea typeface="+mn-ea"/>
                <a:cs typeface="+mn-cs"/>
              </a:rPr>
              <a:t>Loan Closing, Interest Rate set</a:t>
            </a:r>
            <a:endParaRPr kumimoji="0" lang="en-US" sz="1733" i="1"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dirty="0">
                <a:ln>
                  <a:noFill/>
                </a:ln>
                <a:solidFill>
                  <a:prstClr val="black"/>
                </a:solidFill>
                <a:effectLst/>
                <a:uLnTx/>
                <a:uFillTx/>
                <a:latin typeface="Open Sans Light"/>
                <a:ea typeface="+mn-ea"/>
                <a:cs typeface="+mn-cs"/>
              </a:rPr>
              <a:t>Awarding Construction Contracts</a:t>
            </a:r>
            <a:endParaRPr kumimoji="0" lang="en-US" sz="1733"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Oklahoma Competitive Bidding Act/DBE</a:t>
            </a: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dirty="0">
                <a:ln>
                  <a:noFill/>
                </a:ln>
                <a:solidFill>
                  <a:prstClr val="black"/>
                </a:solidFill>
                <a:effectLst/>
                <a:uLnTx/>
                <a:uFillTx/>
                <a:latin typeface="Open Sans Light Bold"/>
                <a:ea typeface="+mn-ea"/>
                <a:cs typeface="+mn-cs"/>
              </a:rPr>
              <a:t>PRE-CONSTRUCTION PHASE</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dirty="0">
                <a:ln>
                  <a:noFill/>
                </a:ln>
                <a:solidFill>
                  <a:prstClr val="black"/>
                </a:solidFill>
                <a:effectLst/>
                <a:uLnTx/>
                <a:uFillTx/>
                <a:latin typeface="Open Sans Light"/>
                <a:ea typeface="+mn-ea"/>
                <a:cs typeface="+mn-cs"/>
              </a:rPr>
              <a:t>Pre-Construction Conference</a:t>
            </a:r>
            <a:endParaRPr kumimoji="0" lang="en-US" sz="1733"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dirty="0">
                <a:ln>
                  <a:noFill/>
                </a:ln>
                <a:solidFill>
                  <a:prstClr val="black"/>
                </a:solidFill>
                <a:effectLst/>
                <a:uLnTx/>
                <a:uFillTx/>
                <a:latin typeface="Open Sans Light"/>
                <a:ea typeface="+mn-ea"/>
                <a:cs typeface="+mn-cs"/>
              </a:rPr>
              <a:t>Project Signage</a:t>
            </a:r>
            <a:endParaRPr kumimoji="0" lang="en-US" sz="1733"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609630" rtl="0" eaLnBrk="1" fontAlgn="auto" latinLnBrk="0" hangingPunct="1">
              <a:lnSpc>
                <a:spcPct val="97581"/>
              </a:lnSpc>
              <a:spcBef>
                <a:spcPct val="0"/>
              </a:spcBef>
              <a:spcAft>
                <a:spcPts val="0"/>
              </a:spcAft>
              <a:buClrTx/>
              <a:buSzTx/>
              <a:buFontTx/>
              <a:buNone/>
              <a:tabLst/>
              <a:defRPr/>
            </a:pP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dirty="0">
                <a:ln>
                  <a:noFill/>
                </a:ln>
                <a:solidFill>
                  <a:prstClr val="black"/>
                </a:solidFill>
                <a:effectLst/>
                <a:uLnTx/>
                <a:uFillTx/>
                <a:latin typeface="Open Sans Light Bold"/>
                <a:ea typeface="+mn-ea"/>
                <a:cs typeface="+mn-cs"/>
              </a:rPr>
              <a:t>CONSTRUCTION</a:t>
            </a:r>
            <a:r>
              <a:rPr kumimoji="0" lang="en-US" sz="1733" b="0" i="0" u="none" strike="noStrike" kern="1200" cap="none" spc="0" normalizeH="0" baseline="0" noProof="0" dirty="0">
                <a:ln>
                  <a:noFill/>
                </a:ln>
                <a:solidFill>
                  <a:prstClr val="black"/>
                </a:solidFill>
                <a:effectLst/>
                <a:uLnTx/>
                <a:uFillTx/>
                <a:latin typeface="Open Sans Light Bold"/>
                <a:ea typeface="+mn-ea"/>
                <a:cs typeface="+mn-cs"/>
              </a:rPr>
              <a:t> </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Applicant Resident Inspection</a:t>
            </a: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Monthly Meetings and Site Visits</a:t>
            </a: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dirty="0">
                <a:ln>
                  <a:noFill/>
                </a:ln>
                <a:solidFill>
                  <a:prstClr val="black"/>
                </a:solidFill>
                <a:effectLst/>
                <a:uLnTx/>
                <a:uFillTx/>
                <a:latin typeface="Open Sans Light"/>
                <a:ea typeface="+mn-ea"/>
                <a:cs typeface="+mn-cs"/>
              </a:rPr>
              <a:t>Pay Requests (Reimbursement)</a:t>
            </a:r>
            <a:endParaRPr kumimoji="0" lang="en-US" sz="1733"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i="0" u="none" strike="noStrike" kern="1200" cap="none" spc="0" normalizeH="0" baseline="0" noProof="0" dirty="0">
                <a:ln>
                  <a:noFill/>
                </a:ln>
                <a:solidFill>
                  <a:prstClr val="black"/>
                </a:solidFill>
                <a:effectLst/>
                <a:uLnTx/>
                <a:uFillTx/>
                <a:latin typeface="Open Sans Light"/>
                <a:ea typeface="+mn-ea"/>
                <a:cs typeface="+mn-cs"/>
              </a:rPr>
              <a:t>AIS/BABA/Davis Bacon</a:t>
            </a:r>
            <a:endParaRPr kumimoji="0" lang="en-US" sz="1733" i="0" u="none" strike="noStrike" kern="1200" cap="none" spc="0" normalizeH="0" baseline="0" noProof="0" dirty="0">
              <a:ln>
                <a:noFill/>
              </a:ln>
              <a:solidFill>
                <a:prstClr val="black"/>
              </a:solidFill>
              <a:effectLst/>
              <a:uLnTx/>
              <a:uFillTx/>
              <a:latin typeface="Open Sans Light"/>
              <a:ea typeface="Open Sans Light"/>
              <a:cs typeface="Open Sans Light"/>
            </a:endParaRPr>
          </a:p>
        </p:txBody>
      </p:sp>
      <p:sp>
        <p:nvSpPr>
          <p:cNvPr id="5" name="TextBox 5"/>
          <p:cNvSpPr txBox="1"/>
          <p:nvPr/>
        </p:nvSpPr>
        <p:spPr>
          <a:xfrm>
            <a:off x="281133" y="566855"/>
            <a:ext cx="5031096" cy="6728765"/>
          </a:xfrm>
          <a:prstGeom prst="rect">
            <a:avLst/>
          </a:prstGeom>
        </p:spPr>
        <p:txBody>
          <a:bodyPr wrap="square" lIns="0" tIns="0" rIns="0" bIns="0" rtlCol="0" anchor="t">
            <a:spAutoFit/>
          </a:bodyPr>
          <a:lstStyle/>
          <a:p>
            <a:pPr marL="0" marR="0" lvl="0" indent="0" algn="l" defTabSz="609630" rtl="0" eaLnBrk="1" fontAlgn="auto" latinLnBrk="0" hangingPunct="1">
              <a:lnSpc>
                <a:spcPct val="158627"/>
              </a:lnSpc>
              <a:spcBef>
                <a:spcPts val="0"/>
              </a:spcBef>
              <a:spcAft>
                <a:spcPts val="0"/>
              </a:spcAft>
              <a:buClrTx/>
              <a:buSzTx/>
              <a:buFontTx/>
              <a:buNone/>
              <a:tabLst/>
              <a:defRPr/>
            </a:pPr>
            <a:r>
              <a:rPr kumimoji="0" lang="en-US" sz="1733" b="0" i="0" u="sng" strike="noStrike" kern="1200" cap="none" spc="0" normalizeH="0" baseline="0" noProof="0" dirty="0">
                <a:ln>
                  <a:noFill/>
                </a:ln>
                <a:solidFill>
                  <a:srgbClr val="000000"/>
                </a:solidFill>
                <a:effectLst/>
                <a:uLnTx/>
                <a:uFillTx/>
                <a:latin typeface="Open Sans Light Bold"/>
                <a:ea typeface="+mn-ea"/>
                <a:cs typeface="+mn-cs"/>
              </a:rPr>
              <a:t>START-UP PHASE</a:t>
            </a:r>
            <a:endParaRPr kumimoji="0" lang="en-US" sz="1800" b="0" i="0" u="sng" strike="noStrike" kern="1200" cap="none" spc="0" normalizeH="0" baseline="0" noProof="0" dirty="0">
              <a:ln>
                <a:noFill/>
              </a:ln>
              <a:solidFill>
                <a:prstClr val="black"/>
              </a:solidFill>
              <a:effectLst/>
              <a:uLnTx/>
              <a:uFillTx/>
              <a:latin typeface="Calibri"/>
              <a:ea typeface="+mn-ea"/>
              <a:cs typeface="+mn-cs"/>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i="0" u="none" strike="noStrike" kern="1200" cap="none" spc="0" normalizeH="0" baseline="0" noProof="0" dirty="0">
                <a:ln>
                  <a:noFill/>
                </a:ln>
                <a:solidFill>
                  <a:srgbClr val="000000"/>
                </a:solidFill>
                <a:effectLst/>
                <a:uLnTx/>
                <a:uFillTx/>
                <a:latin typeface="Open Sans Light"/>
                <a:ea typeface="+mn-ea"/>
                <a:cs typeface="+mn-cs"/>
              </a:rPr>
              <a:t>Contract with engineering firm </a:t>
            </a:r>
            <a:endParaRPr kumimoji="0" lang="en-US" sz="1733"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i="0" u="none" strike="noStrike" kern="1200" cap="none" spc="0" normalizeH="0" baseline="0" noProof="0" dirty="0">
                <a:ln>
                  <a:noFill/>
                </a:ln>
                <a:solidFill>
                  <a:srgbClr val="000000"/>
                </a:solidFill>
                <a:effectLst/>
                <a:uLnTx/>
                <a:uFillTx/>
                <a:latin typeface="Open Sans Light"/>
                <a:ea typeface="+mn-ea"/>
                <a:cs typeface="+mn-cs"/>
              </a:rPr>
              <a:t>Submission of “Project Priority List”</a:t>
            </a:r>
            <a:endParaRPr kumimoji="0" lang="en-US" sz="1733" i="0" u="none" strike="noStrike" kern="1200" cap="none" spc="0" normalizeH="0" baseline="0" noProof="0" dirty="0">
              <a:ln>
                <a:noFill/>
              </a:ln>
              <a:solidFill>
                <a:srgbClr val="000000"/>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i="0" u="none" strike="noStrike" kern="1200" cap="none" spc="0" normalizeH="0" baseline="0" noProof="0" dirty="0">
                <a:ln>
                  <a:noFill/>
                </a:ln>
                <a:solidFill>
                  <a:prstClr val="black"/>
                </a:solidFill>
                <a:effectLst/>
                <a:uLnTx/>
                <a:uFillTx/>
                <a:latin typeface="Open Sans Light"/>
                <a:ea typeface="+mn-ea"/>
                <a:cs typeface="+mn-cs"/>
              </a:rPr>
              <a:t>DEQ Ranking of system by need </a:t>
            </a:r>
            <a:endParaRPr kumimoji="0" lang="en-US" sz="1733"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473075" marR="0" lvl="1" indent="-285750" algn="l" defTabSz="609630" rtl="0" eaLnBrk="1" fontAlgn="auto" latinLnBrk="0" hangingPunct="1">
              <a:lnSpc>
                <a:spcPct val="158627"/>
              </a:lnSpc>
              <a:spcBef>
                <a:spcPts val="0"/>
              </a:spcBef>
              <a:spcAft>
                <a:spcPts val="0"/>
              </a:spcAft>
              <a:buClrTx/>
              <a:buSzTx/>
              <a:buFont typeface="Arial" panose="020B0604020202020204" pitchFamily="34" charset="0"/>
              <a:buChar char="•"/>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Confirmation letter from DEQ that you are on the Project Priority List.</a:t>
            </a: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ts val="0"/>
              </a:spcBef>
              <a:spcAft>
                <a:spcPts val="0"/>
              </a:spcAft>
              <a:buClrTx/>
              <a:buSzTx/>
              <a:buFontTx/>
              <a:buNone/>
              <a:tabLst/>
              <a:defRPr/>
            </a:pPr>
            <a:br>
              <a:rPr kumimoji="0" lang="en-US" sz="1733" b="0" i="0" u="sng" strike="noStrike" kern="1200" cap="none" spc="0" normalizeH="0" baseline="0" noProof="0" dirty="0">
                <a:ln>
                  <a:noFill/>
                </a:ln>
                <a:solidFill>
                  <a:srgbClr val="000000"/>
                </a:solidFill>
                <a:effectLst/>
                <a:uLnTx/>
                <a:uFillTx/>
                <a:latin typeface="Open Sans Light Bold"/>
                <a:ea typeface="+mn-ea"/>
                <a:cs typeface="+mn-cs"/>
              </a:rPr>
            </a:br>
            <a:r>
              <a:rPr kumimoji="0" lang="en-US" sz="1733" b="0" i="0" u="sng" strike="noStrike" kern="1200" cap="none" spc="0" normalizeH="0" baseline="0" noProof="0" dirty="0">
                <a:ln>
                  <a:noFill/>
                </a:ln>
                <a:solidFill>
                  <a:prstClr val="black"/>
                </a:solidFill>
                <a:effectLst/>
                <a:uLnTx/>
                <a:uFillTx/>
                <a:latin typeface="Open Sans Light Bold"/>
                <a:ea typeface="+mn-ea"/>
                <a:cs typeface="+mn-cs"/>
              </a:rPr>
              <a:t>PLANNING PHASE “Ready to Proceed”</a:t>
            </a: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Environmental Review</a:t>
            </a: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Capacity Development</a:t>
            </a: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Engineering Planning and Design</a:t>
            </a: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1" u="none" strike="noStrike" kern="1200" cap="none" spc="0" normalizeH="0" baseline="0" noProof="0" dirty="0">
                <a:ln>
                  <a:noFill/>
                </a:ln>
                <a:solidFill>
                  <a:prstClr val="black"/>
                </a:solidFill>
                <a:effectLst/>
                <a:uLnTx/>
                <a:uFillTx/>
                <a:latin typeface="Open Sans Light"/>
                <a:ea typeface="+mn-ea"/>
                <a:cs typeface="+mn-cs"/>
              </a:rPr>
              <a:t>Financial Application</a:t>
            </a:r>
            <a:endParaRPr kumimoji="0" lang="en-US" sz="1733" b="0" i="1" u="none" strike="noStrike" kern="1200" cap="none" spc="0" normalizeH="0" baseline="0" noProof="0" dirty="0">
              <a:ln>
                <a:noFill/>
              </a:ln>
              <a:solidFill>
                <a:prstClr val="black"/>
              </a:solidFill>
              <a:effectLst/>
              <a:uLnTx/>
              <a:uFillTx/>
              <a:latin typeface="Open Sans Light"/>
              <a:ea typeface="Open Sans Light"/>
              <a:cs typeface="Open Sans Light"/>
            </a:endParaRPr>
          </a:p>
          <a:p>
            <a:pPr marL="374015" marR="0" lvl="1" indent="-186690" algn="l" defTabSz="609630" rtl="0" eaLnBrk="1" fontAlgn="auto" latinLnBrk="0" hangingPunct="1">
              <a:lnSpc>
                <a:spcPct val="158627"/>
              </a:lnSpc>
              <a:spcBef>
                <a:spcPts val="0"/>
              </a:spcBef>
              <a:spcAft>
                <a:spcPts val="0"/>
              </a:spcAft>
              <a:buClrTx/>
              <a:buSzTx/>
              <a:buFont typeface="Arial"/>
              <a:buChar char="•"/>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Construction permit</a:t>
            </a:r>
            <a:endParaRPr kumimoji="0" lang="en-US" sz="1733" b="0" i="0" u="none" strike="noStrike" kern="1200" cap="none" spc="0" normalizeH="0" baseline="0" noProof="0" dirty="0">
              <a:ln>
                <a:noFill/>
              </a:ln>
              <a:solidFill>
                <a:prstClr val="black"/>
              </a:solidFill>
              <a:effectLst/>
              <a:uLnTx/>
              <a:uFillTx/>
              <a:latin typeface="Open Sans Light"/>
              <a:ea typeface="Open Sans Light"/>
              <a:cs typeface="Open Sans Light"/>
            </a:endParaRPr>
          </a:p>
          <a:p>
            <a:pPr marL="0" marR="0" lvl="0" indent="0" algn="l" defTabSz="609630" rtl="0" eaLnBrk="1" fontAlgn="auto" latinLnBrk="0" hangingPunct="1">
              <a:lnSpc>
                <a:spcPct val="158627"/>
              </a:lnSpc>
              <a:spcBef>
                <a:spcPct val="0"/>
              </a:spcBef>
              <a:spcAft>
                <a:spcPts val="0"/>
              </a:spcAft>
              <a:buClrTx/>
              <a:buSzTx/>
              <a:buFontTx/>
              <a:buNone/>
              <a:tabLst/>
              <a:defRPr/>
            </a:pPr>
            <a:r>
              <a:rPr kumimoji="0" lang="en-US" sz="1733" b="0" i="0" u="none" strike="noStrike" kern="1200" cap="none" spc="0" normalizeH="0" baseline="0" noProof="0" dirty="0">
                <a:ln>
                  <a:noFill/>
                </a:ln>
                <a:solidFill>
                  <a:prstClr val="black"/>
                </a:solidFill>
                <a:effectLst/>
                <a:uLnTx/>
                <a:uFillTx/>
                <a:latin typeface="Open Sans Light"/>
                <a:ea typeface="+mn-ea"/>
                <a:cs typeface="+mn-cs"/>
              </a:rPr>
              <a:t>**** </a:t>
            </a:r>
            <a:r>
              <a:rPr kumimoji="0" lang="en-US" sz="1733" b="0" i="0" u="none" strike="noStrike" kern="1200" cap="none" spc="0" normalizeH="0" baseline="0" noProof="0" dirty="0">
                <a:ln>
                  <a:noFill/>
                </a:ln>
                <a:solidFill>
                  <a:prstClr val="black"/>
                </a:solidFill>
                <a:effectLst/>
                <a:uLnTx/>
                <a:uFillTx/>
                <a:latin typeface="Open Sans Light Bold Italics"/>
                <a:ea typeface="+mn-ea"/>
                <a:cs typeface="+mn-cs"/>
              </a:rPr>
              <a:t>Funds will not be obligated until all approvals are complete.****</a:t>
            </a:r>
          </a:p>
          <a:p>
            <a:pPr marL="0" marR="0" lvl="0" indent="0" algn="l" defTabSz="609630" rtl="0" eaLnBrk="1" fontAlgn="auto" latinLnBrk="0" hangingPunct="1">
              <a:lnSpc>
                <a:spcPct val="158627"/>
              </a:lnSpc>
              <a:spcBef>
                <a:spcPct val="0"/>
              </a:spcBef>
              <a:spcAft>
                <a:spcPts val="0"/>
              </a:spcAft>
              <a:buClrTx/>
              <a:buSzTx/>
              <a:buFontTx/>
              <a:buNone/>
              <a:tabLst/>
              <a:defRPr/>
            </a:pPr>
            <a:endParaRPr kumimoji="0" lang="en-US" sz="1733" b="0" i="0" u="none" strike="noStrike" kern="1200" cap="none" spc="0" normalizeH="0" baseline="0" noProof="0" dirty="0">
              <a:ln>
                <a:noFill/>
              </a:ln>
              <a:solidFill>
                <a:srgbClr val="000000"/>
              </a:solidFill>
              <a:effectLst/>
              <a:uLnTx/>
              <a:uFillTx/>
              <a:latin typeface="Open Sans Light Bold Italics"/>
              <a:ea typeface="+mn-ea"/>
              <a:cs typeface="+mn-cs"/>
            </a:endParaRPr>
          </a:p>
        </p:txBody>
      </p:sp>
    </p:spTree>
    <p:extLst>
      <p:ext uri="{BB962C8B-B14F-4D97-AF65-F5344CB8AC3E}">
        <p14:creationId xmlns:p14="http://schemas.microsoft.com/office/powerpoint/2010/main" val="3215563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Freeform 2"/>
          <p:cNvSpPr/>
          <p:nvPr/>
        </p:nvSpPr>
        <p:spPr>
          <a:xfrm>
            <a:off x="1050418" y="139106"/>
            <a:ext cx="4454401" cy="4454401"/>
          </a:xfrm>
          <a:custGeom>
            <a:avLst/>
            <a:gdLst/>
            <a:ahLst/>
            <a:cxnLst/>
            <a:rect l="l" t="t" r="r" b="b"/>
            <a:pathLst>
              <a:path w="6681602" h="6681602">
                <a:moveTo>
                  <a:pt x="0" y="0"/>
                </a:moveTo>
                <a:lnTo>
                  <a:pt x="6681603" y="0"/>
                </a:lnTo>
                <a:lnTo>
                  <a:pt x="6681603" y="6681602"/>
                </a:lnTo>
                <a:lnTo>
                  <a:pt x="0" y="668160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474476" y="4466508"/>
            <a:ext cx="5243809" cy="2127762"/>
          </a:xfrm>
          <a:prstGeom prst="rect">
            <a:avLst/>
          </a:prstGeom>
        </p:spPr>
        <p:txBody>
          <a:bodyPr lIns="0" tIns="0" rIns="0" bIns="0" rtlCol="0" anchor="t">
            <a:spAutoFit/>
          </a:bodyPr>
          <a:lstStyle/>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Presentation</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56105"/>
              </a:lnSpc>
              <a:spcBef>
                <a:spcPts val="0"/>
              </a:spcBef>
              <a:spcAft>
                <a:spcPts val="0"/>
              </a:spcAft>
              <a:buClrTx/>
              <a:buSzTx/>
              <a:buFontTx/>
              <a:buNone/>
              <a:tabLst/>
              <a:defRPr/>
            </a:pPr>
            <a:r>
              <a:rPr kumimoji="0" lang="en-US" sz="4666" b="0" i="0" u="none" strike="noStrike" kern="1200" cap="none" spc="0" normalizeH="0" baseline="0" noProof="0">
                <a:ln>
                  <a:noFill/>
                </a:ln>
                <a:solidFill>
                  <a:srgbClr val="000000"/>
                </a:solidFill>
                <a:effectLst/>
                <a:uLnTx/>
                <a:uFillTx/>
                <a:latin typeface="Poppins ExtraBold"/>
                <a:ea typeface="+mn-ea"/>
                <a:cs typeface="+mn-cs"/>
              </a:rPr>
              <a:t> Outline</a:t>
            </a:r>
            <a:endParaRPr kumimoji="0" lang="en-US" sz="4666" b="0" i="0" u="none" strike="noStrike" kern="1200" cap="none" spc="0" normalizeH="0" baseline="0" noProof="0">
              <a:ln>
                <a:noFill/>
              </a:ln>
              <a:solidFill>
                <a:srgbClr val="000000"/>
              </a:solidFill>
              <a:effectLst/>
              <a:uLnTx/>
              <a:uFillTx/>
              <a:latin typeface="Poppins ExtraBold"/>
              <a:ea typeface="+mn-ea"/>
              <a:cs typeface="Poppins ExtraBold"/>
            </a:endParaRPr>
          </a:p>
        </p:txBody>
      </p:sp>
      <p:sp>
        <p:nvSpPr>
          <p:cNvPr id="4" name="TextBox 4"/>
          <p:cNvSpPr txBox="1"/>
          <p:nvPr/>
        </p:nvSpPr>
        <p:spPr>
          <a:xfrm>
            <a:off x="5504819" y="353278"/>
            <a:ext cx="3868162" cy="1259897"/>
          </a:xfrm>
          <a:prstGeom prst="rect">
            <a:avLst/>
          </a:prstGeom>
        </p:spPr>
        <p:txBody>
          <a:bodyPr lIns="0" tIns="0" rIns="0" bIns="0" rtlCol="0" anchor="t">
            <a:spAutoFit/>
          </a:bodyPr>
          <a:lstStyle/>
          <a:p>
            <a:pPr marL="592455" marR="0" lvl="1" indent="-29591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What is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8271"/>
              </a:lnSpc>
              <a:spcBef>
                <a:spcPts val="0"/>
              </a:spcBef>
              <a:spcAft>
                <a:spcPts val="0"/>
              </a:spcAft>
              <a:buClrTx/>
              <a:buSzTx/>
              <a:buFontTx/>
              <a:buNone/>
              <a:tabLst/>
              <a:defRPr/>
            </a:pPr>
            <a:endParaRPr kumimoji="0" lang="en-US" sz="2747" b="0" i="0" u="none" strike="noStrike" kern="1200" cap="none" spc="0" normalizeH="0" baseline="0" noProof="0">
              <a:ln>
                <a:noFill/>
              </a:ln>
              <a:solidFill>
                <a:srgbClr val="000000"/>
              </a:solidFill>
              <a:effectLst/>
              <a:uLnTx/>
              <a:uFillTx/>
              <a:latin typeface="Open Sans Light Bold"/>
              <a:ea typeface="+mn-ea"/>
              <a:cs typeface="+mn-cs"/>
            </a:endParaRPr>
          </a:p>
        </p:txBody>
      </p:sp>
      <p:sp>
        <p:nvSpPr>
          <p:cNvPr id="5" name="TextBox 5"/>
          <p:cNvSpPr txBox="1"/>
          <p:nvPr/>
        </p:nvSpPr>
        <p:spPr>
          <a:xfrm>
            <a:off x="5504819" y="1824377"/>
            <a:ext cx="6854523" cy="3263714"/>
          </a:xfrm>
          <a:prstGeom prst="rect">
            <a:avLst/>
          </a:prstGeom>
        </p:spPr>
        <p:txBody>
          <a:bodyPr lIns="0" tIns="0" rIns="0" bIns="0" rtlCol="0" anchor="t">
            <a:spAutoFit/>
          </a:bodyPr>
          <a:lstStyle/>
          <a:p>
            <a:pPr marL="592455" marR="0" lvl="1" indent="-29591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 Types of Funding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1185545" marR="0" lvl="2" indent="-39497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BIL and Base</a:t>
            </a:r>
          </a:p>
          <a:p>
            <a:pPr marL="1185545" marR="0" lvl="2" indent="-39497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Disadvantaged Communities</a:t>
            </a:r>
          </a:p>
          <a:p>
            <a:pPr marL="1185545" marR="0" lvl="2" indent="-39497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LSL Inventory Assistance</a:t>
            </a:r>
          </a:p>
          <a:p>
            <a:pPr marL="1185545" marR="0" lvl="2" indent="-394970" algn="l" defTabSz="609630" rtl="0" eaLnBrk="1" fontAlgn="auto" latinLnBrk="0" hangingPunct="1">
              <a:lnSpc>
                <a:spcPct val="158271"/>
              </a:lnSpc>
              <a:spcBef>
                <a:spcPts val="0"/>
              </a:spcBef>
              <a:spcAft>
                <a:spcPts val="0"/>
              </a:spcAft>
              <a:buClrTx/>
              <a:buSzTx/>
              <a:buFont typeface="Arial"/>
              <a:buChar char="⚬"/>
              <a:tabLst/>
              <a:defRPr/>
            </a:pPr>
            <a:r>
              <a:rPr lang="en-US" sz="2747">
                <a:solidFill>
                  <a:srgbClr val="000000"/>
                </a:solidFill>
                <a:latin typeface="Open Sans Light Bold"/>
              </a:rPr>
              <a:t>Emerging Contaminates</a:t>
            </a:r>
          </a:p>
        </p:txBody>
      </p:sp>
      <p:sp>
        <p:nvSpPr>
          <p:cNvPr id="6" name="TextBox 6"/>
          <p:cNvSpPr txBox="1"/>
          <p:nvPr/>
        </p:nvSpPr>
        <p:spPr>
          <a:xfrm>
            <a:off x="5633444" y="5334373"/>
            <a:ext cx="4631326" cy="1259897"/>
          </a:xfrm>
          <a:prstGeom prst="rect">
            <a:avLst/>
          </a:prstGeom>
        </p:spPr>
        <p:txBody>
          <a:bodyPr lIns="0" tIns="0" rIns="0" bIns="0" rtlCol="0" anchor="t">
            <a:spAutoFit/>
          </a:bodyPr>
          <a:lstStyle/>
          <a:p>
            <a:pPr marL="592455" marR="0" lvl="1" indent="-29591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DWSRF Process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8271"/>
              </a:lnSpc>
              <a:spcBef>
                <a:spcPts val="0"/>
              </a:spcBef>
              <a:spcAft>
                <a:spcPts val="0"/>
              </a:spcAft>
              <a:buClrTx/>
              <a:buSzTx/>
              <a:buFontTx/>
              <a:buNone/>
              <a:tabLst/>
              <a:defRPr/>
            </a:pPr>
            <a:endParaRPr kumimoji="0" lang="en-US" sz="2747" b="0" i="0" u="none" strike="noStrike" kern="1200" cap="none" spc="0" normalizeH="0" baseline="0" noProof="0">
              <a:ln>
                <a:noFill/>
              </a:ln>
              <a:solidFill>
                <a:srgbClr val="000000"/>
              </a:solidFill>
              <a:effectLst/>
              <a:uLnTx/>
              <a:uFillTx/>
              <a:latin typeface="Open Sans Light Bold"/>
              <a:ea typeface="+mn-ea"/>
              <a:cs typeface="+mn-cs"/>
            </a:endParaRPr>
          </a:p>
        </p:txBody>
      </p:sp>
      <p:sp>
        <p:nvSpPr>
          <p:cNvPr id="7" name="TextBox 7"/>
          <p:cNvSpPr txBox="1"/>
          <p:nvPr/>
        </p:nvSpPr>
        <p:spPr>
          <a:xfrm>
            <a:off x="5504819" y="1074148"/>
            <a:ext cx="4550320" cy="593496"/>
          </a:xfrm>
          <a:prstGeom prst="rect">
            <a:avLst/>
          </a:prstGeom>
        </p:spPr>
        <p:txBody>
          <a:bodyPr lIns="0" tIns="0" rIns="0" bIns="0" rtlCol="0" anchor="t">
            <a:spAutoFit/>
          </a:bodyPr>
          <a:lstStyle/>
          <a:p>
            <a:pPr marL="592455" marR="0" lvl="1" indent="-295910" algn="l" defTabSz="609630" rtl="0" eaLnBrk="1" fontAlgn="auto" latinLnBrk="0" hangingPunct="1">
              <a:lnSpc>
                <a:spcPct val="158271"/>
              </a:lnSpc>
              <a:spcBef>
                <a:spcPts val="0"/>
              </a:spcBef>
              <a:spcAft>
                <a:spcPts val="0"/>
              </a:spcAft>
              <a:buClrTx/>
              <a:buSzTx/>
              <a:buFont typeface="Arial"/>
              <a:buChar char="•"/>
              <a:tabLst/>
              <a:defRPr/>
            </a:pPr>
            <a:r>
              <a:rPr kumimoji="0" lang="en-US" sz="2747" b="0" i="0" u="none" strike="noStrike" kern="1200" cap="none" spc="0" normalizeH="0" baseline="0" noProof="0">
                <a:ln>
                  <a:noFill/>
                </a:ln>
                <a:solidFill>
                  <a:srgbClr val="000000"/>
                </a:solidFill>
                <a:effectLst/>
                <a:uLnTx/>
                <a:uFillTx/>
                <a:latin typeface="Open Sans Light 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1148"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0999"/>
            </a:blip>
            <a:stretch>
              <a:fillRect t="-10165" b="-839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484549" y="4575742"/>
            <a:ext cx="381316" cy="324157"/>
          </a:xfrm>
          <a:custGeom>
            <a:avLst/>
            <a:gdLst/>
            <a:ahLst/>
            <a:cxnLst/>
            <a:rect l="l" t="t" r="r" b="b"/>
            <a:pathLst>
              <a:path w="571974" h="486236">
                <a:moveTo>
                  <a:pt x="0" y="0"/>
                </a:moveTo>
                <a:lnTo>
                  <a:pt x="571974" y="0"/>
                </a:lnTo>
                <a:lnTo>
                  <a:pt x="571974" y="486237"/>
                </a:lnTo>
                <a:lnTo>
                  <a:pt x="0" y="4862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8294" y="4043141"/>
            <a:ext cx="342402" cy="342402"/>
          </a:xfrm>
          <a:custGeom>
            <a:avLst/>
            <a:gdLst/>
            <a:ahLst/>
            <a:cxnLst/>
            <a:rect l="l" t="t" r="r" b="b"/>
            <a:pathLst>
              <a:path w="513603" h="513603">
                <a:moveTo>
                  <a:pt x="0" y="0"/>
                </a:moveTo>
                <a:lnTo>
                  <a:pt x="513604" y="0"/>
                </a:lnTo>
                <a:lnTo>
                  <a:pt x="513604" y="513604"/>
                </a:lnTo>
                <a:lnTo>
                  <a:pt x="0" y="5136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61146" y="5413591"/>
            <a:ext cx="381316" cy="388017"/>
          </a:xfrm>
          <a:custGeom>
            <a:avLst/>
            <a:gdLst/>
            <a:ahLst/>
            <a:cxnLst/>
            <a:rect l="l" t="t" r="r" b="b"/>
            <a:pathLst>
              <a:path w="571974" h="582026">
                <a:moveTo>
                  <a:pt x="0" y="0"/>
                </a:moveTo>
                <a:lnTo>
                  <a:pt x="571974" y="0"/>
                </a:lnTo>
                <a:lnTo>
                  <a:pt x="571974" y="582025"/>
                </a:lnTo>
                <a:lnTo>
                  <a:pt x="0" y="582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782594" y="195738"/>
            <a:ext cx="6626812" cy="3006592"/>
          </a:xfrm>
          <a:prstGeom prst="rect">
            <a:avLst/>
          </a:prstGeom>
        </p:spPr>
        <p:txBody>
          <a:bodyPr lIns="0" tIns="0" rIns="0" bIns="0" rtlCol="0" anchor="t">
            <a:spAutoFit/>
          </a:bodyPr>
          <a:lstStyle/>
          <a:p>
            <a:pPr marL="0" marR="0" lvl="0" indent="0" algn="ctr" defTabSz="609630" rtl="0" eaLnBrk="1" fontAlgn="auto" latinLnBrk="0" hangingPunct="1">
              <a:lnSpc>
                <a:spcPct val="156149"/>
              </a:lnSpc>
              <a:spcBef>
                <a:spcPts val="0"/>
              </a:spcBef>
              <a:spcAft>
                <a:spcPts val="0"/>
              </a:spcAft>
              <a:buClrTx/>
              <a:buSzTx/>
              <a:buFontTx/>
              <a:buNone/>
              <a:tabLst/>
              <a:defRPr/>
            </a:pPr>
            <a:r>
              <a:rPr kumimoji="0" lang="en-US" sz="6600" b="0" i="0" u="none" strike="noStrike" kern="1200" cap="none" spc="0" normalizeH="0" baseline="0" noProof="0">
                <a:ln>
                  <a:noFill/>
                </a:ln>
                <a:solidFill>
                  <a:srgbClr val="04051F"/>
                </a:solidFill>
                <a:effectLst/>
                <a:uLnTx/>
                <a:uFillTx/>
                <a:latin typeface="Poppins ExtraBold"/>
                <a:ea typeface="+mn-ea"/>
                <a:cs typeface="+mn-cs"/>
              </a:rPr>
              <a:t>Questions? Thank You</a:t>
            </a: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020404" y="3970878"/>
            <a:ext cx="2139388" cy="486928"/>
          </a:xfrm>
          <a:prstGeom prst="rect">
            <a:avLst/>
          </a:prstGeom>
        </p:spPr>
        <p:txBody>
          <a:bodyPr lIns="0" tIns="0" rIns="0" bIns="0" rtlCol="0" anchor="t">
            <a:spAutoFit/>
          </a:bodyPr>
          <a:lstStyle/>
          <a:p>
            <a:pPr marL="0" marR="0" lvl="0" indent="0" algn="l" defTabSz="609630" rtl="0" eaLnBrk="1" fontAlgn="auto" latinLnBrk="0" hangingPunct="1">
              <a:lnSpc>
                <a:spcPct val="156691"/>
              </a:lnSpc>
              <a:spcBef>
                <a:spcPts val="0"/>
              </a:spcBef>
              <a:spcAft>
                <a:spcPts val="0"/>
              </a:spcAft>
              <a:buClrTx/>
              <a:buSzTx/>
              <a:buFontTx/>
              <a:buNone/>
              <a:tabLst/>
              <a:defRPr/>
            </a:pPr>
            <a:r>
              <a:rPr kumimoji="0" lang="en-US" sz="2266" b="0" i="0" u="none" strike="noStrike" kern="1200" cap="none" spc="0" normalizeH="0" baseline="0" noProof="0">
                <a:ln>
                  <a:noFill/>
                </a:ln>
                <a:solidFill>
                  <a:srgbClr val="000000"/>
                </a:solidFill>
                <a:effectLst/>
                <a:uLnTx/>
                <a:uFillTx/>
                <a:latin typeface="Open Sans Bold"/>
                <a:ea typeface="+mn-ea"/>
                <a:cs typeface="+mn-cs"/>
              </a:rPr>
              <a:t>405-702-8100</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020404" y="4535899"/>
            <a:ext cx="5195433" cy="486928"/>
          </a:xfrm>
          <a:prstGeom prst="rect">
            <a:avLst/>
          </a:prstGeom>
        </p:spPr>
        <p:txBody>
          <a:bodyPr wrap="square" lIns="0" tIns="0" rIns="0" bIns="0" rtlCol="0" anchor="t">
            <a:spAutoFit/>
          </a:bodyPr>
          <a:lstStyle/>
          <a:p>
            <a:pPr marL="0" marR="0" lvl="0" indent="0" algn="l" defTabSz="609630" rtl="0" eaLnBrk="1" fontAlgn="auto" latinLnBrk="0" hangingPunct="1">
              <a:lnSpc>
                <a:spcPct val="156691"/>
              </a:lnSpc>
              <a:spcBef>
                <a:spcPts val="0"/>
              </a:spcBef>
              <a:spcAft>
                <a:spcPts val="0"/>
              </a:spcAft>
              <a:buClrTx/>
              <a:buSzTx/>
              <a:buFontTx/>
              <a:buNone/>
              <a:tabLst/>
              <a:defRPr/>
            </a:pPr>
            <a:r>
              <a:rPr lang="en-US" sz="2250">
                <a:solidFill>
                  <a:srgbClr val="000000"/>
                </a:solidFill>
                <a:latin typeface="Open Sans Bold"/>
              </a:rPr>
              <a:t>Isaac.Cornelson@</a:t>
            </a:r>
            <a:r>
              <a:rPr kumimoji="0" lang="en-US" sz="2250" b="0" i="0" u="none" strike="noStrike" kern="1200" cap="none" spc="0" normalizeH="0" baseline="0" noProof="0">
                <a:ln>
                  <a:noFill/>
                </a:ln>
                <a:solidFill>
                  <a:srgbClr val="000000"/>
                </a:solidFill>
                <a:effectLst/>
                <a:uLnTx/>
                <a:uFillTx/>
                <a:latin typeface="Open Sans Bold"/>
                <a:ea typeface="+mn-ea"/>
                <a:cs typeface="+mn-cs"/>
              </a:rPr>
              <a:t>deq.ok.gov</a:t>
            </a:r>
            <a:endParaRPr kumimoji="0" lang="en-US" sz="225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874267" y="5250064"/>
            <a:ext cx="8404284" cy="619400"/>
          </a:xfrm>
          <a:prstGeom prst="rect">
            <a:avLst/>
          </a:prstGeom>
        </p:spPr>
        <p:txBody>
          <a:bodyPr wrap="square" lIns="0" tIns="0" rIns="0" bIns="0" rtlCol="0" anchor="t">
            <a:spAutoFit/>
          </a:bodyPr>
          <a:lstStyle/>
          <a:p>
            <a:pPr lvl="0" defTabSz="609630">
              <a:lnSpc>
                <a:spcPct val="239316"/>
              </a:lnSpc>
              <a:defRPr/>
            </a:pPr>
            <a:r>
              <a:rPr lang="en-US" sz="2000" dirty="0"/>
              <a:t>Oklahoma.gov/</a:t>
            </a:r>
            <a:r>
              <a:rPr lang="en-US" sz="2000" dirty="0" err="1"/>
              <a:t>deq</a:t>
            </a:r>
            <a:r>
              <a:rPr lang="en-US" sz="2000" dirty="0"/>
              <a:t>/divisions/water-quality/public-water-supply/dwsrf.html</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83823B87-A901-A995-C6F3-C20275E4CCD8}"/>
              </a:ext>
            </a:extLst>
          </p:cNvPr>
          <p:cNvSpPr txBox="1"/>
          <p:nvPr/>
        </p:nvSpPr>
        <p:spPr>
          <a:xfrm>
            <a:off x="8961957" y="4179817"/>
            <a:ext cx="3703187" cy="707886"/>
          </a:xfrm>
          <a:prstGeom prst="rect">
            <a:avLst/>
          </a:prstGeom>
          <a:noFill/>
        </p:spPr>
        <p:txBody>
          <a:bodyPr wrap="square" rtlCol="0">
            <a:spAutoFit/>
          </a:bodyPr>
          <a:lstStyle/>
          <a:p>
            <a:r>
              <a:rPr lang="en-US" sz="2000">
                <a:hlinkClick r:id="rId10"/>
              </a:rPr>
              <a:t>Amanda.Booze@deq.ok.gov</a:t>
            </a:r>
            <a:endParaRPr lang="en-US" sz="2000"/>
          </a:p>
          <a:p>
            <a:r>
              <a:rPr lang="en-US" sz="2000"/>
              <a:t>405.702.8233</a:t>
            </a:r>
          </a:p>
        </p:txBody>
      </p:sp>
      <p:sp>
        <p:nvSpPr>
          <p:cNvPr id="11" name="TextBox 10">
            <a:extLst>
              <a:ext uri="{FF2B5EF4-FFF2-40B4-BE49-F238E27FC236}">
                <a16:creationId xmlns:a16="http://schemas.microsoft.com/office/drawing/2014/main" id="{3C28ADB5-D614-013B-034A-7FAAFD0204F5}"/>
              </a:ext>
            </a:extLst>
          </p:cNvPr>
          <p:cNvSpPr txBox="1"/>
          <p:nvPr/>
        </p:nvSpPr>
        <p:spPr>
          <a:xfrm>
            <a:off x="8961957" y="5010157"/>
            <a:ext cx="3228895" cy="984885"/>
          </a:xfrm>
          <a:prstGeom prst="rect">
            <a:avLst/>
          </a:prstGeom>
          <a:noFill/>
        </p:spPr>
        <p:txBody>
          <a:bodyPr wrap="square" rtlCol="0">
            <a:spAutoFit/>
          </a:bodyPr>
          <a:lstStyle/>
          <a:p>
            <a:r>
              <a:rPr lang="en-US" sz="2000">
                <a:hlinkClick r:id="rId11"/>
              </a:rPr>
              <a:t>Connie.Guinn@deq.ok.gov</a:t>
            </a:r>
            <a:endParaRPr lang="en-US" sz="2000"/>
          </a:p>
          <a:p>
            <a:r>
              <a:rPr lang="en-US" sz="2000"/>
              <a:t>405.702.8248</a:t>
            </a:r>
          </a:p>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199698" y="89650"/>
            <a:ext cx="1512323" cy="1591919"/>
          </a:xfrm>
          <a:prstGeom prst="rect">
            <a:avLst/>
          </a:prstGeom>
        </p:spPr>
      </p:pic>
      <p:sp>
        <p:nvSpPr>
          <p:cNvPr id="3" name="Freeform 3"/>
          <p:cNvSpPr/>
          <p:nvPr/>
        </p:nvSpPr>
        <p:spPr>
          <a:xfrm>
            <a:off x="383911" y="270413"/>
            <a:ext cx="1958301" cy="1958301"/>
          </a:xfrm>
          <a:custGeom>
            <a:avLst/>
            <a:gdLst/>
            <a:ahLst/>
            <a:cxnLst/>
            <a:rect l="l" t="t" r="r" b="b"/>
            <a:pathLst>
              <a:path w="2937452" h="2937452">
                <a:moveTo>
                  <a:pt x="0" y="0"/>
                </a:moveTo>
                <a:lnTo>
                  <a:pt x="2937451" y="0"/>
                </a:lnTo>
                <a:lnTo>
                  <a:pt x="2937451" y="2937451"/>
                </a:lnTo>
                <a:lnTo>
                  <a:pt x="0" y="293745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516379" y="335014"/>
            <a:ext cx="7159243" cy="1429174"/>
          </a:xfrm>
          <a:prstGeom prst="rect">
            <a:avLst/>
          </a:prstGeom>
        </p:spPr>
        <p:txBody>
          <a:bodyPr lIns="0" tIns="0" rIns="0" bIns="0" rtlCol="0" anchor="t">
            <a:spAutoFit/>
          </a:bodyPr>
          <a:lstStyle/>
          <a:p>
            <a:pPr marL="0" marR="0" lvl="0" indent="0" algn="ctr" defTabSz="609630" rtl="0" eaLnBrk="1" fontAlgn="auto" latinLnBrk="0" hangingPunct="1">
              <a:lnSpc>
                <a:spcPct val="156675"/>
              </a:lnSpc>
              <a:spcBef>
                <a:spcPts val="0"/>
              </a:spcBef>
              <a:spcAft>
                <a:spcPts val="0"/>
              </a:spcAft>
              <a:buClrTx/>
              <a:buSzTx/>
              <a:buFontTx/>
              <a:buNone/>
              <a:tabLst/>
              <a:defRPr/>
            </a:pPr>
            <a:r>
              <a:rPr kumimoji="0" lang="en-US" sz="6597" b="0" i="0" u="none" strike="noStrike" kern="1200" cap="none" spc="0" normalizeH="0" baseline="0" noProof="0">
                <a:ln>
                  <a:noFill/>
                </a:ln>
                <a:solidFill>
                  <a:srgbClr val="80D611"/>
                </a:solidFill>
                <a:effectLst/>
                <a:uLnTx/>
                <a:uFillTx/>
                <a:latin typeface="Poppins ExtraBold"/>
                <a:ea typeface="+mn-ea"/>
                <a:cs typeface="+mn-cs"/>
              </a:rPr>
              <a:t>What is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685800" y="2281619"/>
            <a:ext cx="11143769" cy="2909012"/>
            <a:chOff x="0" y="-85725"/>
            <a:chExt cx="22287530" cy="5817968"/>
          </a:xfrm>
        </p:grpSpPr>
        <p:sp>
          <p:nvSpPr>
            <p:cNvPr id="6" name="AutoShape 6"/>
            <p:cNvSpPr/>
            <p:nvPr/>
          </p:nvSpPr>
          <p:spPr>
            <a:xfrm>
              <a:off x="2171528" y="4958315"/>
              <a:ext cx="17909656" cy="104983"/>
            </a:xfrm>
            <a:prstGeom prst="line">
              <a:avLst/>
            </a:prstGeom>
            <a:ln w="50800" cap="flat">
              <a:solidFill>
                <a:srgbClr val="80D611"/>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flipV="1">
              <a:off x="1768274" y="3264483"/>
              <a:ext cx="0" cy="1160959"/>
            </a:xfrm>
            <a:prstGeom prst="line">
              <a:avLst/>
            </a:prstGeom>
            <a:ln w="50800" cap="flat">
              <a:solidFill>
                <a:srgbClr val="80D611"/>
              </a:solidFill>
              <a:prstDash val="solid"/>
              <a:headEnd type="none" w="sm" len="sm"/>
              <a:tailEnd type="oval" w="lg" len="lg"/>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flipV="1">
              <a:off x="7510894" y="3264483"/>
              <a:ext cx="0" cy="1160959"/>
            </a:xfrm>
            <a:prstGeom prst="line">
              <a:avLst/>
            </a:prstGeom>
            <a:ln w="50800" cap="flat">
              <a:solidFill>
                <a:srgbClr val="80D611"/>
              </a:solidFill>
              <a:prstDash val="solid"/>
              <a:headEnd type="none" w="sm" len="sm"/>
              <a:tailEnd type="oval" w="lg" len="lg"/>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flipV="1">
              <a:off x="13675716" y="3264483"/>
              <a:ext cx="0" cy="1160959"/>
            </a:xfrm>
            <a:prstGeom prst="line">
              <a:avLst/>
            </a:prstGeom>
            <a:ln w="50800" cap="flat">
              <a:solidFill>
                <a:srgbClr val="80D611"/>
              </a:solidFill>
              <a:prstDash val="solid"/>
              <a:headEnd type="none" w="sm" len="sm"/>
              <a:tailEnd type="oval" w="lg" len="lg"/>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flipV="1">
              <a:off x="19646291" y="3264483"/>
              <a:ext cx="0" cy="1160959"/>
            </a:xfrm>
            <a:prstGeom prst="line">
              <a:avLst/>
            </a:prstGeom>
            <a:ln w="50800" cap="flat">
              <a:solidFill>
                <a:srgbClr val="80D611"/>
              </a:solidFill>
              <a:prstDash val="solid"/>
              <a:headEnd type="none" w="sm" len="sm"/>
              <a:tailEnd type="oval" w="lg" len="lg"/>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1"/>
            <p:cNvGrpSpPr/>
            <p:nvPr/>
          </p:nvGrpSpPr>
          <p:grpSpPr>
            <a:xfrm>
              <a:off x="994345" y="4133587"/>
              <a:ext cx="1598656" cy="159865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57150"/>
                <a:ext cx="660400" cy="679450"/>
              </a:xfrm>
              <a:prstGeom prst="rect">
                <a:avLst/>
              </a:prstGeom>
            </p:spPr>
            <p:txBody>
              <a:bodyPr lIns="33867" tIns="33867" rIns="33867" bIns="33867" rtlCol="0" anchor="ctr"/>
              <a:lstStyle/>
              <a:p>
                <a:pPr marL="0" marR="0" lvl="0" indent="0" algn="ctr" defTabSz="609630" rtl="0" eaLnBrk="1" fontAlgn="auto" latinLnBrk="0" hangingPunct="1">
                  <a:lnSpc>
                    <a:spcPct val="103703"/>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4" name="TextBox 14"/>
            <p:cNvSpPr txBox="1"/>
            <p:nvPr/>
          </p:nvSpPr>
          <p:spPr>
            <a:xfrm>
              <a:off x="1551815" y="4190888"/>
              <a:ext cx="647962" cy="1224054"/>
            </a:xfrm>
            <a:prstGeom prst="rect">
              <a:avLst/>
            </a:prstGeom>
          </p:spPr>
          <p:txBody>
            <a:bodyPr lIns="0" tIns="0" rIns="0" bIns="0" rtlCol="0" anchor="t">
              <a:spAutoFit/>
            </a:bodyPr>
            <a:lstStyle/>
            <a:p>
              <a:pPr marL="0" marR="0" lvl="0" indent="0" algn="l" defTabSz="609630" rtl="0" eaLnBrk="1" fontAlgn="auto" latinLnBrk="0" hangingPunct="1">
                <a:lnSpc>
                  <a:spcPct val="158015"/>
                </a:lnSpc>
                <a:spcBef>
                  <a:spcPts val="0"/>
                </a:spcBef>
                <a:spcAft>
                  <a:spcPts val="0"/>
                </a:spcAft>
                <a:buClrTx/>
                <a:buSzTx/>
                <a:buFontTx/>
                <a:buNone/>
                <a:tabLst/>
                <a:defRPr/>
              </a:pPr>
              <a:r>
                <a:rPr kumimoji="0" lang="en-US" sz="2844" b="0" i="0" u="none" strike="noStrike" kern="1200" cap="none" spc="0" normalizeH="0" baseline="0" noProof="0">
                  <a:ln>
                    <a:noFill/>
                  </a:ln>
                  <a:solidFill>
                    <a:srgbClr val="3B7E00"/>
                  </a:solidFill>
                  <a:effectLst/>
                  <a:uLnTx/>
                  <a:uFillTx/>
                  <a:latin typeface="Open Sans Extra Bold"/>
                  <a:ea typeface="+mn-ea"/>
                  <a:cs typeface="+mn-cs"/>
                </a:rPr>
                <a:t>1</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5"/>
            <p:cNvGrpSpPr/>
            <p:nvPr/>
          </p:nvGrpSpPr>
          <p:grpSpPr>
            <a:xfrm>
              <a:off x="6686166" y="4133587"/>
              <a:ext cx="1598656" cy="159865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6200" y="57150"/>
                <a:ext cx="660400" cy="679450"/>
              </a:xfrm>
              <a:prstGeom prst="rect">
                <a:avLst/>
              </a:prstGeom>
            </p:spPr>
            <p:txBody>
              <a:bodyPr lIns="33867" tIns="33867" rIns="33867" bIns="33867" rtlCol="0" anchor="ctr"/>
              <a:lstStyle/>
              <a:p>
                <a:pPr marL="0" marR="0" lvl="0" indent="0" algn="ctr" defTabSz="609630" rtl="0" eaLnBrk="1" fontAlgn="auto" latinLnBrk="0" hangingPunct="1">
                  <a:lnSpc>
                    <a:spcPct val="103703"/>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18" name="TextBox 18"/>
            <p:cNvSpPr txBox="1"/>
            <p:nvPr/>
          </p:nvSpPr>
          <p:spPr>
            <a:xfrm>
              <a:off x="7280745" y="4110131"/>
              <a:ext cx="460294" cy="1224054"/>
            </a:xfrm>
            <a:prstGeom prst="rect">
              <a:avLst/>
            </a:prstGeom>
          </p:spPr>
          <p:txBody>
            <a:bodyPr lIns="0" tIns="0" rIns="0" bIns="0" rtlCol="0" anchor="t">
              <a:spAutoFit/>
            </a:bodyPr>
            <a:lstStyle/>
            <a:p>
              <a:pPr marL="0" marR="0" lvl="0" indent="0" algn="l" defTabSz="609630" rtl="0" eaLnBrk="1" fontAlgn="auto" latinLnBrk="0" hangingPunct="1">
                <a:lnSpc>
                  <a:spcPct val="158015"/>
                </a:lnSpc>
                <a:spcBef>
                  <a:spcPts val="0"/>
                </a:spcBef>
                <a:spcAft>
                  <a:spcPts val="0"/>
                </a:spcAft>
                <a:buClrTx/>
                <a:buSzTx/>
                <a:buFontTx/>
                <a:buNone/>
                <a:tabLst/>
                <a:defRPr/>
              </a:pPr>
              <a:r>
                <a:rPr kumimoji="0" lang="en-US" sz="2844" b="0" i="0" u="none" strike="noStrike" kern="1200" cap="none" spc="0" normalizeH="0" baseline="0" noProof="0">
                  <a:ln>
                    <a:noFill/>
                  </a:ln>
                  <a:solidFill>
                    <a:srgbClr val="3B7E00"/>
                  </a:solidFill>
                  <a:effectLst/>
                  <a:uLnTx/>
                  <a:uFillTx/>
                  <a:latin typeface="Open Sans Extra Bold"/>
                  <a:ea typeface="+mn-ea"/>
                  <a:cs typeface="+mn-cs"/>
                </a:rPr>
                <a:t>2</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12901788" y="4133587"/>
              <a:ext cx="1598656" cy="159865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76200" y="57150"/>
                <a:ext cx="660400" cy="679450"/>
              </a:xfrm>
              <a:prstGeom prst="rect">
                <a:avLst/>
              </a:prstGeom>
            </p:spPr>
            <p:txBody>
              <a:bodyPr lIns="33867" tIns="33867" rIns="33867" bIns="33867" rtlCol="0" anchor="ctr"/>
              <a:lstStyle/>
              <a:p>
                <a:pPr marL="0" marR="0" lvl="0" indent="0" algn="ctr" defTabSz="609630" rtl="0" eaLnBrk="1" fontAlgn="auto" latinLnBrk="0" hangingPunct="1">
                  <a:lnSpc>
                    <a:spcPct val="103703"/>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22" name="TextBox 22"/>
            <p:cNvSpPr txBox="1"/>
            <p:nvPr/>
          </p:nvSpPr>
          <p:spPr>
            <a:xfrm>
              <a:off x="13508619" y="4133586"/>
              <a:ext cx="920588" cy="1224054"/>
            </a:xfrm>
            <a:prstGeom prst="rect">
              <a:avLst/>
            </a:prstGeom>
          </p:spPr>
          <p:txBody>
            <a:bodyPr lIns="0" tIns="0" rIns="0" bIns="0" rtlCol="0" anchor="t">
              <a:spAutoFit/>
            </a:bodyPr>
            <a:lstStyle/>
            <a:p>
              <a:pPr marL="0" marR="0" lvl="0" indent="0" algn="l" defTabSz="609630" rtl="0" eaLnBrk="1" fontAlgn="auto" latinLnBrk="0" hangingPunct="1">
                <a:lnSpc>
                  <a:spcPct val="158015"/>
                </a:lnSpc>
                <a:spcBef>
                  <a:spcPts val="0"/>
                </a:spcBef>
                <a:spcAft>
                  <a:spcPts val="0"/>
                </a:spcAft>
                <a:buClrTx/>
                <a:buSzTx/>
                <a:buFontTx/>
                <a:buNone/>
                <a:tabLst/>
                <a:defRPr/>
              </a:pPr>
              <a:r>
                <a:rPr kumimoji="0" lang="en-US" sz="2844" b="0" i="0" u="none" strike="noStrike" kern="1200" cap="none" spc="0" normalizeH="0" baseline="0" noProof="0">
                  <a:ln>
                    <a:noFill/>
                  </a:ln>
                  <a:solidFill>
                    <a:srgbClr val="3B7E00"/>
                  </a:solidFill>
                  <a:effectLst/>
                  <a:uLnTx/>
                  <a:uFillTx/>
                  <a:latin typeface="Open Sans Extra Bold"/>
                  <a:ea typeface="+mn-ea"/>
                  <a:cs typeface="+mn-cs"/>
                </a:rPr>
                <a:t>3</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821563" y="4133587"/>
              <a:ext cx="1598656" cy="159865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76200" y="57150"/>
                <a:ext cx="660400" cy="679450"/>
              </a:xfrm>
              <a:prstGeom prst="rect">
                <a:avLst/>
              </a:prstGeom>
            </p:spPr>
            <p:txBody>
              <a:bodyPr lIns="33867" tIns="33867" rIns="33867" bIns="33867" rtlCol="0" anchor="ctr"/>
              <a:lstStyle/>
              <a:p>
                <a:pPr marL="0" marR="0" lvl="0" indent="0" algn="ctr" defTabSz="609630" rtl="0" eaLnBrk="1" fontAlgn="auto" latinLnBrk="0" hangingPunct="1">
                  <a:lnSpc>
                    <a:spcPct val="103703"/>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26" name="TextBox 26"/>
            <p:cNvSpPr txBox="1"/>
            <p:nvPr/>
          </p:nvSpPr>
          <p:spPr>
            <a:xfrm>
              <a:off x="19426361" y="4190888"/>
              <a:ext cx="460294" cy="1224054"/>
            </a:xfrm>
            <a:prstGeom prst="rect">
              <a:avLst/>
            </a:prstGeom>
          </p:spPr>
          <p:txBody>
            <a:bodyPr lIns="0" tIns="0" rIns="0" bIns="0" rtlCol="0" anchor="t">
              <a:spAutoFit/>
            </a:bodyPr>
            <a:lstStyle/>
            <a:p>
              <a:pPr marL="0" marR="0" lvl="0" indent="0" algn="l" defTabSz="609630" rtl="0" eaLnBrk="1" fontAlgn="auto" latinLnBrk="0" hangingPunct="1">
                <a:lnSpc>
                  <a:spcPct val="158015"/>
                </a:lnSpc>
                <a:spcBef>
                  <a:spcPts val="0"/>
                </a:spcBef>
                <a:spcAft>
                  <a:spcPts val="0"/>
                </a:spcAft>
                <a:buClrTx/>
                <a:buSzTx/>
                <a:buFontTx/>
                <a:buNone/>
                <a:tabLst/>
                <a:defRPr/>
              </a:pPr>
              <a:r>
                <a:rPr kumimoji="0" lang="en-US" sz="2844" b="0" i="0" u="none" strike="noStrike" kern="1200" cap="none" spc="0" normalizeH="0" baseline="0" noProof="0">
                  <a:ln>
                    <a:noFill/>
                  </a:ln>
                  <a:solidFill>
                    <a:srgbClr val="3B7E00"/>
                  </a:solidFill>
                  <a:effectLst/>
                  <a:uLnTx/>
                  <a:uFillTx/>
                  <a:latin typeface="Open Sans Extra Bold"/>
                  <a:ea typeface="+mn-ea"/>
                  <a:cs typeface="+mn-cs"/>
                </a:rPr>
                <a:t>4</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7"/>
            <p:cNvSpPr txBox="1"/>
            <p:nvPr/>
          </p:nvSpPr>
          <p:spPr>
            <a:xfrm>
              <a:off x="215154" y="-85725"/>
              <a:ext cx="3385578" cy="86190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Medium"/>
                  <a:ea typeface="+mn-ea"/>
                  <a:cs typeface="+mn-cs"/>
                </a:rPr>
                <a:t>Beginning...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0" y="1049341"/>
              <a:ext cx="3815884" cy="127073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Light Bold"/>
                  <a:ea typeface="+mn-ea"/>
                  <a:cs typeface="+mn-cs"/>
                </a:rPr>
                <a:t>Created in 1996 by Safe Drinking Water Act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12064812" y="-85725"/>
              <a:ext cx="3450344" cy="86190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Medium"/>
                  <a:ea typeface="+mn-ea"/>
                  <a:cs typeface="+mn-cs"/>
                </a:rPr>
                <a:t>Annually...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1835124" y="1049341"/>
              <a:ext cx="3909722" cy="1942967"/>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Light Bold"/>
                  <a:ea typeface="+mn-ea"/>
                  <a:cs typeface="+mn-cs"/>
                </a:rPr>
                <a:t>The SRF program is allotted funds annually based on needs survey</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6166970" y="-85725"/>
              <a:ext cx="2865588" cy="86190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Medium"/>
                  <a:ea typeface="+mn-ea"/>
                  <a:cs typeface="+mn-cs"/>
                </a:rPr>
                <a:t>Purpose...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4931586" y="936217"/>
              <a:ext cx="5272926" cy="1942949"/>
            </a:xfrm>
            <a:prstGeom prst="rect">
              <a:avLst/>
            </a:prstGeom>
          </p:spPr>
          <p:txBody>
            <a:bodyPr wrap="square"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Light Bold"/>
                  <a:ea typeface="+mn-ea"/>
                  <a:cs typeface="+mn-cs"/>
                </a:rPr>
                <a:t>Provide low interest loans and financial assistance for public water supply projects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33"/>
            <p:cNvSpPr txBox="1"/>
            <p:nvPr/>
          </p:nvSpPr>
          <p:spPr>
            <a:xfrm>
              <a:off x="18392040" y="-85725"/>
              <a:ext cx="2686240" cy="861904"/>
            </a:xfrm>
            <a:prstGeom prst="rect">
              <a:avLst/>
            </a:prstGeom>
          </p:spPr>
          <p:txBody>
            <a:bodyPr lIns="0" tIns="0" rIns="0" bIns="0" rtlCol="0" anchor="t">
              <a:spAutoFit/>
            </a:bodyPr>
            <a:lstStyle/>
            <a:p>
              <a:pPr marL="0" marR="0" lvl="0" indent="0" algn="ctr" defTabSz="609630" rtl="0" eaLnBrk="1" fontAlgn="auto" latinLnBrk="0" hangingPunct="1">
                <a:lnSpc>
                  <a:spcPct val="155555"/>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Poppins Medium"/>
                  <a:ea typeface="+mn-ea"/>
                  <a:cs typeface="+mn-cs"/>
                </a:rPr>
                <a:t>To Date...</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16690152" y="973925"/>
              <a:ext cx="5597378" cy="2613641"/>
            </a:xfrm>
            <a:prstGeom prst="rect">
              <a:avLst/>
            </a:prstGeom>
          </p:spPr>
          <p:txBody>
            <a:bodyPr wrap="square" lIns="0" tIns="0" rIns="0" bIns="0" rtlCol="0" anchor="t">
              <a:spAutoFit/>
            </a:bodyPr>
            <a:lstStyle/>
            <a:p>
              <a:pPr algn="ctr" defTabSz="609630">
                <a:lnSpc>
                  <a:spcPct val="155555"/>
                </a:lnSpc>
                <a:defRPr/>
              </a:pPr>
              <a:r>
                <a:rPr kumimoji="0" lang="en-US" sz="1400" b="0" i="0" u="none" strike="noStrike" kern="1200" cap="none" spc="0" normalizeH="0" baseline="0" noProof="0" dirty="0">
                  <a:ln>
                    <a:noFill/>
                  </a:ln>
                  <a:solidFill>
                    <a:srgbClr val="FFFFFF"/>
                  </a:solidFill>
                  <a:effectLst/>
                  <a:uLnTx/>
                  <a:uFillTx/>
                  <a:latin typeface="Open Sans Light Bold"/>
                  <a:ea typeface="+mn-ea"/>
                  <a:cs typeface="+mn-cs"/>
                </a:rPr>
                <a:t>Oklahoma DWSRF has funded over </a:t>
              </a:r>
              <a:r>
                <a:rPr lang="en-US" sz="1400" dirty="0">
                  <a:solidFill>
                    <a:srgbClr val="FFFFFF"/>
                  </a:solidFill>
                  <a:latin typeface="Open Sans Light Bold"/>
                </a:rPr>
                <a:t>2.3 Billion</a:t>
              </a:r>
              <a:r>
                <a:rPr kumimoji="0" lang="en-US" sz="1400" b="0" i="0" u="none" strike="noStrike" kern="1200" cap="none" spc="0" normalizeH="0" baseline="0" noProof="0" dirty="0">
                  <a:ln>
                    <a:noFill/>
                  </a:ln>
                  <a:solidFill>
                    <a:srgbClr val="FFFFFF"/>
                  </a:solidFill>
                  <a:effectLst/>
                  <a:uLnTx/>
                  <a:uFillTx/>
                  <a:latin typeface="Open Sans Light Bold"/>
                  <a:ea typeface="+mn-ea"/>
                  <a:cs typeface="+mn-cs"/>
                </a:rPr>
                <a:t> in water improvement projects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09630" rtl="0" eaLnBrk="1" fontAlgn="auto" latinLnBrk="0" hangingPunct="1">
                <a:lnSpc>
                  <a:spcPct val="155555"/>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Open Sans Light Bold"/>
                <a:ea typeface="+mn-ea"/>
                <a:cs typeface="+mn-cs"/>
              </a:endParaRPr>
            </a:p>
          </p:txBody>
        </p:sp>
      </p:grpSp>
      <p:sp>
        <p:nvSpPr>
          <p:cNvPr id="35" name="TextBox 35"/>
          <p:cNvSpPr txBox="1"/>
          <p:nvPr/>
        </p:nvSpPr>
        <p:spPr>
          <a:xfrm>
            <a:off x="287770" y="5945677"/>
            <a:ext cx="11541801" cy="515782"/>
          </a:xfrm>
          <a:prstGeom prst="rect">
            <a:avLst/>
          </a:prstGeom>
        </p:spPr>
        <p:txBody>
          <a:bodyPr lIns="0" tIns="0" rIns="0" bIns="0" rtlCol="0" anchor="t">
            <a:spAutoFit/>
          </a:bodyPr>
          <a:lstStyle/>
          <a:p>
            <a:pPr marL="0" marR="0" lvl="0" indent="0" algn="ctr" defTabSz="609630" rtl="0" eaLnBrk="1" fontAlgn="auto" latinLnBrk="0" hangingPunct="1">
              <a:lnSpc>
                <a:spcPct val="156435"/>
              </a:lnSpc>
              <a:spcBef>
                <a:spcPts val="0"/>
              </a:spcBef>
              <a:spcAft>
                <a:spcPts val="0"/>
              </a:spcAft>
              <a:buClrTx/>
              <a:buSzTx/>
              <a:buFontTx/>
              <a:buNone/>
              <a:tabLst/>
              <a:defRPr/>
            </a:pPr>
            <a:r>
              <a:rPr kumimoji="0" lang="en-US" sz="2413" b="0" i="0" u="none" strike="noStrike" kern="1200" cap="none" spc="0" normalizeH="0" baseline="0" noProof="0">
                <a:ln>
                  <a:noFill/>
                </a:ln>
                <a:solidFill>
                  <a:srgbClr val="FFFFFF"/>
                </a:solidFill>
                <a:effectLst/>
                <a:uLnTx/>
                <a:uFillTx/>
                <a:latin typeface="Open Sans Light"/>
                <a:ea typeface="+mn-ea"/>
                <a:cs typeface="+mn-cs"/>
              </a:rPr>
              <a:t>Co-administered by DEQ DWSRF and the Oklahoma Water Resources Board</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21366" y="1303506"/>
            <a:ext cx="2873349" cy="4694859"/>
            <a:chOff x="-34824" y="3385"/>
            <a:chExt cx="5414050" cy="8354432"/>
          </a:xfrm>
        </p:grpSpPr>
        <p:grpSp>
          <p:nvGrpSpPr>
            <p:cNvPr id="4" name="Group 4"/>
            <p:cNvGrpSpPr>
              <a:grpSpLocks noChangeAspect="1"/>
            </p:cNvGrpSpPr>
            <p:nvPr/>
          </p:nvGrpSpPr>
          <p:grpSpPr>
            <a:xfrm>
              <a:off x="1014520" y="3385"/>
              <a:ext cx="3076594" cy="2451921"/>
              <a:chOff x="6350" y="6350"/>
              <a:chExt cx="5771437" cy="4599602"/>
            </a:xfrm>
          </p:grpSpPr>
          <p:sp>
            <p:nvSpPr>
              <p:cNvPr id="5" name="Freeform 5"/>
              <p:cNvSpPr/>
              <p:nvPr/>
            </p:nvSpPr>
            <p:spPr>
              <a:xfrm>
                <a:off x="6350" y="6350"/>
                <a:ext cx="5771437" cy="4599602"/>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34824" y="3240281"/>
              <a:ext cx="5414050" cy="5117536"/>
            </a:xfrm>
            <a:prstGeom prst="rect">
              <a:avLst/>
            </a:prstGeom>
          </p:spPr>
          <p:txBody>
            <a:bodyPr lIns="0" tIns="0" rIns="0" bIns="0" rtlCol="0" anchor="t">
              <a:spAutoFit/>
            </a:bodyPr>
            <a:lstStyle/>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Interest rates 30% below market</a:t>
              </a:r>
              <a:endParaRPr kumimoji="0" lang="en-US" sz="2000" b="0" i="0" u="none" strike="noStrike" kern="1200" cap="none" spc="0" normalizeH="0" baseline="0" noProof="0">
                <a:ln>
                  <a:noFill/>
                </a:ln>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273055"/>
            <a:ext cx="2669227" cy="4935072"/>
            <a:chOff x="-217712" y="3377"/>
            <a:chExt cx="5171841" cy="7731599"/>
          </a:xfrm>
        </p:grpSpPr>
        <p:grpSp>
          <p:nvGrpSpPr>
            <p:cNvPr id="8" name="Group 8"/>
            <p:cNvGrpSpPr>
              <a:grpSpLocks noChangeAspect="1"/>
            </p:cNvGrpSpPr>
            <p:nvPr/>
          </p:nvGrpSpPr>
          <p:grpSpPr>
            <a:xfrm>
              <a:off x="646032" y="3377"/>
              <a:ext cx="3163706" cy="2158677"/>
              <a:chOff x="6350" y="6350"/>
              <a:chExt cx="5948294" cy="4058672"/>
            </a:xfrm>
          </p:grpSpPr>
          <p:sp>
            <p:nvSpPr>
              <p:cNvPr id="9" name="Freeform 9"/>
              <p:cNvSpPr/>
              <p:nvPr/>
            </p:nvSpPr>
            <p:spPr>
              <a:xfrm>
                <a:off x="6350" y="6350"/>
                <a:ext cx="5948294" cy="4058672"/>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2521277"/>
              <a:ext cx="5171841" cy="5213699"/>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4051F"/>
                  </a:solidFill>
                  <a:effectLst/>
                  <a:uLnTx/>
                  <a:uFillTx/>
                  <a:latin typeface="Open Sans Light Bold"/>
                  <a:ea typeface="+mn-ea"/>
                  <a:cs typeface="+mn-cs"/>
                </a:rPr>
                <a:t>Subsidy or “free” monies potential</a:t>
              </a:r>
              <a:br>
                <a:rPr kumimoji="0" lang="en-US" sz="2000" b="0" i="0" u="none" strike="noStrike" kern="1200" cap="none" spc="0" normalizeH="0" baseline="0" noProof="0">
                  <a:ln>
                    <a:noFill/>
                  </a:ln>
                  <a:solidFill>
                    <a:srgbClr val="04051F"/>
                  </a:solidFill>
                  <a:effectLst/>
                  <a:uLnTx/>
                  <a:uFillTx/>
                  <a:latin typeface="Open Sans Light Bold"/>
                  <a:ea typeface="+mn-ea"/>
                  <a:cs typeface="+mn-cs"/>
                </a:rPr>
              </a:br>
              <a:r>
                <a:rPr kumimoji="0" lang="en-US" sz="2000" b="0" i="0" u="none" strike="noStrike" kern="1200" cap="none" spc="0" normalizeH="0" baseline="0" noProof="0">
                  <a:ln>
                    <a:noFill/>
                  </a:ln>
                  <a:solidFill>
                    <a:srgbClr val="04051F"/>
                  </a:solidFill>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4051F"/>
                  </a:solidFill>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2000" b="0" i="0" u="none" strike="noStrike" kern="1200" cap="none" spc="0" normalizeH="0" baseline="0" noProof="0">
                  <a:ln>
                    <a:noFill/>
                  </a:ln>
                  <a:solidFill>
                    <a:srgbClr val="04051F"/>
                  </a:solidFill>
                  <a:effectLst/>
                  <a:uLnTx/>
                  <a:uFillTx/>
                  <a:latin typeface="Open Sans Light Bold"/>
                  <a:ea typeface="+mn-ea"/>
                  <a:cs typeface="+mn-cs"/>
                </a:rPr>
                <a:t>Free technical assistance</a:t>
              </a:r>
            </a:p>
          </p:txBody>
        </p:sp>
      </p:grpSp>
      <p:grpSp>
        <p:nvGrpSpPr>
          <p:cNvPr id="11" name="Group 11"/>
          <p:cNvGrpSpPr/>
          <p:nvPr/>
        </p:nvGrpSpPr>
        <p:grpSpPr>
          <a:xfrm>
            <a:off x="6094544" y="1303506"/>
            <a:ext cx="2956655" cy="5430560"/>
            <a:chOff x="-50240" y="3192"/>
            <a:chExt cx="5344062" cy="10568342"/>
          </a:xfrm>
        </p:grpSpPr>
        <p:grpSp>
          <p:nvGrpSpPr>
            <p:cNvPr id="12" name="Group 12"/>
            <p:cNvGrpSpPr>
              <a:grpSpLocks noChangeAspect="1"/>
            </p:cNvGrpSpPr>
            <p:nvPr/>
          </p:nvGrpSpPr>
          <p:grpSpPr>
            <a:xfrm>
              <a:off x="1051051" y="3192"/>
              <a:ext cx="2951259" cy="2681475"/>
              <a:chOff x="6350" y="6350"/>
              <a:chExt cx="5871598" cy="5334858"/>
            </a:xfrm>
          </p:grpSpPr>
          <p:sp>
            <p:nvSpPr>
              <p:cNvPr id="13" name="Freeform 13"/>
              <p:cNvSpPr/>
              <p:nvPr/>
            </p:nvSpPr>
            <p:spPr>
              <a:xfrm>
                <a:off x="6350" y="6350"/>
                <a:ext cx="5871598" cy="5334858"/>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36046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Delay to repay </a:t>
              </a:r>
              <a:endParaRPr kumimoji="0" lang="en-US" sz="20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7"/>
            <a:ext cx="2552814" cy="5641132"/>
            <a:chOff x="0" y="3194"/>
            <a:chExt cx="5105627" cy="11282258"/>
          </a:xfrm>
        </p:grpSpPr>
        <p:grpSp>
          <p:nvGrpSpPr>
            <p:cNvPr id="16" name="Group 16"/>
            <p:cNvGrpSpPr>
              <a:grpSpLocks noChangeAspect="1"/>
            </p:cNvGrpSpPr>
            <p:nvPr/>
          </p:nvGrpSpPr>
          <p:grpSpPr>
            <a:xfrm>
              <a:off x="956954" y="3194"/>
              <a:ext cx="3265624" cy="2755758"/>
              <a:chOff x="6350" y="6354"/>
              <a:chExt cx="6497033" cy="5482645"/>
            </a:xfrm>
          </p:grpSpPr>
          <p:sp>
            <p:nvSpPr>
              <p:cNvPr id="17" name="Freeform 17"/>
              <p:cNvSpPr/>
              <p:nvPr/>
            </p:nvSpPr>
            <p:spPr>
              <a:xfrm>
                <a:off x="6350" y="6354"/>
                <a:ext cx="6497033" cy="5482645"/>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622212"/>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Refinancing and Restructuring </a:t>
              </a:r>
              <a:endParaRPr kumimoji="0" lang="en-US" sz="20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2000" b="0" i="0" u="none" strike="noStrike" kern="1200" cap="none" spc="0" normalizeH="0" baseline="0" noProof="0">
                  <a:ln>
                    <a:noFill/>
                  </a:ln>
                  <a:effectLst/>
                  <a:uLnTx/>
                  <a:uFillTx/>
                  <a:latin typeface="Open Sans Light Bold"/>
                  <a:ea typeface="+mn-ea"/>
                  <a:cs typeface="+mn-cs"/>
                </a:rPr>
                <a:t>May be </a:t>
              </a:r>
              <a:r>
                <a:rPr kumimoji="0" lang="en-US" sz="2000" b="0" i="1" u="none" strike="noStrike" kern="1200" cap="none" spc="0" normalizeH="0" baseline="0" noProof="0">
                  <a:ln>
                    <a:noFill/>
                  </a:ln>
                  <a:effectLst/>
                  <a:uLnTx/>
                  <a:uFillTx/>
                  <a:latin typeface="Open Sans Light Bold"/>
                  <a:ea typeface="+mn-ea"/>
                  <a:cs typeface="+mn-cs"/>
                </a:rPr>
                <a:t>blende</a:t>
              </a:r>
              <a:r>
                <a:rPr kumimoji="0" lang="en-US" sz="2000" b="0" i="0" u="none" strike="noStrike" kern="1200" cap="none" spc="0" normalizeH="0" baseline="0" noProof="0">
                  <a:ln>
                    <a:noFill/>
                  </a:ln>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28829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50" b="0" i="0" u="none" strike="noStrike" kern="1200" cap="none" spc="0" normalizeH="0" baseline="0" noProof="0">
                  <a:ln>
                    <a:noFill/>
                  </a:ln>
                  <a:solidFill>
                    <a:schemeClr val="bg1">
                      <a:lumMod val="85000"/>
                    </a:schemeClr>
                  </a:solidFill>
                  <a:effectLst/>
                  <a:uLnTx/>
                  <a:uFillTx/>
                  <a:latin typeface="Open Sans Light Bold"/>
                  <a:ea typeface="+mn-ea"/>
                  <a:cs typeface="+mn-cs"/>
                </a:rPr>
                <a:t>Interest rates 30% below market</a:t>
              </a:r>
              <a:endParaRPr lang="en-US" sz="1850" b="0" i="0" u="none" strike="noStrike" kern="1200" cap="none" spc="0" normalizeH="0" baseline="0" noProof="0">
                <a:ln>
                  <a:noFill/>
                </a:ln>
                <a:solidFill>
                  <a:schemeClr val="bg1">
                    <a:lumMod val="85000"/>
                  </a:schemeClr>
                </a:solidFill>
                <a:effectLst/>
                <a:uLnTx/>
                <a:uFillTx/>
                <a:latin typeface="Calibri"/>
                <a:ea typeface="Calibri"/>
                <a:cs typeface="Calibri"/>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50" b="0" i="0" u="none" strike="noStrike" kern="1200" cap="none" spc="0" normalizeH="0" baseline="0" noProof="0">
                  <a:ln>
                    <a:noFill/>
                  </a:ln>
                  <a:solidFill>
                    <a:schemeClr val="bg1">
                      <a:lumMod val="85000"/>
                    </a:schemeClr>
                  </a:solidFill>
                  <a:effectLst/>
                  <a:uLnTx/>
                  <a:uFillTx/>
                  <a:latin typeface="Open Sans Light Bold"/>
                  <a:ea typeface="+mn-ea"/>
                  <a:cs typeface="+mn-cs"/>
                </a:rPr>
                <a:t>Ability to finance 100%</a:t>
              </a:r>
              <a:endParaRPr lang="en-US" sz="1850" b="0" i="0" u="none" strike="noStrike" kern="1200" cap="none" spc="0" normalizeH="0" baseline="0" noProof="0">
                <a:ln>
                  <a:noFill/>
                </a:ln>
                <a:solidFill>
                  <a:schemeClr val="bg1">
                    <a:lumMod val="85000"/>
                  </a:schemeClr>
                </a:solidFill>
                <a:effectLst/>
                <a:uLnTx/>
                <a:uFillTx/>
                <a:latin typeface="Open Sans Light Bold"/>
              </a:endParaRP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50" b="0" i="0" u="none" strike="noStrike" kern="1200" cap="none" spc="0" normalizeH="0" baseline="0" noProof="0">
                  <a:ln>
                    <a:noFill/>
                  </a:ln>
                  <a:solidFill>
                    <a:schemeClr val="bg1">
                      <a:lumMod val="85000"/>
                    </a:schemeClr>
                  </a:solidFill>
                  <a:effectLst/>
                  <a:uLnTx/>
                  <a:uFillTx/>
                  <a:latin typeface="Open Sans Light Bold"/>
                  <a:ea typeface="+mn-ea"/>
                  <a:cs typeface="+mn-cs"/>
                </a:rPr>
                <a:t>Terms up to 30 years</a:t>
              </a:r>
              <a:endParaRPr lang="en-US" sz="1850" b="0" i="0" u="none" strike="noStrike" kern="1200" cap="none" spc="0" normalizeH="0" baseline="0" noProof="0">
                <a:ln>
                  <a:noFill/>
                </a:ln>
                <a:solidFill>
                  <a:schemeClr val="bg1">
                    <a:lumMod val="85000"/>
                  </a:schemeClr>
                </a:solidFill>
                <a:effectLst/>
                <a:uLnTx/>
                <a:uFillTx/>
                <a:latin typeface="Open Sans Light Bold"/>
              </a:endParaRP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50" b="0" i="0" u="none" strike="noStrike" kern="1200" cap="none" spc="0" normalizeH="0" baseline="0" noProof="0">
                  <a:ln>
                    <a:noFill/>
                  </a:ln>
                  <a:effectLst/>
                  <a:uLnTx/>
                  <a:uFillTx/>
                  <a:latin typeface="Open Sans Light Bold"/>
                  <a:ea typeface="+mn-ea"/>
                  <a:cs typeface="+mn-cs"/>
                </a:rPr>
                <a:t>Subsidy or “free” monies potential</a:t>
              </a:r>
              <a:br>
                <a:rPr lang="en-US" sz="1950" b="0" i="0" u="none" strike="noStrike" kern="1200" cap="none" spc="0" normalizeH="0" baseline="0" noProof="0">
                  <a:ln>
                    <a:noFill/>
                  </a:ln>
                  <a:effectLst/>
                  <a:uLnTx/>
                  <a:uFillTx/>
                  <a:latin typeface="Open Sans Light Bold"/>
                </a:rPr>
              </a:br>
              <a:r>
                <a:rPr kumimoji="0" lang="en-US" sz="1950" b="0" i="0" u="none" strike="noStrike" kern="1200" cap="none" spc="0" normalizeH="0" baseline="0" noProof="0">
                  <a:ln>
                    <a:noFill/>
                  </a:ln>
                  <a:effectLst/>
                  <a:uLnTx/>
                  <a:uFillTx/>
                  <a:latin typeface="Open Sans Light Bold"/>
                  <a:ea typeface="+mn-ea"/>
                  <a:cs typeface="+mn-cs"/>
                </a:rPr>
                <a:t>Broad Eligibilities</a:t>
              </a:r>
              <a:endParaRPr lang="en-US" sz="1950" b="0" i="0" u="none" strike="noStrike" kern="1200" cap="none" spc="0" normalizeH="0" baseline="0" noProof="0">
                <a:ln>
                  <a:noFill/>
                </a:ln>
                <a:effectLst/>
                <a:uLnTx/>
                <a:uFillTx/>
                <a:latin typeface="Open Sans Light Bold"/>
              </a:endParaRP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50" b="0" i="0" u="none" strike="noStrike" kern="1200" cap="none" spc="0" normalizeH="0" baseline="0" noProof="0">
                  <a:ln>
                    <a:noFill/>
                  </a:ln>
                  <a:effectLst/>
                  <a:uLnTx/>
                  <a:uFillTx/>
                  <a:latin typeface="Open Sans Light Bold"/>
                  <a:ea typeface="+mn-ea"/>
                  <a:cs typeface="+mn-cs"/>
                </a:rPr>
                <a:t>Upfront planning &amp; design assistance</a:t>
              </a:r>
              <a:endParaRPr lang="en-US" sz="1950" b="0" i="0" u="none" strike="noStrike" kern="1200" cap="none" spc="0" normalizeH="0" baseline="0" noProof="0">
                <a:ln>
                  <a:noFill/>
                </a:ln>
                <a:effectLst/>
                <a:uLnTx/>
                <a:uFillTx/>
                <a:latin typeface="Open Sans Light Bold"/>
              </a:endParaRP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50" b="0" i="0" u="none" strike="noStrike" kern="1200" cap="none" spc="0" normalizeH="0" baseline="0" noProof="0">
                  <a:ln>
                    <a:noFill/>
                  </a:ln>
                  <a:effectLst/>
                  <a:uLnTx/>
                  <a:uFillTx/>
                  <a:latin typeface="Open Sans Light Bold"/>
                  <a:ea typeface="+mn-ea"/>
                  <a:cs typeface="+mn-cs"/>
                </a:rPr>
                <a:t>Free technical assistance</a:t>
              </a:r>
              <a:endParaRPr lang="en-US" sz="1950" b="0" i="0" u="none" strike="noStrike" kern="1200" cap="none" spc="0" normalizeH="0" baseline="0" noProof="0">
                <a:ln>
                  <a:noFill/>
                </a:ln>
                <a:effectLst/>
                <a:uLnTx/>
                <a:uFillTx/>
                <a:latin typeface="Open Sans Light Bold"/>
              </a:endParaRP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Delay to repay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Refinancing and Restructuring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May be </a:t>
              </a:r>
              <a:r>
                <a:rPr kumimoji="0" lang="en-US" sz="1865" b="0" i="1" u="none" strike="noStrike" kern="1200" cap="none" spc="0" normalizeH="0" baseline="0" noProof="0">
                  <a:ln>
                    <a:noFill/>
                  </a:ln>
                  <a:solidFill>
                    <a:schemeClr val="bg1">
                      <a:lumMod val="85000"/>
                    </a:schemeClr>
                  </a:solidFill>
                  <a:effectLst/>
                  <a:uLnTx/>
                  <a:uFillTx/>
                  <a:latin typeface="Open Sans Light Bold"/>
                  <a:ea typeface="+mn-ea"/>
                  <a:cs typeface="+mn-cs"/>
                </a:rPr>
                <a:t>blende</a:t>
              </a: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3181470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a:extLst>
            <a:ext uri="{FF2B5EF4-FFF2-40B4-BE49-F238E27FC236}">
              <a16:creationId xmlns:a16="http://schemas.microsoft.com/office/drawing/2014/main" id="{EA799A5C-C63C-8E2C-54BD-E3F49C04794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991B0E9-FF9B-1900-1CB9-1784A5AA9F30}"/>
              </a:ext>
            </a:extLst>
          </p:cNvPr>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7CA6320B-4EB3-4274-15EC-5860257A63C0}"/>
              </a:ext>
            </a:extLst>
          </p:cNvPr>
          <p:cNvGrpSpPr/>
          <p:nvPr/>
        </p:nvGrpSpPr>
        <p:grpSpPr>
          <a:xfrm>
            <a:off x="3139848" y="1885822"/>
            <a:ext cx="2707025" cy="4699123"/>
            <a:chOff x="0" y="3385"/>
            <a:chExt cx="5414050" cy="9398243"/>
          </a:xfrm>
        </p:grpSpPr>
        <p:grpSp>
          <p:nvGrpSpPr>
            <p:cNvPr id="4" name="Group 4">
              <a:extLst>
                <a:ext uri="{FF2B5EF4-FFF2-40B4-BE49-F238E27FC236}">
                  <a16:creationId xmlns:a16="http://schemas.microsoft.com/office/drawing/2014/main" id="{1F99302A-C3EB-D952-F858-3C072360DDCC}"/>
                </a:ext>
              </a:extLst>
            </p:cNvPr>
            <p:cNvGrpSpPr>
              <a:grpSpLocks noChangeAspect="1"/>
            </p:cNvGrpSpPr>
            <p:nvPr/>
          </p:nvGrpSpPr>
          <p:grpSpPr>
            <a:xfrm>
              <a:off x="1014520" y="3385"/>
              <a:ext cx="3385016" cy="3498543"/>
              <a:chOff x="6350" y="6350"/>
              <a:chExt cx="6350012" cy="6562979"/>
            </a:xfrm>
          </p:grpSpPr>
          <p:sp>
            <p:nvSpPr>
              <p:cNvPr id="5" name="Freeform 5">
                <a:extLst>
                  <a:ext uri="{FF2B5EF4-FFF2-40B4-BE49-F238E27FC236}">
                    <a16:creationId xmlns:a16="http://schemas.microsoft.com/office/drawing/2014/main" id="{C1F42D9A-0068-499B-46D8-861C8B1B3A05}"/>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a:extLst>
                <a:ext uri="{FF2B5EF4-FFF2-40B4-BE49-F238E27FC236}">
                  <a16:creationId xmlns:a16="http://schemas.microsoft.com/office/drawing/2014/main" id="{D88608E0-AFD4-27C1-A61E-8B756393F86B}"/>
                </a:ext>
              </a:extLst>
            </p:cNvPr>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Interest rates 30% below market</a:t>
              </a:r>
              <a:endParaRPr kumimoji="0" lang="en-US" sz="1800" b="0" i="0" u="none" strike="noStrike" kern="1200" cap="none" spc="0" normalizeH="0" baseline="0" noProof="0">
                <a:ln>
                  <a:noFill/>
                </a:ln>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a:extLst>
              <a:ext uri="{FF2B5EF4-FFF2-40B4-BE49-F238E27FC236}">
                <a16:creationId xmlns:a16="http://schemas.microsoft.com/office/drawing/2014/main" id="{9BF81335-8D25-6BD8-C399-337448D1E097}"/>
              </a:ext>
            </a:extLst>
          </p:cNvPr>
          <p:cNvGrpSpPr/>
          <p:nvPr/>
        </p:nvGrpSpPr>
        <p:grpSpPr>
          <a:xfrm>
            <a:off x="470621" y="687396"/>
            <a:ext cx="2585921" cy="5262880"/>
            <a:chOff x="-217712" y="3377"/>
            <a:chExt cx="5171841" cy="10525757"/>
          </a:xfrm>
        </p:grpSpPr>
        <p:grpSp>
          <p:nvGrpSpPr>
            <p:cNvPr id="8" name="Group 8">
              <a:extLst>
                <a:ext uri="{FF2B5EF4-FFF2-40B4-BE49-F238E27FC236}">
                  <a16:creationId xmlns:a16="http://schemas.microsoft.com/office/drawing/2014/main" id="{7A6EFF09-20F3-9AA4-87E7-0ADD6AB44957}"/>
                </a:ext>
              </a:extLst>
            </p:cNvPr>
            <p:cNvGrpSpPr>
              <a:grpSpLocks noChangeAspect="1"/>
            </p:cNvGrpSpPr>
            <p:nvPr/>
          </p:nvGrpSpPr>
          <p:grpSpPr>
            <a:xfrm>
              <a:off x="646032" y="3377"/>
              <a:ext cx="3377367" cy="3490637"/>
              <a:chOff x="6350" y="6350"/>
              <a:chExt cx="6350012" cy="6562979"/>
            </a:xfrm>
          </p:grpSpPr>
          <p:sp>
            <p:nvSpPr>
              <p:cNvPr id="9" name="Freeform 9">
                <a:extLst>
                  <a:ext uri="{FF2B5EF4-FFF2-40B4-BE49-F238E27FC236}">
                    <a16:creationId xmlns:a16="http://schemas.microsoft.com/office/drawing/2014/main" id="{539D83FD-1A1D-0BA6-A13C-80C983544997}"/>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a:extLst>
                <a:ext uri="{FF2B5EF4-FFF2-40B4-BE49-F238E27FC236}">
                  <a16:creationId xmlns:a16="http://schemas.microsoft.com/office/drawing/2014/main" id="{CFF33A57-4426-72FC-9224-9EF1610A8B6E}"/>
                </a:ext>
              </a:extLst>
            </p:cNvPr>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Subsidy or “free” monies potential</a:t>
              </a:r>
              <a:b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b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Free technical assistance</a:t>
              </a:r>
            </a:p>
          </p:txBody>
        </p:sp>
      </p:grpSp>
      <p:grpSp>
        <p:nvGrpSpPr>
          <p:cNvPr id="11" name="Group 11">
            <a:extLst>
              <a:ext uri="{FF2B5EF4-FFF2-40B4-BE49-F238E27FC236}">
                <a16:creationId xmlns:a16="http://schemas.microsoft.com/office/drawing/2014/main" id="{9C0ABF10-2FA1-DECC-898D-AA702A1AA8FC}"/>
              </a:ext>
            </a:extLst>
          </p:cNvPr>
          <p:cNvGrpSpPr/>
          <p:nvPr/>
        </p:nvGrpSpPr>
        <p:grpSpPr>
          <a:xfrm>
            <a:off x="6094544" y="1748303"/>
            <a:ext cx="2889747" cy="5069130"/>
            <a:chOff x="-50240" y="3192"/>
            <a:chExt cx="5344062" cy="10730582"/>
          </a:xfrm>
        </p:grpSpPr>
        <p:grpSp>
          <p:nvGrpSpPr>
            <p:cNvPr id="12" name="Group 12">
              <a:extLst>
                <a:ext uri="{FF2B5EF4-FFF2-40B4-BE49-F238E27FC236}">
                  <a16:creationId xmlns:a16="http://schemas.microsoft.com/office/drawing/2014/main" id="{FDB3D2D2-AF1F-3A30-AD40-8306B0E54E74}"/>
                </a:ext>
              </a:extLst>
            </p:cNvPr>
            <p:cNvGrpSpPr>
              <a:grpSpLocks noChangeAspect="1"/>
            </p:cNvGrpSpPr>
            <p:nvPr/>
          </p:nvGrpSpPr>
          <p:grpSpPr>
            <a:xfrm>
              <a:off x="1051051" y="3192"/>
              <a:ext cx="3191726" cy="3298770"/>
              <a:chOff x="6350" y="6350"/>
              <a:chExt cx="6350012" cy="6562979"/>
            </a:xfrm>
          </p:grpSpPr>
          <p:sp>
            <p:nvSpPr>
              <p:cNvPr id="13" name="Freeform 13">
                <a:extLst>
                  <a:ext uri="{FF2B5EF4-FFF2-40B4-BE49-F238E27FC236}">
                    <a16:creationId xmlns:a16="http://schemas.microsoft.com/office/drawing/2014/main" id="{7AA7082C-B4B1-E0E6-97B1-9D7767E4B3C2}"/>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a:extLst>
                <a:ext uri="{FF2B5EF4-FFF2-40B4-BE49-F238E27FC236}">
                  <a16:creationId xmlns:a16="http://schemas.microsoft.com/office/drawing/2014/main" id="{CC590C8B-453A-D8A5-45F4-F8DFF087A03E}"/>
                </a:ext>
              </a:extLst>
            </p:cNvPr>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Delay to repay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a:extLst>
              <a:ext uri="{FF2B5EF4-FFF2-40B4-BE49-F238E27FC236}">
                <a16:creationId xmlns:a16="http://schemas.microsoft.com/office/drawing/2014/main" id="{819BB797-23E7-FFCA-AE50-9D3C74DC2AC2}"/>
              </a:ext>
            </a:extLst>
          </p:cNvPr>
          <p:cNvGrpSpPr/>
          <p:nvPr/>
        </p:nvGrpSpPr>
        <p:grpSpPr>
          <a:xfrm>
            <a:off x="9051199" y="687396"/>
            <a:ext cx="2552814" cy="5383757"/>
            <a:chOff x="0" y="3192"/>
            <a:chExt cx="5105627" cy="10767508"/>
          </a:xfrm>
        </p:grpSpPr>
        <p:grpSp>
          <p:nvGrpSpPr>
            <p:cNvPr id="16" name="Group 16">
              <a:extLst>
                <a:ext uri="{FF2B5EF4-FFF2-40B4-BE49-F238E27FC236}">
                  <a16:creationId xmlns:a16="http://schemas.microsoft.com/office/drawing/2014/main" id="{55204756-528B-F50A-72EB-A9DE24BB2891}"/>
                </a:ext>
              </a:extLst>
            </p:cNvPr>
            <p:cNvGrpSpPr>
              <a:grpSpLocks noChangeAspect="1"/>
            </p:cNvGrpSpPr>
            <p:nvPr/>
          </p:nvGrpSpPr>
          <p:grpSpPr>
            <a:xfrm>
              <a:off x="956954" y="3192"/>
              <a:ext cx="3191726" cy="3298770"/>
              <a:chOff x="6350" y="6350"/>
              <a:chExt cx="6350012" cy="6562979"/>
            </a:xfrm>
          </p:grpSpPr>
          <p:sp>
            <p:nvSpPr>
              <p:cNvPr id="17" name="Freeform 17">
                <a:extLst>
                  <a:ext uri="{FF2B5EF4-FFF2-40B4-BE49-F238E27FC236}">
                    <a16:creationId xmlns:a16="http://schemas.microsoft.com/office/drawing/2014/main" id="{E82C6664-7A09-296E-4A5A-D55944033935}"/>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a:extLst>
                <a:ext uri="{FF2B5EF4-FFF2-40B4-BE49-F238E27FC236}">
                  <a16:creationId xmlns:a16="http://schemas.microsoft.com/office/drawing/2014/main" id="{32401F29-9366-F51F-E21B-9E75B560396C}"/>
                </a:ext>
              </a:extLst>
            </p:cNvPr>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Refinancing and Restructuring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May be </a:t>
              </a:r>
              <a:r>
                <a:rPr kumimoji="0" lang="en-US" sz="1865" b="0" i="1" u="none" strike="noStrike" kern="1200" cap="none" spc="0" normalizeH="0" baseline="0" noProof="0">
                  <a:ln>
                    <a:noFill/>
                  </a:ln>
                  <a:solidFill>
                    <a:schemeClr val="bg1">
                      <a:lumMod val="85000"/>
                    </a:schemeClr>
                  </a:solidFill>
                  <a:effectLst/>
                  <a:uLnTx/>
                  <a:uFillTx/>
                  <a:latin typeface="Open Sans Light Bold"/>
                  <a:ea typeface="+mn-ea"/>
                  <a:cs typeface="+mn-cs"/>
                </a:rPr>
                <a:t>blende</a:t>
              </a: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1378883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Interest rates 30% below market</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Subsidy or “free” monies potential</a:t>
              </a:r>
              <a:b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b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Free technical assistance</a:t>
              </a: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Delay to repay </a:t>
              </a:r>
              <a:endParaRPr kumimoji="0" lang="en-US" sz="18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Refinancing and Restructuring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May be </a:t>
              </a:r>
              <a:r>
                <a:rPr kumimoji="0" lang="en-US" sz="1865" b="0" i="1" u="none" strike="noStrike" kern="1200" cap="none" spc="0" normalizeH="0" baseline="0" noProof="0">
                  <a:ln>
                    <a:noFill/>
                  </a:ln>
                  <a:solidFill>
                    <a:schemeClr val="bg1">
                      <a:lumMod val="85000"/>
                    </a:schemeClr>
                  </a:solidFill>
                  <a:effectLst/>
                  <a:uLnTx/>
                  <a:uFillTx/>
                  <a:latin typeface="Open Sans Light Bold"/>
                  <a:ea typeface="+mn-ea"/>
                  <a:cs typeface="+mn-cs"/>
                </a:rPr>
                <a:t>blende</a:t>
              </a: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890899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FEB"/>
        </a:solidFill>
        <a:effectLst/>
      </p:bgPr>
    </p:bg>
    <p:spTree>
      <p:nvGrpSpPr>
        <p:cNvPr id="1" name=""/>
        <p:cNvGrpSpPr/>
        <p:nvPr/>
      </p:nvGrpSpPr>
      <p:grpSpPr>
        <a:xfrm>
          <a:off x="0" y="0"/>
          <a:ext cx="0" cy="0"/>
          <a:chOff x="0" y="0"/>
          <a:chExt cx="0" cy="0"/>
        </a:xfrm>
      </p:grpSpPr>
      <p:sp>
        <p:nvSpPr>
          <p:cNvPr id="2" name="TextBox 2"/>
          <p:cNvSpPr txBox="1"/>
          <p:nvPr/>
        </p:nvSpPr>
        <p:spPr>
          <a:xfrm>
            <a:off x="3703258" y="-18629"/>
            <a:ext cx="4785485" cy="1190390"/>
          </a:xfrm>
          <a:prstGeom prst="rect">
            <a:avLst/>
          </a:prstGeom>
        </p:spPr>
        <p:txBody>
          <a:bodyPr lIns="0" tIns="0" rIns="0" bIns="0" rtlCol="0" anchor="t">
            <a:spAutoFit/>
          </a:bodyPr>
          <a:lstStyle/>
          <a:p>
            <a:pPr marL="0" marR="0" lvl="0" indent="0" algn="ctr" defTabSz="609630" rtl="0" eaLnBrk="1" fontAlgn="auto" latinLnBrk="0" hangingPunct="1">
              <a:lnSpc>
                <a:spcPct val="156839"/>
              </a:lnSpc>
              <a:spcBef>
                <a:spcPts val="0"/>
              </a:spcBef>
              <a:spcAft>
                <a:spcPts val="0"/>
              </a:spcAft>
              <a:buClrTx/>
              <a:buSzTx/>
              <a:buFontTx/>
              <a:buNone/>
              <a:tabLst/>
              <a:defRPr/>
            </a:pPr>
            <a:r>
              <a:rPr kumimoji="0" lang="en-US" sz="5495" b="0" i="0" u="none" strike="noStrike" kern="1200" cap="none" spc="0" normalizeH="0" baseline="0" noProof="0">
                <a:ln>
                  <a:noFill/>
                </a:ln>
                <a:solidFill>
                  <a:srgbClr val="295B01"/>
                </a:solidFill>
                <a:effectLst/>
                <a:uLnTx/>
                <a:uFillTx/>
                <a:latin typeface="Poppins ExtraBold"/>
                <a:ea typeface="+mn-ea"/>
                <a:cs typeface="+mn-cs"/>
              </a:rPr>
              <a:t>Why DWSRF?</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139848" y="1885822"/>
            <a:ext cx="2707025" cy="4699123"/>
            <a:chOff x="0" y="3385"/>
            <a:chExt cx="5414050" cy="9398243"/>
          </a:xfrm>
        </p:grpSpPr>
        <p:grpSp>
          <p:nvGrpSpPr>
            <p:cNvPr id="4" name="Group 4"/>
            <p:cNvGrpSpPr>
              <a:grpSpLocks noChangeAspect="1"/>
            </p:cNvGrpSpPr>
            <p:nvPr/>
          </p:nvGrpSpPr>
          <p:grpSpPr>
            <a:xfrm>
              <a:off x="1014520" y="3385"/>
              <a:ext cx="3385016" cy="3498543"/>
              <a:chOff x="6350" y="6350"/>
              <a:chExt cx="6350012" cy="6562979"/>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27563" r="-2756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0" y="3898070"/>
              <a:ext cx="5414050" cy="5503558"/>
            </a:xfrm>
            <a:prstGeom prst="rect">
              <a:avLst/>
            </a:prstGeom>
          </p:spPr>
          <p:txBody>
            <a:bodyPr lIns="0" tIns="0" rIns="0" bIns="0" rtlCol="0" anchor="t">
              <a:spAutoFit/>
            </a:bodyPr>
            <a:lstStyle/>
            <a:p>
              <a:pPr marL="409575" marR="0" lvl="1" indent="-204470" algn="just"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Interest rates 30% below market</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9575" marR="0" lvl="1" indent="-204470"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Ability to finance 100%</a:t>
              </a:r>
            </a:p>
            <a:p>
              <a:pPr marL="409575" marR="0" lvl="1" indent="-204470" algn="l" defTabSz="609630" rtl="0" eaLnBrk="1" fontAlgn="auto" latinLnBrk="0" hangingPunct="1">
                <a:lnSpc>
                  <a:spcPct val="159699"/>
                </a:lnSpc>
                <a:spcBef>
                  <a:spcPts val="0"/>
                </a:spcBef>
                <a:spcAft>
                  <a:spcPts val="0"/>
                </a:spcAft>
                <a:buClrTx/>
                <a:buSzTx/>
                <a:buFont typeface="Arial"/>
                <a:buChar char="•"/>
                <a:tabLst/>
                <a:defRPr/>
              </a:pPr>
              <a:r>
                <a:rPr kumimoji="0" lang="en-US" sz="1899" b="0" i="0" u="none" strike="noStrike" kern="1200" cap="none" spc="0" normalizeH="0" baseline="0" noProof="0">
                  <a:ln>
                    <a:noFill/>
                  </a:ln>
                  <a:solidFill>
                    <a:schemeClr val="bg1">
                      <a:lumMod val="85000"/>
                    </a:schemeClr>
                  </a:solidFill>
                  <a:effectLst/>
                  <a:uLnTx/>
                  <a:uFillTx/>
                  <a:latin typeface="Open Sans Light Bold"/>
                  <a:ea typeface="+mn-ea"/>
                  <a:cs typeface="+mn-cs"/>
                </a:rPr>
                <a:t>Terms up to 30 years</a:t>
              </a:r>
            </a:p>
            <a:p>
              <a:pPr marL="0" marR="0" lvl="0" indent="0" algn="just" defTabSz="609630" rtl="0" eaLnBrk="1" fontAlgn="auto" latinLnBrk="0" hangingPunct="1">
                <a:lnSpc>
                  <a:spcPct val="159699"/>
                </a:lnSpc>
                <a:spcBef>
                  <a:spcPts val="0"/>
                </a:spcBef>
                <a:spcAft>
                  <a:spcPts val="0"/>
                </a:spcAft>
                <a:buClrTx/>
                <a:buSzTx/>
                <a:buFontTx/>
                <a:buNone/>
                <a:tabLst/>
                <a:defRPr/>
              </a:pPr>
              <a:endParaRPr kumimoji="0" lang="en-US" sz="1899"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7" name="Group 7"/>
          <p:cNvGrpSpPr/>
          <p:nvPr/>
        </p:nvGrpSpPr>
        <p:grpSpPr>
          <a:xfrm>
            <a:off x="470621" y="687396"/>
            <a:ext cx="2585921" cy="5262880"/>
            <a:chOff x="-217712" y="3377"/>
            <a:chExt cx="5171841" cy="10525757"/>
          </a:xfrm>
        </p:grpSpPr>
        <p:grpSp>
          <p:nvGrpSpPr>
            <p:cNvPr id="8" name="Group 8"/>
            <p:cNvGrpSpPr>
              <a:grpSpLocks noChangeAspect="1"/>
            </p:cNvGrpSpPr>
            <p:nvPr/>
          </p:nvGrpSpPr>
          <p:grpSpPr>
            <a:xfrm>
              <a:off x="646032" y="3377"/>
              <a:ext cx="3377367" cy="3490637"/>
              <a:chOff x="6350" y="6350"/>
              <a:chExt cx="6350012" cy="6562979"/>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27515" r="-2751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217712" y="3963364"/>
              <a:ext cx="5171841" cy="6565770"/>
            </a:xfrm>
            <a:prstGeom prst="rect">
              <a:avLst/>
            </a:prstGeom>
          </p:spPr>
          <p:txBody>
            <a:bodyPr wrap="square" lIns="0" tIns="0" rIns="0" bIns="0" rtlCol="0" anchor="t">
              <a:spAutoFit/>
            </a:bodyPr>
            <a:lstStyle/>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Subsidy or “free” monies potential</a:t>
              </a:r>
              <a:b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b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Broad Eligibilities</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Upfront planning &amp; design assistance</a:t>
              </a:r>
            </a:p>
            <a:p>
              <a:pPr marL="426085" marR="0" lvl="1" indent="-212725" algn="l" defTabSz="609630" rtl="0" eaLnBrk="1" fontAlgn="auto" latinLnBrk="0" hangingPunct="1">
                <a:lnSpc>
                  <a:spcPct val="157435"/>
                </a:lnSpc>
                <a:spcBef>
                  <a:spcPts val="0"/>
                </a:spcBef>
                <a:spcAft>
                  <a:spcPts val="0"/>
                </a:spcAft>
                <a:buClrTx/>
                <a:buSzTx/>
                <a:buFont typeface="Arial"/>
                <a:buChar char="•"/>
                <a:tabLst/>
                <a:defRPr/>
              </a:pPr>
              <a:r>
                <a:rPr kumimoji="0" lang="en-US" sz="1973" b="0" i="0" u="none" strike="noStrike" kern="1200" cap="none" spc="0" normalizeH="0" baseline="0" noProof="0">
                  <a:ln>
                    <a:noFill/>
                  </a:ln>
                  <a:solidFill>
                    <a:schemeClr val="bg1">
                      <a:lumMod val="85000"/>
                    </a:schemeClr>
                  </a:solidFill>
                  <a:effectLst/>
                  <a:uLnTx/>
                  <a:uFillTx/>
                  <a:latin typeface="Open Sans Light Bold"/>
                  <a:ea typeface="+mn-ea"/>
                  <a:cs typeface="+mn-cs"/>
                </a:rPr>
                <a:t>Free technical assistance</a:t>
              </a:r>
            </a:p>
          </p:txBody>
        </p:sp>
      </p:grpSp>
      <p:grpSp>
        <p:nvGrpSpPr>
          <p:cNvPr id="11" name="Group 11"/>
          <p:cNvGrpSpPr/>
          <p:nvPr/>
        </p:nvGrpSpPr>
        <p:grpSpPr>
          <a:xfrm>
            <a:off x="6094544" y="1748303"/>
            <a:ext cx="2889747" cy="5069130"/>
            <a:chOff x="-50240" y="3192"/>
            <a:chExt cx="5344062" cy="10730582"/>
          </a:xfrm>
        </p:grpSpPr>
        <p:grpSp>
          <p:nvGrpSpPr>
            <p:cNvPr id="12" name="Group 12"/>
            <p:cNvGrpSpPr>
              <a:grpSpLocks noChangeAspect="1"/>
            </p:cNvGrpSpPr>
            <p:nvPr/>
          </p:nvGrpSpPr>
          <p:grpSpPr>
            <a:xfrm>
              <a:off x="1051051" y="3192"/>
              <a:ext cx="3191726" cy="3298770"/>
              <a:chOff x="6350" y="6350"/>
              <a:chExt cx="6350012" cy="6562979"/>
            </a:xfrm>
          </p:grpSpPr>
          <p:sp>
            <p:nvSpPr>
              <p:cNvPr id="13" name="Freeform 1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41870" r="-4187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50240" y="3211065"/>
              <a:ext cx="5344062" cy="7522709"/>
            </a:xfrm>
            <a:prstGeom prst="rect">
              <a:avLst/>
            </a:prstGeom>
          </p:spPr>
          <p:txBody>
            <a:bodyPr wrap="square"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Delay to repay </a:t>
              </a:r>
              <a:endParaRPr kumimoji="0" lang="en-US" sz="1800" b="0" i="0" u="none" strike="noStrike" kern="1200" cap="none" spc="0" normalizeH="0" baseline="0" noProof="0">
                <a:ln>
                  <a:noFill/>
                </a:ln>
                <a:solidFill>
                  <a:schemeClr val="bg1">
                    <a:lumMod val="85000"/>
                  </a:schemeClr>
                </a:solidFill>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Construction period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until funds  reimbursed</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solidFill>
                    <a:schemeClr val="bg1">
                      <a:lumMod val="85000"/>
                    </a:schemeClr>
                  </a:solidFill>
                  <a:effectLst/>
                  <a:uLnTx/>
                  <a:uFillTx/>
                  <a:latin typeface="Open Sans Light Bold"/>
                  <a:ea typeface="+mn-ea"/>
                  <a:cs typeface="+mn-cs"/>
                </a:rPr>
                <a:t>No interest if unused/funds may be de-obligated</a:t>
              </a:r>
            </a:p>
            <a:p>
              <a:pPr marL="0" marR="0" lvl="0" indent="0" algn="l" defTabSz="609630" rtl="0" eaLnBrk="1" fontAlgn="auto" latinLnBrk="0" hangingPunct="1">
                <a:lnSpc>
                  <a:spcPct val="156816"/>
                </a:lnSpc>
                <a:spcBef>
                  <a:spcPts val="0"/>
                </a:spcBef>
                <a:spcAft>
                  <a:spcPts val="0"/>
                </a:spcAft>
                <a:buClrTx/>
                <a:buSzTx/>
                <a:buFontTx/>
                <a:buNone/>
                <a:tabLst/>
                <a:defRPr/>
              </a:pPr>
              <a:endParaRPr kumimoji="0" lang="en-US" sz="1865" b="0" i="0" u="none" strike="noStrike" kern="1200" cap="none" spc="0" normalizeH="0" baseline="0" noProof="0">
                <a:ln>
                  <a:noFill/>
                </a:ln>
                <a:solidFill>
                  <a:srgbClr val="04051F"/>
                </a:solidFill>
                <a:effectLst/>
                <a:uLnTx/>
                <a:uFillTx/>
                <a:latin typeface="Open Sans Light Bold"/>
                <a:ea typeface="+mn-ea"/>
                <a:cs typeface="+mn-cs"/>
              </a:endParaRPr>
            </a:p>
          </p:txBody>
        </p:sp>
      </p:grpSp>
      <p:grpSp>
        <p:nvGrpSpPr>
          <p:cNvPr id="15" name="Group 15"/>
          <p:cNvGrpSpPr/>
          <p:nvPr/>
        </p:nvGrpSpPr>
        <p:grpSpPr>
          <a:xfrm>
            <a:off x="9051199" y="687396"/>
            <a:ext cx="2552814" cy="5383757"/>
            <a:chOff x="0" y="3192"/>
            <a:chExt cx="5105627" cy="10767508"/>
          </a:xfrm>
        </p:grpSpPr>
        <p:grpSp>
          <p:nvGrpSpPr>
            <p:cNvPr id="16" name="Group 16"/>
            <p:cNvGrpSpPr>
              <a:grpSpLocks noChangeAspect="1"/>
            </p:cNvGrpSpPr>
            <p:nvPr/>
          </p:nvGrpSpPr>
          <p:grpSpPr>
            <a:xfrm>
              <a:off x="956954" y="3192"/>
              <a:ext cx="3191726" cy="3298770"/>
              <a:chOff x="6350" y="6350"/>
              <a:chExt cx="6350012" cy="6562979"/>
            </a:xfrm>
          </p:grpSpPr>
          <p:sp>
            <p:nvSpPr>
              <p:cNvPr id="17" name="Freeform 1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89197" r="-8919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0" y="3663240"/>
              <a:ext cx="5105627" cy="7107460"/>
            </a:xfrm>
            <a:prstGeom prst="rect">
              <a:avLst/>
            </a:prstGeom>
          </p:spPr>
          <p:txBody>
            <a:bodyPr lIns="0" tIns="0" rIns="0" bIns="0" rtlCol="0" anchor="t">
              <a:spAutoFit/>
            </a:bodyPr>
            <a:lstStyle/>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Refinancing and Restructuring </a:t>
              </a:r>
              <a:endParaRPr kumimoji="0" lang="en-US" sz="1800" b="0" i="0" u="none" strike="noStrike" kern="1200" cap="none" spc="0" normalizeH="0" baseline="0" noProof="0">
                <a:ln>
                  <a:noFill/>
                </a:ln>
                <a:effectLst/>
                <a:uLnTx/>
                <a:uFillTx/>
                <a:latin typeface="Calibri"/>
                <a:ea typeface="+mn-ea"/>
                <a:cs typeface="+mn-cs"/>
              </a:endParaRP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Repayment may be tailored to the system’s needs</a:t>
              </a:r>
            </a:p>
            <a:p>
              <a:pPr marL="402590" marR="0" lvl="1" indent="-201295" algn="l" defTabSz="609630" rtl="0" eaLnBrk="1" fontAlgn="auto" latinLnBrk="0" hangingPunct="1">
                <a:lnSpc>
                  <a:spcPct val="156816"/>
                </a:lnSpc>
                <a:spcBef>
                  <a:spcPts val="0"/>
                </a:spcBef>
                <a:spcAft>
                  <a:spcPts val="0"/>
                </a:spcAft>
                <a:buClrTx/>
                <a:buSzTx/>
                <a:buFont typeface="Arial"/>
                <a:buChar char="•"/>
                <a:tabLst/>
                <a:defRPr/>
              </a:pPr>
              <a:r>
                <a:rPr kumimoji="0" lang="en-US" sz="1865" b="0" i="0" u="none" strike="noStrike" kern="1200" cap="none" spc="0" normalizeH="0" baseline="0" noProof="0">
                  <a:ln>
                    <a:noFill/>
                  </a:ln>
                  <a:effectLst/>
                  <a:uLnTx/>
                  <a:uFillTx/>
                  <a:latin typeface="Open Sans Light Bold"/>
                  <a:ea typeface="+mn-ea"/>
                  <a:cs typeface="+mn-cs"/>
                </a:rPr>
                <a:t>May be </a:t>
              </a:r>
              <a:r>
                <a:rPr kumimoji="0" lang="en-US" sz="1865" b="0" i="1" u="none" strike="noStrike" kern="1200" cap="none" spc="0" normalizeH="0" baseline="0" noProof="0">
                  <a:ln>
                    <a:noFill/>
                  </a:ln>
                  <a:effectLst/>
                  <a:uLnTx/>
                  <a:uFillTx/>
                  <a:latin typeface="Open Sans Light Bold"/>
                  <a:ea typeface="+mn-ea"/>
                  <a:cs typeface="+mn-cs"/>
                </a:rPr>
                <a:t>blende</a:t>
              </a:r>
              <a:r>
                <a:rPr kumimoji="0" lang="en-US" sz="1865" b="0" i="0" u="none" strike="noStrike" kern="1200" cap="none" spc="0" normalizeH="0" baseline="0" noProof="0">
                  <a:ln>
                    <a:noFill/>
                  </a:ln>
                  <a:effectLst/>
                  <a:uLnTx/>
                  <a:uFillTx/>
                  <a:latin typeface="Open Sans Light Bold"/>
                  <a:ea typeface="+mn-ea"/>
                  <a:cs typeface="+mn-cs"/>
                </a:rPr>
                <a:t>d with other funding sources</a:t>
              </a:r>
            </a:p>
          </p:txBody>
        </p:sp>
      </p:grpSp>
    </p:spTree>
    <p:extLst>
      <p:ext uri="{BB962C8B-B14F-4D97-AF65-F5344CB8AC3E}">
        <p14:creationId xmlns:p14="http://schemas.microsoft.com/office/powerpoint/2010/main" val="34573203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c36753-4dc0-4d56-b073-d82b7bede056" xsi:nil="true"/>
    <lcf76f155ced4ddcb4097134ff3c332f xmlns="147db386-3956-4f45-8587-7e22e5b21f4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DD3D69538A08A4CA9E62AA7E0505D5D" ma:contentTypeVersion="14" ma:contentTypeDescription="Create a new document." ma:contentTypeScope="" ma:versionID="4e7664db8c6f5b232287a0e1f44d7f6a">
  <xsd:schema xmlns:xsd="http://www.w3.org/2001/XMLSchema" xmlns:xs="http://www.w3.org/2001/XMLSchema" xmlns:p="http://schemas.microsoft.com/office/2006/metadata/properties" xmlns:ns2="147db386-3956-4f45-8587-7e22e5b21f4e" xmlns:ns3="abc36753-4dc0-4d56-b073-d82b7bede056" targetNamespace="http://schemas.microsoft.com/office/2006/metadata/properties" ma:root="true" ma:fieldsID="b28f20297cfb93ea91f5f6aa610970e6" ns2:_="" ns3:_="">
    <xsd:import namespace="147db386-3956-4f45-8587-7e22e5b21f4e"/>
    <xsd:import namespace="abc36753-4dc0-4d56-b073-d82b7bede0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db386-3956-4f45-8587-7e22e5b21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c36753-4dc0-4d56-b073-d82b7bede0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61b03e4-9f6c-4cae-a87b-84d90219ca1e}" ma:internalName="TaxCatchAll" ma:showField="CatchAllData" ma:web="abc36753-4dc0-4d56-b073-d82b7bede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E91376-C550-4C26-8DF6-E456939EDD25}">
  <ds:schemaRefs>
    <ds:schemaRef ds:uri="147db386-3956-4f45-8587-7e22e5b21f4e"/>
    <ds:schemaRef ds:uri="abc36753-4dc0-4d56-b073-d82b7bede05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CB90614-F225-4161-AE93-1D0A8DCC8DBA}">
  <ds:schemaRefs>
    <ds:schemaRef ds:uri="http://schemas.microsoft.com/sharepoint/v3/contenttype/forms"/>
  </ds:schemaRefs>
</ds:datastoreItem>
</file>

<file path=customXml/itemProps3.xml><?xml version="1.0" encoding="utf-8"?>
<ds:datastoreItem xmlns:ds="http://schemas.openxmlformats.org/officeDocument/2006/customXml" ds:itemID="{C9125ECE-FF11-43CF-A607-FF5B3D84F5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7db386-3956-4f45-8587-7e22e5b21f4e"/>
    <ds:schemaRef ds:uri="abc36753-4dc0-4d56-b073-d82b7bede0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1228</TotalTime>
  <Words>3084</Words>
  <Application>Microsoft Office PowerPoint</Application>
  <PresentationFormat>Widescreen</PresentationFormat>
  <Paragraphs>560</Paragraphs>
  <Slides>30</Slides>
  <Notes>30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1_Office Theme</vt:lpstr>
      <vt:lpstr>2_Office Theme</vt:lpstr>
      <vt:lpstr>Public Water Supply Operator Renewal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Water Supply Operator Renewal Training</dc:title>
  <dc:creator>Amanda Booze</dc:creator>
  <cp:lastModifiedBy>Amanda Booze</cp:lastModifiedBy>
  <cp:revision>16</cp:revision>
  <dcterms:created xsi:type="dcterms:W3CDTF">2024-12-03T19:48:22Z</dcterms:created>
  <dcterms:modified xsi:type="dcterms:W3CDTF">2025-12-30T19:39:22Z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0x0101001DD3D69538A08A4CA9E62AA7E0505D5D</vt:lpwstr>
  </property>
  <property fmtid="{D5CDD505-2E9C-101B-9397-08002B2CF9AE}" pid="3" name="MediaServiceImageTags">
    <vt:lpwstr/>
  </property>
</Properties>
</file>