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09" r:id="rId5"/>
    <p:sldId id="510" r:id="rId6"/>
    <p:sldId id="511" r:id="rId7"/>
    <p:sldId id="513" r:id="rId8"/>
    <p:sldId id="514" r:id="rId9"/>
    <p:sldId id="515" r:id="rId10"/>
    <p:sldId id="516" r:id="rId11"/>
    <p:sldId id="518" r:id="rId12"/>
    <p:sldId id="5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BD0A0-9D1F-4AFB-9C11-4F057358312C}" v="6" dt="2025-03-21T14:48:46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>
        <p:scale>
          <a:sx n="95" d="100"/>
          <a:sy n="95" d="100"/>
        </p:scale>
        <p:origin x="15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 J. Bussing" userId="8149a304-b12d-43e1-87cd-ae4e14ef3425" providerId="ADAL" clId="{AE8BD0A0-9D1F-4AFB-9C11-4F057358312C}"/>
    <pc:docChg chg="custSel delSld modSld">
      <pc:chgData name="Tara J. Bussing" userId="8149a304-b12d-43e1-87cd-ae4e14ef3425" providerId="ADAL" clId="{AE8BD0A0-9D1F-4AFB-9C11-4F057358312C}" dt="2025-03-21T14:50:14.555" v="668" actId="47"/>
      <pc:docMkLst>
        <pc:docMk/>
      </pc:docMkLst>
      <pc:sldChg chg="modSp mod">
        <pc:chgData name="Tara J. Bussing" userId="8149a304-b12d-43e1-87cd-ae4e14ef3425" providerId="ADAL" clId="{AE8BD0A0-9D1F-4AFB-9C11-4F057358312C}" dt="2025-03-21T14:21:38.765" v="1" actId="27636"/>
        <pc:sldMkLst>
          <pc:docMk/>
          <pc:sldMk cId="634013871" sldId="510"/>
        </pc:sldMkLst>
        <pc:spChg chg="mod">
          <ac:chgData name="Tara J. Bussing" userId="8149a304-b12d-43e1-87cd-ae4e14ef3425" providerId="ADAL" clId="{AE8BD0A0-9D1F-4AFB-9C11-4F057358312C}" dt="2025-03-21T14:21:38.765" v="1" actId="27636"/>
          <ac:spMkLst>
            <pc:docMk/>
            <pc:sldMk cId="634013871" sldId="510"/>
            <ac:spMk id="3" creationId="{C51E7C9B-D3B6-3D21-0543-05DCA25EC97C}"/>
          </ac:spMkLst>
        </pc:spChg>
      </pc:sldChg>
      <pc:sldChg chg="modSp mod">
        <pc:chgData name="Tara J. Bussing" userId="8149a304-b12d-43e1-87cd-ae4e14ef3425" providerId="ADAL" clId="{AE8BD0A0-9D1F-4AFB-9C11-4F057358312C}" dt="2025-03-21T14:22:19.206" v="4" actId="20577"/>
        <pc:sldMkLst>
          <pc:docMk/>
          <pc:sldMk cId="3098362111" sldId="511"/>
        </pc:sldMkLst>
        <pc:spChg chg="mod">
          <ac:chgData name="Tara J. Bussing" userId="8149a304-b12d-43e1-87cd-ae4e14ef3425" providerId="ADAL" clId="{AE8BD0A0-9D1F-4AFB-9C11-4F057358312C}" dt="2025-03-21T14:22:19.206" v="4" actId="20577"/>
          <ac:spMkLst>
            <pc:docMk/>
            <pc:sldMk cId="3098362111" sldId="511"/>
            <ac:spMk id="3" creationId="{34FA161E-E903-F286-F219-618D416161D4}"/>
          </ac:spMkLst>
        </pc:spChg>
      </pc:sldChg>
      <pc:sldChg chg="modSp mod">
        <pc:chgData name="Tara J. Bussing" userId="8149a304-b12d-43e1-87cd-ae4e14ef3425" providerId="ADAL" clId="{AE8BD0A0-9D1F-4AFB-9C11-4F057358312C}" dt="2025-03-21T14:23:30.491" v="18" actId="1076"/>
        <pc:sldMkLst>
          <pc:docMk/>
          <pc:sldMk cId="4243093668" sldId="512"/>
        </pc:sldMkLst>
        <pc:spChg chg="mod">
          <ac:chgData name="Tara J. Bussing" userId="8149a304-b12d-43e1-87cd-ae4e14ef3425" providerId="ADAL" clId="{AE8BD0A0-9D1F-4AFB-9C11-4F057358312C}" dt="2025-03-21T14:23:23.011" v="14" actId="1076"/>
          <ac:spMkLst>
            <pc:docMk/>
            <pc:sldMk cId="4243093668" sldId="512"/>
            <ac:spMk id="3" creationId="{823A59CB-2B28-4C36-E841-72C6402D7EE5}"/>
          </ac:spMkLst>
        </pc:spChg>
        <pc:picChg chg="mod">
          <ac:chgData name="Tara J. Bussing" userId="8149a304-b12d-43e1-87cd-ae4e14ef3425" providerId="ADAL" clId="{AE8BD0A0-9D1F-4AFB-9C11-4F057358312C}" dt="2025-03-21T14:23:30.491" v="18" actId="1076"/>
          <ac:picMkLst>
            <pc:docMk/>
            <pc:sldMk cId="4243093668" sldId="512"/>
            <ac:picMk id="5" creationId="{7048C9FB-F3FF-9CA5-EFBA-1E6446F1DDC7}"/>
          </ac:picMkLst>
        </pc:picChg>
      </pc:sldChg>
      <pc:sldChg chg="modSp mod">
        <pc:chgData name="Tara J. Bussing" userId="8149a304-b12d-43e1-87cd-ae4e14ef3425" providerId="ADAL" clId="{AE8BD0A0-9D1F-4AFB-9C11-4F057358312C}" dt="2025-03-21T14:23:48.160" v="21" actId="14100"/>
        <pc:sldMkLst>
          <pc:docMk/>
          <pc:sldMk cId="1710680143" sldId="513"/>
        </pc:sldMkLst>
        <pc:spChg chg="mod">
          <ac:chgData name="Tara J. Bussing" userId="8149a304-b12d-43e1-87cd-ae4e14ef3425" providerId="ADAL" clId="{AE8BD0A0-9D1F-4AFB-9C11-4F057358312C}" dt="2025-03-21T14:23:45.140" v="20" actId="1076"/>
          <ac:spMkLst>
            <pc:docMk/>
            <pc:sldMk cId="1710680143" sldId="513"/>
            <ac:spMk id="2" creationId="{775E3D03-F684-98BC-68C4-49006D2240C5}"/>
          </ac:spMkLst>
        </pc:spChg>
        <pc:picChg chg="mod">
          <ac:chgData name="Tara J. Bussing" userId="8149a304-b12d-43e1-87cd-ae4e14ef3425" providerId="ADAL" clId="{AE8BD0A0-9D1F-4AFB-9C11-4F057358312C}" dt="2025-03-21T14:23:48.160" v="21" actId="14100"/>
          <ac:picMkLst>
            <pc:docMk/>
            <pc:sldMk cId="1710680143" sldId="513"/>
            <ac:picMk id="5" creationId="{4D6471E0-12A8-59DC-DED0-48692C12B624}"/>
          </ac:picMkLst>
        </pc:picChg>
      </pc:sldChg>
      <pc:sldChg chg="modSp mod">
        <pc:chgData name="Tara J. Bussing" userId="8149a304-b12d-43e1-87cd-ae4e14ef3425" providerId="ADAL" clId="{AE8BD0A0-9D1F-4AFB-9C11-4F057358312C}" dt="2025-03-21T14:23:53.030" v="22" actId="1076"/>
        <pc:sldMkLst>
          <pc:docMk/>
          <pc:sldMk cId="2954588976" sldId="514"/>
        </pc:sldMkLst>
        <pc:spChg chg="mod">
          <ac:chgData name="Tara J. Bussing" userId="8149a304-b12d-43e1-87cd-ae4e14ef3425" providerId="ADAL" clId="{AE8BD0A0-9D1F-4AFB-9C11-4F057358312C}" dt="2025-03-21T14:23:53.030" v="22" actId="1076"/>
          <ac:spMkLst>
            <pc:docMk/>
            <pc:sldMk cId="2954588976" sldId="514"/>
            <ac:spMk id="3" creationId="{2652FC16-A150-E966-CDEE-C4BF96FA5716}"/>
          </ac:spMkLst>
        </pc:spChg>
      </pc:sldChg>
      <pc:sldChg chg="modSp mod">
        <pc:chgData name="Tara J. Bussing" userId="8149a304-b12d-43e1-87cd-ae4e14ef3425" providerId="ADAL" clId="{AE8BD0A0-9D1F-4AFB-9C11-4F057358312C}" dt="2025-03-21T14:27:48.760" v="269" actId="14100"/>
        <pc:sldMkLst>
          <pc:docMk/>
          <pc:sldMk cId="3971996670" sldId="516"/>
        </pc:sldMkLst>
        <pc:spChg chg="mod">
          <ac:chgData name="Tara J. Bussing" userId="8149a304-b12d-43e1-87cd-ae4e14ef3425" providerId="ADAL" clId="{AE8BD0A0-9D1F-4AFB-9C11-4F057358312C}" dt="2025-03-21T14:27:38.961" v="267" actId="20577"/>
          <ac:spMkLst>
            <pc:docMk/>
            <pc:sldMk cId="3971996670" sldId="516"/>
            <ac:spMk id="2" creationId="{53FE2E16-6034-C161-6790-319E2BD00628}"/>
          </ac:spMkLst>
        </pc:spChg>
        <pc:spChg chg="mod">
          <ac:chgData name="Tara J. Bussing" userId="8149a304-b12d-43e1-87cd-ae4e14ef3425" providerId="ADAL" clId="{AE8BD0A0-9D1F-4AFB-9C11-4F057358312C}" dt="2025-03-21T14:27:48.760" v="269" actId="14100"/>
          <ac:spMkLst>
            <pc:docMk/>
            <pc:sldMk cId="3971996670" sldId="516"/>
            <ac:spMk id="3" creationId="{5A33FCBE-C521-1F69-682B-0D994E7D81D2}"/>
          </ac:spMkLst>
        </pc:spChg>
      </pc:sldChg>
      <pc:sldChg chg="modSp mod">
        <pc:chgData name="Tara J. Bussing" userId="8149a304-b12d-43e1-87cd-ae4e14ef3425" providerId="ADAL" clId="{AE8BD0A0-9D1F-4AFB-9C11-4F057358312C}" dt="2025-03-21T14:38:26.175" v="332" actId="20577"/>
        <pc:sldMkLst>
          <pc:docMk/>
          <pc:sldMk cId="1189838976" sldId="518"/>
        </pc:sldMkLst>
        <pc:spChg chg="mod">
          <ac:chgData name="Tara J. Bussing" userId="8149a304-b12d-43e1-87cd-ae4e14ef3425" providerId="ADAL" clId="{AE8BD0A0-9D1F-4AFB-9C11-4F057358312C}" dt="2025-03-21T14:38:26.175" v="332" actId="20577"/>
          <ac:spMkLst>
            <pc:docMk/>
            <pc:sldMk cId="1189838976" sldId="518"/>
            <ac:spMk id="3" creationId="{00000000-0000-0000-0000-000000000000}"/>
          </ac:spMkLst>
        </pc:spChg>
      </pc:sldChg>
      <pc:sldChg chg="modSp mod">
        <pc:chgData name="Tara J. Bussing" userId="8149a304-b12d-43e1-87cd-ae4e14ef3425" providerId="ADAL" clId="{AE8BD0A0-9D1F-4AFB-9C11-4F057358312C}" dt="2025-03-21T14:45:16.786" v="571" actId="1076"/>
        <pc:sldMkLst>
          <pc:docMk/>
          <pc:sldMk cId="3061586867" sldId="521"/>
        </pc:sldMkLst>
        <pc:spChg chg="mod">
          <ac:chgData name="Tara J. Bussing" userId="8149a304-b12d-43e1-87cd-ae4e14ef3425" providerId="ADAL" clId="{AE8BD0A0-9D1F-4AFB-9C11-4F057358312C}" dt="2025-03-21T14:45:11.318" v="570" actId="1076"/>
          <ac:spMkLst>
            <pc:docMk/>
            <pc:sldMk cId="3061586867" sldId="521"/>
            <ac:spMk id="2" creationId="{00000000-0000-0000-0000-000000000000}"/>
          </ac:spMkLst>
        </pc:spChg>
        <pc:spChg chg="mod">
          <ac:chgData name="Tara J. Bussing" userId="8149a304-b12d-43e1-87cd-ae4e14ef3425" providerId="ADAL" clId="{AE8BD0A0-9D1F-4AFB-9C11-4F057358312C}" dt="2025-03-21T14:45:16.786" v="571" actId="1076"/>
          <ac:spMkLst>
            <pc:docMk/>
            <pc:sldMk cId="3061586867" sldId="521"/>
            <ac:spMk id="3" creationId="{00000000-0000-0000-0000-000000000000}"/>
          </ac:spMkLst>
        </pc:spChg>
      </pc:sldChg>
      <pc:sldChg chg="addSp modSp mod">
        <pc:chgData name="Tara J. Bussing" userId="8149a304-b12d-43e1-87cd-ae4e14ef3425" providerId="ADAL" clId="{AE8BD0A0-9D1F-4AFB-9C11-4F057358312C}" dt="2025-03-21T14:50:04.351" v="667" actId="3626"/>
        <pc:sldMkLst>
          <pc:docMk/>
          <pc:sldMk cId="2832603479" sldId="522"/>
        </pc:sldMkLst>
        <pc:spChg chg="add mod">
          <ac:chgData name="Tara J. Bussing" userId="8149a304-b12d-43e1-87cd-ae4e14ef3425" providerId="ADAL" clId="{AE8BD0A0-9D1F-4AFB-9C11-4F057358312C}" dt="2025-03-21T14:50:04.351" v="667" actId="3626"/>
          <ac:spMkLst>
            <pc:docMk/>
            <pc:sldMk cId="2832603479" sldId="522"/>
            <ac:spMk id="3" creationId="{3C0628FF-C034-DA6E-59DF-652C58766F89}"/>
          </ac:spMkLst>
        </pc:spChg>
        <pc:spChg chg="mod">
          <ac:chgData name="Tara J. Bussing" userId="8149a304-b12d-43e1-87cd-ae4e14ef3425" providerId="ADAL" clId="{AE8BD0A0-9D1F-4AFB-9C11-4F057358312C}" dt="2025-03-21T14:49:37.520" v="657" actId="1076"/>
          <ac:spMkLst>
            <pc:docMk/>
            <pc:sldMk cId="2832603479" sldId="522"/>
            <ac:spMk id="5" creationId="{00000000-0000-0000-0000-000000000000}"/>
          </ac:spMkLst>
        </pc:spChg>
        <pc:spChg chg="mod">
          <ac:chgData name="Tara J. Bussing" userId="8149a304-b12d-43e1-87cd-ae4e14ef3425" providerId="ADAL" clId="{AE8BD0A0-9D1F-4AFB-9C11-4F057358312C}" dt="2025-03-21T14:49:50.895" v="662" actId="3626"/>
          <ac:spMkLst>
            <pc:docMk/>
            <pc:sldMk cId="2832603479" sldId="522"/>
            <ac:spMk id="6" creationId="{00000000-0000-0000-0000-000000000000}"/>
          </ac:spMkLst>
        </pc:spChg>
        <pc:picChg chg="mod">
          <ac:chgData name="Tara J. Bussing" userId="8149a304-b12d-43e1-87cd-ae4e14ef3425" providerId="ADAL" clId="{AE8BD0A0-9D1F-4AFB-9C11-4F057358312C}" dt="2025-03-21T14:46:19.589" v="589" actId="1076"/>
          <ac:picMkLst>
            <pc:docMk/>
            <pc:sldMk cId="2832603479" sldId="522"/>
            <ac:picMk id="2" creationId="{00000000-0000-0000-0000-000000000000}"/>
          </ac:picMkLst>
        </pc:picChg>
      </pc:sldChg>
      <pc:sldChg chg="del">
        <pc:chgData name="Tara J. Bussing" userId="8149a304-b12d-43e1-87cd-ae4e14ef3425" providerId="ADAL" clId="{AE8BD0A0-9D1F-4AFB-9C11-4F057358312C}" dt="2025-03-21T14:50:14.555" v="668" actId="47"/>
        <pc:sldMkLst>
          <pc:docMk/>
          <pc:sldMk cId="1601337506" sldId="5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0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9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1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75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00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8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2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3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9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4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9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5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7001" y="1826853"/>
            <a:ext cx="5042885" cy="24725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Area wide</a:t>
            </a:r>
            <a:br>
              <a:rPr lang="en-US" b="1" dirty="0"/>
            </a:br>
            <a:r>
              <a:rPr lang="en-US" b="1" dirty="0"/>
              <a:t>optimization</a:t>
            </a:r>
            <a:br>
              <a:rPr lang="en-US" b="1" dirty="0"/>
            </a:br>
            <a:r>
              <a:rPr lang="en-US" b="1" dirty="0"/>
              <a:t>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E9F7A-7EDF-941C-09DF-24FC4B7BE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487" y="659297"/>
            <a:ext cx="4670225" cy="2335112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6AA901E-5E8D-002C-E1F9-DFD0240E2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495" y="3275730"/>
            <a:ext cx="3648208" cy="11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3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C531-F3D7-F62D-7C1C-4323CFA1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E7C9B-D3B6-3D21-0543-05DCA25EC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63659"/>
            <a:ext cx="5212976" cy="4024125"/>
          </a:xfrm>
        </p:spPr>
        <p:txBody>
          <a:bodyPr>
            <a:normAutofit/>
          </a:bodyPr>
          <a:lstStyle/>
          <a:p>
            <a:r>
              <a:rPr lang="en-US" sz="3200" dirty="0"/>
              <a:t>What is AWOP?</a:t>
            </a:r>
          </a:p>
          <a:p>
            <a:r>
              <a:rPr lang="en-US" sz="3200" dirty="0"/>
              <a:t>Regions</a:t>
            </a:r>
          </a:p>
          <a:p>
            <a:r>
              <a:rPr lang="en-US" sz="3200" dirty="0"/>
              <a:t>Recent Workshop</a:t>
            </a:r>
          </a:p>
          <a:p>
            <a:r>
              <a:rPr lang="en-US" sz="3200" dirty="0"/>
              <a:t>CPEs</a:t>
            </a:r>
          </a:p>
          <a:p>
            <a:r>
              <a:rPr lang="en-US" sz="3200" dirty="0"/>
              <a:t>Awards</a:t>
            </a:r>
          </a:p>
          <a:p>
            <a:r>
              <a:rPr lang="en-US" sz="3200" dirty="0"/>
              <a:t>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02618F-2BF1-0B11-ACF2-2A0A7F834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4560"/>
            <a:ext cx="3952875" cy="3362325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930B5F-5773-B237-3B6D-66A0AAA56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952"/>
          <a:stretch>
            <a:fillRect/>
          </a:stretch>
        </p:blipFill>
        <p:spPr>
          <a:xfrm>
            <a:off x="11129823" y="5859875"/>
            <a:ext cx="768795" cy="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1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CA63-01D9-43A1-7787-B93F2E12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What is </a:t>
            </a:r>
            <a:r>
              <a:rPr lang="en-US" b="1" err="1"/>
              <a:t>awop</a:t>
            </a:r>
            <a:r>
              <a:rPr lang="en-US" b="1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A161E-E903-F286-F219-618D41616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9495"/>
            <a:ext cx="10820400" cy="4800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Began in 1989 – Oklahoma joined in 1999</a:t>
            </a:r>
          </a:p>
          <a:p>
            <a:r>
              <a:rPr lang="en-US" dirty="0"/>
              <a:t>Goal is to optimize water systems &amp; maximize public health protection using existing staff and infrastructure</a:t>
            </a:r>
          </a:p>
          <a:p>
            <a:r>
              <a:rPr lang="en-US" dirty="0"/>
              <a:t>Topics Include:</a:t>
            </a:r>
          </a:p>
          <a:p>
            <a:pPr lvl="1"/>
            <a:r>
              <a:rPr lang="en-US" dirty="0"/>
              <a:t>Turbidity</a:t>
            </a:r>
          </a:p>
          <a:p>
            <a:pPr lvl="1"/>
            <a:r>
              <a:rPr lang="en-US" dirty="0"/>
              <a:t>DBPs</a:t>
            </a:r>
          </a:p>
          <a:p>
            <a:pPr lvl="1"/>
            <a:r>
              <a:rPr lang="en-US" dirty="0"/>
              <a:t>Chlorine residual</a:t>
            </a:r>
          </a:p>
          <a:p>
            <a:pPr lvl="1"/>
            <a:r>
              <a:rPr lang="en-US" dirty="0"/>
              <a:t>Corrosion control</a:t>
            </a:r>
          </a:p>
          <a:p>
            <a:pPr lvl="1"/>
            <a:r>
              <a:rPr lang="en-US" dirty="0"/>
              <a:t>Ground water wells and treatment techniques</a:t>
            </a:r>
          </a:p>
          <a:p>
            <a:pPr lvl="1"/>
            <a:r>
              <a:rPr lang="en-US" dirty="0"/>
              <a:t>Distribution systems and storage tank integrity</a:t>
            </a:r>
          </a:p>
          <a:p>
            <a:pPr lvl="1"/>
            <a:r>
              <a:rPr lang="en-US" dirty="0"/>
              <a:t>Harmful Algae Blooms (HABs)</a:t>
            </a:r>
          </a:p>
          <a:p>
            <a:pPr lvl="1"/>
            <a:r>
              <a:rPr lang="en-US" dirty="0"/>
              <a:t>Manganese control</a:t>
            </a:r>
          </a:p>
          <a:p>
            <a:pPr lvl="1"/>
            <a:r>
              <a:rPr lang="en-US" dirty="0"/>
              <a:t>Nitrification</a:t>
            </a:r>
          </a:p>
          <a:p>
            <a:pPr lvl="1"/>
            <a:r>
              <a:rPr lang="en-US" dirty="0"/>
              <a:t>Membrane Treatment Plants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7EF91B6-29E3-A5DD-AF62-BD9FBB150B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952"/>
          <a:stretch>
            <a:fillRect/>
          </a:stretch>
        </p:blipFill>
        <p:spPr>
          <a:xfrm>
            <a:off x="11129823" y="5859875"/>
            <a:ext cx="768795" cy="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6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3D03-F684-98BC-68C4-49006D22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29" y="1416320"/>
            <a:ext cx="3406161" cy="1293028"/>
          </a:xfrm>
        </p:spPr>
        <p:txBody>
          <a:bodyPr/>
          <a:lstStyle/>
          <a:p>
            <a:pPr algn="ctr"/>
            <a:r>
              <a:rPr lang="en-US" b="1" dirty="0"/>
              <a:t>AWOP</a:t>
            </a:r>
            <a:br>
              <a:rPr lang="en-US" b="1" dirty="0"/>
            </a:br>
            <a:r>
              <a:rPr lang="en-US" b="1" dirty="0"/>
              <a:t>Regions</a:t>
            </a:r>
          </a:p>
        </p:txBody>
      </p:sp>
      <p:pic>
        <p:nvPicPr>
          <p:cNvPr id="4" name="Picture 3" descr="Map&#10;&#10;AI-generated content may be incorrect.">
            <a:extLst>
              <a:ext uri="{FF2B5EF4-FFF2-40B4-BE49-F238E27FC236}">
                <a16:creationId xmlns:a16="http://schemas.microsoft.com/office/drawing/2014/main" id="{8CEA2FAE-7696-B599-8EC3-488C8A5E9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80" y="697832"/>
            <a:ext cx="7971983" cy="6160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7405B8-6400-5571-A3AD-B65236D80FA3}"/>
              </a:ext>
            </a:extLst>
          </p:cNvPr>
          <p:cNvSpPr txBox="1"/>
          <p:nvPr/>
        </p:nvSpPr>
        <p:spPr>
          <a:xfrm>
            <a:off x="890337" y="305966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in Region 6/7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2544D-FDAC-E50A-F703-E29E44010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37" y="3777916"/>
            <a:ext cx="2645743" cy="2579749"/>
          </a:xfrm>
          <a:prstGeom prst="rect">
            <a:avLst/>
          </a:prstGeom>
        </p:spPr>
      </p:pic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82AD9F-35E5-F6C8-C3D4-FA56A09E5F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6952"/>
          <a:stretch>
            <a:fillRect/>
          </a:stretch>
        </p:blipFill>
        <p:spPr>
          <a:xfrm>
            <a:off x="11129823" y="5859875"/>
            <a:ext cx="768795" cy="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8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21900-44AE-35EE-6E14-1652D4DD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/>
              <a:t>Turbidity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2FC16-A150-E966-CDEE-C4BF96FA5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7387"/>
            <a:ext cx="6048829" cy="4438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Group 1</a:t>
            </a:r>
          </a:p>
          <a:p>
            <a:r>
              <a:rPr lang="en-US" dirty="0"/>
              <a:t>Reviewed sampling locations for raw, settled, IFE and CFE turbidity</a:t>
            </a:r>
          </a:p>
          <a:p>
            <a:r>
              <a:rPr lang="en-US" dirty="0"/>
              <a:t>Calculated detention times</a:t>
            </a:r>
          </a:p>
          <a:p>
            <a:pPr marL="0" indent="0">
              <a:buNone/>
            </a:pPr>
            <a:r>
              <a:rPr lang="en-US" b="1" dirty="0"/>
              <a:t>Group 2</a:t>
            </a:r>
          </a:p>
          <a:p>
            <a:r>
              <a:rPr lang="en-US" dirty="0"/>
              <a:t>Maintenance frequency &amp; SCADA</a:t>
            </a:r>
          </a:p>
          <a:p>
            <a:pPr marL="0" indent="0">
              <a:buNone/>
            </a:pPr>
            <a:r>
              <a:rPr lang="en-US" b="1" dirty="0"/>
              <a:t>Group 3</a:t>
            </a:r>
          </a:p>
          <a:p>
            <a:r>
              <a:rPr lang="en-US" sz="2400" dirty="0"/>
              <a:t>Interpreting &amp; Reporting Turbidity Data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Group 4</a:t>
            </a:r>
          </a:p>
          <a:p>
            <a:r>
              <a:rPr lang="en-US" sz="2400" dirty="0"/>
              <a:t>Benchtop vs. Continuous Turbidimeter Monitoring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97424-3073-147A-1664-85E6C524C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144" y="2057401"/>
            <a:ext cx="4663056" cy="3530600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A8F7B0C-D002-A7F2-C0F1-EE1BDBA0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952"/>
          <a:stretch>
            <a:fillRect/>
          </a:stretch>
        </p:blipFill>
        <p:spPr>
          <a:xfrm>
            <a:off x="11129823" y="5859875"/>
            <a:ext cx="768795" cy="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8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DA09-F23F-3A84-BB70-715C1715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452" y="858252"/>
            <a:ext cx="8610600" cy="1293028"/>
          </a:xfrm>
        </p:spPr>
        <p:txBody>
          <a:bodyPr/>
          <a:lstStyle/>
          <a:p>
            <a:pPr algn="ctr"/>
            <a:r>
              <a:rPr lang="en-US" sz="6000" b="1" dirty="0"/>
              <a:t>Findings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B1981-675A-90D8-86BB-DE10C2D1C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63313"/>
            <a:ext cx="11393906" cy="42986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Two locations had longer than 1 minute detention times</a:t>
            </a:r>
          </a:p>
          <a:p>
            <a:r>
              <a:rPr lang="en-US" dirty="0"/>
              <a:t>Raw samples were more accurate from settled troughs instead of top of clarifier</a:t>
            </a:r>
          </a:p>
          <a:p>
            <a:r>
              <a:rPr lang="en-US" dirty="0"/>
              <a:t>WTP did not have access turbidimeter settings</a:t>
            </a:r>
          </a:p>
          <a:p>
            <a:r>
              <a:rPr lang="en-US" dirty="0"/>
              <a:t>Data capping was at 1 NTU</a:t>
            </a:r>
          </a:p>
          <a:p>
            <a:r>
              <a:rPr lang="en-US" dirty="0"/>
              <a:t>Backwash events were not omitted in SCADA system – causing spikes</a:t>
            </a:r>
          </a:p>
          <a:p>
            <a:r>
              <a:rPr lang="en-US" dirty="0"/>
              <a:t>Lab practices caused increased Turbidity sample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64627-A8C8-4A81-EE28-AC67159DF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328" y="858252"/>
            <a:ext cx="1520846" cy="1804738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6EBA0F6-868F-DA26-185E-03F51969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952"/>
          <a:stretch>
            <a:fillRect/>
          </a:stretch>
        </p:blipFill>
        <p:spPr>
          <a:xfrm>
            <a:off x="11129823" y="5859875"/>
            <a:ext cx="768795" cy="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7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2E16-6034-C161-6790-319E2BD0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898778"/>
            <a:ext cx="8610600" cy="1293028"/>
          </a:xfrm>
        </p:spPr>
        <p:txBody>
          <a:bodyPr/>
          <a:lstStyle/>
          <a:p>
            <a:pPr algn="ctr"/>
            <a:r>
              <a:rPr lang="en-US" b="1" dirty="0"/>
              <a:t>Voluntary Comprehensive performance evaluation (CPE)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FCBE-C521-1F69-682B-0D994E7D8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79" y="2470064"/>
            <a:ext cx="9444789" cy="3764663"/>
          </a:xfrm>
        </p:spPr>
        <p:txBody>
          <a:bodyPr>
            <a:normAutofit/>
          </a:bodyPr>
          <a:lstStyle/>
          <a:p>
            <a:r>
              <a:rPr lang="en-US" dirty="0"/>
              <a:t>Evaluates based on ability to meet optimization goals</a:t>
            </a:r>
          </a:p>
          <a:p>
            <a:pPr lvl="1"/>
            <a:r>
              <a:rPr lang="en-US" dirty="0"/>
              <a:t>Administration</a:t>
            </a:r>
          </a:p>
          <a:p>
            <a:pPr lvl="1"/>
            <a:r>
              <a:rPr lang="en-US" dirty="0"/>
              <a:t>Operations</a:t>
            </a:r>
          </a:p>
          <a:p>
            <a:pPr lvl="1"/>
            <a:r>
              <a:rPr lang="en-US" dirty="0"/>
              <a:t>Maintenance</a:t>
            </a:r>
          </a:p>
          <a:p>
            <a:pPr lvl="1"/>
            <a:r>
              <a:rPr lang="en-US" dirty="0"/>
              <a:t>Design</a:t>
            </a:r>
          </a:p>
          <a:p>
            <a:r>
              <a:rPr lang="en-US" dirty="0"/>
              <a:t>3-4 day evaluation at WTP</a:t>
            </a:r>
          </a:p>
          <a:p>
            <a:r>
              <a:rPr lang="en-US" dirty="0"/>
              <a:t>Exit meeting for WTP and Administrative Staff</a:t>
            </a:r>
          </a:p>
          <a:p>
            <a:r>
              <a:rPr lang="en-US" dirty="0"/>
              <a:t>Written report of findings</a:t>
            </a:r>
          </a:p>
          <a:p>
            <a:r>
              <a:rPr lang="en-US" dirty="0"/>
              <a:t>Ranked list of performance limiting factors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44A336B-D9A6-EE3A-A85C-E14C1C815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952"/>
          <a:stretch>
            <a:fillRect/>
          </a:stretch>
        </p:blipFill>
        <p:spPr>
          <a:xfrm>
            <a:off x="11129823" y="5859875"/>
            <a:ext cx="768795" cy="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9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42" y="356101"/>
            <a:ext cx="8610600" cy="1293028"/>
          </a:xfrm>
        </p:spPr>
        <p:txBody>
          <a:bodyPr/>
          <a:lstStyle/>
          <a:p>
            <a:pPr algn="ctr"/>
            <a:r>
              <a:rPr lang="en-US" b="1" dirty="0"/>
              <a:t>AWOP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888" y="1649129"/>
            <a:ext cx="10820400" cy="4024125"/>
          </a:xfrm>
        </p:spPr>
        <p:txBody>
          <a:bodyPr>
            <a:normAutofit/>
          </a:bodyPr>
          <a:lstStyle/>
          <a:p>
            <a:r>
              <a:rPr lang="en-US" dirty="0"/>
              <a:t>Must be a public water system to participate</a:t>
            </a:r>
          </a:p>
          <a:p>
            <a:r>
              <a:rPr lang="en-US" dirty="0"/>
              <a:t>Points determined annually by:</a:t>
            </a:r>
          </a:p>
          <a:p>
            <a:pPr lvl="1"/>
            <a:r>
              <a:rPr lang="en-US" sz="1800" dirty="0"/>
              <a:t>Capacity Development assessment</a:t>
            </a:r>
          </a:p>
          <a:p>
            <a:pPr lvl="1"/>
            <a:r>
              <a:rPr lang="en-US" sz="1800" dirty="0"/>
              <a:t>MCL and Monitoring Violations</a:t>
            </a:r>
          </a:p>
          <a:p>
            <a:pPr lvl="1"/>
            <a:r>
              <a:rPr lang="en-US" sz="1800" dirty="0"/>
              <a:t>IFE, CFE, and Settled Turbidity</a:t>
            </a:r>
          </a:p>
          <a:p>
            <a:pPr lvl="1"/>
            <a:r>
              <a:rPr lang="en-US" sz="1800" dirty="0"/>
              <a:t>Contact Time</a:t>
            </a:r>
          </a:p>
          <a:p>
            <a:pPr lvl="1"/>
            <a:r>
              <a:rPr lang="en-US" sz="1800" dirty="0"/>
              <a:t>PoE and Distribution Chlorine Residual</a:t>
            </a:r>
          </a:p>
          <a:p>
            <a:pPr marL="457200" lvl="1" indent="0">
              <a:buNone/>
            </a:pPr>
            <a:r>
              <a:rPr lang="en-US" sz="1600" i="1" dirty="0"/>
              <a:t>(As applicable for the type of water system)</a:t>
            </a:r>
          </a:p>
          <a:p>
            <a:r>
              <a:rPr lang="en-US" dirty="0"/>
              <a:t>Bonus points for Water Loss Audit, Workshops, CPEs, and more...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4705B3-BD5A-D46D-0DF4-AD08751328F3}"/>
              </a:ext>
            </a:extLst>
          </p:cNvPr>
          <p:cNvSpPr txBox="1">
            <a:spLocks/>
          </p:cNvSpPr>
          <p:nvPr/>
        </p:nvSpPr>
        <p:spPr>
          <a:xfrm>
            <a:off x="743712" y="3285423"/>
            <a:ext cx="11448288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7903F6-1916-C9C9-F236-A1E917EE62AA}"/>
              </a:ext>
            </a:extLst>
          </p:cNvPr>
          <p:cNvGrpSpPr/>
          <p:nvPr/>
        </p:nvGrpSpPr>
        <p:grpSpPr>
          <a:xfrm>
            <a:off x="9623098" y="1459392"/>
            <a:ext cx="2356344" cy="3536886"/>
            <a:chOff x="9623098" y="2869967"/>
            <a:chExt cx="2356344" cy="35368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87BA87-3CAF-0208-5878-E4E44FE7B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3098" y="2869967"/>
              <a:ext cx="2356344" cy="353688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59C49A-2EC5-41D2-B0BB-A805E23CBED6}"/>
                </a:ext>
              </a:extLst>
            </p:cNvPr>
            <p:cNvSpPr/>
            <p:nvPr/>
          </p:nvSpPr>
          <p:spPr>
            <a:xfrm>
              <a:off x="10307053" y="5710553"/>
              <a:ext cx="1074821" cy="120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293BFB4-E3C2-56E7-01BD-3044ECB38BF4}"/>
              </a:ext>
            </a:extLst>
          </p:cNvPr>
          <p:cNvSpPr txBox="1"/>
          <p:nvPr/>
        </p:nvSpPr>
        <p:spPr>
          <a:xfrm>
            <a:off x="0" y="533977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If interested, email awopawards@deq.ok.gov</a:t>
            </a:r>
          </a:p>
        </p:txBody>
      </p:sp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C32FA76-94A5-2AA8-E3F5-3718DAF43B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952"/>
          <a:stretch>
            <a:fillRect/>
          </a:stretch>
        </p:blipFill>
        <p:spPr>
          <a:xfrm>
            <a:off x="11129823" y="5859875"/>
            <a:ext cx="768795" cy="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3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5506" y="913588"/>
            <a:ext cx="5876785" cy="113098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6000" b="1" dirty="0"/>
              <a:t>Questions?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05506" y="2615642"/>
            <a:ext cx="5876786" cy="2471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AWOP Coordinator</a:t>
            </a:r>
          </a:p>
          <a:p>
            <a:pPr marL="0" indent="0" algn="ctr">
              <a:buNone/>
            </a:pPr>
            <a:r>
              <a:rPr lang="en-US" sz="3600" b="1" dirty="0"/>
              <a:t>Tara Bussing</a:t>
            </a:r>
          </a:p>
          <a:p>
            <a:pPr marL="0" indent="0" algn="ctr">
              <a:buNone/>
            </a:pPr>
            <a:r>
              <a:rPr lang="en-US" sz="3200" dirty="0"/>
              <a:t>(405) 702-8189</a:t>
            </a:r>
          </a:p>
          <a:p>
            <a:pPr marL="0" indent="0" algn="ctr">
              <a:buNone/>
            </a:pPr>
            <a:r>
              <a:rPr lang="en-US" sz="3200" dirty="0"/>
              <a:t>tara.bussing@deq.ok.gov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89E201-F0E8-6270-76A1-EEC63511A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227" y="659297"/>
            <a:ext cx="3129485" cy="1564742"/>
          </a:xfrm>
          <a:prstGeom prst="rect">
            <a:avLst/>
          </a:prstGeom>
        </p:spPr>
      </p:pic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857743E-444A-AC0E-3D31-235A38E0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068" y="5658609"/>
            <a:ext cx="2701660" cy="8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0347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3D69538A08A4CA9E62AA7E0505D5D" ma:contentTypeVersion="14" ma:contentTypeDescription="Create a new document." ma:contentTypeScope="" ma:versionID="4e7664db8c6f5b232287a0e1f44d7f6a">
  <xsd:schema xmlns:xsd="http://www.w3.org/2001/XMLSchema" xmlns:xs="http://www.w3.org/2001/XMLSchema" xmlns:p="http://schemas.microsoft.com/office/2006/metadata/properties" xmlns:ns2="147db386-3956-4f45-8587-7e22e5b21f4e" xmlns:ns3="abc36753-4dc0-4d56-b073-d82b7bede056" targetNamespace="http://schemas.microsoft.com/office/2006/metadata/properties" ma:root="true" ma:fieldsID="b28f20297cfb93ea91f5f6aa610970e6" ns2:_="" ns3:_="">
    <xsd:import namespace="147db386-3956-4f45-8587-7e22e5b21f4e"/>
    <xsd:import namespace="abc36753-4dc0-4d56-b073-d82b7bede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db386-3956-4f45-8587-7e22e5b21f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309bf2f-0431-460d-a93a-990d633b9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36753-4dc0-4d56-b073-d82b7bede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61b03e4-9f6c-4cae-a87b-84d90219ca1e}" ma:internalName="TaxCatchAll" ma:showField="CatchAllData" ma:web="abc36753-4dc0-4d56-b073-d82b7bede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c36753-4dc0-4d56-b073-d82b7bede056" xsi:nil="true"/>
    <lcf76f155ced4ddcb4097134ff3c332f xmlns="147db386-3956-4f45-8587-7e22e5b21f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A07C3F-97E5-4289-A06A-255BB03B71CD}"/>
</file>

<file path=customXml/itemProps2.xml><?xml version="1.0" encoding="utf-8"?>
<ds:datastoreItem xmlns:ds="http://schemas.openxmlformats.org/officeDocument/2006/customXml" ds:itemID="{70D539C3-2968-474A-9330-E9FDB17FFE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593804-40D4-4197-B618-3018F5155425}">
  <ds:schemaRefs>
    <ds:schemaRef ds:uri="http://schemas.microsoft.com/office/2006/metadata/properties"/>
    <ds:schemaRef ds:uri="http://schemas.microsoft.com/office/infopath/2007/PartnerControls"/>
    <ds:schemaRef ds:uri="abc36753-4dc0-4d56-b073-d82b7bede056"/>
    <ds:schemaRef ds:uri="147db386-3956-4f45-8587-7e22e5b21f4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313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Area wide optimization Program</vt:lpstr>
      <vt:lpstr>overview</vt:lpstr>
      <vt:lpstr>What is awop?</vt:lpstr>
      <vt:lpstr>AWOP Regions</vt:lpstr>
      <vt:lpstr>Turbidity workshop</vt:lpstr>
      <vt:lpstr>Findings</vt:lpstr>
      <vt:lpstr>Voluntary Comprehensive performance evaluation (CPE) </vt:lpstr>
      <vt:lpstr>AWOP AWARDS</vt:lpstr>
      <vt:lpstr>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Booze</dc:creator>
  <cp:lastModifiedBy>Tara J. Bussing</cp:lastModifiedBy>
  <cp:revision>4</cp:revision>
  <dcterms:created xsi:type="dcterms:W3CDTF">2025-03-20T21:03:55Z</dcterms:created>
  <dcterms:modified xsi:type="dcterms:W3CDTF">2025-11-12T15:53:11Z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0x0101001DD3D69538A08A4CA9E62AA7E0505D5D</vt:lpwstr>
  </property>
  <property fmtid="{D5CDD505-2E9C-101B-9397-08002B2CF9AE}" pid="3" name="MediaServiceImageTags">
    <vt:lpwstr/>
  </property>
</Properties>
</file>