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6"/>
  </p:sldMasterIdLst>
  <p:notesMasterIdLst>
    <p:notesMasterId r:id="rId47"/>
  </p:notesMasterIdLst>
  <p:handoutMasterIdLst>
    <p:handoutMasterId r:id="rId48"/>
  </p:handoutMasterIdLst>
  <p:sldIdLst>
    <p:sldId id="256" r:id="rId7"/>
    <p:sldId id="377" r:id="rId8"/>
    <p:sldId id="370" r:id="rId9"/>
    <p:sldId id="371" r:id="rId10"/>
    <p:sldId id="372" r:id="rId11"/>
    <p:sldId id="304" r:id="rId12"/>
    <p:sldId id="337" r:id="rId13"/>
    <p:sldId id="338" r:id="rId14"/>
    <p:sldId id="308" r:id="rId15"/>
    <p:sldId id="328" r:id="rId16"/>
    <p:sldId id="325" r:id="rId17"/>
    <p:sldId id="271" r:id="rId18"/>
    <p:sldId id="333" r:id="rId19"/>
    <p:sldId id="332" r:id="rId20"/>
    <p:sldId id="335" r:id="rId21"/>
    <p:sldId id="339" r:id="rId22"/>
    <p:sldId id="306" r:id="rId23"/>
    <p:sldId id="340" r:id="rId24"/>
    <p:sldId id="273" r:id="rId25"/>
    <p:sldId id="316" r:id="rId26"/>
    <p:sldId id="307" r:id="rId27"/>
    <p:sldId id="341" r:id="rId28"/>
    <p:sldId id="378" r:id="rId29"/>
    <p:sldId id="379" r:id="rId30"/>
    <p:sldId id="343" r:id="rId31"/>
    <p:sldId id="380" r:id="rId32"/>
    <p:sldId id="381" r:id="rId33"/>
    <p:sldId id="347" r:id="rId34"/>
    <p:sldId id="354" r:id="rId35"/>
    <p:sldId id="344" r:id="rId36"/>
    <p:sldId id="355" r:id="rId37"/>
    <p:sldId id="342" r:id="rId38"/>
    <p:sldId id="353" r:id="rId39"/>
    <p:sldId id="305" r:id="rId40"/>
    <p:sldId id="345" r:id="rId41"/>
    <p:sldId id="309" r:id="rId42"/>
    <p:sldId id="366" r:id="rId43"/>
    <p:sldId id="367" r:id="rId44"/>
    <p:sldId id="373" r:id="rId45"/>
    <p:sldId id="376" r:id="rId4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PA" initials="E" lastIdx="2" clrIdx="0"/>
  <p:cmAuthor id="1" name="Lisa" initials="L" lastIdx="1" clrIdx="1"/>
  <p:cmAuthor id="2" name="Jessica Young" initials="JBY" lastIdx="8" clrIdx="2"/>
  <p:cmAuthor id="3" name="Jessica and Eric" initials="J&amp;E" lastIdx="1" clrIdx="3"/>
  <p:cmAuthor id="4" name="ralford" initials="r" lastIdx="1" clrIdx="4"/>
  <p:cmAuthor id="5" name="Matt" initials="MS" lastIdx="16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3366"/>
    <a:srgbClr val="DDEBF9"/>
    <a:srgbClr val="CCECFF"/>
    <a:srgbClr val="CCFFFF"/>
    <a:srgbClr val="0000CC"/>
    <a:srgbClr val="008000"/>
    <a:srgbClr val="0033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8" autoAdjust="0"/>
    <p:restoredTop sz="94595" autoAdjust="0"/>
  </p:normalViewPr>
  <p:slideViewPr>
    <p:cSldViewPr>
      <p:cViewPr>
        <p:scale>
          <a:sx n="77" d="100"/>
          <a:sy n="77" d="100"/>
        </p:scale>
        <p:origin x="-80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51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2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72C40-61F6-4256-8816-3BFDB1CC2D0D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30B53-5E37-4F94-B914-97438BFCE0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32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7F7091-C1E4-42FA-8CF2-07E9B26E0B0B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42D8D1-D0AE-4D11-AEBC-A2A5E20930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67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97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05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09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45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81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44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2D8D1-D0AE-4D11-AEBC-A2A5E20930D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7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066925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305175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73C91CD-0A41-4BA5-BA1A-70F0B88DE840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18288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3228975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18288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3228975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346D-ACEF-4170-AE6F-C6B39A403A6E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E5EF8-A66E-4DE9-BF5C-1135004A435C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7CA1-734F-4848-9681-96A13002BCD8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61560"/>
          </a:xfrm>
        </p:spPr>
        <p:txBody>
          <a:bodyPr/>
          <a:lstStyle>
            <a:lvl1pPr>
              <a:buSzPct val="90000"/>
              <a:defRPr/>
            </a:lvl1pPr>
            <a:lvl2pPr>
              <a:buSzPct val="85000"/>
              <a:defRPr/>
            </a:lvl2pPr>
            <a:lvl3pPr>
              <a:buSzPct val="80000"/>
              <a:defRPr/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14BE7FA-72FB-4E36-A0BB-E172383E73D1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CF06-9171-404F-B383-AD43AF25B423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5E37-4A2B-4578-A481-7BC07997242C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A6E-9D71-4B88-958C-09E8164072CF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CBCD-1781-48A8-85E1-62D36E42865E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C498-9C2E-4959-BEE9-B26DF960DB3B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ADB7-1D01-412A-9D28-35EF111CDFCA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41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5C45B2-71B0-4BA3-803C-A5EC6C03A55A}" type="datetime1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EF42D8-F94B-40FC-871B-F679962B6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rcenter.org/hazmat/pharma.cfm" TargetMode="External"/><Relationship Id="rId2" Type="http://schemas.openxmlformats.org/officeDocument/2006/relationships/hyperlink" Target="http://hwpharms.wikispace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ep.state.fl.us/waste/quick_topics/publications/shw/hazardous/WastePharmListLetter12_07.pdf" TargetMode="External"/><Relationship Id="rId5" Type="http://schemas.openxmlformats.org/officeDocument/2006/relationships/hyperlink" Target="https://www.colorado.gov/pacific/sites/default/files/HM_mw-examples-of-hw-pharmaceuticals.pdf" TargetMode="External"/><Relationship Id="rId4" Type="http://schemas.openxmlformats.org/officeDocument/2006/relationships/hyperlink" Target="http://www.hercenter.org/hazmat/tenstepblueprint.pdf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828800"/>
            <a:ext cx="7162800" cy="1228725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Hazardous Waste Pharmaceuticals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Proposed Rule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76600"/>
            <a:ext cx="6858000" cy="533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dirty="0" smtClean="0"/>
              <a:t>October 20, 2015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SBEAP Technical Subcommittee</a:t>
            </a:r>
          </a:p>
          <a:p>
            <a:pPr>
              <a:spcBef>
                <a:spcPts val="0"/>
              </a:spcBef>
            </a:pPr>
            <a:endParaRPr lang="en-US" sz="1600" dirty="0" smtClean="0"/>
          </a:p>
          <a:p>
            <a:pPr>
              <a:spcBef>
                <a:spcPts val="0"/>
              </a:spcBef>
            </a:pPr>
            <a:endParaRPr lang="en-US" sz="1600" dirty="0"/>
          </a:p>
        </p:txBody>
      </p:sp>
      <p:pic>
        <p:nvPicPr>
          <p:cNvPr id="1029" name="Picture 5" descr="C:\Documents and Settings\jbiegels\Local Settings\Temporary Internet Files\Content.IE5\6UGAKH2R\MP900308897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5390" y="4648200"/>
            <a:ext cx="2970009" cy="1974850"/>
          </a:xfrm>
          <a:prstGeom prst="rect">
            <a:avLst/>
          </a:prstGeom>
          <a:noFill/>
        </p:spPr>
      </p:pic>
      <p:pic>
        <p:nvPicPr>
          <p:cNvPr id="1026" name="Picture 2" descr="I:\HWID\Generator Program\Pharmaceutical Team\Pictures\pill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657218"/>
            <a:ext cx="2965208" cy="196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a Pharmaceuticals Rulemaking?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have issued clarifying guidance where possible and within the confines of the current </a:t>
            </a:r>
            <a:r>
              <a:rPr lang="en-US" dirty="0" smtClean="0"/>
              <a:t>regulations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Remaining issues require regulatory fixes via </a:t>
            </a:r>
            <a:r>
              <a:rPr lang="en-US" dirty="0" smtClean="0"/>
              <a:t>rulemaking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8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13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/>
              <a:t>6</a:t>
            </a:r>
            <a:r>
              <a:rPr lang="en-US" dirty="0" smtClean="0"/>
              <a:t> Main Remaining Issues for Rulemaking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33861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Regulatory status of creditable pharmaceuticals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LQG status due to P-listed hazardous waste</a:t>
            </a:r>
          </a:p>
          <a:p>
            <a:pPr marL="798513" lvl="1" indent="-336550"/>
            <a:r>
              <a:rPr lang="en-US" sz="2400" dirty="0">
                <a:solidFill>
                  <a:schemeClr val="tx1"/>
                </a:solidFill>
              </a:rPr>
              <a:t>Warfarin &amp; </a:t>
            </a:r>
            <a:r>
              <a:rPr lang="en-US" sz="2400" dirty="0" smtClean="0">
                <a:solidFill>
                  <a:schemeClr val="tx1"/>
                </a:solidFill>
              </a:rPr>
              <a:t>nicotine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Manufacturing-oriented framework of the generator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Intersection </a:t>
            </a:r>
            <a:r>
              <a:rPr lang="en-US" dirty="0"/>
              <a:t>of EPA &amp; DEA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Containers with P-listed pharmaceutical residues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Pharmaceuticals being flushed/</a:t>
            </a:r>
            <a:r>
              <a:rPr lang="en-US" dirty="0" err="1" smtClean="0"/>
              <a:t>sewered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6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II: Overview of Proposed Rule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Proposed to add hazardous waste pharmaceuticals to the Universal Waste program (2008)</a:t>
            </a:r>
          </a:p>
          <a:p>
            <a:pPr lvl="1"/>
            <a:r>
              <a:rPr lang="en-US" dirty="0" smtClean="0"/>
              <a:t>Commenters felt UW was inadequate for pharmaceuticals</a:t>
            </a:r>
          </a:p>
          <a:p>
            <a:pPr lvl="1"/>
            <a:r>
              <a:rPr lang="en-US" dirty="0" smtClean="0"/>
              <a:t>Could not address negative comments on proposal without re-proposing</a:t>
            </a:r>
          </a:p>
          <a:p>
            <a:endParaRPr lang="en-US" dirty="0" smtClean="0"/>
          </a:p>
          <a:p>
            <a:r>
              <a:rPr lang="en-US" dirty="0" smtClean="0"/>
              <a:t>New approach has been to build on the 2008 Universal Waste (UW) proposal by:</a:t>
            </a:r>
          </a:p>
          <a:p>
            <a:pPr lvl="1"/>
            <a:r>
              <a:rPr lang="en-US" dirty="0"/>
              <a:t>Keeping the aspects of the UW proposal that commenters liked</a:t>
            </a:r>
          </a:p>
          <a:p>
            <a:pPr lvl="1"/>
            <a:r>
              <a:rPr lang="en-US" dirty="0" smtClean="0"/>
              <a:t>Addressing commenters’ concerns about the UW proposal</a:t>
            </a:r>
          </a:p>
          <a:p>
            <a:pPr lvl="1"/>
            <a:r>
              <a:rPr lang="en-US" dirty="0" smtClean="0"/>
              <a:t>Addressing new areas that the UW proposal did not</a:t>
            </a:r>
          </a:p>
          <a:p>
            <a:pPr lvl="1"/>
            <a:r>
              <a:rPr lang="en-US" dirty="0" smtClean="0"/>
              <a:t>Coordinating with other federal agencies (e.g., DEA)</a:t>
            </a:r>
          </a:p>
          <a:p>
            <a:pPr lvl="1"/>
            <a:r>
              <a:rPr lang="en-US" dirty="0" smtClean="0"/>
              <a:t>Promoting national consistency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1371600" y="1371600"/>
            <a:ext cx="5867400" cy="409048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u="sng" dirty="0" smtClean="0"/>
              <a:t>TRUE or FALSE?</a:t>
            </a:r>
          </a:p>
          <a:p>
            <a:pPr algn="ctr"/>
            <a:r>
              <a:rPr lang="en-US" sz="3200" dirty="0" smtClean="0"/>
              <a:t>The proposed rule will establish an extended producer responsibility (EPR) program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630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Pharmaceuticals Will be Covered?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239000" cy="4861560"/>
          </a:xfrm>
        </p:spPr>
        <p:txBody>
          <a:bodyPr>
            <a:normAutofit/>
          </a:bodyPr>
          <a:lstStyle/>
          <a:p>
            <a:r>
              <a:rPr lang="en-US" sz="2400" dirty="0"/>
              <a:t>Only those pharmaceuticals that are already considered hazardous waste will be covered by the new rule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This rule does NOT propose to expand the number of pharmaceuticals that are considered hazardous waste</a:t>
            </a:r>
          </a:p>
          <a:p>
            <a:pPr marL="548640" lvl="2">
              <a:spcBef>
                <a:spcPts val="600"/>
              </a:spcBef>
              <a:buClr>
                <a:schemeClr val="accent1"/>
              </a:buClr>
              <a:buSzPct val="90000"/>
            </a:pPr>
            <a:r>
              <a:rPr lang="en-US" dirty="0"/>
              <a:t>This rule proposes to change HOW the hazardous waste pharmaceuticals must be </a:t>
            </a:r>
            <a:r>
              <a:rPr lang="en-US" dirty="0" smtClean="0"/>
              <a:t>managed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b="1" dirty="0" smtClean="0"/>
              <a:t>We encourage healthcare facilities to manage </a:t>
            </a:r>
            <a:r>
              <a:rPr lang="en-US" sz="2400" b="1" u="sng" dirty="0" smtClean="0"/>
              <a:t>all</a:t>
            </a:r>
            <a:r>
              <a:rPr lang="en-US" sz="2400" b="1" dirty="0" smtClean="0"/>
              <a:t> waste pharmaceuticals under the new rule</a:t>
            </a:r>
            <a:endParaRPr lang="en-US" sz="2100" b="1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508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Will be Covered by the Rule?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Healthcare facilities  - except CESQGs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proposed definition of </a:t>
            </a:r>
            <a:r>
              <a:rPr lang="en-US" i="1" dirty="0" smtClean="0"/>
              <a:t>Healthcare </a:t>
            </a:r>
            <a:r>
              <a:rPr lang="en-US" i="1" dirty="0"/>
              <a:t>facility</a:t>
            </a:r>
            <a:r>
              <a:rPr lang="en-US" dirty="0"/>
              <a:t> </a:t>
            </a:r>
            <a:r>
              <a:rPr lang="en-US" dirty="0" smtClean="0"/>
              <a:t>is: any </a:t>
            </a:r>
            <a:r>
              <a:rPr lang="en-US" dirty="0"/>
              <a:t>person that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(</a:t>
            </a:r>
            <a:r>
              <a:rPr lang="en-US" dirty="0"/>
              <a:t>1</a:t>
            </a:r>
            <a:r>
              <a:rPr lang="en-US" dirty="0" smtClean="0"/>
              <a:t>) </a:t>
            </a:r>
            <a:r>
              <a:rPr lang="en-US" dirty="0"/>
              <a:t>provides preventative, diagnostic, therapeutic, rehabilitative, maintenance or palliative care, and counseling, service, assessment or procedure with respect to the physical or mental condition, or functional status, of a human or animal or that affects the structure or function of the human or animal body; or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(</a:t>
            </a:r>
            <a:r>
              <a:rPr lang="en-US" dirty="0"/>
              <a:t>2) sells or dispenses over-the-counter or prescription pharmaceuticals.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8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Will be Covered by the Rule?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pharmaceutical reverse distributors - regardless of current generator category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proposed definition of </a:t>
            </a:r>
            <a:r>
              <a:rPr lang="en-US" i="1" dirty="0" smtClean="0"/>
              <a:t>Pharmaceutical Reverse Distributor </a:t>
            </a:r>
            <a:r>
              <a:rPr lang="en-US" dirty="0"/>
              <a:t>i</a:t>
            </a:r>
            <a:r>
              <a:rPr lang="en-US" dirty="0" smtClean="0"/>
              <a:t>s</a:t>
            </a:r>
          </a:p>
          <a:p>
            <a:pPr lvl="1"/>
            <a:r>
              <a:rPr lang="en-US" dirty="0" smtClean="0"/>
              <a:t>Any person that receives </a:t>
            </a:r>
            <a:r>
              <a:rPr lang="en-US" dirty="0"/>
              <a:t>and accumulates potentially creditable hazardous waste pharmaceuticals for the purpose of facilitating or verifying manufacturer’s </a:t>
            </a:r>
            <a:r>
              <a:rPr lang="en-US" dirty="0" smtClean="0"/>
              <a:t>credit</a:t>
            </a:r>
          </a:p>
          <a:p>
            <a:pPr lvl="1"/>
            <a:r>
              <a:rPr lang="en-US" dirty="0" smtClean="0"/>
              <a:t>Any </a:t>
            </a:r>
            <a:r>
              <a:rPr lang="en-US" dirty="0"/>
              <a:t>person, including forward distributors and pharmaceutical manufacturers, that processes pharmaceuticals for the facilitation or verification of manufacturer’s credit is considered a pharmaceutical reverse </a:t>
            </a:r>
            <a:r>
              <a:rPr lang="en-US" dirty="0" smtClean="0"/>
              <a:t>distributor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Some drug manufacturers may operate as pharmaceutical reverse distributors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Problem Area #1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4" name="Group 21"/>
          <p:cNvGrpSpPr/>
          <p:nvPr/>
        </p:nvGrpSpPr>
        <p:grpSpPr>
          <a:xfrm>
            <a:off x="-304800" y="2133600"/>
            <a:ext cx="2819400" cy="4380131"/>
            <a:chOff x="1143000" y="1905000"/>
            <a:chExt cx="2819400" cy="4380131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5000" y="42672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12864" cy="528307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219200" y="1905000"/>
              <a:ext cx="2667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43000" y="5638800"/>
              <a:ext cx="2819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5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219200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43400" y="2667000"/>
            <a:ext cx="867203" cy="381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HCF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10200" y="1752600"/>
            <a:ext cx="3124200" cy="584775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Non-creditable Floor Waste &amp; Pharmacy Drugs (80%)</a:t>
            </a:r>
            <a:endParaRPr 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676400" y="1752600"/>
            <a:ext cx="2434123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 (20%)</a:t>
            </a:r>
            <a:endParaRPr lang="en-US" sz="1600" b="1" dirty="0"/>
          </a:p>
        </p:txBody>
      </p:sp>
      <p:grpSp>
        <p:nvGrpSpPr>
          <p:cNvPr id="6" name="Group 33"/>
          <p:cNvGrpSpPr/>
          <p:nvPr/>
        </p:nvGrpSpPr>
        <p:grpSpPr>
          <a:xfrm>
            <a:off x="7848600" y="4190999"/>
            <a:ext cx="1143000" cy="1817132"/>
            <a:chOff x="7086600" y="3505200"/>
            <a:chExt cx="1143000" cy="1647023"/>
          </a:xfrm>
        </p:grpSpPr>
        <p:pic>
          <p:nvPicPr>
            <p:cNvPr id="1027" name="Picture 3" descr="C:\Users\KFitzger\AppData\Local\Microsoft\Windows\Temporary Internet Files\Content.IE5\DBFDBS1L\MC900389534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086600" y="3505200"/>
              <a:ext cx="1143000" cy="1181332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7239000" y="4817466"/>
              <a:ext cx="917174" cy="334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Sewer 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150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934200" y="2743200"/>
            <a:ext cx="0" cy="12192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7724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26"/>
          <p:cNvGrpSpPr/>
          <p:nvPr/>
        </p:nvGrpSpPr>
        <p:grpSpPr>
          <a:xfrm>
            <a:off x="6019800" y="4267200"/>
            <a:ext cx="1875835" cy="2017931"/>
            <a:chOff x="7532067" y="4267200"/>
            <a:chExt cx="1875835" cy="2017931"/>
          </a:xfrm>
        </p:grpSpPr>
        <p:pic>
          <p:nvPicPr>
            <p:cNvPr id="2050" name="Picture 2" descr="C:\Users\KFitzger\AppData\Local\Microsoft\Windows\Temporary Internet Files\Content.IE5\1G0JSX0P\MC900371300[1].w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20000" y="4267200"/>
              <a:ext cx="1298079" cy="1345381"/>
            </a:xfrm>
            <a:prstGeom prst="rect">
              <a:avLst/>
            </a:prstGeom>
            <a:noFill/>
          </p:spPr>
        </p:pic>
        <p:sp>
          <p:nvSpPr>
            <p:cNvPr id="72" name="TextBox 71"/>
            <p:cNvSpPr txBox="1"/>
            <p:nvPr/>
          </p:nvSpPr>
          <p:spPr>
            <a:xfrm>
              <a:off x="7532067" y="5638800"/>
              <a:ext cx="18758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Non-Compliant</a:t>
              </a:r>
            </a:p>
            <a:p>
              <a:pPr algn="ctr"/>
              <a:r>
                <a:rPr lang="en-US" b="1" dirty="0" smtClean="0"/>
                <a:t>Disposal</a:t>
              </a:r>
              <a:endParaRPr lang="en-US" b="1" dirty="0"/>
            </a:p>
          </p:txBody>
        </p:sp>
      </p:grpSp>
      <p:sp>
        <p:nvSpPr>
          <p:cNvPr id="29" name="Oval 28"/>
          <p:cNvSpPr/>
          <p:nvPr/>
        </p:nvSpPr>
        <p:spPr>
          <a:xfrm>
            <a:off x="7696200" y="3733800"/>
            <a:ext cx="1409700" cy="25513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067279" y="587008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≈20%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13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/>
              <a:t>6</a:t>
            </a:r>
            <a:r>
              <a:rPr lang="en-US" dirty="0" smtClean="0"/>
              <a:t> Main Remaining Issues for Rulemaking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33861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Regulatory status of creditable pharmaceuticals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Manufacturing-oriented framework of the generator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LQG status due to P-listed hazardous waste</a:t>
            </a:r>
          </a:p>
          <a:p>
            <a:pPr marL="798513" lvl="1" indent="-336550"/>
            <a:r>
              <a:rPr lang="en-US" sz="2400" dirty="0" smtClean="0">
                <a:solidFill>
                  <a:schemeClr val="tx1"/>
                </a:solidFill>
              </a:rPr>
              <a:t>Warfarin &amp; nicotine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Intersection of EPA &amp; DEA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Containers with P-listed pharmaceutical residues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Pharmaceuticals being flushed/</a:t>
            </a:r>
            <a:r>
              <a:rPr lang="en-US" dirty="0" err="1" smtClean="0"/>
              <a:t>sewered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85274" y="4800600"/>
            <a:ext cx="6324600" cy="6096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4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#6: Sewering Pharmaceuticals</a:t>
            </a:r>
            <a:br>
              <a:rPr lang="en-US" dirty="0" smtClean="0"/>
            </a:br>
            <a:r>
              <a:rPr lang="en-US" sz="1800" dirty="0" smtClean="0"/>
              <a:t>Problem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Flushing of pharmaceuticals has become a commonly used disposal method by healthcare facilities which </a:t>
            </a:r>
          </a:p>
          <a:p>
            <a:pPr lvl="1"/>
            <a:r>
              <a:rPr lang="en-US" dirty="0" smtClean="0"/>
              <a:t>Contributes to pharmaceuticals in surface and drinking </a:t>
            </a:r>
            <a:r>
              <a:rPr lang="en-US" dirty="0" smtClean="0">
                <a:solidFill>
                  <a:schemeClr val="tx1"/>
                </a:solidFill>
              </a:rPr>
              <a:t>water,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Has the potential to present risks to human health and the environment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Are not being treated for by POTWs, except incidentally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Flushing is allowed by current </a:t>
            </a:r>
            <a:r>
              <a:rPr lang="en-US" dirty="0" smtClean="0"/>
              <a:t>regulation</a:t>
            </a:r>
            <a:endParaRPr lang="en-US" dirty="0"/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500" dirty="0" smtClean="0">
                <a:latin typeface="Berlin Sans FB" panose="020E0602020502020306" pitchFamily="34" charset="0"/>
                <a:ea typeface="Batang" panose="02030600000101010101" pitchFamily="18" charset="-127"/>
              </a:rPr>
              <a:t>“There’s not some sort of magic process that can remove everything we put down the drain”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1700" dirty="0" smtClean="0"/>
              <a:t>David </a:t>
            </a:r>
            <a:r>
              <a:rPr lang="en-US" sz="1700" dirty="0" err="1" smtClean="0"/>
              <a:t>Sedlak</a:t>
            </a:r>
            <a:r>
              <a:rPr lang="en-US" sz="1700" dirty="0" smtClean="0"/>
              <a:t>, Director of the Institute for Environmental Science and Engineering at UC Berkeley</a:t>
            </a:r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4191000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Today’s Briefing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4495800" cy="486156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smtClean="0"/>
              <a:t>Part I: Background</a:t>
            </a:r>
          </a:p>
          <a:p>
            <a:pPr lvl="1"/>
            <a:r>
              <a:rPr lang="en-US" sz="2600" dirty="0" smtClean="0"/>
              <a:t>Which Pharmaceuticals are Hazardous Waste?</a:t>
            </a:r>
          </a:p>
          <a:p>
            <a:pPr lvl="1"/>
            <a:r>
              <a:rPr lang="en-US" sz="2600" dirty="0" smtClean="0"/>
              <a:t>Flow of Pharmaceuticals &amp; Problem Areas</a:t>
            </a:r>
          </a:p>
          <a:p>
            <a:r>
              <a:rPr lang="en-US" sz="3000" dirty="0" smtClean="0"/>
              <a:t>Part II: Overview of Major Provisions of Proposal</a:t>
            </a:r>
          </a:p>
          <a:p>
            <a:pPr lvl="1"/>
            <a:r>
              <a:rPr lang="en-US" sz="2600" dirty="0" smtClean="0"/>
              <a:t>Defining Some Key Terms</a:t>
            </a:r>
          </a:p>
          <a:p>
            <a:pPr lvl="1"/>
            <a:r>
              <a:rPr lang="en-US" sz="2600" dirty="0" smtClean="0"/>
              <a:t>Standards for Healthcare Facilities</a:t>
            </a:r>
          </a:p>
          <a:p>
            <a:pPr lvl="1"/>
            <a:r>
              <a:rPr lang="en-US" sz="2600" dirty="0" smtClean="0"/>
              <a:t>Standards for Reverse Distributors</a:t>
            </a:r>
          </a:p>
          <a:p>
            <a:pPr lvl="1"/>
            <a:r>
              <a:rPr lang="en-US" sz="2600" dirty="0" smtClean="0"/>
              <a:t>State Adoption</a:t>
            </a:r>
          </a:p>
          <a:p>
            <a:r>
              <a:rPr lang="en-US" sz="3000" dirty="0" smtClean="0"/>
              <a:t>Part III: What’s Ahead?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385001"/>
            <a:ext cx="3586248" cy="468235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2384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#6: Sewering Pharmaceuticals</a:t>
            </a:r>
            <a:br>
              <a:rPr lang="en-US" dirty="0" smtClean="0"/>
            </a:br>
            <a:r>
              <a:rPr lang="en-US" sz="1800" dirty="0" smtClean="0"/>
              <a:t>Proposed Solution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534400" cy="486156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smtClean="0"/>
              <a:t>Rule </a:t>
            </a:r>
            <a:r>
              <a:rPr lang="en-US" sz="3400" u="sng" dirty="0" smtClean="0"/>
              <a:t>bans</a:t>
            </a:r>
            <a:r>
              <a:rPr lang="en-US" sz="3400" dirty="0" smtClean="0"/>
              <a:t> the sewering of HW pharmaceuticals</a:t>
            </a:r>
          </a:p>
          <a:p>
            <a:pPr lvl="1"/>
            <a:r>
              <a:rPr lang="en-US" sz="2800" dirty="0" smtClean="0"/>
              <a:t>Sewer ban applies to </a:t>
            </a:r>
            <a:r>
              <a:rPr lang="en-US" sz="2800" u="sng" dirty="0" smtClean="0"/>
              <a:t>all</a:t>
            </a:r>
            <a:r>
              <a:rPr lang="en-US" sz="2800" dirty="0" smtClean="0"/>
              <a:t> healthcare facilities &amp; RDs, including CESQGs</a:t>
            </a:r>
          </a:p>
          <a:p>
            <a:pPr lvl="2"/>
            <a:r>
              <a:rPr lang="en-US" sz="2300" dirty="0" smtClean="0"/>
              <a:t>Otherwise CESQG healthcare facilities are not subject to the proposal</a:t>
            </a:r>
          </a:p>
          <a:p>
            <a:pPr lvl="1"/>
            <a:r>
              <a:rPr lang="en-US" sz="2800" dirty="0" smtClean="0"/>
              <a:t>Prevents 6400 TONS of hazardous waste pharmaceuticals from contaminating the water per year</a:t>
            </a:r>
          </a:p>
          <a:p>
            <a:pPr lvl="1"/>
            <a:r>
              <a:rPr lang="en-US" sz="2800" dirty="0" smtClean="0"/>
              <a:t>Sewer ban reinforces and highlights EPA’s policy against flushing pharmaceuticals</a:t>
            </a:r>
          </a:p>
          <a:p>
            <a:pPr lvl="2"/>
            <a:r>
              <a:rPr lang="en-US" sz="2300" dirty="0" smtClean="0"/>
              <a:t>DEA no longer allows </a:t>
            </a:r>
            <a:r>
              <a:rPr lang="en-US" sz="2300" dirty="0" err="1" smtClean="0"/>
              <a:t>sewering</a:t>
            </a:r>
            <a:r>
              <a:rPr lang="en-US" sz="2300" dirty="0" smtClean="0"/>
              <a:t> as a means of destroying controlled substances</a:t>
            </a:r>
          </a:p>
          <a:p>
            <a:pPr lvl="2"/>
            <a:r>
              <a:rPr lang="en-US" sz="2300" dirty="0" smtClean="0"/>
              <a:t>Several federal agencies, including EPA, have been coordinating to educate consumers to stop flushing pharmaceuticals</a:t>
            </a:r>
          </a:p>
          <a:p>
            <a:pPr lvl="1"/>
            <a:r>
              <a:rPr lang="en-US" sz="2800" dirty="0" smtClean="0"/>
              <a:t>EPA would join other jurisdictions with sewer bans for pharmaceuticals, including </a:t>
            </a:r>
            <a:r>
              <a:rPr lang="en-US" sz="2300" dirty="0" smtClean="0"/>
              <a:t>IL, NJ, DC and CT (proposed)</a:t>
            </a: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Problem Area #2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4" name="Group 21"/>
          <p:cNvGrpSpPr/>
          <p:nvPr/>
        </p:nvGrpSpPr>
        <p:grpSpPr>
          <a:xfrm>
            <a:off x="-304800" y="2133600"/>
            <a:ext cx="2819400" cy="4380131"/>
            <a:chOff x="1143000" y="1905000"/>
            <a:chExt cx="2819400" cy="4380131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42672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12864" cy="528307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219200" y="1905000"/>
              <a:ext cx="2667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43000" y="5638800"/>
              <a:ext cx="2819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5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1219200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43400" y="2667000"/>
            <a:ext cx="867203" cy="381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HCF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10200" y="1752600"/>
            <a:ext cx="3124200" cy="584775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Non-creditable Floor Waste &amp; Pharmacy Drugs (80%)</a:t>
            </a:r>
            <a:endParaRPr 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676400" y="1752600"/>
            <a:ext cx="2434123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 (20%)</a:t>
            </a:r>
            <a:endParaRPr lang="en-US" sz="1600" b="1" dirty="0"/>
          </a:p>
        </p:txBody>
      </p:sp>
      <p:grpSp>
        <p:nvGrpSpPr>
          <p:cNvPr id="6" name="Group 33"/>
          <p:cNvGrpSpPr/>
          <p:nvPr/>
        </p:nvGrpSpPr>
        <p:grpSpPr>
          <a:xfrm>
            <a:off x="7848600" y="4190999"/>
            <a:ext cx="1143000" cy="1817132"/>
            <a:chOff x="7086600" y="3505200"/>
            <a:chExt cx="1143000" cy="1647023"/>
          </a:xfrm>
        </p:grpSpPr>
        <p:pic>
          <p:nvPicPr>
            <p:cNvPr id="1027" name="Picture 3" descr="C:\Users\KFitzger\AppData\Local\Microsoft\Windows\Temporary Internet Files\Content.IE5\DBFDBS1L\MC90038953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86600" y="3505200"/>
              <a:ext cx="1143000" cy="1181332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7239000" y="4817466"/>
              <a:ext cx="917174" cy="334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Sewer 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150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934200" y="2743200"/>
            <a:ext cx="0" cy="12192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7724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26"/>
          <p:cNvGrpSpPr/>
          <p:nvPr/>
        </p:nvGrpSpPr>
        <p:grpSpPr>
          <a:xfrm>
            <a:off x="6019800" y="4267200"/>
            <a:ext cx="1875835" cy="2017931"/>
            <a:chOff x="7532067" y="4267200"/>
            <a:chExt cx="1875835" cy="2017931"/>
          </a:xfrm>
        </p:grpSpPr>
        <p:pic>
          <p:nvPicPr>
            <p:cNvPr id="2050" name="Picture 2" descr="C:\Users\KFitzger\AppData\Local\Microsoft\Windows\Temporary Internet Files\Content.IE5\1G0JSX0P\MC900371300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20000" y="4267200"/>
              <a:ext cx="1298079" cy="1345381"/>
            </a:xfrm>
            <a:prstGeom prst="rect">
              <a:avLst/>
            </a:prstGeom>
            <a:noFill/>
          </p:spPr>
        </p:pic>
        <p:sp>
          <p:nvSpPr>
            <p:cNvPr id="72" name="TextBox 71"/>
            <p:cNvSpPr txBox="1"/>
            <p:nvPr/>
          </p:nvSpPr>
          <p:spPr>
            <a:xfrm>
              <a:off x="7532067" y="5638800"/>
              <a:ext cx="18758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Non-Compliant</a:t>
              </a:r>
            </a:p>
            <a:p>
              <a:pPr algn="ctr"/>
              <a:r>
                <a:rPr lang="en-US" b="1" dirty="0" smtClean="0"/>
                <a:t>Disposal</a:t>
              </a:r>
              <a:endParaRPr lang="en-US" b="1" dirty="0"/>
            </a:p>
          </p:txBody>
        </p:sp>
      </p:grpSp>
      <p:sp>
        <p:nvSpPr>
          <p:cNvPr id="29" name="Oval 28"/>
          <p:cNvSpPr/>
          <p:nvPr/>
        </p:nvSpPr>
        <p:spPr>
          <a:xfrm>
            <a:off x="6019800" y="4114800"/>
            <a:ext cx="1905000" cy="2590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451809" y="6285131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≈40-50%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13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/>
              <a:t>6</a:t>
            </a:r>
            <a:r>
              <a:rPr lang="en-US" dirty="0" smtClean="0"/>
              <a:t> Main Remaining Issues for Rulemaking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6187" y="16764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Regulatory status of creditable pharmaceuticals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LQG status due to P-listed hazardous waste</a:t>
            </a:r>
          </a:p>
          <a:p>
            <a:pPr marL="798513" lvl="1" indent="-336550"/>
            <a:r>
              <a:rPr lang="en-US" sz="2400" dirty="0">
                <a:solidFill>
                  <a:schemeClr val="tx1"/>
                </a:solidFill>
              </a:rPr>
              <a:t>Warfarin &amp; </a:t>
            </a:r>
            <a:r>
              <a:rPr lang="en-US" sz="2400" dirty="0" smtClean="0">
                <a:solidFill>
                  <a:schemeClr val="tx1"/>
                </a:solidFill>
              </a:rPr>
              <a:t>nicotine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Manufacturing-oriented framework of the generator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Intersection </a:t>
            </a:r>
            <a:r>
              <a:rPr lang="en-US" dirty="0"/>
              <a:t>of EPA &amp; DEA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Containers with P-listed pharmaceutical residues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Pharmaceuticals being flushed/</a:t>
            </a:r>
            <a:r>
              <a:rPr lang="en-US" dirty="0" err="1" smtClean="0"/>
              <a:t>sewered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28600" y="2164557"/>
            <a:ext cx="8229600" cy="2743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#5: Containers with Residues</a:t>
            </a:r>
            <a:br>
              <a:rPr lang="en-US" dirty="0" smtClean="0"/>
            </a:br>
            <a:r>
              <a:rPr lang="en-US" sz="2000" dirty="0" smtClean="0"/>
              <a:t>Problem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residues are acute/P-listed HW, then to be considered “RCRA empty,” containers must be:</a:t>
            </a:r>
          </a:p>
          <a:p>
            <a:pPr lvl="1"/>
            <a:r>
              <a:rPr lang="en-US" dirty="0"/>
              <a:t>Triple-rinsed, or</a:t>
            </a:r>
          </a:p>
          <a:p>
            <a:pPr lvl="1"/>
            <a:r>
              <a:rPr lang="en-US" dirty="0"/>
              <a:t>Cleaned by another method shown in the scientific literature or by tests by generator, to achieve equivalent </a:t>
            </a:r>
            <a:r>
              <a:rPr lang="en-US" dirty="0" smtClean="0"/>
              <a:t>removal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Current RCRA empty container rules apply to residues in very small containers used in healthcare setting, including:</a:t>
            </a:r>
          </a:p>
          <a:p>
            <a:pPr lvl="1"/>
            <a:r>
              <a:rPr lang="en-US" dirty="0" smtClean="0"/>
              <a:t>Vials</a:t>
            </a:r>
          </a:p>
          <a:p>
            <a:pPr lvl="1"/>
            <a:r>
              <a:rPr lang="en-US" dirty="0" smtClean="0"/>
              <a:t>Dixie cups</a:t>
            </a:r>
          </a:p>
          <a:p>
            <a:pPr lvl="1"/>
            <a:r>
              <a:rPr lang="en-US" dirty="0" smtClean="0"/>
              <a:t>Soufflé cups</a:t>
            </a:r>
          </a:p>
          <a:p>
            <a:pPr lvl="1"/>
            <a:r>
              <a:rPr lang="en-US" dirty="0" smtClean="0"/>
              <a:t>Blister packs, etc.</a:t>
            </a:r>
          </a:p>
        </p:txBody>
      </p:sp>
    </p:spTree>
    <p:extLst>
      <p:ext uri="{BB962C8B-B14F-4D97-AF65-F5344CB8AC3E}">
        <p14:creationId xmlns:p14="http://schemas.microsoft.com/office/powerpoint/2010/main" val="393049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#5: </a:t>
            </a:r>
            <a:r>
              <a:rPr lang="en-US" dirty="0"/>
              <a:t>Containers with Residues</a:t>
            </a:r>
            <a:br>
              <a:rPr lang="en-US" dirty="0"/>
            </a:br>
            <a:r>
              <a:rPr lang="en-US" sz="2000" dirty="0" smtClean="0"/>
              <a:t>Proposed Solution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46075" indent="-346075">
              <a:buFont typeface="+mj-lt"/>
              <a:buAutoNum type="arabicPeriod"/>
            </a:pPr>
            <a:r>
              <a:rPr lang="en-US" dirty="0" smtClean="0"/>
              <a:t>Residues in </a:t>
            </a:r>
            <a:r>
              <a:rPr lang="en-US" u="sng" dirty="0" smtClean="0"/>
              <a:t>unit-dose containers and dispensing bottles/vials </a:t>
            </a:r>
            <a:r>
              <a:rPr lang="en-US" dirty="0" smtClean="0"/>
              <a:t>would be exempt from RCRA</a:t>
            </a:r>
          </a:p>
          <a:p>
            <a:pPr lvl="1"/>
            <a:r>
              <a:rPr lang="en-US" dirty="0" smtClean="0"/>
              <a:t>Unit-dose containers (e.g., packets, cups, wrappers, blister packs and unit-dose delivery devices) and</a:t>
            </a:r>
          </a:p>
          <a:p>
            <a:pPr lvl="1"/>
            <a:r>
              <a:rPr lang="en-US" dirty="0" smtClean="0"/>
              <a:t>Dispensing bottles and vials up to 1 liter or 1000 pills</a:t>
            </a:r>
          </a:p>
          <a:p>
            <a:pPr marL="346075" indent="-346075">
              <a:buFont typeface="+mj-lt"/>
              <a:buAutoNum type="arabicPeriod"/>
            </a:pPr>
            <a:r>
              <a:rPr lang="en-US" u="sng" dirty="0"/>
              <a:t>Dispensed syringes </a:t>
            </a:r>
            <a:r>
              <a:rPr lang="en-US" dirty="0"/>
              <a:t>would be exempt from RCRA provided: </a:t>
            </a:r>
          </a:p>
          <a:p>
            <a:pPr lvl="1"/>
            <a:r>
              <a:rPr lang="en-US" dirty="0"/>
              <a:t>The syringe has been used to administer the pharmaceutical to a patient, and</a:t>
            </a:r>
          </a:p>
          <a:p>
            <a:pPr lvl="1"/>
            <a:r>
              <a:rPr lang="en-US" dirty="0"/>
              <a:t>The syringe is placed in a sharps containers that is managed </a:t>
            </a:r>
            <a:r>
              <a:rPr lang="en-US" dirty="0" smtClean="0"/>
              <a:t>appropriately</a:t>
            </a:r>
          </a:p>
          <a:p>
            <a:pPr marL="346075" indent="-346075">
              <a:buFont typeface="+mj-lt"/>
              <a:buAutoNum type="arabicPeriod"/>
            </a:pPr>
            <a:r>
              <a:rPr lang="en-US" u="sng" dirty="0"/>
              <a:t>All other containers</a:t>
            </a:r>
            <a:r>
              <a:rPr lang="en-US" dirty="0"/>
              <a:t>, including delivery devices, that once held listed or characteristic pharmaceuticals, must be managed as hazardous waste, </a:t>
            </a:r>
            <a:r>
              <a:rPr lang="en-US" dirty="0" smtClean="0"/>
              <a:t>including IV bags, aerosols, nebulizers,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13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#4: Intersection of DEA &amp; EPA Rules</a:t>
            </a:r>
            <a:br>
              <a:rPr lang="en-US" dirty="0" smtClean="0"/>
            </a:br>
            <a:r>
              <a:rPr lang="en-US" sz="2000" dirty="0" smtClean="0"/>
              <a:t>Problem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</a:t>
            </a:r>
            <a:r>
              <a:rPr lang="en-US" dirty="0"/>
              <a:t>are a few </a:t>
            </a:r>
            <a:r>
              <a:rPr lang="en-US" dirty="0" smtClean="0"/>
              <a:t>RCRA hazardous </a:t>
            </a:r>
            <a:r>
              <a:rPr lang="en-US" dirty="0"/>
              <a:t>wastes that are also </a:t>
            </a:r>
            <a:r>
              <a:rPr lang="en-US" dirty="0" smtClean="0"/>
              <a:t>DEA controlled </a:t>
            </a:r>
            <a:r>
              <a:rPr lang="en-US" dirty="0"/>
              <a:t>substances</a:t>
            </a:r>
          </a:p>
          <a:p>
            <a:pPr marL="798513" lvl="1" indent="-336550"/>
            <a:r>
              <a:rPr lang="en-US" sz="2000" dirty="0"/>
              <a:t>Chloral hydrate (U034)</a:t>
            </a:r>
          </a:p>
          <a:p>
            <a:pPr marL="798513" lvl="1" indent="-336550"/>
            <a:r>
              <a:rPr lang="en-US" sz="2000" dirty="0"/>
              <a:t>Fentanyl sublingual spray (D001)</a:t>
            </a:r>
          </a:p>
          <a:p>
            <a:pPr marL="798513" lvl="1" indent="-336550"/>
            <a:r>
              <a:rPr lang="en-US" sz="2000" dirty="0"/>
              <a:t>Phenobarbital (D001)</a:t>
            </a:r>
          </a:p>
          <a:p>
            <a:pPr marL="798513" lvl="1" indent="-336550"/>
            <a:r>
              <a:rPr lang="en-US" sz="2000" dirty="0"/>
              <a:t>Testosterone gels (D001)</a:t>
            </a:r>
          </a:p>
          <a:p>
            <a:pPr marL="798513" lvl="1" indent="-336550"/>
            <a:r>
              <a:rPr lang="en-US" sz="2000" dirty="0"/>
              <a:t>Valium injectable (D001</a:t>
            </a:r>
            <a:r>
              <a:rPr lang="en-US" sz="2000" dirty="0" smtClean="0"/>
              <a:t>)</a:t>
            </a:r>
          </a:p>
          <a:p>
            <a:pPr marL="461963" lvl="1" indent="0">
              <a:buNone/>
            </a:pPr>
            <a:endParaRPr lang="en-US" sz="1800" dirty="0"/>
          </a:p>
          <a:p>
            <a:r>
              <a:rPr lang="en-US" dirty="0" smtClean="0"/>
              <a:t>These are dually regulated by EPA and DEA – must comply with both sets of regulations</a:t>
            </a:r>
          </a:p>
        </p:txBody>
      </p:sp>
    </p:spTree>
    <p:extLst>
      <p:ext uri="{BB962C8B-B14F-4D97-AF65-F5344CB8AC3E}">
        <p14:creationId xmlns:p14="http://schemas.microsoft.com/office/powerpoint/2010/main" val="7678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#4: Intersection of DEA &amp; EPA Rules</a:t>
            </a:r>
            <a:br>
              <a:rPr lang="en-US" dirty="0"/>
            </a:br>
            <a:r>
              <a:rPr lang="en-US" sz="2000" dirty="0" smtClean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/>
              <a:t>Two Conditional Exemptions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Hazardous waste pharmaceuticals that are also DEA controlled </a:t>
            </a:r>
            <a:r>
              <a:rPr lang="en-US" dirty="0"/>
              <a:t>substances would be exempt from RCRA regulation</a:t>
            </a: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Conditions for exemption:</a:t>
            </a:r>
            <a:endParaRPr lang="en-US" dirty="0"/>
          </a:p>
          <a:p>
            <a:pPr lvl="1"/>
            <a:r>
              <a:rPr lang="en-US" dirty="0" smtClean="0"/>
              <a:t>Must be managed </a:t>
            </a:r>
            <a:r>
              <a:rPr lang="en-US" dirty="0"/>
              <a:t>in accordance with all DEA regulations</a:t>
            </a:r>
          </a:p>
          <a:p>
            <a:pPr lvl="1"/>
            <a:r>
              <a:rPr lang="en-US" dirty="0" smtClean="0"/>
              <a:t>Must be combusted </a:t>
            </a:r>
            <a:r>
              <a:rPr lang="en-US" dirty="0"/>
              <a:t>at a </a:t>
            </a:r>
            <a:r>
              <a:rPr lang="en-US" dirty="0" smtClean="0"/>
              <a:t>permitted/interim status:</a:t>
            </a:r>
          </a:p>
          <a:p>
            <a:pPr lvl="2"/>
            <a:r>
              <a:rPr lang="en-US" dirty="0" smtClean="0"/>
              <a:t>municipal </a:t>
            </a:r>
            <a:r>
              <a:rPr lang="en-US" dirty="0"/>
              <a:t>solid waste combustor or </a:t>
            </a:r>
            <a:endParaRPr lang="en-US" dirty="0" smtClean="0"/>
          </a:p>
          <a:p>
            <a:pPr lvl="2"/>
            <a:r>
              <a:rPr lang="en-US" dirty="0" smtClean="0"/>
              <a:t>hazardous </a:t>
            </a:r>
            <a:r>
              <a:rPr lang="en-US" dirty="0"/>
              <a:t>waste </a:t>
            </a:r>
            <a:r>
              <a:rPr lang="en-US" dirty="0" smtClean="0"/>
              <a:t>combustor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8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#4: Intersection of DEA &amp; EPA Rules</a:t>
            </a:r>
            <a:br>
              <a:rPr lang="en-US" dirty="0"/>
            </a:br>
            <a:r>
              <a:rPr lang="en-US" sz="2000" dirty="0" smtClean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Two Conditional </a:t>
            </a:r>
            <a:r>
              <a:rPr lang="en-US" u="sng" dirty="0" smtClean="0"/>
              <a:t>Exemptions (continued)</a:t>
            </a:r>
            <a:r>
              <a:rPr lang="en-US" dirty="0" smtClean="0"/>
              <a:t>:</a:t>
            </a: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Authorized collectors of DEA controlled substances that co-mingle them with pharmaceuticals that are exempt household hazardous waste (HHW</a:t>
            </a:r>
            <a:r>
              <a:rPr lang="en-US" dirty="0"/>
              <a:t>) would be exempt from RCRA regulation</a:t>
            </a: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Conditions for exemption:</a:t>
            </a:r>
            <a:endParaRPr lang="en-US" dirty="0"/>
          </a:p>
          <a:p>
            <a:pPr lvl="1"/>
            <a:r>
              <a:rPr lang="en-US" dirty="0" smtClean="0"/>
              <a:t>Must be managed </a:t>
            </a:r>
            <a:r>
              <a:rPr lang="en-US" dirty="0"/>
              <a:t>in accordance with all DEA regulations</a:t>
            </a:r>
          </a:p>
          <a:p>
            <a:pPr lvl="1"/>
            <a:r>
              <a:rPr lang="en-US" dirty="0" smtClean="0"/>
              <a:t>Must be combusted </a:t>
            </a:r>
            <a:r>
              <a:rPr lang="en-US" dirty="0"/>
              <a:t>at a </a:t>
            </a:r>
            <a:r>
              <a:rPr lang="en-US" dirty="0" smtClean="0"/>
              <a:t>permitted/interim status:</a:t>
            </a:r>
          </a:p>
          <a:p>
            <a:pPr lvl="2"/>
            <a:r>
              <a:rPr lang="en-US" dirty="0" smtClean="0"/>
              <a:t>municipal </a:t>
            </a:r>
            <a:r>
              <a:rPr lang="en-US" dirty="0"/>
              <a:t>solid waste combustor or </a:t>
            </a:r>
            <a:endParaRPr lang="en-US" dirty="0" smtClean="0"/>
          </a:p>
          <a:p>
            <a:pPr lvl="2"/>
            <a:r>
              <a:rPr lang="en-US" dirty="0" smtClean="0"/>
              <a:t>hazardous </a:t>
            </a:r>
            <a:r>
              <a:rPr lang="en-US" dirty="0"/>
              <a:t>waste combustor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2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#3: Manufacturing Framework</a:t>
            </a:r>
            <a:br>
              <a:rPr lang="en-US" dirty="0" smtClean="0"/>
            </a:br>
            <a:r>
              <a:rPr lang="en-US" sz="2000" dirty="0" smtClean="0"/>
              <a:t>Problem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Healthcare facilities that generate hazardous waste are currently regulated the same as any industrial facility that generates hazardous waste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Healthcare facilities differ from industry</a:t>
            </a:r>
          </a:p>
          <a:p>
            <a:pPr lvl="1"/>
            <a:r>
              <a:rPr lang="en-US" dirty="0" smtClean="0"/>
              <a:t>Healthcare workers and pharmacists have little expertise with RCRA yet are critical in getting the hazardous wastes directed to proper waste management</a:t>
            </a:r>
          </a:p>
          <a:p>
            <a:pPr lvl="1"/>
            <a:r>
              <a:rPr lang="en-US" dirty="0" smtClean="0"/>
              <a:t>Thousands of drugs in their formularies, which vary over time</a:t>
            </a:r>
          </a:p>
          <a:p>
            <a:pPr lvl="1"/>
            <a:r>
              <a:rPr lang="en-US" dirty="0" smtClean="0"/>
              <a:t>Lots of healthcare workers involved in generation of waste in lots of locations throughout facility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Hazardous waste pharmaceuticals are unique among hazardous wastes:</a:t>
            </a:r>
          </a:p>
          <a:p>
            <a:pPr lvl="1"/>
            <a:r>
              <a:rPr lang="en-US" dirty="0" smtClean="0"/>
              <a:t>Street value</a:t>
            </a:r>
          </a:p>
          <a:p>
            <a:pPr lvl="1"/>
            <a:r>
              <a:rPr lang="en-US" dirty="0" smtClean="0"/>
              <a:t>Potential for diversion/theft</a:t>
            </a:r>
          </a:p>
        </p:txBody>
      </p:sp>
    </p:spTree>
    <p:extLst>
      <p:ext uri="{BB962C8B-B14F-4D97-AF65-F5344CB8AC3E}">
        <p14:creationId xmlns:p14="http://schemas.microsoft.com/office/powerpoint/2010/main" val="36893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#3: </a:t>
            </a:r>
            <a:r>
              <a:rPr lang="en-US" dirty="0"/>
              <a:t>Manufacturing Framework</a:t>
            </a:r>
            <a:br>
              <a:rPr lang="en-US" dirty="0"/>
            </a:br>
            <a:r>
              <a:rPr lang="en-US" sz="2000" dirty="0" smtClean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262 generator regulations </a:t>
            </a:r>
            <a:r>
              <a:rPr lang="en-US" dirty="0"/>
              <a:t>are replaced by sector-specific management standards for the management of hazardous waste </a:t>
            </a:r>
            <a:r>
              <a:rPr lang="en-US" dirty="0" smtClean="0"/>
              <a:t>pharmaceuticals at healthcare facilities and pharmaceutical reverse distributors</a:t>
            </a:r>
          </a:p>
          <a:p>
            <a:endParaRPr lang="en-US" dirty="0"/>
          </a:p>
          <a:p>
            <a:r>
              <a:rPr lang="en-US" dirty="0" smtClean="0"/>
              <a:t>The Part 262 generator regulations do not apply to </a:t>
            </a:r>
            <a:r>
              <a:rPr lang="en-US" dirty="0"/>
              <a:t>hazardous waste </a:t>
            </a:r>
            <a:r>
              <a:rPr lang="en-US" dirty="0" smtClean="0"/>
              <a:t>pharmaceuticals, including:</a:t>
            </a:r>
          </a:p>
          <a:p>
            <a:pPr lvl="1"/>
            <a:r>
              <a:rPr lang="en-US" dirty="0" smtClean="0"/>
              <a:t>SQG and LQG generator categories</a:t>
            </a:r>
          </a:p>
          <a:p>
            <a:pPr lvl="1"/>
            <a:r>
              <a:rPr lang="en-US" dirty="0" smtClean="0"/>
              <a:t>Satellite </a:t>
            </a:r>
            <a:r>
              <a:rPr lang="en-US" dirty="0"/>
              <a:t>accumulation area (</a:t>
            </a:r>
            <a:r>
              <a:rPr lang="en-US" dirty="0" smtClean="0"/>
              <a:t>SAA) regulations</a:t>
            </a:r>
          </a:p>
          <a:p>
            <a:pPr lvl="1"/>
            <a:r>
              <a:rPr lang="en-US" dirty="0" smtClean="0"/>
              <a:t>Central accumulation area (CAA) regulations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601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I: Which Pharmaceuticals are HW?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4861560"/>
          </a:xfrm>
        </p:spPr>
        <p:txBody>
          <a:bodyPr>
            <a:normAutofit/>
          </a:bodyPr>
          <a:lstStyle/>
          <a:p>
            <a:r>
              <a:rPr lang="en-US" dirty="0" smtClean="0"/>
              <a:t>There is no (free) definitive list of all pharmaceuticals that are HW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few sources to use:</a:t>
            </a:r>
          </a:p>
          <a:p>
            <a:pPr lvl="1"/>
            <a:r>
              <a:rPr lang="en-US" dirty="0">
                <a:hlinkClick r:id="rId2"/>
              </a:rPr>
              <a:t>http://hwpharms.wikispaces.com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www.hercenter.org/hazmat/pharma.cfm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www.hercenter.org/hazmat/tenstepblueprint.pdf</a:t>
            </a:r>
            <a:endParaRPr lang="en-US" dirty="0" smtClean="0"/>
          </a:p>
          <a:p>
            <a:pPr lvl="1"/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www.colorado.gov/pacific/sites/default/files/HM_mw-examples-of-hw-pharmaceuticals.pdf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http</a:t>
            </a:r>
            <a:r>
              <a:rPr lang="en-US" dirty="0">
                <a:hlinkClick r:id="rId6"/>
              </a:rPr>
              <a:t>://</a:t>
            </a:r>
            <a:r>
              <a:rPr lang="en-US" dirty="0" smtClean="0">
                <a:hlinkClick r:id="rId6"/>
              </a:rPr>
              <a:t>www.dep.state.fl.us/waste/quick_topics/publications/shw/hazardous/WastePharmListLetter12_07.pdf</a:t>
            </a: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6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#3: </a:t>
            </a:r>
            <a:r>
              <a:rPr lang="en-US" dirty="0"/>
              <a:t>Manufacturing Framework</a:t>
            </a:r>
            <a:br>
              <a:rPr lang="en-US" dirty="0"/>
            </a:br>
            <a:r>
              <a:rPr lang="en-US" sz="2000" dirty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48615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dirty="0" smtClean="0"/>
              <a:t>Accumulation on-site at healthcare facility: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SzPct val="90000"/>
            </a:pPr>
            <a:r>
              <a:rPr lang="en-US" sz="2600" dirty="0"/>
              <a:t>One-time notification as HCF (as opposed to as a generator</a:t>
            </a:r>
            <a:r>
              <a:rPr lang="en-US" sz="2600" dirty="0" smtClean="0"/>
              <a:t>)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SzPct val="90000"/>
            </a:pPr>
            <a:r>
              <a:rPr lang="en-US" sz="2600" dirty="0" smtClean="0"/>
              <a:t>Performance-based training for healthcare workers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u="sng" dirty="0" smtClean="0"/>
              <a:t>Potentially Creditable</a:t>
            </a:r>
            <a:r>
              <a:rPr lang="en-US" dirty="0" smtClean="0"/>
              <a:t> HW pharmaceuticals</a:t>
            </a:r>
          </a:p>
          <a:p>
            <a:pPr lvl="1"/>
            <a:r>
              <a:rPr lang="en-US" dirty="0" smtClean="0"/>
              <a:t>No specific labeling or accumulation time limits proposed</a:t>
            </a:r>
          </a:p>
          <a:p>
            <a:pPr lvl="1"/>
            <a:endParaRPr lang="en-US" dirty="0" smtClean="0"/>
          </a:p>
          <a:p>
            <a:r>
              <a:rPr lang="en-US" u="sng" dirty="0" smtClean="0"/>
              <a:t>Non-creditable</a:t>
            </a:r>
            <a:r>
              <a:rPr lang="en-US" dirty="0" smtClean="0"/>
              <a:t> HW pharmaceuticals</a:t>
            </a:r>
          </a:p>
          <a:p>
            <a:pPr lvl="1"/>
            <a:r>
              <a:rPr lang="en-US" dirty="0" smtClean="0"/>
              <a:t>Similar to simplified Universal Waste standards</a:t>
            </a:r>
          </a:p>
          <a:p>
            <a:pPr lvl="1"/>
            <a:r>
              <a:rPr lang="en-US" dirty="0" smtClean="0"/>
              <a:t>One year accumulation </a:t>
            </a:r>
            <a:r>
              <a:rPr lang="en-US" dirty="0" smtClean="0">
                <a:solidFill>
                  <a:schemeClr val="tx1"/>
                </a:solidFill>
              </a:rPr>
              <a:t>before a permit is required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Closed containers secured to prevent access to contents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Wastes that can’t be incinerated must be accumulated separately (e.g., P012)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HW codes are not required on accumulation containers</a:t>
            </a:r>
          </a:p>
          <a:p>
            <a:pPr lvl="1"/>
            <a:r>
              <a:rPr lang="en-US" dirty="0" smtClean="0"/>
              <a:t>Label as “Hazardous Waste Pharmaceuticals”</a:t>
            </a:r>
          </a:p>
        </p:txBody>
      </p:sp>
    </p:spTree>
    <p:extLst>
      <p:ext uri="{BB962C8B-B14F-4D97-AF65-F5344CB8AC3E}">
        <p14:creationId xmlns:p14="http://schemas.microsoft.com/office/powerpoint/2010/main" val="78680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#3: </a:t>
            </a:r>
            <a:r>
              <a:rPr lang="en-US" dirty="0"/>
              <a:t>Manufacturing Framework</a:t>
            </a:r>
            <a:br>
              <a:rPr lang="en-US" dirty="0"/>
            </a:br>
            <a:r>
              <a:rPr lang="en-US" sz="2000" dirty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dirty="0" smtClean="0"/>
              <a:t>Shipments off-site from a healthcare facility: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u="sng" dirty="0" smtClean="0"/>
              <a:t>Potentially Creditable</a:t>
            </a:r>
            <a:r>
              <a:rPr lang="en-US" dirty="0" smtClean="0"/>
              <a:t> HW pharmaceuticals can go to a Pharmaceutical Reverse Distributor:</a:t>
            </a:r>
          </a:p>
          <a:p>
            <a:pPr lvl="1"/>
            <a:r>
              <a:rPr lang="en-US" dirty="0" smtClean="0"/>
              <a:t>Written, advance notice of shipments to RD</a:t>
            </a:r>
          </a:p>
          <a:p>
            <a:pPr lvl="1"/>
            <a:r>
              <a:rPr lang="en-US" dirty="0" smtClean="0"/>
              <a:t>Confirmation of receipt of shipment by RD</a:t>
            </a:r>
          </a:p>
          <a:p>
            <a:pPr lvl="1"/>
            <a:r>
              <a:rPr lang="en-US" dirty="0" smtClean="0"/>
              <a:t>Recordkeeping </a:t>
            </a:r>
            <a:r>
              <a:rPr lang="en-US" dirty="0"/>
              <a:t>of shipments to </a:t>
            </a:r>
            <a:r>
              <a:rPr lang="en-US" dirty="0" smtClean="0"/>
              <a:t>RD</a:t>
            </a:r>
          </a:p>
          <a:p>
            <a:pPr lvl="1"/>
            <a:r>
              <a:rPr lang="en-US" dirty="0" smtClean="0"/>
              <a:t>Common carrier allowed</a:t>
            </a:r>
          </a:p>
          <a:p>
            <a:pPr lvl="1"/>
            <a:r>
              <a:rPr lang="en-US" dirty="0" smtClean="0"/>
              <a:t>HW codes not required during shipment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u="sng" dirty="0" smtClean="0"/>
              <a:t>Non-creditable</a:t>
            </a:r>
            <a:r>
              <a:rPr lang="en-US" dirty="0" smtClean="0"/>
              <a:t> HW pharmaceuticals must go to a TSDF</a:t>
            </a:r>
          </a:p>
          <a:p>
            <a:pPr lvl="1"/>
            <a:r>
              <a:rPr lang="en-US" dirty="0" smtClean="0"/>
              <a:t>HW transporter required</a:t>
            </a:r>
          </a:p>
          <a:p>
            <a:pPr lvl="1"/>
            <a:r>
              <a:rPr lang="en-US" dirty="0" smtClean="0"/>
              <a:t>Manifesting required</a:t>
            </a:r>
          </a:p>
          <a:p>
            <a:pPr lvl="1"/>
            <a:r>
              <a:rPr lang="en-US" dirty="0" smtClean="0"/>
              <a:t>HW codes not required on manifest</a:t>
            </a:r>
          </a:p>
          <a:p>
            <a:pPr lvl="1"/>
            <a:r>
              <a:rPr lang="en-US" dirty="0" smtClean="0"/>
              <a:t>“Hazardous waste pharmaceuticals” in Box 14 of manifest</a:t>
            </a:r>
          </a:p>
        </p:txBody>
      </p:sp>
    </p:spTree>
    <p:extLst>
      <p:ext uri="{BB962C8B-B14F-4D97-AF65-F5344CB8AC3E}">
        <p14:creationId xmlns:p14="http://schemas.microsoft.com/office/powerpoint/2010/main" val="25322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#2:  LQG Status Due to Acute HW</a:t>
            </a:r>
            <a:br>
              <a:rPr lang="en-US" dirty="0" smtClean="0"/>
            </a:br>
            <a:r>
              <a:rPr lang="en-US" sz="2000" dirty="0" smtClean="0"/>
              <a:t>Problem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LQG status for healthcare facilities &amp; pharmacies due to exceeding 1 kg acute HW/month, which results in:</a:t>
            </a:r>
          </a:p>
          <a:p>
            <a:pPr lvl="1"/>
            <a:r>
              <a:rPr lang="en-US" dirty="0" smtClean="0"/>
              <a:t>Shorter accumulation time</a:t>
            </a:r>
          </a:p>
          <a:p>
            <a:pPr lvl="1"/>
            <a:r>
              <a:rPr lang="en-US" dirty="0" smtClean="0"/>
              <a:t>Biennial Reporting</a:t>
            </a:r>
          </a:p>
          <a:p>
            <a:pPr lvl="1"/>
            <a:r>
              <a:rPr lang="en-US" dirty="0" smtClean="0"/>
              <a:t>More training requirements and documentation</a:t>
            </a:r>
          </a:p>
          <a:p>
            <a:pPr lvl="1"/>
            <a:r>
              <a:rPr lang="en-US" dirty="0" smtClean="0"/>
              <a:t>Higher costs for generators</a:t>
            </a:r>
          </a:p>
          <a:p>
            <a:pPr lvl="1"/>
            <a:r>
              <a:rPr lang="en-US" dirty="0" smtClean="0"/>
              <a:t>Higher costs for states who must inspect LQGs more frequently</a:t>
            </a:r>
          </a:p>
        </p:txBody>
      </p:sp>
    </p:spTree>
    <p:extLst>
      <p:ext uri="{BB962C8B-B14F-4D97-AF65-F5344CB8AC3E}">
        <p14:creationId xmlns:p14="http://schemas.microsoft.com/office/powerpoint/2010/main" val="14911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#2:  </a:t>
            </a:r>
            <a:r>
              <a:rPr lang="en-US" dirty="0"/>
              <a:t>LQG Status Due to Acute HW</a:t>
            </a:r>
            <a:br>
              <a:rPr lang="en-US" dirty="0"/>
            </a:br>
            <a:r>
              <a:rPr lang="en-US" sz="2000" dirty="0" smtClean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HW pharmaceuticals do not have to be counted toward the healthcare facility’s generator status when they are managed under Part 266 Subpart P</a:t>
            </a:r>
          </a:p>
          <a:p>
            <a:pPr lvl="1"/>
            <a:r>
              <a:rPr lang="en-US" dirty="0" smtClean="0"/>
              <a:t>No SQG or LQG status for HW pharmaceuticals</a:t>
            </a:r>
          </a:p>
          <a:p>
            <a:pPr lvl="1"/>
            <a:r>
              <a:rPr lang="en-US" dirty="0" smtClean="0"/>
              <a:t>All HW pharmaceuticals are managed the same</a:t>
            </a:r>
          </a:p>
          <a:p>
            <a:pPr lvl="1"/>
            <a:r>
              <a:rPr lang="en-US" dirty="0"/>
              <a:t>Don’t have to keep track of monthly generation for hazardous waste </a:t>
            </a:r>
            <a:r>
              <a:rPr lang="en-US" dirty="0" smtClean="0"/>
              <a:t>pharmaceuticals</a:t>
            </a:r>
          </a:p>
          <a:p>
            <a:pPr lvl="1"/>
            <a:r>
              <a:rPr lang="en-US" dirty="0" smtClean="0"/>
              <a:t>Don’t have to accumulate acutes and non-acutes separately</a:t>
            </a:r>
          </a:p>
          <a:p>
            <a:pPr lvl="1"/>
            <a:r>
              <a:rPr lang="en-US" dirty="0" smtClean="0"/>
              <a:t>Reduces incidences of episodic generation</a:t>
            </a:r>
          </a:p>
          <a:p>
            <a:pPr lvl="1"/>
            <a:r>
              <a:rPr lang="en-US" dirty="0"/>
              <a:t>Removes regulatory disincentive for managing non-hazardous pharmaceuticals as hazardous </a:t>
            </a:r>
            <a:r>
              <a:rPr lang="en-US" dirty="0" smtClean="0"/>
              <a:t>pharmaceuticals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2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ln>
            <a:solidFill>
              <a:srgbClr val="008000"/>
            </a:solidFill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Problem Area #3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34</a:t>
            </a:fld>
            <a:endParaRPr lang="en-US"/>
          </a:p>
        </p:txBody>
      </p:sp>
      <p:grpSp>
        <p:nvGrpSpPr>
          <p:cNvPr id="4" name="Group 21"/>
          <p:cNvGrpSpPr/>
          <p:nvPr/>
        </p:nvGrpSpPr>
        <p:grpSpPr>
          <a:xfrm>
            <a:off x="-304800" y="2133600"/>
            <a:ext cx="2819400" cy="4380131"/>
            <a:chOff x="1143000" y="1905000"/>
            <a:chExt cx="2819400" cy="4380131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42672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12864" cy="528307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219200" y="1905000"/>
              <a:ext cx="2667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43000" y="5638800"/>
              <a:ext cx="2819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5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1219200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43400" y="2667000"/>
            <a:ext cx="867203" cy="381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HCF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10200" y="1752600"/>
            <a:ext cx="3124200" cy="584775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Non-creditable Floor Waste &amp; Pharmacy Drugs (80%)</a:t>
            </a:r>
            <a:endParaRPr 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676400" y="1752600"/>
            <a:ext cx="2434123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 (20%)</a:t>
            </a:r>
            <a:endParaRPr lang="en-US" sz="1600" b="1" dirty="0"/>
          </a:p>
        </p:txBody>
      </p:sp>
      <p:grpSp>
        <p:nvGrpSpPr>
          <p:cNvPr id="6" name="Group 33"/>
          <p:cNvGrpSpPr/>
          <p:nvPr/>
        </p:nvGrpSpPr>
        <p:grpSpPr>
          <a:xfrm>
            <a:off x="7848600" y="4190999"/>
            <a:ext cx="1143000" cy="1817132"/>
            <a:chOff x="7086600" y="3505200"/>
            <a:chExt cx="1143000" cy="1647023"/>
          </a:xfrm>
        </p:grpSpPr>
        <p:pic>
          <p:nvPicPr>
            <p:cNvPr id="1027" name="Picture 3" descr="C:\Users\KFitzger\AppData\Local\Microsoft\Windows\Temporary Internet Files\Content.IE5\DBFDBS1L\MC90038953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86600" y="3505200"/>
              <a:ext cx="1143000" cy="1181332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7239000" y="4817466"/>
              <a:ext cx="917174" cy="334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Sewer 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150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934200" y="2743200"/>
            <a:ext cx="0" cy="12192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7724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26"/>
          <p:cNvGrpSpPr/>
          <p:nvPr/>
        </p:nvGrpSpPr>
        <p:grpSpPr>
          <a:xfrm>
            <a:off x="6019800" y="4267200"/>
            <a:ext cx="1875835" cy="2017931"/>
            <a:chOff x="7532067" y="4267200"/>
            <a:chExt cx="1875835" cy="2017931"/>
          </a:xfrm>
        </p:grpSpPr>
        <p:pic>
          <p:nvPicPr>
            <p:cNvPr id="2050" name="Picture 2" descr="C:\Users\KFitzger\AppData\Local\Microsoft\Windows\Temporary Internet Files\Content.IE5\1G0JSX0P\MC900371300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20000" y="4267200"/>
              <a:ext cx="1298079" cy="1345381"/>
            </a:xfrm>
            <a:prstGeom prst="rect">
              <a:avLst/>
            </a:prstGeom>
            <a:noFill/>
          </p:spPr>
        </p:pic>
        <p:sp>
          <p:nvSpPr>
            <p:cNvPr id="72" name="TextBox 71"/>
            <p:cNvSpPr txBox="1"/>
            <p:nvPr/>
          </p:nvSpPr>
          <p:spPr>
            <a:xfrm>
              <a:off x="7532067" y="5638800"/>
              <a:ext cx="18758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Non-Compliant</a:t>
              </a:r>
            </a:p>
            <a:p>
              <a:pPr algn="ctr"/>
              <a:r>
                <a:rPr lang="en-US" b="1" dirty="0" smtClean="0"/>
                <a:t>Disposal</a:t>
              </a:r>
              <a:endParaRPr lang="en-US" b="1" dirty="0"/>
            </a:p>
          </p:txBody>
        </p:sp>
      </p:grpSp>
      <p:sp>
        <p:nvSpPr>
          <p:cNvPr id="29" name="Oval 28"/>
          <p:cNvSpPr/>
          <p:nvPr/>
        </p:nvSpPr>
        <p:spPr>
          <a:xfrm>
            <a:off x="1524000" y="1143000"/>
            <a:ext cx="2743200" cy="2057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13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/>
              <a:t>6</a:t>
            </a:r>
            <a:r>
              <a:rPr lang="en-US" dirty="0" smtClean="0"/>
              <a:t> Main Remaining Issues for Rulemaking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33861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Regulatory status of creditable pharmaceuticals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LQG status due to P-listed hazardous waste</a:t>
            </a:r>
          </a:p>
          <a:p>
            <a:pPr marL="798513" lvl="1" indent="-336550"/>
            <a:r>
              <a:rPr lang="en-US" sz="2400" dirty="0">
                <a:solidFill>
                  <a:schemeClr val="tx1"/>
                </a:solidFill>
              </a:rPr>
              <a:t>Warfarin &amp; </a:t>
            </a:r>
            <a:r>
              <a:rPr lang="en-US" sz="2400" dirty="0" smtClean="0">
                <a:solidFill>
                  <a:schemeClr val="tx1"/>
                </a:solidFill>
              </a:rPr>
              <a:t>nicotine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Manufacturing-oriented framework of the generator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Intersection </a:t>
            </a:r>
            <a:r>
              <a:rPr lang="en-US" dirty="0"/>
              <a:t>of EPA &amp; DEA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Containers with P-listed pharmaceutical residues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Pharmaceuticals being flushed/</a:t>
            </a:r>
            <a:r>
              <a:rPr lang="en-US" dirty="0" err="1" smtClean="0"/>
              <a:t>sewered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46773" y="1524000"/>
            <a:ext cx="7162800" cy="6096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#1: Status of Creditable Pharmaceuticals</a:t>
            </a:r>
            <a:br>
              <a:rPr lang="en-US" dirty="0" smtClean="0"/>
            </a:br>
            <a:r>
              <a:rPr lang="en-US" sz="2000" dirty="0" smtClean="0"/>
              <a:t>Problem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182880" indent="-182563"/>
            <a:r>
              <a:rPr lang="en-US" dirty="0" smtClean="0"/>
              <a:t>Current guidance allows point of generation of creditable pharmaceuticals to be at reverse distributor, based on the assumption that some pharmaceuticals will be redistributed</a:t>
            </a:r>
          </a:p>
          <a:p>
            <a:pPr marL="457200" lvl="1" indent="-182563"/>
            <a:r>
              <a:rPr lang="en-US" sz="2000" dirty="0" smtClean="0"/>
              <a:t>Creditable pharmaceuticals are not regulated as wastes even though they are being discarded after manufacturer’s credit is processed by reverse distributor</a:t>
            </a:r>
          </a:p>
          <a:p>
            <a:pPr marL="457200" lvl="1" indent="-182563"/>
            <a:r>
              <a:rPr lang="en-US" sz="2000" dirty="0" smtClean="0"/>
              <a:t>Current guidance creates concern about lack of tracking and the potential for diversion (theft)</a:t>
            </a:r>
          </a:p>
          <a:p>
            <a:pPr marL="182880" indent="-182563"/>
            <a:endParaRPr lang="en-US" dirty="0" smtClean="0"/>
          </a:p>
          <a:p>
            <a:pPr marL="182880" indent="-182563"/>
            <a:r>
              <a:rPr lang="en-US" dirty="0" smtClean="0"/>
              <a:t>Some states are questioning our interpretation</a:t>
            </a:r>
          </a:p>
          <a:p>
            <a:pPr marL="457200" lvl="1" indent="-182563"/>
            <a:r>
              <a:rPr lang="en-US" sz="2000" dirty="0" smtClean="0"/>
              <a:t>Regulatory uncertainty exists for reverse distributors and the healthcare facilities that use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1371600" y="1295400"/>
            <a:ext cx="5867400" cy="409048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u="sng" dirty="0" smtClean="0"/>
              <a:t>TRUE or FALSE?</a:t>
            </a:r>
          </a:p>
          <a:p>
            <a:pPr algn="ctr"/>
            <a:r>
              <a:rPr lang="en-US" sz="3200" dirty="0" smtClean="0"/>
              <a:t>EPA will not allow the redistribution of pharmaceuticals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#1: Status of Creditable Pharmaceuticals</a:t>
            </a:r>
            <a:br>
              <a:rPr lang="en-US" dirty="0"/>
            </a:br>
            <a:r>
              <a:rPr lang="en-US" sz="2000" dirty="0"/>
              <a:t>Proposed 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Pharmaceutical Reverse Distributor would be considered a new type of hazardous waste management facility</a:t>
            </a:r>
          </a:p>
          <a:p>
            <a:pPr lvl="1"/>
            <a:r>
              <a:rPr lang="en-US" sz="2400" dirty="0" smtClean="0"/>
              <a:t>Can only accept “potentially creditable hazardous waste pharmaceuticals”</a:t>
            </a:r>
          </a:p>
          <a:p>
            <a:pPr lvl="1"/>
            <a:r>
              <a:rPr lang="en-US" sz="2400" dirty="0" smtClean="0"/>
              <a:t>No RCRA storage permit required</a:t>
            </a:r>
          </a:p>
          <a:p>
            <a:pPr lvl="1"/>
            <a:r>
              <a:rPr lang="en-US" sz="2400" dirty="0" smtClean="0"/>
              <a:t>All RDs are regulated the same for hazardous waste pharmaceuticals</a:t>
            </a:r>
          </a:p>
          <a:p>
            <a:pPr lvl="2"/>
            <a:r>
              <a:rPr lang="en-US" sz="1800" dirty="0" smtClean="0"/>
              <a:t>No CESQG, SQG or LQG categories for hazardous waste pharmaceuticals</a:t>
            </a:r>
          </a:p>
          <a:p>
            <a:pPr lvl="1"/>
            <a:r>
              <a:rPr lang="en-US" sz="2400" dirty="0" smtClean="0"/>
              <a:t>Standards similar to LQGs, with additions:</a:t>
            </a:r>
          </a:p>
          <a:p>
            <a:pPr marL="731520" lvl="2" indent="-182563"/>
            <a:r>
              <a:rPr lang="en-US" sz="1800" dirty="0" smtClean="0"/>
              <a:t>One-time notification as RD</a:t>
            </a:r>
            <a:r>
              <a:rPr lang="en-US" sz="1800" dirty="0" smtClean="0">
                <a:solidFill>
                  <a:schemeClr val="tx1"/>
                </a:solidFill>
              </a:rPr>
              <a:t> (as opposed to as a generator or TSDF)</a:t>
            </a:r>
          </a:p>
          <a:p>
            <a:pPr marL="731520" lvl="2" indent="-182563"/>
            <a:r>
              <a:rPr lang="en-US" sz="1800" dirty="0" smtClean="0"/>
              <a:t>Inventory of HW pharmaceuticals </a:t>
            </a:r>
          </a:p>
          <a:p>
            <a:pPr marL="731520" lvl="2" indent="-182563"/>
            <a:r>
              <a:rPr lang="en-US" sz="1800" dirty="0" smtClean="0"/>
              <a:t>Facility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Adoption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the whole, the proposed rule is considered </a:t>
            </a:r>
            <a:r>
              <a:rPr lang="en-US" u="sng" dirty="0" smtClean="0"/>
              <a:t>more stringent</a:t>
            </a:r>
            <a:r>
              <a:rPr lang="en-US" dirty="0" smtClean="0"/>
              <a:t> than current policy and regulation</a:t>
            </a:r>
          </a:p>
          <a:p>
            <a:pPr lvl="1"/>
            <a:r>
              <a:rPr lang="en-US" dirty="0" smtClean="0"/>
              <a:t>States will be required to adopt the final rule</a:t>
            </a:r>
          </a:p>
          <a:p>
            <a:pPr lvl="1"/>
            <a:r>
              <a:rPr lang="en-US" dirty="0" smtClean="0"/>
              <a:t>Regulated entities will be required to use the final rule</a:t>
            </a:r>
          </a:p>
          <a:p>
            <a:endParaRPr lang="en-US" dirty="0"/>
          </a:p>
          <a:p>
            <a:r>
              <a:rPr lang="en-US" dirty="0" smtClean="0"/>
              <a:t>The sewer ban is considered a HSWA provision</a:t>
            </a:r>
          </a:p>
          <a:p>
            <a:pPr lvl="1"/>
            <a:r>
              <a:rPr lang="en-US" dirty="0" smtClean="0"/>
              <a:t>It will be effective in all states upon the effective date for the rule, even before the state adopts it</a:t>
            </a:r>
          </a:p>
          <a:p>
            <a:pPr lvl="1"/>
            <a:endParaRPr lang="en-US" dirty="0"/>
          </a:p>
          <a:p>
            <a:r>
              <a:rPr lang="en-US" dirty="0" smtClean="0"/>
              <a:t>Universal Waste is not considered protective enough for pharmaceuticals</a:t>
            </a:r>
          </a:p>
          <a:p>
            <a:pPr lvl="1"/>
            <a:r>
              <a:rPr lang="en-US" dirty="0" smtClean="0"/>
              <a:t>FL &amp; MI will have to replace their UW programs with this 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0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Listed HW Pharmaceuticals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P-Listed hazardous ACUTE wastes</a:t>
            </a:r>
          </a:p>
          <a:p>
            <a:pPr lvl="1"/>
            <a:r>
              <a:rPr lang="en-US" dirty="0" smtClean="0"/>
              <a:t>Warfarin (P001)</a:t>
            </a:r>
          </a:p>
          <a:p>
            <a:pPr lvl="1"/>
            <a:r>
              <a:rPr lang="en-US" dirty="0" smtClean="0"/>
              <a:t>Arsenic Trioxide (P012)</a:t>
            </a:r>
          </a:p>
          <a:p>
            <a:pPr lvl="1"/>
            <a:r>
              <a:rPr lang="en-US" dirty="0"/>
              <a:t>Nicotine (P075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Physostigmine salicylate (P188)</a:t>
            </a:r>
          </a:p>
          <a:p>
            <a:pPr lvl="1"/>
            <a:r>
              <a:rPr lang="en-US" dirty="0"/>
              <a:t>Physostigmine (P204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U-listed hazardous wastes</a:t>
            </a:r>
          </a:p>
          <a:p>
            <a:pPr lvl="1"/>
            <a:r>
              <a:rPr lang="en-US" dirty="0" smtClean="0"/>
              <a:t>Mitomycin C (U010)</a:t>
            </a:r>
          </a:p>
          <a:p>
            <a:pPr lvl="1"/>
            <a:r>
              <a:rPr lang="en-US" dirty="0" smtClean="0"/>
              <a:t>Chloral hydrate (U034)</a:t>
            </a:r>
          </a:p>
          <a:p>
            <a:pPr lvl="1"/>
            <a:r>
              <a:rPr lang="en-US" dirty="0" smtClean="0"/>
              <a:t>Cyclophosphamide (U058)</a:t>
            </a:r>
          </a:p>
          <a:p>
            <a:pPr lvl="1"/>
            <a:r>
              <a:rPr lang="en-US" dirty="0" smtClean="0"/>
              <a:t>Lindane (U129)</a:t>
            </a:r>
          </a:p>
          <a:p>
            <a:pPr lvl="1"/>
            <a:r>
              <a:rPr lang="en-US" dirty="0" smtClean="0"/>
              <a:t>Selenium sulfide (U205)</a:t>
            </a:r>
          </a:p>
        </p:txBody>
      </p:sp>
    </p:spTree>
    <p:extLst>
      <p:ext uri="{BB962C8B-B14F-4D97-AF65-F5344CB8AC3E}">
        <p14:creationId xmlns:p14="http://schemas.microsoft.com/office/powerpoint/2010/main" val="27987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III:  What’s Ahead?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212"/>
            <a:ext cx="8229600" cy="5133138"/>
          </a:xfrm>
        </p:spPr>
        <p:txBody>
          <a:bodyPr>
            <a:noAutofit/>
          </a:bodyPr>
          <a:lstStyle/>
          <a:p>
            <a:r>
              <a:rPr lang="en-US" sz="2400" dirty="0" smtClean="0"/>
              <a:t>Publication of proposed rule in Federal Register</a:t>
            </a:r>
          </a:p>
          <a:p>
            <a:pPr lvl="1"/>
            <a:r>
              <a:rPr lang="en-US" sz="2000" dirty="0" smtClean="0"/>
              <a:t>Administrator signed the proposed rule August 31, 2015</a:t>
            </a:r>
          </a:p>
          <a:p>
            <a:pPr lvl="1"/>
            <a:r>
              <a:rPr lang="en-US" sz="2000" dirty="0" smtClean="0"/>
              <a:t>Published in FR: September 25, 2015; 80 FR 58014</a:t>
            </a:r>
          </a:p>
          <a:p>
            <a:r>
              <a:rPr lang="en-US" sz="2400" dirty="0" smtClean="0"/>
              <a:t>60-day public comment period</a:t>
            </a:r>
          </a:p>
          <a:p>
            <a:pPr lvl="1"/>
            <a:r>
              <a:rPr lang="en-US" sz="2000" dirty="0" smtClean="0"/>
              <a:t>Public comment period ends Tuesday, November 24, 2015</a:t>
            </a:r>
          </a:p>
          <a:p>
            <a:pPr lvl="1"/>
            <a:r>
              <a:rPr lang="en-US" sz="2000" dirty="0" smtClean="0"/>
              <a:t>EPA has received multiple requests for extension</a:t>
            </a:r>
          </a:p>
          <a:p>
            <a:r>
              <a:rPr lang="en-US" sz="2400" dirty="0" smtClean="0"/>
              <a:t>EPA reviews public comments &amp; commences work on final rule</a:t>
            </a:r>
          </a:p>
          <a:p>
            <a:r>
              <a:rPr lang="en-US" sz="2400" dirty="0" smtClean="0"/>
              <a:t>EPA decides whether to proceed on additional proposed or final rules related to:</a:t>
            </a:r>
          </a:p>
          <a:p>
            <a:pPr lvl="1"/>
            <a:r>
              <a:rPr lang="en-US" sz="2000" dirty="0" smtClean="0"/>
              <a:t>Expanding what pharmaceuticals are hazardous</a:t>
            </a:r>
          </a:p>
          <a:p>
            <a:pPr lvl="1"/>
            <a:r>
              <a:rPr lang="en-US" sz="2000" dirty="0" smtClean="0"/>
              <a:t>Nicotine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2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Characteristic Pharmaceuticals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Ignitable (D001):  </a:t>
            </a:r>
          </a:p>
          <a:p>
            <a:pPr lvl="1"/>
            <a:r>
              <a:rPr lang="en-US" dirty="0" smtClean="0"/>
              <a:t>Preparations with &gt;24% alcohol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Toxicity (D004-D043):  if present above certain concentrations in the leachate during TCLP test</a:t>
            </a:r>
          </a:p>
          <a:p>
            <a:pPr lvl="1"/>
            <a:r>
              <a:rPr lang="en-US" dirty="0"/>
              <a:t>Chromium (multi-vitamins)</a:t>
            </a:r>
          </a:p>
          <a:p>
            <a:pPr lvl="1"/>
            <a:r>
              <a:rPr lang="en-US" dirty="0" smtClean="0"/>
              <a:t>m-Cresol (preservative in insulin)</a:t>
            </a:r>
          </a:p>
          <a:p>
            <a:pPr lvl="1"/>
            <a:r>
              <a:rPr lang="en-US" dirty="0" smtClean="0"/>
              <a:t>Mercury (preservative thimerosal)</a:t>
            </a:r>
          </a:p>
          <a:p>
            <a:pPr lvl="1"/>
            <a:r>
              <a:rPr lang="en-US" dirty="0" smtClean="0"/>
              <a:t>Selenium (multi-vitamins)</a:t>
            </a:r>
          </a:p>
          <a:p>
            <a:pPr lvl="1"/>
            <a:r>
              <a:rPr lang="en-US" dirty="0" smtClean="0"/>
              <a:t>Silver (burn creams)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9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Part I: Flow of HW Pharmaceuticals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-381000" y="1929284"/>
            <a:ext cx="2819400" cy="4785246"/>
            <a:chOff x="1066800" y="1700684"/>
            <a:chExt cx="2819400" cy="4785246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41910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0" cy="457200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095270" y="1700684"/>
              <a:ext cx="2667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Reverse</a:t>
              </a:r>
            </a:p>
            <a:p>
              <a:pPr algn="ctr"/>
              <a:r>
                <a:rPr lang="en-US" b="1" dirty="0" smtClean="0"/>
                <a:t>Distributor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066800" y="5562600"/>
              <a:ext cx="2819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Reverse</a:t>
              </a:r>
            </a:p>
            <a:p>
              <a:pPr algn="ctr"/>
              <a:r>
                <a:rPr lang="en-US" b="1" dirty="0" smtClean="0"/>
                <a:t>Distributor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31872" y="1206462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114800" y="25908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Healthcare</a:t>
            </a:r>
          </a:p>
          <a:p>
            <a:pPr algn="ctr"/>
            <a:r>
              <a:rPr lang="en-US" b="1" dirty="0" smtClean="0"/>
              <a:t>Facility/</a:t>
            </a:r>
          </a:p>
          <a:p>
            <a:pPr algn="ctr"/>
            <a:r>
              <a:rPr lang="en-US" b="1" dirty="0" smtClean="0"/>
              <a:t>Pharmacy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52600" y="1752600"/>
            <a:ext cx="2514600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</a:t>
            </a:r>
            <a:endParaRPr lang="en-US" sz="1600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Flow of HW Pharmaceuticals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-381000" y="1929284"/>
            <a:ext cx="2819400" cy="4785246"/>
            <a:chOff x="1066800" y="1700684"/>
            <a:chExt cx="2819400" cy="4785246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41910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0" cy="457200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095270" y="1700684"/>
              <a:ext cx="2667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Reverse</a:t>
              </a:r>
            </a:p>
            <a:p>
              <a:pPr algn="ctr"/>
              <a:r>
                <a:rPr lang="en-US" b="1" dirty="0" smtClean="0"/>
                <a:t>Distributor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066800" y="5562600"/>
              <a:ext cx="2819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Reverse</a:t>
              </a:r>
            </a:p>
            <a:p>
              <a:pPr algn="ctr"/>
              <a:r>
                <a:rPr lang="en-US" b="1" dirty="0" smtClean="0"/>
                <a:t>Distributor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31872" y="1206462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114800" y="25908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Healthcare</a:t>
            </a:r>
          </a:p>
          <a:p>
            <a:pPr algn="ctr"/>
            <a:r>
              <a:rPr lang="en-US" b="1" dirty="0" smtClean="0"/>
              <a:t>Facility/</a:t>
            </a:r>
          </a:p>
          <a:p>
            <a:pPr algn="ctr"/>
            <a:r>
              <a:rPr lang="en-US" b="1" dirty="0" smtClean="0"/>
              <a:t>Pharmacy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10200" y="1752600"/>
            <a:ext cx="3124200" cy="58477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Non-creditable Floor Waste &amp; Pharmacy Drugs</a:t>
            </a:r>
            <a:endParaRPr 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752600" y="1752600"/>
            <a:ext cx="2514600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</a:t>
            </a:r>
            <a:endParaRPr lang="en-US" sz="1600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15000" y="2743200"/>
            <a:ext cx="457200" cy="114300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81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Flow of HW Pharmaceuticals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-381000" y="1929284"/>
            <a:ext cx="2819400" cy="4785246"/>
            <a:chOff x="1066800" y="1700684"/>
            <a:chExt cx="2819400" cy="4785246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41910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0" cy="457200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095270" y="1700684"/>
              <a:ext cx="2667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Reverse</a:t>
              </a:r>
            </a:p>
            <a:p>
              <a:pPr algn="ctr"/>
              <a:r>
                <a:rPr lang="en-US" b="1" dirty="0" smtClean="0"/>
                <a:t>Distributor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066800" y="5562600"/>
              <a:ext cx="2819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Reverse</a:t>
              </a:r>
            </a:p>
            <a:p>
              <a:pPr algn="ctr"/>
              <a:r>
                <a:rPr lang="en-US" b="1" dirty="0" smtClean="0"/>
                <a:t>Distributor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31872" y="1206462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114800" y="25908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Healthcare</a:t>
            </a:r>
          </a:p>
          <a:p>
            <a:pPr algn="ctr"/>
            <a:r>
              <a:rPr lang="en-US" b="1" dirty="0" smtClean="0"/>
              <a:t>Facility/</a:t>
            </a:r>
          </a:p>
          <a:p>
            <a:pPr algn="ctr"/>
            <a:r>
              <a:rPr lang="en-US" b="1" dirty="0" smtClean="0"/>
              <a:t>Pharmacy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10200" y="1752600"/>
            <a:ext cx="3124200" cy="58477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Non-creditable Floor Waste &amp; Pharmacy Drugs</a:t>
            </a:r>
            <a:endParaRPr 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752600" y="1752600"/>
            <a:ext cx="2514600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</a:t>
            </a:r>
            <a:endParaRPr lang="en-US" sz="1600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7848600" y="4190999"/>
            <a:ext cx="1143000" cy="1817132"/>
            <a:chOff x="7086600" y="3505200"/>
            <a:chExt cx="1143000" cy="1647023"/>
          </a:xfrm>
        </p:grpSpPr>
        <p:pic>
          <p:nvPicPr>
            <p:cNvPr id="1027" name="Picture 3" descr="C:\Users\KFitzger\AppData\Local\Microsoft\Windows\Temporary Internet Files\Content.IE5\DBFDBS1L\MC90038953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86600" y="3505200"/>
              <a:ext cx="1143000" cy="1181332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7239000" y="4817466"/>
              <a:ext cx="917174" cy="334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Sewer 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15000" y="2743200"/>
            <a:ext cx="457200" cy="114300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934200" y="2743200"/>
            <a:ext cx="0" cy="121920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772400" y="2743200"/>
            <a:ext cx="457200" cy="114300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6019800" y="4267200"/>
            <a:ext cx="1875835" cy="2017931"/>
            <a:chOff x="7532067" y="4267200"/>
            <a:chExt cx="1875835" cy="2017931"/>
          </a:xfrm>
        </p:grpSpPr>
        <p:pic>
          <p:nvPicPr>
            <p:cNvPr id="2050" name="Picture 2" descr="C:\Users\KFitzger\AppData\Local\Microsoft\Windows\Temporary Internet Files\Content.IE5\1G0JSX0P\MC900371300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20000" y="4267200"/>
              <a:ext cx="1298079" cy="1345381"/>
            </a:xfrm>
            <a:prstGeom prst="rect">
              <a:avLst/>
            </a:prstGeom>
            <a:noFill/>
          </p:spPr>
        </p:pic>
        <p:sp>
          <p:nvSpPr>
            <p:cNvPr id="72" name="TextBox 71"/>
            <p:cNvSpPr txBox="1"/>
            <p:nvPr/>
          </p:nvSpPr>
          <p:spPr>
            <a:xfrm>
              <a:off x="7532067" y="5638800"/>
              <a:ext cx="18758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Non-Compliant</a:t>
              </a:r>
            </a:p>
            <a:p>
              <a:pPr algn="ctr"/>
              <a:r>
                <a:rPr lang="en-US" b="1" dirty="0" smtClean="0"/>
                <a:t>Disposal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2056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3600" dirty="0" smtClean="0"/>
              <a:t>3 Problem Areas to Address in Rule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42D8-F94B-40FC-871B-F679962B677A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4" name="Group 21"/>
          <p:cNvGrpSpPr/>
          <p:nvPr/>
        </p:nvGrpSpPr>
        <p:grpSpPr>
          <a:xfrm>
            <a:off x="-304800" y="2133600"/>
            <a:ext cx="2819400" cy="4380131"/>
            <a:chOff x="1143000" y="1905000"/>
            <a:chExt cx="2819400" cy="4380131"/>
          </a:xfrm>
        </p:grpSpPr>
        <p:pic>
          <p:nvPicPr>
            <p:cNvPr id="49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4267200"/>
              <a:ext cx="1193472" cy="1452893"/>
            </a:xfrm>
            <a:prstGeom prst="rect">
              <a:avLst/>
            </a:prstGeom>
            <a:noFill/>
          </p:spPr>
        </p:pic>
        <p:pic>
          <p:nvPicPr>
            <p:cNvPr id="51" name="Picture 7" descr="C:\Documents and Settings\jbiegels\Local Settings\Temporary Internet Files\Content.IE5\2FHZLROU\MC90023353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286000"/>
              <a:ext cx="1193472" cy="1452893"/>
            </a:xfrm>
            <a:prstGeom prst="rect">
              <a:avLst/>
            </a:prstGeom>
            <a:noFill/>
          </p:spPr>
        </p:pic>
        <p:cxnSp>
          <p:nvCxnSpPr>
            <p:cNvPr id="53" name="Straight Arrow Connector 52"/>
            <p:cNvCxnSpPr/>
            <p:nvPr/>
          </p:nvCxnSpPr>
          <p:spPr>
            <a:xfrm>
              <a:off x="2438400" y="3733800"/>
              <a:ext cx="12864" cy="528307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219200" y="1905000"/>
              <a:ext cx="2667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43000" y="5638800"/>
              <a:ext cx="2819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2</a:t>
              </a:r>
              <a:r>
                <a:rPr lang="en-US" b="1" baseline="30000" dirty="0" smtClean="0"/>
                <a:t>nd</a:t>
              </a:r>
              <a:r>
                <a:rPr lang="en-US" b="1" dirty="0" smtClean="0"/>
                <a:t> RD</a:t>
              </a:r>
            </a:p>
            <a:p>
              <a:pPr algn="ctr"/>
              <a:endParaRPr lang="en-US" b="1" dirty="0"/>
            </a:p>
          </p:txBody>
        </p:sp>
      </p:grpSp>
      <p:grpSp>
        <p:nvGrpSpPr>
          <p:cNvPr id="5" name="Group 32"/>
          <p:cNvGrpSpPr/>
          <p:nvPr/>
        </p:nvGrpSpPr>
        <p:grpSpPr>
          <a:xfrm>
            <a:off x="4495801" y="4267199"/>
            <a:ext cx="1580649" cy="2017933"/>
            <a:chOff x="3810000" y="3965735"/>
            <a:chExt cx="1855402" cy="2106257"/>
          </a:xfrm>
        </p:grpSpPr>
        <p:pic>
          <p:nvPicPr>
            <p:cNvPr id="50" name="Picture 9" descr="C:\Documents and Settings\jbiegels\Local Settings\Temporary Internet Files\Content.IE5\1NJ5AY9Q\MC900297793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0" y="3965735"/>
              <a:ext cx="1855402" cy="1312967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4257225" y="5397371"/>
              <a:ext cx="983898" cy="674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HW TSDF </a:t>
              </a:r>
              <a:endParaRPr lang="en-US" b="1" dirty="0"/>
            </a:p>
          </p:txBody>
        </p:sp>
      </p:grpSp>
      <p:pic>
        <p:nvPicPr>
          <p:cNvPr id="48" name="Picture 3" descr="C:\Documents and Settings\jbiegels\Local Settings\Temporary Internet Files\Content.IE5\2FHZLROU\MC90043870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1219200"/>
            <a:ext cx="964028" cy="140038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110523" y="2667000"/>
            <a:ext cx="1375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Healthcare Facility/</a:t>
            </a:r>
          </a:p>
          <a:p>
            <a:pPr algn="ctr"/>
            <a:r>
              <a:rPr lang="en-US" b="1" dirty="0" smtClean="0"/>
              <a:t>Pharmacy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1905000" y="2667000"/>
            <a:ext cx="1981200" cy="609600"/>
          </a:xfrm>
          <a:prstGeom prst="straightConnector1">
            <a:avLst/>
          </a:prstGeom>
          <a:ln w="25400">
            <a:solidFill>
              <a:srgbClr val="0000CC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10200" y="1752600"/>
            <a:ext cx="3124200" cy="584775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Non-creditable Floor Waste &amp; Pharmacy Drugs</a:t>
            </a:r>
            <a:endParaRPr 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676400" y="1752600"/>
            <a:ext cx="2434123" cy="584775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Potentially Creditable Pharmacy Drugs</a:t>
            </a:r>
            <a:endParaRPr lang="en-US" sz="1600" b="1" dirty="0"/>
          </a:p>
        </p:txBody>
      </p:sp>
      <p:grpSp>
        <p:nvGrpSpPr>
          <p:cNvPr id="6" name="Group 33"/>
          <p:cNvGrpSpPr/>
          <p:nvPr/>
        </p:nvGrpSpPr>
        <p:grpSpPr>
          <a:xfrm>
            <a:off x="7848600" y="4190999"/>
            <a:ext cx="1143000" cy="1817132"/>
            <a:chOff x="7086600" y="3505200"/>
            <a:chExt cx="1143000" cy="1647023"/>
          </a:xfrm>
        </p:grpSpPr>
        <p:pic>
          <p:nvPicPr>
            <p:cNvPr id="1027" name="Picture 3" descr="C:\Users\KFitzger\AppData\Local\Microsoft\Windows\Temporary Internet Files\Content.IE5\DBFDBS1L\MC90038953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86600" y="3505200"/>
              <a:ext cx="1143000" cy="1181332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7239000" y="4817466"/>
              <a:ext cx="917174" cy="334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Sewer 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1905000" y="5105400"/>
            <a:ext cx="2286000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150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934200" y="2743200"/>
            <a:ext cx="0" cy="12192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772400" y="2743200"/>
            <a:ext cx="457200" cy="1143000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26"/>
          <p:cNvGrpSpPr/>
          <p:nvPr/>
        </p:nvGrpSpPr>
        <p:grpSpPr>
          <a:xfrm>
            <a:off x="6019800" y="4267200"/>
            <a:ext cx="1875835" cy="2017931"/>
            <a:chOff x="7532067" y="4267200"/>
            <a:chExt cx="1875835" cy="2017931"/>
          </a:xfrm>
        </p:grpSpPr>
        <p:pic>
          <p:nvPicPr>
            <p:cNvPr id="2050" name="Picture 2" descr="C:\Users\KFitzger\AppData\Local\Microsoft\Windows\Temporary Internet Files\Content.IE5\1G0JSX0P\MC900371300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20000" y="4267200"/>
              <a:ext cx="1298079" cy="1345381"/>
            </a:xfrm>
            <a:prstGeom prst="rect">
              <a:avLst/>
            </a:prstGeom>
            <a:noFill/>
          </p:spPr>
        </p:pic>
        <p:sp>
          <p:nvSpPr>
            <p:cNvPr id="72" name="TextBox 71"/>
            <p:cNvSpPr txBox="1"/>
            <p:nvPr/>
          </p:nvSpPr>
          <p:spPr>
            <a:xfrm>
              <a:off x="7532067" y="5638800"/>
              <a:ext cx="18758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Non-Compliant</a:t>
              </a:r>
            </a:p>
            <a:p>
              <a:pPr algn="ctr"/>
              <a:r>
                <a:rPr lang="en-US" b="1" dirty="0" smtClean="0"/>
                <a:t>Disposal</a:t>
              </a:r>
              <a:endParaRPr lang="en-US" b="1" dirty="0"/>
            </a:p>
          </p:txBody>
        </p:sp>
      </p:grpSp>
      <p:sp>
        <p:nvSpPr>
          <p:cNvPr id="29" name="Oval 28"/>
          <p:cNvSpPr/>
          <p:nvPr/>
        </p:nvSpPr>
        <p:spPr>
          <a:xfrm>
            <a:off x="6019800" y="4114800"/>
            <a:ext cx="1828800" cy="2590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524000" y="1143000"/>
            <a:ext cx="2743200" cy="2057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848600" y="3733800"/>
            <a:ext cx="1190625" cy="2438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0D87EF6-DBFE-474F-84A1-11B525FF0CD8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F5AC17BE-86A4-4E59-AB8E-6EFB0B47FEC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F924D7B9-546A-454D-8ACD-C3A70AC38335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4688E76B-5272-40F2-AD3A-2A8459366509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F73A8837-ACEC-4447-AF1E-9AD55532C7D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15157</TotalTime>
  <Words>2390</Words>
  <Application>Microsoft Office PowerPoint</Application>
  <PresentationFormat>On-screen Show (4:3)</PresentationFormat>
  <Paragraphs>408</Paragraphs>
  <Slides>40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Origin</vt:lpstr>
      <vt:lpstr>Hazardous Waste Pharmaceuticals Proposed Rule</vt:lpstr>
      <vt:lpstr>Outline of Today’s Briefing</vt:lpstr>
      <vt:lpstr>Part I: Which Pharmaceuticals are HW?</vt:lpstr>
      <vt:lpstr>Examples of Listed HW Pharmaceuticals</vt:lpstr>
      <vt:lpstr>Examples of Characteristic Pharmaceuticals</vt:lpstr>
      <vt:lpstr>Part I: Flow of HW Pharmaceuticals</vt:lpstr>
      <vt:lpstr>Flow of HW Pharmaceuticals</vt:lpstr>
      <vt:lpstr>Flow of HW Pharmaceuticals</vt:lpstr>
      <vt:lpstr>3 Problem Areas to Address in Rule</vt:lpstr>
      <vt:lpstr>Why a Pharmaceuticals Rulemaking?</vt:lpstr>
      <vt:lpstr>6 Main Remaining Issues for Rulemaking</vt:lpstr>
      <vt:lpstr>Part II: Overview of Proposed Rule</vt:lpstr>
      <vt:lpstr>PowerPoint Presentation</vt:lpstr>
      <vt:lpstr>Which Pharmaceuticals Will be Covered?</vt:lpstr>
      <vt:lpstr>Who Will be Covered by the Rule?</vt:lpstr>
      <vt:lpstr>Who Will be Covered by the Rule?</vt:lpstr>
      <vt:lpstr>Problem Area #1</vt:lpstr>
      <vt:lpstr>6 Main Remaining Issues for Rulemaking</vt:lpstr>
      <vt:lpstr>#6: Sewering Pharmaceuticals Problem</vt:lpstr>
      <vt:lpstr>#6: Sewering Pharmaceuticals Proposed Solution</vt:lpstr>
      <vt:lpstr>Problem Area #2</vt:lpstr>
      <vt:lpstr>6 Main Remaining Issues for Rulemaking</vt:lpstr>
      <vt:lpstr>#5: Containers with Residues Problem</vt:lpstr>
      <vt:lpstr>#5: Containers with Residues Proposed Solution</vt:lpstr>
      <vt:lpstr>#4: Intersection of DEA &amp; EPA Rules Problem</vt:lpstr>
      <vt:lpstr>#4: Intersection of DEA &amp; EPA Rules Proposed Solution</vt:lpstr>
      <vt:lpstr>#4: Intersection of DEA &amp; EPA Rules Proposed Solution</vt:lpstr>
      <vt:lpstr>#3: Manufacturing Framework Problem</vt:lpstr>
      <vt:lpstr>#3: Manufacturing Framework Proposed Solution</vt:lpstr>
      <vt:lpstr>#3: Manufacturing Framework Proposed Solution</vt:lpstr>
      <vt:lpstr>#3: Manufacturing Framework Proposed Solution</vt:lpstr>
      <vt:lpstr>#2:  LQG Status Due to Acute HW Problem</vt:lpstr>
      <vt:lpstr>#2:  LQG Status Due to Acute HW Proposed Solution</vt:lpstr>
      <vt:lpstr>Problem Area #3</vt:lpstr>
      <vt:lpstr>6 Main Remaining Issues for Rulemaking</vt:lpstr>
      <vt:lpstr>#1: Status of Creditable Pharmaceuticals Problem</vt:lpstr>
      <vt:lpstr>PowerPoint Presentation</vt:lpstr>
      <vt:lpstr>#1: Status of Creditable Pharmaceuticals Proposed Solution</vt:lpstr>
      <vt:lpstr>State Adoption</vt:lpstr>
      <vt:lpstr>Part III:  What’s Ahead?</vt:lpstr>
    </vt:vector>
  </TitlesOfParts>
  <Company>US-EPA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 Pharmaceutical Rule</dc:title>
  <dc:creator>Jessica Young</dc:creator>
  <cp:lastModifiedBy>DEQUser</cp:lastModifiedBy>
  <cp:revision>904</cp:revision>
  <dcterms:created xsi:type="dcterms:W3CDTF">2011-08-02T15:29:55Z</dcterms:created>
  <dcterms:modified xsi:type="dcterms:W3CDTF">2015-10-19T19:47:18Z</dcterms:modified>
</cp:coreProperties>
</file>