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58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4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6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0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3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8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3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3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4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FFF">
                <a:alpha val="66000"/>
                <a:lumMod val="51000"/>
                <a:lumOff val="49000"/>
              </a:srgb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1642-CD9D-4FB6-B56B-56C349D973C4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bg1">
                <a:lumMod val="95000"/>
              </a:scheme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799"/>
            <a:ext cx="8001000" cy="1097280"/>
          </a:xfrm>
        </p:spPr>
        <p:txBody>
          <a:bodyPr>
            <a:noAutofit/>
          </a:bodyPr>
          <a:lstStyle/>
          <a:p>
            <a:r>
              <a:rPr lang="en-US" sz="4000" dirty="0" smtClean="0"/>
              <a:t>Emergency Coordinator</a:t>
            </a:r>
            <a:br>
              <a:rPr lang="en-US" sz="4000" dirty="0" smtClean="0"/>
            </a:br>
            <a:r>
              <a:rPr lang="en-US" sz="2000" dirty="0" smtClean="0"/>
              <a:t>(guidance document section C, page 3)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00200"/>
            <a:ext cx="8001000" cy="50292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Knowledge of facility operations and wastes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Locations and capabilities of spill response equipment</a:t>
            </a: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Must have </a:t>
            </a:r>
            <a:r>
              <a:rPr lang="en-US" dirty="0">
                <a:solidFill>
                  <a:schemeClr val="tx1"/>
                </a:solidFill>
              </a:rPr>
              <a:t>the authority to mobilize personnel and </a:t>
            </a:r>
            <a:r>
              <a:rPr lang="en-US" dirty="0" smtClean="0">
                <a:solidFill>
                  <a:schemeClr val="tx1"/>
                </a:solidFill>
              </a:rPr>
              <a:t>resources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On site or on call 24 hours a day- backup or secondary coordinator </a:t>
            </a:r>
            <a:r>
              <a:rPr lang="en-US" sz="2800" u="sng" dirty="0" smtClean="0">
                <a:solidFill>
                  <a:schemeClr val="tx1"/>
                </a:solidFill>
              </a:rPr>
              <a:t>may</a:t>
            </a:r>
            <a:r>
              <a:rPr lang="en-US" sz="2800" dirty="0" smtClean="0">
                <a:solidFill>
                  <a:schemeClr val="tx1"/>
                </a:solidFill>
              </a:rPr>
              <a:t> be required but is definitely a good idea</a:t>
            </a:r>
          </a:p>
        </p:txBody>
      </p:sp>
    </p:spTree>
    <p:extLst>
      <p:ext uri="{BB962C8B-B14F-4D97-AF65-F5344CB8AC3E}">
        <p14:creationId xmlns:p14="http://schemas.microsoft.com/office/powerpoint/2010/main" val="31916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Responsibilities</a:t>
            </a:r>
            <a:r>
              <a:rPr lang="en-US" u="sng" dirty="0"/>
              <a:t>:</a:t>
            </a:r>
            <a:br>
              <a:rPr lang="en-US" u="sng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505123"/>
            <a:ext cx="85344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pPr lvl="1"/>
            <a:endParaRPr lang="en-US" sz="22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In </a:t>
            </a:r>
            <a:r>
              <a:rPr lang="en-US" sz="2800" dirty="0"/>
              <a:t>the event of a fire, call the fire department or attempt to extinguish the </a:t>
            </a:r>
            <a:r>
              <a:rPr lang="en-US" sz="2800" dirty="0" smtClean="0"/>
              <a:t>fire</a:t>
            </a:r>
          </a:p>
          <a:p>
            <a:pPr lvl="1"/>
            <a:endParaRPr lang="en-US" sz="2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In the event of a spill, contain the hazardous waste  and clean up the waste and any contaminated surfaces, materials or soils; </a:t>
            </a:r>
            <a:r>
              <a:rPr lang="en-US" sz="2800" dirty="0" smtClean="0"/>
              <a:t>and</a:t>
            </a:r>
          </a:p>
          <a:p>
            <a:pPr lvl="1"/>
            <a:endParaRPr lang="en-US" sz="2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In the event of fire, explosion, or any other incident, contact the National Response Center (call 1-800-424-8802) and the DEQ 24-hour Emergency Response Hotline (call 1-800-522-0206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5591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Posting </a:t>
            </a:r>
            <a:r>
              <a:rPr lang="en-US" sz="4000" dirty="0"/>
              <a:t>E</a:t>
            </a:r>
            <a:r>
              <a:rPr lang="en-US" sz="4000" dirty="0" smtClean="0"/>
              <a:t>mergency Information </a:t>
            </a:r>
            <a:r>
              <a:rPr lang="en-US" sz="4000" dirty="0"/>
              <a:t>N</a:t>
            </a:r>
            <a:r>
              <a:rPr lang="en-US" sz="4000" dirty="0" smtClean="0"/>
              <a:t>ext to the Telephone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name and telephone number of the emergency </a:t>
            </a:r>
            <a:r>
              <a:rPr lang="en-US" sz="2400" dirty="0" smtClean="0"/>
              <a:t>coordinator (and backups)</a:t>
            </a:r>
            <a:endParaRPr lang="en-US" sz="2400" dirty="0"/>
          </a:p>
          <a:p>
            <a:r>
              <a:rPr lang="en-US" sz="2400" dirty="0" smtClean="0"/>
              <a:t>Location </a:t>
            </a:r>
            <a:r>
              <a:rPr lang="en-US" sz="2400" dirty="0"/>
              <a:t>of fire extinguishers and spill control material, and, if present, fire </a:t>
            </a:r>
            <a:r>
              <a:rPr lang="en-US" sz="2400" dirty="0" smtClean="0"/>
              <a:t>alarms</a:t>
            </a:r>
            <a:endParaRPr lang="en-US" sz="2400" dirty="0"/>
          </a:p>
          <a:p>
            <a:r>
              <a:rPr lang="en-US" sz="2400" dirty="0" smtClean="0"/>
              <a:t>Telephone </a:t>
            </a:r>
            <a:r>
              <a:rPr lang="en-US" sz="2400" dirty="0"/>
              <a:t>number of the fire department, unless the facility has a direct </a:t>
            </a:r>
            <a:r>
              <a:rPr lang="en-US" sz="2400" dirty="0" smtClean="0"/>
              <a:t>alarm</a:t>
            </a:r>
          </a:p>
          <a:p>
            <a:r>
              <a:rPr lang="en-US" sz="2400" dirty="0" smtClean="0"/>
              <a:t>Telephone number of emergency response contractor</a:t>
            </a:r>
          </a:p>
          <a:p>
            <a:r>
              <a:rPr lang="en-US" sz="2400" dirty="0" smtClean="0"/>
              <a:t>Make sure information is accurate (</a:t>
            </a:r>
            <a:r>
              <a:rPr lang="en-US" sz="2400" u="sng" dirty="0" smtClean="0"/>
              <a:t>update when necessary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See page C-4 for a template/example page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832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dirty="0" smtClean="0"/>
              <a:t>Provide Appropriate Emergency Equipment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Unless </a:t>
            </a:r>
            <a:r>
              <a:rPr lang="en-US" sz="1600" dirty="0"/>
              <a:t>none of the hazards posed by the facility could require a particular type of </a:t>
            </a:r>
            <a:r>
              <a:rPr lang="en-US" sz="1600" dirty="0" smtClean="0"/>
              <a:t>equipment </a:t>
            </a:r>
          </a:p>
          <a:p>
            <a:pPr marL="0" indent="0" algn="ctr">
              <a:buNone/>
            </a:pPr>
            <a:r>
              <a:rPr lang="en-US" sz="1600" dirty="0" smtClean="0"/>
              <a:t>(can you prove that?)</a:t>
            </a:r>
            <a:endParaRPr lang="en-US" sz="1600" dirty="0"/>
          </a:p>
          <a:p>
            <a:pPr marL="0" indent="0" algn="ctr">
              <a:buNone/>
            </a:pPr>
            <a:r>
              <a:rPr lang="en-US" sz="2000" b="1" dirty="0" smtClean="0"/>
              <a:t>Emergency </a:t>
            </a:r>
            <a:r>
              <a:rPr lang="en-US" sz="2000" b="1" dirty="0"/>
              <a:t>response equipment typically </a:t>
            </a:r>
            <a:r>
              <a:rPr lang="en-US" sz="2000" b="1" dirty="0" smtClean="0"/>
              <a:t>includes:</a:t>
            </a:r>
          </a:p>
          <a:p>
            <a:r>
              <a:rPr lang="en-US" sz="2800" dirty="0" smtClean="0"/>
              <a:t>Internal </a:t>
            </a:r>
            <a:r>
              <a:rPr lang="en-US" sz="2800" dirty="0"/>
              <a:t>communication or alarm system capable of providing emergency instructions </a:t>
            </a:r>
            <a:r>
              <a:rPr lang="en-US" sz="2800" dirty="0" smtClean="0"/>
              <a:t>to facility personnel</a:t>
            </a:r>
            <a:endParaRPr lang="en-US" sz="2800" dirty="0"/>
          </a:p>
          <a:p>
            <a:r>
              <a:rPr lang="en-US" sz="2800" dirty="0" smtClean="0"/>
              <a:t>A </a:t>
            </a:r>
            <a:r>
              <a:rPr lang="en-US" sz="2800" dirty="0"/>
              <a:t>telephone, a hand-held two-way radio, a cell phone or other device capable of </a:t>
            </a:r>
            <a:r>
              <a:rPr lang="en-US" sz="2800" dirty="0" smtClean="0"/>
              <a:t>summoning emergency assistance</a:t>
            </a:r>
            <a:endParaRPr lang="en-US" sz="2800" dirty="0"/>
          </a:p>
          <a:p>
            <a:r>
              <a:rPr lang="en-US" sz="2800" dirty="0" smtClean="0"/>
              <a:t>Fire-control </a:t>
            </a:r>
            <a:r>
              <a:rPr lang="en-US" sz="2800" dirty="0"/>
              <a:t>equipment, spill-control equipment and decontamination equipment; </a:t>
            </a:r>
            <a:r>
              <a:rPr lang="en-US" sz="2800" dirty="0" smtClean="0"/>
              <a:t>and…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08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dirty="0" smtClean="0"/>
              <a:t>Provide Appropriate Emergency Equipment Continued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257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 smtClean="0"/>
              <a:t>Emergency </a:t>
            </a:r>
            <a:r>
              <a:rPr lang="en-US" sz="2000" b="1" dirty="0"/>
              <a:t>response equipment typically </a:t>
            </a:r>
            <a:r>
              <a:rPr lang="en-US" sz="2000" b="1" dirty="0" smtClean="0"/>
              <a:t>includes</a:t>
            </a:r>
            <a:r>
              <a:rPr lang="en-US" sz="2000" b="1" dirty="0" smtClean="0"/>
              <a:t>:</a:t>
            </a:r>
          </a:p>
          <a:p>
            <a:pPr marL="0" indent="0" algn="ctr">
              <a:buNone/>
            </a:pPr>
            <a:endParaRPr lang="en-US" sz="2000" b="1" dirty="0" smtClean="0"/>
          </a:p>
          <a:p>
            <a:r>
              <a:rPr lang="en-US" sz="2800" dirty="0" smtClean="0"/>
              <a:t>Water </a:t>
            </a:r>
            <a:r>
              <a:rPr lang="en-US" sz="2800" dirty="0"/>
              <a:t>at adequate volume and pressure to supply a water hose or </a:t>
            </a:r>
            <a:r>
              <a:rPr lang="en-US" sz="2800" dirty="0" smtClean="0"/>
              <a:t>foam-producing equipment or </a:t>
            </a:r>
            <a:r>
              <a:rPr lang="en-US" sz="2800" dirty="0"/>
              <a:t>automatic sprinklers or water spray </a:t>
            </a:r>
            <a:r>
              <a:rPr lang="en-US" sz="2800" dirty="0" smtClean="0"/>
              <a:t>systems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All facility communications or alarm systems, fire protection equipment, spill-control </a:t>
            </a:r>
            <a:r>
              <a:rPr lang="en-US" sz="2800" dirty="0" smtClean="0"/>
              <a:t>equipment and </a:t>
            </a:r>
            <a:r>
              <a:rPr lang="en-US" sz="2800" dirty="0"/>
              <a:t>decontamination equipment must be </a:t>
            </a:r>
            <a:r>
              <a:rPr lang="en-US" sz="2800" u="sng" dirty="0"/>
              <a:t>tested and maintained </a:t>
            </a:r>
            <a:r>
              <a:rPr lang="en-US" sz="2800" dirty="0"/>
              <a:t>as necessary to assure its </a:t>
            </a:r>
            <a:r>
              <a:rPr lang="en-US" sz="2800" dirty="0" smtClean="0"/>
              <a:t>proper operation </a:t>
            </a:r>
            <a:r>
              <a:rPr lang="en-US" sz="2800" dirty="0"/>
              <a:t>in time of </a:t>
            </a:r>
            <a:r>
              <a:rPr lang="en-US" sz="2800" dirty="0" smtClean="0"/>
              <a:t>emergency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125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Making Emergency Response Arrangements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 wrap="square">
            <a:normAutofit fontScale="47500" lnSpcReduction="20000"/>
          </a:bodyPr>
          <a:lstStyle/>
          <a:p>
            <a:r>
              <a:rPr lang="en-US" sz="4500" dirty="0" smtClean="0"/>
              <a:t>You </a:t>
            </a:r>
            <a:r>
              <a:rPr lang="en-US" sz="4500" dirty="0"/>
              <a:t>must attempt to make arrangements with local authorities </a:t>
            </a:r>
            <a:r>
              <a:rPr lang="en-US" sz="4500" dirty="0" smtClean="0"/>
              <a:t>(page 6)</a:t>
            </a:r>
          </a:p>
          <a:p>
            <a:pPr lvl="1"/>
            <a:r>
              <a:rPr lang="en-US" sz="4500" dirty="0" smtClean="0"/>
              <a:t>fire department (maybe they already visit?)</a:t>
            </a:r>
          </a:p>
          <a:p>
            <a:pPr lvl="1"/>
            <a:r>
              <a:rPr lang="en-US" sz="4500" dirty="0" smtClean="0"/>
              <a:t>emergency </a:t>
            </a:r>
            <a:r>
              <a:rPr lang="en-US" sz="4500" dirty="0"/>
              <a:t>response </a:t>
            </a:r>
            <a:r>
              <a:rPr lang="en-US" sz="4500" dirty="0" smtClean="0"/>
              <a:t>contractors  (who can you call to help or clean up spills?)</a:t>
            </a:r>
          </a:p>
          <a:p>
            <a:pPr lvl="1"/>
            <a:r>
              <a:rPr lang="en-US" sz="4500" dirty="0" smtClean="0"/>
              <a:t>Police</a:t>
            </a:r>
          </a:p>
          <a:p>
            <a:pPr lvl="1"/>
            <a:r>
              <a:rPr lang="en-US" sz="4500" dirty="0" smtClean="0"/>
              <a:t>local hospitals</a:t>
            </a:r>
            <a:endParaRPr lang="en-US" sz="4500" dirty="0"/>
          </a:p>
          <a:p>
            <a:r>
              <a:rPr lang="en-US" sz="4500" dirty="0" smtClean="0"/>
              <a:t>Familiarize </a:t>
            </a:r>
            <a:r>
              <a:rPr lang="en-US" sz="4500" dirty="0"/>
              <a:t>the local authorities </a:t>
            </a:r>
            <a:r>
              <a:rPr lang="en-US" sz="4500" dirty="0" smtClean="0"/>
              <a:t>with </a:t>
            </a:r>
            <a:r>
              <a:rPr lang="en-US" sz="4500" dirty="0"/>
              <a:t>the layout, waste located at you facility, and the types of injuries or illnesses that </a:t>
            </a:r>
            <a:r>
              <a:rPr lang="en-US" sz="4500" dirty="0" smtClean="0"/>
              <a:t>could result </a:t>
            </a:r>
            <a:r>
              <a:rPr lang="en-US" sz="4500" dirty="0"/>
              <a:t>from fires, explosions, or releases at your facility. </a:t>
            </a:r>
            <a:r>
              <a:rPr lang="en-US" sz="4500" dirty="0" smtClean="0"/>
              <a:t> The </a:t>
            </a:r>
            <a:r>
              <a:rPr lang="en-US" sz="4500" dirty="0"/>
              <a:t>information given to the </a:t>
            </a:r>
            <a:r>
              <a:rPr lang="en-US" sz="4500" dirty="0" smtClean="0"/>
              <a:t>authorities should </a:t>
            </a:r>
            <a:r>
              <a:rPr lang="en-US" sz="4500" dirty="0"/>
              <a:t>include: </a:t>
            </a:r>
            <a:endParaRPr lang="en-US" sz="4500" dirty="0" smtClean="0"/>
          </a:p>
          <a:p>
            <a:pPr lvl="1"/>
            <a:r>
              <a:rPr lang="en-US" sz="4500" dirty="0" smtClean="0"/>
              <a:t>the </a:t>
            </a:r>
            <a:r>
              <a:rPr lang="en-US" sz="4500" dirty="0"/>
              <a:t>layout of the </a:t>
            </a:r>
            <a:r>
              <a:rPr lang="en-US" sz="4500" dirty="0" smtClean="0"/>
              <a:t>facility</a:t>
            </a:r>
          </a:p>
          <a:p>
            <a:pPr lvl="1"/>
            <a:r>
              <a:rPr lang="en-US" sz="4500" dirty="0"/>
              <a:t>t</a:t>
            </a:r>
            <a:r>
              <a:rPr lang="en-US" sz="4500" dirty="0" smtClean="0"/>
              <a:t>ypes of waste and the hazards </a:t>
            </a:r>
            <a:r>
              <a:rPr lang="en-US" sz="4500" dirty="0"/>
              <a:t>associated with the </a:t>
            </a:r>
            <a:r>
              <a:rPr lang="en-US" sz="4500" dirty="0" smtClean="0"/>
              <a:t>wastes </a:t>
            </a:r>
            <a:r>
              <a:rPr lang="en-US" sz="4500" dirty="0"/>
              <a:t>at your </a:t>
            </a:r>
            <a:r>
              <a:rPr lang="en-US" sz="4500" dirty="0" smtClean="0"/>
              <a:t>facility</a:t>
            </a:r>
          </a:p>
          <a:p>
            <a:pPr lvl="1"/>
            <a:r>
              <a:rPr lang="en-US" sz="4500" dirty="0" smtClean="0"/>
              <a:t>where </a:t>
            </a:r>
            <a:r>
              <a:rPr lang="en-US" sz="4500" dirty="0"/>
              <a:t>personnel would be </a:t>
            </a:r>
            <a:r>
              <a:rPr lang="en-US" sz="4500" dirty="0" smtClean="0"/>
              <a:t>working </a:t>
            </a:r>
          </a:p>
          <a:p>
            <a:pPr lvl="1"/>
            <a:r>
              <a:rPr lang="en-US" sz="4500" dirty="0" smtClean="0"/>
              <a:t>entrances </a:t>
            </a:r>
            <a:r>
              <a:rPr lang="en-US" sz="4500" dirty="0"/>
              <a:t>to the facility and possible evacuation </a:t>
            </a:r>
            <a:r>
              <a:rPr lang="en-US" sz="4500" dirty="0" smtClean="0"/>
              <a:t>routes and…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20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>
            <a:normAutofit fontScale="90000"/>
          </a:bodyPr>
          <a:lstStyle/>
          <a:p>
            <a:r>
              <a:rPr lang="en-US" dirty="0"/>
              <a:t>Making Emergency Response Arrangements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153400" cy="4953000"/>
          </a:xfrm>
        </p:spPr>
        <p:txBody>
          <a:bodyPr>
            <a:normAutofit fontScale="47500" lnSpcReduction="20000"/>
          </a:bodyPr>
          <a:lstStyle/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5100" dirty="0" smtClean="0">
                <a:solidFill>
                  <a:schemeClr val="tx1"/>
                </a:solidFill>
              </a:rPr>
              <a:t>These </a:t>
            </a:r>
            <a:r>
              <a:rPr lang="en-US" sz="5100" dirty="0">
                <a:solidFill>
                  <a:schemeClr val="tx1"/>
                </a:solidFill>
              </a:rPr>
              <a:t>communications should be documented and maintained at your </a:t>
            </a:r>
            <a:r>
              <a:rPr lang="en-US" sz="5100" dirty="0" smtClean="0">
                <a:solidFill>
                  <a:schemeClr val="tx1"/>
                </a:solidFill>
              </a:rPr>
              <a:t>facility</a:t>
            </a:r>
          </a:p>
          <a:p>
            <a:pPr marL="57150" algn="l"/>
            <a:r>
              <a:rPr lang="en-US" sz="5100" dirty="0" smtClean="0">
                <a:solidFill>
                  <a:schemeClr val="tx1"/>
                </a:solidFill>
              </a:rPr>
              <a:t> </a:t>
            </a:r>
            <a:endParaRPr lang="en-US" sz="5100" dirty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5100" dirty="0">
                <a:solidFill>
                  <a:schemeClr val="tx1"/>
                </a:solidFill>
              </a:rPr>
              <a:t>They could be in the form of phone logs, </a:t>
            </a:r>
            <a:r>
              <a:rPr lang="en-US" sz="5100" u="sng" dirty="0">
                <a:solidFill>
                  <a:schemeClr val="tx1"/>
                </a:solidFill>
              </a:rPr>
              <a:t>certified mail receipts,</a:t>
            </a:r>
            <a:r>
              <a:rPr lang="en-US" sz="5100" dirty="0">
                <a:solidFill>
                  <a:schemeClr val="tx1"/>
                </a:solidFill>
              </a:rPr>
              <a:t> or email </a:t>
            </a:r>
            <a:r>
              <a:rPr lang="en-US" sz="5100" dirty="0" smtClean="0">
                <a:solidFill>
                  <a:schemeClr val="tx1"/>
                </a:solidFill>
              </a:rPr>
              <a:t>logs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5100" dirty="0" smtClean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5100" dirty="0" smtClean="0">
                <a:solidFill>
                  <a:schemeClr val="tx1"/>
                </a:solidFill>
              </a:rPr>
              <a:t>Isn’t </a:t>
            </a:r>
            <a:r>
              <a:rPr lang="en-US" sz="5100" dirty="0">
                <a:solidFill>
                  <a:schemeClr val="tx1"/>
                </a:solidFill>
              </a:rPr>
              <a:t>this overkill since emergencies never happen in Oklahoma?</a:t>
            </a: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5100" dirty="0" smtClean="0">
              <a:solidFill>
                <a:schemeClr val="tx1"/>
              </a:solidFill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r>
              <a:rPr lang="en-US" sz="5100" dirty="0" smtClean="0">
                <a:solidFill>
                  <a:schemeClr val="tx1"/>
                </a:solidFill>
              </a:rPr>
              <a:t>Tornadoes</a:t>
            </a:r>
            <a:r>
              <a:rPr lang="en-US" sz="5100" dirty="0">
                <a:solidFill>
                  <a:schemeClr val="tx1"/>
                </a:solidFill>
              </a:rPr>
              <a:t>, </a:t>
            </a:r>
            <a:r>
              <a:rPr lang="en-US" sz="5100" dirty="0" smtClean="0">
                <a:solidFill>
                  <a:schemeClr val="tx1"/>
                </a:solidFill>
              </a:rPr>
              <a:t>Winds</a:t>
            </a:r>
            <a:r>
              <a:rPr lang="en-US" sz="5100" dirty="0">
                <a:solidFill>
                  <a:schemeClr val="tx1"/>
                </a:solidFill>
              </a:rPr>
              <a:t>, Flash floods, Earthquakes, Hail, </a:t>
            </a:r>
            <a:r>
              <a:rPr lang="en-US" sz="5100" dirty="0" smtClean="0">
                <a:solidFill>
                  <a:schemeClr val="tx1"/>
                </a:solidFill>
              </a:rPr>
              <a:t>Heat</a:t>
            </a:r>
            <a:r>
              <a:rPr lang="en-US" sz="5100" dirty="0">
                <a:solidFill>
                  <a:schemeClr val="tx1"/>
                </a:solidFill>
              </a:rPr>
              <a:t>, </a:t>
            </a:r>
            <a:r>
              <a:rPr lang="en-US" sz="5100" dirty="0" smtClean="0">
                <a:solidFill>
                  <a:schemeClr val="tx1"/>
                </a:solidFill>
              </a:rPr>
              <a:t>Cold</a:t>
            </a:r>
            <a:r>
              <a:rPr lang="en-US" sz="5100" dirty="0">
                <a:solidFill>
                  <a:schemeClr val="tx1"/>
                </a:solidFill>
              </a:rPr>
              <a:t>, </a:t>
            </a:r>
            <a:r>
              <a:rPr lang="en-US" sz="5100" dirty="0" smtClean="0">
                <a:solidFill>
                  <a:schemeClr val="tx1"/>
                </a:solidFill>
              </a:rPr>
              <a:t>Ice</a:t>
            </a:r>
            <a:r>
              <a:rPr lang="en-US" sz="5100" dirty="0">
                <a:solidFill>
                  <a:schemeClr val="tx1"/>
                </a:solidFill>
              </a:rPr>
              <a:t>, L</a:t>
            </a:r>
            <a:r>
              <a:rPr lang="en-US" sz="5100" dirty="0" smtClean="0">
                <a:solidFill>
                  <a:schemeClr val="tx1"/>
                </a:solidFill>
              </a:rPr>
              <a:t>ightning, Fire</a:t>
            </a: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5100" dirty="0" smtClean="0">
              <a:solidFill>
                <a:schemeClr val="tx1"/>
              </a:solidFill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r>
              <a:rPr lang="en-US" sz="5100" dirty="0" smtClean="0">
                <a:solidFill>
                  <a:schemeClr val="tx1"/>
                </a:solidFill>
              </a:rPr>
              <a:t>Bubba </a:t>
            </a:r>
            <a:r>
              <a:rPr lang="en-US" sz="5100" dirty="0">
                <a:solidFill>
                  <a:schemeClr val="tx1"/>
                </a:solidFill>
              </a:rPr>
              <a:t>driving the forklift into the drum storage area while texting (unforeseen emergencies)</a:t>
            </a:r>
          </a:p>
          <a:p>
            <a:pPr marL="0" lvl="1" algn="l"/>
            <a:endParaRPr lang="en-US" sz="45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00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522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Emergency Coordinator (guidance document section C, page 3)</vt:lpstr>
      <vt:lpstr> Responsibilities: </vt:lpstr>
      <vt:lpstr>Posting Emergency Information Next to the Telephone</vt:lpstr>
      <vt:lpstr> Provide Appropriate Emergency Equipment  </vt:lpstr>
      <vt:lpstr> Provide Appropriate Emergency Equipment Continued  </vt:lpstr>
      <vt:lpstr>Making Emergency Response Arrangements  </vt:lpstr>
      <vt:lpstr>Making Emergency Response Arrangements</vt:lpstr>
    </vt:vector>
  </TitlesOfParts>
  <Company>ODEQ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Kirk, Ryan</dc:creator>
  <cp:lastModifiedBy>DEQUser</cp:lastModifiedBy>
  <cp:revision>25</cp:revision>
  <cp:lastPrinted>2015-06-17T20:25:07Z</cp:lastPrinted>
  <dcterms:created xsi:type="dcterms:W3CDTF">2015-05-28T23:16:09Z</dcterms:created>
  <dcterms:modified xsi:type="dcterms:W3CDTF">2015-06-17T20:44:50Z</dcterms:modified>
</cp:coreProperties>
</file>