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4" r:id="rId7"/>
    <p:sldId id="265" r:id="rId8"/>
    <p:sldId id="260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2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4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6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3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3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3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FFFF">
                <a:alpha val="66000"/>
                <a:lumMod val="51000"/>
                <a:lumOff val="49000"/>
              </a:srgbClr>
            </a:gs>
            <a:gs pos="73828">
              <a:srgbClr val="FFFFFF"/>
            </a:gs>
            <a:gs pos="72656">
              <a:srgbClr val="FFFFFF"/>
            </a:gs>
            <a:gs pos="70312">
              <a:srgbClr val="FFFFFF"/>
            </a:gs>
            <a:gs pos="65625">
              <a:srgbClr val="FFFFFF"/>
            </a:gs>
            <a:gs pos="56250">
              <a:srgbClr val="FFFFFF"/>
            </a:gs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1642-CD9D-4FB6-B56B-56C349D973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1984-8258-426A-8230-969745D11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3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>
                <a:lumMod val="95000"/>
              </a:schemeClr>
            </a:gs>
            <a:gs pos="73828">
              <a:srgbClr val="FFFFFF"/>
            </a:gs>
            <a:gs pos="72656">
              <a:srgbClr val="FFFFFF"/>
            </a:gs>
            <a:gs pos="70312">
              <a:srgbClr val="FFFFFF"/>
            </a:gs>
            <a:gs pos="65625">
              <a:srgbClr val="FFFFFF"/>
            </a:gs>
            <a:gs pos="56250">
              <a:srgbClr val="FFFFFF"/>
            </a:gs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001000" cy="914400"/>
          </a:xfrm>
        </p:spPr>
        <p:txBody>
          <a:bodyPr/>
          <a:lstStyle/>
          <a:p>
            <a:r>
              <a:rPr lang="en-US" dirty="0" smtClean="0"/>
              <a:t>Hazardous Waste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SQGs are </a:t>
            </a:r>
            <a:r>
              <a:rPr lang="en-US" u="sng" dirty="0" smtClean="0">
                <a:solidFill>
                  <a:schemeClr val="tx1"/>
                </a:solidFill>
              </a:rPr>
              <a:t>required </a:t>
            </a:r>
            <a:r>
              <a:rPr lang="en-US" dirty="0" smtClean="0">
                <a:solidFill>
                  <a:schemeClr val="tx1"/>
                </a:solidFill>
              </a:rPr>
              <a:t>to perform training for all employees who are </a:t>
            </a:r>
            <a:r>
              <a:rPr lang="en-US" u="sng" dirty="0" smtClean="0">
                <a:solidFill>
                  <a:schemeClr val="tx1"/>
                </a:solidFill>
              </a:rPr>
              <a:t>involved</a:t>
            </a:r>
            <a:r>
              <a:rPr lang="en-US" dirty="0" smtClean="0">
                <a:solidFill>
                  <a:schemeClr val="tx1"/>
                </a:solidFill>
              </a:rPr>
              <a:t> with hazardous waste.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Involvement includes: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Handling of the waste (from generation point to the container)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Management </a:t>
            </a:r>
            <a:r>
              <a:rPr lang="en-US" sz="2200" dirty="0">
                <a:solidFill>
                  <a:schemeClr val="tx1"/>
                </a:solidFill>
              </a:rPr>
              <a:t>of the waste (managing the container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Manifesting the waste (the person who signs the manifest and the person who maintains the manifest)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Emergency or Contingency Plan (all employees should know the Emergency Coordinator and what to do in emergency events)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88724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WARNING: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OSHA’s HAZWOPER 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TRAINING IS NOT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ENOUGH!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HAZWOPER TRAINING:</a:t>
            </a: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not provide your employees a familiarity with your facility’s generated waste.</a:t>
            </a:r>
          </a:p>
          <a:p>
            <a:r>
              <a:rPr lang="en-US" dirty="0" smtClean="0"/>
              <a:t>Does not provide training on container management.</a:t>
            </a:r>
          </a:p>
          <a:p>
            <a:r>
              <a:rPr lang="en-US" dirty="0" smtClean="0"/>
              <a:t>Does not provide training on manifesting and other record keeping.</a:t>
            </a:r>
          </a:p>
          <a:p>
            <a:r>
              <a:rPr lang="en-US" dirty="0" smtClean="0"/>
              <a:t>Does not provide training on your facility’s emergency response plan or Emergency Coordinator information.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/>
              <a:t>Hazardous Waste Training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11606"/>
          <a:stretch/>
        </p:blipFill>
        <p:spPr bwMode="auto">
          <a:xfrm>
            <a:off x="3886200" y="1295400"/>
            <a:ext cx="4610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5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/>
              <a:t>Hazardous Waste Training</a:t>
            </a:r>
          </a:p>
        </p:txBody>
      </p:sp>
      <p:pic>
        <p:nvPicPr>
          <p:cNvPr id="3074" name="Picture 2" descr="D:\Coffel Files\HAZWASTE General\Inspections\6FY2009\2 SQGs\10.xxx Wood Pressure Control Group OKD987084787 Shawnee\Photos\Insp Photos 7-10-08 0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t="31294" r="29045" b="31294"/>
          <a:stretch/>
        </p:blipFill>
        <p:spPr bwMode="auto">
          <a:xfrm>
            <a:off x="5577306" y="1219200"/>
            <a:ext cx="3403360" cy="22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7169" r="16360"/>
          <a:stretch/>
        </p:blipFill>
        <p:spPr bwMode="auto">
          <a:xfrm>
            <a:off x="4114800" y="2971800"/>
            <a:ext cx="316418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657600" cy="53115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Specific Subject Matter:</a:t>
            </a:r>
          </a:p>
          <a:p>
            <a:r>
              <a:rPr lang="en-US" dirty="0" smtClean="0"/>
              <a:t>Container Management such as:</a:t>
            </a:r>
          </a:p>
          <a:p>
            <a:pPr lvl="1"/>
            <a:r>
              <a:rPr lang="en-US" dirty="0" smtClean="0"/>
              <a:t>Labeling</a:t>
            </a:r>
          </a:p>
          <a:p>
            <a:pPr lvl="1"/>
            <a:r>
              <a:rPr lang="en-US" dirty="0" smtClean="0"/>
              <a:t>Accumulation start date</a:t>
            </a:r>
          </a:p>
          <a:p>
            <a:pPr lvl="1"/>
            <a:r>
              <a:rPr lang="en-US" dirty="0" smtClean="0"/>
              <a:t>Definition of “closed”</a:t>
            </a:r>
          </a:p>
          <a:p>
            <a:pPr lvl="1"/>
            <a:r>
              <a:rPr lang="en-US" dirty="0" smtClean="0"/>
              <a:t>Weekly inspections/logs</a:t>
            </a:r>
          </a:p>
          <a:p>
            <a:pPr lvl="1"/>
            <a:r>
              <a:rPr lang="en-US" dirty="0" smtClean="0"/>
              <a:t>Manifesting, and record keeping (such as LDRs, BOL, inventories).</a:t>
            </a:r>
          </a:p>
        </p:txBody>
      </p:sp>
    </p:spTree>
    <p:extLst>
      <p:ext uri="{BB962C8B-B14F-4D97-AF65-F5344CB8AC3E}">
        <p14:creationId xmlns:p14="http://schemas.microsoft.com/office/powerpoint/2010/main" val="4556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Hazardous Waste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8543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facility may claim training was completed.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Without documented training, how does an inspector to verify that? </a:t>
            </a:r>
            <a:r>
              <a:rPr lang="en-US" sz="2800" u="sng" dirty="0" smtClean="0"/>
              <a:t>Training records</a:t>
            </a:r>
            <a:r>
              <a:rPr lang="en-US" sz="2800" dirty="0" smtClean="0"/>
              <a:t>.  If not available, then:</a:t>
            </a:r>
          </a:p>
          <a:p>
            <a:pPr lvl="1"/>
            <a:r>
              <a:rPr lang="en-US" sz="2800" dirty="0" smtClean="0"/>
              <a:t>Conversations with employees about their waste management methods.</a:t>
            </a:r>
          </a:p>
          <a:p>
            <a:pPr lvl="1"/>
            <a:r>
              <a:rPr lang="en-US" sz="2800" dirty="0" smtClean="0"/>
              <a:t>Actual container management observed.</a:t>
            </a:r>
            <a:endParaRPr lang="en-US" sz="2800" dirty="0"/>
          </a:p>
          <a:p>
            <a:pPr lvl="1"/>
            <a:r>
              <a:rPr lang="en-US" sz="2800" dirty="0" smtClean="0"/>
              <a:t>Housekeeping issues observed. </a:t>
            </a:r>
          </a:p>
          <a:p>
            <a:pPr lvl="1"/>
            <a:r>
              <a:rPr lang="en-US" sz="2800" dirty="0" smtClean="0"/>
              <a:t>Documentation reviewed.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47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Hazardous Waste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465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Facility claimed employee training was completed. Which appears to support that?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1412"/>
            <a:ext cx="432040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31412"/>
            <a:ext cx="3612809" cy="41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667"/>
            <a:ext cx="8229600" cy="1143000"/>
          </a:xfrm>
        </p:spPr>
        <p:txBody>
          <a:bodyPr/>
          <a:lstStyle/>
          <a:p>
            <a:r>
              <a:rPr lang="en-US" dirty="0"/>
              <a:t>Hazardous Waste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4069976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Employee training was completed but not documented. Facility claimed they trained their employees on container management and an on-site distiller operation. HOWEVER:</a:t>
            </a:r>
            <a:endParaRPr lang="en-US" dirty="0"/>
          </a:p>
        </p:txBody>
      </p:sp>
      <p:pic>
        <p:nvPicPr>
          <p:cNvPr id="2051" name="Picture 3" descr="D:\Coffel Files\HAZWASTE General\Inspections\9FY2012\13.OKR000023234 Shamrock Coatinings Tulsa SQG\CEI Photos see hard file for log\August 2011 CEI Photographs 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/>
          <a:stretch/>
        </p:blipFill>
        <p:spPr bwMode="auto">
          <a:xfrm>
            <a:off x="4756455" y="1676400"/>
            <a:ext cx="42411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6004"/>
          </a:xfrm>
        </p:spPr>
        <p:txBody>
          <a:bodyPr/>
          <a:lstStyle/>
          <a:p>
            <a:r>
              <a:rPr lang="en-US" dirty="0"/>
              <a:t>Hazardous Waste Training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8" y="1143000"/>
            <a:ext cx="8671311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1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/>
              <a:t>Hazardous Waste Training</a:t>
            </a:r>
          </a:p>
        </p:txBody>
      </p:sp>
      <p:pic>
        <p:nvPicPr>
          <p:cNvPr id="4100" name="Picture 4" descr="D:\Coffel Files\HAZWASTE General\Inspections\6FY2009\3 LQGs\9. Goodyear Lawton OKR086998663 Lawton 2005\Photos as supplied by Goodyear\June 2009 CEI 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13663" r="10662" b="15993"/>
          <a:stretch/>
        </p:blipFill>
        <p:spPr bwMode="auto">
          <a:xfrm>
            <a:off x="3352800" y="2286000"/>
            <a:ext cx="5716064" cy="34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7338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Specific Subject Matter :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Emergency </a:t>
            </a:r>
            <a:r>
              <a:rPr lang="en-US" dirty="0"/>
              <a:t>Coordinator </a:t>
            </a:r>
            <a:r>
              <a:rPr lang="en-US" dirty="0" smtClean="0"/>
              <a:t>information and location and       access to     emergency communication devices.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>
                <a:lumMod val="95000"/>
              </a:schemeClr>
            </a:gs>
            <a:gs pos="73828">
              <a:srgbClr val="FFFFFF"/>
            </a:gs>
            <a:gs pos="72656">
              <a:srgbClr val="FFFFFF"/>
            </a:gs>
            <a:gs pos="70312">
              <a:srgbClr val="FFFFFF"/>
            </a:gs>
            <a:gs pos="65625">
              <a:srgbClr val="FFFFFF"/>
            </a:gs>
            <a:gs pos="56250">
              <a:srgbClr val="FFFFFF"/>
            </a:gs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Hazardous Waste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76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DEQ recommends facilities document and maintain training records.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is the easiest way to prove you provided the training in the event an issue arises. </a:t>
            </a:r>
          </a:p>
          <a:p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t="16400" r="34975" b="8666"/>
          <a:stretch/>
        </p:blipFill>
        <p:spPr bwMode="auto">
          <a:xfrm>
            <a:off x="3818965" y="1295400"/>
            <a:ext cx="4983480" cy="543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9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7E3D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329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Hazardous Waste Training</vt:lpstr>
      <vt:lpstr>Hazardous Waste Training</vt:lpstr>
      <vt:lpstr>Hazardous Waste Training</vt:lpstr>
      <vt:lpstr>Hazardous Waste Training</vt:lpstr>
      <vt:lpstr>Hazardous Waste Training</vt:lpstr>
      <vt:lpstr>Hazardous Waste Training</vt:lpstr>
      <vt:lpstr>Hazardous Waste Training</vt:lpstr>
      <vt:lpstr>Hazardous Waste Training</vt:lpstr>
      <vt:lpstr>Hazardous Waste Training</vt:lpstr>
    </vt:vector>
  </TitlesOfParts>
  <Company>ODEQ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Kirk, Ryan</dc:creator>
  <cp:lastModifiedBy>Chen, Lixia (Alicia)</cp:lastModifiedBy>
  <cp:revision>40</cp:revision>
  <dcterms:created xsi:type="dcterms:W3CDTF">2015-05-28T23:16:09Z</dcterms:created>
  <dcterms:modified xsi:type="dcterms:W3CDTF">2015-06-16T19:56:02Z</dcterms:modified>
</cp:coreProperties>
</file>