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793" autoAdjust="0"/>
  </p:normalViewPr>
  <p:slideViewPr>
    <p:cSldViewPr>
      <p:cViewPr>
        <p:scale>
          <a:sx n="80" d="100"/>
          <a:sy n="80" d="100"/>
        </p:scale>
        <p:origin x="-149" y="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288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7F2C8B-4FCA-46E1-ADEA-D87FB9BD35C1}" type="datetimeFigureOut">
              <a:rPr lang="en-US" smtClean="0"/>
              <a:t>6/18/2015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782997-FEB9-4DC0-8417-319CA8BD9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67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Waste reclaimed under contractual agreement: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The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reclaimer</a:t>
            </a:r>
            <a:r>
              <a:rPr lang="en-US" baseline="0" dirty="0" smtClean="0"/>
              <a:t> come to pick up the waste, reclaim it at their site, return the reclaimed waste to you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There must be an agreement btw the generator and </a:t>
            </a:r>
            <a:r>
              <a:rPr lang="en-US" baseline="0" dirty="0" err="1" smtClean="0"/>
              <a:t>reclaimer</a:t>
            </a:r>
            <a:r>
              <a:rPr lang="en-US" baseline="0" dirty="0" smtClean="0"/>
              <a:t>. In </a:t>
            </a:r>
            <a:r>
              <a:rPr lang="en-US" baseline="0" dirty="0" smtClean="0"/>
              <a:t>agreement, identify the type of waste and the frequency of the shipment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The vehicle used to transport the waste </a:t>
            </a:r>
            <a:r>
              <a:rPr lang="en-US" baseline="0" dirty="0" smtClean="0"/>
              <a:t>and </a:t>
            </a:r>
            <a:r>
              <a:rPr lang="en-US" baseline="0" smtClean="0"/>
              <a:t>reclaimed waste between </a:t>
            </a:r>
            <a:r>
              <a:rPr lang="en-US" baseline="0" dirty="0" smtClean="0"/>
              <a:t>your facility and the </a:t>
            </a:r>
            <a:r>
              <a:rPr lang="en-US" baseline="0" dirty="0" err="1" smtClean="0"/>
              <a:t>reclaimer</a:t>
            </a:r>
            <a:r>
              <a:rPr lang="en-US" baseline="0" dirty="0" smtClean="0"/>
              <a:t> must be owned and operated by the </a:t>
            </a:r>
            <a:r>
              <a:rPr lang="en-US" baseline="0" dirty="0" err="1" smtClean="0"/>
              <a:t>reclaimer</a:t>
            </a:r>
            <a:endParaRPr lang="en-US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Keep a copy of the agreement at your facility for at least 3 years after the termination of the agreement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782997-FEB9-4DC0-8417-319CA8BD975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1047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Instruction is on the back of each manifest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782997-FEB9-4DC0-8417-319CA8BD975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9085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782997-FEB9-4DC0-8417-319CA8BD975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402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1642-CD9D-4FB6-B56B-56C349D973C4}" type="datetimeFigureOut">
              <a:rPr lang="en-US" smtClean="0"/>
              <a:t>6/18/2015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81984-8258-426A-8230-969745D11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811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1642-CD9D-4FB6-B56B-56C349D973C4}" type="datetimeFigureOut">
              <a:rPr lang="en-US" smtClean="0"/>
              <a:t>6/18/2015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81984-8258-426A-8230-969745D11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828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1642-CD9D-4FB6-B56B-56C349D973C4}" type="datetimeFigureOut">
              <a:rPr lang="en-US" smtClean="0"/>
              <a:t>6/18/2015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81984-8258-426A-8230-969745D11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840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1642-CD9D-4FB6-B56B-56C349D973C4}" type="datetimeFigureOut">
              <a:rPr lang="en-US" smtClean="0"/>
              <a:t>6/18/2015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81984-8258-426A-8230-969745D11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367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1642-CD9D-4FB6-B56B-56C349D973C4}" type="datetimeFigureOut">
              <a:rPr lang="en-US" smtClean="0"/>
              <a:t>6/18/2015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81984-8258-426A-8230-969745D11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302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1642-CD9D-4FB6-B56B-56C349D973C4}" type="datetimeFigureOut">
              <a:rPr lang="en-US" smtClean="0"/>
              <a:t>6/18/2015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81984-8258-426A-8230-969745D11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438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1642-CD9D-4FB6-B56B-56C349D973C4}" type="datetimeFigureOut">
              <a:rPr lang="en-US" smtClean="0"/>
              <a:t>6/18/2015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81984-8258-426A-8230-969745D11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483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1642-CD9D-4FB6-B56B-56C349D973C4}" type="datetimeFigureOut">
              <a:rPr lang="en-US" smtClean="0"/>
              <a:t>6/18/2015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81984-8258-426A-8230-969745D11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769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1642-CD9D-4FB6-B56B-56C349D973C4}" type="datetimeFigureOut">
              <a:rPr lang="en-US" smtClean="0"/>
              <a:t>6/18/2015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81984-8258-426A-8230-969745D11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839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1642-CD9D-4FB6-B56B-56C349D973C4}" type="datetimeFigureOut">
              <a:rPr lang="en-US" smtClean="0"/>
              <a:t>6/18/2015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81984-8258-426A-8230-969745D11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935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1642-CD9D-4FB6-B56B-56C349D973C4}" type="datetimeFigureOut">
              <a:rPr lang="en-US" smtClean="0"/>
              <a:t>6/18/2015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81984-8258-426A-8230-969745D11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041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7000">
              <a:srgbClr val="FFFFFF">
                <a:alpha val="66000"/>
                <a:lumMod val="51000"/>
                <a:lumOff val="49000"/>
              </a:srgbClr>
            </a:gs>
            <a:gs pos="73828">
              <a:srgbClr val="FFFFFF"/>
            </a:gs>
            <a:gs pos="72656">
              <a:srgbClr val="FFFFFF"/>
            </a:gs>
            <a:gs pos="70312">
              <a:srgbClr val="FFFFFF"/>
            </a:gs>
            <a:gs pos="65625">
              <a:srgbClr val="FFFFFF"/>
            </a:gs>
            <a:gs pos="56250">
              <a:srgbClr val="FFFFFF"/>
            </a:gs>
            <a:gs pos="37500">
              <a:srgbClr val="FFFFFF"/>
            </a:gs>
            <a:gs pos="0">
              <a:schemeClr val="bg1">
                <a:tint val="90000"/>
              </a:schemeClr>
            </a:gs>
            <a:gs pos="75000">
              <a:schemeClr val="bg1">
                <a:shade val="100000"/>
                <a:satMod val="115000"/>
              </a:schemeClr>
            </a:gs>
            <a:gs pos="100000">
              <a:schemeClr val="bg1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51642-CD9D-4FB6-B56B-56C349D973C4}" type="datetimeFigureOut">
              <a:rPr lang="en-US" smtClean="0"/>
              <a:t>6/18/2015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A81984-8258-426A-8230-969745D11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439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7000">
              <a:schemeClr val="bg1">
                <a:lumMod val="95000"/>
              </a:schemeClr>
            </a:gs>
            <a:gs pos="73828">
              <a:srgbClr val="FFFFFF"/>
            </a:gs>
            <a:gs pos="72656">
              <a:srgbClr val="FFFFFF"/>
            </a:gs>
            <a:gs pos="70312">
              <a:srgbClr val="FFFFFF"/>
            </a:gs>
            <a:gs pos="65625">
              <a:srgbClr val="FFFFFF"/>
            </a:gs>
            <a:gs pos="56250">
              <a:srgbClr val="FFFFFF"/>
            </a:gs>
            <a:gs pos="37500">
              <a:srgbClr val="FFFFFF"/>
            </a:gs>
            <a:gs pos="0">
              <a:schemeClr val="bg1">
                <a:tint val="90000"/>
              </a:schemeClr>
            </a:gs>
            <a:gs pos="75000">
              <a:schemeClr val="bg1">
                <a:shade val="100000"/>
                <a:satMod val="115000"/>
              </a:schemeClr>
            </a:gs>
            <a:gs pos="100000">
              <a:schemeClr val="bg1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228600"/>
            <a:ext cx="4953000" cy="381001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Manifesting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7925" y="1371600"/>
            <a:ext cx="8229600" cy="4634553"/>
          </a:xfrm>
        </p:spPr>
        <p:txBody>
          <a:bodyPr>
            <a:normAutofit/>
          </a:bodyPr>
          <a:lstStyle/>
          <a:p>
            <a:pPr marL="457200" indent="-457200" algn="l">
              <a:buSzPct val="120000"/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Multi-copy document tracking hazardous waste from leaving generator to reaching offsite TSD.</a:t>
            </a:r>
          </a:p>
          <a:p>
            <a:pPr marL="457200" indent="-457200" algn="l">
              <a:buSzPct val="120000"/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Required for all hazardous wastes shipped offsite with some exemptions.</a:t>
            </a:r>
          </a:p>
          <a:p>
            <a:pPr marL="457200" indent="-457200" algn="l">
              <a:buSzPct val="120000"/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Generator’s responsibility to ensure correct and complete information.</a:t>
            </a:r>
          </a:p>
          <a:p>
            <a:pPr marL="457200" indent="-457200" algn="l">
              <a:buSzPct val="120000"/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Keep manifests for at least 3 years.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762000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4750" y="0"/>
            <a:ext cx="2149250" cy="14485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1699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1066800"/>
            <a:ext cx="80772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SzPct val="150000"/>
            </a:pPr>
            <a:r>
              <a:rPr lang="en-US" sz="2800" u="sng" dirty="0" smtClean="0"/>
              <a:t>Exemptions</a:t>
            </a:r>
            <a:endParaRPr lang="en-US" sz="2800" u="sng" dirty="0"/>
          </a:p>
          <a:p>
            <a:pPr marL="403225" lvl="1" indent="-288925">
              <a:buSzPct val="120000"/>
              <a:buFont typeface="Arial" panose="020B0604020202020204" pitchFamily="34" charset="0"/>
              <a:buChar char="•"/>
            </a:pPr>
            <a:r>
              <a:rPr lang="en-US" sz="2400" dirty="0"/>
              <a:t>CESQG </a:t>
            </a:r>
            <a:r>
              <a:rPr lang="en-US" sz="2400" dirty="0" smtClean="0"/>
              <a:t>wastes</a:t>
            </a:r>
          </a:p>
          <a:p>
            <a:pPr lvl="1" indent="-342900">
              <a:buSzPct val="120000"/>
              <a:buFont typeface="Arial" panose="020B0604020202020204" pitchFamily="34" charset="0"/>
              <a:buChar char="•"/>
            </a:pPr>
            <a:r>
              <a:rPr lang="en-US" sz="2400" dirty="0" smtClean="0"/>
              <a:t>Waste reclaimed under contractual tolling agreement</a:t>
            </a:r>
          </a:p>
          <a:p>
            <a:pPr lvl="2" indent="-457200">
              <a:buSzPct val="120000"/>
              <a:buFont typeface="Arial" panose="020B0604020202020204" pitchFamily="34" charset="0"/>
              <a:buChar char="•"/>
            </a:pPr>
            <a:r>
              <a:rPr lang="en-US" sz="2400" dirty="0" smtClean="0"/>
              <a:t>Need to meet qualifications</a:t>
            </a:r>
            <a:endParaRPr lang="en-US" sz="2400" dirty="0"/>
          </a:p>
          <a:p>
            <a:pPr lvl="1" indent="-342900">
              <a:buSzPct val="120000"/>
              <a:buFont typeface="Arial" panose="020B0604020202020204" pitchFamily="34" charset="0"/>
              <a:buChar char="•"/>
            </a:pPr>
            <a:r>
              <a:rPr lang="en-US" sz="2400" dirty="0"/>
              <a:t>Universal wastes (fluorescent lamps, batteries, mercury-containing waste</a:t>
            </a:r>
            <a:r>
              <a:rPr lang="en-US" sz="2400" dirty="0" smtClean="0"/>
              <a:t>)</a:t>
            </a:r>
          </a:p>
          <a:p>
            <a:pPr lvl="1" indent="-342900">
              <a:buSzPct val="120000"/>
              <a:buFont typeface="Arial" panose="020B0604020202020204" pitchFamily="34" charset="0"/>
              <a:buChar char="•"/>
            </a:pPr>
            <a:r>
              <a:rPr lang="en-US" sz="2400" dirty="0"/>
              <a:t>Used oil</a:t>
            </a:r>
          </a:p>
          <a:p>
            <a:pPr lvl="1" indent="-342900">
              <a:buSzPct val="120000"/>
              <a:buFont typeface="Arial" panose="020B0604020202020204" pitchFamily="34" charset="0"/>
              <a:buChar char="•"/>
            </a:pPr>
            <a:r>
              <a:rPr lang="en-US" sz="2400" dirty="0" smtClean="0"/>
              <a:t>Hazardous </a:t>
            </a:r>
            <a:r>
              <a:rPr lang="en-US" sz="2400" dirty="0"/>
              <a:t>wastes </a:t>
            </a:r>
            <a:r>
              <a:rPr lang="en-US" sz="2400" dirty="0" smtClean="0"/>
              <a:t>exempted from RCRA:</a:t>
            </a:r>
            <a:endParaRPr lang="en-US" sz="2400" dirty="0"/>
          </a:p>
          <a:p>
            <a:pPr lvl="2" indent="-457200">
              <a:buSzPct val="120000"/>
              <a:buFont typeface="Arial" panose="020B0604020202020204" pitchFamily="34" charset="0"/>
              <a:buChar char="•"/>
            </a:pPr>
            <a:r>
              <a:rPr lang="en-US" sz="2400" dirty="0" smtClean="0"/>
              <a:t>Scrap </a:t>
            </a:r>
            <a:r>
              <a:rPr lang="en-US" sz="2400" dirty="0"/>
              <a:t>metal</a:t>
            </a:r>
          </a:p>
          <a:p>
            <a:pPr lvl="2" indent="-457200">
              <a:buSzPct val="120000"/>
              <a:buFont typeface="Arial" panose="020B0604020202020204" pitchFamily="34" charset="0"/>
              <a:buChar char="•"/>
            </a:pPr>
            <a:r>
              <a:rPr lang="en-US" sz="2400" dirty="0"/>
              <a:t>Lead-acid batteries to be </a:t>
            </a:r>
            <a:r>
              <a:rPr lang="en-US" sz="2400" dirty="0" smtClean="0"/>
              <a:t>reclaimed</a:t>
            </a:r>
          </a:p>
          <a:p>
            <a:pPr lvl="2">
              <a:buClr>
                <a:srgbClr val="C00000"/>
              </a:buClr>
            </a:pPr>
            <a:endParaRPr lang="en-US" sz="2400" dirty="0"/>
          </a:p>
          <a:p>
            <a:pPr marL="228600" lvl="1">
              <a:buClr>
                <a:srgbClr val="C00000"/>
              </a:buClr>
            </a:pPr>
            <a:r>
              <a:rPr lang="en-US" sz="2400" dirty="0">
                <a:solidFill>
                  <a:schemeClr val="accent2"/>
                </a:solidFill>
              </a:rPr>
              <a:t>When not shipped on </a:t>
            </a:r>
            <a:r>
              <a:rPr lang="en-US" sz="2400" dirty="0" smtClean="0">
                <a:solidFill>
                  <a:schemeClr val="accent2"/>
                </a:solidFill>
              </a:rPr>
              <a:t>manifests, </a:t>
            </a:r>
            <a:r>
              <a:rPr lang="en-US" sz="2400" dirty="0">
                <a:solidFill>
                  <a:schemeClr val="accent2"/>
                </a:solidFill>
              </a:rPr>
              <a:t>keep any records, such as receipt, bill of lading, etc. to prove these wastes are shipped to right facilities.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895600" y="152400"/>
            <a:ext cx="3429000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Manifesting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762000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4889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 rot="16200000">
            <a:off x="-1257300" y="3045371"/>
            <a:ext cx="40386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Manifesting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371600" y="0"/>
            <a:ext cx="0" cy="68563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9533" y="1604"/>
            <a:ext cx="5899004" cy="68563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543450" y="381000"/>
            <a:ext cx="1047349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chemeClr val="accent2"/>
                </a:solidFill>
              </a:rPr>
              <a:t>Manifest Page 1</a:t>
            </a:r>
            <a:endParaRPr lang="en-US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2911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438400" y="152400"/>
            <a:ext cx="3117616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Manifesting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3597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216" y="838200"/>
            <a:ext cx="7752984" cy="51946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876799" y="1032736"/>
            <a:ext cx="13584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Working 24/7</a:t>
            </a:r>
            <a:endParaRPr lang="en-US" sz="1200" b="1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33400" y="838200"/>
            <a:ext cx="381000" cy="51946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7128979" y="4921184"/>
            <a:ext cx="15578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Six most representative codes</a:t>
            </a:r>
            <a:endParaRPr lang="en-US" sz="1200" b="1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371599" y="5567515"/>
            <a:ext cx="41148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Specific information of each waste (optional)</a:t>
            </a:r>
            <a:endParaRPr lang="en-US" sz="1200" b="1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6172200" y="304800"/>
            <a:ext cx="1905000" cy="381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 smtClean="0">
                <a:solidFill>
                  <a:schemeClr val="accent2"/>
                </a:solidFill>
              </a:rPr>
              <a:t>Manifest Page 1</a:t>
            </a:r>
            <a:endParaRPr lang="en-US" sz="1800" b="1" dirty="0">
              <a:solidFill>
                <a:schemeClr val="accent2"/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1159441" y="3959943"/>
            <a:ext cx="7454636" cy="554487"/>
            <a:chOff x="1159441" y="3959943"/>
            <a:chExt cx="7454636" cy="554487"/>
          </a:xfrm>
        </p:grpSpPr>
        <p:sp>
          <p:nvSpPr>
            <p:cNvPr id="20" name="TextBox 19"/>
            <p:cNvSpPr txBox="1"/>
            <p:nvPr/>
          </p:nvSpPr>
          <p:spPr>
            <a:xfrm>
              <a:off x="1523999" y="3991210"/>
              <a:ext cx="339210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solidFill>
                    <a:srgbClr val="0070C0"/>
                  </a:solidFill>
                  <a:latin typeface="+mj-lt"/>
                </a:rPr>
                <a:t>Waste paint related material, 3,  UN1263, PG III</a:t>
              </a:r>
              <a:endParaRPr lang="en-US" sz="1400" b="1" dirty="0">
                <a:solidFill>
                  <a:srgbClr val="0070C0"/>
                </a:solidFill>
                <a:latin typeface="+mj-lt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159441" y="4021498"/>
              <a:ext cx="21215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solidFill>
                    <a:srgbClr val="0070C0"/>
                  </a:solidFill>
                  <a:latin typeface="+mj-lt"/>
                </a:rPr>
                <a:t>X</a:t>
              </a:r>
              <a:endParaRPr lang="en-US" sz="1400" b="1" dirty="0">
                <a:solidFill>
                  <a:srgbClr val="0070C0"/>
                </a:solidFill>
                <a:latin typeface="+mj-lt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5257800" y="4041464"/>
              <a:ext cx="2982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solidFill>
                    <a:srgbClr val="0070C0"/>
                  </a:solidFill>
                  <a:latin typeface="+mj-lt"/>
                </a:rPr>
                <a:t>4</a:t>
              </a:r>
              <a:endParaRPr lang="en-US" sz="1400" b="1" dirty="0">
                <a:solidFill>
                  <a:srgbClr val="0070C0"/>
                </a:solidFill>
                <a:latin typeface="+mj-lt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742284" y="4041464"/>
              <a:ext cx="49295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solidFill>
                    <a:srgbClr val="0070C0"/>
                  </a:solidFill>
                  <a:latin typeface="+mj-lt"/>
                </a:rPr>
                <a:t>DM</a:t>
              </a:r>
              <a:endParaRPr lang="en-US" sz="1400" b="1" dirty="0">
                <a:solidFill>
                  <a:srgbClr val="0070C0"/>
                </a:solidFill>
                <a:latin typeface="+mj-lt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235234" y="4041464"/>
              <a:ext cx="49295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solidFill>
                    <a:srgbClr val="0070C0"/>
                  </a:solidFill>
                  <a:latin typeface="+mj-lt"/>
                </a:rPr>
                <a:t>220</a:t>
              </a:r>
              <a:endParaRPr lang="en-US" sz="1400" b="1" dirty="0">
                <a:solidFill>
                  <a:srgbClr val="0070C0"/>
                </a:solidFill>
                <a:latin typeface="+mj-lt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827178" y="4041464"/>
              <a:ext cx="32958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solidFill>
                    <a:srgbClr val="0070C0"/>
                  </a:solidFill>
                  <a:latin typeface="+mj-lt"/>
                </a:rPr>
                <a:t>G</a:t>
              </a:r>
              <a:endParaRPr lang="en-US" sz="1400" b="1" dirty="0">
                <a:solidFill>
                  <a:srgbClr val="0070C0"/>
                </a:solidFill>
                <a:latin typeface="+mj-lt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7105467" y="3959943"/>
              <a:ext cx="150861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solidFill>
                    <a:srgbClr val="0070C0"/>
                  </a:solidFill>
                  <a:latin typeface="+mj-lt"/>
                </a:rPr>
                <a:t>D001 D035  F003  F005  D007  D005</a:t>
              </a:r>
              <a:endParaRPr lang="en-US" sz="1400" b="1" dirty="0">
                <a:solidFill>
                  <a:srgbClr val="0070C0"/>
                </a:solidFill>
                <a:latin typeface="+mj-lt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1159441" y="3485261"/>
            <a:ext cx="6574998" cy="523220"/>
            <a:chOff x="1159441" y="3485261"/>
            <a:chExt cx="6574998" cy="523220"/>
          </a:xfrm>
        </p:grpSpPr>
        <p:sp>
          <p:nvSpPr>
            <p:cNvPr id="28" name="TextBox 27"/>
            <p:cNvSpPr txBox="1"/>
            <p:nvPr/>
          </p:nvSpPr>
          <p:spPr>
            <a:xfrm>
              <a:off x="1524000" y="3485261"/>
              <a:ext cx="339210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solidFill>
                    <a:srgbClr val="0070C0"/>
                  </a:solidFill>
                  <a:latin typeface="+mj-lt"/>
                </a:rPr>
                <a:t>Waste corrosive liquid, basic, inorganic (sodium hydroxide), 8,  UN3266, PG II</a:t>
              </a:r>
              <a:endParaRPr lang="en-US" sz="1400" b="1" dirty="0">
                <a:solidFill>
                  <a:srgbClr val="0070C0"/>
                </a:solidFill>
                <a:latin typeface="+mj-lt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159441" y="3608373"/>
              <a:ext cx="21215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solidFill>
                    <a:srgbClr val="0070C0"/>
                  </a:solidFill>
                  <a:latin typeface="+mj-lt"/>
                </a:rPr>
                <a:t>X</a:t>
              </a:r>
              <a:endParaRPr lang="en-US" sz="1400" b="1" dirty="0">
                <a:solidFill>
                  <a:srgbClr val="0070C0"/>
                </a:solidFill>
                <a:latin typeface="+mj-lt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5257800" y="3628339"/>
              <a:ext cx="2982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solidFill>
                    <a:srgbClr val="0070C0"/>
                  </a:solidFill>
                  <a:latin typeface="+mj-lt"/>
                </a:rPr>
                <a:t>1</a:t>
              </a:r>
              <a:endParaRPr lang="en-US" sz="1400" b="1" dirty="0">
                <a:solidFill>
                  <a:srgbClr val="0070C0"/>
                </a:solidFill>
                <a:latin typeface="+mj-lt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742284" y="3628339"/>
              <a:ext cx="49295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solidFill>
                    <a:srgbClr val="0070C0"/>
                  </a:solidFill>
                  <a:latin typeface="+mj-lt"/>
                </a:rPr>
                <a:t>DM</a:t>
              </a:r>
              <a:endParaRPr lang="en-US" sz="1400" b="1" dirty="0">
                <a:solidFill>
                  <a:srgbClr val="0070C0"/>
                </a:solidFill>
                <a:latin typeface="+mj-lt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235234" y="3628339"/>
              <a:ext cx="49295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solidFill>
                    <a:srgbClr val="0070C0"/>
                  </a:solidFill>
                  <a:latin typeface="+mj-lt"/>
                </a:rPr>
                <a:t>55</a:t>
              </a:r>
              <a:endParaRPr lang="en-US" sz="1400" b="1" dirty="0">
                <a:solidFill>
                  <a:srgbClr val="0070C0"/>
                </a:solidFill>
                <a:latin typeface="+mj-lt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827178" y="3628339"/>
              <a:ext cx="32958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solidFill>
                    <a:srgbClr val="0070C0"/>
                  </a:solidFill>
                  <a:latin typeface="+mj-lt"/>
                </a:rPr>
                <a:t>G</a:t>
              </a:r>
              <a:endParaRPr lang="en-US" sz="1400" b="1" dirty="0">
                <a:solidFill>
                  <a:srgbClr val="0070C0"/>
                </a:solidFill>
                <a:latin typeface="+mj-lt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7128327" y="3485261"/>
              <a:ext cx="60611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solidFill>
                    <a:srgbClr val="0070C0"/>
                  </a:solidFill>
                  <a:latin typeface="+mj-lt"/>
                </a:rPr>
                <a:t>D002</a:t>
              </a:r>
              <a:endParaRPr lang="en-US" sz="1400" b="1" dirty="0">
                <a:solidFill>
                  <a:srgbClr val="0070C0"/>
                </a:solidFill>
                <a:latin typeface="+mj-lt"/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7772399" y="1036771"/>
            <a:ext cx="533399" cy="2729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404567" y="1048124"/>
            <a:ext cx="20536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Unique and preprinted</a:t>
            </a:r>
            <a:endParaRPr lang="en-US" sz="1200" b="1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98909" y="4349241"/>
            <a:ext cx="1166611" cy="832358"/>
            <a:chOff x="98909" y="4349241"/>
            <a:chExt cx="1166611" cy="832358"/>
          </a:xfrm>
        </p:grpSpPr>
        <p:sp>
          <p:nvSpPr>
            <p:cNvPr id="8" name="TextBox 7"/>
            <p:cNvSpPr txBox="1"/>
            <p:nvPr/>
          </p:nvSpPr>
          <p:spPr>
            <a:xfrm>
              <a:off x="98909" y="4349241"/>
              <a:ext cx="113803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solidFill>
                    <a:srgbClr val="C00000"/>
                  </a:solidFill>
                  <a:latin typeface="Arial Black" panose="020B0A04020102020204" pitchFamily="34" charset="0"/>
                </a:rPr>
                <a:t>Mark X if hazardous</a:t>
              </a:r>
              <a:endParaRPr lang="en-US" sz="1200" b="1" dirty="0">
                <a:solidFill>
                  <a:srgbClr val="C00000"/>
                </a:solidFill>
                <a:latin typeface="Arial Black" panose="020B0A04020102020204" pitchFamily="34" charset="0"/>
              </a:endParaRPr>
            </a:p>
          </p:txBody>
        </p:sp>
        <p:cxnSp>
          <p:nvCxnSpPr>
            <p:cNvPr id="6" name="Straight Arrow Connector 5"/>
            <p:cNvCxnSpPr/>
            <p:nvPr/>
          </p:nvCxnSpPr>
          <p:spPr>
            <a:xfrm>
              <a:off x="723900" y="4810906"/>
              <a:ext cx="541620" cy="370693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14273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3" grpId="0"/>
      <p:bldP spid="14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797" y="796999"/>
            <a:ext cx="8403928" cy="5230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2209801" y="152400"/>
            <a:ext cx="3429000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Manifesting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685800"/>
            <a:ext cx="913597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9" name="Title 1"/>
          <p:cNvSpPr txBox="1">
            <a:spLocks/>
          </p:cNvSpPr>
          <p:nvPr/>
        </p:nvSpPr>
        <p:spPr>
          <a:xfrm>
            <a:off x="5867401" y="304800"/>
            <a:ext cx="3040304" cy="381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>
                <a:solidFill>
                  <a:schemeClr val="accent2"/>
                </a:solidFill>
              </a:rPr>
              <a:t>Manifest Page </a:t>
            </a:r>
            <a:r>
              <a:rPr lang="en-US" sz="1800" b="1" dirty="0" smtClean="0">
                <a:solidFill>
                  <a:schemeClr val="accent2"/>
                </a:solidFill>
              </a:rPr>
              <a:t>1, continued</a:t>
            </a:r>
            <a:endParaRPr lang="en-US" sz="1800" b="1" dirty="0">
              <a:solidFill>
                <a:schemeClr val="accent2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485325" y="3800471"/>
            <a:ext cx="63609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If the entire load is rejected: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Alternate TSD your wastes are shipped to, or </a:t>
            </a:r>
            <a:r>
              <a:rPr lang="en-US" sz="1200" b="1" dirty="0">
                <a:solidFill>
                  <a:srgbClr val="C00000"/>
                </a:solidFill>
                <a:latin typeface="Arial Black" panose="020B0A04020102020204" pitchFamily="34" charset="0"/>
              </a:rPr>
              <a:t>y</a:t>
            </a:r>
            <a:r>
              <a:rPr lang="en-US" sz="1200" b="1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our facility (generator)</a:t>
            </a:r>
            <a:endParaRPr lang="en-US" sz="1200" b="1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41353" y="3353391"/>
            <a:ext cx="2692400" cy="379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200" b="1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Any additional manifest used to track rejected waste</a:t>
            </a:r>
            <a:endParaRPr lang="en-US" sz="1200" b="1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707979" y="4495800"/>
            <a:ext cx="31623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Management code for each waste  in box 9b</a:t>
            </a:r>
            <a:endParaRPr lang="en-US" sz="1200" b="1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91101" y="4803574"/>
            <a:ext cx="6376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0070C0"/>
                </a:solidFill>
                <a:latin typeface="+mj-lt"/>
              </a:rPr>
              <a:t>H121</a:t>
            </a:r>
            <a:endParaRPr lang="en-US" sz="1400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957763" y="4803575"/>
            <a:ext cx="6376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0070C0"/>
                </a:solidFill>
                <a:latin typeface="+mj-lt"/>
              </a:rPr>
              <a:t>H141</a:t>
            </a:r>
            <a:endParaRPr lang="en-US" sz="1400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665811" y="5688883"/>
            <a:ext cx="4182914" cy="2155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3276600" y="5430622"/>
            <a:ext cx="3798647" cy="947583"/>
            <a:chOff x="3276600" y="5864410"/>
            <a:chExt cx="3798647" cy="947583"/>
          </a:xfrm>
        </p:grpSpPr>
        <p:sp>
          <p:nvSpPr>
            <p:cNvPr id="11" name="TextBox 10"/>
            <p:cNvSpPr txBox="1"/>
            <p:nvPr/>
          </p:nvSpPr>
          <p:spPr>
            <a:xfrm>
              <a:off x="3276600" y="6165662"/>
              <a:ext cx="379864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solidFill>
                    <a:srgbClr val="C00000"/>
                  </a:solidFill>
                  <a:latin typeface="Arial Black" panose="020B0A04020102020204" pitchFamily="34" charset="0"/>
                </a:rPr>
                <a:t>Must receive TSD-signed copy in 60 days. </a:t>
              </a:r>
              <a:endParaRPr lang="en-US" sz="1200" dirty="0">
                <a:solidFill>
                  <a:srgbClr val="C00000"/>
                </a:solidFill>
                <a:latin typeface="Arial Black" panose="020B0A04020102020204" pitchFamily="34" charset="0"/>
              </a:endParaRP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en-US" sz="1200" dirty="0">
                  <a:solidFill>
                    <a:srgbClr val="C00000"/>
                  </a:solidFill>
                  <a:latin typeface="Arial Black" panose="020B0A04020102020204" pitchFamily="34" charset="0"/>
                </a:rPr>
                <a:t>4</a:t>
              </a:r>
              <a:r>
                <a:rPr lang="en-US" sz="1200" dirty="0" smtClean="0">
                  <a:solidFill>
                    <a:srgbClr val="C00000"/>
                  </a:solidFill>
                  <a:latin typeface="Arial Black" panose="020B0A04020102020204" pitchFamily="34" charset="0"/>
                </a:rPr>
                <a:t>5 days: contact TSD; 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en-US" sz="1200" dirty="0" smtClean="0">
                  <a:solidFill>
                    <a:srgbClr val="C00000"/>
                  </a:solidFill>
                  <a:latin typeface="Arial Black" panose="020B0A04020102020204" pitchFamily="34" charset="0"/>
                </a:rPr>
                <a:t>60 days: notify DEQ.</a:t>
              </a:r>
              <a:endParaRPr lang="en-US" sz="1200" dirty="0">
                <a:solidFill>
                  <a:srgbClr val="C00000"/>
                </a:solidFill>
                <a:latin typeface="Arial Black" panose="020B0A04020102020204" pitchFamily="34" charset="0"/>
              </a:endParaRPr>
            </a:p>
          </p:txBody>
        </p:sp>
        <p:cxnSp>
          <p:nvCxnSpPr>
            <p:cNvPr id="4" name="Straight Arrow Connector 3"/>
            <p:cNvCxnSpPr/>
            <p:nvPr/>
          </p:nvCxnSpPr>
          <p:spPr>
            <a:xfrm flipV="1">
              <a:off x="5638801" y="5864410"/>
              <a:ext cx="114300" cy="30779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71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836" y="1162852"/>
            <a:ext cx="8655928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2708564" y="295275"/>
            <a:ext cx="3200400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Manifesting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0" y="828675"/>
            <a:ext cx="9067800" cy="95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" name="Title 1"/>
          <p:cNvSpPr txBox="1">
            <a:spLocks/>
          </p:cNvSpPr>
          <p:nvPr/>
        </p:nvSpPr>
        <p:spPr>
          <a:xfrm>
            <a:off x="6324600" y="447675"/>
            <a:ext cx="2400300" cy="38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3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chemeClr val="accent2"/>
                </a:solidFill>
              </a:rPr>
              <a:t>Manifest </a:t>
            </a:r>
            <a:r>
              <a:rPr lang="en-US" b="1" dirty="0" smtClean="0">
                <a:solidFill>
                  <a:schemeClr val="accent2"/>
                </a:solidFill>
              </a:rPr>
              <a:t>continuation page</a:t>
            </a:r>
            <a:endParaRPr lang="en-US" b="1" dirty="0">
              <a:solidFill>
                <a:schemeClr val="accent2"/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460664" y="3326488"/>
            <a:ext cx="7696200" cy="444041"/>
            <a:chOff x="460664" y="3326488"/>
            <a:chExt cx="7696200" cy="444041"/>
          </a:xfrm>
        </p:grpSpPr>
        <p:sp>
          <p:nvSpPr>
            <p:cNvPr id="11" name="TextBox 10"/>
            <p:cNvSpPr txBox="1"/>
            <p:nvPr/>
          </p:nvSpPr>
          <p:spPr>
            <a:xfrm>
              <a:off x="460664" y="3431975"/>
              <a:ext cx="7696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 smtClean="0">
                  <a:solidFill>
                    <a:srgbClr val="0070C0"/>
                  </a:solidFill>
                  <a:latin typeface="+mj-lt"/>
                </a:rPr>
                <a:t>X   05. waste flammable liquid, 3, UN1993, PG II               1         DM      55        G </a:t>
              </a:r>
              <a:endParaRPr lang="en-US" sz="1600" b="1" dirty="0">
                <a:solidFill>
                  <a:srgbClr val="0070C0"/>
                </a:solidFill>
                <a:latin typeface="+mj-lt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172325" y="3326488"/>
              <a:ext cx="70485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solidFill>
                    <a:srgbClr val="0070C0"/>
                  </a:solidFill>
                  <a:latin typeface="+mj-lt"/>
                </a:rPr>
                <a:t>D001</a:t>
              </a:r>
              <a:endParaRPr lang="en-US" sz="1400" b="1" dirty="0">
                <a:solidFill>
                  <a:srgbClr val="0070C0"/>
                </a:solidFill>
                <a:latin typeface="+mj-lt"/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066800" y="2228850"/>
            <a:ext cx="428625" cy="669727"/>
            <a:chOff x="1066800" y="2228850"/>
            <a:chExt cx="428625" cy="669727"/>
          </a:xfrm>
        </p:grpSpPr>
        <p:sp>
          <p:nvSpPr>
            <p:cNvPr id="10" name="TextBox 9"/>
            <p:cNvSpPr txBox="1"/>
            <p:nvPr/>
          </p:nvSpPr>
          <p:spPr>
            <a:xfrm>
              <a:off x="1066800" y="2228850"/>
              <a:ext cx="3810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solidFill>
                    <a:srgbClr val="C00000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079789" y="2590800"/>
              <a:ext cx="41563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solidFill>
                    <a:srgbClr val="C00000"/>
                  </a:solidFill>
                  <a:latin typeface="Arial Black" panose="020B0A04020102020204" pitchFamily="34" charset="0"/>
                </a:rPr>
                <a:t>4</a:t>
              </a:r>
              <a:endParaRPr lang="en-US" sz="1400" b="1" dirty="0">
                <a:solidFill>
                  <a:srgbClr val="C00000"/>
                </a:solidFill>
                <a:latin typeface="Arial Black" panose="020B0A04020102020204" pitchFamily="34" charset="0"/>
              </a:endParaRPr>
            </a:p>
          </p:txBody>
        </p:sp>
      </p:grpSp>
      <p:sp>
        <p:nvSpPr>
          <p:cNvPr id="13" name="Title 1"/>
          <p:cNvSpPr txBox="1">
            <a:spLocks/>
          </p:cNvSpPr>
          <p:nvPr/>
        </p:nvSpPr>
        <p:spPr>
          <a:xfrm>
            <a:off x="6248400" y="1447800"/>
            <a:ext cx="2400300" cy="381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100"/>
              </a:lnSpc>
            </a:pPr>
            <a:r>
              <a:rPr lang="en-US" sz="1400" b="1" dirty="0" smtClean="0">
                <a:solidFill>
                  <a:schemeClr val="accent2"/>
                </a:solidFill>
              </a:rPr>
              <a:t>Must type in or hand write the # shown on page 1</a:t>
            </a:r>
            <a:endParaRPr lang="en-US" sz="14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3199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512" y="1371600"/>
            <a:ext cx="8832713" cy="466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4"/>
          <p:cNvSpPr txBox="1">
            <a:spLocks noGrp="1"/>
          </p:cNvSpPr>
          <p:nvPr>
            <p:ph idx="1"/>
          </p:nvPr>
        </p:nvSpPr>
        <p:spPr>
          <a:xfrm>
            <a:off x="838200" y="4953000"/>
            <a:ext cx="838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1400" b="1" dirty="0" smtClean="0">
                <a:solidFill>
                  <a:srgbClr val="0070C0"/>
                </a:solidFill>
                <a:latin typeface="+mj-lt"/>
              </a:rPr>
              <a:t>05  H061</a:t>
            </a:r>
            <a:endParaRPr lang="en-US" sz="1400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708564" y="295275"/>
            <a:ext cx="3200400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Manifesting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0" y="838200"/>
            <a:ext cx="9067800" cy="95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8" name="Title 1"/>
          <p:cNvSpPr txBox="1">
            <a:spLocks/>
          </p:cNvSpPr>
          <p:nvPr/>
        </p:nvSpPr>
        <p:spPr>
          <a:xfrm>
            <a:off x="6324600" y="447675"/>
            <a:ext cx="2400300" cy="381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>
                <a:solidFill>
                  <a:schemeClr val="accent2"/>
                </a:solidFill>
              </a:rPr>
              <a:t>Manifest </a:t>
            </a:r>
            <a:r>
              <a:rPr lang="en-US" sz="1400" b="1" dirty="0" smtClean="0">
                <a:solidFill>
                  <a:schemeClr val="accent2"/>
                </a:solidFill>
              </a:rPr>
              <a:t>continuation page, (continued)</a:t>
            </a:r>
            <a:endParaRPr lang="en-US" sz="14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4211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D7E3DC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D7E3DC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918</TotalTime>
  <Words>404</Words>
  <Application>Microsoft Office PowerPoint</Application>
  <PresentationFormat>On-screen Show (4:3)</PresentationFormat>
  <Paragraphs>70</Paragraphs>
  <Slides>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Manifesting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ODEQ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Kirk, Ryan</dc:creator>
  <cp:lastModifiedBy>Chen, Lixia (Alicia)</cp:lastModifiedBy>
  <cp:revision>56</cp:revision>
  <cp:lastPrinted>2015-06-05T15:03:05Z</cp:lastPrinted>
  <dcterms:created xsi:type="dcterms:W3CDTF">2015-05-28T23:16:09Z</dcterms:created>
  <dcterms:modified xsi:type="dcterms:W3CDTF">2015-06-18T13:20:30Z</dcterms:modified>
</cp:coreProperties>
</file>