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1" r:id="rId8"/>
    <p:sldId id="268" r:id="rId9"/>
    <p:sldId id="262" r:id="rId10"/>
    <p:sldId id="260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92" autoAdjust="0"/>
  </p:normalViewPr>
  <p:slideViewPr>
    <p:cSldViewPr>
      <p:cViewPr>
        <p:scale>
          <a:sx n="100" d="100"/>
          <a:sy n="100" d="100"/>
        </p:scale>
        <p:origin x="-3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FFFF">
                <a:alpha val="66000"/>
                <a:lumMod val="51000"/>
                <a:lumOff val="49000"/>
              </a:srgbClr>
            </a:gs>
            <a:gs pos="73828">
              <a:srgbClr val="FFFFFF"/>
            </a:gs>
            <a:gs pos="72656">
              <a:srgbClr val="FFFFFF"/>
            </a:gs>
            <a:gs pos="70312">
              <a:srgbClr val="FFFFFF"/>
            </a:gs>
            <a:gs pos="65625">
              <a:srgbClr val="FFFFFF"/>
            </a:gs>
            <a:gs pos="56250">
              <a:srgbClr val="FFFFFF"/>
            </a:gs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1642-CD9D-4FB6-B56B-56C349D973C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1984-8258-426A-8230-969745D1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frm=1&amp;source=images&amp;cd=&amp;cad=rja&amp;uact=8&amp;ved=0CAcQjRxqFQoTCJaL5o_Qg8YCFQIsrAodQdUA8Q&amp;url=https://europe-versus-energy.wikispaces.com/Batteries+recycle&amp;ei=BWR3Vdb0MILYsAXBqoOIDw&amp;bvm=bv.95277229,d.cGU&amp;psig=AFQjCNEJ8fxBE3pxxLgpMGMX1riIke7Bkg&amp;ust=143397402812701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lumMod val="95000"/>
              </a:schemeClr>
            </a:gs>
            <a:gs pos="73828">
              <a:srgbClr val="FFFFFF"/>
            </a:gs>
            <a:gs pos="72656">
              <a:srgbClr val="FFFFFF"/>
            </a:gs>
            <a:gs pos="70312">
              <a:srgbClr val="FFFFFF"/>
            </a:gs>
            <a:gs pos="65625">
              <a:srgbClr val="FFFFFF"/>
            </a:gs>
            <a:gs pos="56250">
              <a:srgbClr val="FFFFFF"/>
            </a:gs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Batteries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Pesticides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Mercury-containing equipment (MCE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Lamps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8" y="1371600"/>
            <a:ext cx="142129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89" y="2667000"/>
            <a:ext cx="142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421290" cy="114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92769"/>
            <a:ext cx="1181100" cy="17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Used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Labeling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“Used Oil”, NOT “Waste Oil”, “Bad Oil”,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Spill </a:t>
            </a:r>
            <a:r>
              <a:rPr lang="en-US" dirty="0" smtClean="0">
                <a:solidFill>
                  <a:schemeClr val="tx1"/>
                </a:solidFill>
              </a:rPr>
              <a:t>Prevention &amp; Secondary Containment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Spill kit, </a:t>
            </a:r>
            <a:r>
              <a:rPr lang="en-US" dirty="0" err="1" smtClean="0">
                <a:solidFill>
                  <a:schemeClr val="tx1"/>
                </a:solidFill>
              </a:rPr>
              <a:t>bermed</a:t>
            </a:r>
            <a:r>
              <a:rPr lang="en-US" dirty="0" smtClean="0">
                <a:solidFill>
                  <a:schemeClr val="tx1"/>
                </a:solidFill>
              </a:rPr>
              <a:t> area…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Knowledge of Oil Composition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chemeClr val="tx1"/>
                </a:solidFill>
              </a:rPr>
              <a:t>you add hazardous waste, the oil may become hazardous waste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001000" cy="1097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Used Oil – Management Applicability</a:t>
            </a:r>
            <a:endParaRPr lang="en-US" dirty="0"/>
          </a:p>
        </p:txBody>
      </p:sp>
      <p:pic>
        <p:nvPicPr>
          <p:cNvPr id="1026" name="Picture 2" descr="D:\SQG\reb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5850"/>
            <a:ext cx="4546557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Used Oil - Heaters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be burned onsite if: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Heater &lt;500,000 </a:t>
            </a:r>
            <a:r>
              <a:rPr lang="en-US" dirty="0" err="1" smtClean="0">
                <a:solidFill>
                  <a:schemeClr val="tx1"/>
                </a:solidFill>
              </a:rPr>
              <a:t>btu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Gases vented to ambient air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Owner-generated or from household DIY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Used Oil – Oily Substances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Oil Filters – exempt if: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 </a:t>
            </a:r>
            <a:r>
              <a:rPr lang="en-US" dirty="0" err="1">
                <a:solidFill>
                  <a:schemeClr val="tx1"/>
                </a:solidFill>
              </a:rPr>
              <a:t>terne</a:t>
            </a:r>
            <a:r>
              <a:rPr lang="en-US" dirty="0">
                <a:solidFill>
                  <a:schemeClr val="tx1"/>
                </a:solidFill>
              </a:rPr>
              <a:t>-plated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Drained of oil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Oily Rags &amp; Contaminated Scrap Metal – exempt if: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Free-flowing oil</a:t>
            </a:r>
          </a:p>
        </p:txBody>
      </p:sp>
    </p:spTree>
    <p:extLst>
      <p:ext uri="{BB962C8B-B14F-4D97-AF65-F5344CB8AC3E}">
        <p14:creationId xmlns:p14="http://schemas.microsoft.com/office/powerpoint/2010/main" val="6954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Used Oil</a:t>
            </a:r>
            <a:endParaRPr lang="en-US" dirty="0"/>
          </a:p>
        </p:txBody>
      </p:sp>
      <p:pic>
        <p:nvPicPr>
          <p:cNvPr id="1026" name="Picture 2" descr="D:\R_Blackwell\2014 CEI\11-04-Matrix-done\images\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6578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285537\AppData\Local\Microsoft\Windows\Temporary Internet Files\Content.Outlook\KMEXC3QA\Hibdons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Small Quantity Handlers &lt; 5000 kg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Large Quantity Handlers &gt; 5000 kg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QH requirements are greater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Additional Training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Additional Recordkeeping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Notification of activity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One-year accumulation time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Closed container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Labeling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Training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Offsite shipments require records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 - Batteries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Protected from shorting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cell casing breaches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remove electrolyte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urope-versus-energy.wikispaces.com/file/view/R5.jpeg/76634287/R5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27908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 - Batteries</a:t>
            </a:r>
            <a:endParaRPr lang="en-US" dirty="0"/>
          </a:p>
        </p:txBody>
      </p:sp>
      <p:pic>
        <p:nvPicPr>
          <p:cNvPr id="2050" name="Picture 2" descr="D:\R_Blackwell\2014 CEI\11-03-Harsco-done\keystone\images\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00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R_Blackwell\2015 CEI\02-13-Callidus-done\Images\2015-02-17\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R_Blackwell\2014 CEI\12-01-Balon-done\images\2014-12-02\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952875"/>
            <a:ext cx="30481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 - Pesticides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possibilities to qualify: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it is a recalled pesticide</a:t>
            </a:r>
          </a:p>
          <a:p>
            <a:pPr lvl="3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Infrequently </a:t>
            </a:r>
            <a:r>
              <a:rPr lang="en-US" dirty="0" smtClean="0">
                <a:solidFill>
                  <a:schemeClr val="tx1"/>
                </a:solidFill>
              </a:rPr>
              <a:t>encountered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it is part of a waste pesticide collection program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267200" cy="27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 - MCE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Includes a variety of items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Weight counting is dependent on the level of disassembly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48196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 - Lamps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4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799"/>
            <a:ext cx="8001000" cy="1097280"/>
          </a:xfrm>
        </p:spPr>
        <p:txBody>
          <a:bodyPr/>
          <a:lstStyle/>
          <a:p>
            <a:r>
              <a:rPr lang="en-US" dirty="0" smtClean="0"/>
              <a:t>Universal Wastes - Lamps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Cannot be broken, except from operator error (~5% maximum as a general rule)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Cannot be </a:t>
            </a:r>
            <a:r>
              <a:rPr lang="en-US" dirty="0" err="1" smtClean="0">
                <a:solidFill>
                  <a:schemeClr val="tx1"/>
                </a:solidFill>
              </a:rPr>
              <a:t>overpacked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Crushed lamps are hazardous wastes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R_Blackwell\2014 CEI\10-20-Flex-N-Gate-done\Pictures\2014-10-30\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R_Blackwell\2014 CEI\12-09-Tulsa-Aircraft-Engines-done\images\DSC_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03013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248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Universal Wastes</vt:lpstr>
      <vt:lpstr>Universal Wastes</vt:lpstr>
      <vt:lpstr>Universal Wastes</vt:lpstr>
      <vt:lpstr>Universal Wastes - Batteries</vt:lpstr>
      <vt:lpstr>Universal Wastes - Batteries</vt:lpstr>
      <vt:lpstr>Universal Wastes - Pesticides</vt:lpstr>
      <vt:lpstr>Universal Wastes - MCE</vt:lpstr>
      <vt:lpstr>Universal Wastes - Lamps</vt:lpstr>
      <vt:lpstr>Universal Wastes - Lamps</vt:lpstr>
      <vt:lpstr>Used Oil</vt:lpstr>
      <vt:lpstr>Used Oil – Management Applicability</vt:lpstr>
      <vt:lpstr>Used Oil - Heaters</vt:lpstr>
      <vt:lpstr>Used Oil – Oily Substances</vt:lpstr>
      <vt:lpstr>Used Oil</vt:lpstr>
    </vt:vector>
  </TitlesOfParts>
  <Company>ODEQ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Kirk, Ryan</dc:creator>
  <cp:lastModifiedBy>HelpDesk</cp:lastModifiedBy>
  <cp:revision>33</cp:revision>
  <dcterms:created xsi:type="dcterms:W3CDTF">2015-05-28T23:16:09Z</dcterms:created>
  <dcterms:modified xsi:type="dcterms:W3CDTF">2015-06-16T20:18:54Z</dcterms:modified>
</cp:coreProperties>
</file>