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76" r:id="rId3"/>
    <p:sldId id="256" r:id="rId4"/>
    <p:sldId id="257" r:id="rId5"/>
    <p:sldId id="258" r:id="rId6"/>
    <p:sldId id="259" r:id="rId7"/>
    <p:sldId id="260" r:id="rId8"/>
    <p:sldId id="261" r:id="rId9"/>
    <p:sldId id="268" r:id="rId10"/>
    <p:sldId id="269" r:id="rId11"/>
    <p:sldId id="270" r:id="rId12"/>
    <p:sldId id="272" r:id="rId13"/>
    <p:sldId id="273" r:id="rId14"/>
    <p:sldId id="277" r:id="rId15"/>
    <p:sldId id="263" r:id="rId16"/>
    <p:sldId id="266" r:id="rId17"/>
    <p:sldId id="267" r:id="rId18"/>
    <p:sldId id="278" r:id="rId19"/>
    <p:sldId id="264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EDB1681-9BD5-4724-9F53-A02C689F9714}" v="233" dt="2025-12-16T16:44:51.6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thew Wormus" userId="9bd4644c-815a-469b-b17c-f6ab9f948d57" providerId="ADAL" clId="{350093F0-85DD-4D9F-B8DF-4A22F64802D9}"/>
    <pc:docChg chg="custSel addSld modSld">
      <pc:chgData name="Matthew Wormus" userId="9bd4644c-815a-469b-b17c-f6ab9f948d57" providerId="ADAL" clId="{350093F0-85DD-4D9F-B8DF-4A22F64802D9}" dt="2025-12-16T16:44:51.674" v="612" actId="20577"/>
      <pc:docMkLst>
        <pc:docMk/>
      </pc:docMkLst>
      <pc:sldChg chg="modSp">
        <pc:chgData name="Matthew Wormus" userId="9bd4644c-815a-469b-b17c-f6ab9f948d57" providerId="ADAL" clId="{350093F0-85DD-4D9F-B8DF-4A22F64802D9}" dt="2025-12-10T14:45:28.354" v="9" actId="20577"/>
        <pc:sldMkLst>
          <pc:docMk/>
          <pc:sldMk cId="296715595" sldId="257"/>
        </pc:sldMkLst>
        <pc:spChg chg="mod">
          <ac:chgData name="Matthew Wormus" userId="9bd4644c-815a-469b-b17c-f6ab9f948d57" providerId="ADAL" clId="{350093F0-85DD-4D9F-B8DF-4A22F64802D9}" dt="2025-12-10T14:45:28.354" v="9" actId="20577"/>
          <ac:spMkLst>
            <pc:docMk/>
            <pc:sldMk cId="296715595" sldId="257"/>
            <ac:spMk id="3" creationId="{7984A908-6C77-9EA0-2834-02BA0BE2D5EF}"/>
          </ac:spMkLst>
        </pc:spChg>
      </pc:sldChg>
      <pc:sldChg chg="modSp">
        <pc:chgData name="Matthew Wormus" userId="9bd4644c-815a-469b-b17c-f6ab9f948d57" providerId="ADAL" clId="{350093F0-85DD-4D9F-B8DF-4A22F64802D9}" dt="2025-12-16T16:44:51.674" v="612" actId="20577"/>
        <pc:sldMkLst>
          <pc:docMk/>
          <pc:sldMk cId="3853956497" sldId="260"/>
        </pc:sldMkLst>
        <pc:spChg chg="mod">
          <ac:chgData name="Matthew Wormus" userId="9bd4644c-815a-469b-b17c-f6ab9f948d57" providerId="ADAL" clId="{350093F0-85DD-4D9F-B8DF-4A22F64802D9}" dt="2025-12-16T16:44:51.674" v="612" actId="20577"/>
          <ac:spMkLst>
            <pc:docMk/>
            <pc:sldMk cId="3853956497" sldId="260"/>
            <ac:spMk id="3" creationId="{39627D34-04A3-97D6-C1A9-FF66CFCAB212}"/>
          </ac:spMkLst>
        </pc:spChg>
      </pc:sldChg>
      <pc:sldChg chg="modSp mod modAnim">
        <pc:chgData name="Matthew Wormus" userId="9bd4644c-815a-469b-b17c-f6ab9f948d57" providerId="ADAL" clId="{350093F0-85DD-4D9F-B8DF-4A22F64802D9}" dt="2025-12-10T17:27:55.591" v="54" actId="6549"/>
        <pc:sldMkLst>
          <pc:docMk/>
          <pc:sldMk cId="3344334193" sldId="261"/>
        </pc:sldMkLst>
        <pc:spChg chg="mod">
          <ac:chgData name="Matthew Wormus" userId="9bd4644c-815a-469b-b17c-f6ab9f948d57" providerId="ADAL" clId="{350093F0-85DD-4D9F-B8DF-4A22F64802D9}" dt="2025-12-10T17:27:51.744" v="49" actId="27636"/>
          <ac:spMkLst>
            <pc:docMk/>
            <pc:sldMk cId="3344334193" sldId="261"/>
            <ac:spMk id="3" creationId="{0212CB44-34F3-1A6B-B4A2-E790F278A58F}"/>
          </ac:spMkLst>
        </pc:spChg>
        <pc:spChg chg="mod">
          <ac:chgData name="Matthew Wormus" userId="9bd4644c-815a-469b-b17c-f6ab9f948d57" providerId="ADAL" clId="{350093F0-85DD-4D9F-B8DF-4A22F64802D9}" dt="2025-12-10T17:27:55.591" v="54" actId="6549"/>
          <ac:spMkLst>
            <pc:docMk/>
            <pc:sldMk cId="3344334193" sldId="261"/>
            <ac:spMk id="6" creationId="{5114EE68-A2D8-A8D8-A3E1-5A83B8886EAA}"/>
          </ac:spMkLst>
        </pc:spChg>
      </pc:sldChg>
      <pc:sldChg chg="modSp mod modAnim">
        <pc:chgData name="Matthew Wormus" userId="9bd4644c-815a-469b-b17c-f6ab9f948d57" providerId="ADAL" clId="{350093F0-85DD-4D9F-B8DF-4A22F64802D9}" dt="2025-12-16T15:48:00.535" v="367" actId="20577"/>
        <pc:sldMkLst>
          <pc:docMk/>
          <pc:sldMk cId="2810258189" sldId="263"/>
        </pc:sldMkLst>
        <pc:spChg chg="mod">
          <ac:chgData name="Matthew Wormus" userId="9bd4644c-815a-469b-b17c-f6ab9f948d57" providerId="ADAL" clId="{350093F0-85DD-4D9F-B8DF-4A22F64802D9}" dt="2025-12-16T15:48:00.535" v="367" actId="20577"/>
          <ac:spMkLst>
            <pc:docMk/>
            <pc:sldMk cId="2810258189" sldId="263"/>
            <ac:spMk id="3" creationId="{159FE0C3-6E19-B93B-D401-0BD29D2415A0}"/>
          </ac:spMkLst>
        </pc:spChg>
      </pc:sldChg>
      <pc:sldChg chg="modSp mod">
        <pc:chgData name="Matthew Wormus" userId="9bd4644c-815a-469b-b17c-f6ab9f948d57" providerId="ADAL" clId="{350093F0-85DD-4D9F-B8DF-4A22F64802D9}" dt="2025-12-10T16:20:56.738" v="46" actId="20577"/>
        <pc:sldMkLst>
          <pc:docMk/>
          <pc:sldMk cId="1945097852" sldId="267"/>
        </pc:sldMkLst>
        <pc:spChg chg="mod">
          <ac:chgData name="Matthew Wormus" userId="9bd4644c-815a-469b-b17c-f6ab9f948d57" providerId="ADAL" clId="{350093F0-85DD-4D9F-B8DF-4A22F64802D9}" dt="2025-12-10T16:20:56.738" v="46" actId="20577"/>
          <ac:spMkLst>
            <pc:docMk/>
            <pc:sldMk cId="1945097852" sldId="267"/>
            <ac:spMk id="3" creationId="{6E4A22ED-0B8F-4DF6-8EBF-C7A9E23F53DB}"/>
          </ac:spMkLst>
        </pc:spChg>
      </pc:sldChg>
      <pc:sldChg chg="modSp mod">
        <pc:chgData name="Matthew Wormus" userId="9bd4644c-815a-469b-b17c-f6ab9f948d57" providerId="ADAL" clId="{350093F0-85DD-4D9F-B8DF-4A22F64802D9}" dt="2025-12-16T15:55:59.056" v="374" actId="20577"/>
        <pc:sldMkLst>
          <pc:docMk/>
          <pc:sldMk cId="44330216" sldId="274"/>
        </pc:sldMkLst>
        <pc:spChg chg="mod">
          <ac:chgData name="Matthew Wormus" userId="9bd4644c-815a-469b-b17c-f6ab9f948d57" providerId="ADAL" clId="{350093F0-85DD-4D9F-B8DF-4A22F64802D9}" dt="2025-12-16T15:55:59.056" v="374" actId="20577"/>
          <ac:spMkLst>
            <pc:docMk/>
            <pc:sldMk cId="44330216" sldId="274"/>
            <ac:spMk id="4" creationId="{411F2384-0F1E-0DB1-AB14-C1DFA77DE838}"/>
          </ac:spMkLst>
        </pc:spChg>
      </pc:sldChg>
      <pc:sldChg chg="modSp mod">
        <pc:chgData name="Matthew Wormus" userId="9bd4644c-815a-469b-b17c-f6ab9f948d57" providerId="ADAL" clId="{350093F0-85DD-4D9F-B8DF-4A22F64802D9}" dt="2025-12-16T16:28:47.812" v="605" actId="20577"/>
        <pc:sldMkLst>
          <pc:docMk/>
          <pc:sldMk cId="4159059298" sldId="276"/>
        </pc:sldMkLst>
        <pc:spChg chg="mod">
          <ac:chgData name="Matthew Wormus" userId="9bd4644c-815a-469b-b17c-f6ab9f948d57" providerId="ADAL" clId="{350093F0-85DD-4D9F-B8DF-4A22F64802D9}" dt="2025-12-16T16:28:47.812" v="605" actId="20577"/>
          <ac:spMkLst>
            <pc:docMk/>
            <pc:sldMk cId="4159059298" sldId="276"/>
            <ac:spMk id="3" creationId="{B3AF965C-06BF-3A98-03A4-B7953867B4DD}"/>
          </ac:spMkLst>
        </pc:spChg>
      </pc:sldChg>
      <pc:sldChg chg="delSp modSp mod modClrScheme chgLayout">
        <pc:chgData name="Matthew Wormus" userId="9bd4644c-815a-469b-b17c-f6ab9f948d57" providerId="ADAL" clId="{350093F0-85DD-4D9F-B8DF-4A22F64802D9}" dt="2025-12-16T15:46:56.278" v="192"/>
        <pc:sldMkLst>
          <pc:docMk/>
          <pc:sldMk cId="51309584" sldId="277"/>
        </pc:sldMkLst>
        <pc:spChg chg="mod ord">
          <ac:chgData name="Matthew Wormus" userId="9bd4644c-815a-469b-b17c-f6ab9f948d57" providerId="ADAL" clId="{350093F0-85DD-4D9F-B8DF-4A22F64802D9}" dt="2025-12-16T15:46:46.160" v="191" actId="700"/>
          <ac:spMkLst>
            <pc:docMk/>
            <pc:sldMk cId="51309584" sldId="277"/>
            <ac:spMk id="2" creationId="{614EDFB7-9ECA-7AEB-B559-E75273609CBF}"/>
          </ac:spMkLst>
        </pc:spChg>
        <pc:spChg chg="del mod ord">
          <ac:chgData name="Matthew Wormus" userId="9bd4644c-815a-469b-b17c-f6ab9f948d57" providerId="ADAL" clId="{350093F0-85DD-4D9F-B8DF-4A22F64802D9}" dt="2025-12-16T15:46:46.160" v="191" actId="700"/>
          <ac:spMkLst>
            <pc:docMk/>
            <pc:sldMk cId="51309584" sldId="277"/>
            <ac:spMk id="3" creationId="{07E50A53-920F-BCAB-EBF8-D0FDC5C58677}"/>
          </ac:spMkLst>
        </pc:spChg>
        <pc:picChg chg="mod ord">
          <ac:chgData name="Matthew Wormus" userId="9bd4644c-815a-469b-b17c-f6ab9f948d57" providerId="ADAL" clId="{350093F0-85DD-4D9F-B8DF-4A22F64802D9}" dt="2025-12-16T15:46:56.278" v="192"/>
          <ac:picMkLst>
            <pc:docMk/>
            <pc:sldMk cId="51309584" sldId="277"/>
            <ac:picMk id="7" creationId="{F52957F1-C7D5-F218-7800-21751F6A2084}"/>
          </ac:picMkLst>
        </pc:picChg>
      </pc:sldChg>
      <pc:sldChg chg="modSp new mod">
        <pc:chgData name="Matthew Wormus" userId="9bd4644c-815a-469b-b17c-f6ab9f948d57" providerId="ADAL" clId="{350093F0-85DD-4D9F-B8DF-4A22F64802D9}" dt="2025-12-10T17:36:30.366" v="189" actId="2710"/>
        <pc:sldMkLst>
          <pc:docMk/>
          <pc:sldMk cId="2688807434" sldId="278"/>
        </pc:sldMkLst>
        <pc:spChg chg="mod">
          <ac:chgData name="Matthew Wormus" userId="9bd4644c-815a-469b-b17c-f6ab9f948d57" providerId="ADAL" clId="{350093F0-85DD-4D9F-B8DF-4A22F64802D9}" dt="2025-12-10T17:29:24.237" v="73" actId="20577"/>
          <ac:spMkLst>
            <pc:docMk/>
            <pc:sldMk cId="2688807434" sldId="278"/>
            <ac:spMk id="2" creationId="{17018174-BB9C-48AA-D7B8-717731412847}"/>
          </ac:spMkLst>
        </pc:spChg>
        <pc:spChg chg="mod">
          <ac:chgData name="Matthew Wormus" userId="9bd4644c-815a-469b-b17c-f6ab9f948d57" providerId="ADAL" clId="{350093F0-85DD-4D9F-B8DF-4A22F64802D9}" dt="2025-12-10T17:36:30.366" v="189" actId="2710"/>
          <ac:spMkLst>
            <pc:docMk/>
            <pc:sldMk cId="2688807434" sldId="278"/>
            <ac:spMk id="3" creationId="{0EF54976-0725-DB42-A3CF-289CAE584A7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88A034-676E-D3E2-9D0B-CFDF538DD2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1ECFFB-FE2E-6094-0E8D-DBABF3B1FE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FA55BA-077E-3C90-9E52-87DDB2A8C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586CA-7790-4EED-B711-B9350EADF823}" type="datetimeFigureOut">
              <a:rPr lang="en-US" smtClean="0"/>
              <a:t>12/16/2025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C3461B-B292-4F93-71DB-9E8CC8544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4AA2F0-B967-AC4D-CA9F-A4EB7EC0A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60BB2-1DE9-44B3-B43A-9F3309597FA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8099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33C26-5878-4A88-C82C-840B0FEC1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55F1E2-2117-0AC1-1295-F3D29DA456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9551FD-6FE4-8E91-9661-B3562A1F8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586CA-7790-4EED-B711-B9350EADF823}" type="datetimeFigureOut">
              <a:rPr lang="en-US" smtClean="0"/>
              <a:t>12/16/2025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D4C5E2-F546-E12C-D4D3-71AD9004C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9F2818-CE7F-37CB-A509-875ADEB8A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60BB2-1DE9-44B3-B43A-9F3309597FA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970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C8B56D-ED9C-0E73-B7E7-E01F3CB3BF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DE1B38-CFF9-091F-7B67-0D54987D35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1CF2D2-957E-C27C-A502-14FD8074E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586CA-7790-4EED-B711-B9350EADF823}" type="datetimeFigureOut">
              <a:rPr lang="en-US" smtClean="0"/>
              <a:t>12/16/2025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7B8A0B-6453-F8DE-74C2-DAC138E6A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192ED9-6886-5EFA-67A8-7737500FE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60BB2-1DE9-44B3-B43A-9F3309597FA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78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E3028-7B0F-E783-DB11-FCF12C47CC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19D7A3-A69D-4366-B9B9-90B3A28EB8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163247-648A-B49C-6A3D-24E56A4D5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586CA-7790-4EED-B711-B9350EADF823}" type="datetimeFigureOut">
              <a:rPr lang="en-US" smtClean="0"/>
              <a:t>12/16/2025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8DCAC0-9136-6EEC-8481-1596E48D9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05BEEE-EBEA-E21D-7AAB-8BAF50EB8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60BB2-1DE9-44B3-B43A-9F3309597FA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374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3FA7B8-B36F-4CBD-DF46-9992712E9B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F9AC3A-5754-F739-4E7D-B1D7A1D8D4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6678B2-978B-3472-BBC8-CA5DA8AC6C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586CA-7790-4EED-B711-B9350EADF823}" type="datetimeFigureOut">
              <a:rPr lang="en-US" smtClean="0"/>
              <a:t>12/16/2025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97BC73-7438-59D3-DA87-BE81988C8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EDFFF-BBB4-05C3-86BB-F82FA6F3D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60BB2-1DE9-44B3-B43A-9F3309597FA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250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D2D71-BD19-590B-F6B9-715268DA3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22BF66-F4E1-774A-6A7B-D35EC53453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4DD5B5-DAAE-4C9D-8155-5C04B3B670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1FB7DA-A887-DB78-D900-0CD60B992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586CA-7790-4EED-B711-B9350EADF823}" type="datetimeFigureOut">
              <a:rPr lang="en-US" smtClean="0"/>
              <a:t>12/16/2025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09E9D4-579D-D939-FCA8-DE67DEC26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A364B1-FCC0-1BB5-2E99-52AD732EE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60BB2-1DE9-44B3-B43A-9F3309597FA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837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D3CEA-E4EC-CDE2-2A1A-9F7CEDA4EE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A599C1-87C4-4029-F18E-EAA287A382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D6BBF7-6FB8-4BE6-F2FA-721944EF19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2DC301-C35B-6B2E-64ED-BF3CE14CC7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D4C5C8-F315-BDD6-0343-DAAD542435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06C4E66-3620-B47B-727A-182E4E9B4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586CA-7790-4EED-B711-B9350EADF823}" type="datetimeFigureOut">
              <a:rPr lang="en-US" smtClean="0"/>
              <a:t>12/16/2025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B0BA35-0A03-6A8C-CDF8-825EDEEDC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A1A4532-6470-6A73-23AD-884508214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60BB2-1DE9-44B3-B43A-9F3309597FA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3275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25B4EA-61BD-927D-850D-B832F20AD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7E0C31-469F-07C1-9509-3DDE06B07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586CA-7790-4EED-B711-B9350EADF823}" type="datetimeFigureOut">
              <a:rPr lang="en-US" smtClean="0"/>
              <a:t>12/16/2025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3C680B-16C0-35A0-B69C-E10778D10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9DBA9B-9292-995B-D1C5-6407B6E54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60BB2-1DE9-44B3-B43A-9F3309597FA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255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FD9944-EAEF-7E63-D1E1-FCCACEDDF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586CA-7790-4EED-B711-B9350EADF823}" type="datetimeFigureOut">
              <a:rPr lang="en-US" smtClean="0"/>
              <a:t>12/16/2025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BE581D-7839-8FA6-C6B6-4683204CE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BBB282-D2FE-8036-5AC8-162CE9377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60BB2-1DE9-44B3-B43A-9F3309597FA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0718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835DDF-CFF2-7547-9FBA-A5B851290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11A19D-7061-B62B-A7F7-A1A87CB6CC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7BE193-C2E5-EFE8-2F74-3D590D102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D770DA-840A-F4F3-14D2-59B114CE0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586CA-7790-4EED-B711-B9350EADF823}" type="datetimeFigureOut">
              <a:rPr lang="en-US" smtClean="0"/>
              <a:t>12/16/2025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DD8695-2C90-160A-B2C0-C4273ED1C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5BF910-B7A1-8904-BBE9-3027390E4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60BB2-1DE9-44B3-B43A-9F3309597FA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174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0DACA-6BC8-0BD2-DC28-BC5E8D8C5A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9808C7-E795-76E3-203B-14C83D8F02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9EDA4D-8004-0290-7184-FE5E4CA187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07FCD0-1D69-DF56-D111-8BFD27DE1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586CA-7790-4EED-B711-B9350EADF823}" type="datetimeFigureOut">
              <a:rPr lang="en-US" smtClean="0"/>
              <a:t>12/16/2025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456451-8ED8-F69E-4864-13EACB1A7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D41AAA-226D-8A0B-A378-2AA97CCA9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60BB2-1DE9-44B3-B43A-9F3309597FA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643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8B3308-064B-DA0B-A10F-0A86B0928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FA9B24-0F4B-81BE-7FA5-DAB3731293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D06D46-6594-4932-9FD9-19E1502262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6586CA-7790-4EED-B711-B9350EADF823}" type="datetimeFigureOut">
              <a:rPr lang="en-US" smtClean="0"/>
              <a:t>12/16/2025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ADFA38-974D-DC9B-30FE-BB469A6A07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36E8F5-26BE-1F55-D26A-AE79346031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A60BB2-1DE9-44B3-B43A-9F3309597FA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80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oklahoma.gov/deq/divisions/land-protection/chemical-reporting-and-preparedness/tier-ii/tier-ii-reporting.html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mailto:ARHelpdesk@deq.ok.gov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Tommy.Holbrook@deq.ok.gov" TargetMode="External"/><Relationship Id="rId2" Type="http://schemas.openxmlformats.org/officeDocument/2006/relationships/hyperlink" Target="mailto:Matthew.wormus@deq.ok.gov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pa.gov/system/files/documents/2024-05/epcra-cercla-caa-112r-consolidated-list-of-lists-updated-may-2024_0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11F2384-0F1E-0DB1-AB14-C1DFA77DE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716" y="1160756"/>
            <a:ext cx="11860567" cy="4536488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Good Morning!</a:t>
            </a:r>
            <a:br>
              <a:rPr lang="en-US" dirty="0"/>
            </a:br>
            <a:br>
              <a:rPr lang="en-US" dirty="0"/>
            </a:br>
            <a:r>
              <a:rPr lang="en-US" dirty="0"/>
              <a:t>Please make sure you are Muted and Videos Are Turned Off.`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C76814-9EF0-6932-39F5-E4D5F7EAC0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302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C3DC02-BCA3-F9B6-51C2-837ADD0BF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DEQ Online Payment Portal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0EF5EBCB-A620-8D61-836F-495290B31A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65614" y="1825625"/>
            <a:ext cx="7060771" cy="4351338"/>
          </a:xfrm>
        </p:spPr>
      </p:pic>
    </p:spTree>
    <p:extLst>
      <p:ext uri="{BB962C8B-B14F-4D97-AF65-F5344CB8AC3E}">
        <p14:creationId xmlns:p14="http://schemas.microsoft.com/office/powerpoint/2010/main" val="1707350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4AD84-5FB4-AEE9-B661-41DB4AC529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Payment via Credit Card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CF69138-93D9-B9F2-23C2-950AC17AB4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61748" y="1825625"/>
            <a:ext cx="6868504" cy="4351338"/>
          </a:xfrm>
        </p:spPr>
      </p:pic>
    </p:spTree>
    <p:extLst>
      <p:ext uri="{BB962C8B-B14F-4D97-AF65-F5344CB8AC3E}">
        <p14:creationId xmlns:p14="http://schemas.microsoft.com/office/powerpoint/2010/main" val="10629406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A4B69-8820-3979-5E70-6F9C970F3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Payment via Credit Card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953A59F-3D20-4AF0-3023-51AE5F8DC4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67230" y="1850791"/>
            <a:ext cx="7657539" cy="4853989"/>
          </a:xfrm>
        </p:spPr>
      </p:pic>
    </p:spTree>
    <p:extLst>
      <p:ext uri="{BB962C8B-B14F-4D97-AF65-F5344CB8AC3E}">
        <p14:creationId xmlns:p14="http://schemas.microsoft.com/office/powerpoint/2010/main" val="2250146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CB23D-6B36-B9F6-5097-238A76441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Payment Routing Number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96D2DBF-1E67-40FD-8297-5EE23D3233F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53084" y="1901125"/>
            <a:ext cx="7485832" cy="4704535"/>
          </a:xfrm>
        </p:spPr>
      </p:pic>
    </p:spTree>
    <p:extLst>
      <p:ext uri="{BB962C8B-B14F-4D97-AF65-F5344CB8AC3E}">
        <p14:creationId xmlns:p14="http://schemas.microsoft.com/office/powerpoint/2010/main" val="12957121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4EDFB7-9ECA-7AEB-B559-E75273609C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DEQ Website</a:t>
            </a:r>
          </a:p>
        </p:txBody>
      </p:sp>
      <p:pic>
        <p:nvPicPr>
          <p:cNvPr id="7" name="Content Placeholder 6" descr="Graphical user interface, text, application, email&#10;&#10;AI-generated content may be incorrect.">
            <a:hlinkClick r:id="rId2"/>
            <a:extLst>
              <a:ext uri="{FF2B5EF4-FFF2-40B4-BE49-F238E27FC236}">
                <a16:creationId xmlns:a16="http://schemas.microsoft.com/office/drawing/2014/main" id="{F52957F1-C7D5-F218-7800-21751F6A208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993277" y="1825625"/>
            <a:ext cx="6205445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3095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3ADEB-6A2D-27B4-E064-710A355AC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Get Tier II Assistance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9FE0C3-6E19-B93B-D401-0BD29D2415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Call/Email at anytime</a:t>
            </a:r>
          </a:p>
          <a:p>
            <a:pPr lvl="1"/>
            <a:r>
              <a:rPr lang="en-US" dirty="0"/>
              <a:t>ask for Tier II Help</a:t>
            </a:r>
          </a:p>
          <a:p>
            <a:endParaRPr lang="en-US" dirty="0"/>
          </a:p>
          <a:p>
            <a:r>
              <a:rPr lang="en-US" dirty="0"/>
              <a:t>Online Tier II Training </a:t>
            </a:r>
          </a:p>
          <a:p>
            <a:pPr lvl="1"/>
            <a:r>
              <a:rPr lang="en-US" dirty="0"/>
              <a:t>December 17th</a:t>
            </a:r>
          </a:p>
          <a:p>
            <a:endParaRPr lang="en-US" dirty="0"/>
          </a:p>
          <a:p>
            <a:r>
              <a:rPr lang="en-US" dirty="0"/>
              <a:t>IF in OKC Area, make appointment to meet at the DEQ Offices in OKC</a:t>
            </a:r>
          </a:p>
          <a:p>
            <a:pPr lvl="1"/>
            <a:r>
              <a:rPr lang="en-US" dirty="0"/>
              <a:t>NOTE – Ongoing Construction limits parking</a:t>
            </a:r>
          </a:p>
          <a:p>
            <a:pPr lvl="1"/>
            <a:endParaRPr lang="en-US" dirty="0"/>
          </a:p>
          <a:p>
            <a:r>
              <a:rPr lang="en-US" dirty="0"/>
              <a:t>Tier II 101s </a:t>
            </a:r>
          </a:p>
          <a:p>
            <a:pPr lvl="1"/>
            <a:r>
              <a:rPr lang="en-US" dirty="0"/>
              <a:t>Held during LEPC Meetings. Check website for updated schedule. </a:t>
            </a:r>
          </a:p>
          <a:p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0258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AF905-7489-2BD8-A945-0AA611D9F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Billing Advice – From DEQ Finance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D9F27D-699D-1BE8-0118-7E4A0ACEFE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cs typeface="Times New Roman" panose="02020603050405020304" pitchFamily="18" charset="0"/>
              </a:rPr>
              <a:t>When requesting corrections to an order to place the order number in the Subject line </a:t>
            </a:r>
            <a:r>
              <a:rPr lang="en-US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of the email. </a:t>
            </a:r>
          </a:p>
          <a:p>
            <a:pPr lvl="1"/>
            <a:r>
              <a:rPr lang="en-US" dirty="0"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ARHelpdesk@deq.ok.gov</a:t>
            </a:r>
            <a:endParaRPr lang="en-US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405-702-1130</a:t>
            </a:r>
            <a:endParaRPr lang="en-US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One invoice PER account. </a:t>
            </a:r>
          </a:p>
          <a:p>
            <a:endParaRPr lang="en-US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Do not email Credit Card info. Only call the number or mail it 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970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7C9E28-DF1A-4A75-9798-EA2B43E86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Report is filed, now what?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4A22ED-0B8F-4DF6-8EBF-C7A9E23F53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Pay your invoice by April 1</a:t>
            </a:r>
            <a:r>
              <a:rPr lang="en-US" baseline="30000" dirty="0"/>
              <a:t>st</a:t>
            </a:r>
            <a:endParaRPr lang="en-US" dirty="0"/>
          </a:p>
          <a:p>
            <a:endParaRPr lang="en-US" dirty="0"/>
          </a:p>
          <a:p>
            <a:r>
              <a:rPr lang="en-US" dirty="0"/>
              <a:t>Check Tier II GIS Map to see if report has been received</a:t>
            </a:r>
          </a:p>
          <a:p>
            <a:endParaRPr lang="en-US" dirty="0"/>
          </a:p>
          <a:p>
            <a:r>
              <a:rPr lang="en-US" dirty="0"/>
              <a:t>Be active in your LEPC</a:t>
            </a:r>
          </a:p>
          <a:p>
            <a:pPr lvl="1"/>
            <a:r>
              <a:rPr lang="en-US" dirty="0"/>
              <a:t>Especially EHS sites</a:t>
            </a:r>
          </a:p>
          <a:p>
            <a:pPr lvl="1"/>
            <a:endParaRPr lang="en-US" dirty="0"/>
          </a:p>
          <a:p>
            <a:r>
              <a:rPr lang="en-US" dirty="0"/>
              <a:t>Keep report “living”</a:t>
            </a:r>
          </a:p>
          <a:p>
            <a:pPr lvl="1"/>
            <a:r>
              <a:rPr lang="en-US" dirty="0"/>
              <a:t>Email or call with ANY changes to contacts, chemicals stored, etc. </a:t>
            </a:r>
            <a:r>
              <a:rPr lang="en-US"/>
              <a:t>Within 30 days of changes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5097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18174-BB9C-48AA-D7B8-717731412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One Final Request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F54976-0725-DB42-A3CF-289CAE584A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Please be patient when waiting for Tier II Assistance</a:t>
            </a:r>
          </a:p>
          <a:p>
            <a:pPr lvl="1">
              <a:lnSpc>
                <a:spcPct val="200000"/>
              </a:lnSpc>
            </a:pPr>
            <a:r>
              <a:rPr lang="en-US" dirty="0"/>
              <a:t>Weather</a:t>
            </a:r>
          </a:p>
          <a:p>
            <a:pPr lvl="1">
              <a:lnSpc>
                <a:spcPct val="200000"/>
              </a:lnSpc>
            </a:pPr>
            <a:r>
              <a:rPr lang="en-US" dirty="0"/>
              <a:t>Kids</a:t>
            </a:r>
          </a:p>
          <a:p>
            <a:pPr lvl="1">
              <a:lnSpc>
                <a:spcPct val="200000"/>
              </a:lnSpc>
            </a:pPr>
            <a:r>
              <a:rPr lang="en-US" dirty="0"/>
              <a:t>Illness</a:t>
            </a:r>
          </a:p>
          <a:p>
            <a:pPr lvl="1">
              <a:lnSpc>
                <a:spcPct val="200000"/>
              </a:lnSpc>
            </a:pPr>
            <a:r>
              <a:rPr lang="en-US" dirty="0"/>
              <a:t>Busy Season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88074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7142C2-FAE1-A080-BC30-FCF480457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F06BE0-E946-E441-463D-6103E8D664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Matt Wormus</a:t>
            </a:r>
          </a:p>
          <a:p>
            <a:pPr lvl="1"/>
            <a:r>
              <a:rPr lang="en-US" dirty="0">
                <a:hlinkClick r:id="rId2"/>
              </a:rPr>
              <a:t>Matthew.wormus@deq.ok.gov</a:t>
            </a:r>
            <a:endParaRPr lang="en-US" dirty="0"/>
          </a:p>
          <a:p>
            <a:pPr lvl="1"/>
            <a:r>
              <a:rPr lang="en-US" dirty="0"/>
              <a:t>405-702-5137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Tommy Holbrook</a:t>
            </a:r>
          </a:p>
          <a:p>
            <a:pPr lvl="1"/>
            <a:r>
              <a:rPr lang="en-US" dirty="0">
                <a:hlinkClick r:id="rId3"/>
              </a:rPr>
              <a:t>Tommy.Holbrook@deq.ok.gov</a:t>
            </a:r>
            <a:endParaRPr lang="en-US" dirty="0"/>
          </a:p>
          <a:p>
            <a:pPr lvl="1"/>
            <a:r>
              <a:rPr lang="en-US" dirty="0"/>
              <a:t>405-702-5156</a:t>
            </a:r>
          </a:p>
        </p:txBody>
      </p:sp>
    </p:spTree>
    <p:extLst>
      <p:ext uri="{BB962C8B-B14F-4D97-AF65-F5344CB8AC3E}">
        <p14:creationId xmlns:p14="http://schemas.microsoft.com/office/powerpoint/2010/main" val="173784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A5170-3F68-A288-B7A7-74A5201D7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SCHEDULE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AF965C-06BF-3A98-03A4-B7953867B4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Introductions</a:t>
            </a:r>
          </a:p>
          <a:p>
            <a:endParaRPr lang="en-US" dirty="0"/>
          </a:p>
          <a:p>
            <a:r>
              <a:rPr lang="en-US" dirty="0"/>
              <a:t>Tier II 101 – PowerPoint</a:t>
            </a:r>
          </a:p>
          <a:p>
            <a:endParaRPr lang="en-US" dirty="0"/>
          </a:p>
          <a:p>
            <a:r>
              <a:rPr lang="en-US" dirty="0"/>
              <a:t>Introduction to Tier II Submit 2025</a:t>
            </a:r>
          </a:p>
          <a:p>
            <a:endParaRPr lang="en-US" dirty="0"/>
          </a:p>
          <a:p>
            <a:r>
              <a:rPr lang="en-US" dirty="0"/>
              <a:t>Working in Tier II Submit 2025 – Both Large and Small Number </a:t>
            </a:r>
            <a:r>
              <a:rPr lang="en-US"/>
              <a:t>of Facilities</a:t>
            </a:r>
            <a:endParaRPr lang="en-US" dirty="0"/>
          </a:p>
          <a:p>
            <a:endParaRPr lang="en-US" dirty="0"/>
          </a:p>
          <a:p>
            <a:r>
              <a:rPr lang="en-US" dirty="0"/>
              <a:t>DEQ Website and Online Filing System</a:t>
            </a:r>
          </a:p>
        </p:txBody>
      </p:sp>
    </p:spTree>
    <p:extLst>
      <p:ext uri="{BB962C8B-B14F-4D97-AF65-F5344CB8AC3E}">
        <p14:creationId xmlns:p14="http://schemas.microsoft.com/office/powerpoint/2010/main" val="4159059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95D7E4-662A-A33E-A794-62A85C7C6DF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2025 TIER II Reporting at DEQ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A829D8-22C9-7AF9-A9DE-DCC87F2E766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138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B9C7AB-7051-79B5-27C9-1B845D861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Tier II Reporting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84A908-6C77-9EA0-2834-02BA0BE2D5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Database of facilities in Oklahoma that store over a reporting threshold of hazardous materials in the state.</a:t>
            </a:r>
          </a:p>
          <a:p>
            <a:endParaRPr lang="en-US" dirty="0"/>
          </a:p>
          <a:p>
            <a:r>
              <a:rPr lang="en-US" dirty="0"/>
              <a:t>Around 50,000 reports annually</a:t>
            </a:r>
          </a:p>
          <a:p>
            <a:endParaRPr lang="en-US" dirty="0"/>
          </a:p>
          <a:p>
            <a:r>
              <a:rPr lang="en-US" dirty="0"/>
              <a:t>Covers facilities from Tank Batteries to Chemical Facilities to Water Treatment Plants</a:t>
            </a:r>
          </a:p>
          <a:p>
            <a:endParaRPr lang="en-US" dirty="0"/>
          </a:p>
          <a:p>
            <a:r>
              <a:rPr lang="en-US" dirty="0"/>
              <a:t>Reports are submitted between January 1 and March 1 of every year. Electronic Files only. No Paper Copies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15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1AFB45-56F5-335F-3609-9DADC4346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Tier II Reporting (pt2)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FB4AE9-2DE0-5835-C28D-DC7AF04B41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Reports are filed to the DEQ</a:t>
            </a:r>
          </a:p>
          <a:p>
            <a:endParaRPr lang="en-US" dirty="0"/>
          </a:p>
          <a:p>
            <a:r>
              <a:rPr lang="en-US" dirty="0"/>
              <a:t>DEQ then disperses Tier II Data to the County LEPC. County then disperses the data to the First Responder in that area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Public may request a copy of a Tier II Report by submitting a request for data to the DEQ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0732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A0C92F-5BC4-03A6-34D7-12B0463028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Requires You to File a Tier II Report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02FD08-E39B-47EE-110B-54A9890CEE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ANY Chemical that is defined as Hazardous by OSHA Regulations</a:t>
            </a:r>
          </a:p>
          <a:p>
            <a:endParaRPr lang="en-US" dirty="0"/>
          </a:p>
          <a:p>
            <a:r>
              <a:rPr lang="en-US" dirty="0"/>
              <a:t>Over Threshold stored on site</a:t>
            </a:r>
          </a:p>
          <a:p>
            <a:pPr lvl="1"/>
            <a:r>
              <a:rPr lang="en-US" dirty="0"/>
              <a:t>10,000lbs for non EHS (~34 barrels of Oil, ~2100 </a:t>
            </a:r>
            <a:r>
              <a:rPr lang="en-US"/>
              <a:t>gallons propane)</a:t>
            </a:r>
            <a:endParaRPr lang="en-US" dirty="0"/>
          </a:p>
          <a:p>
            <a:pPr lvl="1"/>
            <a:r>
              <a:rPr lang="en-US" dirty="0"/>
              <a:t>EHS chemicals are lower TPQ (found on the </a:t>
            </a:r>
            <a:r>
              <a:rPr lang="en-US" dirty="0">
                <a:hlinkClick r:id="rId2"/>
              </a:rPr>
              <a:t>EPA List of Lists</a:t>
            </a:r>
            <a:r>
              <a:rPr lang="en-US" dirty="0"/>
              <a:t>)</a:t>
            </a:r>
          </a:p>
          <a:p>
            <a:r>
              <a:rPr lang="en-US" dirty="0"/>
              <a:t>24 Hour Period</a:t>
            </a:r>
          </a:p>
        </p:txBody>
      </p:sp>
    </p:spTree>
    <p:extLst>
      <p:ext uri="{BB962C8B-B14F-4D97-AF65-F5344CB8AC3E}">
        <p14:creationId xmlns:p14="http://schemas.microsoft.com/office/powerpoint/2010/main" val="142505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AFACE-4246-5580-7256-4AECB75168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 You Need to File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627D34-04A3-97D6-C1A9-FF66CFCAB2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4503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Tier II Submit 2025 Software – Out Now</a:t>
            </a:r>
          </a:p>
          <a:p>
            <a:endParaRPr lang="en-US" dirty="0"/>
          </a:p>
          <a:p>
            <a:r>
              <a:rPr lang="en-US" dirty="0"/>
              <a:t>Login/Password</a:t>
            </a:r>
          </a:p>
          <a:p>
            <a:endParaRPr lang="en-US" dirty="0"/>
          </a:p>
          <a:p>
            <a:r>
              <a:rPr lang="en-US" dirty="0"/>
              <a:t>Last Years Report</a:t>
            </a:r>
          </a:p>
          <a:p>
            <a:endParaRPr lang="en-US" dirty="0"/>
          </a:p>
          <a:p>
            <a:r>
              <a:rPr lang="en-US" dirty="0"/>
              <a:t>Gallons to Pounds Converter (if needed)</a:t>
            </a:r>
          </a:p>
          <a:p>
            <a:endParaRPr lang="en-US" dirty="0"/>
          </a:p>
          <a:p>
            <a:r>
              <a:rPr lang="en-US" dirty="0"/>
              <a:t>Helpful Attachments (Optional)</a:t>
            </a:r>
          </a:p>
        </p:txBody>
      </p:sp>
    </p:spTree>
    <p:extLst>
      <p:ext uri="{BB962C8B-B14F-4D97-AF65-F5344CB8AC3E}">
        <p14:creationId xmlns:p14="http://schemas.microsoft.com/office/powerpoint/2010/main" val="3853956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ABFFC-8D73-A399-1A1B-E3BA617F9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has changed for 2026 (software)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12CB44-34F3-1A6B-B4A2-E790F278A58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114EE68-A2D8-A8D8-A3E1-5A83B8886E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Updated state-specific fields and/or instructions in Connecticut, Hawaii, Maine, New Hampshire, Rhode Island, and Vermont.</a:t>
            </a:r>
          </a:p>
          <a:p>
            <a:r>
              <a:rPr lang="en-US" dirty="0"/>
              <a:t>Added a new Contact Type for Emergency Equipment Contact, which is required in five New England states.</a:t>
            </a:r>
          </a:p>
          <a:p>
            <a:r>
              <a:rPr lang="en-US" dirty="0"/>
              <a:t>Updated the information on Extremely Hazardous Substances (EHSs) to match the latest EPA List of Lists.</a:t>
            </a:r>
          </a:p>
          <a:p>
            <a:r>
              <a:rPr lang="en-US" dirty="0"/>
              <a:t>Added ability to reorder attachments on a Facilities record via drag-and-drop with the mouse (or an alternate keyboard-based option).</a:t>
            </a:r>
          </a:p>
        </p:txBody>
      </p:sp>
    </p:spTree>
    <p:extLst>
      <p:ext uri="{BB962C8B-B14F-4D97-AF65-F5344CB8AC3E}">
        <p14:creationId xmlns:p14="http://schemas.microsoft.com/office/powerpoint/2010/main" val="3344334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ABFFC-8D73-A399-1A1B-E3BA617F9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has changed for 2026 (DEQ)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12CB44-34F3-1A6B-B4A2-E790F278A58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114EE68-A2D8-A8D8-A3E1-5A83B8886E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B1B1B"/>
                </a:solidFill>
                <a:effectLst/>
                <a:latin typeface="Source Sans Pro Web"/>
              </a:rPr>
              <a:t>New DEQ Website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US" dirty="0">
              <a:solidFill>
                <a:srgbClr val="1B1B1B"/>
              </a:solidFill>
              <a:latin typeface="Source Sans Pro Web"/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en-US" dirty="0">
              <a:solidFill>
                <a:srgbClr val="1B1B1B"/>
              </a:solidFill>
              <a:latin typeface="Source Sans Pro Web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dirty="0"/>
              <a:t>DEQ Online Portal Payment </a:t>
            </a:r>
          </a:p>
        </p:txBody>
      </p:sp>
    </p:spTree>
    <p:extLst>
      <p:ext uri="{BB962C8B-B14F-4D97-AF65-F5344CB8AC3E}">
        <p14:creationId xmlns:p14="http://schemas.microsoft.com/office/powerpoint/2010/main" val="2348534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754</TotalTime>
  <Words>596</Words>
  <Application>Microsoft Office PowerPoint</Application>
  <PresentationFormat>Widescreen</PresentationFormat>
  <Paragraphs>102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Source Sans Pro Web</vt:lpstr>
      <vt:lpstr>Times New Roman</vt:lpstr>
      <vt:lpstr>Office Theme</vt:lpstr>
      <vt:lpstr>Good Morning!  Please make sure you are Muted and Videos Are Turned Off.`</vt:lpstr>
      <vt:lpstr>SCHEDULE</vt:lpstr>
      <vt:lpstr>2025 TIER II Reporting at DEQ</vt:lpstr>
      <vt:lpstr>What is Tier II Reporting</vt:lpstr>
      <vt:lpstr>What is Tier II Reporting (pt2)</vt:lpstr>
      <vt:lpstr>What Requires You to File a Tier II Report </vt:lpstr>
      <vt:lpstr>What Do You Need to File</vt:lpstr>
      <vt:lpstr>What has changed for 2026 (software)</vt:lpstr>
      <vt:lpstr>What has changed for 2026 (DEQ)</vt:lpstr>
      <vt:lpstr>New DEQ Online Payment Portal</vt:lpstr>
      <vt:lpstr>Payment via Credit Card</vt:lpstr>
      <vt:lpstr>Payment via Credit Card</vt:lpstr>
      <vt:lpstr>Payment Routing Number</vt:lpstr>
      <vt:lpstr>NEW DEQ Website</vt:lpstr>
      <vt:lpstr>How to Get Tier II Assistance </vt:lpstr>
      <vt:lpstr>Billing Advice – From DEQ Finance</vt:lpstr>
      <vt:lpstr>Report is filed, now what? </vt:lpstr>
      <vt:lpstr>One Final Request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2022 TIER II Reporting at DEQ</dc:title>
  <dc:creator>Matthew Wormus</dc:creator>
  <cp:lastModifiedBy>Matthew Wormus</cp:lastModifiedBy>
  <cp:revision>17</cp:revision>
  <dcterms:created xsi:type="dcterms:W3CDTF">2022-11-28T15:37:46Z</dcterms:created>
  <dcterms:modified xsi:type="dcterms:W3CDTF">2025-12-16T16:44:59Z</dcterms:modified>
</cp:coreProperties>
</file>