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handoutMasterIdLst>
    <p:handoutMasterId r:id="rId7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26" r:id="rId33"/>
    <p:sldId id="287" r:id="rId34"/>
    <p:sldId id="288" r:id="rId35"/>
    <p:sldId id="289" r:id="rId36"/>
    <p:sldId id="290" r:id="rId37"/>
    <p:sldId id="291" r:id="rId38"/>
    <p:sldId id="292" r:id="rId39"/>
    <p:sldId id="310" r:id="rId40"/>
    <p:sldId id="293" r:id="rId41"/>
    <p:sldId id="294" r:id="rId42"/>
    <p:sldId id="295" r:id="rId43"/>
    <p:sldId id="296" r:id="rId44"/>
    <p:sldId id="315" r:id="rId45"/>
    <p:sldId id="297" r:id="rId46"/>
    <p:sldId id="316" r:id="rId47"/>
    <p:sldId id="298" r:id="rId48"/>
    <p:sldId id="299" r:id="rId49"/>
    <p:sldId id="300" r:id="rId50"/>
    <p:sldId id="317" r:id="rId51"/>
    <p:sldId id="301" r:id="rId52"/>
    <p:sldId id="302" r:id="rId53"/>
    <p:sldId id="318" r:id="rId54"/>
    <p:sldId id="303" r:id="rId55"/>
    <p:sldId id="304" r:id="rId56"/>
    <p:sldId id="305" r:id="rId57"/>
    <p:sldId id="319" r:id="rId58"/>
    <p:sldId id="320" r:id="rId59"/>
    <p:sldId id="321" r:id="rId60"/>
    <p:sldId id="306" r:id="rId61"/>
    <p:sldId id="322" r:id="rId62"/>
    <p:sldId id="323" r:id="rId63"/>
    <p:sldId id="324" r:id="rId64"/>
    <p:sldId id="307" r:id="rId65"/>
    <p:sldId id="308" r:id="rId66"/>
    <p:sldId id="309" r:id="rId67"/>
    <p:sldId id="325" r:id="rId68"/>
    <p:sldId id="312" r:id="rId69"/>
    <p:sldId id="313" r:id="rId70"/>
    <p:sldId id="314" r:id="rId7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0144" autoAdjust="0"/>
  </p:normalViewPr>
  <p:slideViewPr>
    <p:cSldViewPr>
      <p:cViewPr varScale="1">
        <p:scale>
          <a:sx n="73" d="100"/>
          <a:sy n="73" d="100"/>
        </p:scale>
        <p:origin x="-17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2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A3AC26-D768-4995-B631-4082AD78042D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DAFC0D-9F00-4486-A416-7E6DA7B29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4D08D-9306-4F50-996C-F19F87AB4DEA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9B1D6-8346-4DD6-87D2-F8DBB8239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31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66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2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63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69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303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195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486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84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996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757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44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435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94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224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764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127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442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642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201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49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012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464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521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993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783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61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87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6080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6759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044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01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094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304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517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3445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677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103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636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20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104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105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7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6383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7935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756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178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2247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9869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6181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5109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288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1605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08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6891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1534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6418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9867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215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8528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9152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2446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5810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9687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7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5839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08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12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9B1D6-8346-4DD6-87D2-F8DBB8239C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41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4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6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0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3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3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3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FFF">
                <a:alpha val="66000"/>
                <a:lumMod val="51000"/>
                <a:lumOff val="49000"/>
              </a:srgb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1642-CD9D-4FB6-B56B-56C349D973C4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waste/hazard/correctiveaction/curriculum/download/hwid-list.pdf" TargetMode="Externa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bg1">
                <a:lumMod val="95000"/>
              </a:scheme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799"/>
            <a:ext cx="8001000" cy="109728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8001000" cy="4648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Environmental, health, and safety regulatory overview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Waste determination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Container management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Other wastes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Manifests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Employee training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Emergency preparedness and response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Programs in the Land Protection Division at ODEQ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Cleanup/Remediation</a:t>
            </a:r>
          </a:p>
          <a:p>
            <a:pPr lvl="1"/>
            <a:r>
              <a:rPr lang="en-US" dirty="0" smtClean="0"/>
              <a:t>Brownfields Program</a:t>
            </a:r>
          </a:p>
          <a:p>
            <a:pPr lvl="1"/>
            <a:r>
              <a:rPr lang="en-US" dirty="0" smtClean="0"/>
              <a:t>Land Restoration Section</a:t>
            </a:r>
          </a:p>
          <a:p>
            <a:pPr lvl="1"/>
            <a:r>
              <a:rPr lang="en-US" dirty="0" smtClean="0"/>
              <a:t>Site Cleanup Assistance (SCAP) &amp; Armory Cleanup Program</a:t>
            </a:r>
          </a:p>
          <a:p>
            <a:pPr lvl="1"/>
            <a:r>
              <a:rPr lang="en-US" dirty="0" smtClean="0"/>
              <a:t>Superfund Site Remediation Section</a:t>
            </a:r>
          </a:p>
          <a:p>
            <a:pPr lvl="1"/>
            <a:r>
              <a:rPr lang="en-US" dirty="0" smtClean="0"/>
              <a:t>Tar Creek Section</a:t>
            </a:r>
          </a:p>
          <a:p>
            <a:pPr lvl="1"/>
            <a:r>
              <a:rPr lang="en-US" dirty="0" smtClean="0"/>
              <a:t>Voluntary Cleanup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Programs in the Land Protection Division at ODEQ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Assistance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Risk Management Section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Solid Waste Planning and Sustainability Unit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(SQG Self-Certification Program)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047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Waste Determination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Waste determination:</a:t>
            </a:r>
            <a:r>
              <a:rPr lang="en-US" dirty="0" smtClean="0"/>
              <a:t> Determining if a material meets the definition of a hazardous waste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12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Hazardous Waste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Characteristic waste </a:t>
            </a:r>
          </a:p>
          <a:p>
            <a:endParaRPr lang="en-US" dirty="0" smtClean="0"/>
          </a:p>
          <a:p>
            <a:r>
              <a:rPr lang="en-US" dirty="0" smtClean="0"/>
              <a:t>Listed waste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6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Hazardous Waste Determination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Step 1: Is the material a solid waste?</a:t>
            </a:r>
          </a:p>
          <a:p>
            <a:r>
              <a:rPr lang="en-US" dirty="0"/>
              <a:t>Step </a:t>
            </a:r>
            <a:r>
              <a:rPr lang="en-US" dirty="0" smtClean="0"/>
              <a:t>2: Is the waste excluded?</a:t>
            </a:r>
          </a:p>
          <a:p>
            <a:r>
              <a:rPr lang="en-US" dirty="0"/>
              <a:t>Step </a:t>
            </a:r>
            <a:r>
              <a:rPr lang="en-US" dirty="0" smtClean="0"/>
              <a:t>3: Is the waste a listed waste?</a:t>
            </a:r>
          </a:p>
          <a:p>
            <a:r>
              <a:rPr lang="en-US" dirty="0"/>
              <a:t>Step </a:t>
            </a:r>
            <a:r>
              <a:rPr lang="en-US" dirty="0" smtClean="0"/>
              <a:t>4: Is the waste a characteristic waste?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25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Hazardous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Ignitability (D001)</a:t>
            </a:r>
          </a:p>
          <a:p>
            <a:r>
              <a:rPr lang="en-US" dirty="0" smtClean="0"/>
              <a:t>Corrosivity (D002)</a:t>
            </a:r>
          </a:p>
          <a:p>
            <a:r>
              <a:rPr lang="en-US" dirty="0" smtClean="0"/>
              <a:t>Reactivity (D003)</a:t>
            </a:r>
          </a:p>
          <a:p>
            <a:r>
              <a:rPr lang="en-US" dirty="0" smtClean="0"/>
              <a:t>Toxicity (D004-D043)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13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 of Ignitability Applies to: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Liquids</a:t>
            </a:r>
          </a:p>
          <a:p>
            <a:r>
              <a:rPr lang="en-US" dirty="0" smtClean="0"/>
              <a:t>Solids</a:t>
            </a:r>
          </a:p>
          <a:p>
            <a:r>
              <a:rPr lang="en-US" dirty="0" smtClean="0"/>
              <a:t>Ignitable compressed gases</a:t>
            </a:r>
          </a:p>
          <a:p>
            <a:r>
              <a:rPr lang="en-US" dirty="0" smtClean="0"/>
              <a:t>Oxidizers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24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Ignitable Liquid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liquid that </a:t>
            </a:r>
            <a:r>
              <a:rPr lang="en-US" dirty="0"/>
              <a:t>h</a:t>
            </a:r>
            <a:r>
              <a:rPr lang="en-US" dirty="0" smtClean="0"/>
              <a:t>as a flash point &lt;140° F (60° 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380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Know If the Material Is a Liquid?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Knowledge</a:t>
            </a:r>
          </a:p>
          <a:p>
            <a:endParaRPr lang="en-US" dirty="0" smtClean="0"/>
          </a:p>
          <a:p>
            <a:r>
              <a:rPr lang="en-US" dirty="0" smtClean="0"/>
              <a:t>Paint Filter Liquids Test</a:t>
            </a:r>
          </a:p>
          <a:p>
            <a:endParaRPr lang="en-US" dirty="0" smtClean="0"/>
          </a:p>
          <a:p>
            <a:r>
              <a:rPr lang="en-US" dirty="0" smtClean="0"/>
              <a:t>Pressure Filtration Technique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733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the Flash Point Determined?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 test flame </a:t>
            </a:r>
            <a:r>
              <a:rPr lang="en-US" dirty="0"/>
              <a:t>is </a:t>
            </a:r>
            <a:r>
              <a:rPr lang="en-US" dirty="0" smtClean="0"/>
              <a:t>applied </a:t>
            </a:r>
            <a:r>
              <a:rPr lang="en-US" dirty="0"/>
              <a:t>to </a:t>
            </a:r>
            <a:r>
              <a:rPr lang="en-US" dirty="0" smtClean="0"/>
              <a:t>fumes/vapors given off by </a:t>
            </a:r>
            <a:r>
              <a:rPr lang="en-US" dirty="0"/>
              <a:t>the </a:t>
            </a:r>
            <a:r>
              <a:rPr lang="en-US" dirty="0" smtClean="0"/>
              <a:t>sample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Pensky</a:t>
            </a:r>
            <a:r>
              <a:rPr lang="en-US" dirty="0" smtClean="0"/>
              <a:t>-Martens </a:t>
            </a:r>
            <a:r>
              <a:rPr lang="en-US" dirty="0"/>
              <a:t>Closed-Cup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Setaflash</a:t>
            </a:r>
            <a:r>
              <a:rPr lang="en-US" dirty="0" smtClean="0"/>
              <a:t> </a:t>
            </a:r>
            <a:r>
              <a:rPr lang="en-US" dirty="0"/>
              <a:t>Closed-Cup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45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bg1">
                <a:lumMod val="95000"/>
              </a:scheme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799"/>
            <a:ext cx="8001000" cy="109728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8001000" cy="4648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Q&amp;A session (RCRA)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Wastewater pretreatment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Pollution prevention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Overview of the small quantity generator self-certification program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Q&amp;A (all presenters)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Wrap up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Alcohol-Content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Aqueous solution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Contains </a:t>
            </a:r>
            <a:r>
              <a:rPr lang="en-US" dirty="0"/>
              <a:t>&lt;24% </a:t>
            </a:r>
            <a:r>
              <a:rPr lang="en-US" dirty="0" smtClean="0"/>
              <a:t>alcohol (by volume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770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Know if a Liquid Waste Is Aqueous?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It </a:t>
            </a:r>
            <a:r>
              <a:rPr lang="en-US" dirty="0" smtClean="0"/>
              <a:t>contains </a:t>
            </a:r>
            <a:r>
              <a:rPr lang="en-US" dirty="0"/>
              <a:t>at </a:t>
            </a:r>
            <a:r>
              <a:rPr lang="en-US" dirty="0" smtClean="0"/>
              <a:t>least </a:t>
            </a:r>
            <a:r>
              <a:rPr lang="en-US" dirty="0"/>
              <a:t>50% </a:t>
            </a:r>
            <a:r>
              <a:rPr lang="en-US" dirty="0" smtClean="0"/>
              <a:t>water (by weight)*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87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Ignitable Solid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 is capable of ignition through:</a:t>
            </a:r>
          </a:p>
          <a:p>
            <a:pPr lvl="1"/>
            <a:r>
              <a:rPr lang="en-US" dirty="0" smtClean="0"/>
              <a:t>Friction</a:t>
            </a:r>
          </a:p>
          <a:p>
            <a:pPr lvl="1"/>
            <a:r>
              <a:rPr lang="en-US" dirty="0" smtClean="0"/>
              <a:t>Moisture absorption</a:t>
            </a:r>
          </a:p>
          <a:p>
            <a:pPr lvl="1"/>
            <a:r>
              <a:rPr lang="en-US" dirty="0" smtClean="0"/>
              <a:t>Spontaneous ignition</a:t>
            </a:r>
          </a:p>
          <a:p>
            <a:endParaRPr lang="en-US" dirty="0" smtClean="0"/>
          </a:p>
          <a:p>
            <a:r>
              <a:rPr lang="en-US" dirty="0" smtClean="0"/>
              <a:t>Material must burn so vigorously and persistently that it creates a hazard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0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Ignitable Compressed 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Flammable when in a mixture of 13% or less with air</a:t>
            </a:r>
          </a:p>
          <a:p>
            <a:endParaRPr lang="en-US" dirty="0" smtClean="0"/>
          </a:p>
          <a:p>
            <a:r>
              <a:rPr lang="en-US" dirty="0" smtClean="0"/>
              <a:t>Has a flammable range with air of more than 12%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52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Oxidizer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Material that yields oxygen readily to stimulate the combustion of organic matter  </a:t>
            </a:r>
          </a:p>
          <a:p>
            <a:endParaRPr lang="en-US" dirty="0"/>
          </a:p>
          <a:p>
            <a:pPr lvl="1"/>
            <a:r>
              <a:rPr lang="en-US" dirty="0" smtClean="0"/>
              <a:t>Nitrates, permanganates, chlorates, and peroxide (organic and inorganic) are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424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of Corrosivity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aqueous </a:t>
            </a:r>
            <a:r>
              <a:rPr lang="en-US" b="1" dirty="0"/>
              <a:t>waste</a:t>
            </a:r>
            <a:r>
              <a:rPr lang="en-US" dirty="0"/>
              <a:t> with a pH </a:t>
            </a:r>
            <a:r>
              <a:rPr lang="en-US" u="sng" dirty="0"/>
              <a:t>&lt;2.0</a:t>
            </a:r>
            <a:r>
              <a:rPr lang="en-US" dirty="0"/>
              <a:t> or </a:t>
            </a:r>
            <a:r>
              <a:rPr lang="en-US" u="sng" dirty="0"/>
              <a:t>&gt;</a:t>
            </a:r>
            <a:r>
              <a:rPr lang="en-US" dirty="0"/>
              <a:t> </a:t>
            </a:r>
            <a:r>
              <a:rPr lang="en-US" dirty="0" smtClean="0"/>
              <a:t>12.5, acids or bases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liquid </a:t>
            </a:r>
            <a:r>
              <a:rPr lang="en-US" b="1" dirty="0"/>
              <a:t>waste</a:t>
            </a:r>
            <a:r>
              <a:rPr lang="en-US" dirty="0"/>
              <a:t> that corrodes carbon steel at </a:t>
            </a:r>
            <a:r>
              <a:rPr lang="en-US" dirty="0" smtClean="0"/>
              <a:t>a rate of &gt;0.25 inch (6.35 mm) </a:t>
            </a:r>
            <a:r>
              <a:rPr lang="en-US" dirty="0"/>
              <a:t>per year</a:t>
            </a:r>
          </a:p>
        </p:txBody>
      </p:sp>
    </p:spTree>
    <p:extLst>
      <p:ext uri="{BB962C8B-B14F-4D97-AF65-F5344CB8AC3E}">
        <p14:creationId xmlns:p14="http://schemas.microsoft.com/office/powerpoint/2010/main" val="4174547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do you know if </a:t>
            </a:r>
            <a:r>
              <a:rPr lang="en-US" dirty="0" smtClean="0"/>
              <a:t>the Waste Is aqueous?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0"/>
            <a:r>
              <a:rPr lang="en-US" dirty="0" smtClean="0"/>
              <a:t>The material </a:t>
            </a:r>
            <a:r>
              <a:rPr lang="en-US" dirty="0"/>
              <a:t>must contain at least 20% free water by </a:t>
            </a:r>
            <a:r>
              <a:rPr lang="en-US" dirty="0" smtClean="0"/>
              <a:t>volume*</a:t>
            </a:r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*The definition of </a:t>
            </a:r>
            <a:r>
              <a:rPr lang="en-US" b="1" i="1" dirty="0" smtClean="0"/>
              <a:t>aqueous</a:t>
            </a:r>
            <a:r>
              <a:rPr lang="en-US" dirty="0" smtClean="0"/>
              <a:t> is different when determining the pH of a waste versus evaluating the applicability of the alcohol-content exclusion (where the alcohol must contain at least 50% water by weight).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39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do you know if </a:t>
            </a:r>
            <a:r>
              <a:rPr lang="en-US" dirty="0" smtClean="0"/>
              <a:t>the Waste </a:t>
            </a:r>
            <a:r>
              <a:rPr lang="en-US" dirty="0"/>
              <a:t>is a </a:t>
            </a:r>
            <a:r>
              <a:rPr lang="en-US" dirty="0" smtClean="0"/>
              <a:t>liquid?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Exactly the same process used for ignitable wastes: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Knowledge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Paint Filter Liquids Test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Pressure Filtration Technique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9038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Know If You Have a Corrosive Solid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TRICK </a:t>
            </a:r>
            <a:r>
              <a:rPr lang="en-US" dirty="0"/>
              <a:t>Q</a:t>
            </a:r>
            <a:r>
              <a:rPr lang="en-US" dirty="0" smtClean="0"/>
              <a:t>UESTION: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are no corrosive solids at the federal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471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of Reactivity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Normally unstable and readily undergoes violent change without detonating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Reacts violently with water, i.e. elemental sodium or potassiu</a:t>
            </a:r>
            <a:r>
              <a:rPr lang="en-US" dirty="0"/>
              <a:t>m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Forms potentially explosive mixtures with water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7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RCRA and other environmental and safety laws</a:t>
            </a:r>
          </a:p>
          <a:p>
            <a:r>
              <a:rPr lang="en-US" dirty="0" smtClean="0"/>
              <a:t>ODEQ and EPA</a:t>
            </a:r>
          </a:p>
          <a:p>
            <a:r>
              <a:rPr lang="en-US" dirty="0" smtClean="0"/>
              <a:t>ODEQ and other state agencies In Oklahoma</a:t>
            </a:r>
          </a:p>
          <a:p>
            <a:r>
              <a:rPr lang="en-US" dirty="0" smtClean="0"/>
              <a:t>RCRA and other programs at ODEQ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43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of Reactivity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Generates toxic gases</a:t>
            </a:r>
            <a:r>
              <a:rPr lang="en-US" dirty="0"/>
              <a:t>, </a:t>
            </a:r>
            <a:r>
              <a:rPr lang="en-US" dirty="0" smtClean="0"/>
              <a:t>vapors</a:t>
            </a:r>
            <a:r>
              <a:rPr lang="en-US" dirty="0"/>
              <a:t>, or </a:t>
            </a:r>
            <a:r>
              <a:rPr lang="en-US" dirty="0" smtClean="0"/>
              <a:t>fumes </a:t>
            </a:r>
            <a:r>
              <a:rPr lang="en-US" dirty="0"/>
              <a:t>in </a:t>
            </a:r>
            <a:r>
              <a:rPr lang="en-US" dirty="0" smtClean="0"/>
              <a:t>quantities sufficient </a:t>
            </a:r>
            <a:r>
              <a:rPr lang="en-US" dirty="0"/>
              <a:t>to </a:t>
            </a:r>
            <a:r>
              <a:rPr lang="en-US" dirty="0" smtClean="0"/>
              <a:t>present </a:t>
            </a:r>
            <a:r>
              <a:rPr lang="en-US" dirty="0"/>
              <a:t>a </a:t>
            </a:r>
            <a:r>
              <a:rPr lang="en-US" dirty="0" smtClean="0"/>
              <a:t>danger </a:t>
            </a:r>
            <a:r>
              <a:rPr lang="en-US" dirty="0"/>
              <a:t>to </a:t>
            </a:r>
            <a:r>
              <a:rPr lang="en-US" dirty="0" smtClean="0"/>
              <a:t>human health </a:t>
            </a:r>
            <a:r>
              <a:rPr lang="en-US" dirty="0"/>
              <a:t>or the </a:t>
            </a:r>
            <a:r>
              <a:rPr lang="en-US" dirty="0" smtClean="0"/>
              <a:t>environment when mixed </a:t>
            </a:r>
            <a:r>
              <a:rPr lang="en-US" dirty="0"/>
              <a:t>with </a:t>
            </a:r>
            <a:r>
              <a:rPr lang="en-US" dirty="0" smtClean="0"/>
              <a:t>water</a:t>
            </a:r>
            <a:endParaRPr lang="en-US" dirty="0"/>
          </a:p>
          <a:p>
            <a:pPr lvl="0"/>
            <a:r>
              <a:rPr lang="en-US" dirty="0" smtClean="0"/>
              <a:t>Cyanide </a:t>
            </a:r>
            <a:r>
              <a:rPr lang="en-US" dirty="0"/>
              <a:t>or </a:t>
            </a:r>
            <a:r>
              <a:rPr lang="en-US" dirty="0" smtClean="0"/>
              <a:t>sulfide-bearing waste </a:t>
            </a:r>
            <a:r>
              <a:rPr lang="en-US" dirty="0"/>
              <a:t>that </a:t>
            </a:r>
            <a:r>
              <a:rPr lang="en-US" dirty="0" smtClean="0"/>
              <a:t>generates toxic gases</a:t>
            </a:r>
            <a:r>
              <a:rPr lang="en-US" dirty="0"/>
              <a:t>, </a:t>
            </a:r>
            <a:r>
              <a:rPr lang="en-US" dirty="0" smtClean="0"/>
              <a:t>vapors</a:t>
            </a:r>
            <a:r>
              <a:rPr lang="en-US" dirty="0"/>
              <a:t>, or </a:t>
            </a:r>
            <a:r>
              <a:rPr lang="en-US" dirty="0" smtClean="0"/>
              <a:t>fumes </a:t>
            </a:r>
            <a:r>
              <a:rPr lang="en-US" dirty="0"/>
              <a:t>in a </a:t>
            </a:r>
            <a:r>
              <a:rPr lang="en-US" dirty="0" smtClean="0"/>
              <a:t>quantity sufficient </a:t>
            </a:r>
            <a:r>
              <a:rPr lang="en-US" dirty="0"/>
              <a:t>to </a:t>
            </a:r>
            <a:r>
              <a:rPr lang="en-US" dirty="0" smtClean="0"/>
              <a:t>present </a:t>
            </a:r>
            <a:r>
              <a:rPr lang="en-US" dirty="0"/>
              <a:t>a </a:t>
            </a:r>
            <a:r>
              <a:rPr lang="en-US" dirty="0" smtClean="0"/>
              <a:t>danger </a:t>
            </a:r>
            <a:r>
              <a:rPr lang="en-US" dirty="0"/>
              <a:t>to </a:t>
            </a:r>
            <a:r>
              <a:rPr lang="en-US" dirty="0" smtClean="0"/>
              <a:t>human health </a:t>
            </a:r>
            <a:r>
              <a:rPr lang="en-US" dirty="0"/>
              <a:t>or the </a:t>
            </a:r>
            <a:r>
              <a:rPr lang="en-US" dirty="0" smtClean="0"/>
              <a:t>environment </a:t>
            </a:r>
            <a:r>
              <a:rPr lang="en-US" dirty="0"/>
              <a:t>when </a:t>
            </a:r>
            <a:r>
              <a:rPr lang="en-US" dirty="0" smtClean="0"/>
              <a:t>exposed </a:t>
            </a:r>
            <a:r>
              <a:rPr lang="en-US" dirty="0"/>
              <a:t>to </a:t>
            </a:r>
            <a:r>
              <a:rPr lang="en-US" dirty="0" smtClean="0"/>
              <a:t>conditions  </a:t>
            </a:r>
            <a:r>
              <a:rPr lang="en-US" dirty="0"/>
              <a:t>in which the pH is </a:t>
            </a:r>
            <a:r>
              <a:rPr lang="en-US" dirty="0" smtClean="0"/>
              <a:t>between </a:t>
            </a:r>
            <a:r>
              <a:rPr lang="en-US" dirty="0"/>
              <a:t>2.0 and </a:t>
            </a:r>
            <a:r>
              <a:rPr lang="en-US" dirty="0" smtClean="0"/>
              <a:t>12.5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0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 of Reactivity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Capable </a:t>
            </a:r>
            <a:r>
              <a:rPr lang="en-US" dirty="0"/>
              <a:t>of </a:t>
            </a:r>
            <a:r>
              <a:rPr lang="en-US" dirty="0" smtClean="0"/>
              <a:t>detonation </a:t>
            </a:r>
            <a:r>
              <a:rPr lang="en-US" dirty="0"/>
              <a:t>or </a:t>
            </a:r>
            <a:r>
              <a:rPr lang="en-US" dirty="0" smtClean="0"/>
              <a:t>explosive reaction </a:t>
            </a:r>
            <a:r>
              <a:rPr lang="en-US" dirty="0"/>
              <a:t>if </a:t>
            </a:r>
            <a:r>
              <a:rPr lang="en-US" dirty="0" smtClean="0"/>
              <a:t>subjected </a:t>
            </a:r>
            <a:r>
              <a:rPr lang="en-US" dirty="0"/>
              <a:t>to a </a:t>
            </a:r>
            <a:r>
              <a:rPr lang="en-US" dirty="0" smtClean="0"/>
              <a:t>strong initiating source </a:t>
            </a:r>
            <a:r>
              <a:rPr lang="en-US" dirty="0"/>
              <a:t>or if </a:t>
            </a:r>
            <a:r>
              <a:rPr lang="en-US" dirty="0" smtClean="0"/>
              <a:t>heated under confinement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Is readily capable </a:t>
            </a:r>
            <a:r>
              <a:rPr lang="en-US" dirty="0"/>
              <a:t>of </a:t>
            </a:r>
            <a:r>
              <a:rPr lang="en-US" dirty="0" smtClean="0"/>
              <a:t>detonation </a:t>
            </a:r>
            <a:r>
              <a:rPr lang="en-US" dirty="0"/>
              <a:t>or </a:t>
            </a:r>
            <a:r>
              <a:rPr lang="en-US" dirty="0" smtClean="0"/>
              <a:t>explosive decomposition </a:t>
            </a:r>
            <a:r>
              <a:rPr lang="en-US" dirty="0"/>
              <a:t>or </a:t>
            </a:r>
            <a:r>
              <a:rPr lang="en-US" dirty="0" smtClean="0"/>
              <a:t>reaction </a:t>
            </a:r>
            <a:r>
              <a:rPr lang="en-US" dirty="0"/>
              <a:t>at </a:t>
            </a:r>
            <a:r>
              <a:rPr lang="en-US" dirty="0" smtClean="0"/>
              <a:t>standard temperature </a:t>
            </a:r>
            <a:r>
              <a:rPr lang="en-US" dirty="0"/>
              <a:t>and </a:t>
            </a:r>
            <a:r>
              <a:rPr lang="en-US" dirty="0" smtClean="0"/>
              <a:t>pressure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Forbidden explosive </a:t>
            </a:r>
            <a:r>
              <a:rPr lang="en-US" dirty="0"/>
              <a:t>(as </a:t>
            </a:r>
            <a:r>
              <a:rPr lang="en-US" dirty="0" smtClean="0"/>
              <a:t>defined </a:t>
            </a:r>
            <a:r>
              <a:rPr lang="en-US" dirty="0"/>
              <a:t>by DOT)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696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Reactive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Cyanides</a:t>
            </a:r>
          </a:p>
          <a:p>
            <a:r>
              <a:rPr lang="en-US" dirty="0" smtClean="0"/>
              <a:t>Lithium-containing materials</a:t>
            </a:r>
          </a:p>
          <a:p>
            <a:r>
              <a:rPr lang="en-US" dirty="0" smtClean="0"/>
              <a:t>Sodium containing materials</a:t>
            </a:r>
          </a:p>
          <a:p>
            <a:r>
              <a:rPr lang="en-US" dirty="0" smtClean="0"/>
              <a:t>Sulfides</a:t>
            </a:r>
          </a:p>
          <a:p>
            <a:r>
              <a:rPr lang="en-US" dirty="0" smtClean="0"/>
              <a:t>Aluminum alkyls</a:t>
            </a:r>
          </a:p>
          <a:p>
            <a:r>
              <a:rPr lang="en-US" dirty="0" smtClean="0"/>
              <a:t>Acetyl chloride</a:t>
            </a:r>
          </a:p>
          <a:p>
            <a:r>
              <a:rPr lang="en-US" dirty="0" smtClean="0"/>
              <a:t>Chromic acid</a:t>
            </a:r>
          </a:p>
          <a:p>
            <a:r>
              <a:rPr lang="en-US" dirty="0" err="1" smtClean="0"/>
              <a:t>Hypochlorites</a:t>
            </a:r>
            <a:endParaRPr lang="en-US" dirty="0" smtClean="0"/>
          </a:p>
          <a:p>
            <a:r>
              <a:rPr lang="en-US" dirty="0" smtClean="0"/>
              <a:t>perchlorates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6740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of Toxicity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Developed to protect groundwater</a:t>
            </a:r>
          </a:p>
          <a:p>
            <a:r>
              <a:rPr lang="en-US" dirty="0" smtClean="0"/>
              <a:t>Includes: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8 heavy metals </a:t>
            </a:r>
          </a:p>
          <a:p>
            <a:pPr lvl="2"/>
            <a:r>
              <a:rPr lang="en-US" dirty="0" smtClean="0"/>
              <a:t>arsenic, barium, cadmium, chromium, lead, mercury, selenium, silver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6 pesticides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26 solvents or other organic chemicals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476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Toxicity Characteristic Leaching Procedure (TCLP)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Designed to simulate acidic conditions found in a municipal landfill</a:t>
            </a:r>
          </a:p>
          <a:p>
            <a:endParaRPr lang="en-US" dirty="0"/>
          </a:p>
          <a:p>
            <a:r>
              <a:rPr lang="en-US" dirty="0" smtClean="0"/>
              <a:t>Extraction Procedure (EP) Toxicity Test was used prior to 1990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4035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TCLP – Things to Keep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Reproducibility</a:t>
            </a:r>
          </a:p>
          <a:p>
            <a:endParaRPr lang="en-US" dirty="0"/>
          </a:p>
          <a:p>
            <a:r>
              <a:rPr lang="en-US" dirty="0" smtClean="0"/>
              <a:t>Cost</a:t>
            </a:r>
          </a:p>
          <a:p>
            <a:endParaRPr lang="en-US" dirty="0"/>
          </a:p>
          <a:p>
            <a:r>
              <a:rPr lang="en-US" dirty="0" smtClean="0"/>
              <a:t>Oily wastes and organic liquids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0929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 to Using the TCLP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knowledge</a:t>
            </a:r>
          </a:p>
          <a:p>
            <a:r>
              <a:rPr lang="en-US" dirty="0" smtClean="0"/>
              <a:t>Total waste analysis</a:t>
            </a:r>
          </a:p>
          <a:p>
            <a:pPr lvl="1"/>
            <a:r>
              <a:rPr lang="en-US" dirty="0" smtClean="0"/>
              <a:t>“20 times rule”</a:t>
            </a:r>
          </a:p>
          <a:p>
            <a:r>
              <a:rPr lang="en-US" dirty="0" smtClean="0"/>
              <a:t>Directly analyze liquid wastes for total concentration of toxic constituents</a:t>
            </a:r>
          </a:p>
          <a:p>
            <a:pPr lvl="1"/>
            <a:r>
              <a:rPr lang="en-US" dirty="0" smtClean="0"/>
              <a:t>Wastes that contain less than 0.5% filterable solids</a:t>
            </a:r>
          </a:p>
          <a:p>
            <a:pPr lvl="1"/>
            <a:r>
              <a:rPr lang="en-US" dirty="0" smtClean="0"/>
              <a:t>The waste is already in liquid form - no extraction </a:t>
            </a:r>
            <a:r>
              <a:rPr lang="en-US" dirty="0"/>
              <a:t>is </a:t>
            </a:r>
            <a:r>
              <a:rPr lang="en-US" dirty="0" smtClean="0"/>
              <a:t>necessary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915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b="1" dirty="0" smtClean="0"/>
              <a:t>F-List</a:t>
            </a:r>
            <a:r>
              <a:rPr lang="en-US" dirty="0"/>
              <a:t>: Process wastes – not industry specific</a:t>
            </a:r>
          </a:p>
          <a:p>
            <a:pPr lvl="0"/>
            <a:endParaRPr lang="en-US" dirty="0" smtClean="0"/>
          </a:p>
          <a:p>
            <a:pPr lvl="0"/>
            <a:r>
              <a:rPr lang="en-US" b="1" dirty="0" smtClean="0"/>
              <a:t>K-List</a:t>
            </a:r>
            <a:r>
              <a:rPr lang="en-US" dirty="0"/>
              <a:t>: Process wastes – industry specific</a:t>
            </a:r>
          </a:p>
          <a:p>
            <a:endParaRPr lang="en-US" dirty="0" smtClean="0"/>
          </a:p>
          <a:p>
            <a:r>
              <a:rPr lang="en-US" b="1" dirty="0" smtClean="0"/>
              <a:t>P and U-Lists</a:t>
            </a:r>
            <a:r>
              <a:rPr lang="en-US" dirty="0" smtClean="0"/>
              <a:t>: Discarded unused chemicals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801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Indicate the basis on which EPA listed a particular waste</a:t>
            </a:r>
          </a:p>
          <a:p>
            <a:pPr lvl="1"/>
            <a:r>
              <a:rPr lang="en-US" dirty="0"/>
              <a:t>Ignitable waste – (I) </a:t>
            </a:r>
          </a:p>
          <a:p>
            <a:pPr lvl="1"/>
            <a:r>
              <a:rPr lang="en-US" dirty="0"/>
              <a:t>Corrosive waste – (C) </a:t>
            </a:r>
          </a:p>
          <a:p>
            <a:pPr lvl="1"/>
            <a:r>
              <a:rPr lang="en-US" dirty="0"/>
              <a:t>Reactive waste – (R) </a:t>
            </a:r>
          </a:p>
          <a:p>
            <a:pPr lvl="1"/>
            <a:r>
              <a:rPr lang="en-US" dirty="0"/>
              <a:t>Toxicity characteristic waste – (E) </a:t>
            </a:r>
          </a:p>
          <a:p>
            <a:pPr lvl="1"/>
            <a:r>
              <a:rPr lang="en-US" dirty="0"/>
              <a:t>Acute hazardous waste – (H) </a:t>
            </a:r>
          </a:p>
          <a:p>
            <a:pPr lvl="1"/>
            <a:r>
              <a:rPr lang="en-US" dirty="0"/>
              <a:t>Toxic waste – (T)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210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ICR-Listed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Wastes That Are listed </a:t>
            </a:r>
            <a:r>
              <a:rPr lang="en-US" b="1" dirty="0" smtClean="0"/>
              <a:t>ONLY</a:t>
            </a:r>
            <a:r>
              <a:rPr lang="en-US" dirty="0" smtClean="0"/>
              <a:t> because they exhibit the characteristic of ignitability, </a:t>
            </a:r>
            <a:r>
              <a:rPr lang="en-US" dirty="0" err="1" smtClean="0"/>
              <a:t>corrosivity</a:t>
            </a:r>
            <a:r>
              <a:rPr lang="en-US" dirty="0" smtClean="0"/>
              <a:t>, and/or reactivity</a:t>
            </a:r>
          </a:p>
          <a:p>
            <a:r>
              <a:rPr lang="en-US" dirty="0" smtClean="0"/>
              <a:t>29 wastes meet this </a:t>
            </a:r>
            <a:r>
              <a:rPr lang="en-US" dirty="0"/>
              <a:t>d</a:t>
            </a:r>
            <a:r>
              <a:rPr lang="en-US" dirty="0" smtClean="0"/>
              <a:t>escription</a:t>
            </a:r>
          </a:p>
          <a:p>
            <a:r>
              <a:rPr lang="en-US" dirty="0" smtClean="0"/>
              <a:t>The ICR listing does not apply if the waste does not exhibit the associated characteristic at the point of 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5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Environmental and Safety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Resource Conservation and Recovery Act (RCRA)</a:t>
            </a:r>
          </a:p>
          <a:p>
            <a:r>
              <a:rPr lang="en-US" dirty="0" smtClean="0"/>
              <a:t>Occupational Safety and Health Act (OSHA)</a:t>
            </a:r>
          </a:p>
          <a:p>
            <a:r>
              <a:rPr lang="en-US" dirty="0" smtClean="0"/>
              <a:t>Toxic Substances Control Act (TSCA)</a:t>
            </a:r>
          </a:p>
          <a:p>
            <a:pPr lvl="0"/>
            <a:r>
              <a:rPr lang="en-US" dirty="0"/>
              <a:t>Comprehensive Environmental Response, Compensation Liability Act (</a:t>
            </a:r>
            <a:r>
              <a:rPr lang="en-US" dirty="0" smtClean="0"/>
              <a:t>CERCLA/Superfund)</a:t>
            </a:r>
          </a:p>
          <a:p>
            <a:r>
              <a:rPr lang="en-US" dirty="0"/>
              <a:t>Safe Drinking Water Act (SDWA)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Spent </a:t>
            </a:r>
            <a:r>
              <a:rPr lang="en-US" dirty="0"/>
              <a:t>solvents (F001-F005)</a:t>
            </a:r>
          </a:p>
          <a:p>
            <a:pPr lvl="0"/>
            <a:r>
              <a:rPr lang="en-US" dirty="0"/>
              <a:t>Electroplating and </a:t>
            </a:r>
            <a:r>
              <a:rPr lang="en-US" dirty="0" smtClean="0"/>
              <a:t>other metal finishing wastes </a:t>
            </a:r>
            <a:r>
              <a:rPr lang="en-US" dirty="0"/>
              <a:t>(F006-F019)</a:t>
            </a:r>
          </a:p>
          <a:p>
            <a:pPr lvl="0"/>
            <a:r>
              <a:rPr lang="en-US" dirty="0" smtClean="0"/>
              <a:t>Dioxin-containing wastes </a:t>
            </a:r>
            <a:r>
              <a:rPr lang="en-US" dirty="0"/>
              <a:t>(F020-F023 and F026-F028)</a:t>
            </a:r>
          </a:p>
          <a:p>
            <a:pPr lvl="0"/>
            <a:r>
              <a:rPr lang="en-US" dirty="0" smtClean="0"/>
              <a:t>Chlorinated aliphatic hydrocarbon production wastes </a:t>
            </a:r>
            <a:r>
              <a:rPr lang="en-US" dirty="0"/>
              <a:t>(F024 and F025)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018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Wood preserving wastes </a:t>
            </a:r>
            <a:r>
              <a:rPr lang="en-US" dirty="0"/>
              <a:t>(F032, F034, and F035)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Petroleum refinery wastewater treatment </a:t>
            </a:r>
            <a:r>
              <a:rPr lang="en-US" dirty="0" err="1" smtClean="0"/>
              <a:t>sludges</a:t>
            </a:r>
            <a:r>
              <a:rPr lang="en-US" dirty="0" smtClean="0"/>
              <a:t> </a:t>
            </a:r>
            <a:r>
              <a:rPr lang="en-US" dirty="0"/>
              <a:t>(F037 and F038)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Multisource </a:t>
            </a:r>
            <a:r>
              <a:rPr lang="en-US" dirty="0"/>
              <a:t>l</a:t>
            </a:r>
            <a:r>
              <a:rPr lang="en-US" dirty="0" smtClean="0"/>
              <a:t>eachate </a:t>
            </a:r>
            <a:r>
              <a:rPr lang="en-US" dirty="0"/>
              <a:t>(F039)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9526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Spent 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Used for its solvent properties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Too contaminated for further use (i.e. spent)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Meets </a:t>
            </a:r>
            <a:r>
              <a:rPr lang="en-US" dirty="0"/>
              <a:t>a </a:t>
            </a:r>
            <a:r>
              <a:rPr lang="en-US" dirty="0" smtClean="0"/>
              <a:t>specific before-use concentration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5785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Halogenated solvents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Used in l</a:t>
            </a:r>
            <a:r>
              <a:rPr lang="en-US" u="sng" dirty="0" smtClean="0"/>
              <a:t>arge-scale</a:t>
            </a:r>
            <a:r>
              <a:rPr lang="en-US" dirty="0" smtClean="0"/>
              <a:t> industrial degreasing operations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Includes five specific chemicals and one class of compounds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713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F001 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Carbon tetrachloride</a:t>
            </a:r>
          </a:p>
          <a:p>
            <a:r>
              <a:rPr lang="en-US" dirty="0" smtClean="0"/>
              <a:t>Methylene chloride</a:t>
            </a:r>
          </a:p>
          <a:p>
            <a:r>
              <a:rPr lang="en-US" dirty="0" err="1" smtClean="0"/>
              <a:t>Tetrachloroethylene</a:t>
            </a:r>
            <a:r>
              <a:rPr lang="en-US" dirty="0" smtClean="0"/>
              <a:t> (</a:t>
            </a:r>
            <a:r>
              <a:rPr lang="en-US" dirty="0" err="1" smtClean="0"/>
              <a:t>perchloroethylene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1,1,1-trichloroethane</a:t>
            </a:r>
          </a:p>
          <a:p>
            <a:r>
              <a:rPr lang="en-US" dirty="0" smtClean="0"/>
              <a:t>Trichloroethylene</a:t>
            </a:r>
          </a:p>
          <a:p>
            <a:r>
              <a:rPr lang="en-US" dirty="0" smtClean="0"/>
              <a:t>Chlorinated fluorocarbons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845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Halogenated solvents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Used in </a:t>
            </a:r>
            <a:r>
              <a:rPr lang="en-US" u="sng" dirty="0" smtClean="0"/>
              <a:t>small-scale</a:t>
            </a:r>
            <a:r>
              <a:rPr lang="en-US" dirty="0" smtClean="0"/>
              <a:t> degreasing operations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Includes </a:t>
            </a:r>
            <a:r>
              <a:rPr lang="en-US" dirty="0"/>
              <a:t>9 </a:t>
            </a:r>
            <a:r>
              <a:rPr lang="en-US" dirty="0" smtClean="0"/>
              <a:t>specific chemicals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047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F002 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Chlorobenzene</a:t>
            </a:r>
            <a:endParaRPr lang="en-US" dirty="0" smtClean="0"/>
          </a:p>
          <a:p>
            <a:r>
              <a:rPr lang="en-US" i="1" dirty="0" smtClean="0"/>
              <a:t>o</a:t>
            </a:r>
            <a:r>
              <a:rPr lang="en-US" dirty="0" smtClean="0"/>
              <a:t>-dichlorobenzene</a:t>
            </a:r>
          </a:p>
          <a:p>
            <a:r>
              <a:rPr lang="en-US" dirty="0" smtClean="0"/>
              <a:t>Methylene chloride</a:t>
            </a:r>
          </a:p>
          <a:p>
            <a:r>
              <a:rPr lang="en-US" dirty="0" err="1" smtClean="0"/>
              <a:t>Tetrachloroethylene</a:t>
            </a:r>
            <a:r>
              <a:rPr lang="en-US" dirty="0" smtClean="0"/>
              <a:t> (</a:t>
            </a:r>
            <a:r>
              <a:rPr lang="en-US" dirty="0" err="1" smtClean="0"/>
              <a:t>perchloroethylene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1,1,1-trichloroethane</a:t>
            </a:r>
            <a:endParaRPr lang="en-US" dirty="0"/>
          </a:p>
          <a:p>
            <a:r>
              <a:rPr lang="en-US" dirty="0" smtClean="0"/>
              <a:t>1,1,2-trichloroethane</a:t>
            </a:r>
          </a:p>
          <a:p>
            <a:r>
              <a:rPr lang="en-US" dirty="0" smtClean="0"/>
              <a:t>1,1,2-trichloro-1,2,2-trifluoromethane</a:t>
            </a:r>
          </a:p>
          <a:p>
            <a:r>
              <a:rPr lang="en-US" dirty="0" smtClean="0"/>
              <a:t>Trichloroethylene</a:t>
            </a:r>
          </a:p>
          <a:p>
            <a:r>
              <a:rPr lang="en-US" dirty="0" err="1" smtClean="0"/>
              <a:t>Trichlorofluoromethane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3681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 F001 and F002 Solvents?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Four solvents appear </a:t>
            </a:r>
            <a:r>
              <a:rPr lang="en-US" dirty="0"/>
              <a:t>on </a:t>
            </a:r>
            <a:r>
              <a:rPr lang="en-US" dirty="0" smtClean="0"/>
              <a:t>both lists: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Methylene chloride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Tetrachloroethylene</a:t>
            </a:r>
            <a:r>
              <a:rPr lang="en-US" dirty="0" smtClean="0"/>
              <a:t> (</a:t>
            </a:r>
            <a:r>
              <a:rPr lang="en-US" dirty="0" err="1" smtClean="0"/>
              <a:t>perchloroethylene</a:t>
            </a:r>
            <a:r>
              <a:rPr lang="en-US" dirty="0" smtClean="0"/>
              <a:t> or “</a:t>
            </a:r>
            <a:r>
              <a:rPr lang="en-US" dirty="0" err="1" smtClean="0"/>
              <a:t>perc</a:t>
            </a:r>
            <a:r>
              <a:rPr lang="en-US" dirty="0" smtClean="0"/>
              <a:t>”)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Trichloroethylene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1,1,1-trichloroethane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5099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Know Which Waste Code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F001</a:t>
            </a:r>
            <a:r>
              <a:rPr lang="en-US" dirty="0" smtClean="0"/>
              <a:t>: used </a:t>
            </a:r>
            <a:r>
              <a:rPr lang="en-US" dirty="0"/>
              <a:t>in </a:t>
            </a:r>
            <a:r>
              <a:rPr lang="en-US" b="1" u="sng" dirty="0" smtClean="0"/>
              <a:t>large-scale</a:t>
            </a:r>
            <a:r>
              <a:rPr lang="en-US" dirty="0" smtClean="0"/>
              <a:t> industrial degreasing operations </a:t>
            </a:r>
          </a:p>
          <a:p>
            <a:pPr lvl="1"/>
            <a:r>
              <a:rPr lang="en-US" dirty="0" smtClean="0"/>
              <a:t>cold cleaning </a:t>
            </a:r>
          </a:p>
          <a:p>
            <a:pPr lvl="1"/>
            <a:r>
              <a:rPr lang="en-US" dirty="0" smtClean="0"/>
              <a:t>vapor degreasing (open top or conveyorized)</a:t>
            </a:r>
            <a:endParaRPr lang="en-US" dirty="0"/>
          </a:p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F002</a:t>
            </a:r>
            <a:r>
              <a:rPr lang="en-US" dirty="0" smtClean="0"/>
              <a:t>: used </a:t>
            </a:r>
            <a:r>
              <a:rPr lang="en-US" dirty="0"/>
              <a:t>in </a:t>
            </a:r>
            <a:r>
              <a:rPr lang="en-US" b="1" u="sng" dirty="0" smtClean="0"/>
              <a:t>small scale</a:t>
            </a:r>
            <a:r>
              <a:rPr lang="en-US" dirty="0" smtClean="0"/>
              <a:t> degreasing  	        operations</a:t>
            </a:r>
          </a:p>
          <a:p>
            <a:pPr lvl="1"/>
            <a:r>
              <a:rPr lang="en-US" dirty="0" smtClean="0"/>
              <a:t>equipment maintenance or repair</a:t>
            </a:r>
          </a:p>
          <a:p>
            <a:pPr lvl="1"/>
            <a:r>
              <a:rPr lang="en-US" dirty="0" smtClean="0"/>
              <a:t>dry cleaning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8985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Non-halogenated solvents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Includes </a:t>
            </a:r>
            <a:r>
              <a:rPr lang="en-US" dirty="0"/>
              <a:t>9 </a:t>
            </a:r>
            <a:r>
              <a:rPr lang="en-US" dirty="0" smtClean="0"/>
              <a:t>specific chemicals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 waste solvent does not carry </a:t>
            </a:r>
            <a:r>
              <a:rPr lang="en-US" dirty="0"/>
              <a:t>the F003 </a:t>
            </a:r>
            <a:r>
              <a:rPr lang="en-US" dirty="0" smtClean="0"/>
              <a:t>listing if it Is not ignitable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Listed </a:t>
            </a:r>
            <a:r>
              <a:rPr lang="en-US" dirty="0"/>
              <a:t>only because of the characteristic of ignitability (I)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60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Major Environmental and Safety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Federal </a:t>
            </a:r>
            <a:r>
              <a:rPr lang="en-US" dirty="0"/>
              <a:t>Insecticide, Fungicide, and Rodenticide Act </a:t>
            </a:r>
            <a:r>
              <a:rPr lang="en-US" dirty="0" smtClean="0"/>
              <a:t>(FIFRA)</a:t>
            </a:r>
            <a:endParaRPr lang="en-US" dirty="0"/>
          </a:p>
          <a:p>
            <a:pPr lvl="0"/>
            <a:r>
              <a:rPr lang="en-US" dirty="0"/>
              <a:t>Clean Air Act (CAA)</a:t>
            </a:r>
          </a:p>
          <a:p>
            <a:pPr lvl="0"/>
            <a:r>
              <a:rPr lang="en-US" dirty="0"/>
              <a:t>Clean Water Act (CWA)</a:t>
            </a:r>
          </a:p>
          <a:p>
            <a:pPr lvl="0"/>
            <a:r>
              <a:rPr lang="en-US" dirty="0"/>
              <a:t>Atomic Energy </a:t>
            </a:r>
            <a:r>
              <a:rPr lang="en-US" dirty="0" smtClean="0"/>
              <a:t>Act (AEA)</a:t>
            </a:r>
            <a:endParaRPr lang="en-US" dirty="0"/>
          </a:p>
          <a:p>
            <a:r>
              <a:rPr lang="en-US" dirty="0" smtClean="0"/>
              <a:t>Hazardous Materials Transportation Act (HMTA)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40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F003 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Acetone</a:t>
            </a:r>
          </a:p>
          <a:p>
            <a:r>
              <a:rPr lang="en-US" i="1" dirty="0" smtClean="0"/>
              <a:t>n</a:t>
            </a:r>
            <a:r>
              <a:rPr lang="en-US" dirty="0" smtClean="0"/>
              <a:t>-butyl alcohol</a:t>
            </a:r>
          </a:p>
          <a:p>
            <a:r>
              <a:rPr lang="en-US" dirty="0" err="1" smtClean="0"/>
              <a:t>Cyclohexanone</a:t>
            </a:r>
            <a:endParaRPr lang="en-US" dirty="0" smtClean="0"/>
          </a:p>
          <a:p>
            <a:r>
              <a:rPr lang="en-US" dirty="0" smtClean="0"/>
              <a:t>Ethyl acetate</a:t>
            </a:r>
          </a:p>
          <a:p>
            <a:r>
              <a:rPr lang="en-US" dirty="0" smtClean="0"/>
              <a:t>Ethyl benzene</a:t>
            </a:r>
          </a:p>
          <a:p>
            <a:r>
              <a:rPr lang="en-US" dirty="0" smtClean="0"/>
              <a:t>Ethyl ether</a:t>
            </a:r>
          </a:p>
          <a:p>
            <a:r>
              <a:rPr lang="en-US" dirty="0" smtClean="0"/>
              <a:t>Methanol</a:t>
            </a:r>
          </a:p>
          <a:p>
            <a:r>
              <a:rPr lang="en-US" dirty="0" smtClean="0"/>
              <a:t>Methyl isobutyl ketone</a:t>
            </a:r>
          </a:p>
          <a:p>
            <a:r>
              <a:rPr lang="en-US" dirty="0" smtClean="0"/>
              <a:t>xylene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309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Non-Halogenated </a:t>
            </a:r>
            <a:r>
              <a:rPr lang="en-US" dirty="0"/>
              <a:t>solvents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Cresols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Cresylic Acid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Nitrobenzene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941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Non-Halogenated Solvents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Includes </a:t>
            </a:r>
            <a:r>
              <a:rPr lang="en-US" dirty="0"/>
              <a:t>8 </a:t>
            </a:r>
            <a:r>
              <a:rPr lang="en-US" dirty="0" smtClean="0"/>
              <a:t>Specific Chemicals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323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F005 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Benzene</a:t>
            </a:r>
          </a:p>
          <a:p>
            <a:r>
              <a:rPr lang="en-US" dirty="0" smtClean="0"/>
              <a:t>Carbon disulfide</a:t>
            </a:r>
          </a:p>
          <a:p>
            <a:r>
              <a:rPr lang="en-US" dirty="0" smtClean="0"/>
              <a:t>2-ethoxyethanol</a:t>
            </a:r>
          </a:p>
          <a:p>
            <a:r>
              <a:rPr lang="en-US" dirty="0" err="1" smtClean="0"/>
              <a:t>Isobutanol</a:t>
            </a:r>
            <a:endParaRPr lang="en-US" dirty="0" smtClean="0"/>
          </a:p>
          <a:p>
            <a:r>
              <a:rPr lang="en-US" dirty="0" smtClean="0"/>
              <a:t>Methyl ethyl ketone</a:t>
            </a:r>
          </a:p>
          <a:p>
            <a:r>
              <a:rPr lang="en-US" dirty="0" smtClean="0"/>
              <a:t>2-nitropropane</a:t>
            </a:r>
          </a:p>
          <a:p>
            <a:r>
              <a:rPr lang="en-US" dirty="0" smtClean="0"/>
              <a:t>Pyridine</a:t>
            </a:r>
          </a:p>
          <a:p>
            <a:r>
              <a:rPr lang="en-US" dirty="0" err="1" smtClean="0"/>
              <a:t>toulene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969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Points to Remember About F-listed Solvents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How </a:t>
            </a:r>
            <a:r>
              <a:rPr lang="en-US" dirty="0"/>
              <a:t>the </a:t>
            </a:r>
            <a:r>
              <a:rPr lang="en-US" dirty="0" smtClean="0"/>
              <a:t>solvent was used </a:t>
            </a:r>
            <a:r>
              <a:rPr lang="en-US" dirty="0"/>
              <a:t>MUST </a:t>
            </a:r>
            <a:r>
              <a:rPr lang="en-US" dirty="0" smtClean="0"/>
              <a:t>be known before </a:t>
            </a:r>
            <a:r>
              <a:rPr lang="en-US" dirty="0"/>
              <a:t>a </a:t>
            </a:r>
            <a:r>
              <a:rPr lang="en-US" dirty="0" smtClean="0"/>
              <a:t>code can be applied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Solvents used </a:t>
            </a:r>
            <a:r>
              <a:rPr lang="en-US" dirty="0"/>
              <a:t>as </a:t>
            </a:r>
            <a:r>
              <a:rPr lang="en-US" dirty="0" smtClean="0"/>
              <a:t>ingredients are not </a:t>
            </a:r>
            <a:r>
              <a:rPr lang="en-US" dirty="0"/>
              <a:t>F-listed </a:t>
            </a:r>
            <a:r>
              <a:rPr lang="en-US" dirty="0" smtClean="0"/>
              <a:t>waste when discarded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647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Mixtures </a:t>
            </a:r>
            <a:r>
              <a:rPr lang="en-US" dirty="0"/>
              <a:t>of Spent Solvents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Mixtures </a:t>
            </a:r>
            <a:r>
              <a:rPr lang="en-US" dirty="0"/>
              <a:t>of F001, F002, F004, and F005 </a:t>
            </a:r>
            <a:r>
              <a:rPr lang="en-US" dirty="0" smtClean="0"/>
              <a:t>only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Mixtures Containing </a:t>
            </a:r>
            <a:r>
              <a:rPr lang="en-US" dirty="0" smtClean="0"/>
              <a:t>F003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3364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Mixtures of F001, F002, F004, and F005 </a:t>
            </a:r>
            <a:r>
              <a:rPr lang="en-US" dirty="0" smtClean="0"/>
              <a:t>Solvents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 solvent mixture containing </a:t>
            </a:r>
            <a:r>
              <a:rPr lang="en-US" dirty="0"/>
              <a:t>10% or </a:t>
            </a:r>
            <a:r>
              <a:rPr lang="en-US" dirty="0" smtClean="0"/>
              <a:t>more total </a:t>
            </a:r>
            <a:r>
              <a:rPr lang="en-US" dirty="0"/>
              <a:t>F001, F002, F004, and F005 </a:t>
            </a:r>
            <a:r>
              <a:rPr lang="en-US" dirty="0" smtClean="0"/>
              <a:t>solvents will carry the corresponding codes for solvent contained in the solvent mixture </a:t>
            </a:r>
            <a:endParaRPr lang="en-US" u="sng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solvent percentage is: </a:t>
            </a:r>
          </a:p>
          <a:p>
            <a:pPr lvl="1"/>
            <a:r>
              <a:rPr lang="en-US" dirty="0" smtClean="0"/>
              <a:t>based </a:t>
            </a:r>
            <a:r>
              <a:rPr lang="en-US" dirty="0"/>
              <a:t>on </a:t>
            </a:r>
            <a:r>
              <a:rPr lang="en-US" dirty="0" smtClean="0"/>
              <a:t>volume</a:t>
            </a:r>
            <a:endParaRPr lang="en-US" dirty="0"/>
          </a:p>
          <a:p>
            <a:pPr lvl="1"/>
            <a:r>
              <a:rPr lang="en-US" dirty="0" smtClean="0"/>
              <a:t>calculated prior </a:t>
            </a:r>
            <a:r>
              <a:rPr lang="en-US" dirty="0"/>
              <a:t>to </a:t>
            </a:r>
            <a:r>
              <a:rPr lang="en-US" dirty="0" smtClean="0"/>
              <a:t>use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662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Spent Solvent Mixture Example No.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concentration (prior to use) of the solvent:</a:t>
            </a:r>
          </a:p>
          <a:p>
            <a:pPr lvl="1"/>
            <a:r>
              <a:rPr lang="en-US" dirty="0" smtClean="0"/>
              <a:t>20% methylene chloride (F002)</a:t>
            </a:r>
          </a:p>
          <a:p>
            <a:pPr lvl="1"/>
            <a:r>
              <a:rPr lang="en-US" dirty="0" smtClean="0"/>
              <a:t>80% water</a:t>
            </a:r>
          </a:p>
          <a:p>
            <a:endParaRPr lang="en-US" dirty="0" smtClean="0"/>
          </a:p>
          <a:p>
            <a:r>
              <a:rPr lang="en-US" dirty="0" smtClean="0"/>
              <a:t>The total percentage of listed solvents is 20%</a:t>
            </a:r>
          </a:p>
          <a:p>
            <a:r>
              <a:rPr lang="en-US" b="1" dirty="0" smtClean="0"/>
              <a:t>Therefore, the spent solvent is F002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410129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Spent Solvent Mixture </a:t>
            </a:r>
            <a:r>
              <a:rPr lang="en-US" dirty="0" smtClean="0"/>
              <a:t>Example No.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concentration (prior to use) of the solvent:</a:t>
            </a:r>
          </a:p>
          <a:p>
            <a:pPr lvl="1"/>
            <a:r>
              <a:rPr lang="en-US" dirty="0" smtClean="0"/>
              <a:t>5% trichloroethylene </a:t>
            </a:r>
            <a:r>
              <a:rPr lang="en-US" dirty="0"/>
              <a:t>(</a:t>
            </a:r>
            <a:r>
              <a:rPr lang="en-US" dirty="0" smtClean="0"/>
              <a:t>F001)</a:t>
            </a:r>
            <a:endParaRPr lang="en-US" dirty="0"/>
          </a:p>
          <a:p>
            <a:pPr lvl="1"/>
            <a:r>
              <a:rPr lang="en-US" dirty="0" smtClean="0"/>
              <a:t>3% cresols (F004)</a:t>
            </a:r>
          </a:p>
          <a:p>
            <a:pPr lvl="1"/>
            <a:r>
              <a:rPr lang="en-US" dirty="0" smtClean="0"/>
              <a:t>2% methyl ethyl ketone (F005)</a:t>
            </a:r>
            <a:endParaRPr lang="en-US" dirty="0"/>
          </a:p>
          <a:p>
            <a:pPr lvl="1"/>
            <a:r>
              <a:rPr lang="en-US" dirty="0" smtClean="0"/>
              <a:t>90% water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total percentage of listed solvents is </a:t>
            </a:r>
            <a:r>
              <a:rPr lang="en-US" dirty="0" smtClean="0"/>
              <a:t>10%</a:t>
            </a:r>
            <a:endParaRPr lang="en-US" dirty="0"/>
          </a:p>
          <a:p>
            <a:r>
              <a:rPr lang="en-US" b="1" dirty="0"/>
              <a:t>Therefore, the spent solvent is </a:t>
            </a:r>
            <a:r>
              <a:rPr lang="en-US" b="1" dirty="0" smtClean="0"/>
              <a:t>F001, F004, F005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4771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Spent Solvent Mixture Example No.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concentration (prior to use) of the solvent:</a:t>
            </a:r>
          </a:p>
          <a:p>
            <a:pPr lvl="1"/>
            <a:r>
              <a:rPr lang="en-US" dirty="0" smtClean="0"/>
              <a:t>35% toluene </a:t>
            </a:r>
            <a:r>
              <a:rPr lang="en-US" dirty="0"/>
              <a:t>(</a:t>
            </a:r>
            <a:r>
              <a:rPr lang="en-US" dirty="0" smtClean="0"/>
              <a:t>F005)</a:t>
            </a:r>
            <a:endParaRPr lang="en-US" dirty="0"/>
          </a:p>
          <a:p>
            <a:pPr lvl="1"/>
            <a:r>
              <a:rPr lang="en-US" dirty="0" smtClean="0"/>
              <a:t>1% carbon tetrachloride </a:t>
            </a:r>
            <a:r>
              <a:rPr lang="en-US" dirty="0"/>
              <a:t>(</a:t>
            </a:r>
            <a:r>
              <a:rPr lang="en-US" dirty="0" smtClean="0"/>
              <a:t>F001)</a:t>
            </a:r>
            <a:endParaRPr lang="en-US" dirty="0"/>
          </a:p>
          <a:p>
            <a:pPr lvl="1"/>
            <a:r>
              <a:rPr lang="en-US" dirty="0" smtClean="0"/>
              <a:t>64% unlisted constituents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total percentage of listed solvents is </a:t>
            </a:r>
            <a:r>
              <a:rPr lang="en-US" dirty="0" smtClean="0"/>
              <a:t>36%</a:t>
            </a:r>
            <a:endParaRPr lang="en-US" dirty="0"/>
          </a:p>
          <a:p>
            <a:r>
              <a:rPr lang="en-US" b="1" dirty="0"/>
              <a:t>Therefore, the spent solvent is </a:t>
            </a:r>
            <a:r>
              <a:rPr lang="en-US" b="1" dirty="0" smtClean="0"/>
              <a:t>F005, F001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72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ODEQ and EPA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ODEQ is authorized by EPA to manage the hazardous waste regulatory program in the state of Oklahoma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132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Mixtures </a:t>
            </a:r>
            <a:r>
              <a:rPr lang="en-US" dirty="0" smtClean="0"/>
              <a:t>Containing </a:t>
            </a:r>
            <a:r>
              <a:rPr lang="en-US" dirty="0"/>
              <a:t>F003 </a:t>
            </a:r>
            <a:r>
              <a:rPr lang="en-US" dirty="0" smtClean="0"/>
              <a:t>Solvents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Solvent mixture contains </a:t>
            </a:r>
            <a:r>
              <a:rPr lang="en-US" b="1" dirty="0" smtClean="0"/>
              <a:t>ONLY</a:t>
            </a:r>
            <a:r>
              <a:rPr lang="en-US" dirty="0" smtClean="0"/>
              <a:t> </a:t>
            </a:r>
            <a:r>
              <a:rPr lang="en-US" dirty="0"/>
              <a:t>F003 </a:t>
            </a:r>
            <a:r>
              <a:rPr lang="en-US" dirty="0" smtClean="0"/>
              <a:t>solvents before use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Solvent mixture contains one </a:t>
            </a:r>
            <a:r>
              <a:rPr lang="en-US" dirty="0"/>
              <a:t>or </a:t>
            </a:r>
            <a:r>
              <a:rPr lang="en-US" dirty="0" smtClean="0"/>
              <a:t>more </a:t>
            </a:r>
            <a:r>
              <a:rPr lang="en-US" dirty="0"/>
              <a:t>F003 </a:t>
            </a:r>
            <a:r>
              <a:rPr lang="en-US" dirty="0" smtClean="0"/>
              <a:t>solvents </a:t>
            </a:r>
            <a:r>
              <a:rPr lang="en-US" b="1" dirty="0"/>
              <a:t>AND</a:t>
            </a:r>
            <a:r>
              <a:rPr lang="en-US" dirty="0"/>
              <a:t> 10% or </a:t>
            </a:r>
            <a:r>
              <a:rPr lang="en-US" dirty="0" smtClean="0"/>
              <a:t>more total </a:t>
            </a:r>
            <a:r>
              <a:rPr lang="en-US" dirty="0"/>
              <a:t>F001, F002, F004 and/or F005 </a:t>
            </a:r>
            <a:r>
              <a:rPr lang="en-US" dirty="0" smtClean="0"/>
              <a:t>before use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Neither </a:t>
            </a:r>
            <a:r>
              <a:rPr lang="en-US" dirty="0"/>
              <a:t>of the </a:t>
            </a:r>
            <a:r>
              <a:rPr lang="en-US" dirty="0" smtClean="0"/>
              <a:t>above scenarios apply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9526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Spent Solvent Mixture Example No.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concentration (prior to use) of the solvent:</a:t>
            </a:r>
          </a:p>
          <a:p>
            <a:pPr lvl="1"/>
            <a:r>
              <a:rPr lang="en-US" dirty="0" smtClean="0"/>
              <a:t>100% acetone </a:t>
            </a:r>
            <a:r>
              <a:rPr lang="en-US" dirty="0"/>
              <a:t>(</a:t>
            </a:r>
            <a:r>
              <a:rPr lang="en-US" dirty="0" smtClean="0"/>
              <a:t>F003)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Therefore</a:t>
            </a:r>
            <a:r>
              <a:rPr lang="en-US" b="1" dirty="0"/>
              <a:t>, the spent solvent is </a:t>
            </a:r>
            <a:r>
              <a:rPr lang="en-US" b="1" dirty="0" smtClean="0"/>
              <a:t>F003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solvent can contain small percentages of chemical impurities and still be F003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869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Spent Solvent Mixture Example No.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concentration (prior to use) of the solvent:</a:t>
            </a:r>
          </a:p>
          <a:p>
            <a:pPr lvl="1"/>
            <a:r>
              <a:rPr lang="en-US" dirty="0" smtClean="0"/>
              <a:t>91% xylene </a:t>
            </a:r>
            <a:r>
              <a:rPr lang="en-US" dirty="0"/>
              <a:t>(</a:t>
            </a:r>
            <a:r>
              <a:rPr lang="en-US" dirty="0" smtClean="0"/>
              <a:t>F003)</a:t>
            </a:r>
            <a:endParaRPr lang="en-US" dirty="0"/>
          </a:p>
          <a:p>
            <a:pPr lvl="1"/>
            <a:r>
              <a:rPr lang="en-US" dirty="0" smtClean="0"/>
              <a:t>9% </a:t>
            </a:r>
            <a:r>
              <a:rPr lang="en-US" dirty="0" err="1" smtClean="0"/>
              <a:t>tetrachloroethylene</a:t>
            </a:r>
            <a:r>
              <a:rPr lang="en-US" dirty="0" smtClean="0"/>
              <a:t> (F002)</a:t>
            </a:r>
            <a:endParaRPr lang="en-US" dirty="0"/>
          </a:p>
          <a:p>
            <a:endParaRPr lang="en-US" dirty="0"/>
          </a:p>
          <a:p>
            <a:r>
              <a:rPr lang="en-US" b="1" dirty="0" smtClean="0"/>
              <a:t>No spent solvent listing applies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29656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Spent Solvent Mixture Example No.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The concentration (prior to use) of the solvent:</a:t>
            </a:r>
          </a:p>
          <a:p>
            <a:pPr lvl="1"/>
            <a:r>
              <a:rPr lang="en-US" sz="3000" dirty="0" smtClean="0"/>
              <a:t>89% </a:t>
            </a:r>
            <a:r>
              <a:rPr lang="en-US" sz="3000" dirty="0"/>
              <a:t>xylene (F003)</a:t>
            </a:r>
          </a:p>
          <a:p>
            <a:pPr lvl="1"/>
            <a:r>
              <a:rPr lang="en-US" sz="3000" dirty="0"/>
              <a:t>9% </a:t>
            </a:r>
            <a:r>
              <a:rPr lang="en-US" sz="3000" dirty="0" err="1"/>
              <a:t>tetrachloroethylene</a:t>
            </a:r>
            <a:r>
              <a:rPr lang="en-US" sz="3000" dirty="0"/>
              <a:t> (F002)</a:t>
            </a:r>
          </a:p>
          <a:p>
            <a:pPr lvl="1"/>
            <a:r>
              <a:rPr lang="en-US" sz="3000" dirty="0" smtClean="0"/>
              <a:t>2% methyl ethyl ketone (F005)</a:t>
            </a:r>
            <a:endParaRPr lang="en-US" sz="3000" dirty="0"/>
          </a:p>
          <a:p>
            <a:endParaRPr lang="en-US" sz="3000" b="1" dirty="0" smtClean="0"/>
          </a:p>
          <a:p>
            <a:r>
              <a:rPr lang="en-US" sz="3000" b="1" dirty="0" smtClean="0"/>
              <a:t>The spent solvent is F003, F002, F005</a:t>
            </a:r>
            <a:endParaRPr lang="en-US" sz="3000" b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100" dirty="0" smtClean="0">
                <a:solidFill>
                  <a:srgbClr val="FF0000"/>
                </a:solidFill>
              </a:rPr>
              <a:t>NOTE</a:t>
            </a:r>
            <a:r>
              <a:rPr lang="en-US" sz="2100" dirty="0">
                <a:solidFill>
                  <a:srgbClr val="FF0000"/>
                </a:solidFill>
              </a:rPr>
              <a:t>: Additional examples of spent solvent </a:t>
            </a:r>
            <a:r>
              <a:rPr lang="en-US" sz="2100" dirty="0" smtClean="0">
                <a:solidFill>
                  <a:srgbClr val="FF0000"/>
                </a:solidFill>
              </a:rPr>
              <a:t>mixtures </a:t>
            </a:r>
            <a:r>
              <a:rPr lang="en-US" sz="2100" dirty="0">
                <a:solidFill>
                  <a:srgbClr val="FF0000"/>
                </a:solidFill>
              </a:rPr>
              <a:t>can be found at: </a:t>
            </a:r>
            <a:r>
              <a:rPr lang="en-US" sz="2100" dirty="0" smtClean="0">
                <a:hlinkClick r:id="rId3"/>
              </a:rPr>
              <a:t>http</a:t>
            </a:r>
            <a:r>
              <a:rPr lang="en-US" sz="2100" dirty="0">
                <a:hlinkClick r:id="rId3"/>
              </a:rPr>
              <a:t>://</a:t>
            </a:r>
            <a:r>
              <a:rPr lang="en-US" sz="2100" dirty="0" smtClean="0">
                <a:hlinkClick r:id="rId3"/>
              </a:rPr>
              <a:t>www.epa.gov/waste/hazard/correctiveaction/curriculum/download/hwid-list.pdf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74363650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 smtClean="0"/>
              <a:t>Specific</a:t>
            </a:r>
            <a:r>
              <a:rPr lang="en-US" dirty="0" smtClean="0"/>
              <a:t> </a:t>
            </a:r>
            <a:r>
              <a:rPr lang="en-US" dirty="0"/>
              <a:t>Industries that Generate K-Listed Wastes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Wood preservation</a:t>
            </a:r>
            <a:endParaRPr lang="en-US" dirty="0"/>
          </a:p>
          <a:p>
            <a:pPr lvl="0"/>
            <a:r>
              <a:rPr lang="en-US" dirty="0"/>
              <a:t>Inorganic </a:t>
            </a:r>
            <a:r>
              <a:rPr lang="en-US" dirty="0" smtClean="0"/>
              <a:t>pigments</a:t>
            </a:r>
            <a:endParaRPr lang="en-US" dirty="0"/>
          </a:p>
          <a:p>
            <a:pPr lvl="0"/>
            <a:r>
              <a:rPr lang="en-US" dirty="0"/>
              <a:t>Organic </a:t>
            </a:r>
            <a:r>
              <a:rPr lang="en-US" dirty="0" smtClean="0"/>
              <a:t>chemicals</a:t>
            </a:r>
            <a:endParaRPr lang="en-US" dirty="0"/>
          </a:p>
          <a:p>
            <a:pPr lvl="0"/>
            <a:r>
              <a:rPr lang="en-US" dirty="0"/>
              <a:t>Inorganic </a:t>
            </a:r>
            <a:r>
              <a:rPr lang="en-US" dirty="0" smtClean="0"/>
              <a:t>chemicals</a:t>
            </a:r>
            <a:endParaRPr lang="en-US" dirty="0"/>
          </a:p>
          <a:p>
            <a:pPr lvl="0"/>
            <a:r>
              <a:rPr lang="en-US" dirty="0"/>
              <a:t>Pesticides</a:t>
            </a:r>
          </a:p>
          <a:p>
            <a:pPr lvl="0"/>
            <a:r>
              <a:rPr lang="en-US" dirty="0"/>
              <a:t>Explosives</a:t>
            </a:r>
          </a:p>
          <a:p>
            <a:pPr lvl="0"/>
            <a:r>
              <a:rPr lang="en-US" dirty="0"/>
              <a:t>Petroleum </a:t>
            </a:r>
            <a:r>
              <a:rPr lang="en-US" dirty="0" smtClean="0"/>
              <a:t>refining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6271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Specific</a:t>
            </a:r>
            <a:r>
              <a:rPr lang="en-US" dirty="0"/>
              <a:t> Industries that Generate K-Listed Wastes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Iron </a:t>
            </a:r>
            <a:r>
              <a:rPr lang="en-US" dirty="0"/>
              <a:t>and </a:t>
            </a:r>
            <a:r>
              <a:rPr lang="en-US" dirty="0" smtClean="0"/>
              <a:t>steel</a:t>
            </a:r>
            <a:endParaRPr lang="en-US" dirty="0"/>
          </a:p>
          <a:p>
            <a:pPr lvl="0"/>
            <a:r>
              <a:rPr lang="en-US" dirty="0"/>
              <a:t>Primary </a:t>
            </a:r>
            <a:r>
              <a:rPr lang="en-US" dirty="0" smtClean="0"/>
              <a:t>aluminum</a:t>
            </a:r>
            <a:endParaRPr lang="en-US" dirty="0"/>
          </a:p>
          <a:p>
            <a:pPr lvl="0"/>
            <a:r>
              <a:rPr lang="en-US" dirty="0"/>
              <a:t>Secondary </a:t>
            </a:r>
            <a:r>
              <a:rPr lang="en-US" dirty="0" smtClean="0"/>
              <a:t>lead</a:t>
            </a:r>
            <a:endParaRPr lang="en-US" dirty="0"/>
          </a:p>
          <a:p>
            <a:pPr lvl="0"/>
            <a:r>
              <a:rPr lang="en-US" dirty="0"/>
              <a:t>Veterinary </a:t>
            </a:r>
            <a:r>
              <a:rPr lang="en-US" dirty="0" smtClean="0"/>
              <a:t>pharmaceuticals</a:t>
            </a:r>
            <a:endParaRPr lang="en-US" dirty="0"/>
          </a:p>
          <a:p>
            <a:pPr lvl="0"/>
            <a:r>
              <a:rPr lang="en-US" dirty="0"/>
              <a:t>Ink </a:t>
            </a:r>
            <a:r>
              <a:rPr lang="en-US" dirty="0" smtClean="0"/>
              <a:t>formulation</a:t>
            </a:r>
            <a:endParaRPr lang="en-US" dirty="0"/>
          </a:p>
          <a:p>
            <a:r>
              <a:rPr lang="en-US" dirty="0"/>
              <a:t>Coking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726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 and U-listed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Unused: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Commercial chemical products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Off-specification species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Container </a:t>
            </a:r>
            <a:r>
              <a:rPr lang="en-US" dirty="0"/>
              <a:t>residues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Spilled product</a:t>
            </a:r>
          </a:p>
          <a:p>
            <a:endParaRPr lang="en-US" dirty="0"/>
          </a:p>
          <a:p>
            <a:r>
              <a:rPr lang="en-US" dirty="0" smtClean="0"/>
              <a:t>The P and U list includes unused pharmaceuticals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19260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and U-listed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All</a:t>
            </a:r>
            <a:r>
              <a:rPr lang="en-US" dirty="0" smtClean="0"/>
              <a:t> P-listed wastes are “acutely” hazardous</a:t>
            </a:r>
          </a:p>
          <a:p>
            <a:endParaRPr lang="en-US" dirty="0" smtClean="0"/>
          </a:p>
          <a:p>
            <a:r>
              <a:rPr lang="en-US" dirty="0" smtClean="0"/>
              <a:t>Most U-listed wastes are toxic (</a:t>
            </a:r>
            <a:r>
              <a:rPr lang="en-US" dirty="0" err="1" smtClean="0"/>
              <a:t>nonacute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Some U-listed wastes are listed because they exhibit the characteristic of ignitability (I), </a:t>
            </a:r>
            <a:r>
              <a:rPr lang="en-US" dirty="0" err="1" smtClean="0"/>
              <a:t>Corrosivity</a:t>
            </a:r>
            <a:r>
              <a:rPr lang="en-US" dirty="0" smtClean="0"/>
              <a:t> (C), or </a:t>
            </a:r>
            <a:r>
              <a:rPr lang="en-US" dirty="0"/>
              <a:t>Reactivity (R)</a:t>
            </a:r>
            <a:endParaRPr lang="en-US" dirty="0" smtClean="0"/>
          </a:p>
          <a:p>
            <a:pPr lvl="1"/>
            <a:r>
              <a:rPr lang="en-US" dirty="0" smtClean="0"/>
              <a:t>ICR wastes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16532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Hazardous Waste Determination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Step 1: </a:t>
            </a:r>
            <a:r>
              <a:rPr lang="en-US" dirty="0"/>
              <a:t>I</a:t>
            </a:r>
            <a:r>
              <a:rPr lang="en-US" dirty="0" smtClean="0"/>
              <a:t>s the material a solid waste?</a:t>
            </a:r>
          </a:p>
          <a:p>
            <a:r>
              <a:rPr lang="en-US" dirty="0"/>
              <a:t>Step </a:t>
            </a:r>
            <a:r>
              <a:rPr lang="en-US" dirty="0" smtClean="0"/>
              <a:t>2: Is the waste excluded?</a:t>
            </a:r>
          </a:p>
          <a:p>
            <a:r>
              <a:rPr lang="en-US" dirty="0"/>
              <a:t>Step </a:t>
            </a:r>
            <a:r>
              <a:rPr lang="en-US" dirty="0" smtClean="0"/>
              <a:t>3: Is the waste a listed waste?</a:t>
            </a:r>
          </a:p>
          <a:p>
            <a:r>
              <a:rPr lang="en-US" dirty="0"/>
              <a:t>Step </a:t>
            </a:r>
            <a:r>
              <a:rPr lang="en-US" dirty="0" smtClean="0"/>
              <a:t>4: Is the waste a characteristic waste?</a:t>
            </a:r>
          </a:p>
          <a:p>
            <a:endParaRPr lang="en-US" dirty="0"/>
          </a:p>
          <a:p>
            <a:pPr lvl="1"/>
            <a:r>
              <a:rPr lang="en-US" dirty="0" smtClean="0"/>
              <a:t>Remember to perform these steps </a:t>
            </a:r>
            <a:r>
              <a:rPr lang="en-US" u="sng" dirty="0" smtClean="0"/>
              <a:t>IN ORDER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3231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Generator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Conditionally Exempt Small Quantity Generator (CESQG)</a:t>
            </a:r>
          </a:p>
          <a:p>
            <a:endParaRPr lang="en-US" dirty="0" smtClean="0"/>
          </a:p>
          <a:p>
            <a:r>
              <a:rPr lang="en-US" dirty="0" smtClean="0"/>
              <a:t>Small Quantity Generator (SQG)</a:t>
            </a:r>
          </a:p>
          <a:p>
            <a:endParaRPr lang="en-US" dirty="0" smtClean="0"/>
          </a:p>
          <a:p>
            <a:r>
              <a:rPr lang="en-US" dirty="0" smtClean="0"/>
              <a:t>Large Quantity Generator (LQG)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ODEQ and Other State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Oklahoma Corporation Commission</a:t>
            </a:r>
          </a:p>
          <a:p>
            <a:pPr lvl="0"/>
            <a:r>
              <a:rPr lang="en-US" dirty="0"/>
              <a:t>Oklahoma Department of Transportation</a:t>
            </a:r>
          </a:p>
          <a:p>
            <a:pPr lvl="0"/>
            <a:r>
              <a:rPr lang="en-US" dirty="0"/>
              <a:t>Oklahoma Department of Health</a:t>
            </a:r>
          </a:p>
          <a:p>
            <a:pPr lvl="0"/>
            <a:r>
              <a:rPr lang="en-US" dirty="0"/>
              <a:t>Oklahoma Department of Mines</a:t>
            </a:r>
          </a:p>
          <a:p>
            <a:pPr lvl="0"/>
            <a:r>
              <a:rPr lang="en-US" dirty="0"/>
              <a:t>Oklahoma Water Resources Board</a:t>
            </a:r>
          </a:p>
          <a:p>
            <a:pPr lvl="0"/>
            <a:r>
              <a:rPr lang="en-US" dirty="0"/>
              <a:t>Oklahoma Conservation Commission</a:t>
            </a:r>
          </a:p>
          <a:p>
            <a:pPr lvl="0"/>
            <a:r>
              <a:rPr lang="en-US" dirty="0"/>
              <a:t>Oklahoma Department of Wildlife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1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Small Quantity Generator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Generates between 220 and 2,200 lbs. (100 and 1,000 kg, respectively) of non-acute hazardous waste in a calendar month</a:t>
            </a:r>
          </a:p>
          <a:p>
            <a:r>
              <a:rPr lang="en-US" dirty="0" smtClean="0"/>
              <a:t>Generates no more than 2.2 lbs. (1 kg) of acute hazardous waste per calendar month</a:t>
            </a:r>
          </a:p>
          <a:p>
            <a:r>
              <a:rPr lang="en-US" dirty="0" smtClean="0"/>
              <a:t>Generates no more than 220 lbs. (100 kg) of acute spill cleanup residue per calendar month  </a:t>
            </a:r>
          </a:p>
          <a:p>
            <a:r>
              <a:rPr lang="en-US" dirty="0" smtClean="0"/>
              <a:t>Onsite storage of hazardous waste does not exceed 13,227 lbs. (6,000 kg) at any one time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01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RCRA and Other Programs at DEQ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ODEQ </a:t>
            </a:r>
            <a:r>
              <a:rPr lang="en-US" dirty="0"/>
              <a:t>Divisions</a:t>
            </a:r>
          </a:p>
          <a:p>
            <a:pPr lvl="1"/>
            <a:r>
              <a:rPr lang="en-US" b="1" dirty="0"/>
              <a:t>Land Protection Division</a:t>
            </a:r>
          </a:p>
          <a:p>
            <a:pPr lvl="1"/>
            <a:r>
              <a:rPr lang="en-US" dirty="0"/>
              <a:t>Water Quality Division</a:t>
            </a:r>
          </a:p>
          <a:p>
            <a:pPr lvl="1"/>
            <a:r>
              <a:rPr lang="en-US" dirty="0"/>
              <a:t>Air Quality Division</a:t>
            </a:r>
          </a:p>
          <a:p>
            <a:pPr lvl="1"/>
            <a:r>
              <a:rPr lang="en-US" dirty="0"/>
              <a:t>Environmental Complaints and Local Services Division</a:t>
            </a:r>
          </a:p>
          <a:p>
            <a:pPr lvl="1"/>
            <a:r>
              <a:rPr lang="en-US" dirty="0"/>
              <a:t>State Environmental </a:t>
            </a:r>
            <a:r>
              <a:rPr lang="en-US" dirty="0" smtClean="0"/>
              <a:t>Laboratory Services</a:t>
            </a:r>
          </a:p>
          <a:p>
            <a:pPr lvl="1"/>
            <a:r>
              <a:rPr lang="en-US" dirty="0" smtClean="0"/>
              <a:t>Administrative </a:t>
            </a:r>
            <a:r>
              <a:rPr lang="en-US" dirty="0"/>
              <a:t>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410629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Programs in the Land Protection Division at ODEQ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Inspection/Permitting</a:t>
            </a:r>
          </a:p>
          <a:p>
            <a:pPr lvl="1"/>
            <a:r>
              <a:rPr lang="en-US" b="1" dirty="0" smtClean="0"/>
              <a:t>Hazardous Waste Compliance and Inspection Section</a:t>
            </a:r>
          </a:p>
          <a:p>
            <a:pPr lvl="2"/>
            <a:r>
              <a:rPr lang="en-US" b="1" dirty="0" smtClean="0"/>
              <a:t>SQG Self-Certification</a:t>
            </a:r>
            <a:r>
              <a:rPr lang="en-US" b="1" baseline="0" dirty="0" smtClean="0"/>
              <a:t> Program</a:t>
            </a:r>
            <a:endParaRPr lang="en-US" b="1" dirty="0" smtClean="0"/>
          </a:p>
          <a:p>
            <a:pPr lvl="1"/>
            <a:r>
              <a:rPr lang="en-US" dirty="0" smtClean="0"/>
              <a:t>Hazardous Waste Permitting and Corrective Action Section</a:t>
            </a:r>
          </a:p>
          <a:p>
            <a:pPr lvl="1"/>
            <a:r>
              <a:rPr lang="en-US" dirty="0" smtClean="0"/>
              <a:t>Radiation Management Section</a:t>
            </a:r>
          </a:p>
          <a:p>
            <a:pPr lvl="1"/>
            <a:r>
              <a:rPr lang="en-US" dirty="0" smtClean="0"/>
              <a:t>Solid Waste Compliance and Inspection Section</a:t>
            </a:r>
          </a:p>
          <a:p>
            <a:pPr lvl="1"/>
            <a:r>
              <a:rPr lang="en-US" dirty="0" smtClean="0"/>
              <a:t>Tire Recycling Program</a:t>
            </a:r>
          </a:p>
          <a:p>
            <a:pPr lvl="1"/>
            <a:r>
              <a:rPr lang="en-US" dirty="0" smtClean="0"/>
              <a:t>Underground Injection Control Unit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1784</TotalTime>
  <Words>2173</Words>
  <Application>Microsoft Office PowerPoint</Application>
  <PresentationFormat>On-screen Show (4:3)</PresentationFormat>
  <Paragraphs>554</Paragraphs>
  <Slides>70</Slides>
  <Notes>70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Office Theme</vt:lpstr>
      <vt:lpstr>Agenda</vt:lpstr>
      <vt:lpstr>Agenda</vt:lpstr>
      <vt:lpstr>Context</vt:lpstr>
      <vt:lpstr>Major Environmental and Safety Laws</vt:lpstr>
      <vt:lpstr>Major Environmental and Safety Laws</vt:lpstr>
      <vt:lpstr>ODEQ and EPA</vt:lpstr>
      <vt:lpstr>ODEQ and Other State Agencies</vt:lpstr>
      <vt:lpstr>RCRA and Other Programs at DEQ </vt:lpstr>
      <vt:lpstr>Programs in the Land Protection Division at ODEQ</vt:lpstr>
      <vt:lpstr>Programs in the Land Protection Division at ODEQ</vt:lpstr>
      <vt:lpstr>Programs in the Land Protection Division at ODEQ</vt:lpstr>
      <vt:lpstr>Waste Determination</vt:lpstr>
      <vt:lpstr>Two Types of Hazardous Waste</vt:lpstr>
      <vt:lpstr>Hazardous Waste Determination Process</vt:lpstr>
      <vt:lpstr>Characteristic Hazardous Wastes</vt:lpstr>
      <vt:lpstr>Characteristic of Ignitability Applies to: </vt:lpstr>
      <vt:lpstr>Ignitable Liquid</vt:lpstr>
      <vt:lpstr>How Do You Know If the Material Is a Liquid?</vt:lpstr>
      <vt:lpstr>How Is the Flash Point Determined?</vt:lpstr>
      <vt:lpstr>Alcohol-Content Exclusion</vt:lpstr>
      <vt:lpstr>How Do You Know if a Liquid Waste Is Aqueous?</vt:lpstr>
      <vt:lpstr>Ignitable Solid</vt:lpstr>
      <vt:lpstr>Ignitable Compressed Gas</vt:lpstr>
      <vt:lpstr>Oxidizer</vt:lpstr>
      <vt:lpstr>Characteristic of Corrosivity</vt:lpstr>
      <vt:lpstr> How do you know if the Waste Is aqueous? </vt:lpstr>
      <vt:lpstr> How do you know if the Waste is a liquid? </vt:lpstr>
      <vt:lpstr>How Do You Know If You Have a Corrosive Solid</vt:lpstr>
      <vt:lpstr>Characteristic of Reactivity</vt:lpstr>
      <vt:lpstr>Characteristic of Reactivity</vt:lpstr>
      <vt:lpstr>Characteristic of Reactivity</vt:lpstr>
      <vt:lpstr>Examples of Reactive Wastes</vt:lpstr>
      <vt:lpstr>Characteristic of Toxicity</vt:lpstr>
      <vt:lpstr>Toxicity Characteristic Leaching Procedure (TCLP)</vt:lpstr>
      <vt:lpstr>TCLP – Things to Keep in Mind</vt:lpstr>
      <vt:lpstr>Alternatives to Using the TCLP</vt:lpstr>
      <vt:lpstr>Listed Wastes</vt:lpstr>
      <vt:lpstr>Hazard Codes</vt:lpstr>
      <vt:lpstr>ICR-Listed Wastes</vt:lpstr>
      <vt:lpstr>F-Listed Wastes</vt:lpstr>
      <vt:lpstr>F-Listed Wastes</vt:lpstr>
      <vt:lpstr>Spent Solvents</vt:lpstr>
      <vt:lpstr>F001</vt:lpstr>
      <vt:lpstr>F001 Solvents</vt:lpstr>
      <vt:lpstr>F002</vt:lpstr>
      <vt:lpstr>F002 Solvents</vt:lpstr>
      <vt:lpstr>What is the Difference Between F001 and F002 Solvents?</vt:lpstr>
      <vt:lpstr>How Do You Know Which Waste Code to Use?</vt:lpstr>
      <vt:lpstr>F003</vt:lpstr>
      <vt:lpstr>F003 Solvents</vt:lpstr>
      <vt:lpstr>F004</vt:lpstr>
      <vt:lpstr>F005</vt:lpstr>
      <vt:lpstr>F005 Solvents</vt:lpstr>
      <vt:lpstr> Points to Remember About F-listed Solvents </vt:lpstr>
      <vt:lpstr> Mixtures of Spent Solvents </vt:lpstr>
      <vt:lpstr>Mixtures of F001, F002, F004, and F005 Solvents Only</vt:lpstr>
      <vt:lpstr>Spent Solvent Mixture Example No. 1</vt:lpstr>
      <vt:lpstr>Spent Solvent Mixture Example No. 2</vt:lpstr>
      <vt:lpstr>Spent Solvent Mixture Example No. 3</vt:lpstr>
      <vt:lpstr>Mixtures Containing F003 Solvents</vt:lpstr>
      <vt:lpstr>Spent Solvent Mixture Example No. 4</vt:lpstr>
      <vt:lpstr>Spent Solvent Mixture Example No. 5</vt:lpstr>
      <vt:lpstr>Spent Solvent Mixture Example No. 6</vt:lpstr>
      <vt:lpstr> Specific Industries that Generate K-Listed Wastes </vt:lpstr>
      <vt:lpstr>Specific Industries that Generate K-Listed Wastes</vt:lpstr>
      <vt:lpstr>P and U-listed Wastes</vt:lpstr>
      <vt:lpstr>P and U-listed Wastes</vt:lpstr>
      <vt:lpstr>REVIEW: Hazardous Waste Determination Process</vt:lpstr>
      <vt:lpstr>Generator Categories</vt:lpstr>
      <vt:lpstr>Small Quantity Generator</vt:lpstr>
    </vt:vector>
  </TitlesOfParts>
  <Company>ODEQ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Kirk, Ryan</dc:creator>
  <cp:lastModifiedBy>Kirk, Ryan</cp:lastModifiedBy>
  <cp:revision>176</cp:revision>
  <cp:lastPrinted>2015-06-17T22:36:57Z</cp:lastPrinted>
  <dcterms:created xsi:type="dcterms:W3CDTF">2015-05-28T23:16:09Z</dcterms:created>
  <dcterms:modified xsi:type="dcterms:W3CDTF">2015-07-21T17:47:30Z</dcterms:modified>
</cp:coreProperties>
</file>