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3" r:id="rId5"/>
    <p:sldMasterId id="2147483713" r:id="rId6"/>
    <p:sldMasterId id="2147483727" r:id="rId7"/>
    <p:sldMasterId id="2147483741" r:id="rId8"/>
  </p:sldMasterIdLst>
  <p:notesMasterIdLst>
    <p:notesMasterId r:id="rId61"/>
  </p:notesMasterIdLst>
  <p:handoutMasterIdLst>
    <p:handoutMasterId r:id="rId62"/>
  </p:handoutMasterIdLst>
  <p:sldIdLst>
    <p:sldId id="367" r:id="rId9"/>
    <p:sldId id="304" r:id="rId10"/>
    <p:sldId id="415" r:id="rId11"/>
    <p:sldId id="427" r:id="rId12"/>
    <p:sldId id="429" r:id="rId13"/>
    <p:sldId id="431" r:id="rId14"/>
    <p:sldId id="433" r:id="rId15"/>
    <p:sldId id="439" r:id="rId16"/>
    <p:sldId id="438" r:id="rId17"/>
    <p:sldId id="437" r:id="rId18"/>
    <p:sldId id="436" r:id="rId19"/>
    <p:sldId id="333" r:id="rId20"/>
    <p:sldId id="313" r:id="rId21"/>
    <p:sldId id="445" r:id="rId22"/>
    <p:sldId id="443" r:id="rId23"/>
    <p:sldId id="448" r:id="rId24"/>
    <p:sldId id="447" r:id="rId25"/>
    <p:sldId id="450" r:id="rId26"/>
    <p:sldId id="451" r:id="rId27"/>
    <p:sldId id="338" r:id="rId28"/>
    <p:sldId id="363" r:id="rId29"/>
    <p:sldId id="335" r:id="rId30"/>
    <p:sldId id="336" r:id="rId31"/>
    <p:sldId id="453" r:id="rId32"/>
    <p:sldId id="454" r:id="rId33"/>
    <p:sldId id="457" r:id="rId34"/>
    <p:sldId id="459" r:id="rId35"/>
    <p:sldId id="461" r:id="rId36"/>
    <p:sldId id="366" r:id="rId37"/>
    <p:sldId id="419" r:id="rId38"/>
    <p:sldId id="316" r:id="rId39"/>
    <p:sldId id="317" r:id="rId40"/>
    <p:sldId id="318" r:id="rId41"/>
    <p:sldId id="334" r:id="rId42"/>
    <p:sldId id="462" r:id="rId43"/>
    <p:sldId id="421" r:id="rId44"/>
    <p:sldId id="308" r:id="rId45"/>
    <p:sldId id="465" r:id="rId46"/>
    <p:sldId id="365" r:id="rId47"/>
    <p:sldId id="452" r:id="rId48"/>
    <p:sldId id="464" r:id="rId49"/>
    <p:sldId id="466" r:id="rId50"/>
    <p:sldId id="323" r:id="rId51"/>
    <p:sldId id="257" r:id="rId52"/>
    <p:sldId id="374" r:id="rId53"/>
    <p:sldId id="471" r:id="rId54"/>
    <p:sldId id="469" r:id="rId55"/>
    <p:sldId id="468" r:id="rId56"/>
    <p:sldId id="420" r:id="rId57"/>
    <p:sldId id="301" r:id="rId58"/>
    <p:sldId id="368" r:id="rId59"/>
    <p:sldId id="325" r:id="rId60"/>
  </p:sldIdLst>
  <p:sldSz cx="9144000" cy="6858000" type="screen4x3"/>
  <p:notesSz cx="6858000" cy="9296400"/>
  <p:defaultTextStyle>
    <a:defPPr>
      <a:defRPr lang="en-US"/>
    </a:defPPr>
    <a:lvl1pPr algn="l" rtl="0" fontAlgn="base">
      <a:spcBef>
        <a:spcPct val="0"/>
      </a:spcBef>
      <a:spcAft>
        <a:spcPct val="0"/>
      </a:spcAft>
      <a:defRPr sz="3200" kern="1200">
        <a:solidFill>
          <a:schemeClr val="bg1"/>
        </a:solidFill>
        <a:latin typeface="Arial" charset="0"/>
        <a:ea typeface="+mn-ea"/>
        <a:cs typeface="+mn-cs"/>
      </a:defRPr>
    </a:lvl1pPr>
    <a:lvl2pPr marL="457200" algn="l" rtl="0" fontAlgn="base">
      <a:spcBef>
        <a:spcPct val="0"/>
      </a:spcBef>
      <a:spcAft>
        <a:spcPct val="0"/>
      </a:spcAft>
      <a:defRPr sz="3200" kern="1200">
        <a:solidFill>
          <a:schemeClr val="bg1"/>
        </a:solidFill>
        <a:latin typeface="Arial" charset="0"/>
        <a:ea typeface="+mn-ea"/>
        <a:cs typeface="+mn-cs"/>
      </a:defRPr>
    </a:lvl2pPr>
    <a:lvl3pPr marL="914400" algn="l" rtl="0" fontAlgn="base">
      <a:spcBef>
        <a:spcPct val="0"/>
      </a:spcBef>
      <a:spcAft>
        <a:spcPct val="0"/>
      </a:spcAft>
      <a:defRPr sz="3200" kern="1200">
        <a:solidFill>
          <a:schemeClr val="bg1"/>
        </a:solidFill>
        <a:latin typeface="Arial" charset="0"/>
        <a:ea typeface="+mn-ea"/>
        <a:cs typeface="+mn-cs"/>
      </a:defRPr>
    </a:lvl3pPr>
    <a:lvl4pPr marL="1371600" algn="l" rtl="0" fontAlgn="base">
      <a:spcBef>
        <a:spcPct val="0"/>
      </a:spcBef>
      <a:spcAft>
        <a:spcPct val="0"/>
      </a:spcAft>
      <a:defRPr sz="3200" kern="1200">
        <a:solidFill>
          <a:schemeClr val="bg1"/>
        </a:solidFill>
        <a:latin typeface="Arial" charset="0"/>
        <a:ea typeface="+mn-ea"/>
        <a:cs typeface="+mn-cs"/>
      </a:defRPr>
    </a:lvl4pPr>
    <a:lvl5pPr marL="1828800" algn="l" rtl="0" fontAlgn="base">
      <a:spcBef>
        <a:spcPct val="0"/>
      </a:spcBef>
      <a:spcAft>
        <a:spcPct val="0"/>
      </a:spcAft>
      <a:defRPr sz="3200" kern="1200">
        <a:solidFill>
          <a:schemeClr val="bg1"/>
        </a:solidFill>
        <a:latin typeface="Arial" charset="0"/>
        <a:ea typeface="+mn-ea"/>
        <a:cs typeface="+mn-cs"/>
      </a:defRPr>
    </a:lvl5pPr>
    <a:lvl6pPr marL="2286000" algn="l" defTabSz="914400" rtl="0" eaLnBrk="1" latinLnBrk="0" hangingPunct="1">
      <a:defRPr sz="3200" kern="1200">
        <a:solidFill>
          <a:schemeClr val="bg1"/>
        </a:solidFill>
        <a:latin typeface="Arial" charset="0"/>
        <a:ea typeface="+mn-ea"/>
        <a:cs typeface="+mn-cs"/>
      </a:defRPr>
    </a:lvl6pPr>
    <a:lvl7pPr marL="2743200" algn="l" defTabSz="914400" rtl="0" eaLnBrk="1" latinLnBrk="0" hangingPunct="1">
      <a:defRPr sz="3200" kern="1200">
        <a:solidFill>
          <a:schemeClr val="bg1"/>
        </a:solidFill>
        <a:latin typeface="Arial" charset="0"/>
        <a:ea typeface="+mn-ea"/>
        <a:cs typeface="+mn-cs"/>
      </a:defRPr>
    </a:lvl7pPr>
    <a:lvl8pPr marL="3200400" algn="l" defTabSz="914400" rtl="0" eaLnBrk="1" latinLnBrk="0" hangingPunct="1">
      <a:defRPr sz="3200" kern="1200">
        <a:solidFill>
          <a:schemeClr val="bg1"/>
        </a:solidFill>
        <a:latin typeface="Arial" charset="0"/>
        <a:ea typeface="+mn-ea"/>
        <a:cs typeface="+mn-cs"/>
      </a:defRPr>
    </a:lvl8pPr>
    <a:lvl9pPr marL="3657600" algn="l" defTabSz="914400" rtl="0" eaLnBrk="1" latinLnBrk="0" hangingPunct="1">
      <a:defRPr sz="32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CCFF"/>
    <a:srgbClr val="FFFFFF"/>
    <a:srgbClr val="0000FF"/>
    <a:srgbClr val="FFFF99"/>
    <a:srgbClr val="0000CC"/>
    <a:srgbClr val="FF0000"/>
    <a:srgbClr val="FF99FF"/>
    <a:srgbClr val="6699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83446" autoAdjust="0"/>
  </p:normalViewPr>
  <p:slideViewPr>
    <p:cSldViewPr>
      <p:cViewPr varScale="1">
        <p:scale>
          <a:sx n="115" d="100"/>
          <a:sy n="115" d="100"/>
        </p:scale>
        <p:origin x="21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5257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5258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5258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pPr>
              <a:defRPr/>
            </a:pPr>
            <a:fld id="{2CE0582B-2E0D-453F-A8C3-3BADB2AC7D38}" type="slidenum">
              <a:rPr lang="en-US"/>
              <a:pPr>
                <a:defRPr/>
              </a:pPr>
              <a:t>‹#›</a:t>
            </a:fld>
            <a:endParaRPr lang="en-US"/>
          </a:p>
        </p:txBody>
      </p:sp>
    </p:spTree>
    <p:extLst>
      <p:ext uri="{BB962C8B-B14F-4D97-AF65-F5344CB8AC3E}">
        <p14:creationId xmlns:p14="http://schemas.microsoft.com/office/powerpoint/2010/main" val="2493633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5120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5120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pPr>
              <a:defRPr/>
            </a:pPr>
            <a:fld id="{508D317B-77B9-4C76-93FB-69D6BB222E73}" type="slidenum">
              <a:rPr lang="en-US"/>
              <a:pPr>
                <a:defRPr/>
              </a:pPr>
              <a:t>‹#›</a:t>
            </a:fld>
            <a:endParaRPr lang="en-US"/>
          </a:p>
        </p:txBody>
      </p:sp>
    </p:spTree>
    <p:extLst>
      <p:ext uri="{BB962C8B-B14F-4D97-AF65-F5344CB8AC3E}">
        <p14:creationId xmlns:p14="http://schemas.microsoft.com/office/powerpoint/2010/main" val="4141062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BCFA3621-4E4A-4801-B114-E4BE3F5B4F8A}"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6DE5E434-061F-4747-B9AE-FB82333B95C5}" type="slidenum">
              <a:rPr lang="en-US" smtClean="0"/>
              <a:pPr/>
              <a:t>10</a:t>
            </a:fld>
            <a:endParaRPr lang="en-US" smtClean="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6DE5E434-061F-4747-B9AE-FB82333B95C5}" type="slidenum">
              <a:rPr lang="en-US" smtClean="0"/>
              <a:pPr/>
              <a:t>11</a:t>
            </a:fld>
            <a:endParaRPr lang="en-US" smtClean="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A7838F5B-F982-42A5-9867-EF46A6963308}" type="slidenum">
              <a:rPr lang="en-US" smtClean="0"/>
              <a:pPr/>
              <a:t>12</a:t>
            </a:fld>
            <a:endParaRPr lang="en-US" smtClean="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pPr marL="228600" indent="-228600">
              <a:buFontTx/>
              <a:buAutoNum type="arabicParenBoth"/>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B81EC8C2-02A7-4ECE-9EFD-9A9A81FB8864}" type="slidenum">
              <a:rPr lang="en-US" smtClean="0"/>
              <a:pPr/>
              <a:t>13</a:t>
            </a:fld>
            <a:endParaRPr lang="en-US"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p:spPr>
        <p:txBody>
          <a:bodyPr/>
          <a:lstStyle/>
          <a:p>
            <a:fld id="{A03563F1-738D-43BF-B575-3B7E46DB7910}" type="slidenum">
              <a:rPr lang="en-US" smtClean="0">
                <a:solidFill>
                  <a:prstClr val="white"/>
                </a:solidFill>
              </a:rPr>
              <a:pPr/>
              <a:t>16</a:t>
            </a:fld>
            <a:endParaRPr lang="en-US" smtClean="0">
              <a:solidFill>
                <a:prstClr val="white"/>
              </a:solidFill>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p:spPr>
        <p:txBody>
          <a:bodyPr/>
          <a:lstStyle/>
          <a:p>
            <a:fld id="{A03563F1-738D-43BF-B575-3B7E46DB7910}" type="slidenum">
              <a:rPr lang="en-US" smtClean="0"/>
              <a:pPr/>
              <a:t>17</a:t>
            </a:fld>
            <a:endParaRPr lang="en-US" smtClean="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p:spPr>
        <p:txBody>
          <a:bodyPr/>
          <a:lstStyle/>
          <a:p>
            <a:fld id="{A03563F1-738D-43BF-B575-3B7E46DB7910}" type="slidenum">
              <a:rPr lang="en-US" smtClean="0"/>
              <a:pPr/>
              <a:t>18</a:t>
            </a:fld>
            <a:endParaRPr lang="en-US" smtClean="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p:spPr>
        <p:txBody>
          <a:bodyPr/>
          <a:lstStyle/>
          <a:p>
            <a:fld id="{78F0C233-AFFB-4761-AC6B-C8541CCEB253}" type="slidenum">
              <a:rPr lang="en-US" smtClean="0"/>
              <a:pPr/>
              <a:t>20</a:t>
            </a:fld>
            <a:endParaRPr lang="en-US" smtClean="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p:spPr>
        <p:txBody>
          <a:bodyPr/>
          <a:lstStyle/>
          <a:p>
            <a:fld id="{4EDAFF41-A2D0-44AD-869D-BBFE3F8FF4A2}" type="slidenum">
              <a:rPr lang="en-US" smtClean="0"/>
              <a:pPr/>
              <a:t>22</a:t>
            </a:fld>
            <a:endParaRPr lang="en-US" smtClean="0"/>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p:spPr>
        <p:txBody>
          <a:bodyPr/>
          <a:lstStyle/>
          <a:p>
            <a:pPr marL="228600" indent="-228600">
              <a:buFontTx/>
              <a:buAutoNum type="arabicPeriod"/>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p:spPr>
        <p:txBody>
          <a:bodyPr/>
          <a:lstStyle/>
          <a:p>
            <a:fld id="{839E2102-6627-4B05-ACC7-54FB4400C1CE}" type="slidenum">
              <a:rPr lang="en-US" smtClean="0"/>
              <a:pPr/>
              <a:t>23</a:t>
            </a:fld>
            <a:endParaRPr lang="en-US" smtClean="0"/>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p:spPr>
        <p:txBody>
          <a:bodyPr/>
          <a:lstStyle/>
          <a:p>
            <a:pPr marL="228600" indent="-228600">
              <a:buFontTx/>
              <a:buAutoNum type="arabicPeriod"/>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C539E346-E06E-4F66-BF75-02970CC50831}" type="slidenum">
              <a:rPr lang="en-US" smtClean="0"/>
              <a:pPr/>
              <a:t>2</a:t>
            </a:fld>
            <a:endParaRPr lang="en-US" smtClean="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p:spPr>
        <p:txBody>
          <a:bodyPr/>
          <a:lstStyle/>
          <a:p>
            <a:fld id="{75BAA7B7-45BB-4186-B9F7-A1AD025B77C3}" type="slidenum">
              <a:rPr lang="en-US" smtClean="0"/>
              <a:pPr/>
              <a:t>31</a:t>
            </a:fld>
            <a:endParaRPr lang="en-US" smtClean="0"/>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p:spPr>
        <p:txBody>
          <a:bodyPr lIns="90041" tIns="45020" rIns="90041" bIns="45020"/>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p:spPr>
        <p:txBody>
          <a:bodyPr/>
          <a:lstStyle/>
          <a:p>
            <a:fld id="{897EC535-AE25-449D-A824-B2237F50374C}" type="slidenum">
              <a:rPr lang="en-US" smtClean="0"/>
              <a:pPr/>
              <a:t>32</a:t>
            </a:fld>
            <a:endParaRPr lang="en-US" smtClean="0"/>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lIns="90041" tIns="45020" rIns="90041" bIns="45020"/>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p:spPr>
        <p:txBody>
          <a:bodyPr/>
          <a:lstStyle/>
          <a:p>
            <a:fld id="{3557998B-1951-4FE0-BF77-A541520A6EF0}" type="slidenum">
              <a:rPr lang="en-US" smtClean="0"/>
              <a:pPr/>
              <a:t>33</a:t>
            </a:fld>
            <a:endParaRPr lang="en-US" smtClean="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lIns="90041" tIns="45020" rIns="90041" bIns="45020"/>
          <a:lstStyle/>
          <a:p>
            <a:r>
              <a:rPr lang="en-US" smtClean="0"/>
              <a:t>This analysis is included in the guidance -- Recipients </a:t>
            </a:r>
            <a:r>
              <a:rPr lang="en-US" b="1" smtClean="0"/>
              <a:t>should</a:t>
            </a:r>
            <a:r>
              <a:rPr lang="en-US" smtClean="0"/>
              <a:t> apply these four factors to decide what reasonable steps they need to take to ensure meaningful access for LEP persons. </a:t>
            </a:r>
          </a:p>
          <a:p>
            <a:endParaRPr lang="en-US" smtClean="0"/>
          </a:p>
          <a:p>
            <a:r>
              <a:rPr lang="en-US" smtClean="0"/>
              <a:t>In other words, this is </a:t>
            </a:r>
            <a:r>
              <a:rPr lang="en-US" u="sng" smtClean="0"/>
              <a:t>a tool</a:t>
            </a:r>
            <a:r>
              <a:rPr lang="en-US" smtClean="0"/>
              <a:t> to help recipients decide what documents to translate, when oral translation is necessary and whether language services must be made immediately available.  A recipient may find that different language services are needed for different types of programs and services -- some activities are more important OR have greater impact on OR contact with LEP persons SO they require more language assistance services.</a:t>
            </a:r>
          </a:p>
          <a:p>
            <a:endParaRPr lang="en-US" smtClean="0"/>
          </a:p>
          <a:p>
            <a:r>
              <a:rPr lang="en-US" smtClean="0"/>
              <a:t>REVIEW THE FACTORS</a:t>
            </a:r>
          </a:p>
          <a:p>
            <a:endParaRPr lang="en-US" smtClean="0"/>
          </a:p>
          <a:p>
            <a:r>
              <a:rPr lang="en-US" smtClean="0"/>
              <a:t>Think of these factors as operating along a continuum -- the greater each one is, the greater the obligation to provide language assistance services </a:t>
            </a:r>
          </a:p>
          <a:p>
            <a:endParaRPr lang="en-US" smtClean="0"/>
          </a:p>
          <a:p>
            <a:endParaRPr lang="en-US" smtClean="0"/>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p:spPr>
        <p:txBody>
          <a:bodyPr/>
          <a:lstStyle/>
          <a:p>
            <a:fld id="{71BB56BF-17AE-4857-8DCF-6F8D9F2E1A1E}" type="slidenum">
              <a:rPr lang="en-US" smtClean="0"/>
              <a:pPr/>
              <a:t>34</a:t>
            </a:fld>
            <a:endParaRPr lang="en-US" smtClean="0"/>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lIns="90041" tIns="45020" rIns="90041" bIns="45020"/>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p:spPr>
        <p:txBody>
          <a:bodyPr/>
          <a:lstStyle/>
          <a:p>
            <a:fld id="{2CDBDC57-1961-4D7A-8DB6-206449E42A0A}" type="slidenum">
              <a:rPr lang="en-US" smtClean="0"/>
              <a:pPr/>
              <a:t>37</a:t>
            </a:fld>
            <a:endParaRPr lang="en-US" smtClean="0"/>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a:spLocks noGrp="1" noChangeArrowheads="1"/>
          </p:cNvSpPr>
          <p:nvPr>
            <p:ph type="sldNum" sz="quarter" idx="5"/>
          </p:nvPr>
        </p:nvSpPr>
        <p:spPr>
          <a:noFill/>
        </p:spPr>
        <p:txBody>
          <a:bodyPr/>
          <a:lstStyle/>
          <a:p>
            <a:fld id="{2EE3F0EB-108E-4295-AA02-E6A50D1F1F96}" type="slidenum">
              <a:rPr lang="en-US" smtClean="0"/>
              <a:pPr/>
              <a:t>43</a:t>
            </a:fld>
            <a:endParaRPr lang="en-US" smtClean="0"/>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fld id="{388998BF-2A0D-4B56-B47B-93F8BFDC6CF0}" type="slidenum">
              <a:rPr lang="en-US" smtClean="0"/>
              <a:pPr/>
              <a:t>44</a:t>
            </a:fld>
            <a:endParaRPr lang="en-US" smtClean="0"/>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guide to establish if your organization has to develop an EEOP Plan </a:t>
            </a:r>
          </a:p>
          <a:p>
            <a:endParaRPr lang="en-US" dirty="0"/>
          </a:p>
          <a:p>
            <a:r>
              <a:rPr lang="en-US" dirty="0" smtClean="0"/>
              <a:t>If the </a:t>
            </a:r>
            <a:r>
              <a:rPr lang="en-US" dirty="0" err="1" smtClean="0"/>
              <a:t>subgrantee</a:t>
            </a:r>
            <a:r>
              <a:rPr lang="en-US" dirty="0" smtClean="0"/>
              <a:t> is a Medical or Educational Institution, Tribal Nation, or Non Profit, it is not required to develop an EEOP</a:t>
            </a:r>
          </a:p>
          <a:p>
            <a:endParaRPr lang="en-US" dirty="0" smtClean="0"/>
          </a:p>
          <a:p>
            <a:r>
              <a:rPr lang="en-US" dirty="0" smtClean="0"/>
              <a:t>If the </a:t>
            </a:r>
            <a:r>
              <a:rPr lang="en-US" dirty="0" err="1" smtClean="0"/>
              <a:t>subgrantee</a:t>
            </a:r>
            <a:r>
              <a:rPr lang="en-US" dirty="0" smtClean="0"/>
              <a:t> is a form of government and has more than 50 employees the </a:t>
            </a:r>
            <a:r>
              <a:rPr lang="en-US" dirty="0" err="1" smtClean="0"/>
              <a:t>subgrantee</a:t>
            </a:r>
            <a:r>
              <a:rPr lang="en-US" dirty="0" smtClean="0"/>
              <a:t> is required to develop an EEOP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6E1649-D821-44D6-8AD3-E9D5743358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024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p:spPr>
        <p:txBody>
          <a:bodyPr/>
          <a:lstStyle/>
          <a:p>
            <a:fld id="{0375D47F-1F32-4957-868C-92B8CF65B9D7}" type="slidenum">
              <a:rPr lang="en-US" smtClean="0"/>
              <a:pPr/>
              <a:t>50</a:t>
            </a:fld>
            <a:endParaRPr lang="en-US" smtClean="0"/>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p:spPr>
        <p:txBody>
          <a:bodyPr/>
          <a:lstStyle/>
          <a:p>
            <a:fld id="{6C7A3516-93C9-4FFD-8237-28DBC1D875FF}" type="slidenum">
              <a:rPr lang="en-US" smtClean="0"/>
              <a:pPr/>
              <a:t>52</a:t>
            </a:fld>
            <a:endParaRPr lang="en-US" smtClean="0"/>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7A108237-1012-4D99-882B-4D495E36FCA6}" type="slidenum">
              <a:rPr lang="en-US" smtClean="0"/>
              <a:pPr/>
              <a:t>3</a:t>
            </a:fld>
            <a:endParaRPr lang="en-US" smtClean="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pPr>
              <a:buFontTx/>
              <a:buChar char="•"/>
            </a:pPr>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6DE5E434-061F-4747-B9AE-FB82333B95C5}" type="slidenum">
              <a:rPr lang="en-US" smtClean="0"/>
              <a:pPr/>
              <a:t>4</a:t>
            </a:fld>
            <a:endParaRPr lang="en-US" smtClean="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6DE5E434-061F-4747-B9AE-FB82333B95C5}" type="slidenum">
              <a:rPr lang="en-US" smtClean="0"/>
              <a:pPr/>
              <a:t>5</a:t>
            </a:fld>
            <a:endParaRPr lang="en-US" smtClean="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6DE5E434-061F-4747-B9AE-FB82333B95C5}" type="slidenum">
              <a:rPr lang="en-US" smtClean="0"/>
              <a:pPr/>
              <a:t>6</a:t>
            </a:fld>
            <a:endParaRPr lang="en-US" smtClean="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6DE5E434-061F-4747-B9AE-FB82333B95C5}" type="slidenum">
              <a:rPr lang="en-US" smtClean="0"/>
              <a:pPr/>
              <a:t>7</a:t>
            </a:fld>
            <a:endParaRPr lang="en-US" smtClean="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6DE5E434-061F-4747-B9AE-FB82333B95C5}" type="slidenum">
              <a:rPr lang="en-US" smtClean="0"/>
              <a:pPr/>
              <a:t>8</a:t>
            </a:fld>
            <a:endParaRPr lang="en-US" smtClean="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6DE5E434-061F-4747-B9AE-FB82333B95C5}" type="slidenum">
              <a:rPr lang="en-US" smtClean="0"/>
              <a:pPr/>
              <a:t>9</a:t>
            </a:fld>
            <a:endParaRPr lang="en-US" smtClean="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364CE-0288-4E01-AAF0-70C176061E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137D8-2C24-47FC-9A89-63590BD09C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7DD266-D7B7-48E0-BF63-73406F2AFBF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527BBF-C13D-4741-9507-25EE700FEBE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8C095-4B8B-488F-9A9F-46CF4BBB42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DBFEC-48FC-4D95-9AF0-BE02B2AEEF4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3E1E98-3175-407D-8379-CB5BF5FA7EE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7CD18A-6935-48CF-8C0D-DA699044D59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758630-F08B-4094-8E89-0071F41119F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08B0C4-E8F7-4EE3-A450-A40D7C9B98A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FCFFED-717B-4AF4-9A44-BF1F05FD2A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80E62-8DED-4A08-88A5-76402227284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92F6763-C780-452F-80B6-FFFD706562E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D3AC7-A441-4354-85C9-74FE89C418A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F91D06-1250-42CB-9107-4804E5565E8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CD6CCD-A93D-482A-9198-EC56A88B1F8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868-987D-4FC1-9D7A-3F5B846520B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5DEBE-84E3-44C8-852D-1B4803C5413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906976-5CA4-4FFD-AD95-A377869EEB4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67AF41-4F25-441C-A5D3-DC0BF5398B9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B5CB2C-6306-4F73-AD8C-63D0A730C7F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0BF922-6591-432B-BC09-C5776EAEB8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EE3C8-21AF-4EF8-BDA0-7ABE240FECF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8FE8BA-5668-441F-9A62-85641A55C1F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05AFCE-1140-44D5-A780-83EC2D88E3C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A7F662-0D16-4E44-85B3-0530C06DCE3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6F9512-E70A-455F-9A31-464FE968778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8F89FA-0D64-4D68-95B5-CECD0CE8467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6FA795-D2D4-4264-8D6F-501A8297FAD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grpSp>
      </p:grpSp>
      <p:sp>
        <p:nvSpPr>
          <p:cNvPr id="17924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792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43F721B3-85CB-43B3-A829-FD6C906EB436}" type="slidenum">
              <a:rPr lang="en-US"/>
              <a:pPr>
                <a:defRPr/>
              </a:pPr>
              <a:t>‹#›</a:t>
            </a:fld>
            <a:endParaRPr lang="en-US"/>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A102DFB-030F-4E8D-85C4-78E2096486C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D6B3D86-8C51-4D14-9352-510E6691FD8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8301BA5-03B1-4DA2-A574-3FAD722814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EB9529-1B4B-43DF-A608-7F06EAB0FE0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EED131C0-D7EA-4EE3-A16A-303EE779C872}"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06A521BC-3A46-428F-84D0-B232BEB12D0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ABBE1D8-CCC4-490C-A5A5-2DED7F556CD1}"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F414AE8-1114-464B-B492-DC79A25F693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3E32DA4-21FC-4608-9CE5-F9CD0E65D43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EC5BB31-E5CC-4DAE-802F-13B6F4799B0A}"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AAAC615-2A84-4D6C-B361-927813ECB401}"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eaLnBrk="0" hangingPunct="0">
              <a:spcBef>
                <a:spcPct val="20000"/>
              </a:spcBef>
              <a:buClr>
                <a:srgbClr val="FF0066"/>
              </a:buClr>
              <a:buSzPct val="125000"/>
              <a:buFont typeface="Wingdings" pitchFamily="2" charset="2"/>
              <a:buChar char="Ø"/>
              <a:defRPr/>
            </a:pPr>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7394" name="Rectangle 2"/>
          <p:cNvSpPr>
            <a:spLocks noGrp="1" noChangeArrowheads="1"/>
          </p:cNvSpPr>
          <p:nvPr>
            <p:ph type="ctrTitle"/>
          </p:nvPr>
        </p:nvSpPr>
        <p:spPr>
          <a:xfrm>
            <a:off x="2895600" y="1371600"/>
            <a:ext cx="5867400" cy="2286000"/>
          </a:xfrm>
        </p:spPr>
        <p:txBody>
          <a:bodyPr/>
          <a:lstStyle>
            <a:lvl1pPr>
              <a:defRPr/>
            </a:lvl1pPr>
          </a:lstStyle>
          <a:p>
            <a:r>
              <a:rPr lang="en-US"/>
              <a:t>Click to edit Master title style</a:t>
            </a:r>
          </a:p>
        </p:txBody>
      </p:sp>
      <p:sp>
        <p:nvSpPr>
          <p:cNvPr id="187395" name="Rectangle 3"/>
          <p:cNvSpPr>
            <a:spLocks noGrp="1" noChangeArrowheads="1"/>
          </p:cNvSpPr>
          <p:nvPr>
            <p:ph type="subTitle" idx="1"/>
          </p:nvPr>
        </p:nvSpPr>
        <p:spPr>
          <a:xfrm>
            <a:off x="2971800" y="4267200"/>
            <a:ext cx="5791200" cy="1447800"/>
          </a:xfrm>
        </p:spPr>
        <p:txBody>
          <a:bodyPr/>
          <a:lstStyle>
            <a:lvl1pPr marL="0" indent="0" algn="ctr">
              <a:buFont typeface="Wingdings" pitchFamily="2" charset="2"/>
              <a:buNone/>
              <a:defRPr/>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pPr>
              <a:defRPr/>
            </a:pPr>
            <a:fld id="{15BEECF1-4B73-4C1A-9603-323C7640122C}" type="slidenum">
              <a:rPr lang="en-US"/>
              <a:pPr>
                <a:defRPr/>
              </a:pPr>
              <a:t>‹#›</a:t>
            </a:fld>
            <a:endParaRPr lang="en-US"/>
          </a:p>
        </p:txBody>
      </p:sp>
    </p:spTree>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DCB2D9F-D611-4310-9D2C-4E17349E7924}"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2EA12E1-B7E4-4AD4-BFA4-D17F7B7DC32C}"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812BF4-54FF-4B1B-8298-86221B4E606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4BBB720-A9C9-4BD2-9B50-F17141083A51}"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2971220-D851-4DB6-946C-3D0FAFF620EE}" type="slidenum">
              <a:rPr lang="en-US"/>
              <a:pPr>
                <a:defRPr/>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CEBC2426-9257-43A3-94F5-812E64E4C47D}"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82979BA6-6F33-4920-9B8F-735AFB3897BA}" type="slidenum">
              <a:rPr lang="en-US"/>
              <a:pPr>
                <a:defRPr/>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8780108-FC3B-4C47-A3E1-2B381B096D7C}"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D285BB7-DCBD-4C48-90D0-A6AE49E27014}"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E94A30A-1B35-49A4-AECB-1B50DD8F4B48}"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443DB95-461C-43E1-A404-15E48C23A000}"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D364CE-0288-4E01-AAF0-70C176061E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20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80E62-8DED-4A08-88A5-7640222728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421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2B875E-9F35-459B-B7C8-5EC042CB7BB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EE3C8-21AF-4EF8-BDA0-7ABE240FEC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421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EB9529-1B4B-43DF-A608-7F06EAB0FE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891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812BF4-54FF-4B1B-8298-86221B4E60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4790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2B875E-9F35-459B-B7C8-5EC042CB7B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7603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10AE9B-15E4-4F6F-8B37-55D5CAA89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239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E9530-B6B9-4C53-B0CA-3E402748A3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5324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4789EB-68E3-4264-8BFE-BC0F1D92DD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0383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137D8-2C24-47FC-9A89-63590BD09C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46833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7DD266-D7B7-48E0-BF63-73406F2AFB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71494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527BBF-C13D-4741-9507-25EE700F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558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10AE9B-15E4-4F6F-8B37-55D5CAA89F3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D8C095-4B8B-488F-9A9F-46CF4BBB4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05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D364CE-0288-4E01-AAF0-70C176061E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733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80E62-8DED-4A08-88A5-7640222728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1694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EE3C8-21AF-4EF8-BDA0-7ABE240FEC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056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EB9529-1B4B-43DF-A608-7F06EAB0FE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76937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812BF4-54FF-4B1B-8298-86221B4E60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91081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2B875E-9F35-459B-B7C8-5EC042CB7B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8102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10AE9B-15E4-4F6F-8B37-55D5CAA89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86223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E9530-B6B9-4C53-B0CA-3E402748A3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3606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4789EB-68E3-4264-8BFE-BC0F1D92DD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95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E9530-B6B9-4C53-B0CA-3E402748A30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137D8-2C24-47FC-9A89-63590BD09C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2518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7DD266-D7B7-48E0-BF63-73406F2AFB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36037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527BBF-C13D-4741-9507-25EE700F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45069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D8C095-4B8B-488F-9A9F-46CF4BBB4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725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7EA02-679B-4867-9582-732746A5B48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3420801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7EA02-679B-4867-9582-732746A5B48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8168187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87EA02-679B-4867-9582-732746A5B48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1662009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7EA02-679B-4867-9582-732746A5B48E}"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11837143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7EA02-679B-4867-9582-732746A5B48E}"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4714022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7EA02-679B-4867-9582-732746A5B48E}"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285873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4789EB-68E3-4264-8BFE-BC0F1D92DD5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7EA02-679B-4867-9582-732746A5B48E}"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5715864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787EA02-679B-4867-9582-732746A5B48E}"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3768516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787EA02-679B-4867-9582-732746A5B48E}"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28991780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7EA02-679B-4867-9582-732746A5B48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24849043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7EA02-679B-4867-9582-732746A5B48E}"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2C3D8-0EE0-49FE-8A3B-21AD7C253B71}" type="slidenum">
              <a:rPr lang="en-US" smtClean="0"/>
              <a:t>‹#›</a:t>
            </a:fld>
            <a:endParaRPr lang="en-US"/>
          </a:p>
        </p:txBody>
      </p:sp>
    </p:spTree>
    <p:extLst>
      <p:ext uri="{BB962C8B-B14F-4D97-AF65-F5344CB8AC3E}">
        <p14:creationId xmlns:p14="http://schemas.microsoft.com/office/powerpoint/2010/main" val="370927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SzTx/>
              <a:buFontTx/>
              <a:buNone/>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400">
                <a:solidFill>
                  <a:schemeClr val="tx1"/>
                </a:solidFill>
                <a:latin typeface="+mn-lt"/>
              </a:defRPr>
            </a:lvl1pPr>
          </a:lstStyle>
          <a:p>
            <a:pPr>
              <a:defRPr/>
            </a:pPr>
            <a:fld id="{0341F513-FA8F-4E6E-8825-9AF3EB5676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solidFill>
                  <a:schemeClr val="tx1"/>
                </a:solidFill>
              </a:defRPr>
            </a:lvl1pPr>
          </a:lstStyle>
          <a:p>
            <a:pPr>
              <a:defRPr/>
            </a:pPr>
            <a:endParaRPr lang="en-US"/>
          </a:p>
        </p:txBody>
      </p:sp>
      <p:sp>
        <p:nvSpPr>
          <p:cNvPr id="167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solidFill>
                  <a:schemeClr val="tx1"/>
                </a:solidFill>
              </a:defRPr>
            </a:lvl1pPr>
          </a:lstStyle>
          <a:p>
            <a:pPr>
              <a:defRPr/>
            </a:pPr>
            <a:endParaRPr lang="en-US"/>
          </a:p>
        </p:txBody>
      </p:sp>
      <p:sp>
        <p:nvSpPr>
          <p:cNvPr id="167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400">
                <a:solidFill>
                  <a:schemeClr val="tx1"/>
                </a:solidFill>
              </a:defRPr>
            </a:lvl1pPr>
          </a:lstStyle>
          <a:p>
            <a:pPr>
              <a:defRPr/>
            </a:pPr>
            <a:fld id="{1BB54946-BD07-40EA-9675-626C557E39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30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400">
                <a:solidFill>
                  <a:schemeClr val="tx1"/>
                </a:solidFill>
                <a:latin typeface="+mn-lt"/>
              </a:defRPr>
            </a:lvl1pPr>
          </a:lstStyle>
          <a:p>
            <a:pPr>
              <a:defRPr/>
            </a:pPr>
            <a:endParaRPr lang="en-US"/>
          </a:p>
        </p:txBody>
      </p:sp>
      <p:sp>
        <p:nvSpPr>
          <p:cNvPr id="1730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SzTx/>
              <a:buFontTx/>
              <a:buNone/>
              <a:defRPr sz="1400">
                <a:solidFill>
                  <a:schemeClr val="tx1"/>
                </a:solidFill>
                <a:latin typeface="+mn-lt"/>
              </a:defRPr>
            </a:lvl1pPr>
          </a:lstStyle>
          <a:p>
            <a:pPr>
              <a:defRPr/>
            </a:pPr>
            <a:endParaRPr lang="en-US"/>
          </a:p>
        </p:txBody>
      </p:sp>
      <p:sp>
        <p:nvSpPr>
          <p:cNvPr id="1730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400">
                <a:solidFill>
                  <a:schemeClr val="tx1"/>
                </a:solidFill>
                <a:latin typeface="+mn-lt"/>
              </a:defRPr>
            </a:lvl1pPr>
          </a:lstStyle>
          <a:p>
            <a:pPr>
              <a:defRPr/>
            </a:pPr>
            <a:fld id="{10B6F3BC-3365-4236-8F83-B69A8043D3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9144000" cy="6856413"/>
            <a:chOff x="0" y="0"/>
            <a:chExt cx="5760" cy="4319"/>
          </a:xfrm>
        </p:grpSpPr>
        <p:sp>
          <p:nvSpPr>
            <p:cNvPr id="1781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1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grpSp>
          <p:nvGrpSpPr>
            <p:cNvPr id="39980" name="Group 39"/>
            <p:cNvGrpSpPr>
              <a:grpSpLocks/>
            </p:cNvGrpSpPr>
            <p:nvPr userDrawn="1"/>
          </p:nvGrpSpPr>
          <p:grpSpPr bwMode="auto">
            <a:xfrm>
              <a:off x="0" y="1632"/>
              <a:ext cx="5758" cy="1858"/>
              <a:chOff x="0" y="1632"/>
              <a:chExt cx="5758" cy="1858"/>
            </a:xfrm>
          </p:grpSpPr>
          <p:sp>
            <p:nvSpPr>
              <p:cNvPr id="1782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782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grpSp>
      </p:grpSp>
      <p:sp>
        <p:nvSpPr>
          <p:cNvPr id="1782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82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2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solidFill>
                  <a:schemeClr val="tx1"/>
                </a:solidFill>
                <a:effectLst>
                  <a:outerShdw blurRad="38100" dist="38100" dir="2700000" algn="tl">
                    <a:srgbClr val="000000"/>
                  </a:outerShdw>
                </a:effectLst>
              </a:defRPr>
            </a:lvl1pPr>
          </a:lstStyle>
          <a:p>
            <a:pPr>
              <a:defRPr/>
            </a:pPr>
            <a:endParaRPr lang="en-US"/>
          </a:p>
        </p:txBody>
      </p:sp>
      <p:sp>
        <p:nvSpPr>
          <p:cNvPr id="1782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200">
                <a:solidFill>
                  <a:schemeClr val="tx1"/>
                </a:solidFill>
                <a:effectLst>
                  <a:outerShdw blurRad="38100" dist="38100" dir="2700000" algn="tl">
                    <a:srgbClr val="000000"/>
                  </a:outerShdw>
                </a:effectLst>
              </a:defRPr>
            </a:lvl1pPr>
          </a:lstStyle>
          <a:p>
            <a:pPr>
              <a:defRPr/>
            </a:pPr>
            <a:endParaRPr lang="en-US"/>
          </a:p>
        </p:txBody>
      </p:sp>
      <p:sp>
        <p:nvSpPr>
          <p:cNvPr id="1782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solidFill>
                  <a:schemeClr val="tx1"/>
                </a:solidFill>
                <a:effectLst>
                  <a:outerShdw blurRad="38100" dist="38100" dir="2700000" algn="tl">
                    <a:srgbClr val="000000"/>
                  </a:outerShdw>
                </a:effectLst>
              </a:defRPr>
            </a:lvl1pPr>
          </a:lstStyle>
          <a:p>
            <a:pPr>
              <a:defRPr/>
            </a:pPr>
            <a:fld id="{3611661F-5059-4887-A5D5-62AF5D6F8E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37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200">
                <a:solidFill>
                  <a:schemeClr val="tx2"/>
                </a:solidFill>
              </a:defRPr>
            </a:lvl1pPr>
          </a:lstStyle>
          <a:p>
            <a:pPr>
              <a:defRPr/>
            </a:pPr>
            <a:endParaRPr lang="en-US"/>
          </a:p>
        </p:txBody>
      </p:sp>
      <p:sp>
        <p:nvSpPr>
          <p:cNvPr id="18637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a:solidFill>
                  <a:schemeClr val="tx2"/>
                </a:solidFill>
              </a:defRPr>
            </a:lvl1pPr>
          </a:lstStyle>
          <a:p>
            <a:pPr>
              <a:defRPr/>
            </a:pPr>
            <a:fld id="{77DE65A0-8860-4269-AD2C-5861F5F97807}" type="slidenum">
              <a:rPr lang="en-US"/>
              <a:pPr>
                <a:defRPr/>
              </a:pPr>
              <a:t>‹#›</a:t>
            </a:fld>
            <a:endParaRPr lang="en-US"/>
          </a:p>
        </p:txBody>
      </p:sp>
      <p:sp>
        <p:nvSpPr>
          <p:cNvPr id="186374"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75"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eaLnBrk="0" hangingPunct="0">
              <a:spcBef>
                <a:spcPct val="20000"/>
              </a:spcBef>
              <a:buClr>
                <a:srgbClr val="FF0066"/>
              </a:buClr>
              <a:buSzPct val="125000"/>
              <a:buFont typeface="Wingdings" pitchFamily="2" charset="2"/>
              <a:buChar char="Ø"/>
              <a:defRPr/>
            </a:pPr>
            <a:endParaRPr lang="en-US"/>
          </a:p>
        </p:txBody>
      </p:sp>
      <p:grpSp>
        <p:nvGrpSpPr>
          <p:cNvPr id="52232" name="Group 8"/>
          <p:cNvGrpSpPr>
            <a:grpSpLocks/>
          </p:cNvGrpSpPr>
          <p:nvPr/>
        </p:nvGrpSpPr>
        <p:grpSpPr bwMode="auto">
          <a:xfrm>
            <a:off x="228600" y="457200"/>
            <a:ext cx="1246188" cy="1371600"/>
            <a:chOff x="144" y="288"/>
            <a:chExt cx="785" cy="864"/>
          </a:xfrm>
        </p:grpSpPr>
        <p:sp>
          <p:nvSpPr>
            <p:cNvPr id="186377"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78"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79"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0"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1"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2"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3"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4"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5"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6"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7"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8"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sp>
          <p:nvSpPr>
            <p:cNvPr id="186389"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eaLnBrk="0" hangingPunct="0">
                <a:spcBef>
                  <a:spcPct val="20000"/>
                </a:spcBef>
                <a:buClr>
                  <a:srgbClr val="FF0066"/>
                </a:buClr>
                <a:buSzPct val="125000"/>
                <a:buFont typeface="Wingdings" pitchFamily="2" charset="2"/>
                <a:buChar char="Ø"/>
                <a:defRPr/>
              </a:pPr>
              <a:endParaRPr lang="en-US"/>
            </a:p>
          </p:txBody>
        </p:sp>
      </p:grpSp>
      <p:sp>
        <p:nvSpPr>
          <p:cNvPr id="186390"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200">
                <a:solidFill>
                  <a:schemeClr val="tx2"/>
                </a:solidFill>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12"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400">
                <a:solidFill>
                  <a:schemeClr val="tx1"/>
                </a:solidFill>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SzTx/>
              <a:buFontTx/>
              <a:buNone/>
              <a:defRPr sz="1400">
                <a:solidFill>
                  <a:schemeClr val="tx1"/>
                </a:solidFill>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400">
                <a:solidFill>
                  <a:schemeClr val="tx1"/>
                </a:solidFill>
                <a:latin typeface="+mn-lt"/>
              </a:defRPr>
            </a:lvl1pPr>
          </a:lstStyle>
          <a:p>
            <a:pPr>
              <a:defRPr/>
            </a:pPr>
            <a:fld id="{0341F513-FA8F-4E6E-8825-9AF3EB5676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5342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400">
                <a:solidFill>
                  <a:schemeClr val="tx1"/>
                </a:solidFill>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SzTx/>
              <a:buFontTx/>
              <a:buNone/>
              <a:defRPr sz="1400">
                <a:solidFill>
                  <a:schemeClr val="tx1"/>
                </a:solidFill>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400">
                <a:solidFill>
                  <a:schemeClr val="tx1"/>
                </a:solidFill>
                <a:latin typeface="+mn-lt"/>
              </a:defRPr>
            </a:lvl1pPr>
          </a:lstStyle>
          <a:p>
            <a:pPr>
              <a:defRPr/>
            </a:pPr>
            <a:fld id="{0341F513-FA8F-4E6E-8825-9AF3EB5676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999558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87EA02-679B-4867-9582-732746A5B48E}" type="datetimeFigureOut">
              <a:rPr lang="en-US" smtClean="0"/>
              <a:t>9/15/2020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B2C3D8-0EE0-49FE-8A3B-21AD7C253B71}" type="slidenum">
              <a:rPr lang="en-US" smtClean="0"/>
              <a:t>‹#›</a:t>
            </a:fld>
            <a:endParaRPr lang="en-US"/>
          </a:p>
        </p:txBody>
      </p:sp>
    </p:spTree>
    <p:extLst>
      <p:ext uri="{BB962C8B-B14F-4D97-AF65-F5344CB8AC3E}">
        <p14:creationId xmlns:p14="http://schemas.microsoft.com/office/powerpoint/2010/main" val="47405963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0.xml"/><Relationship Id="rId4" Type="http://schemas.openxmlformats.org/officeDocument/2006/relationships/hyperlink" Target="https://ocr-eeop.ncjrs.gov/_layouts/15/eeopLogin2/customLogin.aspx?ReturnUrl=/_layouts/15/Authenticate.aspx?Source%3d/&amp;Sourc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lep.gov/" TargetMode="External"/><Relationship Id="rId2" Type="http://schemas.openxmlformats.org/officeDocument/2006/relationships/hyperlink" Target="https://ojp.gov/about/ocr/eeop.htm" TargetMode="External"/><Relationship Id="rId1" Type="http://schemas.openxmlformats.org/officeDocument/2006/relationships/slideLayout" Target="../slideLayouts/slideLayout2.xml"/><Relationship Id="rId5" Type="http://schemas.openxmlformats.org/officeDocument/2006/relationships/hyperlink" Target="https://ojp.gov/about/ocr/assistance.htm" TargetMode="External"/><Relationship Id="rId4" Type="http://schemas.openxmlformats.org/officeDocument/2006/relationships/hyperlink" Target="http://www.ad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ojp.gov/about/offices/ocr.ht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ojp.gov/about/ocr/pdfs/vawafaqs/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257029" name="Rectangle 2"/>
          <p:cNvSpPr>
            <a:spLocks noGrp="1" noChangeArrowheads="1"/>
          </p:cNvSpPr>
          <p:nvPr>
            <p:ph type="title"/>
          </p:nvPr>
        </p:nvSpPr>
        <p:spPr>
          <a:xfrm>
            <a:off x="2133600" y="609600"/>
            <a:ext cx="5181600" cy="838200"/>
          </a:xfrm>
        </p:spPr>
        <p:txBody>
          <a:bodyPr/>
          <a:lstStyle/>
          <a:p>
            <a:endParaRPr lang="en-US" sz="1800" dirty="0" smtClean="0">
              <a:solidFill>
                <a:srgbClr val="0000C6"/>
              </a:solidFill>
              <a:latin typeface="Arial Unicode MS" pitchFamily="34" charset="-128"/>
            </a:endParaRPr>
          </a:p>
        </p:txBody>
      </p:sp>
      <p:graphicFrame>
        <p:nvGraphicFramePr>
          <p:cNvPr id="257027" name="Object 3"/>
          <p:cNvGraphicFramePr>
            <a:graphicFrameLocks noGrp="1" noChangeAspect="1"/>
          </p:cNvGraphicFramePr>
          <p:nvPr>
            <p:ph idx="1"/>
            <p:extLst>
              <p:ext uri="{D42A27DB-BD31-4B8C-83A1-F6EECF244321}">
                <p14:modId xmlns:p14="http://schemas.microsoft.com/office/powerpoint/2010/main" val="2667656627"/>
              </p:ext>
            </p:extLst>
          </p:nvPr>
        </p:nvGraphicFramePr>
        <p:xfrm>
          <a:off x="2133600" y="304800"/>
          <a:ext cx="5181600" cy="5181600"/>
        </p:xfrm>
        <a:graphic>
          <a:graphicData uri="http://schemas.openxmlformats.org/presentationml/2006/ole">
            <mc:AlternateContent xmlns:mc="http://schemas.openxmlformats.org/markup-compatibility/2006">
              <mc:Choice xmlns:v="urn:schemas-microsoft-com:vml" Requires="v">
                <p:oleObj spid="_x0000_s257090" name="Photo Editor Photo" r:id="rId4" imgW="7085714" imgH="7085714" progId="">
                  <p:embed/>
                </p:oleObj>
              </mc:Choice>
              <mc:Fallback>
                <p:oleObj name="Photo Editor Photo" r:id="rId4" imgW="7085714" imgH="7085714"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
                        <a:ext cx="5181600" cy="5181600"/>
                      </a:xfrm>
                      <a:prstGeom prst="rect">
                        <a:avLst/>
                      </a:prstGeom>
                      <a:noFill/>
                      <a:extLst/>
                    </p:spPr>
                  </p:pic>
                </p:oleObj>
              </mc:Fallback>
            </mc:AlternateContent>
          </a:graphicData>
        </a:graphic>
      </p:graphicFrame>
      <p:sp>
        <p:nvSpPr>
          <p:cNvPr id="257030" name="Text Box 4"/>
          <p:cNvSpPr txBox="1">
            <a:spLocks noChangeArrowheads="1"/>
          </p:cNvSpPr>
          <p:nvPr/>
        </p:nvSpPr>
        <p:spPr bwMode="auto">
          <a:xfrm>
            <a:off x="457200" y="5791200"/>
            <a:ext cx="7924800" cy="360933"/>
          </a:xfrm>
          <a:prstGeom prst="rect">
            <a:avLst/>
          </a:prstGeom>
          <a:noFill/>
          <a:ln w="9525">
            <a:noFill/>
            <a:miter lim="800000"/>
            <a:headEnd/>
            <a:tailEnd/>
          </a:ln>
        </p:spPr>
        <p:txBody>
          <a:bodyPr>
            <a:spAutoFit/>
          </a:bodyPr>
          <a:lstStyle/>
          <a:p>
            <a:pPr eaLnBrk="0" hangingPunct="0">
              <a:lnSpc>
                <a:spcPct val="70000"/>
              </a:lnSpc>
              <a:spcBef>
                <a:spcPct val="50000"/>
              </a:spcBef>
            </a:pPr>
            <a:r>
              <a:rPr lang="en-US" sz="2400" dirty="0" smtClean="0">
                <a:solidFill>
                  <a:srgbClr val="000062"/>
                </a:solidFill>
                <a:latin typeface="Arial Unicode MS" pitchFamily="34" charset="-128"/>
              </a:rPr>
              <a:t>Office </a:t>
            </a:r>
            <a:r>
              <a:rPr lang="en-US" sz="2400" dirty="0">
                <a:solidFill>
                  <a:srgbClr val="000062"/>
                </a:solidFill>
                <a:latin typeface="Arial Unicode MS" pitchFamily="34" charset="-128"/>
              </a:rPr>
              <a:t>for Civil Rights, Office of Justice Programs</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alpha val="31000"/>
          </a:srgbClr>
        </a:solidFill>
        <a:effectLst/>
      </p:bgPr>
    </p:bg>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66800" y="304800"/>
            <a:ext cx="6781800" cy="1723549"/>
          </a:xfrm>
          <a:prstGeom prst="rect">
            <a:avLst/>
          </a:prstGeom>
          <a:noFill/>
          <a:ln w="9525">
            <a:noFill/>
            <a:miter lim="800000"/>
            <a:headEnd/>
            <a:tailEnd/>
          </a:ln>
        </p:spPr>
        <p:txBody>
          <a:bodyPr>
            <a:spAutoFit/>
          </a:bodyPr>
          <a:lstStyle/>
          <a:p>
            <a:pPr algn="ctr" eaLnBrk="0" hangingPunct="0">
              <a:spcBef>
                <a:spcPct val="50000"/>
              </a:spcBef>
            </a:pPr>
            <a:r>
              <a:rPr lang="en-US" sz="3000" b="1" dirty="0" smtClean="0">
                <a:solidFill>
                  <a:srgbClr val="0000CC"/>
                </a:solidFill>
              </a:rPr>
              <a:t>Violence Against Women Act Reauthorization Act of 2013 cont. </a:t>
            </a:r>
          </a:p>
          <a:p>
            <a:pPr algn="ctr" eaLnBrk="0" hangingPunct="0">
              <a:spcBef>
                <a:spcPct val="50000"/>
              </a:spcBef>
            </a:pPr>
            <a:endParaRPr lang="en-US" sz="2800" dirty="0">
              <a:solidFill>
                <a:srgbClr val="0000CC"/>
              </a:solidFill>
            </a:endParaRPr>
          </a:p>
        </p:txBody>
      </p:sp>
      <p:sp>
        <p:nvSpPr>
          <p:cNvPr id="278531" name="Text Box 3"/>
          <p:cNvSpPr txBox="1">
            <a:spLocks noChangeArrowheads="1"/>
          </p:cNvSpPr>
          <p:nvPr/>
        </p:nvSpPr>
        <p:spPr bwMode="auto">
          <a:xfrm>
            <a:off x="762000" y="1447800"/>
            <a:ext cx="7772400" cy="5293757"/>
          </a:xfrm>
          <a:prstGeom prst="rect">
            <a:avLst/>
          </a:prstGeom>
          <a:noFill/>
          <a:ln w="9525">
            <a:noFill/>
            <a:miter lim="800000"/>
            <a:headEnd/>
            <a:tailEnd/>
          </a:ln>
        </p:spPr>
        <p:txBody>
          <a:bodyPr wrap="square">
            <a:spAutoFit/>
          </a:bodyPr>
          <a:lstStyle/>
          <a:p>
            <a:pPr eaLnBrk="0" hangingPunct="0"/>
            <a:r>
              <a:rPr lang="en-US" sz="2800" b="1" dirty="0" smtClean="0">
                <a:solidFill>
                  <a:schemeClr val="tx1"/>
                </a:solidFill>
              </a:rPr>
              <a:t>Serving Transgender Clients</a:t>
            </a:r>
          </a:p>
          <a:p>
            <a:pPr marL="457200" indent="-457200" eaLnBrk="0" hangingPunct="0">
              <a:buFont typeface="Arial" panose="020B0604020202020204" pitchFamily="34" charset="0"/>
              <a:buChar char="•"/>
            </a:pPr>
            <a:endParaRPr lang="en-US" sz="2400" dirty="0" smtClean="0">
              <a:solidFill>
                <a:schemeClr val="tx1"/>
              </a:solidFill>
            </a:endParaRPr>
          </a:p>
          <a:p>
            <a:pPr marL="457200" indent="-457200" eaLnBrk="0" hangingPunct="0">
              <a:buFont typeface="Arial" panose="020B0604020202020204" pitchFamily="34" charset="0"/>
              <a:buChar char="•"/>
            </a:pPr>
            <a:r>
              <a:rPr lang="en-US" sz="2400" dirty="0" smtClean="0">
                <a:solidFill>
                  <a:schemeClr val="tx1"/>
                </a:solidFill>
              </a:rPr>
              <a:t>Assign clients to service which corresponds to the gender with which the client identifies</a:t>
            </a:r>
          </a:p>
          <a:p>
            <a:pPr marL="457200" indent="-457200" eaLnBrk="0" hangingPunct="0">
              <a:buFont typeface="Arial" panose="020B0604020202020204" pitchFamily="34" charset="0"/>
              <a:buChar char="•"/>
            </a:pPr>
            <a:r>
              <a:rPr lang="en-US" sz="2400" dirty="0" smtClean="0">
                <a:solidFill>
                  <a:schemeClr val="tx1"/>
                </a:solidFill>
              </a:rPr>
              <a:t>Consider transgender victim’s health and safety in making housing assignments</a:t>
            </a:r>
          </a:p>
          <a:p>
            <a:pPr marL="457200" indent="-457200" eaLnBrk="0" hangingPunct="0">
              <a:buFont typeface="Arial" panose="020B0604020202020204" pitchFamily="34" charset="0"/>
              <a:buChar char="•"/>
            </a:pPr>
            <a:r>
              <a:rPr lang="en-US" sz="2400" dirty="0" smtClean="0">
                <a:solidFill>
                  <a:schemeClr val="tx1"/>
                </a:solidFill>
              </a:rPr>
              <a:t>Transgender client’s own views regarding personal safety deserve serious consideration</a:t>
            </a:r>
          </a:p>
          <a:p>
            <a:pPr marL="342900" indent="-342900" eaLnBrk="0" hangingPunct="0">
              <a:buFont typeface="Arial" panose="020B0604020202020204" pitchFamily="34" charset="0"/>
              <a:buChar char="•"/>
            </a:pPr>
            <a:r>
              <a:rPr lang="en-US" sz="2400" dirty="0" smtClean="0">
                <a:solidFill>
                  <a:schemeClr val="tx1"/>
                </a:solidFill>
              </a:rPr>
              <a:t>Do not isolate or segregate</a:t>
            </a:r>
          </a:p>
          <a:p>
            <a:pPr marL="457200" indent="-457200" eaLnBrk="0" hangingPunct="0">
              <a:buFont typeface="Arial" panose="020B0604020202020204" pitchFamily="34" charset="0"/>
              <a:buChar char="•"/>
            </a:pPr>
            <a:r>
              <a:rPr lang="en-US" sz="2400" dirty="0" smtClean="0">
                <a:solidFill>
                  <a:schemeClr val="tx1"/>
                </a:solidFill>
              </a:rPr>
              <a:t>Do not make burdensome demands for identity documents</a:t>
            </a:r>
          </a:p>
          <a:p>
            <a:pPr marL="342900" indent="-342900" eaLnBrk="0" hangingPunct="0">
              <a:buFont typeface="Arial" panose="020B0604020202020204" pitchFamily="34" charset="0"/>
              <a:buChar char="•"/>
            </a:pPr>
            <a:r>
              <a:rPr lang="en-US" sz="2400" dirty="0" smtClean="0">
                <a:solidFill>
                  <a:schemeClr val="tx1"/>
                </a:solidFill>
              </a:rPr>
              <a:t>Do not inquire into surgery or other medical interventions</a:t>
            </a:r>
          </a:p>
          <a:p>
            <a:pPr marL="342900" indent="-342900" eaLnBrk="0" hangingPunct="0">
              <a:buFont typeface="Arial" panose="020B0604020202020204" pitchFamily="34" charset="0"/>
              <a:buChar char="•"/>
            </a:pPr>
            <a:endParaRPr lang="en-US" sz="2200" dirty="0">
              <a:solidFill>
                <a:schemeClr val="tx1"/>
              </a:solidFill>
            </a:endParaRPr>
          </a:p>
        </p:txBody>
      </p:sp>
    </p:spTree>
    <p:extLst>
      <p:ext uri="{BB962C8B-B14F-4D97-AF65-F5344CB8AC3E}">
        <p14:creationId xmlns:p14="http://schemas.microsoft.com/office/powerpoint/2010/main" val="1017275624"/>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alpha val="34000"/>
          </a:srgbClr>
        </a:solidFill>
        <a:effectLst/>
      </p:bgPr>
    </p:bg>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66800" y="304800"/>
            <a:ext cx="6781800" cy="1200329"/>
          </a:xfrm>
          <a:prstGeom prst="rect">
            <a:avLst/>
          </a:prstGeom>
          <a:noFill/>
          <a:ln w="9525">
            <a:noFill/>
            <a:miter lim="800000"/>
            <a:headEnd/>
            <a:tailEnd/>
          </a:ln>
        </p:spPr>
        <p:txBody>
          <a:bodyPr>
            <a:spAutoFit/>
          </a:bodyPr>
          <a:lstStyle/>
          <a:p>
            <a:pPr algn="ctr" eaLnBrk="0" hangingPunct="0">
              <a:spcBef>
                <a:spcPct val="50000"/>
              </a:spcBef>
            </a:pPr>
            <a:r>
              <a:rPr lang="en-US" sz="3000" b="1" dirty="0" smtClean="0">
                <a:solidFill>
                  <a:srgbClr val="0000CC"/>
                </a:solidFill>
              </a:rPr>
              <a:t>Who is subject to these laws? </a:t>
            </a:r>
          </a:p>
          <a:p>
            <a:pPr algn="ctr" eaLnBrk="0" hangingPunct="0">
              <a:spcBef>
                <a:spcPct val="50000"/>
              </a:spcBef>
            </a:pPr>
            <a:endParaRPr lang="en-US" sz="2800" dirty="0">
              <a:solidFill>
                <a:srgbClr val="0000CC"/>
              </a:solidFill>
            </a:endParaRPr>
          </a:p>
        </p:txBody>
      </p:sp>
      <p:sp>
        <p:nvSpPr>
          <p:cNvPr id="278531" name="Text Box 3"/>
          <p:cNvSpPr txBox="1">
            <a:spLocks noChangeArrowheads="1"/>
          </p:cNvSpPr>
          <p:nvPr/>
        </p:nvSpPr>
        <p:spPr bwMode="auto">
          <a:xfrm>
            <a:off x="762000" y="990600"/>
            <a:ext cx="7772400" cy="5324535"/>
          </a:xfrm>
          <a:prstGeom prst="rect">
            <a:avLst/>
          </a:prstGeom>
          <a:noFill/>
          <a:ln w="9525">
            <a:noFill/>
            <a:miter lim="800000"/>
            <a:headEnd/>
            <a:tailEnd/>
          </a:ln>
        </p:spPr>
        <p:txBody>
          <a:bodyPr wrap="square">
            <a:spAutoFit/>
          </a:bodyPr>
          <a:lstStyle/>
          <a:p>
            <a:pPr marL="342900" indent="-342900" eaLnBrk="0" hangingPunct="0">
              <a:buFont typeface="Arial" panose="020B0604020202020204" pitchFamily="34" charset="0"/>
              <a:buChar char="•"/>
            </a:pPr>
            <a:r>
              <a:rPr lang="en-US" sz="2000" dirty="0" smtClean="0">
                <a:solidFill>
                  <a:schemeClr val="tx1"/>
                </a:solidFill>
              </a:rPr>
              <a:t>Any </a:t>
            </a:r>
            <a:r>
              <a:rPr lang="en-US" sz="2000" dirty="0">
                <a:solidFill>
                  <a:schemeClr val="tx1"/>
                </a:solidFill>
              </a:rPr>
              <a:t>“PROGRAM OR ACTIVITY” that receives financial </a:t>
            </a:r>
            <a:r>
              <a:rPr lang="en-US" sz="2000" dirty="0" smtClean="0">
                <a:solidFill>
                  <a:schemeClr val="tx1"/>
                </a:solidFill>
              </a:rPr>
              <a:t>assistance </a:t>
            </a:r>
            <a:r>
              <a:rPr lang="en-US" sz="2000" dirty="0">
                <a:solidFill>
                  <a:schemeClr val="tx1"/>
                </a:solidFill>
              </a:rPr>
              <a:t>from the DOJ.</a:t>
            </a:r>
          </a:p>
          <a:p>
            <a:pPr marL="342900" indent="-342900" eaLnBrk="0" hangingPunct="0">
              <a:buFont typeface="Arial" panose="020B0604020202020204" pitchFamily="34" charset="0"/>
              <a:buChar char="•"/>
            </a:pPr>
            <a:r>
              <a:rPr lang="en-US" sz="2000" dirty="0" smtClean="0">
                <a:solidFill>
                  <a:schemeClr val="tx1"/>
                </a:solidFill>
              </a:rPr>
              <a:t>Program </a:t>
            </a:r>
            <a:r>
              <a:rPr lang="en-US" sz="2000" dirty="0">
                <a:solidFill>
                  <a:schemeClr val="tx1"/>
                </a:solidFill>
              </a:rPr>
              <a:t>or Activity means all of the operations of an </a:t>
            </a:r>
            <a:r>
              <a:rPr lang="en-US" sz="2000" dirty="0" smtClean="0">
                <a:solidFill>
                  <a:schemeClr val="tx1"/>
                </a:solidFill>
              </a:rPr>
              <a:t>organization </a:t>
            </a:r>
            <a:r>
              <a:rPr lang="en-US" sz="2000" dirty="0">
                <a:solidFill>
                  <a:schemeClr val="tx1"/>
                </a:solidFill>
              </a:rPr>
              <a:t>receiving federal financial assistance, such as </a:t>
            </a:r>
            <a:r>
              <a:rPr lang="en-US" sz="2000" dirty="0" smtClean="0">
                <a:solidFill>
                  <a:schemeClr val="tx1"/>
                </a:solidFill>
              </a:rPr>
              <a:t>the </a:t>
            </a:r>
            <a:r>
              <a:rPr lang="en-US" sz="2000" dirty="0">
                <a:solidFill>
                  <a:schemeClr val="tx1"/>
                </a:solidFill>
              </a:rPr>
              <a:t>entire department or office within a state or local </a:t>
            </a:r>
            <a:r>
              <a:rPr lang="en-US" sz="2000" dirty="0" smtClean="0">
                <a:solidFill>
                  <a:schemeClr val="tx1"/>
                </a:solidFill>
              </a:rPr>
              <a:t>government</a:t>
            </a:r>
            <a:r>
              <a:rPr lang="en-US" sz="2000" dirty="0">
                <a:solidFill>
                  <a:schemeClr val="tx1"/>
                </a:solidFill>
              </a:rPr>
              <a:t>.</a:t>
            </a:r>
          </a:p>
          <a:p>
            <a:pPr marL="342900" indent="-342900" eaLnBrk="0" hangingPunct="0">
              <a:buFont typeface="Arial" panose="020B0604020202020204" pitchFamily="34" charset="0"/>
              <a:buChar char="•"/>
            </a:pPr>
            <a:r>
              <a:rPr lang="en-US" sz="2000" dirty="0" smtClean="0">
                <a:solidFill>
                  <a:schemeClr val="tx1"/>
                </a:solidFill>
              </a:rPr>
              <a:t>Examples</a:t>
            </a:r>
            <a:r>
              <a:rPr lang="en-US" sz="2000" dirty="0">
                <a:solidFill>
                  <a:schemeClr val="tx1"/>
                </a:solidFill>
              </a:rPr>
              <a:t>:</a:t>
            </a:r>
          </a:p>
          <a:p>
            <a:pPr marL="342900" indent="-342900" eaLnBrk="0" hangingPunct="0">
              <a:buFont typeface="Wingdings" panose="05000000000000000000" pitchFamily="2" charset="2"/>
              <a:buChar char="Ø"/>
            </a:pPr>
            <a:r>
              <a:rPr lang="en-US" sz="2000" dirty="0" smtClean="0">
                <a:solidFill>
                  <a:schemeClr val="tx1"/>
                </a:solidFill>
              </a:rPr>
              <a:t>If </a:t>
            </a:r>
            <a:r>
              <a:rPr lang="en-US" sz="2000" dirty="0">
                <a:solidFill>
                  <a:schemeClr val="tx1"/>
                </a:solidFill>
              </a:rPr>
              <a:t>a state Department of Public Safety receives federal funding and </a:t>
            </a:r>
            <a:r>
              <a:rPr lang="en-US" sz="2000" dirty="0" err="1">
                <a:solidFill>
                  <a:schemeClr val="tx1"/>
                </a:solidFill>
              </a:rPr>
              <a:t>subawards</a:t>
            </a:r>
            <a:r>
              <a:rPr lang="en-US" sz="2000" dirty="0">
                <a:solidFill>
                  <a:schemeClr val="tx1"/>
                </a:solidFill>
              </a:rPr>
              <a:t> the funding to local community based organizations, all of the operations of the Department of Public Safety are covered, along with the operations of the local community based organizations.</a:t>
            </a:r>
          </a:p>
          <a:p>
            <a:pPr marL="342900" indent="-342900" eaLnBrk="0" hangingPunct="0">
              <a:buFont typeface="Wingdings" panose="05000000000000000000" pitchFamily="2" charset="2"/>
              <a:buChar char="Ø"/>
            </a:pPr>
            <a:r>
              <a:rPr lang="en-US" sz="2000" dirty="0" smtClean="0">
                <a:solidFill>
                  <a:schemeClr val="tx1"/>
                </a:solidFill>
              </a:rPr>
              <a:t>If </a:t>
            </a:r>
            <a:r>
              <a:rPr lang="en-US" sz="2000" dirty="0">
                <a:solidFill>
                  <a:schemeClr val="tx1"/>
                </a:solidFill>
              </a:rPr>
              <a:t>a rape crisis center receives federal funds and uses the funds to operate particular programs, all of the activities of the center are covered, and not just the federally-funded programs.</a:t>
            </a:r>
          </a:p>
          <a:p>
            <a:pPr marL="342900" indent="-342900" eaLnBrk="0" hangingPunct="0">
              <a:buFont typeface="Wingdings" panose="05000000000000000000" pitchFamily="2" charset="2"/>
              <a:buChar char="Ø"/>
            </a:pPr>
            <a:r>
              <a:rPr lang="en-US" sz="2000" dirty="0" smtClean="0">
                <a:solidFill>
                  <a:schemeClr val="tx1"/>
                </a:solidFill>
              </a:rPr>
              <a:t>If </a:t>
            </a:r>
            <a:r>
              <a:rPr lang="en-US" sz="2000" dirty="0">
                <a:solidFill>
                  <a:schemeClr val="tx1"/>
                </a:solidFill>
              </a:rPr>
              <a:t>a project of a county sheriff’s department receives federal funds, the entire sheriff’s department is covered, but not the other departments in the county.</a:t>
            </a:r>
            <a:endParaRPr lang="en-US" sz="2000" dirty="0" smtClean="0">
              <a:solidFill>
                <a:schemeClr val="tx1"/>
              </a:solidFill>
            </a:endParaRPr>
          </a:p>
        </p:txBody>
      </p:sp>
    </p:spTree>
    <p:extLst>
      <p:ext uri="{BB962C8B-B14F-4D97-AF65-F5344CB8AC3E}">
        <p14:creationId xmlns:p14="http://schemas.microsoft.com/office/powerpoint/2010/main" val="1017275624"/>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168962" name="AutoShape 2"/>
          <p:cNvSpPr>
            <a:spLocks noChangeArrowheads="1"/>
          </p:cNvSpPr>
          <p:nvPr/>
        </p:nvSpPr>
        <p:spPr bwMode="auto">
          <a:xfrm>
            <a:off x="1295400" y="1371600"/>
            <a:ext cx="6705600" cy="5105400"/>
          </a:xfrm>
          <a:prstGeom prst="hexagon">
            <a:avLst>
              <a:gd name="adj" fmla="val 32836"/>
              <a:gd name="vf" fmla="val 115470"/>
            </a:avLst>
          </a:prstGeom>
          <a:solidFill>
            <a:srgbClr val="6666FF"/>
          </a:solidFill>
          <a:ln w="76200">
            <a:solidFill>
              <a:srgbClr val="0000CC"/>
            </a:solidFill>
            <a:miter lim="800000"/>
            <a:headEnd/>
            <a:tailEnd/>
          </a:ln>
        </p:spPr>
        <p:txBody>
          <a:bodyPr wrap="none" anchor="ctr"/>
          <a:lstStyle/>
          <a:p>
            <a:pPr algn="ctr" eaLnBrk="0" hangingPunct="0"/>
            <a:r>
              <a:rPr lang="en-US" b="1" dirty="0"/>
              <a:t>Race</a:t>
            </a:r>
          </a:p>
          <a:p>
            <a:pPr algn="ctr" eaLnBrk="0" hangingPunct="0"/>
            <a:r>
              <a:rPr lang="en-US" b="1" dirty="0"/>
              <a:t>Color</a:t>
            </a:r>
          </a:p>
          <a:p>
            <a:pPr algn="ctr" eaLnBrk="0" hangingPunct="0"/>
            <a:r>
              <a:rPr lang="en-US" b="1" dirty="0"/>
              <a:t>National Origin</a:t>
            </a:r>
          </a:p>
          <a:p>
            <a:pPr algn="ctr" eaLnBrk="0" hangingPunct="0"/>
            <a:r>
              <a:rPr lang="en-US" b="1" dirty="0"/>
              <a:t>Religion</a:t>
            </a:r>
          </a:p>
          <a:p>
            <a:pPr algn="ctr" eaLnBrk="0" hangingPunct="0"/>
            <a:r>
              <a:rPr lang="en-US" b="1" dirty="0"/>
              <a:t>Sex</a:t>
            </a:r>
          </a:p>
          <a:p>
            <a:pPr algn="ctr" eaLnBrk="0" hangingPunct="0"/>
            <a:r>
              <a:rPr lang="en-US" b="1" dirty="0"/>
              <a:t>Disability</a:t>
            </a:r>
          </a:p>
          <a:p>
            <a:pPr algn="ctr" eaLnBrk="0" hangingPunct="0"/>
            <a:r>
              <a:rPr lang="en-US" b="1" dirty="0" smtClean="0"/>
              <a:t>Age</a:t>
            </a:r>
          </a:p>
          <a:p>
            <a:pPr algn="ctr" eaLnBrk="0" hangingPunct="0"/>
            <a:r>
              <a:rPr lang="en-US" b="1" dirty="0" smtClean="0"/>
              <a:t>Sexual Orientation</a:t>
            </a:r>
          </a:p>
          <a:p>
            <a:pPr algn="ctr" eaLnBrk="0" hangingPunct="0"/>
            <a:r>
              <a:rPr lang="en-US" b="1" dirty="0" smtClean="0"/>
              <a:t>Gender Identity</a:t>
            </a:r>
          </a:p>
          <a:p>
            <a:pPr algn="ctr" eaLnBrk="0" hangingPunct="0"/>
            <a:r>
              <a:rPr lang="en-US" sz="4000" b="1" dirty="0" smtClean="0"/>
              <a:t> </a:t>
            </a:r>
            <a:endParaRPr lang="en-US" sz="3600" b="1" dirty="0">
              <a:latin typeface="Times New Roman" pitchFamily="18" charset="0"/>
            </a:endParaRPr>
          </a:p>
        </p:txBody>
      </p:sp>
      <p:sp>
        <p:nvSpPr>
          <p:cNvPr id="267267" name="Rectangle 3"/>
          <p:cNvSpPr>
            <a:spLocks noChangeArrowheads="1"/>
          </p:cNvSpPr>
          <p:nvPr/>
        </p:nvSpPr>
        <p:spPr bwMode="auto">
          <a:xfrm>
            <a:off x="381000" y="304800"/>
            <a:ext cx="4316413" cy="711200"/>
          </a:xfrm>
          <a:prstGeom prst="rect">
            <a:avLst/>
          </a:prstGeom>
          <a:solidFill>
            <a:schemeClr val="bg1"/>
          </a:solidFill>
          <a:ln w="9525">
            <a:solidFill>
              <a:schemeClr val="bg1"/>
            </a:solidFill>
            <a:miter lim="800000"/>
            <a:headEnd/>
            <a:tailEnd/>
          </a:ln>
        </p:spPr>
        <p:txBody>
          <a:bodyPr wrap="none" anchor="ctr">
            <a:spAutoFit/>
          </a:bodyPr>
          <a:lstStyle/>
          <a:p>
            <a:pPr algn="ctr" eaLnBrk="0" hangingPunct="0"/>
            <a:r>
              <a:rPr lang="en-US" sz="4000">
                <a:solidFill>
                  <a:srgbClr val="0000CC"/>
                </a:solidFill>
              </a:rPr>
              <a:t>Protected Classes</a:t>
            </a:r>
            <a:endParaRPr lang="en-US" sz="2400">
              <a:solidFill>
                <a:schemeClr val="tx1"/>
              </a:solidFill>
              <a:latin typeface="Times New Roman" pitchFamily="18" charset="0"/>
            </a:endParaRPr>
          </a:p>
        </p:txBody>
      </p:sp>
      <p:sp>
        <p:nvSpPr>
          <p:cNvPr id="267268" name="Rectangle 4"/>
          <p:cNvSpPr>
            <a:spLocks noGrp="1" noChangeArrowheads="1"/>
          </p:cNvSpPr>
          <p:nvPr>
            <p:ph type="title" idx="4294967295"/>
          </p:nvPr>
        </p:nvSpPr>
        <p:spPr/>
        <p:txBody>
          <a:bodyPr/>
          <a:lstStyle/>
          <a:p>
            <a:pPr eaLnBrk="1" hangingPunct="1"/>
            <a:r>
              <a:rPr lang="en-US" smtClean="0"/>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2000"/>
                                  </p:stCondLst>
                                  <p:iterate type="wd">
                                    <p:tmPct val="100000"/>
                                  </p:iterate>
                                  <p:childTnLst>
                                    <p:set>
                                      <p:cBhvr>
                                        <p:cTn id="6" dur="1" fill="hold">
                                          <p:stCondLst>
                                            <p:cond delay="0"/>
                                          </p:stCondLst>
                                        </p:cTn>
                                        <p:tgtEl>
                                          <p:spTgt spid="168962"/>
                                        </p:tgtEl>
                                        <p:attrNameLst>
                                          <p:attrName>style.visibility</p:attrName>
                                        </p:attrNameLst>
                                      </p:cBhvr>
                                      <p:to>
                                        <p:strVal val="visible"/>
                                      </p:to>
                                    </p:set>
                                    <p:anim calcmode="lin" valueType="num">
                                      <p:cBhvr>
                                        <p:cTn id="7" dur="750" fill="hold"/>
                                        <p:tgtEl>
                                          <p:spTgt spid="168962"/>
                                        </p:tgtEl>
                                        <p:attrNameLst>
                                          <p:attrName>ppt_w</p:attrName>
                                        </p:attrNameLst>
                                      </p:cBhvr>
                                      <p:tavLst>
                                        <p:tav tm="0">
                                          <p:val>
                                            <p:fltVal val="0"/>
                                          </p:val>
                                        </p:tav>
                                        <p:tav tm="100000">
                                          <p:val>
                                            <p:strVal val="#ppt_w"/>
                                          </p:val>
                                        </p:tav>
                                      </p:tavLst>
                                    </p:anim>
                                    <p:anim calcmode="lin" valueType="num">
                                      <p:cBhvr>
                                        <p:cTn id="8" dur="750" fill="hold"/>
                                        <p:tgtEl>
                                          <p:spTgt spid="168962"/>
                                        </p:tgtEl>
                                        <p:attrNameLst>
                                          <p:attrName>ppt_h</p:attrName>
                                        </p:attrNameLst>
                                      </p:cBhvr>
                                      <p:tavLst>
                                        <p:tav tm="0">
                                          <p:val>
                                            <p:fltVal val="0"/>
                                          </p:val>
                                        </p:tav>
                                        <p:tav tm="100000">
                                          <p:val>
                                            <p:strVal val="#ppt_h"/>
                                          </p:val>
                                        </p:tav>
                                      </p:tavLst>
                                    </p:anim>
                                    <p:anim calcmode="lin" valueType="num">
                                      <p:cBhvr>
                                        <p:cTn id="9" dur="750" fill="hold"/>
                                        <p:tgtEl>
                                          <p:spTgt spid="168962"/>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1689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6" name="AutoShape 2"/>
          <p:cNvSpPr>
            <a:spLocks noChangeArrowheads="1"/>
          </p:cNvSpPr>
          <p:nvPr/>
        </p:nvSpPr>
        <p:spPr bwMode="auto">
          <a:xfrm>
            <a:off x="671513" y="685800"/>
            <a:ext cx="7862887" cy="5390352"/>
          </a:xfrm>
          <a:prstGeom prst="bevel">
            <a:avLst>
              <a:gd name="adj" fmla="val 12500"/>
            </a:avLst>
          </a:prstGeom>
          <a:solidFill>
            <a:schemeClr val="accent2"/>
          </a:solidFill>
          <a:ln w="9525">
            <a:noFill/>
            <a:miter lim="800000"/>
            <a:headEnd/>
            <a:tailEnd/>
          </a:ln>
        </p:spPr>
        <p:txBody>
          <a:bodyPr>
            <a:spAutoFit/>
          </a:bodyPr>
          <a:lstStyle/>
          <a:p>
            <a:pPr eaLnBrk="0" hangingPunct="0"/>
            <a:r>
              <a:rPr lang="en-US" sz="4000" dirty="0" smtClean="0">
                <a:solidFill>
                  <a:srgbClr val="FFFF00"/>
                </a:solidFill>
              </a:rPr>
              <a:t>The statutes that the OCR enforce </a:t>
            </a:r>
            <a:r>
              <a:rPr lang="en-US" sz="3600" dirty="0" smtClean="0"/>
              <a:t>prohibit </a:t>
            </a:r>
            <a:r>
              <a:rPr lang="en-US" sz="3600" dirty="0"/>
              <a:t>discrimination</a:t>
            </a:r>
            <a:r>
              <a:rPr lang="en-US" sz="3600" dirty="0">
                <a:solidFill>
                  <a:schemeClr val="tx1"/>
                </a:solidFill>
              </a:rPr>
              <a:t> </a:t>
            </a:r>
            <a:r>
              <a:rPr lang="en-US" sz="3600" dirty="0"/>
              <a:t>in:</a:t>
            </a:r>
          </a:p>
          <a:p>
            <a:pPr eaLnBrk="0" hangingPunct="0">
              <a:lnSpc>
                <a:spcPct val="70000"/>
              </a:lnSpc>
            </a:pPr>
            <a:endParaRPr lang="en-US" sz="4000" dirty="0">
              <a:solidFill>
                <a:schemeClr val="tx1"/>
              </a:solidFill>
            </a:endParaRPr>
          </a:p>
          <a:p>
            <a:pPr eaLnBrk="0" hangingPunct="0">
              <a:lnSpc>
                <a:spcPct val="70000"/>
              </a:lnSpc>
              <a:buClr>
                <a:srgbClr val="FF0066"/>
              </a:buClr>
              <a:buFontTx/>
              <a:buChar char="•"/>
            </a:pPr>
            <a:r>
              <a:rPr lang="en-US" sz="4400" dirty="0">
                <a:solidFill>
                  <a:schemeClr val="tx1"/>
                </a:solidFill>
              </a:rPr>
              <a:t> </a:t>
            </a:r>
            <a:r>
              <a:rPr lang="en-US" sz="4400" dirty="0"/>
              <a:t>Employment Practices</a:t>
            </a:r>
            <a:endParaRPr lang="en-US" sz="4000" dirty="0">
              <a:solidFill>
                <a:schemeClr val="tx1"/>
              </a:solidFill>
            </a:endParaRPr>
          </a:p>
          <a:p>
            <a:pPr eaLnBrk="0" hangingPunct="0">
              <a:lnSpc>
                <a:spcPct val="70000"/>
              </a:lnSpc>
            </a:pPr>
            <a:endParaRPr lang="en-US" sz="4000" dirty="0">
              <a:solidFill>
                <a:schemeClr val="tx1"/>
              </a:solidFill>
            </a:endParaRPr>
          </a:p>
          <a:p>
            <a:pPr eaLnBrk="0" hangingPunct="0">
              <a:lnSpc>
                <a:spcPct val="70000"/>
              </a:lnSpc>
              <a:buClr>
                <a:srgbClr val="FF0066"/>
              </a:buClr>
              <a:buFontTx/>
              <a:buChar char="•"/>
            </a:pPr>
            <a:r>
              <a:rPr lang="en-US" sz="4400" dirty="0">
                <a:solidFill>
                  <a:schemeClr val="tx1"/>
                </a:solidFill>
              </a:rPr>
              <a:t> </a:t>
            </a:r>
            <a:r>
              <a:rPr lang="en-US" sz="4400" dirty="0"/>
              <a:t>Delivery of Services</a:t>
            </a:r>
            <a:endParaRPr lang="en-US" sz="2400" dirty="0">
              <a:solidFill>
                <a:schemeClr val="tx1"/>
              </a:solidFill>
            </a:endParaRPr>
          </a:p>
          <a:p>
            <a:pPr eaLnBrk="0" hangingPunct="0">
              <a:buClr>
                <a:srgbClr val="FF0066"/>
              </a:buClr>
              <a:buFont typeface="WP IconicSymbolsA"/>
              <a:buChar char="U"/>
            </a:pPr>
            <a:endParaRPr lang="en-US" sz="2400" dirty="0">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500" fill="hold"/>
                                        <p:tgtEl>
                                          <p:spTgt spid="72706"/>
                                        </p:tgtEl>
                                        <p:attrNameLst>
                                          <p:attrName>ppt_x</p:attrName>
                                        </p:attrNameLst>
                                      </p:cBhvr>
                                      <p:tavLst>
                                        <p:tav tm="0">
                                          <p:val>
                                            <p:strVal val="0-#ppt_w/2"/>
                                          </p:val>
                                        </p:tav>
                                        <p:tav tm="100000">
                                          <p:val>
                                            <p:strVal val="#ppt_x"/>
                                          </p:val>
                                        </p:tav>
                                      </p:tavLst>
                                    </p:anim>
                                    <p:anim calcmode="lin" valueType="num">
                                      <p:cBhvr additive="base">
                                        <p:cTn id="8" dur="500" fill="hold"/>
                                        <p:tgtEl>
                                          <p:spTgt spid="72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alpha val="33000"/>
          </a:srgbClr>
        </a:solidFill>
        <a:effectLst/>
      </p:bgPr>
    </p:bg>
    <p:spTree>
      <p:nvGrpSpPr>
        <p:cNvPr id="1" name=""/>
        <p:cNvGrpSpPr/>
        <p:nvPr/>
      </p:nvGrpSpPr>
      <p:grpSpPr>
        <a:xfrm>
          <a:off x="0" y="0"/>
          <a:ext cx="0" cy="0"/>
          <a:chOff x="0" y="0"/>
          <a:chExt cx="0" cy="0"/>
        </a:xfrm>
      </p:grpSpPr>
      <p:sp>
        <p:nvSpPr>
          <p:cNvPr id="2" name="Rectangle 1"/>
          <p:cNvSpPr/>
          <p:nvPr/>
        </p:nvSpPr>
        <p:spPr>
          <a:xfrm>
            <a:off x="762000" y="1828800"/>
            <a:ext cx="7848600" cy="4401205"/>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tx1"/>
                </a:solidFill>
              </a:rPr>
              <a:t>A funded domestic violence clinic has a blanket policy of only providing services to female victims of domestic violence, and not male </a:t>
            </a:r>
            <a:r>
              <a:rPr lang="en-US" sz="2800" dirty="0" smtClean="0">
                <a:solidFill>
                  <a:schemeClr val="tx1"/>
                </a:solidFill>
              </a:rPr>
              <a:t>victims</a:t>
            </a:r>
          </a:p>
          <a:p>
            <a:pPr marL="457200" indent="-457200">
              <a:buFont typeface="Arial" panose="020B0604020202020204" pitchFamily="34" charset="0"/>
              <a:buChar char="•"/>
            </a:pPr>
            <a:r>
              <a:rPr lang="en-US" sz="2800" dirty="0" smtClean="0">
                <a:solidFill>
                  <a:schemeClr val="tx1"/>
                </a:solidFill>
              </a:rPr>
              <a:t>Male employees at a funded detention center sexually harass female occupants. </a:t>
            </a:r>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rPr>
              <a:t>A culturally-based sexual assault services program that is primarily designed to provide services to Hispanic individuals turns away a non-Hispanic individual seeking services.</a:t>
            </a:r>
          </a:p>
        </p:txBody>
      </p:sp>
      <p:sp>
        <p:nvSpPr>
          <p:cNvPr id="4" name="Rectangle 3"/>
          <p:cNvSpPr/>
          <p:nvPr/>
        </p:nvSpPr>
        <p:spPr>
          <a:xfrm>
            <a:off x="533400" y="457199"/>
            <a:ext cx="7620000" cy="1323439"/>
          </a:xfrm>
          <a:prstGeom prst="rect">
            <a:avLst/>
          </a:prstGeom>
        </p:spPr>
        <p:txBody>
          <a:bodyPr wrap="square">
            <a:spAutoFit/>
          </a:bodyPr>
          <a:lstStyle/>
          <a:p>
            <a:pPr algn="ctr" eaLnBrk="0" hangingPunct="0">
              <a:spcBef>
                <a:spcPct val="50000"/>
              </a:spcBef>
            </a:pPr>
            <a:r>
              <a:rPr lang="en-US" sz="4000" dirty="0" smtClean="0">
                <a:solidFill>
                  <a:srgbClr val="0000CC"/>
                </a:solidFill>
              </a:rPr>
              <a:t>Examples of discrimination in the delivery of services</a:t>
            </a:r>
          </a:p>
        </p:txBody>
      </p:sp>
    </p:spTree>
    <p:extLst>
      <p:ext uri="{BB962C8B-B14F-4D97-AF65-F5344CB8AC3E}">
        <p14:creationId xmlns:p14="http://schemas.microsoft.com/office/powerpoint/2010/main" val="26547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alpha val="35000"/>
          </a:srgbClr>
        </a:solidFill>
        <a:effectLst/>
      </p:bgPr>
    </p:bg>
    <p:spTree>
      <p:nvGrpSpPr>
        <p:cNvPr id="1" name=""/>
        <p:cNvGrpSpPr/>
        <p:nvPr/>
      </p:nvGrpSpPr>
      <p:grpSpPr>
        <a:xfrm>
          <a:off x="0" y="0"/>
          <a:ext cx="0" cy="0"/>
          <a:chOff x="0" y="0"/>
          <a:chExt cx="0" cy="0"/>
        </a:xfrm>
      </p:grpSpPr>
      <p:sp>
        <p:nvSpPr>
          <p:cNvPr id="4" name="Rectangle 3"/>
          <p:cNvSpPr/>
          <p:nvPr/>
        </p:nvSpPr>
        <p:spPr>
          <a:xfrm>
            <a:off x="533400" y="274290"/>
            <a:ext cx="7620000" cy="5693866"/>
          </a:xfrm>
          <a:prstGeom prst="rect">
            <a:avLst/>
          </a:prstGeom>
        </p:spPr>
        <p:txBody>
          <a:bodyPr wrap="square">
            <a:spAutoFit/>
          </a:bodyPr>
          <a:lstStyle/>
          <a:p>
            <a:pPr algn="ctr" eaLnBrk="0" hangingPunct="0">
              <a:spcBef>
                <a:spcPct val="50000"/>
              </a:spcBef>
            </a:pPr>
            <a:r>
              <a:rPr lang="en-US" sz="4000" dirty="0" smtClean="0">
                <a:solidFill>
                  <a:srgbClr val="0000CC"/>
                </a:solidFill>
              </a:rPr>
              <a:t>Disability</a:t>
            </a:r>
          </a:p>
          <a:p>
            <a:pPr marL="457200" indent="-457200" eaLnBrk="0" hangingPunct="0">
              <a:spcBef>
                <a:spcPct val="50000"/>
              </a:spcBef>
              <a:buFont typeface="Arial" panose="020B0604020202020204" pitchFamily="34" charset="0"/>
              <a:buChar char="•"/>
            </a:pPr>
            <a:r>
              <a:rPr lang="en-US" sz="2400" u="sng" dirty="0" smtClean="0">
                <a:solidFill>
                  <a:schemeClr val="tx1"/>
                </a:solidFill>
              </a:rPr>
              <a:t>Section </a:t>
            </a:r>
            <a:r>
              <a:rPr lang="en-US" sz="2400" u="sng" dirty="0">
                <a:solidFill>
                  <a:schemeClr val="tx1"/>
                </a:solidFill>
              </a:rPr>
              <a:t>504 of the Rehabilitation Act of 1973 </a:t>
            </a:r>
            <a:r>
              <a:rPr lang="en-US" sz="2400" dirty="0">
                <a:solidFill>
                  <a:schemeClr val="tx1"/>
                </a:solidFill>
              </a:rPr>
              <a:t>prohibits discrimination on the basis of disability by recipients of federal funding</a:t>
            </a:r>
            <a:r>
              <a:rPr lang="en-US" sz="2400" dirty="0" smtClean="0">
                <a:solidFill>
                  <a:schemeClr val="tx1"/>
                </a:solidFill>
              </a:rPr>
              <a:t>.</a:t>
            </a:r>
          </a:p>
          <a:p>
            <a:pPr marL="342900" indent="-342900" eaLnBrk="0" hangingPunct="0">
              <a:spcBef>
                <a:spcPct val="50000"/>
              </a:spcBef>
              <a:buFont typeface="Arial" panose="020B0604020202020204" pitchFamily="34" charset="0"/>
              <a:buChar char="•"/>
            </a:pPr>
            <a:r>
              <a:rPr lang="en-US" sz="2400" u="sng" dirty="0" smtClean="0">
                <a:solidFill>
                  <a:schemeClr val="tx1"/>
                </a:solidFill>
              </a:rPr>
              <a:t>Title </a:t>
            </a:r>
            <a:r>
              <a:rPr lang="en-US" sz="2400" u="sng" dirty="0">
                <a:solidFill>
                  <a:schemeClr val="tx1"/>
                </a:solidFill>
              </a:rPr>
              <a:t>II of the Americans with Disabilities Act of 1990 </a:t>
            </a:r>
            <a:r>
              <a:rPr lang="en-US" sz="2400" dirty="0">
                <a:solidFill>
                  <a:schemeClr val="tx1"/>
                </a:solidFill>
              </a:rPr>
              <a:t>prohibits discrimination on the basis of disability and applies to public entities, </a:t>
            </a:r>
            <a:r>
              <a:rPr lang="en-US" sz="2400" dirty="0">
                <a:solidFill>
                  <a:srgbClr val="0000FF"/>
                </a:solidFill>
              </a:rPr>
              <a:t>whether or not </a:t>
            </a:r>
            <a:r>
              <a:rPr lang="en-US" sz="2400" dirty="0">
                <a:solidFill>
                  <a:schemeClr val="tx1"/>
                </a:solidFill>
              </a:rPr>
              <a:t>they receive federal funding.</a:t>
            </a:r>
          </a:p>
          <a:p>
            <a:pPr marL="457200" indent="-457200" eaLnBrk="0" hangingPunct="0">
              <a:spcBef>
                <a:spcPct val="50000"/>
              </a:spcBef>
              <a:buFont typeface="Arial" panose="020B0604020202020204" pitchFamily="34" charset="0"/>
              <a:buChar char="•"/>
            </a:pPr>
            <a:r>
              <a:rPr lang="en-US" sz="2400" u="sng" dirty="0">
                <a:solidFill>
                  <a:schemeClr val="tx1"/>
                </a:solidFill>
              </a:rPr>
              <a:t>American with Disabilities Act Amendment Act of 2008 </a:t>
            </a:r>
            <a:r>
              <a:rPr lang="en-US" sz="2400" dirty="0">
                <a:solidFill>
                  <a:schemeClr val="tx1"/>
                </a:solidFill>
              </a:rPr>
              <a:t>- An Act to “restore the intent and protections of the ADA of 1990.” Congress found that definition of handicapped individual had not been interpreted consistently with Section 504.</a:t>
            </a:r>
          </a:p>
        </p:txBody>
      </p:sp>
    </p:spTree>
    <p:extLst>
      <p:ext uri="{BB962C8B-B14F-4D97-AF65-F5344CB8AC3E}">
        <p14:creationId xmlns:p14="http://schemas.microsoft.com/office/powerpoint/2010/main" val="316314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0" y="457200"/>
            <a:ext cx="9144000" cy="584775"/>
          </a:xfrm>
          <a:prstGeom prst="rect">
            <a:avLst/>
          </a:prstGeom>
          <a:noFill/>
          <a:ln w="9525">
            <a:noFill/>
            <a:miter lim="800000"/>
            <a:headEnd/>
            <a:tailEnd/>
          </a:ln>
        </p:spPr>
        <p:txBody>
          <a:bodyPr>
            <a:spAutoFit/>
          </a:bodyPr>
          <a:lstStyle/>
          <a:p>
            <a:pPr algn="ctr" eaLnBrk="0" hangingPunct="0">
              <a:spcBef>
                <a:spcPct val="50000"/>
              </a:spcBef>
            </a:pPr>
            <a:r>
              <a:rPr lang="en-US" b="1" dirty="0" smtClean="0">
                <a:solidFill>
                  <a:srgbClr val="FFFF99"/>
                </a:solidFill>
              </a:rPr>
              <a:t>Under Section 504 and Title II of the ADA: </a:t>
            </a:r>
            <a:endParaRPr lang="en-US" sz="4400" dirty="0">
              <a:solidFill>
                <a:srgbClr val="FFFFFF"/>
              </a:solidFill>
              <a:latin typeface="Times New Roman" pitchFamily="18" charset="0"/>
            </a:endParaRPr>
          </a:p>
        </p:txBody>
      </p:sp>
      <p:sp>
        <p:nvSpPr>
          <p:cNvPr id="280579" name="Text Box 3"/>
          <p:cNvSpPr txBox="1">
            <a:spLocks noChangeArrowheads="1"/>
          </p:cNvSpPr>
          <p:nvPr/>
        </p:nvSpPr>
        <p:spPr bwMode="auto">
          <a:xfrm>
            <a:off x="609600" y="1447800"/>
            <a:ext cx="7924800" cy="3297238"/>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FFFF"/>
                </a:solidFill>
              </a:rPr>
              <a:t>Handicapped person means any person who</a:t>
            </a:r>
            <a:endParaRPr lang="en-US" sz="2800">
              <a:solidFill>
                <a:srgbClr val="0000FF"/>
              </a:solidFill>
            </a:endParaRPr>
          </a:p>
          <a:p>
            <a:pPr eaLnBrk="0" hangingPunct="0">
              <a:spcBef>
                <a:spcPct val="50000"/>
              </a:spcBef>
              <a:buClr>
                <a:srgbClr val="FFFF66"/>
              </a:buClr>
              <a:buFont typeface="Wingdings" pitchFamily="2" charset="2"/>
              <a:buChar char="v"/>
            </a:pPr>
            <a:r>
              <a:rPr lang="en-US" sz="2800" b="1">
                <a:solidFill>
                  <a:srgbClr val="FFFFFF"/>
                </a:solidFill>
              </a:rPr>
              <a:t> has a physical or mental impairment which substantially limits one or more 	major life activities</a:t>
            </a:r>
            <a:endParaRPr lang="en-US" sz="2800">
              <a:solidFill>
                <a:srgbClr val="FFFFFF"/>
              </a:solidFill>
            </a:endParaRPr>
          </a:p>
          <a:p>
            <a:pPr eaLnBrk="0" hangingPunct="0">
              <a:spcBef>
                <a:spcPct val="50000"/>
              </a:spcBef>
              <a:buClr>
                <a:srgbClr val="FFFF66"/>
              </a:buClr>
              <a:buFont typeface="Wingdings" pitchFamily="2" charset="2"/>
              <a:buChar char="v"/>
            </a:pPr>
            <a:r>
              <a:rPr lang="en-US" sz="2800">
                <a:solidFill>
                  <a:srgbClr val="FFFFFF"/>
                </a:solidFill>
              </a:rPr>
              <a:t> </a:t>
            </a:r>
            <a:r>
              <a:rPr lang="en-US" sz="2800" b="1">
                <a:solidFill>
                  <a:srgbClr val="FFFFFF"/>
                </a:solidFill>
              </a:rPr>
              <a:t>has a record of such an impairment, or </a:t>
            </a:r>
          </a:p>
          <a:p>
            <a:pPr eaLnBrk="0" hangingPunct="0">
              <a:spcBef>
                <a:spcPct val="50000"/>
              </a:spcBef>
              <a:buClr>
                <a:srgbClr val="FFFF66"/>
              </a:buClr>
              <a:buFont typeface="Wingdings" pitchFamily="2" charset="2"/>
              <a:buChar char="v"/>
            </a:pPr>
            <a:r>
              <a:rPr lang="en-US" sz="2800" b="1">
                <a:solidFill>
                  <a:srgbClr val="FFFFFF"/>
                </a:solidFill>
              </a:rPr>
              <a:t> is regarded as having such an impairment</a:t>
            </a:r>
            <a:endParaRPr lang="en-US" sz="2400">
              <a:solidFill>
                <a:srgbClr val="000000"/>
              </a:solidFill>
            </a:endParaRPr>
          </a:p>
        </p:txBody>
      </p:sp>
    </p:spTree>
    <p:extLst>
      <p:ext uri="{BB962C8B-B14F-4D97-AF65-F5344CB8AC3E}">
        <p14:creationId xmlns:p14="http://schemas.microsoft.com/office/powerpoint/2010/main" val="1364971863"/>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alpha val="26000"/>
          </a:srgbClr>
        </a:solidFill>
        <a:effectLst/>
      </p:bgPr>
    </p:bg>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0" y="457200"/>
            <a:ext cx="9144000" cy="769441"/>
          </a:xfrm>
          <a:prstGeom prst="rect">
            <a:avLst/>
          </a:prstGeom>
          <a:noFill/>
          <a:ln w="9525">
            <a:noFill/>
            <a:miter lim="800000"/>
            <a:headEnd/>
            <a:tailEnd/>
          </a:ln>
        </p:spPr>
        <p:txBody>
          <a:bodyPr>
            <a:spAutoFit/>
          </a:bodyPr>
          <a:lstStyle/>
          <a:p>
            <a:pPr algn="ctr" eaLnBrk="0" hangingPunct="0">
              <a:spcBef>
                <a:spcPct val="50000"/>
              </a:spcBef>
            </a:pPr>
            <a:endParaRPr lang="en-US" sz="4400" dirty="0">
              <a:latin typeface="Times New Roman" pitchFamily="18" charset="0"/>
            </a:endParaRPr>
          </a:p>
        </p:txBody>
      </p:sp>
      <p:sp>
        <p:nvSpPr>
          <p:cNvPr id="280579" name="Text Box 3"/>
          <p:cNvSpPr txBox="1">
            <a:spLocks noChangeArrowheads="1"/>
          </p:cNvSpPr>
          <p:nvPr/>
        </p:nvSpPr>
        <p:spPr bwMode="auto">
          <a:xfrm>
            <a:off x="685800" y="364182"/>
            <a:ext cx="7924800" cy="646331"/>
          </a:xfrm>
          <a:prstGeom prst="rect">
            <a:avLst/>
          </a:prstGeom>
          <a:noFill/>
          <a:ln w="9525">
            <a:noFill/>
            <a:miter lim="800000"/>
            <a:headEnd/>
            <a:tailEnd/>
          </a:ln>
        </p:spPr>
        <p:txBody>
          <a:bodyPr>
            <a:spAutoFit/>
          </a:bodyPr>
          <a:lstStyle/>
          <a:p>
            <a:pPr eaLnBrk="0" hangingPunct="0">
              <a:spcBef>
                <a:spcPct val="50000"/>
              </a:spcBef>
            </a:pPr>
            <a:r>
              <a:rPr lang="en-US" sz="3600" b="1" dirty="0">
                <a:solidFill>
                  <a:srgbClr val="0000FF"/>
                </a:solidFill>
              </a:rPr>
              <a:t>Disability Discrimination Analysis</a:t>
            </a:r>
          </a:p>
        </p:txBody>
      </p:sp>
      <p:sp>
        <p:nvSpPr>
          <p:cNvPr id="2" name="Rectangle 1"/>
          <p:cNvSpPr/>
          <p:nvPr/>
        </p:nvSpPr>
        <p:spPr>
          <a:xfrm>
            <a:off x="609600" y="1217350"/>
            <a:ext cx="8001000" cy="4832092"/>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chemeClr val="tx1"/>
                </a:solidFill>
              </a:rPr>
              <a:t>DOJ </a:t>
            </a:r>
            <a:r>
              <a:rPr lang="en-US" sz="2800" dirty="0">
                <a:solidFill>
                  <a:schemeClr val="tx1"/>
                </a:solidFill>
              </a:rPr>
              <a:t>funding recipients must provide reasonable accommodations to the known physical or mental limitations of an otherwise qualified individual with a disability unless a recipient can demonstrate it would be an undue hardship or would fundamentally alter the service or activity.</a:t>
            </a:r>
          </a:p>
          <a:p>
            <a:pPr marL="457200" indent="-457200">
              <a:buFont typeface="Arial" panose="020B0604020202020204" pitchFamily="34" charset="0"/>
              <a:buChar char="•"/>
            </a:pPr>
            <a:r>
              <a:rPr lang="en-US" sz="2800" dirty="0" smtClean="0">
                <a:solidFill>
                  <a:schemeClr val="tx1"/>
                </a:solidFill>
              </a:rPr>
              <a:t>Every </a:t>
            </a:r>
            <a:r>
              <a:rPr lang="en-US" sz="2800" dirty="0">
                <a:solidFill>
                  <a:schemeClr val="tx1"/>
                </a:solidFill>
              </a:rPr>
              <a:t>case requires individualized analysis –individuals with disabilities are not a homogenous group even those with the same disability.</a:t>
            </a:r>
          </a:p>
        </p:txBody>
      </p:sp>
    </p:spTree>
    <p:extLst>
      <p:ext uri="{BB962C8B-B14F-4D97-AF65-F5344CB8AC3E}">
        <p14:creationId xmlns:p14="http://schemas.microsoft.com/office/powerpoint/2010/main" val="1359657276"/>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alpha val="34000"/>
          </a:srgbClr>
        </a:solidFill>
        <a:effectLst/>
      </p:bgPr>
    </p:bg>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0" y="457200"/>
            <a:ext cx="9144000" cy="769441"/>
          </a:xfrm>
          <a:prstGeom prst="rect">
            <a:avLst/>
          </a:prstGeom>
          <a:noFill/>
          <a:ln w="9525">
            <a:noFill/>
            <a:miter lim="800000"/>
            <a:headEnd/>
            <a:tailEnd/>
          </a:ln>
        </p:spPr>
        <p:txBody>
          <a:bodyPr>
            <a:spAutoFit/>
          </a:bodyPr>
          <a:lstStyle/>
          <a:p>
            <a:pPr algn="ctr" eaLnBrk="0" hangingPunct="0">
              <a:spcBef>
                <a:spcPct val="50000"/>
              </a:spcBef>
            </a:pPr>
            <a:endParaRPr lang="en-US" sz="4400" dirty="0">
              <a:latin typeface="Times New Roman" pitchFamily="18" charset="0"/>
            </a:endParaRPr>
          </a:p>
        </p:txBody>
      </p:sp>
      <p:sp>
        <p:nvSpPr>
          <p:cNvPr id="2" name="Rectangle 1"/>
          <p:cNvSpPr/>
          <p:nvPr/>
        </p:nvSpPr>
        <p:spPr>
          <a:xfrm>
            <a:off x="778329" y="841920"/>
            <a:ext cx="7848600" cy="4893647"/>
          </a:xfrm>
          <a:prstGeom prst="rect">
            <a:avLst/>
          </a:prstGeom>
        </p:spPr>
        <p:txBody>
          <a:bodyPr wrap="square">
            <a:spAutoFit/>
          </a:bodyPr>
          <a:lstStyle/>
          <a:p>
            <a:pPr algn="ctr" eaLnBrk="0" hangingPunct="0">
              <a:spcBef>
                <a:spcPct val="50000"/>
              </a:spcBef>
            </a:pPr>
            <a:r>
              <a:rPr lang="en-US" sz="4000" dirty="0" smtClean="0">
                <a:solidFill>
                  <a:srgbClr val="0000CC"/>
                </a:solidFill>
              </a:rPr>
              <a:t>Example: </a:t>
            </a:r>
          </a:p>
          <a:p>
            <a:pPr marL="457200" indent="-457200" eaLnBrk="0" hangingPunct="0">
              <a:spcBef>
                <a:spcPct val="50000"/>
              </a:spcBef>
              <a:buFont typeface="Arial" panose="020B0604020202020204" pitchFamily="34" charset="0"/>
              <a:buChar char="•"/>
            </a:pPr>
            <a:r>
              <a:rPr lang="en-US" dirty="0" smtClean="0">
                <a:solidFill>
                  <a:schemeClr val="tx1"/>
                </a:solidFill>
              </a:rPr>
              <a:t>A shelter for abuse victims receives federal funds. </a:t>
            </a:r>
            <a:endParaRPr lang="en-US" dirty="0">
              <a:solidFill>
                <a:schemeClr val="tx1"/>
              </a:solidFill>
            </a:endParaRPr>
          </a:p>
          <a:p>
            <a:pPr marL="457200" indent="-457200" eaLnBrk="0" hangingPunct="0">
              <a:spcBef>
                <a:spcPct val="50000"/>
              </a:spcBef>
              <a:buFont typeface="Arial" panose="020B0604020202020204" pitchFamily="34" charset="0"/>
              <a:buChar char="•"/>
            </a:pPr>
            <a:r>
              <a:rPr lang="en-US" dirty="0" smtClean="0">
                <a:solidFill>
                  <a:schemeClr val="tx1"/>
                </a:solidFill>
              </a:rPr>
              <a:t>The shelter has a blanket policy that residents can not be taking any prescribed psychotropic medication while staying at the shelter.  </a:t>
            </a:r>
          </a:p>
          <a:p>
            <a:pPr marL="457200" indent="-457200" eaLnBrk="0" hangingPunct="0">
              <a:spcBef>
                <a:spcPct val="50000"/>
              </a:spcBef>
              <a:buFont typeface="Arial" panose="020B0604020202020204" pitchFamily="34" charset="0"/>
              <a:buChar char="•"/>
            </a:pPr>
            <a:r>
              <a:rPr lang="en-US" b="1" dirty="0" smtClean="0">
                <a:solidFill>
                  <a:schemeClr val="tx1"/>
                </a:solidFill>
              </a:rPr>
              <a:t>IS THIS AN ACCEPTABLE POLICY?</a:t>
            </a:r>
            <a:r>
              <a:rPr lang="en-US" b="1" dirty="0" smtClean="0"/>
              <a:t> </a:t>
            </a:r>
            <a:endParaRPr lang="en-US" dirty="0"/>
          </a:p>
        </p:txBody>
      </p:sp>
    </p:spTree>
    <p:extLst>
      <p:ext uri="{BB962C8B-B14F-4D97-AF65-F5344CB8AC3E}">
        <p14:creationId xmlns:p14="http://schemas.microsoft.com/office/powerpoint/2010/main" val="3956224478"/>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Rectangle 1"/>
          <p:cNvSpPr/>
          <p:nvPr/>
        </p:nvSpPr>
        <p:spPr>
          <a:xfrm>
            <a:off x="568779" y="685800"/>
            <a:ext cx="7924800" cy="5386090"/>
          </a:xfrm>
          <a:prstGeom prst="rect">
            <a:avLst/>
          </a:prstGeom>
        </p:spPr>
        <p:txBody>
          <a:bodyPr wrap="square">
            <a:spAutoFit/>
          </a:bodyPr>
          <a:lstStyle/>
          <a:p>
            <a:pPr algn="ctr" eaLnBrk="0" hangingPunct="0">
              <a:spcBef>
                <a:spcPct val="50000"/>
              </a:spcBef>
            </a:pPr>
            <a:r>
              <a:rPr lang="en-US" sz="4000" dirty="0" smtClean="0"/>
              <a:t>Answer: </a:t>
            </a:r>
            <a:endParaRPr lang="en-US" sz="4000" dirty="0"/>
          </a:p>
          <a:p>
            <a:pPr marL="457200" indent="-457200" eaLnBrk="0" hangingPunct="0">
              <a:spcBef>
                <a:spcPct val="50000"/>
              </a:spcBef>
              <a:buFont typeface="Arial" panose="020B0604020202020204" pitchFamily="34" charset="0"/>
              <a:buChar char="•"/>
            </a:pPr>
            <a:r>
              <a:rPr lang="en-US" dirty="0" smtClean="0"/>
              <a:t>NO!</a:t>
            </a:r>
            <a:endParaRPr lang="en-US" dirty="0"/>
          </a:p>
          <a:p>
            <a:pPr marL="457200" indent="-457200" eaLnBrk="0" hangingPunct="0">
              <a:spcBef>
                <a:spcPct val="50000"/>
              </a:spcBef>
              <a:buFont typeface="Arial" panose="020B0604020202020204" pitchFamily="34" charset="0"/>
              <a:buChar char="•"/>
            </a:pPr>
            <a:r>
              <a:rPr lang="en-US" dirty="0" smtClean="0"/>
              <a:t>By having a blanket exclusionary policy, the shelter has discriminated against individuals who may have a mental disability that may be controlled by medication. </a:t>
            </a:r>
          </a:p>
          <a:p>
            <a:pPr marL="457200" indent="-457200" eaLnBrk="0" hangingPunct="0">
              <a:spcBef>
                <a:spcPct val="50000"/>
              </a:spcBef>
              <a:buFont typeface="Arial" panose="020B0604020202020204" pitchFamily="34" charset="0"/>
              <a:buChar char="•"/>
            </a:pPr>
            <a:r>
              <a:rPr lang="en-US" dirty="0" smtClean="0"/>
              <a:t>An individualized assessment must be done of the resident. </a:t>
            </a:r>
            <a:endParaRPr lang="en-US" dirty="0"/>
          </a:p>
        </p:txBody>
      </p:sp>
    </p:spTree>
    <p:extLst>
      <p:ext uri="{BB962C8B-B14F-4D97-AF65-F5344CB8AC3E}">
        <p14:creationId xmlns:p14="http://schemas.microsoft.com/office/powerpoint/2010/main" val="115913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AutoShape 2"/>
          <p:cNvSpPr>
            <a:spLocks noChangeArrowheads="1"/>
          </p:cNvSpPr>
          <p:nvPr/>
        </p:nvSpPr>
        <p:spPr bwMode="auto">
          <a:xfrm>
            <a:off x="3200400" y="2133600"/>
            <a:ext cx="2133600" cy="2133600"/>
          </a:xfrm>
          <a:prstGeom prst="rightArrow">
            <a:avLst>
              <a:gd name="adj1" fmla="val 50000"/>
              <a:gd name="adj2" fmla="val 25000"/>
            </a:avLst>
          </a:prstGeom>
          <a:solidFill>
            <a:srgbClr val="FFFF00"/>
          </a:solidFill>
          <a:ln w="9525">
            <a:solidFill>
              <a:schemeClr val="folHlink"/>
            </a:solidFill>
            <a:miter lim="800000"/>
            <a:headEnd/>
            <a:tailEnd/>
          </a:ln>
        </p:spPr>
        <p:txBody>
          <a:bodyPr wrap="none" anchor="ctr"/>
          <a:lstStyle/>
          <a:p>
            <a:pPr algn="ctr" eaLnBrk="0" hangingPunct="0"/>
            <a:endParaRPr lang="en-US" sz="2400">
              <a:solidFill>
                <a:srgbClr val="FFFF00"/>
              </a:solidFill>
              <a:latin typeface="Times New Roman" pitchFamily="18" charset="0"/>
            </a:endParaRPr>
          </a:p>
        </p:txBody>
      </p:sp>
      <p:sp>
        <p:nvSpPr>
          <p:cNvPr id="259075" name="AutoShape 3"/>
          <p:cNvSpPr>
            <a:spLocks noChangeArrowheads="1"/>
          </p:cNvSpPr>
          <p:nvPr/>
        </p:nvSpPr>
        <p:spPr bwMode="auto">
          <a:xfrm>
            <a:off x="304800" y="1905000"/>
            <a:ext cx="2590800" cy="2895600"/>
          </a:xfrm>
          <a:prstGeom prst="cloudCallout">
            <a:avLst>
              <a:gd name="adj1" fmla="val -24694"/>
              <a:gd name="adj2" fmla="val 63759"/>
            </a:avLst>
          </a:prstGeom>
          <a:solidFill>
            <a:schemeClr val="bg1"/>
          </a:solidFill>
          <a:ln w="9525">
            <a:solidFill>
              <a:schemeClr val="tx1"/>
            </a:solidFill>
            <a:round/>
            <a:headEnd/>
            <a:tailEnd/>
          </a:ln>
        </p:spPr>
        <p:txBody>
          <a:bodyPr anchor="ctr"/>
          <a:lstStyle/>
          <a:p>
            <a:pPr algn="ctr" eaLnBrk="0" hangingPunct="0"/>
            <a:r>
              <a:rPr lang="en-US" sz="9600">
                <a:solidFill>
                  <a:srgbClr val="009900"/>
                </a:solidFill>
                <a:latin typeface="Times New Roman" pitchFamily="18" charset="0"/>
              </a:rPr>
              <a:t>$</a:t>
            </a:r>
            <a:endParaRPr lang="en-US" sz="2400">
              <a:solidFill>
                <a:srgbClr val="009900"/>
              </a:solidFill>
              <a:latin typeface="Times New Roman" pitchFamily="18" charset="0"/>
            </a:endParaRPr>
          </a:p>
        </p:txBody>
      </p:sp>
      <p:sp>
        <p:nvSpPr>
          <p:cNvPr id="259076" name="AutoShape 4"/>
          <p:cNvSpPr>
            <a:spLocks noChangeArrowheads="1"/>
          </p:cNvSpPr>
          <p:nvPr/>
        </p:nvSpPr>
        <p:spPr bwMode="auto">
          <a:xfrm>
            <a:off x="5486400" y="1905000"/>
            <a:ext cx="3352800" cy="2971800"/>
          </a:xfrm>
          <a:prstGeom prst="cloudCallout">
            <a:avLst>
              <a:gd name="adj1" fmla="val 24718"/>
              <a:gd name="adj2" fmla="val 61324"/>
            </a:avLst>
          </a:prstGeom>
          <a:solidFill>
            <a:schemeClr val="bg1"/>
          </a:solidFill>
          <a:ln w="9525">
            <a:solidFill>
              <a:schemeClr val="tx1"/>
            </a:solidFill>
            <a:round/>
            <a:headEnd/>
            <a:tailEnd/>
          </a:ln>
        </p:spPr>
        <p:txBody>
          <a:bodyPr anchor="ctr"/>
          <a:lstStyle/>
          <a:p>
            <a:pPr algn="ctr" eaLnBrk="0" hangingPunct="0"/>
            <a:r>
              <a:rPr lang="en-US">
                <a:solidFill>
                  <a:srgbClr val="3333FF"/>
                </a:solidFill>
              </a:rPr>
              <a:t>Civil Rights Obligations</a:t>
            </a:r>
            <a:endParaRPr lang="en-US" sz="2400">
              <a:solidFill>
                <a:schemeClr val="tx1"/>
              </a:solidFill>
              <a:latin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FFFFC3"/>
            </a:gs>
          </a:gsLst>
          <a:lin ang="0" scaled="1"/>
        </a:gradFill>
        <a:effectLst/>
      </p:bgPr>
    </p:bg>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eaLnBrk="0" hangingPunct="0">
              <a:spcBef>
                <a:spcPct val="50000"/>
              </a:spcBef>
            </a:pPr>
            <a:r>
              <a:rPr lang="en-US" b="1">
                <a:solidFill>
                  <a:srgbClr val="333399"/>
                </a:solidFill>
              </a:rPr>
              <a:t>Section 504 of the Rehabilitation Act of 1973</a:t>
            </a:r>
            <a:endParaRPr lang="en-US" sz="4400">
              <a:solidFill>
                <a:schemeClr val="tx1"/>
              </a:solidFill>
              <a:latin typeface="Times New Roman" pitchFamily="18" charset="0"/>
            </a:endParaRPr>
          </a:p>
        </p:txBody>
      </p:sp>
      <p:sp>
        <p:nvSpPr>
          <p:cNvPr id="282627" name="Text Box 3"/>
          <p:cNvSpPr txBox="1">
            <a:spLocks noChangeArrowheads="1"/>
          </p:cNvSpPr>
          <p:nvPr/>
        </p:nvSpPr>
        <p:spPr bwMode="auto">
          <a:xfrm>
            <a:off x="609600" y="1219200"/>
            <a:ext cx="7924800" cy="4903788"/>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accent2"/>
                </a:solidFill>
              </a:rPr>
              <a:t>A recipient with </a:t>
            </a:r>
            <a:r>
              <a:rPr lang="en-US" sz="2800" b="1" u="sng">
                <a:solidFill>
                  <a:schemeClr val="accent2"/>
                </a:solidFill>
              </a:rPr>
              <a:t>50 or more employees</a:t>
            </a:r>
            <a:r>
              <a:rPr lang="en-US" sz="2800" b="1">
                <a:solidFill>
                  <a:schemeClr val="accent2"/>
                </a:solidFill>
              </a:rPr>
              <a:t> and receiving Federal financial assistance from the Justice Department of </a:t>
            </a:r>
            <a:r>
              <a:rPr lang="en-US" sz="2800" b="1" u="sng">
                <a:solidFill>
                  <a:schemeClr val="accent2"/>
                </a:solidFill>
              </a:rPr>
              <a:t>$25,000 or more </a:t>
            </a:r>
            <a:r>
              <a:rPr lang="en-US" sz="2800" b="1">
                <a:solidFill>
                  <a:schemeClr val="accent2"/>
                </a:solidFill>
              </a:rPr>
              <a:t>must</a:t>
            </a:r>
            <a:endParaRPr lang="en-US" sz="2800">
              <a:solidFill>
                <a:schemeClr val="accent2"/>
              </a:solidFill>
            </a:endParaRPr>
          </a:p>
          <a:p>
            <a:pPr marL="742950" lvl="1" indent="-285750" eaLnBrk="0" hangingPunct="0">
              <a:spcBef>
                <a:spcPct val="50000"/>
              </a:spcBef>
              <a:buClr>
                <a:srgbClr val="FF0066"/>
              </a:buClr>
              <a:buSzPct val="125000"/>
              <a:buFontTx/>
              <a:buChar char="•"/>
            </a:pPr>
            <a:r>
              <a:rPr lang="en-US" sz="2400" b="1">
                <a:solidFill>
                  <a:schemeClr val="tx1"/>
                </a:solidFill>
              </a:rPr>
              <a:t>designate a Section 504 compliance coordinator</a:t>
            </a:r>
            <a:endParaRPr lang="en-US" sz="2400">
              <a:solidFill>
                <a:schemeClr val="tx1"/>
              </a:solidFill>
            </a:endParaRPr>
          </a:p>
          <a:p>
            <a:pPr marL="742950" lvl="1" indent="-285750" eaLnBrk="0" hangingPunct="0">
              <a:spcBef>
                <a:spcPct val="50000"/>
              </a:spcBef>
              <a:buClr>
                <a:srgbClr val="FF0066"/>
              </a:buClr>
              <a:buSzPct val="125000"/>
              <a:buFontTx/>
              <a:buChar char="•"/>
            </a:pPr>
            <a:r>
              <a:rPr lang="en-US" sz="2400" b="1">
                <a:solidFill>
                  <a:schemeClr val="tx1"/>
                </a:solidFill>
              </a:rPr>
              <a:t>adopt grievance procedures</a:t>
            </a:r>
            <a:endParaRPr lang="en-US" sz="2400">
              <a:solidFill>
                <a:schemeClr val="tx1"/>
              </a:solidFill>
            </a:endParaRPr>
          </a:p>
          <a:p>
            <a:pPr marL="742950" lvl="1" indent="-285750" eaLnBrk="0" hangingPunct="0">
              <a:spcBef>
                <a:spcPct val="50000"/>
              </a:spcBef>
              <a:buClr>
                <a:srgbClr val="FF0066"/>
              </a:buClr>
              <a:buSzPct val="125000"/>
              <a:buFontTx/>
              <a:buChar char="•"/>
            </a:pPr>
            <a:r>
              <a:rPr lang="en-US" sz="2400" b="1">
                <a:solidFill>
                  <a:schemeClr val="tx1"/>
                </a:solidFill>
              </a:rPr>
              <a:t>notify program participants, beneficiaries, applicants, employees, unions, organizations with collective bargaining agreements, that recipient does not discriminate on the basis of disability</a:t>
            </a:r>
            <a:endParaRPr lang="en-US" sz="2400">
              <a:solidFill>
                <a:schemeClr val="tx1"/>
              </a:solidFill>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20E64"/>
            </a:gs>
            <a:gs pos="100000">
              <a:srgbClr val="0000C6"/>
            </a:gs>
          </a:gsLst>
          <a:path path="rect">
            <a:fillToRect r="100000" b="100000"/>
          </a:path>
        </a:gradFill>
        <a:effectLst/>
      </p:bgPr>
    </p:bg>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1371600" y="2514600"/>
            <a:ext cx="6934200" cy="3733800"/>
          </a:xfrm>
          <a:prstGeom prst="rect">
            <a:avLst/>
          </a:prstGeom>
          <a:solidFill>
            <a:srgbClr val="FFFF89"/>
          </a:solidFill>
          <a:ln w="57150">
            <a:solidFill>
              <a:srgbClr val="CC0066"/>
            </a:solidFill>
            <a:miter lim="800000"/>
            <a:headEnd/>
            <a:tailEnd/>
          </a:ln>
        </p:spPr>
        <p:txBody>
          <a:bodyPr wrap="none" anchor="ctr"/>
          <a:lstStyle/>
          <a:p>
            <a:pPr eaLnBrk="0" hangingPunct="0">
              <a:spcBef>
                <a:spcPct val="20000"/>
              </a:spcBef>
              <a:buClr>
                <a:srgbClr val="FF0066"/>
              </a:buClr>
              <a:buSzPct val="125000"/>
              <a:buFont typeface="Wingdings" pitchFamily="2" charset="2"/>
              <a:buChar char="Ø"/>
            </a:pPr>
            <a:endParaRPr lang="en-US"/>
          </a:p>
        </p:txBody>
      </p:sp>
      <p:sp>
        <p:nvSpPr>
          <p:cNvPr id="269315" name="Rectangle 4"/>
          <p:cNvSpPr>
            <a:spLocks noGrp="1" noChangeArrowheads="1"/>
          </p:cNvSpPr>
          <p:nvPr>
            <p:ph type="title"/>
          </p:nvPr>
        </p:nvSpPr>
        <p:spPr>
          <a:xfrm>
            <a:off x="381000" y="304800"/>
            <a:ext cx="2514600" cy="1143000"/>
          </a:xfrm>
        </p:spPr>
        <p:txBody>
          <a:bodyPr/>
          <a:lstStyle/>
          <a:p>
            <a:pPr algn="l"/>
            <a:r>
              <a:rPr lang="en-US" b="1" smtClean="0">
                <a:solidFill>
                  <a:schemeClr val="bg1"/>
                </a:solidFill>
                <a:latin typeface="Arial" charset="0"/>
              </a:rPr>
              <a:t>Religion</a:t>
            </a:r>
            <a:r>
              <a:rPr lang="en-US" u="sng" smtClean="0">
                <a:solidFill>
                  <a:srgbClr val="FFFF00"/>
                </a:solidFill>
              </a:rPr>
              <a:t>                                                                  </a:t>
            </a:r>
          </a:p>
        </p:txBody>
      </p:sp>
      <p:sp>
        <p:nvSpPr>
          <p:cNvPr id="269316" name="Rectangle 5"/>
          <p:cNvSpPr>
            <a:spLocks noGrp="1" noChangeArrowheads="1"/>
          </p:cNvSpPr>
          <p:nvPr>
            <p:ph type="body" idx="1"/>
          </p:nvPr>
        </p:nvSpPr>
        <p:spPr>
          <a:xfrm>
            <a:off x="1066800" y="2743200"/>
            <a:ext cx="7086600" cy="4525963"/>
          </a:xfrm>
        </p:spPr>
        <p:txBody>
          <a:bodyPr/>
          <a:lstStyle/>
          <a:p>
            <a:pPr>
              <a:buFontTx/>
              <a:buNone/>
            </a:pPr>
            <a:r>
              <a:rPr lang="en-US" dirty="0" smtClean="0">
                <a:solidFill>
                  <a:srgbClr val="FF0066"/>
                </a:solidFill>
              </a:rPr>
              <a:t> </a:t>
            </a:r>
            <a:r>
              <a:rPr lang="en-US" dirty="0" smtClean="0">
                <a:solidFill>
                  <a:srgbClr val="FFFFCD"/>
                </a:solidFill>
              </a:rPr>
              <a:t>	</a:t>
            </a:r>
            <a:r>
              <a:rPr lang="en-US" b="1" dirty="0" smtClean="0">
                <a:solidFill>
                  <a:srgbClr val="000076"/>
                </a:solidFill>
                <a:latin typeface="Arial" charset="0"/>
              </a:rPr>
              <a:t>All aspects of religious practice 	as well as belief </a:t>
            </a:r>
          </a:p>
          <a:p>
            <a:pPr algn="r">
              <a:buFontTx/>
              <a:buNone/>
            </a:pPr>
            <a:r>
              <a:rPr lang="en-US" sz="2800" b="1" dirty="0" smtClean="0">
                <a:solidFill>
                  <a:srgbClr val="000076"/>
                </a:solidFill>
                <a:latin typeface="Arial" charset="0"/>
              </a:rPr>
              <a:t>42 USC 2000e(j)</a:t>
            </a:r>
          </a:p>
          <a:p>
            <a:pPr>
              <a:buFontTx/>
              <a:buNone/>
            </a:pPr>
            <a:r>
              <a:rPr lang="en-US" b="1" dirty="0" smtClean="0">
                <a:solidFill>
                  <a:srgbClr val="000076"/>
                </a:solidFill>
                <a:latin typeface="Arial" charset="0"/>
              </a:rPr>
              <a:t>	Includes sincerely held moral or 	ethical beliefs </a:t>
            </a:r>
          </a:p>
          <a:p>
            <a:pPr algn="r">
              <a:buFontTx/>
              <a:buNone/>
            </a:pPr>
            <a:r>
              <a:rPr lang="en-US" sz="2800" b="1" dirty="0" smtClean="0">
                <a:solidFill>
                  <a:srgbClr val="000076"/>
                </a:solidFill>
                <a:latin typeface="Arial" charset="0"/>
              </a:rPr>
              <a:t>29 CFR 1605.1</a:t>
            </a:r>
          </a:p>
          <a:p>
            <a:pPr>
              <a:buFontTx/>
              <a:buNone/>
            </a:pPr>
            <a:endParaRPr lang="en-US" dirty="0" smtClean="0">
              <a:solidFill>
                <a:schemeClr val="accent2"/>
              </a:solidFill>
              <a:latin typeface="Arial" charset="0"/>
            </a:endParaRPr>
          </a:p>
          <a:p>
            <a:pPr>
              <a:buFontTx/>
              <a:buNone/>
            </a:pPr>
            <a:endParaRPr lang="en-US" dirty="0" smtClean="0">
              <a:latin typeface="Arial" charset="0"/>
            </a:endParaRPr>
          </a:p>
          <a:p>
            <a:pPr>
              <a:buFontTx/>
              <a:buNone/>
            </a:pPr>
            <a:endParaRPr lang="en-US" dirty="0" smtClean="0"/>
          </a:p>
        </p:txBody>
      </p:sp>
      <p:sp>
        <p:nvSpPr>
          <p:cNvPr id="269317" name="Text Box 6"/>
          <p:cNvSpPr txBox="1">
            <a:spLocks noChangeArrowheads="1"/>
          </p:cNvSpPr>
          <p:nvPr/>
        </p:nvSpPr>
        <p:spPr bwMode="auto">
          <a:xfrm>
            <a:off x="1371600" y="1855788"/>
            <a:ext cx="2279650" cy="579437"/>
          </a:xfrm>
          <a:prstGeom prst="rect">
            <a:avLst/>
          </a:prstGeom>
          <a:noFill/>
          <a:ln w="9525">
            <a:noFill/>
            <a:miter lim="800000"/>
            <a:headEnd/>
            <a:tailEnd/>
          </a:ln>
        </p:spPr>
        <p:txBody>
          <a:bodyPr wrap="none">
            <a:spAutoFit/>
          </a:bodyPr>
          <a:lstStyle/>
          <a:p>
            <a:pPr eaLnBrk="0" hangingPunct="0"/>
            <a:r>
              <a:rPr lang="en-US" b="1">
                <a:solidFill>
                  <a:srgbClr val="FF0066"/>
                </a:solidFill>
              </a:rPr>
              <a:t>Definitions</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533400"/>
            <a:ext cx="8229600" cy="1143000"/>
          </a:xfrm>
        </p:spPr>
        <p:txBody>
          <a:bodyPr/>
          <a:lstStyle/>
          <a:p>
            <a:pPr algn="l" eaLnBrk="1" hangingPunct="1">
              <a:defRPr/>
            </a:pPr>
            <a:r>
              <a:rPr lang="en-US" smtClean="0">
                <a:solidFill>
                  <a:schemeClr val="tx1"/>
                </a:solidFill>
              </a:rPr>
              <a:t>FAITH-BASED ORGANIZATIONS (FBOs)</a:t>
            </a:r>
          </a:p>
        </p:txBody>
      </p:sp>
      <p:sp>
        <p:nvSpPr>
          <p:cNvPr id="180227" name="Rectangle 3"/>
          <p:cNvSpPr>
            <a:spLocks noGrp="1" noChangeArrowheads="1"/>
          </p:cNvSpPr>
          <p:nvPr>
            <p:ph type="body" idx="1"/>
          </p:nvPr>
        </p:nvSpPr>
        <p:spPr>
          <a:xfrm>
            <a:off x="533400" y="2133600"/>
            <a:ext cx="8229600" cy="3276600"/>
          </a:xfrm>
        </p:spPr>
        <p:txBody>
          <a:bodyPr/>
          <a:lstStyle/>
          <a:p>
            <a:pPr eaLnBrk="1" hangingPunct="1">
              <a:defRPr/>
            </a:pPr>
            <a:r>
              <a:rPr lang="en-US" dirty="0"/>
              <a:t>Government agencies must remove barriers for FBOs applying for </a:t>
            </a:r>
            <a:r>
              <a:rPr lang="en-US" dirty="0" smtClean="0"/>
              <a:t>aid</a:t>
            </a:r>
          </a:p>
          <a:p>
            <a:pPr marL="0" indent="0" eaLnBrk="1" hangingPunct="1">
              <a:buNone/>
              <a:defRPr/>
            </a:pPr>
            <a:endParaRPr lang="en-US" dirty="0"/>
          </a:p>
          <a:p>
            <a:pPr eaLnBrk="1" hangingPunct="1">
              <a:defRPr/>
            </a:pPr>
            <a:r>
              <a:rPr lang="en-US" dirty="0"/>
              <a:t>Government agencies providing financial assistance must not discriminate either in favor of or against FBOs</a:t>
            </a:r>
            <a:endParaRPr lang="en-US" dirty="0">
              <a:solidFill>
                <a:srgbClr val="FFFF00"/>
              </a:solidFill>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p:txBody>
          <a:bodyPr/>
          <a:lstStyle/>
          <a:p>
            <a:pPr eaLnBrk="1" hangingPunct="1"/>
            <a:r>
              <a:rPr lang="en-US" sz="4000" dirty="0" smtClean="0"/>
              <a:t>DOJ Regulations issued for FBO guidance, </a:t>
            </a:r>
            <a:r>
              <a:rPr lang="en-US" sz="3200" dirty="0" smtClean="0"/>
              <a:t>(revised 4/4/2016)</a:t>
            </a:r>
          </a:p>
        </p:txBody>
      </p:sp>
      <p:sp>
        <p:nvSpPr>
          <p:cNvPr id="297986" name="Rectangle 3"/>
          <p:cNvSpPr>
            <a:spLocks noGrp="1" noChangeArrowheads="1"/>
          </p:cNvSpPr>
          <p:nvPr>
            <p:ph type="body" idx="1"/>
          </p:nvPr>
        </p:nvSpPr>
        <p:spPr/>
        <p:txBody>
          <a:bodyPr/>
          <a:lstStyle/>
          <a:p>
            <a:pPr eaLnBrk="1" hangingPunct="1"/>
            <a:r>
              <a:rPr lang="en-US" sz="2400" dirty="0" smtClean="0"/>
              <a:t>FBOs must not use direct federal funding to engage in </a:t>
            </a:r>
            <a:r>
              <a:rPr lang="en-US" sz="2400" u="sng" dirty="0" smtClean="0"/>
              <a:t>explicitly religious activities</a:t>
            </a:r>
            <a:r>
              <a:rPr lang="en-US" sz="2400" dirty="0" smtClean="0"/>
              <a:t> </a:t>
            </a:r>
          </a:p>
          <a:p>
            <a:pPr lvl="1" eaLnBrk="1" hangingPunct="1"/>
            <a:r>
              <a:rPr lang="en-US" sz="2400" dirty="0" smtClean="0"/>
              <a:t>Explicitly religious activities must be separate in time or location from federally-funded activities, and must be voluntary for those participating in the federally-funded activities. </a:t>
            </a:r>
          </a:p>
          <a:p>
            <a:pPr eaLnBrk="1" hangingPunct="1"/>
            <a:r>
              <a:rPr lang="en-US" sz="2400" dirty="0" smtClean="0"/>
              <a:t>FBOs may not discriminate against </a:t>
            </a:r>
            <a:r>
              <a:rPr lang="en-US" sz="2400" u="sng" dirty="0" smtClean="0"/>
              <a:t>beneficiaries</a:t>
            </a:r>
            <a:r>
              <a:rPr lang="en-US" sz="2400" dirty="0" smtClean="0"/>
              <a:t> based on religion, a religious belief, a refusal to hold a religious belief, or a refusal to participate in a  religious practice. </a:t>
            </a:r>
          </a:p>
          <a:p>
            <a:pPr eaLnBrk="1" hangingPunct="1"/>
            <a:endParaRPr lang="en-US" dirty="0" smtClean="0"/>
          </a:p>
          <a:p>
            <a:pPr eaLnBrk="1" hangingPunct="1"/>
            <a:endParaRPr lang="en-US" dirty="0" smtClean="0"/>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99">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95400"/>
          </a:xfrm>
        </p:spPr>
        <p:txBody>
          <a:bodyPr/>
          <a:lstStyle/>
          <a:p>
            <a:r>
              <a:rPr lang="en-US" dirty="0" smtClean="0"/>
              <a:t>New Notice and Referral Requirements for FBOs</a:t>
            </a:r>
            <a:endParaRPr lang="en-US" dirty="0"/>
          </a:p>
        </p:txBody>
      </p:sp>
      <p:sp>
        <p:nvSpPr>
          <p:cNvPr id="3" name="Content Placeholder 2"/>
          <p:cNvSpPr>
            <a:spLocks noGrp="1"/>
          </p:cNvSpPr>
          <p:nvPr>
            <p:ph idx="1"/>
          </p:nvPr>
        </p:nvSpPr>
        <p:spPr>
          <a:xfrm>
            <a:off x="685800" y="1676400"/>
            <a:ext cx="7772400" cy="4419600"/>
          </a:xfrm>
        </p:spPr>
        <p:txBody>
          <a:bodyPr/>
          <a:lstStyle/>
          <a:p>
            <a:pPr marL="0" indent="0">
              <a:buNone/>
            </a:pPr>
            <a:r>
              <a:rPr lang="en-US" sz="2600" dirty="0" smtClean="0"/>
              <a:t>FBOs must give </a:t>
            </a:r>
            <a:r>
              <a:rPr lang="en-US" sz="2600" u="sng" dirty="0" smtClean="0"/>
              <a:t>written notice </a:t>
            </a:r>
            <a:r>
              <a:rPr lang="en-US" sz="2600" dirty="0" smtClean="0"/>
              <a:t>to beneficiaries and prospective beneficiaries that: </a:t>
            </a:r>
          </a:p>
          <a:p>
            <a:r>
              <a:rPr lang="en-US" sz="2600" dirty="0" smtClean="0"/>
              <a:t>FBO will not discriminate on the basis of religion, a religious belief, a refusal to hold a religious belief, or a refusal to participate in a religious practice; </a:t>
            </a:r>
          </a:p>
          <a:p>
            <a:r>
              <a:rPr lang="en-US" sz="2600" dirty="0" smtClean="0"/>
              <a:t>FBO may not require beneficiaries to participate in any religious activities; </a:t>
            </a:r>
          </a:p>
          <a:p>
            <a:r>
              <a:rPr lang="en-US" sz="2600" dirty="0" smtClean="0"/>
              <a:t>FBO will separate in time and location any privately funded religious activities from federally funded activities; and </a:t>
            </a:r>
            <a:endParaRPr lang="en-US" sz="2600" dirty="0"/>
          </a:p>
        </p:txBody>
      </p:sp>
    </p:spTree>
    <p:extLst>
      <p:ext uri="{BB962C8B-B14F-4D97-AF65-F5344CB8AC3E}">
        <p14:creationId xmlns:p14="http://schemas.microsoft.com/office/powerpoint/2010/main" val="278978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alpha val="5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Notice and Referral Requirements for </a:t>
            </a:r>
            <a:r>
              <a:rPr lang="en-US" dirty="0" smtClean="0"/>
              <a:t>FBOs (cont.)</a:t>
            </a:r>
            <a:endParaRPr lang="en-US" dirty="0"/>
          </a:p>
        </p:txBody>
      </p:sp>
      <p:sp>
        <p:nvSpPr>
          <p:cNvPr id="3" name="Content Placeholder 2"/>
          <p:cNvSpPr>
            <a:spLocks noGrp="1"/>
          </p:cNvSpPr>
          <p:nvPr>
            <p:ph idx="1"/>
          </p:nvPr>
        </p:nvSpPr>
        <p:spPr/>
        <p:txBody>
          <a:bodyPr/>
          <a:lstStyle/>
          <a:p>
            <a:r>
              <a:rPr lang="en-US" sz="2400" dirty="0" smtClean="0"/>
              <a:t>If </a:t>
            </a:r>
            <a:r>
              <a:rPr lang="en-US" sz="2400" dirty="0"/>
              <a:t>a beneficiary objects to the religious character of the FBO, the FBO will undertake reasonable efforts to identify and refer the beneficiary to an alternative provider that is acceptable to the beneficiary</a:t>
            </a:r>
            <a:r>
              <a:rPr lang="en-US" sz="2400" dirty="0" smtClean="0"/>
              <a:t>.</a:t>
            </a:r>
          </a:p>
          <a:p>
            <a:r>
              <a:rPr lang="en-US" sz="2400" dirty="0" smtClean="0"/>
              <a:t>Alternative </a:t>
            </a:r>
            <a:r>
              <a:rPr lang="en-US" sz="2400" dirty="0"/>
              <a:t>provider must be in reasonable geographical proximity to the FBO and offer services comparable in substance and quality.</a:t>
            </a:r>
          </a:p>
          <a:p>
            <a:r>
              <a:rPr lang="en-US" sz="2400" dirty="0"/>
              <a:t>FBO must maintain a record of the referral.  If the FBO is unable to identify an alternative provider, it shall notify the SAA or the DOJ.</a:t>
            </a:r>
          </a:p>
          <a:p>
            <a:endParaRPr lang="en-US" dirty="0"/>
          </a:p>
        </p:txBody>
      </p:sp>
    </p:spTree>
    <p:extLst>
      <p:ext uri="{BB962C8B-B14F-4D97-AF65-F5344CB8AC3E}">
        <p14:creationId xmlns:p14="http://schemas.microsoft.com/office/powerpoint/2010/main" val="101410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alpha val="5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Notice and Referral Requirements for </a:t>
            </a:r>
            <a:r>
              <a:rPr lang="en-US" dirty="0" smtClean="0"/>
              <a:t>FBOs (cont.)</a:t>
            </a:r>
            <a:endParaRPr lang="en-US" dirty="0"/>
          </a:p>
        </p:txBody>
      </p:sp>
      <p:sp>
        <p:nvSpPr>
          <p:cNvPr id="3" name="Content Placeholder 2"/>
          <p:cNvSpPr>
            <a:spLocks noGrp="1"/>
          </p:cNvSpPr>
          <p:nvPr>
            <p:ph idx="1"/>
          </p:nvPr>
        </p:nvSpPr>
        <p:spPr/>
        <p:txBody>
          <a:bodyPr/>
          <a:lstStyle/>
          <a:p>
            <a:r>
              <a:rPr lang="en-US" sz="2800" dirty="0" smtClean="0"/>
              <a:t>FBO </a:t>
            </a:r>
            <a:r>
              <a:rPr lang="en-US" sz="2800" dirty="0"/>
              <a:t>must provide this written notice </a:t>
            </a:r>
            <a:r>
              <a:rPr lang="en-US" sz="2800" b="1" u="sng" dirty="0"/>
              <a:t>prior</a:t>
            </a:r>
            <a:r>
              <a:rPr lang="en-US" sz="2800" dirty="0"/>
              <a:t> to the provision of services.</a:t>
            </a:r>
          </a:p>
          <a:p>
            <a:r>
              <a:rPr lang="en-US" sz="2800" dirty="0" smtClean="0"/>
              <a:t>A </a:t>
            </a:r>
            <a:r>
              <a:rPr lang="en-US" sz="2800" dirty="0"/>
              <a:t>sample notice is contained at Appendix A to 28 C.F.R. pt. 38.</a:t>
            </a:r>
          </a:p>
          <a:p>
            <a:r>
              <a:rPr lang="en-US" sz="2800" dirty="0" smtClean="0"/>
              <a:t>A </a:t>
            </a:r>
            <a:r>
              <a:rPr lang="en-US" sz="2800" dirty="0"/>
              <a:t>sample beneficiary referral request is contained at Appendix B to 28 C.F.R. pt. 38.</a:t>
            </a:r>
          </a:p>
        </p:txBody>
      </p:sp>
    </p:spTree>
    <p:extLst>
      <p:ext uri="{BB962C8B-B14F-4D97-AF65-F5344CB8AC3E}">
        <p14:creationId xmlns:p14="http://schemas.microsoft.com/office/powerpoint/2010/main" val="2789620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Are these practices acceptable?</a:t>
            </a:r>
            <a:endParaRPr lang="en-US" dirty="0">
              <a:solidFill>
                <a:srgbClr val="FFFF00"/>
              </a:solidFill>
            </a:endParaRPr>
          </a:p>
        </p:txBody>
      </p:sp>
      <p:sp>
        <p:nvSpPr>
          <p:cNvPr id="3" name="Content Placeholder 2"/>
          <p:cNvSpPr>
            <a:spLocks noGrp="1"/>
          </p:cNvSpPr>
          <p:nvPr>
            <p:ph idx="1"/>
          </p:nvPr>
        </p:nvSpPr>
        <p:spPr/>
        <p:txBody>
          <a:bodyPr/>
          <a:lstStyle/>
          <a:p>
            <a:r>
              <a:rPr lang="en-US" sz="2800" dirty="0">
                <a:solidFill>
                  <a:schemeClr val="bg1"/>
                </a:solidFill>
              </a:rPr>
              <a:t>An atheist participant in a victims of crime support group run by a funded faith-based organization is required to participate in an opening prayer </a:t>
            </a:r>
            <a:r>
              <a:rPr lang="en-US" sz="2800" dirty="0" smtClean="0">
                <a:solidFill>
                  <a:schemeClr val="bg1"/>
                </a:solidFill>
              </a:rPr>
              <a:t>session before the group begins.</a:t>
            </a:r>
            <a:endParaRPr lang="en-US" sz="2800" dirty="0">
              <a:solidFill>
                <a:schemeClr val="bg1"/>
              </a:solidFill>
            </a:endParaRPr>
          </a:p>
          <a:p>
            <a:r>
              <a:rPr lang="en-US" sz="2800" dirty="0" smtClean="0">
                <a:solidFill>
                  <a:schemeClr val="bg1"/>
                </a:solidFill>
              </a:rPr>
              <a:t>A woman seeking services at a local </a:t>
            </a:r>
            <a:r>
              <a:rPr lang="en-US" sz="2800" dirty="0" err="1" smtClean="0">
                <a:solidFill>
                  <a:schemeClr val="bg1"/>
                </a:solidFill>
              </a:rPr>
              <a:t>nonprofic</a:t>
            </a:r>
            <a:r>
              <a:rPr lang="en-US" sz="2800" dirty="0" smtClean="0">
                <a:solidFill>
                  <a:schemeClr val="bg1"/>
                </a:solidFill>
              </a:rPr>
              <a:t> shelter </a:t>
            </a:r>
            <a:r>
              <a:rPr lang="en-US" sz="2800" dirty="0">
                <a:solidFill>
                  <a:schemeClr val="bg1"/>
                </a:solidFill>
              </a:rPr>
              <a:t>for battered women is not allowed to pray her rosary in her room while she is a resident of the shelter</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24552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NO!</a:t>
            </a:r>
            <a:endParaRPr lang="en-US" dirty="0">
              <a:solidFill>
                <a:srgbClr val="FFFF00"/>
              </a:solidFill>
            </a:endParaRPr>
          </a:p>
        </p:txBody>
      </p:sp>
      <p:sp>
        <p:nvSpPr>
          <p:cNvPr id="3" name="Content Placeholder 2"/>
          <p:cNvSpPr>
            <a:spLocks noGrp="1"/>
          </p:cNvSpPr>
          <p:nvPr>
            <p:ph idx="1"/>
          </p:nvPr>
        </p:nvSpPr>
        <p:spPr>
          <a:xfrm>
            <a:off x="685800" y="1828800"/>
            <a:ext cx="7772400" cy="4267200"/>
          </a:xfrm>
        </p:spPr>
        <p:txBody>
          <a:bodyPr/>
          <a:lstStyle/>
          <a:p>
            <a:r>
              <a:rPr lang="en-US" dirty="0">
                <a:solidFill>
                  <a:schemeClr val="bg1"/>
                </a:solidFill>
              </a:rPr>
              <a:t>The first would be an impermissible requirement to participate in religious exercises or program </a:t>
            </a:r>
            <a:r>
              <a:rPr lang="en-US" dirty="0" smtClean="0">
                <a:solidFill>
                  <a:schemeClr val="bg1"/>
                </a:solidFill>
              </a:rPr>
              <a:t>with faith content.</a:t>
            </a:r>
          </a:p>
          <a:p>
            <a:pPr marL="0" indent="0">
              <a:buNone/>
            </a:pPr>
            <a:endParaRPr lang="en-US" dirty="0">
              <a:solidFill>
                <a:schemeClr val="bg1"/>
              </a:solidFill>
            </a:endParaRPr>
          </a:p>
          <a:p>
            <a:r>
              <a:rPr lang="en-US" dirty="0">
                <a:solidFill>
                  <a:schemeClr val="bg1"/>
                </a:solidFill>
              </a:rPr>
              <a:t>The second would be denial of access to religious services, pastoral counselor, special dietary needs, or items of a person’s faith. </a:t>
            </a:r>
          </a:p>
        </p:txBody>
      </p:sp>
    </p:spTree>
    <p:extLst>
      <p:ext uri="{BB962C8B-B14F-4D97-AF65-F5344CB8AC3E}">
        <p14:creationId xmlns:p14="http://schemas.microsoft.com/office/powerpoint/2010/main" val="620837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F"/>
            </a:gs>
            <a:gs pos="100000">
              <a:srgbClr val="FFDC95"/>
            </a:gs>
          </a:gsLst>
          <a:lin ang="5400000" scaled="1"/>
        </a:gra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a:xfrm>
            <a:off x="685800" y="1600200"/>
            <a:ext cx="8001000" cy="4114800"/>
          </a:xfrm>
        </p:spPr>
        <p:txBody>
          <a:bodyPr/>
          <a:lstStyle/>
          <a:p>
            <a:pPr>
              <a:lnSpc>
                <a:spcPct val="90000"/>
              </a:lnSpc>
              <a:buClr>
                <a:srgbClr val="CC0000"/>
              </a:buClr>
              <a:buFont typeface="Wingdings" pitchFamily="2" charset="2"/>
              <a:buChar char="l"/>
            </a:pPr>
            <a:r>
              <a:rPr lang="en-US" sz="2800" dirty="0" smtClean="0">
                <a:solidFill>
                  <a:srgbClr val="00006A"/>
                </a:solidFill>
                <a:latin typeface="Arial" charset="0"/>
              </a:rPr>
              <a:t>Funded FBOs do not forfeit Title VII’s exemption from religious discrimination in employment.</a:t>
            </a:r>
          </a:p>
          <a:p>
            <a:pPr>
              <a:lnSpc>
                <a:spcPct val="90000"/>
              </a:lnSpc>
              <a:buClr>
                <a:srgbClr val="CC0000"/>
              </a:buClr>
              <a:buFont typeface="Wingdings" pitchFamily="2" charset="2"/>
              <a:buChar char="l"/>
            </a:pPr>
            <a:r>
              <a:rPr lang="en-US" sz="2800" dirty="0" smtClean="0">
                <a:solidFill>
                  <a:srgbClr val="00006A"/>
                </a:solidFill>
                <a:latin typeface="Arial" charset="0"/>
              </a:rPr>
              <a:t>“Some Department programs, however, contain independent statutory provisions requiring that all grantees agree not to discriminate in employment on the basis of religion.  Accordingly, grantees should consult with the appropriate Department program office to determine the scope of any applicable requirements.”  28 CFR 38.5(e)</a:t>
            </a:r>
          </a:p>
        </p:txBody>
      </p:sp>
      <p:sp>
        <p:nvSpPr>
          <p:cNvPr id="300035" name="WordArt 3"/>
          <p:cNvSpPr>
            <a:spLocks noChangeArrowheads="1" noChangeShapeType="1" noTextEdit="1"/>
          </p:cNvSpPr>
          <p:nvPr/>
        </p:nvSpPr>
        <p:spPr bwMode="auto">
          <a:xfrm>
            <a:off x="533400" y="533400"/>
            <a:ext cx="5334000" cy="7620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23238D"/>
                    </a:gs>
                    <a:gs pos="50000">
                      <a:srgbClr val="0083DC"/>
                    </a:gs>
                    <a:gs pos="100000">
                      <a:srgbClr val="23238D"/>
                    </a:gs>
                  </a:gsLst>
                  <a:lin ang="5400000" scaled="1"/>
                </a:gradFill>
                <a:effectLst>
                  <a:outerShdw dist="35921" dir="2700000" algn="ctr" rotWithShape="0">
                    <a:srgbClr val="C0C0C0">
                      <a:alpha val="79999"/>
                    </a:srgbClr>
                  </a:outerShdw>
                </a:effectLst>
                <a:latin typeface="Impact"/>
              </a:rPr>
              <a:t>FBO </a:t>
            </a:r>
            <a:r>
              <a:rPr lang="en-US" sz="3600" kern="10" dirty="0" err="1">
                <a:ln w="9525">
                  <a:noFill/>
                  <a:round/>
                  <a:headEnd/>
                  <a:tailEnd/>
                </a:ln>
                <a:gradFill rotWithShape="1">
                  <a:gsLst>
                    <a:gs pos="0">
                      <a:srgbClr val="23238D"/>
                    </a:gs>
                    <a:gs pos="50000">
                      <a:srgbClr val="0083DC"/>
                    </a:gs>
                    <a:gs pos="100000">
                      <a:srgbClr val="23238D"/>
                    </a:gs>
                  </a:gsLst>
                  <a:lin ang="5400000" scaled="1"/>
                </a:gradFill>
                <a:effectLst>
                  <a:outerShdw dist="35921" dir="2700000" algn="ctr" rotWithShape="0">
                    <a:srgbClr val="C0C0C0">
                      <a:alpha val="79999"/>
                    </a:srgbClr>
                  </a:outerShdw>
                </a:effectLst>
                <a:latin typeface="Impact"/>
              </a:rPr>
              <a:t>Reg</a:t>
            </a:r>
            <a:r>
              <a:rPr lang="en-US" sz="3600" kern="10" dirty="0">
                <a:ln w="9525">
                  <a:noFill/>
                  <a:round/>
                  <a:headEnd/>
                  <a:tailEnd/>
                </a:ln>
                <a:gradFill rotWithShape="1">
                  <a:gsLst>
                    <a:gs pos="0">
                      <a:srgbClr val="23238D"/>
                    </a:gs>
                    <a:gs pos="50000">
                      <a:srgbClr val="0083DC"/>
                    </a:gs>
                    <a:gs pos="100000">
                      <a:srgbClr val="23238D"/>
                    </a:gs>
                  </a:gsLst>
                  <a:lin ang="5400000" scaled="1"/>
                </a:gradFill>
                <a:effectLst>
                  <a:outerShdw dist="35921" dir="2700000" algn="ctr" rotWithShape="0">
                    <a:srgbClr val="C0C0C0">
                      <a:alpha val="79999"/>
                    </a:srgbClr>
                  </a:outerShdw>
                </a:effectLst>
                <a:latin typeface="Impact"/>
              </a:rPr>
              <a:t> &amp; Employment</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50000">
              <a:schemeClr val="bg1"/>
            </a:gs>
            <a:gs pos="100000">
              <a:srgbClr val="FFFF66"/>
            </a:gs>
          </a:gsLst>
          <a:lin ang="0" scaled="1"/>
        </a:gra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381000"/>
            <a:ext cx="8305800" cy="1143000"/>
          </a:xfrm>
        </p:spPr>
        <p:txBody>
          <a:bodyPr/>
          <a:lstStyle/>
          <a:p>
            <a:r>
              <a:rPr lang="en-US" sz="4000" smtClean="0">
                <a:solidFill>
                  <a:srgbClr val="0000FF"/>
                </a:solidFill>
                <a:latin typeface="Arial" charset="0"/>
              </a:rPr>
              <a:t>The Office for Civil Rights Enforces</a:t>
            </a:r>
            <a:endParaRPr lang="en-US" smtClean="0"/>
          </a:p>
        </p:txBody>
      </p:sp>
      <p:sp>
        <p:nvSpPr>
          <p:cNvPr id="265219" name="Rectangle 3"/>
          <p:cNvSpPr>
            <a:spLocks noGrp="1" noChangeArrowheads="1"/>
          </p:cNvSpPr>
          <p:nvPr>
            <p:ph type="body" idx="1"/>
          </p:nvPr>
        </p:nvSpPr>
        <p:spPr>
          <a:xfrm>
            <a:off x="762000" y="1447800"/>
            <a:ext cx="7772400" cy="4419600"/>
          </a:xfrm>
        </p:spPr>
        <p:txBody>
          <a:bodyPr/>
          <a:lstStyle/>
          <a:p>
            <a:pPr>
              <a:buClr>
                <a:srgbClr val="FF0066"/>
              </a:buClr>
            </a:pPr>
            <a:r>
              <a:rPr lang="en-US" sz="2200" b="1" dirty="0" smtClean="0">
                <a:latin typeface="Arial" charset="0"/>
              </a:rPr>
              <a:t>Title VI of the Civil Rights Act of 1964 </a:t>
            </a:r>
            <a:r>
              <a:rPr lang="en-US" sz="2000" b="1" dirty="0" smtClean="0">
                <a:latin typeface="Arial" charset="0"/>
              </a:rPr>
              <a:t>(</a:t>
            </a:r>
            <a:r>
              <a:rPr lang="en-US" sz="2000" b="1" i="1" dirty="0" smtClean="0">
                <a:latin typeface="Arial" charset="0"/>
              </a:rPr>
              <a:t>race, color, national origin</a:t>
            </a:r>
            <a:r>
              <a:rPr lang="en-US" sz="2000" b="1" dirty="0" smtClean="0">
                <a:latin typeface="Arial" charset="0"/>
              </a:rPr>
              <a:t>)</a:t>
            </a:r>
          </a:p>
          <a:p>
            <a:pPr>
              <a:buClr>
                <a:srgbClr val="FF0066"/>
              </a:buClr>
            </a:pPr>
            <a:r>
              <a:rPr lang="en-US" sz="2200" b="1" dirty="0" smtClean="0">
                <a:latin typeface="Arial" charset="0"/>
              </a:rPr>
              <a:t>Program Statutes (e.g., Safe Streets Act, Victims of Crime Act, Violence Against Women Act, JJDPA) </a:t>
            </a:r>
            <a:r>
              <a:rPr lang="en-US" sz="2000" b="1" dirty="0" smtClean="0">
                <a:latin typeface="Arial" charset="0"/>
              </a:rPr>
              <a:t>(</a:t>
            </a:r>
            <a:r>
              <a:rPr lang="en-US" sz="2000" b="1" i="1" dirty="0" smtClean="0">
                <a:latin typeface="Arial" charset="0"/>
              </a:rPr>
              <a:t>race, color, national origin, sex, religion, disability, sexual orientation, gender identity</a:t>
            </a:r>
            <a:r>
              <a:rPr lang="en-US" sz="2000" b="1" dirty="0" smtClean="0">
                <a:latin typeface="Arial" charset="0"/>
              </a:rPr>
              <a:t>)</a:t>
            </a:r>
            <a:r>
              <a:rPr lang="en-US" sz="2200" b="1" dirty="0" smtClean="0">
                <a:latin typeface="Arial" charset="0"/>
              </a:rPr>
              <a:t> </a:t>
            </a:r>
          </a:p>
          <a:p>
            <a:pPr>
              <a:buClr>
                <a:srgbClr val="FF0066"/>
              </a:buClr>
            </a:pPr>
            <a:r>
              <a:rPr lang="en-US" sz="2200" b="1" dirty="0" smtClean="0">
                <a:latin typeface="Arial" charset="0"/>
              </a:rPr>
              <a:t>Section 504 of the Rehabilitation Act of 		1973 </a:t>
            </a:r>
            <a:r>
              <a:rPr lang="en-US" sz="2000" b="1" dirty="0" smtClean="0">
                <a:latin typeface="Arial" charset="0"/>
              </a:rPr>
              <a:t>(</a:t>
            </a:r>
            <a:r>
              <a:rPr lang="en-US" sz="2000" b="1" i="1" dirty="0" smtClean="0">
                <a:latin typeface="Arial" charset="0"/>
              </a:rPr>
              <a:t>disability</a:t>
            </a:r>
            <a:r>
              <a:rPr lang="en-US" sz="2000" b="1" dirty="0" smtClean="0">
                <a:latin typeface="Arial" charset="0"/>
              </a:rPr>
              <a:t>)</a:t>
            </a:r>
          </a:p>
          <a:p>
            <a:pPr>
              <a:buClr>
                <a:srgbClr val="FF0066"/>
              </a:buClr>
            </a:pPr>
            <a:r>
              <a:rPr lang="en-US" sz="2200" b="1" dirty="0" smtClean="0">
                <a:latin typeface="Arial" charset="0"/>
              </a:rPr>
              <a:t>Title II of the Americans with Disabilities 		Act of 1990 </a:t>
            </a:r>
            <a:r>
              <a:rPr lang="en-US" sz="2000" b="1" dirty="0" smtClean="0">
                <a:latin typeface="Arial" charset="0"/>
              </a:rPr>
              <a:t>(</a:t>
            </a:r>
            <a:r>
              <a:rPr lang="en-US" sz="2000" b="1" i="1" dirty="0" smtClean="0">
                <a:latin typeface="Arial" charset="0"/>
              </a:rPr>
              <a:t>disability</a:t>
            </a:r>
            <a:r>
              <a:rPr lang="en-US" sz="2000" b="1" dirty="0" smtClean="0">
                <a:latin typeface="Arial" charset="0"/>
              </a:rPr>
              <a:t>)</a:t>
            </a:r>
            <a:endParaRPr lang="en-US" sz="2200" b="1" dirty="0" smtClean="0">
              <a:latin typeface="Arial" charset="0"/>
            </a:endParaRPr>
          </a:p>
          <a:p>
            <a:pPr>
              <a:buClr>
                <a:srgbClr val="FF0066"/>
              </a:buClr>
            </a:pPr>
            <a:r>
              <a:rPr lang="en-US" sz="2200" b="1" dirty="0" smtClean="0">
                <a:latin typeface="Arial" charset="0"/>
              </a:rPr>
              <a:t>Age Discrimination Act of 1975 </a:t>
            </a:r>
            <a:r>
              <a:rPr lang="en-US" sz="2000" b="1" dirty="0" smtClean="0">
                <a:latin typeface="Arial" charset="0"/>
              </a:rPr>
              <a:t>(</a:t>
            </a:r>
            <a:r>
              <a:rPr lang="en-US" sz="2000" b="1" i="1" dirty="0" smtClean="0">
                <a:latin typeface="Arial" charset="0"/>
              </a:rPr>
              <a:t>age</a:t>
            </a:r>
            <a:r>
              <a:rPr lang="en-US" sz="2000" b="1" dirty="0" smtClean="0">
                <a:latin typeface="Arial" charset="0"/>
              </a:rPr>
              <a:t>)</a:t>
            </a:r>
          </a:p>
          <a:p>
            <a:pPr>
              <a:buClr>
                <a:srgbClr val="FF0066"/>
              </a:buClr>
            </a:pPr>
            <a:r>
              <a:rPr lang="en-US" sz="2200" b="1" dirty="0" smtClean="0">
                <a:latin typeface="Arial" charset="0"/>
              </a:rPr>
              <a:t>Title IX of the Education Amendments of 		1972 </a:t>
            </a:r>
            <a:r>
              <a:rPr lang="en-US" sz="2000" b="1" dirty="0" smtClean="0">
                <a:latin typeface="Arial" charset="0"/>
              </a:rPr>
              <a:t>(</a:t>
            </a:r>
            <a:r>
              <a:rPr lang="en-US" sz="2000" b="1" i="1" dirty="0" smtClean="0">
                <a:latin typeface="Arial" charset="0"/>
              </a:rPr>
              <a:t>sex in education programs</a:t>
            </a:r>
            <a:r>
              <a:rPr lang="en-US" sz="2000" b="1" dirty="0" smtClean="0">
                <a:latin typeface="Arial" charset="0"/>
              </a:rPr>
              <a:t>)</a:t>
            </a:r>
          </a:p>
          <a:p>
            <a:pPr>
              <a:buClr>
                <a:srgbClr val="FF0066"/>
              </a:buClr>
            </a:pPr>
            <a:endParaRPr lang="en-US" sz="2200" b="1" dirty="0" smtClean="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sz="4000" smtClean="0">
                <a:solidFill>
                  <a:schemeClr val="bg1"/>
                </a:solidFill>
                <a:latin typeface="Impact" pitchFamily="34" charset="0"/>
              </a:rPr>
              <a:t>Certificate of Exemption</a:t>
            </a:r>
          </a:p>
        </p:txBody>
      </p:sp>
      <p:sp>
        <p:nvSpPr>
          <p:cNvPr id="301059" name="Rectangle 3"/>
          <p:cNvSpPr>
            <a:spLocks noGrp="1" noChangeArrowheads="1"/>
          </p:cNvSpPr>
          <p:nvPr>
            <p:ph type="body" idx="1"/>
          </p:nvPr>
        </p:nvSpPr>
        <p:spPr>
          <a:xfrm>
            <a:off x="685800" y="1600200"/>
            <a:ext cx="7772400" cy="4495800"/>
          </a:xfrm>
        </p:spPr>
        <p:txBody>
          <a:bodyPr/>
          <a:lstStyle/>
          <a:p>
            <a:pPr>
              <a:lnSpc>
                <a:spcPct val="90000"/>
              </a:lnSpc>
              <a:buClr>
                <a:srgbClr val="FF0000"/>
              </a:buClr>
              <a:buFont typeface="Wingdings" pitchFamily="2" charset="2"/>
              <a:buChar char="§"/>
            </a:pPr>
            <a:r>
              <a:rPr lang="en-US" sz="2800" smtClean="0">
                <a:solidFill>
                  <a:schemeClr val="bg1"/>
                </a:solidFill>
              </a:rPr>
              <a:t>DOJ has determined that on a case-by-case basis, the Religious Freedom Restoration Act may allow Grantee FBOs to hire based on religion.  An FBO must certify: </a:t>
            </a:r>
          </a:p>
          <a:p>
            <a:pPr lvl="1">
              <a:lnSpc>
                <a:spcPct val="90000"/>
              </a:lnSpc>
              <a:buClr>
                <a:srgbClr val="FF0000"/>
              </a:buClr>
              <a:buFont typeface="Wingdings" pitchFamily="2" charset="2"/>
              <a:buChar char="§"/>
            </a:pPr>
            <a:r>
              <a:rPr lang="en-US" sz="2400" smtClean="0">
                <a:solidFill>
                  <a:schemeClr val="bg1"/>
                </a:solidFill>
              </a:rPr>
              <a:t>It will offer all federally-funded services to all qualified beneficiaries;</a:t>
            </a:r>
          </a:p>
          <a:p>
            <a:pPr lvl="1">
              <a:lnSpc>
                <a:spcPct val="90000"/>
              </a:lnSpc>
              <a:buClr>
                <a:srgbClr val="FF0000"/>
              </a:buClr>
              <a:buFont typeface="Wingdings" pitchFamily="2" charset="2"/>
              <a:buChar char="§"/>
            </a:pPr>
            <a:r>
              <a:rPr lang="en-US" sz="2400" smtClean="0">
                <a:solidFill>
                  <a:schemeClr val="bg1"/>
                </a:solidFill>
              </a:rPr>
              <a:t>Inherently religious activities will be voluntary and kept separate from federally-funded activities; and   </a:t>
            </a:r>
          </a:p>
          <a:p>
            <a:pPr lvl="1">
              <a:lnSpc>
                <a:spcPct val="90000"/>
              </a:lnSpc>
              <a:buClr>
                <a:srgbClr val="FF0000"/>
              </a:buClr>
              <a:buFont typeface="Wingdings" pitchFamily="2" charset="2"/>
              <a:buChar char="§"/>
            </a:pPr>
            <a:r>
              <a:rPr lang="en-US" sz="2400" smtClean="0">
                <a:solidFill>
                  <a:schemeClr val="bg1"/>
                </a:solidFill>
              </a:rPr>
              <a:t>It is a religious organization that sincerely believes that abandoning its religious hiring practice in order to receive federal funding would substantially burden its religious exercise.    </a:t>
            </a:r>
          </a:p>
          <a:p>
            <a:pPr lvl="1">
              <a:lnSpc>
                <a:spcPct val="90000"/>
              </a:lnSpc>
              <a:buClr>
                <a:srgbClr val="FF0000"/>
              </a:buClr>
              <a:buFont typeface="Wingdings" pitchFamily="2" charset="2"/>
              <a:buChar char="§"/>
            </a:pPr>
            <a:endParaRPr lang="en-US" sz="2400" smtClean="0">
              <a:solidFill>
                <a:schemeClr val="bg1"/>
              </a:solidFill>
            </a:endParaRPr>
          </a:p>
          <a:p>
            <a:pPr lvl="1">
              <a:lnSpc>
                <a:spcPct val="90000"/>
              </a:lnSpc>
              <a:buClr>
                <a:srgbClr val="FF0000"/>
              </a:buClr>
              <a:buFont typeface="Wingdings" pitchFamily="2" charset="2"/>
              <a:buChar char="§"/>
            </a:pPr>
            <a:endParaRPr lang="en-US" sz="2400" smtClean="0"/>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AB"/>
            </a:gs>
            <a:gs pos="100000">
              <a:srgbClr val="FFE67D"/>
            </a:gs>
          </a:gsLst>
          <a:lin ang="5400000" scaled="1"/>
        </a:gra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381000" y="0"/>
            <a:ext cx="8382000" cy="1143000"/>
          </a:xfrm>
        </p:spPr>
        <p:txBody>
          <a:bodyPr/>
          <a:lstStyle/>
          <a:p>
            <a:r>
              <a:rPr lang="en-US" b="1" smtClean="0">
                <a:solidFill>
                  <a:srgbClr val="002A7E"/>
                </a:solidFill>
                <a:latin typeface="Arial" charset="0"/>
              </a:rPr>
              <a:t>National Origin Discrimination</a:t>
            </a:r>
            <a:endParaRPr lang="en-US" smtClean="0">
              <a:latin typeface="Arial" charset="0"/>
            </a:endParaRPr>
          </a:p>
        </p:txBody>
      </p:sp>
      <p:sp>
        <p:nvSpPr>
          <p:cNvPr id="307203" name="AutoShape 3"/>
          <p:cNvSpPr>
            <a:spLocks noChangeArrowheads="1"/>
          </p:cNvSpPr>
          <p:nvPr/>
        </p:nvSpPr>
        <p:spPr bwMode="auto">
          <a:xfrm>
            <a:off x="609600" y="1295400"/>
            <a:ext cx="8001000" cy="2209800"/>
          </a:xfrm>
          <a:prstGeom prst="downArrowCallout">
            <a:avLst>
              <a:gd name="adj1" fmla="val 90517"/>
              <a:gd name="adj2" fmla="val 90517"/>
              <a:gd name="adj3" fmla="val 16667"/>
              <a:gd name="adj4" fmla="val 66667"/>
            </a:avLst>
          </a:prstGeom>
          <a:solidFill>
            <a:srgbClr val="3366FF"/>
          </a:solidFill>
          <a:ln w="9525">
            <a:solidFill>
              <a:schemeClr val="tx1"/>
            </a:solidFill>
            <a:miter lim="800000"/>
            <a:headEnd/>
            <a:tailEnd/>
          </a:ln>
        </p:spPr>
        <p:txBody>
          <a:bodyPr wrap="none" anchor="ctr"/>
          <a:lstStyle/>
          <a:p>
            <a:pPr eaLnBrk="0" hangingPunct="0">
              <a:spcBef>
                <a:spcPct val="20000"/>
              </a:spcBef>
              <a:buClr>
                <a:srgbClr val="FF0066"/>
              </a:buClr>
              <a:buSzPct val="125000"/>
              <a:buFont typeface="Wingdings" pitchFamily="2" charset="2"/>
              <a:buChar char="Ø"/>
            </a:pPr>
            <a:endParaRPr lang="en-US"/>
          </a:p>
        </p:txBody>
      </p:sp>
      <p:sp>
        <p:nvSpPr>
          <p:cNvPr id="307204" name="AutoShape 4"/>
          <p:cNvSpPr>
            <a:spLocks noChangeArrowheads="1"/>
          </p:cNvSpPr>
          <p:nvPr/>
        </p:nvSpPr>
        <p:spPr bwMode="auto">
          <a:xfrm>
            <a:off x="609600" y="3733800"/>
            <a:ext cx="7924800" cy="2438400"/>
          </a:xfrm>
          <a:prstGeom prst="roundRect">
            <a:avLst>
              <a:gd name="adj" fmla="val 16667"/>
            </a:avLst>
          </a:prstGeom>
          <a:solidFill>
            <a:srgbClr val="3366FF"/>
          </a:solidFill>
          <a:ln w="9525">
            <a:solidFill>
              <a:schemeClr val="tx1"/>
            </a:solidFill>
            <a:round/>
            <a:headEnd/>
            <a:tailEnd/>
          </a:ln>
        </p:spPr>
        <p:txBody>
          <a:bodyPr wrap="none" anchor="ctr"/>
          <a:lstStyle/>
          <a:p>
            <a:pPr eaLnBrk="0" hangingPunct="0">
              <a:spcBef>
                <a:spcPct val="20000"/>
              </a:spcBef>
              <a:buClr>
                <a:srgbClr val="FF0066"/>
              </a:buClr>
              <a:buSzPct val="125000"/>
              <a:buFont typeface="Wingdings" pitchFamily="2" charset="2"/>
              <a:buChar char="Ø"/>
            </a:pPr>
            <a:endParaRPr lang="en-US"/>
          </a:p>
        </p:txBody>
      </p:sp>
      <p:sp>
        <p:nvSpPr>
          <p:cNvPr id="307205" name="Text Box 5"/>
          <p:cNvSpPr txBox="1">
            <a:spLocks noChangeArrowheads="1"/>
          </p:cNvSpPr>
          <p:nvPr/>
        </p:nvSpPr>
        <p:spPr bwMode="auto">
          <a:xfrm>
            <a:off x="838200" y="1447800"/>
            <a:ext cx="7543800" cy="1066800"/>
          </a:xfrm>
          <a:prstGeom prst="rect">
            <a:avLst/>
          </a:prstGeom>
          <a:noFill/>
          <a:ln w="9525">
            <a:noFill/>
            <a:miter lim="800000"/>
            <a:headEnd/>
            <a:tailEnd/>
          </a:ln>
        </p:spPr>
        <p:txBody>
          <a:bodyPr>
            <a:spAutoFit/>
          </a:bodyPr>
          <a:lstStyle/>
          <a:p>
            <a:pPr eaLnBrk="0" hangingPunct="0">
              <a:spcBef>
                <a:spcPct val="50000"/>
              </a:spcBef>
            </a:pPr>
            <a:r>
              <a:rPr lang="en-US" b="1">
                <a:solidFill>
                  <a:srgbClr val="FFFF00"/>
                </a:solidFill>
              </a:rPr>
              <a:t>Includes discrimination on the basis of</a:t>
            </a:r>
            <a:r>
              <a:rPr lang="en-US" b="1">
                <a:solidFill>
                  <a:schemeClr val="tx1"/>
                </a:solidFill>
              </a:rPr>
              <a:t> </a:t>
            </a:r>
            <a:r>
              <a:rPr lang="en-US" b="1" i="1" u="sng"/>
              <a:t>Limited English Proficiency</a:t>
            </a:r>
            <a:r>
              <a:rPr lang="en-US" b="1" i="1"/>
              <a:t> (LEP</a:t>
            </a:r>
            <a:r>
              <a:rPr lang="en-US" b="1"/>
              <a:t>)</a:t>
            </a:r>
            <a:r>
              <a:rPr lang="en-US" b="1">
                <a:solidFill>
                  <a:srgbClr val="FFFF00"/>
                </a:solidFill>
              </a:rPr>
              <a:t>.</a:t>
            </a:r>
            <a:endParaRPr lang="en-US" sz="2400">
              <a:solidFill>
                <a:schemeClr val="tx1"/>
              </a:solidFill>
            </a:endParaRPr>
          </a:p>
        </p:txBody>
      </p:sp>
      <p:sp>
        <p:nvSpPr>
          <p:cNvPr id="307206" name="Text Box 6"/>
          <p:cNvSpPr txBox="1">
            <a:spLocks noChangeArrowheads="1"/>
          </p:cNvSpPr>
          <p:nvPr/>
        </p:nvSpPr>
        <p:spPr bwMode="auto">
          <a:xfrm>
            <a:off x="990600" y="3810000"/>
            <a:ext cx="7391400" cy="1800225"/>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FF00"/>
                </a:solidFill>
              </a:rPr>
              <a:t>A </a:t>
            </a:r>
            <a:r>
              <a:rPr lang="en-US" sz="2800" b="1" i="1" u="sng"/>
              <a:t>Limited English Proficient</a:t>
            </a:r>
            <a:r>
              <a:rPr lang="en-US" sz="2800" b="1" i="1"/>
              <a:t> (LEP</a:t>
            </a:r>
            <a:r>
              <a:rPr lang="en-US" sz="2800" b="1"/>
              <a:t>)</a:t>
            </a:r>
            <a:r>
              <a:rPr lang="en-US" sz="2800" b="1">
                <a:solidFill>
                  <a:srgbClr val="FFFF00"/>
                </a:solidFill>
              </a:rPr>
              <a:t> person has a first language other than English and a limited ability to read, speak, write, or understand English.</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9CCFF"/>
            </a:gs>
            <a:gs pos="100000">
              <a:schemeClr val="bg1"/>
            </a:gs>
          </a:gsLst>
          <a:path path="rect">
            <a:fillToRect l="100000" b="100000"/>
          </a:path>
        </a:gradFill>
        <a:effectLst/>
      </p:bgPr>
    </p:bg>
    <p:spTree>
      <p:nvGrpSpPr>
        <p:cNvPr id="1" name=""/>
        <p:cNvGrpSpPr/>
        <p:nvPr/>
      </p:nvGrpSpPr>
      <p:grpSpPr>
        <a:xfrm>
          <a:off x="0" y="0"/>
          <a:ext cx="0" cy="0"/>
          <a:chOff x="0" y="0"/>
          <a:chExt cx="0" cy="0"/>
        </a:xfrm>
      </p:grpSpPr>
      <p:sp>
        <p:nvSpPr>
          <p:cNvPr id="80898" name="Arc 2"/>
          <p:cNvSpPr>
            <a:spLocks/>
          </p:cNvSpPr>
          <p:nvPr/>
        </p:nvSpPr>
        <p:spPr bwMode="auto">
          <a:xfrm>
            <a:off x="0" y="0"/>
            <a:ext cx="9144000" cy="6858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FFFFFF"/>
              </a:gs>
              <a:gs pos="100000">
                <a:srgbClr val="FFFFAB"/>
              </a:gs>
            </a:gsLst>
            <a:path path="shape">
              <a:fillToRect l="50000" t="50000" r="50000" b="50000"/>
            </a:path>
          </a:gradFill>
          <a:ln w="9525">
            <a:solidFill>
              <a:srgbClr val="FFE05B"/>
            </a:solidFill>
            <a:round/>
            <a:headEnd/>
            <a:tailEnd/>
          </a:ln>
          <a:effectLst/>
        </p:spPr>
        <p:txBody>
          <a:bodyPr wrap="none" anchor="ctr"/>
          <a:lstStyle/>
          <a:p>
            <a:pPr eaLnBrk="0" hangingPunct="0">
              <a:spcBef>
                <a:spcPct val="20000"/>
              </a:spcBef>
              <a:buClr>
                <a:srgbClr val="FF0066"/>
              </a:buClr>
              <a:buSzPct val="125000"/>
              <a:buFont typeface="Wingdings" pitchFamily="2" charset="2"/>
              <a:buChar char="Ø"/>
              <a:defRPr/>
            </a:pPr>
            <a:endParaRPr lang="en-US"/>
          </a:p>
        </p:txBody>
      </p:sp>
      <p:sp>
        <p:nvSpPr>
          <p:cNvPr id="309251" name="Rectangle 3"/>
          <p:cNvSpPr>
            <a:spLocks noGrp="1" noChangeArrowheads="1"/>
          </p:cNvSpPr>
          <p:nvPr>
            <p:ph type="title"/>
          </p:nvPr>
        </p:nvSpPr>
        <p:spPr>
          <a:xfrm>
            <a:off x="457200" y="838200"/>
            <a:ext cx="7848600" cy="1143000"/>
          </a:xfrm>
        </p:spPr>
        <p:txBody>
          <a:bodyPr/>
          <a:lstStyle/>
          <a:p>
            <a:pPr algn="l"/>
            <a:r>
              <a:rPr lang="en-US" sz="3600" i="1" smtClean="0">
                <a:solidFill>
                  <a:srgbClr val="0000CA"/>
                </a:solidFill>
                <a:latin typeface="Arial" charset="0"/>
              </a:rPr>
              <a:t>To avoid </a:t>
            </a:r>
            <a:br>
              <a:rPr lang="en-US" sz="3600" i="1" smtClean="0">
                <a:solidFill>
                  <a:srgbClr val="0000CA"/>
                </a:solidFill>
                <a:latin typeface="Arial" charset="0"/>
              </a:rPr>
            </a:br>
            <a:r>
              <a:rPr lang="en-US" sz="3600" i="1" smtClean="0">
                <a:solidFill>
                  <a:srgbClr val="0000CA"/>
                </a:solidFill>
                <a:latin typeface="Arial" charset="0"/>
              </a:rPr>
              <a:t>discrimination </a:t>
            </a:r>
            <a:br>
              <a:rPr lang="en-US" sz="3600" i="1" smtClean="0">
                <a:solidFill>
                  <a:srgbClr val="0000CA"/>
                </a:solidFill>
                <a:latin typeface="Arial" charset="0"/>
              </a:rPr>
            </a:br>
            <a:r>
              <a:rPr lang="en-US" sz="3600" i="1" smtClean="0">
                <a:solidFill>
                  <a:srgbClr val="0000CA"/>
                </a:solidFill>
                <a:latin typeface="Arial" charset="0"/>
              </a:rPr>
              <a:t>against LEP persons, </a:t>
            </a:r>
            <a:br>
              <a:rPr lang="en-US" sz="3600" i="1" smtClean="0">
                <a:solidFill>
                  <a:srgbClr val="0000CA"/>
                </a:solidFill>
                <a:latin typeface="Arial" charset="0"/>
              </a:rPr>
            </a:br>
            <a:r>
              <a:rPr lang="en-US" sz="3600" i="1" smtClean="0">
                <a:solidFill>
                  <a:srgbClr val="0000CA"/>
                </a:solidFill>
                <a:latin typeface="Arial" charset="0"/>
              </a:rPr>
              <a:t>recipients must</a:t>
            </a:r>
            <a:endParaRPr lang="en-US" smtClean="0">
              <a:solidFill>
                <a:schemeClr val="tx1"/>
              </a:solidFill>
              <a:latin typeface="Arial" charset="0"/>
            </a:endParaRPr>
          </a:p>
        </p:txBody>
      </p:sp>
      <p:sp>
        <p:nvSpPr>
          <p:cNvPr id="80900" name="Rectangle 4"/>
          <p:cNvSpPr>
            <a:spLocks noGrp="1" noChangeArrowheads="1"/>
          </p:cNvSpPr>
          <p:nvPr>
            <p:ph type="body" idx="1"/>
          </p:nvPr>
        </p:nvSpPr>
        <p:spPr>
          <a:xfrm>
            <a:off x="762000" y="2819400"/>
            <a:ext cx="7924800" cy="3429000"/>
          </a:xfrm>
        </p:spPr>
        <p:txBody>
          <a:bodyPr/>
          <a:lstStyle/>
          <a:p>
            <a:pPr>
              <a:lnSpc>
                <a:spcPct val="90000"/>
              </a:lnSpc>
              <a:buClr>
                <a:srgbClr val="FF0066"/>
              </a:buClr>
              <a:buFont typeface="Wingdings" pitchFamily="2" charset="2"/>
              <a:buChar char="§"/>
            </a:pPr>
            <a:r>
              <a:rPr lang="en-US" sz="2800" smtClean="0">
                <a:latin typeface="Arial" charset="0"/>
              </a:rPr>
              <a:t>Take </a:t>
            </a:r>
            <a:r>
              <a:rPr lang="en-US" sz="2800" b="1" i="1" smtClean="0">
                <a:solidFill>
                  <a:srgbClr val="FF0066"/>
                </a:solidFill>
                <a:latin typeface="Arial" charset="0"/>
              </a:rPr>
              <a:t>reasonable steps</a:t>
            </a:r>
            <a:r>
              <a:rPr lang="en-US" sz="2800" smtClean="0">
                <a:latin typeface="Arial" charset="0"/>
              </a:rPr>
              <a:t> to ensure      </a:t>
            </a:r>
            <a:r>
              <a:rPr lang="en-US" sz="2800" b="1" i="1" smtClean="0">
                <a:solidFill>
                  <a:srgbClr val="FF0066"/>
                </a:solidFill>
                <a:latin typeface="Arial" charset="0"/>
              </a:rPr>
              <a:t>meaningful access</a:t>
            </a:r>
            <a:r>
              <a:rPr lang="en-US" sz="2800" smtClean="0">
                <a:latin typeface="Arial" charset="0"/>
              </a:rPr>
              <a:t> to the programs,    services, and information the recipients provide, </a:t>
            </a:r>
            <a:r>
              <a:rPr lang="en-US" sz="2800" b="1" i="1" smtClean="0">
                <a:solidFill>
                  <a:srgbClr val="FF0066"/>
                </a:solidFill>
                <a:latin typeface="Arial" charset="0"/>
              </a:rPr>
              <a:t>free of charge</a:t>
            </a:r>
            <a:r>
              <a:rPr lang="en-US" sz="2400" smtClean="0">
                <a:latin typeface="Arial" charset="0"/>
              </a:rPr>
              <a:t>.</a:t>
            </a:r>
          </a:p>
          <a:p>
            <a:pPr>
              <a:lnSpc>
                <a:spcPct val="90000"/>
              </a:lnSpc>
              <a:buClr>
                <a:srgbClr val="FF0066"/>
              </a:buClr>
              <a:buFont typeface="Monotype Sorts"/>
              <a:buChar char="4"/>
            </a:pPr>
            <a:endParaRPr lang="en-US" sz="2400" smtClean="0">
              <a:latin typeface="Arial" charset="0"/>
            </a:endParaRPr>
          </a:p>
          <a:p>
            <a:pPr>
              <a:buClr>
                <a:srgbClr val="FF0066"/>
              </a:buClr>
              <a:buFont typeface="Wingdings" pitchFamily="2" charset="2"/>
              <a:buChar char="§"/>
            </a:pPr>
            <a:r>
              <a:rPr lang="en-US" sz="2800" smtClean="0">
                <a:latin typeface="Arial" charset="0"/>
              </a:rPr>
              <a:t>Establish and implement </a:t>
            </a:r>
            <a:r>
              <a:rPr lang="en-US" sz="2800" b="1" i="1" smtClean="0">
                <a:solidFill>
                  <a:srgbClr val="FF0066"/>
                </a:solidFill>
                <a:latin typeface="Arial" charset="0"/>
              </a:rPr>
              <a:t>policies and procedures</a:t>
            </a:r>
            <a:r>
              <a:rPr lang="en-US" sz="2800" smtClean="0">
                <a:latin typeface="Arial" charset="0"/>
              </a:rPr>
              <a:t> for language assistance services that provide LEP persons with meaningful access</a:t>
            </a:r>
            <a:r>
              <a:rPr lang="en-US" sz="2400" smtClean="0">
                <a:latin typeface="Arial" charset="0"/>
              </a:rPr>
              <a:t>.</a:t>
            </a:r>
            <a:endParaRPr lang="en-US" sz="2800" smtClean="0">
              <a:latin typeface="Arial"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 calcmode="lin" valueType="num">
                                      <p:cBhvr additive="base">
                                        <p:cTn id="7" dur="500" fill="hold"/>
                                        <p:tgtEl>
                                          <p:spTgt spid="809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9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900">
                                            <p:txEl>
                                              <p:pRg st="2" end="2"/>
                                            </p:txEl>
                                          </p:spTgt>
                                        </p:tgtEl>
                                        <p:attrNameLst>
                                          <p:attrName>style.visibility</p:attrName>
                                        </p:attrNameLst>
                                      </p:cBhvr>
                                      <p:to>
                                        <p:strVal val="visible"/>
                                      </p:to>
                                    </p:set>
                                    <p:anim calcmode="lin" valueType="num">
                                      <p:cBhvr additive="base">
                                        <p:cTn id="13" dur="500" fill="hold"/>
                                        <p:tgtEl>
                                          <p:spTgt spid="8090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90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FFFFBB"/>
        </a:solidFill>
        <a:effectLst/>
      </p:bgPr>
    </p:bg>
    <p:spTree>
      <p:nvGrpSpPr>
        <p:cNvPr id="1" name=""/>
        <p:cNvGrpSpPr/>
        <p:nvPr/>
      </p:nvGrpSpPr>
      <p:grpSpPr>
        <a:xfrm>
          <a:off x="0" y="0"/>
          <a:ext cx="0" cy="0"/>
          <a:chOff x="0" y="0"/>
          <a:chExt cx="0" cy="0"/>
        </a:xfrm>
      </p:grpSpPr>
      <p:sp>
        <p:nvSpPr>
          <p:cNvPr id="311298" name="AutoShape 2"/>
          <p:cNvSpPr>
            <a:spLocks noChangeArrowheads="1"/>
          </p:cNvSpPr>
          <p:nvPr/>
        </p:nvSpPr>
        <p:spPr bwMode="auto">
          <a:xfrm>
            <a:off x="0" y="0"/>
            <a:ext cx="9144000" cy="6858000"/>
          </a:xfrm>
          <a:prstGeom prst="diamond">
            <a:avLst/>
          </a:prstGeom>
          <a:solidFill>
            <a:srgbClr val="FCF8AA"/>
          </a:solidFill>
          <a:ln w="9525">
            <a:solidFill>
              <a:srgbClr val="FEF996"/>
            </a:solidFill>
            <a:miter lim="800000"/>
            <a:headEnd/>
            <a:tailEnd/>
          </a:ln>
        </p:spPr>
        <p:txBody>
          <a:bodyPr wrap="none" anchor="ctr"/>
          <a:lstStyle/>
          <a:p>
            <a:pPr algn="ctr" eaLnBrk="0" hangingPunct="0"/>
            <a:endParaRPr lang="en-US" sz="2800">
              <a:solidFill>
                <a:srgbClr val="FFF0D1"/>
              </a:solidFill>
            </a:endParaRPr>
          </a:p>
        </p:txBody>
      </p:sp>
      <p:sp>
        <p:nvSpPr>
          <p:cNvPr id="311299" name="WordArt 3"/>
          <p:cNvSpPr>
            <a:spLocks noChangeArrowheads="1" noChangeShapeType="1" noTextEdit="1"/>
          </p:cNvSpPr>
          <p:nvPr/>
        </p:nvSpPr>
        <p:spPr bwMode="auto">
          <a:xfrm>
            <a:off x="2133600" y="914400"/>
            <a:ext cx="4191000" cy="4876800"/>
          </a:xfrm>
          <a:prstGeom prst="rect">
            <a:avLst/>
          </a:prstGeom>
        </p:spPr>
        <p:txBody>
          <a:bodyPr wrap="none" fromWordArt="1">
            <a:prstTxWarp prst="textPlain">
              <a:avLst>
                <a:gd name="adj" fmla="val 50000"/>
              </a:avLst>
            </a:prstTxWarp>
          </a:bodyPr>
          <a:lstStyle/>
          <a:p>
            <a:pPr algn="ctr"/>
            <a:r>
              <a:rPr lang="en-US" sz="3600" kern="10">
                <a:ln w="9525">
                  <a:solidFill>
                    <a:srgbClr val="FFFFBB"/>
                  </a:solidFill>
                  <a:round/>
                  <a:headEnd/>
                  <a:tailEnd/>
                </a:ln>
                <a:solidFill>
                  <a:srgbClr val="FFFFBB"/>
                </a:solidFill>
                <a:latin typeface="Arial Black"/>
              </a:rPr>
              <a:t>4</a:t>
            </a:r>
          </a:p>
        </p:txBody>
      </p:sp>
      <p:sp>
        <p:nvSpPr>
          <p:cNvPr id="311300" name="Rectangle 4"/>
          <p:cNvSpPr>
            <a:spLocks noGrp="1" noChangeArrowheads="1"/>
          </p:cNvSpPr>
          <p:nvPr>
            <p:ph type="title"/>
          </p:nvPr>
        </p:nvSpPr>
        <p:spPr>
          <a:xfrm>
            <a:off x="685800" y="838200"/>
            <a:ext cx="7772400" cy="1143000"/>
          </a:xfrm>
        </p:spPr>
        <p:txBody>
          <a:bodyPr/>
          <a:lstStyle/>
          <a:p>
            <a:pPr algn="l"/>
            <a:r>
              <a:rPr lang="en-US" sz="3600" i="1" smtClean="0">
                <a:solidFill>
                  <a:schemeClr val="tx1"/>
                </a:solidFill>
                <a:latin typeface="Arial" charset="0"/>
              </a:rPr>
              <a:t>What are reasonable steps?</a:t>
            </a:r>
            <a:r>
              <a:rPr lang="en-US" smtClean="0">
                <a:solidFill>
                  <a:schemeClr val="tx1"/>
                </a:solidFill>
                <a:latin typeface="Arial" charset="0"/>
              </a:rPr>
              <a:t> </a:t>
            </a:r>
            <a:br>
              <a:rPr lang="en-US" smtClean="0">
                <a:solidFill>
                  <a:schemeClr val="tx1"/>
                </a:solidFill>
                <a:latin typeface="Arial" charset="0"/>
              </a:rPr>
            </a:br>
            <a:r>
              <a:rPr lang="en-US" smtClean="0">
                <a:solidFill>
                  <a:schemeClr val="tx1"/>
                </a:solidFill>
                <a:latin typeface="Arial" charset="0"/>
              </a:rPr>
              <a:t>        </a:t>
            </a:r>
            <a:r>
              <a:rPr lang="en-US" smtClean="0">
                <a:solidFill>
                  <a:srgbClr val="2B2BAD"/>
                </a:solidFill>
                <a:latin typeface="Arial" charset="0"/>
              </a:rPr>
              <a:t> </a:t>
            </a:r>
            <a:r>
              <a:rPr lang="en-US" b="1" smtClean="0">
                <a:solidFill>
                  <a:srgbClr val="2B2BAD"/>
                </a:solidFill>
                <a:latin typeface="Arial" charset="0"/>
              </a:rPr>
              <a:t>Four Factor Analysis</a:t>
            </a:r>
            <a:r>
              <a:rPr lang="en-US" smtClean="0">
                <a:solidFill>
                  <a:schemeClr val="tx1"/>
                </a:solidFill>
                <a:latin typeface="Arial" charset="0"/>
              </a:rPr>
              <a:t/>
            </a:r>
            <a:br>
              <a:rPr lang="en-US" smtClean="0">
                <a:solidFill>
                  <a:schemeClr val="tx1"/>
                </a:solidFill>
                <a:latin typeface="Arial" charset="0"/>
              </a:rPr>
            </a:br>
            <a:endParaRPr lang="en-US" smtClean="0">
              <a:solidFill>
                <a:schemeClr val="tx1"/>
              </a:solidFill>
              <a:latin typeface="Arial" charset="0"/>
            </a:endParaRPr>
          </a:p>
        </p:txBody>
      </p:sp>
      <p:sp>
        <p:nvSpPr>
          <p:cNvPr id="82949" name="Rectangle 5"/>
          <p:cNvSpPr>
            <a:spLocks noGrp="1" noChangeArrowheads="1"/>
          </p:cNvSpPr>
          <p:nvPr>
            <p:ph type="body" idx="1"/>
          </p:nvPr>
        </p:nvSpPr>
        <p:spPr/>
        <p:txBody>
          <a:bodyPr/>
          <a:lstStyle/>
          <a:p>
            <a:pPr>
              <a:buClr>
                <a:srgbClr val="FF0066"/>
              </a:buClr>
              <a:buSzPct val="125000"/>
              <a:buFont typeface="Wingdings" pitchFamily="2" charset="2"/>
              <a:buChar char="Ø"/>
            </a:pPr>
            <a:r>
              <a:rPr lang="en-US" sz="2800" smtClean="0">
                <a:latin typeface="Arial" charset="0"/>
              </a:rPr>
              <a:t>The </a:t>
            </a:r>
            <a:r>
              <a:rPr lang="en-US" sz="2800" b="1" i="1" smtClean="0">
                <a:solidFill>
                  <a:srgbClr val="2B2BAD"/>
                </a:solidFill>
                <a:latin typeface="Arial" charset="0"/>
              </a:rPr>
              <a:t>number or proportion</a:t>
            </a:r>
            <a:r>
              <a:rPr lang="en-US" sz="2800" smtClean="0">
                <a:latin typeface="Arial" charset="0"/>
              </a:rPr>
              <a:t> of LEP persons served or encountered in the eligible service population.</a:t>
            </a:r>
          </a:p>
          <a:p>
            <a:pPr>
              <a:buClr>
                <a:srgbClr val="FF0066"/>
              </a:buClr>
              <a:buSzPct val="125000"/>
              <a:buFont typeface="Wingdings" pitchFamily="2" charset="2"/>
              <a:buChar char="Ø"/>
            </a:pPr>
            <a:r>
              <a:rPr lang="en-US" sz="2800" smtClean="0">
                <a:latin typeface="Arial" charset="0"/>
              </a:rPr>
              <a:t>The </a:t>
            </a:r>
            <a:r>
              <a:rPr lang="en-US" sz="2800" b="1" i="1" smtClean="0">
                <a:solidFill>
                  <a:srgbClr val="2B2BAD"/>
                </a:solidFill>
                <a:latin typeface="Arial" charset="0"/>
              </a:rPr>
              <a:t>frequency</a:t>
            </a:r>
            <a:r>
              <a:rPr lang="en-US" sz="2800" smtClean="0">
                <a:latin typeface="Arial" charset="0"/>
              </a:rPr>
              <a:t> with which LEP individuals come in contact with the program.</a:t>
            </a:r>
          </a:p>
          <a:p>
            <a:pPr>
              <a:buClr>
                <a:srgbClr val="FF0066"/>
              </a:buClr>
              <a:buSzPct val="125000"/>
              <a:buFont typeface="Wingdings" pitchFamily="2" charset="2"/>
              <a:buChar char="Ø"/>
            </a:pPr>
            <a:r>
              <a:rPr lang="en-US" sz="2800" smtClean="0">
                <a:latin typeface="Arial" charset="0"/>
              </a:rPr>
              <a:t>The </a:t>
            </a:r>
            <a:r>
              <a:rPr lang="en-US" sz="2800" b="1" i="1" smtClean="0">
                <a:solidFill>
                  <a:srgbClr val="2B2BAD"/>
                </a:solidFill>
                <a:latin typeface="Arial" charset="0"/>
              </a:rPr>
              <a:t>nature and importance</a:t>
            </a:r>
            <a:r>
              <a:rPr lang="en-US" sz="2800" smtClean="0">
                <a:latin typeface="Arial" charset="0"/>
              </a:rPr>
              <a:t> of the program, activity, or service provided by the program.</a:t>
            </a:r>
          </a:p>
          <a:p>
            <a:pPr>
              <a:buClr>
                <a:srgbClr val="FF0066"/>
              </a:buClr>
              <a:buSzPct val="125000"/>
              <a:buFont typeface="Wingdings" pitchFamily="2" charset="2"/>
              <a:buChar char="Ø"/>
            </a:pPr>
            <a:r>
              <a:rPr lang="en-US" sz="2800" smtClean="0">
                <a:latin typeface="Arial" charset="0"/>
              </a:rPr>
              <a:t>The </a:t>
            </a:r>
            <a:r>
              <a:rPr lang="en-US" sz="2800" b="1" i="1" smtClean="0">
                <a:solidFill>
                  <a:srgbClr val="2B2BAD"/>
                </a:solidFill>
                <a:latin typeface="Arial" charset="0"/>
              </a:rPr>
              <a:t>resources</a:t>
            </a:r>
            <a:r>
              <a:rPr lang="en-US" sz="2800" smtClean="0">
                <a:latin typeface="Arial" charset="0"/>
              </a:rPr>
              <a:t> available to the recipient.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anim calcmode="lin" valueType="num">
                                      <p:cBhvr additive="base">
                                        <p:cTn id="7" dur="500" fill="hold"/>
                                        <p:tgtEl>
                                          <p:spTgt spid="8294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9">
                                            <p:txEl>
                                              <p:pRg st="1" end="1"/>
                                            </p:txEl>
                                          </p:spTgt>
                                        </p:tgtEl>
                                        <p:attrNameLst>
                                          <p:attrName>style.visibility</p:attrName>
                                        </p:attrNameLst>
                                      </p:cBhvr>
                                      <p:to>
                                        <p:strVal val="visible"/>
                                      </p:to>
                                    </p:set>
                                    <p:anim calcmode="lin" valueType="num">
                                      <p:cBhvr additive="base">
                                        <p:cTn id="13" dur="500" fill="hold"/>
                                        <p:tgtEl>
                                          <p:spTgt spid="8294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9">
                                            <p:txEl>
                                              <p:pRg st="2" end="2"/>
                                            </p:txEl>
                                          </p:spTgt>
                                        </p:tgtEl>
                                        <p:attrNameLst>
                                          <p:attrName>style.visibility</p:attrName>
                                        </p:attrNameLst>
                                      </p:cBhvr>
                                      <p:to>
                                        <p:strVal val="visible"/>
                                      </p:to>
                                    </p:set>
                                    <p:anim calcmode="lin" valueType="num">
                                      <p:cBhvr additive="base">
                                        <p:cTn id="19" dur="500" fill="hold"/>
                                        <p:tgtEl>
                                          <p:spTgt spid="8294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9">
                                            <p:txEl>
                                              <p:pRg st="3" end="3"/>
                                            </p:txEl>
                                          </p:spTgt>
                                        </p:tgtEl>
                                        <p:attrNameLst>
                                          <p:attrName>style.visibility</p:attrName>
                                        </p:attrNameLst>
                                      </p:cBhvr>
                                      <p:to>
                                        <p:strVal val="visible"/>
                                      </p:to>
                                    </p:set>
                                    <p:anim calcmode="lin" valueType="num">
                                      <p:cBhvr additive="base">
                                        <p:cTn id="25" dur="500" fill="hold"/>
                                        <p:tgtEl>
                                          <p:spTgt spid="8294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13346" name="AutoShape 2"/>
          <p:cNvSpPr>
            <a:spLocks noChangeArrowheads="1"/>
          </p:cNvSpPr>
          <p:nvPr/>
        </p:nvSpPr>
        <p:spPr bwMode="auto">
          <a:xfrm>
            <a:off x="381000" y="4114800"/>
            <a:ext cx="2743200" cy="2362200"/>
          </a:xfrm>
          <a:prstGeom prst="rightArrowCallout">
            <a:avLst>
              <a:gd name="adj1" fmla="val 25000"/>
              <a:gd name="adj2" fmla="val 25000"/>
              <a:gd name="adj3" fmla="val 19355"/>
              <a:gd name="adj4" fmla="val 66667"/>
            </a:avLst>
          </a:prstGeom>
          <a:gradFill rotWithShape="0">
            <a:gsLst>
              <a:gs pos="0">
                <a:srgbClr val="FFFF66"/>
              </a:gs>
              <a:gs pos="100000">
                <a:srgbClr val="FFFFFF"/>
              </a:gs>
            </a:gsLst>
            <a:lin ang="0" scaled="1"/>
          </a:gradFill>
          <a:ln w="9525">
            <a:solidFill>
              <a:schemeClr val="tx1"/>
            </a:solidFill>
            <a:miter lim="800000"/>
            <a:headEnd/>
            <a:tailEnd/>
          </a:ln>
        </p:spPr>
        <p:txBody>
          <a:bodyPr wrap="none" anchor="ctr"/>
          <a:lstStyle/>
          <a:p>
            <a:pPr eaLnBrk="0" hangingPunct="0">
              <a:spcBef>
                <a:spcPct val="20000"/>
              </a:spcBef>
              <a:buClr>
                <a:srgbClr val="FF0066"/>
              </a:buClr>
              <a:buSzPct val="125000"/>
              <a:buFont typeface="Wingdings" pitchFamily="2" charset="2"/>
              <a:buChar char="Ø"/>
            </a:pPr>
            <a:endParaRPr lang="en-US"/>
          </a:p>
        </p:txBody>
      </p:sp>
      <p:sp>
        <p:nvSpPr>
          <p:cNvPr id="313347" name="AutoShape 3"/>
          <p:cNvSpPr>
            <a:spLocks noChangeArrowheads="1"/>
          </p:cNvSpPr>
          <p:nvPr/>
        </p:nvSpPr>
        <p:spPr bwMode="auto">
          <a:xfrm>
            <a:off x="381000" y="1295400"/>
            <a:ext cx="2743200" cy="2209800"/>
          </a:xfrm>
          <a:prstGeom prst="rightArrowCallout">
            <a:avLst>
              <a:gd name="adj1" fmla="val 25000"/>
              <a:gd name="adj2" fmla="val 25000"/>
              <a:gd name="adj3" fmla="val 20690"/>
              <a:gd name="adj4" fmla="val 66667"/>
            </a:avLst>
          </a:prstGeom>
          <a:gradFill rotWithShape="0">
            <a:gsLst>
              <a:gs pos="0">
                <a:srgbClr val="FFFF66"/>
              </a:gs>
              <a:gs pos="100000">
                <a:srgbClr val="FFFFFF"/>
              </a:gs>
            </a:gsLst>
            <a:lin ang="0" scaled="1"/>
          </a:gradFill>
          <a:ln w="9525">
            <a:solidFill>
              <a:schemeClr val="tx1"/>
            </a:solidFill>
            <a:miter lim="800000"/>
            <a:headEnd/>
            <a:tailEnd/>
          </a:ln>
        </p:spPr>
        <p:txBody>
          <a:bodyPr wrap="none" anchor="ctr"/>
          <a:lstStyle/>
          <a:p>
            <a:pPr eaLnBrk="0" hangingPunct="0">
              <a:spcBef>
                <a:spcPct val="20000"/>
              </a:spcBef>
              <a:buClr>
                <a:srgbClr val="FF0066"/>
              </a:buClr>
              <a:buSzPct val="125000"/>
              <a:buFont typeface="Wingdings" pitchFamily="2" charset="2"/>
              <a:buChar char="Ø"/>
            </a:pPr>
            <a:endParaRPr lang="en-US"/>
          </a:p>
        </p:txBody>
      </p:sp>
      <p:sp>
        <p:nvSpPr>
          <p:cNvPr id="313348" name="Rectangle 4"/>
          <p:cNvSpPr>
            <a:spLocks noChangeArrowheads="1"/>
          </p:cNvSpPr>
          <p:nvPr/>
        </p:nvSpPr>
        <p:spPr bwMode="auto">
          <a:xfrm rot="5400000" flipH="1">
            <a:off x="4610100" y="2400300"/>
            <a:ext cx="2895600" cy="5562600"/>
          </a:xfrm>
          <a:prstGeom prst="rect">
            <a:avLst/>
          </a:prstGeom>
          <a:solidFill>
            <a:srgbClr val="FFFF66"/>
          </a:solidFill>
          <a:ln w="9525">
            <a:solidFill>
              <a:schemeClr val="tx1"/>
            </a:solidFill>
            <a:miter lim="800000"/>
            <a:headEnd/>
            <a:tailEnd/>
          </a:ln>
        </p:spPr>
        <p:txBody>
          <a:bodyPr wrap="none" anchor="ctr"/>
          <a:lstStyle/>
          <a:p>
            <a:pPr eaLnBrk="0" hangingPunct="0">
              <a:spcBef>
                <a:spcPct val="20000"/>
              </a:spcBef>
              <a:buClr>
                <a:srgbClr val="FF0066"/>
              </a:buClr>
              <a:buSzPct val="125000"/>
              <a:buFont typeface="Wingdings" pitchFamily="2" charset="2"/>
              <a:buChar char="Ø"/>
            </a:pPr>
            <a:endParaRPr lang="en-US"/>
          </a:p>
        </p:txBody>
      </p:sp>
      <p:sp>
        <p:nvSpPr>
          <p:cNvPr id="313349" name="Rectangle 5"/>
          <p:cNvSpPr>
            <a:spLocks noChangeArrowheads="1"/>
          </p:cNvSpPr>
          <p:nvPr/>
        </p:nvSpPr>
        <p:spPr bwMode="auto">
          <a:xfrm rot="16200000" flipV="1">
            <a:off x="4914900" y="-342900"/>
            <a:ext cx="2286000" cy="5562600"/>
          </a:xfrm>
          <a:prstGeom prst="rect">
            <a:avLst/>
          </a:prstGeom>
          <a:solidFill>
            <a:srgbClr val="FFFF66"/>
          </a:solidFill>
          <a:ln w="9525">
            <a:solidFill>
              <a:schemeClr val="tx1"/>
            </a:solidFill>
            <a:miter lim="800000"/>
            <a:headEnd/>
            <a:tailEnd/>
          </a:ln>
        </p:spPr>
        <p:txBody>
          <a:bodyPr wrap="none" anchor="ctr"/>
          <a:lstStyle/>
          <a:p>
            <a:pPr eaLnBrk="0" hangingPunct="0">
              <a:spcBef>
                <a:spcPct val="20000"/>
              </a:spcBef>
              <a:buClr>
                <a:srgbClr val="FF0066"/>
              </a:buClr>
              <a:buSzPct val="125000"/>
              <a:buFont typeface="Wingdings" pitchFamily="2" charset="2"/>
              <a:buChar char="Ø"/>
            </a:pPr>
            <a:endParaRPr lang="en-US"/>
          </a:p>
        </p:txBody>
      </p:sp>
      <p:sp>
        <p:nvSpPr>
          <p:cNvPr id="313350" name="Text Box 6"/>
          <p:cNvSpPr txBox="1">
            <a:spLocks noChangeArrowheads="1"/>
          </p:cNvSpPr>
          <p:nvPr/>
        </p:nvSpPr>
        <p:spPr bwMode="auto">
          <a:xfrm>
            <a:off x="381000" y="304800"/>
            <a:ext cx="8229600" cy="701675"/>
          </a:xfrm>
          <a:prstGeom prst="rect">
            <a:avLst/>
          </a:prstGeom>
          <a:noFill/>
          <a:ln w="9525">
            <a:noFill/>
            <a:miter lim="800000"/>
            <a:headEnd/>
            <a:tailEnd/>
          </a:ln>
        </p:spPr>
        <p:txBody>
          <a:bodyPr>
            <a:spAutoFit/>
          </a:bodyPr>
          <a:lstStyle/>
          <a:p>
            <a:pPr eaLnBrk="0" hangingPunct="0">
              <a:spcBef>
                <a:spcPct val="50000"/>
              </a:spcBef>
            </a:pPr>
            <a:r>
              <a:rPr lang="en-US" sz="4000">
                <a:solidFill>
                  <a:schemeClr val="tx1"/>
                </a:solidFill>
              </a:rPr>
              <a:t>What are language services?</a:t>
            </a:r>
            <a:endParaRPr lang="en-US" sz="2400">
              <a:solidFill>
                <a:schemeClr val="tx1"/>
              </a:solidFill>
            </a:endParaRPr>
          </a:p>
        </p:txBody>
      </p:sp>
      <p:sp>
        <p:nvSpPr>
          <p:cNvPr id="313351" name="Text Box 7"/>
          <p:cNvSpPr txBox="1">
            <a:spLocks noChangeArrowheads="1"/>
          </p:cNvSpPr>
          <p:nvPr/>
        </p:nvSpPr>
        <p:spPr bwMode="auto">
          <a:xfrm>
            <a:off x="457200" y="1371600"/>
            <a:ext cx="1752600" cy="1971675"/>
          </a:xfrm>
          <a:prstGeom prst="rect">
            <a:avLst/>
          </a:prstGeom>
          <a:noFill/>
          <a:ln w="9525">
            <a:noFill/>
            <a:miter lim="800000"/>
            <a:headEnd/>
            <a:tailEnd/>
          </a:ln>
        </p:spPr>
        <p:txBody>
          <a:bodyPr>
            <a:spAutoFit/>
          </a:bodyPr>
          <a:lstStyle/>
          <a:p>
            <a:pPr eaLnBrk="0" hangingPunct="0">
              <a:lnSpc>
                <a:spcPct val="110000"/>
              </a:lnSpc>
              <a:spcBef>
                <a:spcPct val="50000"/>
              </a:spcBef>
            </a:pPr>
            <a:r>
              <a:rPr lang="en-US" sz="2800">
                <a:solidFill>
                  <a:schemeClr val="tx1"/>
                </a:solidFill>
              </a:rPr>
              <a:t>Provide oral language services</a:t>
            </a:r>
          </a:p>
        </p:txBody>
      </p:sp>
      <p:sp>
        <p:nvSpPr>
          <p:cNvPr id="313352" name="Text Box 8"/>
          <p:cNvSpPr txBox="1">
            <a:spLocks noChangeArrowheads="1"/>
          </p:cNvSpPr>
          <p:nvPr/>
        </p:nvSpPr>
        <p:spPr bwMode="auto">
          <a:xfrm>
            <a:off x="3352800" y="1447800"/>
            <a:ext cx="5791200" cy="1797050"/>
          </a:xfrm>
          <a:prstGeom prst="rect">
            <a:avLst/>
          </a:prstGeom>
          <a:noFill/>
          <a:ln w="9525">
            <a:noFill/>
            <a:miter lim="800000"/>
            <a:headEnd/>
            <a:tailEnd/>
          </a:ln>
        </p:spPr>
        <p:txBody>
          <a:bodyPr>
            <a:spAutoFit/>
          </a:bodyPr>
          <a:lstStyle/>
          <a:p>
            <a:pPr eaLnBrk="0" hangingPunct="0">
              <a:spcBef>
                <a:spcPct val="50000"/>
              </a:spcBef>
            </a:pPr>
            <a:r>
              <a:rPr lang="en-US" sz="2800" u="sng">
                <a:solidFill>
                  <a:schemeClr val="tx1"/>
                </a:solidFill>
              </a:rPr>
              <a:t>Insure Interpreter Competency</a:t>
            </a:r>
            <a:endParaRPr lang="en-US" sz="2400" u="sng">
              <a:solidFill>
                <a:srgbClr val="2B2BAD"/>
              </a:solidFill>
            </a:endParaRPr>
          </a:p>
          <a:p>
            <a:pPr eaLnBrk="0" hangingPunct="0">
              <a:spcBef>
                <a:spcPct val="50000"/>
              </a:spcBef>
            </a:pPr>
            <a:r>
              <a:rPr lang="en-US" sz="2400">
                <a:solidFill>
                  <a:srgbClr val="2B2BAD"/>
                </a:solidFill>
              </a:rPr>
              <a:t>Usually family members, friends, and uncertified co-workers are not appropriate.</a:t>
            </a:r>
            <a:endParaRPr lang="en-US" sz="2400">
              <a:solidFill>
                <a:schemeClr val="tx1"/>
              </a:solidFill>
            </a:endParaRPr>
          </a:p>
        </p:txBody>
      </p:sp>
      <p:sp>
        <p:nvSpPr>
          <p:cNvPr id="313353" name="Text Box 9"/>
          <p:cNvSpPr txBox="1">
            <a:spLocks noChangeArrowheads="1"/>
          </p:cNvSpPr>
          <p:nvPr/>
        </p:nvSpPr>
        <p:spPr bwMode="auto">
          <a:xfrm>
            <a:off x="3429000" y="3886200"/>
            <a:ext cx="5410200" cy="3759200"/>
          </a:xfrm>
          <a:prstGeom prst="rect">
            <a:avLst/>
          </a:prstGeom>
          <a:noFill/>
          <a:ln w="9525">
            <a:noFill/>
            <a:miter lim="800000"/>
            <a:headEnd/>
            <a:tailEnd/>
          </a:ln>
        </p:spPr>
        <p:txBody>
          <a:bodyPr>
            <a:spAutoFit/>
          </a:bodyPr>
          <a:lstStyle/>
          <a:p>
            <a:pPr eaLnBrk="0" hangingPunct="0">
              <a:spcBef>
                <a:spcPct val="50000"/>
              </a:spcBef>
            </a:pPr>
            <a:r>
              <a:rPr lang="en-US" sz="2800" u="sng">
                <a:solidFill>
                  <a:schemeClr val="tx1"/>
                </a:solidFill>
              </a:rPr>
              <a:t>Safe Harbor Provision</a:t>
            </a:r>
            <a:r>
              <a:rPr lang="en-US" sz="2800">
                <a:solidFill>
                  <a:schemeClr val="tx1"/>
                </a:solidFill>
              </a:rPr>
              <a:t> </a:t>
            </a:r>
          </a:p>
          <a:p>
            <a:pPr eaLnBrk="0" hangingPunct="0">
              <a:lnSpc>
                <a:spcPct val="90000"/>
              </a:lnSpc>
              <a:spcBef>
                <a:spcPct val="50000"/>
              </a:spcBef>
            </a:pPr>
            <a:r>
              <a:rPr lang="en-US" sz="2400">
                <a:solidFill>
                  <a:schemeClr val="tx1"/>
                </a:solidFill>
              </a:rPr>
              <a:t>If 5% or 1,000 (whichever is less) of population is LEP, </a:t>
            </a:r>
            <a:r>
              <a:rPr lang="en-US" sz="2400" u="sng">
                <a:solidFill>
                  <a:srgbClr val="FF6600"/>
                </a:solidFill>
              </a:rPr>
              <a:t>VITAL</a:t>
            </a:r>
            <a:r>
              <a:rPr lang="en-US" sz="2400">
                <a:solidFill>
                  <a:schemeClr val="tx1"/>
                </a:solidFill>
              </a:rPr>
              <a:t> documents must be translated </a:t>
            </a:r>
          </a:p>
          <a:p>
            <a:pPr eaLnBrk="0" hangingPunct="0">
              <a:lnSpc>
                <a:spcPct val="90000"/>
              </a:lnSpc>
              <a:spcBef>
                <a:spcPct val="50000"/>
              </a:spcBef>
            </a:pPr>
            <a:r>
              <a:rPr lang="en-US" sz="2000">
                <a:solidFill>
                  <a:schemeClr val="tx1"/>
                </a:solidFill>
              </a:rPr>
              <a:t>However, if 5% represents fewer than 50, then written notice of free written translation upon request must be provided).</a:t>
            </a:r>
          </a:p>
          <a:p>
            <a:pPr eaLnBrk="0" hangingPunct="0">
              <a:spcBef>
                <a:spcPct val="50000"/>
              </a:spcBef>
            </a:pPr>
            <a:endParaRPr lang="en-US" sz="2400">
              <a:solidFill>
                <a:schemeClr val="accent2"/>
              </a:solidFill>
            </a:endParaRPr>
          </a:p>
          <a:p>
            <a:pPr eaLnBrk="0" hangingPunct="0">
              <a:spcBef>
                <a:spcPct val="50000"/>
              </a:spcBef>
            </a:pPr>
            <a:endParaRPr lang="en-US" sz="2400">
              <a:solidFill>
                <a:schemeClr val="accent2"/>
              </a:solidFill>
            </a:endParaRPr>
          </a:p>
        </p:txBody>
      </p:sp>
      <p:sp>
        <p:nvSpPr>
          <p:cNvPr id="313354" name="Text Box 10"/>
          <p:cNvSpPr txBox="1">
            <a:spLocks noChangeArrowheads="1"/>
          </p:cNvSpPr>
          <p:nvPr/>
        </p:nvSpPr>
        <p:spPr bwMode="auto">
          <a:xfrm>
            <a:off x="457200" y="4267200"/>
            <a:ext cx="1981200" cy="2143125"/>
          </a:xfrm>
          <a:prstGeom prst="rect">
            <a:avLst/>
          </a:prstGeom>
          <a:noFill/>
          <a:ln w="9525">
            <a:noFill/>
            <a:miter lim="800000"/>
            <a:headEnd/>
            <a:tailEnd/>
          </a:ln>
        </p:spPr>
        <p:txBody>
          <a:bodyPr>
            <a:spAutoFit/>
          </a:bodyPr>
          <a:lstStyle/>
          <a:p>
            <a:pPr eaLnBrk="0" hangingPunct="0">
              <a:lnSpc>
                <a:spcPct val="120000"/>
              </a:lnSpc>
              <a:spcBef>
                <a:spcPct val="50000"/>
              </a:spcBef>
            </a:pPr>
            <a:r>
              <a:rPr lang="en-US" sz="2800">
                <a:solidFill>
                  <a:schemeClr val="tx1"/>
                </a:solidFill>
              </a:rPr>
              <a:t>Provide translation of written materials</a:t>
            </a:r>
            <a:endParaRPr lang="en-US" sz="2400">
              <a:solidFill>
                <a:schemeClr val="tx1"/>
              </a:solidFill>
            </a:endParaRPr>
          </a:p>
        </p:txBody>
      </p:sp>
      <p:sp>
        <p:nvSpPr>
          <p:cNvPr id="313355" name="Text Box 11"/>
          <p:cNvSpPr txBox="1">
            <a:spLocks noChangeArrowheads="1"/>
          </p:cNvSpPr>
          <p:nvPr/>
        </p:nvSpPr>
        <p:spPr bwMode="auto">
          <a:xfrm>
            <a:off x="609600" y="3581400"/>
            <a:ext cx="1447800"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tx1"/>
                </a:solidFill>
              </a:rPr>
              <a:t>   and</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99">
            <a:alpha val="47000"/>
          </a:srgbClr>
        </a:solidFill>
        <a:effectLst/>
      </p:bgPr>
    </p:bg>
    <p:spTree>
      <p:nvGrpSpPr>
        <p:cNvPr id="1" name=""/>
        <p:cNvGrpSpPr/>
        <p:nvPr/>
      </p:nvGrpSpPr>
      <p:grpSpPr>
        <a:xfrm>
          <a:off x="0" y="0"/>
          <a:ext cx="0" cy="0"/>
          <a:chOff x="0" y="0"/>
          <a:chExt cx="0" cy="0"/>
        </a:xfrm>
      </p:grpSpPr>
      <p:sp>
        <p:nvSpPr>
          <p:cNvPr id="3" name="Rectangle 2"/>
          <p:cNvSpPr/>
          <p:nvPr/>
        </p:nvSpPr>
        <p:spPr>
          <a:xfrm>
            <a:off x="609600" y="381000"/>
            <a:ext cx="7239000" cy="707886"/>
          </a:xfrm>
          <a:prstGeom prst="rect">
            <a:avLst/>
          </a:prstGeom>
        </p:spPr>
        <p:txBody>
          <a:bodyPr wrap="square">
            <a:spAutoFit/>
          </a:bodyPr>
          <a:lstStyle/>
          <a:p>
            <a:r>
              <a:rPr lang="en-US" sz="4000" dirty="0" smtClean="0">
                <a:solidFill>
                  <a:srgbClr val="0000FF"/>
                </a:solidFill>
              </a:rPr>
              <a:t>What is meaningful access?</a:t>
            </a:r>
            <a:endParaRPr lang="en-US" sz="4000" dirty="0">
              <a:solidFill>
                <a:srgbClr val="0000FF"/>
              </a:solidFill>
            </a:endParaRPr>
          </a:p>
        </p:txBody>
      </p:sp>
      <p:sp>
        <p:nvSpPr>
          <p:cNvPr id="4" name="Rectangle 3"/>
          <p:cNvSpPr/>
          <p:nvPr/>
        </p:nvSpPr>
        <p:spPr>
          <a:xfrm>
            <a:off x="693964" y="1066800"/>
            <a:ext cx="7840436" cy="5386090"/>
          </a:xfrm>
          <a:prstGeom prst="rect">
            <a:avLst/>
          </a:prstGeom>
        </p:spPr>
        <p:txBody>
          <a:bodyPr wrap="square">
            <a:spAutoFit/>
          </a:bodyPr>
          <a:lstStyle/>
          <a:p>
            <a:r>
              <a:rPr lang="en-US" dirty="0">
                <a:solidFill>
                  <a:schemeClr val="tx1"/>
                </a:solidFill>
              </a:rPr>
              <a:t>•	During intake of a victim services program, an employee interviews a Spanish-speaking LEP victim of abuse using hand gestures and having the individual speak in broken English (without interpretation).</a:t>
            </a:r>
          </a:p>
          <a:p>
            <a:r>
              <a:rPr lang="en-US" dirty="0">
                <a:solidFill>
                  <a:schemeClr val="tx1"/>
                </a:solidFill>
              </a:rPr>
              <a:t>•	A police officer attempts to question a victim of domestic violence by using the alleged abuser as an interpreter</a:t>
            </a:r>
            <a:r>
              <a:rPr lang="en-US" dirty="0" smtClean="0">
                <a:solidFill>
                  <a:schemeClr val="tx1"/>
                </a:solidFill>
              </a:rPr>
              <a:t>.</a:t>
            </a:r>
          </a:p>
          <a:p>
            <a:endParaRPr lang="en-US" dirty="0">
              <a:solidFill>
                <a:schemeClr val="tx1"/>
              </a:solidFill>
            </a:endParaRPr>
          </a:p>
          <a:p>
            <a:r>
              <a:rPr lang="en-US" sz="2400" i="1" dirty="0" smtClean="0">
                <a:solidFill>
                  <a:schemeClr val="tx1"/>
                </a:solidFill>
              </a:rPr>
              <a:t>Have these persons been afforded meaningful access? </a:t>
            </a:r>
            <a:endParaRPr lang="en-US" sz="2400" i="1" dirty="0">
              <a:solidFill>
                <a:schemeClr val="tx1"/>
              </a:solidFill>
            </a:endParaRPr>
          </a:p>
        </p:txBody>
      </p:sp>
    </p:spTree>
    <p:extLst>
      <p:ext uri="{BB962C8B-B14F-4D97-AF65-F5344CB8AC3E}">
        <p14:creationId xmlns:p14="http://schemas.microsoft.com/office/powerpoint/2010/main" val="143186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228600" y="609600"/>
            <a:ext cx="8534400" cy="1143000"/>
          </a:xfrm>
        </p:spPr>
        <p:txBody>
          <a:bodyPr/>
          <a:lstStyle/>
          <a:p>
            <a:r>
              <a:rPr lang="en-US" sz="3600" i="1" smtClean="0">
                <a:solidFill>
                  <a:schemeClr val="bg1"/>
                </a:solidFill>
                <a:latin typeface="Arial" charset="0"/>
              </a:rPr>
              <a:t>What should a written LEP Policy have?</a:t>
            </a:r>
            <a:br>
              <a:rPr lang="en-US" sz="3600" i="1" smtClean="0">
                <a:solidFill>
                  <a:schemeClr val="bg1"/>
                </a:solidFill>
                <a:latin typeface="Arial" charset="0"/>
              </a:rPr>
            </a:br>
            <a:r>
              <a:rPr lang="en-US" sz="4800" smtClean="0">
                <a:solidFill>
                  <a:srgbClr val="FFFF00"/>
                </a:solidFill>
                <a:latin typeface="Arial" charset="0"/>
              </a:rPr>
              <a:t>Five Elements</a:t>
            </a:r>
          </a:p>
        </p:txBody>
      </p:sp>
      <p:sp>
        <p:nvSpPr>
          <p:cNvPr id="315395" name="Rectangle 3"/>
          <p:cNvSpPr>
            <a:spLocks noGrp="1" noChangeArrowheads="1"/>
          </p:cNvSpPr>
          <p:nvPr>
            <p:ph type="body" idx="1"/>
          </p:nvPr>
        </p:nvSpPr>
        <p:spPr/>
        <p:txBody>
          <a:bodyPr/>
          <a:lstStyle/>
          <a:p>
            <a:pPr>
              <a:buFont typeface="Wingdings" pitchFamily="2" charset="2"/>
              <a:buChar char="Ø"/>
            </a:pPr>
            <a:r>
              <a:rPr lang="en-US" smtClean="0">
                <a:solidFill>
                  <a:schemeClr val="bg1"/>
                </a:solidFill>
                <a:latin typeface="Arial" charset="0"/>
              </a:rPr>
              <a:t>A process for identifying LEP persons who need language assistance</a:t>
            </a:r>
          </a:p>
          <a:p>
            <a:pPr>
              <a:buFont typeface="Wingdings" pitchFamily="2" charset="2"/>
              <a:buChar char="Ø"/>
            </a:pPr>
            <a:r>
              <a:rPr lang="en-US" smtClean="0">
                <a:solidFill>
                  <a:schemeClr val="bg1"/>
                </a:solidFill>
                <a:latin typeface="Arial" charset="0"/>
              </a:rPr>
              <a:t>Information about the available language assistance measures</a:t>
            </a:r>
          </a:p>
          <a:p>
            <a:pPr>
              <a:buFont typeface="Wingdings" pitchFamily="2" charset="2"/>
              <a:buChar char="Ø"/>
            </a:pPr>
            <a:r>
              <a:rPr lang="en-US" smtClean="0">
                <a:solidFill>
                  <a:schemeClr val="bg1"/>
                </a:solidFill>
                <a:latin typeface="Arial" charset="0"/>
              </a:rPr>
              <a:t>Training for staff</a:t>
            </a:r>
          </a:p>
          <a:p>
            <a:pPr>
              <a:buFont typeface="Wingdings" pitchFamily="2" charset="2"/>
              <a:buChar char="Ø"/>
            </a:pPr>
            <a:r>
              <a:rPr lang="en-US" smtClean="0">
                <a:solidFill>
                  <a:schemeClr val="bg1"/>
                </a:solidFill>
                <a:latin typeface="Arial" charset="0"/>
              </a:rPr>
              <a:t>Notice to LEP persons</a:t>
            </a:r>
          </a:p>
          <a:p>
            <a:pPr>
              <a:buFont typeface="Wingdings" pitchFamily="2" charset="2"/>
              <a:buChar char="Ø"/>
            </a:pPr>
            <a:r>
              <a:rPr lang="en-US" smtClean="0">
                <a:solidFill>
                  <a:schemeClr val="bg1"/>
                </a:solidFill>
                <a:latin typeface="Arial" charset="0"/>
              </a:rPr>
              <a:t>Monitoring and updating the LEP policy</a:t>
            </a:r>
          </a:p>
        </p:txBody>
      </p:sp>
      <p:sp>
        <p:nvSpPr>
          <p:cNvPr id="315396" name="Oval 4"/>
          <p:cNvSpPr>
            <a:spLocks noChangeArrowheads="1"/>
          </p:cNvSpPr>
          <p:nvPr/>
        </p:nvSpPr>
        <p:spPr bwMode="auto">
          <a:xfrm>
            <a:off x="228600" y="457200"/>
            <a:ext cx="8610600" cy="1066800"/>
          </a:xfrm>
          <a:prstGeom prst="ellipse">
            <a:avLst/>
          </a:prstGeom>
          <a:noFill/>
          <a:ln w="9525" algn="ctr">
            <a:noFill/>
            <a:round/>
            <a:headEnd/>
            <a:tailEnd/>
          </a:ln>
        </p:spPr>
        <p:txBody>
          <a:bodyPr wrap="none" anchor="ctr"/>
          <a:lstStyle/>
          <a:p>
            <a:pPr eaLnBrk="0" hangingPunct="0">
              <a:spcBef>
                <a:spcPct val="20000"/>
              </a:spcBef>
              <a:buClr>
                <a:srgbClr val="FF0066"/>
              </a:buClr>
              <a:buSzPct val="125000"/>
              <a:buFont typeface="Wingdings" pitchFamily="2" charset="2"/>
              <a:buChar char="Ø"/>
            </a:pPr>
            <a:endParaRPr lang="en-US"/>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D9DFF"/>
        </a:solidFill>
        <a:effectLst/>
      </p:bgPr>
    </p:bg>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381000" y="1752600"/>
            <a:ext cx="8382000" cy="3581400"/>
          </a:xfrm>
          <a:prstGeom prst="rect">
            <a:avLst/>
          </a:prstGeom>
        </p:spPr>
        <p:txBody>
          <a:bodyPr wrap="none" fromWordArt="1">
            <a:prstTxWarp prst="textFadeUp">
              <a:avLst>
                <a:gd name="adj" fmla="val 9991"/>
              </a:avLst>
            </a:prstTxWarp>
          </a:bodyPr>
          <a:lstStyle/>
          <a:p>
            <a:pPr algn="ctr"/>
            <a:r>
              <a:rPr lang="en-US" sz="3600" kern="10">
                <a:ln w="19050">
                  <a:solidFill>
                    <a:srgbClr val="000080"/>
                  </a:solidFill>
                  <a:round/>
                  <a:headEnd/>
                  <a:tailEnd/>
                </a:ln>
                <a:gradFill rotWithShape="1">
                  <a:gsLst>
                    <a:gs pos="0">
                      <a:srgbClr val="FEF9F0"/>
                    </a:gs>
                    <a:gs pos="100000">
                      <a:srgbClr val="FDF103"/>
                    </a:gs>
                  </a:gsLst>
                  <a:lin ang="5400000" scaled="1"/>
                </a:gradFill>
                <a:effectLst>
                  <a:outerShdw dist="35921" dir="2700000" sy="50000" rotWithShape="0">
                    <a:srgbClr val="875B0D"/>
                  </a:outerShdw>
                </a:effectLst>
                <a:latin typeface="Arial Black"/>
              </a:rPr>
              <a:t>No Retaliation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ppt_x</p:attrName>
                                        </p:attrNameLst>
                                      </p:cBhvr>
                                      <p:tavLst>
                                        <p:tav tm="0">
                                          <p:val>
                                            <p:strVal val="#ppt_x"/>
                                          </p:val>
                                        </p:tav>
                                        <p:tav tm="100000">
                                          <p:val>
                                            <p:strVal val="#ppt_x"/>
                                          </p:val>
                                        </p:tav>
                                      </p:tavLst>
                                    </p:anim>
                                    <p:anim calcmode="lin" valueType="num">
                                      <p:cBhvr>
                                        <p:cTn id="8" dur="500" fill="hold"/>
                                        <p:tgtEl>
                                          <p:spTgt spid="62466"/>
                                        </p:tgtEl>
                                        <p:attrNameLst>
                                          <p:attrName>ppt_y</p:attrName>
                                        </p:attrNameLst>
                                      </p:cBhvr>
                                      <p:tavLst>
                                        <p:tav tm="0">
                                          <p:val>
                                            <p:strVal val="#ppt_y+#ppt_h/2"/>
                                          </p:val>
                                        </p:tav>
                                        <p:tav tm="100000">
                                          <p:val>
                                            <p:strVal val="#ppt_y"/>
                                          </p:val>
                                        </p:tav>
                                      </p:tavLst>
                                    </p:anim>
                                    <p:anim calcmode="lin" valueType="num">
                                      <p:cBhvr>
                                        <p:cTn id="9" dur="500" fill="hold"/>
                                        <p:tgtEl>
                                          <p:spTgt spid="62466"/>
                                        </p:tgtEl>
                                        <p:attrNameLst>
                                          <p:attrName>ppt_w</p:attrName>
                                        </p:attrNameLst>
                                      </p:cBhvr>
                                      <p:tavLst>
                                        <p:tav tm="0">
                                          <p:val>
                                            <p:strVal val="#ppt_w"/>
                                          </p:val>
                                        </p:tav>
                                        <p:tav tm="100000">
                                          <p:val>
                                            <p:strVal val="#ppt_w"/>
                                          </p:val>
                                        </p:tav>
                                      </p:tavLst>
                                    </p:anim>
                                    <p:anim calcmode="lin" valueType="num">
                                      <p:cBhvr>
                                        <p:cTn id="10" dur="500" fill="hold"/>
                                        <p:tgtEl>
                                          <p:spTgt spid="624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Rectangle 1"/>
          <p:cNvSpPr/>
          <p:nvPr/>
        </p:nvSpPr>
        <p:spPr>
          <a:xfrm>
            <a:off x="838200" y="304800"/>
            <a:ext cx="7391400" cy="2123658"/>
          </a:xfrm>
          <a:prstGeom prst="rect">
            <a:avLst/>
          </a:prstGeom>
        </p:spPr>
        <p:txBody>
          <a:bodyPr wrap="square">
            <a:spAutoFit/>
          </a:bodyPr>
          <a:lstStyle/>
          <a:p>
            <a:r>
              <a:rPr lang="en-US" sz="4400" i="1" dirty="0" smtClean="0">
                <a:solidFill>
                  <a:srgbClr val="FFFF00"/>
                </a:solidFill>
              </a:rPr>
              <a:t>On </a:t>
            </a:r>
            <a:r>
              <a:rPr lang="en-US" sz="4400" i="1" dirty="0">
                <a:solidFill>
                  <a:srgbClr val="FFFF00"/>
                </a:solidFill>
              </a:rPr>
              <a:t>what bases do recipients have to comply </a:t>
            </a:r>
            <a:r>
              <a:rPr lang="en-US" sz="4400" i="1" dirty="0" smtClean="0">
                <a:solidFill>
                  <a:srgbClr val="FFFF00"/>
                </a:solidFill>
              </a:rPr>
              <a:t>with the laws? </a:t>
            </a:r>
            <a:endParaRPr lang="en-US" sz="4400" i="1" dirty="0">
              <a:solidFill>
                <a:srgbClr val="FFFF00"/>
              </a:solidFill>
            </a:endParaRPr>
          </a:p>
        </p:txBody>
      </p:sp>
      <p:sp>
        <p:nvSpPr>
          <p:cNvPr id="3" name="Rectangle 2"/>
          <p:cNvSpPr/>
          <p:nvPr/>
        </p:nvSpPr>
        <p:spPr>
          <a:xfrm>
            <a:off x="2286000" y="2644170"/>
            <a:ext cx="4572000" cy="1938992"/>
          </a:xfrm>
          <a:prstGeom prst="rect">
            <a:avLst/>
          </a:prstGeom>
        </p:spPr>
        <p:txBody>
          <a:bodyPr>
            <a:spAutoFit/>
          </a:bodyPr>
          <a:lstStyle/>
          <a:p>
            <a:r>
              <a:rPr lang="en-US" dirty="0"/>
              <a:t>▪	</a:t>
            </a:r>
            <a:r>
              <a:rPr lang="en-US" sz="4000" dirty="0"/>
              <a:t>Statute</a:t>
            </a:r>
          </a:p>
          <a:p>
            <a:r>
              <a:rPr lang="en-US" dirty="0"/>
              <a:t>▪	</a:t>
            </a:r>
            <a:r>
              <a:rPr lang="en-US" sz="4000" dirty="0"/>
              <a:t>Contract</a:t>
            </a:r>
          </a:p>
          <a:p>
            <a:r>
              <a:rPr lang="en-US" dirty="0"/>
              <a:t>▪	</a:t>
            </a:r>
            <a:r>
              <a:rPr lang="en-US" sz="4000" dirty="0"/>
              <a:t>Regulation</a:t>
            </a:r>
          </a:p>
        </p:txBody>
      </p:sp>
    </p:spTree>
    <p:extLst>
      <p:ext uri="{BB962C8B-B14F-4D97-AF65-F5344CB8AC3E}">
        <p14:creationId xmlns:p14="http://schemas.microsoft.com/office/powerpoint/2010/main" val="739828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1E1E76"/>
            </a:gs>
          </a:gsLst>
          <a:lin ang="0" scaled="1"/>
        </a:gradFill>
        <a:effectLst/>
      </p:bgPr>
    </p:bg>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533400" y="1524000"/>
            <a:ext cx="8153400" cy="4598182"/>
          </a:xfrm>
          <a:prstGeom prst="rect">
            <a:avLst/>
          </a:prstGeom>
          <a:noFill/>
          <a:ln w="9525">
            <a:noFill/>
            <a:miter lim="800000"/>
            <a:headEnd/>
            <a:tailEnd/>
          </a:ln>
        </p:spPr>
        <p:txBody>
          <a:bodyPr>
            <a:spAutoFit/>
          </a:bodyPr>
          <a:lstStyle/>
          <a:p>
            <a:pPr eaLnBrk="0" hangingPunct="0">
              <a:lnSpc>
                <a:spcPct val="90000"/>
              </a:lnSpc>
              <a:spcBef>
                <a:spcPct val="50000"/>
              </a:spcBef>
            </a:pPr>
            <a:r>
              <a:rPr lang="en-US" sz="2400" dirty="0" smtClean="0"/>
              <a:t>The applicant understand that the federal statutes and regulations applicable to the award (if any) made by the Department based on the application specifically include the statutes and regulations pertaining to civil rights and nondiscrimination, and, in addition – </a:t>
            </a:r>
          </a:p>
          <a:p>
            <a:pPr eaLnBrk="0" hangingPunct="0">
              <a:lnSpc>
                <a:spcPct val="90000"/>
              </a:lnSpc>
              <a:spcBef>
                <a:spcPct val="50000"/>
              </a:spcBef>
            </a:pPr>
            <a:r>
              <a:rPr lang="en-US" sz="2400" dirty="0">
                <a:solidFill>
                  <a:srgbClr val="FFFF66"/>
                </a:solidFill>
              </a:rPr>
              <a:t>	</a:t>
            </a:r>
            <a:r>
              <a:rPr lang="en-US" sz="2400" dirty="0" smtClean="0"/>
              <a:t>(a) the Applicant understands that the applicable 	statutes pertaining to civil rights will include </a:t>
            </a:r>
            <a:r>
              <a:rPr lang="en-US" sz="2400" dirty="0"/>
              <a:t>section </a:t>
            </a:r>
            <a:r>
              <a:rPr lang="en-US" sz="2400" dirty="0" smtClean="0"/>
              <a:t>	601 </a:t>
            </a:r>
            <a:r>
              <a:rPr lang="en-US" sz="2400" dirty="0"/>
              <a:t>of the Civil Rights Act of 1964 (42 U.S.C. § </a:t>
            </a:r>
            <a:r>
              <a:rPr lang="en-US" sz="2400" dirty="0" smtClean="0"/>
              <a:t>	2000d</a:t>
            </a:r>
            <a:r>
              <a:rPr lang="en-US" sz="2400" dirty="0"/>
              <a:t>); section 504 of the Rehabilitation Act of </a:t>
            </a:r>
            <a:r>
              <a:rPr lang="en-US" sz="2400" dirty="0" smtClean="0"/>
              <a:t>	1973 </a:t>
            </a:r>
            <a:r>
              <a:rPr lang="en-US" sz="2400" dirty="0"/>
              <a:t>(29 U.S.C. § 794); section 901 of the </a:t>
            </a:r>
            <a:r>
              <a:rPr lang="en-US" sz="2400" dirty="0" smtClean="0"/>
              <a:t>	Education </a:t>
            </a:r>
            <a:r>
              <a:rPr lang="en-US" sz="2400" dirty="0"/>
              <a:t>Amendments of 1972(20 U.S.C. § 1681); </a:t>
            </a:r>
            <a:r>
              <a:rPr lang="en-US" sz="2400" dirty="0" smtClean="0"/>
              <a:t>	and </a:t>
            </a:r>
            <a:r>
              <a:rPr lang="en-US" sz="2400" dirty="0"/>
              <a:t>section 303 of the Age Discrimination Act of </a:t>
            </a:r>
            <a:r>
              <a:rPr lang="en-US" sz="2400" dirty="0" smtClean="0"/>
              <a:t>	1975 </a:t>
            </a:r>
            <a:r>
              <a:rPr lang="en-US" sz="2400" dirty="0"/>
              <a:t>(42 U.S.C. § 6102</a:t>
            </a:r>
            <a:r>
              <a:rPr lang="en-US" sz="2400" dirty="0" smtClean="0"/>
              <a:t>); </a:t>
            </a:r>
            <a:endParaRPr lang="en-US" sz="2400" dirty="0"/>
          </a:p>
        </p:txBody>
      </p:sp>
      <p:sp>
        <p:nvSpPr>
          <p:cNvPr id="288771" name="Text Box 3"/>
          <p:cNvSpPr txBox="1">
            <a:spLocks noChangeArrowheads="1"/>
          </p:cNvSpPr>
          <p:nvPr/>
        </p:nvSpPr>
        <p:spPr bwMode="auto">
          <a:xfrm>
            <a:off x="533400" y="914400"/>
            <a:ext cx="3863558" cy="461665"/>
          </a:xfrm>
          <a:prstGeom prst="rect">
            <a:avLst/>
          </a:prstGeom>
          <a:noFill/>
          <a:ln w="9525">
            <a:noFill/>
            <a:miter lim="800000"/>
            <a:headEnd/>
            <a:tailEnd/>
          </a:ln>
        </p:spPr>
        <p:txBody>
          <a:bodyPr wrap="none">
            <a:spAutoFit/>
          </a:bodyPr>
          <a:lstStyle/>
          <a:p>
            <a:pPr eaLnBrk="0" hangingPunct="0"/>
            <a:r>
              <a:rPr lang="en-US" sz="2400" dirty="0"/>
              <a:t>The applicant </a:t>
            </a:r>
            <a:r>
              <a:rPr lang="en-US" sz="2400" dirty="0" smtClean="0"/>
              <a:t>certifies </a:t>
            </a:r>
            <a:r>
              <a:rPr lang="en-US" sz="2400" dirty="0"/>
              <a:t>that:</a:t>
            </a:r>
          </a:p>
        </p:txBody>
      </p:sp>
      <p:sp>
        <p:nvSpPr>
          <p:cNvPr id="288772" name="WordArt 4"/>
          <p:cNvSpPr>
            <a:spLocks noChangeArrowheads="1" noChangeShapeType="1" noTextEdit="1"/>
          </p:cNvSpPr>
          <p:nvPr/>
        </p:nvSpPr>
        <p:spPr bwMode="auto">
          <a:xfrm>
            <a:off x="381000" y="228600"/>
            <a:ext cx="4343400" cy="5715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Contract - Assurances</a:t>
            </a:r>
            <a:endPar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alpha val="51000"/>
          </a:srgbClr>
        </a:solidFill>
        <a:effectLst/>
      </p:bgPr>
    </p:bg>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66800" y="457200"/>
            <a:ext cx="6781800" cy="1015663"/>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0000CC"/>
                </a:solidFill>
              </a:rPr>
              <a:t>Victims of Crime </a:t>
            </a:r>
            <a:r>
              <a:rPr lang="en-US" b="1" dirty="0" smtClean="0">
                <a:solidFill>
                  <a:srgbClr val="0000CC"/>
                </a:solidFill>
              </a:rPr>
              <a:t>Act</a:t>
            </a:r>
            <a:r>
              <a:rPr lang="en-US" sz="2800" dirty="0">
                <a:solidFill>
                  <a:srgbClr val="0000CC"/>
                </a:solidFill>
              </a:rPr>
              <a:t> </a:t>
            </a:r>
            <a:r>
              <a:rPr lang="en-US" sz="2800" dirty="0" smtClean="0">
                <a:solidFill>
                  <a:srgbClr val="0000CC"/>
                </a:solidFill>
              </a:rPr>
              <a:t>– Nondiscrimination Provision</a:t>
            </a:r>
            <a:endParaRPr lang="en-US" b="1" dirty="0">
              <a:solidFill>
                <a:srgbClr val="0000CC"/>
              </a:solidFill>
            </a:endParaRPr>
          </a:p>
        </p:txBody>
      </p:sp>
      <p:sp>
        <p:nvSpPr>
          <p:cNvPr id="278531" name="Text Box 3"/>
          <p:cNvSpPr txBox="1">
            <a:spLocks noChangeArrowheads="1"/>
          </p:cNvSpPr>
          <p:nvPr/>
        </p:nvSpPr>
        <p:spPr bwMode="auto">
          <a:xfrm>
            <a:off x="1066800" y="1600200"/>
            <a:ext cx="7467600" cy="4678204"/>
          </a:xfrm>
          <a:prstGeom prst="rect">
            <a:avLst/>
          </a:prstGeom>
          <a:noFill/>
          <a:ln w="9525">
            <a:noFill/>
            <a:miter lim="800000"/>
            <a:headEnd/>
            <a:tailEnd/>
          </a:ln>
        </p:spPr>
        <p:txBody>
          <a:bodyPr wrap="square">
            <a:spAutoFit/>
          </a:bodyPr>
          <a:lstStyle/>
          <a:p>
            <a:pPr eaLnBrk="0" hangingPunct="0"/>
            <a:endParaRPr lang="en-US" sz="2800" dirty="0" smtClean="0">
              <a:solidFill>
                <a:schemeClr val="tx1"/>
              </a:solidFill>
            </a:endParaRPr>
          </a:p>
          <a:p>
            <a:pPr eaLnBrk="0" hangingPunct="0"/>
            <a:r>
              <a:rPr lang="en-US" sz="2800" dirty="0" smtClean="0">
                <a:solidFill>
                  <a:schemeClr val="tx1"/>
                </a:solidFill>
              </a:rPr>
              <a:t>No person shall on the ground of </a:t>
            </a:r>
            <a:r>
              <a:rPr lang="en-US" sz="2800" dirty="0" smtClean="0">
                <a:solidFill>
                  <a:srgbClr val="FF0066"/>
                </a:solidFill>
              </a:rPr>
              <a:t>race, color, </a:t>
            </a:r>
          </a:p>
          <a:p>
            <a:pPr eaLnBrk="0" hangingPunct="0"/>
            <a:r>
              <a:rPr lang="en-US" sz="2800" dirty="0" smtClean="0">
                <a:solidFill>
                  <a:srgbClr val="FF0066"/>
                </a:solidFill>
              </a:rPr>
              <a:t>religion, national origin, handicap, or sex</a:t>
            </a:r>
            <a:r>
              <a:rPr lang="en-US" sz="2800" dirty="0" smtClean="0">
                <a:solidFill>
                  <a:schemeClr val="tx1"/>
                </a:solidFill>
              </a:rPr>
              <a:t> </a:t>
            </a:r>
          </a:p>
          <a:p>
            <a:pPr eaLnBrk="0" hangingPunct="0"/>
            <a:r>
              <a:rPr lang="en-US" sz="2800" dirty="0" smtClean="0">
                <a:solidFill>
                  <a:schemeClr val="tx1"/>
                </a:solidFill>
              </a:rPr>
              <a:t>be excluded from participation in, </a:t>
            </a:r>
          </a:p>
          <a:p>
            <a:pPr eaLnBrk="0" hangingPunct="0"/>
            <a:r>
              <a:rPr lang="en-US" sz="2800" dirty="0" smtClean="0">
                <a:solidFill>
                  <a:schemeClr val="tx1"/>
                </a:solidFill>
              </a:rPr>
              <a:t>denied the </a:t>
            </a:r>
            <a:r>
              <a:rPr lang="en-US" sz="2800" dirty="0" smtClean="0">
                <a:solidFill>
                  <a:srgbClr val="339933"/>
                </a:solidFill>
              </a:rPr>
              <a:t>benefits</a:t>
            </a:r>
            <a:r>
              <a:rPr lang="en-US" sz="2800" dirty="0" smtClean="0">
                <a:solidFill>
                  <a:schemeClr val="tx1"/>
                </a:solidFill>
              </a:rPr>
              <a:t> of, </a:t>
            </a:r>
          </a:p>
          <a:p>
            <a:pPr eaLnBrk="0" hangingPunct="0"/>
            <a:r>
              <a:rPr lang="en-US" sz="2800" dirty="0" smtClean="0">
                <a:solidFill>
                  <a:schemeClr val="tx1"/>
                </a:solidFill>
              </a:rPr>
              <a:t>subjected to discrimination under, </a:t>
            </a:r>
          </a:p>
          <a:p>
            <a:pPr eaLnBrk="0" hangingPunct="0"/>
            <a:r>
              <a:rPr lang="en-US" sz="2800" dirty="0" smtClean="0">
                <a:solidFill>
                  <a:schemeClr val="tx1"/>
                </a:solidFill>
              </a:rPr>
              <a:t>or denied </a:t>
            </a:r>
            <a:r>
              <a:rPr lang="en-US" sz="2800" dirty="0" smtClean="0">
                <a:solidFill>
                  <a:srgbClr val="339933"/>
                </a:solidFill>
              </a:rPr>
              <a:t>employment</a:t>
            </a:r>
            <a:r>
              <a:rPr lang="en-US" sz="2800" dirty="0" smtClean="0">
                <a:solidFill>
                  <a:schemeClr val="tx1"/>
                </a:solidFill>
              </a:rPr>
              <a:t> in connection with, </a:t>
            </a:r>
          </a:p>
          <a:p>
            <a:pPr eaLnBrk="0" hangingPunct="0"/>
            <a:r>
              <a:rPr lang="en-US" sz="2800" dirty="0" smtClean="0">
                <a:solidFill>
                  <a:schemeClr val="tx1"/>
                </a:solidFill>
              </a:rPr>
              <a:t>any </a:t>
            </a:r>
            <a:r>
              <a:rPr lang="en-US" sz="2800" dirty="0" smtClean="0">
                <a:solidFill>
                  <a:srgbClr val="FF5050"/>
                </a:solidFill>
              </a:rPr>
              <a:t>undertaking</a:t>
            </a:r>
            <a:r>
              <a:rPr lang="en-US" sz="2800" dirty="0" smtClean="0">
                <a:solidFill>
                  <a:schemeClr val="tx1"/>
                </a:solidFill>
              </a:rPr>
              <a:t> funded in whole or in part </a:t>
            </a:r>
          </a:p>
          <a:p>
            <a:pPr eaLnBrk="0" hangingPunct="0"/>
            <a:r>
              <a:rPr lang="en-US" sz="2800" dirty="0" smtClean="0">
                <a:solidFill>
                  <a:schemeClr val="tx1"/>
                </a:solidFill>
              </a:rPr>
              <a:t>with sums made available under this chapter.</a:t>
            </a:r>
          </a:p>
          <a:p>
            <a:pPr eaLnBrk="0" hangingPunct="0"/>
            <a:endParaRPr lang="en-US" sz="2800" dirty="0">
              <a:solidFill>
                <a:schemeClr val="tx1"/>
              </a:solidFill>
            </a:endParaRPr>
          </a:p>
          <a:p>
            <a:pPr eaLnBrk="0" hangingPunct="0"/>
            <a:r>
              <a:rPr lang="en-US" sz="1800" dirty="0">
                <a:solidFill>
                  <a:schemeClr val="tx1"/>
                </a:solidFill>
              </a:rPr>
              <a:t>34 U.S.C. § 20110(e). </a:t>
            </a:r>
          </a:p>
        </p:txBody>
      </p:sp>
    </p:spTree>
    <p:extLst>
      <p:ext uri="{BB962C8B-B14F-4D97-AF65-F5344CB8AC3E}">
        <p14:creationId xmlns:p14="http://schemas.microsoft.com/office/powerpoint/2010/main" val="716876908"/>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533400" y="1524000"/>
            <a:ext cx="8153400" cy="4081117"/>
          </a:xfrm>
          <a:prstGeom prst="rect">
            <a:avLst/>
          </a:prstGeom>
          <a:noFill/>
          <a:ln w="9525">
            <a:noFill/>
            <a:miter lim="800000"/>
            <a:headEnd/>
            <a:tailEnd/>
          </a:ln>
        </p:spPr>
        <p:txBody>
          <a:bodyPr>
            <a:spAutoFit/>
          </a:bodyPr>
          <a:lstStyle/>
          <a:p>
            <a:pPr eaLnBrk="0" hangingPunct="0">
              <a:lnSpc>
                <a:spcPct val="90000"/>
              </a:lnSpc>
              <a:spcBef>
                <a:spcPct val="50000"/>
              </a:spcBef>
            </a:pPr>
            <a:r>
              <a:rPr lang="en-US" sz="2400" dirty="0"/>
              <a:t>(b) the Applicant understands that the applicable statutes pertaining to nondiscrimination may include section 809(c) of Title I of the Omnibus Crime Control and Safe Streets Act of 1968 (34 U.S.C. § 10228(c)); section 1407(e) of the Victims of Crime Act of 1984(34 U.S.C. § 20110(e)); section 299A(b) of </a:t>
            </a:r>
            <a:r>
              <a:rPr lang="en-US" sz="2400" dirty="0" err="1"/>
              <a:t>theJuvenile</a:t>
            </a:r>
            <a:r>
              <a:rPr lang="en-US" sz="2400" dirty="0"/>
              <a:t> Justice and Delinquency Prevention Act of 2002 (34 U.S.C. § 11182(b)); and that the grant condition set out at section 40002(b)(13) of the Violence Against Women Act (34 U.S.C. § 12291(b)(13)), which will apply to all awards made by the Office on Violence Against Women, also may apply to an award made otherwise;</a:t>
            </a:r>
          </a:p>
        </p:txBody>
      </p:sp>
      <p:sp>
        <p:nvSpPr>
          <p:cNvPr id="288772" name="WordArt 4"/>
          <p:cNvSpPr>
            <a:spLocks noChangeArrowheads="1" noChangeShapeType="1" noTextEdit="1"/>
          </p:cNvSpPr>
          <p:nvPr/>
        </p:nvSpPr>
        <p:spPr bwMode="auto">
          <a:xfrm>
            <a:off x="381000" y="228600"/>
            <a:ext cx="6934200" cy="5715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Contract – Assurances continued </a:t>
            </a:r>
            <a:endPar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Tree>
    <p:extLst>
      <p:ext uri="{BB962C8B-B14F-4D97-AF65-F5344CB8AC3E}">
        <p14:creationId xmlns:p14="http://schemas.microsoft.com/office/powerpoint/2010/main" val="3477736988"/>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533400" y="1524000"/>
            <a:ext cx="8153400" cy="1938992"/>
          </a:xfrm>
          <a:prstGeom prst="rect">
            <a:avLst/>
          </a:prstGeom>
          <a:noFill/>
          <a:ln w="9525">
            <a:noFill/>
            <a:miter lim="800000"/>
            <a:headEnd/>
            <a:tailEnd/>
          </a:ln>
        </p:spPr>
        <p:txBody>
          <a:bodyPr>
            <a:spAutoFit/>
          </a:bodyPr>
          <a:lstStyle/>
          <a:p>
            <a:pPr eaLnBrk="0" hangingPunct="0">
              <a:lnSpc>
                <a:spcPct val="90000"/>
              </a:lnSpc>
              <a:spcBef>
                <a:spcPct val="50000"/>
              </a:spcBef>
            </a:pPr>
            <a:r>
              <a:rPr lang="en-US" sz="2400" dirty="0"/>
              <a:t>(</a:t>
            </a:r>
            <a:r>
              <a:rPr lang="en-US" sz="2400" dirty="0" smtClean="0"/>
              <a:t>c)the </a:t>
            </a:r>
            <a:r>
              <a:rPr lang="en-US" sz="2400" dirty="0"/>
              <a:t>Applicant understands that it must require any </a:t>
            </a:r>
            <a:r>
              <a:rPr lang="en-US" sz="2400" dirty="0" err="1"/>
              <a:t>subrecipient</a:t>
            </a:r>
            <a:r>
              <a:rPr lang="en-US" sz="2400" dirty="0"/>
              <a:t> to comply with all such applicable statutes (and associated regulations); and</a:t>
            </a:r>
          </a:p>
          <a:p>
            <a:pPr eaLnBrk="0" hangingPunct="0">
              <a:lnSpc>
                <a:spcPct val="90000"/>
              </a:lnSpc>
              <a:spcBef>
                <a:spcPct val="50000"/>
              </a:spcBef>
            </a:pPr>
            <a:r>
              <a:rPr lang="en-US" sz="2400" dirty="0"/>
              <a:t>(</a:t>
            </a:r>
            <a:r>
              <a:rPr lang="en-US" sz="2400" dirty="0" smtClean="0"/>
              <a:t>d)on </a:t>
            </a:r>
            <a:r>
              <a:rPr lang="en-US" sz="2400" dirty="0"/>
              <a:t>behalf of the Applicant, I make the specific assurances set out in 28 C.F.R. §§ 42.105 and 42.204.</a:t>
            </a:r>
          </a:p>
        </p:txBody>
      </p:sp>
      <p:sp>
        <p:nvSpPr>
          <p:cNvPr id="288772" name="WordArt 4"/>
          <p:cNvSpPr>
            <a:spLocks noChangeArrowheads="1" noChangeShapeType="1" noTextEdit="1"/>
          </p:cNvSpPr>
          <p:nvPr/>
        </p:nvSpPr>
        <p:spPr bwMode="auto">
          <a:xfrm>
            <a:off x="381000" y="228600"/>
            <a:ext cx="6934200" cy="5715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Contract – Assurances continued </a:t>
            </a:r>
            <a:endPar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Tree>
    <p:extLst>
      <p:ext uri="{BB962C8B-B14F-4D97-AF65-F5344CB8AC3E}">
        <p14:creationId xmlns:p14="http://schemas.microsoft.com/office/powerpoint/2010/main" val="3902603877"/>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pPr algn="l"/>
            <a:r>
              <a:rPr lang="en-US"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Regulation</a:t>
            </a:r>
            <a:endParaRPr lang="en-US"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3" name="Content Placeholder 2"/>
          <p:cNvSpPr>
            <a:spLocks noGrp="1"/>
          </p:cNvSpPr>
          <p:nvPr>
            <p:ph idx="1"/>
          </p:nvPr>
        </p:nvSpPr>
        <p:spPr>
          <a:xfrm>
            <a:off x="609600" y="1447800"/>
            <a:ext cx="7772400" cy="4114800"/>
          </a:xfrm>
        </p:spPr>
        <p:txBody>
          <a:bodyPr/>
          <a:lstStyle/>
          <a:p>
            <a:r>
              <a:rPr lang="en-US" sz="2400" dirty="0">
                <a:solidFill>
                  <a:srgbClr val="FFFF00"/>
                </a:solidFill>
              </a:rPr>
              <a:t>In the event a Federal or State court or Federal or State administrative agency makes a </a:t>
            </a:r>
            <a:r>
              <a:rPr lang="en-US" sz="2400" b="1" dirty="0">
                <a:solidFill>
                  <a:schemeClr val="bg1"/>
                </a:solidFill>
              </a:rPr>
              <a:t>FINDING OF DISCRIMINATION</a:t>
            </a:r>
            <a:r>
              <a:rPr lang="en-US" sz="2400" dirty="0">
                <a:solidFill>
                  <a:srgbClr val="FFFF00"/>
                </a:solidFill>
              </a:rPr>
              <a:t> after a due process hearing on the ground of race, color, religion, national origin, or sex against a recipient of funds, the recipient will </a:t>
            </a:r>
            <a:r>
              <a:rPr lang="en-US" sz="2400" u="sng" dirty="0">
                <a:solidFill>
                  <a:srgbClr val="FFFF00"/>
                </a:solidFill>
              </a:rPr>
              <a:t>forward a copy</a:t>
            </a:r>
            <a:r>
              <a:rPr lang="en-US" sz="2400" dirty="0">
                <a:solidFill>
                  <a:srgbClr val="FFFF00"/>
                </a:solidFill>
              </a:rPr>
              <a:t> of the finding to the Office for Civil Rights, Office of Justice </a:t>
            </a:r>
            <a:r>
              <a:rPr lang="en-US" sz="2400" dirty="0" smtClean="0">
                <a:solidFill>
                  <a:srgbClr val="FFFF00"/>
                </a:solidFill>
              </a:rPr>
              <a:t>Programs. </a:t>
            </a:r>
          </a:p>
          <a:p>
            <a:r>
              <a:rPr lang="en-US" sz="2400" dirty="0">
                <a:solidFill>
                  <a:srgbClr val="FFFF00"/>
                </a:solidFill>
              </a:rPr>
              <a:t>The recipient will provide an </a:t>
            </a:r>
            <a:r>
              <a:rPr lang="en-US" sz="2400" b="1" dirty="0">
                <a:solidFill>
                  <a:schemeClr val="bg1"/>
                </a:solidFill>
              </a:rPr>
              <a:t>EQUAL EMPLOYMENT OPPORTUNITY PLAN</a:t>
            </a:r>
            <a:r>
              <a:rPr lang="en-US" sz="2400" dirty="0">
                <a:solidFill>
                  <a:srgbClr val="FFFF00"/>
                </a:solidFill>
              </a:rPr>
              <a:t> if required to maintain one, where the application is for $25,000 or </a:t>
            </a:r>
            <a:r>
              <a:rPr lang="en-US" sz="2400" dirty="0" smtClean="0">
                <a:solidFill>
                  <a:srgbClr val="FFFF00"/>
                </a:solidFill>
              </a:rPr>
              <a:t>more.</a:t>
            </a:r>
          </a:p>
          <a:p>
            <a:pPr marL="0" indent="0">
              <a:buNone/>
            </a:pPr>
            <a:endParaRPr lang="en-US" sz="2000" dirty="0" smtClean="0">
              <a:solidFill>
                <a:srgbClr val="FFFF00"/>
              </a:solidFill>
            </a:endParaRPr>
          </a:p>
          <a:p>
            <a:pPr marL="0" indent="0">
              <a:buNone/>
            </a:pPr>
            <a:r>
              <a:rPr lang="en-US" sz="2000" dirty="0" smtClean="0">
                <a:solidFill>
                  <a:srgbClr val="FFFF00"/>
                </a:solidFill>
              </a:rPr>
              <a:t>28 C.F. R. pt. 42, </a:t>
            </a:r>
            <a:r>
              <a:rPr lang="en-US" sz="2000" dirty="0" err="1" smtClean="0">
                <a:solidFill>
                  <a:srgbClr val="FFFF00"/>
                </a:solidFill>
              </a:rPr>
              <a:t>subpts</a:t>
            </a:r>
            <a:r>
              <a:rPr lang="en-US" sz="2000" dirty="0" smtClean="0">
                <a:solidFill>
                  <a:srgbClr val="FFFF00"/>
                </a:solidFill>
              </a:rPr>
              <a:t>. D, E.</a:t>
            </a:r>
            <a:r>
              <a:rPr lang="en-US" sz="2400" dirty="0" smtClean="0">
                <a:solidFill>
                  <a:srgbClr val="FFFF00"/>
                </a:solidFill>
              </a:rPr>
              <a:t> </a:t>
            </a:r>
            <a:endParaRPr lang="en-US" sz="2400" dirty="0">
              <a:solidFill>
                <a:srgbClr val="FFFF00"/>
              </a:solidFill>
            </a:endParaRPr>
          </a:p>
        </p:txBody>
      </p:sp>
    </p:spTree>
    <p:extLst>
      <p:ext uri="{BB962C8B-B14F-4D97-AF65-F5344CB8AC3E}">
        <p14:creationId xmlns:p14="http://schemas.microsoft.com/office/powerpoint/2010/main" val="3086104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chemeClr val="bg1"/>
            </a:gs>
          </a:gsLst>
          <a:path path="rect">
            <a:fillToRect l="100000" t="100000"/>
          </a:path>
        </a:gradFill>
        <a:effectLst/>
      </p:bgPr>
    </p:bg>
    <p:spTree>
      <p:nvGrpSpPr>
        <p:cNvPr id="1" name=""/>
        <p:cNvGrpSpPr/>
        <p:nvPr/>
      </p:nvGrpSpPr>
      <p:grpSpPr>
        <a:xfrm>
          <a:off x="0" y="0"/>
          <a:ext cx="0" cy="0"/>
          <a:chOff x="0" y="0"/>
          <a:chExt cx="0" cy="0"/>
        </a:xfrm>
      </p:grpSpPr>
      <p:sp>
        <p:nvSpPr>
          <p:cNvPr id="93190" name="Rectangle 2"/>
          <p:cNvSpPr>
            <a:spLocks noGrp="1" noChangeArrowheads="1"/>
          </p:cNvSpPr>
          <p:nvPr>
            <p:ph type="title"/>
          </p:nvPr>
        </p:nvSpPr>
        <p:spPr>
          <a:xfrm>
            <a:off x="685800" y="304800"/>
            <a:ext cx="7772400" cy="1143000"/>
          </a:xfrm>
        </p:spPr>
        <p:txBody>
          <a:bodyPr/>
          <a:lstStyle/>
          <a:p>
            <a:r>
              <a:rPr lang="en-US" sz="4000" smtClean="0">
                <a:solidFill>
                  <a:srgbClr val="0000CC"/>
                </a:solidFill>
                <a:latin typeface="Arial" charset="0"/>
              </a:rPr>
              <a:t>OJP’s Civil Rights Enforcement</a:t>
            </a:r>
            <a:endParaRPr lang="en-US" smtClean="0"/>
          </a:p>
        </p:txBody>
      </p:sp>
      <p:sp>
        <p:nvSpPr>
          <p:cNvPr id="93191" name="Rectangle 3"/>
          <p:cNvSpPr>
            <a:spLocks noGrp="1" noChangeArrowheads="1"/>
          </p:cNvSpPr>
          <p:nvPr>
            <p:ph type="body" sz="half" idx="1"/>
          </p:nvPr>
        </p:nvSpPr>
        <p:spPr>
          <a:xfrm>
            <a:off x="609600" y="1371600"/>
            <a:ext cx="4724400" cy="4114800"/>
          </a:xfrm>
        </p:spPr>
        <p:txBody>
          <a:bodyPr/>
          <a:lstStyle/>
          <a:p>
            <a:pPr>
              <a:lnSpc>
                <a:spcPct val="120000"/>
              </a:lnSpc>
              <a:buClr>
                <a:schemeClr val="tx1"/>
              </a:buClr>
              <a:buFont typeface="Marlett" pitchFamily="2" charset="2"/>
              <a:buChar char="8"/>
            </a:pPr>
            <a:r>
              <a:rPr lang="en-US" sz="2800" b="1" smtClean="0">
                <a:latin typeface="Arial" charset="0"/>
              </a:rPr>
              <a:t>EEOPs</a:t>
            </a:r>
            <a:r>
              <a:rPr lang="en-US" sz="2800" smtClean="0">
                <a:latin typeface="Arial" charset="0"/>
              </a:rPr>
              <a:t> </a:t>
            </a:r>
            <a:r>
              <a:rPr lang="en-US" sz="2400" smtClean="0">
                <a:latin typeface="Arial" charset="0"/>
              </a:rPr>
              <a:t>(Equal Employment Opportunity Plans)</a:t>
            </a:r>
            <a:endParaRPr lang="en-US" sz="2800" smtClean="0">
              <a:latin typeface="Arial" charset="0"/>
            </a:endParaRPr>
          </a:p>
          <a:p>
            <a:pPr>
              <a:buClr>
                <a:schemeClr val="tx1"/>
              </a:buClr>
              <a:buFont typeface="Marlett" pitchFamily="2" charset="2"/>
              <a:buChar char="8"/>
            </a:pPr>
            <a:r>
              <a:rPr lang="en-US" sz="2800" b="1" smtClean="0">
                <a:latin typeface="Arial" charset="0"/>
              </a:rPr>
              <a:t>Complaints</a:t>
            </a:r>
            <a:endParaRPr lang="en-US" sz="2800" smtClean="0">
              <a:latin typeface="Arial" charset="0"/>
            </a:endParaRPr>
          </a:p>
          <a:p>
            <a:pPr>
              <a:buClr>
                <a:schemeClr val="tx1"/>
              </a:buClr>
              <a:buFont typeface="Marlett" pitchFamily="2" charset="2"/>
              <a:buChar char="8"/>
            </a:pPr>
            <a:r>
              <a:rPr lang="en-US" sz="2800" b="1" smtClean="0">
                <a:latin typeface="Arial" charset="0"/>
              </a:rPr>
              <a:t>Findings</a:t>
            </a:r>
            <a:endParaRPr lang="en-US" sz="2800" smtClean="0">
              <a:latin typeface="Arial" charset="0"/>
            </a:endParaRPr>
          </a:p>
          <a:p>
            <a:pPr>
              <a:buClr>
                <a:schemeClr val="tx1"/>
              </a:buClr>
              <a:buFont typeface="Marlett" pitchFamily="2" charset="2"/>
              <a:buChar char="8"/>
            </a:pPr>
            <a:r>
              <a:rPr lang="en-US" sz="2800" b="1" smtClean="0">
                <a:latin typeface="Arial" charset="0"/>
              </a:rPr>
              <a:t>Compliance Reviews</a:t>
            </a:r>
            <a:endParaRPr lang="en-US" sz="2800" smtClean="0"/>
          </a:p>
        </p:txBody>
      </p:sp>
      <p:graphicFrame>
        <p:nvGraphicFramePr>
          <p:cNvPr id="93188" name="Object 4"/>
          <p:cNvGraphicFramePr>
            <a:graphicFrameLocks noGrp="1" noChangeAspect="1"/>
          </p:cNvGraphicFramePr>
          <p:nvPr>
            <p:ph type="clipArt" sz="half" idx="2"/>
          </p:nvPr>
        </p:nvGraphicFramePr>
        <p:xfrm>
          <a:off x="4038600" y="2667000"/>
          <a:ext cx="4724400" cy="3763963"/>
        </p:xfrm>
        <a:graphic>
          <a:graphicData uri="http://schemas.openxmlformats.org/presentationml/2006/ole">
            <mc:AlternateContent xmlns:mc="http://schemas.openxmlformats.org/markup-compatibility/2006">
              <mc:Choice xmlns:v="urn:schemas-microsoft-com:vml" Requires="v">
                <p:oleObj spid="_x0000_s93251" name="Clip" r:id="rId4" imgW="4762440" imgH="3504600" progId="">
                  <p:embed/>
                </p:oleObj>
              </mc:Choice>
              <mc:Fallback>
                <p:oleObj name="Clip" r:id="rId4" imgW="4762440" imgH="35046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667000"/>
                        <a:ext cx="4724400" cy="376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FF66"/>
            </a:gs>
            <a:gs pos="100000">
              <a:srgbClr val="FFFFFF"/>
            </a:gs>
          </a:gsLst>
          <a:lin ang="0" scaled="1"/>
        </a:gra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47700" y="228600"/>
            <a:ext cx="7767638" cy="1143000"/>
          </a:xfrm>
        </p:spPr>
        <p:txBody>
          <a:bodyPr/>
          <a:lstStyle/>
          <a:p>
            <a:pPr algn="l"/>
            <a:r>
              <a:rPr lang="en-US" sz="5400" b="1" smtClean="0">
                <a:solidFill>
                  <a:schemeClr val="accent2"/>
                </a:solidFill>
                <a:latin typeface="Arial" charset="0"/>
              </a:rPr>
              <a:t>What is an EEOP?</a:t>
            </a:r>
            <a:endParaRPr lang="en-US" smtClean="0">
              <a:solidFill>
                <a:schemeClr val="accent2"/>
              </a:solidFill>
              <a:latin typeface="Arrus BT"/>
            </a:endParaRPr>
          </a:p>
        </p:txBody>
      </p:sp>
      <p:sp>
        <p:nvSpPr>
          <p:cNvPr id="3075" name="Rectangle 3"/>
          <p:cNvSpPr>
            <a:spLocks noGrp="1" noChangeArrowheads="1"/>
          </p:cNvSpPr>
          <p:nvPr>
            <p:ph type="body" sz="half" idx="2"/>
          </p:nvPr>
        </p:nvSpPr>
        <p:spPr>
          <a:xfrm>
            <a:off x="2516188" y="1371600"/>
            <a:ext cx="6253162" cy="4114800"/>
          </a:xfrm>
        </p:spPr>
        <p:txBody>
          <a:bodyPr/>
          <a:lstStyle/>
          <a:p>
            <a:pPr>
              <a:buClr>
                <a:srgbClr val="FF0000"/>
              </a:buClr>
            </a:pPr>
            <a:r>
              <a:rPr lang="en-US" sz="2800" b="1" dirty="0" smtClean="0">
                <a:latin typeface="Arial" charset="0"/>
              </a:rPr>
              <a:t>Comprehensive document which analyzes:</a:t>
            </a:r>
          </a:p>
          <a:p>
            <a:pPr lvl="1">
              <a:buClr>
                <a:srgbClr val="FF0000"/>
              </a:buClr>
            </a:pPr>
            <a:r>
              <a:rPr lang="en-US" sz="2600" b="1" dirty="0" smtClean="0">
                <a:latin typeface="Arial" charset="0"/>
              </a:rPr>
              <a:t>an agency’s workforce in comparison to its relevant labor market data</a:t>
            </a:r>
          </a:p>
          <a:p>
            <a:pPr lvl="1">
              <a:buClr>
                <a:srgbClr val="FF0000"/>
              </a:buClr>
            </a:pPr>
            <a:r>
              <a:rPr lang="en-US" sz="2600" b="1" dirty="0" smtClean="0">
                <a:latin typeface="Arial" charset="0"/>
              </a:rPr>
              <a:t>all agency employment practices to determine their impact on the basis of race, sex, or national origin</a:t>
            </a:r>
          </a:p>
          <a:p>
            <a:pPr>
              <a:buClr>
                <a:srgbClr val="FF0000"/>
              </a:buClr>
            </a:pPr>
            <a:r>
              <a:rPr lang="en-US" sz="2800" b="1" dirty="0" smtClean="0">
                <a:latin typeface="Arial" charset="0"/>
              </a:rPr>
              <a:t>A tool used to identify possible problem areas where discrimination may be occurring</a:t>
            </a:r>
            <a:r>
              <a:rPr lang="en-US" sz="2800" dirty="0" smtClean="0">
                <a:latin typeface="Arrus BT"/>
              </a:rPr>
              <a:t> </a:t>
            </a:r>
            <a:endParaRPr lang="en-US" sz="3000" dirty="0" smtClean="0">
              <a:latin typeface="Arrus BT"/>
            </a:endParaRPr>
          </a:p>
        </p:txBody>
      </p:sp>
      <p:pic>
        <p:nvPicPr>
          <p:cNvPr id="317444" name="Picture 4" descr="CHECKMRK"/>
          <p:cNvPicPr>
            <a:picLocks noChangeAspect="1" noChangeArrowheads="1"/>
          </p:cNvPicPr>
          <p:nvPr/>
        </p:nvPicPr>
        <p:blipFill>
          <a:blip r:embed="rId3"/>
          <a:srcRect/>
          <a:stretch>
            <a:fillRect/>
          </a:stretch>
        </p:blipFill>
        <p:spPr bwMode="auto">
          <a:xfrm>
            <a:off x="287338" y="2209800"/>
            <a:ext cx="2120900" cy="3306763"/>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lgn="l"/>
            <a:r>
              <a:rPr lang="en-US" sz="4000" b="1" smtClean="0">
                <a:solidFill>
                  <a:schemeClr val="bg1"/>
                </a:solidFill>
                <a:latin typeface="Arial Unicode MS" pitchFamily="34" charset="-128"/>
              </a:rPr>
              <a:t>Does an agency have to prepare an EEOP?</a:t>
            </a:r>
          </a:p>
        </p:txBody>
      </p:sp>
      <p:sp>
        <p:nvSpPr>
          <p:cNvPr id="319491" name="Rectangle 3"/>
          <p:cNvSpPr>
            <a:spLocks noGrp="1" noChangeArrowheads="1"/>
          </p:cNvSpPr>
          <p:nvPr>
            <p:ph type="body" idx="1"/>
          </p:nvPr>
        </p:nvSpPr>
        <p:spPr>
          <a:gradFill rotWithShape="1">
            <a:gsLst>
              <a:gs pos="0">
                <a:srgbClr val="FFFF99"/>
              </a:gs>
              <a:gs pos="100000">
                <a:srgbClr val="FFFF00"/>
              </a:gs>
            </a:gsLst>
            <a:lin ang="5400000" scaled="1"/>
          </a:gradFill>
        </p:spPr>
        <p:txBody>
          <a:bodyPr/>
          <a:lstStyle/>
          <a:p>
            <a:pPr>
              <a:buFontTx/>
              <a:buNone/>
            </a:pPr>
            <a:r>
              <a:rPr lang="en-US" dirty="0" smtClean="0">
                <a:solidFill>
                  <a:srgbClr val="110252"/>
                </a:solidFill>
                <a:latin typeface="Arial Unicode MS" pitchFamily="34" charset="-128"/>
              </a:rPr>
              <a:t>Depends on . . .</a:t>
            </a:r>
          </a:p>
          <a:p>
            <a:pPr>
              <a:buClr>
                <a:srgbClr val="FF0066"/>
              </a:buClr>
              <a:buFont typeface="Wingdings" pitchFamily="2" charset="2"/>
              <a:buChar char="§"/>
            </a:pPr>
            <a:r>
              <a:rPr lang="en-US" dirty="0" smtClean="0">
                <a:solidFill>
                  <a:srgbClr val="110252"/>
                </a:solidFill>
                <a:latin typeface="Arial Unicode MS" pitchFamily="34" charset="-128"/>
              </a:rPr>
              <a:t>Funding (Safe Streets Act, VOCA, VAWA, or JJDPA)</a:t>
            </a:r>
          </a:p>
          <a:p>
            <a:pPr>
              <a:buClr>
                <a:srgbClr val="FF0066"/>
              </a:buClr>
              <a:buFont typeface="Wingdings" pitchFamily="2" charset="2"/>
              <a:buChar char="§"/>
            </a:pPr>
            <a:r>
              <a:rPr lang="en-US" dirty="0" smtClean="0">
                <a:solidFill>
                  <a:srgbClr val="110252"/>
                </a:solidFill>
                <a:latin typeface="Arial Unicode MS" pitchFamily="34" charset="-128"/>
              </a:rPr>
              <a:t>Status of Organization (</a:t>
            </a:r>
            <a:r>
              <a:rPr lang="en-US" i="1" dirty="0" smtClean="0">
                <a:solidFill>
                  <a:srgbClr val="110252"/>
                </a:solidFill>
                <a:latin typeface="Arial Unicode MS" pitchFamily="34" charset="-128"/>
              </a:rPr>
              <a:t>e.g.</a:t>
            </a:r>
            <a:r>
              <a:rPr lang="en-US" dirty="0" smtClean="0">
                <a:solidFill>
                  <a:srgbClr val="110252"/>
                </a:solidFill>
                <a:latin typeface="Arial Unicode MS" pitchFamily="34" charset="-128"/>
              </a:rPr>
              <a:t>, nonprofit)</a:t>
            </a:r>
          </a:p>
          <a:p>
            <a:pPr>
              <a:buClr>
                <a:srgbClr val="FF0066"/>
              </a:buClr>
              <a:buFont typeface="Wingdings" pitchFamily="2" charset="2"/>
              <a:buChar char="§"/>
            </a:pPr>
            <a:r>
              <a:rPr lang="en-US" dirty="0" smtClean="0">
                <a:solidFill>
                  <a:srgbClr val="110252"/>
                </a:solidFill>
                <a:latin typeface="Arial Unicode MS" pitchFamily="34" charset="-128"/>
              </a:rPr>
              <a:t>Amount of single award</a:t>
            </a:r>
          </a:p>
          <a:p>
            <a:pPr>
              <a:buClr>
                <a:srgbClr val="FF0066"/>
              </a:buClr>
              <a:buFont typeface="Wingdings" pitchFamily="2" charset="2"/>
              <a:buChar char="§"/>
            </a:pPr>
            <a:r>
              <a:rPr lang="en-US" dirty="0" smtClean="0">
                <a:solidFill>
                  <a:srgbClr val="110252"/>
                </a:solidFill>
                <a:latin typeface="Arial Unicode MS" pitchFamily="34" charset="-128"/>
              </a:rPr>
              <a:t>Number of employees</a:t>
            </a:r>
          </a:p>
          <a:p>
            <a:pPr>
              <a:buClr>
                <a:srgbClr val="FF0066"/>
              </a:buClr>
              <a:buFont typeface="Wingdings" pitchFamily="2" charset="2"/>
              <a:buChar char="§"/>
            </a:pPr>
            <a:endParaRPr lang="en-US" dirty="0" smtClean="0">
              <a:solidFill>
                <a:srgbClr val="110252"/>
              </a:solidFill>
              <a:latin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3" cstate="print"/>
            <a:stretch>
              <a:fillRect/>
            </a:stretch>
          </a:blipFill>
        </p:spPr>
        <p:txBody>
          <a:bodyPr wrap="square" lIns="0" tIns="0" rIns="0" bIns="0" rtlCol="0"/>
          <a:lstStyle/>
          <a:p>
            <a:pPr defTabSz="685800" fontAlgn="auto">
              <a:spcBef>
                <a:spcPts val="0"/>
              </a:spcBef>
              <a:spcAft>
                <a:spcPts val="0"/>
              </a:spcAft>
            </a:pPr>
            <a:endParaRPr sz="1191" dirty="0">
              <a:solidFill>
                <a:prstClr val="black"/>
              </a:solidFill>
              <a:latin typeface="Calibri" panose="020F0502020204030204"/>
            </a:endParaRPr>
          </a:p>
        </p:txBody>
      </p:sp>
      <p:sp>
        <p:nvSpPr>
          <p:cNvPr id="3" name="object 3"/>
          <p:cNvSpPr/>
          <p:nvPr/>
        </p:nvSpPr>
        <p:spPr>
          <a:xfrm>
            <a:off x="1303356" y="1491614"/>
            <a:ext cx="1639617" cy="685800"/>
          </a:xfrm>
          <a:custGeom>
            <a:avLst/>
            <a:gdLst/>
            <a:ahLst/>
            <a:cxnLst/>
            <a:rect l="l" t="t" r="r" b="b"/>
            <a:pathLst>
              <a:path w="1769745" h="914400">
                <a:moveTo>
                  <a:pt x="0" y="0"/>
                </a:moveTo>
                <a:lnTo>
                  <a:pt x="0" y="914400"/>
                </a:lnTo>
                <a:lnTo>
                  <a:pt x="1769364" y="914400"/>
                </a:lnTo>
                <a:lnTo>
                  <a:pt x="0" y="0"/>
                </a:lnTo>
                <a:close/>
              </a:path>
            </a:pathLst>
          </a:custGeom>
          <a:solidFill>
            <a:srgbClr val="DEEAF6"/>
          </a:solidFill>
        </p:spPr>
        <p:txBody>
          <a:bodyPr wrap="square" lIns="0" tIns="0" rIns="0" bIns="0" rtlCol="0"/>
          <a:lstStyle/>
          <a:p>
            <a:pPr defTabSz="685800" fontAlgn="auto">
              <a:spcBef>
                <a:spcPts val="0"/>
              </a:spcBef>
              <a:spcAft>
                <a:spcPts val="0"/>
              </a:spcAft>
            </a:pPr>
            <a:endParaRPr sz="1191" dirty="0">
              <a:solidFill>
                <a:prstClr val="black"/>
              </a:solidFill>
              <a:latin typeface="Calibri" panose="020F0502020204030204"/>
            </a:endParaRPr>
          </a:p>
        </p:txBody>
      </p:sp>
      <p:sp>
        <p:nvSpPr>
          <p:cNvPr id="4" name="object 4"/>
          <p:cNvSpPr/>
          <p:nvPr/>
        </p:nvSpPr>
        <p:spPr>
          <a:xfrm>
            <a:off x="1316063" y="1491614"/>
            <a:ext cx="1623732" cy="685800"/>
          </a:xfrm>
          <a:custGeom>
            <a:avLst/>
            <a:gdLst/>
            <a:ahLst/>
            <a:cxnLst/>
            <a:rect l="l" t="t" r="r" b="b"/>
            <a:pathLst>
              <a:path w="1752600" h="914400">
                <a:moveTo>
                  <a:pt x="1752600" y="0"/>
                </a:moveTo>
                <a:lnTo>
                  <a:pt x="0" y="0"/>
                </a:lnTo>
                <a:lnTo>
                  <a:pt x="1752600" y="914400"/>
                </a:lnTo>
                <a:lnTo>
                  <a:pt x="1752600" y="0"/>
                </a:lnTo>
                <a:close/>
              </a:path>
            </a:pathLst>
          </a:custGeom>
          <a:solidFill>
            <a:srgbClr val="1F4E79"/>
          </a:solidFill>
        </p:spPr>
        <p:txBody>
          <a:bodyPr wrap="square" lIns="0" tIns="0" rIns="0" bIns="0" rtlCol="0"/>
          <a:lstStyle/>
          <a:p>
            <a:pPr defTabSz="685800" fontAlgn="auto">
              <a:spcBef>
                <a:spcPts val="0"/>
              </a:spcBef>
              <a:spcAft>
                <a:spcPts val="0"/>
              </a:spcAft>
            </a:pPr>
            <a:endParaRPr sz="1191" dirty="0">
              <a:solidFill>
                <a:prstClr val="black"/>
              </a:solidFill>
              <a:latin typeface="Calibri" panose="020F0502020204030204"/>
            </a:endParaRPr>
          </a:p>
        </p:txBody>
      </p:sp>
      <p:graphicFrame>
        <p:nvGraphicFramePr>
          <p:cNvPr id="5" name="object 5"/>
          <p:cNvGraphicFramePr>
            <a:graphicFrameLocks noGrp="1"/>
          </p:cNvGraphicFramePr>
          <p:nvPr>
            <p:extLst/>
          </p:nvPr>
        </p:nvGraphicFramePr>
        <p:xfrm>
          <a:off x="900953" y="1143000"/>
          <a:ext cx="7553887" cy="4135308"/>
        </p:xfrm>
        <a:graphic>
          <a:graphicData uri="http://schemas.openxmlformats.org/drawingml/2006/table">
            <a:tbl>
              <a:tblPr firstRow="1" bandRow="1">
                <a:tableStyleId>{2D5ABB26-0587-4C30-8999-92F81FD0307C}</a:tableStyleId>
              </a:tblPr>
              <a:tblGrid>
                <a:gridCol w="1835524">
                  <a:extLst>
                    <a:ext uri="{9D8B030D-6E8A-4147-A177-3AD203B41FA5}">
                      <a16:colId xmlns:a16="http://schemas.microsoft.com/office/drawing/2014/main" val="20000"/>
                    </a:ext>
                  </a:extLst>
                </a:gridCol>
                <a:gridCol w="1906121">
                  <a:extLst>
                    <a:ext uri="{9D8B030D-6E8A-4147-A177-3AD203B41FA5}">
                      <a16:colId xmlns:a16="http://schemas.microsoft.com/office/drawing/2014/main" val="20001"/>
                    </a:ext>
                  </a:extLst>
                </a:gridCol>
                <a:gridCol w="1906121">
                  <a:extLst>
                    <a:ext uri="{9D8B030D-6E8A-4147-A177-3AD203B41FA5}">
                      <a16:colId xmlns:a16="http://schemas.microsoft.com/office/drawing/2014/main" val="20002"/>
                    </a:ext>
                  </a:extLst>
                </a:gridCol>
                <a:gridCol w="1906121">
                  <a:extLst>
                    <a:ext uri="{9D8B030D-6E8A-4147-A177-3AD203B41FA5}">
                      <a16:colId xmlns:a16="http://schemas.microsoft.com/office/drawing/2014/main" val="20003"/>
                    </a:ext>
                  </a:extLst>
                </a:gridCol>
              </a:tblGrid>
              <a:tr h="1011555">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R="33020" algn="r">
                        <a:lnSpc>
                          <a:spcPct val="100000"/>
                        </a:lnSpc>
                        <a:spcBef>
                          <a:spcPts val="1190"/>
                        </a:spcBef>
                      </a:pPr>
                      <a:r>
                        <a:rPr sz="1200" dirty="0">
                          <a:solidFill>
                            <a:srgbClr val="FFFFFF"/>
                          </a:solidFill>
                          <a:latin typeface="Times New Roman"/>
                          <a:cs typeface="Times New Roman"/>
                        </a:rPr>
                        <a:t>Then</a:t>
                      </a:r>
                      <a:endParaRPr sz="1200" dirty="0">
                        <a:latin typeface="Times New Roman"/>
                        <a:cs typeface="Times New Roman"/>
                      </a:endParaRPr>
                    </a:p>
                    <a:p>
                      <a:pPr>
                        <a:lnSpc>
                          <a:spcPct val="100000"/>
                        </a:lnSpc>
                        <a:spcBef>
                          <a:spcPts val="10"/>
                        </a:spcBef>
                      </a:pPr>
                      <a:endParaRPr sz="1100" dirty="0">
                        <a:latin typeface="Times New Roman"/>
                        <a:cs typeface="Times New Roman"/>
                      </a:endParaRPr>
                    </a:p>
                    <a:p>
                      <a:pPr algn="ctr">
                        <a:lnSpc>
                          <a:spcPct val="100000"/>
                        </a:lnSpc>
                      </a:pPr>
                      <a:r>
                        <a:rPr sz="1200" spc="-10" dirty="0">
                          <a:latin typeface="Times New Roman"/>
                          <a:cs typeface="Times New Roman"/>
                        </a:rPr>
                        <a:t>If</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marR="57150" algn="ctr">
                        <a:lnSpc>
                          <a:spcPct val="107100"/>
                        </a:lnSpc>
                        <a:spcBef>
                          <a:spcPts val="955"/>
                        </a:spcBef>
                      </a:pPr>
                      <a:r>
                        <a:rPr sz="1200" spc="-5" dirty="0">
                          <a:solidFill>
                            <a:srgbClr val="FFFFFF"/>
                          </a:solidFill>
                          <a:latin typeface="Times New Roman"/>
                          <a:cs typeface="Times New Roman"/>
                        </a:rPr>
                        <a:t>Does </a:t>
                      </a:r>
                      <a:r>
                        <a:rPr sz="1200" dirty="0">
                          <a:solidFill>
                            <a:srgbClr val="FFFFFF"/>
                          </a:solidFill>
                          <a:latin typeface="Times New Roman"/>
                          <a:cs typeface="Times New Roman"/>
                        </a:rPr>
                        <a:t>the </a:t>
                      </a:r>
                      <a:r>
                        <a:rPr sz="1200" spc="-5" dirty="0">
                          <a:solidFill>
                            <a:srgbClr val="FFFFFF"/>
                          </a:solidFill>
                          <a:latin typeface="Times New Roman"/>
                          <a:cs typeface="Times New Roman"/>
                        </a:rPr>
                        <a:t>recipient need  to submit a  Certification Form to  OCR?</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4E79"/>
                    </a:solidFill>
                  </a:tcPr>
                </a:tc>
                <a:tc>
                  <a:txBody>
                    <a:bodyPr/>
                    <a:lstStyle/>
                    <a:p>
                      <a:pPr>
                        <a:lnSpc>
                          <a:spcPct val="100000"/>
                        </a:lnSpc>
                      </a:pPr>
                      <a:endParaRPr sz="1200" dirty="0">
                        <a:latin typeface="Times New Roman"/>
                        <a:cs typeface="Times New Roman"/>
                      </a:endParaRPr>
                    </a:p>
                    <a:p>
                      <a:pPr algn="ctr">
                        <a:lnSpc>
                          <a:spcPct val="100000"/>
                        </a:lnSpc>
                        <a:spcBef>
                          <a:spcPts val="1305"/>
                        </a:spcBef>
                      </a:pPr>
                      <a:r>
                        <a:rPr sz="1200" spc="-5" dirty="0">
                          <a:solidFill>
                            <a:srgbClr val="FFFFFF"/>
                          </a:solidFill>
                          <a:latin typeface="Times New Roman"/>
                          <a:cs typeface="Times New Roman"/>
                        </a:rPr>
                        <a:t>Does the recipient</a:t>
                      </a:r>
                      <a:r>
                        <a:rPr sz="1200" spc="15" dirty="0">
                          <a:solidFill>
                            <a:srgbClr val="FFFFFF"/>
                          </a:solidFill>
                          <a:latin typeface="Times New Roman"/>
                          <a:cs typeface="Times New Roman"/>
                        </a:rPr>
                        <a:t> </a:t>
                      </a:r>
                      <a:r>
                        <a:rPr sz="1200" spc="-5" dirty="0">
                          <a:solidFill>
                            <a:srgbClr val="FFFFFF"/>
                          </a:solidFill>
                          <a:latin typeface="Times New Roman"/>
                          <a:cs typeface="Times New Roman"/>
                        </a:rPr>
                        <a:t>need</a:t>
                      </a:r>
                      <a:endParaRPr sz="1200" dirty="0">
                        <a:latin typeface="Times New Roman"/>
                        <a:cs typeface="Times New Roman"/>
                      </a:endParaRPr>
                    </a:p>
                    <a:p>
                      <a:pPr algn="ctr">
                        <a:lnSpc>
                          <a:spcPct val="100000"/>
                        </a:lnSpc>
                        <a:spcBef>
                          <a:spcPts val="145"/>
                        </a:spcBef>
                      </a:pPr>
                      <a:r>
                        <a:rPr sz="1200" spc="-5" dirty="0">
                          <a:solidFill>
                            <a:srgbClr val="FFFFFF"/>
                          </a:solidFill>
                          <a:latin typeface="Times New Roman"/>
                          <a:cs typeface="Times New Roman"/>
                        </a:rPr>
                        <a:t>to develop an</a:t>
                      </a:r>
                      <a:r>
                        <a:rPr sz="1200" spc="-35" dirty="0">
                          <a:solidFill>
                            <a:srgbClr val="FFFFFF"/>
                          </a:solidFill>
                          <a:latin typeface="Times New Roman"/>
                          <a:cs typeface="Times New Roman"/>
                        </a:rPr>
                        <a:t> </a:t>
                      </a:r>
                      <a:r>
                        <a:rPr sz="1200" spc="-5" dirty="0">
                          <a:solidFill>
                            <a:srgbClr val="FFFFFF"/>
                          </a:solidFill>
                          <a:latin typeface="Times New Roman"/>
                          <a:cs typeface="Times New Roman"/>
                        </a:rPr>
                        <a:t>EEOP?</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4E79"/>
                    </a:solidFill>
                  </a:tcPr>
                </a:tc>
                <a:tc>
                  <a:txBody>
                    <a:bodyPr/>
                    <a:lstStyle/>
                    <a:p>
                      <a:pPr marL="179705" marR="171450" indent="1270" algn="ctr">
                        <a:lnSpc>
                          <a:spcPct val="107100"/>
                        </a:lnSpc>
                        <a:spcBef>
                          <a:spcPts val="955"/>
                        </a:spcBef>
                      </a:pPr>
                      <a:r>
                        <a:rPr sz="1200" spc="-5" dirty="0">
                          <a:solidFill>
                            <a:srgbClr val="FFFFFF"/>
                          </a:solidFill>
                          <a:latin typeface="Times New Roman"/>
                          <a:cs typeface="Times New Roman"/>
                        </a:rPr>
                        <a:t>Must </a:t>
                      </a:r>
                      <a:r>
                        <a:rPr sz="1200" dirty="0">
                          <a:solidFill>
                            <a:srgbClr val="FFFFFF"/>
                          </a:solidFill>
                          <a:latin typeface="Times New Roman"/>
                          <a:cs typeface="Times New Roman"/>
                        </a:rPr>
                        <a:t>the </a:t>
                      </a:r>
                      <a:r>
                        <a:rPr sz="1200" spc="-5" dirty="0">
                          <a:solidFill>
                            <a:srgbClr val="FFFFFF"/>
                          </a:solidFill>
                          <a:latin typeface="Times New Roman"/>
                          <a:cs typeface="Times New Roman"/>
                        </a:rPr>
                        <a:t>recipient  </a:t>
                      </a:r>
                      <a:r>
                        <a:rPr sz="1200" spc="-10" dirty="0">
                          <a:solidFill>
                            <a:srgbClr val="FFFFFF"/>
                          </a:solidFill>
                          <a:latin typeface="Times New Roman"/>
                          <a:cs typeface="Times New Roman"/>
                        </a:rPr>
                        <a:t>submit </a:t>
                      </a:r>
                      <a:r>
                        <a:rPr sz="1200" spc="-5" dirty="0">
                          <a:solidFill>
                            <a:srgbClr val="FFFFFF"/>
                          </a:solidFill>
                          <a:latin typeface="Times New Roman"/>
                          <a:cs typeface="Times New Roman"/>
                        </a:rPr>
                        <a:t>an EEOP  </a:t>
                      </a:r>
                      <a:r>
                        <a:rPr sz="1200" spc="-10" dirty="0">
                          <a:solidFill>
                            <a:srgbClr val="FFFFFF"/>
                          </a:solidFill>
                          <a:latin typeface="Times New Roman"/>
                          <a:cs typeface="Times New Roman"/>
                        </a:rPr>
                        <a:t>Utilization </a:t>
                      </a:r>
                      <a:r>
                        <a:rPr sz="1200" spc="-5" dirty="0">
                          <a:solidFill>
                            <a:srgbClr val="FFFFFF"/>
                          </a:solidFill>
                          <a:latin typeface="Times New Roman"/>
                          <a:cs typeface="Times New Roman"/>
                        </a:rPr>
                        <a:t>Report </a:t>
                      </a:r>
                      <a:r>
                        <a:rPr sz="1200" spc="-10" dirty="0">
                          <a:solidFill>
                            <a:srgbClr val="FFFFFF"/>
                          </a:solidFill>
                          <a:latin typeface="Times New Roman"/>
                          <a:cs typeface="Times New Roman"/>
                        </a:rPr>
                        <a:t>to  </a:t>
                      </a:r>
                      <a:r>
                        <a:rPr sz="1200" spc="-5" dirty="0">
                          <a:solidFill>
                            <a:srgbClr val="FFFFFF"/>
                          </a:solidFill>
                          <a:latin typeface="Times New Roman"/>
                          <a:cs typeface="Times New Roman"/>
                        </a:rPr>
                        <a:t>OCR?</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4E79"/>
                    </a:solidFill>
                  </a:tcPr>
                </a:tc>
                <a:extLst>
                  <a:ext uri="{0D108BD9-81ED-4DB2-BD59-A6C34878D82A}">
                    <a16:rowId xmlns:a16="http://schemas.microsoft.com/office/drawing/2014/main" val="10000"/>
                  </a:ext>
                </a:extLst>
              </a:tr>
              <a:tr h="782765">
                <a:tc>
                  <a:txBody>
                    <a:bodyPr/>
                    <a:lstStyle/>
                    <a:p>
                      <a:pPr algn="ctr">
                        <a:lnSpc>
                          <a:spcPts val="1860"/>
                        </a:lnSpc>
                      </a:pPr>
                      <a:r>
                        <a:rPr sz="1200" spc="-5" dirty="0">
                          <a:latin typeface="Times New Roman"/>
                          <a:cs typeface="Times New Roman"/>
                        </a:rPr>
                        <a:t>Recipient is a</a:t>
                      </a:r>
                      <a:r>
                        <a:rPr sz="1200" spc="-10" dirty="0">
                          <a:latin typeface="Times New Roman"/>
                          <a:cs typeface="Times New Roman"/>
                        </a:rPr>
                        <a:t> </a:t>
                      </a:r>
                      <a:r>
                        <a:rPr sz="1200" spc="-5" dirty="0">
                          <a:latin typeface="Times New Roman"/>
                          <a:cs typeface="Times New Roman"/>
                        </a:rPr>
                        <a:t>Medical</a:t>
                      </a:r>
                      <a:endParaRPr sz="1200" dirty="0">
                        <a:latin typeface="Times New Roman"/>
                        <a:cs typeface="Times New Roman"/>
                      </a:endParaRPr>
                    </a:p>
                    <a:p>
                      <a:pPr marL="205104" marR="197485" indent="-1905" algn="ctr">
                        <a:lnSpc>
                          <a:spcPct val="106900"/>
                        </a:lnSpc>
                        <a:spcBef>
                          <a:spcPts val="10"/>
                        </a:spcBef>
                      </a:pPr>
                      <a:r>
                        <a:rPr sz="1200" spc="-5" dirty="0">
                          <a:latin typeface="Times New Roman"/>
                          <a:cs typeface="Times New Roman"/>
                        </a:rPr>
                        <a:t>or Educational  Institution, Indian  </a:t>
                      </a:r>
                      <a:r>
                        <a:rPr sz="1200" spc="-15" dirty="0">
                          <a:latin typeface="Times New Roman"/>
                          <a:cs typeface="Times New Roman"/>
                        </a:rPr>
                        <a:t>Tribe, </a:t>
                      </a:r>
                      <a:r>
                        <a:rPr sz="1200" spc="-5" dirty="0">
                          <a:latin typeface="Times New Roman"/>
                          <a:cs typeface="Times New Roman"/>
                        </a:rPr>
                        <a:t>or</a:t>
                      </a:r>
                      <a:r>
                        <a:rPr sz="1200" spc="-40" dirty="0">
                          <a:latin typeface="Times New Roman"/>
                          <a:cs typeface="Times New Roman"/>
                        </a:rPr>
                        <a:t> </a:t>
                      </a:r>
                      <a:r>
                        <a:rPr sz="1200" dirty="0">
                          <a:latin typeface="Times New Roman"/>
                          <a:cs typeface="Times New Roman"/>
                        </a:rPr>
                        <a:t>Nonprofit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AF6"/>
                    </a:solidFill>
                  </a:tcPr>
                </a:tc>
                <a:tc>
                  <a:txBody>
                    <a:bodyPr/>
                    <a:lstStyle/>
                    <a:p>
                      <a:pPr>
                        <a:lnSpc>
                          <a:spcPct val="100000"/>
                        </a:lnSpc>
                      </a:pPr>
                      <a:endParaRPr sz="1100" dirty="0">
                        <a:latin typeface="Times New Roman"/>
                        <a:cs typeface="Times New Roman"/>
                      </a:endParaRPr>
                    </a:p>
                    <a:p>
                      <a:pPr>
                        <a:lnSpc>
                          <a:spcPct val="100000"/>
                        </a:lnSpc>
                        <a:spcBef>
                          <a:spcPts val="15"/>
                        </a:spcBef>
                      </a:pPr>
                      <a:endParaRPr sz="1000" dirty="0">
                        <a:latin typeface="Times New Roman"/>
                        <a:cs typeface="Times New Roman"/>
                      </a:endParaRPr>
                    </a:p>
                    <a:p>
                      <a:pPr algn="ctr">
                        <a:lnSpc>
                          <a:spcPct val="100000"/>
                        </a:lnSpc>
                      </a:pPr>
                      <a:r>
                        <a:rPr sz="1100" spc="-10" dirty="0">
                          <a:latin typeface="Times New Roman"/>
                          <a:cs typeface="Times New Roman"/>
                        </a:rPr>
                        <a:t>YES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a:lnSpc>
                          <a:spcPct val="100000"/>
                        </a:lnSpc>
                        <a:spcBef>
                          <a:spcPts val="45"/>
                        </a:spcBef>
                      </a:pPr>
                      <a:endParaRPr sz="900" dirty="0">
                        <a:latin typeface="Times New Roman"/>
                        <a:cs typeface="Times New Roman"/>
                      </a:endParaRPr>
                    </a:p>
                    <a:p>
                      <a:pPr marL="635" algn="ctr">
                        <a:lnSpc>
                          <a:spcPct val="100000"/>
                        </a:lnSpc>
                      </a:pPr>
                      <a:r>
                        <a:rPr sz="1100" spc="-10" dirty="0">
                          <a:latin typeface="Times New Roman"/>
                          <a:cs typeface="Times New Roman"/>
                        </a:rPr>
                        <a:t>NO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a:lnSpc>
                          <a:spcPct val="100000"/>
                        </a:lnSpc>
                        <a:spcBef>
                          <a:spcPts val="45"/>
                        </a:spcBef>
                      </a:pPr>
                      <a:endParaRPr sz="900" dirty="0">
                        <a:latin typeface="Times New Roman"/>
                        <a:cs typeface="Times New Roman"/>
                      </a:endParaRPr>
                    </a:p>
                    <a:p>
                      <a:pPr marL="1270" algn="ctr">
                        <a:lnSpc>
                          <a:spcPct val="100000"/>
                        </a:lnSpc>
                      </a:pPr>
                      <a:r>
                        <a:rPr sz="1100" spc="-10" dirty="0">
                          <a:latin typeface="Times New Roman"/>
                          <a:cs typeface="Times New Roman"/>
                        </a:rPr>
                        <a:t>NO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51807">
                <a:tc>
                  <a:txBody>
                    <a:bodyPr/>
                    <a:lstStyle/>
                    <a:p>
                      <a:pPr marL="131445" marR="126364" algn="ctr">
                        <a:lnSpc>
                          <a:spcPct val="107200"/>
                        </a:lnSpc>
                        <a:spcBef>
                          <a:spcPts val="665"/>
                        </a:spcBef>
                      </a:pPr>
                      <a:r>
                        <a:rPr sz="1200" spc="-10" dirty="0">
                          <a:latin typeface="Times New Roman"/>
                          <a:cs typeface="Times New Roman"/>
                        </a:rPr>
                        <a:t>Largest </a:t>
                      </a:r>
                      <a:r>
                        <a:rPr sz="1200" spc="-5" dirty="0">
                          <a:latin typeface="Times New Roman"/>
                          <a:cs typeface="Times New Roman"/>
                        </a:rPr>
                        <a:t>individual  grant received is less  than</a:t>
                      </a:r>
                      <a:r>
                        <a:rPr sz="1200" spc="-45" dirty="0">
                          <a:latin typeface="Times New Roman"/>
                          <a:cs typeface="Times New Roman"/>
                        </a:rPr>
                        <a:t> </a:t>
                      </a:r>
                      <a:r>
                        <a:rPr sz="1200" spc="-5" dirty="0">
                          <a:latin typeface="Times New Roman"/>
                          <a:cs typeface="Times New Roman"/>
                        </a:rPr>
                        <a:t>$25,000</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AF6"/>
                    </a:solidFill>
                  </a:tcPr>
                </a:tc>
                <a:tc>
                  <a:txBody>
                    <a:bodyPr/>
                    <a:lstStyle/>
                    <a:p>
                      <a:pPr>
                        <a:lnSpc>
                          <a:spcPct val="100000"/>
                        </a:lnSpc>
                      </a:pPr>
                      <a:endParaRPr sz="1100" dirty="0">
                        <a:latin typeface="Times New Roman"/>
                        <a:cs typeface="Times New Roman"/>
                      </a:endParaRPr>
                    </a:p>
                    <a:p>
                      <a:pPr>
                        <a:lnSpc>
                          <a:spcPct val="100000"/>
                        </a:lnSpc>
                        <a:spcBef>
                          <a:spcPts val="25"/>
                        </a:spcBef>
                      </a:pPr>
                      <a:endParaRPr sz="900" dirty="0">
                        <a:latin typeface="Times New Roman"/>
                        <a:cs typeface="Times New Roman"/>
                      </a:endParaRPr>
                    </a:p>
                    <a:p>
                      <a:pPr algn="ctr">
                        <a:lnSpc>
                          <a:spcPct val="100000"/>
                        </a:lnSpc>
                      </a:pPr>
                      <a:r>
                        <a:rPr sz="1100" spc="-10" dirty="0">
                          <a:latin typeface="Times New Roman"/>
                          <a:cs typeface="Times New Roman"/>
                        </a:rPr>
                        <a:t>YES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a:lnSpc>
                          <a:spcPct val="100000"/>
                        </a:lnSpc>
                      </a:pPr>
                      <a:endParaRPr sz="900" dirty="0">
                        <a:latin typeface="Times New Roman"/>
                        <a:cs typeface="Times New Roman"/>
                      </a:endParaRPr>
                    </a:p>
                    <a:p>
                      <a:pPr marL="635" algn="ctr">
                        <a:lnSpc>
                          <a:spcPct val="100000"/>
                        </a:lnSpc>
                      </a:pPr>
                      <a:r>
                        <a:rPr sz="1100" spc="-10" dirty="0">
                          <a:latin typeface="Times New Roman"/>
                          <a:cs typeface="Times New Roman"/>
                        </a:rPr>
                        <a:t>NO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a:lnSpc>
                          <a:spcPct val="100000"/>
                        </a:lnSpc>
                      </a:pPr>
                      <a:endParaRPr sz="900" dirty="0">
                        <a:latin typeface="Times New Roman"/>
                        <a:cs typeface="Times New Roman"/>
                      </a:endParaRPr>
                    </a:p>
                    <a:p>
                      <a:pPr marL="1270" algn="ctr">
                        <a:lnSpc>
                          <a:spcPct val="100000"/>
                        </a:lnSpc>
                      </a:pPr>
                      <a:r>
                        <a:rPr sz="1100" spc="-10" dirty="0">
                          <a:latin typeface="Times New Roman"/>
                          <a:cs typeface="Times New Roman"/>
                        </a:rPr>
                        <a:t>NO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51712">
                <a:tc>
                  <a:txBody>
                    <a:bodyPr/>
                    <a:lstStyle/>
                    <a:p>
                      <a:pPr>
                        <a:lnSpc>
                          <a:spcPct val="100000"/>
                        </a:lnSpc>
                        <a:spcBef>
                          <a:spcPts val="25"/>
                        </a:spcBef>
                      </a:pPr>
                      <a:endParaRPr sz="1100" dirty="0">
                        <a:latin typeface="Times New Roman"/>
                        <a:cs typeface="Times New Roman"/>
                      </a:endParaRPr>
                    </a:p>
                    <a:p>
                      <a:pPr marL="424180" marR="47625" indent="-372110">
                        <a:lnSpc>
                          <a:spcPct val="107500"/>
                        </a:lnSpc>
                      </a:pPr>
                      <a:r>
                        <a:rPr sz="1200" spc="-5" dirty="0">
                          <a:latin typeface="Times New Roman"/>
                          <a:cs typeface="Times New Roman"/>
                        </a:rPr>
                        <a:t>Recipient has less than  50</a:t>
                      </a:r>
                      <a:r>
                        <a:rPr sz="1200" spc="-65" dirty="0">
                          <a:latin typeface="Times New Roman"/>
                          <a:cs typeface="Times New Roman"/>
                        </a:rPr>
                        <a:t> </a:t>
                      </a:r>
                      <a:r>
                        <a:rPr sz="1200" spc="-10" dirty="0">
                          <a:latin typeface="Times New Roman"/>
                          <a:cs typeface="Times New Roman"/>
                        </a:rPr>
                        <a:t>employees</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AF6"/>
                    </a:solidFill>
                  </a:tcPr>
                </a:tc>
                <a:tc>
                  <a:txBody>
                    <a:bodyPr/>
                    <a:lstStyle/>
                    <a:p>
                      <a:pPr>
                        <a:lnSpc>
                          <a:spcPct val="100000"/>
                        </a:lnSpc>
                      </a:pPr>
                      <a:endParaRPr sz="1100" dirty="0">
                        <a:latin typeface="Times New Roman"/>
                        <a:cs typeface="Times New Roman"/>
                      </a:endParaRPr>
                    </a:p>
                    <a:p>
                      <a:pPr>
                        <a:lnSpc>
                          <a:spcPct val="100000"/>
                        </a:lnSpc>
                        <a:spcBef>
                          <a:spcPts val="30"/>
                        </a:spcBef>
                      </a:pPr>
                      <a:endParaRPr sz="900" dirty="0">
                        <a:latin typeface="Times New Roman"/>
                        <a:cs typeface="Times New Roman"/>
                      </a:endParaRPr>
                    </a:p>
                    <a:p>
                      <a:pPr algn="ctr">
                        <a:lnSpc>
                          <a:spcPct val="100000"/>
                        </a:lnSpc>
                      </a:pPr>
                      <a:r>
                        <a:rPr sz="1100" spc="-10" dirty="0">
                          <a:latin typeface="Times New Roman"/>
                          <a:cs typeface="Times New Roman"/>
                        </a:rPr>
                        <a:t>YES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a:lnSpc>
                          <a:spcPct val="100000"/>
                        </a:lnSpc>
                        <a:spcBef>
                          <a:spcPts val="5"/>
                        </a:spcBef>
                      </a:pPr>
                      <a:endParaRPr sz="900" dirty="0">
                        <a:latin typeface="Times New Roman"/>
                        <a:cs typeface="Times New Roman"/>
                      </a:endParaRPr>
                    </a:p>
                    <a:p>
                      <a:pPr marL="635" algn="ctr">
                        <a:lnSpc>
                          <a:spcPct val="100000"/>
                        </a:lnSpc>
                      </a:pPr>
                      <a:r>
                        <a:rPr sz="1100" spc="-10" dirty="0">
                          <a:latin typeface="Times New Roman"/>
                          <a:cs typeface="Times New Roman"/>
                        </a:rPr>
                        <a:t>NO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a:lnSpc>
                          <a:spcPct val="100000"/>
                        </a:lnSpc>
                        <a:spcBef>
                          <a:spcPts val="5"/>
                        </a:spcBef>
                      </a:pPr>
                      <a:endParaRPr sz="900" dirty="0">
                        <a:latin typeface="Times New Roman"/>
                        <a:cs typeface="Times New Roman"/>
                      </a:endParaRPr>
                    </a:p>
                    <a:p>
                      <a:pPr marL="1270" algn="ctr">
                        <a:lnSpc>
                          <a:spcPct val="100000"/>
                        </a:lnSpc>
                      </a:pPr>
                      <a:r>
                        <a:rPr sz="1100" spc="-10" dirty="0">
                          <a:latin typeface="Times New Roman"/>
                          <a:cs typeface="Times New Roman"/>
                        </a:rPr>
                        <a:t>NO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51808">
                <a:tc>
                  <a:txBody>
                    <a:bodyPr/>
                    <a:lstStyle/>
                    <a:p>
                      <a:pPr>
                        <a:lnSpc>
                          <a:spcPct val="100000"/>
                        </a:lnSpc>
                      </a:pPr>
                      <a:endParaRPr sz="1200" dirty="0">
                        <a:latin typeface="Times New Roman"/>
                        <a:cs typeface="Times New Roman"/>
                      </a:endParaRPr>
                    </a:p>
                    <a:p>
                      <a:pPr marL="235585">
                        <a:lnSpc>
                          <a:spcPct val="100000"/>
                        </a:lnSpc>
                        <a:spcBef>
                          <a:spcPts val="1025"/>
                        </a:spcBef>
                      </a:pPr>
                      <a:r>
                        <a:rPr sz="1200" spc="-5" dirty="0">
                          <a:latin typeface="Times New Roman"/>
                          <a:cs typeface="Times New Roman"/>
                        </a:rPr>
                        <a:t>None of the</a:t>
                      </a:r>
                      <a:r>
                        <a:rPr sz="1200" spc="-45" dirty="0">
                          <a:latin typeface="Times New Roman"/>
                          <a:cs typeface="Times New Roman"/>
                        </a:rPr>
                        <a:t> </a:t>
                      </a:r>
                      <a:r>
                        <a:rPr sz="1200" spc="-5" dirty="0">
                          <a:latin typeface="Times New Roman"/>
                          <a:cs typeface="Times New Roman"/>
                        </a:rPr>
                        <a:t>above</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AF6"/>
                    </a:solidFill>
                  </a:tcPr>
                </a:tc>
                <a:tc>
                  <a:txBody>
                    <a:bodyPr/>
                    <a:lstStyle/>
                    <a:p>
                      <a:pPr>
                        <a:lnSpc>
                          <a:spcPct val="100000"/>
                        </a:lnSpc>
                      </a:pPr>
                      <a:endParaRPr sz="1100" dirty="0">
                        <a:latin typeface="Times New Roman"/>
                        <a:cs typeface="Times New Roman"/>
                      </a:endParaRPr>
                    </a:p>
                    <a:p>
                      <a:pPr>
                        <a:lnSpc>
                          <a:spcPct val="100000"/>
                        </a:lnSpc>
                        <a:spcBef>
                          <a:spcPts val="5"/>
                        </a:spcBef>
                      </a:pPr>
                      <a:endParaRPr sz="900" dirty="0">
                        <a:latin typeface="Times New Roman"/>
                        <a:cs typeface="Times New Roman"/>
                      </a:endParaRPr>
                    </a:p>
                    <a:p>
                      <a:pPr algn="ctr">
                        <a:lnSpc>
                          <a:spcPct val="100000"/>
                        </a:lnSpc>
                      </a:pPr>
                      <a:r>
                        <a:rPr sz="1100" spc="-10" dirty="0">
                          <a:latin typeface="Times New Roman"/>
                          <a:cs typeface="Times New Roman"/>
                        </a:rPr>
                        <a:t>YES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a:lnSpc>
                          <a:spcPct val="100000"/>
                        </a:lnSpc>
                        <a:spcBef>
                          <a:spcPts val="5"/>
                        </a:spcBef>
                      </a:pPr>
                      <a:endParaRPr sz="900" dirty="0">
                        <a:latin typeface="Times New Roman"/>
                        <a:cs typeface="Times New Roman"/>
                      </a:endParaRPr>
                    </a:p>
                    <a:p>
                      <a:pPr algn="ctr">
                        <a:lnSpc>
                          <a:spcPct val="100000"/>
                        </a:lnSpc>
                      </a:pPr>
                      <a:r>
                        <a:rPr sz="1100" spc="-10" dirty="0">
                          <a:latin typeface="Times New Roman"/>
                          <a:cs typeface="Times New Roman"/>
                        </a:rPr>
                        <a:t>YES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a:lnSpc>
                          <a:spcPct val="100000"/>
                        </a:lnSpc>
                        <a:spcBef>
                          <a:spcPts val="5"/>
                        </a:spcBef>
                      </a:pPr>
                      <a:endParaRPr sz="900" dirty="0">
                        <a:latin typeface="Times New Roman"/>
                        <a:cs typeface="Times New Roman"/>
                      </a:endParaRPr>
                    </a:p>
                    <a:p>
                      <a:pPr marL="635" algn="ctr">
                        <a:lnSpc>
                          <a:spcPct val="100000"/>
                        </a:lnSpc>
                      </a:pPr>
                      <a:r>
                        <a:rPr sz="1100" spc="-10" dirty="0">
                          <a:latin typeface="Times New Roman"/>
                          <a:cs typeface="Times New Roman"/>
                        </a:rPr>
                        <a:t>YES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p:nvPr/>
        </p:nvSpPr>
        <p:spPr>
          <a:xfrm>
            <a:off x="3094405" y="5402389"/>
            <a:ext cx="2953898" cy="366511"/>
          </a:xfrm>
          <a:prstGeom prst="rect">
            <a:avLst/>
          </a:prstGeom>
        </p:spPr>
        <p:txBody>
          <a:bodyPr vert="horz" wrap="square" lIns="0" tIns="0" rIns="0" bIns="0" rtlCol="0">
            <a:spAutoFit/>
          </a:bodyPr>
          <a:lstStyle/>
          <a:p>
            <a:pPr algn="ctr" defTabSz="685800" fontAlgn="auto">
              <a:spcBef>
                <a:spcPts val="0"/>
              </a:spcBef>
              <a:spcAft>
                <a:spcPts val="0"/>
              </a:spcAft>
            </a:pPr>
            <a:r>
              <a:rPr sz="1191" spc="-8" dirty="0">
                <a:solidFill>
                  <a:prstClr val="black"/>
                </a:solidFill>
                <a:latin typeface="Calibri"/>
                <a:cs typeface="Calibri"/>
              </a:rPr>
              <a:t>Prepare </a:t>
            </a:r>
            <a:r>
              <a:rPr sz="1191" spc="-5" dirty="0">
                <a:solidFill>
                  <a:prstClr val="black"/>
                </a:solidFill>
                <a:latin typeface="Calibri"/>
                <a:cs typeface="Calibri"/>
              </a:rPr>
              <a:t>and Submit </a:t>
            </a:r>
            <a:r>
              <a:rPr sz="1191" spc="-8" dirty="0">
                <a:solidFill>
                  <a:prstClr val="black"/>
                </a:solidFill>
                <a:latin typeface="Calibri"/>
                <a:cs typeface="Calibri"/>
              </a:rPr>
              <a:t>EEOP </a:t>
            </a:r>
            <a:r>
              <a:rPr sz="1191" dirty="0">
                <a:solidFill>
                  <a:prstClr val="black"/>
                </a:solidFill>
                <a:latin typeface="Calibri"/>
                <a:cs typeface="Calibri"/>
              </a:rPr>
              <a:t>and </a:t>
            </a:r>
            <a:r>
              <a:rPr sz="1191" spc="-5" dirty="0">
                <a:solidFill>
                  <a:prstClr val="black"/>
                </a:solidFill>
                <a:latin typeface="Calibri"/>
                <a:cs typeface="Calibri"/>
              </a:rPr>
              <a:t>Certification</a:t>
            </a:r>
            <a:r>
              <a:rPr sz="1191" spc="58" dirty="0">
                <a:solidFill>
                  <a:prstClr val="black"/>
                </a:solidFill>
                <a:latin typeface="Calibri"/>
                <a:cs typeface="Calibri"/>
              </a:rPr>
              <a:t> </a:t>
            </a:r>
            <a:r>
              <a:rPr sz="1191" spc="-5" dirty="0">
                <a:solidFill>
                  <a:prstClr val="black"/>
                </a:solidFill>
                <a:latin typeface="Calibri"/>
                <a:cs typeface="Calibri"/>
              </a:rPr>
              <a:t>at</a:t>
            </a:r>
            <a:endParaRPr lang="en-US" sz="1191" spc="-5" dirty="0">
              <a:solidFill>
                <a:prstClr val="black"/>
              </a:solidFill>
              <a:latin typeface="Calibri"/>
              <a:cs typeface="Calibri"/>
            </a:endParaRPr>
          </a:p>
          <a:p>
            <a:pPr algn="ctr" defTabSz="685800" fontAlgn="auto">
              <a:spcBef>
                <a:spcPts val="0"/>
              </a:spcBef>
              <a:spcAft>
                <a:spcPts val="0"/>
              </a:spcAft>
            </a:pPr>
            <a:r>
              <a:rPr lang="en-US" sz="1191" spc="-5" dirty="0">
                <a:solidFill>
                  <a:prstClr val="black"/>
                </a:solidFill>
                <a:latin typeface="Calibri"/>
                <a:cs typeface="Calibri"/>
                <a:hlinkClick r:id="rId4"/>
              </a:rPr>
              <a:t>EEOP Reporting Tool Website</a:t>
            </a:r>
            <a:endParaRPr sz="1191" dirty="0">
              <a:solidFill>
                <a:prstClr val="black"/>
              </a:solidFill>
              <a:latin typeface="Calibri"/>
              <a:cs typeface="Calibri"/>
            </a:endParaRPr>
          </a:p>
        </p:txBody>
      </p:sp>
      <p:sp>
        <p:nvSpPr>
          <p:cNvPr id="8" name="Slide Number Placeholder 7"/>
          <p:cNvSpPr>
            <a:spLocks noGrp="1"/>
          </p:cNvSpPr>
          <p:nvPr>
            <p:ph type="sldNum" sz="quarter" idx="12"/>
          </p:nvPr>
        </p:nvSpPr>
        <p:spPr/>
        <p:txBody>
          <a:bodyPr/>
          <a:lstStyle/>
          <a:p>
            <a:pPr defTabSz="685800" fontAlgn="auto">
              <a:spcBef>
                <a:spcPts val="0"/>
              </a:spcBef>
              <a:spcAft>
                <a:spcPts val="0"/>
              </a:spcAft>
              <a:defRPr/>
            </a:pPr>
            <a:fld id="{5A2F3113-4D92-40FA-8366-B99EAA71080E}" type="slidenum">
              <a:rPr lang="en-US">
                <a:solidFill>
                  <a:prstClr val="black">
                    <a:tint val="75000"/>
                  </a:prstClr>
                </a:solidFill>
                <a:latin typeface="Calibri" panose="020F0502020204030204"/>
              </a:rPr>
              <a:pPr defTabSz="685800" fontAlgn="auto">
                <a:spcBef>
                  <a:spcPts val="0"/>
                </a:spcBef>
                <a:spcAft>
                  <a:spcPts val="0"/>
                </a:spcAft>
                <a:defRPr/>
              </a:pPr>
              <a:t>46</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534216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5334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7282556"/>
              </p:ext>
            </p:extLst>
          </p:nvPr>
        </p:nvGraphicFramePr>
        <p:xfrm>
          <a:off x="609600" y="533400"/>
          <a:ext cx="7772400" cy="519176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990600">
                <a:tc>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marR="33020" algn="r">
                        <a:lnSpc>
                          <a:spcPct val="100000"/>
                        </a:lnSpc>
                        <a:spcBef>
                          <a:spcPts val="1190"/>
                        </a:spcBef>
                      </a:pPr>
                      <a:r>
                        <a:rPr sz="1600" dirty="0">
                          <a:solidFill>
                            <a:srgbClr val="FFFFFF"/>
                          </a:solidFill>
                          <a:latin typeface="Times New Roman"/>
                          <a:cs typeface="Times New Roman"/>
                        </a:rPr>
                        <a:t>Then</a:t>
                      </a:r>
                      <a:endParaRPr sz="1600" dirty="0">
                        <a:latin typeface="Times New Roman"/>
                        <a:cs typeface="Times New Roman"/>
                      </a:endParaRPr>
                    </a:p>
                    <a:p>
                      <a:pPr>
                        <a:lnSpc>
                          <a:spcPct val="100000"/>
                        </a:lnSpc>
                        <a:spcBef>
                          <a:spcPts val="10"/>
                        </a:spcBef>
                      </a:pPr>
                      <a:endParaRPr sz="1400" dirty="0">
                        <a:latin typeface="Times New Roman"/>
                        <a:cs typeface="Times New Roman"/>
                      </a:endParaRPr>
                    </a:p>
                    <a:p>
                      <a:pPr algn="ctr">
                        <a:lnSpc>
                          <a:spcPct val="100000"/>
                        </a:lnSpc>
                      </a:pPr>
                      <a:r>
                        <a:rPr sz="1600" spc="-10" dirty="0">
                          <a:solidFill>
                            <a:schemeClr val="tx1"/>
                          </a:solidFill>
                          <a:latin typeface="Times New Roman"/>
                          <a:cs typeface="Times New Roman"/>
                        </a:rPr>
                        <a:t>If</a:t>
                      </a:r>
                      <a:endParaRPr sz="1600" dirty="0">
                        <a:solidFill>
                          <a:schemeClr val="tx1"/>
                        </a:solidFill>
                        <a:latin typeface="Times New Roman"/>
                        <a:cs typeface="Times New Roman"/>
                      </a:endParaRPr>
                    </a:p>
                  </a:txBody>
                  <a:tcPr marL="0" marR="0" marT="0" marB="0"/>
                </a:tc>
                <a:tc>
                  <a:txBody>
                    <a:bodyPr/>
                    <a:lstStyle/>
                    <a:p>
                      <a:pPr marL="63500" marR="57150" algn="ctr">
                        <a:lnSpc>
                          <a:spcPct val="107100"/>
                        </a:lnSpc>
                        <a:spcBef>
                          <a:spcPts val="955"/>
                        </a:spcBef>
                      </a:pPr>
                      <a:r>
                        <a:rPr sz="1600" spc="-5" dirty="0">
                          <a:solidFill>
                            <a:srgbClr val="FFFFFF"/>
                          </a:solidFill>
                          <a:latin typeface="Times New Roman"/>
                          <a:cs typeface="Times New Roman"/>
                        </a:rPr>
                        <a:t>Does </a:t>
                      </a:r>
                      <a:r>
                        <a:rPr sz="1600" dirty="0">
                          <a:solidFill>
                            <a:srgbClr val="FFFFFF"/>
                          </a:solidFill>
                          <a:latin typeface="Times New Roman"/>
                          <a:cs typeface="Times New Roman"/>
                        </a:rPr>
                        <a:t>the </a:t>
                      </a:r>
                      <a:r>
                        <a:rPr sz="1600" spc="-5" dirty="0">
                          <a:solidFill>
                            <a:srgbClr val="FFFFFF"/>
                          </a:solidFill>
                          <a:latin typeface="Times New Roman"/>
                          <a:cs typeface="Times New Roman"/>
                        </a:rPr>
                        <a:t>recipient need  to submit a  Certification Form to  OCR?</a:t>
                      </a:r>
                      <a:endParaRPr sz="1600" dirty="0">
                        <a:latin typeface="Times New Roman"/>
                        <a:cs typeface="Times New Roman"/>
                      </a:endParaRPr>
                    </a:p>
                  </a:txBody>
                  <a:tcPr marL="0" marR="0" marT="0" marB="0">
                    <a:solidFill>
                      <a:schemeClr val="accent2">
                        <a:lumMod val="40000"/>
                        <a:lumOff val="60000"/>
                      </a:schemeClr>
                    </a:solidFill>
                  </a:tcPr>
                </a:tc>
                <a:tc>
                  <a:txBody>
                    <a:bodyPr/>
                    <a:lstStyle/>
                    <a:p>
                      <a:pPr>
                        <a:lnSpc>
                          <a:spcPct val="100000"/>
                        </a:lnSpc>
                      </a:pPr>
                      <a:endParaRPr sz="1600" dirty="0">
                        <a:latin typeface="Times New Roman"/>
                        <a:cs typeface="Times New Roman"/>
                      </a:endParaRPr>
                    </a:p>
                    <a:p>
                      <a:pPr algn="ctr">
                        <a:lnSpc>
                          <a:spcPct val="100000"/>
                        </a:lnSpc>
                        <a:spcBef>
                          <a:spcPts val="1305"/>
                        </a:spcBef>
                      </a:pPr>
                      <a:r>
                        <a:rPr sz="1600" spc="-5" dirty="0">
                          <a:solidFill>
                            <a:srgbClr val="FFFFFF"/>
                          </a:solidFill>
                          <a:latin typeface="Times New Roman"/>
                          <a:cs typeface="Times New Roman"/>
                        </a:rPr>
                        <a:t>Does the recipient</a:t>
                      </a:r>
                      <a:r>
                        <a:rPr sz="1600" spc="15" dirty="0">
                          <a:solidFill>
                            <a:srgbClr val="FFFFFF"/>
                          </a:solidFill>
                          <a:latin typeface="Times New Roman"/>
                          <a:cs typeface="Times New Roman"/>
                        </a:rPr>
                        <a:t> </a:t>
                      </a:r>
                      <a:r>
                        <a:rPr sz="1600" spc="-5" dirty="0">
                          <a:solidFill>
                            <a:srgbClr val="FFFFFF"/>
                          </a:solidFill>
                          <a:latin typeface="Times New Roman"/>
                          <a:cs typeface="Times New Roman"/>
                        </a:rPr>
                        <a:t>need</a:t>
                      </a:r>
                      <a:endParaRPr sz="1600" dirty="0">
                        <a:latin typeface="Times New Roman"/>
                        <a:cs typeface="Times New Roman"/>
                      </a:endParaRPr>
                    </a:p>
                    <a:p>
                      <a:pPr algn="ctr">
                        <a:lnSpc>
                          <a:spcPct val="100000"/>
                        </a:lnSpc>
                        <a:spcBef>
                          <a:spcPts val="145"/>
                        </a:spcBef>
                      </a:pPr>
                      <a:r>
                        <a:rPr sz="1600" spc="-5" dirty="0">
                          <a:solidFill>
                            <a:srgbClr val="FFFFFF"/>
                          </a:solidFill>
                          <a:latin typeface="Times New Roman"/>
                          <a:cs typeface="Times New Roman"/>
                        </a:rPr>
                        <a:t>to develop an</a:t>
                      </a:r>
                      <a:r>
                        <a:rPr sz="1600" spc="-35" dirty="0">
                          <a:solidFill>
                            <a:srgbClr val="FFFFFF"/>
                          </a:solidFill>
                          <a:latin typeface="Times New Roman"/>
                          <a:cs typeface="Times New Roman"/>
                        </a:rPr>
                        <a:t> </a:t>
                      </a:r>
                      <a:r>
                        <a:rPr sz="1600" spc="-5" dirty="0">
                          <a:solidFill>
                            <a:srgbClr val="FFFFFF"/>
                          </a:solidFill>
                          <a:latin typeface="Times New Roman"/>
                          <a:cs typeface="Times New Roman"/>
                        </a:rPr>
                        <a:t>EEOP?</a:t>
                      </a:r>
                      <a:endParaRPr sz="1600" dirty="0">
                        <a:latin typeface="Times New Roman"/>
                        <a:cs typeface="Times New Roman"/>
                      </a:endParaRPr>
                    </a:p>
                  </a:txBody>
                  <a:tcPr marL="0" marR="0" marT="0" marB="0">
                    <a:solidFill>
                      <a:schemeClr val="accent2">
                        <a:lumMod val="40000"/>
                        <a:lumOff val="60000"/>
                      </a:schemeClr>
                    </a:solidFill>
                  </a:tcPr>
                </a:tc>
                <a:tc>
                  <a:txBody>
                    <a:bodyPr/>
                    <a:lstStyle/>
                    <a:p>
                      <a:pPr marL="179705" marR="171450" indent="1270" algn="ctr">
                        <a:lnSpc>
                          <a:spcPct val="107100"/>
                        </a:lnSpc>
                        <a:spcBef>
                          <a:spcPts val="955"/>
                        </a:spcBef>
                      </a:pPr>
                      <a:r>
                        <a:rPr sz="1600" spc="-5" dirty="0">
                          <a:solidFill>
                            <a:srgbClr val="FFFFFF"/>
                          </a:solidFill>
                          <a:latin typeface="Times New Roman"/>
                          <a:cs typeface="Times New Roman"/>
                        </a:rPr>
                        <a:t>Must </a:t>
                      </a:r>
                      <a:r>
                        <a:rPr sz="1600" dirty="0">
                          <a:solidFill>
                            <a:srgbClr val="FFFFFF"/>
                          </a:solidFill>
                          <a:latin typeface="Times New Roman"/>
                          <a:cs typeface="Times New Roman"/>
                        </a:rPr>
                        <a:t>the </a:t>
                      </a:r>
                      <a:r>
                        <a:rPr sz="1600" spc="-5" dirty="0">
                          <a:solidFill>
                            <a:srgbClr val="FFFFFF"/>
                          </a:solidFill>
                          <a:latin typeface="Times New Roman"/>
                          <a:cs typeface="Times New Roman"/>
                        </a:rPr>
                        <a:t>recipient  </a:t>
                      </a:r>
                      <a:r>
                        <a:rPr sz="1600" spc="-10" dirty="0">
                          <a:solidFill>
                            <a:srgbClr val="FFFFFF"/>
                          </a:solidFill>
                          <a:latin typeface="Times New Roman"/>
                          <a:cs typeface="Times New Roman"/>
                        </a:rPr>
                        <a:t>submit </a:t>
                      </a:r>
                      <a:r>
                        <a:rPr sz="1600" spc="-5" dirty="0">
                          <a:solidFill>
                            <a:srgbClr val="FFFFFF"/>
                          </a:solidFill>
                          <a:latin typeface="Times New Roman"/>
                          <a:cs typeface="Times New Roman"/>
                        </a:rPr>
                        <a:t>an EEOP  </a:t>
                      </a:r>
                      <a:r>
                        <a:rPr sz="1600" spc="-10" dirty="0">
                          <a:solidFill>
                            <a:srgbClr val="FFFFFF"/>
                          </a:solidFill>
                          <a:latin typeface="Times New Roman"/>
                          <a:cs typeface="Times New Roman"/>
                        </a:rPr>
                        <a:t>Utilization </a:t>
                      </a:r>
                      <a:r>
                        <a:rPr sz="1600" spc="-5" dirty="0">
                          <a:solidFill>
                            <a:srgbClr val="FFFFFF"/>
                          </a:solidFill>
                          <a:latin typeface="Times New Roman"/>
                          <a:cs typeface="Times New Roman"/>
                        </a:rPr>
                        <a:t>Report </a:t>
                      </a:r>
                      <a:r>
                        <a:rPr sz="1600" spc="-10" dirty="0">
                          <a:solidFill>
                            <a:srgbClr val="FFFFFF"/>
                          </a:solidFill>
                          <a:latin typeface="Times New Roman"/>
                          <a:cs typeface="Times New Roman"/>
                        </a:rPr>
                        <a:t>to  </a:t>
                      </a:r>
                      <a:r>
                        <a:rPr sz="1600" spc="-5" dirty="0">
                          <a:solidFill>
                            <a:srgbClr val="FFFFFF"/>
                          </a:solidFill>
                          <a:latin typeface="Times New Roman"/>
                          <a:cs typeface="Times New Roman"/>
                        </a:rPr>
                        <a:t>OCR?</a:t>
                      </a:r>
                      <a:endParaRPr sz="1600" dirty="0">
                        <a:latin typeface="Times New Roman"/>
                        <a:cs typeface="Times New Roman"/>
                      </a:endParaRPr>
                    </a:p>
                  </a:txBody>
                  <a:tcPr marL="0" marR="0" marT="0" marB="0">
                    <a:solidFill>
                      <a:schemeClr val="accent2">
                        <a:lumMod val="40000"/>
                        <a:lumOff val="60000"/>
                      </a:schemeClr>
                    </a:solidFill>
                  </a:tcPr>
                </a:tc>
                <a:extLst>
                  <a:ext uri="{0D108BD9-81ED-4DB2-BD59-A6C34878D82A}">
                    <a16:rowId xmlns:a16="http://schemas.microsoft.com/office/drawing/2014/main" val="10000"/>
                  </a:ext>
                </a:extLst>
              </a:tr>
              <a:tr h="1143000">
                <a:tc>
                  <a:txBody>
                    <a:bodyPr/>
                    <a:lstStyle/>
                    <a:p>
                      <a:pPr algn="ctr">
                        <a:lnSpc>
                          <a:spcPts val="1860"/>
                        </a:lnSpc>
                      </a:pPr>
                      <a:r>
                        <a:rPr sz="1600" spc="-5" dirty="0">
                          <a:latin typeface="Times New Roman"/>
                          <a:cs typeface="Times New Roman"/>
                        </a:rPr>
                        <a:t>Recipient is a</a:t>
                      </a:r>
                      <a:r>
                        <a:rPr sz="1600" spc="-10" dirty="0">
                          <a:latin typeface="Times New Roman"/>
                          <a:cs typeface="Times New Roman"/>
                        </a:rPr>
                        <a:t> </a:t>
                      </a:r>
                      <a:r>
                        <a:rPr sz="1600" spc="-5" dirty="0">
                          <a:latin typeface="Times New Roman"/>
                          <a:cs typeface="Times New Roman"/>
                        </a:rPr>
                        <a:t>Medical</a:t>
                      </a:r>
                      <a:endParaRPr sz="1600" dirty="0">
                        <a:latin typeface="Times New Roman"/>
                        <a:cs typeface="Times New Roman"/>
                      </a:endParaRPr>
                    </a:p>
                    <a:p>
                      <a:pPr marL="205104" marR="197485" indent="-1905" algn="ctr">
                        <a:lnSpc>
                          <a:spcPct val="106900"/>
                        </a:lnSpc>
                        <a:spcBef>
                          <a:spcPts val="10"/>
                        </a:spcBef>
                      </a:pPr>
                      <a:r>
                        <a:rPr sz="1600" spc="-5" dirty="0">
                          <a:latin typeface="Times New Roman"/>
                          <a:cs typeface="Times New Roman"/>
                        </a:rPr>
                        <a:t>or Educational  Institution, Indian  </a:t>
                      </a:r>
                      <a:r>
                        <a:rPr sz="1600" spc="-15" dirty="0">
                          <a:latin typeface="Times New Roman"/>
                          <a:cs typeface="Times New Roman"/>
                        </a:rPr>
                        <a:t>Tribe, </a:t>
                      </a:r>
                      <a:r>
                        <a:rPr sz="1600" spc="-5" dirty="0">
                          <a:latin typeface="Times New Roman"/>
                          <a:cs typeface="Times New Roman"/>
                        </a:rPr>
                        <a:t>or</a:t>
                      </a:r>
                      <a:r>
                        <a:rPr sz="1600" spc="-40" dirty="0">
                          <a:latin typeface="Times New Roman"/>
                          <a:cs typeface="Times New Roman"/>
                        </a:rPr>
                        <a:t> </a:t>
                      </a:r>
                      <a:r>
                        <a:rPr sz="1600" dirty="0">
                          <a:latin typeface="Times New Roman"/>
                          <a:cs typeface="Times New Roman"/>
                        </a:rPr>
                        <a:t>Nonprofit</a:t>
                      </a:r>
                    </a:p>
                  </a:txBody>
                  <a:tcPr marL="0" marR="0" marT="0" marB="0">
                    <a:solidFill>
                      <a:srgbClr val="3399FF"/>
                    </a:solidFill>
                  </a:tcPr>
                </a:tc>
                <a:tc>
                  <a:txBody>
                    <a:bodyPr/>
                    <a:lstStyle/>
                    <a:p>
                      <a:pPr>
                        <a:lnSpc>
                          <a:spcPct val="100000"/>
                        </a:lnSpc>
                      </a:pPr>
                      <a:endParaRPr sz="1400" dirty="0">
                        <a:latin typeface="Times New Roman"/>
                        <a:cs typeface="Times New Roman"/>
                      </a:endParaRPr>
                    </a:p>
                    <a:p>
                      <a:pPr>
                        <a:lnSpc>
                          <a:spcPct val="100000"/>
                        </a:lnSpc>
                        <a:spcBef>
                          <a:spcPts val="15"/>
                        </a:spcBef>
                      </a:pPr>
                      <a:endParaRPr sz="1300" dirty="0">
                        <a:latin typeface="Times New Roman"/>
                        <a:cs typeface="Times New Roman"/>
                      </a:endParaRPr>
                    </a:p>
                    <a:p>
                      <a:pPr algn="ctr">
                        <a:lnSpc>
                          <a:spcPct val="100000"/>
                        </a:lnSpc>
                      </a:pPr>
                      <a:r>
                        <a:rPr sz="1400" spc="-10" dirty="0">
                          <a:latin typeface="Times New Roman"/>
                          <a:cs typeface="Times New Roman"/>
                        </a:rPr>
                        <a:t>YES</a:t>
                      </a:r>
                      <a:endParaRPr sz="1400" dirty="0">
                        <a:latin typeface="Times New Roman"/>
                        <a:cs typeface="Times New Roman"/>
                      </a:endParaRPr>
                    </a:p>
                  </a:txBody>
                  <a:tcPr marL="0" marR="0" marT="0" marB="0">
                    <a:solidFill>
                      <a:srgbClr val="99CCFF"/>
                    </a:solidFill>
                  </a:tcPr>
                </a:tc>
                <a:tc>
                  <a:txBody>
                    <a:bodyPr/>
                    <a:lstStyle/>
                    <a:p>
                      <a:pPr>
                        <a:lnSpc>
                          <a:spcPct val="100000"/>
                        </a:lnSpc>
                      </a:pPr>
                      <a:endParaRPr sz="1400" dirty="0">
                        <a:latin typeface="Times New Roman"/>
                        <a:cs typeface="Times New Roman"/>
                      </a:endParaRPr>
                    </a:p>
                    <a:p>
                      <a:pPr>
                        <a:lnSpc>
                          <a:spcPct val="100000"/>
                        </a:lnSpc>
                        <a:spcBef>
                          <a:spcPts val="45"/>
                        </a:spcBef>
                      </a:pPr>
                      <a:endParaRPr sz="1200" dirty="0">
                        <a:latin typeface="Times New Roman"/>
                        <a:cs typeface="Times New Roman"/>
                      </a:endParaRPr>
                    </a:p>
                    <a:p>
                      <a:pPr marL="635" algn="ctr">
                        <a:lnSpc>
                          <a:spcPct val="100000"/>
                        </a:lnSpc>
                      </a:pPr>
                      <a:r>
                        <a:rPr sz="1400" spc="-10" dirty="0">
                          <a:latin typeface="Times New Roman"/>
                          <a:cs typeface="Times New Roman"/>
                        </a:rPr>
                        <a:t>NO</a:t>
                      </a:r>
                      <a:endParaRPr sz="1400" dirty="0">
                        <a:latin typeface="Times New Roman"/>
                        <a:cs typeface="Times New Roman"/>
                      </a:endParaRPr>
                    </a:p>
                  </a:txBody>
                  <a:tcPr marL="0" marR="0" marT="0" marB="0">
                    <a:solidFill>
                      <a:srgbClr val="99CCFF"/>
                    </a:solidFill>
                  </a:tcPr>
                </a:tc>
                <a:tc>
                  <a:txBody>
                    <a:bodyPr/>
                    <a:lstStyle/>
                    <a:p>
                      <a:pPr>
                        <a:lnSpc>
                          <a:spcPct val="100000"/>
                        </a:lnSpc>
                      </a:pPr>
                      <a:endParaRPr sz="1400" dirty="0">
                        <a:latin typeface="Times New Roman"/>
                        <a:cs typeface="Times New Roman"/>
                      </a:endParaRPr>
                    </a:p>
                    <a:p>
                      <a:pPr>
                        <a:lnSpc>
                          <a:spcPct val="100000"/>
                        </a:lnSpc>
                        <a:spcBef>
                          <a:spcPts val="45"/>
                        </a:spcBef>
                      </a:pPr>
                      <a:endParaRPr sz="1200" dirty="0">
                        <a:latin typeface="Times New Roman"/>
                        <a:cs typeface="Times New Roman"/>
                      </a:endParaRPr>
                    </a:p>
                    <a:p>
                      <a:pPr marL="1270" algn="ctr">
                        <a:lnSpc>
                          <a:spcPct val="100000"/>
                        </a:lnSpc>
                      </a:pPr>
                      <a:r>
                        <a:rPr sz="1400" spc="-10" dirty="0">
                          <a:latin typeface="Times New Roman"/>
                          <a:cs typeface="Times New Roman"/>
                        </a:rPr>
                        <a:t>NO</a:t>
                      </a:r>
                      <a:endParaRPr sz="1400" dirty="0">
                        <a:latin typeface="Times New Roman"/>
                        <a:cs typeface="Times New Roman"/>
                      </a:endParaRPr>
                    </a:p>
                  </a:txBody>
                  <a:tcPr marL="0" marR="0" marT="0" marB="0">
                    <a:solidFill>
                      <a:srgbClr val="99CCFF"/>
                    </a:solidFill>
                  </a:tcPr>
                </a:tc>
                <a:extLst>
                  <a:ext uri="{0D108BD9-81ED-4DB2-BD59-A6C34878D82A}">
                    <a16:rowId xmlns:a16="http://schemas.microsoft.com/office/drawing/2014/main" val="10001"/>
                  </a:ext>
                </a:extLst>
              </a:tr>
              <a:tr h="828040">
                <a:tc>
                  <a:txBody>
                    <a:bodyPr/>
                    <a:lstStyle/>
                    <a:p>
                      <a:pPr marL="131445" marR="126364" algn="ctr">
                        <a:lnSpc>
                          <a:spcPct val="107200"/>
                        </a:lnSpc>
                        <a:spcBef>
                          <a:spcPts val="665"/>
                        </a:spcBef>
                      </a:pPr>
                      <a:r>
                        <a:rPr sz="1600" spc="-10" dirty="0">
                          <a:latin typeface="Times New Roman"/>
                          <a:cs typeface="Times New Roman"/>
                        </a:rPr>
                        <a:t>Largest </a:t>
                      </a:r>
                      <a:r>
                        <a:rPr sz="1600" spc="-5" dirty="0">
                          <a:latin typeface="Times New Roman"/>
                          <a:cs typeface="Times New Roman"/>
                        </a:rPr>
                        <a:t>individual  grant received is less  than</a:t>
                      </a:r>
                      <a:r>
                        <a:rPr sz="1600" spc="-45" dirty="0">
                          <a:latin typeface="Times New Roman"/>
                          <a:cs typeface="Times New Roman"/>
                        </a:rPr>
                        <a:t> </a:t>
                      </a:r>
                      <a:r>
                        <a:rPr sz="1600" spc="-5" dirty="0">
                          <a:latin typeface="Times New Roman"/>
                          <a:cs typeface="Times New Roman"/>
                        </a:rPr>
                        <a:t>$25,000</a:t>
                      </a:r>
                      <a:endParaRPr sz="1600" dirty="0">
                        <a:latin typeface="Times New Roman"/>
                        <a:cs typeface="Times New Roman"/>
                      </a:endParaRPr>
                    </a:p>
                  </a:txBody>
                  <a:tcPr marL="0" marR="0" marT="0" marB="0">
                    <a:solidFill>
                      <a:srgbClr val="3399FF"/>
                    </a:solidFill>
                  </a:tcPr>
                </a:tc>
                <a:tc>
                  <a:txBody>
                    <a:bodyPr/>
                    <a:lstStyle/>
                    <a:p>
                      <a:pPr>
                        <a:lnSpc>
                          <a:spcPct val="100000"/>
                        </a:lnSpc>
                      </a:pPr>
                      <a:endParaRPr sz="1400" dirty="0">
                        <a:latin typeface="Times New Roman"/>
                        <a:cs typeface="Times New Roman"/>
                      </a:endParaRPr>
                    </a:p>
                    <a:p>
                      <a:pPr>
                        <a:lnSpc>
                          <a:spcPct val="100000"/>
                        </a:lnSpc>
                        <a:spcBef>
                          <a:spcPts val="25"/>
                        </a:spcBef>
                      </a:pPr>
                      <a:endParaRPr sz="1200" dirty="0">
                        <a:latin typeface="Times New Roman"/>
                        <a:cs typeface="Times New Roman"/>
                      </a:endParaRPr>
                    </a:p>
                    <a:p>
                      <a:pPr algn="ctr">
                        <a:lnSpc>
                          <a:spcPct val="100000"/>
                        </a:lnSpc>
                      </a:pPr>
                      <a:r>
                        <a:rPr sz="1400" spc="-10" dirty="0">
                          <a:latin typeface="Times New Roman"/>
                          <a:cs typeface="Times New Roman"/>
                        </a:rPr>
                        <a:t>YES</a:t>
                      </a:r>
                      <a:endParaRPr sz="1400" dirty="0">
                        <a:latin typeface="Times New Roman"/>
                        <a:cs typeface="Times New Roman"/>
                      </a:endParaRPr>
                    </a:p>
                  </a:txBody>
                  <a:tcPr marL="0" marR="0" marT="0" marB="0">
                    <a:solidFill>
                      <a:srgbClr val="99CCFF"/>
                    </a:solidFill>
                  </a:tcPr>
                </a:tc>
                <a:tc>
                  <a:txBody>
                    <a:bodyPr/>
                    <a:lstStyle/>
                    <a:p>
                      <a:pPr>
                        <a:lnSpc>
                          <a:spcPct val="100000"/>
                        </a:lnSpc>
                      </a:pPr>
                      <a:endParaRPr sz="1400" dirty="0">
                        <a:latin typeface="Times New Roman"/>
                        <a:cs typeface="Times New Roman"/>
                      </a:endParaRPr>
                    </a:p>
                    <a:p>
                      <a:pPr>
                        <a:lnSpc>
                          <a:spcPct val="100000"/>
                        </a:lnSpc>
                      </a:pPr>
                      <a:endParaRPr sz="1200" dirty="0">
                        <a:latin typeface="Times New Roman"/>
                        <a:cs typeface="Times New Roman"/>
                      </a:endParaRPr>
                    </a:p>
                    <a:p>
                      <a:pPr marL="635" algn="ctr">
                        <a:lnSpc>
                          <a:spcPct val="100000"/>
                        </a:lnSpc>
                      </a:pPr>
                      <a:r>
                        <a:rPr sz="1400" spc="-10" dirty="0">
                          <a:latin typeface="Times New Roman"/>
                          <a:cs typeface="Times New Roman"/>
                        </a:rPr>
                        <a:t>NO</a:t>
                      </a:r>
                      <a:endParaRPr sz="1400" dirty="0">
                        <a:latin typeface="Times New Roman"/>
                        <a:cs typeface="Times New Roman"/>
                      </a:endParaRPr>
                    </a:p>
                  </a:txBody>
                  <a:tcPr marL="0" marR="0" marT="0" marB="0">
                    <a:solidFill>
                      <a:srgbClr val="99CCFF"/>
                    </a:solidFill>
                  </a:tcPr>
                </a:tc>
                <a:tc>
                  <a:txBody>
                    <a:bodyPr/>
                    <a:lstStyle/>
                    <a:p>
                      <a:pPr>
                        <a:lnSpc>
                          <a:spcPct val="100000"/>
                        </a:lnSpc>
                      </a:pPr>
                      <a:endParaRPr sz="1400" dirty="0">
                        <a:latin typeface="Times New Roman"/>
                        <a:cs typeface="Times New Roman"/>
                      </a:endParaRPr>
                    </a:p>
                    <a:p>
                      <a:pPr>
                        <a:lnSpc>
                          <a:spcPct val="100000"/>
                        </a:lnSpc>
                      </a:pPr>
                      <a:endParaRPr sz="1200" dirty="0">
                        <a:latin typeface="Times New Roman"/>
                        <a:cs typeface="Times New Roman"/>
                      </a:endParaRPr>
                    </a:p>
                    <a:p>
                      <a:pPr marL="1270" algn="ctr">
                        <a:lnSpc>
                          <a:spcPct val="100000"/>
                        </a:lnSpc>
                      </a:pPr>
                      <a:r>
                        <a:rPr sz="1400" spc="-10" dirty="0">
                          <a:latin typeface="Times New Roman"/>
                          <a:cs typeface="Times New Roman"/>
                        </a:rPr>
                        <a:t>NO</a:t>
                      </a:r>
                      <a:endParaRPr sz="1400" dirty="0">
                        <a:latin typeface="Times New Roman"/>
                        <a:cs typeface="Times New Roman"/>
                      </a:endParaRPr>
                    </a:p>
                  </a:txBody>
                  <a:tcPr marL="0" marR="0" marT="0" marB="0">
                    <a:solidFill>
                      <a:srgbClr val="99CCFF"/>
                    </a:solidFill>
                  </a:tcPr>
                </a:tc>
                <a:extLst>
                  <a:ext uri="{0D108BD9-81ED-4DB2-BD59-A6C34878D82A}">
                    <a16:rowId xmlns:a16="http://schemas.microsoft.com/office/drawing/2014/main" val="10002"/>
                  </a:ext>
                </a:extLst>
              </a:tr>
              <a:tr h="1051560">
                <a:tc>
                  <a:txBody>
                    <a:bodyPr/>
                    <a:lstStyle/>
                    <a:p>
                      <a:pPr>
                        <a:lnSpc>
                          <a:spcPct val="100000"/>
                        </a:lnSpc>
                        <a:spcBef>
                          <a:spcPts val="25"/>
                        </a:spcBef>
                      </a:pPr>
                      <a:endParaRPr sz="1400" dirty="0">
                        <a:latin typeface="Times New Roman"/>
                        <a:cs typeface="Times New Roman"/>
                      </a:endParaRPr>
                    </a:p>
                    <a:p>
                      <a:pPr marL="424180" marR="47625" indent="-372110">
                        <a:lnSpc>
                          <a:spcPct val="107500"/>
                        </a:lnSpc>
                      </a:pPr>
                      <a:r>
                        <a:rPr sz="1600" spc="-5" dirty="0">
                          <a:latin typeface="Times New Roman"/>
                          <a:cs typeface="Times New Roman"/>
                        </a:rPr>
                        <a:t>Recipient has less than  50</a:t>
                      </a:r>
                      <a:r>
                        <a:rPr sz="1600" spc="-65" dirty="0">
                          <a:latin typeface="Times New Roman"/>
                          <a:cs typeface="Times New Roman"/>
                        </a:rPr>
                        <a:t> </a:t>
                      </a:r>
                      <a:r>
                        <a:rPr sz="1600" spc="-10" dirty="0">
                          <a:latin typeface="Times New Roman"/>
                          <a:cs typeface="Times New Roman"/>
                        </a:rPr>
                        <a:t>employees</a:t>
                      </a:r>
                      <a:endParaRPr sz="1600" dirty="0">
                        <a:latin typeface="Times New Roman"/>
                        <a:cs typeface="Times New Roman"/>
                      </a:endParaRPr>
                    </a:p>
                  </a:txBody>
                  <a:tcPr marL="0" marR="0" marT="0" marB="0">
                    <a:solidFill>
                      <a:srgbClr val="3399FF"/>
                    </a:solidFill>
                  </a:tcPr>
                </a:tc>
                <a:tc>
                  <a:txBody>
                    <a:bodyPr/>
                    <a:lstStyle/>
                    <a:p>
                      <a:pPr>
                        <a:lnSpc>
                          <a:spcPct val="100000"/>
                        </a:lnSpc>
                      </a:pPr>
                      <a:endParaRPr sz="1400" dirty="0">
                        <a:latin typeface="Times New Roman"/>
                        <a:cs typeface="Times New Roman"/>
                      </a:endParaRPr>
                    </a:p>
                    <a:p>
                      <a:pPr>
                        <a:lnSpc>
                          <a:spcPct val="100000"/>
                        </a:lnSpc>
                        <a:spcBef>
                          <a:spcPts val="30"/>
                        </a:spcBef>
                      </a:pPr>
                      <a:endParaRPr sz="1200" dirty="0">
                        <a:latin typeface="Times New Roman"/>
                        <a:cs typeface="Times New Roman"/>
                      </a:endParaRPr>
                    </a:p>
                    <a:p>
                      <a:pPr algn="ctr">
                        <a:lnSpc>
                          <a:spcPct val="100000"/>
                        </a:lnSpc>
                      </a:pPr>
                      <a:r>
                        <a:rPr sz="1400" spc="-10" dirty="0">
                          <a:latin typeface="Times New Roman"/>
                          <a:cs typeface="Times New Roman"/>
                        </a:rPr>
                        <a:t>YES</a:t>
                      </a:r>
                      <a:endParaRPr sz="1400" dirty="0">
                        <a:latin typeface="Times New Roman"/>
                        <a:cs typeface="Times New Roman"/>
                      </a:endParaRPr>
                    </a:p>
                  </a:txBody>
                  <a:tcPr marL="0" marR="0" marT="0" marB="0">
                    <a:solidFill>
                      <a:srgbClr val="99CCFF"/>
                    </a:solidFill>
                  </a:tcPr>
                </a:tc>
                <a:tc>
                  <a:txBody>
                    <a:bodyPr/>
                    <a:lstStyle/>
                    <a:p>
                      <a:pPr>
                        <a:lnSpc>
                          <a:spcPct val="100000"/>
                        </a:lnSpc>
                      </a:pPr>
                      <a:endParaRPr sz="1400" dirty="0">
                        <a:latin typeface="Times New Roman"/>
                        <a:cs typeface="Times New Roman"/>
                      </a:endParaRPr>
                    </a:p>
                    <a:p>
                      <a:pPr>
                        <a:lnSpc>
                          <a:spcPct val="100000"/>
                        </a:lnSpc>
                        <a:spcBef>
                          <a:spcPts val="5"/>
                        </a:spcBef>
                      </a:pPr>
                      <a:endParaRPr sz="1200" dirty="0">
                        <a:latin typeface="Times New Roman"/>
                        <a:cs typeface="Times New Roman"/>
                      </a:endParaRPr>
                    </a:p>
                    <a:p>
                      <a:pPr marL="635" algn="ctr">
                        <a:lnSpc>
                          <a:spcPct val="100000"/>
                        </a:lnSpc>
                      </a:pPr>
                      <a:r>
                        <a:rPr sz="1400" spc="-10" dirty="0">
                          <a:latin typeface="Times New Roman"/>
                          <a:cs typeface="Times New Roman"/>
                        </a:rPr>
                        <a:t>NO</a:t>
                      </a:r>
                      <a:endParaRPr sz="1400" dirty="0">
                        <a:latin typeface="Times New Roman"/>
                        <a:cs typeface="Times New Roman"/>
                      </a:endParaRPr>
                    </a:p>
                  </a:txBody>
                  <a:tcPr marL="0" marR="0" marT="0" marB="0">
                    <a:solidFill>
                      <a:srgbClr val="99CCFF"/>
                    </a:solidFill>
                  </a:tcPr>
                </a:tc>
                <a:tc>
                  <a:txBody>
                    <a:bodyPr/>
                    <a:lstStyle/>
                    <a:p>
                      <a:pPr>
                        <a:lnSpc>
                          <a:spcPct val="100000"/>
                        </a:lnSpc>
                      </a:pPr>
                      <a:endParaRPr sz="1400" dirty="0">
                        <a:latin typeface="Times New Roman"/>
                        <a:cs typeface="Times New Roman"/>
                      </a:endParaRPr>
                    </a:p>
                    <a:p>
                      <a:pPr>
                        <a:lnSpc>
                          <a:spcPct val="100000"/>
                        </a:lnSpc>
                        <a:spcBef>
                          <a:spcPts val="5"/>
                        </a:spcBef>
                      </a:pPr>
                      <a:endParaRPr sz="1200" dirty="0">
                        <a:latin typeface="Times New Roman"/>
                        <a:cs typeface="Times New Roman"/>
                      </a:endParaRPr>
                    </a:p>
                    <a:p>
                      <a:pPr marL="1270" algn="ctr">
                        <a:lnSpc>
                          <a:spcPct val="100000"/>
                        </a:lnSpc>
                      </a:pPr>
                      <a:r>
                        <a:rPr sz="1400" spc="-10" dirty="0">
                          <a:latin typeface="Times New Roman"/>
                          <a:cs typeface="Times New Roman"/>
                        </a:rPr>
                        <a:t>NO</a:t>
                      </a:r>
                      <a:endParaRPr sz="1400" dirty="0">
                        <a:latin typeface="Times New Roman"/>
                        <a:cs typeface="Times New Roman"/>
                      </a:endParaRPr>
                    </a:p>
                  </a:txBody>
                  <a:tcPr marL="0" marR="0" marT="0" marB="0">
                    <a:solidFill>
                      <a:srgbClr val="99CCFF"/>
                    </a:solidFill>
                  </a:tcPr>
                </a:tc>
                <a:extLst>
                  <a:ext uri="{0D108BD9-81ED-4DB2-BD59-A6C34878D82A}">
                    <a16:rowId xmlns:a16="http://schemas.microsoft.com/office/drawing/2014/main" val="10003"/>
                  </a:ext>
                </a:extLst>
              </a:tr>
              <a:tr h="828040">
                <a:tc>
                  <a:txBody>
                    <a:bodyPr/>
                    <a:lstStyle/>
                    <a:p>
                      <a:pPr>
                        <a:lnSpc>
                          <a:spcPct val="100000"/>
                        </a:lnSpc>
                      </a:pPr>
                      <a:endParaRPr sz="1600" dirty="0">
                        <a:latin typeface="Times New Roman"/>
                        <a:cs typeface="Times New Roman"/>
                      </a:endParaRPr>
                    </a:p>
                    <a:p>
                      <a:pPr marL="235585">
                        <a:lnSpc>
                          <a:spcPct val="100000"/>
                        </a:lnSpc>
                        <a:spcBef>
                          <a:spcPts val="1025"/>
                        </a:spcBef>
                      </a:pPr>
                      <a:r>
                        <a:rPr sz="1600" spc="-5" dirty="0">
                          <a:latin typeface="Times New Roman"/>
                          <a:cs typeface="Times New Roman"/>
                        </a:rPr>
                        <a:t>None of the</a:t>
                      </a:r>
                      <a:r>
                        <a:rPr sz="1600" spc="-45" dirty="0">
                          <a:latin typeface="Times New Roman"/>
                          <a:cs typeface="Times New Roman"/>
                        </a:rPr>
                        <a:t> </a:t>
                      </a:r>
                      <a:r>
                        <a:rPr sz="1600" spc="-5" dirty="0">
                          <a:latin typeface="Times New Roman"/>
                          <a:cs typeface="Times New Roman"/>
                        </a:rPr>
                        <a:t>above</a:t>
                      </a:r>
                      <a:endParaRPr sz="1600" dirty="0">
                        <a:latin typeface="Times New Roman"/>
                        <a:cs typeface="Times New Roman"/>
                      </a:endParaRPr>
                    </a:p>
                  </a:txBody>
                  <a:tcPr marL="0" marR="0" marT="0" marB="0">
                    <a:solidFill>
                      <a:srgbClr val="3399FF"/>
                    </a:solidFill>
                  </a:tcPr>
                </a:tc>
                <a:tc>
                  <a:txBody>
                    <a:bodyPr/>
                    <a:lstStyle/>
                    <a:p>
                      <a:pPr>
                        <a:lnSpc>
                          <a:spcPct val="100000"/>
                        </a:lnSpc>
                      </a:pPr>
                      <a:endParaRPr sz="1400" dirty="0">
                        <a:latin typeface="Times New Roman"/>
                        <a:cs typeface="Times New Roman"/>
                      </a:endParaRPr>
                    </a:p>
                    <a:p>
                      <a:pPr>
                        <a:lnSpc>
                          <a:spcPct val="100000"/>
                        </a:lnSpc>
                        <a:spcBef>
                          <a:spcPts val="5"/>
                        </a:spcBef>
                      </a:pPr>
                      <a:endParaRPr sz="1200" dirty="0">
                        <a:latin typeface="Times New Roman"/>
                        <a:cs typeface="Times New Roman"/>
                      </a:endParaRPr>
                    </a:p>
                    <a:p>
                      <a:pPr algn="ctr">
                        <a:lnSpc>
                          <a:spcPct val="100000"/>
                        </a:lnSpc>
                      </a:pPr>
                      <a:r>
                        <a:rPr sz="1400" spc="-10" dirty="0">
                          <a:latin typeface="Times New Roman"/>
                          <a:cs typeface="Times New Roman"/>
                        </a:rPr>
                        <a:t>YES</a:t>
                      </a:r>
                      <a:endParaRPr sz="1400" dirty="0">
                        <a:latin typeface="Times New Roman"/>
                        <a:cs typeface="Times New Roman"/>
                      </a:endParaRPr>
                    </a:p>
                  </a:txBody>
                  <a:tcPr marL="0" marR="0" marT="0" marB="0">
                    <a:solidFill>
                      <a:srgbClr val="99CCFF"/>
                    </a:solidFill>
                  </a:tcPr>
                </a:tc>
                <a:tc>
                  <a:txBody>
                    <a:bodyPr/>
                    <a:lstStyle/>
                    <a:p>
                      <a:pPr>
                        <a:lnSpc>
                          <a:spcPct val="100000"/>
                        </a:lnSpc>
                      </a:pPr>
                      <a:endParaRPr sz="1400" dirty="0">
                        <a:latin typeface="Times New Roman"/>
                        <a:cs typeface="Times New Roman"/>
                      </a:endParaRPr>
                    </a:p>
                    <a:p>
                      <a:pPr>
                        <a:lnSpc>
                          <a:spcPct val="100000"/>
                        </a:lnSpc>
                        <a:spcBef>
                          <a:spcPts val="5"/>
                        </a:spcBef>
                      </a:pPr>
                      <a:endParaRPr sz="1200" dirty="0">
                        <a:latin typeface="Times New Roman"/>
                        <a:cs typeface="Times New Roman"/>
                      </a:endParaRPr>
                    </a:p>
                    <a:p>
                      <a:pPr algn="ctr">
                        <a:lnSpc>
                          <a:spcPct val="100000"/>
                        </a:lnSpc>
                      </a:pPr>
                      <a:r>
                        <a:rPr sz="1400" spc="-10" dirty="0">
                          <a:latin typeface="Times New Roman"/>
                          <a:cs typeface="Times New Roman"/>
                        </a:rPr>
                        <a:t>YES</a:t>
                      </a:r>
                      <a:endParaRPr sz="1400" dirty="0">
                        <a:latin typeface="Times New Roman"/>
                        <a:cs typeface="Times New Roman"/>
                      </a:endParaRPr>
                    </a:p>
                  </a:txBody>
                  <a:tcPr marL="0" marR="0" marT="0" marB="0">
                    <a:solidFill>
                      <a:srgbClr val="99CCFF"/>
                    </a:solidFill>
                  </a:tcPr>
                </a:tc>
                <a:tc>
                  <a:txBody>
                    <a:bodyPr/>
                    <a:lstStyle/>
                    <a:p>
                      <a:pPr>
                        <a:lnSpc>
                          <a:spcPct val="100000"/>
                        </a:lnSpc>
                      </a:pPr>
                      <a:endParaRPr sz="1400" dirty="0">
                        <a:latin typeface="Times New Roman"/>
                        <a:cs typeface="Times New Roman"/>
                      </a:endParaRPr>
                    </a:p>
                    <a:p>
                      <a:pPr>
                        <a:lnSpc>
                          <a:spcPct val="100000"/>
                        </a:lnSpc>
                        <a:spcBef>
                          <a:spcPts val="5"/>
                        </a:spcBef>
                      </a:pPr>
                      <a:endParaRPr sz="1200" dirty="0">
                        <a:latin typeface="Times New Roman"/>
                        <a:cs typeface="Times New Roman"/>
                      </a:endParaRPr>
                    </a:p>
                    <a:p>
                      <a:pPr marL="635" algn="ctr">
                        <a:lnSpc>
                          <a:spcPct val="100000"/>
                        </a:lnSpc>
                      </a:pPr>
                      <a:r>
                        <a:rPr sz="1400" spc="-10" dirty="0">
                          <a:latin typeface="Times New Roman"/>
                          <a:cs typeface="Times New Roman"/>
                        </a:rPr>
                        <a:t>YES</a:t>
                      </a:r>
                      <a:endParaRPr sz="1400" dirty="0">
                        <a:latin typeface="Times New Roman"/>
                        <a:cs typeface="Times New Roman"/>
                      </a:endParaRPr>
                    </a:p>
                  </a:txBody>
                  <a:tcPr marL="0" marR="0" marT="0" marB="0">
                    <a:solidFill>
                      <a:srgbClr val="99CCFF"/>
                    </a:solidFill>
                  </a:tcPr>
                </a:tc>
                <a:extLst>
                  <a:ext uri="{0D108BD9-81ED-4DB2-BD59-A6C34878D82A}">
                    <a16:rowId xmlns:a16="http://schemas.microsoft.com/office/drawing/2014/main" val="10004"/>
                  </a:ext>
                </a:extLst>
              </a:tr>
            </a:tbl>
          </a:graphicData>
        </a:graphic>
      </p:graphicFrame>
      <p:sp>
        <p:nvSpPr>
          <p:cNvPr id="5" name="Down Arrow 4"/>
          <p:cNvSpPr/>
          <p:nvPr/>
        </p:nvSpPr>
        <p:spPr bwMode="auto">
          <a:xfrm>
            <a:off x="1828800" y="13716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pPr>
            <a:endParaRPr kumimoji="0" lang="en-US" sz="32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606985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Subgrantee</a:t>
            </a:r>
            <a:r>
              <a:rPr lang="en-US" dirty="0" smtClean="0">
                <a:solidFill>
                  <a:schemeClr val="bg1"/>
                </a:solidFill>
              </a:rPr>
              <a:t> Civil Rights Obligations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sz="1800" dirty="0" err="1" smtClean="0"/>
              <a:t>Subgrantees</a:t>
            </a:r>
            <a:r>
              <a:rPr lang="en-US" sz="1800" dirty="0" smtClean="0"/>
              <a:t> must comply with civil rights laws including:</a:t>
            </a:r>
          </a:p>
          <a:p>
            <a:r>
              <a:rPr lang="en-US" sz="1800" dirty="0" smtClean="0"/>
              <a:t>Completing an EEOP Certification Form and submitting this form and EEOP (if required) to the OCR.</a:t>
            </a:r>
            <a:endParaRPr lang="en-US" sz="1800" dirty="0"/>
          </a:p>
          <a:p>
            <a:r>
              <a:rPr lang="en-US" sz="1800" dirty="0" smtClean="0"/>
              <a:t>providing </a:t>
            </a:r>
            <a:r>
              <a:rPr lang="en-US" sz="1800" dirty="0"/>
              <a:t>notification to employees and beneficiaries that the </a:t>
            </a:r>
            <a:r>
              <a:rPr lang="en-US" sz="1800" dirty="0" smtClean="0"/>
              <a:t>agency </a:t>
            </a:r>
            <a:r>
              <a:rPr lang="en-US" sz="1800" dirty="0"/>
              <a:t>does not discriminate and that employees and beneficiaries have a right to file a complaint with the </a:t>
            </a:r>
            <a:r>
              <a:rPr lang="en-US" sz="1800" dirty="0" smtClean="0"/>
              <a:t>DAC, the Office of the Attorney General, </a:t>
            </a:r>
            <a:r>
              <a:rPr lang="en-US" sz="1800" dirty="0"/>
              <a:t>or the OCR.</a:t>
            </a:r>
          </a:p>
          <a:p>
            <a:r>
              <a:rPr lang="en-US" sz="1800" dirty="0" smtClean="0"/>
              <a:t>having </a:t>
            </a:r>
            <a:r>
              <a:rPr lang="en-US" sz="1800" dirty="0"/>
              <a:t>a Section 504 Coordinator if it meets the employee and funding threshold.</a:t>
            </a:r>
          </a:p>
          <a:p>
            <a:r>
              <a:rPr lang="en-US" sz="1800" dirty="0" smtClean="0"/>
              <a:t>providing </a:t>
            </a:r>
            <a:r>
              <a:rPr lang="en-US" sz="1800" dirty="0"/>
              <a:t>meaningful access to their services to LEP individuals.</a:t>
            </a:r>
          </a:p>
          <a:p>
            <a:r>
              <a:rPr lang="en-US" sz="1800" dirty="0" smtClean="0"/>
              <a:t>complying </a:t>
            </a:r>
            <a:r>
              <a:rPr lang="en-US" sz="1800" dirty="0"/>
              <a:t>with the regulations relating to FBOs (28 C.F.R. pt. 38</a:t>
            </a:r>
            <a:r>
              <a:rPr lang="en-US" sz="1800" dirty="0" smtClean="0"/>
              <a:t>).</a:t>
            </a:r>
            <a:endParaRPr lang="en-US" sz="1800" dirty="0"/>
          </a:p>
          <a:p>
            <a:r>
              <a:rPr lang="en-US" sz="1800" dirty="0" smtClean="0"/>
              <a:t>Having written procedures for receiving and processing discrimination complaints from employees and beneficiaries of the services the agency provides</a:t>
            </a:r>
          </a:p>
          <a:p>
            <a:endParaRPr lang="en-US" sz="1800" dirty="0"/>
          </a:p>
        </p:txBody>
      </p:sp>
    </p:spTree>
    <p:extLst>
      <p:ext uri="{BB962C8B-B14F-4D97-AF65-F5344CB8AC3E}">
        <p14:creationId xmlns:p14="http://schemas.microsoft.com/office/powerpoint/2010/main" val="372630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85800" y="152400"/>
            <a:ext cx="7772400" cy="914400"/>
          </a:xfrm>
        </p:spPr>
        <p:txBody>
          <a:bodyPr/>
          <a:lstStyle/>
          <a:p>
            <a:r>
              <a:rPr lang="en-US" dirty="0" smtClean="0">
                <a:solidFill>
                  <a:srgbClr val="0000FF"/>
                </a:solidFill>
                <a:latin typeface="Impact" pitchFamily="34" charset="0"/>
              </a:rPr>
              <a:t>Resources</a:t>
            </a:r>
          </a:p>
        </p:txBody>
      </p:sp>
      <p:sp>
        <p:nvSpPr>
          <p:cNvPr id="322563" name="Rectangle 3"/>
          <p:cNvSpPr>
            <a:spLocks noGrp="1" noChangeArrowheads="1"/>
          </p:cNvSpPr>
          <p:nvPr>
            <p:ph type="body" idx="1"/>
          </p:nvPr>
        </p:nvSpPr>
        <p:spPr>
          <a:xfrm>
            <a:off x="685800" y="1066800"/>
            <a:ext cx="7772400" cy="5486400"/>
          </a:xfrm>
        </p:spPr>
        <p:txBody>
          <a:bodyPr/>
          <a:lstStyle/>
          <a:p>
            <a:r>
              <a:rPr lang="en-US" sz="2400" b="1" dirty="0" smtClean="0"/>
              <a:t>Preparing and EEOP </a:t>
            </a:r>
            <a:r>
              <a:rPr lang="en-US" sz="2400" dirty="0" smtClean="0"/>
              <a:t>Step-by-step instructions for preparing an EEOP Short Form online at </a:t>
            </a:r>
            <a:r>
              <a:rPr lang="en-US" sz="2400" dirty="0" smtClean="0">
                <a:hlinkClick r:id="rId2"/>
              </a:rPr>
              <a:t>https://ojp.gov/about/ocr/eeop.htm</a:t>
            </a:r>
            <a:endParaRPr lang="en-US" sz="2400" dirty="0" smtClean="0"/>
          </a:p>
          <a:p>
            <a:r>
              <a:rPr lang="en-US" sz="2400" b="1" dirty="0" smtClean="0"/>
              <a:t>LEP Information</a:t>
            </a:r>
            <a:r>
              <a:rPr lang="en-US" sz="2400" dirty="0" smtClean="0"/>
              <a:t>: </a:t>
            </a:r>
            <a:r>
              <a:rPr lang="en-US" sz="2400" dirty="0" smtClean="0">
                <a:hlinkClick r:id="rId3"/>
              </a:rPr>
              <a:t>www.lep.gov</a:t>
            </a:r>
            <a:r>
              <a:rPr lang="en-US" sz="2400" dirty="0"/>
              <a:t> </a:t>
            </a:r>
            <a:r>
              <a:rPr lang="en-US" sz="2400" dirty="0" smtClean="0"/>
              <a:t>– Tips and tools for different types of agencies on how to comply with requirements to provide services to LEP persons.</a:t>
            </a:r>
          </a:p>
          <a:p>
            <a:r>
              <a:rPr lang="en-US" sz="2400" b="1" dirty="0" smtClean="0"/>
              <a:t>Disability Information: </a:t>
            </a:r>
            <a:r>
              <a:rPr lang="en-US" sz="2400" dirty="0" smtClean="0">
                <a:hlinkClick r:id="rId4"/>
              </a:rPr>
              <a:t>www.ada.gov</a:t>
            </a:r>
            <a:r>
              <a:rPr lang="en-US" sz="2400" dirty="0"/>
              <a:t> </a:t>
            </a:r>
            <a:r>
              <a:rPr lang="en-US" sz="2400" dirty="0" smtClean="0"/>
              <a:t>– Disability Rights Section of DOJ’s Civil Rights Division has many resources to assist recipients in understanding the requirements of the ADA </a:t>
            </a:r>
          </a:p>
          <a:p>
            <a:r>
              <a:rPr lang="en-US" sz="2400" b="1" dirty="0" smtClean="0"/>
              <a:t>OCR Online Training: </a:t>
            </a:r>
            <a:r>
              <a:rPr lang="en-US" sz="2400" dirty="0" smtClean="0">
                <a:hlinkClick r:id="rId5"/>
              </a:rPr>
              <a:t>https://ojp.gov/about/ocr/assistance.htm</a:t>
            </a:r>
            <a:r>
              <a:rPr lang="en-US" sz="2400" b="1" dirty="0"/>
              <a:t> </a:t>
            </a:r>
            <a:r>
              <a:rPr lang="en-US" sz="2400" b="1" dirty="0" smtClean="0"/>
              <a:t>- </a:t>
            </a:r>
            <a:r>
              <a:rPr lang="en-US" sz="2400" dirty="0" smtClean="0"/>
              <a:t>OCR has posted training presentations on our website addressing a variety of civil rights topics </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alpha val="33000"/>
          </a:srgbClr>
        </a:solidFill>
        <a:effectLst/>
      </p:bgPr>
    </p:bg>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66800" y="838200"/>
            <a:ext cx="6781800" cy="1077218"/>
          </a:xfrm>
          <a:prstGeom prst="rect">
            <a:avLst/>
          </a:prstGeom>
          <a:noFill/>
          <a:ln w="9525">
            <a:noFill/>
            <a:miter lim="800000"/>
            <a:headEnd/>
            <a:tailEnd/>
          </a:ln>
        </p:spPr>
        <p:txBody>
          <a:bodyPr>
            <a:spAutoFit/>
          </a:bodyPr>
          <a:lstStyle/>
          <a:p>
            <a:pPr algn="ctr" eaLnBrk="0" hangingPunct="0">
              <a:spcBef>
                <a:spcPct val="50000"/>
              </a:spcBef>
            </a:pPr>
            <a:r>
              <a:rPr lang="en-US" b="1" dirty="0" smtClean="0">
                <a:solidFill>
                  <a:srgbClr val="0000CC"/>
                </a:solidFill>
              </a:rPr>
              <a:t>Violence Against Women Act Reauthorization Act of 2013</a:t>
            </a:r>
            <a:endParaRPr lang="en-US" sz="2800" dirty="0">
              <a:solidFill>
                <a:srgbClr val="0000CC"/>
              </a:solidFill>
            </a:endParaRPr>
          </a:p>
        </p:txBody>
      </p:sp>
      <p:sp>
        <p:nvSpPr>
          <p:cNvPr id="278531" name="Text Box 3"/>
          <p:cNvSpPr txBox="1">
            <a:spLocks noChangeArrowheads="1"/>
          </p:cNvSpPr>
          <p:nvPr/>
        </p:nvSpPr>
        <p:spPr bwMode="auto">
          <a:xfrm>
            <a:off x="762000" y="1828800"/>
            <a:ext cx="7772400" cy="4154984"/>
          </a:xfrm>
          <a:prstGeom prst="rect">
            <a:avLst/>
          </a:prstGeom>
          <a:noFill/>
          <a:ln w="9525">
            <a:noFill/>
            <a:miter lim="800000"/>
            <a:headEnd/>
            <a:tailEnd/>
          </a:ln>
        </p:spPr>
        <p:txBody>
          <a:bodyPr wrap="square">
            <a:spAutoFit/>
          </a:bodyPr>
          <a:lstStyle/>
          <a:p>
            <a:pPr eaLnBrk="0" hangingPunct="0"/>
            <a:endParaRPr lang="en-US" sz="2400" dirty="0" smtClean="0">
              <a:solidFill>
                <a:schemeClr val="tx1"/>
              </a:solidFill>
            </a:endParaRPr>
          </a:p>
          <a:p>
            <a:pPr eaLnBrk="0" hangingPunct="0"/>
            <a:r>
              <a:rPr lang="en-US" sz="2400" dirty="0" smtClean="0">
                <a:solidFill>
                  <a:schemeClr val="tx1"/>
                </a:solidFill>
              </a:rPr>
              <a:t>No </a:t>
            </a:r>
            <a:r>
              <a:rPr lang="en-US" sz="2400" dirty="0">
                <a:solidFill>
                  <a:schemeClr val="tx1"/>
                </a:solidFill>
              </a:rPr>
              <a:t>person </a:t>
            </a:r>
            <a:r>
              <a:rPr lang="en-US" sz="2400" dirty="0" smtClean="0">
                <a:solidFill>
                  <a:schemeClr val="tx1"/>
                </a:solidFill>
              </a:rPr>
              <a:t>in the United States shall, on the basis of </a:t>
            </a:r>
          </a:p>
          <a:p>
            <a:pPr eaLnBrk="0" hangingPunct="0"/>
            <a:r>
              <a:rPr lang="en-US" sz="2400" b="1" dirty="0" smtClean="0">
                <a:solidFill>
                  <a:schemeClr val="tx1"/>
                </a:solidFill>
              </a:rPr>
              <a:t>actual or perceived </a:t>
            </a:r>
            <a:r>
              <a:rPr lang="en-US" sz="2400" dirty="0" smtClean="0">
                <a:solidFill>
                  <a:schemeClr val="tx1"/>
                </a:solidFill>
              </a:rPr>
              <a:t>race, color, religion, national</a:t>
            </a:r>
          </a:p>
          <a:p>
            <a:pPr eaLnBrk="0" hangingPunct="0"/>
            <a:r>
              <a:rPr lang="en-US" sz="2400" dirty="0">
                <a:solidFill>
                  <a:schemeClr val="tx1"/>
                </a:solidFill>
              </a:rPr>
              <a:t>o</a:t>
            </a:r>
            <a:r>
              <a:rPr lang="en-US" sz="2400" dirty="0" smtClean="0">
                <a:solidFill>
                  <a:schemeClr val="tx1"/>
                </a:solidFill>
              </a:rPr>
              <a:t>rigin, sex, </a:t>
            </a:r>
            <a:r>
              <a:rPr lang="en-US" sz="2400" b="1" dirty="0" smtClean="0">
                <a:solidFill>
                  <a:schemeClr val="tx1"/>
                </a:solidFill>
              </a:rPr>
              <a:t>gender identity, </a:t>
            </a:r>
            <a:r>
              <a:rPr lang="en-US" sz="2400" dirty="0" smtClean="0">
                <a:solidFill>
                  <a:schemeClr val="tx1"/>
                </a:solidFill>
              </a:rPr>
              <a:t>(as defined in paragraph</a:t>
            </a:r>
          </a:p>
          <a:p>
            <a:pPr eaLnBrk="0" hangingPunct="0"/>
            <a:r>
              <a:rPr lang="en-US" sz="2400" dirty="0" smtClean="0">
                <a:solidFill>
                  <a:schemeClr val="tx1"/>
                </a:solidFill>
              </a:rPr>
              <a:t>249 (c)(4) of title 18, United States Code), </a:t>
            </a:r>
            <a:r>
              <a:rPr lang="en-US" sz="2400" b="1" dirty="0" smtClean="0">
                <a:solidFill>
                  <a:schemeClr val="tx1"/>
                </a:solidFill>
              </a:rPr>
              <a:t>sexual </a:t>
            </a:r>
          </a:p>
          <a:p>
            <a:pPr eaLnBrk="0" hangingPunct="0"/>
            <a:r>
              <a:rPr lang="en-US" sz="2400" b="1" dirty="0">
                <a:solidFill>
                  <a:schemeClr val="tx1"/>
                </a:solidFill>
              </a:rPr>
              <a:t>o</a:t>
            </a:r>
            <a:r>
              <a:rPr lang="en-US" sz="2400" b="1" dirty="0" smtClean="0">
                <a:solidFill>
                  <a:schemeClr val="tx1"/>
                </a:solidFill>
              </a:rPr>
              <a:t>rientation, </a:t>
            </a:r>
            <a:r>
              <a:rPr lang="en-US" sz="2400" dirty="0" smtClean="0">
                <a:solidFill>
                  <a:schemeClr val="tx1"/>
                </a:solidFill>
              </a:rPr>
              <a:t>or disability be excluded from participation</a:t>
            </a:r>
          </a:p>
          <a:p>
            <a:pPr eaLnBrk="0" hangingPunct="0"/>
            <a:r>
              <a:rPr lang="en-US" sz="2400" dirty="0">
                <a:solidFill>
                  <a:schemeClr val="tx1"/>
                </a:solidFill>
              </a:rPr>
              <a:t>i</a:t>
            </a:r>
            <a:r>
              <a:rPr lang="en-US" sz="2400" dirty="0" smtClean="0">
                <a:solidFill>
                  <a:schemeClr val="tx1"/>
                </a:solidFill>
              </a:rPr>
              <a:t>n, be denied the benefits of, or be subjected to dis-</a:t>
            </a:r>
          </a:p>
          <a:p>
            <a:pPr eaLnBrk="0" hangingPunct="0"/>
            <a:r>
              <a:rPr lang="en-US" sz="2400" dirty="0" smtClean="0">
                <a:solidFill>
                  <a:schemeClr val="tx1"/>
                </a:solidFill>
              </a:rPr>
              <a:t>crimination under any program or activity funded in </a:t>
            </a:r>
          </a:p>
          <a:p>
            <a:pPr eaLnBrk="0" hangingPunct="0"/>
            <a:r>
              <a:rPr lang="en-US" sz="2400" dirty="0">
                <a:solidFill>
                  <a:schemeClr val="tx1"/>
                </a:solidFill>
              </a:rPr>
              <a:t>w</a:t>
            </a:r>
            <a:r>
              <a:rPr lang="en-US" sz="2400" dirty="0" smtClean="0">
                <a:solidFill>
                  <a:schemeClr val="tx1"/>
                </a:solidFill>
              </a:rPr>
              <a:t>hole or in part with funds appropriated for grants, </a:t>
            </a:r>
          </a:p>
          <a:p>
            <a:pPr eaLnBrk="0" hangingPunct="0"/>
            <a:r>
              <a:rPr lang="en-US" sz="2400" dirty="0">
                <a:solidFill>
                  <a:schemeClr val="tx1"/>
                </a:solidFill>
              </a:rPr>
              <a:t>c</a:t>
            </a:r>
            <a:r>
              <a:rPr lang="en-US" sz="2400" dirty="0" smtClean="0">
                <a:solidFill>
                  <a:schemeClr val="tx1"/>
                </a:solidFill>
              </a:rPr>
              <a:t>ooperative agreements, and other assistance </a:t>
            </a:r>
          </a:p>
          <a:p>
            <a:pPr eaLnBrk="0" hangingPunct="0"/>
            <a:r>
              <a:rPr lang="en-US" sz="2400" dirty="0">
                <a:solidFill>
                  <a:schemeClr val="tx1"/>
                </a:solidFill>
              </a:rPr>
              <a:t>a</a:t>
            </a:r>
            <a:r>
              <a:rPr lang="en-US" sz="2400" dirty="0" smtClean="0">
                <a:solidFill>
                  <a:schemeClr val="tx1"/>
                </a:solidFill>
              </a:rPr>
              <a:t>dministered by the Office on Violence Against Women.  </a:t>
            </a:r>
            <a:endParaRPr lang="en-US" sz="2400" dirty="0">
              <a:solidFill>
                <a:schemeClr val="tx1"/>
              </a:solidFill>
            </a:endParaRPr>
          </a:p>
        </p:txBody>
      </p:sp>
    </p:spTree>
    <p:extLst>
      <p:ext uri="{BB962C8B-B14F-4D97-AF65-F5344CB8AC3E}">
        <p14:creationId xmlns:p14="http://schemas.microsoft.com/office/powerpoint/2010/main" val="2787345150"/>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0066"/>
            </a:gs>
          </a:gsLst>
          <a:lin ang="5400000" scaled="1"/>
        </a:gra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ctrTitle"/>
          </p:nvPr>
        </p:nvSpPr>
        <p:spPr>
          <a:xfrm>
            <a:off x="647700" y="1828800"/>
            <a:ext cx="7762875" cy="1905000"/>
          </a:xfrm>
        </p:spPr>
        <p:txBody>
          <a:bodyPr/>
          <a:lstStyle/>
          <a:p>
            <a:r>
              <a:rPr lang="en-US" sz="5400" b="1" dirty="0" smtClean="0">
                <a:solidFill>
                  <a:schemeClr val="bg1"/>
                </a:solidFill>
                <a:latin typeface="Arial" charset="0"/>
              </a:rPr>
              <a:t/>
            </a:r>
            <a:br>
              <a:rPr lang="en-US" sz="5400" b="1" dirty="0" smtClean="0">
                <a:solidFill>
                  <a:schemeClr val="bg1"/>
                </a:solidFill>
                <a:latin typeface="Arial" charset="0"/>
              </a:rPr>
            </a:br>
            <a:r>
              <a:rPr lang="en-US" sz="5400" b="1" dirty="0">
                <a:solidFill>
                  <a:schemeClr val="bg1"/>
                </a:solidFill>
                <a:latin typeface="Arial" charset="0"/>
              </a:rPr>
              <a:t/>
            </a:r>
            <a:br>
              <a:rPr lang="en-US" sz="5400" b="1" dirty="0">
                <a:solidFill>
                  <a:schemeClr val="bg1"/>
                </a:solidFill>
                <a:latin typeface="Arial" charset="0"/>
              </a:rPr>
            </a:br>
            <a:r>
              <a:rPr lang="en-US" sz="5400" b="1" dirty="0" smtClean="0">
                <a:solidFill>
                  <a:schemeClr val="bg1"/>
                </a:solidFill>
                <a:latin typeface="Arial" charset="0"/>
              </a:rPr>
              <a:t>Office for Civil Rights</a:t>
            </a:r>
            <a:r>
              <a:rPr lang="en-US" sz="4800" b="1" dirty="0" smtClean="0">
                <a:solidFill>
                  <a:schemeClr val="bg1"/>
                </a:solidFill>
                <a:latin typeface="Arial" charset="0"/>
              </a:rPr>
              <a:t/>
            </a:r>
            <a:br>
              <a:rPr lang="en-US" sz="4800" b="1" dirty="0" smtClean="0">
                <a:solidFill>
                  <a:schemeClr val="bg1"/>
                </a:solidFill>
                <a:latin typeface="Arial" charset="0"/>
              </a:rPr>
            </a:br>
            <a:r>
              <a:rPr lang="en-US" sz="4800" b="1" dirty="0" smtClean="0">
                <a:solidFill>
                  <a:schemeClr val="bg1"/>
                </a:solidFill>
                <a:latin typeface="Arial" charset="0"/>
              </a:rPr>
              <a:t/>
            </a:r>
            <a:br>
              <a:rPr lang="en-US" sz="4800" b="1" dirty="0" smtClean="0">
                <a:solidFill>
                  <a:schemeClr val="bg1"/>
                </a:solidFill>
                <a:latin typeface="Arial" charset="0"/>
              </a:rPr>
            </a:br>
            <a:r>
              <a:rPr lang="en-US" sz="4800" b="1" dirty="0" smtClean="0">
                <a:solidFill>
                  <a:schemeClr val="bg1"/>
                </a:solidFill>
                <a:latin typeface="Arial" charset="0"/>
              </a:rPr>
              <a:t/>
            </a:r>
            <a:br>
              <a:rPr lang="en-US" sz="4800" b="1" dirty="0" smtClean="0">
                <a:solidFill>
                  <a:schemeClr val="bg1"/>
                </a:solidFill>
                <a:latin typeface="Arial" charset="0"/>
              </a:rPr>
            </a:br>
            <a:r>
              <a:rPr lang="en-US" sz="4800" b="1" dirty="0">
                <a:solidFill>
                  <a:schemeClr val="bg1"/>
                </a:solidFill>
                <a:latin typeface="Arial" charset="0"/>
              </a:rPr>
              <a:t/>
            </a:r>
            <a:br>
              <a:rPr lang="en-US" sz="4800" b="1" dirty="0">
                <a:solidFill>
                  <a:schemeClr val="bg1"/>
                </a:solidFill>
                <a:latin typeface="Arial" charset="0"/>
              </a:rPr>
            </a:br>
            <a:r>
              <a:rPr lang="en-US" sz="4800" b="1" dirty="0" smtClean="0">
                <a:solidFill>
                  <a:schemeClr val="bg1"/>
                </a:solidFill>
                <a:latin typeface="Arial" charset="0"/>
              </a:rPr>
              <a:t>(202) 307-0690</a:t>
            </a:r>
            <a:br>
              <a:rPr lang="en-US" sz="4800" b="1" dirty="0" smtClean="0">
                <a:solidFill>
                  <a:schemeClr val="bg1"/>
                </a:solidFill>
                <a:latin typeface="Arial" charset="0"/>
              </a:rPr>
            </a:br>
            <a:r>
              <a:rPr lang="en-US" sz="4800" b="1" dirty="0" smtClean="0">
                <a:solidFill>
                  <a:schemeClr val="bg1"/>
                </a:solidFill>
                <a:latin typeface="Arial" charset="0"/>
              </a:rPr>
              <a:t>TTY (202) 307-2027</a:t>
            </a:r>
            <a:br>
              <a:rPr lang="en-US" sz="4800" b="1" dirty="0" smtClean="0">
                <a:solidFill>
                  <a:schemeClr val="bg1"/>
                </a:solidFill>
                <a:latin typeface="Arial" charset="0"/>
              </a:rPr>
            </a:br>
            <a:r>
              <a:rPr lang="en-US" sz="4800" b="1" dirty="0" smtClean="0">
                <a:solidFill>
                  <a:schemeClr val="bg1"/>
                </a:solidFill>
                <a:latin typeface="Arial" charset="0"/>
              </a:rPr>
              <a:t> </a:t>
            </a:r>
            <a:br>
              <a:rPr lang="en-US" sz="4800" b="1" dirty="0" smtClean="0">
                <a:solidFill>
                  <a:schemeClr val="bg1"/>
                </a:solidFill>
                <a:latin typeface="Arial" charset="0"/>
              </a:rPr>
            </a:br>
            <a:r>
              <a:rPr lang="en-US" sz="3400" b="1" dirty="0" smtClean="0">
                <a:solidFill>
                  <a:schemeClr val="bg1"/>
                </a:solidFill>
                <a:latin typeface="Arial" charset="0"/>
                <a:hlinkClick r:id="rId3"/>
              </a:rPr>
              <a:t>https://ojp.gov/about/offices/ocr.htm</a:t>
            </a:r>
            <a:r>
              <a:rPr lang="en-US" sz="4800" b="1" dirty="0" smtClean="0">
                <a:solidFill>
                  <a:schemeClr val="bg1"/>
                </a:solidFill>
                <a:latin typeface="Arial" charset="0"/>
              </a:rPr>
              <a:t/>
            </a:r>
            <a:br>
              <a:rPr lang="en-US" sz="4800" b="1" dirty="0" smtClean="0">
                <a:solidFill>
                  <a:schemeClr val="bg1"/>
                </a:solidFill>
                <a:latin typeface="Arial" charset="0"/>
              </a:rPr>
            </a:br>
            <a:endParaRPr lang="en-US" sz="3400" b="1" dirty="0" smtClean="0">
              <a:solidFill>
                <a:schemeClr val="tx1"/>
              </a:solidFill>
              <a:latin typeface="Arrus BT"/>
            </a:endParaRP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80761"/>
        </a:solidFill>
        <a:effectLst/>
      </p:bgPr>
    </p:bg>
    <p:spTree>
      <p:nvGrpSpPr>
        <p:cNvPr id="1" name=""/>
        <p:cNvGrpSpPr/>
        <p:nvPr/>
      </p:nvGrpSpPr>
      <p:grpSpPr>
        <a:xfrm>
          <a:off x="0" y="0"/>
          <a:ext cx="0" cy="0"/>
          <a:chOff x="0" y="0"/>
          <a:chExt cx="0" cy="0"/>
        </a:xfrm>
      </p:grpSpPr>
      <p:sp>
        <p:nvSpPr>
          <p:cNvPr id="294914" name="WordArt 4"/>
          <p:cNvSpPr>
            <a:spLocks noChangeArrowheads="1" noChangeShapeType="1" noTextEdit="1"/>
          </p:cNvSpPr>
          <p:nvPr/>
        </p:nvSpPr>
        <p:spPr bwMode="auto">
          <a:xfrm>
            <a:off x="1219200" y="1295400"/>
            <a:ext cx="6934200" cy="3810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Q &amp; A</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685800" y="381000"/>
            <a:ext cx="7772400" cy="1143000"/>
          </a:xfrm>
        </p:spPr>
        <p:txBody>
          <a:bodyPr/>
          <a:lstStyle/>
          <a:p>
            <a:r>
              <a:rPr lang="en-US" smtClean="0">
                <a:solidFill>
                  <a:schemeClr val="accent2"/>
                </a:solidFill>
                <a:latin typeface="Arial" charset="0"/>
              </a:rPr>
              <a:t>Self-Assessment</a:t>
            </a:r>
            <a:endParaRPr lang="en-US" smtClean="0"/>
          </a:p>
        </p:txBody>
      </p:sp>
      <p:graphicFrame>
        <p:nvGraphicFramePr>
          <p:cNvPr id="97283" name="Object 3"/>
          <p:cNvGraphicFramePr>
            <a:graphicFrameLocks noGrp="1" noChangeAspect="1"/>
          </p:cNvGraphicFramePr>
          <p:nvPr>
            <p:ph type="clipArt" sz="half" idx="1"/>
          </p:nvPr>
        </p:nvGraphicFramePr>
        <p:xfrm>
          <a:off x="1447800" y="1981200"/>
          <a:ext cx="1355725" cy="4114800"/>
        </p:xfrm>
        <a:graphic>
          <a:graphicData uri="http://schemas.openxmlformats.org/presentationml/2006/ole">
            <mc:AlternateContent xmlns:mc="http://schemas.openxmlformats.org/markup-compatibility/2006">
              <mc:Choice xmlns:v="urn:schemas-microsoft-com:vml" Requires="v">
                <p:oleObj spid="_x0000_s97346" name="Clip" r:id="rId5" imgW="1295640" imgH="3934080" progId="">
                  <p:embed/>
                </p:oleObj>
              </mc:Choice>
              <mc:Fallback>
                <p:oleObj name="Clip" r:id="rId5" imgW="1295640" imgH="39340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981200"/>
                        <a:ext cx="13557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6" name="Rectangle 4"/>
          <p:cNvSpPr>
            <a:spLocks noGrp="1" noChangeArrowheads="1"/>
          </p:cNvSpPr>
          <p:nvPr>
            <p:ph type="body" sz="half" idx="2"/>
          </p:nvPr>
        </p:nvSpPr>
        <p:spPr>
          <a:xfrm>
            <a:off x="3733800" y="1676400"/>
            <a:ext cx="4800600" cy="4114800"/>
          </a:xfrm>
        </p:spPr>
        <p:txBody>
          <a:bodyPr/>
          <a:lstStyle/>
          <a:p>
            <a:r>
              <a:rPr lang="en-US" sz="2800" smtClean="0">
                <a:latin typeface="Arial" charset="0"/>
              </a:rPr>
              <a:t>What was one highlight from today’s presentation on the application of civil rights laws to recipients of Federal financial assistance?</a:t>
            </a:r>
          </a:p>
          <a:p>
            <a:r>
              <a:rPr lang="en-US" sz="2800" smtClean="0">
                <a:latin typeface="Arial" charset="0"/>
              </a:rPr>
              <a:t>What is one new piece of information that you will take back with you to your work?</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alpha val="33000"/>
          </a:srgbClr>
        </a:solidFill>
        <a:effectLst/>
      </p:bgPr>
    </p:bg>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66800" y="304800"/>
            <a:ext cx="6781800" cy="1723549"/>
          </a:xfrm>
          <a:prstGeom prst="rect">
            <a:avLst/>
          </a:prstGeom>
          <a:noFill/>
          <a:ln w="9525">
            <a:noFill/>
            <a:miter lim="800000"/>
            <a:headEnd/>
            <a:tailEnd/>
          </a:ln>
        </p:spPr>
        <p:txBody>
          <a:bodyPr>
            <a:spAutoFit/>
          </a:bodyPr>
          <a:lstStyle/>
          <a:p>
            <a:pPr algn="ctr" eaLnBrk="0" hangingPunct="0">
              <a:spcBef>
                <a:spcPct val="50000"/>
              </a:spcBef>
            </a:pPr>
            <a:r>
              <a:rPr lang="en-US" sz="3000" b="1" dirty="0" smtClean="0">
                <a:solidFill>
                  <a:srgbClr val="0000CC"/>
                </a:solidFill>
              </a:rPr>
              <a:t>Violence Against Women Act Reauthorization Act of 2013 cont. </a:t>
            </a:r>
          </a:p>
          <a:p>
            <a:pPr algn="ctr" eaLnBrk="0" hangingPunct="0">
              <a:spcBef>
                <a:spcPct val="50000"/>
              </a:spcBef>
            </a:pPr>
            <a:endParaRPr lang="en-US" sz="2800" dirty="0">
              <a:solidFill>
                <a:srgbClr val="0000CC"/>
              </a:solidFill>
            </a:endParaRPr>
          </a:p>
        </p:txBody>
      </p:sp>
      <p:sp>
        <p:nvSpPr>
          <p:cNvPr id="278531" name="Text Box 3"/>
          <p:cNvSpPr txBox="1">
            <a:spLocks noChangeArrowheads="1"/>
          </p:cNvSpPr>
          <p:nvPr/>
        </p:nvSpPr>
        <p:spPr bwMode="auto">
          <a:xfrm>
            <a:off x="762000" y="1447800"/>
            <a:ext cx="7772400" cy="4708981"/>
          </a:xfrm>
          <a:prstGeom prst="rect">
            <a:avLst/>
          </a:prstGeom>
          <a:noFill/>
          <a:ln w="9525">
            <a:noFill/>
            <a:miter lim="800000"/>
            <a:headEnd/>
            <a:tailEnd/>
          </a:ln>
        </p:spPr>
        <p:txBody>
          <a:bodyPr wrap="square">
            <a:spAutoFit/>
          </a:bodyPr>
          <a:lstStyle/>
          <a:p>
            <a:pPr eaLnBrk="0" hangingPunct="0"/>
            <a:r>
              <a:rPr lang="en-US" sz="2200" dirty="0" smtClean="0">
                <a:solidFill>
                  <a:schemeClr val="tx1"/>
                </a:solidFill>
              </a:rPr>
              <a:t>If sex segregation or sex-specific programming is </a:t>
            </a:r>
            <a:r>
              <a:rPr lang="en-US" sz="2200" b="1" dirty="0" smtClean="0">
                <a:solidFill>
                  <a:schemeClr val="tx1"/>
                </a:solidFill>
              </a:rPr>
              <a:t>necessary to the essential operation of a program,  </a:t>
            </a:r>
            <a:r>
              <a:rPr lang="en-US" sz="2200" dirty="0" smtClean="0">
                <a:solidFill>
                  <a:schemeClr val="tx1"/>
                </a:solidFill>
              </a:rPr>
              <a:t>nothing in this paragraph shall prevent any such program or activity from consideration of an individual’s sex.  In such circumstances, grantees may meet the requirements of this paragraph my providing </a:t>
            </a:r>
            <a:r>
              <a:rPr lang="en-US" sz="2200" b="1" dirty="0" smtClean="0">
                <a:solidFill>
                  <a:schemeClr val="tx1"/>
                </a:solidFill>
              </a:rPr>
              <a:t>comparable services </a:t>
            </a:r>
            <a:r>
              <a:rPr lang="en-US" sz="2200" dirty="0" smtClean="0">
                <a:solidFill>
                  <a:schemeClr val="tx1"/>
                </a:solidFill>
              </a:rPr>
              <a:t>to individuals who cannot be provided with the sex-segregated or sex-specific programming. </a:t>
            </a:r>
          </a:p>
          <a:p>
            <a:pPr eaLnBrk="0" hangingPunct="0"/>
            <a:endParaRPr lang="en-US" sz="2400" b="1" dirty="0">
              <a:solidFill>
                <a:schemeClr val="tx1"/>
              </a:solidFill>
            </a:endParaRPr>
          </a:p>
          <a:p>
            <a:pPr eaLnBrk="0" hangingPunct="0"/>
            <a:r>
              <a:rPr lang="en-US" sz="2000" dirty="0" smtClean="0">
                <a:solidFill>
                  <a:schemeClr val="tx1"/>
                </a:solidFill>
              </a:rPr>
              <a:t>34 U.S.C. 12291(b)(13) </a:t>
            </a:r>
          </a:p>
          <a:p>
            <a:pPr eaLnBrk="0" hangingPunct="0"/>
            <a:endParaRPr lang="en-US" sz="2000" dirty="0">
              <a:solidFill>
                <a:schemeClr val="tx1"/>
              </a:solidFill>
            </a:endParaRPr>
          </a:p>
          <a:p>
            <a:pPr eaLnBrk="0" hangingPunct="0"/>
            <a:r>
              <a:rPr lang="en-US" sz="2000" i="1" dirty="0" smtClean="0">
                <a:solidFill>
                  <a:schemeClr val="tx1"/>
                </a:solidFill>
              </a:rPr>
              <a:t>OCR has posted FAQs on the VAWA nondiscrimination provision at </a:t>
            </a:r>
            <a:r>
              <a:rPr lang="en-US" sz="2000" i="1" dirty="0" smtClean="0">
                <a:solidFill>
                  <a:schemeClr val="tx1"/>
                </a:solidFill>
                <a:hlinkClick r:id="rId3"/>
              </a:rPr>
              <a:t>https://ojp.gov/about/ocr/pdfs/vawafaqs/pdf</a:t>
            </a:r>
            <a:endParaRPr lang="en-US" sz="2000" i="1" dirty="0" smtClean="0">
              <a:solidFill>
                <a:schemeClr val="tx1"/>
              </a:solidFill>
            </a:endParaRPr>
          </a:p>
          <a:p>
            <a:pPr eaLnBrk="0" hangingPunct="0"/>
            <a:endParaRPr lang="en-US" sz="2000" dirty="0">
              <a:solidFill>
                <a:schemeClr val="tx1"/>
              </a:solidFill>
            </a:endParaRPr>
          </a:p>
        </p:txBody>
      </p:sp>
    </p:spTree>
    <p:extLst>
      <p:ext uri="{BB962C8B-B14F-4D97-AF65-F5344CB8AC3E}">
        <p14:creationId xmlns:p14="http://schemas.microsoft.com/office/powerpoint/2010/main" val="1655946086"/>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alpha val="33000"/>
          </a:srgbClr>
        </a:solidFill>
        <a:effectLst/>
      </p:bgPr>
    </p:bg>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66800" y="304800"/>
            <a:ext cx="6781800" cy="1723549"/>
          </a:xfrm>
          <a:prstGeom prst="rect">
            <a:avLst/>
          </a:prstGeom>
          <a:noFill/>
          <a:ln w="9525">
            <a:noFill/>
            <a:miter lim="800000"/>
            <a:headEnd/>
            <a:tailEnd/>
          </a:ln>
        </p:spPr>
        <p:txBody>
          <a:bodyPr>
            <a:spAutoFit/>
          </a:bodyPr>
          <a:lstStyle/>
          <a:p>
            <a:pPr algn="ctr" eaLnBrk="0" hangingPunct="0">
              <a:spcBef>
                <a:spcPct val="50000"/>
              </a:spcBef>
            </a:pPr>
            <a:r>
              <a:rPr lang="en-US" sz="3000" b="1" dirty="0" smtClean="0">
                <a:solidFill>
                  <a:srgbClr val="0000CC"/>
                </a:solidFill>
              </a:rPr>
              <a:t>Violence Against Women Act Reauthorization Act of 2013 cont. </a:t>
            </a:r>
          </a:p>
          <a:p>
            <a:pPr algn="ctr" eaLnBrk="0" hangingPunct="0">
              <a:spcBef>
                <a:spcPct val="50000"/>
              </a:spcBef>
            </a:pPr>
            <a:endParaRPr lang="en-US" sz="2800" dirty="0">
              <a:solidFill>
                <a:srgbClr val="0000CC"/>
              </a:solidFill>
            </a:endParaRPr>
          </a:p>
        </p:txBody>
      </p:sp>
      <p:sp>
        <p:nvSpPr>
          <p:cNvPr id="278531" name="Text Box 3"/>
          <p:cNvSpPr txBox="1">
            <a:spLocks noChangeArrowheads="1"/>
          </p:cNvSpPr>
          <p:nvPr/>
        </p:nvSpPr>
        <p:spPr bwMode="auto">
          <a:xfrm>
            <a:off x="762000" y="1447800"/>
            <a:ext cx="7772400" cy="3970318"/>
          </a:xfrm>
          <a:prstGeom prst="rect">
            <a:avLst/>
          </a:prstGeom>
          <a:noFill/>
          <a:ln w="9525">
            <a:noFill/>
            <a:miter lim="800000"/>
            <a:headEnd/>
            <a:tailEnd/>
          </a:ln>
        </p:spPr>
        <p:txBody>
          <a:bodyPr wrap="square">
            <a:spAutoFit/>
          </a:bodyPr>
          <a:lstStyle/>
          <a:p>
            <a:pPr marL="342900" indent="-342900" eaLnBrk="0" hangingPunct="0">
              <a:buFont typeface="Arial" panose="020B0604020202020204" pitchFamily="34" charset="0"/>
              <a:buChar char="•"/>
            </a:pPr>
            <a:r>
              <a:rPr lang="en-US" sz="2200" b="1" dirty="0" smtClean="0">
                <a:solidFill>
                  <a:schemeClr val="tx1"/>
                </a:solidFill>
              </a:rPr>
              <a:t>Sex-Segregated Programming</a:t>
            </a:r>
          </a:p>
          <a:p>
            <a:pPr marL="342900" indent="-342900" eaLnBrk="0" hangingPunct="0">
              <a:buFont typeface="Arial" panose="020B0604020202020204" pitchFamily="34" charset="0"/>
              <a:buChar char="•"/>
            </a:pPr>
            <a:endParaRPr lang="en-US" sz="2200" dirty="0">
              <a:solidFill>
                <a:schemeClr val="tx1"/>
              </a:solidFill>
            </a:endParaRPr>
          </a:p>
          <a:p>
            <a:pPr marL="800100" lvl="1" indent="-342900" eaLnBrk="0" hangingPunct="0">
              <a:buFont typeface="Arial" panose="020B0604020202020204" pitchFamily="34" charset="0"/>
              <a:buChar char="•"/>
            </a:pPr>
            <a:r>
              <a:rPr lang="en-US" sz="2200" dirty="0" smtClean="0">
                <a:solidFill>
                  <a:schemeClr val="tx1"/>
                </a:solidFill>
              </a:rPr>
              <a:t>When males and females receives services in separate settings</a:t>
            </a:r>
          </a:p>
          <a:p>
            <a:pPr eaLnBrk="0" hangingPunct="0"/>
            <a:endParaRPr lang="en-US" sz="2400" b="1" dirty="0">
              <a:solidFill>
                <a:schemeClr val="tx1"/>
              </a:solidFill>
            </a:endParaRPr>
          </a:p>
          <a:p>
            <a:pPr marL="342900" indent="-342900" eaLnBrk="0" hangingPunct="0">
              <a:buFont typeface="Arial" panose="020B0604020202020204" pitchFamily="34" charset="0"/>
              <a:buChar char="•"/>
            </a:pPr>
            <a:r>
              <a:rPr lang="en-US" sz="2200" b="1" dirty="0" smtClean="0">
                <a:solidFill>
                  <a:schemeClr val="tx1"/>
                </a:solidFill>
              </a:rPr>
              <a:t>Sex-Specific Programming</a:t>
            </a:r>
          </a:p>
          <a:p>
            <a:pPr marL="342900" indent="-342900" eaLnBrk="0" hangingPunct="0">
              <a:buFont typeface="Arial" panose="020B0604020202020204" pitchFamily="34" charset="0"/>
              <a:buChar char="•"/>
            </a:pPr>
            <a:endParaRPr lang="en-US" sz="2000" dirty="0">
              <a:solidFill>
                <a:schemeClr val="tx1"/>
              </a:solidFill>
            </a:endParaRPr>
          </a:p>
          <a:p>
            <a:pPr marL="800100" lvl="1" indent="-342900" eaLnBrk="0" hangingPunct="0">
              <a:buFont typeface="Arial" panose="020B0604020202020204" pitchFamily="34" charset="0"/>
              <a:buChar char="•"/>
            </a:pPr>
            <a:r>
              <a:rPr lang="en-US" sz="2000" dirty="0" smtClean="0">
                <a:solidFill>
                  <a:schemeClr val="tx1"/>
                </a:solidFill>
              </a:rPr>
              <a:t>When a recipient designs programming differently for males and females</a:t>
            </a:r>
          </a:p>
          <a:p>
            <a:pPr marL="800100" lvl="1" indent="-342900" eaLnBrk="0" hangingPunct="0">
              <a:buFont typeface="Arial" panose="020B0604020202020204" pitchFamily="34" charset="0"/>
              <a:buChar char="•"/>
            </a:pPr>
            <a:endParaRPr lang="en-US" sz="2000" dirty="0">
              <a:solidFill>
                <a:schemeClr val="tx1"/>
              </a:solidFill>
            </a:endParaRPr>
          </a:p>
          <a:p>
            <a:pPr lvl="1" eaLnBrk="0" hangingPunct="0"/>
            <a:r>
              <a:rPr lang="en-US" sz="2000" dirty="0" smtClean="0">
                <a:solidFill>
                  <a:schemeClr val="tx1"/>
                </a:solidFill>
              </a:rPr>
              <a:t>Beneficiaries choose the appropriate program based upon gender identity. </a:t>
            </a:r>
          </a:p>
        </p:txBody>
      </p:sp>
    </p:spTree>
    <p:extLst>
      <p:ext uri="{BB962C8B-B14F-4D97-AF65-F5344CB8AC3E}">
        <p14:creationId xmlns:p14="http://schemas.microsoft.com/office/powerpoint/2010/main" val="777724421"/>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alpha val="31000"/>
          </a:srgbClr>
        </a:solidFill>
        <a:effectLst/>
      </p:bgPr>
    </p:bg>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66800" y="304800"/>
            <a:ext cx="6781800" cy="1723549"/>
          </a:xfrm>
          <a:prstGeom prst="rect">
            <a:avLst/>
          </a:prstGeom>
          <a:noFill/>
          <a:ln w="9525">
            <a:noFill/>
            <a:miter lim="800000"/>
            <a:headEnd/>
            <a:tailEnd/>
          </a:ln>
        </p:spPr>
        <p:txBody>
          <a:bodyPr>
            <a:spAutoFit/>
          </a:bodyPr>
          <a:lstStyle/>
          <a:p>
            <a:pPr algn="ctr" eaLnBrk="0" hangingPunct="0">
              <a:spcBef>
                <a:spcPct val="50000"/>
              </a:spcBef>
            </a:pPr>
            <a:r>
              <a:rPr lang="en-US" sz="3000" b="1" dirty="0" smtClean="0">
                <a:solidFill>
                  <a:srgbClr val="0000CC"/>
                </a:solidFill>
              </a:rPr>
              <a:t>Violence Against Women Act Reauthorization Act of 2013 cont. </a:t>
            </a:r>
          </a:p>
          <a:p>
            <a:pPr algn="ctr" eaLnBrk="0" hangingPunct="0">
              <a:spcBef>
                <a:spcPct val="50000"/>
              </a:spcBef>
            </a:pPr>
            <a:endParaRPr lang="en-US" sz="2800" dirty="0">
              <a:solidFill>
                <a:srgbClr val="0000CC"/>
              </a:solidFill>
            </a:endParaRPr>
          </a:p>
        </p:txBody>
      </p:sp>
      <p:sp>
        <p:nvSpPr>
          <p:cNvPr id="278531" name="Text Box 3"/>
          <p:cNvSpPr txBox="1">
            <a:spLocks noChangeArrowheads="1"/>
          </p:cNvSpPr>
          <p:nvPr/>
        </p:nvSpPr>
        <p:spPr bwMode="auto">
          <a:xfrm>
            <a:off x="762000" y="1447800"/>
            <a:ext cx="7772400" cy="5201424"/>
          </a:xfrm>
          <a:prstGeom prst="rect">
            <a:avLst/>
          </a:prstGeom>
          <a:noFill/>
          <a:ln w="9525">
            <a:noFill/>
            <a:miter lim="800000"/>
            <a:headEnd/>
            <a:tailEnd/>
          </a:ln>
        </p:spPr>
        <p:txBody>
          <a:bodyPr wrap="square">
            <a:spAutoFit/>
          </a:bodyPr>
          <a:lstStyle/>
          <a:p>
            <a:pPr marL="342900" indent="-342900" eaLnBrk="0" hangingPunct="0">
              <a:buFont typeface="Arial" panose="020B0604020202020204" pitchFamily="34" charset="0"/>
              <a:buChar char="•"/>
            </a:pPr>
            <a:r>
              <a:rPr lang="en-US" sz="2200" b="1" dirty="0" smtClean="0">
                <a:solidFill>
                  <a:schemeClr val="tx1"/>
                </a:solidFill>
              </a:rPr>
              <a:t>Necessary to the Essential Operation of a Program</a:t>
            </a:r>
          </a:p>
          <a:p>
            <a:pPr marL="342900" indent="-342900" eaLnBrk="0" hangingPunct="0">
              <a:buFont typeface="Arial" panose="020B0604020202020204" pitchFamily="34" charset="0"/>
              <a:buChar char="•"/>
            </a:pPr>
            <a:endParaRPr lang="en-US" sz="2200" dirty="0">
              <a:solidFill>
                <a:schemeClr val="tx1"/>
              </a:solidFill>
            </a:endParaRPr>
          </a:p>
          <a:p>
            <a:pPr marL="800100" lvl="1" indent="-342900" eaLnBrk="0" hangingPunct="0">
              <a:lnSpc>
                <a:spcPct val="150000"/>
              </a:lnSpc>
              <a:buFont typeface="Arial" panose="020B0604020202020204" pitchFamily="34" charset="0"/>
              <a:buChar char="•"/>
            </a:pPr>
            <a:r>
              <a:rPr lang="en-US" sz="2200" dirty="0" smtClean="0">
                <a:solidFill>
                  <a:schemeClr val="tx1"/>
                </a:solidFill>
              </a:rPr>
              <a:t>Fact-specific inquiry, consider: </a:t>
            </a:r>
          </a:p>
          <a:p>
            <a:pPr marL="1257300" lvl="2" indent="-342900" eaLnBrk="0" hangingPunct="0">
              <a:lnSpc>
                <a:spcPct val="150000"/>
              </a:lnSpc>
              <a:buFont typeface="Arial" panose="020B0604020202020204" pitchFamily="34" charset="0"/>
              <a:buChar char="•"/>
            </a:pPr>
            <a:r>
              <a:rPr lang="en-US" sz="2200" dirty="0" smtClean="0">
                <a:solidFill>
                  <a:schemeClr val="tx1"/>
                </a:solidFill>
              </a:rPr>
              <a:t>Nature of the service</a:t>
            </a:r>
          </a:p>
          <a:p>
            <a:pPr marL="1257300" lvl="2" indent="-342900" eaLnBrk="0" hangingPunct="0">
              <a:lnSpc>
                <a:spcPct val="150000"/>
              </a:lnSpc>
              <a:buFont typeface="Arial" panose="020B0604020202020204" pitchFamily="34" charset="0"/>
              <a:buChar char="•"/>
            </a:pPr>
            <a:r>
              <a:rPr lang="en-US" sz="2200" dirty="0" smtClean="0">
                <a:solidFill>
                  <a:schemeClr val="tx1"/>
                </a:solidFill>
              </a:rPr>
              <a:t>Consequences to beneficiaries of making </a:t>
            </a:r>
          </a:p>
          <a:p>
            <a:pPr lvl="2" eaLnBrk="0" hangingPunct="0">
              <a:lnSpc>
                <a:spcPct val="150000"/>
              </a:lnSpc>
            </a:pPr>
            <a:r>
              <a:rPr lang="en-US" sz="2200" dirty="0" smtClean="0">
                <a:solidFill>
                  <a:schemeClr val="tx1"/>
                </a:solidFill>
              </a:rPr>
              <a:t>     sex-segregated or sex-specific</a:t>
            </a:r>
          </a:p>
          <a:p>
            <a:pPr marL="1257300" lvl="2" indent="-342900" eaLnBrk="0" hangingPunct="0">
              <a:lnSpc>
                <a:spcPct val="150000"/>
              </a:lnSpc>
              <a:buFont typeface="Arial" panose="020B0604020202020204" pitchFamily="34" charset="0"/>
              <a:buChar char="•"/>
            </a:pPr>
            <a:r>
              <a:rPr lang="en-US" sz="2200" dirty="0" smtClean="0">
                <a:solidFill>
                  <a:schemeClr val="tx1"/>
                </a:solidFill>
              </a:rPr>
              <a:t>Literature on efficacy</a:t>
            </a:r>
          </a:p>
          <a:p>
            <a:pPr marL="1257300" lvl="2" indent="-342900" eaLnBrk="0" hangingPunct="0">
              <a:lnSpc>
                <a:spcPct val="150000"/>
              </a:lnSpc>
              <a:buFont typeface="Arial" panose="020B0604020202020204" pitchFamily="34" charset="0"/>
              <a:buChar char="•"/>
            </a:pPr>
            <a:r>
              <a:rPr lang="en-US" sz="2200" dirty="0" smtClean="0">
                <a:solidFill>
                  <a:schemeClr val="tx1"/>
                </a:solidFill>
              </a:rPr>
              <a:t>Impact on transgender clients</a:t>
            </a:r>
          </a:p>
          <a:p>
            <a:pPr lvl="2" algn="ctr" eaLnBrk="0" hangingPunct="0"/>
            <a:endParaRPr lang="en-US" sz="2200" dirty="0" smtClean="0">
              <a:solidFill>
                <a:schemeClr val="tx1"/>
              </a:solidFill>
            </a:endParaRPr>
          </a:p>
          <a:p>
            <a:pPr lvl="2" eaLnBrk="0" hangingPunct="0"/>
            <a:r>
              <a:rPr lang="en-US" sz="2200" dirty="0" smtClean="0">
                <a:solidFill>
                  <a:schemeClr val="tx1"/>
                </a:solidFill>
              </a:rPr>
              <a:t>Reasons may not be trivial, based solely on convenience, or rooted in stereotypes</a:t>
            </a:r>
          </a:p>
          <a:p>
            <a:pPr eaLnBrk="0" hangingPunct="0"/>
            <a:endParaRPr lang="en-US" sz="2400" b="1" dirty="0">
              <a:solidFill>
                <a:schemeClr val="tx1"/>
              </a:solidFill>
            </a:endParaRPr>
          </a:p>
        </p:txBody>
      </p:sp>
    </p:spTree>
    <p:extLst>
      <p:ext uri="{BB962C8B-B14F-4D97-AF65-F5344CB8AC3E}">
        <p14:creationId xmlns:p14="http://schemas.microsoft.com/office/powerpoint/2010/main" val="1017275624"/>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alpha val="32000"/>
          </a:srgbClr>
        </a:solidFill>
        <a:effectLst/>
      </p:bgPr>
    </p:bg>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1066800" y="304800"/>
            <a:ext cx="6781800" cy="1723549"/>
          </a:xfrm>
          <a:prstGeom prst="rect">
            <a:avLst/>
          </a:prstGeom>
          <a:noFill/>
          <a:ln w="9525">
            <a:noFill/>
            <a:miter lim="800000"/>
            <a:headEnd/>
            <a:tailEnd/>
          </a:ln>
        </p:spPr>
        <p:txBody>
          <a:bodyPr>
            <a:spAutoFit/>
          </a:bodyPr>
          <a:lstStyle/>
          <a:p>
            <a:pPr algn="ctr" eaLnBrk="0" hangingPunct="0">
              <a:spcBef>
                <a:spcPct val="50000"/>
              </a:spcBef>
            </a:pPr>
            <a:r>
              <a:rPr lang="en-US" sz="3000" b="1" dirty="0" smtClean="0">
                <a:solidFill>
                  <a:srgbClr val="0000CC"/>
                </a:solidFill>
              </a:rPr>
              <a:t>Violence Against Women Act Reauthorization Act of 2013 cont. </a:t>
            </a:r>
          </a:p>
          <a:p>
            <a:pPr algn="ctr" eaLnBrk="0" hangingPunct="0">
              <a:spcBef>
                <a:spcPct val="50000"/>
              </a:spcBef>
            </a:pPr>
            <a:endParaRPr lang="en-US" sz="2800" dirty="0">
              <a:solidFill>
                <a:srgbClr val="0000CC"/>
              </a:solidFill>
            </a:endParaRPr>
          </a:p>
        </p:txBody>
      </p:sp>
      <p:sp>
        <p:nvSpPr>
          <p:cNvPr id="278531" name="Text Box 3"/>
          <p:cNvSpPr txBox="1">
            <a:spLocks noChangeArrowheads="1"/>
          </p:cNvSpPr>
          <p:nvPr/>
        </p:nvSpPr>
        <p:spPr bwMode="auto">
          <a:xfrm>
            <a:off x="762000" y="1447800"/>
            <a:ext cx="7772400" cy="4247317"/>
          </a:xfrm>
          <a:prstGeom prst="rect">
            <a:avLst/>
          </a:prstGeom>
          <a:noFill/>
          <a:ln w="9525">
            <a:noFill/>
            <a:miter lim="800000"/>
            <a:headEnd/>
            <a:tailEnd/>
          </a:ln>
        </p:spPr>
        <p:txBody>
          <a:bodyPr wrap="square">
            <a:spAutoFit/>
          </a:bodyPr>
          <a:lstStyle/>
          <a:p>
            <a:pPr marL="342900" indent="-342900" eaLnBrk="0" hangingPunct="0">
              <a:buFont typeface="Arial" panose="020B0604020202020204" pitchFamily="34" charset="0"/>
              <a:buChar char="•"/>
            </a:pPr>
            <a:r>
              <a:rPr lang="en-US" sz="2800" b="1" dirty="0" smtClean="0">
                <a:solidFill>
                  <a:schemeClr val="tx1"/>
                </a:solidFill>
              </a:rPr>
              <a:t>What is Gender Identity?</a:t>
            </a:r>
          </a:p>
          <a:p>
            <a:pPr marL="342900" indent="-342900" eaLnBrk="0" hangingPunct="0">
              <a:buFont typeface="Arial" panose="020B0604020202020204" pitchFamily="34" charset="0"/>
              <a:buChar char="•"/>
            </a:pPr>
            <a:endParaRPr lang="en-US" sz="2200" dirty="0" smtClean="0">
              <a:solidFill>
                <a:schemeClr val="tx1"/>
              </a:solidFill>
            </a:endParaRPr>
          </a:p>
          <a:p>
            <a:pPr marL="342900" indent="-342900" eaLnBrk="0" hangingPunct="0">
              <a:buFont typeface="Arial" panose="020B0604020202020204" pitchFamily="34" charset="0"/>
              <a:buChar char="•"/>
            </a:pPr>
            <a:r>
              <a:rPr lang="en-US" sz="2200" dirty="0" smtClean="0">
                <a:solidFill>
                  <a:schemeClr val="tx1"/>
                </a:solidFill>
              </a:rPr>
              <a:t>“Actual or perceived gender-related characteristics” </a:t>
            </a:r>
          </a:p>
          <a:p>
            <a:pPr eaLnBrk="0" hangingPunct="0"/>
            <a:r>
              <a:rPr lang="en-US" sz="2200" dirty="0" smtClean="0">
                <a:solidFill>
                  <a:schemeClr val="tx1"/>
                </a:solidFill>
              </a:rPr>
              <a:t>     (from Matthew Shepard-James Bird Hate Crimes</a:t>
            </a:r>
          </a:p>
          <a:p>
            <a:pPr eaLnBrk="0" hangingPunct="0"/>
            <a:r>
              <a:rPr lang="en-US" sz="2200" dirty="0">
                <a:solidFill>
                  <a:schemeClr val="tx1"/>
                </a:solidFill>
              </a:rPr>
              <a:t> </a:t>
            </a:r>
            <a:r>
              <a:rPr lang="en-US" sz="2200" dirty="0" smtClean="0">
                <a:solidFill>
                  <a:schemeClr val="tx1"/>
                </a:solidFill>
              </a:rPr>
              <a:t>    Prevention Act)</a:t>
            </a:r>
          </a:p>
          <a:p>
            <a:pPr eaLnBrk="0" hangingPunct="0"/>
            <a:endParaRPr lang="en-US" sz="2200" dirty="0" smtClean="0">
              <a:solidFill>
                <a:schemeClr val="tx1"/>
              </a:solidFill>
            </a:endParaRPr>
          </a:p>
          <a:p>
            <a:pPr marL="342900" indent="-342900" eaLnBrk="0" hangingPunct="0">
              <a:buFont typeface="Arial" panose="020B0604020202020204" pitchFamily="34" charset="0"/>
              <a:buChar char="•"/>
            </a:pPr>
            <a:r>
              <a:rPr lang="en-US" sz="2200" dirty="0" smtClean="0">
                <a:solidFill>
                  <a:schemeClr val="tx1"/>
                </a:solidFill>
              </a:rPr>
              <a:t>A person’s internal view of the individual’s gender</a:t>
            </a:r>
          </a:p>
          <a:p>
            <a:pPr marL="342900" indent="-342900" eaLnBrk="0" hangingPunct="0">
              <a:buFont typeface="Arial" panose="020B0604020202020204" pitchFamily="34" charset="0"/>
              <a:buChar char="•"/>
            </a:pPr>
            <a:endParaRPr lang="en-US" sz="2200" dirty="0" smtClean="0">
              <a:solidFill>
                <a:schemeClr val="tx1"/>
              </a:solidFill>
            </a:endParaRPr>
          </a:p>
          <a:p>
            <a:pPr marL="342900" indent="-342900" eaLnBrk="0" hangingPunct="0">
              <a:buFont typeface="Arial" panose="020B0604020202020204" pitchFamily="34" charset="0"/>
              <a:buChar char="•"/>
            </a:pPr>
            <a:r>
              <a:rPr lang="en-US" sz="2200" dirty="0" smtClean="0">
                <a:solidFill>
                  <a:schemeClr val="tx1"/>
                </a:solidFill>
              </a:rPr>
              <a:t>May or may not correspond to sex assigned at birth</a:t>
            </a:r>
          </a:p>
          <a:p>
            <a:pPr marL="342900" indent="-342900" eaLnBrk="0" hangingPunct="0">
              <a:buFont typeface="Arial" panose="020B0604020202020204" pitchFamily="34" charset="0"/>
              <a:buChar char="•"/>
            </a:pPr>
            <a:endParaRPr lang="en-US" sz="2200" dirty="0" smtClean="0">
              <a:solidFill>
                <a:schemeClr val="tx1"/>
              </a:solidFill>
            </a:endParaRPr>
          </a:p>
          <a:p>
            <a:pPr marL="342900" indent="-342900" eaLnBrk="0" hangingPunct="0">
              <a:buFont typeface="Arial" panose="020B0604020202020204" pitchFamily="34" charset="0"/>
              <a:buChar char="•"/>
            </a:pPr>
            <a:r>
              <a:rPr lang="en-US" sz="2200" dirty="0" smtClean="0">
                <a:solidFill>
                  <a:schemeClr val="tx1"/>
                </a:solidFill>
              </a:rPr>
              <a:t>Transgender, male, and female are examples of gender identities</a:t>
            </a:r>
            <a:endParaRPr lang="en-US" sz="2200" dirty="0">
              <a:solidFill>
                <a:schemeClr val="tx1"/>
              </a:solidFill>
            </a:endParaRPr>
          </a:p>
        </p:txBody>
      </p:sp>
    </p:spTree>
    <p:extLst>
      <p:ext uri="{BB962C8B-B14F-4D97-AF65-F5344CB8AC3E}">
        <p14:creationId xmlns:p14="http://schemas.microsoft.com/office/powerpoint/2010/main" val="1017275624"/>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Presentation">
  <a:themeElements>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66"/>
          </a:buClr>
          <a:buSzPct val="125000"/>
          <a:buFont typeface="Wingdings" pitchFamily="2" charset="2"/>
          <a:buChar char="Ø"/>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2310</TotalTime>
  <Words>3480</Words>
  <Application>Microsoft Office PowerPoint</Application>
  <PresentationFormat>On-screen Show (4:3)</PresentationFormat>
  <Paragraphs>417</Paragraphs>
  <Slides>52</Slides>
  <Notes>29</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2</vt:i4>
      </vt:variant>
      <vt:variant>
        <vt:lpstr>Slide Titles</vt:lpstr>
      </vt:variant>
      <vt:variant>
        <vt:i4>52</vt:i4>
      </vt:variant>
    </vt:vector>
  </HeadingPairs>
  <TitlesOfParts>
    <vt:vector size="74" baseType="lpstr">
      <vt:lpstr>Arial</vt:lpstr>
      <vt:lpstr>Arial Black</vt:lpstr>
      <vt:lpstr>Arial Unicode MS</vt:lpstr>
      <vt:lpstr>Arrus BT</vt:lpstr>
      <vt:lpstr>Calibri</vt:lpstr>
      <vt:lpstr>Calibri Light</vt:lpstr>
      <vt:lpstr>Impact</vt:lpstr>
      <vt:lpstr>Marlett</vt:lpstr>
      <vt:lpstr>Monotype Sorts</vt:lpstr>
      <vt:lpstr>Times New Roman</vt:lpstr>
      <vt:lpstr>Wingdings</vt:lpstr>
      <vt:lpstr>WP IconicSymbolsA</vt:lpstr>
      <vt:lpstr>Blank Presentation</vt:lpstr>
      <vt:lpstr>Default Design</vt:lpstr>
      <vt:lpstr>1_Blank Presentation</vt:lpstr>
      <vt:lpstr>Beam</vt:lpstr>
      <vt:lpstr>Cascade</vt:lpstr>
      <vt:lpstr>2_Blank Presentation</vt:lpstr>
      <vt:lpstr>3_Blank Presentation</vt:lpstr>
      <vt:lpstr>Office Theme</vt:lpstr>
      <vt:lpstr>Photo Editor Photo</vt:lpstr>
      <vt:lpstr>Clip</vt:lpstr>
      <vt:lpstr>PowerPoint Presentation</vt:lpstr>
      <vt:lpstr>PowerPoint Presentation</vt:lpstr>
      <vt:lpstr>The Office for Civil Rights Enforces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Religion                                                                  </vt:lpstr>
      <vt:lpstr>FAITH-BASED ORGANIZATIONS (FBOs)</vt:lpstr>
      <vt:lpstr>DOJ Regulations issued for FBO guidance, (revised 4/4/2016)</vt:lpstr>
      <vt:lpstr>New Notice and Referral Requirements for FBOs</vt:lpstr>
      <vt:lpstr>New Notice and Referral Requirements for FBOs (cont.)</vt:lpstr>
      <vt:lpstr>New Notice and Referral Requirements for FBOs (cont.)</vt:lpstr>
      <vt:lpstr>Are these practices acceptable?</vt:lpstr>
      <vt:lpstr>NO!</vt:lpstr>
      <vt:lpstr>PowerPoint Presentation</vt:lpstr>
      <vt:lpstr>Certificate of Exemption</vt:lpstr>
      <vt:lpstr>National Origin Discrimination</vt:lpstr>
      <vt:lpstr>To avoid  discrimination  against LEP persons,  recipients must</vt:lpstr>
      <vt:lpstr>What are reasonable steps?           Four Factor Analysis </vt:lpstr>
      <vt:lpstr>PowerPoint Presentation</vt:lpstr>
      <vt:lpstr>PowerPoint Presentation</vt:lpstr>
      <vt:lpstr>What should a written LEP Policy have? Five Elements</vt:lpstr>
      <vt:lpstr>PowerPoint Presentation</vt:lpstr>
      <vt:lpstr>PowerPoint Presentation</vt:lpstr>
      <vt:lpstr>PowerPoint Presentation</vt:lpstr>
      <vt:lpstr>PowerPoint Presentation</vt:lpstr>
      <vt:lpstr>PowerPoint Presentation</vt:lpstr>
      <vt:lpstr>Regulation</vt:lpstr>
      <vt:lpstr>OJP’s Civil Rights Enforcement</vt:lpstr>
      <vt:lpstr>What is an EEOP?</vt:lpstr>
      <vt:lpstr>Does an agency have to prepare an EEOP?</vt:lpstr>
      <vt:lpstr>PowerPoint Presentation</vt:lpstr>
      <vt:lpstr>PowerPoint Presentation</vt:lpstr>
      <vt:lpstr>Subgrantee Civil Rights Obligations</vt:lpstr>
      <vt:lpstr>Resources</vt:lpstr>
      <vt:lpstr>  Office for Civil Rights    (202) 307-0690 TTY (202) 307-2027   https://ojp.gov/about/offices/ocr.htm </vt:lpstr>
      <vt:lpstr>PowerPoint Presentation</vt:lpstr>
      <vt:lpstr>Self-Assessment</vt:lpstr>
    </vt:vector>
  </TitlesOfParts>
  <Company>Office of Justice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EEOP?</dc:title>
  <dc:creator>George Mazza</dc:creator>
  <cp:lastModifiedBy>Long, Connor</cp:lastModifiedBy>
  <cp:revision>134</cp:revision>
  <cp:lastPrinted>2004-02-27T14:01:59Z</cp:lastPrinted>
  <dcterms:created xsi:type="dcterms:W3CDTF">2003-04-22T15:22:45Z</dcterms:created>
  <dcterms:modified xsi:type="dcterms:W3CDTF">2020-09-15T15:05:46Z</dcterms:modified>
</cp:coreProperties>
</file>