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5.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6.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4"/>
  </p:sldMasterIdLst>
  <p:notesMasterIdLst>
    <p:notesMasterId r:id="rId36"/>
  </p:notesMasterIdLst>
  <p:sldIdLst>
    <p:sldId id="256" r:id="rId5"/>
    <p:sldId id="257" r:id="rId6"/>
    <p:sldId id="258" r:id="rId7"/>
    <p:sldId id="259" r:id="rId8"/>
    <p:sldId id="261" r:id="rId9"/>
    <p:sldId id="262" r:id="rId10"/>
    <p:sldId id="263" r:id="rId11"/>
    <p:sldId id="264" r:id="rId12"/>
    <p:sldId id="268" r:id="rId13"/>
    <p:sldId id="287" r:id="rId14"/>
    <p:sldId id="265" r:id="rId15"/>
    <p:sldId id="288" r:id="rId16"/>
    <p:sldId id="289" r:id="rId17"/>
    <p:sldId id="267" r:id="rId18"/>
    <p:sldId id="271" r:id="rId19"/>
    <p:sldId id="273" r:id="rId20"/>
    <p:sldId id="272" r:id="rId21"/>
    <p:sldId id="274" r:id="rId22"/>
    <p:sldId id="281" r:id="rId23"/>
    <p:sldId id="260" r:id="rId24"/>
    <p:sldId id="275" r:id="rId25"/>
    <p:sldId id="270" r:id="rId26"/>
    <p:sldId id="283" r:id="rId27"/>
    <p:sldId id="276" r:id="rId28"/>
    <p:sldId id="277" r:id="rId29"/>
    <p:sldId id="278" r:id="rId30"/>
    <p:sldId id="279" r:id="rId31"/>
    <p:sldId id="280" r:id="rId32"/>
    <p:sldId id="284" r:id="rId33"/>
    <p:sldId id="269" r:id="rId34"/>
    <p:sldId id="282"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oorhies, Leah" initials="VL" lastIdx="8" clrIdx="0">
    <p:extLst>
      <p:ext uri="{19B8F6BF-5375-455C-9EA6-DF929625EA0E}">
        <p15:presenceInfo xmlns:p15="http://schemas.microsoft.com/office/powerpoint/2012/main" userId="S::Leah.Voorhies@schools.utah.gov::2431ac1e-c9c4-4755-8de3-c170e28f050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1" autoAdjust="0"/>
    <p:restoredTop sz="75816" autoAdjust="0"/>
  </p:normalViewPr>
  <p:slideViewPr>
    <p:cSldViewPr snapToGrid="0">
      <p:cViewPr varScale="1">
        <p:scale>
          <a:sx n="66" d="100"/>
          <a:sy n="66" d="100"/>
        </p:scale>
        <p:origin x="668" y="44"/>
      </p:cViewPr>
      <p:guideLst/>
    </p:cSldViewPr>
  </p:slideViewPr>
  <p:notesTextViewPr>
    <p:cViewPr>
      <p:scale>
        <a:sx n="1" d="1"/>
        <a:sy n="1" d="1"/>
      </p:scale>
      <p:origin x="0" y="0"/>
    </p:cViewPr>
  </p:notesTextViewPr>
  <p:sorterViewPr>
    <p:cViewPr>
      <p:scale>
        <a:sx n="100" d="100"/>
        <a:sy n="100" d="100"/>
      </p:scale>
      <p:origin x="0" y="-83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7C0D7C-71B7-4CBB-A539-E95A4DA2CBE4}"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7A18F016-3F08-48B0-AC23-882048EAB6DD}">
      <dgm:prSet custT="1"/>
      <dgm:spPr>
        <a:solidFill>
          <a:schemeClr val="accent2"/>
        </a:solidFill>
      </dgm:spPr>
      <dgm:t>
        <a:bodyPr/>
        <a:lstStyle/>
        <a:p>
          <a:r>
            <a:rPr lang="en-US" sz="3000" dirty="0">
              <a:latin typeface="Calibri" panose="020F0502020204030204" pitchFamily="34" charset="0"/>
              <a:cs typeface="Calibri" panose="020F0502020204030204" pitchFamily="34" charset="0"/>
            </a:rPr>
            <a:t>Definition</a:t>
          </a:r>
        </a:p>
      </dgm:t>
    </dgm:pt>
    <dgm:pt modelId="{23386832-96F9-4BA2-8BE7-E0A1388D1AE7}" type="parTrans" cxnId="{5C9038F6-1766-479B-BA65-4E4FAFAFBA95}">
      <dgm:prSet/>
      <dgm:spPr/>
      <dgm:t>
        <a:bodyPr/>
        <a:lstStyle/>
        <a:p>
          <a:endParaRPr lang="en-US"/>
        </a:p>
      </dgm:t>
    </dgm:pt>
    <dgm:pt modelId="{C21FFD98-1DC0-43F1-884E-443853421F52}" type="sibTrans" cxnId="{5C9038F6-1766-479B-BA65-4E4FAFAFBA95}">
      <dgm:prSet/>
      <dgm:spPr/>
      <dgm:t>
        <a:bodyPr/>
        <a:lstStyle/>
        <a:p>
          <a:endParaRPr lang="en-US"/>
        </a:p>
      </dgm:t>
    </dgm:pt>
    <dgm:pt modelId="{DCC17C0A-82A0-4D1C-9619-8010A096F47C}">
      <dgm:prSet custT="1"/>
      <dgm:spPr>
        <a:solidFill>
          <a:schemeClr val="accent2"/>
        </a:solidFill>
      </dgm:spPr>
      <dgm:t>
        <a:bodyPr/>
        <a:lstStyle/>
        <a:p>
          <a:r>
            <a:rPr lang="en-US" sz="3000" dirty="0">
              <a:latin typeface="Calibri" panose="020F0502020204030204" pitchFamily="34" charset="0"/>
              <a:cs typeface="Calibri" panose="020F0502020204030204" pitchFamily="34" charset="0"/>
            </a:rPr>
            <a:t>Grievance Process</a:t>
          </a:r>
        </a:p>
      </dgm:t>
    </dgm:pt>
    <dgm:pt modelId="{B9532FF5-35B4-4E11-BE88-4380B55D493F}" type="parTrans" cxnId="{8D347C7D-B0AE-43CE-BEAB-613E50A14EF4}">
      <dgm:prSet/>
      <dgm:spPr/>
      <dgm:t>
        <a:bodyPr/>
        <a:lstStyle/>
        <a:p>
          <a:endParaRPr lang="en-US"/>
        </a:p>
      </dgm:t>
    </dgm:pt>
    <dgm:pt modelId="{A5889679-1701-4119-ADBF-D4470B61276B}" type="sibTrans" cxnId="{8D347C7D-B0AE-43CE-BEAB-613E50A14EF4}">
      <dgm:prSet/>
      <dgm:spPr/>
      <dgm:t>
        <a:bodyPr/>
        <a:lstStyle/>
        <a:p>
          <a:endParaRPr lang="en-US"/>
        </a:p>
      </dgm:t>
    </dgm:pt>
    <dgm:pt modelId="{EBAE971F-49EB-40C6-A7C0-2A4CCB57CE7C}">
      <dgm:prSet custT="1"/>
      <dgm:spPr>
        <a:solidFill>
          <a:schemeClr val="accent2"/>
        </a:solidFill>
      </dgm:spPr>
      <dgm:t>
        <a:bodyPr/>
        <a:lstStyle/>
        <a:p>
          <a:r>
            <a:rPr lang="en-US" sz="3000" dirty="0">
              <a:latin typeface="Calibri" panose="020F0502020204030204" pitchFamily="34" charset="0"/>
              <a:cs typeface="Calibri" panose="020F0502020204030204" pitchFamily="34" charset="0"/>
            </a:rPr>
            <a:t>Personnel and Training</a:t>
          </a:r>
        </a:p>
      </dgm:t>
    </dgm:pt>
    <dgm:pt modelId="{546E321E-54E8-47CE-BC21-8DAE4520DA92}" type="parTrans" cxnId="{90AE97A2-D624-42A8-A6CA-0CAFF6491761}">
      <dgm:prSet/>
      <dgm:spPr/>
      <dgm:t>
        <a:bodyPr/>
        <a:lstStyle/>
        <a:p>
          <a:endParaRPr lang="en-US"/>
        </a:p>
      </dgm:t>
    </dgm:pt>
    <dgm:pt modelId="{12839ED6-507A-47DD-B2E2-ED8339F79363}" type="sibTrans" cxnId="{90AE97A2-D624-42A8-A6CA-0CAFF6491761}">
      <dgm:prSet/>
      <dgm:spPr/>
      <dgm:t>
        <a:bodyPr/>
        <a:lstStyle/>
        <a:p>
          <a:endParaRPr lang="en-US"/>
        </a:p>
      </dgm:t>
    </dgm:pt>
    <dgm:pt modelId="{0041F2CB-6015-4D4D-A569-615747D2E9FC}">
      <dgm:prSet custT="1"/>
      <dgm:spPr>
        <a:solidFill>
          <a:schemeClr val="accent2"/>
        </a:solidFill>
      </dgm:spPr>
      <dgm:t>
        <a:bodyPr/>
        <a:lstStyle/>
        <a:p>
          <a:r>
            <a:rPr lang="en-US" sz="3000" dirty="0">
              <a:latin typeface="Calibri" panose="020F0502020204030204" pitchFamily="34" charset="0"/>
              <a:cs typeface="Calibri" panose="020F0502020204030204" pitchFamily="34" charset="0"/>
            </a:rPr>
            <a:t>Resources</a:t>
          </a:r>
        </a:p>
      </dgm:t>
    </dgm:pt>
    <dgm:pt modelId="{C8D30424-FF99-4317-9E4A-6A2DEE9D7860}" type="parTrans" cxnId="{4CF4FEEB-6992-4BE2-84EE-9907A6B15AD3}">
      <dgm:prSet/>
      <dgm:spPr/>
      <dgm:t>
        <a:bodyPr/>
        <a:lstStyle/>
        <a:p>
          <a:endParaRPr lang="en-US"/>
        </a:p>
      </dgm:t>
    </dgm:pt>
    <dgm:pt modelId="{0AB90E1B-AAAA-4239-8447-92FD843EC884}" type="sibTrans" cxnId="{4CF4FEEB-6992-4BE2-84EE-9907A6B15AD3}">
      <dgm:prSet/>
      <dgm:spPr/>
      <dgm:t>
        <a:bodyPr/>
        <a:lstStyle/>
        <a:p>
          <a:endParaRPr lang="en-US"/>
        </a:p>
      </dgm:t>
    </dgm:pt>
    <dgm:pt modelId="{B6BD57CD-9343-4A45-B562-D7152895DECD}">
      <dgm:prSet custT="1"/>
      <dgm:spPr>
        <a:solidFill>
          <a:schemeClr val="accent2"/>
        </a:solidFill>
      </dgm:spPr>
      <dgm:t>
        <a:bodyPr/>
        <a:lstStyle/>
        <a:p>
          <a:r>
            <a:rPr lang="en-US" sz="3000" dirty="0">
              <a:latin typeface="Calibri" panose="020F0502020204030204" pitchFamily="34" charset="0"/>
              <a:cs typeface="Calibri" panose="020F0502020204030204" pitchFamily="34" charset="0"/>
            </a:rPr>
            <a:t>Purpose and Overview</a:t>
          </a:r>
        </a:p>
      </dgm:t>
    </dgm:pt>
    <dgm:pt modelId="{AEDCA604-E2DD-4C4D-A233-AF9316AF09F2}" type="parTrans" cxnId="{E6720057-592F-4F01-9B78-5A2CD6A25592}">
      <dgm:prSet/>
      <dgm:spPr/>
      <dgm:t>
        <a:bodyPr/>
        <a:lstStyle/>
        <a:p>
          <a:endParaRPr lang="en-US"/>
        </a:p>
      </dgm:t>
    </dgm:pt>
    <dgm:pt modelId="{DADAAE6F-B957-497C-9731-C58A5EF8E127}" type="sibTrans" cxnId="{E6720057-592F-4F01-9B78-5A2CD6A25592}">
      <dgm:prSet/>
      <dgm:spPr/>
      <dgm:t>
        <a:bodyPr/>
        <a:lstStyle/>
        <a:p>
          <a:endParaRPr lang="en-US"/>
        </a:p>
      </dgm:t>
    </dgm:pt>
    <dgm:pt modelId="{7C52DFFD-E653-4460-B289-A075CF50C325}" type="pres">
      <dgm:prSet presAssocID="{117C0D7C-71B7-4CBB-A539-E95A4DA2CBE4}" presName="linear" presStyleCnt="0">
        <dgm:presLayoutVars>
          <dgm:animLvl val="lvl"/>
          <dgm:resizeHandles val="exact"/>
        </dgm:presLayoutVars>
      </dgm:prSet>
      <dgm:spPr/>
      <dgm:t>
        <a:bodyPr/>
        <a:lstStyle/>
        <a:p>
          <a:endParaRPr lang="en-US"/>
        </a:p>
      </dgm:t>
    </dgm:pt>
    <dgm:pt modelId="{F4DB149D-A6A7-43FF-BCB5-8D8AFF7B96FF}" type="pres">
      <dgm:prSet presAssocID="{B6BD57CD-9343-4A45-B562-D7152895DECD}" presName="parentText" presStyleLbl="node1" presStyleIdx="0" presStyleCnt="5" custLinFactNeighborY="55822">
        <dgm:presLayoutVars>
          <dgm:chMax val="0"/>
          <dgm:bulletEnabled val="1"/>
        </dgm:presLayoutVars>
      </dgm:prSet>
      <dgm:spPr/>
      <dgm:t>
        <a:bodyPr/>
        <a:lstStyle/>
        <a:p>
          <a:endParaRPr lang="en-US"/>
        </a:p>
      </dgm:t>
    </dgm:pt>
    <dgm:pt modelId="{B5297F97-8DCE-4099-8263-05EF6ED92693}" type="pres">
      <dgm:prSet presAssocID="{DADAAE6F-B957-497C-9731-C58A5EF8E127}" presName="spacer" presStyleCnt="0"/>
      <dgm:spPr/>
    </dgm:pt>
    <dgm:pt modelId="{B40161AF-6A72-497E-A0D0-58297E8A3387}" type="pres">
      <dgm:prSet presAssocID="{7A18F016-3F08-48B0-AC23-882048EAB6DD}" presName="parentText" presStyleLbl="node1" presStyleIdx="1" presStyleCnt="5">
        <dgm:presLayoutVars>
          <dgm:chMax val="0"/>
          <dgm:bulletEnabled val="1"/>
        </dgm:presLayoutVars>
      </dgm:prSet>
      <dgm:spPr/>
      <dgm:t>
        <a:bodyPr/>
        <a:lstStyle/>
        <a:p>
          <a:endParaRPr lang="en-US"/>
        </a:p>
      </dgm:t>
    </dgm:pt>
    <dgm:pt modelId="{7F6E0BBE-A4EF-46E5-8FE1-C7744CF553D7}" type="pres">
      <dgm:prSet presAssocID="{C21FFD98-1DC0-43F1-884E-443853421F52}" presName="spacer" presStyleCnt="0"/>
      <dgm:spPr/>
    </dgm:pt>
    <dgm:pt modelId="{1DE49AE9-D25D-4D60-A5A3-04A52DE59A25}" type="pres">
      <dgm:prSet presAssocID="{DCC17C0A-82A0-4D1C-9619-8010A096F47C}" presName="parentText" presStyleLbl="node1" presStyleIdx="2" presStyleCnt="5">
        <dgm:presLayoutVars>
          <dgm:chMax val="0"/>
          <dgm:bulletEnabled val="1"/>
        </dgm:presLayoutVars>
      </dgm:prSet>
      <dgm:spPr/>
      <dgm:t>
        <a:bodyPr/>
        <a:lstStyle/>
        <a:p>
          <a:endParaRPr lang="en-US"/>
        </a:p>
      </dgm:t>
    </dgm:pt>
    <dgm:pt modelId="{F36FB7B3-866B-4DFC-A509-B6E3FDACE7F7}" type="pres">
      <dgm:prSet presAssocID="{A5889679-1701-4119-ADBF-D4470B61276B}" presName="spacer" presStyleCnt="0"/>
      <dgm:spPr/>
    </dgm:pt>
    <dgm:pt modelId="{9EF0A2A8-44C0-471C-85B7-DCAAB088D748}" type="pres">
      <dgm:prSet presAssocID="{EBAE971F-49EB-40C6-A7C0-2A4CCB57CE7C}" presName="parentText" presStyleLbl="node1" presStyleIdx="3" presStyleCnt="5" custLinFactNeighborX="-284">
        <dgm:presLayoutVars>
          <dgm:chMax val="0"/>
          <dgm:bulletEnabled val="1"/>
        </dgm:presLayoutVars>
      </dgm:prSet>
      <dgm:spPr/>
      <dgm:t>
        <a:bodyPr/>
        <a:lstStyle/>
        <a:p>
          <a:endParaRPr lang="en-US"/>
        </a:p>
      </dgm:t>
    </dgm:pt>
    <dgm:pt modelId="{6E3A03BB-E81B-4A52-BEAC-EDA711501901}" type="pres">
      <dgm:prSet presAssocID="{12839ED6-507A-47DD-B2E2-ED8339F79363}" presName="spacer" presStyleCnt="0"/>
      <dgm:spPr/>
    </dgm:pt>
    <dgm:pt modelId="{E35E8D14-FE1D-4A62-AEE6-2BAF06DD55EC}" type="pres">
      <dgm:prSet presAssocID="{0041F2CB-6015-4D4D-A569-615747D2E9FC}" presName="parentText" presStyleLbl="node1" presStyleIdx="4" presStyleCnt="5">
        <dgm:presLayoutVars>
          <dgm:chMax val="0"/>
          <dgm:bulletEnabled val="1"/>
        </dgm:presLayoutVars>
      </dgm:prSet>
      <dgm:spPr/>
      <dgm:t>
        <a:bodyPr/>
        <a:lstStyle/>
        <a:p>
          <a:endParaRPr lang="en-US"/>
        </a:p>
      </dgm:t>
    </dgm:pt>
  </dgm:ptLst>
  <dgm:cxnLst>
    <dgm:cxn modelId="{90AE97A2-D624-42A8-A6CA-0CAFF6491761}" srcId="{117C0D7C-71B7-4CBB-A539-E95A4DA2CBE4}" destId="{EBAE971F-49EB-40C6-A7C0-2A4CCB57CE7C}" srcOrd="3" destOrd="0" parTransId="{546E321E-54E8-47CE-BC21-8DAE4520DA92}" sibTransId="{12839ED6-507A-47DD-B2E2-ED8339F79363}"/>
    <dgm:cxn modelId="{4CF4FEEB-6992-4BE2-84EE-9907A6B15AD3}" srcId="{117C0D7C-71B7-4CBB-A539-E95A4DA2CBE4}" destId="{0041F2CB-6015-4D4D-A569-615747D2E9FC}" srcOrd="4" destOrd="0" parTransId="{C8D30424-FF99-4317-9E4A-6A2DEE9D7860}" sibTransId="{0AB90E1B-AAAA-4239-8447-92FD843EC884}"/>
    <dgm:cxn modelId="{22DD0232-3138-4210-ACC3-C389888FB042}" type="presOf" srcId="{117C0D7C-71B7-4CBB-A539-E95A4DA2CBE4}" destId="{7C52DFFD-E653-4460-B289-A075CF50C325}" srcOrd="0" destOrd="0" presId="urn:microsoft.com/office/officeart/2005/8/layout/vList2"/>
    <dgm:cxn modelId="{26A18E2C-E44D-4C81-9C98-F2835C0C816C}" type="presOf" srcId="{7A18F016-3F08-48B0-AC23-882048EAB6DD}" destId="{B40161AF-6A72-497E-A0D0-58297E8A3387}" srcOrd="0" destOrd="0" presId="urn:microsoft.com/office/officeart/2005/8/layout/vList2"/>
    <dgm:cxn modelId="{5C9038F6-1766-479B-BA65-4E4FAFAFBA95}" srcId="{117C0D7C-71B7-4CBB-A539-E95A4DA2CBE4}" destId="{7A18F016-3F08-48B0-AC23-882048EAB6DD}" srcOrd="1" destOrd="0" parTransId="{23386832-96F9-4BA2-8BE7-E0A1388D1AE7}" sibTransId="{C21FFD98-1DC0-43F1-884E-443853421F52}"/>
    <dgm:cxn modelId="{8C11EB50-FCAA-4734-8777-FF9440F83F01}" type="presOf" srcId="{EBAE971F-49EB-40C6-A7C0-2A4CCB57CE7C}" destId="{9EF0A2A8-44C0-471C-85B7-DCAAB088D748}" srcOrd="0" destOrd="0" presId="urn:microsoft.com/office/officeart/2005/8/layout/vList2"/>
    <dgm:cxn modelId="{07671533-99A9-4082-BC12-E0E9D3E91025}" type="presOf" srcId="{DCC17C0A-82A0-4D1C-9619-8010A096F47C}" destId="{1DE49AE9-D25D-4D60-A5A3-04A52DE59A25}" srcOrd="0" destOrd="0" presId="urn:microsoft.com/office/officeart/2005/8/layout/vList2"/>
    <dgm:cxn modelId="{6EF8417E-455B-4276-91EA-9508D905A41A}" type="presOf" srcId="{B6BD57CD-9343-4A45-B562-D7152895DECD}" destId="{F4DB149D-A6A7-43FF-BCB5-8D8AFF7B96FF}" srcOrd="0" destOrd="0" presId="urn:microsoft.com/office/officeart/2005/8/layout/vList2"/>
    <dgm:cxn modelId="{8D347C7D-B0AE-43CE-BEAB-613E50A14EF4}" srcId="{117C0D7C-71B7-4CBB-A539-E95A4DA2CBE4}" destId="{DCC17C0A-82A0-4D1C-9619-8010A096F47C}" srcOrd="2" destOrd="0" parTransId="{B9532FF5-35B4-4E11-BE88-4380B55D493F}" sibTransId="{A5889679-1701-4119-ADBF-D4470B61276B}"/>
    <dgm:cxn modelId="{E6720057-592F-4F01-9B78-5A2CD6A25592}" srcId="{117C0D7C-71B7-4CBB-A539-E95A4DA2CBE4}" destId="{B6BD57CD-9343-4A45-B562-D7152895DECD}" srcOrd="0" destOrd="0" parTransId="{AEDCA604-E2DD-4C4D-A233-AF9316AF09F2}" sibTransId="{DADAAE6F-B957-497C-9731-C58A5EF8E127}"/>
    <dgm:cxn modelId="{58890E09-4096-4C3F-8353-2775F4E84FA0}" type="presOf" srcId="{0041F2CB-6015-4D4D-A569-615747D2E9FC}" destId="{E35E8D14-FE1D-4A62-AEE6-2BAF06DD55EC}" srcOrd="0" destOrd="0" presId="urn:microsoft.com/office/officeart/2005/8/layout/vList2"/>
    <dgm:cxn modelId="{159E8B3B-3143-4465-8212-95E09AFD3012}" type="presParOf" srcId="{7C52DFFD-E653-4460-B289-A075CF50C325}" destId="{F4DB149D-A6A7-43FF-BCB5-8D8AFF7B96FF}" srcOrd="0" destOrd="0" presId="urn:microsoft.com/office/officeart/2005/8/layout/vList2"/>
    <dgm:cxn modelId="{B7B4DADA-FA5B-4EF7-A018-BCE7EAA08908}" type="presParOf" srcId="{7C52DFFD-E653-4460-B289-A075CF50C325}" destId="{B5297F97-8DCE-4099-8263-05EF6ED92693}" srcOrd="1" destOrd="0" presId="urn:microsoft.com/office/officeart/2005/8/layout/vList2"/>
    <dgm:cxn modelId="{4964BCBF-B191-447C-8559-4CC5BDBE894D}" type="presParOf" srcId="{7C52DFFD-E653-4460-B289-A075CF50C325}" destId="{B40161AF-6A72-497E-A0D0-58297E8A3387}" srcOrd="2" destOrd="0" presId="urn:microsoft.com/office/officeart/2005/8/layout/vList2"/>
    <dgm:cxn modelId="{DBBCCCFD-CBD6-421C-9CBF-4993FC4D7DF6}" type="presParOf" srcId="{7C52DFFD-E653-4460-B289-A075CF50C325}" destId="{7F6E0BBE-A4EF-46E5-8FE1-C7744CF553D7}" srcOrd="3" destOrd="0" presId="urn:microsoft.com/office/officeart/2005/8/layout/vList2"/>
    <dgm:cxn modelId="{595C6BD0-EFF9-4A91-9D71-5F22ABD153A4}" type="presParOf" srcId="{7C52DFFD-E653-4460-B289-A075CF50C325}" destId="{1DE49AE9-D25D-4D60-A5A3-04A52DE59A25}" srcOrd="4" destOrd="0" presId="urn:microsoft.com/office/officeart/2005/8/layout/vList2"/>
    <dgm:cxn modelId="{C82BAFB3-19E1-426C-9A86-77BBE10A5181}" type="presParOf" srcId="{7C52DFFD-E653-4460-B289-A075CF50C325}" destId="{F36FB7B3-866B-4DFC-A509-B6E3FDACE7F7}" srcOrd="5" destOrd="0" presId="urn:microsoft.com/office/officeart/2005/8/layout/vList2"/>
    <dgm:cxn modelId="{7202A7BA-10F7-4FF8-8AA7-DC3AC55554C4}" type="presParOf" srcId="{7C52DFFD-E653-4460-B289-A075CF50C325}" destId="{9EF0A2A8-44C0-471C-85B7-DCAAB088D748}" srcOrd="6" destOrd="0" presId="urn:microsoft.com/office/officeart/2005/8/layout/vList2"/>
    <dgm:cxn modelId="{275F43B2-EAB4-4E14-9648-090D6E0CA5E6}" type="presParOf" srcId="{7C52DFFD-E653-4460-B289-A075CF50C325}" destId="{6E3A03BB-E81B-4A52-BEAC-EDA711501901}" srcOrd="7" destOrd="0" presId="urn:microsoft.com/office/officeart/2005/8/layout/vList2"/>
    <dgm:cxn modelId="{08E7BD17-4BF9-4DE1-88CA-9564A3DB2BFD}" type="presParOf" srcId="{7C52DFFD-E653-4460-B289-A075CF50C325}" destId="{E35E8D14-FE1D-4A62-AEE6-2BAF06DD55EC}"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9E3CAA1-8379-4DCB-8E41-43A7DF45166C}"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7B83FACB-D8E5-4BF9-9FA0-01FDDF9C108D}">
      <dgm:prSet custT="1"/>
      <dgm:spPr/>
      <dgm:t>
        <a:bodyPr/>
        <a:lstStyle/>
        <a:p>
          <a:r>
            <a:rPr lang="en-US" sz="2400" dirty="0">
              <a:latin typeface="Calibri" panose="020F0502020204030204" pitchFamily="34" charset="0"/>
              <a:cs typeface="Calibri" panose="020F0502020204030204" pitchFamily="34" charset="0"/>
            </a:rPr>
            <a:t>Written grievance procedures for dealing with sexual harassment must abide by the new regulations. </a:t>
          </a:r>
        </a:p>
        <a:p>
          <a:r>
            <a:rPr lang="en-US" sz="2400" dirty="0">
              <a:latin typeface="Calibri" panose="020F0502020204030204" pitchFamily="34" charset="0"/>
              <a:cs typeface="Calibri" panose="020F0502020204030204" pitchFamily="34" charset="0"/>
            </a:rPr>
            <a:t>These </a:t>
          </a:r>
          <a:r>
            <a:rPr lang="en-US" sz="2400" b="1" u="sng" dirty="0">
              <a:solidFill>
                <a:schemeClr val="tx1"/>
              </a:solidFill>
              <a:latin typeface="Calibri" panose="020F0502020204030204" pitchFamily="34" charset="0"/>
              <a:cs typeface="Calibri" panose="020F0502020204030204" pitchFamily="34" charset="0"/>
            </a:rPr>
            <a:t>must be in place by August 14, 2020.</a:t>
          </a:r>
          <a:endParaRPr lang="en-US" sz="2400" u="sng" dirty="0">
            <a:solidFill>
              <a:schemeClr val="tx1"/>
            </a:solidFill>
            <a:latin typeface="Calibri" panose="020F0502020204030204" pitchFamily="34" charset="0"/>
            <a:cs typeface="Calibri" panose="020F0502020204030204" pitchFamily="34" charset="0"/>
          </a:endParaRPr>
        </a:p>
      </dgm:t>
    </dgm:pt>
    <dgm:pt modelId="{EB456872-216A-49D0-BCE9-1EADCC80B5A2}" type="parTrans" cxnId="{BF38045F-AA2A-47BC-A090-AD26EDC6637B}">
      <dgm:prSet/>
      <dgm:spPr/>
      <dgm:t>
        <a:bodyPr/>
        <a:lstStyle/>
        <a:p>
          <a:endParaRPr lang="en-US"/>
        </a:p>
      </dgm:t>
    </dgm:pt>
    <dgm:pt modelId="{EC5B32BC-2292-4553-859C-FCD8C16EBCB1}" type="sibTrans" cxnId="{BF38045F-AA2A-47BC-A090-AD26EDC6637B}">
      <dgm:prSet/>
      <dgm:spPr/>
      <dgm:t>
        <a:bodyPr/>
        <a:lstStyle/>
        <a:p>
          <a:endParaRPr lang="en-US"/>
        </a:p>
      </dgm:t>
    </dgm:pt>
    <dgm:pt modelId="{4385B83F-69D1-462C-B3A4-4C5F06AD2FD0}">
      <dgm:prSet custT="1"/>
      <dgm:spPr/>
      <dgm:t>
        <a:bodyPr/>
        <a:lstStyle/>
        <a:p>
          <a:r>
            <a:rPr lang="en-US" sz="2400" dirty="0">
              <a:latin typeface="Calibri" panose="020F0502020204030204" pitchFamily="34" charset="0"/>
              <a:cs typeface="Calibri" panose="020F0502020204030204" pitchFamily="34" charset="0"/>
            </a:rPr>
            <a:t>The grievance process cannot itself discriminate against a </a:t>
          </a:r>
          <a:r>
            <a:rPr lang="en-US" sz="2400" b="1" u="sng" dirty="0">
              <a:solidFill>
                <a:schemeClr val="tx1"/>
              </a:solidFill>
              <a:latin typeface="Calibri" panose="020F0502020204030204" pitchFamily="34" charset="0"/>
              <a:cs typeface="Calibri" panose="020F0502020204030204" pitchFamily="34" charset="0"/>
            </a:rPr>
            <a:t>complainant</a:t>
          </a:r>
          <a:r>
            <a:rPr lang="en-US" sz="2400" dirty="0">
              <a:latin typeface="Calibri" panose="020F0502020204030204" pitchFamily="34" charset="0"/>
              <a:cs typeface="Calibri" panose="020F0502020204030204" pitchFamily="34" charset="0"/>
            </a:rPr>
            <a:t> or a </a:t>
          </a:r>
          <a:r>
            <a:rPr lang="en-US" sz="2400" b="1" u="sng" dirty="0">
              <a:solidFill>
                <a:schemeClr val="tx1"/>
              </a:solidFill>
              <a:latin typeface="Calibri" panose="020F0502020204030204" pitchFamily="34" charset="0"/>
              <a:cs typeface="Calibri" panose="020F0502020204030204" pitchFamily="34" charset="0"/>
            </a:rPr>
            <a:t>respondent</a:t>
          </a:r>
          <a:r>
            <a:rPr lang="en-US" sz="2400" dirty="0">
              <a:latin typeface="Calibri" panose="020F0502020204030204" pitchFamily="34" charset="0"/>
              <a:cs typeface="Calibri" panose="020F0502020204030204" pitchFamily="34" charset="0"/>
            </a:rPr>
            <a:t> on the basis of sex or status. Practices must apply equally to both parties.</a:t>
          </a:r>
        </a:p>
      </dgm:t>
    </dgm:pt>
    <dgm:pt modelId="{EAD23CF4-2914-49C4-AF96-609110F70039}" type="sibTrans" cxnId="{9CEE2725-1639-409B-AC63-1218824E672A}">
      <dgm:prSet/>
      <dgm:spPr/>
      <dgm:t>
        <a:bodyPr/>
        <a:lstStyle/>
        <a:p>
          <a:endParaRPr lang="en-US"/>
        </a:p>
      </dgm:t>
    </dgm:pt>
    <dgm:pt modelId="{5AA5B8FD-47DE-46F0-BFB0-D84FB0318D93}" type="parTrans" cxnId="{9CEE2725-1639-409B-AC63-1218824E672A}">
      <dgm:prSet/>
      <dgm:spPr/>
      <dgm:t>
        <a:bodyPr/>
        <a:lstStyle/>
        <a:p>
          <a:endParaRPr lang="en-US"/>
        </a:p>
      </dgm:t>
    </dgm:pt>
    <dgm:pt modelId="{F0838F2D-5A21-473C-AE19-4937905DF100}">
      <dgm:prSet custT="1"/>
      <dgm:spPr/>
      <dgm:t>
        <a:bodyPr/>
        <a:lstStyle/>
        <a:p>
          <a:r>
            <a:rPr lang="en-US" sz="2400" dirty="0">
              <a:latin typeface="Calibri" panose="020F0502020204030204" pitchFamily="34" charset="0"/>
              <a:cs typeface="Calibri" panose="020F0502020204030204" pitchFamily="34" charset="0"/>
            </a:rPr>
            <a:t>The remedies for a complainant must be designed to restore or preserve equal access to the school’s education program or activity.</a:t>
          </a:r>
        </a:p>
      </dgm:t>
    </dgm:pt>
    <dgm:pt modelId="{F6956026-B7E8-4CBB-B37D-B75FB32389C3}" type="sibTrans" cxnId="{AE23C152-9540-40EB-B721-FC3F75F492C4}">
      <dgm:prSet/>
      <dgm:spPr/>
      <dgm:t>
        <a:bodyPr/>
        <a:lstStyle/>
        <a:p>
          <a:endParaRPr lang="en-US"/>
        </a:p>
      </dgm:t>
    </dgm:pt>
    <dgm:pt modelId="{7A282DA6-74E7-4490-8DC6-3CAC42E76C52}" type="parTrans" cxnId="{AE23C152-9540-40EB-B721-FC3F75F492C4}">
      <dgm:prSet/>
      <dgm:spPr/>
      <dgm:t>
        <a:bodyPr/>
        <a:lstStyle/>
        <a:p>
          <a:endParaRPr lang="en-US"/>
        </a:p>
      </dgm:t>
    </dgm:pt>
    <dgm:pt modelId="{F529EE22-725C-4E28-B2D5-892BB0334BA7}" type="pres">
      <dgm:prSet presAssocID="{E9E3CAA1-8379-4DCB-8E41-43A7DF45166C}" presName="linear" presStyleCnt="0">
        <dgm:presLayoutVars>
          <dgm:animLvl val="lvl"/>
          <dgm:resizeHandles val="exact"/>
        </dgm:presLayoutVars>
      </dgm:prSet>
      <dgm:spPr/>
      <dgm:t>
        <a:bodyPr/>
        <a:lstStyle/>
        <a:p>
          <a:endParaRPr lang="en-US"/>
        </a:p>
      </dgm:t>
    </dgm:pt>
    <dgm:pt modelId="{70831659-A0C4-4FA1-B3A8-39A53A1BDB56}" type="pres">
      <dgm:prSet presAssocID="{7B83FACB-D8E5-4BF9-9FA0-01FDDF9C108D}" presName="parentText" presStyleLbl="node1" presStyleIdx="0" presStyleCnt="3">
        <dgm:presLayoutVars>
          <dgm:chMax val="0"/>
          <dgm:bulletEnabled val="1"/>
        </dgm:presLayoutVars>
      </dgm:prSet>
      <dgm:spPr/>
      <dgm:t>
        <a:bodyPr/>
        <a:lstStyle/>
        <a:p>
          <a:endParaRPr lang="en-US"/>
        </a:p>
      </dgm:t>
    </dgm:pt>
    <dgm:pt modelId="{73BD1319-8535-41AF-AF22-256D0581C42F}" type="pres">
      <dgm:prSet presAssocID="{EC5B32BC-2292-4553-859C-FCD8C16EBCB1}" presName="spacer" presStyleCnt="0"/>
      <dgm:spPr/>
    </dgm:pt>
    <dgm:pt modelId="{689D7338-5DBA-4231-9036-F6EB679DE0D6}" type="pres">
      <dgm:prSet presAssocID="{4385B83F-69D1-462C-B3A4-4C5F06AD2FD0}" presName="parentText" presStyleLbl="node1" presStyleIdx="1" presStyleCnt="3">
        <dgm:presLayoutVars>
          <dgm:chMax val="0"/>
          <dgm:bulletEnabled val="1"/>
        </dgm:presLayoutVars>
      </dgm:prSet>
      <dgm:spPr/>
      <dgm:t>
        <a:bodyPr/>
        <a:lstStyle/>
        <a:p>
          <a:endParaRPr lang="en-US"/>
        </a:p>
      </dgm:t>
    </dgm:pt>
    <dgm:pt modelId="{CC1C5162-F4CE-4D2C-861C-D981DB5D1EF1}" type="pres">
      <dgm:prSet presAssocID="{EAD23CF4-2914-49C4-AF96-609110F70039}" presName="spacer" presStyleCnt="0"/>
      <dgm:spPr/>
    </dgm:pt>
    <dgm:pt modelId="{A0266802-16B6-4102-88B5-DA99C27C94AB}" type="pres">
      <dgm:prSet presAssocID="{F0838F2D-5A21-473C-AE19-4937905DF100}" presName="parentText" presStyleLbl="node1" presStyleIdx="2" presStyleCnt="3">
        <dgm:presLayoutVars>
          <dgm:chMax val="0"/>
          <dgm:bulletEnabled val="1"/>
        </dgm:presLayoutVars>
      </dgm:prSet>
      <dgm:spPr/>
      <dgm:t>
        <a:bodyPr/>
        <a:lstStyle/>
        <a:p>
          <a:endParaRPr lang="en-US"/>
        </a:p>
      </dgm:t>
    </dgm:pt>
  </dgm:ptLst>
  <dgm:cxnLst>
    <dgm:cxn modelId="{380D0D80-CEB3-42A6-A181-8F78535CCF6F}" type="presOf" srcId="{7B83FACB-D8E5-4BF9-9FA0-01FDDF9C108D}" destId="{70831659-A0C4-4FA1-B3A8-39A53A1BDB56}" srcOrd="0" destOrd="0" presId="urn:microsoft.com/office/officeart/2005/8/layout/vList2"/>
    <dgm:cxn modelId="{5D95B053-6DE8-49AE-AD1C-B93ADC199BB0}" type="presOf" srcId="{E9E3CAA1-8379-4DCB-8E41-43A7DF45166C}" destId="{F529EE22-725C-4E28-B2D5-892BB0334BA7}" srcOrd="0" destOrd="0" presId="urn:microsoft.com/office/officeart/2005/8/layout/vList2"/>
    <dgm:cxn modelId="{9CEE2725-1639-409B-AC63-1218824E672A}" srcId="{E9E3CAA1-8379-4DCB-8E41-43A7DF45166C}" destId="{4385B83F-69D1-462C-B3A4-4C5F06AD2FD0}" srcOrd="1" destOrd="0" parTransId="{5AA5B8FD-47DE-46F0-BFB0-D84FB0318D93}" sibTransId="{EAD23CF4-2914-49C4-AF96-609110F70039}"/>
    <dgm:cxn modelId="{BF38045F-AA2A-47BC-A090-AD26EDC6637B}" srcId="{E9E3CAA1-8379-4DCB-8E41-43A7DF45166C}" destId="{7B83FACB-D8E5-4BF9-9FA0-01FDDF9C108D}" srcOrd="0" destOrd="0" parTransId="{EB456872-216A-49D0-BCE9-1EADCC80B5A2}" sibTransId="{EC5B32BC-2292-4553-859C-FCD8C16EBCB1}"/>
    <dgm:cxn modelId="{543ADA41-1B9F-46C7-A64A-A3DE7471BFA7}" type="presOf" srcId="{4385B83F-69D1-462C-B3A4-4C5F06AD2FD0}" destId="{689D7338-5DBA-4231-9036-F6EB679DE0D6}" srcOrd="0" destOrd="0" presId="urn:microsoft.com/office/officeart/2005/8/layout/vList2"/>
    <dgm:cxn modelId="{AE23C152-9540-40EB-B721-FC3F75F492C4}" srcId="{E9E3CAA1-8379-4DCB-8E41-43A7DF45166C}" destId="{F0838F2D-5A21-473C-AE19-4937905DF100}" srcOrd="2" destOrd="0" parTransId="{7A282DA6-74E7-4490-8DC6-3CAC42E76C52}" sibTransId="{F6956026-B7E8-4CBB-B37D-B75FB32389C3}"/>
    <dgm:cxn modelId="{45D167E5-BA98-4197-9F78-41F4B88CDE6F}" type="presOf" srcId="{F0838F2D-5A21-473C-AE19-4937905DF100}" destId="{A0266802-16B6-4102-88B5-DA99C27C94AB}" srcOrd="0" destOrd="0" presId="urn:microsoft.com/office/officeart/2005/8/layout/vList2"/>
    <dgm:cxn modelId="{A63971DC-26E0-4B5D-8FCB-FE83C60DB036}" type="presParOf" srcId="{F529EE22-725C-4E28-B2D5-892BB0334BA7}" destId="{70831659-A0C4-4FA1-B3A8-39A53A1BDB56}" srcOrd="0" destOrd="0" presId="urn:microsoft.com/office/officeart/2005/8/layout/vList2"/>
    <dgm:cxn modelId="{EDE21FC1-F319-4F1D-A899-BD6D3BBBAAD6}" type="presParOf" srcId="{F529EE22-725C-4E28-B2D5-892BB0334BA7}" destId="{73BD1319-8535-41AF-AF22-256D0581C42F}" srcOrd="1" destOrd="0" presId="urn:microsoft.com/office/officeart/2005/8/layout/vList2"/>
    <dgm:cxn modelId="{081015B4-4F18-4C8A-8712-F58308E9BD52}" type="presParOf" srcId="{F529EE22-725C-4E28-B2D5-892BB0334BA7}" destId="{689D7338-5DBA-4231-9036-F6EB679DE0D6}" srcOrd="2" destOrd="0" presId="urn:microsoft.com/office/officeart/2005/8/layout/vList2"/>
    <dgm:cxn modelId="{445BE59C-B6B8-4A8F-A715-FEBE1DE779F5}" type="presParOf" srcId="{F529EE22-725C-4E28-B2D5-892BB0334BA7}" destId="{CC1C5162-F4CE-4D2C-861C-D981DB5D1EF1}" srcOrd="3" destOrd="0" presId="urn:microsoft.com/office/officeart/2005/8/layout/vList2"/>
    <dgm:cxn modelId="{CDC9C865-838B-4191-B999-E388588BD3D2}" type="presParOf" srcId="{F529EE22-725C-4E28-B2D5-892BB0334BA7}" destId="{A0266802-16B6-4102-88B5-DA99C27C94AB}"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EE273C4-1752-43E8-BF28-805E1460A09C}"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3DBB2FF6-3CDB-480D-AE04-B31C72D7A136}">
      <dgm:prSet custT="1"/>
      <dgm:spPr/>
      <dgm:t>
        <a:bodyPr/>
        <a:lstStyle/>
        <a:p>
          <a:r>
            <a:rPr lang="en-US" sz="2200" dirty="0">
              <a:latin typeface="Calibri" panose="020F0502020204030204" pitchFamily="34" charset="0"/>
              <a:cs typeface="Calibri" panose="020F0502020204030204" pitchFamily="34" charset="0"/>
            </a:rPr>
            <a:t>Treat parties equitably</a:t>
          </a:r>
        </a:p>
      </dgm:t>
    </dgm:pt>
    <dgm:pt modelId="{16F298F6-7CC4-4423-8E0A-B90EDEEB7CC3}" type="parTrans" cxnId="{ECF31C45-189A-40BF-9206-E9FFD753BAC6}">
      <dgm:prSet/>
      <dgm:spPr/>
      <dgm:t>
        <a:bodyPr/>
        <a:lstStyle/>
        <a:p>
          <a:endParaRPr lang="en-US"/>
        </a:p>
      </dgm:t>
    </dgm:pt>
    <dgm:pt modelId="{EE0751A5-02D8-4CE7-A69A-F9C64015223A}" type="sibTrans" cxnId="{ECF31C45-189A-40BF-9206-E9FFD753BAC6}">
      <dgm:prSet/>
      <dgm:spPr/>
      <dgm:t>
        <a:bodyPr/>
        <a:lstStyle/>
        <a:p>
          <a:endParaRPr lang="en-US"/>
        </a:p>
      </dgm:t>
    </dgm:pt>
    <dgm:pt modelId="{9528CBC1-AC9D-4919-8294-F04CE77C7D3B}">
      <dgm:prSet custT="1"/>
      <dgm:spPr/>
      <dgm:t>
        <a:bodyPr/>
        <a:lstStyle/>
        <a:p>
          <a:r>
            <a:rPr lang="en-US" sz="2200" dirty="0">
              <a:latin typeface="Calibri" panose="020F0502020204030204" pitchFamily="34" charset="0"/>
              <a:cs typeface="Calibri" panose="020F0502020204030204" pitchFamily="34" charset="0"/>
            </a:rPr>
            <a:t>Objective evaluation of evidence</a:t>
          </a:r>
        </a:p>
      </dgm:t>
    </dgm:pt>
    <dgm:pt modelId="{82FCAA31-B6B4-47DD-9009-D4E1693CEBEB}" type="parTrans" cxnId="{06BAC798-B01F-4CCD-9EF2-94A126EEF0B8}">
      <dgm:prSet/>
      <dgm:spPr/>
      <dgm:t>
        <a:bodyPr/>
        <a:lstStyle/>
        <a:p>
          <a:endParaRPr lang="en-US"/>
        </a:p>
      </dgm:t>
    </dgm:pt>
    <dgm:pt modelId="{C5887D5B-FD66-443D-BE1A-9D183C3494D3}" type="sibTrans" cxnId="{06BAC798-B01F-4CCD-9EF2-94A126EEF0B8}">
      <dgm:prSet/>
      <dgm:spPr/>
      <dgm:t>
        <a:bodyPr/>
        <a:lstStyle/>
        <a:p>
          <a:endParaRPr lang="en-US"/>
        </a:p>
      </dgm:t>
    </dgm:pt>
    <dgm:pt modelId="{50C836F0-62C1-4015-A17C-F458D430272F}">
      <dgm:prSet custT="1"/>
      <dgm:spPr/>
      <dgm:t>
        <a:bodyPr/>
        <a:lstStyle/>
        <a:p>
          <a:r>
            <a:rPr lang="en-US" sz="2200" dirty="0">
              <a:latin typeface="Calibri" panose="020F0502020204030204" pitchFamily="34" charset="0"/>
              <a:cs typeface="Calibri" panose="020F0502020204030204" pitchFamily="34" charset="0"/>
            </a:rPr>
            <a:t>Training of staff; no conflict of interest</a:t>
          </a:r>
        </a:p>
      </dgm:t>
    </dgm:pt>
    <dgm:pt modelId="{DA34CAB4-2C78-40F6-BB6A-B88DC21D1549}" type="parTrans" cxnId="{97A357D1-148B-4C86-94EB-87E9E0C3DFAC}">
      <dgm:prSet/>
      <dgm:spPr/>
      <dgm:t>
        <a:bodyPr/>
        <a:lstStyle/>
        <a:p>
          <a:endParaRPr lang="en-US"/>
        </a:p>
      </dgm:t>
    </dgm:pt>
    <dgm:pt modelId="{7C7BB14D-E676-4347-99B0-D2E58CE2E29D}" type="sibTrans" cxnId="{97A357D1-148B-4C86-94EB-87E9E0C3DFAC}">
      <dgm:prSet/>
      <dgm:spPr/>
      <dgm:t>
        <a:bodyPr/>
        <a:lstStyle/>
        <a:p>
          <a:endParaRPr lang="en-US"/>
        </a:p>
      </dgm:t>
    </dgm:pt>
    <dgm:pt modelId="{2BF8CA5D-BD9A-40D1-8B01-A00C768171EF}">
      <dgm:prSet custT="1"/>
      <dgm:spPr/>
      <dgm:t>
        <a:bodyPr/>
        <a:lstStyle/>
        <a:p>
          <a:r>
            <a:rPr lang="en-US" sz="2200" dirty="0">
              <a:latin typeface="Calibri" panose="020F0502020204030204" pitchFamily="34" charset="0"/>
              <a:cs typeface="Calibri" panose="020F0502020204030204" pitchFamily="34" charset="0"/>
            </a:rPr>
            <a:t>Presumption of innocence</a:t>
          </a:r>
        </a:p>
      </dgm:t>
    </dgm:pt>
    <dgm:pt modelId="{053A6145-ECD1-4231-9505-743BC9F8B2F0}" type="parTrans" cxnId="{471BE42E-702A-4EF8-9E48-B079E0EBAFC8}">
      <dgm:prSet/>
      <dgm:spPr/>
      <dgm:t>
        <a:bodyPr/>
        <a:lstStyle/>
        <a:p>
          <a:endParaRPr lang="en-US"/>
        </a:p>
      </dgm:t>
    </dgm:pt>
    <dgm:pt modelId="{273AA868-7317-462F-9F1C-9976D1167844}" type="sibTrans" cxnId="{471BE42E-702A-4EF8-9E48-B079E0EBAFC8}">
      <dgm:prSet/>
      <dgm:spPr/>
      <dgm:t>
        <a:bodyPr/>
        <a:lstStyle/>
        <a:p>
          <a:endParaRPr lang="en-US"/>
        </a:p>
      </dgm:t>
    </dgm:pt>
    <dgm:pt modelId="{F5976D19-7974-4CAA-A262-08B57378BA27}">
      <dgm:prSet custT="1"/>
      <dgm:spPr/>
      <dgm:t>
        <a:bodyPr/>
        <a:lstStyle/>
        <a:p>
          <a:r>
            <a:rPr lang="en-US" sz="2200" dirty="0">
              <a:latin typeface="Calibri" panose="020F0502020204030204" pitchFamily="34" charset="0"/>
              <a:cs typeface="Calibri" panose="020F0502020204030204" pitchFamily="34" charset="0"/>
            </a:rPr>
            <a:t>Reasonably prompt timeframes</a:t>
          </a:r>
        </a:p>
      </dgm:t>
    </dgm:pt>
    <dgm:pt modelId="{6C5464AE-0328-4535-B5A0-E0EB53105582}" type="parTrans" cxnId="{E96E9B19-CE83-4ECA-9D81-D7786DFE11A4}">
      <dgm:prSet/>
      <dgm:spPr/>
      <dgm:t>
        <a:bodyPr/>
        <a:lstStyle/>
        <a:p>
          <a:endParaRPr lang="en-US"/>
        </a:p>
      </dgm:t>
    </dgm:pt>
    <dgm:pt modelId="{8D65A1BA-6272-4FF0-91EF-EE8556D92932}" type="sibTrans" cxnId="{E96E9B19-CE83-4ECA-9D81-D7786DFE11A4}">
      <dgm:prSet/>
      <dgm:spPr/>
      <dgm:t>
        <a:bodyPr/>
        <a:lstStyle/>
        <a:p>
          <a:endParaRPr lang="en-US"/>
        </a:p>
      </dgm:t>
    </dgm:pt>
    <dgm:pt modelId="{CF5D2144-F1EF-48D9-9F22-A4FAFE4A7967}">
      <dgm:prSet custT="1"/>
      <dgm:spPr/>
      <dgm:t>
        <a:bodyPr/>
        <a:lstStyle/>
        <a:p>
          <a:r>
            <a:rPr lang="en-US" sz="2200" dirty="0">
              <a:latin typeface="Calibri" panose="020F0502020204030204" pitchFamily="34" charset="0"/>
              <a:cs typeface="Calibri" panose="020F0502020204030204" pitchFamily="34" charset="0"/>
            </a:rPr>
            <a:t>Description of range of outcomes</a:t>
          </a:r>
        </a:p>
      </dgm:t>
    </dgm:pt>
    <dgm:pt modelId="{BDBAAED8-DCA0-441F-B2FB-AAEE46F30DBC}" type="parTrans" cxnId="{6E06F863-B298-4590-A49B-34305B6E7863}">
      <dgm:prSet/>
      <dgm:spPr/>
      <dgm:t>
        <a:bodyPr/>
        <a:lstStyle/>
        <a:p>
          <a:endParaRPr lang="en-US"/>
        </a:p>
      </dgm:t>
    </dgm:pt>
    <dgm:pt modelId="{6ECB0287-B5BA-489D-8B98-A494673B30E6}" type="sibTrans" cxnId="{6E06F863-B298-4590-A49B-34305B6E7863}">
      <dgm:prSet/>
      <dgm:spPr/>
      <dgm:t>
        <a:bodyPr/>
        <a:lstStyle/>
        <a:p>
          <a:endParaRPr lang="en-US"/>
        </a:p>
      </dgm:t>
    </dgm:pt>
    <dgm:pt modelId="{A0F9CCA0-1CD2-49C9-A47A-A4FAACFF1935}">
      <dgm:prSet custT="1"/>
      <dgm:spPr/>
      <dgm:t>
        <a:bodyPr/>
        <a:lstStyle/>
        <a:p>
          <a:r>
            <a:rPr lang="en-US" sz="2200" dirty="0">
              <a:latin typeface="Calibri" panose="020F0502020204030204" pitchFamily="34" charset="0"/>
              <a:cs typeface="Calibri" panose="020F0502020204030204" pitchFamily="34" charset="0"/>
            </a:rPr>
            <a:t>Standard of evidence</a:t>
          </a:r>
        </a:p>
      </dgm:t>
    </dgm:pt>
    <dgm:pt modelId="{CE65FAB0-2E19-4C99-94E5-542339608389}" type="parTrans" cxnId="{E188741B-263F-49E4-BD95-082AEDF6FC76}">
      <dgm:prSet/>
      <dgm:spPr/>
      <dgm:t>
        <a:bodyPr/>
        <a:lstStyle/>
        <a:p>
          <a:endParaRPr lang="en-US"/>
        </a:p>
      </dgm:t>
    </dgm:pt>
    <dgm:pt modelId="{91A92EB5-CE1B-4571-BAFB-16867FABA20A}" type="sibTrans" cxnId="{E188741B-263F-49E4-BD95-082AEDF6FC76}">
      <dgm:prSet/>
      <dgm:spPr/>
      <dgm:t>
        <a:bodyPr/>
        <a:lstStyle/>
        <a:p>
          <a:endParaRPr lang="en-US"/>
        </a:p>
      </dgm:t>
    </dgm:pt>
    <dgm:pt modelId="{D39EE225-17C2-4E74-BC06-4C37BB5E07AB}">
      <dgm:prSet custT="1"/>
      <dgm:spPr/>
      <dgm:t>
        <a:bodyPr/>
        <a:lstStyle/>
        <a:p>
          <a:r>
            <a:rPr lang="en-US" sz="2200" dirty="0">
              <a:latin typeface="Calibri" panose="020F0502020204030204" pitchFamily="34" charset="0"/>
              <a:cs typeface="Calibri" panose="020F0502020204030204" pitchFamily="34" charset="0"/>
            </a:rPr>
            <a:t>Right to appeal</a:t>
          </a:r>
        </a:p>
      </dgm:t>
    </dgm:pt>
    <dgm:pt modelId="{383820D5-FA7C-4EC3-8709-4CB5AE99542C}" type="parTrans" cxnId="{BB918EF8-17E4-411D-B05B-1E29D86A687D}">
      <dgm:prSet/>
      <dgm:spPr/>
      <dgm:t>
        <a:bodyPr/>
        <a:lstStyle/>
        <a:p>
          <a:endParaRPr lang="en-US"/>
        </a:p>
      </dgm:t>
    </dgm:pt>
    <dgm:pt modelId="{A573C536-C756-4A6A-99B3-37064343378F}" type="sibTrans" cxnId="{BB918EF8-17E4-411D-B05B-1E29D86A687D}">
      <dgm:prSet/>
      <dgm:spPr/>
      <dgm:t>
        <a:bodyPr/>
        <a:lstStyle/>
        <a:p>
          <a:endParaRPr lang="en-US"/>
        </a:p>
      </dgm:t>
    </dgm:pt>
    <dgm:pt modelId="{2C11D7C3-60E5-4162-8C63-1D7453F388BC}">
      <dgm:prSet custT="1"/>
      <dgm:spPr/>
      <dgm:t>
        <a:bodyPr/>
        <a:lstStyle/>
        <a:p>
          <a:r>
            <a:rPr lang="en-US" sz="2200" dirty="0">
              <a:latin typeface="Calibri" panose="020F0502020204030204" pitchFamily="34" charset="0"/>
              <a:cs typeface="Calibri" panose="020F0502020204030204" pitchFamily="34" charset="0"/>
            </a:rPr>
            <a:t>Description of range of supportive measures</a:t>
          </a:r>
        </a:p>
      </dgm:t>
    </dgm:pt>
    <dgm:pt modelId="{6831E8B4-C574-4920-9AC8-683523F7F56C}" type="parTrans" cxnId="{CF51FAA0-AECB-475E-A801-A558852A362E}">
      <dgm:prSet/>
      <dgm:spPr/>
      <dgm:t>
        <a:bodyPr/>
        <a:lstStyle/>
        <a:p>
          <a:endParaRPr lang="en-US"/>
        </a:p>
      </dgm:t>
    </dgm:pt>
    <dgm:pt modelId="{5FA0F347-86EA-4D62-9A7B-C49FCD57A33E}" type="sibTrans" cxnId="{CF51FAA0-AECB-475E-A801-A558852A362E}">
      <dgm:prSet/>
      <dgm:spPr/>
      <dgm:t>
        <a:bodyPr/>
        <a:lstStyle/>
        <a:p>
          <a:endParaRPr lang="en-US"/>
        </a:p>
      </dgm:t>
    </dgm:pt>
    <dgm:pt modelId="{6FE4EE28-EDFD-42B8-9AC9-582230A1F9B8}">
      <dgm:prSet custT="1"/>
      <dgm:spPr/>
      <dgm:t>
        <a:bodyPr/>
        <a:lstStyle/>
        <a:p>
          <a:r>
            <a:rPr lang="en-US" sz="2200" dirty="0">
              <a:latin typeface="Calibri" panose="020F0502020204030204" pitchFamily="34" charset="0"/>
              <a:cs typeface="Calibri" panose="020F0502020204030204" pitchFamily="34" charset="0"/>
            </a:rPr>
            <a:t>Privileges</a:t>
          </a:r>
        </a:p>
      </dgm:t>
    </dgm:pt>
    <dgm:pt modelId="{4F79B8E7-30DA-4D5B-BBF0-35B88752C347}" type="parTrans" cxnId="{ACC8EA49-CB3B-47F5-AB23-9E7FD9107DA3}">
      <dgm:prSet/>
      <dgm:spPr/>
      <dgm:t>
        <a:bodyPr/>
        <a:lstStyle/>
        <a:p>
          <a:endParaRPr lang="en-US"/>
        </a:p>
      </dgm:t>
    </dgm:pt>
    <dgm:pt modelId="{A601042D-534E-4F7B-A700-6C8349E7D949}" type="sibTrans" cxnId="{ACC8EA49-CB3B-47F5-AB23-9E7FD9107DA3}">
      <dgm:prSet/>
      <dgm:spPr/>
      <dgm:t>
        <a:bodyPr/>
        <a:lstStyle/>
        <a:p>
          <a:endParaRPr lang="en-US"/>
        </a:p>
      </dgm:t>
    </dgm:pt>
    <dgm:pt modelId="{77007B7E-7F8E-4C64-96E1-F2F83954D2EF}" type="pres">
      <dgm:prSet presAssocID="{1EE273C4-1752-43E8-BF28-805E1460A09C}" presName="vert0" presStyleCnt="0">
        <dgm:presLayoutVars>
          <dgm:dir/>
          <dgm:animOne val="branch"/>
          <dgm:animLvl val="lvl"/>
        </dgm:presLayoutVars>
      </dgm:prSet>
      <dgm:spPr/>
      <dgm:t>
        <a:bodyPr/>
        <a:lstStyle/>
        <a:p>
          <a:endParaRPr lang="en-US"/>
        </a:p>
      </dgm:t>
    </dgm:pt>
    <dgm:pt modelId="{5418BBC9-23AD-46DA-97DD-80B2C397990A}" type="pres">
      <dgm:prSet presAssocID="{3DBB2FF6-3CDB-480D-AE04-B31C72D7A136}" presName="thickLine" presStyleLbl="alignNode1" presStyleIdx="0" presStyleCnt="10"/>
      <dgm:spPr/>
    </dgm:pt>
    <dgm:pt modelId="{3B739712-48B3-4F85-BE65-3CB7F744F225}" type="pres">
      <dgm:prSet presAssocID="{3DBB2FF6-3CDB-480D-AE04-B31C72D7A136}" presName="horz1" presStyleCnt="0"/>
      <dgm:spPr/>
    </dgm:pt>
    <dgm:pt modelId="{0B16AB43-43FA-4F65-881B-1D9F6AF285BB}" type="pres">
      <dgm:prSet presAssocID="{3DBB2FF6-3CDB-480D-AE04-B31C72D7A136}" presName="tx1" presStyleLbl="revTx" presStyleIdx="0" presStyleCnt="10"/>
      <dgm:spPr/>
      <dgm:t>
        <a:bodyPr/>
        <a:lstStyle/>
        <a:p>
          <a:endParaRPr lang="en-US"/>
        </a:p>
      </dgm:t>
    </dgm:pt>
    <dgm:pt modelId="{ED32070F-1661-4D40-A583-A072656B5ABC}" type="pres">
      <dgm:prSet presAssocID="{3DBB2FF6-3CDB-480D-AE04-B31C72D7A136}" presName="vert1" presStyleCnt="0"/>
      <dgm:spPr/>
    </dgm:pt>
    <dgm:pt modelId="{C85C2422-58FD-4320-BCC3-38317F1D4880}" type="pres">
      <dgm:prSet presAssocID="{9528CBC1-AC9D-4919-8294-F04CE77C7D3B}" presName="thickLine" presStyleLbl="alignNode1" presStyleIdx="1" presStyleCnt="10"/>
      <dgm:spPr/>
    </dgm:pt>
    <dgm:pt modelId="{C3D57C96-D3F2-4189-9BB9-ACBC83459334}" type="pres">
      <dgm:prSet presAssocID="{9528CBC1-AC9D-4919-8294-F04CE77C7D3B}" presName="horz1" presStyleCnt="0"/>
      <dgm:spPr/>
    </dgm:pt>
    <dgm:pt modelId="{CACED638-218F-4BA1-AEE2-79F779BF664A}" type="pres">
      <dgm:prSet presAssocID="{9528CBC1-AC9D-4919-8294-F04CE77C7D3B}" presName="tx1" presStyleLbl="revTx" presStyleIdx="1" presStyleCnt="10"/>
      <dgm:spPr/>
      <dgm:t>
        <a:bodyPr/>
        <a:lstStyle/>
        <a:p>
          <a:endParaRPr lang="en-US"/>
        </a:p>
      </dgm:t>
    </dgm:pt>
    <dgm:pt modelId="{765379AF-441F-43A6-9911-8D4404DE1D27}" type="pres">
      <dgm:prSet presAssocID="{9528CBC1-AC9D-4919-8294-F04CE77C7D3B}" presName="vert1" presStyleCnt="0"/>
      <dgm:spPr/>
    </dgm:pt>
    <dgm:pt modelId="{A2F45616-702D-4EB8-B31C-029D6208B01C}" type="pres">
      <dgm:prSet presAssocID="{50C836F0-62C1-4015-A17C-F458D430272F}" presName="thickLine" presStyleLbl="alignNode1" presStyleIdx="2" presStyleCnt="10"/>
      <dgm:spPr/>
    </dgm:pt>
    <dgm:pt modelId="{B1F90EED-DAA7-40CE-8707-044E9C3B77D2}" type="pres">
      <dgm:prSet presAssocID="{50C836F0-62C1-4015-A17C-F458D430272F}" presName="horz1" presStyleCnt="0"/>
      <dgm:spPr/>
    </dgm:pt>
    <dgm:pt modelId="{3DC136FA-2389-4A34-A325-EA1DCB3D626F}" type="pres">
      <dgm:prSet presAssocID="{50C836F0-62C1-4015-A17C-F458D430272F}" presName="tx1" presStyleLbl="revTx" presStyleIdx="2" presStyleCnt="10"/>
      <dgm:spPr/>
      <dgm:t>
        <a:bodyPr/>
        <a:lstStyle/>
        <a:p>
          <a:endParaRPr lang="en-US"/>
        </a:p>
      </dgm:t>
    </dgm:pt>
    <dgm:pt modelId="{65651C6F-1A91-4867-A5F3-BBF3A55968EF}" type="pres">
      <dgm:prSet presAssocID="{50C836F0-62C1-4015-A17C-F458D430272F}" presName="vert1" presStyleCnt="0"/>
      <dgm:spPr/>
    </dgm:pt>
    <dgm:pt modelId="{E75209F2-F24A-4EA4-84B4-C998B877FFC2}" type="pres">
      <dgm:prSet presAssocID="{2BF8CA5D-BD9A-40D1-8B01-A00C768171EF}" presName="thickLine" presStyleLbl="alignNode1" presStyleIdx="3" presStyleCnt="10"/>
      <dgm:spPr/>
    </dgm:pt>
    <dgm:pt modelId="{543C222B-3272-4529-9615-EF6AD6D9B6B5}" type="pres">
      <dgm:prSet presAssocID="{2BF8CA5D-BD9A-40D1-8B01-A00C768171EF}" presName="horz1" presStyleCnt="0"/>
      <dgm:spPr/>
    </dgm:pt>
    <dgm:pt modelId="{1F5FE857-E8DB-46AD-98E3-5DCC5770E5E8}" type="pres">
      <dgm:prSet presAssocID="{2BF8CA5D-BD9A-40D1-8B01-A00C768171EF}" presName="tx1" presStyleLbl="revTx" presStyleIdx="3" presStyleCnt="10"/>
      <dgm:spPr/>
      <dgm:t>
        <a:bodyPr/>
        <a:lstStyle/>
        <a:p>
          <a:endParaRPr lang="en-US"/>
        </a:p>
      </dgm:t>
    </dgm:pt>
    <dgm:pt modelId="{6E2CA787-56DC-4424-A48C-9DCFFE04BEB5}" type="pres">
      <dgm:prSet presAssocID="{2BF8CA5D-BD9A-40D1-8B01-A00C768171EF}" presName="vert1" presStyleCnt="0"/>
      <dgm:spPr/>
    </dgm:pt>
    <dgm:pt modelId="{D55DCA05-85CD-4B3B-A749-2FBE9B08FC08}" type="pres">
      <dgm:prSet presAssocID="{F5976D19-7974-4CAA-A262-08B57378BA27}" presName="thickLine" presStyleLbl="alignNode1" presStyleIdx="4" presStyleCnt="10"/>
      <dgm:spPr/>
    </dgm:pt>
    <dgm:pt modelId="{E04AE131-2D6C-4985-92AF-2BB65C244603}" type="pres">
      <dgm:prSet presAssocID="{F5976D19-7974-4CAA-A262-08B57378BA27}" presName="horz1" presStyleCnt="0"/>
      <dgm:spPr/>
    </dgm:pt>
    <dgm:pt modelId="{2F46AC43-172C-4648-9CDC-3089D21F70D5}" type="pres">
      <dgm:prSet presAssocID="{F5976D19-7974-4CAA-A262-08B57378BA27}" presName="tx1" presStyleLbl="revTx" presStyleIdx="4" presStyleCnt="10"/>
      <dgm:spPr/>
      <dgm:t>
        <a:bodyPr/>
        <a:lstStyle/>
        <a:p>
          <a:endParaRPr lang="en-US"/>
        </a:p>
      </dgm:t>
    </dgm:pt>
    <dgm:pt modelId="{D4026A53-46C2-449F-BA81-84028D092573}" type="pres">
      <dgm:prSet presAssocID="{F5976D19-7974-4CAA-A262-08B57378BA27}" presName="vert1" presStyleCnt="0"/>
      <dgm:spPr/>
    </dgm:pt>
    <dgm:pt modelId="{B563F9CD-D056-48BB-8534-59D7CECC3745}" type="pres">
      <dgm:prSet presAssocID="{CF5D2144-F1EF-48D9-9F22-A4FAFE4A7967}" presName="thickLine" presStyleLbl="alignNode1" presStyleIdx="5" presStyleCnt="10"/>
      <dgm:spPr/>
    </dgm:pt>
    <dgm:pt modelId="{872B5C85-F0EB-47D2-9CC7-E93AD6B783E7}" type="pres">
      <dgm:prSet presAssocID="{CF5D2144-F1EF-48D9-9F22-A4FAFE4A7967}" presName="horz1" presStyleCnt="0"/>
      <dgm:spPr/>
    </dgm:pt>
    <dgm:pt modelId="{EBF511A5-EC48-4437-AC97-4CF73DEA2B80}" type="pres">
      <dgm:prSet presAssocID="{CF5D2144-F1EF-48D9-9F22-A4FAFE4A7967}" presName="tx1" presStyleLbl="revTx" presStyleIdx="5" presStyleCnt="10"/>
      <dgm:spPr/>
      <dgm:t>
        <a:bodyPr/>
        <a:lstStyle/>
        <a:p>
          <a:endParaRPr lang="en-US"/>
        </a:p>
      </dgm:t>
    </dgm:pt>
    <dgm:pt modelId="{6EA4E30F-DA49-4A93-B53E-5A96993A3838}" type="pres">
      <dgm:prSet presAssocID="{CF5D2144-F1EF-48D9-9F22-A4FAFE4A7967}" presName="vert1" presStyleCnt="0"/>
      <dgm:spPr/>
    </dgm:pt>
    <dgm:pt modelId="{21A2E118-740B-4D04-907E-B6459B7292DD}" type="pres">
      <dgm:prSet presAssocID="{A0F9CCA0-1CD2-49C9-A47A-A4FAACFF1935}" presName="thickLine" presStyleLbl="alignNode1" presStyleIdx="6" presStyleCnt="10"/>
      <dgm:spPr/>
    </dgm:pt>
    <dgm:pt modelId="{D600266E-46B6-4342-BAD2-1BE5147E7D7F}" type="pres">
      <dgm:prSet presAssocID="{A0F9CCA0-1CD2-49C9-A47A-A4FAACFF1935}" presName="horz1" presStyleCnt="0"/>
      <dgm:spPr/>
    </dgm:pt>
    <dgm:pt modelId="{D98E55D5-9EAF-4D11-A84A-0DDCBA70516C}" type="pres">
      <dgm:prSet presAssocID="{A0F9CCA0-1CD2-49C9-A47A-A4FAACFF1935}" presName="tx1" presStyleLbl="revTx" presStyleIdx="6" presStyleCnt="10"/>
      <dgm:spPr/>
      <dgm:t>
        <a:bodyPr/>
        <a:lstStyle/>
        <a:p>
          <a:endParaRPr lang="en-US"/>
        </a:p>
      </dgm:t>
    </dgm:pt>
    <dgm:pt modelId="{5B6D77B6-CC89-487A-800C-3C506558816B}" type="pres">
      <dgm:prSet presAssocID="{A0F9CCA0-1CD2-49C9-A47A-A4FAACFF1935}" presName="vert1" presStyleCnt="0"/>
      <dgm:spPr/>
    </dgm:pt>
    <dgm:pt modelId="{5A09CC0B-C0E0-4C6B-A115-2585866DDD48}" type="pres">
      <dgm:prSet presAssocID="{D39EE225-17C2-4E74-BC06-4C37BB5E07AB}" presName="thickLine" presStyleLbl="alignNode1" presStyleIdx="7" presStyleCnt="10"/>
      <dgm:spPr/>
    </dgm:pt>
    <dgm:pt modelId="{0824183A-BC04-4E24-A95B-7F9B2849BC68}" type="pres">
      <dgm:prSet presAssocID="{D39EE225-17C2-4E74-BC06-4C37BB5E07AB}" presName="horz1" presStyleCnt="0"/>
      <dgm:spPr/>
    </dgm:pt>
    <dgm:pt modelId="{5F7B581F-C05B-41F5-838E-1E0C1CBE065A}" type="pres">
      <dgm:prSet presAssocID="{D39EE225-17C2-4E74-BC06-4C37BB5E07AB}" presName="tx1" presStyleLbl="revTx" presStyleIdx="7" presStyleCnt="10"/>
      <dgm:spPr/>
      <dgm:t>
        <a:bodyPr/>
        <a:lstStyle/>
        <a:p>
          <a:endParaRPr lang="en-US"/>
        </a:p>
      </dgm:t>
    </dgm:pt>
    <dgm:pt modelId="{078D7A9D-CA6A-45C5-A7E2-E1CB63EF02DF}" type="pres">
      <dgm:prSet presAssocID="{D39EE225-17C2-4E74-BC06-4C37BB5E07AB}" presName="vert1" presStyleCnt="0"/>
      <dgm:spPr/>
    </dgm:pt>
    <dgm:pt modelId="{C393B2BB-FFE2-435A-8004-E8378ECF640C}" type="pres">
      <dgm:prSet presAssocID="{2C11D7C3-60E5-4162-8C63-1D7453F388BC}" presName="thickLine" presStyleLbl="alignNode1" presStyleIdx="8" presStyleCnt="10"/>
      <dgm:spPr/>
    </dgm:pt>
    <dgm:pt modelId="{203BA643-D00D-4C44-8192-55871249ADD1}" type="pres">
      <dgm:prSet presAssocID="{2C11D7C3-60E5-4162-8C63-1D7453F388BC}" presName="horz1" presStyleCnt="0"/>
      <dgm:spPr/>
    </dgm:pt>
    <dgm:pt modelId="{73412E48-5F4F-4D76-9946-1F7EB09836D5}" type="pres">
      <dgm:prSet presAssocID="{2C11D7C3-60E5-4162-8C63-1D7453F388BC}" presName="tx1" presStyleLbl="revTx" presStyleIdx="8" presStyleCnt="10"/>
      <dgm:spPr/>
      <dgm:t>
        <a:bodyPr/>
        <a:lstStyle/>
        <a:p>
          <a:endParaRPr lang="en-US"/>
        </a:p>
      </dgm:t>
    </dgm:pt>
    <dgm:pt modelId="{120057AA-08FB-41D0-BA28-F9F326BD1AFE}" type="pres">
      <dgm:prSet presAssocID="{2C11D7C3-60E5-4162-8C63-1D7453F388BC}" presName="vert1" presStyleCnt="0"/>
      <dgm:spPr/>
    </dgm:pt>
    <dgm:pt modelId="{D66401C4-7232-4418-B828-1659777163C4}" type="pres">
      <dgm:prSet presAssocID="{6FE4EE28-EDFD-42B8-9AC9-582230A1F9B8}" presName="thickLine" presStyleLbl="alignNode1" presStyleIdx="9" presStyleCnt="10"/>
      <dgm:spPr/>
    </dgm:pt>
    <dgm:pt modelId="{F4265B49-7711-4927-893C-B4CA692BA60D}" type="pres">
      <dgm:prSet presAssocID="{6FE4EE28-EDFD-42B8-9AC9-582230A1F9B8}" presName="horz1" presStyleCnt="0"/>
      <dgm:spPr/>
    </dgm:pt>
    <dgm:pt modelId="{4CF91763-A350-40A3-B3C2-A01ADFAA3EB5}" type="pres">
      <dgm:prSet presAssocID="{6FE4EE28-EDFD-42B8-9AC9-582230A1F9B8}" presName="tx1" presStyleLbl="revTx" presStyleIdx="9" presStyleCnt="10"/>
      <dgm:spPr/>
      <dgm:t>
        <a:bodyPr/>
        <a:lstStyle/>
        <a:p>
          <a:endParaRPr lang="en-US"/>
        </a:p>
      </dgm:t>
    </dgm:pt>
    <dgm:pt modelId="{042DE94E-ED34-4E3C-B225-2BDD458CA84B}" type="pres">
      <dgm:prSet presAssocID="{6FE4EE28-EDFD-42B8-9AC9-582230A1F9B8}" presName="vert1" presStyleCnt="0"/>
      <dgm:spPr/>
    </dgm:pt>
  </dgm:ptLst>
  <dgm:cxnLst>
    <dgm:cxn modelId="{C4F806C7-B055-43E7-8258-4DD2DDA7A1E6}" type="presOf" srcId="{F5976D19-7974-4CAA-A262-08B57378BA27}" destId="{2F46AC43-172C-4648-9CDC-3089D21F70D5}" srcOrd="0" destOrd="0" presId="urn:microsoft.com/office/officeart/2008/layout/LinedList"/>
    <dgm:cxn modelId="{F7ECF399-B1E4-449B-868D-46F8395E7B32}" type="presOf" srcId="{A0F9CCA0-1CD2-49C9-A47A-A4FAACFF1935}" destId="{D98E55D5-9EAF-4D11-A84A-0DDCBA70516C}" srcOrd="0" destOrd="0" presId="urn:microsoft.com/office/officeart/2008/layout/LinedList"/>
    <dgm:cxn modelId="{9F353E66-3C68-411F-8A26-B0F78BC91BE7}" type="presOf" srcId="{9528CBC1-AC9D-4919-8294-F04CE77C7D3B}" destId="{CACED638-218F-4BA1-AEE2-79F779BF664A}" srcOrd="0" destOrd="0" presId="urn:microsoft.com/office/officeart/2008/layout/LinedList"/>
    <dgm:cxn modelId="{E188741B-263F-49E4-BD95-082AEDF6FC76}" srcId="{1EE273C4-1752-43E8-BF28-805E1460A09C}" destId="{A0F9CCA0-1CD2-49C9-A47A-A4FAACFF1935}" srcOrd="6" destOrd="0" parTransId="{CE65FAB0-2E19-4C99-94E5-542339608389}" sibTransId="{91A92EB5-CE1B-4571-BAFB-16867FABA20A}"/>
    <dgm:cxn modelId="{CF51FAA0-AECB-475E-A801-A558852A362E}" srcId="{1EE273C4-1752-43E8-BF28-805E1460A09C}" destId="{2C11D7C3-60E5-4162-8C63-1D7453F388BC}" srcOrd="8" destOrd="0" parTransId="{6831E8B4-C574-4920-9AC8-683523F7F56C}" sibTransId="{5FA0F347-86EA-4D62-9A7B-C49FCD57A33E}"/>
    <dgm:cxn modelId="{E96E9B19-CE83-4ECA-9D81-D7786DFE11A4}" srcId="{1EE273C4-1752-43E8-BF28-805E1460A09C}" destId="{F5976D19-7974-4CAA-A262-08B57378BA27}" srcOrd="4" destOrd="0" parTransId="{6C5464AE-0328-4535-B5A0-E0EB53105582}" sibTransId="{8D65A1BA-6272-4FF0-91EF-EE8556D92932}"/>
    <dgm:cxn modelId="{061C024A-B9A4-4BEE-B6FA-891B7C3220C1}" type="presOf" srcId="{CF5D2144-F1EF-48D9-9F22-A4FAFE4A7967}" destId="{EBF511A5-EC48-4437-AC97-4CF73DEA2B80}" srcOrd="0" destOrd="0" presId="urn:microsoft.com/office/officeart/2008/layout/LinedList"/>
    <dgm:cxn modelId="{BB918EF8-17E4-411D-B05B-1E29D86A687D}" srcId="{1EE273C4-1752-43E8-BF28-805E1460A09C}" destId="{D39EE225-17C2-4E74-BC06-4C37BB5E07AB}" srcOrd="7" destOrd="0" parTransId="{383820D5-FA7C-4EC3-8709-4CB5AE99542C}" sibTransId="{A573C536-C756-4A6A-99B3-37064343378F}"/>
    <dgm:cxn modelId="{56F9C2DF-F6F9-43CD-BB44-03CA7EF0769E}" type="presOf" srcId="{3DBB2FF6-3CDB-480D-AE04-B31C72D7A136}" destId="{0B16AB43-43FA-4F65-881B-1D9F6AF285BB}" srcOrd="0" destOrd="0" presId="urn:microsoft.com/office/officeart/2008/layout/LinedList"/>
    <dgm:cxn modelId="{06BAC798-B01F-4CCD-9EF2-94A126EEF0B8}" srcId="{1EE273C4-1752-43E8-BF28-805E1460A09C}" destId="{9528CBC1-AC9D-4919-8294-F04CE77C7D3B}" srcOrd="1" destOrd="0" parTransId="{82FCAA31-B6B4-47DD-9009-D4E1693CEBEB}" sibTransId="{C5887D5B-FD66-443D-BE1A-9D183C3494D3}"/>
    <dgm:cxn modelId="{95E7DEB7-1424-459C-A0D0-3DD7EC43E3FE}" type="presOf" srcId="{1EE273C4-1752-43E8-BF28-805E1460A09C}" destId="{77007B7E-7F8E-4C64-96E1-F2F83954D2EF}" srcOrd="0" destOrd="0" presId="urn:microsoft.com/office/officeart/2008/layout/LinedList"/>
    <dgm:cxn modelId="{16F46D5B-2B96-4D30-ADCA-E603AB20C430}" type="presOf" srcId="{D39EE225-17C2-4E74-BC06-4C37BB5E07AB}" destId="{5F7B581F-C05B-41F5-838E-1E0C1CBE065A}" srcOrd="0" destOrd="0" presId="urn:microsoft.com/office/officeart/2008/layout/LinedList"/>
    <dgm:cxn modelId="{E3252A98-2E94-460D-BEEB-B0AE39114E78}" type="presOf" srcId="{50C836F0-62C1-4015-A17C-F458D430272F}" destId="{3DC136FA-2389-4A34-A325-EA1DCB3D626F}" srcOrd="0" destOrd="0" presId="urn:microsoft.com/office/officeart/2008/layout/LinedList"/>
    <dgm:cxn modelId="{CE68A61E-2D67-47C1-88E0-270014FE173A}" type="presOf" srcId="{6FE4EE28-EDFD-42B8-9AC9-582230A1F9B8}" destId="{4CF91763-A350-40A3-B3C2-A01ADFAA3EB5}" srcOrd="0" destOrd="0" presId="urn:microsoft.com/office/officeart/2008/layout/LinedList"/>
    <dgm:cxn modelId="{ACC8EA49-CB3B-47F5-AB23-9E7FD9107DA3}" srcId="{1EE273C4-1752-43E8-BF28-805E1460A09C}" destId="{6FE4EE28-EDFD-42B8-9AC9-582230A1F9B8}" srcOrd="9" destOrd="0" parTransId="{4F79B8E7-30DA-4D5B-BBF0-35B88752C347}" sibTransId="{A601042D-534E-4F7B-A700-6C8349E7D949}"/>
    <dgm:cxn modelId="{6E06F863-B298-4590-A49B-34305B6E7863}" srcId="{1EE273C4-1752-43E8-BF28-805E1460A09C}" destId="{CF5D2144-F1EF-48D9-9F22-A4FAFE4A7967}" srcOrd="5" destOrd="0" parTransId="{BDBAAED8-DCA0-441F-B2FB-AAEE46F30DBC}" sibTransId="{6ECB0287-B5BA-489D-8B98-A494673B30E6}"/>
    <dgm:cxn modelId="{64FC3DF3-131A-42D9-B656-E542A9EEF293}" type="presOf" srcId="{2C11D7C3-60E5-4162-8C63-1D7453F388BC}" destId="{73412E48-5F4F-4D76-9946-1F7EB09836D5}" srcOrd="0" destOrd="0" presId="urn:microsoft.com/office/officeart/2008/layout/LinedList"/>
    <dgm:cxn modelId="{A8A3F482-6406-4304-83CA-678602FB4B24}" type="presOf" srcId="{2BF8CA5D-BD9A-40D1-8B01-A00C768171EF}" destId="{1F5FE857-E8DB-46AD-98E3-5DCC5770E5E8}" srcOrd="0" destOrd="0" presId="urn:microsoft.com/office/officeart/2008/layout/LinedList"/>
    <dgm:cxn modelId="{471BE42E-702A-4EF8-9E48-B079E0EBAFC8}" srcId="{1EE273C4-1752-43E8-BF28-805E1460A09C}" destId="{2BF8CA5D-BD9A-40D1-8B01-A00C768171EF}" srcOrd="3" destOrd="0" parTransId="{053A6145-ECD1-4231-9505-743BC9F8B2F0}" sibTransId="{273AA868-7317-462F-9F1C-9976D1167844}"/>
    <dgm:cxn modelId="{97A357D1-148B-4C86-94EB-87E9E0C3DFAC}" srcId="{1EE273C4-1752-43E8-BF28-805E1460A09C}" destId="{50C836F0-62C1-4015-A17C-F458D430272F}" srcOrd="2" destOrd="0" parTransId="{DA34CAB4-2C78-40F6-BB6A-B88DC21D1549}" sibTransId="{7C7BB14D-E676-4347-99B0-D2E58CE2E29D}"/>
    <dgm:cxn modelId="{ECF31C45-189A-40BF-9206-E9FFD753BAC6}" srcId="{1EE273C4-1752-43E8-BF28-805E1460A09C}" destId="{3DBB2FF6-3CDB-480D-AE04-B31C72D7A136}" srcOrd="0" destOrd="0" parTransId="{16F298F6-7CC4-4423-8E0A-B90EDEEB7CC3}" sibTransId="{EE0751A5-02D8-4CE7-A69A-F9C64015223A}"/>
    <dgm:cxn modelId="{18FD50C8-26B1-423C-9432-6D6D694B9329}" type="presParOf" srcId="{77007B7E-7F8E-4C64-96E1-F2F83954D2EF}" destId="{5418BBC9-23AD-46DA-97DD-80B2C397990A}" srcOrd="0" destOrd="0" presId="urn:microsoft.com/office/officeart/2008/layout/LinedList"/>
    <dgm:cxn modelId="{9E608956-E8F0-4359-8361-224C90AA5D15}" type="presParOf" srcId="{77007B7E-7F8E-4C64-96E1-F2F83954D2EF}" destId="{3B739712-48B3-4F85-BE65-3CB7F744F225}" srcOrd="1" destOrd="0" presId="urn:microsoft.com/office/officeart/2008/layout/LinedList"/>
    <dgm:cxn modelId="{76B944BD-F1AD-46DD-81C4-802797D86719}" type="presParOf" srcId="{3B739712-48B3-4F85-BE65-3CB7F744F225}" destId="{0B16AB43-43FA-4F65-881B-1D9F6AF285BB}" srcOrd="0" destOrd="0" presId="urn:microsoft.com/office/officeart/2008/layout/LinedList"/>
    <dgm:cxn modelId="{FD4C7F17-1FDB-4BBB-8BFF-F7B58464C182}" type="presParOf" srcId="{3B739712-48B3-4F85-BE65-3CB7F744F225}" destId="{ED32070F-1661-4D40-A583-A072656B5ABC}" srcOrd="1" destOrd="0" presId="urn:microsoft.com/office/officeart/2008/layout/LinedList"/>
    <dgm:cxn modelId="{FF13DA95-A156-4849-A3ED-AA99989803A4}" type="presParOf" srcId="{77007B7E-7F8E-4C64-96E1-F2F83954D2EF}" destId="{C85C2422-58FD-4320-BCC3-38317F1D4880}" srcOrd="2" destOrd="0" presId="urn:microsoft.com/office/officeart/2008/layout/LinedList"/>
    <dgm:cxn modelId="{58E3DCB4-830D-4978-9128-2B84FBB3AE08}" type="presParOf" srcId="{77007B7E-7F8E-4C64-96E1-F2F83954D2EF}" destId="{C3D57C96-D3F2-4189-9BB9-ACBC83459334}" srcOrd="3" destOrd="0" presId="urn:microsoft.com/office/officeart/2008/layout/LinedList"/>
    <dgm:cxn modelId="{CFA17D85-B9F2-4D96-B7E8-9D31A4A359B7}" type="presParOf" srcId="{C3D57C96-D3F2-4189-9BB9-ACBC83459334}" destId="{CACED638-218F-4BA1-AEE2-79F779BF664A}" srcOrd="0" destOrd="0" presId="urn:microsoft.com/office/officeart/2008/layout/LinedList"/>
    <dgm:cxn modelId="{9941BED2-0115-4A53-988C-857AF2CF98AF}" type="presParOf" srcId="{C3D57C96-D3F2-4189-9BB9-ACBC83459334}" destId="{765379AF-441F-43A6-9911-8D4404DE1D27}" srcOrd="1" destOrd="0" presId="urn:microsoft.com/office/officeart/2008/layout/LinedList"/>
    <dgm:cxn modelId="{4254A122-FD3E-4F19-9D73-214005CF1C3A}" type="presParOf" srcId="{77007B7E-7F8E-4C64-96E1-F2F83954D2EF}" destId="{A2F45616-702D-4EB8-B31C-029D6208B01C}" srcOrd="4" destOrd="0" presId="urn:microsoft.com/office/officeart/2008/layout/LinedList"/>
    <dgm:cxn modelId="{0A69531C-02B1-4B42-841C-5AFD3FB0D8B7}" type="presParOf" srcId="{77007B7E-7F8E-4C64-96E1-F2F83954D2EF}" destId="{B1F90EED-DAA7-40CE-8707-044E9C3B77D2}" srcOrd="5" destOrd="0" presId="urn:microsoft.com/office/officeart/2008/layout/LinedList"/>
    <dgm:cxn modelId="{6C467874-DD37-4032-A464-8F91FA6D7B68}" type="presParOf" srcId="{B1F90EED-DAA7-40CE-8707-044E9C3B77D2}" destId="{3DC136FA-2389-4A34-A325-EA1DCB3D626F}" srcOrd="0" destOrd="0" presId="urn:microsoft.com/office/officeart/2008/layout/LinedList"/>
    <dgm:cxn modelId="{CAECF08E-4A38-4DB5-9888-C7554D39922B}" type="presParOf" srcId="{B1F90EED-DAA7-40CE-8707-044E9C3B77D2}" destId="{65651C6F-1A91-4867-A5F3-BBF3A55968EF}" srcOrd="1" destOrd="0" presId="urn:microsoft.com/office/officeart/2008/layout/LinedList"/>
    <dgm:cxn modelId="{B8F302C9-7093-4F4B-9B81-A0E89070F672}" type="presParOf" srcId="{77007B7E-7F8E-4C64-96E1-F2F83954D2EF}" destId="{E75209F2-F24A-4EA4-84B4-C998B877FFC2}" srcOrd="6" destOrd="0" presId="urn:microsoft.com/office/officeart/2008/layout/LinedList"/>
    <dgm:cxn modelId="{0309BF6E-DAD8-4042-B685-2F37CB420DA6}" type="presParOf" srcId="{77007B7E-7F8E-4C64-96E1-F2F83954D2EF}" destId="{543C222B-3272-4529-9615-EF6AD6D9B6B5}" srcOrd="7" destOrd="0" presId="urn:microsoft.com/office/officeart/2008/layout/LinedList"/>
    <dgm:cxn modelId="{5A86CD25-8E61-4BF0-B0BB-160B1925DA71}" type="presParOf" srcId="{543C222B-3272-4529-9615-EF6AD6D9B6B5}" destId="{1F5FE857-E8DB-46AD-98E3-5DCC5770E5E8}" srcOrd="0" destOrd="0" presId="urn:microsoft.com/office/officeart/2008/layout/LinedList"/>
    <dgm:cxn modelId="{C0D07175-ED2C-48D9-A455-9C3C9E81009D}" type="presParOf" srcId="{543C222B-3272-4529-9615-EF6AD6D9B6B5}" destId="{6E2CA787-56DC-4424-A48C-9DCFFE04BEB5}" srcOrd="1" destOrd="0" presId="urn:microsoft.com/office/officeart/2008/layout/LinedList"/>
    <dgm:cxn modelId="{59C0D2BD-C606-4C37-B447-54D9CCAD1456}" type="presParOf" srcId="{77007B7E-7F8E-4C64-96E1-F2F83954D2EF}" destId="{D55DCA05-85CD-4B3B-A749-2FBE9B08FC08}" srcOrd="8" destOrd="0" presId="urn:microsoft.com/office/officeart/2008/layout/LinedList"/>
    <dgm:cxn modelId="{3C87A8D9-CDC0-4410-88D9-2F7D408208E5}" type="presParOf" srcId="{77007B7E-7F8E-4C64-96E1-F2F83954D2EF}" destId="{E04AE131-2D6C-4985-92AF-2BB65C244603}" srcOrd="9" destOrd="0" presId="urn:microsoft.com/office/officeart/2008/layout/LinedList"/>
    <dgm:cxn modelId="{FFEC6B57-28DF-41D3-9FDB-1AF0341EB059}" type="presParOf" srcId="{E04AE131-2D6C-4985-92AF-2BB65C244603}" destId="{2F46AC43-172C-4648-9CDC-3089D21F70D5}" srcOrd="0" destOrd="0" presId="urn:microsoft.com/office/officeart/2008/layout/LinedList"/>
    <dgm:cxn modelId="{DA1D16D7-9777-4F84-9640-C91C05FB70D0}" type="presParOf" srcId="{E04AE131-2D6C-4985-92AF-2BB65C244603}" destId="{D4026A53-46C2-449F-BA81-84028D092573}" srcOrd="1" destOrd="0" presId="urn:microsoft.com/office/officeart/2008/layout/LinedList"/>
    <dgm:cxn modelId="{7F5CAFBA-F6DB-41ED-8BDD-473A9C969410}" type="presParOf" srcId="{77007B7E-7F8E-4C64-96E1-F2F83954D2EF}" destId="{B563F9CD-D056-48BB-8534-59D7CECC3745}" srcOrd="10" destOrd="0" presId="urn:microsoft.com/office/officeart/2008/layout/LinedList"/>
    <dgm:cxn modelId="{A632D1AA-2EAE-48C5-AE16-74E7955BB0FB}" type="presParOf" srcId="{77007B7E-7F8E-4C64-96E1-F2F83954D2EF}" destId="{872B5C85-F0EB-47D2-9CC7-E93AD6B783E7}" srcOrd="11" destOrd="0" presId="urn:microsoft.com/office/officeart/2008/layout/LinedList"/>
    <dgm:cxn modelId="{B475B01B-0B16-46EF-9621-0FD85BC7E5FA}" type="presParOf" srcId="{872B5C85-F0EB-47D2-9CC7-E93AD6B783E7}" destId="{EBF511A5-EC48-4437-AC97-4CF73DEA2B80}" srcOrd="0" destOrd="0" presId="urn:microsoft.com/office/officeart/2008/layout/LinedList"/>
    <dgm:cxn modelId="{17077552-A3B9-4E2F-A75D-554099DC9982}" type="presParOf" srcId="{872B5C85-F0EB-47D2-9CC7-E93AD6B783E7}" destId="{6EA4E30F-DA49-4A93-B53E-5A96993A3838}" srcOrd="1" destOrd="0" presId="urn:microsoft.com/office/officeart/2008/layout/LinedList"/>
    <dgm:cxn modelId="{09733785-1C28-40DF-B32D-A0DC0E452928}" type="presParOf" srcId="{77007B7E-7F8E-4C64-96E1-F2F83954D2EF}" destId="{21A2E118-740B-4D04-907E-B6459B7292DD}" srcOrd="12" destOrd="0" presId="urn:microsoft.com/office/officeart/2008/layout/LinedList"/>
    <dgm:cxn modelId="{2C4443B2-A931-4E2E-A4D4-B865060E7EAE}" type="presParOf" srcId="{77007B7E-7F8E-4C64-96E1-F2F83954D2EF}" destId="{D600266E-46B6-4342-BAD2-1BE5147E7D7F}" srcOrd="13" destOrd="0" presId="urn:microsoft.com/office/officeart/2008/layout/LinedList"/>
    <dgm:cxn modelId="{4B6153F2-DB60-4D33-8BD8-75A0F4B59B09}" type="presParOf" srcId="{D600266E-46B6-4342-BAD2-1BE5147E7D7F}" destId="{D98E55D5-9EAF-4D11-A84A-0DDCBA70516C}" srcOrd="0" destOrd="0" presId="urn:microsoft.com/office/officeart/2008/layout/LinedList"/>
    <dgm:cxn modelId="{5EF1F504-4F1F-4498-9A1B-4ABECF08DA78}" type="presParOf" srcId="{D600266E-46B6-4342-BAD2-1BE5147E7D7F}" destId="{5B6D77B6-CC89-487A-800C-3C506558816B}" srcOrd="1" destOrd="0" presId="urn:microsoft.com/office/officeart/2008/layout/LinedList"/>
    <dgm:cxn modelId="{92D51790-8EF3-453E-9C59-A1844E55A3C9}" type="presParOf" srcId="{77007B7E-7F8E-4C64-96E1-F2F83954D2EF}" destId="{5A09CC0B-C0E0-4C6B-A115-2585866DDD48}" srcOrd="14" destOrd="0" presId="urn:microsoft.com/office/officeart/2008/layout/LinedList"/>
    <dgm:cxn modelId="{BF4286F1-A48C-4BE2-B243-144429C07452}" type="presParOf" srcId="{77007B7E-7F8E-4C64-96E1-F2F83954D2EF}" destId="{0824183A-BC04-4E24-A95B-7F9B2849BC68}" srcOrd="15" destOrd="0" presId="urn:microsoft.com/office/officeart/2008/layout/LinedList"/>
    <dgm:cxn modelId="{51DC64D5-F29B-4877-98F5-3E0C3301B533}" type="presParOf" srcId="{0824183A-BC04-4E24-A95B-7F9B2849BC68}" destId="{5F7B581F-C05B-41F5-838E-1E0C1CBE065A}" srcOrd="0" destOrd="0" presId="urn:microsoft.com/office/officeart/2008/layout/LinedList"/>
    <dgm:cxn modelId="{500A88F1-3075-4F8B-A1AB-6A8A7154BCB0}" type="presParOf" srcId="{0824183A-BC04-4E24-A95B-7F9B2849BC68}" destId="{078D7A9D-CA6A-45C5-A7E2-E1CB63EF02DF}" srcOrd="1" destOrd="0" presId="urn:microsoft.com/office/officeart/2008/layout/LinedList"/>
    <dgm:cxn modelId="{3ED81C55-9417-4F1C-B688-1F5BC988ABAB}" type="presParOf" srcId="{77007B7E-7F8E-4C64-96E1-F2F83954D2EF}" destId="{C393B2BB-FFE2-435A-8004-E8378ECF640C}" srcOrd="16" destOrd="0" presId="urn:microsoft.com/office/officeart/2008/layout/LinedList"/>
    <dgm:cxn modelId="{2FEDDD7F-B84F-45C1-96B5-139DE1F18146}" type="presParOf" srcId="{77007B7E-7F8E-4C64-96E1-F2F83954D2EF}" destId="{203BA643-D00D-4C44-8192-55871249ADD1}" srcOrd="17" destOrd="0" presId="urn:microsoft.com/office/officeart/2008/layout/LinedList"/>
    <dgm:cxn modelId="{11988D06-9C53-444F-8C87-ECF935CADC53}" type="presParOf" srcId="{203BA643-D00D-4C44-8192-55871249ADD1}" destId="{73412E48-5F4F-4D76-9946-1F7EB09836D5}" srcOrd="0" destOrd="0" presId="urn:microsoft.com/office/officeart/2008/layout/LinedList"/>
    <dgm:cxn modelId="{1B222569-C7FB-4CA3-B18C-1B907A0CA6C2}" type="presParOf" srcId="{203BA643-D00D-4C44-8192-55871249ADD1}" destId="{120057AA-08FB-41D0-BA28-F9F326BD1AFE}" srcOrd="1" destOrd="0" presId="urn:microsoft.com/office/officeart/2008/layout/LinedList"/>
    <dgm:cxn modelId="{8197BD3E-BCF8-4CF8-ABC8-9BCE76A6BA82}" type="presParOf" srcId="{77007B7E-7F8E-4C64-96E1-F2F83954D2EF}" destId="{D66401C4-7232-4418-B828-1659777163C4}" srcOrd="18" destOrd="0" presId="urn:microsoft.com/office/officeart/2008/layout/LinedList"/>
    <dgm:cxn modelId="{10B018C5-E29F-4B2A-927F-77AC0E4AAB14}" type="presParOf" srcId="{77007B7E-7F8E-4C64-96E1-F2F83954D2EF}" destId="{F4265B49-7711-4927-893C-B4CA692BA60D}" srcOrd="19" destOrd="0" presId="urn:microsoft.com/office/officeart/2008/layout/LinedList"/>
    <dgm:cxn modelId="{69D5DAF3-FF34-4A4B-9FE8-CDC112DB578A}" type="presParOf" srcId="{F4265B49-7711-4927-893C-B4CA692BA60D}" destId="{4CF91763-A350-40A3-B3C2-A01ADFAA3EB5}" srcOrd="0" destOrd="0" presId="urn:microsoft.com/office/officeart/2008/layout/LinedList"/>
    <dgm:cxn modelId="{A7670C18-BEC0-481B-835B-E535B79330A5}" type="presParOf" srcId="{F4265B49-7711-4927-893C-B4CA692BA60D}" destId="{042DE94E-ED34-4E3C-B225-2BDD458CA84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D38B3D9-2431-4657-89B4-19ED485CD7EB}"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9D6AB4E9-30AE-4BF4-AE1F-42493AF263CC}">
      <dgm:prSet custT="1"/>
      <dgm:spPr>
        <a:solidFill>
          <a:schemeClr val="accent2"/>
        </a:solidFill>
      </dgm:spPr>
      <dgm:t>
        <a:bodyPr/>
        <a:lstStyle/>
        <a:p>
          <a:r>
            <a:rPr lang="en-US" sz="1800" dirty="0">
              <a:latin typeface="Calibri" panose="020F0502020204030204" pitchFamily="34" charset="0"/>
              <a:cs typeface="Calibri" panose="020F0502020204030204" pitchFamily="34" charset="0"/>
            </a:rPr>
            <a:t>The Department believes that </a:t>
          </a:r>
          <a:r>
            <a:rPr lang="en-US" sz="1800" u="sng" dirty="0">
              <a:latin typeface="Calibri" panose="020F0502020204030204" pitchFamily="34" charset="0"/>
              <a:cs typeface="Calibri" panose="020F0502020204030204" pitchFamily="34" charset="0"/>
            </a:rPr>
            <a:t>recipients (LEAs) are in the best position to designate “reasonably prompt time frames”</a:t>
          </a:r>
          <a:r>
            <a:rPr lang="en-US" sz="1800" dirty="0">
              <a:latin typeface="Calibri" panose="020F0502020204030204" pitchFamily="34" charset="0"/>
              <a:cs typeface="Calibri" panose="020F0502020204030204" pitchFamily="34" charset="0"/>
            </a:rPr>
            <a:t> that balance the need to conclude Title IX grievance processes promptly with providing the fairness and accuracy that these final regulations require. </a:t>
          </a:r>
        </a:p>
      </dgm:t>
    </dgm:pt>
    <dgm:pt modelId="{7C94A434-C28F-49E3-BF1B-969A4535BB5D}" type="parTrans" cxnId="{FCD8EBA3-20FE-4139-9C54-38CE364E31A9}">
      <dgm:prSet/>
      <dgm:spPr/>
      <dgm:t>
        <a:bodyPr/>
        <a:lstStyle/>
        <a:p>
          <a:endParaRPr lang="en-US"/>
        </a:p>
      </dgm:t>
    </dgm:pt>
    <dgm:pt modelId="{8DE897EA-8668-4F6B-9AE3-2045524BF160}" type="sibTrans" cxnId="{FCD8EBA3-20FE-4139-9C54-38CE364E31A9}">
      <dgm:prSet/>
      <dgm:spPr/>
      <dgm:t>
        <a:bodyPr/>
        <a:lstStyle/>
        <a:p>
          <a:endParaRPr lang="en-US"/>
        </a:p>
      </dgm:t>
    </dgm:pt>
    <dgm:pt modelId="{B8EB5F37-6AF1-4989-A9E1-3AAF32624C8E}">
      <dgm:prSet custT="1"/>
      <dgm:spPr>
        <a:solidFill>
          <a:schemeClr val="accent3"/>
        </a:solidFill>
      </dgm:spPr>
      <dgm:t>
        <a:bodyPr/>
        <a:lstStyle/>
        <a:p>
          <a:r>
            <a:rPr lang="en-US" sz="1800" dirty="0">
              <a:latin typeface="Calibri" panose="020F0502020204030204" pitchFamily="34" charset="0"/>
              <a:cs typeface="Calibri" panose="020F0502020204030204" pitchFamily="34" charset="0"/>
            </a:rPr>
            <a:t>This provision does not permit a recipient to conduct a grievance process without a “set” time frame; to the contrary, this provision requires a recipient to designate and include in its grievance process what its set time frame will be for each phase of the grievance process (including appeals and any informal resolution process.)</a:t>
          </a:r>
        </a:p>
      </dgm:t>
    </dgm:pt>
    <dgm:pt modelId="{92AC09DE-72B9-43B6-BDD0-7B3FF78D4809}" type="parTrans" cxnId="{8CAFA424-3645-4687-A3B0-228A32C5C0F8}">
      <dgm:prSet/>
      <dgm:spPr/>
      <dgm:t>
        <a:bodyPr/>
        <a:lstStyle/>
        <a:p>
          <a:endParaRPr lang="en-US"/>
        </a:p>
      </dgm:t>
    </dgm:pt>
    <dgm:pt modelId="{7444CCD2-8444-4116-B5AB-800D75520E24}" type="sibTrans" cxnId="{8CAFA424-3645-4687-A3B0-228A32C5C0F8}">
      <dgm:prSet/>
      <dgm:spPr/>
      <dgm:t>
        <a:bodyPr/>
        <a:lstStyle/>
        <a:p>
          <a:endParaRPr lang="en-US"/>
        </a:p>
      </dgm:t>
    </dgm:pt>
    <dgm:pt modelId="{E73B0C7C-E462-42CA-95AF-7BAC85EF01FF}">
      <dgm:prSet custT="1"/>
      <dgm:spPr>
        <a:solidFill>
          <a:schemeClr val="accent4"/>
        </a:solidFill>
      </dgm:spPr>
      <dgm:t>
        <a:bodyPr/>
        <a:lstStyle/>
        <a:p>
          <a:r>
            <a:rPr lang="en-US" sz="1800" dirty="0">
              <a:latin typeface="Calibri" panose="020F0502020204030204" pitchFamily="34" charset="0"/>
              <a:cs typeface="Calibri" panose="020F0502020204030204" pitchFamily="34" charset="0"/>
            </a:rPr>
            <a:t>Parties must be notified whenever the recipient applies a short-term delay or extension. Any delay or extension must be for good cause and must be temporary and limited in duration.</a:t>
          </a:r>
        </a:p>
      </dgm:t>
    </dgm:pt>
    <dgm:pt modelId="{A9AAEEB3-042D-446E-A270-F279122AF224}" type="parTrans" cxnId="{5D0ECBEB-5E2B-426B-8BAF-319A4D3C4FCC}">
      <dgm:prSet/>
      <dgm:spPr/>
      <dgm:t>
        <a:bodyPr/>
        <a:lstStyle/>
        <a:p>
          <a:endParaRPr lang="en-US"/>
        </a:p>
      </dgm:t>
    </dgm:pt>
    <dgm:pt modelId="{32487D12-F5EA-479F-ABFD-2401BBF7233B}" type="sibTrans" cxnId="{5D0ECBEB-5E2B-426B-8BAF-319A4D3C4FCC}">
      <dgm:prSet/>
      <dgm:spPr/>
      <dgm:t>
        <a:bodyPr/>
        <a:lstStyle/>
        <a:p>
          <a:endParaRPr lang="en-US"/>
        </a:p>
      </dgm:t>
    </dgm:pt>
    <dgm:pt modelId="{A18B51B9-A3FB-4BC5-B8D3-21F044279BC9}">
      <dgm:prSet custT="1"/>
      <dgm:spPr>
        <a:solidFill>
          <a:schemeClr val="accent5"/>
        </a:solidFill>
      </dgm:spPr>
      <dgm:t>
        <a:bodyPr/>
        <a:lstStyle/>
        <a:p>
          <a:r>
            <a:rPr lang="en-US" sz="1800" dirty="0">
              <a:latin typeface="Calibri" panose="020F0502020204030204" pitchFamily="34" charset="0"/>
              <a:cs typeface="Calibri" panose="020F0502020204030204" pitchFamily="34" charset="0"/>
            </a:rPr>
            <a:t>What if law enforcement is involved?</a:t>
          </a:r>
        </a:p>
      </dgm:t>
    </dgm:pt>
    <dgm:pt modelId="{CB528616-BBF9-49BB-977F-5998D349D11D}" type="parTrans" cxnId="{D94D302A-6256-416B-9627-9978DFA01108}">
      <dgm:prSet/>
      <dgm:spPr/>
      <dgm:t>
        <a:bodyPr/>
        <a:lstStyle/>
        <a:p>
          <a:endParaRPr lang="en-US"/>
        </a:p>
      </dgm:t>
    </dgm:pt>
    <dgm:pt modelId="{013C9DCA-E060-4AB3-A761-E11BABC8BDD2}" type="sibTrans" cxnId="{D94D302A-6256-416B-9627-9978DFA01108}">
      <dgm:prSet/>
      <dgm:spPr/>
      <dgm:t>
        <a:bodyPr/>
        <a:lstStyle/>
        <a:p>
          <a:endParaRPr lang="en-US"/>
        </a:p>
      </dgm:t>
    </dgm:pt>
    <dgm:pt modelId="{AB2BBD17-8099-46D9-824E-9EB6ECE6E9CE}" type="pres">
      <dgm:prSet presAssocID="{7D38B3D9-2431-4657-89B4-19ED485CD7EB}" presName="linear" presStyleCnt="0">
        <dgm:presLayoutVars>
          <dgm:animLvl val="lvl"/>
          <dgm:resizeHandles val="exact"/>
        </dgm:presLayoutVars>
      </dgm:prSet>
      <dgm:spPr/>
      <dgm:t>
        <a:bodyPr/>
        <a:lstStyle/>
        <a:p>
          <a:endParaRPr lang="en-US"/>
        </a:p>
      </dgm:t>
    </dgm:pt>
    <dgm:pt modelId="{06773415-CA45-4512-A429-B38AD56FDF47}" type="pres">
      <dgm:prSet presAssocID="{9D6AB4E9-30AE-4BF4-AE1F-42493AF263CC}" presName="parentText" presStyleLbl="node1" presStyleIdx="0" presStyleCnt="4" custLinFactY="-13512" custLinFactNeighborX="7" custLinFactNeighborY="-100000">
        <dgm:presLayoutVars>
          <dgm:chMax val="0"/>
          <dgm:bulletEnabled val="1"/>
        </dgm:presLayoutVars>
      </dgm:prSet>
      <dgm:spPr/>
      <dgm:t>
        <a:bodyPr/>
        <a:lstStyle/>
        <a:p>
          <a:endParaRPr lang="en-US"/>
        </a:p>
      </dgm:t>
    </dgm:pt>
    <dgm:pt modelId="{4226797B-C9FD-4AFF-B65F-57A53CA261FE}" type="pres">
      <dgm:prSet presAssocID="{8DE897EA-8668-4F6B-9AE3-2045524BF160}" presName="spacer" presStyleCnt="0"/>
      <dgm:spPr/>
    </dgm:pt>
    <dgm:pt modelId="{70BF7E51-306A-47FE-B963-6DC1DE4922F7}" type="pres">
      <dgm:prSet presAssocID="{B8EB5F37-6AF1-4989-A9E1-3AAF32624C8E}" presName="parentText" presStyleLbl="node1" presStyleIdx="1" presStyleCnt="4" custScaleY="126891" custLinFactY="-176" custLinFactNeighborX="7" custLinFactNeighborY="-100000">
        <dgm:presLayoutVars>
          <dgm:chMax val="0"/>
          <dgm:bulletEnabled val="1"/>
        </dgm:presLayoutVars>
      </dgm:prSet>
      <dgm:spPr/>
      <dgm:t>
        <a:bodyPr/>
        <a:lstStyle/>
        <a:p>
          <a:endParaRPr lang="en-US"/>
        </a:p>
      </dgm:t>
    </dgm:pt>
    <dgm:pt modelId="{2674AF84-9CCA-455B-8A16-AC1ED95054D2}" type="pres">
      <dgm:prSet presAssocID="{7444CCD2-8444-4116-B5AB-800D75520E24}" presName="spacer" presStyleCnt="0"/>
      <dgm:spPr/>
    </dgm:pt>
    <dgm:pt modelId="{CFC2BD04-B351-4E67-B961-529C267F8FDA}" type="pres">
      <dgm:prSet presAssocID="{E73B0C7C-E462-42CA-95AF-7BAC85EF01FF}" presName="parentText" presStyleLbl="node1" presStyleIdx="2" presStyleCnt="4" custLinFactY="-747" custLinFactNeighborX="7" custLinFactNeighborY="-100000">
        <dgm:presLayoutVars>
          <dgm:chMax val="0"/>
          <dgm:bulletEnabled val="1"/>
        </dgm:presLayoutVars>
      </dgm:prSet>
      <dgm:spPr/>
      <dgm:t>
        <a:bodyPr/>
        <a:lstStyle/>
        <a:p>
          <a:endParaRPr lang="en-US"/>
        </a:p>
      </dgm:t>
    </dgm:pt>
    <dgm:pt modelId="{B968381A-9CE4-4A6F-B1A2-7E760076EF4D}" type="pres">
      <dgm:prSet presAssocID="{32487D12-F5EA-479F-ABFD-2401BBF7233B}" presName="spacer" presStyleCnt="0"/>
      <dgm:spPr/>
    </dgm:pt>
    <dgm:pt modelId="{02B1FDFF-179C-433F-9AB7-1C60698FA11F}" type="pres">
      <dgm:prSet presAssocID="{A18B51B9-A3FB-4BC5-B8D3-21F044279BC9}" presName="parentText" presStyleLbl="node1" presStyleIdx="3" presStyleCnt="4" custScaleX="99953" custScaleY="66741" custLinFactY="-1882" custLinFactNeighborX="7" custLinFactNeighborY="-100000">
        <dgm:presLayoutVars>
          <dgm:chMax val="0"/>
          <dgm:bulletEnabled val="1"/>
        </dgm:presLayoutVars>
      </dgm:prSet>
      <dgm:spPr/>
      <dgm:t>
        <a:bodyPr/>
        <a:lstStyle/>
        <a:p>
          <a:endParaRPr lang="en-US"/>
        </a:p>
      </dgm:t>
    </dgm:pt>
  </dgm:ptLst>
  <dgm:cxnLst>
    <dgm:cxn modelId="{FCD8EBA3-20FE-4139-9C54-38CE364E31A9}" srcId="{7D38B3D9-2431-4657-89B4-19ED485CD7EB}" destId="{9D6AB4E9-30AE-4BF4-AE1F-42493AF263CC}" srcOrd="0" destOrd="0" parTransId="{7C94A434-C28F-49E3-BF1B-969A4535BB5D}" sibTransId="{8DE897EA-8668-4F6B-9AE3-2045524BF160}"/>
    <dgm:cxn modelId="{D94D302A-6256-416B-9627-9978DFA01108}" srcId="{7D38B3D9-2431-4657-89B4-19ED485CD7EB}" destId="{A18B51B9-A3FB-4BC5-B8D3-21F044279BC9}" srcOrd="3" destOrd="0" parTransId="{CB528616-BBF9-49BB-977F-5998D349D11D}" sibTransId="{013C9DCA-E060-4AB3-A761-E11BABC8BDD2}"/>
    <dgm:cxn modelId="{DA90E372-07B6-4F74-997C-86EB5D20FFAA}" type="presOf" srcId="{E73B0C7C-E462-42CA-95AF-7BAC85EF01FF}" destId="{CFC2BD04-B351-4E67-B961-529C267F8FDA}" srcOrd="0" destOrd="0" presId="urn:microsoft.com/office/officeart/2005/8/layout/vList2"/>
    <dgm:cxn modelId="{5D0ECBEB-5E2B-426B-8BAF-319A4D3C4FCC}" srcId="{7D38B3D9-2431-4657-89B4-19ED485CD7EB}" destId="{E73B0C7C-E462-42CA-95AF-7BAC85EF01FF}" srcOrd="2" destOrd="0" parTransId="{A9AAEEB3-042D-446E-A270-F279122AF224}" sibTransId="{32487D12-F5EA-479F-ABFD-2401BBF7233B}"/>
    <dgm:cxn modelId="{D35B3F5E-7A23-4AD4-99D3-F31ECD023819}" type="presOf" srcId="{9D6AB4E9-30AE-4BF4-AE1F-42493AF263CC}" destId="{06773415-CA45-4512-A429-B38AD56FDF47}" srcOrd="0" destOrd="0" presId="urn:microsoft.com/office/officeart/2005/8/layout/vList2"/>
    <dgm:cxn modelId="{8CAFA424-3645-4687-A3B0-228A32C5C0F8}" srcId="{7D38B3D9-2431-4657-89B4-19ED485CD7EB}" destId="{B8EB5F37-6AF1-4989-A9E1-3AAF32624C8E}" srcOrd="1" destOrd="0" parTransId="{92AC09DE-72B9-43B6-BDD0-7B3FF78D4809}" sibTransId="{7444CCD2-8444-4116-B5AB-800D75520E24}"/>
    <dgm:cxn modelId="{6A421D11-8EF2-4BE8-A317-AC46DC0BBD11}" type="presOf" srcId="{7D38B3D9-2431-4657-89B4-19ED485CD7EB}" destId="{AB2BBD17-8099-46D9-824E-9EB6ECE6E9CE}" srcOrd="0" destOrd="0" presId="urn:microsoft.com/office/officeart/2005/8/layout/vList2"/>
    <dgm:cxn modelId="{908CAF8E-968B-434F-93D5-A097642C8B9F}" type="presOf" srcId="{A18B51B9-A3FB-4BC5-B8D3-21F044279BC9}" destId="{02B1FDFF-179C-433F-9AB7-1C60698FA11F}" srcOrd="0" destOrd="0" presId="urn:microsoft.com/office/officeart/2005/8/layout/vList2"/>
    <dgm:cxn modelId="{AAA629BC-5CA7-482D-9E27-2559DEEC0C47}" type="presOf" srcId="{B8EB5F37-6AF1-4989-A9E1-3AAF32624C8E}" destId="{70BF7E51-306A-47FE-B963-6DC1DE4922F7}" srcOrd="0" destOrd="0" presId="urn:microsoft.com/office/officeart/2005/8/layout/vList2"/>
    <dgm:cxn modelId="{62AF65E2-94C5-42B4-AD3A-360BA539F207}" type="presParOf" srcId="{AB2BBD17-8099-46D9-824E-9EB6ECE6E9CE}" destId="{06773415-CA45-4512-A429-B38AD56FDF47}" srcOrd="0" destOrd="0" presId="urn:microsoft.com/office/officeart/2005/8/layout/vList2"/>
    <dgm:cxn modelId="{DE1B9BE9-AB13-43A4-AF79-5B92DCD12EBF}" type="presParOf" srcId="{AB2BBD17-8099-46D9-824E-9EB6ECE6E9CE}" destId="{4226797B-C9FD-4AFF-B65F-57A53CA261FE}" srcOrd="1" destOrd="0" presId="urn:microsoft.com/office/officeart/2005/8/layout/vList2"/>
    <dgm:cxn modelId="{F7B4BF88-D375-4A6E-BB97-DA02B3B44DD7}" type="presParOf" srcId="{AB2BBD17-8099-46D9-824E-9EB6ECE6E9CE}" destId="{70BF7E51-306A-47FE-B963-6DC1DE4922F7}" srcOrd="2" destOrd="0" presId="urn:microsoft.com/office/officeart/2005/8/layout/vList2"/>
    <dgm:cxn modelId="{48750EF9-F415-4CF5-9F68-F1C8011F335B}" type="presParOf" srcId="{AB2BBD17-8099-46D9-824E-9EB6ECE6E9CE}" destId="{2674AF84-9CCA-455B-8A16-AC1ED95054D2}" srcOrd="3" destOrd="0" presId="urn:microsoft.com/office/officeart/2005/8/layout/vList2"/>
    <dgm:cxn modelId="{9736865D-F0B8-4F1E-985A-1327E8CBA3F9}" type="presParOf" srcId="{AB2BBD17-8099-46D9-824E-9EB6ECE6E9CE}" destId="{CFC2BD04-B351-4E67-B961-529C267F8FDA}" srcOrd="4" destOrd="0" presId="urn:microsoft.com/office/officeart/2005/8/layout/vList2"/>
    <dgm:cxn modelId="{8E8E6CC4-4990-4B2A-A404-9F23FDB0A8BF}" type="presParOf" srcId="{AB2BBD17-8099-46D9-824E-9EB6ECE6E9CE}" destId="{B968381A-9CE4-4A6F-B1A2-7E760076EF4D}" srcOrd="5" destOrd="0" presId="urn:microsoft.com/office/officeart/2005/8/layout/vList2"/>
    <dgm:cxn modelId="{F6162CA1-82A9-4693-8F2E-032D3B595D95}" type="presParOf" srcId="{AB2BBD17-8099-46D9-824E-9EB6ECE6E9CE}" destId="{02B1FDFF-179C-433F-9AB7-1C60698FA11F}"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34C812B-9549-485A-9289-AB59AF9D3F9D}"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B29EB30B-893A-414B-A992-34572F8D5BB8}">
      <dgm:prSet custT="1"/>
      <dgm:spPr/>
      <dgm:t>
        <a:bodyPr/>
        <a:lstStyle/>
        <a:p>
          <a:r>
            <a:rPr lang="en-US" sz="2000" dirty="0">
              <a:latin typeface="Calibri" panose="020F0502020204030204" pitchFamily="34" charset="0"/>
              <a:cs typeface="Calibri" panose="020F0502020204030204" pitchFamily="34" charset="0"/>
            </a:rPr>
            <a:t>The Final Rule defines “</a:t>
          </a:r>
          <a:r>
            <a:rPr lang="en-US" sz="2000" b="1" u="sng" dirty="0">
              <a:latin typeface="Calibri" panose="020F0502020204030204" pitchFamily="34" charset="0"/>
              <a:cs typeface="Calibri" panose="020F0502020204030204" pitchFamily="34" charset="0"/>
            </a:rPr>
            <a:t>formal complaint</a:t>
          </a:r>
          <a:r>
            <a:rPr lang="en-US" sz="2000" dirty="0">
              <a:latin typeface="Calibri" panose="020F0502020204030204" pitchFamily="34" charset="0"/>
              <a:cs typeface="Calibri" panose="020F0502020204030204" pitchFamily="34" charset="0"/>
            </a:rPr>
            <a:t>” as a document filed by a complainant or signed by the Title IX Coordinator alleging sexual harassment against a respondent and requesting that the school investigate the allegation of sexual harassment.  </a:t>
          </a:r>
        </a:p>
      </dgm:t>
    </dgm:pt>
    <dgm:pt modelId="{12948EE9-C29B-4276-A6B0-402750E4EE21}" type="parTrans" cxnId="{16DC5D78-91F3-419F-9B5C-3480706674C2}">
      <dgm:prSet/>
      <dgm:spPr/>
      <dgm:t>
        <a:bodyPr/>
        <a:lstStyle/>
        <a:p>
          <a:endParaRPr lang="en-US"/>
        </a:p>
      </dgm:t>
    </dgm:pt>
    <dgm:pt modelId="{F8AB7835-2EB1-4012-8FA0-B5D1A11AD29B}" type="sibTrans" cxnId="{16DC5D78-91F3-419F-9B5C-3480706674C2}">
      <dgm:prSet/>
      <dgm:spPr/>
      <dgm:t>
        <a:bodyPr/>
        <a:lstStyle/>
        <a:p>
          <a:endParaRPr lang="en-US"/>
        </a:p>
      </dgm:t>
    </dgm:pt>
    <dgm:pt modelId="{2CF0F2E4-FFF8-4A61-8D94-963AEACD523F}">
      <dgm:prSet custT="1"/>
      <dgm:spPr/>
      <dgm:t>
        <a:bodyPr/>
        <a:lstStyle/>
        <a:p>
          <a:r>
            <a:rPr lang="en-US" sz="2000" dirty="0">
              <a:latin typeface="Calibri" panose="020F0502020204030204" pitchFamily="34" charset="0"/>
              <a:cs typeface="Calibri" panose="020F0502020204030204" pitchFamily="34" charset="0"/>
            </a:rPr>
            <a:t>At the time of filing a formal complaint, a complainant must be participating in or attempting to participate in the education program or activity of the school with which the formal complaint is filed.</a:t>
          </a:r>
        </a:p>
      </dgm:t>
    </dgm:pt>
    <dgm:pt modelId="{29A03EF0-9C46-41F8-8669-9DC2C5910311}" type="parTrans" cxnId="{FC67F322-2E40-4D56-BD39-F4B3E29CFC4B}">
      <dgm:prSet/>
      <dgm:spPr/>
      <dgm:t>
        <a:bodyPr/>
        <a:lstStyle/>
        <a:p>
          <a:endParaRPr lang="en-US"/>
        </a:p>
      </dgm:t>
    </dgm:pt>
    <dgm:pt modelId="{7BD5BF6D-E203-4638-B5EE-70391383A55A}" type="sibTrans" cxnId="{FC67F322-2E40-4D56-BD39-F4B3E29CFC4B}">
      <dgm:prSet/>
      <dgm:spPr/>
      <dgm:t>
        <a:bodyPr/>
        <a:lstStyle/>
        <a:p>
          <a:endParaRPr lang="en-US"/>
        </a:p>
      </dgm:t>
    </dgm:pt>
    <dgm:pt modelId="{FB6A8000-CEDE-4BAC-8D68-698753778E69}">
      <dgm:prSet custT="1"/>
      <dgm:spPr/>
      <dgm:t>
        <a:bodyPr/>
        <a:lstStyle/>
        <a:p>
          <a:r>
            <a:rPr lang="en-US" sz="2000" dirty="0">
              <a:latin typeface="Calibri" panose="020F0502020204030204" pitchFamily="34" charset="0"/>
              <a:cs typeface="Calibri" panose="020F0502020204030204" pitchFamily="34" charset="0"/>
            </a:rPr>
            <a:t>A complaint may be filed by </a:t>
          </a:r>
          <a:r>
            <a:rPr lang="en-US" sz="2000" u="sng" dirty="0">
              <a:latin typeface="Calibri" panose="020F0502020204030204" pitchFamily="34" charset="0"/>
              <a:cs typeface="Calibri" panose="020F0502020204030204" pitchFamily="34" charset="0"/>
            </a:rPr>
            <a:t>any person or group</a:t>
          </a:r>
          <a:r>
            <a:rPr lang="en-US" sz="2000" dirty="0">
              <a:latin typeface="Calibri" panose="020F0502020204030204" pitchFamily="34" charset="0"/>
              <a:cs typeface="Calibri" panose="020F0502020204030204" pitchFamily="34" charset="0"/>
            </a:rPr>
            <a:t>, including the Title IX Coordinator.</a:t>
          </a:r>
        </a:p>
      </dgm:t>
    </dgm:pt>
    <dgm:pt modelId="{D8A783BA-A8EF-48FA-8E0F-E9A612420B0B}" type="parTrans" cxnId="{A905AC4A-FA76-45EA-B40A-1A4DE38D1702}">
      <dgm:prSet/>
      <dgm:spPr/>
      <dgm:t>
        <a:bodyPr/>
        <a:lstStyle/>
        <a:p>
          <a:endParaRPr lang="en-US"/>
        </a:p>
      </dgm:t>
    </dgm:pt>
    <dgm:pt modelId="{8302761A-ED13-4006-B7B3-A5F312999E9F}" type="sibTrans" cxnId="{A905AC4A-FA76-45EA-B40A-1A4DE38D1702}">
      <dgm:prSet/>
      <dgm:spPr/>
      <dgm:t>
        <a:bodyPr/>
        <a:lstStyle/>
        <a:p>
          <a:endParaRPr lang="en-US"/>
        </a:p>
      </dgm:t>
    </dgm:pt>
    <dgm:pt modelId="{6FD40F8D-C57B-4774-9383-4899D6409EAA}" type="pres">
      <dgm:prSet presAssocID="{834C812B-9549-485A-9289-AB59AF9D3F9D}" presName="linear" presStyleCnt="0">
        <dgm:presLayoutVars>
          <dgm:animLvl val="lvl"/>
          <dgm:resizeHandles val="exact"/>
        </dgm:presLayoutVars>
      </dgm:prSet>
      <dgm:spPr/>
      <dgm:t>
        <a:bodyPr/>
        <a:lstStyle/>
        <a:p>
          <a:endParaRPr lang="en-US"/>
        </a:p>
      </dgm:t>
    </dgm:pt>
    <dgm:pt modelId="{52204FB8-9D0E-434C-A58A-FBDF1AB6FABB}" type="pres">
      <dgm:prSet presAssocID="{B29EB30B-893A-414B-A992-34572F8D5BB8}" presName="parentText" presStyleLbl="node1" presStyleIdx="0" presStyleCnt="3">
        <dgm:presLayoutVars>
          <dgm:chMax val="0"/>
          <dgm:bulletEnabled val="1"/>
        </dgm:presLayoutVars>
      </dgm:prSet>
      <dgm:spPr/>
      <dgm:t>
        <a:bodyPr/>
        <a:lstStyle/>
        <a:p>
          <a:endParaRPr lang="en-US"/>
        </a:p>
      </dgm:t>
    </dgm:pt>
    <dgm:pt modelId="{2360C37A-B36D-4AAF-B7F1-E3543DCF3159}" type="pres">
      <dgm:prSet presAssocID="{F8AB7835-2EB1-4012-8FA0-B5D1A11AD29B}" presName="spacer" presStyleCnt="0"/>
      <dgm:spPr/>
    </dgm:pt>
    <dgm:pt modelId="{EBB898BC-F146-4E1C-B9C4-55B46CC38C15}" type="pres">
      <dgm:prSet presAssocID="{2CF0F2E4-FFF8-4A61-8D94-963AEACD523F}" presName="parentText" presStyleLbl="node1" presStyleIdx="1" presStyleCnt="3">
        <dgm:presLayoutVars>
          <dgm:chMax val="0"/>
          <dgm:bulletEnabled val="1"/>
        </dgm:presLayoutVars>
      </dgm:prSet>
      <dgm:spPr/>
      <dgm:t>
        <a:bodyPr/>
        <a:lstStyle/>
        <a:p>
          <a:endParaRPr lang="en-US"/>
        </a:p>
      </dgm:t>
    </dgm:pt>
    <dgm:pt modelId="{16E6C983-8080-46D7-8453-6C59C12AD5F3}" type="pres">
      <dgm:prSet presAssocID="{7BD5BF6D-E203-4638-B5EE-70391383A55A}" presName="spacer" presStyleCnt="0"/>
      <dgm:spPr/>
    </dgm:pt>
    <dgm:pt modelId="{06989A4E-06BF-45DA-AAD2-5C1D8FF1FBDF}" type="pres">
      <dgm:prSet presAssocID="{FB6A8000-CEDE-4BAC-8D68-698753778E69}" presName="parentText" presStyleLbl="node1" presStyleIdx="2" presStyleCnt="3">
        <dgm:presLayoutVars>
          <dgm:chMax val="0"/>
          <dgm:bulletEnabled val="1"/>
        </dgm:presLayoutVars>
      </dgm:prSet>
      <dgm:spPr/>
      <dgm:t>
        <a:bodyPr/>
        <a:lstStyle/>
        <a:p>
          <a:endParaRPr lang="en-US"/>
        </a:p>
      </dgm:t>
    </dgm:pt>
  </dgm:ptLst>
  <dgm:cxnLst>
    <dgm:cxn modelId="{FD0B513F-DC85-4DD7-925C-BB5EA772A66B}" type="presOf" srcId="{FB6A8000-CEDE-4BAC-8D68-698753778E69}" destId="{06989A4E-06BF-45DA-AAD2-5C1D8FF1FBDF}" srcOrd="0" destOrd="0" presId="urn:microsoft.com/office/officeart/2005/8/layout/vList2"/>
    <dgm:cxn modelId="{CAD2A358-C033-4878-A2B1-A2B23C2F8017}" type="presOf" srcId="{2CF0F2E4-FFF8-4A61-8D94-963AEACD523F}" destId="{EBB898BC-F146-4E1C-B9C4-55B46CC38C15}" srcOrd="0" destOrd="0" presId="urn:microsoft.com/office/officeart/2005/8/layout/vList2"/>
    <dgm:cxn modelId="{55AA71C8-24CE-43DD-878C-E1CE74DF4294}" type="presOf" srcId="{B29EB30B-893A-414B-A992-34572F8D5BB8}" destId="{52204FB8-9D0E-434C-A58A-FBDF1AB6FABB}" srcOrd="0" destOrd="0" presId="urn:microsoft.com/office/officeart/2005/8/layout/vList2"/>
    <dgm:cxn modelId="{4D9E71C5-3F46-4C5E-8038-F53F4248C0CB}" type="presOf" srcId="{834C812B-9549-485A-9289-AB59AF9D3F9D}" destId="{6FD40F8D-C57B-4774-9383-4899D6409EAA}" srcOrd="0" destOrd="0" presId="urn:microsoft.com/office/officeart/2005/8/layout/vList2"/>
    <dgm:cxn modelId="{A905AC4A-FA76-45EA-B40A-1A4DE38D1702}" srcId="{834C812B-9549-485A-9289-AB59AF9D3F9D}" destId="{FB6A8000-CEDE-4BAC-8D68-698753778E69}" srcOrd="2" destOrd="0" parTransId="{D8A783BA-A8EF-48FA-8E0F-E9A612420B0B}" sibTransId="{8302761A-ED13-4006-B7B3-A5F312999E9F}"/>
    <dgm:cxn modelId="{FC67F322-2E40-4D56-BD39-F4B3E29CFC4B}" srcId="{834C812B-9549-485A-9289-AB59AF9D3F9D}" destId="{2CF0F2E4-FFF8-4A61-8D94-963AEACD523F}" srcOrd="1" destOrd="0" parTransId="{29A03EF0-9C46-41F8-8669-9DC2C5910311}" sibTransId="{7BD5BF6D-E203-4638-B5EE-70391383A55A}"/>
    <dgm:cxn modelId="{16DC5D78-91F3-419F-9B5C-3480706674C2}" srcId="{834C812B-9549-485A-9289-AB59AF9D3F9D}" destId="{B29EB30B-893A-414B-A992-34572F8D5BB8}" srcOrd="0" destOrd="0" parTransId="{12948EE9-C29B-4276-A6B0-402750E4EE21}" sibTransId="{F8AB7835-2EB1-4012-8FA0-B5D1A11AD29B}"/>
    <dgm:cxn modelId="{2C78BF9B-2688-461D-9C2A-1C9E72DC48CD}" type="presParOf" srcId="{6FD40F8D-C57B-4774-9383-4899D6409EAA}" destId="{52204FB8-9D0E-434C-A58A-FBDF1AB6FABB}" srcOrd="0" destOrd="0" presId="urn:microsoft.com/office/officeart/2005/8/layout/vList2"/>
    <dgm:cxn modelId="{6AB8D320-3059-486A-960E-68D683B44F2F}" type="presParOf" srcId="{6FD40F8D-C57B-4774-9383-4899D6409EAA}" destId="{2360C37A-B36D-4AAF-B7F1-E3543DCF3159}" srcOrd="1" destOrd="0" presId="urn:microsoft.com/office/officeart/2005/8/layout/vList2"/>
    <dgm:cxn modelId="{E1B93D74-45EA-4B36-B8E7-5B5255A3CC22}" type="presParOf" srcId="{6FD40F8D-C57B-4774-9383-4899D6409EAA}" destId="{EBB898BC-F146-4E1C-B9C4-55B46CC38C15}" srcOrd="2" destOrd="0" presId="urn:microsoft.com/office/officeart/2005/8/layout/vList2"/>
    <dgm:cxn modelId="{C7F140AC-2548-4560-BEED-794559C43AD4}" type="presParOf" srcId="{6FD40F8D-C57B-4774-9383-4899D6409EAA}" destId="{16E6C983-8080-46D7-8453-6C59C12AD5F3}" srcOrd="3" destOrd="0" presId="urn:microsoft.com/office/officeart/2005/8/layout/vList2"/>
    <dgm:cxn modelId="{51045729-92C6-485B-A9A3-1983BF729CD0}" type="presParOf" srcId="{6FD40F8D-C57B-4774-9383-4899D6409EAA}" destId="{06989A4E-06BF-45DA-AAD2-5C1D8FF1FBD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903F54D-0859-4BBC-801A-85E5758AB2D0}" type="doc">
      <dgm:prSet loTypeId="urn:microsoft.com/office/officeart/2008/layout/LinedList" loCatId="list" qsTypeId="urn:microsoft.com/office/officeart/2005/8/quickstyle/simple1" qsCatId="simple" csTypeId="urn:microsoft.com/office/officeart/2005/8/colors/accent4_2" csCatId="accent4" phldr="1"/>
      <dgm:spPr/>
      <dgm:t>
        <a:bodyPr/>
        <a:lstStyle/>
        <a:p>
          <a:endParaRPr lang="en-US"/>
        </a:p>
      </dgm:t>
    </dgm:pt>
    <dgm:pt modelId="{3DD1A37A-64BF-4096-9B90-783C1ABD831A}">
      <dgm:prSet custT="1"/>
      <dgm:spPr/>
      <dgm:t>
        <a:bodyPr/>
        <a:lstStyle/>
        <a:p>
          <a:r>
            <a:rPr lang="en-US" sz="2000" dirty="0">
              <a:latin typeface="Calibri" panose="020F0502020204030204" pitchFamily="34" charset="0"/>
              <a:cs typeface="Calibri" panose="020F0502020204030204" pitchFamily="34" charset="0"/>
            </a:rPr>
            <a:t>The actual allegations and facts that would constitute sexual harassment.</a:t>
          </a:r>
        </a:p>
      </dgm:t>
    </dgm:pt>
    <dgm:pt modelId="{8974AA14-80B0-4E56-BD19-153A7984DBC9}" type="parTrans" cxnId="{E65AC593-86E4-4541-81BD-4EB8689F8FFE}">
      <dgm:prSet/>
      <dgm:spPr/>
      <dgm:t>
        <a:bodyPr/>
        <a:lstStyle/>
        <a:p>
          <a:endParaRPr lang="en-US"/>
        </a:p>
      </dgm:t>
    </dgm:pt>
    <dgm:pt modelId="{CF92B940-EEDD-4F94-A569-464D25F7C3F0}" type="sibTrans" cxnId="{E65AC593-86E4-4541-81BD-4EB8689F8FFE}">
      <dgm:prSet/>
      <dgm:spPr/>
      <dgm:t>
        <a:bodyPr/>
        <a:lstStyle/>
        <a:p>
          <a:endParaRPr lang="en-US"/>
        </a:p>
      </dgm:t>
    </dgm:pt>
    <dgm:pt modelId="{FE92F07C-95E0-4B08-9100-764FAF705511}">
      <dgm:prSet custT="1"/>
      <dgm:spPr/>
      <dgm:t>
        <a:bodyPr/>
        <a:lstStyle/>
        <a:p>
          <a:r>
            <a:rPr lang="en-US" sz="2000" dirty="0">
              <a:latin typeface="Calibri" panose="020F0502020204030204" pitchFamily="34" charset="0"/>
              <a:cs typeface="Calibri" panose="020F0502020204030204" pitchFamily="34" charset="0"/>
            </a:rPr>
            <a:t>The presumption of innocence, both parties have equal rights and protections.</a:t>
          </a:r>
        </a:p>
      </dgm:t>
    </dgm:pt>
    <dgm:pt modelId="{408968E8-A56E-497B-B353-096AF9DFC7C4}" type="parTrans" cxnId="{D87445EC-4EB2-4ACF-8819-8D1820B326E4}">
      <dgm:prSet/>
      <dgm:spPr/>
      <dgm:t>
        <a:bodyPr/>
        <a:lstStyle/>
        <a:p>
          <a:endParaRPr lang="en-US"/>
        </a:p>
      </dgm:t>
    </dgm:pt>
    <dgm:pt modelId="{1E5942EF-CE25-4D2B-BC22-CF7EF5FDCEF0}" type="sibTrans" cxnId="{D87445EC-4EB2-4ACF-8819-8D1820B326E4}">
      <dgm:prSet/>
      <dgm:spPr/>
      <dgm:t>
        <a:bodyPr/>
        <a:lstStyle/>
        <a:p>
          <a:endParaRPr lang="en-US"/>
        </a:p>
      </dgm:t>
    </dgm:pt>
    <dgm:pt modelId="{E4369E9F-2D7A-4C15-8047-75FE78869609}">
      <dgm:prSet custT="1"/>
      <dgm:spPr/>
      <dgm:t>
        <a:bodyPr/>
        <a:lstStyle/>
        <a:p>
          <a:r>
            <a:rPr lang="en-US" sz="2000" dirty="0">
              <a:latin typeface="Calibri" panose="020F0502020204030204" pitchFamily="34" charset="0"/>
              <a:cs typeface="Calibri" panose="020F0502020204030204" pitchFamily="34" charset="0"/>
            </a:rPr>
            <a:t>A statement that the parties are entitled to advisor of their choice.</a:t>
          </a:r>
        </a:p>
      </dgm:t>
    </dgm:pt>
    <dgm:pt modelId="{956C9B5D-7AA4-4DF2-BED7-8A18B8F4A6B4}" type="parTrans" cxnId="{324A0E63-F214-481A-BDBC-28886A58C061}">
      <dgm:prSet/>
      <dgm:spPr/>
      <dgm:t>
        <a:bodyPr/>
        <a:lstStyle/>
        <a:p>
          <a:endParaRPr lang="en-US"/>
        </a:p>
      </dgm:t>
    </dgm:pt>
    <dgm:pt modelId="{5C8B1141-627F-430B-84FC-F0EE68993CC1}" type="sibTrans" cxnId="{324A0E63-F214-481A-BDBC-28886A58C061}">
      <dgm:prSet/>
      <dgm:spPr/>
      <dgm:t>
        <a:bodyPr/>
        <a:lstStyle/>
        <a:p>
          <a:endParaRPr lang="en-US"/>
        </a:p>
      </dgm:t>
    </dgm:pt>
    <dgm:pt modelId="{0CE101B3-9A4D-4B97-A4ED-7666AB0EBEA8}">
      <dgm:prSet custT="1"/>
      <dgm:spPr/>
      <dgm:t>
        <a:bodyPr/>
        <a:lstStyle/>
        <a:p>
          <a:r>
            <a:rPr lang="en-US" sz="2000" dirty="0">
              <a:latin typeface="Calibri" panose="020F0502020204030204" pitchFamily="34" charset="0"/>
              <a:cs typeface="Calibri" panose="020F0502020204030204" pitchFamily="34" charset="0"/>
            </a:rPr>
            <a:t>A statement that the parties can request to inspect and review certain evidence.</a:t>
          </a:r>
        </a:p>
      </dgm:t>
    </dgm:pt>
    <dgm:pt modelId="{B7B6CA4E-0AE0-45C2-9688-E4135A45189C}" type="parTrans" cxnId="{F000075E-CE81-48AB-A9FD-2C3AD5A8B7BD}">
      <dgm:prSet/>
      <dgm:spPr/>
      <dgm:t>
        <a:bodyPr/>
        <a:lstStyle/>
        <a:p>
          <a:endParaRPr lang="en-US"/>
        </a:p>
      </dgm:t>
    </dgm:pt>
    <dgm:pt modelId="{0262D502-90F0-481C-9769-0E6922A3EC90}" type="sibTrans" cxnId="{F000075E-CE81-48AB-A9FD-2C3AD5A8B7BD}">
      <dgm:prSet/>
      <dgm:spPr/>
      <dgm:t>
        <a:bodyPr/>
        <a:lstStyle/>
        <a:p>
          <a:endParaRPr lang="en-US"/>
        </a:p>
      </dgm:t>
    </dgm:pt>
    <dgm:pt modelId="{C2650FF5-BF33-43E2-84AB-F037DDC1D444}">
      <dgm:prSet custT="1"/>
      <dgm:spPr/>
      <dgm:t>
        <a:bodyPr/>
        <a:lstStyle/>
        <a:p>
          <a:r>
            <a:rPr lang="en-US" sz="2000" dirty="0">
              <a:latin typeface="Calibri" panose="020F0502020204030204" pitchFamily="34" charset="0"/>
              <a:cs typeface="Calibri" panose="020F0502020204030204" pitchFamily="34" charset="0"/>
            </a:rPr>
            <a:t>Information regarding the code of conduct and false statements.</a:t>
          </a:r>
        </a:p>
      </dgm:t>
    </dgm:pt>
    <dgm:pt modelId="{03297FCA-F31D-4077-BC36-D05777FD08A9}" type="parTrans" cxnId="{A4212D2F-ECFC-4DDF-AA59-EACA21763498}">
      <dgm:prSet/>
      <dgm:spPr/>
      <dgm:t>
        <a:bodyPr/>
        <a:lstStyle/>
        <a:p>
          <a:endParaRPr lang="en-US"/>
        </a:p>
      </dgm:t>
    </dgm:pt>
    <dgm:pt modelId="{A326B12E-2B12-4782-A6C3-9B1210244654}" type="sibTrans" cxnId="{A4212D2F-ECFC-4DDF-AA59-EACA21763498}">
      <dgm:prSet/>
      <dgm:spPr/>
      <dgm:t>
        <a:bodyPr/>
        <a:lstStyle/>
        <a:p>
          <a:endParaRPr lang="en-US"/>
        </a:p>
      </dgm:t>
    </dgm:pt>
    <dgm:pt modelId="{50E19A0B-4809-4C47-9AEA-7EBA15257422}">
      <dgm:prSet custT="1"/>
      <dgm:spPr/>
      <dgm:t>
        <a:bodyPr/>
        <a:lstStyle/>
        <a:p>
          <a:r>
            <a:rPr lang="en-US" sz="2000" dirty="0">
              <a:latin typeface="Calibri" panose="020F0502020204030204" pitchFamily="34" charset="0"/>
              <a:cs typeface="Calibri" panose="020F0502020204030204" pitchFamily="34" charset="0"/>
            </a:rPr>
            <a:t>Inform </a:t>
          </a:r>
          <a:r>
            <a:rPr lang="en-US" sz="2000" dirty="0">
              <a:solidFill>
                <a:schemeClr val="tx1"/>
              </a:solidFill>
              <a:latin typeface="Calibri" panose="020F0502020204030204" pitchFamily="34" charset="0"/>
              <a:cs typeface="Calibri" panose="020F0502020204030204" pitchFamily="34" charset="0"/>
            </a:rPr>
            <a:t>parties</a:t>
          </a:r>
          <a:r>
            <a:rPr lang="en-US" sz="2000" dirty="0">
              <a:latin typeface="Calibri" panose="020F0502020204030204" pitchFamily="34" charset="0"/>
              <a:cs typeface="Calibri" panose="020F0502020204030204" pitchFamily="34" charset="0"/>
            </a:rPr>
            <a:t> if there is an opportunity to engage in </a:t>
          </a:r>
          <a:r>
            <a:rPr lang="en-US" sz="2000" b="1" dirty="0">
              <a:latin typeface="Calibri" panose="020F0502020204030204" pitchFamily="34" charset="0"/>
              <a:cs typeface="Calibri" panose="020F0502020204030204" pitchFamily="34" charset="0"/>
            </a:rPr>
            <a:t>informal resolution.</a:t>
          </a:r>
        </a:p>
      </dgm:t>
    </dgm:pt>
    <dgm:pt modelId="{AAE6E091-1D53-4655-9898-F00D7F76A882}" type="parTrans" cxnId="{1633AECF-DFE5-468B-95F6-B36A2519BDF6}">
      <dgm:prSet/>
      <dgm:spPr/>
      <dgm:t>
        <a:bodyPr/>
        <a:lstStyle/>
        <a:p>
          <a:endParaRPr lang="en-US"/>
        </a:p>
      </dgm:t>
    </dgm:pt>
    <dgm:pt modelId="{D7B4CE54-F8D8-42EC-B65C-4A99CE05708D}" type="sibTrans" cxnId="{1633AECF-DFE5-468B-95F6-B36A2519BDF6}">
      <dgm:prSet/>
      <dgm:spPr/>
      <dgm:t>
        <a:bodyPr/>
        <a:lstStyle/>
        <a:p>
          <a:endParaRPr lang="en-US"/>
        </a:p>
      </dgm:t>
    </dgm:pt>
    <dgm:pt modelId="{08200584-A796-4382-AD36-BC525C5D8FBF}">
      <dgm:prSet custT="1"/>
      <dgm:spPr/>
      <dgm:t>
        <a:bodyPr/>
        <a:lstStyle/>
        <a:p>
          <a:r>
            <a:rPr lang="en-US" sz="2000" dirty="0">
              <a:latin typeface="Calibri" panose="020F0502020204030204" pitchFamily="34" charset="0"/>
              <a:cs typeface="Calibri" panose="020F0502020204030204" pitchFamily="34" charset="0"/>
            </a:rPr>
            <a:t>Determination of dismissal – both parties have the right to appeal.</a:t>
          </a:r>
        </a:p>
      </dgm:t>
    </dgm:pt>
    <dgm:pt modelId="{04494BE2-B6E1-4556-A18B-4666198B4EAB}" type="parTrans" cxnId="{807F47FE-EFD1-4853-B17F-3F06B2185642}">
      <dgm:prSet/>
      <dgm:spPr/>
      <dgm:t>
        <a:bodyPr/>
        <a:lstStyle/>
        <a:p>
          <a:endParaRPr lang="en-US"/>
        </a:p>
      </dgm:t>
    </dgm:pt>
    <dgm:pt modelId="{8C84EF65-E203-41FD-A20A-5265FC375FDB}" type="sibTrans" cxnId="{807F47FE-EFD1-4853-B17F-3F06B2185642}">
      <dgm:prSet/>
      <dgm:spPr/>
      <dgm:t>
        <a:bodyPr/>
        <a:lstStyle/>
        <a:p>
          <a:endParaRPr lang="en-US"/>
        </a:p>
      </dgm:t>
    </dgm:pt>
    <dgm:pt modelId="{B1DEB348-C4B7-473D-ADFC-D9990EF84053}">
      <dgm:prSet custT="1"/>
      <dgm:spPr/>
      <dgm:t>
        <a:bodyPr/>
        <a:lstStyle/>
        <a:p>
          <a:r>
            <a:rPr lang="en-US" sz="2000" dirty="0">
              <a:latin typeface="Calibri" panose="020F0502020204030204" pitchFamily="34" charset="0"/>
              <a:cs typeface="Calibri" panose="020F0502020204030204" pitchFamily="34" charset="0"/>
            </a:rPr>
            <a:t>Range of possible remedies and disciplinary sanctions following determination of responsibility.</a:t>
          </a:r>
        </a:p>
      </dgm:t>
    </dgm:pt>
    <dgm:pt modelId="{CA289DC5-6123-49D0-ADA3-FF671CDB7D6F}" type="parTrans" cxnId="{0F7C8B1D-06F0-4E12-AB1A-530761356A04}">
      <dgm:prSet/>
      <dgm:spPr/>
      <dgm:t>
        <a:bodyPr/>
        <a:lstStyle/>
        <a:p>
          <a:endParaRPr lang="en-US"/>
        </a:p>
      </dgm:t>
    </dgm:pt>
    <dgm:pt modelId="{C6B23B8B-F809-4521-A2A5-6BB728BBDBC6}" type="sibTrans" cxnId="{0F7C8B1D-06F0-4E12-AB1A-530761356A04}">
      <dgm:prSet/>
      <dgm:spPr/>
      <dgm:t>
        <a:bodyPr/>
        <a:lstStyle/>
        <a:p>
          <a:endParaRPr lang="en-US"/>
        </a:p>
      </dgm:t>
    </dgm:pt>
    <dgm:pt modelId="{A513CB26-DC20-44DD-B12C-550FD474E37A}">
      <dgm:prSet custT="1"/>
      <dgm:spPr/>
      <dgm:t>
        <a:bodyPr/>
        <a:lstStyle/>
        <a:p>
          <a:r>
            <a:rPr lang="en-US" sz="2000" dirty="0">
              <a:latin typeface="Calibri" panose="020F0502020204030204" pitchFamily="34" charset="0"/>
              <a:cs typeface="Calibri" panose="020F0502020204030204" pitchFamily="34" charset="0"/>
            </a:rPr>
            <a:t>Which standard of evidence will be used to reach a determination. </a:t>
          </a:r>
        </a:p>
      </dgm:t>
    </dgm:pt>
    <dgm:pt modelId="{766AD1D4-9D0B-4CE5-A37E-577E732F0855}" type="parTrans" cxnId="{42EB40E1-B3EF-4F5E-924E-7ABA714AC4C4}">
      <dgm:prSet/>
      <dgm:spPr/>
      <dgm:t>
        <a:bodyPr/>
        <a:lstStyle/>
        <a:p>
          <a:endParaRPr lang="en-US"/>
        </a:p>
      </dgm:t>
    </dgm:pt>
    <dgm:pt modelId="{ACA1DABA-B1C2-4775-BF25-94FC6BF8C3FE}" type="sibTrans" cxnId="{42EB40E1-B3EF-4F5E-924E-7ABA714AC4C4}">
      <dgm:prSet/>
      <dgm:spPr/>
      <dgm:t>
        <a:bodyPr/>
        <a:lstStyle/>
        <a:p>
          <a:endParaRPr lang="en-US"/>
        </a:p>
      </dgm:t>
    </dgm:pt>
    <dgm:pt modelId="{1C3320BA-D66F-4AF4-A8D4-A40824823EC3}" type="pres">
      <dgm:prSet presAssocID="{3903F54D-0859-4BBC-801A-85E5758AB2D0}" presName="vert0" presStyleCnt="0">
        <dgm:presLayoutVars>
          <dgm:dir/>
          <dgm:animOne val="branch"/>
          <dgm:animLvl val="lvl"/>
        </dgm:presLayoutVars>
      </dgm:prSet>
      <dgm:spPr/>
      <dgm:t>
        <a:bodyPr/>
        <a:lstStyle/>
        <a:p>
          <a:endParaRPr lang="en-US"/>
        </a:p>
      </dgm:t>
    </dgm:pt>
    <dgm:pt modelId="{E5B925D0-B12F-4455-884E-801E1C4FD9BD}" type="pres">
      <dgm:prSet presAssocID="{3DD1A37A-64BF-4096-9B90-783C1ABD831A}" presName="thickLine" presStyleLbl="alignNode1" presStyleIdx="0" presStyleCnt="9"/>
      <dgm:spPr/>
    </dgm:pt>
    <dgm:pt modelId="{BA992F01-8752-4323-8E00-0E5F820398FF}" type="pres">
      <dgm:prSet presAssocID="{3DD1A37A-64BF-4096-9B90-783C1ABD831A}" presName="horz1" presStyleCnt="0"/>
      <dgm:spPr/>
    </dgm:pt>
    <dgm:pt modelId="{DC4A1FC7-3651-45BC-A923-A5A2DDC66AE4}" type="pres">
      <dgm:prSet presAssocID="{3DD1A37A-64BF-4096-9B90-783C1ABD831A}" presName="tx1" presStyleLbl="revTx" presStyleIdx="0" presStyleCnt="9"/>
      <dgm:spPr/>
      <dgm:t>
        <a:bodyPr/>
        <a:lstStyle/>
        <a:p>
          <a:endParaRPr lang="en-US"/>
        </a:p>
      </dgm:t>
    </dgm:pt>
    <dgm:pt modelId="{F2D327A9-5F16-4989-908E-FE260AE4EEDE}" type="pres">
      <dgm:prSet presAssocID="{3DD1A37A-64BF-4096-9B90-783C1ABD831A}" presName="vert1" presStyleCnt="0"/>
      <dgm:spPr/>
    </dgm:pt>
    <dgm:pt modelId="{49B707E2-7552-46CD-8EA2-9DB4139DA3F5}" type="pres">
      <dgm:prSet presAssocID="{FE92F07C-95E0-4B08-9100-764FAF705511}" presName="thickLine" presStyleLbl="alignNode1" presStyleIdx="1" presStyleCnt="9"/>
      <dgm:spPr/>
    </dgm:pt>
    <dgm:pt modelId="{DF8AFDDB-BE21-43F2-AFD7-41F646BED8C6}" type="pres">
      <dgm:prSet presAssocID="{FE92F07C-95E0-4B08-9100-764FAF705511}" presName="horz1" presStyleCnt="0"/>
      <dgm:spPr/>
    </dgm:pt>
    <dgm:pt modelId="{7B810C84-CFCC-4AAE-A88C-C775CAA5BFFA}" type="pres">
      <dgm:prSet presAssocID="{FE92F07C-95E0-4B08-9100-764FAF705511}" presName="tx1" presStyleLbl="revTx" presStyleIdx="1" presStyleCnt="9"/>
      <dgm:spPr/>
      <dgm:t>
        <a:bodyPr/>
        <a:lstStyle/>
        <a:p>
          <a:endParaRPr lang="en-US"/>
        </a:p>
      </dgm:t>
    </dgm:pt>
    <dgm:pt modelId="{4A094B83-6F74-4CE5-88CB-2696A1AF9395}" type="pres">
      <dgm:prSet presAssocID="{FE92F07C-95E0-4B08-9100-764FAF705511}" presName="vert1" presStyleCnt="0"/>
      <dgm:spPr/>
    </dgm:pt>
    <dgm:pt modelId="{FE1A956E-FD3B-4C97-A89D-2E2564228ED0}" type="pres">
      <dgm:prSet presAssocID="{E4369E9F-2D7A-4C15-8047-75FE78869609}" presName="thickLine" presStyleLbl="alignNode1" presStyleIdx="2" presStyleCnt="9"/>
      <dgm:spPr/>
    </dgm:pt>
    <dgm:pt modelId="{801F4352-16C5-45D9-AAA0-FB20817159C4}" type="pres">
      <dgm:prSet presAssocID="{E4369E9F-2D7A-4C15-8047-75FE78869609}" presName="horz1" presStyleCnt="0"/>
      <dgm:spPr/>
    </dgm:pt>
    <dgm:pt modelId="{8FF307C5-2F38-493E-A9B8-159E65EC5D54}" type="pres">
      <dgm:prSet presAssocID="{E4369E9F-2D7A-4C15-8047-75FE78869609}" presName="tx1" presStyleLbl="revTx" presStyleIdx="2" presStyleCnt="9"/>
      <dgm:spPr/>
      <dgm:t>
        <a:bodyPr/>
        <a:lstStyle/>
        <a:p>
          <a:endParaRPr lang="en-US"/>
        </a:p>
      </dgm:t>
    </dgm:pt>
    <dgm:pt modelId="{945EC483-F419-496B-BCCB-CE4E4899DD1B}" type="pres">
      <dgm:prSet presAssocID="{E4369E9F-2D7A-4C15-8047-75FE78869609}" presName="vert1" presStyleCnt="0"/>
      <dgm:spPr/>
    </dgm:pt>
    <dgm:pt modelId="{FDBEE8AB-4286-4834-95D2-C7F0806BADAC}" type="pres">
      <dgm:prSet presAssocID="{0CE101B3-9A4D-4B97-A4ED-7666AB0EBEA8}" presName="thickLine" presStyleLbl="alignNode1" presStyleIdx="3" presStyleCnt="9"/>
      <dgm:spPr/>
    </dgm:pt>
    <dgm:pt modelId="{3A0A8856-C430-45D2-B012-62EB1BFFC3FA}" type="pres">
      <dgm:prSet presAssocID="{0CE101B3-9A4D-4B97-A4ED-7666AB0EBEA8}" presName="horz1" presStyleCnt="0"/>
      <dgm:spPr/>
    </dgm:pt>
    <dgm:pt modelId="{4C061CCF-5D14-479C-9B99-5E05B4E9FEBA}" type="pres">
      <dgm:prSet presAssocID="{0CE101B3-9A4D-4B97-A4ED-7666AB0EBEA8}" presName="tx1" presStyleLbl="revTx" presStyleIdx="3" presStyleCnt="9"/>
      <dgm:spPr/>
      <dgm:t>
        <a:bodyPr/>
        <a:lstStyle/>
        <a:p>
          <a:endParaRPr lang="en-US"/>
        </a:p>
      </dgm:t>
    </dgm:pt>
    <dgm:pt modelId="{43F98411-5392-47B8-BDE4-EE8C5DC9BB7C}" type="pres">
      <dgm:prSet presAssocID="{0CE101B3-9A4D-4B97-A4ED-7666AB0EBEA8}" presName="vert1" presStyleCnt="0"/>
      <dgm:spPr/>
    </dgm:pt>
    <dgm:pt modelId="{5932F08D-EAE9-40F7-9C16-5BC633344C55}" type="pres">
      <dgm:prSet presAssocID="{C2650FF5-BF33-43E2-84AB-F037DDC1D444}" presName="thickLine" presStyleLbl="alignNode1" presStyleIdx="4" presStyleCnt="9"/>
      <dgm:spPr/>
    </dgm:pt>
    <dgm:pt modelId="{D15B24CB-1734-4AB3-9DD1-D751BF10B30A}" type="pres">
      <dgm:prSet presAssocID="{C2650FF5-BF33-43E2-84AB-F037DDC1D444}" presName="horz1" presStyleCnt="0"/>
      <dgm:spPr/>
    </dgm:pt>
    <dgm:pt modelId="{9CB25087-6C5B-4D7C-BAE3-B6AED700D253}" type="pres">
      <dgm:prSet presAssocID="{C2650FF5-BF33-43E2-84AB-F037DDC1D444}" presName="tx1" presStyleLbl="revTx" presStyleIdx="4" presStyleCnt="9"/>
      <dgm:spPr/>
      <dgm:t>
        <a:bodyPr/>
        <a:lstStyle/>
        <a:p>
          <a:endParaRPr lang="en-US"/>
        </a:p>
      </dgm:t>
    </dgm:pt>
    <dgm:pt modelId="{010FDD8C-42A1-400B-B64F-4ED72BA62930}" type="pres">
      <dgm:prSet presAssocID="{C2650FF5-BF33-43E2-84AB-F037DDC1D444}" presName="vert1" presStyleCnt="0"/>
      <dgm:spPr/>
    </dgm:pt>
    <dgm:pt modelId="{8477D413-C0FD-4213-99F6-75F3E7AEFE1C}" type="pres">
      <dgm:prSet presAssocID="{50E19A0B-4809-4C47-9AEA-7EBA15257422}" presName="thickLine" presStyleLbl="alignNode1" presStyleIdx="5" presStyleCnt="9"/>
      <dgm:spPr/>
    </dgm:pt>
    <dgm:pt modelId="{8AB19F7B-FDCB-498C-8F53-37F2B937A63E}" type="pres">
      <dgm:prSet presAssocID="{50E19A0B-4809-4C47-9AEA-7EBA15257422}" presName="horz1" presStyleCnt="0"/>
      <dgm:spPr/>
    </dgm:pt>
    <dgm:pt modelId="{5E318489-C846-40BB-B8D6-745DC9A52445}" type="pres">
      <dgm:prSet presAssocID="{50E19A0B-4809-4C47-9AEA-7EBA15257422}" presName="tx1" presStyleLbl="revTx" presStyleIdx="5" presStyleCnt="9"/>
      <dgm:spPr/>
      <dgm:t>
        <a:bodyPr/>
        <a:lstStyle/>
        <a:p>
          <a:endParaRPr lang="en-US"/>
        </a:p>
      </dgm:t>
    </dgm:pt>
    <dgm:pt modelId="{52B234E9-6FAB-4916-9F2B-FBCD77E65490}" type="pres">
      <dgm:prSet presAssocID="{50E19A0B-4809-4C47-9AEA-7EBA15257422}" presName="vert1" presStyleCnt="0"/>
      <dgm:spPr/>
    </dgm:pt>
    <dgm:pt modelId="{F70857F6-3C54-4BF8-AABE-C317C2DF5039}" type="pres">
      <dgm:prSet presAssocID="{08200584-A796-4382-AD36-BC525C5D8FBF}" presName="thickLine" presStyleLbl="alignNode1" presStyleIdx="6" presStyleCnt="9"/>
      <dgm:spPr/>
    </dgm:pt>
    <dgm:pt modelId="{5080DC28-CB05-4282-8CE7-238AEA62F314}" type="pres">
      <dgm:prSet presAssocID="{08200584-A796-4382-AD36-BC525C5D8FBF}" presName="horz1" presStyleCnt="0"/>
      <dgm:spPr/>
    </dgm:pt>
    <dgm:pt modelId="{52680679-1F71-49FD-BC75-07D9F1C491A7}" type="pres">
      <dgm:prSet presAssocID="{08200584-A796-4382-AD36-BC525C5D8FBF}" presName="tx1" presStyleLbl="revTx" presStyleIdx="6" presStyleCnt="9"/>
      <dgm:spPr/>
      <dgm:t>
        <a:bodyPr/>
        <a:lstStyle/>
        <a:p>
          <a:endParaRPr lang="en-US"/>
        </a:p>
      </dgm:t>
    </dgm:pt>
    <dgm:pt modelId="{C62172D6-1A90-44F5-AC51-3F44F596FFD1}" type="pres">
      <dgm:prSet presAssocID="{08200584-A796-4382-AD36-BC525C5D8FBF}" presName="vert1" presStyleCnt="0"/>
      <dgm:spPr/>
    </dgm:pt>
    <dgm:pt modelId="{06A85B85-0A99-41D4-87F9-767673C9847C}" type="pres">
      <dgm:prSet presAssocID="{B1DEB348-C4B7-473D-ADFC-D9990EF84053}" presName="thickLine" presStyleLbl="alignNode1" presStyleIdx="7" presStyleCnt="9"/>
      <dgm:spPr/>
    </dgm:pt>
    <dgm:pt modelId="{38FAF455-959B-476F-A6DB-7E43060365DC}" type="pres">
      <dgm:prSet presAssocID="{B1DEB348-C4B7-473D-ADFC-D9990EF84053}" presName="horz1" presStyleCnt="0"/>
      <dgm:spPr/>
    </dgm:pt>
    <dgm:pt modelId="{6515FDAF-1C9F-4444-ADB4-C0E58CE0FF6B}" type="pres">
      <dgm:prSet presAssocID="{B1DEB348-C4B7-473D-ADFC-D9990EF84053}" presName="tx1" presStyleLbl="revTx" presStyleIdx="7" presStyleCnt="9"/>
      <dgm:spPr/>
      <dgm:t>
        <a:bodyPr/>
        <a:lstStyle/>
        <a:p>
          <a:endParaRPr lang="en-US"/>
        </a:p>
      </dgm:t>
    </dgm:pt>
    <dgm:pt modelId="{38FAF381-1C81-4152-9773-C6A0097552E8}" type="pres">
      <dgm:prSet presAssocID="{B1DEB348-C4B7-473D-ADFC-D9990EF84053}" presName="vert1" presStyleCnt="0"/>
      <dgm:spPr/>
    </dgm:pt>
    <dgm:pt modelId="{044195A2-E911-4C03-A2F2-8EADEFAB21E3}" type="pres">
      <dgm:prSet presAssocID="{A513CB26-DC20-44DD-B12C-550FD474E37A}" presName="thickLine" presStyleLbl="alignNode1" presStyleIdx="8" presStyleCnt="9"/>
      <dgm:spPr/>
    </dgm:pt>
    <dgm:pt modelId="{A94D99CC-84E3-443A-BBF2-B7F13A7DE1E8}" type="pres">
      <dgm:prSet presAssocID="{A513CB26-DC20-44DD-B12C-550FD474E37A}" presName="horz1" presStyleCnt="0"/>
      <dgm:spPr/>
    </dgm:pt>
    <dgm:pt modelId="{E122D80B-E363-4ABB-ABAA-753E1D495E98}" type="pres">
      <dgm:prSet presAssocID="{A513CB26-DC20-44DD-B12C-550FD474E37A}" presName="tx1" presStyleLbl="revTx" presStyleIdx="8" presStyleCnt="9"/>
      <dgm:spPr/>
      <dgm:t>
        <a:bodyPr/>
        <a:lstStyle/>
        <a:p>
          <a:endParaRPr lang="en-US"/>
        </a:p>
      </dgm:t>
    </dgm:pt>
    <dgm:pt modelId="{F567D747-8078-465B-B627-CE5865768CC3}" type="pres">
      <dgm:prSet presAssocID="{A513CB26-DC20-44DD-B12C-550FD474E37A}" presName="vert1" presStyleCnt="0"/>
      <dgm:spPr/>
    </dgm:pt>
  </dgm:ptLst>
  <dgm:cxnLst>
    <dgm:cxn modelId="{CC0745E8-7907-48C7-AB97-CE6F7FA746F3}" type="presOf" srcId="{3DD1A37A-64BF-4096-9B90-783C1ABD831A}" destId="{DC4A1FC7-3651-45BC-A923-A5A2DDC66AE4}" srcOrd="0" destOrd="0" presId="urn:microsoft.com/office/officeart/2008/layout/LinedList"/>
    <dgm:cxn modelId="{E65AC593-86E4-4541-81BD-4EB8689F8FFE}" srcId="{3903F54D-0859-4BBC-801A-85E5758AB2D0}" destId="{3DD1A37A-64BF-4096-9B90-783C1ABD831A}" srcOrd="0" destOrd="0" parTransId="{8974AA14-80B0-4E56-BD19-153A7984DBC9}" sibTransId="{CF92B940-EEDD-4F94-A569-464D25F7C3F0}"/>
    <dgm:cxn modelId="{0F7C8B1D-06F0-4E12-AB1A-530761356A04}" srcId="{3903F54D-0859-4BBC-801A-85E5758AB2D0}" destId="{B1DEB348-C4B7-473D-ADFC-D9990EF84053}" srcOrd="7" destOrd="0" parTransId="{CA289DC5-6123-49D0-ADA3-FF671CDB7D6F}" sibTransId="{C6B23B8B-F809-4521-A2A5-6BB728BBDBC6}"/>
    <dgm:cxn modelId="{A5E9DCE9-6F27-4E99-8EC9-EB03C8F9140E}" type="presOf" srcId="{FE92F07C-95E0-4B08-9100-764FAF705511}" destId="{7B810C84-CFCC-4AAE-A88C-C775CAA5BFFA}" srcOrd="0" destOrd="0" presId="urn:microsoft.com/office/officeart/2008/layout/LinedList"/>
    <dgm:cxn modelId="{A4212D2F-ECFC-4DDF-AA59-EACA21763498}" srcId="{3903F54D-0859-4BBC-801A-85E5758AB2D0}" destId="{C2650FF5-BF33-43E2-84AB-F037DDC1D444}" srcOrd="4" destOrd="0" parTransId="{03297FCA-F31D-4077-BC36-D05777FD08A9}" sibTransId="{A326B12E-2B12-4782-A6C3-9B1210244654}"/>
    <dgm:cxn modelId="{C8318824-0B8A-4947-B9D6-2AB208840F6E}" type="presOf" srcId="{50E19A0B-4809-4C47-9AEA-7EBA15257422}" destId="{5E318489-C846-40BB-B8D6-745DC9A52445}" srcOrd="0" destOrd="0" presId="urn:microsoft.com/office/officeart/2008/layout/LinedList"/>
    <dgm:cxn modelId="{CF3DB975-DB44-4ED9-87D7-30690BC36FEB}" type="presOf" srcId="{E4369E9F-2D7A-4C15-8047-75FE78869609}" destId="{8FF307C5-2F38-493E-A9B8-159E65EC5D54}" srcOrd="0" destOrd="0" presId="urn:microsoft.com/office/officeart/2008/layout/LinedList"/>
    <dgm:cxn modelId="{C6F292D3-3F82-4C66-96C7-4E10FE4FFB18}" type="presOf" srcId="{0CE101B3-9A4D-4B97-A4ED-7666AB0EBEA8}" destId="{4C061CCF-5D14-479C-9B99-5E05B4E9FEBA}" srcOrd="0" destOrd="0" presId="urn:microsoft.com/office/officeart/2008/layout/LinedList"/>
    <dgm:cxn modelId="{978A1DBA-BFCF-423B-BBF1-3F41E3F1E631}" type="presOf" srcId="{B1DEB348-C4B7-473D-ADFC-D9990EF84053}" destId="{6515FDAF-1C9F-4444-ADB4-C0E58CE0FF6B}" srcOrd="0" destOrd="0" presId="urn:microsoft.com/office/officeart/2008/layout/LinedList"/>
    <dgm:cxn modelId="{1633AECF-DFE5-468B-95F6-B36A2519BDF6}" srcId="{3903F54D-0859-4BBC-801A-85E5758AB2D0}" destId="{50E19A0B-4809-4C47-9AEA-7EBA15257422}" srcOrd="5" destOrd="0" parTransId="{AAE6E091-1D53-4655-9898-F00D7F76A882}" sibTransId="{D7B4CE54-F8D8-42EC-B65C-4A99CE05708D}"/>
    <dgm:cxn modelId="{D87445EC-4EB2-4ACF-8819-8D1820B326E4}" srcId="{3903F54D-0859-4BBC-801A-85E5758AB2D0}" destId="{FE92F07C-95E0-4B08-9100-764FAF705511}" srcOrd="1" destOrd="0" parTransId="{408968E8-A56E-497B-B353-096AF9DFC7C4}" sibTransId="{1E5942EF-CE25-4D2B-BC22-CF7EF5FDCEF0}"/>
    <dgm:cxn modelId="{114D093F-6B95-4D68-8CA2-B79FC479D2D3}" type="presOf" srcId="{08200584-A796-4382-AD36-BC525C5D8FBF}" destId="{52680679-1F71-49FD-BC75-07D9F1C491A7}" srcOrd="0" destOrd="0" presId="urn:microsoft.com/office/officeart/2008/layout/LinedList"/>
    <dgm:cxn modelId="{807F47FE-EFD1-4853-B17F-3F06B2185642}" srcId="{3903F54D-0859-4BBC-801A-85E5758AB2D0}" destId="{08200584-A796-4382-AD36-BC525C5D8FBF}" srcOrd="6" destOrd="0" parTransId="{04494BE2-B6E1-4556-A18B-4666198B4EAB}" sibTransId="{8C84EF65-E203-41FD-A20A-5265FC375FDB}"/>
    <dgm:cxn modelId="{F000075E-CE81-48AB-A9FD-2C3AD5A8B7BD}" srcId="{3903F54D-0859-4BBC-801A-85E5758AB2D0}" destId="{0CE101B3-9A4D-4B97-A4ED-7666AB0EBEA8}" srcOrd="3" destOrd="0" parTransId="{B7B6CA4E-0AE0-45C2-9688-E4135A45189C}" sibTransId="{0262D502-90F0-481C-9769-0E6922A3EC90}"/>
    <dgm:cxn modelId="{36FA14CB-6B5B-4CCF-BB7A-DDE726146FCE}" type="presOf" srcId="{A513CB26-DC20-44DD-B12C-550FD474E37A}" destId="{E122D80B-E363-4ABB-ABAA-753E1D495E98}" srcOrd="0" destOrd="0" presId="urn:microsoft.com/office/officeart/2008/layout/LinedList"/>
    <dgm:cxn modelId="{42EB40E1-B3EF-4F5E-924E-7ABA714AC4C4}" srcId="{3903F54D-0859-4BBC-801A-85E5758AB2D0}" destId="{A513CB26-DC20-44DD-B12C-550FD474E37A}" srcOrd="8" destOrd="0" parTransId="{766AD1D4-9D0B-4CE5-A37E-577E732F0855}" sibTransId="{ACA1DABA-B1C2-4775-BF25-94FC6BF8C3FE}"/>
    <dgm:cxn modelId="{1C5451A7-6F19-42D3-B0D1-719F9409063A}" type="presOf" srcId="{3903F54D-0859-4BBC-801A-85E5758AB2D0}" destId="{1C3320BA-D66F-4AF4-A8D4-A40824823EC3}" srcOrd="0" destOrd="0" presId="urn:microsoft.com/office/officeart/2008/layout/LinedList"/>
    <dgm:cxn modelId="{324A0E63-F214-481A-BDBC-28886A58C061}" srcId="{3903F54D-0859-4BBC-801A-85E5758AB2D0}" destId="{E4369E9F-2D7A-4C15-8047-75FE78869609}" srcOrd="2" destOrd="0" parTransId="{956C9B5D-7AA4-4DF2-BED7-8A18B8F4A6B4}" sibTransId="{5C8B1141-627F-430B-84FC-F0EE68993CC1}"/>
    <dgm:cxn modelId="{8A74EA2B-F571-4B53-A92D-77611F5B3971}" type="presOf" srcId="{C2650FF5-BF33-43E2-84AB-F037DDC1D444}" destId="{9CB25087-6C5B-4D7C-BAE3-B6AED700D253}" srcOrd="0" destOrd="0" presId="urn:microsoft.com/office/officeart/2008/layout/LinedList"/>
    <dgm:cxn modelId="{5F895E6B-9F82-4FA6-A4B7-C835C3A5C464}" type="presParOf" srcId="{1C3320BA-D66F-4AF4-A8D4-A40824823EC3}" destId="{E5B925D0-B12F-4455-884E-801E1C4FD9BD}" srcOrd="0" destOrd="0" presId="urn:microsoft.com/office/officeart/2008/layout/LinedList"/>
    <dgm:cxn modelId="{4F425257-EE0E-4B16-9582-53F99C361FFB}" type="presParOf" srcId="{1C3320BA-D66F-4AF4-A8D4-A40824823EC3}" destId="{BA992F01-8752-4323-8E00-0E5F820398FF}" srcOrd="1" destOrd="0" presId="urn:microsoft.com/office/officeart/2008/layout/LinedList"/>
    <dgm:cxn modelId="{3E41BB21-4B60-41BD-B999-4B2ADF415313}" type="presParOf" srcId="{BA992F01-8752-4323-8E00-0E5F820398FF}" destId="{DC4A1FC7-3651-45BC-A923-A5A2DDC66AE4}" srcOrd="0" destOrd="0" presId="urn:microsoft.com/office/officeart/2008/layout/LinedList"/>
    <dgm:cxn modelId="{F7A9AFF4-752D-4A82-80E3-308F12D424EA}" type="presParOf" srcId="{BA992F01-8752-4323-8E00-0E5F820398FF}" destId="{F2D327A9-5F16-4989-908E-FE260AE4EEDE}" srcOrd="1" destOrd="0" presId="urn:microsoft.com/office/officeart/2008/layout/LinedList"/>
    <dgm:cxn modelId="{02C8A451-6377-4DED-8587-289CAFFD1FE9}" type="presParOf" srcId="{1C3320BA-D66F-4AF4-A8D4-A40824823EC3}" destId="{49B707E2-7552-46CD-8EA2-9DB4139DA3F5}" srcOrd="2" destOrd="0" presId="urn:microsoft.com/office/officeart/2008/layout/LinedList"/>
    <dgm:cxn modelId="{6FDB0C3C-CB20-440F-AAD7-0DC9D2DCF8CE}" type="presParOf" srcId="{1C3320BA-D66F-4AF4-A8D4-A40824823EC3}" destId="{DF8AFDDB-BE21-43F2-AFD7-41F646BED8C6}" srcOrd="3" destOrd="0" presId="urn:microsoft.com/office/officeart/2008/layout/LinedList"/>
    <dgm:cxn modelId="{EB8293D1-C2F8-4FAA-A2F6-70C66BCCC328}" type="presParOf" srcId="{DF8AFDDB-BE21-43F2-AFD7-41F646BED8C6}" destId="{7B810C84-CFCC-4AAE-A88C-C775CAA5BFFA}" srcOrd="0" destOrd="0" presId="urn:microsoft.com/office/officeart/2008/layout/LinedList"/>
    <dgm:cxn modelId="{2717C113-D797-41C4-8E4B-FBEA0473F2EC}" type="presParOf" srcId="{DF8AFDDB-BE21-43F2-AFD7-41F646BED8C6}" destId="{4A094B83-6F74-4CE5-88CB-2696A1AF9395}" srcOrd="1" destOrd="0" presId="urn:microsoft.com/office/officeart/2008/layout/LinedList"/>
    <dgm:cxn modelId="{BA30D84F-37D2-4851-AD70-A68B04287185}" type="presParOf" srcId="{1C3320BA-D66F-4AF4-A8D4-A40824823EC3}" destId="{FE1A956E-FD3B-4C97-A89D-2E2564228ED0}" srcOrd="4" destOrd="0" presId="urn:microsoft.com/office/officeart/2008/layout/LinedList"/>
    <dgm:cxn modelId="{E726F614-3F46-4308-96D7-D683FAE53F14}" type="presParOf" srcId="{1C3320BA-D66F-4AF4-A8D4-A40824823EC3}" destId="{801F4352-16C5-45D9-AAA0-FB20817159C4}" srcOrd="5" destOrd="0" presId="urn:microsoft.com/office/officeart/2008/layout/LinedList"/>
    <dgm:cxn modelId="{9C9280F7-DC0E-4942-9E75-06FBD43AEF78}" type="presParOf" srcId="{801F4352-16C5-45D9-AAA0-FB20817159C4}" destId="{8FF307C5-2F38-493E-A9B8-159E65EC5D54}" srcOrd="0" destOrd="0" presId="urn:microsoft.com/office/officeart/2008/layout/LinedList"/>
    <dgm:cxn modelId="{2632C297-F6A3-4D5A-B9F1-23F7251806F2}" type="presParOf" srcId="{801F4352-16C5-45D9-AAA0-FB20817159C4}" destId="{945EC483-F419-496B-BCCB-CE4E4899DD1B}" srcOrd="1" destOrd="0" presId="urn:microsoft.com/office/officeart/2008/layout/LinedList"/>
    <dgm:cxn modelId="{0DAD5A8D-862D-48AB-8BBD-973E8B11C897}" type="presParOf" srcId="{1C3320BA-D66F-4AF4-A8D4-A40824823EC3}" destId="{FDBEE8AB-4286-4834-95D2-C7F0806BADAC}" srcOrd="6" destOrd="0" presId="urn:microsoft.com/office/officeart/2008/layout/LinedList"/>
    <dgm:cxn modelId="{80C6CC0E-B5D5-4C81-810C-61B574DDD08F}" type="presParOf" srcId="{1C3320BA-D66F-4AF4-A8D4-A40824823EC3}" destId="{3A0A8856-C430-45D2-B012-62EB1BFFC3FA}" srcOrd="7" destOrd="0" presId="urn:microsoft.com/office/officeart/2008/layout/LinedList"/>
    <dgm:cxn modelId="{077C923D-3656-43CD-8A87-39B79EF9DBBA}" type="presParOf" srcId="{3A0A8856-C430-45D2-B012-62EB1BFFC3FA}" destId="{4C061CCF-5D14-479C-9B99-5E05B4E9FEBA}" srcOrd="0" destOrd="0" presId="urn:microsoft.com/office/officeart/2008/layout/LinedList"/>
    <dgm:cxn modelId="{DB004A17-CF57-4517-ADD4-83BAC4452BC2}" type="presParOf" srcId="{3A0A8856-C430-45D2-B012-62EB1BFFC3FA}" destId="{43F98411-5392-47B8-BDE4-EE8C5DC9BB7C}" srcOrd="1" destOrd="0" presId="urn:microsoft.com/office/officeart/2008/layout/LinedList"/>
    <dgm:cxn modelId="{C6764E96-5D28-4E49-B48B-22E600985D9E}" type="presParOf" srcId="{1C3320BA-D66F-4AF4-A8D4-A40824823EC3}" destId="{5932F08D-EAE9-40F7-9C16-5BC633344C55}" srcOrd="8" destOrd="0" presId="urn:microsoft.com/office/officeart/2008/layout/LinedList"/>
    <dgm:cxn modelId="{49E7FA08-9AB2-4AE8-BA38-29E96643ABA8}" type="presParOf" srcId="{1C3320BA-D66F-4AF4-A8D4-A40824823EC3}" destId="{D15B24CB-1734-4AB3-9DD1-D751BF10B30A}" srcOrd="9" destOrd="0" presId="urn:microsoft.com/office/officeart/2008/layout/LinedList"/>
    <dgm:cxn modelId="{CFB0417D-953E-4EB9-9591-98A21E959065}" type="presParOf" srcId="{D15B24CB-1734-4AB3-9DD1-D751BF10B30A}" destId="{9CB25087-6C5B-4D7C-BAE3-B6AED700D253}" srcOrd="0" destOrd="0" presId="urn:microsoft.com/office/officeart/2008/layout/LinedList"/>
    <dgm:cxn modelId="{317BC8B9-BEF8-4173-91A9-35FE7758E054}" type="presParOf" srcId="{D15B24CB-1734-4AB3-9DD1-D751BF10B30A}" destId="{010FDD8C-42A1-400B-B64F-4ED72BA62930}" srcOrd="1" destOrd="0" presId="urn:microsoft.com/office/officeart/2008/layout/LinedList"/>
    <dgm:cxn modelId="{B21A1515-9339-4416-9796-2993CDAF4914}" type="presParOf" srcId="{1C3320BA-D66F-4AF4-A8D4-A40824823EC3}" destId="{8477D413-C0FD-4213-99F6-75F3E7AEFE1C}" srcOrd="10" destOrd="0" presId="urn:microsoft.com/office/officeart/2008/layout/LinedList"/>
    <dgm:cxn modelId="{D35BAD7A-758E-43E3-8186-439AC06F10A1}" type="presParOf" srcId="{1C3320BA-D66F-4AF4-A8D4-A40824823EC3}" destId="{8AB19F7B-FDCB-498C-8F53-37F2B937A63E}" srcOrd="11" destOrd="0" presId="urn:microsoft.com/office/officeart/2008/layout/LinedList"/>
    <dgm:cxn modelId="{0B839230-B288-4FF0-A3B0-C8A09B073BE4}" type="presParOf" srcId="{8AB19F7B-FDCB-498C-8F53-37F2B937A63E}" destId="{5E318489-C846-40BB-B8D6-745DC9A52445}" srcOrd="0" destOrd="0" presId="urn:microsoft.com/office/officeart/2008/layout/LinedList"/>
    <dgm:cxn modelId="{6721ABE8-EF2C-40E1-8BFB-FB32D4FD3526}" type="presParOf" srcId="{8AB19F7B-FDCB-498C-8F53-37F2B937A63E}" destId="{52B234E9-6FAB-4916-9F2B-FBCD77E65490}" srcOrd="1" destOrd="0" presId="urn:microsoft.com/office/officeart/2008/layout/LinedList"/>
    <dgm:cxn modelId="{53BDFDB7-D6F2-4819-A3D6-8492F6CA9277}" type="presParOf" srcId="{1C3320BA-D66F-4AF4-A8D4-A40824823EC3}" destId="{F70857F6-3C54-4BF8-AABE-C317C2DF5039}" srcOrd="12" destOrd="0" presId="urn:microsoft.com/office/officeart/2008/layout/LinedList"/>
    <dgm:cxn modelId="{8A49BE87-5198-47B7-A2F4-BE539A423D55}" type="presParOf" srcId="{1C3320BA-D66F-4AF4-A8D4-A40824823EC3}" destId="{5080DC28-CB05-4282-8CE7-238AEA62F314}" srcOrd="13" destOrd="0" presId="urn:microsoft.com/office/officeart/2008/layout/LinedList"/>
    <dgm:cxn modelId="{B94264A5-989A-445F-9165-95A7F8966270}" type="presParOf" srcId="{5080DC28-CB05-4282-8CE7-238AEA62F314}" destId="{52680679-1F71-49FD-BC75-07D9F1C491A7}" srcOrd="0" destOrd="0" presId="urn:microsoft.com/office/officeart/2008/layout/LinedList"/>
    <dgm:cxn modelId="{976FA9DD-ED29-4082-A743-D64125F61557}" type="presParOf" srcId="{5080DC28-CB05-4282-8CE7-238AEA62F314}" destId="{C62172D6-1A90-44F5-AC51-3F44F596FFD1}" srcOrd="1" destOrd="0" presId="urn:microsoft.com/office/officeart/2008/layout/LinedList"/>
    <dgm:cxn modelId="{EA294134-28BA-46D1-A3A9-350F821BD3F6}" type="presParOf" srcId="{1C3320BA-D66F-4AF4-A8D4-A40824823EC3}" destId="{06A85B85-0A99-41D4-87F9-767673C9847C}" srcOrd="14" destOrd="0" presId="urn:microsoft.com/office/officeart/2008/layout/LinedList"/>
    <dgm:cxn modelId="{9BABABBA-90F8-454C-B657-BD640F795B8D}" type="presParOf" srcId="{1C3320BA-D66F-4AF4-A8D4-A40824823EC3}" destId="{38FAF455-959B-476F-A6DB-7E43060365DC}" srcOrd="15" destOrd="0" presId="urn:microsoft.com/office/officeart/2008/layout/LinedList"/>
    <dgm:cxn modelId="{F32C2C78-E4A6-46F5-8463-402B61F5F69A}" type="presParOf" srcId="{38FAF455-959B-476F-A6DB-7E43060365DC}" destId="{6515FDAF-1C9F-4444-ADB4-C0E58CE0FF6B}" srcOrd="0" destOrd="0" presId="urn:microsoft.com/office/officeart/2008/layout/LinedList"/>
    <dgm:cxn modelId="{276DC5C6-4E59-4FFC-A67A-0AA5E71DAD9D}" type="presParOf" srcId="{38FAF455-959B-476F-A6DB-7E43060365DC}" destId="{38FAF381-1C81-4152-9773-C6A0097552E8}" srcOrd="1" destOrd="0" presId="urn:microsoft.com/office/officeart/2008/layout/LinedList"/>
    <dgm:cxn modelId="{147A1F46-8AF1-4B96-AB8B-4B40DCEB2388}" type="presParOf" srcId="{1C3320BA-D66F-4AF4-A8D4-A40824823EC3}" destId="{044195A2-E911-4C03-A2F2-8EADEFAB21E3}" srcOrd="16" destOrd="0" presId="urn:microsoft.com/office/officeart/2008/layout/LinedList"/>
    <dgm:cxn modelId="{E236F2BE-3290-4286-8BA1-DFF61FB6DBC7}" type="presParOf" srcId="{1C3320BA-D66F-4AF4-A8D4-A40824823EC3}" destId="{A94D99CC-84E3-443A-BBF2-B7F13A7DE1E8}" srcOrd="17" destOrd="0" presId="urn:microsoft.com/office/officeart/2008/layout/LinedList"/>
    <dgm:cxn modelId="{029688F0-0128-48B7-A70B-7A28E4BF962B}" type="presParOf" srcId="{A94D99CC-84E3-443A-BBF2-B7F13A7DE1E8}" destId="{E122D80B-E363-4ABB-ABAA-753E1D495E98}" srcOrd="0" destOrd="0" presId="urn:microsoft.com/office/officeart/2008/layout/LinedList"/>
    <dgm:cxn modelId="{DF549BAD-099F-44EC-9844-5944DCDF7282}" type="presParOf" srcId="{A94D99CC-84E3-443A-BBF2-B7F13A7DE1E8}" destId="{F567D747-8078-465B-B627-CE5865768CC3}"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83DCD60-6E04-467E-8484-DE678536A9A1}"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5648E90E-186A-4127-96EE-19DDE5B83BB0}">
      <dgm:prSet custT="1"/>
      <dgm:spPr/>
      <dgm:t>
        <a:bodyPr/>
        <a:lstStyle/>
        <a:p>
          <a:r>
            <a:rPr lang="en-US" sz="2000" dirty="0">
              <a:latin typeface="Calibri" panose="020F0502020204030204" pitchFamily="34" charset="0"/>
              <a:cs typeface="Calibri" panose="020F0502020204030204" pitchFamily="34" charset="0"/>
            </a:rPr>
            <a:t>Must dismiss a complaint that does not describe conduct that meets the definition of sexual harassment.</a:t>
          </a:r>
        </a:p>
      </dgm:t>
    </dgm:pt>
    <dgm:pt modelId="{8150BEA7-6CFD-4C72-B7B7-B46A7AFAA0D4}" type="parTrans" cxnId="{52A3DC8D-4D0F-48F5-AA06-29AEE9CDEFB0}">
      <dgm:prSet/>
      <dgm:spPr/>
      <dgm:t>
        <a:bodyPr/>
        <a:lstStyle/>
        <a:p>
          <a:endParaRPr lang="en-US"/>
        </a:p>
      </dgm:t>
    </dgm:pt>
    <dgm:pt modelId="{A0AD5492-EB94-45CC-AA13-E4347EC25A82}" type="sibTrans" cxnId="{52A3DC8D-4D0F-48F5-AA06-29AEE9CDEFB0}">
      <dgm:prSet/>
      <dgm:spPr/>
      <dgm:t>
        <a:bodyPr/>
        <a:lstStyle/>
        <a:p>
          <a:endParaRPr lang="en-US"/>
        </a:p>
      </dgm:t>
    </dgm:pt>
    <dgm:pt modelId="{808D3E71-D96D-4838-BBE0-2E226CA7F88A}">
      <dgm:prSet custT="1"/>
      <dgm:spPr/>
      <dgm:t>
        <a:bodyPr/>
        <a:lstStyle/>
        <a:p>
          <a:r>
            <a:rPr lang="en-US" sz="2000" dirty="0">
              <a:latin typeface="Calibri" panose="020F0502020204030204" pitchFamily="34" charset="0"/>
              <a:cs typeface="Calibri" panose="020F0502020204030204" pitchFamily="34" charset="0"/>
            </a:rPr>
            <a:t>Complaint alleges sexual harassment that did not occur in the school’s education program or activity.</a:t>
          </a:r>
        </a:p>
      </dgm:t>
    </dgm:pt>
    <dgm:pt modelId="{E2575369-EDEE-46A2-9066-3D07B0303E6D}" type="parTrans" cxnId="{7941CC7B-8D0F-4D9D-BC4B-A62EAD51B8F4}">
      <dgm:prSet/>
      <dgm:spPr/>
      <dgm:t>
        <a:bodyPr/>
        <a:lstStyle/>
        <a:p>
          <a:endParaRPr lang="en-US"/>
        </a:p>
      </dgm:t>
    </dgm:pt>
    <dgm:pt modelId="{89EF4063-FAB6-45AE-B2C4-717562787D8F}" type="sibTrans" cxnId="{7941CC7B-8D0F-4D9D-BC4B-A62EAD51B8F4}">
      <dgm:prSet/>
      <dgm:spPr/>
      <dgm:t>
        <a:bodyPr/>
        <a:lstStyle/>
        <a:p>
          <a:endParaRPr lang="en-US"/>
        </a:p>
      </dgm:t>
    </dgm:pt>
    <dgm:pt modelId="{4250AA13-4866-40C9-9D99-B36012E6DA5D}">
      <dgm:prSet custT="1"/>
      <dgm:spPr/>
      <dgm:t>
        <a:bodyPr/>
        <a:lstStyle/>
        <a:p>
          <a:r>
            <a:rPr lang="en-US" sz="2000" dirty="0">
              <a:latin typeface="Calibri" panose="020F0502020204030204" pitchFamily="34" charset="0"/>
              <a:cs typeface="Calibri" panose="020F0502020204030204" pitchFamily="34" charset="0"/>
            </a:rPr>
            <a:t>Complaint alleges sexual harassment did not occur in the United States.</a:t>
          </a:r>
        </a:p>
      </dgm:t>
    </dgm:pt>
    <dgm:pt modelId="{001372F9-19B5-4D2F-AFA8-7B818D2310BD}" type="parTrans" cxnId="{00E66C43-1EB1-4E7D-A2DC-F693E8466CE6}">
      <dgm:prSet/>
      <dgm:spPr/>
      <dgm:t>
        <a:bodyPr/>
        <a:lstStyle/>
        <a:p>
          <a:endParaRPr lang="en-US"/>
        </a:p>
      </dgm:t>
    </dgm:pt>
    <dgm:pt modelId="{05217CE0-BCBE-4239-8F4A-8BB7CFF641FB}" type="sibTrans" cxnId="{00E66C43-1EB1-4E7D-A2DC-F693E8466CE6}">
      <dgm:prSet/>
      <dgm:spPr/>
      <dgm:t>
        <a:bodyPr/>
        <a:lstStyle/>
        <a:p>
          <a:endParaRPr lang="en-US"/>
        </a:p>
      </dgm:t>
    </dgm:pt>
    <dgm:pt modelId="{ED8F0383-A3CA-46A4-B759-A7AE4C31ED21}">
      <dgm:prSet custT="1"/>
      <dgm:spPr/>
      <dgm:t>
        <a:bodyPr/>
        <a:lstStyle/>
        <a:p>
          <a:r>
            <a:rPr lang="en-US" sz="2000" dirty="0">
              <a:latin typeface="Calibri" panose="020F0502020204030204" pitchFamily="34" charset="0"/>
              <a:cs typeface="Calibri" panose="020F0502020204030204" pitchFamily="34" charset="0"/>
            </a:rPr>
            <a:t>Complaints can still be addressed under the school’s code of conduct.</a:t>
          </a:r>
        </a:p>
      </dgm:t>
    </dgm:pt>
    <dgm:pt modelId="{03F83E02-4939-46DA-8E33-1B70822766AF}" type="parTrans" cxnId="{605436FA-58A0-491D-8E86-A34DF6279C2C}">
      <dgm:prSet/>
      <dgm:spPr/>
      <dgm:t>
        <a:bodyPr/>
        <a:lstStyle/>
        <a:p>
          <a:endParaRPr lang="en-US"/>
        </a:p>
      </dgm:t>
    </dgm:pt>
    <dgm:pt modelId="{60575835-26A0-472D-B3BF-871323293294}" type="sibTrans" cxnId="{605436FA-58A0-491D-8E86-A34DF6279C2C}">
      <dgm:prSet/>
      <dgm:spPr/>
      <dgm:t>
        <a:bodyPr/>
        <a:lstStyle/>
        <a:p>
          <a:endParaRPr lang="en-US"/>
        </a:p>
      </dgm:t>
    </dgm:pt>
    <dgm:pt modelId="{3AA24788-97F2-48FE-8BE9-A369B443436D}" type="pres">
      <dgm:prSet presAssocID="{F83DCD60-6E04-467E-8484-DE678536A9A1}" presName="diagram" presStyleCnt="0">
        <dgm:presLayoutVars>
          <dgm:dir/>
          <dgm:resizeHandles val="exact"/>
        </dgm:presLayoutVars>
      </dgm:prSet>
      <dgm:spPr/>
      <dgm:t>
        <a:bodyPr/>
        <a:lstStyle/>
        <a:p>
          <a:endParaRPr lang="en-US"/>
        </a:p>
      </dgm:t>
    </dgm:pt>
    <dgm:pt modelId="{2DD5B5AB-396D-495E-A051-14A35163263C}" type="pres">
      <dgm:prSet presAssocID="{5648E90E-186A-4127-96EE-19DDE5B83BB0}" presName="node" presStyleLbl="node1" presStyleIdx="0" presStyleCnt="4">
        <dgm:presLayoutVars>
          <dgm:bulletEnabled val="1"/>
        </dgm:presLayoutVars>
      </dgm:prSet>
      <dgm:spPr/>
      <dgm:t>
        <a:bodyPr/>
        <a:lstStyle/>
        <a:p>
          <a:endParaRPr lang="en-US"/>
        </a:p>
      </dgm:t>
    </dgm:pt>
    <dgm:pt modelId="{1C871B24-5550-4570-B73A-40FF0385116E}" type="pres">
      <dgm:prSet presAssocID="{A0AD5492-EB94-45CC-AA13-E4347EC25A82}" presName="sibTrans" presStyleCnt="0"/>
      <dgm:spPr/>
    </dgm:pt>
    <dgm:pt modelId="{D9BC3C0E-C823-4357-B53E-FEBDF057B38E}" type="pres">
      <dgm:prSet presAssocID="{808D3E71-D96D-4838-BBE0-2E226CA7F88A}" presName="node" presStyleLbl="node1" presStyleIdx="1" presStyleCnt="4">
        <dgm:presLayoutVars>
          <dgm:bulletEnabled val="1"/>
        </dgm:presLayoutVars>
      </dgm:prSet>
      <dgm:spPr/>
      <dgm:t>
        <a:bodyPr/>
        <a:lstStyle/>
        <a:p>
          <a:endParaRPr lang="en-US"/>
        </a:p>
      </dgm:t>
    </dgm:pt>
    <dgm:pt modelId="{EC2FFF61-9976-4239-BC8E-35EFAD052EC3}" type="pres">
      <dgm:prSet presAssocID="{89EF4063-FAB6-45AE-B2C4-717562787D8F}" presName="sibTrans" presStyleCnt="0"/>
      <dgm:spPr/>
    </dgm:pt>
    <dgm:pt modelId="{8D586581-188F-4D5D-A5CB-A44B1E1664B9}" type="pres">
      <dgm:prSet presAssocID="{4250AA13-4866-40C9-9D99-B36012E6DA5D}" presName="node" presStyleLbl="node1" presStyleIdx="2" presStyleCnt="4">
        <dgm:presLayoutVars>
          <dgm:bulletEnabled val="1"/>
        </dgm:presLayoutVars>
      </dgm:prSet>
      <dgm:spPr/>
      <dgm:t>
        <a:bodyPr/>
        <a:lstStyle/>
        <a:p>
          <a:endParaRPr lang="en-US"/>
        </a:p>
      </dgm:t>
    </dgm:pt>
    <dgm:pt modelId="{ECC5DA4E-3422-465E-B28A-8A03C0668D27}" type="pres">
      <dgm:prSet presAssocID="{05217CE0-BCBE-4239-8F4A-8BB7CFF641FB}" presName="sibTrans" presStyleCnt="0"/>
      <dgm:spPr/>
    </dgm:pt>
    <dgm:pt modelId="{C1A26B2A-AD42-4D88-A13D-F85CD39BD01A}" type="pres">
      <dgm:prSet presAssocID="{ED8F0383-A3CA-46A4-B759-A7AE4C31ED21}" presName="node" presStyleLbl="node1" presStyleIdx="3" presStyleCnt="4">
        <dgm:presLayoutVars>
          <dgm:bulletEnabled val="1"/>
        </dgm:presLayoutVars>
      </dgm:prSet>
      <dgm:spPr/>
      <dgm:t>
        <a:bodyPr/>
        <a:lstStyle/>
        <a:p>
          <a:endParaRPr lang="en-US"/>
        </a:p>
      </dgm:t>
    </dgm:pt>
  </dgm:ptLst>
  <dgm:cxnLst>
    <dgm:cxn modelId="{5EBF2140-FE7E-447D-9A7D-851A3DBD21A5}" type="presOf" srcId="{5648E90E-186A-4127-96EE-19DDE5B83BB0}" destId="{2DD5B5AB-396D-495E-A051-14A35163263C}" srcOrd="0" destOrd="0" presId="urn:microsoft.com/office/officeart/2005/8/layout/default"/>
    <dgm:cxn modelId="{52A3DC8D-4D0F-48F5-AA06-29AEE9CDEFB0}" srcId="{F83DCD60-6E04-467E-8484-DE678536A9A1}" destId="{5648E90E-186A-4127-96EE-19DDE5B83BB0}" srcOrd="0" destOrd="0" parTransId="{8150BEA7-6CFD-4C72-B7B7-B46A7AFAA0D4}" sibTransId="{A0AD5492-EB94-45CC-AA13-E4347EC25A82}"/>
    <dgm:cxn modelId="{90E6E45B-A046-4C5E-9939-3AA16AFE98D6}" type="presOf" srcId="{F83DCD60-6E04-467E-8484-DE678536A9A1}" destId="{3AA24788-97F2-48FE-8BE9-A369B443436D}" srcOrd="0" destOrd="0" presId="urn:microsoft.com/office/officeart/2005/8/layout/default"/>
    <dgm:cxn modelId="{7941CC7B-8D0F-4D9D-BC4B-A62EAD51B8F4}" srcId="{F83DCD60-6E04-467E-8484-DE678536A9A1}" destId="{808D3E71-D96D-4838-BBE0-2E226CA7F88A}" srcOrd="1" destOrd="0" parTransId="{E2575369-EDEE-46A2-9066-3D07B0303E6D}" sibTransId="{89EF4063-FAB6-45AE-B2C4-717562787D8F}"/>
    <dgm:cxn modelId="{102E9CCA-4846-4CBD-9FD9-A123EBB66F66}" type="presOf" srcId="{ED8F0383-A3CA-46A4-B759-A7AE4C31ED21}" destId="{C1A26B2A-AD42-4D88-A13D-F85CD39BD01A}" srcOrd="0" destOrd="0" presId="urn:microsoft.com/office/officeart/2005/8/layout/default"/>
    <dgm:cxn modelId="{2FB63295-68B6-4C12-92E9-C0EC17F79DFA}" type="presOf" srcId="{808D3E71-D96D-4838-BBE0-2E226CA7F88A}" destId="{D9BC3C0E-C823-4357-B53E-FEBDF057B38E}" srcOrd="0" destOrd="0" presId="urn:microsoft.com/office/officeart/2005/8/layout/default"/>
    <dgm:cxn modelId="{605436FA-58A0-491D-8E86-A34DF6279C2C}" srcId="{F83DCD60-6E04-467E-8484-DE678536A9A1}" destId="{ED8F0383-A3CA-46A4-B759-A7AE4C31ED21}" srcOrd="3" destOrd="0" parTransId="{03F83E02-4939-46DA-8E33-1B70822766AF}" sibTransId="{60575835-26A0-472D-B3BF-871323293294}"/>
    <dgm:cxn modelId="{00E66C43-1EB1-4E7D-A2DC-F693E8466CE6}" srcId="{F83DCD60-6E04-467E-8484-DE678536A9A1}" destId="{4250AA13-4866-40C9-9D99-B36012E6DA5D}" srcOrd="2" destOrd="0" parTransId="{001372F9-19B5-4D2F-AFA8-7B818D2310BD}" sibTransId="{05217CE0-BCBE-4239-8F4A-8BB7CFF641FB}"/>
    <dgm:cxn modelId="{3B176E29-6F76-4DFC-A54B-5AE7F0386772}" type="presOf" srcId="{4250AA13-4866-40C9-9D99-B36012E6DA5D}" destId="{8D586581-188F-4D5D-A5CB-A44B1E1664B9}" srcOrd="0" destOrd="0" presId="urn:microsoft.com/office/officeart/2005/8/layout/default"/>
    <dgm:cxn modelId="{B5AF968B-2A13-474B-9D92-59F781C22209}" type="presParOf" srcId="{3AA24788-97F2-48FE-8BE9-A369B443436D}" destId="{2DD5B5AB-396D-495E-A051-14A35163263C}" srcOrd="0" destOrd="0" presId="urn:microsoft.com/office/officeart/2005/8/layout/default"/>
    <dgm:cxn modelId="{03477A14-849B-4777-B30C-6C1F56A64648}" type="presParOf" srcId="{3AA24788-97F2-48FE-8BE9-A369B443436D}" destId="{1C871B24-5550-4570-B73A-40FF0385116E}" srcOrd="1" destOrd="0" presId="urn:microsoft.com/office/officeart/2005/8/layout/default"/>
    <dgm:cxn modelId="{D28288EE-1054-4558-A67F-E08352D1D0E8}" type="presParOf" srcId="{3AA24788-97F2-48FE-8BE9-A369B443436D}" destId="{D9BC3C0E-C823-4357-B53E-FEBDF057B38E}" srcOrd="2" destOrd="0" presId="urn:microsoft.com/office/officeart/2005/8/layout/default"/>
    <dgm:cxn modelId="{6DCF7B1C-9689-43BF-B602-D2F0469DCDB6}" type="presParOf" srcId="{3AA24788-97F2-48FE-8BE9-A369B443436D}" destId="{EC2FFF61-9976-4239-BC8E-35EFAD052EC3}" srcOrd="3" destOrd="0" presId="urn:microsoft.com/office/officeart/2005/8/layout/default"/>
    <dgm:cxn modelId="{2517AEBE-E1D5-4809-96F5-35B3D331B725}" type="presParOf" srcId="{3AA24788-97F2-48FE-8BE9-A369B443436D}" destId="{8D586581-188F-4D5D-A5CB-A44B1E1664B9}" srcOrd="4" destOrd="0" presId="urn:microsoft.com/office/officeart/2005/8/layout/default"/>
    <dgm:cxn modelId="{606CD746-E4E9-4353-B891-5CF4244AF459}" type="presParOf" srcId="{3AA24788-97F2-48FE-8BE9-A369B443436D}" destId="{ECC5DA4E-3422-465E-B28A-8A03C0668D27}" srcOrd="5" destOrd="0" presId="urn:microsoft.com/office/officeart/2005/8/layout/default"/>
    <dgm:cxn modelId="{14E41012-ED72-4B36-9D24-8830BA7F5FEE}" type="presParOf" srcId="{3AA24788-97F2-48FE-8BE9-A369B443436D}" destId="{C1A26B2A-AD42-4D88-A13D-F85CD39BD01A}"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92822EA-0935-4943-95E6-5ED47A88CB00}"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59007E4D-D4B5-40FB-A19A-FA19EE0C422C}">
      <dgm:prSet/>
      <dgm:spPr/>
      <dgm:t>
        <a:bodyPr/>
        <a:lstStyle/>
        <a:p>
          <a:r>
            <a:rPr lang="en-US" dirty="0">
              <a:latin typeface="Calibri" panose="020F0502020204030204" pitchFamily="34" charset="0"/>
              <a:cs typeface="Calibri" panose="020F0502020204030204" pitchFamily="34" charset="0"/>
            </a:rPr>
            <a:t>Recipient is required </a:t>
          </a:r>
          <a:r>
            <a:rPr lang="en-US" b="1" dirty="0">
              <a:solidFill>
                <a:schemeClr val="tx1"/>
              </a:solidFill>
              <a:latin typeface="Calibri" panose="020F0502020204030204" pitchFamily="34" charset="0"/>
              <a:cs typeface="Calibri" panose="020F0502020204030204" pitchFamily="34" charset="0"/>
            </a:rPr>
            <a:t>to notify the parties in writing </a:t>
          </a:r>
          <a:r>
            <a:rPr lang="en-US" dirty="0">
              <a:latin typeface="Calibri" panose="020F0502020204030204" pitchFamily="34" charset="0"/>
              <a:cs typeface="Calibri" panose="020F0502020204030204" pitchFamily="34" charset="0"/>
            </a:rPr>
            <a:t>and implement appeal procedures equally.</a:t>
          </a:r>
        </a:p>
      </dgm:t>
    </dgm:pt>
    <dgm:pt modelId="{EB3B9827-BCF9-47A1-B953-252A134923F9}" type="parTrans" cxnId="{298345AC-96C8-4691-A5AD-6D1170AF6B33}">
      <dgm:prSet/>
      <dgm:spPr/>
      <dgm:t>
        <a:bodyPr/>
        <a:lstStyle/>
        <a:p>
          <a:endParaRPr lang="en-US"/>
        </a:p>
      </dgm:t>
    </dgm:pt>
    <dgm:pt modelId="{12FC8BAE-B789-4B34-A0D6-2626EB4D808B}" type="sibTrans" cxnId="{298345AC-96C8-4691-A5AD-6D1170AF6B33}">
      <dgm:prSet/>
      <dgm:spPr/>
      <dgm:t>
        <a:bodyPr/>
        <a:lstStyle/>
        <a:p>
          <a:endParaRPr lang="en-US"/>
        </a:p>
      </dgm:t>
    </dgm:pt>
    <dgm:pt modelId="{E7E424A9-504E-4FED-9699-E31B93858BBD}">
      <dgm:prSet/>
      <dgm:spPr/>
      <dgm:t>
        <a:bodyPr/>
        <a:lstStyle/>
        <a:p>
          <a:r>
            <a:rPr lang="en-US" dirty="0">
              <a:latin typeface="Calibri" panose="020F0502020204030204" pitchFamily="34" charset="0"/>
              <a:cs typeface="Calibri" panose="020F0502020204030204" pitchFamily="34" charset="0"/>
            </a:rPr>
            <a:t>Both parties have equal opportunity to submit </a:t>
          </a:r>
          <a:r>
            <a:rPr lang="en-US" b="1" dirty="0">
              <a:solidFill>
                <a:schemeClr val="tx1"/>
              </a:solidFill>
              <a:latin typeface="Calibri" panose="020F0502020204030204" pitchFamily="34" charset="0"/>
              <a:cs typeface="Calibri" panose="020F0502020204030204" pitchFamily="34" charset="0"/>
            </a:rPr>
            <a:t>a written statement </a:t>
          </a:r>
          <a:r>
            <a:rPr lang="en-US" dirty="0">
              <a:latin typeface="Calibri" panose="020F0502020204030204" pitchFamily="34" charset="0"/>
              <a:cs typeface="Calibri" panose="020F0502020204030204" pitchFamily="34" charset="0"/>
            </a:rPr>
            <a:t>of support or disagreement.</a:t>
          </a:r>
        </a:p>
      </dgm:t>
    </dgm:pt>
    <dgm:pt modelId="{5505BD78-4CC3-45A9-821D-A37DC18BCD73}" type="parTrans" cxnId="{CB30D29F-CB41-4472-89F8-3FD542062F40}">
      <dgm:prSet/>
      <dgm:spPr/>
      <dgm:t>
        <a:bodyPr/>
        <a:lstStyle/>
        <a:p>
          <a:endParaRPr lang="en-US"/>
        </a:p>
      </dgm:t>
    </dgm:pt>
    <dgm:pt modelId="{B48591B1-2ADB-4770-9731-C9F3DBE3464A}" type="sibTrans" cxnId="{CB30D29F-CB41-4472-89F8-3FD542062F40}">
      <dgm:prSet/>
      <dgm:spPr/>
      <dgm:t>
        <a:bodyPr/>
        <a:lstStyle/>
        <a:p>
          <a:endParaRPr lang="en-US"/>
        </a:p>
      </dgm:t>
    </dgm:pt>
    <dgm:pt modelId="{A2904966-7B30-4A78-B298-3897B30C5924}">
      <dgm:prSet/>
      <dgm:spPr/>
      <dgm:t>
        <a:bodyPr/>
        <a:lstStyle/>
        <a:p>
          <a:r>
            <a:rPr lang="en-US" dirty="0">
              <a:latin typeface="Calibri" panose="020F0502020204030204" pitchFamily="34" charset="0"/>
              <a:cs typeface="Calibri" panose="020F0502020204030204" pitchFamily="34" charset="0"/>
            </a:rPr>
            <a:t>The person who decides the appeal cannot be the person who reached the original determination, or the same person as the investigator or Title IX coordinator. </a:t>
          </a:r>
        </a:p>
      </dgm:t>
    </dgm:pt>
    <dgm:pt modelId="{A4D5CFF6-FC64-4DA7-9784-14066AB966D3}" type="parTrans" cxnId="{7AF74686-9700-4122-90B1-614A8097954C}">
      <dgm:prSet/>
      <dgm:spPr/>
      <dgm:t>
        <a:bodyPr/>
        <a:lstStyle/>
        <a:p>
          <a:endParaRPr lang="en-US"/>
        </a:p>
      </dgm:t>
    </dgm:pt>
    <dgm:pt modelId="{26C154D6-7B7A-4137-9E1E-5A4D55FF0ADE}" type="sibTrans" cxnId="{7AF74686-9700-4122-90B1-614A8097954C}">
      <dgm:prSet/>
      <dgm:spPr/>
      <dgm:t>
        <a:bodyPr/>
        <a:lstStyle/>
        <a:p>
          <a:endParaRPr lang="en-US"/>
        </a:p>
      </dgm:t>
    </dgm:pt>
    <dgm:pt modelId="{D10B8ECF-21EC-454B-9AF7-08ECA95A95BB}">
      <dgm:prSet/>
      <dgm:spPr/>
      <dgm:t>
        <a:bodyPr/>
        <a:lstStyle/>
        <a:p>
          <a:r>
            <a:rPr lang="en-US" dirty="0">
              <a:latin typeface="Calibri" panose="020F0502020204030204" pitchFamily="34" charset="0"/>
              <a:cs typeface="Calibri" panose="020F0502020204030204" pitchFamily="34" charset="0"/>
            </a:rPr>
            <a:t>After reviewing written statements the new decision-maker is required to issue a decision to the parties simultaneously.</a:t>
          </a:r>
        </a:p>
      </dgm:t>
    </dgm:pt>
    <dgm:pt modelId="{C24CBD07-BC0D-4D3A-B8E4-41689B9312B9}" type="parTrans" cxnId="{160E8C82-AD1E-43F6-A0D8-7882519B8A3C}">
      <dgm:prSet/>
      <dgm:spPr/>
      <dgm:t>
        <a:bodyPr/>
        <a:lstStyle/>
        <a:p>
          <a:endParaRPr lang="en-US"/>
        </a:p>
      </dgm:t>
    </dgm:pt>
    <dgm:pt modelId="{950B2A42-8DE3-4B36-AA30-1FAF081440F3}" type="sibTrans" cxnId="{160E8C82-AD1E-43F6-A0D8-7882519B8A3C}">
      <dgm:prSet/>
      <dgm:spPr/>
      <dgm:t>
        <a:bodyPr/>
        <a:lstStyle/>
        <a:p>
          <a:endParaRPr lang="en-US"/>
        </a:p>
      </dgm:t>
    </dgm:pt>
    <dgm:pt modelId="{96BB6D36-D4FD-40FE-94E1-1924714BD199}">
      <dgm:prSet/>
      <dgm:spPr/>
      <dgm:t>
        <a:bodyPr/>
        <a:lstStyle/>
        <a:p>
          <a:r>
            <a:rPr lang="en-US" dirty="0">
              <a:latin typeface="Calibri" panose="020F0502020204030204" pitchFamily="34" charset="0"/>
              <a:cs typeface="Calibri" panose="020F0502020204030204" pitchFamily="34" charset="0"/>
            </a:rPr>
            <a:t>Determination regarding responsibility is final after appeal is processed.</a:t>
          </a:r>
        </a:p>
      </dgm:t>
    </dgm:pt>
    <dgm:pt modelId="{CABB74C8-5B7F-4960-9D21-7629B3F3EACF}" type="parTrans" cxnId="{798E6B94-754F-4533-BA47-50748B67ED65}">
      <dgm:prSet/>
      <dgm:spPr/>
      <dgm:t>
        <a:bodyPr/>
        <a:lstStyle/>
        <a:p>
          <a:endParaRPr lang="en-US"/>
        </a:p>
      </dgm:t>
    </dgm:pt>
    <dgm:pt modelId="{24FC06EC-A2D8-4F79-9B97-422B841955A0}" type="sibTrans" cxnId="{798E6B94-754F-4533-BA47-50748B67ED65}">
      <dgm:prSet/>
      <dgm:spPr/>
      <dgm:t>
        <a:bodyPr/>
        <a:lstStyle/>
        <a:p>
          <a:endParaRPr lang="en-US"/>
        </a:p>
      </dgm:t>
    </dgm:pt>
    <dgm:pt modelId="{DE09F4CE-94D3-4B91-8576-7EDC6ED21CF3}" type="pres">
      <dgm:prSet presAssocID="{692822EA-0935-4943-95E6-5ED47A88CB00}" presName="linear" presStyleCnt="0">
        <dgm:presLayoutVars>
          <dgm:animLvl val="lvl"/>
          <dgm:resizeHandles val="exact"/>
        </dgm:presLayoutVars>
      </dgm:prSet>
      <dgm:spPr/>
      <dgm:t>
        <a:bodyPr/>
        <a:lstStyle/>
        <a:p>
          <a:endParaRPr lang="en-US"/>
        </a:p>
      </dgm:t>
    </dgm:pt>
    <dgm:pt modelId="{C2DB97F3-FB53-4A96-BFF4-FD92D61DF081}" type="pres">
      <dgm:prSet presAssocID="{59007E4D-D4B5-40FB-A19A-FA19EE0C422C}" presName="parentText" presStyleLbl="node1" presStyleIdx="0" presStyleCnt="5">
        <dgm:presLayoutVars>
          <dgm:chMax val="0"/>
          <dgm:bulletEnabled val="1"/>
        </dgm:presLayoutVars>
      </dgm:prSet>
      <dgm:spPr/>
      <dgm:t>
        <a:bodyPr/>
        <a:lstStyle/>
        <a:p>
          <a:endParaRPr lang="en-US"/>
        </a:p>
      </dgm:t>
    </dgm:pt>
    <dgm:pt modelId="{B00D59C0-8B8C-45BB-97CE-732884C57652}" type="pres">
      <dgm:prSet presAssocID="{12FC8BAE-B789-4B34-A0D6-2626EB4D808B}" presName="spacer" presStyleCnt="0"/>
      <dgm:spPr/>
    </dgm:pt>
    <dgm:pt modelId="{A4F67919-9BA5-47A1-AD41-3DEE7DEDB1B0}" type="pres">
      <dgm:prSet presAssocID="{E7E424A9-504E-4FED-9699-E31B93858BBD}" presName="parentText" presStyleLbl="node1" presStyleIdx="1" presStyleCnt="5">
        <dgm:presLayoutVars>
          <dgm:chMax val="0"/>
          <dgm:bulletEnabled val="1"/>
        </dgm:presLayoutVars>
      </dgm:prSet>
      <dgm:spPr/>
      <dgm:t>
        <a:bodyPr/>
        <a:lstStyle/>
        <a:p>
          <a:endParaRPr lang="en-US"/>
        </a:p>
      </dgm:t>
    </dgm:pt>
    <dgm:pt modelId="{25286924-A403-4918-91B6-527CE975CF16}" type="pres">
      <dgm:prSet presAssocID="{B48591B1-2ADB-4770-9731-C9F3DBE3464A}" presName="spacer" presStyleCnt="0"/>
      <dgm:spPr/>
    </dgm:pt>
    <dgm:pt modelId="{05A3B4DC-5F1D-4E6D-AEAC-A20EE32B2CE1}" type="pres">
      <dgm:prSet presAssocID="{A2904966-7B30-4A78-B298-3897B30C5924}" presName="parentText" presStyleLbl="node1" presStyleIdx="2" presStyleCnt="5">
        <dgm:presLayoutVars>
          <dgm:chMax val="0"/>
          <dgm:bulletEnabled val="1"/>
        </dgm:presLayoutVars>
      </dgm:prSet>
      <dgm:spPr/>
      <dgm:t>
        <a:bodyPr/>
        <a:lstStyle/>
        <a:p>
          <a:endParaRPr lang="en-US"/>
        </a:p>
      </dgm:t>
    </dgm:pt>
    <dgm:pt modelId="{E09C5D05-5820-46FF-87AF-9157C5471F18}" type="pres">
      <dgm:prSet presAssocID="{26C154D6-7B7A-4137-9E1E-5A4D55FF0ADE}" presName="spacer" presStyleCnt="0"/>
      <dgm:spPr/>
    </dgm:pt>
    <dgm:pt modelId="{0F9DCE38-3C6B-4C34-A451-5A0259E242A8}" type="pres">
      <dgm:prSet presAssocID="{D10B8ECF-21EC-454B-9AF7-08ECA95A95BB}" presName="parentText" presStyleLbl="node1" presStyleIdx="3" presStyleCnt="5">
        <dgm:presLayoutVars>
          <dgm:chMax val="0"/>
          <dgm:bulletEnabled val="1"/>
        </dgm:presLayoutVars>
      </dgm:prSet>
      <dgm:spPr/>
      <dgm:t>
        <a:bodyPr/>
        <a:lstStyle/>
        <a:p>
          <a:endParaRPr lang="en-US"/>
        </a:p>
      </dgm:t>
    </dgm:pt>
    <dgm:pt modelId="{AD90EE97-D9B7-49E5-B462-02127AE27212}" type="pres">
      <dgm:prSet presAssocID="{950B2A42-8DE3-4B36-AA30-1FAF081440F3}" presName="spacer" presStyleCnt="0"/>
      <dgm:spPr/>
    </dgm:pt>
    <dgm:pt modelId="{00687414-4337-4D7E-A644-4B7F79A35929}" type="pres">
      <dgm:prSet presAssocID="{96BB6D36-D4FD-40FE-94E1-1924714BD199}" presName="parentText" presStyleLbl="node1" presStyleIdx="4" presStyleCnt="5">
        <dgm:presLayoutVars>
          <dgm:chMax val="0"/>
          <dgm:bulletEnabled val="1"/>
        </dgm:presLayoutVars>
      </dgm:prSet>
      <dgm:spPr/>
      <dgm:t>
        <a:bodyPr/>
        <a:lstStyle/>
        <a:p>
          <a:endParaRPr lang="en-US"/>
        </a:p>
      </dgm:t>
    </dgm:pt>
  </dgm:ptLst>
  <dgm:cxnLst>
    <dgm:cxn modelId="{32F97CD3-771B-40E5-B8DF-6C44C4AA2661}" type="presOf" srcId="{A2904966-7B30-4A78-B298-3897B30C5924}" destId="{05A3B4DC-5F1D-4E6D-AEAC-A20EE32B2CE1}" srcOrd="0" destOrd="0" presId="urn:microsoft.com/office/officeart/2005/8/layout/vList2"/>
    <dgm:cxn modelId="{7AF74686-9700-4122-90B1-614A8097954C}" srcId="{692822EA-0935-4943-95E6-5ED47A88CB00}" destId="{A2904966-7B30-4A78-B298-3897B30C5924}" srcOrd="2" destOrd="0" parTransId="{A4D5CFF6-FC64-4DA7-9784-14066AB966D3}" sibTransId="{26C154D6-7B7A-4137-9E1E-5A4D55FF0ADE}"/>
    <dgm:cxn modelId="{798E6B94-754F-4533-BA47-50748B67ED65}" srcId="{692822EA-0935-4943-95E6-5ED47A88CB00}" destId="{96BB6D36-D4FD-40FE-94E1-1924714BD199}" srcOrd="4" destOrd="0" parTransId="{CABB74C8-5B7F-4960-9D21-7629B3F3EACF}" sibTransId="{24FC06EC-A2D8-4F79-9B97-422B841955A0}"/>
    <dgm:cxn modelId="{298345AC-96C8-4691-A5AD-6D1170AF6B33}" srcId="{692822EA-0935-4943-95E6-5ED47A88CB00}" destId="{59007E4D-D4B5-40FB-A19A-FA19EE0C422C}" srcOrd="0" destOrd="0" parTransId="{EB3B9827-BCF9-47A1-B953-252A134923F9}" sibTransId="{12FC8BAE-B789-4B34-A0D6-2626EB4D808B}"/>
    <dgm:cxn modelId="{BE0417E9-C99B-4967-93B7-3CCCD995CD10}" type="presOf" srcId="{59007E4D-D4B5-40FB-A19A-FA19EE0C422C}" destId="{C2DB97F3-FB53-4A96-BFF4-FD92D61DF081}" srcOrd="0" destOrd="0" presId="urn:microsoft.com/office/officeart/2005/8/layout/vList2"/>
    <dgm:cxn modelId="{4834E0E8-C85E-4A5F-A071-2A6E320CCEB9}" type="presOf" srcId="{692822EA-0935-4943-95E6-5ED47A88CB00}" destId="{DE09F4CE-94D3-4B91-8576-7EDC6ED21CF3}" srcOrd="0" destOrd="0" presId="urn:microsoft.com/office/officeart/2005/8/layout/vList2"/>
    <dgm:cxn modelId="{CB30D29F-CB41-4472-89F8-3FD542062F40}" srcId="{692822EA-0935-4943-95E6-5ED47A88CB00}" destId="{E7E424A9-504E-4FED-9699-E31B93858BBD}" srcOrd="1" destOrd="0" parTransId="{5505BD78-4CC3-45A9-821D-A37DC18BCD73}" sibTransId="{B48591B1-2ADB-4770-9731-C9F3DBE3464A}"/>
    <dgm:cxn modelId="{677D0741-0EFE-4FDF-BD7E-D0695B137538}" type="presOf" srcId="{D10B8ECF-21EC-454B-9AF7-08ECA95A95BB}" destId="{0F9DCE38-3C6B-4C34-A451-5A0259E242A8}" srcOrd="0" destOrd="0" presId="urn:microsoft.com/office/officeart/2005/8/layout/vList2"/>
    <dgm:cxn modelId="{160E8C82-AD1E-43F6-A0D8-7882519B8A3C}" srcId="{692822EA-0935-4943-95E6-5ED47A88CB00}" destId="{D10B8ECF-21EC-454B-9AF7-08ECA95A95BB}" srcOrd="3" destOrd="0" parTransId="{C24CBD07-BC0D-4D3A-B8E4-41689B9312B9}" sibTransId="{950B2A42-8DE3-4B36-AA30-1FAF081440F3}"/>
    <dgm:cxn modelId="{51354C3F-ACC5-42A8-8B04-10118D516A1C}" type="presOf" srcId="{E7E424A9-504E-4FED-9699-E31B93858BBD}" destId="{A4F67919-9BA5-47A1-AD41-3DEE7DEDB1B0}" srcOrd="0" destOrd="0" presId="urn:microsoft.com/office/officeart/2005/8/layout/vList2"/>
    <dgm:cxn modelId="{7877A578-23E1-4244-82A3-1DB593CCB5B3}" type="presOf" srcId="{96BB6D36-D4FD-40FE-94E1-1924714BD199}" destId="{00687414-4337-4D7E-A644-4B7F79A35929}" srcOrd="0" destOrd="0" presId="urn:microsoft.com/office/officeart/2005/8/layout/vList2"/>
    <dgm:cxn modelId="{9EA436CD-1000-495F-ADDC-7E7F8B4398E9}" type="presParOf" srcId="{DE09F4CE-94D3-4B91-8576-7EDC6ED21CF3}" destId="{C2DB97F3-FB53-4A96-BFF4-FD92D61DF081}" srcOrd="0" destOrd="0" presId="urn:microsoft.com/office/officeart/2005/8/layout/vList2"/>
    <dgm:cxn modelId="{076B42EE-89BB-4C96-A6CD-A8E5A054BC4F}" type="presParOf" srcId="{DE09F4CE-94D3-4B91-8576-7EDC6ED21CF3}" destId="{B00D59C0-8B8C-45BB-97CE-732884C57652}" srcOrd="1" destOrd="0" presId="urn:microsoft.com/office/officeart/2005/8/layout/vList2"/>
    <dgm:cxn modelId="{130099CD-5FE0-48CB-9C2C-648309D93CC8}" type="presParOf" srcId="{DE09F4CE-94D3-4B91-8576-7EDC6ED21CF3}" destId="{A4F67919-9BA5-47A1-AD41-3DEE7DEDB1B0}" srcOrd="2" destOrd="0" presId="urn:microsoft.com/office/officeart/2005/8/layout/vList2"/>
    <dgm:cxn modelId="{A17E8CFB-33C2-4E3D-92AA-84FF64EF925C}" type="presParOf" srcId="{DE09F4CE-94D3-4B91-8576-7EDC6ED21CF3}" destId="{25286924-A403-4918-91B6-527CE975CF16}" srcOrd="3" destOrd="0" presId="urn:microsoft.com/office/officeart/2005/8/layout/vList2"/>
    <dgm:cxn modelId="{3173A99B-98B5-46B2-8420-B5D768D29E26}" type="presParOf" srcId="{DE09F4CE-94D3-4B91-8576-7EDC6ED21CF3}" destId="{05A3B4DC-5F1D-4E6D-AEAC-A20EE32B2CE1}" srcOrd="4" destOrd="0" presId="urn:microsoft.com/office/officeart/2005/8/layout/vList2"/>
    <dgm:cxn modelId="{339F84A6-F5DA-4183-9DB3-F8D2F151CC60}" type="presParOf" srcId="{DE09F4CE-94D3-4B91-8576-7EDC6ED21CF3}" destId="{E09C5D05-5820-46FF-87AF-9157C5471F18}" srcOrd="5" destOrd="0" presId="urn:microsoft.com/office/officeart/2005/8/layout/vList2"/>
    <dgm:cxn modelId="{C1B8D18F-D3E3-4E5C-8E38-28209DB2E861}" type="presParOf" srcId="{DE09F4CE-94D3-4B91-8576-7EDC6ED21CF3}" destId="{0F9DCE38-3C6B-4C34-A451-5A0259E242A8}" srcOrd="6" destOrd="0" presId="urn:microsoft.com/office/officeart/2005/8/layout/vList2"/>
    <dgm:cxn modelId="{39E4AA1B-0340-4F19-84BE-141A42476E36}" type="presParOf" srcId="{DE09F4CE-94D3-4B91-8576-7EDC6ED21CF3}" destId="{AD90EE97-D9B7-49E5-B462-02127AE27212}" srcOrd="7" destOrd="0" presId="urn:microsoft.com/office/officeart/2005/8/layout/vList2"/>
    <dgm:cxn modelId="{2F905C3F-6CA0-40D7-B6E5-F598AA25183D}" type="presParOf" srcId="{DE09F4CE-94D3-4B91-8576-7EDC6ED21CF3}" destId="{00687414-4337-4D7E-A644-4B7F79A35929}"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DB149D-A6A7-43FF-BCB5-8D8AFF7B96FF}">
      <dsp:nvSpPr>
        <dsp:cNvPr id="0" name=""/>
        <dsp:cNvSpPr/>
      </dsp:nvSpPr>
      <dsp:spPr>
        <a:xfrm>
          <a:off x="0" y="124482"/>
          <a:ext cx="6797675" cy="992160"/>
        </a:xfrm>
        <a:prstGeom prst="roundRect">
          <a:avLst/>
        </a:prstGeom>
        <a:solidFill>
          <a:schemeClr val="accent2"/>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a:latin typeface="Calibri" panose="020F0502020204030204" pitchFamily="34" charset="0"/>
              <a:cs typeface="Calibri" panose="020F0502020204030204" pitchFamily="34" charset="0"/>
            </a:rPr>
            <a:t>Purpose and Overview</a:t>
          </a:r>
        </a:p>
      </dsp:txBody>
      <dsp:txXfrm>
        <a:off x="48433" y="172915"/>
        <a:ext cx="6700809" cy="895294"/>
      </dsp:txXfrm>
    </dsp:sp>
    <dsp:sp modelId="{B40161AF-6A72-497E-A0D0-58297E8A3387}">
      <dsp:nvSpPr>
        <dsp:cNvPr id="0" name=""/>
        <dsp:cNvSpPr/>
      </dsp:nvSpPr>
      <dsp:spPr>
        <a:xfrm>
          <a:off x="0" y="1184076"/>
          <a:ext cx="6797675" cy="992160"/>
        </a:xfrm>
        <a:prstGeom prst="roundRect">
          <a:avLst/>
        </a:prstGeom>
        <a:solidFill>
          <a:schemeClr val="accent2"/>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a:latin typeface="Calibri" panose="020F0502020204030204" pitchFamily="34" charset="0"/>
              <a:cs typeface="Calibri" panose="020F0502020204030204" pitchFamily="34" charset="0"/>
            </a:rPr>
            <a:t>Definition</a:t>
          </a:r>
        </a:p>
      </dsp:txBody>
      <dsp:txXfrm>
        <a:off x="48433" y="1232509"/>
        <a:ext cx="6700809" cy="895294"/>
      </dsp:txXfrm>
    </dsp:sp>
    <dsp:sp modelId="{1DE49AE9-D25D-4D60-A5A3-04A52DE59A25}">
      <dsp:nvSpPr>
        <dsp:cNvPr id="0" name=""/>
        <dsp:cNvSpPr/>
      </dsp:nvSpPr>
      <dsp:spPr>
        <a:xfrm>
          <a:off x="0" y="2328876"/>
          <a:ext cx="6797675" cy="992160"/>
        </a:xfrm>
        <a:prstGeom prst="roundRect">
          <a:avLst/>
        </a:prstGeom>
        <a:solidFill>
          <a:schemeClr val="accent2"/>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a:latin typeface="Calibri" panose="020F0502020204030204" pitchFamily="34" charset="0"/>
              <a:cs typeface="Calibri" panose="020F0502020204030204" pitchFamily="34" charset="0"/>
            </a:rPr>
            <a:t>Grievance Process</a:t>
          </a:r>
        </a:p>
      </dsp:txBody>
      <dsp:txXfrm>
        <a:off x="48433" y="2377309"/>
        <a:ext cx="6700809" cy="895294"/>
      </dsp:txXfrm>
    </dsp:sp>
    <dsp:sp modelId="{9EF0A2A8-44C0-471C-85B7-DCAAB088D748}">
      <dsp:nvSpPr>
        <dsp:cNvPr id="0" name=""/>
        <dsp:cNvSpPr/>
      </dsp:nvSpPr>
      <dsp:spPr>
        <a:xfrm>
          <a:off x="0" y="3473676"/>
          <a:ext cx="6797675" cy="992160"/>
        </a:xfrm>
        <a:prstGeom prst="roundRect">
          <a:avLst/>
        </a:prstGeom>
        <a:solidFill>
          <a:schemeClr val="accent2"/>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a:latin typeface="Calibri" panose="020F0502020204030204" pitchFamily="34" charset="0"/>
              <a:cs typeface="Calibri" panose="020F0502020204030204" pitchFamily="34" charset="0"/>
            </a:rPr>
            <a:t>Personnel and Training</a:t>
          </a:r>
        </a:p>
      </dsp:txBody>
      <dsp:txXfrm>
        <a:off x="48433" y="3522109"/>
        <a:ext cx="6700809" cy="895294"/>
      </dsp:txXfrm>
    </dsp:sp>
    <dsp:sp modelId="{E35E8D14-FE1D-4A62-AEE6-2BAF06DD55EC}">
      <dsp:nvSpPr>
        <dsp:cNvPr id="0" name=""/>
        <dsp:cNvSpPr/>
      </dsp:nvSpPr>
      <dsp:spPr>
        <a:xfrm>
          <a:off x="0" y="4618476"/>
          <a:ext cx="6797675" cy="992160"/>
        </a:xfrm>
        <a:prstGeom prst="roundRect">
          <a:avLst/>
        </a:prstGeom>
        <a:solidFill>
          <a:schemeClr val="accent2"/>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a:latin typeface="Calibri" panose="020F0502020204030204" pitchFamily="34" charset="0"/>
              <a:cs typeface="Calibri" panose="020F0502020204030204" pitchFamily="34" charset="0"/>
            </a:rPr>
            <a:t>Resources</a:t>
          </a:r>
        </a:p>
      </dsp:txBody>
      <dsp:txXfrm>
        <a:off x="48433" y="4666909"/>
        <a:ext cx="6700809" cy="8952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831659-A0C4-4FA1-B3A8-39A53A1BDB56}">
      <dsp:nvSpPr>
        <dsp:cNvPr id="0" name=""/>
        <dsp:cNvSpPr/>
      </dsp:nvSpPr>
      <dsp:spPr>
        <a:xfrm>
          <a:off x="0" y="27036"/>
          <a:ext cx="6797675" cy="183456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a:latin typeface="Calibri" panose="020F0502020204030204" pitchFamily="34" charset="0"/>
              <a:cs typeface="Calibri" panose="020F0502020204030204" pitchFamily="34" charset="0"/>
            </a:rPr>
            <a:t>Written grievance procedures for dealing with sexual harassment must abide by the new regulations. </a:t>
          </a:r>
        </a:p>
        <a:p>
          <a:pPr lvl="0" algn="l" defTabSz="1066800">
            <a:lnSpc>
              <a:spcPct val="90000"/>
            </a:lnSpc>
            <a:spcBef>
              <a:spcPct val="0"/>
            </a:spcBef>
            <a:spcAft>
              <a:spcPct val="35000"/>
            </a:spcAft>
          </a:pPr>
          <a:r>
            <a:rPr lang="en-US" sz="2400" kern="1200" dirty="0">
              <a:latin typeface="Calibri" panose="020F0502020204030204" pitchFamily="34" charset="0"/>
              <a:cs typeface="Calibri" panose="020F0502020204030204" pitchFamily="34" charset="0"/>
            </a:rPr>
            <a:t>These </a:t>
          </a:r>
          <a:r>
            <a:rPr lang="en-US" sz="2400" b="1" u="sng" kern="1200" dirty="0">
              <a:solidFill>
                <a:schemeClr val="tx1"/>
              </a:solidFill>
              <a:latin typeface="Calibri" panose="020F0502020204030204" pitchFamily="34" charset="0"/>
              <a:cs typeface="Calibri" panose="020F0502020204030204" pitchFamily="34" charset="0"/>
            </a:rPr>
            <a:t>must be in place by August 14, 2020.</a:t>
          </a:r>
          <a:endParaRPr lang="en-US" sz="2400" u="sng" kern="1200" dirty="0">
            <a:solidFill>
              <a:schemeClr val="tx1"/>
            </a:solidFill>
            <a:latin typeface="Calibri" panose="020F0502020204030204" pitchFamily="34" charset="0"/>
            <a:cs typeface="Calibri" panose="020F0502020204030204" pitchFamily="34" charset="0"/>
          </a:endParaRPr>
        </a:p>
      </dsp:txBody>
      <dsp:txXfrm>
        <a:off x="89556" y="116592"/>
        <a:ext cx="6618563" cy="1655448"/>
      </dsp:txXfrm>
    </dsp:sp>
    <dsp:sp modelId="{689D7338-5DBA-4231-9036-F6EB679DE0D6}">
      <dsp:nvSpPr>
        <dsp:cNvPr id="0" name=""/>
        <dsp:cNvSpPr/>
      </dsp:nvSpPr>
      <dsp:spPr>
        <a:xfrm>
          <a:off x="0" y="1907676"/>
          <a:ext cx="6797675" cy="1834560"/>
        </a:xfrm>
        <a:prstGeom prst="roundRect">
          <a:avLst/>
        </a:prstGeom>
        <a:solidFill>
          <a:schemeClr val="accent2">
            <a:hueOff val="754613"/>
            <a:satOff val="-2906"/>
            <a:lumOff val="-58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a:latin typeface="Calibri" panose="020F0502020204030204" pitchFamily="34" charset="0"/>
              <a:cs typeface="Calibri" panose="020F0502020204030204" pitchFamily="34" charset="0"/>
            </a:rPr>
            <a:t>The grievance process cannot itself discriminate against a </a:t>
          </a:r>
          <a:r>
            <a:rPr lang="en-US" sz="2400" b="1" u="sng" kern="1200" dirty="0">
              <a:solidFill>
                <a:schemeClr val="tx1"/>
              </a:solidFill>
              <a:latin typeface="Calibri" panose="020F0502020204030204" pitchFamily="34" charset="0"/>
              <a:cs typeface="Calibri" panose="020F0502020204030204" pitchFamily="34" charset="0"/>
            </a:rPr>
            <a:t>complainant</a:t>
          </a:r>
          <a:r>
            <a:rPr lang="en-US" sz="2400" kern="1200" dirty="0">
              <a:latin typeface="Calibri" panose="020F0502020204030204" pitchFamily="34" charset="0"/>
              <a:cs typeface="Calibri" panose="020F0502020204030204" pitchFamily="34" charset="0"/>
            </a:rPr>
            <a:t> or a </a:t>
          </a:r>
          <a:r>
            <a:rPr lang="en-US" sz="2400" b="1" u="sng" kern="1200" dirty="0">
              <a:solidFill>
                <a:schemeClr val="tx1"/>
              </a:solidFill>
              <a:latin typeface="Calibri" panose="020F0502020204030204" pitchFamily="34" charset="0"/>
              <a:cs typeface="Calibri" panose="020F0502020204030204" pitchFamily="34" charset="0"/>
            </a:rPr>
            <a:t>respondent</a:t>
          </a:r>
          <a:r>
            <a:rPr lang="en-US" sz="2400" kern="1200" dirty="0">
              <a:latin typeface="Calibri" panose="020F0502020204030204" pitchFamily="34" charset="0"/>
              <a:cs typeface="Calibri" panose="020F0502020204030204" pitchFamily="34" charset="0"/>
            </a:rPr>
            <a:t> on the basis of sex or status. Practices must apply equally to both parties.</a:t>
          </a:r>
        </a:p>
      </dsp:txBody>
      <dsp:txXfrm>
        <a:off x="89556" y="1997232"/>
        <a:ext cx="6618563" cy="1655448"/>
      </dsp:txXfrm>
    </dsp:sp>
    <dsp:sp modelId="{A0266802-16B6-4102-88B5-DA99C27C94AB}">
      <dsp:nvSpPr>
        <dsp:cNvPr id="0" name=""/>
        <dsp:cNvSpPr/>
      </dsp:nvSpPr>
      <dsp:spPr>
        <a:xfrm>
          <a:off x="0" y="3788316"/>
          <a:ext cx="6797675" cy="1834560"/>
        </a:xfrm>
        <a:prstGeom prst="roundRect">
          <a:avLst/>
        </a:prstGeom>
        <a:solidFill>
          <a:schemeClr val="accent2">
            <a:hueOff val="1509226"/>
            <a:satOff val="-5812"/>
            <a:lumOff val="-117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kern="1200" dirty="0">
              <a:latin typeface="Calibri" panose="020F0502020204030204" pitchFamily="34" charset="0"/>
              <a:cs typeface="Calibri" panose="020F0502020204030204" pitchFamily="34" charset="0"/>
            </a:rPr>
            <a:t>The remedies for a complainant must be designed to restore or preserve equal access to the school’s education program or activity.</a:t>
          </a:r>
        </a:p>
      </dsp:txBody>
      <dsp:txXfrm>
        <a:off x="89556" y="3877872"/>
        <a:ext cx="6618563" cy="16554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18BBC9-23AD-46DA-97DD-80B2C397990A}">
      <dsp:nvSpPr>
        <dsp:cNvPr id="0" name=""/>
        <dsp:cNvSpPr/>
      </dsp:nvSpPr>
      <dsp:spPr>
        <a:xfrm>
          <a:off x="0" y="689"/>
          <a:ext cx="6797675"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B16AB43-43FA-4F65-881B-1D9F6AF285BB}">
      <dsp:nvSpPr>
        <dsp:cNvPr id="0" name=""/>
        <dsp:cNvSpPr/>
      </dsp:nvSpPr>
      <dsp:spPr>
        <a:xfrm>
          <a:off x="0" y="689"/>
          <a:ext cx="6797675" cy="5648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a:latin typeface="Calibri" panose="020F0502020204030204" pitchFamily="34" charset="0"/>
              <a:cs typeface="Calibri" panose="020F0502020204030204" pitchFamily="34" charset="0"/>
            </a:rPr>
            <a:t>Treat parties equitably</a:t>
          </a:r>
        </a:p>
      </dsp:txBody>
      <dsp:txXfrm>
        <a:off x="0" y="689"/>
        <a:ext cx="6797675" cy="564853"/>
      </dsp:txXfrm>
    </dsp:sp>
    <dsp:sp modelId="{C85C2422-58FD-4320-BCC3-38317F1D4880}">
      <dsp:nvSpPr>
        <dsp:cNvPr id="0" name=""/>
        <dsp:cNvSpPr/>
      </dsp:nvSpPr>
      <dsp:spPr>
        <a:xfrm>
          <a:off x="0" y="565542"/>
          <a:ext cx="6797675" cy="0"/>
        </a:xfrm>
        <a:prstGeom prst="line">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CED638-218F-4BA1-AEE2-79F779BF664A}">
      <dsp:nvSpPr>
        <dsp:cNvPr id="0" name=""/>
        <dsp:cNvSpPr/>
      </dsp:nvSpPr>
      <dsp:spPr>
        <a:xfrm>
          <a:off x="0" y="565542"/>
          <a:ext cx="6797675" cy="5648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a:latin typeface="Calibri" panose="020F0502020204030204" pitchFamily="34" charset="0"/>
              <a:cs typeface="Calibri" panose="020F0502020204030204" pitchFamily="34" charset="0"/>
            </a:rPr>
            <a:t>Objective evaluation of evidence</a:t>
          </a:r>
        </a:p>
      </dsp:txBody>
      <dsp:txXfrm>
        <a:off x="0" y="565542"/>
        <a:ext cx="6797675" cy="564853"/>
      </dsp:txXfrm>
    </dsp:sp>
    <dsp:sp modelId="{A2F45616-702D-4EB8-B31C-029D6208B01C}">
      <dsp:nvSpPr>
        <dsp:cNvPr id="0" name=""/>
        <dsp:cNvSpPr/>
      </dsp:nvSpPr>
      <dsp:spPr>
        <a:xfrm>
          <a:off x="0" y="1130396"/>
          <a:ext cx="6797675"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C136FA-2389-4A34-A325-EA1DCB3D626F}">
      <dsp:nvSpPr>
        <dsp:cNvPr id="0" name=""/>
        <dsp:cNvSpPr/>
      </dsp:nvSpPr>
      <dsp:spPr>
        <a:xfrm>
          <a:off x="0" y="1130396"/>
          <a:ext cx="6797675" cy="5648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a:latin typeface="Calibri" panose="020F0502020204030204" pitchFamily="34" charset="0"/>
              <a:cs typeface="Calibri" panose="020F0502020204030204" pitchFamily="34" charset="0"/>
            </a:rPr>
            <a:t>Training of staff; no conflict of interest</a:t>
          </a:r>
        </a:p>
      </dsp:txBody>
      <dsp:txXfrm>
        <a:off x="0" y="1130396"/>
        <a:ext cx="6797675" cy="564853"/>
      </dsp:txXfrm>
    </dsp:sp>
    <dsp:sp modelId="{E75209F2-F24A-4EA4-84B4-C998B877FFC2}">
      <dsp:nvSpPr>
        <dsp:cNvPr id="0" name=""/>
        <dsp:cNvSpPr/>
      </dsp:nvSpPr>
      <dsp:spPr>
        <a:xfrm>
          <a:off x="0" y="1695249"/>
          <a:ext cx="6797675" cy="0"/>
        </a:xfrm>
        <a:prstGeom prst="line">
          <a:avLst/>
        </a:prstGeom>
        <a:solidFill>
          <a:schemeClr val="accent5">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F5FE857-E8DB-46AD-98E3-5DCC5770E5E8}">
      <dsp:nvSpPr>
        <dsp:cNvPr id="0" name=""/>
        <dsp:cNvSpPr/>
      </dsp:nvSpPr>
      <dsp:spPr>
        <a:xfrm>
          <a:off x="0" y="1695249"/>
          <a:ext cx="6797675" cy="5648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a:latin typeface="Calibri" panose="020F0502020204030204" pitchFamily="34" charset="0"/>
              <a:cs typeface="Calibri" panose="020F0502020204030204" pitchFamily="34" charset="0"/>
            </a:rPr>
            <a:t>Presumption of innocence</a:t>
          </a:r>
        </a:p>
      </dsp:txBody>
      <dsp:txXfrm>
        <a:off x="0" y="1695249"/>
        <a:ext cx="6797675" cy="564853"/>
      </dsp:txXfrm>
    </dsp:sp>
    <dsp:sp modelId="{D55DCA05-85CD-4B3B-A749-2FBE9B08FC08}">
      <dsp:nvSpPr>
        <dsp:cNvPr id="0" name=""/>
        <dsp:cNvSpPr/>
      </dsp:nvSpPr>
      <dsp:spPr>
        <a:xfrm>
          <a:off x="0" y="2260102"/>
          <a:ext cx="6797675" cy="0"/>
        </a:xfrm>
        <a:prstGeom prst="line">
          <a:avLst/>
        </a:prstGeom>
        <a:solidFill>
          <a:schemeClr val="accent6">
            <a:hueOff val="0"/>
            <a:satOff val="0"/>
            <a:lumOff val="0"/>
            <a:alphaOff val="0"/>
          </a:schemeClr>
        </a:solidFill>
        <a:ln w="1587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46AC43-172C-4648-9CDC-3089D21F70D5}">
      <dsp:nvSpPr>
        <dsp:cNvPr id="0" name=""/>
        <dsp:cNvSpPr/>
      </dsp:nvSpPr>
      <dsp:spPr>
        <a:xfrm>
          <a:off x="0" y="2260102"/>
          <a:ext cx="6797675" cy="5648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a:latin typeface="Calibri" panose="020F0502020204030204" pitchFamily="34" charset="0"/>
              <a:cs typeface="Calibri" panose="020F0502020204030204" pitchFamily="34" charset="0"/>
            </a:rPr>
            <a:t>Reasonably prompt timeframes</a:t>
          </a:r>
        </a:p>
      </dsp:txBody>
      <dsp:txXfrm>
        <a:off x="0" y="2260102"/>
        <a:ext cx="6797675" cy="564853"/>
      </dsp:txXfrm>
    </dsp:sp>
    <dsp:sp modelId="{B563F9CD-D056-48BB-8534-59D7CECC3745}">
      <dsp:nvSpPr>
        <dsp:cNvPr id="0" name=""/>
        <dsp:cNvSpPr/>
      </dsp:nvSpPr>
      <dsp:spPr>
        <a:xfrm>
          <a:off x="0" y="2824956"/>
          <a:ext cx="6797675"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BF511A5-EC48-4437-AC97-4CF73DEA2B80}">
      <dsp:nvSpPr>
        <dsp:cNvPr id="0" name=""/>
        <dsp:cNvSpPr/>
      </dsp:nvSpPr>
      <dsp:spPr>
        <a:xfrm>
          <a:off x="0" y="2824956"/>
          <a:ext cx="6797675" cy="5648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a:latin typeface="Calibri" panose="020F0502020204030204" pitchFamily="34" charset="0"/>
              <a:cs typeface="Calibri" panose="020F0502020204030204" pitchFamily="34" charset="0"/>
            </a:rPr>
            <a:t>Description of range of outcomes</a:t>
          </a:r>
        </a:p>
      </dsp:txBody>
      <dsp:txXfrm>
        <a:off x="0" y="2824956"/>
        <a:ext cx="6797675" cy="564853"/>
      </dsp:txXfrm>
    </dsp:sp>
    <dsp:sp modelId="{21A2E118-740B-4D04-907E-B6459B7292DD}">
      <dsp:nvSpPr>
        <dsp:cNvPr id="0" name=""/>
        <dsp:cNvSpPr/>
      </dsp:nvSpPr>
      <dsp:spPr>
        <a:xfrm>
          <a:off x="0" y="3389809"/>
          <a:ext cx="6797675" cy="0"/>
        </a:xfrm>
        <a:prstGeom prst="line">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98E55D5-9EAF-4D11-A84A-0DDCBA70516C}">
      <dsp:nvSpPr>
        <dsp:cNvPr id="0" name=""/>
        <dsp:cNvSpPr/>
      </dsp:nvSpPr>
      <dsp:spPr>
        <a:xfrm>
          <a:off x="0" y="3389809"/>
          <a:ext cx="6797675" cy="5648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a:latin typeface="Calibri" panose="020F0502020204030204" pitchFamily="34" charset="0"/>
              <a:cs typeface="Calibri" panose="020F0502020204030204" pitchFamily="34" charset="0"/>
            </a:rPr>
            <a:t>Standard of evidence</a:t>
          </a:r>
        </a:p>
      </dsp:txBody>
      <dsp:txXfrm>
        <a:off x="0" y="3389809"/>
        <a:ext cx="6797675" cy="564853"/>
      </dsp:txXfrm>
    </dsp:sp>
    <dsp:sp modelId="{5A09CC0B-C0E0-4C6B-A115-2585866DDD48}">
      <dsp:nvSpPr>
        <dsp:cNvPr id="0" name=""/>
        <dsp:cNvSpPr/>
      </dsp:nvSpPr>
      <dsp:spPr>
        <a:xfrm>
          <a:off x="0" y="3954662"/>
          <a:ext cx="6797675"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7B581F-C05B-41F5-838E-1E0C1CBE065A}">
      <dsp:nvSpPr>
        <dsp:cNvPr id="0" name=""/>
        <dsp:cNvSpPr/>
      </dsp:nvSpPr>
      <dsp:spPr>
        <a:xfrm>
          <a:off x="0" y="3954662"/>
          <a:ext cx="6797675" cy="5648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a:latin typeface="Calibri" panose="020F0502020204030204" pitchFamily="34" charset="0"/>
              <a:cs typeface="Calibri" panose="020F0502020204030204" pitchFamily="34" charset="0"/>
            </a:rPr>
            <a:t>Right to appeal</a:t>
          </a:r>
        </a:p>
      </dsp:txBody>
      <dsp:txXfrm>
        <a:off x="0" y="3954662"/>
        <a:ext cx="6797675" cy="564853"/>
      </dsp:txXfrm>
    </dsp:sp>
    <dsp:sp modelId="{C393B2BB-FFE2-435A-8004-E8378ECF640C}">
      <dsp:nvSpPr>
        <dsp:cNvPr id="0" name=""/>
        <dsp:cNvSpPr/>
      </dsp:nvSpPr>
      <dsp:spPr>
        <a:xfrm>
          <a:off x="0" y="4519515"/>
          <a:ext cx="6797675" cy="0"/>
        </a:xfrm>
        <a:prstGeom prst="line">
          <a:avLst/>
        </a:prstGeom>
        <a:solidFill>
          <a:schemeClr val="accent5">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3412E48-5F4F-4D76-9946-1F7EB09836D5}">
      <dsp:nvSpPr>
        <dsp:cNvPr id="0" name=""/>
        <dsp:cNvSpPr/>
      </dsp:nvSpPr>
      <dsp:spPr>
        <a:xfrm>
          <a:off x="0" y="4519515"/>
          <a:ext cx="6797675" cy="5648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a:latin typeface="Calibri" panose="020F0502020204030204" pitchFamily="34" charset="0"/>
              <a:cs typeface="Calibri" panose="020F0502020204030204" pitchFamily="34" charset="0"/>
            </a:rPr>
            <a:t>Description of range of supportive measures</a:t>
          </a:r>
        </a:p>
      </dsp:txBody>
      <dsp:txXfrm>
        <a:off x="0" y="4519515"/>
        <a:ext cx="6797675" cy="564853"/>
      </dsp:txXfrm>
    </dsp:sp>
    <dsp:sp modelId="{D66401C4-7232-4418-B828-1659777163C4}">
      <dsp:nvSpPr>
        <dsp:cNvPr id="0" name=""/>
        <dsp:cNvSpPr/>
      </dsp:nvSpPr>
      <dsp:spPr>
        <a:xfrm>
          <a:off x="0" y="5084369"/>
          <a:ext cx="6797675" cy="0"/>
        </a:xfrm>
        <a:prstGeom prst="line">
          <a:avLst/>
        </a:prstGeom>
        <a:solidFill>
          <a:schemeClr val="accent6">
            <a:hueOff val="0"/>
            <a:satOff val="0"/>
            <a:lumOff val="0"/>
            <a:alphaOff val="0"/>
          </a:schemeClr>
        </a:solidFill>
        <a:ln w="1587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CF91763-A350-40A3-B3C2-A01ADFAA3EB5}">
      <dsp:nvSpPr>
        <dsp:cNvPr id="0" name=""/>
        <dsp:cNvSpPr/>
      </dsp:nvSpPr>
      <dsp:spPr>
        <a:xfrm>
          <a:off x="0" y="5084369"/>
          <a:ext cx="6797675" cy="5648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a:latin typeface="Calibri" panose="020F0502020204030204" pitchFamily="34" charset="0"/>
              <a:cs typeface="Calibri" panose="020F0502020204030204" pitchFamily="34" charset="0"/>
            </a:rPr>
            <a:t>Privileges</a:t>
          </a:r>
        </a:p>
      </dsp:txBody>
      <dsp:txXfrm>
        <a:off x="0" y="5084369"/>
        <a:ext cx="6797675" cy="56485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773415-CA45-4512-A429-B38AD56FDF47}">
      <dsp:nvSpPr>
        <dsp:cNvPr id="0" name=""/>
        <dsp:cNvSpPr/>
      </dsp:nvSpPr>
      <dsp:spPr>
        <a:xfrm>
          <a:off x="0" y="0"/>
          <a:ext cx="6797675" cy="1426685"/>
        </a:xfrm>
        <a:prstGeom prst="roundRect">
          <a:avLst/>
        </a:prstGeom>
        <a:solidFill>
          <a:schemeClr val="accent2"/>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a:latin typeface="Calibri" panose="020F0502020204030204" pitchFamily="34" charset="0"/>
              <a:cs typeface="Calibri" panose="020F0502020204030204" pitchFamily="34" charset="0"/>
            </a:rPr>
            <a:t>The Department believes that </a:t>
          </a:r>
          <a:r>
            <a:rPr lang="en-US" sz="1800" u="sng" kern="1200" dirty="0">
              <a:latin typeface="Calibri" panose="020F0502020204030204" pitchFamily="34" charset="0"/>
              <a:cs typeface="Calibri" panose="020F0502020204030204" pitchFamily="34" charset="0"/>
            </a:rPr>
            <a:t>recipients (LEAs) are in the best position to designate “reasonably prompt time frames”</a:t>
          </a:r>
          <a:r>
            <a:rPr lang="en-US" sz="1800" kern="1200" dirty="0">
              <a:latin typeface="Calibri" panose="020F0502020204030204" pitchFamily="34" charset="0"/>
              <a:cs typeface="Calibri" panose="020F0502020204030204" pitchFamily="34" charset="0"/>
            </a:rPr>
            <a:t> that balance the need to conclude Title IX grievance processes promptly with providing the fairness and accuracy that these final regulations require. </a:t>
          </a:r>
        </a:p>
      </dsp:txBody>
      <dsp:txXfrm>
        <a:off x="69645" y="69645"/>
        <a:ext cx="6658385" cy="1287395"/>
      </dsp:txXfrm>
    </dsp:sp>
    <dsp:sp modelId="{70BF7E51-306A-47FE-B963-6DC1DE4922F7}">
      <dsp:nvSpPr>
        <dsp:cNvPr id="0" name=""/>
        <dsp:cNvSpPr/>
      </dsp:nvSpPr>
      <dsp:spPr>
        <a:xfrm>
          <a:off x="0" y="1424287"/>
          <a:ext cx="6797675" cy="1810334"/>
        </a:xfrm>
        <a:prstGeom prst="roundRect">
          <a:avLst/>
        </a:prstGeom>
        <a:solidFill>
          <a:schemeClr val="accent3"/>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a:latin typeface="Calibri" panose="020F0502020204030204" pitchFamily="34" charset="0"/>
              <a:cs typeface="Calibri" panose="020F0502020204030204" pitchFamily="34" charset="0"/>
            </a:rPr>
            <a:t>This provision does not permit a recipient to conduct a grievance process without a “set” time frame; to the contrary, this provision requires a recipient to designate and include in its grievance process what its set time frame will be for each phase of the grievance process (including appeals and any informal resolution process.)</a:t>
          </a:r>
        </a:p>
      </dsp:txBody>
      <dsp:txXfrm>
        <a:off x="88373" y="1512660"/>
        <a:ext cx="6620929" cy="1633588"/>
      </dsp:txXfrm>
    </dsp:sp>
    <dsp:sp modelId="{CFC2BD04-B351-4E67-B961-529C267F8FDA}">
      <dsp:nvSpPr>
        <dsp:cNvPr id="0" name=""/>
        <dsp:cNvSpPr/>
      </dsp:nvSpPr>
      <dsp:spPr>
        <a:xfrm>
          <a:off x="0" y="3237741"/>
          <a:ext cx="6797675" cy="1426685"/>
        </a:xfrm>
        <a:prstGeom prst="roundRect">
          <a:avLst/>
        </a:prstGeom>
        <a:solidFill>
          <a:schemeClr val="accent4"/>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a:latin typeface="Calibri" panose="020F0502020204030204" pitchFamily="34" charset="0"/>
              <a:cs typeface="Calibri" panose="020F0502020204030204" pitchFamily="34" charset="0"/>
            </a:rPr>
            <a:t>Parties must be notified whenever the recipient applies a short-term delay or extension. Any delay or extension must be for good cause and must be temporary and limited in duration.</a:t>
          </a:r>
        </a:p>
      </dsp:txBody>
      <dsp:txXfrm>
        <a:off x="69645" y="3307386"/>
        <a:ext cx="6658385" cy="1287395"/>
      </dsp:txXfrm>
    </dsp:sp>
    <dsp:sp modelId="{02B1FDFF-179C-433F-9AB7-1C60698FA11F}">
      <dsp:nvSpPr>
        <dsp:cNvPr id="0" name=""/>
        <dsp:cNvSpPr/>
      </dsp:nvSpPr>
      <dsp:spPr>
        <a:xfrm>
          <a:off x="3669" y="4659499"/>
          <a:ext cx="6791286" cy="952183"/>
        </a:xfrm>
        <a:prstGeom prst="roundRect">
          <a:avLst/>
        </a:prstGeom>
        <a:solidFill>
          <a:schemeClr val="accent5"/>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n-US" sz="1800" kern="1200" dirty="0">
              <a:latin typeface="Calibri" panose="020F0502020204030204" pitchFamily="34" charset="0"/>
              <a:cs typeface="Calibri" panose="020F0502020204030204" pitchFamily="34" charset="0"/>
            </a:rPr>
            <a:t>What if law enforcement is involved?</a:t>
          </a:r>
        </a:p>
      </dsp:txBody>
      <dsp:txXfrm>
        <a:off x="50151" y="4705981"/>
        <a:ext cx="6698322" cy="85921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204FB8-9D0E-434C-A58A-FBDF1AB6FABB}">
      <dsp:nvSpPr>
        <dsp:cNvPr id="0" name=""/>
        <dsp:cNvSpPr/>
      </dsp:nvSpPr>
      <dsp:spPr>
        <a:xfrm>
          <a:off x="0" y="527368"/>
          <a:ext cx="6797675" cy="1406924"/>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a:latin typeface="Calibri" panose="020F0502020204030204" pitchFamily="34" charset="0"/>
              <a:cs typeface="Calibri" panose="020F0502020204030204" pitchFamily="34" charset="0"/>
            </a:rPr>
            <a:t>The Final Rule defines “</a:t>
          </a:r>
          <a:r>
            <a:rPr lang="en-US" sz="2000" b="1" u="sng" kern="1200" dirty="0">
              <a:latin typeface="Calibri" panose="020F0502020204030204" pitchFamily="34" charset="0"/>
              <a:cs typeface="Calibri" panose="020F0502020204030204" pitchFamily="34" charset="0"/>
            </a:rPr>
            <a:t>formal complaint</a:t>
          </a:r>
          <a:r>
            <a:rPr lang="en-US" sz="2000" kern="1200" dirty="0">
              <a:latin typeface="Calibri" panose="020F0502020204030204" pitchFamily="34" charset="0"/>
              <a:cs typeface="Calibri" panose="020F0502020204030204" pitchFamily="34" charset="0"/>
            </a:rPr>
            <a:t>” as a document filed by a complainant or signed by the Title IX Coordinator alleging sexual harassment against a respondent and requesting that the school investigate the allegation of sexual harassment.  </a:t>
          </a:r>
        </a:p>
      </dsp:txBody>
      <dsp:txXfrm>
        <a:off x="68680" y="596048"/>
        <a:ext cx="6660315" cy="1269564"/>
      </dsp:txXfrm>
    </dsp:sp>
    <dsp:sp modelId="{EBB898BC-F146-4E1C-B9C4-55B46CC38C15}">
      <dsp:nvSpPr>
        <dsp:cNvPr id="0" name=""/>
        <dsp:cNvSpPr/>
      </dsp:nvSpPr>
      <dsp:spPr>
        <a:xfrm>
          <a:off x="0" y="2121493"/>
          <a:ext cx="6797675" cy="1406924"/>
        </a:xfrm>
        <a:prstGeom prst="roundRect">
          <a:avLst/>
        </a:prstGeom>
        <a:solidFill>
          <a:schemeClr val="accent2">
            <a:hueOff val="754613"/>
            <a:satOff val="-2906"/>
            <a:lumOff val="-58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a:latin typeface="Calibri" panose="020F0502020204030204" pitchFamily="34" charset="0"/>
              <a:cs typeface="Calibri" panose="020F0502020204030204" pitchFamily="34" charset="0"/>
            </a:rPr>
            <a:t>At the time of filing a formal complaint, a complainant must be participating in or attempting to participate in the education program or activity of the school with which the formal complaint is filed.</a:t>
          </a:r>
        </a:p>
      </dsp:txBody>
      <dsp:txXfrm>
        <a:off x="68680" y="2190173"/>
        <a:ext cx="6660315" cy="1269564"/>
      </dsp:txXfrm>
    </dsp:sp>
    <dsp:sp modelId="{06989A4E-06BF-45DA-AAD2-5C1D8FF1FBDF}">
      <dsp:nvSpPr>
        <dsp:cNvPr id="0" name=""/>
        <dsp:cNvSpPr/>
      </dsp:nvSpPr>
      <dsp:spPr>
        <a:xfrm>
          <a:off x="0" y="3715618"/>
          <a:ext cx="6797675" cy="1406924"/>
        </a:xfrm>
        <a:prstGeom prst="roundRect">
          <a:avLst/>
        </a:prstGeom>
        <a:solidFill>
          <a:schemeClr val="accent2">
            <a:hueOff val="1509226"/>
            <a:satOff val="-5812"/>
            <a:lumOff val="-117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n-US" sz="2000" kern="1200" dirty="0">
              <a:latin typeface="Calibri" panose="020F0502020204030204" pitchFamily="34" charset="0"/>
              <a:cs typeface="Calibri" panose="020F0502020204030204" pitchFamily="34" charset="0"/>
            </a:rPr>
            <a:t>A complaint may be filed by </a:t>
          </a:r>
          <a:r>
            <a:rPr lang="en-US" sz="2000" u="sng" kern="1200" dirty="0">
              <a:latin typeface="Calibri" panose="020F0502020204030204" pitchFamily="34" charset="0"/>
              <a:cs typeface="Calibri" panose="020F0502020204030204" pitchFamily="34" charset="0"/>
            </a:rPr>
            <a:t>any person or group</a:t>
          </a:r>
          <a:r>
            <a:rPr lang="en-US" sz="2000" kern="1200" dirty="0">
              <a:latin typeface="Calibri" panose="020F0502020204030204" pitchFamily="34" charset="0"/>
              <a:cs typeface="Calibri" panose="020F0502020204030204" pitchFamily="34" charset="0"/>
            </a:rPr>
            <a:t>, including the Title IX Coordinator.</a:t>
          </a:r>
        </a:p>
      </dsp:txBody>
      <dsp:txXfrm>
        <a:off x="68680" y="3784298"/>
        <a:ext cx="6660315" cy="126956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B925D0-B12F-4455-884E-801E1C4FD9BD}">
      <dsp:nvSpPr>
        <dsp:cNvPr id="0" name=""/>
        <dsp:cNvSpPr/>
      </dsp:nvSpPr>
      <dsp:spPr>
        <a:xfrm>
          <a:off x="0" y="720"/>
          <a:ext cx="6797675"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C4A1FC7-3651-45BC-A923-A5A2DDC66AE4}">
      <dsp:nvSpPr>
        <dsp:cNvPr id="0" name=""/>
        <dsp:cNvSpPr/>
      </dsp:nvSpPr>
      <dsp:spPr>
        <a:xfrm>
          <a:off x="0" y="720"/>
          <a:ext cx="6797675" cy="6554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kern="1200" dirty="0">
              <a:latin typeface="Calibri" panose="020F0502020204030204" pitchFamily="34" charset="0"/>
              <a:cs typeface="Calibri" panose="020F0502020204030204" pitchFamily="34" charset="0"/>
            </a:rPr>
            <a:t>The actual allegations and facts that would constitute sexual harassment.</a:t>
          </a:r>
        </a:p>
      </dsp:txBody>
      <dsp:txXfrm>
        <a:off x="0" y="720"/>
        <a:ext cx="6797675" cy="655428"/>
      </dsp:txXfrm>
    </dsp:sp>
    <dsp:sp modelId="{49B707E2-7552-46CD-8EA2-9DB4139DA3F5}">
      <dsp:nvSpPr>
        <dsp:cNvPr id="0" name=""/>
        <dsp:cNvSpPr/>
      </dsp:nvSpPr>
      <dsp:spPr>
        <a:xfrm>
          <a:off x="0" y="656148"/>
          <a:ext cx="6797675"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B810C84-CFCC-4AAE-A88C-C775CAA5BFFA}">
      <dsp:nvSpPr>
        <dsp:cNvPr id="0" name=""/>
        <dsp:cNvSpPr/>
      </dsp:nvSpPr>
      <dsp:spPr>
        <a:xfrm>
          <a:off x="0" y="656148"/>
          <a:ext cx="6797675" cy="6554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kern="1200" dirty="0">
              <a:latin typeface="Calibri" panose="020F0502020204030204" pitchFamily="34" charset="0"/>
              <a:cs typeface="Calibri" panose="020F0502020204030204" pitchFamily="34" charset="0"/>
            </a:rPr>
            <a:t>The presumption of innocence, both parties have equal rights and protections.</a:t>
          </a:r>
        </a:p>
      </dsp:txBody>
      <dsp:txXfrm>
        <a:off x="0" y="656148"/>
        <a:ext cx="6797675" cy="655428"/>
      </dsp:txXfrm>
    </dsp:sp>
    <dsp:sp modelId="{FE1A956E-FD3B-4C97-A89D-2E2564228ED0}">
      <dsp:nvSpPr>
        <dsp:cNvPr id="0" name=""/>
        <dsp:cNvSpPr/>
      </dsp:nvSpPr>
      <dsp:spPr>
        <a:xfrm>
          <a:off x="0" y="1311576"/>
          <a:ext cx="6797675"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F307C5-2F38-493E-A9B8-159E65EC5D54}">
      <dsp:nvSpPr>
        <dsp:cNvPr id="0" name=""/>
        <dsp:cNvSpPr/>
      </dsp:nvSpPr>
      <dsp:spPr>
        <a:xfrm>
          <a:off x="0" y="1311576"/>
          <a:ext cx="6797675" cy="6554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kern="1200" dirty="0">
              <a:latin typeface="Calibri" panose="020F0502020204030204" pitchFamily="34" charset="0"/>
              <a:cs typeface="Calibri" panose="020F0502020204030204" pitchFamily="34" charset="0"/>
            </a:rPr>
            <a:t>A statement that the parties are entitled to advisor of their choice.</a:t>
          </a:r>
        </a:p>
      </dsp:txBody>
      <dsp:txXfrm>
        <a:off x="0" y="1311576"/>
        <a:ext cx="6797675" cy="655428"/>
      </dsp:txXfrm>
    </dsp:sp>
    <dsp:sp modelId="{FDBEE8AB-4286-4834-95D2-C7F0806BADAC}">
      <dsp:nvSpPr>
        <dsp:cNvPr id="0" name=""/>
        <dsp:cNvSpPr/>
      </dsp:nvSpPr>
      <dsp:spPr>
        <a:xfrm>
          <a:off x="0" y="1967004"/>
          <a:ext cx="6797675"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C061CCF-5D14-479C-9B99-5E05B4E9FEBA}">
      <dsp:nvSpPr>
        <dsp:cNvPr id="0" name=""/>
        <dsp:cNvSpPr/>
      </dsp:nvSpPr>
      <dsp:spPr>
        <a:xfrm>
          <a:off x="0" y="1967004"/>
          <a:ext cx="6797675" cy="6554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kern="1200" dirty="0">
              <a:latin typeface="Calibri" panose="020F0502020204030204" pitchFamily="34" charset="0"/>
              <a:cs typeface="Calibri" panose="020F0502020204030204" pitchFamily="34" charset="0"/>
            </a:rPr>
            <a:t>A statement that the parties can request to inspect and review certain evidence.</a:t>
          </a:r>
        </a:p>
      </dsp:txBody>
      <dsp:txXfrm>
        <a:off x="0" y="1967004"/>
        <a:ext cx="6797675" cy="655428"/>
      </dsp:txXfrm>
    </dsp:sp>
    <dsp:sp modelId="{5932F08D-EAE9-40F7-9C16-5BC633344C55}">
      <dsp:nvSpPr>
        <dsp:cNvPr id="0" name=""/>
        <dsp:cNvSpPr/>
      </dsp:nvSpPr>
      <dsp:spPr>
        <a:xfrm>
          <a:off x="0" y="2622432"/>
          <a:ext cx="6797675"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B25087-6C5B-4D7C-BAE3-B6AED700D253}">
      <dsp:nvSpPr>
        <dsp:cNvPr id="0" name=""/>
        <dsp:cNvSpPr/>
      </dsp:nvSpPr>
      <dsp:spPr>
        <a:xfrm>
          <a:off x="0" y="2622432"/>
          <a:ext cx="6797675" cy="6554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kern="1200" dirty="0">
              <a:latin typeface="Calibri" panose="020F0502020204030204" pitchFamily="34" charset="0"/>
              <a:cs typeface="Calibri" panose="020F0502020204030204" pitchFamily="34" charset="0"/>
            </a:rPr>
            <a:t>Information regarding the code of conduct and false statements.</a:t>
          </a:r>
        </a:p>
      </dsp:txBody>
      <dsp:txXfrm>
        <a:off x="0" y="2622432"/>
        <a:ext cx="6797675" cy="655428"/>
      </dsp:txXfrm>
    </dsp:sp>
    <dsp:sp modelId="{8477D413-C0FD-4213-99F6-75F3E7AEFE1C}">
      <dsp:nvSpPr>
        <dsp:cNvPr id="0" name=""/>
        <dsp:cNvSpPr/>
      </dsp:nvSpPr>
      <dsp:spPr>
        <a:xfrm>
          <a:off x="0" y="3277861"/>
          <a:ext cx="6797675"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318489-C846-40BB-B8D6-745DC9A52445}">
      <dsp:nvSpPr>
        <dsp:cNvPr id="0" name=""/>
        <dsp:cNvSpPr/>
      </dsp:nvSpPr>
      <dsp:spPr>
        <a:xfrm>
          <a:off x="0" y="3277861"/>
          <a:ext cx="6797675" cy="6554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kern="1200" dirty="0">
              <a:latin typeface="Calibri" panose="020F0502020204030204" pitchFamily="34" charset="0"/>
              <a:cs typeface="Calibri" panose="020F0502020204030204" pitchFamily="34" charset="0"/>
            </a:rPr>
            <a:t>Inform </a:t>
          </a:r>
          <a:r>
            <a:rPr lang="en-US" sz="2000" kern="1200" dirty="0">
              <a:solidFill>
                <a:schemeClr val="tx1"/>
              </a:solidFill>
              <a:latin typeface="Calibri" panose="020F0502020204030204" pitchFamily="34" charset="0"/>
              <a:cs typeface="Calibri" panose="020F0502020204030204" pitchFamily="34" charset="0"/>
            </a:rPr>
            <a:t>parties</a:t>
          </a:r>
          <a:r>
            <a:rPr lang="en-US" sz="2000" kern="1200" dirty="0">
              <a:latin typeface="Calibri" panose="020F0502020204030204" pitchFamily="34" charset="0"/>
              <a:cs typeface="Calibri" panose="020F0502020204030204" pitchFamily="34" charset="0"/>
            </a:rPr>
            <a:t> if there is an opportunity to engage in </a:t>
          </a:r>
          <a:r>
            <a:rPr lang="en-US" sz="2000" b="1" kern="1200" dirty="0">
              <a:latin typeface="Calibri" panose="020F0502020204030204" pitchFamily="34" charset="0"/>
              <a:cs typeface="Calibri" panose="020F0502020204030204" pitchFamily="34" charset="0"/>
            </a:rPr>
            <a:t>informal resolution.</a:t>
          </a:r>
        </a:p>
      </dsp:txBody>
      <dsp:txXfrm>
        <a:off x="0" y="3277861"/>
        <a:ext cx="6797675" cy="655428"/>
      </dsp:txXfrm>
    </dsp:sp>
    <dsp:sp modelId="{F70857F6-3C54-4BF8-AABE-C317C2DF5039}">
      <dsp:nvSpPr>
        <dsp:cNvPr id="0" name=""/>
        <dsp:cNvSpPr/>
      </dsp:nvSpPr>
      <dsp:spPr>
        <a:xfrm>
          <a:off x="0" y="3933289"/>
          <a:ext cx="6797675"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680679-1F71-49FD-BC75-07D9F1C491A7}">
      <dsp:nvSpPr>
        <dsp:cNvPr id="0" name=""/>
        <dsp:cNvSpPr/>
      </dsp:nvSpPr>
      <dsp:spPr>
        <a:xfrm>
          <a:off x="0" y="3933289"/>
          <a:ext cx="6797675" cy="6554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kern="1200" dirty="0">
              <a:latin typeface="Calibri" panose="020F0502020204030204" pitchFamily="34" charset="0"/>
              <a:cs typeface="Calibri" panose="020F0502020204030204" pitchFamily="34" charset="0"/>
            </a:rPr>
            <a:t>Determination of dismissal – both parties have the right to appeal.</a:t>
          </a:r>
        </a:p>
      </dsp:txBody>
      <dsp:txXfrm>
        <a:off x="0" y="3933289"/>
        <a:ext cx="6797675" cy="655428"/>
      </dsp:txXfrm>
    </dsp:sp>
    <dsp:sp modelId="{06A85B85-0A99-41D4-87F9-767673C9847C}">
      <dsp:nvSpPr>
        <dsp:cNvPr id="0" name=""/>
        <dsp:cNvSpPr/>
      </dsp:nvSpPr>
      <dsp:spPr>
        <a:xfrm>
          <a:off x="0" y="4588717"/>
          <a:ext cx="6797675"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515FDAF-1C9F-4444-ADB4-C0E58CE0FF6B}">
      <dsp:nvSpPr>
        <dsp:cNvPr id="0" name=""/>
        <dsp:cNvSpPr/>
      </dsp:nvSpPr>
      <dsp:spPr>
        <a:xfrm>
          <a:off x="0" y="4588717"/>
          <a:ext cx="6797675" cy="6554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kern="1200" dirty="0">
              <a:latin typeface="Calibri" panose="020F0502020204030204" pitchFamily="34" charset="0"/>
              <a:cs typeface="Calibri" panose="020F0502020204030204" pitchFamily="34" charset="0"/>
            </a:rPr>
            <a:t>Range of possible remedies and disciplinary sanctions following determination of responsibility.</a:t>
          </a:r>
        </a:p>
      </dsp:txBody>
      <dsp:txXfrm>
        <a:off x="0" y="4588717"/>
        <a:ext cx="6797675" cy="655428"/>
      </dsp:txXfrm>
    </dsp:sp>
    <dsp:sp modelId="{044195A2-E911-4C03-A2F2-8EADEFAB21E3}">
      <dsp:nvSpPr>
        <dsp:cNvPr id="0" name=""/>
        <dsp:cNvSpPr/>
      </dsp:nvSpPr>
      <dsp:spPr>
        <a:xfrm>
          <a:off x="0" y="5244145"/>
          <a:ext cx="6797675"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22D80B-E363-4ABB-ABAA-753E1D495E98}">
      <dsp:nvSpPr>
        <dsp:cNvPr id="0" name=""/>
        <dsp:cNvSpPr/>
      </dsp:nvSpPr>
      <dsp:spPr>
        <a:xfrm>
          <a:off x="0" y="5244145"/>
          <a:ext cx="6797675" cy="6554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kern="1200" dirty="0">
              <a:latin typeface="Calibri" panose="020F0502020204030204" pitchFamily="34" charset="0"/>
              <a:cs typeface="Calibri" panose="020F0502020204030204" pitchFamily="34" charset="0"/>
            </a:rPr>
            <a:t>Which standard of evidence will be used to reach a determination. </a:t>
          </a:r>
        </a:p>
      </dsp:txBody>
      <dsp:txXfrm>
        <a:off x="0" y="5244145"/>
        <a:ext cx="6797675" cy="65542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D5B5AB-396D-495E-A051-14A35163263C}">
      <dsp:nvSpPr>
        <dsp:cNvPr id="0" name=""/>
        <dsp:cNvSpPr/>
      </dsp:nvSpPr>
      <dsp:spPr>
        <a:xfrm>
          <a:off x="829" y="721427"/>
          <a:ext cx="3236197" cy="1941718"/>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latin typeface="Calibri" panose="020F0502020204030204" pitchFamily="34" charset="0"/>
              <a:cs typeface="Calibri" panose="020F0502020204030204" pitchFamily="34" charset="0"/>
            </a:rPr>
            <a:t>Must dismiss a complaint that does not describe conduct that meets the definition of sexual harassment.</a:t>
          </a:r>
        </a:p>
      </dsp:txBody>
      <dsp:txXfrm>
        <a:off x="829" y="721427"/>
        <a:ext cx="3236197" cy="1941718"/>
      </dsp:txXfrm>
    </dsp:sp>
    <dsp:sp modelId="{D9BC3C0E-C823-4357-B53E-FEBDF057B38E}">
      <dsp:nvSpPr>
        <dsp:cNvPr id="0" name=""/>
        <dsp:cNvSpPr/>
      </dsp:nvSpPr>
      <dsp:spPr>
        <a:xfrm>
          <a:off x="3560647" y="721427"/>
          <a:ext cx="3236197" cy="1941718"/>
        </a:xfrm>
        <a:prstGeom prst="rect">
          <a:avLst/>
        </a:prstGeom>
        <a:solidFill>
          <a:schemeClr val="accent2">
            <a:hueOff val="503075"/>
            <a:satOff val="-1937"/>
            <a:lumOff val="-39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latin typeface="Calibri" panose="020F0502020204030204" pitchFamily="34" charset="0"/>
              <a:cs typeface="Calibri" panose="020F0502020204030204" pitchFamily="34" charset="0"/>
            </a:rPr>
            <a:t>Complaint alleges sexual harassment that did not occur in the school’s education program or activity.</a:t>
          </a:r>
        </a:p>
      </dsp:txBody>
      <dsp:txXfrm>
        <a:off x="3560647" y="721427"/>
        <a:ext cx="3236197" cy="1941718"/>
      </dsp:txXfrm>
    </dsp:sp>
    <dsp:sp modelId="{8D586581-188F-4D5D-A5CB-A44B1E1664B9}">
      <dsp:nvSpPr>
        <dsp:cNvPr id="0" name=""/>
        <dsp:cNvSpPr/>
      </dsp:nvSpPr>
      <dsp:spPr>
        <a:xfrm>
          <a:off x="829" y="2986765"/>
          <a:ext cx="3236197" cy="1941718"/>
        </a:xfrm>
        <a:prstGeom prst="rect">
          <a:avLst/>
        </a:prstGeom>
        <a:solidFill>
          <a:schemeClr val="accent2">
            <a:hueOff val="1006151"/>
            <a:satOff val="-3875"/>
            <a:lumOff val="-78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latin typeface="Calibri" panose="020F0502020204030204" pitchFamily="34" charset="0"/>
              <a:cs typeface="Calibri" panose="020F0502020204030204" pitchFamily="34" charset="0"/>
            </a:rPr>
            <a:t>Complaint alleges sexual harassment did not occur in the United States.</a:t>
          </a:r>
        </a:p>
      </dsp:txBody>
      <dsp:txXfrm>
        <a:off x="829" y="2986765"/>
        <a:ext cx="3236197" cy="1941718"/>
      </dsp:txXfrm>
    </dsp:sp>
    <dsp:sp modelId="{C1A26B2A-AD42-4D88-A13D-F85CD39BD01A}">
      <dsp:nvSpPr>
        <dsp:cNvPr id="0" name=""/>
        <dsp:cNvSpPr/>
      </dsp:nvSpPr>
      <dsp:spPr>
        <a:xfrm>
          <a:off x="3560647" y="2986765"/>
          <a:ext cx="3236197" cy="1941718"/>
        </a:xfrm>
        <a:prstGeom prst="rect">
          <a:avLst/>
        </a:prstGeom>
        <a:solidFill>
          <a:schemeClr val="accent2">
            <a:hueOff val="1509226"/>
            <a:satOff val="-5812"/>
            <a:lumOff val="-117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latin typeface="Calibri" panose="020F0502020204030204" pitchFamily="34" charset="0"/>
              <a:cs typeface="Calibri" panose="020F0502020204030204" pitchFamily="34" charset="0"/>
            </a:rPr>
            <a:t>Complaints can still be addressed under the school’s code of conduct.</a:t>
          </a:r>
        </a:p>
      </dsp:txBody>
      <dsp:txXfrm>
        <a:off x="3560647" y="2986765"/>
        <a:ext cx="3236197" cy="194171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DB97F3-FB53-4A96-BFF4-FD92D61DF081}">
      <dsp:nvSpPr>
        <dsp:cNvPr id="0" name=""/>
        <dsp:cNvSpPr/>
      </dsp:nvSpPr>
      <dsp:spPr>
        <a:xfrm>
          <a:off x="0" y="58336"/>
          <a:ext cx="6797675" cy="1062871"/>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kern="1200" dirty="0">
              <a:latin typeface="Calibri" panose="020F0502020204030204" pitchFamily="34" charset="0"/>
              <a:cs typeface="Calibri" panose="020F0502020204030204" pitchFamily="34" charset="0"/>
            </a:rPr>
            <a:t>Recipient is required </a:t>
          </a:r>
          <a:r>
            <a:rPr lang="en-US" sz="1900" b="1" kern="1200" dirty="0">
              <a:solidFill>
                <a:schemeClr val="tx1"/>
              </a:solidFill>
              <a:latin typeface="Calibri" panose="020F0502020204030204" pitchFamily="34" charset="0"/>
              <a:cs typeface="Calibri" panose="020F0502020204030204" pitchFamily="34" charset="0"/>
            </a:rPr>
            <a:t>to notify the parties in writing </a:t>
          </a:r>
          <a:r>
            <a:rPr lang="en-US" sz="1900" kern="1200" dirty="0">
              <a:latin typeface="Calibri" panose="020F0502020204030204" pitchFamily="34" charset="0"/>
              <a:cs typeface="Calibri" panose="020F0502020204030204" pitchFamily="34" charset="0"/>
            </a:rPr>
            <a:t>and implement appeal procedures equally.</a:t>
          </a:r>
        </a:p>
      </dsp:txBody>
      <dsp:txXfrm>
        <a:off x="51885" y="110221"/>
        <a:ext cx="6693905" cy="959101"/>
      </dsp:txXfrm>
    </dsp:sp>
    <dsp:sp modelId="{A4F67919-9BA5-47A1-AD41-3DEE7DEDB1B0}">
      <dsp:nvSpPr>
        <dsp:cNvPr id="0" name=""/>
        <dsp:cNvSpPr/>
      </dsp:nvSpPr>
      <dsp:spPr>
        <a:xfrm>
          <a:off x="0" y="1175928"/>
          <a:ext cx="6797675" cy="1062871"/>
        </a:xfrm>
        <a:prstGeom prst="roundRect">
          <a:avLst/>
        </a:prstGeom>
        <a:solidFill>
          <a:schemeClr val="accent2">
            <a:hueOff val="377306"/>
            <a:satOff val="-1453"/>
            <a:lumOff val="-29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kern="1200" dirty="0">
              <a:latin typeface="Calibri" panose="020F0502020204030204" pitchFamily="34" charset="0"/>
              <a:cs typeface="Calibri" panose="020F0502020204030204" pitchFamily="34" charset="0"/>
            </a:rPr>
            <a:t>Both parties have equal opportunity to submit </a:t>
          </a:r>
          <a:r>
            <a:rPr lang="en-US" sz="1900" b="1" kern="1200" dirty="0">
              <a:solidFill>
                <a:schemeClr val="tx1"/>
              </a:solidFill>
              <a:latin typeface="Calibri" panose="020F0502020204030204" pitchFamily="34" charset="0"/>
              <a:cs typeface="Calibri" panose="020F0502020204030204" pitchFamily="34" charset="0"/>
            </a:rPr>
            <a:t>a written statement </a:t>
          </a:r>
          <a:r>
            <a:rPr lang="en-US" sz="1900" kern="1200" dirty="0">
              <a:latin typeface="Calibri" panose="020F0502020204030204" pitchFamily="34" charset="0"/>
              <a:cs typeface="Calibri" panose="020F0502020204030204" pitchFamily="34" charset="0"/>
            </a:rPr>
            <a:t>of support or disagreement.</a:t>
          </a:r>
        </a:p>
      </dsp:txBody>
      <dsp:txXfrm>
        <a:off x="51885" y="1227813"/>
        <a:ext cx="6693905" cy="959101"/>
      </dsp:txXfrm>
    </dsp:sp>
    <dsp:sp modelId="{05A3B4DC-5F1D-4E6D-AEAC-A20EE32B2CE1}">
      <dsp:nvSpPr>
        <dsp:cNvPr id="0" name=""/>
        <dsp:cNvSpPr/>
      </dsp:nvSpPr>
      <dsp:spPr>
        <a:xfrm>
          <a:off x="0" y="2293520"/>
          <a:ext cx="6797675" cy="1062871"/>
        </a:xfrm>
        <a:prstGeom prst="roundRect">
          <a:avLst/>
        </a:prstGeom>
        <a:solidFill>
          <a:schemeClr val="accent2">
            <a:hueOff val="754613"/>
            <a:satOff val="-2906"/>
            <a:lumOff val="-58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kern="1200" dirty="0">
              <a:latin typeface="Calibri" panose="020F0502020204030204" pitchFamily="34" charset="0"/>
              <a:cs typeface="Calibri" panose="020F0502020204030204" pitchFamily="34" charset="0"/>
            </a:rPr>
            <a:t>The person who decides the appeal cannot be the person who reached the original determination, or the same person as the investigator or Title IX coordinator. </a:t>
          </a:r>
        </a:p>
      </dsp:txBody>
      <dsp:txXfrm>
        <a:off x="51885" y="2345405"/>
        <a:ext cx="6693905" cy="959101"/>
      </dsp:txXfrm>
    </dsp:sp>
    <dsp:sp modelId="{0F9DCE38-3C6B-4C34-A451-5A0259E242A8}">
      <dsp:nvSpPr>
        <dsp:cNvPr id="0" name=""/>
        <dsp:cNvSpPr/>
      </dsp:nvSpPr>
      <dsp:spPr>
        <a:xfrm>
          <a:off x="0" y="3411111"/>
          <a:ext cx="6797675" cy="1062871"/>
        </a:xfrm>
        <a:prstGeom prst="roundRect">
          <a:avLst/>
        </a:prstGeom>
        <a:solidFill>
          <a:schemeClr val="accent2">
            <a:hueOff val="1131920"/>
            <a:satOff val="-4359"/>
            <a:lumOff val="-88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kern="1200" dirty="0">
              <a:latin typeface="Calibri" panose="020F0502020204030204" pitchFamily="34" charset="0"/>
              <a:cs typeface="Calibri" panose="020F0502020204030204" pitchFamily="34" charset="0"/>
            </a:rPr>
            <a:t>After reviewing written statements the new decision-maker is required to issue a decision to the parties simultaneously.</a:t>
          </a:r>
        </a:p>
      </dsp:txBody>
      <dsp:txXfrm>
        <a:off x="51885" y="3462996"/>
        <a:ext cx="6693905" cy="959101"/>
      </dsp:txXfrm>
    </dsp:sp>
    <dsp:sp modelId="{00687414-4337-4D7E-A644-4B7F79A35929}">
      <dsp:nvSpPr>
        <dsp:cNvPr id="0" name=""/>
        <dsp:cNvSpPr/>
      </dsp:nvSpPr>
      <dsp:spPr>
        <a:xfrm>
          <a:off x="0" y="4528703"/>
          <a:ext cx="6797675" cy="1062871"/>
        </a:xfrm>
        <a:prstGeom prst="roundRect">
          <a:avLst/>
        </a:prstGeom>
        <a:solidFill>
          <a:schemeClr val="accent2">
            <a:hueOff val="1509226"/>
            <a:satOff val="-5812"/>
            <a:lumOff val="-117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kern="1200" dirty="0">
              <a:latin typeface="Calibri" panose="020F0502020204030204" pitchFamily="34" charset="0"/>
              <a:cs typeface="Calibri" panose="020F0502020204030204" pitchFamily="34" charset="0"/>
            </a:rPr>
            <a:t>Determination regarding responsibility is final after appeal is processed.</a:t>
          </a:r>
        </a:p>
      </dsp:txBody>
      <dsp:txXfrm>
        <a:off x="51885" y="4580588"/>
        <a:ext cx="6693905" cy="95910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6E4153-049D-4433-A5A0-9A2D3AE51937}" type="datetimeFigureOut">
              <a:rPr lang="en-US" smtClean="0"/>
              <a:t>8/26/2020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2A0338-BF4F-4E8F-B33E-EA1E6DEB1050}" type="slidenum">
              <a:rPr lang="en-US" smtClean="0"/>
              <a:t>‹#›</a:t>
            </a:fld>
            <a:endParaRPr lang="en-US"/>
          </a:p>
        </p:txBody>
      </p:sp>
    </p:spTree>
    <p:extLst>
      <p:ext uri="{BB962C8B-B14F-4D97-AF65-F5344CB8AC3E}">
        <p14:creationId xmlns:p14="http://schemas.microsoft.com/office/powerpoint/2010/main" val="1987614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en.wikipedia.org/wiki/Evidence" TargetMode="External"/><Relationship Id="rId7" Type="http://schemas.openxmlformats.org/officeDocument/2006/relationships/hyperlink" Target="https://en.wikipedia.org/wiki/Exculpatory_evidence" TargetMode="External"/><Relationship Id="rId2" Type="http://schemas.openxmlformats.org/officeDocument/2006/relationships/slide" Target="../slides/slide18.xml"/><Relationship Id="rId1" Type="http://schemas.openxmlformats.org/officeDocument/2006/relationships/notesMaster" Target="../notesMasters/notesMaster1.xml"/><Relationship Id="rId6" Type="http://schemas.openxmlformats.org/officeDocument/2006/relationships/hyperlink" Target="https://en.wikipedia.org/wiki/Defense_(legal)" TargetMode="External"/><Relationship Id="rId5" Type="http://schemas.openxmlformats.org/officeDocument/2006/relationships/hyperlink" Target="https://en.wikipedia.org/wiki/Criminal_law" TargetMode="External"/><Relationship Id="rId4" Type="http://schemas.openxmlformats.org/officeDocument/2006/relationships/hyperlink" Target="https://en.wikipedia.org/wiki/Guilt_(law)"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2A0338-BF4F-4E8F-B33E-EA1E6DEB1050}" type="slidenum">
              <a:rPr lang="en-US" smtClean="0"/>
              <a:t>2</a:t>
            </a:fld>
            <a:endParaRPr lang="en-US"/>
          </a:p>
        </p:txBody>
      </p:sp>
    </p:spTree>
    <p:extLst>
      <p:ext uri="{BB962C8B-B14F-4D97-AF65-F5344CB8AC3E}">
        <p14:creationId xmlns:p14="http://schemas.microsoft.com/office/powerpoint/2010/main" val="30579973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have had training before, </a:t>
            </a:r>
            <a:r>
              <a:rPr lang="en-US" b="1" dirty="0"/>
              <a:t>you will need to be trained again </a:t>
            </a:r>
            <a:r>
              <a:rPr lang="en-US" dirty="0"/>
              <a:t>under the new regulations</a:t>
            </a:r>
          </a:p>
        </p:txBody>
      </p:sp>
      <p:sp>
        <p:nvSpPr>
          <p:cNvPr id="4" name="Slide Number Placeholder 3"/>
          <p:cNvSpPr>
            <a:spLocks noGrp="1"/>
          </p:cNvSpPr>
          <p:nvPr>
            <p:ph type="sldNum" sz="quarter" idx="5"/>
          </p:nvPr>
        </p:nvSpPr>
        <p:spPr/>
        <p:txBody>
          <a:bodyPr/>
          <a:lstStyle/>
          <a:p>
            <a:fld id="{9D2A0338-BF4F-4E8F-B33E-EA1E6DEB1050}" type="slidenum">
              <a:rPr lang="en-US" smtClean="0"/>
              <a:t>20</a:t>
            </a:fld>
            <a:endParaRPr lang="en-US"/>
          </a:p>
        </p:txBody>
      </p:sp>
    </p:spTree>
    <p:extLst>
      <p:ext uri="{BB962C8B-B14F-4D97-AF65-F5344CB8AC3E}">
        <p14:creationId xmlns:p14="http://schemas.microsoft.com/office/powerpoint/2010/main" val="23667084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comparison might help. You've heard "beyond a reasonable doubt" that a person is guilty of a crime. That's the highest standard of proof, which is used to convict a person of a crime. </a:t>
            </a:r>
            <a:r>
              <a:rPr lang="en-US" i="1" dirty="0"/>
              <a:t>Clear and convincing</a:t>
            </a:r>
            <a:r>
              <a:rPr lang="en-US" dirty="0"/>
              <a:t> evidence lies in between </a:t>
            </a:r>
            <a:r>
              <a:rPr lang="en-US" i="1" dirty="0"/>
              <a:t>preponderance of evidence</a:t>
            </a:r>
            <a:r>
              <a:rPr lang="en-US" dirty="0"/>
              <a:t> (lowest standard of proof) and </a:t>
            </a:r>
            <a:r>
              <a:rPr lang="en-US" i="1" dirty="0"/>
              <a:t>evidence beyond a reasonable doubt </a:t>
            </a:r>
            <a:r>
              <a:rPr lang="en-US" dirty="0"/>
              <a:t>(highest standard of proof).</a:t>
            </a:r>
          </a:p>
          <a:p>
            <a:endParaRPr lang="en-US" dirty="0"/>
          </a:p>
        </p:txBody>
      </p:sp>
      <p:sp>
        <p:nvSpPr>
          <p:cNvPr id="4" name="Slide Number Placeholder 3"/>
          <p:cNvSpPr>
            <a:spLocks noGrp="1"/>
          </p:cNvSpPr>
          <p:nvPr>
            <p:ph type="sldNum" sz="quarter" idx="5"/>
          </p:nvPr>
        </p:nvSpPr>
        <p:spPr/>
        <p:txBody>
          <a:bodyPr/>
          <a:lstStyle/>
          <a:p>
            <a:fld id="{9D2A0338-BF4F-4E8F-B33E-EA1E6DEB1050}" type="slidenum">
              <a:rPr lang="en-US" smtClean="0"/>
              <a:t>21</a:t>
            </a:fld>
            <a:endParaRPr lang="en-US"/>
          </a:p>
        </p:txBody>
      </p:sp>
    </p:spTree>
    <p:extLst>
      <p:ext uri="{BB962C8B-B14F-4D97-AF65-F5344CB8AC3E}">
        <p14:creationId xmlns:p14="http://schemas.microsoft.com/office/powerpoint/2010/main" val="9681101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amount of information that is required to be shared with the parties will be a shift for K-12 schools given what schools are accustomed to sharing in accordance with FERPA. It should be noted, however, that </a:t>
            </a:r>
            <a:r>
              <a:rPr lang="en-US" sz="1200" b="1" kern="1200" dirty="0">
                <a:solidFill>
                  <a:schemeClr val="tx1"/>
                </a:solidFill>
                <a:effectLst/>
                <a:latin typeface="+mn-lt"/>
                <a:ea typeface="+mn-ea"/>
                <a:cs typeface="+mn-cs"/>
              </a:rPr>
              <a:t>the commentary of the regs assert that the Title IX requirements are consistent with FERPA</a:t>
            </a:r>
            <a:r>
              <a:rPr lang="en-US" sz="1200" kern="1200" dirty="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5"/>
          </p:nvPr>
        </p:nvSpPr>
        <p:spPr/>
        <p:txBody>
          <a:bodyPr/>
          <a:lstStyle/>
          <a:p>
            <a:fld id="{9D2A0338-BF4F-4E8F-B33E-EA1E6DEB1050}" type="slidenum">
              <a:rPr lang="en-US" smtClean="0"/>
              <a:t>22</a:t>
            </a:fld>
            <a:endParaRPr lang="en-US"/>
          </a:p>
        </p:txBody>
      </p:sp>
    </p:spTree>
    <p:extLst>
      <p:ext uri="{BB962C8B-B14F-4D97-AF65-F5344CB8AC3E}">
        <p14:creationId xmlns:p14="http://schemas.microsoft.com/office/powerpoint/2010/main" val="27653424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5"/>
          </p:nvPr>
        </p:nvSpPr>
        <p:spPr/>
        <p:txBody>
          <a:bodyPr/>
          <a:lstStyle/>
          <a:p>
            <a:fld id="{9D2A0338-BF4F-4E8F-B33E-EA1E6DEB1050}" type="slidenum">
              <a:rPr lang="en-US" smtClean="0"/>
              <a:t>23</a:t>
            </a:fld>
            <a:endParaRPr lang="en-US"/>
          </a:p>
        </p:txBody>
      </p:sp>
    </p:spTree>
    <p:extLst>
      <p:ext uri="{BB962C8B-B14F-4D97-AF65-F5344CB8AC3E}">
        <p14:creationId xmlns:p14="http://schemas.microsoft.com/office/powerpoint/2010/main" val="10386140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you proceed under your current policies and procedures, please anticipate that you will be facing requests to delay your process until the regulations take effect. Respondents (and their attorneys) will argue that the process will be inherently more fair to them after August 14, 2020, and that proceeding now deprives them of rights to which the Department of Education has indicated they are entitled. Technically, they are not entitled to those rights until August 14, 2020, but that won’t stop them from seeking judicial injunctions or other temporary stay orders to stop recipients from proceeding. Thus, options b. or c. above may be a stopgap worth considering, not on a case-by-case basis, but as a blanket approach during this interim period.</a:t>
            </a:r>
          </a:p>
          <a:p>
            <a:endParaRPr lang="en-US" dirty="0"/>
          </a:p>
        </p:txBody>
      </p:sp>
      <p:sp>
        <p:nvSpPr>
          <p:cNvPr id="4" name="Slide Number Placeholder 3"/>
          <p:cNvSpPr>
            <a:spLocks noGrp="1"/>
          </p:cNvSpPr>
          <p:nvPr>
            <p:ph type="sldNum" sz="quarter" idx="5"/>
          </p:nvPr>
        </p:nvSpPr>
        <p:spPr/>
        <p:txBody>
          <a:bodyPr/>
          <a:lstStyle/>
          <a:p>
            <a:fld id="{9D2A0338-BF4F-4E8F-B33E-EA1E6DEB1050}" type="slidenum">
              <a:rPr lang="en-US" smtClean="0"/>
              <a:t>28</a:t>
            </a:fld>
            <a:endParaRPr lang="en-US"/>
          </a:p>
        </p:txBody>
      </p:sp>
    </p:spTree>
    <p:extLst>
      <p:ext uri="{BB962C8B-B14F-4D97-AF65-F5344CB8AC3E}">
        <p14:creationId xmlns:p14="http://schemas.microsoft.com/office/powerpoint/2010/main" val="32563189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aseline="0" dirty="0"/>
              <a:t>WEEACs typical Title IX / Sexual harassment workshop is two-days. Today, we will not only be giving this overview, but we have some additional tasks, as well. It’s a lot of information, but it’s important that you have this knowledge because this is information that will protect you and the District. However, my contact info is on the last slide and on the Note Catcher if you have questions, need clarification, or just want more information on a specific aspect of Title IX. </a:t>
            </a:r>
            <a:endParaRPr lang="en-US" sz="1400" dirty="0"/>
          </a:p>
        </p:txBody>
      </p:sp>
      <p:sp>
        <p:nvSpPr>
          <p:cNvPr id="4" name="Slide Number Placeholder 3"/>
          <p:cNvSpPr>
            <a:spLocks noGrp="1"/>
          </p:cNvSpPr>
          <p:nvPr>
            <p:ph type="sldNum" sz="quarter" idx="5"/>
          </p:nvPr>
        </p:nvSpPr>
        <p:spPr/>
        <p:txBody>
          <a:bodyPr/>
          <a:lstStyle/>
          <a:p>
            <a:fld id="{793A0C28-8AA1-4AE7-A7E1-5F366C511330}" type="slidenum">
              <a:rPr lang="en-US" smtClean="0"/>
              <a:t>29</a:t>
            </a:fld>
            <a:endParaRPr lang="en-US"/>
          </a:p>
        </p:txBody>
      </p:sp>
    </p:spTree>
    <p:extLst>
      <p:ext uri="{BB962C8B-B14F-4D97-AF65-F5344CB8AC3E}">
        <p14:creationId xmlns:p14="http://schemas.microsoft.com/office/powerpoint/2010/main" val="36804760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2A0338-BF4F-4E8F-B33E-EA1E6DEB1050}" type="slidenum">
              <a:rPr lang="en-US" smtClean="0"/>
              <a:t>31</a:t>
            </a:fld>
            <a:endParaRPr lang="en-US"/>
          </a:p>
        </p:txBody>
      </p:sp>
    </p:spTree>
    <p:extLst>
      <p:ext uri="{BB962C8B-B14F-4D97-AF65-F5344CB8AC3E}">
        <p14:creationId xmlns:p14="http://schemas.microsoft.com/office/powerpoint/2010/main" val="30204064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2A0338-BF4F-4E8F-B33E-EA1E6DEB1050}" type="slidenum">
              <a:rPr lang="en-US" smtClean="0"/>
              <a:t>8</a:t>
            </a:fld>
            <a:endParaRPr lang="en-US"/>
          </a:p>
        </p:txBody>
      </p:sp>
    </p:spTree>
    <p:extLst>
      <p:ext uri="{BB962C8B-B14F-4D97-AF65-F5344CB8AC3E}">
        <p14:creationId xmlns:p14="http://schemas.microsoft.com/office/powerpoint/2010/main" val="40772332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if law enforcement is involved? USDOE </a:t>
            </a:r>
            <a:r>
              <a:rPr lang="en-US" sz="1200" kern="1200" dirty="0">
                <a:solidFill>
                  <a:schemeClr val="tx1"/>
                </a:solidFill>
                <a:effectLst/>
                <a:latin typeface="+mn-lt"/>
                <a:ea typeface="+mn-ea"/>
                <a:cs typeface="+mn-cs"/>
              </a:rPr>
              <a:t>believes that </a:t>
            </a:r>
            <a:r>
              <a:rPr lang="en-US" sz="1200" b="1" kern="1200" dirty="0">
                <a:solidFill>
                  <a:schemeClr val="tx1"/>
                </a:solidFill>
                <a:effectLst/>
                <a:latin typeface="+mn-lt"/>
                <a:ea typeface="+mn-ea"/>
                <a:cs typeface="+mn-cs"/>
              </a:rPr>
              <a:t>categorically prohibiting delays based on concurrent law enforcement investigations would deprive recipients of flexibility to work effectively and appropriately with law enforcement </a:t>
            </a:r>
            <a:r>
              <a:rPr lang="en-US" sz="1200" kern="1200" dirty="0">
                <a:solidFill>
                  <a:schemeClr val="tx1"/>
                </a:solidFill>
                <a:effectLst/>
                <a:latin typeface="+mn-lt"/>
                <a:ea typeface="+mn-ea"/>
                <a:cs typeface="+mn-cs"/>
              </a:rPr>
              <a:t>where the purpose of both the criminal justice system and the Title IX grievance process is to protect victims of sexual misconduct, and this </a:t>
            </a:r>
            <a:r>
              <a:rPr lang="en-US" sz="1200" b="1" kern="1200" dirty="0">
                <a:solidFill>
                  <a:schemeClr val="tx1"/>
                </a:solidFill>
                <a:effectLst/>
                <a:latin typeface="+mn-lt"/>
                <a:ea typeface="+mn-ea"/>
                <a:cs typeface="+mn-cs"/>
              </a:rPr>
              <a:t>discretion is appropriately balanced by not permitting a recipient to apply a delay or extension (even for good cause) that is not “temporary” or “limited.”</a:t>
            </a:r>
            <a:r>
              <a:rPr lang="en-US" sz="1200" kern="1200" dirty="0">
                <a:solidFill>
                  <a:schemeClr val="tx1"/>
                </a:solidFill>
                <a:effectLst/>
                <a:latin typeface="+mn-lt"/>
                <a:ea typeface="+mn-ea"/>
                <a:cs typeface="+mn-cs"/>
              </a:rPr>
              <a:t> For similar reasons, the Department </a:t>
            </a:r>
            <a:r>
              <a:rPr lang="en-US" sz="1200" b="1" kern="1200" dirty="0">
                <a:solidFill>
                  <a:schemeClr val="tx1"/>
                </a:solidFill>
                <a:effectLst/>
                <a:latin typeface="+mn-lt"/>
                <a:ea typeface="+mn-ea"/>
                <a:cs typeface="+mn-cs"/>
              </a:rPr>
              <a:t>declines to specify a particular number of days </a:t>
            </a:r>
            <a:r>
              <a:rPr lang="en-US" sz="1200" kern="1200" dirty="0">
                <a:solidFill>
                  <a:schemeClr val="tx1"/>
                </a:solidFill>
                <a:effectLst/>
                <a:latin typeface="+mn-lt"/>
                <a:ea typeface="+mn-ea"/>
                <a:cs typeface="+mn-cs"/>
              </a:rPr>
              <a:t>that constitute “temporary” delays or “limited” extensions of time frames. State laws that do specify such maximum delays may be complied with by recipients without violating these final regulations, because § 106.45(b)(1)(v) </a:t>
            </a:r>
            <a:r>
              <a:rPr lang="en-US" sz="1200" b="1" kern="1200" dirty="0">
                <a:solidFill>
                  <a:schemeClr val="tx1"/>
                </a:solidFill>
                <a:effectLst/>
                <a:latin typeface="+mn-lt"/>
                <a:ea typeface="+mn-ea"/>
                <a:cs typeface="+mn-cs"/>
              </a:rPr>
              <a:t>allows but does not require a recipient to implement short-term delays even for good cause</a:t>
            </a:r>
            <a:r>
              <a:rPr lang="en-US" sz="1200" kern="1200" dirty="0">
                <a:solidFill>
                  <a:schemeClr val="tx1"/>
                </a:solidFill>
                <a:effectLst/>
                <a:latin typeface="+mn-lt"/>
                <a:ea typeface="+mn-ea"/>
                <a:cs typeface="+mn-cs"/>
              </a:rPr>
              <a:t>. The Department also reiterates that nothing in the final regulations precludes recipients from offering supportive measures to one or both parties while the grievance process is temporarily delayed, and revised § 106.44(a) </a:t>
            </a:r>
            <a:r>
              <a:rPr lang="en-US" sz="1200" b="1" kern="1200" dirty="0">
                <a:solidFill>
                  <a:schemeClr val="tx1"/>
                </a:solidFill>
                <a:effectLst/>
                <a:latin typeface="+mn-lt"/>
                <a:ea typeface="+mn-ea"/>
                <a:cs typeface="+mn-cs"/>
              </a:rPr>
              <a:t>obligates a recipient to offer supportive measures</a:t>
            </a:r>
            <a:r>
              <a:rPr lang="en-US" sz="1200" kern="1200" dirty="0">
                <a:solidFill>
                  <a:schemeClr val="tx1"/>
                </a:solidFill>
                <a:effectLst/>
                <a:latin typeface="+mn-lt"/>
                <a:ea typeface="+mn-ea"/>
                <a:cs typeface="+mn-cs"/>
              </a:rPr>
              <a:t> to complainants, with or without a grievance process pending. </a:t>
            </a:r>
            <a:r>
              <a:rPr lang="en-US" sz="1200" b="1" kern="1200" dirty="0">
                <a:solidFill>
                  <a:schemeClr val="tx1"/>
                </a:solidFill>
                <a:effectLst/>
                <a:latin typeface="+mn-lt"/>
                <a:ea typeface="+mn-ea"/>
                <a:cs typeface="+mn-cs"/>
              </a:rPr>
              <a:t>Work with your local law enforcement and district administration to determine appropriate delays.</a:t>
            </a:r>
          </a:p>
          <a:p>
            <a:endParaRPr lang="en-US" dirty="0"/>
          </a:p>
        </p:txBody>
      </p:sp>
      <p:sp>
        <p:nvSpPr>
          <p:cNvPr id="4" name="Slide Number Placeholder 3"/>
          <p:cNvSpPr>
            <a:spLocks noGrp="1"/>
          </p:cNvSpPr>
          <p:nvPr>
            <p:ph type="sldNum" sz="quarter" idx="5"/>
          </p:nvPr>
        </p:nvSpPr>
        <p:spPr/>
        <p:txBody>
          <a:bodyPr/>
          <a:lstStyle/>
          <a:p>
            <a:fld id="{9D2A0338-BF4F-4E8F-B33E-EA1E6DEB1050}" type="slidenum">
              <a:rPr lang="en-US" smtClean="0"/>
              <a:t>9</a:t>
            </a:fld>
            <a:endParaRPr lang="en-US"/>
          </a:p>
        </p:txBody>
      </p:sp>
    </p:spTree>
    <p:extLst>
      <p:ext uri="{BB962C8B-B14F-4D97-AF65-F5344CB8AC3E}">
        <p14:creationId xmlns:p14="http://schemas.microsoft.com/office/powerpoint/2010/main" val="8444994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Examples of supportive measures</a:t>
            </a:r>
            <a:r>
              <a:rPr lang="en-US" dirty="0"/>
              <a:t>. No contact orders, academic accommodations; counseling; health and mental health services; and disability services</a:t>
            </a:r>
          </a:p>
          <a:p>
            <a:r>
              <a:rPr lang="en-US" dirty="0"/>
              <a:t>Range:</a:t>
            </a:r>
          </a:p>
          <a:p>
            <a:pPr marL="171450" indent="-171450">
              <a:buFont typeface="Arial" panose="020B0604020202020204" pitchFamily="34" charset="0"/>
              <a:buChar char="•"/>
            </a:pPr>
            <a:r>
              <a:rPr lang="en-US" dirty="0"/>
              <a:t>Non-disciplinary, non-punitive, individualized</a:t>
            </a:r>
          </a:p>
          <a:p>
            <a:pPr marL="171450" indent="-171450">
              <a:buFont typeface="Arial" panose="020B0604020202020204" pitchFamily="34" charset="0"/>
              <a:buChar char="•"/>
            </a:pPr>
            <a:r>
              <a:rPr lang="en-US" dirty="0"/>
              <a:t>Not unreasonably burdensome</a:t>
            </a:r>
          </a:p>
          <a:p>
            <a:pPr marL="171450" indent="-171450">
              <a:buFont typeface="Arial" panose="020B0604020202020204" pitchFamily="34" charset="0"/>
              <a:buChar char="•"/>
            </a:pPr>
            <a:r>
              <a:rPr lang="en-US" dirty="0"/>
              <a:t>Protect safety of parties and educational environment</a:t>
            </a:r>
          </a:p>
          <a:p>
            <a:pPr marL="171450" indent="-171450">
              <a:buFont typeface="Arial" panose="020B0604020202020204" pitchFamily="34" charset="0"/>
              <a:buChar char="•"/>
            </a:pPr>
            <a:r>
              <a:rPr lang="en-US" dirty="0"/>
              <a:t>Deter harassment</a:t>
            </a:r>
          </a:p>
          <a:p>
            <a:endParaRPr lang="en-US" dirty="0"/>
          </a:p>
          <a:p>
            <a:r>
              <a:rPr lang="en-US" dirty="0"/>
              <a:t>A school can remove a respondent from the school’s education programs or activities on an emergency basis if the respondent poses an immediate threat to anyone's physical health or safety. </a:t>
            </a:r>
            <a:r>
              <a:rPr lang="en-US" b="1" dirty="0"/>
              <a:t>Refer to district policy and consult administration to determine what qualifies as an immediate threat.</a:t>
            </a:r>
          </a:p>
          <a:p>
            <a:pPr marL="171450" indent="-171450">
              <a:buFont typeface="Arial" panose="020B0604020202020204" pitchFamily="34" charset="0"/>
              <a:buChar char="•"/>
            </a:pPr>
            <a:r>
              <a:rPr lang="en-US" b="0" u="none" dirty="0"/>
              <a:t>Risk analysis</a:t>
            </a:r>
          </a:p>
          <a:p>
            <a:pPr marL="171450" indent="-171450">
              <a:buFont typeface="Arial" panose="020B0604020202020204" pitchFamily="34" charset="0"/>
              <a:buChar char="•"/>
            </a:pPr>
            <a:r>
              <a:rPr lang="en-US" b="0" u="none" dirty="0"/>
              <a:t>Provide responding party with notice and opportunity to challenge the decision immediately FOLLOWING REMOVAL</a:t>
            </a:r>
          </a:p>
          <a:p>
            <a:pPr marL="171450" indent="-171450">
              <a:buFont typeface="Arial" panose="020B0604020202020204" pitchFamily="34" charset="0"/>
              <a:buChar char="•"/>
            </a:pPr>
            <a:r>
              <a:rPr lang="en-US" b="0" u="none" dirty="0"/>
              <a:t>Comply with IDEA/504/ADA – manifestation determination</a:t>
            </a:r>
          </a:p>
        </p:txBody>
      </p:sp>
      <p:sp>
        <p:nvSpPr>
          <p:cNvPr id="4" name="Slide Number Placeholder 3"/>
          <p:cNvSpPr>
            <a:spLocks noGrp="1"/>
          </p:cNvSpPr>
          <p:nvPr>
            <p:ph type="sldNum" sz="quarter" idx="5"/>
          </p:nvPr>
        </p:nvSpPr>
        <p:spPr/>
        <p:txBody>
          <a:bodyPr/>
          <a:lstStyle/>
          <a:p>
            <a:fld id="{9D2A0338-BF4F-4E8F-B33E-EA1E6DEB1050}" type="slidenum">
              <a:rPr lang="en-US" smtClean="0"/>
              <a:t>11</a:t>
            </a:fld>
            <a:endParaRPr lang="en-US"/>
          </a:p>
        </p:txBody>
      </p:sp>
    </p:spTree>
    <p:extLst>
      <p:ext uri="{BB962C8B-B14F-4D97-AF65-F5344CB8AC3E}">
        <p14:creationId xmlns:p14="http://schemas.microsoft.com/office/powerpoint/2010/main" val="7928882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Must be sent simultaneously. Schools don’t have to offer informal resolution processes</a:t>
            </a:r>
            <a:r>
              <a:rPr lang="en-US" dirty="0"/>
              <a:t>, but if they choose to it’s important that they are mentioned in initial notice to the parties. OCR offers a Facilitated Resolution Between the Parties (FRBP)</a:t>
            </a:r>
          </a:p>
          <a:p>
            <a:endParaRPr lang="en-US" dirty="0"/>
          </a:p>
        </p:txBody>
      </p:sp>
      <p:sp>
        <p:nvSpPr>
          <p:cNvPr id="4" name="Slide Number Placeholder 3"/>
          <p:cNvSpPr>
            <a:spLocks noGrp="1"/>
          </p:cNvSpPr>
          <p:nvPr>
            <p:ph type="sldNum" sz="quarter" idx="5"/>
          </p:nvPr>
        </p:nvSpPr>
        <p:spPr/>
        <p:txBody>
          <a:bodyPr/>
          <a:lstStyle/>
          <a:p>
            <a:fld id="{9D2A0338-BF4F-4E8F-B33E-EA1E6DEB1050}" type="slidenum">
              <a:rPr lang="en-US" smtClean="0"/>
              <a:t>15</a:t>
            </a:fld>
            <a:endParaRPr lang="en-US"/>
          </a:p>
        </p:txBody>
      </p:sp>
    </p:spTree>
    <p:extLst>
      <p:ext uri="{BB962C8B-B14F-4D97-AF65-F5344CB8AC3E}">
        <p14:creationId xmlns:p14="http://schemas.microsoft.com/office/powerpoint/2010/main" val="9945768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Severe, pervasive AND objectively offensive.</a:t>
            </a:r>
          </a:p>
        </p:txBody>
      </p:sp>
      <p:sp>
        <p:nvSpPr>
          <p:cNvPr id="4" name="Slide Number Placeholder 3"/>
          <p:cNvSpPr>
            <a:spLocks noGrp="1"/>
          </p:cNvSpPr>
          <p:nvPr>
            <p:ph type="sldNum" sz="quarter" idx="5"/>
          </p:nvPr>
        </p:nvSpPr>
        <p:spPr/>
        <p:txBody>
          <a:bodyPr/>
          <a:lstStyle/>
          <a:p>
            <a:fld id="{9D2A0338-BF4F-4E8F-B33E-EA1E6DEB1050}" type="slidenum">
              <a:rPr lang="en-US" smtClean="0"/>
              <a:t>16</a:t>
            </a:fld>
            <a:endParaRPr lang="en-US"/>
          </a:p>
        </p:txBody>
      </p:sp>
    </p:spTree>
    <p:extLst>
      <p:ext uri="{BB962C8B-B14F-4D97-AF65-F5344CB8AC3E}">
        <p14:creationId xmlns:p14="http://schemas.microsoft.com/office/powerpoint/2010/main" val="2793755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School can still proceed if they feel dismissal is inappropriate </a:t>
            </a:r>
            <a:r>
              <a:rPr lang="en-US" sz="1200" kern="1200" dirty="0">
                <a:solidFill>
                  <a:schemeClr val="tx1"/>
                </a:solidFill>
                <a:effectLst/>
                <a:latin typeface="+mn-lt"/>
                <a:ea typeface="+mn-ea"/>
                <a:cs typeface="+mn-cs"/>
              </a:rPr>
              <a:t>(Title IX coordinator can sign formal complaint. Will not be treated as complainant. Needs to remain impartial). </a:t>
            </a:r>
          </a:p>
        </p:txBody>
      </p:sp>
      <p:sp>
        <p:nvSpPr>
          <p:cNvPr id="4" name="Slide Number Placeholder 3"/>
          <p:cNvSpPr>
            <a:spLocks noGrp="1"/>
          </p:cNvSpPr>
          <p:nvPr>
            <p:ph type="sldNum" sz="quarter" idx="5"/>
          </p:nvPr>
        </p:nvSpPr>
        <p:spPr/>
        <p:txBody>
          <a:bodyPr/>
          <a:lstStyle/>
          <a:p>
            <a:fld id="{9D2A0338-BF4F-4E8F-B33E-EA1E6DEB1050}" type="slidenum">
              <a:rPr lang="en-US" smtClean="0"/>
              <a:t>17</a:t>
            </a:fld>
            <a:endParaRPr lang="en-US"/>
          </a:p>
        </p:txBody>
      </p:sp>
    </p:spTree>
    <p:extLst>
      <p:ext uri="{BB962C8B-B14F-4D97-AF65-F5344CB8AC3E}">
        <p14:creationId xmlns:p14="http://schemas.microsoft.com/office/powerpoint/2010/main" val="32840142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Inculpatory evidence (IN trouble, incarcerated)</a:t>
            </a:r>
            <a:r>
              <a:rPr lang="en-US" sz="1200" b="0" i="0" kern="1200" dirty="0">
                <a:solidFill>
                  <a:schemeClr val="tx1"/>
                </a:solidFill>
                <a:effectLst/>
                <a:latin typeface="+mn-lt"/>
                <a:ea typeface="+mn-ea"/>
                <a:cs typeface="+mn-cs"/>
              </a:rPr>
              <a:t> is </a:t>
            </a:r>
            <a:r>
              <a:rPr lang="en-US" sz="1200" b="0" i="0" u="none" strike="noStrike" kern="1200" dirty="0">
                <a:solidFill>
                  <a:schemeClr val="tx1"/>
                </a:solidFill>
                <a:effectLst/>
                <a:latin typeface="+mn-lt"/>
                <a:ea typeface="+mn-ea"/>
                <a:cs typeface="+mn-cs"/>
                <a:hlinkClick r:id="rId3" tooltip="Evidence"/>
              </a:rPr>
              <a:t>evidence</a:t>
            </a:r>
            <a:r>
              <a:rPr lang="en-US" sz="1200" b="0" i="0" kern="1200" dirty="0">
                <a:solidFill>
                  <a:schemeClr val="tx1"/>
                </a:solidFill>
                <a:effectLst/>
                <a:latin typeface="+mn-lt"/>
                <a:ea typeface="+mn-ea"/>
                <a:cs typeface="+mn-cs"/>
              </a:rPr>
              <a:t> that shows, or tends to show, a person's involvement in an act, or evidence that can establish </a:t>
            </a:r>
            <a:r>
              <a:rPr lang="en-US" sz="1200" b="0" i="0" u="none" strike="noStrike" kern="1200" dirty="0">
                <a:solidFill>
                  <a:schemeClr val="tx1"/>
                </a:solidFill>
                <a:effectLst/>
                <a:latin typeface="+mn-lt"/>
                <a:ea typeface="+mn-ea"/>
                <a:cs typeface="+mn-cs"/>
                <a:hlinkClick r:id="rId4" tooltip="Guilt (law)"/>
              </a:rPr>
              <a:t>guilt</a:t>
            </a:r>
            <a:r>
              <a:rPr lang="en-US" sz="1200" b="0" i="0" kern="1200" dirty="0">
                <a:solidFill>
                  <a:schemeClr val="tx1"/>
                </a:solidFill>
                <a:effectLst/>
                <a:latin typeface="+mn-lt"/>
                <a:ea typeface="+mn-ea"/>
                <a:cs typeface="+mn-cs"/>
              </a:rPr>
              <a:t>. In </a:t>
            </a:r>
            <a:r>
              <a:rPr lang="en-US" sz="1200" b="0" i="0" u="none" strike="noStrike" kern="1200" dirty="0">
                <a:solidFill>
                  <a:schemeClr val="tx1"/>
                </a:solidFill>
                <a:effectLst/>
                <a:latin typeface="+mn-lt"/>
                <a:ea typeface="+mn-ea"/>
                <a:cs typeface="+mn-cs"/>
                <a:hlinkClick r:id="rId5" tooltip="Criminal law"/>
              </a:rPr>
              <a:t>criminal law</a:t>
            </a:r>
            <a:r>
              <a:rPr lang="en-US" sz="1200" b="0" i="0" kern="1200" dirty="0">
                <a:solidFill>
                  <a:schemeClr val="tx1"/>
                </a:solidFill>
                <a:effectLst/>
                <a:latin typeface="+mn-lt"/>
                <a:ea typeface="+mn-ea"/>
                <a:cs typeface="+mn-cs"/>
              </a:rPr>
              <a:t>, the prosecution has a duty to provide all evidence to the </a:t>
            </a:r>
            <a:r>
              <a:rPr lang="en-US" sz="1200" b="0" i="0" u="none" strike="noStrike" kern="1200" dirty="0">
                <a:solidFill>
                  <a:schemeClr val="tx1"/>
                </a:solidFill>
                <a:effectLst/>
                <a:latin typeface="+mn-lt"/>
                <a:ea typeface="+mn-ea"/>
                <a:cs typeface="+mn-cs"/>
                <a:hlinkClick r:id="rId6" tooltip="Defense (legal)"/>
              </a:rPr>
              <a:t>defense</a:t>
            </a:r>
            <a:r>
              <a:rPr lang="en-US" sz="1200" b="0" i="0" kern="1200" dirty="0">
                <a:solidFill>
                  <a:schemeClr val="tx1"/>
                </a:solidFill>
                <a:effectLst/>
                <a:latin typeface="+mn-lt"/>
                <a:ea typeface="+mn-ea"/>
                <a:cs typeface="+mn-cs"/>
              </a:rPr>
              <a:t>, whether it favors the prosecution's case or the defendant's case. Evidence that tends to show a person's innocence is considered </a:t>
            </a:r>
            <a:r>
              <a:rPr lang="en-US" sz="1200" b="0" i="0" u="none" strike="noStrike" kern="1200" dirty="0">
                <a:solidFill>
                  <a:schemeClr val="tx1"/>
                </a:solidFill>
                <a:effectLst/>
                <a:latin typeface="+mn-lt"/>
                <a:ea typeface="+mn-ea"/>
                <a:cs typeface="+mn-cs"/>
                <a:hlinkClick r:id="rId7" tooltip="Exculpatory evidence"/>
              </a:rPr>
              <a:t>exculpatory evidence</a:t>
            </a:r>
            <a:r>
              <a:rPr lang="en-US" sz="1200" b="0" i="0" u="none" strike="noStrike" kern="1200" dirty="0">
                <a:solidFill>
                  <a:schemeClr val="tx1"/>
                </a:solidFill>
                <a:effectLst/>
                <a:latin typeface="+mn-lt"/>
                <a:ea typeface="+mn-ea"/>
                <a:cs typeface="+mn-cs"/>
              </a:rPr>
              <a:t> </a:t>
            </a:r>
            <a:r>
              <a:rPr lang="en-US" sz="1200" b="1" i="0" u="none" strike="noStrike" kern="1200" dirty="0">
                <a:solidFill>
                  <a:schemeClr val="tx1"/>
                </a:solidFill>
                <a:effectLst/>
                <a:latin typeface="+mn-lt"/>
                <a:ea typeface="+mn-ea"/>
                <a:cs typeface="+mn-cs"/>
              </a:rPr>
              <a:t>(Excused)</a:t>
            </a:r>
            <a:r>
              <a:rPr lang="en-US" sz="1200" b="1" i="0" kern="1200" dirty="0">
                <a:solidFill>
                  <a:schemeClr val="tx1"/>
                </a:solidFill>
                <a:effectLst/>
                <a:latin typeface="+mn-lt"/>
                <a:ea typeface="+mn-ea"/>
                <a:cs typeface="+mn-cs"/>
              </a:rPr>
              <a:t>.</a:t>
            </a: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Final Rule keeps the “</a:t>
            </a:r>
            <a:r>
              <a:rPr lang="en-US" sz="1200" b="1" kern="1200" dirty="0">
                <a:solidFill>
                  <a:schemeClr val="tx1"/>
                </a:solidFill>
                <a:effectLst/>
                <a:latin typeface="+mn-lt"/>
                <a:ea typeface="+mn-ea"/>
                <a:cs typeface="+mn-cs"/>
              </a:rPr>
              <a:t>rape shield protections” </a:t>
            </a:r>
            <a:r>
              <a:rPr lang="en-US" sz="1200" kern="1200" dirty="0">
                <a:solidFill>
                  <a:schemeClr val="tx1"/>
                </a:solidFill>
                <a:effectLst/>
                <a:latin typeface="+mn-lt"/>
                <a:ea typeface="+mn-ea"/>
                <a:cs typeface="+mn-cs"/>
              </a:rPr>
              <a:t>for complainants (as to all recipients whether postsecondary, K-12 or others), clarified to state: Questions and evidence about the complainant’s sexual predisposition or prior sexual behavior are not relevant, </a:t>
            </a:r>
            <a:r>
              <a:rPr lang="en-US" sz="1200" b="1" kern="1200" dirty="0">
                <a:solidFill>
                  <a:schemeClr val="tx1"/>
                </a:solidFill>
                <a:effectLst/>
                <a:latin typeface="+mn-lt"/>
                <a:ea typeface="+mn-ea"/>
                <a:cs typeface="+mn-cs"/>
              </a:rPr>
              <a:t>unless</a:t>
            </a:r>
            <a:r>
              <a:rPr lang="en-US" sz="1200" kern="1200" dirty="0">
                <a:solidFill>
                  <a:schemeClr val="tx1"/>
                </a:solidFill>
                <a:effectLst/>
                <a:latin typeface="+mn-lt"/>
                <a:ea typeface="+mn-ea"/>
                <a:cs typeface="+mn-cs"/>
              </a:rPr>
              <a:t> such questions and evidence about the complainant’s prior sexual behavior are offered to </a:t>
            </a:r>
            <a:r>
              <a:rPr lang="en-US" sz="1200" b="1" kern="1200" dirty="0">
                <a:solidFill>
                  <a:schemeClr val="tx1"/>
                </a:solidFill>
                <a:effectLst/>
                <a:latin typeface="+mn-lt"/>
                <a:ea typeface="+mn-ea"/>
                <a:cs typeface="+mn-cs"/>
              </a:rPr>
              <a:t>prove that someone other than the respondent committed the conduct alleged </a:t>
            </a:r>
            <a:r>
              <a:rPr lang="en-US" sz="1200" kern="1200" dirty="0">
                <a:solidFill>
                  <a:schemeClr val="tx1"/>
                </a:solidFill>
                <a:effectLst/>
                <a:latin typeface="+mn-lt"/>
                <a:ea typeface="+mn-ea"/>
                <a:cs typeface="+mn-cs"/>
              </a:rPr>
              <a:t>by the complainant, or if the questions and evidence concern specific incidents of the complainant’s </a:t>
            </a:r>
            <a:r>
              <a:rPr lang="en-US" sz="1200" b="1" kern="1200" dirty="0">
                <a:solidFill>
                  <a:schemeClr val="tx1"/>
                </a:solidFill>
                <a:effectLst/>
                <a:latin typeface="+mn-lt"/>
                <a:ea typeface="+mn-ea"/>
                <a:cs typeface="+mn-cs"/>
              </a:rPr>
              <a:t>prior sexual behavior with respect to the respondent and are offered to prove consent</a:t>
            </a:r>
          </a:p>
          <a:p>
            <a:endParaRPr lang="en-US" dirty="0"/>
          </a:p>
        </p:txBody>
      </p:sp>
      <p:sp>
        <p:nvSpPr>
          <p:cNvPr id="4" name="Slide Number Placeholder 3"/>
          <p:cNvSpPr>
            <a:spLocks noGrp="1"/>
          </p:cNvSpPr>
          <p:nvPr>
            <p:ph type="sldNum" sz="quarter" idx="5"/>
          </p:nvPr>
        </p:nvSpPr>
        <p:spPr/>
        <p:txBody>
          <a:bodyPr/>
          <a:lstStyle/>
          <a:p>
            <a:fld id="{9D2A0338-BF4F-4E8F-B33E-EA1E6DEB1050}" type="slidenum">
              <a:rPr lang="en-US" smtClean="0"/>
              <a:t>18</a:t>
            </a:fld>
            <a:endParaRPr lang="en-US"/>
          </a:p>
        </p:txBody>
      </p:sp>
    </p:spTree>
    <p:extLst>
      <p:ext uri="{BB962C8B-B14F-4D97-AF65-F5344CB8AC3E}">
        <p14:creationId xmlns:p14="http://schemas.microsoft.com/office/powerpoint/2010/main" val="4008603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written determination regarding responsibility must be provided to the parties. Among the items required to be included, the determination must include the rationale for the determination of responsibility, any disciplinary sanctions imposed on the respondent and any remedies provided to the complainant.  </a:t>
            </a:r>
          </a:p>
          <a:p>
            <a:endParaRPr lang="en-US" dirty="0"/>
          </a:p>
        </p:txBody>
      </p:sp>
      <p:sp>
        <p:nvSpPr>
          <p:cNvPr id="4" name="Slide Number Placeholder 3"/>
          <p:cNvSpPr>
            <a:spLocks noGrp="1"/>
          </p:cNvSpPr>
          <p:nvPr>
            <p:ph type="sldNum" sz="quarter" idx="5"/>
          </p:nvPr>
        </p:nvSpPr>
        <p:spPr/>
        <p:txBody>
          <a:bodyPr/>
          <a:lstStyle/>
          <a:p>
            <a:fld id="{9D2A0338-BF4F-4E8F-B33E-EA1E6DEB1050}" type="slidenum">
              <a:rPr lang="en-US" smtClean="0"/>
              <a:t>19</a:t>
            </a:fld>
            <a:endParaRPr lang="en-US"/>
          </a:p>
        </p:txBody>
      </p:sp>
    </p:spTree>
    <p:extLst>
      <p:ext uri="{BB962C8B-B14F-4D97-AF65-F5344CB8AC3E}">
        <p14:creationId xmlns:p14="http://schemas.microsoft.com/office/powerpoint/2010/main" val="3813921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8/26/2020</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45861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8/26/2020</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034487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8/26/2020</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38779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8/26/2020</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967527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8/26/2020</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55590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8/26/2020</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88897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8/26/2020</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14253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8/26/2020</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70031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8/26/2020</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3192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8/26/2020</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031144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8/26/2020</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73361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t>8/26/2020</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90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9633748"/>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66" r:id="rId6"/>
    <p:sldLayoutId id="2147483662" r:id="rId7"/>
    <p:sldLayoutId id="2147483663" r:id="rId8"/>
    <p:sldLayoutId id="2147483664" r:id="rId9"/>
    <p:sldLayoutId id="2147483665" r:id="rId10"/>
    <p:sldLayoutId id="2147483667" r:id="rId11"/>
  </p:sldLayoutIdLst>
  <p:hf sldNum="0" hdr="0" ftr="0" dt="0"/>
  <p:txStyles>
    <p:titleStyle>
      <a:lvl1pPr algn="l" defTabSz="914400" rtl="0" eaLnBrk="1" latinLnBrk="0" hangingPunct="1">
        <a:lnSpc>
          <a:spcPct val="90000"/>
        </a:lnSpc>
        <a:spcBef>
          <a:spcPct val="0"/>
        </a:spcBef>
        <a:buNone/>
        <a:defRPr sz="46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2.ed.gov/about/offices/list/ocr/newsroom.html" TargetMode="External"/><Relationship Id="rId2" Type="http://schemas.openxmlformats.org/officeDocument/2006/relationships/hyperlink" Target="https://atixa.org/r3/" TargetMode="External"/><Relationship Id="rId1" Type="http://schemas.openxmlformats.org/officeDocument/2006/relationships/slideLayout" Target="../slideLayouts/slideLayout2.xml"/><Relationship Id="rId4" Type="http://schemas.openxmlformats.org/officeDocument/2006/relationships/hyperlink" Target="https://youtu.be/TdfT5R8ibm4"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mailto:alan.nahs@careertech.ok.gov"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https://lists.uen.org/mailman/listinfo/titleixcoordinator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D8FA116-8FB7-4678-9D9B-DB178DF968C1}"/>
              </a:ext>
            </a:extLst>
          </p:cNvPr>
          <p:cNvPicPr>
            <a:picLocks noChangeAspect="1"/>
          </p:cNvPicPr>
          <p:nvPr/>
        </p:nvPicPr>
        <p:blipFill rotWithShape="1">
          <a:blip r:embed="rId2"/>
          <a:srcRect b="15730"/>
          <a:stretch/>
        </p:blipFill>
        <p:spPr>
          <a:xfrm>
            <a:off x="-3047" y="-264909"/>
            <a:ext cx="12191999" cy="6857990"/>
          </a:xfrm>
          <a:prstGeom prst="rect">
            <a:avLst/>
          </a:prstGeom>
        </p:spPr>
      </p:pic>
      <p:sp>
        <p:nvSpPr>
          <p:cNvPr id="9" name="Rectangle 8">
            <a:extLst>
              <a:ext uri="{FF2B5EF4-FFF2-40B4-BE49-F238E27FC236}">
                <a16:creationId xmlns:a16="http://schemas.microsoft.com/office/drawing/2014/main" id="{007891EC-4501-44ED-A8C8-B11B6DB767A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chemeClr val="tx1">
                  <a:alpha val="0"/>
                </a:schemeClr>
              </a:gs>
              <a:gs pos="25000">
                <a:srgbClr val="000000">
                  <a:alpha val="15000"/>
                </a:srgbClr>
              </a:gs>
              <a:gs pos="75000">
                <a:srgbClr val="000000">
                  <a:alpha val="15000"/>
                </a:srgbClr>
              </a:gs>
              <a:gs pos="50000">
                <a:schemeClr val="tx1">
                  <a:alpha val="30000"/>
                </a:schemeClr>
              </a:gs>
              <a:gs pos="100000">
                <a:schemeClr val="tx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170880-8F6C-488A-8F3C-B1D898A6EF2D}"/>
              </a:ext>
            </a:extLst>
          </p:cNvPr>
          <p:cNvSpPr>
            <a:spLocks noGrp="1"/>
          </p:cNvSpPr>
          <p:nvPr>
            <p:ph type="ctrTitle"/>
          </p:nvPr>
        </p:nvSpPr>
        <p:spPr>
          <a:xfrm>
            <a:off x="1097280" y="325549"/>
            <a:ext cx="10058400" cy="3663755"/>
          </a:xfrm>
          <a:effectLst>
            <a:outerShdw blurRad="50800" dist="38100" dir="2700000" algn="tl" rotWithShape="0">
              <a:prstClr val="black">
                <a:alpha val="40000"/>
              </a:prstClr>
            </a:outerShdw>
          </a:effectLst>
        </p:spPr>
        <p:txBody>
          <a:bodyPr>
            <a:normAutofit/>
          </a:bodyPr>
          <a:lstStyle/>
          <a:p>
            <a:pPr algn="ctr"/>
            <a:r>
              <a:rPr lang="en-US" sz="4000" dirty="0">
                <a:solidFill>
                  <a:schemeClr val="bg1"/>
                </a:solidFill>
                <a:latin typeface="Arial" panose="020B0604020202020204" pitchFamily="34" charset="0"/>
                <a:cs typeface="Arial" panose="020B0604020202020204" pitchFamily="34" charset="0"/>
              </a:rPr>
              <a:t>An Overview of the New </a:t>
            </a:r>
            <a:br>
              <a:rPr lang="en-US" sz="4000" dirty="0">
                <a:solidFill>
                  <a:schemeClr val="bg1"/>
                </a:solidFill>
                <a:latin typeface="Arial" panose="020B0604020202020204" pitchFamily="34" charset="0"/>
                <a:cs typeface="Arial" panose="020B0604020202020204" pitchFamily="34" charset="0"/>
              </a:rPr>
            </a:br>
            <a:r>
              <a:rPr lang="en-US" sz="4000" dirty="0">
                <a:solidFill>
                  <a:schemeClr val="bg1"/>
                </a:solidFill>
                <a:latin typeface="Arial" panose="020B0604020202020204" pitchFamily="34" charset="0"/>
                <a:cs typeface="Arial" panose="020B0604020202020204" pitchFamily="34" charset="0"/>
              </a:rPr>
              <a:t>Title IX Regulations</a:t>
            </a:r>
          </a:p>
        </p:txBody>
      </p:sp>
      <p:sp>
        <p:nvSpPr>
          <p:cNvPr id="3" name="Subtitle 2">
            <a:extLst>
              <a:ext uri="{FF2B5EF4-FFF2-40B4-BE49-F238E27FC236}">
                <a16:creationId xmlns:a16="http://schemas.microsoft.com/office/drawing/2014/main" id="{2C635806-C922-43F1-85D4-8B4A0577C554}"/>
              </a:ext>
            </a:extLst>
          </p:cNvPr>
          <p:cNvSpPr>
            <a:spLocks noGrp="1"/>
          </p:cNvSpPr>
          <p:nvPr>
            <p:ph type="subTitle" idx="1"/>
          </p:nvPr>
        </p:nvSpPr>
        <p:spPr>
          <a:xfrm>
            <a:off x="1100051" y="4158916"/>
            <a:ext cx="10058400" cy="1712442"/>
          </a:xfrm>
          <a:effectLst>
            <a:outerShdw blurRad="50800" dist="38100" dir="2700000" algn="tl" rotWithShape="0">
              <a:prstClr val="black">
                <a:alpha val="40000"/>
              </a:prstClr>
            </a:outerShdw>
          </a:effectLst>
        </p:spPr>
        <p:txBody>
          <a:bodyPr>
            <a:normAutofit/>
          </a:bodyPr>
          <a:lstStyle/>
          <a:p>
            <a:pPr algn="ctr"/>
            <a:r>
              <a:rPr lang="en-US" sz="1800" b="1" dirty="0" smtClean="0">
                <a:solidFill>
                  <a:schemeClr val="bg1"/>
                </a:solidFill>
                <a:latin typeface="Arial" panose="020B0604020202020204" pitchFamily="34" charset="0"/>
                <a:cs typeface="Arial" panose="020B0604020202020204" pitchFamily="34" charset="0"/>
              </a:rPr>
              <a:t>Alan Nahs</a:t>
            </a:r>
            <a:endParaRPr lang="en-US" sz="1800" b="1" dirty="0">
              <a:solidFill>
                <a:schemeClr val="bg1"/>
              </a:solidFill>
              <a:latin typeface="Arial" panose="020B0604020202020204" pitchFamily="34" charset="0"/>
              <a:cs typeface="Arial" panose="020B0604020202020204" pitchFamily="34" charset="0"/>
            </a:endParaRPr>
          </a:p>
          <a:p>
            <a:pPr algn="ctr"/>
            <a:r>
              <a:rPr lang="en-US" sz="1800" b="1" dirty="0" smtClean="0">
                <a:solidFill>
                  <a:schemeClr val="bg1"/>
                </a:solidFill>
                <a:latin typeface="Arial" panose="020B0604020202020204" pitchFamily="34" charset="0"/>
                <a:cs typeface="Arial" panose="020B0604020202020204" pitchFamily="34" charset="0"/>
              </a:rPr>
              <a:t>Civil Rights coordinator</a:t>
            </a:r>
          </a:p>
          <a:p>
            <a:pPr algn="ctr"/>
            <a:r>
              <a:rPr lang="en-US" sz="1800" b="1" dirty="0" smtClean="0">
                <a:solidFill>
                  <a:schemeClr val="bg1"/>
                </a:solidFill>
                <a:latin typeface="Arial" panose="020B0604020202020204" pitchFamily="34" charset="0"/>
                <a:cs typeface="Arial" panose="020B0604020202020204" pitchFamily="34" charset="0"/>
              </a:rPr>
              <a:t>Oklahoma department of </a:t>
            </a:r>
            <a:r>
              <a:rPr lang="en-US" sz="1800" b="1" smtClean="0">
                <a:solidFill>
                  <a:schemeClr val="bg1"/>
                </a:solidFill>
                <a:latin typeface="Arial" panose="020B0604020202020204" pitchFamily="34" charset="0"/>
                <a:cs typeface="Arial" panose="020B0604020202020204" pitchFamily="34" charset="0"/>
              </a:rPr>
              <a:t>career </a:t>
            </a:r>
            <a:r>
              <a:rPr lang="en-US" sz="1800" b="1" smtClean="0">
                <a:solidFill>
                  <a:schemeClr val="bg1"/>
                </a:solidFill>
                <a:latin typeface="Arial" panose="020B0604020202020204" pitchFamily="34" charset="0"/>
                <a:cs typeface="Arial" panose="020B0604020202020204" pitchFamily="34" charset="0"/>
              </a:rPr>
              <a:t>technology &amp; </a:t>
            </a:r>
            <a:r>
              <a:rPr lang="en-US" sz="1800" b="1" dirty="0" smtClean="0">
                <a:solidFill>
                  <a:schemeClr val="bg1"/>
                </a:solidFill>
                <a:latin typeface="Arial" panose="020B0604020202020204" pitchFamily="34" charset="0"/>
                <a:cs typeface="Arial" panose="020B0604020202020204" pitchFamily="34" charset="0"/>
              </a:rPr>
              <a:t>education</a:t>
            </a:r>
            <a:endParaRPr lang="en-US" sz="1800" b="1" dirty="0">
              <a:solidFill>
                <a:schemeClr val="bg1"/>
              </a:solidFill>
              <a:latin typeface="Arial" panose="020B0604020202020204" pitchFamily="34" charset="0"/>
              <a:cs typeface="Arial" panose="020B0604020202020204" pitchFamily="34" charset="0"/>
            </a:endParaRPr>
          </a:p>
        </p:txBody>
      </p:sp>
      <p:cxnSp>
        <p:nvCxnSpPr>
          <p:cNvPr id="11" name="Straight Connector 10">
            <a:extLst>
              <a:ext uri="{FF2B5EF4-FFF2-40B4-BE49-F238E27FC236}">
                <a16:creationId xmlns:a16="http://schemas.microsoft.com/office/drawing/2014/main" id="{34E5597F-CE67-4085-9548-E6A8036DA3BB}"/>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393881" y="4035362"/>
            <a:ext cx="5404237" cy="0"/>
          </a:xfrm>
          <a:prstGeom prst="line">
            <a:avLst/>
          </a:prstGeom>
          <a:ln>
            <a:solidFill>
              <a:schemeClr val="bg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1972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7">
            <a:extLst>
              <a:ext uri="{FF2B5EF4-FFF2-40B4-BE49-F238E27FC236}">
                <a16:creationId xmlns:a16="http://schemas.microsoft.com/office/drawing/2014/main" id="{3741B58E-3B65-4A01-A276-975AB2CF8A0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5" name="Rectangle 9">
            <a:extLst>
              <a:ext uri="{FF2B5EF4-FFF2-40B4-BE49-F238E27FC236}">
                <a16:creationId xmlns:a16="http://schemas.microsoft.com/office/drawing/2014/main" id="{7AAC67C3-831B-4AB1-A259-DFB839CAFAF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1"/>
            <a:ext cx="4648593"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AE9DEC-E114-474B-B245-58223CA25AE2}"/>
              </a:ext>
            </a:extLst>
          </p:cNvPr>
          <p:cNvSpPr>
            <a:spLocks noGrp="1"/>
          </p:cNvSpPr>
          <p:nvPr>
            <p:ph type="title"/>
          </p:nvPr>
        </p:nvSpPr>
        <p:spPr>
          <a:xfrm>
            <a:off x="492369" y="605896"/>
            <a:ext cx="3642309" cy="5646208"/>
          </a:xfrm>
        </p:spPr>
        <p:txBody>
          <a:bodyPr anchor="ctr">
            <a:normAutofit/>
          </a:bodyPr>
          <a:lstStyle/>
          <a:p>
            <a:r>
              <a:rPr lang="en-US" sz="4400" dirty="0">
                <a:solidFill>
                  <a:srgbClr val="FFFFFF"/>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Appropriate Delays</a:t>
            </a:r>
          </a:p>
        </p:txBody>
      </p:sp>
      <p:sp>
        <p:nvSpPr>
          <p:cNvPr id="3" name="Content Placeholder 2">
            <a:extLst>
              <a:ext uri="{FF2B5EF4-FFF2-40B4-BE49-F238E27FC236}">
                <a16:creationId xmlns:a16="http://schemas.microsoft.com/office/drawing/2014/main" id="{B3D3A1C7-B95F-4801-89B6-E94C58C3A133}"/>
              </a:ext>
            </a:extLst>
          </p:cNvPr>
          <p:cNvSpPr>
            <a:spLocks noGrp="1"/>
          </p:cNvSpPr>
          <p:nvPr>
            <p:ph idx="1"/>
          </p:nvPr>
        </p:nvSpPr>
        <p:spPr>
          <a:xfrm>
            <a:off x="5052496" y="377296"/>
            <a:ext cx="6475781" cy="5646208"/>
          </a:xfrm>
        </p:spPr>
        <p:txBody>
          <a:bodyPr anchor="ctr">
            <a:normAutofit/>
          </a:bodyPr>
          <a:lstStyle/>
          <a:p>
            <a:pPr marL="341313" indent="-341313">
              <a:lnSpc>
                <a:spcPct val="100000"/>
              </a:lnSpc>
              <a:buFont typeface="Arial" panose="020B0604020202020204" pitchFamily="34" charset="0"/>
              <a:buChar char="•"/>
            </a:pPr>
            <a:r>
              <a:rPr lang="en-US" sz="1900" dirty="0">
                <a:latin typeface="Calibri" panose="020F0502020204030204" pitchFamily="34" charset="0"/>
                <a:cs typeface="Calibri" panose="020F0502020204030204" pitchFamily="34" charset="0"/>
              </a:rPr>
              <a:t>USDOE determined categorically prohibiting delays based on concurrent law enforcement investigations would deprive recipients of flexibility to work effectively and appropriately with law enforcement </a:t>
            </a:r>
          </a:p>
          <a:p>
            <a:pPr marL="341313" indent="-341313">
              <a:lnSpc>
                <a:spcPct val="100000"/>
              </a:lnSpc>
              <a:buFont typeface="Arial" panose="020B0604020202020204" pitchFamily="34" charset="0"/>
              <a:buChar char="•"/>
            </a:pPr>
            <a:r>
              <a:rPr lang="en-US" sz="1900" dirty="0">
                <a:latin typeface="Calibri" panose="020F0502020204030204" pitchFamily="34" charset="0"/>
                <a:cs typeface="Calibri" panose="020F0502020204030204" pitchFamily="34" charset="0"/>
              </a:rPr>
              <a:t>Delay or extension (even for good cause) needs to be “temporary” or “limited.”</a:t>
            </a:r>
          </a:p>
          <a:p>
            <a:pPr marL="341313" indent="-341313">
              <a:lnSpc>
                <a:spcPct val="100000"/>
              </a:lnSpc>
              <a:buFont typeface="Arial" panose="020B0604020202020204" pitchFamily="34" charset="0"/>
              <a:buChar char="•"/>
            </a:pPr>
            <a:r>
              <a:rPr lang="en-US" sz="1900" dirty="0">
                <a:latin typeface="Calibri" panose="020F0502020204030204" pitchFamily="34" charset="0"/>
                <a:cs typeface="Calibri" panose="020F0502020204030204" pitchFamily="34" charset="0"/>
              </a:rPr>
              <a:t>USDOE declined to specify a number of days that constitute “temporary” delays or “limited” extensions of time frames. </a:t>
            </a:r>
          </a:p>
          <a:p>
            <a:pPr marL="341313" indent="-341313">
              <a:lnSpc>
                <a:spcPct val="100000"/>
              </a:lnSpc>
              <a:buFont typeface="Arial" panose="020B0604020202020204" pitchFamily="34" charset="0"/>
              <a:buChar char="•"/>
            </a:pPr>
            <a:r>
              <a:rPr lang="en-US" sz="1900" dirty="0">
                <a:latin typeface="Calibri" panose="020F0502020204030204" pitchFamily="34" charset="0"/>
                <a:cs typeface="Calibri" panose="020F0502020204030204" pitchFamily="34" charset="0"/>
              </a:rPr>
              <a:t>Regulations allow but do not require a recipient to implement short-term delays even for good cause. </a:t>
            </a:r>
          </a:p>
          <a:p>
            <a:pPr marL="341313" indent="-341313">
              <a:lnSpc>
                <a:spcPct val="100000"/>
              </a:lnSpc>
              <a:buFont typeface="Arial" panose="020B0604020202020204" pitchFamily="34" charset="0"/>
              <a:buChar char="•"/>
            </a:pPr>
            <a:r>
              <a:rPr lang="en-US" sz="1900" dirty="0">
                <a:latin typeface="Calibri" panose="020F0502020204030204" pitchFamily="34" charset="0"/>
                <a:cs typeface="Calibri" panose="020F0502020204030204" pitchFamily="34" charset="0"/>
              </a:rPr>
              <a:t>Regulations obligate a recipient to offer supportive measures to complainants, with or without a grievance process pending. </a:t>
            </a:r>
          </a:p>
          <a:p>
            <a:pPr marL="341313" indent="-341313">
              <a:lnSpc>
                <a:spcPct val="100000"/>
              </a:lnSpc>
              <a:buFont typeface="Arial" panose="020B0604020202020204" pitchFamily="34" charset="0"/>
              <a:buChar char="•"/>
            </a:pPr>
            <a:r>
              <a:rPr lang="en-US" sz="1900" dirty="0">
                <a:latin typeface="Calibri" panose="020F0502020204030204" pitchFamily="34" charset="0"/>
                <a:cs typeface="Calibri" panose="020F0502020204030204" pitchFamily="34" charset="0"/>
              </a:rPr>
              <a:t>Work with your local law enforcement and district administration to determine appropriate delays.</a:t>
            </a:r>
          </a:p>
        </p:txBody>
      </p:sp>
      <p:sp>
        <p:nvSpPr>
          <p:cNvPr id="16" name="Rectangle 11">
            <a:extLst>
              <a:ext uri="{FF2B5EF4-FFF2-40B4-BE49-F238E27FC236}">
                <a16:creationId xmlns:a16="http://schemas.microsoft.com/office/drawing/2014/main" id="{FCAEED9E-BB91-43A0-911B-1ACD8803E3C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69723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3558DB37-9FEE-48A2-8578-ED04015739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F7FCCA6-00E2-4F74-A105-0D769872F2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0"/>
            <a:ext cx="12188952" cy="1905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FCA1C8DE-0E70-47F3-BAFD-8CE88C529B5D}"/>
              </a:ext>
            </a:extLst>
          </p:cNvPr>
          <p:cNvSpPr>
            <a:spLocks noGrp="1"/>
          </p:cNvSpPr>
          <p:nvPr>
            <p:ph type="title"/>
          </p:nvPr>
        </p:nvSpPr>
        <p:spPr>
          <a:xfrm>
            <a:off x="1996440" y="227121"/>
            <a:ext cx="10058400" cy="1450757"/>
          </a:xfrm>
        </p:spPr>
        <p:txBody>
          <a:bodyPr anchor="ctr">
            <a:normAutofit/>
          </a:bodyPr>
          <a:lstStyle/>
          <a:p>
            <a:r>
              <a:rPr lang="en-US" dirty="0">
                <a:solidFill>
                  <a:srgbClr val="FFFFFF"/>
                </a:solidFill>
                <a:latin typeface="Calibri" panose="020F0502020204030204" pitchFamily="34" charset="0"/>
                <a:cs typeface="Calibri" panose="020F0502020204030204" pitchFamily="34" charset="0"/>
              </a:rPr>
              <a:t/>
            </a:r>
            <a:br>
              <a:rPr lang="en-US" dirty="0">
                <a:solidFill>
                  <a:srgbClr val="FFFFFF"/>
                </a:solidFill>
                <a:latin typeface="Calibri" panose="020F0502020204030204" pitchFamily="34" charset="0"/>
                <a:cs typeface="Calibri" panose="020F0502020204030204" pitchFamily="34" charset="0"/>
              </a:rPr>
            </a:br>
            <a:r>
              <a:rPr lang="en-US" sz="4400" dirty="0">
                <a:solidFill>
                  <a:srgbClr val="FFFFFF"/>
                </a:solidFill>
                <a:latin typeface="Calibri" panose="020F0502020204030204" pitchFamily="34" charset="0"/>
                <a:cs typeface="Calibri" panose="020F0502020204030204" pitchFamily="34" charset="0"/>
              </a:rPr>
              <a:t>Obligations for School’s Response</a:t>
            </a:r>
          </a:p>
        </p:txBody>
      </p:sp>
      <p:sp>
        <p:nvSpPr>
          <p:cNvPr id="13" name="Content Placeholder 2">
            <a:extLst>
              <a:ext uri="{FF2B5EF4-FFF2-40B4-BE49-F238E27FC236}">
                <a16:creationId xmlns:a16="http://schemas.microsoft.com/office/drawing/2014/main" id="{53B022EF-F993-44B4-9E01-3FF2263F17EF}"/>
              </a:ext>
            </a:extLst>
          </p:cNvPr>
          <p:cNvSpPr>
            <a:spLocks noGrp="1"/>
          </p:cNvSpPr>
          <p:nvPr>
            <p:ph idx="1"/>
          </p:nvPr>
        </p:nvSpPr>
        <p:spPr>
          <a:xfrm>
            <a:off x="1097280" y="2496080"/>
            <a:ext cx="10058400" cy="3193294"/>
          </a:xfrm>
        </p:spPr>
        <p:txBody>
          <a:bodyPr>
            <a:normAutofit fontScale="92500" lnSpcReduction="10000"/>
          </a:bodyPr>
          <a:lstStyle/>
          <a:p>
            <a:pPr marL="455613" lvl="1" indent="-342900">
              <a:spcBef>
                <a:spcPts val="600"/>
              </a:spcBef>
              <a:buFont typeface="Wingdings" panose="05000000000000000000" pitchFamily="2" charset="2"/>
              <a:buChar char="§"/>
            </a:pPr>
            <a:r>
              <a:rPr lang="en-US" sz="2000" dirty="0">
                <a:latin typeface="Calibri" panose="020F0502020204030204" pitchFamily="34" charset="0"/>
                <a:cs typeface="Calibri" panose="020F0502020204030204" pitchFamily="34" charset="0"/>
              </a:rPr>
              <a:t>Response must be reasonably prompt and equitable and executed in a manner that is not deliberately indifferent, which means in a way that is not clearly unreasonable in light of the known circumstances.</a:t>
            </a:r>
          </a:p>
          <a:p>
            <a:pPr marL="455613" lvl="1" indent="-342900">
              <a:spcBef>
                <a:spcPts val="600"/>
              </a:spcBef>
              <a:buFont typeface="Wingdings" panose="05000000000000000000" pitchFamily="2" charset="2"/>
              <a:buChar char="§"/>
            </a:pPr>
            <a:r>
              <a:rPr lang="en-US" sz="2000" dirty="0">
                <a:latin typeface="Calibri" panose="020F0502020204030204" pitchFamily="34" charset="0"/>
                <a:cs typeface="Calibri" panose="020F0502020204030204" pitchFamily="34" charset="0"/>
              </a:rPr>
              <a:t>The Title IX Coordinator must promptly contact the complainant to discuss the availability of </a:t>
            </a:r>
            <a:r>
              <a:rPr lang="en-US" sz="2000" u="sng" dirty="0">
                <a:latin typeface="Calibri" panose="020F0502020204030204" pitchFamily="34" charset="0"/>
                <a:cs typeface="Calibri" panose="020F0502020204030204" pitchFamily="34" charset="0"/>
              </a:rPr>
              <a:t>supportive measures</a:t>
            </a:r>
            <a:r>
              <a:rPr lang="en-US" sz="2000" dirty="0">
                <a:latin typeface="Calibri" panose="020F0502020204030204" pitchFamily="34" charset="0"/>
                <a:cs typeface="Calibri" panose="020F0502020204030204" pitchFamily="34" charset="0"/>
              </a:rPr>
              <a:t>, consider the complainant’s wishes with respect to supportive measures, inform the complainant of the availability of supportive measures with or without the filing of a formal complaint.</a:t>
            </a:r>
          </a:p>
          <a:p>
            <a:pPr marL="455613" lvl="1" indent="-342900">
              <a:spcBef>
                <a:spcPts val="600"/>
              </a:spcBef>
              <a:buFont typeface="Wingdings" panose="05000000000000000000" pitchFamily="2" charset="2"/>
              <a:buChar char="§"/>
            </a:pPr>
            <a:r>
              <a:rPr lang="en-US" sz="2000" dirty="0">
                <a:latin typeface="Calibri" panose="020F0502020204030204" pitchFamily="34" charset="0"/>
                <a:cs typeface="Calibri" panose="020F0502020204030204" pitchFamily="34" charset="0"/>
              </a:rPr>
              <a:t>Must explain to the complainant the process for filing a </a:t>
            </a:r>
            <a:r>
              <a:rPr lang="en-US" sz="2000" u="sng" dirty="0">
                <a:latin typeface="Calibri" panose="020F0502020204030204" pitchFamily="34" charset="0"/>
                <a:cs typeface="Calibri" panose="020F0502020204030204" pitchFamily="34" charset="0"/>
              </a:rPr>
              <a:t>formal complaint</a:t>
            </a:r>
            <a:r>
              <a:rPr lang="en-US" sz="2000" dirty="0">
                <a:latin typeface="Calibri" panose="020F0502020204030204" pitchFamily="34" charset="0"/>
                <a:cs typeface="Calibri" panose="020F0502020204030204" pitchFamily="34" charset="0"/>
              </a:rPr>
              <a:t>. </a:t>
            </a:r>
          </a:p>
          <a:p>
            <a:pPr marL="455613" lvl="1" indent="-342900">
              <a:spcBef>
                <a:spcPts val="600"/>
              </a:spcBef>
              <a:buFont typeface="Wingdings" panose="05000000000000000000" pitchFamily="2" charset="2"/>
              <a:buChar char="§"/>
            </a:pPr>
            <a:r>
              <a:rPr lang="en-US" sz="2000" dirty="0">
                <a:latin typeface="Calibri" panose="020F0502020204030204" pitchFamily="34" charset="0"/>
                <a:cs typeface="Calibri" panose="020F0502020204030204" pitchFamily="34" charset="0"/>
              </a:rPr>
              <a:t>Emergency removals are allowed if the respondent poses an immediate threat to anyone's physical health or safety. </a:t>
            </a:r>
          </a:p>
          <a:p>
            <a:pPr marL="112713" lvl="1" indent="0">
              <a:spcBef>
                <a:spcPts val="600"/>
              </a:spcBef>
              <a:buNone/>
            </a:pPr>
            <a:endParaRPr lang="en-US" sz="2000" dirty="0">
              <a:latin typeface="Calibri" panose="020F0502020204030204" pitchFamily="34" charset="0"/>
              <a:cs typeface="Calibri" panose="020F0502020204030204" pitchFamily="34" charset="0"/>
            </a:endParaRPr>
          </a:p>
        </p:txBody>
      </p:sp>
      <p:sp>
        <p:nvSpPr>
          <p:cNvPr id="29" name="Rectangle 28">
            <a:extLst>
              <a:ext uri="{FF2B5EF4-FFF2-40B4-BE49-F238E27FC236}">
                <a16:creationId xmlns:a16="http://schemas.microsoft.com/office/drawing/2014/main" id="{359CEC61-F44B-43B3-B40F-AE38C5AF1D5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116864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1"/>
            <a:ext cx="4648593"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BF801280-68A5-4599-94E9-AD4C730610CA}"/>
              </a:ext>
            </a:extLst>
          </p:cNvPr>
          <p:cNvSpPr>
            <a:spLocks noGrp="1"/>
          </p:cNvSpPr>
          <p:nvPr>
            <p:ph type="title"/>
          </p:nvPr>
        </p:nvSpPr>
        <p:spPr>
          <a:xfrm>
            <a:off x="492369" y="605896"/>
            <a:ext cx="3642309" cy="5646208"/>
          </a:xfrm>
        </p:spPr>
        <p:txBody>
          <a:bodyPr anchor="ctr">
            <a:normAutofit/>
          </a:bodyPr>
          <a:lstStyle/>
          <a:p>
            <a:r>
              <a:rPr lang="en-US" sz="4400" dirty="0">
                <a:solidFill>
                  <a:srgbClr val="FFFFFF"/>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Examples of supportive measures</a:t>
            </a:r>
          </a:p>
        </p:txBody>
      </p:sp>
      <p:sp>
        <p:nvSpPr>
          <p:cNvPr id="3" name="Content Placeholder 2">
            <a:extLst>
              <a:ext uri="{FF2B5EF4-FFF2-40B4-BE49-F238E27FC236}">
                <a16:creationId xmlns:a16="http://schemas.microsoft.com/office/drawing/2014/main" id="{61C04C86-6EDD-4170-8BD4-188D8C1BA346}"/>
              </a:ext>
            </a:extLst>
          </p:cNvPr>
          <p:cNvSpPr>
            <a:spLocks noGrp="1"/>
          </p:cNvSpPr>
          <p:nvPr>
            <p:ph idx="1"/>
          </p:nvPr>
        </p:nvSpPr>
        <p:spPr>
          <a:xfrm>
            <a:off x="5214866" y="377296"/>
            <a:ext cx="6125403" cy="5646208"/>
          </a:xfrm>
        </p:spPr>
        <p:txBody>
          <a:bodyPr anchor="ctr">
            <a:normAutofit fontScale="92500" lnSpcReduction="20000"/>
          </a:bodyPr>
          <a:lstStyle/>
          <a:p>
            <a:r>
              <a:rPr lang="en-US" sz="2400" b="1" dirty="0">
                <a:latin typeface="Calibri" panose="020F0502020204030204" pitchFamily="34" charset="0"/>
                <a:cs typeface="Calibri" panose="020F0502020204030204" pitchFamily="34" charset="0"/>
              </a:rPr>
              <a:t>Range</a:t>
            </a:r>
          </a:p>
          <a:p>
            <a:pPr marL="573088" indent="-290513">
              <a:buFont typeface="Arial" panose="020B0604020202020204" pitchFamily="34" charset="0"/>
              <a:buChar char="•"/>
            </a:pPr>
            <a:r>
              <a:rPr lang="en-US" sz="2400" dirty="0">
                <a:latin typeface="Calibri" panose="020F0502020204030204" pitchFamily="34" charset="0"/>
                <a:cs typeface="Calibri" panose="020F0502020204030204" pitchFamily="34" charset="0"/>
              </a:rPr>
              <a:t>Non-disciplinary, non-punitive, individualized</a:t>
            </a:r>
          </a:p>
          <a:p>
            <a:pPr marL="573088" indent="-290513">
              <a:buFont typeface="Arial" panose="020B0604020202020204" pitchFamily="34" charset="0"/>
              <a:buChar char="•"/>
            </a:pPr>
            <a:r>
              <a:rPr lang="en-US" sz="2400" dirty="0">
                <a:latin typeface="Calibri" panose="020F0502020204030204" pitchFamily="34" charset="0"/>
                <a:cs typeface="Calibri" panose="020F0502020204030204" pitchFamily="34" charset="0"/>
              </a:rPr>
              <a:t>Not unreasonably burdensome</a:t>
            </a:r>
          </a:p>
          <a:p>
            <a:pPr marL="573088" indent="-290513">
              <a:buFont typeface="Arial" panose="020B0604020202020204" pitchFamily="34" charset="0"/>
              <a:buChar char="•"/>
            </a:pPr>
            <a:r>
              <a:rPr lang="en-US" sz="2400" dirty="0">
                <a:latin typeface="Calibri" panose="020F0502020204030204" pitchFamily="34" charset="0"/>
                <a:cs typeface="Calibri" panose="020F0502020204030204" pitchFamily="34" charset="0"/>
              </a:rPr>
              <a:t>Protect safety of parties and educational environment</a:t>
            </a:r>
          </a:p>
          <a:p>
            <a:pPr marL="573088" indent="-290513">
              <a:buFont typeface="Arial" panose="020B0604020202020204" pitchFamily="34" charset="0"/>
              <a:buChar char="•"/>
            </a:pPr>
            <a:r>
              <a:rPr lang="en-US" sz="2400" dirty="0">
                <a:latin typeface="Calibri" panose="020F0502020204030204" pitchFamily="34" charset="0"/>
                <a:cs typeface="Calibri" panose="020F0502020204030204" pitchFamily="34" charset="0"/>
              </a:rPr>
              <a:t>Deter harassment</a:t>
            </a:r>
          </a:p>
          <a:p>
            <a:r>
              <a:rPr lang="en-US" sz="2400" b="1" dirty="0">
                <a:latin typeface="Calibri" panose="020F0502020204030204" pitchFamily="34" charset="0"/>
                <a:cs typeface="Calibri" panose="020F0502020204030204" pitchFamily="34" charset="0"/>
              </a:rPr>
              <a:t>Examples</a:t>
            </a:r>
          </a:p>
          <a:p>
            <a:pPr marL="573088" indent="-290513">
              <a:buFont typeface="Arial" panose="020B0604020202020204" pitchFamily="34" charset="0"/>
              <a:buChar char="•"/>
            </a:pPr>
            <a:r>
              <a:rPr lang="en-US" sz="2400" dirty="0">
                <a:latin typeface="Calibri" panose="020F0502020204030204" pitchFamily="34" charset="0"/>
                <a:cs typeface="Calibri" panose="020F0502020204030204" pitchFamily="34" charset="0"/>
              </a:rPr>
              <a:t>No contact orders </a:t>
            </a:r>
          </a:p>
          <a:p>
            <a:pPr marL="573088" indent="-290513">
              <a:buFont typeface="Arial" panose="020B0604020202020204" pitchFamily="34" charset="0"/>
              <a:buChar char="•"/>
            </a:pPr>
            <a:r>
              <a:rPr lang="en-US" sz="2400" dirty="0">
                <a:latin typeface="Calibri" panose="020F0502020204030204" pitchFamily="34" charset="0"/>
                <a:cs typeface="Calibri" panose="020F0502020204030204" pitchFamily="34" charset="0"/>
              </a:rPr>
              <a:t>Academic accommodations </a:t>
            </a:r>
          </a:p>
          <a:p>
            <a:pPr marL="573088" indent="-290513">
              <a:buFont typeface="Arial" panose="020B0604020202020204" pitchFamily="34" charset="0"/>
              <a:buChar char="•"/>
            </a:pPr>
            <a:r>
              <a:rPr lang="en-US" sz="2400" dirty="0">
                <a:latin typeface="Calibri" panose="020F0502020204030204" pitchFamily="34" charset="0"/>
                <a:cs typeface="Calibri" panose="020F0502020204030204" pitchFamily="34" charset="0"/>
              </a:rPr>
              <a:t>Counseling</a:t>
            </a:r>
          </a:p>
          <a:p>
            <a:pPr marL="573088" indent="-290513">
              <a:buFont typeface="Arial" panose="020B0604020202020204" pitchFamily="34" charset="0"/>
              <a:buChar char="•"/>
            </a:pPr>
            <a:r>
              <a:rPr lang="en-US" sz="2400" dirty="0">
                <a:latin typeface="Calibri" panose="020F0502020204030204" pitchFamily="34" charset="0"/>
                <a:cs typeface="Calibri" panose="020F0502020204030204" pitchFamily="34" charset="0"/>
              </a:rPr>
              <a:t>Health and mental health services</a:t>
            </a:r>
          </a:p>
          <a:p>
            <a:pPr marL="573088" indent="-290513">
              <a:buFont typeface="Arial" panose="020B0604020202020204" pitchFamily="34" charset="0"/>
              <a:buChar char="•"/>
            </a:pPr>
            <a:r>
              <a:rPr lang="en-US" sz="2400" dirty="0">
                <a:latin typeface="Calibri" panose="020F0502020204030204" pitchFamily="34" charset="0"/>
                <a:cs typeface="Calibri" panose="020F0502020204030204" pitchFamily="34" charset="0"/>
              </a:rPr>
              <a:t>Disability services</a:t>
            </a:r>
          </a:p>
        </p:txBody>
      </p:sp>
      <p:sp>
        <p:nvSpPr>
          <p:cNvPr id="12" name="Rectangle 11">
            <a:extLst>
              <a:ext uri="{FF2B5EF4-FFF2-40B4-BE49-F238E27FC236}">
                <a16:creationId xmlns:a16="http://schemas.microsoft.com/office/drawing/2014/main" id="{FCAEED9E-BB91-43A0-911B-1ACD8803E3C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98180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1"/>
            <a:ext cx="4648593"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C18D161-0556-4E3E-86FB-426B1E4B2B5F}"/>
              </a:ext>
            </a:extLst>
          </p:cNvPr>
          <p:cNvSpPr>
            <a:spLocks noGrp="1"/>
          </p:cNvSpPr>
          <p:nvPr>
            <p:ph type="title"/>
          </p:nvPr>
        </p:nvSpPr>
        <p:spPr>
          <a:xfrm>
            <a:off x="492369" y="605896"/>
            <a:ext cx="3642309" cy="5646208"/>
          </a:xfrm>
        </p:spPr>
        <p:txBody>
          <a:bodyPr anchor="ctr">
            <a:normAutofit/>
          </a:bodyPr>
          <a:lstStyle/>
          <a:p>
            <a:r>
              <a:rPr lang="en-US" sz="4400" dirty="0">
                <a:solidFill>
                  <a:srgbClr val="FFFFFF"/>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Emergency removals</a:t>
            </a:r>
          </a:p>
        </p:txBody>
      </p:sp>
      <p:sp>
        <p:nvSpPr>
          <p:cNvPr id="3" name="Content Placeholder 2">
            <a:extLst>
              <a:ext uri="{FF2B5EF4-FFF2-40B4-BE49-F238E27FC236}">
                <a16:creationId xmlns:a16="http://schemas.microsoft.com/office/drawing/2014/main" id="{DD75B97D-13CC-4059-AC2D-10BB118FF965}"/>
              </a:ext>
            </a:extLst>
          </p:cNvPr>
          <p:cNvSpPr>
            <a:spLocks noGrp="1"/>
          </p:cNvSpPr>
          <p:nvPr>
            <p:ph idx="1"/>
          </p:nvPr>
        </p:nvSpPr>
        <p:spPr>
          <a:xfrm>
            <a:off x="4845466" y="605896"/>
            <a:ext cx="6793906" cy="5646208"/>
          </a:xfrm>
        </p:spPr>
        <p:txBody>
          <a:bodyPr anchor="ctr">
            <a:normAutofit/>
          </a:bodyPr>
          <a:lstStyle/>
          <a:p>
            <a:pPr>
              <a:lnSpc>
                <a:spcPct val="100000"/>
              </a:lnSpc>
            </a:pPr>
            <a:r>
              <a:rPr lang="en-US" sz="2200" dirty="0">
                <a:latin typeface="Calibri" panose="020F0502020204030204" pitchFamily="34" charset="0"/>
                <a:cs typeface="Calibri" panose="020F0502020204030204" pitchFamily="34" charset="0"/>
              </a:rPr>
              <a:t>A school can remove a respondent from the school’s education programs or activities on an emergency basis if the respondent poses an immediate threat to anyone's physical health or safety. </a:t>
            </a:r>
          </a:p>
          <a:p>
            <a:pPr marL="631825" indent="-341313">
              <a:lnSpc>
                <a:spcPct val="100000"/>
              </a:lnSpc>
              <a:buFont typeface="Arial" panose="020B0604020202020204" pitchFamily="34" charset="0"/>
              <a:buChar char="•"/>
            </a:pPr>
            <a:r>
              <a:rPr lang="en-US" sz="2200" dirty="0">
                <a:latin typeface="Calibri" panose="020F0502020204030204" pitchFamily="34" charset="0"/>
                <a:cs typeface="Calibri" panose="020F0502020204030204" pitchFamily="34" charset="0"/>
              </a:rPr>
              <a:t>Risk analysis</a:t>
            </a:r>
          </a:p>
          <a:p>
            <a:pPr marL="631825" indent="-341313">
              <a:lnSpc>
                <a:spcPct val="100000"/>
              </a:lnSpc>
              <a:buFont typeface="Arial" panose="020B0604020202020204" pitchFamily="34" charset="0"/>
              <a:buChar char="•"/>
            </a:pPr>
            <a:r>
              <a:rPr lang="en-US" sz="2200" dirty="0">
                <a:latin typeface="Calibri" panose="020F0502020204030204" pitchFamily="34" charset="0"/>
                <a:cs typeface="Calibri" panose="020F0502020204030204" pitchFamily="34" charset="0"/>
              </a:rPr>
              <a:t>Provide responding party with notice and opportunity to challenge the decision immediately </a:t>
            </a:r>
            <a:r>
              <a:rPr lang="en-US" sz="2200" b="1" dirty="0">
                <a:latin typeface="Calibri" panose="020F0502020204030204" pitchFamily="34" charset="0"/>
                <a:cs typeface="Calibri" panose="020F0502020204030204" pitchFamily="34" charset="0"/>
              </a:rPr>
              <a:t>following removal </a:t>
            </a:r>
          </a:p>
          <a:p>
            <a:pPr marL="631825" indent="-341313">
              <a:lnSpc>
                <a:spcPct val="100000"/>
              </a:lnSpc>
              <a:buFont typeface="Arial" panose="020B0604020202020204" pitchFamily="34" charset="0"/>
              <a:buChar char="•"/>
            </a:pPr>
            <a:r>
              <a:rPr lang="en-US" sz="2200" dirty="0">
                <a:latin typeface="Calibri" panose="020F0502020204030204" pitchFamily="34" charset="0"/>
                <a:cs typeface="Calibri" panose="020F0502020204030204" pitchFamily="34" charset="0"/>
              </a:rPr>
              <a:t>Comply with IDEA/504/ADA – manifestation determination</a:t>
            </a:r>
          </a:p>
          <a:p>
            <a:pPr marL="631825" indent="-341313">
              <a:lnSpc>
                <a:spcPct val="100000"/>
              </a:lnSpc>
              <a:buFont typeface="Arial" panose="020B0604020202020204" pitchFamily="34" charset="0"/>
              <a:buChar char="•"/>
            </a:pPr>
            <a:r>
              <a:rPr lang="en-US" sz="2200" dirty="0">
                <a:latin typeface="Calibri" panose="020F0502020204030204" pitchFamily="34" charset="0"/>
                <a:cs typeface="Calibri" panose="020F0502020204030204" pitchFamily="34" charset="0"/>
              </a:rPr>
              <a:t>Refer to district policy and consult administration to determine what qualifies as an immediate threat</a:t>
            </a:r>
          </a:p>
        </p:txBody>
      </p:sp>
      <p:sp>
        <p:nvSpPr>
          <p:cNvPr id="12" name="Rectangle 11">
            <a:extLst>
              <a:ext uri="{FF2B5EF4-FFF2-40B4-BE49-F238E27FC236}">
                <a16:creationId xmlns:a16="http://schemas.microsoft.com/office/drawing/2014/main" id="{FCAEED9E-BB91-43A0-911B-1ACD8803E3C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77597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E1530B0-6F96-46C0-8B3E-3215CB756BE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54910CF-1B56-45D3-960A-E89F7B3B913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3ED9472-E9B4-4D88-9454-F74A78EACDA2}"/>
              </a:ext>
            </a:extLst>
          </p:cNvPr>
          <p:cNvSpPr>
            <a:spLocks noGrp="1"/>
          </p:cNvSpPr>
          <p:nvPr>
            <p:ph type="title"/>
          </p:nvPr>
        </p:nvSpPr>
        <p:spPr>
          <a:xfrm>
            <a:off x="492370" y="516835"/>
            <a:ext cx="3084844" cy="5772840"/>
          </a:xfrm>
        </p:spPr>
        <p:txBody>
          <a:bodyPr anchor="ctr">
            <a:normAutofit/>
          </a:bodyPr>
          <a:lstStyle/>
          <a:p>
            <a:r>
              <a:rPr lang="en-US" sz="4400" dirty="0">
                <a:solidFill>
                  <a:schemeClr val="bg1"/>
                </a:solidFill>
                <a:latin typeface="Calibri" panose="020F0502020204030204" pitchFamily="34" charset="0"/>
                <a:cs typeface="Calibri" panose="020F0502020204030204" pitchFamily="34" charset="0"/>
              </a:rPr>
              <a:t>Receiving a Formal Complaint</a:t>
            </a:r>
          </a:p>
        </p:txBody>
      </p:sp>
      <p:graphicFrame>
        <p:nvGraphicFramePr>
          <p:cNvPr id="5" name="Content Placeholder 2">
            <a:extLst>
              <a:ext uri="{FF2B5EF4-FFF2-40B4-BE49-F238E27FC236}">
                <a16:creationId xmlns:a16="http://schemas.microsoft.com/office/drawing/2014/main" id="{F4B1703F-D2CC-45DA-86BA-7BE8EBD02104}"/>
              </a:ext>
            </a:extLst>
          </p:cNvPr>
          <p:cNvGraphicFramePr>
            <a:graphicFrameLocks noGrp="1"/>
          </p:cNvGraphicFramePr>
          <p:nvPr>
            <p:ph idx="1"/>
            <p:extLst>
              <p:ext uri="{D42A27DB-BD31-4B8C-83A1-F6EECF244321}">
                <p14:modId xmlns:p14="http://schemas.microsoft.com/office/powerpoint/2010/main" val="986922976"/>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87085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EE1530B0-6F96-46C0-8B3E-3215CB756BE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54910CF-1B56-45D3-960A-E89F7B3B913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40343F0-17C6-4812-B9B1-05BE3D1E87F5}"/>
              </a:ext>
            </a:extLst>
          </p:cNvPr>
          <p:cNvSpPr>
            <a:spLocks noGrp="1"/>
          </p:cNvSpPr>
          <p:nvPr>
            <p:ph type="title"/>
          </p:nvPr>
        </p:nvSpPr>
        <p:spPr>
          <a:xfrm>
            <a:off x="492370" y="516835"/>
            <a:ext cx="3084844" cy="5772840"/>
          </a:xfrm>
        </p:spPr>
        <p:txBody>
          <a:bodyPr anchor="ctr">
            <a:normAutofit/>
          </a:bodyPr>
          <a:lstStyle/>
          <a:p>
            <a:r>
              <a:rPr lang="en-US" sz="4400" dirty="0">
                <a:solidFill>
                  <a:schemeClr val="bg1"/>
                </a:solidFill>
                <a:latin typeface="Calibri" panose="020F0502020204030204" pitchFamily="34" charset="0"/>
                <a:cs typeface="Calibri" panose="020F0502020204030204" pitchFamily="34" charset="0"/>
              </a:rPr>
              <a:t>Details of Written Notice</a:t>
            </a:r>
          </a:p>
        </p:txBody>
      </p:sp>
      <p:graphicFrame>
        <p:nvGraphicFramePr>
          <p:cNvPr id="5" name="Content Placeholder 2">
            <a:extLst>
              <a:ext uri="{FF2B5EF4-FFF2-40B4-BE49-F238E27FC236}">
                <a16:creationId xmlns:a16="http://schemas.microsoft.com/office/drawing/2014/main" id="{1164FA85-13D7-4810-9FDF-E523D07BCC0B}"/>
              </a:ext>
            </a:extLst>
          </p:cNvPr>
          <p:cNvGraphicFramePr>
            <a:graphicFrameLocks noGrp="1"/>
          </p:cNvGraphicFramePr>
          <p:nvPr>
            <p:ph idx="1"/>
            <p:extLst>
              <p:ext uri="{D42A27DB-BD31-4B8C-83A1-F6EECF244321}">
                <p14:modId xmlns:p14="http://schemas.microsoft.com/office/powerpoint/2010/main" val="3028139275"/>
              </p:ext>
            </p:extLst>
          </p:nvPr>
        </p:nvGraphicFramePr>
        <p:xfrm>
          <a:off x="4741863" y="516835"/>
          <a:ext cx="6797675" cy="59002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601620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EE1530B0-6F96-46C0-8B3E-3215CB756BE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754910CF-1B56-45D3-960A-E89F7B3B913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2AB73EC-E176-4711-A7DB-D7519D1B445A}"/>
              </a:ext>
            </a:extLst>
          </p:cNvPr>
          <p:cNvSpPr>
            <a:spLocks noGrp="1"/>
          </p:cNvSpPr>
          <p:nvPr>
            <p:ph type="title"/>
          </p:nvPr>
        </p:nvSpPr>
        <p:spPr>
          <a:xfrm>
            <a:off x="492370" y="516835"/>
            <a:ext cx="3084844" cy="5772840"/>
          </a:xfrm>
        </p:spPr>
        <p:txBody>
          <a:bodyPr anchor="ctr">
            <a:normAutofit/>
          </a:bodyPr>
          <a:lstStyle/>
          <a:p>
            <a:r>
              <a:rPr lang="en-US" sz="4400" dirty="0">
                <a:solidFill>
                  <a:schemeClr val="bg1"/>
                </a:solidFill>
                <a:latin typeface="Calibri" panose="020F0502020204030204" pitchFamily="34" charset="0"/>
                <a:cs typeface="Calibri" panose="020F0502020204030204" pitchFamily="34" charset="0"/>
              </a:rPr>
              <a:t>Grounds for Mandatory Dismissal</a:t>
            </a:r>
          </a:p>
        </p:txBody>
      </p:sp>
      <p:graphicFrame>
        <p:nvGraphicFramePr>
          <p:cNvPr id="15" name="Content Placeholder 2">
            <a:extLst>
              <a:ext uri="{FF2B5EF4-FFF2-40B4-BE49-F238E27FC236}">
                <a16:creationId xmlns:a16="http://schemas.microsoft.com/office/drawing/2014/main" id="{4A824FCD-F42B-450F-8A76-AE42F5E91D14}"/>
              </a:ext>
            </a:extLst>
          </p:cNvPr>
          <p:cNvGraphicFramePr>
            <a:graphicFrameLocks noGrp="1"/>
          </p:cNvGraphicFramePr>
          <p:nvPr>
            <p:ph idx="1"/>
            <p:extLst>
              <p:ext uri="{D42A27DB-BD31-4B8C-83A1-F6EECF244321}">
                <p14:modId xmlns:p14="http://schemas.microsoft.com/office/powerpoint/2010/main" val="3587343071"/>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975230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3558DB37-9FEE-48A2-8578-ED04015739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5F7FCCA6-00E2-4F74-A105-0D769872F2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0"/>
            <a:ext cx="12188952" cy="1905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E0946853-C831-400B-BD11-45FD94DB5785}"/>
              </a:ext>
            </a:extLst>
          </p:cNvPr>
          <p:cNvSpPr>
            <a:spLocks noGrp="1"/>
          </p:cNvSpPr>
          <p:nvPr>
            <p:ph type="title"/>
          </p:nvPr>
        </p:nvSpPr>
        <p:spPr>
          <a:xfrm>
            <a:off x="1097280" y="286603"/>
            <a:ext cx="10058400" cy="1450757"/>
          </a:xfrm>
        </p:spPr>
        <p:txBody>
          <a:bodyPr anchor="ctr">
            <a:normAutofit/>
          </a:bodyPr>
          <a:lstStyle/>
          <a:p>
            <a:r>
              <a:rPr lang="en-US" sz="4400" dirty="0">
                <a:solidFill>
                  <a:srgbClr val="FFFFFF"/>
                </a:solidFill>
                <a:latin typeface="Calibri" panose="020F0502020204030204" pitchFamily="34" charset="0"/>
                <a:cs typeface="Calibri" panose="020F0502020204030204" pitchFamily="34" charset="0"/>
              </a:rPr>
              <a:t>Grounds for </a:t>
            </a:r>
            <a:r>
              <a:rPr lang="en-US" sz="4400" dirty="0">
                <a:solidFill>
                  <a:schemeClr val="bg1"/>
                </a:solidFill>
                <a:latin typeface="Calibri" panose="020F0502020204030204" pitchFamily="34" charset="0"/>
                <a:cs typeface="Calibri" panose="020F0502020204030204" pitchFamily="34" charset="0"/>
              </a:rPr>
              <a:t>D</a:t>
            </a:r>
            <a:r>
              <a:rPr lang="en-US" sz="4400" dirty="0">
                <a:solidFill>
                  <a:srgbClr val="FFFFFF"/>
                </a:solidFill>
                <a:latin typeface="Calibri" panose="020F0502020204030204" pitchFamily="34" charset="0"/>
                <a:cs typeface="Calibri" panose="020F0502020204030204" pitchFamily="34" charset="0"/>
              </a:rPr>
              <a:t>iscretionary </a:t>
            </a:r>
            <a:r>
              <a:rPr lang="en-US" sz="4400" dirty="0">
                <a:solidFill>
                  <a:schemeClr val="bg1"/>
                </a:solidFill>
                <a:latin typeface="Calibri" panose="020F0502020204030204" pitchFamily="34" charset="0"/>
                <a:cs typeface="Calibri" panose="020F0502020204030204" pitchFamily="34" charset="0"/>
              </a:rPr>
              <a:t>D</a:t>
            </a:r>
            <a:r>
              <a:rPr lang="en-US" sz="4400" dirty="0">
                <a:solidFill>
                  <a:srgbClr val="FFFFFF"/>
                </a:solidFill>
                <a:latin typeface="Calibri" panose="020F0502020204030204" pitchFamily="34" charset="0"/>
                <a:cs typeface="Calibri" panose="020F0502020204030204" pitchFamily="34" charset="0"/>
              </a:rPr>
              <a:t>ismissal</a:t>
            </a:r>
          </a:p>
        </p:txBody>
      </p:sp>
      <p:sp>
        <p:nvSpPr>
          <p:cNvPr id="3" name="Content Placeholder 2">
            <a:extLst>
              <a:ext uri="{FF2B5EF4-FFF2-40B4-BE49-F238E27FC236}">
                <a16:creationId xmlns:a16="http://schemas.microsoft.com/office/drawing/2014/main" id="{CA5F90FD-AE71-404F-916B-1C07D3CA549E}"/>
              </a:ext>
            </a:extLst>
          </p:cNvPr>
          <p:cNvSpPr>
            <a:spLocks noGrp="1"/>
          </p:cNvSpPr>
          <p:nvPr>
            <p:ph idx="1"/>
          </p:nvPr>
        </p:nvSpPr>
        <p:spPr>
          <a:xfrm>
            <a:off x="960120" y="2599816"/>
            <a:ext cx="10244797" cy="3008503"/>
          </a:xfrm>
        </p:spPr>
        <p:txBody>
          <a:bodyPr>
            <a:noAutofit/>
          </a:bodyPr>
          <a:lstStyle/>
          <a:p>
            <a:pPr lvl="1">
              <a:spcBef>
                <a:spcPts val="600"/>
              </a:spcBef>
              <a:spcAft>
                <a:spcPts val="600"/>
              </a:spcAft>
              <a:buFont typeface="Arial" panose="020B0604020202020204" pitchFamily="34" charset="0"/>
              <a:buChar char="•"/>
            </a:pPr>
            <a:r>
              <a:rPr lang="en-US" sz="2400" dirty="0">
                <a:latin typeface="Calibri" panose="020F0502020204030204" pitchFamily="34" charset="0"/>
                <a:cs typeface="Calibri" panose="020F0502020204030204" pitchFamily="34" charset="0"/>
              </a:rPr>
              <a:t>If the complainant notifies the Tile IX Coordinator in writing that the complainant wishes to withdraw the formal complaint or some of its allegations.</a:t>
            </a:r>
          </a:p>
          <a:p>
            <a:pPr lvl="1">
              <a:spcBef>
                <a:spcPts val="600"/>
              </a:spcBef>
              <a:spcAft>
                <a:spcPts val="600"/>
              </a:spcAft>
              <a:buFont typeface="Arial" panose="020B0604020202020204" pitchFamily="34" charset="0"/>
              <a:buChar char="•"/>
            </a:pPr>
            <a:r>
              <a:rPr lang="en-US" sz="2400" dirty="0">
                <a:latin typeface="Calibri" panose="020F0502020204030204" pitchFamily="34" charset="0"/>
                <a:cs typeface="Calibri" panose="020F0502020204030204" pitchFamily="34" charset="0"/>
              </a:rPr>
              <a:t>If the respondent is no longer enrolled in the school -  </a:t>
            </a:r>
            <a:r>
              <a:rPr lang="en-US" sz="2400" b="1" dirty="0">
                <a:latin typeface="Calibri" panose="020F0502020204030204" pitchFamily="34" charset="0"/>
                <a:cs typeface="Calibri" panose="020F0502020204030204" pitchFamily="34" charset="0"/>
              </a:rPr>
              <a:t>no statute of limitations</a:t>
            </a:r>
            <a:r>
              <a:rPr lang="en-US" sz="2400" dirty="0">
                <a:latin typeface="Calibri" panose="020F0502020204030204" pitchFamily="34" charset="0"/>
                <a:cs typeface="Calibri" panose="020F0502020204030204" pitchFamily="34" charset="0"/>
              </a:rPr>
              <a:t>.</a:t>
            </a:r>
          </a:p>
          <a:p>
            <a:pPr lvl="1">
              <a:spcBef>
                <a:spcPts val="600"/>
              </a:spcBef>
              <a:spcAft>
                <a:spcPts val="600"/>
              </a:spcAft>
              <a:buFont typeface="Arial" panose="020B0604020202020204" pitchFamily="34" charset="0"/>
              <a:buChar char="•"/>
            </a:pPr>
            <a:r>
              <a:rPr lang="en-US" sz="2400" dirty="0">
                <a:latin typeface="Calibri" panose="020F0502020204030204" pitchFamily="34" charset="0"/>
                <a:cs typeface="Calibri" panose="020F0502020204030204" pitchFamily="34" charset="0"/>
              </a:rPr>
              <a:t>If specific circumstances prevent the school from gathering evidence sufficient to reach a determination about the allegations.</a:t>
            </a:r>
          </a:p>
        </p:txBody>
      </p:sp>
      <p:sp>
        <p:nvSpPr>
          <p:cNvPr id="33" name="Rectangle 32">
            <a:extLst>
              <a:ext uri="{FF2B5EF4-FFF2-40B4-BE49-F238E27FC236}">
                <a16:creationId xmlns:a16="http://schemas.microsoft.com/office/drawing/2014/main" id="{359CEC61-F44B-43B3-B40F-AE38C5AF1D5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335115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3741B58E-3B65-4A01-A276-975AB2CF8A0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7AAC67C3-831B-4AB1-A259-DFB839CAFAF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648593"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2C9BF2B-C9D1-4DFB-8B56-31F27D70E4E0}"/>
              </a:ext>
            </a:extLst>
          </p:cNvPr>
          <p:cNvSpPr>
            <a:spLocks noGrp="1"/>
          </p:cNvSpPr>
          <p:nvPr>
            <p:ph type="title"/>
          </p:nvPr>
        </p:nvSpPr>
        <p:spPr>
          <a:xfrm>
            <a:off x="492369" y="605896"/>
            <a:ext cx="3642309" cy="5646208"/>
          </a:xfrm>
        </p:spPr>
        <p:txBody>
          <a:bodyPr anchor="ctr">
            <a:normAutofit/>
          </a:bodyPr>
          <a:lstStyle/>
          <a:p>
            <a:r>
              <a:rPr lang="en-US" sz="4400" dirty="0">
                <a:solidFill>
                  <a:srgbClr val="FFFFFF"/>
                </a:solidFill>
                <a:latin typeface="Calibri" panose="020F0502020204030204" pitchFamily="34" charset="0"/>
                <a:cs typeface="Calibri" panose="020F0502020204030204" pitchFamily="34" charset="0"/>
              </a:rPr>
              <a:t>Rights of the Parties</a:t>
            </a:r>
          </a:p>
        </p:txBody>
      </p:sp>
      <p:sp>
        <p:nvSpPr>
          <p:cNvPr id="3" name="Content Placeholder 2">
            <a:extLst>
              <a:ext uri="{FF2B5EF4-FFF2-40B4-BE49-F238E27FC236}">
                <a16:creationId xmlns:a16="http://schemas.microsoft.com/office/drawing/2014/main" id="{E4E57567-6D4D-4235-AE42-1538275B98D4}"/>
              </a:ext>
            </a:extLst>
          </p:cNvPr>
          <p:cNvSpPr>
            <a:spLocks noGrp="1"/>
          </p:cNvSpPr>
          <p:nvPr>
            <p:ph idx="1"/>
          </p:nvPr>
        </p:nvSpPr>
        <p:spPr>
          <a:xfrm>
            <a:off x="5231958" y="605896"/>
            <a:ext cx="6373302" cy="5646208"/>
          </a:xfrm>
        </p:spPr>
        <p:txBody>
          <a:bodyPr anchor="ctr">
            <a:normAutofit lnSpcReduction="10000"/>
          </a:bodyPr>
          <a:lstStyle/>
          <a:p>
            <a:pPr marL="403225" indent="-403225">
              <a:lnSpc>
                <a:spcPct val="100000"/>
              </a:lnSpc>
              <a:buFont typeface="Wingdings" panose="05000000000000000000" pitchFamily="2" charset="2"/>
              <a:buChar char="§"/>
            </a:pPr>
            <a:r>
              <a:rPr lang="en-US" dirty="0">
                <a:latin typeface="Calibri" panose="020F0502020204030204" pitchFamily="34" charset="0"/>
                <a:cs typeface="Calibri" panose="020F0502020204030204" pitchFamily="34" charset="0"/>
              </a:rPr>
              <a:t>Equal opportunity for the parties to have witnesses and evidence, including expert witnesses and well as </a:t>
            </a:r>
            <a:r>
              <a:rPr lang="en-US" b="1" dirty="0">
                <a:latin typeface="Calibri" panose="020F0502020204030204" pitchFamily="34" charset="0"/>
                <a:cs typeface="Calibri" panose="020F0502020204030204" pitchFamily="34" charset="0"/>
              </a:rPr>
              <a:t>inculpatory or exculpatory </a:t>
            </a:r>
            <a:r>
              <a:rPr lang="en-US" dirty="0">
                <a:latin typeface="Calibri" panose="020F0502020204030204" pitchFamily="34" charset="0"/>
                <a:cs typeface="Calibri" panose="020F0502020204030204" pitchFamily="34" charset="0"/>
              </a:rPr>
              <a:t>evidence.</a:t>
            </a:r>
          </a:p>
          <a:p>
            <a:pPr marL="403225" indent="-403225">
              <a:lnSpc>
                <a:spcPct val="100000"/>
              </a:lnSpc>
              <a:buFont typeface="Wingdings" panose="05000000000000000000" pitchFamily="2" charset="2"/>
              <a:buChar char="§"/>
            </a:pPr>
            <a:r>
              <a:rPr lang="en-US" dirty="0">
                <a:latin typeface="Calibri" panose="020F0502020204030204" pitchFamily="34" charset="0"/>
                <a:cs typeface="Calibri" panose="020F0502020204030204" pitchFamily="34" charset="0"/>
              </a:rPr>
              <a:t>School can’t restrict the ability of either party to discuss the allegations under investigation or to gather and present relevant evidence. Discussions are not in-person between complainant and respondent.</a:t>
            </a:r>
          </a:p>
          <a:p>
            <a:pPr marL="403225" indent="-403225">
              <a:lnSpc>
                <a:spcPct val="100000"/>
              </a:lnSpc>
              <a:buFont typeface="Wingdings" panose="05000000000000000000" pitchFamily="2" charset="2"/>
              <a:buChar char="§"/>
            </a:pPr>
            <a:r>
              <a:rPr lang="en-US" dirty="0">
                <a:latin typeface="Calibri" panose="020F0502020204030204" pitchFamily="34" charset="0"/>
                <a:cs typeface="Calibri" panose="020F0502020204030204" pitchFamily="34" charset="0"/>
              </a:rPr>
              <a:t>Provide the same opportunities to have others present during the grievance proceedings, including access to an advisor of choice for any meetings or hearings (can be an attorney</a:t>
            </a:r>
            <a:r>
              <a:rPr lang="en-US" dirty="0">
                <a:solidFill>
                  <a:schemeClr val="tx1"/>
                </a:solidFill>
                <a:latin typeface="Calibri" panose="020F0502020204030204" pitchFamily="34" charset="0"/>
                <a:cs typeface="Calibri" panose="020F0502020204030204" pitchFamily="34" charset="0"/>
              </a:rPr>
              <a:t>).</a:t>
            </a:r>
          </a:p>
          <a:p>
            <a:pPr marL="403225" indent="-403225">
              <a:lnSpc>
                <a:spcPct val="100000"/>
              </a:lnSpc>
              <a:buFont typeface="Wingdings" panose="05000000000000000000" pitchFamily="2" charset="2"/>
              <a:buChar char="§"/>
            </a:pPr>
            <a:r>
              <a:rPr lang="en-US" dirty="0">
                <a:latin typeface="Calibri" panose="020F0502020204030204" pitchFamily="34" charset="0"/>
                <a:cs typeface="Calibri" panose="020F0502020204030204" pitchFamily="34" charset="0"/>
              </a:rPr>
              <a:t>Access for both parties and advisors to inspect and review evidence obtained as part of the investigation if it is directly related to the allegations raised by the formal complaint.</a:t>
            </a:r>
          </a:p>
          <a:p>
            <a:pPr marL="403225" indent="-403225">
              <a:lnSpc>
                <a:spcPct val="100000"/>
              </a:lnSpc>
              <a:buFont typeface="Wingdings" panose="05000000000000000000" pitchFamily="2" charset="2"/>
              <a:buChar char="§"/>
            </a:pPr>
            <a:r>
              <a:rPr lang="en-US" dirty="0">
                <a:latin typeface="Calibri" panose="020F0502020204030204" pitchFamily="34" charset="0"/>
                <a:cs typeface="Calibri" panose="020F0502020204030204" pitchFamily="34" charset="0"/>
              </a:rPr>
              <a:t>School is required to provide parties sufficient written notice of scheduled meetings and hearings.</a:t>
            </a:r>
          </a:p>
        </p:txBody>
      </p:sp>
    </p:spTree>
    <p:extLst>
      <p:ext uri="{BB962C8B-B14F-4D97-AF65-F5344CB8AC3E}">
        <p14:creationId xmlns:p14="http://schemas.microsoft.com/office/powerpoint/2010/main" val="23122647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558DB37-9FEE-48A2-8578-ED04015739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F7FCCA6-00E2-4F74-A105-0D769872F2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0"/>
            <a:ext cx="12188952" cy="1905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4949F3B3-31F1-463D-8070-951297178CAF}"/>
              </a:ext>
            </a:extLst>
          </p:cNvPr>
          <p:cNvSpPr>
            <a:spLocks noGrp="1"/>
          </p:cNvSpPr>
          <p:nvPr>
            <p:ph type="title"/>
          </p:nvPr>
        </p:nvSpPr>
        <p:spPr>
          <a:xfrm>
            <a:off x="1097280" y="286603"/>
            <a:ext cx="10058400" cy="1450757"/>
          </a:xfrm>
        </p:spPr>
        <p:txBody>
          <a:bodyPr anchor="ctr">
            <a:normAutofit/>
          </a:bodyPr>
          <a:lstStyle/>
          <a:p>
            <a:r>
              <a:rPr lang="en-US" dirty="0">
                <a:solidFill>
                  <a:srgbClr val="FFFFFF"/>
                </a:solidFill>
                <a:latin typeface="Calibri" panose="020F0502020204030204" pitchFamily="34" charset="0"/>
                <a:cs typeface="Calibri" panose="020F0502020204030204" pitchFamily="34" charset="0"/>
              </a:rPr>
              <a:t>Conducting an Investigation</a:t>
            </a:r>
          </a:p>
        </p:txBody>
      </p:sp>
      <p:sp>
        <p:nvSpPr>
          <p:cNvPr id="3" name="Content Placeholder 2">
            <a:extLst>
              <a:ext uri="{FF2B5EF4-FFF2-40B4-BE49-F238E27FC236}">
                <a16:creationId xmlns:a16="http://schemas.microsoft.com/office/drawing/2014/main" id="{09FDDB2D-1122-41E7-8387-F873564D2E2E}"/>
              </a:ext>
            </a:extLst>
          </p:cNvPr>
          <p:cNvSpPr>
            <a:spLocks noGrp="1"/>
          </p:cNvSpPr>
          <p:nvPr>
            <p:ph idx="1"/>
          </p:nvPr>
        </p:nvSpPr>
        <p:spPr>
          <a:xfrm>
            <a:off x="1117329" y="2132121"/>
            <a:ext cx="10018301" cy="4041557"/>
          </a:xfrm>
        </p:spPr>
        <p:txBody>
          <a:bodyPr>
            <a:noAutofit/>
          </a:bodyPr>
          <a:lstStyle/>
          <a:p>
            <a:pPr marL="342900" lvl="0" indent="-342900">
              <a:lnSpc>
                <a:spcPct val="100000"/>
              </a:lnSpc>
              <a:buClrTx/>
              <a:buFont typeface="Arial" panose="020B0604020202020204" pitchFamily="34" charset="0"/>
              <a:buChar char="•"/>
            </a:pPr>
            <a:r>
              <a:rPr lang="en-US" sz="1800" dirty="0">
                <a:solidFill>
                  <a:srgbClr val="000000">
                    <a:lumMod val="75000"/>
                    <a:lumOff val="25000"/>
                  </a:srgbClr>
                </a:solidFill>
                <a:latin typeface="Calibri" panose="020F0502020204030204" pitchFamily="34" charset="0"/>
                <a:cs typeface="Calibri" panose="020F0502020204030204" pitchFamily="34" charset="0"/>
              </a:rPr>
              <a:t>Provide written notice to the parties.</a:t>
            </a:r>
          </a:p>
          <a:p>
            <a:pPr marL="342900" lvl="0" indent="-342900">
              <a:lnSpc>
                <a:spcPct val="100000"/>
              </a:lnSpc>
              <a:buClrTx/>
              <a:buFont typeface="Arial" panose="020B0604020202020204" pitchFamily="34" charset="0"/>
              <a:buChar char="•"/>
            </a:pPr>
            <a:r>
              <a:rPr lang="en-US" sz="1800" dirty="0">
                <a:solidFill>
                  <a:srgbClr val="000000">
                    <a:lumMod val="75000"/>
                    <a:lumOff val="25000"/>
                  </a:srgbClr>
                </a:solidFill>
                <a:latin typeface="Calibri" panose="020F0502020204030204" pitchFamily="34" charset="0"/>
                <a:cs typeface="Calibri" panose="020F0502020204030204" pitchFamily="34" charset="0"/>
              </a:rPr>
              <a:t>Assemble investigation team.</a:t>
            </a:r>
          </a:p>
          <a:p>
            <a:pPr marL="342900" lvl="0" indent="-342900">
              <a:lnSpc>
                <a:spcPct val="100000"/>
              </a:lnSpc>
              <a:buClrTx/>
              <a:buFont typeface="Arial" panose="020B0604020202020204" pitchFamily="34" charset="0"/>
              <a:buChar char="•"/>
            </a:pPr>
            <a:r>
              <a:rPr lang="en-US" sz="1800" dirty="0">
                <a:solidFill>
                  <a:srgbClr val="000000">
                    <a:lumMod val="75000"/>
                    <a:lumOff val="25000"/>
                  </a:srgbClr>
                </a:solidFill>
                <a:latin typeface="Calibri" panose="020F0502020204030204" pitchFamily="34" charset="0"/>
                <a:cs typeface="Calibri" panose="020F0502020204030204" pitchFamily="34" charset="0"/>
              </a:rPr>
              <a:t>Evaluate all relevant evidence including inculpatory and exculpatory evidence. Hearings are not required for K-12.</a:t>
            </a:r>
          </a:p>
          <a:p>
            <a:pPr marL="342900" lvl="0" indent="-342900">
              <a:lnSpc>
                <a:spcPct val="100000"/>
              </a:lnSpc>
              <a:buClrTx/>
              <a:buFont typeface="Arial" panose="020B0604020202020204" pitchFamily="34" charset="0"/>
              <a:buChar char="•"/>
            </a:pPr>
            <a:r>
              <a:rPr lang="en-US" sz="1800" dirty="0">
                <a:solidFill>
                  <a:srgbClr val="000000">
                    <a:lumMod val="75000"/>
                    <a:lumOff val="25000"/>
                  </a:srgbClr>
                </a:solidFill>
                <a:latin typeface="Calibri" panose="020F0502020204030204" pitchFamily="34" charset="0"/>
                <a:cs typeface="Calibri" panose="020F0502020204030204" pitchFamily="34" charset="0"/>
              </a:rPr>
              <a:t>After evaluating evidence prepare an investigative report.</a:t>
            </a:r>
          </a:p>
          <a:p>
            <a:pPr marL="342900" lvl="0" indent="-342900">
              <a:lnSpc>
                <a:spcPct val="100000"/>
              </a:lnSpc>
              <a:buClrTx/>
              <a:buFont typeface="Arial" panose="020B0604020202020204" pitchFamily="34" charset="0"/>
              <a:buChar char="•"/>
            </a:pPr>
            <a:r>
              <a:rPr lang="en-US" sz="1800" dirty="0">
                <a:solidFill>
                  <a:srgbClr val="000000">
                    <a:lumMod val="75000"/>
                    <a:lumOff val="25000"/>
                  </a:srgbClr>
                </a:solidFill>
                <a:latin typeface="Calibri" panose="020F0502020204030204" pitchFamily="34" charset="0"/>
                <a:cs typeface="Calibri" panose="020F0502020204030204" pitchFamily="34" charset="0"/>
              </a:rPr>
              <a:t>After the school has sent the investigative report to the parties and before reaching a determination regarding responsibility, the decision-maker(s) must afford each party the opportunity to submit </a:t>
            </a:r>
            <a:r>
              <a:rPr lang="en-US" sz="1800" u="sng" dirty="0">
                <a:solidFill>
                  <a:srgbClr val="000000">
                    <a:lumMod val="75000"/>
                    <a:lumOff val="25000"/>
                  </a:srgbClr>
                </a:solidFill>
                <a:latin typeface="Calibri" panose="020F0502020204030204" pitchFamily="34" charset="0"/>
                <a:cs typeface="Calibri" panose="020F0502020204030204" pitchFamily="34" charset="0"/>
              </a:rPr>
              <a:t>written</a:t>
            </a:r>
            <a:r>
              <a:rPr lang="en-US" sz="1800" dirty="0">
                <a:solidFill>
                  <a:srgbClr val="000000">
                    <a:lumMod val="75000"/>
                    <a:lumOff val="25000"/>
                  </a:srgbClr>
                </a:solidFill>
                <a:latin typeface="Calibri" panose="020F0502020204030204" pitchFamily="34" charset="0"/>
                <a:cs typeface="Calibri" panose="020F0502020204030204" pitchFamily="34" charset="0"/>
              </a:rPr>
              <a:t>, relevant questions that a party wants asked of any party or witness, provide each party with the answers, and allow for additional, limited follow-up questions from each party.</a:t>
            </a:r>
          </a:p>
          <a:p>
            <a:pPr marL="342900" lvl="0" indent="-342900">
              <a:lnSpc>
                <a:spcPct val="100000"/>
              </a:lnSpc>
              <a:buClrTx/>
              <a:buFont typeface="Arial" panose="020B0604020202020204" pitchFamily="34" charset="0"/>
              <a:buChar char="•"/>
            </a:pPr>
            <a:r>
              <a:rPr lang="en-US" sz="1800" dirty="0">
                <a:solidFill>
                  <a:srgbClr val="000000">
                    <a:lumMod val="75000"/>
                    <a:lumOff val="25000"/>
                  </a:srgbClr>
                </a:solidFill>
                <a:latin typeface="Calibri" panose="020F0502020204030204" pitchFamily="34" charset="0"/>
                <a:cs typeface="Calibri" panose="020F0502020204030204" pitchFamily="34" charset="0"/>
              </a:rPr>
              <a:t>Make a determination and provide written determination of responsibility to both parties simultaneously.</a:t>
            </a:r>
          </a:p>
        </p:txBody>
      </p:sp>
      <p:sp>
        <p:nvSpPr>
          <p:cNvPr id="12" name="Rectangle 11">
            <a:extLst>
              <a:ext uri="{FF2B5EF4-FFF2-40B4-BE49-F238E27FC236}">
                <a16:creationId xmlns:a16="http://schemas.microsoft.com/office/drawing/2014/main" id="{359CEC61-F44B-43B3-B40F-AE38C5AF1D5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11757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E1530B0-6F96-46C0-8B3E-3215CB756BE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54910CF-1B56-45D3-960A-E89F7B3B913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18CE38FE-E80D-437F-87D6-6A15904B8AC8}"/>
              </a:ext>
            </a:extLst>
          </p:cNvPr>
          <p:cNvSpPr>
            <a:spLocks noGrp="1"/>
          </p:cNvSpPr>
          <p:nvPr>
            <p:ph type="title"/>
          </p:nvPr>
        </p:nvSpPr>
        <p:spPr>
          <a:xfrm>
            <a:off x="492370" y="516835"/>
            <a:ext cx="3084844" cy="5772840"/>
          </a:xfrm>
        </p:spPr>
        <p:txBody>
          <a:bodyPr anchor="ctr">
            <a:normAutofit/>
          </a:bodyPr>
          <a:lstStyle/>
          <a:p>
            <a:r>
              <a:rPr lang="en-US" sz="4400"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Objectives</a:t>
            </a:r>
          </a:p>
        </p:txBody>
      </p:sp>
      <p:graphicFrame>
        <p:nvGraphicFramePr>
          <p:cNvPr id="5" name="Content Placeholder 2">
            <a:extLst>
              <a:ext uri="{FF2B5EF4-FFF2-40B4-BE49-F238E27FC236}">
                <a16:creationId xmlns:a16="http://schemas.microsoft.com/office/drawing/2014/main" id="{5EF17CEA-AFD3-4B9A-80F8-B5FAE7E97560}"/>
              </a:ext>
            </a:extLst>
          </p:cNvPr>
          <p:cNvGraphicFramePr>
            <a:graphicFrameLocks noGrp="1"/>
          </p:cNvGraphicFramePr>
          <p:nvPr>
            <p:ph idx="1"/>
            <p:extLst>
              <p:ext uri="{D42A27DB-BD31-4B8C-83A1-F6EECF244321}">
                <p14:modId xmlns:p14="http://schemas.microsoft.com/office/powerpoint/2010/main" val="1666203677"/>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64211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3558DB37-9FEE-48A2-8578-ED04015739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5F7FCCA6-00E2-4F74-A105-0D769872F2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0"/>
            <a:ext cx="12188952" cy="190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56A8AE4A-F5B8-4ADB-A09F-EAD4993D57FF}"/>
              </a:ext>
            </a:extLst>
          </p:cNvPr>
          <p:cNvSpPr>
            <a:spLocks noGrp="1"/>
          </p:cNvSpPr>
          <p:nvPr>
            <p:ph type="title"/>
          </p:nvPr>
        </p:nvSpPr>
        <p:spPr>
          <a:xfrm>
            <a:off x="1097280" y="286603"/>
            <a:ext cx="10058400" cy="1450757"/>
          </a:xfrm>
        </p:spPr>
        <p:txBody>
          <a:bodyPr anchor="ctr">
            <a:normAutofit/>
          </a:bodyPr>
          <a:lstStyle/>
          <a:p>
            <a:r>
              <a:rPr lang="en-US" sz="4400" dirty="0">
                <a:solidFill>
                  <a:srgbClr val="FFFFFF"/>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Who’s on the team? </a:t>
            </a:r>
          </a:p>
        </p:txBody>
      </p:sp>
      <p:sp>
        <p:nvSpPr>
          <p:cNvPr id="3" name="Content Placeholder 2">
            <a:extLst>
              <a:ext uri="{FF2B5EF4-FFF2-40B4-BE49-F238E27FC236}">
                <a16:creationId xmlns:a16="http://schemas.microsoft.com/office/drawing/2014/main" id="{BF18F1CA-C407-43D8-BF42-544DC34B7B17}"/>
              </a:ext>
            </a:extLst>
          </p:cNvPr>
          <p:cNvSpPr>
            <a:spLocks noGrp="1"/>
          </p:cNvSpPr>
          <p:nvPr>
            <p:ph idx="1"/>
          </p:nvPr>
        </p:nvSpPr>
        <p:spPr>
          <a:xfrm>
            <a:off x="1030741" y="2130643"/>
            <a:ext cx="10597379" cy="4270157"/>
          </a:xfrm>
        </p:spPr>
        <p:txBody>
          <a:bodyPr>
            <a:noAutofit/>
          </a:bodyPr>
          <a:lstStyle/>
          <a:p>
            <a:pPr lvl="1">
              <a:lnSpc>
                <a:spcPct val="90000"/>
              </a:lnSpc>
              <a:buFont typeface="Arial" panose="020B0604020202020204" pitchFamily="34" charset="0"/>
              <a:buChar char="•"/>
            </a:pPr>
            <a:r>
              <a:rPr lang="en-US" dirty="0">
                <a:latin typeface="Calibri" panose="020F0502020204030204" pitchFamily="34" charset="0"/>
                <a:cs typeface="Calibri" panose="020F0502020204030204" pitchFamily="34" charset="0"/>
              </a:rPr>
              <a:t>Title IX coordinator, investigator, decision</a:t>
            </a:r>
            <a:r>
              <a:rPr lang="en-US" dirty="0">
                <a:solidFill>
                  <a:schemeClr val="tx1"/>
                </a:solidFill>
                <a:latin typeface="Calibri" panose="020F0502020204030204" pitchFamily="34" charset="0"/>
                <a:cs typeface="Calibri" panose="020F0502020204030204" pitchFamily="34" charset="0"/>
              </a:rPr>
              <a:t>-</a:t>
            </a:r>
            <a:r>
              <a:rPr lang="en-US" dirty="0">
                <a:latin typeface="Calibri" panose="020F0502020204030204" pitchFamily="34" charset="0"/>
                <a:cs typeface="Calibri" panose="020F0502020204030204" pitchFamily="34" charset="0"/>
              </a:rPr>
              <a:t>maker</a:t>
            </a:r>
          </a:p>
          <a:p>
            <a:pPr marL="382588" lvl="1" indent="-182563">
              <a:lnSpc>
                <a:spcPct val="90000"/>
              </a:lnSpc>
              <a:buFont typeface="Arial" panose="020B0604020202020204" pitchFamily="34" charset="0"/>
              <a:buChar char="•"/>
            </a:pPr>
            <a:r>
              <a:rPr lang="en-US" dirty="0">
                <a:latin typeface="Calibri" panose="020F0502020204030204" pitchFamily="34" charset="0"/>
                <a:cs typeface="Calibri" panose="020F0502020204030204" pitchFamily="34" charset="0"/>
              </a:rPr>
              <a:t>Title IX coordinator can be an investigator but </a:t>
            </a:r>
            <a:r>
              <a:rPr lang="en-US" b="1" dirty="0">
                <a:latin typeface="Calibri" panose="020F0502020204030204" pitchFamily="34" charset="0"/>
                <a:cs typeface="Calibri" panose="020F0502020204030204" pitchFamily="34" charset="0"/>
              </a:rPr>
              <a:t>NOT</a:t>
            </a:r>
            <a:r>
              <a:rPr lang="en-US" dirty="0">
                <a:latin typeface="Calibri" panose="020F0502020204030204" pitchFamily="34" charset="0"/>
                <a:cs typeface="Calibri" panose="020F0502020204030204" pitchFamily="34" charset="0"/>
              </a:rPr>
              <a:t> the decision</a:t>
            </a:r>
            <a:r>
              <a:rPr lang="en-US" dirty="0">
                <a:solidFill>
                  <a:schemeClr val="tx1"/>
                </a:solidFill>
                <a:latin typeface="Calibri" panose="020F0502020204030204" pitchFamily="34" charset="0"/>
                <a:cs typeface="Calibri" panose="020F0502020204030204" pitchFamily="34" charset="0"/>
              </a:rPr>
              <a:t>-</a:t>
            </a:r>
            <a:r>
              <a:rPr lang="en-US" dirty="0">
                <a:latin typeface="Calibri" panose="020F0502020204030204" pitchFamily="34" charset="0"/>
                <a:cs typeface="Calibri" panose="020F0502020204030204" pitchFamily="34" charset="0"/>
              </a:rPr>
              <a:t>maker. Every LEA </a:t>
            </a:r>
            <a:r>
              <a:rPr lang="en-US" b="1" u="sng" dirty="0">
                <a:latin typeface="Calibri" panose="020F0502020204030204" pitchFamily="34" charset="0"/>
                <a:cs typeface="Calibri" panose="020F0502020204030204" pitchFamily="34" charset="0"/>
              </a:rPr>
              <a:t>must</a:t>
            </a:r>
            <a:r>
              <a:rPr lang="en-US" b="1"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have a designated Title IX coordinator. </a:t>
            </a:r>
            <a:r>
              <a:rPr lang="en-US" b="1" dirty="0">
                <a:latin typeface="Calibri" panose="020F0502020204030204" pitchFamily="34" charset="0"/>
                <a:cs typeface="Calibri" panose="020F0502020204030204" pitchFamily="34" charset="0"/>
              </a:rPr>
              <a:t>Contact information must be prominently posted </a:t>
            </a:r>
            <a:r>
              <a:rPr lang="en-US" dirty="0">
                <a:latin typeface="Calibri" panose="020F0502020204030204" pitchFamily="34" charset="0"/>
                <a:cs typeface="Calibri" panose="020F0502020204030204" pitchFamily="34" charset="0"/>
              </a:rPr>
              <a:t>on websites and student/parent handbooks, employment applications, which includes the coordinator’s name, e-mail, phone, and office location. </a:t>
            </a:r>
          </a:p>
          <a:p>
            <a:pPr lvl="1">
              <a:lnSpc>
                <a:spcPct val="90000"/>
              </a:lnSpc>
              <a:buFont typeface="Arial" panose="020B0604020202020204" pitchFamily="34" charset="0"/>
              <a:buChar char="•"/>
            </a:pPr>
            <a:r>
              <a:rPr lang="en-US" dirty="0">
                <a:latin typeface="Calibri" panose="020F0502020204030204" pitchFamily="34" charset="0"/>
                <a:cs typeface="Calibri" panose="020F0502020204030204" pitchFamily="34" charset="0"/>
              </a:rPr>
              <a:t>A decision-maker MUST be a separate individual or group of individuals</a:t>
            </a:r>
          </a:p>
          <a:p>
            <a:pPr lvl="1">
              <a:lnSpc>
                <a:spcPct val="90000"/>
              </a:lnSpc>
              <a:buFont typeface="Arial" panose="020B0604020202020204" pitchFamily="34" charset="0"/>
              <a:buChar char="•"/>
            </a:pPr>
            <a:r>
              <a:rPr lang="en-US" dirty="0">
                <a:latin typeface="Calibri" panose="020F0502020204030204" pitchFamily="34" charset="0"/>
                <a:cs typeface="Calibri" panose="020F0502020204030204" pitchFamily="34" charset="0"/>
              </a:rPr>
              <a:t>Members of the team must not have any bias or conflict of interest</a:t>
            </a:r>
          </a:p>
          <a:p>
            <a:pPr lvl="1">
              <a:lnSpc>
                <a:spcPct val="90000"/>
              </a:lnSpc>
              <a:buFont typeface="Arial" panose="020B0604020202020204" pitchFamily="34" charset="0"/>
              <a:buChar char="•"/>
            </a:pPr>
            <a:r>
              <a:rPr lang="en-US" dirty="0">
                <a:latin typeface="Calibri" panose="020F0502020204030204" pitchFamily="34" charset="0"/>
                <a:cs typeface="Calibri" panose="020F0502020204030204" pitchFamily="34" charset="0"/>
              </a:rPr>
              <a:t>All </a:t>
            </a:r>
            <a:r>
              <a:rPr lang="en-US" b="1" dirty="0">
                <a:latin typeface="Calibri" panose="020F0502020204030204" pitchFamily="34" charset="0"/>
                <a:cs typeface="Calibri" panose="020F0502020204030204" pitchFamily="34" charset="0"/>
              </a:rPr>
              <a:t>must be trained </a:t>
            </a:r>
            <a:r>
              <a:rPr lang="en-US" dirty="0">
                <a:latin typeface="Calibri" panose="020F0502020204030204" pitchFamily="34" charset="0"/>
                <a:cs typeface="Calibri" panose="020F0502020204030204" pitchFamily="34" charset="0"/>
              </a:rPr>
              <a:t>in their duties as assigned</a:t>
            </a:r>
          </a:p>
          <a:p>
            <a:pPr lvl="1">
              <a:lnSpc>
                <a:spcPct val="90000"/>
              </a:lnSpc>
              <a:buFont typeface="Arial" panose="020B0604020202020204" pitchFamily="34" charset="0"/>
              <a:buChar char="•"/>
            </a:pPr>
            <a:r>
              <a:rPr lang="en-US" dirty="0">
                <a:latin typeface="Calibri" panose="020F0502020204030204" pitchFamily="34" charset="0"/>
                <a:cs typeface="Calibri" panose="020F0502020204030204" pitchFamily="34" charset="0"/>
              </a:rPr>
              <a:t>Training materials </a:t>
            </a:r>
          </a:p>
          <a:p>
            <a:pPr marL="803275" lvl="2" indent="-285750">
              <a:lnSpc>
                <a:spcPct val="90000"/>
              </a:lnSpc>
              <a:buFont typeface="Courier New" panose="02070309020205020404" pitchFamily="49" charset="0"/>
              <a:buChar char="o"/>
            </a:pPr>
            <a:r>
              <a:rPr lang="en-US" sz="1800" dirty="0">
                <a:latin typeface="Calibri" panose="020F0502020204030204" pitchFamily="34" charset="0"/>
                <a:cs typeface="Calibri" panose="020F0502020204030204" pitchFamily="34" charset="0"/>
              </a:rPr>
              <a:t>need to be posted online (be aware of copyright issues)</a:t>
            </a:r>
          </a:p>
          <a:p>
            <a:pPr marL="803275" lvl="2" indent="-285750">
              <a:lnSpc>
                <a:spcPct val="90000"/>
              </a:lnSpc>
              <a:buFont typeface="Courier New" panose="02070309020205020404" pitchFamily="49" charset="0"/>
              <a:buChar char="o"/>
            </a:pPr>
            <a:r>
              <a:rPr lang="en-US" sz="1800" dirty="0">
                <a:latin typeface="Calibri" panose="020F0502020204030204" pitchFamily="34" charset="0"/>
                <a:cs typeface="Calibri" panose="020F0502020204030204" pitchFamily="34" charset="0"/>
              </a:rPr>
              <a:t>cannot rely on sex stereotypes</a:t>
            </a:r>
          </a:p>
          <a:p>
            <a:pPr marL="803275" lvl="2" indent="-285750">
              <a:lnSpc>
                <a:spcPct val="90000"/>
              </a:lnSpc>
              <a:buFont typeface="Courier New" panose="02070309020205020404" pitchFamily="49" charset="0"/>
              <a:buChar char="o"/>
            </a:pPr>
            <a:r>
              <a:rPr lang="en-US" sz="1800" dirty="0">
                <a:latin typeface="Calibri" panose="020F0502020204030204" pitchFamily="34" charset="0"/>
                <a:cs typeface="Calibri" panose="020F0502020204030204" pitchFamily="34" charset="0"/>
              </a:rPr>
              <a:t>must promote impartial investigations and adjudications</a:t>
            </a:r>
          </a:p>
          <a:p>
            <a:pPr marL="803275" lvl="2" indent="-285750">
              <a:lnSpc>
                <a:spcPct val="90000"/>
              </a:lnSpc>
              <a:buFont typeface="Courier New" panose="02070309020205020404" pitchFamily="49" charset="0"/>
              <a:buChar char="o"/>
            </a:pPr>
            <a:r>
              <a:rPr lang="en-US" sz="1800" dirty="0">
                <a:latin typeface="Calibri" panose="020F0502020204030204" pitchFamily="34" charset="0"/>
                <a:cs typeface="Calibri" panose="020F0502020204030204" pitchFamily="34" charset="0"/>
              </a:rPr>
              <a:t>if school does not have a website, make resources available for public inspection upon request</a:t>
            </a:r>
            <a:endParaRPr lang="en-US" sz="1800" strike="sngStrike" dirty="0">
              <a:solidFill>
                <a:srgbClr val="FF0000"/>
              </a:solidFill>
              <a:latin typeface="Calibri" panose="020F0502020204030204" pitchFamily="34" charset="0"/>
              <a:cs typeface="Calibri" panose="020F0502020204030204" pitchFamily="34" charset="0"/>
            </a:endParaRPr>
          </a:p>
        </p:txBody>
      </p:sp>
      <p:sp>
        <p:nvSpPr>
          <p:cNvPr id="30" name="Rectangle 29">
            <a:extLst>
              <a:ext uri="{FF2B5EF4-FFF2-40B4-BE49-F238E27FC236}">
                <a16:creationId xmlns:a16="http://schemas.microsoft.com/office/drawing/2014/main" id="{9B834327-03F1-4931-8261-971373A5A69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532661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648593"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507AD294-EA28-4BA5-BAAE-7235C5513680}"/>
              </a:ext>
            </a:extLst>
          </p:cNvPr>
          <p:cNvSpPr>
            <a:spLocks noGrp="1"/>
          </p:cNvSpPr>
          <p:nvPr>
            <p:ph type="title"/>
          </p:nvPr>
        </p:nvSpPr>
        <p:spPr>
          <a:xfrm>
            <a:off x="492369" y="605896"/>
            <a:ext cx="3642309" cy="5646208"/>
          </a:xfrm>
        </p:spPr>
        <p:txBody>
          <a:bodyPr anchor="ctr">
            <a:normAutofit/>
          </a:bodyPr>
          <a:lstStyle/>
          <a:p>
            <a:r>
              <a:rPr lang="en-US" sz="4400" dirty="0">
                <a:solidFill>
                  <a:srgbClr val="FFFFFF"/>
                </a:solidFill>
                <a:latin typeface="Calibri" panose="020F0502020204030204" pitchFamily="34" charset="0"/>
                <a:cs typeface="Calibri" panose="020F0502020204030204" pitchFamily="34" charset="0"/>
              </a:rPr>
              <a:t>Standards of Evidence</a:t>
            </a:r>
          </a:p>
        </p:txBody>
      </p:sp>
      <p:sp>
        <p:nvSpPr>
          <p:cNvPr id="3" name="Content Placeholder 2">
            <a:extLst>
              <a:ext uri="{FF2B5EF4-FFF2-40B4-BE49-F238E27FC236}">
                <a16:creationId xmlns:a16="http://schemas.microsoft.com/office/drawing/2014/main" id="{21C8C827-7BEA-45E4-9D54-4AFEFB59EA01}"/>
              </a:ext>
            </a:extLst>
          </p:cNvPr>
          <p:cNvSpPr>
            <a:spLocks noGrp="1"/>
          </p:cNvSpPr>
          <p:nvPr>
            <p:ph idx="1"/>
          </p:nvPr>
        </p:nvSpPr>
        <p:spPr>
          <a:xfrm>
            <a:off x="5231958" y="605896"/>
            <a:ext cx="5923721" cy="5646208"/>
          </a:xfrm>
        </p:spPr>
        <p:txBody>
          <a:bodyPr anchor="ctr">
            <a:normAutofit/>
          </a:bodyPr>
          <a:lstStyle/>
          <a:p>
            <a:pPr>
              <a:lnSpc>
                <a:spcPct val="100000"/>
              </a:lnSpc>
            </a:pPr>
            <a:r>
              <a:rPr lang="en-US" dirty="0">
                <a:latin typeface="Calibri" panose="020F0502020204030204" pitchFamily="34" charset="0"/>
                <a:cs typeface="Calibri" panose="020F0502020204030204" pitchFamily="34" charset="0"/>
              </a:rPr>
              <a:t>Schools must select a “standard of evidence” in making their determination of responsibility. Schools may choose which one, but they need to be consistent across all formal complaints. The following two options are available:</a:t>
            </a:r>
          </a:p>
          <a:p>
            <a:pPr>
              <a:lnSpc>
                <a:spcPct val="100000"/>
              </a:lnSpc>
            </a:pPr>
            <a:r>
              <a:rPr lang="en-US" b="1" u="sng" dirty="0">
                <a:latin typeface="Calibri" panose="020F0502020204030204" pitchFamily="34" charset="0"/>
                <a:cs typeface="Calibri" panose="020F0502020204030204" pitchFamily="34" charset="0"/>
              </a:rPr>
              <a:t>Preponderance of evidence </a:t>
            </a:r>
            <a:r>
              <a:rPr lang="en-US" dirty="0">
                <a:latin typeface="Calibri" panose="020F0502020204030204" pitchFamily="34" charset="0"/>
                <a:cs typeface="Calibri" panose="020F0502020204030204" pitchFamily="34" charset="0"/>
              </a:rPr>
              <a:t>- a majority of the evidence proves a fact. Mathematically, it would be more than 50% of the evidence.</a:t>
            </a:r>
          </a:p>
          <a:p>
            <a:pPr>
              <a:lnSpc>
                <a:spcPct val="100000"/>
              </a:lnSpc>
            </a:pPr>
            <a:r>
              <a:rPr lang="en-US" b="1" u="sng" dirty="0">
                <a:latin typeface="Calibri" panose="020F0502020204030204" pitchFamily="34" charset="0"/>
                <a:cs typeface="Calibri" panose="020F0502020204030204" pitchFamily="34" charset="0"/>
              </a:rPr>
              <a:t>Clear and convincing evidence</a:t>
            </a:r>
            <a:r>
              <a:rPr lang="en-US" b="1"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a:t>
            </a:r>
            <a:r>
              <a:rPr lang="en-US" b="1"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a heightened standard which requires </a:t>
            </a:r>
            <a:r>
              <a:rPr lang="en-US" u="sng" dirty="0">
                <a:latin typeface="Calibri" panose="020F0502020204030204" pitchFamily="34" charset="0"/>
                <a:cs typeface="Calibri" panose="020F0502020204030204" pitchFamily="34" charset="0"/>
              </a:rPr>
              <a:t>more</a:t>
            </a:r>
            <a:r>
              <a:rPr lang="en-US" dirty="0">
                <a:latin typeface="Calibri" panose="020F0502020204030204" pitchFamily="34" charset="0"/>
                <a:cs typeface="Calibri" panose="020F0502020204030204" pitchFamily="34" charset="0"/>
              </a:rPr>
              <a:t> than a </a:t>
            </a:r>
            <a:r>
              <a:rPr lang="en-US" i="1" dirty="0">
                <a:latin typeface="Calibri" panose="020F0502020204030204" pitchFamily="34" charset="0"/>
                <a:cs typeface="Calibri" panose="020F0502020204030204" pitchFamily="34" charset="0"/>
              </a:rPr>
              <a:t>preponderance of evidence </a:t>
            </a:r>
            <a:r>
              <a:rPr lang="en-US" dirty="0">
                <a:latin typeface="Calibri" panose="020F0502020204030204" pitchFamily="34" charset="0"/>
                <a:cs typeface="Calibri" panose="020F0502020204030204" pitchFamily="34" charset="0"/>
              </a:rPr>
              <a:t>to prove a fact. One definition of</a:t>
            </a:r>
            <a:r>
              <a:rPr lang="en-US" i="1" dirty="0">
                <a:latin typeface="Calibri" panose="020F0502020204030204" pitchFamily="34" charset="0"/>
                <a:cs typeface="Calibri" panose="020F0502020204030204" pitchFamily="34" charset="0"/>
              </a:rPr>
              <a:t> clear and convincing</a:t>
            </a:r>
            <a:r>
              <a:rPr lang="en-US" dirty="0">
                <a:latin typeface="Calibri" panose="020F0502020204030204" pitchFamily="34" charset="0"/>
                <a:cs typeface="Calibri" panose="020F0502020204030204" pitchFamily="34" charset="0"/>
              </a:rPr>
              <a:t> evidence is something that is highly and substantially more probable than not.</a:t>
            </a:r>
          </a:p>
        </p:txBody>
      </p:sp>
    </p:spTree>
    <p:extLst>
      <p:ext uri="{BB962C8B-B14F-4D97-AF65-F5344CB8AC3E}">
        <p14:creationId xmlns:p14="http://schemas.microsoft.com/office/powerpoint/2010/main" val="11356662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4BD4C-7FAD-4173-B6D1-4160FBF2B5C4}"/>
              </a:ext>
            </a:extLst>
          </p:cNvPr>
          <p:cNvSpPr>
            <a:spLocks noGrp="1"/>
          </p:cNvSpPr>
          <p:nvPr>
            <p:ph type="title"/>
          </p:nvPr>
        </p:nvSpPr>
        <p:spPr/>
        <p:txBody>
          <a:bodyPr>
            <a:normAutofit/>
          </a:bodyPr>
          <a:lstStyle/>
          <a:p>
            <a:r>
              <a:rPr lang="en-US" sz="44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FERPA Concerns</a:t>
            </a:r>
          </a:p>
        </p:txBody>
      </p:sp>
      <p:sp>
        <p:nvSpPr>
          <p:cNvPr id="3" name="Content Placeholder 2">
            <a:extLst>
              <a:ext uri="{FF2B5EF4-FFF2-40B4-BE49-F238E27FC236}">
                <a16:creationId xmlns:a16="http://schemas.microsoft.com/office/drawing/2014/main" id="{15E2415D-54A3-49C1-AC32-484C24461749}"/>
              </a:ext>
            </a:extLst>
          </p:cNvPr>
          <p:cNvSpPr>
            <a:spLocks noGrp="1"/>
          </p:cNvSpPr>
          <p:nvPr>
            <p:ph idx="1"/>
          </p:nvPr>
        </p:nvSpPr>
        <p:spPr/>
        <p:txBody>
          <a:bodyPr>
            <a:normAutofit/>
          </a:bodyPr>
          <a:lstStyle/>
          <a:p>
            <a:pPr marL="201168" lvl="1" indent="0">
              <a:spcBef>
                <a:spcPts val="1200"/>
              </a:spcBef>
              <a:spcAft>
                <a:spcPts val="600"/>
              </a:spcAft>
              <a:buNone/>
            </a:pPr>
            <a:r>
              <a:rPr lang="en-US" sz="2000" dirty="0">
                <a:solidFill>
                  <a:schemeClr val="tx1"/>
                </a:solidFill>
                <a:latin typeface="Calibri" panose="020F0502020204030204" pitchFamily="34" charset="0"/>
                <a:cs typeface="Calibri" panose="020F0502020204030204" pitchFamily="34" charset="0"/>
              </a:rPr>
              <a:t>Parties must be provided with access to all evidence directly related to the allegations. The investigator is required to share all evidence gathered during the investigation that is directly related to the allegations. This could include information about other students and would require disclosing the identities of student witnesses to the parties.  </a:t>
            </a:r>
          </a:p>
          <a:p>
            <a:pPr marL="201168" lvl="1" indent="0">
              <a:spcBef>
                <a:spcPts val="1200"/>
              </a:spcBef>
              <a:spcAft>
                <a:spcPts val="600"/>
              </a:spcAft>
              <a:buNone/>
            </a:pPr>
            <a:r>
              <a:rPr lang="en-US" sz="2000" b="1" dirty="0">
                <a:solidFill>
                  <a:schemeClr val="tx1"/>
                </a:solidFill>
                <a:latin typeface="Calibri" panose="020F0502020204030204" pitchFamily="34" charset="0"/>
                <a:cs typeface="Calibri" panose="020F0502020204030204" pitchFamily="34" charset="0"/>
              </a:rPr>
              <a:t>The school cannot access, consider, disclose, or otherwise use </a:t>
            </a:r>
            <a:r>
              <a:rPr lang="en-US" sz="2000" dirty="0">
                <a:solidFill>
                  <a:schemeClr val="tx1"/>
                </a:solidFill>
                <a:latin typeface="Calibri" panose="020F0502020204030204" pitchFamily="34" charset="0"/>
                <a:cs typeface="Calibri" panose="020F0502020204030204" pitchFamily="34" charset="0"/>
              </a:rPr>
              <a:t>a party’s records that are made or maintained by a physician, psychiatrist, psychologist, or other recognized professional or paraprofessional acting in the professional’s or paraprofessional’s capacity, or assisting in that capacity, and which are made and maintained in connection with the provision of treatment to the party, </a:t>
            </a:r>
            <a:r>
              <a:rPr lang="en-US" sz="2000" b="1" dirty="0">
                <a:solidFill>
                  <a:schemeClr val="tx1"/>
                </a:solidFill>
                <a:latin typeface="Calibri" panose="020F0502020204030204" pitchFamily="34" charset="0"/>
                <a:cs typeface="Calibri" panose="020F0502020204030204" pitchFamily="34" charset="0"/>
              </a:rPr>
              <a:t>unless the school obtains that party’s voluntary, written consent to do so</a:t>
            </a:r>
            <a:r>
              <a:rPr lang="en-US" sz="2000" dirty="0">
                <a:solidFill>
                  <a:schemeClr val="tx1"/>
                </a:solidFill>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8810393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4BD4C-7FAD-4173-B6D1-4160FBF2B5C4}"/>
              </a:ext>
            </a:extLst>
          </p:cNvPr>
          <p:cNvSpPr>
            <a:spLocks noGrp="1"/>
          </p:cNvSpPr>
          <p:nvPr>
            <p:ph type="title"/>
          </p:nvPr>
        </p:nvSpPr>
        <p:spPr/>
        <p:txBody>
          <a:bodyPr>
            <a:normAutofit/>
          </a:bodyPr>
          <a:lstStyle/>
          <a:p>
            <a:r>
              <a:rPr lang="en-US" sz="4400"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FERPA Concerns Continued</a:t>
            </a:r>
          </a:p>
        </p:txBody>
      </p:sp>
      <p:sp>
        <p:nvSpPr>
          <p:cNvPr id="3" name="Content Placeholder 2">
            <a:extLst>
              <a:ext uri="{FF2B5EF4-FFF2-40B4-BE49-F238E27FC236}">
                <a16:creationId xmlns:a16="http://schemas.microsoft.com/office/drawing/2014/main" id="{15E2415D-54A3-49C1-AC32-484C24461749}"/>
              </a:ext>
            </a:extLst>
          </p:cNvPr>
          <p:cNvSpPr>
            <a:spLocks noGrp="1"/>
          </p:cNvSpPr>
          <p:nvPr>
            <p:ph idx="1"/>
          </p:nvPr>
        </p:nvSpPr>
        <p:spPr/>
        <p:txBody>
          <a:bodyPr>
            <a:normAutofit/>
          </a:bodyPr>
          <a:lstStyle/>
          <a:p>
            <a:pPr marL="201168" lvl="1" indent="0">
              <a:spcBef>
                <a:spcPts val="1200"/>
              </a:spcBef>
              <a:spcAft>
                <a:spcPts val="600"/>
              </a:spcAft>
              <a:buNone/>
            </a:pPr>
            <a:r>
              <a:rPr lang="en-US" sz="2000" dirty="0">
                <a:solidFill>
                  <a:schemeClr val="tx1"/>
                </a:solidFill>
                <a:latin typeface="Calibri" panose="020F0502020204030204" pitchFamily="34" charset="0"/>
                <a:cs typeface="Calibri" panose="020F0502020204030204" pitchFamily="34" charset="0"/>
              </a:rPr>
              <a:t>The parties have the right to have an advisor of their choice present with them during all meetings, interviews, hearings, etc. that take place as part of the resolution process. This advisor will be privy to information shared during the meetings, interviews, hearings. Also, the advisor must be provided with copies of the evidence and investigation report that will be provided to the parties.  </a:t>
            </a:r>
          </a:p>
          <a:p>
            <a:pPr marL="201168" lvl="1" indent="0">
              <a:spcBef>
                <a:spcPts val="1200"/>
              </a:spcBef>
              <a:spcAft>
                <a:spcPts val="600"/>
              </a:spcAft>
              <a:buNone/>
            </a:pPr>
            <a:r>
              <a:rPr lang="en-US" sz="2000" dirty="0">
                <a:solidFill>
                  <a:schemeClr val="tx1"/>
                </a:solidFill>
                <a:latin typeface="Calibri" panose="020F0502020204030204" pitchFamily="34" charset="0"/>
                <a:cs typeface="Calibri" panose="020F0502020204030204" pitchFamily="34" charset="0"/>
              </a:rPr>
              <a:t>A written determination regarding responsibility must be provided to the parties. Among the items required to be included, the determination must include the rationale for the determination of responsibility, any disciplinary sanctions imposed on the respondent and any remedies provided to the complainant.  </a:t>
            </a:r>
          </a:p>
        </p:txBody>
      </p:sp>
    </p:spTree>
    <p:extLst>
      <p:ext uri="{BB962C8B-B14F-4D97-AF65-F5344CB8AC3E}">
        <p14:creationId xmlns:p14="http://schemas.microsoft.com/office/powerpoint/2010/main" val="34635217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648593"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F2497B2-425D-4345-AACD-745867AE0CCA}"/>
              </a:ext>
            </a:extLst>
          </p:cNvPr>
          <p:cNvSpPr>
            <a:spLocks noGrp="1"/>
          </p:cNvSpPr>
          <p:nvPr>
            <p:ph type="title"/>
          </p:nvPr>
        </p:nvSpPr>
        <p:spPr>
          <a:xfrm>
            <a:off x="492369" y="605896"/>
            <a:ext cx="3642309" cy="5646208"/>
          </a:xfrm>
        </p:spPr>
        <p:txBody>
          <a:bodyPr anchor="ctr">
            <a:normAutofit/>
          </a:bodyPr>
          <a:lstStyle/>
          <a:p>
            <a:r>
              <a:rPr lang="en-US" sz="4400" dirty="0">
                <a:solidFill>
                  <a:srgbClr val="FFFFFF"/>
                </a:solidFill>
                <a:latin typeface="Calibri" panose="020F0502020204030204" pitchFamily="34" charset="0"/>
                <a:cs typeface="Calibri" panose="020F0502020204030204" pitchFamily="34" charset="0"/>
              </a:rPr>
              <a:t>Grounds for Appeal</a:t>
            </a:r>
          </a:p>
        </p:txBody>
      </p:sp>
      <p:sp>
        <p:nvSpPr>
          <p:cNvPr id="3" name="Content Placeholder 2">
            <a:extLst>
              <a:ext uri="{FF2B5EF4-FFF2-40B4-BE49-F238E27FC236}">
                <a16:creationId xmlns:a16="http://schemas.microsoft.com/office/drawing/2014/main" id="{65FC9C7D-00C6-4F79-B67F-EA3FC942CB89}"/>
              </a:ext>
            </a:extLst>
          </p:cNvPr>
          <p:cNvSpPr>
            <a:spLocks noGrp="1"/>
          </p:cNvSpPr>
          <p:nvPr>
            <p:ph idx="1"/>
          </p:nvPr>
        </p:nvSpPr>
        <p:spPr>
          <a:xfrm>
            <a:off x="5231958" y="605896"/>
            <a:ext cx="5923721" cy="5646208"/>
          </a:xfrm>
        </p:spPr>
        <p:txBody>
          <a:bodyPr anchor="ctr">
            <a:normAutofit/>
          </a:bodyPr>
          <a:lstStyle/>
          <a:p>
            <a:pPr>
              <a:spcBef>
                <a:spcPts val="600"/>
              </a:spcBef>
              <a:spcAft>
                <a:spcPts val="600"/>
              </a:spcAft>
            </a:pPr>
            <a:r>
              <a:rPr lang="en-US" dirty="0">
                <a:latin typeface="Calibri" panose="020F0502020204030204" pitchFamily="34" charset="0"/>
                <a:cs typeface="Calibri" panose="020F0502020204030204" pitchFamily="34" charset="0"/>
              </a:rPr>
              <a:t>When a complainant disagrees with a decision of responsibility, they have the right to appeal on the basis of the following conditions:</a:t>
            </a:r>
          </a:p>
          <a:p>
            <a:pPr lvl="1">
              <a:spcBef>
                <a:spcPts val="600"/>
              </a:spcBef>
              <a:spcAft>
                <a:spcPts val="600"/>
              </a:spcAft>
              <a:buFont typeface="Arial" panose="020B0604020202020204" pitchFamily="34" charset="0"/>
              <a:buChar char="•"/>
            </a:pPr>
            <a:r>
              <a:rPr lang="en-US" sz="2000" dirty="0">
                <a:latin typeface="Calibri" panose="020F0502020204030204" pitchFamily="34" charset="0"/>
                <a:cs typeface="Calibri" panose="020F0502020204030204" pitchFamily="34" charset="0"/>
              </a:rPr>
              <a:t>A procedural irregularity which affected the outcome of the matter</a:t>
            </a:r>
          </a:p>
          <a:p>
            <a:pPr lvl="1">
              <a:spcBef>
                <a:spcPts val="600"/>
              </a:spcBef>
              <a:spcAft>
                <a:spcPts val="600"/>
              </a:spcAft>
              <a:buFont typeface="Arial" panose="020B0604020202020204" pitchFamily="34" charset="0"/>
              <a:buChar char="•"/>
            </a:pPr>
            <a:r>
              <a:rPr lang="en-US" sz="2000" dirty="0">
                <a:latin typeface="Calibri" panose="020F0502020204030204" pitchFamily="34" charset="0"/>
                <a:cs typeface="Calibri" panose="020F0502020204030204" pitchFamily="34" charset="0"/>
              </a:rPr>
              <a:t>New evidence that has been discovered that was not reasonably available at the time of the determination of responsibility or dismissal</a:t>
            </a:r>
          </a:p>
          <a:p>
            <a:pPr lvl="1">
              <a:spcBef>
                <a:spcPts val="600"/>
              </a:spcBef>
              <a:spcAft>
                <a:spcPts val="600"/>
              </a:spcAft>
              <a:buFont typeface="Arial" panose="020B0604020202020204" pitchFamily="34" charset="0"/>
              <a:buChar char="•"/>
            </a:pPr>
            <a:r>
              <a:rPr lang="en-US" sz="2000" dirty="0">
                <a:latin typeface="Calibri" panose="020F0502020204030204" pitchFamily="34" charset="0"/>
                <a:cs typeface="Calibri" panose="020F0502020204030204" pitchFamily="34" charset="0"/>
              </a:rPr>
              <a:t>Conflict of interest </a:t>
            </a:r>
          </a:p>
          <a:p>
            <a:pPr lvl="1">
              <a:spcBef>
                <a:spcPts val="600"/>
              </a:spcBef>
              <a:spcAft>
                <a:spcPts val="600"/>
              </a:spcAft>
              <a:buFont typeface="Arial" panose="020B0604020202020204" pitchFamily="34" charset="0"/>
              <a:buChar char="•"/>
            </a:pPr>
            <a:r>
              <a:rPr lang="en-US" sz="2000" dirty="0">
                <a:latin typeface="Calibri" panose="020F0502020204030204" pitchFamily="34" charset="0"/>
                <a:cs typeface="Calibri" panose="020F0502020204030204" pitchFamily="34" charset="0"/>
              </a:rPr>
              <a:t>Other additional grounds as long as they apply on an equal basis to the parties</a:t>
            </a:r>
          </a:p>
        </p:txBody>
      </p:sp>
    </p:spTree>
    <p:extLst>
      <p:ext uri="{BB962C8B-B14F-4D97-AF65-F5344CB8AC3E}">
        <p14:creationId xmlns:p14="http://schemas.microsoft.com/office/powerpoint/2010/main" val="37772791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E1530B0-6F96-46C0-8B3E-3215CB756BE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54910CF-1B56-45D3-960A-E89F7B3B913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BEF54CC2-0B40-4E01-AE6D-8AEB5053EDA6}"/>
              </a:ext>
            </a:extLst>
          </p:cNvPr>
          <p:cNvSpPr>
            <a:spLocks noGrp="1"/>
          </p:cNvSpPr>
          <p:nvPr>
            <p:ph type="title"/>
          </p:nvPr>
        </p:nvSpPr>
        <p:spPr>
          <a:xfrm>
            <a:off x="492370" y="516835"/>
            <a:ext cx="3084844" cy="5772840"/>
          </a:xfrm>
        </p:spPr>
        <p:txBody>
          <a:bodyPr anchor="ctr">
            <a:normAutofit/>
          </a:bodyPr>
          <a:lstStyle/>
          <a:p>
            <a:r>
              <a:rPr lang="en-US" sz="4400" dirty="0">
                <a:solidFill>
                  <a:schemeClr val="bg1"/>
                </a:solidFill>
                <a:latin typeface="Calibri" panose="020F0502020204030204" pitchFamily="34" charset="0"/>
                <a:cs typeface="Calibri" panose="020F0502020204030204" pitchFamily="34" charset="0"/>
              </a:rPr>
              <a:t>Appeals Process</a:t>
            </a:r>
          </a:p>
        </p:txBody>
      </p:sp>
      <p:graphicFrame>
        <p:nvGraphicFramePr>
          <p:cNvPr id="5" name="Content Placeholder 2">
            <a:extLst>
              <a:ext uri="{FF2B5EF4-FFF2-40B4-BE49-F238E27FC236}">
                <a16:creationId xmlns:a16="http://schemas.microsoft.com/office/drawing/2014/main" id="{92853D78-EB15-49A6-96A5-8B827A85760F}"/>
              </a:ext>
            </a:extLst>
          </p:cNvPr>
          <p:cNvGraphicFramePr>
            <a:graphicFrameLocks noGrp="1"/>
          </p:cNvGraphicFramePr>
          <p:nvPr>
            <p:ph idx="1"/>
            <p:extLst>
              <p:ext uri="{D42A27DB-BD31-4B8C-83A1-F6EECF244321}">
                <p14:modId xmlns:p14="http://schemas.microsoft.com/office/powerpoint/2010/main" val="3661817237"/>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814131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558DB37-9FEE-48A2-8578-ED04015739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F7FCCA6-00E2-4F74-A105-0D769872F2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0"/>
            <a:ext cx="12188952" cy="1905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0C0E579-1E3F-4750-82BF-48BE98425C22}"/>
              </a:ext>
            </a:extLst>
          </p:cNvPr>
          <p:cNvSpPr>
            <a:spLocks noGrp="1"/>
          </p:cNvSpPr>
          <p:nvPr>
            <p:ph type="title"/>
          </p:nvPr>
        </p:nvSpPr>
        <p:spPr>
          <a:xfrm>
            <a:off x="457200" y="332323"/>
            <a:ext cx="10058400" cy="1450757"/>
          </a:xfrm>
        </p:spPr>
        <p:txBody>
          <a:bodyPr anchor="ctr">
            <a:normAutofit/>
          </a:bodyPr>
          <a:lstStyle/>
          <a:p>
            <a:r>
              <a:rPr lang="en-US" sz="4400" dirty="0">
                <a:solidFill>
                  <a:srgbClr val="FFFFFF"/>
                </a:solidFill>
                <a:latin typeface="Calibri" panose="020F0502020204030204" pitchFamily="34" charset="0"/>
                <a:cs typeface="Calibri" panose="020F0502020204030204" pitchFamily="34" charset="0"/>
              </a:rPr>
              <a:t>Informal Resolution</a:t>
            </a:r>
          </a:p>
        </p:txBody>
      </p:sp>
      <p:sp>
        <p:nvSpPr>
          <p:cNvPr id="3" name="Content Placeholder 2">
            <a:extLst>
              <a:ext uri="{FF2B5EF4-FFF2-40B4-BE49-F238E27FC236}">
                <a16:creationId xmlns:a16="http://schemas.microsoft.com/office/drawing/2014/main" id="{592CDBE0-C072-4605-875A-3664E8B90A3F}"/>
              </a:ext>
            </a:extLst>
          </p:cNvPr>
          <p:cNvSpPr>
            <a:spLocks noGrp="1"/>
          </p:cNvSpPr>
          <p:nvPr>
            <p:ph idx="1"/>
          </p:nvPr>
        </p:nvSpPr>
        <p:spPr>
          <a:xfrm>
            <a:off x="640080" y="2422600"/>
            <a:ext cx="10485103" cy="3566719"/>
          </a:xfrm>
        </p:spPr>
        <p:txBody>
          <a:bodyPr>
            <a:noAutofit/>
          </a:bodyPr>
          <a:lstStyle/>
          <a:p>
            <a:pPr marL="342900" indent="-282575">
              <a:buFont typeface="Wingdings" panose="05000000000000000000" pitchFamily="2" charset="2"/>
              <a:buChar char="§"/>
            </a:pPr>
            <a:r>
              <a:rPr lang="en-US" dirty="0">
                <a:latin typeface="Calibri" panose="020F0502020204030204" pitchFamily="34" charset="0"/>
                <a:cs typeface="Calibri" panose="020F0502020204030204" pitchFamily="34" charset="0"/>
              </a:rPr>
              <a:t>Offering informal resolution is not a requirement under the new regulations</a:t>
            </a:r>
          </a:p>
          <a:p>
            <a:pPr marL="342900" indent="-282575">
              <a:buFont typeface="Wingdings" panose="05000000000000000000" pitchFamily="2" charset="2"/>
              <a:buChar char="§"/>
            </a:pPr>
            <a:r>
              <a:rPr lang="en-US" dirty="0">
                <a:latin typeface="Calibri" panose="020F0502020204030204" pitchFamily="34" charset="0"/>
                <a:cs typeface="Calibri" panose="020F0502020204030204" pitchFamily="34" charset="0"/>
              </a:rPr>
              <a:t>May only be attempted if each party enters the process voluntarily</a:t>
            </a:r>
          </a:p>
          <a:p>
            <a:pPr marL="342900" indent="-282575">
              <a:buFont typeface="Wingdings" panose="05000000000000000000" pitchFamily="2" charset="2"/>
              <a:buChar char="§"/>
            </a:pPr>
            <a:r>
              <a:rPr lang="en-US" dirty="0">
                <a:latin typeface="Calibri" panose="020F0502020204030204" pitchFamily="34" charset="0"/>
                <a:cs typeface="Calibri" panose="020F0502020204030204" pitchFamily="34" charset="0"/>
              </a:rPr>
              <a:t>A school can never force, threaten, or require any party into </a:t>
            </a:r>
            <a:r>
              <a:rPr lang="en-US">
                <a:latin typeface="Calibri" panose="020F0502020204030204" pitchFamily="34" charset="0"/>
                <a:cs typeface="Calibri" panose="020F0502020204030204" pitchFamily="34" charset="0"/>
              </a:rPr>
              <a:t>going formal </a:t>
            </a:r>
            <a:r>
              <a:rPr lang="en-US" dirty="0">
                <a:latin typeface="Calibri" panose="020F0502020204030204" pitchFamily="34" charset="0"/>
                <a:cs typeface="Calibri" panose="020F0502020204030204" pitchFamily="34" charset="0"/>
              </a:rPr>
              <a:t>resolution</a:t>
            </a:r>
          </a:p>
          <a:p>
            <a:pPr marL="342900" indent="-282575">
              <a:buFont typeface="Wingdings" panose="05000000000000000000" pitchFamily="2" charset="2"/>
              <a:buChar char="§"/>
            </a:pPr>
            <a:r>
              <a:rPr lang="en-US" dirty="0">
                <a:latin typeface="Calibri" panose="020F0502020204030204" pitchFamily="34" charset="0"/>
                <a:cs typeface="Calibri" panose="020F0502020204030204" pitchFamily="34" charset="0"/>
              </a:rPr>
              <a:t>Must provide a facilitator who is free from conflicts of interest or bias and who has received special training</a:t>
            </a:r>
          </a:p>
          <a:p>
            <a:pPr marL="342900" indent="-282575">
              <a:buFont typeface="Wingdings" panose="05000000000000000000" pitchFamily="2" charset="2"/>
              <a:buChar char="§"/>
            </a:pPr>
            <a:r>
              <a:rPr lang="en-US" dirty="0">
                <a:latin typeface="Calibri" panose="020F0502020204030204" pitchFamily="34" charset="0"/>
                <a:cs typeface="Calibri" panose="020F0502020204030204" pitchFamily="34" charset="0"/>
              </a:rPr>
              <a:t>School needs to provide both parties notice of allegations, notice of rights, information about whether the informal process is confidential, and about withdrawing from the process</a:t>
            </a:r>
          </a:p>
        </p:txBody>
      </p:sp>
      <p:sp>
        <p:nvSpPr>
          <p:cNvPr id="12" name="Rectangle 11">
            <a:extLst>
              <a:ext uri="{FF2B5EF4-FFF2-40B4-BE49-F238E27FC236}">
                <a16:creationId xmlns:a16="http://schemas.microsoft.com/office/drawing/2014/main" id="{359CEC61-F44B-43B3-B40F-AE38C5AF1D5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863605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741B58E-3B65-4A01-A276-975AB2CF8A0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AAC67C3-831B-4AB1-A259-DFB839CAFAF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648593"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FD49EE3-7059-4250-9E36-E09A0B1BEF8A}"/>
              </a:ext>
            </a:extLst>
          </p:cNvPr>
          <p:cNvSpPr>
            <a:spLocks noGrp="1"/>
          </p:cNvSpPr>
          <p:nvPr>
            <p:ph type="title"/>
          </p:nvPr>
        </p:nvSpPr>
        <p:spPr>
          <a:xfrm>
            <a:off x="492369" y="605896"/>
            <a:ext cx="3642309" cy="5646208"/>
          </a:xfrm>
        </p:spPr>
        <p:txBody>
          <a:bodyPr anchor="ctr">
            <a:normAutofit/>
          </a:bodyPr>
          <a:lstStyle/>
          <a:p>
            <a:r>
              <a:rPr lang="en-US" sz="4400" dirty="0">
                <a:solidFill>
                  <a:srgbClr val="FFFFFF"/>
                </a:solidFill>
                <a:latin typeface="Calibri" panose="020F0502020204030204" pitchFamily="34" charset="0"/>
                <a:cs typeface="Calibri" panose="020F0502020204030204" pitchFamily="34" charset="0"/>
              </a:rPr>
              <a:t>Record Keeping</a:t>
            </a:r>
          </a:p>
        </p:txBody>
      </p:sp>
      <p:sp>
        <p:nvSpPr>
          <p:cNvPr id="3" name="Content Placeholder 2">
            <a:extLst>
              <a:ext uri="{FF2B5EF4-FFF2-40B4-BE49-F238E27FC236}">
                <a16:creationId xmlns:a16="http://schemas.microsoft.com/office/drawing/2014/main" id="{345C0271-DA7E-46F7-8D30-590EB3C0C954}"/>
              </a:ext>
            </a:extLst>
          </p:cNvPr>
          <p:cNvSpPr>
            <a:spLocks noGrp="1"/>
          </p:cNvSpPr>
          <p:nvPr>
            <p:ph idx="1"/>
          </p:nvPr>
        </p:nvSpPr>
        <p:spPr>
          <a:xfrm>
            <a:off x="5231958" y="605896"/>
            <a:ext cx="5923721" cy="5646208"/>
          </a:xfrm>
        </p:spPr>
        <p:txBody>
          <a:bodyPr anchor="ctr">
            <a:normAutofit/>
          </a:bodyPr>
          <a:lstStyle/>
          <a:p>
            <a:pPr marL="0" indent="0">
              <a:lnSpc>
                <a:spcPct val="100000"/>
              </a:lnSpc>
              <a:spcAft>
                <a:spcPts val="600"/>
              </a:spcAft>
              <a:buNone/>
            </a:pPr>
            <a:r>
              <a:rPr lang="en-US" dirty="0">
                <a:latin typeface="Calibri" panose="020F0502020204030204" pitchFamily="34" charset="0"/>
                <a:cs typeface="Calibri" panose="020F0502020204030204" pitchFamily="34" charset="0"/>
              </a:rPr>
              <a:t>Records must be kept for </a:t>
            </a:r>
            <a:r>
              <a:rPr lang="en-US" dirty="0">
                <a:solidFill>
                  <a:schemeClr val="tx1"/>
                </a:solidFill>
                <a:latin typeface="Calibri" panose="020F0502020204030204" pitchFamily="34" charset="0"/>
                <a:cs typeface="Calibri" panose="020F0502020204030204" pitchFamily="34" charset="0"/>
              </a:rPr>
              <a:t>seven</a:t>
            </a:r>
            <a:r>
              <a:rPr lang="en-US" dirty="0">
                <a:solidFill>
                  <a:srgbClr val="FF0000"/>
                </a:solidFill>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years and includes:</a:t>
            </a:r>
          </a:p>
          <a:p>
            <a:pPr lvl="1">
              <a:spcBef>
                <a:spcPts val="1200"/>
              </a:spcBef>
              <a:spcAft>
                <a:spcPts val="600"/>
              </a:spcAft>
              <a:buFont typeface="Arial" panose="020B0604020202020204" pitchFamily="34" charset="0"/>
              <a:buChar char="•"/>
            </a:pPr>
            <a:r>
              <a:rPr lang="en-US" sz="2000" dirty="0">
                <a:latin typeface="Calibri" panose="020F0502020204030204" pitchFamily="34" charset="0"/>
                <a:cs typeface="Calibri" panose="020F0502020204030204" pitchFamily="34" charset="0"/>
              </a:rPr>
              <a:t>Records of a school’s investigation</a:t>
            </a:r>
          </a:p>
          <a:p>
            <a:pPr lvl="1">
              <a:spcBef>
                <a:spcPts val="1200"/>
              </a:spcBef>
              <a:spcAft>
                <a:spcPts val="600"/>
              </a:spcAft>
              <a:buFont typeface="Arial" panose="020B0604020202020204" pitchFamily="34" charset="0"/>
              <a:buChar char="•"/>
            </a:pPr>
            <a:r>
              <a:rPr lang="en-US" sz="2000" dirty="0">
                <a:latin typeface="Calibri" panose="020F0502020204030204" pitchFamily="34" charset="0"/>
                <a:cs typeface="Calibri" panose="020F0502020204030204" pitchFamily="34" charset="0"/>
              </a:rPr>
              <a:t>Records of any appeals and materials associated with an appeal</a:t>
            </a:r>
          </a:p>
          <a:p>
            <a:pPr lvl="1">
              <a:spcBef>
                <a:spcPts val="1200"/>
              </a:spcBef>
              <a:spcAft>
                <a:spcPts val="600"/>
              </a:spcAft>
              <a:buFont typeface="Arial" panose="020B0604020202020204" pitchFamily="34" charset="0"/>
              <a:buChar char="•"/>
            </a:pPr>
            <a:r>
              <a:rPr lang="en-US" sz="2000" dirty="0">
                <a:latin typeface="Calibri" panose="020F0502020204030204" pitchFamily="34" charset="0"/>
                <a:cs typeface="Calibri" panose="020F0502020204030204" pitchFamily="34" charset="0"/>
              </a:rPr>
              <a:t>Records of any informal resolution process</a:t>
            </a:r>
          </a:p>
          <a:p>
            <a:pPr lvl="1">
              <a:spcBef>
                <a:spcPts val="1200"/>
              </a:spcBef>
              <a:spcAft>
                <a:spcPts val="600"/>
              </a:spcAft>
              <a:buFont typeface="Arial" panose="020B0604020202020204" pitchFamily="34" charset="0"/>
              <a:buChar char="•"/>
            </a:pPr>
            <a:r>
              <a:rPr lang="en-US" sz="2000" dirty="0">
                <a:latin typeface="Calibri" panose="020F0502020204030204" pitchFamily="34" charset="0"/>
                <a:cs typeface="Calibri" panose="020F0502020204030204" pitchFamily="34" charset="0"/>
              </a:rPr>
              <a:t>All materials </a:t>
            </a:r>
            <a:r>
              <a:rPr lang="en-US" sz="2000" u="sng" dirty="0">
                <a:latin typeface="Calibri" panose="020F0502020204030204" pitchFamily="34" charset="0"/>
                <a:cs typeface="Calibri" panose="020F0502020204030204" pitchFamily="34" charset="0"/>
              </a:rPr>
              <a:t>used to train</a:t>
            </a:r>
            <a:r>
              <a:rPr lang="en-US" sz="2000" dirty="0">
                <a:latin typeface="Calibri" panose="020F0502020204030204" pitchFamily="34" charset="0"/>
                <a:cs typeface="Calibri" panose="020F0502020204030204" pitchFamily="34" charset="0"/>
              </a:rPr>
              <a:t> Title IX coordinators, investigators, decision-makers, and any person who facilitates an informal resolution</a:t>
            </a:r>
          </a:p>
          <a:p>
            <a:pPr lvl="1">
              <a:spcBef>
                <a:spcPts val="1200"/>
              </a:spcBef>
              <a:spcAft>
                <a:spcPts val="600"/>
              </a:spcAft>
              <a:buFont typeface="Arial" panose="020B0604020202020204" pitchFamily="34" charset="0"/>
              <a:buChar char="•"/>
            </a:pPr>
            <a:r>
              <a:rPr lang="en-US" sz="2000" dirty="0">
                <a:latin typeface="Calibri" panose="020F0502020204030204" pitchFamily="34" charset="0"/>
                <a:cs typeface="Calibri" panose="020F0502020204030204" pitchFamily="34" charset="0"/>
              </a:rPr>
              <a:t>Records of the supportive measures that were taken</a:t>
            </a:r>
          </a:p>
        </p:txBody>
      </p:sp>
    </p:spTree>
    <p:extLst>
      <p:ext uri="{BB962C8B-B14F-4D97-AF65-F5344CB8AC3E}">
        <p14:creationId xmlns:p14="http://schemas.microsoft.com/office/powerpoint/2010/main" val="16145718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3558DB37-9FEE-48A2-8578-ED04015739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F7FCCA6-00E2-4F74-A105-0D769872F2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0"/>
            <a:ext cx="12188952" cy="1905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15085E31-B222-4D52-8C60-12EFFF3CB46A}"/>
              </a:ext>
            </a:extLst>
          </p:cNvPr>
          <p:cNvSpPr>
            <a:spLocks noGrp="1"/>
          </p:cNvSpPr>
          <p:nvPr>
            <p:ph type="title"/>
          </p:nvPr>
        </p:nvSpPr>
        <p:spPr>
          <a:xfrm>
            <a:off x="647700" y="355183"/>
            <a:ext cx="10058400" cy="1450757"/>
          </a:xfrm>
        </p:spPr>
        <p:txBody>
          <a:bodyPr anchor="ctr">
            <a:normAutofit/>
          </a:bodyPr>
          <a:lstStyle/>
          <a:p>
            <a:r>
              <a:rPr lang="en-US" dirty="0">
                <a:solidFill>
                  <a:srgbClr val="FFFFFF"/>
                </a:solidFill>
                <a:latin typeface="Calibri" panose="020F0502020204030204" pitchFamily="34" charset="0"/>
                <a:cs typeface="Calibri" panose="020F0502020204030204" pitchFamily="34" charset="0"/>
              </a:rPr>
              <a:t>Stop Gap Measures</a:t>
            </a:r>
          </a:p>
        </p:txBody>
      </p:sp>
      <p:sp>
        <p:nvSpPr>
          <p:cNvPr id="3" name="Content Placeholder 2">
            <a:extLst>
              <a:ext uri="{FF2B5EF4-FFF2-40B4-BE49-F238E27FC236}">
                <a16:creationId xmlns:a16="http://schemas.microsoft.com/office/drawing/2014/main" id="{47604832-391E-4FAF-BF23-361527F363C9}"/>
              </a:ext>
            </a:extLst>
          </p:cNvPr>
          <p:cNvSpPr>
            <a:spLocks noGrp="1"/>
          </p:cNvSpPr>
          <p:nvPr>
            <p:ph idx="1"/>
          </p:nvPr>
        </p:nvSpPr>
        <p:spPr>
          <a:xfrm>
            <a:off x="739140" y="2283808"/>
            <a:ext cx="10553683" cy="3896012"/>
          </a:xfrm>
        </p:spPr>
        <p:txBody>
          <a:bodyPr>
            <a:noAutofit/>
          </a:bodyPr>
          <a:lstStyle/>
          <a:p>
            <a:pPr marL="342900" indent="-342900">
              <a:lnSpc>
                <a:spcPct val="100000"/>
              </a:lnSpc>
              <a:buFont typeface="Wingdings" panose="05000000000000000000" pitchFamily="2" charset="2"/>
              <a:buChar char="§"/>
            </a:pPr>
            <a:r>
              <a:rPr lang="en-US" dirty="0">
                <a:latin typeface="Calibri" panose="020F0502020204030204" pitchFamily="34" charset="0"/>
                <a:cs typeface="Calibri" panose="020F0502020204030204" pitchFamily="34" charset="0"/>
              </a:rPr>
              <a:t>Proceed using your current policies and procedures (risky, but you may have no other choice due to political variables, COVID-19 impacts, or the tight timeframe for updates); </a:t>
            </a:r>
          </a:p>
          <a:p>
            <a:pPr marL="342900" indent="-342900">
              <a:lnSpc>
                <a:spcPct val="100000"/>
              </a:lnSpc>
              <a:buFont typeface="Wingdings" panose="05000000000000000000" pitchFamily="2" charset="2"/>
              <a:buChar char="§"/>
            </a:pPr>
            <a:r>
              <a:rPr lang="en-US" dirty="0">
                <a:latin typeface="Calibri" panose="020F0502020204030204" pitchFamily="34" charset="0"/>
                <a:cs typeface="Calibri" panose="020F0502020204030204" pitchFamily="34" charset="0"/>
              </a:rPr>
              <a:t>Pause findings, recommended findings, and/or adjudications (not investigations) until new policies and procedures are put in place, but ensure that recipients implement the full measure of supportive actions and remedies in the meantime (a potentially workable compromise, but one with a few-month shelf life at most); </a:t>
            </a:r>
          </a:p>
          <a:p>
            <a:pPr marL="342900" indent="-342900">
              <a:lnSpc>
                <a:spcPct val="100000"/>
              </a:lnSpc>
              <a:buFont typeface="Wingdings" panose="05000000000000000000" pitchFamily="2" charset="2"/>
              <a:buChar char="§"/>
            </a:pPr>
            <a:r>
              <a:rPr lang="en-US" dirty="0">
                <a:latin typeface="Calibri" panose="020F0502020204030204" pitchFamily="34" charset="0"/>
                <a:cs typeface="Calibri" panose="020F0502020204030204" pitchFamily="34" charset="0"/>
              </a:rPr>
              <a:t>Implement a set of procedures that moves toward compliance with the regulations but does not fully embrace them until you’ve had the chance to fully build new procedures, assign staff to required roles, and train everyone.</a:t>
            </a:r>
          </a:p>
          <a:p>
            <a:pPr marL="0" indent="0">
              <a:lnSpc>
                <a:spcPct val="100000"/>
              </a:lnSpc>
              <a:buNone/>
            </a:pPr>
            <a:r>
              <a:rPr lang="en-US" sz="1600" dirty="0">
                <a:latin typeface="Calibri" panose="020F0502020204030204" pitchFamily="34" charset="0"/>
                <a:cs typeface="Calibri" panose="020F0502020204030204" pitchFamily="34" charset="0"/>
              </a:rPr>
              <a:t>- These recommendations provided by the </a:t>
            </a:r>
            <a:r>
              <a:rPr lang="en-US" sz="1600" dirty="0" err="1">
                <a:latin typeface="Calibri" panose="020F0502020204030204" pitchFamily="34" charset="0"/>
                <a:cs typeface="Calibri" panose="020F0502020204030204" pitchFamily="34" charset="0"/>
              </a:rPr>
              <a:t>atIXa</a:t>
            </a:r>
            <a:r>
              <a:rPr lang="en-US" sz="1600" dirty="0">
                <a:latin typeface="Calibri" panose="020F0502020204030204" pitchFamily="34" charset="0"/>
                <a:cs typeface="Calibri" panose="020F0502020204030204" pitchFamily="34" charset="0"/>
              </a:rPr>
              <a:t> organization May 2020</a:t>
            </a:r>
          </a:p>
        </p:txBody>
      </p:sp>
      <p:sp>
        <p:nvSpPr>
          <p:cNvPr id="19" name="Rectangle 18">
            <a:extLst>
              <a:ext uri="{FF2B5EF4-FFF2-40B4-BE49-F238E27FC236}">
                <a16:creationId xmlns:a16="http://schemas.microsoft.com/office/drawing/2014/main" id="{359CEC61-F44B-43B3-B40F-AE38C5AF1D5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449106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16A0E3C-60E6-4F39-BC55-5F7C224E1F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C5025DAC-8B93-4160-B017-3A274A5828C0}"/>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3558DB37-9FEE-48A2-8578-ED04015739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5F7FCCA6-00E2-4F74-A105-0D769872F2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0"/>
            <a:ext cx="12188952" cy="190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1828B26C-FDFF-4508-90C7-79C3CBE3669D}"/>
              </a:ext>
            </a:extLst>
          </p:cNvPr>
          <p:cNvSpPr>
            <a:spLocks noGrp="1"/>
          </p:cNvSpPr>
          <p:nvPr>
            <p:ph type="title"/>
          </p:nvPr>
        </p:nvSpPr>
        <p:spPr>
          <a:xfrm>
            <a:off x="1097280" y="286603"/>
            <a:ext cx="10058400" cy="1450757"/>
          </a:xfrm>
        </p:spPr>
        <p:txBody>
          <a:bodyPr vert="horz" lIns="91440" tIns="45720" rIns="91440" bIns="45720" rtlCol="0" anchor="ctr">
            <a:normAutofit/>
          </a:bodyPr>
          <a:lstStyle/>
          <a:p>
            <a:r>
              <a:rPr lang="en-US" sz="4400" dirty="0">
                <a:solidFill>
                  <a:srgbClr val="FFFFFF"/>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Disclaimer</a:t>
            </a:r>
          </a:p>
        </p:txBody>
      </p:sp>
      <p:sp>
        <p:nvSpPr>
          <p:cNvPr id="4" name="Content Placeholder 3">
            <a:extLst>
              <a:ext uri="{FF2B5EF4-FFF2-40B4-BE49-F238E27FC236}">
                <a16:creationId xmlns:a16="http://schemas.microsoft.com/office/drawing/2014/main" id="{40AB8EEC-2251-497D-85F9-7F6310D682A0}"/>
              </a:ext>
            </a:extLst>
          </p:cNvPr>
          <p:cNvSpPr>
            <a:spLocks noGrp="1"/>
          </p:cNvSpPr>
          <p:nvPr>
            <p:ph sz="half" idx="2"/>
          </p:nvPr>
        </p:nvSpPr>
        <p:spPr>
          <a:xfrm>
            <a:off x="1096963" y="2675694"/>
            <a:ext cx="10058400" cy="3193294"/>
          </a:xfrm>
        </p:spPr>
        <p:txBody>
          <a:bodyPr vert="horz" lIns="0" tIns="45720" rIns="0" bIns="45720" rtlCol="0">
            <a:normAutofit/>
          </a:bodyPr>
          <a:lstStyle/>
          <a:p>
            <a:pPr marL="0" indent="0">
              <a:lnSpc>
                <a:spcPct val="100000"/>
              </a:lnSpc>
              <a:buClr>
                <a:srgbClr val="7030A0"/>
              </a:buClr>
              <a:buFont typeface="Calibri" panose="020F0502020204030204" pitchFamily="34" charset="0"/>
              <a:buNone/>
            </a:pPr>
            <a:r>
              <a:rPr lang="en-US" dirty="0">
                <a:latin typeface="Calibri" panose="020F0502020204030204" pitchFamily="34" charset="0"/>
                <a:cs typeface="Calibri" panose="020F0502020204030204" pitchFamily="34" charset="0"/>
              </a:rPr>
              <a:t>Information provided is an overview of the changes to the Title IX Regulations released May 19, 2020 in the Federal Register that K-12 educators need to know concerning sexual harassment, sexual assault, sexual violence and dating violence</a:t>
            </a:r>
            <a:r>
              <a:rPr lang="en-US" dirty="0">
                <a:solidFill>
                  <a:srgbClr val="FF0000"/>
                </a:solidFill>
                <a:latin typeface="Calibri" panose="020F0502020204030204" pitchFamily="34" charset="0"/>
                <a:cs typeface="Calibri" panose="020F0502020204030204" pitchFamily="34" charset="0"/>
              </a:rPr>
              <a:t>.</a:t>
            </a:r>
            <a:endParaRPr lang="en-US" dirty="0">
              <a:latin typeface="Calibri" panose="020F0502020204030204" pitchFamily="34" charset="0"/>
              <a:cs typeface="Calibri" panose="020F0502020204030204" pitchFamily="34" charset="0"/>
            </a:endParaRPr>
          </a:p>
          <a:p>
            <a:pPr marL="0" indent="0">
              <a:lnSpc>
                <a:spcPct val="100000"/>
              </a:lnSpc>
              <a:buClr>
                <a:srgbClr val="7030A0"/>
              </a:buClr>
              <a:buFont typeface="Calibri" panose="020F0502020204030204" pitchFamily="34" charset="0"/>
              <a:buNone/>
            </a:pPr>
            <a:r>
              <a:rPr lang="en-US" dirty="0">
                <a:latin typeface="Calibri" panose="020F0502020204030204" pitchFamily="34" charset="0"/>
                <a:cs typeface="Calibri" panose="020F0502020204030204" pitchFamily="34" charset="0"/>
              </a:rPr>
              <a:t>This in not legal advice as the presenters are not attorneys and you should consult with your LEA’s legal counsel as to how they plan to implement the regulations. </a:t>
            </a:r>
          </a:p>
          <a:p>
            <a:pPr>
              <a:lnSpc>
                <a:spcPct val="100000"/>
              </a:lnSpc>
              <a:buClr>
                <a:srgbClr val="7030A0"/>
              </a:buClr>
              <a:buFont typeface="Calibri" panose="020F0502020204030204" pitchFamily="34" charset="0"/>
              <a:buChar char=""/>
            </a:pPr>
            <a:endParaRPr lang="en-US" dirty="0">
              <a:latin typeface="Calibri" panose="020F0502020204030204" pitchFamily="34" charset="0"/>
              <a:cs typeface="Calibri" panose="020F0502020204030204" pitchFamily="34" charset="0"/>
            </a:endParaRPr>
          </a:p>
        </p:txBody>
      </p:sp>
      <p:sp>
        <p:nvSpPr>
          <p:cNvPr id="17" name="Rectangle 16">
            <a:extLst>
              <a:ext uri="{FF2B5EF4-FFF2-40B4-BE49-F238E27FC236}">
                <a16:creationId xmlns:a16="http://schemas.microsoft.com/office/drawing/2014/main" id="{9B834327-03F1-4931-8261-971373A5A69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94010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1"/>
            <a:ext cx="4648593"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D09A2D88-16D2-40C5-AE70-244984654D58}"/>
              </a:ext>
            </a:extLst>
          </p:cNvPr>
          <p:cNvSpPr>
            <a:spLocks noGrp="1"/>
          </p:cNvSpPr>
          <p:nvPr>
            <p:ph type="title"/>
          </p:nvPr>
        </p:nvSpPr>
        <p:spPr>
          <a:xfrm>
            <a:off x="492369" y="605896"/>
            <a:ext cx="3642309" cy="5646208"/>
          </a:xfrm>
        </p:spPr>
        <p:txBody>
          <a:bodyPr anchor="ctr">
            <a:normAutofit/>
          </a:bodyPr>
          <a:lstStyle/>
          <a:p>
            <a:r>
              <a:rPr lang="en-US" sz="4400" dirty="0">
                <a:solidFill>
                  <a:srgbClr val="FFFFFF"/>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Purpose and Overview</a:t>
            </a:r>
          </a:p>
        </p:txBody>
      </p:sp>
      <p:sp>
        <p:nvSpPr>
          <p:cNvPr id="3" name="Content Placeholder 2">
            <a:extLst>
              <a:ext uri="{FF2B5EF4-FFF2-40B4-BE49-F238E27FC236}">
                <a16:creationId xmlns:a16="http://schemas.microsoft.com/office/drawing/2014/main" id="{B0FD5E56-4B60-4B20-B5EC-1C86090BFA78}"/>
              </a:ext>
            </a:extLst>
          </p:cNvPr>
          <p:cNvSpPr>
            <a:spLocks noGrp="1"/>
          </p:cNvSpPr>
          <p:nvPr>
            <p:ph idx="1"/>
          </p:nvPr>
        </p:nvSpPr>
        <p:spPr>
          <a:xfrm>
            <a:off x="5140962" y="377296"/>
            <a:ext cx="6401242" cy="5646208"/>
          </a:xfrm>
        </p:spPr>
        <p:txBody>
          <a:bodyPr anchor="ctr">
            <a:normAutofit/>
          </a:bodyPr>
          <a:lstStyle/>
          <a:p>
            <a:pPr>
              <a:lnSpc>
                <a:spcPct val="100000"/>
              </a:lnSpc>
            </a:pPr>
            <a:r>
              <a:rPr lang="en-US" sz="1900" dirty="0">
                <a:latin typeface="Calibri" panose="020F0502020204030204" pitchFamily="34" charset="0"/>
                <a:cs typeface="Calibri" panose="020F0502020204030204" pitchFamily="34" charset="0"/>
              </a:rPr>
              <a:t>Title IX of the Education Amendments of 1972. Title IX is a comprehensive federal law that prohibits discrimination on the basis of sex in any federally funded education program or activity. Prior to new regulations, “sexual harassment” as a form of sex discrimination was never addressed. The new. </a:t>
            </a:r>
          </a:p>
          <a:p>
            <a:pPr>
              <a:lnSpc>
                <a:spcPct val="100000"/>
              </a:lnSpc>
            </a:pPr>
            <a:r>
              <a:rPr lang="en-US" sz="1900" b="1" dirty="0">
                <a:latin typeface="Calibri" panose="020F0502020204030204" pitchFamily="34" charset="0"/>
                <a:cs typeface="Calibri" panose="020F0502020204030204" pitchFamily="34" charset="0"/>
              </a:rPr>
              <a:t>Title IX regulations released in May 2020 were intended to: </a:t>
            </a:r>
          </a:p>
          <a:p>
            <a:pPr marL="282575" indent="-282575">
              <a:lnSpc>
                <a:spcPct val="100000"/>
              </a:lnSpc>
              <a:buFont typeface="Courier New" panose="02070309020205020404" pitchFamily="49" charset="0"/>
              <a:buChar char="o"/>
            </a:pPr>
            <a:r>
              <a:rPr lang="en-US" sz="1900" dirty="0">
                <a:latin typeface="Calibri" panose="020F0502020204030204" pitchFamily="34" charset="0"/>
                <a:cs typeface="Calibri" panose="020F0502020204030204" pitchFamily="34" charset="0"/>
              </a:rPr>
              <a:t>Clarify sexual harassment as a form of sex discrimination. </a:t>
            </a:r>
          </a:p>
          <a:p>
            <a:pPr marL="282575" indent="-282575">
              <a:lnSpc>
                <a:spcPct val="100000"/>
              </a:lnSpc>
              <a:buFont typeface="Courier New" panose="02070309020205020404" pitchFamily="49" charset="0"/>
              <a:buChar char="o"/>
            </a:pPr>
            <a:r>
              <a:rPr lang="en-US" sz="1900" dirty="0">
                <a:latin typeface="Calibri" panose="020F0502020204030204" pitchFamily="34" charset="0"/>
                <a:cs typeface="Calibri" panose="020F0502020204030204" pitchFamily="34" charset="0"/>
              </a:rPr>
              <a:t>Tighten up policies and investigation procedures and hold schools accountable for ensuring a more consistent and equitable response to sexual misconduct allegations.</a:t>
            </a:r>
          </a:p>
          <a:p>
            <a:pPr marL="282575" indent="-282575">
              <a:lnSpc>
                <a:spcPct val="100000"/>
              </a:lnSpc>
              <a:buFont typeface="Courier New" panose="02070309020205020404" pitchFamily="49" charset="0"/>
              <a:buChar char="o"/>
            </a:pPr>
            <a:r>
              <a:rPr lang="en-US" sz="1900" dirty="0">
                <a:latin typeface="Calibri" panose="020F0502020204030204" pitchFamily="34" charset="0"/>
                <a:cs typeface="Calibri" panose="020F0502020204030204" pitchFamily="34" charset="0"/>
              </a:rPr>
              <a:t>Ensure fairness in due process proceedings between both parties.</a:t>
            </a:r>
          </a:p>
          <a:p>
            <a:pPr marL="282575" indent="-282575">
              <a:lnSpc>
                <a:spcPct val="100000"/>
              </a:lnSpc>
              <a:buFont typeface="Courier New" panose="02070309020205020404" pitchFamily="49" charset="0"/>
              <a:buChar char="o"/>
            </a:pPr>
            <a:r>
              <a:rPr lang="en-US" sz="1900" dirty="0">
                <a:latin typeface="Calibri" panose="020F0502020204030204" pitchFamily="34" charset="0"/>
                <a:cs typeface="Calibri" panose="020F0502020204030204" pitchFamily="34" charset="0"/>
              </a:rPr>
              <a:t>Require the school to offer survivors supportive measures, to ensure educational access for both parties.</a:t>
            </a:r>
          </a:p>
        </p:txBody>
      </p:sp>
      <p:sp>
        <p:nvSpPr>
          <p:cNvPr id="12" name="Rectangle 11">
            <a:extLst>
              <a:ext uri="{FF2B5EF4-FFF2-40B4-BE49-F238E27FC236}">
                <a16:creationId xmlns:a16="http://schemas.microsoft.com/office/drawing/2014/main" id="{FCAEED9E-BB91-43A0-911B-1ACD8803E3C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046575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558DB37-9FEE-48A2-8578-ED04015739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F7FCCA6-00E2-4F74-A105-0D769872F2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0"/>
            <a:ext cx="12188952" cy="1905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5C75665D-3289-460D-9FB4-382EB5644B36}"/>
              </a:ext>
            </a:extLst>
          </p:cNvPr>
          <p:cNvSpPr>
            <a:spLocks noGrp="1"/>
          </p:cNvSpPr>
          <p:nvPr>
            <p:ph type="title"/>
          </p:nvPr>
        </p:nvSpPr>
        <p:spPr>
          <a:xfrm>
            <a:off x="1097280" y="286603"/>
            <a:ext cx="10058400" cy="1450757"/>
          </a:xfrm>
        </p:spPr>
        <p:txBody>
          <a:bodyPr anchor="ctr">
            <a:normAutofit/>
          </a:bodyPr>
          <a:lstStyle/>
          <a:p>
            <a:r>
              <a:rPr lang="en-US" sz="4400" dirty="0">
                <a:solidFill>
                  <a:srgbClr val="FFFFFF"/>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Resources</a:t>
            </a:r>
          </a:p>
        </p:txBody>
      </p:sp>
      <p:sp>
        <p:nvSpPr>
          <p:cNvPr id="3" name="Content Placeholder 2">
            <a:extLst>
              <a:ext uri="{FF2B5EF4-FFF2-40B4-BE49-F238E27FC236}">
                <a16:creationId xmlns:a16="http://schemas.microsoft.com/office/drawing/2014/main" id="{0D02DB53-2CB8-4B56-BCFB-8F20BE7EB55E}"/>
              </a:ext>
            </a:extLst>
          </p:cNvPr>
          <p:cNvSpPr>
            <a:spLocks noGrp="1"/>
          </p:cNvSpPr>
          <p:nvPr>
            <p:ph idx="1"/>
          </p:nvPr>
        </p:nvSpPr>
        <p:spPr>
          <a:xfrm>
            <a:off x="1096963" y="2537460"/>
            <a:ext cx="10058400" cy="3392488"/>
          </a:xfrm>
        </p:spPr>
        <p:txBody>
          <a:bodyPr>
            <a:normAutofit/>
          </a:bodyPr>
          <a:lstStyle/>
          <a:p>
            <a:pPr marL="342900" lvl="0" indent="-342900">
              <a:buFont typeface="Wingdings" panose="05000000000000000000" pitchFamily="2" charset="2"/>
              <a:buChar char="§"/>
            </a:pPr>
            <a:r>
              <a:rPr lang="en-US" dirty="0" err="1">
                <a:latin typeface="Calibri" panose="020F0502020204030204" pitchFamily="34" charset="0"/>
                <a:cs typeface="Calibri" panose="020F0502020204030204" pitchFamily="34" charset="0"/>
              </a:rPr>
              <a:t>atIXa</a:t>
            </a:r>
            <a:r>
              <a:rPr lang="en-US" dirty="0">
                <a:latin typeface="Calibri" panose="020F0502020204030204" pitchFamily="34" charset="0"/>
                <a:cs typeface="Calibri" panose="020F0502020204030204" pitchFamily="34" charset="0"/>
              </a:rPr>
              <a:t> </a:t>
            </a:r>
          </a:p>
          <a:p>
            <a:pPr marL="746125" lvl="1" indent="-342900">
              <a:buFont typeface="Courier New" panose="02070309020205020404" pitchFamily="49" charset="0"/>
              <a:buChar char="o"/>
            </a:pPr>
            <a:r>
              <a:rPr lang="en-US" dirty="0">
                <a:latin typeface="Calibri" panose="020F0502020204030204" pitchFamily="34" charset="0"/>
                <a:cs typeface="Calibri" panose="020F0502020204030204" pitchFamily="34" charset="0"/>
              </a:rPr>
              <a:t>Free resources </a:t>
            </a:r>
            <a:r>
              <a:rPr lang="en-US" u="sng" dirty="0">
                <a:latin typeface="Calibri" panose="020F0502020204030204" pitchFamily="34" charset="0"/>
                <a:cs typeface="Calibri" panose="020F0502020204030204" pitchFamily="34" charset="0"/>
                <a:hlinkClick r:id="rId2"/>
              </a:rPr>
              <a:t>https://atixa.org/r3/</a:t>
            </a:r>
            <a:endParaRPr lang="en-US" u="sng" dirty="0">
              <a:latin typeface="Calibri" panose="020F0502020204030204" pitchFamily="34" charset="0"/>
              <a:cs typeface="Calibri" panose="020F0502020204030204" pitchFamily="34" charset="0"/>
            </a:endParaRPr>
          </a:p>
          <a:p>
            <a:pPr marL="746125" lvl="1" indent="-342900">
              <a:buFont typeface="Courier New" panose="02070309020205020404" pitchFamily="49" charset="0"/>
              <a:buChar char="o"/>
            </a:pPr>
            <a:r>
              <a:rPr lang="en-US" dirty="0">
                <a:latin typeface="Calibri" panose="020F0502020204030204" pitchFamily="34" charset="0"/>
                <a:cs typeface="Calibri" panose="020F0502020204030204" pitchFamily="34" charset="0"/>
              </a:rPr>
              <a:t>Training (cost involved)</a:t>
            </a:r>
          </a:p>
          <a:p>
            <a:pPr marL="342900" lvl="0" indent="-342900">
              <a:buFont typeface="Wingdings" panose="05000000000000000000" pitchFamily="2" charset="2"/>
              <a:buChar char="§"/>
            </a:pPr>
            <a:r>
              <a:rPr lang="en-US" dirty="0" smtClean="0">
                <a:latin typeface="Calibri" panose="020F0502020204030204" pitchFamily="34" charset="0"/>
                <a:cs typeface="Calibri" panose="020F0502020204030204" pitchFamily="34" charset="0"/>
              </a:rPr>
              <a:t>Office </a:t>
            </a:r>
            <a:r>
              <a:rPr lang="en-US" dirty="0">
                <a:latin typeface="Calibri" panose="020F0502020204030204" pitchFamily="34" charset="0"/>
                <a:cs typeface="Calibri" panose="020F0502020204030204" pitchFamily="34" charset="0"/>
              </a:rPr>
              <a:t>for Civil Rights (OCR) </a:t>
            </a:r>
          </a:p>
          <a:p>
            <a:pPr marL="746125" lvl="1" indent="-342900">
              <a:buFont typeface="Courier New" panose="02070309020205020404" pitchFamily="49" charset="0"/>
              <a:buChar char="o"/>
            </a:pPr>
            <a:r>
              <a:rPr lang="en-US" dirty="0">
                <a:latin typeface="Calibri" panose="020F0502020204030204" pitchFamily="34" charset="0"/>
                <a:cs typeface="Calibri" panose="020F0502020204030204" pitchFamily="34" charset="0"/>
              </a:rPr>
              <a:t>Documents </a:t>
            </a:r>
            <a:r>
              <a:rPr lang="en-US" dirty="0">
                <a:latin typeface="Calibri" panose="020F0502020204030204" pitchFamily="34" charset="0"/>
                <a:cs typeface="Calibri" panose="020F0502020204030204" pitchFamily="34" charset="0"/>
                <a:hlinkClick r:id="rId3"/>
              </a:rPr>
              <a:t>https://www2.ed.gov/about/offices/list/ocr/newsroom.html</a:t>
            </a:r>
            <a:endParaRPr lang="en-US" dirty="0">
              <a:latin typeface="Calibri" panose="020F0502020204030204" pitchFamily="34" charset="0"/>
              <a:cs typeface="Calibri" panose="020F0502020204030204" pitchFamily="34" charset="0"/>
            </a:endParaRPr>
          </a:p>
          <a:p>
            <a:pPr marL="746125" lvl="1" indent="-342900">
              <a:buFont typeface="Courier New" panose="02070309020205020404" pitchFamily="49" charset="0"/>
              <a:buChar char="o"/>
            </a:pPr>
            <a:r>
              <a:rPr lang="en-US" dirty="0">
                <a:latin typeface="Calibri" panose="020F0502020204030204" pitchFamily="34" charset="0"/>
                <a:cs typeface="Calibri" panose="020F0502020204030204" pitchFamily="34" charset="0"/>
              </a:rPr>
              <a:t>Webinar </a:t>
            </a:r>
            <a:r>
              <a:rPr lang="en-US" dirty="0">
                <a:latin typeface="Calibri" panose="020F0502020204030204" pitchFamily="34" charset="0"/>
                <a:cs typeface="Calibri" panose="020F0502020204030204" pitchFamily="34" charset="0"/>
                <a:hlinkClick r:id="rId4"/>
              </a:rPr>
              <a:t>https://</a:t>
            </a:r>
            <a:r>
              <a:rPr lang="en-US" dirty="0" smtClean="0">
                <a:latin typeface="Calibri" panose="020F0502020204030204" pitchFamily="34" charset="0"/>
                <a:cs typeface="Calibri" panose="020F0502020204030204" pitchFamily="34" charset="0"/>
                <a:hlinkClick r:id="rId4"/>
              </a:rPr>
              <a:t>youtu.be/TdfT5R8ibm4</a:t>
            </a:r>
            <a:endParaRPr lang="en-US" dirty="0" smtClean="0">
              <a:latin typeface="Calibri" panose="020F0502020204030204" pitchFamily="34" charset="0"/>
              <a:cs typeface="Calibri" panose="020F0502020204030204" pitchFamily="34" charset="0"/>
            </a:endParaRPr>
          </a:p>
          <a:p>
            <a:pPr marL="746125" lvl="1" indent="-342900">
              <a:buFont typeface="Courier New" panose="02070309020205020404" pitchFamily="49" charset="0"/>
              <a:buChar char="o"/>
            </a:pPr>
            <a:r>
              <a:rPr lang="en-US" dirty="0" smtClean="0">
                <a:latin typeface="Calibri" panose="020F0502020204030204" pitchFamily="34" charset="0"/>
                <a:cs typeface="Calibri" panose="020F0502020204030204" pitchFamily="34" charset="0"/>
              </a:rPr>
              <a:t>YouTube OCR page has a few shorter videos that focus one topic at a time.</a:t>
            </a:r>
            <a:endParaRPr lang="en-US" dirty="0">
              <a:latin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9B834327-03F1-4931-8261-971373A5A69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646363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7">
            <a:extLst>
              <a:ext uri="{FF2B5EF4-FFF2-40B4-BE49-F238E27FC236}">
                <a16:creationId xmlns:a16="http://schemas.microsoft.com/office/drawing/2014/main" id="{CECF0FC6-D57B-48B6-9036-F4FFD91A4B3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B632D3D-DF5E-4996-9D7C-2E8D63EDBFA6}"/>
              </a:ext>
            </a:extLst>
          </p:cNvPr>
          <p:cNvSpPr>
            <a:spLocks noGrp="1"/>
          </p:cNvSpPr>
          <p:nvPr>
            <p:ph type="title"/>
          </p:nvPr>
        </p:nvSpPr>
        <p:spPr>
          <a:xfrm>
            <a:off x="990932" y="286603"/>
            <a:ext cx="6750987" cy="1450757"/>
          </a:xfrm>
        </p:spPr>
        <p:txBody>
          <a:bodyPr>
            <a:normAutofit/>
          </a:bodyPr>
          <a:lstStyle/>
          <a:p>
            <a:r>
              <a:rPr lang="en-US" sz="4400" dirty="0">
                <a:solidFill>
                  <a:schemeClr val="accent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Contact information</a:t>
            </a:r>
          </a:p>
        </p:txBody>
      </p:sp>
      <p:sp>
        <p:nvSpPr>
          <p:cNvPr id="3" name="Content Placeholder 2">
            <a:extLst>
              <a:ext uri="{FF2B5EF4-FFF2-40B4-BE49-F238E27FC236}">
                <a16:creationId xmlns:a16="http://schemas.microsoft.com/office/drawing/2014/main" id="{EC5731F6-59BF-4474-A015-2BDD06ADFF46}"/>
              </a:ext>
            </a:extLst>
          </p:cNvPr>
          <p:cNvSpPr>
            <a:spLocks noGrp="1"/>
          </p:cNvSpPr>
          <p:nvPr>
            <p:ph idx="1"/>
          </p:nvPr>
        </p:nvSpPr>
        <p:spPr>
          <a:xfrm>
            <a:off x="1044204" y="2023962"/>
            <a:ext cx="6697715" cy="3873918"/>
          </a:xfrm>
        </p:spPr>
        <p:txBody>
          <a:bodyPr>
            <a:normAutofit/>
          </a:bodyPr>
          <a:lstStyle/>
          <a:p>
            <a:pPr>
              <a:lnSpc>
                <a:spcPct val="100000"/>
              </a:lnSpc>
              <a:spcBef>
                <a:spcPts val="0"/>
              </a:spcBef>
            </a:pPr>
            <a:r>
              <a:rPr lang="en-US" dirty="0" smtClean="0">
                <a:latin typeface="Calibri" panose="020F0502020204030204" pitchFamily="34" charset="0"/>
                <a:cs typeface="Calibri" panose="020F0502020204030204" pitchFamily="34" charset="0"/>
              </a:rPr>
              <a:t>Alan Nahs</a:t>
            </a:r>
            <a:endParaRPr lang="en-US" dirty="0">
              <a:latin typeface="Calibri" panose="020F0502020204030204" pitchFamily="34" charset="0"/>
              <a:cs typeface="Calibri" panose="020F0502020204030204" pitchFamily="34" charset="0"/>
            </a:endParaRPr>
          </a:p>
          <a:p>
            <a:pPr>
              <a:lnSpc>
                <a:spcPct val="100000"/>
              </a:lnSpc>
              <a:spcBef>
                <a:spcPts val="0"/>
              </a:spcBef>
            </a:pPr>
            <a:r>
              <a:rPr lang="en-US" dirty="0" smtClean="0">
                <a:latin typeface="Calibri" panose="020F0502020204030204" pitchFamily="34" charset="0"/>
                <a:cs typeface="Calibri" panose="020F0502020204030204" pitchFamily="34" charset="0"/>
              </a:rPr>
              <a:t>Civil Rights Coordinator</a:t>
            </a:r>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Email: </a:t>
            </a:r>
            <a:r>
              <a:rPr lang="en-US" dirty="0" smtClean="0">
                <a:latin typeface="Calibri" panose="020F0502020204030204" pitchFamily="34" charset="0"/>
                <a:cs typeface="Calibri" panose="020F0502020204030204" pitchFamily="34" charset="0"/>
                <a:hlinkClick r:id="rId3"/>
              </a:rPr>
              <a:t>alan.nahs@Careertech.ok.gov</a:t>
            </a:r>
            <a:endParaRPr lang="en-US" dirty="0">
              <a:latin typeface="Calibri" panose="020F0502020204030204" pitchFamily="34" charset="0"/>
              <a:cs typeface="Calibri" panose="020F0502020204030204" pitchFamily="34" charset="0"/>
            </a:endParaRPr>
          </a:p>
          <a:p>
            <a:r>
              <a:rPr lang="en-US" dirty="0" smtClean="0">
                <a:latin typeface="Calibri" panose="020F0502020204030204" pitchFamily="34" charset="0"/>
                <a:cs typeface="Calibri" panose="020F0502020204030204" pitchFamily="34" charset="0"/>
              </a:rPr>
              <a:t>Phone: 405-743-5578, Cell 405-880-9457</a:t>
            </a:r>
            <a:endParaRPr lang="en-US" dirty="0">
              <a:latin typeface="Calibri" panose="020F0502020204030204" pitchFamily="34" charset="0"/>
              <a:cs typeface="Calibri" panose="020F0502020204030204" pitchFamily="34" charset="0"/>
            </a:endParaRPr>
          </a:p>
          <a:p>
            <a:pPr>
              <a:lnSpc>
                <a:spcPct val="100000"/>
              </a:lnSpc>
              <a:spcAft>
                <a:spcPts val="0"/>
              </a:spcAft>
            </a:pPr>
            <a:r>
              <a:rPr lang="en-US" dirty="0" smtClean="0">
                <a:latin typeface="Calibri" panose="020F0502020204030204" pitchFamily="34" charset="0"/>
                <a:cs typeface="Calibri" panose="020F0502020204030204" pitchFamily="34" charset="0"/>
              </a:rPr>
              <a:t>Title </a:t>
            </a:r>
            <a:r>
              <a:rPr lang="en-US" dirty="0">
                <a:latin typeface="Calibri" panose="020F0502020204030204" pitchFamily="34" charset="0"/>
                <a:cs typeface="Calibri" panose="020F0502020204030204" pitchFamily="34" charset="0"/>
              </a:rPr>
              <a:t>IX listserv:</a:t>
            </a:r>
          </a:p>
          <a:p>
            <a:pPr>
              <a:spcBef>
                <a:spcPts val="0"/>
              </a:spcBef>
            </a:pPr>
            <a:r>
              <a:rPr lang="en-US" u="sng" dirty="0">
                <a:latin typeface="Calibri" panose="020F0502020204030204" pitchFamily="34" charset="0"/>
                <a:cs typeface="Calibri" panose="020F0502020204030204" pitchFamily="34" charset="0"/>
                <a:hlinkClick r:id="rId4"/>
              </a:rPr>
              <a:t>https://lists.uen.org/mailman/listinfo/titleixcoordinators</a:t>
            </a:r>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p:txBody>
      </p:sp>
      <p:sp>
        <p:nvSpPr>
          <p:cNvPr id="15" name="Rectangle 9">
            <a:extLst>
              <a:ext uri="{FF2B5EF4-FFF2-40B4-BE49-F238E27FC236}">
                <a16:creationId xmlns:a16="http://schemas.microsoft.com/office/drawing/2014/main" id="{717A211C-5863-4303-AC3D-AEBFDF6D6A4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44150" y="-1"/>
            <a:ext cx="4050791"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1">
            <a:extLst>
              <a:ext uri="{FF2B5EF4-FFF2-40B4-BE49-F238E27FC236}">
                <a16:creationId xmlns:a16="http://schemas.microsoft.com/office/drawing/2014/main" id="{70FA2369-10B3-4A99-93ED-036A92FD9C4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81329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741B58E-3B65-4A01-A276-975AB2CF8A0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AAC67C3-831B-4AB1-A259-DFB839CAFAF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1"/>
            <a:ext cx="4648593" cy="685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4EDAE9B7-01BB-444B-B92F-562B7B5412A4}"/>
              </a:ext>
            </a:extLst>
          </p:cNvPr>
          <p:cNvSpPr>
            <a:spLocks noGrp="1"/>
          </p:cNvSpPr>
          <p:nvPr>
            <p:ph type="title"/>
          </p:nvPr>
        </p:nvSpPr>
        <p:spPr>
          <a:xfrm>
            <a:off x="492369" y="605896"/>
            <a:ext cx="3642309" cy="5646208"/>
          </a:xfrm>
        </p:spPr>
        <p:txBody>
          <a:bodyPr anchor="ctr">
            <a:normAutofit/>
          </a:bodyPr>
          <a:lstStyle/>
          <a:p>
            <a:r>
              <a:rPr lang="en-US" sz="4400" dirty="0">
                <a:solidFill>
                  <a:srgbClr val="FFFFFF"/>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Definitions</a:t>
            </a:r>
          </a:p>
        </p:txBody>
      </p:sp>
      <p:sp>
        <p:nvSpPr>
          <p:cNvPr id="3" name="Content Placeholder 2">
            <a:extLst>
              <a:ext uri="{FF2B5EF4-FFF2-40B4-BE49-F238E27FC236}">
                <a16:creationId xmlns:a16="http://schemas.microsoft.com/office/drawing/2014/main" id="{B846260F-D8BF-466C-9792-BA480E27F379}"/>
              </a:ext>
            </a:extLst>
          </p:cNvPr>
          <p:cNvSpPr>
            <a:spLocks noGrp="1"/>
          </p:cNvSpPr>
          <p:nvPr>
            <p:ph idx="1"/>
          </p:nvPr>
        </p:nvSpPr>
        <p:spPr>
          <a:xfrm>
            <a:off x="5387079" y="377296"/>
            <a:ext cx="5923721" cy="5646208"/>
          </a:xfrm>
        </p:spPr>
        <p:txBody>
          <a:bodyPr anchor="ctr">
            <a:normAutofit/>
          </a:bodyPr>
          <a:lstStyle/>
          <a:p>
            <a:pPr marL="201168" lvl="1" indent="0">
              <a:spcAft>
                <a:spcPts val="1200"/>
              </a:spcAft>
              <a:buNone/>
            </a:pPr>
            <a:r>
              <a:rPr lang="en-US" sz="2000" b="1" dirty="0">
                <a:latin typeface="Calibri" panose="020F0502020204030204" pitchFamily="34" charset="0"/>
                <a:cs typeface="Calibri" panose="020F0502020204030204" pitchFamily="34" charset="0"/>
              </a:rPr>
              <a:t>Sexual harassment </a:t>
            </a:r>
            <a:r>
              <a:rPr lang="en-US" sz="2000" dirty="0">
                <a:latin typeface="Calibri" panose="020F0502020204030204" pitchFamily="34" charset="0"/>
                <a:cs typeface="Calibri" panose="020F0502020204030204" pitchFamily="34" charset="0"/>
              </a:rPr>
              <a:t>means conduct on the basis of sex that satisfies one or more of the following: </a:t>
            </a:r>
          </a:p>
          <a:p>
            <a:pPr marL="398463" lvl="1" indent="0">
              <a:spcAft>
                <a:spcPts val="1200"/>
              </a:spcAft>
              <a:buNone/>
            </a:pPr>
            <a:r>
              <a:rPr lang="en-US" sz="2000" dirty="0">
                <a:latin typeface="Calibri" panose="020F0502020204030204" pitchFamily="34" charset="0"/>
                <a:cs typeface="Calibri" panose="020F0502020204030204" pitchFamily="34" charset="0"/>
              </a:rPr>
              <a:t>(</a:t>
            </a:r>
            <a:r>
              <a:rPr lang="en-US" sz="2000" dirty="0" err="1">
                <a:latin typeface="Calibri" panose="020F0502020204030204" pitchFamily="34" charset="0"/>
                <a:cs typeface="Calibri" panose="020F0502020204030204" pitchFamily="34" charset="0"/>
              </a:rPr>
              <a:t>i</a:t>
            </a:r>
            <a:r>
              <a:rPr lang="en-US" sz="2000" dirty="0">
                <a:latin typeface="Calibri" panose="020F0502020204030204" pitchFamily="34" charset="0"/>
                <a:cs typeface="Calibri" panose="020F0502020204030204" pitchFamily="34" charset="0"/>
              </a:rPr>
              <a:t>) A school employee conditioning education benefits on participation in unwelcome sexual conduct (i.e., quid pro quo); or</a:t>
            </a:r>
          </a:p>
          <a:p>
            <a:pPr marL="398463" lvl="1" indent="0">
              <a:spcAft>
                <a:spcPts val="1200"/>
              </a:spcAft>
              <a:buNone/>
            </a:pPr>
            <a:r>
              <a:rPr lang="en-US" sz="2000" dirty="0">
                <a:latin typeface="Calibri" panose="020F0502020204030204" pitchFamily="34" charset="0"/>
                <a:cs typeface="Calibri" panose="020F0502020204030204" pitchFamily="34" charset="0"/>
              </a:rPr>
              <a:t>(ii) Unwelcome conduct that a </a:t>
            </a:r>
            <a:r>
              <a:rPr lang="en-US" sz="2000" i="1" dirty="0">
                <a:latin typeface="Calibri" panose="020F0502020204030204" pitchFamily="34" charset="0"/>
                <a:cs typeface="Calibri" panose="020F0502020204030204" pitchFamily="34" charset="0"/>
              </a:rPr>
              <a:t>reasonable person </a:t>
            </a:r>
            <a:r>
              <a:rPr lang="en-US" sz="2000" dirty="0">
                <a:latin typeface="Calibri" panose="020F0502020204030204" pitchFamily="34" charset="0"/>
                <a:cs typeface="Calibri" panose="020F0502020204030204" pitchFamily="34" charset="0"/>
              </a:rPr>
              <a:t>would determine is so </a:t>
            </a:r>
            <a:r>
              <a:rPr lang="en-US" sz="2000" b="1" dirty="0">
                <a:latin typeface="Calibri" panose="020F0502020204030204" pitchFamily="34" charset="0"/>
                <a:cs typeface="Calibri" panose="020F0502020204030204" pitchFamily="34" charset="0"/>
              </a:rPr>
              <a:t>severe, pervasive, </a:t>
            </a:r>
            <a:r>
              <a:rPr lang="en-US" sz="2000" b="1" u="sng" dirty="0">
                <a:latin typeface="Calibri" panose="020F0502020204030204" pitchFamily="34" charset="0"/>
                <a:cs typeface="Calibri" panose="020F0502020204030204" pitchFamily="34" charset="0"/>
              </a:rPr>
              <a:t>and</a:t>
            </a:r>
            <a:r>
              <a:rPr lang="en-US" sz="2000" b="1" dirty="0">
                <a:latin typeface="Calibri" panose="020F0502020204030204" pitchFamily="34" charset="0"/>
                <a:cs typeface="Calibri" panose="020F0502020204030204" pitchFamily="34" charset="0"/>
              </a:rPr>
              <a:t> objectively offensive </a:t>
            </a:r>
            <a:r>
              <a:rPr lang="en-US" sz="2000" dirty="0">
                <a:latin typeface="Calibri" panose="020F0502020204030204" pitchFamily="34" charset="0"/>
                <a:cs typeface="Calibri" panose="020F0502020204030204" pitchFamily="34" charset="0"/>
              </a:rPr>
              <a:t>that it effectively denies a person equal access to the school's education program or activity; or</a:t>
            </a:r>
          </a:p>
          <a:p>
            <a:pPr marL="398463" lvl="1" indent="0">
              <a:spcAft>
                <a:spcPts val="1200"/>
              </a:spcAft>
              <a:buNone/>
            </a:pPr>
            <a:r>
              <a:rPr lang="en-US" sz="2000" dirty="0">
                <a:latin typeface="Calibri" panose="020F0502020204030204" pitchFamily="34" charset="0"/>
                <a:cs typeface="Calibri" panose="020F0502020204030204" pitchFamily="34" charset="0"/>
              </a:rPr>
              <a:t>(iii) Sexual assault (as defined in the </a:t>
            </a:r>
            <a:r>
              <a:rPr lang="en-US" sz="2000" dirty="0" err="1">
                <a:latin typeface="Calibri" panose="020F0502020204030204" pitchFamily="34" charset="0"/>
                <a:cs typeface="Calibri" panose="020F0502020204030204" pitchFamily="34" charset="0"/>
              </a:rPr>
              <a:t>Clery</a:t>
            </a:r>
            <a:r>
              <a:rPr lang="en-US" sz="2000" dirty="0">
                <a:latin typeface="Calibri" panose="020F0502020204030204" pitchFamily="34" charset="0"/>
                <a:cs typeface="Calibri" panose="020F0502020204030204" pitchFamily="34" charset="0"/>
              </a:rPr>
              <a:t> Act), dating violence, domestic violence, or stalking as defined in the Violence Against Women Act (VA WA).</a:t>
            </a:r>
          </a:p>
        </p:txBody>
      </p:sp>
      <p:sp>
        <p:nvSpPr>
          <p:cNvPr id="21" name="Rectangle 20">
            <a:extLst>
              <a:ext uri="{FF2B5EF4-FFF2-40B4-BE49-F238E27FC236}">
                <a16:creationId xmlns:a16="http://schemas.microsoft.com/office/drawing/2014/main" id="{FCAEED9E-BB91-43A0-911B-1ACD8803E3C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004896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9E3965E-AC41-4711-9D10-E25ABB132D8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1F5DC8C3-BA5F-4EED-BB9A-A14272BD82A1}"/>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FBDCECDC-EEE3-4128-AA5E-82A8C08796E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FA3D7D29-5B22-48EB-896D-5B2DB0C469F7}"/>
              </a:ext>
            </a:extLst>
          </p:cNvPr>
          <p:cNvSpPr>
            <a:spLocks noGrp="1"/>
          </p:cNvSpPr>
          <p:nvPr>
            <p:ph type="title"/>
          </p:nvPr>
        </p:nvSpPr>
        <p:spPr>
          <a:xfrm>
            <a:off x="1851548" y="821703"/>
            <a:ext cx="8587740" cy="3892168"/>
          </a:xfrm>
        </p:spPr>
        <p:txBody>
          <a:bodyPr vert="horz" lIns="91440" tIns="45720" rIns="91440" bIns="45720" rtlCol="0" anchor="b">
            <a:normAutofit/>
          </a:bodyPr>
          <a:lstStyle/>
          <a:p>
            <a:r>
              <a:rPr lang="en-US" sz="8800" dirty="0">
                <a:solidFill>
                  <a:srgbClr val="FFFFFF"/>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Grievance Process</a:t>
            </a:r>
          </a:p>
        </p:txBody>
      </p:sp>
      <p:sp>
        <p:nvSpPr>
          <p:cNvPr id="15" name="Rectangle 14">
            <a:extLst>
              <a:ext uri="{FF2B5EF4-FFF2-40B4-BE49-F238E27FC236}">
                <a16:creationId xmlns:a16="http://schemas.microsoft.com/office/drawing/2014/main" id="{4260EDE0-989C-4E16-AF94-F652294D828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25501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E1530B0-6F96-46C0-8B3E-3215CB756BE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54910CF-1B56-45D3-960A-E89F7B3B913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308D7A2-5659-48D6-BEB7-EFED3B71DE78}"/>
              </a:ext>
            </a:extLst>
          </p:cNvPr>
          <p:cNvSpPr>
            <a:spLocks noGrp="1"/>
          </p:cNvSpPr>
          <p:nvPr>
            <p:ph type="title"/>
          </p:nvPr>
        </p:nvSpPr>
        <p:spPr>
          <a:xfrm>
            <a:off x="492369" y="516835"/>
            <a:ext cx="3197887" cy="5772840"/>
          </a:xfrm>
        </p:spPr>
        <p:txBody>
          <a:bodyPr anchor="ctr">
            <a:normAutofit/>
          </a:bodyPr>
          <a:lstStyle/>
          <a:p>
            <a:r>
              <a:rPr lang="en-US" sz="4400" dirty="0">
                <a:solidFill>
                  <a:schemeClr val="bg1"/>
                </a:solidFill>
                <a:latin typeface="Calibri" panose="020F0502020204030204" pitchFamily="34" charset="0"/>
                <a:cs typeface="Calibri" panose="020F0502020204030204" pitchFamily="34" charset="0"/>
              </a:rPr>
              <a:t>Overarching Principles</a:t>
            </a:r>
          </a:p>
        </p:txBody>
      </p:sp>
      <p:graphicFrame>
        <p:nvGraphicFramePr>
          <p:cNvPr id="5" name="Content Placeholder 2">
            <a:extLst>
              <a:ext uri="{FF2B5EF4-FFF2-40B4-BE49-F238E27FC236}">
                <a16:creationId xmlns:a16="http://schemas.microsoft.com/office/drawing/2014/main" id="{9B19A9C4-FFE5-4D67-A6F9-4D4AACC6D45A}"/>
              </a:ext>
            </a:extLst>
          </p:cNvPr>
          <p:cNvGraphicFramePr>
            <a:graphicFrameLocks noGrp="1"/>
          </p:cNvGraphicFramePr>
          <p:nvPr>
            <p:ph idx="1"/>
            <p:extLst>
              <p:ext uri="{D42A27DB-BD31-4B8C-83A1-F6EECF244321}">
                <p14:modId xmlns:p14="http://schemas.microsoft.com/office/powerpoint/2010/main" val="2173741"/>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55307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EE1530B0-6F96-46C0-8B3E-3215CB756BE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754910CF-1B56-45D3-960A-E89F7B3B913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1971028-9529-458F-A199-110BCF9E3128}"/>
              </a:ext>
            </a:extLst>
          </p:cNvPr>
          <p:cNvSpPr>
            <a:spLocks noGrp="1"/>
          </p:cNvSpPr>
          <p:nvPr>
            <p:ph type="title"/>
          </p:nvPr>
        </p:nvSpPr>
        <p:spPr>
          <a:xfrm>
            <a:off x="492369" y="516835"/>
            <a:ext cx="3312187" cy="5772840"/>
          </a:xfrm>
        </p:spPr>
        <p:txBody>
          <a:bodyPr anchor="ctr">
            <a:normAutofit/>
          </a:bodyPr>
          <a:lstStyle/>
          <a:p>
            <a:r>
              <a:rPr lang="en-US" sz="4000" dirty="0">
                <a:solidFill>
                  <a:schemeClr val="bg1"/>
                </a:solidFill>
                <a:latin typeface="Calibri" panose="020F0502020204030204" pitchFamily="34" charset="0"/>
                <a:cs typeface="Calibri" panose="020F0502020204030204" pitchFamily="34" charset="0"/>
              </a:rPr>
              <a:t>Ten Requirements of Written Grievance Procedures</a:t>
            </a:r>
          </a:p>
        </p:txBody>
      </p:sp>
      <p:graphicFrame>
        <p:nvGraphicFramePr>
          <p:cNvPr id="5" name="Content Placeholder 2">
            <a:extLst>
              <a:ext uri="{FF2B5EF4-FFF2-40B4-BE49-F238E27FC236}">
                <a16:creationId xmlns:a16="http://schemas.microsoft.com/office/drawing/2014/main" id="{E73BC370-24E5-4246-89C0-8E4DC1F0C4F8}"/>
              </a:ext>
            </a:extLst>
          </p:cNvPr>
          <p:cNvGraphicFramePr>
            <a:graphicFrameLocks noGrp="1"/>
          </p:cNvGraphicFramePr>
          <p:nvPr>
            <p:ph idx="1"/>
            <p:extLst>
              <p:ext uri="{D42A27DB-BD31-4B8C-83A1-F6EECF244321}">
                <p14:modId xmlns:p14="http://schemas.microsoft.com/office/powerpoint/2010/main" val="219766803"/>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84556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3558DB37-9FEE-48A2-8578-ED04015739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5F7FCCA6-00E2-4F74-A105-0D769872F2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0"/>
            <a:ext cx="12188952" cy="1905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60D51E4F-0B31-4357-9BD6-0B6C5A0E0593}"/>
              </a:ext>
            </a:extLst>
          </p:cNvPr>
          <p:cNvSpPr>
            <a:spLocks noGrp="1"/>
          </p:cNvSpPr>
          <p:nvPr>
            <p:ph type="title"/>
          </p:nvPr>
        </p:nvSpPr>
        <p:spPr>
          <a:xfrm>
            <a:off x="594360" y="314738"/>
            <a:ext cx="10058400" cy="1450757"/>
          </a:xfrm>
        </p:spPr>
        <p:txBody>
          <a:bodyPr anchor="ctr">
            <a:normAutofit/>
          </a:bodyPr>
          <a:lstStyle/>
          <a:p>
            <a:r>
              <a:rPr lang="en-US" sz="4400" dirty="0">
                <a:solidFill>
                  <a:srgbClr val="FFFFFF"/>
                </a:solidFill>
                <a:latin typeface="Calibri" panose="020F0502020204030204" pitchFamily="34" charset="0"/>
                <a:cs typeface="Calibri" panose="020F0502020204030204" pitchFamily="34" charset="0"/>
              </a:rPr>
              <a:t>On notice: What activates an investigation?</a:t>
            </a:r>
          </a:p>
        </p:txBody>
      </p:sp>
      <p:sp>
        <p:nvSpPr>
          <p:cNvPr id="3" name="Content Placeholder 2">
            <a:extLst>
              <a:ext uri="{FF2B5EF4-FFF2-40B4-BE49-F238E27FC236}">
                <a16:creationId xmlns:a16="http://schemas.microsoft.com/office/drawing/2014/main" id="{803F5539-2D48-4EA9-A37C-DA1559FCDA05}"/>
              </a:ext>
            </a:extLst>
          </p:cNvPr>
          <p:cNvSpPr>
            <a:spLocks noGrp="1"/>
          </p:cNvSpPr>
          <p:nvPr>
            <p:ph idx="1"/>
          </p:nvPr>
        </p:nvSpPr>
        <p:spPr>
          <a:xfrm>
            <a:off x="594360" y="2273246"/>
            <a:ext cx="10721323" cy="3759308"/>
          </a:xfrm>
        </p:spPr>
        <p:txBody>
          <a:bodyPr>
            <a:noAutofit/>
          </a:bodyPr>
          <a:lstStyle/>
          <a:p>
            <a:pPr marL="403225" indent="-403225">
              <a:lnSpc>
                <a:spcPct val="100000"/>
              </a:lnSpc>
              <a:buFont typeface="Wingdings" panose="05000000000000000000" pitchFamily="2" charset="2"/>
              <a:buChar char="§"/>
            </a:pPr>
            <a:r>
              <a:rPr lang="en-US" sz="1900" dirty="0">
                <a:latin typeface="Calibri" panose="020F0502020204030204" pitchFamily="34" charset="0"/>
                <a:cs typeface="Calibri" panose="020F0502020204030204" pitchFamily="34" charset="0"/>
              </a:rPr>
              <a:t>Once a school has “actual knowledge” of sexual harassment, or allegations of sexual harassment, that activates the recipient’s </a:t>
            </a:r>
            <a:r>
              <a:rPr lang="en-US" sz="1900" b="1" dirty="0">
                <a:latin typeface="Calibri" panose="020F0502020204030204" pitchFamily="34" charset="0"/>
                <a:cs typeface="Calibri" panose="020F0502020204030204" pitchFamily="34" charset="0"/>
              </a:rPr>
              <a:t>legal obligation </a:t>
            </a:r>
            <a:r>
              <a:rPr lang="en-US" sz="1900" dirty="0">
                <a:latin typeface="Calibri" panose="020F0502020204030204" pitchFamily="34" charset="0"/>
                <a:cs typeface="Calibri" panose="020F0502020204030204" pitchFamily="34" charset="0"/>
              </a:rPr>
              <a:t>to respond </a:t>
            </a:r>
            <a:r>
              <a:rPr lang="en-US" sz="1900" u="sng" dirty="0">
                <a:latin typeface="Calibri" panose="020F0502020204030204" pitchFamily="34" charset="0"/>
                <a:cs typeface="Calibri" panose="020F0502020204030204" pitchFamily="34" charset="0"/>
              </a:rPr>
              <a:t>promptly.</a:t>
            </a:r>
          </a:p>
          <a:p>
            <a:pPr marL="403225" indent="-403225">
              <a:lnSpc>
                <a:spcPct val="100000"/>
              </a:lnSpc>
              <a:buFont typeface="Wingdings" panose="05000000000000000000" pitchFamily="2" charset="2"/>
              <a:buChar char="§"/>
            </a:pPr>
            <a:r>
              <a:rPr lang="en-US" sz="1900" dirty="0">
                <a:latin typeface="Calibri" panose="020F0502020204030204" pitchFamily="34" charset="0"/>
                <a:cs typeface="Calibri" panose="020F0502020204030204" pitchFamily="34" charset="0"/>
              </a:rPr>
              <a:t>“Actual knowledge” means notice or allegations received by Title IX coordinator, school official with authority to institute corrective measures on behalf of the school, or </a:t>
            </a:r>
            <a:r>
              <a:rPr lang="en-US" sz="1900" u="sng" dirty="0">
                <a:latin typeface="Calibri" panose="020F0502020204030204" pitchFamily="34" charset="0"/>
                <a:cs typeface="Calibri" panose="020F0502020204030204" pitchFamily="34" charset="0"/>
              </a:rPr>
              <a:t>any school employee.</a:t>
            </a:r>
          </a:p>
          <a:p>
            <a:pPr marL="403225" indent="-403225">
              <a:lnSpc>
                <a:spcPct val="100000"/>
              </a:lnSpc>
              <a:buFont typeface="Wingdings" panose="05000000000000000000" pitchFamily="2" charset="2"/>
              <a:buChar char="§"/>
            </a:pPr>
            <a:r>
              <a:rPr lang="en-US" sz="1900" dirty="0">
                <a:latin typeface="Calibri" panose="020F0502020204030204" pitchFamily="34" charset="0"/>
                <a:cs typeface="Calibri" panose="020F0502020204030204" pitchFamily="34" charset="0"/>
              </a:rPr>
              <a:t>A school must treat a person as a complainant </a:t>
            </a:r>
            <a:r>
              <a:rPr lang="en-US" sz="1900" u="sng" dirty="0">
                <a:latin typeface="Calibri" panose="020F0502020204030204" pitchFamily="34" charset="0"/>
                <a:cs typeface="Calibri" panose="020F0502020204030204" pitchFamily="34" charset="0"/>
              </a:rPr>
              <a:t>any time the school has notice</a:t>
            </a:r>
            <a:r>
              <a:rPr lang="en-US" sz="1900" dirty="0">
                <a:latin typeface="Calibri" panose="020F0502020204030204" pitchFamily="34" charset="0"/>
                <a:cs typeface="Calibri" panose="020F0502020204030204" pitchFamily="34" charset="0"/>
              </a:rPr>
              <a:t> that the person is alleged to be the victim of conduct that could constitute sexual harassment (regardless of whether the person themselves reported, or a third party reported the sexual harassment), and irrespective of whether the complainant ever chooses to file a formal complaint.</a:t>
            </a:r>
          </a:p>
          <a:p>
            <a:pPr marL="403225" indent="-403225">
              <a:lnSpc>
                <a:spcPct val="100000"/>
              </a:lnSpc>
              <a:buFont typeface="Wingdings" panose="05000000000000000000" pitchFamily="2" charset="2"/>
              <a:buChar char="§"/>
            </a:pPr>
            <a:r>
              <a:rPr lang="en-US" sz="1900" dirty="0">
                <a:latin typeface="Calibri" panose="020F0502020204030204" pitchFamily="34" charset="0"/>
                <a:cs typeface="Calibri" panose="020F0502020204030204" pitchFamily="34" charset="0"/>
              </a:rPr>
              <a:t>There is no time limit or statute of limitations on a complainant’s decision to file a formal complaint.</a:t>
            </a:r>
            <a:endParaRPr lang="en-US" sz="1900" u="sng" dirty="0">
              <a:latin typeface="Calibri" panose="020F0502020204030204" pitchFamily="34" charset="0"/>
              <a:cs typeface="Calibri" panose="020F0502020204030204" pitchFamily="34" charset="0"/>
            </a:endParaRPr>
          </a:p>
        </p:txBody>
      </p:sp>
      <p:sp>
        <p:nvSpPr>
          <p:cNvPr id="37" name="Rectangle 36">
            <a:extLst>
              <a:ext uri="{FF2B5EF4-FFF2-40B4-BE49-F238E27FC236}">
                <a16:creationId xmlns:a16="http://schemas.microsoft.com/office/drawing/2014/main" id="{359CEC61-F44B-43B3-B40F-AE38C5AF1D5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00328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EE1530B0-6F96-46C0-8B3E-3215CB756BE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754910CF-1B56-45D3-960A-E89F7B3B913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81C9AAA-1D6F-4921-87C6-826D65630D63}"/>
              </a:ext>
            </a:extLst>
          </p:cNvPr>
          <p:cNvSpPr>
            <a:spLocks noGrp="1"/>
          </p:cNvSpPr>
          <p:nvPr>
            <p:ph type="title"/>
          </p:nvPr>
        </p:nvSpPr>
        <p:spPr>
          <a:xfrm>
            <a:off x="492370" y="516835"/>
            <a:ext cx="3084844" cy="5772840"/>
          </a:xfrm>
        </p:spPr>
        <p:txBody>
          <a:bodyPr anchor="ctr">
            <a:normAutofit/>
          </a:bodyPr>
          <a:lstStyle/>
          <a:p>
            <a:r>
              <a:rPr lang="en-US" sz="3600" dirty="0">
                <a:solidFill>
                  <a:schemeClr val="bg1"/>
                </a:solidFill>
                <a:latin typeface="Calibri" panose="020F0502020204030204" pitchFamily="34" charset="0"/>
                <a:cs typeface="Calibri" panose="020F0502020204030204" pitchFamily="34" charset="0"/>
              </a:rPr>
              <a:t>What does reasonably prompt mean? </a:t>
            </a:r>
          </a:p>
        </p:txBody>
      </p:sp>
      <p:graphicFrame>
        <p:nvGraphicFramePr>
          <p:cNvPr id="15" name="Content Placeholder 2">
            <a:extLst>
              <a:ext uri="{FF2B5EF4-FFF2-40B4-BE49-F238E27FC236}">
                <a16:creationId xmlns:a16="http://schemas.microsoft.com/office/drawing/2014/main" id="{D20B2332-C6EB-4466-AC08-036A887F1272}"/>
              </a:ext>
            </a:extLst>
          </p:cNvPr>
          <p:cNvGraphicFramePr>
            <a:graphicFrameLocks noGrp="1"/>
          </p:cNvGraphicFramePr>
          <p:nvPr>
            <p:ph idx="1"/>
            <p:extLst>
              <p:ext uri="{D42A27DB-BD31-4B8C-83A1-F6EECF244321}">
                <p14:modId xmlns:p14="http://schemas.microsoft.com/office/powerpoint/2010/main" val="3428732516"/>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54491883"/>
      </p:ext>
    </p:extLst>
  </p:cSld>
  <p:clrMapOvr>
    <a:masterClrMapping/>
  </p:clrMapOvr>
</p:sld>
</file>

<file path=ppt/theme/theme1.xml><?xml version="1.0" encoding="utf-8"?>
<a:theme xmlns:a="http://schemas.openxmlformats.org/drawingml/2006/main" name="RetrospectVTI">
  <a:themeElements>
    <a:clrScheme name="AnalogousFromLightSeedRightStep">
      <a:dk1>
        <a:srgbClr val="000000"/>
      </a:dk1>
      <a:lt1>
        <a:srgbClr val="FFFFFF"/>
      </a:lt1>
      <a:dk2>
        <a:srgbClr val="413724"/>
      </a:dk2>
      <a:lt2>
        <a:srgbClr val="E2E8E7"/>
      </a:lt2>
      <a:accent1>
        <a:srgbClr val="C6969E"/>
      </a:accent1>
      <a:accent2>
        <a:srgbClr val="BA8E7F"/>
      </a:accent2>
      <a:accent3>
        <a:srgbClr val="B2A281"/>
      </a:accent3>
      <a:accent4>
        <a:srgbClr val="A3A872"/>
      </a:accent4>
      <a:accent5>
        <a:srgbClr val="95AA81"/>
      </a:accent5>
      <a:accent6>
        <a:srgbClr val="7CAF78"/>
      </a:accent6>
      <a:hlink>
        <a:srgbClr val="568E85"/>
      </a:hlink>
      <a:folHlink>
        <a:srgbClr val="828282"/>
      </a:folHlink>
    </a:clrScheme>
    <a:fontScheme name="Retrospect">
      <a:majorFont>
        <a:latin typeface="Georgia Pro Cond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Speak Pro"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B49F73717AB054183C0336EABA6008C" ma:contentTypeVersion="11" ma:contentTypeDescription="Create a new document." ma:contentTypeScope="" ma:versionID="10a4c368652dfc8551933e3b0982cdff">
  <xsd:schema xmlns:xsd="http://www.w3.org/2001/XMLSchema" xmlns:xs="http://www.w3.org/2001/XMLSchema" xmlns:p="http://schemas.microsoft.com/office/2006/metadata/properties" xmlns:ns1="http://schemas.microsoft.com/sharepoint/v3" xmlns:ns3="dd99c0c9-a7da-473c-808a-88a8ba6a462f" targetNamespace="http://schemas.microsoft.com/office/2006/metadata/properties" ma:root="true" ma:fieldsID="42990073b67d80ee0578cf1308c2c706" ns1:_="" ns3:_="">
    <xsd:import namespace="http://schemas.microsoft.com/sharepoint/v3"/>
    <xsd:import namespace="dd99c0c9-a7da-473c-808a-88a8ba6a462f"/>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ServiceOCR"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7" nillable="true" ma:displayName="Unified Compliance Policy Properties" ma:hidden="true" ma:internalName="_ip_UnifiedCompliancePolicyProperties">
      <xsd:simpleType>
        <xsd:restriction base="dms:Note"/>
      </xsd:simpleType>
    </xsd:element>
    <xsd:element name="_ip_UnifiedCompliancePolicyUIAction" ma:index="18"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d99c0c9-a7da-473c-808a-88a8ba6a46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030A9A8-3ADF-43E7-94E7-0B5E9BC7268B}">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dd99c0c9-a7da-473c-808a-88a8ba6a462f"/>
    <ds:schemaRef ds:uri="http://www.w3.org/XML/1998/namespace"/>
    <ds:schemaRef ds:uri="http://purl.org/dc/dcmitype/"/>
  </ds:schemaRefs>
</ds:datastoreItem>
</file>

<file path=customXml/itemProps2.xml><?xml version="1.0" encoding="utf-8"?>
<ds:datastoreItem xmlns:ds="http://schemas.openxmlformats.org/officeDocument/2006/customXml" ds:itemID="{6CA9F6A5-8C98-474D-8847-6C30F9A4B705}">
  <ds:schemaRefs>
    <ds:schemaRef ds:uri="http://schemas.microsoft.com/sharepoint/v3/contenttype/forms"/>
  </ds:schemaRefs>
</ds:datastoreItem>
</file>

<file path=customXml/itemProps3.xml><?xml version="1.0" encoding="utf-8"?>
<ds:datastoreItem xmlns:ds="http://schemas.openxmlformats.org/officeDocument/2006/customXml" ds:itemID="{3F544DB4-67DA-493B-AB5B-C8CA4AA6DF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d99c0c9-a7da-473c-808a-88a8ba6a462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136</TotalTime>
  <Words>3771</Words>
  <Application>Microsoft Office PowerPoint</Application>
  <PresentationFormat>Widescreen</PresentationFormat>
  <Paragraphs>224</Paragraphs>
  <Slides>31</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Arial</vt:lpstr>
      <vt:lpstr>Calibri</vt:lpstr>
      <vt:lpstr>Courier New</vt:lpstr>
      <vt:lpstr>Georgia Pro Cond Light</vt:lpstr>
      <vt:lpstr>Speak Pro</vt:lpstr>
      <vt:lpstr>Wingdings</vt:lpstr>
      <vt:lpstr>RetrospectVTI</vt:lpstr>
      <vt:lpstr>An Overview of the New  Title IX Regulations</vt:lpstr>
      <vt:lpstr>Objectives</vt:lpstr>
      <vt:lpstr>Purpose and Overview</vt:lpstr>
      <vt:lpstr>Definitions</vt:lpstr>
      <vt:lpstr>Grievance Process</vt:lpstr>
      <vt:lpstr>Overarching Principles</vt:lpstr>
      <vt:lpstr>Ten Requirements of Written Grievance Procedures</vt:lpstr>
      <vt:lpstr>On notice: What activates an investigation?</vt:lpstr>
      <vt:lpstr>What does reasonably prompt mean? </vt:lpstr>
      <vt:lpstr>Appropriate Delays</vt:lpstr>
      <vt:lpstr> Obligations for School’s Response</vt:lpstr>
      <vt:lpstr>Examples of supportive measures</vt:lpstr>
      <vt:lpstr>Emergency removals</vt:lpstr>
      <vt:lpstr>Receiving a Formal Complaint</vt:lpstr>
      <vt:lpstr>Details of Written Notice</vt:lpstr>
      <vt:lpstr>Grounds for Mandatory Dismissal</vt:lpstr>
      <vt:lpstr>Grounds for Discretionary Dismissal</vt:lpstr>
      <vt:lpstr>Rights of the Parties</vt:lpstr>
      <vt:lpstr>Conducting an Investigation</vt:lpstr>
      <vt:lpstr>Who’s on the team? </vt:lpstr>
      <vt:lpstr>Standards of Evidence</vt:lpstr>
      <vt:lpstr>FERPA Concerns</vt:lpstr>
      <vt:lpstr>FERPA Concerns Continued</vt:lpstr>
      <vt:lpstr>Grounds for Appeal</vt:lpstr>
      <vt:lpstr>Appeals Process</vt:lpstr>
      <vt:lpstr>Informal Resolution</vt:lpstr>
      <vt:lpstr>Record Keeping</vt:lpstr>
      <vt:lpstr>Stop Gap Measures</vt:lpstr>
      <vt:lpstr>Disclaimer</vt:lpstr>
      <vt:lpstr>Resources</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Overview of the New  Title IX Regulations</dc:title>
  <dc:creator>Bell, Holly</dc:creator>
  <cp:lastModifiedBy>Alan Nahs</cp:lastModifiedBy>
  <cp:revision>10</cp:revision>
  <dcterms:created xsi:type="dcterms:W3CDTF">2020-06-17T18:38:37Z</dcterms:created>
  <dcterms:modified xsi:type="dcterms:W3CDTF">2020-08-26T16:13:25Z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0x0101002B49F73717AB054183C0336EABA6008C</vt:lpwstr>
  </property>
</Properties>
</file>