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9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Nahs" initials="AN" lastIdx="0" clrIdx="0">
    <p:extLst>
      <p:ext uri="{19B8F6BF-5375-455C-9EA6-DF929625EA0E}">
        <p15:presenceInfo xmlns:p15="http://schemas.microsoft.com/office/powerpoint/2012/main" userId="S-1-5-21-3105621484-1315669831-298050114-790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5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2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9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3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2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4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6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765-A0E6-4A71-AD2F-569AB60357A7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7EE4D-60C0-4019-B0B0-A32C0A19F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3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an.nahs@Careertech.ok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2.png@01D65B64.BB9723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5B64.BB9723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2158584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Title IX: </a:t>
            </a:r>
            <a:r>
              <a:rPr lang="en-US" sz="4400" spc="-10" dirty="0" smtClean="0">
                <a:latin typeface="+mn-lt"/>
                <a:cs typeface="Arial"/>
              </a:rPr>
              <a:t>SURVIVING </a:t>
            </a:r>
            <a:r>
              <a:rPr lang="en-US" sz="4400" dirty="0" smtClean="0">
                <a:latin typeface="+mn-lt"/>
                <a:cs typeface="Arial"/>
              </a:rPr>
              <a:t>THE NEW </a:t>
            </a:r>
            <a:r>
              <a:rPr lang="en-US" sz="4400" spc="-5" dirty="0" smtClean="0">
                <a:latin typeface="+mn-lt"/>
                <a:cs typeface="Arial"/>
              </a:rPr>
              <a:t>TITLE</a:t>
            </a:r>
            <a:r>
              <a:rPr lang="en-US" sz="4400" spc="-60" dirty="0" smtClean="0">
                <a:latin typeface="+mn-lt"/>
                <a:cs typeface="Arial"/>
              </a:rPr>
              <a:t> </a:t>
            </a:r>
            <a:r>
              <a:rPr lang="en-US" sz="4400" dirty="0" smtClean="0">
                <a:latin typeface="+mn-lt"/>
                <a:cs typeface="Arial"/>
              </a:rPr>
              <a:t>IX  </a:t>
            </a:r>
            <a:r>
              <a:rPr lang="en-US" sz="4400" spc="-25" dirty="0" smtClean="0">
                <a:latin typeface="+mn-lt"/>
                <a:cs typeface="Arial"/>
              </a:rPr>
              <a:t>REGULATIONS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958" y="2683239"/>
            <a:ext cx="11498782" cy="39574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5400" dirty="0">
                <a:cs typeface="Arial"/>
              </a:rPr>
              <a:t>HOW </a:t>
            </a:r>
            <a:r>
              <a:rPr lang="en-US" sz="5400" spc="-30" dirty="0">
                <a:cs typeface="Arial"/>
              </a:rPr>
              <a:t>TO </a:t>
            </a:r>
            <a:r>
              <a:rPr lang="en-US" sz="5400" spc="-5" dirty="0">
                <a:cs typeface="Arial"/>
              </a:rPr>
              <a:t>DEVELOP NEW </a:t>
            </a:r>
            <a:r>
              <a:rPr lang="en-US" sz="5400" dirty="0">
                <a:cs typeface="Arial"/>
              </a:rPr>
              <a:t>POLICIES </a:t>
            </a:r>
            <a:r>
              <a:rPr lang="en-US" sz="5400" spc="-5" dirty="0">
                <a:cs typeface="Arial"/>
              </a:rPr>
              <a:t>AND</a:t>
            </a:r>
            <a:r>
              <a:rPr lang="en-US" sz="5400" spc="-235" dirty="0">
                <a:cs typeface="Arial"/>
              </a:rPr>
              <a:t> </a:t>
            </a:r>
            <a:r>
              <a:rPr lang="en-US" sz="5400" spc="-50" dirty="0">
                <a:cs typeface="Arial"/>
              </a:rPr>
              <a:t>NAVIGATE  </a:t>
            </a:r>
            <a:r>
              <a:rPr lang="en-US" sz="5400" spc="-5" dirty="0">
                <a:cs typeface="Arial"/>
              </a:rPr>
              <a:t>THE </a:t>
            </a:r>
            <a:r>
              <a:rPr lang="en-US" sz="5400" spc="-15" dirty="0">
                <a:cs typeface="Arial"/>
              </a:rPr>
              <a:t>CROSS-EXAMINATION</a:t>
            </a:r>
            <a:r>
              <a:rPr lang="en-US" sz="5400" spc="10" dirty="0">
                <a:cs typeface="Arial"/>
              </a:rPr>
              <a:t> </a:t>
            </a:r>
            <a:r>
              <a:rPr lang="en-US" sz="5400" spc="-5" dirty="0">
                <a:cs typeface="Arial"/>
              </a:rPr>
              <a:t>REQUIREMENTS</a:t>
            </a:r>
            <a:endParaRPr lang="en-US" sz="5400" dirty="0">
              <a:cs typeface="Arial"/>
            </a:endParaRPr>
          </a:p>
          <a:p>
            <a:endParaRPr lang="en-US" sz="5400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929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839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812"/>
            <a:ext cx="10515600" cy="139158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/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Cross-Examination</a:t>
            </a:r>
            <a:endParaRPr lang="en-US" sz="4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1901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3200" b="1" spc="-5" dirty="0" smtClean="0">
                <a:solidFill>
                  <a:srgbClr val="ED7921"/>
                </a:solidFill>
                <a:latin typeface="Arial"/>
                <a:cs typeface="Arial"/>
              </a:rPr>
              <a:t>Previously</a:t>
            </a:r>
            <a:endParaRPr lang="en-US" sz="3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3200" dirty="0" smtClean="0">
              <a:latin typeface="Arial"/>
              <a:cs typeface="Arial"/>
            </a:endParaRPr>
          </a:p>
          <a:p>
            <a:pPr marL="356870" indent="-344805">
              <a:lnSpc>
                <a:spcPct val="110000"/>
              </a:lnSpc>
              <a:spcBef>
                <a:spcPts val="0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b="1" dirty="0">
                <a:solidFill>
                  <a:srgbClr val="1F487C"/>
                </a:solidFill>
                <a:latin typeface="Arial"/>
                <a:cs typeface="Arial"/>
              </a:rPr>
              <a:t>No</a:t>
            </a:r>
            <a:r>
              <a:rPr lang="en-US" b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1F487C"/>
                </a:solidFill>
                <a:latin typeface="Arial"/>
                <a:cs typeface="Arial"/>
              </a:rPr>
              <a:t>cross-examination</a:t>
            </a:r>
            <a:endParaRPr lang="en-US" dirty="0">
              <a:latin typeface="Arial"/>
              <a:cs typeface="Arial"/>
            </a:endParaRPr>
          </a:p>
          <a:p>
            <a:pPr marL="12827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1F487C"/>
                </a:solidFill>
                <a:latin typeface="Arial"/>
                <a:cs typeface="Arial"/>
              </a:rPr>
              <a:t>  required</a:t>
            </a:r>
          </a:p>
          <a:p>
            <a:pPr marL="12827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1F487C"/>
              </a:solidFill>
              <a:latin typeface="Arial"/>
              <a:cs typeface="Arial"/>
            </a:endParaRPr>
          </a:p>
          <a:p>
            <a:pPr marL="12827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5032374"/>
          </a:xfrm>
        </p:spPr>
        <p:txBody>
          <a:bodyPr>
            <a:normAutofit fontScale="92500"/>
          </a:bodyPr>
          <a:lstStyle/>
          <a:p>
            <a:pPr marL="12065" marR="220345" indent="0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None/>
              <a:tabLst>
                <a:tab pos="356870" algn="l"/>
                <a:tab pos="357505" algn="l"/>
              </a:tabLst>
            </a:pPr>
            <a:r>
              <a:rPr lang="en-US" b="1" spc="-5" dirty="0" smtClean="0">
                <a:solidFill>
                  <a:srgbClr val="ED7921"/>
                </a:solidFill>
                <a:latin typeface="Arial"/>
                <a:cs typeface="Arial"/>
              </a:rPr>
              <a:t>Now</a:t>
            </a:r>
            <a:endParaRPr lang="en-US" spc="-5" dirty="0" smtClean="0"/>
          </a:p>
          <a:p>
            <a:pPr marL="356870" marR="5080" indent="-344805">
              <a:lnSpc>
                <a:spcPct val="100000"/>
              </a:lnSpc>
              <a:spcBef>
                <a:spcPts val="605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spc="-5" dirty="0" smtClean="0"/>
              <a:t>Parties </a:t>
            </a:r>
            <a:r>
              <a:rPr lang="en-US" dirty="0" smtClean="0"/>
              <a:t>must </a:t>
            </a:r>
            <a:r>
              <a:rPr lang="en-US" spc="-5" dirty="0" smtClean="0"/>
              <a:t>be provided advisors  </a:t>
            </a:r>
            <a:r>
              <a:rPr lang="en-US" spc="-20" dirty="0" smtClean="0"/>
              <a:t>who </a:t>
            </a:r>
            <a:r>
              <a:rPr lang="en-US" spc="-5" dirty="0" smtClean="0"/>
              <a:t>can, </a:t>
            </a:r>
            <a:r>
              <a:rPr lang="en-US" spc="-10" dirty="0" smtClean="0"/>
              <a:t>but </a:t>
            </a:r>
            <a:r>
              <a:rPr lang="en-US" spc="-5" dirty="0" smtClean="0"/>
              <a:t>are not required </a:t>
            </a:r>
            <a:r>
              <a:rPr lang="en-US" dirty="0" smtClean="0"/>
              <a:t>to  </a:t>
            </a:r>
            <a:r>
              <a:rPr lang="en-US" spc="-5" dirty="0" smtClean="0"/>
              <a:t>be,</a:t>
            </a:r>
            <a:r>
              <a:rPr lang="en-US" dirty="0" smtClean="0"/>
              <a:t> </a:t>
            </a:r>
            <a:r>
              <a:rPr lang="en-US" spc="-5" dirty="0" smtClean="0"/>
              <a:t>attorneys</a:t>
            </a:r>
          </a:p>
          <a:p>
            <a:pPr marL="356870" marR="606425" indent="-344805">
              <a:lnSpc>
                <a:spcPct val="100000"/>
              </a:lnSpc>
              <a:spcBef>
                <a:spcPts val="600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dirty="0" smtClean="0"/>
              <a:t>Must </a:t>
            </a:r>
            <a:r>
              <a:rPr lang="en-US" spc="-5" dirty="0" smtClean="0"/>
              <a:t>allow </a:t>
            </a:r>
            <a:r>
              <a:rPr lang="en-US" dirty="0" smtClean="0"/>
              <a:t>for </a:t>
            </a:r>
            <a:r>
              <a:rPr lang="en-US" spc="-5" dirty="0" smtClean="0"/>
              <a:t>pause before  witness/party gives</a:t>
            </a:r>
            <a:r>
              <a:rPr lang="en-US" spc="-20" dirty="0" smtClean="0"/>
              <a:t> </a:t>
            </a:r>
            <a:r>
              <a:rPr lang="en-US" spc="-10" dirty="0" smtClean="0"/>
              <a:t>answers</a:t>
            </a:r>
          </a:p>
          <a:p>
            <a:pPr marL="356870" marR="118110" indent="-344805">
              <a:lnSpc>
                <a:spcPct val="100000"/>
              </a:lnSpc>
              <a:spcBef>
                <a:spcPts val="600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spc="-5" dirty="0" smtClean="0"/>
              <a:t>Can be done remotely </a:t>
            </a:r>
            <a:r>
              <a:rPr lang="en-US" dirty="0" smtClean="0"/>
              <a:t>/ </a:t>
            </a:r>
            <a:r>
              <a:rPr lang="en-US" spc="-5" dirty="0" smtClean="0"/>
              <a:t>separate  rooms via</a:t>
            </a:r>
            <a:r>
              <a:rPr lang="en-US" dirty="0" smtClean="0"/>
              <a:t> </a:t>
            </a:r>
            <a:r>
              <a:rPr lang="en-US" spc="-5" dirty="0" smtClean="0"/>
              <a:t>technology</a:t>
            </a:r>
          </a:p>
          <a:p>
            <a:pPr marL="356870" indent="-344805">
              <a:lnSpc>
                <a:spcPct val="100000"/>
              </a:lnSpc>
              <a:spcBef>
                <a:spcPts val="605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dirty="0" smtClean="0"/>
              <a:t>Only </a:t>
            </a:r>
            <a:r>
              <a:rPr lang="en-US" spc="-5" dirty="0" smtClean="0"/>
              <a:t>relevant questions </a:t>
            </a:r>
            <a:r>
              <a:rPr lang="en-US" spc="-10" dirty="0" smtClean="0"/>
              <a:t>allowed</a:t>
            </a:r>
          </a:p>
          <a:p>
            <a:pPr marL="356870" marR="358140" indent="-344805">
              <a:lnSpc>
                <a:spcPct val="100000"/>
              </a:lnSpc>
              <a:spcBef>
                <a:spcPts val="600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spc="-5" dirty="0" smtClean="0"/>
              <a:t>Parties can refuse </a:t>
            </a:r>
            <a:r>
              <a:rPr lang="en-US" dirty="0" smtClean="0"/>
              <a:t>to </a:t>
            </a:r>
            <a:r>
              <a:rPr lang="en-US" spc="-5" dirty="0" smtClean="0"/>
              <a:t>submit </a:t>
            </a:r>
            <a:r>
              <a:rPr lang="en-US" dirty="0" smtClean="0"/>
              <a:t>to  </a:t>
            </a:r>
            <a:r>
              <a:rPr lang="en-US" spc="-5" dirty="0" smtClean="0"/>
              <a:t>cross-examination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2"/>
            <a:ext cx="2563318" cy="934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9"/>
          <p:cNvSpPr/>
          <p:nvPr/>
        </p:nvSpPr>
        <p:spPr>
          <a:xfrm>
            <a:off x="1709919" y="4175760"/>
            <a:ext cx="1647452" cy="2164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90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What is Cross-Examination?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3239"/>
            <a:ext cx="9144000" cy="3792512"/>
          </a:xfrm>
        </p:spPr>
        <p:txBody>
          <a:bodyPr/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ED7921"/>
                </a:solidFill>
                <a:latin typeface="Arial"/>
                <a:cs typeface="Arial"/>
              </a:rPr>
              <a:t>According </a:t>
            </a:r>
            <a:r>
              <a:rPr lang="en-US" b="1" dirty="0">
                <a:solidFill>
                  <a:srgbClr val="ED7921"/>
                </a:solidFill>
                <a:latin typeface="Arial"/>
                <a:cs typeface="Arial"/>
              </a:rPr>
              <a:t>to </a:t>
            </a:r>
            <a:r>
              <a:rPr lang="en-US" b="1" spc="-5" dirty="0" smtClean="0">
                <a:solidFill>
                  <a:srgbClr val="ED7921"/>
                </a:solidFill>
                <a:latin typeface="Arial"/>
                <a:cs typeface="Arial"/>
              </a:rPr>
              <a:t>Merriam-Webster:</a:t>
            </a:r>
            <a:endParaRPr lang="en-US" dirty="0">
              <a:latin typeface="Arial"/>
              <a:cs typeface="Arial"/>
            </a:endParaRPr>
          </a:p>
          <a:p>
            <a:pPr marL="582930" marR="5080">
              <a:lnSpc>
                <a:spcPct val="100000"/>
              </a:lnSpc>
              <a:spcBef>
                <a:spcPts val="2160"/>
              </a:spcBef>
            </a:pPr>
            <a:endParaRPr lang="en-US" b="1" spc="-5" dirty="0" smtClean="0">
              <a:solidFill>
                <a:srgbClr val="003A77"/>
              </a:solidFill>
              <a:latin typeface="Arial"/>
              <a:cs typeface="Arial"/>
            </a:endParaRPr>
          </a:p>
          <a:p>
            <a:pPr marL="582930" marR="5080">
              <a:lnSpc>
                <a:spcPct val="100000"/>
              </a:lnSpc>
              <a:spcBef>
                <a:spcPts val="2160"/>
              </a:spcBef>
            </a:pPr>
            <a:r>
              <a:rPr lang="en-US" b="1" spc="-5" dirty="0" smtClean="0">
                <a:solidFill>
                  <a:srgbClr val="003A77"/>
                </a:solidFill>
                <a:latin typeface="Arial"/>
                <a:cs typeface="Arial"/>
              </a:rPr>
              <a:t>“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The examination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of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 witness who has already  testified in order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to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check or discredit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the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witness's  </a:t>
            </a:r>
            <a:r>
              <a:rPr lang="en-US" spc="-20" dirty="0">
                <a:solidFill>
                  <a:srgbClr val="003A77"/>
                </a:solidFill>
                <a:latin typeface="Arial"/>
                <a:cs typeface="Arial"/>
              </a:rPr>
              <a:t>testimony,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knowledge, or</a:t>
            </a:r>
            <a:r>
              <a:rPr lang="en-US" spc="6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20" dirty="0">
                <a:solidFill>
                  <a:srgbClr val="003A77"/>
                </a:solidFill>
                <a:latin typeface="Arial"/>
                <a:cs typeface="Arial"/>
              </a:rPr>
              <a:t>credibility.”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47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What is Cross-Examination?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3238"/>
            <a:ext cx="9144000" cy="4068081"/>
          </a:xfrm>
        </p:spPr>
        <p:txBody>
          <a:bodyPr/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ED7921"/>
                </a:solidFill>
                <a:latin typeface="Arial"/>
                <a:cs typeface="Arial"/>
              </a:rPr>
              <a:t>According </a:t>
            </a:r>
            <a:r>
              <a:rPr lang="en-US" b="1" dirty="0">
                <a:solidFill>
                  <a:srgbClr val="ED7921"/>
                </a:solidFill>
                <a:latin typeface="Arial"/>
                <a:cs typeface="Arial"/>
              </a:rPr>
              <a:t>to </a:t>
            </a:r>
            <a:r>
              <a:rPr lang="en-US" b="1" spc="-5" dirty="0">
                <a:solidFill>
                  <a:srgbClr val="ED7921"/>
                </a:solidFill>
                <a:latin typeface="Arial"/>
                <a:cs typeface="Arial"/>
              </a:rPr>
              <a:t>John</a:t>
            </a:r>
            <a:r>
              <a:rPr lang="en-US" b="1" spc="-10" dirty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b="1" spc="-5" dirty="0" err="1">
                <a:solidFill>
                  <a:srgbClr val="ED7921"/>
                </a:solidFill>
                <a:latin typeface="Arial"/>
                <a:cs typeface="Arial"/>
              </a:rPr>
              <a:t>Wigmore</a:t>
            </a:r>
            <a:r>
              <a:rPr lang="en-US" b="1" spc="-5" dirty="0">
                <a:solidFill>
                  <a:srgbClr val="ED7921"/>
                </a:solidFill>
                <a:latin typeface="Arial"/>
                <a:cs typeface="Arial"/>
              </a:rPr>
              <a:t>:</a:t>
            </a:r>
            <a:endParaRPr lang="en-US" dirty="0">
              <a:latin typeface="Arial"/>
              <a:cs typeface="Arial"/>
            </a:endParaRPr>
          </a:p>
          <a:p>
            <a:pPr marL="582930" marR="5080">
              <a:lnSpc>
                <a:spcPct val="100000"/>
              </a:lnSpc>
              <a:spcBef>
                <a:spcPts val="2160"/>
              </a:spcBef>
            </a:pP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“Cross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Examination is beyond any doubt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the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greatest  legal engine ever invented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for the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discovery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of</a:t>
            </a:r>
            <a:r>
              <a:rPr lang="en-US" spc="114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truth.”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8"/>
          <p:cNvSpPr/>
          <p:nvPr/>
        </p:nvSpPr>
        <p:spPr>
          <a:xfrm>
            <a:off x="4267200" y="4267199"/>
            <a:ext cx="4206240" cy="2484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85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Just Ask Any Witness Who is About to be Cross Examined</a:t>
            </a:r>
            <a:endParaRPr lang="en-US" sz="4400" dirty="0">
              <a:latin typeface="+mn-lt"/>
            </a:endParaRPr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5"/>
          <p:cNvSpPr>
            <a:spLocks noGrp="1"/>
          </p:cNvSpPr>
          <p:nvPr>
            <p:ph type="subTitle" idx="1"/>
          </p:nvPr>
        </p:nvSpPr>
        <p:spPr>
          <a:xfrm>
            <a:off x="1524000" y="2233534"/>
            <a:ext cx="9144000" cy="46244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Purpose for Cross-Examination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33534"/>
            <a:ext cx="9144000" cy="4242217"/>
          </a:xfrm>
        </p:spPr>
        <p:txBody>
          <a:bodyPr/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ED7921"/>
                </a:solidFill>
                <a:latin typeface="Arial"/>
                <a:cs typeface="Arial"/>
              </a:rPr>
              <a:t>Probe </a:t>
            </a:r>
            <a:r>
              <a:rPr lang="en-US" b="1" dirty="0">
                <a:solidFill>
                  <a:srgbClr val="ED7921"/>
                </a:solidFill>
                <a:latin typeface="Arial"/>
                <a:cs typeface="Arial"/>
              </a:rPr>
              <a:t>witnesses</a:t>
            </a:r>
            <a:r>
              <a:rPr lang="en-US" b="1" spc="-30" dirty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ED7921"/>
                </a:solidFill>
                <a:latin typeface="Arial"/>
                <a:cs typeface="Arial"/>
              </a:rPr>
              <a:t>on:</a:t>
            </a:r>
            <a:endParaRPr lang="en-US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Credibility/trustworthiness</a:t>
            </a:r>
            <a:endParaRPr lang="en-US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Memory and ability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to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remember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facts of</a:t>
            </a:r>
            <a:r>
              <a:rPr lang="en-US" spc="2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case</a:t>
            </a:r>
            <a:endParaRPr lang="en-US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Background</a:t>
            </a:r>
            <a:endParaRPr lang="en-US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Bias/conflicts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of</a:t>
            </a:r>
            <a:r>
              <a:rPr lang="en-US" spc="2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witness</a:t>
            </a:r>
            <a:endParaRPr lang="en-US" dirty="0">
              <a:latin typeface="Arial"/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2"/>
            <a:ext cx="2563318" cy="99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04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/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Cross-Examination &amp; Credibility</a:t>
            </a:r>
            <a:endParaRPr lang="en-US" sz="4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92569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Determining</a:t>
            </a:r>
            <a:r>
              <a:rPr lang="en-US" spc="-15" dirty="0" smtClean="0"/>
              <a:t> </a:t>
            </a:r>
            <a:r>
              <a:rPr lang="en-US" dirty="0" smtClean="0"/>
              <a:t>Credibility</a:t>
            </a:r>
          </a:p>
          <a:p>
            <a:pPr marL="1154430" marR="698500" indent="-571500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b="0" spc="-5" dirty="0" smtClean="0">
                <a:solidFill>
                  <a:srgbClr val="003A77"/>
                </a:solidFill>
                <a:latin typeface="Arial"/>
                <a:cs typeface="Arial"/>
              </a:rPr>
              <a:t>Conflicts,  </a:t>
            </a:r>
            <a:r>
              <a:rPr lang="en-US" b="0" spc="-5" dirty="0" smtClean="0">
                <a:solidFill>
                  <a:srgbClr val="003A77"/>
                </a:solidFill>
                <a:latin typeface="Arial"/>
                <a:cs typeface="Arial"/>
              </a:rPr>
              <a:t>D</a:t>
            </a:r>
            <a:r>
              <a:rPr lang="en-US" b="0" spc="-15" dirty="0" smtClean="0">
                <a:solidFill>
                  <a:srgbClr val="003A77"/>
                </a:solidFill>
                <a:latin typeface="Arial"/>
                <a:cs typeface="Arial"/>
              </a:rPr>
              <a:t>i</a:t>
            </a:r>
            <a:r>
              <a:rPr lang="en-US" b="0" spc="-5" dirty="0" smtClean="0">
                <a:solidFill>
                  <a:srgbClr val="003A77"/>
                </a:solidFill>
                <a:latin typeface="Arial"/>
                <a:cs typeface="Arial"/>
              </a:rPr>
              <a:t>screpanc</a:t>
            </a:r>
            <a:r>
              <a:rPr lang="en-US" b="0" spc="-15" dirty="0" smtClean="0">
                <a:solidFill>
                  <a:srgbClr val="003A77"/>
                </a:solidFill>
                <a:latin typeface="Arial"/>
                <a:cs typeface="Arial"/>
              </a:rPr>
              <a:t>i</a:t>
            </a:r>
            <a:r>
              <a:rPr lang="en-US" b="0" spc="-5" dirty="0" smtClean="0">
                <a:solidFill>
                  <a:srgbClr val="003A77"/>
                </a:solidFill>
                <a:latin typeface="Arial"/>
                <a:cs typeface="Arial"/>
              </a:rPr>
              <a:t>es/ Inconsistencies</a:t>
            </a:r>
            <a:endParaRPr lang="en-US" b="0" spc="-5" dirty="0" smtClean="0">
              <a:solidFill>
                <a:srgbClr val="003A77"/>
              </a:solidFill>
              <a:latin typeface="Arial"/>
              <a:cs typeface="Arial"/>
            </a:endParaRPr>
          </a:p>
          <a:p>
            <a:pPr marL="1154430" indent="-571500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b="0" spc="-5" dirty="0" smtClean="0">
                <a:solidFill>
                  <a:srgbClr val="003A77"/>
                </a:solidFill>
                <a:latin typeface="Arial"/>
                <a:cs typeface="Arial"/>
              </a:rPr>
              <a:t>Motive/Bias</a:t>
            </a:r>
          </a:p>
          <a:p>
            <a:pPr marL="1154430" indent="-571500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b="0" spc="-5" dirty="0" smtClean="0">
                <a:solidFill>
                  <a:srgbClr val="003A77"/>
                </a:solidFill>
                <a:latin typeface="Arial"/>
                <a:cs typeface="Arial"/>
              </a:rPr>
              <a:t>Inherent</a:t>
            </a:r>
            <a:r>
              <a:rPr lang="en-US" b="0" spc="-35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b="0" spc="-5" dirty="0" smtClean="0">
                <a:solidFill>
                  <a:srgbClr val="003A77"/>
                </a:solidFill>
                <a:latin typeface="Arial"/>
                <a:cs typeface="Arial"/>
              </a:rPr>
              <a:t>plausibility</a:t>
            </a:r>
          </a:p>
          <a:p>
            <a:pPr marL="1154430" indent="-571500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b="0" spc="-5" dirty="0" smtClean="0">
                <a:solidFill>
                  <a:srgbClr val="003A77"/>
                </a:solidFill>
                <a:latin typeface="Arial"/>
                <a:cs typeface="Arial"/>
              </a:rPr>
              <a:t>Internally consistency</a:t>
            </a:r>
            <a:endParaRPr lang="en-US" b="0" spc="-5" dirty="0" smtClean="0">
              <a:solidFill>
                <a:srgbClr val="003A77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925694"/>
          </a:xfrm>
        </p:spPr>
        <p:txBody>
          <a:bodyPr>
            <a:normAutofit/>
          </a:bodyPr>
          <a:lstStyle/>
          <a:p>
            <a:pPr marL="584200" marR="826135" indent="-571500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Font typeface="Wingdings"/>
              <a:buChar char=""/>
              <a:tabLst>
                <a:tab pos="583565" algn="l"/>
                <a:tab pos="584200" algn="l"/>
              </a:tabLst>
            </a:pPr>
            <a:endParaRPr lang="en-US" sz="2400" spc="-5" dirty="0" smtClean="0">
              <a:solidFill>
                <a:srgbClr val="003A77"/>
              </a:solidFill>
              <a:latin typeface="Arial"/>
              <a:cs typeface="Arial"/>
            </a:endParaRPr>
          </a:p>
          <a:p>
            <a:pPr marL="584200" marR="826135" indent="-571500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Font typeface="Wingdings"/>
              <a:buChar char=""/>
              <a:tabLst>
                <a:tab pos="583565" algn="l"/>
                <a:tab pos="584200" algn="l"/>
              </a:tabLst>
            </a:pPr>
            <a:endParaRPr lang="en-US" sz="2400" spc="-5" dirty="0">
              <a:solidFill>
                <a:srgbClr val="003A77"/>
              </a:solidFill>
              <a:latin typeface="Arial"/>
              <a:cs typeface="Arial"/>
            </a:endParaRPr>
          </a:p>
          <a:p>
            <a:pPr marL="584200" marR="826135" indent="-571500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Font typeface="Wingdings"/>
              <a:buChar char=""/>
              <a:tabLst>
                <a:tab pos="583565" algn="l"/>
                <a:tab pos="584200" algn="l"/>
              </a:tabLst>
            </a:pPr>
            <a:r>
              <a:rPr lang="en-US" sz="2400" spc="-5" dirty="0" smtClean="0">
                <a:solidFill>
                  <a:srgbClr val="003A77"/>
                </a:solidFill>
                <a:latin typeface="Arial"/>
                <a:cs typeface="Arial"/>
              </a:rPr>
              <a:t>Opportunity</a:t>
            </a:r>
            <a:r>
              <a:rPr lang="en-US" sz="2400" spc="-5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3A77"/>
                </a:solidFill>
                <a:latin typeface="Arial"/>
                <a:cs typeface="Arial"/>
              </a:rPr>
              <a:t>to  Observe</a:t>
            </a:r>
            <a:endParaRPr lang="en-US" sz="2400" dirty="0" smtClean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3565" algn="l"/>
                <a:tab pos="584200" algn="l"/>
              </a:tabLst>
            </a:pPr>
            <a:r>
              <a:rPr lang="en-US" sz="2400" spc="-5" dirty="0" smtClean="0">
                <a:solidFill>
                  <a:srgbClr val="003A77"/>
                </a:solidFill>
                <a:latin typeface="Arial"/>
                <a:cs typeface="Arial"/>
              </a:rPr>
              <a:t>Demeanor</a:t>
            </a:r>
            <a:endParaRPr lang="en-US" sz="2400" dirty="0" smtClean="0">
              <a:latin typeface="Arial"/>
              <a:cs typeface="Arial"/>
            </a:endParaRPr>
          </a:p>
          <a:p>
            <a:pPr marL="1271270" lvl="1" indent="-582930">
              <a:lnSpc>
                <a:spcPct val="100000"/>
              </a:lnSpc>
              <a:spcBef>
                <a:spcPts val="1795"/>
              </a:spcBef>
              <a:buClr>
                <a:srgbClr val="8D8A7D"/>
              </a:buClr>
              <a:buChar char="–"/>
              <a:tabLst>
                <a:tab pos="1271270" algn="l"/>
                <a:tab pos="1271905" algn="l"/>
              </a:tabLst>
            </a:pPr>
            <a:r>
              <a:rPr lang="en-US" sz="2200" spc="-5" dirty="0" smtClean="0">
                <a:solidFill>
                  <a:srgbClr val="003A77"/>
                </a:solidFill>
                <a:latin typeface="Arial"/>
                <a:cs typeface="Arial"/>
              </a:rPr>
              <a:t>Some</a:t>
            </a:r>
            <a:r>
              <a:rPr lang="en-US" sz="2200" spc="-3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200" spc="-5" dirty="0" smtClean="0">
                <a:solidFill>
                  <a:srgbClr val="003A77"/>
                </a:solidFill>
                <a:latin typeface="Arial"/>
                <a:cs typeface="Arial"/>
              </a:rPr>
              <a:t>limitations</a:t>
            </a:r>
            <a:endParaRPr lang="en-US" sz="2200" dirty="0" smtClean="0">
              <a:latin typeface="Arial"/>
              <a:cs typeface="Arial"/>
            </a:endParaRPr>
          </a:p>
          <a:p>
            <a:pPr marL="1271270" lvl="1" indent="-582930">
              <a:lnSpc>
                <a:spcPct val="100000"/>
              </a:lnSpc>
              <a:spcBef>
                <a:spcPts val="1800"/>
              </a:spcBef>
              <a:buClr>
                <a:srgbClr val="8D8A7D"/>
              </a:buClr>
              <a:buChar char="–"/>
              <a:tabLst>
                <a:tab pos="1271270" algn="l"/>
                <a:tab pos="1271905" algn="l"/>
              </a:tabLst>
            </a:pPr>
            <a:r>
              <a:rPr lang="en-US" sz="2200" spc="-5" dirty="0" smtClean="0">
                <a:solidFill>
                  <a:srgbClr val="003A77"/>
                </a:solidFill>
                <a:latin typeface="Arial"/>
                <a:cs typeface="Arial"/>
              </a:rPr>
              <a:t>Cross</a:t>
            </a:r>
            <a:endParaRPr lang="en-US" sz="22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2"/>
            <a:ext cx="2563318" cy="10105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9"/>
          <p:cNvSpPr/>
          <p:nvPr/>
        </p:nvSpPr>
        <p:spPr>
          <a:xfrm>
            <a:off x="7693659" y="5074403"/>
            <a:ext cx="1447800" cy="1442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298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437307"/>
          </a:xfrm>
        </p:spPr>
        <p:txBody>
          <a:bodyPr>
            <a:normAutofit/>
          </a:bodyPr>
          <a:lstStyle/>
          <a:p>
            <a:r>
              <a:rPr lang="en-US" sz="4400" smtClean="0">
                <a:latin typeface="+mn-lt"/>
              </a:rPr>
              <a:t>New Regulations on Cross-Examination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22120"/>
            <a:ext cx="9144000" cy="4753631"/>
          </a:xfrm>
        </p:spPr>
        <p:txBody>
          <a:bodyPr>
            <a:normAutofit fontScale="92500" lnSpcReduction="20000"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 smtClean="0">
                <a:solidFill>
                  <a:srgbClr val="ED7921"/>
                </a:solidFill>
                <a:latin typeface="Arial"/>
                <a:cs typeface="Arial"/>
              </a:rPr>
              <a:t>Live</a:t>
            </a:r>
            <a:r>
              <a:rPr lang="en-US" sz="3200" b="1" spc="-15" dirty="0" smtClean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sz="3200" b="1" spc="-5" dirty="0" smtClean="0">
                <a:solidFill>
                  <a:srgbClr val="ED7921"/>
                </a:solidFill>
                <a:latin typeface="Arial"/>
                <a:cs typeface="Arial"/>
              </a:rPr>
              <a:t>Hearing</a:t>
            </a:r>
            <a:endParaRPr lang="en-US" sz="3200" dirty="0" smtClean="0">
              <a:latin typeface="Arial"/>
              <a:cs typeface="Arial"/>
            </a:endParaRPr>
          </a:p>
          <a:p>
            <a:pPr marL="1154430" marR="5080" indent="-571500" algn="l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Advisors must be allowed to cross-examine other</a:t>
            </a:r>
            <a:r>
              <a:rPr lang="en-US" sz="2800" spc="-17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parties  and witnesses in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live</a:t>
            </a:r>
            <a:r>
              <a:rPr lang="en-US" sz="2800" spc="-5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hearing</a:t>
            </a:r>
            <a:endParaRPr lang="en-US" sz="2800" dirty="0" smtClean="0">
              <a:latin typeface="Arial"/>
              <a:cs typeface="Arial"/>
            </a:endParaRPr>
          </a:p>
          <a:p>
            <a:pPr marL="1841500" marR="98425" indent="-582295" algn="l">
              <a:lnSpc>
                <a:spcPct val="100000"/>
              </a:lnSpc>
              <a:spcBef>
                <a:spcPts val="1210"/>
              </a:spcBef>
              <a:tabLst>
                <a:tab pos="1841500" algn="l"/>
              </a:tabLst>
            </a:pPr>
            <a:r>
              <a:rPr lang="en-US" dirty="0">
                <a:solidFill>
                  <a:srgbClr val="8D8A7D"/>
                </a:solidFill>
                <a:latin typeface="Arial"/>
                <a:cs typeface="Arial"/>
              </a:rPr>
              <a:t>–	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“Such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cross-examination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at the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live hearing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must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be  conducted </a:t>
            </a:r>
            <a:r>
              <a:rPr lang="en-US" spc="-20" dirty="0">
                <a:solidFill>
                  <a:srgbClr val="003A77"/>
                </a:solidFill>
                <a:latin typeface="Arial"/>
                <a:cs typeface="Arial"/>
              </a:rPr>
              <a:t>directly, </a:t>
            </a:r>
            <a:r>
              <a:rPr lang="en-US" spc="-30" dirty="0">
                <a:solidFill>
                  <a:srgbClr val="003A77"/>
                </a:solidFill>
                <a:latin typeface="Arial"/>
                <a:cs typeface="Arial"/>
              </a:rPr>
              <a:t>orally,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and in real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time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by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the </a:t>
            </a:r>
            <a:r>
              <a:rPr lang="en-US" spc="-15" dirty="0">
                <a:solidFill>
                  <a:srgbClr val="003A77"/>
                </a:solidFill>
                <a:latin typeface="Arial"/>
                <a:cs typeface="Arial"/>
              </a:rPr>
              <a:t>party’s 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advisor of choice and </a:t>
            </a:r>
            <a:r>
              <a:rPr lang="en-US" spc="-10" dirty="0">
                <a:solidFill>
                  <a:srgbClr val="003A77"/>
                </a:solidFill>
                <a:latin typeface="Arial"/>
                <a:cs typeface="Arial"/>
              </a:rPr>
              <a:t>never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by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a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party</a:t>
            </a:r>
            <a:r>
              <a:rPr lang="en-US" spc="3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003A77"/>
                </a:solidFill>
                <a:latin typeface="Arial"/>
                <a:cs typeface="Arial"/>
              </a:rPr>
              <a:t>personally…”</a:t>
            </a:r>
            <a:endParaRPr lang="en-US" dirty="0">
              <a:latin typeface="Arial"/>
              <a:cs typeface="Arial"/>
            </a:endParaRPr>
          </a:p>
          <a:p>
            <a:pPr marL="1154430" marR="247015" indent="-571500" algn="l">
              <a:lnSpc>
                <a:spcPct val="100000"/>
              </a:lnSpc>
              <a:spcBef>
                <a:spcPts val="1795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No party can ever be allowed to personally question</a:t>
            </a:r>
            <a:r>
              <a:rPr lang="en-US" sz="2800" spc="-17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or  cross-examine anyone, only through</a:t>
            </a:r>
            <a:r>
              <a:rPr lang="en-US" sz="2800" spc="-12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advisors</a:t>
            </a:r>
            <a:endParaRPr lang="en-US" sz="2800" dirty="0" smtClean="0">
              <a:latin typeface="Arial"/>
              <a:cs typeface="Arial"/>
            </a:endParaRPr>
          </a:p>
          <a:p>
            <a:pPr marL="1154430" marR="289560" indent="-571500" algn="l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Font typeface="Wingdings"/>
              <a:buChar char=""/>
              <a:tabLst>
                <a:tab pos="1154430" algn="l"/>
              </a:tabLst>
            </a:pP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If any party requests, entire hearing must be held with  parties located in separate rooms, using technology</a:t>
            </a:r>
            <a:r>
              <a:rPr lang="en-US" sz="2800" spc="-17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to  see/hear</a:t>
            </a:r>
            <a:r>
              <a:rPr lang="en-US" sz="2800" spc="-4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all</a:t>
            </a:r>
            <a:endParaRPr lang="en-US" sz="28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94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Title IX Guidance on Implementing Cross Examination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3239"/>
            <a:ext cx="9144000" cy="3792512"/>
          </a:xfrm>
        </p:spPr>
        <p:txBody>
          <a:bodyPr/>
          <a:lstStyle/>
          <a:p>
            <a:endParaRPr lang="en-US" dirty="0" smtClean="0">
              <a:solidFill>
                <a:srgbClr val="003A77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3A77"/>
              </a:solidFill>
              <a:latin typeface="Arial"/>
              <a:cs typeface="Arial"/>
            </a:endParaRPr>
          </a:p>
          <a:p>
            <a:r>
              <a:rPr lang="en-US" sz="4000" dirty="0" smtClean="0">
                <a:solidFill>
                  <a:srgbClr val="003A77"/>
                </a:solidFill>
                <a:latin typeface="Arial"/>
                <a:cs typeface="Arial"/>
              </a:rPr>
              <a:t>What </a:t>
            </a:r>
            <a:r>
              <a:rPr lang="en-US" sz="4000" spc="-5" dirty="0">
                <a:solidFill>
                  <a:srgbClr val="003A77"/>
                </a:solidFill>
                <a:latin typeface="Arial"/>
                <a:cs typeface="Arial"/>
              </a:rPr>
              <a:t>specific guidance do </a:t>
            </a:r>
            <a:r>
              <a:rPr lang="en-US" sz="4000" dirty="0">
                <a:solidFill>
                  <a:srgbClr val="003A77"/>
                </a:solidFill>
                <a:latin typeface="Arial"/>
                <a:cs typeface="Arial"/>
              </a:rPr>
              <a:t>the </a:t>
            </a:r>
            <a:r>
              <a:rPr lang="en-US" sz="4000" spc="-5" dirty="0">
                <a:solidFill>
                  <a:srgbClr val="003A77"/>
                </a:solidFill>
                <a:latin typeface="Arial"/>
                <a:cs typeface="Arial"/>
              </a:rPr>
              <a:t>new regulations give  </a:t>
            </a:r>
            <a:r>
              <a:rPr lang="en-US" sz="4000" dirty="0">
                <a:solidFill>
                  <a:srgbClr val="003A77"/>
                </a:solidFill>
                <a:latin typeface="Arial"/>
                <a:cs typeface="Arial"/>
              </a:rPr>
              <a:t>for </a:t>
            </a:r>
            <a:r>
              <a:rPr lang="en-US" sz="4000" spc="-5" dirty="0">
                <a:solidFill>
                  <a:srgbClr val="003A77"/>
                </a:solidFill>
                <a:latin typeface="Arial"/>
                <a:cs typeface="Arial"/>
              </a:rPr>
              <a:t>implementing </a:t>
            </a:r>
            <a:r>
              <a:rPr lang="en-US" sz="4000" dirty="0">
                <a:solidFill>
                  <a:srgbClr val="003A77"/>
                </a:solidFill>
                <a:latin typeface="Arial"/>
                <a:cs typeface="Arial"/>
              </a:rPr>
              <a:t>the </a:t>
            </a:r>
            <a:r>
              <a:rPr lang="en-US" sz="4000" spc="-5" dirty="0">
                <a:solidFill>
                  <a:srgbClr val="003A77"/>
                </a:solidFill>
                <a:latin typeface="Arial"/>
                <a:cs typeface="Arial"/>
              </a:rPr>
              <a:t>new </a:t>
            </a:r>
            <a:r>
              <a:rPr lang="en-US" sz="4000" dirty="0">
                <a:solidFill>
                  <a:srgbClr val="003A77"/>
                </a:solidFill>
                <a:latin typeface="Arial"/>
                <a:cs typeface="Arial"/>
              </a:rPr>
              <a:t>cross </a:t>
            </a:r>
            <a:r>
              <a:rPr lang="en-US" sz="4000" spc="-5" dirty="0">
                <a:solidFill>
                  <a:srgbClr val="003A77"/>
                </a:solidFill>
                <a:latin typeface="Arial"/>
                <a:cs typeface="Arial"/>
              </a:rPr>
              <a:t>examination  procedures?</a:t>
            </a:r>
            <a:endParaRPr lang="en-US" sz="40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15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39158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New Regulations on Cross-Examination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89760"/>
            <a:ext cx="9144000" cy="4585991"/>
          </a:xfrm>
        </p:spPr>
        <p:txBody>
          <a:bodyPr>
            <a:norm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solidFill>
                  <a:srgbClr val="ED7921"/>
                </a:solidFill>
                <a:latin typeface="Arial"/>
                <a:cs typeface="Arial"/>
              </a:rPr>
              <a:t>Advisors</a:t>
            </a:r>
            <a:endParaRPr lang="en-US" sz="2800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School cannot limit </a:t>
            </a:r>
            <a:r>
              <a:rPr lang="en-US" sz="2800" spc="-15" dirty="0">
                <a:solidFill>
                  <a:srgbClr val="003A77"/>
                </a:solidFill>
                <a:latin typeface="Arial"/>
                <a:cs typeface="Arial"/>
              </a:rPr>
              <a:t>party’s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choice of</a:t>
            </a:r>
            <a:r>
              <a:rPr lang="en-US" sz="2800" spc="8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003A77"/>
                </a:solidFill>
                <a:latin typeface="Arial"/>
                <a:cs typeface="Arial"/>
              </a:rPr>
              <a:t>advisor</a:t>
            </a:r>
            <a:endParaRPr lang="en-US" sz="2800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No advisor? No</a:t>
            </a:r>
            <a:r>
              <a:rPr lang="en-US" sz="2800" spc="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problem!</a:t>
            </a:r>
            <a:endParaRPr lang="en-US" sz="2800" dirty="0">
              <a:latin typeface="Arial"/>
              <a:cs typeface="Arial"/>
            </a:endParaRPr>
          </a:p>
          <a:p>
            <a:pPr marL="1841500" marR="8255" lvl="1" indent="-582295" algn="l">
              <a:lnSpc>
                <a:spcPct val="100000"/>
              </a:lnSpc>
              <a:spcBef>
                <a:spcPts val="1795"/>
              </a:spcBef>
              <a:buClr>
                <a:srgbClr val="8D8A7D"/>
              </a:buClr>
              <a:buChar char="–"/>
              <a:tabLst>
                <a:tab pos="1841500" algn="l"/>
                <a:tab pos="1842135" algn="l"/>
              </a:tabLst>
            </a:pP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If a party does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not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have an advisor at the live  hearing, recipient must provide advisor to  perform</a:t>
            </a:r>
            <a:r>
              <a:rPr lang="en-US" sz="2800" spc="15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cross</a:t>
            </a:r>
            <a:endParaRPr lang="en-US" sz="2800" dirty="0" smtClean="0">
              <a:latin typeface="Arial"/>
              <a:cs typeface="Arial"/>
            </a:endParaRPr>
          </a:p>
          <a:p>
            <a:pPr marL="1841500" lvl="1" indent="-582930" algn="l">
              <a:lnSpc>
                <a:spcPct val="100000"/>
              </a:lnSpc>
              <a:spcBef>
                <a:spcPts val="1800"/>
              </a:spcBef>
              <a:buClr>
                <a:srgbClr val="8D8A7D"/>
              </a:buClr>
              <a:buChar char="–"/>
              <a:tabLst>
                <a:tab pos="1841500" algn="l"/>
                <a:tab pos="1842135" algn="l"/>
              </a:tabLst>
            </a:pP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May be, but is not required to be, an</a:t>
            </a:r>
            <a:r>
              <a:rPr lang="en-US" sz="2800" spc="95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attorney</a:t>
            </a:r>
            <a:endParaRPr lang="en-US" sz="2800" dirty="0" smtClean="0">
              <a:latin typeface="Arial"/>
              <a:cs typeface="Arial"/>
            </a:endParaRPr>
          </a:p>
          <a:p>
            <a:pPr algn="l"/>
            <a:endParaRPr lang="en-US" sz="2800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999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In-House Advisors</a:t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Pros and cons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33534"/>
            <a:ext cx="9144000" cy="4242217"/>
          </a:xfrm>
        </p:spPr>
        <p:txBody>
          <a:bodyPr/>
          <a:lstStyle/>
          <a:p>
            <a:pPr marL="593090" marR="841375" indent="-572135" algn="l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593725" algn="l"/>
                <a:tab pos="594360" algn="l"/>
              </a:tabLst>
            </a:pPr>
            <a:r>
              <a:rPr lang="en-US" sz="3200" b="1" spc="-5" dirty="0" smtClean="0">
                <a:solidFill>
                  <a:srgbClr val="ED7921"/>
                </a:solidFill>
                <a:latin typeface="Arial"/>
                <a:cs typeface="Arial"/>
              </a:rPr>
              <a:t>Pros</a:t>
            </a:r>
            <a:r>
              <a:rPr lang="en-US" sz="3200" spc="-5" dirty="0" smtClean="0"/>
              <a:t>: Lower </a:t>
            </a:r>
            <a:r>
              <a:rPr lang="en-US" sz="3200" dirty="0" smtClean="0"/>
              <a:t>costs, </a:t>
            </a:r>
            <a:r>
              <a:rPr lang="en-US" sz="3200" spc="-5" dirty="0" smtClean="0"/>
              <a:t>people familiar with </a:t>
            </a:r>
            <a:r>
              <a:rPr lang="en-US" sz="3200" dirty="0" smtClean="0"/>
              <a:t>campus  </a:t>
            </a:r>
            <a:r>
              <a:rPr lang="en-US" sz="3200" spc="-5" dirty="0" smtClean="0"/>
              <a:t>environment</a:t>
            </a:r>
          </a:p>
          <a:p>
            <a:pPr marL="593090" indent="-572135" algn="l">
              <a:lnSpc>
                <a:spcPct val="100000"/>
              </a:lnSpc>
              <a:spcBef>
                <a:spcPts val="2400"/>
              </a:spcBef>
              <a:buFont typeface="Wingdings"/>
              <a:buChar char=""/>
              <a:tabLst>
                <a:tab pos="593725" algn="l"/>
                <a:tab pos="594360" algn="l"/>
              </a:tabLst>
            </a:pPr>
            <a:r>
              <a:rPr lang="en-US" sz="3200" b="1" spc="-5" dirty="0" smtClean="0">
                <a:solidFill>
                  <a:srgbClr val="ED7921"/>
                </a:solidFill>
                <a:latin typeface="Arial"/>
                <a:cs typeface="Arial"/>
              </a:rPr>
              <a:t>Cons</a:t>
            </a:r>
            <a:r>
              <a:rPr lang="en-US" sz="3200" spc="-5" dirty="0" smtClean="0"/>
              <a:t>: Potential conflicts </a:t>
            </a:r>
            <a:r>
              <a:rPr lang="en-US" sz="3200" dirty="0" smtClean="0"/>
              <a:t>&amp; </a:t>
            </a:r>
            <a:r>
              <a:rPr lang="en-US" sz="3200" spc="-5" dirty="0" smtClean="0"/>
              <a:t>may </a:t>
            </a:r>
            <a:r>
              <a:rPr lang="en-US" sz="3200" dirty="0" smtClean="0"/>
              <a:t>have to go up</a:t>
            </a:r>
            <a:r>
              <a:rPr lang="en-US" sz="3200" spc="30" dirty="0" smtClean="0"/>
              <a:t> </a:t>
            </a:r>
            <a:r>
              <a:rPr lang="en-US" sz="3200" spc="-5" dirty="0" smtClean="0"/>
              <a:t>against lawyers</a:t>
            </a:r>
          </a:p>
          <a:p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10"/>
          <p:cNvSpPr/>
          <p:nvPr/>
        </p:nvSpPr>
        <p:spPr>
          <a:xfrm>
            <a:off x="4068317" y="4897057"/>
            <a:ext cx="3028950" cy="1448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14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Department of Education Releases New Title IX Regulations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3239"/>
            <a:ext cx="9144000" cy="3792512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10" dirty="0" smtClean="0">
                <a:solidFill>
                  <a:srgbClr val="ED7921"/>
                </a:solidFill>
                <a:latin typeface="Arial"/>
                <a:cs typeface="Arial"/>
              </a:rPr>
              <a:t>Title </a:t>
            </a:r>
            <a:r>
              <a:rPr lang="en-US" sz="2800" b="1" dirty="0" smtClean="0">
                <a:solidFill>
                  <a:srgbClr val="ED7921"/>
                </a:solidFill>
                <a:latin typeface="Arial"/>
                <a:cs typeface="Arial"/>
              </a:rPr>
              <a:t>IX of the </a:t>
            </a:r>
            <a:r>
              <a:rPr lang="en-US" sz="2800" b="1" spc="-5" dirty="0" smtClean="0">
                <a:solidFill>
                  <a:srgbClr val="ED7921"/>
                </a:solidFill>
                <a:latin typeface="Arial"/>
                <a:cs typeface="Arial"/>
              </a:rPr>
              <a:t>Education Amendments Act </a:t>
            </a:r>
            <a:r>
              <a:rPr lang="en-US" sz="2800" b="1" dirty="0" smtClean="0">
                <a:solidFill>
                  <a:srgbClr val="ED7921"/>
                </a:solidFill>
                <a:latin typeface="Arial"/>
                <a:cs typeface="Arial"/>
              </a:rPr>
              <a:t>of</a:t>
            </a:r>
            <a:r>
              <a:rPr lang="en-US" sz="2800" b="1" spc="-190" dirty="0" smtClean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sz="2800" b="1" spc="-10" dirty="0" smtClean="0">
                <a:solidFill>
                  <a:srgbClr val="ED7921"/>
                </a:solidFill>
                <a:latin typeface="Arial"/>
                <a:cs typeface="Arial"/>
              </a:rPr>
              <a:t>1972</a:t>
            </a:r>
            <a:endParaRPr lang="en-US" sz="2800" dirty="0" smtClean="0">
              <a:latin typeface="Arial"/>
              <a:cs typeface="Arial"/>
            </a:endParaRPr>
          </a:p>
          <a:p>
            <a:pPr marL="582930" marR="5080">
              <a:lnSpc>
                <a:spcPct val="100000"/>
              </a:lnSpc>
              <a:spcBef>
                <a:spcPts val="2160"/>
              </a:spcBef>
            </a:pPr>
            <a:endParaRPr lang="en-US" dirty="0" smtClean="0">
              <a:solidFill>
                <a:srgbClr val="003A77"/>
              </a:solidFill>
              <a:latin typeface="Arial"/>
              <a:cs typeface="Arial"/>
            </a:endParaRPr>
          </a:p>
          <a:p>
            <a:pPr marL="582930" marR="5080">
              <a:lnSpc>
                <a:spcPct val="100000"/>
              </a:lnSpc>
              <a:spcBef>
                <a:spcPts val="2160"/>
              </a:spcBef>
            </a:pPr>
            <a:r>
              <a:rPr lang="en-US" dirty="0" smtClean="0">
                <a:solidFill>
                  <a:srgbClr val="003A77"/>
                </a:solidFill>
                <a:latin typeface="Arial"/>
                <a:cs typeface="Arial"/>
              </a:rPr>
              <a:t>“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No person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in the United States shall, on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the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basis of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sex,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be 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excluded from participation in, be denied the benefits of, or</a:t>
            </a:r>
            <a:r>
              <a:rPr lang="en-US" spc="-21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be  subjected to discrimination under any education program or  activity receiving Federal financial</a:t>
            </a:r>
            <a:r>
              <a:rPr lang="en-US" spc="-7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assistance.”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315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Lawyers as Advisors</a:t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Pros and Cons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33534"/>
            <a:ext cx="9144000" cy="4380626"/>
          </a:xfrm>
        </p:spPr>
        <p:txBody>
          <a:bodyPr/>
          <a:lstStyle/>
          <a:p>
            <a:pPr marL="584200" indent="-572135" algn="l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2800" b="1" spc="-5" dirty="0">
                <a:solidFill>
                  <a:srgbClr val="ED7921"/>
                </a:solidFill>
                <a:latin typeface="Arial"/>
                <a:cs typeface="Arial"/>
              </a:rPr>
              <a:t>Pros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: Experience and skill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at</a:t>
            </a:r>
            <a:r>
              <a:rPr lang="en-US" sz="2800" spc="8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cross-examination</a:t>
            </a:r>
            <a:endParaRPr lang="en-US" sz="2800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2800" b="1" spc="-5" dirty="0">
                <a:solidFill>
                  <a:srgbClr val="ED7921"/>
                </a:solidFill>
                <a:latin typeface="Arial"/>
                <a:cs typeface="Arial"/>
              </a:rPr>
              <a:t>Cons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: Management,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no judge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, no rules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of</a:t>
            </a:r>
            <a:r>
              <a:rPr lang="en-US" sz="2800" spc="7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evidence</a:t>
            </a:r>
          </a:p>
          <a:p>
            <a:pPr marL="12065">
              <a:lnSpc>
                <a:spcPct val="100000"/>
              </a:lnSpc>
              <a:spcBef>
                <a:spcPts val="2400"/>
              </a:spcBef>
              <a:tabLst>
                <a:tab pos="584200" algn="l"/>
                <a:tab pos="584835" algn="l"/>
              </a:tabLst>
            </a:pPr>
            <a:endParaRPr lang="en-US" spc="-5" dirty="0" smtClean="0">
              <a:solidFill>
                <a:srgbClr val="003A77"/>
              </a:solidFill>
              <a:latin typeface="Arial"/>
              <a:cs typeface="Arial"/>
            </a:endParaRPr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8"/>
          <p:cNvSpPr/>
          <p:nvPr/>
        </p:nvSpPr>
        <p:spPr>
          <a:xfrm>
            <a:off x="5198424" y="4182255"/>
            <a:ext cx="1368430" cy="2151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904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66590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Managing Cross-Examination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3239"/>
            <a:ext cx="9144000" cy="3792512"/>
          </a:xfrm>
        </p:spPr>
        <p:txBody>
          <a:bodyPr>
            <a:norm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ED7921"/>
                </a:solidFill>
                <a:latin typeface="Arial"/>
                <a:cs typeface="Arial"/>
              </a:rPr>
              <a:t>Limitations on</a:t>
            </a:r>
            <a:r>
              <a:rPr lang="en-US" sz="2800" b="1" spc="-55" dirty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sz="2800" b="1" spc="-5" dirty="0">
                <a:solidFill>
                  <a:srgbClr val="ED7921"/>
                </a:solidFill>
                <a:latin typeface="Arial"/>
                <a:cs typeface="Arial"/>
              </a:rPr>
              <a:t>Cross-Examination</a:t>
            </a:r>
            <a:endParaRPr lang="en-US" sz="2800" dirty="0">
              <a:latin typeface="Arial"/>
              <a:cs typeface="Arial"/>
            </a:endParaRPr>
          </a:p>
          <a:p>
            <a:pPr marL="1154430" marR="5080" indent="-571500" algn="l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Relevance is only evidentiary exclusion imposed  by the</a:t>
            </a:r>
            <a:r>
              <a:rPr lang="en-US" sz="2800" spc="-1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regulations</a:t>
            </a:r>
            <a:endParaRPr lang="en-US" sz="2800" dirty="0">
              <a:latin typeface="Arial"/>
              <a:cs typeface="Arial"/>
            </a:endParaRPr>
          </a:p>
          <a:p>
            <a:pPr marL="1154430" marR="638810" indent="-571500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Questioning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must </a:t>
            </a:r>
            <a:r>
              <a:rPr lang="en-US" sz="2800" spc="-10" dirty="0">
                <a:solidFill>
                  <a:srgbClr val="003A77"/>
                </a:solidFill>
                <a:latin typeface="Arial"/>
                <a:cs typeface="Arial"/>
              </a:rPr>
              <a:t>be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respectful (per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student 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codes)</a:t>
            </a:r>
            <a:endParaRPr lang="en-US" sz="2800" dirty="0">
              <a:latin typeface="Arial"/>
              <a:cs typeface="Arial"/>
            </a:endParaRPr>
          </a:p>
          <a:p>
            <a:pPr algn="l"/>
            <a:endParaRPr lang="en-US" sz="2800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2"/>
            <a:ext cx="2563318" cy="980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397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45254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How To Determine Relevance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9280"/>
            <a:ext cx="9144000" cy="4616471"/>
          </a:xfrm>
        </p:spPr>
        <p:txBody>
          <a:bodyPr>
            <a:normAutofit/>
          </a:bodyPr>
          <a:lstStyle/>
          <a:p>
            <a:pPr marL="584200" indent="-572135" algn="l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Rule 401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of the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Federal Rules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of</a:t>
            </a:r>
            <a:r>
              <a:rPr lang="en-US" sz="2800" spc="2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Evidence</a:t>
            </a:r>
            <a:endParaRPr lang="en-US" sz="2800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2800" b="1" spc="-50" dirty="0">
                <a:solidFill>
                  <a:srgbClr val="003A77"/>
                </a:solidFill>
                <a:latin typeface="Arial"/>
                <a:cs typeface="Arial"/>
              </a:rPr>
              <a:t>Test </a:t>
            </a:r>
            <a:r>
              <a:rPr lang="en-US" sz="2800" b="1" dirty="0">
                <a:solidFill>
                  <a:srgbClr val="003A77"/>
                </a:solidFill>
                <a:latin typeface="Arial"/>
                <a:cs typeface="Arial"/>
              </a:rPr>
              <a:t>for </a:t>
            </a:r>
            <a:r>
              <a:rPr lang="en-US" sz="2800" b="1" spc="-5" dirty="0">
                <a:solidFill>
                  <a:srgbClr val="003A77"/>
                </a:solidFill>
                <a:latin typeface="Arial"/>
                <a:cs typeface="Arial"/>
              </a:rPr>
              <a:t>Relevant</a:t>
            </a:r>
            <a:r>
              <a:rPr lang="en-US" sz="2800" b="1" spc="3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b="1" spc="-5" dirty="0">
                <a:solidFill>
                  <a:srgbClr val="003A77"/>
                </a:solidFill>
                <a:latin typeface="Arial"/>
                <a:cs typeface="Arial"/>
              </a:rPr>
              <a:t>Evidence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:</a:t>
            </a:r>
            <a:endParaRPr lang="en-US" sz="2800" dirty="0">
              <a:latin typeface="Arial"/>
              <a:cs typeface="Arial"/>
            </a:endParaRPr>
          </a:p>
          <a:p>
            <a:pPr marL="1273175" lvl="1" indent="-582930" algn="l">
              <a:lnSpc>
                <a:spcPct val="100000"/>
              </a:lnSpc>
              <a:spcBef>
                <a:spcPts val="1795"/>
              </a:spcBef>
              <a:buClr>
                <a:srgbClr val="8D8A7D"/>
              </a:buClr>
              <a:buChar char="–"/>
              <a:tabLst>
                <a:tab pos="1273175" algn="l"/>
                <a:tab pos="1273810" algn="l"/>
              </a:tabLst>
            </a:pP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Evidence is relevant</a:t>
            </a:r>
            <a:r>
              <a:rPr lang="en-US" sz="2800" spc="3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if:</a:t>
            </a:r>
            <a:endParaRPr lang="en-US" sz="2800" dirty="0" smtClean="0">
              <a:latin typeface="Arial"/>
              <a:cs typeface="Arial"/>
            </a:endParaRPr>
          </a:p>
          <a:p>
            <a:pPr marL="1949450" marR="5080" lvl="2" indent="-570230" algn="l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AutoNum type="alphaLcParenR"/>
              <a:tabLst>
                <a:tab pos="1950085" algn="l"/>
              </a:tabLst>
            </a:pP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It has any tendency to make a fact more or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less 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probable than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it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would be without the evidence;  and</a:t>
            </a:r>
            <a:endParaRPr lang="en-US" sz="2800" dirty="0" smtClean="0">
              <a:latin typeface="Arial"/>
              <a:cs typeface="Arial"/>
            </a:endParaRPr>
          </a:p>
          <a:p>
            <a:pPr marL="1949450" marR="239395" lvl="2" indent="-570230" algn="l">
              <a:lnSpc>
                <a:spcPct val="100000"/>
              </a:lnSpc>
              <a:spcBef>
                <a:spcPts val="1805"/>
              </a:spcBef>
              <a:buClr>
                <a:srgbClr val="ED7921"/>
              </a:buClr>
              <a:buAutoNum type="alphaLcParenR"/>
              <a:tabLst>
                <a:tab pos="1949450" algn="l"/>
                <a:tab pos="1950085" algn="l"/>
              </a:tabLst>
            </a:pP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The fact is of consequence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in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determining the 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action.</a:t>
            </a:r>
            <a:endParaRPr lang="en-US" sz="2800" dirty="0" smtClean="0">
              <a:latin typeface="Arial"/>
              <a:cs typeface="Arial"/>
            </a:endParaRPr>
          </a:p>
          <a:p>
            <a:pPr algn="l"/>
            <a:endParaRPr lang="en-US" sz="2800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983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63542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When Must Relevance be Determined?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20240"/>
            <a:ext cx="9144000" cy="4815839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ED7921"/>
                </a:solidFill>
                <a:latin typeface="Arial"/>
                <a:cs typeface="Arial"/>
              </a:rPr>
              <a:t>Real-time</a:t>
            </a:r>
            <a:endParaRPr lang="en-US" dirty="0">
              <a:latin typeface="Arial"/>
              <a:cs typeface="Arial"/>
            </a:endParaRPr>
          </a:p>
          <a:p>
            <a:pPr marL="1154430" marR="669290" indent="-571500" algn="l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The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decision maker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must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exclude irrelevant  questions</a:t>
            </a:r>
            <a:endParaRPr lang="en-US" dirty="0">
              <a:latin typeface="Arial"/>
              <a:cs typeface="Arial"/>
            </a:endParaRPr>
          </a:p>
          <a:p>
            <a:pPr marL="736600" lvl="1" algn="l">
              <a:lnSpc>
                <a:spcPct val="100000"/>
              </a:lnSpc>
              <a:spcBef>
                <a:spcPts val="1795"/>
              </a:spcBef>
              <a:buClr>
                <a:srgbClr val="8D8A7D"/>
              </a:buClr>
              <a:tabLst>
                <a:tab pos="1319530" algn="l"/>
                <a:tab pos="1842135" algn="l"/>
              </a:tabLst>
            </a:pPr>
            <a:r>
              <a:rPr lang="en-US" sz="2400" spc="-5" dirty="0" smtClean="0">
                <a:solidFill>
                  <a:srgbClr val="003A77"/>
                </a:solidFill>
                <a:latin typeface="Arial"/>
                <a:cs typeface="Arial"/>
              </a:rPr>
              <a:t>     Makes </a:t>
            </a:r>
            <a:r>
              <a:rPr lang="en-US" sz="2400" spc="-5" dirty="0" smtClean="0">
                <a:solidFill>
                  <a:srgbClr val="003A77"/>
                </a:solidFill>
                <a:latin typeface="Arial"/>
                <a:cs typeface="Arial"/>
              </a:rPr>
              <a:t>relevance determination on the</a:t>
            </a:r>
            <a:r>
              <a:rPr lang="en-US" sz="2400" spc="75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400" spc="-5" dirty="0" smtClean="0">
                <a:solidFill>
                  <a:srgbClr val="003A77"/>
                </a:solidFill>
                <a:latin typeface="Arial"/>
                <a:cs typeface="Arial"/>
              </a:rPr>
              <a:t>spot</a:t>
            </a:r>
            <a:endParaRPr lang="en-US" sz="2400" dirty="0" smtClean="0">
              <a:latin typeface="Arial"/>
              <a:cs typeface="Arial"/>
            </a:endParaRPr>
          </a:p>
          <a:p>
            <a:pPr marR="398145" algn="l">
              <a:lnSpc>
                <a:spcPct val="100000"/>
              </a:lnSpc>
            </a:pPr>
            <a:r>
              <a:rPr lang="en-US" spc="-5" dirty="0" smtClean="0">
                <a:solidFill>
                  <a:srgbClr val="003A77"/>
                </a:solidFill>
                <a:latin typeface="Arial"/>
                <a:cs typeface="Arial"/>
              </a:rPr>
              <a:t>before party/witness</a:t>
            </a:r>
            <a:r>
              <a:rPr lang="en-US" spc="35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srgbClr val="003A77"/>
                </a:solidFill>
                <a:latin typeface="Arial"/>
                <a:cs typeface="Arial"/>
              </a:rPr>
              <a:t>answers</a:t>
            </a:r>
            <a:endParaRPr lang="en-US" dirty="0">
              <a:latin typeface="Arial"/>
              <a:cs typeface="Arial"/>
            </a:endParaRPr>
          </a:p>
          <a:p>
            <a:pPr marR="398145" algn="l">
              <a:lnSpc>
                <a:spcPct val="100000"/>
              </a:lnSpc>
            </a:pPr>
            <a:r>
              <a:rPr lang="en-US" sz="2400" spc="-5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400" spc="-5" smtClean="0">
                <a:solidFill>
                  <a:srgbClr val="003A77"/>
                </a:solidFill>
                <a:latin typeface="Arial"/>
                <a:cs typeface="Arial"/>
              </a:rPr>
              <a:t>            Regulation </a:t>
            </a:r>
            <a:r>
              <a:rPr lang="en-US" sz="2400" spc="-5" dirty="0" smtClean="0">
                <a:solidFill>
                  <a:srgbClr val="003A77"/>
                </a:solidFill>
                <a:latin typeface="Arial"/>
                <a:cs typeface="Arial"/>
              </a:rPr>
              <a:t>language: </a:t>
            </a:r>
            <a:r>
              <a:rPr lang="en-US" sz="2400" dirty="0" smtClean="0">
                <a:solidFill>
                  <a:srgbClr val="003A77"/>
                </a:solidFill>
                <a:latin typeface="Arial"/>
                <a:cs typeface="Arial"/>
              </a:rPr>
              <a:t>“</a:t>
            </a:r>
            <a:r>
              <a:rPr lang="en-US" sz="2400" b="1" dirty="0" smtClean="0">
                <a:solidFill>
                  <a:srgbClr val="003A77"/>
                </a:solidFill>
                <a:latin typeface="Arial"/>
                <a:cs typeface="Arial"/>
              </a:rPr>
              <a:t>Before </a:t>
            </a:r>
            <a:r>
              <a:rPr lang="en-US" sz="2400" b="1" spc="-5" dirty="0" smtClean="0">
                <a:solidFill>
                  <a:srgbClr val="003A77"/>
                </a:solidFill>
                <a:latin typeface="Arial"/>
                <a:cs typeface="Arial"/>
              </a:rPr>
              <a:t>a complainant</a:t>
            </a:r>
            <a:r>
              <a:rPr lang="en-US" sz="2400" b="1" spc="-5" smtClean="0">
                <a:solidFill>
                  <a:srgbClr val="003A77"/>
                </a:solidFill>
                <a:latin typeface="Arial"/>
                <a:cs typeface="Arial"/>
              </a:rPr>
              <a:t>,  </a:t>
            </a:r>
            <a:r>
              <a:rPr lang="en-US" sz="2400" b="1" spc="-5" smtClean="0">
                <a:solidFill>
                  <a:srgbClr val="003A77"/>
                </a:solidFill>
                <a:latin typeface="Arial"/>
                <a:cs typeface="Arial"/>
              </a:rPr>
              <a:t>       respondent</a:t>
            </a:r>
            <a:r>
              <a:rPr lang="en-US" sz="2400" b="1" spc="-5" dirty="0" smtClean="0">
                <a:solidFill>
                  <a:srgbClr val="003A77"/>
                </a:solidFill>
                <a:latin typeface="Arial"/>
                <a:cs typeface="Arial"/>
              </a:rPr>
              <a:t>, or </a:t>
            </a:r>
            <a:r>
              <a:rPr lang="en-US" sz="2400" b="1" dirty="0" smtClean="0">
                <a:solidFill>
                  <a:srgbClr val="003A77"/>
                </a:solidFill>
                <a:latin typeface="Arial"/>
                <a:cs typeface="Arial"/>
              </a:rPr>
              <a:t>witness answers </a:t>
            </a:r>
            <a:r>
              <a:rPr lang="en-US" sz="2400" spc="-5" dirty="0" smtClean="0">
                <a:solidFill>
                  <a:srgbClr val="003A77"/>
                </a:solidFill>
                <a:latin typeface="Arial"/>
                <a:cs typeface="Arial"/>
              </a:rPr>
              <a:t>a </a:t>
            </a:r>
            <a:r>
              <a:rPr lang="en-US" sz="2400" dirty="0" smtClean="0">
                <a:solidFill>
                  <a:srgbClr val="003A77"/>
                </a:solidFill>
                <a:latin typeface="Arial"/>
                <a:cs typeface="Arial"/>
              </a:rPr>
              <a:t>cross-  </a:t>
            </a:r>
            <a:r>
              <a:rPr lang="en-US" sz="2400" spc="-5" dirty="0" smtClean="0">
                <a:solidFill>
                  <a:srgbClr val="003A77"/>
                </a:solidFill>
                <a:latin typeface="Arial"/>
                <a:cs typeface="Arial"/>
              </a:rPr>
              <a:t>examination or other question, the </a:t>
            </a:r>
            <a:r>
              <a:rPr lang="en-US" sz="2400" dirty="0" smtClean="0">
                <a:solidFill>
                  <a:srgbClr val="003A77"/>
                </a:solidFill>
                <a:latin typeface="Arial"/>
                <a:cs typeface="Arial"/>
              </a:rPr>
              <a:t>decision-  </a:t>
            </a:r>
            <a:r>
              <a:rPr lang="en-US" sz="2400" spc="-5" dirty="0" smtClean="0">
                <a:solidFill>
                  <a:srgbClr val="003A77"/>
                </a:solidFill>
                <a:latin typeface="Arial"/>
                <a:cs typeface="Arial"/>
              </a:rPr>
              <a:t>maker(s) must </a:t>
            </a:r>
            <a:r>
              <a:rPr lang="en-US" sz="2400" dirty="0" smtClean="0">
                <a:solidFill>
                  <a:srgbClr val="003A77"/>
                </a:solidFill>
                <a:latin typeface="Arial"/>
                <a:cs typeface="Arial"/>
              </a:rPr>
              <a:t>first </a:t>
            </a:r>
            <a:r>
              <a:rPr lang="en-US" sz="2400" spc="-5" dirty="0" smtClean="0">
                <a:solidFill>
                  <a:srgbClr val="003A77"/>
                </a:solidFill>
                <a:latin typeface="Arial"/>
                <a:cs typeface="Arial"/>
              </a:rPr>
              <a:t>determine whether the  question </a:t>
            </a:r>
            <a:r>
              <a:rPr lang="en-US" sz="2400" dirty="0" smtClean="0">
                <a:solidFill>
                  <a:srgbClr val="003A77"/>
                </a:solidFill>
                <a:latin typeface="Arial"/>
                <a:cs typeface="Arial"/>
              </a:rPr>
              <a:t>is </a:t>
            </a:r>
            <a:r>
              <a:rPr lang="en-US" sz="2400" spc="-5" dirty="0" smtClean="0">
                <a:solidFill>
                  <a:srgbClr val="003A77"/>
                </a:solidFill>
                <a:latin typeface="Arial"/>
                <a:cs typeface="Arial"/>
              </a:rPr>
              <a:t>relevant and explain any decision to  exclude a question as not</a:t>
            </a:r>
            <a:r>
              <a:rPr lang="en-US" sz="2400" spc="1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3A77"/>
                </a:solidFill>
                <a:latin typeface="Arial"/>
                <a:cs typeface="Arial"/>
              </a:rPr>
              <a:t>relevant.”</a:t>
            </a:r>
            <a:endParaRPr lang="en-US" sz="2400" dirty="0" smtClean="0">
              <a:latin typeface="Arial"/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20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43730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The Pause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22120"/>
            <a:ext cx="9144000" cy="4998720"/>
          </a:xfrm>
        </p:spPr>
        <p:txBody>
          <a:bodyPr/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 smtClean="0">
                <a:solidFill>
                  <a:srgbClr val="ED7921"/>
                </a:solidFill>
                <a:latin typeface="Arial"/>
                <a:cs typeface="Arial"/>
              </a:rPr>
              <a:t>What is “the</a:t>
            </a:r>
            <a:r>
              <a:rPr lang="en-US" sz="2800" b="1" spc="-20" dirty="0" smtClean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sz="2800" b="1" spc="-5" dirty="0" smtClean="0">
                <a:solidFill>
                  <a:srgbClr val="ED7921"/>
                </a:solidFill>
                <a:latin typeface="Arial"/>
                <a:cs typeface="Arial"/>
              </a:rPr>
              <a:t>pause”?</a:t>
            </a:r>
            <a:endParaRPr lang="en-US" sz="2800" dirty="0" smtClean="0">
              <a:latin typeface="Arial"/>
              <a:cs typeface="Arial"/>
            </a:endParaRPr>
          </a:p>
          <a:p>
            <a:pPr marL="1154430" marR="5080" indent="-571500" algn="l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Break in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the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flow of the hearing, during which</a:t>
            </a:r>
            <a:r>
              <a:rPr lang="en-US" spc="-14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decision  maker determines relevance of</a:t>
            </a:r>
            <a:r>
              <a:rPr lang="en-US" spc="-12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question</a:t>
            </a:r>
            <a:endParaRPr lang="en-US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Happens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after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every</a:t>
            </a:r>
            <a:r>
              <a:rPr lang="en-US" spc="-6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question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6"/>
          <p:cNvSpPr/>
          <p:nvPr/>
        </p:nvSpPr>
        <p:spPr>
          <a:xfrm>
            <a:off x="3480853" y="4221480"/>
            <a:ext cx="3547648" cy="1869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8985354" y="3159426"/>
            <a:ext cx="2470006" cy="33937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25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52874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New Regulations on Cross-Examination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35480"/>
            <a:ext cx="9144000" cy="4922520"/>
          </a:xfrm>
        </p:spPr>
        <p:txBody>
          <a:bodyPr/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2600" b="1" spc="-5" dirty="0" smtClean="0">
                <a:solidFill>
                  <a:srgbClr val="ED7921"/>
                </a:solidFill>
                <a:latin typeface="Arial"/>
                <a:cs typeface="Arial"/>
              </a:rPr>
              <a:t>Relevance</a:t>
            </a:r>
            <a:endParaRPr lang="en-US" sz="2600" dirty="0" smtClean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2155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600" spc="-5" dirty="0">
                <a:solidFill>
                  <a:srgbClr val="003A77"/>
                </a:solidFill>
                <a:latin typeface="Arial"/>
                <a:cs typeface="Arial"/>
              </a:rPr>
              <a:t>Relevance explanation does not have to be</a:t>
            </a:r>
            <a:r>
              <a:rPr lang="en-US" sz="2600" spc="8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600" spc="-5" dirty="0">
                <a:solidFill>
                  <a:srgbClr val="003A77"/>
                </a:solidFill>
                <a:latin typeface="Arial"/>
                <a:cs typeface="Arial"/>
              </a:rPr>
              <a:t>lengthy</a:t>
            </a:r>
            <a:endParaRPr lang="en-US" sz="2600" dirty="0">
              <a:latin typeface="Arial"/>
              <a:cs typeface="Arial"/>
            </a:endParaRPr>
          </a:p>
          <a:p>
            <a:pPr marL="1154430" marR="176530" indent="-571500" algn="l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600" spc="-5" dirty="0">
                <a:solidFill>
                  <a:srgbClr val="003A77"/>
                </a:solidFill>
                <a:latin typeface="Arial"/>
                <a:cs typeface="Arial"/>
              </a:rPr>
              <a:t>Provides a pause </a:t>
            </a:r>
            <a:r>
              <a:rPr lang="en-US" sz="2600" dirty="0">
                <a:solidFill>
                  <a:srgbClr val="003A77"/>
                </a:solidFill>
                <a:latin typeface="Arial"/>
                <a:cs typeface="Arial"/>
              </a:rPr>
              <a:t>in </a:t>
            </a:r>
            <a:r>
              <a:rPr lang="en-US" sz="2600" spc="-5" dirty="0">
                <a:solidFill>
                  <a:srgbClr val="003A77"/>
                </a:solidFill>
                <a:latin typeface="Arial"/>
                <a:cs typeface="Arial"/>
              </a:rPr>
              <a:t>process; pace does not place  undue pressure for immediate</a:t>
            </a:r>
            <a:r>
              <a:rPr lang="en-US" sz="2600" spc="6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600" spc="-5" dirty="0">
                <a:solidFill>
                  <a:srgbClr val="003A77"/>
                </a:solidFill>
                <a:latin typeface="Arial"/>
                <a:cs typeface="Arial"/>
              </a:rPr>
              <a:t>answer</a:t>
            </a:r>
            <a:endParaRPr lang="en-US" sz="2600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600" spc="-5" dirty="0">
                <a:solidFill>
                  <a:srgbClr val="003A77"/>
                </a:solidFill>
                <a:latin typeface="Arial"/>
                <a:cs typeface="Arial"/>
              </a:rPr>
              <a:t>Appeal of erroneous relevance</a:t>
            </a:r>
            <a:r>
              <a:rPr lang="en-US" sz="2600" spc="5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600" spc="-5" dirty="0">
                <a:solidFill>
                  <a:srgbClr val="003A77"/>
                </a:solidFill>
                <a:latin typeface="Arial"/>
                <a:cs typeface="Arial"/>
              </a:rPr>
              <a:t>determinations</a:t>
            </a:r>
            <a:endParaRPr lang="en-US" sz="2600" dirty="0">
              <a:latin typeface="Arial"/>
              <a:cs typeface="Arial"/>
            </a:endParaRPr>
          </a:p>
          <a:p>
            <a:pPr marL="1154430" algn="l">
              <a:lnSpc>
                <a:spcPct val="100000"/>
              </a:lnSpc>
            </a:pPr>
            <a:r>
              <a:rPr lang="en-US" sz="2600" spc="-5" dirty="0">
                <a:solidFill>
                  <a:srgbClr val="003A77"/>
                </a:solidFill>
                <a:latin typeface="Arial"/>
                <a:cs typeface="Arial"/>
              </a:rPr>
              <a:t>permitted</a:t>
            </a:r>
            <a:endParaRPr lang="en-US" sz="2600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600" spc="-5" dirty="0">
                <a:solidFill>
                  <a:srgbClr val="003A77"/>
                </a:solidFill>
                <a:latin typeface="Arial"/>
                <a:cs typeface="Arial"/>
              </a:rPr>
              <a:t>DOE declined to revise regulations to</a:t>
            </a:r>
            <a:r>
              <a:rPr lang="en-US" sz="2600" spc="7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600" b="1" spc="-5" dirty="0">
                <a:solidFill>
                  <a:srgbClr val="003A77"/>
                </a:solidFill>
                <a:latin typeface="Arial"/>
                <a:cs typeface="Arial"/>
              </a:rPr>
              <a:t>require</a:t>
            </a:r>
            <a:endParaRPr lang="en-US" sz="2600" dirty="0">
              <a:latin typeface="Arial"/>
              <a:cs typeface="Arial"/>
            </a:endParaRPr>
          </a:p>
          <a:p>
            <a:pPr marL="1154430" algn="l">
              <a:lnSpc>
                <a:spcPct val="100000"/>
              </a:lnSpc>
            </a:pPr>
            <a:r>
              <a:rPr lang="en-US" sz="2600" spc="-5" dirty="0">
                <a:solidFill>
                  <a:srgbClr val="003A77"/>
                </a:solidFill>
                <a:latin typeface="Arial"/>
                <a:cs typeface="Arial"/>
              </a:rPr>
              <a:t>submission of questions prior to</a:t>
            </a:r>
            <a:r>
              <a:rPr lang="en-US" sz="2600" spc="1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600" spc="-5" dirty="0">
                <a:solidFill>
                  <a:srgbClr val="003A77"/>
                </a:solidFill>
                <a:latin typeface="Arial"/>
                <a:cs typeface="Arial"/>
              </a:rPr>
              <a:t>hearing</a:t>
            </a:r>
            <a:endParaRPr lang="en-US" sz="2600" dirty="0">
              <a:latin typeface="Arial"/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762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40682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Limitations on Cross-Examination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11680"/>
            <a:ext cx="9144000" cy="4464071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ED7921"/>
                </a:solidFill>
                <a:latin typeface="Arial"/>
                <a:cs typeface="Arial"/>
              </a:rPr>
              <a:t>Prior </a:t>
            </a:r>
            <a:r>
              <a:rPr lang="en-US" sz="2800" b="1" spc="-5" dirty="0">
                <a:solidFill>
                  <a:srgbClr val="ED7921"/>
                </a:solidFill>
                <a:latin typeface="Arial"/>
                <a:cs typeface="Arial"/>
              </a:rPr>
              <a:t>Sexual</a:t>
            </a:r>
            <a:r>
              <a:rPr lang="en-US" sz="2800" b="1" dirty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sz="2800" b="1" spc="-5" dirty="0">
                <a:solidFill>
                  <a:srgbClr val="ED7921"/>
                </a:solidFill>
                <a:latin typeface="Arial"/>
                <a:cs typeface="Arial"/>
              </a:rPr>
              <a:t>History</a:t>
            </a:r>
            <a:endParaRPr lang="en-US" sz="2800" dirty="0">
              <a:latin typeface="Arial"/>
              <a:cs typeface="Arial"/>
            </a:endParaRPr>
          </a:p>
          <a:p>
            <a:pPr marL="1154430" marR="78105" indent="-571500" algn="l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Prior sexual history is only allowed in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two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narrow  circumstances:</a:t>
            </a:r>
            <a:endParaRPr lang="en-US" sz="2800" dirty="0">
              <a:latin typeface="Arial"/>
              <a:cs typeface="Arial"/>
            </a:endParaRPr>
          </a:p>
          <a:p>
            <a:pPr marL="1841500" lvl="1" indent="-582930" algn="l">
              <a:lnSpc>
                <a:spcPct val="100000"/>
              </a:lnSpc>
              <a:spcBef>
                <a:spcPts val="1795"/>
              </a:spcBef>
              <a:buClr>
                <a:srgbClr val="8D8A7D"/>
              </a:buClr>
              <a:buAutoNum type="arabicPeriod"/>
              <a:tabLst>
                <a:tab pos="1841500" algn="l"/>
                <a:tab pos="1842135" algn="l"/>
              </a:tabLst>
            </a:pP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Someone other than the Respondent</a:t>
            </a:r>
            <a:r>
              <a:rPr lang="en-US" sz="2800" spc="6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committed</a:t>
            </a:r>
            <a:endParaRPr lang="en-US" sz="2800" dirty="0" smtClean="0">
              <a:latin typeface="Arial"/>
              <a:cs typeface="Arial"/>
            </a:endParaRPr>
          </a:p>
          <a:p>
            <a:pPr marL="1841500" algn="l">
              <a:lnSpc>
                <a:spcPct val="100000"/>
              </a:lnSpc>
            </a:pP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the sexual</a:t>
            </a:r>
            <a:r>
              <a:rPr lang="en-US" sz="2800" spc="-1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harassment</a:t>
            </a:r>
            <a:endParaRPr lang="en-US" sz="2800" dirty="0" smtClean="0">
              <a:latin typeface="Arial"/>
              <a:cs typeface="Arial"/>
            </a:endParaRPr>
          </a:p>
          <a:p>
            <a:pPr marL="1841500" marR="63500" lvl="1" indent="-582295" algn="l">
              <a:lnSpc>
                <a:spcPct val="100000"/>
              </a:lnSpc>
              <a:spcBef>
                <a:spcPts val="1800"/>
              </a:spcBef>
              <a:buClr>
                <a:srgbClr val="8D8A7D"/>
              </a:buClr>
              <a:buAutoNum type="arabicPeriod" startAt="2"/>
              <a:tabLst>
                <a:tab pos="1841500" algn="l"/>
                <a:tab pos="1842135" algn="l"/>
              </a:tabLst>
            </a:pP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The sexual behavior between the Complainant  and the Respondent is </a:t>
            </a:r>
            <a:r>
              <a:rPr lang="en-US" sz="2800" spc="-10" dirty="0" smtClean="0">
                <a:solidFill>
                  <a:srgbClr val="003A77"/>
                </a:solidFill>
                <a:latin typeface="Arial"/>
                <a:cs typeface="Arial"/>
              </a:rPr>
              <a:t>offered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to prove</a:t>
            </a:r>
            <a:r>
              <a:rPr lang="en-US" sz="2800" spc="145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consent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182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Tips on How to Manage Cross-Examination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33534"/>
            <a:ext cx="9144000" cy="4242217"/>
          </a:xfrm>
        </p:spPr>
        <p:txBody>
          <a:bodyPr/>
          <a:lstStyle/>
          <a:p>
            <a:pPr marL="584200" marR="5080" indent="-572135" algn="l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Encourage/require advisors to submit questions with 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the format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of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a “tree”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of all </a:t>
            </a:r>
            <a:r>
              <a:rPr lang="en-US" sz="2800" spc="-10" dirty="0">
                <a:solidFill>
                  <a:srgbClr val="003A77"/>
                </a:solidFill>
                <a:latin typeface="Arial"/>
                <a:cs typeface="Arial"/>
              </a:rPr>
              <a:t>possible</a:t>
            </a:r>
            <a:r>
              <a:rPr lang="en-US" sz="2800" spc="-2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questions</a:t>
            </a:r>
            <a:endParaRPr lang="en-US" sz="2800" dirty="0">
              <a:latin typeface="Arial"/>
              <a:cs typeface="Arial"/>
            </a:endParaRPr>
          </a:p>
          <a:p>
            <a:pPr marL="1273175" lvl="1" indent="-582930" algn="l">
              <a:lnSpc>
                <a:spcPct val="100000"/>
              </a:lnSpc>
              <a:spcBef>
                <a:spcPts val="1795"/>
              </a:spcBef>
              <a:buClr>
                <a:srgbClr val="8D8A7D"/>
              </a:buClr>
              <a:buChar char="–"/>
              <a:tabLst>
                <a:tab pos="1273175" algn="l"/>
                <a:tab pos="1273810" algn="l"/>
              </a:tabLst>
            </a:pP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If yes, then I will ask this </a:t>
            </a:r>
            <a:r>
              <a:rPr lang="en-US" sz="2800" dirty="0" smtClean="0">
                <a:solidFill>
                  <a:srgbClr val="003A77"/>
                </a:solidFill>
                <a:latin typeface="Arial"/>
                <a:cs typeface="Arial"/>
              </a:rPr>
              <a:t>follow-up</a:t>
            </a:r>
            <a:r>
              <a:rPr lang="en-US" sz="2800" spc="5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question</a:t>
            </a:r>
            <a:endParaRPr lang="en-US" sz="2800" dirty="0" smtClean="0">
              <a:latin typeface="Arial"/>
              <a:cs typeface="Arial"/>
            </a:endParaRPr>
          </a:p>
          <a:p>
            <a:pPr marL="1273175" lvl="1" indent="-582930" algn="l">
              <a:lnSpc>
                <a:spcPct val="100000"/>
              </a:lnSpc>
              <a:spcBef>
                <a:spcPts val="1800"/>
              </a:spcBef>
              <a:buClr>
                <a:srgbClr val="8D8A7D"/>
              </a:buClr>
              <a:buChar char="–"/>
              <a:tabLst>
                <a:tab pos="1273175" algn="l"/>
                <a:tab pos="1273810" algn="l"/>
              </a:tabLst>
            </a:pP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If no, then I will ask</a:t>
            </a:r>
            <a:r>
              <a:rPr lang="en-US" sz="2800" spc="5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this</a:t>
            </a:r>
            <a:endParaRPr lang="en-US" sz="2800" dirty="0" smtClean="0">
              <a:latin typeface="Arial"/>
              <a:cs typeface="Arial"/>
            </a:endParaRPr>
          </a:p>
          <a:p>
            <a:pPr lvl="1" algn="l">
              <a:lnSpc>
                <a:spcPct val="100000"/>
              </a:lnSpc>
              <a:spcBef>
                <a:spcPts val="45"/>
              </a:spcBef>
              <a:buClr>
                <a:srgbClr val="8D8A7D"/>
              </a:buClr>
              <a:buFont typeface="Arial"/>
              <a:buChar char="–"/>
            </a:pPr>
            <a:endParaRPr lang="en-US" sz="2800" dirty="0" smtClean="0">
              <a:latin typeface="Arial"/>
              <a:cs typeface="Arial"/>
            </a:endParaRPr>
          </a:p>
          <a:p>
            <a:pPr marL="584200" marR="376555" indent="-572135" algn="l">
              <a:lnSpc>
                <a:spcPct val="100000"/>
              </a:lnSpc>
              <a:spcBef>
                <a:spcPts val="5"/>
              </a:spcBef>
              <a:buClr>
                <a:srgbClr val="ED7921"/>
              </a:buClr>
              <a:buFont typeface="Wingdings"/>
              <a:buChar char=""/>
              <a:tabLst>
                <a:tab pos="584835" algn="l"/>
              </a:tabLst>
            </a:pP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Encourage/require advisors to submit the kinds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of 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evidence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that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they would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use to test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credibility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on 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cross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021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/>
              <a:t>Tips on How to Manage Cross-Examination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46960"/>
            <a:ext cx="9144000" cy="4128791"/>
          </a:xfrm>
        </p:spPr>
        <p:txBody>
          <a:bodyPr>
            <a:normAutofit lnSpcReduction="10000"/>
          </a:bodyPr>
          <a:lstStyle/>
          <a:p>
            <a:pPr marL="584200" marR="1002665" indent="-572135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3200" dirty="0" smtClean="0">
                <a:solidFill>
                  <a:srgbClr val="003A77"/>
                </a:solidFill>
                <a:latin typeface="Arial"/>
                <a:cs typeface="Arial"/>
              </a:rPr>
              <a:t>DOE </a:t>
            </a:r>
            <a:r>
              <a:rPr lang="en-US" sz="3200" spc="-5" dirty="0" smtClean="0">
                <a:solidFill>
                  <a:srgbClr val="003A77"/>
                </a:solidFill>
                <a:latin typeface="Arial"/>
                <a:cs typeface="Arial"/>
              </a:rPr>
              <a:t>recognizes schools can </a:t>
            </a:r>
            <a:r>
              <a:rPr lang="en-US" sz="3200" dirty="0" smtClean="0">
                <a:solidFill>
                  <a:srgbClr val="003A77"/>
                </a:solidFill>
                <a:latin typeface="Arial"/>
                <a:cs typeface="Arial"/>
              </a:rPr>
              <a:t>set forth </a:t>
            </a:r>
            <a:r>
              <a:rPr lang="en-US" sz="3200" spc="-5" dirty="0" smtClean="0">
                <a:solidFill>
                  <a:srgbClr val="003A77"/>
                </a:solidFill>
                <a:latin typeface="Arial"/>
                <a:cs typeface="Arial"/>
              </a:rPr>
              <a:t>rules </a:t>
            </a:r>
            <a:r>
              <a:rPr lang="en-US" sz="3200" dirty="0" smtClean="0">
                <a:solidFill>
                  <a:srgbClr val="003A77"/>
                </a:solidFill>
                <a:latin typeface="Arial"/>
                <a:cs typeface="Arial"/>
              </a:rPr>
              <a:t>of  </a:t>
            </a:r>
            <a:r>
              <a:rPr lang="en-US" sz="3200" spc="-5" dirty="0" smtClean="0">
                <a:solidFill>
                  <a:srgbClr val="003A77"/>
                </a:solidFill>
                <a:latin typeface="Arial"/>
                <a:cs typeface="Arial"/>
              </a:rPr>
              <a:t>decorum </a:t>
            </a:r>
            <a:r>
              <a:rPr lang="en-US" sz="3200" dirty="0" smtClean="0">
                <a:solidFill>
                  <a:srgbClr val="003A77"/>
                </a:solidFill>
                <a:latin typeface="Arial"/>
                <a:cs typeface="Arial"/>
              </a:rPr>
              <a:t>to </a:t>
            </a:r>
            <a:r>
              <a:rPr lang="en-US" sz="3200" spc="-5" dirty="0" smtClean="0">
                <a:solidFill>
                  <a:srgbClr val="003A77"/>
                </a:solidFill>
                <a:latin typeface="Arial"/>
                <a:cs typeface="Arial"/>
              </a:rPr>
              <a:t>ensure respectful</a:t>
            </a:r>
            <a:r>
              <a:rPr lang="en-US" sz="3200" spc="2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3200" spc="-5" dirty="0" smtClean="0">
                <a:solidFill>
                  <a:srgbClr val="003A77"/>
                </a:solidFill>
                <a:latin typeface="Arial"/>
                <a:cs typeface="Arial"/>
              </a:rPr>
              <a:t>questioning</a:t>
            </a:r>
            <a:endParaRPr lang="en-US" sz="3200" dirty="0" smtClean="0">
              <a:latin typeface="Arial"/>
              <a:cs typeface="Arial"/>
            </a:endParaRPr>
          </a:p>
          <a:p>
            <a:pPr marL="1273175" marR="5080" indent="-582295">
              <a:lnSpc>
                <a:spcPct val="100000"/>
              </a:lnSpc>
              <a:spcBef>
                <a:spcPts val="1795"/>
              </a:spcBef>
              <a:tabLst>
                <a:tab pos="1273175" algn="l"/>
              </a:tabLst>
            </a:pPr>
            <a:r>
              <a:rPr lang="en-US" sz="3200" spc="-5" dirty="0">
                <a:solidFill>
                  <a:srgbClr val="8D8A7D"/>
                </a:solidFill>
                <a:latin typeface="Arial"/>
                <a:cs typeface="Arial"/>
              </a:rPr>
              <a:t>–	</a:t>
            </a:r>
            <a:r>
              <a:rPr lang="en-US" sz="3200" spc="-5" dirty="0">
                <a:solidFill>
                  <a:srgbClr val="003A77"/>
                </a:solidFill>
                <a:latin typeface="Arial"/>
                <a:cs typeface="Arial"/>
              </a:rPr>
              <a:t>School can require party to </a:t>
            </a:r>
            <a:r>
              <a:rPr lang="en-US" sz="3200" dirty="0">
                <a:solidFill>
                  <a:srgbClr val="003A77"/>
                </a:solidFill>
                <a:latin typeface="Arial"/>
                <a:cs typeface="Arial"/>
              </a:rPr>
              <a:t>use </a:t>
            </a:r>
            <a:r>
              <a:rPr lang="en-US" sz="3200" spc="-5" dirty="0">
                <a:solidFill>
                  <a:srgbClr val="003A77"/>
                </a:solidFill>
                <a:latin typeface="Arial"/>
                <a:cs typeface="Arial"/>
              </a:rPr>
              <a:t>a different advisor if  advisor refuses to adhere to rules, </a:t>
            </a:r>
            <a:r>
              <a:rPr lang="en-US" sz="3200" i="1" spc="-5" dirty="0">
                <a:solidFill>
                  <a:srgbClr val="003A77"/>
                </a:solidFill>
                <a:latin typeface="Arial"/>
                <a:cs typeface="Arial"/>
              </a:rPr>
              <a:t>i.e.</a:t>
            </a:r>
            <a:r>
              <a:rPr lang="en-US" sz="3200" spc="-5" dirty="0">
                <a:solidFill>
                  <a:srgbClr val="003A77"/>
                </a:solidFill>
                <a:latin typeface="Arial"/>
                <a:cs typeface="Arial"/>
              </a:rPr>
              <a:t>, even if  question </a:t>
            </a:r>
            <a:r>
              <a:rPr lang="en-US" sz="3200" dirty="0">
                <a:solidFill>
                  <a:srgbClr val="003A77"/>
                </a:solidFill>
                <a:latin typeface="Arial"/>
                <a:cs typeface="Arial"/>
              </a:rPr>
              <a:t>is </a:t>
            </a:r>
            <a:r>
              <a:rPr lang="en-US" sz="3200" spc="-5" dirty="0">
                <a:solidFill>
                  <a:srgbClr val="003A77"/>
                </a:solidFill>
                <a:latin typeface="Arial"/>
                <a:cs typeface="Arial"/>
              </a:rPr>
              <a:t>relevant but manner of asking is abusive,  school can enforce</a:t>
            </a:r>
            <a:r>
              <a:rPr lang="en-US" sz="3200" spc="1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3200" spc="-5" dirty="0">
                <a:solidFill>
                  <a:srgbClr val="003A77"/>
                </a:solidFill>
                <a:latin typeface="Arial"/>
                <a:cs typeface="Arial"/>
              </a:rPr>
              <a:t>rules</a:t>
            </a:r>
            <a:endParaRPr lang="en-US" sz="32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188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Adjudication &amp; Hearing </a:t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Management Training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33534"/>
            <a:ext cx="9144000" cy="4624466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ED7921"/>
                </a:solidFill>
                <a:latin typeface="Arial"/>
                <a:cs typeface="Arial"/>
              </a:rPr>
              <a:t>Who </a:t>
            </a:r>
            <a:r>
              <a:rPr lang="en-US" sz="2000" b="1" spc="-5" dirty="0">
                <a:solidFill>
                  <a:srgbClr val="ED7921"/>
                </a:solidFill>
                <a:latin typeface="Arial"/>
                <a:cs typeface="Arial"/>
              </a:rPr>
              <a:t>Needs </a:t>
            </a:r>
            <a:r>
              <a:rPr lang="en-US" sz="2000" b="1" dirty="0">
                <a:solidFill>
                  <a:srgbClr val="ED7921"/>
                </a:solidFill>
                <a:latin typeface="Arial"/>
                <a:cs typeface="Arial"/>
              </a:rPr>
              <a:t>to be</a:t>
            </a:r>
            <a:r>
              <a:rPr lang="en-US" sz="2000" b="1" spc="-25" dirty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sz="2000" b="1" spc="-20" dirty="0">
                <a:solidFill>
                  <a:srgbClr val="ED7921"/>
                </a:solidFill>
                <a:latin typeface="Arial"/>
                <a:cs typeface="Arial"/>
              </a:rPr>
              <a:t>Trained</a:t>
            </a:r>
            <a:endParaRPr lang="en-US" sz="2000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000" spc="-5" dirty="0">
                <a:solidFill>
                  <a:srgbClr val="003A77"/>
                </a:solidFill>
                <a:latin typeface="Arial"/>
                <a:cs typeface="Arial"/>
              </a:rPr>
              <a:t>Advisors</a:t>
            </a:r>
            <a:endParaRPr lang="en-US" sz="2000" dirty="0">
              <a:latin typeface="Arial"/>
              <a:cs typeface="Arial"/>
            </a:endParaRPr>
          </a:p>
          <a:p>
            <a:pPr marL="1841500" lvl="1" indent="-582930" algn="l">
              <a:lnSpc>
                <a:spcPct val="100000"/>
              </a:lnSpc>
              <a:spcBef>
                <a:spcPts val="1795"/>
              </a:spcBef>
              <a:buClr>
                <a:srgbClr val="8D8A7D"/>
              </a:buClr>
              <a:buChar char="–"/>
              <a:tabLst>
                <a:tab pos="1841500" algn="l"/>
                <a:tab pos="1842135" algn="l"/>
              </a:tabLst>
            </a:pPr>
            <a:r>
              <a:rPr lang="en-US" spc="-5" dirty="0" smtClean="0">
                <a:solidFill>
                  <a:srgbClr val="003A77"/>
                </a:solidFill>
                <a:latin typeface="Arial"/>
                <a:cs typeface="Arial"/>
              </a:rPr>
              <a:t>School-provided</a:t>
            </a:r>
            <a:r>
              <a:rPr lang="en-US" spc="5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srgbClr val="003A77"/>
                </a:solidFill>
                <a:latin typeface="Arial"/>
                <a:cs typeface="Arial"/>
              </a:rPr>
              <a:t>advisors</a:t>
            </a:r>
            <a:endParaRPr lang="en-US" dirty="0" smtClean="0">
              <a:latin typeface="Arial"/>
              <a:cs typeface="Arial"/>
            </a:endParaRPr>
          </a:p>
          <a:p>
            <a:pPr marL="1841500" lvl="1" indent="-582930" algn="l">
              <a:lnSpc>
                <a:spcPct val="100000"/>
              </a:lnSpc>
              <a:spcBef>
                <a:spcPts val="1800"/>
              </a:spcBef>
              <a:buClr>
                <a:srgbClr val="8D8A7D"/>
              </a:buClr>
              <a:buChar char="–"/>
              <a:tabLst>
                <a:tab pos="1841500" algn="l"/>
                <a:tab pos="1842135" algn="l"/>
              </a:tabLst>
            </a:pPr>
            <a:r>
              <a:rPr lang="en-US" spc="-5" dirty="0" smtClean="0">
                <a:solidFill>
                  <a:srgbClr val="003A77"/>
                </a:solidFill>
                <a:latin typeface="Arial"/>
                <a:cs typeface="Arial"/>
              </a:rPr>
              <a:t>Flexibility to provide trauma-informed</a:t>
            </a:r>
            <a:r>
              <a:rPr lang="en-US" spc="130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srgbClr val="003A77"/>
                </a:solidFill>
                <a:latin typeface="Arial"/>
                <a:cs typeface="Arial"/>
              </a:rPr>
              <a:t>training</a:t>
            </a:r>
            <a:endParaRPr lang="en-US" dirty="0" smtClean="0">
              <a:latin typeface="Arial"/>
              <a:cs typeface="Arial"/>
            </a:endParaRPr>
          </a:p>
          <a:p>
            <a:pPr lvl="1" algn="l">
              <a:lnSpc>
                <a:spcPct val="100000"/>
              </a:lnSpc>
              <a:spcBef>
                <a:spcPts val="50"/>
              </a:spcBef>
              <a:buClr>
                <a:srgbClr val="8D8A7D"/>
              </a:buClr>
              <a:buFont typeface="Arial"/>
              <a:buChar char="–"/>
            </a:pPr>
            <a:endParaRPr lang="en-US" dirty="0" smtClean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000" spc="-5" dirty="0">
                <a:solidFill>
                  <a:srgbClr val="003A77"/>
                </a:solidFill>
                <a:latin typeface="Arial"/>
                <a:cs typeface="Arial"/>
              </a:rPr>
              <a:t>Panels</a:t>
            </a:r>
            <a:endParaRPr lang="en-US" sz="2000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000" spc="-5" dirty="0">
                <a:solidFill>
                  <a:srgbClr val="003A77"/>
                </a:solidFill>
                <a:latin typeface="Arial"/>
                <a:cs typeface="Arial"/>
              </a:rPr>
              <a:t>Decision</a:t>
            </a:r>
            <a:r>
              <a:rPr lang="en-US" sz="2000" spc="2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3A77"/>
                </a:solidFill>
                <a:latin typeface="Arial"/>
                <a:cs typeface="Arial"/>
              </a:rPr>
              <a:t>Makers</a:t>
            </a:r>
            <a:endParaRPr lang="en-US" sz="2000" dirty="0">
              <a:latin typeface="Arial"/>
              <a:cs typeface="Arial"/>
            </a:endParaRPr>
          </a:p>
          <a:p>
            <a:pPr marL="1841500" lvl="1" indent="-582930" algn="l">
              <a:lnSpc>
                <a:spcPct val="100000"/>
              </a:lnSpc>
              <a:spcBef>
                <a:spcPts val="1795"/>
              </a:spcBef>
              <a:buClr>
                <a:srgbClr val="8D8A7D"/>
              </a:buClr>
              <a:buChar char="–"/>
              <a:tabLst>
                <a:tab pos="1841500" algn="l"/>
                <a:tab pos="1842135" algn="l"/>
              </a:tabLst>
            </a:pPr>
            <a:r>
              <a:rPr lang="en-US" spc="-20" dirty="0" smtClean="0">
                <a:solidFill>
                  <a:srgbClr val="003A77"/>
                </a:solidFill>
                <a:latin typeface="Arial"/>
                <a:cs typeface="Arial"/>
              </a:rPr>
              <a:t>Relevancy, </a:t>
            </a:r>
            <a:r>
              <a:rPr lang="en-US" spc="-5" dirty="0" smtClean="0">
                <a:solidFill>
                  <a:srgbClr val="003A77"/>
                </a:solidFill>
                <a:latin typeface="Arial"/>
                <a:cs typeface="Arial"/>
              </a:rPr>
              <a:t>weighing</a:t>
            </a:r>
            <a:r>
              <a:rPr lang="en-US" spc="35" dirty="0" smtClean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srgbClr val="003A77"/>
                </a:solidFill>
                <a:latin typeface="Arial"/>
                <a:cs typeface="Arial"/>
              </a:rPr>
              <a:t>evidence</a:t>
            </a:r>
            <a:endParaRPr lang="en-US" dirty="0" smtClean="0">
              <a:latin typeface="Arial"/>
              <a:cs typeface="Arial"/>
            </a:endParaRPr>
          </a:p>
          <a:p>
            <a:pPr lvl="1" algn="l">
              <a:lnSpc>
                <a:spcPct val="100000"/>
              </a:lnSpc>
              <a:spcBef>
                <a:spcPts val="50"/>
              </a:spcBef>
              <a:buClr>
                <a:srgbClr val="8D8A7D"/>
              </a:buClr>
              <a:buFont typeface="Arial"/>
              <a:buChar char="–"/>
            </a:pPr>
            <a:endParaRPr lang="en-US" dirty="0" smtClean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z="2000" spc="-20" dirty="0">
                <a:solidFill>
                  <a:srgbClr val="003A77"/>
                </a:solidFill>
                <a:latin typeface="Arial"/>
                <a:cs typeface="Arial"/>
              </a:rPr>
              <a:t>Title </a:t>
            </a:r>
            <a:r>
              <a:rPr lang="en-US" sz="2000" dirty="0">
                <a:solidFill>
                  <a:srgbClr val="003A77"/>
                </a:solidFill>
                <a:latin typeface="Arial"/>
                <a:cs typeface="Arial"/>
              </a:rPr>
              <a:t>IX</a:t>
            </a:r>
            <a:r>
              <a:rPr lang="en-US" sz="2000" spc="-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003A77"/>
                </a:solidFill>
                <a:latin typeface="Arial"/>
                <a:cs typeface="Arial"/>
              </a:rPr>
              <a:t>Office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8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New Challenges Posed by New Regulations: Some Big Ones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3239"/>
            <a:ext cx="9144000" cy="3792512"/>
          </a:xfrm>
        </p:spPr>
        <p:txBody>
          <a:bodyPr/>
          <a:lstStyle/>
          <a:p>
            <a:pPr marL="584200" indent="-572135" algn="l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AutoNum type="arabicPeriod"/>
              <a:tabLst>
                <a:tab pos="584200" algn="l"/>
                <a:tab pos="584835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Live</a:t>
            </a:r>
            <a:r>
              <a:rPr lang="en-US" spc="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Hearings</a:t>
            </a:r>
            <a:endParaRPr lang="en-US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AutoNum type="arabicPeriod"/>
              <a:tabLst>
                <a:tab pos="584200" algn="l"/>
                <a:tab pos="584835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Cross</a:t>
            </a:r>
            <a:r>
              <a:rPr lang="en-US" spc="-1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Examination</a:t>
            </a:r>
            <a:endParaRPr lang="en-US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AutoNum type="arabicPeriod"/>
              <a:tabLst>
                <a:tab pos="584200" algn="l"/>
                <a:tab pos="584835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Role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of</a:t>
            </a:r>
            <a:r>
              <a:rPr lang="en-US" spc="-13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Advisors</a:t>
            </a:r>
            <a:endParaRPr lang="en-US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AutoNum type="arabicPeriod"/>
              <a:tabLst>
                <a:tab pos="584200" algn="l"/>
                <a:tab pos="584835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Evidentiary</a:t>
            </a:r>
            <a:r>
              <a:rPr lang="en-US" spc="1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Standards</a:t>
            </a:r>
            <a:endParaRPr lang="en-US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AutoNum type="arabicPeriod"/>
              <a:tabLst>
                <a:tab pos="584200" algn="l"/>
                <a:tab pos="584835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Off-Campus</a:t>
            </a:r>
            <a:r>
              <a:rPr lang="en-US" spc="-5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Jurisdiction</a:t>
            </a:r>
            <a:endParaRPr lang="en-US" dirty="0">
              <a:latin typeface="Arial"/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359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42206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Solution Models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06880"/>
            <a:ext cx="9144000" cy="4768871"/>
          </a:xfrm>
        </p:spPr>
        <p:txBody>
          <a:bodyPr/>
          <a:lstStyle/>
          <a:p>
            <a:pPr marL="584200" marR="5080" indent="-572135" algn="l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Develop 100% in-house advisors and panel/decision  makers</a:t>
            </a:r>
            <a:endParaRPr lang="en-US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Outsource</a:t>
            </a:r>
            <a:r>
              <a:rPr lang="en-US" spc="-2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advisors</a:t>
            </a:r>
            <a:endParaRPr lang="en-US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Outsource hearing/decision-maker</a:t>
            </a:r>
            <a:r>
              <a:rPr lang="en-US" spc="6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roles</a:t>
            </a:r>
            <a:endParaRPr lang="en-US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Outsource </a:t>
            </a:r>
            <a:r>
              <a:rPr lang="en-US" spc="-5" dirty="0" smtClean="0">
                <a:solidFill>
                  <a:srgbClr val="003A77"/>
                </a:solidFill>
                <a:latin typeface="Arial"/>
                <a:cs typeface="Arial"/>
              </a:rPr>
              <a:t>hearing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management</a:t>
            </a:r>
            <a:r>
              <a:rPr lang="en-US" spc="3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srgbClr val="003A77"/>
                </a:solidFill>
                <a:latin typeface="Arial"/>
                <a:cs typeface="Arial"/>
              </a:rPr>
              <a:t>services</a:t>
            </a:r>
            <a:endParaRPr lang="en-US" spc="-5" dirty="0">
              <a:solidFill>
                <a:srgbClr val="003A77"/>
              </a:solidFill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6"/>
          <p:cNvSpPr/>
          <p:nvPr/>
        </p:nvSpPr>
        <p:spPr>
          <a:xfrm>
            <a:off x="8549641" y="3416831"/>
            <a:ext cx="2578056" cy="2602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402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48302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100% In-House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3239"/>
            <a:ext cx="9144000" cy="3792512"/>
          </a:xfrm>
        </p:spPr>
        <p:txBody>
          <a:bodyPr>
            <a:normAutofit/>
          </a:bodyPr>
          <a:lstStyle/>
          <a:p>
            <a:pPr marL="584200" indent="-572135" algn="l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3200" spc="-15" dirty="0">
                <a:solidFill>
                  <a:srgbClr val="003A77"/>
                </a:solidFill>
                <a:latin typeface="Arial"/>
                <a:cs typeface="Arial"/>
              </a:rPr>
              <a:t>Training </a:t>
            </a:r>
            <a:r>
              <a:rPr lang="en-US" sz="3200" dirty="0">
                <a:solidFill>
                  <a:srgbClr val="003A77"/>
                </a:solidFill>
                <a:latin typeface="Arial"/>
                <a:cs typeface="Arial"/>
              </a:rPr>
              <a:t>for </a:t>
            </a:r>
            <a:r>
              <a:rPr lang="en-US" sz="3200" spc="-10" dirty="0">
                <a:solidFill>
                  <a:srgbClr val="003A77"/>
                </a:solidFill>
                <a:latin typeface="Arial"/>
                <a:cs typeface="Arial"/>
              </a:rPr>
              <a:t>staff, </a:t>
            </a:r>
            <a:r>
              <a:rPr lang="en-US" sz="3200" spc="-25" dirty="0">
                <a:solidFill>
                  <a:srgbClr val="003A77"/>
                </a:solidFill>
                <a:latin typeface="Arial"/>
                <a:cs typeface="Arial"/>
              </a:rPr>
              <a:t>faculty, </a:t>
            </a:r>
            <a:r>
              <a:rPr lang="en-US" sz="3200" spc="-5" dirty="0">
                <a:solidFill>
                  <a:srgbClr val="003A77"/>
                </a:solidFill>
                <a:latin typeface="Arial"/>
                <a:cs typeface="Arial"/>
              </a:rPr>
              <a:t>and</a:t>
            </a:r>
            <a:r>
              <a:rPr lang="en-US" sz="3200" spc="2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3200" spc="-5" dirty="0">
                <a:solidFill>
                  <a:srgbClr val="003A77"/>
                </a:solidFill>
                <a:latin typeface="Arial"/>
                <a:cs typeface="Arial"/>
              </a:rPr>
              <a:t>students</a:t>
            </a:r>
            <a:endParaRPr lang="en-US" sz="3200" dirty="0">
              <a:latin typeface="Arial"/>
              <a:cs typeface="Arial"/>
            </a:endParaRPr>
          </a:p>
          <a:p>
            <a:pPr marL="584200" marR="508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3200" spc="-5" dirty="0">
                <a:solidFill>
                  <a:srgbClr val="003A77"/>
                </a:solidFill>
                <a:latin typeface="Arial"/>
                <a:cs typeface="Arial"/>
              </a:rPr>
              <a:t>Develop pool </a:t>
            </a:r>
            <a:r>
              <a:rPr lang="en-US" sz="3200" dirty="0">
                <a:solidFill>
                  <a:srgbClr val="003A77"/>
                </a:solidFill>
                <a:latin typeface="Arial"/>
                <a:cs typeface="Arial"/>
              </a:rPr>
              <a:t>of </a:t>
            </a:r>
            <a:r>
              <a:rPr lang="en-US" sz="3200" spc="-5" dirty="0">
                <a:solidFill>
                  <a:srgbClr val="003A77"/>
                </a:solidFill>
                <a:latin typeface="Arial"/>
                <a:cs typeface="Arial"/>
              </a:rPr>
              <a:t>potential advisors and panel  </a:t>
            </a:r>
            <a:r>
              <a:rPr lang="en-US" sz="3200" dirty="0">
                <a:solidFill>
                  <a:srgbClr val="003A77"/>
                </a:solidFill>
                <a:latin typeface="Arial"/>
                <a:cs typeface="Arial"/>
              </a:rPr>
              <a:t>members</a:t>
            </a:r>
            <a:endParaRPr lang="en-US" sz="3200" dirty="0">
              <a:latin typeface="Arial"/>
              <a:cs typeface="Arial"/>
            </a:endParaRPr>
          </a:p>
          <a:p>
            <a:pPr algn="l"/>
            <a:endParaRPr lang="en-US" sz="3200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247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36110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/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Outsource Advisors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45920"/>
            <a:ext cx="9144000" cy="4829831"/>
          </a:xfrm>
        </p:spPr>
        <p:txBody>
          <a:bodyPr/>
          <a:lstStyle/>
          <a:p>
            <a:pPr marL="584200" indent="-572135" algn="l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Develop pool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of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available</a:t>
            </a:r>
            <a:r>
              <a:rPr lang="en-US" spc="8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attorneys</a:t>
            </a:r>
            <a:endParaRPr lang="en-US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Retain law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firm to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serve as</a:t>
            </a:r>
            <a:r>
              <a:rPr lang="en-US" spc="2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advisors</a:t>
            </a:r>
            <a:endParaRPr lang="en-US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Caution: Beware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of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conflicts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of</a:t>
            </a:r>
            <a:r>
              <a:rPr lang="en-US" spc="4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srgbClr val="003A77"/>
                </a:solidFill>
                <a:latin typeface="Arial"/>
                <a:cs typeface="Arial"/>
              </a:rPr>
              <a:t>interest</a:t>
            </a: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5"/>
          <p:cNvSpPr/>
          <p:nvPr/>
        </p:nvSpPr>
        <p:spPr>
          <a:xfrm>
            <a:off x="7377659" y="3897062"/>
            <a:ext cx="2482388" cy="2000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028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25442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Outsource Hearing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9144000" cy="4723151"/>
          </a:xfrm>
        </p:spPr>
        <p:txBody>
          <a:bodyPr>
            <a:normAutofit/>
          </a:bodyPr>
          <a:lstStyle/>
          <a:p>
            <a:pPr marL="584200" marR="5080" indent="-572135" algn="l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2800" b="1" spc="-5" dirty="0">
                <a:solidFill>
                  <a:srgbClr val="003A77"/>
                </a:solidFill>
                <a:latin typeface="Arial"/>
                <a:cs typeface="Arial"/>
              </a:rPr>
              <a:t>A </a:t>
            </a:r>
            <a:r>
              <a:rPr lang="en-US" sz="2800" b="1" dirty="0">
                <a:solidFill>
                  <a:srgbClr val="003A77"/>
                </a:solidFill>
                <a:latin typeface="Arial"/>
                <a:cs typeface="Arial"/>
              </a:rPr>
              <a:t>La </a:t>
            </a:r>
            <a:r>
              <a:rPr lang="en-US" sz="2800" b="1" spc="-5" dirty="0">
                <a:solidFill>
                  <a:srgbClr val="003A77"/>
                </a:solidFill>
                <a:latin typeface="Arial"/>
                <a:cs typeface="Arial"/>
              </a:rPr>
              <a:t>Carte Approach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: Retired judge,</a:t>
            </a:r>
            <a:r>
              <a:rPr lang="en-US" sz="2800" spc="-10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professional  mediator</a:t>
            </a:r>
            <a:endParaRPr lang="en-US" sz="2800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Law </a:t>
            </a:r>
            <a:r>
              <a:rPr lang="en-US" sz="2800" dirty="0">
                <a:solidFill>
                  <a:srgbClr val="003A77"/>
                </a:solidFill>
                <a:latin typeface="Arial"/>
                <a:cs typeface="Arial"/>
              </a:rPr>
              <a:t>firm </a:t>
            </a:r>
            <a:r>
              <a:rPr lang="en-US" sz="2800" spc="-5" dirty="0">
                <a:solidFill>
                  <a:srgbClr val="003A77"/>
                </a:solidFill>
                <a:latin typeface="Arial"/>
                <a:cs typeface="Arial"/>
              </a:rPr>
              <a:t>with arbitration</a:t>
            </a:r>
            <a:r>
              <a:rPr lang="en-US" sz="2800" spc="3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003A77"/>
                </a:solidFill>
                <a:latin typeface="Arial"/>
                <a:cs typeface="Arial"/>
              </a:rPr>
              <a:t>experience</a:t>
            </a: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6"/>
          <p:cNvSpPr/>
          <p:nvPr/>
        </p:nvSpPr>
        <p:spPr>
          <a:xfrm>
            <a:off x="5273041" y="3642360"/>
            <a:ext cx="1783080" cy="268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795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46778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Hearing Management Services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42160"/>
            <a:ext cx="9144000" cy="4709160"/>
          </a:xfrm>
        </p:spPr>
        <p:txBody>
          <a:bodyPr>
            <a:normAutofit lnSpcReduction="10000"/>
          </a:bodyPr>
          <a:lstStyle/>
          <a:p>
            <a:pPr marL="584200" marR="1107440" indent="-572135" algn="l">
              <a:lnSpc>
                <a:spcPct val="100000"/>
              </a:lnSpc>
              <a:spcBef>
                <a:spcPts val="1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Develop hybrids </a:t>
            </a:r>
            <a:r>
              <a:rPr lang="en-US" sz="3000" dirty="0">
                <a:solidFill>
                  <a:srgbClr val="003A77"/>
                </a:solidFill>
                <a:latin typeface="Arial"/>
                <a:cs typeface="Arial"/>
              </a:rPr>
              <a:t>of </a:t>
            </a: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above models tailored </a:t>
            </a:r>
            <a:r>
              <a:rPr lang="en-US" sz="3000" dirty="0">
                <a:solidFill>
                  <a:srgbClr val="003A77"/>
                </a:solidFill>
                <a:latin typeface="Arial"/>
                <a:cs typeface="Arial"/>
              </a:rPr>
              <a:t>to </a:t>
            </a:r>
            <a:r>
              <a:rPr lang="en-US" sz="3000" spc="-5" dirty="0" smtClean="0">
                <a:solidFill>
                  <a:srgbClr val="003A77"/>
                </a:solidFill>
                <a:latin typeface="Arial"/>
                <a:cs typeface="Arial"/>
              </a:rPr>
              <a:t>institutional </a:t>
            </a: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needs and</a:t>
            </a:r>
            <a:r>
              <a:rPr lang="en-US" sz="3000" spc="4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resources</a:t>
            </a:r>
            <a:endParaRPr lang="en-US" sz="3000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3000" spc="-50" dirty="0">
                <a:solidFill>
                  <a:srgbClr val="003A77"/>
                </a:solidFill>
                <a:latin typeface="Arial"/>
                <a:cs typeface="Arial"/>
              </a:rPr>
              <a:t>Vet </a:t>
            </a: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and develop local networks </a:t>
            </a:r>
            <a:r>
              <a:rPr lang="en-US" sz="3000" dirty="0">
                <a:solidFill>
                  <a:srgbClr val="003A77"/>
                </a:solidFill>
                <a:latin typeface="Arial"/>
                <a:cs typeface="Arial"/>
              </a:rPr>
              <a:t>of </a:t>
            </a: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decision</a:t>
            </a:r>
            <a:r>
              <a:rPr lang="en-US" sz="3000" spc="14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3000" dirty="0">
                <a:solidFill>
                  <a:srgbClr val="003A77"/>
                </a:solidFill>
                <a:latin typeface="Arial"/>
                <a:cs typeface="Arial"/>
              </a:rPr>
              <a:t>makers</a:t>
            </a:r>
            <a:endParaRPr lang="en-US" sz="3000" dirty="0">
              <a:latin typeface="Arial"/>
              <a:cs typeface="Arial"/>
            </a:endParaRPr>
          </a:p>
          <a:p>
            <a:pPr marL="584200" algn="l">
              <a:lnSpc>
                <a:spcPct val="100000"/>
              </a:lnSpc>
            </a:pP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and</a:t>
            </a:r>
            <a:r>
              <a:rPr lang="en-US" sz="300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advisors</a:t>
            </a:r>
            <a:endParaRPr lang="en-US" sz="3000" dirty="0">
              <a:latin typeface="Arial"/>
              <a:cs typeface="Arial"/>
            </a:endParaRPr>
          </a:p>
          <a:p>
            <a:pPr marL="58420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Provide advisor services </a:t>
            </a:r>
            <a:r>
              <a:rPr lang="en-US" sz="3000" dirty="0">
                <a:solidFill>
                  <a:srgbClr val="003A77"/>
                </a:solidFill>
                <a:latin typeface="Arial"/>
                <a:cs typeface="Arial"/>
              </a:rPr>
              <a:t>for</a:t>
            </a:r>
            <a:r>
              <a:rPr lang="en-US" sz="3000" spc="5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hearings</a:t>
            </a:r>
            <a:endParaRPr lang="en-US" sz="3000" dirty="0">
              <a:latin typeface="Arial"/>
              <a:cs typeface="Arial"/>
            </a:endParaRPr>
          </a:p>
          <a:p>
            <a:pPr marL="584200" marR="5080" indent="-572135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584200" algn="l"/>
                <a:tab pos="584835" algn="l"/>
              </a:tabLst>
            </a:pP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Supplement in-house general counsel or function </a:t>
            </a:r>
            <a:r>
              <a:rPr lang="en-US" sz="3000" spc="-5" dirty="0" smtClean="0">
                <a:solidFill>
                  <a:srgbClr val="003A77"/>
                </a:solidFill>
                <a:latin typeface="Arial"/>
                <a:cs typeface="Arial"/>
              </a:rPr>
              <a:t>as </a:t>
            </a: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limited outside general</a:t>
            </a:r>
            <a:r>
              <a:rPr lang="en-US" sz="3000" spc="5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z="3000" spc="-5" dirty="0">
                <a:solidFill>
                  <a:srgbClr val="003A77"/>
                </a:solidFill>
                <a:latin typeface="Arial"/>
                <a:cs typeface="Arial"/>
              </a:rPr>
              <a:t>counsel</a:t>
            </a:r>
            <a:endParaRPr lang="en-US" sz="30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940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Title IX: </a:t>
            </a:r>
            <a:r>
              <a:rPr lang="en-US" sz="4400" spc="-10" dirty="0" smtClean="0">
                <a:latin typeface="+mn-lt"/>
                <a:cs typeface="Arial"/>
              </a:rPr>
              <a:t>SURVIVING </a:t>
            </a:r>
            <a:r>
              <a:rPr lang="en-US" sz="4400" dirty="0" smtClean="0">
                <a:latin typeface="+mn-lt"/>
                <a:cs typeface="Arial"/>
              </a:rPr>
              <a:t>THE NEW </a:t>
            </a:r>
            <a:r>
              <a:rPr lang="en-US" sz="4400" spc="-5" dirty="0" smtClean="0">
                <a:latin typeface="+mn-lt"/>
                <a:cs typeface="Arial"/>
              </a:rPr>
              <a:t>TITLE</a:t>
            </a:r>
            <a:r>
              <a:rPr lang="en-US" sz="4400" spc="-60" dirty="0" smtClean="0">
                <a:latin typeface="+mn-lt"/>
                <a:cs typeface="Arial"/>
              </a:rPr>
              <a:t> </a:t>
            </a:r>
            <a:r>
              <a:rPr lang="en-US" sz="4400" dirty="0" smtClean="0">
                <a:latin typeface="+mn-lt"/>
                <a:cs typeface="Arial"/>
              </a:rPr>
              <a:t>IX  </a:t>
            </a:r>
            <a:r>
              <a:rPr lang="en-US" sz="4400" spc="-25" dirty="0" smtClean="0">
                <a:latin typeface="+mn-lt"/>
                <a:cs typeface="Arial"/>
              </a:rPr>
              <a:t>REGULATIONS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92680"/>
            <a:ext cx="9144000" cy="4083071"/>
          </a:xfrm>
        </p:spPr>
        <p:txBody>
          <a:bodyPr/>
          <a:lstStyle/>
          <a:p>
            <a:pPr algn="l"/>
            <a:r>
              <a:rPr lang="en-US" smtClean="0"/>
              <a:t>Contact Info:</a:t>
            </a:r>
            <a:endParaRPr lang="en-US" dirty="0"/>
          </a:p>
          <a:p>
            <a:pPr algn="l"/>
            <a:r>
              <a:rPr lang="en-US" dirty="0" smtClean="0"/>
              <a:t>Alan Nahs</a:t>
            </a:r>
          </a:p>
          <a:p>
            <a:pPr algn="l"/>
            <a:r>
              <a:rPr lang="en-US" dirty="0" smtClean="0"/>
              <a:t>Civil Rights Coordinator</a:t>
            </a:r>
          </a:p>
          <a:p>
            <a:pPr algn="l"/>
            <a:r>
              <a:rPr lang="en-US" dirty="0" smtClean="0">
                <a:hlinkClick r:id="rId2"/>
              </a:rPr>
              <a:t>alan.nahs@Careertech.ok.gov</a:t>
            </a:r>
            <a:endParaRPr lang="en-US" dirty="0" smtClean="0"/>
          </a:p>
          <a:p>
            <a:pPr algn="l"/>
            <a:r>
              <a:rPr lang="en-US" dirty="0" smtClean="0"/>
              <a:t>Office: 405-743-5578</a:t>
            </a:r>
          </a:p>
          <a:p>
            <a:pPr algn="l"/>
            <a:r>
              <a:rPr lang="en-US" dirty="0" smtClean="0"/>
              <a:t>Cell: 405-880-9457</a:t>
            </a:r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93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Definition of Sexual Harassment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3239"/>
            <a:ext cx="9144000" cy="3792512"/>
          </a:xfrm>
        </p:spPr>
        <p:txBody>
          <a:bodyPr/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ED7921"/>
                </a:solidFill>
                <a:latin typeface="Arial"/>
                <a:cs typeface="Arial"/>
              </a:rPr>
              <a:t>New Regulatory</a:t>
            </a:r>
            <a:r>
              <a:rPr lang="en-US" b="1" spc="5" dirty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ED7921"/>
                </a:solidFill>
                <a:latin typeface="Arial"/>
                <a:cs typeface="Arial"/>
              </a:rPr>
              <a:t>Definition</a:t>
            </a:r>
            <a:endParaRPr lang="en-US" dirty="0">
              <a:latin typeface="Arial"/>
              <a:cs typeface="Arial"/>
            </a:endParaRPr>
          </a:p>
          <a:p>
            <a:pPr marL="1154430" marR="713740" indent="-571500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Existing federal and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state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case law regarding  sexual harassment and quid pro quo sexual  harassment</a:t>
            </a:r>
            <a:endParaRPr lang="en-US" dirty="0">
              <a:latin typeface="Arial"/>
              <a:cs typeface="Arial"/>
            </a:endParaRPr>
          </a:p>
          <a:p>
            <a:pPr marL="6985">
              <a:lnSpc>
                <a:spcPct val="100000"/>
              </a:lnSpc>
              <a:spcBef>
                <a:spcPts val="1800"/>
              </a:spcBef>
            </a:pPr>
            <a:r>
              <a:rPr lang="en-US" b="1" i="1" spc="-5" dirty="0">
                <a:solidFill>
                  <a:srgbClr val="ED7921"/>
                </a:solidFill>
                <a:latin typeface="Arial"/>
                <a:cs typeface="Arial"/>
              </a:rPr>
              <a:t>or</a:t>
            </a:r>
            <a:endParaRPr lang="en-US" dirty="0">
              <a:latin typeface="Arial"/>
              <a:cs typeface="Arial"/>
            </a:endParaRPr>
          </a:p>
          <a:p>
            <a:pPr marL="1154430" marR="5080" indent="-571500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“Unwelcome conduct on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the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basis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of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sex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that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is so  severe, pervasive, </a:t>
            </a:r>
            <a:r>
              <a:rPr lang="en-US" b="1" u="heavy" spc="-5" dirty="0">
                <a:solidFill>
                  <a:srgbClr val="003A77"/>
                </a:solidFill>
                <a:uFill>
                  <a:solidFill>
                    <a:srgbClr val="003A77"/>
                  </a:solidFill>
                </a:uFill>
                <a:latin typeface="Arial"/>
                <a:cs typeface="Arial"/>
              </a:rPr>
              <a:t>and</a:t>
            </a:r>
            <a:r>
              <a:rPr lang="en-US" b="1" spc="-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objectively </a:t>
            </a:r>
            <a:r>
              <a:rPr lang="en-US" spc="-10" dirty="0">
                <a:solidFill>
                  <a:srgbClr val="003A77"/>
                </a:solidFill>
                <a:latin typeface="Arial"/>
                <a:cs typeface="Arial"/>
              </a:rPr>
              <a:t>offensive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that it  </a:t>
            </a:r>
            <a:r>
              <a:rPr lang="en-US" spc="-10" dirty="0">
                <a:solidFill>
                  <a:srgbClr val="003A77"/>
                </a:solidFill>
                <a:latin typeface="Arial"/>
                <a:cs typeface="Arial"/>
              </a:rPr>
              <a:t>denies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a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person access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to the </a:t>
            </a:r>
            <a:r>
              <a:rPr lang="en-US" spc="-10" dirty="0">
                <a:solidFill>
                  <a:srgbClr val="003A77"/>
                </a:solidFill>
                <a:latin typeface="Arial"/>
                <a:cs typeface="Arial"/>
              </a:rPr>
              <a:t>school’s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education 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program or</a:t>
            </a:r>
            <a:r>
              <a:rPr lang="en-US" spc="-1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20" dirty="0">
                <a:solidFill>
                  <a:srgbClr val="003A77"/>
                </a:solidFill>
                <a:latin typeface="Arial"/>
                <a:cs typeface="Arial"/>
              </a:rPr>
              <a:t>activity.”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3"/>
            <a:ext cx="2563318" cy="73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84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New</a:t>
            </a:r>
            <a:r>
              <a:rPr lang="en-US" dirty="0" smtClean="0"/>
              <a:t> Regulations </a:t>
            </a:r>
            <a:r>
              <a:rPr lang="en-US" sz="4400" dirty="0" smtClean="0">
                <a:latin typeface="+mn-lt"/>
              </a:rPr>
              <a:t>Evidentiary Standard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4232275" algn="l"/>
              </a:tabLst>
            </a:pPr>
            <a:endParaRPr lang="en-US" b="1" spc="-5" dirty="0" smtClean="0">
              <a:solidFill>
                <a:srgbClr val="ED7921"/>
              </a:solidFill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4232275" algn="l"/>
              </a:tabLst>
            </a:pPr>
            <a:endParaRPr lang="en-US" b="1" spc="-5" dirty="0" smtClean="0">
              <a:solidFill>
                <a:srgbClr val="ED7921"/>
              </a:solidFill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4232275" algn="l"/>
              </a:tabLst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926205"/>
          </a:xfrm>
        </p:spPr>
        <p:txBody>
          <a:bodyPr/>
          <a:lstStyle/>
          <a:p>
            <a:pPr marL="356870" marR="50800" indent="-344805">
              <a:lnSpc>
                <a:spcPct val="100000"/>
              </a:lnSpc>
              <a:spcBef>
                <a:spcPts val="95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Mandated that institutions  use “preponderance of </a:t>
            </a:r>
            <a:r>
              <a:rPr lang="en-US" spc="-10" dirty="0">
                <a:solidFill>
                  <a:srgbClr val="1F487C"/>
                </a:solidFill>
                <a:latin typeface="Arial"/>
                <a:cs typeface="Arial"/>
              </a:rPr>
              <a:t>the  evidence”</a:t>
            </a:r>
            <a:endParaRPr lang="en-US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805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Lower standard than</a:t>
            </a:r>
            <a:r>
              <a:rPr lang="en-US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“clear</a:t>
            </a:r>
            <a:endParaRPr lang="en-US" dirty="0">
              <a:latin typeface="Arial"/>
              <a:cs typeface="Arial"/>
            </a:endParaRPr>
          </a:p>
          <a:p>
            <a:pPr marL="128270" indent="0">
              <a:lnSpc>
                <a:spcPct val="100000"/>
              </a:lnSpc>
              <a:buNone/>
            </a:pPr>
            <a:r>
              <a:rPr lang="en-US" spc="-5" dirty="0" smtClean="0">
                <a:solidFill>
                  <a:srgbClr val="1F487C"/>
                </a:solidFill>
                <a:latin typeface="Arial"/>
                <a:cs typeface="Arial"/>
              </a:rPr>
              <a:t>  and 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convincing evidence”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839788" y="2118359"/>
            <a:ext cx="10515600" cy="38671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ED7921"/>
                </a:solidFill>
                <a:latin typeface="Arial"/>
                <a:cs typeface="Arial"/>
              </a:rPr>
              <a:t>Previous</a:t>
            </a:r>
            <a:r>
              <a:rPr lang="en-US" spc="-15" dirty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ED7921"/>
                </a:solidFill>
                <a:latin typeface="Arial"/>
                <a:cs typeface="Arial"/>
              </a:rPr>
              <a:t>Standard	</a:t>
            </a:r>
            <a:r>
              <a:rPr lang="en-US" dirty="0" smtClean="0">
                <a:solidFill>
                  <a:srgbClr val="ED7921"/>
                </a:solidFill>
                <a:latin typeface="Arial"/>
                <a:cs typeface="Arial"/>
              </a:rPr>
              <a:t>			</a:t>
            </a:r>
            <a:r>
              <a:rPr lang="en-US" spc="-5" dirty="0" smtClean="0">
                <a:solidFill>
                  <a:srgbClr val="ED7921"/>
                </a:solidFill>
                <a:latin typeface="Arial"/>
                <a:cs typeface="Arial"/>
              </a:rPr>
              <a:t>New</a:t>
            </a:r>
            <a:r>
              <a:rPr lang="en-US" spc="-50" dirty="0" smtClean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ED7921"/>
                </a:solidFill>
                <a:latin typeface="Arial"/>
                <a:cs typeface="Arial"/>
              </a:rPr>
              <a:t>Standard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26204"/>
          </a:xfrm>
        </p:spPr>
        <p:txBody>
          <a:bodyPr>
            <a:normAutofit lnSpcReduction="10000"/>
          </a:bodyPr>
          <a:lstStyle/>
          <a:p>
            <a:pPr marL="356870" marR="299720" indent="-344805">
              <a:lnSpc>
                <a:spcPct val="100000"/>
              </a:lnSpc>
              <a:spcBef>
                <a:spcPts val="95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Institutions </a:t>
            </a:r>
            <a:r>
              <a:rPr lang="en-US" spc="-10" dirty="0">
                <a:solidFill>
                  <a:srgbClr val="1F487C"/>
                </a:solidFill>
                <a:latin typeface="Arial"/>
                <a:cs typeface="Arial"/>
              </a:rPr>
              <a:t>may 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choose  between the two </a:t>
            </a:r>
            <a:r>
              <a:rPr lang="en-US" dirty="0">
                <a:solidFill>
                  <a:srgbClr val="1F487C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rgbClr val="1F487C"/>
                </a:solidFill>
                <a:latin typeface="Arial"/>
                <a:cs typeface="Arial"/>
              </a:rPr>
              <a:t>PoE</a:t>
            </a:r>
            <a:r>
              <a:rPr lang="en-US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or  </a:t>
            </a:r>
            <a:r>
              <a:rPr lang="en-US" spc="-10" dirty="0">
                <a:solidFill>
                  <a:srgbClr val="1F487C"/>
                </a:solidFill>
                <a:latin typeface="Arial"/>
                <a:cs typeface="Arial"/>
              </a:rPr>
              <a:t>C&amp;C)</a:t>
            </a:r>
            <a:endParaRPr lang="en-US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1205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Schools must apply the  same standard of evidence  to </a:t>
            </a:r>
            <a:r>
              <a:rPr lang="en-US" dirty="0">
                <a:solidFill>
                  <a:srgbClr val="1F487C"/>
                </a:solidFill>
                <a:latin typeface="Arial"/>
                <a:cs typeface="Arial"/>
              </a:rPr>
              <a:t>all 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formal complaints of  sexual harassment, </a:t>
            </a:r>
            <a:r>
              <a:rPr lang="en-US" spc="-5" dirty="0" err="1">
                <a:solidFill>
                  <a:srgbClr val="1F487C"/>
                </a:solidFill>
                <a:latin typeface="Arial"/>
                <a:cs typeface="Arial"/>
              </a:rPr>
              <a:t>ie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:  against employees  (including</a:t>
            </a:r>
            <a:r>
              <a:rPr lang="en-US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faculty)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365123"/>
            <a:ext cx="2563318" cy="727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11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Off-Campus Jurisdiction</a:t>
            </a:r>
            <a:endParaRPr lang="en-US" sz="4400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2468879"/>
            <a:ext cx="5181600" cy="4114801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spc="-5" dirty="0" smtClean="0">
                <a:solidFill>
                  <a:srgbClr val="ED7921"/>
                </a:solidFill>
                <a:latin typeface="Arial"/>
                <a:cs typeface="Arial"/>
              </a:rPr>
              <a:t>Prior</a:t>
            </a:r>
            <a:endParaRPr lang="en-US" sz="3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3200" dirty="0" smtClean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dirty="0">
                <a:solidFill>
                  <a:srgbClr val="1F487C"/>
                </a:solidFill>
                <a:latin typeface="Arial"/>
                <a:cs typeface="Arial"/>
              </a:rPr>
              <a:t>Included</a:t>
            </a:r>
            <a:r>
              <a:rPr lang="en-US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off-campus</a:t>
            </a:r>
            <a:endParaRPr lang="en-US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dirty="0">
                <a:solidFill>
                  <a:srgbClr val="1F487C"/>
                </a:solidFill>
                <a:latin typeface="Arial"/>
                <a:cs typeface="Arial"/>
              </a:rPr>
              <a:t>Included during study</a:t>
            </a:r>
            <a:r>
              <a:rPr lang="en-US" spc="-1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1F487C"/>
                </a:solidFill>
                <a:latin typeface="Arial"/>
                <a:cs typeface="Arial"/>
              </a:rPr>
              <a:t>abroad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2301239"/>
            <a:ext cx="5181600" cy="4282441"/>
          </a:xfrm>
        </p:spPr>
        <p:txBody>
          <a:bodyPr/>
          <a:lstStyle/>
          <a:p>
            <a:pPr marL="33020">
              <a:lnSpc>
                <a:spcPct val="100000"/>
              </a:lnSpc>
              <a:spcBef>
                <a:spcPts val="95"/>
              </a:spcBef>
            </a:pPr>
            <a:r>
              <a:rPr lang="en-US" sz="3200" b="1" spc="-5" dirty="0" smtClean="0">
                <a:solidFill>
                  <a:srgbClr val="ED7921"/>
                </a:solidFill>
                <a:latin typeface="Arial"/>
                <a:cs typeface="Arial"/>
              </a:rPr>
              <a:t>New</a:t>
            </a:r>
            <a:endParaRPr lang="en-US" sz="3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3200" dirty="0" smtClean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dirty="0">
                <a:solidFill>
                  <a:srgbClr val="1F487C"/>
                </a:solidFill>
                <a:latin typeface="Arial"/>
                <a:cs typeface="Arial"/>
              </a:rPr>
              <a:t>Includes 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off-campus </a:t>
            </a:r>
            <a:r>
              <a:rPr lang="en-US" b="1" spc="-5" dirty="0">
                <a:solidFill>
                  <a:srgbClr val="1F487C"/>
                </a:solidFill>
                <a:latin typeface="Arial"/>
                <a:cs typeface="Arial"/>
              </a:rPr>
              <a:t>if </a:t>
            </a:r>
            <a:r>
              <a:rPr lang="en-US" dirty="0">
                <a:solidFill>
                  <a:srgbClr val="1F487C"/>
                </a:solidFill>
                <a:latin typeface="Arial"/>
                <a:cs typeface="Arial"/>
              </a:rPr>
              <a:t>within</a:t>
            </a:r>
            <a:r>
              <a:rPr lang="en-US" spc="-1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1F487C"/>
                </a:solidFill>
                <a:latin typeface="Arial"/>
                <a:cs typeface="Arial"/>
              </a:rPr>
              <a:t>a  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school’s “education program  or</a:t>
            </a:r>
            <a:r>
              <a:rPr lang="en-US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1F487C"/>
                </a:solidFill>
                <a:latin typeface="Arial"/>
                <a:cs typeface="Arial"/>
              </a:rPr>
              <a:t>activity”</a:t>
            </a:r>
            <a:endParaRPr lang="en-US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800"/>
              </a:spcBef>
              <a:buClr>
                <a:srgbClr val="ED792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US" dirty="0">
                <a:solidFill>
                  <a:srgbClr val="1F487C"/>
                </a:solidFill>
                <a:latin typeface="Arial"/>
                <a:cs typeface="Arial"/>
              </a:rPr>
              <a:t>Excludes study</a:t>
            </a:r>
            <a:r>
              <a:rPr lang="en-US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1F487C"/>
                </a:solidFill>
                <a:latin typeface="Arial"/>
                <a:cs typeface="Arial"/>
              </a:rPr>
              <a:t>abroad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2"/>
            <a:ext cx="2563318" cy="1071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54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Live Hearing Requirement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3239"/>
            <a:ext cx="9144000" cy="3792512"/>
          </a:xfrm>
        </p:spPr>
        <p:txBody>
          <a:bodyPr/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ED7921"/>
                </a:solidFill>
                <a:latin typeface="Arial"/>
                <a:cs typeface="Arial"/>
              </a:rPr>
              <a:t>Regulations</a:t>
            </a:r>
            <a:r>
              <a:rPr lang="en-US" b="1" spc="-20" dirty="0">
                <a:solidFill>
                  <a:srgbClr val="ED7921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ED7921"/>
                </a:solidFill>
                <a:latin typeface="Arial"/>
                <a:cs typeface="Arial"/>
              </a:rPr>
              <a:t>provide:</a:t>
            </a:r>
            <a:endParaRPr lang="en-US" dirty="0">
              <a:latin typeface="Arial"/>
              <a:cs typeface="Arial"/>
            </a:endParaRPr>
          </a:p>
          <a:p>
            <a:pPr marL="1154430" marR="377190" indent="-571500" algn="l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Under 106.45(b), Postsecondary schools </a:t>
            </a:r>
            <a:r>
              <a:rPr lang="en-US" b="1" dirty="0">
                <a:solidFill>
                  <a:srgbClr val="003A77"/>
                </a:solidFill>
                <a:latin typeface="Arial"/>
                <a:cs typeface="Arial"/>
              </a:rPr>
              <a:t>must 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provide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for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live hearing during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the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grievance  process</a:t>
            </a:r>
            <a:endParaRPr lang="en-US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Most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challenging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feature of the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live</a:t>
            </a:r>
            <a:r>
              <a:rPr lang="en-US" spc="25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hearing</a:t>
            </a:r>
            <a:endParaRPr lang="en-US" dirty="0">
              <a:latin typeface="Arial"/>
              <a:cs typeface="Arial"/>
            </a:endParaRPr>
          </a:p>
          <a:p>
            <a:pPr marL="1154430" algn="l">
              <a:lnSpc>
                <a:spcPct val="100000"/>
              </a:lnSpc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requirement is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the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cross-examination</a:t>
            </a:r>
            <a:r>
              <a:rPr lang="en-US" spc="12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requirement</a:t>
            </a:r>
            <a:endParaRPr lang="en-US" dirty="0">
              <a:latin typeface="Arial"/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2"/>
            <a:ext cx="2563318" cy="949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17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Hearings for Elementary and Secondary Schools</a:t>
            </a:r>
            <a:endParaRPr lang="en-US" sz="4400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524715"/>
            <a:ext cx="10515600" cy="4159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Elementary and secondary schools are free to conduct grievance proceedings without any type of hearing, including a live hearing</a:t>
            </a:r>
            <a:r>
              <a:rPr lang="en-US" dirty="0" smtClean="0"/>
              <a:t>.</a:t>
            </a:r>
          </a:p>
          <a:p>
            <a:r>
              <a:rPr lang="en-US" dirty="0"/>
              <a:t>They may choose to but are not required to provide live cross-examination or the other hearing procedures outlined in the Title IX.</a:t>
            </a:r>
          </a:p>
          <a:p>
            <a:r>
              <a:rPr lang="en-US" dirty="0"/>
              <a:t>With or without a hearing, after the schools sends the investigation report to the parties and before reaching a determination regarding responsibility, the decision-makers must afford each party the opportunity to submit written, relevant questions that a party wants asked of any party or witness, provide each party with the answers, and allow for additional, limited follow-up questions from each party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2"/>
            <a:ext cx="2563318" cy="864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52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813"/>
            <a:ext cx="9144000" cy="19487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Role of Advisors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3239"/>
            <a:ext cx="9144000" cy="3792512"/>
          </a:xfrm>
        </p:spPr>
        <p:txBody>
          <a:bodyPr/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ED7921"/>
                </a:solidFill>
                <a:latin typeface="Arial"/>
                <a:cs typeface="Arial"/>
              </a:rPr>
              <a:t>Advisor </a:t>
            </a:r>
            <a:r>
              <a:rPr lang="en-US" b="1" dirty="0">
                <a:solidFill>
                  <a:srgbClr val="ED7921"/>
                </a:solidFill>
                <a:latin typeface="Arial"/>
                <a:cs typeface="Arial"/>
              </a:rPr>
              <a:t>Requirement</a:t>
            </a:r>
            <a:endParaRPr lang="en-US" dirty="0">
              <a:latin typeface="Arial"/>
              <a:cs typeface="Arial"/>
            </a:endParaRPr>
          </a:p>
          <a:p>
            <a:pPr marL="1154430" marR="784225" indent="-571500" algn="l">
              <a:lnSpc>
                <a:spcPct val="100000"/>
              </a:lnSpc>
              <a:spcBef>
                <a:spcPts val="216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All parties are entitled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to </a:t>
            </a:r>
            <a:r>
              <a:rPr lang="en-US" spc="-10" dirty="0">
                <a:solidFill>
                  <a:srgbClr val="003A77"/>
                </a:solidFill>
                <a:latin typeface="Arial"/>
                <a:cs typeface="Arial"/>
              </a:rPr>
              <a:t>an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advisor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of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their  choosing</a:t>
            </a:r>
            <a:endParaRPr lang="en-US" dirty="0">
              <a:latin typeface="Arial"/>
              <a:cs typeface="Arial"/>
            </a:endParaRPr>
          </a:p>
          <a:p>
            <a:pPr marL="1154430" marR="5080" indent="-571500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School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must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provide an advisor </a:t>
            </a:r>
            <a:r>
              <a:rPr lang="en-US" dirty="0">
                <a:solidFill>
                  <a:srgbClr val="003A77"/>
                </a:solidFill>
                <a:latin typeface="Arial"/>
                <a:cs typeface="Arial"/>
              </a:rPr>
              <a:t>if party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wants an  advisor but does not have</a:t>
            </a:r>
            <a:r>
              <a:rPr lang="en-US" spc="4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one</a:t>
            </a:r>
            <a:endParaRPr lang="en-US" dirty="0">
              <a:latin typeface="Arial"/>
              <a:cs typeface="Arial"/>
            </a:endParaRPr>
          </a:p>
          <a:p>
            <a:pPr marL="1154430" indent="-571500" algn="l">
              <a:lnSpc>
                <a:spcPct val="100000"/>
              </a:lnSpc>
              <a:spcBef>
                <a:spcPts val="2400"/>
              </a:spcBef>
              <a:buClr>
                <a:srgbClr val="ED7921"/>
              </a:buClr>
              <a:buFont typeface="Wingdings"/>
              <a:buChar char=""/>
              <a:tabLst>
                <a:tab pos="1153795" algn="l"/>
                <a:tab pos="1154430" algn="l"/>
              </a:tabLst>
            </a:pP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Advisor can be anyone, including an</a:t>
            </a:r>
            <a:r>
              <a:rPr lang="en-US" spc="110" dirty="0">
                <a:solidFill>
                  <a:srgbClr val="003A77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003A77"/>
                </a:solidFill>
                <a:latin typeface="Arial"/>
                <a:cs typeface="Arial"/>
              </a:rPr>
              <a:t>attorney</a:t>
            </a:r>
            <a:endParaRPr lang="en-US" dirty="0">
              <a:latin typeface="Arial"/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4" name="Picture 3" descr="signature_24693716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1" y="284812"/>
            <a:ext cx="2563318" cy="101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405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9F73717AB054183C0336EABA6008C" ma:contentTypeVersion="11" ma:contentTypeDescription="Create a new document." ma:contentTypeScope="" ma:versionID="10a4c368652dfc8551933e3b0982cdff">
  <xsd:schema xmlns:xsd="http://www.w3.org/2001/XMLSchema" xmlns:xs="http://www.w3.org/2001/XMLSchema" xmlns:p="http://schemas.microsoft.com/office/2006/metadata/properties" xmlns:ns1="http://schemas.microsoft.com/sharepoint/v3" xmlns:ns3="dd99c0c9-a7da-473c-808a-88a8ba6a462f" targetNamespace="http://schemas.microsoft.com/office/2006/metadata/properties" ma:root="true" ma:fieldsID="42990073b67d80ee0578cf1308c2c706" ns1:_="" ns3:_="">
    <xsd:import namespace="http://schemas.microsoft.com/sharepoint/v3"/>
    <xsd:import namespace="dd99c0c9-a7da-473c-808a-88a8ba6a46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9c0c9-a7da-473c-808a-88a8ba6a4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E0CB23A-0154-4C06-BE81-3BB343586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99c0c9-a7da-473c-808a-88a8ba6a46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B78F03-ECAB-4D9D-AF7F-C376AAA1FF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C0B582-C7EC-4FA3-88CE-622FAB9AA03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d99c0c9-a7da-473c-808a-88a8ba6a462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1366</Words>
  <Application>Microsoft Office PowerPoint</Application>
  <PresentationFormat>Widescreen</PresentationFormat>
  <Paragraphs>192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Title IX: SURVIVING THE NEW TITLE IX  REGULATIONS</vt:lpstr>
      <vt:lpstr>Department of Education Releases New Title IX Regulations</vt:lpstr>
      <vt:lpstr>New Challenges Posed by New Regulations: Some Big Ones</vt:lpstr>
      <vt:lpstr>Definition of Sexual Harassment</vt:lpstr>
      <vt:lpstr> New Regulations Evidentiary Standard</vt:lpstr>
      <vt:lpstr> Off-Campus Jurisdiction</vt:lpstr>
      <vt:lpstr>Live Hearing Requirement</vt:lpstr>
      <vt:lpstr> Hearings for Elementary and Secondary Schools</vt:lpstr>
      <vt:lpstr>Role of Advisors</vt:lpstr>
      <vt:lpstr> Cross-Examination</vt:lpstr>
      <vt:lpstr>What is Cross-Examination?</vt:lpstr>
      <vt:lpstr>What is Cross-Examination?</vt:lpstr>
      <vt:lpstr>Just Ask Any Witness Who is About to be Cross Examined</vt:lpstr>
      <vt:lpstr>Purpose for Cross-Examination</vt:lpstr>
      <vt:lpstr> Cross-Examination &amp; Credibility</vt:lpstr>
      <vt:lpstr>New Regulations on Cross-Examination</vt:lpstr>
      <vt:lpstr>Title IX Guidance on Implementing Cross Examination</vt:lpstr>
      <vt:lpstr>New Regulations on Cross-Examination</vt:lpstr>
      <vt:lpstr>In-House Advisors Pros and cons</vt:lpstr>
      <vt:lpstr>Lawyers as Advisors Pros and Cons</vt:lpstr>
      <vt:lpstr>Managing Cross-Examination</vt:lpstr>
      <vt:lpstr>How To Determine Relevance</vt:lpstr>
      <vt:lpstr>When Must Relevance be Determined?</vt:lpstr>
      <vt:lpstr>The Pause</vt:lpstr>
      <vt:lpstr>New Regulations on Cross-Examination</vt:lpstr>
      <vt:lpstr>Limitations on Cross-Examination</vt:lpstr>
      <vt:lpstr>Tips on How to Manage Cross-Examination</vt:lpstr>
      <vt:lpstr>Tips on How to Manage Cross-Examination</vt:lpstr>
      <vt:lpstr>Adjudication &amp; Hearing  Management Training</vt:lpstr>
      <vt:lpstr>Solution Models</vt:lpstr>
      <vt:lpstr>100% In-House</vt:lpstr>
      <vt:lpstr> Outsource Advisors</vt:lpstr>
      <vt:lpstr>Outsource Hearing</vt:lpstr>
      <vt:lpstr>Hearing Management Services</vt:lpstr>
      <vt:lpstr>Title IX: SURVIVING THE NEW TITLE IX  REGULATIONS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IX: SURVIVING THE NEW TITLE IX  REGULATIONS</dc:title>
  <dc:creator>Alan Nahs</dc:creator>
  <cp:lastModifiedBy>Alan Nahs</cp:lastModifiedBy>
  <cp:revision>49</cp:revision>
  <dcterms:created xsi:type="dcterms:W3CDTF">2020-08-05T22:16:44Z</dcterms:created>
  <dcterms:modified xsi:type="dcterms:W3CDTF">2020-08-06T18:54:01Z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0x0101002B49F73717AB054183C0336EABA6008C</vt:lpwstr>
  </property>
</Properties>
</file>