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57" r:id="rId2"/>
    <p:sldId id="258" r:id="rId3"/>
    <p:sldId id="259" r:id="rId4"/>
    <p:sldId id="29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015"/>
    <a:srgbClr val="1AA6DF"/>
    <a:srgbClr val="0066A8"/>
    <a:srgbClr val="AA6728"/>
    <a:srgbClr val="924115"/>
    <a:srgbClr val="D15520"/>
    <a:srgbClr val="DE9028"/>
    <a:srgbClr val="679B41"/>
    <a:srgbClr val="316821"/>
    <a:srgbClr val="679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E240C3-4A34-4640-B6F6-00E8B4744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259A8-74EB-440B-8DD8-76C996661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6472-7FC8-4193-82A0-C65DC4EA169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532CF-3B20-4A6D-91BE-AC7470A4D0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5DEA9-B4BB-460F-B81F-34804A14C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3F80E-613E-4926-9675-E763F36F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15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E20A82-3756-4DBE-969B-2BAFCB84C32E}"/>
              </a:ext>
            </a:extLst>
          </p:cNvPr>
          <p:cNvSpPr/>
          <p:nvPr userDrawn="1"/>
        </p:nvSpPr>
        <p:spPr>
          <a:xfrm>
            <a:off x="0" y="0"/>
            <a:ext cx="12192000" cy="881064"/>
          </a:xfrm>
          <a:prstGeom prst="rect">
            <a:avLst/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9053A-30A4-439C-83FB-897660F85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11BA9-0CDB-4FCB-8749-CAB20B099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995D-35D3-412E-A0EB-229F6F3D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D2E6D-2EDE-4638-B5F3-EAE7A8E6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DB45E-31B2-498D-A38C-941A2533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A3A30BE-D9CE-4652-8176-E064AE10BA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41057"/>
            <a:ext cx="3531010" cy="1211334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09F019-1EF3-41D2-9798-EC95EA3F7F8B}"/>
              </a:ext>
            </a:extLst>
          </p:cNvPr>
          <p:cNvSpPr/>
          <p:nvPr userDrawn="1"/>
        </p:nvSpPr>
        <p:spPr>
          <a:xfrm rot="10800000">
            <a:off x="9525" y="0"/>
            <a:ext cx="1143000" cy="881064"/>
          </a:xfrm>
          <a:prstGeom prst="triangle">
            <a:avLst>
              <a:gd name="adj" fmla="val 51399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7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0EB1B1-0323-498C-B113-BBEB11D8AEEF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1F40BAB-710E-472B-AAE5-3512347DF4B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5B4C6-ADD2-420C-B166-25CBF223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BCFD-6323-4244-9481-889D1722C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007D6-FA56-442D-AAAE-E794C8D69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5043F-31C9-4DD9-9AC9-79C43869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E4BE9-DE9B-47EC-90DB-D8B8BCB2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2F56D-BA5A-454B-8E46-FE1FD593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BCDD844-4BDB-4BB4-94FC-46F11F57E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F83565-AC13-4689-87CD-5359AF5396B8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305CF96-0131-4FE3-842F-1382CD4EE40E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A614A-F2DE-4C29-B2EA-759C095C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63314-E9A2-4123-872D-9A870F79A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094FA-4650-4D2A-A572-EB7B644E3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9DEAA-849E-4F36-9213-80063747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6D784-90F8-44E6-BA08-3AD085DB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92FC4-41B0-4AFD-9CF7-7471FF39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AB8D95B-DFBC-4F18-972B-DCB01FF37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C62D-8ED6-4D1A-A863-4F92915A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E6371-8C9F-4C89-B781-79BC7135D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07D8-8370-4A52-B0C7-7C816564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50E87-CDFF-460F-B317-4D0A1B67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C431C-85A5-4B9F-B314-B79C045E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0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0D2DF-4D7B-46EB-BA00-3B430FB4E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2E2C1-B9EB-479B-AACF-DF9B31AB0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8917B-7D9E-49AA-A4A2-74BF61C8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24D3D-1B39-4B00-8592-76A2AA73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54B4-AB1A-4184-BFA6-7348BEBE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66A8"/>
              </a:buClr>
              <a:buFont typeface="Arial" panose="020B0604020202020204" pitchFamily="34" charset="0"/>
              <a:buChar char="&gt;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066A8"/>
              </a:buClr>
              <a:buSzPct val="12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0066A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57350" indent="-285750">
              <a:buClr>
                <a:srgbClr val="0066A8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066A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A22C6E59-57E0-4A54-B601-54BCABB13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A3DEC58-DD0D-489E-89D7-48B520FAF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5502"/>
            <a:ext cx="1790700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9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BA77D3D-EB6C-470B-88D7-E88D973FCE77}"/>
              </a:ext>
            </a:extLst>
          </p:cNvPr>
          <p:cNvSpPr/>
          <p:nvPr userDrawn="1"/>
        </p:nvSpPr>
        <p:spPr>
          <a:xfrm>
            <a:off x="-3" y="6176964"/>
            <a:ext cx="12192003" cy="681036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00E5B01-C69C-4201-9620-A4CEFAA25C48}"/>
              </a:ext>
            </a:extLst>
          </p:cNvPr>
          <p:cNvSpPr/>
          <p:nvPr userDrawn="1"/>
        </p:nvSpPr>
        <p:spPr>
          <a:xfrm rot="5400000">
            <a:off x="-75805" y="6262289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64E26A8A-3861-44FA-9F25-5209F3A55E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7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8BE7-7E0D-4FE6-9A09-A01974DE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60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87E38-21AB-44A5-933E-BBDB2953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190048"/>
            <a:ext cx="10515600" cy="1058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198DB-E2E2-4621-86F0-491A910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FFA3-C11C-4784-B241-ED40C5843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D06F7-64FC-4E16-A6F2-A838E8CF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76BB167-5223-4787-9D40-C427FEF4A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69" y="0"/>
            <a:ext cx="3338561" cy="136856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8853A46-355B-43D4-AC0B-EC581D054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0AE6B6-E4D9-430F-A1A6-2FD90BB2AEA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FE54030-734F-4867-A425-FD781025C88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D910D-BE99-49D0-8285-41FF41AE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C7A0-022A-4F99-A0C2-33276644F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EB2EE-35C0-4F6A-9A88-19585A48B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C444E-BC3C-48DD-B0EE-5AD82E9E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1A159-06B3-45AE-B20D-1B94E9EA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C28A2-40C2-45AC-8284-24CC7B83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7921164-5862-485A-98FF-85D0E3155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3FAD79-29E3-4606-991C-B67D06E2C72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1A0194A-5D0E-40C4-AB4F-F7E74CABE9F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554EA-2EC4-4F72-973B-F9628F6B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874CF-1970-4A3C-8FE6-7A04D221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78CE7-604B-4F86-9B5D-3FAA07816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7FC8D-397D-4F30-A188-8C060553C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399E2-8ED9-413C-8F81-E15355195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B79164-105F-4A8D-9C1C-9C575EFE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85673-20F2-4420-9492-E849EF41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BC90F-0DC6-446A-A477-E6BFD973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2359358-A04A-41A6-BB3E-72D0DCDBD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9351E6-0B77-487D-AF4C-37DD96BAC2D9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7CFE111-BCB3-481A-85D0-0F57E88EBC2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BE492-D277-4B57-B7FD-702527F0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B0850-9FFE-4966-BD90-DB06F785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9B77C-9C12-494F-A87E-7517CBD7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AC97F-B8D0-4433-B69C-3E0C1622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A5EAC9B-387B-4DD3-9C4A-E3BF2B9AA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B933FC99-1097-4018-8B3C-56B4DCF03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06" y="0"/>
            <a:ext cx="19447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560B2B0-E84F-48DB-B6CA-EE6B1DD34A63}"/>
              </a:ext>
            </a:extLst>
          </p:cNvPr>
          <p:cNvSpPr/>
          <p:nvPr userDrawn="1"/>
        </p:nvSpPr>
        <p:spPr>
          <a:xfrm rot="16200000">
            <a:off x="7790603" y="2456602"/>
            <a:ext cx="6857999" cy="1944792"/>
          </a:xfrm>
          <a:prstGeom prst="triangle">
            <a:avLst>
              <a:gd name="adj" fmla="val 49722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9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3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8E82A-DEDB-4F57-9C56-785DF1FE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2110C-DA35-4E5E-AB88-5914338FC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BF4E9-9671-423F-B6BB-F2C0642CF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334D-C731-4501-A5C8-C610FB6C1AE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9415B-A953-4A00-BD68-FCEAD64EE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757A3-55CA-430A-9473-9543328A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52" r:id="rId5"/>
    <p:sldLayoutId id="2147483653" r:id="rId6"/>
    <p:sldLayoutId id="2147483654" r:id="rId7"/>
    <p:sldLayoutId id="2147483655" r:id="rId8"/>
    <p:sldLayoutId id="2147483666" r:id="rId9"/>
    <p:sldLayoutId id="2147483667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A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8"/>
        </a:buClr>
        <a:buFont typeface="Arial" panose="020B0604020202020204" pitchFamily="34" charset="0"/>
        <a:buChar char="&gt;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ü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ctims.okcareertech.org/CTBDSWeb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TC Info Submissions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790238" y="2693112"/>
            <a:ext cx="7747000" cy="25656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363247"/>
            <a:ext cx="977984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box to the left of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Search Across Employee Info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drop down and choose how you want to search for the person you just assigned to PID.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 the text to search in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search text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box.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Load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elect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person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 into the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PID from the results.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Submit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(PID-) to assign the selected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98139" y="2921924"/>
            <a:ext cx="459579" cy="24512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05266" y="3419970"/>
            <a:ext cx="552452" cy="39488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89887" y="2797718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1.</a:t>
            </a:r>
            <a:endParaRPr lang="en-US" dirty="0">
              <a:solidFill>
                <a:srgbClr val="91401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8866" y="3291256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2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995384" y="3170506"/>
            <a:ext cx="400055" cy="32049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44636" y="3167050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3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68451" y="3780106"/>
            <a:ext cx="400055" cy="32049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17703" y="3776650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4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303917" y="4863644"/>
            <a:ext cx="400055" cy="32049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53169" y="4860188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5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216202" y="4075637"/>
            <a:ext cx="400055" cy="32049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12030" y="4051219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6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13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 rotWithShape="1">
          <a:blip r:embed="rId3"/>
          <a:srcRect l="10943" r="7798"/>
          <a:stretch/>
        </p:blipFill>
        <p:spPr bwMode="auto">
          <a:xfrm>
            <a:off x="2329576" y="3105785"/>
            <a:ext cx="7532849" cy="173714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332470"/>
            <a:ext cx="976322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Adding a new person to an available certified </a:t>
            </a:r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PID: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 the first 3 letters of the organization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Organizations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Keep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selected next to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Requesting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PID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available PID and continue to assign a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drop-down arrow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following open PIDs are available for this site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see available PIDs.</a:t>
            </a:r>
            <a:endParaRPr lang="en-US" sz="20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879472" y="3422945"/>
            <a:ext cx="459579" cy="24512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79128" y="4303548"/>
            <a:ext cx="552452" cy="39488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471220" y="3298739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1.</a:t>
            </a:r>
            <a:endParaRPr lang="en-US" dirty="0">
              <a:solidFill>
                <a:srgbClr val="91401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72728" y="4179332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2B30"/>
                </a:solidFill>
              </a:rPr>
              <a:t>2</a:t>
            </a:r>
            <a:r>
              <a:rPr lang="en-US" dirty="0" smtClean="0">
                <a:solidFill>
                  <a:srgbClr val="CC2B30"/>
                </a:solidFill>
              </a:rPr>
              <a:t>.</a:t>
            </a:r>
            <a:endParaRPr lang="en-US" dirty="0">
              <a:solidFill>
                <a:srgbClr val="CC2B3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42513" y="4182788"/>
            <a:ext cx="400055" cy="32049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91765" y="4179332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3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238472" y="3795733"/>
            <a:ext cx="400055" cy="32049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87724" y="3792277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4.</a:t>
            </a:r>
            <a:endParaRPr lang="en-US" dirty="0">
              <a:solidFill>
                <a:srgbClr val="914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61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544231" y="3116659"/>
            <a:ext cx="7137400" cy="212534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363248"/>
            <a:ext cx="976322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box to the left of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Search Across Employee Info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the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drop-down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menu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choose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search criteria you want to use to find the person that was assigned to the PID.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 the text to search in the search text box.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Load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person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 into the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PID from the results.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Assign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(PID-) to a new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33139" y="3240865"/>
            <a:ext cx="459579" cy="24512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40266" y="3738911"/>
            <a:ext cx="552452" cy="39488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24887" y="3116659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1.</a:t>
            </a:r>
            <a:endParaRPr lang="en-US" dirty="0">
              <a:solidFill>
                <a:srgbClr val="91401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33866" y="3610197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2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723980" y="3489447"/>
            <a:ext cx="400055" cy="32049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73232" y="3485991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3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710780" y="4001799"/>
            <a:ext cx="400055" cy="32049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60032" y="3998343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4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110835" y="4801616"/>
            <a:ext cx="400055" cy="32049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60087" y="4798160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5.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396174" y="4186465"/>
            <a:ext cx="400055" cy="32049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45426" y="4183009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6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79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63" y="2166365"/>
            <a:ext cx="12025224" cy="1655138"/>
          </a:xfrm>
        </p:spPr>
        <p:txBody>
          <a:bodyPr>
            <a:normAutofit/>
          </a:bodyPr>
          <a:lstStyle/>
          <a:p>
            <a:r>
              <a:rPr lang="en-US" sz="4600" b="1" u="sng" cap="none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 PID Request</a:t>
            </a:r>
            <a:endParaRPr lang="en-US" sz="4600" b="1" u="sng" cap="none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6875" y="3821503"/>
            <a:ext cx="9144000" cy="1655762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Check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where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 PID request is in the approval process</a:t>
            </a:r>
          </a:p>
        </p:txBody>
      </p:sp>
    </p:spTree>
    <p:extLst>
      <p:ext uri="{BB962C8B-B14F-4D97-AF65-F5344CB8AC3E}">
        <p14:creationId xmlns:p14="http://schemas.microsoft.com/office/powerpoint/2010/main" val="1136055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2"/>
          <a:stretch>
            <a:fillRect/>
          </a:stretch>
        </p:blipFill>
        <p:spPr>
          <a:xfrm>
            <a:off x="2422367" y="2775937"/>
            <a:ext cx="7347266" cy="244481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671024"/>
            <a:ext cx="11303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the left navigation menu: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the arrow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Data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 Then click the arrow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PID Process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 PID Data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on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 PID Request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95841" y="2381208"/>
            <a:ext cx="1393296" cy="1617134"/>
          </a:xfrm>
          <a:prstGeom prst="ellipse">
            <a:avLst/>
          </a:prstGeom>
          <a:noFill/>
          <a:ln>
            <a:solidFill>
              <a:srgbClr val="914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17987" y="3179590"/>
            <a:ext cx="338667" cy="491067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36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28" y="2316047"/>
            <a:ext cx="7070539" cy="223629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9897" y="580868"/>
            <a:ext cx="95053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 your organization next to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Organizations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or click the check box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All*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pull all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campuses.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Search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92718" y="3240865"/>
            <a:ext cx="459579" cy="24512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112595" y="3825881"/>
            <a:ext cx="625938" cy="0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84466" y="3116659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1.</a:t>
            </a:r>
            <a:endParaRPr lang="en-US" dirty="0">
              <a:solidFill>
                <a:srgbClr val="91401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6138" y="3641215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2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58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11" y="2583792"/>
            <a:ext cx="7554379" cy="211484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9897" y="734756"/>
            <a:ext cx="1130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the arrow to the left of the PID request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 where the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request is in the process.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22251" y="2707465"/>
            <a:ext cx="459579" cy="24512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73266" y="2645362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1.</a:t>
            </a:r>
            <a:endParaRPr lang="en-US" dirty="0">
              <a:solidFill>
                <a:srgbClr val="91401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5153" y="4760740"/>
            <a:ext cx="7558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Clicking the arrow will open the window to see approval stage, status, approval/rejection notes, etc.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5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63" y="2166365"/>
            <a:ext cx="12025224" cy="1655138"/>
          </a:xfrm>
        </p:spPr>
        <p:txBody>
          <a:bodyPr>
            <a:normAutofit/>
          </a:bodyPr>
          <a:lstStyle/>
          <a:p>
            <a:r>
              <a:rPr lang="en-US" sz="4600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Create New Non-Certified PID</a:t>
            </a:r>
          </a:p>
        </p:txBody>
      </p:sp>
    </p:spTree>
    <p:extLst>
      <p:ext uri="{BB962C8B-B14F-4D97-AF65-F5344CB8AC3E}">
        <p14:creationId xmlns:p14="http://schemas.microsoft.com/office/powerpoint/2010/main" val="34788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98351" y="2400216"/>
            <a:ext cx="7229159" cy="259863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671024"/>
            <a:ext cx="11303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the left navigation menu: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the arrow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Data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 Then click the arrow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PID Process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 PID Data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on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Create new non-certified PID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46641" y="2237275"/>
            <a:ext cx="1393296" cy="1617134"/>
          </a:xfrm>
          <a:prstGeom prst="ellipse">
            <a:avLst/>
          </a:prstGeom>
          <a:noFill/>
          <a:ln>
            <a:solidFill>
              <a:srgbClr val="914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17987" y="3179590"/>
            <a:ext cx="338667" cy="491067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074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363248"/>
            <a:ext cx="972166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 the first 3 letters of your organization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Organizations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select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drop-down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Job Title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start typing the job title you are looking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and select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click the drop-down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following PID(s) are available for the selected Job Code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see if there is already an available PID at that campus for that job title.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yes, click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Assign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 to this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PID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click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Save Changes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44" y="3140464"/>
            <a:ext cx="11373887" cy="19926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8543184" y="3188987"/>
            <a:ext cx="459579" cy="24512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94199" y="3126884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1.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357866" y="3665237"/>
            <a:ext cx="455402" cy="6258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13268" y="3496216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2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2" name="Straight Arrow Connector 11"/>
          <p:cNvCxnSpPr>
            <a:stCxn id="13" idx="1"/>
          </p:cNvCxnSpPr>
          <p:nvPr/>
        </p:nvCxnSpPr>
        <p:spPr>
          <a:xfrm flipH="1">
            <a:off x="9965267" y="3571993"/>
            <a:ext cx="443648" cy="93244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08915" y="3387327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3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376898" y="3826793"/>
            <a:ext cx="348985" cy="215717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51390" y="3680882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4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179733" y="4665133"/>
            <a:ext cx="392848" cy="268393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72581" y="4564194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5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4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63" y="2166365"/>
            <a:ext cx="12025224" cy="1655138"/>
          </a:xfrm>
        </p:spPr>
        <p:txBody>
          <a:bodyPr>
            <a:normAutofit/>
          </a:bodyPr>
          <a:lstStyle/>
          <a:p>
            <a:r>
              <a:rPr lang="en-US" sz="4600" b="1" u="sng" cap="none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CTIMS Support </a:t>
            </a:r>
            <a:r>
              <a:rPr lang="en-US" sz="4600" b="1" u="sng" cap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4600" b="1" u="sng" cap="none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ontact </a:t>
            </a:r>
            <a:r>
              <a:rPr lang="en-US" sz="4600" b="1" u="sng" cap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4600" b="1" u="sng" cap="none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nformation</a:t>
            </a:r>
            <a:endParaRPr lang="en-US" sz="4600" b="1" u="sng" cap="none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6875" y="3821503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Email: CTIMSSupport@careertech.ok.gov</a:t>
            </a:r>
          </a:p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Phone: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405-743-5134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4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63" y="2166365"/>
            <a:ext cx="12025224" cy="1655138"/>
          </a:xfrm>
        </p:spPr>
        <p:txBody>
          <a:bodyPr>
            <a:normAutofit/>
          </a:bodyPr>
          <a:lstStyle/>
          <a:p>
            <a:r>
              <a:rPr lang="en-US" sz="4600" b="1" u="sng" cap="none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 PID List</a:t>
            </a:r>
            <a:endParaRPr lang="en-US" sz="4600" b="1" u="sng" cap="none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24000" y="3788228"/>
            <a:ext cx="9144000" cy="146957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update contract length, state programs and percent funding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2683931" y="2884187"/>
            <a:ext cx="6858000" cy="232537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61431" y="671024"/>
            <a:ext cx="11303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the left navigation menu: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the arrow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Data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 Then click the arrow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PID Process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 PID Data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on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 PID list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04583" y="2677849"/>
            <a:ext cx="1393296" cy="1617134"/>
          </a:xfrm>
          <a:prstGeom prst="ellipse">
            <a:avLst/>
          </a:prstGeom>
          <a:noFill/>
          <a:ln>
            <a:solidFill>
              <a:srgbClr val="914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75929" y="3803916"/>
            <a:ext cx="338667" cy="491067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851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2315634" y="3013392"/>
            <a:ext cx="7560733" cy="241374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824913"/>
            <a:ext cx="11303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 the first 3 letters of your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school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Search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update funding or contract information,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blue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PID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hyperlink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72889" y="3542674"/>
            <a:ext cx="459579" cy="24512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23904" y="3480571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1.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737566" y="4001161"/>
            <a:ext cx="455402" cy="6258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872397" y="3603134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2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63435" y="4806728"/>
            <a:ext cx="399493" cy="0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13364" y="4622062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3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8015" y="5626894"/>
            <a:ext cx="7054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NOTE:  You can assign a person to a PID from this screen, as well. 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the Assign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button next to the line with the correct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PID.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98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667000" y="2694648"/>
            <a:ext cx="6858000" cy="261302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1286577"/>
            <a:ext cx="1130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Update any information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needed.  Then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Save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Submit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b="1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597238" y="4806208"/>
            <a:ext cx="459579" cy="24512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126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366434" y="2581592"/>
            <a:ext cx="7459133" cy="222513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948024"/>
            <a:ext cx="98047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assign someone to an existing </a:t>
            </a:r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PID:</a:t>
            </a:r>
            <a:endParaRPr lang="en-US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Assign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button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the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correct PID. (You can filter the PID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column to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find the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PID you are looking for).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99033" y="4001161"/>
            <a:ext cx="459579" cy="24512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0048" y="3939058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1.</a:t>
            </a:r>
            <a:endParaRPr lang="en-US" dirty="0">
              <a:solidFill>
                <a:srgbClr val="914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37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767728" y="3133282"/>
            <a:ext cx="7388064" cy="22225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86249"/>
            <a:ext cx="977153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the drop-down </a:t>
            </a:r>
            <a:r>
              <a:rPr lang="en-US" sz="22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en-US" sz="22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 Organization Type</a:t>
            </a:r>
            <a:r>
              <a:rPr lang="en-US" sz="22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choose </a:t>
            </a:r>
            <a:r>
              <a:rPr lang="en-US" sz="2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 Sites</a:t>
            </a:r>
            <a:r>
              <a:rPr lang="en-US" sz="2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2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Enter </a:t>
            </a:r>
            <a:r>
              <a:rPr lang="en-US" sz="2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first 3 characters of any word that is included in your organization’s name. </a:t>
            </a:r>
            <a:endParaRPr lang="en-US" sz="22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</a:t>
            </a:r>
            <a:r>
              <a:rPr lang="en-US" sz="22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ncheck </a:t>
            </a:r>
            <a:r>
              <a:rPr lang="en-US" sz="2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box next to </a:t>
            </a:r>
            <a:r>
              <a:rPr lang="en-US" sz="2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Organizations</a:t>
            </a:r>
            <a:r>
              <a:rPr lang="en-US" sz="2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2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Load</a:t>
            </a:r>
            <a:r>
              <a:rPr lang="en-US" sz="2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2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results, select </a:t>
            </a:r>
            <a:r>
              <a:rPr lang="en-US" sz="2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2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 </a:t>
            </a:r>
            <a:r>
              <a:rPr lang="en-US" sz="2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go into the PID by clicking anywhere on the row to highlight </a:t>
            </a:r>
            <a:r>
              <a:rPr lang="en-US" sz="22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it. </a:t>
            </a:r>
            <a:r>
              <a:rPr lang="en-US" sz="2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(You can filter each column to narrow your search.)</a:t>
            </a:r>
            <a:endParaRPr lang="en-US" sz="22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2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Submit </a:t>
            </a:r>
            <a:r>
              <a:rPr lang="en-US" sz="2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(PID-) to Assign the selected </a:t>
            </a:r>
            <a:r>
              <a:rPr lang="en-US" sz="22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</a:t>
            </a:r>
            <a:r>
              <a:rPr lang="en-US" sz="22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2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55005" y="3914262"/>
            <a:ext cx="542512" cy="142145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12711" y="3687075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1.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81577" y="4255334"/>
            <a:ext cx="532650" cy="12744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46753" y="4063472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2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398776" y="4506721"/>
            <a:ext cx="532650" cy="2713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46753" y="4356702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3.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91307" y="5362847"/>
            <a:ext cx="622920" cy="34408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91216" y="4336762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4.</a:t>
            </a:r>
            <a:endParaRPr lang="en-US" dirty="0">
              <a:solidFill>
                <a:srgbClr val="91401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3055" y="5212589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5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42622" y="4502881"/>
            <a:ext cx="484191" cy="18547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95550" y="4336762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6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665894" y="4338763"/>
            <a:ext cx="457199" cy="273290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188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1071134"/>
            <a:ext cx="97715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the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 PID Assignment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screen you can click on the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CTIMS-EID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number link to see/update someone’s personal information.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2260600" y="2581910"/>
            <a:ext cx="7264400" cy="211709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flipH="1">
            <a:off x="3428129" y="4493799"/>
            <a:ext cx="484191" cy="18547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11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567371"/>
            <a:ext cx="1130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screen will split. You can update or add information to any screen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updated, click </a:t>
            </a:r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Save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Changes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the bottom. 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428129" y="4493799"/>
            <a:ext cx="484191" cy="18547"/>
          </a:xfrm>
          <a:prstGeom prst="straightConnector1">
            <a:avLst/>
          </a:prstGeom>
          <a:ln w="57150">
            <a:solidFill>
              <a:srgbClr val="9E1F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683931" y="2153179"/>
            <a:ext cx="6858000" cy="363537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5846592" y="5686954"/>
            <a:ext cx="532678" cy="0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83932" y="1691514"/>
            <a:ext cx="685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are multiple tabs.  Click on a tab to go to a new information screen.</a:t>
            </a:r>
            <a:endParaRPr lang="en-US" sz="16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42259" y="2020888"/>
            <a:ext cx="520341" cy="502179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212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710498" y="2433955"/>
            <a:ext cx="6771005" cy="199009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567371"/>
            <a:ext cx="1130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After you save changes, click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ok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4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Close Person Detail Panel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950263" y="3156066"/>
            <a:ext cx="484191" cy="18547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768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63" y="2166365"/>
            <a:ext cx="12025224" cy="1655138"/>
          </a:xfrm>
        </p:spPr>
        <p:txBody>
          <a:bodyPr>
            <a:normAutofit/>
          </a:bodyPr>
          <a:lstStyle/>
          <a:p>
            <a:r>
              <a:rPr lang="en-US" sz="4600" b="1" u="sng" cap="none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Remove Person from PID</a:t>
            </a:r>
            <a:endParaRPr lang="en-US" sz="4600" b="1" u="sng" cap="none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753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9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2377333"/>
            <a:ext cx="6451600" cy="18052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6907" y="754839"/>
            <a:ext cx="11818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Go to </a:t>
            </a: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https://ctims.okcareertech.org/CTBDSWeb</a:t>
            </a:r>
            <a:endParaRPr lang="en-US" sz="2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8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Sign into CTIMS using your school email address and password.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60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61431" y="671024"/>
            <a:ext cx="11303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the left navigation menu: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the arrow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Data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 Then click the arrow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PID Process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 PID Data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on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Remove person from PID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683931" y="2552700"/>
            <a:ext cx="6858000" cy="23114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2467504" y="2302240"/>
            <a:ext cx="1393296" cy="1617134"/>
          </a:xfrm>
          <a:prstGeom prst="ellipse">
            <a:avLst/>
          </a:prstGeom>
          <a:noFill/>
          <a:ln>
            <a:solidFill>
              <a:srgbClr val="914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65600" y="3568008"/>
            <a:ext cx="338667" cy="491067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003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324100" y="2449194"/>
            <a:ext cx="7543800" cy="254219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2231" y="445381"/>
            <a:ext cx="11303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 the first 3 letters of the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Organization.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Search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check box to the left of the person you are needing.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Move down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b="1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51519" y="3110875"/>
            <a:ext cx="424423" cy="184667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75942" y="2926210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1.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867900" y="3540763"/>
            <a:ext cx="455402" cy="6258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867900" y="3110875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2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24353" y="4738994"/>
            <a:ext cx="399493" cy="0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74282" y="4554328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3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068233" y="4260430"/>
            <a:ext cx="455402" cy="6258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23635" y="4091409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4.</a:t>
            </a:r>
            <a:endParaRPr lang="en-US" dirty="0">
              <a:solidFill>
                <a:srgbClr val="914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63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2175934" y="3665741"/>
            <a:ext cx="7840133" cy="116062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175934" y="2160363"/>
            <a:ext cx="7840133" cy="140652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2231" y="753157"/>
            <a:ext cx="1130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Scroll down to the bottom of the page and click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Continue to Remove person from PID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ok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b="1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9572347" y="4295857"/>
            <a:ext cx="495301" cy="231253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44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63" y="2166365"/>
            <a:ext cx="12025224" cy="1655138"/>
          </a:xfrm>
        </p:spPr>
        <p:txBody>
          <a:bodyPr>
            <a:normAutofit/>
          </a:bodyPr>
          <a:lstStyle/>
          <a:p>
            <a:r>
              <a:rPr lang="en-US" sz="4600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Move Person to Different PID</a:t>
            </a:r>
          </a:p>
        </p:txBody>
      </p:sp>
      <p:sp>
        <p:nvSpPr>
          <p:cNvPr id="3" name="Rectangle 2"/>
          <p:cNvSpPr/>
          <p:nvPr/>
        </p:nvSpPr>
        <p:spPr>
          <a:xfrm>
            <a:off x="303753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61431" y="671024"/>
            <a:ext cx="11303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the left navigation menu: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the arrow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Data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 Then click the arrow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PID Process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 PID Data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on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Move person to different PID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67000" y="2302827"/>
            <a:ext cx="6858000" cy="225234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509838" y="2129365"/>
            <a:ext cx="1393296" cy="1617134"/>
          </a:xfrm>
          <a:prstGeom prst="ellipse">
            <a:avLst/>
          </a:prstGeom>
          <a:noFill/>
          <a:ln>
            <a:solidFill>
              <a:srgbClr val="914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65601" y="3564467"/>
            <a:ext cx="338667" cy="491067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330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2353734" y="2449195"/>
            <a:ext cx="7484533" cy="264773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2231" y="445381"/>
            <a:ext cx="11303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 the first 3 letters of the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Organization.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Search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the check box to the left of the person to be moved.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Move down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b="1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51519" y="3110875"/>
            <a:ext cx="424423" cy="184667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75942" y="2926210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1.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867900" y="3540763"/>
            <a:ext cx="455402" cy="6258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15050" y="3110876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2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49753" y="4645407"/>
            <a:ext cx="399493" cy="0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9682" y="4460741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3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102100" y="4345096"/>
            <a:ext cx="455402" cy="6258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57502" y="4176075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4.</a:t>
            </a:r>
            <a:endParaRPr lang="en-US" dirty="0">
              <a:solidFill>
                <a:srgbClr val="914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18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641600" y="3016882"/>
            <a:ext cx="6908800" cy="114024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2231" y="753157"/>
            <a:ext cx="1130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Scroll down to the bottom of the page and click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Continue to move person to different PID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ok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b="1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9469966" y="3587006"/>
            <a:ext cx="495301" cy="231253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559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63" y="2166365"/>
            <a:ext cx="12025224" cy="1655138"/>
          </a:xfrm>
        </p:spPr>
        <p:txBody>
          <a:bodyPr>
            <a:normAutofit/>
          </a:bodyPr>
          <a:lstStyle/>
          <a:p>
            <a:r>
              <a:rPr lang="en-US" sz="4600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 People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8228"/>
            <a:ext cx="9144000" cy="1469571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To update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individual information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49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62200" y="2288857"/>
            <a:ext cx="7467600" cy="259641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61431" y="671024"/>
            <a:ext cx="11303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the left navigation menu: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the arrow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Data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 Then click the arrow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PID Process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 PID Data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on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 People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13505" y="2124787"/>
            <a:ext cx="1393296" cy="1617134"/>
          </a:xfrm>
          <a:prstGeom prst="ellipse">
            <a:avLst/>
          </a:prstGeom>
          <a:noFill/>
          <a:ln>
            <a:solidFill>
              <a:srgbClr val="914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72468" y="3996267"/>
            <a:ext cx="338667" cy="491067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018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2086104" y="2581909"/>
            <a:ext cx="8019792" cy="232875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2231" y="291493"/>
            <a:ext cx="959366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Load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load all organizations assigned to you.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uncheck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organizations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enter the first characters of any word that is included in your organization name under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 Sites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can click the box in the left of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Search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Across Employee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the top of the page to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search by employee.</a:t>
            </a:r>
            <a:endParaRPr lang="en-US" sz="2000" b="1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36591" y="3746288"/>
            <a:ext cx="469750" cy="10119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479800" y="3632200"/>
            <a:ext cx="502057" cy="20954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780524" y="2958888"/>
            <a:ext cx="469750" cy="10119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259667" y="3877733"/>
            <a:ext cx="471162" cy="80221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98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63" y="2166365"/>
            <a:ext cx="12025224" cy="1655138"/>
          </a:xfrm>
        </p:spPr>
        <p:txBody>
          <a:bodyPr>
            <a:normAutofit/>
          </a:bodyPr>
          <a:lstStyle/>
          <a:p>
            <a:r>
              <a:rPr lang="en-US" sz="4600" b="1" u="sng" cap="none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Create New Certified PID</a:t>
            </a:r>
            <a:endParaRPr lang="en-US" sz="4600" b="1" u="sng" cap="none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2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567371"/>
            <a:ext cx="1130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screen will split. You can update or add information to any screen</a:t>
            </a: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updated, click </a:t>
            </a:r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Save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Changes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the bottom. 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428129" y="4493799"/>
            <a:ext cx="484191" cy="18547"/>
          </a:xfrm>
          <a:prstGeom prst="straightConnector1">
            <a:avLst/>
          </a:prstGeom>
          <a:ln w="57150">
            <a:solidFill>
              <a:srgbClr val="9E1F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83436" y="2078364"/>
            <a:ext cx="6858000" cy="363537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6046097" y="5612139"/>
            <a:ext cx="532678" cy="0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83437" y="1616699"/>
            <a:ext cx="685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are multiple tabs.  Click on a tab to go to a new information screen.</a:t>
            </a:r>
            <a:endParaRPr lang="en-US" sz="16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41764" y="1946073"/>
            <a:ext cx="520341" cy="502179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816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710498" y="2433955"/>
            <a:ext cx="6771005" cy="199009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567371"/>
            <a:ext cx="1130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After you save changes, click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ok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4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Close Person Detail Panel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950263" y="3156066"/>
            <a:ext cx="484191" cy="18547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57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4499" y="242924"/>
            <a:ext cx="9705341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the left navigation menu: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the arrow next to </a:t>
            </a:r>
            <a:r>
              <a:rPr lang="en-US" alt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Data</a:t>
            </a:r>
            <a:r>
              <a:rPr lang="en-US" alt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 Then click the arrow next to </a:t>
            </a:r>
            <a:r>
              <a:rPr lang="en-US" alt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PID Process</a:t>
            </a:r>
            <a:r>
              <a:rPr lang="en-US" alt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 </a:t>
            </a:r>
            <a:r>
              <a:rPr lang="en-US" alt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 PID Data</a:t>
            </a:r>
            <a:r>
              <a:rPr lang="en-US" alt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on </a:t>
            </a:r>
            <a:r>
              <a:rPr lang="en-US" alt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Create </a:t>
            </a:r>
            <a:r>
              <a:rPr lang="en-US" alt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certified </a:t>
            </a:r>
            <a:r>
              <a:rPr lang="en-US" alt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PID</a:t>
            </a:r>
            <a:r>
              <a:rPr lang="en-US" altLang="en-US" sz="24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altLang="en-US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2946399"/>
            <a:ext cx="6867525" cy="19812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492443" y="3103494"/>
            <a:ext cx="1393296" cy="1617134"/>
          </a:xfrm>
          <a:prstGeom prst="ellipse">
            <a:avLst/>
          </a:prstGeom>
          <a:noFill/>
          <a:ln>
            <a:solidFill>
              <a:srgbClr val="914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84600" y="3352800"/>
            <a:ext cx="338667" cy="491067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0799" y="5100133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NOTE:  There is an approval process for certified PIDs.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224745"/>
            <a:ext cx="9779849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 the first 3 letters of the organization next to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Organizations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Yes next to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Requesting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PID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following: </a:t>
            </a:r>
            <a:r>
              <a:rPr lang="en-US" sz="2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 of Professional/Certified Staff Position (Job Code)*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(the only option here is 066-Instructor)</a:t>
            </a:r>
            <a:r>
              <a:rPr lang="en-US" sz="2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 in the following: </a:t>
            </a:r>
            <a:r>
              <a:rPr lang="en-US" sz="20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Preferred </a:t>
            </a:r>
            <a:r>
              <a:rPr lang="en-US" sz="2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Job Title*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(Once you select 066 for the job code a new section will populate under the new staff information section.)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have the new staff member’s information, fill out the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Staff Information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section.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178800" y="2882898"/>
            <a:ext cx="338667" cy="491067"/>
          </a:xfrm>
          <a:prstGeom prst="straightConnector1">
            <a:avLst/>
          </a:prstGeom>
          <a:ln w="57150">
            <a:solidFill>
              <a:srgbClr val="9E1F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66734" y="3230031"/>
            <a:ext cx="338667" cy="491067"/>
          </a:xfrm>
          <a:prstGeom prst="straightConnector1">
            <a:avLst/>
          </a:prstGeom>
          <a:ln w="57150">
            <a:solidFill>
              <a:srgbClr val="9E1F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464" y="4390878"/>
            <a:ext cx="770467" cy="13010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0" name="Straight Arrow Connector 19"/>
          <p:cNvCxnSpPr/>
          <p:nvPr/>
        </p:nvCxnSpPr>
        <p:spPr>
          <a:xfrm flipH="1">
            <a:off x="7520514" y="4533713"/>
            <a:ext cx="613836" cy="46834"/>
          </a:xfrm>
          <a:prstGeom prst="straightConnector1">
            <a:avLst/>
          </a:prstGeom>
          <a:ln w="57150">
            <a:solidFill>
              <a:srgbClr val="9E1F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191373" y="4711781"/>
            <a:ext cx="658285" cy="50445"/>
          </a:xfrm>
          <a:prstGeom prst="straightConnector1">
            <a:avLst/>
          </a:prstGeom>
          <a:ln w="57150">
            <a:solidFill>
              <a:srgbClr val="9E1F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78201" y="4953000"/>
            <a:ext cx="664631" cy="243279"/>
          </a:xfrm>
          <a:prstGeom prst="straightConnector1">
            <a:avLst/>
          </a:prstGeom>
          <a:ln w="57150">
            <a:solidFill>
              <a:srgbClr val="9E1F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827432" y="2814130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2B30"/>
                </a:solidFill>
              </a:rPr>
              <a:t>1.</a:t>
            </a:r>
            <a:endParaRPr lang="en-US" dirty="0">
              <a:solidFill>
                <a:srgbClr val="CC2B3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16966" y="3259663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2B30"/>
                </a:solidFill>
              </a:rPr>
              <a:t>2</a:t>
            </a:r>
            <a:r>
              <a:rPr lang="en-US" dirty="0" smtClean="0">
                <a:solidFill>
                  <a:srgbClr val="CC2B30"/>
                </a:solidFill>
              </a:rPr>
              <a:t>.</a:t>
            </a:r>
            <a:endParaRPr lang="en-US" dirty="0">
              <a:solidFill>
                <a:srgbClr val="CC2B3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7950" y="4145113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2B30"/>
                </a:solidFill>
              </a:rPr>
              <a:t>3</a:t>
            </a:r>
            <a:r>
              <a:rPr lang="en-US" dirty="0" smtClean="0">
                <a:solidFill>
                  <a:srgbClr val="CC2B30"/>
                </a:solidFill>
              </a:rPr>
              <a:t>.</a:t>
            </a:r>
            <a:endParaRPr lang="en-US" dirty="0">
              <a:solidFill>
                <a:srgbClr val="CC2B3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41733" y="4574055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2B30"/>
                </a:solidFill>
              </a:rPr>
              <a:t>4</a:t>
            </a:r>
            <a:r>
              <a:rPr lang="en-US" dirty="0" smtClean="0">
                <a:solidFill>
                  <a:srgbClr val="CC2B30"/>
                </a:solidFill>
              </a:rPr>
              <a:t>.</a:t>
            </a:r>
            <a:endParaRPr lang="en-US" dirty="0">
              <a:solidFill>
                <a:srgbClr val="CC2B3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490130" y="2730409"/>
            <a:ext cx="7704667" cy="255648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>
            <a:off x="7425265" y="2484875"/>
            <a:ext cx="338667" cy="491067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013199" y="2832008"/>
            <a:ext cx="338667" cy="491067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766979" y="4135690"/>
            <a:ext cx="613836" cy="46834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37838" y="4313758"/>
            <a:ext cx="658285" cy="50445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24666" y="4554977"/>
            <a:ext cx="664631" cy="243279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73897" y="2416107"/>
            <a:ext cx="406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1.</a:t>
            </a:r>
            <a:endParaRPr lang="en-US" dirty="0">
              <a:solidFill>
                <a:srgbClr val="91401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63431" y="2861640"/>
            <a:ext cx="406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2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74415" y="3747090"/>
            <a:ext cx="406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3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88198" y="4176032"/>
            <a:ext cx="406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4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01381" y="4676616"/>
            <a:ext cx="406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5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00246" y="4059413"/>
            <a:ext cx="500150" cy="12311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37952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2732653" y="2917791"/>
            <a:ext cx="7442200" cy="263440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209357"/>
            <a:ext cx="979647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 if state program has been approved or not.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select the approved program from the drop down.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select the division and state program under the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No, Provide the following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information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section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 if the instructor will be teaching off site or not.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enter the number of hours per day, per week and per year instruction will be provided. These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fields are required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Justification for new PID is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required.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Save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Draft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alt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84689" y="2899474"/>
            <a:ext cx="531280" cy="57275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39743" y="3924032"/>
            <a:ext cx="552452" cy="39488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680489" y="5013341"/>
            <a:ext cx="450847" cy="250768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48138" y="2810976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1.</a:t>
            </a:r>
            <a:endParaRPr lang="en-US" dirty="0">
              <a:solidFill>
                <a:srgbClr val="91401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3343" y="3795318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2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39" y="4828675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3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4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3"/>
          <a:srcRect b="53556"/>
          <a:stretch/>
        </p:blipFill>
        <p:spPr>
          <a:xfrm>
            <a:off x="2226731" y="2818886"/>
            <a:ext cx="7772400" cy="11712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3365" y="251126"/>
            <a:ext cx="976322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select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instructor will be teaching offsite, click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Add K12 School and Courses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button to add the comprehensive school and the courses at each site they will be teaching.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Enter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number of hours per day, per week and per year instruction will be provided. These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fields are required. 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must enter a justification as to why you are needing this new PID.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Save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Draft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31699" y="3110007"/>
            <a:ext cx="531280" cy="57275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9096" y="4375308"/>
            <a:ext cx="552452" cy="39488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95148" y="3021509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1.</a:t>
            </a:r>
            <a:endParaRPr lang="en-US" dirty="0">
              <a:solidFill>
                <a:srgbClr val="91401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2696" y="4246594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2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83236" y="2749781"/>
            <a:ext cx="2290763" cy="417501"/>
          </a:xfrm>
          <a:prstGeom prst="ellipse">
            <a:avLst/>
          </a:prstGeom>
          <a:noFill/>
          <a:ln>
            <a:solidFill>
              <a:srgbClr val="914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6233"/>
          <a:stretch/>
        </p:blipFill>
        <p:spPr>
          <a:xfrm>
            <a:off x="1801548" y="4176097"/>
            <a:ext cx="8197429" cy="1179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flipV="1">
            <a:off x="8280399" y="5253644"/>
            <a:ext cx="472903" cy="227415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73999" y="5352345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3.</a:t>
            </a:r>
            <a:endParaRPr lang="en-US" dirty="0">
              <a:solidFill>
                <a:srgbClr val="914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44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10943" r="7798"/>
          <a:stretch/>
        </p:blipFill>
        <p:spPr bwMode="auto">
          <a:xfrm>
            <a:off x="1973845" y="3105785"/>
            <a:ext cx="8244310" cy="158474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1431" y="486357"/>
            <a:ext cx="969672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Adding existing person (in CTIMS) to an available certified </a:t>
            </a:r>
            <a:r>
              <a:rPr lang="en-US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PID:</a:t>
            </a:r>
            <a:endParaRPr lang="en-US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 the first 3 letters of the organization next to Organizations*. </a:t>
            </a:r>
            <a:endParaRPr lang="en-US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Keep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selected next to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Requesting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PID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available PID and continue to assign a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drop-down arrow next to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following open PIDs are available for this </a:t>
            </a:r>
            <a:r>
              <a:rPr lang="en-US" sz="20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site </a:t>
            </a:r>
            <a:r>
              <a:rPr lang="en-US" sz="20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see available PIDs.</a:t>
            </a:r>
            <a:endParaRPr lang="en-US" sz="20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101667" y="3352800"/>
            <a:ext cx="459579" cy="24512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38079" y="4178686"/>
            <a:ext cx="552452" cy="39488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93415" y="3228594"/>
            <a:ext cx="4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1.</a:t>
            </a:r>
            <a:endParaRPr lang="en-US" dirty="0">
              <a:solidFill>
                <a:srgbClr val="91401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1679" y="4049972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2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062646" y="3990077"/>
            <a:ext cx="400055" cy="32049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11898" y="3986621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14015"/>
                </a:solidFill>
              </a:rPr>
              <a:t>3</a:t>
            </a:r>
            <a:r>
              <a:rPr lang="en-US" dirty="0" smtClean="0">
                <a:solidFill>
                  <a:srgbClr val="914015"/>
                </a:solidFill>
              </a:rPr>
              <a:t>.</a:t>
            </a:r>
            <a:endParaRPr lang="en-US" dirty="0">
              <a:solidFill>
                <a:srgbClr val="914015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471228" y="3684096"/>
            <a:ext cx="400055" cy="320496"/>
          </a:xfrm>
          <a:prstGeom prst="straightConnector1">
            <a:avLst/>
          </a:prstGeom>
          <a:ln w="57150">
            <a:solidFill>
              <a:srgbClr val="914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820480" y="3680640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14015"/>
                </a:solidFill>
              </a:rPr>
              <a:t>4.</a:t>
            </a:r>
            <a:endParaRPr lang="en-US" dirty="0">
              <a:solidFill>
                <a:srgbClr val="914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1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1617</Words>
  <Application>Microsoft Office PowerPoint</Application>
  <PresentationFormat>Widescreen</PresentationFormat>
  <Paragraphs>194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TC Info Submissions</vt:lpstr>
      <vt:lpstr>CTIMS Support Contact Information</vt:lpstr>
      <vt:lpstr>PowerPoint Presentation</vt:lpstr>
      <vt:lpstr>Create New Certified PID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 PID Request</vt:lpstr>
      <vt:lpstr>PowerPoint Presentation</vt:lpstr>
      <vt:lpstr>PowerPoint Presentation</vt:lpstr>
      <vt:lpstr>PowerPoint Presentation</vt:lpstr>
      <vt:lpstr>Create New Non-Certified PID</vt:lpstr>
      <vt:lpstr>PowerPoint Presentation</vt:lpstr>
      <vt:lpstr>PowerPoint Presentation</vt:lpstr>
      <vt:lpstr>Manage PID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Remove Person from PID</vt:lpstr>
      <vt:lpstr>PowerPoint Presentation</vt:lpstr>
      <vt:lpstr>PowerPoint Presentation</vt:lpstr>
      <vt:lpstr>PowerPoint Presentation</vt:lpstr>
      <vt:lpstr>Move Person to Different PID</vt:lpstr>
      <vt:lpstr>PowerPoint Presentation</vt:lpstr>
      <vt:lpstr>PowerPoint Presentation</vt:lpstr>
      <vt:lpstr>PowerPoint Presentation</vt:lpstr>
      <vt:lpstr>Manage People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 Cooper</dc:creator>
  <cp:lastModifiedBy>Kerri Watkins</cp:lastModifiedBy>
  <cp:revision>72</cp:revision>
  <dcterms:created xsi:type="dcterms:W3CDTF">2020-07-06T17:50:26Z</dcterms:created>
  <dcterms:modified xsi:type="dcterms:W3CDTF">2020-08-05T14:54:59Z</dcterms:modified>
</cp:coreProperties>
</file>