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5143500" type="screen16x9"/>
  <p:notesSz cx="6858000" cy="9144000"/>
  <p:embeddedFontLst>
    <p:embeddedFont>
      <p:font typeface="Indie Flower" panose="020B0604020202020204" charset="0"/>
      <p:regular r:id="rId23"/>
    </p:embeddedFont>
    <p:embeddedFont>
      <p:font typeface="Happy Monkey" panose="020B0604020202020204" charset="0"/>
      <p:regular r:id="rId24"/>
    </p:embeddedFont>
    <p:embeddedFont>
      <p:font typeface="Lobster"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84959" autoAdjust="0"/>
  </p:normalViewPr>
  <p:slideViewPr>
    <p:cSldViewPr snapToGrid="0">
      <p:cViewPr>
        <p:scale>
          <a:sx n="86" d="100"/>
          <a:sy n="86" d="100"/>
        </p:scale>
        <p:origin x="552" y="2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Click the audio icon in the thought bubble to get started.</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7706a459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7706a459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7706a459a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7706a459a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06a459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06a459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7706a459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7706a459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7706a459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7706a459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7706a459a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7706a459a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7706a459a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77706a459a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7706a459a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7706a459a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7706a459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7706a459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7706a459a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7706a459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7706a459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7706a459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7706a459a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7706a459a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7706a459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7706a459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7706a459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7706a459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7706a459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7706a459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7706a459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7706a459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hyperlink" Target="https://www.okcareertech.org/educators/science-technology-engineering-and-mathematics-stem-1/Contact%20Us" TargetMode="External"/><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jpg"/><Relationship Id="rId2" Type="http://schemas.openxmlformats.org/officeDocument/2006/relationships/audio" Target="../media/media1.m4a"/><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4.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jp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3.png"/><Relationship Id="rId10" Type="http://schemas.openxmlformats.org/officeDocument/2006/relationships/image" Target="../media/image6.jp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2.png"/><Relationship Id="rId5" Type="http://schemas.openxmlformats.org/officeDocument/2006/relationships/hyperlink" Target="https://ctyou.org/course/view.php?id=3928&amp;section=1"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7.png"/><Relationship Id="rId5" Type="http://schemas.openxmlformats.org/officeDocument/2006/relationships/hyperlink" Target="https://ctyou.org/pluginfile.php/399769/mod_resource/content/1/Advisory%20Committee%20Handbook.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8.png"/><Relationship Id="rId5" Type="http://schemas.openxmlformats.org/officeDocument/2006/relationships/hyperlink" Target="https://www.okcareertech.org/educators/science-technology-engineering-and-mathematics-stem-1/Contact%20Us"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4.xml"/><Relationship Id="rId5" Type="http://schemas.openxmlformats.org/officeDocument/2006/relationships/slide" Target="slide13.xml"/><Relationship Id="rId10" Type="http://schemas.openxmlformats.org/officeDocument/2006/relationships/slide" Target="slide7.xml"/><Relationship Id="rId4" Type="http://schemas.openxmlformats.org/officeDocument/2006/relationships/slide" Target="slide10.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6.png"/><Relationship Id="rId5" Type="http://schemas.openxmlformats.org/officeDocument/2006/relationships/hyperlink" Target="https://ctyou.org/course/view.php?id=3928"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okcareertech.org/educators/science-technology-engineering-and-mathematics-stem-1/Contact%20Us" TargetMode="External"/><Relationship Id="rId5" Type="http://schemas.openxmlformats.org/officeDocument/2006/relationships/hyperlink" Target="https://www.youtube.com/watch?v=h-qzVXEpYoc&amp;t=425s" TargetMode="External"/><Relationship Id="rId4" Type="http://schemas.openxmlformats.org/officeDocument/2006/relationships/notesSlide" Target="../notesSlides/notesSlide6.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2o5UXviz4-k&amp;feature=youtu.b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png"/><Relationship Id="rId5" Type="http://schemas.openxmlformats.org/officeDocument/2006/relationships/hyperlink" Target="https://ctyou.org/pluginfile.php/467500/mod_resource/content/2/Steps%20to%20viewing%20course%20assignments.pdf"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3"/>
        <p:cNvGrpSpPr/>
        <p:nvPr/>
      </p:nvGrpSpPr>
      <p:grpSpPr>
        <a:xfrm>
          <a:off x="0" y="0"/>
          <a:ext cx="0" cy="0"/>
          <a:chOff x="0" y="0"/>
          <a:chExt cx="0" cy="0"/>
        </a:xfrm>
      </p:grpSpPr>
      <p:pic>
        <p:nvPicPr>
          <p:cNvPr id="30" name="Picture 29" descr="Clipart - Bulle / bubb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37156">
            <a:off x="6992400" y="2419274"/>
            <a:ext cx="1057564" cy="1093560"/>
          </a:xfrm>
          <a:prstGeom prst="rect">
            <a:avLst/>
          </a:prstGeom>
        </p:spPr>
      </p:pic>
      <p:sp>
        <p:nvSpPr>
          <p:cNvPr id="54" name="Google Shape;54;p13"/>
          <p:cNvSpPr/>
          <p:nvPr/>
        </p:nvSpPr>
        <p:spPr>
          <a:xfrm>
            <a:off x="0" y="-109675"/>
            <a:ext cx="9144000" cy="43608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a:blip r:embed="rId7">
            <a:alphaModFix/>
          </a:blip>
          <a:stretch>
            <a:fillRect/>
          </a:stretch>
        </p:blipFill>
        <p:spPr>
          <a:xfrm>
            <a:off x="552625" y="2066050"/>
            <a:ext cx="2967775" cy="2967775"/>
          </a:xfrm>
          <a:prstGeom prst="rect">
            <a:avLst/>
          </a:prstGeom>
          <a:noFill/>
          <a:ln>
            <a:noFill/>
          </a:ln>
        </p:spPr>
      </p:pic>
      <p:pic>
        <p:nvPicPr>
          <p:cNvPr id="56" name="Google Shape;56;p13"/>
          <p:cNvPicPr preferRelativeResize="0"/>
          <p:nvPr/>
        </p:nvPicPr>
        <p:blipFill>
          <a:blip r:embed="rId8">
            <a:alphaModFix/>
          </a:blip>
          <a:stretch>
            <a:fillRect/>
          </a:stretch>
        </p:blipFill>
        <p:spPr>
          <a:xfrm>
            <a:off x="1125484" y="1642125"/>
            <a:ext cx="1965300" cy="1281425"/>
          </a:xfrm>
          <a:prstGeom prst="rect">
            <a:avLst/>
          </a:prstGeom>
          <a:noFill/>
          <a:ln>
            <a:noFill/>
          </a:ln>
        </p:spPr>
      </p:pic>
      <p:pic>
        <p:nvPicPr>
          <p:cNvPr id="57" name="Google Shape;57;p13"/>
          <p:cNvPicPr preferRelativeResize="0"/>
          <p:nvPr/>
        </p:nvPicPr>
        <p:blipFill>
          <a:blip r:embed="rId9">
            <a:alphaModFix/>
          </a:blip>
          <a:stretch>
            <a:fillRect/>
          </a:stretch>
        </p:blipFill>
        <p:spPr>
          <a:xfrm>
            <a:off x="1489154" y="1989850"/>
            <a:ext cx="828005" cy="226400"/>
          </a:xfrm>
          <a:prstGeom prst="rect">
            <a:avLst/>
          </a:prstGeom>
          <a:noFill/>
          <a:ln>
            <a:noFill/>
          </a:ln>
        </p:spPr>
      </p:pic>
      <p:pic>
        <p:nvPicPr>
          <p:cNvPr id="58" name="Google Shape;58;p13"/>
          <p:cNvPicPr preferRelativeResize="0"/>
          <p:nvPr/>
        </p:nvPicPr>
        <p:blipFill>
          <a:blip r:embed="rId10">
            <a:alphaModFix/>
          </a:blip>
          <a:stretch>
            <a:fillRect/>
          </a:stretch>
        </p:blipFill>
        <p:spPr>
          <a:xfrm>
            <a:off x="5790550" y="253950"/>
            <a:ext cx="3157975" cy="1937226"/>
          </a:xfrm>
          <a:prstGeom prst="rect">
            <a:avLst/>
          </a:prstGeom>
          <a:noFill/>
          <a:ln>
            <a:noFill/>
          </a:ln>
        </p:spPr>
      </p:pic>
      <p:pic>
        <p:nvPicPr>
          <p:cNvPr id="59" name="Google Shape;59;p13"/>
          <p:cNvPicPr preferRelativeResize="0"/>
          <p:nvPr/>
        </p:nvPicPr>
        <p:blipFill rotWithShape="1">
          <a:blip r:embed="rId11">
            <a:alphaModFix/>
          </a:blip>
          <a:srcRect l="-2260" r="2260"/>
          <a:stretch/>
        </p:blipFill>
        <p:spPr>
          <a:xfrm>
            <a:off x="5182989" y="253938"/>
            <a:ext cx="3874700" cy="2076700"/>
          </a:xfrm>
          <a:prstGeom prst="rect">
            <a:avLst/>
          </a:prstGeom>
          <a:noFill/>
          <a:ln>
            <a:noFill/>
          </a:ln>
        </p:spPr>
      </p:pic>
      <p:pic>
        <p:nvPicPr>
          <p:cNvPr id="60" name="Google Shape;60;p13"/>
          <p:cNvPicPr preferRelativeResize="0"/>
          <p:nvPr/>
        </p:nvPicPr>
        <p:blipFill>
          <a:blip r:embed="rId12">
            <a:alphaModFix/>
          </a:blip>
          <a:stretch>
            <a:fillRect/>
          </a:stretch>
        </p:blipFill>
        <p:spPr>
          <a:xfrm>
            <a:off x="48175" y="912425"/>
            <a:ext cx="3303226" cy="1189600"/>
          </a:xfrm>
          <a:prstGeom prst="rect">
            <a:avLst/>
          </a:prstGeom>
          <a:noFill/>
          <a:ln>
            <a:noFill/>
          </a:ln>
        </p:spPr>
      </p:pic>
      <p:pic>
        <p:nvPicPr>
          <p:cNvPr id="61" name="Google Shape;61;p13"/>
          <p:cNvPicPr preferRelativeResize="0"/>
          <p:nvPr/>
        </p:nvPicPr>
        <p:blipFill>
          <a:blip r:embed="rId13">
            <a:alphaModFix/>
          </a:blip>
          <a:stretch>
            <a:fillRect/>
          </a:stretch>
        </p:blipFill>
        <p:spPr>
          <a:xfrm>
            <a:off x="86225" y="3227900"/>
            <a:ext cx="1083326" cy="1805924"/>
          </a:xfrm>
          <a:prstGeom prst="rect">
            <a:avLst/>
          </a:prstGeom>
          <a:noFill/>
          <a:ln>
            <a:noFill/>
          </a:ln>
        </p:spPr>
      </p:pic>
      <p:pic>
        <p:nvPicPr>
          <p:cNvPr id="62" name="Google Shape;62;p13"/>
          <p:cNvPicPr preferRelativeResize="0"/>
          <p:nvPr/>
        </p:nvPicPr>
        <p:blipFill rotWithShape="1">
          <a:blip r:embed="rId14">
            <a:alphaModFix/>
          </a:blip>
          <a:srcRect l="-10809" t="-11890" r="10809" b="11890"/>
          <a:stretch/>
        </p:blipFill>
        <p:spPr>
          <a:xfrm>
            <a:off x="5898366" y="3051050"/>
            <a:ext cx="3245633" cy="1937226"/>
          </a:xfrm>
          <a:prstGeom prst="rect">
            <a:avLst/>
          </a:prstGeom>
          <a:noFill/>
          <a:ln>
            <a:noFill/>
          </a:ln>
        </p:spPr>
      </p:pic>
      <p:sp>
        <p:nvSpPr>
          <p:cNvPr id="63" name="Google Shape;63;p13"/>
          <p:cNvSpPr/>
          <p:nvPr/>
        </p:nvSpPr>
        <p:spPr>
          <a:xfrm>
            <a:off x="3626550" y="1358838"/>
            <a:ext cx="1281300" cy="985500"/>
          </a:xfrm>
          <a:prstGeom prst="rect">
            <a:avLst/>
          </a:prstGeom>
          <a:solidFill>
            <a:srgbClr val="CCCC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3"/>
          <p:cNvPicPr preferRelativeResize="0"/>
          <p:nvPr/>
        </p:nvPicPr>
        <p:blipFill>
          <a:blip r:embed="rId15">
            <a:alphaModFix/>
          </a:blip>
          <a:stretch>
            <a:fillRect/>
          </a:stretch>
        </p:blipFill>
        <p:spPr>
          <a:xfrm>
            <a:off x="448250" y="438576"/>
            <a:ext cx="1083325" cy="562829"/>
          </a:xfrm>
          <a:prstGeom prst="rect">
            <a:avLst/>
          </a:prstGeom>
          <a:noFill/>
          <a:ln>
            <a:noFill/>
          </a:ln>
        </p:spPr>
      </p:pic>
      <p:pic>
        <p:nvPicPr>
          <p:cNvPr id="67" name="Google Shape;67;p13"/>
          <p:cNvPicPr preferRelativeResize="0"/>
          <p:nvPr/>
        </p:nvPicPr>
        <p:blipFill rotWithShape="1">
          <a:blip r:embed="rId16">
            <a:alphaModFix/>
          </a:blip>
          <a:srcRect b="49644"/>
          <a:stretch/>
        </p:blipFill>
        <p:spPr>
          <a:xfrm>
            <a:off x="2138000" y="4141206"/>
            <a:ext cx="3981000" cy="1002300"/>
          </a:xfrm>
          <a:prstGeom prst="rect">
            <a:avLst/>
          </a:prstGeom>
          <a:noFill/>
          <a:ln>
            <a:noFill/>
          </a:ln>
        </p:spPr>
      </p:pic>
      <p:sp>
        <p:nvSpPr>
          <p:cNvPr id="68" name="Google Shape;68;p13"/>
          <p:cNvSpPr txBox="1"/>
          <p:nvPr/>
        </p:nvSpPr>
        <p:spPr>
          <a:xfrm>
            <a:off x="2611275" y="2330625"/>
            <a:ext cx="3609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obster"/>
                <a:ea typeface="Lobster"/>
                <a:cs typeface="Lobster"/>
                <a:sym typeface="Lobster"/>
              </a:rPr>
              <a:t>N</a:t>
            </a:r>
            <a:endParaRPr sz="1900">
              <a:latin typeface="Lobster"/>
              <a:ea typeface="Lobster"/>
              <a:cs typeface="Lobster"/>
              <a:sym typeface="Lobster"/>
            </a:endParaRPr>
          </a:p>
        </p:txBody>
      </p:sp>
      <p:pic>
        <p:nvPicPr>
          <p:cNvPr id="69" name="Google Shape;69;p13"/>
          <p:cNvPicPr preferRelativeResize="0"/>
          <p:nvPr/>
        </p:nvPicPr>
        <p:blipFill>
          <a:blip r:embed="rId17">
            <a:alphaModFix/>
          </a:blip>
          <a:stretch>
            <a:fillRect/>
          </a:stretch>
        </p:blipFill>
        <p:spPr>
          <a:xfrm>
            <a:off x="1162580" y="1092788"/>
            <a:ext cx="1226804" cy="958075"/>
          </a:xfrm>
          <a:prstGeom prst="rect">
            <a:avLst/>
          </a:prstGeom>
          <a:noFill/>
          <a:ln>
            <a:noFill/>
          </a:ln>
        </p:spPr>
      </p:pic>
      <p:pic>
        <p:nvPicPr>
          <p:cNvPr id="70" name="Google Shape;70;p13"/>
          <p:cNvPicPr preferRelativeResize="0"/>
          <p:nvPr/>
        </p:nvPicPr>
        <p:blipFill rotWithShape="1">
          <a:blip r:embed="rId18">
            <a:alphaModFix/>
          </a:blip>
          <a:srcRect r="47539"/>
          <a:stretch/>
        </p:blipFill>
        <p:spPr>
          <a:xfrm>
            <a:off x="5291225" y="1686775"/>
            <a:ext cx="499325" cy="622225"/>
          </a:xfrm>
          <a:prstGeom prst="rect">
            <a:avLst/>
          </a:prstGeom>
          <a:noFill/>
          <a:ln>
            <a:noFill/>
          </a:ln>
        </p:spPr>
      </p:pic>
      <p:pic>
        <p:nvPicPr>
          <p:cNvPr id="71" name="Google Shape;71;p13"/>
          <p:cNvPicPr preferRelativeResize="0"/>
          <p:nvPr/>
        </p:nvPicPr>
        <p:blipFill>
          <a:blip r:embed="rId19">
            <a:alphaModFix/>
          </a:blip>
          <a:stretch>
            <a:fillRect/>
          </a:stretch>
        </p:blipFill>
        <p:spPr>
          <a:xfrm>
            <a:off x="8425622" y="1729925"/>
            <a:ext cx="664676" cy="535921"/>
          </a:xfrm>
          <a:prstGeom prst="rect">
            <a:avLst/>
          </a:prstGeom>
          <a:noFill/>
          <a:ln>
            <a:noFill/>
          </a:ln>
        </p:spPr>
      </p:pic>
      <p:pic>
        <p:nvPicPr>
          <p:cNvPr id="72" name="Google Shape;72;p13"/>
          <p:cNvPicPr preferRelativeResize="0"/>
          <p:nvPr/>
        </p:nvPicPr>
        <p:blipFill>
          <a:blip r:embed="rId20">
            <a:alphaModFix/>
          </a:blip>
          <a:stretch>
            <a:fillRect/>
          </a:stretch>
        </p:blipFill>
        <p:spPr>
          <a:xfrm>
            <a:off x="5640675" y="1579775"/>
            <a:ext cx="664674" cy="720725"/>
          </a:xfrm>
          <a:prstGeom prst="rect">
            <a:avLst/>
          </a:prstGeom>
          <a:noFill/>
          <a:ln>
            <a:noFill/>
          </a:ln>
        </p:spPr>
      </p:pic>
      <p:pic>
        <p:nvPicPr>
          <p:cNvPr id="73" name="Google Shape;73;p13"/>
          <p:cNvPicPr preferRelativeResize="0"/>
          <p:nvPr/>
        </p:nvPicPr>
        <p:blipFill>
          <a:blip r:embed="rId21">
            <a:alphaModFix/>
          </a:blip>
          <a:stretch>
            <a:fillRect/>
          </a:stretch>
        </p:blipFill>
        <p:spPr>
          <a:xfrm>
            <a:off x="7930249" y="1713288"/>
            <a:ext cx="664675" cy="569188"/>
          </a:xfrm>
          <a:prstGeom prst="rect">
            <a:avLst/>
          </a:prstGeom>
          <a:noFill/>
          <a:ln>
            <a:noFill/>
          </a:ln>
        </p:spPr>
      </p:pic>
      <p:pic>
        <p:nvPicPr>
          <p:cNvPr id="74" name="Google Shape;74;p13"/>
          <p:cNvPicPr preferRelativeResize="0"/>
          <p:nvPr/>
        </p:nvPicPr>
        <p:blipFill rotWithShape="1">
          <a:blip r:embed="rId22">
            <a:alphaModFix/>
          </a:blip>
          <a:srcRect l="46247" r="38320" b="10233"/>
          <a:stretch/>
        </p:blipFill>
        <p:spPr>
          <a:xfrm>
            <a:off x="1525249" y="-44375"/>
            <a:ext cx="215249" cy="1045775"/>
          </a:xfrm>
          <a:prstGeom prst="rect">
            <a:avLst/>
          </a:prstGeom>
          <a:noFill/>
          <a:ln>
            <a:noFill/>
          </a:ln>
        </p:spPr>
      </p:pic>
      <p:sp>
        <p:nvSpPr>
          <p:cNvPr id="75" name="Google Shape;75;p13"/>
          <p:cNvSpPr/>
          <p:nvPr/>
        </p:nvSpPr>
        <p:spPr>
          <a:xfrm>
            <a:off x="1579350" y="210426"/>
            <a:ext cx="87238" cy="56917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FFFF"/>
                </a:solidFill>
                <a:latin typeface="Arial"/>
              </a:rPr>
              <a:t>B</a:t>
            </a:r>
            <a:br>
              <a:rPr b="0" i="0">
                <a:ln w="9525" cap="flat" cmpd="sng">
                  <a:solidFill>
                    <a:schemeClr val="dk2"/>
                  </a:solidFill>
                  <a:prstDash val="solid"/>
                  <a:round/>
                  <a:headEnd type="none" w="sm" len="sm"/>
                  <a:tailEnd type="none" w="sm" len="sm"/>
                </a:ln>
                <a:solidFill>
                  <a:srgbClr val="FFFFFF"/>
                </a:solidFill>
                <a:latin typeface="Arial"/>
              </a:rPr>
            </a:br>
            <a:r>
              <a:rPr b="0" i="0">
                <a:ln w="9525" cap="flat" cmpd="sng">
                  <a:solidFill>
                    <a:schemeClr val="dk2"/>
                  </a:solidFill>
                  <a:prstDash val="solid"/>
                  <a:round/>
                  <a:headEnd type="none" w="sm" len="sm"/>
                  <a:tailEnd type="none" w="sm" len="sm"/>
                </a:ln>
                <a:solidFill>
                  <a:srgbClr val="FFFFFF"/>
                </a:solidFill>
                <a:latin typeface="Arial"/>
              </a:rPr>
              <a:t>I</a:t>
            </a:r>
            <a:br>
              <a:rPr b="0" i="0">
                <a:ln w="9525" cap="flat" cmpd="sng">
                  <a:solidFill>
                    <a:schemeClr val="dk2"/>
                  </a:solidFill>
                  <a:prstDash val="solid"/>
                  <a:round/>
                  <a:headEnd type="none" w="sm" len="sm"/>
                  <a:tailEnd type="none" w="sm" len="sm"/>
                </a:ln>
                <a:solidFill>
                  <a:srgbClr val="FFFFFF"/>
                </a:solidFill>
                <a:latin typeface="Arial"/>
              </a:rPr>
            </a:br>
            <a:r>
              <a:rPr b="0" i="0">
                <a:ln w="9525" cap="flat" cmpd="sng">
                  <a:solidFill>
                    <a:schemeClr val="dk2"/>
                  </a:solidFill>
                  <a:prstDash val="solid"/>
                  <a:round/>
                  <a:headEnd type="none" w="sm" len="sm"/>
                  <a:tailEnd type="none" w="sm" len="sm"/>
                </a:ln>
                <a:solidFill>
                  <a:srgbClr val="FFFFFF"/>
                </a:solidFill>
                <a:latin typeface="Arial"/>
              </a:rPr>
              <a:t>B</a:t>
            </a:r>
            <a:br>
              <a:rPr b="0" i="0">
                <a:ln w="9525" cap="flat" cmpd="sng">
                  <a:solidFill>
                    <a:schemeClr val="dk2"/>
                  </a:solidFill>
                  <a:prstDash val="solid"/>
                  <a:round/>
                  <a:headEnd type="none" w="sm" len="sm"/>
                  <a:tailEnd type="none" w="sm" len="sm"/>
                </a:ln>
                <a:solidFill>
                  <a:srgbClr val="FFFFFF"/>
                </a:solidFill>
                <a:latin typeface="Arial"/>
              </a:rPr>
            </a:br>
            <a:r>
              <a:rPr b="0" i="0">
                <a:ln w="9525" cap="flat" cmpd="sng">
                  <a:solidFill>
                    <a:schemeClr val="dk2"/>
                  </a:solidFill>
                  <a:prstDash val="solid"/>
                  <a:round/>
                  <a:headEnd type="none" w="sm" len="sm"/>
                  <a:tailEnd type="none" w="sm" len="sm"/>
                </a:ln>
                <a:solidFill>
                  <a:srgbClr val="FFFFFF"/>
                </a:solidFill>
                <a:latin typeface="Arial"/>
              </a:rPr>
              <a:t>L</a:t>
            </a:r>
            <a:br>
              <a:rPr b="0" i="0">
                <a:ln w="9525" cap="flat" cmpd="sng">
                  <a:solidFill>
                    <a:schemeClr val="dk2"/>
                  </a:solidFill>
                  <a:prstDash val="solid"/>
                  <a:round/>
                  <a:headEnd type="none" w="sm" len="sm"/>
                  <a:tailEnd type="none" w="sm" len="sm"/>
                </a:ln>
                <a:solidFill>
                  <a:srgbClr val="FFFFFF"/>
                </a:solidFill>
                <a:latin typeface="Arial"/>
              </a:rPr>
            </a:br>
            <a:r>
              <a:rPr b="0" i="0">
                <a:ln w="9525" cap="flat" cmpd="sng">
                  <a:solidFill>
                    <a:schemeClr val="dk2"/>
                  </a:solidFill>
                  <a:prstDash val="solid"/>
                  <a:round/>
                  <a:headEnd type="none" w="sm" len="sm"/>
                  <a:tailEnd type="none" w="sm" len="sm"/>
                </a:ln>
                <a:solidFill>
                  <a:srgbClr val="FFFFFF"/>
                </a:solidFill>
                <a:latin typeface="Arial"/>
              </a:rPr>
              <a:t>E</a:t>
            </a:r>
          </a:p>
        </p:txBody>
      </p:sp>
      <p:pic>
        <p:nvPicPr>
          <p:cNvPr id="76" name="Google Shape;76;p13"/>
          <p:cNvPicPr preferRelativeResize="0"/>
          <p:nvPr/>
        </p:nvPicPr>
        <p:blipFill>
          <a:blip r:embed="rId23">
            <a:alphaModFix/>
          </a:blip>
          <a:stretch>
            <a:fillRect/>
          </a:stretch>
        </p:blipFill>
        <p:spPr>
          <a:xfrm>
            <a:off x="7081150" y="2473683"/>
            <a:ext cx="2416350" cy="2416350"/>
          </a:xfrm>
          <a:prstGeom prst="rect">
            <a:avLst/>
          </a:prstGeom>
          <a:noFill/>
          <a:ln>
            <a:noFill/>
          </a:ln>
        </p:spPr>
      </p:pic>
      <p:pic>
        <p:nvPicPr>
          <p:cNvPr id="77" name="Google Shape;77;p13"/>
          <p:cNvPicPr preferRelativeResize="0"/>
          <p:nvPr/>
        </p:nvPicPr>
        <p:blipFill>
          <a:blip r:embed="rId24">
            <a:alphaModFix/>
          </a:blip>
          <a:stretch>
            <a:fillRect/>
          </a:stretch>
        </p:blipFill>
        <p:spPr>
          <a:xfrm>
            <a:off x="6490395" y="2679972"/>
            <a:ext cx="1768750" cy="3141289"/>
          </a:xfrm>
          <a:prstGeom prst="rect">
            <a:avLst/>
          </a:prstGeom>
          <a:noFill/>
          <a:ln>
            <a:noFill/>
          </a:ln>
        </p:spPr>
      </p:pic>
      <p:pic>
        <p:nvPicPr>
          <p:cNvPr id="79" name="Google Shape;79;p13"/>
          <p:cNvPicPr preferRelativeResize="0"/>
          <p:nvPr/>
        </p:nvPicPr>
        <p:blipFill>
          <a:blip r:embed="rId25">
            <a:alphaModFix/>
          </a:blip>
          <a:stretch>
            <a:fillRect/>
          </a:stretch>
        </p:blipFill>
        <p:spPr>
          <a:xfrm>
            <a:off x="1865000" y="201750"/>
            <a:ext cx="1226801" cy="690082"/>
          </a:xfrm>
          <a:prstGeom prst="rect">
            <a:avLst/>
          </a:prstGeom>
          <a:noFill/>
          <a:ln w="114300" cap="flat" cmpd="sng">
            <a:solidFill>
              <a:srgbClr val="FF9900"/>
            </a:solidFill>
            <a:prstDash val="solid"/>
            <a:round/>
            <a:headEnd type="none" w="sm" len="sm"/>
            <a:tailEnd type="none" w="sm" len="sm"/>
          </a:ln>
        </p:spPr>
      </p:pic>
      <p:sp>
        <p:nvSpPr>
          <p:cNvPr id="2" name="TextBox 1"/>
          <p:cNvSpPr txBox="1"/>
          <p:nvPr/>
        </p:nvSpPr>
        <p:spPr>
          <a:xfrm>
            <a:off x="1509961" y="2181622"/>
            <a:ext cx="1144615" cy="430887"/>
          </a:xfrm>
          <a:prstGeom prst="rect">
            <a:avLst/>
          </a:prstGeom>
          <a:noFill/>
        </p:spPr>
        <p:txBody>
          <a:bodyPr wrap="square" rtlCol="0">
            <a:spAutoFit/>
          </a:bodyPr>
          <a:lstStyle/>
          <a:p>
            <a:r>
              <a:rPr lang="en-US" sz="1100" dirty="0" smtClean="0"/>
              <a:t>Program Evaluations</a:t>
            </a:r>
            <a:endParaRPr lang="en-US" sz="1100" dirty="0"/>
          </a:p>
        </p:txBody>
      </p:sp>
      <p:pic>
        <p:nvPicPr>
          <p:cNvPr id="31" name="Picture 30" descr="Clipart - Bulle / bubb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37156">
            <a:off x="6853365" y="2328011"/>
            <a:ext cx="1057564" cy="1093560"/>
          </a:xfrm>
          <a:prstGeom prst="rect">
            <a:avLst/>
          </a:prstGeom>
        </p:spPr>
      </p:pic>
      <p:pic>
        <p:nvPicPr>
          <p:cNvPr id="3" name="Picture 2">
            <a:hlinkClick r:id="rId26"/>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652120" y="1382573"/>
            <a:ext cx="1244867" cy="948052"/>
          </a:xfrm>
          <a:prstGeom prst="rect">
            <a:avLst/>
          </a:prstGeom>
        </p:spPr>
      </p:pic>
      <p:pic>
        <p:nvPicPr>
          <p:cNvPr id="5" name="Picture 4"/>
          <p:cNvPicPr>
            <a:picLocks noChangeAspect="1"/>
          </p:cNvPicPr>
          <p:nvPr/>
        </p:nvPicPr>
        <p:blipFill>
          <a:blip r:embed="rId28"/>
          <a:stretch>
            <a:fillRect/>
          </a:stretch>
        </p:blipFill>
        <p:spPr>
          <a:xfrm>
            <a:off x="2611188" y="1931188"/>
            <a:ext cx="381000" cy="381000"/>
          </a:xfrm>
          <a:prstGeom prst="rect">
            <a:avLst/>
          </a:prstGeom>
        </p:spPr>
      </p:pic>
      <p:pic>
        <p:nvPicPr>
          <p:cNvPr id="6"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7178947" y="24876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8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73"/>
        <p:cNvGrpSpPr/>
        <p:nvPr/>
      </p:nvGrpSpPr>
      <p:grpSpPr>
        <a:xfrm>
          <a:off x="0" y="0"/>
          <a:ext cx="0" cy="0"/>
          <a:chOff x="0" y="0"/>
          <a:chExt cx="0" cy="0"/>
        </a:xfrm>
      </p:grpSpPr>
      <p:sp>
        <p:nvSpPr>
          <p:cNvPr id="174" name="Google Shape;174;p22"/>
          <p:cNvSpPr/>
          <p:nvPr/>
        </p:nvSpPr>
        <p:spPr>
          <a:xfrm>
            <a:off x="623209" y="229375"/>
            <a:ext cx="7897581" cy="1218813"/>
          </a:xfrm>
          <a:prstGeom prst="rect">
            <a:avLst/>
          </a:prstGeom>
        </p:spPr>
        <p:txBody>
          <a:bodyPr>
            <a:prstTxWarp prst="textPlain">
              <a:avLst/>
            </a:prstTxWarp>
          </a:bodyPr>
          <a:lstStyle/>
          <a:p>
            <a:pPr lvl="0" algn="ctr"/>
            <a:r>
              <a:rPr b="0" i="0" dirty="0">
                <a:ln w="28575" cap="flat" cmpd="sng">
                  <a:solidFill>
                    <a:srgbClr val="000000"/>
                  </a:solidFill>
                  <a:prstDash val="solid"/>
                  <a:round/>
                  <a:headEnd type="none" w="sm" len="sm"/>
                  <a:tailEnd type="none" w="sm" len="sm"/>
                </a:ln>
                <a:solidFill>
                  <a:srgbClr val="674EA7"/>
                </a:solidFill>
                <a:latin typeface="Arial"/>
              </a:rPr>
              <a:t>Standard 2</a:t>
            </a:r>
          </a:p>
        </p:txBody>
      </p:sp>
      <p:sp>
        <p:nvSpPr>
          <p:cNvPr id="175" name="Google Shape;175;p22"/>
          <p:cNvSpPr/>
          <p:nvPr/>
        </p:nvSpPr>
        <p:spPr>
          <a:xfrm>
            <a:off x="447625" y="1765675"/>
            <a:ext cx="2522400" cy="32682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a:off x="6301700" y="1729375"/>
            <a:ext cx="2522400" cy="32682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Indie Flower"/>
              <a:ea typeface="Indie Flower"/>
              <a:cs typeface="Indie Flower"/>
              <a:sym typeface="Indie Flower"/>
            </a:endParaRPr>
          </a:p>
        </p:txBody>
      </p:sp>
      <p:sp>
        <p:nvSpPr>
          <p:cNvPr id="177" name="Google Shape;177;p22"/>
          <p:cNvSpPr txBox="1"/>
          <p:nvPr/>
        </p:nvSpPr>
        <p:spPr>
          <a:xfrm>
            <a:off x="617575" y="1699238"/>
            <a:ext cx="2182500" cy="28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Indie Flower"/>
                <a:ea typeface="Indie Flower"/>
                <a:cs typeface="Indie Flower"/>
                <a:sym typeface="Indie Flower"/>
              </a:rPr>
              <a:t>Standard 2 is where most of the action is happening.</a:t>
            </a:r>
            <a:endParaRPr sz="1800" b="1">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800" b="1">
                <a:latin typeface="Indie Flower"/>
                <a:ea typeface="Indie Flower"/>
                <a:cs typeface="Indie Flower"/>
                <a:sym typeface="Indie Flower"/>
              </a:rPr>
              <a:t>This standard encompasses “teacher items”</a:t>
            </a:r>
            <a:endParaRPr sz="1800" b="1">
              <a:latin typeface="Indie Flower"/>
              <a:ea typeface="Indie Flower"/>
              <a:cs typeface="Indie Flower"/>
              <a:sym typeface="Indie Flower"/>
            </a:endParaRPr>
          </a:p>
          <a:p>
            <a:pPr marL="457200" lvl="0" indent="0" algn="l" rtl="0">
              <a:spcBef>
                <a:spcPts val="0"/>
              </a:spcBef>
              <a:spcAft>
                <a:spcPts val="0"/>
              </a:spcAft>
              <a:buNone/>
            </a:pPr>
            <a:endParaRPr sz="1800" b="1">
              <a:latin typeface="Indie Flower"/>
              <a:ea typeface="Indie Flower"/>
              <a:cs typeface="Indie Flower"/>
              <a:sym typeface="Indie Flower"/>
            </a:endParaRPr>
          </a:p>
          <a:p>
            <a:pPr marL="0" lvl="0" indent="0" algn="l" rtl="0">
              <a:spcBef>
                <a:spcPts val="0"/>
              </a:spcBef>
              <a:spcAft>
                <a:spcPts val="0"/>
              </a:spcAft>
              <a:buNone/>
            </a:pPr>
            <a:r>
              <a:rPr lang="en" sz="1800" b="1">
                <a:latin typeface="Indie Flower"/>
                <a:ea typeface="Indie Flower"/>
                <a:cs typeface="Indie Flower"/>
                <a:sym typeface="Indie Flower"/>
              </a:rPr>
              <a:t> AND</a:t>
            </a:r>
            <a:endParaRPr sz="1800" b="1">
              <a:latin typeface="Indie Flower"/>
              <a:ea typeface="Indie Flower"/>
              <a:cs typeface="Indie Flower"/>
              <a:sym typeface="Indie Flower"/>
            </a:endParaRPr>
          </a:p>
          <a:p>
            <a:pPr marL="0" lvl="0" indent="0" algn="l" rtl="0">
              <a:spcBef>
                <a:spcPts val="0"/>
              </a:spcBef>
              <a:spcAft>
                <a:spcPts val="0"/>
              </a:spcAft>
              <a:buNone/>
            </a:pPr>
            <a:endParaRPr sz="1800" b="1">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800" b="1">
                <a:latin typeface="Indie Flower"/>
                <a:ea typeface="Indie Flower"/>
                <a:cs typeface="Indie Flower"/>
                <a:sym typeface="Indie Flower"/>
              </a:rPr>
              <a:t>TSA requirements</a:t>
            </a:r>
            <a:endParaRPr sz="1800" b="1">
              <a:latin typeface="Indie Flower"/>
              <a:ea typeface="Indie Flower"/>
              <a:cs typeface="Indie Flower"/>
              <a:sym typeface="Indie Flower"/>
            </a:endParaRPr>
          </a:p>
        </p:txBody>
      </p:sp>
      <p:sp>
        <p:nvSpPr>
          <p:cNvPr id="178" name="Google Shape;178;p22"/>
          <p:cNvSpPr txBox="1"/>
          <p:nvPr/>
        </p:nvSpPr>
        <p:spPr>
          <a:xfrm>
            <a:off x="6479300" y="1699250"/>
            <a:ext cx="2522400" cy="28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Indie Flower"/>
                <a:ea typeface="Indie Flower"/>
                <a:cs typeface="Indie Flower"/>
                <a:sym typeface="Indie Flower"/>
              </a:rPr>
              <a:t>The short list for teacher items :</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Strategic Plan</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Syllabus</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Lesson Plans</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Class Schedule</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Differentiation exs</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Use of Technology</a:t>
            </a:r>
            <a:endParaRPr sz="1500" b="1">
              <a:latin typeface="Indie Flower"/>
              <a:ea typeface="Indie Flower"/>
              <a:cs typeface="Indie Flower"/>
              <a:sym typeface="Indie Flower"/>
            </a:endParaRPr>
          </a:p>
          <a:p>
            <a:pPr marL="0" lvl="0" indent="0" algn="l" rtl="0">
              <a:spcBef>
                <a:spcPts val="0"/>
              </a:spcBef>
              <a:spcAft>
                <a:spcPts val="0"/>
              </a:spcAft>
              <a:buNone/>
            </a:pPr>
            <a:r>
              <a:rPr lang="en" sz="1500" b="1">
                <a:latin typeface="Indie Flower"/>
                <a:ea typeface="Indie Flower"/>
                <a:cs typeface="Indie Flower"/>
                <a:sym typeface="Indie Flower"/>
              </a:rPr>
              <a:t>The short list for TSA :</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Affiliation</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FLC/SLC</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Program of Work</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Meeting minutes</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Community Service</a:t>
            </a:r>
            <a:endParaRPr sz="1500" b="1">
              <a:latin typeface="Indie Flower"/>
              <a:ea typeface="Indie Flower"/>
              <a:cs typeface="Indie Flower"/>
              <a:sym typeface="Indie Flower"/>
            </a:endParaRPr>
          </a:p>
          <a:p>
            <a:pPr marL="0" lvl="0" indent="0" algn="l" rtl="0">
              <a:spcBef>
                <a:spcPts val="0"/>
              </a:spcBef>
              <a:spcAft>
                <a:spcPts val="0"/>
              </a:spcAft>
              <a:buNone/>
            </a:pPr>
            <a:endParaRPr b="1">
              <a:latin typeface="Indie Flower"/>
              <a:ea typeface="Indie Flower"/>
              <a:cs typeface="Indie Flower"/>
              <a:sym typeface="Indie Flower"/>
            </a:endParaRPr>
          </a:p>
        </p:txBody>
      </p:sp>
      <p:pic>
        <p:nvPicPr>
          <p:cNvPr id="179" name="Google Shape;179;p22"/>
          <p:cNvPicPr preferRelativeResize="0"/>
          <p:nvPr/>
        </p:nvPicPr>
        <p:blipFill>
          <a:blip r:embed="rId5">
            <a:alphaModFix/>
          </a:blip>
          <a:stretch>
            <a:fillRect/>
          </a:stretch>
        </p:blipFill>
        <p:spPr>
          <a:xfrm>
            <a:off x="3351026" y="1640023"/>
            <a:ext cx="2501134" cy="2391608"/>
          </a:xfrm>
          <a:prstGeom prst="rect">
            <a:avLst/>
          </a:prstGeom>
          <a:noFill/>
          <a:ln>
            <a:noFill/>
          </a:ln>
        </p:spPr>
      </p:pic>
      <p:pic>
        <p:nvPicPr>
          <p:cNvPr id="9" name="Picture 8" descr="Thought Bubble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691" y="2991873"/>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20" y="311403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83"/>
        <p:cNvGrpSpPr/>
        <p:nvPr/>
      </p:nvGrpSpPr>
      <p:grpSpPr>
        <a:xfrm>
          <a:off x="0" y="0"/>
          <a:ext cx="0" cy="0"/>
          <a:chOff x="0" y="0"/>
          <a:chExt cx="0" cy="0"/>
        </a:xfrm>
      </p:grpSpPr>
      <p:sp>
        <p:nvSpPr>
          <p:cNvPr id="184" name="Google Shape;184;p23"/>
          <p:cNvSpPr/>
          <p:nvPr/>
        </p:nvSpPr>
        <p:spPr>
          <a:xfrm>
            <a:off x="623209" y="229375"/>
            <a:ext cx="7897581" cy="1218813"/>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Standard 2</a:t>
            </a:r>
          </a:p>
        </p:txBody>
      </p:sp>
      <p:sp>
        <p:nvSpPr>
          <p:cNvPr id="185" name="Google Shape;185;p23"/>
          <p:cNvSpPr/>
          <p:nvPr/>
        </p:nvSpPr>
        <p:spPr>
          <a:xfrm>
            <a:off x="447625" y="1765675"/>
            <a:ext cx="2934900" cy="32682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5889250" y="1729375"/>
            <a:ext cx="2934900" cy="32682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Indie Flower"/>
              <a:ea typeface="Indie Flower"/>
              <a:cs typeface="Indie Flower"/>
              <a:sym typeface="Indie Flower"/>
            </a:endParaRPr>
          </a:p>
        </p:txBody>
      </p:sp>
      <p:sp>
        <p:nvSpPr>
          <p:cNvPr id="187" name="Google Shape;187;p23"/>
          <p:cNvSpPr txBox="1"/>
          <p:nvPr/>
        </p:nvSpPr>
        <p:spPr>
          <a:xfrm>
            <a:off x="617575" y="1674538"/>
            <a:ext cx="2182500" cy="28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Indie Flower"/>
                <a:ea typeface="Indie Flower"/>
                <a:cs typeface="Indie Flower"/>
                <a:sym typeface="Indie Flower"/>
              </a:rPr>
              <a:t>Things the specialist can document for you on this standard are :</a:t>
            </a:r>
            <a:endParaRPr sz="18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800" b="1" dirty="0">
                <a:latin typeface="Indie Flower"/>
                <a:ea typeface="Indie Flower"/>
                <a:cs typeface="Indie Flower"/>
                <a:sym typeface="Indie Flower"/>
              </a:rPr>
              <a:t>Class Schedule</a:t>
            </a:r>
            <a:endParaRPr sz="18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800" b="1" dirty="0">
                <a:latin typeface="Indie Flower"/>
                <a:ea typeface="Indie Flower"/>
                <a:cs typeface="Indie Flower"/>
                <a:sym typeface="Indie Flower"/>
              </a:rPr>
              <a:t>Affiliation</a:t>
            </a:r>
            <a:endParaRPr sz="18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800" b="1" dirty="0">
                <a:latin typeface="Indie Flower"/>
                <a:ea typeface="Indie Flower"/>
                <a:cs typeface="Indie Flower"/>
                <a:sym typeface="Indie Flower"/>
              </a:rPr>
              <a:t>FLC/SLC</a:t>
            </a:r>
            <a:endParaRPr sz="18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800" b="1" dirty="0">
                <a:latin typeface="Indie Flower"/>
                <a:ea typeface="Indie Flower"/>
                <a:cs typeface="Indie Flower"/>
                <a:sym typeface="Indie Flower"/>
              </a:rPr>
              <a:t>Program of Work, </a:t>
            </a:r>
            <a:r>
              <a:rPr lang="en" sz="1800" b="1" i="1" dirty="0" smtClean="0">
                <a:latin typeface="Indie Flower"/>
                <a:ea typeface="Indie Flower"/>
                <a:cs typeface="Indie Flower"/>
                <a:sym typeface="Indie Flower"/>
              </a:rPr>
              <a:t>IF</a:t>
            </a:r>
            <a:r>
              <a:rPr lang="en" sz="1800" b="1" dirty="0" smtClean="0">
                <a:latin typeface="Indie Flower"/>
                <a:ea typeface="Indie Flower"/>
                <a:cs typeface="Indie Flower"/>
                <a:sym typeface="Indie Flower"/>
              </a:rPr>
              <a:t> </a:t>
            </a:r>
            <a:r>
              <a:rPr lang="en" sz="1800" b="1" dirty="0">
                <a:latin typeface="Indie Flower"/>
                <a:ea typeface="Indie Flower"/>
                <a:cs typeface="Indie Flower"/>
                <a:sym typeface="Indie Flower"/>
              </a:rPr>
              <a:t>you have been sending it in annually</a:t>
            </a:r>
            <a:endParaRPr sz="1800" b="1" dirty="0">
              <a:latin typeface="Indie Flower"/>
              <a:ea typeface="Indie Flower"/>
              <a:cs typeface="Indie Flower"/>
              <a:sym typeface="Indie Flower"/>
            </a:endParaRPr>
          </a:p>
        </p:txBody>
      </p:sp>
      <p:sp>
        <p:nvSpPr>
          <p:cNvPr id="188" name="Google Shape;188;p23"/>
          <p:cNvSpPr txBox="1"/>
          <p:nvPr/>
        </p:nvSpPr>
        <p:spPr>
          <a:xfrm>
            <a:off x="6041600" y="1674550"/>
            <a:ext cx="2934900" cy="28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Indie Flower"/>
                <a:ea typeface="Indie Flower"/>
                <a:cs typeface="Indie Flower"/>
                <a:sym typeface="Indie Flower"/>
              </a:rPr>
              <a:t>The Strategic Plan seems to be the item teachers struggle with. Don’t stress.</a:t>
            </a:r>
            <a:endParaRPr b="1" dirty="0">
              <a:latin typeface="Indie Flower"/>
              <a:ea typeface="Indie Flower"/>
              <a:cs typeface="Indie Flower"/>
              <a:sym typeface="Indie Flower"/>
            </a:endParaRPr>
          </a:p>
          <a:p>
            <a:pPr marL="0" lvl="0" indent="0" algn="l" rtl="0">
              <a:spcBef>
                <a:spcPts val="0"/>
              </a:spcBef>
              <a:spcAft>
                <a:spcPts val="0"/>
              </a:spcAft>
              <a:buNone/>
            </a:pPr>
            <a:endParaRPr b="1" dirty="0">
              <a:latin typeface="Indie Flower"/>
              <a:ea typeface="Indie Flower"/>
              <a:cs typeface="Indie Flower"/>
              <a:sym typeface="Indie Flower"/>
            </a:endParaRPr>
          </a:p>
          <a:p>
            <a:pPr marL="0" lvl="0" indent="0" algn="l" rtl="0">
              <a:spcBef>
                <a:spcPts val="0"/>
              </a:spcBef>
              <a:spcAft>
                <a:spcPts val="0"/>
              </a:spcAft>
              <a:buNone/>
            </a:pPr>
            <a:r>
              <a:rPr lang="en" b="1" dirty="0">
                <a:latin typeface="Indie Flower"/>
                <a:ea typeface="Indie Flower"/>
                <a:cs typeface="Indie Flower"/>
                <a:sym typeface="Indie Flower"/>
              </a:rPr>
              <a:t>We are looking at how you are planning to grow and sustain your program for the next 3 - 5 year. It is a </a:t>
            </a:r>
            <a:r>
              <a:rPr lang="en" b="1" i="1" dirty="0">
                <a:highlight>
                  <a:srgbClr val="FFFF00"/>
                </a:highlight>
                <a:latin typeface="Indie Flower"/>
                <a:ea typeface="Indie Flower"/>
                <a:cs typeface="Indie Flower"/>
                <a:sym typeface="Indie Flower"/>
              </a:rPr>
              <a:t>living document that you can just edit annually as you make progress.</a:t>
            </a:r>
            <a:endParaRPr b="1" i="1" dirty="0">
              <a:highlight>
                <a:srgbClr val="FFFF00"/>
              </a:highlight>
              <a:latin typeface="Indie Flower"/>
              <a:ea typeface="Indie Flower"/>
              <a:cs typeface="Indie Flower"/>
              <a:sym typeface="Indie Flower"/>
            </a:endParaRPr>
          </a:p>
          <a:p>
            <a:pPr marL="0" lvl="0" indent="0" algn="l" rtl="0">
              <a:spcBef>
                <a:spcPts val="0"/>
              </a:spcBef>
              <a:spcAft>
                <a:spcPts val="0"/>
              </a:spcAft>
              <a:buNone/>
            </a:pPr>
            <a:endParaRPr b="1" dirty="0">
              <a:latin typeface="Indie Flower"/>
              <a:ea typeface="Indie Flower"/>
              <a:cs typeface="Indie Flower"/>
              <a:sym typeface="Indie Flower"/>
            </a:endParaRPr>
          </a:p>
          <a:p>
            <a:pPr marL="0" lvl="0" indent="0" algn="l" rtl="0">
              <a:spcBef>
                <a:spcPts val="0"/>
              </a:spcBef>
              <a:spcAft>
                <a:spcPts val="0"/>
              </a:spcAft>
              <a:buNone/>
            </a:pPr>
            <a:r>
              <a:rPr lang="en" b="1" dirty="0">
                <a:latin typeface="Indie Flower"/>
                <a:ea typeface="Indie Flower"/>
                <a:cs typeface="Indie Flower"/>
                <a:sym typeface="Indie Flower"/>
              </a:rPr>
              <a:t>There are templates on </a:t>
            </a:r>
            <a:r>
              <a:rPr lang="en" b="1" u="sng" dirty="0">
                <a:solidFill>
                  <a:srgbClr val="351C75"/>
                </a:solidFill>
                <a:latin typeface="Indie Flower"/>
                <a:ea typeface="Indie Flower"/>
                <a:cs typeface="Indie Flower"/>
                <a:sym typeface="Indie Flower"/>
                <a:hlinkClick r:id="rId5"/>
              </a:rPr>
              <a:t>ctyou</a:t>
            </a:r>
            <a:r>
              <a:rPr lang="en" b="1" dirty="0">
                <a:latin typeface="Indie Flower"/>
                <a:ea typeface="Indie Flower"/>
                <a:cs typeface="Indie Flower"/>
                <a:sym typeface="Indie Flower"/>
              </a:rPr>
              <a:t> </a:t>
            </a:r>
            <a:r>
              <a:rPr lang="en" b="1" dirty="0" smtClean="0">
                <a:latin typeface="Indie Flower"/>
                <a:ea typeface="Indie Flower"/>
                <a:cs typeface="Indie Flower"/>
                <a:sym typeface="Indie Flower"/>
              </a:rPr>
              <a:t>(in the ‘Standards &amp; Resources’ box) or </a:t>
            </a:r>
            <a:r>
              <a:rPr lang="en" b="1" dirty="0">
                <a:latin typeface="Indie Flower"/>
                <a:ea typeface="Indie Flower"/>
                <a:cs typeface="Indie Flower"/>
                <a:sym typeface="Indie Flower"/>
              </a:rPr>
              <a:t>you can make your own document just the way you want.</a:t>
            </a:r>
            <a:endParaRPr b="1" dirty="0">
              <a:latin typeface="Indie Flower"/>
              <a:ea typeface="Indie Flower"/>
              <a:cs typeface="Indie Flower"/>
              <a:sym typeface="Indie Flower"/>
            </a:endParaRPr>
          </a:p>
        </p:txBody>
      </p:sp>
      <p:pic>
        <p:nvPicPr>
          <p:cNvPr id="189" name="Google Shape;189;p23"/>
          <p:cNvPicPr preferRelativeResize="0"/>
          <p:nvPr/>
        </p:nvPicPr>
        <p:blipFill>
          <a:blip r:embed="rId6">
            <a:alphaModFix/>
          </a:blip>
          <a:stretch>
            <a:fillRect/>
          </a:stretch>
        </p:blipFill>
        <p:spPr>
          <a:xfrm>
            <a:off x="3511579" y="1327578"/>
            <a:ext cx="2453846" cy="2350312"/>
          </a:xfrm>
          <a:prstGeom prst="rect">
            <a:avLst/>
          </a:prstGeom>
          <a:noFill/>
          <a:ln>
            <a:noFill/>
          </a:ln>
        </p:spPr>
      </p:pic>
      <p:pic>
        <p:nvPicPr>
          <p:cNvPr id="9" name="Picture 8" descr="Thought Bubble PNG Transparent Images | PNG 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2305" y="2638923"/>
            <a:ext cx="1038858" cy="8158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27098" y="2796339"/>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93"/>
        <p:cNvGrpSpPr/>
        <p:nvPr/>
      </p:nvGrpSpPr>
      <p:grpSpPr>
        <a:xfrm>
          <a:off x="0" y="0"/>
          <a:ext cx="0" cy="0"/>
          <a:chOff x="0" y="0"/>
          <a:chExt cx="0" cy="0"/>
        </a:xfrm>
      </p:grpSpPr>
      <p:sp>
        <p:nvSpPr>
          <p:cNvPr id="194" name="Google Shape;194;p24"/>
          <p:cNvSpPr/>
          <p:nvPr/>
        </p:nvSpPr>
        <p:spPr>
          <a:xfrm>
            <a:off x="2988363" y="185500"/>
            <a:ext cx="3167268" cy="1218813"/>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TSA</a:t>
            </a:r>
          </a:p>
        </p:txBody>
      </p:sp>
      <p:sp>
        <p:nvSpPr>
          <p:cNvPr id="195" name="Google Shape;195;p24"/>
          <p:cNvSpPr/>
          <p:nvPr/>
        </p:nvSpPr>
        <p:spPr>
          <a:xfrm>
            <a:off x="339925" y="1480550"/>
            <a:ext cx="5439600" cy="3498600"/>
          </a:xfrm>
          <a:prstGeom prst="roundRect">
            <a:avLst>
              <a:gd name="adj" fmla="val 16667"/>
            </a:avLst>
          </a:prstGeom>
          <a:no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txBox="1"/>
          <p:nvPr/>
        </p:nvSpPr>
        <p:spPr>
          <a:xfrm>
            <a:off x="603175" y="1404900"/>
            <a:ext cx="5242200" cy="30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Indie Flower"/>
                <a:ea typeface="Indie Flower"/>
                <a:cs typeface="Indie Flower"/>
                <a:sym typeface="Indie Flower"/>
              </a:rPr>
              <a:t>A few things to remember:</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This is a ‘student - led’ organization</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Elected officers should be doing most of the work </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FLC is where they learn how </a:t>
            </a:r>
            <a:r>
              <a:rPr lang="en" sz="1600" b="1" dirty="0" smtClean="0">
                <a:latin typeface="Indie Flower"/>
                <a:ea typeface="Indie Flower"/>
                <a:cs typeface="Indie Flower"/>
                <a:sym typeface="Indie Flower"/>
              </a:rPr>
              <a:t>to create </a:t>
            </a:r>
            <a:r>
              <a:rPr lang="en" sz="1600" b="1" dirty="0">
                <a:latin typeface="Indie Flower"/>
                <a:ea typeface="Indie Flower"/>
                <a:cs typeface="Indie Flower"/>
                <a:sym typeface="Indie Flower"/>
              </a:rPr>
              <a:t>the Program of </a:t>
            </a:r>
            <a:r>
              <a:rPr lang="en" sz="1600" b="1" dirty="0" smtClean="0">
                <a:latin typeface="Indie Flower"/>
                <a:ea typeface="Indie Flower"/>
                <a:cs typeface="Indie Flower"/>
                <a:sym typeface="Indie Flower"/>
              </a:rPr>
              <a:t>Work and usually have time to do it there</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President and VP should do agendas</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Secretary should take minutes</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Treasurer should help account for fundraisers</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Reporter should handle social media</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Sergeant-at-Arms should work on community service</a:t>
            </a:r>
            <a:endParaRPr sz="1600" b="1" dirty="0">
              <a:latin typeface="Indie Flower"/>
              <a:ea typeface="Indie Flower"/>
              <a:cs typeface="Indie Flower"/>
              <a:sym typeface="Indie Flower"/>
            </a:endParaRPr>
          </a:p>
          <a:p>
            <a:pPr marL="457200" lvl="0" indent="0" algn="l" rtl="0">
              <a:spcBef>
                <a:spcPts val="0"/>
              </a:spcBef>
              <a:spcAft>
                <a:spcPts val="0"/>
              </a:spcAft>
              <a:buNone/>
            </a:pPr>
            <a:endParaRPr sz="1600" b="1" dirty="0">
              <a:latin typeface="Indie Flower"/>
              <a:ea typeface="Indie Flower"/>
              <a:cs typeface="Indie Flower"/>
              <a:sym typeface="Indie Flower"/>
            </a:endParaRPr>
          </a:p>
          <a:p>
            <a:pPr marL="0" lvl="0" indent="0" algn="l" rtl="0">
              <a:spcBef>
                <a:spcPts val="0"/>
              </a:spcBef>
              <a:spcAft>
                <a:spcPts val="0"/>
              </a:spcAft>
              <a:buNone/>
            </a:pPr>
            <a:r>
              <a:rPr lang="en" sz="1600" b="1" dirty="0">
                <a:latin typeface="Indie Flower"/>
                <a:ea typeface="Indie Flower"/>
                <a:cs typeface="Indie Flower"/>
                <a:sym typeface="Indie Flower"/>
              </a:rPr>
              <a:t>As the teacher, you guide and oversee but the students run the show. You are training them to be responsible leaders, which is why the organization is so valuable!</a:t>
            </a:r>
            <a:endParaRPr sz="1600" b="1" dirty="0">
              <a:latin typeface="Indie Flower"/>
              <a:ea typeface="Indie Flower"/>
              <a:cs typeface="Indie Flower"/>
              <a:sym typeface="Indie Flower"/>
            </a:endParaRPr>
          </a:p>
        </p:txBody>
      </p:sp>
      <p:pic>
        <p:nvPicPr>
          <p:cNvPr id="197" name="Google Shape;197;p24"/>
          <p:cNvPicPr preferRelativeResize="0"/>
          <p:nvPr/>
        </p:nvPicPr>
        <p:blipFill>
          <a:blip r:embed="rId5">
            <a:alphaModFix/>
          </a:blip>
          <a:stretch>
            <a:fillRect/>
          </a:stretch>
        </p:blipFill>
        <p:spPr>
          <a:xfrm>
            <a:off x="5931926" y="2176862"/>
            <a:ext cx="2215084" cy="2439526"/>
          </a:xfrm>
          <a:prstGeom prst="rect">
            <a:avLst/>
          </a:prstGeom>
          <a:noFill/>
          <a:ln>
            <a:noFill/>
          </a:ln>
        </p:spPr>
      </p:pic>
      <p:pic>
        <p:nvPicPr>
          <p:cNvPr id="6" name="Picture 5" descr="Thought Bubble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256" y="2279061"/>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3561" y="242707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201"/>
        <p:cNvGrpSpPr/>
        <p:nvPr/>
      </p:nvGrpSpPr>
      <p:grpSpPr>
        <a:xfrm>
          <a:off x="0" y="0"/>
          <a:ext cx="0" cy="0"/>
          <a:chOff x="0" y="0"/>
          <a:chExt cx="0" cy="0"/>
        </a:xfrm>
      </p:grpSpPr>
      <p:sp>
        <p:nvSpPr>
          <p:cNvPr id="202" name="Google Shape;202;p25"/>
          <p:cNvSpPr/>
          <p:nvPr/>
        </p:nvSpPr>
        <p:spPr>
          <a:xfrm>
            <a:off x="620047" y="196475"/>
            <a:ext cx="7903900" cy="1219656"/>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Standard 3</a:t>
            </a:r>
          </a:p>
        </p:txBody>
      </p:sp>
      <p:sp>
        <p:nvSpPr>
          <p:cNvPr id="203" name="Google Shape;203;p25"/>
          <p:cNvSpPr/>
          <p:nvPr/>
        </p:nvSpPr>
        <p:spPr>
          <a:xfrm>
            <a:off x="230300" y="1656000"/>
            <a:ext cx="3114600" cy="33888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p:nvPr/>
        </p:nvSpPr>
        <p:spPr>
          <a:xfrm>
            <a:off x="5778425" y="1611000"/>
            <a:ext cx="3114600" cy="33888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5"/>
          <p:cNvSpPr txBox="1"/>
          <p:nvPr/>
        </p:nvSpPr>
        <p:spPr>
          <a:xfrm>
            <a:off x="444200" y="1633542"/>
            <a:ext cx="2835000" cy="33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Indie Flower"/>
                <a:ea typeface="Indie Flower"/>
                <a:cs typeface="Indie Flower"/>
                <a:sym typeface="Indie Flower"/>
              </a:rPr>
              <a:t>Standard 3 is verifying :</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Enrollment - can’t exceed 24</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Program of Study - that your school has a list of STEM courses from 6th - 12th grade, including options from the Tech Center you feed in to, so that the students can know where to go next if they want to continue</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Career Development</a:t>
            </a:r>
            <a:endParaRPr sz="1600" b="1" dirty="0">
              <a:latin typeface="Indie Flower"/>
              <a:ea typeface="Indie Flower"/>
              <a:cs typeface="Indie Flower"/>
              <a:sym typeface="Indie Flower"/>
            </a:endParaRPr>
          </a:p>
        </p:txBody>
      </p:sp>
      <p:sp>
        <p:nvSpPr>
          <p:cNvPr id="206" name="Google Shape;206;p25"/>
          <p:cNvSpPr txBox="1"/>
          <p:nvPr/>
        </p:nvSpPr>
        <p:spPr>
          <a:xfrm>
            <a:off x="5844125" y="1656000"/>
            <a:ext cx="3058500" cy="29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Indie Flower"/>
                <a:ea typeface="Indie Flower"/>
                <a:cs typeface="Indie Flower"/>
                <a:sym typeface="Indie Flower"/>
              </a:rPr>
              <a:t>The specialist will verify enrollment from past reports.</a:t>
            </a:r>
            <a:endParaRPr sz="1600" b="1" dirty="0">
              <a:latin typeface="Indie Flower"/>
              <a:ea typeface="Indie Flower"/>
              <a:cs typeface="Indie Flower"/>
              <a:sym typeface="Indie Flower"/>
            </a:endParaRPr>
          </a:p>
          <a:p>
            <a:pPr marL="0" lvl="0" indent="0" algn="l" rtl="0">
              <a:spcBef>
                <a:spcPts val="0"/>
              </a:spcBef>
              <a:spcAft>
                <a:spcPts val="0"/>
              </a:spcAft>
              <a:buNone/>
            </a:pPr>
            <a:endParaRPr sz="1600" b="1" dirty="0">
              <a:latin typeface="Indie Flower"/>
              <a:ea typeface="Indie Flower"/>
              <a:cs typeface="Indie Flower"/>
              <a:sym typeface="Indie Flower"/>
            </a:endParaRPr>
          </a:p>
          <a:p>
            <a:pPr marL="0" lvl="0" indent="0" algn="l" rtl="0">
              <a:spcBef>
                <a:spcPts val="0"/>
              </a:spcBef>
              <a:spcAft>
                <a:spcPts val="0"/>
              </a:spcAft>
              <a:buNone/>
            </a:pPr>
            <a:r>
              <a:rPr lang="en" sz="1600" b="1" dirty="0">
                <a:latin typeface="Indie Flower"/>
                <a:ea typeface="Indie Flower"/>
                <a:cs typeface="Indie Flower"/>
                <a:sym typeface="Indie Flower"/>
              </a:rPr>
              <a:t>The Program of Study is a document that you need only </a:t>
            </a:r>
            <a:r>
              <a:rPr lang="en" sz="1600" b="1" i="1" dirty="0">
                <a:highlight>
                  <a:srgbClr val="FFFF00"/>
                </a:highlight>
                <a:latin typeface="Indie Flower"/>
                <a:ea typeface="Indie Flower"/>
                <a:cs typeface="Indie Flower"/>
                <a:sym typeface="Indie Flower"/>
              </a:rPr>
              <a:t>create one time</a:t>
            </a:r>
            <a:r>
              <a:rPr lang="en" sz="1600" b="1" dirty="0">
                <a:highlight>
                  <a:srgbClr val="FFFF00"/>
                </a:highlight>
                <a:latin typeface="Indie Flower"/>
                <a:ea typeface="Indie Flower"/>
                <a:cs typeface="Indie Flower"/>
                <a:sym typeface="Indie Flower"/>
              </a:rPr>
              <a:t>.</a:t>
            </a:r>
            <a:r>
              <a:rPr lang="en" sz="1600" b="1" dirty="0">
                <a:latin typeface="Indie Flower"/>
                <a:ea typeface="Indie Flower"/>
                <a:cs typeface="Indie Flower"/>
                <a:sym typeface="Indie Flower"/>
              </a:rPr>
              <a:t> Check with your counselor and local Tech Center to see if they have already created one before you start.</a:t>
            </a:r>
            <a:endParaRPr sz="1600" b="1" dirty="0">
              <a:latin typeface="Indie Flower"/>
              <a:ea typeface="Indie Flower"/>
              <a:cs typeface="Indie Flower"/>
              <a:sym typeface="Indie Flower"/>
            </a:endParaRPr>
          </a:p>
          <a:p>
            <a:pPr marL="0" lvl="0" indent="0" algn="l" rtl="0">
              <a:spcBef>
                <a:spcPts val="0"/>
              </a:spcBef>
              <a:spcAft>
                <a:spcPts val="0"/>
              </a:spcAft>
              <a:buNone/>
            </a:pPr>
            <a:endParaRPr sz="1600" b="1" dirty="0">
              <a:latin typeface="Indie Flower"/>
              <a:ea typeface="Indie Flower"/>
              <a:cs typeface="Indie Flower"/>
              <a:sym typeface="Indie Flower"/>
            </a:endParaRPr>
          </a:p>
          <a:p>
            <a:pPr marL="0" lvl="0" indent="0" algn="l" rtl="0">
              <a:spcBef>
                <a:spcPts val="0"/>
              </a:spcBef>
              <a:spcAft>
                <a:spcPts val="0"/>
              </a:spcAft>
              <a:buNone/>
            </a:pPr>
            <a:r>
              <a:rPr lang="en" sz="1600" b="1" dirty="0">
                <a:latin typeface="Indie Flower"/>
                <a:ea typeface="Indie Flower"/>
                <a:cs typeface="Indie Flower"/>
                <a:sym typeface="Indie Flower"/>
              </a:rPr>
              <a:t>We want to know what career development opportunities you are providing in your course.</a:t>
            </a:r>
            <a:endParaRPr sz="1600" b="1" dirty="0">
              <a:latin typeface="Indie Flower"/>
              <a:ea typeface="Indie Flower"/>
              <a:cs typeface="Indie Flower"/>
              <a:sym typeface="Indie Flower"/>
            </a:endParaRPr>
          </a:p>
        </p:txBody>
      </p:sp>
      <p:pic>
        <p:nvPicPr>
          <p:cNvPr id="207" name="Google Shape;207;p25"/>
          <p:cNvPicPr preferRelativeResize="0"/>
          <p:nvPr/>
        </p:nvPicPr>
        <p:blipFill>
          <a:blip r:embed="rId5">
            <a:alphaModFix/>
          </a:blip>
          <a:stretch>
            <a:fillRect/>
          </a:stretch>
        </p:blipFill>
        <p:spPr>
          <a:xfrm>
            <a:off x="3220037" y="2486318"/>
            <a:ext cx="2128725" cy="2128725"/>
          </a:xfrm>
          <a:prstGeom prst="rect">
            <a:avLst/>
          </a:prstGeom>
          <a:noFill/>
          <a:ln>
            <a:noFill/>
          </a:ln>
        </p:spPr>
      </p:pic>
      <p:pic>
        <p:nvPicPr>
          <p:cNvPr id="8" name="Picture 7" descr="Thought Bubble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9803" y="2343956"/>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35975" y="248631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211"/>
        <p:cNvGrpSpPr/>
        <p:nvPr/>
      </p:nvGrpSpPr>
      <p:grpSpPr>
        <a:xfrm>
          <a:off x="0" y="0"/>
          <a:ext cx="0" cy="0"/>
          <a:chOff x="0" y="0"/>
          <a:chExt cx="0" cy="0"/>
        </a:xfrm>
      </p:grpSpPr>
      <p:sp>
        <p:nvSpPr>
          <p:cNvPr id="212" name="Google Shape;212;p26"/>
          <p:cNvSpPr/>
          <p:nvPr/>
        </p:nvSpPr>
        <p:spPr>
          <a:xfrm>
            <a:off x="619915" y="174550"/>
            <a:ext cx="7904169" cy="1218813"/>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Standard 4</a:t>
            </a:r>
          </a:p>
        </p:txBody>
      </p:sp>
      <p:sp>
        <p:nvSpPr>
          <p:cNvPr id="213" name="Google Shape;213;p26"/>
          <p:cNvSpPr/>
          <p:nvPr/>
        </p:nvSpPr>
        <p:spPr>
          <a:xfrm>
            <a:off x="427700" y="1721800"/>
            <a:ext cx="2588100" cy="33339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6173250" y="1721800"/>
            <a:ext cx="2588100" cy="33339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txBox="1"/>
          <p:nvPr/>
        </p:nvSpPr>
        <p:spPr>
          <a:xfrm>
            <a:off x="623950" y="1721800"/>
            <a:ext cx="2315100" cy="30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Indie Flower"/>
                <a:ea typeface="Indie Flower"/>
                <a:cs typeface="Indie Flower"/>
                <a:sym typeface="Indie Flower"/>
              </a:rPr>
              <a:t>Standard 4 is about verifying data.</a:t>
            </a:r>
            <a:endParaRPr sz="1600" b="1">
              <a:latin typeface="Indie Flower"/>
              <a:ea typeface="Indie Flower"/>
              <a:cs typeface="Indie Flower"/>
              <a:sym typeface="Indie Flower"/>
            </a:endParaRPr>
          </a:p>
          <a:p>
            <a:pPr marL="0" lvl="0" indent="0" algn="l" rtl="0">
              <a:spcBef>
                <a:spcPts val="0"/>
              </a:spcBef>
              <a:spcAft>
                <a:spcPts val="0"/>
              </a:spcAft>
              <a:buNone/>
            </a:pPr>
            <a:endParaRPr sz="1600" b="1">
              <a:latin typeface="Indie Flower"/>
              <a:ea typeface="Indie Flower"/>
              <a:cs typeface="Indie Flower"/>
              <a:sym typeface="Indie Flower"/>
            </a:endParaRPr>
          </a:p>
          <a:p>
            <a:pPr marL="0" lvl="0" indent="0" algn="l" rtl="0">
              <a:spcBef>
                <a:spcPts val="0"/>
              </a:spcBef>
              <a:spcAft>
                <a:spcPts val="0"/>
              </a:spcAft>
              <a:buNone/>
            </a:pPr>
            <a:r>
              <a:rPr lang="en" sz="1600" b="1">
                <a:latin typeface="Indie Flower"/>
                <a:ea typeface="Indie Flower"/>
                <a:cs typeface="Indie Flower"/>
                <a:sym typeface="Indie Flower"/>
              </a:rPr>
              <a:t>If you are in a K12 school, your specialist can verify </a:t>
            </a:r>
            <a:r>
              <a:rPr lang="en" sz="1600" b="1" i="1">
                <a:latin typeface="Indie Flower"/>
                <a:ea typeface="Indie Flower"/>
                <a:cs typeface="Indie Flower"/>
                <a:sym typeface="Indie Flower"/>
              </a:rPr>
              <a:t>ALL</a:t>
            </a:r>
            <a:r>
              <a:rPr lang="en" sz="1600" b="1">
                <a:latin typeface="Indie Flower"/>
                <a:ea typeface="Indie Flower"/>
                <a:cs typeface="Indie Flower"/>
                <a:sym typeface="Indie Flower"/>
              </a:rPr>
              <a:t> the reports, </a:t>
            </a:r>
            <a:r>
              <a:rPr lang="en" sz="1600" b="1" i="1">
                <a:latin typeface="Indie Flower"/>
                <a:ea typeface="Indie Flower"/>
                <a:cs typeface="Indie Flower"/>
                <a:sym typeface="Indie Flower"/>
              </a:rPr>
              <a:t>IF</a:t>
            </a:r>
            <a:r>
              <a:rPr lang="en" sz="1600" b="1">
                <a:latin typeface="Indie Flower"/>
                <a:ea typeface="Indie Flower"/>
                <a:cs typeface="Indie Flower"/>
                <a:sym typeface="Indie Flower"/>
              </a:rPr>
              <a:t>, you have been sending in your 412 reports annually. Otherwise, you may have to contact your financial district personnel.</a:t>
            </a:r>
            <a:endParaRPr sz="1600" b="1">
              <a:latin typeface="Indie Flower"/>
              <a:ea typeface="Indie Flower"/>
              <a:cs typeface="Indie Flower"/>
              <a:sym typeface="Indie Flower"/>
            </a:endParaRPr>
          </a:p>
        </p:txBody>
      </p:sp>
      <p:sp>
        <p:nvSpPr>
          <p:cNvPr id="216" name="Google Shape;216;p26"/>
          <p:cNvSpPr txBox="1"/>
          <p:nvPr/>
        </p:nvSpPr>
        <p:spPr>
          <a:xfrm>
            <a:off x="6371800" y="1799875"/>
            <a:ext cx="2315100" cy="30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latin typeface="Indie Flower"/>
                <a:ea typeface="Indie Flower"/>
                <a:cs typeface="Indie Flower"/>
                <a:sym typeface="Indie Flower"/>
              </a:rPr>
              <a:t>The only information a teacher would have to document for this standard is HIGH SCHOOL COURSE SCORES.</a:t>
            </a:r>
            <a:endParaRPr sz="1900" b="1">
              <a:latin typeface="Indie Flower"/>
              <a:ea typeface="Indie Flower"/>
              <a:cs typeface="Indie Flower"/>
              <a:sym typeface="Indie Flower"/>
            </a:endParaRPr>
          </a:p>
          <a:p>
            <a:pPr marL="0" lvl="0" indent="0" algn="l" rtl="0">
              <a:spcBef>
                <a:spcPts val="0"/>
              </a:spcBef>
              <a:spcAft>
                <a:spcPts val="0"/>
              </a:spcAft>
              <a:buNone/>
            </a:pPr>
            <a:endParaRPr sz="1900" b="1">
              <a:latin typeface="Indie Flower"/>
              <a:ea typeface="Indie Flower"/>
              <a:cs typeface="Indie Flower"/>
              <a:sym typeface="Indie Flower"/>
            </a:endParaRPr>
          </a:p>
          <a:p>
            <a:pPr marL="0" lvl="0" indent="0" algn="l" rtl="0">
              <a:spcBef>
                <a:spcPts val="0"/>
              </a:spcBef>
              <a:spcAft>
                <a:spcPts val="0"/>
              </a:spcAft>
              <a:buNone/>
            </a:pPr>
            <a:r>
              <a:rPr lang="en" sz="1900" b="1">
                <a:latin typeface="Indie Flower"/>
                <a:ea typeface="Indie Flower"/>
                <a:cs typeface="Indie Flower"/>
                <a:sym typeface="Indie Flower"/>
              </a:rPr>
              <a:t>The only scores we document are AP and PLTW EOIs.</a:t>
            </a:r>
            <a:endParaRPr sz="1900" b="1">
              <a:latin typeface="Indie Flower"/>
              <a:ea typeface="Indie Flower"/>
              <a:cs typeface="Indie Flower"/>
              <a:sym typeface="Indie Flower"/>
            </a:endParaRPr>
          </a:p>
          <a:p>
            <a:pPr marL="0" lvl="0" indent="0" algn="l" rtl="0">
              <a:spcBef>
                <a:spcPts val="0"/>
              </a:spcBef>
              <a:spcAft>
                <a:spcPts val="0"/>
              </a:spcAft>
              <a:buNone/>
            </a:pPr>
            <a:endParaRPr b="1">
              <a:latin typeface="Indie Flower"/>
              <a:ea typeface="Indie Flower"/>
              <a:cs typeface="Indie Flower"/>
              <a:sym typeface="Indie Flower"/>
            </a:endParaRPr>
          </a:p>
          <a:p>
            <a:pPr marL="0" lvl="0" indent="0" algn="l" rtl="0">
              <a:spcBef>
                <a:spcPts val="0"/>
              </a:spcBef>
              <a:spcAft>
                <a:spcPts val="0"/>
              </a:spcAft>
              <a:buNone/>
            </a:pPr>
            <a:endParaRPr b="1">
              <a:latin typeface="Indie Flower"/>
              <a:ea typeface="Indie Flower"/>
              <a:cs typeface="Indie Flower"/>
              <a:sym typeface="Indie Flower"/>
            </a:endParaRPr>
          </a:p>
        </p:txBody>
      </p:sp>
      <p:pic>
        <p:nvPicPr>
          <p:cNvPr id="217" name="Google Shape;217;p26"/>
          <p:cNvPicPr preferRelativeResize="0"/>
          <p:nvPr/>
        </p:nvPicPr>
        <p:blipFill>
          <a:blip r:embed="rId3">
            <a:alphaModFix/>
          </a:blip>
          <a:stretch>
            <a:fillRect/>
          </a:stretch>
        </p:blipFill>
        <p:spPr>
          <a:xfrm>
            <a:off x="2672655" y="1528011"/>
            <a:ext cx="3114533" cy="3480016"/>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221"/>
        <p:cNvGrpSpPr/>
        <p:nvPr/>
      </p:nvGrpSpPr>
      <p:grpSpPr>
        <a:xfrm>
          <a:off x="0" y="0"/>
          <a:ext cx="0" cy="0"/>
          <a:chOff x="0" y="0"/>
          <a:chExt cx="0" cy="0"/>
        </a:xfrm>
      </p:grpSpPr>
      <p:sp>
        <p:nvSpPr>
          <p:cNvPr id="222" name="Google Shape;222;p27"/>
          <p:cNvSpPr/>
          <p:nvPr/>
        </p:nvSpPr>
        <p:spPr>
          <a:xfrm>
            <a:off x="612504" y="152600"/>
            <a:ext cx="7918992" cy="1218813"/>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Standard 5</a:t>
            </a:r>
          </a:p>
        </p:txBody>
      </p:sp>
      <p:sp>
        <p:nvSpPr>
          <p:cNvPr id="223" name="Google Shape;223;p27"/>
          <p:cNvSpPr/>
          <p:nvPr/>
        </p:nvSpPr>
        <p:spPr>
          <a:xfrm>
            <a:off x="3301050" y="1513450"/>
            <a:ext cx="5702700" cy="34107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txBox="1"/>
          <p:nvPr/>
        </p:nvSpPr>
        <p:spPr>
          <a:xfrm>
            <a:off x="3399750" y="1513450"/>
            <a:ext cx="5439600" cy="29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Indie Flower"/>
                <a:ea typeface="Indie Flower"/>
                <a:cs typeface="Indie Flower"/>
                <a:sym typeface="Indie Flower"/>
              </a:rPr>
              <a:t>Standard 5 is basically where you brag on yourself!</a:t>
            </a:r>
            <a:endParaRPr sz="1700" b="1">
              <a:latin typeface="Indie Flower"/>
              <a:ea typeface="Indie Flower"/>
              <a:cs typeface="Indie Flower"/>
              <a:sym typeface="Indie Flower"/>
            </a:endParaRPr>
          </a:p>
          <a:p>
            <a:pPr marL="0" lvl="0" indent="0" algn="l" rtl="0">
              <a:spcBef>
                <a:spcPts val="0"/>
              </a:spcBef>
              <a:spcAft>
                <a:spcPts val="0"/>
              </a:spcAft>
              <a:buNone/>
            </a:pPr>
            <a:endParaRPr sz="1700" b="1">
              <a:latin typeface="Indie Flower"/>
              <a:ea typeface="Indie Flower"/>
              <a:cs typeface="Indie Flower"/>
              <a:sym typeface="Indie Flower"/>
            </a:endParaRPr>
          </a:p>
          <a:p>
            <a:pPr marL="0" lvl="0" indent="0" algn="l" rtl="0">
              <a:spcBef>
                <a:spcPts val="0"/>
              </a:spcBef>
              <a:spcAft>
                <a:spcPts val="0"/>
              </a:spcAft>
              <a:buNone/>
            </a:pPr>
            <a:r>
              <a:rPr lang="en" sz="1700" b="1">
                <a:latin typeface="Indie Flower"/>
                <a:ea typeface="Indie Flower"/>
                <a:cs typeface="Indie Flower"/>
                <a:sym typeface="Indie Flower"/>
              </a:rPr>
              <a:t>We are looking at teaching credentials, awards, PD and etc…</a:t>
            </a:r>
            <a:endParaRPr sz="1700" b="1">
              <a:latin typeface="Indie Flower"/>
              <a:ea typeface="Indie Flower"/>
              <a:cs typeface="Indie Flower"/>
              <a:sym typeface="Indie Flower"/>
            </a:endParaRPr>
          </a:p>
          <a:p>
            <a:pPr marL="0" lvl="0" indent="0" algn="l" rtl="0">
              <a:spcBef>
                <a:spcPts val="0"/>
              </a:spcBef>
              <a:spcAft>
                <a:spcPts val="0"/>
              </a:spcAft>
              <a:buNone/>
            </a:pPr>
            <a:endParaRPr sz="1700" b="1">
              <a:latin typeface="Indie Flower"/>
              <a:ea typeface="Indie Flower"/>
              <a:cs typeface="Indie Flower"/>
              <a:sym typeface="Indie Flower"/>
            </a:endParaRPr>
          </a:p>
          <a:p>
            <a:pPr marL="0" lvl="0" indent="0" algn="l" rtl="0">
              <a:spcBef>
                <a:spcPts val="0"/>
              </a:spcBef>
              <a:spcAft>
                <a:spcPts val="0"/>
              </a:spcAft>
              <a:buNone/>
            </a:pPr>
            <a:r>
              <a:rPr lang="en" sz="1700" b="1">
                <a:latin typeface="Indie Flower"/>
                <a:ea typeface="Indie Flower"/>
                <a:cs typeface="Indie Flower"/>
                <a:sym typeface="Indie Flower"/>
              </a:rPr>
              <a:t>Your specialist will verify your annual CareerTech PD - like Summit, teacher academies and etc…</a:t>
            </a:r>
            <a:endParaRPr sz="1700" b="1">
              <a:latin typeface="Indie Flower"/>
              <a:ea typeface="Indie Flower"/>
              <a:cs typeface="Indie Flower"/>
              <a:sym typeface="Indie Flower"/>
            </a:endParaRPr>
          </a:p>
          <a:p>
            <a:pPr marL="0" lvl="0" indent="0" algn="l" rtl="0">
              <a:spcBef>
                <a:spcPts val="0"/>
              </a:spcBef>
              <a:spcAft>
                <a:spcPts val="0"/>
              </a:spcAft>
              <a:buNone/>
            </a:pPr>
            <a:endParaRPr sz="1700" b="1">
              <a:latin typeface="Indie Flower"/>
              <a:ea typeface="Indie Flower"/>
              <a:cs typeface="Indie Flower"/>
              <a:sym typeface="Indie Flower"/>
            </a:endParaRPr>
          </a:p>
          <a:p>
            <a:pPr marL="0" lvl="0" indent="0" algn="l" rtl="0">
              <a:spcBef>
                <a:spcPts val="0"/>
              </a:spcBef>
              <a:spcAft>
                <a:spcPts val="0"/>
              </a:spcAft>
              <a:buNone/>
            </a:pPr>
            <a:r>
              <a:rPr lang="en" sz="1700" b="1">
                <a:latin typeface="Indie Flower"/>
                <a:ea typeface="Indie Flower"/>
                <a:cs typeface="Indie Flower"/>
                <a:sym typeface="Indie Flower"/>
              </a:rPr>
              <a:t>YOU SHOULD DROP PICTURES OF ::</a:t>
            </a:r>
            <a:endParaRPr sz="1700" b="1">
              <a:latin typeface="Indie Flower"/>
              <a:ea typeface="Indie Flower"/>
              <a:cs typeface="Indie Flower"/>
              <a:sym typeface="Indie Flower"/>
            </a:endParaRPr>
          </a:p>
          <a:p>
            <a:pPr marL="457200" lvl="0" indent="-336550" algn="l" rtl="0">
              <a:spcBef>
                <a:spcPts val="0"/>
              </a:spcBef>
              <a:spcAft>
                <a:spcPts val="0"/>
              </a:spcAft>
              <a:buSzPts val="1700"/>
              <a:buFont typeface="Indie Flower"/>
              <a:buChar char="●"/>
            </a:pPr>
            <a:r>
              <a:rPr lang="en" sz="1700" b="1">
                <a:latin typeface="Indie Flower"/>
                <a:ea typeface="Indie Flower"/>
                <a:cs typeface="Indie Flower"/>
                <a:sym typeface="Indie Flower"/>
              </a:rPr>
              <a:t>Your teaching certificate</a:t>
            </a:r>
            <a:endParaRPr sz="1700" b="1">
              <a:latin typeface="Indie Flower"/>
              <a:ea typeface="Indie Flower"/>
              <a:cs typeface="Indie Flower"/>
              <a:sym typeface="Indie Flower"/>
            </a:endParaRPr>
          </a:p>
          <a:p>
            <a:pPr marL="457200" lvl="0" indent="-336550" algn="l" rtl="0">
              <a:spcBef>
                <a:spcPts val="0"/>
              </a:spcBef>
              <a:spcAft>
                <a:spcPts val="0"/>
              </a:spcAft>
              <a:buSzPts val="1700"/>
              <a:buFont typeface="Indie Flower"/>
              <a:buChar char="●"/>
            </a:pPr>
            <a:r>
              <a:rPr lang="en" sz="1700" b="1">
                <a:latin typeface="Indie Flower"/>
                <a:ea typeface="Indie Flower"/>
                <a:cs typeface="Indie Flower"/>
                <a:sym typeface="Indie Flower"/>
              </a:rPr>
              <a:t>Any PD certificates that you have earned - STEM only</a:t>
            </a:r>
            <a:endParaRPr sz="1700" b="1">
              <a:latin typeface="Indie Flower"/>
              <a:ea typeface="Indie Flower"/>
              <a:cs typeface="Indie Flower"/>
              <a:sym typeface="Indie Flower"/>
            </a:endParaRPr>
          </a:p>
          <a:p>
            <a:pPr marL="457200" lvl="0" indent="-336550" algn="l" rtl="0">
              <a:spcBef>
                <a:spcPts val="0"/>
              </a:spcBef>
              <a:spcAft>
                <a:spcPts val="0"/>
              </a:spcAft>
              <a:buSzPts val="1700"/>
              <a:buFont typeface="Indie Flower"/>
              <a:buChar char="●"/>
            </a:pPr>
            <a:r>
              <a:rPr lang="en" sz="1700" b="1">
                <a:latin typeface="Indie Flower"/>
                <a:ea typeface="Indie Flower"/>
                <a:cs typeface="Indie Flower"/>
                <a:sym typeface="Indie Flower"/>
              </a:rPr>
              <a:t>Awards you have received</a:t>
            </a:r>
            <a:endParaRPr sz="1700" b="1">
              <a:latin typeface="Indie Flower"/>
              <a:ea typeface="Indie Flower"/>
              <a:cs typeface="Indie Flower"/>
              <a:sym typeface="Indie Flower"/>
            </a:endParaRPr>
          </a:p>
        </p:txBody>
      </p:sp>
      <p:pic>
        <p:nvPicPr>
          <p:cNvPr id="225" name="Google Shape;225;p27"/>
          <p:cNvPicPr preferRelativeResize="0"/>
          <p:nvPr/>
        </p:nvPicPr>
        <p:blipFill>
          <a:blip r:embed="rId5">
            <a:alphaModFix/>
          </a:blip>
          <a:stretch>
            <a:fillRect/>
          </a:stretch>
        </p:blipFill>
        <p:spPr>
          <a:xfrm>
            <a:off x="152400" y="2133413"/>
            <a:ext cx="2996250" cy="2996250"/>
          </a:xfrm>
          <a:prstGeom prst="rect">
            <a:avLst/>
          </a:prstGeom>
          <a:noFill/>
          <a:ln>
            <a:noFill/>
          </a:ln>
        </p:spPr>
      </p:pic>
      <p:pic>
        <p:nvPicPr>
          <p:cNvPr id="6" name="Picture 5" descr="Thought Bubble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492" y="2084383"/>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19506" y="219993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229"/>
        <p:cNvGrpSpPr/>
        <p:nvPr/>
      </p:nvGrpSpPr>
      <p:grpSpPr>
        <a:xfrm>
          <a:off x="0" y="0"/>
          <a:ext cx="0" cy="0"/>
          <a:chOff x="0" y="0"/>
          <a:chExt cx="0" cy="0"/>
        </a:xfrm>
      </p:grpSpPr>
      <p:sp>
        <p:nvSpPr>
          <p:cNvPr id="230" name="Google Shape;230;p28"/>
          <p:cNvSpPr/>
          <p:nvPr/>
        </p:nvSpPr>
        <p:spPr>
          <a:xfrm>
            <a:off x="661517" y="163575"/>
            <a:ext cx="7909110" cy="1218813"/>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Standard 6</a:t>
            </a:r>
          </a:p>
        </p:txBody>
      </p:sp>
      <p:sp>
        <p:nvSpPr>
          <p:cNvPr id="231" name="Google Shape;231;p28"/>
          <p:cNvSpPr/>
          <p:nvPr/>
        </p:nvSpPr>
        <p:spPr>
          <a:xfrm>
            <a:off x="387266" y="1524400"/>
            <a:ext cx="3049800" cy="33999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588525" y="1524400"/>
            <a:ext cx="3049800" cy="33999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txBox="1"/>
          <p:nvPr/>
        </p:nvSpPr>
        <p:spPr>
          <a:xfrm>
            <a:off x="641100" y="1436675"/>
            <a:ext cx="2730900" cy="30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Indie Flower"/>
                <a:ea typeface="Indie Flower"/>
                <a:cs typeface="Indie Flower"/>
                <a:sym typeface="Indie Flower"/>
              </a:rPr>
              <a:t>Standard 6 is verifying things having to do with program operations.</a:t>
            </a:r>
            <a:endParaRPr sz="1500" b="1" dirty="0">
              <a:latin typeface="Indie Flower"/>
              <a:ea typeface="Indie Flower"/>
              <a:cs typeface="Indie Flower"/>
              <a:sym typeface="Indie Flower"/>
            </a:endParaRPr>
          </a:p>
          <a:p>
            <a:pPr marL="0" lvl="0" indent="0" algn="l" rtl="0">
              <a:spcBef>
                <a:spcPts val="0"/>
              </a:spcBef>
              <a:spcAft>
                <a:spcPts val="0"/>
              </a:spcAft>
              <a:buNone/>
            </a:pPr>
            <a:endParaRPr sz="1500" b="1" dirty="0">
              <a:latin typeface="Indie Flower"/>
              <a:ea typeface="Indie Flower"/>
              <a:cs typeface="Indie Flower"/>
              <a:sym typeface="Indie Flower"/>
            </a:endParaRPr>
          </a:p>
          <a:p>
            <a:pPr marL="0" lvl="0" indent="0" algn="l" rtl="0">
              <a:spcBef>
                <a:spcPts val="0"/>
              </a:spcBef>
              <a:spcAft>
                <a:spcPts val="0"/>
              </a:spcAft>
              <a:buNone/>
            </a:pPr>
            <a:r>
              <a:rPr lang="en" sz="1500" b="1" dirty="0">
                <a:latin typeface="Indie Flower"/>
                <a:ea typeface="Indie Flower"/>
                <a:cs typeface="Indie Flower"/>
                <a:sym typeface="Indie Flower"/>
              </a:rPr>
              <a:t>The following are observed during the ON-SITE visit :</a:t>
            </a:r>
            <a:endParaRPr sz="1500" b="1" dirty="0">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dirty="0">
                <a:latin typeface="Indie Flower"/>
                <a:ea typeface="Indie Flower"/>
                <a:cs typeface="Indie Flower"/>
                <a:sym typeface="Indie Flower"/>
              </a:rPr>
              <a:t>Facilities</a:t>
            </a:r>
            <a:endParaRPr sz="1500" b="1" dirty="0">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dirty="0">
                <a:latin typeface="Indie Flower"/>
                <a:ea typeface="Indie Flower"/>
                <a:cs typeface="Indie Flower"/>
                <a:sym typeface="Indie Flower"/>
              </a:rPr>
              <a:t>Equipment/Suppllies</a:t>
            </a:r>
            <a:endParaRPr sz="1500" b="1" dirty="0">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dirty="0">
                <a:latin typeface="Indie Flower"/>
                <a:ea typeface="Indie Flower"/>
                <a:cs typeface="Indie Flower"/>
                <a:sym typeface="Indie Flower"/>
              </a:rPr>
              <a:t>Inventory</a:t>
            </a:r>
            <a:endParaRPr sz="1500" b="1" dirty="0">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dirty="0">
                <a:latin typeface="Indie Flower"/>
                <a:ea typeface="Indie Flower"/>
                <a:cs typeface="Indie Flower"/>
                <a:sym typeface="Indie Flower"/>
              </a:rPr>
              <a:t>Safety</a:t>
            </a:r>
            <a:endParaRPr sz="1500" b="1" dirty="0">
              <a:latin typeface="Indie Flower"/>
              <a:ea typeface="Indie Flower"/>
              <a:cs typeface="Indie Flower"/>
              <a:sym typeface="Indie Flower"/>
            </a:endParaRPr>
          </a:p>
          <a:p>
            <a:pPr marL="0" lvl="0" indent="0" algn="l" rtl="0">
              <a:spcBef>
                <a:spcPts val="0"/>
              </a:spcBef>
              <a:spcAft>
                <a:spcPts val="0"/>
              </a:spcAft>
              <a:buNone/>
            </a:pPr>
            <a:endParaRPr sz="1500" b="1" dirty="0">
              <a:latin typeface="Indie Flower"/>
              <a:ea typeface="Indie Flower"/>
              <a:cs typeface="Indie Flower"/>
              <a:sym typeface="Indie Flower"/>
            </a:endParaRPr>
          </a:p>
          <a:p>
            <a:pPr marL="0" lvl="0" indent="0" algn="l" rtl="0">
              <a:spcBef>
                <a:spcPts val="0"/>
              </a:spcBef>
              <a:spcAft>
                <a:spcPts val="0"/>
              </a:spcAft>
              <a:buNone/>
            </a:pPr>
            <a:r>
              <a:rPr lang="en" sz="1500" b="1" dirty="0">
                <a:latin typeface="Indie Flower"/>
                <a:ea typeface="Indie Flower"/>
                <a:cs typeface="Indie Flower"/>
                <a:sym typeface="Indie Flower"/>
              </a:rPr>
              <a:t>You will provide documentation for :</a:t>
            </a:r>
            <a:endParaRPr sz="1500" b="1" dirty="0">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dirty="0">
                <a:latin typeface="Indie Flower"/>
                <a:ea typeface="Indie Flower"/>
                <a:cs typeface="Indie Flower"/>
                <a:sym typeface="Indie Flower"/>
                <a:hlinkClick r:id="rId5"/>
              </a:rPr>
              <a:t>Advisory Committee</a:t>
            </a:r>
            <a:endParaRPr sz="1500" b="1" dirty="0">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dirty="0">
                <a:latin typeface="Indie Flower"/>
                <a:ea typeface="Indie Flower"/>
                <a:cs typeface="Indie Flower"/>
                <a:sym typeface="Indie Flower"/>
              </a:rPr>
              <a:t>Industry Involvement</a:t>
            </a:r>
            <a:endParaRPr sz="1500" b="1" dirty="0">
              <a:latin typeface="Indie Flower"/>
              <a:ea typeface="Indie Flower"/>
              <a:cs typeface="Indie Flower"/>
              <a:sym typeface="Indie Flower"/>
            </a:endParaRPr>
          </a:p>
        </p:txBody>
      </p:sp>
      <p:sp>
        <p:nvSpPr>
          <p:cNvPr id="234" name="Google Shape;234;p28"/>
          <p:cNvSpPr txBox="1"/>
          <p:nvPr/>
        </p:nvSpPr>
        <p:spPr>
          <a:xfrm>
            <a:off x="5702825" y="1502350"/>
            <a:ext cx="2785500" cy="30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Indie Flower"/>
                <a:ea typeface="Indie Flower"/>
                <a:cs typeface="Indie Flower"/>
                <a:sym typeface="Indie Flower"/>
              </a:rPr>
              <a:t>For Advisory Committee, provide :</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Meeting minutes</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Sign-in sheet with the names and titles of the individuals present</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Suggestions that were made to your program strategic plan and how you will address those</a:t>
            </a:r>
            <a:endParaRPr sz="1500" b="1">
              <a:latin typeface="Indie Flower"/>
              <a:ea typeface="Indie Flower"/>
              <a:cs typeface="Indie Flower"/>
              <a:sym typeface="Indie Flower"/>
            </a:endParaRPr>
          </a:p>
          <a:p>
            <a:pPr marL="0" lvl="0" indent="0" algn="l" rtl="0">
              <a:spcBef>
                <a:spcPts val="0"/>
              </a:spcBef>
              <a:spcAft>
                <a:spcPts val="0"/>
              </a:spcAft>
              <a:buNone/>
            </a:pPr>
            <a:r>
              <a:rPr lang="en" sz="1500" b="1">
                <a:latin typeface="Indie Flower"/>
                <a:ea typeface="Indie Flower"/>
                <a:cs typeface="Indie Flower"/>
                <a:sym typeface="Indie Flower"/>
              </a:rPr>
              <a:t>For Industry Involvement, provide:</a:t>
            </a:r>
            <a:endParaRPr sz="1500" b="1">
              <a:latin typeface="Indie Flower"/>
              <a:ea typeface="Indie Flower"/>
              <a:cs typeface="Indie Flower"/>
              <a:sym typeface="Indie Flower"/>
            </a:endParaRPr>
          </a:p>
          <a:p>
            <a:pPr marL="457200" lvl="0" indent="-323850" algn="l" rtl="0">
              <a:spcBef>
                <a:spcPts val="0"/>
              </a:spcBef>
              <a:spcAft>
                <a:spcPts val="0"/>
              </a:spcAft>
              <a:buSzPts val="1500"/>
              <a:buFont typeface="Indie Flower"/>
              <a:buChar char="●"/>
            </a:pPr>
            <a:r>
              <a:rPr lang="en" sz="1500" b="1">
                <a:latin typeface="Indie Flower"/>
                <a:ea typeface="Indie Flower"/>
                <a:cs typeface="Indie Flower"/>
                <a:sym typeface="Indie Flower"/>
              </a:rPr>
              <a:t>Pictures of guest speakers, tours, projects, community service, etc...</a:t>
            </a:r>
            <a:endParaRPr sz="1500" b="1">
              <a:latin typeface="Indie Flower"/>
              <a:ea typeface="Indie Flower"/>
              <a:cs typeface="Indie Flower"/>
              <a:sym typeface="Indie Flower"/>
            </a:endParaRPr>
          </a:p>
        </p:txBody>
      </p:sp>
      <p:pic>
        <p:nvPicPr>
          <p:cNvPr id="235" name="Google Shape;235;p28"/>
          <p:cNvPicPr preferRelativeResize="0"/>
          <p:nvPr/>
        </p:nvPicPr>
        <p:blipFill>
          <a:blip r:embed="rId6">
            <a:alphaModFix/>
          </a:blip>
          <a:stretch>
            <a:fillRect/>
          </a:stretch>
        </p:blipFill>
        <p:spPr>
          <a:xfrm>
            <a:off x="2875548" y="2206358"/>
            <a:ext cx="2603945" cy="2654399"/>
          </a:xfrm>
          <a:prstGeom prst="rect">
            <a:avLst/>
          </a:prstGeom>
          <a:noFill/>
          <a:ln>
            <a:noFill/>
          </a:ln>
        </p:spPr>
      </p:pic>
      <p:pic>
        <p:nvPicPr>
          <p:cNvPr id="8" name="Picture 7" descr="Thought Bubble PNG Transparent Images | PNG 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9507" y="2909561"/>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94329" y="311426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4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39"/>
        <p:cNvGrpSpPr/>
        <p:nvPr/>
      </p:nvGrpSpPr>
      <p:grpSpPr>
        <a:xfrm>
          <a:off x="0" y="0"/>
          <a:ext cx="0" cy="0"/>
          <a:chOff x="0" y="0"/>
          <a:chExt cx="0" cy="0"/>
        </a:xfrm>
      </p:grpSpPr>
      <p:sp>
        <p:nvSpPr>
          <p:cNvPr id="240" name="Google Shape;240;p29"/>
          <p:cNvSpPr/>
          <p:nvPr/>
        </p:nvSpPr>
        <p:spPr>
          <a:xfrm>
            <a:off x="4386775" y="65800"/>
            <a:ext cx="4584300" cy="5011800"/>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txBox="1"/>
          <p:nvPr/>
        </p:nvSpPr>
        <p:spPr>
          <a:xfrm>
            <a:off x="4759675" y="142575"/>
            <a:ext cx="4079700" cy="478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If you have </a:t>
            </a:r>
            <a:r>
              <a:rPr lang="en" sz="1300" b="1">
                <a:solidFill>
                  <a:schemeClr val="dk1"/>
                </a:solidFill>
                <a:latin typeface="Happy Monkey"/>
                <a:ea typeface="Happy Monkey"/>
                <a:cs typeface="Happy Monkey"/>
                <a:sym typeface="Happy Monkey"/>
              </a:rPr>
              <a:t>ANY </a:t>
            </a:r>
            <a:r>
              <a:rPr lang="en" sz="1300">
                <a:solidFill>
                  <a:schemeClr val="dk1"/>
                </a:solidFill>
                <a:latin typeface="Happy Monkey"/>
                <a:ea typeface="Happy Monkey"/>
                <a:cs typeface="Happy Monkey"/>
                <a:sym typeface="Happy Monkey"/>
              </a:rPr>
              <a:t>questions at all, please reach out to your region specialist. Our contact information can be found </a:t>
            </a:r>
            <a:r>
              <a:rPr lang="en" sz="1300" b="1" u="sng">
                <a:latin typeface="Happy Monkey"/>
                <a:ea typeface="Happy Monkey"/>
                <a:cs typeface="Happy Monkey"/>
                <a:sym typeface="Happy Monkey"/>
                <a:hlinkClick r:id="rId5"/>
              </a:rPr>
              <a:t>here</a:t>
            </a:r>
            <a:r>
              <a:rPr lang="en" sz="1300">
                <a:latin typeface="Happy Monkey"/>
                <a:ea typeface="Happy Monkey"/>
                <a:cs typeface="Happy Monkey"/>
                <a:sym typeface="Happy Monkey"/>
              </a:rPr>
              <a:t>.</a:t>
            </a:r>
            <a:endParaRPr sz="1300">
              <a:latin typeface="Happy Monkey"/>
              <a:ea typeface="Happy Monkey"/>
              <a:cs typeface="Happy Monkey"/>
              <a:sym typeface="Happy Monkey"/>
            </a:endParaRPr>
          </a:p>
          <a:p>
            <a:pPr marL="0" lvl="0" indent="0" algn="l" rtl="0">
              <a:lnSpc>
                <a:spcPct val="115000"/>
              </a:lnSpc>
              <a:spcBef>
                <a:spcPts val="0"/>
              </a:spcBef>
              <a:spcAft>
                <a:spcPts val="0"/>
              </a:spcAft>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We are here to assist you in this process in any way that we can. We are happy to answer any questions or walk you through any procedures - either on the phone or via Zoom, </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We want to make this process as smooth and as painless as possible. We know that our teachers are doing amazing things! We love building relationships with you and seeing your classrooms in action.</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The goal of our division is to help you have strong, growing programs. Our desire is for continuous improvement in our office as we serve you and in your programs as they continue on.</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1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100">
              <a:solidFill>
                <a:schemeClr val="dk1"/>
              </a:solidFill>
              <a:latin typeface="Happy Monkey"/>
              <a:ea typeface="Happy Monkey"/>
              <a:cs typeface="Happy Monkey"/>
              <a:sym typeface="Happy Monkey"/>
            </a:endParaRPr>
          </a:p>
        </p:txBody>
      </p:sp>
      <p:pic>
        <p:nvPicPr>
          <p:cNvPr id="242" name="Google Shape;242;p29"/>
          <p:cNvPicPr preferRelativeResize="0"/>
          <p:nvPr/>
        </p:nvPicPr>
        <p:blipFill>
          <a:blip r:embed="rId6">
            <a:alphaModFix/>
          </a:blip>
          <a:stretch>
            <a:fillRect/>
          </a:stretch>
        </p:blipFill>
        <p:spPr>
          <a:xfrm>
            <a:off x="152400" y="685800"/>
            <a:ext cx="3790950" cy="3790950"/>
          </a:xfrm>
          <a:prstGeom prst="rect">
            <a:avLst/>
          </a:prstGeom>
          <a:noFill/>
          <a:ln>
            <a:noFill/>
          </a:ln>
        </p:spPr>
      </p:pic>
      <p:pic>
        <p:nvPicPr>
          <p:cNvPr id="6" name="Picture 5" descr="Clipart - Bulle / bubbl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28478">
            <a:off x="294602" y="1741802"/>
            <a:ext cx="1057564" cy="109356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9389" y="19728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83"/>
        <p:cNvGrpSpPr/>
        <p:nvPr/>
      </p:nvGrpSpPr>
      <p:grpSpPr>
        <a:xfrm>
          <a:off x="0" y="0"/>
          <a:ext cx="0" cy="0"/>
          <a:chOff x="0" y="0"/>
          <a:chExt cx="0" cy="0"/>
        </a:xfrm>
      </p:grpSpPr>
      <p:sp>
        <p:nvSpPr>
          <p:cNvPr id="84" name="Google Shape;84;p14"/>
          <p:cNvSpPr/>
          <p:nvPr/>
        </p:nvSpPr>
        <p:spPr>
          <a:xfrm>
            <a:off x="3855452" y="746641"/>
            <a:ext cx="5214197" cy="3820005"/>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p:nvPr/>
        </p:nvSpPr>
        <p:spPr>
          <a:xfrm>
            <a:off x="4098225" y="65800"/>
            <a:ext cx="5034900" cy="478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 dirty="0" smtClean="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lang="en" dirty="0" smtClean="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lang="en"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lang="en" dirty="0" smtClean="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dirty="0" smtClean="0">
                <a:solidFill>
                  <a:schemeClr val="dk1"/>
                </a:solidFill>
                <a:latin typeface="Happy Monkey"/>
                <a:ea typeface="Happy Monkey"/>
                <a:cs typeface="Happy Monkey"/>
                <a:sym typeface="Happy Monkey"/>
              </a:rPr>
              <a:t>Here </a:t>
            </a:r>
            <a:r>
              <a:rPr lang="en" dirty="0">
                <a:solidFill>
                  <a:schemeClr val="dk1"/>
                </a:solidFill>
                <a:latin typeface="Happy Monkey"/>
                <a:ea typeface="Happy Monkey"/>
                <a:cs typeface="Happy Monkey"/>
                <a:sym typeface="Happy Monkey"/>
              </a:rPr>
              <a:t>is how this presentation works:</a:t>
            </a: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dirty="0">
                <a:solidFill>
                  <a:schemeClr val="dk1"/>
                </a:solidFill>
                <a:latin typeface="Happy Monkey"/>
                <a:ea typeface="Happy Monkey"/>
                <a:cs typeface="Happy Monkey"/>
                <a:sym typeface="Happy Monkey"/>
              </a:rPr>
              <a:t>As you progress through each slide, you will learn about the evaluation process. </a:t>
            </a: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dirty="0">
                <a:solidFill>
                  <a:schemeClr val="dk1"/>
                </a:solidFill>
                <a:latin typeface="Happy Monkey"/>
                <a:ea typeface="Happy Monkey"/>
                <a:cs typeface="Happy Monkey"/>
                <a:sym typeface="Happy Monkey"/>
              </a:rPr>
              <a:t>Anything that is </a:t>
            </a:r>
            <a:r>
              <a:rPr lang="en" u="sng" dirty="0">
                <a:solidFill>
                  <a:schemeClr val="dk1"/>
                </a:solidFill>
                <a:latin typeface="Happy Monkey"/>
                <a:ea typeface="Happy Monkey"/>
                <a:cs typeface="Happy Monkey"/>
                <a:sym typeface="Happy Monkey"/>
              </a:rPr>
              <a:t>underlined </a:t>
            </a:r>
            <a:r>
              <a:rPr lang="en" dirty="0">
                <a:solidFill>
                  <a:schemeClr val="dk1"/>
                </a:solidFill>
                <a:latin typeface="Happy Monkey"/>
                <a:ea typeface="Happy Monkey"/>
                <a:cs typeface="Happy Monkey"/>
                <a:sym typeface="Happy Monkey"/>
              </a:rPr>
              <a:t>in future slides will be a link to a video or document.  Any ‘PLAY’ icons will be voice instructions, so click on those.</a:t>
            </a: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dirty="0">
                <a:solidFill>
                  <a:schemeClr val="dk1"/>
                </a:solidFill>
                <a:latin typeface="Happy Monkey"/>
                <a:ea typeface="Happy Monkey"/>
                <a:cs typeface="Happy Monkey"/>
                <a:sym typeface="Happy Monkey"/>
              </a:rPr>
              <a:t>All of the details will be covered here and </a:t>
            </a:r>
            <a:r>
              <a:rPr lang="en" dirty="0" smtClean="0">
                <a:solidFill>
                  <a:schemeClr val="dk1"/>
                </a:solidFill>
                <a:latin typeface="Happy Monkey"/>
                <a:ea typeface="Happy Monkey"/>
                <a:cs typeface="Happy Monkey"/>
                <a:sym typeface="Happy Monkey"/>
              </a:rPr>
              <a:t>throughout the presentation, </a:t>
            </a:r>
            <a:r>
              <a:rPr lang="en" dirty="0">
                <a:solidFill>
                  <a:schemeClr val="dk1"/>
                </a:solidFill>
                <a:latin typeface="Happy Monkey"/>
                <a:ea typeface="Happy Monkey"/>
                <a:cs typeface="Happy Monkey"/>
                <a:sym typeface="Happy Monkey"/>
              </a:rPr>
              <a:t>you </a:t>
            </a:r>
            <a:r>
              <a:rPr lang="en" dirty="0" smtClean="0">
                <a:solidFill>
                  <a:schemeClr val="dk1"/>
                </a:solidFill>
                <a:latin typeface="Happy Monkey"/>
                <a:ea typeface="Happy Monkey"/>
                <a:cs typeface="Happy Monkey"/>
                <a:sym typeface="Happy Monkey"/>
              </a:rPr>
              <a:t>will see links to </a:t>
            </a:r>
            <a:r>
              <a:rPr lang="en" dirty="0">
                <a:solidFill>
                  <a:schemeClr val="dk1"/>
                </a:solidFill>
                <a:latin typeface="Happy Monkey"/>
                <a:ea typeface="Happy Monkey"/>
                <a:cs typeface="Happy Monkey"/>
                <a:sym typeface="Happy Monkey"/>
              </a:rPr>
              <a:t>the contact information you need for any questions that you may have as you prepare.</a:t>
            </a: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100" dirty="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Happy Monkey"/>
              <a:ea typeface="Happy Monkey"/>
              <a:cs typeface="Happy Monkey"/>
              <a:sym typeface="Happy Monkey"/>
            </a:endParaRPr>
          </a:p>
        </p:txBody>
      </p:sp>
      <p:pic>
        <p:nvPicPr>
          <p:cNvPr id="86" name="Google Shape;86;p14"/>
          <p:cNvPicPr preferRelativeResize="0"/>
          <p:nvPr/>
        </p:nvPicPr>
        <p:blipFill>
          <a:blip r:embed="rId5">
            <a:alphaModFix/>
          </a:blip>
          <a:stretch>
            <a:fillRect/>
          </a:stretch>
        </p:blipFill>
        <p:spPr>
          <a:xfrm>
            <a:off x="167030" y="584800"/>
            <a:ext cx="3883450" cy="3883450"/>
          </a:xfrm>
          <a:prstGeom prst="rect">
            <a:avLst/>
          </a:prstGeom>
          <a:noFill/>
          <a:ln>
            <a:noFill/>
          </a:ln>
        </p:spPr>
      </p:pic>
      <p:pic>
        <p:nvPicPr>
          <p:cNvPr id="6" name="Picture 5" descr="Clipart - Bulle / bubb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37156">
            <a:off x="393369" y="1979744"/>
            <a:ext cx="1057564" cy="1093560"/>
          </a:xfrm>
          <a:prstGeom prst="rect">
            <a:avLst/>
          </a:prstGeom>
        </p:spPr>
      </p:pic>
      <p:pic>
        <p:nvPicPr>
          <p:cNvPr id="3" name="explan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363" y="216401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90"/>
        <p:cNvGrpSpPr/>
        <p:nvPr/>
      </p:nvGrpSpPr>
      <p:grpSpPr>
        <a:xfrm>
          <a:off x="0" y="0"/>
          <a:ext cx="0" cy="0"/>
          <a:chOff x="0" y="0"/>
          <a:chExt cx="0" cy="0"/>
        </a:xfrm>
      </p:grpSpPr>
      <p:sp>
        <p:nvSpPr>
          <p:cNvPr id="91" name="Google Shape;91;p15"/>
          <p:cNvSpPr/>
          <p:nvPr/>
        </p:nvSpPr>
        <p:spPr>
          <a:xfrm>
            <a:off x="476100" y="281764"/>
            <a:ext cx="8191807" cy="78512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Table of Contents</a:t>
            </a:r>
          </a:p>
        </p:txBody>
      </p:sp>
      <p:sp>
        <p:nvSpPr>
          <p:cNvPr id="92" name="Google Shape;92;p15"/>
          <p:cNvSpPr/>
          <p:nvPr/>
        </p:nvSpPr>
        <p:spPr>
          <a:xfrm>
            <a:off x="3641025" y="1459875"/>
            <a:ext cx="2040000" cy="1052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3641025" y="2707875"/>
            <a:ext cx="2040000" cy="1052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3641025" y="3955875"/>
            <a:ext cx="2040000" cy="1052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6627900" y="1377963"/>
            <a:ext cx="2040000" cy="1052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6627900" y="2666925"/>
            <a:ext cx="2040000" cy="1052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6627900" y="3955875"/>
            <a:ext cx="2040000" cy="1052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476100" y="3955875"/>
            <a:ext cx="2040000" cy="10527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476100" y="2752725"/>
            <a:ext cx="2040000" cy="10527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476100" y="1459875"/>
            <a:ext cx="2040000" cy="10527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txBox="1"/>
          <p:nvPr/>
        </p:nvSpPr>
        <p:spPr>
          <a:xfrm>
            <a:off x="614150" y="1732200"/>
            <a:ext cx="1765800" cy="6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a:latin typeface="Indie Flower"/>
                <a:ea typeface="Indie Flower"/>
                <a:cs typeface="Indie Flower"/>
                <a:sym typeface="Indie Flower"/>
                <a:hlinkClick r:id="" action="ppaction://hlinkshowjump?jump=nextslide"/>
              </a:rPr>
              <a:t>Documentation</a:t>
            </a:r>
            <a:endParaRPr sz="2000">
              <a:latin typeface="Indie Flower"/>
              <a:ea typeface="Indie Flower"/>
              <a:cs typeface="Indie Flower"/>
              <a:sym typeface="Indie Flower"/>
            </a:endParaRPr>
          </a:p>
        </p:txBody>
      </p:sp>
      <p:sp>
        <p:nvSpPr>
          <p:cNvPr id="102" name="Google Shape;102;p15"/>
          <p:cNvSpPr txBox="1"/>
          <p:nvPr/>
        </p:nvSpPr>
        <p:spPr>
          <a:xfrm>
            <a:off x="4023175" y="1688350"/>
            <a:ext cx="1765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Indie Flower"/>
                <a:ea typeface="Indie Flower"/>
                <a:cs typeface="Indie Flower"/>
                <a:sym typeface="Indie Flower"/>
                <a:hlinkClick r:id="rId3" action="ppaction://hlinksldjump"/>
              </a:rPr>
              <a:t>Standard 1</a:t>
            </a:r>
            <a:endParaRPr sz="2000">
              <a:latin typeface="Indie Flower"/>
              <a:ea typeface="Indie Flower"/>
              <a:cs typeface="Indie Flower"/>
              <a:sym typeface="Indie Flower"/>
            </a:endParaRPr>
          </a:p>
        </p:txBody>
      </p:sp>
      <p:sp>
        <p:nvSpPr>
          <p:cNvPr id="103" name="Google Shape;103;p15"/>
          <p:cNvSpPr txBox="1"/>
          <p:nvPr/>
        </p:nvSpPr>
        <p:spPr>
          <a:xfrm>
            <a:off x="4012775" y="2971475"/>
            <a:ext cx="16671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Indie Flower"/>
                <a:ea typeface="Indie Flower"/>
                <a:cs typeface="Indie Flower"/>
                <a:sym typeface="Indie Flower"/>
                <a:hlinkClick r:id="rId4" action="ppaction://hlinksldjump"/>
              </a:rPr>
              <a:t>Standard 2</a:t>
            </a:r>
            <a:endParaRPr sz="2000">
              <a:latin typeface="Indie Flower"/>
              <a:ea typeface="Indie Flower"/>
              <a:cs typeface="Indie Flower"/>
              <a:sym typeface="Indie Flower"/>
            </a:endParaRPr>
          </a:p>
        </p:txBody>
      </p:sp>
      <p:sp>
        <p:nvSpPr>
          <p:cNvPr id="104" name="Google Shape;104;p15"/>
          <p:cNvSpPr txBox="1"/>
          <p:nvPr/>
        </p:nvSpPr>
        <p:spPr>
          <a:xfrm>
            <a:off x="3968900" y="4265000"/>
            <a:ext cx="15450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Indie Flower"/>
                <a:ea typeface="Indie Flower"/>
                <a:cs typeface="Indie Flower"/>
                <a:sym typeface="Indie Flower"/>
                <a:hlinkClick r:id="rId5" action="ppaction://hlinksldjump"/>
              </a:rPr>
              <a:t>Standard 3</a:t>
            </a:r>
            <a:endParaRPr sz="2000">
              <a:latin typeface="Indie Flower"/>
              <a:ea typeface="Indie Flower"/>
              <a:cs typeface="Indie Flower"/>
              <a:sym typeface="Indie Flower"/>
            </a:endParaRPr>
          </a:p>
        </p:txBody>
      </p:sp>
      <p:sp>
        <p:nvSpPr>
          <p:cNvPr id="105" name="Google Shape;105;p15"/>
          <p:cNvSpPr txBox="1"/>
          <p:nvPr/>
        </p:nvSpPr>
        <p:spPr>
          <a:xfrm>
            <a:off x="7028100" y="1633500"/>
            <a:ext cx="1765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Indie Flower"/>
                <a:ea typeface="Indie Flower"/>
                <a:cs typeface="Indie Flower"/>
                <a:sym typeface="Indie Flower"/>
                <a:hlinkClick r:id="rId6" action="ppaction://hlinksldjump"/>
              </a:rPr>
              <a:t>Standard 4</a:t>
            </a:r>
            <a:endParaRPr sz="2000">
              <a:latin typeface="Indie Flower"/>
              <a:ea typeface="Indie Flower"/>
              <a:cs typeface="Indie Flower"/>
              <a:sym typeface="Indie Flower"/>
            </a:endParaRPr>
          </a:p>
        </p:txBody>
      </p:sp>
      <p:sp>
        <p:nvSpPr>
          <p:cNvPr id="106" name="Google Shape;106;p15"/>
          <p:cNvSpPr txBox="1"/>
          <p:nvPr/>
        </p:nvSpPr>
        <p:spPr>
          <a:xfrm>
            <a:off x="6984800" y="2970900"/>
            <a:ext cx="16230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Indie Flower"/>
                <a:ea typeface="Indie Flower"/>
                <a:cs typeface="Indie Flower"/>
                <a:sym typeface="Indie Flower"/>
                <a:hlinkClick r:id="rId7" action="ppaction://hlinksldjump"/>
              </a:rPr>
              <a:t>Standard 5</a:t>
            </a:r>
            <a:endParaRPr sz="2000">
              <a:latin typeface="Indie Flower"/>
              <a:ea typeface="Indie Flower"/>
              <a:cs typeface="Indie Flower"/>
              <a:sym typeface="Indie Flower"/>
            </a:endParaRPr>
          </a:p>
        </p:txBody>
      </p:sp>
      <p:sp>
        <p:nvSpPr>
          <p:cNvPr id="107" name="Google Shape;107;p15"/>
          <p:cNvSpPr txBox="1"/>
          <p:nvPr/>
        </p:nvSpPr>
        <p:spPr>
          <a:xfrm>
            <a:off x="6995775" y="4275400"/>
            <a:ext cx="16671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latin typeface="Indie Flower"/>
                <a:ea typeface="Indie Flower"/>
                <a:cs typeface="Indie Flower"/>
                <a:sym typeface="Indie Flower"/>
                <a:hlinkClick r:id="rId8" action="ppaction://hlinksldjump"/>
              </a:rPr>
              <a:t>Standard 6</a:t>
            </a:r>
            <a:endParaRPr sz="2000">
              <a:latin typeface="Indie Flower"/>
              <a:ea typeface="Indie Flower"/>
              <a:cs typeface="Indie Flower"/>
              <a:sym typeface="Indie Flower"/>
            </a:endParaRPr>
          </a:p>
        </p:txBody>
      </p:sp>
      <p:sp>
        <p:nvSpPr>
          <p:cNvPr id="108" name="Google Shape;108;p15"/>
          <p:cNvSpPr txBox="1"/>
          <p:nvPr/>
        </p:nvSpPr>
        <p:spPr>
          <a:xfrm>
            <a:off x="669100" y="2994075"/>
            <a:ext cx="1765800" cy="7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a:latin typeface="Indie Flower"/>
                <a:ea typeface="Indie Flower"/>
                <a:cs typeface="Indie Flower"/>
                <a:sym typeface="Indie Flower"/>
                <a:hlinkClick r:id="rId9" action="ppaction://hlinksldjump"/>
              </a:rPr>
              <a:t>www.ctyou.org</a:t>
            </a:r>
            <a:endParaRPr sz="2000">
              <a:latin typeface="Indie Flower"/>
              <a:ea typeface="Indie Flower"/>
              <a:cs typeface="Indie Flower"/>
              <a:sym typeface="Indie Flower"/>
            </a:endParaRPr>
          </a:p>
        </p:txBody>
      </p:sp>
      <p:sp>
        <p:nvSpPr>
          <p:cNvPr id="109" name="Google Shape;109;p15"/>
          <p:cNvSpPr txBox="1"/>
          <p:nvPr/>
        </p:nvSpPr>
        <p:spPr>
          <a:xfrm>
            <a:off x="647050" y="4243075"/>
            <a:ext cx="1667100" cy="785100"/>
          </a:xfrm>
          <a:prstGeom prst="rect">
            <a:avLst/>
          </a:prstGeom>
          <a:solidFill>
            <a:srgbClr val="A4C2F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a:latin typeface="Indie Flower"/>
                <a:ea typeface="Indie Flower"/>
                <a:cs typeface="Indie Flower"/>
                <a:sym typeface="Indie Flower"/>
                <a:hlinkClick r:id="rId10" action="ppaction://hlinksldjump"/>
              </a:rPr>
              <a:t>FAQs</a:t>
            </a:r>
            <a:endParaRPr sz="2000">
              <a:latin typeface="Indie Flower"/>
              <a:ea typeface="Indie Flower"/>
              <a:cs typeface="Indie Flower"/>
              <a:sym typeface="Indie Flowe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3"/>
        <p:cNvGrpSpPr/>
        <p:nvPr/>
      </p:nvGrpSpPr>
      <p:grpSpPr>
        <a:xfrm>
          <a:off x="0" y="0"/>
          <a:ext cx="0" cy="0"/>
          <a:chOff x="0" y="0"/>
          <a:chExt cx="0" cy="0"/>
        </a:xfrm>
      </p:grpSpPr>
      <p:sp>
        <p:nvSpPr>
          <p:cNvPr id="114" name="Google Shape;114;p16"/>
          <p:cNvSpPr/>
          <p:nvPr/>
        </p:nvSpPr>
        <p:spPr>
          <a:xfrm>
            <a:off x="476300" y="232570"/>
            <a:ext cx="8191409" cy="906284"/>
          </a:xfrm>
          <a:prstGeom prst="rect">
            <a:avLst/>
          </a:prstGeom>
        </p:spPr>
        <p:txBody>
          <a:bodyPr>
            <a:prstTxWarp prst="textPlain">
              <a:avLst/>
            </a:prstTxWarp>
          </a:bodyPr>
          <a:lstStyle/>
          <a:p>
            <a:pPr lvl="0" algn="ctr"/>
            <a:r>
              <a:rPr b="0" i="0">
                <a:ln w="19050" cap="flat" cmpd="sng">
                  <a:solidFill>
                    <a:srgbClr val="000000"/>
                  </a:solidFill>
                  <a:prstDash val="solid"/>
                  <a:round/>
                  <a:headEnd type="none" w="sm" len="sm"/>
                  <a:tailEnd type="none" w="sm" len="sm"/>
                </a:ln>
                <a:solidFill>
                  <a:srgbClr val="CC0000"/>
                </a:solidFill>
                <a:latin typeface="Arial"/>
              </a:rPr>
              <a:t>Documentation</a:t>
            </a:r>
          </a:p>
        </p:txBody>
      </p:sp>
      <p:sp>
        <p:nvSpPr>
          <p:cNvPr id="115" name="Google Shape;115;p16"/>
          <p:cNvSpPr/>
          <p:nvPr/>
        </p:nvSpPr>
        <p:spPr>
          <a:xfrm>
            <a:off x="376350" y="1379975"/>
            <a:ext cx="3122400" cy="35961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txBox="1"/>
          <p:nvPr/>
        </p:nvSpPr>
        <p:spPr>
          <a:xfrm>
            <a:off x="641249" y="1450500"/>
            <a:ext cx="2791761" cy="35653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latin typeface="Indie Flower"/>
                <a:ea typeface="Indie Flower"/>
                <a:cs typeface="Indie Flower"/>
                <a:sym typeface="Indie Flower"/>
              </a:rPr>
              <a:t>Why are we asking for it?</a:t>
            </a:r>
            <a:endParaRPr sz="1700" b="1" dirty="0">
              <a:latin typeface="Indie Flower"/>
              <a:ea typeface="Indie Flower"/>
              <a:cs typeface="Indie Flower"/>
              <a:sym typeface="Indie Flower"/>
            </a:endParaRPr>
          </a:p>
          <a:p>
            <a:pPr marL="457200" lvl="0" indent="-349250" algn="l" rtl="0">
              <a:spcBef>
                <a:spcPts val="0"/>
              </a:spcBef>
              <a:spcAft>
                <a:spcPts val="0"/>
              </a:spcAft>
              <a:buSzPts val="1900"/>
              <a:buFont typeface="Indie Flower"/>
              <a:buChar char="●"/>
            </a:pPr>
            <a:r>
              <a:rPr lang="en" sz="1700" b="1" dirty="0">
                <a:latin typeface="Indie Flower"/>
                <a:ea typeface="Indie Flower"/>
                <a:cs typeface="Indie Flower"/>
                <a:sym typeface="Indie Flower"/>
              </a:rPr>
              <a:t>CareerTech programs are funded by a line item in the Federal budget. So, as a state agency, </a:t>
            </a:r>
            <a:r>
              <a:rPr lang="en" sz="1700" b="1" dirty="0" smtClean="0">
                <a:latin typeface="Indie Flower"/>
                <a:ea typeface="Indie Flower"/>
                <a:cs typeface="Indie Flower"/>
                <a:sym typeface="Indie Flower"/>
              </a:rPr>
              <a:t>that money funnels through us; therefore, we </a:t>
            </a:r>
            <a:r>
              <a:rPr lang="en" sz="1700" b="1" dirty="0">
                <a:latin typeface="Indie Flower"/>
                <a:ea typeface="Indie Flower"/>
                <a:cs typeface="Indie Flower"/>
                <a:sym typeface="Indie Flower"/>
              </a:rPr>
              <a:t>are required to make sure that our programs are meeting </a:t>
            </a:r>
            <a:r>
              <a:rPr lang="en" sz="1700" b="1" dirty="0" smtClean="0">
                <a:latin typeface="Indie Flower"/>
                <a:ea typeface="Indie Flower"/>
                <a:cs typeface="Indie Flower"/>
                <a:sym typeface="Indie Flower"/>
              </a:rPr>
              <a:t>the appropriate standards</a:t>
            </a:r>
            <a:r>
              <a:rPr lang="en" sz="1700" b="1" dirty="0">
                <a:latin typeface="Indie Flower"/>
                <a:ea typeface="Indie Flower"/>
                <a:cs typeface="Indie Flower"/>
                <a:sym typeface="Indie Flower"/>
              </a:rPr>
              <a:t>.</a:t>
            </a:r>
            <a:endParaRPr sz="1700" b="1" dirty="0">
              <a:latin typeface="Indie Flower"/>
              <a:ea typeface="Indie Flower"/>
              <a:cs typeface="Indie Flower"/>
              <a:sym typeface="Indie Flower"/>
            </a:endParaRPr>
          </a:p>
          <a:p>
            <a:pPr marL="457200" lvl="0" indent="0" algn="l" rtl="0">
              <a:spcBef>
                <a:spcPts val="0"/>
              </a:spcBef>
              <a:spcAft>
                <a:spcPts val="0"/>
              </a:spcAft>
              <a:buNone/>
            </a:pPr>
            <a:endParaRPr b="1" dirty="0">
              <a:latin typeface="Indie Flower"/>
              <a:ea typeface="Indie Flower"/>
              <a:cs typeface="Indie Flower"/>
              <a:sym typeface="Indie Flower"/>
            </a:endParaRPr>
          </a:p>
        </p:txBody>
      </p:sp>
      <p:sp>
        <p:nvSpPr>
          <p:cNvPr id="117" name="Google Shape;117;p16"/>
          <p:cNvSpPr/>
          <p:nvPr/>
        </p:nvSpPr>
        <p:spPr>
          <a:xfrm>
            <a:off x="5847875" y="1385550"/>
            <a:ext cx="3122400" cy="35961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txBox="1"/>
          <p:nvPr/>
        </p:nvSpPr>
        <p:spPr>
          <a:xfrm>
            <a:off x="5966800" y="1379975"/>
            <a:ext cx="2884500" cy="30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 sz="1600" b="1" dirty="0" smtClean="0">
              <a:latin typeface="Indie Flower"/>
              <a:ea typeface="Indie Flower"/>
              <a:cs typeface="Indie Flower"/>
              <a:sym typeface="Indie Flower"/>
            </a:endParaRPr>
          </a:p>
          <a:p>
            <a:pPr marL="0" lvl="0" indent="0" algn="l" rtl="0">
              <a:spcBef>
                <a:spcPts val="0"/>
              </a:spcBef>
              <a:spcAft>
                <a:spcPts val="0"/>
              </a:spcAft>
              <a:buNone/>
            </a:pPr>
            <a:r>
              <a:rPr lang="en" sz="1600" b="1" dirty="0" smtClean="0">
                <a:latin typeface="Indie Flower"/>
                <a:ea typeface="Indie Flower"/>
                <a:cs typeface="Indie Flower"/>
                <a:sym typeface="Indie Flower"/>
              </a:rPr>
              <a:t>How </a:t>
            </a:r>
            <a:r>
              <a:rPr lang="en" sz="1600" b="1" dirty="0">
                <a:latin typeface="Indie Flower"/>
                <a:ea typeface="Indie Flower"/>
                <a:cs typeface="Indie Flower"/>
                <a:sym typeface="Indie Flower"/>
              </a:rPr>
              <a:t>do I know what I need to gather/prepare?</a:t>
            </a:r>
            <a:endParaRPr sz="16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600" b="1" dirty="0">
                <a:latin typeface="Indie Flower"/>
                <a:ea typeface="Indie Flower"/>
                <a:cs typeface="Indie Flower"/>
                <a:sym typeface="Indie Flower"/>
              </a:rPr>
              <a:t>The document our staff uses to assess each program </a:t>
            </a:r>
            <a:r>
              <a:rPr lang="en" sz="1600" b="1" dirty="0" smtClean="0">
                <a:latin typeface="Indie Flower"/>
                <a:ea typeface="Indie Flower"/>
                <a:cs typeface="Indie Flower"/>
                <a:sym typeface="Indie Flower"/>
              </a:rPr>
              <a:t>is labeled K12 Program Evaluation Document. </a:t>
            </a:r>
            <a:endParaRPr lang="en" sz="16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600" b="1" dirty="0" smtClean="0">
                <a:latin typeface="Indie Flower"/>
                <a:ea typeface="Indie Flower"/>
                <a:cs typeface="Indie Flower"/>
                <a:sym typeface="Indie Flower"/>
              </a:rPr>
              <a:t>It is located </a:t>
            </a:r>
            <a:r>
              <a:rPr lang="en" sz="1600" b="1" dirty="0">
                <a:latin typeface="Indie Flower"/>
                <a:ea typeface="Indie Flower"/>
                <a:cs typeface="Indie Flower"/>
                <a:sym typeface="Indie Flower"/>
              </a:rPr>
              <a:t>on ctyou </a:t>
            </a:r>
            <a:r>
              <a:rPr lang="en" sz="1600" b="1" u="sng" dirty="0" smtClean="0">
                <a:solidFill>
                  <a:srgbClr val="CC0000"/>
                </a:solidFill>
                <a:latin typeface="Indie Flower"/>
                <a:ea typeface="Indie Flower"/>
                <a:cs typeface="Indie Flower"/>
                <a:sym typeface="Indie Flower"/>
                <a:hlinkClick r:id="rId5"/>
              </a:rPr>
              <a:t>here</a:t>
            </a:r>
            <a:r>
              <a:rPr lang="en" sz="1600" b="1" dirty="0" smtClean="0">
                <a:solidFill>
                  <a:srgbClr val="CC0000"/>
                </a:solidFill>
                <a:latin typeface="Indie Flower"/>
                <a:ea typeface="Indie Flower"/>
                <a:cs typeface="Indie Flower"/>
                <a:sym typeface="Indie Flower"/>
              </a:rPr>
              <a:t>.</a:t>
            </a:r>
            <a:r>
              <a:rPr lang="en" sz="1600" b="1" dirty="0">
                <a:solidFill>
                  <a:srgbClr val="CC0000"/>
                </a:solidFill>
                <a:latin typeface="Indie Flower"/>
                <a:ea typeface="Indie Flower"/>
                <a:cs typeface="Indie Flower"/>
                <a:sym typeface="Indie Flower"/>
              </a:rPr>
              <a:t> </a:t>
            </a:r>
            <a:r>
              <a:rPr lang="en" sz="1600" b="1" dirty="0" smtClean="0">
                <a:latin typeface="Indie Flower"/>
                <a:ea typeface="Indie Flower"/>
                <a:cs typeface="Indie Flower"/>
                <a:sym typeface="Indie Flower"/>
              </a:rPr>
              <a:t>You </a:t>
            </a:r>
            <a:r>
              <a:rPr lang="en" sz="1600" b="1" dirty="0">
                <a:latin typeface="Indie Flower"/>
                <a:ea typeface="Indie Flower"/>
                <a:cs typeface="Indie Flower"/>
                <a:sym typeface="Indie Flower"/>
              </a:rPr>
              <a:t>can download the document and know exactly what you need to prepare</a:t>
            </a:r>
            <a:r>
              <a:rPr lang="en" sz="1600" b="1" dirty="0" smtClean="0">
                <a:latin typeface="Indie Flower"/>
                <a:ea typeface="Indie Flower"/>
                <a:cs typeface="Indie Flower"/>
                <a:sym typeface="Indie Flower"/>
              </a:rPr>
              <a:t>. We will walk through it during the FAQs.</a:t>
            </a:r>
            <a:endParaRPr sz="1600" b="1" dirty="0">
              <a:latin typeface="Indie Flower"/>
              <a:ea typeface="Indie Flower"/>
              <a:cs typeface="Indie Flower"/>
              <a:sym typeface="Indie Flower"/>
            </a:endParaRPr>
          </a:p>
        </p:txBody>
      </p:sp>
      <p:pic>
        <p:nvPicPr>
          <p:cNvPr id="119" name="Google Shape;119;p16"/>
          <p:cNvPicPr preferRelativeResize="0"/>
          <p:nvPr/>
        </p:nvPicPr>
        <p:blipFill>
          <a:blip r:embed="rId6">
            <a:alphaModFix/>
          </a:blip>
          <a:stretch>
            <a:fillRect/>
          </a:stretch>
        </p:blipFill>
        <p:spPr>
          <a:xfrm>
            <a:off x="3154850" y="1845925"/>
            <a:ext cx="2884525" cy="2884525"/>
          </a:xfrm>
          <a:prstGeom prst="rect">
            <a:avLst/>
          </a:prstGeom>
          <a:noFill/>
          <a:ln>
            <a:noFill/>
          </a:ln>
        </p:spPr>
      </p:pic>
      <p:pic>
        <p:nvPicPr>
          <p:cNvPr id="9" name="Picture 8" descr="Thought Bubble PNG Transparent Images | PNG 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3946" y="1424089"/>
            <a:ext cx="1179177" cy="92599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24412" y="16427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23"/>
        <p:cNvGrpSpPr/>
        <p:nvPr/>
      </p:nvGrpSpPr>
      <p:grpSpPr>
        <a:xfrm>
          <a:off x="0" y="0"/>
          <a:ext cx="0" cy="0"/>
          <a:chOff x="0" y="0"/>
          <a:chExt cx="0" cy="0"/>
        </a:xfrm>
      </p:grpSpPr>
      <p:sp>
        <p:nvSpPr>
          <p:cNvPr id="124" name="Google Shape;124;p17"/>
          <p:cNvSpPr/>
          <p:nvPr/>
        </p:nvSpPr>
        <p:spPr>
          <a:xfrm>
            <a:off x="476300" y="232570"/>
            <a:ext cx="8191409" cy="906284"/>
          </a:xfrm>
          <a:prstGeom prst="rect">
            <a:avLst/>
          </a:prstGeom>
        </p:spPr>
        <p:txBody>
          <a:bodyPr>
            <a:prstTxWarp prst="textPlain">
              <a:avLst/>
            </a:prstTxWarp>
          </a:bodyPr>
          <a:lstStyle/>
          <a:p>
            <a:pPr lvl="0" algn="ctr"/>
            <a:r>
              <a:rPr b="0" i="0">
                <a:ln w="19050" cap="flat" cmpd="sng">
                  <a:solidFill>
                    <a:srgbClr val="000000"/>
                  </a:solidFill>
                  <a:prstDash val="solid"/>
                  <a:round/>
                  <a:headEnd type="none" w="sm" len="sm"/>
                  <a:tailEnd type="none" w="sm" len="sm"/>
                </a:ln>
                <a:solidFill>
                  <a:srgbClr val="CC0000"/>
                </a:solidFill>
                <a:latin typeface="Arial"/>
              </a:rPr>
              <a:t>Documentation</a:t>
            </a:r>
          </a:p>
        </p:txBody>
      </p:sp>
      <p:sp>
        <p:nvSpPr>
          <p:cNvPr id="125" name="Google Shape;125;p17"/>
          <p:cNvSpPr/>
          <p:nvPr/>
        </p:nvSpPr>
        <p:spPr>
          <a:xfrm>
            <a:off x="376350" y="1309350"/>
            <a:ext cx="3122400" cy="3666725"/>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p:nvPr/>
        </p:nvSpPr>
        <p:spPr>
          <a:xfrm>
            <a:off x="641250" y="1309350"/>
            <a:ext cx="2732100" cy="34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latin typeface="Indie Flower"/>
                <a:ea typeface="Indie Flower"/>
                <a:cs typeface="Indie Flower"/>
                <a:sym typeface="Indie Flower"/>
              </a:rPr>
              <a:t>When do I have to have all of these things together?</a:t>
            </a:r>
            <a:endParaRPr sz="17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700" b="1" dirty="0">
                <a:latin typeface="Indie Flower"/>
                <a:ea typeface="Indie Flower"/>
                <a:cs typeface="Indie Flower"/>
                <a:sym typeface="Indie Flower"/>
              </a:rPr>
              <a:t>We ask you to have all of the documentation loaded into ctyou 2 weeks before your on-site visit.</a:t>
            </a:r>
            <a:endParaRPr sz="1700" b="1" dirty="0">
              <a:latin typeface="Indie Flower"/>
              <a:ea typeface="Indie Flower"/>
              <a:cs typeface="Indie Flower"/>
              <a:sym typeface="Indie Flower"/>
            </a:endParaRPr>
          </a:p>
          <a:p>
            <a:pPr marL="457200" lvl="0" indent="-342900" algn="l" rtl="0">
              <a:spcBef>
                <a:spcPts val="0"/>
              </a:spcBef>
              <a:spcAft>
                <a:spcPts val="0"/>
              </a:spcAft>
              <a:buSzPts val="1800"/>
              <a:buFont typeface="Indie Flower"/>
              <a:buChar char="●"/>
            </a:pPr>
            <a:r>
              <a:rPr lang="en" sz="1700" b="1" dirty="0">
                <a:latin typeface="Indie Flower"/>
                <a:ea typeface="Indie Flower"/>
                <a:cs typeface="Indie Flower"/>
                <a:sym typeface="Indie Flower"/>
              </a:rPr>
              <a:t>We look through </a:t>
            </a:r>
            <a:r>
              <a:rPr lang="en" sz="1700" b="1" dirty="0" smtClean="0">
                <a:latin typeface="Indie Flower"/>
                <a:ea typeface="Indie Flower"/>
                <a:cs typeface="Indie Flower"/>
                <a:sym typeface="Indie Flower"/>
              </a:rPr>
              <a:t>it beforehand</a:t>
            </a:r>
            <a:r>
              <a:rPr lang="en" sz="1700" b="1" dirty="0" smtClean="0">
                <a:latin typeface="Indie Flower"/>
                <a:ea typeface="Indie Flower"/>
                <a:cs typeface="Indie Flower"/>
                <a:sym typeface="Indie Flower"/>
              </a:rPr>
              <a:t> </a:t>
            </a:r>
            <a:r>
              <a:rPr lang="en" sz="1700" b="1" dirty="0">
                <a:latin typeface="Indie Flower"/>
                <a:ea typeface="Indie Flower"/>
                <a:cs typeface="Indie Flower"/>
                <a:sym typeface="Indie Flower"/>
              </a:rPr>
              <a:t>so that when we come, we can talk about </a:t>
            </a:r>
            <a:r>
              <a:rPr lang="en" sz="1700" b="1" dirty="0" smtClean="0">
                <a:latin typeface="Indie Flower"/>
                <a:ea typeface="Indie Flower"/>
                <a:cs typeface="Indie Flower"/>
                <a:sym typeface="Indie Flower"/>
              </a:rPr>
              <a:t>anything </a:t>
            </a:r>
            <a:r>
              <a:rPr lang="en" sz="1700" b="1" dirty="0" smtClean="0">
                <a:latin typeface="Indie Flower"/>
                <a:ea typeface="Indie Flower"/>
                <a:cs typeface="Indie Flower"/>
                <a:sym typeface="Indie Flower"/>
              </a:rPr>
              <a:t>we may </a:t>
            </a:r>
            <a:r>
              <a:rPr lang="en" sz="1700" b="1" dirty="0" smtClean="0">
                <a:latin typeface="Indie Flower"/>
                <a:ea typeface="Indie Flower"/>
                <a:cs typeface="Indie Flower"/>
                <a:sym typeface="Indie Flower"/>
              </a:rPr>
              <a:t>need further explanation on.</a:t>
            </a:r>
            <a:endParaRPr sz="1700" b="1" dirty="0">
              <a:latin typeface="Indie Flower"/>
              <a:ea typeface="Indie Flower"/>
              <a:cs typeface="Indie Flower"/>
              <a:sym typeface="Indie Flower"/>
            </a:endParaRPr>
          </a:p>
          <a:p>
            <a:pPr marL="0" lvl="0" indent="0" algn="l" rtl="0">
              <a:spcBef>
                <a:spcPts val="0"/>
              </a:spcBef>
              <a:spcAft>
                <a:spcPts val="0"/>
              </a:spcAft>
              <a:buNone/>
            </a:pPr>
            <a:endParaRPr sz="1700" b="1" dirty="0">
              <a:latin typeface="Indie Flower"/>
              <a:ea typeface="Indie Flower"/>
              <a:cs typeface="Indie Flower"/>
              <a:sym typeface="Indie Flower"/>
            </a:endParaRPr>
          </a:p>
          <a:p>
            <a:pPr marL="457200" lvl="0" indent="0" algn="l" rtl="0">
              <a:spcBef>
                <a:spcPts val="0"/>
              </a:spcBef>
              <a:spcAft>
                <a:spcPts val="0"/>
              </a:spcAft>
              <a:buNone/>
            </a:pPr>
            <a:endParaRPr b="1" dirty="0">
              <a:latin typeface="Indie Flower"/>
              <a:ea typeface="Indie Flower"/>
              <a:cs typeface="Indie Flower"/>
              <a:sym typeface="Indie Flower"/>
            </a:endParaRPr>
          </a:p>
        </p:txBody>
      </p:sp>
      <p:sp>
        <p:nvSpPr>
          <p:cNvPr id="127" name="Google Shape;127;p17"/>
          <p:cNvSpPr/>
          <p:nvPr/>
        </p:nvSpPr>
        <p:spPr>
          <a:xfrm>
            <a:off x="5847875" y="1309350"/>
            <a:ext cx="3122400" cy="36723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txBox="1"/>
          <p:nvPr/>
        </p:nvSpPr>
        <p:spPr>
          <a:xfrm>
            <a:off x="6043025" y="1280525"/>
            <a:ext cx="2732100" cy="34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latin typeface="Indie Flower"/>
                <a:ea typeface="Indie Flower"/>
                <a:cs typeface="Indie Flower"/>
                <a:sym typeface="Indie Flower"/>
              </a:rPr>
              <a:t>Do I have to account for the last 5 years? What if I’m new?</a:t>
            </a:r>
            <a:endParaRPr sz="1700" b="1" dirty="0">
              <a:latin typeface="Indie Flower"/>
              <a:ea typeface="Indie Flower"/>
              <a:cs typeface="Indie Flower"/>
              <a:sym typeface="Indie Flower"/>
            </a:endParaRPr>
          </a:p>
          <a:p>
            <a:pPr marL="457200" lvl="0" indent="-336550" algn="l" rtl="0">
              <a:spcBef>
                <a:spcPts val="0"/>
              </a:spcBef>
              <a:spcAft>
                <a:spcPts val="0"/>
              </a:spcAft>
              <a:buSzPts val="1700"/>
              <a:buFont typeface="Indie Flower"/>
              <a:buChar char="●"/>
            </a:pPr>
            <a:r>
              <a:rPr lang="en" sz="1700" b="1" dirty="0">
                <a:latin typeface="Indie Flower"/>
                <a:ea typeface="Indie Flower"/>
                <a:cs typeface="Indie Flower"/>
                <a:sym typeface="Indie Flower"/>
              </a:rPr>
              <a:t>Yes, these evaluations happen every 5 years so you need to gather what you can from the last 5 years.</a:t>
            </a:r>
            <a:endParaRPr sz="1700" b="1" dirty="0">
              <a:latin typeface="Indie Flower"/>
              <a:ea typeface="Indie Flower"/>
              <a:cs typeface="Indie Flower"/>
              <a:sym typeface="Indie Flower"/>
            </a:endParaRPr>
          </a:p>
          <a:p>
            <a:pPr marL="457200" lvl="0" indent="-336550" algn="l" rtl="0">
              <a:spcBef>
                <a:spcPts val="0"/>
              </a:spcBef>
              <a:spcAft>
                <a:spcPts val="0"/>
              </a:spcAft>
              <a:buSzPts val="1700"/>
              <a:buFont typeface="Indie Flower"/>
              <a:buChar char="●"/>
            </a:pPr>
            <a:r>
              <a:rPr lang="en" sz="1700" b="1" dirty="0">
                <a:latin typeface="Indie Flower"/>
                <a:ea typeface="Indie Flower"/>
                <a:cs typeface="Indie Flower"/>
                <a:sym typeface="Indie Flower"/>
              </a:rPr>
              <a:t>If you are new - relax! If the previous teacher did not leave anything helpful, start from scratch and we will help where we can. </a:t>
            </a:r>
            <a:endParaRPr sz="1700" b="1" dirty="0">
              <a:latin typeface="Indie Flower"/>
              <a:ea typeface="Indie Flower"/>
              <a:cs typeface="Indie Flower"/>
              <a:sym typeface="Indie Flower"/>
            </a:endParaRPr>
          </a:p>
        </p:txBody>
      </p:sp>
      <p:pic>
        <p:nvPicPr>
          <p:cNvPr id="129" name="Google Shape;129;p17"/>
          <p:cNvPicPr preferRelativeResize="0"/>
          <p:nvPr/>
        </p:nvPicPr>
        <p:blipFill>
          <a:blip r:embed="rId5">
            <a:alphaModFix/>
          </a:blip>
          <a:stretch>
            <a:fillRect/>
          </a:stretch>
        </p:blipFill>
        <p:spPr>
          <a:xfrm>
            <a:off x="3422550" y="1977049"/>
            <a:ext cx="2592600" cy="2592600"/>
          </a:xfrm>
          <a:prstGeom prst="rect">
            <a:avLst/>
          </a:prstGeom>
          <a:noFill/>
          <a:ln>
            <a:noFill/>
          </a:ln>
        </p:spPr>
      </p:pic>
      <p:pic>
        <p:nvPicPr>
          <p:cNvPr id="2" name="Picture 1" descr="Thought Bubble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911" y="1911391"/>
            <a:ext cx="1038858" cy="8158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8140" y="211609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33"/>
        <p:cNvGrpSpPr/>
        <p:nvPr/>
      </p:nvGrpSpPr>
      <p:grpSpPr>
        <a:xfrm>
          <a:off x="0" y="0"/>
          <a:ext cx="0" cy="0"/>
          <a:chOff x="0" y="0"/>
          <a:chExt cx="0" cy="0"/>
        </a:xfrm>
      </p:grpSpPr>
      <p:sp>
        <p:nvSpPr>
          <p:cNvPr id="134" name="Google Shape;134;p18"/>
          <p:cNvSpPr/>
          <p:nvPr/>
        </p:nvSpPr>
        <p:spPr>
          <a:xfrm>
            <a:off x="476000" y="105939"/>
            <a:ext cx="8191991" cy="1158824"/>
          </a:xfrm>
          <a:prstGeom prst="rect">
            <a:avLst/>
          </a:prstGeom>
        </p:spPr>
        <p:txBody>
          <a:bodyPr>
            <a:prstTxWarp prst="textPlain">
              <a:avLst/>
            </a:prstTxWarp>
          </a:bodyPr>
          <a:lstStyle/>
          <a:p>
            <a:pPr lvl="0" algn="ctr"/>
            <a:r>
              <a:rPr b="0" i="0">
                <a:ln w="19050" cap="flat" cmpd="sng">
                  <a:solidFill>
                    <a:srgbClr val="000000"/>
                  </a:solidFill>
                  <a:prstDash val="solid"/>
                  <a:round/>
                  <a:headEnd type="none" w="sm" len="sm"/>
                  <a:tailEnd type="none" w="sm" len="sm"/>
                </a:ln>
                <a:solidFill>
                  <a:srgbClr val="38761D"/>
                </a:solidFill>
                <a:latin typeface="Arial"/>
              </a:rPr>
              <a:t>www.ctyou.org</a:t>
            </a:r>
          </a:p>
        </p:txBody>
      </p:sp>
      <p:sp>
        <p:nvSpPr>
          <p:cNvPr id="135" name="Google Shape;135;p18"/>
          <p:cNvSpPr/>
          <p:nvPr/>
        </p:nvSpPr>
        <p:spPr>
          <a:xfrm>
            <a:off x="98700" y="1341000"/>
            <a:ext cx="2740500" cy="37149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6295025" y="1340975"/>
            <a:ext cx="2740500" cy="37149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txBox="1"/>
          <p:nvPr/>
        </p:nvSpPr>
        <p:spPr>
          <a:xfrm>
            <a:off x="296075" y="1264775"/>
            <a:ext cx="2489400" cy="32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Indie Flower"/>
                <a:ea typeface="Indie Flower"/>
                <a:cs typeface="Indie Flower"/>
                <a:sym typeface="Indie Flower"/>
              </a:rPr>
              <a:t>What is ctyou?</a:t>
            </a:r>
            <a:endParaRPr sz="15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500" b="1" dirty="0">
                <a:latin typeface="Indie Flower"/>
                <a:ea typeface="Indie Flower"/>
                <a:cs typeface="Indie Flower"/>
                <a:sym typeface="Indie Flower"/>
              </a:rPr>
              <a:t>Ctyou is our LMS. This is where we store ALL of the resources we provide for you. It is also where you will store ALL of your documentation.</a:t>
            </a:r>
            <a:endParaRPr sz="15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500" b="1" dirty="0">
                <a:latin typeface="Indie Flower"/>
                <a:ea typeface="Indie Flower"/>
                <a:cs typeface="Indie Flower"/>
                <a:sym typeface="Indie Flower"/>
              </a:rPr>
              <a:t>Click </a:t>
            </a:r>
            <a:r>
              <a:rPr lang="en" sz="1500" b="1" u="sng" dirty="0">
                <a:solidFill>
                  <a:srgbClr val="274E13"/>
                </a:solidFill>
                <a:latin typeface="Indie Flower"/>
                <a:ea typeface="Indie Flower"/>
                <a:cs typeface="Indie Flower"/>
                <a:sym typeface="Indie Flower"/>
                <a:hlinkClick r:id="rId5"/>
              </a:rPr>
              <a:t>here</a:t>
            </a:r>
            <a:r>
              <a:rPr lang="en" sz="1500" b="1" dirty="0">
                <a:latin typeface="Indie Flower"/>
                <a:ea typeface="Indie Flower"/>
                <a:cs typeface="Indie Flower"/>
                <a:sym typeface="Indie Flower"/>
              </a:rPr>
              <a:t> to watch a </a:t>
            </a:r>
            <a:r>
              <a:rPr lang="en" sz="1500" b="1" dirty="0" smtClean="0">
                <a:latin typeface="Indie Flower"/>
                <a:ea typeface="Indie Flower"/>
                <a:cs typeface="Indie Flower"/>
                <a:sym typeface="Indie Flower"/>
              </a:rPr>
              <a:t>13 </a:t>
            </a:r>
            <a:r>
              <a:rPr lang="en" sz="1500" b="1" dirty="0">
                <a:latin typeface="Indie Flower"/>
                <a:ea typeface="Indie Flower"/>
                <a:cs typeface="Indie Flower"/>
                <a:sym typeface="Indie Flower"/>
              </a:rPr>
              <a:t>minute video of how to locate your school folder and how to add documentation to it</a:t>
            </a:r>
            <a:r>
              <a:rPr lang="en" sz="1500" b="1" dirty="0" smtClean="0">
                <a:latin typeface="Indie Flower"/>
                <a:ea typeface="Indie Flower"/>
                <a:cs typeface="Indie Flower"/>
                <a:sym typeface="Indie Flower"/>
              </a:rPr>
              <a:t>.</a:t>
            </a:r>
          </a:p>
          <a:p>
            <a:pPr marL="457200" lvl="0" indent="-330200" algn="l" rtl="0">
              <a:spcBef>
                <a:spcPts val="0"/>
              </a:spcBef>
              <a:spcAft>
                <a:spcPts val="0"/>
              </a:spcAft>
              <a:buSzPts val="1600"/>
              <a:buFont typeface="Indie Flower"/>
              <a:buChar char="●"/>
            </a:pPr>
            <a:r>
              <a:rPr lang="en" sz="1500" b="1" dirty="0" smtClean="0">
                <a:latin typeface="Indie Flower"/>
                <a:ea typeface="Indie Flower"/>
                <a:cs typeface="Indie Flower"/>
                <a:sym typeface="Indie Flower"/>
              </a:rPr>
              <a:t>If you are ever asked for an enrollment key, use ‘STEM40’.</a:t>
            </a:r>
            <a:endParaRPr sz="1500" b="1" dirty="0">
              <a:latin typeface="Indie Flower"/>
              <a:ea typeface="Indie Flower"/>
              <a:cs typeface="Indie Flower"/>
              <a:sym typeface="Indie Flower"/>
            </a:endParaRPr>
          </a:p>
        </p:txBody>
      </p:sp>
      <p:sp>
        <p:nvSpPr>
          <p:cNvPr id="138" name="Google Shape;138;p18"/>
          <p:cNvSpPr txBox="1"/>
          <p:nvPr/>
        </p:nvSpPr>
        <p:spPr>
          <a:xfrm>
            <a:off x="6557125" y="1264775"/>
            <a:ext cx="2478300" cy="31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Indie Flower"/>
                <a:ea typeface="Indie Flower"/>
                <a:cs typeface="Indie Flower"/>
                <a:sym typeface="Indie Flower"/>
              </a:rPr>
              <a:t>What if I have never used ctyou before?</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No problem! You will just create an account. This takes about 3 minutes and was mentioned in the video you just watched.</a:t>
            </a:r>
            <a:endParaRPr sz="1600" b="1" dirty="0">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dirty="0">
                <a:latin typeface="Indie Flower"/>
                <a:ea typeface="Indie Flower"/>
                <a:cs typeface="Indie Flower"/>
                <a:sym typeface="Indie Flower"/>
              </a:rPr>
              <a:t>Like anything new, the more you use it, the easier it gets! Don’t hesitate to </a:t>
            </a:r>
            <a:r>
              <a:rPr lang="en" sz="1600" b="1" dirty="0">
                <a:latin typeface="Indie Flower"/>
                <a:ea typeface="Indie Flower"/>
                <a:cs typeface="Indie Flower"/>
                <a:sym typeface="Indie Flower"/>
                <a:hlinkClick r:id="rId6"/>
              </a:rPr>
              <a:t>contact your specialist</a:t>
            </a:r>
            <a:r>
              <a:rPr lang="en" sz="1600" b="1" dirty="0">
                <a:latin typeface="Indie Flower"/>
                <a:ea typeface="Indie Flower"/>
                <a:cs typeface="Indie Flower"/>
                <a:sym typeface="Indie Flower"/>
              </a:rPr>
              <a:t> if you need help!!!</a:t>
            </a:r>
            <a:endParaRPr sz="1600" b="1" dirty="0">
              <a:latin typeface="Indie Flower"/>
              <a:ea typeface="Indie Flower"/>
              <a:cs typeface="Indie Flower"/>
              <a:sym typeface="Indie Flower"/>
            </a:endParaRPr>
          </a:p>
        </p:txBody>
      </p:sp>
      <p:pic>
        <p:nvPicPr>
          <p:cNvPr id="139" name="Google Shape;139;p18"/>
          <p:cNvPicPr preferRelativeResize="0"/>
          <p:nvPr/>
        </p:nvPicPr>
        <p:blipFill>
          <a:blip r:embed="rId7">
            <a:alphaModFix/>
          </a:blip>
          <a:stretch>
            <a:fillRect/>
          </a:stretch>
        </p:blipFill>
        <p:spPr>
          <a:xfrm>
            <a:off x="2991600" y="2184741"/>
            <a:ext cx="2126585" cy="2535847"/>
          </a:xfrm>
          <a:prstGeom prst="rect">
            <a:avLst/>
          </a:prstGeom>
          <a:noFill/>
          <a:ln>
            <a:noFill/>
          </a:ln>
        </p:spPr>
      </p:pic>
      <p:pic>
        <p:nvPicPr>
          <p:cNvPr id="9" name="Picture 8" descr="Thought Bubble PNG Transparent Images | PNG All"/>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8184" y="2364507"/>
            <a:ext cx="1123115" cy="88196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54375" y="25368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43"/>
        <p:cNvGrpSpPr/>
        <p:nvPr/>
      </p:nvGrpSpPr>
      <p:grpSpPr>
        <a:xfrm>
          <a:off x="0" y="0"/>
          <a:ext cx="0" cy="0"/>
          <a:chOff x="0" y="0"/>
          <a:chExt cx="0" cy="0"/>
        </a:xfrm>
      </p:grpSpPr>
      <p:sp>
        <p:nvSpPr>
          <p:cNvPr id="144" name="Google Shape;144;p19"/>
          <p:cNvSpPr/>
          <p:nvPr/>
        </p:nvSpPr>
        <p:spPr>
          <a:xfrm>
            <a:off x="476325" y="144638"/>
            <a:ext cx="8191357" cy="620998"/>
          </a:xfrm>
          <a:prstGeom prst="rect">
            <a:avLst/>
          </a:prstGeom>
        </p:spPr>
        <p:txBody>
          <a:bodyPr>
            <a:prstTxWarp prst="textPlain">
              <a:avLst/>
            </a:prstTxWarp>
          </a:bodyPr>
          <a:lstStyle/>
          <a:p>
            <a:pPr lvl="0" algn="ctr"/>
            <a:r>
              <a:rPr b="0" i="0">
                <a:ln w="19050" cap="flat" cmpd="sng">
                  <a:solidFill>
                    <a:srgbClr val="000000"/>
                  </a:solidFill>
                  <a:prstDash val="solid"/>
                  <a:round/>
                  <a:headEnd type="none" w="sm" len="sm"/>
                  <a:tailEnd type="none" w="sm" len="sm"/>
                </a:ln>
                <a:solidFill>
                  <a:srgbClr val="3C78D8"/>
                </a:solidFill>
                <a:latin typeface="Arial"/>
              </a:rPr>
              <a:t>Frequently Asked Questions</a:t>
            </a:r>
          </a:p>
        </p:txBody>
      </p:sp>
      <p:sp>
        <p:nvSpPr>
          <p:cNvPr id="145" name="Google Shape;145;p19"/>
          <p:cNvSpPr/>
          <p:nvPr/>
        </p:nvSpPr>
        <p:spPr>
          <a:xfrm>
            <a:off x="208375" y="855400"/>
            <a:ext cx="2654100" cy="4200300"/>
          </a:xfrm>
          <a:prstGeom prst="roundRect">
            <a:avLst>
              <a:gd name="adj" fmla="val 16667"/>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a:off x="6281525" y="855400"/>
            <a:ext cx="2654100" cy="4200300"/>
          </a:xfrm>
          <a:prstGeom prst="roundRect">
            <a:avLst>
              <a:gd name="adj" fmla="val 16667"/>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txBox="1"/>
          <p:nvPr/>
        </p:nvSpPr>
        <p:spPr>
          <a:xfrm>
            <a:off x="444175" y="779200"/>
            <a:ext cx="2182500" cy="38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Indie Flower"/>
                <a:ea typeface="Indie Flower"/>
                <a:cs typeface="Indie Flower"/>
                <a:sym typeface="Indie Flower"/>
              </a:rPr>
              <a:t>What if something happens and I need to reschedule my on-site visit?</a:t>
            </a:r>
            <a:endParaRPr sz="1600" b="1">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a:latin typeface="Indie Flower"/>
                <a:ea typeface="Indie Flower"/>
                <a:cs typeface="Indie Flower"/>
                <a:sym typeface="Indie Flower"/>
              </a:rPr>
              <a:t>This is no big deal! If something comes up on your school calendar, if you have a sick kid, if you wake up sick yourself and etc… Just give us a call as soon as you know and we will reschedule our visit date.</a:t>
            </a:r>
            <a:endParaRPr sz="1600" b="1">
              <a:latin typeface="Indie Flower"/>
              <a:ea typeface="Indie Flower"/>
              <a:cs typeface="Indie Flower"/>
              <a:sym typeface="Indie Flower"/>
            </a:endParaRPr>
          </a:p>
        </p:txBody>
      </p:sp>
      <p:sp>
        <p:nvSpPr>
          <p:cNvPr id="148" name="Google Shape;148;p19"/>
          <p:cNvSpPr txBox="1"/>
          <p:nvPr/>
        </p:nvSpPr>
        <p:spPr>
          <a:xfrm>
            <a:off x="6517325" y="745650"/>
            <a:ext cx="2365800" cy="36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Indie Flower"/>
                <a:ea typeface="Indie Flower"/>
                <a:cs typeface="Indie Flower"/>
                <a:sym typeface="Indie Flower"/>
              </a:rPr>
              <a:t>What if this is the first year our school has had this CareerTech program?</a:t>
            </a:r>
            <a:endParaRPr sz="1600" b="1">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a:latin typeface="Indie Flower"/>
                <a:ea typeface="Indie Flower"/>
                <a:cs typeface="Indie Flower"/>
                <a:sym typeface="Indie Flower"/>
              </a:rPr>
              <a:t>Then of course we won’t expect you to gather any information for the past 5 years because there is none. </a:t>
            </a:r>
            <a:endParaRPr sz="1600" b="1">
              <a:latin typeface="Indie Flower"/>
              <a:ea typeface="Indie Flower"/>
              <a:cs typeface="Indie Flower"/>
              <a:sym typeface="Indie Flower"/>
            </a:endParaRPr>
          </a:p>
          <a:p>
            <a:pPr marL="457200" lvl="0" indent="-330200" algn="l" rtl="0">
              <a:spcBef>
                <a:spcPts val="0"/>
              </a:spcBef>
              <a:spcAft>
                <a:spcPts val="0"/>
              </a:spcAft>
              <a:buSzPts val="1600"/>
              <a:buFont typeface="Indie Flower"/>
              <a:buChar char="●"/>
            </a:pPr>
            <a:r>
              <a:rPr lang="en" sz="1600" b="1">
                <a:latin typeface="Indie Flower"/>
                <a:ea typeface="Indie Flower"/>
                <a:cs typeface="Indie Flower"/>
                <a:sym typeface="Indie Flower"/>
              </a:rPr>
              <a:t>We will still make a visit to your school and just help you to make sure that you are documenting things for the next time around.</a:t>
            </a:r>
            <a:endParaRPr sz="1600" b="1">
              <a:latin typeface="Indie Flower"/>
              <a:ea typeface="Indie Flower"/>
              <a:cs typeface="Indie Flower"/>
              <a:sym typeface="Indie Flower"/>
            </a:endParaRPr>
          </a:p>
        </p:txBody>
      </p:sp>
      <p:pic>
        <p:nvPicPr>
          <p:cNvPr id="149" name="Google Shape;149;p19"/>
          <p:cNvPicPr preferRelativeResize="0"/>
          <p:nvPr/>
        </p:nvPicPr>
        <p:blipFill>
          <a:blip r:embed="rId5">
            <a:alphaModFix/>
          </a:blip>
          <a:stretch>
            <a:fillRect/>
          </a:stretch>
        </p:blipFill>
        <p:spPr>
          <a:xfrm>
            <a:off x="3014875" y="1473386"/>
            <a:ext cx="3170475" cy="3170475"/>
          </a:xfrm>
          <a:prstGeom prst="rect">
            <a:avLst/>
          </a:prstGeom>
          <a:noFill/>
          <a:ln>
            <a:noFill/>
          </a:ln>
        </p:spPr>
      </p:pic>
      <p:pic>
        <p:nvPicPr>
          <p:cNvPr id="8" name="Picture 7" descr="Thought Bubble PNG Transparent Images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0167" y="2650721"/>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54025" y="285542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3"/>
        <p:cNvGrpSpPr/>
        <p:nvPr/>
      </p:nvGrpSpPr>
      <p:grpSpPr>
        <a:xfrm>
          <a:off x="0" y="0"/>
          <a:ext cx="0" cy="0"/>
          <a:chOff x="0" y="0"/>
          <a:chExt cx="0" cy="0"/>
        </a:xfrm>
      </p:grpSpPr>
      <p:sp>
        <p:nvSpPr>
          <p:cNvPr id="154" name="Google Shape;154;p20"/>
          <p:cNvSpPr/>
          <p:nvPr/>
        </p:nvSpPr>
        <p:spPr>
          <a:xfrm>
            <a:off x="476325" y="166588"/>
            <a:ext cx="8191357" cy="620998"/>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3C78D8"/>
                </a:solidFill>
                <a:latin typeface="Arial"/>
              </a:rPr>
              <a:t>Frequently Asked Questions</a:t>
            </a:r>
          </a:p>
        </p:txBody>
      </p:sp>
      <p:sp>
        <p:nvSpPr>
          <p:cNvPr id="155" name="Google Shape;155;p20"/>
          <p:cNvSpPr/>
          <p:nvPr/>
        </p:nvSpPr>
        <p:spPr>
          <a:xfrm>
            <a:off x="208375" y="855400"/>
            <a:ext cx="2654100" cy="4200300"/>
          </a:xfrm>
          <a:prstGeom prst="roundRect">
            <a:avLst>
              <a:gd name="adj" fmla="val 16667"/>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6337750" y="855400"/>
            <a:ext cx="2654100" cy="4200300"/>
          </a:xfrm>
          <a:prstGeom prst="roundRect">
            <a:avLst>
              <a:gd name="adj" fmla="val 16667"/>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
          <p:cNvSpPr txBox="1"/>
          <p:nvPr/>
        </p:nvSpPr>
        <p:spPr>
          <a:xfrm>
            <a:off x="448725" y="779200"/>
            <a:ext cx="2369700" cy="38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b="1" dirty="0">
                <a:solidFill>
                  <a:schemeClr val="dk1"/>
                </a:solidFill>
                <a:latin typeface="Indie Flower"/>
                <a:ea typeface="Indie Flower"/>
                <a:cs typeface="Indie Flower"/>
                <a:sym typeface="Indie Flower"/>
              </a:rPr>
              <a:t>What if I can’t find some of the items you need?</a:t>
            </a:r>
            <a:endParaRPr sz="1600" b="1" dirty="0">
              <a:solidFill>
                <a:schemeClr val="dk1"/>
              </a:solidFill>
              <a:latin typeface="Indie Flower"/>
              <a:ea typeface="Indie Flower"/>
              <a:cs typeface="Indie Flower"/>
              <a:sym typeface="Indie Flower"/>
            </a:endParaRPr>
          </a:p>
          <a:p>
            <a:pPr marL="457200" lvl="0" indent="-330200" algn="l" rtl="0">
              <a:spcBef>
                <a:spcPts val="0"/>
              </a:spcBef>
              <a:spcAft>
                <a:spcPts val="0"/>
              </a:spcAft>
              <a:buClr>
                <a:schemeClr val="dk1"/>
              </a:buClr>
              <a:buSzPts val="1600"/>
              <a:buFont typeface="Indie Flower"/>
              <a:buChar char="●"/>
            </a:pPr>
            <a:r>
              <a:rPr lang="en" sz="1600" b="1" dirty="0">
                <a:solidFill>
                  <a:schemeClr val="dk1"/>
                </a:solidFill>
                <a:latin typeface="Indie Flower"/>
                <a:ea typeface="Indie Flower"/>
                <a:cs typeface="Indie Flower"/>
                <a:sym typeface="Indie Flower"/>
              </a:rPr>
              <a:t>Most of the documents that you may not be able to find, we are likely the ones that find those anyway. On the evaluation document, when you see the phrase </a:t>
            </a:r>
            <a:r>
              <a:rPr lang="en" sz="1600" b="1" dirty="0">
                <a:solidFill>
                  <a:schemeClr val="dk1"/>
                </a:solidFill>
                <a:highlight>
                  <a:srgbClr val="FFFF00"/>
                </a:highlight>
                <a:latin typeface="Indie Flower"/>
                <a:ea typeface="Indie Flower"/>
                <a:cs typeface="Indie Flower"/>
                <a:sym typeface="Indie Flower"/>
              </a:rPr>
              <a:t>‘STEM Specialist will document’,</a:t>
            </a:r>
            <a:r>
              <a:rPr lang="en" sz="1600" b="1" dirty="0">
                <a:solidFill>
                  <a:schemeClr val="dk1"/>
                </a:solidFill>
                <a:latin typeface="Indie Flower"/>
                <a:ea typeface="Indie Flower"/>
                <a:cs typeface="Indie Flower"/>
                <a:sym typeface="Indie Flower"/>
              </a:rPr>
              <a:t> that means that we will grab that information from our own records.</a:t>
            </a:r>
            <a:endParaRPr sz="1600" b="1" dirty="0">
              <a:solidFill>
                <a:schemeClr val="dk1"/>
              </a:solidFill>
              <a:latin typeface="Indie Flower"/>
              <a:ea typeface="Indie Flower"/>
              <a:cs typeface="Indie Flower"/>
              <a:sym typeface="Indie Flower"/>
            </a:endParaRPr>
          </a:p>
          <a:p>
            <a:pPr marL="0" lvl="0" indent="0" algn="l" rtl="0">
              <a:spcBef>
                <a:spcPts val="0"/>
              </a:spcBef>
              <a:spcAft>
                <a:spcPts val="0"/>
              </a:spcAft>
              <a:buClr>
                <a:schemeClr val="dk1"/>
              </a:buClr>
              <a:buSzPts val="1100"/>
              <a:buFont typeface="Arial"/>
              <a:buNone/>
            </a:pPr>
            <a:endParaRPr b="1" dirty="0">
              <a:solidFill>
                <a:schemeClr val="dk1"/>
              </a:solidFill>
              <a:latin typeface="Indie Flower"/>
              <a:ea typeface="Indie Flower"/>
              <a:cs typeface="Indie Flower"/>
              <a:sym typeface="Indie Flower"/>
            </a:endParaRPr>
          </a:p>
        </p:txBody>
      </p:sp>
      <p:sp>
        <p:nvSpPr>
          <p:cNvPr id="158" name="Google Shape;158;p20"/>
          <p:cNvSpPr txBox="1"/>
          <p:nvPr/>
        </p:nvSpPr>
        <p:spPr>
          <a:xfrm>
            <a:off x="6536300" y="1052825"/>
            <a:ext cx="2303100" cy="3783600"/>
          </a:xfrm>
          <a:prstGeom prst="rect">
            <a:avLst/>
          </a:prstGeom>
          <a:noFill/>
          <a:ln>
            <a:noFill/>
          </a:ln>
        </p:spPr>
        <p:txBody>
          <a:bodyPr spcFirstLastPara="1" wrap="square" lIns="91425" tIns="91425" rIns="91425" bIns="91425" anchor="t" anchorCtr="0">
            <a:noAutofit/>
          </a:bodyPr>
          <a:lstStyle/>
          <a:p>
            <a:pPr lvl="0"/>
            <a:r>
              <a:rPr lang="en" sz="1600" b="1" dirty="0" smtClean="0">
                <a:solidFill>
                  <a:schemeClr val="dk1"/>
                </a:solidFill>
                <a:latin typeface="Indie Flower"/>
                <a:ea typeface="Indie Flower"/>
                <a:cs typeface="Indie Flower"/>
                <a:sym typeface="Indie Flower"/>
              </a:rPr>
              <a:t>Let’s talk about this document, shall we.</a:t>
            </a:r>
          </a:p>
          <a:p>
            <a:pPr lvl="0"/>
            <a:endParaRPr lang="en" sz="1600" b="1" dirty="0">
              <a:solidFill>
                <a:schemeClr val="dk1"/>
              </a:solidFill>
              <a:latin typeface="Indie Flower"/>
              <a:sym typeface="Indie Flower"/>
            </a:endParaRPr>
          </a:p>
          <a:p>
            <a:pPr lvl="0"/>
            <a:r>
              <a:rPr lang="en" sz="1600" b="1" dirty="0" smtClean="0">
                <a:solidFill>
                  <a:schemeClr val="dk1"/>
                </a:solidFill>
                <a:latin typeface="Indie Flower"/>
                <a:sym typeface="Indie Flower"/>
              </a:rPr>
              <a:t>Click </a:t>
            </a:r>
            <a:r>
              <a:rPr lang="en" sz="1600" b="1" dirty="0" smtClean="0">
                <a:solidFill>
                  <a:schemeClr val="dk1"/>
                </a:solidFill>
                <a:latin typeface="Indie Flower"/>
                <a:sym typeface="Indie Flower"/>
                <a:hlinkClick r:id="rId3"/>
              </a:rPr>
              <a:t>here</a:t>
            </a:r>
            <a:r>
              <a:rPr lang="en" sz="1600" b="1" dirty="0" smtClean="0">
                <a:solidFill>
                  <a:schemeClr val="dk1"/>
                </a:solidFill>
                <a:latin typeface="Indie Flower"/>
                <a:sym typeface="Indie Flower"/>
              </a:rPr>
              <a:t>.</a:t>
            </a:r>
            <a:endParaRPr sz="1600" dirty="0"/>
          </a:p>
        </p:txBody>
      </p:sp>
      <p:pic>
        <p:nvPicPr>
          <p:cNvPr id="159" name="Google Shape;159;p20"/>
          <p:cNvPicPr preferRelativeResize="0"/>
          <p:nvPr/>
        </p:nvPicPr>
        <p:blipFill>
          <a:blip r:embed="rId4">
            <a:alphaModFix/>
          </a:blip>
          <a:stretch>
            <a:fillRect/>
          </a:stretch>
        </p:blipFill>
        <p:spPr>
          <a:xfrm>
            <a:off x="3014875" y="1473386"/>
            <a:ext cx="3170475" cy="31704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63"/>
        <p:cNvGrpSpPr/>
        <p:nvPr/>
      </p:nvGrpSpPr>
      <p:grpSpPr>
        <a:xfrm>
          <a:off x="0" y="0"/>
          <a:ext cx="0" cy="0"/>
          <a:chOff x="0" y="0"/>
          <a:chExt cx="0" cy="0"/>
        </a:xfrm>
      </p:grpSpPr>
      <p:sp>
        <p:nvSpPr>
          <p:cNvPr id="164" name="Google Shape;164;p21"/>
          <p:cNvSpPr/>
          <p:nvPr/>
        </p:nvSpPr>
        <p:spPr>
          <a:xfrm>
            <a:off x="731100" y="251300"/>
            <a:ext cx="7681818" cy="1218813"/>
          </a:xfrm>
          <a:prstGeom prst="rect">
            <a:avLst/>
          </a:prstGeom>
        </p:spPr>
        <p:txBody>
          <a:bodyPr>
            <a:prstTxWarp prst="textPlain">
              <a:avLst/>
            </a:prstTxWarp>
          </a:bodyPr>
          <a:lstStyle/>
          <a:p>
            <a:pPr lvl="0" algn="ctr"/>
            <a:r>
              <a:rPr b="0" i="0">
                <a:ln w="28575" cap="flat" cmpd="sng">
                  <a:solidFill>
                    <a:srgbClr val="000000"/>
                  </a:solidFill>
                  <a:prstDash val="solid"/>
                  <a:round/>
                  <a:headEnd type="none" w="sm" len="sm"/>
                  <a:tailEnd type="none" w="sm" len="sm"/>
                </a:ln>
                <a:solidFill>
                  <a:srgbClr val="674EA7"/>
                </a:solidFill>
                <a:latin typeface="Arial"/>
              </a:rPr>
              <a:t>Standard 1</a:t>
            </a:r>
          </a:p>
        </p:txBody>
      </p:sp>
      <p:sp>
        <p:nvSpPr>
          <p:cNvPr id="165" name="Google Shape;165;p21"/>
          <p:cNvSpPr/>
          <p:nvPr/>
        </p:nvSpPr>
        <p:spPr>
          <a:xfrm>
            <a:off x="447625" y="1765675"/>
            <a:ext cx="2522400" cy="32682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txBox="1"/>
          <p:nvPr/>
        </p:nvSpPr>
        <p:spPr>
          <a:xfrm>
            <a:off x="592750" y="1702225"/>
            <a:ext cx="2377200" cy="27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Indie Flower"/>
                <a:ea typeface="Indie Flower"/>
                <a:cs typeface="Indie Flower"/>
                <a:sym typeface="Indie Flower"/>
              </a:rPr>
              <a:t>Standard 1 is verifying a few </a:t>
            </a:r>
            <a:r>
              <a:rPr lang="en" sz="1600" b="1" dirty="0" smtClean="0">
                <a:latin typeface="Indie Flower"/>
                <a:ea typeface="Indie Flower"/>
                <a:cs typeface="Indie Flower"/>
                <a:sym typeface="Indie Flower"/>
              </a:rPr>
              <a:t>administrative things </a:t>
            </a:r>
            <a:r>
              <a:rPr lang="en" sz="1600" b="1" dirty="0">
                <a:latin typeface="Indie Flower"/>
                <a:ea typeface="Indie Flower"/>
                <a:cs typeface="Indie Flower"/>
                <a:sym typeface="Indie Flower"/>
              </a:rPr>
              <a:t>:</a:t>
            </a:r>
            <a:endParaRPr sz="1600" b="1" dirty="0">
              <a:latin typeface="Indie Flower"/>
              <a:ea typeface="Indie Flower"/>
              <a:cs typeface="Indie Flower"/>
              <a:sym typeface="Indie Flower"/>
            </a:endParaRPr>
          </a:p>
          <a:p>
            <a:pPr marL="127000" lvl="0" algn="l" rtl="0">
              <a:spcBef>
                <a:spcPts val="0"/>
              </a:spcBef>
              <a:spcAft>
                <a:spcPts val="0"/>
              </a:spcAft>
              <a:buSzPts val="1600"/>
            </a:pPr>
            <a:endParaRPr sz="1600" b="1" dirty="0">
              <a:latin typeface="Indie Flower"/>
              <a:ea typeface="Indie Flower"/>
              <a:cs typeface="Indie Flower"/>
              <a:sym typeface="Indie Flower"/>
            </a:endParaRPr>
          </a:p>
          <a:p>
            <a:pPr marL="412750" lvl="0" indent="-285750" algn="l" rtl="0">
              <a:spcBef>
                <a:spcPts val="0"/>
              </a:spcBef>
              <a:spcAft>
                <a:spcPts val="0"/>
              </a:spcAft>
              <a:buSzPts val="1600"/>
              <a:buFont typeface="Arial" panose="020B0604020202020204" pitchFamily="34" charset="0"/>
              <a:buChar char="•"/>
            </a:pPr>
            <a:r>
              <a:rPr lang="en" sz="1600" b="1" dirty="0">
                <a:latin typeface="Indie Flower"/>
                <a:ea typeface="Indie Flower"/>
                <a:cs typeface="Indie Flower"/>
                <a:sym typeface="Indie Flower"/>
              </a:rPr>
              <a:t>That your school has signed the right </a:t>
            </a:r>
            <a:r>
              <a:rPr lang="en" sz="1600" b="1" dirty="0" smtClean="0">
                <a:latin typeface="Indie Flower"/>
                <a:ea typeface="Indie Flower"/>
                <a:cs typeface="Indie Flower"/>
                <a:sym typeface="Indie Flower"/>
              </a:rPr>
              <a:t>paperwork…your specialist will document this.</a:t>
            </a:r>
            <a:endParaRPr lang="en" sz="1600" b="1" dirty="0">
              <a:latin typeface="Indie Flower"/>
              <a:ea typeface="Indie Flower"/>
              <a:cs typeface="Indie Flower"/>
              <a:sym typeface="Indie Flower"/>
            </a:endParaRPr>
          </a:p>
          <a:p>
            <a:pPr marL="412750" lvl="0" indent="-285750" algn="l" rtl="0">
              <a:spcBef>
                <a:spcPts val="0"/>
              </a:spcBef>
              <a:spcAft>
                <a:spcPts val="0"/>
              </a:spcAft>
              <a:buSzPts val="1600"/>
              <a:buFont typeface="Arial" panose="020B0604020202020204" pitchFamily="34" charset="0"/>
              <a:buChar char="•"/>
            </a:pPr>
            <a:r>
              <a:rPr lang="en" sz="1600" b="1" dirty="0" smtClean="0">
                <a:latin typeface="Indie Flower"/>
                <a:ea typeface="Indie Flower"/>
                <a:cs typeface="Indie Flower"/>
                <a:sym typeface="Indie Flower"/>
              </a:rPr>
              <a:t>That </a:t>
            </a:r>
            <a:r>
              <a:rPr lang="en" sz="1600" b="1" dirty="0">
                <a:latin typeface="Indie Flower"/>
                <a:ea typeface="Indie Flower"/>
                <a:cs typeface="Indie Flower"/>
                <a:sym typeface="Indie Flower"/>
              </a:rPr>
              <a:t>your courses have the correct OCAS codes for the state.</a:t>
            </a:r>
            <a:endParaRPr sz="1600" b="1" dirty="0">
              <a:latin typeface="Indie Flower"/>
              <a:ea typeface="Indie Flower"/>
              <a:cs typeface="Indie Flower"/>
              <a:sym typeface="Indie Flower"/>
            </a:endParaRPr>
          </a:p>
        </p:txBody>
      </p:sp>
      <p:sp>
        <p:nvSpPr>
          <p:cNvPr id="167" name="Google Shape;167;p21"/>
          <p:cNvSpPr/>
          <p:nvPr/>
        </p:nvSpPr>
        <p:spPr>
          <a:xfrm>
            <a:off x="5852477" y="1778425"/>
            <a:ext cx="2522400" cy="3268200"/>
          </a:xfrm>
          <a:prstGeom prst="roundRect">
            <a:avLst>
              <a:gd name="adj" fmla="val 16667"/>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txBox="1"/>
          <p:nvPr/>
        </p:nvSpPr>
        <p:spPr>
          <a:xfrm>
            <a:off x="6087567" y="1702225"/>
            <a:ext cx="2249400" cy="27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Indie Flower"/>
                <a:ea typeface="Indie Flower"/>
                <a:cs typeface="Indie Flower"/>
                <a:sym typeface="Indie Flower"/>
              </a:rPr>
              <a:t>The only documentation that </a:t>
            </a:r>
            <a:r>
              <a:rPr lang="en" sz="1500" b="1" dirty="0" smtClean="0">
                <a:latin typeface="Indie Flower"/>
                <a:ea typeface="Indie Flower"/>
                <a:cs typeface="Indie Flower"/>
                <a:sym typeface="Indie Flower"/>
              </a:rPr>
              <a:t>YOU </a:t>
            </a:r>
            <a:r>
              <a:rPr lang="en" sz="1500" b="1" dirty="0">
                <a:latin typeface="Indie Flower"/>
                <a:ea typeface="Indie Flower"/>
                <a:cs typeface="Indie Flower"/>
                <a:sym typeface="Indie Flower"/>
              </a:rPr>
              <a:t>need to provide for this standard is a screenshot of your OCAS codes</a:t>
            </a:r>
            <a:r>
              <a:rPr lang="en" sz="1500" b="1" dirty="0" smtClean="0">
                <a:latin typeface="Indie Flower"/>
                <a:ea typeface="Indie Flower"/>
                <a:cs typeface="Indie Flower"/>
                <a:sym typeface="Indie Flower"/>
              </a:rPr>
              <a:t>.</a:t>
            </a:r>
            <a:endParaRPr sz="1500" b="1" dirty="0">
              <a:latin typeface="Indie Flower"/>
              <a:ea typeface="Indie Flower"/>
              <a:cs typeface="Indie Flower"/>
              <a:sym typeface="Indie Flower"/>
            </a:endParaRPr>
          </a:p>
          <a:p>
            <a:pPr marL="0" lvl="0" indent="0" algn="l" rtl="0">
              <a:spcBef>
                <a:spcPts val="0"/>
              </a:spcBef>
              <a:spcAft>
                <a:spcPts val="0"/>
              </a:spcAft>
              <a:buNone/>
            </a:pPr>
            <a:r>
              <a:rPr lang="en" sz="1500" b="1" dirty="0">
                <a:latin typeface="Indie Flower"/>
                <a:ea typeface="Indie Flower"/>
                <a:cs typeface="Indie Flower"/>
                <a:sym typeface="Indie Flower"/>
              </a:rPr>
              <a:t>Click </a:t>
            </a:r>
            <a:r>
              <a:rPr lang="en" sz="1500" b="1" u="sng" smtClean="0">
                <a:solidFill>
                  <a:srgbClr val="674EA7"/>
                </a:solidFill>
                <a:latin typeface="Indie Flower"/>
                <a:ea typeface="Indie Flower"/>
                <a:cs typeface="Indie Flower"/>
                <a:sym typeface="Indie Flower"/>
                <a:hlinkClick r:id="rId5"/>
              </a:rPr>
              <a:t>here</a:t>
            </a:r>
            <a:r>
              <a:rPr lang="en" sz="1500" smtClean="0">
                <a:solidFill>
                  <a:schemeClr val="tx1"/>
                </a:solidFill>
                <a:latin typeface="Indie Flower"/>
                <a:ea typeface="Indie Flower"/>
                <a:cs typeface="Indie Flower"/>
                <a:sym typeface="Indie Flower"/>
              </a:rPr>
              <a:t> </a:t>
            </a:r>
            <a:r>
              <a:rPr lang="en" sz="1500" b="1" smtClean="0">
                <a:solidFill>
                  <a:schemeClr val="tx1"/>
                </a:solidFill>
                <a:latin typeface="Indie Flower"/>
                <a:ea typeface="Indie Flower"/>
                <a:cs typeface="Indie Flower"/>
                <a:sym typeface="Indie Flower"/>
              </a:rPr>
              <a:t>for a </a:t>
            </a:r>
            <a:r>
              <a:rPr lang="en" sz="1500" b="1" smtClean="0">
                <a:solidFill>
                  <a:schemeClr val="tx1"/>
                </a:solidFill>
                <a:latin typeface="Indie Flower"/>
                <a:ea typeface="Indie Flower"/>
                <a:cs typeface="Indie Flower"/>
                <a:sym typeface="Indie Flower"/>
              </a:rPr>
              <a:t> </a:t>
            </a:r>
            <a:r>
              <a:rPr lang="en" sz="1500" b="1" dirty="0" smtClean="0">
                <a:solidFill>
                  <a:schemeClr val="tx1"/>
                </a:solidFill>
                <a:latin typeface="Indie Flower"/>
                <a:ea typeface="Indie Flower"/>
                <a:cs typeface="Indie Flower"/>
                <a:sym typeface="Indie Flower"/>
              </a:rPr>
              <a:t>document</a:t>
            </a:r>
            <a:r>
              <a:rPr lang="en" sz="1500" b="1" dirty="0" smtClean="0">
                <a:latin typeface="Indie Flower"/>
                <a:ea typeface="Indie Flower"/>
                <a:cs typeface="Indie Flower"/>
                <a:sym typeface="Indie Flower"/>
              </a:rPr>
              <a:t> </a:t>
            </a:r>
            <a:r>
              <a:rPr lang="en" sz="1500" b="1" smtClean="0">
                <a:latin typeface="Indie Flower"/>
                <a:ea typeface="Indie Flower"/>
                <a:cs typeface="Indie Flower"/>
                <a:sym typeface="Indie Flower"/>
              </a:rPr>
              <a:t>covering how to </a:t>
            </a:r>
            <a:r>
              <a:rPr lang="en" sz="1500" b="1" dirty="0" smtClean="0">
                <a:latin typeface="Indie Flower"/>
                <a:ea typeface="Indie Flower"/>
                <a:cs typeface="Indie Flower"/>
                <a:sym typeface="Indie Flower"/>
              </a:rPr>
              <a:t>check your OCAS codes</a:t>
            </a:r>
            <a:r>
              <a:rPr lang="en" sz="1500" b="1" dirty="0" smtClean="0">
                <a:latin typeface="Indie Flower"/>
                <a:ea typeface="Indie Flower"/>
                <a:cs typeface="Indie Flower"/>
                <a:sym typeface="Indie Flower"/>
              </a:rPr>
              <a:t> </a:t>
            </a:r>
            <a:r>
              <a:rPr lang="en" sz="1500" b="1" dirty="0">
                <a:latin typeface="Indie Flower"/>
                <a:ea typeface="Indie Flower"/>
                <a:cs typeface="Indie Flower"/>
                <a:sym typeface="Indie Flower"/>
              </a:rPr>
              <a:t>with screenshots to guide you through the </a:t>
            </a:r>
            <a:r>
              <a:rPr lang="en" sz="1500" b="1">
                <a:latin typeface="Indie Flower"/>
                <a:ea typeface="Indie Flower"/>
                <a:cs typeface="Indie Flower"/>
                <a:sym typeface="Indie Flower"/>
              </a:rPr>
              <a:t>easy </a:t>
            </a:r>
            <a:endParaRPr lang="en" sz="1500" b="1" smtClean="0">
              <a:latin typeface="Indie Flower"/>
              <a:ea typeface="Indie Flower"/>
              <a:cs typeface="Indie Flower"/>
              <a:sym typeface="Indie Flower"/>
            </a:endParaRPr>
          </a:p>
          <a:p>
            <a:pPr marL="0" lvl="0" indent="0" algn="l" rtl="0">
              <a:spcBef>
                <a:spcPts val="0"/>
              </a:spcBef>
              <a:spcAft>
                <a:spcPts val="0"/>
              </a:spcAft>
              <a:buNone/>
            </a:pPr>
            <a:r>
              <a:rPr lang="en" sz="1500" b="1" smtClean="0">
                <a:latin typeface="Indie Flower"/>
                <a:ea typeface="Indie Flower"/>
                <a:cs typeface="Indie Flower"/>
                <a:sym typeface="Indie Flower"/>
              </a:rPr>
              <a:t>5-step </a:t>
            </a:r>
            <a:r>
              <a:rPr lang="en" sz="1500" b="1" dirty="0">
                <a:latin typeface="Indie Flower"/>
                <a:ea typeface="Indie Flower"/>
                <a:cs typeface="Indie Flower"/>
                <a:sym typeface="Indie Flower"/>
              </a:rPr>
              <a:t>process.</a:t>
            </a:r>
            <a:endParaRPr sz="1500" b="1" dirty="0">
              <a:latin typeface="Indie Flower"/>
              <a:ea typeface="Indie Flower"/>
              <a:cs typeface="Indie Flower"/>
              <a:sym typeface="Indie Flower"/>
            </a:endParaRPr>
          </a:p>
        </p:txBody>
      </p:sp>
      <p:pic>
        <p:nvPicPr>
          <p:cNvPr id="169" name="Google Shape;169;p21"/>
          <p:cNvPicPr preferRelativeResize="0"/>
          <p:nvPr/>
        </p:nvPicPr>
        <p:blipFill>
          <a:blip r:embed="rId6">
            <a:alphaModFix/>
          </a:blip>
          <a:stretch>
            <a:fillRect/>
          </a:stretch>
        </p:blipFill>
        <p:spPr>
          <a:xfrm>
            <a:off x="3122425" y="2513125"/>
            <a:ext cx="2045410" cy="2073388"/>
          </a:xfrm>
          <a:prstGeom prst="rect">
            <a:avLst/>
          </a:prstGeom>
          <a:noFill/>
          <a:ln>
            <a:noFill/>
          </a:ln>
        </p:spPr>
      </p:pic>
      <p:pic>
        <p:nvPicPr>
          <p:cNvPr id="8" name="Picture 7" descr="Thought Bubble PNG Transparent Images | PNG 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406" y="2819891"/>
            <a:ext cx="1038858" cy="8158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96525" y="29679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3AFA33E584B54693536FF1002B25DF" ma:contentTypeVersion="15" ma:contentTypeDescription="Create a new document." ma:contentTypeScope="" ma:versionID="f6f5accfa0218f4bf87553942a40a820">
  <xsd:schema xmlns:xsd="http://www.w3.org/2001/XMLSchema" xmlns:xs="http://www.w3.org/2001/XMLSchema" xmlns:p="http://schemas.microsoft.com/office/2006/metadata/properties" xmlns:ns1="http://schemas.microsoft.com/sharepoint/v3" xmlns:ns3="247bfe06-67cc-4ee9-8257-711123572ec1" xmlns:ns4="4eda4f4a-f706-40f7-968c-5802e7670c3f" targetNamespace="http://schemas.microsoft.com/office/2006/metadata/properties" ma:root="true" ma:fieldsID="cac33be9a5edab2a06b80bb0a83fc9c6" ns1:_="" ns3:_="" ns4:_="">
    <xsd:import namespace="http://schemas.microsoft.com/sharepoint/v3"/>
    <xsd:import namespace="247bfe06-67cc-4ee9-8257-711123572ec1"/>
    <xsd:import namespace="4eda4f4a-f706-40f7-968c-5802e7670c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7bfe06-67cc-4ee9-8257-711123572e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da4f4a-f706-40f7-968c-5802e7670c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50243A-7914-4EC2-B2E7-526A62195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47bfe06-67cc-4ee9-8257-711123572ec1"/>
    <ds:schemaRef ds:uri="4eda4f4a-f706-40f7-968c-5802e7670c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E6235C-9525-47BB-B263-C02A14B5F134}">
  <ds:schemaRefs>
    <ds:schemaRef ds:uri="http://purl.org/dc/terms/"/>
    <ds:schemaRef ds:uri="http://schemas.microsoft.com/office/infopath/2007/PartnerControls"/>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4eda4f4a-f706-40f7-968c-5802e7670c3f"/>
    <ds:schemaRef ds:uri="247bfe06-67cc-4ee9-8257-711123572ec1"/>
    <ds:schemaRef ds:uri="http://schemas.microsoft.com/sharepoint/v3"/>
    <ds:schemaRef ds:uri="http://www.w3.org/XML/1998/namespace"/>
  </ds:schemaRefs>
</ds:datastoreItem>
</file>

<file path=customXml/itemProps3.xml><?xml version="1.0" encoding="utf-8"?>
<ds:datastoreItem xmlns:ds="http://schemas.openxmlformats.org/officeDocument/2006/customXml" ds:itemID="{3215A6E6-E798-462A-B4C2-1D29DF4CE2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6245</TotalTime>
  <Words>1538</Words>
  <Application>Microsoft Office PowerPoint</Application>
  <PresentationFormat>On-screen Show (16:9)</PresentationFormat>
  <Paragraphs>165</Paragraphs>
  <Slides>17</Slides>
  <Notes>17</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Indie Flower</vt:lpstr>
      <vt:lpstr>Arial</vt:lpstr>
      <vt:lpstr>Happy Monkey</vt:lpstr>
      <vt:lpstr>Lobster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Nacoe Thomas</dc:creator>
  <cp:lastModifiedBy>Nacoe Thomas</cp:lastModifiedBy>
  <cp:revision>31</cp:revision>
  <dcterms:modified xsi:type="dcterms:W3CDTF">2020-06-09T20:33:29Z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0x010100B83AFA33E584B54693536FF1002B25DF</vt:lpwstr>
  </property>
</Properties>
</file>