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262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7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72" y="78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74644-3678-4B7B-82CC-323849EDBE41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E6073-0802-426E-80E9-17C20190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5191" y="6498078"/>
            <a:ext cx="7324825" cy="359922"/>
          </a:xfrm>
        </p:spPr>
        <p:txBody>
          <a:bodyPr/>
          <a:lstStyle/>
          <a:p>
            <a:r>
              <a:rPr lang="en-US" dirty="0" smtClean="0"/>
              <a:t>Copyright © 2018 </a:t>
            </a:r>
            <a:r>
              <a:rPr lang="en-US" sz="1200" dirty="0" smtClean="0"/>
              <a:t>Resource Center for </a:t>
            </a:r>
            <a:r>
              <a:rPr lang="en-US" sz="1200" dirty="0" err="1" smtClean="0"/>
              <a:t>CareerTech</a:t>
            </a:r>
            <a:r>
              <a:rPr lang="en-US" sz="1200" dirty="0" smtClean="0"/>
              <a:t> Advancement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3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5193" y="6517532"/>
            <a:ext cx="7334450" cy="3404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2018 </a:t>
            </a:r>
            <a:r>
              <a:rPr lang="en-US" sz="1200" dirty="0" smtClean="0"/>
              <a:t>Resource Center for </a:t>
            </a:r>
            <a:r>
              <a:rPr lang="en-US" sz="1200" dirty="0" err="1" smtClean="0"/>
              <a:t>CareerTech</a:t>
            </a:r>
            <a:r>
              <a:rPr lang="en-US" sz="1200" dirty="0" smtClean="0"/>
              <a:t> Advancement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5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7237" y="6538912"/>
            <a:ext cx="7324825" cy="283945"/>
          </a:xfrm>
        </p:spPr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7387" y="6492875"/>
            <a:ext cx="7324825" cy="365125"/>
          </a:xfrm>
        </p:spPr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5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5191" y="6356350"/>
            <a:ext cx="7324825" cy="501650"/>
          </a:xfrm>
        </p:spPr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0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0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5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1998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ADB5-DE32-40CB-B97B-56230841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6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5191" y="6356350"/>
            <a:ext cx="732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Copyright © 2018 </a:t>
            </a:r>
            <a:r>
              <a:rPr lang="en-US" sz="1200" dirty="0" smtClean="0"/>
              <a:t>Resource Center for </a:t>
            </a:r>
            <a:r>
              <a:rPr lang="en-US" sz="1200" dirty="0" err="1" smtClean="0"/>
              <a:t>CareerTech</a:t>
            </a:r>
            <a:r>
              <a:rPr lang="en-US" sz="1200" dirty="0" smtClean="0"/>
              <a:t> Advancement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4020" y="6356350"/>
            <a:ext cx="14397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4ADB5-DE32-40CB-B97B-5623084138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8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careertech.org/educators/resource-center" TargetMode="External"/><Relationship Id="rId2" Type="http://schemas.openxmlformats.org/officeDocument/2006/relationships/hyperlink" Target="mailto:resourcecenter@careertech.ok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5082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Vehicle Ownership Skills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40779"/>
            <a:ext cx="9144000" cy="7647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Developed by Resource Center for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CareerTech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Advancement, 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 division of Oklahoma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CareerTech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81" y="2173184"/>
            <a:ext cx="4772238" cy="318149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48983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Advantages of buying used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Lower monthly payments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Few “new” problems</a:t>
            </a:r>
          </a:p>
          <a:p>
            <a:pPr marL="681038" lvl="1" indent="0">
              <a:buNone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Example: most recall issues have been repaired/replaced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Lower insurance costs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Smaller initial depreciation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83" y="2031257"/>
            <a:ext cx="4737754" cy="3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0212" y="1825625"/>
            <a:ext cx="6841787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Disadvantages of buying used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Little warranty protection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Lower resale value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Possible wear and maintenance problems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Higher interest rates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No choice of desired options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Possibility of missing accessories</a:t>
            </a:r>
          </a:p>
          <a:p>
            <a:pPr marL="739775" lvl="1" indent="0">
              <a:buNone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Example: Jack, spare tire, radio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8" y="2420364"/>
            <a:ext cx="4898266" cy="32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8441"/>
            <a:ext cx="5543145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Advantages of leasing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Driving a nicer vehicle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Most repairs covered by warranty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Lower monthly payments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New car every 2 – 3 years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Lower risk of breakdowns</a:t>
            </a:r>
          </a:p>
          <a:p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96" y="2377320"/>
            <a:ext cx="5180369" cy="34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681" y="1690688"/>
            <a:ext cx="8787320" cy="458909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Disadvantages of leasing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No ownership at the end of contract</a:t>
            </a:r>
          </a:p>
          <a:p>
            <a:pPr marL="681038" lvl="1" indent="0">
              <a:buNone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You make payments like a new car but don’t own it at the end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Hidden charges can apply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Large down payment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Heavy penalties for driving more miles than allowed on contract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Heavy penalties to terminate lease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No end to monthly payments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Higher insurance rates</a:t>
            </a:r>
          </a:p>
          <a:p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4" y="3218015"/>
            <a:ext cx="3691034" cy="2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945532"/>
            <a:ext cx="8675450" cy="4334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Guidelines for Purchasing a New Car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nclude: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Research your options.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Determine the dealer’s cost.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Investigate rebates.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Compare prices.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Avoid unnecessary extras.</a:t>
            </a:r>
          </a:p>
          <a:p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62" y="2577647"/>
            <a:ext cx="5208837" cy="34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047" y="1690688"/>
            <a:ext cx="8728952" cy="4589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Guidelines for Purchasing a New Car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- continued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Compare prices.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Test drive the vehicle.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Request maintenance records.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Research the car’s history.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Research the car’s title history.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Have the car inspected by an outside mechanic.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Verify the odometer disclosure statement.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Understand the return policy.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5" y="2969656"/>
            <a:ext cx="3041707" cy="20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8792183" cy="4589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Guidelines for Purchasing a Used Car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nclude: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Verify warranty information.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Understand all documents.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Determine necessary paperwork.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Know your rights as a purchaser.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2344107"/>
            <a:ext cx="4450080" cy="29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6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663774" cy="4589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Guidelines for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easing a Car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nclude: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Shop around.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Negotiate.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Clarify the meaning of “normal wear and tear.”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Calculate total mileage allowed.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Read the manufacturer’s warranty.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Calculate penalties.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Clarify responsibility for unexpected damage.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Get all terms in writing.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171" y="913150"/>
            <a:ext cx="3597227" cy="24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2196" y="1690688"/>
            <a:ext cx="7269803" cy="48268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Types of Warranties Include: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As-Is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 warranty is available.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You, not the dealer, are responsible for any repairs after you leave the lot.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Extended warranty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Additional time or mileage coverage you can purchase from the dealer.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Extends the coverage of the original warranty.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2" y="2276272"/>
            <a:ext cx="4464995" cy="2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7166"/>
            <a:ext cx="10515599" cy="4630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Types of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Warranties - continued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Full warranty 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Generally provides for free repair or replacement of defective parts during the warranty period.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Typically requires the work be done at a factory-authorized service center.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Period of coverage is usually for a stated time and mileage period.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Normally available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only on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new cars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Does not usually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cover optional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items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such as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stereo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system or parts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repairs considered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part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of the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normal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routine maintenance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automobile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such as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light bulbs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hoses, and belts.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73" y="365125"/>
            <a:ext cx="3345079" cy="222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0624" y="274638"/>
            <a:ext cx="11001375" cy="1050821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</a:rPr>
              <a:t>Vehicle Ownership Skills</a:t>
            </a:r>
            <a:endParaRPr lang="en-US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125" y="1685925"/>
            <a:ext cx="9286875" cy="47195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Topics covered: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Maintaining an Automobile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Planning a Trip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94" y="1944584"/>
            <a:ext cx="3055299" cy="203686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3587" y="6559930"/>
            <a:ext cx="7324825" cy="412066"/>
          </a:xfrm>
        </p:spPr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193" y="1906620"/>
            <a:ext cx="9756806" cy="4610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Types of Warranties - continued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Implied warranty 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Nearly every purchase you make has an implied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warranty under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most state laws, unless the merchant tells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you differently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in writing such as with the "As Is" sticker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types. Conditions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implied warranties vary from state to state</a:t>
            </a:r>
            <a:r>
              <a:rPr lang="en-US" dirty="0" smtClean="0"/>
              <a:t>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Limited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warranty 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Period of coverage is usually for a stated time and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mileage period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Normally available on used cars purchased from a dealership.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May provide free parts and repairs but not cover the labor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to make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repair or replace the parts.</a:t>
            </a: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0" y="2808311"/>
            <a:ext cx="2284077" cy="24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48254"/>
            <a:ext cx="8169612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What to Expect During the Bargaining Process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Offers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counter-offers</a:t>
            </a:r>
          </a:p>
          <a:p>
            <a:pPr marL="233363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Note: These are made until a compromise on price is reached.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Mechanical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inspection</a:t>
            </a:r>
          </a:p>
          <a:p>
            <a:pPr marL="174625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Note: Used cares are normally checked by an outside mechanic.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Additional salespeople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33363" indent="0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Note: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Dealers often bring in salespeople or managers.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38" y="2922069"/>
            <a:ext cx="3546122" cy="23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5617" y="1690688"/>
            <a:ext cx="8106382" cy="4826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Characteristics of Loan Agencies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Auto dealer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Convenient 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Can be good for a first loan.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Can charge high interest rates.</a:t>
            </a:r>
          </a:p>
          <a:p>
            <a:pPr marL="681038" lvl="1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Note: Dealers usually sell loans to a bank or finance company.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Bank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Reasonable interest rates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Can require large down payment.</a:t>
            </a:r>
          </a:p>
          <a:p>
            <a:pPr marL="681038" lvl="1" indent="0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Note: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Shop around for the best bank rate. Some banks offer better rates for auto-debits.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7" y="2785169"/>
            <a:ext cx="3768090" cy="27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254"/>
            <a:ext cx="7702685" cy="4669277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Characteristics of Loan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Agencies - continued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Credit union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You must be a member of the credit union.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Can offer the most reasonable interest rates.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Can offer credit life insurance for no extra charge.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Finance company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Can offer loans to borrowers who aren’t eligible for a bank or credit union loan.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Can have higher interest rates than banks and credit unions.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Can charge for additional services.</a:t>
            </a:r>
          </a:p>
          <a:p>
            <a:pPr marL="228600" lvl="1"/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85" y="2177070"/>
            <a:ext cx="3475934" cy="35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276" y="1848254"/>
            <a:ext cx="7522723" cy="4669277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Factors to Consider When Financing a Car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Evaluate your financial situation.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Check your credit report/record.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Determine pricing.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Consider repossessed vehicles.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Consider transferring loan payments.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Calculate taxes and transfer costs.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Understand the trade-in allowance.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Calculate operating expenses.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Calculate total purchase costs.</a:t>
            </a: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/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2" y="2553122"/>
            <a:ext cx="4158963" cy="27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254"/>
            <a:ext cx="8227979" cy="4669277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Items that Must be Included in a Credit Contract Include: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Total price of the purchase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Total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finance charge in dollars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Amount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each payment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Number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payments to be made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When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payments are due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Address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the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seller 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Collateral used – usually the vehicle purchased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5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/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64" y="2373547"/>
            <a:ext cx="5012241" cy="33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8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936" y="1848254"/>
            <a:ext cx="6939064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Items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Included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in a Credit Contract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- continued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Full description of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tem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bought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Actual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price of the automobile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Amount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the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down payment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Any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trade-in allowance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Penalties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for late payment, default (failure to pay),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or prepayment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Seller's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promise about service, replacement, or repair</a:t>
            </a:r>
            <a:endParaRPr lang="en-US" sz="5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/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4" y="1979189"/>
            <a:ext cx="4538343" cy="30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254"/>
            <a:ext cx="6593732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Actions to Take Before Signing a Purchase Agreement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Recheck the vehicle.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Read the agreement carefully.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Ask questions. 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Fully complete each form.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Feel satisfied.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Get a receipt.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76" y="2342378"/>
            <a:ext cx="5521541" cy="368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254"/>
            <a:ext cx="6827196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Reasons for Buying Auto Insurance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Note: Most states require a minimum amount of insurance coverage.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Personal injury protection – can help cover medical costs resulting from a car accident.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Property protection – can help cover repairs for property damage from an auto accident.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09" y="2686887"/>
            <a:ext cx="4251668" cy="28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8272" y="1848254"/>
            <a:ext cx="5343727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Types of Auto Insurance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Note: Types vary by state.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Bodily injury liability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Collision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Comparative negligence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Comprehensive physical damage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Medical payments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No-fault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2" y="2143630"/>
            <a:ext cx="6206287" cy="39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7134225" cy="480377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Buying an automobile is a major investment. It usually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involves requesting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 bank loan or other financing, and can require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several years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payments. 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is also required by law to purchase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automobile insurance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and often the type of vehicle you drive determines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amount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 insurance you pay. 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Therefore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it is important to select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 vehicle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that not only meets your transportation needs, but also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meets your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financial requirements.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40" y="2490787"/>
            <a:ext cx="4102817" cy="273843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254"/>
            <a:ext cx="4045085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Types of Auto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Insurance - continued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Personal injury protection (PIP)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Property damage liability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Uninsured motorist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64" y="1848254"/>
            <a:ext cx="6464808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698" y="1848255"/>
            <a:ext cx="7216302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Guidelines for Purchasing Car Insurance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Know your state laws.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Determine the amount and types of coverage you need.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Comparison shop.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Consider options that lower premiums.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Consider special types of coverage or raising your policy limits.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9" y="2380034"/>
            <a:ext cx="4429328" cy="29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4919" y="1848254"/>
            <a:ext cx="7367080" cy="4669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Factors Affecting Car Insurance Rates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Driver’s classification (age, gender, marital status, driving record, etc.)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Geographic area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Eligibility for premium discounts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Year, make, and model of the car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Amount of deductible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Amount of coverage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Insurance company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" y="2369576"/>
            <a:ext cx="4500137" cy="30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254"/>
            <a:ext cx="7235757" cy="4669277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73957" y="1848253"/>
            <a:ext cx="3579778" cy="4669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Factors Affecting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Rates - continued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Vehicle use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Number of drivers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Credit history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Number of policies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8253"/>
            <a:ext cx="6464808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254"/>
            <a:ext cx="7235757" cy="4669277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1" y="1848253"/>
            <a:ext cx="5257799" cy="4669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Steps for Filing an Insurance Claim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Phone your insurance company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Submit required documentation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Maintain detailed expense reports and support documentation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34" y="2091186"/>
            <a:ext cx="5614481" cy="41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20574" cy="46919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 properly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maintained vehicle uses less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fuel,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requires fewer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costly repairs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provides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more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trouble free driving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and requires replacement parts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less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frequently.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It’s important to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understand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preventative measures you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can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take and to recognize problems.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74" y="2201600"/>
            <a:ext cx="6194023" cy="38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6932" y="1690688"/>
            <a:ext cx="6665068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Parts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 Vehicle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that R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equire Preventative Maintenance You Can Do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Fluid levels – transmission, brake, power steering, oil, and radiator fluids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Engine oil/oil change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Air filter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Belts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Battery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Tires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Exterior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Interior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9" y="2489963"/>
            <a:ext cx="5127713" cy="343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98283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Parts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 Vehicle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that R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equire Periodic Maintenance by a Service Professional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Engine tune-up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Brake adjustment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Chassis, transmission, drive axle, front wheel bearings, and drive shaft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Fuel filter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Wheel alignment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Tire rotation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38" y="2689933"/>
            <a:ext cx="4100598" cy="27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7379" y="1605454"/>
            <a:ext cx="4954621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Parts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Requiring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Periodic Maintenance by a Service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Professional - continued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Power steering lines and hoses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Exhaust system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Air conditioning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Carburetor adjustment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Headlights/lamps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Shock absorbers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Oil change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925972" cy="39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2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605454"/>
            <a:ext cx="5737696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Types of Vehicle Repair Facilities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Car dealers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Specialty shops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Independent services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57" y="1690688"/>
            <a:ext cx="6470847" cy="43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It is equally important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to protect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your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investment by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purchasing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adequate insurance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 A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combination of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liability and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collision coverage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will offer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financial security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in an accident.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10" y="3239262"/>
            <a:ext cx="4284155" cy="326658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05454"/>
            <a:ext cx="7410853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Factors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to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Consider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hen Choosing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an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Vehicle Repair Facility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Reputation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Industry and organization membership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Ask others about experiences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Ask for recommendations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Competence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Signs of certification for mechanic and facility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Licensing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Experience of technician working on your make and model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60" y="1690688"/>
            <a:ext cx="4204915" cy="31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0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147" y="1655390"/>
            <a:ext cx="7410853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Factors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When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Choosing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Repair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Facility - continued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Convenience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Easy access from work or home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Open hours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Is transportation provided?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Estimate of time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required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Cost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Comparison shop.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Ask pricing before having work done.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Ask if there is a diagnostic charge.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Ask for a written estimate.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Determine which warranties the shop honors.</a:t>
            </a:r>
          </a:p>
          <a:p>
            <a:pPr lvl="1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0" y="2635930"/>
            <a:ext cx="4596708" cy="3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55390"/>
            <a:ext cx="6089541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Investigate Symptoms that Can Indicate Problems with Your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Drips or stains – wet spots and puddles may indicate problems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Odors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Noises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Steering problems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Riding or handling poorly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Braking problems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55" y="2236612"/>
            <a:ext cx="5477122" cy="373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93" y="1587923"/>
            <a:ext cx="7313907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Symptoms that Can Indicate Problems - continued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Engine troubles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Difficulty starting engine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“Check engine” light on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Rough idling or stalling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Poor acceleration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Poor fuel economy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Excessive oil use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Engine continues running after the key is removed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" y="2583661"/>
            <a:ext cx="4562179" cy="30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6988"/>
            <a:ext cx="5810573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Symptoms that Can Indicate Problems - continued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Transmission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Abrupt or hard shifts between gears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Delayed or no response when shifting from neutral to drive or reverse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Failure to shift during normal acceleration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Slippage during acceleration (such as engine speeding up with no vehicle response)</a:t>
            </a: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90" y="2642232"/>
            <a:ext cx="4401352" cy="29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2515" y="1587923"/>
            <a:ext cx="7759486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Methods for Troubleshooting Possible Vehicle Problems with Your Technician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Alternator – loose wiring can make it appear defective; check loose connections; perform output test.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Battery – corroded or loose terminals problem; clean terminals and test battery function.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Starter – check all connections and test battery before replacing starter.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Muffler – loud rumbling can indicate need for a new muffler or exhaust pipe.</a:t>
            </a:r>
          </a:p>
          <a:p>
            <a:pPr lvl="1"/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5" y="2658011"/>
            <a:ext cx="4203915" cy="28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0867" y="1587923"/>
            <a:ext cx="6411133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Different Types of Replacement Parts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New parts – not always necessary; usually cost more.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Remanufactured, rebuilt, and reconditioned parts – generally made to manufacturer’s specs; price and quality can vary; cost less generally.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Salvaged parts - parts taken from another vehicle; can be only source for some items; reliability seldom guaranteed.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9" y="2572718"/>
            <a:ext cx="512024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2510"/>
            <a:ext cx="5826071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Warranties, Service Contracts, and Resolving Disputes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Warranties 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 standard warranty for repairs.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Get warranty requirements in writing.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Subject to limitations like time, mileage, deductibles, and facilities used.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Contact the Federal Trade Commission or state/local consumer protection agencies for warranty rights.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39" y="1027906"/>
            <a:ext cx="3510607" cy="52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478" y="1707559"/>
            <a:ext cx="6275522" cy="50323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Service Contracts 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Many dealers sell service contracts.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Not all service contracts are the same; prices vary and are usually negotiable.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Before buying, consider price, types of repairs covered; where repairs are make; claims information; paid upfront or reimbursement; and reputation of service contract company.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Contact state Attorney General or local protection agency for information on the company’s reputation.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1" y="2132218"/>
            <a:ext cx="5588437" cy="37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12" y="1692061"/>
            <a:ext cx="5107439" cy="50323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Resolving disputes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Document all transactions and experiences; include dates, times, expenses and names.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Talk to shop owner or manager first; if this doesn’t work, contact Attorney General or consumer protection agency.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14" y="1715752"/>
            <a:ext cx="5585843" cy="44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9820" y="1478604"/>
            <a:ext cx="7354111" cy="46983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Things to Consider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hen Buying a Vehicle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Price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Type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of automobile</a:t>
            </a:r>
          </a:p>
          <a:p>
            <a:pPr marL="233363" indent="0"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Examples: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Compact car, sedan minivan, mid-size pickup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truck, full-size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pickup truck with extended cab, SUV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New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or used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Automatic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or manual transmission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Intended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use</a:t>
            </a:r>
          </a:p>
          <a:p>
            <a:pPr marL="173038" indent="0"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Examples: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To haul cargo, to provide transportation to school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or work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to impress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friends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9" y="2576652"/>
            <a:ext cx="4330833" cy="288722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12" y="1692061"/>
            <a:ext cx="575836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Tire Maintenance and Inspection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Recommended pressure is on tire and/or owner’s manual.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Check tire pressure monthly.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Rotate tires every 5,000 miles.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Watch for signs of tread wear or damage.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Check tire pressure when tires are cold (before running a mile).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17" y="2325259"/>
            <a:ext cx="5336552" cy="35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451" y="1826998"/>
            <a:ext cx="7170549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Methods for Saving Fuel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Limit engine warm-up time.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Accelerate slowly.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Drive at a steady pace.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Observe the speed limit.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Anticipate traffic lights to avoid sudden stops.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Avoid overfilling the fuel tank.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6" y="2041978"/>
            <a:ext cx="3564249" cy="379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Maintaining a Vehicle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6000"/>
            <a:ext cx="656999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Methods for Saving Fuel - continued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Keep fuel tank at least half full 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Avoid carrying unnecessary weight.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Keep tires properly inflated.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Keep engine properly tuned.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Use a manual transmission.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81" y="1690688"/>
            <a:ext cx="4185524" cy="418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4194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Driving is both a privilege and a responsibility. It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requires knowledge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thinking, planning, and concentration in order to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be a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safe driver. 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Vehicles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move at very fast speeds, and it only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takes a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second of lapsed concentration to lose control. Therefore, it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is important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to understand the steps you can take to ensure that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you are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driving safely at all times.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49" y="2434606"/>
            <a:ext cx="4226060" cy="281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941949" cy="46919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Have The Right Attitude for Safe Driving: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Always pay full attention to your driving.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Know the driving laws and obey them.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Remember you are sharing the road with other drivers.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Use the Golden Rule.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Remain alert to possible collisions.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Control your emotions; prevent them from interfering with your driving.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Don’t text and drive!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28" y="2185326"/>
            <a:ext cx="4522385" cy="30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0051" y="1928441"/>
            <a:ext cx="694194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Factors that Encourage Safe Driving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Wear a seat belt.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Use good driving posture.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Drive defensively.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Avoid driving when emotionally upset.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Obey the speed limit.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Use signals when changing lanes.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Use the passing lane only for passing.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Be polite even if other drivers are not.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5" y="1506301"/>
            <a:ext cx="4524017" cy="47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577380" cy="4826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Factors that Encourage Safe Driving - continued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Keep the radio volume at a reasonable level.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Keep your car doors locked.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Avoid distractions.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Be aware of your surroundings.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Pay attention to road signs.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Keep an emergency kit in your vehicle.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Do not drink alcohol before driving.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Read medication labels before driving.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80" y="2260457"/>
            <a:ext cx="3687305" cy="36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620" y="1692061"/>
            <a:ext cx="7577380" cy="4826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Standard Colors and Shapes of Road Signs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Sign colors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Red – stop or “not allowed”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Green – directions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Yellow – general warning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Black &amp; white – regulations and instructions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Orange – warning of construction or maintenance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Blue – service and facilities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Brown – recreation and scenic guides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2" y="1812179"/>
            <a:ext cx="3205641" cy="458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3336"/>
            <a:ext cx="9638654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Standard Colors and Shapes of Road Signs - continued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Sign shapes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Round – railroad ahead; warning signs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Octagon – stop signs</a:t>
            </a:r>
          </a:p>
          <a:p>
            <a:pPr lvl="1"/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Crossbuck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– railroad crossing signs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Pentagon – school zone signs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Diamond – warning signs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Rectangle – regulatory signs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Trapezoid – recreational area guide signs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Triangle – yield signs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Pennant – no passing zone sign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Miscellaneous shapes – route, highway, and interstate signs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51" y="2344366"/>
            <a:ext cx="3449957" cy="34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3336"/>
            <a:ext cx="7546383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Traffic Signals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Solid traffic lights – usually located at intersections and have three colors; red on top, green on bottom so color-blind people know what to do by position.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Red – stop completely before entering intersection of do not continue until light is green.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Yellow – the light is about to turn red; stop if you can; do not speed up, this causes accidents often.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Green – you can cross the intersection or turn; make sure it is clear before entering the intersection.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583" y="1999281"/>
            <a:ext cx="3656308" cy="36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119937" cy="38340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Things to Consider – continued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Safety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233363" indent="0"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Examples: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Air bags, maneuverability, performance in braking and crash tests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Economy</a:t>
            </a:r>
          </a:p>
          <a:p>
            <a:pPr marL="233363" indent="0"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Examples: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Gas mileage, availability and cost of service and parts, sticker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price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Desired options</a:t>
            </a:r>
          </a:p>
          <a:p>
            <a:pPr indent="0"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Examples: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Four-wheel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drive, leather interior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Size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2872931"/>
            <a:ext cx="4019550" cy="303340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428" y="1690688"/>
            <a:ext cx="7753572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Traffic Signals - continued</a:t>
            </a:r>
          </a:p>
          <a:p>
            <a:pPr marL="228600" lvl="1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Flashing lights – some intersection only have one light that flashes yellow or red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Flashing red – you must come to a complete stop; when traffic is clear, you can continue.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Flashing yellow – slow down and look both ways before moving on.</a:t>
            </a:r>
          </a:p>
          <a:p>
            <a:pPr marL="231775" lvl="2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Arrows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688975" lvl="3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</a:rPr>
              <a:t>Red – do not move forward until green.</a:t>
            </a:r>
          </a:p>
          <a:p>
            <a:pPr marL="688975" lvl="3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</a:rPr>
              <a:t>Yellow – the arrow is about to turn red; use caution and stop if you can,</a:t>
            </a:r>
          </a:p>
          <a:p>
            <a:pPr marL="688975" lvl="3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</a:rPr>
              <a:t>Green – you can move in the direction the arrow indicates.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6" y="2706760"/>
            <a:ext cx="4060164" cy="26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36" y="1644880"/>
            <a:ext cx="6162413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Ways to Deal with Car Trouble on the Road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Pull over to the side of the road.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Make your vehicle visible.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Determine the problem.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Wait inside the vehicle for help to arrive.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Lock your doors and use cellphone to call for help.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Do not walk along an interstate.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Do not attempt to cross the roadway.</a:t>
            </a:r>
          </a:p>
          <a:p>
            <a:pPr marL="228600" lvl="1"/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88" y="2196575"/>
            <a:ext cx="508766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9587" y="1690688"/>
            <a:ext cx="6162413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Safety Measures for Winter Driving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Schedule a tune-up before driving in winter.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Use snow tires.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Carry winter equipment in the car.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Check the weather before driving.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Notify others of your plans.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Plan your trip.</a:t>
            </a: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/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9" y="2019588"/>
            <a:ext cx="5127924" cy="41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8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012"/>
            <a:ext cx="6563234" cy="52609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Winter Driving Techniques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Hazardous conditions – drive slowly, turn on lights, keep windshields clear, test brakes often, and never tailgate.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Stopping on ice or snow – always be prepared to stop and leave plenty of room between cars; never pump brake with ABS brakes.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Controlled skidding – if you begin to skid, do not brake; remove foot from accelerator; turn when gently in direction you want to go; if you can’t gain control, try to steer into a snow bank.</a:t>
            </a:r>
          </a:p>
          <a:p>
            <a:pPr marL="228600" lvl="1"/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34" y="2198796"/>
            <a:ext cx="4736417" cy="318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4373" y="1673569"/>
            <a:ext cx="6276814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Winter Driving Techniques - continued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Getting vehicle unstuck – don’t continue spinning your wheels; shovel snow away from wheels and under car to clear a pathway; pour sand, salt, or gravel around the wheels to help with traction.</a:t>
            </a:r>
          </a:p>
          <a:p>
            <a:pPr marL="228600" lvl="1"/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4" y="2061275"/>
            <a:ext cx="5208776" cy="34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3569"/>
            <a:ext cx="5490638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Causes of Drowsy-Driving </a:t>
            </a:r>
          </a:p>
          <a:p>
            <a:pPr marL="0" lvl="1" indent="0">
              <a:buNone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Drowsy drivers react slower, pay less attention, process information slower and this can lead to accidents.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Sleep loss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Driving patterns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Using sedatives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Consuming alcohol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Untreated sleep disorders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38" y="1795947"/>
            <a:ext cx="5811138" cy="38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0969" y="1673569"/>
            <a:ext cx="7341031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Characteristics of Crashes Caused by Drowsy-Driving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Problem occurs later at night, early morning, or mid-afternoon.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Crash likely to be serious.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Single vehicle usually leaves the highway.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Crash occurs on a high-speed road.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Driver doesn’t attempt to avoid crash.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Driver is alone in the vehicle.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88" y="1465399"/>
            <a:ext cx="3253352" cy="48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Driving Safely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889" y="1673569"/>
            <a:ext cx="5073112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Ways to Avoid Drowsy-Driving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Get enough sleep.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Avoid drinking any alcohol when feeling drowsy.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Avoid driving between midnight and 6:00 am.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Stop driving as soon as you start feeling sleepy.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Detect and manage sleep disorders.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18" y="1968284"/>
            <a:ext cx="5759405" cy="38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888" y="1673569"/>
            <a:ext cx="7749153" cy="50141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Tips for Traveling Safely and Comfortably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Research your destination.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Make hotel reservations in advance.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Verify reservations.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Make arrangements for your pets.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Notify family or friends of your plans.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Update vaccinations.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Acquire all necessary documentation.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Budget for your trip.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Plan activities.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Know the people you are traveling with.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Pack appropriate clothing.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97" y="2448732"/>
            <a:ext cx="4743708" cy="31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6630" y="1829677"/>
            <a:ext cx="5765370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Guidelines for Packing for a Trip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Know your travel plans.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Make a two-tone plan.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Include accessories.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Consider the type of fabric.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Plan for alternate weather conditions.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0" y="1690688"/>
            <a:ext cx="4356005" cy="43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637" y="1825625"/>
            <a:ext cx="580072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Things to Consider –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continued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Appearance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and styling</a:t>
            </a:r>
          </a:p>
          <a:p>
            <a:pPr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Examples: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Exterior color, roll bars, running boards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Performance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and handling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Comfort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Warranty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coverage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American-made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(domestic) or foreign-made (imported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9" y="1957388"/>
            <a:ext cx="5678351" cy="378618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012"/>
            <a:ext cx="4214247" cy="50141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Items to Include When Packing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Clothing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Swimwear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Undergarments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Sleepwear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Formalwear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Shirts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Sweater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Pants and slacks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Shorts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Socks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Shoes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1306" y="2688900"/>
            <a:ext cx="3632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Hat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Workout clothes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Accessories such as jewelry, scarves, belts, etc.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22" y="2165952"/>
            <a:ext cx="4882899" cy="271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072" y="1673569"/>
            <a:ext cx="5361121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Items to Include When Packing - continued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Toiletries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Cosmetics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Moisturizer 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Shaving kit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Comb/brush 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Deodorant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Toothbrush and toothpaste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Curling iron</a:t>
            </a:r>
          </a:p>
          <a:p>
            <a:pPr marL="685800" lvl="2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Tweezers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7" y="1673568"/>
            <a:ext cx="5170348" cy="44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8556"/>
            <a:ext cx="8012624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Items to Include When Packing - continued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Travel accessories</a:t>
            </a:r>
          </a:p>
          <a:p>
            <a:pPr marL="0" lvl="1" indent="0"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Note: Remember to pack extra batteries and chargers for electronic equipment.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Cellphone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Camera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Journal/notebook and pen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Foreign-language dictionary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Maps and directions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Travel guides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Entertainment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Sports gear</a:t>
            </a: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84756" y="3254396"/>
            <a:ext cx="3332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Sewing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Luggage 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Umbrella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Sunglasses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Travel iron or steamer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18" y="453405"/>
            <a:ext cx="3081548" cy="20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8556"/>
            <a:ext cx="8012624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Items to Include When Packing - continued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Healthcare items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Skin creams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Anti-bacterial wipes/get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Band-Aids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Bug repellent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Sunscreen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Extra pair of glasses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Pain reliever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Prescription medicines</a:t>
            </a: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48" y="2267770"/>
            <a:ext cx="3802152" cy="367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642" y="2322133"/>
            <a:ext cx="5851358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Items to Include When Packing - continued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Money</a:t>
            </a:r>
          </a:p>
          <a:p>
            <a:pPr marL="914400" lvl="2" indent="-457200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Cash</a:t>
            </a:r>
          </a:p>
          <a:p>
            <a:pPr marL="914400" lvl="2" indent="-457200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Credit cards</a:t>
            </a:r>
          </a:p>
          <a:p>
            <a:pPr marL="914400" lvl="2" indent="-457200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Travelers checks and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receipt</a:t>
            </a:r>
            <a:endParaRPr lang="en-US" sz="2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2" indent="-457200"/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2133"/>
            <a:ext cx="5345931" cy="35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3569"/>
            <a:ext cx="6074044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Items to Include When Packing - continued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Documents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Tickets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Passports and visas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Photo ID/Driver’s license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Itinerary</a:t>
            </a:r>
          </a:p>
          <a:p>
            <a:pPr marL="914400" lvl="2" indent="-457200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Insurance cards</a:t>
            </a:r>
          </a:p>
          <a:p>
            <a:pPr marL="914400" lvl="2" indent="-457200">
              <a:tabLst>
                <a:tab pos="511175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Emergency numbers/Embassy info</a:t>
            </a:r>
          </a:p>
          <a:p>
            <a:pPr marL="914400" lvl="2" indent="-457200">
              <a:tabLst>
                <a:tab pos="511175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Vaccination certificates, if required</a:t>
            </a:r>
          </a:p>
          <a:p>
            <a:pPr marL="914400" lvl="2" indent="-457200">
              <a:tabLst>
                <a:tab pos="511175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Frequent flier/frequent guest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cards</a:t>
            </a: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975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2" indent="-457200"/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44489" y="3984458"/>
            <a:ext cx="584751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Addresses to send postcards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Copy of medical history, if needed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Prescriptions for medications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Vouchers and coupons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Business cards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Vacation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packing list</a:t>
            </a:r>
          </a:p>
          <a:p>
            <a:pPr lvl="2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52" y="114622"/>
            <a:ext cx="3407907" cy="38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862" y="1503336"/>
            <a:ext cx="6349138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How to Pack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Make a list of what you need before packing.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Carry valuables and medications with you.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Avoid wrinkling clothes.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Put individual shoes in plastic bags.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Pack according to the luggage you are using.</a:t>
            </a:r>
          </a:p>
          <a:p>
            <a:pPr marL="228600" lvl="1"/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975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2" indent="-457200"/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4" y="1917490"/>
            <a:ext cx="5388606" cy="35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357" y="1690688"/>
            <a:ext cx="6302644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Tasks Before Leaving on Vacation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Have mail picked up or held.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Stop newspaper delivery.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Secure valuables in safe deposit box.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Turn down heat or air conditioning.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Arrange to have lawn mowed.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Use an automatic timer for lights.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Securely lock all windows and doors.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Give your travel information to a family member or friend.</a:t>
            </a:r>
          </a:p>
          <a:p>
            <a:pPr marL="228600" lvl="1"/>
            <a:endParaRPr lang="en-U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975" lvl="2" indent="0">
              <a:buNone/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2" indent="-457200"/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1" y="2300159"/>
            <a:ext cx="5411853" cy="36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73569"/>
            <a:ext cx="10862361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Guidelines for Air Travel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Purchase tickets early.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Travel during off-peak times.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Pack with security in mind.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Attach ID tags to your luggage.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Arrive at airport early.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Dress appropriately to navigate security.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Remember your photo ID.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Stay close to your departure gate during boarding.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Keep liquids under three ounces and in a clear quart bag.</a:t>
            </a:r>
          </a:p>
          <a:p>
            <a:pPr marL="228600" lvl="1"/>
            <a:endParaRPr lang="en-U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975" lvl="2" indent="0">
              <a:buNone/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2" indent="-457200"/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93" y="587079"/>
            <a:ext cx="5237767" cy="33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Planning a Trip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3410" y="1673569"/>
            <a:ext cx="6798590" cy="501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Guidelines for Using Public Transportation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Get a copy of the bus/subway schedule.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Determine which stop is closest to you.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Arrive at least five minutes early.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Have your fare ready.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Verify you are on the right bus/train.</a:t>
            </a:r>
          </a:p>
          <a:p>
            <a:pPr marL="228600"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Notify the bus driver when you want to get off the bus.</a:t>
            </a:r>
          </a:p>
          <a:p>
            <a:pPr marL="228600" lvl="1"/>
            <a:endParaRPr lang="en-U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53975" lvl="2" indent="0">
              <a:buNone/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2" indent="-457200"/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lvl="2" indent="0">
              <a:buNone/>
            </a:pPr>
            <a:endParaRPr lang="en-US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</a:t>
            </a:r>
            <a:r>
              <a:rPr lang="en-US" sz="1200" smtClean="0"/>
              <a:t>Resource Center for CareerTech Advancement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4" y="2166095"/>
            <a:ext cx="5084477" cy="326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56284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Advantages and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Disadvantages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of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Ownership Types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Advantages of buying new: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Satisfaction of owning a new automobile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Most repairs covered by a warranty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Availability of options</a:t>
            </a:r>
          </a:p>
          <a:p>
            <a:pPr lvl="1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✔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Note: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If the customer cannot find a new vehicle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with the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desired options, the consumer can order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an automobile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with the options desired.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Lower interest rates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More time allowed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for repaying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loan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Lower risk of breakdowns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82" y="2374201"/>
            <a:ext cx="3766409" cy="251212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754" y="4292867"/>
            <a:ext cx="11944951" cy="18840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200" dirty="0"/>
              <a:t>All rights reserved; copyright © 2018 Resource Center for </a:t>
            </a:r>
            <a:r>
              <a:rPr lang="en-US" sz="2200" dirty="0" err="1" smtClean="0"/>
              <a:t>CareerTech</a:t>
            </a:r>
            <a:r>
              <a:rPr lang="en-US" sz="2200" dirty="0" smtClean="0"/>
              <a:t> </a:t>
            </a:r>
            <a:r>
              <a:rPr lang="en-US" sz="2200" dirty="0"/>
              <a:t>Advancement</a:t>
            </a:r>
          </a:p>
          <a:p>
            <a:pPr marL="0" indent="0" algn="ctr">
              <a:buNone/>
            </a:pPr>
            <a:r>
              <a:rPr lang="en-US" dirty="0" smtClean="0"/>
              <a:t>For </a:t>
            </a:r>
            <a:r>
              <a:rPr lang="en-US" dirty="0"/>
              <a:t>more information, email us at 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resourcecenter@careertech.ok.gov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Visit our website at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www.okcareertech.org/educators/resource-center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83" y="819802"/>
            <a:ext cx="4772238" cy="318149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2018 Resource Center for </a:t>
            </a:r>
            <a:r>
              <a:rPr lang="en-US" dirty="0" err="1" smtClean="0"/>
              <a:t>CareerTech</a:t>
            </a:r>
            <a:r>
              <a:rPr lang="en-US" dirty="0" smtClean="0"/>
              <a:t> Advancement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Purchasing and Insuring an Automobile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825625"/>
            <a:ext cx="76200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Disadvantages of buying new: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Larger initial depreciation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Possible manufacturer’s defects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Higher initial cost</a:t>
            </a:r>
          </a:p>
          <a:p>
            <a:pPr marL="681038" lvl="1" indent="0">
              <a:buNone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Examples: purchase price, down payment, taxes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Higher monthly payments</a:t>
            </a:r>
          </a:p>
          <a:p>
            <a:pPr lvl="1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Higher insurance rates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2018 Resource Center for CareerTech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7" y="2535390"/>
            <a:ext cx="4280981" cy="28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37439</TotalTime>
  <Words>4574</Words>
  <Application>Microsoft Office PowerPoint</Application>
  <PresentationFormat>Widescreen</PresentationFormat>
  <Paragraphs>791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Calibri</vt:lpstr>
      <vt:lpstr>Office Theme</vt:lpstr>
      <vt:lpstr>Vehicle Ownership Skills</vt:lpstr>
      <vt:lpstr>Vehicle Ownership Skills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Purchasing and Insuring an Automobile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Maintaining a Vehicle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Driving Safely</vt:lpstr>
      <vt:lpstr>Planning a Trip</vt:lpstr>
      <vt:lpstr>Planning a Trip</vt:lpstr>
      <vt:lpstr>Planning a Trip</vt:lpstr>
      <vt:lpstr>Planning a Trip</vt:lpstr>
      <vt:lpstr>Planning a Trip</vt:lpstr>
      <vt:lpstr>Planning a Trip</vt:lpstr>
      <vt:lpstr>Planning a Trip</vt:lpstr>
      <vt:lpstr>Planning a Trip</vt:lpstr>
      <vt:lpstr>Planning a Trip</vt:lpstr>
      <vt:lpstr>Planning a Trip</vt:lpstr>
      <vt:lpstr>Planning a Trip</vt:lpstr>
      <vt:lpstr>Planning a Trip</vt:lpstr>
      <vt:lpstr>PowerPoint Presentation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Zevnik</dc:creator>
  <cp:lastModifiedBy>Craig Maile</cp:lastModifiedBy>
  <cp:revision>94</cp:revision>
  <dcterms:created xsi:type="dcterms:W3CDTF">2018-04-17T13:01:08Z</dcterms:created>
  <dcterms:modified xsi:type="dcterms:W3CDTF">2018-08-06T18:23:20Z</dcterms:modified>
</cp:coreProperties>
</file>