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7" r:id="rId3"/>
    <p:sldId id="345" r:id="rId4"/>
    <p:sldId id="258" r:id="rId5"/>
    <p:sldId id="259" r:id="rId6"/>
    <p:sldId id="260" r:id="rId7"/>
    <p:sldId id="261" r:id="rId8"/>
    <p:sldId id="262" r:id="rId9"/>
    <p:sldId id="263" r:id="rId10"/>
    <p:sldId id="264" r:id="rId11"/>
    <p:sldId id="265" r:id="rId12"/>
    <p:sldId id="266" r:id="rId13"/>
    <p:sldId id="267" r:id="rId14"/>
    <p:sldId id="269" r:id="rId15"/>
    <p:sldId id="268"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7" r:id="rId82"/>
    <p:sldId id="338" r:id="rId83"/>
    <p:sldId id="339" r:id="rId84"/>
    <p:sldId id="340" r:id="rId85"/>
    <p:sldId id="341" r:id="rId86"/>
    <p:sldId id="342" r:id="rId87"/>
    <p:sldId id="343" r:id="rId88"/>
    <p:sldId id="344" r:id="rId89"/>
    <p:sldId id="346"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8" autoAdjust="0"/>
    <p:restoredTop sz="94660"/>
  </p:normalViewPr>
  <p:slideViewPr>
    <p:cSldViewPr snapToGrid="0" showGuides="1">
      <p:cViewPr varScale="1">
        <p:scale>
          <a:sx n="96" d="100"/>
          <a:sy n="96" d="100"/>
        </p:scale>
        <p:origin x="96" y="87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BF3D73-F177-4478-8EBA-A9F7549BFAA7}" type="datetimeFigureOut">
              <a:rPr lang="en-US" smtClean="0"/>
              <a:t>8/6/2018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A76B60-8489-4291-9E22-F1E5F4C6F038}" type="slidenum">
              <a:rPr lang="en-US" smtClean="0"/>
              <a:t>‹#›</a:t>
            </a:fld>
            <a:endParaRPr lang="en-US"/>
          </a:p>
        </p:txBody>
      </p:sp>
    </p:spTree>
    <p:extLst>
      <p:ext uri="{BB962C8B-B14F-4D97-AF65-F5344CB8AC3E}">
        <p14:creationId xmlns:p14="http://schemas.microsoft.com/office/powerpoint/2010/main" val="212575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5" name="Footer Placeholder 4"/>
          <p:cNvSpPr>
            <a:spLocks noGrp="1"/>
          </p:cNvSpPr>
          <p:nvPr>
            <p:ph type="ftr" sz="quarter" idx="11"/>
          </p:nvPr>
        </p:nvSpPr>
        <p:spPr>
          <a:xfrm>
            <a:off x="2448232" y="6533536"/>
            <a:ext cx="7300452" cy="324464"/>
          </a:xfrm>
        </p:spPr>
        <p:txBody>
          <a:bodyPr/>
          <a:lstStyle>
            <a:lvl1pPr>
              <a:defRPr>
                <a:solidFill>
                  <a:schemeClr val="tx1"/>
                </a:solidFill>
              </a:defRPr>
            </a:lvl1pPr>
          </a:lstStyle>
          <a:p>
            <a:r>
              <a:rPr lang="en-US" dirty="0" smtClean="0"/>
              <a:t>Copyright © 2018 Resource Center for </a:t>
            </a:r>
            <a:r>
              <a:rPr lang="en-US" dirty="0" err="1" smtClean="0"/>
              <a:t>CareerTech</a:t>
            </a:r>
            <a:r>
              <a:rPr lang="en-US" dirty="0" smtClean="0"/>
              <a:t> Advancement </a:t>
            </a:r>
            <a:endParaRPr lang="en-US" dirty="0"/>
          </a:p>
        </p:txBody>
      </p:sp>
      <p:sp>
        <p:nvSpPr>
          <p:cNvPr id="6" name="Slide Number Placeholder 5"/>
          <p:cNvSpPr>
            <a:spLocks noGrp="1"/>
          </p:cNvSpPr>
          <p:nvPr>
            <p:ph type="sldNum" sz="quarter" idx="12"/>
          </p:nvPr>
        </p:nvSpPr>
        <p:spPr>
          <a:xfrm>
            <a:off x="9748684" y="6356350"/>
            <a:ext cx="1605116" cy="365125"/>
          </a:xfrm>
        </p:spPr>
        <p:txBody>
          <a:bodyPr/>
          <a:lstStyle/>
          <a:p>
            <a:fld id="{C22208F2-0B68-41B0-81D7-2B78B1E39BFE}" type="slidenum">
              <a:rPr lang="en-US" smtClean="0"/>
              <a:t>‹#›</a:t>
            </a:fld>
            <a:endParaRPr lang="en-US"/>
          </a:p>
        </p:txBody>
      </p:sp>
    </p:spTree>
    <p:extLst>
      <p:ext uri="{BB962C8B-B14F-4D97-AF65-F5344CB8AC3E}">
        <p14:creationId xmlns:p14="http://schemas.microsoft.com/office/powerpoint/2010/main" val="1647486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a:p>
        </p:txBody>
      </p:sp>
      <p:sp>
        <p:nvSpPr>
          <p:cNvPr id="6" name="Slide Number Placeholder 5"/>
          <p:cNvSpPr>
            <a:spLocks noGrp="1"/>
          </p:cNvSpPr>
          <p:nvPr>
            <p:ph type="sldNum" sz="quarter" idx="12"/>
          </p:nvPr>
        </p:nvSpPr>
        <p:spPr/>
        <p:txBody>
          <a:bodyPr/>
          <a:lstStyle/>
          <a:p>
            <a:fld id="{C22208F2-0B68-41B0-81D7-2B78B1E39BFE}" type="slidenum">
              <a:rPr lang="en-US" smtClean="0"/>
              <a:t>‹#›</a:t>
            </a:fld>
            <a:endParaRPr lang="en-US"/>
          </a:p>
        </p:txBody>
      </p:sp>
    </p:spTree>
    <p:extLst>
      <p:ext uri="{BB962C8B-B14F-4D97-AF65-F5344CB8AC3E}">
        <p14:creationId xmlns:p14="http://schemas.microsoft.com/office/powerpoint/2010/main" val="4294393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a:p>
        </p:txBody>
      </p:sp>
      <p:sp>
        <p:nvSpPr>
          <p:cNvPr id="6" name="Slide Number Placeholder 5"/>
          <p:cNvSpPr>
            <a:spLocks noGrp="1"/>
          </p:cNvSpPr>
          <p:nvPr>
            <p:ph type="sldNum" sz="quarter" idx="12"/>
          </p:nvPr>
        </p:nvSpPr>
        <p:spPr/>
        <p:txBody>
          <a:bodyPr/>
          <a:lstStyle/>
          <a:p>
            <a:fld id="{C22208F2-0B68-41B0-81D7-2B78B1E39BFE}" type="slidenum">
              <a:rPr lang="en-US" smtClean="0"/>
              <a:t>‹#›</a:t>
            </a:fld>
            <a:endParaRPr lang="en-US"/>
          </a:p>
        </p:txBody>
      </p:sp>
    </p:spTree>
    <p:extLst>
      <p:ext uri="{BB962C8B-B14F-4D97-AF65-F5344CB8AC3E}">
        <p14:creationId xmlns:p14="http://schemas.microsoft.com/office/powerpoint/2010/main" val="331320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462981" y="6533536"/>
            <a:ext cx="7270953" cy="324464"/>
          </a:xfrm>
        </p:spPr>
        <p:txBody>
          <a:bodyPr/>
          <a:lstStyle>
            <a:lvl1pPr>
              <a:defRPr>
                <a:solidFill>
                  <a:schemeClr val="tx1"/>
                </a:solidFill>
              </a:defRPr>
            </a:lvl1pPr>
          </a:lstStyle>
          <a:p>
            <a:r>
              <a:rPr lang="en-US" dirty="0" smtClean="0"/>
              <a:t>Copyright © 2018 Resource Center for </a:t>
            </a:r>
            <a:r>
              <a:rPr lang="en-US" dirty="0" err="1" smtClean="0"/>
              <a:t>CareerTech</a:t>
            </a:r>
            <a:r>
              <a:rPr lang="en-US" dirty="0" smtClean="0"/>
              <a:t> Advancement </a:t>
            </a:r>
            <a:endParaRPr lang="en-US" dirty="0"/>
          </a:p>
        </p:txBody>
      </p:sp>
      <p:sp>
        <p:nvSpPr>
          <p:cNvPr id="6" name="Slide Number Placeholder 5"/>
          <p:cNvSpPr>
            <a:spLocks noGrp="1"/>
          </p:cNvSpPr>
          <p:nvPr>
            <p:ph type="sldNum" sz="quarter" idx="12"/>
          </p:nvPr>
        </p:nvSpPr>
        <p:spPr>
          <a:xfrm>
            <a:off x="9733934" y="6356350"/>
            <a:ext cx="1619865" cy="365125"/>
          </a:xfrm>
        </p:spPr>
        <p:txBody>
          <a:bodyPr/>
          <a:lstStyle/>
          <a:p>
            <a:fld id="{C22208F2-0B68-41B0-81D7-2B78B1E39BFE}" type="slidenum">
              <a:rPr lang="en-US" smtClean="0"/>
              <a:t>‹#›</a:t>
            </a:fld>
            <a:endParaRPr lang="en-US"/>
          </a:p>
        </p:txBody>
      </p:sp>
    </p:spTree>
    <p:extLst>
      <p:ext uri="{BB962C8B-B14F-4D97-AF65-F5344CB8AC3E}">
        <p14:creationId xmlns:p14="http://schemas.microsoft.com/office/powerpoint/2010/main" val="2238090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2418735" y="6356350"/>
            <a:ext cx="7300451" cy="649134"/>
          </a:xfrm>
        </p:spPr>
        <p:txBody>
          <a:bodyPr/>
          <a:lstStyle/>
          <a:p>
            <a:r>
              <a:rPr lang="en-US" dirty="0" smtClean="0"/>
              <a:t>Copyright © 2018 Resource Center for </a:t>
            </a:r>
            <a:r>
              <a:rPr lang="en-US" dirty="0" err="1" smtClean="0"/>
              <a:t>CareerTech</a:t>
            </a:r>
            <a:r>
              <a:rPr lang="en-US" dirty="0" smtClean="0"/>
              <a:t> Advancement </a:t>
            </a:r>
            <a:endParaRPr lang="en-US" dirty="0"/>
          </a:p>
        </p:txBody>
      </p:sp>
      <p:sp>
        <p:nvSpPr>
          <p:cNvPr id="6" name="Slide Number Placeholder 5"/>
          <p:cNvSpPr>
            <a:spLocks noGrp="1"/>
          </p:cNvSpPr>
          <p:nvPr>
            <p:ph type="sldNum" sz="quarter" idx="12"/>
          </p:nvPr>
        </p:nvSpPr>
        <p:spPr/>
        <p:txBody>
          <a:bodyPr/>
          <a:lstStyle/>
          <a:p>
            <a:fld id="{C22208F2-0B68-41B0-81D7-2B78B1E39BFE}" type="slidenum">
              <a:rPr lang="en-US" smtClean="0"/>
              <a:t>‹#›</a:t>
            </a:fld>
            <a:endParaRPr lang="en-US"/>
          </a:p>
        </p:txBody>
      </p:sp>
    </p:spTree>
    <p:extLst>
      <p:ext uri="{BB962C8B-B14F-4D97-AF65-F5344CB8AC3E}">
        <p14:creationId xmlns:p14="http://schemas.microsoft.com/office/powerpoint/2010/main" val="2269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Copyright © 2018 Resource Center for CareerTech Advancement </a:t>
            </a:r>
            <a:endParaRPr lang="en-US"/>
          </a:p>
        </p:txBody>
      </p:sp>
      <p:sp>
        <p:nvSpPr>
          <p:cNvPr id="7" name="Slide Number Placeholder 6"/>
          <p:cNvSpPr>
            <a:spLocks noGrp="1"/>
          </p:cNvSpPr>
          <p:nvPr>
            <p:ph type="sldNum" sz="quarter" idx="12"/>
          </p:nvPr>
        </p:nvSpPr>
        <p:spPr/>
        <p:txBody>
          <a:bodyPr/>
          <a:lstStyle/>
          <a:p>
            <a:fld id="{C22208F2-0B68-41B0-81D7-2B78B1E39BFE}" type="slidenum">
              <a:rPr lang="en-US" smtClean="0"/>
              <a:t>‹#›</a:t>
            </a:fld>
            <a:endParaRPr lang="en-US"/>
          </a:p>
        </p:txBody>
      </p:sp>
    </p:spTree>
    <p:extLst>
      <p:ext uri="{BB962C8B-B14F-4D97-AF65-F5344CB8AC3E}">
        <p14:creationId xmlns:p14="http://schemas.microsoft.com/office/powerpoint/2010/main" val="282827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Copyright © 2018 Resource Center for CareerTech Advancement </a:t>
            </a:r>
            <a:endParaRPr lang="en-US"/>
          </a:p>
        </p:txBody>
      </p:sp>
      <p:sp>
        <p:nvSpPr>
          <p:cNvPr id="9" name="Slide Number Placeholder 8"/>
          <p:cNvSpPr>
            <a:spLocks noGrp="1"/>
          </p:cNvSpPr>
          <p:nvPr>
            <p:ph type="sldNum" sz="quarter" idx="12"/>
          </p:nvPr>
        </p:nvSpPr>
        <p:spPr/>
        <p:txBody>
          <a:bodyPr/>
          <a:lstStyle/>
          <a:p>
            <a:fld id="{C22208F2-0B68-41B0-81D7-2B78B1E39BFE}" type="slidenum">
              <a:rPr lang="en-US" smtClean="0"/>
              <a:t>‹#›</a:t>
            </a:fld>
            <a:endParaRPr lang="en-US"/>
          </a:p>
        </p:txBody>
      </p:sp>
    </p:spTree>
    <p:extLst>
      <p:ext uri="{BB962C8B-B14F-4D97-AF65-F5344CB8AC3E}">
        <p14:creationId xmlns:p14="http://schemas.microsoft.com/office/powerpoint/2010/main" val="90799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a:p>
        </p:txBody>
      </p:sp>
      <p:sp>
        <p:nvSpPr>
          <p:cNvPr id="5" name="Slide Number Placeholder 4"/>
          <p:cNvSpPr>
            <a:spLocks noGrp="1"/>
          </p:cNvSpPr>
          <p:nvPr>
            <p:ph type="sldNum" sz="quarter" idx="12"/>
          </p:nvPr>
        </p:nvSpPr>
        <p:spPr/>
        <p:txBody>
          <a:bodyPr/>
          <a:lstStyle/>
          <a:p>
            <a:fld id="{C22208F2-0B68-41B0-81D7-2B78B1E39BFE}" type="slidenum">
              <a:rPr lang="en-US" smtClean="0"/>
              <a:t>‹#›</a:t>
            </a:fld>
            <a:endParaRPr lang="en-US"/>
          </a:p>
        </p:txBody>
      </p:sp>
    </p:spTree>
    <p:extLst>
      <p:ext uri="{BB962C8B-B14F-4D97-AF65-F5344CB8AC3E}">
        <p14:creationId xmlns:p14="http://schemas.microsoft.com/office/powerpoint/2010/main" val="250994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Copyright © 2018 Resource Center for CareerTech Advancement </a:t>
            </a:r>
            <a:endParaRPr lang="en-US"/>
          </a:p>
        </p:txBody>
      </p:sp>
      <p:sp>
        <p:nvSpPr>
          <p:cNvPr id="4" name="Slide Number Placeholder 3"/>
          <p:cNvSpPr>
            <a:spLocks noGrp="1"/>
          </p:cNvSpPr>
          <p:nvPr>
            <p:ph type="sldNum" sz="quarter" idx="12"/>
          </p:nvPr>
        </p:nvSpPr>
        <p:spPr/>
        <p:txBody>
          <a:bodyPr/>
          <a:lstStyle/>
          <a:p>
            <a:fld id="{C22208F2-0B68-41B0-81D7-2B78B1E39BFE}" type="slidenum">
              <a:rPr lang="en-US" smtClean="0"/>
              <a:t>‹#›</a:t>
            </a:fld>
            <a:endParaRPr lang="en-US"/>
          </a:p>
        </p:txBody>
      </p:sp>
    </p:spTree>
    <p:extLst>
      <p:ext uri="{BB962C8B-B14F-4D97-AF65-F5344CB8AC3E}">
        <p14:creationId xmlns:p14="http://schemas.microsoft.com/office/powerpoint/2010/main" val="1289479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Copyright © 2018 Resource Center for CareerTech Advancement </a:t>
            </a:r>
            <a:endParaRPr lang="en-US"/>
          </a:p>
        </p:txBody>
      </p:sp>
      <p:sp>
        <p:nvSpPr>
          <p:cNvPr id="7" name="Slide Number Placeholder 6"/>
          <p:cNvSpPr>
            <a:spLocks noGrp="1"/>
          </p:cNvSpPr>
          <p:nvPr>
            <p:ph type="sldNum" sz="quarter" idx="12"/>
          </p:nvPr>
        </p:nvSpPr>
        <p:spPr/>
        <p:txBody>
          <a:bodyPr/>
          <a:lstStyle/>
          <a:p>
            <a:fld id="{C22208F2-0B68-41B0-81D7-2B78B1E39BFE}" type="slidenum">
              <a:rPr lang="en-US" smtClean="0"/>
              <a:t>‹#›</a:t>
            </a:fld>
            <a:endParaRPr lang="en-US"/>
          </a:p>
        </p:txBody>
      </p:sp>
    </p:spTree>
    <p:extLst>
      <p:ext uri="{BB962C8B-B14F-4D97-AF65-F5344CB8AC3E}">
        <p14:creationId xmlns:p14="http://schemas.microsoft.com/office/powerpoint/2010/main" val="217784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Copyright © 2018 Resource Center for CareerTech Advancement </a:t>
            </a:r>
            <a:endParaRPr lang="en-US"/>
          </a:p>
        </p:txBody>
      </p:sp>
      <p:sp>
        <p:nvSpPr>
          <p:cNvPr id="7" name="Slide Number Placeholder 6"/>
          <p:cNvSpPr>
            <a:spLocks noGrp="1"/>
          </p:cNvSpPr>
          <p:nvPr>
            <p:ph type="sldNum" sz="quarter" idx="12"/>
          </p:nvPr>
        </p:nvSpPr>
        <p:spPr/>
        <p:txBody>
          <a:bodyPr/>
          <a:lstStyle/>
          <a:p>
            <a:fld id="{C22208F2-0B68-41B0-81D7-2B78B1E39BFE}" type="slidenum">
              <a:rPr lang="en-US" smtClean="0"/>
              <a:t>‹#›</a:t>
            </a:fld>
            <a:endParaRPr lang="en-US"/>
          </a:p>
        </p:txBody>
      </p:sp>
    </p:spTree>
    <p:extLst>
      <p:ext uri="{BB962C8B-B14F-4D97-AF65-F5344CB8AC3E}">
        <p14:creationId xmlns:p14="http://schemas.microsoft.com/office/powerpoint/2010/main" val="1643345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2418735" y="6504038"/>
            <a:ext cx="7300451" cy="396823"/>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Copyright © 2018 Resource Center for </a:t>
            </a:r>
            <a:r>
              <a:rPr lang="en-US" dirty="0" err="1" smtClean="0"/>
              <a:t>CareerTech</a:t>
            </a:r>
            <a:r>
              <a:rPr lang="en-US" dirty="0" smtClean="0"/>
              <a:t> Advancement </a:t>
            </a:r>
            <a:endParaRPr lang="en-US" dirty="0"/>
          </a:p>
        </p:txBody>
      </p:sp>
      <p:sp>
        <p:nvSpPr>
          <p:cNvPr id="6" name="Slide Number Placeholder 5"/>
          <p:cNvSpPr>
            <a:spLocks noGrp="1"/>
          </p:cNvSpPr>
          <p:nvPr>
            <p:ph type="sldNum" sz="quarter" idx="4"/>
          </p:nvPr>
        </p:nvSpPr>
        <p:spPr>
          <a:xfrm>
            <a:off x="9719186" y="6356350"/>
            <a:ext cx="16346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208F2-0B68-41B0-81D7-2B78B1E39BFE}" type="slidenum">
              <a:rPr lang="en-US" smtClean="0"/>
              <a:t>‹#›</a:t>
            </a:fld>
            <a:endParaRPr lang="en-US"/>
          </a:p>
        </p:txBody>
      </p:sp>
    </p:spTree>
    <p:extLst>
      <p:ext uri="{BB962C8B-B14F-4D97-AF65-F5344CB8AC3E}">
        <p14:creationId xmlns:p14="http://schemas.microsoft.com/office/powerpoint/2010/main" val="1555435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okcareertech.org/educators/resource-center" TargetMode="External"/><Relationship Id="rId2" Type="http://schemas.openxmlformats.org/officeDocument/2006/relationships/hyperlink" Target="mailto:resourcecenter@careertech.ok.gov"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361951"/>
            <a:ext cx="9144000" cy="1057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solidFill>
                  <a:schemeClr val="accent6">
                    <a:lumMod val="75000"/>
                  </a:schemeClr>
                </a:solidFill>
              </a:rPr>
              <a:t>Green Living Skills – Part 3</a:t>
            </a:r>
            <a:endParaRPr lang="en-US" b="1" dirty="0">
              <a:solidFill>
                <a:schemeClr val="accent6">
                  <a:lumMod val="75000"/>
                </a:schemeClr>
              </a:solidFill>
            </a:endParaRPr>
          </a:p>
        </p:txBody>
      </p:sp>
      <p:sp>
        <p:nvSpPr>
          <p:cNvPr id="5" name="Subtitle 2"/>
          <p:cNvSpPr txBox="1">
            <a:spLocks/>
          </p:cNvSpPr>
          <p:nvPr/>
        </p:nvSpPr>
        <p:spPr>
          <a:xfrm>
            <a:off x="1524000" y="5734050"/>
            <a:ext cx="9144000" cy="74295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accent6">
                    <a:lumMod val="75000"/>
                  </a:schemeClr>
                </a:solidFill>
              </a:rPr>
              <a:t>Developed by Resource Center for </a:t>
            </a:r>
            <a:r>
              <a:rPr lang="en-US" dirty="0" err="1" smtClean="0">
                <a:solidFill>
                  <a:schemeClr val="accent6">
                    <a:lumMod val="75000"/>
                  </a:schemeClr>
                </a:solidFill>
              </a:rPr>
              <a:t>CareerTech</a:t>
            </a:r>
            <a:r>
              <a:rPr lang="en-US" dirty="0" smtClean="0">
                <a:solidFill>
                  <a:schemeClr val="accent6">
                    <a:lumMod val="75000"/>
                  </a:schemeClr>
                </a:solidFill>
              </a:rPr>
              <a:t> Advancement, </a:t>
            </a:r>
          </a:p>
          <a:p>
            <a:r>
              <a:rPr lang="en-US" dirty="0" smtClean="0">
                <a:solidFill>
                  <a:schemeClr val="accent6">
                    <a:lumMod val="75000"/>
                  </a:schemeClr>
                </a:solidFill>
              </a:rPr>
              <a:t>a division of Oklahoma </a:t>
            </a:r>
            <a:r>
              <a:rPr lang="en-US" dirty="0" err="1" smtClean="0">
                <a:solidFill>
                  <a:schemeClr val="accent6">
                    <a:lumMod val="75000"/>
                  </a:schemeClr>
                </a:solidFill>
              </a:rPr>
              <a:t>CareerTech</a:t>
            </a:r>
            <a:endParaRPr lang="en-US" dirty="0" smtClean="0">
              <a:solidFill>
                <a:schemeClr val="accent6">
                  <a:lumMod val="75000"/>
                </a:schemeClr>
              </a:solidFill>
            </a:endParaRPr>
          </a:p>
          <a:p>
            <a:endParaRPr lang="en-US" dirty="0"/>
          </a:p>
        </p:txBody>
      </p:sp>
      <p:sp>
        <p:nvSpPr>
          <p:cNvPr id="7" name="Title 1"/>
          <p:cNvSpPr txBox="1">
            <a:spLocks/>
          </p:cNvSpPr>
          <p:nvPr/>
        </p:nvSpPr>
        <p:spPr>
          <a:xfrm>
            <a:off x="1524000" y="1114151"/>
            <a:ext cx="9144000" cy="10803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smtClean="0">
                <a:solidFill>
                  <a:schemeClr val="accent6">
                    <a:lumMod val="75000"/>
                  </a:schemeClr>
                </a:solidFill>
              </a:rPr>
              <a:t>Making Green Choices</a:t>
            </a:r>
            <a:endParaRPr lang="en-US" dirty="0">
              <a:solidFill>
                <a:schemeClr val="accent6">
                  <a:lumMod val="75000"/>
                </a:schemeClr>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1733" y="2194504"/>
            <a:ext cx="4788533" cy="3180384"/>
          </a:xfrm>
          <a:prstGeom prst="rect">
            <a:avLst/>
          </a:prstGeom>
        </p:spPr>
      </p:pic>
      <p:sp>
        <p:nvSpPr>
          <p:cNvPr id="2" name="Footer Placeholder 1"/>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866721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Green Food Choices</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5"/>
            <a:ext cx="5583382" cy="4351338"/>
          </a:xfrm>
        </p:spPr>
        <p:txBody>
          <a:bodyPr/>
          <a:lstStyle/>
          <a:p>
            <a:r>
              <a:rPr lang="en-US" b="1" i="1" dirty="0">
                <a:solidFill>
                  <a:schemeClr val="accent6">
                    <a:lumMod val="75000"/>
                  </a:schemeClr>
                </a:solidFill>
              </a:rPr>
              <a:t>Organic food production </a:t>
            </a:r>
            <a:r>
              <a:rPr lang="en-US" dirty="0">
                <a:solidFill>
                  <a:schemeClr val="accent6">
                    <a:lumMod val="75000"/>
                  </a:schemeClr>
                </a:solidFill>
              </a:rPr>
              <a:t>involves techniques and philosophies that encourage environmental stewardship and biodiversity to grow more healthful and tastier foods. </a:t>
            </a:r>
            <a:endParaRPr lang="en-US" dirty="0" smtClean="0">
              <a:solidFill>
                <a:schemeClr val="accent6">
                  <a:lumMod val="75000"/>
                </a:schemeClr>
              </a:solidFill>
            </a:endParaRPr>
          </a:p>
          <a:p>
            <a:r>
              <a:rPr lang="en-US" dirty="0" smtClean="0">
                <a:solidFill>
                  <a:schemeClr val="accent6">
                    <a:lumMod val="75000"/>
                  </a:schemeClr>
                </a:solidFill>
              </a:rPr>
              <a:t>Organic </a:t>
            </a:r>
            <a:r>
              <a:rPr lang="en-US" dirty="0">
                <a:solidFill>
                  <a:schemeClr val="accent6">
                    <a:lumMod val="75000"/>
                  </a:schemeClr>
                </a:solidFill>
              </a:rPr>
              <a:t>production promotes sustainability and helps reduce dependence on nonrenewable resources</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6946" y="1690688"/>
            <a:ext cx="5629656" cy="430377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839095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Green Food Choices</a:t>
            </a:r>
            <a:endParaRPr lang="en-US" b="1" dirty="0">
              <a:solidFill>
                <a:schemeClr val="accent6">
                  <a:lumMod val="75000"/>
                </a:schemeClr>
              </a:solidFill>
            </a:endParaRPr>
          </a:p>
        </p:txBody>
      </p:sp>
      <p:sp>
        <p:nvSpPr>
          <p:cNvPr id="3" name="Content Placeholder 2"/>
          <p:cNvSpPr>
            <a:spLocks noGrp="1"/>
          </p:cNvSpPr>
          <p:nvPr>
            <p:ph idx="1"/>
          </p:nvPr>
        </p:nvSpPr>
        <p:spPr>
          <a:xfrm>
            <a:off x="4717473" y="1825625"/>
            <a:ext cx="7315199" cy="4351338"/>
          </a:xfrm>
        </p:spPr>
        <p:txBody>
          <a:bodyPr>
            <a:normAutofit/>
          </a:bodyPr>
          <a:lstStyle/>
          <a:p>
            <a:r>
              <a:rPr lang="en-US" dirty="0">
                <a:solidFill>
                  <a:schemeClr val="accent6">
                    <a:lumMod val="75000"/>
                  </a:schemeClr>
                </a:solidFill>
              </a:rPr>
              <a:t>The term “organic” is not the same as “natural.” </a:t>
            </a:r>
          </a:p>
          <a:p>
            <a:r>
              <a:rPr lang="en-US" dirty="0">
                <a:solidFill>
                  <a:schemeClr val="accent6">
                    <a:lumMod val="75000"/>
                  </a:schemeClr>
                </a:solidFill>
              </a:rPr>
              <a:t>Food items that have undergone minimal processing and that are free of preservatives are called natural. </a:t>
            </a:r>
            <a:endParaRPr lang="en-US" dirty="0" smtClean="0">
              <a:solidFill>
                <a:schemeClr val="accent6">
                  <a:lumMod val="75000"/>
                </a:schemeClr>
              </a:solidFill>
            </a:endParaRPr>
          </a:p>
          <a:p>
            <a:r>
              <a:rPr lang="en-US" dirty="0" smtClean="0">
                <a:solidFill>
                  <a:schemeClr val="accent6">
                    <a:lumMod val="75000"/>
                  </a:schemeClr>
                </a:solidFill>
              </a:rPr>
              <a:t>Not </a:t>
            </a:r>
            <a:r>
              <a:rPr lang="en-US" dirty="0">
                <a:solidFill>
                  <a:schemeClr val="accent6">
                    <a:lumMod val="75000"/>
                  </a:schemeClr>
                </a:solidFill>
              </a:rPr>
              <a:t>all natural foods are organic. In order for a product to be considered organic, producers must follow standards and guidelines set by the U.S. government.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425216"/>
            <a:ext cx="3359727" cy="5039591"/>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188480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Green Food Choices</a:t>
            </a:r>
            <a:endParaRPr lang="en-US" dirty="0"/>
          </a:p>
        </p:txBody>
      </p:sp>
      <p:sp>
        <p:nvSpPr>
          <p:cNvPr id="3" name="Content Placeholder 2"/>
          <p:cNvSpPr>
            <a:spLocks noGrp="1"/>
          </p:cNvSpPr>
          <p:nvPr>
            <p:ph idx="1"/>
          </p:nvPr>
        </p:nvSpPr>
        <p:spPr>
          <a:xfrm>
            <a:off x="838200" y="1825625"/>
            <a:ext cx="6518564" cy="4351338"/>
          </a:xfrm>
        </p:spPr>
        <p:txBody>
          <a:bodyPr>
            <a:normAutofit lnSpcReduction="10000"/>
          </a:bodyPr>
          <a:lstStyle/>
          <a:p>
            <a:r>
              <a:rPr lang="en-US" dirty="0">
                <a:solidFill>
                  <a:schemeClr val="accent6">
                    <a:lumMod val="75000"/>
                  </a:schemeClr>
                </a:solidFill>
              </a:rPr>
              <a:t>Organic farmers grow their produce by natural means, without the use of chemical insecticides and herbicides or irradiation (although certain chemical fertilizers are allowed). </a:t>
            </a:r>
            <a:endParaRPr lang="en-US" dirty="0" smtClean="0">
              <a:solidFill>
                <a:schemeClr val="accent6">
                  <a:lumMod val="75000"/>
                </a:schemeClr>
              </a:solidFill>
            </a:endParaRPr>
          </a:p>
          <a:p>
            <a:r>
              <a:rPr lang="en-US" dirty="0" smtClean="0">
                <a:solidFill>
                  <a:schemeClr val="accent6">
                    <a:lumMod val="75000"/>
                  </a:schemeClr>
                </a:solidFill>
              </a:rPr>
              <a:t>Organic </a:t>
            </a:r>
            <a:r>
              <a:rPr lang="en-US" dirty="0">
                <a:solidFill>
                  <a:schemeClr val="accent6">
                    <a:lumMod val="75000"/>
                  </a:schemeClr>
                </a:solidFill>
              </a:rPr>
              <a:t>products are not genetically modified. </a:t>
            </a:r>
          </a:p>
          <a:p>
            <a:r>
              <a:rPr lang="en-US" dirty="0" smtClean="0">
                <a:solidFill>
                  <a:schemeClr val="accent6">
                    <a:lumMod val="75000"/>
                  </a:schemeClr>
                </a:solidFill>
              </a:rPr>
              <a:t>A </a:t>
            </a:r>
            <a:r>
              <a:rPr lang="en-US" i="1" dirty="0">
                <a:solidFill>
                  <a:schemeClr val="accent6">
                    <a:lumMod val="75000"/>
                  </a:schemeClr>
                </a:solidFill>
              </a:rPr>
              <a:t>genetically modified organism </a:t>
            </a:r>
            <a:r>
              <a:rPr lang="en-US" dirty="0">
                <a:solidFill>
                  <a:schemeClr val="accent6">
                    <a:lumMod val="75000"/>
                  </a:schemeClr>
                </a:solidFill>
              </a:rPr>
              <a:t>(GMO) is a plant or animal that has been changed by </a:t>
            </a:r>
            <a:r>
              <a:rPr lang="en-US" i="1" dirty="0">
                <a:solidFill>
                  <a:schemeClr val="accent6">
                    <a:lumMod val="75000"/>
                  </a:schemeClr>
                </a:solidFill>
              </a:rPr>
              <a:t>genetic engineering </a:t>
            </a:r>
            <a:r>
              <a:rPr lang="en-US" dirty="0">
                <a:solidFill>
                  <a:schemeClr val="accent6">
                    <a:lumMod val="75000"/>
                  </a:schemeClr>
                </a:solidFill>
              </a:rPr>
              <a:t>(GE) — the altering of genetic codes in a laboratory</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5473" y="571500"/>
            <a:ext cx="4267200" cy="571500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081233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Green Food Choices</a:t>
            </a:r>
            <a:endParaRPr lang="en-US" dirty="0"/>
          </a:p>
        </p:txBody>
      </p:sp>
      <p:sp>
        <p:nvSpPr>
          <p:cNvPr id="3" name="Content Placeholder 2"/>
          <p:cNvSpPr>
            <a:spLocks noGrp="1"/>
          </p:cNvSpPr>
          <p:nvPr>
            <p:ph idx="1"/>
          </p:nvPr>
        </p:nvSpPr>
        <p:spPr>
          <a:xfrm>
            <a:off x="838200" y="1825625"/>
            <a:ext cx="10515600" cy="4886902"/>
          </a:xfrm>
        </p:spPr>
        <p:txBody>
          <a:bodyPr>
            <a:normAutofit lnSpcReduction="10000"/>
          </a:bodyPr>
          <a:lstStyle/>
          <a:p>
            <a:r>
              <a:rPr lang="en-US" dirty="0" smtClean="0">
                <a:solidFill>
                  <a:schemeClr val="accent6">
                    <a:lumMod val="75000"/>
                  </a:schemeClr>
                </a:solidFill>
              </a:rPr>
              <a:t>Organically </a:t>
            </a:r>
            <a:r>
              <a:rPr lang="en-US" dirty="0">
                <a:solidFill>
                  <a:schemeClr val="accent6">
                    <a:lumMod val="75000"/>
                  </a:schemeClr>
                </a:solidFill>
              </a:rPr>
              <a:t>grown fruits, vegetables, and other </a:t>
            </a:r>
            <a:r>
              <a:rPr lang="en-US" dirty="0" smtClean="0">
                <a:solidFill>
                  <a:schemeClr val="accent6">
                    <a:lumMod val="75000"/>
                  </a:schemeClr>
                </a:solidFill>
              </a:rPr>
              <a:t>                          produce </a:t>
            </a:r>
            <a:r>
              <a:rPr lang="en-US" dirty="0">
                <a:solidFill>
                  <a:schemeClr val="accent6">
                    <a:lumMod val="75000"/>
                  </a:schemeClr>
                </a:solidFill>
              </a:rPr>
              <a:t>can display the USDA Organic sticker.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word “organic” may also appear on milk, cheese, and egg cartons.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phrase “100 percent organic” appears on processed foods made only with organic ingredients. </a:t>
            </a:r>
            <a:endParaRPr lang="en-US" dirty="0" smtClean="0">
              <a:solidFill>
                <a:schemeClr val="accent6">
                  <a:lumMod val="75000"/>
                </a:schemeClr>
              </a:solidFill>
            </a:endParaRPr>
          </a:p>
          <a:p>
            <a:r>
              <a:rPr lang="en-US" dirty="0" smtClean="0">
                <a:solidFill>
                  <a:schemeClr val="accent6">
                    <a:lumMod val="75000"/>
                  </a:schemeClr>
                </a:solidFill>
              </a:rPr>
              <a:t>“</a:t>
            </a:r>
            <a:r>
              <a:rPr lang="en-US" dirty="0">
                <a:solidFill>
                  <a:schemeClr val="accent6">
                    <a:lumMod val="75000"/>
                  </a:schemeClr>
                </a:solidFill>
              </a:rPr>
              <a:t>Organic” appears on the packaging of processed foods that are made of at least 95 percent organic ingredients by weight. </a:t>
            </a:r>
            <a:endParaRPr lang="en-US" dirty="0" smtClean="0">
              <a:solidFill>
                <a:schemeClr val="accent6">
                  <a:lumMod val="75000"/>
                </a:schemeClr>
              </a:solidFill>
            </a:endParaRPr>
          </a:p>
          <a:p>
            <a:r>
              <a:rPr lang="en-US" dirty="0" smtClean="0">
                <a:solidFill>
                  <a:schemeClr val="accent6">
                    <a:lumMod val="75000"/>
                  </a:schemeClr>
                </a:solidFill>
              </a:rPr>
              <a:t>Products </a:t>
            </a:r>
            <a:r>
              <a:rPr lang="en-US" dirty="0">
                <a:solidFill>
                  <a:schemeClr val="accent6">
                    <a:lumMod val="75000"/>
                  </a:schemeClr>
                </a:solidFill>
              </a:rPr>
              <a:t>that are “made with organic ingredients” are made of at least 70 percent organic ingredients</a:t>
            </a:r>
            <a:r>
              <a:rPr lang="en-US" dirty="0" smtClean="0">
                <a:solidFill>
                  <a:schemeClr val="accent6">
                    <a:lumMod val="75000"/>
                  </a:schemeClr>
                </a:solidFill>
              </a:rPr>
              <a:t>.</a:t>
            </a:r>
          </a:p>
          <a:p>
            <a:r>
              <a:rPr lang="en-US" dirty="0">
                <a:solidFill>
                  <a:schemeClr val="accent6">
                    <a:lumMod val="75000"/>
                  </a:schemeClr>
                </a:solidFill>
              </a:rPr>
              <a:t>Organic items may cost a little more because more time and labor may be required in the production process, and because the production facilities are often smaller.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3673" y="174913"/>
            <a:ext cx="2833255" cy="244982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620864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Green Food Choices</a:t>
            </a:r>
            <a:endParaRPr lang="en-US" dirty="0"/>
          </a:p>
        </p:txBody>
      </p:sp>
      <p:sp>
        <p:nvSpPr>
          <p:cNvPr id="3" name="Content Placeholder 2"/>
          <p:cNvSpPr>
            <a:spLocks noGrp="1"/>
          </p:cNvSpPr>
          <p:nvPr>
            <p:ph idx="1"/>
          </p:nvPr>
        </p:nvSpPr>
        <p:spPr>
          <a:xfrm>
            <a:off x="2431472" y="1825625"/>
            <a:ext cx="9760527" cy="4886902"/>
          </a:xfrm>
        </p:spPr>
        <p:txBody>
          <a:bodyPr>
            <a:normAutofit lnSpcReduction="10000"/>
          </a:bodyPr>
          <a:lstStyle/>
          <a:p>
            <a:r>
              <a:rPr lang="en-US" b="1" i="1" dirty="0">
                <a:solidFill>
                  <a:schemeClr val="accent6">
                    <a:lumMod val="75000"/>
                  </a:schemeClr>
                </a:solidFill>
              </a:rPr>
              <a:t>Fair trade </a:t>
            </a:r>
            <a:r>
              <a:rPr lang="en-US" dirty="0">
                <a:solidFill>
                  <a:schemeClr val="accent6">
                    <a:lumMod val="75000"/>
                  </a:schemeClr>
                </a:solidFill>
              </a:rPr>
              <a:t>is a system that promotes economic and social equality while respecting cultural identity.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term fair trade is often used when labeling items produced in developing countries, such as clothing, coffee, bananas, pineapples, furniture, toys, personal accessories, and many other products.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fair trade label assures the consumer that the farmers and workers are paid and treated fairly, the rights of women and children are protected, and that the working conditions are safe. </a:t>
            </a:r>
            <a:endParaRPr lang="en-US" dirty="0" smtClean="0">
              <a:solidFill>
                <a:schemeClr val="accent6">
                  <a:lumMod val="75000"/>
                </a:schemeClr>
              </a:solidFill>
            </a:endParaRPr>
          </a:p>
          <a:p>
            <a:r>
              <a:rPr lang="en-US" dirty="0" smtClean="0">
                <a:solidFill>
                  <a:schemeClr val="accent6">
                    <a:lumMod val="75000"/>
                  </a:schemeClr>
                </a:solidFill>
              </a:rPr>
              <a:t>Fair </a:t>
            </a:r>
            <a:r>
              <a:rPr lang="en-US" dirty="0">
                <a:solidFill>
                  <a:schemeClr val="accent6">
                    <a:lumMod val="75000"/>
                  </a:schemeClr>
                </a:solidFill>
              </a:rPr>
              <a:t>trade produce is grown using the practices of sustainable agriculture, water conservation, and environmental stewardship, and it is often organic.</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450" y="3207761"/>
            <a:ext cx="2119676" cy="1738312"/>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436651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Green Food Choices</a:t>
            </a:r>
            <a:endParaRPr lang="en-US" dirty="0"/>
          </a:p>
        </p:txBody>
      </p:sp>
      <p:sp>
        <p:nvSpPr>
          <p:cNvPr id="3" name="Content Placeholder 2"/>
          <p:cNvSpPr>
            <a:spLocks noGrp="1"/>
          </p:cNvSpPr>
          <p:nvPr>
            <p:ph idx="1"/>
          </p:nvPr>
        </p:nvSpPr>
        <p:spPr>
          <a:xfrm>
            <a:off x="838200" y="1825625"/>
            <a:ext cx="9594273" cy="4886902"/>
          </a:xfrm>
        </p:spPr>
        <p:txBody>
          <a:bodyPr>
            <a:normAutofit/>
          </a:bodyPr>
          <a:lstStyle/>
          <a:p>
            <a:r>
              <a:rPr lang="en-US" dirty="0">
                <a:solidFill>
                  <a:schemeClr val="accent6">
                    <a:lumMod val="75000"/>
                  </a:schemeClr>
                </a:solidFill>
              </a:rPr>
              <a:t>Fair trade organizations work to develop </a:t>
            </a:r>
            <a:r>
              <a:rPr lang="en-US" dirty="0" smtClean="0">
                <a:solidFill>
                  <a:schemeClr val="accent6">
                    <a:lumMod val="75000"/>
                  </a:schemeClr>
                </a:solidFill>
              </a:rPr>
              <a:t>              partner-ships </a:t>
            </a:r>
            <a:r>
              <a:rPr lang="en-US" dirty="0">
                <a:solidFill>
                  <a:schemeClr val="accent6">
                    <a:lumMod val="75000"/>
                  </a:schemeClr>
                </a:solidFill>
              </a:rPr>
              <a:t>with their suppliers and also contribute to the </a:t>
            </a:r>
            <a:r>
              <a:rPr lang="en-US" dirty="0" smtClean="0">
                <a:solidFill>
                  <a:schemeClr val="accent6">
                    <a:lumMod val="75000"/>
                  </a:schemeClr>
                </a:solidFill>
              </a:rPr>
              <a:t>             development </a:t>
            </a:r>
            <a:r>
              <a:rPr lang="en-US" dirty="0">
                <a:solidFill>
                  <a:schemeClr val="accent6">
                    <a:lumMod val="75000"/>
                  </a:schemeClr>
                </a:solidFill>
              </a:rPr>
              <a:t>of communities. </a:t>
            </a:r>
            <a:endParaRPr lang="en-US" dirty="0" smtClean="0">
              <a:solidFill>
                <a:schemeClr val="accent6">
                  <a:lumMod val="75000"/>
                </a:schemeClr>
              </a:solidFill>
            </a:endParaRPr>
          </a:p>
          <a:p>
            <a:r>
              <a:rPr lang="en-US" dirty="0" smtClean="0">
                <a:solidFill>
                  <a:schemeClr val="accent6">
                    <a:lumMod val="75000"/>
                  </a:schemeClr>
                </a:solidFill>
              </a:rPr>
              <a:t>By </a:t>
            </a:r>
            <a:r>
              <a:rPr lang="en-US" dirty="0">
                <a:solidFill>
                  <a:schemeClr val="accent6">
                    <a:lumMod val="75000"/>
                  </a:schemeClr>
                </a:solidFill>
              </a:rPr>
              <a:t>promoting a fair system of exchange, local producers can create sustainable, positive change and improve their living conditions and overall quality of life. </a:t>
            </a:r>
            <a:endParaRPr lang="en-US" dirty="0" smtClean="0">
              <a:solidFill>
                <a:schemeClr val="accent6">
                  <a:lumMod val="75000"/>
                </a:schemeClr>
              </a:solidFill>
            </a:endParaRPr>
          </a:p>
          <a:p>
            <a:r>
              <a:rPr lang="en-US" dirty="0" smtClean="0">
                <a:solidFill>
                  <a:schemeClr val="accent6">
                    <a:lumMod val="75000"/>
                  </a:schemeClr>
                </a:solidFill>
              </a:rPr>
              <a:t>Working </a:t>
            </a:r>
            <a:r>
              <a:rPr lang="en-US" dirty="0">
                <a:solidFill>
                  <a:schemeClr val="accent6">
                    <a:lumMod val="75000"/>
                  </a:schemeClr>
                </a:solidFill>
              </a:rPr>
              <a:t>directly with farmers, artisans, and </a:t>
            </a:r>
            <a:r>
              <a:rPr lang="en-US" dirty="0" err="1">
                <a:solidFill>
                  <a:schemeClr val="accent6">
                    <a:lumMod val="75000"/>
                  </a:schemeClr>
                </a:solidFill>
              </a:rPr>
              <a:t>craftworkers</a:t>
            </a:r>
            <a:r>
              <a:rPr lang="en-US" dirty="0">
                <a:solidFill>
                  <a:schemeClr val="accent6">
                    <a:lumMod val="75000"/>
                  </a:schemeClr>
                </a:solidFill>
              </a:rPr>
              <a:t>, fair trade organizations keep prices affordable for consumers while returning a higher amount to the producers.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6473" y="219651"/>
            <a:ext cx="3853330" cy="2562837"/>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270687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Green Food Choices</a:t>
            </a:r>
            <a:endParaRPr lang="en-US" dirty="0"/>
          </a:p>
        </p:txBody>
      </p:sp>
      <p:sp>
        <p:nvSpPr>
          <p:cNvPr id="3" name="Content Placeholder 2"/>
          <p:cNvSpPr>
            <a:spLocks noGrp="1"/>
          </p:cNvSpPr>
          <p:nvPr>
            <p:ph idx="1"/>
          </p:nvPr>
        </p:nvSpPr>
        <p:spPr>
          <a:xfrm>
            <a:off x="3886200" y="1690688"/>
            <a:ext cx="7897091" cy="4886902"/>
          </a:xfrm>
        </p:spPr>
        <p:txBody>
          <a:bodyPr>
            <a:normAutofit lnSpcReduction="10000"/>
          </a:bodyPr>
          <a:lstStyle/>
          <a:p>
            <a:r>
              <a:rPr lang="en-US" dirty="0">
                <a:solidFill>
                  <a:schemeClr val="accent6">
                    <a:lumMod val="75000"/>
                  </a:schemeClr>
                </a:solidFill>
              </a:rPr>
              <a:t>Produce grown in the U.S. travels an average of 1500 miles before it reaches the consumer. American food prices have remained relatively low because energy prices have stayed low. As energy prices increase, food prices will likely increase as well.</a:t>
            </a:r>
          </a:p>
          <a:p>
            <a:r>
              <a:rPr lang="en-US" dirty="0">
                <a:solidFill>
                  <a:schemeClr val="accent6">
                    <a:lumMod val="75000"/>
                  </a:schemeClr>
                </a:solidFill>
              </a:rPr>
              <a:t>Buying local does not necessarily mean that products are organic or sustainable. However, buying local often brings the consumer face-to-face with the producer. This allows consumers to ask how the products they buy are grown and produced. Consumers also get the chance to meet the producers.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37" y="2667434"/>
            <a:ext cx="3505198" cy="2337901"/>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499005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Green Food Choices</a:t>
            </a:r>
            <a:endParaRPr lang="en-US" dirty="0"/>
          </a:p>
        </p:txBody>
      </p:sp>
      <p:sp>
        <p:nvSpPr>
          <p:cNvPr id="3" name="Content Placeholder 2"/>
          <p:cNvSpPr>
            <a:spLocks noGrp="1"/>
          </p:cNvSpPr>
          <p:nvPr>
            <p:ph idx="1"/>
          </p:nvPr>
        </p:nvSpPr>
        <p:spPr>
          <a:xfrm>
            <a:off x="838200" y="1690688"/>
            <a:ext cx="4481945" cy="4886902"/>
          </a:xfrm>
        </p:spPr>
        <p:txBody>
          <a:bodyPr>
            <a:normAutofit/>
          </a:bodyPr>
          <a:lstStyle/>
          <a:p>
            <a:r>
              <a:rPr lang="en-US" dirty="0">
                <a:solidFill>
                  <a:schemeClr val="accent6">
                    <a:lumMod val="75000"/>
                  </a:schemeClr>
                </a:solidFill>
              </a:rPr>
              <a:t>An easy way to buy local is to start with fruits and vegetables. By eating local produce when it is in season, your family enjoys the benefits of eating fresh, good tasting, unprocessed foods. You also help eliminate the waste of food that is damaged during shipping.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375254"/>
            <a:ext cx="5778109" cy="4777922"/>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707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Green Food Choices</a:t>
            </a:r>
            <a:endParaRPr lang="en-US" dirty="0"/>
          </a:p>
        </p:txBody>
      </p:sp>
      <p:sp>
        <p:nvSpPr>
          <p:cNvPr id="3" name="Content Placeholder 2"/>
          <p:cNvSpPr>
            <a:spLocks noGrp="1"/>
          </p:cNvSpPr>
          <p:nvPr>
            <p:ph idx="1"/>
          </p:nvPr>
        </p:nvSpPr>
        <p:spPr>
          <a:xfrm>
            <a:off x="3574474" y="1430594"/>
            <a:ext cx="8617526" cy="5146996"/>
          </a:xfrm>
        </p:spPr>
        <p:txBody>
          <a:bodyPr>
            <a:noAutofit/>
          </a:bodyPr>
          <a:lstStyle/>
          <a:p>
            <a:r>
              <a:rPr lang="en-US" dirty="0" smtClean="0">
                <a:solidFill>
                  <a:schemeClr val="accent6">
                    <a:lumMod val="75000"/>
                  </a:schemeClr>
                </a:solidFill>
              </a:rPr>
              <a:t>Buying </a:t>
            </a:r>
            <a:r>
              <a:rPr lang="en-US" dirty="0">
                <a:solidFill>
                  <a:schemeClr val="accent6">
                    <a:lumMod val="75000"/>
                  </a:schemeClr>
                </a:solidFill>
              </a:rPr>
              <a:t>local is also eco-friendly because it reduces transportation. Consumers who are worried about fuel consumption and global warming believe they can do their part by supporting growers and producers who operate closer to home. Local food production also reduces food processing and packaging requirements. Much less paper and cardboard is needed to package food to keep it fresh because it is not transported over long distances and kept in containers for long periods of time. Buying local can increase a sense of community, as well as increase purchasing options in the marketplace — community vendors can carry products that often aren’t available in national chain stores.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605089"/>
            <a:ext cx="2639290" cy="249328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084569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Green Food Choices</a:t>
            </a:r>
            <a:endParaRPr lang="en-US" dirty="0"/>
          </a:p>
        </p:txBody>
      </p:sp>
      <p:sp>
        <p:nvSpPr>
          <p:cNvPr id="3" name="Content Placeholder 2"/>
          <p:cNvSpPr>
            <a:spLocks noGrp="1"/>
          </p:cNvSpPr>
          <p:nvPr>
            <p:ph idx="1"/>
          </p:nvPr>
        </p:nvSpPr>
        <p:spPr>
          <a:xfrm>
            <a:off x="838200" y="1690688"/>
            <a:ext cx="5815149" cy="4886902"/>
          </a:xfrm>
        </p:spPr>
        <p:txBody>
          <a:bodyPr>
            <a:noAutofit/>
          </a:bodyPr>
          <a:lstStyle/>
          <a:p>
            <a:r>
              <a:rPr lang="en-US" b="1" dirty="0">
                <a:solidFill>
                  <a:schemeClr val="accent6">
                    <a:lumMod val="75000"/>
                  </a:schemeClr>
                </a:solidFill>
              </a:rPr>
              <a:t>Green Choices for Preparing and Serving Food</a:t>
            </a:r>
            <a:endParaRPr lang="en-US" dirty="0">
              <a:solidFill>
                <a:schemeClr val="accent6">
                  <a:lumMod val="75000"/>
                </a:schemeClr>
              </a:solidFill>
            </a:endParaRPr>
          </a:p>
          <a:p>
            <a:pPr lvl="1"/>
            <a:r>
              <a:rPr lang="en-US" dirty="0">
                <a:solidFill>
                  <a:schemeClr val="accent6">
                    <a:lumMod val="75000"/>
                  </a:schemeClr>
                </a:solidFill>
              </a:rPr>
              <a:t>Cook at home, instead of going to a </a:t>
            </a:r>
            <a:r>
              <a:rPr lang="en-US" dirty="0" smtClean="0">
                <a:solidFill>
                  <a:schemeClr val="accent6">
                    <a:lumMod val="75000"/>
                  </a:schemeClr>
                </a:solidFill>
              </a:rPr>
              <a:t>restaurant</a:t>
            </a:r>
            <a:r>
              <a:rPr lang="en-US" dirty="0">
                <a:solidFill>
                  <a:schemeClr val="accent6">
                    <a:lumMod val="75000"/>
                  </a:schemeClr>
                </a:solidFill>
              </a:rPr>
              <a:t>. This will save fuel and product packaging, and can be better for your health.</a:t>
            </a:r>
          </a:p>
          <a:p>
            <a:pPr lvl="1"/>
            <a:r>
              <a:rPr lang="en-US" dirty="0">
                <a:solidFill>
                  <a:schemeClr val="accent6">
                    <a:lumMod val="75000"/>
                  </a:schemeClr>
                </a:solidFill>
              </a:rPr>
              <a:t>Use the smallest appliance that will do the </a:t>
            </a:r>
            <a:r>
              <a:rPr lang="en-US" dirty="0" smtClean="0">
                <a:solidFill>
                  <a:schemeClr val="accent6">
                    <a:lumMod val="75000"/>
                  </a:schemeClr>
                </a:solidFill>
              </a:rPr>
              <a:t>job</a:t>
            </a:r>
            <a:r>
              <a:rPr lang="en-US" dirty="0">
                <a:solidFill>
                  <a:schemeClr val="accent6">
                    <a:lumMod val="75000"/>
                  </a:schemeClr>
                </a:solidFill>
              </a:rPr>
              <a:t>. </a:t>
            </a:r>
          </a:p>
          <a:p>
            <a:pPr marL="457200" lvl="1" indent="0">
              <a:buNone/>
            </a:pPr>
            <a:r>
              <a:rPr lang="en-US" dirty="0" smtClean="0">
                <a:solidFill>
                  <a:schemeClr val="accent6">
                    <a:lumMod val="75000"/>
                  </a:schemeClr>
                </a:solidFill>
              </a:rPr>
              <a:t>	</a:t>
            </a:r>
            <a:r>
              <a:rPr lang="en-US" dirty="0" smtClean="0">
                <a:solidFill>
                  <a:schemeClr val="accent6">
                    <a:lumMod val="75000"/>
                  </a:schemeClr>
                </a:solidFill>
              </a:rPr>
              <a:t>Example: </a:t>
            </a:r>
            <a:r>
              <a:rPr lang="en-US" dirty="0">
                <a:solidFill>
                  <a:schemeClr val="accent6">
                    <a:lumMod val="75000"/>
                  </a:schemeClr>
                </a:solidFill>
              </a:rPr>
              <a:t>Instead of heating a small </a:t>
            </a:r>
            <a:r>
              <a:rPr lang="en-US" dirty="0" smtClean="0">
                <a:solidFill>
                  <a:schemeClr val="accent6">
                    <a:lumMod val="75000"/>
                  </a:schemeClr>
                </a:solidFill>
              </a:rPr>
              <a:t>	item </a:t>
            </a:r>
            <a:r>
              <a:rPr lang="en-US" dirty="0">
                <a:solidFill>
                  <a:schemeClr val="accent6">
                    <a:lumMod val="75000"/>
                  </a:schemeClr>
                </a:solidFill>
              </a:rPr>
              <a:t>in the oven, use a </a:t>
            </a:r>
            <a:r>
              <a:rPr lang="en-US" dirty="0" smtClean="0">
                <a:solidFill>
                  <a:schemeClr val="accent6">
                    <a:lumMod val="75000"/>
                  </a:schemeClr>
                </a:solidFill>
              </a:rPr>
              <a:t>toaster </a:t>
            </a:r>
            <a:r>
              <a:rPr lang="en-US" dirty="0">
                <a:solidFill>
                  <a:schemeClr val="accent6">
                    <a:lumMod val="75000"/>
                  </a:schemeClr>
                </a:solidFill>
              </a:rPr>
              <a:t>oven.</a:t>
            </a:r>
          </a:p>
          <a:p>
            <a:pPr lvl="1"/>
            <a:r>
              <a:rPr lang="en-US" dirty="0">
                <a:solidFill>
                  <a:schemeClr val="accent6">
                    <a:lumMod val="75000"/>
                  </a:schemeClr>
                </a:solidFill>
              </a:rPr>
              <a:t>Make sure the pan fits the size of the </a:t>
            </a:r>
            <a:r>
              <a:rPr lang="en-US" dirty="0" smtClean="0">
                <a:solidFill>
                  <a:schemeClr val="accent6">
                    <a:lumMod val="75000"/>
                  </a:schemeClr>
                </a:solidFill>
              </a:rPr>
              <a:t>heating element </a:t>
            </a:r>
            <a:r>
              <a:rPr lang="en-US" dirty="0">
                <a:solidFill>
                  <a:schemeClr val="accent6">
                    <a:lumMod val="75000"/>
                  </a:schemeClr>
                </a:solidFill>
              </a:rPr>
              <a:t>or burner</a:t>
            </a:r>
            <a:r>
              <a:rPr lang="en-US" dirty="0" smtClean="0">
                <a:solidFill>
                  <a:schemeClr val="accent6">
                    <a:lumMod val="75000"/>
                  </a:schemeClr>
                </a:solidFill>
              </a:rPr>
              <a:t>.</a:t>
            </a:r>
            <a:endParaRPr lang="en-US"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657" y="2018330"/>
            <a:ext cx="5538651" cy="3694176"/>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765668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Making Green Choices</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4"/>
            <a:ext cx="7659029" cy="4664385"/>
          </a:xfrm>
        </p:spPr>
        <p:txBody>
          <a:bodyPr/>
          <a:lstStyle/>
          <a:p>
            <a:r>
              <a:rPr lang="en-US" dirty="0">
                <a:solidFill>
                  <a:schemeClr val="accent6">
                    <a:lumMod val="75000"/>
                  </a:schemeClr>
                </a:solidFill>
              </a:rPr>
              <a:t>Green choices confront us every day. </a:t>
            </a:r>
            <a:endParaRPr lang="en-US" dirty="0" smtClean="0">
              <a:solidFill>
                <a:schemeClr val="accent6">
                  <a:lumMod val="75000"/>
                </a:schemeClr>
              </a:solidFill>
            </a:endParaRPr>
          </a:p>
          <a:p>
            <a:r>
              <a:rPr lang="en-US" dirty="0" smtClean="0">
                <a:solidFill>
                  <a:schemeClr val="accent6">
                    <a:lumMod val="75000"/>
                  </a:schemeClr>
                </a:solidFill>
              </a:rPr>
              <a:t>We </a:t>
            </a:r>
            <a:r>
              <a:rPr lang="en-US" dirty="0">
                <a:solidFill>
                  <a:schemeClr val="accent6">
                    <a:lumMod val="75000"/>
                  </a:schemeClr>
                </a:solidFill>
              </a:rPr>
              <a:t>can use water more wisely, buy better foods, shop for alternative and eco-friendly products, or choose not to buy new products at all. </a:t>
            </a:r>
            <a:endParaRPr lang="en-US" dirty="0" smtClean="0">
              <a:solidFill>
                <a:schemeClr val="accent6">
                  <a:lumMod val="75000"/>
                </a:schemeClr>
              </a:solidFill>
            </a:endParaRPr>
          </a:p>
          <a:p>
            <a:r>
              <a:rPr lang="en-US" dirty="0" smtClean="0">
                <a:solidFill>
                  <a:schemeClr val="accent6">
                    <a:lumMod val="75000"/>
                  </a:schemeClr>
                </a:solidFill>
              </a:rPr>
              <a:t>We </a:t>
            </a:r>
            <a:r>
              <a:rPr lang="en-US" dirty="0">
                <a:solidFill>
                  <a:schemeClr val="accent6">
                    <a:lumMod val="75000"/>
                  </a:schemeClr>
                </a:solidFill>
              </a:rPr>
              <a:t>can save energy and money every day at home and at work, and can even change our lifestyles to a greener one.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8018" y="2249371"/>
            <a:ext cx="1803400" cy="274320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456294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Green Food Choices</a:t>
            </a:r>
            <a:endParaRPr lang="en-US" dirty="0"/>
          </a:p>
        </p:txBody>
      </p:sp>
      <p:sp>
        <p:nvSpPr>
          <p:cNvPr id="3" name="Content Placeholder 2"/>
          <p:cNvSpPr>
            <a:spLocks noGrp="1"/>
          </p:cNvSpPr>
          <p:nvPr>
            <p:ph idx="1"/>
          </p:nvPr>
        </p:nvSpPr>
        <p:spPr>
          <a:xfrm>
            <a:off x="6096000" y="1690688"/>
            <a:ext cx="5895109" cy="4886902"/>
          </a:xfrm>
        </p:spPr>
        <p:txBody>
          <a:bodyPr>
            <a:noAutofit/>
          </a:bodyPr>
          <a:lstStyle/>
          <a:p>
            <a:pPr lvl="1"/>
            <a:r>
              <a:rPr lang="en-US" dirty="0" smtClean="0">
                <a:solidFill>
                  <a:schemeClr val="accent6">
                    <a:lumMod val="75000"/>
                  </a:schemeClr>
                </a:solidFill>
              </a:rPr>
              <a:t>Use </a:t>
            </a:r>
            <a:r>
              <a:rPr lang="en-US" dirty="0">
                <a:solidFill>
                  <a:schemeClr val="accent6">
                    <a:lumMod val="75000"/>
                  </a:schemeClr>
                </a:solidFill>
              </a:rPr>
              <a:t>cloth napkins and towels and  washable plates, rather than single-use paper products.</a:t>
            </a:r>
          </a:p>
          <a:p>
            <a:pPr lvl="1"/>
            <a:r>
              <a:rPr lang="en-US" dirty="0">
                <a:solidFill>
                  <a:schemeClr val="accent6">
                    <a:lumMod val="75000"/>
                  </a:schemeClr>
                </a:solidFill>
              </a:rPr>
              <a:t>While waiting for hot water from </a:t>
            </a:r>
            <a:r>
              <a:rPr lang="en-US" dirty="0" smtClean="0">
                <a:solidFill>
                  <a:schemeClr val="accent6">
                    <a:lumMod val="75000"/>
                  </a:schemeClr>
                </a:solidFill>
              </a:rPr>
              <a:t>the </a:t>
            </a:r>
            <a:r>
              <a:rPr lang="en-US" dirty="0">
                <a:solidFill>
                  <a:schemeClr val="accent6">
                    <a:lumMod val="75000"/>
                  </a:schemeClr>
                </a:solidFill>
              </a:rPr>
              <a:t>faucet, use the cold running water to fill a coffee or tea pot, a pet’s water bowl, a water pitcher or refillable water bottle, etc.</a:t>
            </a:r>
          </a:p>
          <a:p>
            <a:pPr lvl="1"/>
            <a:r>
              <a:rPr lang="en-US" dirty="0">
                <a:solidFill>
                  <a:schemeClr val="accent6">
                    <a:lumMod val="75000"/>
                  </a:schemeClr>
                </a:solidFill>
              </a:rPr>
              <a:t>Wash dishes by hand if the </a:t>
            </a:r>
            <a:r>
              <a:rPr lang="en-US" dirty="0" smtClean="0">
                <a:solidFill>
                  <a:schemeClr val="accent6">
                    <a:lumMod val="75000"/>
                  </a:schemeClr>
                </a:solidFill>
              </a:rPr>
              <a:t>dishwasher </a:t>
            </a:r>
            <a:r>
              <a:rPr lang="en-US" dirty="0">
                <a:solidFill>
                  <a:schemeClr val="accent6">
                    <a:lumMod val="75000"/>
                  </a:schemeClr>
                </a:solidFill>
              </a:rPr>
              <a:t>will not be full. Use a sink full of water, rather than running water. (Rinse clean dishes under running water.)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123" y="1980646"/>
            <a:ext cx="5508014" cy="3672009"/>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408415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Eco-Friendly Fabrics and Clothing</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5"/>
            <a:ext cx="6102927" cy="4351338"/>
          </a:xfrm>
        </p:spPr>
        <p:txBody>
          <a:bodyPr/>
          <a:lstStyle/>
          <a:p>
            <a:r>
              <a:rPr lang="en-US" dirty="0">
                <a:solidFill>
                  <a:schemeClr val="accent6">
                    <a:lumMod val="75000"/>
                  </a:schemeClr>
                </a:solidFill>
              </a:rPr>
              <a:t>Green clothing or </a:t>
            </a:r>
            <a:r>
              <a:rPr lang="en-US" b="1" i="1" dirty="0">
                <a:solidFill>
                  <a:schemeClr val="accent6">
                    <a:lumMod val="75000"/>
                  </a:schemeClr>
                </a:solidFill>
              </a:rPr>
              <a:t>eco-clothing </a:t>
            </a:r>
            <a:r>
              <a:rPr lang="en-US" dirty="0">
                <a:solidFill>
                  <a:schemeClr val="accent6">
                    <a:lumMod val="75000"/>
                  </a:schemeClr>
                </a:solidFill>
              </a:rPr>
              <a:t>is made from fibers, fabrics, and substances produced in an environmentally friendly way. It is also a means for creating safe clothing materials that are healthy for the people who manufacture them and the people who wear them. The use of organic substances and sustainability are key characteristics.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1129" y="2015836"/>
            <a:ext cx="3815321" cy="3179618"/>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396490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Eco-Friendly Fabrics and Clothing</a:t>
            </a:r>
            <a:endParaRPr lang="en-US" b="1" dirty="0">
              <a:solidFill>
                <a:schemeClr val="accent6">
                  <a:lumMod val="75000"/>
                </a:schemeClr>
              </a:solidFill>
            </a:endParaRPr>
          </a:p>
        </p:txBody>
      </p:sp>
      <p:sp>
        <p:nvSpPr>
          <p:cNvPr id="3" name="Content Placeholder 2"/>
          <p:cNvSpPr>
            <a:spLocks noGrp="1"/>
          </p:cNvSpPr>
          <p:nvPr>
            <p:ph idx="1"/>
          </p:nvPr>
        </p:nvSpPr>
        <p:spPr>
          <a:xfrm>
            <a:off x="3616036" y="1825625"/>
            <a:ext cx="8416637" cy="4351338"/>
          </a:xfrm>
        </p:spPr>
        <p:txBody>
          <a:bodyPr/>
          <a:lstStyle/>
          <a:p>
            <a:r>
              <a:rPr lang="en-US" dirty="0">
                <a:solidFill>
                  <a:schemeClr val="accent6">
                    <a:lumMod val="75000"/>
                  </a:schemeClr>
                </a:solidFill>
              </a:rPr>
              <a:t>The term </a:t>
            </a:r>
            <a:r>
              <a:rPr lang="en-US" b="1" i="1" dirty="0">
                <a:solidFill>
                  <a:schemeClr val="accent6">
                    <a:lumMod val="75000"/>
                  </a:schemeClr>
                </a:solidFill>
              </a:rPr>
              <a:t>organic clothing </a:t>
            </a:r>
            <a:r>
              <a:rPr lang="en-US" dirty="0">
                <a:solidFill>
                  <a:schemeClr val="accent6">
                    <a:lumMod val="75000"/>
                  </a:schemeClr>
                </a:solidFill>
              </a:rPr>
              <a:t>usually refers to the way the raw fabrics were produced. Organic raw materials are raised using environmentally sound farming practices, with water and soil conservation in mind, and without chemicals. Organic cotton farming, for example, uses methods that replenish the soil’s nutrients. Low-impact dyes are used, such as mineral shades that don’t harm the environment. Only certified organic production facilities are allowed to manufacture and label organic clothing.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35" y="1825625"/>
            <a:ext cx="3212729" cy="4655127"/>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91125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Eco-Friendly Fabrics and Clothing</a:t>
            </a:r>
            <a:endParaRPr lang="en-US" b="1" dirty="0">
              <a:solidFill>
                <a:schemeClr val="accent6">
                  <a:lumMod val="75000"/>
                </a:schemeClr>
              </a:solidFill>
            </a:endParaRPr>
          </a:p>
        </p:txBody>
      </p:sp>
      <p:sp>
        <p:nvSpPr>
          <p:cNvPr id="3" name="Content Placeholder 2"/>
          <p:cNvSpPr>
            <a:spLocks noGrp="1"/>
          </p:cNvSpPr>
          <p:nvPr>
            <p:ph idx="1"/>
          </p:nvPr>
        </p:nvSpPr>
        <p:spPr>
          <a:xfrm>
            <a:off x="838201" y="1825625"/>
            <a:ext cx="5832764" cy="4351338"/>
          </a:xfrm>
        </p:spPr>
        <p:txBody>
          <a:bodyPr/>
          <a:lstStyle/>
          <a:p>
            <a:r>
              <a:rPr lang="en-US" b="1" i="1" dirty="0">
                <a:solidFill>
                  <a:schemeClr val="accent6">
                    <a:lumMod val="75000"/>
                  </a:schemeClr>
                </a:solidFill>
              </a:rPr>
              <a:t>Sustainable clothing </a:t>
            </a:r>
            <a:r>
              <a:rPr lang="en-US" dirty="0">
                <a:solidFill>
                  <a:schemeClr val="accent6">
                    <a:lumMod val="75000"/>
                  </a:schemeClr>
                </a:solidFill>
              </a:rPr>
              <a:t>emphasizes the use of sustainable farming practices in the production of renewable raw materials, along with the efficient use of energy and water. Sustainable clothing also emphasizes the recycling of everyday products.</a:t>
            </a:r>
          </a:p>
          <a:p>
            <a:r>
              <a:rPr lang="en-US" dirty="0">
                <a:solidFill>
                  <a:schemeClr val="accent6">
                    <a:lumMod val="75000"/>
                  </a:schemeClr>
                </a:solidFill>
              </a:rPr>
              <a:t>Some eco-friendly materials include the following: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65" y="2015836"/>
            <a:ext cx="5152826" cy="342900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994945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Eco-Friendly Fabrics and Clothing</a:t>
            </a:r>
            <a:endParaRPr lang="en-US" b="1" dirty="0">
              <a:solidFill>
                <a:schemeClr val="accent6">
                  <a:lumMod val="75000"/>
                </a:schemeClr>
              </a:solidFill>
            </a:endParaRPr>
          </a:p>
        </p:txBody>
      </p:sp>
      <p:sp>
        <p:nvSpPr>
          <p:cNvPr id="3" name="Content Placeholder 2"/>
          <p:cNvSpPr>
            <a:spLocks noGrp="1"/>
          </p:cNvSpPr>
          <p:nvPr>
            <p:ph idx="1"/>
          </p:nvPr>
        </p:nvSpPr>
        <p:spPr>
          <a:xfrm>
            <a:off x="6095999" y="1825625"/>
            <a:ext cx="5874327" cy="4351338"/>
          </a:xfrm>
        </p:spPr>
        <p:txBody>
          <a:bodyPr/>
          <a:lstStyle/>
          <a:p>
            <a:r>
              <a:rPr lang="en-US" b="1" dirty="0" smtClean="0">
                <a:solidFill>
                  <a:schemeClr val="accent6">
                    <a:lumMod val="75000"/>
                  </a:schemeClr>
                </a:solidFill>
              </a:rPr>
              <a:t>Bamboo</a:t>
            </a:r>
            <a:r>
              <a:rPr lang="en-US" dirty="0" smtClean="0">
                <a:solidFill>
                  <a:schemeClr val="accent6">
                    <a:lumMod val="75000"/>
                  </a:schemeClr>
                </a:solidFill>
              </a:rPr>
              <a:t> </a:t>
            </a:r>
            <a:r>
              <a:rPr lang="en-US" dirty="0">
                <a:solidFill>
                  <a:schemeClr val="accent6">
                    <a:lumMod val="75000"/>
                  </a:schemeClr>
                </a:solidFill>
              </a:rPr>
              <a:t>grows quickly and thrives without fertilizers and pesticides. When harvested, it is cut rather than uprooted, which helps protect the soil. Bamboo produces a yield almost 10 times that of cotton. Bamboo works well for fabrics to be worn in warmer temperatures. It produces a breathable, odor-free fabric that dries quickly. Bamboo fabrics also have natural anti-bacterial qualities.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024" y="1825625"/>
            <a:ext cx="5726223" cy="3816494"/>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836329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Eco-Friendly Fabrics and Clothing</a:t>
            </a:r>
            <a:endParaRPr lang="en-US" b="1" dirty="0">
              <a:solidFill>
                <a:schemeClr val="accent6">
                  <a:lumMod val="75000"/>
                </a:schemeClr>
              </a:solidFill>
            </a:endParaRPr>
          </a:p>
        </p:txBody>
      </p:sp>
      <p:sp>
        <p:nvSpPr>
          <p:cNvPr id="3" name="Content Placeholder 2"/>
          <p:cNvSpPr>
            <a:spLocks noGrp="1"/>
          </p:cNvSpPr>
          <p:nvPr>
            <p:ph idx="1"/>
          </p:nvPr>
        </p:nvSpPr>
        <p:spPr>
          <a:xfrm>
            <a:off x="838201" y="1825625"/>
            <a:ext cx="5257799" cy="4886902"/>
          </a:xfrm>
        </p:spPr>
        <p:txBody>
          <a:bodyPr/>
          <a:lstStyle/>
          <a:p>
            <a:r>
              <a:rPr lang="en-US" b="1" dirty="0" smtClean="0">
                <a:solidFill>
                  <a:schemeClr val="accent6">
                    <a:lumMod val="75000"/>
                  </a:schemeClr>
                </a:solidFill>
              </a:rPr>
              <a:t>Sisal</a:t>
            </a:r>
            <a:r>
              <a:rPr lang="en-US" dirty="0" smtClean="0">
                <a:solidFill>
                  <a:schemeClr val="accent6">
                    <a:lumMod val="75000"/>
                  </a:schemeClr>
                </a:solidFill>
              </a:rPr>
              <a:t> </a:t>
            </a:r>
            <a:r>
              <a:rPr lang="en-US" dirty="0">
                <a:solidFill>
                  <a:schemeClr val="accent6">
                    <a:lumMod val="75000"/>
                  </a:schemeClr>
                </a:solidFill>
              </a:rPr>
              <a:t>is a plant with long, sword-shaped leaves. Sisal farming is considered to be environmentally friendly, unless native forests have been cleared to make room for its cultivation. Otherwise, sisal can be grown without fertilizers (although herbicides are sometimes used) and can be used to make fabric, rugs, carpeting, wall coverings, and ropes and twine.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2413" y="2467051"/>
            <a:ext cx="5605568" cy="3153131"/>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291226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Eco-Friendly Fabrics and Clothing</a:t>
            </a:r>
            <a:endParaRPr lang="en-US" b="1" dirty="0">
              <a:solidFill>
                <a:schemeClr val="accent6">
                  <a:lumMod val="75000"/>
                </a:schemeClr>
              </a:solidFill>
            </a:endParaRPr>
          </a:p>
        </p:txBody>
      </p:sp>
      <p:sp>
        <p:nvSpPr>
          <p:cNvPr id="3" name="Content Placeholder 2"/>
          <p:cNvSpPr>
            <a:spLocks noGrp="1"/>
          </p:cNvSpPr>
          <p:nvPr>
            <p:ph idx="1"/>
          </p:nvPr>
        </p:nvSpPr>
        <p:spPr>
          <a:xfrm>
            <a:off x="838201" y="1489587"/>
            <a:ext cx="10737272" cy="5222940"/>
          </a:xfrm>
        </p:spPr>
        <p:txBody>
          <a:bodyPr>
            <a:normAutofit lnSpcReduction="10000"/>
          </a:bodyPr>
          <a:lstStyle/>
          <a:p>
            <a:r>
              <a:rPr lang="en-US" b="1" dirty="0" smtClean="0">
                <a:solidFill>
                  <a:schemeClr val="accent6">
                    <a:lumMod val="75000"/>
                  </a:schemeClr>
                </a:solidFill>
              </a:rPr>
              <a:t>Hemp</a:t>
            </a:r>
            <a:r>
              <a:rPr lang="en-US" dirty="0" smtClean="0">
                <a:solidFill>
                  <a:schemeClr val="accent6">
                    <a:lumMod val="75000"/>
                  </a:schemeClr>
                </a:solidFill>
              </a:rPr>
              <a:t> </a:t>
            </a:r>
            <a:r>
              <a:rPr lang="en-US" dirty="0">
                <a:solidFill>
                  <a:schemeClr val="accent6">
                    <a:lumMod val="75000"/>
                  </a:schemeClr>
                </a:solidFill>
              </a:rPr>
              <a:t>is a fiber that is weather resistant, long-lasting, absorbent, and very strong. Hemp is cost effective and can be grown with little water, cultivation, and care and does not need pesticides and fertilizers. Products made from hemp are usually imported, since it is generally illegal to grow hemp in the U.S.</a:t>
            </a:r>
          </a:p>
          <a:p>
            <a:r>
              <a:rPr lang="en-US" b="1" dirty="0" err="1" smtClean="0">
                <a:solidFill>
                  <a:schemeClr val="accent6">
                    <a:lumMod val="75000"/>
                  </a:schemeClr>
                </a:solidFill>
              </a:rPr>
              <a:t>Lyocell</a:t>
            </a:r>
            <a:r>
              <a:rPr lang="en-US" dirty="0" smtClean="0">
                <a:solidFill>
                  <a:schemeClr val="accent6">
                    <a:lumMod val="75000"/>
                  </a:schemeClr>
                </a:solidFill>
              </a:rPr>
              <a:t> </a:t>
            </a:r>
            <a:r>
              <a:rPr lang="en-US" dirty="0">
                <a:solidFill>
                  <a:schemeClr val="accent6">
                    <a:lumMod val="75000"/>
                  </a:schemeClr>
                </a:solidFill>
              </a:rPr>
              <a:t>is made from wood cellulose and other plant cells. It is used to make </a:t>
            </a:r>
            <a:r>
              <a:rPr lang="en-US" dirty="0" err="1">
                <a:solidFill>
                  <a:schemeClr val="accent6">
                    <a:lumMod val="75000"/>
                  </a:schemeClr>
                </a:solidFill>
              </a:rPr>
              <a:t>Tencel</a:t>
            </a:r>
            <a:r>
              <a:rPr lang="en-US" dirty="0">
                <a:solidFill>
                  <a:schemeClr val="accent6">
                    <a:lumMod val="75000"/>
                  </a:schemeClr>
                </a:solidFill>
              </a:rPr>
              <a:t> fabric for clothing. </a:t>
            </a:r>
            <a:r>
              <a:rPr lang="en-US" dirty="0" err="1">
                <a:solidFill>
                  <a:schemeClr val="accent6">
                    <a:lumMod val="75000"/>
                  </a:schemeClr>
                </a:solidFill>
              </a:rPr>
              <a:t>Tencel</a:t>
            </a:r>
            <a:r>
              <a:rPr lang="en-US" dirty="0">
                <a:solidFill>
                  <a:schemeClr val="accent6">
                    <a:lumMod val="75000"/>
                  </a:schemeClr>
                </a:solidFill>
              </a:rPr>
              <a:t> is wrinkle-resistant and has the look and feel of silk, but it is very easy to care for. </a:t>
            </a:r>
            <a:r>
              <a:rPr lang="en-US" dirty="0" err="1">
                <a:solidFill>
                  <a:schemeClr val="accent6">
                    <a:lumMod val="75000"/>
                  </a:schemeClr>
                </a:solidFill>
              </a:rPr>
              <a:t>Lyocell</a:t>
            </a:r>
            <a:r>
              <a:rPr lang="en-US" dirty="0">
                <a:solidFill>
                  <a:schemeClr val="accent6">
                    <a:lumMod val="75000"/>
                  </a:schemeClr>
                </a:solidFill>
              </a:rPr>
              <a:t> is often used as batting or stuffing for comforters and pillows. It is also used for household and surgical disinfectant wipes, tea bags, protective covers for CDs, and many other products. </a:t>
            </a:r>
            <a:r>
              <a:rPr lang="en-US" dirty="0" err="1">
                <a:solidFill>
                  <a:schemeClr val="accent6">
                    <a:lumMod val="75000"/>
                  </a:schemeClr>
                </a:solidFill>
              </a:rPr>
              <a:t>Lyocell</a:t>
            </a:r>
            <a:r>
              <a:rPr lang="en-US" dirty="0">
                <a:solidFill>
                  <a:schemeClr val="accent6">
                    <a:lumMod val="75000"/>
                  </a:schemeClr>
                </a:solidFill>
              </a:rPr>
              <a:t> production is environmentally friendly because the wood is </a:t>
            </a:r>
            <a:r>
              <a:rPr lang="en-US" dirty="0" err="1">
                <a:solidFill>
                  <a:schemeClr val="accent6">
                    <a:lumMod val="75000"/>
                  </a:schemeClr>
                </a:solidFill>
              </a:rPr>
              <a:t>replenishable</a:t>
            </a:r>
            <a:r>
              <a:rPr lang="en-US" dirty="0">
                <a:solidFill>
                  <a:schemeClr val="accent6">
                    <a:lumMod val="75000"/>
                  </a:schemeClr>
                </a:solidFill>
              </a:rPr>
              <a:t>. </a:t>
            </a:r>
            <a:r>
              <a:rPr lang="en-US" dirty="0" err="1">
                <a:solidFill>
                  <a:schemeClr val="accent6">
                    <a:lumMod val="75000"/>
                  </a:schemeClr>
                </a:solidFill>
              </a:rPr>
              <a:t>Lyocell</a:t>
            </a:r>
            <a:r>
              <a:rPr lang="en-US" dirty="0">
                <a:solidFill>
                  <a:schemeClr val="accent6">
                    <a:lumMod val="75000"/>
                  </a:schemeClr>
                </a:solidFill>
              </a:rPr>
              <a:t> is also 100 percent biodegradable and can be extracted from the plant material without artificial chemicals.</a:t>
            </a:r>
          </a:p>
        </p:txBody>
      </p:sp>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935943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Eco-Friendly Fabrics and Clothing</a:t>
            </a:r>
            <a:endParaRPr lang="en-US" b="1" dirty="0">
              <a:solidFill>
                <a:schemeClr val="accent6">
                  <a:lumMod val="75000"/>
                </a:schemeClr>
              </a:solidFill>
            </a:endParaRPr>
          </a:p>
        </p:txBody>
      </p:sp>
      <p:sp>
        <p:nvSpPr>
          <p:cNvPr id="3" name="Content Placeholder 2"/>
          <p:cNvSpPr>
            <a:spLocks noGrp="1"/>
          </p:cNvSpPr>
          <p:nvPr>
            <p:ph idx="1"/>
          </p:nvPr>
        </p:nvSpPr>
        <p:spPr>
          <a:xfrm>
            <a:off x="838201" y="1825625"/>
            <a:ext cx="4689763" cy="4886902"/>
          </a:xfrm>
        </p:spPr>
        <p:txBody>
          <a:bodyPr>
            <a:normAutofit/>
          </a:bodyPr>
          <a:lstStyle/>
          <a:p>
            <a:r>
              <a:rPr lang="en-US" b="1" dirty="0">
                <a:solidFill>
                  <a:schemeClr val="accent6">
                    <a:lumMod val="75000"/>
                  </a:schemeClr>
                </a:solidFill>
              </a:rPr>
              <a:t>Soy </a:t>
            </a:r>
            <a:r>
              <a:rPr lang="en-US" b="1" dirty="0" smtClean="0">
                <a:solidFill>
                  <a:schemeClr val="accent6">
                    <a:lumMod val="75000"/>
                  </a:schemeClr>
                </a:solidFill>
              </a:rPr>
              <a:t>fibers</a:t>
            </a:r>
            <a:r>
              <a:rPr lang="en-US" dirty="0" smtClean="0">
                <a:solidFill>
                  <a:schemeClr val="accent6">
                    <a:lumMod val="75000"/>
                  </a:schemeClr>
                </a:solidFill>
              </a:rPr>
              <a:t> </a:t>
            </a:r>
            <a:r>
              <a:rPr lang="en-US" dirty="0">
                <a:solidFill>
                  <a:schemeClr val="accent6">
                    <a:lumMod val="75000"/>
                  </a:schemeClr>
                </a:solidFill>
              </a:rPr>
              <a:t>are usually made from the recycled waste from what remains after the manufacture of products such as soybean oil and soymilk. Soy blended or pure soy fiber clothing has a luster that is similar to silk, but absorbs moisture like cotton and is highly breathable.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6564" y="1825625"/>
            <a:ext cx="6042714" cy="402743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599221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Going Green Shopping</a:t>
            </a:r>
            <a:endParaRPr lang="en-US" b="1" dirty="0">
              <a:solidFill>
                <a:schemeClr val="accent6">
                  <a:lumMod val="75000"/>
                </a:schemeClr>
              </a:solidFill>
            </a:endParaRPr>
          </a:p>
        </p:txBody>
      </p:sp>
      <p:sp>
        <p:nvSpPr>
          <p:cNvPr id="3" name="Content Placeholder 2"/>
          <p:cNvSpPr>
            <a:spLocks noGrp="1"/>
          </p:cNvSpPr>
          <p:nvPr>
            <p:ph idx="1"/>
          </p:nvPr>
        </p:nvSpPr>
        <p:spPr>
          <a:xfrm>
            <a:off x="4405744" y="1521836"/>
            <a:ext cx="7786256" cy="5066000"/>
          </a:xfrm>
        </p:spPr>
        <p:txBody>
          <a:bodyPr>
            <a:normAutofit/>
          </a:bodyPr>
          <a:lstStyle/>
          <a:p>
            <a:r>
              <a:rPr lang="en-US" dirty="0">
                <a:solidFill>
                  <a:schemeClr val="accent6">
                    <a:lumMod val="75000"/>
                  </a:schemeClr>
                </a:solidFill>
              </a:rPr>
              <a:t>Buy smart — decide whether you really </a:t>
            </a:r>
            <a:r>
              <a:rPr lang="en-US" dirty="0" smtClean="0">
                <a:solidFill>
                  <a:schemeClr val="accent6">
                    <a:lumMod val="75000"/>
                  </a:schemeClr>
                </a:solidFill>
              </a:rPr>
              <a:t>need </a:t>
            </a:r>
            <a:r>
              <a:rPr lang="en-US" dirty="0">
                <a:solidFill>
                  <a:schemeClr val="accent6">
                    <a:lumMod val="75000"/>
                  </a:schemeClr>
                </a:solidFill>
              </a:rPr>
              <a:t>something before buying it.</a:t>
            </a:r>
          </a:p>
          <a:p>
            <a:r>
              <a:rPr lang="en-US" dirty="0">
                <a:solidFill>
                  <a:schemeClr val="accent6">
                    <a:lumMod val="75000"/>
                  </a:schemeClr>
                </a:solidFill>
              </a:rPr>
              <a:t>Re-use grocery shopping bags</a:t>
            </a:r>
            <a:r>
              <a:rPr lang="en-US" dirty="0" smtClean="0">
                <a:solidFill>
                  <a:schemeClr val="accent6">
                    <a:lumMod val="75000"/>
                  </a:schemeClr>
                </a:solidFill>
              </a:rPr>
              <a:t>.</a:t>
            </a:r>
            <a:endParaRPr lang="en-US" dirty="0">
              <a:solidFill>
                <a:schemeClr val="accent6">
                  <a:lumMod val="75000"/>
                </a:schemeClr>
              </a:solidFill>
            </a:endParaRPr>
          </a:p>
          <a:p>
            <a:r>
              <a:rPr lang="en-US" dirty="0">
                <a:solidFill>
                  <a:schemeClr val="accent6">
                    <a:lumMod val="75000"/>
                  </a:schemeClr>
                </a:solidFill>
              </a:rPr>
              <a:t>Use alternatives to buying</a:t>
            </a:r>
            <a:r>
              <a:rPr lang="en-US" dirty="0" smtClean="0">
                <a:solidFill>
                  <a:schemeClr val="accent6">
                    <a:lumMod val="75000"/>
                  </a:schemeClr>
                </a:solidFill>
              </a:rPr>
              <a:t>.</a:t>
            </a:r>
            <a:endParaRPr lang="en-US" dirty="0">
              <a:solidFill>
                <a:schemeClr val="accent6">
                  <a:lumMod val="75000"/>
                </a:schemeClr>
              </a:solidFill>
            </a:endParaRPr>
          </a:p>
          <a:p>
            <a:r>
              <a:rPr lang="en-US" dirty="0" smtClean="0">
                <a:solidFill>
                  <a:schemeClr val="accent6">
                    <a:lumMod val="75000"/>
                  </a:schemeClr>
                </a:solidFill>
              </a:rPr>
              <a:t>Buy </a:t>
            </a:r>
            <a:r>
              <a:rPr lang="en-US" dirty="0">
                <a:solidFill>
                  <a:schemeClr val="accent6">
                    <a:lumMod val="75000"/>
                  </a:schemeClr>
                </a:solidFill>
              </a:rPr>
              <a:t>durable products — things that will last </a:t>
            </a:r>
            <a:r>
              <a:rPr lang="en-US" dirty="0" smtClean="0">
                <a:solidFill>
                  <a:schemeClr val="accent6">
                    <a:lumMod val="75000"/>
                  </a:schemeClr>
                </a:solidFill>
              </a:rPr>
              <a:t>a </a:t>
            </a:r>
            <a:r>
              <a:rPr lang="en-US" dirty="0">
                <a:solidFill>
                  <a:schemeClr val="accent6">
                    <a:lumMod val="75000"/>
                  </a:schemeClr>
                </a:solidFill>
              </a:rPr>
              <a:t>long time. </a:t>
            </a:r>
          </a:p>
          <a:p>
            <a:pPr marL="457200" lvl="1" indent="0">
              <a:buNone/>
            </a:pPr>
            <a:r>
              <a:rPr lang="fr-FR" dirty="0" err="1" smtClean="0">
                <a:solidFill>
                  <a:schemeClr val="accent6">
                    <a:lumMod val="75000"/>
                  </a:schemeClr>
                </a:solidFill>
              </a:rPr>
              <a:t>Examples</a:t>
            </a:r>
            <a:r>
              <a:rPr lang="fr-FR" dirty="0" smtClean="0">
                <a:solidFill>
                  <a:schemeClr val="accent6">
                    <a:lumMod val="75000"/>
                  </a:schemeClr>
                </a:solidFill>
              </a:rPr>
              <a:t>: </a:t>
            </a:r>
            <a:r>
              <a:rPr lang="fr-FR" dirty="0">
                <a:solidFill>
                  <a:schemeClr val="accent6">
                    <a:lumMod val="75000"/>
                  </a:schemeClr>
                </a:solidFill>
              </a:rPr>
              <a:t>rechargeable batteries, </a:t>
            </a:r>
            <a:r>
              <a:rPr lang="fr-FR" dirty="0" err="1" smtClean="0">
                <a:solidFill>
                  <a:schemeClr val="accent6">
                    <a:lumMod val="75000"/>
                  </a:schemeClr>
                </a:solidFill>
              </a:rPr>
              <a:t>reuseable</a:t>
            </a:r>
            <a:r>
              <a:rPr lang="fr-FR" dirty="0" smtClean="0">
                <a:solidFill>
                  <a:schemeClr val="accent6">
                    <a:lumMod val="75000"/>
                  </a:schemeClr>
                </a:solidFill>
              </a:rPr>
              <a:t> </a:t>
            </a:r>
            <a:r>
              <a:rPr lang="fr-FR" dirty="0" err="1">
                <a:solidFill>
                  <a:schemeClr val="accent6">
                    <a:lumMod val="75000"/>
                  </a:schemeClr>
                </a:solidFill>
              </a:rPr>
              <a:t>cups</a:t>
            </a:r>
            <a:endParaRPr lang="fr-FR" dirty="0">
              <a:solidFill>
                <a:schemeClr val="accent6">
                  <a:lumMod val="75000"/>
                </a:schemeClr>
              </a:solidFill>
            </a:endParaRPr>
          </a:p>
          <a:p>
            <a:r>
              <a:rPr lang="en-US" dirty="0">
                <a:solidFill>
                  <a:schemeClr val="accent6">
                    <a:lumMod val="75000"/>
                  </a:schemeClr>
                </a:solidFill>
              </a:rPr>
              <a:t>Avoid excess packaging — buy products that </a:t>
            </a:r>
            <a:r>
              <a:rPr lang="en-US" dirty="0" smtClean="0">
                <a:solidFill>
                  <a:schemeClr val="accent6">
                    <a:lumMod val="75000"/>
                  </a:schemeClr>
                </a:solidFill>
              </a:rPr>
              <a:t>have </a:t>
            </a:r>
            <a:r>
              <a:rPr lang="en-US" dirty="0">
                <a:solidFill>
                  <a:schemeClr val="accent6">
                    <a:lumMod val="75000"/>
                  </a:schemeClr>
                </a:solidFill>
              </a:rPr>
              <a:t>less packaging, or buy in bulk.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436" y="1521836"/>
            <a:ext cx="3102615" cy="4655127"/>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811639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Going Green Shopping</a:t>
            </a:r>
            <a:endParaRPr lang="en-US" b="1" dirty="0">
              <a:solidFill>
                <a:schemeClr val="accent6">
                  <a:lumMod val="75000"/>
                </a:schemeClr>
              </a:solidFill>
            </a:endParaRPr>
          </a:p>
        </p:txBody>
      </p:sp>
      <p:sp>
        <p:nvSpPr>
          <p:cNvPr id="3" name="Content Placeholder 2"/>
          <p:cNvSpPr>
            <a:spLocks noGrp="1"/>
          </p:cNvSpPr>
          <p:nvPr>
            <p:ph idx="1"/>
          </p:nvPr>
        </p:nvSpPr>
        <p:spPr>
          <a:xfrm>
            <a:off x="838199" y="2575358"/>
            <a:ext cx="9365673" cy="4282642"/>
          </a:xfrm>
        </p:spPr>
        <p:txBody>
          <a:bodyPr>
            <a:normAutofit/>
          </a:bodyPr>
          <a:lstStyle/>
          <a:p>
            <a:r>
              <a:rPr lang="en-US" dirty="0" smtClean="0">
                <a:solidFill>
                  <a:schemeClr val="accent6">
                    <a:lumMod val="75000"/>
                  </a:schemeClr>
                </a:solidFill>
              </a:rPr>
              <a:t>Save </a:t>
            </a:r>
            <a:r>
              <a:rPr lang="en-US" dirty="0">
                <a:solidFill>
                  <a:schemeClr val="accent6">
                    <a:lumMod val="75000"/>
                  </a:schemeClr>
                </a:solidFill>
              </a:rPr>
              <a:t>resources and energy by looking for </a:t>
            </a:r>
            <a:r>
              <a:rPr lang="en-US" dirty="0" smtClean="0">
                <a:solidFill>
                  <a:schemeClr val="accent6">
                    <a:lumMod val="75000"/>
                  </a:schemeClr>
                </a:solidFill>
              </a:rPr>
              <a:t>                             used </a:t>
            </a:r>
            <a:r>
              <a:rPr lang="en-US" dirty="0">
                <a:solidFill>
                  <a:schemeClr val="accent6">
                    <a:lumMod val="75000"/>
                  </a:schemeClr>
                </a:solidFill>
              </a:rPr>
              <a:t>items rather than new ones. </a:t>
            </a:r>
          </a:p>
          <a:p>
            <a:pPr marL="0" indent="0">
              <a:buNone/>
            </a:pPr>
            <a:r>
              <a:rPr lang="en-US" dirty="0" smtClean="0">
                <a:solidFill>
                  <a:schemeClr val="accent6">
                    <a:lumMod val="75000"/>
                  </a:schemeClr>
                </a:solidFill>
              </a:rPr>
              <a:t>	</a:t>
            </a:r>
            <a:r>
              <a:rPr lang="en-US" dirty="0" smtClean="0">
                <a:solidFill>
                  <a:schemeClr val="accent6">
                    <a:lumMod val="75000"/>
                  </a:schemeClr>
                </a:solidFill>
              </a:rPr>
              <a:t>Examples: </a:t>
            </a:r>
            <a:r>
              <a:rPr lang="en-US" dirty="0">
                <a:solidFill>
                  <a:schemeClr val="accent6">
                    <a:lumMod val="75000"/>
                  </a:schemeClr>
                </a:solidFill>
              </a:rPr>
              <a:t>clothing, sports equipment</a:t>
            </a:r>
            <a:r>
              <a:rPr lang="en-US" dirty="0" smtClean="0">
                <a:solidFill>
                  <a:schemeClr val="accent6">
                    <a:lumMod val="75000"/>
                  </a:schemeClr>
                </a:solidFill>
              </a:rPr>
              <a:t>, books</a:t>
            </a:r>
            <a:r>
              <a:rPr lang="en-US" dirty="0">
                <a:solidFill>
                  <a:schemeClr val="accent6">
                    <a:lumMod val="75000"/>
                  </a:schemeClr>
                </a:solidFill>
              </a:rPr>
              <a:t>, furniture</a:t>
            </a:r>
          </a:p>
          <a:p>
            <a:r>
              <a:rPr lang="en-US" dirty="0">
                <a:solidFill>
                  <a:schemeClr val="accent6">
                    <a:lumMod val="75000"/>
                  </a:schemeClr>
                </a:solidFill>
              </a:rPr>
              <a:t>Share things with friends and family </a:t>
            </a:r>
            <a:r>
              <a:rPr lang="en-US" dirty="0" smtClean="0">
                <a:solidFill>
                  <a:schemeClr val="accent6">
                    <a:lumMod val="75000"/>
                  </a:schemeClr>
                </a:solidFill>
              </a:rPr>
              <a:t>members</a:t>
            </a:r>
            <a:r>
              <a:rPr lang="en-US" dirty="0">
                <a:solidFill>
                  <a:schemeClr val="accent6">
                    <a:lumMod val="75000"/>
                  </a:schemeClr>
                </a:solidFill>
              </a:rPr>
              <a:t>. </a:t>
            </a:r>
          </a:p>
          <a:p>
            <a:pPr marL="0" indent="0">
              <a:buNone/>
            </a:pPr>
            <a:r>
              <a:rPr lang="en-US" dirty="0" smtClean="0">
                <a:solidFill>
                  <a:schemeClr val="accent6">
                    <a:lumMod val="75000"/>
                  </a:schemeClr>
                </a:solidFill>
              </a:rPr>
              <a:t>	</a:t>
            </a:r>
            <a:r>
              <a:rPr lang="en-US" dirty="0" smtClean="0">
                <a:solidFill>
                  <a:schemeClr val="accent6">
                    <a:lumMod val="75000"/>
                  </a:schemeClr>
                </a:solidFill>
              </a:rPr>
              <a:t>Examples: </a:t>
            </a:r>
            <a:r>
              <a:rPr lang="en-US" dirty="0">
                <a:solidFill>
                  <a:schemeClr val="accent6">
                    <a:lumMod val="75000"/>
                  </a:schemeClr>
                </a:solidFill>
              </a:rPr>
              <a:t>computer games, books</a:t>
            </a:r>
          </a:p>
          <a:p>
            <a:r>
              <a:rPr lang="en-US" dirty="0">
                <a:solidFill>
                  <a:schemeClr val="accent6">
                    <a:lumMod val="75000"/>
                  </a:schemeClr>
                </a:solidFill>
              </a:rPr>
              <a:t>Buy items that have recycled </a:t>
            </a:r>
            <a:r>
              <a:rPr lang="en-US" dirty="0" smtClean="0">
                <a:solidFill>
                  <a:schemeClr val="accent6">
                    <a:lumMod val="75000"/>
                  </a:schemeClr>
                </a:solidFill>
              </a:rPr>
              <a:t>content</a:t>
            </a:r>
            <a:r>
              <a:rPr lang="en-US" dirty="0">
                <a:solidFill>
                  <a:schemeClr val="accent6">
                    <a:lumMod val="75000"/>
                  </a:schemeClr>
                </a:solidFill>
              </a:rPr>
              <a:t>. </a:t>
            </a:r>
          </a:p>
          <a:p>
            <a:pPr marL="914400" lvl="2" indent="0">
              <a:buNone/>
            </a:pPr>
            <a:r>
              <a:rPr lang="en-US" b="1" dirty="0" smtClean="0">
                <a:solidFill>
                  <a:schemeClr val="accent6">
                    <a:lumMod val="75000"/>
                  </a:schemeClr>
                </a:solidFill>
              </a:rPr>
              <a:t>Note: </a:t>
            </a:r>
            <a:r>
              <a:rPr lang="en-US" dirty="0">
                <a:solidFill>
                  <a:schemeClr val="accent6">
                    <a:lumMod val="75000"/>
                  </a:schemeClr>
                </a:solidFill>
              </a:rPr>
              <a:t>Products that include recycled materials use fewer natural resources.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3964" y="310140"/>
            <a:ext cx="3796035" cy="3057634"/>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26055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Making Green Choices</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4"/>
            <a:ext cx="7659029" cy="4664385"/>
          </a:xfrm>
        </p:spPr>
        <p:txBody>
          <a:bodyPr>
            <a:normAutofit fontScale="70000" lnSpcReduction="20000"/>
          </a:bodyPr>
          <a:lstStyle/>
          <a:p>
            <a:pPr marL="0" indent="0">
              <a:buNone/>
            </a:pPr>
            <a:r>
              <a:rPr lang="en-US" sz="4000" b="1" dirty="0">
                <a:solidFill>
                  <a:schemeClr val="accent6">
                    <a:lumMod val="75000"/>
                  </a:schemeClr>
                </a:solidFill>
              </a:rPr>
              <a:t>Topics covered:</a:t>
            </a:r>
          </a:p>
          <a:p>
            <a:r>
              <a:rPr lang="en-US" dirty="0">
                <a:solidFill>
                  <a:schemeClr val="accent6">
                    <a:lumMod val="75000"/>
                  </a:schemeClr>
                </a:solidFill>
              </a:rPr>
              <a:t>Water Supply and Use</a:t>
            </a:r>
          </a:p>
          <a:p>
            <a:r>
              <a:rPr lang="en-US" dirty="0">
                <a:solidFill>
                  <a:schemeClr val="accent6">
                    <a:lumMod val="75000"/>
                  </a:schemeClr>
                </a:solidFill>
              </a:rPr>
              <a:t>Green Food Choices</a:t>
            </a:r>
          </a:p>
          <a:p>
            <a:r>
              <a:rPr lang="en-US" dirty="0">
                <a:solidFill>
                  <a:schemeClr val="accent6">
                    <a:lumMod val="75000"/>
                  </a:schemeClr>
                </a:solidFill>
              </a:rPr>
              <a:t>Eco-Friendly Fabrics and Clothing</a:t>
            </a:r>
          </a:p>
          <a:p>
            <a:r>
              <a:rPr lang="en-US" dirty="0">
                <a:solidFill>
                  <a:schemeClr val="accent6">
                    <a:lumMod val="75000"/>
                  </a:schemeClr>
                </a:solidFill>
              </a:rPr>
              <a:t>Going Green Shopping</a:t>
            </a:r>
          </a:p>
          <a:p>
            <a:r>
              <a:rPr lang="en-US" dirty="0">
                <a:solidFill>
                  <a:schemeClr val="accent6">
                    <a:lumMod val="75000"/>
                  </a:schemeClr>
                </a:solidFill>
              </a:rPr>
              <a:t>Sustainable Alternatives to Wood Products</a:t>
            </a:r>
          </a:p>
          <a:p>
            <a:r>
              <a:rPr lang="en-US" dirty="0">
                <a:solidFill>
                  <a:schemeClr val="accent6">
                    <a:lumMod val="75000"/>
                  </a:schemeClr>
                </a:solidFill>
              </a:rPr>
              <a:t>Degradable, Biodegradable and Compostable Items</a:t>
            </a:r>
          </a:p>
          <a:p>
            <a:r>
              <a:rPr lang="en-US" dirty="0">
                <a:solidFill>
                  <a:schemeClr val="accent6">
                    <a:lumMod val="75000"/>
                  </a:schemeClr>
                </a:solidFill>
              </a:rPr>
              <a:t>CFL and LED Lighting</a:t>
            </a:r>
          </a:p>
          <a:p>
            <a:r>
              <a:rPr lang="en-US" dirty="0">
                <a:solidFill>
                  <a:schemeClr val="accent6">
                    <a:lumMod val="75000"/>
                  </a:schemeClr>
                </a:solidFill>
              </a:rPr>
              <a:t>How to Buy Green Electricity</a:t>
            </a:r>
          </a:p>
          <a:p>
            <a:r>
              <a:rPr lang="en-US" dirty="0">
                <a:solidFill>
                  <a:schemeClr val="accent6">
                    <a:lumMod val="75000"/>
                  </a:schemeClr>
                </a:solidFill>
              </a:rPr>
              <a:t>Benefits of Green Housing</a:t>
            </a:r>
          </a:p>
          <a:p>
            <a:r>
              <a:rPr lang="en-US" dirty="0">
                <a:solidFill>
                  <a:schemeClr val="accent6">
                    <a:lumMod val="75000"/>
                  </a:schemeClr>
                </a:solidFill>
              </a:rPr>
              <a:t>“Going Green” with Housing</a:t>
            </a:r>
          </a:p>
          <a:p>
            <a:r>
              <a:rPr lang="en-US" dirty="0">
                <a:solidFill>
                  <a:schemeClr val="accent6">
                    <a:lumMod val="75000"/>
                  </a:schemeClr>
                </a:solidFill>
              </a:rPr>
              <a:t>Reducing Waste at Home</a:t>
            </a:r>
          </a:p>
          <a:p>
            <a:r>
              <a:rPr lang="en-US" dirty="0">
                <a:solidFill>
                  <a:schemeClr val="accent6">
                    <a:lumMod val="75000"/>
                  </a:schemeClr>
                </a:solidFill>
              </a:rPr>
              <a:t>“Leaning Green” at Work</a:t>
            </a:r>
          </a:p>
        </p:txBody>
      </p:sp>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5596" y="2180672"/>
            <a:ext cx="4847979" cy="3231986"/>
          </a:xfrm>
          <a:prstGeom prst="rect">
            <a:avLst/>
          </a:prstGeom>
        </p:spPr>
      </p:pic>
    </p:spTree>
    <p:extLst>
      <p:ext uri="{BB962C8B-B14F-4D97-AF65-F5344CB8AC3E}">
        <p14:creationId xmlns:p14="http://schemas.microsoft.com/office/powerpoint/2010/main" val="309795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Sustainable </a:t>
            </a:r>
            <a:r>
              <a:rPr lang="en-US" b="1" dirty="0" smtClean="0">
                <a:solidFill>
                  <a:schemeClr val="accent6">
                    <a:lumMod val="75000"/>
                  </a:schemeClr>
                </a:solidFill>
              </a:rPr>
              <a:t>Alternatives to </a:t>
            </a:r>
            <a:r>
              <a:rPr lang="en-US" b="1" dirty="0">
                <a:solidFill>
                  <a:schemeClr val="accent6">
                    <a:lumMod val="75000"/>
                  </a:schemeClr>
                </a:solidFill>
              </a:rPr>
              <a:t>Wood Products</a:t>
            </a:r>
          </a:p>
        </p:txBody>
      </p:sp>
      <p:sp>
        <p:nvSpPr>
          <p:cNvPr id="3" name="Content Placeholder 2"/>
          <p:cNvSpPr>
            <a:spLocks noGrp="1"/>
          </p:cNvSpPr>
          <p:nvPr>
            <p:ph idx="1"/>
          </p:nvPr>
        </p:nvSpPr>
        <p:spPr>
          <a:xfrm>
            <a:off x="838200" y="1825624"/>
            <a:ext cx="10515600" cy="4845339"/>
          </a:xfrm>
        </p:spPr>
        <p:txBody>
          <a:bodyPr>
            <a:normAutofit/>
          </a:bodyPr>
          <a:lstStyle/>
          <a:p>
            <a:r>
              <a:rPr lang="en-US" b="1" i="1" dirty="0">
                <a:solidFill>
                  <a:schemeClr val="accent6">
                    <a:lumMod val="75000"/>
                  </a:schemeClr>
                </a:solidFill>
              </a:rPr>
              <a:t>Old-growth forests </a:t>
            </a:r>
            <a:r>
              <a:rPr lang="en-US" dirty="0">
                <a:solidFill>
                  <a:schemeClr val="accent6">
                    <a:lumMod val="75000"/>
                  </a:schemeClr>
                </a:solidFill>
              </a:rPr>
              <a:t>are often hundreds of years old. They have never been logged and are mostly undisturbed by humans. </a:t>
            </a:r>
            <a:endParaRPr lang="en-US" dirty="0" smtClean="0">
              <a:solidFill>
                <a:schemeClr val="accent6">
                  <a:lumMod val="75000"/>
                </a:schemeClr>
              </a:solidFill>
            </a:endParaRPr>
          </a:p>
          <a:p>
            <a:r>
              <a:rPr lang="en-US" dirty="0" smtClean="0">
                <a:solidFill>
                  <a:schemeClr val="accent6">
                    <a:lumMod val="75000"/>
                  </a:schemeClr>
                </a:solidFill>
              </a:rPr>
              <a:t>These </a:t>
            </a:r>
            <a:r>
              <a:rPr lang="en-US" dirty="0">
                <a:solidFill>
                  <a:schemeClr val="accent6">
                    <a:lumMod val="75000"/>
                  </a:schemeClr>
                </a:solidFill>
              </a:rPr>
              <a:t>mature forests are ecologically important because they are usually the home to unique plant and animal life — including many threatened and endangered species</a:t>
            </a:r>
            <a:r>
              <a:rPr lang="en-US" dirty="0" smtClean="0">
                <a:solidFill>
                  <a:schemeClr val="accent6">
                    <a:lumMod val="75000"/>
                  </a:schemeClr>
                </a:solidFill>
              </a:rPr>
              <a:t>.</a:t>
            </a:r>
          </a:p>
          <a:p>
            <a:r>
              <a:rPr lang="en-US" dirty="0" smtClean="0">
                <a:solidFill>
                  <a:schemeClr val="accent6">
                    <a:lumMod val="75000"/>
                  </a:schemeClr>
                </a:solidFill>
              </a:rPr>
              <a:t>Mature </a:t>
            </a:r>
            <a:r>
              <a:rPr lang="en-US" dirty="0">
                <a:solidFill>
                  <a:schemeClr val="accent6">
                    <a:lumMod val="75000"/>
                  </a:schemeClr>
                </a:solidFill>
              </a:rPr>
              <a:t>forests also benefit the world’s climate because they absorb carbon dioxide. </a:t>
            </a:r>
            <a:endParaRPr lang="en-US" dirty="0" smtClean="0">
              <a:solidFill>
                <a:schemeClr val="accent6">
                  <a:lumMod val="75000"/>
                </a:schemeClr>
              </a:solidFill>
            </a:endParaRPr>
          </a:p>
          <a:p>
            <a:r>
              <a:rPr lang="en-US" dirty="0" smtClean="0">
                <a:solidFill>
                  <a:schemeClr val="accent6">
                    <a:lumMod val="75000"/>
                  </a:schemeClr>
                </a:solidFill>
              </a:rPr>
              <a:t>Only </a:t>
            </a:r>
            <a:r>
              <a:rPr lang="en-US" dirty="0">
                <a:solidFill>
                  <a:schemeClr val="accent6">
                    <a:lumMod val="75000"/>
                  </a:schemeClr>
                </a:solidFill>
              </a:rPr>
              <a:t>about 10 percent of the forests worldwide are considered to be old growth; most have been cut for lumber, paper, or other uses. This is a major reason to use paper and wood products made from alternative </a:t>
            </a:r>
            <a:r>
              <a:rPr lang="en-US" dirty="0" smtClean="0">
                <a:solidFill>
                  <a:schemeClr val="accent6">
                    <a:lumMod val="75000"/>
                  </a:schemeClr>
                </a:solidFill>
              </a:rPr>
              <a:t>resources.</a:t>
            </a:r>
            <a:endParaRPr lang="en-US" dirty="0">
              <a:solidFill>
                <a:schemeClr val="accent6">
                  <a:lumMod val="75000"/>
                </a:schemeClr>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201446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Sustainable </a:t>
            </a:r>
            <a:r>
              <a:rPr lang="en-US" b="1" dirty="0" smtClean="0">
                <a:solidFill>
                  <a:schemeClr val="accent6">
                    <a:lumMod val="75000"/>
                  </a:schemeClr>
                </a:solidFill>
              </a:rPr>
              <a:t>Alternatives to </a:t>
            </a:r>
            <a:r>
              <a:rPr lang="en-US" b="1" dirty="0">
                <a:solidFill>
                  <a:schemeClr val="accent6">
                    <a:lumMod val="75000"/>
                  </a:schemeClr>
                </a:solidFill>
              </a:rPr>
              <a:t>Wood Products</a:t>
            </a:r>
          </a:p>
        </p:txBody>
      </p:sp>
      <p:sp>
        <p:nvSpPr>
          <p:cNvPr id="3" name="Content Placeholder 2"/>
          <p:cNvSpPr>
            <a:spLocks noGrp="1"/>
          </p:cNvSpPr>
          <p:nvPr>
            <p:ph idx="1"/>
          </p:nvPr>
        </p:nvSpPr>
        <p:spPr>
          <a:xfrm>
            <a:off x="6095999" y="1825624"/>
            <a:ext cx="5687291" cy="4845339"/>
          </a:xfrm>
        </p:spPr>
        <p:txBody>
          <a:bodyPr>
            <a:normAutofit/>
          </a:bodyPr>
          <a:lstStyle/>
          <a:p>
            <a:r>
              <a:rPr lang="en-US" dirty="0">
                <a:solidFill>
                  <a:schemeClr val="accent6">
                    <a:lumMod val="75000"/>
                  </a:schemeClr>
                </a:solidFill>
              </a:rPr>
              <a:t>Fortunately, many alternatives to wood exist. These plants are fast growing and yield a higher output than natural forests. They can also be grown and harvested with less impact on the environment. Below is a short list of resources that you should keep in mind when shopping for sustainable wood and paper products.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959" y="2015837"/>
            <a:ext cx="5482241" cy="3574473"/>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994813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Sustainable </a:t>
            </a:r>
            <a:r>
              <a:rPr lang="en-US" b="1" dirty="0" smtClean="0">
                <a:solidFill>
                  <a:schemeClr val="accent6">
                    <a:lumMod val="75000"/>
                  </a:schemeClr>
                </a:solidFill>
              </a:rPr>
              <a:t>Alternatives to </a:t>
            </a:r>
            <a:r>
              <a:rPr lang="en-US" b="1" dirty="0">
                <a:solidFill>
                  <a:schemeClr val="accent6">
                    <a:lumMod val="75000"/>
                  </a:schemeClr>
                </a:solidFill>
              </a:rPr>
              <a:t>Wood Products</a:t>
            </a:r>
          </a:p>
        </p:txBody>
      </p:sp>
      <p:sp>
        <p:nvSpPr>
          <p:cNvPr id="3" name="Content Placeholder 2"/>
          <p:cNvSpPr>
            <a:spLocks noGrp="1"/>
          </p:cNvSpPr>
          <p:nvPr>
            <p:ph idx="1"/>
          </p:nvPr>
        </p:nvSpPr>
        <p:spPr>
          <a:xfrm>
            <a:off x="838200" y="1448666"/>
            <a:ext cx="11353800" cy="4845339"/>
          </a:xfrm>
        </p:spPr>
        <p:txBody>
          <a:bodyPr>
            <a:normAutofit/>
          </a:bodyPr>
          <a:lstStyle/>
          <a:p>
            <a:pPr marL="0" indent="0">
              <a:buNone/>
            </a:pPr>
            <a:r>
              <a:rPr lang="en-US" b="1" dirty="0">
                <a:solidFill>
                  <a:schemeClr val="accent6">
                    <a:lumMod val="75000"/>
                  </a:schemeClr>
                </a:solidFill>
              </a:rPr>
              <a:t>Bamboo </a:t>
            </a:r>
            <a:r>
              <a:rPr lang="en-US" dirty="0">
                <a:solidFill>
                  <a:schemeClr val="accent6">
                    <a:lumMod val="75000"/>
                  </a:schemeClr>
                </a:solidFill>
              </a:rPr>
              <a:t>— Most people think of Asia when bamboo is mentioned, but there are more than 1,000 species of bamboo, and several are native to North America. </a:t>
            </a:r>
            <a:endParaRPr lang="en-US" dirty="0" smtClean="0">
              <a:solidFill>
                <a:schemeClr val="accent6">
                  <a:lumMod val="75000"/>
                </a:schemeClr>
              </a:solidFill>
            </a:endParaRPr>
          </a:p>
          <a:p>
            <a:r>
              <a:rPr lang="en-US" dirty="0" smtClean="0">
                <a:solidFill>
                  <a:schemeClr val="accent6">
                    <a:lumMod val="75000"/>
                  </a:schemeClr>
                </a:solidFill>
              </a:rPr>
              <a:t>Under </a:t>
            </a:r>
            <a:r>
              <a:rPr lang="en-US" dirty="0">
                <a:solidFill>
                  <a:schemeClr val="accent6">
                    <a:lumMod val="75000"/>
                  </a:schemeClr>
                </a:solidFill>
              </a:rPr>
              <a:t>the right conditions, bamboo can grow a foot a day. It is also prolific and resilient. </a:t>
            </a:r>
            <a:endParaRPr lang="en-US" dirty="0" smtClean="0">
              <a:solidFill>
                <a:schemeClr val="accent6">
                  <a:lumMod val="75000"/>
                </a:schemeClr>
              </a:solidFill>
            </a:endParaRPr>
          </a:p>
          <a:p>
            <a:r>
              <a:rPr lang="en-US" dirty="0" smtClean="0">
                <a:solidFill>
                  <a:schemeClr val="accent6">
                    <a:lumMod val="75000"/>
                  </a:schemeClr>
                </a:solidFill>
              </a:rPr>
              <a:t>Bamboo </a:t>
            </a:r>
            <a:r>
              <a:rPr lang="en-US" dirty="0">
                <a:solidFill>
                  <a:schemeClr val="accent6">
                    <a:lumMod val="75000"/>
                  </a:schemeClr>
                </a:solidFill>
              </a:rPr>
              <a:t>is used in the making of baskets, paper, toothpicks, furniture, particle board, flooring materials, scaffolding, and many other products. More and more, it is being used to replace plastics and wood. </a:t>
            </a:r>
            <a:endParaRPr lang="en-US" dirty="0" smtClean="0">
              <a:solidFill>
                <a:schemeClr val="accent6">
                  <a:lumMod val="75000"/>
                </a:schemeClr>
              </a:solidFill>
            </a:endParaRPr>
          </a:p>
          <a:p>
            <a:r>
              <a:rPr lang="en-US" dirty="0" smtClean="0">
                <a:solidFill>
                  <a:schemeClr val="accent6">
                    <a:lumMod val="75000"/>
                  </a:schemeClr>
                </a:solidFill>
              </a:rPr>
              <a:t>Bamboo </a:t>
            </a:r>
            <a:r>
              <a:rPr lang="en-US" dirty="0">
                <a:solidFill>
                  <a:schemeClr val="accent6">
                    <a:lumMod val="75000"/>
                  </a:schemeClr>
                </a:solidFill>
              </a:rPr>
              <a:t>is readily available, sustainable, and renewable.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2004" y="5368412"/>
            <a:ext cx="4469996" cy="1165123"/>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584111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Sustainable </a:t>
            </a:r>
            <a:r>
              <a:rPr lang="en-US" b="1" dirty="0" smtClean="0">
                <a:solidFill>
                  <a:schemeClr val="accent6">
                    <a:lumMod val="75000"/>
                  </a:schemeClr>
                </a:solidFill>
              </a:rPr>
              <a:t>Alternatives to </a:t>
            </a:r>
            <a:r>
              <a:rPr lang="en-US" b="1" dirty="0">
                <a:solidFill>
                  <a:schemeClr val="accent6">
                    <a:lumMod val="75000"/>
                  </a:schemeClr>
                </a:solidFill>
              </a:rPr>
              <a:t>Wood Products</a:t>
            </a:r>
          </a:p>
        </p:txBody>
      </p:sp>
      <p:sp>
        <p:nvSpPr>
          <p:cNvPr id="3" name="Content Placeholder 2"/>
          <p:cNvSpPr>
            <a:spLocks noGrp="1"/>
          </p:cNvSpPr>
          <p:nvPr>
            <p:ph idx="1"/>
          </p:nvPr>
        </p:nvSpPr>
        <p:spPr>
          <a:xfrm>
            <a:off x="838200" y="2140527"/>
            <a:ext cx="11007436" cy="4236605"/>
          </a:xfrm>
        </p:spPr>
        <p:txBody>
          <a:bodyPr>
            <a:normAutofit/>
          </a:bodyPr>
          <a:lstStyle/>
          <a:p>
            <a:pPr marL="0" indent="0">
              <a:buNone/>
            </a:pPr>
            <a:r>
              <a:rPr lang="en-US" b="1" dirty="0" err="1" smtClean="0">
                <a:solidFill>
                  <a:schemeClr val="accent6">
                    <a:lumMod val="75000"/>
                  </a:schemeClr>
                </a:solidFill>
              </a:rPr>
              <a:t>Rubberwood</a:t>
            </a:r>
            <a:r>
              <a:rPr lang="en-US" dirty="0" smtClean="0">
                <a:solidFill>
                  <a:schemeClr val="accent6">
                    <a:lumMod val="75000"/>
                  </a:schemeClr>
                </a:solidFill>
              </a:rPr>
              <a:t> </a:t>
            </a:r>
            <a:r>
              <a:rPr lang="en-US" dirty="0">
                <a:solidFill>
                  <a:schemeClr val="accent6">
                    <a:lumMod val="75000"/>
                  </a:schemeClr>
                </a:solidFill>
              </a:rPr>
              <a:t>— This wood comes from the rubber tree. </a:t>
            </a:r>
            <a:r>
              <a:rPr lang="en-US" dirty="0" smtClean="0">
                <a:solidFill>
                  <a:schemeClr val="accent6">
                    <a:lumMod val="75000"/>
                  </a:schemeClr>
                </a:solidFill>
              </a:rPr>
              <a:t>                         These </a:t>
            </a:r>
            <a:r>
              <a:rPr lang="en-US" dirty="0">
                <a:solidFill>
                  <a:schemeClr val="accent6">
                    <a:lumMod val="75000"/>
                  </a:schemeClr>
                </a:solidFill>
              </a:rPr>
              <a:t>trees are tapped for their latex each year. </a:t>
            </a:r>
            <a:endParaRPr lang="en-US" dirty="0" smtClean="0">
              <a:solidFill>
                <a:schemeClr val="accent6">
                  <a:lumMod val="75000"/>
                </a:schemeClr>
              </a:solidFill>
            </a:endParaRPr>
          </a:p>
          <a:p>
            <a:r>
              <a:rPr lang="en-US" dirty="0" smtClean="0">
                <a:solidFill>
                  <a:schemeClr val="accent6">
                    <a:lumMod val="75000"/>
                  </a:schemeClr>
                </a:solidFill>
              </a:rPr>
              <a:t>When </a:t>
            </a:r>
            <a:r>
              <a:rPr lang="en-US" dirty="0">
                <a:solidFill>
                  <a:schemeClr val="accent6">
                    <a:lumMod val="75000"/>
                  </a:schemeClr>
                </a:solidFill>
              </a:rPr>
              <a:t>the trees mature to about 30 years of age, they no </a:t>
            </a:r>
            <a:r>
              <a:rPr lang="en-US" dirty="0" smtClean="0">
                <a:solidFill>
                  <a:schemeClr val="accent6">
                    <a:lumMod val="75000"/>
                  </a:schemeClr>
                </a:solidFill>
              </a:rPr>
              <a:t>                          longer </a:t>
            </a:r>
            <a:r>
              <a:rPr lang="en-US" dirty="0">
                <a:solidFill>
                  <a:schemeClr val="accent6">
                    <a:lumMod val="75000"/>
                  </a:schemeClr>
                </a:solidFill>
              </a:rPr>
              <a:t>produce enough latex for the tree to be commercially viable. </a:t>
            </a:r>
            <a:endParaRPr lang="en-US" dirty="0" smtClean="0">
              <a:solidFill>
                <a:schemeClr val="accent6">
                  <a:lumMod val="75000"/>
                </a:schemeClr>
              </a:solidFill>
            </a:endParaRPr>
          </a:p>
          <a:p>
            <a:r>
              <a:rPr lang="en-US" dirty="0" smtClean="0">
                <a:solidFill>
                  <a:schemeClr val="accent6">
                    <a:lumMod val="75000"/>
                  </a:schemeClr>
                </a:solidFill>
              </a:rPr>
              <a:t>In </a:t>
            </a:r>
            <a:r>
              <a:rPr lang="en-US" dirty="0">
                <a:solidFill>
                  <a:schemeClr val="accent6">
                    <a:lumMod val="75000"/>
                  </a:schemeClr>
                </a:solidFill>
              </a:rPr>
              <a:t>the past, these trees were chopped down and used as firewood. Now this wood is used to make furniture, flooring, construction materials, and other timber products. </a:t>
            </a:r>
            <a:endParaRPr lang="en-US" dirty="0" smtClean="0">
              <a:solidFill>
                <a:schemeClr val="accent6">
                  <a:lumMod val="75000"/>
                </a:schemeClr>
              </a:solidFill>
            </a:endParaRPr>
          </a:p>
          <a:p>
            <a:r>
              <a:rPr lang="en-US" dirty="0" smtClean="0">
                <a:solidFill>
                  <a:schemeClr val="accent6">
                    <a:lumMod val="75000"/>
                  </a:schemeClr>
                </a:solidFill>
              </a:rPr>
              <a:t>Rubber </a:t>
            </a:r>
            <a:r>
              <a:rPr lang="en-US" dirty="0">
                <a:solidFill>
                  <a:schemeClr val="accent6">
                    <a:lumMod val="75000"/>
                  </a:schemeClr>
                </a:solidFill>
              </a:rPr>
              <a:t>trees grow tall and straight. The wood is of high quality, has a beautiful grain, and it is eco-friendly and sustainable</a:t>
            </a:r>
            <a:r>
              <a:rPr lang="en-US" dirty="0" smtClean="0">
                <a:solidFill>
                  <a:schemeClr val="accent6">
                    <a:lumMod val="75000"/>
                  </a:schemeClr>
                </a:solidFill>
              </a:rPr>
              <a:t>. </a:t>
            </a:r>
            <a:endParaRPr lang="en-US"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480" y="1288473"/>
            <a:ext cx="2336783" cy="2140527"/>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041313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Sustainable </a:t>
            </a:r>
            <a:r>
              <a:rPr lang="en-US" b="1" dirty="0" smtClean="0">
                <a:solidFill>
                  <a:schemeClr val="accent6">
                    <a:lumMod val="75000"/>
                  </a:schemeClr>
                </a:solidFill>
              </a:rPr>
              <a:t>Alternatives to </a:t>
            </a:r>
            <a:r>
              <a:rPr lang="en-US" b="1" dirty="0">
                <a:solidFill>
                  <a:schemeClr val="accent6">
                    <a:lumMod val="75000"/>
                  </a:schemeClr>
                </a:solidFill>
              </a:rPr>
              <a:t>Wood Products</a:t>
            </a:r>
          </a:p>
        </p:txBody>
      </p:sp>
      <p:sp>
        <p:nvSpPr>
          <p:cNvPr id="3" name="Content Placeholder 2"/>
          <p:cNvSpPr>
            <a:spLocks noGrp="1"/>
          </p:cNvSpPr>
          <p:nvPr>
            <p:ph idx="1"/>
          </p:nvPr>
        </p:nvSpPr>
        <p:spPr>
          <a:xfrm>
            <a:off x="5486400" y="2140527"/>
            <a:ext cx="6359236" cy="4236605"/>
          </a:xfrm>
        </p:spPr>
        <p:txBody>
          <a:bodyPr>
            <a:normAutofit/>
          </a:bodyPr>
          <a:lstStyle/>
          <a:p>
            <a:pPr marL="0" indent="0">
              <a:buNone/>
            </a:pPr>
            <a:r>
              <a:rPr lang="en-US" b="1" dirty="0" smtClean="0">
                <a:solidFill>
                  <a:schemeClr val="accent6">
                    <a:lumMod val="75000"/>
                  </a:schemeClr>
                </a:solidFill>
              </a:rPr>
              <a:t>Hemp</a:t>
            </a:r>
            <a:r>
              <a:rPr lang="en-US" dirty="0" smtClean="0">
                <a:solidFill>
                  <a:schemeClr val="accent6">
                    <a:lumMod val="75000"/>
                  </a:schemeClr>
                </a:solidFill>
              </a:rPr>
              <a:t> </a:t>
            </a:r>
            <a:r>
              <a:rPr lang="en-US" dirty="0">
                <a:solidFill>
                  <a:schemeClr val="accent6">
                    <a:lumMod val="75000"/>
                  </a:schemeClr>
                </a:solidFill>
              </a:rPr>
              <a:t>— Industrial hemp is a robust and sometimes invasive plant. It has a thick root system that helps prevent soil erosion. </a:t>
            </a:r>
            <a:endParaRPr lang="en-US" dirty="0" smtClean="0">
              <a:solidFill>
                <a:schemeClr val="accent6">
                  <a:lumMod val="75000"/>
                </a:schemeClr>
              </a:solidFill>
            </a:endParaRPr>
          </a:p>
          <a:p>
            <a:r>
              <a:rPr lang="en-US" dirty="0" smtClean="0">
                <a:solidFill>
                  <a:schemeClr val="accent6">
                    <a:lumMod val="75000"/>
                  </a:schemeClr>
                </a:solidFill>
              </a:rPr>
              <a:t>Its </a:t>
            </a:r>
            <a:r>
              <a:rPr lang="en-US" dirty="0">
                <a:solidFill>
                  <a:schemeClr val="accent6">
                    <a:lumMod val="75000"/>
                  </a:schemeClr>
                </a:solidFill>
              </a:rPr>
              <a:t>production is environmentally friendly because it does not require fertilizers or herbicides, and requires little water.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stalks are used for making such products as rope, paper, fiberboard, and insulation material</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108" y="2369128"/>
            <a:ext cx="5082470" cy="3387437"/>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474988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Sustainable </a:t>
            </a:r>
            <a:r>
              <a:rPr lang="en-US" b="1" dirty="0" smtClean="0">
                <a:solidFill>
                  <a:schemeClr val="accent6">
                    <a:lumMod val="75000"/>
                  </a:schemeClr>
                </a:solidFill>
              </a:rPr>
              <a:t>Alternatives to </a:t>
            </a:r>
            <a:r>
              <a:rPr lang="en-US" b="1" dirty="0">
                <a:solidFill>
                  <a:schemeClr val="accent6">
                    <a:lumMod val="75000"/>
                  </a:schemeClr>
                </a:solidFill>
              </a:rPr>
              <a:t>Wood Products</a:t>
            </a:r>
          </a:p>
        </p:txBody>
      </p:sp>
      <p:sp>
        <p:nvSpPr>
          <p:cNvPr id="3" name="Content Placeholder 2"/>
          <p:cNvSpPr>
            <a:spLocks noGrp="1"/>
          </p:cNvSpPr>
          <p:nvPr>
            <p:ph idx="1"/>
          </p:nvPr>
        </p:nvSpPr>
        <p:spPr>
          <a:xfrm>
            <a:off x="838200" y="2140527"/>
            <a:ext cx="11007436" cy="4236605"/>
          </a:xfrm>
        </p:spPr>
        <p:txBody>
          <a:bodyPr>
            <a:normAutofit/>
          </a:bodyPr>
          <a:lstStyle/>
          <a:p>
            <a:pPr marL="0" indent="0">
              <a:buNone/>
            </a:pPr>
            <a:r>
              <a:rPr lang="en-US" b="1" dirty="0" err="1">
                <a:solidFill>
                  <a:schemeClr val="accent6">
                    <a:lumMod val="75000"/>
                  </a:schemeClr>
                </a:solidFill>
              </a:rPr>
              <a:t>Kenaf</a:t>
            </a:r>
            <a:r>
              <a:rPr lang="en-US" dirty="0">
                <a:solidFill>
                  <a:schemeClr val="accent6">
                    <a:lumMod val="75000"/>
                  </a:schemeClr>
                </a:solidFill>
              </a:rPr>
              <a:t> — A native of Africa, </a:t>
            </a:r>
            <a:r>
              <a:rPr lang="en-US" dirty="0" err="1">
                <a:solidFill>
                  <a:schemeClr val="accent6">
                    <a:lumMod val="75000"/>
                  </a:schemeClr>
                </a:solidFill>
              </a:rPr>
              <a:t>kenaf</a:t>
            </a:r>
            <a:r>
              <a:rPr lang="en-US" dirty="0">
                <a:solidFill>
                  <a:schemeClr val="accent6">
                    <a:lumMod val="75000"/>
                  </a:schemeClr>
                </a:solidFill>
              </a:rPr>
              <a:t> is a hibiscus plant. </a:t>
            </a:r>
            <a:endParaRPr lang="en-US" dirty="0" smtClean="0">
              <a:solidFill>
                <a:schemeClr val="accent6">
                  <a:lumMod val="75000"/>
                </a:schemeClr>
              </a:solidFill>
            </a:endParaRPr>
          </a:p>
          <a:p>
            <a:r>
              <a:rPr lang="en-US" dirty="0" smtClean="0">
                <a:solidFill>
                  <a:schemeClr val="accent6">
                    <a:lumMod val="75000"/>
                  </a:schemeClr>
                </a:solidFill>
              </a:rPr>
              <a:t>It </a:t>
            </a:r>
            <a:r>
              <a:rPr lang="en-US" dirty="0">
                <a:solidFill>
                  <a:schemeClr val="accent6">
                    <a:lumMod val="75000"/>
                  </a:schemeClr>
                </a:solidFill>
              </a:rPr>
              <a:t>is hardy, thrives in poor soils, grows fast, and </a:t>
            </a:r>
            <a:r>
              <a:rPr lang="en-US" dirty="0" smtClean="0">
                <a:solidFill>
                  <a:schemeClr val="accent6">
                    <a:lumMod val="75000"/>
                  </a:schemeClr>
                </a:solidFill>
              </a:rPr>
              <a:t>                                                  does not </a:t>
            </a:r>
            <a:r>
              <a:rPr lang="en-US" dirty="0">
                <a:solidFill>
                  <a:schemeClr val="accent6">
                    <a:lumMod val="75000"/>
                  </a:schemeClr>
                </a:solidFill>
              </a:rPr>
              <a:t>require much fertilizer or pesticides. </a:t>
            </a:r>
            <a:endParaRPr lang="en-US" dirty="0" smtClean="0">
              <a:solidFill>
                <a:schemeClr val="accent6">
                  <a:lumMod val="75000"/>
                </a:schemeClr>
              </a:solidFill>
            </a:endParaRPr>
          </a:p>
          <a:p>
            <a:r>
              <a:rPr lang="en-US" dirty="0" err="1" smtClean="0">
                <a:solidFill>
                  <a:schemeClr val="accent6">
                    <a:lumMod val="75000"/>
                  </a:schemeClr>
                </a:solidFill>
              </a:rPr>
              <a:t>Kenaf</a:t>
            </a:r>
            <a:r>
              <a:rPr lang="en-US" dirty="0" smtClean="0">
                <a:solidFill>
                  <a:schemeClr val="accent6">
                    <a:lumMod val="75000"/>
                  </a:schemeClr>
                </a:solidFill>
              </a:rPr>
              <a:t> </a:t>
            </a:r>
            <a:r>
              <a:rPr lang="en-US" dirty="0">
                <a:solidFill>
                  <a:schemeClr val="accent6">
                    <a:lumMod val="75000"/>
                  </a:schemeClr>
                </a:solidFill>
              </a:rPr>
              <a:t>produces a tremendous amount of high-quality fiber for use in treeless paper products. It produces more paper fiber than hemp</a:t>
            </a:r>
            <a:r>
              <a:rPr lang="en-US" dirty="0" smtClean="0">
                <a:solidFill>
                  <a:schemeClr val="accent6">
                    <a:lumMod val="75000"/>
                  </a:schemeClr>
                </a:solidFill>
              </a:rPr>
              <a:t>.</a:t>
            </a:r>
          </a:p>
          <a:p>
            <a:pPr marL="0" indent="0">
              <a:buNone/>
            </a:pPr>
            <a:r>
              <a:rPr lang="en-US" b="1" dirty="0" smtClean="0">
                <a:solidFill>
                  <a:schemeClr val="accent6">
                    <a:lumMod val="75000"/>
                  </a:schemeClr>
                </a:solidFill>
              </a:rPr>
              <a:t>Banana</a:t>
            </a:r>
            <a:r>
              <a:rPr lang="en-US" dirty="0" smtClean="0">
                <a:solidFill>
                  <a:schemeClr val="accent6">
                    <a:lumMod val="75000"/>
                  </a:schemeClr>
                </a:solidFill>
              </a:rPr>
              <a:t> </a:t>
            </a:r>
            <a:r>
              <a:rPr lang="en-US" dirty="0">
                <a:solidFill>
                  <a:schemeClr val="accent6">
                    <a:lumMod val="75000"/>
                  </a:schemeClr>
                </a:solidFill>
              </a:rPr>
              <a:t>— Paper products can be made from the waste bark of banana trees.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bark is cut after the bananas have ripened</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372" y="1321170"/>
            <a:ext cx="3255264" cy="217017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349504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Sustainable </a:t>
            </a:r>
            <a:r>
              <a:rPr lang="en-US" b="1" dirty="0" smtClean="0">
                <a:solidFill>
                  <a:schemeClr val="accent6">
                    <a:lumMod val="75000"/>
                  </a:schemeClr>
                </a:solidFill>
              </a:rPr>
              <a:t>Alternatives to </a:t>
            </a:r>
            <a:r>
              <a:rPr lang="en-US" b="1" dirty="0">
                <a:solidFill>
                  <a:schemeClr val="accent6">
                    <a:lumMod val="75000"/>
                  </a:schemeClr>
                </a:solidFill>
              </a:rPr>
              <a:t>Wood Products</a:t>
            </a:r>
          </a:p>
        </p:txBody>
      </p:sp>
      <p:sp>
        <p:nvSpPr>
          <p:cNvPr id="3" name="Content Placeholder 2"/>
          <p:cNvSpPr>
            <a:spLocks noGrp="1"/>
          </p:cNvSpPr>
          <p:nvPr>
            <p:ph idx="1"/>
          </p:nvPr>
        </p:nvSpPr>
        <p:spPr>
          <a:xfrm>
            <a:off x="5922818" y="1953491"/>
            <a:ext cx="5153891" cy="4904509"/>
          </a:xfrm>
        </p:spPr>
        <p:txBody>
          <a:bodyPr>
            <a:normAutofit/>
          </a:bodyPr>
          <a:lstStyle/>
          <a:p>
            <a:r>
              <a:rPr lang="en-US" b="1" dirty="0">
                <a:solidFill>
                  <a:schemeClr val="accent6">
                    <a:lumMod val="75000"/>
                  </a:schemeClr>
                </a:solidFill>
              </a:rPr>
              <a:t>Cotton waste</a:t>
            </a:r>
            <a:r>
              <a:rPr lang="en-US" dirty="0">
                <a:solidFill>
                  <a:schemeClr val="accent6">
                    <a:lumMod val="75000"/>
                  </a:schemeClr>
                </a:solidFill>
              </a:rPr>
              <a:t> — Paper can be made from old cotton clothing, rags, and other cotton waste</a:t>
            </a:r>
            <a:r>
              <a:rPr lang="en-US" dirty="0" smtClean="0">
                <a:solidFill>
                  <a:schemeClr val="accent6">
                    <a:lumMod val="75000"/>
                  </a:schemeClr>
                </a:solidFill>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953491"/>
            <a:ext cx="4837176" cy="3624072"/>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761694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Sustainable </a:t>
            </a:r>
            <a:r>
              <a:rPr lang="en-US" b="1" dirty="0" smtClean="0">
                <a:solidFill>
                  <a:schemeClr val="accent6">
                    <a:lumMod val="75000"/>
                  </a:schemeClr>
                </a:solidFill>
              </a:rPr>
              <a:t>Alternatives to </a:t>
            </a:r>
            <a:r>
              <a:rPr lang="en-US" b="1" dirty="0">
                <a:solidFill>
                  <a:schemeClr val="accent6">
                    <a:lumMod val="75000"/>
                  </a:schemeClr>
                </a:solidFill>
              </a:rPr>
              <a:t>Wood Products</a:t>
            </a:r>
          </a:p>
        </p:txBody>
      </p:sp>
      <p:sp>
        <p:nvSpPr>
          <p:cNvPr id="3" name="Content Placeholder 2"/>
          <p:cNvSpPr>
            <a:spLocks noGrp="1"/>
          </p:cNvSpPr>
          <p:nvPr>
            <p:ph idx="1"/>
          </p:nvPr>
        </p:nvSpPr>
        <p:spPr>
          <a:xfrm>
            <a:off x="838200" y="1953491"/>
            <a:ext cx="7100455" cy="4904509"/>
          </a:xfrm>
        </p:spPr>
        <p:txBody>
          <a:bodyPr>
            <a:normAutofit/>
          </a:bodyPr>
          <a:lstStyle/>
          <a:p>
            <a:pPr marL="0" indent="0">
              <a:buNone/>
            </a:pPr>
            <a:r>
              <a:rPr lang="en-US" b="1" dirty="0" smtClean="0">
                <a:solidFill>
                  <a:schemeClr val="accent6">
                    <a:lumMod val="75000"/>
                  </a:schemeClr>
                </a:solidFill>
              </a:rPr>
              <a:t>Recycled lumber</a:t>
            </a:r>
            <a:r>
              <a:rPr lang="en-US" dirty="0" smtClean="0">
                <a:solidFill>
                  <a:schemeClr val="accent6">
                    <a:lumMod val="75000"/>
                  </a:schemeClr>
                </a:solidFill>
              </a:rPr>
              <a:t>  </a:t>
            </a:r>
            <a:r>
              <a:rPr lang="en-US" dirty="0">
                <a:solidFill>
                  <a:schemeClr val="accent6">
                    <a:lumMod val="75000"/>
                  </a:schemeClr>
                </a:solidFill>
              </a:rPr>
              <a:t>— Building materials can be reclaimed from structures about to be remodeled or demolished. </a:t>
            </a:r>
            <a:endParaRPr lang="en-US" dirty="0" smtClean="0">
              <a:solidFill>
                <a:schemeClr val="accent6">
                  <a:lumMod val="75000"/>
                </a:schemeClr>
              </a:solidFill>
            </a:endParaRPr>
          </a:p>
          <a:p>
            <a:r>
              <a:rPr lang="en-US" dirty="0" smtClean="0">
                <a:solidFill>
                  <a:schemeClr val="accent6">
                    <a:lumMod val="75000"/>
                  </a:schemeClr>
                </a:solidFill>
              </a:rPr>
              <a:t>Before </a:t>
            </a:r>
            <a:r>
              <a:rPr lang="en-US" dirty="0">
                <a:solidFill>
                  <a:schemeClr val="accent6">
                    <a:lumMod val="75000"/>
                  </a:schemeClr>
                </a:solidFill>
              </a:rPr>
              <a:t>bringing in a wrecking crew, workers take apart the building layer by layer and remove items that are in good condition and can be reused. </a:t>
            </a:r>
            <a:endParaRPr lang="en-US" dirty="0" smtClean="0">
              <a:solidFill>
                <a:schemeClr val="accent6">
                  <a:lumMod val="75000"/>
                </a:schemeClr>
              </a:solidFill>
            </a:endParaRPr>
          </a:p>
          <a:p>
            <a:r>
              <a:rPr lang="en-US" dirty="0" smtClean="0">
                <a:solidFill>
                  <a:schemeClr val="accent6">
                    <a:lumMod val="75000"/>
                  </a:schemeClr>
                </a:solidFill>
              </a:rPr>
              <a:t>Such </a:t>
            </a:r>
            <a:r>
              <a:rPr lang="en-US" dirty="0">
                <a:solidFill>
                  <a:schemeClr val="accent6">
                    <a:lumMod val="75000"/>
                  </a:schemeClr>
                </a:solidFill>
              </a:rPr>
              <a:t>items could include siding, flooring, cabinets, doors, windows, moldings and trim, railings, support beams, and even the lumber used in framing.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655" y="2743201"/>
            <a:ext cx="4066309" cy="271192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459469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Sustainable </a:t>
            </a:r>
            <a:r>
              <a:rPr lang="en-US" b="1" dirty="0" smtClean="0">
                <a:solidFill>
                  <a:schemeClr val="accent6">
                    <a:lumMod val="75000"/>
                  </a:schemeClr>
                </a:solidFill>
              </a:rPr>
              <a:t>Alternatives to </a:t>
            </a:r>
            <a:r>
              <a:rPr lang="en-US" b="1" dirty="0">
                <a:solidFill>
                  <a:schemeClr val="accent6">
                    <a:lumMod val="75000"/>
                  </a:schemeClr>
                </a:solidFill>
              </a:rPr>
              <a:t>Wood Products</a:t>
            </a:r>
          </a:p>
        </p:txBody>
      </p:sp>
      <p:sp>
        <p:nvSpPr>
          <p:cNvPr id="3" name="Content Placeholder 2"/>
          <p:cNvSpPr>
            <a:spLocks noGrp="1"/>
          </p:cNvSpPr>
          <p:nvPr>
            <p:ph idx="1"/>
          </p:nvPr>
        </p:nvSpPr>
        <p:spPr>
          <a:xfrm>
            <a:off x="4558145" y="1953491"/>
            <a:ext cx="7100455" cy="4904509"/>
          </a:xfrm>
        </p:spPr>
        <p:txBody>
          <a:bodyPr>
            <a:normAutofit/>
          </a:bodyPr>
          <a:lstStyle/>
          <a:p>
            <a:r>
              <a:rPr lang="en-US" dirty="0">
                <a:solidFill>
                  <a:schemeClr val="accent6">
                    <a:lumMod val="75000"/>
                  </a:schemeClr>
                </a:solidFill>
              </a:rPr>
              <a:t>When choosing building or remodeling materials, base your selection on durability. </a:t>
            </a:r>
            <a:endParaRPr lang="en-US" dirty="0" smtClean="0">
              <a:solidFill>
                <a:schemeClr val="accent6">
                  <a:lumMod val="75000"/>
                </a:schemeClr>
              </a:solidFill>
            </a:endParaRPr>
          </a:p>
          <a:p>
            <a:r>
              <a:rPr lang="en-US" dirty="0" smtClean="0">
                <a:solidFill>
                  <a:schemeClr val="accent6">
                    <a:lumMod val="75000"/>
                  </a:schemeClr>
                </a:solidFill>
              </a:rPr>
              <a:t>Items </a:t>
            </a:r>
            <a:r>
              <a:rPr lang="en-US" dirty="0">
                <a:solidFill>
                  <a:schemeClr val="accent6">
                    <a:lumMod val="75000"/>
                  </a:schemeClr>
                </a:solidFill>
              </a:rPr>
              <a:t>that need to be replaced frequently are not very environmentally friendly. </a:t>
            </a:r>
            <a:endParaRPr lang="en-US" dirty="0" smtClean="0">
              <a:solidFill>
                <a:schemeClr val="accent6">
                  <a:lumMod val="75000"/>
                </a:schemeClr>
              </a:solidFill>
            </a:endParaRPr>
          </a:p>
          <a:p>
            <a:r>
              <a:rPr lang="en-US" dirty="0" smtClean="0">
                <a:solidFill>
                  <a:schemeClr val="accent6">
                    <a:lumMod val="75000"/>
                  </a:schemeClr>
                </a:solidFill>
              </a:rPr>
              <a:t>Also</a:t>
            </a:r>
            <a:r>
              <a:rPr lang="en-US" dirty="0">
                <a:solidFill>
                  <a:schemeClr val="accent6">
                    <a:lumMod val="75000"/>
                  </a:schemeClr>
                </a:solidFill>
              </a:rPr>
              <a:t>, look for materials that are manufactured or refurbished close to home. Buying regionally saves transportation energy.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382" y="1690688"/>
            <a:ext cx="3269673" cy="4904509"/>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117239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Degradable, Biodegradable</a:t>
            </a:r>
            <a:br>
              <a:rPr lang="en-US" dirty="0">
                <a:solidFill>
                  <a:schemeClr val="accent6">
                    <a:lumMod val="75000"/>
                  </a:schemeClr>
                </a:solidFill>
              </a:rPr>
            </a:br>
            <a:r>
              <a:rPr lang="en-US" dirty="0">
                <a:solidFill>
                  <a:schemeClr val="accent6">
                    <a:lumMod val="75000"/>
                  </a:schemeClr>
                </a:solidFill>
              </a:rPr>
              <a:t>and Compostable Items</a:t>
            </a:r>
          </a:p>
        </p:txBody>
      </p:sp>
      <p:sp>
        <p:nvSpPr>
          <p:cNvPr id="3" name="Content Placeholder 2"/>
          <p:cNvSpPr>
            <a:spLocks noGrp="1"/>
          </p:cNvSpPr>
          <p:nvPr>
            <p:ph idx="1"/>
          </p:nvPr>
        </p:nvSpPr>
        <p:spPr>
          <a:xfrm>
            <a:off x="838200" y="1825625"/>
            <a:ext cx="5999018" cy="4351338"/>
          </a:xfrm>
        </p:spPr>
        <p:txBody>
          <a:bodyPr>
            <a:normAutofit/>
          </a:bodyPr>
          <a:lstStyle/>
          <a:p>
            <a:r>
              <a:rPr lang="en-US" dirty="0">
                <a:solidFill>
                  <a:schemeClr val="accent6">
                    <a:lumMod val="75000"/>
                  </a:schemeClr>
                </a:solidFill>
              </a:rPr>
              <a:t>The words degradable, biodegradable, and compostable are common environmental buzzwords. But what do these words mean? </a:t>
            </a:r>
            <a:endParaRPr lang="en-US" dirty="0" smtClean="0">
              <a:solidFill>
                <a:schemeClr val="accent6">
                  <a:lumMod val="75000"/>
                </a:schemeClr>
              </a:solidFill>
            </a:endParaRPr>
          </a:p>
          <a:p>
            <a:r>
              <a:rPr lang="en-US" dirty="0" smtClean="0">
                <a:solidFill>
                  <a:schemeClr val="accent6">
                    <a:lumMod val="75000"/>
                  </a:schemeClr>
                </a:solidFill>
              </a:rPr>
              <a:t>Actually</a:t>
            </a:r>
            <a:r>
              <a:rPr lang="en-US" dirty="0">
                <a:solidFill>
                  <a:schemeClr val="accent6">
                    <a:lumMod val="75000"/>
                  </a:schemeClr>
                </a:solidFill>
              </a:rPr>
              <a:t>, these terms are difficult to explain because organizations don’t always define them the same way. As a result, the words are sometimes misused or used incorrectly to describe certain </a:t>
            </a:r>
            <a:r>
              <a:rPr lang="en-US" dirty="0" smtClean="0">
                <a:solidFill>
                  <a:schemeClr val="accent6">
                    <a:lumMod val="75000"/>
                  </a:schemeClr>
                </a:solidFill>
              </a:rPr>
              <a:t>products.</a:t>
            </a:r>
          </a:p>
          <a:p>
            <a:pPr marL="0" indent="0">
              <a:buNone/>
            </a:pP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218" y="1825625"/>
            <a:ext cx="5070763" cy="337963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69450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Water Supply and Use</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4"/>
            <a:ext cx="7659029" cy="4664385"/>
          </a:xfrm>
        </p:spPr>
        <p:txBody>
          <a:bodyPr/>
          <a:lstStyle/>
          <a:p>
            <a:r>
              <a:rPr lang="en-US" b="1" dirty="0">
                <a:solidFill>
                  <a:schemeClr val="accent6">
                    <a:lumMod val="75000"/>
                  </a:schemeClr>
                </a:solidFill>
              </a:rPr>
              <a:t>xeriscaping </a:t>
            </a:r>
            <a:r>
              <a:rPr lang="en-US" b="1" dirty="0" smtClean="0">
                <a:solidFill>
                  <a:schemeClr val="accent6">
                    <a:lumMod val="75000"/>
                  </a:schemeClr>
                </a:solidFill>
              </a:rPr>
              <a:t>- </a:t>
            </a:r>
            <a:r>
              <a:rPr lang="en-US" dirty="0" smtClean="0">
                <a:solidFill>
                  <a:schemeClr val="accent6">
                    <a:lumMod val="75000"/>
                  </a:schemeClr>
                </a:solidFill>
              </a:rPr>
              <a:t>converting </a:t>
            </a:r>
            <a:r>
              <a:rPr lang="en-US" dirty="0">
                <a:solidFill>
                  <a:schemeClr val="accent6">
                    <a:lumMod val="75000"/>
                  </a:schemeClr>
                </a:solidFill>
              </a:rPr>
              <a:t>landscape plants to those that are adapted to the particular region and climate </a:t>
            </a:r>
            <a:endParaRPr lang="en-US" dirty="0" smtClean="0">
              <a:solidFill>
                <a:schemeClr val="accent6">
                  <a:lumMod val="75000"/>
                </a:schemeClr>
              </a:solidFill>
            </a:endParaRPr>
          </a:p>
          <a:p>
            <a:r>
              <a:rPr lang="en-US" dirty="0">
                <a:solidFill>
                  <a:schemeClr val="accent6">
                    <a:lumMod val="75000"/>
                  </a:schemeClr>
                </a:solidFill>
              </a:rPr>
              <a:t>About three-quarters of the Earth’s surface is covered with water. Water is almost everywhere, yet only one percent of it is fresh water that people can use. </a:t>
            </a:r>
            <a:endParaRPr lang="en-US" dirty="0" smtClean="0">
              <a:solidFill>
                <a:schemeClr val="accent6">
                  <a:lumMod val="75000"/>
                </a:schemeClr>
              </a:solidFill>
            </a:endParaRPr>
          </a:p>
          <a:p>
            <a:r>
              <a:rPr lang="en-US" dirty="0">
                <a:solidFill>
                  <a:schemeClr val="accent6">
                    <a:lumMod val="75000"/>
                  </a:schemeClr>
                </a:solidFill>
              </a:rPr>
              <a:t>The human body is made up of more than 60 percent water. A person can survive a month or more without food, but only about a week without drinking water.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7229" y="1464325"/>
            <a:ext cx="3422073" cy="456276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535078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Degradable, Biodegradable</a:t>
            </a:r>
            <a:br>
              <a:rPr lang="en-US" dirty="0">
                <a:solidFill>
                  <a:schemeClr val="accent6">
                    <a:lumMod val="75000"/>
                  </a:schemeClr>
                </a:solidFill>
              </a:rPr>
            </a:br>
            <a:r>
              <a:rPr lang="en-US" dirty="0">
                <a:solidFill>
                  <a:schemeClr val="accent6">
                    <a:lumMod val="75000"/>
                  </a:schemeClr>
                </a:solidFill>
              </a:rPr>
              <a:t>and Compostable Items</a:t>
            </a:r>
          </a:p>
        </p:txBody>
      </p:sp>
      <p:sp>
        <p:nvSpPr>
          <p:cNvPr id="3" name="Content Placeholder 2"/>
          <p:cNvSpPr>
            <a:spLocks noGrp="1"/>
          </p:cNvSpPr>
          <p:nvPr>
            <p:ph idx="1"/>
          </p:nvPr>
        </p:nvSpPr>
        <p:spPr>
          <a:xfrm>
            <a:off x="5465618" y="1825625"/>
            <a:ext cx="5888182" cy="4351338"/>
          </a:xfrm>
        </p:spPr>
        <p:txBody>
          <a:bodyPr/>
          <a:lstStyle/>
          <a:p>
            <a:r>
              <a:rPr lang="en-US" dirty="0" smtClean="0">
                <a:solidFill>
                  <a:schemeClr val="accent6">
                    <a:lumMod val="75000"/>
                  </a:schemeClr>
                </a:solidFill>
              </a:rPr>
              <a:t>Words to Know</a:t>
            </a:r>
          </a:p>
          <a:p>
            <a:pPr lvl="1"/>
            <a:r>
              <a:rPr lang="en-US" b="1" dirty="0" smtClean="0">
                <a:solidFill>
                  <a:schemeClr val="accent6">
                    <a:lumMod val="75000"/>
                  </a:schemeClr>
                </a:solidFill>
              </a:rPr>
              <a:t>Biodegradable - </a:t>
            </a:r>
            <a:r>
              <a:rPr lang="en-US" dirty="0" smtClean="0">
                <a:solidFill>
                  <a:schemeClr val="accent6">
                    <a:lumMod val="75000"/>
                  </a:schemeClr>
                </a:solidFill>
              </a:rPr>
              <a:t>a </a:t>
            </a:r>
            <a:r>
              <a:rPr lang="en-US" dirty="0">
                <a:solidFill>
                  <a:schemeClr val="accent6">
                    <a:lumMod val="75000"/>
                  </a:schemeClr>
                </a:solidFill>
              </a:rPr>
              <a:t>substance that can be broken down by a naturally occurring organism into more basic components</a:t>
            </a:r>
          </a:p>
          <a:p>
            <a:pPr lvl="1"/>
            <a:r>
              <a:rPr lang="en-US" b="1" dirty="0" smtClean="0">
                <a:solidFill>
                  <a:schemeClr val="accent6">
                    <a:lumMod val="75000"/>
                  </a:schemeClr>
                </a:solidFill>
              </a:rPr>
              <a:t>Degradable - </a:t>
            </a:r>
            <a:r>
              <a:rPr lang="en-US" dirty="0" smtClean="0">
                <a:solidFill>
                  <a:schemeClr val="accent6">
                    <a:lumMod val="75000"/>
                  </a:schemeClr>
                </a:solidFill>
              </a:rPr>
              <a:t>a </a:t>
            </a:r>
            <a:r>
              <a:rPr lang="en-US" dirty="0">
                <a:solidFill>
                  <a:schemeClr val="accent6">
                    <a:lumMod val="75000"/>
                  </a:schemeClr>
                </a:solidFill>
              </a:rPr>
              <a:t>substance that breaks down through a naturally occurring chemical reaction</a:t>
            </a:r>
          </a:p>
          <a:p>
            <a:pPr lvl="1"/>
            <a:r>
              <a:rPr lang="en-US" b="1" dirty="0" smtClean="0">
                <a:solidFill>
                  <a:schemeClr val="accent6">
                    <a:lumMod val="75000"/>
                  </a:schemeClr>
                </a:solidFill>
              </a:rPr>
              <a:t>Landfill - </a:t>
            </a:r>
            <a:r>
              <a:rPr lang="en-US" dirty="0" smtClean="0">
                <a:solidFill>
                  <a:schemeClr val="accent6">
                    <a:lumMod val="75000"/>
                  </a:schemeClr>
                </a:solidFill>
              </a:rPr>
              <a:t>organized </a:t>
            </a:r>
            <a:r>
              <a:rPr lang="en-US" dirty="0">
                <a:solidFill>
                  <a:schemeClr val="accent6">
                    <a:lumMod val="75000"/>
                  </a:schemeClr>
                </a:solidFill>
              </a:rPr>
              <a:t>waste disposal site </a:t>
            </a:r>
            <a:endParaRPr lang="en-US" dirty="0" smtClean="0">
              <a:solidFill>
                <a:schemeClr val="accent6">
                  <a:lumMod val="75000"/>
                </a:schemeClr>
              </a:solidFill>
            </a:endParaRPr>
          </a:p>
          <a:p>
            <a:pPr marL="0" indent="0">
              <a:buNone/>
            </a:pP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640" y="2384136"/>
            <a:ext cx="5360140" cy="392776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622692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Degradable, Biodegradable</a:t>
            </a:r>
            <a:br>
              <a:rPr lang="en-US" dirty="0">
                <a:solidFill>
                  <a:schemeClr val="accent6">
                    <a:lumMod val="75000"/>
                  </a:schemeClr>
                </a:solidFill>
              </a:rPr>
            </a:br>
            <a:r>
              <a:rPr lang="en-US" dirty="0">
                <a:solidFill>
                  <a:schemeClr val="accent6">
                    <a:lumMod val="75000"/>
                  </a:schemeClr>
                </a:solidFill>
              </a:rPr>
              <a:t>and Compostable Items</a:t>
            </a:r>
          </a:p>
        </p:txBody>
      </p:sp>
      <p:sp>
        <p:nvSpPr>
          <p:cNvPr id="3" name="Content Placeholder 2"/>
          <p:cNvSpPr>
            <a:spLocks noGrp="1"/>
          </p:cNvSpPr>
          <p:nvPr>
            <p:ph idx="1"/>
          </p:nvPr>
        </p:nvSpPr>
        <p:spPr>
          <a:xfrm>
            <a:off x="838200" y="1825625"/>
            <a:ext cx="10515600" cy="4886902"/>
          </a:xfrm>
        </p:spPr>
        <p:txBody>
          <a:bodyPr>
            <a:normAutofit/>
          </a:bodyPr>
          <a:lstStyle/>
          <a:p>
            <a:r>
              <a:rPr lang="en-US" dirty="0">
                <a:solidFill>
                  <a:schemeClr val="accent6">
                    <a:lumMod val="75000"/>
                  </a:schemeClr>
                </a:solidFill>
              </a:rPr>
              <a:t>A </a:t>
            </a:r>
            <a:r>
              <a:rPr lang="en-US" b="1" i="1" dirty="0">
                <a:solidFill>
                  <a:schemeClr val="accent6">
                    <a:lumMod val="75000"/>
                  </a:schemeClr>
                </a:solidFill>
              </a:rPr>
              <a:t>degradable product </a:t>
            </a:r>
            <a:r>
              <a:rPr lang="en-US" dirty="0">
                <a:solidFill>
                  <a:schemeClr val="accent6">
                    <a:lumMod val="75000"/>
                  </a:schemeClr>
                </a:solidFill>
              </a:rPr>
              <a:t>is one that breaks </a:t>
            </a:r>
            <a:r>
              <a:rPr lang="en-US" dirty="0" smtClean="0">
                <a:solidFill>
                  <a:schemeClr val="accent6">
                    <a:lumMod val="75000"/>
                  </a:schemeClr>
                </a:solidFill>
              </a:rPr>
              <a:t>                                                  down </a:t>
            </a:r>
            <a:r>
              <a:rPr lang="en-US" dirty="0">
                <a:solidFill>
                  <a:schemeClr val="accent6">
                    <a:lumMod val="75000"/>
                  </a:schemeClr>
                </a:solidFill>
              </a:rPr>
              <a:t>through a naturally occurring </a:t>
            </a:r>
            <a:r>
              <a:rPr lang="en-US" dirty="0" smtClean="0">
                <a:solidFill>
                  <a:schemeClr val="accent6">
                    <a:lumMod val="75000"/>
                  </a:schemeClr>
                </a:solidFill>
              </a:rPr>
              <a:t>                                                            chemical </a:t>
            </a:r>
            <a:r>
              <a:rPr lang="en-US" dirty="0">
                <a:solidFill>
                  <a:schemeClr val="accent6">
                    <a:lumMod val="75000"/>
                  </a:schemeClr>
                </a:solidFill>
              </a:rPr>
              <a:t>reaction. </a:t>
            </a:r>
            <a:endParaRPr lang="en-US" dirty="0" smtClean="0">
              <a:solidFill>
                <a:schemeClr val="accent6">
                  <a:lumMod val="75000"/>
                </a:schemeClr>
              </a:solidFill>
            </a:endParaRPr>
          </a:p>
          <a:p>
            <a:r>
              <a:rPr lang="en-US" dirty="0" smtClean="0">
                <a:solidFill>
                  <a:schemeClr val="accent6">
                    <a:lumMod val="75000"/>
                  </a:schemeClr>
                </a:solidFill>
              </a:rPr>
              <a:t>A </a:t>
            </a:r>
            <a:r>
              <a:rPr lang="en-US" b="1" i="1" dirty="0">
                <a:solidFill>
                  <a:schemeClr val="accent6">
                    <a:lumMod val="75000"/>
                  </a:schemeClr>
                </a:solidFill>
              </a:rPr>
              <a:t>biodegradable product </a:t>
            </a:r>
            <a:r>
              <a:rPr lang="en-US" dirty="0">
                <a:solidFill>
                  <a:schemeClr val="accent6">
                    <a:lumMod val="75000"/>
                  </a:schemeClr>
                </a:solidFill>
              </a:rPr>
              <a:t>is usually defined as one that can be broken down by a naturally occurring organism — perhaps by fungi or bacteria — into more basic components. However, according to these definitions, most substances could be considered to be degradable or biodegradable, even though the process could take decades. </a:t>
            </a:r>
            <a:endParaRPr lang="en-US" dirty="0" smtClean="0">
              <a:solidFill>
                <a:schemeClr val="accent6">
                  <a:lumMod val="75000"/>
                </a:schemeClr>
              </a:solidFill>
            </a:endParaRPr>
          </a:p>
          <a:p>
            <a:r>
              <a:rPr lang="en-US" dirty="0" smtClean="0">
                <a:solidFill>
                  <a:schemeClr val="accent6">
                    <a:lumMod val="75000"/>
                  </a:schemeClr>
                </a:solidFill>
              </a:rPr>
              <a:t>Therefore</a:t>
            </a:r>
            <a:r>
              <a:rPr lang="en-US" dirty="0">
                <a:solidFill>
                  <a:schemeClr val="accent6">
                    <a:lumMod val="75000"/>
                  </a:schemeClr>
                </a:solidFill>
              </a:rPr>
              <a:t>, the speed at which a product breaks down becomes important.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5909" y="204787"/>
            <a:ext cx="2888673" cy="2888673"/>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404510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Degradable, Biodegradable</a:t>
            </a:r>
            <a:br>
              <a:rPr lang="en-US" dirty="0">
                <a:solidFill>
                  <a:schemeClr val="accent6">
                    <a:lumMod val="75000"/>
                  </a:schemeClr>
                </a:solidFill>
              </a:rPr>
            </a:br>
            <a:r>
              <a:rPr lang="en-US" dirty="0">
                <a:solidFill>
                  <a:schemeClr val="accent6">
                    <a:lumMod val="75000"/>
                  </a:schemeClr>
                </a:solidFill>
              </a:rPr>
              <a:t>and Compostable Items</a:t>
            </a:r>
          </a:p>
        </p:txBody>
      </p:sp>
      <p:sp>
        <p:nvSpPr>
          <p:cNvPr id="3" name="Content Placeholder 2"/>
          <p:cNvSpPr>
            <a:spLocks noGrp="1"/>
          </p:cNvSpPr>
          <p:nvPr>
            <p:ph idx="1"/>
          </p:nvPr>
        </p:nvSpPr>
        <p:spPr>
          <a:xfrm>
            <a:off x="4156364" y="1825625"/>
            <a:ext cx="8035636" cy="4886902"/>
          </a:xfrm>
        </p:spPr>
        <p:txBody>
          <a:bodyPr>
            <a:normAutofit/>
          </a:bodyPr>
          <a:lstStyle/>
          <a:p>
            <a:r>
              <a:rPr lang="en-US" dirty="0">
                <a:solidFill>
                  <a:schemeClr val="accent6">
                    <a:lumMod val="75000"/>
                  </a:schemeClr>
                </a:solidFill>
              </a:rPr>
              <a:t>City governments that regulate household trash sometimes have standards for biodegradable waste. They often define “green waste” in terms of the products being discarded, such as vegetable food matter, garden and lawn refuse, and paper and paperboard</a:t>
            </a:r>
            <a:r>
              <a:rPr lang="en-US" dirty="0" smtClean="0">
                <a:solidFill>
                  <a:schemeClr val="accent6">
                    <a:lumMod val="75000"/>
                  </a:schemeClr>
                </a:solidFill>
              </a:rPr>
              <a:t>.</a:t>
            </a:r>
          </a:p>
          <a:p>
            <a:r>
              <a:rPr lang="en-US" dirty="0">
                <a:solidFill>
                  <a:schemeClr val="accent6">
                    <a:lumMod val="75000"/>
                  </a:schemeClr>
                </a:solidFill>
              </a:rPr>
              <a:t>Products that are made from 100 percent organic materials are generally considered to be the best biodegradable products. An ideal biodegradable product is one that is carbon based and that would eventually wind up as a complex of carbon dioxide and water.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65" y="2615334"/>
            <a:ext cx="3963699" cy="264246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264835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Degradable, Biodegradable</a:t>
            </a:r>
            <a:br>
              <a:rPr lang="en-US" dirty="0">
                <a:solidFill>
                  <a:schemeClr val="accent6">
                    <a:lumMod val="75000"/>
                  </a:schemeClr>
                </a:solidFill>
              </a:rPr>
            </a:br>
            <a:r>
              <a:rPr lang="en-US" dirty="0">
                <a:solidFill>
                  <a:schemeClr val="accent6">
                    <a:lumMod val="75000"/>
                  </a:schemeClr>
                </a:solidFill>
              </a:rPr>
              <a:t>and Compostable Items</a:t>
            </a:r>
          </a:p>
        </p:txBody>
      </p:sp>
      <p:sp>
        <p:nvSpPr>
          <p:cNvPr id="3" name="Content Placeholder 2"/>
          <p:cNvSpPr>
            <a:spLocks noGrp="1"/>
          </p:cNvSpPr>
          <p:nvPr>
            <p:ph idx="1"/>
          </p:nvPr>
        </p:nvSpPr>
        <p:spPr>
          <a:xfrm>
            <a:off x="838200" y="1825625"/>
            <a:ext cx="5105400" cy="4886902"/>
          </a:xfrm>
        </p:spPr>
        <p:txBody>
          <a:bodyPr>
            <a:normAutofit/>
          </a:bodyPr>
          <a:lstStyle/>
          <a:p>
            <a:r>
              <a:rPr lang="en-US" dirty="0">
                <a:solidFill>
                  <a:schemeClr val="accent6">
                    <a:lumMod val="75000"/>
                  </a:schemeClr>
                </a:solidFill>
              </a:rPr>
              <a:t>Products that are made from 100 percent organic materials are generally considered to be the best biodegradable products. An ideal biodegradable product is one that is carbon based and that would eventually wind up as a complex of carbon dioxide and water.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825625"/>
            <a:ext cx="5663877" cy="377591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421601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Degradable, Biodegradable</a:t>
            </a:r>
            <a:br>
              <a:rPr lang="en-US" dirty="0">
                <a:solidFill>
                  <a:schemeClr val="accent6">
                    <a:lumMod val="75000"/>
                  </a:schemeClr>
                </a:solidFill>
              </a:rPr>
            </a:br>
            <a:r>
              <a:rPr lang="en-US" dirty="0">
                <a:solidFill>
                  <a:schemeClr val="accent6">
                    <a:lumMod val="75000"/>
                  </a:schemeClr>
                </a:solidFill>
              </a:rPr>
              <a:t>and Compostable Items</a:t>
            </a:r>
          </a:p>
        </p:txBody>
      </p:sp>
      <p:sp>
        <p:nvSpPr>
          <p:cNvPr id="3" name="Content Placeholder 2"/>
          <p:cNvSpPr>
            <a:spLocks noGrp="1"/>
          </p:cNvSpPr>
          <p:nvPr>
            <p:ph idx="1"/>
          </p:nvPr>
        </p:nvSpPr>
        <p:spPr>
          <a:xfrm>
            <a:off x="4260273" y="1825625"/>
            <a:ext cx="7772399" cy="4886902"/>
          </a:xfrm>
        </p:spPr>
        <p:txBody>
          <a:bodyPr>
            <a:normAutofit/>
          </a:bodyPr>
          <a:lstStyle/>
          <a:p>
            <a:r>
              <a:rPr lang="en-US" dirty="0">
                <a:solidFill>
                  <a:schemeClr val="accent6">
                    <a:lumMod val="75000"/>
                  </a:schemeClr>
                </a:solidFill>
              </a:rPr>
              <a:t>There are some disadvantages to biodegradable waste. </a:t>
            </a:r>
            <a:endParaRPr lang="en-US" dirty="0" smtClean="0">
              <a:solidFill>
                <a:schemeClr val="accent6">
                  <a:lumMod val="75000"/>
                </a:schemeClr>
              </a:solidFill>
            </a:endParaRPr>
          </a:p>
          <a:p>
            <a:r>
              <a:rPr lang="en-US" dirty="0" smtClean="0">
                <a:solidFill>
                  <a:schemeClr val="accent6">
                    <a:lumMod val="75000"/>
                  </a:schemeClr>
                </a:solidFill>
              </a:rPr>
              <a:t>When </a:t>
            </a:r>
            <a:r>
              <a:rPr lang="en-US" dirty="0">
                <a:solidFill>
                  <a:schemeClr val="accent6">
                    <a:lumMod val="75000"/>
                  </a:schemeClr>
                </a:solidFill>
              </a:rPr>
              <a:t>dumped in landfills, it’s often buried below the point where the “good” bacteria can survive. </a:t>
            </a:r>
            <a:endParaRPr lang="en-US" dirty="0" smtClean="0">
              <a:solidFill>
                <a:schemeClr val="accent6">
                  <a:lumMod val="75000"/>
                </a:schemeClr>
              </a:solidFill>
            </a:endParaRPr>
          </a:p>
          <a:p>
            <a:r>
              <a:rPr lang="en-US" dirty="0" smtClean="0">
                <a:solidFill>
                  <a:schemeClr val="accent6">
                    <a:lumMod val="75000"/>
                  </a:schemeClr>
                </a:solidFill>
              </a:rPr>
              <a:t>It </a:t>
            </a:r>
            <a:r>
              <a:rPr lang="en-US" dirty="0">
                <a:solidFill>
                  <a:schemeClr val="accent6">
                    <a:lumMod val="75000"/>
                  </a:schemeClr>
                </a:solidFill>
              </a:rPr>
              <a:t>then breaks down under anaerobic conditions (without oxygen), which creates methane, a greenhouse gas that adds to global warming. </a:t>
            </a:r>
            <a:endParaRPr lang="en-US" dirty="0" smtClean="0">
              <a:solidFill>
                <a:schemeClr val="accent6">
                  <a:lumMod val="75000"/>
                </a:schemeClr>
              </a:solidFill>
            </a:endParaRPr>
          </a:p>
          <a:p>
            <a:r>
              <a:rPr lang="en-US" dirty="0" smtClean="0">
                <a:solidFill>
                  <a:schemeClr val="accent6">
                    <a:lumMod val="75000"/>
                  </a:schemeClr>
                </a:solidFill>
              </a:rPr>
              <a:t>Newer </a:t>
            </a:r>
            <a:r>
              <a:rPr lang="en-US" dirty="0">
                <a:solidFill>
                  <a:schemeClr val="accent6">
                    <a:lumMod val="75000"/>
                  </a:schemeClr>
                </a:solidFill>
              </a:rPr>
              <a:t>plastic products that are designed to photo-degrade (break down due to sunlight) can’t do so, because they aren’t exposed to sunlight</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916" y="2535383"/>
            <a:ext cx="4097357" cy="272064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839141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Degradable, Biodegradable</a:t>
            </a:r>
            <a:br>
              <a:rPr lang="en-US" dirty="0">
                <a:solidFill>
                  <a:schemeClr val="accent6">
                    <a:lumMod val="75000"/>
                  </a:schemeClr>
                </a:solidFill>
              </a:rPr>
            </a:br>
            <a:r>
              <a:rPr lang="en-US" dirty="0">
                <a:solidFill>
                  <a:schemeClr val="accent6">
                    <a:lumMod val="75000"/>
                  </a:schemeClr>
                </a:solidFill>
              </a:rPr>
              <a:t>and Compostable Items</a:t>
            </a:r>
          </a:p>
        </p:txBody>
      </p:sp>
      <p:sp>
        <p:nvSpPr>
          <p:cNvPr id="3" name="Content Placeholder 2"/>
          <p:cNvSpPr>
            <a:spLocks noGrp="1"/>
          </p:cNvSpPr>
          <p:nvPr>
            <p:ph idx="1"/>
          </p:nvPr>
        </p:nvSpPr>
        <p:spPr>
          <a:xfrm>
            <a:off x="838201" y="1825625"/>
            <a:ext cx="9344890" cy="5032375"/>
          </a:xfrm>
        </p:spPr>
        <p:txBody>
          <a:bodyPr>
            <a:normAutofit lnSpcReduction="10000"/>
          </a:bodyPr>
          <a:lstStyle/>
          <a:p>
            <a:r>
              <a:rPr lang="en-US" dirty="0">
                <a:solidFill>
                  <a:schemeClr val="accent6">
                    <a:lumMod val="75000"/>
                  </a:schemeClr>
                </a:solidFill>
              </a:rPr>
              <a:t>Another concern is that even if a product is </a:t>
            </a:r>
            <a:r>
              <a:rPr lang="en-US" dirty="0" smtClean="0">
                <a:solidFill>
                  <a:schemeClr val="accent6">
                    <a:lumMod val="75000"/>
                  </a:schemeClr>
                </a:solidFill>
              </a:rPr>
              <a:t>                 biodegradable</a:t>
            </a:r>
            <a:r>
              <a:rPr lang="en-US" dirty="0">
                <a:solidFill>
                  <a:schemeClr val="accent6">
                    <a:lumMod val="75000"/>
                  </a:schemeClr>
                </a:solidFill>
              </a:rPr>
              <a:t>, it does not automatically mean </a:t>
            </a:r>
            <a:r>
              <a:rPr lang="en-US" dirty="0" smtClean="0">
                <a:solidFill>
                  <a:schemeClr val="accent6">
                    <a:lumMod val="75000"/>
                  </a:schemeClr>
                </a:solidFill>
              </a:rPr>
              <a:t>                           that </a:t>
            </a:r>
            <a:r>
              <a:rPr lang="en-US" dirty="0">
                <a:solidFill>
                  <a:schemeClr val="accent6">
                    <a:lumMod val="75000"/>
                  </a:schemeClr>
                </a:solidFill>
              </a:rPr>
              <a:t>the product is eco-friendly. </a:t>
            </a:r>
            <a:endParaRPr lang="en-US" dirty="0" smtClean="0">
              <a:solidFill>
                <a:schemeClr val="accent6">
                  <a:lumMod val="75000"/>
                </a:schemeClr>
              </a:solidFill>
            </a:endParaRPr>
          </a:p>
          <a:p>
            <a:r>
              <a:rPr lang="en-US" dirty="0" smtClean="0">
                <a:solidFill>
                  <a:schemeClr val="accent6">
                    <a:lumMod val="75000"/>
                  </a:schemeClr>
                </a:solidFill>
              </a:rPr>
              <a:t>For </a:t>
            </a:r>
            <a:r>
              <a:rPr lang="en-US" dirty="0">
                <a:solidFill>
                  <a:schemeClr val="accent6">
                    <a:lumMod val="75000"/>
                  </a:schemeClr>
                </a:solidFill>
              </a:rPr>
              <a:t>example, animal waste, which is considered biodegradable, may contain traces of drugs, including antibiotics and hormones. </a:t>
            </a:r>
            <a:endParaRPr lang="en-US" dirty="0" smtClean="0">
              <a:solidFill>
                <a:schemeClr val="accent6">
                  <a:lumMod val="75000"/>
                </a:schemeClr>
              </a:solidFill>
            </a:endParaRPr>
          </a:p>
          <a:p>
            <a:r>
              <a:rPr lang="en-US" dirty="0" smtClean="0">
                <a:solidFill>
                  <a:schemeClr val="accent6">
                    <a:lumMod val="75000"/>
                  </a:schemeClr>
                </a:solidFill>
              </a:rPr>
              <a:t>Biodegradable </a:t>
            </a:r>
            <a:r>
              <a:rPr lang="en-US" dirty="0">
                <a:solidFill>
                  <a:schemeClr val="accent6">
                    <a:lumMod val="75000"/>
                  </a:schemeClr>
                </a:solidFill>
              </a:rPr>
              <a:t>waste can contain toxic substances such as heavy metals and pesticides that can seep into groundwater. </a:t>
            </a:r>
            <a:endParaRPr lang="en-US" dirty="0" smtClean="0">
              <a:solidFill>
                <a:schemeClr val="accent6">
                  <a:lumMod val="75000"/>
                </a:schemeClr>
              </a:solidFill>
            </a:endParaRPr>
          </a:p>
          <a:p>
            <a:r>
              <a:rPr lang="en-US" dirty="0" smtClean="0">
                <a:solidFill>
                  <a:schemeClr val="accent6">
                    <a:lumMod val="75000"/>
                  </a:schemeClr>
                </a:solidFill>
              </a:rPr>
              <a:t>Also</a:t>
            </a:r>
            <a:r>
              <a:rPr lang="en-US" dirty="0">
                <a:solidFill>
                  <a:schemeClr val="accent6">
                    <a:lumMod val="75000"/>
                  </a:schemeClr>
                </a:solidFill>
              </a:rPr>
              <a:t>, some biodegradable substances break down into something that is much more harmful to the environment than the original material, and sometimes more energy resources are needed in the production of biodegradable products.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2564" y="219651"/>
            <a:ext cx="3962400" cy="2644715"/>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482715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Degradable, Biodegradable</a:t>
            </a:r>
            <a:br>
              <a:rPr lang="en-US" dirty="0">
                <a:solidFill>
                  <a:schemeClr val="accent6">
                    <a:lumMod val="75000"/>
                  </a:schemeClr>
                </a:solidFill>
              </a:rPr>
            </a:br>
            <a:r>
              <a:rPr lang="en-US" dirty="0">
                <a:solidFill>
                  <a:schemeClr val="accent6">
                    <a:lumMod val="75000"/>
                  </a:schemeClr>
                </a:solidFill>
              </a:rPr>
              <a:t>and Compostable Items</a:t>
            </a:r>
          </a:p>
        </p:txBody>
      </p:sp>
      <p:sp>
        <p:nvSpPr>
          <p:cNvPr id="3" name="Content Placeholder 2"/>
          <p:cNvSpPr>
            <a:spLocks noGrp="1"/>
          </p:cNvSpPr>
          <p:nvPr>
            <p:ph idx="1"/>
          </p:nvPr>
        </p:nvSpPr>
        <p:spPr>
          <a:xfrm>
            <a:off x="3595256" y="1825625"/>
            <a:ext cx="8596744" cy="5032375"/>
          </a:xfrm>
        </p:spPr>
        <p:txBody>
          <a:bodyPr>
            <a:normAutofit/>
          </a:bodyPr>
          <a:lstStyle/>
          <a:p>
            <a:r>
              <a:rPr lang="en-US" b="1" i="1" dirty="0">
                <a:solidFill>
                  <a:schemeClr val="accent6">
                    <a:lumMod val="75000"/>
                  </a:schemeClr>
                </a:solidFill>
              </a:rPr>
              <a:t>Compostable products </a:t>
            </a:r>
            <a:r>
              <a:rPr lang="en-US" dirty="0">
                <a:solidFill>
                  <a:schemeClr val="accent6">
                    <a:lumMod val="75000"/>
                  </a:schemeClr>
                </a:solidFill>
              </a:rPr>
              <a:t>are green from start to finish. Compostable items are made from plant materials such as corn, potatoes, plant cellulose, soybeans, and sugar. </a:t>
            </a:r>
            <a:endParaRPr lang="en-US" dirty="0" smtClean="0">
              <a:solidFill>
                <a:schemeClr val="accent6">
                  <a:lumMod val="75000"/>
                </a:schemeClr>
              </a:solidFill>
            </a:endParaRPr>
          </a:p>
          <a:p>
            <a:r>
              <a:rPr lang="en-US" dirty="0" smtClean="0">
                <a:solidFill>
                  <a:schemeClr val="accent6">
                    <a:lumMod val="75000"/>
                  </a:schemeClr>
                </a:solidFill>
              </a:rPr>
              <a:t>Composting </a:t>
            </a:r>
            <a:r>
              <a:rPr lang="en-US" dirty="0">
                <a:solidFill>
                  <a:schemeClr val="accent6">
                    <a:lumMod val="75000"/>
                  </a:schemeClr>
                </a:solidFill>
              </a:rPr>
              <a:t>is nature’s way of recycling. Microorganisms and other creatures use the organic materials as food, creating a soil-like substance in the process. </a:t>
            </a:r>
            <a:endParaRPr lang="en-US" dirty="0" smtClean="0">
              <a:solidFill>
                <a:schemeClr val="accent6">
                  <a:lumMod val="75000"/>
                </a:schemeClr>
              </a:solidFill>
            </a:endParaRPr>
          </a:p>
          <a:p>
            <a:r>
              <a:rPr lang="en-US" dirty="0" smtClean="0">
                <a:solidFill>
                  <a:schemeClr val="accent6">
                    <a:lumMod val="75000"/>
                  </a:schemeClr>
                </a:solidFill>
              </a:rPr>
              <a:t>Compost </a:t>
            </a:r>
            <a:r>
              <a:rPr lang="en-US" dirty="0">
                <a:solidFill>
                  <a:schemeClr val="accent6">
                    <a:lumMod val="75000"/>
                  </a:schemeClr>
                </a:solidFill>
              </a:rPr>
              <a:t>is rich in nutrients. It can be mixed back into the soil to be used again by trees, grass, and other plants. </a:t>
            </a:r>
            <a:endParaRPr lang="en-US" dirty="0" smtClean="0">
              <a:solidFill>
                <a:schemeClr val="accent6">
                  <a:lumMod val="75000"/>
                </a:schemeClr>
              </a:solidFill>
            </a:endParaRPr>
          </a:p>
          <a:p>
            <a:r>
              <a:rPr lang="en-US" dirty="0" smtClean="0">
                <a:solidFill>
                  <a:schemeClr val="accent6">
                    <a:lumMod val="75000"/>
                  </a:schemeClr>
                </a:solidFill>
              </a:rPr>
              <a:t>Usually</a:t>
            </a:r>
            <a:r>
              <a:rPr lang="en-US" dirty="0">
                <a:solidFill>
                  <a:schemeClr val="accent6">
                    <a:lumMod val="75000"/>
                  </a:schemeClr>
                </a:solidFill>
              </a:rPr>
              <a:t>, meat products cannot be composted in the open because doing so can spread diseases.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246" y="1825625"/>
            <a:ext cx="3110899" cy="4666349"/>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212248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Degradable, Biodegradable</a:t>
            </a:r>
            <a:br>
              <a:rPr lang="en-US" dirty="0">
                <a:solidFill>
                  <a:schemeClr val="accent6">
                    <a:lumMod val="75000"/>
                  </a:schemeClr>
                </a:solidFill>
              </a:rPr>
            </a:br>
            <a:r>
              <a:rPr lang="en-US" dirty="0">
                <a:solidFill>
                  <a:schemeClr val="accent6">
                    <a:lumMod val="75000"/>
                  </a:schemeClr>
                </a:solidFill>
              </a:rPr>
              <a:t>and Compostable Items</a:t>
            </a:r>
          </a:p>
        </p:txBody>
      </p:sp>
      <p:sp>
        <p:nvSpPr>
          <p:cNvPr id="3" name="Content Placeholder 2"/>
          <p:cNvSpPr>
            <a:spLocks noGrp="1"/>
          </p:cNvSpPr>
          <p:nvPr>
            <p:ph idx="1"/>
          </p:nvPr>
        </p:nvSpPr>
        <p:spPr>
          <a:xfrm>
            <a:off x="838201" y="1825625"/>
            <a:ext cx="6705599" cy="5032375"/>
          </a:xfrm>
        </p:spPr>
        <p:txBody>
          <a:bodyPr>
            <a:normAutofit/>
          </a:bodyPr>
          <a:lstStyle/>
          <a:p>
            <a:r>
              <a:rPr lang="en-US" dirty="0">
                <a:solidFill>
                  <a:schemeClr val="accent6">
                    <a:lumMod val="75000"/>
                  </a:schemeClr>
                </a:solidFill>
              </a:rPr>
              <a:t>When shopping for products, a green consumer should read product labels carefully.</a:t>
            </a:r>
          </a:p>
          <a:p>
            <a:pPr lvl="1"/>
            <a:r>
              <a:rPr lang="en-US" dirty="0">
                <a:solidFill>
                  <a:schemeClr val="accent6">
                    <a:lumMod val="75000"/>
                  </a:schemeClr>
                </a:solidFill>
              </a:rPr>
              <a:t>Try to purchase products that are </a:t>
            </a:r>
            <a:r>
              <a:rPr lang="en-US" dirty="0" smtClean="0">
                <a:solidFill>
                  <a:schemeClr val="accent6">
                    <a:lumMod val="75000"/>
                  </a:schemeClr>
                </a:solidFill>
              </a:rPr>
              <a:t>made </a:t>
            </a:r>
            <a:r>
              <a:rPr lang="en-US" dirty="0">
                <a:solidFill>
                  <a:schemeClr val="accent6">
                    <a:lumMod val="75000"/>
                  </a:schemeClr>
                </a:solidFill>
              </a:rPr>
              <a:t>from substances that can be recycled. Products that </a:t>
            </a:r>
            <a:r>
              <a:rPr lang="en-US" dirty="0" smtClean="0">
                <a:solidFill>
                  <a:schemeClr val="accent6">
                    <a:lumMod val="75000"/>
                  </a:schemeClr>
                </a:solidFill>
              </a:rPr>
              <a:t>  are </a:t>
            </a:r>
            <a:r>
              <a:rPr lang="en-US" dirty="0">
                <a:solidFill>
                  <a:schemeClr val="accent6">
                    <a:lumMod val="75000"/>
                  </a:schemeClr>
                </a:solidFill>
              </a:rPr>
              <a:t>made from natural ingredients are usually safer and degrade easier</a:t>
            </a:r>
            <a:r>
              <a:rPr lang="en-US" dirty="0" smtClean="0">
                <a:solidFill>
                  <a:schemeClr val="accent6">
                    <a:lumMod val="75000"/>
                  </a:schemeClr>
                </a:solidFill>
              </a:rPr>
              <a:t>.</a:t>
            </a:r>
          </a:p>
          <a:p>
            <a:pPr lvl="1"/>
            <a:r>
              <a:rPr lang="en-US" dirty="0">
                <a:solidFill>
                  <a:schemeClr val="accent6">
                    <a:lumMod val="75000"/>
                  </a:schemeClr>
                </a:solidFill>
              </a:rPr>
              <a:t>When possible, buy items from </a:t>
            </a:r>
            <a:r>
              <a:rPr lang="en-US" dirty="0" smtClean="0">
                <a:solidFill>
                  <a:schemeClr val="accent6">
                    <a:lumMod val="75000"/>
                  </a:schemeClr>
                </a:solidFill>
              </a:rPr>
              <a:t>companies </a:t>
            </a:r>
            <a:r>
              <a:rPr lang="en-US" dirty="0">
                <a:solidFill>
                  <a:schemeClr val="accent6">
                    <a:lumMod val="75000"/>
                  </a:schemeClr>
                </a:solidFill>
              </a:rPr>
              <a:t>that fully disclose the ingredients in their products.</a:t>
            </a:r>
          </a:p>
          <a:p>
            <a:pPr lvl="1"/>
            <a:r>
              <a:rPr lang="en-US" dirty="0">
                <a:solidFill>
                  <a:schemeClr val="accent6">
                    <a:lumMod val="75000"/>
                  </a:schemeClr>
                </a:solidFill>
              </a:rPr>
              <a:t>By consuming fewer products, you </a:t>
            </a:r>
            <a:r>
              <a:rPr lang="en-US" dirty="0" smtClean="0">
                <a:solidFill>
                  <a:schemeClr val="accent6">
                    <a:lumMod val="75000"/>
                  </a:schemeClr>
                </a:solidFill>
              </a:rPr>
              <a:t>can </a:t>
            </a:r>
            <a:r>
              <a:rPr lang="en-US" dirty="0">
                <a:solidFill>
                  <a:schemeClr val="accent6">
                    <a:lumMod val="75000"/>
                  </a:schemeClr>
                </a:solidFill>
              </a:rPr>
              <a:t>reduce the amount of waste you produce.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2345171"/>
            <a:ext cx="4337773" cy="289184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4070606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CFL and LED Lighting </a:t>
            </a:r>
            <a:endParaRPr lang="en-US" dirty="0">
              <a:solidFill>
                <a:schemeClr val="accent6">
                  <a:lumMod val="75000"/>
                </a:schemeClr>
              </a:solidFill>
            </a:endParaRPr>
          </a:p>
        </p:txBody>
      </p:sp>
      <p:sp>
        <p:nvSpPr>
          <p:cNvPr id="3" name="Content Placeholder 2"/>
          <p:cNvSpPr>
            <a:spLocks noGrp="1"/>
          </p:cNvSpPr>
          <p:nvPr>
            <p:ph idx="1"/>
          </p:nvPr>
        </p:nvSpPr>
        <p:spPr>
          <a:xfrm>
            <a:off x="838201" y="1825625"/>
            <a:ext cx="8243454" cy="5032375"/>
          </a:xfrm>
        </p:spPr>
        <p:txBody>
          <a:bodyPr>
            <a:normAutofit/>
          </a:bodyPr>
          <a:lstStyle/>
          <a:p>
            <a:r>
              <a:rPr lang="en-US" b="1" i="1" dirty="0">
                <a:solidFill>
                  <a:schemeClr val="accent6">
                    <a:lumMod val="75000"/>
                  </a:schemeClr>
                </a:solidFill>
              </a:rPr>
              <a:t>Compact fluorescent lamps </a:t>
            </a:r>
            <a:r>
              <a:rPr lang="en-US" dirty="0">
                <a:solidFill>
                  <a:schemeClr val="accent6">
                    <a:lumMod val="75000"/>
                  </a:schemeClr>
                </a:solidFill>
              </a:rPr>
              <a:t>or </a:t>
            </a:r>
            <a:r>
              <a:rPr lang="en-US" b="1" i="1" dirty="0">
                <a:solidFill>
                  <a:schemeClr val="accent6">
                    <a:lumMod val="75000"/>
                  </a:schemeClr>
                </a:solidFill>
              </a:rPr>
              <a:t>compact fluorescent light bulbs (CFLs) </a:t>
            </a:r>
            <a:r>
              <a:rPr lang="en-US" dirty="0">
                <a:solidFill>
                  <a:schemeClr val="accent6">
                    <a:lumMod val="75000"/>
                  </a:schemeClr>
                </a:solidFill>
              </a:rPr>
              <a:t>are energy-saving bulbs that can replace traditional (incandescent) and other lights. CFLs are initially more expensive than incandescent bulbs, but they require up to 80 percent less energy and have a much longer life — lasting between 6 and 15 times longer than incandescent bulbs. CFLs can save as much as 2000 times their weight in greenhouse gas emissions. In fact, CFLs are so much more energy efficient than traditional bulbs, many countries are phasing out the sale of incandescent bulbs completely.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1655" y="2327564"/>
            <a:ext cx="2898049" cy="3283527"/>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193274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CFL and LED Lighting </a:t>
            </a:r>
            <a:endParaRPr lang="en-US" dirty="0">
              <a:solidFill>
                <a:schemeClr val="accent6">
                  <a:lumMod val="75000"/>
                </a:schemeClr>
              </a:solidFill>
            </a:endParaRPr>
          </a:p>
        </p:txBody>
      </p:sp>
      <p:sp>
        <p:nvSpPr>
          <p:cNvPr id="3" name="Content Placeholder 2"/>
          <p:cNvSpPr>
            <a:spLocks noGrp="1"/>
          </p:cNvSpPr>
          <p:nvPr>
            <p:ph idx="1"/>
          </p:nvPr>
        </p:nvSpPr>
        <p:spPr>
          <a:xfrm>
            <a:off x="5652655" y="1825625"/>
            <a:ext cx="6338454" cy="5032375"/>
          </a:xfrm>
        </p:spPr>
        <p:txBody>
          <a:bodyPr>
            <a:normAutofit/>
          </a:bodyPr>
          <a:lstStyle/>
          <a:p>
            <a:r>
              <a:rPr lang="en-US" dirty="0">
                <a:solidFill>
                  <a:schemeClr val="accent6">
                    <a:lumMod val="75000"/>
                  </a:schemeClr>
                </a:solidFill>
              </a:rPr>
              <a:t>Since CFLs contain a small amount of mercury, they must be handled more carefully than incandescent bulbs. Mercury can be dangerous to humans and the environment, so CFLs should be disposed of properly. The small amount of mercury in a CFL bulb does not pose a major health threat, but the build-up of mercury in the environment over time is something to avoid. (Mercury is used in CFL bulbs because it gives them a longer life.)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971" y="2392126"/>
            <a:ext cx="5284684" cy="3509911"/>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763819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Water Supply and Use</a:t>
            </a:r>
            <a:endParaRPr lang="en-US" b="1" dirty="0">
              <a:solidFill>
                <a:schemeClr val="accent6">
                  <a:lumMod val="75000"/>
                </a:schemeClr>
              </a:solidFill>
            </a:endParaRPr>
          </a:p>
        </p:txBody>
      </p:sp>
      <p:sp>
        <p:nvSpPr>
          <p:cNvPr id="3" name="Content Placeholder 2"/>
          <p:cNvSpPr>
            <a:spLocks noGrp="1"/>
          </p:cNvSpPr>
          <p:nvPr>
            <p:ph idx="1"/>
          </p:nvPr>
        </p:nvSpPr>
        <p:spPr>
          <a:xfrm>
            <a:off x="4460488" y="1825624"/>
            <a:ext cx="7731512" cy="4865108"/>
          </a:xfrm>
        </p:spPr>
        <p:txBody>
          <a:bodyPr>
            <a:normAutofit lnSpcReduction="10000"/>
          </a:bodyPr>
          <a:lstStyle/>
          <a:p>
            <a:r>
              <a:rPr lang="en-US" dirty="0">
                <a:solidFill>
                  <a:schemeClr val="accent6">
                    <a:lumMod val="75000"/>
                  </a:schemeClr>
                </a:solidFill>
              </a:rPr>
              <a:t>We use lots of water for drinking, cooking, cleaning, washing, and flushing. </a:t>
            </a:r>
            <a:endParaRPr lang="en-US" dirty="0" smtClean="0">
              <a:solidFill>
                <a:schemeClr val="accent6">
                  <a:lumMod val="75000"/>
                </a:schemeClr>
              </a:solidFill>
            </a:endParaRPr>
          </a:p>
          <a:p>
            <a:r>
              <a:rPr lang="en-US" dirty="0" smtClean="0">
                <a:solidFill>
                  <a:schemeClr val="accent6">
                    <a:lumMod val="75000"/>
                  </a:schemeClr>
                </a:solidFill>
              </a:rPr>
              <a:t>Not </a:t>
            </a:r>
            <a:r>
              <a:rPr lang="en-US" dirty="0">
                <a:solidFill>
                  <a:schemeClr val="accent6">
                    <a:lumMod val="75000"/>
                  </a:schemeClr>
                </a:solidFill>
              </a:rPr>
              <a:t>only do we use water in our day-to-day living, but we also use water “virtually”: </a:t>
            </a:r>
            <a:endParaRPr lang="en-US" dirty="0" smtClean="0">
              <a:solidFill>
                <a:schemeClr val="accent6">
                  <a:lumMod val="75000"/>
                </a:schemeClr>
              </a:solidFill>
            </a:endParaRPr>
          </a:p>
          <a:p>
            <a:pPr lvl="1"/>
            <a:r>
              <a:rPr lang="en-US" dirty="0" smtClean="0">
                <a:solidFill>
                  <a:schemeClr val="accent6">
                    <a:lumMod val="75000"/>
                  </a:schemeClr>
                </a:solidFill>
              </a:rPr>
              <a:t>Water </a:t>
            </a:r>
            <a:r>
              <a:rPr lang="en-US" dirty="0">
                <a:solidFill>
                  <a:schemeClr val="accent6">
                    <a:lumMod val="75000"/>
                  </a:schemeClr>
                </a:solidFill>
              </a:rPr>
              <a:t>is a part of products we use, including food, paper, fabric, and many other items. </a:t>
            </a:r>
          </a:p>
          <a:p>
            <a:r>
              <a:rPr lang="en-US" dirty="0">
                <a:solidFill>
                  <a:schemeClr val="accent6">
                    <a:lumMod val="75000"/>
                  </a:schemeClr>
                </a:solidFill>
              </a:rPr>
              <a:t>Unfortunately, water is becoming scarce. </a:t>
            </a:r>
            <a:endParaRPr lang="en-US" dirty="0" smtClean="0">
              <a:solidFill>
                <a:schemeClr val="accent6">
                  <a:lumMod val="75000"/>
                </a:schemeClr>
              </a:solidFill>
            </a:endParaRPr>
          </a:p>
          <a:p>
            <a:r>
              <a:rPr lang="en-US" dirty="0" smtClean="0">
                <a:solidFill>
                  <a:schemeClr val="accent6">
                    <a:lumMod val="75000"/>
                  </a:schemeClr>
                </a:solidFill>
              </a:rPr>
              <a:t>Human </a:t>
            </a:r>
            <a:r>
              <a:rPr lang="en-US" dirty="0">
                <a:solidFill>
                  <a:schemeClr val="accent6">
                    <a:lumMod val="75000"/>
                  </a:schemeClr>
                </a:solidFill>
              </a:rPr>
              <a:t>demand, pollution, drought, and climate change are putting pressure on the supply of water. </a:t>
            </a:r>
            <a:endParaRPr lang="en-US" dirty="0" smtClean="0">
              <a:solidFill>
                <a:schemeClr val="accent6">
                  <a:lumMod val="75000"/>
                </a:schemeClr>
              </a:solidFill>
            </a:endParaRPr>
          </a:p>
          <a:p>
            <a:r>
              <a:rPr lang="en-US" dirty="0" smtClean="0">
                <a:solidFill>
                  <a:schemeClr val="accent6">
                    <a:lumMod val="75000"/>
                  </a:schemeClr>
                </a:solidFill>
              </a:rPr>
              <a:t>Our </a:t>
            </a:r>
            <a:r>
              <a:rPr lang="en-US" dirty="0">
                <a:solidFill>
                  <a:schemeClr val="accent6">
                    <a:lumMod val="75000"/>
                  </a:schemeClr>
                </a:solidFill>
              </a:rPr>
              <a:t>lakes, rivers, and aquifers are showing significant reductions in water levels.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297" y="2720201"/>
            <a:ext cx="4017155" cy="2766199"/>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58016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CFL and LED Lighting </a:t>
            </a:r>
            <a:endParaRPr lang="en-US" dirty="0">
              <a:solidFill>
                <a:schemeClr val="accent6">
                  <a:lumMod val="75000"/>
                </a:schemeClr>
              </a:solidFill>
            </a:endParaRPr>
          </a:p>
        </p:txBody>
      </p:sp>
      <p:sp>
        <p:nvSpPr>
          <p:cNvPr id="3" name="Content Placeholder 2"/>
          <p:cNvSpPr>
            <a:spLocks noGrp="1"/>
          </p:cNvSpPr>
          <p:nvPr>
            <p:ph idx="1"/>
          </p:nvPr>
        </p:nvSpPr>
        <p:spPr>
          <a:xfrm>
            <a:off x="838201" y="1825625"/>
            <a:ext cx="5257800" cy="5032375"/>
          </a:xfrm>
        </p:spPr>
        <p:txBody>
          <a:bodyPr>
            <a:normAutofit/>
          </a:bodyPr>
          <a:lstStyle/>
          <a:p>
            <a:r>
              <a:rPr lang="en-US" dirty="0">
                <a:solidFill>
                  <a:schemeClr val="accent6">
                    <a:lumMod val="75000"/>
                  </a:schemeClr>
                </a:solidFill>
              </a:rPr>
              <a:t>Most CFLs have a warranty. Once a CFL bulb burns out, recycle it or discard it according to local ordinances. Seal the CFL in a plastic bag. If your city has a household hazardous waste drop-off site, take your discarded CFLs there. Some cities recommend that CFLs simply be double-bagged in plastic bags and then thrown away in the regular trash.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5547" y="2254033"/>
            <a:ext cx="5137020" cy="344018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4267085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CFL and LED Lighting </a:t>
            </a:r>
            <a:endParaRPr lang="en-US" dirty="0">
              <a:solidFill>
                <a:schemeClr val="accent6">
                  <a:lumMod val="75000"/>
                </a:schemeClr>
              </a:solidFill>
            </a:endParaRPr>
          </a:p>
        </p:txBody>
      </p:sp>
      <p:sp>
        <p:nvSpPr>
          <p:cNvPr id="3" name="Content Placeholder 2"/>
          <p:cNvSpPr>
            <a:spLocks noGrp="1"/>
          </p:cNvSpPr>
          <p:nvPr>
            <p:ph idx="1"/>
          </p:nvPr>
        </p:nvSpPr>
        <p:spPr>
          <a:xfrm>
            <a:off x="838201" y="1825625"/>
            <a:ext cx="4003963" cy="5032375"/>
          </a:xfrm>
        </p:spPr>
        <p:txBody>
          <a:bodyPr>
            <a:normAutofit/>
          </a:bodyPr>
          <a:lstStyle/>
          <a:p>
            <a:r>
              <a:rPr lang="en-US" b="1" i="1" dirty="0">
                <a:solidFill>
                  <a:schemeClr val="accent6">
                    <a:lumMod val="75000"/>
                  </a:schemeClr>
                </a:solidFill>
              </a:rPr>
              <a:t>LED (light emitting diode) lighting </a:t>
            </a:r>
            <a:r>
              <a:rPr lang="en-US" dirty="0">
                <a:solidFill>
                  <a:schemeClr val="accent6">
                    <a:lumMod val="75000"/>
                  </a:schemeClr>
                </a:solidFill>
              </a:rPr>
              <a:t>is also an energy miser. LEDs are safe, they do not contain mercury, and they can last even longer than CFLs. LEDs are not as widely used as CFLs because they are more expensive.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616883"/>
            <a:ext cx="6754091" cy="4502727"/>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261394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CFL and LED Lighting </a:t>
            </a:r>
            <a:endParaRPr lang="en-US" dirty="0">
              <a:solidFill>
                <a:schemeClr val="accent6">
                  <a:lumMod val="75000"/>
                </a:schemeClr>
              </a:solidFill>
            </a:endParaRPr>
          </a:p>
        </p:txBody>
      </p:sp>
      <p:sp>
        <p:nvSpPr>
          <p:cNvPr id="3" name="Content Placeholder 2"/>
          <p:cNvSpPr>
            <a:spLocks noGrp="1"/>
          </p:cNvSpPr>
          <p:nvPr>
            <p:ph idx="1"/>
          </p:nvPr>
        </p:nvSpPr>
        <p:spPr>
          <a:xfrm>
            <a:off x="4634346" y="1690688"/>
            <a:ext cx="7273636" cy="5032375"/>
          </a:xfrm>
        </p:spPr>
        <p:txBody>
          <a:bodyPr>
            <a:normAutofit/>
          </a:bodyPr>
          <a:lstStyle/>
          <a:p>
            <a:r>
              <a:rPr lang="en-US" dirty="0">
                <a:solidFill>
                  <a:schemeClr val="accent6">
                    <a:lumMod val="75000"/>
                  </a:schemeClr>
                </a:solidFill>
              </a:rPr>
              <a:t>Unlike traditional (incandescent) bulbs, LEDs produce very little heat. They also do not have a filament. Instead, they light up by the movement of electrons in a semiconductor material. This enables them to last about 10 times longer than CFLs. LEDs also use only about half as much electricity as CFLs. LEDs are small, so many LEDs are used in one lighting fixture. A common use for LEDs is in traffic lights.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690688"/>
            <a:ext cx="3377184" cy="4572000"/>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4187577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How to Buy Green Electricity</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4"/>
            <a:ext cx="8853883" cy="5032376"/>
          </a:xfrm>
        </p:spPr>
        <p:txBody>
          <a:bodyPr>
            <a:normAutofit lnSpcReduction="10000"/>
          </a:bodyPr>
          <a:lstStyle/>
          <a:p>
            <a:r>
              <a:rPr lang="en-US" dirty="0">
                <a:solidFill>
                  <a:schemeClr val="accent6">
                    <a:lumMod val="75000"/>
                  </a:schemeClr>
                </a:solidFill>
              </a:rPr>
              <a:t>Green electrical energy comes from renewable sources, such as the wind, the sun, and the Earth’s own energy. </a:t>
            </a:r>
            <a:endParaRPr lang="en-US" dirty="0" smtClean="0">
              <a:solidFill>
                <a:schemeClr val="accent6">
                  <a:lumMod val="75000"/>
                </a:schemeClr>
              </a:solidFill>
            </a:endParaRPr>
          </a:p>
          <a:p>
            <a:r>
              <a:rPr lang="en-US" dirty="0" smtClean="0">
                <a:solidFill>
                  <a:schemeClr val="accent6">
                    <a:lumMod val="75000"/>
                  </a:schemeClr>
                </a:solidFill>
              </a:rPr>
              <a:t>Most </a:t>
            </a:r>
            <a:r>
              <a:rPr lang="en-US" dirty="0">
                <a:solidFill>
                  <a:schemeClr val="accent6">
                    <a:lumMod val="75000"/>
                  </a:schemeClr>
                </a:solidFill>
              </a:rPr>
              <a:t>of the electrical power produced in the United States comes from coal-powered generators. </a:t>
            </a:r>
            <a:endParaRPr lang="en-US" dirty="0" smtClean="0">
              <a:solidFill>
                <a:schemeClr val="accent6">
                  <a:lumMod val="75000"/>
                </a:schemeClr>
              </a:solidFill>
            </a:endParaRPr>
          </a:p>
          <a:p>
            <a:r>
              <a:rPr lang="en-US" dirty="0" smtClean="0">
                <a:solidFill>
                  <a:schemeClr val="accent6">
                    <a:lumMod val="75000"/>
                  </a:schemeClr>
                </a:solidFill>
              </a:rPr>
              <a:t>However</a:t>
            </a:r>
            <a:r>
              <a:rPr lang="en-US" dirty="0">
                <a:solidFill>
                  <a:schemeClr val="accent6">
                    <a:lumMod val="75000"/>
                  </a:schemeClr>
                </a:solidFill>
              </a:rPr>
              <a:t>, it is possible for consumers in many parts of the country to “green-up” their electrical power usage by buying </a:t>
            </a:r>
            <a:r>
              <a:rPr lang="en-US" b="1" i="1" dirty="0">
                <a:solidFill>
                  <a:schemeClr val="accent6">
                    <a:lumMod val="75000"/>
                  </a:schemeClr>
                </a:solidFill>
              </a:rPr>
              <a:t>renewable energy credits</a:t>
            </a:r>
            <a:r>
              <a:rPr lang="en-US" dirty="0">
                <a:solidFill>
                  <a:schemeClr val="accent6">
                    <a:lumMod val="75000"/>
                  </a:schemeClr>
                </a:solidFill>
              </a:rPr>
              <a:t>. </a:t>
            </a:r>
            <a:endParaRPr lang="en-US" dirty="0" smtClean="0">
              <a:solidFill>
                <a:schemeClr val="accent6">
                  <a:lumMod val="75000"/>
                </a:schemeClr>
              </a:solidFill>
            </a:endParaRPr>
          </a:p>
          <a:p>
            <a:r>
              <a:rPr lang="en-US" dirty="0" smtClean="0">
                <a:solidFill>
                  <a:schemeClr val="accent6">
                    <a:lumMod val="75000"/>
                  </a:schemeClr>
                </a:solidFill>
              </a:rPr>
              <a:t>Consumers </a:t>
            </a:r>
            <a:r>
              <a:rPr lang="en-US" dirty="0">
                <a:solidFill>
                  <a:schemeClr val="accent6">
                    <a:lumMod val="75000"/>
                  </a:schemeClr>
                </a:solidFill>
              </a:rPr>
              <a:t>don’t purchase electricity directly from a green-power plant. Instead, a local electric provider purchases a certain amount of renewable energy for all of its customers, and this power is transmitted from across the power grid.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2083" y="2335965"/>
            <a:ext cx="2333661" cy="352450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9744389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How to Buy Green Electricity</a:t>
            </a:r>
            <a:endParaRPr lang="en-US" b="1" dirty="0">
              <a:solidFill>
                <a:schemeClr val="accent6">
                  <a:lumMod val="75000"/>
                </a:schemeClr>
              </a:solidFill>
            </a:endParaRPr>
          </a:p>
        </p:txBody>
      </p:sp>
      <p:sp>
        <p:nvSpPr>
          <p:cNvPr id="3" name="Content Placeholder 2"/>
          <p:cNvSpPr>
            <a:spLocks noGrp="1"/>
          </p:cNvSpPr>
          <p:nvPr>
            <p:ph idx="1"/>
          </p:nvPr>
        </p:nvSpPr>
        <p:spPr>
          <a:xfrm>
            <a:off x="4655127" y="1825624"/>
            <a:ext cx="7536872" cy="5032376"/>
          </a:xfrm>
        </p:spPr>
        <p:txBody>
          <a:bodyPr>
            <a:normAutofit/>
          </a:bodyPr>
          <a:lstStyle/>
          <a:p>
            <a:r>
              <a:rPr lang="en-US" dirty="0">
                <a:solidFill>
                  <a:schemeClr val="accent6">
                    <a:lumMod val="75000"/>
                  </a:schemeClr>
                </a:solidFill>
              </a:rPr>
              <a:t>If you’re interested in switching to renewable power, the first step is to call your electric company to see what types of green power options are available.</a:t>
            </a:r>
          </a:p>
          <a:p>
            <a:r>
              <a:rPr lang="en-US" dirty="0">
                <a:solidFill>
                  <a:schemeClr val="accent6">
                    <a:lumMod val="75000"/>
                  </a:schemeClr>
                </a:solidFill>
              </a:rPr>
              <a:t>If you decide to purchase renewable energy credits, be prepared to pay a little extra. If cost is a concern, most electric companies allow consumers to buy a portion of their electricity from renewable sources. </a:t>
            </a:r>
            <a:endParaRPr lang="en-US" dirty="0" smtClean="0">
              <a:solidFill>
                <a:schemeClr val="accent6">
                  <a:lumMod val="75000"/>
                </a:schemeClr>
              </a:solidFill>
            </a:endParaRPr>
          </a:p>
          <a:p>
            <a:r>
              <a:rPr lang="en-US" dirty="0" smtClean="0">
                <a:solidFill>
                  <a:schemeClr val="accent6">
                    <a:lumMod val="75000"/>
                  </a:schemeClr>
                </a:solidFill>
              </a:rPr>
              <a:t>However</a:t>
            </a:r>
            <a:r>
              <a:rPr lang="en-US" dirty="0">
                <a:solidFill>
                  <a:schemeClr val="accent6">
                    <a:lumMod val="75000"/>
                  </a:schemeClr>
                </a:solidFill>
              </a:rPr>
              <a:t>, some companies require a minimum purchase and an annual contract.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14" y="2273669"/>
            <a:ext cx="4405002" cy="3524457"/>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79773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How to Buy Green Electricity</a:t>
            </a:r>
            <a:endParaRPr lang="en-US" b="1" dirty="0">
              <a:solidFill>
                <a:schemeClr val="accent6">
                  <a:lumMod val="75000"/>
                </a:schemeClr>
              </a:solidFill>
            </a:endParaRPr>
          </a:p>
        </p:txBody>
      </p:sp>
      <p:sp>
        <p:nvSpPr>
          <p:cNvPr id="3" name="Content Placeholder 2"/>
          <p:cNvSpPr>
            <a:spLocks noGrp="1"/>
          </p:cNvSpPr>
          <p:nvPr>
            <p:ph idx="1"/>
          </p:nvPr>
        </p:nvSpPr>
        <p:spPr>
          <a:xfrm>
            <a:off x="838200" y="1489587"/>
            <a:ext cx="4939145" cy="5251083"/>
          </a:xfrm>
        </p:spPr>
        <p:txBody>
          <a:bodyPr>
            <a:normAutofit/>
          </a:bodyPr>
          <a:lstStyle/>
          <a:p>
            <a:r>
              <a:rPr lang="en-US" dirty="0">
                <a:solidFill>
                  <a:schemeClr val="accent6">
                    <a:lumMod val="75000"/>
                  </a:schemeClr>
                </a:solidFill>
              </a:rPr>
              <a:t>It is also important to be sure you’re getting what you pay for. </a:t>
            </a:r>
            <a:endParaRPr lang="en-US" dirty="0" smtClean="0">
              <a:solidFill>
                <a:schemeClr val="accent6">
                  <a:lumMod val="75000"/>
                </a:schemeClr>
              </a:solidFill>
            </a:endParaRPr>
          </a:p>
          <a:p>
            <a:r>
              <a:rPr lang="en-US" dirty="0" smtClean="0">
                <a:solidFill>
                  <a:schemeClr val="accent6">
                    <a:lumMod val="75000"/>
                  </a:schemeClr>
                </a:solidFill>
              </a:rPr>
              <a:t>Organizations </a:t>
            </a:r>
            <a:r>
              <a:rPr lang="en-US" dirty="0">
                <a:solidFill>
                  <a:schemeClr val="accent6">
                    <a:lumMod val="75000"/>
                  </a:schemeClr>
                </a:solidFill>
              </a:rPr>
              <a:t>such as Green-e and the Environmental Resources Trust can verify the type and amount of green power your local electric company supplies.</a:t>
            </a:r>
          </a:p>
          <a:p>
            <a:r>
              <a:rPr lang="en-US" b="1" i="1" dirty="0">
                <a:solidFill>
                  <a:schemeClr val="accent6">
                    <a:lumMod val="75000"/>
                  </a:schemeClr>
                </a:solidFill>
              </a:rPr>
              <a:t>Of course, the easiest way to green-up your power usage is to conserve electricity!</a:t>
            </a:r>
            <a:endParaRPr lang="en-US"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8365" y="2075272"/>
            <a:ext cx="5513874" cy="363972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270513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Benefits of Green Housing</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4"/>
            <a:ext cx="10515600" cy="5032375"/>
          </a:xfrm>
        </p:spPr>
        <p:txBody>
          <a:bodyPr>
            <a:normAutofit/>
          </a:bodyPr>
          <a:lstStyle/>
          <a:p>
            <a:r>
              <a:rPr lang="en-US" dirty="0" smtClean="0">
                <a:solidFill>
                  <a:schemeClr val="accent6">
                    <a:lumMod val="75000"/>
                  </a:schemeClr>
                </a:solidFill>
              </a:rPr>
              <a:t>Words to Know</a:t>
            </a:r>
          </a:p>
          <a:p>
            <a:pPr lvl="1"/>
            <a:r>
              <a:rPr lang="en-US" b="1" dirty="0" smtClean="0">
                <a:solidFill>
                  <a:schemeClr val="accent6">
                    <a:lumMod val="75000"/>
                  </a:schemeClr>
                </a:solidFill>
              </a:rPr>
              <a:t>CDC - </a:t>
            </a:r>
            <a:r>
              <a:rPr lang="en-US" dirty="0" smtClean="0">
                <a:solidFill>
                  <a:schemeClr val="accent6">
                    <a:lumMod val="75000"/>
                  </a:schemeClr>
                </a:solidFill>
              </a:rPr>
              <a:t>the </a:t>
            </a:r>
            <a:r>
              <a:rPr lang="en-US" dirty="0">
                <a:solidFill>
                  <a:schemeClr val="accent6">
                    <a:lumMod val="75000"/>
                  </a:schemeClr>
                </a:solidFill>
              </a:rPr>
              <a:t>Centers for Disease Control and Prevention</a:t>
            </a:r>
          </a:p>
          <a:p>
            <a:pPr lvl="1"/>
            <a:r>
              <a:rPr lang="en-US" b="1" dirty="0" smtClean="0">
                <a:solidFill>
                  <a:schemeClr val="accent6">
                    <a:lumMod val="75000"/>
                  </a:schemeClr>
                </a:solidFill>
              </a:rPr>
              <a:t>HUD - </a:t>
            </a:r>
            <a:r>
              <a:rPr lang="en-US" dirty="0" smtClean="0">
                <a:solidFill>
                  <a:schemeClr val="accent6">
                    <a:lumMod val="75000"/>
                  </a:schemeClr>
                </a:solidFill>
              </a:rPr>
              <a:t>the </a:t>
            </a:r>
            <a:r>
              <a:rPr lang="en-US" dirty="0">
                <a:solidFill>
                  <a:schemeClr val="accent6">
                    <a:lumMod val="75000"/>
                  </a:schemeClr>
                </a:solidFill>
              </a:rPr>
              <a:t>U.S. Department of Housing and Urban Development</a:t>
            </a:r>
            <a:endParaRPr lang="en-US" dirty="0" smtClean="0">
              <a:solidFill>
                <a:schemeClr val="accent6">
                  <a:lumMod val="75000"/>
                </a:schemeClr>
              </a:solidFill>
            </a:endParaRPr>
          </a:p>
          <a:p>
            <a:r>
              <a:rPr lang="en-US" dirty="0" smtClean="0">
                <a:solidFill>
                  <a:schemeClr val="accent6">
                    <a:lumMod val="75000"/>
                  </a:schemeClr>
                </a:solidFill>
              </a:rPr>
              <a:t>Green </a:t>
            </a:r>
            <a:r>
              <a:rPr lang="en-US" dirty="0">
                <a:solidFill>
                  <a:schemeClr val="accent6">
                    <a:lumMod val="75000"/>
                  </a:schemeClr>
                </a:solidFill>
              </a:rPr>
              <a:t>living also applies to housing choices. </a:t>
            </a:r>
            <a:endParaRPr lang="en-US" dirty="0" smtClean="0">
              <a:solidFill>
                <a:schemeClr val="accent6">
                  <a:lumMod val="75000"/>
                </a:schemeClr>
              </a:solidFill>
            </a:endParaRPr>
          </a:p>
          <a:p>
            <a:r>
              <a:rPr lang="en-US" dirty="0" smtClean="0">
                <a:solidFill>
                  <a:schemeClr val="accent6">
                    <a:lumMod val="75000"/>
                  </a:schemeClr>
                </a:solidFill>
              </a:rPr>
              <a:t>A </a:t>
            </a:r>
            <a:r>
              <a:rPr lang="en-US" dirty="0">
                <a:solidFill>
                  <a:schemeClr val="accent6">
                    <a:lumMod val="75000"/>
                  </a:schemeClr>
                </a:solidFill>
              </a:rPr>
              <a:t>green home is one that is smartly designed to use construction methods and maintenance features to make it healthier to live in while having less of an impact on the environment. </a:t>
            </a:r>
            <a:endParaRPr lang="en-US" dirty="0" smtClean="0">
              <a:solidFill>
                <a:schemeClr val="accent6">
                  <a:lumMod val="75000"/>
                </a:schemeClr>
              </a:solidFill>
            </a:endParaRPr>
          </a:p>
          <a:p>
            <a:r>
              <a:rPr lang="en-US" dirty="0" smtClean="0">
                <a:solidFill>
                  <a:schemeClr val="accent6">
                    <a:lumMod val="75000"/>
                  </a:schemeClr>
                </a:solidFill>
              </a:rPr>
              <a:t>This </a:t>
            </a:r>
            <a:r>
              <a:rPr lang="en-US" dirty="0">
                <a:solidFill>
                  <a:schemeClr val="accent6">
                    <a:lumMod val="75000"/>
                  </a:schemeClr>
                </a:solidFill>
              </a:rPr>
              <a:t>can be accomplished by meeting or exceeding energy efficiency requirements, reducing the amount of water and other resources used, and improving indoor air quality. </a:t>
            </a:r>
            <a:endParaRPr lang="en-US" dirty="0" smtClean="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5677" y="168749"/>
            <a:ext cx="3082359" cy="205490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691842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Benefits of Green Housing</a:t>
            </a:r>
            <a:endParaRPr lang="en-US" b="1" dirty="0">
              <a:solidFill>
                <a:schemeClr val="accent6">
                  <a:lumMod val="75000"/>
                </a:schemeClr>
              </a:solidFill>
            </a:endParaRPr>
          </a:p>
        </p:txBody>
      </p:sp>
      <p:sp>
        <p:nvSpPr>
          <p:cNvPr id="3" name="Content Placeholder 2"/>
          <p:cNvSpPr>
            <a:spLocks noGrp="1"/>
          </p:cNvSpPr>
          <p:nvPr>
            <p:ph idx="1"/>
          </p:nvPr>
        </p:nvSpPr>
        <p:spPr>
          <a:xfrm>
            <a:off x="3719945" y="1690688"/>
            <a:ext cx="8125691" cy="5032375"/>
          </a:xfrm>
        </p:spPr>
        <p:txBody>
          <a:bodyPr>
            <a:normAutofit lnSpcReduction="10000"/>
          </a:bodyPr>
          <a:lstStyle/>
          <a:p>
            <a:r>
              <a:rPr lang="en-US" dirty="0">
                <a:solidFill>
                  <a:schemeClr val="accent6">
                    <a:lumMod val="75000"/>
                  </a:schemeClr>
                </a:solidFill>
              </a:rPr>
              <a:t>Green building means using improved home designs, construction practices, and landscaping methods so that homes will last longer and cost less to live in. </a:t>
            </a:r>
          </a:p>
          <a:p>
            <a:r>
              <a:rPr lang="en-US" dirty="0">
                <a:solidFill>
                  <a:schemeClr val="accent6">
                    <a:lumMod val="75000"/>
                  </a:schemeClr>
                </a:solidFill>
              </a:rPr>
              <a:t>Overall, the green housing approach is better for the consumer and for the community.</a:t>
            </a:r>
          </a:p>
          <a:p>
            <a:r>
              <a:rPr lang="en-US" dirty="0" smtClean="0">
                <a:solidFill>
                  <a:schemeClr val="accent6">
                    <a:lumMod val="75000"/>
                  </a:schemeClr>
                </a:solidFill>
              </a:rPr>
              <a:t>Studies </a:t>
            </a:r>
            <a:r>
              <a:rPr lang="en-US" dirty="0">
                <a:solidFill>
                  <a:schemeClr val="accent6">
                    <a:lumMod val="75000"/>
                  </a:schemeClr>
                </a:solidFill>
              </a:rPr>
              <a:t>show that air within some homes and buildings is actually more polluted than outdoor air. </a:t>
            </a:r>
            <a:endParaRPr lang="en-US" dirty="0" smtClean="0">
              <a:solidFill>
                <a:schemeClr val="accent6">
                  <a:lumMod val="75000"/>
                </a:schemeClr>
              </a:solidFill>
            </a:endParaRPr>
          </a:p>
          <a:p>
            <a:r>
              <a:rPr lang="en-US" dirty="0" smtClean="0">
                <a:solidFill>
                  <a:schemeClr val="accent6">
                    <a:lumMod val="75000"/>
                  </a:schemeClr>
                </a:solidFill>
              </a:rPr>
              <a:t>For </a:t>
            </a:r>
            <a:r>
              <a:rPr lang="en-US" dirty="0">
                <a:solidFill>
                  <a:schemeClr val="accent6">
                    <a:lumMod val="75000"/>
                  </a:schemeClr>
                </a:solidFill>
              </a:rPr>
              <a:t>the consumer, the benefits of green housing mean a healthier indoor environment. </a:t>
            </a:r>
            <a:endParaRPr lang="en-US" dirty="0" smtClean="0">
              <a:solidFill>
                <a:schemeClr val="accent6">
                  <a:lumMod val="75000"/>
                </a:schemeClr>
              </a:solidFill>
            </a:endParaRPr>
          </a:p>
          <a:p>
            <a:r>
              <a:rPr lang="en-US" dirty="0" smtClean="0">
                <a:solidFill>
                  <a:schemeClr val="accent6">
                    <a:lumMod val="75000"/>
                  </a:schemeClr>
                </a:solidFill>
              </a:rPr>
              <a:t>Green </a:t>
            </a:r>
            <a:r>
              <a:rPr lang="en-US" dirty="0">
                <a:solidFill>
                  <a:schemeClr val="accent6">
                    <a:lumMod val="75000"/>
                  </a:schemeClr>
                </a:solidFill>
              </a:rPr>
              <a:t>housing is also more comfortable and durable. </a:t>
            </a:r>
            <a:endParaRPr lang="en-US" dirty="0" smtClean="0">
              <a:solidFill>
                <a:schemeClr val="accent6">
                  <a:lumMod val="75000"/>
                </a:schemeClr>
              </a:solidFill>
            </a:endParaRPr>
          </a:p>
          <a:p>
            <a:r>
              <a:rPr lang="en-US" dirty="0" smtClean="0">
                <a:solidFill>
                  <a:schemeClr val="accent6">
                    <a:lumMod val="75000"/>
                  </a:schemeClr>
                </a:solidFill>
              </a:rPr>
              <a:t>Since </a:t>
            </a:r>
            <a:r>
              <a:rPr lang="en-US" dirty="0">
                <a:solidFill>
                  <a:schemeClr val="accent6">
                    <a:lumMod val="75000"/>
                  </a:schemeClr>
                </a:solidFill>
              </a:rPr>
              <a:t>it is more energy efficient, green housing is more environmentally responsible.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283" y="1794598"/>
            <a:ext cx="2839747" cy="2839747"/>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600189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Benefits of Green Housing</a:t>
            </a:r>
            <a:endParaRPr lang="en-US" b="1" dirty="0">
              <a:solidFill>
                <a:schemeClr val="accent6">
                  <a:lumMod val="75000"/>
                </a:schemeClr>
              </a:solidFill>
            </a:endParaRPr>
          </a:p>
        </p:txBody>
      </p:sp>
      <p:sp>
        <p:nvSpPr>
          <p:cNvPr id="3" name="Content Placeholder 2"/>
          <p:cNvSpPr>
            <a:spLocks noGrp="1"/>
          </p:cNvSpPr>
          <p:nvPr>
            <p:ph idx="1"/>
          </p:nvPr>
        </p:nvSpPr>
        <p:spPr>
          <a:xfrm>
            <a:off x="838201" y="1690688"/>
            <a:ext cx="6352308" cy="5032375"/>
          </a:xfrm>
        </p:spPr>
        <p:txBody>
          <a:bodyPr>
            <a:normAutofit/>
          </a:bodyPr>
          <a:lstStyle/>
          <a:p>
            <a:r>
              <a:rPr lang="en-US" dirty="0">
                <a:solidFill>
                  <a:schemeClr val="accent6">
                    <a:lumMod val="75000"/>
                  </a:schemeClr>
                </a:solidFill>
              </a:rPr>
              <a:t>Green construction has an even greater impact on low-income consumers. Nationally, more than 25 million households — owners and renters — are occupied by individuals and families earning $25,000 or less. These citizens pay a higher percentage of their incomes for home energy, typically live in less efficient homes, and feel the consequences of climate change more acutely than people in higher-income households.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2236" y="2023200"/>
            <a:ext cx="4514504" cy="3887720"/>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41698843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Benefits of Green Housing</a:t>
            </a:r>
            <a:endParaRPr lang="en-US" b="1" dirty="0">
              <a:solidFill>
                <a:schemeClr val="accent6">
                  <a:lumMod val="75000"/>
                </a:schemeClr>
              </a:solidFill>
            </a:endParaRPr>
          </a:p>
        </p:txBody>
      </p:sp>
      <p:sp>
        <p:nvSpPr>
          <p:cNvPr id="3" name="Content Placeholder 2"/>
          <p:cNvSpPr>
            <a:spLocks noGrp="1"/>
          </p:cNvSpPr>
          <p:nvPr>
            <p:ph idx="1"/>
          </p:nvPr>
        </p:nvSpPr>
        <p:spPr>
          <a:xfrm>
            <a:off x="6095999" y="1677267"/>
            <a:ext cx="5479473" cy="5032375"/>
          </a:xfrm>
        </p:spPr>
        <p:txBody>
          <a:bodyPr>
            <a:normAutofit/>
          </a:bodyPr>
          <a:lstStyle/>
          <a:p>
            <a:r>
              <a:rPr lang="en-US" dirty="0">
                <a:solidFill>
                  <a:schemeClr val="accent6">
                    <a:lumMod val="75000"/>
                  </a:schemeClr>
                </a:solidFill>
              </a:rPr>
              <a:t>Green housing also benefits the community and the economy. In addition to significantly reducing energy use and carbon dioxide (CO2) emissions, green construction creates conventional as well as “green” job opportunities. This in turn helps stabilize struggling communities and increases property values.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869" y="1855955"/>
            <a:ext cx="5601531" cy="373435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963000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Water Supply and Use</a:t>
            </a:r>
            <a:endParaRPr lang="en-US" b="1" dirty="0">
              <a:solidFill>
                <a:schemeClr val="accent6">
                  <a:lumMod val="75000"/>
                </a:schemeClr>
              </a:solidFill>
            </a:endParaRPr>
          </a:p>
        </p:txBody>
      </p:sp>
      <p:sp>
        <p:nvSpPr>
          <p:cNvPr id="3" name="Content Placeholder 2"/>
          <p:cNvSpPr>
            <a:spLocks noGrp="1"/>
          </p:cNvSpPr>
          <p:nvPr>
            <p:ph idx="1"/>
          </p:nvPr>
        </p:nvSpPr>
        <p:spPr>
          <a:xfrm>
            <a:off x="838200" y="1690688"/>
            <a:ext cx="9041780" cy="5000044"/>
          </a:xfrm>
        </p:spPr>
        <p:txBody>
          <a:bodyPr>
            <a:normAutofit lnSpcReduction="10000"/>
          </a:bodyPr>
          <a:lstStyle/>
          <a:p>
            <a:r>
              <a:rPr lang="en-US" dirty="0">
                <a:solidFill>
                  <a:schemeClr val="accent6">
                    <a:lumMod val="75000"/>
                  </a:schemeClr>
                </a:solidFill>
              </a:rPr>
              <a:t>Most of the water used in the United States </a:t>
            </a:r>
            <a:r>
              <a:rPr lang="en-US" dirty="0" smtClean="0">
                <a:solidFill>
                  <a:schemeClr val="accent6">
                    <a:lumMod val="75000"/>
                  </a:schemeClr>
                </a:solidFill>
              </a:rPr>
              <a:t>                           is </a:t>
            </a:r>
            <a:r>
              <a:rPr lang="en-US" dirty="0">
                <a:solidFill>
                  <a:schemeClr val="accent6">
                    <a:lumMod val="75000"/>
                  </a:schemeClr>
                </a:solidFill>
              </a:rPr>
              <a:t>used for agricultural production, energy </a:t>
            </a:r>
            <a:r>
              <a:rPr lang="en-US" dirty="0" smtClean="0">
                <a:solidFill>
                  <a:schemeClr val="accent6">
                    <a:lumMod val="75000"/>
                  </a:schemeClr>
                </a:solidFill>
              </a:rPr>
              <a:t>                          and </a:t>
            </a:r>
            <a:r>
              <a:rPr lang="en-US" dirty="0">
                <a:solidFill>
                  <a:schemeClr val="accent6">
                    <a:lumMod val="75000"/>
                  </a:schemeClr>
                </a:solidFill>
              </a:rPr>
              <a:t>power generation, and manufacturing. </a:t>
            </a:r>
            <a:endParaRPr lang="en-US" dirty="0" smtClean="0">
              <a:solidFill>
                <a:schemeClr val="accent6">
                  <a:lumMod val="75000"/>
                </a:schemeClr>
              </a:solidFill>
            </a:endParaRPr>
          </a:p>
          <a:p>
            <a:r>
              <a:rPr lang="en-US" dirty="0" smtClean="0">
                <a:solidFill>
                  <a:schemeClr val="accent6">
                    <a:lumMod val="75000"/>
                  </a:schemeClr>
                </a:solidFill>
              </a:rPr>
              <a:t>A </a:t>
            </a:r>
            <a:r>
              <a:rPr lang="en-US" dirty="0">
                <a:solidFill>
                  <a:schemeClr val="accent6">
                    <a:lumMod val="75000"/>
                  </a:schemeClr>
                </a:solidFill>
              </a:rPr>
              <a:t>smaller percentage goes for household uses. </a:t>
            </a:r>
            <a:endParaRPr lang="en-US" dirty="0" smtClean="0">
              <a:solidFill>
                <a:schemeClr val="accent6">
                  <a:lumMod val="75000"/>
                </a:schemeClr>
              </a:solidFill>
            </a:endParaRPr>
          </a:p>
          <a:p>
            <a:r>
              <a:rPr lang="en-US" dirty="0" smtClean="0">
                <a:solidFill>
                  <a:schemeClr val="accent6">
                    <a:lumMod val="75000"/>
                  </a:schemeClr>
                </a:solidFill>
              </a:rPr>
              <a:t>When </a:t>
            </a:r>
            <a:r>
              <a:rPr lang="en-US" dirty="0">
                <a:solidFill>
                  <a:schemeClr val="accent6">
                    <a:lumMod val="75000"/>
                  </a:schemeClr>
                </a:solidFill>
              </a:rPr>
              <a:t>looking at ways to </a:t>
            </a:r>
            <a:r>
              <a:rPr lang="en-US" dirty="0" smtClean="0">
                <a:solidFill>
                  <a:schemeClr val="accent6">
                    <a:lumMod val="75000"/>
                  </a:schemeClr>
                </a:solidFill>
              </a:rPr>
              <a:t>conserve </a:t>
            </a:r>
            <a:r>
              <a:rPr lang="en-US" dirty="0">
                <a:solidFill>
                  <a:schemeClr val="accent6">
                    <a:lumMod val="75000"/>
                  </a:schemeClr>
                </a:solidFill>
              </a:rPr>
              <a:t>water, it is </a:t>
            </a:r>
            <a:r>
              <a:rPr lang="en-US" dirty="0" smtClean="0">
                <a:solidFill>
                  <a:schemeClr val="accent6">
                    <a:lumMod val="75000"/>
                  </a:schemeClr>
                </a:solidFill>
              </a:rPr>
              <a:t>                    important </a:t>
            </a:r>
            <a:r>
              <a:rPr lang="en-US" dirty="0">
                <a:solidFill>
                  <a:schemeClr val="accent6">
                    <a:lumMod val="75000"/>
                  </a:schemeClr>
                </a:solidFill>
              </a:rPr>
              <a:t>to consider the big </a:t>
            </a:r>
            <a:r>
              <a:rPr lang="en-US" dirty="0" smtClean="0">
                <a:solidFill>
                  <a:schemeClr val="accent6">
                    <a:lumMod val="75000"/>
                  </a:schemeClr>
                </a:solidFill>
              </a:rPr>
              <a:t>picture</a:t>
            </a:r>
            <a:r>
              <a:rPr lang="en-US" dirty="0">
                <a:solidFill>
                  <a:schemeClr val="accent6">
                    <a:lumMod val="75000"/>
                  </a:schemeClr>
                </a:solidFill>
              </a:rPr>
              <a:t>. </a:t>
            </a:r>
            <a:endParaRPr lang="en-US" dirty="0" smtClean="0">
              <a:solidFill>
                <a:schemeClr val="accent6">
                  <a:lumMod val="75000"/>
                </a:schemeClr>
              </a:solidFill>
            </a:endParaRPr>
          </a:p>
          <a:p>
            <a:r>
              <a:rPr lang="en-US" dirty="0" smtClean="0">
                <a:solidFill>
                  <a:schemeClr val="accent6">
                    <a:lumMod val="75000"/>
                  </a:schemeClr>
                </a:solidFill>
              </a:rPr>
              <a:t>The </a:t>
            </a:r>
            <a:r>
              <a:rPr lang="en-US" b="1" dirty="0">
                <a:solidFill>
                  <a:schemeClr val="accent6">
                    <a:lumMod val="75000"/>
                  </a:schemeClr>
                </a:solidFill>
              </a:rPr>
              <a:t>water footprint </a:t>
            </a:r>
            <a:r>
              <a:rPr lang="en-US" dirty="0">
                <a:solidFill>
                  <a:schemeClr val="accent6">
                    <a:lumMod val="75000"/>
                  </a:schemeClr>
                </a:solidFill>
              </a:rPr>
              <a:t>is a way of </a:t>
            </a:r>
            <a:r>
              <a:rPr lang="en-US" dirty="0" smtClean="0">
                <a:solidFill>
                  <a:schemeClr val="accent6">
                    <a:lumMod val="75000"/>
                  </a:schemeClr>
                </a:solidFill>
              </a:rPr>
              <a:t>measuring </a:t>
            </a:r>
            <a:r>
              <a:rPr lang="en-US" dirty="0">
                <a:solidFill>
                  <a:schemeClr val="accent6">
                    <a:lumMod val="75000"/>
                  </a:schemeClr>
                </a:solidFill>
              </a:rPr>
              <a:t>water use. </a:t>
            </a:r>
            <a:r>
              <a:rPr lang="en-US" dirty="0" smtClean="0">
                <a:solidFill>
                  <a:schemeClr val="accent6">
                    <a:lumMod val="75000"/>
                  </a:schemeClr>
                </a:solidFill>
              </a:rPr>
              <a:t>                   It </a:t>
            </a:r>
            <a:r>
              <a:rPr lang="en-US" dirty="0">
                <a:solidFill>
                  <a:schemeClr val="accent6">
                    <a:lumMod val="75000"/>
                  </a:schemeClr>
                </a:solidFill>
              </a:rPr>
              <a:t>is defined as the amount of fresh water needed to produce or manufacture goods and services. </a:t>
            </a:r>
            <a:endParaRPr lang="en-US" dirty="0" smtClean="0">
              <a:solidFill>
                <a:schemeClr val="accent6">
                  <a:lumMod val="75000"/>
                </a:schemeClr>
              </a:solidFill>
            </a:endParaRPr>
          </a:p>
          <a:p>
            <a:r>
              <a:rPr lang="en-US" dirty="0" smtClean="0">
                <a:solidFill>
                  <a:schemeClr val="accent6">
                    <a:lumMod val="75000"/>
                  </a:schemeClr>
                </a:solidFill>
              </a:rPr>
              <a:t>Using </a:t>
            </a:r>
            <a:r>
              <a:rPr lang="en-US" dirty="0">
                <a:solidFill>
                  <a:schemeClr val="accent6">
                    <a:lumMod val="75000"/>
                  </a:schemeClr>
                </a:solidFill>
              </a:rPr>
              <a:t>less energy, purchasing fewer items, and making changes in your daily habits are all ways to reduce the amount of water you use</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6244" y="758333"/>
            <a:ext cx="3010556" cy="451583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8334405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Benefits of Green Housing</a:t>
            </a:r>
            <a:endParaRPr lang="en-US" b="1" dirty="0">
              <a:solidFill>
                <a:schemeClr val="accent6">
                  <a:lumMod val="75000"/>
                </a:schemeClr>
              </a:solidFill>
            </a:endParaRPr>
          </a:p>
        </p:txBody>
      </p:sp>
      <p:sp>
        <p:nvSpPr>
          <p:cNvPr id="3" name="Content Placeholder 2"/>
          <p:cNvSpPr>
            <a:spLocks noGrp="1"/>
          </p:cNvSpPr>
          <p:nvPr>
            <p:ph idx="1"/>
          </p:nvPr>
        </p:nvSpPr>
        <p:spPr>
          <a:xfrm>
            <a:off x="6095999" y="1677267"/>
            <a:ext cx="5479473" cy="5032375"/>
          </a:xfrm>
        </p:spPr>
        <p:txBody>
          <a:bodyPr>
            <a:normAutofit/>
          </a:bodyPr>
          <a:lstStyle/>
          <a:p>
            <a:r>
              <a:rPr lang="en-US" dirty="0">
                <a:solidFill>
                  <a:schemeClr val="accent6">
                    <a:lumMod val="75000"/>
                  </a:schemeClr>
                </a:solidFill>
              </a:rPr>
              <a:t>Three approaches to “going green” with housing are: </a:t>
            </a:r>
          </a:p>
          <a:p>
            <a:pPr lvl="1"/>
            <a:r>
              <a:rPr lang="en-US" dirty="0">
                <a:solidFill>
                  <a:schemeClr val="accent6">
                    <a:lumMod val="75000"/>
                  </a:schemeClr>
                </a:solidFill>
              </a:rPr>
              <a:t>Buying or building a green home — looking </a:t>
            </a:r>
            <a:r>
              <a:rPr lang="en-US" dirty="0" smtClean="0">
                <a:solidFill>
                  <a:schemeClr val="accent6">
                    <a:lumMod val="75000"/>
                  </a:schemeClr>
                </a:solidFill>
              </a:rPr>
              <a:t>for </a:t>
            </a:r>
            <a:r>
              <a:rPr lang="en-US" dirty="0">
                <a:solidFill>
                  <a:schemeClr val="accent6">
                    <a:lumMod val="75000"/>
                  </a:schemeClr>
                </a:solidFill>
              </a:rPr>
              <a:t>green home features in an existing home, or in a home to be built </a:t>
            </a:r>
          </a:p>
          <a:p>
            <a:pPr lvl="1"/>
            <a:r>
              <a:rPr lang="en-US" dirty="0">
                <a:solidFill>
                  <a:schemeClr val="accent6">
                    <a:lumMod val="75000"/>
                  </a:schemeClr>
                </a:solidFill>
              </a:rPr>
              <a:t>Remodeling an existing home — from </a:t>
            </a:r>
            <a:r>
              <a:rPr lang="en-US" dirty="0" smtClean="0">
                <a:solidFill>
                  <a:schemeClr val="accent6">
                    <a:lumMod val="75000"/>
                  </a:schemeClr>
                </a:solidFill>
              </a:rPr>
              <a:t>painting </a:t>
            </a:r>
            <a:r>
              <a:rPr lang="en-US" dirty="0">
                <a:solidFill>
                  <a:schemeClr val="accent6">
                    <a:lumMod val="75000"/>
                  </a:schemeClr>
                </a:solidFill>
              </a:rPr>
              <a:t>one room to rebuilding from the framing up </a:t>
            </a:r>
          </a:p>
          <a:p>
            <a:pPr lvl="1"/>
            <a:r>
              <a:rPr lang="en-US" dirty="0">
                <a:solidFill>
                  <a:schemeClr val="accent6">
                    <a:lumMod val="75000"/>
                  </a:schemeClr>
                </a:solidFill>
              </a:rPr>
              <a:t>“Leaning green” — everyday steps that </a:t>
            </a:r>
            <a:r>
              <a:rPr lang="en-US" dirty="0" smtClean="0">
                <a:solidFill>
                  <a:schemeClr val="accent6">
                    <a:lumMod val="75000"/>
                  </a:schemeClr>
                </a:solidFill>
              </a:rPr>
              <a:t>anyone </a:t>
            </a:r>
            <a:r>
              <a:rPr lang="en-US" dirty="0">
                <a:solidFill>
                  <a:schemeClr val="accent6">
                    <a:lumMod val="75000"/>
                  </a:schemeClr>
                </a:solidFill>
              </a:rPr>
              <a:t>can take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59" y="1833649"/>
            <a:ext cx="5608320" cy="4312920"/>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539688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838199" y="1825624"/>
            <a:ext cx="9137073" cy="5032375"/>
          </a:xfrm>
        </p:spPr>
        <p:txBody>
          <a:bodyPr>
            <a:normAutofit lnSpcReduction="10000"/>
          </a:bodyPr>
          <a:lstStyle/>
          <a:p>
            <a:pPr marL="0" indent="0">
              <a:buNone/>
            </a:pPr>
            <a:r>
              <a:rPr lang="en-US" b="1" dirty="0">
                <a:solidFill>
                  <a:schemeClr val="accent6">
                    <a:lumMod val="75000"/>
                  </a:schemeClr>
                </a:solidFill>
              </a:rPr>
              <a:t>Buying or building a green </a:t>
            </a:r>
            <a:r>
              <a:rPr lang="en-US" b="1" dirty="0" smtClean="0">
                <a:solidFill>
                  <a:schemeClr val="accent6">
                    <a:lumMod val="75000"/>
                  </a:schemeClr>
                </a:solidFill>
              </a:rPr>
              <a:t>home</a:t>
            </a:r>
          </a:p>
          <a:p>
            <a:r>
              <a:rPr lang="en-US" dirty="0" smtClean="0">
                <a:solidFill>
                  <a:schemeClr val="accent6">
                    <a:lumMod val="75000"/>
                  </a:schemeClr>
                </a:solidFill>
              </a:rPr>
              <a:t>Location</a:t>
            </a:r>
            <a:endParaRPr lang="en-US" dirty="0">
              <a:solidFill>
                <a:schemeClr val="accent6">
                  <a:lumMod val="75000"/>
                </a:schemeClr>
              </a:solidFill>
            </a:endParaRPr>
          </a:p>
          <a:p>
            <a:pPr lvl="1"/>
            <a:r>
              <a:rPr lang="en-US" dirty="0" smtClean="0">
                <a:solidFill>
                  <a:schemeClr val="accent6">
                    <a:lumMod val="75000"/>
                  </a:schemeClr>
                </a:solidFill>
              </a:rPr>
              <a:t>Not </a:t>
            </a:r>
            <a:r>
              <a:rPr lang="en-US" dirty="0">
                <a:solidFill>
                  <a:schemeClr val="accent6">
                    <a:lumMod val="75000"/>
                  </a:schemeClr>
                </a:solidFill>
              </a:rPr>
              <a:t>built on sites that are environmentally sensitive </a:t>
            </a:r>
          </a:p>
          <a:p>
            <a:pPr lvl="1"/>
            <a:r>
              <a:rPr lang="en-US" dirty="0" smtClean="0">
                <a:solidFill>
                  <a:schemeClr val="accent6">
                    <a:lumMod val="75000"/>
                  </a:schemeClr>
                </a:solidFill>
              </a:rPr>
              <a:t>Best </a:t>
            </a:r>
            <a:r>
              <a:rPr lang="en-US" dirty="0">
                <a:solidFill>
                  <a:schemeClr val="accent6">
                    <a:lumMod val="75000"/>
                  </a:schemeClr>
                </a:solidFill>
              </a:rPr>
              <a:t>on “in-fill” properties — former parking lots, factory sites, etc.</a:t>
            </a:r>
          </a:p>
          <a:p>
            <a:pPr marL="228600" lvl="1"/>
            <a:r>
              <a:rPr lang="en-US" sz="2800" dirty="0">
                <a:solidFill>
                  <a:schemeClr val="accent6">
                    <a:lumMod val="75000"/>
                  </a:schemeClr>
                </a:solidFill>
              </a:rPr>
              <a:t>Size — the smaller the better to reduce </a:t>
            </a:r>
            <a:r>
              <a:rPr lang="en-US" sz="2800" dirty="0" smtClean="0">
                <a:solidFill>
                  <a:schemeClr val="accent6">
                    <a:lumMod val="75000"/>
                  </a:schemeClr>
                </a:solidFill>
              </a:rPr>
              <a:t>resource usage</a:t>
            </a:r>
          </a:p>
          <a:p>
            <a:pPr marL="166688" lvl="1" indent="-166688"/>
            <a:r>
              <a:rPr lang="en-US" sz="2800" dirty="0" smtClean="0">
                <a:solidFill>
                  <a:schemeClr val="accent6">
                    <a:lumMod val="75000"/>
                  </a:schemeClr>
                </a:solidFill>
              </a:rPr>
              <a:t>Design</a:t>
            </a:r>
            <a:endParaRPr lang="en-US" sz="2800" dirty="0">
              <a:solidFill>
                <a:schemeClr val="accent6">
                  <a:lumMod val="75000"/>
                </a:schemeClr>
              </a:solidFill>
            </a:endParaRPr>
          </a:p>
          <a:p>
            <a:pPr marL="685800" lvl="2"/>
            <a:r>
              <a:rPr lang="en-US" sz="2400" dirty="0" smtClean="0">
                <a:solidFill>
                  <a:schemeClr val="accent6">
                    <a:lumMod val="75000"/>
                  </a:schemeClr>
                </a:solidFill>
              </a:rPr>
              <a:t>Oriented </a:t>
            </a:r>
            <a:r>
              <a:rPr lang="en-US" sz="2400" dirty="0">
                <a:solidFill>
                  <a:schemeClr val="accent6">
                    <a:lumMod val="75000"/>
                  </a:schemeClr>
                </a:solidFill>
              </a:rPr>
              <a:t>to benefit from natural daylight </a:t>
            </a:r>
          </a:p>
          <a:p>
            <a:pPr marL="685800" lvl="2"/>
            <a:r>
              <a:rPr lang="en-US" sz="2400" dirty="0" smtClean="0">
                <a:solidFill>
                  <a:schemeClr val="accent6">
                    <a:lumMod val="75000"/>
                  </a:schemeClr>
                </a:solidFill>
              </a:rPr>
              <a:t>Uses </a:t>
            </a:r>
            <a:r>
              <a:rPr lang="en-US" sz="2400" dirty="0">
                <a:solidFill>
                  <a:schemeClr val="accent6">
                    <a:lumMod val="75000"/>
                  </a:schemeClr>
                </a:solidFill>
              </a:rPr>
              <a:t>strategies to bring daylight into the interior — windows, skylights, etc. </a:t>
            </a:r>
          </a:p>
          <a:p>
            <a:pPr marL="685800" lvl="2"/>
            <a:r>
              <a:rPr lang="en-US" sz="2400" dirty="0" smtClean="0">
                <a:solidFill>
                  <a:schemeClr val="accent6">
                    <a:lumMod val="75000"/>
                  </a:schemeClr>
                </a:solidFill>
              </a:rPr>
              <a:t>Uses </a:t>
            </a:r>
            <a:r>
              <a:rPr lang="en-US" sz="2400" dirty="0">
                <a:solidFill>
                  <a:schemeClr val="accent6">
                    <a:lumMod val="75000"/>
                  </a:schemeClr>
                </a:solidFill>
              </a:rPr>
              <a:t>“shading devices” on southern and western sides — especially trees </a:t>
            </a:r>
          </a:p>
          <a:p>
            <a:pPr marL="685800" lvl="2"/>
            <a:r>
              <a:rPr lang="en-US" sz="2400" dirty="0" smtClean="0">
                <a:solidFill>
                  <a:schemeClr val="accent6">
                    <a:lumMod val="75000"/>
                  </a:schemeClr>
                </a:solidFill>
              </a:rPr>
              <a:t>Uses </a:t>
            </a:r>
            <a:r>
              <a:rPr lang="en-US" sz="2400" dirty="0">
                <a:solidFill>
                  <a:schemeClr val="accent6">
                    <a:lumMod val="75000"/>
                  </a:schemeClr>
                </a:solidFill>
              </a:rPr>
              <a:t>dual-glaze windows and heat-reflecting Energy Star roofing (or landscaped roof)</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4291" y="207819"/>
            <a:ext cx="3622963" cy="2717222"/>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446963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6095999" y="1825624"/>
            <a:ext cx="5708073" cy="5032375"/>
          </a:xfrm>
        </p:spPr>
        <p:txBody>
          <a:bodyPr>
            <a:normAutofit/>
          </a:bodyPr>
          <a:lstStyle/>
          <a:p>
            <a:r>
              <a:rPr lang="en-US" dirty="0" smtClean="0">
                <a:solidFill>
                  <a:schemeClr val="accent6">
                    <a:lumMod val="75000"/>
                  </a:schemeClr>
                </a:solidFill>
              </a:rPr>
              <a:t>Green </a:t>
            </a:r>
            <a:r>
              <a:rPr lang="en-US" dirty="0">
                <a:solidFill>
                  <a:schemeClr val="accent6">
                    <a:lumMod val="75000"/>
                  </a:schemeClr>
                </a:solidFill>
              </a:rPr>
              <a:t>building </a:t>
            </a:r>
            <a:r>
              <a:rPr lang="en-US" dirty="0" smtClean="0">
                <a:solidFill>
                  <a:schemeClr val="accent6">
                    <a:lumMod val="75000"/>
                  </a:schemeClr>
                </a:solidFill>
              </a:rPr>
              <a:t>materials</a:t>
            </a:r>
            <a:endParaRPr lang="en-US" dirty="0">
              <a:solidFill>
                <a:schemeClr val="accent6">
                  <a:lumMod val="75000"/>
                </a:schemeClr>
              </a:solidFill>
            </a:endParaRPr>
          </a:p>
          <a:p>
            <a:pPr lvl="1"/>
            <a:r>
              <a:rPr lang="en-US" dirty="0" smtClean="0">
                <a:solidFill>
                  <a:schemeClr val="accent6">
                    <a:lumMod val="75000"/>
                  </a:schemeClr>
                </a:solidFill>
              </a:rPr>
              <a:t>Uses </a:t>
            </a:r>
            <a:r>
              <a:rPr lang="en-US" dirty="0">
                <a:solidFill>
                  <a:schemeClr val="accent6">
                    <a:lumMod val="75000"/>
                  </a:schemeClr>
                </a:solidFill>
              </a:rPr>
              <a:t>non-toxic materials and furnishings </a:t>
            </a:r>
          </a:p>
          <a:p>
            <a:pPr lvl="1"/>
            <a:r>
              <a:rPr lang="en-US" dirty="0" smtClean="0">
                <a:solidFill>
                  <a:schemeClr val="accent6">
                    <a:lumMod val="75000"/>
                  </a:schemeClr>
                </a:solidFill>
              </a:rPr>
              <a:t>Uses </a:t>
            </a:r>
            <a:r>
              <a:rPr lang="en-US" dirty="0">
                <a:solidFill>
                  <a:schemeClr val="accent6">
                    <a:lumMod val="75000"/>
                  </a:schemeClr>
                </a:solidFill>
              </a:rPr>
              <a:t>rapidly-renewable alternatives to wood, such as bamboo, or tropical hardwoods certified by the Forest Stewardship Council </a:t>
            </a:r>
          </a:p>
          <a:p>
            <a:pPr lvl="1"/>
            <a:r>
              <a:rPr lang="en-US" dirty="0" smtClean="0">
                <a:solidFill>
                  <a:schemeClr val="accent6">
                    <a:lumMod val="75000"/>
                  </a:schemeClr>
                </a:solidFill>
              </a:rPr>
              <a:t>Uses </a:t>
            </a:r>
            <a:r>
              <a:rPr lang="en-US" dirty="0">
                <a:solidFill>
                  <a:schemeClr val="accent6">
                    <a:lumMod val="75000"/>
                  </a:schemeClr>
                </a:solidFill>
              </a:rPr>
              <a:t>salvaged materials such as kitchen tiles </a:t>
            </a:r>
          </a:p>
          <a:p>
            <a:pPr lvl="1"/>
            <a:r>
              <a:rPr lang="en-US" dirty="0" smtClean="0">
                <a:solidFill>
                  <a:schemeClr val="accent6">
                    <a:lumMod val="75000"/>
                  </a:schemeClr>
                </a:solidFill>
              </a:rPr>
              <a:t>Uses </a:t>
            </a:r>
            <a:r>
              <a:rPr lang="en-US" dirty="0">
                <a:solidFill>
                  <a:schemeClr val="accent6">
                    <a:lumMod val="75000"/>
                  </a:schemeClr>
                </a:solidFill>
              </a:rPr>
              <a:t>materials with high recycled content</a:t>
            </a:r>
            <a:endParaRPr lang="en-US" sz="2000"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45" y="2126118"/>
            <a:ext cx="5133941" cy="3422627"/>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7337843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838200" y="1460090"/>
            <a:ext cx="6560127" cy="5262973"/>
          </a:xfrm>
        </p:spPr>
        <p:txBody>
          <a:bodyPr>
            <a:normAutofit/>
          </a:bodyPr>
          <a:lstStyle/>
          <a:p>
            <a:r>
              <a:rPr lang="en-US" dirty="0" smtClean="0">
                <a:solidFill>
                  <a:schemeClr val="accent6">
                    <a:lumMod val="75000"/>
                  </a:schemeClr>
                </a:solidFill>
              </a:rPr>
              <a:t>Words to Know</a:t>
            </a:r>
          </a:p>
          <a:p>
            <a:pPr lvl="1"/>
            <a:r>
              <a:rPr lang="en-US" dirty="0" smtClean="0">
                <a:solidFill>
                  <a:schemeClr val="accent6">
                    <a:lumMod val="75000"/>
                  </a:schemeClr>
                </a:solidFill>
              </a:rPr>
              <a:t>Energy Star - </a:t>
            </a:r>
            <a:r>
              <a:rPr lang="en-US" dirty="0">
                <a:solidFill>
                  <a:schemeClr val="accent6">
                    <a:lumMod val="75000"/>
                  </a:schemeClr>
                </a:solidFill>
              </a:rPr>
              <a:t>a standard for energy-efficient consumer products</a:t>
            </a:r>
          </a:p>
          <a:p>
            <a:r>
              <a:rPr lang="en-US" dirty="0" smtClean="0">
                <a:solidFill>
                  <a:schemeClr val="accent6">
                    <a:lumMod val="75000"/>
                  </a:schemeClr>
                </a:solidFill>
              </a:rPr>
              <a:t>Insulation </a:t>
            </a:r>
            <a:r>
              <a:rPr lang="en-US" dirty="0">
                <a:solidFill>
                  <a:schemeClr val="accent6">
                    <a:lumMod val="75000"/>
                  </a:schemeClr>
                </a:solidFill>
              </a:rPr>
              <a:t>in walls and roof — </a:t>
            </a:r>
            <a:r>
              <a:rPr lang="en-US" dirty="0" smtClean="0">
                <a:solidFill>
                  <a:schemeClr val="accent6">
                    <a:lumMod val="75000"/>
                  </a:schemeClr>
                </a:solidFill>
              </a:rPr>
              <a:t> Non-toxic </a:t>
            </a:r>
            <a:r>
              <a:rPr lang="en-US" dirty="0">
                <a:solidFill>
                  <a:schemeClr val="accent6">
                    <a:lumMod val="75000"/>
                  </a:schemeClr>
                </a:solidFill>
              </a:rPr>
              <a:t>with high R-factor (for heat resistance)</a:t>
            </a:r>
          </a:p>
          <a:p>
            <a:r>
              <a:rPr lang="en-US" dirty="0">
                <a:solidFill>
                  <a:schemeClr val="accent6">
                    <a:lumMod val="75000"/>
                  </a:schemeClr>
                </a:solidFill>
              </a:rPr>
              <a:t>Windows and doors (exterior</a:t>
            </a:r>
            <a:r>
              <a:rPr lang="en-US" dirty="0" smtClean="0">
                <a:solidFill>
                  <a:schemeClr val="accent6">
                    <a:lumMod val="75000"/>
                  </a:schemeClr>
                </a:solidFill>
              </a:rPr>
              <a:t>)</a:t>
            </a:r>
            <a:endParaRPr lang="en-US" dirty="0">
              <a:solidFill>
                <a:schemeClr val="accent6">
                  <a:lumMod val="75000"/>
                </a:schemeClr>
              </a:solidFill>
            </a:endParaRPr>
          </a:p>
          <a:p>
            <a:pPr lvl="1"/>
            <a:r>
              <a:rPr lang="en-US" dirty="0" smtClean="0">
                <a:solidFill>
                  <a:schemeClr val="accent6">
                    <a:lumMod val="75000"/>
                  </a:schemeClr>
                </a:solidFill>
              </a:rPr>
              <a:t>Have </a:t>
            </a:r>
            <a:r>
              <a:rPr lang="en-US" dirty="0">
                <a:solidFill>
                  <a:schemeClr val="accent6">
                    <a:lumMod val="75000"/>
                  </a:schemeClr>
                </a:solidFill>
              </a:rPr>
              <a:t>Energy Star ratings </a:t>
            </a:r>
          </a:p>
          <a:p>
            <a:pPr lvl="1"/>
            <a:r>
              <a:rPr lang="en-US" dirty="0" smtClean="0">
                <a:solidFill>
                  <a:schemeClr val="accent6">
                    <a:lumMod val="75000"/>
                  </a:schemeClr>
                </a:solidFill>
              </a:rPr>
              <a:t>Should </a:t>
            </a:r>
            <a:r>
              <a:rPr lang="en-US" dirty="0">
                <a:solidFill>
                  <a:schemeClr val="accent6">
                    <a:lumMod val="75000"/>
                  </a:schemeClr>
                </a:solidFill>
              </a:rPr>
              <a:t>tightly seal openings</a:t>
            </a:r>
          </a:p>
          <a:p>
            <a:r>
              <a:rPr lang="en-US" dirty="0">
                <a:solidFill>
                  <a:schemeClr val="accent6">
                    <a:lumMod val="75000"/>
                  </a:schemeClr>
                </a:solidFill>
              </a:rPr>
              <a:t>Energy </a:t>
            </a:r>
            <a:r>
              <a:rPr lang="en-US" dirty="0" smtClean="0">
                <a:solidFill>
                  <a:schemeClr val="accent6">
                    <a:lumMod val="75000"/>
                  </a:schemeClr>
                </a:solidFill>
              </a:rPr>
              <a:t>efficiency</a:t>
            </a:r>
            <a:endParaRPr lang="en-US" dirty="0">
              <a:solidFill>
                <a:schemeClr val="accent6">
                  <a:lumMod val="75000"/>
                </a:schemeClr>
              </a:solidFill>
            </a:endParaRPr>
          </a:p>
          <a:p>
            <a:pPr lvl="1"/>
            <a:r>
              <a:rPr lang="en-US" dirty="0" smtClean="0">
                <a:solidFill>
                  <a:schemeClr val="accent6">
                    <a:lumMod val="75000"/>
                  </a:schemeClr>
                </a:solidFill>
              </a:rPr>
              <a:t>Uses </a:t>
            </a:r>
            <a:r>
              <a:rPr lang="en-US" dirty="0">
                <a:solidFill>
                  <a:schemeClr val="accent6">
                    <a:lumMod val="75000"/>
                  </a:schemeClr>
                </a:solidFill>
              </a:rPr>
              <a:t>energy-efficient lighting, heating, cooling and water-heating systems </a:t>
            </a:r>
          </a:p>
          <a:p>
            <a:pPr lvl="1"/>
            <a:r>
              <a:rPr lang="en-US" dirty="0" smtClean="0">
                <a:solidFill>
                  <a:schemeClr val="accent6">
                    <a:lumMod val="75000"/>
                  </a:schemeClr>
                </a:solidFill>
              </a:rPr>
              <a:t>Has </a:t>
            </a:r>
            <a:r>
              <a:rPr lang="en-US" dirty="0">
                <a:solidFill>
                  <a:schemeClr val="accent6">
                    <a:lumMod val="75000"/>
                  </a:schemeClr>
                </a:solidFill>
              </a:rPr>
              <a:t>Energy Star-rated appliances</a:t>
            </a:r>
            <a:endParaRPr lang="en-US" sz="16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8327" y="1690688"/>
            <a:ext cx="4538646" cy="302576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159016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3470565" y="1519084"/>
            <a:ext cx="8721436" cy="5203979"/>
          </a:xfrm>
        </p:spPr>
        <p:txBody>
          <a:bodyPr>
            <a:normAutofit fontScale="92500" lnSpcReduction="10000"/>
          </a:bodyPr>
          <a:lstStyle/>
          <a:p>
            <a:r>
              <a:rPr lang="en-US" dirty="0">
                <a:solidFill>
                  <a:schemeClr val="accent6">
                    <a:lumMod val="75000"/>
                  </a:schemeClr>
                </a:solidFill>
              </a:rPr>
              <a:t>Energy-generating — Uses technology to create energy, such as solar panels that convert sunlight into electricity </a:t>
            </a:r>
          </a:p>
          <a:p>
            <a:r>
              <a:rPr lang="en-US" dirty="0">
                <a:solidFill>
                  <a:schemeClr val="accent6">
                    <a:lumMod val="75000"/>
                  </a:schemeClr>
                </a:solidFill>
              </a:rPr>
              <a:t>Water-efficient </a:t>
            </a:r>
          </a:p>
          <a:p>
            <a:pPr lvl="1"/>
            <a:r>
              <a:rPr lang="en-US" dirty="0" smtClean="0">
                <a:solidFill>
                  <a:schemeClr val="accent6">
                    <a:lumMod val="75000"/>
                  </a:schemeClr>
                </a:solidFill>
              </a:rPr>
              <a:t>Has </a:t>
            </a:r>
            <a:r>
              <a:rPr lang="en-US" dirty="0">
                <a:solidFill>
                  <a:schemeClr val="accent6">
                    <a:lumMod val="75000"/>
                  </a:schemeClr>
                </a:solidFill>
              </a:rPr>
              <a:t>water-efficient fixtures </a:t>
            </a:r>
          </a:p>
          <a:p>
            <a:pPr lvl="1"/>
            <a:r>
              <a:rPr lang="en-US" dirty="0" smtClean="0">
                <a:solidFill>
                  <a:schemeClr val="accent6">
                    <a:lumMod val="75000"/>
                  </a:schemeClr>
                </a:solidFill>
              </a:rPr>
              <a:t>Uses </a:t>
            </a:r>
            <a:r>
              <a:rPr lang="en-US" dirty="0">
                <a:solidFill>
                  <a:schemeClr val="accent6">
                    <a:lumMod val="75000"/>
                  </a:schemeClr>
                </a:solidFill>
              </a:rPr>
              <a:t>water-conserving irrigation </a:t>
            </a:r>
          </a:p>
          <a:p>
            <a:r>
              <a:rPr lang="en-US" dirty="0">
                <a:solidFill>
                  <a:schemeClr val="accent6">
                    <a:lumMod val="75000"/>
                  </a:schemeClr>
                </a:solidFill>
              </a:rPr>
              <a:t>Indoor environmental quality </a:t>
            </a:r>
          </a:p>
          <a:p>
            <a:pPr lvl="1"/>
            <a:r>
              <a:rPr lang="en-US" dirty="0" smtClean="0">
                <a:solidFill>
                  <a:schemeClr val="accent6">
                    <a:lumMod val="75000"/>
                  </a:schemeClr>
                </a:solidFill>
              </a:rPr>
              <a:t>Brings </a:t>
            </a:r>
            <a:r>
              <a:rPr lang="en-US" dirty="0">
                <a:solidFill>
                  <a:schemeClr val="accent6">
                    <a:lumMod val="75000"/>
                  </a:schemeClr>
                </a:solidFill>
              </a:rPr>
              <a:t>natural daylight to at least 75% of interior </a:t>
            </a:r>
          </a:p>
          <a:p>
            <a:pPr lvl="1"/>
            <a:r>
              <a:rPr lang="en-US" dirty="0" smtClean="0">
                <a:solidFill>
                  <a:schemeClr val="accent6">
                    <a:lumMod val="75000"/>
                  </a:schemeClr>
                </a:solidFill>
              </a:rPr>
              <a:t>Takes </a:t>
            </a:r>
            <a:r>
              <a:rPr lang="en-US" dirty="0">
                <a:solidFill>
                  <a:schemeClr val="accent6">
                    <a:lumMod val="75000"/>
                  </a:schemeClr>
                </a:solidFill>
              </a:rPr>
              <a:t>advantage of natural ventilation </a:t>
            </a:r>
          </a:p>
          <a:p>
            <a:pPr lvl="1"/>
            <a:r>
              <a:rPr lang="en-US" dirty="0" smtClean="0">
                <a:solidFill>
                  <a:schemeClr val="accent6">
                    <a:lumMod val="75000"/>
                  </a:schemeClr>
                </a:solidFill>
              </a:rPr>
              <a:t>Has </a:t>
            </a:r>
            <a:r>
              <a:rPr lang="en-US" dirty="0">
                <a:solidFill>
                  <a:schemeClr val="accent6">
                    <a:lumMod val="75000"/>
                  </a:schemeClr>
                </a:solidFill>
              </a:rPr>
              <a:t>heating, ventilation, and air conditioning (HVAC) systems that filter incoming air and vent stale air </a:t>
            </a:r>
          </a:p>
          <a:p>
            <a:r>
              <a:rPr lang="en-US" dirty="0">
                <a:solidFill>
                  <a:schemeClr val="accent6">
                    <a:lumMod val="75000"/>
                  </a:schemeClr>
                </a:solidFill>
              </a:rPr>
              <a:t>Landscaping </a:t>
            </a:r>
          </a:p>
          <a:p>
            <a:pPr lvl="1"/>
            <a:r>
              <a:rPr lang="en-US" dirty="0" smtClean="0">
                <a:solidFill>
                  <a:schemeClr val="accent6">
                    <a:lumMod val="75000"/>
                  </a:schemeClr>
                </a:solidFill>
              </a:rPr>
              <a:t>Minimizes </a:t>
            </a:r>
            <a:r>
              <a:rPr lang="en-US" dirty="0">
                <a:solidFill>
                  <a:schemeClr val="accent6">
                    <a:lumMod val="75000"/>
                  </a:schemeClr>
                </a:solidFill>
              </a:rPr>
              <a:t>“heat islands” (exterior walls, driveways, patios, other “hardscape” areas) </a:t>
            </a:r>
          </a:p>
          <a:p>
            <a:pPr lvl="1"/>
            <a:r>
              <a:rPr lang="en-US" dirty="0" smtClean="0">
                <a:solidFill>
                  <a:schemeClr val="accent6">
                    <a:lumMod val="75000"/>
                  </a:schemeClr>
                </a:solidFill>
              </a:rPr>
              <a:t>Features </a:t>
            </a:r>
            <a:r>
              <a:rPr lang="en-US" dirty="0">
                <a:solidFill>
                  <a:schemeClr val="accent6">
                    <a:lumMod val="75000"/>
                  </a:schemeClr>
                </a:solidFill>
              </a:rPr>
              <a:t>drought-tolerant plants </a:t>
            </a:r>
            <a:endParaRPr lang="en-US" sz="1200"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940" y="2551800"/>
            <a:ext cx="3311625" cy="2207237"/>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638394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838200" y="1690688"/>
            <a:ext cx="6934199" cy="5032375"/>
          </a:xfrm>
        </p:spPr>
        <p:txBody>
          <a:bodyPr>
            <a:normAutofit/>
          </a:bodyPr>
          <a:lstStyle/>
          <a:p>
            <a:r>
              <a:rPr lang="en-US" dirty="0">
                <a:solidFill>
                  <a:schemeClr val="accent6">
                    <a:lumMod val="75000"/>
                  </a:schemeClr>
                </a:solidFill>
              </a:rPr>
              <a:t>The Energy Star program (of the U.S. Environmental Protection Agency) includes guidelines for builders to build energy-efficient homes that earn the Energy Star label. </a:t>
            </a:r>
            <a:endParaRPr lang="en-US" dirty="0" smtClean="0">
              <a:solidFill>
                <a:schemeClr val="accent6">
                  <a:lumMod val="75000"/>
                </a:schemeClr>
              </a:solidFill>
            </a:endParaRPr>
          </a:p>
          <a:p>
            <a:r>
              <a:rPr lang="en-US" dirty="0" smtClean="0">
                <a:solidFill>
                  <a:schemeClr val="accent6">
                    <a:lumMod val="75000"/>
                  </a:schemeClr>
                </a:solidFill>
              </a:rPr>
              <a:t>Requirements </a:t>
            </a:r>
            <a:r>
              <a:rPr lang="en-US" dirty="0">
                <a:solidFill>
                  <a:schemeClr val="accent6">
                    <a:lumMod val="75000"/>
                  </a:schemeClr>
                </a:solidFill>
              </a:rPr>
              <a:t>for builders include: effective insulation systems; tight construction and ducts; efficient heating and cooling equipment; high performance windows; efficient products (lighting fixtures, appliances, ventilation fans, etc.); and third-party </a:t>
            </a:r>
            <a:r>
              <a:rPr lang="en-US" dirty="0" smtClean="0">
                <a:solidFill>
                  <a:schemeClr val="accent6">
                    <a:lumMod val="75000"/>
                  </a:schemeClr>
                </a:solidFill>
              </a:rPr>
              <a:t>testing.</a:t>
            </a:r>
            <a:endParaRPr lang="en-US" sz="1200" dirty="0">
              <a:solidFill>
                <a:schemeClr val="accent6">
                  <a:lumMod val="75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4793" y="1455507"/>
            <a:ext cx="3419171" cy="5090766"/>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42954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5673436" y="1698049"/>
            <a:ext cx="6518564" cy="5032375"/>
          </a:xfrm>
        </p:spPr>
        <p:txBody>
          <a:bodyPr>
            <a:normAutofit/>
          </a:bodyPr>
          <a:lstStyle/>
          <a:p>
            <a:pPr marL="0" indent="0">
              <a:buNone/>
            </a:pPr>
            <a:r>
              <a:rPr lang="en-US" b="1" dirty="0">
                <a:solidFill>
                  <a:schemeClr val="accent6">
                    <a:lumMod val="75000"/>
                  </a:schemeClr>
                </a:solidFill>
              </a:rPr>
              <a:t>Remodeling an existing home </a:t>
            </a:r>
            <a:endParaRPr lang="en-US" dirty="0">
              <a:solidFill>
                <a:schemeClr val="accent6">
                  <a:lumMod val="75000"/>
                </a:schemeClr>
              </a:solidFill>
            </a:endParaRPr>
          </a:p>
          <a:p>
            <a:r>
              <a:rPr lang="en-US" dirty="0">
                <a:solidFill>
                  <a:schemeClr val="accent6">
                    <a:lumMod val="75000"/>
                  </a:schemeClr>
                </a:solidFill>
              </a:rPr>
              <a:t>Remodeling can range from painting a room to rebuilding from the framing up. </a:t>
            </a:r>
            <a:endParaRPr lang="en-US" dirty="0" smtClean="0">
              <a:solidFill>
                <a:schemeClr val="accent6">
                  <a:lumMod val="75000"/>
                </a:schemeClr>
              </a:solidFill>
            </a:endParaRPr>
          </a:p>
          <a:p>
            <a:r>
              <a:rPr lang="en-US" dirty="0" smtClean="0">
                <a:solidFill>
                  <a:schemeClr val="accent6">
                    <a:lumMod val="75000"/>
                  </a:schemeClr>
                </a:solidFill>
              </a:rPr>
              <a:t>Going </a:t>
            </a:r>
            <a:r>
              <a:rPr lang="en-US" dirty="0">
                <a:solidFill>
                  <a:schemeClr val="accent6">
                    <a:lumMod val="75000"/>
                  </a:schemeClr>
                </a:solidFill>
              </a:rPr>
              <a:t>green during remodeling involves a consideration of existing conditions, from room layouts to hazards (mold, lead, asbestos). </a:t>
            </a:r>
            <a:endParaRPr lang="en-US" dirty="0" smtClean="0">
              <a:solidFill>
                <a:schemeClr val="accent6">
                  <a:lumMod val="75000"/>
                </a:schemeClr>
              </a:solidFill>
            </a:endParaRPr>
          </a:p>
          <a:p>
            <a:r>
              <a:rPr lang="en-US" dirty="0" smtClean="0">
                <a:solidFill>
                  <a:schemeClr val="accent6">
                    <a:lumMod val="75000"/>
                  </a:schemeClr>
                </a:solidFill>
              </a:rPr>
              <a:t>It </a:t>
            </a:r>
            <a:r>
              <a:rPr lang="en-US" dirty="0">
                <a:solidFill>
                  <a:schemeClr val="accent6">
                    <a:lumMod val="75000"/>
                  </a:schemeClr>
                </a:solidFill>
              </a:rPr>
              <a:t>also involves integrating the old (existing) with the new. </a:t>
            </a:r>
            <a:endParaRPr lang="en-US" sz="12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087" y="1776568"/>
            <a:ext cx="5071595" cy="3381063"/>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2793333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838200" y="1677267"/>
            <a:ext cx="6019800" cy="5032375"/>
          </a:xfrm>
        </p:spPr>
        <p:txBody>
          <a:bodyPr>
            <a:normAutofit/>
          </a:bodyPr>
          <a:lstStyle/>
          <a:p>
            <a:r>
              <a:rPr lang="en-US" dirty="0">
                <a:solidFill>
                  <a:schemeClr val="accent6">
                    <a:lumMod val="75000"/>
                  </a:schemeClr>
                </a:solidFill>
              </a:rPr>
              <a:t>Site </a:t>
            </a:r>
          </a:p>
          <a:p>
            <a:pPr lvl="1"/>
            <a:r>
              <a:rPr lang="en-US" dirty="0" smtClean="0">
                <a:solidFill>
                  <a:schemeClr val="accent6">
                    <a:lumMod val="75000"/>
                  </a:schemeClr>
                </a:solidFill>
              </a:rPr>
              <a:t>“</a:t>
            </a:r>
            <a:r>
              <a:rPr lang="en-US" dirty="0">
                <a:solidFill>
                  <a:schemeClr val="accent6">
                    <a:lumMod val="75000"/>
                  </a:schemeClr>
                </a:solidFill>
              </a:rPr>
              <a:t>Deconstruct instead of demolish” — minimize disruption to soil, plants </a:t>
            </a:r>
          </a:p>
          <a:p>
            <a:pPr lvl="1"/>
            <a:r>
              <a:rPr lang="en-US" dirty="0" smtClean="0">
                <a:solidFill>
                  <a:schemeClr val="accent6">
                    <a:lumMod val="75000"/>
                  </a:schemeClr>
                </a:solidFill>
              </a:rPr>
              <a:t>Recycle </a:t>
            </a:r>
            <a:r>
              <a:rPr lang="en-US" dirty="0">
                <a:solidFill>
                  <a:schemeClr val="accent6">
                    <a:lumMod val="75000"/>
                  </a:schemeClr>
                </a:solidFill>
              </a:rPr>
              <a:t>waste </a:t>
            </a:r>
          </a:p>
          <a:p>
            <a:r>
              <a:rPr lang="en-US" dirty="0">
                <a:solidFill>
                  <a:schemeClr val="accent6">
                    <a:lumMod val="75000"/>
                  </a:schemeClr>
                </a:solidFill>
              </a:rPr>
              <a:t>Foundation — Control moisture </a:t>
            </a:r>
          </a:p>
          <a:p>
            <a:r>
              <a:rPr lang="en-US" dirty="0">
                <a:solidFill>
                  <a:schemeClr val="accent6">
                    <a:lumMod val="75000"/>
                  </a:schemeClr>
                </a:solidFill>
              </a:rPr>
              <a:t>Landscaping </a:t>
            </a:r>
          </a:p>
          <a:p>
            <a:pPr lvl="1"/>
            <a:r>
              <a:rPr lang="en-US" dirty="0" smtClean="0">
                <a:solidFill>
                  <a:schemeClr val="accent6">
                    <a:lumMod val="75000"/>
                  </a:schemeClr>
                </a:solidFill>
              </a:rPr>
              <a:t>Resource-efficient </a:t>
            </a:r>
            <a:endParaRPr lang="en-US" dirty="0">
              <a:solidFill>
                <a:schemeClr val="accent6">
                  <a:lumMod val="75000"/>
                </a:schemeClr>
              </a:solidFill>
            </a:endParaRPr>
          </a:p>
          <a:p>
            <a:pPr lvl="1"/>
            <a:r>
              <a:rPr lang="en-US" dirty="0" smtClean="0">
                <a:solidFill>
                  <a:schemeClr val="accent6">
                    <a:lumMod val="75000"/>
                  </a:schemeClr>
                </a:solidFill>
              </a:rPr>
              <a:t>Plants </a:t>
            </a:r>
            <a:r>
              <a:rPr lang="en-US" dirty="0">
                <a:solidFill>
                  <a:schemeClr val="accent6">
                    <a:lumMod val="75000"/>
                  </a:schemeClr>
                </a:solidFill>
              </a:rPr>
              <a:t>grouped by water needs </a:t>
            </a:r>
          </a:p>
          <a:p>
            <a:pPr lvl="1"/>
            <a:r>
              <a:rPr lang="en-US" dirty="0" smtClean="0">
                <a:solidFill>
                  <a:schemeClr val="accent6">
                    <a:lumMod val="75000"/>
                  </a:schemeClr>
                </a:solidFill>
              </a:rPr>
              <a:t>Shade </a:t>
            </a:r>
            <a:r>
              <a:rPr lang="en-US" dirty="0">
                <a:solidFill>
                  <a:schemeClr val="accent6">
                    <a:lumMod val="75000"/>
                  </a:schemeClr>
                </a:solidFill>
              </a:rPr>
              <a:t>trees </a:t>
            </a:r>
          </a:p>
          <a:p>
            <a:pPr lvl="1"/>
            <a:r>
              <a:rPr lang="en-US" dirty="0" smtClean="0">
                <a:solidFill>
                  <a:schemeClr val="accent6">
                    <a:lumMod val="75000"/>
                  </a:schemeClr>
                </a:solidFill>
              </a:rPr>
              <a:t>Compost </a:t>
            </a:r>
            <a:r>
              <a:rPr lang="en-US" dirty="0">
                <a:solidFill>
                  <a:schemeClr val="accent6">
                    <a:lumMod val="75000"/>
                  </a:schemeClr>
                </a:solidFill>
              </a:rPr>
              <a:t>for healthy topsoil </a:t>
            </a:r>
          </a:p>
          <a:p>
            <a:pPr lvl="1"/>
            <a:r>
              <a:rPr lang="en-US" dirty="0" smtClean="0">
                <a:solidFill>
                  <a:schemeClr val="accent6">
                    <a:lumMod val="75000"/>
                  </a:schemeClr>
                </a:solidFill>
              </a:rPr>
              <a:t>Collect </a:t>
            </a:r>
            <a:r>
              <a:rPr lang="en-US" dirty="0">
                <a:solidFill>
                  <a:schemeClr val="accent6">
                    <a:lumMod val="75000"/>
                  </a:schemeClr>
                </a:solidFill>
              </a:rPr>
              <a:t>and retain rainwater for irrigation </a:t>
            </a:r>
            <a:endParaRPr lang="en-US" sz="800"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0" y="2293967"/>
            <a:ext cx="5100378" cy="3400252"/>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426142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6096000" y="1690688"/>
            <a:ext cx="5985164" cy="5032375"/>
          </a:xfrm>
        </p:spPr>
        <p:txBody>
          <a:bodyPr>
            <a:normAutofit/>
          </a:bodyPr>
          <a:lstStyle/>
          <a:p>
            <a:r>
              <a:rPr lang="en-US" dirty="0">
                <a:solidFill>
                  <a:schemeClr val="accent6">
                    <a:lumMod val="75000"/>
                  </a:schemeClr>
                </a:solidFill>
              </a:rPr>
              <a:t>Frame (“Building Envelope”) </a:t>
            </a:r>
          </a:p>
          <a:p>
            <a:pPr lvl="1"/>
            <a:r>
              <a:rPr lang="en-US" dirty="0" smtClean="0">
                <a:solidFill>
                  <a:schemeClr val="accent6">
                    <a:lumMod val="75000"/>
                  </a:schemeClr>
                </a:solidFill>
              </a:rPr>
              <a:t>Engineered </a:t>
            </a:r>
            <a:r>
              <a:rPr lang="en-US" dirty="0">
                <a:solidFill>
                  <a:schemeClr val="accent6">
                    <a:lumMod val="75000"/>
                  </a:schemeClr>
                </a:solidFill>
              </a:rPr>
              <a:t>lumber, wood certified by the Forest Stewardship Council </a:t>
            </a:r>
          </a:p>
          <a:p>
            <a:pPr lvl="1"/>
            <a:r>
              <a:rPr lang="en-US" dirty="0" smtClean="0">
                <a:solidFill>
                  <a:schemeClr val="accent6">
                    <a:lumMod val="75000"/>
                  </a:schemeClr>
                </a:solidFill>
              </a:rPr>
              <a:t>Reduce </a:t>
            </a:r>
            <a:r>
              <a:rPr lang="en-US" dirty="0">
                <a:solidFill>
                  <a:schemeClr val="accent6">
                    <a:lumMod val="75000"/>
                  </a:schemeClr>
                </a:solidFill>
              </a:rPr>
              <a:t>pollution from garage </a:t>
            </a:r>
          </a:p>
          <a:p>
            <a:pPr lvl="1"/>
            <a:r>
              <a:rPr lang="en-US" dirty="0" smtClean="0">
                <a:solidFill>
                  <a:schemeClr val="accent6">
                    <a:lumMod val="75000"/>
                  </a:schemeClr>
                </a:solidFill>
              </a:rPr>
              <a:t>High-performance </a:t>
            </a:r>
            <a:r>
              <a:rPr lang="en-US" dirty="0">
                <a:solidFill>
                  <a:schemeClr val="accent6">
                    <a:lumMod val="75000"/>
                  </a:schemeClr>
                </a:solidFill>
              </a:rPr>
              <a:t>windows (replace single-pane) or storm windows (retrofit) </a:t>
            </a:r>
          </a:p>
          <a:p>
            <a:r>
              <a:rPr lang="en-US" dirty="0">
                <a:solidFill>
                  <a:schemeClr val="accent6">
                    <a:lumMod val="75000"/>
                  </a:schemeClr>
                </a:solidFill>
              </a:rPr>
              <a:t>Insulation </a:t>
            </a:r>
          </a:p>
          <a:p>
            <a:pPr lvl="1"/>
            <a:r>
              <a:rPr lang="en-US" dirty="0" smtClean="0">
                <a:solidFill>
                  <a:schemeClr val="accent6">
                    <a:lumMod val="75000"/>
                  </a:schemeClr>
                </a:solidFill>
              </a:rPr>
              <a:t>Recycled </a:t>
            </a:r>
            <a:r>
              <a:rPr lang="en-US" dirty="0">
                <a:solidFill>
                  <a:schemeClr val="accent6">
                    <a:lumMod val="75000"/>
                  </a:schemeClr>
                </a:solidFill>
              </a:rPr>
              <a:t>content </a:t>
            </a:r>
          </a:p>
          <a:p>
            <a:pPr lvl="1"/>
            <a:r>
              <a:rPr lang="en-US" dirty="0" smtClean="0">
                <a:solidFill>
                  <a:schemeClr val="accent6">
                    <a:lumMod val="75000"/>
                  </a:schemeClr>
                </a:solidFill>
              </a:rPr>
              <a:t>Caulking </a:t>
            </a:r>
            <a:r>
              <a:rPr lang="en-US" dirty="0">
                <a:solidFill>
                  <a:schemeClr val="accent6">
                    <a:lumMod val="75000"/>
                  </a:schemeClr>
                </a:solidFill>
              </a:rPr>
              <a:t>and </a:t>
            </a:r>
            <a:r>
              <a:rPr lang="en-US" dirty="0" err="1">
                <a:solidFill>
                  <a:schemeClr val="accent6">
                    <a:lumMod val="75000"/>
                  </a:schemeClr>
                </a:solidFill>
              </a:rPr>
              <a:t>weatherstripping</a:t>
            </a:r>
            <a:r>
              <a:rPr lang="en-US" dirty="0">
                <a:solidFill>
                  <a:schemeClr val="accent6">
                    <a:lumMod val="75000"/>
                  </a:schemeClr>
                </a:solidFill>
              </a:rPr>
              <a:t> </a:t>
            </a:r>
            <a:endParaRPr lang="en-US" dirty="0" smtClean="0">
              <a:solidFill>
                <a:schemeClr val="accent6">
                  <a:lumMod val="75000"/>
                </a:schemeClr>
              </a:solidFill>
            </a:endParaRPr>
          </a:p>
          <a:p>
            <a:r>
              <a:rPr lang="en-US" dirty="0">
                <a:solidFill>
                  <a:schemeClr val="accent6">
                    <a:lumMod val="75000"/>
                  </a:schemeClr>
                </a:solidFill>
              </a:rPr>
              <a:t>Plumbing </a:t>
            </a:r>
          </a:p>
          <a:p>
            <a:pPr lvl="1"/>
            <a:r>
              <a:rPr lang="en-US" dirty="0" smtClean="0">
                <a:solidFill>
                  <a:schemeClr val="accent6">
                    <a:lumMod val="75000"/>
                  </a:schemeClr>
                </a:solidFill>
              </a:rPr>
              <a:t>High-efficiency </a:t>
            </a:r>
            <a:r>
              <a:rPr lang="en-US" dirty="0">
                <a:solidFill>
                  <a:schemeClr val="accent6">
                    <a:lumMod val="75000"/>
                  </a:schemeClr>
                </a:solidFill>
              </a:rPr>
              <a:t>toilets, water heater </a:t>
            </a:r>
          </a:p>
          <a:p>
            <a:pPr lvl="1"/>
            <a:r>
              <a:rPr lang="en-US" dirty="0" smtClean="0">
                <a:solidFill>
                  <a:schemeClr val="accent6">
                    <a:lumMod val="75000"/>
                  </a:schemeClr>
                </a:solidFill>
              </a:rPr>
              <a:t>Water-efficient </a:t>
            </a:r>
            <a:r>
              <a:rPr lang="en-US" dirty="0">
                <a:solidFill>
                  <a:schemeClr val="accent6">
                    <a:lumMod val="75000"/>
                  </a:schemeClr>
                </a:solidFill>
              </a:rPr>
              <a:t>faucets and showerheads </a:t>
            </a:r>
            <a:endParaRPr lang="en-US" sz="400" dirty="0">
              <a:solidFill>
                <a:schemeClr val="accent6">
                  <a:lumMod val="75000"/>
                </a:schemeClr>
              </a:solidFill>
            </a:endParaRPr>
          </a:p>
        </p:txBody>
      </p:sp>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144219"/>
            <a:ext cx="5035395" cy="3356930"/>
          </a:xfrm>
          <a:prstGeom prst="rect">
            <a:avLst/>
          </a:prstGeom>
        </p:spPr>
      </p:pic>
    </p:spTree>
    <p:extLst>
      <p:ext uri="{BB962C8B-B14F-4D97-AF65-F5344CB8AC3E}">
        <p14:creationId xmlns:p14="http://schemas.microsoft.com/office/powerpoint/2010/main" val="215202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838200" y="1677267"/>
            <a:ext cx="9095509" cy="5032375"/>
          </a:xfrm>
        </p:spPr>
        <p:txBody>
          <a:bodyPr>
            <a:normAutofit lnSpcReduction="10000"/>
          </a:bodyPr>
          <a:lstStyle/>
          <a:p>
            <a:r>
              <a:rPr lang="en-US" sz="3000" dirty="0">
                <a:solidFill>
                  <a:schemeClr val="accent6">
                    <a:lumMod val="75000"/>
                  </a:schemeClr>
                </a:solidFill>
              </a:rPr>
              <a:t>HVAC </a:t>
            </a:r>
          </a:p>
          <a:p>
            <a:pPr lvl="1"/>
            <a:r>
              <a:rPr lang="en-US" dirty="0" smtClean="0">
                <a:solidFill>
                  <a:schemeClr val="accent6">
                    <a:lumMod val="75000"/>
                  </a:schemeClr>
                </a:solidFill>
              </a:rPr>
              <a:t>High-efficiency </a:t>
            </a:r>
            <a:r>
              <a:rPr lang="en-US" dirty="0">
                <a:solidFill>
                  <a:schemeClr val="accent6">
                    <a:lumMod val="75000"/>
                  </a:schemeClr>
                </a:solidFill>
              </a:rPr>
              <a:t>heating and AC system </a:t>
            </a:r>
          </a:p>
          <a:p>
            <a:pPr lvl="1"/>
            <a:r>
              <a:rPr lang="en-US" dirty="0" smtClean="0">
                <a:solidFill>
                  <a:schemeClr val="accent6">
                    <a:lumMod val="75000"/>
                  </a:schemeClr>
                </a:solidFill>
              </a:rPr>
              <a:t>High-efficiency </a:t>
            </a:r>
            <a:r>
              <a:rPr lang="en-US" dirty="0">
                <a:solidFill>
                  <a:schemeClr val="accent6">
                    <a:lumMod val="75000"/>
                  </a:schemeClr>
                </a:solidFill>
              </a:rPr>
              <a:t>HVAC filters </a:t>
            </a:r>
          </a:p>
          <a:p>
            <a:pPr lvl="1"/>
            <a:r>
              <a:rPr lang="en-US" dirty="0" smtClean="0">
                <a:solidFill>
                  <a:schemeClr val="accent6">
                    <a:lumMod val="75000"/>
                  </a:schemeClr>
                </a:solidFill>
              </a:rPr>
              <a:t>Effective </a:t>
            </a:r>
            <a:r>
              <a:rPr lang="en-US" dirty="0">
                <a:solidFill>
                  <a:schemeClr val="accent6">
                    <a:lumMod val="75000"/>
                  </a:schemeClr>
                </a:solidFill>
              </a:rPr>
              <a:t>ductwork (seal joints and seams, insulate, etc.) </a:t>
            </a:r>
          </a:p>
          <a:p>
            <a:pPr lvl="1"/>
            <a:r>
              <a:rPr lang="en-US" dirty="0" smtClean="0">
                <a:solidFill>
                  <a:schemeClr val="accent6">
                    <a:lumMod val="75000"/>
                  </a:schemeClr>
                </a:solidFill>
              </a:rPr>
              <a:t>No </a:t>
            </a:r>
            <a:r>
              <a:rPr lang="en-US" dirty="0">
                <a:solidFill>
                  <a:schemeClr val="accent6">
                    <a:lumMod val="75000"/>
                  </a:schemeClr>
                </a:solidFill>
              </a:rPr>
              <a:t>fireplace, or retrofit wood-burning fireplace with insert </a:t>
            </a:r>
          </a:p>
          <a:p>
            <a:pPr lvl="1"/>
            <a:r>
              <a:rPr lang="en-US" dirty="0" smtClean="0">
                <a:solidFill>
                  <a:schemeClr val="accent6">
                    <a:lumMod val="75000"/>
                  </a:schemeClr>
                </a:solidFill>
              </a:rPr>
              <a:t>Exhaust </a:t>
            </a:r>
            <a:r>
              <a:rPr lang="en-US" dirty="0">
                <a:solidFill>
                  <a:schemeClr val="accent6">
                    <a:lumMod val="75000"/>
                  </a:schemeClr>
                </a:solidFill>
              </a:rPr>
              <a:t>systems for bathrooms, kitchen </a:t>
            </a:r>
          </a:p>
          <a:p>
            <a:pPr lvl="1"/>
            <a:r>
              <a:rPr lang="en-US" dirty="0" smtClean="0">
                <a:solidFill>
                  <a:schemeClr val="accent6">
                    <a:lumMod val="75000"/>
                  </a:schemeClr>
                </a:solidFill>
              </a:rPr>
              <a:t>Carbon </a:t>
            </a:r>
            <a:r>
              <a:rPr lang="en-US" dirty="0">
                <a:solidFill>
                  <a:schemeClr val="accent6">
                    <a:lumMod val="75000"/>
                  </a:schemeClr>
                </a:solidFill>
              </a:rPr>
              <a:t>monoxide alarms </a:t>
            </a:r>
          </a:p>
          <a:p>
            <a:r>
              <a:rPr lang="en-US" sz="3000" dirty="0">
                <a:solidFill>
                  <a:schemeClr val="accent6">
                    <a:lumMod val="75000"/>
                  </a:schemeClr>
                </a:solidFill>
              </a:rPr>
              <a:t>Finishes </a:t>
            </a:r>
          </a:p>
          <a:p>
            <a:pPr lvl="1"/>
            <a:r>
              <a:rPr lang="en-US" dirty="0" smtClean="0">
                <a:solidFill>
                  <a:schemeClr val="accent6">
                    <a:lumMod val="75000"/>
                  </a:schemeClr>
                </a:solidFill>
              </a:rPr>
              <a:t>Reduce </a:t>
            </a:r>
            <a:r>
              <a:rPr lang="en-US" dirty="0">
                <a:solidFill>
                  <a:schemeClr val="accent6">
                    <a:lumMod val="75000"/>
                  </a:schemeClr>
                </a:solidFill>
              </a:rPr>
              <a:t>tracked-in contaminants in entryways </a:t>
            </a:r>
          </a:p>
          <a:p>
            <a:pPr lvl="1"/>
            <a:r>
              <a:rPr lang="en-US" dirty="0" smtClean="0">
                <a:solidFill>
                  <a:schemeClr val="accent6">
                    <a:lumMod val="75000"/>
                  </a:schemeClr>
                </a:solidFill>
              </a:rPr>
              <a:t>Low-VOC </a:t>
            </a:r>
            <a:r>
              <a:rPr lang="en-US" dirty="0">
                <a:solidFill>
                  <a:schemeClr val="accent6">
                    <a:lumMod val="75000"/>
                  </a:schemeClr>
                </a:solidFill>
              </a:rPr>
              <a:t>paint, finishes, adhesives </a:t>
            </a:r>
          </a:p>
          <a:p>
            <a:pPr lvl="1"/>
            <a:r>
              <a:rPr lang="en-US" dirty="0" smtClean="0">
                <a:solidFill>
                  <a:schemeClr val="accent6">
                    <a:lumMod val="75000"/>
                  </a:schemeClr>
                </a:solidFill>
              </a:rPr>
              <a:t>Certified </a:t>
            </a:r>
            <a:r>
              <a:rPr lang="en-US" dirty="0">
                <a:solidFill>
                  <a:schemeClr val="accent6">
                    <a:lumMod val="75000"/>
                  </a:schemeClr>
                </a:solidFill>
              </a:rPr>
              <a:t>woods; reclaimed, recycled, refinished interior materials </a:t>
            </a:r>
          </a:p>
          <a:p>
            <a:pPr lvl="1"/>
            <a:r>
              <a:rPr lang="en-US" dirty="0" smtClean="0">
                <a:solidFill>
                  <a:schemeClr val="accent6">
                    <a:lumMod val="75000"/>
                  </a:schemeClr>
                </a:solidFill>
              </a:rPr>
              <a:t>Rapidly-renewable </a:t>
            </a:r>
            <a:r>
              <a:rPr lang="en-US" dirty="0">
                <a:solidFill>
                  <a:schemeClr val="accent6">
                    <a:lumMod val="75000"/>
                  </a:schemeClr>
                </a:solidFill>
              </a:rPr>
              <a:t>materials </a:t>
            </a:r>
          </a:p>
          <a:p>
            <a:pPr lvl="1"/>
            <a:r>
              <a:rPr lang="en-US" dirty="0" smtClean="0">
                <a:solidFill>
                  <a:schemeClr val="accent6">
                    <a:lumMod val="75000"/>
                  </a:schemeClr>
                </a:solidFill>
              </a:rPr>
              <a:t>Reduce </a:t>
            </a:r>
            <a:r>
              <a:rPr lang="en-US" dirty="0">
                <a:solidFill>
                  <a:schemeClr val="accent6">
                    <a:lumMod val="75000"/>
                  </a:schemeClr>
                </a:solidFill>
              </a:rPr>
              <a:t>formaldehyde indoors </a:t>
            </a:r>
            <a:endParaRPr lang="en-US" sz="4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4348" y="1677267"/>
            <a:ext cx="3027934" cy="3419403"/>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433805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Water Supply and Use</a:t>
            </a:r>
            <a:endParaRPr lang="en-US" b="1" dirty="0">
              <a:solidFill>
                <a:schemeClr val="accent6">
                  <a:lumMod val="75000"/>
                </a:schemeClr>
              </a:solidFill>
            </a:endParaRPr>
          </a:p>
        </p:txBody>
      </p:sp>
      <p:sp>
        <p:nvSpPr>
          <p:cNvPr id="3" name="Content Placeholder 2"/>
          <p:cNvSpPr>
            <a:spLocks noGrp="1"/>
          </p:cNvSpPr>
          <p:nvPr>
            <p:ph idx="1"/>
          </p:nvPr>
        </p:nvSpPr>
        <p:spPr>
          <a:xfrm>
            <a:off x="3523784" y="1690688"/>
            <a:ext cx="8668215" cy="5167312"/>
          </a:xfrm>
        </p:spPr>
        <p:txBody>
          <a:bodyPr>
            <a:normAutofit/>
          </a:bodyPr>
          <a:lstStyle/>
          <a:p>
            <a:r>
              <a:rPr lang="en-US" dirty="0" smtClean="0">
                <a:solidFill>
                  <a:schemeClr val="accent6">
                    <a:lumMod val="75000"/>
                  </a:schemeClr>
                </a:solidFill>
              </a:rPr>
              <a:t>According </a:t>
            </a:r>
            <a:r>
              <a:rPr lang="en-US" dirty="0">
                <a:solidFill>
                  <a:schemeClr val="accent6">
                    <a:lumMod val="75000"/>
                  </a:schemeClr>
                </a:solidFill>
              </a:rPr>
              <a:t>to the EPA: </a:t>
            </a:r>
          </a:p>
          <a:p>
            <a:pPr lvl="1"/>
            <a:r>
              <a:rPr lang="en-US" dirty="0">
                <a:solidFill>
                  <a:schemeClr val="accent6">
                    <a:lumMod val="75000"/>
                  </a:schemeClr>
                </a:solidFill>
              </a:rPr>
              <a:t>The typical single-family home uses </a:t>
            </a:r>
            <a:r>
              <a:rPr lang="en-US" dirty="0" smtClean="0">
                <a:solidFill>
                  <a:schemeClr val="accent6">
                    <a:lumMod val="75000"/>
                  </a:schemeClr>
                </a:solidFill>
              </a:rPr>
              <a:t>almost </a:t>
            </a:r>
            <a:r>
              <a:rPr lang="en-US" dirty="0">
                <a:solidFill>
                  <a:schemeClr val="accent6">
                    <a:lumMod val="75000"/>
                  </a:schemeClr>
                </a:solidFill>
              </a:rPr>
              <a:t>70 gallons per person per day. </a:t>
            </a:r>
          </a:p>
          <a:p>
            <a:pPr lvl="1"/>
            <a:r>
              <a:rPr lang="en-US" dirty="0">
                <a:solidFill>
                  <a:schemeClr val="accent6">
                    <a:lumMod val="75000"/>
                  </a:schemeClr>
                </a:solidFill>
              </a:rPr>
              <a:t>Toilet use accounts for 25 to 30 </a:t>
            </a:r>
            <a:r>
              <a:rPr lang="en-US" dirty="0" smtClean="0">
                <a:solidFill>
                  <a:schemeClr val="accent6">
                    <a:lumMod val="75000"/>
                  </a:schemeClr>
                </a:solidFill>
              </a:rPr>
              <a:t>percent </a:t>
            </a:r>
            <a:r>
              <a:rPr lang="en-US" dirty="0">
                <a:solidFill>
                  <a:schemeClr val="accent6">
                    <a:lumMod val="75000"/>
                  </a:schemeClr>
                </a:solidFill>
              </a:rPr>
              <a:t>of household water use. </a:t>
            </a:r>
          </a:p>
          <a:p>
            <a:pPr lvl="1"/>
            <a:r>
              <a:rPr lang="en-US" dirty="0">
                <a:solidFill>
                  <a:schemeClr val="accent6">
                    <a:lumMod val="75000"/>
                  </a:schemeClr>
                </a:solidFill>
              </a:rPr>
              <a:t>50-70 percent of home water </a:t>
            </a:r>
            <a:r>
              <a:rPr lang="en-US" dirty="0" smtClean="0">
                <a:solidFill>
                  <a:schemeClr val="accent6">
                    <a:lumMod val="75000"/>
                  </a:schemeClr>
                </a:solidFill>
              </a:rPr>
              <a:t>is </a:t>
            </a:r>
            <a:r>
              <a:rPr lang="en-US" dirty="0">
                <a:solidFill>
                  <a:schemeClr val="accent6">
                    <a:lumMod val="75000"/>
                  </a:schemeClr>
                </a:solidFill>
              </a:rPr>
              <a:t>used for watering lawns and gardens. </a:t>
            </a:r>
          </a:p>
          <a:p>
            <a:pPr lvl="1"/>
            <a:r>
              <a:rPr lang="en-US" dirty="0">
                <a:solidFill>
                  <a:schemeClr val="accent6">
                    <a:lumMod val="75000"/>
                  </a:schemeClr>
                </a:solidFill>
              </a:rPr>
              <a:t>Nearly 14 percent of the water </a:t>
            </a:r>
            <a:r>
              <a:rPr lang="en-US" dirty="0" smtClean="0">
                <a:solidFill>
                  <a:schemeClr val="accent6">
                    <a:lumMod val="75000"/>
                  </a:schemeClr>
                </a:solidFill>
              </a:rPr>
              <a:t>a </a:t>
            </a:r>
            <a:r>
              <a:rPr lang="en-US" dirty="0">
                <a:solidFill>
                  <a:schemeClr val="accent6">
                    <a:lumMod val="75000"/>
                  </a:schemeClr>
                </a:solidFill>
              </a:rPr>
              <a:t>typical homeowner pays for is never even used — it leaks down the drain. </a:t>
            </a:r>
          </a:p>
          <a:p>
            <a:pPr lvl="1"/>
            <a:r>
              <a:rPr lang="en-US" dirty="0">
                <a:solidFill>
                  <a:schemeClr val="accent6">
                    <a:lumMod val="75000"/>
                  </a:schemeClr>
                </a:solidFill>
              </a:rPr>
              <a:t>If your faucet is dripping at the </a:t>
            </a:r>
            <a:r>
              <a:rPr lang="en-US" dirty="0" smtClean="0">
                <a:solidFill>
                  <a:schemeClr val="accent6">
                    <a:lumMod val="75000"/>
                  </a:schemeClr>
                </a:solidFill>
              </a:rPr>
              <a:t>rate </a:t>
            </a:r>
            <a:r>
              <a:rPr lang="en-US" dirty="0">
                <a:solidFill>
                  <a:schemeClr val="accent6">
                    <a:lumMod val="75000"/>
                  </a:schemeClr>
                </a:solidFill>
              </a:rPr>
              <a:t>of one drop per second, you can expect to waste 2,700 gallons per year. </a:t>
            </a:r>
          </a:p>
          <a:p>
            <a:pPr lvl="1"/>
            <a:r>
              <a:rPr lang="en-US" dirty="0">
                <a:solidFill>
                  <a:schemeClr val="accent6">
                    <a:lumMod val="75000"/>
                  </a:schemeClr>
                </a:solidFill>
              </a:rPr>
              <a:t>A running tap can use about 2 </a:t>
            </a:r>
            <a:r>
              <a:rPr lang="en-US" dirty="0" smtClean="0">
                <a:solidFill>
                  <a:schemeClr val="accent6">
                    <a:lumMod val="75000"/>
                  </a:schemeClr>
                </a:solidFill>
              </a:rPr>
              <a:t>gallons </a:t>
            </a:r>
            <a:r>
              <a:rPr lang="en-US" dirty="0">
                <a:solidFill>
                  <a:schemeClr val="accent6">
                    <a:lumMod val="75000"/>
                  </a:schemeClr>
                </a:solidFill>
              </a:rPr>
              <a:t>of water per minute. </a:t>
            </a:r>
          </a:p>
          <a:p>
            <a:pPr lvl="1"/>
            <a:r>
              <a:rPr lang="en-US" dirty="0">
                <a:solidFill>
                  <a:schemeClr val="accent6">
                    <a:lumMod val="75000"/>
                  </a:schemeClr>
                </a:solidFill>
              </a:rPr>
              <a:t>Leaky toilets can waste as much as </a:t>
            </a:r>
            <a:r>
              <a:rPr lang="en-US" dirty="0" smtClean="0">
                <a:solidFill>
                  <a:schemeClr val="accent6">
                    <a:lumMod val="75000"/>
                  </a:schemeClr>
                </a:solidFill>
              </a:rPr>
              <a:t>200 </a:t>
            </a:r>
            <a:r>
              <a:rPr lang="en-US" dirty="0">
                <a:solidFill>
                  <a:schemeClr val="accent6">
                    <a:lumMod val="75000"/>
                  </a:schemeClr>
                </a:solidFill>
              </a:rPr>
              <a:t>gallons each day.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801" y="2810949"/>
            <a:ext cx="3846468" cy="238450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4212077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6380021" y="1760394"/>
            <a:ext cx="5479473" cy="5032375"/>
          </a:xfrm>
        </p:spPr>
        <p:txBody>
          <a:bodyPr>
            <a:normAutofit/>
          </a:bodyPr>
          <a:lstStyle/>
          <a:p>
            <a:r>
              <a:rPr lang="en-US" dirty="0">
                <a:solidFill>
                  <a:schemeClr val="accent6">
                    <a:lumMod val="75000"/>
                  </a:schemeClr>
                </a:solidFill>
              </a:rPr>
              <a:t>Renewable energy — solar systems </a:t>
            </a:r>
          </a:p>
          <a:p>
            <a:r>
              <a:rPr lang="en-US" dirty="0">
                <a:solidFill>
                  <a:schemeClr val="accent6">
                    <a:lumMod val="75000"/>
                  </a:schemeClr>
                </a:solidFill>
              </a:rPr>
              <a:t>Appliances and lighting </a:t>
            </a:r>
          </a:p>
          <a:p>
            <a:r>
              <a:rPr lang="en-US" dirty="0" smtClean="0">
                <a:solidFill>
                  <a:schemeClr val="accent6">
                    <a:lumMod val="75000"/>
                  </a:schemeClr>
                </a:solidFill>
              </a:rPr>
              <a:t>Water- </a:t>
            </a:r>
            <a:r>
              <a:rPr lang="en-US" dirty="0">
                <a:solidFill>
                  <a:schemeClr val="accent6">
                    <a:lumMod val="75000"/>
                  </a:schemeClr>
                </a:solidFill>
              </a:rPr>
              <a:t>and energy-efficient </a:t>
            </a:r>
            <a:endParaRPr lang="en-US" dirty="0" smtClean="0">
              <a:solidFill>
                <a:schemeClr val="accent6">
                  <a:lumMod val="75000"/>
                </a:schemeClr>
              </a:solidFill>
            </a:endParaRPr>
          </a:p>
          <a:p>
            <a:r>
              <a:rPr lang="en-US" dirty="0" smtClean="0">
                <a:solidFill>
                  <a:schemeClr val="accent6">
                    <a:lumMod val="75000"/>
                  </a:schemeClr>
                </a:solidFill>
              </a:rPr>
              <a:t>Lighting </a:t>
            </a:r>
            <a:r>
              <a:rPr lang="en-US" dirty="0">
                <a:solidFill>
                  <a:schemeClr val="accent6">
                    <a:lumMod val="75000"/>
                  </a:schemeClr>
                </a:solidFill>
              </a:rPr>
              <a:t>controls </a:t>
            </a:r>
          </a:p>
          <a:p>
            <a:r>
              <a:rPr lang="en-US" dirty="0">
                <a:solidFill>
                  <a:schemeClr val="accent6">
                    <a:lumMod val="75000"/>
                  </a:schemeClr>
                </a:solidFill>
              </a:rPr>
              <a:t>The American Society of Interior Designers (ASID) and the U.S. Green Building Council have collaborated to produce guidelines for residential remodeling along green principles. </a:t>
            </a:r>
            <a:endParaRPr lang="en-US" sz="400"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694" y="1760394"/>
            <a:ext cx="6064780" cy="4045094"/>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330096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838200" y="1677267"/>
            <a:ext cx="9095509" cy="5032375"/>
          </a:xfrm>
        </p:spPr>
        <p:txBody>
          <a:bodyPr>
            <a:normAutofit/>
          </a:bodyPr>
          <a:lstStyle/>
          <a:p>
            <a:pPr marL="0" indent="0">
              <a:buNone/>
            </a:pPr>
            <a:r>
              <a:rPr lang="en-US" b="1" dirty="0">
                <a:solidFill>
                  <a:schemeClr val="accent6">
                    <a:lumMod val="75000"/>
                  </a:schemeClr>
                </a:solidFill>
              </a:rPr>
              <a:t>“Leaning green” today </a:t>
            </a:r>
            <a:endParaRPr lang="en-US" dirty="0">
              <a:solidFill>
                <a:schemeClr val="accent6">
                  <a:lumMod val="75000"/>
                </a:schemeClr>
              </a:solidFill>
            </a:endParaRPr>
          </a:p>
          <a:p>
            <a:r>
              <a:rPr lang="en-US" dirty="0">
                <a:solidFill>
                  <a:schemeClr val="accent6">
                    <a:lumMod val="75000"/>
                  </a:schemeClr>
                </a:solidFill>
              </a:rPr>
              <a:t>Clean the dryer’s lint trap. This improves </a:t>
            </a:r>
            <a:r>
              <a:rPr lang="en-US" dirty="0" smtClean="0">
                <a:solidFill>
                  <a:schemeClr val="accent6">
                    <a:lumMod val="75000"/>
                  </a:schemeClr>
                </a:solidFill>
              </a:rPr>
              <a:t>air                       circulation </a:t>
            </a:r>
            <a:r>
              <a:rPr lang="en-US" dirty="0">
                <a:solidFill>
                  <a:schemeClr val="accent6">
                    <a:lumMod val="75000"/>
                  </a:schemeClr>
                </a:solidFill>
              </a:rPr>
              <a:t>(which will dry the laundry faster) and helps prevent a fire hazard from lint build-up in the dryer vent. </a:t>
            </a:r>
            <a:endParaRPr lang="en-US" dirty="0" smtClean="0">
              <a:solidFill>
                <a:schemeClr val="accent6">
                  <a:lumMod val="75000"/>
                </a:schemeClr>
              </a:solidFill>
            </a:endParaRPr>
          </a:p>
          <a:p>
            <a:r>
              <a:rPr lang="en-US" dirty="0">
                <a:solidFill>
                  <a:schemeClr val="accent6">
                    <a:lumMod val="75000"/>
                  </a:schemeClr>
                </a:solidFill>
              </a:rPr>
              <a:t>Use human-powered appliances and equipment. This reduces your carbon footprint. </a:t>
            </a:r>
          </a:p>
          <a:p>
            <a:r>
              <a:rPr lang="en-US" dirty="0">
                <a:solidFill>
                  <a:schemeClr val="accent6">
                    <a:lumMod val="75000"/>
                  </a:schemeClr>
                </a:solidFill>
              </a:rPr>
              <a:t>Wash and rinse full loads of </a:t>
            </a:r>
            <a:r>
              <a:rPr lang="en-US" dirty="0" smtClean="0">
                <a:solidFill>
                  <a:schemeClr val="accent6">
                    <a:lumMod val="75000"/>
                  </a:schemeClr>
                </a:solidFill>
              </a:rPr>
              <a:t>clothes </a:t>
            </a:r>
            <a:r>
              <a:rPr lang="en-US" dirty="0">
                <a:solidFill>
                  <a:schemeClr val="accent6">
                    <a:lumMod val="75000"/>
                  </a:schemeClr>
                </a:solidFill>
              </a:rPr>
              <a:t>in cold water. This saves water-heating costs and water. </a:t>
            </a:r>
            <a:endParaRPr lang="en-US" dirty="0" smtClean="0">
              <a:solidFill>
                <a:schemeClr val="accent6">
                  <a:lumMod val="75000"/>
                </a:schemeClr>
              </a:solidFill>
            </a:endParaRPr>
          </a:p>
          <a:p>
            <a:r>
              <a:rPr lang="en-US" dirty="0">
                <a:solidFill>
                  <a:schemeClr val="accent6">
                    <a:lumMod val="75000"/>
                  </a:schemeClr>
                </a:solidFill>
              </a:rPr>
              <a:t>Relocate the refrigerator to a cooler spot — away from a heating vent, oven, or window. This keeps the appliance from having to work harder to chill foods. </a:t>
            </a:r>
            <a:endParaRPr lang="en-US" sz="400"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3231" y="151846"/>
            <a:ext cx="3450614" cy="2300409"/>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9353465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5943599" y="1690688"/>
            <a:ext cx="5985163" cy="5032375"/>
          </a:xfrm>
        </p:spPr>
        <p:txBody>
          <a:bodyPr>
            <a:normAutofit/>
          </a:bodyPr>
          <a:lstStyle/>
          <a:p>
            <a:r>
              <a:rPr lang="en-US" dirty="0" smtClean="0">
                <a:solidFill>
                  <a:schemeClr val="accent6">
                    <a:lumMod val="75000"/>
                  </a:schemeClr>
                </a:solidFill>
              </a:rPr>
              <a:t>Use </a:t>
            </a:r>
            <a:r>
              <a:rPr lang="en-US" dirty="0">
                <a:solidFill>
                  <a:schemeClr val="accent6">
                    <a:lumMod val="75000"/>
                  </a:schemeClr>
                </a:solidFill>
              </a:rPr>
              <a:t>fewer hazardous household products and chemicals: </a:t>
            </a:r>
          </a:p>
          <a:p>
            <a:pPr lvl="1"/>
            <a:r>
              <a:rPr lang="en-US" dirty="0" smtClean="0">
                <a:solidFill>
                  <a:schemeClr val="accent6">
                    <a:lumMod val="75000"/>
                  </a:schemeClr>
                </a:solidFill>
              </a:rPr>
              <a:t>Prevent </a:t>
            </a:r>
            <a:r>
              <a:rPr lang="en-US" dirty="0">
                <a:solidFill>
                  <a:schemeClr val="accent6">
                    <a:lumMod val="75000"/>
                  </a:schemeClr>
                </a:solidFill>
              </a:rPr>
              <a:t>or reduce pest problems — to avoid the need for chemicals to kill them. Wash dishes and counters daily, clean up spilled food immediately, store food in covered containers, fill gaps or holes around pipes, and keep trash areas clean. </a:t>
            </a:r>
          </a:p>
          <a:p>
            <a:pPr lvl="1"/>
            <a:r>
              <a:rPr lang="en-US" dirty="0" smtClean="0">
                <a:solidFill>
                  <a:schemeClr val="accent6">
                    <a:lumMod val="75000"/>
                  </a:schemeClr>
                </a:solidFill>
              </a:rPr>
              <a:t>Use </a:t>
            </a:r>
            <a:r>
              <a:rPr lang="en-US" dirty="0">
                <a:solidFill>
                  <a:schemeClr val="accent6">
                    <a:lumMod val="75000"/>
                  </a:schemeClr>
                </a:solidFill>
              </a:rPr>
              <a:t>a tool or method instead of a chemical to solve a problem, such as a plunger to unclog a drain, baking soda to scrub something clean, or vinegar to cut grease. </a:t>
            </a:r>
            <a:endParaRPr lang="en-US" sz="1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59" y="2277491"/>
            <a:ext cx="5501640" cy="3858768"/>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6519002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838200" y="1656485"/>
            <a:ext cx="5985163" cy="5032375"/>
          </a:xfrm>
        </p:spPr>
        <p:txBody>
          <a:bodyPr>
            <a:normAutofit/>
          </a:bodyPr>
          <a:lstStyle/>
          <a:p>
            <a:r>
              <a:rPr lang="en-US" dirty="0">
                <a:solidFill>
                  <a:schemeClr val="accent6">
                    <a:lumMod val="75000"/>
                  </a:schemeClr>
                </a:solidFill>
              </a:rPr>
              <a:t>Put computers into sleep mode when you’re </a:t>
            </a:r>
            <a:r>
              <a:rPr lang="en-US" dirty="0" smtClean="0">
                <a:solidFill>
                  <a:schemeClr val="accent6">
                    <a:lumMod val="75000"/>
                  </a:schemeClr>
                </a:solidFill>
              </a:rPr>
              <a:t>not </a:t>
            </a:r>
            <a:r>
              <a:rPr lang="en-US" dirty="0">
                <a:solidFill>
                  <a:schemeClr val="accent6">
                    <a:lumMod val="75000"/>
                  </a:schemeClr>
                </a:solidFill>
              </a:rPr>
              <a:t>using them. This reduces energy costs. </a:t>
            </a:r>
            <a:endParaRPr lang="en-US" dirty="0" smtClean="0">
              <a:solidFill>
                <a:schemeClr val="accent6">
                  <a:lumMod val="75000"/>
                </a:schemeClr>
              </a:solidFill>
            </a:endParaRPr>
          </a:p>
          <a:p>
            <a:r>
              <a:rPr lang="en-US" dirty="0">
                <a:solidFill>
                  <a:schemeClr val="accent6">
                    <a:lumMod val="75000"/>
                  </a:schemeClr>
                </a:solidFill>
              </a:rPr>
              <a:t>Use compact fluorescent lighting (CFL), </a:t>
            </a:r>
            <a:r>
              <a:rPr lang="en-US" dirty="0" smtClean="0">
                <a:solidFill>
                  <a:schemeClr val="accent6">
                    <a:lumMod val="75000"/>
                  </a:schemeClr>
                </a:solidFill>
              </a:rPr>
              <a:t>or </a:t>
            </a:r>
            <a:r>
              <a:rPr lang="en-US" dirty="0">
                <a:solidFill>
                  <a:schemeClr val="accent6">
                    <a:lumMod val="75000"/>
                  </a:schemeClr>
                </a:solidFill>
              </a:rPr>
              <a:t>install dimmer switches with traditional (incandescent) bulbs. Dimming can help a traditional bulb to last longer and lowers its energy use. </a:t>
            </a:r>
            <a:endParaRPr lang="en-US" sz="100"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6636" y="1656485"/>
            <a:ext cx="2701178" cy="426037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8206047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3138055" y="1698049"/>
            <a:ext cx="9053945" cy="5032375"/>
          </a:xfrm>
        </p:spPr>
        <p:txBody>
          <a:bodyPr>
            <a:normAutofit/>
          </a:bodyPr>
          <a:lstStyle/>
          <a:p>
            <a:r>
              <a:rPr lang="en-US" dirty="0">
                <a:solidFill>
                  <a:schemeClr val="accent6">
                    <a:lumMod val="75000"/>
                  </a:schemeClr>
                </a:solidFill>
              </a:rPr>
              <a:t>Use programmable thermostats properly: </a:t>
            </a:r>
          </a:p>
          <a:p>
            <a:pPr lvl="1"/>
            <a:r>
              <a:rPr lang="en-US" dirty="0" smtClean="0">
                <a:solidFill>
                  <a:schemeClr val="accent6">
                    <a:lumMod val="75000"/>
                  </a:schemeClr>
                </a:solidFill>
              </a:rPr>
              <a:t>Install </a:t>
            </a:r>
            <a:r>
              <a:rPr lang="en-US" dirty="0">
                <a:solidFill>
                  <a:schemeClr val="accent6">
                    <a:lumMod val="75000"/>
                  </a:schemeClr>
                </a:solidFill>
              </a:rPr>
              <a:t>the thermostat on an interior wall and away from heating or cooling sources — appliances, registers, windows, doorways and lights. </a:t>
            </a:r>
          </a:p>
          <a:p>
            <a:pPr lvl="1"/>
            <a:r>
              <a:rPr lang="en-US" dirty="0" smtClean="0">
                <a:solidFill>
                  <a:schemeClr val="accent6">
                    <a:lumMod val="75000"/>
                  </a:schemeClr>
                </a:solidFill>
              </a:rPr>
              <a:t>Keep </a:t>
            </a:r>
            <a:r>
              <a:rPr lang="en-US" dirty="0">
                <a:solidFill>
                  <a:schemeClr val="accent6">
                    <a:lumMod val="75000"/>
                  </a:schemeClr>
                </a:solidFill>
              </a:rPr>
              <a:t>the thermostat set at energy-saving temperatures for long periods of time, such as during the day when no one is home, while away for the weekend or on vacation, and through the night. </a:t>
            </a:r>
          </a:p>
          <a:p>
            <a:pPr lvl="1"/>
            <a:r>
              <a:rPr lang="en-US" dirty="0" smtClean="0">
                <a:solidFill>
                  <a:schemeClr val="accent6">
                    <a:lumMod val="75000"/>
                  </a:schemeClr>
                </a:solidFill>
              </a:rPr>
              <a:t>Resist </a:t>
            </a:r>
            <a:r>
              <a:rPr lang="en-US" dirty="0">
                <a:solidFill>
                  <a:schemeClr val="accent6">
                    <a:lumMod val="75000"/>
                  </a:schemeClr>
                </a:solidFill>
              </a:rPr>
              <a:t>the urge to override the pre-programmed settings. When you override the settings, you use more energy and pay more. </a:t>
            </a:r>
            <a:endParaRPr lang="en-US" dirty="0" smtClean="0">
              <a:solidFill>
                <a:schemeClr val="accent6">
                  <a:lumMod val="75000"/>
                </a:schemeClr>
              </a:solidFill>
            </a:endParaRPr>
          </a:p>
          <a:p>
            <a:pPr marL="228600" lvl="1"/>
            <a:r>
              <a:rPr lang="en-US" dirty="0">
                <a:solidFill>
                  <a:schemeClr val="accent6">
                    <a:lumMod val="75000"/>
                  </a:schemeClr>
                </a:solidFill>
              </a:rPr>
              <a:t>Use low-VOC paints. This can improve indoor air quality. </a:t>
            </a:r>
            <a:endParaRPr lang="en-US" sz="28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464" y="2509958"/>
            <a:ext cx="3328773" cy="2165951"/>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2941738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838201" y="1656485"/>
            <a:ext cx="7183582" cy="5032375"/>
          </a:xfrm>
        </p:spPr>
        <p:txBody>
          <a:bodyPr>
            <a:normAutofit lnSpcReduction="10000"/>
          </a:bodyPr>
          <a:lstStyle/>
          <a:p>
            <a:r>
              <a:rPr lang="en-US" dirty="0">
                <a:solidFill>
                  <a:schemeClr val="accent6">
                    <a:lumMod val="75000"/>
                  </a:schemeClr>
                </a:solidFill>
              </a:rPr>
              <a:t>Vent kitchens and bathrooms to the </a:t>
            </a:r>
            <a:r>
              <a:rPr lang="en-US" dirty="0" smtClean="0">
                <a:solidFill>
                  <a:schemeClr val="accent6">
                    <a:lumMod val="75000"/>
                  </a:schemeClr>
                </a:solidFill>
              </a:rPr>
              <a:t>outdoors</a:t>
            </a:r>
            <a:r>
              <a:rPr lang="en-US" dirty="0">
                <a:solidFill>
                  <a:schemeClr val="accent6">
                    <a:lumMod val="75000"/>
                  </a:schemeClr>
                </a:solidFill>
              </a:rPr>
              <a:t>. This limits the opportunity for mold to grow, and improves indoor air quality. </a:t>
            </a:r>
          </a:p>
          <a:p>
            <a:r>
              <a:rPr lang="en-US" dirty="0">
                <a:solidFill>
                  <a:schemeClr val="accent6">
                    <a:lumMod val="75000"/>
                  </a:schemeClr>
                </a:solidFill>
              </a:rPr>
              <a:t>Seal any gaps between the garage </a:t>
            </a:r>
            <a:r>
              <a:rPr lang="en-US" dirty="0" smtClean="0">
                <a:solidFill>
                  <a:schemeClr val="accent6">
                    <a:lumMod val="75000"/>
                  </a:schemeClr>
                </a:solidFill>
              </a:rPr>
              <a:t>and </a:t>
            </a:r>
            <a:r>
              <a:rPr lang="en-US" dirty="0">
                <a:solidFill>
                  <a:schemeClr val="accent6">
                    <a:lumMod val="75000"/>
                  </a:schemeClr>
                </a:solidFill>
              </a:rPr>
              <a:t>the house (if attached). This maintains indoor air quality by preventing fumes and exhaust from entering through wall cracks or door seals. </a:t>
            </a:r>
          </a:p>
          <a:p>
            <a:r>
              <a:rPr lang="en-US" dirty="0">
                <a:solidFill>
                  <a:schemeClr val="accent6">
                    <a:lumMod val="75000"/>
                  </a:schemeClr>
                </a:solidFill>
              </a:rPr>
              <a:t>Recycle and replace refrigerators </a:t>
            </a:r>
            <a:r>
              <a:rPr lang="en-US" dirty="0" smtClean="0">
                <a:solidFill>
                  <a:schemeClr val="accent6">
                    <a:lumMod val="75000"/>
                  </a:schemeClr>
                </a:solidFill>
              </a:rPr>
              <a:t>or </a:t>
            </a:r>
            <a:r>
              <a:rPr lang="en-US" dirty="0">
                <a:solidFill>
                  <a:schemeClr val="accent6">
                    <a:lumMod val="75000"/>
                  </a:schemeClr>
                </a:solidFill>
              </a:rPr>
              <a:t>freezers. Older appliances (more than 10 years old) are less energy-efficient. </a:t>
            </a:r>
          </a:p>
          <a:p>
            <a:r>
              <a:rPr lang="en-US" dirty="0">
                <a:solidFill>
                  <a:schemeClr val="accent6">
                    <a:lumMod val="75000"/>
                  </a:schemeClr>
                </a:solidFill>
              </a:rPr>
              <a:t>Repurpose water for </a:t>
            </a:r>
            <a:r>
              <a:rPr lang="en-US" dirty="0" smtClean="0">
                <a:solidFill>
                  <a:schemeClr val="accent6">
                    <a:lumMod val="75000"/>
                  </a:schemeClr>
                </a:solidFill>
              </a:rPr>
              <a:t>irrigation</a:t>
            </a:r>
            <a:r>
              <a:rPr lang="en-US" dirty="0">
                <a:solidFill>
                  <a:schemeClr val="accent6">
                    <a:lumMod val="75000"/>
                  </a:schemeClr>
                </a:solidFill>
              </a:rPr>
              <a:t>. Collecting rainwater helps to value water as the “new oil.” </a:t>
            </a:r>
            <a:endParaRPr lang="en-US" sz="28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7981" y="2306785"/>
            <a:ext cx="3934691" cy="2951018"/>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1111316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4849092" y="1430594"/>
            <a:ext cx="7183582" cy="5292469"/>
          </a:xfrm>
        </p:spPr>
        <p:txBody>
          <a:bodyPr>
            <a:normAutofit fontScale="92500" lnSpcReduction="10000"/>
          </a:bodyPr>
          <a:lstStyle/>
          <a:p>
            <a:r>
              <a:rPr lang="en-US" dirty="0">
                <a:solidFill>
                  <a:schemeClr val="accent6">
                    <a:lumMod val="75000"/>
                  </a:schemeClr>
                </a:solidFill>
              </a:rPr>
              <a:t>Build and maintain healthy soil: </a:t>
            </a:r>
          </a:p>
          <a:p>
            <a:pPr lvl="1"/>
            <a:r>
              <a:rPr lang="en-US" dirty="0" smtClean="0">
                <a:solidFill>
                  <a:schemeClr val="accent6">
                    <a:lumMod val="75000"/>
                  </a:schemeClr>
                </a:solidFill>
              </a:rPr>
              <a:t>Use </a:t>
            </a:r>
            <a:r>
              <a:rPr lang="en-US" dirty="0">
                <a:solidFill>
                  <a:schemeClr val="accent6">
                    <a:lumMod val="75000"/>
                  </a:schemeClr>
                </a:solidFill>
              </a:rPr>
              <a:t>a soil test kit to determine what your soil needs. </a:t>
            </a:r>
          </a:p>
          <a:p>
            <a:pPr lvl="1"/>
            <a:r>
              <a:rPr lang="en-US" dirty="0" smtClean="0">
                <a:solidFill>
                  <a:schemeClr val="accent6">
                    <a:lumMod val="75000"/>
                  </a:schemeClr>
                </a:solidFill>
              </a:rPr>
              <a:t>Feed </a:t>
            </a:r>
            <a:r>
              <a:rPr lang="en-US" dirty="0">
                <a:solidFill>
                  <a:schemeClr val="accent6">
                    <a:lumMod val="75000"/>
                  </a:schemeClr>
                </a:solidFill>
              </a:rPr>
              <a:t>your soil with compost. </a:t>
            </a:r>
          </a:p>
          <a:p>
            <a:pPr lvl="1"/>
            <a:r>
              <a:rPr lang="en-US" dirty="0" smtClean="0">
                <a:solidFill>
                  <a:schemeClr val="accent6">
                    <a:lumMod val="75000"/>
                  </a:schemeClr>
                </a:solidFill>
              </a:rPr>
              <a:t>Make </a:t>
            </a:r>
            <a:r>
              <a:rPr lang="en-US" dirty="0">
                <a:solidFill>
                  <a:schemeClr val="accent6">
                    <a:lumMod val="75000"/>
                  </a:schemeClr>
                </a:solidFill>
              </a:rPr>
              <a:t>compost at home, or buy it in bulk. </a:t>
            </a:r>
            <a:endParaRPr lang="en-US" dirty="0" smtClean="0">
              <a:solidFill>
                <a:schemeClr val="accent6">
                  <a:lumMod val="75000"/>
                </a:schemeClr>
              </a:solidFill>
            </a:endParaRPr>
          </a:p>
          <a:p>
            <a:r>
              <a:rPr lang="en-US" dirty="0">
                <a:solidFill>
                  <a:schemeClr val="accent6">
                    <a:lumMod val="75000"/>
                  </a:schemeClr>
                </a:solidFill>
              </a:rPr>
              <a:t>Reroof using cool roof products. They </a:t>
            </a:r>
            <a:r>
              <a:rPr lang="en-US" dirty="0" smtClean="0">
                <a:solidFill>
                  <a:schemeClr val="accent6">
                    <a:lumMod val="75000"/>
                  </a:schemeClr>
                </a:solidFill>
              </a:rPr>
              <a:t>reflect </a:t>
            </a:r>
            <a:r>
              <a:rPr lang="en-US" dirty="0">
                <a:solidFill>
                  <a:schemeClr val="accent6">
                    <a:lumMod val="75000"/>
                  </a:schemeClr>
                </a:solidFill>
              </a:rPr>
              <a:t>more of the sun’s heat, lowering the roof’s temperature by up to 100 degrees (F). Options include ceramic or concrete tiles, metal, and synthetic membranes. </a:t>
            </a:r>
          </a:p>
          <a:p>
            <a:r>
              <a:rPr lang="en-US" dirty="0">
                <a:solidFill>
                  <a:schemeClr val="accent6">
                    <a:lumMod val="75000"/>
                  </a:schemeClr>
                </a:solidFill>
              </a:rPr>
              <a:t>Use salvaged, secondhand, or antique </a:t>
            </a:r>
            <a:r>
              <a:rPr lang="en-US" dirty="0" smtClean="0">
                <a:solidFill>
                  <a:schemeClr val="accent6">
                    <a:lumMod val="75000"/>
                  </a:schemeClr>
                </a:solidFill>
              </a:rPr>
              <a:t>furnishings </a:t>
            </a:r>
            <a:r>
              <a:rPr lang="en-US" dirty="0">
                <a:solidFill>
                  <a:schemeClr val="accent6">
                    <a:lumMod val="75000"/>
                  </a:schemeClr>
                </a:solidFill>
              </a:rPr>
              <a:t>and fixtures. This is a better use of natural resources than buying new products. </a:t>
            </a:r>
          </a:p>
          <a:p>
            <a:r>
              <a:rPr lang="en-US" dirty="0">
                <a:solidFill>
                  <a:schemeClr val="accent6">
                    <a:lumMod val="75000"/>
                  </a:schemeClr>
                </a:solidFill>
              </a:rPr>
              <a:t>Use appliances with the Energy Star </a:t>
            </a:r>
            <a:r>
              <a:rPr lang="en-US" dirty="0" smtClean="0">
                <a:solidFill>
                  <a:schemeClr val="accent6">
                    <a:lumMod val="75000"/>
                  </a:schemeClr>
                </a:solidFill>
              </a:rPr>
              <a:t>label</a:t>
            </a:r>
            <a:r>
              <a:rPr lang="en-US" dirty="0">
                <a:solidFill>
                  <a:schemeClr val="accent6">
                    <a:lumMod val="75000"/>
                  </a:schemeClr>
                </a:solidFill>
              </a:rPr>
              <a:t>. They use less energy and water, and save you money.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912" y="2473037"/>
            <a:ext cx="4331852" cy="2940038"/>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292510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838200" y="1690688"/>
            <a:ext cx="7183582" cy="5032375"/>
          </a:xfrm>
        </p:spPr>
        <p:txBody>
          <a:bodyPr>
            <a:normAutofit/>
          </a:bodyPr>
          <a:lstStyle/>
          <a:p>
            <a:r>
              <a:rPr lang="en-US" dirty="0">
                <a:solidFill>
                  <a:schemeClr val="accent6">
                    <a:lumMod val="75000"/>
                  </a:schemeClr>
                </a:solidFill>
              </a:rPr>
              <a:t>Never burn hazardous wastes in a barrel or stove. </a:t>
            </a:r>
          </a:p>
          <a:p>
            <a:pPr marL="457200" lvl="1" indent="0">
              <a:buNone/>
            </a:pPr>
            <a:r>
              <a:rPr lang="en-US" b="1" dirty="0" smtClean="0">
                <a:solidFill>
                  <a:schemeClr val="accent6">
                    <a:lumMod val="75000"/>
                  </a:schemeClr>
                </a:solidFill>
              </a:rPr>
              <a:t>Note: </a:t>
            </a:r>
            <a:r>
              <a:rPr lang="en-US" dirty="0">
                <a:solidFill>
                  <a:schemeClr val="accent6">
                    <a:lumMod val="75000"/>
                  </a:schemeClr>
                </a:solidFill>
              </a:rPr>
              <a:t>Burning can release toxic gases, and </a:t>
            </a:r>
            <a:r>
              <a:rPr lang="en-US" dirty="0" smtClean="0">
                <a:solidFill>
                  <a:schemeClr val="accent6">
                    <a:lumMod val="75000"/>
                  </a:schemeClr>
                </a:solidFill>
              </a:rPr>
              <a:t>             produce </a:t>
            </a:r>
            <a:r>
              <a:rPr lang="en-US" dirty="0">
                <a:solidFill>
                  <a:schemeClr val="accent6">
                    <a:lumMod val="75000"/>
                  </a:schemeClr>
                </a:solidFill>
              </a:rPr>
              <a:t>hazardous ash and smoke. It is </a:t>
            </a:r>
            <a:r>
              <a:rPr lang="en-US" dirty="0" smtClean="0">
                <a:solidFill>
                  <a:schemeClr val="accent6">
                    <a:lumMod val="75000"/>
                  </a:schemeClr>
                </a:solidFill>
              </a:rPr>
              <a:t>also                  </a:t>
            </a:r>
            <a:r>
              <a:rPr lang="en-US" dirty="0">
                <a:solidFill>
                  <a:schemeClr val="accent6">
                    <a:lumMod val="75000"/>
                  </a:schemeClr>
                </a:solidFill>
              </a:rPr>
              <a:t>illegal in many states. </a:t>
            </a:r>
            <a:endParaRPr lang="en-US" dirty="0" smtClean="0">
              <a:solidFill>
                <a:schemeClr val="accent6">
                  <a:lumMod val="75000"/>
                </a:schemeClr>
              </a:solidFill>
            </a:endParaRPr>
          </a:p>
          <a:p>
            <a:r>
              <a:rPr lang="en-US" dirty="0">
                <a:solidFill>
                  <a:schemeClr val="accent6">
                    <a:lumMod val="75000"/>
                  </a:schemeClr>
                </a:solidFill>
              </a:rPr>
              <a:t>Grow a “green roof.” A green roof </a:t>
            </a:r>
            <a:r>
              <a:rPr lang="en-US" dirty="0" smtClean="0">
                <a:solidFill>
                  <a:schemeClr val="accent6">
                    <a:lumMod val="75000"/>
                  </a:schemeClr>
                </a:solidFill>
              </a:rPr>
              <a:t>is </a:t>
            </a:r>
            <a:r>
              <a:rPr lang="en-US" dirty="0">
                <a:solidFill>
                  <a:schemeClr val="accent6">
                    <a:lumMod val="75000"/>
                  </a:schemeClr>
                </a:solidFill>
              </a:rPr>
              <a:t>a vegetative layer grown on a rooftop. The vegetation on a green roof shades surfaces and removes heat from the air. The surface of this rooftop can be cooler than the surrounding air; conventional rooftop surfaces can be up to 90 degrees (F) warmer.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422" y="1690688"/>
            <a:ext cx="4676578" cy="3117273"/>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865608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“Going Green” with Housing</a:t>
            </a:r>
            <a:endParaRPr lang="en-US" dirty="0">
              <a:solidFill>
                <a:schemeClr val="accent6">
                  <a:lumMod val="75000"/>
                </a:schemeClr>
              </a:solidFill>
            </a:endParaRPr>
          </a:p>
        </p:txBody>
      </p:sp>
      <p:sp>
        <p:nvSpPr>
          <p:cNvPr id="3" name="Content Placeholder 2"/>
          <p:cNvSpPr>
            <a:spLocks noGrp="1"/>
          </p:cNvSpPr>
          <p:nvPr>
            <p:ph idx="1"/>
          </p:nvPr>
        </p:nvSpPr>
        <p:spPr>
          <a:xfrm>
            <a:off x="5008418" y="1825625"/>
            <a:ext cx="7183582" cy="5032375"/>
          </a:xfrm>
        </p:spPr>
        <p:txBody>
          <a:bodyPr>
            <a:normAutofit/>
          </a:bodyPr>
          <a:lstStyle/>
          <a:p>
            <a:r>
              <a:rPr lang="en-US" dirty="0">
                <a:solidFill>
                  <a:schemeClr val="accent6">
                    <a:lumMod val="75000"/>
                  </a:schemeClr>
                </a:solidFill>
              </a:rPr>
              <a:t>Plant deciduous trees (trees that </a:t>
            </a:r>
            <a:r>
              <a:rPr lang="en-US" dirty="0" smtClean="0">
                <a:solidFill>
                  <a:schemeClr val="accent6">
                    <a:lumMod val="75000"/>
                  </a:schemeClr>
                </a:solidFill>
              </a:rPr>
              <a:t>lose </a:t>
            </a:r>
            <a:r>
              <a:rPr lang="en-US" dirty="0">
                <a:solidFill>
                  <a:schemeClr val="accent6">
                    <a:lumMod val="75000"/>
                  </a:schemeClr>
                </a:solidFill>
              </a:rPr>
              <a:t>their leaves each year) along west- or south-facing windows and walls. This limits the amount of sunlight striking these surfaces in the summertime, reducing your air conditioning costs. </a:t>
            </a:r>
          </a:p>
          <a:p>
            <a:pPr marL="457200" lvl="1" indent="0">
              <a:buNone/>
            </a:pPr>
            <a:r>
              <a:rPr lang="en-US" b="1" dirty="0" smtClean="0">
                <a:solidFill>
                  <a:schemeClr val="accent6">
                    <a:lumMod val="75000"/>
                  </a:schemeClr>
                </a:solidFill>
              </a:rPr>
              <a:t>Note: </a:t>
            </a:r>
            <a:r>
              <a:rPr lang="en-US" dirty="0">
                <a:solidFill>
                  <a:schemeClr val="accent6">
                    <a:lumMod val="75000"/>
                  </a:schemeClr>
                </a:solidFill>
              </a:rPr>
              <a:t>Shading reduces the surface temperatures below the plants. These cooler surfaces, in turn, reduce the heat transmitted into buildings or </a:t>
            </a:r>
            <a:r>
              <a:rPr lang="en-US" dirty="0" smtClean="0">
                <a:solidFill>
                  <a:schemeClr val="accent6">
                    <a:lumMod val="75000"/>
                  </a:schemeClr>
                </a:solidFill>
              </a:rPr>
              <a:t>          re-emitted </a:t>
            </a:r>
            <a:r>
              <a:rPr lang="en-US" dirty="0">
                <a:solidFill>
                  <a:schemeClr val="accent6">
                    <a:lumMod val="75000"/>
                  </a:schemeClr>
                </a:solidFill>
              </a:rPr>
              <a:t>into the </a:t>
            </a:r>
            <a:r>
              <a:rPr lang="en-US" dirty="0" smtClean="0">
                <a:solidFill>
                  <a:schemeClr val="accent6">
                    <a:lumMod val="75000"/>
                  </a:schemeClr>
                </a:solidFill>
              </a:rPr>
              <a:t>atmosphere. </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045" y="2333936"/>
            <a:ext cx="4726465" cy="3152463"/>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4881033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Reducing Waste At Home</a:t>
            </a:r>
          </a:p>
        </p:txBody>
      </p:sp>
      <p:sp>
        <p:nvSpPr>
          <p:cNvPr id="3" name="Content Placeholder 2"/>
          <p:cNvSpPr>
            <a:spLocks noGrp="1"/>
          </p:cNvSpPr>
          <p:nvPr>
            <p:ph idx="1"/>
          </p:nvPr>
        </p:nvSpPr>
        <p:spPr>
          <a:xfrm>
            <a:off x="838200" y="1825625"/>
            <a:ext cx="10515600" cy="4637520"/>
          </a:xfrm>
        </p:spPr>
        <p:txBody>
          <a:bodyPr>
            <a:normAutofit/>
          </a:bodyPr>
          <a:lstStyle/>
          <a:p>
            <a:r>
              <a:rPr lang="en-US" dirty="0" smtClean="0">
                <a:solidFill>
                  <a:schemeClr val="accent6">
                    <a:lumMod val="75000"/>
                  </a:schemeClr>
                </a:solidFill>
              </a:rPr>
              <a:t>Words to Know</a:t>
            </a:r>
          </a:p>
          <a:p>
            <a:pPr lvl="1"/>
            <a:r>
              <a:rPr lang="en-US" b="1" dirty="0" err="1" smtClean="0">
                <a:solidFill>
                  <a:schemeClr val="accent6">
                    <a:lumMod val="75000"/>
                  </a:schemeClr>
                </a:solidFill>
              </a:rPr>
              <a:t>Grasscycling</a:t>
            </a:r>
            <a:r>
              <a:rPr lang="en-US" b="1" dirty="0" smtClean="0">
                <a:solidFill>
                  <a:schemeClr val="accent6">
                    <a:lumMod val="75000"/>
                  </a:schemeClr>
                </a:solidFill>
              </a:rPr>
              <a:t> - </a:t>
            </a:r>
            <a:r>
              <a:rPr lang="en-US" dirty="0" smtClean="0">
                <a:solidFill>
                  <a:schemeClr val="accent6">
                    <a:lumMod val="75000"/>
                  </a:schemeClr>
                </a:solidFill>
              </a:rPr>
              <a:t>recycling </a:t>
            </a:r>
            <a:r>
              <a:rPr lang="en-US" dirty="0">
                <a:solidFill>
                  <a:schemeClr val="accent6">
                    <a:lumMod val="75000"/>
                  </a:schemeClr>
                </a:solidFill>
              </a:rPr>
              <a:t>yard waste by mowing the grass so that it is never more than 2-3 inches tall, allowing the grass clippings to decompose and return nutrients to the yard </a:t>
            </a:r>
          </a:p>
          <a:p>
            <a:r>
              <a:rPr lang="en-US" dirty="0">
                <a:solidFill>
                  <a:schemeClr val="accent6">
                    <a:lumMod val="75000"/>
                  </a:schemeClr>
                </a:solidFill>
              </a:rPr>
              <a:t>Americans produce millions of tons of trash each year. Much of this trash is from paper products. </a:t>
            </a:r>
            <a:endParaRPr lang="en-US" dirty="0" smtClean="0">
              <a:solidFill>
                <a:schemeClr val="accent6">
                  <a:lumMod val="75000"/>
                </a:schemeClr>
              </a:solidFill>
            </a:endParaRPr>
          </a:p>
          <a:p>
            <a:r>
              <a:rPr lang="en-US" dirty="0" smtClean="0">
                <a:solidFill>
                  <a:schemeClr val="accent6">
                    <a:lumMod val="75000"/>
                  </a:schemeClr>
                </a:solidFill>
              </a:rPr>
              <a:t>Other </a:t>
            </a:r>
            <a:r>
              <a:rPr lang="en-US" dirty="0">
                <a:solidFill>
                  <a:schemeClr val="accent6">
                    <a:lumMod val="75000"/>
                  </a:schemeClr>
                </a:solidFill>
              </a:rPr>
              <a:t>sources include yard trimmings, glass, plastics, food scraps, and metal. </a:t>
            </a:r>
            <a:endParaRPr lang="en-US" dirty="0" smtClean="0">
              <a:solidFill>
                <a:schemeClr val="accent6">
                  <a:lumMod val="75000"/>
                </a:schemeClr>
              </a:solidFill>
            </a:endParaRPr>
          </a:p>
          <a:p>
            <a:r>
              <a:rPr lang="en-US" dirty="0" smtClean="0">
                <a:solidFill>
                  <a:schemeClr val="accent6">
                    <a:lumMod val="75000"/>
                  </a:schemeClr>
                </a:solidFill>
              </a:rPr>
              <a:t>According </a:t>
            </a:r>
            <a:r>
              <a:rPr lang="en-US" dirty="0">
                <a:solidFill>
                  <a:schemeClr val="accent6">
                    <a:lumMod val="75000"/>
                  </a:schemeClr>
                </a:solidFill>
              </a:rPr>
              <a:t>to the EPA, between 1960 and 2007 the amount of waste each person creates has almost doubled from 2.7 to 4.6 pounds per day.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3452" y="193409"/>
            <a:ext cx="3059222" cy="2039481"/>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249031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Water Supply and Use</a:t>
            </a:r>
            <a:endParaRPr lang="en-US" b="1" dirty="0">
              <a:solidFill>
                <a:schemeClr val="accent6">
                  <a:lumMod val="75000"/>
                </a:schemeClr>
              </a:solidFill>
            </a:endParaRPr>
          </a:p>
        </p:txBody>
      </p:sp>
      <p:sp>
        <p:nvSpPr>
          <p:cNvPr id="3" name="Content Placeholder 2"/>
          <p:cNvSpPr>
            <a:spLocks noGrp="1"/>
          </p:cNvSpPr>
          <p:nvPr>
            <p:ph idx="1"/>
          </p:nvPr>
        </p:nvSpPr>
        <p:spPr>
          <a:xfrm>
            <a:off x="838201" y="1690688"/>
            <a:ext cx="10067692" cy="5167312"/>
          </a:xfrm>
        </p:spPr>
        <p:txBody>
          <a:bodyPr>
            <a:normAutofit lnSpcReduction="10000"/>
          </a:bodyPr>
          <a:lstStyle/>
          <a:p>
            <a:r>
              <a:rPr lang="en-US" i="1" dirty="0">
                <a:solidFill>
                  <a:schemeClr val="accent6">
                    <a:lumMod val="75000"/>
                  </a:schemeClr>
                </a:solidFill>
              </a:rPr>
              <a:t>Reducing the amount of water you consume may be the most important — and easiest — way to make a difference. </a:t>
            </a:r>
            <a:r>
              <a:rPr lang="en-US" dirty="0">
                <a:solidFill>
                  <a:schemeClr val="accent6">
                    <a:lumMod val="75000"/>
                  </a:schemeClr>
                </a:solidFill>
              </a:rPr>
              <a:t>Even breaking a few bad habits and making small changes will help. </a:t>
            </a:r>
            <a:endParaRPr lang="en-US" dirty="0" smtClean="0">
              <a:solidFill>
                <a:schemeClr val="accent6">
                  <a:lumMod val="75000"/>
                </a:schemeClr>
              </a:solidFill>
            </a:endParaRPr>
          </a:p>
          <a:p>
            <a:r>
              <a:rPr lang="en-US" dirty="0">
                <a:solidFill>
                  <a:schemeClr val="accent6">
                    <a:lumMod val="75000"/>
                  </a:schemeClr>
                </a:solidFill>
              </a:rPr>
              <a:t>You can take these steps to conserve water: </a:t>
            </a:r>
          </a:p>
          <a:p>
            <a:pPr lvl="1"/>
            <a:r>
              <a:rPr lang="en-US" dirty="0">
                <a:solidFill>
                  <a:schemeClr val="accent6">
                    <a:lumMod val="75000"/>
                  </a:schemeClr>
                </a:solidFill>
              </a:rPr>
              <a:t>Don’t let the water run while shaving or </a:t>
            </a:r>
            <a:r>
              <a:rPr lang="en-US" dirty="0" smtClean="0">
                <a:solidFill>
                  <a:schemeClr val="accent6">
                    <a:lumMod val="75000"/>
                  </a:schemeClr>
                </a:solidFill>
              </a:rPr>
              <a:t>brushing </a:t>
            </a:r>
            <a:r>
              <a:rPr lang="en-US" dirty="0">
                <a:solidFill>
                  <a:schemeClr val="accent6">
                    <a:lumMod val="75000"/>
                  </a:schemeClr>
                </a:solidFill>
              </a:rPr>
              <a:t>teeth. </a:t>
            </a:r>
          </a:p>
          <a:p>
            <a:pPr lvl="1"/>
            <a:r>
              <a:rPr lang="en-US" dirty="0">
                <a:solidFill>
                  <a:schemeClr val="accent6">
                    <a:lumMod val="75000"/>
                  </a:schemeClr>
                </a:solidFill>
              </a:rPr>
              <a:t>Take short showers instead of tub baths</a:t>
            </a:r>
            <a:r>
              <a:rPr lang="en-US" dirty="0" smtClean="0">
                <a:solidFill>
                  <a:schemeClr val="accent6">
                    <a:lumMod val="75000"/>
                  </a:schemeClr>
                </a:solidFill>
              </a:rPr>
              <a:t>.</a:t>
            </a:r>
            <a:endParaRPr lang="en-US" dirty="0">
              <a:solidFill>
                <a:schemeClr val="accent6">
                  <a:lumMod val="75000"/>
                </a:schemeClr>
              </a:solidFill>
            </a:endParaRPr>
          </a:p>
          <a:p>
            <a:pPr lvl="1"/>
            <a:r>
              <a:rPr lang="en-US" dirty="0">
                <a:solidFill>
                  <a:schemeClr val="accent6">
                    <a:lumMod val="75000"/>
                  </a:schemeClr>
                </a:solidFill>
              </a:rPr>
              <a:t>Install a low-flow shower head with a </a:t>
            </a:r>
            <a:r>
              <a:rPr lang="en-US" dirty="0" smtClean="0">
                <a:solidFill>
                  <a:schemeClr val="accent6">
                    <a:lumMod val="75000"/>
                  </a:schemeClr>
                </a:solidFill>
              </a:rPr>
              <a:t>maximum </a:t>
            </a:r>
            <a:r>
              <a:rPr lang="en-US" dirty="0">
                <a:solidFill>
                  <a:schemeClr val="accent6">
                    <a:lumMod val="75000"/>
                  </a:schemeClr>
                </a:solidFill>
              </a:rPr>
              <a:t>flow rate of 2.5 gallons per minute or less. </a:t>
            </a:r>
          </a:p>
          <a:p>
            <a:pPr lvl="1"/>
            <a:r>
              <a:rPr lang="en-US" dirty="0">
                <a:solidFill>
                  <a:schemeClr val="accent6">
                    <a:lumMod val="75000"/>
                  </a:schemeClr>
                </a:solidFill>
              </a:rPr>
              <a:t>Keep drinking water in the refrigerator </a:t>
            </a:r>
            <a:r>
              <a:rPr lang="en-US" dirty="0" smtClean="0">
                <a:solidFill>
                  <a:schemeClr val="accent6">
                    <a:lumMod val="75000"/>
                  </a:schemeClr>
                </a:solidFill>
              </a:rPr>
              <a:t>instead </a:t>
            </a:r>
            <a:r>
              <a:rPr lang="en-US" dirty="0">
                <a:solidFill>
                  <a:schemeClr val="accent6">
                    <a:lumMod val="75000"/>
                  </a:schemeClr>
                </a:solidFill>
              </a:rPr>
              <a:t>of letting the faucet run until the water is cool. </a:t>
            </a:r>
          </a:p>
          <a:p>
            <a:pPr lvl="1"/>
            <a:r>
              <a:rPr lang="en-US" dirty="0">
                <a:solidFill>
                  <a:schemeClr val="accent6">
                    <a:lumMod val="75000"/>
                  </a:schemeClr>
                </a:solidFill>
              </a:rPr>
              <a:t>Scrape, rather than rinse, dishes before </a:t>
            </a:r>
            <a:r>
              <a:rPr lang="en-US" dirty="0" smtClean="0">
                <a:solidFill>
                  <a:schemeClr val="accent6">
                    <a:lumMod val="75000"/>
                  </a:schemeClr>
                </a:solidFill>
              </a:rPr>
              <a:t>loading </a:t>
            </a:r>
            <a:r>
              <a:rPr lang="en-US" dirty="0">
                <a:solidFill>
                  <a:schemeClr val="accent6">
                    <a:lumMod val="75000"/>
                  </a:schemeClr>
                </a:solidFill>
              </a:rPr>
              <a:t>into the dishwasher; wash only full loads. </a:t>
            </a:r>
          </a:p>
          <a:p>
            <a:pPr lvl="1"/>
            <a:r>
              <a:rPr lang="en-US" dirty="0">
                <a:solidFill>
                  <a:schemeClr val="accent6">
                    <a:lumMod val="75000"/>
                  </a:schemeClr>
                </a:solidFill>
              </a:rPr>
              <a:t>Wash only full loads of laundry or use </a:t>
            </a:r>
            <a:r>
              <a:rPr lang="en-US" dirty="0" smtClean="0">
                <a:solidFill>
                  <a:schemeClr val="accent6">
                    <a:lumMod val="75000"/>
                  </a:schemeClr>
                </a:solidFill>
              </a:rPr>
              <a:t>the </a:t>
            </a:r>
            <a:r>
              <a:rPr lang="en-US" dirty="0">
                <a:solidFill>
                  <a:schemeClr val="accent6">
                    <a:lumMod val="75000"/>
                  </a:schemeClr>
                </a:solidFill>
              </a:rPr>
              <a:t>appropriate water level or load size selection on the washing machine. </a:t>
            </a:r>
          </a:p>
        </p:txBody>
      </p:sp>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4800613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Reducing Waste At Home</a:t>
            </a:r>
          </a:p>
        </p:txBody>
      </p:sp>
      <p:sp>
        <p:nvSpPr>
          <p:cNvPr id="3" name="Content Placeholder 2"/>
          <p:cNvSpPr>
            <a:spLocks noGrp="1"/>
          </p:cNvSpPr>
          <p:nvPr>
            <p:ph idx="1"/>
          </p:nvPr>
        </p:nvSpPr>
        <p:spPr>
          <a:xfrm>
            <a:off x="4179720" y="1825625"/>
            <a:ext cx="8012280" cy="4637520"/>
          </a:xfrm>
        </p:spPr>
        <p:txBody>
          <a:bodyPr>
            <a:normAutofit lnSpcReduction="10000"/>
          </a:bodyPr>
          <a:lstStyle/>
          <a:p>
            <a:r>
              <a:rPr lang="en-US" dirty="0">
                <a:solidFill>
                  <a:schemeClr val="accent6">
                    <a:lumMod val="75000"/>
                  </a:schemeClr>
                </a:solidFill>
              </a:rPr>
              <a:t>The most effective way to stop this trend is by preventing waste in the first place. </a:t>
            </a:r>
            <a:endParaRPr lang="en-US" dirty="0" smtClean="0">
              <a:solidFill>
                <a:schemeClr val="accent6">
                  <a:lumMod val="75000"/>
                </a:schemeClr>
              </a:solidFill>
            </a:endParaRPr>
          </a:p>
          <a:p>
            <a:r>
              <a:rPr lang="en-US" dirty="0" smtClean="0">
                <a:solidFill>
                  <a:schemeClr val="accent6">
                    <a:lumMod val="75000"/>
                  </a:schemeClr>
                </a:solidFill>
              </a:rPr>
              <a:t>Waste </a:t>
            </a:r>
            <a:r>
              <a:rPr lang="en-US" dirty="0">
                <a:solidFill>
                  <a:schemeClr val="accent6">
                    <a:lumMod val="75000"/>
                  </a:schemeClr>
                </a:solidFill>
              </a:rPr>
              <a:t>prevention, also known as </a:t>
            </a:r>
            <a:r>
              <a:rPr lang="en-US" b="1" i="1" dirty="0">
                <a:solidFill>
                  <a:schemeClr val="accent6">
                    <a:lumMod val="75000"/>
                  </a:schemeClr>
                </a:solidFill>
              </a:rPr>
              <a:t>source reduction</a:t>
            </a:r>
            <a:r>
              <a:rPr lang="en-US" dirty="0">
                <a:solidFill>
                  <a:schemeClr val="accent6">
                    <a:lumMod val="75000"/>
                  </a:schemeClr>
                </a:solidFill>
              </a:rPr>
              <a:t>, is the practice of designing, manufacturing, purchasing, or using materials (such as products and packaging) in ways that reduce the amount or toxicity of trash created. </a:t>
            </a:r>
            <a:endParaRPr lang="en-US" dirty="0" smtClean="0">
              <a:solidFill>
                <a:schemeClr val="accent6">
                  <a:lumMod val="75000"/>
                </a:schemeClr>
              </a:solidFill>
            </a:endParaRPr>
          </a:p>
          <a:p>
            <a:r>
              <a:rPr lang="en-US" dirty="0" smtClean="0">
                <a:solidFill>
                  <a:schemeClr val="accent6">
                    <a:lumMod val="75000"/>
                  </a:schemeClr>
                </a:solidFill>
              </a:rPr>
              <a:t>Reusing </a:t>
            </a:r>
            <a:r>
              <a:rPr lang="en-US" dirty="0">
                <a:solidFill>
                  <a:schemeClr val="accent6">
                    <a:lumMod val="75000"/>
                  </a:schemeClr>
                </a:solidFill>
              </a:rPr>
              <a:t>items is another way to stop waste at the source because it delays or avoids that item’s entry in the waste collection and disposal system. </a:t>
            </a:r>
            <a:endParaRPr lang="en-US" dirty="0" smtClean="0">
              <a:solidFill>
                <a:schemeClr val="accent6">
                  <a:lumMod val="75000"/>
                </a:schemeClr>
              </a:solidFill>
            </a:endParaRPr>
          </a:p>
          <a:p>
            <a:r>
              <a:rPr lang="en-US" dirty="0" smtClean="0">
                <a:solidFill>
                  <a:schemeClr val="accent6">
                    <a:lumMod val="75000"/>
                  </a:schemeClr>
                </a:solidFill>
              </a:rPr>
              <a:t>In </a:t>
            </a:r>
            <a:r>
              <a:rPr lang="en-US" dirty="0">
                <a:solidFill>
                  <a:schemeClr val="accent6">
                    <a:lumMod val="75000"/>
                  </a:schemeClr>
                </a:solidFill>
              </a:rPr>
              <a:t>other words, source reduction is waste prevention.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243138"/>
            <a:ext cx="3970170" cy="3529012"/>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030582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Reducing Waste At Home</a:t>
            </a:r>
          </a:p>
        </p:txBody>
      </p:sp>
      <p:sp>
        <p:nvSpPr>
          <p:cNvPr id="3" name="Content Placeholder 2"/>
          <p:cNvSpPr>
            <a:spLocks noGrp="1"/>
          </p:cNvSpPr>
          <p:nvPr>
            <p:ph idx="1"/>
          </p:nvPr>
        </p:nvSpPr>
        <p:spPr>
          <a:xfrm>
            <a:off x="1009650" y="1825625"/>
            <a:ext cx="11182350" cy="4637520"/>
          </a:xfrm>
        </p:spPr>
        <p:txBody>
          <a:bodyPr>
            <a:normAutofit lnSpcReduction="10000"/>
          </a:bodyPr>
          <a:lstStyle/>
          <a:p>
            <a:pPr marL="0" indent="0">
              <a:buNone/>
            </a:pPr>
            <a:r>
              <a:rPr lang="en-US" dirty="0">
                <a:solidFill>
                  <a:schemeClr val="accent6">
                    <a:lumMod val="75000"/>
                  </a:schemeClr>
                </a:solidFill>
              </a:rPr>
              <a:t>You can take these steps today to prevent </a:t>
            </a:r>
            <a:r>
              <a:rPr lang="en-US" dirty="0" smtClean="0">
                <a:solidFill>
                  <a:schemeClr val="accent6">
                    <a:lumMod val="75000"/>
                  </a:schemeClr>
                </a:solidFill>
              </a:rPr>
              <a:t>                                                             waste</a:t>
            </a:r>
            <a:r>
              <a:rPr lang="en-US" dirty="0">
                <a:solidFill>
                  <a:schemeClr val="accent6">
                    <a:lumMod val="75000"/>
                  </a:schemeClr>
                </a:solidFill>
              </a:rPr>
              <a:t>:</a:t>
            </a:r>
          </a:p>
          <a:p>
            <a:pPr lvl="1"/>
            <a:r>
              <a:rPr lang="en-US" sz="2800" dirty="0">
                <a:solidFill>
                  <a:schemeClr val="accent6">
                    <a:lumMod val="75000"/>
                  </a:schemeClr>
                </a:solidFill>
              </a:rPr>
              <a:t>Buy only what you need</a:t>
            </a:r>
            <a:r>
              <a:rPr lang="en-US" sz="2800" dirty="0" smtClean="0">
                <a:solidFill>
                  <a:schemeClr val="accent6">
                    <a:lumMod val="75000"/>
                  </a:schemeClr>
                </a:solidFill>
              </a:rPr>
              <a:t>.</a:t>
            </a:r>
            <a:endParaRPr lang="en-US" sz="2800" dirty="0">
              <a:solidFill>
                <a:schemeClr val="accent6">
                  <a:lumMod val="75000"/>
                </a:schemeClr>
              </a:solidFill>
            </a:endParaRPr>
          </a:p>
          <a:p>
            <a:pPr lvl="1"/>
            <a:r>
              <a:rPr lang="en-US" sz="2800" dirty="0">
                <a:solidFill>
                  <a:schemeClr val="accent6">
                    <a:lumMod val="75000"/>
                  </a:schemeClr>
                </a:solidFill>
              </a:rPr>
              <a:t>Reduce the amount of unnecessary </a:t>
            </a:r>
            <a:r>
              <a:rPr lang="en-US" sz="2800" dirty="0" smtClean="0">
                <a:solidFill>
                  <a:schemeClr val="accent6">
                    <a:lumMod val="75000"/>
                  </a:schemeClr>
                </a:solidFill>
              </a:rPr>
              <a:t>packaging</a:t>
            </a:r>
            <a:r>
              <a:rPr lang="en-US" sz="2800" dirty="0">
                <a:solidFill>
                  <a:schemeClr val="accent6">
                    <a:lumMod val="75000"/>
                  </a:schemeClr>
                </a:solidFill>
              </a:rPr>
              <a:t>: </a:t>
            </a:r>
          </a:p>
          <a:p>
            <a:pPr lvl="2"/>
            <a:r>
              <a:rPr lang="en-US" sz="2400" dirty="0" smtClean="0">
                <a:solidFill>
                  <a:schemeClr val="accent6">
                    <a:lumMod val="75000"/>
                  </a:schemeClr>
                </a:solidFill>
              </a:rPr>
              <a:t>Choose </a:t>
            </a:r>
            <a:r>
              <a:rPr lang="en-US" sz="2400" dirty="0">
                <a:solidFill>
                  <a:schemeClr val="accent6">
                    <a:lumMod val="75000"/>
                  </a:schemeClr>
                </a:solidFill>
              </a:rPr>
              <a:t>products that use the least packaging. </a:t>
            </a:r>
          </a:p>
          <a:p>
            <a:pPr lvl="2"/>
            <a:r>
              <a:rPr lang="en-US" sz="2400" dirty="0" smtClean="0">
                <a:solidFill>
                  <a:schemeClr val="accent6">
                    <a:lumMod val="75000"/>
                  </a:schemeClr>
                </a:solidFill>
              </a:rPr>
              <a:t>Buy </a:t>
            </a:r>
            <a:r>
              <a:rPr lang="en-US" sz="2400" dirty="0">
                <a:solidFill>
                  <a:schemeClr val="accent6">
                    <a:lumMod val="75000"/>
                  </a:schemeClr>
                </a:solidFill>
              </a:rPr>
              <a:t>grocery and hardware products that have no packaging, such as screws or vegetables in loose bins, instead of in prepackaged containers. </a:t>
            </a:r>
          </a:p>
          <a:p>
            <a:pPr lvl="2"/>
            <a:r>
              <a:rPr lang="en-US" sz="2400" dirty="0" smtClean="0">
                <a:solidFill>
                  <a:schemeClr val="accent6">
                    <a:lumMod val="75000"/>
                  </a:schemeClr>
                </a:solidFill>
              </a:rPr>
              <a:t>Use </a:t>
            </a:r>
            <a:r>
              <a:rPr lang="en-US" sz="2400" dirty="0">
                <a:solidFill>
                  <a:schemeClr val="accent6">
                    <a:lumMod val="75000"/>
                  </a:schemeClr>
                </a:solidFill>
              </a:rPr>
              <a:t>products you already have as alternatives to additional products. (For example, use 1 tablespoon of vinegar or lemon juice in 1 quart of water as an alternative to buying glass cleaner</a:t>
            </a:r>
            <a:r>
              <a:rPr lang="en-US" sz="2400" dirty="0" smtClean="0">
                <a:solidFill>
                  <a:schemeClr val="accent6">
                    <a:lumMod val="75000"/>
                  </a:schemeClr>
                </a:solidFill>
              </a:rPr>
              <a:t>.)</a:t>
            </a:r>
          </a:p>
          <a:p>
            <a:pPr lvl="2"/>
            <a:r>
              <a:rPr lang="en-US" sz="2400" dirty="0" smtClean="0">
                <a:solidFill>
                  <a:schemeClr val="accent6">
                    <a:lumMod val="75000"/>
                  </a:schemeClr>
                </a:solidFill>
              </a:rPr>
              <a:t>Buy </a:t>
            </a:r>
            <a:r>
              <a:rPr lang="en-US" sz="2400" dirty="0">
                <a:solidFill>
                  <a:schemeClr val="accent6">
                    <a:lumMod val="75000"/>
                  </a:schemeClr>
                </a:solidFill>
              </a:rPr>
              <a:t>products in bulk if you use them frequently, such as laundry soap, pet food, shampoo, etc. </a:t>
            </a:r>
          </a:p>
          <a:p>
            <a:pPr lvl="2"/>
            <a:r>
              <a:rPr lang="en-US" sz="2400" dirty="0" smtClean="0">
                <a:solidFill>
                  <a:schemeClr val="accent6">
                    <a:lumMod val="75000"/>
                  </a:schemeClr>
                </a:solidFill>
              </a:rPr>
              <a:t>Use </a:t>
            </a:r>
            <a:r>
              <a:rPr lang="en-US" sz="2400" dirty="0">
                <a:solidFill>
                  <a:schemeClr val="accent6">
                    <a:lumMod val="75000"/>
                  </a:schemeClr>
                </a:solidFill>
              </a:rPr>
              <a:t>products in concentrated forms, such as laundry detergent.</a:t>
            </a:r>
            <a:endParaRPr lang="en-US" sz="2400" dirty="0" smtClean="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600" y="136207"/>
            <a:ext cx="4189519" cy="2796307"/>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6612879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Reducing Waste At Home</a:t>
            </a:r>
          </a:p>
        </p:txBody>
      </p:sp>
      <p:sp>
        <p:nvSpPr>
          <p:cNvPr id="3" name="Content Placeholder 2"/>
          <p:cNvSpPr>
            <a:spLocks noGrp="1"/>
          </p:cNvSpPr>
          <p:nvPr>
            <p:ph idx="1"/>
          </p:nvPr>
        </p:nvSpPr>
        <p:spPr>
          <a:xfrm>
            <a:off x="4686300" y="1758156"/>
            <a:ext cx="7277100" cy="4637520"/>
          </a:xfrm>
        </p:spPr>
        <p:txBody>
          <a:bodyPr>
            <a:normAutofit/>
          </a:bodyPr>
          <a:lstStyle/>
          <a:p>
            <a:r>
              <a:rPr lang="en-US" dirty="0">
                <a:solidFill>
                  <a:schemeClr val="accent6">
                    <a:lumMod val="75000"/>
                  </a:schemeClr>
                </a:solidFill>
              </a:rPr>
              <a:t>Use reusable products whenever </a:t>
            </a:r>
            <a:r>
              <a:rPr lang="en-US" dirty="0" smtClean="0">
                <a:solidFill>
                  <a:schemeClr val="accent6">
                    <a:lumMod val="75000"/>
                  </a:schemeClr>
                </a:solidFill>
              </a:rPr>
              <a:t>possible</a:t>
            </a:r>
            <a:r>
              <a:rPr lang="en-US" dirty="0">
                <a:solidFill>
                  <a:schemeClr val="accent6">
                    <a:lumMod val="75000"/>
                  </a:schemeClr>
                </a:solidFill>
              </a:rPr>
              <a:t>. </a:t>
            </a:r>
          </a:p>
          <a:p>
            <a:pPr marL="0" indent="0">
              <a:buNone/>
            </a:pPr>
            <a:r>
              <a:rPr lang="en-US" dirty="0" smtClean="0">
                <a:solidFill>
                  <a:schemeClr val="accent6">
                    <a:lumMod val="75000"/>
                  </a:schemeClr>
                </a:solidFill>
              </a:rPr>
              <a:t>	</a:t>
            </a:r>
            <a:r>
              <a:rPr lang="en-US" sz="2400" dirty="0" smtClean="0">
                <a:solidFill>
                  <a:schemeClr val="accent6">
                    <a:lumMod val="75000"/>
                  </a:schemeClr>
                </a:solidFill>
              </a:rPr>
              <a:t>Examples: </a:t>
            </a:r>
            <a:r>
              <a:rPr lang="en-US" sz="2400" dirty="0">
                <a:solidFill>
                  <a:schemeClr val="accent6">
                    <a:lumMod val="75000"/>
                  </a:schemeClr>
                </a:solidFill>
              </a:rPr>
              <a:t>cloth napkins, sponges, sturdy </a:t>
            </a:r>
            <a:r>
              <a:rPr lang="en-US" sz="2400" dirty="0" smtClean="0">
                <a:solidFill>
                  <a:schemeClr val="accent6">
                    <a:lumMod val="75000"/>
                  </a:schemeClr>
                </a:solidFill>
              </a:rPr>
              <a:t>plastic </a:t>
            </a:r>
          </a:p>
          <a:p>
            <a:pPr marL="0" indent="0">
              <a:buNone/>
            </a:pPr>
            <a:r>
              <a:rPr lang="en-US" sz="2400" dirty="0">
                <a:solidFill>
                  <a:schemeClr val="accent6">
                    <a:lumMod val="75000"/>
                  </a:schemeClr>
                </a:solidFill>
              </a:rPr>
              <a:t>	</a:t>
            </a:r>
            <a:r>
              <a:rPr lang="en-US" sz="2400" dirty="0" smtClean="0">
                <a:solidFill>
                  <a:schemeClr val="accent6">
                    <a:lumMod val="75000"/>
                  </a:schemeClr>
                </a:solidFill>
              </a:rPr>
              <a:t>utensils</a:t>
            </a:r>
            <a:r>
              <a:rPr lang="en-US" sz="2400" dirty="0">
                <a:solidFill>
                  <a:schemeClr val="accent6">
                    <a:lumMod val="75000"/>
                  </a:schemeClr>
                </a:solidFill>
              </a:rPr>
              <a:t>, </a:t>
            </a:r>
            <a:r>
              <a:rPr lang="en-US" sz="2400" dirty="0" smtClean="0">
                <a:solidFill>
                  <a:schemeClr val="accent6">
                    <a:lumMod val="75000"/>
                  </a:schemeClr>
                </a:solidFill>
              </a:rPr>
              <a:t>refillable  bottles</a:t>
            </a:r>
            <a:endParaRPr lang="en-US" sz="2400" dirty="0">
              <a:solidFill>
                <a:schemeClr val="accent6">
                  <a:lumMod val="75000"/>
                </a:schemeClr>
              </a:solidFill>
            </a:endParaRPr>
          </a:p>
          <a:p>
            <a:r>
              <a:rPr lang="en-US" dirty="0">
                <a:solidFill>
                  <a:schemeClr val="accent6">
                    <a:lumMod val="75000"/>
                  </a:schemeClr>
                </a:solidFill>
              </a:rPr>
              <a:t>Take only what you need of </a:t>
            </a:r>
            <a:r>
              <a:rPr lang="en-US" dirty="0" smtClean="0">
                <a:solidFill>
                  <a:schemeClr val="accent6">
                    <a:lumMod val="75000"/>
                  </a:schemeClr>
                </a:solidFill>
              </a:rPr>
              <a:t>single-use </a:t>
            </a:r>
            <a:r>
              <a:rPr lang="en-US" dirty="0">
                <a:solidFill>
                  <a:schemeClr val="accent6">
                    <a:lumMod val="75000"/>
                  </a:schemeClr>
                </a:solidFill>
              </a:rPr>
              <a:t>items. </a:t>
            </a:r>
          </a:p>
          <a:p>
            <a:pPr marL="0" indent="0">
              <a:buNone/>
            </a:pPr>
            <a:r>
              <a:rPr lang="en-US" dirty="0" smtClean="0">
                <a:solidFill>
                  <a:schemeClr val="accent6">
                    <a:lumMod val="75000"/>
                  </a:schemeClr>
                </a:solidFill>
              </a:rPr>
              <a:t>	</a:t>
            </a:r>
            <a:r>
              <a:rPr lang="en-US" sz="2400" dirty="0" smtClean="0">
                <a:solidFill>
                  <a:schemeClr val="accent6">
                    <a:lumMod val="75000"/>
                  </a:schemeClr>
                </a:solidFill>
              </a:rPr>
              <a:t>Examples: </a:t>
            </a:r>
            <a:r>
              <a:rPr lang="en-US" sz="2400" dirty="0">
                <a:solidFill>
                  <a:schemeClr val="accent6">
                    <a:lumMod val="75000"/>
                  </a:schemeClr>
                </a:solidFill>
              </a:rPr>
              <a:t>one paper napkin, one </a:t>
            </a:r>
            <a:r>
              <a:rPr lang="en-US" sz="2400" dirty="0" smtClean="0">
                <a:solidFill>
                  <a:schemeClr val="accent6">
                    <a:lumMod val="75000"/>
                  </a:schemeClr>
                </a:solidFill>
              </a:rPr>
              <a:t>ketchup</a:t>
            </a:r>
          </a:p>
          <a:p>
            <a:pPr marL="0" indent="0">
              <a:buNone/>
            </a:pPr>
            <a:r>
              <a:rPr lang="en-US" sz="2400" dirty="0" smtClean="0">
                <a:solidFill>
                  <a:schemeClr val="accent6">
                    <a:lumMod val="75000"/>
                  </a:schemeClr>
                </a:solidFill>
              </a:rPr>
              <a:t> 	packet</a:t>
            </a:r>
            <a:endParaRPr lang="en-US" sz="2400" dirty="0">
              <a:solidFill>
                <a:schemeClr val="accent6">
                  <a:lumMod val="75000"/>
                </a:schemeClr>
              </a:solidFill>
            </a:endParaRPr>
          </a:p>
          <a:p>
            <a:r>
              <a:rPr lang="en-US" dirty="0">
                <a:solidFill>
                  <a:schemeClr val="accent6">
                    <a:lumMod val="75000"/>
                  </a:schemeClr>
                </a:solidFill>
              </a:rPr>
              <a:t>Reduce unwanted </a:t>
            </a:r>
            <a:r>
              <a:rPr lang="en-US" dirty="0" smtClean="0">
                <a:solidFill>
                  <a:schemeClr val="accent6">
                    <a:lumMod val="75000"/>
                  </a:schemeClr>
                </a:solidFill>
              </a:rPr>
              <a:t>mail.</a:t>
            </a:r>
          </a:p>
          <a:p>
            <a:r>
              <a:rPr lang="en-US" dirty="0">
                <a:solidFill>
                  <a:schemeClr val="accent6">
                    <a:lumMod val="75000"/>
                  </a:schemeClr>
                </a:solidFill>
              </a:rPr>
              <a:t>Maintain durable clothing and appliances to </a:t>
            </a:r>
            <a:r>
              <a:rPr lang="en-US" dirty="0" smtClean="0">
                <a:solidFill>
                  <a:schemeClr val="accent6">
                    <a:lumMod val="75000"/>
                  </a:schemeClr>
                </a:solidFill>
              </a:rPr>
              <a:t>extend </a:t>
            </a:r>
            <a:r>
              <a:rPr lang="en-US" dirty="0">
                <a:solidFill>
                  <a:schemeClr val="accent6">
                    <a:lumMod val="75000"/>
                  </a:schemeClr>
                </a:solidFill>
              </a:rPr>
              <a:t>their use.</a:t>
            </a:r>
            <a:endParaRPr lang="en-US" sz="2400" dirty="0" smtClean="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75" y="1548245"/>
            <a:ext cx="3686175" cy="491490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6088669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Reducing Waste At Home</a:t>
            </a:r>
          </a:p>
        </p:txBody>
      </p:sp>
      <p:sp>
        <p:nvSpPr>
          <p:cNvPr id="3" name="Content Placeholder 2"/>
          <p:cNvSpPr>
            <a:spLocks noGrp="1"/>
          </p:cNvSpPr>
          <p:nvPr>
            <p:ph idx="1"/>
          </p:nvPr>
        </p:nvSpPr>
        <p:spPr>
          <a:xfrm>
            <a:off x="838200" y="1825625"/>
            <a:ext cx="11106150" cy="4637520"/>
          </a:xfrm>
        </p:spPr>
        <p:txBody>
          <a:bodyPr>
            <a:noAutofit/>
          </a:bodyPr>
          <a:lstStyle/>
          <a:p>
            <a:r>
              <a:rPr lang="en-US" dirty="0">
                <a:solidFill>
                  <a:schemeClr val="accent6">
                    <a:lumMod val="75000"/>
                  </a:schemeClr>
                </a:solidFill>
              </a:rPr>
              <a:t>Reuse anything that can have more than one </a:t>
            </a:r>
            <a:r>
              <a:rPr lang="en-US" dirty="0" smtClean="0">
                <a:solidFill>
                  <a:schemeClr val="accent6">
                    <a:lumMod val="75000"/>
                  </a:schemeClr>
                </a:solidFill>
              </a:rPr>
              <a:t>use</a:t>
            </a:r>
            <a:r>
              <a:rPr lang="en-US" dirty="0">
                <a:solidFill>
                  <a:schemeClr val="accent6">
                    <a:lumMod val="75000"/>
                  </a:schemeClr>
                </a:solidFill>
              </a:rPr>
              <a:t>. </a:t>
            </a:r>
          </a:p>
          <a:p>
            <a:pPr marL="914400" indent="0">
              <a:buNone/>
            </a:pPr>
            <a:r>
              <a:rPr lang="en-US" sz="2400" dirty="0" smtClean="0">
                <a:solidFill>
                  <a:schemeClr val="accent6">
                    <a:lumMod val="75000"/>
                  </a:schemeClr>
                </a:solidFill>
              </a:rPr>
              <a:t>Examples: </a:t>
            </a:r>
            <a:r>
              <a:rPr lang="en-US" sz="2400" dirty="0">
                <a:solidFill>
                  <a:schemeClr val="accent6">
                    <a:lumMod val="75000"/>
                  </a:schemeClr>
                </a:solidFill>
              </a:rPr>
              <a:t>paper and plastic bags, note paper (use both </a:t>
            </a:r>
            <a:r>
              <a:rPr lang="en-US" sz="2400" dirty="0" smtClean="0">
                <a:solidFill>
                  <a:schemeClr val="accent6">
                    <a:lumMod val="75000"/>
                  </a:schemeClr>
                </a:solidFill>
              </a:rPr>
              <a:t> sides</a:t>
            </a:r>
            <a:r>
              <a:rPr lang="en-US" sz="2400" dirty="0">
                <a:solidFill>
                  <a:schemeClr val="accent6">
                    <a:lumMod val="75000"/>
                  </a:schemeClr>
                </a:solidFill>
              </a:rPr>
              <a:t>), </a:t>
            </a:r>
            <a:r>
              <a:rPr lang="en-US" sz="2400" dirty="0" smtClean="0">
                <a:solidFill>
                  <a:schemeClr val="accent6">
                    <a:lumMod val="75000"/>
                  </a:schemeClr>
                </a:solidFill>
              </a:rPr>
              <a:t>packaging           “</a:t>
            </a:r>
            <a:r>
              <a:rPr lang="en-US" sz="2400" dirty="0">
                <a:solidFill>
                  <a:schemeClr val="accent6">
                    <a:lumMod val="75000"/>
                  </a:schemeClr>
                </a:solidFill>
              </a:rPr>
              <a:t>peanuts” and bubble wrap, brown </a:t>
            </a:r>
            <a:r>
              <a:rPr lang="en-US" sz="2400" dirty="0" smtClean="0">
                <a:solidFill>
                  <a:schemeClr val="accent6">
                    <a:lumMod val="75000"/>
                  </a:schemeClr>
                </a:solidFill>
              </a:rPr>
              <a:t>paper </a:t>
            </a:r>
            <a:r>
              <a:rPr lang="en-US" sz="2400" dirty="0">
                <a:solidFill>
                  <a:schemeClr val="accent6">
                    <a:lumMod val="75000"/>
                  </a:schemeClr>
                </a:solidFill>
              </a:rPr>
              <a:t>bags as wrapping paper, jugs </a:t>
            </a:r>
            <a:r>
              <a:rPr lang="en-US" sz="2400" dirty="0" smtClean="0">
                <a:solidFill>
                  <a:schemeClr val="accent6">
                    <a:lumMod val="75000"/>
                  </a:schemeClr>
                </a:solidFill>
              </a:rPr>
              <a:t>and coffee </a:t>
            </a:r>
            <a:r>
              <a:rPr lang="en-US" sz="2400" dirty="0">
                <a:solidFill>
                  <a:schemeClr val="accent6">
                    <a:lumMod val="75000"/>
                  </a:schemeClr>
                </a:solidFill>
              </a:rPr>
              <a:t>cans for storage containers</a:t>
            </a:r>
          </a:p>
          <a:p>
            <a:r>
              <a:rPr lang="en-US" dirty="0">
                <a:solidFill>
                  <a:schemeClr val="accent6">
                    <a:lumMod val="75000"/>
                  </a:schemeClr>
                </a:solidFill>
              </a:rPr>
              <a:t>Borrow, rent or share items you use </a:t>
            </a:r>
            <a:r>
              <a:rPr lang="en-US" dirty="0" smtClean="0">
                <a:solidFill>
                  <a:schemeClr val="accent6">
                    <a:lumMod val="75000"/>
                  </a:schemeClr>
                </a:solidFill>
              </a:rPr>
              <a:t>infrequently</a:t>
            </a:r>
            <a:r>
              <a:rPr lang="en-US" dirty="0">
                <a:solidFill>
                  <a:schemeClr val="accent6">
                    <a:lumMod val="75000"/>
                  </a:schemeClr>
                </a:solidFill>
              </a:rPr>
              <a:t>. </a:t>
            </a:r>
          </a:p>
          <a:p>
            <a:pPr marL="914400" indent="-914400">
              <a:buNone/>
            </a:pPr>
            <a:r>
              <a:rPr lang="en-US" sz="2400" dirty="0" smtClean="0">
                <a:solidFill>
                  <a:schemeClr val="accent6">
                    <a:lumMod val="75000"/>
                  </a:schemeClr>
                </a:solidFill>
              </a:rPr>
              <a:t>	</a:t>
            </a:r>
            <a:r>
              <a:rPr lang="en-US" sz="2400" dirty="0" smtClean="0">
                <a:solidFill>
                  <a:schemeClr val="accent6">
                    <a:lumMod val="75000"/>
                  </a:schemeClr>
                </a:solidFill>
              </a:rPr>
              <a:t>Examples: </a:t>
            </a:r>
            <a:r>
              <a:rPr lang="en-US" sz="2400" dirty="0">
                <a:solidFill>
                  <a:schemeClr val="accent6">
                    <a:lumMod val="75000"/>
                  </a:schemeClr>
                </a:solidFill>
              </a:rPr>
              <a:t>party supplies and decorations, tools, garden equipment, </a:t>
            </a:r>
            <a:r>
              <a:rPr lang="en-US" sz="2400" dirty="0" smtClean="0">
                <a:solidFill>
                  <a:schemeClr val="accent6">
                    <a:lumMod val="75000"/>
                  </a:schemeClr>
                </a:solidFill>
              </a:rPr>
              <a:t>rug cleaners</a:t>
            </a:r>
            <a:endParaRPr lang="en-US" sz="2400" dirty="0">
              <a:solidFill>
                <a:schemeClr val="accent6">
                  <a:lumMod val="75000"/>
                </a:schemeClr>
              </a:solidFill>
            </a:endParaRPr>
          </a:p>
          <a:p>
            <a:r>
              <a:rPr lang="en-US" dirty="0">
                <a:solidFill>
                  <a:schemeClr val="accent6">
                    <a:lumMod val="75000"/>
                  </a:schemeClr>
                </a:solidFill>
              </a:rPr>
              <a:t>Sell or donate usable items instead of </a:t>
            </a:r>
            <a:r>
              <a:rPr lang="en-US" dirty="0" smtClean="0">
                <a:solidFill>
                  <a:schemeClr val="accent6">
                    <a:lumMod val="75000"/>
                  </a:schemeClr>
                </a:solidFill>
              </a:rPr>
              <a:t>throwing </a:t>
            </a:r>
            <a:r>
              <a:rPr lang="en-US" dirty="0">
                <a:solidFill>
                  <a:schemeClr val="accent6">
                    <a:lumMod val="75000"/>
                  </a:schemeClr>
                </a:solidFill>
              </a:rPr>
              <a:t>them away. </a:t>
            </a:r>
          </a:p>
          <a:p>
            <a:pPr marL="914400" indent="-914400">
              <a:buNone/>
            </a:pPr>
            <a:r>
              <a:rPr lang="en-US" sz="2400" dirty="0" smtClean="0">
                <a:solidFill>
                  <a:schemeClr val="accent6">
                    <a:lumMod val="75000"/>
                  </a:schemeClr>
                </a:solidFill>
              </a:rPr>
              <a:t>	</a:t>
            </a:r>
            <a:r>
              <a:rPr lang="en-US" sz="2400" dirty="0" smtClean="0">
                <a:solidFill>
                  <a:schemeClr val="accent6">
                    <a:lumMod val="75000"/>
                  </a:schemeClr>
                </a:solidFill>
              </a:rPr>
              <a:t>Examples: </a:t>
            </a:r>
            <a:r>
              <a:rPr lang="en-US" sz="2400" dirty="0">
                <a:solidFill>
                  <a:schemeClr val="accent6">
                    <a:lumMod val="75000"/>
                  </a:schemeClr>
                </a:solidFill>
              </a:rPr>
              <a:t>thrift stores, resale and consignment shops, garage sales, </a:t>
            </a:r>
            <a:r>
              <a:rPr lang="en-US" sz="2400" dirty="0" smtClean="0">
                <a:solidFill>
                  <a:schemeClr val="accent6">
                    <a:lumMod val="75000"/>
                  </a:schemeClr>
                </a:solidFill>
              </a:rPr>
              <a:t>hand-me-down </a:t>
            </a:r>
            <a:r>
              <a:rPr lang="en-US" sz="2400" dirty="0">
                <a:solidFill>
                  <a:schemeClr val="accent6">
                    <a:lumMod val="75000"/>
                  </a:schemeClr>
                </a:solidFill>
              </a:rPr>
              <a:t>items to family members, organized clothing </a:t>
            </a:r>
            <a:r>
              <a:rPr lang="en-US" sz="2400" dirty="0" smtClean="0">
                <a:solidFill>
                  <a:schemeClr val="accent6">
                    <a:lumMod val="75000"/>
                  </a:schemeClr>
                </a:solidFill>
              </a:rPr>
              <a:t>swaps</a:t>
            </a:r>
            <a:endParaRPr lang="en-US" sz="2400"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1946" y="226314"/>
            <a:ext cx="3232404" cy="2154936"/>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9708326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Reducing Waste At Home</a:t>
            </a:r>
          </a:p>
        </p:txBody>
      </p:sp>
      <p:sp>
        <p:nvSpPr>
          <p:cNvPr id="3" name="Content Placeholder 2"/>
          <p:cNvSpPr>
            <a:spLocks noGrp="1"/>
          </p:cNvSpPr>
          <p:nvPr>
            <p:ph idx="1"/>
          </p:nvPr>
        </p:nvSpPr>
        <p:spPr>
          <a:xfrm>
            <a:off x="3943350" y="1825625"/>
            <a:ext cx="8001000" cy="4637520"/>
          </a:xfrm>
        </p:spPr>
        <p:txBody>
          <a:bodyPr>
            <a:noAutofit/>
          </a:bodyPr>
          <a:lstStyle/>
          <a:p>
            <a:r>
              <a:rPr lang="en-US" dirty="0">
                <a:solidFill>
                  <a:schemeClr val="accent6">
                    <a:lumMod val="75000"/>
                  </a:schemeClr>
                </a:solidFill>
              </a:rPr>
              <a:t>Buy products that are recyclable or come in </a:t>
            </a:r>
            <a:r>
              <a:rPr lang="en-US" dirty="0" smtClean="0">
                <a:solidFill>
                  <a:schemeClr val="accent6">
                    <a:lumMod val="75000"/>
                  </a:schemeClr>
                </a:solidFill>
              </a:rPr>
              <a:t>recyclable </a:t>
            </a:r>
            <a:r>
              <a:rPr lang="en-US" dirty="0">
                <a:solidFill>
                  <a:schemeClr val="accent6">
                    <a:lumMod val="75000"/>
                  </a:schemeClr>
                </a:solidFill>
              </a:rPr>
              <a:t>containers — and recycle them.</a:t>
            </a:r>
          </a:p>
          <a:p>
            <a:r>
              <a:rPr lang="en-US" dirty="0" smtClean="0">
                <a:solidFill>
                  <a:schemeClr val="accent6">
                    <a:lumMod val="75000"/>
                  </a:schemeClr>
                </a:solidFill>
              </a:rPr>
              <a:t>Buy </a:t>
            </a:r>
            <a:r>
              <a:rPr lang="en-US" dirty="0">
                <a:solidFill>
                  <a:schemeClr val="accent6">
                    <a:lumMod val="75000"/>
                  </a:schemeClr>
                </a:solidFill>
              </a:rPr>
              <a:t>products that are made from recycled </a:t>
            </a:r>
            <a:r>
              <a:rPr lang="en-US" dirty="0" smtClean="0">
                <a:solidFill>
                  <a:schemeClr val="accent6">
                    <a:lumMod val="75000"/>
                  </a:schemeClr>
                </a:solidFill>
              </a:rPr>
              <a:t>materials.</a:t>
            </a:r>
          </a:p>
          <a:p>
            <a:r>
              <a:rPr lang="en-US" dirty="0" smtClean="0">
                <a:solidFill>
                  <a:schemeClr val="accent6">
                    <a:lumMod val="75000"/>
                  </a:schemeClr>
                </a:solidFill>
              </a:rPr>
              <a:t>Use “</a:t>
            </a:r>
            <a:r>
              <a:rPr lang="en-US" dirty="0" err="1" smtClean="0">
                <a:solidFill>
                  <a:schemeClr val="accent6">
                    <a:lumMod val="75000"/>
                  </a:schemeClr>
                </a:solidFill>
              </a:rPr>
              <a:t>greenscaping</a:t>
            </a:r>
            <a:r>
              <a:rPr lang="en-US" dirty="0" smtClean="0">
                <a:solidFill>
                  <a:schemeClr val="accent6">
                    <a:lumMod val="75000"/>
                  </a:schemeClr>
                </a:solidFill>
              </a:rPr>
              <a:t>” practices:</a:t>
            </a:r>
            <a:endParaRPr lang="en-US" dirty="0">
              <a:solidFill>
                <a:schemeClr val="accent6">
                  <a:lumMod val="75000"/>
                </a:schemeClr>
              </a:solidFill>
            </a:endParaRPr>
          </a:p>
          <a:p>
            <a:pPr lvl="1"/>
            <a:r>
              <a:rPr lang="en-US" dirty="0" smtClean="0">
                <a:solidFill>
                  <a:schemeClr val="accent6">
                    <a:lumMod val="75000"/>
                  </a:schemeClr>
                </a:solidFill>
              </a:rPr>
              <a:t>Use </a:t>
            </a:r>
            <a:r>
              <a:rPr lang="en-US" dirty="0" err="1">
                <a:solidFill>
                  <a:schemeClr val="accent6">
                    <a:lumMod val="75000"/>
                  </a:schemeClr>
                </a:solidFill>
              </a:rPr>
              <a:t>grasscycling</a:t>
            </a:r>
            <a:r>
              <a:rPr lang="en-US" dirty="0">
                <a:solidFill>
                  <a:schemeClr val="accent6">
                    <a:lumMod val="75000"/>
                  </a:schemeClr>
                </a:solidFill>
              </a:rPr>
              <a:t> or xeriscaping techniques. </a:t>
            </a:r>
          </a:p>
          <a:p>
            <a:pPr lvl="1"/>
            <a:r>
              <a:rPr lang="en-US" dirty="0" smtClean="0">
                <a:solidFill>
                  <a:schemeClr val="accent6">
                    <a:lumMod val="75000"/>
                  </a:schemeClr>
                </a:solidFill>
              </a:rPr>
              <a:t>Use </a:t>
            </a:r>
            <a:r>
              <a:rPr lang="en-US" dirty="0">
                <a:solidFill>
                  <a:schemeClr val="accent6">
                    <a:lumMod val="75000"/>
                  </a:schemeClr>
                </a:solidFill>
              </a:rPr>
              <a:t>manual garden tools, instead of power tools. </a:t>
            </a:r>
          </a:p>
          <a:p>
            <a:pPr lvl="1"/>
            <a:r>
              <a:rPr lang="en-US" dirty="0" smtClean="0">
                <a:solidFill>
                  <a:schemeClr val="accent6">
                    <a:lumMod val="75000"/>
                  </a:schemeClr>
                </a:solidFill>
              </a:rPr>
              <a:t>Borrow </a:t>
            </a:r>
            <a:r>
              <a:rPr lang="en-US" dirty="0">
                <a:solidFill>
                  <a:schemeClr val="accent6">
                    <a:lumMod val="75000"/>
                  </a:schemeClr>
                </a:solidFill>
              </a:rPr>
              <a:t>or rent lawn and garden equipment, if needed. </a:t>
            </a:r>
          </a:p>
          <a:p>
            <a:pPr lvl="1"/>
            <a:r>
              <a:rPr lang="en-US" dirty="0" smtClean="0">
                <a:solidFill>
                  <a:schemeClr val="accent6">
                    <a:lumMod val="75000"/>
                  </a:schemeClr>
                </a:solidFill>
              </a:rPr>
              <a:t>Use </a:t>
            </a:r>
            <a:r>
              <a:rPr lang="en-US" dirty="0">
                <a:solidFill>
                  <a:schemeClr val="accent6">
                    <a:lumMod val="75000"/>
                  </a:schemeClr>
                </a:solidFill>
              </a:rPr>
              <a:t>rain barrels to collect rain water from the roof, for watering plants and gardens. </a:t>
            </a:r>
          </a:p>
          <a:p>
            <a:pPr lvl="1"/>
            <a:r>
              <a:rPr lang="en-US" dirty="0" smtClean="0">
                <a:solidFill>
                  <a:schemeClr val="accent6">
                    <a:lumMod val="75000"/>
                  </a:schemeClr>
                </a:solidFill>
              </a:rPr>
              <a:t>Use </a:t>
            </a:r>
            <a:r>
              <a:rPr lang="en-US" dirty="0">
                <a:solidFill>
                  <a:schemeClr val="accent6">
                    <a:lumMod val="75000"/>
                  </a:schemeClr>
                </a:solidFill>
              </a:rPr>
              <a:t>pesticides as little as possible and in the smallest areas possible. Pull weeds by hand.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2552700"/>
            <a:ext cx="3686175" cy="245745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4113886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Reducing Waste At Home</a:t>
            </a:r>
          </a:p>
        </p:txBody>
      </p:sp>
      <p:sp>
        <p:nvSpPr>
          <p:cNvPr id="3" name="Content Placeholder 2"/>
          <p:cNvSpPr>
            <a:spLocks noGrp="1"/>
          </p:cNvSpPr>
          <p:nvPr>
            <p:ph idx="1"/>
          </p:nvPr>
        </p:nvSpPr>
        <p:spPr>
          <a:xfrm>
            <a:off x="838200" y="1825625"/>
            <a:ext cx="7677150" cy="4637520"/>
          </a:xfrm>
        </p:spPr>
        <p:txBody>
          <a:bodyPr>
            <a:noAutofit/>
          </a:bodyPr>
          <a:lstStyle/>
          <a:p>
            <a:r>
              <a:rPr lang="en-US" dirty="0">
                <a:solidFill>
                  <a:schemeClr val="accent6">
                    <a:lumMod val="75000"/>
                  </a:schemeClr>
                </a:solidFill>
              </a:rPr>
              <a:t>Compost yard waste and some </a:t>
            </a:r>
            <a:r>
              <a:rPr lang="en-US" dirty="0" smtClean="0">
                <a:solidFill>
                  <a:schemeClr val="accent6">
                    <a:lumMod val="75000"/>
                  </a:schemeClr>
                </a:solidFill>
              </a:rPr>
              <a:t>food                          scraps</a:t>
            </a:r>
            <a:r>
              <a:rPr lang="en-US" dirty="0">
                <a:solidFill>
                  <a:schemeClr val="accent6">
                    <a:lumMod val="75000"/>
                  </a:schemeClr>
                </a:solidFill>
              </a:rPr>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9187" y="201930"/>
            <a:ext cx="4719928" cy="5303520"/>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41756192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“Leaning Green” At Work</a:t>
            </a:r>
            <a:endParaRPr lang="en-US" dirty="0">
              <a:solidFill>
                <a:schemeClr val="accent6">
                  <a:lumMod val="75000"/>
                </a:schemeClr>
              </a:solidFill>
            </a:endParaRPr>
          </a:p>
        </p:txBody>
      </p:sp>
      <p:sp>
        <p:nvSpPr>
          <p:cNvPr id="3" name="Content Placeholder 2"/>
          <p:cNvSpPr>
            <a:spLocks noGrp="1"/>
          </p:cNvSpPr>
          <p:nvPr>
            <p:ph idx="1"/>
          </p:nvPr>
        </p:nvSpPr>
        <p:spPr>
          <a:xfrm>
            <a:off x="838200" y="1690688"/>
            <a:ext cx="10515600" cy="5048250"/>
          </a:xfrm>
        </p:spPr>
        <p:txBody>
          <a:bodyPr/>
          <a:lstStyle/>
          <a:p>
            <a:r>
              <a:rPr lang="en-US" dirty="0">
                <a:solidFill>
                  <a:schemeClr val="accent6">
                    <a:lumMod val="75000"/>
                  </a:schemeClr>
                </a:solidFill>
              </a:rPr>
              <a:t>Turn office equipment off at night — </a:t>
            </a:r>
            <a:r>
              <a:rPr lang="en-US" dirty="0" smtClean="0">
                <a:solidFill>
                  <a:schemeClr val="accent6">
                    <a:lumMod val="75000"/>
                  </a:schemeClr>
                </a:solidFill>
              </a:rPr>
              <a:t>including                     your </a:t>
            </a:r>
            <a:r>
              <a:rPr lang="en-US" dirty="0">
                <a:solidFill>
                  <a:schemeClr val="accent6">
                    <a:lumMod val="75000"/>
                  </a:schemeClr>
                </a:solidFill>
              </a:rPr>
              <a:t>computer and monitor.</a:t>
            </a:r>
          </a:p>
          <a:p>
            <a:r>
              <a:rPr lang="en-US" dirty="0">
                <a:solidFill>
                  <a:schemeClr val="accent6">
                    <a:lumMod val="75000"/>
                  </a:schemeClr>
                </a:solidFill>
              </a:rPr>
              <a:t>If your computer has power management </a:t>
            </a:r>
            <a:r>
              <a:rPr lang="en-US" dirty="0" smtClean="0">
                <a:solidFill>
                  <a:schemeClr val="accent6">
                    <a:lumMod val="75000"/>
                  </a:schemeClr>
                </a:solidFill>
              </a:rPr>
              <a:t>software </a:t>
            </a:r>
            <a:r>
              <a:rPr lang="en-US" dirty="0">
                <a:solidFill>
                  <a:schemeClr val="accent6">
                    <a:lumMod val="75000"/>
                  </a:schemeClr>
                </a:solidFill>
              </a:rPr>
              <a:t>installed, activate it.</a:t>
            </a:r>
          </a:p>
          <a:p>
            <a:r>
              <a:rPr lang="en-US" dirty="0">
                <a:solidFill>
                  <a:schemeClr val="accent6">
                    <a:lumMod val="75000"/>
                  </a:schemeClr>
                </a:solidFill>
              </a:rPr>
              <a:t>Use less paper and re-use paper, when </a:t>
            </a:r>
            <a:r>
              <a:rPr lang="en-US" dirty="0" smtClean="0">
                <a:solidFill>
                  <a:schemeClr val="accent6">
                    <a:lumMod val="75000"/>
                  </a:schemeClr>
                </a:solidFill>
              </a:rPr>
              <a:t>possible</a:t>
            </a:r>
            <a:r>
              <a:rPr lang="en-US" dirty="0">
                <a:solidFill>
                  <a:schemeClr val="accent6">
                    <a:lumMod val="75000"/>
                  </a:schemeClr>
                </a:solidFill>
              </a:rPr>
              <a:t>. </a:t>
            </a:r>
          </a:p>
          <a:p>
            <a:pPr marL="914400" indent="0">
              <a:buNone/>
            </a:pPr>
            <a:r>
              <a:rPr lang="en-US" sz="2400" b="1" dirty="0" smtClean="0">
                <a:solidFill>
                  <a:schemeClr val="accent6">
                    <a:lumMod val="75000"/>
                  </a:schemeClr>
                </a:solidFill>
              </a:rPr>
              <a:t>Note: </a:t>
            </a:r>
            <a:r>
              <a:rPr lang="en-US" sz="2400" dirty="0">
                <a:solidFill>
                  <a:schemeClr val="accent6">
                    <a:lumMod val="75000"/>
                  </a:schemeClr>
                </a:solidFill>
              </a:rPr>
              <a:t>Print out copies only when you absolutely need them.</a:t>
            </a:r>
          </a:p>
          <a:p>
            <a:r>
              <a:rPr lang="en-US" dirty="0">
                <a:solidFill>
                  <a:schemeClr val="accent6">
                    <a:lumMod val="75000"/>
                  </a:schemeClr>
                </a:solidFill>
              </a:rPr>
              <a:t>Print double-sided per page</a:t>
            </a:r>
            <a:r>
              <a:rPr lang="en-US" dirty="0" smtClean="0">
                <a:solidFill>
                  <a:schemeClr val="accent6">
                    <a:lumMod val="75000"/>
                  </a:schemeClr>
                </a:solidFill>
              </a:rPr>
              <a:t>. </a:t>
            </a:r>
            <a:endParaRPr lang="en-US" dirty="0">
              <a:solidFill>
                <a:schemeClr val="accent6">
                  <a:lumMod val="75000"/>
                </a:schemeClr>
              </a:solidFill>
            </a:endParaRPr>
          </a:p>
          <a:p>
            <a:pPr marL="914400" indent="0">
              <a:buNone/>
            </a:pPr>
            <a:r>
              <a:rPr lang="en-US" sz="2400" b="1" dirty="0" smtClean="0">
                <a:solidFill>
                  <a:schemeClr val="accent6">
                    <a:lumMod val="75000"/>
                  </a:schemeClr>
                </a:solidFill>
              </a:rPr>
              <a:t>Note: </a:t>
            </a:r>
            <a:r>
              <a:rPr lang="en-US" sz="2400" dirty="0">
                <a:solidFill>
                  <a:schemeClr val="accent6">
                    <a:lumMod val="75000"/>
                  </a:schemeClr>
                </a:solidFill>
              </a:rPr>
              <a:t>Much more energy is used to manufacture and distribute </a:t>
            </a:r>
            <a:r>
              <a:rPr lang="en-US" sz="2400" dirty="0" smtClean="0">
                <a:solidFill>
                  <a:schemeClr val="accent6">
                    <a:lumMod val="75000"/>
                  </a:schemeClr>
                </a:solidFill>
              </a:rPr>
              <a:t>                      a </a:t>
            </a:r>
            <a:r>
              <a:rPr lang="en-US" sz="2400" dirty="0">
                <a:solidFill>
                  <a:schemeClr val="accent6">
                    <a:lumMod val="75000"/>
                  </a:schemeClr>
                </a:solidFill>
              </a:rPr>
              <a:t>sheet of paper than to print the sheet at your office</a:t>
            </a:r>
            <a:r>
              <a:rPr lang="en-US" sz="2400" dirty="0" smtClean="0">
                <a:solidFill>
                  <a:schemeClr val="accent6">
                    <a:lumMod val="75000"/>
                  </a:schemeClr>
                </a:solidFill>
              </a:rPr>
              <a:t>!</a:t>
            </a:r>
          </a:p>
          <a:p>
            <a:r>
              <a:rPr lang="en-US" dirty="0">
                <a:solidFill>
                  <a:schemeClr val="accent6">
                    <a:lumMod val="75000"/>
                  </a:schemeClr>
                </a:solidFill>
              </a:rPr>
              <a:t>Review and edit documents on screen.</a:t>
            </a:r>
          </a:p>
          <a:p>
            <a:pPr marL="0" indent="0">
              <a:buNone/>
            </a:pP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1580" y="125984"/>
            <a:ext cx="3185484" cy="226161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2774113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“Leaning Green” At Work</a:t>
            </a:r>
            <a:endParaRPr lang="en-US" dirty="0">
              <a:solidFill>
                <a:schemeClr val="accent6">
                  <a:lumMod val="75000"/>
                </a:schemeClr>
              </a:solidFill>
            </a:endParaRPr>
          </a:p>
        </p:txBody>
      </p:sp>
      <p:sp>
        <p:nvSpPr>
          <p:cNvPr id="3" name="Content Placeholder 2"/>
          <p:cNvSpPr>
            <a:spLocks noGrp="1"/>
          </p:cNvSpPr>
          <p:nvPr>
            <p:ph idx="1"/>
          </p:nvPr>
        </p:nvSpPr>
        <p:spPr>
          <a:xfrm>
            <a:off x="3028950" y="1690688"/>
            <a:ext cx="9163050" cy="5048250"/>
          </a:xfrm>
        </p:spPr>
        <p:txBody>
          <a:bodyPr>
            <a:noAutofit/>
          </a:bodyPr>
          <a:lstStyle/>
          <a:p>
            <a:r>
              <a:rPr lang="en-US" dirty="0" smtClean="0">
                <a:solidFill>
                  <a:schemeClr val="accent6">
                    <a:lumMod val="75000"/>
                  </a:schemeClr>
                </a:solidFill>
              </a:rPr>
              <a:t>Share </a:t>
            </a:r>
            <a:r>
              <a:rPr lang="en-US" dirty="0">
                <a:solidFill>
                  <a:schemeClr val="accent6">
                    <a:lumMod val="75000"/>
                  </a:schemeClr>
                </a:solidFill>
              </a:rPr>
              <a:t>documents and ideas using </a:t>
            </a:r>
            <a:r>
              <a:rPr lang="en-US" dirty="0" smtClean="0">
                <a:solidFill>
                  <a:schemeClr val="accent6">
                    <a:lumMod val="75000"/>
                  </a:schemeClr>
                </a:solidFill>
              </a:rPr>
              <a:t>e-mail and cloud storage services.</a:t>
            </a:r>
            <a:endParaRPr lang="en-US" dirty="0">
              <a:solidFill>
                <a:schemeClr val="accent6">
                  <a:lumMod val="75000"/>
                </a:schemeClr>
              </a:solidFill>
            </a:endParaRPr>
          </a:p>
          <a:p>
            <a:r>
              <a:rPr lang="en-US" dirty="0" smtClean="0">
                <a:solidFill>
                  <a:schemeClr val="accent6">
                    <a:lumMod val="75000"/>
                  </a:schemeClr>
                </a:solidFill>
              </a:rPr>
              <a:t>Use </a:t>
            </a:r>
            <a:r>
              <a:rPr lang="en-US" dirty="0">
                <a:solidFill>
                  <a:schemeClr val="accent6">
                    <a:lumMod val="75000"/>
                  </a:schemeClr>
                </a:solidFill>
              </a:rPr>
              <a:t>recycled paper with “post-consumer </a:t>
            </a:r>
            <a:r>
              <a:rPr lang="en-US" dirty="0" smtClean="0">
                <a:solidFill>
                  <a:schemeClr val="accent6">
                    <a:lumMod val="75000"/>
                  </a:schemeClr>
                </a:solidFill>
              </a:rPr>
              <a:t>content</a:t>
            </a:r>
            <a:r>
              <a:rPr lang="en-US" dirty="0">
                <a:solidFill>
                  <a:schemeClr val="accent6">
                    <a:lumMod val="75000"/>
                  </a:schemeClr>
                </a:solidFill>
              </a:rPr>
              <a:t>” of at least 30 percent.</a:t>
            </a:r>
          </a:p>
          <a:p>
            <a:r>
              <a:rPr lang="en-US" dirty="0">
                <a:solidFill>
                  <a:schemeClr val="accent6">
                    <a:lumMod val="75000"/>
                  </a:schemeClr>
                </a:solidFill>
              </a:rPr>
              <a:t>Use unbleached paper</a:t>
            </a:r>
            <a:r>
              <a:rPr lang="en-US" dirty="0" smtClean="0">
                <a:solidFill>
                  <a:schemeClr val="accent6">
                    <a:lumMod val="75000"/>
                  </a:schemeClr>
                </a:solidFill>
              </a:rPr>
              <a:t>.</a:t>
            </a:r>
            <a:endParaRPr lang="en-US" dirty="0">
              <a:solidFill>
                <a:schemeClr val="accent6">
                  <a:lumMod val="75000"/>
                </a:schemeClr>
              </a:solidFill>
            </a:endParaRPr>
          </a:p>
          <a:p>
            <a:pPr marL="628650" indent="0">
              <a:buNone/>
            </a:pPr>
            <a:r>
              <a:rPr lang="en-US" sz="2400" b="1" dirty="0" smtClean="0">
                <a:solidFill>
                  <a:schemeClr val="accent6">
                    <a:lumMod val="75000"/>
                  </a:schemeClr>
                </a:solidFill>
              </a:rPr>
              <a:t>Note: </a:t>
            </a:r>
            <a:r>
              <a:rPr lang="en-US" sz="2400" dirty="0">
                <a:solidFill>
                  <a:schemeClr val="accent6">
                    <a:lumMod val="75000"/>
                  </a:schemeClr>
                </a:solidFill>
              </a:rPr>
              <a:t>Paper manufacturers use chlorine to bleach paper white. This chlorine can get into the environment, where it creates dioxins that cause cancer, birth defects, and other health problems. Unbleached paper is available for many paper products.</a:t>
            </a:r>
          </a:p>
          <a:p>
            <a:r>
              <a:rPr lang="en-US" dirty="0">
                <a:solidFill>
                  <a:schemeClr val="accent6">
                    <a:lumMod val="75000"/>
                  </a:schemeClr>
                </a:solidFill>
              </a:rPr>
              <a:t>Join a carpool and/or ride a bike to </a:t>
            </a:r>
            <a:r>
              <a:rPr lang="en-US" dirty="0" smtClean="0">
                <a:solidFill>
                  <a:schemeClr val="accent6">
                    <a:lumMod val="75000"/>
                  </a:schemeClr>
                </a:solidFill>
              </a:rPr>
              <a:t>work.</a:t>
            </a:r>
            <a:endParaRPr lang="en-US"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18" y="2226564"/>
            <a:ext cx="2838300" cy="3278886"/>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3589623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“Leaning Green” At Work</a:t>
            </a:r>
            <a:endParaRPr lang="en-US" dirty="0">
              <a:solidFill>
                <a:schemeClr val="accent6">
                  <a:lumMod val="75000"/>
                </a:schemeClr>
              </a:solidFill>
            </a:endParaRPr>
          </a:p>
        </p:txBody>
      </p:sp>
      <p:sp>
        <p:nvSpPr>
          <p:cNvPr id="3" name="Content Placeholder 2"/>
          <p:cNvSpPr>
            <a:spLocks noGrp="1"/>
          </p:cNvSpPr>
          <p:nvPr>
            <p:ph idx="1"/>
          </p:nvPr>
        </p:nvSpPr>
        <p:spPr>
          <a:xfrm>
            <a:off x="838200" y="1685926"/>
            <a:ext cx="5257800" cy="5048250"/>
          </a:xfrm>
        </p:spPr>
        <p:txBody>
          <a:bodyPr>
            <a:noAutofit/>
          </a:bodyPr>
          <a:lstStyle/>
          <a:p>
            <a:r>
              <a:rPr lang="en-US" dirty="0">
                <a:solidFill>
                  <a:schemeClr val="accent6">
                    <a:lumMod val="75000"/>
                  </a:schemeClr>
                </a:solidFill>
              </a:rPr>
              <a:t>Choose a flexible work schedule, </a:t>
            </a:r>
            <a:r>
              <a:rPr lang="en-US" dirty="0" smtClean="0">
                <a:solidFill>
                  <a:schemeClr val="accent6">
                    <a:lumMod val="75000"/>
                  </a:schemeClr>
                </a:solidFill>
              </a:rPr>
              <a:t>if </a:t>
            </a:r>
            <a:r>
              <a:rPr lang="en-US" dirty="0">
                <a:solidFill>
                  <a:schemeClr val="accent6">
                    <a:lumMod val="75000"/>
                  </a:schemeClr>
                </a:solidFill>
              </a:rPr>
              <a:t>your employer offers them, to shorten your workweek — and your need to drive to work.</a:t>
            </a:r>
          </a:p>
          <a:p>
            <a:r>
              <a:rPr lang="en-US" dirty="0">
                <a:solidFill>
                  <a:schemeClr val="accent6">
                    <a:lumMod val="75000"/>
                  </a:schemeClr>
                </a:solidFill>
              </a:rPr>
              <a:t>Re-use binders, binder clips, </a:t>
            </a:r>
            <a:r>
              <a:rPr lang="en-US" dirty="0" smtClean="0">
                <a:solidFill>
                  <a:schemeClr val="accent6">
                    <a:lumMod val="75000"/>
                  </a:schemeClr>
                </a:solidFill>
              </a:rPr>
              <a:t>folders </a:t>
            </a:r>
            <a:r>
              <a:rPr lang="en-US" dirty="0">
                <a:solidFill>
                  <a:schemeClr val="accent6">
                    <a:lumMod val="75000"/>
                  </a:schemeClr>
                </a:solidFill>
              </a:rPr>
              <a:t>and other office products.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0335" y="1495426"/>
            <a:ext cx="5440680" cy="362712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8211032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0219" y="4291781"/>
            <a:ext cx="11577484" cy="1885182"/>
          </a:xfrm>
        </p:spPr>
        <p:txBody>
          <a:bodyPr>
            <a:normAutofit fontScale="92500" lnSpcReduction="20000"/>
          </a:bodyPr>
          <a:lstStyle/>
          <a:p>
            <a:pPr marL="0" indent="0" algn="ctr">
              <a:buNone/>
            </a:pPr>
            <a:r>
              <a:rPr lang="en-US" sz="2400" dirty="0"/>
              <a:t>All rights reserved; copyright © 2018 Resource Center for </a:t>
            </a:r>
            <a:r>
              <a:rPr lang="en-US" sz="2400" dirty="0" err="1" smtClean="0"/>
              <a:t>CareerTech</a:t>
            </a:r>
            <a:r>
              <a:rPr lang="en-US" sz="2400" dirty="0" smtClean="0"/>
              <a:t> Advancement</a:t>
            </a:r>
            <a:endParaRPr lang="en-US" sz="2400" dirty="0" smtClean="0"/>
          </a:p>
          <a:p>
            <a:pPr marL="0" indent="0" algn="ctr">
              <a:buNone/>
            </a:pPr>
            <a:r>
              <a:rPr lang="en-US" dirty="0" smtClean="0"/>
              <a:t>For </a:t>
            </a:r>
            <a:r>
              <a:rPr lang="en-US" dirty="0"/>
              <a:t>more information, email us at </a:t>
            </a:r>
          </a:p>
          <a:p>
            <a:pPr marL="0" indent="0" algn="ctr">
              <a:buNone/>
            </a:pPr>
            <a:r>
              <a:rPr lang="en-US" dirty="0" smtClean="0">
                <a:hlinkClick r:id="rId2"/>
              </a:rPr>
              <a:t>resourcecenter@careertech.ok.gov</a:t>
            </a:r>
            <a:r>
              <a:rPr lang="en-US" dirty="0" smtClean="0"/>
              <a:t> </a:t>
            </a:r>
          </a:p>
          <a:p>
            <a:pPr marL="0" indent="0" algn="ctr">
              <a:buNone/>
            </a:pPr>
            <a:r>
              <a:rPr lang="en-US" dirty="0">
                <a:solidFill>
                  <a:schemeClr val="accent5">
                    <a:lumMod val="50000"/>
                  </a:schemeClr>
                </a:solidFill>
              </a:rPr>
              <a:t>Visit our website at </a:t>
            </a:r>
            <a:br>
              <a:rPr lang="en-US" dirty="0">
                <a:solidFill>
                  <a:schemeClr val="accent5">
                    <a:lumMod val="50000"/>
                  </a:schemeClr>
                </a:solidFill>
              </a:rPr>
            </a:br>
            <a:r>
              <a:rPr lang="en-US" dirty="0">
                <a:solidFill>
                  <a:schemeClr val="accent5">
                    <a:lumMod val="50000"/>
                  </a:schemeClr>
                </a:solidFill>
                <a:hlinkClick r:id="rId3"/>
              </a:rPr>
              <a:t>https://www.okcareertech.org/educators/resource-center</a:t>
            </a:r>
            <a:r>
              <a:rPr lang="en-US" dirty="0">
                <a:solidFill>
                  <a:schemeClr val="accent5">
                    <a:lumMod val="50000"/>
                  </a:schemeClr>
                </a:solidFill>
              </a:rPr>
              <a:t> </a:t>
            </a:r>
            <a:endParaRPr lang="en-US" dirty="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1733" y="439446"/>
            <a:ext cx="4788533" cy="3180384"/>
          </a:xfrm>
          <a:prstGeom prst="rect">
            <a:avLst/>
          </a:prstGeom>
        </p:spPr>
      </p:pic>
      <p:sp>
        <p:nvSpPr>
          <p:cNvPr id="2" name="Footer Placeholder 1"/>
          <p:cNvSpPr>
            <a:spLocks noGrp="1"/>
          </p:cNvSpPr>
          <p:nvPr>
            <p:ph type="ftr" sz="quarter" idx="11"/>
          </p:nvPr>
        </p:nvSpPr>
        <p:spPr/>
        <p:txBody>
          <a:bodyPr/>
          <a:lstStyle/>
          <a:p>
            <a:r>
              <a:rPr lang="en-US" dirty="0" smtClean="0"/>
              <a:t>Copyright © 2018 Resource Center for </a:t>
            </a:r>
            <a:r>
              <a:rPr lang="en-US" dirty="0" err="1" smtClean="0"/>
              <a:t>CareerTech</a:t>
            </a:r>
            <a:r>
              <a:rPr lang="en-US" dirty="0" smtClean="0"/>
              <a:t> Advancement </a:t>
            </a:r>
            <a:endParaRPr lang="en-US" dirty="0"/>
          </a:p>
        </p:txBody>
      </p:sp>
    </p:spTree>
    <p:extLst>
      <p:ext uri="{BB962C8B-B14F-4D97-AF65-F5344CB8AC3E}">
        <p14:creationId xmlns:p14="http://schemas.microsoft.com/office/powerpoint/2010/main" val="146471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Water Supply and Use</a:t>
            </a:r>
            <a:endParaRPr lang="en-US" b="1" dirty="0">
              <a:solidFill>
                <a:schemeClr val="accent6">
                  <a:lumMod val="75000"/>
                </a:schemeClr>
              </a:solidFill>
            </a:endParaRPr>
          </a:p>
        </p:txBody>
      </p:sp>
      <p:sp>
        <p:nvSpPr>
          <p:cNvPr id="3" name="Content Placeholder 2"/>
          <p:cNvSpPr>
            <a:spLocks noGrp="1"/>
          </p:cNvSpPr>
          <p:nvPr>
            <p:ph idx="1"/>
          </p:nvPr>
        </p:nvSpPr>
        <p:spPr>
          <a:xfrm>
            <a:off x="838201" y="1690688"/>
            <a:ext cx="9086384" cy="5167312"/>
          </a:xfrm>
        </p:spPr>
        <p:txBody>
          <a:bodyPr>
            <a:normAutofit lnSpcReduction="10000"/>
          </a:bodyPr>
          <a:lstStyle/>
          <a:p>
            <a:pPr lvl="1"/>
            <a:r>
              <a:rPr lang="en-US" dirty="0">
                <a:solidFill>
                  <a:schemeClr val="accent6">
                    <a:lumMod val="75000"/>
                  </a:schemeClr>
                </a:solidFill>
              </a:rPr>
              <a:t>Buy high-efficiency plumbing fixtures and appliances. </a:t>
            </a:r>
          </a:p>
          <a:p>
            <a:pPr lvl="1"/>
            <a:r>
              <a:rPr lang="en-US" dirty="0">
                <a:solidFill>
                  <a:schemeClr val="accent6">
                    <a:lumMod val="75000"/>
                  </a:schemeClr>
                </a:solidFill>
              </a:rPr>
              <a:t>Repair all leaks. </a:t>
            </a:r>
          </a:p>
          <a:p>
            <a:pPr lvl="1"/>
            <a:r>
              <a:rPr lang="en-US" dirty="0">
                <a:solidFill>
                  <a:schemeClr val="accent6">
                    <a:lumMod val="75000"/>
                  </a:schemeClr>
                </a:solidFill>
              </a:rPr>
              <a:t>Water the lawn or garden during the coolest </a:t>
            </a:r>
            <a:r>
              <a:rPr lang="en-US" dirty="0" smtClean="0">
                <a:solidFill>
                  <a:schemeClr val="accent6">
                    <a:lumMod val="75000"/>
                  </a:schemeClr>
                </a:solidFill>
              </a:rPr>
              <a:t>part </a:t>
            </a:r>
            <a:r>
              <a:rPr lang="en-US" dirty="0">
                <a:solidFill>
                  <a:schemeClr val="accent6">
                    <a:lumMod val="75000"/>
                  </a:schemeClr>
                </a:solidFill>
              </a:rPr>
              <a:t>of the </a:t>
            </a:r>
            <a:r>
              <a:rPr lang="en-US" dirty="0" smtClean="0">
                <a:solidFill>
                  <a:schemeClr val="accent6">
                    <a:lumMod val="75000"/>
                  </a:schemeClr>
                </a:solidFill>
              </a:rPr>
              <a:t>               day </a:t>
            </a:r>
            <a:r>
              <a:rPr lang="en-US" dirty="0">
                <a:solidFill>
                  <a:schemeClr val="accent6">
                    <a:lumMod val="75000"/>
                  </a:schemeClr>
                </a:solidFill>
              </a:rPr>
              <a:t>(early morning is best). </a:t>
            </a:r>
          </a:p>
          <a:p>
            <a:pPr lvl="1"/>
            <a:r>
              <a:rPr lang="en-US" dirty="0">
                <a:solidFill>
                  <a:schemeClr val="accent6">
                    <a:lumMod val="75000"/>
                  </a:schemeClr>
                </a:solidFill>
              </a:rPr>
              <a:t>Water plants differently according to what </a:t>
            </a:r>
            <a:r>
              <a:rPr lang="en-US" dirty="0" smtClean="0">
                <a:solidFill>
                  <a:schemeClr val="accent6">
                    <a:lumMod val="75000"/>
                  </a:schemeClr>
                </a:solidFill>
              </a:rPr>
              <a:t>they </a:t>
            </a:r>
            <a:r>
              <a:rPr lang="en-US" dirty="0">
                <a:solidFill>
                  <a:schemeClr val="accent6">
                    <a:lumMod val="75000"/>
                  </a:schemeClr>
                </a:solidFill>
              </a:rPr>
              <a:t>need. </a:t>
            </a:r>
            <a:r>
              <a:rPr lang="en-US" dirty="0" smtClean="0">
                <a:solidFill>
                  <a:schemeClr val="accent6">
                    <a:lumMod val="75000"/>
                  </a:schemeClr>
                </a:solidFill>
              </a:rPr>
              <a:t>             Check </a:t>
            </a:r>
            <a:r>
              <a:rPr lang="en-US" dirty="0">
                <a:solidFill>
                  <a:schemeClr val="accent6">
                    <a:lumMod val="75000"/>
                  </a:schemeClr>
                </a:solidFill>
              </a:rPr>
              <a:t>with your local extension service or nurseries for advice. </a:t>
            </a:r>
          </a:p>
          <a:p>
            <a:pPr lvl="1"/>
            <a:r>
              <a:rPr lang="en-US" dirty="0">
                <a:solidFill>
                  <a:schemeClr val="accent6">
                    <a:lumMod val="75000"/>
                  </a:schemeClr>
                </a:solidFill>
              </a:rPr>
              <a:t>Set sprinklers to water the lawn or garden </a:t>
            </a:r>
            <a:r>
              <a:rPr lang="en-US" dirty="0" smtClean="0">
                <a:solidFill>
                  <a:schemeClr val="accent6">
                    <a:lumMod val="75000"/>
                  </a:schemeClr>
                </a:solidFill>
              </a:rPr>
              <a:t>only </a:t>
            </a:r>
            <a:r>
              <a:rPr lang="en-US" dirty="0">
                <a:solidFill>
                  <a:schemeClr val="accent6">
                    <a:lumMod val="75000"/>
                  </a:schemeClr>
                </a:solidFill>
              </a:rPr>
              <a:t>— not the street or sidewalk. </a:t>
            </a:r>
          </a:p>
          <a:p>
            <a:pPr lvl="1"/>
            <a:r>
              <a:rPr lang="en-US" dirty="0">
                <a:solidFill>
                  <a:schemeClr val="accent6">
                    <a:lumMod val="75000"/>
                  </a:schemeClr>
                </a:solidFill>
              </a:rPr>
              <a:t>Use soaker hoses or trickle irrigation </a:t>
            </a:r>
            <a:r>
              <a:rPr lang="en-US" dirty="0" smtClean="0">
                <a:solidFill>
                  <a:schemeClr val="accent6">
                    <a:lumMod val="75000"/>
                  </a:schemeClr>
                </a:solidFill>
              </a:rPr>
              <a:t>systems </a:t>
            </a:r>
            <a:r>
              <a:rPr lang="en-US" dirty="0">
                <a:solidFill>
                  <a:schemeClr val="accent6">
                    <a:lumMod val="75000"/>
                  </a:schemeClr>
                </a:solidFill>
              </a:rPr>
              <a:t>for trees and shrubs. </a:t>
            </a:r>
          </a:p>
          <a:p>
            <a:pPr lvl="1"/>
            <a:r>
              <a:rPr lang="en-US" dirty="0">
                <a:solidFill>
                  <a:schemeClr val="accent6">
                    <a:lumMod val="75000"/>
                  </a:schemeClr>
                </a:solidFill>
              </a:rPr>
              <a:t>Keep your yard healthy — dethatch, use </a:t>
            </a:r>
            <a:r>
              <a:rPr lang="en-US" dirty="0" smtClean="0">
                <a:solidFill>
                  <a:schemeClr val="accent6">
                    <a:lumMod val="75000"/>
                  </a:schemeClr>
                </a:solidFill>
              </a:rPr>
              <a:t>mulch</a:t>
            </a:r>
            <a:r>
              <a:rPr lang="en-US" dirty="0">
                <a:solidFill>
                  <a:schemeClr val="accent6">
                    <a:lumMod val="75000"/>
                  </a:schemeClr>
                </a:solidFill>
              </a:rPr>
              <a:t>, etc. </a:t>
            </a:r>
            <a:endParaRPr lang="en-US" dirty="0" smtClean="0">
              <a:solidFill>
                <a:schemeClr val="accent6">
                  <a:lumMod val="75000"/>
                </a:schemeClr>
              </a:solidFill>
            </a:endParaRPr>
          </a:p>
          <a:p>
            <a:pPr lvl="1"/>
            <a:r>
              <a:rPr lang="en-US" dirty="0">
                <a:solidFill>
                  <a:schemeClr val="accent6">
                    <a:lumMod val="75000"/>
                  </a:schemeClr>
                </a:solidFill>
              </a:rPr>
              <a:t>Sweep outdoors instead of using a hose. </a:t>
            </a:r>
          </a:p>
          <a:p>
            <a:pPr lvl="1"/>
            <a:r>
              <a:rPr lang="en-US" dirty="0">
                <a:solidFill>
                  <a:schemeClr val="accent6">
                    <a:lumMod val="75000"/>
                  </a:schemeClr>
                </a:solidFill>
              </a:rPr>
              <a:t>Landscape using “rain garden” </a:t>
            </a:r>
            <a:r>
              <a:rPr lang="en-US" dirty="0" smtClean="0">
                <a:solidFill>
                  <a:schemeClr val="accent6">
                    <a:lumMod val="75000"/>
                  </a:schemeClr>
                </a:solidFill>
              </a:rPr>
              <a:t>techniques </a:t>
            </a:r>
            <a:r>
              <a:rPr lang="en-US" dirty="0">
                <a:solidFill>
                  <a:schemeClr val="accent6">
                    <a:lumMod val="75000"/>
                  </a:schemeClr>
                </a:solidFill>
              </a:rPr>
              <a:t>to save water and reduce </a:t>
            </a:r>
            <a:r>
              <a:rPr lang="en-US" dirty="0" err="1">
                <a:solidFill>
                  <a:schemeClr val="accent6">
                    <a:lumMod val="75000"/>
                  </a:schemeClr>
                </a:solidFill>
              </a:rPr>
              <a:t>stormwater</a:t>
            </a:r>
            <a:r>
              <a:rPr lang="en-US" dirty="0">
                <a:solidFill>
                  <a:schemeClr val="accent6">
                    <a:lumMod val="75000"/>
                  </a:schemeClr>
                </a:solidFill>
              </a:rPr>
              <a:t> runoff. </a:t>
            </a:r>
          </a:p>
          <a:p>
            <a:pPr lvl="1"/>
            <a:r>
              <a:rPr lang="en-US" dirty="0">
                <a:solidFill>
                  <a:schemeClr val="accent6">
                    <a:lumMod val="75000"/>
                  </a:schemeClr>
                </a:solidFill>
              </a:rPr>
              <a:t>Consider xeriscaping</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091" y="124691"/>
            <a:ext cx="2986752" cy="3105918"/>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 </a:t>
            </a:r>
            <a:endParaRPr lang="en-US" dirty="0"/>
          </a:p>
        </p:txBody>
      </p:sp>
    </p:spTree>
    <p:extLst>
      <p:ext uri="{BB962C8B-B14F-4D97-AF65-F5344CB8AC3E}">
        <p14:creationId xmlns:p14="http://schemas.microsoft.com/office/powerpoint/2010/main" val="1848479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4844</TotalTime>
  <Words>7656</Words>
  <Application>Microsoft Office PowerPoint</Application>
  <PresentationFormat>Widescreen</PresentationFormat>
  <Paragraphs>547</Paragraphs>
  <Slides>89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89</vt:i4>
      </vt:variant>
    </vt:vector>
  </HeadingPairs>
  <TitlesOfParts>
    <vt:vector size="93" baseType="lpstr">
      <vt:lpstr>Arial</vt:lpstr>
      <vt:lpstr>Calibri</vt:lpstr>
      <vt:lpstr>Calibri Light</vt:lpstr>
      <vt:lpstr>Office Theme</vt:lpstr>
      <vt:lpstr>PowerPoint Presentation</vt:lpstr>
      <vt:lpstr>Making Green Choices</vt:lpstr>
      <vt:lpstr>Making Green Choices</vt:lpstr>
      <vt:lpstr>Water Supply and Use</vt:lpstr>
      <vt:lpstr>Water Supply and Use</vt:lpstr>
      <vt:lpstr>Water Supply and Use</vt:lpstr>
      <vt:lpstr>Water Supply and Use</vt:lpstr>
      <vt:lpstr>Water Supply and Use</vt:lpstr>
      <vt:lpstr>Water Supply and Use</vt:lpstr>
      <vt:lpstr>Green Food Choices</vt:lpstr>
      <vt:lpstr>Green Food Choices</vt:lpstr>
      <vt:lpstr>Green Food Choices</vt:lpstr>
      <vt:lpstr>Green Food Choices</vt:lpstr>
      <vt:lpstr>Green Food Choices</vt:lpstr>
      <vt:lpstr>Green Food Choices</vt:lpstr>
      <vt:lpstr>Green Food Choices</vt:lpstr>
      <vt:lpstr>Green Food Choices</vt:lpstr>
      <vt:lpstr>Green Food Choices</vt:lpstr>
      <vt:lpstr>Green Food Choices</vt:lpstr>
      <vt:lpstr>Green Food Choices</vt:lpstr>
      <vt:lpstr>Eco-Friendly Fabrics and Clothing</vt:lpstr>
      <vt:lpstr>Eco-Friendly Fabrics and Clothing</vt:lpstr>
      <vt:lpstr>Eco-Friendly Fabrics and Clothing</vt:lpstr>
      <vt:lpstr>Eco-Friendly Fabrics and Clothing</vt:lpstr>
      <vt:lpstr>Eco-Friendly Fabrics and Clothing</vt:lpstr>
      <vt:lpstr>Eco-Friendly Fabrics and Clothing</vt:lpstr>
      <vt:lpstr>Eco-Friendly Fabrics and Clothing</vt:lpstr>
      <vt:lpstr>Going Green Shopping</vt:lpstr>
      <vt:lpstr>Going Green Shopping</vt:lpstr>
      <vt:lpstr>Sustainable Alternatives to Wood Products</vt:lpstr>
      <vt:lpstr>Sustainable Alternatives to Wood Products</vt:lpstr>
      <vt:lpstr>Sustainable Alternatives to Wood Products</vt:lpstr>
      <vt:lpstr>Sustainable Alternatives to Wood Products</vt:lpstr>
      <vt:lpstr>Sustainable Alternatives to Wood Products</vt:lpstr>
      <vt:lpstr>Sustainable Alternatives to Wood Products</vt:lpstr>
      <vt:lpstr>Sustainable Alternatives to Wood Products</vt:lpstr>
      <vt:lpstr>Sustainable Alternatives to Wood Products</vt:lpstr>
      <vt:lpstr>Sustainable Alternatives to Wood Products</vt:lpstr>
      <vt:lpstr>Degradable, Biodegradable and Compostable Items</vt:lpstr>
      <vt:lpstr>Degradable, Biodegradable and Compostable Items</vt:lpstr>
      <vt:lpstr>Degradable, Biodegradable and Compostable Items</vt:lpstr>
      <vt:lpstr>Degradable, Biodegradable and Compostable Items</vt:lpstr>
      <vt:lpstr>Degradable, Biodegradable and Compostable Items</vt:lpstr>
      <vt:lpstr>Degradable, Biodegradable and Compostable Items</vt:lpstr>
      <vt:lpstr>Degradable, Biodegradable and Compostable Items</vt:lpstr>
      <vt:lpstr>Degradable, Biodegradable and Compostable Items</vt:lpstr>
      <vt:lpstr>Degradable, Biodegradable and Compostable Items</vt:lpstr>
      <vt:lpstr>CFL and LED Lighting </vt:lpstr>
      <vt:lpstr>CFL and LED Lighting </vt:lpstr>
      <vt:lpstr>CFL and LED Lighting </vt:lpstr>
      <vt:lpstr>CFL and LED Lighting </vt:lpstr>
      <vt:lpstr>CFL and LED Lighting </vt:lpstr>
      <vt:lpstr>How to Buy Green Electricity</vt:lpstr>
      <vt:lpstr>How to Buy Green Electricity</vt:lpstr>
      <vt:lpstr>How to Buy Green Electricity</vt:lpstr>
      <vt:lpstr>Benefits of Green Housing</vt:lpstr>
      <vt:lpstr>Benefits of Green Housing</vt:lpstr>
      <vt:lpstr>Benefits of Green Housing</vt:lpstr>
      <vt:lpstr>Benefits of Green Housing</vt:lpstr>
      <vt:lpstr>Benefits of Green Housing</vt:lpstr>
      <vt:lpstr>“Going Green” with Housing</vt:lpstr>
      <vt:lpstr>“Going Green” with Housing</vt:lpstr>
      <vt:lpstr>“Going Green” with Housing</vt:lpstr>
      <vt:lpstr>“Going Green” with Housing</vt:lpstr>
      <vt:lpstr>“Going Green” with Housing</vt:lpstr>
      <vt:lpstr>“Going Green” with Housing</vt:lpstr>
      <vt:lpstr>“Going Green” with Housing</vt:lpstr>
      <vt:lpstr>“Going Green” with Housing</vt:lpstr>
      <vt:lpstr>“Going Green” with Housing</vt:lpstr>
      <vt:lpstr>“Going Green” with Housing</vt:lpstr>
      <vt:lpstr>“Going Green” with Housing</vt:lpstr>
      <vt:lpstr>“Going Green” with Housing</vt:lpstr>
      <vt:lpstr>“Going Green” with Housing</vt:lpstr>
      <vt:lpstr>“Going Green” with Housing</vt:lpstr>
      <vt:lpstr>“Going Green” with Housing</vt:lpstr>
      <vt:lpstr>“Going Green” with Housing</vt:lpstr>
      <vt:lpstr>“Going Green” with Housing</vt:lpstr>
      <vt:lpstr>“Going Green” with Housing</vt:lpstr>
      <vt:lpstr>Reducing Waste At Home</vt:lpstr>
      <vt:lpstr>Reducing Waste At Home</vt:lpstr>
      <vt:lpstr>Reducing Waste At Home</vt:lpstr>
      <vt:lpstr>Reducing Waste At Home</vt:lpstr>
      <vt:lpstr>Reducing Waste At Home</vt:lpstr>
      <vt:lpstr>Reducing Waste At Home</vt:lpstr>
      <vt:lpstr>Reducing Waste At Home</vt:lpstr>
      <vt:lpstr>“Leaning Green” At Work</vt:lpstr>
      <vt:lpstr>“Leaning Green” At Work</vt:lpstr>
      <vt:lpstr>“Leaning Green” At Work</vt:lpstr>
      <vt:lpstr>PowerPoint Presentation</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Zevnik</dc:creator>
  <cp:lastModifiedBy>Craig Maile</cp:lastModifiedBy>
  <cp:revision>73</cp:revision>
  <dcterms:created xsi:type="dcterms:W3CDTF">2018-04-26T19:59:42Z</dcterms:created>
  <dcterms:modified xsi:type="dcterms:W3CDTF">2018-08-06T18:50:57Z</dcterms:modified>
</cp:coreProperties>
</file>