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70" r:id="rId17"/>
    <p:sldId id="271" r:id="rId18"/>
    <p:sldId id="272" r:id="rId19"/>
    <p:sldId id="273" r:id="rId20"/>
    <p:sldId id="274" r:id="rId21"/>
    <p:sldId id="275" r:id="rId22"/>
    <p:sldId id="276" r:id="rId23"/>
    <p:sldId id="277" r:id="rId24"/>
    <p:sldId id="278"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08"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05C1C-8CC7-4A36-96AE-99CB69C6B822}" type="datetimeFigureOut">
              <a:rPr lang="en-US" smtClean="0"/>
              <a:t>9/10/2018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4CF67-70E7-4EB7-9128-57D4F5BADFBC}" type="slidenum">
              <a:rPr lang="en-US" smtClean="0"/>
              <a:t>‹#›</a:t>
            </a:fld>
            <a:endParaRPr lang="en-US"/>
          </a:p>
        </p:txBody>
      </p:sp>
    </p:spTree>
    <p:extLst>
      <p:ext uri="{BB962C8B-B14F-4D97-AF65-F5344CB8AC3E}">
        <p14:creationId xmlns:p14="http://schemas.microsoft.com/office/powerpoint/2010/main" val="185893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Agricultural Outlook</a:t>
            </a:r>
            <a:r>
              <a:rPr lang="en-US" altLang="en-US" dirty="0" smtClean="0"/>
              <a:t>, November 1997</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Agriculture</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1</a:t>
            </a:fld>
            <a:endParaRPr lang="en-US"/>
          </a:p>
        </p:txBody>
      </p:sp>
    </p:spTree>
    <p:extLst>
      <p:ext uri="{BB962C8B-B14F-4D97-AF65-F5344CB8AC3E}">
        <p14:creationId xmlns:p14="http://schemas.microsoft.com/office/powerpoint/2010/main" val="417987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Vegetables and Melons Outlook</a:t>
            </a:r>
            <a:r>
              <a:rPr lang="en-US" altLang="en-US" dirty="0" smtClean="0"/>
              <a:t> (VGS-286), October 2001</a:t>
            </a:r>
          </a:p>
          <a:p>
            <a:pPr eaLnBrk="1" hangingPunct="1"/>
            <a:endParaRPr lang="en-US" altLang="en-US" dirty="0" smtClean="0"/>
          </a:p>
          <a:p>
            <a:pPr eaLnBrk="1" hangingPunct="1"/>
            <a:r>
              <a:rPr lang="en-US" altLang="en-US" dirty="0" smtClean="0"/>
              <a:t>Photo: © Dynamic Graphics, </a:t>
            </a:r>
            <a:r>
              <a:rPr lang="en-US" altLang="en-US" i="1" dirty="0" smtClean="0"/>
              <a:t>Active Families</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11</a:t>
            </a:fld>
            <a:endParaRPr lang="en-US"/>
          </a:p>
        </p:txBody>
      </p:sp>
    </p:spTree>
    <p:extLst>
      <p:ext uri="{BB962C8B-B14F-4D97-AF65-F5344CB8AC3E}">
        <p14:creationId xmlns:p14="http://schemas.microsoft.com/office/powerpoint/2010/main" val="283494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Source: USDA/ERS, </a:t>
            </a:r>
            <a:r>
              <a:rPr lang="en-US" altLang="en-US" i="1" dirty="0" err="1" smtClean="0"/>
              <a:t>FoodReview</a:t>
            </a:r>
            <a:r>
              <a:rPr lang="en-US" altLang="en-US" dirty="0" smtClean="0"/>
              <a:t>, Volume 23, Issue 1</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12</a:t>
            </a:fld>
            <a:endParaRPr lang="en-US"/>
          </a:p>
        </p:txBody>
      </p:sp>
    </p:spTree>
    <p:extLst>
      <p:ext uri="{BB962C8B-B14F-4D97-AF65-F5344CB8AC3E}">
        <p14:creationId xmlns:p14="http://schemas.microsoft.com/office/powerpoint/2010/main" val="110433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Agricultural Outlook</a:t>
            </a:r>
            <a:r>
              <a:rPr lang="en-US" altLang="en-US" dirty="0" smtClean="0"/>
              <a:t>, November 2000</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13</a:t>
            </a:fld>
            <a:endParaRPr lang="en-US"/>
          </a:p>
        </p:txBody>
      </p:sp>
    </p:spTree>
    <p:extLst>
      <p:ext uri="{BB962C8B-B14F-4D97-AF65-F5344CB8AC3E}">
        <p14:creationId xmlns:p14="http://schemas.microsoft.com/office/powerpoint/2010/main" val="2940841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cs typeface="Times New Roman" charset="0"/>
              </a:rPr>
              <a:t>Source: USDA/ERS, </a:t>
            </a:r>
            <a:r>
              <a:rPr lang="en-US" altLang="en-US" i="1" dirty="0" smtClean="0">
                <a:cs typeface="Times New Roman" charset="0"/>
              </a:rPr>
              <a:t>Agricultural Outlook</a:t>
            </a:r>
            <a:r>
              <a:rPr lang="en-US" altLang="en-US" dirty="0" smtClean="0">
                <a:cs typeface="Times New Roman" charset="0"/>
              </a:rPr>
              <a:t>, November 2002</a:t>
            </a:r>
            <a:endParaRPr lang="en-US" altLang="en-US" dirty="0" smtClean="0"/>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Agriculture</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14</a:t>
            </a:fld>
            <a:endParaRPr lang="en-US"/>
          </a:p>
        </p:txBody>
      </p:sp>
    </p:spTree>
    <p:extLst>
      <p:ext uri="{BB962C8B-B14F-4D97-AF65-F5344CB8AC3E}">
        <p14:creationId xmlns:p14="http://schemas.microsoft.com/office/powerpoint/2010/main" val="3668400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Fruit and Tree Nuts Outlook</a:t>
            </a:r>
            <a:r>
              <a:rPr lang="en-US" altLang="en-US" dirty="0" smtClean="0"/>
              <a:t> (FTS-296), January 2002</a:t>
            </a:r>
          </a:p>
          <a:p>
            <a:pPr eaLnBrk="1" hangingPunct="1"/>
            <a:endParaRPr lang="en-US" altLang="en-US" dirty="0" smtClean="0"/>
          </a:p>
          <a:p>
            <a:pPr eaLnBrk="1" hangingPunct="1"/>
            <a:r>
              <a:rPr lang="en-US" altLang="en-US" dirty="0" smtClean="0"/>
              <a:t>World War II (1939-1945)</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15</a:t>
            </a:fld>
            <a:endParaRPr lang="en-US"/>
          </a:p>
        </p:txBody>
      </p:sp>
    </p:spTree>
    <p:extLst>
      <p:ext uri="{BB962C8B-B14F-4D97-AF65-F5344CB8AC3E}">
        <p14:creationId xmlns:p14="http://schemas.microsoft.com/office/powerpoint/2010/main" val="2952006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cs typeface="Times New Roman" charset="0"/>
              </a:rPr>
              <a:t>Source: USDA, </a:t>
            </a:r>
            <a:r>
              <a:rPr lang="en-US" altLang="en-US" i="1" dirty="0" smtClean="0">
                <a:cs typeface="Times New Roman" charset="0"/>
              </a:rPr>
              <a:t>Agricultural Research</a:t>
            </a:r>
            <a:r>
              <a:rPr lang="en-US" altLang="en-US" dirty="0" smtClean="0">
                <a:cs typeface="Times New Roman" charset="0"/>
              </a:rPr>
              <a:t>, January 2004</a:t>
            </a:r>
            <a:endParaRPr lang="en-US" altLang="en-US" dirty="0" smtClean="0"/>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16</a:t>
            </a:fld>
            <a:endParaRPr lang="en-US"/>
          </a:p>
        </p:txBody>
      </p:sp>
    </p:spTree>
    <p:extLst>
      <p:ext uri="{BB962C8B-B14F-4D97-AF65-F5344CB8AC3E}">
        <p14:creationId xmlns:p14="http://schemas.microsoft.com/office/powerpoint/2010/main" val="205533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cs typeface="Times New Roman" charset="0"/>
              </a:rPr>
              <a:t>Source: The University of Maine, Cooperative Extension, </a:t>
            </a:r>
            <a:r>
              <a:rPr lang="en-US" altLang="en-US" i="1" dirty="0" smtClean="0">
                <a:cs typeface="Times New Roman" charset="0"/>
              </a:rPr>
              <a:t>Facts About Eggs</a:t>
            </a:r>
            <a:r>
              <a:rPr lang="en-US" altLang="en-US" dirty="0" smtClean="0">
                <a:cs typeface="Times New Roman" charset="0"/>
              </a:rPr>
              <a:t> (Bulletin #2257), June 2002</a:t>
            </a:r>
            <a:endParaRPr lang="en-US" altLang="en-US" dirty="0" smtClean="0"/>
          </a:p>
          <a:p>
            <a:pPr eaLnBrk="1" hangingPunct="1"/>
            <a:endParaRPr lang="en-US" altLang="en-US" dirty="0" smtClean="0"/>
          </a:p>
          <a:p>
            <a:pPr eaLnBrk="1" hangingPunct="1"/>
            <a:r>
              <a:rPr lang="en-US" altLang="en-US" dirty="0" smtClean="0"/>
              <a:t>Photo: © </a:t>
            </a:r>
            <a:r>
              <a:rPr lang="en-US" altLang="en-US" dirty="0" err="1" smtClean="0"/>
              <a:t>Creatas</a:t>
            </a:r>
            <a:r>
              <a:rPr lang="en-US" altLang="en-US" dirty="0" smtClean="0"/>
              <a:t>, </a:t>
            </a:r>
            <a:r>
              <a:rPr lang="en-US" altLang="en-US" i="1" dirty="0" smtClean="0"/>
              <a:t>Farm to Table</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17</a:t>
            </a:fld>
            <a:endParaRPr lang="en-US"/>
          </a:p>
        </p:txBody>
      </p:sp>
    </p:spTree>
    <p:extLst>
      <p:ext uri="{BB962C8B-B14F-4D97-AF65-F5344CB8AC3E}">
        <p14:creationId xmlns:p14="http://schemas.microsoft.com/office/powerpoint/2010/main" val="3973512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Fruit and Tree Nuts Outlook</a:t>
            </a:r>
            <a:r>
              <a:rPr lang="en-US" altLang="en-US" dirty="0" smtClean="0"/>
              <a:t> (FTS-296), January 2002</a:t>
            </a:r>
          </a:p>
          <a:p>
            <a:pPr eaLnBrk="1" hangingPunct="1"/>
            <a:endParaRPr lang="en-US" altLang="en-US" dirty="0" smtClean="0"/>
          </a:p>
          <a:p>
            <a:pPr eaLnBrk="1" hangingPunct="1"/>
            <a:r>
              <a:rPr lang="en-US" altLang="en-US" dirty="0" smtClean="0"/>
              <a:t>World War II (1939-1945)</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18</a:t>
            </a:fld>
            <a:endParaRPr lang="en-US"/>
          </a:p>
        </p:txBody>
      </p:sp>
    </p:spTree>
    <p:extLst>
      <p:ext uri="{BB962C8B-B14F-4D97-AF65-F5344CB8AC3E}">
        <p14:creationId xmlns:p14="http://schemas.microsoft.com/office/powerpoint/2010/main" val="2952006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Agricultural Outlook</a:t>
            </a:r>
            <a:r>
              <a:rPr lang="en-US" altLang="en-US" dirty="0" smtClean="0"/>
              <a:t>, March 2002</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19</a:t>
            </a:fld>
            <a:endParaRPr lang="en-US"/>
          </a:p>
        </p:txBody>
      </p:sp>
    </p:spTree>
    <p:extLst>
      <p:ext uri="{BB962C8B-B14F-4D97-AF65-F5344CB8AC3E}">
        <p14:creationId xmlns:p14="http://schemas.microsoft.com/office/powerpoint/2010/main" val="3120692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Source: USDA/ERS, </a:t>
            </a:r>
            <a:r>
              <a:rPr lang="en-US" altLang="en-US" i="1" dirty="0" smtClean="0"/>
              <a:t>New Directions in Global Food Markets</a:t>
            </a:r>
            <a:r>
              <a:rPr lang="en-US" altLang="en-US" dirty="0" smtClean="0"/>
              <a:t> (Agriculture Information Bulletin Number 794), February 2005</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20</a:t>
            </a:fld>
            <a:endParaRPr lang="en-US"/>
          </a:p>
        </p:txBody>
      </p:sp>
    </p:spTree>
    <p:extLst>
      <p:ext uri="{BB962C8B-B14F-4D97-AF65-F5344CB8AC3E}">
        <p14:creationId xmlns:p14="http://schemas.microsoft.com/office/powerpoint/2010/main" val="59120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Agricultural Outlook</a:t>
            </a:r>
            <a:r>
              <a:rPr lang="en-US" altLang="en-US" dirty="0" smtClean="0"/>
              <a:t>, September 2002</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Agriculture</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3</a:t>
            </a:fld>
            <a:endParaRPr lang="en-US"/>
          </a:p>
        </p:txBody>
      </p:sp>
    </p:spTree>
    <p:extLst>
      <p:ext uri="{BB962C8B-B14F-4D97-AF65-F5344CB8AC3E}">
        <p14:creationId xmlns:p14="http://schemas.microsoft.com/office/powerpoint/2010/main" val="4005758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cs typeface="Times New Roman" charset="0"/>
              </a:rPr>
              <a:t>Source: American Heart Association, </a:t>
            </a:r>
            <a:r>
              <a:rPr lang="en-US" altLang="en-US" i="1" dirty="0" smtClean="0">
                <a:cs typeface="Times New Roman" charset="0"/>
              </a:rPr>
              <a:t>Heart and Stroke Facts</a:t>
            </a:r>
            <a:r>
              <a:rPr lang="en-US" altLang="en-US" dirty="0" smtClean="0">
                <a:cs typeface="Times New Roman" charset="0"/>
              </a:rPr>
              <a:t>, 2003</a:t>
            </a:r>
          </a:p>
          <a:p>
            <a:pPr eaLnBrk="1" hangingPunct="1"/>
            <a:endParaRPr lang="en-US" altLang="en-US" dirty="0" smtClean="0">
              <a:cs typeface="Times New Roman" charset="0"/>
            </a:endParaRPr>
          </a:p>
          <a:p>
            <a:pPr eaLnBrk="1" hangingPunct="1"/>
            <a:r>
              <a:rPr lang="en-US" altLang="en-US" dirty="0" smtClean="0">
                <a:cs typeface="Times New Roman" charset="0"/>
              </a:rPr>
              <a:t>Photo: © Brand X Pictures, </a:t>
            </a:r>
            <a:r>
              <a:rPr lang="en-US" altLang="en-US" i="1" dirty="0" smtClean="0">
                <a:cs typeface="Times New Roman" charset="0"/>
              </a:rPr>
              <a:t>Sporting Challenge</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21</a:t>
            </a:fld>
            <a:endParaRPr lang="en-US"/>
          </a:p>
        </p:txBody>
      </p:sp>
    </p:spTree>
    <p:extLst>
      <p:ext uri="{BB962C8B-B14F-4D97-AF65-F5344CB8AC3E}">
        <p14:creationId xmlns:p14="http://schemas.microsoft.com/office/powerpoint/2010/main" val="552508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 Department of Health and Human Services, </a:t>
            </a:r>
            <a:r>
              <a:rPr lang="en-US" altLang="en-US" i="1" dirty="0" smtClean="0"/>
              <a:t>Physical Activity and Health: A Report of the Surgeon General</a:t>
            </a:r>
            <a:r>
              <a:rPr lang="en-US" altLang="en-US" dirty="0" smtClean="0"/>
              <a:t>, 1996</a:t>
            </a:r>
          </a:p>
          <a:p>
            <a:pPr eaLnBrk="1" hangingPunct="1"/>
            <a:endParaRPr lang="en-US" altLang="en-US" dirty="0" smtClean="0"/>
          </a:p>
          <a:p>
            <a:pPr eaLnBrk="1" hangingPunct="1"/>
            <a:r>
              <a:rPr lang="en-US" altLang="en-US" dirty="0" smtClean="0"/>
              <a:t>Photo: © Corel Corporation, </a:t>
            </a:r>
            <a:r>
              <a:rPr lang="en-US" altLang="en-US" i="1" dirty="0" smtClean="0"/>
              <a:t>China</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22</a:t>
            </a:fld>
            <a:endParaRPr lang="en-US"/>
          </a:p>
        </p:txBody>
      </p:sp>
    </p:spTree>
    <p:extLst>
      <p:ext uri="{BB962C8B-B14F-4D97-AF65-F5344CB8AC3E}">
        <p14:creationId xmlns:p14="http://schemas.microsoft.com/office/powerpoint/2010/main" val="3018015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National Institutes of Health, National Eye Institute</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a:t>
            </a:r>
            <a:r>
              <a:rPr lang="en-US" altLang="en-US" i="1" dirty="0" smtClean="0"/>
              <a:t>Beauty and Health</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23</a:t>
            </a:fld>
            <a:endParaRPr lang="en-US"/>
          </a:p>
        </p:txBody>
      </p:sp>
    </p:spTree>
    <p:extLst>
      <p:ext uri="{BB962C8B-B14F-4D97-AF65-F5344CB8AC3E}">
        <p14:creationId xmlns:p14="http://schemas.microsoft.com/office/powerpoint/2010/main" val="1036599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Source: National Institute for Occupational Safety and Health, </a:t>
            </a:r>
            <a:r>
              <a:rPr lang="en-US" altLang="en-US" i="1" dirty="0" smtClean="0"/>
              <a:t>the Industrial Environment—its Evaluation &amp; Control</a:t>
            </a:r>
            <a:r>
              <a:rPr lang="en-US" altLang="en-US" dirty="0" smtClean="0"/>
              <a:t>, 1973</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24</a:t>
            </a:fld>
            <a:endParaRPr lang="en-US"/>
          </a:p>
        </p:txBody>
      </p:sp>
    </p:spTree>
    <p:extLst>
      <p:ext uri="{BB962C8B-B14F-4D97-AF65-F5344CB8AC3E}">
        <p14:creationId xmlns:p14="http://schemas.microsoft.com/office/powerpoint/2010/main" val="1018927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Fruit and Tree Nuts Outlook</a:t>
            </a:r>
            <a:r>
              <a:rPr lang="en-US" altLang="en-US" dirty="0" smtClean="0"/>
              <a:t> (FTS-296), January 2002</a:t>
            </a:r>
          </a:p>
          <a:p>
            <a:pPr eaLnBrk="1" hangingPunct="1"/>
            <a:endParaRPr lang="en-US" altLang="en-US" dirty="0" smtClean="0"/>
          </a:p>
          <a:p>
            <a:pPr eaLnBrk="1" hangingPunct="1"/>
            <a:r>
              <a:rPr lang="en-US" altLang="en-US" dirty="0" smtClean="0"/>
              <a:t>World War II (1939-1945)</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25</a:t>
            </a:fld>
            <a:endParaRPr lang="en-US"/>
          </a:p>
        </p:txBody>
      </p:sp>
    </p:spTree>
    <p:extLst>
      <p:ext uri="{BB962C8B-B14F-4D97-AF65-F5344CB8AC3E}">
        <p14:creationId xmlns:p14="http://schemas.microsoft.com/office/powerpoint/2010/main" val="295200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National Institute for Occupational Safety and Health, </a:t>
            </a:r>
            <a:r>
              <a:rPr lang="en-US" altLang="en-US" i="1" dirty="0" smtClean="0"/>
              <a:t>the Industrial Environment—its Evaluation &amp; Control</a:t>
            </a:r>
            <a:r>
              <a:rPr lang="en-US" altLang="en-US" dirty="0" smtClean="0"/>
              <a:t>, 1973</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Market Fresh</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4</a:t>
            </a:fld>
            <a:endParaRPr lang="en-US"/>
          </a:p>
        </p:txBody>
      </p:sp>
    </p:spTree>
    <p:extLst>
      <p:ext uri="{BB962C8B-B14F-4D97-AF65-F5344CB8AC3E}">
        <p14:creationId xmlns:p14="http://schemas.microsoft.com/office/powerpoint/2010/main" val="15960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 Department of Health and Human Services, </a:t>
            </a:r>
            <a:r>
              <a:rPr lang="en-US" altLang="en-US" i="1" dirty="0" smtClean="0"/>
              <a:t>Oral Health in America: A Report of the Surgeon General</a:t>
            </a:r>
            <a:r>
              <a:rPr lang="en-US" altLang="en-US" dirty="0" smtClean="0"/>
              <a:t>, 2000</a:t>
            </a:r>
          </a:p>
          <a:p>
            <a:pPr eaLnBrk="1" hangingPunct="1"/>
            <a:endParaRPr lang="en-US" altLang="en-US" dirty="0" smtClean="0"/>
          </a:p>
          <a:p>
            <a:pPr eaLnBrk="1" hangingPunct="1"/>
            <a:r>
              <a:rPr lang="en-US" altLang="en-US" dirty="0" smtClean="0"/>
              <a:t>Photo: © </a:t>
            </a:r>
            <a:r>
              <a:rPr lang="en-US" altLang="en-US" dirty="0" err="1" smtClean="0"/>
              <a:t>Creatas</a:t>
            </a:r>
            <a:r>
              <a:rPr lang="en-US" altLang="en-US" dirty="0" smtClean="0"/>
              <a:t>, </a:t>
            </a:r>
            <a:r>
              <a:rPr lang="en-US" altLang="en-US" i="1" dirty="0" smtClean="0"/>
              <a:t>Farm to Table</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5</a:t>
            </a:fld>
            <a:endParaRPr lang="en-US"/>
          </a:p>
        </p:txBody>
      </p:sp>
    </p:spTree>
    <p:extLst>
      <p:ext uri="{BB962C8B-B14F-4D97-AF65-F5344CB8AC3E}">
        <p14:creationId xmlns:p14="http://schemas.microsoft.com/office/powerpoint/2010/main" val="323814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 Department of the Treasury, Bureau of Engraving and Printing</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Shopping List</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6</a:t>
            </a:fld>
            <a:endParaRPr lang="en-US"/>
          </a:p>
        </p:txBody>
      </p:sp>
    </p:spTree>
    <p:extLst>
      <p:ext uri="{BB962C8B-B14F-4D97-AF65-F5344CB8AC3E}">
        <p14:creationId xmlns:p14="http://schemas.microsoft.com/office/powerpoint/2010/main" val="374167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smtClean="0"/>
              <a:t>Managing for Safer Food</a:t>
            </a:r>
            <a:r>
              <a:rPr lang="en-US" altLang="en-US" dirty="0" smtClean="0"/>
              <a:t> (Agricultural Economic Report No. 817), April 2003</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Agriculture</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7</a:t>
            </a:fld>
            <a:endParaRPr lang="en-US"/>
          </a:p>
        </p:txBody>
      </p:sp>
    </p:spTree>
    <p:extLst>
      <p:ext uri="{BB962C8B-B14F-4D97-AF65-F5344CB8AC3E}">
        <p14:creationId xmlns:p14="http://schemas.microsoft.com/office/powerpoint/2010/main" val="135175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USDA/ERS, </a:t>
            </a:r>
            <a:r>
              <a:rPr lang="en-US" altLang="en-US" i="1" dirty="0" err="1" smtClean="0"/>
              <a:t>FoodReview</a:t>
            </a:r>
            <a:r>
              <a:rPr lang="en-US" altLang="en-US" dirty="0" smtClean="0"/>
              <a:t>, September-December 2001</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People and Lifestyles</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8</a:t>
            </a:fld>
            <a:endParaRPr lang="en-US"/>
          </a:p>
        </p:txBody>
      </p:sp>
    </p:spTree>
    <p:extLst>
      <p:ext uri="{BB962C8B-B14F-4D97-AF65-F5344CB8AC3E}">
        <p14:creationId xmlns:p14="http://schemas.microsoft.com/office/powerpoint/2010/main" val="386509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 </a:t>
            </a:r>
            <a:r>
              <a:rPr lang="en-US" altLang="en-US" i="1" dirty="0" smtClean="0"/>
              <a:t>Agricultural Research</a:t>
            </a:r>
            <a:r>
              <a:rPr lang="en-US" altLang="en-US" dirty="0" smtClean="0"/>
              <a:t>, September 2003</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err="1" smtClean="0"/>
              <a:t>TechnoCulture</a:t>
            </a:r>
            <a:r>
              <a:rPr lang="en-US" altLang="en-US" i="1" dirty="0" smtClean="0"/>
              <a:t> and Urban Life</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9</a:t>
            </a:fld>
            <a:endParaRPr lang="en-US"/>
          </a:p>
        </p:txBody>
      </p:sp>
    </p:spTree>
    <p:extLst>
      <p:ext uri="{BB962C8B-B14F-4D97-AF65-F5344CB8AC3E}">
        <p14:creationId xmlns:p14="http://schemas.microsoft.com/office/powerpoint/2010/main" val="333102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Source: USDA, </a:t>
            </a:r>
            <a:r>
              <a:rPr lang="en-US" altLang="en-US" i="1" dirty="0" err="1" smtClean="0"/>
              <a:t>FoodReview</a:t>
            </a:r>
            <a:r>
              <a:rPr lang="en-US" altLang="en-US" dirty="0" smtClean="0"/>
              <a:t>, Volume 24, Issue 1</a:t>
            </a:r>
          </a:p>
          <a:p>
            <a:pPr eaLnBrk="1" hangingPunct="1"/>
            <a:endParaRPr lang="en-US" altLang="en-US" dirty="0" smtClean="0"/>
          </a:p>
          <a:p>
            <a:pPr eaLnBrk="1" hangingPunct="1"/>
            <a:r>
              <a:rPr lang="en-US" altLang="en-US" dirty="0" smtClean="0"/>
              <a:t>Photo: © </a:t>
            </a:r>
            <a:r>
              <a:rPr lang="en-US" altLang="en-US" dirty="0" err="1" smtClean="0"/>
              <a:t>PhotoDisc</a:t>
            </a:r>
            <a:r>
              <a:rPr lang="en-US" altLang="en-US" dirty="0" smtClean="0"/>
              <a:t>, Inc., </a:t>
            </a:r>
            <a:r>
              <a:rPr lang="en-US" altLang="en-US" i="1" dirty="0" smtClean="0"/>
              <a:t>Backgrounds and Objects</a:t>
            </a:r>
          </a:p>
          <a:p>
            <a:endParaRPr lang="en-US" dirty="0"/>
          </a:p>
        </p:txBody>
      </p:sp>
      <p:sp>
        <p:nvSpPr>
          <p:cNvPr id="4" name="Slide Number Placeholder 3"/>
          <p:cNvSpPr>
            <a:spLocks noGrp="1"/>
          </p:cNvSpPr>
          <p:nvPr>
            <p:ph type="sldNum" sz="quarter" idx="10"/>
          </p:nvPr>
        </p:nvSpPr>
        <p:spPr/>
        <p:txBody>
          <a:bodyPr/>
          <a:lstStyle/>
          <a:p>
            <a:fld id="{4034CF67-70E7-4EB7-9128-57D4F5BADFBC}" type="slidenum">
              <a:rPr lang="en-US" smtClean="0"/>
              <a:t>10</a:t>
            </a:fld>
            <a:endParaRPr lang="en-US"/>
          </a:p>
        </p:txBody>
      </p:sp>
    </p:spTree>
    <p:extLst>
      <p:ext uri="{BB962C8B-B14F-4D97-AF65-F5344CB8AC3E}">
        <p14:creationId xmlns:p14="http://schemas.microsoft.com/office/powerpoint/2010/main" val="266835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9FB4C6-A3C1-494B-89DF-FBE0314FF36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192064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FB4C6-A3C1-494B-89DF-FBE0314FF36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137660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FB4C6-A3C1-494B-89DF-FBE0314FF36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197092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9FB4C6-A3C1-494B-89DF-FBE0314FF36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228187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FB4C6-A3C1-494B-89DF-FBE0314FF361}"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108955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9FB4C6-A3C1-494B-89DF-FBE0314FF361}"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144467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9FB4C6-A3C1-494B-89DF-FBE0314FF361}"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3100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9FB4C6-A3C1-494B-89DF-FBE0314FF361}"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408007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FB4C6-A3C1-494B-89DF-FBE0314FF361}"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364430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FB4C6-A3C1-494B-89DF-FBE0314FF361}"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311236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FB4C6-A3C1-494B-89DF-FBE0314FF361}"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680DF-64EE-2D4C-B2A1-C7D85D842D6D}" type="slidenum">
              <a:rPr lang="en-US" smtClean="0"/>
              <a:t>‹#›</a:t>
            </a:fld>
            <a:endParaRPr lang="en-US"/>
          </a:p>
        </p:txBody>
      </p:sp>
    </p:spTree>
    <p:extLst>
      <p:ext uri="{BB962C8B-B14F-4D97-AF65-F5344CB8AC3E}">
        <p14:creationId xmlns:p14="http://schemas.microsoft.com/office/powerpoint/2010/main" val="415969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B4C6-A3C1-494B-89DF-FBE0314FF361}" type="datetimeFigureOut">
              <a:rPr lang="en-US" smtClean="0"/>
              <a:t>9/10/2018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680DF-64EE-2D4C-B2A1-C7D85D842D6D}" type="slidenum">
              <a:rPr lang="en-US" smtClean="0"/>
              <a:t>‹#›</a:t>
            </a:fld>
            <a:endParaRPr lang="en-US"/>
          </a:p>
        </p:txBody>
      </p:sp>
    </p:spTree>
    <p:extLst>
      <p:ext uri="{BB962C8B-B14F-4D97-AF65-F5344CB8AC3E}">
        <p14:creationId xmlns:p14="http://schemas.microsoft.com/office/powerpoint/2010/main" val="2512116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endParaRPr lang="en-US" altLang="en-US" dirty="0" smtClean="0"/>
          </a:p>
          <a:p>
            <a:pPr marL="0" indent="0">
              <a:buNone/>
            </a:pPr>
            <a:r>
              <a:rPr lang="en-US" altLang="en-US" dirty="0" smtClean="0"/>
              <a:t>When </a:t>
            </a:r>
            <a:r>
              <a:rPr lang="en-US" altLang="en-US" dirty="0"/>
              <a:t>carrots arrived in England and France, the lacy green tops were prized as an adornment for women’s hats and hair.</a:t>
            </a:r>
          </a:p>
          <a:p>
            <a:endParaRPr lang="en-US" dirty="0"/>
          </a:p>
        </p:txBody>
      </p:sp>
      <p:pic>
        <p:nvPicPr>
          <p:cNvPr id="6" name="Content Placeholder 5" descr="D:\PHOTOS\LO_RES\19133.TIF"/>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64271" y="1600200"/>
            <a:ext cx="3024458" cy="4525963"/>
          </a:xfrm>
        </p:spPr>
      </p:pic>
    </p:spTree>
    <p:extLst>
      <p:ext uri="{BB962C8B-B14F-4D97-AF65-F5344CB8AC3E}">
        <p14:creationId xmlns:p14="http://schemas.microsoft.com/office/powerpoint/2010/main" val="4288628456"/>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endParaRPr lang="en-US" altLang="en-US" dirty="0" smtClean="0"/>
          </a:p>
          <a:p>
            <a:pPr marL="0" indent="0">
              <a:buNone/>
            </a:pPr>
            <a:r>
              <a:rPr lang="en-US" altLang="en-US" dirty="0" smtClean="0"/>
              <a:t>Potato </a:t>
            </a:r>
            <a:r>
              <a:rPr lang="en-US" altLang="en-US" dirty="0"/>
              <a:t>starch is used in baked goods, such as specialty breads, rolls, and crackers, instant pudding mixes, and molding confections, such as gum drops, jelly beans, and chewing gum.</a:t>
            </a:r>
          </a:p>
          <a:p>
            <a:endParaRPr lang="en-US" dirty="0"/>
          </a:p>
        </p:txBody>
      </p:sp>
      <p:pic>
        <p:nvPicPr>
          <p:cNvPr id="6" name="Content Placeholder 5" descr="D:\PHOTOS\600K\8059.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984155" y="1600200"/>
            <a:ext cx="2984689" cy="4525963"/>
          </a:xfrm>
        </p:spPr>
      </p:pic>
    </p:spTree>
    <p:extLst>
      <p:ext uri="{BB962C8B-B14F-4D97-AF65-F5344CB8AC3E}">
        <p14:creationId xmlns:p14="http://schemas.microsoft.com/office/powerpoint/2010/main" val="237891535"/>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normAutofit/>
          </a:bodyPr>
          <a:lstStyle/>
          <a:p>
            <a:pPr marL="0" indent="0">
              <a:buNone/>
            </a:pPr>
            <a:r>
              <a:rPr lang="en-US" altLang="en-US" dirty="0">
                <a:cs typeface="Times New Roman" charset="0"/>
              </a:rPr>
              <a:t>Pumpkins are native to the Americas and are members of the </a:t>
            </a:r>
            <a:r>
              <a:rPr lang="en-US" altLang="en-US" i="1" dirty="0">
                <a:cs typeface="Times New Roman" charset="0"/>
              </a:rPr>
              <a:t>Cucurbit</a:t>
            </a:r>
            <a:r>
              <a:rPr lang="en-US" altLang="en-US" dirty="0">
                <a:cs typeface="Times New Roman" charset="0"/>
              </a:rPr>
              <a:t> (gourd) family, which includes watermelon, cucumbers, and zucchini squash. The ornamental jack-o-lantern remains the most popular use of pumpkins in the U. S.</a:t>
            </a:r>
          </a:p>
          <a:p>
            <a:endParaRPr lang="en-US" dirty="0"/>
          </a:p>
        </p:txBody>
      </p:sp>
      <p:pic>
        <p:nvPicPr>
          <p:cNvPr id="6" name="Picture 7" descr="D:\RGB_LOW\05184FRL.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69801" y="1600200"/>
            <a:ext cx="2995398" cy="4525963"/>
          </a:xfrm>
        </p:spPr>
      </p:pic>
    </p:spTree>
    <p:extLst>
      <p:ext uri="{BB962C8B-B14F-4D97-AF65-F5344CB8AC3E}">
        <p14:creationId xmlns:p14="http://schemas.microsoft.com/office/powerpoint/2010/main" val="237891535"/>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6" name="Content Placeholder 5"/>
          <p:cNvSpPr>
            <a:spLocks noGrp="1"/>
          </p:cNvSpPr>
          <p:nvPr>
            <p:ph idx="1"/>
          </p:nvPr>
        </p:nvSpPr>
        <p:spPr/>
        <p:txBody>
          <a:bodyPr>
            <a:normAutofit fontScale="92500" lnSpcReduction="20000"/>
          </a:bodyPr>
          <a:lstStyle/>
          <a:p>
            <a:pPr marL="0" indent="0">
              <a:buNone/>
            </a:pPr>
            <a:r>
              <a:rPr lang="en-US" altLang="en-US" dirty="0">
                <a:cs typeface="Times New Roman" charset="0"/>
              </a:rPr>
              <a:t>As World War II loomed in Europe, some critics…began to complain about the vitamin deficiencies of processed food. They linked such food to the dismal health status of many new military </a:t>
            </a:r>
            <a:r>
              <a:rPr lang="en-US" altLang="en-US" dirty="0" smtClean="0">
                <a:cs typeface="Times New Roman" charset="0"/>
              </a:rPr>
              <a:t>recruits.</a:t>
            </a:r>
          </a:p>
          <a:p>
            <a:pPr marL="0" indent="0">
              <a:buNone/>
            </a:pPr>
            <a:r>
              <a:rPr lang="en-US" altLang="en-US" dirty="0" smtClean="0">
                <a:cs typeface="Times New Roman" charset="0"/>
              </a:rPr>
              <a:t>In </a:t>
            </a:r>
            <a:r>
              <a:rPr lang="en-US" altLang="en-US" dirty="0">
                <a:cs typeface="Times New Roman" charset="0"/>
              </a:rPr>
              <a:t>1940 and 1941, physicians at Mayo Clinic found that teenagers placed on a diet low in thiamine (vitamin B1) became surly and uncooperative. As a result, the Federal Government had millers restore thiamine (dubbed the “morale vitamin”) into bread flour.</a:t>
            </a:r>
            <a:endParaRPr lang="en-US" altLang="en-US" dirty="0"/>
          </a:p>
          <a:p>
            <a:endParaRPr lang="en-US" dirty="0"/>
          </a:p>
        </p:txBody>
      </p:sp>
    </p:spTree>
    <p:extLst>
      <p:ext uri="{BB962C8B-B14F-4D97-AF65-F5344CB8AC3E}">
        <p14:creationId xmlns:p14="http://schemas.microsoft.com/office/powerpoint/2010/main" val="237891535"/>
      </p:ext>
    </p:extLst>
  </p:cSld>
  <p:clrMapOvr>
    <a:masterClrMapping/>
  </p:clrMapOvr>
  <mc:AlternateContent xmlns:mc="http://schemas.openxmlformats.org/markup-compatibility/2006" xmlns:p14="http://schemas.microsoft.com/office/powerpoint/2010/main">
    <mc:Choice Requires="p14">
      <p:transition spd="slow" p14:dur="4000" advClick="0" advTm="20000">
        <p14:vortex dir="r"/>
      </p:transition>
    </mc:Choice>
    <mc:Fallback xmlns="">
      <p:transition spd="slow" advClick="0" advTm="2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r>
              <a:rPr lang="en-US" altLang="en-US" dirty="0">
                <a:cs typeface="Times New Roman" charset="0"/>
              </a:rPr>
              <a:t>Like white asparagus, white (blanched) celery is preferred in some European countries. In fact, during the early 1900’s, white celery was in vogue in the U.S., and not until the 1940’s did green celery become the industry standard.</a:t>
            </a:r>
            <a:r>
              <a:rPr lang="en-US" altLang="en-US" dirty="0"/>
              <a:t> </a:t>
            </a:r>
          </a:p>
          <a:p>
            <a:endParaRPr lang="en-US" dirty="0"/>
          </a:p>
        </p:txBody>
      </p:sp>
      <p:pic>
        <p:nvPicPr>
          <p:cNvPr id="6" name="Picture 4" descr="D:\PHOTOS\600K\OS49029.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280272"/>
            <a:ext cx="4038600" cy="3165818"/>
          </a:xfrm>
        </p:spPr>
      </p:pic>
    </p:spTree>
    <p:extLst>
      <p:ext uri="{BB962C8B-B14F-4D97-AF65-F5344CB8AC3E}">
        <p14:creationId xmlns:p14="http://schemas.microsoft.com/office/powerpoint/2010/main" val="237891535"/>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altLang="en-US" dirty="0">
                <a:cs typeface="Times New Roman" charset="0"/>
              </a:rPr>
              <a:t>Sweet potatoes are not yams. The yam is a starchy tropical root crop of Asian or African origin, unrelated to the sweet potato family. The word “yam” came from the African word “</a:t>
            </a:r>
            <a:r>
              <a:rPr lang="en-US" altLang="en-US" dirty="0" err="1">
                <a:cs typeface="Times New Roman" charset="0"/>
              </a:rPr>
              <a:t>nyami</a:t>
            </a:r>
            <a:r>
              <a:rPr lang="en-US" altLang="en-US" dirty="0">
                <a:cs typeface="Times New Roman" charset="0"/>
              </a:rPr>
              <a:t>.” What is marketed in the U.S. as a “yam” is really a type of sweet potato.</a:t>
            </a:r>
            <a:endParaRPr lang="en-US" altLang="en-US" dirty="0"/>
          </a:p>
          <a:p>
            <a:endParaRPr lang="en-US" dirty="0"/>
          </a:p>
        </p:txBody>
      </p:sp>
      <p:pic>
        <p:nvPicPr>
          <p:cNvPr id="6" name="Picture 4" descr="D:\PHOTOS\LO_RES\19147.T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55271" y="1600200"/>
            <a:ext cx="3024458" cy="4525963"/>
          </a:xfrm>
        </p:spPr>
      </p:pic>
    </p:spTree>
    <p:extLst>
      <p:ext uri="{BB962C8B-B14F-4D97-AF65-F5344CB8AC3E}">
        <p14:creationId xmlns:p14="http://schemas.microsoft.com/office/powerpoint/2010/main" val="1738489930"/>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pPr marL="0" indent="0">
              <a:buNone/>
            </a:pPr>
            <a:endParaRPr lang="en-US" sz="4400" i="1" dirty="0" smtClean="0">
              <a:solidFill>
                <a:schemeClr val="bg1"/>
              </a:solidFill>
            </a:endParaRPr>
          </a:p>
          <a:p>
            <a:pPr marL="0" indent="0">
              <a:buNone/>
            </a:pPr>
            <a:r>
              <a:rPr lang="en-US" sz="4400" i="1" dirty="0" smtClean="0">
                <a:solidFill>
                  <a:schemeClr val="bg1"/>
                </a:solidFill>
              </a:rPr>
              <a:t>“He who opens a school door, closes a prison.”</a:t>
            </a:r>
          </a:p>
          <a:p>
            <a:pPr marL="0" indent="0">
              <a:buNone/>
            </a:pPr>
            <a:endParaRPr lang="en-US" sz="4400" dirty="0" smtClean="0">
              <a:solidFill>
                <a:schemeClr val="bg1"/>
              </a:solidFill>
            </a:endParaRPr>
          </a:p>
          <a:p>
            <a:pPr marL="0" indent="0">
              <a:buNone/>
            </a:pPr>
            <a:r>
              <a:rPr lang="en-US" sz="4400" dirty="0" smtClean="0">
                <a:solidFill>
                  <a:schemeClr val="bg1"/>
                </a:solidFill>
              </a:rPr>
              <a:t>--Victor Hugo</a:t>
            </a:r>
          </a:p>
          <a:p>
            <a:endParaRPr lang="en-US" dirty="0"/>
          </a:p>
        </p:txBody>
      </p:sp>
    </p:spTree>
    <p:extLst>
      <p:ext uri="{BB962C8B-B14F-4D97-AF65-F5344CB8AC3E}">
        <p14:creationId xmlns:p14="http://schemas.microsoft.com/office/powerpoint/2010/main" val="181019774"/>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normAutofit/>
          </a:bodyPr>
          <a:lstStyle/>
          <a:p>
            <a:pPr marL="0" indent="0">
              <a:buNone/>
            </a:pPr>
            <a:r>
              <a:rPr lang="en-US" altLang="en-US" dirty="0">
                <a:cs typeface="Times New Roman" charset="0"/>
              </a:rPr>
              <a:t>Eggplant goes back about 2,000 years in the recorded history of India, and there are actually more than 30 Sanskrit names for the fruit in ancient Indian literature. Thomas Jefferson is credited with bringing the fruit to the United States.</a:t>
            </a:r>
            <a:endParaRPr lang="en-US" altLang="en-US" dirty="0"/>
          </a:p>
          <a:p>
            <a:endParaRPr lang="en-US" dirty="0"/>
          </a:p>
        </p:txBody>
      </p:sp>
      <p:pic>
        <p:nvPicPr>
          <p:cNvPr id="6" name="Picture 4" descr="D:\PHOTOS\600K\OS49040.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1843881"/>
            <a:ext cx="4038600" cy="4038600"/>
          </a:xfrm>
        </p:spPr>
      </p:pic>
    </p:spTree>
    <p:extLst>
      <p:ext uri="{BB962C8B-B14F-4D97-AF65-F5344CB8AC3E}">
        <p14:creationId xmlns:p14="http://schemas.microsoft.com/office/powerpoint/2010/main" val="1738489930"/>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normAutofit fontScale="85000" lnSpcReduction="10000"/>
          </a:bodyPr>
          <a:lstStyle/>
          <a:p>
            <a:pPr marL="0" indent="0">
              <a:buNone/>
            </a:pPr>
            <a:r>
              <a:rPr lang="en-US" altLang="en-US" dirty="0">
                <a:cs typeface="Times New Roman" charset="0"/>
              </a:rPr>
              <a:t>Most eggs sold today are </a:t>
            </a:r>
            <a:r>
              <a:rPr lang="en-US" altLang="en-US" i="1" dirty="0">
                <a:cs typeface="Times New Roman" charset="0"/>
              </a:rPr>
              <a:t>infertile</a:t>
            </a:r>
            <a:r>
              <a:rPr lang="en-US" altLang="en-US" dirty="0">
                <a:cs typeface="Times New Roman" charset="0"/>
              </a:rPr>
              <a:t> because there are no roosters housed with the laying hens. Fertile eggs are often found at roadside stands or health foods stores. There are no nutritional differences between fertile and infertile eggs. If fertile eggs are not incubated there will be no development of the embryo and no way to distinguish them from infertile eggs.</a:t>
            </a:r>
            <a:endParaRPr lang="en-US" altLang="en-US" dirty="0"/>
          </a:p>
          <a:p>
            <a:endParaRPr lang="en-US" dirty="0"/>
          </a:p>
        </p:txBody>
      </p:sp>
      <p:pic>
        <p:nvPicPr>
          <p:cNvPr id="6" name="Picture 4" descr="D:\RGB_LOW\002145CL.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61807" y="2356499"/>
            <a:ext cx="3811385" cy="3013364"/>
          </a:xfrm>
        </p:spPr>
      </p:pic>
    </p:spTree>
    <p:extLst>
      <p:ext uri="{BB962C8B-B14F-4D97-AF65-F5344CB8AC3E}">
        <p14:creationId xmlns:p14="http://schemas.microsoft.com/office/powerpoint/2010/main" val="1738489930"/>
      </p:ext>
    </p:extLst>
  </p:cSld>
  <p:clrMapOvr>
    <a:masterClrMapping/>
  </p:clrMapOvr>
  <mc:AlternateContent xmlns:mc="http://schemas.openxmlformats.org/markup-compatibility/2006" xmlns:p14="http://schemas.microsoft.com/office/powerpoint/2010/main">
    <mc:Choice Requires="p14">
      <p:transition spd="slow" p14:dur="4000" advClick="0" advTm="15000">
        <p14:vortex dir="r"/>
      </p:transition>
    </mc:Choice>
    <mc:Fallback xmlns="">
      <p:transition spd="slow" advClick="0" advTm="1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r>
              <a:rPr lang="en-US" altLang="en-US" dirty="0"/>
              <a:t>During the 1940s, researchers created frozen concentrated orange juice as a way of providing fruit to soldiers during World War II.</a:t>
            </a:r>
          </a:p>
          <a:p>
            <a:endParaRPr lang="en-US" dirty="0"/>
          </a:p>
        </p:txBody>
      </p:sp>
      <p:sp>
        <p:nvSpPr>
          <p:cNvPr id="5" name="Content Placeholder 4"/>
          <p:cNvSpPr>
            <a:spLocks noGrp="1"/>
          </p:cNvSpPr>
          <p:nvPr>
            <p:ph sz="half" idx="2"/>
          </p:nvPr>
        </p:nvSpPr>
        <p:spPr/>
        <p:txBody>
          <a:bodyPr/>
          <a:lstStyle/>
          <a:p>
            <a:pPr marL="0" indent="0">
              <a:buNone/>
            </a:pPr>
            <a:r>
              <a:rPr lang="en-US" altLang="en-US" dirty="0"/>
              <a:t>After the war, the juice became popular in U.S. households as consumers found it more convenient than squeezing the fruit themselves.</a:t>
            </a:r>
          </a:p>
          <a:p>
            <a:endParaRPr lang="en-US" dirty="0"/>
          </a:p>
        </p:txBody>
      </p:sp>
    </p:spTree>
    <p:extLst>
      <p:ext uri="{BB962C8B-B14F-4D97-AF65-F5344CB8AC3E}">
        <p14:creationId xmlns:p14="http://schemas.microsoft.com/office/powerpoint/2010/main" val="4002936910"/>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altLang="en-US" dirty="0">
                <a:cs typeface="Times New Roman" charset="0"/>
              </a:rPr>
              <a:t>The term “snap beans” refers to the crackling sound made when fresh beans are broken in two. Once widely known as </a:t>
            </a:r>
            <a:r>
              <a:rPr lang="en-US" altLang="en-US" i="1" dirty="0">
                <a:cs typeface="Times New Roman" charset="0"/>
              </a:rPr>
              <a:t>string beans</a:t>
            </a:r>
            <a:r>
              <a:rPr lang="en-US" altLang="en-US" dirty="0">
                <a:cs typeface="Times New Roman" charset="0"/>
              </a:rPr>
              <a:t> because of their stringy pods, over the past century the tough pod strings have been bred out of most of today’s popular varieties.</a:t>
            </a:r>
          </a:p>
          <a:p>
            <a:endParaRPr lang="en-US" dirty="0"/>
          </a:p>
        </p:txBody>
      </p:sp>
      <p:pic>
        <p:nvPicPr>
          <p:cNvPr id="6" name="Picture 4" descr="D:\PHOTOS\600K\OS49023.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1843881"/>
            <a:ext cx="4038600" cy="4038600"/>
          </a:xfrm>
        </p:spPr>
      </p:pic>
    </p:spTree>
    <p:extLst>
      <p:ext uri="{BB962C8B-B14F-4D97-AF65-F5344CB8AC3E}">
        <p14:creationId xmlns:p14="http://schemas.microsoft.com/office/powerpoint/2010/main" val="4002936910"/>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idx="1"/>
          </p:nvPr>
        </p:nvSpPr>
        <p:spPr/>
        <p:txBody>
          <a:bodyPr/>
          <a:lstStyle/>
          <a:p>
            <a:pPr marL="0" indent="0">
              <a:buNone/>
            </a:pPr>
            <a:endParaRPr lang="en-US" altLang="en-US" dirty="0" smtClean="0">
              <a:cs typeface="Times New Roman" charset="0"/>
            </a:endParaRPr>
          </a:p>
          <a:p>
            <a:pPr marL="0" indent="0">
              <a:buNone/>
            </a:pPr>
            <a:r>
              <a:rPr lang="en-US" altLang="en-US" dirty="0" smtClean="0">
                <a:cs typeface="Times New Roman" charset="0"/>
              </a:rPr>
              <a:t>Henry </a:t>
            </a:r>
            <a:r>
              <a:rPr lang="en-US" altLang="en-US" dirty="0">
                <a:cs typeface="Times New Roman" charset="0"/>
              </a:rPr>
              <a:t>J. Heinz skillfully combined new advances in canning with sprightly advertising to make famous not just his pickles but his other “57 Brands,” a figure he picked out of thin air. </a:t>
            </a:r>
          </a:p>
          <a:p>
            <a:endParaRPr lang="en-US" dirty="0"/>
          </a:p>
        </p:txBody>
      </p:sp>
    </p:spTree>
    <p:extLst>
      <p:ext uri="{BB962C8B-B14F-4D97-AF65-F5344CB8AC3E}">
        <p14:creationId xmlns:p14="http://schemas.microsoft.com/office/powerpoint/2010/main" val="2043455945"/>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6" name="Content Placeholder 5"/>
          <p:cNvSpPr>
            <a:spLocks noGrp="1"/>
          </p:cNvSpPr>
          <p:nvPr>
            <p:ph idx="1"/>
          </p:nvPr>
        </p:nvSpPr>
        <p:spPr/>
        <p:txBody>
          <a:bodyPr/>
          <a:lstStyle/>
          <a:p>
            <a:pPr marL="0" indent="0">
              <a:buNone/>
            </a:pPr>
            <a:r>
              <a:rPr lang="en-US" altLang="en-US" dirty="0"/>
              <a:t>The most renowned food companies today were founded in the late 1800s and early 1900s, an era noted for the Industrial Revolution and rising household incomes. As many households could no longer afford the </a:t>
            </a:r>
            <a:r>
              <a:rPr lang="en-US" altLang="en-US" i="1" dirty="0"/>
              <a:t>time</a:t>
            </a:r>
            <a:r>
              <a:rPr lang="en-US" altLang="en-US" dirty="0"/>
              <a:t> to process farm products, entrepreneurs capitalized by launching new food companies.</a:t>
            </a:r>
          </a:p>
          <a:p>
            <a:endParaRPr lang="en-US" dirty="0"/>
          </a:p>
        </p:txBody>
      </p:sp>
    </p:spTree>
    <p:extLst>
      <p:ext uri="{BB962C8B-B14F-4D97-AF65-F5344CB8AC3E}">
        <p14:creationId xmlns:p14="http://schemas.microsoft.com/office/powerpoint/2010/main" val="4002936910"/>
      </p:ext>
    </p:extLst>
  </p:cSld>
  <p:clrMapOvr>
    <a:masterClrMapping/>
  </p:clrMapOvr>
  <mc:AlternateContent xmlns:mc="http://schemas.openxmlformats.org/markup-compatibility/2006" xmlns:p14="http://schemas.microsoft.com/office/powerpoint/2010/main">
    <mc:Choice Requires="p14">
      <p:transition spd="slow" p14:dur="4000" advClick="0" advTm="15000">
        <p14:vortex dir="r"/>
      </p:transition>
    </mc:Choice>
    <mc:Fallback xmlns="">
      <p:transition spd="slow" advClick="0" advTm="1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r>
              <a:rPr lang="en-US" dirty="0" smtClean="0">
                <a:cs typeface="Times New Roman" charset="0"/>
              </a:rPr>
              <a:t>Each </a:t>
            </a:r>
            <a:r>
              <a:rPr lang="en-US" dirty="0">
                <a:cs typeface="Times New Roman" charset="0"/>
              </a:rPr>
              <a:t>day an average heart “beats” (expands and contracts) 100,000 times and pumps about 2,000 gallons of blood. In a 70-year lifetime, an average human heart beats </a:t>
            </a:r>
            <a:r>
              <a:rPr lang="en-US" i="1" dirty="0">
                <a:cs typeface="Times New Roman" charset="0"/>
              </a:rPr>
              <a:t>more than 2.5 billion times</a:t>
            </a:r>
            <a:r>
              <a:rPr lang="en-US" dirty="0">
                <a:cs typeface="Times New Roman" charset="0"/>
              </a:rPr>
              <a:t>.</a:t>
            </a:r>
            <a:endParaRPr lang="en-US" dirty="0"/>
          </a:p>
          <a:p>
            <a:endParaRPr lang="en-US" dirty="0"/>
          </a:p>
        </p:txBody>
      </p:sp>
      <p:pic>
        <p:nvPicPr>
          <p:cNvPr id="6" name="Picture 7" descr="D:\Images\Screen_Res\BXP30896s.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73034" y="1600200"/>
            <a:ext cx="2988932" cy="4525963"/>
          </a:xfrm>
        </p:spPr>
      </p:pic>
    </p:spTree>
    <p:extLst>
      <p:ext uri="{BB962C8B-B14F-4D97-AF65-F5344CB8AC3E}">
        <p14:creationId xmlns:p14="http://schemas.microsoft.com/office/powerpoint/2010/main" val="4002936910"/>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normAutofit/>
          </a:bodyPr>
          <a:lstStyle/>
          <a:p>
            <a:pPr marL="0" indent="0">
              <a:buNone/>
            </a:pPr>
            <a:r>
              <a:rPr lang="en-US" dirty="0">
                <a:cs typeface="Times New Roman" charset="0"/>
              </a:rPr>
              <a:t>In ancient China as early as 3000 to 1000 B.C., the classic </a:t>
            </a:r>
            <a:r>
              <a:rPr lang="en-US" i="1" dirty="0">
                <a:cs typeface="Times New Roman" charset="0"/>
              </a:rPr>
              <a:t>Yellow Emperor’s Book of Internal Medicine</a:t>
            </a:r>
            <a:r>
              <a:rPr lang="en-US" dirty="0">
                <a:cs typeface="Times New Roman" charset="0"/>
              </a:rPr>
              <a:t> first described the principle that human harmony with the world was the key to prevention and that prevention was the key to long life.</a:t>
            </a:r>
          </a:p>
          <a:p>
            <a:endParaRPr lang="en-US" dirty="0"/>
          </a:p>
        </p:txBody>
      </p:sp>
      <p:pic>
        <p:nvPicPr>
          <p:cNvPr id="6" name="Content Placeholder 5" descr="D:\COREL\85010.PCD"/>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516981"/>
            <a:ext cx="4038600" cy="2692400"/>
          </a:xfrm>
        </p:spPr>
      </p:pic>
    </p:spTree>
    <p:extLst>
      <p:ext uri="{BB962C8B-B14F-4D97-AF65-F5344CB8AC3E}">
        <p14:creationId xmlns:p14="http://schemas.microsoft.com/office/powerpoint/2010/main" val="1939022866"/>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endParaRPr lang="en-US" altLang="en-US" dirty="0" smtClean="0"/>
          </a:p>
          <a:p>
            <a:pPr marL="0" indent="0">
              <a:buNone/>
            </a:pPr>
            <a:endParaRPr lang="en-US" altLang="en-US" dirty="0"/>
          </a:p>
          <a:p>
            <a:pPr marL="0" indent="0">
              <a:buNone/>
            </a:pPr>
            <a:r>
              <a:rPr lang="en-US" altLang="en-US" dirty="0" smtClean="0"/>
              <a:t>A </a:t>
            </a:r>
            <a:r>
              <a:rPr lang="en-US" altLang="en-US" dirty="0"/>
              <a:t>person blinks once every 5 seconds—a total of almost 30 minutes while you are awake each day.</a:t>
            </a:r>
          </a:p>
          <a:p>
            <a:endParaRPr lang="en-US" dirty="0"/>
          </a:p>
        </p:txBody>
      </p:sp>
      <p:pic>
        <p:nvPicPr>
          <p:cNvPr id="6" name="Picture 6" descr="D:\PHOTOS\LO_RES\46113.T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531535"/>
            <a:ext cx="4038600" cy="2663292"/>
          </a:xfrm>
        </p:spPr>
      </p:pic>
    </p:spTree>
    <p:extLst>
      <p:ext uri="{BB962C8B-B14F-4D97-AF65-F5344CB8AC3E}">
        <p14:creationId xmlns:p14="http://schemas.microsoft.com/office/powerpoint/2010/main" val="1939022866"/>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idx="1"/>
          </p:nvPr>
        </p:nvSpPr>
        <p:spPr/>
        <p:txBody>
          <a:bodyPr/>
          <a:lstStyle/>
          <a:p>
            <a:pPr marL="0" indent="0">
              <a:buNone/>
            </a:pPr>
            <a:endParaRPr lang="en-US" altLang="en-US" dirty="0" smtClean="0"/>
          </a:p>
          <a:p>
            <a:pPr marL="0" indent="0">
              <a:buNone/>
            </a:pPr>
            <a:r>
              <a:rPr lang="en-US" altLang="en-US" dirty="0" smtClean="0"/>
              <a:t>French </a:t>
            </a:r>
            <a:r>
              <a:rPr lang="en-US" altLang="en-US" dirty="0"/>
              <a:t>hatters of the 17</a:t>
            </a:r>
            <a:r>
              <a:rPr lang="en-US" altLang="en-US" baseline="30000" dirty="0"/>
              <a:t>th</a:t>
            </a:r>
            <a:r>
              <a:rPr lang="en-US" altLang="en-US" dirty="0"/>
              <a:t> century discovered that mercuric nitrate aided greatly in the felting of fur. Such use led to chronic mercury poisoning so widespread among members of that trade that the expression “mad as a hatter” entered our folk language.</a:t>
            </a:r>
          </a:p>
          <a:p>
            <a:endParaRPr lang="en-US" dirty="0"/>
          </a:p>
        </p:txBody>
      </p:sp>
    </p:spTree>
    <p:extLst>
      <p:ext uri="{BB962C8B-B14F-4D97-AF65-F5344CB8AC3E}">
        <p14:creationId xmlns:p14="http://schemas.microsoft.com/office/powerpoint/2010/main" val="1939022866"/>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pPr marL="0" indent="0">
              <a:buNone/>
            </a:pPr>
            <a:endParaRPr lang="en-US" sz="4400" i="1" dirty="0" smtClean="0">
              <a:solidFill>
                <a:schemeClr val="bg1"/>
              </a:solidFill>
            </a:endParaRPr>
          </a:p>
          <a:p>
            <a:pPr marL="0" indent="0">
              <a:buNone/>
            </a:pPr>
            <a:r>
              <a:rPr lang="en-US" sz="4400" i="1" dirty="0" smtClean="0">
                <a:solidFill>
                  <a:schemeClr val="bg1"/>
                </a:solidFill>
              </a:rPr>
              <a:t>“If </a:t>
            </a:r>
            <a:r>
              <a:rPr lang="en-US" sz="4400" i="1" dirty="0">
                <a:solidFill>
                  <a:schemeClr val="bg1"/>
                </a:solidFill>
              </a:rPr>
              <a:t>you can dream it, you can do it</a:t>
            </a:r>
            <a:r>
              <a:rPr lang="en-US" sz="4400" i="1" dirty="0" smtClean="0">
                <a:solidFill>
                  <a:schemeClr val="bg1"/>
                </a:solidFill>
              </a:rPr>
              <a:t>.”</a:t>
            </a:r>
            <a:endParaRPr lang="en-US" sz="4400" i="1" dirty="0">
              <a:solidFill>
                <a:schemeClr val="bg1"/>
              </a:solidFill>
            </a:endParaRPr>
          </a:p>
          <a:p>
            <a:pPr marL="0" indent="0">
              <a:buNone/>
            </a:pPr>
            <a:endParaRPr lang="en-US" sz="4400" dirty="0" smtClean="0"/>
          </a:p>
          <a:p>
            <a:pPr marL="0" indent="0">
              <a:buNone/>
            </a:pPr>
            <a:r>
              <a:rPr lang="en-US" sz="4400" dirty="0" smtClean="0">
                <a:solidFill>
                  <a:schemeClr val="bg1"/>
                </a:solidFill>
              </a:rPr>
              <a:t>--</a:t>
            </a:r>
            <a:r>
              <a:rPr lang="en-US" sz="4400" dirty="0">
                <a:solidFill>
                  <a:schemeClr val="bg1"/>
                </a:solidFill>
              </a:rPr>
              <a:t>Walt Disney</a:t>
            </a:r>
          </a:p>
          <a:p>
            <a:endParaRPr lang="en-US" dirty="0"/>
          </a:p>
        </p:txBody>
      </p:sp>
    </p:spTree>
    <p:extLst>
      <p:ext uri="{BB962C8B-B14F-4D97-AF65-F5344CB8AC3E}">
        <p14:creationId xmlns:p14="http://schemas.microsoft.com/office/powerpoint/2010/main" val="1610549223"/>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endParaRPr lang="en-US" altLang="en-US" dirty="0" smtClean="0"/>
          </a:p>
          <a:p>
            <a:pPr marL="0" indent="0">
              <a:buNone/>
            </a:pPr>
            <a:endParaRPr lang="en-US" altLang="en-US" dirty="0"/>
          </a:p>
          <a:p>
            <a:pPr marL="0" indent="0">
              <a:buNone/>
            </a:pPr>
            <a:r>
              <a:rPr lang="en-US" altLang="en-US" dirty="0" smtClean="0"/>
              <a:t>It </a:t>
            </a:r>
            <a:r>
              <a:rPr lang="en-US" altLang="en-US" dirty="0"/>
              <a:t>was the French who inspired the English word “cabbage,” believed to be derived from </a:t>
            </a:r>
            <a:r>
              <a:rPr lang="en-US" altLang="en-US" i="1" dirty="0" err="1"/>
              <a:t>caboche</a:t>
            </a:r>
            <a:r>
              <a:rPr lang="en-US" altLang="en-US" dirty="0"/>
              <a:t>, a slang term meaning “head.”</a:t>
            </a:r>
          </a:p>
          <a:p>
            <a:endParaRPr lang="en-US" dirty="0"/>
          </a:p>
        </p:txBody>
      </p:sp>
      <p:pic>
        <p:nvPicPr>
          <p:cNvPr id="6" name="Content Placeholder 5" descr="D:\PHOTOS\LO_RES\19138.T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513791"/>
            <a:ext cx="4038600" cy="2698780"/>
          </a:xfrm>
        </p:spPr>
      </p:pic>
    </p:spTree>
    <p:extLst>
      <p:ext uri="{BB962C8B-B14F-4D97-AF65-F5344CB8AC3E}">
        <p14:creationId xmlns:p14="http://schemas.microsoft.com/office/powerpoint/2010/main" val="2043455945"/>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endParaRPr lang="en-US" altLang="en-US" dirty="0" smtClean="0"/>
          </a:p>
          <a:p>
            <a:pPr marL="0" indent="0">
              <a:buNone/>
            </a:pPr>
            <a:endParaRPr lang="en-US" altLang="en-US" dirty="0"/>
          </a:p>
          <a:p>
            <a:pPr marL="0" indent="0">
              <a:buNone/>
            </a:pPr>
            <a:r>
              <a:rPr lang="en-US" altLang="en-US" dirty="0" smtClean="0"/>
              <a:t>Carbohydrates </a:t>
            </a:r>
            <a:r>
              <a:rPr lang="en-US" altLang="en-US" dirty="0"/>
              <a:t>constitute only about 1% of body weight, but supply most of the energy needs of the body.</a:t>
            </a:r>
          </a:p>
          <a:p>
            <a:endParaRPr lang="en-US" dirty="0"/>
          </a:p>
        </p:txBody>
      </p:sp>
      <p:pic>
        <p:nvPicPr>
          <p:cNvPr id="6" name="Content Placeholder 5" descr="D:\PHOTOS\600K\OS49004.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531535"/>
            <a:ext cx="4038600" cy="2663292"/>
          </a:xfrm>
        </p:spPr>
      </p:pic>
    </p:spTree>
    <p:extLst>
      <p:ext uri="{BB962C8B-B14F-4D97-AF65-F5344CB8AC3E}">
        <p14:creationId xmlns:p14="http://schemas.microsoft.com/office/powerpoint/2010/main" val="2043455945"/>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altLang="en-US" dirty="0"/>
              <a:t>Taste buds are particularly subject to wear and tear, and may be replaced every 2 weeks. The total number of buds diminishes over time, but there appears to be considerable reserve capacity, so there is normally little loss in the sense of taste as we age.</a:t>
            </a:r>
          </a:p>
          <a:p>
            <a:endParaRPr lang="en-US" dirty="0"/>
          </a:p>
        </p:txBody>
      </p:sp>
      <p:pic>
        <p:nvPicPr>
          <p:cNvPr id="6" name="Content Placeholder 5" descr="D:\RGB_LOW\002107CL.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55258" y="1600200"/>
            <a:ext cx="3024484" cy="4525963"/>
          </a:xfrm>
        </p:spPr>
      </p:pic>
    </p:spTree>
    <p:extLst>
      <p:ext uri="{BB962C8B-B14F-4D97-AF65-F5344CB8AC3E}">
        <p14:creationId xmlns:p14="http://schemas.microsoft.com/office/powerpoint/2010/main" val="2043455945"/>
      </p:ext>
    </p:extLst>
  </p:cSld>
  <p:clrMapOvr>
    <a:masterClrMapping/>
  </p:clrMapOvr>
  <mc:AlternateContent xmlns:mc="http://schemas.openxmlformats.org/markup-compatibility/2006" xmlns:p14="http://schemas.microsoft.com/office/powerpoint/2010/main">
    <mc:Choice Requires="p14">
      <p:transition spd="slow" p14:dur="4000" advClick="0" advTm="15000">
        <p14:vortex dir="r"/>
      </p:transition>
    </mc:Choice>
    <mc:Fallback xmlns="">
      <p:transition spd="slow" advClick="0"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lstStyle/>
          <a:p>
            <a:pPr marL="0" indent="0">
              <a:buNone/>
            </a:pPr>
            <a:endParaRPr lang="en-US" altLang="en-US" dirty="0" smtClean="0"/>
          </a:p>
          <a:p>
            <a:pPr marL="0" indent="0">
              <a:buNone/>
            </a:pPr>
            <a:endParaRPr lang="en-US" altLang="en-US" dirty="0"/>
          </a:p>
          <a:p>
            <a:pPr marL="0" indent="0">
              <a:buNone/>
            </a:pPr>
            <a:r>
              <a:rPr lang="en-US" altLang="en-US" dirty="0" smtClean="0"/>
              <a:t>If </a:t>
            </a:r>
            <a:r>
              <a:rPr lang="en-US" altLang="en-US" dirty="0"/>
              <a:t>you had 10 billion $1 notes and spent one every second of every day, it would take 317 </a:t>
            </a:r>
            <a:r>
              <a:rPr lang="en-US" altLang="en-US" i="1" dirty="0"/>
              <a:t>years</a:t>
            </a:r>
            <a:r>
              <a:rPr lang="en-US" altLang="en-US" dirty="0"/>
              <a:t> for you to go broke.</a:t>
            </a:r>
          </a:p>
          <a:p>
            <a:endParaRPr lang="en-US" dirty="0"/>
          </a:p>
        </p:txBody>
      </p:sp>
      <p:pic>
        <p:nvPicPr>
          <p:cNvPr id="6" name="Picture 1028" descr="D:\PHOTOS\600K\126005.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737999"/>
            <a:ext cx="4038600" cy="2250364"/>
          </a:xfrm>
        </p:spPr>
      </p:pic>
    </p:spTree>
    <p:extLst>
      <p:ext uri="{BB962C8B-B14F-4D97-AF65-F5344CB8AC3E}">
        <p14:creationId xmlns:p14="http://schemas.microsoft.com/office/powerpoint/2010/main" val="2043455945"/>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endParaRPr lang="en-US" altLang="en-US" i="1" dirty="0" smtClean="0"/>
          </a:p>
          <a:p>
            <a:pPr marL="0" indent="0">
              <a:buNone/>
            </a:pPr>
            <a:endParaRPr lang="en-US" altLang="en-US" i="1" dirty="0"/>
          </a:p>
          <a:p>
            <a:pPr marL="0" indent="0">
              <a:buNone/>
            </a:pPr>
            <a:r>
              <a:rPr lang="en-US" altLang="en-US" i="1" dirty="0" smtClean="0"/>
              <a:t>Silent </a:t>
            </a:r>
            <a:r>
              <a:rPr lang="en-US" altLang="en-US" i="1" dirty="0"/>
              <a:t>Spring</a:t>
            </a:r>
            <a:r>
              <a:rPr lang="en-US" altLang="en-US" dirty="0"/>
              <a:t> by Rachel Carson and other books during the 1960s heightened consumer awareness of the presence of pesticides and other residues in food.</a:t>
            </a:r>
          </a:p>
          <a:p>
            <a:endParaRPr lang="en-US" dirty="0"/>
          </a:p>
        </p:txBody>
      </p:sp>
      <p:pic>
        <p:nvPicPr>
          <p:cNvPr id="6" name="Content Placeholder 5" descr="D:\PHOTOS\LO_RES\19180.TIF"/>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513791"/>
            <a:ext cx="4038600" cy="2698780"/>
          </a:xfrm>
        </p:spPr>
      </p:pic>
    </p:spTree>
    <p:extLst>
      <p:ext uri="{BB962C8B-B14F-4D97-AF65-F5344CB8AC3E}">
        <p14:creationId xmlns:p14="http://schemas.microsoft.com/office/powerpoint/2010/main" val="456899136"/>
      </p:ext>
    </p:extLst>
  </p:cSld>
  <p:clrMapOvr>
    <a:masterClrMapping/>
  </p:clrMapOvr>
  <mc:AlternateContent xmlns:mc="http://schemas.openxmlformats.org/markup-compatibility/2006" xmlns:p14="http://schemas.microsoft.com/office/powerpoint/2010/main">
    <mc:Choice Requires="p14">
      <p:transition spd="slow" p14:dur="4000" advClick="0" advTm="9000">
        <p14:vortex dir="r"/>
      </p:transition>
    </mc:Choice>
    <mc:Fallback xmlns="">
      <p:transition spd="slow" advClick="0" advTm="9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5" name="Content Placeholder 4"/>
          <p:cNvSpPr>
            <a:spLocks noGrp="1"/>
          </p:cNvSpPr>
          <p:nvPr>
            <p:ph sz="half" idx="2"/>
          </p:nvPr>
        </p:nvSpPr>
        <p:spPr/>
        <p:txBody>
          <a:bodyPr>
            <a:normAutofit/>
          </a:bodyPr>
          <a:lstStyle/>
          <a:p>
            <a:pPr marL="0" indent="0">
              <a:buNone/>
            </a:pPr>
            <a:r>
              <a:rPr lang="en-US" altLang="en-US" i="1" dirty="0"/>
              <a:t>Fats</a:t>
            </a:r>
            <a:r>
              <a:rPr lang="en-US" altLang="en-US" dirty="0"/>
              <a:t> are the major source of energy storage, help to hold body organs and nerves in position, protect against injury and shock, insulate and maintain body temperature, and act in the transportation and absorption of fat-soluble vitamins.</a:t>
            </a:r>
          </a:p>
          <a:p>
            <a:endParaRPr lang="en-US" dirty="0"/>
          </a:p>
        </p:txBody>
      </p:sp>
      <p:pic>
        <p:nvPicPr>
          <p:cNvPr id="6" name="Content Placeholder 5" descr="D:\PHOTOS\600K\2243.JPG"/>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2510874"/>
            <a:ext cx="4038600" cy="2704615"/>
          </a:xfrm>
        </p:spPr>
      </p:pic>
    </p:spTree>
    <p:extLst>
      <p:ext uri="{BB962C8B-B14F-4D97-AF65-F5344CB8AC3E}">
        <p14:creationId xmlns:p14="http://schemas.microsoft.com/office/powerpoint/2010/main" val="456899136"/>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_Red bkgr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Did You Know?</a:t>
            </a:r>
            <a:endParaRPr lang="en-US" dirty="0"/>
          </a:p>
        </p:txBody>
      </p:sp>
      <p:sp>
        <p:nvSpPr>
          <p:cNvPr id="4" name="Content Placeholder 3"/>
          <p:cNvSpPr>
            <a:spLocks noGrp="1"/>
          </p:cNvSpPr>
          <p:nvPr>
            <p:ph sz="half" idx="1"/>
          </p:nvPr>
        </p:nvSpPr>
        <p:spPr/>
        <p:txBody>
          <a:bodyPr/>
          <a:lstStyle/>
          <a:p>
            <a:pPr marL="0" indent="0">
              <a:buNone/>
            </a:pPr>
            <a:endParaRPr lang="en-US" altLang="en-US" dirty="0" smtClean="0"/>
          </a:p>
          <a:p>
            <a:pPr marL="0" indent="0">
              <a:buNone/>
            </a:pPr>
            <a:r>
              <a:rPr lang="en-US" altLang="en-US" dirty="0" smtClean="0"/>
              <a:t>The </a:t>
            </a:r>
            <a:r>
              <a:rPr lang="en-US" altLang="en-US" dirty="0"/>
              <a:t>age-old </a:t>
            </a:r>
            <a:r>
              <a:rPr lang="en-US" altLang="en-US" i="1" dirty="0"/>
              <a:t>Camellia </a:t>
            </a:r>
            <a:r>
              <a:rPr lang="en-US" altLang="en-US" i="1" dirty="0" err="1"/>
              <a:t>sinensis</a:t>
            </a:r>
            <a:r>
              <a:rPr lang="en-US" altLang="en-US" dirty="0"/>
              <a:t> plant is the source of all </a:t>
            </a:r>
            <a:r>
              <a:rPr lang="en-US" altLang="en-US" dirty="0" err="1"/>
              <a:t>nonherbal</a:t>
            </a:r>
            <a:r>
              <a:rPr lang="en-US" altLang="en-US" dirty="0"/>
              <a:t> teas. Manufacturers process the leaves three different ways to produce green, black, and oolong—the three major classes of teas.</a:t>
            </a:r>
          </a:p>
          <a:p>
            <a:endParaRPr lang="en-US" dirty="0"/>
          </a:p>
        </p:txBody>
      </p:sp>
      <p:pic>
        <p:nvPicPr>
          <p:cNvPr id="6" name="Content Placeholder 5" descr="D:\PHOTOS\600K\66052.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531535"/>
            <a:ext cx="4038600" cy="2663292"/>
          </a:xfrm>
        </p:spPr>
      </p:pic>
    </p:spTree>
    <p:extLst>
      <p:ext uri="{BB962C8B-B14F-4D97-AF65-F5344CB8AC3E}">
        <p14:creationId xmlns:p14="http://schemas.microsoft.com/office/powerpoint/2010/main" val="456899136"/>
      </p:ext>
    </p:extLst>
  </p:cSld>
  <p:clrMapOvr>
    <a:masterClrMapping/>
  </p:clrMapOvr>
  <mc:AlternateContent xmlns:mc="http://schemas.openxmlformats.org/markup-compatibility/2006" xmlns:p14="http://schemas.microsoft.com/office/powerpoint/2010/main">
    <mc:Choice Requires="p14">
      <p:transition spd="slow" p14:dur="4000" advClick="0" advTm="12000">
        <p14:vortex dir="r"/>
      </p:transition>
    </mc:Choice>
    <mc:Fallback xmlns="">
      <p:transition spd="slow" advClick="0" advTm="12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1607</Words>
  <Application>Microsoft Office PowerPoint</Application>
  <PresentationFormat>On-screen Show (4:3)</PresentationFormat>
  <Paragraphs>161</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Did You Know?</vt:lpstr>
      <vt:lpstr>PowerPoint Presentation</vt:lpstr>
      <vt:lpstr>Did You Know?</vt:lpstr>
      <vt:lpstr>Did You Know?</vt:lpstr>
      <vt:lpstr>Did You Know?</vt:lpstr>
      <vt:lpstr>Did You Know?</vt:lpstr>
      <vt:lpstr>Did You Know?</vt:lpstr>
      <vt:lpstr>Did You Know?</vt:lpstr>
      <vt:lpstr>Did You Know?</vt:lpstr>
      <vt:lpstr>Did You Know?</vt:lpstr>
      <vt:lpstr>Did You Know?</vt:lpstr>
      <vt:lpstr>PowerPoint Presentation</vt:lpstr>
    </vt:vector>
  </TitlesOfParts>
  <Company>ODCTE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Wood</dc:creator>
  <cp:lastModifiedBy>Tracy Boyington</cp:lastModifiedBy>
  <cp:revision>27</cp:revision>
  <dcterms:created xsi:type="dcterms:W3CDTF">2016-02-09T19:57:43Z</dcterms:created>
  <dcterms:modified xsi:type="dcterms:W3CDTF">2018-09-10T13:56:22Z</dcterms:modified>
</cp:coreProperties>
</file>