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61" r:id="rId3"/>
    <p:sldId id="274" r:id="rId4"/>
    <p:sldId id="277" r:id="rId5"/>
    <p:sldId id="276" r:id="rId6"/>
    <p:sldId id="275" r:id="rId7"/>
    <p:sldId id="262" r:id="rId8"/>
    <p:sldId id="263" r:id="rId9"/>
    <p:sldId id="264" r:id="rId10"/>
    <p:sldId id="281" r:id="rId11"/>
    <p:sldId id="280" r:id="rId12"/>
    <p:sldId id="279" r:id="rId13"/>
    <p:sldId id="282" r:id="rId14"/>
    <p:sldId id="283" r:id="rId15"/>
    <p:sldId id="284" r:id="rId16"/>
    <p:sldId id="265" r:id="rId17"/>
    <p:sldId id="285" r:id="rId18"/>
    <p:sldId id="287" r:id="rId19"/>
    <p:sldId id="266" r:id="rId20"/>
    <p:sldId id="286" r:id="rId21"/>
    <p:sldId id="288" r:id="rId22"/>
    <p:sldId id="289" r:id="rId23"/>
    <p:sldId id="290" r:id="rId24"/>
    <p:sldId id="296" r:id="rId25"/>
    <p:sldId id="297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274638"/>
            <a:ext cx="748246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600200"/>
            <a:ext cx="7482468" cy="45259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25DC-D44F-5C4D-AF6C-8FD925D221DF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2119-8D2D-C64F-8782-E8FFB4D2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mailto:resourcecenter@careertech.ok.gov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Logo711_B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9" name="Picture 8" descr="Untitled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4" y="243853"/>
            <a:ext cx="2090615" cy="6135077"/>
          </a:xfrm>
          <a:prstGeom prst="rect">
            <a:avLst/>
          </a:prstGeom>
        </p:spPr>
      </p:pic>
      <p:pic>
        <p:nvPicPr>
          <p:cNvPr id="2" name="Picture 1" descr="slog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36" y="6350221"/>
            <a:ext cx="5196754" cy="500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Facilitating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Adult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800" dirty="0" smtClean="0"/>
              <a:t>Copyright © 2019 Resource Center for </a:t>
            </a:r>
            <a:r>
              <a:rPr lang="en-US" sz="1800" dirty="0" err="1" smtClean="0"/>
              <a:t>CareerTech</a:t>
            </a:r>
            <a:r>
              <a:rPr lang="en-US" sz="1800" dirty="0" smtClean="0"/>
              <a:t> Advancement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2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Qualities of Effective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organized.</a:t>
            </a:r>
          </a:p>
          <a:p>
            <a:pPr lvl="1"/>
            <a:r>
              <a:rPr lang="en-US" dirty="0"/>
              <a:t>Keep all needed materials in an easily-accessible </a:t>
            </a:r>
            <a:r>
              <a:rPr lang="en-US" dirty="0" smtClean="0"/>
              <a:t>location.</a:t>
            </a:r>
            <a:endParaRPr lang="en-US" dirty="0"/>
          </a:p>
          <a:p>
            <a:pPr lvl="1"/>
            <a:r>
              <a:rPr lang="en-US" dirty="0"/>
              <a:t>Be aware of time and transition the group smoothly from one activity to the </a:t>
            </a:r>
            <a:r>
              <a:rPr lang="en-US" dirty="0" smtClean="0"/>
              <a:t>next.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Qualities of Effective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clear.</a:t>
            </a:r>
          </a:p>
          <a:p>
            <a:pPr lvl="1"/>
            <a:r>
              <a:rPr lang="en-US" dirty="0"/>
              <a:t>Give specific directions for each assignment and </a:t>
            </a:r>
            <a:r>
              <a:rPr lang="en-US" dirty="0" smtClean="0"/>
              <a:t>activity.</a:t>
            </a:r>
            <a:endParaRPr lang="en-US" dirty="0"/>
          </a:p>
          <a:p>
            <a:pPr lvl="1"/>
            <a:r>
              <a:rPr lang="en-US" dirty="0"/>
              <a:t>Give concrete examples whenever </a:t>
            </a:r>
            <a:r>
              <a:rPr lang="en-US" dirty="0" smtClean="0"/>
              <a:t>possible.</a:t>
            </a:r>
            <a:endParaRPr lang="en-US" dirty="0"/>
          </a:p>
          <a:p>
            <a:pPr lvl="1"/>
            <a:r>
              <a:rPr lang="en-US" dirty="0"/>
              <a:t>Define unfamiliar or confusing terms, names, or </a:t>
            </a:r>
            <a:r>
              <a:rPr lang="en-US" dirty="0" smtClean="0"/>
              <a:t>references.</a:t>
            </a:r>
            <a:endParaRPr lang="en-US" dirty="0"/>
          </a:p>
          <a:p>
            <a:pPr lvl="1"/>
            <a:r>
              <a:rPr lang="en-US" dirty="0"/>
              <a:t>Use multiple media, including appropriate online </a:t>
            </a:r>
            <a:r>
              <a:rPr lang="en-US" dirty="0" smtClean="0"/>
              <a:t>resources.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Qualities of Effective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engaging.</a:t>
            </a:r>
          </a:p>
          <a:p>
            <a:pPr lvl="1"/>
            <a:r>
              <a:rPr lang="en-US" dirty="0"/>
              <a:t>Call on students by </a:t>
            </a:r>
            <a:r>
              <a:rPr lang="en-US" dirty="0" smtClean="0"/>
              <a:t>name.</a:t>
            </a:r>
            <a:endParaRPr lang="en-US" dirty="0"/>
          </a:p>
          <a:p>
            <a:pPr lvl="1"/>
            <a:r>
              <a:rPr lang="en-US" dirty="0"/>
              <a:t>Present a variety of information, such as facts, examples, opinions, illustrations, statistics, or </a:t>
            </a:r>
            <a:r>
              <a:rPr lang="en-US" dirty="0" smtClean="0"/>
              <a:t>stories.</a:t>
            </a:r>
            <a:endParaRPr lang="en-US" dirty="0"/>
          </a:p>
          <a:p>
            <a:pPr lvl="1"/>
            <a:r>
              <a:rPr lang="en-US" dirty="0"/>
              <a:t>Share personal experiences when </a:t>
            </a:r>
            <a:r>
              <a:rPr lang="en-US" dirty="0" smtClean="0"/>
              <a:t>appropriate.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 smtClean="0"/>
              <a:t>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Questioning Techniques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patient and do not </a:t>
            </a:r>
            <a:r>
              <a:rPr lang="en-US" dirty="0" smtClean="0"/>
              <a:t>rush.</a:t>
            </a:r>
            <a:endParaRPr lang="en-US" dirty="0"/>
          </a:p>
          <a:p>
            <a:r>
              <a:rPr lang="en-US" dirty="0"/>
              <a:t>State clearly and slowly one question at a </a:t>
            </a:r>
            <a:r>
              <a:rPr lang="en-US" dirty="0" smtClean="0"/>
              <a:t>time.</a:t>
            </a:r>
            <a:endParaRPr lang="en-US" dirty="0"/>
          </a:p>
          <a:p>
            <a:r>
              <a:rPr lang="en-US" dirty="0"/>
              <a:t>Focus questions on the learning </a:t>
            </a:r>
            <a:r>
              <a:rPr lang="en-US" dirty="0" smtClean="0"/>
              <a:t>objectives.</a:t>
            </a:r>
            <a:endParaRPr lang="en-US" dirty="0"/>
          </a:p>
          <a:p>
            <a:r>
              <a:rPr lang="en-US" dirty="0"/>
              <a:t>Clearly phrase each </a:t>
            </a:r>
            <a:r>
              <a:rPr lang="en-US" dirty="0" smtClean="0"/>
              <a:t>question.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Questioning Techniques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</a:t>
            </a:r>
            <a:r>
              <a:rPr lang="en-US" dirty="0"/>
              <a:t>learners time to answer. Remain patient during the silence when waiting for an </a:t>
            </a:r>
            <a:r>
              <a:rPr lang="en-US" dirty="0" smtClean="0"/>
              <a:t>answer.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trainers do not wait long </a:t>
            </a:r>
            <a:r>
              <a:rPr lang="en-US" dirty="0" smtClean="0"/>
              <a:t>enough - wait </a:t>
            </a:r>
            <a:r>
              <a:rPr lang="en-US" dirty="0"/>
              <a:t>up to 10 seconds, if </a:t>
            </a:r>
            <a:r>
              <a:rPr lang="en-US" dirty="0" smtClean="0"/>
              <a:t>necessary.</a:t>
            </a:r>
          </a:p>
          <a:p>
            <a:r>
              <a:rPr lang="en-US" dirty="0"/>
              <a:t>Direct some questions to the group and some questions to </a:t>
            </a:r>
            <a:r>
              <a:rPr lang="en-US" dirty="0" smtClean="0"/>
              <a:t>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Questioning Techniques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Listen carefully to learners’ answers and provide encouraging </a:t>
            </a:r>
            <a:r>
              <a:rPr lang="en-US" dirty="0" smtClean="0"/>
              <a:t>feedback.</a:t>
            </a:r>
            <a:endParaRPr lang="en-US" dirty="0"/>
          </a:p>
          <a:p>
            <a:r>
              <a:rPr lang="en-US" dirty="0"/>
              <a:t>Relate learners’ responses to other responses given in the same session to show </a:t>
            </a:r>
            <a:r>
              <a:rPr lang="en-US" dirty="0" smtClean="0"/>
              <a:t>connections.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Using Small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tasks that are specific and </a:t>
            </a:r>
            <a:r>
              <a:rPr lang="en-US" dirty="0" smtClean="0"/>
              <a:t>concrete.</a:t>
            </a:r>
            <a:endParaRPr lang="en-US" dirty="0"/>
          </a:p>
          <a:p>
            <a:r>
              <a:rPr lang="en-US" dirty="0"/>
              <a:t>Give clear, simple, task-oriented </a:t>
            </a:r>
            <a:r>
              <a:rPr lang="en-US" dirty="0" smtClean="0"/>
              <a:t>instructions.</a:t>
            </a:r>
            <a:endParaRPr lang="en-US" dirty="0"/>
          </a:p>
          <a:p>
            <a:r>
              <a:rPr lang="en-US" dirty="0"/>
              <a:t>Keep group sizes to 2-4 </a:t>
            </a:r>
            <a:r>
              <a:rPr lang="en-US" dirty="0" smtClean="0"/>
              <a:t>individuals.</a:t>
            </a:r>
            <a:endParaRPr lang="en-US" dirty="0"/>
          </a:p>
          <a:p>
            <a:r>
              <a:rPr lang="en-US" dirty="0"/>
              <a:t>State the specific amount of time the groups will have to </a:t>
            </a:r>
            <a:r>
              <a:rPr lang="en-US" dirty="0" smtClean="0"/>
              <a:t>work.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Using Small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each group assign one person to record what the group discusses and report the results back to the </a:t>
            </a:r>
            <a:r>
              <a:rPr lang="en-US" dirty="0" smtClean="0"/>
              <a:t>class.</a:t>
            </a:r>
            <a:endParaRPr lang="en-US" dirty="0"/>
          </a:p>
          <a:p>
            <a:r>
              <a:rPr lang="en-US" dirty="0"/>
              <a:t>Have learners share their results with the class. </a:t>
            </a:r>
            <a:r>
              <a:rPr lang="en-US" dirty="0" smtClean="0"/>
              <a:t>If </a:t>
            </a:r>
            <a:r>
              <a:rPr lang="en-US" dirty="0"/>
              <a:t>alternate answers are presented, consider posting them on the board or on the course </a:t>
            </a:r>
            <a:r>
              <a:rPr lang="en-US" dirty="0" smtClean="0"/>
              <a:t>website.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Arriving </a:t>
            </a:r>
            <a:r>
              <a:rPr lang="en-US" dirty="0" smtClean="0"/>
              <a:t>late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an example by always starting on </a:t>
            </a:r>
            <a:r>
              <a:rPr lang="en-US" dirty="0" smtClean="0"/>
              <a:t>time.</a:t>
            </a:r>
            <a:endParaRPr lang="en-US" dirty="0"/>
          </a:p>
          <a:p>
            <a:r>
              <a:rPr lang="en-US" dirty="0" smtClean="0"/>
              <a:t>Shyness</a:t>
            </a:r>
          </a:p>
          <a:p>
            <a:pPr lvl="1"/>
            <a:r>
              <a:rPr lang="en-US" dirty="0" smtClean="0"/>
              <a:t>Stand </a:t>
            </a:r>
            <a:r>
              <a:rPr lang="en-US" dirty="0"/>
              <a:t>next to these learners as you </a:t>
            </a:r>
            <a:r>
              <a:rPr lang="en-US" dirty="0" smtClean="0"/>
              <a:t>teach.</a:t>
            </a:r>
          </a:p>
          <a:p>
            <a:pPr lvl="1"/>
            <a:r>
              <a:rPr lang="en-US" dirty="0" smtClean="0"/>
              <a:t>Call </a:t>
            </a:r>
            <a:r>
              <a:rPr lang="en-US" dirty="0"/>
              <a:t>on </a:t>
            </a:r>
            <a:r>
              <a:rPr lang="en-US" dirty="0" smtClean="0"/>
              <a:t>shy learners by name and </a:t>
            </a:r>
            <a:r>
              <a:rPr lang="en-US" dirty="0"/>
              <a:t>offer nonverbal encouragement as they </a:t>
            </a:r>
            <a:r>
              <a:rPr lang="en-US" dirty="0" smtClean="0"/>
              <a:t>speak.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Dominating </a:t>
            </a:r>
            <a:r>
              <a:rPr lang="en-US" dirty="0" smtClean="0"/>
              <a:t>discussions</a:t>
            </a:r>
          </a:p>
          <a:p>
            <a:pPr lvl="1"/>
            <a:r>
              <a:rPr lang="en-US" dirty="0" smtClean="0"/>
              <a:t>Acknowledge </a:t>
            </a:r>
            <a:r>
              <a:rPr lang="en-US" dirty="0"/>
              <a:t>comments and then ask for others’ </a:t>
            </a:r>
            <a:r>
              <a:rPr lang="en-US" dirty="0" smtClean="0"/>
              <a:t>contributions.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away from the person who is dominating and focus your vision on something </a:t>
            </a:r>
            <a:r>
              <a:rPr lang="en-US" dirty="0" smtClean="0"/>
              <a:t>else.</a:t>
            </a:r>
            <a:endParaRPr lang="en-US" dirty="0"/>
          </a:p>
          <a:p>
            <a:r>
              <a:rPr lang="en-US" dirty="0" smtClean="0"/>
              <a:t>Arguing</a:t>
            </a:r>
          </a:p>
          <a:p>
            <a:pPr lvl="1"/>
            <a:r>
              <a:rPr lang="en-US" dirty="0" smtClean="0"/>
              <a:t>Acknowledge </a:t>
            </a:r>
            <a:r>
              <a:rPr lang="en-US" dirty="0"/>
              <a:t>the positive points and then redirect to other </a:t>
            </a:r>
            <a:r>
              <a:rPr lang="en-US" dirty="0" smtClean="0"/>
              <a:t>learners.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Adult learners want to know why they should </a:t>
            </a:r>
            <a:r>
              <a:rPr lang="en-US" dirty="0" smtClean="0"/>
              <a:t>learn.</a:t>
            </a:r>
            <a:endParaRPr lang="en-US" dirty="0"/>
          </a:p>
          <a:p>
            <a:pPr lvl="1"/>
            <a:r>
              <a:rPr lang="en-US" dirty="0"/>
              <a:t>Relate the training to problems or situations learners will </a:t>
            </a:r>
            <a:r>
              <a:rPr lang="en-US" dirty="0" smtClean="0"/>
              <a:t>encounter.</a:t>
            </a:r>
            <a:endParaRPr lang="en-US" dirty="0"/>
          </a:p>
          <a:p>
            <a:pPr lvl="1"/>
            <a:r>
              <a:rPr lang="en-US" dirty="0"/>
              <a:t>Create real-life </a:t>
            </a:r>
            <a:r>
              <a:rPr lang="en-US" dirty="0" smtClean="0"/>
              <a:t>scenarios.</a:t>
            </a:r>
            <a:endParaRPr lang="en-US" dirty="0"/>
          </a:p>
          <a:p>
            <a:pPr lvl="1"/>
            <a:r>
              <a:rPr lang="en-US" dirty="0"/>
              <a:t>Show how the learning process will help the learner and the students with whom the learner interacts every </a:t>
            </a:r>
            <a:r>
              <a:rPr lang="en-US" dirty="0" smtClean="0"/>
              <a:t>day.</a:t>
            </a:r>
            <a:endParaRPr lang="en-US" dirty="0"/>
          </a:p>
          <a:p>
            <a:pPr lvl="1"/>
            <a:r>
              <a:rPr lang="en-US" dirty="0"/>
              <a:t>Show how learners can improve or advance in a life </a:t>
            </a:r>
            <a:r>
              <a:rPr lang="en-US" dirty="0" smtClean="0"/>
              <a:t>role.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Rambling</a:t>
            </a:r>
          </a:p>
          <a:p>
            <a:pPr lvl="1"/>
            <a:r>
              <a:rPr lang="en-US" dirty="0" smtClean="0"/>
              <a:t>Refocus </a:t>
            </a:r>
            <a:r>
              <a:rPr lang="en-US" dirty="0"/>
              <a:t>by restating the main </a:t>
            </a:r>
            <a:r>
              <a:rPr lang="en-US" dirty="0" smtClean="0"/>
              <a:t>point.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the learner to </a:t>
            </a:r>
            <a:r>
              <a:rPr lang="en-US" dirty="0" smtClean="0"/>
              <a:t>clarify.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the learner to </a:t>
            </a:r>
            <a:r>
              <a:rPr lang="en-US" dirty="0" smtClean="0"/>
              <a:t>summarize.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the learner’s comments on the </a:t>
            </a:r>
            <a:r>
              <a:rPr lang="en-US" dirty="0" smtClean="0"/>
              <a:t>board.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the trainer on the </a:t>
            </a:r>
            <a:r>
              <a:rPr lang="en-US" dirty="0" smtClean="0"/>
              <a:t>spot</a:t>
            </a:r>
          </a:p>
          <a:p>
            <a:pPr lvl="1"/>
            <a:r>
              <a:rPr lang="en-US" dirty="0" smtClean="0"/>
              <a:t>Admit </a:t>
            </a:r>
            <a:r>
              <a:rPr lang="en-US" dirty="0"/>
              <a:t>that you do not know the answer, but that you will research the issue and have an answer by the next </a:t>
            </a:r>
            <a:r>
              <a:rPr lang="en-US" dirty="0" smtClean="0"/>
              <a:t>session.</a:t>
            </a:r>
          </a:p>
          <a:p>
            <a:pPr lvl="1"/>
            <a:r>
              <a:rPr lang="en-US" dirty="0" smtClean="0"/>
              <a:t>Redirect </a:t>
            </a:r>
            <a:r>
              <a:rPr lang="en-US" dirty="0"/>
              <a:t>the question to others in the </a:t>
            </a:r>
            <a:r>
              <a:rPr lang="en-US" dirty="0" smtClean="0"/>
              <a:t>group.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Showing obvious hostility or </a:t>
            </a:r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Remain </a:t>
            </a:r>
            <a:r>
              <a:rPr lang="en-US" dirty="0"/>
              <a:t>calm and </a:t>
            </a:r>
            <a:r>
              <a:rPr lang="en-US" dirty="0" smtClean="0"/>
              <a:t>polite.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disagree, </a:t>
            </a:r>
            <a:r>
              <a:rPr lang="en-US" dirty="0"/>
              <a:t>but build around what has been </a:t>
            </a:r>
            <a:r>
              <a:rPr lang="en-US" dirty="0" smtClean="0"/>
              <a:t>said.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eye </a:t>
            </a:r>
            <a:r>
              <a:rPr lang="en-US" dirty="0" smtClean="0"/>
              <a:t>contact.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the person the opportunity to retreat gracefully from the confrontation; speak to the person privately after the </a:t>
            </a:r>
            <a:r>
              <a:rPr lang="en-US" dirty="0" smtClean="0"/>
              <a:t>session.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Learner </a:t>
            </a:r>
            <a:r>
              <a:rPr lang="en-US" b="1" dirty="0" smtClean="0">
                <a:solidFill>
                  <a:srgbClr val="FF0000"/>
                </a:solidFill>
              </a:rPr>
              <a:t>Behaviors and </a:t>
            </a:r>
            <a:r>
              <a:rPr lang="en-US" b="1" dirty="0">
                <a:solidFill>
                  <a:srgbClr val="FF0000"/>
                </a:solidFill>
              </a:rPr>
              <a:t>Trainer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Griping</a:t>
            </a:r>
          </a:p>
          <a:p>
            <a:pPr lvl="1"/>
            <a:r>
              <a:rPr lang="en-US" dirty="0" smtClean="0"/>
              <a:t>Listen </a:t>
            </a:r>
            <a:r>
              <a:rPr lang="en-US" dirty="0"/>
              <a:t>politely and then ask for </a:t>
            </a:r>
            <a:r>
              <a:rPr lang="en-US" dirty="0" smtClean="0"/>
              <a:t>suggestions.</a:t>
            </a:r>
          </a:p>
          <a:p>
            <a:pPr lvl="1"/>
            <a:r>
              <a:rPr lang="en-US" dirty="0" smtClean="0"/>
              <a:t>Request </a:t>
            </a:r>
            <a:r>
              <a:rPr lang="en-US" dirty="0"/>
              <a:t>the learner to visit you afterward in order to give more time and attention to the stated </a:t>
            </a:r>
            <a:r>
              <a:rPr lang="en-US" dirty="0" smtClean="0"/>
              <a:t>concerns.</a:t>
            </a:r>
            <a:endParaRPr lang="en-US" dirty="0"/>
          </a:p>
          <a:p>
            <a:r>
              <a:rPr lang="en-US" dirty="0"/>
              <a:t>Packing up </a:t>
            </a:r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Say </a:t>
            </a:r>
            <a:r>
              <a:rPr lang="en-US" dirty="0"/>
              <a:t>something like, “You have five more minutes for which you have paid good </a:t>
            </a:r>
            <a:r>
              <a:rPr lang="en-US" dirty="0" smtClean="0"/>
              <a:t>money; </a:t>
            </a:r>
            <a:r>
              <a:rPr lang="en-US" dirty="0"/>
              <a:t>I promise to end </a:t>
            </a:r>
            <a:r>
              <a:rPr lang="en-US" dirty="0" smtClean="0"/>
              <a:t>promptly.”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More Information: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Craig Maile, Manager</a:t>
            </a:r>
          </a:p>
          <a:p>
            <a:pPr lvl="1"/>
            <a:r>
              <a:rPr lang="en-US" altLang="en-US" dirty="0" smtClean="0"/>
              <a:t>craig.maile@careertech.ok.gov</a:t>
            </a:r>
          </a:p>
          <a:p>
            <a:pPr lvl="1"/>
            <a:r>
              <a:rPr lang="en-US" altLang="en-US" dirty="0" smtClean="0"/>
              <a:t>405.743.5448</a:t>
            </a:r>
          </a:p>
          <a:p>
            <a:r>
              <a:rPr lang="en-US" altLang="en-US" dirty="0" smtClean="0"/>
              <a:t>Tracy Boyington, Instructional Development Specialist</a:t>
            </a:r>
          </a:p>
          <a:p>
            <a:pPr lvl="1"/>
            <a:r>
              <a:rPr lang="en-US" altLang="en-US" dirty="0" smtClean="0"/>
              <a:t>tracy.boyington@careertech.ok.gov</a:t>
            </a:r>
          </a:p>
          <a:p>
            <a:pPr lvl="1"/>
            <a:r>
              <a:rPr lang="en-US" altLang="en-US" smtClean="0"/>
              <a:t>405.743.5516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9409" y="2136339"/>
            <a:ext cx="7220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All rights reserved; copyright © 2019 Resource Center for </a:t>
            </a:r>
            <a:br>
              <a:rPr lang="en-US" dirty="0"/>
            </a:br>
            <a:r>
              <a:rPr lang="en-US" dirty="0" err="1"/>
              <a:t>CareerTech</a:t>
            </a:r>
            <a:r>
              <a:rPr lang="en-US" dirty="0"/>
              <a:t> Advancement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more information, email us at </a:t>
            </a:r>
            <a:br>
              <a:rPr lang="en-US" dirty="0"/>
            </a:br>
            <a:r>
              <a:rPr lang="en-US" dirty="0">
                <a:hlinkClick r:id="rId5"/>
              </a:rPr>
              <a:t>resourcecenter@careertech.ok.gov</a:t>
            </a:r>
            <a:r>
              <a:rPr lang="en-US" dirty="0"/>
              <a:t> or visit our website at</a:t>
            </a:r>
            <a:br>
              <a:rPr lang="en-US" dirty="0"/>
            </a:br>
            <a:r>
              <a:rPr lang="en-US" dirty="0"/>
              <a:t>https://www.okcareertech.org/educators/resource-center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43" y="4377917"/>
            <a:ext cx="3386328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Adult learners have expectations for learning that are based on their </a:t>
            </a:r>
            <a:r>
              <a:rPr lang="en-US" dirty="0" smtClean="0"/>
              <a:t>experiences.</a:t>
            </a:r>
            <a:endParaRPr lang="en-US" dirty="0"/>
          </a:p>
          <a:p>
            <a:pPr lvl="1"/>
            <a:r>
              <a:rPr lang="en-US" dirty="0"/>
              <a:t>Respect and value </a:t>
            </a:r>
            <a:r>
              <a:rPr lang="en-US" dirty="0" smtClean="0"/>
              <a:t>their experiences; ask </a:t>
            </a:r>
            <a:r>
              <a:rPr lang="en-US" dirty="0"/>
              <a:t>what they would like to know more about.</a:t>
            </a:r>
          </a:p>
          <a:p>
            <a:pPr lvl="1"/>
            <a:r>
              <a:rPr lang="en-US" dirty="0"/>
              <a:t>Ask </a:t>
            </a:r>
            <a:r>
              <a:rPr lang="en-US" dirty="0" smtClean="0"/>
              <a:t>questions </a:t>
            </a:r>
            <a:r>
              <a:rPr lang="en-US" dirty="0"/>
              <a:t>to draw upon their </a:t>
            </a:r>
            <a:r>
              <a:rPr lang="en-US" dirty="0" smtClean="0"/>
              <a:t>experiences.</a:t>
            </a:r>
            <a:endParaRPr lang="en-US" dirty="0"/>
          </a:p>
          <a:p>
            <a:pPr lvl="1"/>
            <a:r>
              <a:rPr lang="en-US" dirty="0"/>
              <a:t>Link new information to </a:t>
            </a:r>
            <a:r>
              <a:rPr lang="en-US" dirty="0" smtClean="0"/>
              <a:t>their </a:t>
            </a:r>
            <a:r>
              <a:rPr lang="en-US" dirty="0"/>
              <a:t>existing experience and </a:t>
            </a:r>
            <a:r>
              <a:rPr lang="en-US" dirty="0" smtClean="0"/>
              <a:t>knowledge.</a:t>
            </a:r>
            <a:endParaRPr lang="en-US" dirty="0"/>
          </a:p>
          <a:p>
            <a:pPr lvl="1"/>
            <a:r>
              <a:rPr lang="en-US" dirty="0"/>
              <a:t>Ask </a:t>
            </a:r>
            <a:r>
              <a:rPr lang="en-US" dirty="0" smtClean="0"/>
              <a:t>for their </a:t>
            </a:r>
            <a:r>
              <a:rPr lang="en-US" dirty="0"/>
              <a:t>input and make </a:t>
            </a:r>
            <a:r>
              <a:rPr lang="en-US" dirty="0" smtClean="0"/>
              <a:t>adjustments.</a:t>
            </a:r>
            <a:endParaRPr lang="en-US" dirty="0"/>
          </a:p>
          <a:p>
            <a:pPr lvl="1"/>
            <a:r>
              <a:rPr lang="en-US" dirty="0"/>
              <a:t>Plan alternate activities and </a:t>
            </a:r>
            <a:r>
              <a:rPr lang="en-US" dirty="0" smtClean="0"/>
              <a:t>choices.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Adult learners are independent, self-directed, and </a:t>
            </a:r>
            <a:r>
              <a:rPr lang="en-US" dirty="0" smtClean="0"/>
              <a:t>self-motivated.</a:t>
            </a:r>
            <a:endParaRPr lang="en-US" dirty="0"/>
          </a:p>
          <a:p>
            <a:pPr lvl="1"/>
            <a:r>
              <a:rPr lang="en-US" dirty="0"/>
              <a:t>Actively involve learners in the learning </a:t>
            </a:r>
            <a:r>
              <a:rPr lang="en-US" dirty="0" smtClean="0"/>
              <a:t>process.</a:t>
            </a:r>
            <a:endParaRPr lang="en-US" dirty="0"/>
          </a:p>
          <a:p>
            <a:pPr lvl="1"/>
            <a:r>
              <a:rPr lang="en-US" dirty="0"/>
              <a:t>Act as a facilitator and guide, rather than as the source of all knowledge and </a:t>
            </a:r>
            <a:r>
              <a:rPr lang="en-US" dirty="0" smtClean="0"/>
              <a:t>facts.</a:t>
            </a:r>
            <a:endParaRPr lang="en-US" dirty="0"/>
          </a:p>
          <a:p>
            <a:pPr lvl="1"/>
            <a:r>
              <a:rPr lang="en-US" dirty="0"/>
              <a:t>Give </a:t>
            </a:r>
            <a:r>
              <a:rPr lang="en-US" dirty="0" smtClean="0"/>
              <a:t>them </a:t>
            </a:r>
            <a:r>
              <a:rPr lang="en-US" dirty="0"/>
              <a:t>the opportunity to be responsible for their </a:t>
            </a:r>
            <a:r>
              <a:rPr lang="en-US" dirty="0" smtClean="0"/>
              <a:t>learning; </a:t>
            </a:r>
            <a:r>
              <a:rPr lang="en-US" dirty="0"/>
              <a:t>engage in discussions </a:t>
            </a:r>
            <a:r>
              <a:rPr lang="en-US" dirty="0" smtClean="0"/>
              <a:t>and </a:t>
            </a:r>
            <a:r>
              <a:rPr lang="en-US" dirty="0"/>
              <a:t>use presentations and group-oriented </a:t>
            </a:r>
            <a:r>
              <a:rPr lang="en-US" dirty="0" smtClean="0"/>
              <a:t>activities.</a:t>
            </a:r>
            <a:endParaRPr lang="en-US" dirty="0"/>
          </a:p>
          <a:p>
            <a:pPr lvl="1"/>
            <a:r>
              <a:rPr lang="en-US" dirty="0"/>
              <a:t>Recognize that not all learners will want to learn all of the </a:t>
            </a:r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learners are goal- and </a:t>
            </a:r>
            <a:r>
              <a:rPr lang="en-US" dirty="0" smtClean="0"/>
              <a:t>problem-oriented.</a:t>
            </a:r>
            <a:endParaRPr lang="en-US" dirty="0"/>
          </a:p>
          <a:p>
            <a:pPr lvl="1"/>
            <a:r>
              <a:rPr lang="en-US" dirty="0"/>
              <a:t>Refer to the objectives of each training module and relate content to the </a:t>
            </a:r>
            <a:r>
              <a:rPr lang="en-US" dirty="0" smtClean="0"/>
              <a:t>objectives.</a:t>
            </a:r>
            <a:endParaRPr lang="en-US" dirty="0"/>
          </a:p>
          <a:p>
            <a:pPr lvl="1"/>
            <a:r>
              <a:rPr lang="en-US" dirty="0"/>
              <a:t>Stay on </a:t>
            </a:r>
            <a:r>
              <a:rPr lang="en-US" dirty="0" smtClean="0"/>
              <a:t>task; respect </a:t>
            </a:r>
            <a:r>
              <a:rPr lang="en-US" dirty="0"/>
              <a:t>the real-life demands that learners face each </a:t>
            </a:r>
            <a:r>
              <a:rPr lang="en-US" dirty="0" smtClean="0"/>
              <a:t>day.</a:t>
            </a:r>
            <a:endParaRPr lang="en-US" dirty="0"/>
          </a:p>
          <a:p>
            <a:pPr lvl="1"/>
            <a:r>
              <a:rPr lang="en-US" dirty="0"/>
              <a:t>Give lots of examples to connect information and </a:t>
            </a:r>
            <a:r>
              <a:rPr lang="en-US" dirty="0" smtClean="0"/>
              <a:t>application.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learners appreciate </a:t>
            </a:r>
            <a:r>
              <a:rPr lang="en-US" dirty="0" smtClean="0"/>
              <a:t>feedback.</a:t>
            </a:r>
            <a:endParaRPr lang="en-US" dirty="0"/>
          </a:p>
          <a:p>
            <a:pPr lvl="1"/>
            <a:r>
              <a:rPr lang="en-US" dirty="0"/>
              <a:t>Give feedback </a:t>
            </a:r>
            <a:r>
              <a:rPr lang="en-US" dirty="0" smtClean="0"/>
              <a:t>immediately.</a:t>
            </a:r>
            <a:endParaRPr lang="en-US" dirty="0"/>
          </a:p>
          <a:p>
            <a:pPr lvl="1"/>
            <a:r>
              <a:rPr lang="en-US" dirty="0"/>
              <a:t>Include a discussion item, case study, or short review quiz to summarize one or more </a:t>
            </a:r>
            <a:r>
              <a:rPr lang="en-US" dirty="0" smtClean="0"/>
              <a:t>objectives.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 of Adult Learners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and Trainer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Adult learners want to be </a:t>
            </a:r>
            <a:r>
              <a:rPr lang="en-US" dirty="0" smtClean="0"/>
              <a:t>respected.</a:t>
            </a:r>
            <a:endParaRPr lang="en-US" dirty="0"/>
          </a:p>
          <a:p>
            <a:pPr lvl="1"/>
            <a:r>
              <a:rPr lang="en-US" dirty="0"/>
              <a:t>Know learners’ </a:t>
            </a:r>
            <a:r>
              <a:rPr lang="en-US" dirty="0" smtClean="0"/>
              <a:t>names.</a:t>
            </a:r>
            <a:endParaRPr lang="en-US" dirty="0"/>
          </a:p>
          <a:p>
            <a:pPr lvl="1"/>
            <a:r>
              <a:rPr lang="en-US" dirty="0"/>
              <a:t>Avoid placing a learner in an embarrassing situation, such as highlighting a </a:t>
            </a:r>
            <a:r>
              <a:rPr lang="en-US" dirty="0" smtClean="0"/>
              <a:t>mistake.</a:t>
            </a:r>
            <a:endParaRPr lang="en-US" dirty="0"/>
          </a:p>
          <a:p>
            <a:pPr lvl="1"/>
            <a:r>
              <a:rPr lang="en-US" dirty="0"/>
              <a:t>Provide low-risk activities in small group </a:t>
            </a:r>
            <a:r>
              <a:rPr lang="en-US" dirty="0" smtClean="0"/>
              <a:t>settings.</a:t>
            </a:r>
            <a:endParaRPr lang="en-US" dirty="0"/>
          </a:p>
          <a:p>
            <a:pPr lvl="1"/>
            <a:r>
              <a:rPr lang="en-US" dirty="0"/>
              <a:t>Be </a:t>
            </a:r>
            <a:r>
              <a:rPr lang="en-US" dirty="0" smtClean="0"/>
              <a:t>flexible; allow </a:t>
            </a:r>
            <a:r>
              <a:rPr lang="en-US" dirty="0"/>
              <a:t>time for learners to use their digital </a:t>
            </a:r>
            <a:r>
              <a:rPr lang="en-US" dirty="0" smtClean="0"/>
              <a:t>devices.</a:t>
            </a:r>
            <a:endParaRPr lang="en-US" dirty="0"/>
          </a:p>
          <a:p>
            <a:pPr lvl="1"/>
            <a:r>
              <a:rPr lang="en-US" dirty="0"/>
              <a:t>Start and end the training on </a:t>
            </a:r>
            <a:r>
              <a:rPr lang="en-US" dirty="0" smtClean="0"/>
              <a:t>time and honor </a:t>
            </a:r>
            <a:r>
              <a:rPr lang="en-US" dirty="0"/>
              <a:t>scheduled </a:t>
            </a:r>
            <a:r>
              <a:rPr lang="en-US" dirty="0" smtClean="0"/>
              <a:t>breaks.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Qualities of Effective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confident.</a:t>
            </a:r>
          </a:p>
          <a:p>
            <a:pPr lvl="1"/>
            <a:r>
              <a:rPr lang="en-US" dirty="0"/>
              <a:t>Speak loudly and directly to </a:t>
            </a:r>
            <a:r>
              <a:rPr lang="en-US" dirty="0" smtClean="0"/>
              <a:t>students.</a:t>
            </a:r>
            <a:endParaRPr lang="en-US" dirty="0"/>
          </a:p>
          <a:p>
            <a:pPr lvl="1"/>
            <a:r>
              <a:rPr lang="en-US" dirty="0"/>
              <a:t>Use humor wisely and be able to laugh at </a:t>
            </a:r>
            <a:r>
              <a:rPr lang="en-US" dirty="0" smtClean="0"/>
              <a:t>yourself.</a:t>
            </a:r>
            <a:endParaRPr lang="en-US" dirty="0"/>
          </a:p>
          <a:p>
            <a:pPr lvl="1"/>
            <a:r>
              <a:rPr lang="en-US" dirty="0"/>
              <a:t>Know that nervous feelings will decrease with </a:t>
            </a:r>
            <a:r>
              <a:rPr lang="en-US" dirty="0" smtClean="0"/>
              <a:t>experience.</a:t>
            </a:r>
            <a:endParaRPr lang="en-US" dirty="0"/>
          </a:p>
          <a:p>
            <a:pPr lvl="1"/>
            <a:r>
              <a:rPr lang="en-US" dirty="0"/>
              <a:t>Dress in a professional </a:t>
            </a:r>
            <a:r>
              <a:rPr lang="en-US" dirty="0" smtClean="0"/>
              <a:t>manner.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3" y="0"/>
            <a:ext cx="1327762" cy="4620070"/>
          </a:xfrm>
          <a:prstGeom prst="rect">
            <a:avLst/>
          </a:prstGeom>
        </p:spPr>
      </p:pic>
      <p:pic>
        <p:nvPicPr>
          <p:cNvPr id="7" name="Picture 6" descr="CTLogo711_B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8" y="6417418"/>
            <a:ext cx="4971403" cy="47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Qualities of Effective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prepared.</a:t>
            </a:r>
          </a:p>
          <a:p>
            <a:pPr lvl="1"/>
            <a:r>
              <a:rPr lang="en-US" dirty="0"/>
              <a:t>Be sure that the lighting is adequate, the temperature is set to a comfortable level, and the furniture is arranged to best support the planned learning </a:t>
            </a:r>
            <a:r>
              <a:rPr lang="en-US" dirty="0" smtClean="0"/>
              <a:t>activities.</a:t>
            </a:r>
            <a:endParaRPr lang="en-US" dirty="0"/>
          </a:p>
          <a:p>
            <a:pPr lvl="1"/>
            <a:r>
              <a:rPr lang="en-US" dirty="0"/>
              <a:t>Develop a flexible lesson plan with scheduled </a:t>
            </a:r>
            <a:r>
              <a:rPr lang="en-US" dirty="0" smtClean="0"/>
              <a:t>breaks.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1061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Facilitating  Adult Learning</vt:lpstr>
      <vt:lpstr>Characteristics of Adult Learners and Trainer Strategies</vt:lpstr>
      <vt:lpstr>Characteristics of Adult Learners and Trainer Strategies</vt:lpstr>
      <vt:lpstr>Characteristics of Adult Learners and Trainer Strategies</vt:lpstr>
      <vt:lpstr>Characteristics of Adult Learners and Trainer Strategies</vt:lpstr>
      <vt:lpstr>Characteristics of Adult Learners and Trainer Strategies</vt:lpstr>
      <vt:lpstr>Characteristics of Adult Learners and Trainer Strategies</vt:lpstr>
      <vt:lpstr>Qualities of Effective Trainers</vt:lpstr>
      <vt:lpstr>Qualities of Effective Trainers</vt:lpstr>
      <vt:lpstr>Qualities of Effective Trainers</vt:lpstr>
      <vt:lpstr>Qualities of Effective Trainers</vt:lpstr>
      <vt:lpstr>Qualities of Effective Trainers</vt:lpstr>
      <vt:lpstr>Questioning Techniques</vt:lpstr>
      <vt:lpstr>Questioning Techniques</vt:lpstr>
      <vt:lpstr>Questioning Techniques</vt:lpstr>
      <vt:lpstr>Using Small Groups</vt:lpstr>
      <vt:lpstr>Using Small Groups</vt:lpstr>
      <vt:lpstr>Learner Behaviors and Trainer Solutions</vt:lpstr>
      <vt:lpstr>Learner Behaviors and Trainer Solutions</vt:lpstr>
      <vt:lpstr>Learner Behaviors and Trainer Solutions</vt:lpstr>
      <vt:lpstr>Learner Behaviors and Trainer Solutions</vt:lpstr>
      <vt:lpstr>Learner Behaviors and Trainer Solutions</vt:lpstr>
      <vt:lpstr>Learner Behaviors and Trainer Solutions</vt:lpstr>
      <vt:lpstr>For More Information:</vt:lpstr>
      <vt:lpstr>PowerPoint Presentation</vt:lpstr>
    </vt:vector>
  </TitlesOfParts>
  <Company>Career and Technology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Maile</dc:creator>
  <cp:lastModifiedBy>Tracy Boyington</cp:lastModifiedBy>
  <cp:revision>43</cp:revision>
  <cp:lastPrinted>2018-09-13T11:51:50Z</cp:lastPrinted>
  <dcterms:created xsi:type="dcterms:W3CDTF">2016-07-28T14:54:17Z</dcterms:created>
  <dcterms:modified xsi:type="dcterms:W3CDTF">2019-02-20T17:07:12Z</dcterms:modified>
</cp:coreProperties>
</file>