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62"/>
  </p:notesMasterIdLst>
  <p:sldIdLst>
    <p:sldId id="256" r:id="rId2"/>
    <p:sldId id="258" r:id="rId3"/>
    <p:sldId id="259" r:id="rId4"/>
    <p:sldId id="260" r:id="rId5"/>
    <p:sldId id="261" r:id="rId6"/>
    <p:sldId id="262" r:id="rId7"/>
    <p:sldId id="263" r:id="rId8"/>
    <p:sldId id="264" r:id="rId9"/>
    <p:sldId id="265" r:id="rId10"/>
    <p:sldId id="266" r:id="rId11"/>
    <p:sldId id="317" r:id="rId12"/>
    <p:sldId id="267" r:id="rId13"/>
    <p:sldId id="268" r:id="rId14"/>
    <p:sldId id="269" r:id="rId15"/>
    <p:sldId id="270" r:id="rId16"/>
    <p:sldId id="271" r:id="rId17"/>
    <p:sldId id="272" r:id="rId18"/>
    <p:sldId id="273" r:id="rId19"/>
    <p:sldId id="274" r:id="rId20"/>
    <p:sldId id="275" r:id="rId21"/>
    <p:sldId id="276" r:id="rId22"/>
    <p:sldId id="279" r:id="rId23"/>
    <p:sldId id="280" r:id="rId24"/>
    <p:sldId id="281" r:id="rId25"/>
    <p:sldId id="282" r:id="rId26"/>
    <p:sldId id="284" r:id="rId27"/>
    <p:sldId id="285" r:id="rId28"/>
    <p:sldId id="283" r:id="rId29"/>
    <p:sldId id="286" r:id="rId30"/>
    <p:sldId id="287" r:id="rId31"/>
    <p:sldId id="288" r:id="rId32"/>
    <p:sldId id="290" r:id="rId33"/>
    <p:sldId id="291" r:id="rId34"/>
    <p:sldId id="289"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 id="305" r:id="rId49"/>
    <p:sldId id="306" r:id="rId50"/>
    <p:sldId id="307" r:id="rId51"/>
    <p:sldId id="308" r:id="rId52"/>
    <p:sldId id="309" r:id="rId53"/>
    <p:sldId id="310" r:id="rId54"/>
    <p:sldId id="311" r:id="rId55"/>
    <p:sldId id="312" r:id="rId56"/>
    <p:sldId id="313" r:id="rId57"/>
    <p:sldId id="314" r:id="rId58"/>
    <p:sldId id="315" r:id="rId59"/>
    <p:sldId id="316" r:id="rId60"/>
    <p:sldId id="318"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198" autoAdjust="0"/>
    <p:restoredTop sz="77156" autoAdjust="0"/>
  </p:normalViewPr>
  <p:slideViewPr>
    <p:cSldViewPr snapToGrid="0" showGuides="1">
      <p:cViewPr varScale="1">
        <p:scale>
          <a:sx n="98" d="100"/>
          <a:sy n="98" d="100"/>
        </p:scale>
        <p:origin x="102" y="15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693022-47E4-4532-A976-E1D825D78B68}" type="datetimeFigureOut">
              <a:rPr lang="en-US" smtClean="0"/>
              <a:t>8/6/2018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3CACD1-2887-4C88-AA22-F65BFD592C0E}" type="slidenum">
              <a:rPr lang="en-US" smtClean="0"/>
              <a:t>‹#›</a:t>
            </a:fld>
            <a:endParaRPr lang="en-US"/>
          </a:p>
        </p:txBody>
      </p:sp>
    </p:spTree>
    <p:extLst>
      <p:ext uri="{BB962C8B-B14F-4D97-AF65-F5344CB8AC3E}">
        <p14:creationId xmlns:p14="http://schemas.microsoft.com/office/powerpoint/2010/main" val="24924699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3CACD1-2887-4C88-AA22-F65BFD592C0E}" type="slidenum">
              <a:rPr lang="en-US" smtClean="0"/>
              <a:t>1</a:t>
            </a:fld>
            <a:endParaRPr lang="en-US"/>
          </a:p>
        </p:txBody>
      </p:sp>
    </p:spTree>
    <p:extLst>
      <p:ext uri="{BB962C8B-B14F-4D97-AF65-F5344CB8AC3E}">
        <p14:creationId xmlns:p14="http://schemas.microsoft.com/office/powerpoint/2010/main" val="41372738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 Ask students to locate these documents before they apply for a job.</a:t>
            </a:r>
          </a:p>
          <a:p>
            <a:r>
              <a:rPr lang="en-US" sz="1200" b="0" i="0" u="none" strike="noStrike" kern="1200" baseline="0" dirty="0" smtClean="0">
                <a:solidFill>
                  <a:schemeClr val="tx1"/>
                </a:solidFill>
                <a:latin typeface="+mn-lt"/>
                <a:ea typeface="+mn-ea"/>
                <a:cs typeface="+mn-cs"/>
              </a:rPr>
              <a:t>• Go to the website of the Social Security Administration at &lt;www.ssa.gov/&gt; and show students how to apply for a social security number online if they do not have one.</a:t>
            </a:r>
            <a:endParaRPr lang="en-US" dirty="0" smtClean="0"/>
          </a:p>
          <a:p>
            <a:endParaRPr lang="en-US" dirty="0"/>
          </a:p>
        </p:txBody>
      </p:sp>
      <p:sp>
        <p:nvSpPr>
          <p:cNvPr id="4" name="Slide Number Placeholder 3"/>
          <p:cNvSpPr>
            <a:spLocks noGrp="1"/>
          </p:cNvSpPr>
          <p:nvPr>
            <p:ph type="sldNum" sz="quarter" idx="10"/>
          </p:nvPr>
        </p:nvSpPr>
        <p:spPr/>
        <p:txBody>
          <a:bodyPr/>
          <a:lstStyle/>
          <a:p>
            <a:fld id="{413CACD1-2887-4C88-AA22-F65BFD592C0E}" type="slidenum">
              <a:rPr lang="en-US" smtClean="0"/>
              <a:t>15</a:t>
            </a:fld>
            <a:endParaRPr lang="en-US"/>
          </a:p>
        </p:txBody>
      </p:sp>
    </p:spTree>
    <p:extLst>
      <p:ext uri="{BB962C8B-B14F-4D97-AF65-F5344CB8AC3E}">
        <p14:creationId xmlns:p14="http://schemas.microsoft.com/office/powerpoint/2010/main" val="11249239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Discuss the parts of a resume and how to construct one.</a:t>
            </a:r>
          </a:p>
          <a:p>
            <a:r>
              <a:rPr lang="en-US" sz="1200" b="0" i="0" u="none" strike="noStrike" kern="1200" baseline="0" dirty="0" smtClean="0">
                <a:solidFill>
                  <a:schemeClr val="tx1"/>
                </a:solidFill>
                <a:latin typeface="+mn-lt"/>
                <a:ea typeface="+mn-ea"/>
                <a:cs typeface="+mn-cs"/>
              </a:rPr>
              <a:t>• Invite a business owner or personnel manager to talk to the class about how he or she evaluates a resume.</a:t>
            </a:r>
          </a:p>
          <a:p>
            <a:endParaRPr lang="en-US" sz="1200" b="0" i="0" u="none" strike="noStrike"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13CACD1-2887-4C88-AA22-F65BFD592C0E}" type="slidenum">
              <a:rPr lang="en-US" smtClean="0"/>
              <a:t>16</a:t>
            </a:fld>
            <a:endParaRPr lang="en-US"/>
          </a:p>
        </p:txBody>
      </p:sp>
    </p:spTree>
    <p:extLst>
      <p:ext uri="{BB962C8B-B14F-4D97-AF65-F5344CB8AC3E}">
        <p14:creationId xmlns:p14="http://schemas.microsoft.com/office/powerpoint/2010/main" val="29326010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Discuss</a:t>
            </a:r>
            <a:r>
              <a:rPr lang="en-US" baseline="0" dirty="0" smtClean="0"/>
              <a:t> what should be included in a letter of application.</a:t>
            </a:r>
            <a:endParaRPr lang="en-US" dirty="0"/>
          </a:p>
        </p:txBody>
      </p:sp>
      <p:sp>
        <p:nvSpPr>
          <p:cNvPr id="4" name="Slide Number Placeholder 3"/>
          <p:cNvSpPr>
            <a:spLocks noGrp="1"/>
          </p:cNvSpPr>
          <p:nvPr>
            <p:ph type="sldNum" sz="quarter" idx="10"/>
          </p:nvPr>
        </p:nvSpPr>
        <p:spPr/>
        <p:txBody>
          <a:bodyPr/>
          <a:lstStyle/>
          <a:p>
            <a:fld id="{413CACD1-2887-4C88-AA22-F65BFD592C0E}" type="slidenum">
              <a:rPr lang="en-US" smtClean="0"/>
              <a:t>17</a:t>
            </a:fld>
            <a:endParaRPr lang="en-US"/>
          </a:p>
        </p:txBody>
      </p:sp>
    </p:spTree>
    <p:extLst>
      <p:ext uri="{BB962C8B-B14F-4D97-AF65-F5344CB8AC3E}">
        <p14:creationId xmlns:p14="http://schemas.microsoft.com/office/powerpoint/2010/main" val="13121564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 Obtain samples of application forms from area businesses or find sample online.</a:t>
            </a:r>
          </a:p>
          <a:p>
            <a:r>
              <a:rPr lang="en-US" sz="1200" b="0" i="0" u="none" strike="noStrike" kern="1200" baseline="0" dirty="0" smtClean="0">
                <a:solidFill>
                  <a:schemeClr val="tx1"/>
                </a:solidFill>
                <a:latin typeface="+mn-lt"/>
                <a:ea typeface="+mn-ea"/>
                <a:cs typeface="+mn-cs"/>
              </a:rPr>
              <a:t>• Discuss the importance of each of the listed guidelines.</a:t>
            </a:r>
            <a:endParaRPr lang="en-US" dirty="0"/>
          </a:p>
        </p:txBody>
      </p:sp>
      <p:sp>
        <p:nvSpPr>
          <p:cNvPr id="4" name="Slide Number Placeholder 3"/>
          <p:cNvSpPr>
            <a:spLocks noGrp="1"/>
          </p:cNvSpPr>
          <p:nvPr>
            <p:ph type="sldNum" sz="quarter" idx="10"/>
          </p:nvPr>
        </p:nvSpPr>
        <p:spPr/>
        <p:txBody>
          <a:bodyPr/>
          <a:lstStyle/>
          <a:p>
            <a:fld id="{413CACD1-2887-4C88-AA22-F65BFD592C0E}" type="slidenum">
              <a:rPr lang="en-US" smtClean="0"/>
              <a:t>18</a:t>
            </a:fld>
            <a:endParaRPr lang="en-US"/>
          </a:p>
        </p:txBody>
      </p:sp>
    </p:spTree>
    <p:extLst>
      <p:ext uri="{BB962C8B-B14F-4D97-AF65-F5344CB8AC3E}">
        <p14:creationId xmlns:p14="http://schemas.microsoft.com/office/powerpoint/2010/main" val="13498448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 Obtain information about employment tests from area businesses and from state employment services. Discuss that information with the class.</a:t>
            </a:r>
          </a:p>
          <a:p>
            <a:r>
              <a:rPr lang="en-US" sz="1200" b="0" i="0" u="none" strike="noStrike" kern="1200" baseline="0" dirty="0" smtClean="0">
                <a:solidFill>
                  <a:schemeClr val="tx1"/>
                </a:solidFill>
                <a:latin typeface="+mn-lt"/>
                <a:ea typeface="+mn-ea"/>
                <a:cs typeface="+mn-cs"/>
              </a:rPr>
              <a:t>• Ask volunteers to share with the class their experiences with employment tests.</a:t>
            </a:r>
            <a:endParaRPr lang="en-US" dirty="0"/>
          </a:p>
        </p:txBody>
      </p:sp>
      <p:sp>
        <p:nvSpPr>
          <p:cNvPr id="4" name="Slide Number Placeholder 3"/>
          <p:cNvSpPr>
            <a:spLocks noGrp="1"/>
          </p:cNvSpPr>
          <p:nvPr>
            <p:ph type="sldNum" sz="quarter" idx="10"/>
          </p:nvPr>
        </p:nvSpPr>
        <p:spPr/>
        <p:txBody>
          <a:bodyPr/>
          <a:lstStyle/>
          <a:p>
            <a:fld id="{413CACD1-2887-4C88-AA22-F65BFD592C0E}" type="slidenum">
              <a:rPr lang="en-US" smtClean="0"/>
              <a:t>19</a:t>
            </a:fld>
            <a:endParaRPr lang="en-US"/>
          </a:p>
        </p:txBody>
      </p:sp>
    </p:spTree>
    <p:extLst>
      <p:ext uri="{BB962C8B-B14F-4D97-AF65-F5344CB8AC3E}">
        <p14:creationId xmlns:p14="http://schemas.microsoft.com/office/powerpoint/2010/main" val="16828386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 Discuss with the students the kind of person they would like to hire if they were the employer. Compare the students’ responses to the items listed in the objective.</a:t>
            </a:r>
            <a:endParaRPr lang="en-US" dirty="0"/>
          </a:p>
        </p:txBody>
      </p:sp>
      <p:sp>
        <p:nvSpPr>
          <p:cNvPr id="4" name="Slide Number Placeholder 3"/>
          <p:cNvSpPr>
            <a:spLocks noGrp="1"/>
          </p:cNvSpPr>
          <p:nvPr>
            <p:ph type="sldNum" sz="quarter" idx="10"/>
          </p:nvPr>
        </p:nvSpPr>
        <p:spPr/>
        <p:txBody>
          <a:bodyPr/>
          <a:lstStyle/>
          <a:p>
            <a:fld id="{413CACD1-2887-4C88-AA22-F65BFD592C0E}" type="slidenum">
              <a:rPr lang="en-US" smtClean="0"/>
              <a:t>20</a:t>
            </a:fld>
            <a:endParaRPr lang="en-US"/>
          </a:p>
        </p:txBody>
      </p:sp>
    </p:spTree>
    <p:extLst>
      <p:ext uri="{BB962C8B-B14F-4D97-AF65-F5344CB8AC3E}">
        <p14:creationId xmlns:p14="http://schemas.microsoft.com/office/powerpoint/2010/main" val="39314768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 Discuss the boxed item, “Dress for Interview Success.” Ask if any of the students has participated in an interview. Ask for volunteers to describe their experiences.</a:t>
            </a:r>
          </a:p>
          <a:p>
            <a:r>
              <a:rPr lang="en-US" sz="1200" b="0" i="0" u="none" strike="noStrike" kern="1200" baseline="0" dirty="0" smtClean="0">
                <a:solidFill>
                  <a:schemeClr val="tx1"/>
                </a:solidFill>
                <a:latin typeface="+mn-lt"/>
                <a:ea typeface="+mn-ea"/>
                <a:cs typeface="+mn-cs"/>
              </a:rPr>
              <a:t>• Look for examples in magazines of appropriate and inappropriate dress for an interview.</a:t>
            </a:r>
          </a:p>
          <a:p>
            <a:r>
              <a:rPr lang="en-US" sz="1200" b="0" i="0" u="none" strike="noStrike" kern="1200" baseline="0" dirty="0" smtClean="0">
                <a:solidFill>
                  <a:schemeClr val="tx1"/>
                </a:solidFill>
                <a:latin typeface="+mn-lt"/>
                <a:ea typeface="+mn-ea"/>
                <a:cs typeface="+mn-cs"/>
              </a:rPr>
              <a:t>• Have the students design a bulletin board about interview dress.</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Go to https://www.cnn.com/2011/09/16/living/workplace-professional-dress-cb/index.html for information on professional dress.</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Go to http://www.executivestyle.com.au/20-tips-to-dress-appropriately-for-work-2xvcy for 20 tips for dressing professionally.</a:t>
            </a:r>
          </a:p>
        </p:txBody>
      </p:sp>
      <p:sp>
        <p:nvSpPr>
          <p:cNvPr id="4" name="Slide Number Placeholder 3"/>
          <p:cNvSpPr>
            <a:spLocks noGrp="1"/>
          </p:cNvSpPr>
          <p:nvPr>
            <p:ph type="sldNum" sz="quarter" idx="10"/>
          </p:nvPr>
        </p:nvSpPr>
        <p:spPr/>
        <p:txBody>
          <a:bodyPr/>
          <a:lstStyle/>
          <a:p>
            <a:fld id="{413CACD1-2887-4C88-AA22-F65BFD592C0E}" type="slidenum">
              <a:rPr lang="en-US" smtClean="0"/>
              <a:t>21</a:t>
            </a:fld>
            <a:endParaRPr lang="en-US"/>
          </a:p>
        </p:txBody>
      </p:sp>
    </p:spTree>
    <p:extLst>
      <p:ext uri="{BB962C8B-B14F-4D97-AF65-F5344CB8AC3E}">
        <p14:creationId xmlns:p14="http://schemas.microsoft.com/office/powerpoint/2010/main" val="37779023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 Identify sources for obtaining information about jobs and employers.</a:t>
            </a:r>
          </a:p>
          <a:p>
            <a:r>
              <a:rPr lang="en-US" sz="1200" b="0" i="0" u="none" strike="noStrike" kern="1200" baseline="0" dirty="0" smtClean="0">
                <a:solidFill>
                  <a:schemeClr val="tx1"/>
                </a:solidFill>
                <a:latin typeface="+mn-lt"/>
                <a:ea typeface="+mn-ea"/>
                <a:cs typeface="+mn-cs"/>
              </a:rPr>
              <a:t>• Remind the students that preparation will help them to be more calm and make the interview go more smoothly.</a:t>
            </a:r>
            <a:endParaRPr lang="en-US" dirty="0"/>
          </a:p>
        </p:txBody>
      </p:sp>
      <p:sp>
        <p:nvSpPr>
          <p:cNvPr id="4" name="Slide Number Placeholder 3"/>
          <p:cNvSpPr>
            <a:spLocks noGrp="1"/>
          </p:cNvSpPr>
          <p:nvPr>
            <p:ph type="sldNum" sz="quarter" idx="10"/>
          </p:nvPr>
        </p:nvSpPr>
        <p:spPr/>
        <p:txBody>
          <a:bodyPr/>
          <a:lstStyle/>
          <a:p>
            <a:fld id="{413CACD1-2887-4C88-AA22-F65BFD592C0E}" type="slidenum">
              <a:rPr lang="en-US" smtClean="0"/>
              <a:t>23</a:t>
            </a:fld>
            <a:endParaRPr lang="en-US"/>
          </a:p>
        </p:txBody>
      </p:sp>
    </p:spTree>
    <p:extLst>
      <p:ext uri="{BB962C8B-B14F-4D97-AF65-F5344CB8AC3E}">
        <p14:creationId xmlns:p14="http://schemas.microsoft.com/office/powerpoint/2010/main" val="37462391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Discuss phone etiquette</a:t>
            </a:r>
            <a:r>
              <a:rPr lang="en-US" baseline="0" dirty="0" smtClean="0"/>
              <a:t> and courtesy.</a:t>
            </a:r>
            <a:endParaRPr lang="en-US" dirty="0"/>
          </a:p>
        </p:txBody>
      </p:sp>
      <p:sp>
        <p:nvSpPr>
          <p:cNvPr id="4" name="Slide Number Placeholder 3"/>
          <p:cNvSpPr>
            <a:spLocks noGrp="1"/>
          </p:cNvSpPr>
          <p:nvPr>
            <p:ph type="sldNum" sz="quarter" idx="10"/>
          </p:nvPr>
        </p:nvSpPr>
        <p:spPr/>
        <p:txBody>
          <a:bodyPr/>
          <a:lstStyle/>
          <a:p>
            <a:fld id="{413CACD1-2887-4C88-AA22-F65BFD592C0E}" type="slidenum">
              <a:rPr lang="en-US" smtClean="0"/>
              <a:t>24</a:t>
            </a:fld>
            <a:endParaRPr lang="en-US"/>
          </a:p>
        </p:txBody>
      </p:sp>
    </p:spTree>
    <p:extLst>
      <p:ext uri="{BB962C8B-B14F-4D97-AF65-F5344CB8AC3E}">
        <p14:creationId xmlns:p14="http://schemas.microsoft.com/office/powerpoint/2010/main" val="4526446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Discuss ways to calm nerves before</a:t>
            </a:r>
            <a:r>
              <a:rPr lang="en-US" baseline="0" dirty="0" smtClean="0"/>
              <a:t> an interview such as deep breathing, visualization, etc.</a:t>
            </a:r>
            <a:endParaRPr lang="en-US" dirty="0"/>
          </a:p>
        </p:txBody>
      </p:sp>
      <p:sp>
        <p:nvSpPr>
          <p:cNvPr id="4" name="Slide Number Placeholder 3"/>
          <p:cNvSpPr>
            <a:spLocks noGrp="1"/>
          </p:cNvSpPr>
          <p:nvPr>
            <p:ph type="sldNum" sz="quarter" idx="10"/>
          </p:nvPr>
        </p:nvSpPr>
        <p:spPr/>
        <p:txBody>
          <a:bodyPr/>
          <a:lstStyle/>
          <a:p>
            <a:fld id="{413CACD1-2887-4C88-AA22-F65BFD592C0E}" type="slidenum">
              <a:rPr lang="en-US" smtClean="0"/>
              <a:t>25</a:t>
            </a:fld>
            <a:endParaRPr lang="en-US"/>
          </a:p>
        </p:txBody>
      </p:sp>
    </p:spTree>
    <p:extLst>
      <p:ext uri="{BB962C8B-B14F-4D97-AF65-F5344CB8AC3E}">
        <p14:creationId xmlns:p14="http://schemas.microsoft.com/office/powerpoint/2010/main" val="23833442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Words the students should know for the</a:t>
            </a:r>
            <a:r>
              <a:rPr lang="en-US" baseline="0" dirty="0" smtClean="0"/>
              <a:t> first 11 slides</a:t>
            </a:r>
            <a:r>
              <a:rPr lang="en-US" dirty="0" smtClean="0"/>
              <a:t>:</a:t>
            </a:r>
          </a:p>
          <a:p>
            <a:pPr marL="171450" indent="-171450">
              <a:buFont typeface="Arial" panose="020B0604020202020204" pitchFamily="34" charset="0"/>
              <a:buChar char="•"/>
            </a:pPr>
            <a:r>
              <a:rPr lang="en-US" dirty="0" smtClean="0"/>
              <a:t>Entrepreneur</a:t>
            </a:r>
            <a:r>
              <a:rPr lang="en-US" baseline="0" dirty="0" smtClean="0"/>
              <a:t> – assuming the risk as an individual of owning and operating a business to earn money and make a profit.</a:t>
            </a:r>
          </a:p>
          <a:p>
            <a:pPr marL="171450" indent="-171450">
              <a:buFont typeface="Arial" panose="020B0604020202020204" pitchFamily="34" charset="0"/>
              <a:buChar char="•"/>
            </a:pPr>
            <a:r>
              <a:rPr lang="en-US" baseline="0" dirty="0" smtClean="0"/>
              <a:t>Private sector – working in a company or organization the focuses on making a profit.</a:t>
            </a:r>
          </a:p>
          <a:p>
            <a:pPr marL="171450" indent="-171450">
              <a:buFont typeface="Arial" panose="020B0604020202020204" pitchFamily="34" charset="0"/>
              <a:buChar char="•"/>
            </a:pPr>
            <a:r>
              <a:rPr lang="en-US" baseline="0" dirty="0" smtClean="0"/>
              <a:t>Public Sector – working in a local, state, or national governmental organization.</a:t>
            </a:r>
            <a:endParaRPr lang="en-US" dirty="0"/>
          </a:p>
        </p:txBody>
      </p:sp>
      <p:sp>
        <p:nvSpPr>
          <p:cNvPr id="4" name="Slide Number Placeholder 3"/>
          <p:cNvSpPr>
            <a:spLocks noGrp="1"/>
          </p:cNvSpPr>
          <p:nvPr>
            <p:ph type="sldNum" sz="quarter" idx="10"/>
          </p:nvPr>
        </p:nvSpPr>
        <p:spPr/>
        <p:txBody>
          <a:bodyPr/>
          <a:lstStyle/>
          <a:p>
            <a:fld id="{413CACD1-2887-4C88-AA22-F65BFD592C0E}" type="slidenum">
              <a:rPr lang="en-US" smtClean="0"/>
              <a:t>2</a:t>
            </a:fld>
            <a:endParaRPr lang="en-US"/>
          </a:p>
        </p:txBody>
      </p:sp>
    </p:spTree>
    <p:extLst>
      <p:ext uri="{BB962C8B-B14F-4D97-AF65-F5344CB8AC3E}">
        <p14:creationId xmlns:p14="http://schemas.microsoft.com/office/powerpoint/2010/main" val="35936962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Discuss the importance of a follow-up</a:t>
            </a:r>
            <a:r>
              <a:rPr lang="en-US" baseline="0" dirty="0" smtClean="0"/>
              <a:t> thank you.</a:t>
            </a:r>
            <a:endParaRPr lang="en-US" dirty="0"/>
          </a:p>
        </p:txBody>
      </p:sp>
      <p:sp>
        <p:nvSpPr>
          <p:cNvPr id="4" name="Slide Number Placeholder 3"/>
          <p:cNvSpPr>
            <a:spLocks noGrp="1"/>
          </p:cNvSpPr>
          <p:nvPr>
            <p:ph type="sldNum" sz="quarter" idx="10"/>
          </p:nvPr>
        </p:nvSpPr>
        <p:spPr/>
        <p:txBody>
          <a:bodyPr/>
          <a:lstStyle/>
          <a:p>
            <a:fld id="{413CACD1-2887-4C88-AA22-F65BFD592C0E}" type="slidenum">
              <a:rPr lang="en-US" smtClean="0"/>
              <a:t>27</a:t>
            </a:fld>
            <a:endParaRPr lang="en-US"/>
          </a:p>
        </p:txBody>
      </p:sp>
    </p:spTree>
    <p:extLst>
      <p:ext uri="{BB962C8B-B14F-4D97-AF65-F5344CB8AC3E}">
        <p14:creationId xmlns:p14="http://schemas.microsoft.com/office/powerpoint/2010/main" val="18935179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Resources</a:t>
            </a:r>
            <a:r>
              <a:rPr lang="en-US" baseline="0" dirty="0" smtClean="0"/>
              <a:t> for this section:</a:t>
            </a:r>
          </a:p>
          <a:p>
            <a:r>
              <a:rPr lang="en-US" sz="1200" b="0" i="0" u="none" strike="noStrike" kern="1200" baseline="0" dirty="0" smtClean="0">
                <a:solidFill>
                  <a:schemeClr val="tx1"/>
                </a:solidFill>
                <a:latin typeface="+mn-lt"/>
                <a:ea typeface="+mn-ea"/>
                <a:cs typeface="+mn-cs"/>
              </a:rPr>
              <a:t>• Social Security Administration </a:t>
            </a:r>
          </a:p>
          <a:p>
            <a:r>
              <a:rPr lang="en-US" sz="1200" b="0" i="0" u="none" strike="noStrike" kern="1200" baseline="0" dirty="0" smtClean="0">
                <a:solidFill>
                  <a:schemeClr val="tx1"/>
                </a:solidFill>
                <a:latin typeface="+mn-lt"/>
                <a:ea typeface="+mn-ea"/>
                <a:cs typeface="+mn-cs"/>
              </a:rPr>
              <a:t>www.ssa.gov/</a:t>
            </a:r>
          </a:p>
          <a:p>
            <a:r>
              <a:rPr lang="en-US" sz="1200" b="0" i="0" u="none" strike="noStrike" kern="1200" baseline="0" dirty="0" smtClean="0">
                <a:solidFill>
                  <a:schemeClr val="tx1"/>
                </a:solidFill>
                <a:latin typeface="+mn-lt"/>
                <a:ea typeface="+mn-ea"/>
                <a:cs typeface="+mn-cs"/>
              </a:rPr>
              <a:t>• College Grad Job Hunter </a:t>
            </a:r>
          </a:p>
          <a:p>
            <a:r>
              <a:rPr lang="en-US" sz="1200" b="0" i="0" u="none" strike="noStrike" kern="1200" baseline="0" dirty="0" smtClean="0">
                <a:solidFill>
                  <a:schemeClr val="tx1"/>
                </a:solidFill>
                <a:latin typeface="+mn-lt"/>
                <a:ea typeface="+mn-ea"/>
                <a:cs typeface="+mn-cs"/>
              </a:rPr>
              <a:t>www.collegegrad.com</a:t>
            </a:r>
          </a:p>
          <a:p>
            <a:r>
              <a:rPr lang="en-US" sz="1200" b="0" i="0" u="none" strike="noStrike" kern="1200" baseline="0" dirty="0" smtClean="0">
                <a:solidFill>
                  <a:schemeClr val="tx1"/>
                </a:solidFill>
                <a:latin typeface="+mn-lt"/>
                <a:ea typeface="+mn-ea"/>
                <a:cs typeface="+mn-cs"/>
              </a:rPr>
              <a:t>• </a:t>
            </a:r>
            <a:r>
              <a:rPr lang="en-US" sz="1200" b="0" i="1" u="none" strike="noStrike" kern="1200" baseline="0" dirty="0" smtClean="0">
                <a:solidFill>
                  <a:schemeClr val="tx1"/>
                </a:solidFill>
                <a:latin typeface="+mn-lt"/>
                <a:ea typeface="+mn-ea"/>
                <a:cs typeface="+mn-cs"/>
              </a:rPr>
              <a:t>Occupational Outlook Quarterly </a:t>
            </a:r>
            <a:r>
              <a:rPr lang="en-US" sz="1200" b="0" i="0" u="none" strike="noStrike" kern="1200" baseline="0" dirty="0" smtClean="0">
                <a:solidFill>
                  <a:schemeClr val="tx1"/>
                </a:solidFill>
                <a:latin typeface="+mn-lt"/>
                <a:ea typeface="+mn-ea"/>
                <a:cs typeface="+mn-cs"/>
              </a:rPr>
              <a:t>Online Index (PDF publications, etc.) </a:t>
            </a:r>
          </a:p>
          <a:p>
            <a:r>
              <a:rPr lang="en-US" dirty="0" smtClean="0"/>
              <a:t>https://stats.bls.gov/careeroutlook/home.htm</a:t>
            </a:r>
            <a:endParaRPr lang="en-US" dirty="0"/>
          </a:p>
        </p:txBody>
      </p:sp>
      <p:sp>
        <p:nvSpPr>
          <p:cNvPr id="4" name="Slide Number Placeholder 3"/>
          <p:cNvSpPr>
            <a:spLocks noGrp="1"/>
          </p:cNvSpPr>
          <p:nvPr>
            <p:ph type="sldNum" sz="quarter" idx="10"/>
          </p:nvPr>
        </p:nvSpPr>
        <p:spPr/>
        <p:txBody>
          <a:bodyPr/>
          <a:lstStyle/>
          <a:p>
            <a:fld id="{413CACD1-2887-4C88-AA22-F65BFD592C0E}" type="slidenum">
              <a:rPr lang="en-US" smtClean="0"/>
              <a:t>29</a:t>
            </a:fld>
            <a:endParaRPr lang="en-US"/>
          </a:p>
        </p:txBody>
      </p:sp>
    </p:spTree>
    <p:extLst>
      <p:ext uri="{BB962C8B-B14F-4D97-AF65-F5344CB8AC3E}">
        <p14:creationId xmlns:p14="http://schemas.microsoft.com/office/powerpoint/2010/main" val="20580549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u="none" strike="noStrike" kern="1200" baseline="0" smtClean="0">
                <a:solidFill>
                  <a:schemeClr val="tx1"/>
                </a:solidFill>
                <a:latin typeface="+mn-lt"/>
                <a:ea typeface="+mn-ea"/>
                <a:cs typeface="+mn-cs"/>
              </a:rPr>
              <a:t>Invite </a:t>
            </a:r>
            <a:r>
              <a:rPr lang="en-US" sz="1200" b="0" i="0" u="none" strike="noStrike" kern="1200" baseline="0" dirty="0" smtClean="0">
                <a:solidFill>
                  <a:schemeClr val="tx1"/>
                </a:solidFill>
                <a:latin typeface="+mn-lt"/>
                <a:ea typeface="+mn-ea"/>
                <a:cs typeface="+mn-cs"/>
              </a:rPr>
              <a:t>a local employer to speak to the class about what he or she looks for in a new employee. (If you can invite several employers, they could have a panel discussion about successful employees.)</a:t>
            </a:r>
          </a:p>
          <a:p>
            <a:pPr marL="171450" indent="-171450">
              <a:buFont typeface="Arial" panose="020B0604020202020204" pitchFamily="34" charset="0"/>
              <a:buChar char="•"/>
            </a:pPr>
            <a:r>
              <a:rPr lang="en-US" dirty="0" smtClean="0"/>
              <a:t>Make sure students know the meaning of ethics: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smtClean="0">
                <a:solidFill>
                  <a:schemeClr val="tx1"/>
                </a:solidFill>
                <a:latin typeface="+mn-lt"/>
                <a:ea typeface="+mn-ea"/>
                <a:cs typeface="+mn-cs"/>
              </a:rPr>
              <a:t>ethics — relating to what is good or bad; having to do with moral duty and obligation </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u="none" strike="noStrike" kern="1200" baseline="0" dirty="0" smtClean="0">
              <a:solidFill>
                <a:schemeClr val="tx1"/>
              </a:solidFill>
              <a:latin typeface="+mn-lt"/>
              <a:ea typeface="+mn-ea"/>
              <a:cs typeface="+mn-cs"/>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413CACD1-2887-4C88-AA22-F65BFD592C0E}" type="slidenum">
              <a:rPr lang="en-US" smtClean="0"/>
              <a:t>30</a:t>
            </a:fld>
            <a:endParaRPr lang="en-US"/>
          </a:p>
        </p:txBody>
      </p:sp>
    </p:spTree>
    <p:extLst>
      <p:ext uri="{BB962C8B-B14F-4D97-AF65-F5344CB8AC3E}">
        <p14:creationId xmlns:p14="http://schemas.microsoft.com/office/powerpoint/2010/main" val="9271773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 Ask for students with jobs to volunteer to talk about their first-day experiences. What did they learn?</a:t>
            </a:r>
            <a:endParaRPr lang="en-US" dirty="0"/>
          </a:p>
        </p:txBody>
      </p:sp>
      <p:sp>
        <p:nvSpPr>
          <p:cNvPr id="4" name="Slide Number Placeholder 3"/>
          <p:cNvSpPr>
            <a:spLocks noGrp="1"/>
          </p:cNvSpPr>
          <p:nvPr>
            <p:ph type="sldNum" sz="quarter" idx="10"/>
          </p:nvPr>
        </p:nvSpPr>
        <p:spPr/>
        <p:txBody>
          <a:bodyPr/>
          <a:lstStyle/>
          <a:p>
            <a:fld id="{413CACD1-2887-4C88-AA22-F65BFD592C0E}" type="slidenum">
              <a:rPr lang="en-US" smtClean="0"/>
              <a:t>34</a:t>
            </a:fld>
            <a:endParaRPr lang="en-US"/>
          </a:p>
        </p:txBody>
      </p:sp>
    </p:spTree>
    <p:extLst>
      <p:ext uri="{BB962C8B-B14F-4D97-AF65-F5344CB8AC3E}">
        <p14:creationId xmlns:p14="http://schemas.microsoft.com/office/powerpoint/2010/main" val="31505878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 Obtain copies of employee handbooks from local employers, if possible. Use the samples to illustrate the purposes of employee handbooks.</a:t>
            </a:r>
          </a:p>
          <a:p>
            <a:r>
              <a:rPr lang="en-US" sz="1200" b="0" i="0" u="none" strike="noStrike" kern="1200" baseline="0" dirty="0" smtClean="0">
                <a:solidFill>
                  <a:schemeClr val="tx1"/>
                </a:solidFill>
                <a:latin typeface="+mn-lt"/>
                <a:ea typeface="+mn-ea"/>
                <a:cs typeface="+mn-cs"/>
              </a:rPr>
              <a:t>• Compare formal sources of information, such as employee handbooks or personnel policies, with informal sources, such as listening to co-workers or observing how others work. Ask the students to discuss the possible advantages and disadvantages of both sources</a:t>
            </a:r>
            <a:endParaRPr lang="en-US" dirty="0"/>
          </a:p>
        </p:txBody>
      </p:sp>
      <p:sp>
        <p:nvSpPr>
          <p:cNvPr id="4" name="Slide Number Placeholder 3"/>
          <p:cNvSpPr>
            <a:spLocks noGrp="1"/>
          </p:cNvSpPr>
          <p:nvPr>
            <p:ph type="sldNum" sz="quarter" idx="10"/>
          </p:nvPr>
        </p:nvSpPr>
        <p:spPr/>
        <p:txBody>
          <a:bodyPr/>
          <a:lstStyle/>
          <a:p>
            <a:fld id="{413CACD1-2887-4C88-AA22-F65BFD592C0E}" type="slidenum">
              <a:rPr lang="en-US" smtClean="0"/>
              <a:t>36</a:t>
            </a:fld>
            <a:endParaRPr lang="en-US"/>
          </a:p>
        </p:txBody>
      </p:sp>
    </p:spTree>
    <p:extLst>
      <p:ext uri="{BB962C8B-B14F-4D97-AF65-F5344CB8AC3E}">
        <p14:creationId xmlns:p14="http://schemas.microsoft.com/office/powerpoint/2010/main" val="4593031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 Discuss the importance of each of the listed guidelines.</a:t>
            </a:r>
            <a:endParaRPr lang="en-US" dirty="0"/>
          </a:p>
        </p:txBody>
      </p:sp>
      <p:sp>
        <p:nvSpPr>
          <p:cNvPr id="4" name="Slide Number Placeholder 3"/>
          <p:cNvSpPr>
            <a:spLocks noGrp="1"/>
          </p:cNvSpPr>
          <p:nvPr>
            <p:ph type="sldNum" sz="quarter" idx="10"/>
          </p:nvPr>
        </p:nvSpPr>
        <p:spPr/>
        <p:txBody>
          <a:bodyPr/>
          <a:lstStyle/>
          <a:p>
            <a:fld id="{413CACD1-2887-4C88-AA22-F65BFD592C0E}" type="slidenum">
              <a:rPr lang="en-US" smtClean="0"/>
              <a:t>38</a:t>
            </a:fld>
            <a:endParaRPr lang="en-US"/>
          </a:p>
        </p:txBody>
      </p:sp>
    </p:spTree>
    <p:extLst>
      <p:ext uri="{BB962C8B-B14F-4D97-AF65-F5344CB8AC3E}">
        <p14:creationId xmlns:p14="http://schemas.microsoft.com/office/powerpoint/2010/main" val="262837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 Discuss the importance of each of the listed guidelines.</a:t>
            </a:r>
            <a:endParaRPr lang="en-US" dirty="0"/>
          </a:p>
        </p:txBody>
      </p:sp>
      <p:sp>
        <p:nvSpPr>
          <p:cNvPr id="4" name="Slide Number Placeholder 3"/>
          <p:cNvSpPr>
            <a:spLocks noGrp="1"/>
          </p:cNvSpPr>
          <p:nvPr>
            <p:ph type="sldNum" sz="quarter" idx="10"/>
          </p:nvPr>
        </p:nvSpPr>
        <p:spPr/>
        <p:txBody>
          <a:bodyPr/>
          <a:lstStyle/>
          <a:p>
            <a:fld id="{413CACD1-2887-4C88-AA22-F65BFD592C0E}" type="slidenum">
              <a:rPr lang="en-US" smtClean="0"/>
              <a:t>39</a:t>
            </a:fld>
            <a:endParaRPr lang="en-US"/>
          </a:p>
        </p:txBody>
      </p:sp>
    </p:spTree>
    <p:extLst>
      <p:ext uri="{BB962C8B-B14F-4D97-AF65-F5344CB8AC3E}">
        <p14:creationId xmlns:p14="http://schemas.microsoft.com/office/powerpoint/2010/main" val="39974325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 Invite a personnel manager from a local business or organization to talk to the class about the reasons people lose jobs</a:t>
            </a:r>
            <a:endParaRPr lang="en-US" dirty="0"/>
          </a:p>
        </p:txBody>
      </p:sp>
      <p:sp>
        <p:nvSpPr>
          <p:cNvPr id="4" name="Slide Number Placeholder 3"/>
          <p:cNvSpPr>
            <a:spLocks noGrp="1"/>
          </p:cNvSpPr>
          <p:nvPr>
            <p:ph type="sldNum" sz="quarter" idx="10"/>
          </p:nvPr>
        </p:nvSpPr>
        <p:spPr/>
        <p:txBody>
          <a:bodyPr/>
          <a:lstStyle/>
          <a:p>
            <a:fld id="{413CACD1-2887-4C88-AA22-F65BFD592C0E}" type="slidenum">
              <a:rPr lang="en-US" smtClean="0"/>
              <a:t>41</a:t>
            </a:fld>
            <a:endParaRPr lang="en-US"/>
          </a:p>
        </p:txBody>
      </p:sp>
    </p:spTree>
    <p:extLst>
      <p:ext uri="{BB962C8B-B14F-4D97-AF65-F5344CB8AC3E}">
        <p14:creationId xmlns:p14="http://schemas.microsoft.com/office/powerpoint/2010/main" val="36731472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 Have the students design a bulletin board about a positive work ethic.</a:t>
            </a:r>
            <a:endParaRPr lang="en-US" dirty="0"/>
          </a:p>
        </p:txBody>
      </p:sp>
      <p:sp>
        <p:nvSpPr>
          <p:cNvPr id="4" name="Slide Number Placeholder 3"/>
          <p:cNvSpPr>
            <a:spLocks noGrp="1"/>
          </p:cNvSpPr>
          <p:nvPr>
            <p:ph type="sldNum" sz="quarter" idx="10"/>
          </p:nvPr>
        </p:nvSpPr>
        <p:spPr/>
        <p:txBody>
          <a:bodyPr/>
          <a:lstStyle/>
          <a:p>
            <a:fld id="{413CACD1-2887-4C88-AA22-F65BFD592C0E}" type="slidenum">
              <a:rPr lang="en-US" smtClean="0"/>
              <a:t>42</a:t>
            </a:fld>
            <a:endParaRPr lang="en-US"/>
          </a:p>
        </p:txBody>
      </p:sp>
    </p:spTree>
    <p:extLst>
      <p:ext uri="{BB962C8B-B14F-4D97-AF65-F5344CB8AC3E}">
        <p14:creationId xmlns:p14="http://schemas.microsoft.com/office/powerpoint/2010/main" val="40448223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 Ask the students to give examples of each type of ethics. Discuss the possible consequences of unethical behavior in personal life, in society, and at work.</a:t>
            </a:r>
          </a:p>
          <a:p>
            <a:r>
              <a:rPr lang="en-US" sz="1200" b="0" i="0" u="none" strike="noStrike" kern="1200" baseline="0" dirty="0" smtClean="0">
                <a:solidFill>
                  <a:schemeClr val="tx1"/>
                </a:solidFill>
                <a:latin typeface="+mn-lt"/>
                <a:ea typeface="+mn-ea"/>
                <a:cs typeface="+mn-cs"/>
              </a:rPr>
              <a:t>• Discuss the impact of culture on business/work ethics.</a:t>
            </a:r>
            <a:endParaRPr lang="en-US" dirty="0"/>
          </a:p>
        </p:txBody>
      </p:sp>
      <p:sp>
        <p:nvSpPr>
          <p:cNvPr id="4" name="Slide Number Placeholder 3"/>
          <p:cNvSpPr>
            <a:spLocks noGrp="1"/>
          </p:cNvSpPr>
          <p:nvPr>
            <p:ph type="sldNum" sz="quarter" idx="10"/>
          </p:nvPr>
        </p:nvSpPr>
        <p:spPr/>
        <p:txBody>
          <a:bodyPr/>
          <a:lstStyle/>
          <a:p>
            <a:fld id="{413CACD1-2887-4C88-AA22-F65BFD592C0E}" type="slidenum">
              <a:rPr lang="en-US" smtClean="0"/>
              <a:t>48</a:t>
            </a:fld>
            <a:endParaRPr lang="en-US"/>
          </a:p>
        </p:txBody>
      </p:sp>
    </p:spTree>
    <p:extLst>
      <p:ext uri="{BB962C8B-B14F-4D97-AF65-F5344CB8AC3E}">
        <p14:creationId xmlns:p14="http://schemas.microsoft.com/office/powerpoint/2010/main" val="36718198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Discuss</a:t>
            </a:r>
            <a:r>
              <a:rPr lang="en-US" baseline="0" dirty="0" smtClean="0"/>
              <a:t> that trends can change – what was a declining area may turn around. Visit the U.S. Department of Labor Statistics for recent information on trends and supplement this area as needed. www.bls.gov</a:t>
            </a:r>
          </a:p>
          <a:p>
            <a:pPr marL="171450" indent="-171450">
              <a:buFont typeface="Arial" panose="020B0604020202020204" pitchFamily="34" charset="0"/>
              <a:buChar char="•"/>
            </a:pPr>
            <a:r>
              <a:rPr lang="en-US" baseline="0" dirty="0" smtClean="0"/>
              <a:t>Select students to record things on the board. Develop three lists: “Yesterday’s Jobs,” “Today’s Jobs,” and “Tomorrow’s Jobs.” Start a discussion by listing a job under each category. Get the students to start thinking about how jobs have been eliminated, changed, and created. Ask the students to add jobs to each list.</a:t>
            </a:r>
          </a:p>
          <a:p>
            <a:pPr marL="171450" indent="-171450">
              <a:buFont typeface="Arial" panose="020B0604020202020204" pitchFamily="34" charset="0"/>
              <a:buChar char="•"/>
            </a:pPr>
            <a:r>
              <a:rPr lang="en-US" baseline="0" dirty="0" smtClean="0"/>
              <a:t>Ask students to define “job security” in terms of past, present, and future jobs.</a:t>
            </a:r>
            <a:endParaRPr lang="en-US" dirty="0"/>
          </a:p>
        </p:txBody>
      </p:sp>
      <p:sp>
        <p:nvSpPr>
          <p:cNvPr id="4" name="Slide Number Placeholder 3"/>
          <p:cNvSpPr>
            <a:spLocks noGrp="1"/>
          </p:cNvSpPr>
          <p:nvPr>
            <p:ph type="sldNum" sz="quarter" idx="10"/>
          </p:nvPr>
        </p:nvSpPr>
        <p:spPr/>
        <p:txBody>
          <a:bodyPr/>
          <a:lstStyle/>
          <a:p>
            <a:fld id="{413CACD1-2887-4C88-AA22-F65BFD592C0E}" type="slidenum">
              <a:rPr lang="en-US" smtClean="0"/>
              <a:t>3</a:t>
            </a:fld>
            <a:endParaRPr lang="en-US"/>
          </a:p>
        </p:txBody>
      </p:sp>
    </p:spTree>
    <p:extLst>
      <p:ext uri="{BB962C8B-B14F-4D97-AF65-F5344CB8AC3E}">
        <p14:creationId xmlns:p14="http://schemas.microsoft.com/office/powerpoint/2010/main" val="4369411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 Ask individual students to identify a leader and explain why that person is a leader.</a:t>
            </a:r>
          </a:p>
          <a:p>
            <a:r>
              <a:rPr lang="en-US" sz="1200" b="0" i="0" u="none" strike="noStrike" kern="1200" baseline="0" dirty="0" smtClean="0">
                <a:solidFill>
                  <a:schemeClr val="tx1"/>
                </a:solidFill>
                <a:latin typeface="+mn-lt"/>
                <a:ea typeface="+mn-ea"/>
                <a:cs typeface="+mn-cs"/>
              </a:rPr>
              <a:t>• Invite representatives from various organizations and city government to visit the class and serve on a panel discussion about the leadership skills necessary in their organizations.</a:t>
            </a:r>
            <a:endParaRPr lang="en-US" dirty="0"/>
          </a:p>
        </p:txBody>
      </p:sp>
      <p:sp>
        <p:nvSpPr>
          <p:cNvPr id="4" name="Slide Number Placeholder 3"/>
          <p:cNvSpPr>
            <a:spLocks noGrp="1"/>
          </p:cNvSpPr>
          <p:nvPr>
            <p:ph type="sldNum" sz="quarter" idx="10"/>
          </p:nvPr>
        </p:nvSpPr>
        <p:spPr/>
        <p:txBody>
          <a:bodyPr/>
          <a:lstStyle/>
          <a:p>
            <a:fld id="{413CACD1-2887-4C88-AA22-F65BFD592C0E}" type="slidenum">
              <a:rPr lang="en-US" smtClean="0"/>
              <a:t>50</a:t>
            </a:fld>
            <a:endParaRPr lang="en-US"/>
          </a:p>
        </p:txBody>
      </p:sp>
    </p:spTree>
    <p:extLst>
      <p:ext uri="{BB962C8B-B14F-4D97-AF65-F5344CB8AC3E}">
        <p14:creationId xmlns:p14="http://schemas.microsoft.com/office/powerpoint/2010/main" val="10905052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 Ask the students to identify additional ways to demonstrate leadership. </a:t>
            </a:r>
            <a:endParaRPr lang="en-US" dirty="0"/>
          </a:p>
        </p:txBody>
      </p:sp>
      <p:sp>
        <p:nvSpPr>
          <p:cNvPr id="4" name="Slide Number Placeholder 3"/>
          <p:cNvSpPr>
            <a:spLocks noGrp="1"/>
          </p:cNvSpPr>
          <p:nvPr>
            <p:ph type="sldNum" sz="quarter" idx="10"/>
          </p:nvPr>
        </p:nvSpPr>
        <p:spPr/>
        <p:txBody>
          <a:bodyPr/>
          <a:lstStyle/>
          <a:p>
            <a:fld id="{413CACD1-2887-4C88-AA22-F65BFD592C0E}" type="slidenum">
              <a:rPr lang="en-US" smtClean="0"/>
              <a:t>52</a:t>
            </a:fld>
            <a:endParaRPr lang="en-US"/>
          </a:p>
        </p:txBody>
      </p:sp>
    </p:spTree>
    <p:extLst>
      <p:ext uri="{BB962C8B-B14F-4D97-AF65-F5344CB8AC3E}">
        <p14:creationId xmlns:p14="http://schemas.microsoft.com/office/powerpoint/2010/main" val="38543098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 Ask two students to role-play a situation in which an employee asks a supervisor for a raise. Allow class members to make suggestions about the employee’s approach.</a:t>
            </a:r>
            <a:endParaRPr lang="en-US" dirty="0"/>
          </a:p>
        </p:txBody>
      </p:sp>
      <p:sp>
        <p:nvSpPr>
          <p:cNvPr id="4" name="Slide Number Placeholder 3"/>
          <p:cNvSpPr>
            <a:spLocks noGrp="1"/>
          </p:cNvSpPr>
          <p:nvPr>
            <p:ph type="sldNum" sz="quarter" idx="10"/>
          </p:nvPr>
        </p:nvSpPr>
        <p:spPr/>
        <p:txBody>
          <a:bodyPr/>
          <a:lstStyle/>
          <a:p>
            <a:fld id="{413CACD1-2887-4C88-AA22-F65BFD592C0E}" type="slidenum">
              <a:rPr lang="en-US" smtClean="0"/>
              <a:t>53</a:t>
            </a:fld>
            <a:endParaRPr lang="en-US"/>
          </a:p>
        </p:txBody>
      </p:sp>
    </p:spTree>
    <p:extLst>
      <p:ext uri="{BB962C8B-B14F-4D97-AF65-F5344CB8AC3E}">
        <p14:creationId xmlns:p14="http://schemas.microsoft.com/office/powerpoint/2010/main" val="17677750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 Discuss with the students the question, “How is customer service important to the success of a business or other organization?”</a:t>
            </a:r>
            <a:endParaRPr lang="en-US" dirty="0"/>
          </a:p>
        </p:txBody>
      </p:sp>
      <p:sp>
        <p:nvSpPr>
          <p:cNvPr id="4" name="Slide Number Placeholder 3"/>
          <p:cNvSpPr>
            <a:spLocks noGrp="1"/>
          </p:cNvSpPr>
          <p:nvPr>
            <p:ph type="sldNum" sz="quarter" idx="10"/>
          </p:nvPr>
        </p:nvSpPr>
        <p:spPr/>
        <p:txBody>
          <a:bodyPr/>
          <a:lstStyle/>
          <a:p>
            <a:fld id="{413CACD1-2887-4C88-AA22-F65BFD592C0E}" type="slidenum">
              <a:rPr lang="en-US" smtClean="0"/>
              <a:t>55</a:t>
            </a:fld>
            <a:endParaRPr lang="en-US"/>
          </a:p>
        </p:txBody>
      </p:sp>
    </p:spTree>
    <p:extLst>
      <p:ext uri="{BB962C8B-B14F-4D97-AF65-F5344CB8AC3E}">
        <p14:creationId xmlns:p14="http://schemas.microsoft.com/office/powerpoint/2010/main" val="23859840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 Explain why each guideline is important.</a:t>
            </a:r>
          </a:p>
          <a:p>
            <a:r>
              <a:rPr lang="en-US" sz="1200" b="0" i="0" u="none" strike="noStrike" kern="1200" baseline="0" dirty="0" smtClean="0">
                <a:solidFill>
                  <a:schemeClr val="tx1"/>
                </a:solidFill>
                <a:latin typeface="+mn-lt"/>
                <a:ea typeface="+mn-ea"/>
                <a:cs typeface="+mn-cs"/>
              </a:rPr>
              <a:t>• Lead a group discussion. Discuss questions such as: </a:t>
            </a:r>
          </a:p>
          <a:p>
            <a:r>
              <a:rPr lang="en-US" sz="1200" b="0" i="0" u="none" strike="noStrike" kern="1200" baseline="0" dirty="0" smtClean="0">
                <a:solidFill>
                  <a:schemeClr val="tx1"/>
                </a:solidFill>
                <a:latin typeface="+mn-lt"/>
                <a:ea typeface="+mn-ea"/>
                <a:cs typeface="+mn-cs"/>
              </a:rPr>
              <a:t>■ Should the employer monitor employee electronic communications? </a:t>
            </a:r>
          </a:p>
          <a:p>
            <a:r>
              <a:rPr lang="en-US" sz="1200" b="0" i="0" u="none" strike="noStrike" kern="1200" baseline="0" dirty="0" smtClean="0">
                <a:solidFill>
                  <a:schemeClr val="tx1"/>
                </a:solidFill>
                <a:latin typeface="+mn-lt"/>
                <a:ea typeface="+mn-ea"/>
                <a:cs typeface="+mn-cs"/>
              </a:rPr>
              <a:t>■ What should be considered proper uses of the employer’s computing resources? </a:t>
            </a:r>
          </a:p>
          <a:p>
            <a:r>
              <a:rPr lang="en-US" sz="1200" b="0" i="0" u="none" strike="noStrike" kern="1200" baseline="0" dirty="0" smtClean="0">
                <a:solidFill>
                  <a:schemeClr val="tx1"/>
                </a:solidFill>
                <a:latin typeface="+mn-lt"/>
                <a:ea typeface="+mn-ea"/>
                <a:cs typeface="+mn-cs"/>
              </a:rPr>
              <a:t>■ Who should own work produced with company resources?</a:t>
            </a:r>
            <a:endParaRPr lang="en-US" dirty="0"/>
          </a:p>
        </p:txBody>
      </p:sp>
      <p:sp>
        <p:nvSpPr>
          <p:cNvPr id="4" name="Slide Number Placeholder 3"/>
          <p:cNvSpPr>
            <a:spLocks noGrp="1"/>
          </p:cNvSpPr>
          <p:nvPr>
            <p:ph type="sldNum" sz="quarter" idx="10"/>
          </p:nvPr>
        </p:nvSpPr>
        <p:spPr/>
        <p:txBody>
          <a:bodyPr/>
          <a:lstStyle/>
          <a:p>
            <a:fld id="{413CACD1-2887-4C88-AA22-F65BFD592C0E}" type="slidenum">
              <a:rPr lang="en-US" smtClean="0"/>
              <a:t>57</a:t>
            </a:fld>
            <a:endParaRPr lang="en-US"/>
          </a:p>
        </p:txBody>
      </p:sp>
    </p:spTree>
    <p:extLst>
      <p:ext uri="{BB962C8B-B14F-4D97-AF65-F5344CB8AC3E}">
        <p14:creationId xmlns:p14="http://schemas.microsoft.com/office/powerpoint/2010/main" val="10282128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3CACD1-2887-4C88-AA22-F65BFD592C0E}" type="slidenum">
              <a:rPr lang="en-US" smtClean="0"/>
              <a:t>58</a:t>
            </a:fld>
            <a:endParaRPr lang="en-US"/>
          </a:p>
        </p:txBody>
      </p:sp>
    </p:spTree>
    <p:extLst>
      <p:ext uri="{BB962C8B-B14F-4D97-AF65-F5344CB8AC3E}">
        <p14:creationId xmlns:p14="http://schemas.microsoft.com/office/powerpoint/2010/main" val="422002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Divide the class into small groups. Give each group a sample career to discuss. Ask each group to discuss the possible impact</a:t>
            </a:r>
            <a:r>
              <a:rPr lang="en-US" baseline="0" dirty="0" smtClean="0"/>
              <a:t> of the career on a person’s life, including social status, standard of living, working conditions, wellness, leisure time, ability to attain life goals, etc. Ask each group to select a spokesperson to summarize the group’s discussion for the class.</a:t>
            </a:r>
            <a:endParaRPr lang="en-US" dirty="0"/>
          </a:p>
        </p:txBody>
      </p:sp>
      <p:sp>
        <p:nvSpPr>
          <p:cNvPr id="4" name="Slide Number Placeholder 3"/>
          <p:cNvSpPr>
            <a:spLocks noGrp="1"/>
          </p:cNvSpPr>
          <p:nvPr>
            <p:ph type="sldNum" sz="quarter" idx="10"/>
          </p:nvPr>
        </p:nvSpPr>
        <p:spPr/>
        <p:txBody>
          <a:bodyPr/>
          <a:lstStyle/>
          <a:p>
            <a:fld id="{413CACD1-2887-4C88-AA22-F65BFD592C0E}" type="slidenum">
              <a:rPr lang="en-US" smtClean="0"/>
              <a:t>4</a:t>
            </a:fld>
            <a:endParaRPr lang="en-US"/>
          </a:p>
        </p:txBody>
      </p:sp>
    </p:spTree>
    <p:extLst>
      <p:ext uri="{BB962C8B-B14F-4D97-AF65-F5344CB8AC3E}">
        <p14:creationId xmlns:p14="http://schemas.microsoft.com/office/powerpoint/2010/main" val="10251681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Have the students sign-up for an account on OK</a:t>
            </a:r>
            <a:r>
              <a:rPr lang="en-US" baseline="0" dirty="0" smtClean="0"/>
              <a:t> Career Guide, www.okcareerguide.org, and search for information on careers.</a:t>
            </a:r>
          </a:p>
          <a:p>
            <a:endParaRPr lang="en-US" dirty="0"/>
          </a:p>
        </p:txBody>
      </p:sp>
      <p:sp>
        <p:nvSpPr>
          <p:cNvPr id="4" name="Slide Number Placeholder 3"/>
          <p:cNvSpPr>
            <a:spLocks noGrp="1"/>
          </p:cNvSpPr>
          <p:nvPr>
            <p:ph type="sldNum" sz="quarter" idx="10"/>
          </p:nvPr>
        </p:nvSpPr>
        <p:spPr/>
        <p:txBody>
          <a:bodyPr/>
          <a:lstStyle/>
          <a:p>
            <a:fld id="{413CACD1-2887-4C88-AA22-F65BFD592C0E}" type="slidenum">
              <a:rPr lang="en-US" smtClean="0"/>
              <a:t>6</a:t>
            </a:fld>
            <a:endParaRPr lang="en-US"/>
          </a:p>
        </p:txBody>
      </p:sp>
    </p:spTree>
    <p:extLst>
      <p:ext uri="{BB962C8B-B14F-4D97-AF65-F5344CB8AC3E}">
        <p14:creationId xmlns:p14="http://schemas.microsoft.com/office/powerpoint/2010/main" val="16192712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Compare</a:t>
            </a:r>
            <a:r>
              <a:rPr lang="en-US" baseline="0" dirty="0" smtClean="0"/>
              <a:t> the list of career clusters that appear in </a:t>
            </a:r>
            <a:r>
              <a:rPr lang="en-US" i="1" baseline="0" dirty="0" smtClean="0"/>
              <a:t>the Occupational Outlook Handbook </a:t>
            </a:r>
            <a:r>
              <a:rPr lang="en-US" baseline="0" dirty="0" smtClean="0"/>
              <a:t>to the ones listed here.</a:t>
            </a:r>
            <a:endParaRPr lang="en-US" dirty="0"/>
          </a:p>
        </p:txBody>
      </p:sp>
      <p:sp>
        <p:nvSpPr>
          <p:cNvPr id="4" name="Slide Number Placeholder 3"/>
          <p:cNvSpPr>
            <a:spLocks noGrp="1"/>
          </p:cNvSpPr>
          <p:nvPr>
            <p:ph type="sldNum" sz="quarter" idx="10"/>
          </p:nvPr>
        </p:nvSpPr>
        <p:spPr/>
        <p:txBody>
          <a:bodyPr/>
          <a:lstStyle/>
          <a:p>
            <a:fld id="{413CACD1-2887-4C88-AA22-F65BFD592C0E}" type="slidenum">
              <a:rPr lang="en-US" smtClean="0"/>
              <a:t>7</a:t>
            </a:fld>
            <a:endParaRPr lang="en-US"/>
          </a:p>
        </p:txBody>
      </p:sp>
    </p:spTree>
    <p:extLst>
      <p:ext uri="{BB962C8B-B14F-4D97-AF65-F5344CB8AC3E}">
        <p14:creationId xmlns:p14="http://schemas.microsoft.com/office/powerpoint/2010/main" val="11345967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smtClean="0">
                <a:solidFill>
                  <a:schemeClr val="tx1"/>
                </a:solidFill>
                <a:latin typeface="+mn-lt"/>
                <a:ea typeface="+mn-ea"/>
                <a:cs typeface="+mn-cs"/>
              </a:rPr>
              <a:t>Discuss with the students why the items listed are important for success as an entrepreneur. Discuss others not listed and ask the students to write them in the blank lines provided.</a:t>
            </a:r>
          </a:p>
          <a:p>
            <a:endParaRPr lang="en-US" dirty="0"/>
          </a:p>
        </p:txBody>
      </p:sp>
      <p:sp>
        <p:nvSpPr>
          <p:cNvPr id="4" name="Slide Number Placeholder 3"/>
          <p:cNvSpPr>
            <a:spLocks noGrp="1"/>
          </p:cNvSpPr>
          <p:nvPr>
            <p:ph type="sldNum" sz="quarter" idx="10"/>
          </p:nvPr>
        </p:nvSpPr>
        <p:spPr/>
        <p:txBody>
          <a:bodyPr/>
          <a:lstStyle/>
          <a:p>
            <a:fld id="{413CACD1-2887-4C88-AA22-F65BFD592C0E}" type="slidenum">
              <a:rPr lang="en-US" smtClean="0"/>
              <a:t>9</a:t>
            </a:fld>
            <a:endParaRPr lang="en-US"/>
          </a:p>
        </p:txBody>
      </p:sp>
    </p:spTree>
    <p:extLst>
      <p:ext uri="{BB962C8B-B14F-4D97-AF65-F5344CB8AC3E}">
        <p14:creationId xmlns:p14="http://schemas.microsoft.com/office/powerpoint/2010/main" val="4618767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Additional Resources:</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Bureau of Labor Statistics </a:t>
            </a:r>
          </a:p>
          <a:p>
            <a:r>
              <a:rPr lang="en-US" sz="1200" b="0" i="0" u="none" strike="noStrike" kern="1200" baseline="0" dirty="0" smtClean="0">
                <a:solidFill>
                  <a:schemeClr val="tx1"/>
                </a:solidFill>
                <a:latin typeface="+mn-lt"/>
                <a:ea typeface="+mn-ea"/>
                <a:cs typeface="+mn-cs"/>
              </a:rPr>
              <a:t>www.bls.gov/</a:t>
            </a:r>
          </a:p>
          <a:p>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Careerbuilder</a:t>
            </a:r>
            <a:r>
              <a:rPr lang="en-US" sz="1200" b="0" i="0" u="none" strike="noStrike" kern="1200" baseline="0" dirty="0" smtClean="0">
                <a:solidFill>
                  <a:schemeClr val="tx1"/>
                </a:solidFill>
                <a:latin typeface="+mn-lt"/>
                <a:ea typeface="+mn-ea"/>
                <a:cs typeface="+mn-cs"/>
              </a:rPr>
              <a:t> </a:t>
            </a:r>
          </a:p>
          <a:p>
            <a:r>
              <a:rPr lang="en-US" sz="1200" b="0" i="0" u="none" strike="noStrike" kern="1200" baseline="0" dirty="0" smtClean="0">
                <a:solidFill>
                  <a:schemeClr val="tx1"/>
                </a:solidFill>
                <a:latin typeface="+mn-lt"/>
                <a:ea typeface="+mn-ea"/>
                <a:cs typeface="+mn-cs"/>
              </a:rPr>
              <a:t>www.careerbuilder.com</a:t>
            </a:r>
          </a:p>
          <a:p>
            <a:r>
              <a:rPr lang="en-US" sz="1200" b="0" i="0" u="none" strike="noStrike" kern="1200" baseline="0" dirty="0" smtClean="0">
                <a:solidFill>
                  <a:schemeClr val="tx1"/>
                </a:solidFill>
                <a:latin typeface="+mn-lt"/>
                <a:ea typeface="+mn-ea"/>
                <a:cs typeface="+mn-cs"/>
              </a:rPr>
              <a:t>• The College Board </a:t>
            </a:r>
          </a:p>
          <a:p>
            <a:r>
              <a:rPr lang="en-US" sz="1200" b="0" i="0" u="none" strike="noStrike" kern="1200" baseline="0" dirty="0" smtClean="0">
                <a:solidFill>
                  <a:schemeClr val="tx1"/>
                </a:solidFill>
                <a:latin typeface="+mn-lt"/>
                <a:ea typeface="+mn-ea"/>
                <a:cs typeface="+mn-cs"/>
              </a:rPr>
              <a:t>www.collegeboard.com</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Occupational Outlook Handbook</a:t>
            </a:r>
          </a:p>
          <a:p>
            <a:r>
              <a:rPr lang="en-US" dirty="0" smtClean="0"/>
              <a:t>https://www.bls.gov/ooh/</a:t>
            </a:r>
          </a:p>
          <a:p>
            <a:r>
              <a:rPr lang="en-US" sz="1200" b="0" i="0" u="none" strike="noStrike" kern="1200" baseline="0" dirty="0" smtClean="0">
                <a:solidFill>
                  <a:schemeClr val="tx1"/>
                </a:solidFill>
                <a:latin typeface="+mn-lt"/>
                <a:ea typeface="+mn-ea"/>
                <a:cs typeface="+mn-cs"/>
              </a:rPr>
              <a:t>• Oklahoma Employment Security Commission </a:t>
            </a:r>
          </a:p>
          <a:p>
            <a:r>
              <a:rPr lang="en-US" dirty="0" smtClean="0"/>
              <a:t>https://www.ok.gov/oesc_web/</a:t>
            </a:r>
          </a:p>
          <a:p>
            <a:pPr marL="171450" indent="-171450">
              <a:buFont typeface="Arial" panose="020B0604020202020204" pitchFamily="34" charset="0"/>
              <a:buChar char="•"/>
            </a:pPr>
            <a:r>
              <a:rPr lang="en-US" dirty="0" smtClean="0"/>
              <a:t>usa.gov</a:t>
            </a:r>
            <a:r>
              <a:rPr lang="en-US" baseline="0" dirty="0" smtClean="0"/>
              <a:t> – small business information</a:t>
            </a:r>
            <a:endParaRPr lang="en-US" dirty="0" smtClean="0"/>
          </a:p>
          <a:p>
            <a:r>
              <a:rPr lang="en-US" dirty="0" smtClean="0"/>
              <a:t>https://www.usa.gov/business?source=busa</a:t>
            </a:r>
          </a:p>
          <a:p>
            <a:endParaRPr lang="en-US" dirty="0"/>
          </a:p>
        </p:txBody>
      </p:sp>
      <p:sp>
        <p:nvSpPr>
          <p:cNvPr id="4" name="Slide Number Placeholder 3"/>
          <p:cNvSpPr>
            <a:spLocks noGrp="1"/>
          </p:cNvSpPr>
          <p:nvPr>
            <p:ph type="sldNum" sz="quarter" idx="10"/>
          </p:nvPr>
        </p:nvSpPr>
        <p:spPr/>
        <p:txBody>
          <a:bodyPr/>
          <a:lstStyle/>
          <a:p>
            <a:fld id="{413CACD1-2887-4C88-AA22-F65BFD592C0E}" type="slidenum">
              <a:rPr lang="en-US" smtClean="0"/>
              <a:t>11</a:t>
            </a:fld>
            <a:endParaRPr lang="en-US"/>
          </a:p>
        </p:txBody>
      </p:sp>
    </p:spTree>
    <p:extLst>
      <p:ext uri="{BB962C8B-B14F-4D97-AF65-F5344CB8AC3E}">
        <p14:creationId xmlns:p14="http://schemas.microsoft.com/office/powerpoint/2010/main" val="7185494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 Discuss with the students the questions: </a:t>
            </a:r>
          </a:p>
          <a:p>
            <a:r>
              <a:rPr lang="en-US" sz="1200" b="0" i="0" u="none" strike="noStrike" kern="1200" baseline="0" dirty="0" smtClean="0">
                <a:solidFill>
                  <a:schemeClr val="tx1"/>
                </a:solidFill>
                <a:latin typeface="+mn-lt"/>
                <a:ea typeface="+mn-ea"/>
                <a:cs typeface="+mn-cs"/>
              </a:rPr>
              <a:t>■ Which source would they use to begin a job search? </a:t>
            </a:r>
          </a:p>
          <a:p>
            <a:r>
              <a:rPr lang="en-US" sz="1200" b="0" i="0" u="none" strike="noStrike" kern="1200" baseline="0" dirty="0" smtClean="0">
                <a:solidFill>
                  <a:schemeClr val="tx1"/>
                </a:solidFill>
                <a:latin typeface="+mn-lt"/>
                <a:ea typeface="+mn-ea"/>
                <a:cs typeface="+mn-cs"/>
              </a:rPr>
              <a:t>■ Which sources have helped them or their acquaintances in the past? </a:t>
            </a:r>
          </a:p>
          <a:p>
            <a:r>
              <a:rPr lang="en-US" sz="1200" b="0" i="0" u="none" strike="noStrike" kern="1200" baseline="0" dirty="0" smtClean="0">
                <a:solidFill>
                  <a:schemeClr val="tx1"/>
                </a:solidFill>
                <a:latin typeface="+mn-lt"/>
                <a:ea typeface="+mn-ea"/>
                <a:cs typeface="+mn-cs"/>
              </a:rPr>
              <a:t>■ Have they encountered problems in using any of the sources?</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Ask if any of the students has participated in an internship. Ask for volunteers to describe their experiences.</a:t>
            </a:r>
          </a:p>
          <a:p>
            <a:r>
              <a:rPr lang="en-US" sz="1200" b="0" i="0" u="none" strike="noStrike" kern="1200" baseline="0" dirty="0" smtClean="0">
                <a:solidFill>
                  <a:schemeClr val="tx1"/>
                </a:solidFill>
                <a:latin typeface="+mn-lt"/>
                <a:ea typeface="+mn-ea"/>
                <a:cs typeface="+mn-cs"/>
              </a:rPr>
              <a:t>• Invite a representative from an employment agency to explain how employment agencies can help people find jobs.</a:t>
            </a:r>
          </a:p>
        </p:txBody>
      </p:sp>
      <p:sp>
        <p:nvSpPr>
          <p:cNvPr id="4" name="Slide Number Placeholder 3"/>
          <p:cNvSpPr>
            <a:spLocks noGrp="1"/>
          </p:cNvSpPr>
          <p:nvPr>
            <p:ph type="sldNum" sz="quarter" idx="10"/>
          </p:nvPr>
        </p:nvSpPr>
        <p:spPr/>
        <p:txBody>
          <a:bodyPr/>
          <a:lstStyle/>
          <a:p>
            <a:fld id="{413CACD1-2887-4C88-AA22-F65BFD592C0E}" type="slidenum">
              <a:rPr lang="en-US" smtClean="0"/>
              <a:t>13</a:t>
            </a:fld>
            <a:endParaRPr lang="en-US"/>
          </a:p>
        </p:txBody>
      </p:sp>
    </p:spTree>
    <p:extLst>
      <p:ext uri="{BB962C8B-B14F-4D97-AF65-F5344CB8AC3E}">
        <p14:creationId xmlns:p14="http://schemas.microsoft.com/office/powerpoint/2010/main" val="14235590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5" name="Footer Placeholder 4"/>
          <p:cNvSpPr>
            <a:spLocks noGrp="1"/>
          </p:cNvSpPr>
          <p:nvPr>
            <p:ph type="ftr" sz="quarter" idx="11"/>
          </p:nvPr>
        </p:nvSpPr>
        <p:spPr>
          <a:xfrm>
            <a:off x="2423887" y="6574970"/>
            <a:ext cx="7358742" cy="283029"/>
          </a:xfrm>
        </p:spPr>
        <p:txBody>
          <a:bodyPr/>
          <a:lstStyle>
            <a:lvl1pPr>
              <a:defRPr>
                <a:solidFill>
                  <a:schemeClr val="tx1"/>
                </a:solidFill>
              </a:defRPr>
            </a:lvl1pPr>
          </a:lstStyle>
          <a:p>
            <a:r>
              <a:rPr lang="en-US" dirty="0" smtClean="0"/>
              <a:t>Copyright © 2018 </a:t>
            </a:r>
            <a:r>
              <a:rPr lang="en-US" sz="1200" dirty="0" smtClean="0"/>
              <a:t>Resource Center for </a:t>
            </a:r>
            <a:r>
              <a:rPr lang="en-US" sz="1200" dirty="0" err="1" smtClean="0"/>
              <a:t>CareerTech</a:t>
            </a:r>
            <a:r>
              <a:rPr lang="en-US" sz="1200" dirty="0" smtClean="0"/>
              <a:t> Advancement</a:t>
            </a:r>
            <a:endParaRPr lang="en-US" dirty="0"/>
          </a:p>
        </p:txBody>
      </p:sp>
      <p:sp>
        <p:nvSpPr>
          <p:cNvPr id="6" name="Slide Number Placeholder 5"/>
          <p:cNvSpPr>
            <a:spLocks noGrp="1"/>
          </p:cNvSpPr>
          <p:nvPr>
            <p:ph type="sldNum" sz="quarter" idx="12"/>
          </p:nvPr>
        </p:nvSpPr>
        <p:spPr>
          <a:xfrm>
            <a:off x="10247086" y="6356350"/>
            <a:ext cx="1106714" cy="365125"/>
          </a:xfrm>
        </p:spPr>
        <p:txBody>
          <a:bodyPr/>
          <a:lstStyle/>
          <a:p>
            <a:fld id="{65D2D038-1B04-412B-8D87-A9F0A1E0F8EC}" type="slidenum">
              <a:rPr lang="en-US" smtClean="0"/>
              <a:t>‹#›</a:t>
            </a:fld>
            <a:endParaRPr lang="en-US" dirty="0"/>
          </a:p>
        </p:txBody>
      </p:sp>
    </p:spTree>
    <p:extLst>
      <p:ext uri="{BB962C8B-B14F-4D97-AF65-F5344CB8AC3E}">
        <p14:creationId xmlns:p14="http://schemas.microsoft.com/office/powerpoint/2010/main" val="37641694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p:cNvSpPr>
            <a:spLocks noGrp="1"/>
          </p:cNvSpPr>
          <p:nvPr>
            <p:ph type="ftr" sz="quarter" idx="11"/>
          </p:nvPr>
        </p:nvSpPr>
        <p:spPr/>
        <p:txBody>
          <a:bodyPr/>
          <a:lstStyle/>
          <a:p>
            <a:r>
              <a:rPr lang="en-US" dirty="0" smtClean="0"/>
              <a:t>Copyright © 2018 </a:t>
            </a:r>
            <a:r>
              <a:rPr lang="en-US" sz="1200" dirty="0" smtClean="0"/>
              <a:t>Resource Center for </a:t>
            </a:r>
            <a:r>
              <a:rPr lang="en-US" sz="1200" dirty="0" err="1" smtClean="0"/>
              <a:t>CareerTech</a:t>
            </a:r>
            <a:r>
              <a:rPr lang="en-US" sz="1200" dirty="0" smtClean="0"/>
              <a:t> Advancement</a:t>
            </a:r>
            <a:endParaRPr lang="en-US" dirty="0"/>
          </a:p>
        </p:txBody>
      </p:sp>
      <p:sp>
        <p:nvSpPr>
          <p:cNvPr id="6" name="Slide Number Placeholder 5"/>
          <p:cNvSpPr>
            <a:spLocks noGrp="1"/>
          </p:cNvSpPr>
          <p:nvPr>
            <p:ph type="sldNum" sz="quarter" idx="12"/>
          </p:nvPr>
        </p:nvSpPr>
        <p:spPr/>
        <p:txBody>
          <a:bodyPr/>
          <a:lstStyle/>
          <a:p>
            <a:fld id="{65D2D038-1B04-412B-8D87-A9F0A1E0F8EC}" type="slidenum">
              <a:rPr lang="en-US" smtClean="0"/>
              <a:t>‹#›</a:t>
            </a:fld>
            <a:endParaRPr lang="en-US" dirty="0"/>
          </a:p>
        </p:txBody>
      </p:sp>
    </p:spTree>
    <p:extLst>
      <p:ext uri="{BB962C8B-B14F-4D97-AF65-F5344CB8AC3E}">
        <p14:creationId xmlns:p14="http://schemas.microsoft.com/office/powerpoint/2010/main" val="3210147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p:cNvSpPr>
            <a:spLocks noGrp="1"/>
          </p:cNvSpPr>
          <p:nvPr>
            <p:ph type="ftr" sz="quarter" idx="11"/>
          </p:nvPr>
        </p:nvSpPr>
        <p:spPr/>
        <p:txBody>
          <a:bodyPr/>
          <a:lstStyle/>
          <a:p>
            <a:r>
              <a:rPr lang="en-US" dirty="0" smtClean="0"/>
              <a:t>Copyright © 2018 </a:t>
            </a:r>
            <a:r>
              <a:rPr lang="en-US" sz="1200" dirty="0" smtClean="0"/>
              <a:t>Resource Center for </a:t>
            </a:r>
            <a:r>
              <a:rPr lang="en-US" sz="1200" dirty="0" err="1" smtClean="0"/>
              <a:t>CareerTech</a:t>
            </a:r>
            <a:r>
              <a:rPr lang="en-US" sz="1200" dirty="0" smtClean="0"/>
              <a:t> Advancement</a:t>
            </a:r>
            <a:endParaRPr lang="en-US" dirty="0"/>
          </a:p>
        </p:txBody>
      </p:sp>
      <p:sp>
        <p:nvSpPr>
          <p:cNvPr id="6" name="Slide Number Placeholder 5"/>
          <p:cNvSpPr>
            <a:spLocks noGrp="1"/>
          </p:cNvSpPr>
          <p:nvPr>
            <p:ph type="sldNum" sz="quarter" idx="12"/>
          </p:nvPr>
        </p:nvSpPr>
        <p:spPr/>
        <p:txBody>
          <a:bodyPr/>
          <a:lstStyle/>
          <a:p>
            <a:fld id="{65D2D038-1B04-412B-8D87-A9F0A1E0F8EC}" type="slidenum">
              <a:rPr lang="en-US" smtClean="0"/>
              <a:t>‹#›</a:t>
            </a:fld>
            <a:endParaRPr lang="en-US" dirty="0"/>
          </a:p>
        </p:txBody>
      </p:sp>
    </p:spTree>
    <p:extLst>
      <p:ext uri="{BB962C8B-B14F-4D97-AF65-F5344CB8AC3E}">
        <p14:creationId xmlns:p14="http://schemas.microsoft.com/office/powerpoint/2010/main" val="2641372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2438401" y="6545942"/>
            <a:ext cx="7344228" cy="312057"/>
          </a:xfrm>
        </p:spPr>
        <p:txBody>
          <a:bodyPr/>
          <a:lstStyle>
            <a:lvl1pPr>
              <a:defRPr>
                <a:solidFill>
                  <a:schemeClr val="tx1"/>
                </a:solidFill>
              </a:defRPr>
            </a:lvl1pPr>
          </a:lstStyle>
          <a:p>
            <a:r>
              <a:rPr lang="en-US" dirty="0" smtClean="0"/>
              <a:t>Copyright © 2018 </a:t>
            </a:r>
            <a:r>
              <a:rPr lang="en-US" sz="1200" dirty="0" smtClean="0"/>
              <a:t>Resource Center for </a:t>
            </a:r>
            <a:r>
              <a:rPr lang="en-US" sz="1200" dirty="0" err="1" smtClean="0"/>
              <a:t>CareerTech</a:t>
            </a:r>
            <a:r>
              <a:rPr lang="en-US" sz="1200" dirty="0" smtClean="0"/>
              <a:t> Advancement</a:t>
            </a:r>
            <a:endParaRPr lang="en-US" dirty="0"/>
          </a:p>
        </p:txBody>
      </p:sp>
      <p:sp>
        <p:nvSpPr>
          <p:cNvPr id="6" name="Slide Number Placeholder 5"/>
          <p:cNvSpPr>
            <a:spLocks noGrp="1"/>
          </p:cNvSpPr>
          <p:nvPr>
            <p:ph type="sldNum" sz="quarter" idx="12"/>
          </p:nvPr>
        </p:nvSpPr>
        <p:spPr>
          <a:xfrm>
            <a:off x="10377714" y="6356350"/>
            <a:ext cx="976086" cy="365125"/>
          </a:xfrm>
        </p:spPr>
        <p:txBody>
          <a:bodyPr/>
          <a:lstStyle/>
          <a:p>
            <a:fld id="{65D2D038-1B04-412B-8D87-A9F0A1E0F8EC}" type="slidenum">
              <a:rPr lang="en-US" smtClean="0"/>
              <a:t>‹#›</a:t>
            </a:fld>
            <a:endParaRPr lang="en-US" dirty="0"/>
          </a:p>
        </p:txBody>
      </p:sp>
    </p:spTree>
    <p:extLst>
      <p:ext uri="{BB962C8B-B14F-4D97-AF65-F5344CB8AC3E}">
        <p14:creationId xmlns:p14="http://schemas.microsoft.com/office/powerpoint/2010/main" val="10766120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p:cNvSpPr>
            <a:spLocks noGrp="1"/>
          </p:cNvSpPr>
          <p:nvPr>
            <p:ph type="ftr" sz="quarter" idx="11"/>
          </p:nvPr>
        </p:nvSpPr>
        <p:spPr/>
        <p:txBody>
          <a:bodyPr/>
          <a:lstStyle/>
          <a:p>
            <a:r>
              <a:rPr lang="en-US" dirty="0" smtClean="0"/>
              <a:t>Copyright © 2018 </a:t>
            </a:r>
            <a:r>
              <a:rPr lang="en-US" sz="1200" dirty="0" smtClean="0"/>
              <a:t>Resource Center for </a:t>
            </a:r>
            <a:r>
              <a:rPr lang="en-US" sz="1200" dirty="0" err="1" smtClean="0"/>
              <a:t>CareerTech</a:t>
            </a:r>
            <a:r>
              <a:rPr lang="en-US" sz="1200" dirty="0" smtClean="0"/>
              <a:t> Advancement</a:t>
            </a:r>
            <a:endParaRPr lang="en-US" dirty="0"/>
          </a:p>
        </p:txBody>
      </p:sp>
      <p:sp>
        <p:nvSpPr>
          <p:cNvPr id="6" name="Slide Number Placeholder 5"/>
          <p:cNvSpPr>
            <a:spLocks noGrp="1"/>
          </p:cNvSpPr>
          <p:nvPr>
            <p:ph type="sldNum" sz="quarter" idx="12"/>
          </p:nvPr>
        </p:nvSpPr>
        <p:spPr/>
        <p:txBody>
          <a:bodyPr/>
          <a:lstStyle/>
          <a:p>
            <a:fld id="{65D2D038-1B04-412B-8D87-A9F0A1E0F8EC}" type="slidenum">
              <a:rPr lang="en-US" smtClean="0"/>
              <a:t>‹#›</a:t>
            </a:fld>
            <a:endParaRPr lang="en-US" dirty="0"/>
          </a:p>
        </p:txBody>
      </p:sp>
    </p:spTree>
    <p:extLst>
      <p:ext uri="{BB962C8B-B14F-4D97-AF65-F5344CB8AC3E}">
        <p14:creationId xmlns:p14="http://schemas.microsoft.com/office/powerpoint/2010/main" val="13271169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p:cNvSpPr>
            <a:spLocks noGrp="1"/>
          </p:cNvSpPr>
          <p:nvPr>
            <p:ph type="ftr" sz="quarter" idx="11"/>
          </p:nvPr>
        </p:nvSpPr>
        <p:spPr/>
        <p:txBody>
          <a:bodyPr/>
          <a:lstStyle/>
          <a:p>
            <a:r>
              <a:rPr lang="en-US" dirty="0" smtClean="0"/>
              <a:t>Copyright © 2018 </a:t>
            </a:r>
            <a:r>
              <a:rPr lang="en-US" sz="1200" dirty="0" smtClean="0"/>
              <a:t>Resource Center for </a:t>
            </a:r>
            <a:r>
              <a:rPr lang="en-US" sz="1200" dirty="0" err="1" smtClean="0"/>
              <a:t>CareerTech</a:t>
            </a:r>
            <a:r>
              <a:rPr lang="en-US" sz="1200" dirty="0" smtClean="0"/>
              <a:t> Advancement</a:t>
            </a:r>
            <a:endParaRPr lang="en-US" dirty="0"/>
          </a:p>
        </p:txBody>
      </p:sp>
      <p:sp>
        <p:nvSpPr>
          <p:cNvPr id="7" name="Slide Number Placeholder 6"/>
          <p:cNvSpPr>
            <a:spLocks noGrp="1"/>
          </p:cNvSpPr>
          <p:nvPr>
            <p:ph type="sldNum" sz="quarter" idx="12"/>
          </p:nvPr>
        </p:nvSpPr>
        <p:spPr/>
        <p:txBody>
          <a:bodyPr/>
          <a:lstStyle/>
          <a:p>
            <a:fld id="{65D2D038-1B04-412B-8D87-A9F0A1E0F8EC}" type="slidenum">
              <a:rPr lang="en-US" smtClean="0"/>
              <a:t>‹#›</a:t>
            </a:fld>
            <a:endParaRPr lang="en-US" dirty="0"/>
          </a:p>
        </p:txBody>
      </p:sp>
    </p:spTree>
    <p:extLst>
      <p:ext uri="{BB962C8B-B14F-4D97-AF65-F5344CB8AC3E}">
        <p14:creationId xmlns:p14="http://schemas.microsoft.com/office/powerpoint/2010/main" val="16839509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endParaRPr lang="en-US" dirty="0"/>
          </a:p>
        </p:txBody>
      </p:sp>
      <p:sp>
        <p:nvSpPr>
          <p:cNvPr id="8" name="Footer Placeholder 7"/>
          <p:cNvSpPr>
            <a:spLocks noGrp="1"/>
          </p:cNvSpPr>
          <p:nvPr>
            <p:ph type="ftr" sz="quarter" idx="11"/>
          </p:nvPr>
        </p:nvSpPr>
        <p:spPr/>
        <p:txBody>
          <a:bodyPr/>
          <a:lstStyle/>
          <a:p>
            <a:r>
              <a:rPr lang="en-US" dirty="0" smtClean="0"/>
              <a:t>Copyright © 2018 </a:t>
            </a:r>
            <a:r>
              <a:rPr lang="en-US" sz="1200" dirty="0" smtClean="0"/>
              <a:t>Resource Center for </a:t>
            </a:r>
            <a:r>
              <a:rPr lang="en-US" sz="1200" dirty="0" err="1" smtClean="0"/>
              <a:t>CareerTech</a:t>
            </a:r>
            <a:r>
              <a:rPr lang="en-US" sz="1200" dirty="0" smtClean="0"/>
              <a:t> Advancement</a:t>
            </a:r>
            <a:endParaRPr lang="en-US" dirty="0"/>
          </a:p>
        </p:txBody>
      </p:sp>
      <p:sp>
        <p:nvSpPr>
          <p:cNvPr id="9" name="Slide Number Placeholder 8"/>
          <p:cNvSpPr>
            <a:spLocks noGrp="1"/>
          </p:cNvSpPr>
          <p:nvPr>
            <p:ph type="sldNum" sz="quarter" idx="12"/>
          </p:nvPr>
        </p:nvSpPr>
        <p:spPr/>
        <p:txBody>
          <a:bodyPr/>
          <a:lstStyle/>
          <a:p>
            <a:fld id="{65D2D038-1B04-412B-8D87-A9F0A1E0F8EC}" type="slidenum">
              <a:rPr lang="en-US" smtClean="0"/>
              <a:t>‹#›</a:t>
            </a:fld>
            <a:endParaRPr lang="en-US" dirty="0"/>
          </a:p>
        </p:txBody>
      </p:sp>
    </p:spTree>
    <p:extLst>
      <p:ext uri="{BB962C8B-B14F-4D97-AF65-F5344CB8AC3E}">
        <p14:creationId xmlns:p14="http://schemas.microsoft.com/office/powerpoint/2010/main" val="10072514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endParaRPr lang="en-US" dirty="0"/>
          </a:p>
        </p:txBody>
      </p:sp>
      <p:sp>
        <p:nvSpPr>
          <p:cNvPr id="4" name="Footer Placeholder 3"/>
          <p:cNvSpPr>
            <a:spLocks noGrp="1"/>
          </p:cNvSpPr>
          <p:nvPr>
            <p:ph type="ftr" sz="quarter" idx="11"/>
          </p:nvPr>
        </p:nvSpPr>
        <p:spPr/>
        <p:txBody>
          <a:bodyPr/>
          <a:lstStyle/>
          <a:p>
            <a:r>
              <a:rPr lang="en-US" dirty="0" smtClean="0"/>
              <a:t>Copyright © 2018 </a:t>
            </a:r>
            <a:r>
              <a:rPr lang="en-US" sz="1200" dirty="0" smtClean="0"/>
              <a:t>Resource Center for </a:t>
            </a:r>
            <a:r>
              <a:rPr lang="en-US" sz="1200" dirty="0" err="1" smtClean="0"/>
              <a:t>CareerTech</a:t>
            </a:r>
            <a:r>
              <a:rPr lang="en-US" sz="1200" dirty="0" smtClean="0"/>
              <a:t> Advancement</a:t>
            </a:r>
            <a:endParaRPr lang="en-US" dirty="0"/>
          </a:p>
        </p:txBody>
      </p:sp>
      <p:sp>
        <p:nvSpPr>
          <p:cNvPr id="5" name="Slide Number Placeholder 4"/>
          <p:cNvSpPr>
            <a:spLocks noGrp="1"/>
          </p:cNvSpPr>
          <p:nvPr>
            <p:ph type="sldNum" sz="quarter" idx="12"/>
          </p:nvPr>
        </p:nvSpPr>
        <p:spPr/>
        <p:txBody>
          <a:bodyPr/>
          <a:lstStyle/>
          <a:p>
            <a:fld id="{65D2D038-1B04-412B-8D87-A9F0A1E0F8EC}" type="slidenum">
              <a:rPr lang="en-US" smtClean="0"/>
              <a:t>‹#›</a:t>
            </a:fld>
            <a:endParaRPr lang="en-US" dirty="0"/>
          </a:p>
        </p:txBody>
      </p:sp>
    </p:spTree>
    <p:extLst>
      <p:ext uri="{BB962C8B-B14F-4D97-AF65-F5344CB8AC3E}">
        <p14:creationId xmlns:p14="http://schemas.microsoft.com/office/powerpoint/2010/main" val="1386363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endParaRPr lang="en-US" dirty="0"/>
          </a:p>
        </p:txBody>
      </p:sp>
      <p:sp>
        <p:nvSpPr>
          <p:cNvPr id="3" name="Footer Placeholder 2"/>
          <p:cNvSpPr>
            <a:spLocks noGrp="1"/>
          </p:cNvSpPr>
          <p:nvPr>
            <p:ph type="ftr" sz="quarter" idx="11"/>
          </p:nvPr>
        </p:nvSpPr>
        <p:spPr/>
        <p:txBody>
          <a:bodyPr/>
          <a:lstStyle/>
          <a:p>
            <a:r>
              <a:rPr lang="en-US" dirty="0" smtClean="0"/>
              <a:t>Copyright © 2018 </a:t>
            </a:r>
            <a:r>
              <a:rPr lang="en-US" sz="1200" dirty="0" smtClean="0"/>
              <a:t>Resource Center for </a:t>
            </a:r>
            <a:r>
              <a:rPr lang="en-US" sz="1200" dirty="0" err="1" smtClean="0"/>
              <a:t>CareerTech</a:t>
            </a:r>
            <a:r>
              <a:rPr lang="en-US" sz="1200" dirty="0" smtClean="0"/>
              <a:t> Advancement</a:t>
            </a:r>
            <a:endParaRPr lang="en-US" dirty="0"/>
          </a:p>
        </p:txBody>
      </p:sp>
      <p:sp>
        <p:nvSpPr>
          <p:cNvPr id="4" name="Slide Number Placeholder 3"/>
          <p:cNvSpPr>
            <a:spLocks noGrp="1"/>
          </p:cNvSpPr>
          <p:nvPr>
            <p:ph type="sldNum" sz="quarter" idx="12"/>
          </p:nvPr>
        </p:nvSpPr>
        <p:spPr/>
        <p:txBody>
          <a:bodyPr/>
          <a:lstStyle/>
          <a:p>
            <a:fld id="{65D2D038-1B04-412B-8D87-A9F0A1E0F8EC}" type="slidenum">
              <a:rPr lang="en-US" smtClean="0"/>
              <a:t>‹#›</a:t>
            </a:fld>
            <a:endParaRPr lang="en-US" dirty="0"/>
          </a:p>
        </p:txBody>
      </p:sp>
    </p:spTree>
    <p:extLst>
      <p:ext uri="{BB962C8B-B14F-4D97-AF65-F5344CB8AC3E}">
        <p14:creationId xmlns:p14="http://schemas.microsoft.com/office/powerpoint/2010/main" val="26299754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p:cNvSpPr>
            <a:spLocks noGrp="1"/>
          </p:cNvSpPr>
          <p:nvPr>
            <p:ph type="ftr" sz="quarter" idx="11"/>
          </p:nvPr>
        </p:nvSpPr>
        <p:spPr/>
        <p:txBody>
          <a:bodyPr/>
          <a:lstStyle/>
          <a:p>
            <a:r>
              <a:rPr lang="en-US" dirty="0" smtClean="0"/>
              <a:t>Copyright © 2018 </a:t>
            </a:r>
            <a:r>
              <a:rPr lang="en-US" sz="1200" dirty="0" smtClean="0"/>
              <a:t>Resource Center for </a:t>
            </a:r>
            <a:r>
              <a:rPr lang="en-US" sz="1200" dirty="0" err="1" smtClean="0"/>
              <a:t>CareerTech</a:t>
            </a:r>
            <a:r>
              <a:rPr lang="en-US" sz="1200" dirty="0" smtClean="0"/>
              <a:t> Advancement</a:t>
            </a:r>
            <a:endParaRPr lang="en-US" dirty="0"/>
          </a:p>
        </p:txBody>
      </p:sp>
      <p:sp>
        <p:nvSpPr>
          <p:cNvPr id="7" name="Slide Number Placeholder 6"/>
          <p:cNvSpPr>
            <a:spLocks noGrp="1"/>
          </p:cNvSpPr>
          <p:nvPr>
            <p:ph type="sldNum" sz="quarter" idx="12"/>
          </p:nvPr>
        </p:nvSpPr>
        <p:spPr/>
        <p:txBody>
          <a:bodyPr/>
          <a:lstStyle/>
          <a:p>
            <a:fld id="{65D2D038-1B04-412B-8D87-A9F0A1E0F8EC}" type="slidenum">
              <a:rPr lang="en-US" smtClean="0"/>
              <a:t>‹#›</a:t>
            </a:fld>
            <a:endParaRPr lang="en-US" dirty="0"/>
          </a:p>
        </p:txBody>
      </p:sp>
    </p:spTree>
    <p:extLst>
      <p:ext uri="{BB962C8B-B14F-4D97-AF65-F5344CB8AC3E}">
        <p14:creationId xmlns:p14="http://schemas.microsoft.com/office/powerpoint/2010/main" val="1895345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p:cNvSpPr>
            <a:spLocks noGrp="1"/>
          </p:cNvSpPr>
          <p:nvPr>
            <p:ph type="ftr" sz="quarter" idx="11"/>
          </p:nvPr>
        </p:nvSpPr>
        <p:spPr/>
        <p:txBody>
          <a:bodyPr/>
          <a:lstStyle/>
          <a:p>
            <a:r>
              <a:rPr lang="en-US" dirty="0" smtClean="0"/>
              <a:t>Copyright © 2018 </a:t>
            </a:r>
            <a:r>
              <a:rPr lang="en-US" sz="1200" dirty="0" smtClean="0"/>
              <a:t>Resource Center for </a:t>
            </a:r>
            <a:r>
              <a:rPr lang="en-US" sz="1200" dirty="0" err="1" smtClean="0"/>
              <a:t>CareerTech</a:t>
            </a:r>
            <a:r>
              <a:rPr lang="en-US" sz="1200" dirty="0" smtClean="0"/>
              <a:t> Advancement</a:t>
            </a:r>
            <a:endParaRPr lang="en-US" dirty="0"/>
          </a:p>
        </p:txBody>
      </p:sp>
      <p:sp>
        <p:nvSpPr>
          <p:cNvPr id="7" name="Slide Number Placeholder 6"/>
          <p:cNvSpPr>
            <a:spLocks noGrp="1"/>
          </p:cNvSpPr>
          <p:nvPr>
            <p:ph type="sldNum" sz="quarter" idx="12"/>
          </p:nvPr>
        </p:nvSpPr>
        <p:spPr/>
        <p:txBody>
          <a:bodyPr/>
          <a:lstStyle/>
          <a:p>
            <a:fld id="{65D2D038-1B04-412B-8D87-A9F0A1E0F8EC}" type="slidenum">
              <a:rPr lang="en-US" smtClean="0"/>
              <a:t>‹#›</a:t>
            </a:fld>
            <a:endParaRPr lang="en-US" dirty="0"/>
          </a:p>
        </p:txBody>
      </p:sp>
    </p:spTree>
    <p:extLst>
      <p:ext uri="{BB962C8B-B14F-4D97-AF65-F5344CB8AC3E}">
        <p14:creationId xmlns:p14="http://schemas.microsoft.com/office/powerpoint/2010/main" val="20656321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6000" b="-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3"/>
          </p:nvPr>
        </p:nvSpPr>
        <p:spPr>
          <a:xfrm>
            <a:off x="2423886" y="6356350"/>
            <a:ext cx="7344228" cy="365125"/>
          </a:xfrm>
          <a:prstGeom prst="rect">
            <a:avLst/>
          </a:prstGeom>
        </p:spPr>
        <p:txBody>
          <a:bodyPr vert="horz" lIns="91440" tIns="45720" rIns="91440" bIns="45720" rtlCol="0" anchor="ctr"/>
          <a:lstStyle>
            <a:lvl1pPr algn="ctr">
              <a:defRPr sz="1200">
                <a:solidFill>
                  <a:schemeClr val="tx1"/>
                </a:solidFill>
              </a:defRPr>
            </a:lvl1pPr>
          </a:lstStyle>
          <a:p>
            <a:r>
              <a:rPr lang="en-US" dirty="0" smtClean="0"/>
              <a:t>Copyright © 2018 Resource Center for </a:t>
            </a:r>
            <a:r>
              <a:rPr lang="en-US" dirty="0" err="1" smtClean="0"/>
              <a:t>CareerTech</a:t>
            </a:r>
            <a:r>
              <a:rPr lang="en-US" dirty="0" smtClean="0"/>
              <a:t> Advancement</a:t>
            </a:r>
            <a:endParaRPr lang="en-US" dirty="0"/>
          </a:p>
        </p:txBody>
      </p:sp>
      <p:sp>
        <p:nvSpPr>
          <p:cNvPr id="6" name="Slide Number Placeholder 5"/>
          <p:cNvSpPr>
            <a:spLocks noGrp="1"/>
          </p:cNvSpPr>
          <p:nvPr>
            <p:ph type="sldNum" sz="quarter" idx="4"/>
          </p:nvPr>
        </p:nvSpPr>
        <p:spPr>
          <a:xfrm>
            <a:off x="10130970" y="6356350"/>
            <a:ext cx="122282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D2D038-1B04-412B-8D87-A9F0A1E0F8EC}" type="slidenum">
              <a:rPr lang="en-US" smtClean="0"/>
              <a:t>‹#›</a:t>
            </a:fld>
            <a:endParaRPr lang="en-US" dirty="0"/>
          </a:p>
        </p:txBody>
      </p:sp>
    </p:spTree>
    <p:extLst>
      <p:ext uri="{BB962C8B-B14F-4D97-AF65-F5344CB8AC3E}">
        <p14:creationId xmlns:p14="http://schemas.microsoft.com/office/powerpoint/2010/main" val="31512936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www.okcareerguide.org/"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60.xml.rels><?xml version="1.0" encoding="UTF-8" standalone="yes"?>
<Relationships xmlns="http://schemas.openxmlformats.org/package/2006/relationships"><Relationship Id="rId3" Type="http://schemas.openxmlformats.org/officeDocument/2006/relationships/hyperlink" Target="https://www.okcareertech.org/educators/resource-center" TargetMode="External"/><Relationship Id="rId2" Type="http://schemas.openxmlformats.org/officeDocument/2006/relationships/hyperlink" Target="mailto:resourcecenter@careertech.ok.gov" TargetMode="External"/><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7.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6846277" cy="2387600"/>
          </a:xfrm>
        </p:spPr>
        <p:txBody>
          <a:bodyPr/>
          <a:lstStyle/>
          <a:p>
            <a:r>
              <a:rPr lang="en-US" b="1" dirty="0" smtClean="0">
                <a:solidFill>
                  <a:srgbClr val="7030A0"/>
                </a:solidFill>
                <a:latin typeface="+mn-lt"/>
              </a:rPr>
              <a:t>Career Success Skills</a:t>
            </a:r>
            <a:endParaRPr lang="en-US" b="1" dirty="0">
              <a:solidFill>
                <a:srgbClr val="7030A0"/>
              </a:solidFill>
              <a:latin typeface="+mn-l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97936" y="3300419"/>
            <a:ext cx="3101340" cy="3281715"/>
          </a:xfrm>
          <a:prstGeom prst="rect">
            <a:avLst/>
          </a:prstGeom>
        </p:spPr>
      </p:pic>
      <p:sp>
        <p:nvSpPr>
          <p:cNvPr id="5" name="TextBox 4"/>
          <p:cNvSpPr txBox="1"/>
          <p:nvPr/>
        </p:nvSpPr>
        <p:spPr>
          <a:xfrm>
            <a:off x="1484336" y="5489222"/>
            <a:ext cx="7213600" cy="923330"/>
          </a:xfrm>
          <a:prstGeom prst="rect">
            <a:avLst/>
          </a:prstGeom>
          <a:noFill/>
        </p:spPr>
        <p:txBody>
          <a:bodyPr wrap="square" rtlCol="0">
            <a:spAutoFit/>
          </a:bodyPr>
          <a:lstStyle/>
          <a:p>
            <a:pPr algn="ctr"/>
            <a:r>
              <a:rPr lang="en-US" dirty="0" smtClean="0">
                <a:solidFill>
                  <a:srgbClr val="7030A0"/>
                </a:solidFill>
              </a:rPr>
              <a:t>Developed by </a:t>
            </a:r>
            <a:r>
              <a:rPr lang="en-US" dirty="0">
                <a:solidFill>
                  <a:srgbClr val="7030A0"/>
                </a:solidFill>
              </a:rPr>
              <a:t>Resource Center for </a:t>
            </a:r>
            <a:r>
              <a:rPr lang="en-US" dirty="0" err="1">
                <a:solidFill>
                  <a:srgbClr val="7030A0"/>
                </a:solidFill>
              </a:rPr>
              <a:t>CareerTech</a:t>
            </a:r>
            <a:r>
              <a:rPr lang="en-US" dirty="0">
                <a:solidFill>
                  <a:srgbClr val="7030A0"/>
                </a:solidFill>
              </a:rPr>
              <a:t> Advancement, </a:t>
            </a:r>
            <a:endParaRPr lang="en-US" dirty="0" smtClean="0">
              <a:solidFill>
                <a:srgbClr val="7030A0"/>
              </a:solidFill>
            </a:endParaRPr>
          </a:p>
          <a:p>
            <a:pPr algn="ctr"/>
            <a:r>
              <a:rPr lang="en-US" dirty="0" smtClean="0">
                <a:solidFill>
                  <a:srgbClr val="7030A0"/>
                </a:solidFill>
              </a:rPr>
              <a:t>a </a:t>
            </a:r>
            <a:r>
              <a:rPr lang="en-US" dirty="0">
                <a:solidFill>
                  <a:srgbClr val="7030A0"/>
                </a:solidFill>
              </a:rPr>
              <a:t>division of Oklahoma </a:t>
            </a:r>
            <a:r>
              <a:rPr lang="en-US" dirty="0" err="1">
                <a:solidFill>
                  <a:srgbClr val="7030A0"/>
                </a:solidFill>
              </a:rPr>
              <a:t>CareerTech</a:t>
            </a:r>
            <a:endParaRPr lang="en-US" dirty="0">
              <a:solidFill>
                <a:srgbClr val="7030A0"/>
              </a:solidFill>
            </a:endParaRPr>
          </a:p>
          <a:p>
            <a:endParaRPr lang="en-US" dirty="0"/>
          </a:p>
        </p:txBody>
      </p:sp>
    </p:spTree>
    <p:extLst>
      <p:ext uri="{BB962C8B-B14F-4D97-AF65-F5344CB8AC3E}">
        <p14:creationId xmlns:p14="http://schemas.microsoft.com/office/powerpoint/2010/main" val="30526422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7030A0"/>
                </a:solidFill>
              </a:rPr>
              <a:t>Characteristics and Skills for Entrepreneurship</a:t>
            </a:r>
            <a:endParaRPr lang="en-US" b="1" dirty="0">
              <a:solidFill>
                <a:srgbClr val="7030A0"/>
              </a:solidFill>
            </a:endParaRPr>
          </a:p>
        </p:txBody>
      </p:sp>
      <p:sp>
        <p:nvSpPr>
          <p:cNvPr id="3" name="Content Placeholder 2"/>
          <p:cNvSpPr>
            <a:spLocks noGrp="1"/>
          </p:cNvSpPr>
          <p:nvPr>
            <p:ph idx="1"/>
          </p:nvPr>
        </p:nvSpPr>
        <p:spPr>
          <a:xfrm>
            <a:off x="838200" y="1389186"/>
            <a:ext cx="10515600" cy="5468814"/>
          </a:xfrm>
        </p:spPr>
        <p:txBody>
          <a:bodyPr>
            <a:normAutofit/>
          </a:bodyPr>
          <a:lstStyle/>
          <a:p>
            <a:r>
              <a:rPr lang="en-US" dirty="0" smtClean="0">
                <a:solidFill>
                  <a:srgbClr val="7030A0"/>
                </a:solidFill>
              </a:rPr>
              <a:t>Skills and Experience</a:t>
            </a:r>
          </a:p>
          <a:p>
            <a:pPr lvl="1"/>
            <a:r>
              <a:rPr lang="en-US" dirty="0" smtClean="0">
                <a:solidFill>
                  <a:srgbClr val="7030A0"/>
                </a:solidFill>
              </a:rPr>
              <a:t>Basic skills related to your product or service</a:t>
            </a:r>
          </a:p>
          <a:p>
            <a:pPr lvl="1"/>
            <a:r>
              <a:rPr lang="en-US" dirty="0" smtClean="0">
                <a:solidFill>
                  <a:srgbClr val="7030A0"/>
                </a:solidFill>
              </a:rPr>
              <a:t>Business education/skills or experience</a:t>
            </a:r>
          </a:p>
          <a:p>
            <a:pPr lvl="1"/>
            <a:r>
              <a:rPr lang="en-US" dirty="0" smtClean="0">
                <a:solidFill>
                  <a:srgbClr val="7030A0"/>
                </a:solidFill>
              </a:rPr>
              <a:t>Communication skills</a:t>
            </a:r>
          </a:p>
          <a:p>
            <a:pPr lvl="1"/>
            <a:r>
              <a:rPr lang="en-US" dirty="0" smtClean="0">
                <a:solidFill>
                  <a:srgbClr val="7030A0"/>
                </a:solidFill>
              </a:rPr>
              <a:t>Decision-making skills</a:t>
            </a:r>
          </a:p>
          <a:p>
            <a:pPr lvl="1"/>
            <a:r>
              <a:rPr lang="en-US" dirty="0" smtClean="0">
                <a:solidFill>
                  <a:srgbClr val="7030A0"/>
                </a:solidFill>
              </a:rPr>
              <a:t>Hiring skills</a:t>
            </a:r>
          </a:p>
          <a:p>
            <a:pPr lvl="1"/>
            <a:r>
              <a:rPr lang="en-US" dirty="0" smtClean="0">
                <a:solidFill>
                  <a:srgbClr val="7030A0"/>
                </a:solidFill>
              </a:rPr>
              <a:t>Interpersonal/social skills</a:t>
            </a:r>
          </a:p>
          <a:p>
            <a:pPr lvl="1"/>
            <a:r>
              <a:rPr lang="en-US" dirty="0" smtClean="0">
                <a:solidFill>
                  <a:srgbClr val="7030A0"/>
                </a:solidFill>
              </a:rPr>
              <a:t>Management/supervisory skills or experience</a:t>
            </a:r>
          </a:p>
          <a:p>
            <a:pPr lvl="1"/>
            <a:r>
              <a:rPr lang="en-US" dirty="0" smtClean="0">
                <a:solidFill>
                  <a:srgbClr val="7030A0"/>
                </a:solidFill>
              </a:rPr>
              <a:t>Organizational skills</a:t>
            </a:r>
          </a:p>
          <a:p>
            <a:pPr lvl="1"/>
            <a:r>
              <a:rPr lang="en-US" dirty="0" smtClean="0">
                <a:solidFill>
                  <a:srgbClr val="7030A0"/>
                </a:solidFill>
              </a:rPr>
              <a:t>Planning skills</a:t>
            </a:r>
          </a:p>
          <a:p>
            <a:pPr lvl="1"/>
            <a:r>
              <a:rPr lang="en-US" dirty="0" smtClean="0">
                <a:solidFill>
                  <a:srgbClr val="7030A0"/>
                </a:solidFill>
              </a:rPr>
              <a:t>Related work experience</a:t>
            </a:r>
          </a:p>
          <a:p>
            <a:pPr lvl="1"/>
            <a:r>
              <a:rPr lang="en-US" dirty="0" smtClean="0">
                <a:solidFill>
                  <a:srgbClr val="7030A0"/>
                </a:solidFill>
              </a:rPr>
              <a:t>Others? _________________________________________________</a:t>
            </a:r>
          </a:p>
          <a:p>
            <a:pPr marL="457200" lvl="1" indent="0">
              <a:buNone/>
            </a:pPr>
            <a:endParaRPr lang="en-US" dirty="0" smtClean="0">
              <a:solidFill>
                <a:srgbClr val="7030A0"/>
              </a:solidFill>
            </a:endParaRPr>
          </a:p>
          <a:p>
            <a:pPr marL="0" indent="0">
              <a:buNone/>
            </a:pPr>
            <a:endParaRPr lang="en-US" dirty="0" smtClean="0">
              <a:solidFill>
                <a:srgbClr val="7030A0"/>
              </a:solidFill>
            </a:endParaRP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43542" y="1533847"/>
            <a:ext cx="3084380" cy="4040476"/>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a:t>
            </a:r>
            <a:endParaRPr lang="en-US" dirty="0"/>
          </a:p>
        </p:txBody>
      </p:sp>
    </p:spTree>
    <p:extLst>
      <p:ext uri="{BB962C8B-B14F-4D97-AF65-F5344CB8AC3E}">
        <p14:creationId xmlns:p14="http://schemas.microsoft.com/office/powerpoint/2010/main" val="1586924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00500" y="0"/>
            <a:ext cx="5270500" cy="6858000"/>
          </a:xfrm>
          <a:prstGeom prst="rect">
            <a:avLst/>
          </a:prstGeom>
        </p:spPr>
      </p:pic>
      <p:sp>
        <p:nvSpPr>
          <p:cNvPr id="6" name="TextBox 5"/>
          <p:cNvSpPr txBox="1"/>
          <p:nvPr/>
        </p:nvSpPr>
        <p:spPr>
          <a:xfrm>
            <a:off x="482600" y="889000"/>
            <a:ext cx="3327400" cy="1077218"/>
          </a:xfrm>
          <a:prstGeom prst="rect">
            <a:avLst/>
          </a:prstGeom>
          <a:noFill/>
        </p:spPr>
        <p:txBody>
          <a:bodyPr wrap="square" rtlCol="0">
            <a:spAutoFit/>
          </a:bodyPr>
          <a:lstStyle/>
          <a:p>
            <a:r>
              <a:rPr lang="en-US" sz="3200" b="1" dirty="0" smtClean="0">
                <a:solidFill>
                  <a:srgbClr val="7030A0"/>
                </a:solidFill>
              </a:rPr>
              <a:t>Selecting a Career</a:t>
            </a:r>
          </a:p>
          <a:p>
            <a:r>
              <a:rPr lang="en-US" sz="3200" b="1" dirty="0" smtClean="0">
                <a:solidFill>
                  <a:srgbClr val="7030A0"/>
                </a:solidFill>
              </a:rPr>
              <a:t>Flowchart</a:t>
            </a:r>
            <a:endParaRPr lang="en-US" sz="3200" b="1" dirty="0">
              <a:solidFill>
                <a:srgbClr val="7030A0"/>
              </a:solidFill>
            </a:endParaRPr>
          </a:p>
        </p:txBody>
      </p:sp>
      <p:sp>
        <p:nvSpPr>
          <p:cNvPr id="2" name="Footer Placeholder 1"/>
          <p:cNvSpPr>
            <a:spLocks noGrp="1"/>
          </p:cNvSpPr>
          <p:nvPr>
            <p:ph type="ftr" sz="quarter" idx="11"/>
          </p:nvPr>
        </p:nvSpPr>
        <p:spPr/>
        <p:txBody>
          <a:bodyPr/>
          <a:lstStyle/>
          <a:p>
            <a:r>
              <a:rPr lang="en-US" smtClean="0"/>
              <a:t>Copyright © 2018 Resource Center for CareerTech Advancement</a:t>
            </a:r>
            <a:endParaRPr lang="en-US" dirty="0"/>
          </a:p>
        </p:txBody>
      </p:sp>
    </p:spTree>
    <p:extLst>
      <p:ext uri="{BB962C8B-B14F-4D97-AF65-F5344CB8AC3E}">
        <p14:creationId xmlns:p14="http://schemas.microsoft.com/office/powerpoint/2010/main" val="41203379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7030A0"/>
                </a:solidFill>
              </a:rPr>
              <a:t>Think About These Things</a:t>
            </a:r>
            <a:endParaRPr lang="en-US" b="1" dirty="0">
              <a:solidFill>
                <a:srgbClr val="7030A0"/>
              </a:solidFill>
            </a:endParaRPr>
          </a:p>
        </p:txBody>
      </p:sp>
      <p:sp>
        <p:nvSpPr>
          <p:cNvPr id="3" name="Content Placeholder 2"/>
          <p:cNvSpPr>
            <a:spLocks noGrp="1"/>
          </p:cNvSpPr>
          <p:nvPr>
            <p:ph idx="1"/>
          </p:nvPr>
        </p:nvSpPr>
        <p:spPr>
          <a:xfrm>
            <a:off x="838200" y="1825625"/>
            <a:ext cx="10515600" cy="4821360"/>
          </a:xfrm>
        </p:spPr>
        <p:txBody>
          <a:bodyPr/>
          <a:lstStyle/>
          <a:p>
            <a:r>
              <a:rPr lang="en-US" dirty="0" smtClean="0">
                <a:solidFill>
                  <a:srgbClr val="7030A0"/>
                </a:solidFill>
              </a:rPr>
              <a:t>What are your personal job interests?</a:t>
            </a:r>
          </a:p>
          <a:p>
            <a:r>
              <a:rPr lang="en-US" dirty="0" smtClean="0">
                <a:solidFill>
                  <a:srgbClr val="7030A0"/>
                </a:solidFill>
              </a:rPr>
              <a:t>What job characteristics are important to you?</a:t>
            </a:r>
          </a:p>
          <a:p>
            <a:r>
              <a:rPr lang="en-US" dirty="0" smtClean="0">
                <a:solidFill>
                  <a:srgbClr val="7030A0"/>
                </a:solidFill>
              </a:rPr>
              <a:t>Research careers that interest you to learn what is required.</a:t>
            </a:r>
          </a:p>
          <a:p>
            <a:r>
              <a:rPr lang="en-US" dirty="0" smtClean="0">
                <a:solidFill>
                  <a:srgbClr val="7030A0"/>
                </a:solidFill>
              </a:rPr>
              <a:t>Research career opportunities in your community. What is available?</a:t>
            </a:r>
          </a:p>
          <a:p>
            <a:r>
              <a:rPr lang="en-US" dirty="0" smtClean="0">
                <a:solidFill>
                  <a:srgbClr val="7030A0"/>
                </a:solidFill>
              </a:rPr>
              <a:t>Build a personal career goals resource file.</a:t>
            </a:r>
          </a:p>
          <a:p>
            <a:pPr lvl="1"/>
            <a:r>
              <a:rPr lang="en-US" dirty="0" smtClean="0">
                <a:solidFill>
                  <a:srgbClr val="7030A0"/>
                </a:solidFill>
              </a:rPr>
              <a:t>Three career goals</a:t>
            </a:r>
          </a:p>
          <a:p>
            <a:pPr lvl="1"/>
            <a:r>
              <a:rPr lang="en-US" dirty="0" smtClean="0">
                <a:solidFill>
                  <a:srgbClr val="7030A0"/>
                </a:solidFill>
              </a:rPr>
              <a:t>Personal characteristics/skills/hobbies</a:t>
            </a:r>
          </a:p>
          <a:p>
            <a:pPr lvl="1"/>
            <a:r>
              <a:rPr lang="en-US" dirty="0" smtClean="0">
                <a:solidFill>
                  <a:srgbClr val="7030A0"/>
                </a:solidFill>
              </a:rPr>
              <a:t>Working conditions</a:t>
            </a:r>
          </a:p>
          <a:p>
            <a:pPr lvl="1"/>
            <a:r>
              <a:rPr lang="en-US" dirty="0" smtClean="0">
                <a:solidFill>
                  <a:srgbClr val="7030A0"/>
                </a:solidFill>
              </a:rPr>
              <a:t>Careers of interest to you</a:t>
            </a:r>
          </a:p>
          <a:p>
            <a:pPr lvl="1"/>
            <a:r>
              <a:rPr lang="en-US" dirty="0" smtClean="0">
                <a:solidFill>
                  <a:srgbClr val="7030A0"/>
                </a:solidFill>
              </a:rPr>
              <a:t>Skills you will need and how to get them</a:t>
            </a:r>
            <a:endParaRPr lang="en-US" dirty="0">
              <a:solidFill>
                <a:srgbClr val="7030A0"/>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98423" y="4163647"/>
            <a:ext cx="3725007" cy="2483338"/>
          </a:xfrm>
          <a:prstGeom prst="rect">
            <a:avLst/>
          </a:prstGeom>
        </p:spPr>
      </p:pic>
      <p:sp>
        <p:nvSpPr>
          <p:cNvPr id="4" name="Footer Placeholder 3"/>
          <p:cNvSpPr>
            <a:spLocks noGrp="1"/>
          </p:cNvSpPr>
          <p:nvPr>
            <p:ph type="ftr" sz="quarter" idx="11"/>
          </p:nvPr>
        </p:nvSpPr>
        <p:spPr/>
        <p:txBody>
          <a:bodyPr/>
          <a:lstStyle/>
          <a:p>
            <a:r>
              <a:rPr lang="en-US" smtClean="0"/>
              <a:t>Copyright © 2018 Resource Center for CareerTech Advancement</a:t>
            </a:r>
            <a:endParaRPr lang="en-US" dirty="0"/>
          </a:p>
        </p:txBody>
      </p:sp>
    </p:spTree>
    <p:extLst>
      <p:ext uri="{BB962C8B-B14F-4D97-AF65-F5344CB8AC3E}">
        <p14:creationId xmlns:p14="http://schemas.microsoft.com/office/powerpoint/2010/main" val="40451177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7030A0"/>
                </a:solidFill>
              </a:rPr>
              <a:t>Applying for a Job</a:t>
            </a:r>
            <a:endParaRPr lang="en-US" b="1" dirty="0">
              <a:solidFill>
                <a:srgbClr val="7030A0"/>
              </a:solidFill>
            </a:endParaRPr>
          </a:p>
        </p:txBody>
      </p:sp>
      <p:sp>
        <p:nvSpPr>
          <p:cNvPr id="3" name="Content Placeholder 2"/>
          <p:cNvSpPr>
            <a:spLocks noGrp="1"/>
          </p:cNvSpPr>
          <p:nvPr>
            <p:ph idx="1"/>
          </p:nvPr>
        </p:nvSpPr>
        <p:spPr/>
        <p:txBody>
          <a:bodyPr/>
          <a:lstStyle/>
          <a:p>
            <a:r>
              <a:rPr lang="en-US" dirty="0" smtClean="0">
                <a:solidFill>
                  <a:srgbClr val="7030A0"/>
                </a:solidFill>
              </a:rPr>
              <a:t>Sources for job openings</a:t>
            </a:r>
          </a:p>
          <a:p>
            <a:pPr lvl="1"/>
            <a:r>
              <a:rPr lang="en-US" dirty="0" smtClean="0">
                <a:solidFill>
                  <a:srgbClr val="7030A0"/>
                </a:solidFill>
              </a:rPr>
              <a:t>Public and private employment agencies</a:t>
            </a:r>
          </a:p>
          <a:p>
            <a:pPr lvl="1"/>
            <a:r>
              <a:rPr lang="en-US" dirty="0" smtClean="0">
                <a:solidFill>
                  <a:srgbClr val="7030A0"/>
                </a:solidFill>
              </a:rPr>
              <a:t>Employment offices of private business firms</a:t>
            </a:r>
          </a:p>
          <a:p>
            <a:pPr lvl="1"/>
            <a:r>
              <a:rPr lang="en-US" dirty="0" smtClean="0">
                <a:solidFill>
                  <a:srgbClr val="7030A0"/>
                </a:solidFill>
              </a:rPr>
              <a:t>School counselors/placement services</a:t>
            </a:r>
          </a:p>
          <a:p>
            <a:pPr lvl="1"/>
            <a:r>
              <a:rPr lang="en-US" dirty="0" smtClean="0">
                <a:solidFill>
                  <a:srgbClr val="7030A0"/>
                </a:solidFill>
              </a:rPr>
              <a:t>Classified ads online/Internet resources</a:t>
            </a:r>
          </a:p>
          <a:p>
            <a:pPr lvl="1"/>
            <a:r>
              <a:rPr lang="en-US" dirty="0" smtClean="0">
                <a:solidFill>
                  <a:srgbClr val="7030A0"/>
                </a:solidFill>
              </a:rPr>
              <a:t>Government offices</a:t>
            </a:r>
          </a:p>
          <a:p>
            <a:pPr lvl="1"/>
            <a:r>
              <a:rPr lang="en-US" dirty="0" smtClean="0">
                <a:solidFill>
                  <a:srgbClr val="7030A0"/>
                </a:solidFill>
              </a:rPr>
              <a:t>Window signs</a:t>
            </a:r>
          </a:p>
          <a:p>
            <a:pPr lvl="1"/>
            <a:r>
              <a:rPr lang="en-US" dirty="0" smtClean="0">
                <a:solidFill>
                  <a:srgbClr val="7030A0"/>
                </a:solidFill>
              </a:rPr>
              <a:t>Direct calls</a:t>
            </a:r>
          </a:p>
          <a:p>
            <a:pPr lvl="1"/>
            <a:r>
              <a:rPr lang="en-US" dirty="0" smtClean="0">
                <a:solidFill>
                  <a:srgbClr val="7030A0"/>
                </a:solidFill>
              </a:rPr>
              <a:t>Networking</a:t>
            </a:r>
          </a:p>
          <a:p>
            <a:pPr lvl="1"/>
            <a:r>
              <a:rPr lang="en-US" dirty="0" smtClean="0">
                <a:solidFill>
                  <a:srgbClr val="7030A0"/>
                </a:solidFill>
              </a:rPr>
              <a:t>Internships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76744" y="3163316"/>
            <a:ext cx="4096512" cy="3148584"/>
          </a:xfrm>
          <a:prstGeom prst="rect">
            <a:avLst/>
          </a:prstGeom>
        </p:spPr>
      </p:pic>
      <p:sp>
        <p:nvSpPr>
          <p:cNvPr id="4" name="Footer Placeholder 3"/>
          <p:cNvSpPr>
            <a:spLocks noGrp="1"/>
          </p:cNvSpPr>
          <p:nvPr>
            <p:ph type="ftr" sz="quarter" idx="11"/>
          </p:nvPr>
        </p:nvSpPr>
        <p:spPr/>
        <p:txBody>
          <a:bodyPr/>
          <a:lstStyle/>
          <a:p>
            <a:r>
              <a:rPr lang="en-US" smtClean="0"/>
              <a:t>Copyright © 2018 Resource Center for CareerTech Advancement</a:t>
            </a:r>
            <a:endParaRPr lang="en-US" dirty="0"/>
          </a:p>
        </p:txBody>
      </p:sp>
    </p:spTree>
    <p:extLst>
      <p:ext uri="{BB962C8B-B14F-4D97-AF65-F5344CB8AC3E}">
        <p14:creationId xmlns:p14="http://schemas.microsoft.com/office/powerpoint/2010/main" val="9910563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7030A0"/>
                </a:solidFill>
              </a:rPr>
              <a:t>Strategies for Networking</a:t>
            </a:r>
            <a:endParaRPr lang="en-US" b="1" dirty="0">
              <a:solidFill>
                <a:srgbClr val="7030A0"/>
              </a:solidFill>
            </a:endParaRPr>
          </a:p>
        </p:txBody>
      </p:sp>
      <p:sp>
        <p:nvSpPr>
          <p:cNvPr id="3" name="Content Placeholder 2"/>
          <p:cNvSpPr>
            <a:spLocks noGrp="1"/>
          </p:cNvSpPr>
          <p:nvPr>
            <p:ph idx="1"/>
          </p:nvPr>
        </p:nvSpPr>
        <p:spPr/>
        <p:txBody>
          <a:bodyPr>
            <a:normAutofit fontScale="92500" lnSpcReduction="20000"/>
          </a:bodyPr>
          <a:lstStyle/>
          <a:p>
            <a:r>
              <a:rPr lang="en-US" dirty="0" smtClean="0">
                <a:solidFill>
                  <a:srgbClr val="7030A0"/>
                </a:solidFill>
              </a:rPr>
              <a:t>Know your short-term and long-term goals.</a:t>
            </a:r>
          </a:p>
          <a:p>
            <a:r>
              <a:rPr lang="en-US" dirty="0" smtClean="0">
                <a:solidFill>
                  <a:srgbClr val="7030A0"/>
                </a:solidFill>
              </a:rPr>
              <a:t>Practice your social skills.</a:t>
            </a:r>
          </a:p>
          <a:p>
            <a:r>
              <a:rPr lang="en-US" dirty="0" smtClean="0">
                <a:solidFill>
                  <a:srgbClr val="7030A0"/>
                </a:solidFill>
              </a:rPr>
              <a:t>Develop your personal self-introduction. Create interest in you.</a:t>
            </a:r>
          </a:p>
          <a:p>
            <a:r>
              <a:rPr lang="en-US" dirty="0" smtClean="0">
                <a:solidFill>
                  <a:srgbClr val="7030A0"/>
                </a:solidFill>
              </a:rPr>
              <a:t>Look for networking opportunities.</a:t>
            </a:r>
          </a:p>
          <a:p>
            <a:r>
              <a:rPr lang="en-US" dirty="0" smtClean="0">
                <a:solidFill>
                  <a:srgbClr val="7030A0"/>
                </a:solidFill>
              </a:rPr>
              <a:t>Reintroduce yourself to people; remind them when/where you met.</a:t>
            </a:r>
          </a:p>
          <a:p>
            <a:r>
              <a:rPr lang="en-US" dirty="0" smtClean="0">
                <a:solidFill>
                  <a:srgbClr val="7030A0"/>
                </a:solidFill>
              </a:rPr>
              <a:t>Focus on people when you meet them.</a:t>
            </a:r>
          </a:p>
          <a:p>
            <a:r>
              <a:rPr lang="en-US" dirty="0" smtClean="0">
                <a:solidFill>
                  <a:srgbClr val="7030A0"/>
                </a:solidFill>
              </a:rPr>
              <a:t>Be courteous with everyone you meet.</a:t>
            </a:r>
          </a:p>
          <a:p>
            <a:r>
              <a:rPr lang="en-US" dirty="0" smtClean="0">
                <a:solidFill>
                  <a:srgbClr val="7030A0"/>
                </a:solidFill>
              </a:rPr>
              <a:t>Keep contact information up to date; including titles of those you meet.</a:t>
            </a:r>
          </a:p>
          <a:p>
            <a:r>
              <a:rPr lang="en-US" dirty="0" smtClean="0">
                <a:solidFill>
                  <a:srgbClr val="7030A0"/>
                </a:solidFill>
              </a:rPr>
              <a:t>Keep in touch to keep your network active.</a:t>
            </a:r>
          </a:p>
          <a:p>
            <a:r>
              <a:rPr lang="en-US" dirty="0" smtClean="0">
                <a:solidFill>
                  <a:srgbClr val="7030A0"/>
                </a:solidFill>
              </a:rPr>
              <a:t>Follow up promptly.</a:t>
            </a:r>
            <a:endParaRPr lang="en-US" dirty="0">
              <a:solidFill>
                <a:srgbClr val="7030A0"/>
              </a:solidFill>
            </a:endParaRPr>
          </a:p>
        </p:txBody>
      </p:sp>
      <p:sp>
        <p:nvSpPr>
          <p:cNvPr id="4" name="Footer Placeholder 3"/>
          <p:cNvSpPr>
            <a:spLocks noGrp="1"/>
          </p:cNvSpPr>
          <p:nvPr>
            <p:ph type="ftr" sz="quarter" idx="11"/>
          </p:nvPr>
        </p:nvSpPr>
        <p:spPr/>
        <p:txBody>
          <a:bodyPr/>
          <a:lstStyle/>
          <a:p>
            <a:r>
              <a:rPr lang="en-US" smtClean="0"/>
              <a:t>Copyright © 2018 Resource Center for CareerTech Advancement</a:t>
            </a:r>
            <a:endParaRPr lang="en-US" dirty="0"/>
          </a:p>
        </p:txBody>
      </p:sp>
    </p:spTree>
    <p:extLst>
      <p:ext uri="{BB962C8B-B14F-4D97-AF65-F5344CB8AC3E}">
        <p14:creationId xmlns:p14="http://schemas.microsoft.com/office/powerpoint/2010/main" val="1001453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7030A0"/>
                </a:solidFill>
              </a:rPr>
              <a:t>Documents You Need to Apply for a Job</a:t>
            </a:r>
            <a:endParaRPr lang="en-US" b="1" dirty="0">
              <a:solidFill>
                <a:srgbClr val="7030A0"/>
              </a:solidFill>
            </a:endParaRPr>
          </a:p>
        </p:txBody>
      </p:sp>
      <p:sp>
        <p:nvSpPr>
          <p:cNvPr id="3" name="Content Placeholder 2"/>
          <p:cNvSpPr>
            <a:spLocks noGrp="1"/>
          </p:cNvSpPr>
          <p:nvPr>
            <p:ph idx="1"/>
          </p:nvPr>
        </p:nvSpPr>
        <p:spPr/>
        <p:txBody>
          <a:bodyPr/>
          <a:lstStyle/>
          <a:p>
            <a:r>
              <a:rPr lang="en-US" dirty="0" smtClean="0">
                <a:solidFill>
                  <a:srgbClr val="7030A0"/>
                </a:solidFill>
              </a:rPr>
              <a:t>Social Security card</a:t>
            </a:r>
          </a:p>
          <a:p>
            <a:r>
              <a:rPr lang="en-US" dirty="0" smtClean="0">
                <a:solidFill>
                  <a:srgbClr val="7030A0"/>
                </a:solidFill>
              </a:rPr>
              <a:t>Driver’s license or birth certificate</a:t>
            </a:r>
          </a:p>
          <a:p>
            <a:r>
              <a:rPr lang="en-US" dirty="0" smtClean="0">
                <a:solidFill>
                  <a:srgbClr val="7030A0"/>
                </a:solidFill>
              </a:rPr>
              <a:t>Work permit (if needed)</a:t>
            </a:r>
          </a:p>
          <a:p>
            <a:r>
              <a:rPr lang="en-US" dirty="0" smtClean="0">
                <a:solidFill>
                  <a:srgbClr val="7030A0"/>
                </a:solidFill>
              </a:rPr>
              <a:t>Copies of your resume</a:t>
            </a:r>
          </a:p>
          <a:p>
            <a:r>
              <a:rPr lang="en-US" dirty="0" smtClean="0">
                <a:solidFill>
                  <a:srgbClr val="7030A0"/>
                </a:solidFill>
              </a:rPr>
              <a:t>Letters of recommendation</a:t>
            </a:r>
          </a:p>
          <a:p>
            <a:r>
              <a:rPr lang="en-US" dirty="0" smtClean="0">
                <a:solidFill>
                  <a:srgbClr val="7030A0"/>
                </a:solidFill>
              </a:rPr>
              <a:t>Samples of your work/online portfolio</a:t>
            </a:r>
          </a:p>
          <a:p>
            <a:r>
              <a:rPr lang="en-US" dirty="0" smtClean="0">
                <a:solidFill>
                  <a:srgbClr val="7030A0"/>
                </a:solidFill>
              </a:rPr>
              <a:t>Reference list</a:t>
            </a:r>
            <a:endParaRPr lang="en-US" dirty="0">
              <a:solidFill>
                <a:srgbClr val="7030A0"/>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9708" y="2162908"/>
            <a:ext cx="4969412" cy="3059723"/>
          </a:xfrm>
          <a:prstGeom prst="rect">
            <a:avLst/>
          </a:prstGeom>
        </p:spPr>
      </p:pic>
      <p:sp>
        <p:nvSpPr>
          <p:cNvPr id="4" name="Footer Placeholder 3"/>
          <p:cNvSpPr>
            <a:spLocks noGrp="1"/>
          </p:cNvSpPr>
          <p:nvPr>
            <p:ph type="ftr" sz="quarter" idx="11"/>
          </p:nvPr>
        </p:nvSpPr>
        <p:spPr/>
        <p:txBody>
          <a:bodyPr/>
          <a:lstStyle/>
          <a:p>
            <a:r>
              <a:rPr lang="en-US" smtClean="0"/>
              <a:t>Copyright © 2018 Resource Center for CareerTech Advancement</a:t>
            </a:r>
            <a:endParaRPr lang="en-US" dirty="0"/>
          </a:p>
        </p:txBody>
      </p:sp>
    </p:spTree>
    <p:extLst>
      <p:ext uri="{BB962C8B-B14F-4D97-AF65-F5344CB8AC3E}">
        <p14:creationId xmlns:p14="http://schemas.microsoft.com/office/powerpoint/2010/main" val="26163919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7030A0"/>
                </a:solidFill>
              </a:rPr>
              <a:t>Information in a Resume</a:t>
            </a:r>
            <a:endParaRPr lang="en-US" b="1" dirty="0">
              <a:solidFill>
                <a:srgbClr val="7030A0"/>
              </a:solidFill>
            </a:endParaRPr>
          </a:p>
        </p:txBody>
      </p:sp>
      <p:sp>
        <p:nvSpPr>
          <p:cNvPr id="3" name="Content Placeholder 2"/>
          <p:cNvSpPr>
            <a:spLocks noGrp="1"/>
          </p:cNvSpPr>
          <p:nvPr>
            <p:ph idx="1"/>
          </p:nvPr>
        </p:nvSpPr>
        <p:spPr>
          <a:xfrm>
            <a:off x="838200" y="1825625"/>
            <a:ext cx="10515600" cy="4663098"/>
          </a:xfrm>
        </p:spPr>
        <p:txBody>
          <a:bodyPr/>
          <a:lstStyle/>
          <a:p>
            <a:r>
              <a:rPr lang="en-US" dirty="0" smtClean="0">
                <a:solidFill>
                  <a:srgbClr val="7030A0"/>
                </a:solidFill>
              </a:rPr>
              <a:t>Personal data</a:t>
            </a:r>
          </a:p>
          <a:p>
            <a:r>
              <a:rPr lang="en-US" dirty="0" smtClean="0">
                <a:solidFill>
                  <a:srgbClr val="7030A0"/>
                </a:solidFill>
              </a:rPr>
              <a:t>Career objectives</a:t>
            </a:r>
          </a:p>
          <a:p>
            <a:r>
              <a:rPr lang="en-US" dirty="0" smtClean="0">
                <a:solidFill>
                  <a:srgbClr val="7030A0"/>
                </a:solidFill>
              </a:rPr>
              <a:t>Work experience</a:t>
            </a:r>
          </a:p>
          <a:p>
            <a:r>
              <a:rPr lang="en-US" dirty="0" smtClean="0">
                <a:solidFill>
                  <a:srgbClr val="7030A0"/>
                </a:solidFill>
              </a:rPr>
              <a:t>Educational background</a:t>
            </a:r>
          </a:p>
          <a:p>
            <a:r>
              <a:rPr lang="en-US" dirty="0" smtClean="0">
                <a:solidFill>
                  <a:srgbClr val="7030A0"/>
                </a:solidFill>
              </a:rPr>
              <a:t>Personal skills and qualities (optional)</a:t>
            </a:r>
          </a:p>
          <a:p>
            <a:r>
              <a:rPr lang="en-US" dirty="0" smtClean="0">
                <a:solidFill>
                  <a:srgbClr val="7030A0"/>
                </a:solidFill>
              </a:rPr>
              <a:t>Honors and activities (optional)</a:t>
            </a:r>
          </a:p>
          <a:p>
            <a:r>
              <a:rPr lang="en-US" dirty="0" smtClean="0">
                <a:solidFill>
                  <a:srgbClr val="7030A0"/>
                </a:solidFill>
              </a:rPr>
              <a:t>References – on a separate sheet of paper; always get approval from people you list.</a:t>
            </a:r>
            <a:endParaRPr lang="en-US" dirty="0">
              <a:solidFill>
                <a:srgbClr val="7030A0"/>
              </a:solidFill>
            </a:endParaRPr>
          </a:p>
          <a:p>
            <a:r>
              <a:rPr lang="en-US" dirty="0" smtClean="0">
                <a:solidFill>
                  <a:srgbClr val="7030A0"/>
                </a:solidFill>
              </a:rPr>
              <a:t>Check for typos and spelling errors.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79898" y="365125"/>
            <a:ext cx="3688080" cy="4312920"/>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a:t>
            </a:r>
            <a:endParaRPr lang="en-US" dirty="0"/>
          </a:p>
        </p:txBody>
      </p:sp>
    </p:spTree>
    <p:extLst>
      <p:ext uri="{BB962C8B-B14F-4D97-AF65-F5344CB8AC3E}">
        <p14:creationId xmlns:p14="http://schemas.microsoft.com/office/powerpoint/2010/main" val="38217984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7030A0"/>
                </a:solidFill>
              </a:rPr>
              <a:t>Letter of Application</a:t>
            </a:r>
            <a:endParaRPr lang="en-US" b="1" dirty="0">
              <a:solidFill>
                <a:srgbClr val="7030A0"/>
              </a:solidFill>
            </a:endParaRPr>
          </a:p>
        </p:txBody>
      </p:sp>
      <p:sp>
        <p:nvSpPr>
          <p:cNvPr id="3" name="Content Placeholder 2"/>
          <p:cNvSpPr>
            <a:spLocks noGrp="1"/>
          </p:cNvSpPr>
          <p:nvPr>
            <p:ph idx="1"/>
          </p:nvPr>
        </p:nvSpPr>
        <p:spPr/>
        <p:txBody>
          <a:bodyPr/>
          <a:lstStyle/>
          <a:p>
            <a:r>
              <a:rPr lang="en-US" dirty="0" smtClean="0">
                <a:solidFill>
                  <a:srgbClr val="7030A0"/>
                </a:solidFill>
              </a:rPr>
              <a:t>Should be brief – no more than three or four paragraphs</a:t>
            </a:r>
          </a:p>
          <a:p>
            <a:r>
              <a:rPr lang="en-US" dirty="0" smtClean="0">
                <a:solidFill>
                  <a:srgbClr val="7030A0"/>
                </a:solidFill>
              </a:rPr>
              <a:t>First paragraph – introduce yourself and identify job sought</a:t>
            </a:r>
          </a:p>
          <a:p>
            <a:r>
              <a:rPr lang="en-US" dirty="0" smtClean="0">
                <a:solidFill>
                  <a:srgbClr val="7030A0"/>
                </a:solidFill>
              </a:rPr>
              <a:t>Next paragraph – educational experience and qualifications/abilities related to the position sought</a:t>
            </a:r>
          </a:p>
          <a:p>
            <a:r>
              <a:rPr lang="en-US" dirty="0" smtClean="0">
                <a:solidFill>
                  <a:srgbClr val="7030A0"/>
                </a:solidFill>
              </a:rPr>
              <a:t>Final paragraph – request an interview at employer’s convenience; provide information on how and when to contact you.</a:t>
            </a:r>
          </a:p>
          <a:p>
            <a:r>
              <a:rPr lang="en-US" dirty="0" smtClean="0">
                <a:solidFill>
                  <a:srgbClr val="7030A0"/>
                </a:solidFill>
              </a:rPr>
              <a:t>Letter should be typed.</a:t>
            </a:r>
          </a:p>
          <a:p>
            <a:r>
              <a:rPr lang="en-US" dirty="0" smtClean="0">
                <a:solidFill>
                  <a:srgbClr val="7030A0"/>
                </a:solidFill>
              </a:rPr>
              <a:t>Check your spelling!</a:t>
            </a:r>
          </a:p>
          <a:p>
            <a:r>
              <a:rPr lang="en-US" dirty="0" smtClean="0">
                <a:solidFill>
                  <a:srgbClr val="7030A0"/>
                </a:solidFill>
              </a:rPr>
              <a:t>Never send a resume without a cover letter.</a:t>
            </a:r>
          </a:p>
          <a:p>
            <a:endParaRPr lang="en-US" dirty="0"/>
          </a:p>
        </p:txBody>
      </p:sp>
      <p:sp>
        <p:nvSpPr>
          <p:cNvPr id="4" name="Footer Placeholder 3"/>
          <p:cNvSpPr>
            <a:spLocks noGrp="1"/>
          </p:cNvSpPr>
          <p:nvPr>
            <p:ph type="ftr" sz="quarter" idx="11"/>
          </p:nvPr>
        </p:nvSpPr>
        <p:spPr/>
        <p:txBody>
          <a:bodyPr/>
          <a:lstStyle/>
          <a:p>
            <a:r>
              <a:rPr lang="en-US" smtClean="0"/>
              <a:t>Copyright © 2018 Resource Center for CareerTech Advancement</a:t>
            </a:r>
            <a:endParaRPr lang="en-US" dirty="0"/>
          </a:p>
        </p:txBody>
      </p:sp>
    </p:spTree>
    <p:extLst>
      <p:ext uri="{BB962C8B-B14F-4D97-AF65-F5344CB8AC3E}">
        <p14:creationId xmlns:p14="http://schemas.microsoft.com/office/powerpoint/2010/main" val="40480466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7030A0"/>
                </a:solidFill>
              </a:rPr>
              <a:t>Application Form Guidelines</a:t>
            </a:r>
            <a:endParaRPr lang="en-US" b="1" dirty="0">
              <a:solidFill>
                <a:srgbClr val="7030A0"/>
              </a:solidFill>
            </a:endParaRPr>
          </a:p>
        </p:txBody>
      </p:sp>
      <p:sp>
        <p:nvSpPr>
          <p:cNvPr id="3" name="Content Placeholder 2"/>
          <p:cNvSpPr>
            <a:spLocks noGrp="1"/>
          </p:cNvSpPr>
          <p:nvPr>
            <p:ph idx="1"/>
          </p:nvPr>
        </p:nvSpPr>
        <p:spPr/>
        <p:txBody>
          <a:bodyPr>
            <a:normAutofit/>
          </a:bodyPr>
          <a:lstStyle/>
          <a:p>
            <a:r>
              <a:rPr lang="en-US" dirty="0" smtClean="0">
                <a:solidFill>
                  <a:srgbClr val="7030A0"/>
                </a:solidFill>
              </a:rPr>
              <a:t>Read the entire application before beginning                                          to fill it out.</a:t>
            </a:r>
          </a:p>
          <a:p>
            <a:r>
              <a:rPr lang="en-US" dirty="0" smtClean="0">
                <a:solidFill>
                  <a:srgbClr val="7030A0"/>
                </a:solidFill>
              </a:rPr>
              <a:t>Follow all directions and instructions.</a:t>
            </a:r>
          </a:p>
          <a:p>
            <a:r>
              <a:rPr lang="en-US" dirty="0" smtClean="0">
                <a:solidFill>
                  <a:srgbClr val="7030A0"/>
                </a:solidFill>
              </a:rPr>
              <a:t>Be neat.</a:t>
            </a:r>
          </a:p>
          <a:p>
            <a:r>
              <a:rPr lang="en-US" dirty="0" smtClean="0">
                <a:solidFill>
                  <a:srgbClr val="7030A0"/>
                </a:solidFill>
              </a:rPr>
              <a:t>Answer all questions, even if they don’t apply to you; use NA (not applicable) or draw a short line through blanks.</a:t>
            </a:r>
          </a:p>
          <a:p>
            <a:r>
              <a:rPr lang="en-US" dirty="0" smtClean="0">
                <a:solidFill>
                  <a:srgbClr val="7030A0"/>
                </a:solidFill>
              </a:rPr>
              <a:t>Know the position for which you are applying.</a:t>
            </a:r>
          </a:p>
          <a:p>
            <a:r>
              <a:rPr lang="en-US" dirty="0" smtClean="0">
                <a:solidFill>
                  <a:srgbClr val="7030A0"/>
                </a:solidFill>
              </a:rPr>
              <a:t>Double check the form to make sure all questions are answered.</a:t>
            </a:r>
            <a:endParaRPr lang="en-US" dirty="0">
              <a:solidFill>
                <a:srgbClr val="7030A0"/>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64656" y="424087"/>
            <a:ext cx="3681867" cy="2803076"/>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a:t>
            </a:r>
            <a:endParaRPr lang="en-US" dirty="0"/>
          </a:p>
        </p:txBody>
      </p:sp>
    </p:spTree>
    <p:extLst>
      <p:ext uri="{BB962C8B-B14F-4D97-AF65-F5344CB8AC3E}">
        <p14:creationId xmlns:p14="http://schemas.microsoft.com/office/powerpoint/2010/main" val="36821099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7030A0"/>
                </a:solidFill>
              </a:rPr>
              <a:t>Types of Employment Tests</a:t>
            </a:r>
            <a:endParaRPr lang="en-US" b="1" dirty="0">
              <a:solidFill>
                <a:srgbClr val="7030A0"/>
              </a:solidFill>
            </a:endParaRPr>
          </a:p>
        </p:txBody>
      </p:sp>
      <p:sp>
        <p:nvSpPr>
          <p:cNvPr id="3" name="Content Placeholder 2"/>
          <p:cNvSpPr>
            <a:spLocks noGrp="1"/>
          </p:cNvSpPr>
          <p:nvPr>
            <p:ph idx="1"/>
          </p:nvPr>
        </p:nvSpPr>
        <p:spPr/>
        <p:txBody>
          <a:bodyPr/>
          <a:lstStyle/>
          <a:p>
            <a:r>
              <a:rPr lang="en-US" dirty="0" smtClean="0">
                <a:solidFill>
                  <a:srgbClr val="7030A0"/>
                </a:solidFill>
              </a:rPr>
              <a:t>Performance tests</a:t>
            </a:r>
          </a:p>
          <a:p>
            <a:r>
              <a:rPr lang="en-US" dirty="0" smtClean="0">
                <a:solidFill>
                  <a:srgbClr val="7030A0"/>
                </a:solidFill>
              </a:rPr>
              <a:t>Aptitude tests</a:t>
            </a:r>
          </a:p>
          <a:p>
            <a:r>
              <a:rPr lang="en-US" dirty="0" smtClean="0">
                <a:solidFill>
                  <a:srgbClr val="7030A0"/>
                </a:solidFill>
              </a:rPr>
              <a:t>Personality tests</a:t>
            </a:r>
          </a:p>
          <a:p>
            <a:r>
              <a:rPr lang="en-US" dirty="0" smtClean="0">
                <a:solidFill>
                  <a:srgbClr val="7030A0"/>
                </a:solidFill>
              </a:rPr>
              <a:t>Civil </a:t>
            </a:r>
            <a:r>
              <a:rPr lang="en-US" dirty="0">
                <a:solidFill>
                  <a:srgbClr val="7030A0"/>
                </a:solidFill>
              </a:rPr>
              <a:t>s</a:t>
            </a:r>
            <a:r>
              <a:rPr lang="en-US" dirty="0" smtClean="0">
                <a:solidFill>
                  <a:srgbClr val="7030A0"/>
                </a:solidFill>
              </a:rPr>
              <a:t>ervice tests</a:t>
            </a:r>
          </a:p>
          <a:p>
            <a:r>
              <a:rPr lang="en-US" dirty="0" smtClean="0">
                <a:solidFill>
                  <a:srgbClr val="7030A0"/>
                </a:solidFill>
              </a:rPr>
              <a:t>Psychological tests</a:t>
            </a:r>
          </a:p>
          <a:p>
            <a:r>
              <a:rPr lang="en-US" dirty="0" smtClean="0">
                <a:solidFill>
                  <a:srgbClr val="7030A0"/>
                </a:solidFill>
              </a:rPr>
              <a:t>Drug tests</a:t>
            </a:r>
            <a:endParaRPr lang="en-US" dirty="0">
              <a:solidFill>
                <a:srgbClr val="7030A0"/>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25443" y="1637934"/>
            <a:ext cx="6464808" cy="4309872"/>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a:t>
            </a:r>
            <a:endParaRPr lang="en-US" dirty="0"/>
          </a:p>
        </p:txBody>
      </p:sp>
    </p:spTree>
    <p:extLst>
      <p:ext uri="{BB962C8B-B14F-4D97-AF65-F5344CB8AC3E}">
        <p14:creationId xmlns:p14="http://schemas.microsoft.com/office/powerpoint/2010/main" val="33097953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7953" y="365125"/>
            <a:ext cx="11142921" cy="1325563"/>
          </a:xfrm>
        </p:spPr>
        <p:txBody>
          <a:bodyPr/>
          <a:lstStyle/>
          <a:p>
            <a:r>
              <a:rPr lang="en-US" dirty="0" smtClean="0">
                <a:solidFill>
                  <a:srgbClr val="7030A0"/>
                </a:solidFill>
                <a:latin typeface="+mn-lt"/>
              </a:rPr>
              <a:t>Planning a Career – Strong Employment Areas</a:t>
            </a:r>
            <a:endParaRPr lang="en-US" dirty="0">
              <a:solidFill>
                <a:srgbClr val="7030A0"/>
              </a:solidFill>
              <a:latin typeface="+mn-lt"/>
            </a:endParaRPr>
          </a:p>
        </p:txBody>
      </p:sp>
      <p:sp>
        <p:nvSpPr>
          <p:cNvPr id="3" name="Content Placeholder 2"/>
          <p:cNvSpPr>
            <a:spLocks noGrp="1"/>
          </p:cNvSpPr>
          <p:nvPr>
            <p:ph idx="1"/>
          </p:nvPr>
        </p:nvSpPr>
        <p:spPr/>
        <p:txBody>
          <a:bodyPr/>
          <a:lstStyle/>
          <a:p>
            <a:r>
              <a:rPr lang="en-US" dirty="0" smtClean="0">
                <a:solidFill>
                  <a:srgbClr val="7030A0"/>
                </a:solidFill>
              </a:rPr>
              <a:t>Service sector  </a:t>
            </a:r>
          </a:p>
          <a:p>
            <a:pPr lvl="1"/>
            <a:r>
              <a:rPr lang="en-US" dirty="0" smtClean="0">
                <a:solidFill>
                  <a:srgbClr val="7030A0"/>
                </a:solidFill>
              </a:rPr>
              <a:t>Healthcare</a:t>
            </a:r>
          </a:p>
          <a:p>
            <a:pPr lvl="1"/>
            <a:r>
              <a:rPr lang="en-US" dirty="0" smtClean="0">
                <a:solidFill>
                  <a:srgbClr val="7030A0"/>
                </a:solidFill>
              </a:rPr>
              <a:t>Social Assistance</a:t>
            </a:r>
          </a:p>
          <a:p>
            <a:pPr lvl="1"/>
            <a:r>
              <a:rPr lang="en-US" dirty="0" smtClean="0">
                <a:solidFill>
                  <a:srgbClr val="7030A0"/>
                </a:solidFill>
              </a:rPr>
              <a:t>Leisure and Hospitality</a:t>
            </a:r>
          </a:p>
          <a:p>
            <a:pPr lvl="1"/>
            <a:r>
              <a:rPr lang="en-US" dirty="0" smtClean="0">
                <a:solidFill>
                  <a:srgbClr val="7030A0"/>
                </a:solidFill>
              </a:rPr>
              <a:t>Educational Services</a:t>
            </a:r>
          </a:p>
          <a:p>
            <a:pPr lvl="1"/>
            <a:r>
              <a:rPr lang="en-US" dirty="0" smtClean="0">
                <a:solidFill>
                  <a:srgbClr val="7030A0"/>
                </a:solidFill>
              </a:rPr>
              <a:t>Information Services</a:t>
            </a:r>
          </a:p>
          <a:p>
            <a:pPr lvl="1"/>
            <a:r>
              <a:rPr lang="en-US" dirty="0" smtClean="0">
                <a:solidFill>
                  <a:srgbClr val="7030A0"/>
                </a:solidFill>
              </a:rPr>
              <a:t>Computer Systems Design and Related Services</a:t>
            </a:r>
          </a:p>
          <a:p>
            <a:pPr lvl="1"/>
            <a:r>
              <a:rPr lang="en-US" dirty="0" smtClean="0">
                <a:solidFill>
                  <a:srgbClr val="7030A0"/>
                </a:solidFill>
              </a:rPr>
              <a:t>Employment Services</a:t>
            </a:r>
          </a:p>
          <a:p>
            <a:pPr marL="0" lvl="1" indent="0"/>
            <a:r>
              <a:rPr lang="en-US" sz="2800" dirty="0" smtClean="0">
                <a:solidFill>
                  <a:srgbClr val="7030A0"/>
                </a:solidFill>
              </a:rPr>
              <a:t>Construction Industry</a:t>
            </a:r>
          </a:p>
          <a:p>
            <a:pPr marL="0" lvl="1" indent="0">
              <a:buNone/>
            </a:pPr>
            <a:endParaRPr lang="en-US" dirty="0" smtClean="0">
              <a:solidFill>
                <a:srgbClr val="7030A0"/>
              </a:solidFill>
            </a:endParaRPr>
          </a:p>
          <a:p>
            <a:pPr lvl="1"/>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1138" y="1690688"/>
            <a:ext cx="2855638" cy="190326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93857" y="2268415"/>
            <a:ext cx="2759943" cy="2321169"/>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07149" y="4597781"/>
            <a:ext cx="3043616" cy="1758569"/>
          </a:xfrm>
          <a:prstGeom prst="rect">
            <a:avLst/>
          </a:prstGeom>
        </p:spPr>
      </p:pic>
      <p:sp>
        <p:nvSpPr>
          <p:cNvPr id="7" name="Footer Placeholder 6"/>
          <p:cNvSpPr>
            <a:spLocks noGrp="1"/>
          </p:cNvSpPr>
          <p:nvPr>
            <p:ph type="ftr" sz="quarter" idx="11"/>
          </p:nvPr>
        </p:nvSpPr>
        <p:spPr/>
        <p:txBody>
          <a:bodyPr/>
          <a:lstStyle/>
          <a:p>
            <a:r>
              <a:rPr lang="en-US" smtClean="0"/>
              <a:t>Copyright © 2018 Resource Center for CareerTech Advancement</a:t>
            </a:r>
            <a:endParaRPr lang="en-US" dirty="0"/>
          </a:p>
        </p:txBody>
      </p:sp>
    </p:spTree>
    <p:extLst>
      <p:ext uri="{BB962C8B-B14F-4D97-AF65-F5344CB8AC3E}">
        <p14:creationId xmlns:p14="http://schemas.microsoft.com/office/powerpoint/2010/main" val="6453069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7030A0"/>
                </a:solidFill>
              </a:rPr>
              <a:t>Personal Characteristics Employers Look For</a:t>
            </a:r>
            <a:endParaRPr lang="en-US" b="1" dirty="0">
              <a:solidFill>
                <a:srgbClr val="7030A0"/>
              </a:solidFill>
            </a:endParaRPr>
          </a:p>
        </p:txBody>
      </p:sp>
      <p:sp>
        <p:nvSpPr>
          <p:cNvPr id="3" name="Content Placeholder 2"/>
          <p:cNvSpPr>
            <a:spLocks noGrp="1"/>
          </p:cNvSpPr>
          <p:nvPr>
            <p:ph idx="1"/>
          </p:nvPr>
        </p:nvSpPr>
        <p:spPr>
          <a:xfrm>
            <a:off x="838200" y="1825625"/>
            <a:ext cx="10515600" cy="4715852"/>
          </a:xfrm>
        </p:spPr>
        <p:txBody>
          <a:bodyPr/>
          <a:lstStyle/>
          <a:p>
            <a:r>
              <a:rPr lang="en-US" dirty="0" smtClean="0">
                <a:solidFill>
                  <a:srgbClr val="7030A0"/>
                </a:solidFill>
              </a:rPr>
              <a:t>Enthusiasm and interest</a:t>
            </a:r>
          </a:p>
          <a:p>
            <a:r>
              <a:rPr lang="en-US" dirty="0" smtClean="0">
                <a:solidFill>
                  <a:srgbClr val="7030A0"/>
                </a:solidFill>
              </a:rPr>
              <a:t>Dedication and dependability</a:t>
            </a:r>
          </a:p>
          <a:p>
            <a:r>
              <a:rPr lang="en-US" dirty="0" smtClean="0">
                <a:solidFill>
                  <a:srgbClr val="7030A0"/>
                </a:solidFill>
              </a:rPr>
              <a:t>Alertness, quickness of mind</a:t>
            </a:r>
          </a:p>
          <a:p>
            <a:r>
              <a:rPr lang="en-US" dirty="0" smtClean="0">
                <a:solidFill>
                  <a:srgbClr val="7030A0"/>
                </a:solidFill>
              </a:rPr>
              <a:t>Honesty and integrity</a:t>
            </a:r>
          </a:p>
          <a:p>
            <a:r>
              <a:rPr lang="en-US" dirty="0" smtClean="0">
                <a:solidFill>
                  <a:srgbClr val="7030A0"/>
                </a:solidFill>
              </a:rPr>
              <a:t>Desire to work</a:t>
            </a:r>
          </a:p>
          <a:p>
            <a:r>
              <a:rPr lang="en-US" dirty="0" smtClean="0">
                <a:solidFill>
                  <a:srgbClr val="7030A0"/>
                </a:solidFill>
              </a:rPr>
              <a:t>Desire to help others</a:t>
            </a:r>
          </a:p>
          <a:p>
            <a:r>
              <a:rPr lang="en-US" dirty="0" smtClean="0">
                <a:solidFill>
                  <a:srgbClr val="7030A0"/>
                </a:solidFill>
              </a:rPr>
              <a:t>Desire to improve oneself</a:t>
            </a:r>
          </a:p>
          <a:p>
            <a:r>
              <a:rPr lang="en-US" dirty="0" smtClean="0">
                <a:solidFill>
                  <a:srgbClr val="7030A0"/>
                </a:solidFill>
              </a:rPr>
              <a:t>Knowledge of tasks required in the position</a:t>
            </a:r>
          </a:p>
          <a:p>
            <a:r>
              <a:rPr lang="en-US" dirty="0" smtClean="0">
                <a:solidFill>
                  <a:srgbClr val="7030A0"/>
                </a:solidFill>
              </a:rPr>
              <a:t>Eye contact</a:t>
            </a:r>
            <a:endParaRPr lang="en-US" dirty="0">
              <a:solidFill>
                <a:srgbClr val="7030A0"/>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22722" y="2043097"/>
            <a:ext cx="4743509" cy="3074129"/>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a:t>
            </a:r>
            <a:endParaRPr lang="en-US" dirty="0"/>
          </a:p>
        </p:txBody>
      </p:sp>
    </p:spTree>
    <p:extLst>
      <p:ext uri="{BB962C8B-B14F-4D97-AF65-F5344CB8AC3E}">
        <p14:creationId xmlns:p14="http://schemas.microsoft.com/office/powerpoint/2010/main" val="40116534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7030A0"/>
                </a:solidFill>
              </a:rPr>
              <a:t>Guidelines for Dressing for an Interview</a:t>
            </a:r>
            <a:endParaRPr lang="en-US" b="1" dirty="0">
              <a:solidFill>
                <a:srgbClr val="7030A0"/>
              </a:solidFill>
            </a:endParaRPr>
          </a:p>
        </p:txBody>
      </p:sp>
      <p:sp>
        <p:nvSpPr>
          <p:cNvPr id="3" name="Content Placeholder 2"/>
          <p:cNvSpPr>
            <a:spLocks noGrp="1"/>
          </p:cNvSpPr>
          <p:nvPr>
            <p:ph idx="1"/>
          </p:nvPr>
        </p:nvSpPr>
        <p:spPr>
          <a:xfrm>
            <a:off x="838200" y="1825624"/>
            <a:ext cx="10515600" cy="4751021"/>
          </a:xfrm>
        </p:spPr>
        <p:txBody>
          <a:bodyPr/>
          <a:lstStyle/>
          <a:p>
            <a:r>
              <a:rPr lang="en-US" dirty="0" smtClean="0">
                <a:solidFill>
                  <a:srgbClr val="7030A0"/>
                </a:solidFill>
              </a:rPr>
              <a:t>Dress to fit the job for which you are applying.</a:t>
            </a:r>
          </a:p>
          <a:p>
            <a:r>
              <a:rPr lang="en-US" dirty="0" smtClean="0">
                <a:solidFill>
                  <a:srgbClr val="7030A0"/>
                </a:solidFill>
              </a:rPr>
              <a:t>Select clothing that looks good on you.</a:t>
            </a:r>
          </a:p>
          <a:p>
            <a:r>
              <a:rPr lang="en-US" dirty="0" smtClean="0">
                <a:solidFill>
                  <a:srgbClr val="7030A0"/>
                </a:solidFill>
              </a:rPr>
              <a:t>Dress conservatively (dark blue or grey are good suit colors).</a:t>
            </a:r>
          </a:p>
          <a:p>
            <a:r>
              <a:rPr lang="en-US" dirty="0" smtClean="0">
                <a:solidFill>
                  <a:srgbClr val="7030A0"/>
                </a:solidFill>
              </a:rPr>
              <a:t>Be modest and well-groomed.</a:t>
            </a:r>
          </a:p>
          <a:p>
            <a:r>
              <a:rPr lang="en-US" dirty="0" smtClean="0">
                <a:solidFill>
                  <a:srgbClr val="7030A0"/>
                </a:solidFill>
              </a:rPr>
              <a:t>Wear minimal jewelry.</a:t>
            </a:r>
          </a:p>
          <a:p>
            <a:r>
              <a:rPr lang="en-US" dirty="0" smtClean="0">
                <a:solidFill>
                  <a:srgbClr val="7030A0"/>
                </a:solidFill>
              </a:rPr>
              <a:t>Have neatly trimmed hairstyle.</a:t>
            </a:r>
          </a:p>
          <a:p>
            <a:r>
              <a:rPr lang="en-US" dirty="0" smtClean="0">
                <a:solidFill>
                  <a:srgbClr val="7030A0"/>
                </a:solidFill>
              </a:rPr>
              <a:t>Polish shoes.</a:t>
            </a:r>
          </a:p>
          <a:p>
            <a:r>
              <a:rPr lang="en-US" dirty="0" smtClean="0">
                <a:solidFill>
                  <a:srgbClr val="7030A0"/>
                </a:solidFill>
              </a:rPr>
              <a:t>Empty pockets.</a:t>
            </a:r>
          </a:p>
          <a:p>
            <a:r>
              <a:rPr lang="en-US" dirty="0" smtClean="0">
                <a:solidFill>
                  <a:srgbClr val="7030A0"/>
                </a:solidFill>
              </a:rPr>
              <a:t>No cigarettes, gum, candy, sunglasses, perfume/cologne</a:t>
            </a:r>
            <a:endParaRPr lang="en-US" dirty="0">
              <a:solidFill>
                <a:srgbClr val="7030A0"/>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03886" y="1322714"/>
            <a:ext cx="1928185" cy="5253931"/>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a:t>
            </a:r>
            <a:endParaRPr lang="en-US" dirty="0"/>
          </a:p>
        </p:txBody>
      </p:sp>
    </p:spTree>
    <p:extLst>
      <p:ext uri="{BB962C8B-B14F-4D97-AF65-F5344CB8AC3E}">
        <p14:creationId xmlns:p14="http://schemas.microsoft.com/office/powerpoint/2010/main" val="28259607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7030A0"/>
                </a:solidFill>
              </a:rPr>
              <a:t>Before and During the Interview</a:t>
            </a:r>
            <a:endParaRPr lang="en-US" b="1" dirty="0">
              <a:solidFill>
                <a:srgbClr val="7030A0"/>
              </a:solidFill>
            </a:endParaRPr>
          </a:p>
        </p:txBody>
      </p:sp>
      <p:sp>
        <p:nvSpPr>
          <p:cNvPr id="3" name="Content Placeholder 2"/>
          <p:cNvSpPr>
            <a:spLocks noGrp="1"/>
          </p:cNvSpPr>
          <p:nvPr>
            <p:ph idx="1"/>
          </p:nvPr>
        </p:nvSpPr>
        <p:spPr>
          <a:xfrm>
            <a:off x="838200" y="1690688"/>
            <a:ext cx="10515600" cy="4973881"/>
          </a:xfrm>
        </p:spPr>
        <p:txBody>
          <a:bodyPr>
            <a:normAutofit/>
          </a:bodyPr>
          <a:lstStyle/>
          <a:p>
            <a:r>
              <a:rPr lang="en-US" dirty="0" smtClean="0">
                <a:solidFill>
                  <a:srgbClr val="7030A0"/>
                </a:solidFill>
              </a:rPr>
              <a:t>Before the interview:</a:t>
            </a:r>
          </a:p>
          <a:p>
            <a:pPr lvl="1"/>
            <a:r>
              <a:rPr lang="en-US" dirty="0" smtClean="0">
                <a:solidFill>
                  <a:srgbClr val="7030A0"/>
                </a:solidFill>
              </a:rPr>
              <a:t>Learn about the company – products/services, how long in business, has company expanded or changed?</a:t>
            </a:r>
          </a:p>
          <a:p>
            <a:pPr lvl="1"/>
            <a:r>
              <a:rPr lang="en-US" dirty="0" smtClean="0">
                <a:solidFill>
                  <a:srgbClr val="7030A0"/>
                </a:solidFill>
              </a:rPr>
              <a:t>Know the name, position, and title of the interviewer and how to pronounce.</a:t>
            </a:r>
          </a:p>
          <a:p>
            <a:pPr lvl="1"/>
            <a:r>
              <a:rPr lang="en-US" dirty="0" smtClean="0">
                <a:solidFill>
                  <a:srgbClr val="7030A0"/>
                </a:solidFill>
              </a:rPr>
              <a:t>Know the typical salary for this type job.</a:t>
            </a:r>
          </a:p>
          <a:p>
            <a:r>
              <a:rPr lang="en-US" dirty="0" smtClean="0">
                <a:solidFill>
                  <a:srgbClr val="7030A0"/>
                </a:solidFill>
              </a:rPr>
              <a:t>During the interview:</a:t>
            </a:r>
          </a:p>
          <a:p>
            <a:pPr lvl="1"/>
            <a:r>
              <a:rPr lang="en-US" dirty="0" smtClean="0">
                <a:solidFill>
                  <a:srgbClr val="7030A0"/>
                </a:solidFill>
              </a:rPr>
              <a:t>Know the working conditions (hours, pay periods, dress codes, etc.).</a:t>
            </a:r>
          </a:p>
          <a:p>
            <a:pPr lvl="1"/>
            <a:r>
              <a:rPr lang="en-US" dirty="0" smtClean="0">
                <a:solidFill>
                  <a:srgbClr val="7030A0"/>
                </a:solidFill>
              </a:rPr>
              <a:t>Know safety and security precautions.</a:t>
            </a:r>
          </a:p>
          <a:p>
            <a:pPr lvl="1"/>
            <a:r>
              <a:rPr lang="en-US" dirty="0" smtClean="0">
                <a:solidFill>
                  <a:srgbClr val="7030A0"/>
                </a:solidFill>
              </a:rPr>
              <a:t>Public/community relations</a:t>
            </a:r>
          </a:p>
          <a:p>
            <a:pPr lvl="1"/>
            <a:r>
              <a:rPr lang="en-US" dirty="0" smtClean="0">
                <a:solidFill>
                  <a:srgbClr val="7030A0"/>
                </a:solidFill>
              </a:rPr>
              <a:t>Salary</a:t>
            </a:r>
          </a:p>
          <a:p>
            <a:pPr lvl="1"/>
            <a:r>
              <a:rPr lang="en-US" dirty="0" smtClean="0">
                <a:solidFill>
                  <a:srgbClr val="7030A0"/>
                </a:solidFill>
              </a:rPr>
              <a:t>Benefits</a:t>
            </a:r>
          </a:p>
          <a:p>
            <a:pPr lvl="1"/>
            <a:r>
              <a:rPr lang="en-US" dirty="0" smtClean="0">
                <a:solidFill>
                  <a:srgbClr val="7030A0"/>
                </a:solidFill>
              </a:rPr>
              <a:t>Opportunities for advancement</a:t>
            </a:r>
          </a:p>
          <a:p>
            <a:pPr lvl="1"/>
            <a:endParaRPr lang="en-US" dirty="0" smtClean="0">
              <a:solidFill>
                <a:srgbClr val="7030A0"/>
              </a:solidFill>
            </a:endParaRPr>
          </a:p>
          <a:p>
            <a:pPr lvl="1"/>
            <a:endParaRPr lang="en-US" dirty="0" smtClean="0">
              <a:solidFill>
                <a:srgbClr val="7030A0"/>
              </a:solidFill>
            </a:endParaRPr>
          </a:p>
          <a:p>
            <a:pPr lvl="1"/>
            <a:endParaRPr lang="en-US" dirty="0" smtClean="0">
              <a:solidFill>
                <a:srgbClr val="7030A0"/>
              </a:solidFill>
            </a:endParaRPr>
          </a:p>
          <a:p>
            <a:pPr lvl="1"/>
            <a:endParaRPr lang="en-US" dirty="0">
              <a:solidFill>
                <a:srgbClr val="7030A0"/>
              </a:solidFill>
            </a:endParaRPr>
          </a:p>
        </p:txBody>
      </p:sp>
      <p:sp>
        <p:nvSpPr>
          <p:cNvPr id="4" name="Footer Placeholder 3"/>
          <p:cNvSpPr>
            <a:spLocks noGrp="1"/>
          </p:cNvSpPr>
          <p:nvPr>
            <p:ph type="ftr" sz="quarter" idx="11"/>
          </p:nvPr>
        </p:nvSpPr>
        <p:spPr/>
        <p:txBody>
          <a:bodyPr/>
          <a:lstStyle/>
          <a:p>
            <a:r>
              <a:rPr lang="en-US" smtClean="0"/>
              <a:t>Copyright © 2018 Resource Center for CareerTech Advancement</a:t>
            </a:r>
            <a:endParaRPr lang="en-US" dirty="0"/>
          </a:p>
        </p:txBody>
      </p:sp>
    </p:spTree>
    <p:extLst>
      <p:ext uri="{BB962C8B-B14F-4D97-AF65-F5344CB8AC3E}">
        <p14:creationId xmlns:p14="http://schemas.microsoft.com/office/powerpoint/2010/main" val="39825100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7030A0"/>
                </a:solidFill>
              </a:rPr>
              <a:t>Preparing for an Interview</a:t>
            </a:r>
            <a:endParaRPr lang="en-US" b="1" dirty="0">
              <a:solidFill>
                <a:srgbClr val="7030A0"/>
              </a:solidFill>
            </a:endParaRPr>
          </a:p>
        </p:txBody>
      </p:sp>
      <p:sp>
        <p:nvSpPr>
          <p:cNvPr id="3" name="Content Placeholder 2"/>
          <p:cNvSpPr>
            <a:spLocks noGrp="1"/>
          </p:cNvSpPr>
          <p:nvPr>
            <p:ph idx="1"/>
          </p:nvPr>
        </p:nvSpPr>
        <p:spPr/>
        <p:txBody>
          <a:bodyPr/>
          <a:lstStyle/>
          <a:p>
            <a:r>
              <a:rPr lang="en-US" dirty="0" smtClean="0">
                <a:solidFill>
                  <a:srgbClr val="7030A0"/>
                </a:solidFill>
              </a:rPr>
              <a:t>Obtain application forms.</a:t>
            </a:r>
          </a:p>
          <a:p>
            <a:r>
              <a:rPr lang="en-US" dirty="0" smtClean="0">
                <a:solidFill>
                  <a:srgbClr val="7030A0"/>
                </a:solidFill>
              </a:rPr>
              <a:t>Prepare your resume and letter of application.</a:t>
            </a:r>
          </a:p>
          <a:p>
            <a:r>
              <a:rPr lang="en-US" dirty="0" smtClean="0">
                <a:solidFill>
                  <a:srgbClr val="7030A0"/>
                </a:solidFill>
              </a:rPr>
              <a:t>Complete application forms.</a:t>
            </a:r>
          </a:p>
          <a:p>
            <a:r>
              <a:rPr lang="en-US" dirty="0" smtClean="0">
                <a:solidFill>
                  <a:srgbClr val="7030A0"/>
                </a:solidFill>
              </a:rPr>
              <a:t>Send resume, letter of application, and                                     completed form to employer.</a:t>
            </a:r>
          </a:p>
          <a:p>
            <a:r>
              <a:rPr lang="en-US" dirty="0" smtClean="0">
                <a:solidFill>
                  <a:srgbClr val="7030A0"/>
                </a:solidFill>
              </a:rPr>
              <a:t>Respond immediately and courteously to                                         requests for interview.</a:t>
            </a:r>
          </a:p>
          <a:p>
            <a:r>
              <a:rPr lang="en-US" dirty="0" smtClean="0">
                <a:solidFill>
                  <a:srgbClr val="7030A0"/>
                </a:solidFill>
              </a:rPr>
              <a:t>Prepare questions about the job and employer – do your research!</a:t>
            </a:r>
            <a:endParaRPr lang="en-US" dirty="0">
              <a:solidFill>
                <a:srgbClr val="7030A0"/>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6270" y="1796196"/>
            <a:ext cx="4021396" cy="3010192"/>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a:t>
            </a:r>
            <a:endParaRPr lang="en-US" dirty="0"/>
          </a:p>
        </p:txBody>
      </p:sp>
    </p:spTree>
    <p:extLst>
      <p:ext uri="{BB962C8B-B14F-4D97-AF65-F5344CB8AC3E}">
        <p14:creationId xmlns:p14="http://schemas.microsoft.com/office/powerpoint/2010/main" val="15192693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7030A0"/>
                </a:solidFill>
              </a:rPr>
              <a:t>Making an Appointment by Phone</a:t>
            </a:r>
            <a:endParaRPr lang="en-US" b="1" dirty="0">
              <a:solidFill>
                <a:srgbClr val="7030A0"/>
              </a:solidFill>
            </a:endParaRPr>
          </a:p>
        </p:txBody>
      </p:sp>
      <p:sp>
        <p:nvSpPr>
          <p:cNvPr id="3" name="Content Placeholder 2"/>
          <p:cNvSpPr>
            <a:spLocks noGrp="1"/>
          </p:cNvSpPr>
          <p:nvPr>
            <p:ph idx="1"/>
          </p:nvPr>
        </p:nvSpPr>
        <p:spPr>
          <a:xfrm>
            <a:off x="838200" y="1565031"/>
            <a:ext cx="10515600" cy="5029200"/>
          </a:xfrm>
        </p:spPr>
        <p:txBody>
          <a:bodyPr/>
          <a:lstStyle/>
          <a:p>
            <a:r>
              <a:rPr lang="en-US" dirty="0" smtClean="0">
                <a:solidFill>
                  <a:srgbClr val="7030A0"/>
                </a:solidFill>
              </a:rPr>
              <a:t>Plan what you will say before calling.</a:t>
            </a:r>
          </a:p>
          <a:p>
            <a:r>
              <a:rPr lang="en-US" dirty="0" smtClean="0">
                <a:solidFill>
                  <a:srgbClr val="7030A0"/>
                </a:solidFill>
              </a:rPr>
              <a:t>State your name and reason for the call.</a:t>
            </a:r>
          </a:p>
          <a:p>
            <a:r>
              <a:rPr lang="en-US" dirty="0" smtClean="0">
                <a:solidFill>
                  <a:srgbClr val="7030A0"/>
                </a:solidFill>
              </a:rPr>
              <a:t>Ask when would be the best time to come in for an interview.</a:t>
            </a:r>
          </a:p>
          <a:p>
            <a:r>
              <a:rPr lang="en-US" dirty="0" smtClean="0">
                <a:solidFill>
                  <a:srgbClr val="7030A0"/>
                </a:solidFill>
              </a:rPr>
              <a:t>Record date, time, and place of the interview. </a:t>
            </a:r>
          </a:p>
          <a:p>
            <a:r>
              <a:rPr lang="en-US" dirty="0" smtClean="0">
                <a:solidFill>
                  <a:srgbClr val="7030A0"/>
                </a:solidFill>
              </a:rPr>
              <a:t>Ask for the name of the person doing the interview.</a:t>
            </a:r>
          </a:p>
          <a:p>
            <a:r>
              <a:rPr lang="en-US" dirty="0" smtClean="0">
                <a:solidFill>
                  <a:srgbClr val="7030A0"/>
                </a:solidFill>
              </a:rPr>
              <a:t>Thank the receptionist for assisting you. Keep the receptionist “on your side” as he/she can be part of the interviewing process.</a:t>
            </a:r>
          </a:p>
          <a:p>
            <a:r>
              <a:rPr lang="en-US" dirty="0" smtClean="0">
                <a:solidFill>
                  <a:srgbClr val="7030A0"/>
                </a:solidFill>
              </a:rPr>
              <a:t>Don’t ask how much the job pays.</a:t>
            </a:r>
          </a:p>
          <a:p>
            <a:r>
              <a:rPr lang="en-US" dirty="0" smtClean="0">
                <a:solidFill>
                  <a:srgbClr val="7030A0"/>
                </a:solidFill>
              </a:rPr>
              <a:t>Always be polite and courteous.</a:t>
            </a:r>
          </a:p>
          <a:p>
            <a:r>
              <a:rPr lang="en-US" dirty="0" smtClean="0">
                <a:solidFill>
                  <a:srgbClr val="7030A0"/>
                </a:solidFill>
              </a:rPr>
              <a:t>Ask if you should pick up and application or if it will be sent to you.</a:t>
            </a:r>
            <a:endParaRPr lang="en-US" dirty="0">
              <a:solidFill>
                <a:srgbClr val="7030A0"/>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40577" y="1453712"/>
            <a:ext cx="1951423" cy="2544713"/>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a:t>
            </a:r>
            <a:endParaRPr lang="en-US" dirty="0"/>
          </a:p>
        </p:txBody>
      </p:sp>
    </p:spTree>
    <p:extLst>
      <p:ext uri="{BB962C8B-B14F-4D97-AF65-F5344CB8AC3E}">
        <p14:creationId xmlns:p14="http://schemas.microsoft.com/office/powerpoint/2010/main" val="1136511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7030A0"/>
                </a:solidFill>
              </a:rPr>
              <a:t>Recommended Interviewing Practices</a:t>
            </a:r>
            <a:endParaRPr lang="en-US" b="1" dirty="0">
              <a:solidFill>
                <a:srgbClr val="7030A0"/>
              </a:solidFill>
            </a:endParaRPr>
          </a:p>
        </p:txBody>
      </p:sp>
      <p:sp>
        <p:nvSpPr>
          <p:cNvPr id="3" name="Content Placeholder 2"/>
          <p:cNvSpPr>
            <a:spLocks noGrp="1"/>
          </p:cNvSpPr>
          <p:nvPr>
            <p:ph idx="1"/>
          </p:nvPr>
        </p:nvSpPr>
        <p:spPr>
          <a:xfrm>
            <a:off x="838200" y="1529862"/>
            <a:ext cx="10515600" cy="5328137"/>
          </a:xfrm>
        </p:spPr>
        <p:txBody>
          <a:bodyPr/>
          <a:lstStyle/>
          <a:p>
            <a:r>
              <a:rPr lang="en-US" dirty="0" smtClean="0">
                <a:solidFill>
                  <a:srgbClr val="7030A0"/>
                </a:solidFill>
              </a:rPr>
              <a:t>Take necessary documents with you to the interview.</a:t>
            </a:r>
          </a:p>
          <a:p>
            <a:r>
              <a:rPr lang="en-US" dirty="0" smtClean="0">
                <a:solidFill>
                  <a:srgbClr val="7030A0"/>
                </a:solidFill>
              </a:rPr>
              <a:t>Take a pen and small notebook/notepad.</a:t>
            </a:r>
          </a:p>
          <a:p>
            <a:r>
              <a:rPr lang="en-US" dirty="0" smtClean="0">
                <a:solidFill>
                  <a:srgbClr val="7030A0"/>
                </a:solidFill>
              </a:rPr>
              <a:t>Arrive early for the interview.</a:t>
            </a:r>
          </a:p>
          <a:p>
            <a:r>
              <a:rPr lang="en-US" dirty="0" smtClean="0">
                <a:solidFill>
                  <a:srgbClr val="7030A0"/>
                </a:solidFill>
              </a:rPr>
              <a:t>Go alone unless you are told otherwise.</a:t>
            </a:r>
          </a:p>
          <a:p>
            <a:r>
              <a:rPr lang="en-US" dirty="0" smtClean="0">
                <a:solidFill>
                  <a:srgbClr val="7030A0"/>
                </a:solidFill>
              </a:rPr>
              <a:t>Introduce yourself to the receptionist and state                                  why you are there.</a:t>
            </a:r>
          </a:p>
          <a:p>
            <a:r>
              <a:rPr lang="en-US" dirty="0" smtClean="0">
                <a:solidFill>
                  <a:srgbClr val="7030A0"/>
                </a:solidFill>
              </a:rPr>
              <a:t>Shake hands with the interviewer.</a:t>
            </a:r>
          </a:p>
          <a:p>
            <a:r>
              <a:rPr lang="en-US" dirty="0" smtClean="0">
                <a:solidFill>
                  <a:srgbClr val="7030A0"/>
                </a:solidFill>
              </a:rPr>
              <a:t>Sit down when and where the interviewer indicates you should.</a:t>
            </a:r>
          </a:p>
          <a:p>
            <a:r>
              <a:rPr lang="en-US" dirty="0" smtClean="0">
                <a:solidFill>
                  <a:srgbClr val="7030A0"/>
                </a:solidFill>
              </a:rPr>
              <a:t>Sit quietly until the interviewer begins.</a:t>
            </a:r>
          </a:p>
          <a:p>
            <a:r>
              <a:rPr lang="en-US" dirty="0" smtClean="0">
                <a:solidFill>
                  <a:srgbClr val="7030A0"/>
                </a:solidFill>
              </a:rPr>
              <a:t>Try not to appear nervous.</a:t>
            </a:r>
            <a:endParaRPr lang="en-US" dirty="0">
              <a:solidFill>
                <a:srgbClr val="7030A0"/>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6376" y="2018567"/>
            <a:ext cx="3729533" cy="2820865"/>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a:t>
            </a:r>
            <a:endParaRPr lang="en-US" dirty="0"/>
          </a:p>
        </p:txBody>
      </p:sp>
    </p:spTree>
    <p:extLst>
      <p:ext uri="{BB962C8B-B14F-4D97-AF65-F5344CB8AC3E}">
        <p14:creationId xmlns:p14="http://schemas.microsoft.com/office/powerpoint/2010/main" val="17410072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615" y="365125"/>
            <a:ext cx="11447585" cy="1325563"/>
          </a:xfrm>
        </p:spPr>
        <p:txBody>
          <a:bodyPr/>
          <a:lstStyle/>
          <a:p>
            <a:r>
              <a:rPr lang="en-US" b="1" dirty="0" smtClean="0">
                <a:solidFill>
                  <a:srgbClr val="7030A0"/>
                </a:solidFill>
              </a:rPr>
              <a:t>Recommended Interviewing Practices - continued</a:t>
            </a:r>
            <a:endParaRPr lang="en-US" b="1" dirty="0">
              <a:solidFill>
                <a:srgbClr val="7030A0"/>
              </a:solidFill>
            </a:endParaRPr>
          </a:p>
        </p:txBody>
      </p:sp>
      <p:sp>
        <p:nvSpPr>
          <p:cNvPr id="3" name="Content Placeholder 2"/>
          <p:cNvSpPr>
            <a:spLocks noGrp="1"/>
          </p:cNvSpPr>
          <p:nvPr>
            <p:ph idx="1"/>
          </p:nvPr>
        </p:nvSpPr>
        <p:spPr>
          <a:xfrm>
            <a:off x="838200" y="1825625"/>
            <a:ext cx="10515600" cy="4715852"/>
          </a:xfrm>
        </p:spPr>
        <p:txBody>
          <a:bodyPr/>
          <a:lstStyle/>
          <a:p>
            <a:r>
              <a:rPr lang="en-US" dirty="0" smtClean="0">
                <a:solidFill>
                  <a:srgbClr val="7030A0"/>
                </a:solidFill>
              </a:rPr>
              <a:t>Maintain good posture.</a:t>
            </a:r>
          </a:p>
          <a:p>
            <a:r>
              <a:rPr lang="en-US" dirty="0" smtClean="0">
                <a:solidFill>
                  <a:srgbClr val="7030A0"/>
                </a:solidFill>
              </a:rPr>
              <a:t>Maintain eye contact with the interviewer.</a:t>
            </a:r>
          </a:p>
          <a:p>
            <a:r>
              <a:rPr lang="en-US" dirty="0" smtClean="0">
                <a:solidFill>
                  <a:srgbClr val="7030A0"/>
                </a:solidFill>
              </a:rPr>
              <a:t>Listen very carefully.</a:t>
            </a:r>
          </a:p>
          <a:p>
            <a:r>
              <a:rPr lang="en-US" dirty="0" smtClean="0">
                <a:solidFill>
                  <a:srgbClr val="7030A0"/>
                </a:solidFill>
              </a:rPr>
              <a:t>Do not smoke or chew gum.</a:t>
            </a:r>
          </a:p>
          <a:p>
            <a:r>
              <a:rPr lang="en-US" dirty="0" smtClean="0">
                <a:solidFill>
                  <a:srgbClr val="7030A0"/>
                </a:solidFill>
              </a:rPr>
              <a:t>Show real interest in the job.</a:t>
            </a:r>
          </a:p>
          <a:p>
            <a:r>
              <a:rPr lang="en-US" dirty="0" smtClean="0">
                <a:solidFill>
                  <a:srgbClr val="7030A0"/>
                </a:solidFill>
              </a:rPr>
              <a:t>Use good manners.</a:t>
            </a:r>
          </a:p>
          <a:p>
            <a:r>
              <a:rPr lang="en-US" dirty="0" smtClean="0">
                <a:solidFill>
                  <a:srgbClr val="7030A0"/>
                </a:solidFill>
              </a:rPr>
              <a:t>Be brief, positive, and honest when answering questions.</a:t>
            </a:r>
          </a:p>
          <a:p>
            <a:r>
              <a:rPr lang="en-US" dirty="0" smtClean="0">
                <a:solidFill>
                  <a:srgbClr val="7030A0"/>
                </a:solidFill>
              </a:rPr>
              <a:t>Avoid using slang or offensive language.</a:t>
            </a:r>
          </a:p>
          <a:p>
            <a:r>
              <a:rPr lang="en-US" dirty="0" smtClean="0">
                <a:solidFill>
                  <a:srgbClr val="7030A0"/>
                </a:solidFill>
              </a:rPr>
              <a:t>Be ready to talk about you work experience and special skills.</a:t>
            </a:r>
            <a:endParaRPr lang="en-US" dirty="0">
              <a:solidFill>
                <a:srgbClr val="7030A0"/>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6973" y="1825625"/>
            <a:ext cx="4150227" cy="2795954"/>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a:t>
            </a:r>
            <a:endParaRPr lang="en-US" dirty="0"/>
          </a:p>
        </p:txBody>
      </p:sp>
    </p:spTree>
    <p:extLst>
      <p:ext uri="{BB962C8B-B14F-4D97-AF65-F5344CB8AC3E}">
        <p14:creationId xmlns:p14="http://schemas.microsoft.com/office/powerpoint/2010/main" val="27846769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615" y="365125"/>
            <a:ext cx="11447585" cy="1325563"/>
          </a:xfrm>
        </p:spPr>
        <p:txBody>
          <a:bodyPr/>
          <a:lstStyle/>
          <a:p>
            <a:r>
              <a:rPr lang="en-US" b="1" dirty="0" smtClean="0">
                <a:solidFill>
                  <a:srgbClr val="7030A0"/>
                </a:solidFill>
              </a:rPr>
              <a:t>Recommended Interviewing Practices - continued</a:t>
            </a:r>
            <a:endParaRPr lang="en-US" b="1" dirty="0">
              <a:solidFill>
                <a:srgbClr val="7030A0"/>
              </a:solidFill>
            </a:endParaRPr>
          </a:p>
        </p:txBody>
      </p:sp>
      <p:sp>
        <p:nvSpPr>
          <p:cNvPr id="3" name="Content Placeholder 2"/>
          <p:cNvSpPr>
            <a:spLocks noGrp="1"/>
          </p:cNvSpPr>
          <p:nvPr>
            <p:ph idx="1"/>
          </p:nvPr>
        </p:nvSpPr>
        <p:spPr>
          <a:xfrm>
            <a:off x="838200" y="1825625"/>
            <a:ext cx="10515600" cy="4715852"/>
          </a:xfrm>
        </p:spPr>
        <p:txBody>
          <a:bodyPr/>
          <a:lstStyle/>
          <a:p>
            <a:r>
              <a:rPr lang="en-US" dirty="0" smtClean="0">
                <a:solidFill>
                  <a:srgbClr val="7030A0"/>
                </a:solidFill>
              </a:rPr>
              <a:t>Discuss positive aspects about yourself, not negative aspects of others or previous employers.</a:t>
            </a:r>
          </a:p>
          <a:p>
            <a:r>
              <a:rPr lang="en-US" dirty="0" smtClean="0">
                <a:solidFill>
                  <a:srgbClr val="7030A0"/>
                </a:solidFill>
              </a:rPr>
              <a:t>Wait until the end of the interview (or when you are asked) to ask questions you have about the job and company.</a:t>
            </a:r>
          </a:p>
          <a:p>
            <a:pPr lvl="1"/>
            <a:r>
              <a:rPr lang="en-US" dirty="0" smtClean="0">
                <a:solidFill>
                  <a:srgbClr val="7030A0"/>
                </a:solidFill>
              </a:rPr>
              <a:t>Do NOT ask about salary first.</a:t>
            </a:r>
          </a:p>
          <a:p>
            <a:r>
              <a:rPr lang="en-US" dirty="0" smtClean="0">
                <a:solidFill>
                  <a:srgbClr val="7030A0"/>
                </a:solidFill>
              </a:rPr>
              <a:t>Politely than the interviewer for his or her time and consideration.</a:t>
            </a:r>
          </a:p>
          <a:p>
            <a:r>
              <a:rPr lang="en-US" dirty="0" smtClean="0">
                <a:solidFill>
                  <a:srgbClr val="7030A0"/>
                </a:solidFill>
              </a:rPr>
              <a:t>Offer to provide any additional information.</a:t>
            </a:r>
          </a:p>
          <a:p>
            <a:r>
              <a:rPr lang="en-US" dirty="0" smtClean="0">
                <a:solidFill>
                  <a:srgbClr val="7030A0"/>
                </a:solidFill>
              </a:rPr>
              <a:t>Be ready to take any tests.</a:t>
            </a:r>
          </a:p>
          <a:p>
            <a:r>
              <a:rPr lang="en-US" dirty="0" smtClean="0">
                <a:solidFill>
                  <a:srgbClr val="7030A0"/>
                </a:solidFill>
              </a:rPr>
              <a:t>Develop and use a pleasant speaking voice.</a:t>
            </a:r>
          </a:p>
          <a:p>
            <a:r>
              <a:rPr lang="en-US" dirty="0" smtClean="0">
                <a:solidFill>
                  <a:srgbClr val="7030A0"/>
                </a:solidFill>
              </a:rPr>
              <a:t>Follow-up with a thank-you letter or note.</a:t>
            </a:r>
          </a:p>
          <a:p>
            <a:endParaRPr lang="en-US" dirty="0" smtClean="0">
              <a:solidFill>
                <a:srgbClr val="7030A0"/>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8551" y="4680731"/>
            <a:ext cx="3958649" cy="1995683"/>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a:t>
            </a:r>
            <a:endParaRPr lang="en-US" dirty="0"/>
          </a:p>
        </p:txBody>
      </p:sp>
    </p:spTree>
    <p:extLst>
      <p:ext uri="{BB962C8B-B14F-4D97-AF65-F5344CB8AC3E}">
        <p14:creationId xmlns:p14="http://schemas.microsoft.com/office/powerpoint/2010/main" val="32934749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7030A0"/>
                </a:solidFill>
              </a:rPr>
              <a:t>Following Up</a:t>
            </a:r>
            <a:endParaRPr lang="en-US" b="1" dirty="0">
              <a:solidFill>
                <a:srgbClr val="7030A0"/>
              </a:solidFill>
            </a:endParaRPr>
          </a:p>
        </p:txBody>
      </p:sp>
      <p:sp>
        <p:nvSpPr>
          <p:cNvPr id="3" name="Content Placeholder 2"/>
          <p:cNvSpPr>
            <a:spLocks noGrp="1"/>
          </p:cNvSpPr>
          <p:nvPr>
            <p:ph idx="1"/>
          </p:nvPr>
        </p:nvSpPr>
        <p:spPr/>
        <p:txBody>
          <a:bodyPr/>
          <a:lstStyle/>
          <a:p>
            <a:r>
              <a:rPr lang="en-US" dirty="0" smtClean="0">
                <a:solidFill>
                  <a:srgbClr val="7030A0"/>
                </a:solidFill>
              </a:rPr>
              <a:t>Follow-Up Letter</a:t>
            </a:r>
          </a:p>
          <a:p>
            <a:pPr lvl="1"/>
            <a:r>
              <a:rPr lang="en-US" dirty="0" smtClean="0">
                <a:solidFill>
                  <a:srgbClr val="7030A0"/>
                </a:solidFill>
              </a:rPr>
              <a:t>Typed or neatly written.</a:t>
            </a:r>
          </a:p>
          <a:p>
            <a:pPr lvl="1"/>
            <a:r>
              <a:rPr lang="en-US" dirty="0" smtClean="0">
                <a:solidFill>
                  <a:srgbClr val="7030A0"/>
                </a:solidFill>
              </a:rPr>
              <a:t>Clean, neat, attractively arranged.</a:t>
            </a:r>
          </a:p>
          <a:p>
            <a:pPr lvl="1"/>
            <a:r>
              <a:rPr lang="en-US" dirty="0" smtClean="0">
                <a:solidFill>
                  <a:srgbClr val="7030A0"/>
                </a:solidFill>
              </a:rPr>
              <a:t>Free of errors – spelling, punctuation, grammar.</a:t>
            </a:r>
          </a:p>
          <a:p>
            <a:pPr lvl="1"/>
            <a:r>
              <a:rPr lang="en-US" dirty="0" smtClean="0">
                <a:solidFill>
                  <a:srgbClr val="7030A0"/>
                </a:solidFill>
              </a:rPr>
              <a:t>Sent within a day or two after the interview.</a:t>
            </a:r>
          </a:p>
          <a:p>
            <a:pPr lvl="1"/>
            <a:r>
              <a:rPr lang="en-US" dirty="0" smtClean="0">
                <a:solidFill>
                  <a:srgbClr val="7030A0"/>
                </a:solidFill>
              </a:rPr>
              <a:t>Include the following:</a:t>
            </a:r>
          </a:p>
          <a:p>
            <a:pPr lvl="2"/>
            <a:r>
              <a:rPr lang="en-US" dirty="0" smtClean="0">
                <a:solidFill>
                  <a:srgbClr val="7030A0"/>
                </a:solidFill>
              </a:rPr>
              <a:t>Expression of appreciation for the interviewer’s time and interest.</a:t>
            </a:r>
          </a:p>
          <a:p>
            <a:pPr lvl="2"/>
            <a:r>
              <a:rPr lang="en-US" dirty="0" smtClean="0">
                <a:solidFill>
                  <a:srgbClr val="7030A0"/>
                </a:solidFill>
              </a:rPr>
              <a:t>Summary of your qualifications and continued interest in the position.</a:t>
            </a:r>
          </a:p>
          <a:p>
            <a:pPr lvl="2"/>
            <a:r>
              <a:rPr lang="en-US" dirty="0" smtClean="0">
                <a:solidFill>
                  <a:srgbClr val="7030A0"/>
                </a:solidFill>
              </a:rPr>
              <a:t>Reinforcement of key points you made.</a:t>
            </a:r>
          </a:p>
          <a:p>
            <a:pPr lvl="2"/>
            <a:r>
              <a:rPr lang="en-US" dirty="0" smtClean="0">
                <a:solidFill>
                  <a:srgbClr val="7030A0"/>
                </a:solidFill>
              </a:rPr>
              <a:t>Your name, address, phone number, and email.</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51173" y="1239614"/>
            <a:ext cx="3612936" cy="2761680"/>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a:t>
            </a:r>
            <a:endParaRPr lang="en-US" dirty="0"/>
          </a:p>
        </p:txBody>
      </p:sp>
    </p:spTree>
    <p:extLst>
      <p:ext uri="{BB962C8B-B14F-4D97-AF65-F5344CB8AC3E}">
        <p14:creationId xmlns:p14="http://schemas.microsoft.com/office/powerpoint/2010/main" val="31749654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7030A0"/>
                </a:solidFill>
              </a:rPr>
              <a:t>Following Up - continued</a:t>
            </a:r>
            <a:endParaRPr lang="en-US" dirty="0"/>
          </a:p>
        </p:txBody>
      </p:sp>
      <p:sp>
        <p:nvSpPr>
          <p:cNvPr id="3" name="Content Placeholder 2"/>
          <p:cNvSpPr>
            <a:spLocks noGrp="1"/>
          </p:cNvSpPr>
          <p:nvPr>
            <p:ph idx="1"/>
          </p:nvPr>
        </p:nvSpPr>
        <p:spPr>
          <a:xfrm>
            <a:off x="597877" y="1825625"/>
            <a:ext cx="11218985" cy="4351338"/>
          </a:xfrm>
        </p:spPr>
        <p:txBody>
          <a:bodyPr/>
          <a:lstStyle/>
          <a:p>
            <a:pPr lvl="1"/>
            <a:r>
              <a:rPr lang="en-US" dirty="0" smtClean="0">
                <a:solidFill>
                  <a:srgbClr val="7030A0"/>
                </a:solidFill>
              </a:rPr>
              <a:t>Make this your last bid for the job.</a:t>
            </a:r>
          </a:p>
          <a:p>
            <a:pPr lvl="1"/>
            <a:r>
              <a:rPr lang="en-US" dirty="0" smtClean="0">
                <a:solidFill>
                  <a:srgbClr val="7030A0"/>
                </a:solidFill>
              </a:rPr>
              <a:t>Address a legal-sized envelope (same address as is inside).</a:t>
            </a:r>
          </a:p>
          <a:p>
            <a:pPr lvl="1"/>
            <a:r>
              <a:rPr lang="en-US" dirty="0" smtClean="0">
                <a:solidFill>
                  <a:srgbClr val="7030A0"/>
                </a:solidFill>
              </a:rPr>
              <a:t>Fold the letter properly – fold bottom 1/3 up; second fold from new bottom up; insert into envelop so the top edge is at top of envelope.</a:t>
            </a:r>
          </a:p>
          <a:p>
            <a:pPr lvl="1"/>
            <a:r>
              <a:rPr lang="en-US" dirty="0" smtClean="0">
                <a:solidFill>
                  <a:srgbClr val="7030A0"/>
                </a:solidFill>
              </a:rPr>
              <a:t>Stamp and mail.</a:t>
            </a:r>
          </a:p>
          <a:p>
            <a:r>
              <a:rPr lang="en-US" dirty="0" smtClean="0">
                <a:solidFill>
                  <a:srgbClr val="7030A0"/>
                </a:solidFill>
              </a:rPr>
              <a:t>Follow-Up Phone Call</a:t>
            </a:r>
          </a:p>
          <a:p>
            <a:pPr lvl="1"/>
            <a:r>
              <a:rPr lang="en-US" dirty="0" smtClean="0">
                <a:solidFill>
                  <a:srgbClr val="7030A0"/>
                </a:solidFill>
              </a:rPr>
              <a:t>Include your name, date of interview, position for which you were interviewed.</a:t>
            </a:r>
          </a:p>
          <a:p>
            <a:pPr lvl="1"/>
            <a:r>
              <a:rPr lang="en-US" dirty="0" smtClean="0">
                <a:solidFill>
                  <a:srgbClr val="7030A0"/>
                </a:solidFill>
              </a:rPr>
              <a:t>Ask whether a decision has been made in a polite manner.</a:t>
            </a:r>
          </a:p>
          <a:p>
            <a:pPr lvl="1"/>
            <a:r>
              <a:rPr lang="en-US" dirty="0" smtClean="0">
                <a:solidFill>
                  <a:srgbClr val="7030A0"/>
                </a:solidFill>
              </a:rPr>
              <a:t>If someone else has been hired, thank the interviewer for considering you and express continued interest in working for the company.</a:t>
            </a:r>
          </a:p>
          <a:p>
            <a:pPr marL="457200" lvl="1" indent="0">
              <a:buNone/>
            </a:pPr>
            <a:endParaRPr lang="en-US" dirty="0">
              <a:solidFill>
                <a:srgbClr val="7030A0"/>
              </a:solidFill>
            </a:endParaRPr>
          </a:p>
        </p:txBody>
      </p:sp>
      <p:sp>
        <p:nvSpPr>
          <p:cNvPr id="4" name="Footer Placeholder 3"/>
          <p:cNvSpPr>
            <a:spLocks noGrp="1"/>
          </p:cNvSpPr>
          <p:nvPr>
            <p:ph type="ftr" sz="quarter" idx="11"/>
          </p:nvPr>
        </p:nvSpPr>
        <p:spPr/>
        <p:txBody>
          <a:bodyPr/>
          <a:lstStyle/>
          <a:p>
            <a:r>
              <a:rPr lang="en-US" smtClean="0"/>
              <a:t>Copyright © 2018 Resource Center for CareerTech Advancement</a:t>
            </a:r>
            <a:endParaRPr lang="en-US" dirty="0"/>
          </a:p>
        </p:txBody>
      </p:sp>
    </p:spTree>
    <p:extLst>
      <p:ext uri="{BB962C8B-B14F-4D97-AF65-F5344CB8AC3E}">
        <p14:creationId xmlns:p14="http://schemas.microsoft.com/office/powerpoint/2010/main" val="20088021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7030A0"/>
                </a:solidFill>
              </a:rPr>
              <a:t>Planning a Career – </a:t>
            </a:r>
            <a:r>
              <a:rPr lang="en-US" b="1" dirty="0" smtClean="0">
                <a:solidFill>
                  <a:srgbClr val="7030A0"/>
                </a:solidFill>
              </a:rPr>
              <a:t>Declining Areas</a:t>
            </a:r>
            <a:endParaRPr lang="en-US" b="1" dirty="0">
              <a:solidFill>
                <a:srgbClr val="7030A0"/>
              </a:solidFill>
            </a:endParaRPr>
          </a:p>
        </p:txBody>
      </p:sp>
      <p:sp>
        <p:nvSpPr>
          <p:cNvPr id="3" name="Content Placeholder 2"/>
          <p:cNvSpPr>
            <a:spLocks noGrp="1"/>
          </p:cNvSpPr>
          <p:nvPr>
            <p:ph idx="1"/>
          </p:nvPr>
        </p:nvSpPr>
        <p:spPr/>
        <p:txBody>
          <a:bodyPr/>
          <a:lstStyle/>
          <a:p>
            <a:r>
              <a:rPr lang="en-US" dirty="0" smtClean="0">
                <a:solidFill>
                  <a:srgbClr val="7030A0"/>
                </a:solidFill>
              </a:rPr>
              <a:t>Goods-Producing Areas</a:t>
            </a:r>
          </a:p>
          <a:p>
            <a:pPr lvl="1"/>
            <a:r>
              <a:rPr lang="en-US" dirty="0" smtClean="0">
                <a:solidFill>
                  <a:srgbClr val="7030A0"/>
                </a:solidFill>
              </a:rPr>
              <a:t>Agriculture</a:t>
            </a:r>
          </a:p>
          <a:p>
            <a:pPr lvl="1"/>
            <a:r>
              <a:rPr lang="en-US" dirty="0" smtClean="0">
                <a:solidFill>
                  <a:srgbClr val="7030A0"/>
                </a:solidFill>
              </a:rPr>
              <a:t>Mining</a:t>
            </a:r>
          </a:p>
          <a:p>
            <a:pPr lvl="1"/>
            <a:r>
              <a:rPr lang="en-US" dirty="0" smtClean="0">
                <a:solidFill>
                  <a:srgbClr val="7030A0"/>
                </a:solidFill>
              </a:rPr>
              <a:t>Manufacturing though computer, automobile and aerospace products  manufacturing will increase output.</a:t>
            </a:r>
          </a:p>
          <a:p>
            <a:pPr lvl="1"/>
            <a:endParaRPr lang="en-US" dirty="0" smtClean="0">
              <a:solidFill>
                <a:srgbClr val="7030A0"/>
              </a:solidFill>
            </a:endParaRPr>
          </a:p>
          <a:p>
            <a:endParaRPr lang="en-US" dirty="0">
              <a:solidFill>
                <a:srgbClr val="7030A0"/>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8693" y="3595153"/>
            <a:ext cx="4302369" cy="2867661"/>
          </a:xfrm>
          <a:prstGeom prst="rect">
            <a:avLst/>
          </a:prstGeom>
        </p:spPr>
      </p:pic>
      <p:sp>
        <p:nvSpPr>
          <p:cNvPr id="4" name="Footer Placeholder 3"/>
          <p:cNvSpPr>
            <a:spLocks noGrp="1"/>
          </p:cNvSpPr>
          <p:nvPr>
            <p:ph type="ftr" sz="quarter" idx="11"/>
          </p:nvPr>
        </p:nvSpPr>
        <p:spPr/>
        <p:txBody>
          <a:bodyPr/>
          <a:lstStyle/>
          <a:p>
            <a:r>
              <a:rPr lang="en-US" smtClean="0"/>
              <a:t>Copyright © 2018 Resource Center for CareerTech Advancement</a:t>
            </a:r>
            <a:endParaRPr lang="en-US" dirty="0"/>
          </a:p>
        </p:txBody>
      </p:sp>
    </p:spTree>
    <p:extLst>
      <p:ext uri="{BB962C8B-B14F-4D97-AF65-F5344CB8AC3E}">
        <p14:creationId xmlns:p14="http://schemas.microsoft.com/office/powerpoint/2010/main" val="30315828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7030A0"/>
                </a:solidFill>
              </a:rPr>
              <a:t>Succeeding on the Job</a:t>
            </a:r>
            <a:endParaRPr lang="en-US" b="1" dirty="0">
              <a:solidFill>
                <a:srgbClr val="7030A0"/>
              </a:solidFill>
            </a:endParaRPr>
          </a:p>
        </p:txBody>
      </p:sp>
      <p:sp>
        <p:nvSpPr>
          <p:cNvPr id="3" name="Content Placeholder 2"/>
          <p:cNvSpPr>
            <a:spLocks noGrp="1"/>
          </p:cNvSpPr>
          <p:nvPr>
            <p:ph idx="1"/>
          </p:nvPr>
        </p:nvSpPr>
        <p:spPr>
          <a:xfrm>
            <a:off x="498231" y="1860794"/>
            <a:ext cx="5597769" cy="4351338"/>
          </a:xfrm>
        </p:spPr>
        <p:txBody>
          <a:bodyPr>
            <a:normAutofit lnSpcReduction="10000"/>
          </a:bodyPr>
          <a:lstStyle/>
          <a:p>
            <a:r>
              <a:rPr lang="en-US" dirty="0" smtClean="0">
                <a:solidFill>
                  <a:srgbClr val="7030A0"/>
                </a:solidFill>
              </a:rPr>
              <a:t>Characteristics of a good employee:</a:t>
            </a:r>
          </a:p>
          <a:p>
            <a:pPr lvl="1"/>
            <a:r>
              <a:rPr lang="en-US" dirty="0" smtClean="0">
                <a:solidFill>
                  <a:srgbClr val="7030A0"/>
                </a:solidFill>
              </a:rPr>
              <a:t>Cooperation</a:t>
            </a:r>
          </a:p>
          <a:p>
            <a:pPr lvl="1"/>
            <a:r>
              <a:rPr lang="en-US" dirty="0" smtClean="0">
                <a:solidFill>
                  <a:srgbClr val="7030A0"/>
                </a:solidFill>
              </a:rPr>
              <a:t>Initiative</a:t>
            </a:r>
          </a:p>
          <a:p>
            <a:pPr lvl="1"/>
            <a:r>
              <a:rPr lang="en-US" dirty="0" smtClean="0">
                <a:solidFill>
                  <a:srgbClr val="7030A0"/>
                </a:solidFill>
              </a:rPr>
              <a:t>Honesty</a:t>
            </a:r>
          </a:p>
          <a:p>
            <a:pPr lvl="1"/>
            <a:r>
              <a:rPr lang="en-US" dirty="0" smtClean="0">
                <a:solidFill>
                  <a:srgbClr val="7030A0"/>
                </a:solidFill>
              </a:rPr>
              <a:t>Willingness to learn</a:t>
            </a:r>
          </a:p>
          <a:p>
            <a:pPr lvl="1"/>
            <a:r>
              <a:rPr lang="en-US" dirty="0" smtClean="0">
                <a:solidFill>
                  <a:srgbClr val="7030A0"/>
                </a:solidFill>
              </a:rPr>
              <a:t>Ability to follow directions</a:t>
            </a:r>
          </a:p>
          <a:p>
            <a:pPr lvl="1"/>
            <a:r>
              <a:rPr lang="en-US" dirty="0" smtClean="0">
                <a:solidFill>
                  <a:srgbClr val="7030A0"/>
                </a:solidFill>
              </a:rPr>
              <a:t>Neat appearance; good grooming</a:t>
            </a:r>
          </a:p>
          <a:p>
            <a:pPr lvl="1"/>
            <a:r>
              <a:rPr lang="en-US" dirty="0" smtClean="0">
                <a:solidFill>
                  <a:srgbClr val="7030A0"/>
                </a:solidFill>
              </a:rPr>
              <a:t>Pleasantness</a:t>
            </a:r>
          </a:p>
          <a:p>
            <a:pPr lvl="1"/>
            <a:r>
              <a:rPr lang="en-US" dirty="0" smtClean="0">
                <a:solidFill>
                  <a:srgbClr val="7030A0"/>
                </a:solidFill>
              </a:rPr>
              <a:t>Professional communication</a:t>
            </a:r>
          </a:p>
          <a:p>
            <a:pPr lvl="1"/>
            <a:r>
              <a:rPr lang="en-US" dirty="0" smtClean="0">
                <a:solidFill>
                  <a:srgbClr val="7030A0"/>
                </a:solidFill>
              </a:rPr>
              <a:t>Politeness</a:t>
            </a:r>
          </a:p>
          <a:p>
            <a:pPr lvl="1"/>
            <a:r>
              <a:rPr lang="en-US" dirty="0" smtClean="0">
                <a:solidFill>
                  <a:srgbClr val="7030A0"/>
                </a:solidFill>
              </a:rPr>
              <a:t>Patience</a:t>
            </a:r>
          </a:p>
        </p:txBody>
      </p:sp>
      <p:sp>
        <p:nvSpPr>
          <p:cNvPr id="4" name="Content Placeholder 2"/>
          <p:cNvSpPr txBox="1">
            <a:spLocks/>
          </p:cNvSpPr>
          <p:nvPr/>
        </p:nvSpPr>
        <p:spPr>
          <a:xfrm>
            <a:off x="6096000" y="2247656"/>
            <a:ext cx="559776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dirty="0" smtClean="0">
                <a:solidFill>
                  <a:srgbClr val="7030A0"/>
                </a:solidFill>
              </a:rPr>
              <a:t>Punctuality</a:t>
            </a:r>
          </a:p>
          <a:p>
            <a:pPr lvl="1"/>
            <a:r>
              <a:rPr lang="en-US" dirty="0" smtClean="0">
                <a:solidFill>
                  <a:srgbClr val="7030A0"/>
                </a:solidFill>
              </a:rPr>
              <a:t>Good Attendance</a:t>
            </a:r>
          </a:p>
          <a:p>
            <a:pPr lvl="1"/>
            <a:r>
              <a:rPr lang="en-US" dirty="0" smtClean="0">
                <a:solidFill>
                  <a:srgbClr val="7030A0"/>
                </a:solidFill>
              </a:rPr>
              <a:t>Accepting criticism well</a:t>
            </a:r>
          </a:p>
          <a:p>
            <a:pPr lvl="1"/>
            <a:r>
              <a:rPr lang="en-US" dirty="0" smtClean="0">
                <a:solidFill>
                  <a:srgbClr val="7030A0"/>
                </a:solidFill>
              </a:rPr>
              <a:t>Loyalty</a:t>
            </a:r>
          </a:p>
          <a:p>
            <a:pPr lvl="1"/>
            <a:r>
              <a:rPr lang="en-US" dirty="0" smtClean="0">
                <a:solidFill>
                  <a:srgbClr val="7030A0"/>
                </a:solidFill>
              </a:rPr>
              <a:t>Sense of humor</a:t>
            </a:r>
          </a:p>
          <a:p>
            <a:pPr lvl="1"/>
            <a:r>
              <a:rPr lang="en-US" dirty="0" smtClean="0">
                <a:solidFill>
                  <a:srgbClr val="7030A0"/>
                </a:solidFill>
              </a:rPr>
              <a:t>Positive attitude</a:t>
            </a:r>
          </a:p>
          <a:p>
            <a:pPr lvl="1"/>
            <a:r>
              <a:rPr lang="en-US" dirty="0" smtClean="0">
                <a:solidFill>
                  <a:srgbClr val="7030A0"/>
                </a:solidFill>
              </a:rPr>
              <a:t>Lack of jealousy</a:t>
            </a:r>
          </a:p>
          <a:p>
            <a:pPr lvl="1"/>
            <a:r>
              <a:rPr lang="en-US" dirty="0" smtClean="0">
                <a:solidFill>
                  <a:srgbClr val="7030A0"/>
                </a:solidFill>
              </a:rPr>
              <a:t>Tactfulness</a:t>
            </a:r>
          </a:p>
          <a:p>
            <a:pPr lvl="1"/>
            <a:r>
              <a:rPr lang="en-US" dirty="0" smtClean="0">
                <a:solidFill>
                  <a:srgbClr val="7030A0"/>
                </a:solidFill>
              </a:rPr>
              <a:t>Interest in the job</a:t>
            </a:r>
            <a:endParaRPr lang="en-US" dirty="0">
              <a:solidFill>
                <a:srgbClr val="7030A0"/>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97449" y="3429001"/>
            <a:ext cx="2113329" cy="3169994"/>
          </a:xfrm>
          <a:prstGeom prst="rect">
            <a:avLst/>
          </a:prstGeom>
        </p:spPr>
      </p:pic>
      <p:sp>
        <p:nvSpPr>
          <p:cNvPr id="6" name="Footer Placeholder 5"/>
          <p:cNvSpPr>
            <a:spLocks noGrp="1"/>
          </p:cNvSpPr>
          <p:nvPr>
            <p:ph type="ftr" sz="quarter" idx="11"/>
          </p:nvPr>
        </p:nvSpPr>
        <p:spPr/>
        <p:txBody>
          <a:bodyPr/>
          <a:lstStyle/>
          <a:p>
            <a:r>
              <a:rPr lang="en-US" smtClean="0"/>
              <a:t>Copyright © 2018 Resource Center for CareerTech Advancement</a:t>
            </a:r>
            <a:endParaRPr lang="en-US" dirty="0"/>
          </a:p>
        </p:txBody>
      </p:sp>
    </p:spTree>
    <p:extLst>
      <p:ext uri="{BB962C8B-B14F-4D97-AF65-F5344CB8AC3E}">
        <p14:creationId xmlns:p14="http://schemas.microsoft.com/office/powerpoint/2010/main" val="26220491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7030A0"/>
                </a:solidFill>
              </a:rPr>
              <a:t>Personal Appearance Guidelines</a:t>
            </a:r>
            <a:endParaRPr lang="en-US" b="1" dirty="0">
              <a:solidFill>
                <a:srgbClr val="7030A0"/>
              </a:solidFill>
            </a:endParaRPr>
          </a:p>
        </p:txBody>
      </p:sp>
      <p:sp>
        <p:nvSpPr>
          <p:cNvPr id="3" name="Content Placeholder 2"/>
          <p:cNvSpPr>
            <a:spLocks noGrp="1"/>
          </p:cNvSpPr>
          <p:nvPr>
            <p:ph idx="1"/>
          </p:nvPr>
        </p:nvSpPr>
        <p:spPr/>
        <p:txBody>
          <a:bodyPr/>
          <a:lstStyle/>
          <a:p>
            <a:r>
              <a:rPr lang="en-US" dirty="0" smtClean="0">
                <a:solidFill>
                  <a:srgbClr val="7030A0"/>
                </a:solidFill>
              </a:rPr>
              <a:t>Avoid the following:</a:t>
            </a:r>
          </a:p>
          <a:p>
            <a:pPr lvl="1"/>
            <a:r>
              <a:rPr lang="en-US" dirty="0" smtClean="0">
                <a:solidFill>
                  <a:srgbClr val="7030A0"/>
                </a:solidFill>
              </a:rPr>
              <a:t>Too much makeup</a:t>
            </a:r>
          </a:p>
          <a:p>
            <a:pPr lvl="1"/>
            <a:r>
              <a:rPr lang="en-US" dirty="0" smtClean="0">
                <a:solidFill>
                  <a:srgbClr val="7030A0"/>
                </a:solidFill>
              </a:rPr>
              <a:t>Cheap, gaudy jewelry or excessive jewelry</a:t>
            </a:r>
          </a:p>
          <a:p>
            <a:pPr lvl="1"/>
            <a:r>
              <a:rPr lang="en-US" dirty="0" smtClean="0">
                <a:solidFill>
                  <a:srgbClr val="7030A0"/>
                </a:solidFill>
              </a:rPr>
              <a:t>Run-down heels</a:t>
            </a:r>
          </a:p>
          <a:p>
            <a:pPr lvl="1"/>
            <a:r>
              <a:rPr lang="en-US" dirty="0" smtClean="0">
                <a:solidFill>
                  <a:srgbClr val="7030A0"/>
                </a:solidFill>
              </a:rPr>
              <a:t>Bad breath</a:t>
            </a:r>
          </a:p>
          <a:p>
            <a:pPr lvl="1"/>
            <a:r>
              <a:rPr lang="en-US" dirty="0" smtClean="0">
                <a:solidFill>
                  <a:srgbClr val="7030A0"/>
                </a:solidFill>
              </a:rPr>
              <a:t>Body odor</a:t>
            </a:r>
          </a:p>
          <a:p>
            <a:pPr lvl="1"/>
            <a:r>
              <a:rPr lang="en-US" dirty="0" smtClean="0">
                <a:solidFill>
                  <a:srgbClr val="7030A0"/>
                </a:solidFill>
              </a:rPr>
              <a:t>Unkempt hair and nails</a:t>
            </a:r>
          </a:p>
          <a:p>
            <a:pPr lvl="1"/>
            <a:r>
              <a:rPr lang="en-US" dirty="0" smtClean="0">
                <a:solidFill>
                  <a:srgbClr val="7030A0"/>
                </a:solidFill>
              </a:rPr>
              <a:t>Extreme and unsuitable styles</a:t>
            </a:r>
          </a:p>
          <a:p>
            <a:pPr lvl="1"/>
            <a:r>
              <a:rPr lang="en-US" dirty="0" smtClean="0">
                <a:solidFill>
                  <a:srgbClr val="7030A0"/>
                </a:solidFill>
              </a:rPr>
              <a:t>Exaggerated hair styles</a:t>
            </a:r>
          </a:p>
          <a:p>
            <a:pPr lvl="1"/>
            <a:endParaRPr lang="en-US" dirty="0">
              <a:solidFill>
                <a:srgbClr val="7030A0"/>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49440" y="2994543"/>
            <a:ext cx="4693920" cy="3541776"/>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a:t>
            </a:r>
            <a:endParaRPr lang="en-US" dirty="0"/>
          </a:p>
        </p:txBody>
      </p:sp>
    </p:spTree>
    <p:extLst>
      <p:ext uri="{BB962C8B-B14F-4D97-AF65-F5344CB8AC3E}">
        <p14:creationId xmlns:p14="http://schemas.microsoft.com/office/powerpoint/2010/main" val="19538643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7030A0"/>
                </a:solidFill>
              </a:rPr>
              <a:t>Personal Appearance Guidelines - continued</a:t>
            </a:r>
            <a:endParaRPr lang="en-US" b="1" dirty="0">
              <a:solidFill>
                <a:srgbClr val="7030A0"/>
              </a:solidFill>
            </a:endParaRPr>
          </a:p>
        </p:txBody>
      </p:sp>
      <p:sp>
        <p:nvSpPr>
          <p:cNvPr id="3" name="Content Placeholder 2"/>
          <p:cNvSpPr>
            <a:spLocks noGrp="1"/>
          </p:cNvSpPr>
          <p:nvPr>
            <p:ph idx="1"/>
          </p:nvPr>
        </p:nvSpPr>
        <p:spPr>
          <a:xfrm>
            <a:off x="838200" y="1494692"/>
            <a:ext cx="10515600" cy="5152293"/>
          </a:xfrm>
        </p:spPr>
        <p:txBody>
          <a:bodyPr/>
          <a:lstStyle/>
          <a:p>
            <a:r>
              <a:rPr lang="en-US" dirty="0" smtClean="0">
                <a:solidFill>
                  <a:srgbClr val="7030A0"/>
                </a:solidFill>
              </a:rPr>
              <a:t>Buy the best clothes you can afford.</a:t>
            </a:r>
          </a:p>
          <a:p>
            <a:r>
              <a:rPr lang="en-US" dirty="0" smtClean="0">
                <a:solidFill>
                  <a:srgbClr val="7030A0"/>
                </a:solidFill>
              </a:rPr>
              <a:t>Keep your clothes clean and neatly pressed.</a:t>
            </a:r>
          </a:p>
          <a:p>
            <a:r>
              <a:rPr lang="en-US" dirty="0" smtClean="0">
                <a:solidFill>
                  <a:srgbClr val="7030A0"/>
                </a:solidFill>
              </a:rPr>
              <a:t>Dress stylishly, but avoid extremes.</a:t>
            </a:r>
          </a:p>
          <a:p>
            <a:r>
              <a:rPr lang="en-US" dirty="0" smtClean="0">
                <a:solidFill>
                  <a:srgbClr val="7030A0"/>
                </a:solidFill>
              </a:rPr>
              <a:t>Avoid bad color combinations.</a:t>
            </a:r>
          </a:p>
          <a:p>
            <a:r>
              <a:rPr lang="en-US" dirty="0" smtClean="0">
                <a:solidFill>
                  <a:srgbClr val="7030A0"/>
                </a:solidFill>
              </a:rPr>
              <a:t>Observe the taste and style of well-dressed people.</a:t>
            </a:r>
          </a:p>
          <a:p>
            <a:r>
              <a:rPr lang="en-US" dirty="0" smtClean="0">
                <a:solidFill>
                  <a:srgbClr val="7030A0"/>
                </a:solidFill>
              </a:rPr>
              <a:t>Seek advice on colors and styles of clothes.</a:t>
            </a:r>
          </a:p>
          <a:p>
            <a:r>
              <a:rPr lang="en-US" dirty="0" smtClean="0">
                <a:solidFill>
                  <a:srgbClr val="7030A0"/>
                </a:solidFill>
              </a:rPr>
              <a:t>Study the serviceability and suitability of clothes.</a:t>
            </a:r>
          </a:p>
          <a:p>
            <a:r>
              <a:rPr lang="en-US" dirty="0" smtClean="0">
                <a:solidFill>
                  <a:srgbClr val="7030A0"/>
                </a:solidFill>
              </a:rPr>
              <a:t>Dress according to your age, position in life, personality, figure, complexion, and occasion.</a:t>
            </a:r>
          </a:p>
          <a:p>
            <a:r>
              <a:rPr lang="en-US" dirty="0" smtClean="0">
                <a:solidFill>
                  <a:srgbClr val="7030A0"/>
                </a:solidFill>
              </a:rPr>
              <a:t>Keep hair trimmed and shave often.</a:t>
            </a:r>
          </a:p>
          <a:p>
            <a:pPr lvl="1"/>
            <a:endParaRPr lang="en-US" dirty="0">
              <a:solidFill>
                <a:srgbClr val="7030A0"/>
              </a:solidFill>
            </a:endParaRPr>
          </a:p>
        </p:txBody>
      </p:sp>
      <p:sp>
        <p:nvSpPr>
          <p:cNvPr id="4" name="Footer Placeholder 3"/>
          <p:cNvSpPr>
            <a:spLocks noGrp="1"/>
          </p:cNvSpPr>
          <p:nvPr>
            <p:ph type="ftr" sz="quarter" idx="11"/>
          </p:nvPr>
        </p:nvSpPr>
        <p:spPr/>
        <p:txBody>
          <a:bodyPr/>
          <a:lstStyle/>
          <a:p>
            <a:r>
              <a:rPr lang="en-US" smtClean="0"/>
              <a:t>Copyright © 2018 Resource Center for CareerTech Advancement</a:t>
            </a:r>
            <a:endParaRPr lang="en-US" dirty="0"/>
          </a:p>
        </p:txBody>
      </p:sp>
    </p:spTree>
    <p:extLst>
      <p:ext uri="{BB962C8B-B14F-4D97-AF65-F5344CB8AC3E}">
        <p14:creationId xmlns:p14="http://schemas.microsoft.com/office/powerpoint/2010/main" val="41108141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7030A0"/>
                </a:solidFill>
              </a:rPr>
              <a:t>Personal Appearance Guidelines - continued</a:t>
            </a:r>
            <a:endParaRPr lang="en-US" b="1" dirty="0">
              <a:solidFill>
                <a:srgbClr val="7030A0"/>
              </a:solidFill>
            </a:endParaRPr>
          </a:p>
        </p:txBody>
      </p:sp>
      <p:sp>
        <p:nvSpPr>
          <p:cNvPr id="3" name="Content Placeholder 2"/>
          <p:cNvSpPr>
            <a:spLocks noGrp="1"/>
          </p:cNvSpPr>
          <p:nvPr>
            <p:ph idx="1"/>
          </p:nvPr>
        </p:nvSpPr>
        <p:spPr>
          <a:xfrm>
            <a:off x="838200" y="1494692"/>
            <a:ext cx="10515600" cy="5152293"/>
          </a:xfrm>
        </p:spPr>
        <p:txBody>
          <a:bodyPr/>
          <a:lstStyle/>
          <a:p>
            <a:r>
              <a:rPr lang="en-US" dirty="0" smtClean="0">
                <a:solidFill>
                  <a:srgbClr val="7030A0"/>
                </a:solidFill>
              </a:rPr>
              <a:t>Keep pockets from bulging.</a:t>
            </a:r>
          </a:p>
          <a:p>
            <a:r>
              <a:rPr lang="en-US" dirty="0" smtClean="0">
                <a:solidFill>
                  <a:srgbClr val="7030A0"/>
                </a:solidFill>
              </a:rPr>
              <a:t>Mend rips promptly and re-sew dangling buttons.</a:t>
            </a:r>
          </a:p>
          <a:p>
            <a:r>
              <a:rPr lang="en-US" dirty="0" smtClean="0">
                <a:solidFill>
                  <a:srgbClr val="7030A0"/>
                </a:solidFill>
              </a:rPr>
              <a:t>Hang clothes straight on hangers when not in use.</a:t>
            </a:r>
          </a:p>
          <a:p>
            <a:r>
              <a:rPr lang="en-US" dirty="0" smtClean="0">
                <a:solidFill>
                  <a:srgbClr val="7030A0"/>
                </a:solidFill>
              </a:rPr>
              <a:t>Bathe frequently.</a:t>
            </a:r>
          </a:p>
          <a:p>
            <a:r>
              <a:rPr lang="en-US" dirty="0" smtClean="0">
                <a:solidFill>
                  <a:srgbClr val="7030A0"/>
                </a:solidFill>
              </a:rPr>
              <a:t>Brush your teeth at least twice a day.</a:t>
            </a:r>
          </a:p>
          <a:p>
            <a:r>
              <a:rPr lang="en-US" dirty="0" smtClean="0">
                <a:solidFill>
                  <a:srgbClr val="7030A0"/>
                </a:solidFill>
              </a:rPr>
              <a:t>Your appearance will represent the employer.</a:t>
            </a:r>
          </a:p>
          <a:p>
            <a:r>
              <a:rPr lang="en-US" dirty="0" smtClean="0">
                <a:solidFill>
                  <a:srgbClr val="7030A0"/>
                </a:solidFill>
              </a:rPr>
              <a:t>You feel more self-confident when you look your best.</a:t>
            </a:r>
          </a:p>
          <a:p>
            <a:r>
              <a:rPr lang="en-US" dirty="0" smtClean="0">
                <a:solidFill>
                  <a:srgbClr val="7030A0"/>
                </a:solidFill>
              </a:rPr>
              <a:t>Making a favorable impression make the listener more ready to hear you.</a:t>
            </a:r>
          </a:p>
          <a:p>
            <a:r>
              <a:rPr lang="en-US" dirty="0" smtClean="0">
                <a:solidFill>
                  <a:srgbClr val="7030A0"/>
                </a:solidFill>
              </a:rPr>
              <a:t>Employers generally think a sloppy person is a sloppy worker.</a:t>
            </a:r>
          </a:p>
          <a:p>
            <a:pPr lvl="1"/>
            <a:endParaRPr lang="en-US" dirty="0">
              <a:solidFill>
                <a:srgbClr val="7030A0"/>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83637" y="2162908"/>
            <a:ext cx="3416450" cy="2262114"/>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a:t>
            </a:r>
            <a:endParaRPr lang="en-US" dirty="0"/>
          </a:p>
        </p:txBody>
      </p:sp>
    </p:spTree>
    <p:extLst>
      <p:ext uri="{BB962C8B-B14F-4D97-AF65-F5344CB8AC3E}">
        <p14:creationId xmlns:p14="http://schemas.microsoft.com/office/powerpoint/2010/main" val="18311175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7030A0"/>
                </a:solidFill>
              </a:rPr>
              <a:t>First Day on the Job</a:t>
            </a:r>
            <a:endParaRPr lang="en-US" b="1" dirty="0">
              <a:solidFill>
                <a:srgbClr val="7030A0"/>
              </a:solidFill>
            </a:endParaRPr>
          </a:p>
        </p:txBody>
      </p:sp>
      <p:sp>
        <p:nvSpPr>
          <p:cNvPr id="3" name="Content Placeholder 2"/>
          <p:cNvSpPr>
            <a:spLocks noGrp="1"/>
          </p:cNvSpPr>
          <p:nvPr>
            <p:ph idx="1"/>
          </p:nvPr>
        </p:nvSpPr>
        <p:spPr/>
        <p:txBody>
          <a:bodyPr/>
          <a:lstStyle/>
          <a:p>
            <a:r>
              <a:rPr lang="en-US" dirty="0" smtClean="0">
                <a:solidFill>
                  <a:srgbClr val="7030A0"/>
                </a:solidFill>
              </a:rPr>
              <a:t>Arrive 10 – 15 minutes early.</a:t>
            </a:r>
          </a:p>
          <a:p>
            <a:r>
              <a:rPr lang="en-US" dirty="0" smtClean="0">
                <a:solidFill>
                  <a:srgbClr val="7030A0"/>
                </a:solidFill>
              </a:rPr>
              <a:t>List to all instructions carefully – ask questions if needed.</a:t>
            </a:r>
          </a:p>
          <a:p>
            <a:r>
              <a:rPr lang="en-US" dirty="0" smtClean="0">
                <a:solidFill>
                  <a:srgbClr val="7030A0"/>
                </a:solidFill>
              </a:rPr>
              <a:t>Be friendly to co-workers but don’t waste time visiting.</a:t>
            </a:r>
          </a:p>
          <a:p>
            <a:r>
              <a:rPr lang="en-US" dirty="0" smtClean="0">
                <a:solidFill>
                  <a:srgbClr val="7030A0"/>
                </a:solidFill>
              </a:rPr>
              <a:t>Try not to be nervous.</a:t>
            </a:r>
          </a:p>
          <a:p>
            <a:r>
              <a:rPr lang="en-US" dirty="0" smtClean="0">
                <a:solidFill>
                  <a:srgbClr val="7030A0"/>
                </a:solidFill>
              </a:rPr>
              <a:t>Learn about the organization.</a:t>
            </a:r>
          </a:p>
          <a:p>
            <a:r>
              <a:rPr lang="en-US" dirty="0" smtClean="0">
                <a:solidFill>
                  <a:srgbClr val="7030A0"/>
                </a:solidFill>
              </a:rPr>
              <a:t>Report mistakes to your supervisor.</a:t>
            </a:r>
          </a:p>
          <a:p>
            <a:r>
              <a:rPr lang="en-US" dirty="0" smtClean="0">
                <a:solidFill>
                  <a:srgbClr val="7030A0"/>
                </a:solidFill>
              </a:rPr>
              <a:t>Think for yourself.</a:t>
            </a:r>
          </a:p>
          <a:p>
            <a:r>
              <a:rPr lang="en-US" dirty="0" smtClean="0">
                <a:solidFill>
                  <a:srgbClr val="7030A0"/>
                </a:solidFill>
              </a:rPr>
              <a:t>Take a real interest in your job.</a:t>
            </a:r>
            <a:endParaRPr lang="en-US" dirty="0">
              <a:solidFill>
                <a:srgbClr val="7030A0"/>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3295" y="3812637"/>
            <a:ext cx="4040505" cy="2693670"/>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a:t>
            </a:r>
            <a:endParaRPr lang="en-US" dirty="0"/>
          </a:p>
        </p:txBody>
      </p:sp>
    </p:spTree>
    <p:extLst>
      <p:ext uri="{BB962C8B-B14F-4D97-AF65-F5344CB8AC3E}">
        <p14:creationId xmlns:p14="http://schemas.microsoft.com/office/powerpoint/2010/main" val="35649599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7030A0"/>
                </a:solidFill>
              </a:rPr>
              <a:t>First Day on the Job - continued</a:t>
            </a:r>
            <a:endParaRPr lang="en-US" b="1" dirty="0">
              <a:solidFill>
                <a:srgbClr val="7030A0"/>
              </a:solidFill>
            </a:endParaRPr>
          </a:p>
        </p:txBody>
      </p:sp>
      <p:sp>
        <p:nvSpPr>
          <p:cNvPr id="3" name="Content Placeholder 2"/>
          <p:cNvSpPr>
            <a:spLocks noGrp="1"/>
          </p:cNvSpPr>
          <p:nvPr>
            <p:ph idx="1"/>
          </p:nvPr>
        </p:nvSpPr>
        <p:spPr/>
        <p:txBody>
          <a:bodyPr/>
          <a:lstStyle/>
          <a:p>
            <a:r>
              <a:rPr lang="en-US" dirty="0" smtClean="0">
                <a:solidFill>
                  <a:srgbClr val="7030A0"/>
                </a:solidFill>
              </a:rPr>
              <a:t>Keep your work area neat.</a:t>
            </a:r>
          </a:p>
          <a:p>
            <a:r>
              <a:rPr lang="en-US" dirty="0" smtClean="0">
                <a:solidFill>
                  <a:srgbClr val="7030A0"/>
                </a:solidFill>
              </a:rPr>
              <a:t>Avoid watching the clock.</a:t>
            </a:r>
          </a:p>
          <a:p>
            <a:r>
              <a:rPr lang="en-US" dirty="0" smtClean="0">
                <a:solidFill>
                  <a:srgbClr val="7030A0"/>
                </a:solidFill>
              </a:rPr>
              <a:t>Learn company rules and regulations;                                                        ask for a company handbook.</a:t>
            </a:r>
            <a:endParaRPr lang="en-US" dirty="0">
              <a:solidFill>
                <a:srgbClr val="7030A0"/>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9442" y="1825625"/>
            <a:ext cx="4504358" cy="3002905"/>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a:t>
            </a:r>
            <a:endParaRPr lang="en-US" dirty="0"/>
          </a:p>
        </p:txBody>
      </p:sp>
    </p:spTree>
    <p:extLst>
      <p:ext uri="{BB962C8B-B14F-4D97-AF65-F5344CB8AC3E}">
        <p14:creationId xmlns:p14="http://schemas.microsoft.com/office/powerpoint/2010/main" val="39763454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7030A0"/>
                </a:solidFill>
              </a:rPr>
              <a:t>Common Items in an Employee Handbook</a:t>
            </a:r>
            <a:endParaRPr lang="en-US" b="1" dirty="0">
              <a:solidFill>
                <a:srgbClr val="7030A0"/>
              </a:solidFill>
            </a:endParaRPr>
          </a:p>
        </p:txBody>
      </p:sp>
      <p:sp>
        <p:nvSpPr>
          <p:cNvPr id="3" name="Content Placeholder 2"/>
          <p:cNvSpPr>
            <a:spLocks noGrp="1"/>
          </p:cNvSpPr>
          <p:nvPr>
            <p:ph idx="1"/>
          </p:nvPr>
        </p:nvSpPr>
        <p:spPr>
          <a:xfrm>
            <a:off x="838200" y="1825625"/>
            <a:ext cx="10515600" cy="4768606"/>
          </a:xfrm>
        </p:spPr>
        <p:txBody>
          <a:bodyPr/>
          <a:lstStyle/>
          <a:p>
            <a:r>
              <a:rPr lang="en-US" dirty="0" smtClean="0">
                <a:solidFill>
                  <a:srgbClr val="7030A0"/>
                </a:solidFill>
              </a:rPr>
              <a:t>Company information including history, welcome, policies, expectations, training opportunities.</a:t>
            </a:r>
          </a:p>
          <a:p>
            <a:r>
              <a:rPr lang="en-US" dirty="0" smtClean="0">
                <a:solidFill>
                  <a:srgbClr val="7030A0"/>
                </a:solidFill>
              </a:rPr>
              <a:t>Basic workday information such as working hours, shifts, breaks, tools, phone calls, parking, ID cards.</a:t>
            </a:r>
          </a:p>
          <a:p>
            <a:r>
              <a:rPr lang="en-US" dirty="0" smtClean="0">
                <a:solidFill>
                  <a:srgbClr val="7030A0"/>
                </a:solidFill>
              </a:rPr>
              <a:t>Wage information like policies, pay periods, pay distribution, overtime policies and hours, payroll deductions, time clocks/cards.</a:t>
            </a:r>
          </a:p>
          <a:p>
            <a:r>
              <a:rPr lang="en-US" dirty="0" smtClean="0">
                <a:solidFill>
                  <a:srgbClr val="7030A0"/>
                </a:solidFill>
              </a:rPr>
              <a:t>Benefits information including insurance, holidays, savings plans, unemployment options, vacations, worker’s compensation.</a:t>
            </a:r>
          </a:p>
          <a:p>
            <a:r>
              <a:rPr lang="en-US" dirty="0" smtClean="0">
                <a:solidFill>
                  <a:srgbClr val="7030A0"/>
                </a:solidFill>
              </a:rPr>
              <a:t>Safety and health information such as policies, first aid, housekeeping, PPE, safety rules.</a:t>
            </a:r>
          </a:p>
          <a:p>
            <a:endParaRPr lang="en-US" dirty="0" smtClean="0">
              <a:solidFill>
                <a:srgbClr val="7030A0"/>
              </a:solidFill>
            </a:endParaRPr>
          </a:p>
          <a:p>
            <a:endParaRPr lang="en-US" dirty="0">
              <a:solidFill>
                <a:srgbClr val="7030A0"/>
              </a:solidFill>
            </a:endParaRPr>
          </a:p>
        </p:txBody>
      </p:sp>
      <p:sp>
        <p:nvSpPr>
          <p:cNvPr id="4" name="Footer Placeholder 3"/>
          <p:cNvSpPr>
            <a:spLocks noGrp="1"/>
          </p:cNvSpPr>
          <p:nvPr>
            <p:ph type="ftr" sz="quarter" idx="11"/>
          </p:nvPr>
        </p:nvSpPr>
        <p:spPr/>
        <p:txBody>
          <a:bodyPr/>
          <a:lstStyle/>
          <a:p>
            <a:r>
              <a:rPr lang="en-US" smtClean="0"/>
              <a:t>Copyright © 2018 Resource Center for CareerTech Advancement</a:t>
            </a:r>
            <a:endParaRPr lang="en-US" dirty="0"/>
          </a:p>
        </p:txBody>
      </p:sp>
    </p:spTree>
    <p:extLst>
      <p:ext uri="{BB962C8B-B14F-4D97-AF65-F5344CB8AC3E}">
        <p14:creationId xmlns:p14="http://schemas.microsoft.com/office/powerpoint/2010/main" val="5628791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7030A0"/>
                </a:solidFill>
              </a:rPr>
              <a:t>Common Items in an Employee Handbook - continued</a:t>
            </a:r>
            <a:endParaRPr lang="en-US" b="1" dirty="0">
              <a:solidFill>
                <a:srgbClr val="7030A0"/>
              </a:solidFill>
            </a:endParaRPr>
          </a:p>
        </p:txBody>
      </p:sp>
      <p:sp>
        <p:nvSpPr>
          <p:cNvPr id="3" name="Content Placeholder 2"/>
          <p:cNvSpPr>
            <a:spLocks noGrp="1"/>
          </p:cNvSpPr>
          <p:nvPr>
            <p:ph idx="1"/>
          </p:nvPr>
        </p:nvSpPr>
        <p:spPr>
          <a:xfrm>
            <a:off x="838200" y="1825625"/>
            <a:ext cx="10515600" cy="4768606"/>
          </a:xfrm>
        </p:spPr>
        <p:txBody>
          <a:bodyPr/>
          <a:lstStyle/>
          <a:p>
            <a:r>
              <a:rPr lang="en-US" dirty="0" smtClean="0">
                <a:solidFill>
                  <a:srgbClr val="7030A0"/>
                </a:solidFill>
              </a:rPr>
              <a:t>Communications information like policies, options for communication.</a:t>
            </a:r>
          </a:p>
          <a:p>
            <a:r>
              <a:rPr lang="en-US" dirty="0" smtClean="0">
                <a:solidFill>
                  <a:srgbClr val="7030A0"/>
                </a:solidFill>
              </a:rPr>
              <a:t>Company rules – there may be certain actions that lead to disciplinary actions or firing.</a:t>
            </a:r>
          </a:p>
          <a:p>
            <a:endParaRPr lang="en-US" dirty="0" smtClean="0">
              <a:solidFill>
                <a:srgbClr val="7030A0"/>
              </a:solidFill>
            </a:endParaRPr>
          </a:p>
          <a:p>
            <a:endParaRPr lang="en-US" dirty="0">
              <a:solidFill>
                <a:srgbClr val="7030A0"/>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74130" y="3341624"/>
            <a:ext cx="4878910" cy="3252607"/>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a:t>
            </a:r>
            <a:endParaRPr lang="en-US" dirty="0"/>
          </a:p>
        </p:txBody>
      </p:sp>
    </p:spTree>
    <p:extLst>
      <p:ext uri="{BB962C8B-B14F-4D97-AF65-F5344CB8AC3E}">
        <p14:creationId xmlns:p14="http://schemas.microsoft.com/office/powerpoint/2010/main" val="38663040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7030A0"/>
                </a:solidFill>
              </a:rPr>
              <a:t>Getting Along with a Supervisor</a:t>
            </a:r>
            <a:endParaRPr lang="en-US" b="1" dirty="0">
              <a:solidFill>
                <a:srgbClr val="7030A0"/>
              </a:solidFill>
            </a:endParaRPr>
          </a:p>
        </p:txBody>
      </p:sp>
      <p:sp>
        <p:nvSpPr>
          <p:cNvPr id="3" name="Content Placeholder 2"/>
          <p:cNvSpPr>
            <a:spLocks noGrp="1"/>
          </p:cNvSpPr>
          <p:nvPr>
            <p:ph idx="1"/>
          </p:nvPr>
        </p:nvSpPr>
        <p:spPr/>
        <p:txBody>
          <a:bodyPr/>
          <a:lstStyle/>
          <a:p>
            <a:r>
              <a:rPr lang="en-US" dirty="0" smtClean="0">
                <a:solidFill>
                  <a:srgbClr val="7030A0"/>
                </a:solidFill>
              </a:rPr>
              <a:t>Accept the authority of the supervisor.</a:t>
            </a:r>
          </a:p>
          <a:p>
            <a:r>
              <a:rPr lang="en-US" dirty="0" smtClean="0">
                <a:solidFill>
                  <a:srgbClr val="7030A0"/>
                </a:solidFill>
              </a:rPr>
              <a:t>Ask the supervisor for more responsibilities when assigned duties are completed.</a:t>
            </a:r>
          </a:p>
          <a:p>
            <a:r>
              <a:rPr lang="en-US" dirty="0" smtClean="0">
                <a:solidFill>
                  <a:srgbClr val="7030A0"/>
                </a:solidFill>
              </a:rPr>
              <a:t>Do not give the appearance of flirting with anyone on the job.</a:t>
            </a:r>
          </a:p>
          <a:p>
            <a:r>
              <a:rPr lang="en-US" dirty="0" smtClean="0">
                <a:solidFill>
                  <a:srgbClr val="7030A0"/>
                </a:solidFill>
              </a:rPr>
              <a:t>Handle merchandise and supplies respectfully.</a:t>
            </a:r>
          </a:p>
          <a:p>
            <a:r>
              <a:rPr lang="en-US" dirty="0" smtClean="0">
                <a:solidFill>
                  <a:srgbClr val="7030A0"/>
                </a:solidFill>
              </a:rPr>
              <a:t>Do not pretend to know all about the organization.</a:t>
            </a:r>
          </a:p>
          <a:p>
            <a:r>
              <a:rPr lang="en-US" dirty="0" smtClean="0">
                <a:solidFill>
                  <a:srgbClr val="7030A0"/>
                </a:solidFill>
              </a:rPr>
              <a:t>Learn from all supervisors, both good ones and the less skilled.</a:t>
            </a:r>
          </a:p>
          <a:p>
            <a:r>
              <a:rPr lang="en-US" dirty="0" smtClean="0">
                <a:solidFill>
                  <a:srgbClr val="7030A0"/>
                </a:solidFill>
              </a:rPr>
              <a:t>Be considerate and polite at all times</a:t>
            </a:r>
            <a:endParaRPr lang="en-US" dirty="0">
              <a:solidFill>
                <a:srgbClr val="7030A0"/>
              </a:solidFill>
            </a:endParaRPr>
          </a:p>
        </p:txBody>
      </p:sp>
      <p:sp>
        <p:nvSpPr>
          <p:cNvPr id="4" name="Footer Placeholder 3"/>
          <p:cNvSpPr>
            <a:spLocks noGrp="1"/>
          </p:cNvSpPr>
          <p:nvPr>
            <p:ph type="ftr" sz="quarter" idx="11"/>
          </p:nvPr>
        </p:nvSpPr>
        <p:spPr/>
        <p:txBody>
          <a:bodyPr/>
          <a:lstStyle/>
          <a:p>
            <a:r>
              <a:rPr lang="en-US" smtClean="0"/>
              <a:t>Copyright © 2018 Resource Center for CareerTech Advancement</a:t>
            </a:r>
            <a:endParaRPr lang="en-US" dirty="0"/>
          </a:p>
        </p:txBody>
      </p:sp>
    </p:spTree>
    <p:extLst>
      <p:ext uri="{BB962C8B-B14F-4D97-AF65-F5344CB8AC3E}">
        <p14:creationId xmlns:p14="http://schemas.microsoft.com/office/powerpoint/2010/main" val="37384577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7030A0"/>
                </a:solidFill>
              </a:rPr>
              <a:t>Getting Along with Co-Workers</a:t>
            </a:r>
            <a:endParaRPr lang="en-US" b="1" dirty="0">
              <a:solidFill>
                <a:srgbClr val="7030A0"/>
              </a:solidFill>
            </a:endParaRPr>
          </a:p>
        </p:txBody>
      </p:sp>
      <p:sp>
        <p:nvSpPr>
          <p:cNvPr id="3" name="Content Placeholder 2"/>
          <p:cNvSpPr>
            <a:spLocks noGrp="1"/>
          </p:cNvSpPr>
          <p:nvPr>
            <p:ph idx="1"/>
          </p:nvPr>
        </p:nvSpPr>
        <p:spPr/>
        <p:txBody>
          <a:bodyPr/>
          <a:lstStyle/>
          <a:p>
            <a:r>
              <a:rPr lang="en-US" dirty="0" smtClean="0">
                <a:solidFill>
                  <a:srgbClr val="7030A0"/>
                </a:solidFill>
              </a:rPr>
              <a:t>Introduce yourself.</a:t>
            </a:r>
          </a:p>
          <a:p>
            <a:r>
              <a:rPr lang="en-US" dirty="0" smtClean="0">
                <a:solidFill>
                  <a:srgbClr val="7030A0"/>
                </a:solidFill>
              </a:rPr>
              <a:t>Be pleasant, cheerful, and friendly to everyone.</a:t>
            </a:r>
          </a:p>
          <a:p>
            <a:r>
              <a:rPr lang="en-US" dirty="0" smtClean="0">
                <a:solidFill>
                  <a:srgbClr val="7030A0"/>
                </a:solidFill>
              </a:rPr>
              <a:t>Learn the names and interests of other employees.</a:t>
            </a:r>
          </a:p>
          <a:p>
            <a:r>
              <a:rPr lang="en-US" dirty="0" smtClean="0">
                <a:solidFill>
                  <a:srgbClr val="7030A0"/>
                </a:solidFill>
              </a:rPr>
              <a:t>Greet or smile at other employees when arriving for work.</a:t>
            </a:r>
          </a:p>
          <a:p>
            <a:r>
              <a:rPr lang="en-US" dirty="0" smtClean="0">
                <a:solidFill>
                  <a:srgbClr val="7030A0"/>
                </a:solidFill>
              </a:rPr>
              <a:t>Listen, ask questions, and thank those who try to be helpful.</a:t>
            </a:r>
          </a:p>
          <a:p>
            <a:r>
              <a:rPr lang="en-US" dirty="0" smtClean="0">
                <a:solidFill>
                  <a:srgbClr val="7030A0"/>
                </a:solidFill>
              </a:rPr>
              <a:t>Say good-bye or make gestures to say good-bye when leaving for the day.</a:t>
            </a:r>
          </a:p>
          <a:p>
            <a:r>
              <a:rPr lang="en-US" dirty="0" smtClean="0">
                <a:solidFill>
                  <a:srgbClr val="7030A0"/>
                </a:solidFill>
              </a:rPr>
              <a:t>Do not force yourself on others.</a:t>
            </a:r>
            <a:endParaRPr lang="en-US" dirty="0">
              <a:solidFill>
                <a:srgbClr val="7030A0"/>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3644" y="480290"/>
            <a:ext cx="3744234" cy="2420796"/>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a:t>
            </a:r>
            <a:endParaRPr lang="en-US" dirty="0"/>
          </a:p>
        </p:txBody>
      </p:sp>
    </p:spTree>
    <p:extLst>
      <p:ext uri="{BB962C8B-B14F-4D97-AF65-F5344CB8AC3E}">
        <p14:creationId xmlns:p14="http://schemas.microsoft.com/office/powerpoint/2010/main" val="36409579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7030A0"/>
                </a:solidFill>
              </a:rPr>
              <a:t>Identify Possible Careers</a:t>
            </a:r>
            <a:endParaRPr lang="en-US" b="1" dirty="0">
              <a:solidFill>
                <a:srgbClr val="7030A0"/>
              </a:solidFill>
            </a:endParaRPr>
          </a:p>
        </p:txBody>
      </p:sp>
      <p:sp>
        <p:nvSpPr>
          <p:cNvPr id="3" name="Content Placeholder 2"/>
          <p:cNvSpPr>
            <a:spLocks noGrp="1"/>
          </p:cNvSpPr>
          <p:nvPr>
            <p:ph idx="1"/>
          </p:nvPr>
        </p:nvSpPr>
        <p:spPr/>
        <p:txBody>
          <a:bodyPr/>
          <a:lstStyle/>
          <a:p>
            <a:r>
              <a:rPr lang="en-US" dirty="0" smtClean="0">
                <a:solidFill>
                  <a:srgbClr val="7030A0"/>
                </a:solidFill>
              </a:rPr>
              <a:t>Define your future needs and wants.</a:t>
            </a:r>
          </a:p>
          <a:p>
            <a:r>
              <a:rPr lang="en-US" dirty="0" smtClean="0">
                <a:solidFill>
                  <a:srgbClr val="7030A0"/>
                </a:solidFill>
              </a:rPr>
              <a:t>Identify possible careers that suit you.</a:t>
            </a:r>
          </a:p>
          <a:p>
            <a:r>
              <a:rPr lang="en-US" dirty="0" smtClean="0">
                <a:solidFill>
                  <a:srgbClr val="7030A0"/>
                </a:solidFill>
              </a:rPr>
              <a:t>Gather career information about each possible career.</a:t>
            </a:r>
          </a:p>
          <a:p>
            <a:r>
              <a:rPr lang="en-US" dirty="0" smtClean="0">
                <a:solidFill>
                  <a:srgbClr val="7030A0"/>
                </a:solidFill>
              </a:rPr>
              <a:t>Evaluate your choices.</a:t>
            </a:r>
          </a:p>
          <a:p>
            <a:r>
              <a:rPr lang="en-US" dirty="0" smtClean="0">
                <a:solidFill>
                  <a:srgbClr val="7030A0"/>
                </a:solidFill>
              </a:rPr>
              <a:t>Choose a career path.</a:t>
            </a:r>
          </a:p>
          <a:p>
            <a:r>
              <a:rPr lang="en-US" dirty="0" smtClean="0">
                <a:solidFill>
                  <a:srgbClr val="7030A0"/>
                </a:solidFill>
              </a:rPr>
              <a:t>Design a plan to reach your goal.</a:t>
            </a:r>
          </a:p>
          <a:p>
            <a:r>
              <a:rPr lang="en-US" dirty="0" smtClean="0">
                <a:solidFill>
                  <a:srgbClr val="7030A0"/>
                </a:solidFill>
              </a:rPr>
              <a:t>Be flexible.</a:t>
            </a:r>
          </a:p>
          <a:p>
            <a:r>
              <a:rPr lang="en-US" dirty="0" smtClean="0">
                <a:solidFill>
                  <a:srgbClr val="7030A0"/>
                </a:solidFill>
              </a:rPr>
              <a:t>Continue to evaluate your career.</a:t>
            </a:r>
          </a:p>
          <a:p>
            <a:endParaRPr lang="en-US" dirty="0" smtClean="0">
              <a:solidFill>
                <a:srgbClr val="7030A0"/>
              </a:solidFill>
            </a:endParaRP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8630" y="3429000"/>
            <a:ext cx="4003431" cy="3253178"/>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a:t>
            </a:r>
            <a:endParaRPr lang="en-US" dirty="0"/>
          </a:p>
        </p:txBody>
      </p:sp>
    </p:spTree>
    <p:extLst>
      <p:ext uri="{BB962C8B-B14F-4D97-AF65-F5344CB8AC3E}">
        <p14:creationId xmlns:p14="http://schemas.microsoft.com/office/powerpoint/2010/main" val="34270928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7030A0"/>
                </a:solidFill>
              </a:rPr>
              <a:t>Getting Along with Co-Workers - continued</a:t>
            </a:r>
            <a:endParaRPr lang="en-US" b="1" dirty="0">
              <a:solidFill>
                <a:srgbClr val="7030A0"/>
              </a:solidFill>
            </a:endParaRPr>
          </a:p>
        </p:txBody>
      </p:sp>
      <p:sp>
        <p:nvSpPr>
          <p:cNvPr id="3" name="Content Placeholder 2"/>
          <p:cNvSpPr>
            <a:spLocks noGrp="1"/>
          </p:cNvSpPr>
          <p:nvPr>
            <p:ph idx="1"/>
          </p:nvPr>
        </p:nvSpPr>
        <p:spPr/>
        <p:txBody>
          <a:bodyPr/>
          <a:lstStyle/>
          <a:p>
            <a:r>
              <a:rPr lang="en-US" dirty="0" smtClean="0">
                <a:solidFill>
                  <a:srgbClr val="7030A0"/>
                </a:solidFill>
              </a:rPr>
              <a:t>If invited, join employer-sponsored social groups/teams.</a:t>
            </a:r>
          </a:p>
          <a:p>
            <a:r>
              <a:rPr lang="en-US" dirty="0" smtClean="0">
                <a:solidFill>
                  <a:srgbClr val="7030A0"/>
                </a:solidFill>
              </a:rPr>
              <a:t>Realize that new employees may have fewer privileges.</a:t>
            </a:r>
          </a:p>
          <a:p>
            <a:r>
              <a:rPr lang="en-US" dirty="0" smtClean="0">
                <a:solidFill>
                  <a:srgbClr val="7030A0"/>
                </a:solidFill>
              </a:rPr>
              <a:t>Do not talk about your salary.</a:t>
            </a:r>
          </a:p>
          <a:p>
            <a:r>
              <a:rPr lang="en-US" dirty="0" smtClean="0">
                <a:solidFill>
                  <a:srgbClr val="7030A0"/>
                </a:solidFill>
              </a:rPr>
              <a:t>Cooperate with co-workers and help them when possible.</a:t>
            </a:r>
          </a:p>
          <a:p>
            <a:r>
              <a:rPr lang="en-US" dirty="0" smtClean="0">
                <a:solidFill>
                  <a:srgbClr val="7030A0"/>
                </a:solidFill>
              </a:rPr>
              <a:t>Maintain a positive attitude toward co-workers.</a:t>
            </a:r>
          </a:p>
          <a:p>
            <a:r>
              <a:rPr lang="en-US" dirty="0" smtClean="0">
                <a:solidFill>
                  <a:srgbClr val="7030A0"/>
                </a:solidFill>
              </a:rPr>
              <a:t>Show your enthusiasm.</a:t>
            </a:r>
          </a:p>
          <a:p>
            <a:r>
              <a:rPr lang="en-US" dirty="0" smtClean="0">
                <a:solidFill>
                  <a:srgbClr val="7030A0"/>
                </a:solidFill>
              </a:rPr>
              <a:t>Show a sense of humor; be able to laugh, but don’t try to be the company clown.</a:t>
            </a:r>
            <a:endParaRPr lang="en-US" dirty="0">
              <a:solidFill>
                <a:srgbClr val="7030A0"/>
              </a:solidFill>
            </a:endParaRPr>
          </a:p>
        </p:txBody>
      </p:sp>
      <p:sp>
        <p:nvSpPr>
          <p:cNvPr id="4" name="Footer Placeholder 3"/>
          <p:cNvSpPr>
            <a:spLocks noGrp="1"/>
          </p:cNvSpPr>
          <p:nvPr>
            <p:ph type="ftr" sz="quarter" idx="11"/>
          </p:nvPr>
        </p:nvSpPr>
        <p:spPr/>
        <p:txBody>
          <a:bodyPr/>
          <a:lstStyle/>
          <a:p>
            <a:r>
              <a:rPr lang="en-US" smtClean="0"/>
              <a:t>Copyright © 2018 Resource Center for CareerTech Advancement</a:t>
            </a:r>
            <a:endParaRPr lang="en-US" dirty="0"/>
          </a:p>
        </p:txBody>
      </p:sp>
    </p:spTree>
    <p:extLst>
      <p:ext uri="{BB962C8B-B14F-4D97-AF65-F5344CB8AC3E}">
        <p14:creationId xmlns:p14="http://schemas.microsoft.com/office/powerpoint/2010/main" val="486855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7030A0"/>
                </a:solidFill>
              </a:rPr>
              <a:t>Reasons People Lose Jobs</a:t>
            </a:r>
            <a:endParaRPr lang="en-US" b="1" dirty="0">
              <a:solidFill>
                <a:srgbClr val="7030A0"/>
              </a:solidFill>
            </a:endParaRPr>
          </a:p>
        </p:txBody>
      </p:sp>
      <p:sp>
        <p:nvSpPr>
          <p:cNvPr id="3" name="Content Placeholder 2"/>
          <p:cNvSpPr>
            <a:spLocks noGrp="1"/>
          </p:cNvSpPr>
          <p:nvPr>
            <p:ph idx="1"/>
          </p:nvPr>
        </p:nvSpPr>
        <p:spPr/>
        <p:txBody>
          <a:bodyPr/>
          <a:lstStyle/>
          <a:p>
            <a:r>
              <a:rPr lang="en-US" dirty="0" smtClean="0">
                <a:solidFill>
                  <a:srgbClr val="7030A0"/>
                </a:solidFill>
              </a:rPr>
              <a:t>Poor human relations and attitude.</a:t>
            </a:r>
          </a:p>
          <a:p>
            <a:r>
              <a:rPr lang="en-US" dirty="0" smtClean="0">
                <a:solidFill>
                  <a:srgbClr val="7030A0"/>
                </a:solidFill>
              </a:rPr>
              <a:t>Lack of technical knowledge.</a:t>
            </a:r>
          </a:p>
          <a:p>
            <a:r>
              <a:rPr lang="en-US" dirty="0" smtClean="0">
                <a:solidFill>
                  <a:srgbClr val="7030A0"/>
                </a:solidFill>
              </a:rPr>
              <a:t>Low dedication to work ethic.</a:t>
            </a:r>
          </a:p>
          <a:p>
            <a:endParaRPr lang="en-US" dirty="0">
              <a:solidFill>
                <a:srgbClr val="7030A0"/>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9889" y="1825625"/>
            <a:ext cx="4837176" cy="4267200"/>
          </a:xfrm>
          <a:prstGeom prst="rect">
            <a:avLst/>
          </a:prstGeom>
        </p:spPr>
      </p:pic>
      <p:sp>
        <p:nvSpPr>
          <p:cNvPr id="4" name="Footer Placeholder 3"/>
          <p:cNvSpPr>
            <a:spLocks noGrp="1"/>
          </p:cNvSpPr>
          <p:nvPr>
            <p:ph type="ftr" sz="quarter" idx="11"/>
          </p:nvPr>
        </p:nvSpPr>
        <p:spPr/>
        <p:txBody>
          <a:bodyPr/>
          <a:lstStyle/>
          <a:p>
            <a:r>
              <a:rPr lang="en-US" smtClean="0"/>
              <a:t>Copyright © 2018 Resource Center for CareerTech Advancement</a:t>
            </a:r>
            <a:endParaRPr lang="en-US" dirty="0"/>
          </a:p>
        </p:txBody>
      </p:sp>
    </p:spTree>
    <p:extLst>
      <p:ext uri="{BB962C8B-B14F-4D97-AF65-F5344CB8AC3E}">
        <p14:creationId xmlns:p14="http://schemas.microsoft.com/office/powerpoint/2010/main" val="12654059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7030A0"/>
                </a:solidFill>
              </a:rPr>
              <a:t>Communicating a Positive Work Ethic</a:t>
            </a:r>
            <a:endParaRPr lang="en-US" b="1" dirty="0">
              <a:solidFill>
                <a:srgbClr val="7030A0"/>
              </a:solidFill>
            </a:endParaRPr>
          </a:p>
        </p:txBody>
      </p:sp>
      <p:sp>
        <p:nvSpPr>
          <p:cNvPr id="3" name="Content Placeholder 2"/>
          <p:cNvSpPr>
            <a:spLocks noGrp="1"/>
          </p:cNvSpPr>
          <p:nvPr>
            <p:ph idx="1"/>
          </p:nvPr>
        </p:nvSpPr>
        <p:spPr>
          <a:xfrm>
            <a:off x="838200" y="1825625"/>
            <a:ext cx="10515600" cy="4838944"/>
          </a:xfrm>
        </p:spPr>
        <p:txBody>
          <a:bodyPr/>
          <a:lstStyle/>
          <a:p>
            <a:r>
              <a:rPr lang="en-US" dirty="0" smtClean="0">
                <a:solidFill>
                  <a:srgbClr val="7030A0"/>
                </a:solidFill>
              </a:rPr>
              <a:t>Being punctual </a:t>
            </a:r>
          </a:p>
          <a:p>
            <a:pPr lvl="1"/>
            <a:r>
              <a:rPr lang="en-US" dirty="0" smtClean="0">
                <a:solidFill>
                  <a:srgbClr val="7030A0"/>
                </a:solidFill>
              </a:rPr>
              <a:t>Arrive 10 – 15 minutes early,</a:t>
            </a:r>
          </a:p>
          <a:p>
            <a:pPr lvl="1"/>
            <a:r>
              <a:rPr lang="en-US" dirty="0" smtClean="0">
                <a:solidFill>
                  <a:srgbClr val="7030A0"/>
                </a:solidFill>
              </a:rPr>
              <a:t>Dress and gather tools on your own time.</a:t>
            </a:r>
          </a:p>
          <a:p>
            <a:pPr lvl="1"/>
            <a:r>
              <a:rPr lang="en-US" dirty="0" smtClean="0">
                <a:solidFill>
                  <a:srgbClr val="7030A0"/>
                </a:solidFill>
              </a:rPr>
              <a:t>Return from breaks on time</a:t>
            </a:r>
          </a:p>
          <a:p>
            <a:pPr lvl="1"/>
            <a:r>
              <a:rPr lang="en-US" dirty="0" smtClean="0">
                <a:solidFill>
                  <a:srgbClr val="7030A0"/>
                </a:solidFill>
              </a:rPr>
              <a:t>Run personal errands on your own time.</a:t>
            </a:r>
          </a:p>
          <a:p>
            <a:pPr lvl="1"/>
            <a:r>
              <a:rPr lang="en-US" dirty="0" smtClean="0">
                <a:solidFill>
                  <a:srgbClr val="7030A0"/>
                </a:solidFill>
              </a:rPr>
              <a:t>Don’t watch the clock.</a:t>
            </a:r>
          </a:p>
          <a:p>
            <a:pPr lvl="1"/>
            <a:r>
              <a:rPr lang="en-US" dirty="0" smtClean="0">
                <a:solidFill>
                  <a:srgbClr val="7030A0"/>
                </a:solidFill>
              </a:rPr>
              <a:t>Be willing to work longer if needed.</a:t>
            </a:r>
          </a:p>
          <a:p>
            <a:pPr lvl="1"/>
            <a:r>
              <a:rPr lang="en-US" dirty="0" smtClean="0">
                <a:solidFill>
                  <a:srgbClr val="7030A0"/>
                </a:solidFill>
              </a:rPr>
              <a:t>Never rush or walk away from a customer for a break or to leave work.</a:t>
            </a:r>
          </a:p>
          <a:p>
            <a:r>
              <a:rPr lang="en-US" dirty="0" smtClean="0">
                <a:solidFill>
                  <a:srgbClr val="7030A0"/>
                </a:solidFill>
              </a:rPr>
              <a:t>Appearing neat and appropriately dressed</a:t>
            </a:r>
          </a:p>
          <a:p>
            <a:pPr lvl="1"/>
            <a:r>
              <a:rPr lang="en-US" dirty="0" smtClean="0">
                <a:solidFill>
                  <a:srgbClr val="7030A0"/>
                </a:solidFill>
              </a:rPr>
              <a:t>Keep hands and nails clean.</a:t>
            </a:r>
          </a:p>
          <a:p>
            <a:pPr lvl="1"/>
            <a:r>
              <a:rPr lang="en-US" dirty="0" smtClean="0">
                <a:solidFill>
                  <a:srgbClr val="7030A0"/>
                </a:solidFill>
              </a:rPr>
              <a:t>Avoid dangling jewelry.</a:t>
            </a:r>
          </a:p>
          <a:p>
            <a:pPr lvl="1"/>
            <a:endParaRPr lang="en-US" dirty="0" smtClean="0">
              <a:solidFill>
                <a:srgbClr val="7030A0"/>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45185" y="1467521"/>
            <a:ext cx="2949291" cy="3002571"/>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a:t>
            </a:r>
            <a:endParaRPr lang="en-US" dirty="0"/>
          </a:p>
        </p:txBody>
      </p:sp>
    </p:spTree>
    <p:extLst>
      <p:ext uri="{BB962C8B-B14F-4D97-AF65-F5344CB8AC3E}">
        <p14:creationId xmlns:p14="http://schemas.microsoft.com/office/powerpoint/2010/main" val="2702983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539" y="365125"/>
            <a:ext cx="11342076" cy="1325563"/>
          </a:xfrm>
        </p:spPr>
        <p:txBody>
          <a:bodyPr/>
          <a:lstStyle/>
          <a:p>
            <a:r>
              <a:rPr lang="en-US" b="1" dirty="0" smtClean="0">
                <a:solidFill>
                  <a:srgbClr val="7030A0"/>
                </a:solidFill>
              </a:rPr>
              <a:t>Communicating a Positive Work Ethic - continued</a:t>
            </a:r>
            <a:endParaRPr lang="en-US" b="1" dirty="0">
              <a:solidFill>
                <a:srgbClr val="7030A0"/>
              </a:solidFill>
            </a:endParaRPr>
          </a:p>
        </p:txBody>
      </p:sp>
      <p:sp>
        <p:nvSpPr>
          <p:cNvPr id="3" name="Content Placeholder 2"/>
          <p:cNvSpPr>
            <a:spLocks noGrp="1"/>
          </p:cNvSpPr>
          <p:nvPr>
            <p:ph idx="1"/>
          </p:nvPr>
        </p:nvSpPr>
        <p:spPr>
          <a:xfrm>
            <a:off x="838200" y="1825625"/>
            <a:ext cx="10515600" cy="4838944"/>
          </a:xfrm>
        </p:spPr>
        <p:txBody>
          <a:bodyPr/>
          <a:lstStyle/>
          <a:p>
            <a:r>
              <a:rPr lang="en-US" dirty="0" smtClean="0">
                <a:solidFill>
                  <a:srgbClr val="7030A0"/>
                </a:solidFill>
              </a:rPr>
              <a:t>Appear neat and appropriately dressed - continued</a:t>
            </a:r>
          </a:p>
          <a:p>
            <a:pPr lvl="1"/>
            <a:r>
              <a:rPr lang="en-US" dirty="0" smtClean="0">
                <a:solidFill>
                  <a:srgbClr val="7030A0"/>
                </a:solidFill>
              </a:rPr>
              <a:t>Avoid clothing fads, jeans, and t-shirts unless part of the dress code.</a:t>
            </a:r>
          </a:p>
          <a:p>
            <a:pPr lvl="1"/>
            <a:r>
              <a:rPr lang="en-US" dirty="0" smtClean="0">
                <a:solidFill>
                  <a:srgbClr val="7030A0"/>
                </a:solidFill>
              </a:rPr>
              <a:t>Guard against body and breath odor.</a:t>
            </a:r>
          </a:p>
          <a:p>
            <a:pPr lvl="1"/>
            <a:r>
              <a:rPr lang="en-US" dirty="0" smtClean="0">
                <a:solidFill>
                  <a:srgbClr val="7030A0"/>
                </a:solidFill>
              </a:rPr>
              <a:t>Keep hair clean and styled.</a:t>
            </a:r>
          </a:p>
          <a:p>
            <a:pPr lvl="1"/>
            <a:r>
              <a:rPr lang="en-US" dirty="0" smtClean="0">
                <a:solidFill>
                  <a:srgbClr val="7030A0"/>
                </a:solidFill>
              </a:rPr>
              <a:t>Use as little make-up as possible.</a:t>
            </a:r>
          </a:p>
          <a:p>
            <a:pPr lvl="1"/>
            <a:r>
              <a:rPr lang="en-US" dirty="0" smtClean="0">
                <a:solidFill>
                  <a:srgbClr val="7030A0"/>
                </a:solidFill>
              </a:rPr>
              <a:t>Put on a smile.</a:t>
            </a:r>
          </a:p>
          <a:p>
            <a:pPr marL="228600" lvl="1"/>
            <a:r>
              <a:rPr lang="en-US" sz="2800" dirty="0" smtClean="0">
                <a:solidFill>
                  <a:srgbClr val="7030A0"/>
                </a:solidFill>
              </a:rPr>
              <a:t>Visiting on the job</a:t>
            </a:r>
          </a:p>
          <a:p>
            <a:pPr marL="685800" lvl="2"/>
            <a:r>
              <a:rPr lang="en-US" sz="2400" dirty="0" smtClean="0">
                <a:solidFill>
                  <a:srgbClr val="7030A0"/>
                </a:solidFill>
              </a:rPr>
              <a:t>Limit personal phone calls and email.</a:t>
            </a:r>
          </a:p>
          <a:p>
            <a:pPr marL="685800" lvl="2"/>
            <a:r>
              <a:rPr lang="en-US" sz="2400" dirty="0" smtClean="0">
                <a:solidFill>
                  <a:srgbClr val="7030A0"/>
                </a:solidFill>
              </a:rPr>
              <a:t>Make sure family and friends know they shouldn’t call or have long visits during work hours.</a:t>
            </a:r>
          </a:p>
          <a:p>
            <a:pPr lvl="1"/>
            <a:endParaRPr lang="en-US" dirty="0" smtClean="0">
              <a:solidFill>
                <a:srgbClr val="7030A0"/>
              </a:solidFill>
            </a:endParaRPr>
          </a:p>
          <a:p>
            <a:pPr lvl="1"/>
            <a:endParaRPr lang="en-US" dirty="0" smtClean="0">
              <a:solidFill>
                <a:srgbClr val="7030A0"/>
              </a:solidFill>
            </a:endParaRPr>
          </a:p>
        </p:txBody>
      </p:sp>
      <p:sp>
        <p:nvSpPr>
          <p:cNvPr id="4" name="Footer Placeholder 3"/>
          <p:cNvSpPr>
            <a:spLocks noGrp="1"/>
          </p:cNvSpPr>
          <p:nvPr>
            <p:ph type="ftr" sz="quarter" idx="11"/>
          </p:nvPr>
        </p:nvSpPr>
        <p:spPr/>
        <p:txBody>
          <a:bodyPr/>
          <a:lstStyle/>
          <a:p>
            <a:r>
              <a:rPr lang="en-US" smtClean="0"/>
              <a:t>Copyright © 2018 Resource Center for CareerTech Advancement</a:t>
            </a:r>
            <a:endParaRPr lang="en-US" dirty="0"/>
          </a:p>
        </p:txBody>
      </p:sp>
    </p:spTree>
    <p:extLst>
      <p:ext uri="{BB962C8B-B14F-4D97-AF65-F5344CB8AC3E}">
        <p14:creationId xmlns:p14="http://schemas.microsoft.com/office/powerpoint/2010/main" val="29849419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539" y="365125"/>
            <a:ext cx="11342076" cy="1325563"/>
          </a:xfrm>
        </p:spPr>
        <p:txBody>
          <a:bodyPr/>
          <a:lstStyle/>
          <a:p>
            <a:r>
              <a:rPr lang="en-US" b="1" dirty="0" smtClean="0">
                <a:solidFill>
                  <a:srgbClr val="7030A0"/>
                </a:solidFill>
              </a:rPr>
              <a:t>Communicating a Positive Work Ethic - continued</a:t>
            </a:r>
            <a:endParaRPr lang="en-US" b="1" dirty="0">
              <a:solidFill>
                <a:srgbClr val="7030A0"/>
              </a:solidFill>
            </a:endParaRPr>
          </a:p>
        </p:txBody>
      </p:sp>
      <p:sp>
        <p:nvSpPr>
          <p:cNvPr id="3" name="Content Placeholder 2"/>
          <p:cNvSpPr>
            <a:spLocks noGrp="1"/>
          </p:cNvSpPr>
          <p:nvPr>
            <p:ph idx="1"/>
          </p:nvPr>
        </p:nvSpPr>
        <p:spPr>
          <a:xfrm>
            <a:off x="838200" y="1899138"/>
            <a:ext cx="10515600" cy="4765431"/>
          </a:xfrm>
        </p:spPr>
        <p:txBody>
          <a:bodyPr>
            <a:normAutofit/>
          </a:bodyPr>
          <a:lstStyle/>
          <a:p>
            <a:r>
              <a:rPr lang="en-US" dirty="0" smtClean="0">
                <a:solidFill>
                  <a:srgbClr val="7030A0"/>
                </a:solidFill>
              </a:rPr>
              <a:t>Missing work</a:t>
            </a:r>
          </a:p>
          <a:p>
            <a:pPr lvl="1"/>
            <a:r>
              <a:rPr lang="en-US" dirty="0" smtClean="0">
                <a:solidFill>
                  <a:srgbClr val="7030A0"/>
                </a:solidFill>
              </a:rPr>
              <a:t>Have good attendance and maintain good references.</a:t>
            </a:r>
          </a:p>
          <a:p>
            <a:pPr lvl="1"/>
            <a:r>
              <a:rPr lang="en-US" dirty="0" smtClean="0">
                <a:solidFill>
                  <a:srgbClr val="7030A0"/>
                </a:solidFill>
              </a:rPr>
              <a:t>Try not to miss when you know there are many tasks to be                completed.</a:t>
            </a:r>
          </a:p>
          <a:p>
            <a:pPr lvl="1"/>
            <a:r>
              <a:rPr lang="en-US" dirty="0" smtClean="0">
                <a:solidFill>
                  <a:srgbClr val="7030A0"/>
                </a:solidFill>
              </a:rPr>
              <a:t>Call your employer as early as possible when you must miss                           work for illness.</a:t>
            </a:r>
          </a:p>
          <a:p>
            <a:pPr lvl="1"/>
            <a:r>
              <a:rPr lang="en-US" dirty="0" smtClean="0">
                <a:solidFill>
                  <a:srgbClr val="7030A0"/>
                </a:solidFill>
              </a:rPr>
              <a:t>Always ask, not tell, your supervisor when you need time off.</a:t>
            </a:r>
          </a:p>
          <a:p>
            <a:pPr lvl="1"/>
            <a:r>
              <a:rPr lang="en-US" dirty="0" smtClean="0">
                <a:solidFill>
                  <a:srgbClr val="7030A0"/>
                </a:solidFill>
              </a:rPr>
              <a:t>Ask for time off as early as possible, and also remind your supervisor again several days before taking off.</a:t>
            </a:r>
          </a:p>
          <a:p>
            <a:pPr lvl="1"/>
            <a:r>
              <a:rPr lang="en-US" dirty="0" smtClean="0">
                <a:solidFill>
                  <a:srgbClr val="7030A0"/>
                </a:solidFill>
              </a:rPr>
              <a:t>Thank your supervisor for letting you off.</a:t>
            </a:r>
          </a:p>
          <a:p>
            <a:pPr lvl="1"/>
            <a:r>
              <a:rPr lang="en-US" dirty="0" smtClean="0">
                <a:solidFill>
                  <a:srgbClr val="7030A0"/>
                </a:solidFill>
              </a:rPr>
              <a:t>Be willing to trade hours with co-workers.</a:t>
            </a:r>
          </a:p>
          <a:p>
            <a:pPr lvl="1"/>
            <a:r>
              <a:rPr lang="en-US" dirty="0" smtClean="0">
                <a:solidFill>
                  <a:srgbClr val="7030A0"/>
                </a:solidFill>
              </a:rPr>
              <a:t>Be willing to go into work on short notice when possible.</a:t>
            </a:r>
          </a:p>
          <a:p>
            <a:pPr lvl="1"/>
            <a:endParaRPr lang="en-US" dirty="0" smtClean="0">
              <a:solidFill>
                <a:srgbClr val="7030A0"/>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00273" y="1327637"/>
            <a:ext cx="2769342" cy="2410502"/>
          </a:xfrm>
          <a:prstGeom prst="rect">
            <a:avLst/>
          </a:prstGeom>
        </p:spPr>
      </p:pic>
      <p:sp>
        <p:nvSpPr>
          <p:cNvPr id="4" name="Footer Placeholder 3"/>
          <p:cNvSpPr>
            <a:spLocks noGrp="1"/>
          </p:cNvSpPr>
          <p:nvPr>
            <p:ph type="ftr" sz="quarter" idx="11"/>
          </p:nvPr>
        </p:nvSpPr>
        <p:spPr/>
        <p:txBody>
          <a:bodyPr/>
          <a:lstStyle/>
          <a:p>
            <a:r>
              <a:rPr lang="en-US" smtClean="0"/>
              <a:t>Copyright © 2018 Resource Center for CareerTech Advancement</a:t>
            </a:r>
            <a:endParaRPr lang="en-US" dirty="0"/>
          </a:p>
        </p:txBody>
      </p:sp>
    </p:spTree>
    <p:extLst>
      <p:ext uri="{BB962C8B-B14F-4D97-AF65-F5344CB8AC3E}">
        <p14:creationId xmlns:p14="http://schemas.microsoft.com/office/powerpoint/2010/main" val="9810323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539" y="365125"/>
            <a:ext cx="11342076" cy="1325563"/>
          </a:xfrm>
        </p:spPr>
        <p:txBody>
          <a:bodyPr/>
          <a:lstStyle/>
          <a:p>
            <a:r>
              <a:rPr lang="en-US" b="1" dirty="0" smtClean="0">
                <a:solidFill>
                  <a:srgbClr val="7030A0"/>
                </a:solidFill>
              </a:rPr>
              <a:t>Communicating a Positive Work Ethic - continued</a:t>
            </a:r>
            <a:endParaRPr lang="en-US" b="1" dirty="0">
              <a:solidFill>
                <a:srgbClr val="7030A0"/>
              </a:solidFill>
            </a:endParaRPr>
          </a:p>
        </p:txBody>
      </p:sp>
      <p:sp>
        <p:nvSpPr>
          <p:cNvPr id="3" name="Content Placeholder 2"/>
          <p:cNvSpPr>
            <a:spLocks noGrp="1"/>
          </p:cNvSpPr>
          <p:nvPr>
            <p:ph idx="1"/>
          </p:nvPr>
        </p:nvSpPr>
        <p:spPr>
          <a:xfrm>
            <a:off x="838200" y="1899138"/>
            <a:ext cx="10515600" cy="4765431"/>
          </a:xfrm>
        </p:spPr>
        <p:txBody>
          <a:bodyPr>
            <a:normAutofit/>
          </a:bodyPr>
          <a:lstStyle/>
          <a:p>
            <a:r>
              <a:rPr lang="en-US" dirty="0" smtClean="0">
                <a:solidFill>
                  <a:srgbClr val="7030A0"/>
                </a:solidFill>
              </a:rPr>
              <a:t>Keeping busy</a:t>
            </a:r>
          </a:p>
          <a:p>
            <a:pPr lvl="1"/>
            <a:r>
              <a:rPr lang="en-US" dirty="0" smtClean="0">
                <a:solidFill>
                  <a:srgbClr val="7030A0"/>
                </a:solidFill>
              </a:rPr>
              <a:t>Look for extra work to do when regular work is finished.</a:t>
            </a:r>
          </a:p>
          <a:p>
            <a:pPr lvl="2"/>
            <a:r>
              <a:rPr lang="en-US" dirty="0" smtClean="0">
                <a:solidFill>
                  <a:srgbClr val="7030A0"/>
                </a:solidFill>
              </a:rPr>
              <a:t>Things always need to be cleaned, straightened, stacked, marked, or displayed.</a:t>
            </a:r>
          </a:p>
          <a:p>
            <a:pPr lvl="2"/>
            <a:r>
              <a:rPr lang="en-US" dirty="0" smtClean="0">
                <a:solidFill>
                  <a:srgbClr val="7030A0"/>
                </a:solidFill>
              </a:rPr>
              <a:t>Use slack periods to learn more about your job.</a:t>
            </a:r>
          </a:p>
          <a:p>
            <a:pPr lvl="1"/>
            <a:r>
              <a:rPr lang="en-US" dirty="0" smtClean="0">
                <a:solidFill>
                  <a:srgbClr val="7030A0"/>
                </a:solidFill>
              </a:rPr>
              <a:t>Do not wait to be told to do things.</a:t>
            </a:r>
          </a:p>
          <a:p>
            <a:pPr lvl="1"/>
            <a:r>
              <a:rPr lang="en-US" dirty="0" smtClean="0">
                <a:solidFill>
                  <a:srgbClr val="7030A0"/>
                </a:solidFill>
              </a:rPr>
              <a:t>Work even when the supervisor isn’t around.</a:t>
            </a:r>
          </a:p>
          <a:p>
            <a:pPr lvl="1"/>
            <a:r>
              <a:rPr lang="en-US" dirty="0" smtClean="0">
                <a:solidFill>
                  <a:srgbClr val="7030A0"/>
                </a:solidFill>
              </a:rPr>
              <a:t>Stay with a task until it is finished.</a:t>
            </a:r>
          </a:p>
          <a:p>
            <a:pPr lvl="1"/>
            <a:r>
              <a:rPr lang="en-US" dirty="0" smtClean="0">
                <a:solidFill>
                  <a:srgbClr val="7030A0"/>
                </a:solidFill>
              </a:rPr>
              <a:t>Do not become upset if you must repeat a job.</a:t>
            </a:r>
          </a:p>
          <a:p>
            <a:r>
              <a:rPr lang="en-US" dirty="0" smtClean="0">
                <a:solidFill>
                  <a:srgbClr val="7030A0"/>
                </a:solidFill>
              </a:rPr>
              <a:t>Staying poised</a:t>
            </a:r>
          </a:p>
          <a:p>
            <a:pPr lvl="1"/>
            <a:r>
              <a:rPr lang="en-US" dirty="0" smtClean="0">
                <a:solidFill>
                  <a:srgbClr val="7030A0"/>
                </a:solidFill>
              </a:rPr>
              <a:t>Stay calm.</a:t>
            </a:r>
          </a:p>
          <a:p>
            <a:pPr lvl="1"/>
            <a:r>
              <a:rPr lang="en-US" dirty="0" smtClean="0">
                <a:solidFill>
                  <a:srgbClr val="7030A0"/>
                </a:solidFill>
              </a:rPr>
              <a:t>Work quickly and steadily without getting flustered when things go wrong.</a:t>
            </a:r>
          </a:p>
          <a:p>
            <a:pPr lvl="1"/>
            <a:endParaRPr lang="en-US" dirty="0" smtClean="0">
              <a:solidFill>
                <a:srgbClr val="7030A0"/>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69803" y="3353854"/>
            <a:ext cx="2783997" cy="1855998"/>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a:t>
            </a:r>
            <a:endParaRPr lang="en-US" dirty="0"/>
          </a:p>
        </p:txBody>
      </p:sp>
    </p:spTree>
    <p:extLst>
      <p:ext uri="{BB962C8B-B14F-4D97-AF65-F5344CB8AC3E}">
        <p14:creationId xmlns:p14="http://schemas.microsoft.com/office/powerpoint/2010/main" val="35631732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539" y="365125"/>
            <a:ext cx="11342076" cy="1325563"/>
          </a:xfrm>
        </p:spPr>
        <p:txBody>
          <a:bodyPr/>
          <a:lstStyle/>
          <a:p>
            <a:r>
              <a:rPr lang="en-US" b="1" dirty="0" smtClean="0">
                <a:solidFill>
                  <a:srgbClr val="7030A0"/>
                </a:solidFill>
              </a:rPr>
              <a:t>Communicating a Positive Work Ethic - continued</a:t>
            </a:r>
            <a:endParaRPr lang="en-US" b="1" dirty="0">
              <a:solidFill>
                <a:srgbClr val="7030A0"/>
              </a:solidFill>
            </a:endParaRPr>
          </a:p>
        </p:txBody>
      </p:sp>
      <p:sp>
        <p:nvSpPr>
          <p:cNvPr id="3" name="Content Placeholder 2"/>
          <p:cNvSpPr>
            <a:spLocks noGrp="1"/>
          </p:cNvSpPr>
          <p:nvPr>
            <p:ph idx="1"/>
          </p:nvPr>
        </p:nvSpPr>
        <p:spPr>
          <a:xfrm>
            <a:off x="838200" y="1690688"/>
            <a:ext cx="10515600" cy="4973881"/>
          </a:xfrm>
        </p:spPr>
        <p:txBody>
          <a:bodyPr>
            <a:normAutofit/>
          </a:bodyPr>
          <a:lstStyle/>
          <a:p>
            <a:r>
              <a:rPr lang="en-US" dirty="0" smtClean="0">
                <a:solidFill>
                  <a:srgbClr val="7030A0"/>
                </a:solidFill>
              </a:rPr>
              <a:t>Stay poised – continued</a:t>
            </a:r>
          </a:p>
          <a:p>
            <a:pPr lvl="1"/>
            <a:r>
              <a:rPr lang="en-US" dirty="0" smtClean="0">
                <a:solidFill>
                  <a:srgbClr val="7030A0"/>
                </a:solidFill>
              </a:rPr>
              <a:t>Speak in a clear, distinct voice; avoid using slang, cursing, or improper English.</a:t>
            </a:r>
          </a:p>
          <a:p>
            <a:pPr lvl="1"/>
            <a:r>
              <a:rPr lang="en-US" dirty="0" smtClean="0">
                <a:solidFill>
                  <a:srgbClr val="7030A0"/>
                </a:solidFill>
              </a:rPr>
              <a:t>Avoid giggling, a loud voice, or distracting nervous gestures or habits.</a:t>
            </a:r>
          </a:p>
          <a:p>
            <a:r>
              <a:rPr lang="en-US" dirty="0" smtClean="0">
                <a:solidFill>
                  <a:srgbClr val="7030A0"/>
                </a:solidFill>
              </a:rPr>
              <a:t>Being professional</a:t>
            </a:r>
          </a:p>
          <a:p>
            <a:pPr lvl="1"/>
            <a:r>
              <a:rPr lang="en-US" dirty="0" smtClean="0">
                <a:solidFill>
                  <a:srgbClr val="7030A0"/>
                </a:solidFill>
              </a:rPr>
              <a:t>Have a positive attitude.</a:t>
            </a:r>
          </a:p>
          <a:p>
            <a:pPr lvl="1"/>
            <a:r>
              <a:rPr lang="en-US" dirty="0" smtClean="0">
                <a:solidFill>
                  <a:srgbClr val="7030A0"/>
                </a:solidFill>
              </a:rPr>
              <a:t>Be enthusiastic.</a:t>
            </a:r>
          </a:p>
          <a:p>
            <a:pPr lvl="1"/>
            <a:r>
              <a:rPr lang="en-US" dirty="0" smtClean="0">
                <a:solidFill>
                  <a:srgbClr val="7030A0"/>
                </a:solidFill>
              </a:rPr>
              <a:t>Keep an open mind.</a:t>
            </a:r>
          </a:p>
          <a:p>
            <a:pPr lvl="1"/>
            <a:r>
              <a:rPr lang="en-US" dirty="0" smtClean="0">
                <a:solidFill>
                  <a:srgbClr val="7030A0"/>
                </a:solidFill>
              </a:rPr>
              <a:t>Try to learn something new each day.</a:t>
            </a:r>
          </a:p>
          <a:p>
            <a:pPr lvl="1"/>
            <a:r>
              <a:rPr lang="en-US" dirty="0" smtClean="0">
                <a:solidFill>
                  <a:srgbClr val="7030A0"/>
                </a:solidFill>
              </a:rPr>
              <a:t>Read about your profession.</a:t>
            </a:r>
          </a:p>
          <a:p>
            <a:pPr lvl="1"/>
            <a:r>
              <a:rPr lang="en-US" dirty="0" smtClean="0">
                <a:solidFill>
                  <a:srgbClr val="7030A0"/>
                </a:solidFill>
              </a:rPr>
              <a:t>Join and be active in your professional organizations.</a:t>
            </a:r>
          </a:p>
          <a:p>
            <a:pPr lvl="1"/>
            <a:r>
              <a:rPr lang="en-US" dirty="0" smtClean="0">
                <a:solidFill>
                  <a:srgbClr val="7030A0"/>
                </a:solidFill>
              </a:rPr>
              <a:t>Volunteer to attend workshops and in-service programs offered.</a:t>
            </a:r>
          </a:p>
          <a:p>
            <a:pPr lvl="1"/>
            <a:r>
              <a:rPr lang="en-US" dirty="0" smtClean="0">
                <a:solidFill>
                  <a:srgbClr val="7030A0"/>
                </a:solidFill>
              </a:rPr>
              <a:t>Continue education in your chosen field.</a:t>
            </a:r>
          </a:p>
          <a:p>
            <a:pPr lvl="1"/>
            <a:endParaRPr lang="en-US" dirty="0" smtClean="0">
              <a:solidFill>
                <a:srgbClr val="7030A0"/>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08258" y="3074273"/>
            <a:ext cx="3496173" cy="2330782"/>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a:t>
            </a:r>
            <a:endParaRPr lang="en-US" dirty="0"/>
          </a:p>
        </p:txBody>
      </p:sp>
    </p:spTree>
    <p:extLst>
      <p:ext uri="{BB962C8B-B14F-4D97-AF65-F5344CB8AC3E}">
        <p14:creationId xmlns:p14="http://schemas.microsoft.com/office/powerpoint/2010/main" val="41543863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539" y="365125"/>
            <a:ext cx="11342076" cy="1325563"/>
          </a:xfrm>
        </p:spPr>
        <p:txBody>
          <a:bodyPr/>
          <a:lstStyle/>
          <a:p>
            <a:r>
              <a:rPr lang="en-US" b="1" dirty="0" smtClean="0">
                <a:solidFill>
                  <a:srgbClr val="7030A0"/>
                </a:solidFill>
              </a:rPr>
              <a:t>Communicating a Positive Work Ethic - continued</a:t>
            </a:r>
            <a:endParaRPr lang="en-US" b="1" dirty="0">
              <a:solidFill>
                <a:srgbClr val="7030A0"/>
              </a:solidFill>
            </a:endParaRPr>
          </a:p>
        </p:txBody>
      </p:sp>
      <p:sp>
        <p:nvSpPr>
          <p:cNvPr id="3" name="Content Placeholder 2"/>
          <p:cNvSpPr>
            <a:spLocks noGrp="1"/>
          </p:cNvSpPr>
          <p:nvPr>
            <p:ph idx="1"/>
          </p:nvPr>
        </p:nvSpPr>
        <p:spPr>
          <a:xfrm>
            <a:off x="838200" y="1690688"/>
            <a:ext cx="10515600" cy="4973881"/>
          </a:xfrm>
        </p:spPr>
        <p:txBody>
          <a:bodyPr>
            <a:normAutofit/>
          </a:bodyPr>
          <a:lstStyle/>
          <a:p>
            <a:r>
              <a:rPr lang="en-US" dirty="0" smtClean="0">
                <a:solidFill>
                  <a:srgbClr val="7030A0"/>
                </a:solidFill>
              </a:rPr>
              <a:t>Communicating effectively</a:t>
            </a:r>
          </a:p>
          <a:p>
            <a:pPr lvl="1"/>
            <a:r>
              <a:rPr lang="en-US" dirty="0" smtClean="0">
                <a:solidFill>
                  <a:srgbClr val="7030A0"/>
                </a:solidFill>
              </a:rPr>
              <a:t>Listen carefully and ask questions if you don’t understand.</a:t>
            </a:r>
          </a:p>
          <a:p>
            <a:pPr lvl="1"/>
            <a:r>
              <a:rPr lang="en-US" dirty="0" smtClean="0">
                <a:solidFill>
                  <a:srgbClr val="7030A0"/>
                </a:solidFill>
              </a:rPr>
              <a:t>Repeat the message or instructions to the sender for verification.</a:t>
            </a:r>
          </a:p>
          <a:p>
            <a:pPr lvl="1"/>
            <a:r>
              <a:rPr lang="en-US" dirty="0" smtClean="0">
                <a:solidFill>
                  <a:srgbClr val="7030A0"/>
                </a:solidFill>
              </a:rPr>
              <a:t>Do not misuse language by name-calling or using emotionally loaded words.</a:t>
            </a:r>
          </a:p>
          <a:p>
            <a:pPr lvl="1"/>
            <a:r>
              <a:rPr lang="en-US" dirty="0" smtClean="0">
                <a:solidFill>
                  <a:srgbClr val="7030A0"/>
                </a:solidFill>
              </a:rPr>
              <a:t>Do not overstate by using words such as “always,” “ever,” and “never which suggest absolute certainty.</a:t>
            </a:r>
          </a:p>
          <a:p>
            <a:pPr lvl="1"/>
            <a:endParaRPr lang="en-US" dirty="0" smtClean="0">
              <a:solidFill>
                <a:srgbClr val="7030A0"/>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87639" y="4211993"/>
            <a:ext cx="5416721" cy="2452576"/>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a:t>
            </a:r>
            <a:endParaRPr lang="en-US" dirty="0"/>
          </a:p>
        </p:txBody>
      </p:sp>
    </p:spTree>
    <p:extLst>
      <p:ext uri="{BB962C8B-B14F-4D97-AF65-F5344CB8AC3E}">
        <p14:creationId xmlns:p14="http://schemas.microsoft.com/office/powerpoint/2010/main" val="15077615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7030A0"/>
                </a:solidFill>
              </a:rPr>
              <a:t>Personal, Social, and Business Ethics</a:t>
            </a:r>
            <a:endParaRPr lang="en-US" b="1" dirty="0">
              <a:solidFill>
                <a:srgbClr val="7030A0"/>
              </a:solidFill>
            </a:endParaRPr>
          </a:p>
        </p:txBody>
      </p:sp>
      <p:sp>
        <p:nvSpPr>
          <p:cNvPr id="3" name="Content Placeholder 2"/>
          <p:cNvSpPr>
            <a:spLocks noGrp="1"/>
          </p:cNvSpPr>
          <p:nvPr>
            <p:ph idx="1"/>
          </p:nvPr>
        </p:nvSpPr>
        <p:spPr/>
        <p:txBody>
          <a:bodyPr/>
          <a:lstStyle/>
          <a:p>
            <a:r>
              <a:rPr lang="en-US" dirty="0" smtClean="0">
                <a:solidFill>
                  <a:srgbClr val="7030A0"/>
                </a:solidFill>
              </a:rPr>
              <a:t>Personal Ethics</a:t>
            </a:r>
          </a:p>
          <a:p>
            <a:pPr lvl="1"/>
            <a:r>
              <a:rPr lang="en-US" dirty="0" smtClean="0">
                <a:solidFill>
                  <a:srgbClr val="7030A0"/>
                </a:solidFill>
              </a:rPr>
              <a:t>As varied as the individual.</a:t>
            </a:r>
          </a:p>
          <a:p>
            <a:pPr lvl="1"/>
            <a:r>
              <a:rPr lang="en-US" dirty="0" smtClean="0">
                <a:solidFill>
                  <a:srgbClr val="7030A0"/>
                </a:solidFill>
              </a:rPr>
              <a:t>Judgements formulated by religious beliefs, family or                                 cultural background, or personal experience.</a:t>
            </a:r>
          </a:p>
          <a:p>
            <a:pPr lvl="1"/>
            <a:r>
              <a:rPr lang="en-US" dirty="0" smtClean="0">
                <a:solidFill>
                  <a:srgbClr val="7030A0"/>
                </a:solidFill>
              </a:rPr>
              <a:t>Values that influence the way a person deals with others.</a:t>
            </a:r>
          </a:p>
          <a:p>
            <a:pPr lvl="1"/>
            <a:r>
              <a:rPr lang="en-US" dirty="0" smtClean="0">
                <a:solidFill>
                  <a:srgbClr val="7030A0"/>
                </a:solidFill>
              </a:rPr>
              <a:t>Judgements determine how a person views and resolves ethical situations.</a:t>
            </a:r>
          </a:p>
          <a:p>
            <a:r>
              <a:rPr lang="en-US" dirty="0" smtClean="0">
                <a:solidFill>
                  <a:srgbClr val="7030A0"/>
                </a:solidFill>
              </a:rPr>
              <a:t>Social Ethics</a:t>
            </a:r>
          </a:p>
          <a:p>
            <a:pPr lvl="1"/>
            <a:r>
              <a:rPr lang="en-US" dirty="0" smtClean="0">
                <a:solidFill>
                  <a:srgbClr val="7030A0"/>
                </a:solidFill>
              </a:rPr>
              <a:t>Rules of conduct that are accepted as essential for our welfare and survival</a:t>
            </a:r>
          </a:p>
          <a:p>
            <a:pPr lvl="1"/>
            <a:r>
              <a:rPr lang="en-US" dirty="0" smtClean="0">
                <a:solidFill>
                  <a:srgbClr val="7030A0"/>
                </a:solidFill>
              </a:rPr>
              <a:t>Standards of behavior that are agreed upon by a society</a:t>
            </a:r>
          </a:p>
          <a:p>
            <a:pPr lvl="1"/>
            <a:endParaRPr lang="en-US" dirty="0">
              <a:solidFill>
                <a:srgbClr val="7030A0"/>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43511" y="1227699"/>
            <a:ext cx="3301951" cy="2201301"/>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a:t>
            </a:r>
            <a:endParaRPr lang="en-US" dirty="0"/>
          </a:p>
        </p:txBody>
      </p:sp>
    </p:spTree>
    <p:extLst>
      <p:ext uri="{BB962C8B-B14F-4D97-AF65-F5344CB8AC3E}">
        <p14:creationId xmlns:p14="http://schemas.microsoft.com/office/powerpoint/2010/main" val="10012729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5462" y="365125"/>
            <a:ext cx="10884876" cy="1325563"/>
          </a:xfrm>
        </p:spPr>
        <p:txBody>
          <a:bodyPr/>
          <a:lstStyle/>
          <a:p>
            <a:r>
              <a:rPr lang="en-US" b="1" dirty="0" smtClean="0">
                <a:solidFill>
                  <a:srgbClr val="7030A0"/>
                </a:solidFill>
              </a:rPr>
              <a:t>Personal, Social, and Business Ethics - continued</a:t>
            </a:r>
            <a:endParaRPr lang="en-US" b="1" dirty="0">
              <a:solidFill>
                <a:srgbClr val="7030A0"/>
              </a:solidFill>
            </a:endParaRPr>
          </a:p>
        </p:txBody>
      </p:sp>
      <p:sp>
        <p:nvSpPr>
          <p:cNvPr id="3" name="Content Placeholder 2"/>
          <p:cNvSpPr>
            <a:spLocks noGrp="1"/>
          </p:cNvSpPr>
          <p:nvPr>
            <p:ph idx="1"/>
          </p:nvPr>
        </p:nvSpPr>
        <p:spPr/>
        <p:txBody>
          <a:bodyPr/>
          <a:lstStyle/>
          <a:p>
            <a:r>
              <a:rPr lang="en-US" dirty="0" smtClean="0">
                <a:solidFill>
                  <a:srgbClr val="7030A0"/>
                </a:solidFill>
              </a:rPr>
              <a:t>Business Ethics</a:t>
            </a:r>
          </a:p>
          <a:p>
            <a:pPr lvl="1"/>
            <a:r>
              <a:rPr lang="en-US" dirty="0" smtClean="0">
                <a:solidFill>
                  <a:srgbClr val="7030A0"/>
                </a:solidFill>
              </a:rPr>
              <a:t>Standards of conduct and moral judgement in policies and practices on the job</a:t>
            </a:r>
          </a:p>
          <a:p>
            <a:pPr lvl="1"/>
            <a:r>
              <a:rPr lang="en-US" dirty="0" smtClean="0">
                <a:solidFill>
                  <a:srgbClr val="7030A0"/>
                </a:solidFill>
              </a:rPr>
              <a:t>Having to do with a person’s ethical behavior on the job</a:t>
            </a:r>
          </a:p>
          <a:p>
            <a:pPr lvl="1"/>
            <a:r>
              <a:rPr lang="en-US" dirty="0" smtClean="0">
                <a:solidFill>
                  <a:srgbClr val="7030A0"/>
                </a:solidFill>
              </a:rPr>
              <a:t>Behavior and moral character demonstrated from the entry level to top management</a:t>
            </a:r>
          </a:p>
          <a:p>
            <a:pPr lvl="1"/>
            <a:endParaRPr lang="en-US" dirty="0">
              <a:solidFill>
                <a:srgbClr val="7030A0"/>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05655" y="3808975"/>
            <a:ext cx="3810000" cy="2855595"/>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a:t>
            </a:r>
            <a:endParaRPr lang="en-US" dirty="0"/>
          </a:p>
        </p:txBody>
      </p:sp>
    </p:spTree>
    <p:extLst>
      <p:ext uri="{BB962C8B-B14F-4D97-AF65-F5344CB8AC3E}">
        <p14:creationId xmlns:p14="http://schemas.microsoft.com/office/powerpoint/2010/main" val="30063814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7030A0"/>
                </a:solidFill>
              </a:rPr>
              <a:t>Sources for Career Information</a:t>
            </a:r>
            <a:endParaRPr lang="en-US" b="1" dirty="0">
              <a:solidFill>
                <a:srgbClr val="7030A0"/>
              </a:solidFill>
            </a:endParaRPr>
          </a:p>
        </p:txBody>
      </p:sp>
      <p:sp>
        <p:nvSpPr>
          <p:cNvPr id="3" name="Content Placeholder 2"/>
          <p:cNvSpPr>
            <a:spLocks noGrp="1"/>
          </p:cNvSpPr>
          <p:nvPr>
            <p:ph idx="1"/>
          </p:nvPr>
        </p:nvSpPr>
        <p:spPr>
          <a:xfrm>
            <a:off x="838200" y="1825624"/>
            <a:ext cx="10515600" cy="4695945"/>
          </a:xfrm>
        </p:spPr>
        <p:txBody>
          <a:bodyPr/>
          <a:lstStyle/>
          <a:p>
            <a:r>
              <a:rPr lang="en-US" dirty="0" smtClean="0">
                <a:solidFill>
                  <a:srgbClr val="7030A0"/>
                </a:solidFill>
              </a:rPr>
              <a:t>Career consultants</a:t>
            </a:r>
          </a:p>
          <a:p>
            <a:r>
              <a:rPr lang="en-US" dirty="0" smtClean="0">
                <a:solidFill>
                  <a:srgbClr val="7030A0"/>
                </a:solidFill>
              </a:rPr>
              <a:t>Counselors</a:t>
            </a:r>
          </a:p>
          <a:p>
            <a:r>
              <a:rPr lang="en-US" dirty="0" smtClean="0">
                <a:solidFill>
                  <a:srgbClr val="7030A0"/>
                </a:solidFill>
              </a:rPr>
              <a:t>Educational institutions</a:t>
            </a:r>
          </a:p>
          <a:p>
            <a:r>
              <a:rPr lang="en-US" dirty="0" smtClean="0">
                <a:solidFill>
                  <a:srgbClr val="7030A0"/>
                </a:solidFill>
              </a:rPr>
              <a:t>Employers</a:t>
            </a:r>
          </a:p>
          <a:p>
            <a:r>
              <a:rPr lang="en-US" dirty="0" smtClean="0">
                <a:solidFill>
                  <a:srgbClr val="7030A0"/>
                </a:solidFill>
              </a:rPr>
              <a:t>Internet networks and resources</a:t>
            </a:r>
          </a:p>
          <a:p>
            <a:r>
              <a:rPr lang="en-US" dirty="0" smtClean="0">
                <a:solidFill>
                  <a:srgbClr val="7030A0"/>
                </a:solidFill>
              </a:rPr>
              <a:t>Personal contacts</a:t>
            </a:r>
          </a:p>
          <a:p>
            <a:pPr lvl="1"/>
            <a:r>
              <a:rPr lang="en-US" dirty="0" smtClean="0">
                <a:solidFill>
                  <a:srgbClr val="7030A0"/>
                </a:solidFill>
              </a:rPr>
              <a:t>Parents</a:t>
            </a:r>
          </a:p>
          <a:p>
            <a:pPr lvl="1"/>
            <a:r>
              <a:rPr lang="en-US" dirty="0" smtClean="0">
                <a:solidFill>
                  <a:srgbClr val="7030A0"/>
                </a:solidFill>
              </a:rPr>
              <a:t>Other family</a:t>
            </a:r>
          </a:p>
          <a:p>
            <a:pPr lvl="1"/>
            <a:r>
              <a:rPr lang="en-US" dirty="0" smtClean="0">
                <a:solidFill>
                  <a:srgbClr val="7030A0"/>
                </a:solidFill>
              </a:rPr>
              <a:t>Friends and acquaintances</a:t>
            </a:r>
          </a:p>
          <a:p>
            <a:pPr lvl="1"/>
            <a:r>
              <a:rPr lang="en-US" dirty="0" smtClean="0">
                <a:solidFill>
                  <a:srgbClr val="7030A0"/>
                </a:solidFill>
              </a:rPr>
              <a:t>Neighbors</a:t>
            </a:r>
          </a:p>
          <a:p>
            <a:endParaRPr lang="en-US" dirty="0" smtClean="0">
              <a:solidFill>
                <a:srgbClr val="7030A0"/>
              </a:solidFill>
            </a:endParaRP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68442" y="3061385"/>
            <a:ext cx="5190277" cy="3460184"/>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a:t>
            </a:r>
            <a:endParaRPr lang="en-US" dirty="0"/>
          </a:p>
        </p:txBody>
      </p:sp>
    </p:spTree>
    <p:extLst>
      <p:ext uri="{BB962C8B-B14F-4D97-AF65-F5344CB8AC3E}">
        <p14:creationId xmlns:p14="http://schemas.microsoft.com/office/powerpoint/2010/main" val="39348457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7030A0"/>
                </a:solidFill>
              </a:rPr>
              <a:t>Characteristics of a Leader</a:t>
            </a:r>
            <a:endParaRPr lang="en-US" b="1" dirty="0">
              <a:solidFill>
                <a:srgbClr val="7030A0"/>
              </a:solidFill>
            </a:endParaRPr>
          </a:p>
        </p:txBody>
      </p:sp>
      <p:sp>
        <p:nvSpPr>
          <p:cNvPr id="3" name="Content Placeholder 2"/>
          <p:cNvSpPr>
            <a:spLocks noGrp="1"/>
          </p:cNvSpPr>
          <p:nvPr>
            <p:ph idx="1"/>
          </p:nvPr>
        </p:nvSpPr>
        <p:spPr>
          <a:xfrm>
            <a:off x="838200" y="1825625"/>
            <a:ext cx="3874477" cy="4351338"/>
          </a:xfrm>
        </p:spPr>
        <p:txBody>
          <a:bodyPr/>
          <a:lstStyle/>
          <a:p>
            <a:r>
              <a:rPr lang="en-US" dirty="0" smtClean="0">
                <a:solidFill>
                  <a:srgbClr val="7030A0"/>
                </a:solidFill>
              </a:rPr>
              <a:t>Creative</a:t>
            </a:r>
          </a:p>
          <a:p>
            <a:r>
              <a:rPr lang="en-US" dirty="0" smtClean="0">
                <a:solidFill>
                  <a:srgbClr val="7030A0"/>
                </a:solidFill>
              </a:rPr>
              <a:t>Enthusiastic</a:t>
            </a:r>
          </a:p>
          <a:p>
            <a:r>
              <a:rPr lang="en-US" dirty="0" smtClean="0">
                <a:solidFill>
                  <a:srgbClr val="7030A0"/>
                </a:solidFill>
              </a:rPr>
              <a:t>Flexible</a:t>
            </a:r>
          </a:p>
          <a:p>
            <a:r>
              <a:rPr lang="en-US" dirty="0" smtClean="0">
                <a:solidFill>
                  <a:srgbClr val="7030A0"/>
                </a:solidFill>
              </a:rPr>
              <a:t>Inspirational</a:t>
            </a:r>
          </a:p>
          <a:p>
            <a:r>
              <a:rPr lang="en-US" dirty="0" smtClean="0">
                <a:solidFill>
                  <a:srgbClr val="7030A0"/>
                </a:solidFill>
              </a:rPr>
              <a:t>Optimistic</a:t>
            </a:r>
          </a:p>
          <a:p>
            <a:r>
              <a:rPr lang="en-US" dirty="0" smtClean="0">
                <a:solidFill>
                  <a:srgbClr val="7030A0"/>
                </a:solidFill>
              </a:rPr>
              <a:t>Organized</a:t>
            </a:r>
          </a:p>
        </p:txBody>
      </p:sp>
      <p:sp>
        <p:nvSpPr>
          <p:cNvPr id="4" name="Content Placeholder 2"/>
          <p:cNvSpPr txBox="1">
            <a:spLocks/>
          </p:cNvSpPr>
          <p:nvPr/>
        </p:nvSpPr>
        <p:spPr>
          <a:xfrm>
            <a:off x="3979985" y="1825625"/>
            <a:ext cx="387447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solidFill>
                  <a:srgbClr val="7030A0"/>
                </a:solidFill>
              </a:rPr>
              <a:t>Self-Confident</a:t>
            </a:r>
          </a:p>
          <a:p>
            <a:r>
              <a:rPr lang="en-US" dirty="0" smtClean="0">
                <a:solidFill>
                  <a:srgbClr val="7030A0"/>
                </a:solidFill>
              </a:rPr>
              <a:t>Skillful at communicating</a:t>
            </a:r>
          </a:p>
          <a:p>
            <a:r>
              <a:rPr lang="en-US" dirty="0" smtClean="0">
                <a:solidFill>
                  <a:srgbClr val="7030A0"/>
                </a:solidFill>
              </a:rPr>
              <a:t>Understanding of others</a:t>
            </a:r>
          </a:p>
          <a:p>
            <a:r>
              <a:rPr lang="en-US" dirty="0" smtClean="0">
                <a:solidFill>
                  <a:srgbClr val="7030A0"/>
                </a:solidFill>
              </a:rPr>
              <a:t>Well-informed</a:t>
            </a:r>
            <a:endParaRPr lang="en-US" dirty="0">
              <a:solidFill>
                <a:srgbClr val="7030A0"/>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54462" y="1027906"/>
            <a:ext cx="3693718" cy="4928445"/>
          </a:xfrm>
          <a:prstGeom prst="rect">
            <a:avLst/>
          </a:prstGeom>
        </p:spPr>
      </p:pic>
      <p:sp>
        <p:nvSpPr>
          <p:cNvPr id="6" name="Footer Placeholder 5"/>
          <p:cNvSpPr>
            <a:spLocks noGrp="1"/>
          </p:cNvSpPr>
          <p:nvPr>
            <p:ph type="ftr" sz="quarter" idx="11"/>
          </p:nvPr>
        </p:nvSpPr>
        <p:spPr/>
        <p:txBody>
          <a:bodyPr/>
          <a:lstStyle/>
          <a:p>
            <a:r>
              <a:rPr lang="en-US" smtClean="0"/>
              <a:t>Copyright © 2018 Resource Center for CareerTech Advancement</a:t>
            </a:r>
            <a:endParaRPr lang="en-US" dirty="0"/>
          </a:p>
        </p:txBody>
      </p:sp>
    </p:spTree>
    <p:extLst>
      <p:ext uri="{BB962C8B-B14F-4D97-AF65-F5344CB8AC3E}">
        <p14:creationId xmlns:p14="http://schemas.microsoft.com/office/powerpoint/2010/main" val="17714313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7030A0"/>
                </a:solidFill>
              </a:rPr>
              <a:t>Steps in Becoming a Leader</a:t>
            </a:r>
            <a:endParaRPr lang="en-US" b="1" dirty="0">
              <a:solidFill>
                <a:srgbClr val="7030A0"/>
              </a:solidFill>
            </a:endParaRPr>
          </a:p>
        </p:txBody>
      </p:sp>
      <p:sp>
        <p:nvSpPr>
          <p:cNvPr id="3" name="Content Placeholder 2"/>
          <p:cNvSpPr>
            <a:spLocks noGrp="1"/>
          </p:cNvSpPr>
          <p:nvPr>
            <p:ph idx="1"/>
          </p:nvPr>
        </p:nvSpPr>
        <p:spPr/>
        <p:txBody>
          <a:bodyPr/>
          <a:lstStyle/>
          <a:p>
            <a:r>
              <a:rPr lang="en-US" dirty="0" smtClean="0">
                <a:solidFill>
                  <a:srgbClr val="7030A0"/>
                </a:solidFill>
              </a:rPr>
              <a:t>Become a follower first.</a:t>
            </a:r>
          </a:p>
          <a:p>
            <a:r>
              <a:rPr lang="en-US" dirty="0" smtClean="0">
                <a:solidFill>
                  <a:srgbClr val="7030A0"/>
                </a:solidFill>
              </a:rPr>
              <a:t>Develop a healthy self-concept.</a:t>
            </a:r>
          </a:p>
          <a:p>
            <a:r>
              <a:rPr lang="en-US" dirty="0" smtClean="0">
                <a:solidFill>
                  <a:srgbClr val="7030A0"/>
                </a:solidFill>
              </a:rPr>
              <a:t>Learn by doing.</a:t>
            </a:r>
          </a:p>
          <a:p>
            <a:r>
              <a:rPr lang="en-US" dirty="0" smtClean="0">
                <a:solidFill>
                  <a:srgbClr val="7030A0"/>
                </a:solidFill>
              </a:rPr>
              <a:t>Make a good first impression.</a:t>
            </a:r>
          </a:p>
          <a:p>
            <a:r>
              <a:rPr lang="en-US" dirty="0" smtClean="0">
                <a:solidFill>
                  <a:srgbClr val="7030A0"/>
                </a:solidFill>
              </a:rPr>
              <a:t>Receive education and training.</a:t>
            </a:r>
          </a:p>
          <a:p>
            <a:r>
              <a:rPr lang="en-US" dirty="0" smtClean="0">
                <a:solidFill>
                  <a:srgbClr val="7030A0"/>
                </a:solidFill>
              </a:rPr>
              <a:t>Seek advice and support.</a:t>
            </a:r>
          </a:p>
          <a:p>
            <a:endParaRPr lang="en-US" dirty="0">
              <a:solidFill>
                <a:srgbClr val="7030A0"/>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43127" y="1825625"/>
            <a:ext cx="5210673" cy="3473782"/>
          </a:xfrm>
          <a:prstGeom prst="rect">
            <a:avLst/>
          </a:prstGeom>
        </p:spPr>
      </p:pic>
      <p:sp>
        <p:nvSpPr>
          <p:cNvPr id="4" name="Footer Placeholder 3"/>
          <p:cNvSpPr>
            <a:spLocks noGrp="1"/>
          </p:cNvSpPr>
          <p:nvPr>
            <p:ph type="ftr" sz="quarter" idx="11"/>
          </p:nvPr>
        </p:nvSpPr>
        <p:spPr/>
        <p:txBody>
          <a:bodyPr/>
          <a:lstStyle/>
          <a:p>
            <a:r>
              <a:rPr lang="en-US" smtClean="0"/>
              <a:t>Copyright © 2018 Resource Center for CareerTech Advancement</a:t>
            </a:r>
            <a:endParaRPr lang="en-US" dirty="0"/>
          </a:p>
        </p:txBody>
      </p:sp>
    </p:spTree>
    <p:extLst>
      <p:ext uri="{BB962C8B-B14F-4D97-AF65-F5344CB8AC3E}">
        <p14:creationId xmlns:p14="http://schemas.microsoft.com/office/powerpoint/2010/main" val="2112669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7030A0"/>
                </a:solidFill>
              </a:rPr>
              <a:t>Ways to Demonstrate Leadership</a:t>
            </a:r>
            <a:endParaRPr lang="en-US" b="1" dirty="0">
              <a:solidFill>
                <a:srgbClr val="7030A0"/>
              </a:solidFill>
            </a:endParaRPr>
          </a:p>
        </p:txBody>
      </p:sp>
      <p:sp>
        <p:nvSpPr>
          <p:cNvPr id="3" name="Content Placeholder 2"/>
          <p:cNvSpPr>
            <a:spLocks noGrp="1"/>
          </p:cNvSpPr>
          <p:nvPr>
            <p:ph idx="1"/>
          </p:nvPr>
        </p:nvSpPr>
        <p:spPr/>
        <p:txBody>
          <a:bodyPr>
            <a:normAutofit/>
          </a:bodyPr>
          <a:lstStyle/>
          <a:p>
            <a:r>
              <a:rPr lang="en-US" dirty="0" smtClean="0">
                <a:solidFill>
                  <a:srgbClr val="7030A0"/>
                </a:solidFill>
              </a:rPr>
              <a:t>Follow the rules.</a:t>
            </a:r>
          </a:p>
          <a:p>
            <a:r>
              <a:rPr lang="en-US" dirty="0" smtClean="0">
                <a:solidFill>
                  <a:srgbClr val="7030A0"/>
                </a:solidFill>
              </a:rPr>
              <a:t>Carry out assigned responsibilities.</a:t>
            </a:r>
          </a:p>
          <a:p>
            <a:r>
              <a:rPr lang="en-US" dirty="0" smtClean="0">
                <a:solidFill>
                  <a:srgbClr val="7030A0"/>
                </a:solidFill>
              </a:rPr>
              <a:t>Cooperate with other group members.</a:t>
            </a:r>
          </a:p>
          <a:p>
            <a:r>
              <a:rPr lang="en-US" dirty="0" smtClean="0">
                <a:solidFill>
                  <a:srgbClr val="7030A0"/>
                </a:solidFill>
              </a:rPr>
              <a:t>Display common courtesies.</a:t>
            </a:r>
          </a:p>
          <a:p>
            <a:r>
              <a:rPr lang="en-US" dirty="0" smtClean="0">
                <a:solidFill>
                  <a:srgbClr val="7030A0"/>
                </a:solidFill>
              </a:rPr>
              <a:t>Respect other people and their property.</a:t>
            </a:r>
          </a:p>
          <a:p>
            <a:r>
              <a:rPr lang="en-US" dirty="0" smtClean="0">
                <a:solidFill>
                  <a:srgbClr val="7030A0"/>
                </a:solidFill>
              </a:rPr>
              <a:t>Volunteer to serve on projects.</a:t>
            </a:r>
          </a:p>
          <a:p>
            <a:r>
              <a:rPr lang="en-US" dirty="0" smtClean="0">
                <a:solidFill>
                  <a:srgbClr val="7030A0"/>
                </a:solidFill>
              </a:rPr>
              <a:t>Others? _________________________________________________</a:t>
            </a:r>
            <a:endParaRPr lang="en-US" dirty="0">
              <a:solidFill>
                <a:srgbClr val="7030A0"/>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1103" y="1502664"/>
            <a:ext cx="4023711" cy="2682474"/>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a:t>
            </a:r>
            <a:endParaRPr lang="en-US" dirty="0"/>
          </a:p>
        </p:txBody>
      </p:sp>
    </p:spTree>
    <p:extLst>
      <p:ext uri="{BB962C8B-B14F-4D97-AF65-F5344CB8AC3E}">
        <p14:creationId xmlns:p14="http://schemas.microsoft.com/office/powerpoint/2010/main" val="20432870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7030A0"/>
                </a:solidFill>
              </a:rPr>
              <a:t>Asking for a Raise</a:t>
            </a:r>
            <a:endParaRPr lang="en-US" b="1" dirty="0">
              <a:solidFill>
                <a:srgbClr val="7030A0"/>
              </a:solidFill>
            </a:endParaRPr>
          </a:p>
        </p:txBody>
      </p:sp>
      <p:sp>
        <p:nvSpPr>
          <p:cNvPr id="3" name="Content Placeholder 2"/>
          <p:cNvSpPr>
            <a:spLocks noGrp="1"/>
          </p:cNvSpPr>
          <p:nvPr>
            <p:ph idx="1"/>
          </p:nvPr>
        </p:nvSpPr>
        <p:spPr/>
        <p:txBody>
          <a:bodyPr/>
          <a:lstStyle/>
          <a:p>
            <a:r>
              <a:rPr lang="en-US" dirty="0" smtClean="0">
                <a:solidFill>
                  <a:srgbClr val="7030A0"/>
                </a:solidFill>
              </a:rPr>
              <a:t>Know your boss and your employer.</a:t>
            </a:r>
          </a:p>
          <a:p>
            <a:r>
              <a:rPr lang="en-US" dirty="0" smtClean="0">
                <a:solidFill>
                  <a:srgbClr val="7030A0"/>
                </a:solidFill>
              </a:rPr>
              <a:t>Time your request.</a:t>
            </a:r>
          </a:p>
          <a:p>
            <a:r>
              <a:rPr lang="en-US" dirty="0" smtClean="0">
                <a:solidFill>
                  <a:srgbClr val="7030A0"/>
                </a:solidFill>
              </a:rPr>
              <a:t>Know if you are justified in asking for a promotion                                  or raise by making a good case for yourself in writing.</a:t>
            </a:r>
          </a:p>
          <a:p>
            <a:r>
              <a:rPr lang="en-US" dirty="0" smtClean="0">
                <a:solidFill>
                  <a:srgbClr val="7030A0"/>
                </a:solidFill>
              </a:rPr>
              <a:t>Be honest with yourself about your attitudes and work habits.</a:t>
            </a:r>
          </a:p>
          <a:p>
            <a:r>
              <a:rPr lang="en-US" dirty="0" smtClean="0">
                <a:solidFill>
                  <a:srgbClr val="7030A0"/>
                </a:solidFill>
              </a:rPr>
              <a:t>Make an appointment.</a:t>
            </a:r>
          </a:p>
          <a:p>
            <a:r>
              <a:rPr lang="en-US" dirty="0" smtClean="0">
                <a:solidFill>
                  <a:srgbClr val="7030A0"/>
                </a:solidFill>
              </a:rPr>
              <a:t>Take your notes with you.</a:t>
            </a:r>
          </a:p>
          <a:p>
            <a:r>
              <a:rPr lang="en-US" dirty="0" smtClean="0">
                <a:solidFill>
                  <a:srgbClr val="7030A0"/>
                </a:solidFill>
              </a:rPr>
              <a:t>Explain your progress in your work.</a:t>
            </a:r>
            <a:endParaRPr lang="en-US" dirty="0">
              <a:solidFill>
                <a:srgbClr val="7030A0"/>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45552" y="365125"/>
            <a:ext cx="2931699" cy="3063875"/>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a:t>
            </a:r>
            <a:endParaRPr lang="en-US" dirty="0"/>
          </a:p>
        </p:txBody>
      </p:sp>
    </p:spTree>
    <p:extLst>
      <p:ext uri="{BB962C8B-B14F-4D97-AF65-F5344CB8AC3E}">
        <p14:creationId xmlns:p14="http://schemas.microsoft.com/office/powerpoint/2010/main" val="35761898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7030A0"/>
                </a:solidFill>
              </a:rPr>
              <a:t>Asking for a Raise - continued</a:t>
            </a:r>
            <a:endParaRPr lang="en-US" b="1" dirty="0">
              <a:solidFill>
                <a:srgbClr val="7030A0"/>
              </a:solidFill>
            </a:endParaRPr>
          </a:p>
        </p:txBody>
      </p:sp>
      <p:sp>
        <p:nvSpPr>
          <p:cNvPr id="3" name="Content Placeholder 2"/>
          <p:cNvSpPr>
            <a:spLocks noGrp="1"/>
          </p:cNvSpPr>
          <p:nvPr>
            <p:ph idx="1"/>
          </p:nvPr>
        </p:nvSpPr>
        <p:spPr/>
        <p:txBody>
          <a:bodyPr/>
          <a:lstStyle/>
          <a:p>
            <a:r>
              <a:rPr lang="en-US" dirty="0" smtClean="0">
                <a:solidFill>
                  <a:srgbClr val="7030A0"/>
                </a:solidFill>
              </a:rPr>
              <a:t>Thank your employer for the time spent.</a:t>
            </a:r>
          </a:p>
          <a:p>
            <a:r>
              <a:rPr lang="en-US" dirty="0" smtClean="0">
                <a:solidFill>
                  <a:srgbClr val="7030A0"/>
                </a:solidFill>
              </a:rPr>
              <a:t>Leave – go back to work and be patient.</a:t>
            </a:r>
          </a:p>
          <a:p>
            <a:r>
              <a:rPr lang="en-US" dirty="0" smtClean="0">
                <a:solidFill>
                  <a:srgbClr val="7030A0"/>
                </a:solidFill>
              </a:rPr>
              <a:t>Ask your employer if any decision has been made after two weeks.</a:t>
            </a:r>
            <a:endParaRPr lang="en-US" dirty="0">
              <a:solidFill>
                <a:srgbClr val="7030A0"/>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68852" y="3429000"/>
            <a:ext cx="4654296" cy="3113186"/>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a:t>
            </a:r>
            <a:endParaRPr lang="en-US" dirty="0"/>
          </a:p>
        </p:txBody>
      </p:sp>
    </p:spTree>
    <p:extLst>
      <p:ext uri="{BB962C8B-B14F-4D97-AF65-F5344CB8AC3E}">
        <p14:creationId xmlns:p14="http://schemas.microsoft.com/office/powerpoint/2010/main" val="6076392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7030A0"/>
                </a:solidFill>
              </a:rPr>
              <a:t>How to Treat a Customer</a:t>
            </a:r>
            <a:endParaRPr lang="en-US" b="1" dirty="0">
              <a:solidFill>
                <a:srgbClr val="7030A0"/>
              </a:solidFill>
            </a:endParaRPr>
          </a:p>
        </p:txBody>
      </p:sp>
      <p:sp>
        <p:nvSpPr>
          <p:cNvPr id="3" name="Content Placeholder 2"/>
          <p:cNvSpPr>
            <a:spLocks noGrp="1"/>
          </p:cNvSpPr>
          <p:nvPr>
            <p:ph idx="1"/>
          </p:nvPr>
        </p:nvSpPr>
        <p:spPr/>
        <p:txBody>
          <a:bodyPr>
            <a:normAutofit lnSpcReduction="10000"/>
          </a:bodyPr>
          <a:lstStyle/>
          <a:p>
            <a:r>
              <a:rPr lang="en-US" dirty="0" smtClean="0">
                <a:solidFill>
                  <a:srgbClr val="7030A0"/>
                </a:solidFill>
              </a:rPr>
              <a:t>Greet customers quickly and courteously.</a:t>
            </a:r>
          </a:p>
          <a:p>
            <a:r>
              <a:rPr lang="en-US" dirty="0" smtClean="0">
                <a:solidFill>
                  <a:srgbClr val="7030A0"/>
                </a:solidFill>
              </a:rPr>
              <a:t>Let customers know they will be helped as soon as possible.</a:t>
            </a:r>
          </a:p>
          <a:p>
            <a:r>
              <a:rPr lang="en-US" dirty="0" smtClean="0">
                <a:solidFill>
                  <a:srgbClr val="7030A0"/>
                </a:solidFill>
              </a:rPr>
              <a:t>Show interest by listening to and looking at customers.</a:t>
            </a:r>
          </a:p>
          <a:p>
            <a:r>
              <a:rPr lang="en-US" dirty="0" smtClean="0">
                <a:solidFill>
                  <a:srgbClr val="7030A0"/>
                </a:solidFill>
              </a:rPr>
              <a:t>Ask questions to learn customer’s needs.</a:t>
            </a:r>
          </a:p>
          <a:p>
            <a:r>
              <a:rPr lang="en-US" dirty="0" smtClean="0">
                <a:solidFill>
                  <a:srgbClr val="7030A0"/>
                </a:solidFill>
              </a:rPr>
              <a:t>Provide knowledgeable answers to questions by                         knowing about products and/or services.</a:t>
            </a:r>
          </a:p>
          <a:p>
            <a:r>
              <a:rPr lang="en-US" dirty="0" smtClean="0">
                <a:solidFill>
                  <a:srgbClr val="7030A0"/>
                </a:solidFill>
              </a:rPr>
              <a:t>Treat customers with respect.</a:t>
            </a:r>
          </a:p>
          <a:p>
            <a:r>
              <a:rPr lang="en-US" dirty="0" smtClean="0">
                <a:solidFill>
                  <a:srgbClr val="7030A0"/>
                </a:solidFill>
              </a:rPr>
              <a:t>Be friendly and enthusiastic.</a:t>
            </a:r>
          </a:p>
          <a:p>
            <a:r>
              <a:rPr lang="en-US" dirty="0" smtClean="0">
                <a:solidFill>
                  <a:srgbClr val="7030A0"/>
                </a:solidFill>
              </a:rPr>
              <a:t>Keep calm and don’t get defensive when handling complaints.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49408" y="3142605"/>
            <a:ext cx="3450363" cy="2291041"/>
          </a:xfrm>
          <a:prstGeom prst="rect">
            <a:avLst/>
          </a:prstGeom>
        </p:spPr>
      </p:pic>
      <p:sp>
        <p:nvSpPr>
          <p:cNvPr id="4" name="Footer Placeholder 3"/>
          <p:cNvSpPr>
            <a:spLocks noGrp="1"/>
          </p:cNvSpPr>
          <p:nvPr>
            <p:ph type="ftr" sz="quarter" idx="11"/>
          </p:nvPr>
        </p:nvSpPr>
        <p:spPr/>
        <p:txBody>
          <a:bodyPr/>
          <a:lstStyle/>
          <a:p>
            <a:r>
              <a:rPr lang="en-US" smtClean="0"/>
              <a:t>Copyright © 2018 Resource Center for CareerTech Advancement</a:t>
            </a:r>
            <a:endParaRPr lang="en-US" dirty="0"/>
          </a:p>
        </p:txBody>
      </p:sp>
    </p:spTree>
    <p:extLst>
      <p:ext uri="{BB962C8B-B14F-4D97-AF65-F5344CB8AC3E}">
        <p14:creationId xmlns:p14="http://schemas.microsoft.com/office/powerpoint/2010/main" val="28119970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7030A0"/>
                </a:solidFill>
              </a:rPr>
              <a:t>How to Treat a Customer - continued</a:t>
            </a:r>
            <a:endParaRPr lang="en-US" b="1" dirty="0">
              <a:solidFill>
                <a:srgbClr val="7030A0"/>
              </a:solidFill>
            </a:endParaRPr>
          </a:p>
        </p:txBody>
      </p:sp>
      <p:sp>
        <p:nvSpPr>
          <p:cNvPr id="3" name="Content Placeholder 2"/>
          <p:cNvSpPr>
            <a:spLocks noGrp="1"/>
          </p:cNvSpPr>
          <p:nvPr>
            <p:ph idx="1"/>
          </p:nvPr>
        </p:nvSpPr>
        <p:spPr>
          <a:xfrm>
            <a:off x="838200" y="1690688"/>
            <a:ext cx="10515600" cy="4486275"/>
          </a:xfrm>
        </p:spPr>
        <p:txBody>
          <a:bodyPr/>
          <a:lstStyle/>
          <a:p>
            <a:r>
              <a:rPr lang="en-US" dirty="0" smtClean="0">
                <a:solidFill>
                  <a:srgbClr val="7030A0"/>
                </a:solidFill>
              </a:rPr>
              <a:t>Don’t socialize with co-workers or friends when customers are waiting for help.</a:t>
            </a:r>
          </a:p>
          <a:p>
            <a:r>
              <a:rPr lang="en-US" dirty="0" smtClean="0">
                <a:solidFill>
                  <a:srgbClr val="7030A0"/>
                </a:solidFill>
              </a:rPr>
              <a:t>Don’t let personal problems interfere with                                       serving customers.</a:t>
            </a:r>
          </a:p>
          <a:p>
            <a:r>
              <a:rPr lang="en-US" dirty="0" smtClean="0">
                <a:solidFill>
                  <a:srgbClr val="7030A0"/>
                </a:solidFill>
              </a:rPr>
              <a:t>Treat each customer as an individual; do not                                              let a bad experience with one customer                                                  affect they way other customers are treated.</a:t>
            </a:r>
          </a:p>
          <a:p>
            <a:r>
              <a:rPr lang="en-US" dirty="0" smtClean="0">
                <a:solidFill>
                  <a:srgbClr val="7030A0"/>
                </a:solidFill>
              </a:rPr>
              <a:t>Give good service so customers will want                                                     to return.</a:t>
            </a:r>
            <a:endParaRPr lang="en-US" dirty="0">
              <a:solidFill>
                <a:srgbClr val="7030A0"/>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72044" y="2483445"/>
            <a:ext cx="4267911" cy="2844694"/>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a:t>
            </a:r>
            <a:endParaRPr lang="en-US" dirty="0"/>
          </a:p>
        </p:txBody>
      </p:sp>
    </p:spTree>
    <p:extLst>
      <p:ext uri="{BB962C8B-B14F-4D97-AF65-F5344CB8AC3E}">
        <p14:creationId xmlns:p14="http://schemas.microsoft.com/office/powerpoint/2010/main" val="41994705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7030A0"/>
                </a:solidFill>
              </a:rPr>
              <a:t>A Few Tips for Using E-mail</a:t>
            </a:r>
            <a:endParaRPr lang="en-US" b="1" dirty="0">
              <a:solidFill>
                <a:srgbClr val="7030A0"/>
              </a:solidFill>
            </a:endParaRPr>
          </a:p>
        </p:txBody>
      </p:sp>
      <p:sp>
        <p:nvSpPr>
          <p:cNvPr id="3" name="Content Placeholder 2"/>
          <p:cNvSpPr>
            <a:spLocks noGrp="1"/>
          </p:cNvSpPr>
          <p:nvPr>
            <p:ph idx="1"/>
          </p:nvPr>
        </p:nvSpPr>
        <p:spPr>
          <a:xfrm>
            <a:off x="838200" y="1547446"/>
            <a:ext cx="10515600" cy="4835769"/>
          </a:xfrm>
        </p:spPr>
        <p:txBody>
          <a:bodyPr/>
          <a:lstStyle/>
          <a:p>
            <a:r>
              <a:rPr lang="en-US" dirty="0" smtClean="0">
                <a:solidFill>
                  <a:srgbClr val="7030A0"/>
                </a:solidFill>
              </a:rPr>
              <a:t>Follow your employer’s policy about using e-mail on the job.</a:t>
            </a:r>
          </a:p>
          <a:p>
            <a:r>
              <a:rPr lang="en-US" dirty="0" smtClean="0">
                <a:solidFill>
                  <a:srgbClr val="7030A0"/>
                </a:solidFill>
              </a:rPr>
              <a:t>Check your e-mail regularly.</a:t>
            </a:r>
          </a:p>
          <a:p>
            <a:r>
              <a:rPr lang="en-US" dirty="0" smtClean="0">
                <a:solidFill>
                  <a:srgbClr val="7030A0"/>
                </a:solidFill>
              </a:rPr>
              <a:t>Always reply promptly, even if a brief acknowledgment is all you can send.</a:t>
            </a:r>
          </a:p>
          <a:p>
            <a:r>
              <a:rPr lang="en-US" dirty="0" smtClean="0">
                <a:solidFill>
                  <a:srgbClr val="7030A0"/>
                </a:solidFill>
              </a:rPr>
              <a:t>For a sensitive subject, avoid using email.</a:t>
            </a:r>
          </a:p>
          <a:p>
            <a:r>
              <a:rPr lang="en-US" dirty="0" smtClean="0">
                <a:solidFill>
                  <a:srgbClr val="7030A0"/>
                </a:solidFill>
              </a:rPr>
              <a:t>Be careful how you express yourself (especially if you are upset).</a:t>
            </a:r>
          </a:p>
          <a:p>
            <a:r>
              <a:rPr lang="en-US" dirty="0" smtClean="0">
                <a:solidFill>
                  <a:srgbClr val="7030A0"/>
                </a:solidFill>
              </a:rPr>
              <a:t>Don’t use text from someone else’s message without that person’s approval in advance.</a:t>
            </a:r>
          </a:p>
          <a:p>
            <a:r>
              <a:rPr lang="en-US" dirty="0" smtClean="0">
                <a:solidFill>
                  <a:srgbClr val="7030A0"/>
                </a:solidFill>
              </a:rPr>
              <a:t>Don’t change someone else’s message and pass it along without clearly identifying the changes you made.</a:t>
            </a:r>
            <a:endParaRPr lang="en-US" dirty="0">
              <a:solidFill>
                <a:srgbClr val="7030A0"/>
              </a:solidFill>
            </a:endParaRPr>
          </a:p>
        </p:txBody>
      </p:sp>
      <p:sp>
        <p:nvSpPr>
          <p:cNvPr id="4" name="Footer Placeholder 3"/>
          <p:cNvSpPr>
            <a:spLocks noGrp="1"/>
          </p:cNvSpPr>
          <p:nvPr>
            <p:ph type="ftr" sz="quarter" idx="11"/>
          </p:nvPr>
        </p:nvSpPr>
        <p:spPr/>
        <p:txBody>
          <a:bodyPr/>
          <a:lstStyle/>
          <a:p>
            <a:r>
              <a:rPr lang="en-US" smtClean="0"/>
              <a:t>Copyright © 2018 Resource Center for CareerTech Advancement</a:t>
            </a:r>
            <a:endParaRPr lang="en-US" dirty="0"/>
          </a:p>
        </p:txBody>
      </p:sp>
    </p:spTree>
    <p:extLst>
      <p:ext uri="{BB962C8B-B14F-4D97-AF65-F5344CB8AC3E}">
        <p14:creationId xmlns:p14="http://schemas.microsoft.com/office/powerpoint/2010/main" val="40154348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7030A0"/>
                </a:solidFill>
              </a:rPr>
              <a:t>A Few Tips for Using E-mail - continued</a:t>
            </a:r>
            <a:endParaRPr lang="en-US" b="1" dirty="0">
              <a:solidFill>
                <a:srgbClr val="7030A0"/>
              </a:solidFill>
            </a:endParaRPr>
          </a:p>
        </p:txBody>
      </p:sp>
      <p:sp>
        <p:nvSpPr>
          <p:cNvPr id="3" name="Content Placeholder 2"/>
          <p:cNvSpPr>
            <a:spLocks noGrp="1"/>
          </p:cNvSpPr>
          <p:nvPr>
            <p:ph idx="1"/>
          </p:nvPr>
        </p:nvSpPr>
        <p:spPr>
          <a:xfrm>
            <a:off x="838200" y="1547446"/>
            <a:ext cx="10515600" cy="4835769"/>
          </a:xfrm>
        </p:spPr>
        <p:txBody>
          <a:bodyPr>
            <a:normAutofit lnSpcReduction="10000"/>
          </a:bodyPr>
          <a:lstStyle/>
          <a:p>
            <a:r>
              <a:rPr lang="en-US" dirty="0" smtClean="0">
                <a:solidFill>
                  <a:srgbClr val="7030A0"/>
                </a:solidFill>
              </a:rPr>
              <a:t>Avoid reproducing an e-mail message in full when responding to it (especially if you are sending it to a group of people).</a:t>
            </a:r>
          </a:p>
          <a:p>
            <a:r>
              <a:rPr lang="en-US" dirty="0" smtClean="0">
                <a:solidFill>
                  <a:srgbClr val="7030A0"/>
                </a:solidFill>
              </a:rPr>
              <a:t>Keep messages concise and to the point.</a:t>
            </a:r>
          </a:p>
          <a:p>
            <a:r>
              <a:rPr lang="en-US" dirty="0" smtClean="0">
                <a:solidFill>
                  <a:srgbClr val="7030A0"/>
                </a:solidFill>
              </a:rPr>
              <a:t>Avoid unnecessary punctuation (such as multiple </a:t>
            </a:r>
          </a:p>
          <a:p>
            <a:pPr marL="0" indent="0">
              <a:buNone/>
            </a:pPr>
            <a:r>
              <a:rPr lang="en-US" dirty="0">
                <a:solidFill>
                  <a:srgbClr val="7030A0"/>
                </a:solidFill>
              </a:rPr>
              <a:t> </a:t>
            </a:r>
            <a:r>
              <a:rPr lang="en-US" dirty="0" smtClean="0">
                <a:solidFill>
                  <a:srgbClr val="7030A0"/>
                </a:solidFill>
              </a:rPr>
              <a:t>  exclamation points).</a:t>
            </a:r>
          </a:p>
          <a:p>
            <a:r>
              <a:rPr lang="en-US" dirty="0" smtClean="0">
                <a:solidFill>
                  <a:srgbClr val="7030A0"/>
                </a:solidFill>
              </a:rPr>
              <a:t>Make the subject line of your e-mail is </a:t>
            </a:r>
          </a:p>
          <a:p>
            <a:pPr marL="0" indent="0">
              <a:buNone/>
            </a:pPr>
            <a:r>
              <a:rPr lang="en-US" dirty="0">
                <a:solidFill>
                  <a:srgbClr val="7030A0"/>
                </a:solidFill>
              </a:rPr>
              <a:t> </a:t>
            </a:r>
            <a:r>
              <a:rPr lang="en-US" dirty="0" smtClean="0">
                <a:solidFill>
                  <a:srgbClr val="7030A0"/>
                </a:solidFill>
              </a:rPr>
              <a:t>  meaningful to the receiver.</a:t>
            </a:r>
          </a:p>
          <a:p>
            <a:r>
              <a:rPr lang="en-US" dirty="0" smtClean="0">
                <a:solidFill>
                  <a:srgbClr val="7030A0"/>
                </a:solidFill>
              </a:rPr>
              <a:t>Do not send frivolous, abusive, or </a:t>
            </a:r>
          </a:p>
          <a:p>
            <a:pPr marL="0" indent="0">
              <a:buNone/>
            </a:pPr>
            <a:r>
              <a:rPr lang="en-US" dirty="0" smtClean="0">
                <a:solidFill>
                  <a:srgbClr val="7030A0"/>
                </a:solidFill>
              </a:rPr>
              <a:t>   defamatory messages.</a:t>
            </a:r>
          </a:p>
          <a:p>
            <a:r>
              <a:rPr lang="en-US" dirty="0" smtClean="0">
                <a:solidFill>
                  <a:srgbClr val="7030A0"/>
                </a:solidFill>
              </a:rPr>
              <a:t>Be tolerant of other’s mistakes.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83159" y="2092569"/>
            <a:ext cx="2991964" cy="4507263"/>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a:t>
            </a:r>
            <a:endParaRPr lang="en-US" dirty="0"/>
          </a:p>
        </p:txBody>
      </p:sp>
    </p:spTree>
    <p:extLst>
      <p:ext uri="{BB962C8B-B14F-4D97-AF65-F5344CB8AC3E}">
        <p14:creationId xmlns:p14="http://schemas.microsoft.com/office/powerpoint/2010/main" val="5405796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7030A0"/>
                </a:solidFill>
              </a:rPr>
              <a:t>A Few Tips for Using E-mail - continued</a:t>
            </a:r>
            <a:endParaRPr lang="en-US" b="1" dirty="0">
              <a:solidFill>
                <a:srgbClr val="7030A0"/>
              </a:solidFill>
            </a:endParaRPr>
          </a:p>
        </p:txBody>
      </p:sp>
      <p:sp>
        <p:nvSpPr>
          <p:cNvPr id="3" name="Content Placeholder 2"/>
          <p:cNvSpPr>
            <a:spLocks noGrp="1"/>
          </p:cNvSpPr>
          <p:nvPr>
            <p:ph idx="1"/>
          </p:nvPr>
        </p:nvSpPr>
        <p:spPr>
          <a:xfrm>
            <a:off x="838200" y="1547446"/>
            <a:ext cx="10515600" cy="4835769"/>
          </a:xfrm>
        </p:spPr>
        <p:txBody>
          <a:bodyPr/>
          <a:lstStyle/>
          <a:p>
            <a:r>
              <a:rPr lang="en-US" dirty="0" smtClean="0">
                <a:solidFill>
                  <a:srgbClr val="7030A0"/>
                </a:solidFill>
              </a:rPr>
              <a:t>Plan to handle your e-mail when you are away.</a:t>
            </a:r>
          </a:p>
          <a:p>
            <a:r>
              <a:rPr lang="en-US" dirty="0" smtClean="0">
                <a:solidFill>
                  <a:srgbClr val="7030A0"/>
                </a:solidFill>
              </a:rPr>
              <a:t>Encourage people to communicate with you by e-mail. Give them your correct e-mail address and include it on your business card.</a:t>
            </a:r>
          </a:p>
          <a:p>
            <a:r>
              <a:rPr lang="en-US" dirty="0" smtClean="0">
                <a:solidFill>
                  <a:srgbClr val="7030A0"/>
                </a:solidFill>
              </a:rPr>
              <a:t>Read over every e-mail message before you send it.</a:t>
            </a:r>
            <a:endParaRPr lang="en-US" dirty="0">
              <a:solidFill>
                <a:srgbClr val="7030A0"/>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36027" y="3429000"/>
            <a:ext cx="4719945" cy="3137741"/>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a:t>
            </a:r>
            <a:endParaRPr lang="en-US" dirty="0"/>
          </a:p>
        </p:txBody>
      </p:sp>
    </p:spTree>
    <p:extLst>
      <p:ext uri="{BB962C8B-B14F-4D97-AF65-F5344CB8AC3E}">
        <p14:creationId xmlns:p14="http://schemas.microsoft.com/office/powerpoint/2010/main" val="9409259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7030A0"/>
                </a:solidFill>
              </a:rPr>
              <a:t>Sources for Career Information - continued</a:t>
            </a:r>
            <a:endParaRPr lang="en-US" b="1" dirty="0">
              <a:solidFill>
                <a:srgbClr val="7030A0"/>
              </a:solidFill>
            </a:endParaRPr>
          </a:p>
        </p:txBody>
      </p:sp>
      <p:sp>
        <p:nvSpPr>
          <p:cNvPr id="3" name="Content Placeholder 2"/>
          <p:cNvSpPr>
            <a:spLocks noGrp="1"/>
          </p:cNvSpPr>
          <p:nvPr>
            <p:ph idx="1"/>
          </p:nvPr>
        </p:nvSpPr>
        <p:spPr>
          <a:xfrm>
            <a:off x="838200" y="1825624"/>
            <a:ext cx="10515600" cy="4695945"/>
          </a:xfrm>
        </p:spPr>
        <p:txBody>
          <a:bodyPr/>
          <a:lstStyle/>
          <a:p>
            <a:r>
              <a:rPr lang="en-US" dirty="0" smtClean="0">
                <a:solidFill>
                  <a:srgbClr val="7030A0"/>
                </a:solidFill>
              </a:rPr>
              <a:t>Professional societies and journals</a:t>
            </a:r>
          </a:p>
          <a:p>
            <a:r>
              <a:rPr lang="en-US" dirty="0" smtClean="0">
                <a:solidFill>
                  <a:srgbClr val="7030A0"/>
                </a:solidFill>
              </a:rPr>
              <a:t>Public libraries, career centers, and guidance offices</a:t>
            </a:r>
          </a:p>
          <a:p>
            <a:r>
              <a:rPr lang="en-US" dirty="0" smtClean="0">
                <a:solidFill>
                  <a:srgbClr val="7030A0"/>
                </a:solidFill>
              </a:rPr>
              <a:t>Trade associations and magazines</a:t>
            </a:r>
          </a:p>
          <a:p>
            <a:r>
              <a:rPr lang="en-US" dirty="0" smtClean="0">
                <a:solidFill>
                  <a:srgbClr val="7030A0"/>
                </a:solidFill>
              </a:rPr>
              <a:t>OK Career Guide – </a:t>
            </a:r>
            <a:r>
              <a:rPr lang="en-US" dirty="0" smtClean="0">
                <a:solidFill>
                  <a:srgbClr val="7030A0"/>
                </a:solidFill>
                <a:hlinkClick r:id="rId3"/>
              </a:rPr>
              <a:t>www.okcareerguide.org</a:t>
            </a:r>
            <a:endParaRPr lang="en-US" dirty="0" smtClean="0">
              <a:solidFill>
                <a:srgbClr val="7030A0"/>
              </a:solidFill>
            </a:endParaRPr>
          </a:p>
          <a:p>
            <a:endParaRPr lang="en-US" dirty="0" smtClean="0">
              <a:solidFill>
                <a:srgbClr val="7030A0"/>
              </a:solidFill>
            </a:endParaRPr>
          </a:p>
          <a:p>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9846" y="4968280"/>
            <a:ext cx="8792308" cy="168822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Footer Placeholder 4"/>
          <p:cNvSpPr>
            <a:spLocks noGrp="1"/>
          </p:cNvSpPr>
          <p:nvPr>
            <p:ph type="ftr" sz="quarter" idx="11"/>
          </p:nvPr>
        </p:nvSpPr>
        <p:spPr/>
        <p:txBody>
          <a:bodyPr/>
          <a:lstStyle/>
          <a:p>
            <a:r>
              <a:rPr lang="en-US" smtClean="0"/>
              <a:t>Copyright © 2018 Resource Center for CareerTech Advancement</a:t>
            </a:r>
            <a:endParaRPr lang="en-US" dirty="0"/>
          </a:p>
        </p:txBody>
      </p:sp>
    </p:spTree>
    <p:extLst>
      <p:ext uri="{BB962C8B-B14F-4D97-AF65-F5344CB8AC3E}">
        <p14:creationId xmlns:p14="http://schemas.microsoft.com/office/powerpoint/2010/main" val="27947902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3829" y="3875314"/>
            <a:ext cx="11611427" cy="2301648"/>
          </a:xfrm>
        </p:spPr>
        <p:txBody>
          <a:bodyPr>
            <a:normAutofit lnSpcReduction="10000"/>
          </a:bodyPr>
          <a:lstStyle/>
          <a:p>
            <a:pPr marL="0" indent="0" algn="ctr">
              <a:buNone/>
            </a:pPr>
            <a:r>
              <a:rPr lang="en-US" sz="2400" dirty="0"/>
              <a:t>All rights reserved; copyright © 2018 Resource Center for </a:t>
            </a:r>
            <a:r>
              <a:rPr lang="en-US" sz="2400" dirty="0" err="1"/>
              <a:t>CareerTech</a:t>
            </a:r>
            <a:r>
              <a:rPr lang="en-US" sz="2400" dirty="0"/>
              <a:t> Advancement</a:t>
            </a:r>
            <a:endParaRPr lang="en-US" sz="2000" dirty="0"/>
          </a:p>
          <a:p>
            <a:pPr marL="0" indent="0" algn="ctr">
              <a:buNone/>
            </a:pPr>
            <a:r>
              <a:rPr lang="en-US" dirty="0"/>
              <a:t>For more information, email us at </a:t>
            </a:r>
          </a:p>
          <a:p>
            <a:pPr marL="0" indent="0" algn="ctr">
              <a:buNone/>
            </a:pPr>
            <a:r>
              <a:rPr lang="en-US" dirty="0" smtClean="0">
                <a:hlinkClick r:id="rId2"/>
              </a:rPr>
              <a:t>resourcecenter@careertech.ok.gov</a:t>
            </a:r>
            <a:endParaRPr lang="en-US" dirty="0" smtClean="0"/>
          </a:p>
          <a:p>
            <a:pPr marL="0" indent="0" algn="ctr">
              <a:buNone/>
            </a:pPr>
            <a:r>
              <a:rPr lang="en-US" dirty="0">
                <a:solidFill>
                  <a:schemeClr val="accent5">
                    <a:lumMod val="50000"/>
                  </a:schemeClr>
                </a:solidFill>
              </a:rPr>
              <a:t>Visit our website at </a:t>
            </a:r>
            <a:br>
              <a:rPr lang="en-US" dirty="0">
                <a:solidFill>
                  <a:schemeClr val="accent5">
                    <a:lumMod val="50000"/>
                  </a:schemeClr>
                </a:solidFill>
              </a:rPr>
            </a:br>
            <a:r>
              <a:rPr lang="en-US" dirty="0">
                <a:solidFill>
                  <a:schemeClr val="accent5">
                    <a:lumMod val="50000"/>
                  </a:schemeClr>
                </a:solidFill>
                <a:hlinkClick r:id="rId3"/>
              </a:rPr>
              <a:t>https://</a:t>
            </a:r>
            <a:r>
              <a:rPr lang="en-US" dirty="0" smtClean="0">
                <a:solidFill>
                  <a:schemeClr val="accent5">
                    <a:lumMod val="50000"/>
                  </a:schemeClr>
                </a:solidFill>
                <a:hlinkClick r:id="rId3"/>
              </a:rPr>
              <a:t>www.okcareertech.org/educators/resource-center</a:t>
            </a:r>
            <a:r>
              <a:rPr lang="en-US" dirty="0" smtClean="0">
                <a:solidFill>
                  <a:schemeClr val="accent5">
                    <a:lumMod val="50000"/>
                  </a:schemeClr>
                </a:solidFill>
              </a:rPr>
              <a:t> </a:t>
            </a:r>
            <a:endParaRPr lang="en-US" dirty="0"/>
          </a:p>
          <a:p>
            <a:pPr marL="0" indent="0">
              <a:buNone/>
            </a:pPr>
            <a:endParaRPr lang="en-US" sz="2000" dirty="0"/>
          </a:p>
          <a:p>
            <a:pPr marL="0" indent="0">
              <a:buNone/>
            </a:pPr>
            <a:endParaRPr lang="en-US" sz="2000" dirty="0"/>
          </a:p>
        </p:txBody>
      </p:sp>
      <p:sp>
        <p:nvSpPr>
          <p:cNvPr id="4" name="Footer Placeholder 3"/>
          <p:cNvSpPr>
            <a:spLocks noGrp="1"/>
          </p:cNvSpPr>
          <p:nvPr>
            <p:ph type="ftr" sz="quarter" idx="11"/>
          </p:nvPr>
        </p:nvSpPr>
        <p:spPr/>
        <p:txBody>
          <a:bodyPr/>
          <a:lstStyle/>
          <a:p>
            <a:r>
              <a:rPr lang="en-US" smtClean="0"/>
              <a:t>Copyright © 2018 Resource Center for CareerTech Advancement</a:t>
            </a:r>
            <a:endParaRPr lang="en-US"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45330" y="266933"/>
            <a:ext cx="3101340" cy="3281715"/>
          </a:xfrm>
          <a:prstGeom prst="rect">
            <a:avLst/>
          </a:prstGeom>
        </p:spPr>
      </p:pic>
    </p:spTree>
    <p:extLst>
      <p:ext uri="{BB962C8B-B14F-4D97-AF65-F5344CB8AC3E}">
        <p14:creationId xmlns:p14="http://schemas.microsoft.com/office/powerpoint/2010/main" val="37667695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7030A0"/>
                </a:solidFill>
              </a:rPr>
              <a:t>Career Clusters</a:t>
            </a:r>
            <a:endParaRPr lang="en-US" b="1" dirty="0">
              <a:solidFill>
                <a:srgbClr val="7030A0"/>
              </a:solidFill>
            </a:endParaRPr>
          </a:p>
        </p:txBody>
      </p:sp>
      <p:sp>
        <p:nvSpPr>
          <p:cNvPr id="3" name="Content Placeholder 2"/>
          <p:cNvSpPr>
            <a:spLocks noGrp="1"/>
          </p:cNvSpPr>
          <p:nvPr>
            <p:ph idx="1"/>
          </p:nvPr>
        </p:nvSpPr>
        <p:spPr>
          <a:xfrm>
            <a:off x="838200" y="1825624"/>
            <a:ext cx="10515600" cy="4695945"/>
          </a:xfrm>
        </p:spPr>
        <p:txBody>
          <a:bodyPr/>
          <a:lstStyle/>
          <a:p>
            <a:r>
              <a:rPr lang="en-US" dirty="0" smtClean="0">
                <a:solidFill>
                  <a:srgbClr val="7030A0"/>
                </a:solidFill>
              </a:rPr>
              <a:t>Agriculture, Food, and Natural Resources</a:t>
            </a:r>
          </a:p>
          <a:p>
            <a:r>
              <a:rPr lang="en-US" dirty="0" smtClean="0">
                <a:solidFill>
                  <a:srgbClr val="7030A0"/>
                </a:solidFill>
              </a:rPr>
              <a:t>Architecture and Construction</a:t>
            </a:r>
          </a:p>
          <a:p>
            <a:r>
              <a:rPr lang="en-US" dirty="0" smtClean="0">
                <a:solidFill>
                  <a:srgbClr val="7030A0"/>
                </a:solidFill>
              </a:rPr>
              <a:t>Arts, A/V Technology, and Communications</a:t>
            </a:r>
          </a:p>
          <a:p>
            <a:r>
              <a:rPr lang="en-US" dirty="0" smtClean="0">
                <a:solidFill>
                  <a:srgbClr val="7030A0"/>
                </a:solidFill>
              </a:rPr>
              <a:t>Business Management and Administration</a:t>
            </a:r>
          </a:p>
          <a:p>
            <a:r>
              <a:rPr lang="en-US" dirty="0" smtClean="0">
                <a:solidFill>
                  <a:srgbClr val="7030A0"/>
                </a:solidFill>
              </a:rPr>
              <a:t>Education and Training</a:t>
            </a:r>
          </a:p>
          <a:p>
            <a:r>
              <a:rPr lang="en-US" dirty="0" smtClean="0">
                <a:solidFill>
                  <a:srgbClr val="7030A0"/>
                </a:solidFill>
              </a:rPr>
              <a:t>Finance</a:t>
            </a:r>
          </a:p>
          <a:p>
            <a:r>
              <a:rPr lang="en-US" dirty="0" smtClean="0">
                <a:solidFill>
                  <a:srgbClr val="7030A0"/>
                </a:solidFill>
              </a:rPr>
              <a:t>Government and Public Administration</a:t>
            </a:r>
          </a:p>
          <a:p>
            <a:r>
              <a:rPr lang="en-US" dirty="0" smtClean="0">
                <a:solidFill>
                  <a:srgbClr val="7030A0"/>
                </a:solidFill>
              </a:rPr>
              <a:t>Health Science</a:t>
            </a:r>
          </a:p>
          <a:p>
            <a:r>
              <a:rPr lang="en-US" dirty="0" smtClean="0">
                <a:solidFill>
                  <a:srgbClr val="7030A0"/>
                </a:solidFill>
              </a:rPr>
              <a:t>Hospitality and Tourism</a:t>
            </a:r>
          </a:p>
          <a:p>
            <a:endParaRPr lang="en-US" dirty="0" smtClean="0">
              <a:solidFill>
                <a:srgbClr val="7030A0"/>
              </a:solidFill>
            </a:endParaRP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1426" y="4369899"/>
            <a:ext cx="3422435" cy="187322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Footer Placeholder 4"/>
          <p:cNvSpPr>
            <a:spLocks noGrp="1"/>
          </p:cNvSpPr>
          <p:nvPr>
            <p:ph type="ftr" sz="quarter" idx="11"/>
          </p:nvPr>
        </p:nvSpPr>
        <p:spPr/>
        <p:txBody>
          <a:bodyPr/>
          <a:lstStyle/>
          <a:p>
            <a:r>
              <a:rPr lang="en-US" smtClean="0"/>
              <a:t>Copyright © 2018 Resource Center for CareerTech Advancement</a:t>
            </a:r>
            <a:endParaRPr lang="en-US" dirty="0"/>
          </a:p>
        </p:txBody>
      </p:sp>
    </p:spTree>
    <p:extLst>
      <p:ext uri="{BB962C8B-B14F-4D97-AF65-F5344CB8AC3E}">
        <p14:creationId xmlns:p14="http://schemas.microsoft.com/office/powerpoint/2010/main" val="9021349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7030A0"/>
                </a:solidFill>
              </a:rPr>
              <a:t>Career Clusters - continued</a:t>
            </a:r>
            <a:endParaRPr lang="en-US" b="1" dirty="0">
              <a:solidFill>
                <a:srgbClr val="7030A0"/>
              </a:solidFill>
            </a:endParaRPr>
          </a:p>
        </p:txBody>
      </p:sp>
      <p:sp>
        <p:nvSpPr>
          <p:cNvPr id="3" name="Content Placeholder 2"/>
          <p:cNvSpPr>
            <a:spLocks noGrp="1"/>
          </p:cNvSpPr>
          <p:nvPr>
            <p:ph idx="1"/>
          </p:nvPr>
        </p:nvSpPr>
        <p:spPr>
          <a:xfrm>
            <a:off x="838200" y="1825624"/>
            <a:ext cx="10515600" cy="4695945"/>
          </a:xfrm>
        </p:spPr>
        <p:txBody>
          <a:bodyPr/>
          <a:lstStyle/>
          <a:p>
            <a:r>
              <a:rPr lang="en-US" dirty="0" smtClean="0">
                <a:solidFill>
                  <a:srgbClr val="7030A0"/>
                </a:solidFill>
              </a:rPr>
              <a:t>Human Services</a:t>
            </a:r>
          </a:p>
          <a:p>
            <a:r>
              <a:rPr lang="en-US" dirty="0" smtClean="0">
                <a:solidFill>
                  <a:srgbClr val="7030A0"/>
                </a:solidFill>
              </a:rPr>
              <a:t>Information Technology</a:t>
            </a:r>
          </a:p>
          <a:p>
            <a:r>
              <a:rPr lang="en-US" dirty="0" smtClean="0">
                <a:solidFill>
                  <a:srgbClr val="7030A0"/>
                </a:solidFill>
              </a:rPr>
              <a:t>Law, Public Safety, Corrections, and Security</a:t>
            </a:r>
          </a:p>
          <a:p>
            <a:r>
              <a:rPr lang="en-US" dirty="0" smtClean="0">
                <a:solidFill>
                  <a:srgbClr val="7030A0"/>
                </a:solidFill>
              </a:rPr>
              <a:t>Manufacturing</a:t>
            </a:r>
          </a:p>
          <a:p>
            <a:r>
              <a:rPr lang="en-US" dirty="0" smtClean="0">
                <a:solidFill>
                  <a:srgbClr val="7030A0"/>
                </a:solidFill>
              </a:rPr>
              <a:t>Marketing</a:t>
            </a:r>
          </a:p>
          <a:p>
            <a:r>
              <a:rPr lang="en-US" dirty="0" smtClean="0">
                <a:solidFill>
                  <a:srgbClr val="7030A0"/>
                </a:solidFill>
              </a:rPr>
              <a:t>Science, Technology, Engineering, and Mathematics</a:t>
            </a:r>
          </a:p>
          <a:p>
            <a:r>
              <a:rPr lang="en-US" dirty="0" smtClean="0">
                <a:solidFill>
                  <a:srgbClr val="7030A0"/>
                </a:solidFill>
              </a:rPr>
              <a:t>Transportation, Distribution, and Logistics</a:t>
            </a:r>
          </a:p>
          <a:p>
            <a:pPr marL="0" indent="0">
              <a:buNone/>
            </a:pPr>
            <a:endParaRPr lang="en-US" dirty="0" smtClean="0">
              <a:solidFill>
                <a:srgbClr val="7030A0"/>
              </a:solidFill>
            </a:endParaRP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13531" y="4994287"/>
            <a:ext cx="3640269" cy="152728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Footer Placeholder 4"/>
          <p:cNvSpPr>
            <a:spLocks noGrp="1"/>
          </p:cNvSpPr>
          <p:nvPr>
            <p:ph type="ftr" sz="quarter" idx="11"/>
          </p:nvPr>
        </p:nvSpPr>
        <p:spPr/>
        <p:txBody>
          <a:bodyPr/>
          <a:lstStyle/>
          <a:p>
            <a:r>
              <a:rPr lang="en-US" smtClean="0"/>
              <a:t>Copyright © 2018 Resource Center for CareerTech Advancement</a:t>
            </a:r>
            <a:endParaRPr lang="en-US" dirty="0"/>
          </a:p>
        </p:txBody>
      </p:sp>
    </p:spTree>
    <p:extLst>
      <p:ext uri="{BB962C8B-B14F-4D97-AF65-F5344CB8AC3E}">
        <p14:creationId xmlns:p14="http://schemas.microsoft.com/office/powerpoint/2010/main" val="25186026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7030A0"/>
                </a:solidFill>
              </a:rPr>
              <a:t>Characteristics and Skills for Entrepreneurship</a:t>
            </a:r>
            <a:endParaRPr lang="en-US" b="1" dirty="0">
              <a:solidFill>
                <a:srgbClr val="7030A0"/>
              </a:solidFill>
            </a:endParaRPr>
          </a:p>
        </p:txBody>
      </p:sp>
      <p:sp>
        <p:nvSpPr>
          <p:cNvPr id="3" name="Content Placeholder 2"/>
          <p:cNvSpPr>
            <a:spLocks noGrp="1"/>
          </p:cNvSpPr>
          <p:nvPr>
            <p:ph idx="1"/>
          </p:nvPr>
        </p:nvSpPr>
        <p:spPr>
          <a:xfrm>
            <a:off x="838200" y="1389186"/>
            <a:ext cx="10515600" cy="5468814"/>
          </a:xfrm>
        </p:spPr>
        <p:txBody>
          <a:bodyPr>
            <a:normAutofit/>
          </a:bodyPr>
          <a:lstStyle/>
          <a:p>
            <a:r>
              <a:rPr lang="en-US" dirty="0" smtClean="0">
                <a:solidFill>
                  <a:srgbClr val="7030A0"/>
                </a:solidFill>
              </a:rPr>
              <a:t>Personal Characteristics</a:t>
            </a:r>
          </a:p>
          <a:p>
            <a:pPr lvl="1"/>
            <a:r>
              <a:rPr lang="en-US" dirty="0" smtClean="0">
                <a:solidFill>
                  <a:srgbClr val="7030A0"/>
                </a:solidFill>
              </a:rPr>
              <a:t>Adaptable/committed</a:t>
            </a:r>
          </a:p>
          <a:p>
            <a:pPr lvl="1"/>
            <a:r>
              <a:rPr lang="en-US" dirty="0" smtClean="0">
                <a:solidFill>
                  <a:srgbClr val="7030A0"/>
                </a:solidFill>
              </a:rPr>
              <a:t>Competitive</a:t>
            </a:r>
          </a:p>
          <a:p>
            <a:pPr lvl="1"/>
            <a:r>
              <a:rPr lang="en-US" dirty="0" smtClean="0">
                <a:solidFill>
                  <a:srgbClr val="7030A0"/>
                </a:solidFill>
              </a:rPr>
              <a:t>Creative</a:t>
            </a:r>
          </a:p>
          <a:p>
            <a:pPr lvl="1"/>
            <a:r>
              <a:rPr lang="en-US" dirty="0" smtClean="0">
                <a:solidFill>
                  <a:srgbClr val="7030A0"/>
                </a:solidFill>
              </a:rPr>
              <a:t>Drive/sense of urgency/achievement-oriented</a:t>
            </a:r>
          </a:p>
          <a:p>
            <a:pPr lvl="1"/>
            <a:r>
              <a:rPr lang="en-US" dirty="0" smtClean="0">
                <a:solidFill>
                  <a:srgbClr val="7030A0"/>
                </a:solidFill>
              </a:rPr>
              <a:t>Farsighted/aware</a:t>
            </a:r>
          </a:p>
          <a:p>
            <a:pPr lvl="1"/>
            <a:r>
              <a:rPr lang="en-US" dirty="0" smtClean="0">
                <a:solidFill>
                  <a:srgbClr val="7030A0"/>
                </a:solidFill>
              </a:rPr>
              <a:t>Honest</a:t>
            </a:r>
          </a:p>
          <a:p>
            <a:pPr lvl="1"/>
            <a:r>
              <a:rPr lang="en-US" dirty="0" smtClean="0">
                <a:solidFill>
                  <a:srgbClr val="7030A0"/>
                </a:solidFill>
              </a:rPr>
              <a:t>Leadership ability</a:t>
            </a:r>
          </a:p>
          <a:p>
            <a:pPr lvl="1"/>
            <a:r>
              <a:rPr lang="en-US" dirty="0" smtClean="0">
                <a:solidFill>
                  <a:srgbClr val="7030A0"/>
                </a:solidFill>
              </a:rPr>
              <a:t>Realistic</a:t>
            </a:r>
          </a:p>
          <a:p>
            <a:pPr lvl="1"/>
            <a:r>
              <a:rPr lang="en-US" dirty="0" smtClean="0">
                <a:solidFill>
                  <a:srgbClr val="7030A0"/>
                </a:solidFill>
              </a:rPr>
              <a:t>Responsible</a:t>
            </a:r>
          </a:p>
          <a:p>
            <a:pPr lvl="1"/>
            <a:r>
              <a:rPr lang="en-US" dirty="0" smtClean="0">
                <a:solidFill>
                  <a:srgbClr val="7030A0"/>
                </a:solidFill>
              </a:rPr>
              <a:t>Self-confident</a:t>
            </a:r>
          </a:p>
          <a:p>
            <a:pPr lvl="1"/>
            <a:r>
              <a:rPr lang="en-US" dirty="0" smtClean="0">
                <a:solidFill>
                  <a:srgbClr val="7030A0"/>
                </a:solidFill>
              </a:rPr>
              <a:t>Self-control/emotional stability</a:t>
            </a:r>
          </a:p>
          <a:p>
            <a:pPr lvl="1"/>
            <a:r>
              <a:rPr lang="en-US" dirty="0" smtClean="0">
                <a:solidFill>
                  <a:srgbClr val="7030A0"/>
                </a:solidFill>
              </a:rPr>
              <a:t>Others? _________________________________________________</a:t>
            </a:r>
          </a:p>
          <a:p>
            <a:pPr marL="457200" lvl="1" indent="0">
              <a:buNone/>
            </a:pPr>
            <a:endParaRPr lang="en-US" dirty="0" smtClean="0">
              <a:solidFill>
                <a:srgbClr val="7030A0"/>
              </a:solidFill>
            </a:endParaRPr>
          </a:p>
          <a:p>
            <a:pPr marL="0" indent="0">
              <a:buNone/>
            </a:pPr>
            <a:endParaRPr lang="en-US" dirty="0" smtClean="0">
              <a:solidFill>
                <a:srgbClr val="7030A0"/>
              </a:solidFill>
            </a:endParaRP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6554" y="1767745"/>
            <a:ext cx="4434067" cy="2957439"/>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a:t>
            </a:r>
            <a:endParaRPr lang="en-US" dirty="0"/>
          </a:p>
        </p:txBody>
      </p:sp>
    </p:spTree>
    <p:extLst>
      <p:ext uri="{BB962C8B-B14F-4D97-AF65-F5344CB8AC3E}">
        <p14:creationId xmlns:p14="http://schemas.microsoft.com/office/powerpoint/2010/main" val="34452082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19867</TotalTime>
  <Words>5212</Words>
  <Application>Microsoft Office PowerPoint</Application>
  <PresentationFormat>Widescreen</PresentationFormat>
  <Paragraphs>693</Paragraphs>
  <Slides>60</Slides>
  <Notes>35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60</vt:i4>
      </vt:variant>
    </vt:vector>
  </HeadingPairs>
  <TitlesOfParts>
    <vt:vector size="64" baseType="lpstr">
      <vt:lpstr>Arial</vt:lpstr>
      <vt:lpstr>Calibri</vt:lpstr>
      <vt:lpstr>Calibri Light</vt:lpstr>
      <vt:lpstr>Office Theme</vt:lpstr>
      <vt:lpstr>Career Success Skills</vt:lpstr>
      <vt:lpstr>Planning a Career – Strong Employment Areas</vt:lpstr>
      <vt:lpstr>Planning a Career – Declining Areas</vt:lpstr>
      <vt:lpstr>Identify Possible Careers</vt:lpstr>
      <vt:lpstr>Sources for Career Information</vt:lpstr>
      <vt:lpstr>Sources for Career Information - continued</vt:lpstr>
      <vt:lpstr>Career Clusters</vt:lpstr>
      <vt:lpstr>Career Clusters - continued</vt:lpstr>
      <vt:lpstr>Characteristics and Skills for Entrepreneurship</vt:lpstr>
      <vt:lpstr>Characteristics and Skills for Entrepreneurship</vt:lpstr>
      <vt:lpstr>PowerPoint Presentation</vt:lpstr>
      <vt:lpstr>Think About These Things</vt:lpstr>
      <vt:lpstr>Applying for a Job</vt:lpstr>
      <vt:lpstr>Strategies for Networking</vt:lpstr>
      <vt:lpstr>Documents You Need to Apply for a Job</vt:lpstr>
      <vt:lpstr>Information in a Resume</vt:lpstr>
      <vt:lpstr>Letter of Application</vt:lpstr>
      <vt:lpstr>Application Form Guidelines</vt:lpstr>
      <vt:lpstr>Types of Employment Tests</vt:lpstr>
      <vt:lpstr>Personal Characteristics Employers Look For</vt:lpstr>
      <vt:lpstr>Guidelines for Dressing for an Interview</vt:lpstr>
      <vt:lpstr>Before and During the Interview</vt:lpstr>
      <vt:lpstr>Preparing for an Interview</vt:lpstr>
      <vt:lpstr>Making an Appointment by Phone</vt:lpstr>
      <vt:lpstr>Recommended Interviewing Practices</vt:lpstr>
      <vt:lpstr>Recommended Interviewing Practices - continued</vt:lpstr>
      <vt:lpstr>Recommended Interviewing Practices - continued</vt:lpstr>
      <vt:lpstr>Following Up</vt:lpstr>
      <vt:lpstr>Following Up - continued</vt:lpstr>
      <vt:lpstr>Succeeding on the Job</vt:lpstr>
      <vt:lpstr>Personal Appearance Guidelines</vt:lpstr>
      <vt:lpstr>Personal Appearance Guidelines - continued</vt:lpstr>
      <vt:lpstr>Personal Appearance Guidelines - continued</vt:lpstr>
      <vt:lpstr>First Day on the Job</vt:lpstr>
      <vt:lpstr>First Day on the Job - continued</vt:lpstr>
      <vt:lpstr>Common Items in an Employee Handbook</vt:lpstr>
      <vt:lpstr>Common Items in an Employee Handbook - continued</vt:lpstr>
      <vt:lpstr>Getting Along with a Supervisor</vt:lpstr>
      <vt:lpstr>Getting Along with Co-Workers</vt:lpstr>
      <vt:lpstr>Getting Along with Co-Workers - continued</vt:lpstr>
      <vt:lpstr>Reasons People Lose Jobs</vt:lpstr>
      <vt:lpstr>Communicating a Positive Work Ethic</vt:lpstr>
      <vt:lpstr>Communicating a Positive Work Ethic - continued</vt:lpstr>
      <vt:lpstr>Communicating a Positive Work Ethic - continued</vt:lpstr>
      <vt:lpstr>Communicating a Positive Work Ethic - continued</vt:lpstr>
      <vt:lpstr>Communicating a Positive Work Ethic - continued</vt:lpstr>
      <vt:lpstr>Communicating a Positive Work Ethic - continued</vt:lpstr>
      <vt:lpstr>Personal, Social, and Business Ethics</vt:lpstr>
      <vt:lpstr>Personal, Social, and Business Ethics - continued</vt:lpstr>
      <vt:lpstr>Characteristics of a Leader</vt:lpstr>
      <vt:lpstr>Steps in Becoming a Leader</vt:lpstr>
      <vt:lpstr>Ways to Demonstrate Leadership</vt:lpstr>
      <vt:lpstr>Asking for a Raise</vt:lpstr>
      <vt:lpstr>Asking for a Raise - continued</vt:lpstr>
      <vt:lpstr>How to Treat a Customer</vt:lpstr>
      <vt:lpstr>How to Treat a Customer - continued</vt:lpstr>
      <vt:lpstr>A Few Tips for Using E-mail</vt:lpstr>
      <vt:lpstr>A Few Tips for Using E-mail - continued</vt:lpstr>
      <vt:lpstr>A Few Tips for Using E-mail - continued</vt:lpstr>
      <vt:lpstr>PowerPoint Presentation</vt:lpstr>
    </vt:vector>
  </TitlesOfParts>
  <Company>State of Oklahoma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Claire Zevnik</dc:creator>
  <cp:lastModifiedBy>Craig Maile</cp:lastModifiedBy>
  <cp:revision>73</cp:revision>
  <dcterms:created xsi:type="dcterms:W3CDTF">2018-04-03T19:00:31Z</dcterms:created>
  <dcterms:modified xsi:type="dcterms:W3CDTF">2018-08-06T18:06:06Z</dcterms:modified>
</cp:coreProperties>
</file>