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271" r:id="rId6"/>
    <p:sldId id="272" r:id="rId7"/>
    <p:sldId id="289" r:id="rId8"/>
    <p:sldId id="273" r:id="rId9"/>
    <p:sldId id="287" r:id="rId10"/>
    <p:sldId id="274" r:id="rId11"/>
    <p:sldId id="280" r:id="rId12"/>
    <p:sldId id="283" r:id="rId13"/>
    <p:sldId id="275" r:id="rId14"/>
    <p:sldId id="282" r:id="rId15"/>
    <p:sldId id="281" r:id="rId16"/>
    <p:sldId id="276" r:id="rId17"/>
    <p:sldId id="284" r:id="rId18"/>
    <p:sldId id="277" r:id="rId19"/>
    <p:sldId id="285" r:id="rId20"/>
    <p:sldId id="288" r:id="rId21"/>
    <p:sldId id="278" r:id="rId22"/>
    <p:sldId id="286" r:id="rId23"/>
    <p:sldId id="270" r:id="rId24"/>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A6DF"/>
    <a:srgbClr val="0066A8"/>
    <a:srgbClr val="AA6728"/>
    <a:srgbClr val="924115"/>
    <a:srgbClr val="D15520"/>
    <a:srgbClr val="DE9028"/>
    <a:srgbClr val="679B41"/>
    <a:srgbClr val="316821"/>
    <a:srgbClr val="679BA5"/>
    <a:srgbClr val="004E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45F79-62A8-4688-9E4D-104ED0AF5000}" v="3" dt="2025-09-16T18:25:09.4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416" autoAdjust="0"/>
  </p:normalViewPr>
  <p:slideViewPr>
    <p:cSldViewPr snapToGrid="0">
      <p:cViewPr varScale="1">
        <p:scale>
          <a:sx n="88" d="100"/>
          <a:sy n="88" d="100"/>
        </p:scale>
        <p:origin x="1416" y="78"/>
      </p:cViewPr>
      <p:guideLst/>
    </p:cSldViewPr>
  </p:slideViewPr>
  <p:outlineViewPr>
    <p:cViewPr>
      <p:scale>
        <a:sx n="33" d="100"/>
        <a:sy n="33" d="100"/>
      </p:scale>
      <p:origin x="0" y="-3252"/>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y Boyington" userId="e0d4256c-23f7-4b1b-a33e-241e2c94ddd1" providerId="ADAL" clId="{5489F3EA-F50E-4A15-8D5A-25F8C1DF177F}"/>
    <pc:docChg chg="custSel modSld sldOrd">
      <pc:chgData name="Tracy Boyington" userId="e0d4256c-23f7-4b1b-a33e-241e2c94ddd1" providerId="ADAL" clId="{5489F3EA-F50E-4A15-8D5A-25F8C1DF177F}" dt="2025-09-16T18:34:33.449" v="1345" actId="20577"/>
      <pc:docMkLst>
        <pc:docMk/>
      </pc:docMkLst>
      <pc:sldChg chg="modNotesTx">
        <pc:chgData name="Tracy Boyington" userId="e0d4256c-23f7-4b1b-a33e-241e2c94ddd1" providerId="ADAL" clId="{5489F3EA-F50E-4A15-8D5A-25F8C1DF177F}" dt="2025-09-16T18:34:33.449" v="1345" actId="20577"/>
        <pc:sldMkLst>
          <pc:docMk/>
          <pc:sldMk cId="855435598" sldId="270"/>
        </pc:sldMkLst>
      </pc:sldChg>
      <pc:sldChg chg="modNotesTx">
        <pc:chgData name="Tracy Boyington" userId="e0d4256c-23f7-4b1b-a33e-241e2c94ddd1" providerId="ADAL" clId="{5489F3EA-F50E-4A15-8D5A-25F8C1DF177F}" dt="2025-09-16T18:21:06.133" v="19" actId="20577"/>
        <pc:sldMkLst>
          <pc:docMk/>
          <pc:sldMk cId="552595564" sldId="274"/>
        </pc:sldMkLst>
      </pc:sldChg>
      <pc:sldChg chg="modNotesTx">
        <pc:chgData name="Tracy Boyington" userId="e0d4256c-23f7-4b1b-a33e-241e2c94ddd1" providerId="ADAL" clId="{5489F3EA-F50E-4A15-8D5A-25F8C1DF177F}" dt="2025-09-16T18:31:35.015" v="945" actId="20577"/>
        <pc:sldMkLst>
          <pc:docMk/>
          <pc:sldMk cId="3242242080" sldId="277"/>
        </pc:sldMkLst>
      </pc:sldChg>
      <pc:sldChg chg="modNotesTx">
        <pc:chgData name="Tracy Boyington" userId="e0d4256c-23f7-4b1b-a33e-241e2c94ddd1" providerId="ADAL" clId="{5489F3EA-F50E-4A15-8D5A-25F8C1DF177F}" dt="2025-09-16T18:32:12.791" v="981" actId="20577"/>
        <pc:sldMkLst>
          <pc:docMk/>
          <pc:sldMk cId="1462126241" sldId="278"/>
        </pc:sldMkLst>
      </pc:sldChg>
      <pc:sldChg chg="ord">
        <pc:chgData name="Tracy Boyington" userId="e0d4256c-23f7-4b1b-a33e-241e2c94ddd1" providerId="ADAL" clId="{5489F3EA-F50E-4A15-8D5A-25F8C1DF177F}" dt="2025-09-16T18:20:35.659" v="1"/>
        <pc:sldMkLst>
          <pc:docMk/>
          <pc:sldMk cId="3213573479" sldId="280"/>
        </pc:sldMkLst>
      </pc:sldChg>
      <pc:sldChg chg="ord modNotesTx">
        <pc:chgData name="Tracy Boyington" userId="e0d4256c-23f7-4b1b-a33e-241e2c94ddd1" providerId="ADAL" clId="{5489F3EA-F50E-4A15-8D5A-25F8C1DF177F}" dt="2025-09-16T18:28:02.662" v="541" actId="6549"/>
        <pc:sldMkLst>
          <pc:docMk/>
          <pc:sldMk cId="330598327" sldId="282"/>
        </pc:sldMkLst>
      </pc:sldChg>
      <pc:sldChg chg="ord">
        <pc:chgData name="Tracy Boyington" userId="e0d4256c-23f7-4b1b-a33e-241e2c94ddd1" providerId="ADAL" clId="{5489F3EA-F50E-4A15-8D5A-25F8C1DF177F}" dt="2025-09-16T18:21:38.453" v="21"/>
        <pc:sldMkLst>
          <pc:docMk/>
          <pc:sldMk cId="1060467042" sldId="283"/>
        </pc:sldMkLst>
      </pc:sldChg>
      <pc:sldChg chg="modNotesTx">
        <pc:chgData name="Tracy Boyington" userId="e0d4256c-23f7-4b1b-a33e-241e2c94ddd1" providerId="ADAL" clId="{5489F3EA-F50E-4A15-8D5A-25F8C1DF177F}" dt="2025-09-16T18:33:18.314" v="1052" actId="20577"/>
        <pc:sldMkLst>
          <pc:docMk/>
          <pc:sldMk cId="3661812921" sldId="286"/>
        </pc:sldMkLst>
      </pc:sldChg>
    </pc:docChg>
  </pc:docChgLst>
  <pc:docChgLst>
    <pc:chgData name="Tracy Boyington" userId="e0d4256c-23f7-4b1b-a33e-241e2c94ddd1" providerId="ADAL" clId="{83445F79-62A8-4688-9E4D-104ED0AF5000}"/>
    <pc:docChg chg="undo custSel addSld modSld sldOrd">
      <pc:chgData name="Tracy Boyington" userId="e0d4256c-23f7-4b1b-a33e-241e2c94ddd1" providerId="ADAL" clId="{83445F79-62A8-4688-9E4D-104ED0AF5000}" dt="2025-09-04T13:10:04.526" v="304" actId="20577"/>
      <pc:docMkLst>
        <pc:docMk/>
      </pc:docMkLst>
      <pc:sldChg chg="addSp delSp modSp mod setBg">
        <pc:chgData name="Tracy Boyington" userId="e0d4256c-23f7-4b1b-a33e-241e2c94ddd1" providerId="ADAL" clId="{83445F79-62A8-4688-9E4D-104ED0AF5000}" dt="2025-08-27T19:33:17.785" v="266" actId="26606"/>
        <pc:sldMkLst>
          <pc:docMk/>
          <pc:sldMk cId="855435598" sldId="270"/>
        </pc:sldMkLst>
        <pc:spChg chg="mod">
          <ac:chgData name="Tracy Boyington" userId="e0d4256c-23f7-4b1b-a33e-241e2c94ddd1" providerId="ADAL" clId="{83445F79-62A8-4688-9E4D-104ED0AF5000}" dt="2025-08-27T19:33:17.785" v="266" actId="26606"/>
          <ac:spMkLst>
            <pc:docMk/>
            <pc:sldMk cId="855435598" sldId="270"/>
            <ac:spMk id="4" creationId="{00000000-0000-0000-0000-000000000000}"/>
          </ac:spMkLst>
        </pc:spChg>
        <pc:picChg chg="add mod">
          <ac:chgData name="Tracy Boyington" userId="e0d4256c-23f7-4b1b-a33e-241e2c94ddd1" providerId="ADAL" clId="{83445F79-62A8-4688-9E4D-104ED0AF5000}" dt="2025-08-27T19:33:17.785" v="266" actId="26606"/>
          <ac:picMkLst>
            <pc:docMk/>
            <pc:sldMk cId="855435598" sldId="270"/>
            <ac:picMk id="3" creationId="{BF499C93-97ED-6079-4B77-056F0DF4BC3F}"/>
          </ac:picMkLst>
        </pc:picChg>
      </pc:sldChg>
      <pc:sldChg chg="modSp mod">
        <pc:chgData name="Tracy Boyington" userId="e0d4256c-23f7-4b1b-a33e-241e2c94ddd1" providerId="ADAL" clId="{83445F79-62A8-4688-9E4D-104ED0AF5000}" dt="2025-08-27T18:39:56.578" v="118" actId="5793"/>
        <pc:sldMkLst>
          <pc:docMk/>
          <pc:sldMk cId="2608421835" sldId="271"/>
        </pc:sldMkLst>
        <pc:spChg chg="mod">
          <ac:chgData name="Tracy Boyington" userId="e0d4256c-23f7-4b1b-a33e-241e2c94ddd1" providerId="ADAL" clId="{83445F79-62A8-4688-9E4D-104ED0AF5000}" dt="2025-08-27T18:39:56.578" v="118" actId="5793"/>
          <ac:spMkLst>
            <pc:docMk/>
            <pc:sldMk cId="2608421835" sldId="271"/>
            <ac:spMk id="3" creationId="{00000000-0000-0000-0000-000000000000}"/>
          </ac:spMkLst>
        </pc:spChg>
        <pc:spChg chg="mod">
          <ac:chgData name="Tracy Boyington" userId="e0d4256c-23f7-4b1b-a33e-241e2c94ddd1" providerId="ADAL" clId="{83445F79-62A8-4688-9E4D-104ED0AF5000}" dt="2025-08-27T18:39:50.077" v="116"/>
          <ac:spMkLst>
            <pc:docMk/>
            <pc:sldMk cId="2608421835" sldId="271"/>
            <ac:spMk id="4" creationId="{0AF9F95C-3F56-444B-8753-629108922B97}"/>
          </ac:spMkLst>
        </pc:spChg>
      </pc:sldChg>
      <pc:sldChg chg="modNotesTx">
        <pc:chgData name="Tracy Boyington" userId="e0d4256c-23f7-4b1b-a33e-241e2c94ddd1" providerId="ADAL" clId="{83445F79-62A8-4688-9E4D-104ED0AF5000}" dt="2025-09-04T13:10:04.526" v="304" actId="20577"/>
        <pc:sldMkLst>
          <pc:docMk/>
          <pc:sldMk cId="3267090164" sldId="273"/>
        </pc:sldMkLst>
      </pc:sldChg>
      <pc:sldChg chg="modNotesTx">
        <pc:chgData name="Tracy Boyington" userId="e0d4256c-23f7-4b1b-a33e-241e2c94ddd1" providerId="ADAL" clId="{83445F79-62A8-4688-9E4D-104ED0AF5000}" dt="2025-08-21T20:46:36.144" v="113" actId="20577"/>
        <pc:sldMkLst>
          <pc:docMk/>
          <pc:sldMk cId="3661812921" sldId="286"/>
        </pc:sldMkLst>
      </pc:sldChg>
      <pc:sldChg chg="modSp add mod ord modNotesTx">
        <pc:chgData name="Tracy Boyington" userId="e0d4256c-23f7-4b1b-a33e-241e2c94ddd1" providerId="ADAL" clId="{83445F79-62A8-4688-9E4D-104ED0AF5000}" dt="2025-08-28T18:48:00.873" v="267" actId="6549"/>
        <pc:sldMkLst>
          <pc:docMk/>
          <pc:sldMk cId="1683901167" sldId="289"/>
        </pc:sldMkLst>
        <pc:spChg chg="mod">
          <ac:chgData name="Tracy Boyington" userId="e0d4256c-23f7-4b1b-a33e-241e2c94ddd1" providerId="ADAL" clId="{83445F79-62A8-4688-9E4D-104ED0AF5000}" dt="2025-08-27T19:21:33.326" v="187" actId="20577"/>
          <ac:spMkLst>
            <pc:docMk/>
            <pc:sldMk cId="1683901167" sldId="289"/>
            <ac:spMk id="3" creationId="{DEB426C0-539E-4817-E1B7-C4BF85460A7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E240C3-4A34-4640-B6F6-00E8B4744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B259A8-74EB-440B-8DD8-76C9966610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436472-7FC8-4193-82A0-C65DC4EA1699}" type="datetimeFigureOut">
              <a:rPr lang="en-US" smtClean="0"/>
              <a:t>9/16/2025</a:t>
            </a:fld>
            <a:endParaRPr lang="en-US"/>
          </a:p>
        </p:txBody>
      </p:sp>
      <p:sp>
        <p:nvSpPr>
          <p:cNvPr id="4" name="Footer Placeholder 3">
            <a:extLst>
              <a:ext uri="{FF2B5EF4-FFF2-40B4-BE49-F238E27FC236}">
                <a16:creationId xmlns:a16="http://schemas.microsoft.com/office/drawing/2014/main" id="{281532CF-3B20-4A6D-91BE-AC7470A4D0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95DEA9-B4BB-460F-B81F-34804A14C4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23F80E-613E-4926-9675-E763F36FAB37}" type="slidenum">
              <a:rPr lang="en-US" smtClean="0"/>
              <a:t>‹#›</a:t>
            </a:fld>
            <a:endParaRPr lang="en-US"/>
          </a:p>
        </p:txBody>
      </p:sp>
    </p:spTree>
    <p:extLst>
      <p:ext uri="{BB962C8B-B14F-4D97-AF65-F5344CB8AC3E}">
        <p14:creationId xmlns:p14="http://schemas.microsoft.com/office/powerpoint/2010/main" val="4256515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31F5E-448D-40F4-8B7F-C2EEC4139775}"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E3BB8-274E-4061-A54A-9A318A1E31D5}" type="slidenum">
              <a:rPr lang="en-US" smtClean="0"/>
              <a:t>‹#›</a:t>
            </a:fld>
            <a:endParaRPr lang="en-US"/>
          </a:p>
        </p:txBody>
      </p:sp>
    </p:spTree>
    <p:extLst>
      <p:ext uri="{BB962C8B-B14F-4D97-AF65-F5344CB8AC3E}">
        <p14:creationId xmlns:p14="http://schemas.microsoft.com/office/powerpoint/2010/main" val="1189438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BE3BB8-274E-4061-A54A-9A318A1E31D5}" type="slidenum">
              <a:rPr lang="en-US" smtClean="0"/>
              <a:t>1</a:t>
            </a:fld>
            <a:endParaRPr lang="en-US"/>
          </a:p>
        </p:txBody>
      </p:sp>
    </p:spTree>
    <p:extLst>
      <p:ext uri="{BB962C8B-B14F-4D97-AF65-F5344CB8AC3E}">
        <p14:creationId xmlns:p14="http://schemas.microsoft.com/office/powerpoint/2010/main" val="59727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Highest Ranked Occupations report lists the top 10 to 50 occupations, rated in different categories, such as number of jobs, job growth, and pay. This can be limited to jobs that don’t require a degree, or jobs that do require a degree, or can include all jobs.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Job Posting Analytics - The other reports on Occupations are only available for those occupations that are part of the Bureau of Labor Statistics’ Standard Occupational Classification System, which is the “official” list of 867 occupations. But there are newer and/or more specific occupations that aren’t well represented by this list. For those jobs, we can look at Job Posting Analytics. For example, social media manager is not in the BLS list, but we can search for job postings with that job title, or with social media as a required skill. This is a good way to look at the demand for specific skills, such as a certain programming language, the ability to use a particular type of equipment, or a specific certification.</a:t>
            </a:r>
          </a:p>
        </p:txBody>
      </p:sp>
      <p:sp>
        <p:nvSpPr>
          <p:cNvPr id="4" name="Slide Number Placeholder 3"/>
          <p:cNvSpPr>
            <a:spLocks noGrp="1"/>
          </p:cNvSpPr>
          <p:nvPr>
            <p:ph type="sldNum" sz="quarter" idx="5"/>
          </p:nvPr>
        </p:nvSpPr>
        <p:spPr/>
        <p:txBody>
          <a:bodyPr/>
          <a:lstStyle/>
          <a:p>
            <a:fld id="{3DBE3BB8-274E-4061-A54A-9A318A1E31D5}" type="slidenum">
              <a:rPr lang="en-US" smtClean="0"/>
              <a:t>10</a:t>
            </a:fld>
            <a:endParaRPr lang="en-US"/>
          </a:p>
        </p:txBody>
      </p:sp>
    </p:spTree>
    <p:extLst>
      <p:ext uri="{BB962C8B-B14F-4D97-AF65-F5344CB8AC3E}">
        <p14:creationId xmlns:p14="http://schemas.microsoft.com/office/powerpoint/2010/main" val="61909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shots from Highest Ranked Occupations – this is one of the samples I’ve given you today. Yours is for the entire state of Oklahoma, but it can be customized for your district. This example is limited to occupations that do not require a degree, but we can also look for jobs at any education level. We can look at all jobs, or limit it to jobs in a particular category in the Bureau of Labor Statistics classification system, such as Healthcare Support Occupations or Production Occupations. Occupations are ranked according to several factors – number of jobs, number of advertised openings, pay, growth, and performance. We also have the Lowest Ranked Occupations if you’re interested.</a:t>
            </a:r>
          </a:p>
        </p:txBody>
      </p:sp>
      <p:sp>
        <p:nvSpPr>
          <p:cNvPr id="4" name="Slide Number Placeholder 3"/>
          <p:cNvSpPr>
            <a:spLocks noGrp="1"/>
          </p:cNvSpPr>
          <p:nvPr>
            <p:ph type="sldNum" sz="quarter" idx="5"/>
          </p:nvPr>
        </p:nvSpPr>
        <p:spPr/>
        <p:txBody>
          <a:bodyPr/>
          <a:lstStyle/>
          <a:p>
            <a:fld id="{3DBE3BB8-274E-4061-A54A-9A318A1E31D5}" type="slidenum">
              <a:rPr lang="en-US" smtClean="0"/>
              <a:t>11</a:t>
            </a:fld>
            <a:endParaRPr lang="en-US"/>
          </a:p>
        </p:txBody>
      </p:sp>
    </p:spTree>
    <p:extLst>
      <p:ext uri="{BB962C8B-B14F-4D97-AF65-F5344CB8AC3E}">
        <p14:creationId xmlns:p14="http://schemas.microsoft.com/office/powerpoint/2010/main" val="4080333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shots from Job Posting Analysis – In this case, a school wanted information about jobs calling for specific skills: digital photography and photo editing. Neither of those is an official occupation, so I was able to look at job postings calling for </a:t>
            </a:r>
            <a:r>
              <a:rPr lang="en-US"/>
              <a:t>those skills and </a:t>
            </a:r>
            <a:r>
              <a:rPr lang="en-US" dirty="0"/>
              <a:t>find out what the job market is like for them.</a:t>
            </a:r>
          </a:p>
        </p:txBody>
      </p:sp>
      <p:sp>
        <p:nvSpPr>
          <p:cNvPr id="4" name="Slide Number Placeholder 3"/>
          <p:cNvSpPr>
            <a:spLocks noGrp="1"/>
          </p:cNvSpPr>
          <p:nvPr>
            <p:ph type="sldNum" sz="quarter" idx="5"/>
          </p:nvPr>
        </p:nvSpPr>
        <p:spPr/>
        <p:txBody>
          <a:bodyPr/>
          <a:lstStyle/>
          <a:p>
            <a:fld id="{3DBE3BB8-274E-4061-A54A-9A318A1E31D5}" type="slidenum">
              <a:rPr lang="en-US" smtClean="0"/>
              <a:t>12</a:t>
            </a:fld>
            <a:endParaRPr lang="en-US"/>
          </a:p>
        </p:txBody>
      </p:sp>
    </p:spTree>
    <p:extLst>
      <p:ext uri="{BB962C8B-B14F-4D97-AF65-F5344CB8AC3E}">
        <p14:creationId xmlns:p14="http://schemas.microsoft.com/office/powerpoint/2010/main" val="277397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Occupation Reports, the Industry reports give you either a detailed report on one industry with graphics, or an Excel report on multiple industries with the ability to customize the data reported.</a:t>
            </a:r>
          </a:p>
          <a:p>
            <a:endParaRPr lang="en-US" dirty="0"/>
          </a:p>
          <a:p>
            <a:r>
              <a:rPr lang="en-US" dirty="0"/>
              <a:t>The Businesses Table is a list of the businesses in a region. This can include all businesses or can be limited by industry. It provides information on the business size, years in business, whether it is a small business, woman- or minority-owned, and other factors, and includes contact information.</a:t>
            </a:r>
          </a:p>
        </p:txBody>
      </p:sp>
      <p:sp>
        <p:nvSpPr>
          <p:cNvPr id="4" name="Slide Number Placeholder 3"/>
          <p:cNvSpPr>
            <a:spLocks noGrp="1"/>
          </p:cNvSpPr>
          <p:nvPr>
            <p:ph type="sldNum" sz="quarter" idx="5"/>
          </p:nvPr>
        </p:nvSpPr>
        <p:spPr/>
        <p:txBody>
          <a:bodyPr/>
          <a:lstStyle/>
          <a:p>
            <a:fld id="{3DBE3BB8-274E-4061-A54A-9A318A1E31D5}" type="slidenum">
              <a:rPr lang="en-US" smtClean="0"/>
              <a:t>13</a:t>
            </a:fld>
            <a:endParaRPr lang="en-US"/>
          </a:p>
        </p:txBody>
      </p:sp>
    </p:spTree>
    <p:extLst>
      <p:ext uri="{BB962C8B-B14F-4D97-AF65-F5344CB8AC3E}">
        <p14:creationId xmlns:p14="http://schemas.microsoft.com/office/powerpoint/2010/main" val="2311251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 from the Businesses Table. This is sorted by business size, note that it indicates the year established, the location, and whether a business is female- or minority-owned.</a:t>
            </a:r>
          </a:p>
        </p:txBody>
      </p:sp>
      <p:sp>
        <p:nvSpPr>
          <p:cNvPr id="4" name="Slide Number Placeholder 3"/>
          <p:cNvSpPr>
            <a:spLocks noGrp="1"/>
          </p:cNvSpPr>
          <p:nvPr>
            <p:ph type="sldNum" sz="quarter" idx="5"/>
          </p:nvPr>
        </p:nvSpPr>
        <p:spPr/>
        <p:txBody>
          <a:bodyPr/>
          <a:lstStyle/>
          <a:p>
            <a:fld id="{3DBE3BB8-274E-4061-A54A-9A318A1E31D5}" type="slidenum">
              <a:rPr lang="en-US" smtClean="0"/>
              <a:t>14</a:t>
            </a:fld>
            <a:endParaRPr lang="en-US"/>
          </a:p>
        </p:txBody>
      </p:sp>
    </p:spTree>
    <p:extLst>
      <p:ext uri="{BB962C8B-B14F-4D97-AF65-F5344CB8AC3E}">
        <p14:creationId xmlns:p14="http://schemas.microsoft.com/office/powerpoint/2010/main" val="740982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Economy Overview is a snazzy looking report with data about a region’s economy. You have a sample of this one today for your district. Since some of this information is not available on a ZIP code level, I generally run these by whole counties. That means there will be some overlap between you and your neighbors. Example: Francis Tuttle and Eastern Oklahoma County both include all of Oklahoma County.</a:t>
            </a:r>
          </a:p>
          <a:p>
            <a:endParaRPr lang="en-US" dirty="0"/>
          </a:p>
          <a:p>
            <a:r>
              <a:rPr lang="en-US" dirty="0"/>
              <a:t>The Demographics Report and Demographics Table provide different depths of information about the demographics of the population in a region. These are available on a ZIP code level, so they can be more accurately limited to your district boundaries.</a:t>
            </a:r>
          </a:p>
        </p:txBody>
      </p:sp>
      <p:sp>
        <p:nvSpPr>
          <p:cNvPr id="4" name="Slide Number Placeholder 3"/>
          <p:cNvSpPr>
            <a:spLocks noGrp="1"/>
          </p:cNvSpPr>
          <p:nvPr>
            <p:ph type="sldNum" sz="quarter" idx="5"/>
          </p:nvPr>
        </p:nvSpPr>
        <p:spPr/>
        <p:txBody>
          <a:bodyPr/>
          <a:lstStyle/>
          <a:p>
            <a:fld id="{3DBE3BB8-274E-4061-A54A-9A318A1E31D5}" type="slidenum">
              <a:rPr lang="en-US" smtClean="0"/>
              <a:t>15</a:t>
            </a:fld>
            <a:endParaRPr lang="en-US"/>
          </a:p>
        </p:txBody>
      </p:sp>
    </p:spTree>
    <p:extLst>
      <p:ext uri="{BB962C8B-B14F-4D97-AF65-F5344CB8AC3E}">
        <p14:creationId xmlns:p14="http://schemas.microsoft.com/office/powerpoint/2010/main" val="4204091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from the Economy Overview, including some demographic information</a:t>
            </a:r>
          </a:p>
        </p:txBody>
      </p:sp>
      <p:sp>
        <p:nvSpPr>
          <p:cNvPr id="4" name="Slide Number Placeholder 3"/>
          <p:cNvSpPr>
            <a:spLocks noGrp="1"/>
          </p:cNvSpPr>
          <p:nvPr>
            <p:ph type="sldNum" sz="quarter" idx="5"/>
          </p:nvPr>
        </p:nvSpPr>
        <p:spPr/>
        <p:txBody>
          <a:bodyPr/>
          <a:lstStyle/>
          <a:p>
            <a:fld id="{3DBE3BB8-274E-4061-A54A-9A318A1E31D5}" type="slidenum">
              <a:rPr lang="en-US" smtClean="0"/>
              <a:t>16</a:t>
            </a:fld>
            <a:endParaRPr lang="en-US"/>
          </a:p>
        </p:txBody>
      </p:sp>
    </p:spTree>
    <p:extLst>
      <p:ext uri="{BB962C8B-B14F-4D97-AF65-F5344CB8AC3E}">
        <p14:creationId xmlns:p14="http://schemas.microsoft.com/office/powerpoint/2010/main" val="3326204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variety of community indicators available, including family size, disabled population, foreign-born population, veterans, poverty level, income, house value, remote workers, and more.</a:t>
            </a:r>
          </a:p>
        </p:txBody>
      </p:sp>
      <p:sp>
        <p:nvSpPr>
          <p:cNvPr id="4" name="Slide Number Placeholder 3"/>
          <p:cNvSpPr>
            <a:spLocks noGrp="1"/>
          </p:cNvSpPr>
          <p:nvPr>
            <p:ph type="sldNum" sz="quarter" idx="5"/>
          </p:nvPr>
        </p:nvSpPr>
        <p:spPr/>
        <p:txBody>
          <a:bodyPr/>
          <a:lstStyle/>
          <a:p>
            <a:fld id="{3DBE3BB8-274E-4061-A54A-9A318A1E31D5}" type="slidenum">
              <a:rPr lang="en-US" smtClean="0"/>
              <a:t>17</a:t>
            </a:fld>
            <a:endParaRPr lang="en-US"/>
          </a:p>
        </p:txBody>
      </p:sp>
    </p:spTree>
    <p:extLst>
      <p:ext uri="{BB962C8B-B14F-4D97-AF65-F5344CB8AC3E}">
        <p14:creationId xmlns:p14="http://schemas.microsoft.com/office/powerpoint/2010/main" val="799341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talked about regions a lot. We have to pick a region before we can run any report.</a:t>
            </a:r>
          </a:p>
          <a:p>
            <a:endParaRPr lang="en-US" dirty="0"/>
          </a:p>
          <a:p>
            <a:r>
              <a:rPr lang="en-US" dirty="0"/>
              <a:t>A region can basically be anything you want it to be. You can limit it to your district, or you can look outside your district. For example, if you’re looking at the potential job market, your completers will probably be willing to travel outside the district for a job, so you might want to look at a one-hour drive time from your school. If you’re recruiting a business, you can look at a larger surrounding area for potential employees.</a:t>
            </a:r>
          </a:p>
          <a:p>
            <a:endParaRPr lang="en-US" dirty="0"/>
          </a:p>
          <a:p>
            <a:r>
              <a:rPr lang="en-US" dirty="0"/>
              <a:t>I will usually create regions using whole counties because some data is not gathered on a ZIP code level, it’s only available by whole county. But if you want very strict boundaries for your data, ZIP codes are always an option.</a:t>
            </a:r>
          </a:p>
          <a:p>
            <a:endParaRPr lang="en-US" dirty="0"/>
          </a:p>
          <a:p>
            <a:r>
              <a:rPr lang="en-US" dirty="0"/>
              <a:t>And yes, for those of you near a state border, we can include other states in our region as well.</a:t>
            </a:r>
          </a:p>
        </p:txBody>
      </p:sp>
      <p:sp>
        <p:nvSpPr>
          <p:cNvPr id="4" name="Slide Number Placeholder 3"/>
          <p:cNvSpPr>
            <a:spLocks noGrp="1"/>
          </p:cNvSpPr>
          <p:nvPr>
            <p:ph type="sldNum" sz="quarter" idx="5"/>
          </p:nvPr>
        </p:nvSpPr>
        <p:spPr/>
        <p:txBody>
          <a:bodyPr/>
          <a:lstStyle/>
          <a:p>
            <a:fld id="{3DBE3BB8-274E-4061-A54A-9A318A1E31D5}" type="slidenum">
              <a:rPr lang="en-US" smtClean="0"/>
              <a:t>18</a:t>
            </a:fld>
            <a:endParaRPr lang="en-US"/>
          </a:p>
        </p:txBody>
      </p:sp>
    </p:spTree>
    <p:extLst>
      <p:ext uri="{BB962C8B-B14F-4D97-AF65-F5344CB8AC3E}">
        <p14:creationId xmlns:p14="http://schemas.microsoft.com/office/powerpoint/2010/main" val="1605700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use this information? </a:t>
            </a:r>
          </a:p>
          <a:p>
            <a:endParaRPr lang="en-US" dirty="0"/>
          </a:p>
          <a:p>
            <a:r>
              <a:rPr lang="en-US" dirty="0"/>
              <a:t>Needs assessment - A lot of technology centers use the data for determining whether to add a program. Does this job pay well? Will there be jobs for our graduates?</a:t>
            </a:r>
          </a:p>
          <a:p>
            <a:r>
              <a:rPr lang="en-US" dirty="0"/>
              <a:t>Perkins V calls for data-driven decision making and a comprehensive local needs assessment. This is that data.</a:t>
            </a:r>
          </a:p>
          <a:p>
            <a:r>
              <a:rPr lang="en-US" dirty="0"/>
              <a:t>Marketing – maybe you have a program or a class and you want to call attention to the pay and the demand for that job, or maybe you want a list of the businesses in your area that you can sort by industry, or number of employees.</a:t>
            </a:r>
          </a:p>
          <a:p>
            <a:r>
              <a:rPr lang="en-US" dirty="0"/>
              <a:t>Career counseling – what are the top jobs in my area? What are some good jobs that don’t require a degree? What jobs will be available to me if I take this particular program?</a:t>
            </a:r>
          </a:p>
          <a:p>
            <a:r>
              <a:rPr lang="en-US" dirty="0"/>
              <a:t>Recruitment – a potential business wants to know how many people are trained for a particular job, and what the typical pay rate is, or they want to know how far people are willing to commute to work</a:t>
            </a:r>
          </a:p>
          <a:p>
            <a:r>
              <a:rPr lang="en-US" dirty="0"/>
              <a:t>Accreditation application – We can provide data about demographics and socioeconomic status and your school’s competitive environment</a:t>
            </a:r>
          </a:p>
          <a:p>
            <a:r>
              <a:rPr lang="en-US" dirty="0"/>
              <a:t>Grant applications – again, data about demographics, socioeconomic status, job availability and pay</a:t>
            </a:r>
          </a:p>
        </p:txBody>
      </p:sp>
      <p:sp>
        <p:nvSpPr>
          <p:cNvPr id="4" name="Slide Number Placeholder 3"/>
          <p:cNvSpPr>
            <a:spLocks noGrp="1"/>
          </p:cNvSpPr>
          <p:nvPr>
            <p:ph type="sldNum" sz="quarter" idx="5"/>
          </p:nvPr>
        </p:nvSpPr>
        <p:spPr/>
        <p:txBody>
          <a:bodyPr/>
          <a:lstStyle/>
          <a:p>
            <a:fld id="{3DBE3BB8-274E-4061-A54A-9A318A1E31D5}" type="slidenum">
              <a:rPr lang="en-US" smtClean="0"/>
              <a:t>19</a:t>
            </a:fld>
            <a:endParaRPr lang="en-US"/>
          </a:p>
        </p:txBody>
      </p:sp>
    </p:spTree>
    <p:extLst>
      <p:ext uri="{BB962C8B-B14F-4D97-AF65-F5344CB8AC3E}">
        <p14:creationId xmlns:p14="http://schemas.microsoft.com/office/powerpoint/2010/main" val="278823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 Market Information can include any of the following</a:t>
            </a:r>
          </a:p>
        </p:txBody>
      </p:sp>
      <p:sp>
        <p:nvSpPr>
          <p:cNvPr id="4" name="Slide Number Placeholder 3"/>
          <p:cNvSpPr>
            <a:spLocks noGrp="1"/>
          </p:cNvSpPr>
          <p:nvPr>
            <p:ph type="sldNum" sz="quarter" idx="5"/>
          </p:nvPr>
        </p:nvSpPr>
        <p:spPr/>
        <p:txBody>
          <a:bodyPr/>
          <a:lstStyle/>
          <a:p>
            <a:fld id="{3DBE3BB8-274E-4061-A54A-9A318A1E31D5}" type="slidenum">
              <a:rPr lang="en-US" smtClean="0"/>
              <a:t>2</a:t>
            </a:fld>
            <a:endParaRPr lang="en-US"/>
          </a:p>
        </p:txBody>
      </p:sp>
    </p:spTree>
    <p:extLst>
      <p:ext uri="{BB962C8B-B14F-4D97-AF65-F5344CB8AC3E}">
        <p14:creationId xmlns:p14="http://schemas.microsoft.com/office/powerpoint/2010/main" val="409821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get a report? Contact me.</a:t>
            </a:r>
          </a:p>
          <a:p>
            <a:endParaRPr lang="en-US" dirty="0"/>
          </a:p>
          <a:p>
            <a:r>
              <a:rPr lang="en-US" dirty="0"/>
              <a:t>You can visit our website to see and download samples of reports, or you can just tell me what information you’re looking for and I’ll figure out which report works best for you.</a:t>
            </a:r>
          </a:p>
          <a:p>
            <a:endParaRPr lang="en-US" dirty="0"/>
          </a:p>
          <a:p>
            <a:r>
              <a:rPr lang="en-US" dirty="0"/>
              <a:t>Timeline? Often done the next day, a large group of reports </a:t>
            </a:r>
            <a:r>
              <a:rPr lang="en-US"/>
              <a:t>takes longer.</a:t>
            </a:r>
          </a:p>
        </p:txBody>
      </p:sp>
      <p:sp>
        <p:nvSpPr>
          <p:cNvPr id="4" name="Slide Number Placeholder 3"/>
          <p:cNvSpPr>
            <a:spLocks noGrp="1"/>
          </p:cNvSpPr>
          <p:nvPr>
            <p:ph type="sldNum" sz="quarter" idx="5"/>
          </p:nvPr>
        </p:nvSpPr>
        <p:spPr/>
        <p:txBody>
          <a:bodyPr/>
          <a:lstStyle/>
          <a:p>
            <a:fld id="{3DBE3BB8-274E-4061-A54A-9A318A1E31D5}" type="slidenum">
              <a:rPr lang="en-US" smtClean="0"/>
              <a:t>20</a:t>
            </a:fld>
            <a:endParaRPr lang="en-US"/>
          </a:p>
        </p:txBody>
      </p:sp>
    </p:spTree>
    <p:extLst>
      <p:ext uri="{BB962C8B-B14F-4D97-AF65-F5344CB8AC3E}">
        <p14:creationId xmlns:p14="http://schemas.microsoft.com/office/powerpoint/2010/main" val="2054205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Resource Center has a subscription to Lightcast, which allows us to pull these reports.</a:t>
            </a:r>
          </a:p>
          <a:p>
            <a:endParaRPr lang="en-US" dirty="0"/>
          </a:p>
          <a:p>
            <a:r>
              <a:rPr lang="en-US" dirty="0"/>
              <a:t>Lightcast gathers their information from a wide variety of sources. Many are official government sources such as the ones listed here. They also “scrape” data from online sources such as job postings.</a:t>
            </a:r>
          </a:p>
          <a:p>
            <a:endParaRPr lang="en-US" dirty="0"/>
          </a:p>
          <a:p>
            <a:endParaRPr lang="en-US" dirty="0"/>
          </a:p>
        </p:txBody>
      </p:sp>
      <p:sp>
        <p:nvSpPr>
          <p:cNvPr id="4" name="Slide Number Placeholder 3"/>
          <p:cNvSpPr>
            <a:spLocks noGrp="1"/>
          </p:cNvSpPr>
          <p:nvPr>
            <p:ph type="sldNum" sz="quarter" idx="5"/>
          </p:nvPr>
        </p:nvSpPr>
        <p:spPr/>
        <p:txBody>
          <a:bodyPr/>
          <a:lstStyle/>
          <a:p>
            <a:fld id="{3DBE3BB8-274E-4061-A54A-9A318A1E31D5}" type="slidenum">
              <a:rPr lang="en-US" smtClean="0"/>
              <a:t>3</a:t>
            </a:fld>
            <a:endParaRPr lang="en-US"/>
          </a:p>
        </p:txBody>
      </p:sp>
    </p:spTree>
    <p:extLst>
      <p:ext uri="{BB962C8B-B14F-4D97-AF65-F5344CB8AC3E}">
        <p14:creationId xmlns:p14="http://schemas.microsoft.com/office/powerpoint/2010/main" val="383348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1AF10-5689-E95B-B146-66649DD40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05289-D3DB-6199-CD55-54FB23BDB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30110-3C5C-7C4D-A09E-9A73C12F356F}"/>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C79CF6E3-DCB1-9CE5-2C03-726F6EC9CB6D}"/>
              </a:ext>
            </a:extLst>
          </p:cNvPr>
          <p:cNvSpPr>
            <a:spLocks noGrp="1"/>
          </p:cNvSpPr>
          <p:nvPr>
            <p:ph type="sldNum" sz="quarter" idx="5"/>
          </p:nvPr>
        </p:nvSpPr>
        <p:spPr/>
        <p:txBody>
          <a:bodyPr/>
          <a:lstStyle/>
          <a:p>
            <a:fld id="{3DBE3BB8-274E-4061-A54A-9A318A1E31D5}" type="slidenum">
              <a:rPr lang="en-US" smtClean="0"/>
              <a:t>4</a:t>
            </a:fld>
            <a:endParaRPr lang="en-US"/>
          </a:p>
        </p:txBody>
      </p:sp>
    </p:spTree>
    <p:extLst>
      <p:ext uri="{BB962C8B-B14F-4D97-AF65-F5344CB8AC3E}">
        <p14:creationId xmlns:p14="http://schemas.microsoft.com/office/powerpoint/2010/main" val="3329004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Data on education/training programs is available by CIP code (nces.ed.gov/</a:t>
            </a:r>
            <a:r>
              <a:rPr lang="en-US" dirty="0" err="1"/>
              <a:t>ipeds</a:t>
            </a:r>
            <a:r>
              <a:rPr lang="en-US" dirty="0"/>
              <a:t>/</a:t>
            </a:r>
            <a:r>
              <a:rPr lang="en-US" dirty="0" err="1"/>
              <a:t>cipcode</a:t>
            </a:r>
            <a:r>
              <a:rPr lang="en-US" dirty="0"/>
              <a:t>)</a:t>
            </a:r>
          </a:p>
          <a:p>
            <a:pPr lvl="1"/>
            <a:endParaRPr lang="en-US" dirty="0"/>
          </a:p>
          <a:p>
            <a:r>
              <a:rPr lang="en-US" dirty="0"/>
              <a:t>Note that these reports only include programs that are reported to the U.S. Department of Education National Center for Education Statistics (i.e., IPEDS). This will include most postsecondary full-time programs, but most of our CareerTech short-term programs are not reported.</a:t>
            </a:r>
          </a:p>
          <a:p>
            <a:endParaRPr lang="en-US" dirty="0"/>
          </a:p>
          <a:p>
            <a:r>
              <a:rPr lang="en-US" dirty="0"/>
              <a:t>Note also that we cannot get data on what is happening inside a specific school, other than the number </a:t>
            </a:r>
            <a:r>
              <a:rPr lang="en-US"/>
              <a:t>of completers. </a:t>
            </a:r>
            <a:r>
              <a:rPr lang="en-US" dirty="0"/>
              <a:t>If you need data on what is happening inside a tech center, you can go through CTIMS or look at the interactive data on our website. But if you want to know how many cosmetology programs there are in a region, or how many people completed a specific full-time program statewide, we can get that for you.</a:t>
            </a:r>
          </a:p>
          <a:p>
            <a:endParaRPr lang="en-US" dirty="0"/>
          </a:p>
          <a:p>
            <a:endParaRPr lang="en-US" dirty="0"/>
          </a:p>
        </p:txBody>
      </p:sp>
      <p:sp>
        <p:nvSpPr>
          <p:cNvPr id="4" name="Slide Number Placeholder 3"/>
          <p:cNvSpPr>
            <a:spLocks noGrp="1"/>
          </p:cNvSpPr>
          <p:nvPr>
            <p:ph type="sldNum" sz="quarter" idx="5"/>
          </p:nvPr>
        </p:nvSpPr>
        <p:spPr/>
        <p:txBody>
          <a:bodyPr/>
          <a:lstStyle/>
          <a:p>
            <a:fld id="{3DBE3BB8-274E-4061-A54A-9A318A1E31D5}" type="slidenum">
              <a:rPr lang="en-US" smtClean="0"/>
              <a:t>5</a:t>
            </a:fld>
            <a:endParaRPr lang="en-US"/>
          </a:p>
        </p:txBody>
      </p:sp>
    </p:spTree>
    <p:extLst>
      <p:ext uri="{BB962C8B-B14F-4D97-AF65-F5344CB8AC3E}">
        <p14:creationId xmlns:p14="http://schemas.microsoft.com/office/powerpoint/2010/main" val="3846755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snapshots from the Program Snapshot for Practical Nursing programs. In these examples, you can see the number of completions in this particular region (OKC MSA), the institutions providing the training, and the target occupations for those who complete those programs.</a:t>
            </a:r>
          </a:p>
        </p:txBody>
      </p:sp>
      <p:sp>
        <p:nvSpPr>
          <p:cNvPr id="4" name="Slide Number Placeholder 3"/>
          <p:cNvSpPr>
            <a:spLocks noGrp="1"/>
          </p:cNvSpPr>
          <p:nvPr>
            <p:ph type="sldNum" sz="quarter" idx="5"/>
          </p:nvPr>
        </p:nvSpPr>
        <p:spPr/>
        <p:txBody>
          <a:bodyPr/>
          <a:lstStyle/>
          <a:p>
            <a:fld id="{3DBE3BB8-274E-4061-A54A-9A318A1E31D5}" type="slidenum">
              <a:rPr lang="en-US" smtClean="0"/>
              <a:t>6</a:t>
            </a:fld>
            <a:endParaRPr lang="en-US"/>
          </a:p>
        </p:txBody>
      </p:sp>
    </p:spTree>
    <p:extLst>
      <p:ext uri="{BB962C8B-B14F-4D97-AF65-F5344CB8AC3E}">
        <p14:creationId xmlns:p14="http://schemas.microsoft.com/office/powerpoint/2010/main" val="1367766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Occupation Snapshot is a detailed overview of one occupation. This one is a PDF with charts you can use in your own reports, if desired. It looks at the job market, compensation, top requested skills, top employers, demographics of the employees, average earnings, and other data.</a:t>
            </a:r>
          </a:p>
          <a:p>
            <a:endParaRPr lang="en-US" dirty="0"/>
          </a:p>
          <a:p>
            <a:r>
              <a:rPr lang="en-US" dirty="0"/>
              <a:t>The Occupation Table is an Excel file that lists one or more occupations. This allows for more customization. For example, we can look up to 10 years in the future, and we can get more granular detail about pay (i.e., 10</a:t>
            </a:r>
            <a:r>
              <a:rPr lang="en-US" baseline="30000" dirty="0"/>
              <a:t>th</a:t>
            </a:r>
            <a:r>
              <a:rPr lang="en-US" dirty="0"/>
              <a:t> percentile, 90</a:t>
            </a:r>
            <a:r>
              <a:rPr lang="en-US" baseline="30000" dirty="0"/>
              <a:t>th</a:t>
            </a:r>
            <a:r>
              <a:rPr lang="en-US" dirty="0"/>
              <a:t> percentile) and demographics. </a:t>
            </a:r>
          </a:p>
        </p:txBody>
      </p:sp>
      <p:sp>
        <p:nvSpPr>
          <p:cNvPr id="4" name="Slide Number Placeholder 3"/>
          <p:cNvSpPr>
            <a:spLocks noGrp="1"/>
          </p:cNvSpPr>
          <p:nvPr>
            <p:ph type="sldNum" sz="quarter" idx="5"/>
          </p:nvPr>
        </p:nvSpPr>
        <p:spPr/>
        <p:txBody>
          <a:bodyPr/>
          <a:lstStyle/>
          <a:p>
            <a:fld id="{3DBE3BB8-274E-4061-A54A-9A318A1E31D5}" type="slidenum">
              <a:rPr lang="en-US" smtClean="0"/>
              <a:t>7</a:t>
            </a:fld>
            <a:endParaRPr lang="en-US"/>
          </a:p>
        </p:txBody>
      </p:sp>
    </p:spTree>
    <p:extLst>
      <p:ext uri="{BB962C8B-B14F-4D97-AF65-F5344CB8AC3E}">
        <p14:creationId xmlns:p14="http://schemas.microsoft.com/office/powerpoint/2010/main" val="159596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shots from Occupation Snapshot Report. This is just some of the data included in the report – these examples show an executive summary of jobs and compensation, history and predictions for the future, and desired skills.</a:t>
            </a:r>
          </a:p>
        </p:txBody>
      </p:sp>
      <p:sp>
        <p:nvSpPr>
          <p:cNvPr id="4" name="Slide Number Placeholder 3"/>
          <p:cNvSpPr>
            <a:spLocks noGrp="1"/>
          </p:cNvSpPr>
          <p:nvPr>
            <p:ph type="sldNum" sz="quarter" idx="5"/>
          </p:nvPr>
        </p:nvSpPr>
        <p:spPr/>
        <p:txBody>
          <a:bodyPr/>
          <a:lstStyle/>
          <a:p>
            <a:fld id="{3DBE3BB8-274E-4061-A54A-9A318A1E31D5}" type="slidenum">
              <a:rPr lang="en-US" smtClean="0"/>
              <a:t>8</a:t>
            </a:fld>
            <a:endParaRPr lang="en-US"/>
          </a:p>
        </p:txBody>
      </p:sp>
    </p:spTree>
    <p:extLst>
      <p:ext uri="{BB962C8B-B14F-4D97-AF65-F5344CB8AC3E}">
        <p14:creationId xmlns:p14="http://schemas.microsoft.com/office/powerpoint/2010/main" val="4055919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 from Occupation Table. This is a table of production occupations, with a sample of some of the data that can be included.</a:t>
            </a:r>
          </a:p>
        </p:txBody>
      </p:sp>
      <p:sp>
        <p:nvSpPr>
          <p:cNvPr id="4" name="Slide Number Placeholder 3"/>
          <p:cNvSpPr>
            <a:spLocks noGrp="1"/>
          </p:cNvSpPr>
          <p:nvPr>
            <p:ph type="sldNum" sz="quarter" idx="5"/>
          </p:nvPr>
        </p:nvSpPr>
        <p:spPr/>
        <p:txBody>
          <a:bodyPr/>
          <a:lstStyle/>
          <a:p>
            <a:fld id="{3DBE3BB8-274E-4061-A54A-9A318A1E31D5}" type="slidenum">
              <a:rPr lang="en-US" smtClean="0"/>
              <a:t>9</a:t>
            </a:fld>
            <a:endParaRPr lang="en-US"/>
          </a:p>
        </p:txBody>
      </p:sp>
    </p:spTree>
    <p:extLst>
      <p:ext uri="{BB962C8B-B14F-4D97-AF65-F5344CB8AC3E}">
        <p14:creationId xmlns:p14="http://schemas.microsoft.com/office/powerpoint/2010/main" val="3290561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E20A82-3756-4DBE-969B-2BAFCB84C32E}"/>
              </a:ext>
            </a:extLst>
          </p:cNvPr>
          <p:cNvSpPr/>
          <p:nvPr userDrawn="1"/>
        </p:nvSpPr>
        <p:spPr>
          <a:xfrm>
            <a:off x="0" y="0"/>
            <a:ext cx="12192000" cy="881064"/>
          </a:xfrm>
          <a:prstGeom prst="rect">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C9053A-30A4-439C-83FB-897660F85F36}"/>
              </a:ext>
            </a:extLst>
          </p:cNvPr>
          <p:cNvSpPr>
            <a:spLocks noGrp="1"/>
          </p:cNvSpPr>
          <p:nvPr>
            <p:ph type="ctrTitle"/>
          </p:nvPr>
        </p:nvSpPr>
        <p:spPr>
          <a:xfrm>
            <a:off x="1524000" y="1122363"/>
            <a:ext cx="9144000" cy="2387600"/>
          </a:xfrm>
        </p:spPr>
        <p:txBody>
          <a:bodyPr anchor="b"/>
          <a:lstStyle>
            <a:lvl1pPr algn="ctr">
              <a:defRPr sz="6000" b="1">
                <a:solidFill>
                  <a:srgbClr val="0066A8"/>
                </a:solidFill>
              </a:defRPr>
            </a:lvl1pPr>
          </a:lstStyle>
          <a:p>
            <a:r>
              <a:rPr lang="en-US" dirty="0"/>
              <a:t>Click to edit Master title style</a:t>
            </a:r>
          </a:p>
        </p:txBody>
      </p:sp>
      <p:sp>
        <p:nvSpPr>
          <p:cNvPr id="3" name="Subtitle 2">
            <a:extLst>
              <a:ext uri="{FF2B5EF4-FFF2-40B4-BE49-F238E27FC236}">
                <a16:creationId xmlns:a16="http://schemas.microsoft.com/office/drawing/2014/main" id="{C3111BA9-0CDB-4FCB-8749-CAB20B09965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6EF995D-35D3-412E-A0EB-229F6F3D7429}"/>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9/16/2025</a:t>
            </a:fld>
            <a:endParaRPr lang="en-US" dirty="0"/>
          </a:p>
        </p:txBody>
      </p:sp>
      <p:sp>
        <p:nvSpPr>
          <p:cNvPr id="5" name="Footer Placeholder 4">
            <a:extLst>
              <a:ext uri="{FF2B5EF4-FFF2-40B4-BE49-F238E27FC236}">
                <a16:creationId xmlns:a16="http://schemas.microsoft.com/office/drawing/2014/main" id="{681D2E6D-2EDE-4638-B5F3-EAE7A8E674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7DB45E-31B2-498D-A38C-941A2533055A}"/>
              </a:ext>
            </a:extLst>
          </p:cNvPr>
          <p:cNvSpPr>
            <a:spLocks noGrp="1"/>
          </p:cNvSpPr>
          <p:nvPr>
            <p:ph type="sldNum" sz="quarter" idx="12"/>
          </p:nvPr>
        </p:nvSpPr>
        <p:spPr/>
        <p:txBody>
          <a:bodyPr/>
          <a:lstStyle>
            <a:lvl1pPr>
              <a:defRPr>
                <a:solidFill>
                  <a:schemeClr val="bg1">
                    <a:lumMod val="50000"/>
                  </a:schemeClr>
                </a:solidFill>
              </a:defRPr>
            </a:lvl1pPr>
          </a:lstStyle>
          <a:p>
            <a:fld id="{6A5D9758-F717-40A5-A5A2-7DB12EC6A1C9}" type="slidenum">
              <a:rPr lang="en-US" smtClean="0"/>
              <a:pPr/>
              <a:t>‹#›</a:t>
            </a:fld>
            <a:endParaRPr lang="en-US" dirty="0"/>
          </a:p>
        </p:txBody>
      </p:sp>
      <p:sp>
        <p:nvSpPr>
          <p:cNvPr id="25" name="Isosceles Triangle 24">
            <a:extLst>
              <a:ext uri="{FF2B5EF4-FFF2-40B4-BE49-F238E27FC236}">
                <a16:creationId xmlns:a16="http://schemas.microsoft.com/office/drawing/2014/main" id="{C409F019-1EF3-41D2-9798-EC95EA3F7F8B}"/>
              </a:ext>
            </a:extLst>
          </p:cNvPr>
          <p:cNvSpPr/>
          <p:nvPr userDrawn="1"/>
        </p:nvSpPr>
        <p:spPr>
          <a:xfrm rot="10800000">
            <a:off x="9525" y="0"/>
            <a:ext cx="1143000" cy="881064"/>
          </a:xfrm>
          <a:prstGeom prst="triangle">
            <a:avLst>
              <a:gd name="adj" fmla="val 51399"/>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0179"/>
          <a:stretch/>
        </p:blipFill>
        <p:spPr>
          <a:xfrm>
            <a:off x="426751" y="5427863"/>
            <a:ext cx="3566098" cy="1293612"/>
          </a:xfrm>
          <a:prstGeom prst="rect">
            <a:avLst/>
          </a:prstGeom>
        </p:spPr>
      </p:pic>
    </p:spTree>
    <p:extLst>
      <p:ext uri="{BB962C8B-B14F-4D97-AF65-F5344CB8AC3E}">
        <p14:creationId xmlns:p14="http://schemas.microsoft.com/office/powerpoint/2010/main" val="2526376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9/16/2025</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spTree>
    <p:extLst>
      <p:ext uri="{BB962C8B-B14F-4D97-AF65-F5344CB8AC3E}">
        <p14:creationId xmlns:p14="http://schemas.microsoft.com/office/powerpoint/2010/main" val="384198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EB1B1-0323-498C-B113-BBEB11D8AEEF}"/>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71F40BAB-710E-472B-AAE5-3512347DF4BC}"/>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75B4C6-ADD2-420C-B166-25CBF223AC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B0BCFD-6323-4244-9481-889D1722C2B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A3007D6-FA56-442D-AAAE-E794C8D694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5043F-31C9-4DD9-9AC9-79C43869B15F}"/>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9/16/2025</a:t>
            </a:fld>
            <a:endParaRPr lang="en-US" dirty="0"/>
          </a:p>
        </p:txBody>
      </p:sp>
      <p:sp>
        <p:nvSpPr>
          <p:cNvPr id="6" name="Footer Placeholder 5">
            <a:extLst>
              <a:ext uri="{FF2B5EF4-FFF2-40B4-BE49-F238E27FC236}">
                <a16:creationId xmlns:a16="http://schemas.microsoft.com/office/drawing/2014/main" id="{B74E4BE9-DE9B-47EC-90DB-D8B8BCB252D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2AA2F56D-BA5A-454B-8E46-FE1FD5938185}"/>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10" name="Picture 9" descr="A close up of a sign&#10;&#10;Description automatically generated">
            <a:extLst>
              <a:ext uri="{FF2B5EF4-FFF2-40B4-BE49-F238E27FC236}">
                <a16:creationId xmlns:a16="http://schemas.microsoft.com/office/drawing/2014/main" id="{FBCDD844-4BDB-4BB4-94FC-46F11F57E9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901234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F83565-AC13-4689-87CD-5359AF5396B8}"/>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E305CF96-0131-4FE3-842F-1382CD4EE40E}"/>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FA614A-F2DE-4C29-B2EA-759C095C7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D63314-E9A2-4123-872D-9A870F79A6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6094FA-4650-4D2A-A572-EB7B644E33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9DEAA-849E-4F36-9213-80063747D2A9}"/>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9/16/2025</a:t>
            </a:fld>
            <a:endParaRPr lang="en-US" dirty="0"/>
          </a:p>
        </p:txBody>
      </p:sp>
      <p:sp>
        <p:nvSpPr>
          <p:cNvPr id="6" name="Footer Placeholder 5">
            <a:extLst>
              <a:ext uri="{FF2B5EF4-FFF2-40B4-BE49-F238E27FC236}">
                <a16:creationId xmlns:a16="http://schemas.microsoft.com/office/drawing/2014/main" id="{7706D784-90F8-44E6-BA08-3AD085DB17B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6AC92FC4-41B0-4AFD-9CF7-7471FF395B3F}"/>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4AB8D95B-DFBC-4F18-972B-DCB01FF37D5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2334222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C62D-8ED6-4D1A-A863-4F92915AB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5E6371-8C9F-4C89-B781-79BC7135D67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307D8-8370-4A52-B0C7-7C816564087E}"/>
              </a:ext>
            </a:extLst>
          </p:cNvPr>
          <p:cNvSpPr>
            <a:spLocks noGrp="1"/>
          </p:cNvSpPr>
          <p:nvPr>
            <p:ph type="dt" sz="half" idx="10"/>
          </p:nvPr>
        </p:nvSpPr>
        <p:spPr/>
        <p:txBody>
          <a:bodyPr/>
          <a:lstStyle/>
          <a:p>
            <a:fld id="{2053334D-C731-4501-A5C8-C610FB6C1AE8}" type="datetimeFigureOut">
              <a:rPr lang="en-US" smtClean="0"/>
              <a:t>9/16/2025</a:t>
            </a:fld>
            <a:endParaRPr lang="en-US"/>
          </a:p>
        </p:txBody>
      </p:sp>
      <p:sp>
        <p:nvSpPr>
          <p:cNvPr id="5" name="Footer Placeholder 4">
            <a:extLst>
              <a:ext uri="{FF2B5EF4-FFF2-40B4-BE49-F238E27FC236}">
                <a16:creationId xmlns:a16="http://schemas.microsoft.com/office/drawing/2014/main" id="{77C50E87-CDFF-460F-B317-4D0A1B679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C431C-85A5-4B9F-B314-B79C045E2448}"/>
              </a:ext>
            </a:extLst>
          </p:cNvPr>
          <p:cNvSpPr>
            <a:spLocks noGrp="1"/>
          </p:cNvSpPr>
          <p:nvPr>
            <p:ph type="sldNum" sz="quarter" idx="12"/>
          </p:nvPr>
        </p:nvSpPr>
        <p:spPr/>
        <p:txBody>
          <a:bodyPr/>
          <a:lstStyle/>
          <a:p>
            <a:fld id="{6A5D9758-F717-40A5-A5A2-7DB12EC6A1C9}" type="slidenum">
              <a:rPr lang="en-US" smtClean="0"/>
              <a:t>‹#›</a:t>
            </a:fld>
            <a:endParaRPr lang="en-US"/>
          </a:p>
        </p:txBody>
      </p:sp>
    </p:spTree>
    <p:extLst>
      <p:ext uri="{BB962C8B-B14F-4D97-AF65-F5344CB8AC3E}">
        <p14:creationId xmlns:p14="http://schemas.microsoft.com/office/powerpoint/2010/main" val="1568202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20D2DF-4D7B-46EB-BA00-3B430FB4E5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12E2C1-B9EB-479B-AACF-DF9B31AB0DD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8917B-7D9E-49AA-A4A2-74BF61C89E02}"/>
              </a:ext>
            </a:extLst>
          </p:cNvPr>
          <p:cNvSpPr>
            <a:spLocks noGrp="1"/>
          </p:cNvSpPr>
          <p:nvPr>
            <p:ph type="dt" sz="half" idx="10"/>
          </p:nvPr>
        </p:nvSpPr>
        <p:spPr/>
        <p:txBody>
          <a:bodyPr/>
          <a:lstStyle/>
          <a:p>
            <a:fld id="{2053334D-C731-4501-A5C8-C610FB6C1AE8}" type="datetimeFigureOut">
              <a:rPr lang="en-US" smtClean="0"/>
              <a:t>9/16/2025</a:t>
            </a:fld>
            <a:endParaRPr lang="en-US"/>
          </a:p>
        </p:txBody>
      </p:sp>
      <p:sp>
        <p:nvSpPr>
          <p:cNvPr id="5" name="Footer Placeholder 4">
            <a:extLst>
              <a:ext uri="{FF2B5EF4-FFF2-40B4-BE49-F238E27FC236}">
                <a16:creationId xmlns:a16="http://schemas.microsoft.com/office/drawing/2014/main" id="{4F324D3D-1B39-4B00-8592-76A2AA73F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954B4-AB1A-4184-BFA6-7348BEBE1A5F}"/>
              </a:ext>
            </a:extLst>
          </p:cNvPr>
          <p:cNvSpPr>
            <a:spLocks noGrp="1"/>
          </p:cNvSpPr>
          <p:nvPr>
            <p:ph type="sldNum" sz="quarter" idx="12"/>
          </p:nvPr>
        </p:nvSpPr>
        <p:spPr/>
        <p:txBody>
          <a:bodyPr/>
          <a:lstStyle/>
          <a:p>
            <a:fld id="{6A5D9758-F717-40A5-A5A2-7DB12EC6A1C9}" type="slidenum">
              <a:rPr lang="en-US" smtClean="0"/>
              <a:t>‹#›</a:t>
            </a:fld>
            <a:endParaRPr lang="en-US"/>
          </a:p>
        </p:txBody>
      </p:sp>
    </p:spTree>
    <p:extLst>
      <p:ext uri="{BB962C8B-B14F-4D97-AF65-F5344CB8AC3E}">
        <p14:creationId xmlns:p14="http://schemas.microsoft.com/office/powerpoint/2010/main" val="414910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498D-2B4F-4638-B21E-552379A5DE30}"/>
              </a:ext>
            </a:extLst>
          </p:cNvPr>
          <p:cNvSpPr>
            <a:spLocks noGrp="1"/>
          </p:cNvSpPr>
          <p:nvPr>
            <p:ph type="title"/>
          </p:nvPr>
        </p:nvSpPr>
        <p:spPr/>
        <p:txBody>
          <a:bodyPr/>
          <a:lstStyle>
            <a:lvl1pPr>
              <a:defRPr b="1">
                <a:solidFill>
                  <a:srgbClr val="0066A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DCB4562-3CFF-4DA9-953B-BCB9B4F9D7DD}"/>
              </a:ext>
            </a:extLst>
          </p:cNvPr>
          <p:cNvSpPr>
            <a:spLocks noGrp="1"/>
          </p:cNvSpPr>
          <p:nvPr>
            <p:ph idx="1"/>
          </p:nvPr>
        </p:nvSpPr>
        <p:spPr>
          <a:xfrm>
            <a:off x="838200" y="1825625"/>
            <a:ext cx="10515600" cy="4351338"/>
          </a:xfrm>
          <a:prstGeom prst="rect">
            <a:avLst/>
          </a:prstGeom>
        </p:spPr>
        <p:txBody>
          <a:bodyPr/>
          <a:lstStyle>
            <a:lvl1pPr marL="228600" indent="-228600">
              <a:buClr>
                <a:srgbClr val="0066A8"/>
              </a:buClr>
              <a:buFont typeface="Arial" panose="020B0604020202020204" pitchFamily="34" charset="0"/>
              <a:buChar char="&gt;"/>
              <a:defRPr>
                <a:solidFill>
                  <a:schemeClr val="tx1">
                    <a:lumMod val="75000"/>
                    <a:lumOff val="25000"/>
                  </a:schemeClr>
                </a:solidFill>
              </a:defRPr>
            </a:lvl1pPr>
            <a:lvl2pPr>
              <a:buClr>
                <a:srgbClr val="0066A8"/>
              </a:buClr>
              <a:buSzPct val="120000"/>
              <a:defRPr>
                <a:solidFill>
                  <a:schemeClr val="tx1">
                    <a:lumMod val="75000"/>
                    <a:lumOff val="25000"/>
                  </a:schemeClr>
                </a:solidFill>
              </a:defRPr>
            </a:lvl2pPr>
            <a:lvl3pPr marL="1143000" indent="-228600">
              <a:buClr>
                <a:srgbClr val="0066A8"/>
              </a:buClr>
              <a:buFont typeface="Wingdings" panose="05000000000000000000" pitchFamily="2" charset="2"/>
              <a:buChar char="ü"/>
              <a:defRPr>
                <a:solidFill>
                  <a:schemeClr val="tx1">
                    <a:lumMod val="75000"/>
                    <a:lumOff val="25000"/>
                  </a:schemeClr>
                </a:solidFill>
              </a:defRPr>
            </a:lvl3pPr>
            <a:lvl4pPr marL="1657350" indent="-285750">
              <a:buClr>
                <a:srgbClr val="0066A8"/>
              </a:buClr>
              <a:buFont typeface="Wingdings" panose="05000000000000000000" pitchFamily="2" charset="2"/>
              <a:buChar char="§"/>
              <a:defRPr>
                <a:solidFill>
                  <a:schemeClr val="tx1">
                    <a:lumMod val="75000"/>
                    <a:lumOff val="25000"/>
                  </a:schemeClr>
                </a:solidFill>
              </a:defRPr>
            </a:lvl4pPr>
            <a:lvl5pPr>
              <a:buClr>
                <a:srgbClr val="0066A8"/>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501328-93AD-49F4-86EA-07525CB5A0D1}"/>
              </a:ext>
            </a:extLst>
          </p:cNvPr>
          <p:cNvSpPr>
            <a:spLocks noGrp="1"/>
          </p:cNvSpPr>
          <p:nvPr>
            <p:ph type="dt" sz="half" idx="10"/>
          </p:nvPr>
        </p:nvSpPr>
        <p:spPr/>
        <p:txBody>
          <a:bodyPr/>
          <a:lstStyle/>
          <a:p>
            <a:fld id="{2053334D-C731-4501-A5C8-C610FB6C1AE8}" type="datetimeFigureOut">
              <a:rPr lang="en-US" smtClean="0"/>
              <a:t>9/16/2025</a:t>
            </a:fld>
            <a:endParaRPr lang="en-US"/>
          </a:p>
        </p:txBody>
      </p:sp>
      <p:sp>
        <p:nvSpPr>
          <p:cNvPr id="5" name="Footer Placeholder 4">
            <a:extLst>
              <a:ext uri="{FF2B5EF4-FFF2-40B4-BE49-F238E27FC236}">
                <a16:creationId xmlns:a16="http://schemas.microsoft.com/office/drawing/2014/main" id="{AA0650BD-7963-4709-B4FF-1D902620E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6590D-FD28-4F1A-B2F9-188C17222E39}"/>
              </a:ext>
            </a:extLst>
          </p:cNvPr>
          <p:cNvSpPr>
            <a:spLocks noGrp="1"/>
          </p:cNvSpPr>
          <p:nvPr>
            <p:ph type="sldNum" sz="quarter" idx="12"/>
          </p:nvPr>
        </p:nvSpPr>
        <p:spPr/>
        <p:txBody>
          <a:bodyPr/>
          <a:lstStyle/>
          <a:p>
            <a:fld id="{6A5D9758-F717-40A5-A5A2-7DB12EC6A1C9}" type="slidenum">
              <a:rPr lang="en-US" smtClean="0"/>
              <a:t>‹#›</a:t>
            </a:fld>
            <a:endParaRPr lang="en-US"/>
          </a:p>
        </p:txBody>
      </p:sp>
      <p:pic>
        <p:nvPicPr>
          <p:cNvPr id="15" name="Picture 14" descr="A close up of a sign&#10;&#10;Description automatically generated">
            <a:extLst>
              <a:ext uri="{FF2B5EF4-FFF2-40B4-BE49-F238E27FC236}">
                <a16:creationId xmlns:a16="http://schemas.microsoft.com/office/drawing/2014/main" id="{A22C6E59-57E0-4A54-B601-54BCABB13AD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pic>
        <p:nvPicPr>
          <p:cNvPr id="10" name="Picture 9" descr="A close up of a logo&#10;&#10;Description automatically generated">
            <a:extLst>
              <a:ext uri="{FF2B5EF4-FFF2-40B4-BE49-F238E27FC236}">
                <a16:creationId xmlns:a16="http://schemas.microsoft.com/office/drawing/2014/main" id="{BA3DEC58-DD0D-489E-89D7-48B520FAF310}"/>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0401300" y="5502"/>
            <a:ext cx="1790700" cy="6852498"/>
          </a:xfrm>
          <a:prstGeom prst="rect">
            <a:avLst/>
          </a:prstGeom>
        </p:spPr>
      </p:pic>
    </p:spTree>
    <p:extLst>
      <p:ext uri="{BB962C8B-B14F-4D97-AF65-F5344CB8AC3E}">
        <p14:creationId xmlns:p14="http://schemas.microsoft.com/office/powerpoint/2010/main" val="325099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BA77D3D-EB6C-470B-88D7-E88D973FCE77}"/>
              </a:ext>
            </a:extLst>
          </p:cNvPr>
          <p:cNvSpPr/>
          <p:nvPr userDrawn="1"/>
        </p:nvSpPr>
        <p:spPr>
          <a:xfrm>
            <a:off x="-3" y="6176964"/>
            <a:ext cx="12192003" cy="681036"/>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a:extLst>
              <a:ext uri="{FF2B5EF4-FFF2-40B4-BE49-F238E27FC236}">
                <a16:creationId xmlns:a16="http://schemas.microsoft.com/office/drawing/2014/main" id="{700E5B01-C69C-4201-9620-A4CEFAA25C48}"/>
              </a:ext>
            </a:extLst>
          </p:cNvPr>
          <p:cNvSpPr/>
          <p:nvPr userDrawn="1"/>
        </p:nvSpPr>
        <p:spPr>
          <a:xfrm rot="5400000">
            <a:off x="-75805" y="6262289"/>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7498D-2B4F-4638-B21E-552379A5DE30}"/>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FDCB4562-3CFF-4DA9-953B-BCB9B4F9D7D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1328-93AD-49F4-86EA-07525CB5A0D1}"/>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9/16/2025</a:t>
            </a:fld>
            <a:endParaRPr lang="en-US" dirty="0"/>
          </a:p>
        </p:txBody>
      </p:sp>
      <p:sp>
        <p:nvSpPr>
          <p:cNvPr id="5" name="Footer Placeholder 4">
            <a:extLst>
              <a:ext uri="{FF2B5EF4-FFF2-40B4-BE49-F238E27FC236}">
                <a16:creationId xmlns:a16="http://schemas.microsoft.com/office/drawing/2014/main" id="{AA0650BD-7963-4709-B4FF-1D902620EFC4}"/>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B06590D-FD28-4F1A-B2F9-188C17222E39}"/>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22" name="Picture 21" descr="A close up of a sign&#10;&#10;Description automatically generated">
            <a:extLst>
              <a:ext uri="{FF2B5EF4-FFF2-40B4-BE49-F238E27FC236}">
                <a16:creationId xmlns:a16="http://schemas.microsoft.com/office/drawing/2014/main" id="{64E26A8A-3861-44FA-9F25-5209F3A55E7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24987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8BE7-7E0D-4FE6-9A09-A01974DED0BA}"/>
              </a:ext>
            </a:extLst>
          </p:cNvPr>
          <p:cNvSpPr>
            <a:spLocks noGrp="1"/>
          </p:cNvSpPr>
          <p:nvPr>
            <p:ph type="title"/>
          </p:nvPr>
        </p:nvSpPr>
        <p:spPr>
          <a:xfrm>
            <a:off x="831850" y="1709739"/>
            <a:ext cx="10515600" cy="238601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34287E38-21AB-44A5-933E-BBDB29530E10}"/>
              </a:ext>
            </a:extLst>
          </p:cNvPr>
          <p:cNvSpPr>
            <a:spLocks noGrp="1"/>
          </p:cNvSpPr>
          <p:nvPr>
            <p:ph type="body" idx="1"/>
          </p:nvPr>
        </p:nvSpPr>
        <p:spPr>
          <a:xfrm>
            <a:off x="831849" y="4190048"/>
            <a:ext cx="10515600" cy="105822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1198DB-E2E2-4621-86F0-491A9102F687}"/>
              </a:ext>
            </a:extLst>
          </p:cNvPr>
          <p:cNvSpPr>
            <a:spLocks noGrp="1"/>
          </p:cNvSpPr>
          <p:nvPr>
            <p:ph type="dt" sz="half" idx="10"/>
          </p:nvPr>
        </p:nvSpPr>
        <p:spPr/>
        <p:txBody>
          <a:bodyPr/>
          <a:lstStyle/>
          <a:p>
            <a:fld id="{2053334D-C731-4501-A5C8-C610FB6C1AE8}" type="datetimeFigureOut">
              <a:rPr lang="en-US" smtClean="0"/>
              <a:t>9/16/2025</a:t>
            </a:fld>
            <a:endParaRPr lang="en-US"/>
          </a:p>
        </p:txBody>
      </p:sp>
      <p:sp>
        <p:nvSpPr>
          <p:cNvPr id="5" name="Footer Placeholder 4">
            <a:extLst>
              <a:ext uri="{FF2B5EF4-FFF2-40B4-BE49-F238E27FC236}">
                <a16:creationId xmlns:a16="http://schemas.microsoft.com/office/drawing/2014/main" id="{0EFFFFA3-C11C-4784-B241-ED40C5843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5D06F7-64FC-4E16-A6F2-A838E8CF765C}"/>
              </a:ext>
            </a:extLst>
          </p:cNvPr>
          <p:cNvSpPr>
            <a:spLocks noGrp="1"/>
          </p:cNvSpPr>
          <p:nvPr>
            <p:ph type="sldNum" sz="quarter" idx="12"/>
          </p:nvPr>
        </p:nvSpPr>
        <p:spPr/>
        <p:txBody>
          <a:bodyPr/>
          <a:lstStyle/>
          <a:p>
            <a:fld id="{6A5D9758-F717-40A5-A5A2-7DB12EC6A1C9}"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776BB167-5223-4787-9D40-C427FEF4A05E}"/>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4420369" y="0"/>
            <a:ext cx="3338561" cy="1368565"/>
          </a:xfrm>
          <a:prstGeom prst="rect">
            <a:avLst/>
          </a:prstGeom>
        </p:spPr>
      </p:pic>
      <p:pic>
        <p:nvPicPr>
          <p:cNvPr id="11" name="Picture 10" descr="A close up of a sign&#10;&#10;Description automatically generated">
            <a:extLst>
              <a:ext uri="{FF2B5EF4-FFF2-40B4-BE49-F238E27FC236}">
                <a16:creationId xmlns:a16="http://schemas.microsoft.com/office/drawing/2014/main" id="{98853A46-355B-43D4-AC0B-EC581D0547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309060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0AE6B6-E4D9-430F-A1A6-2FD90BB2AEAD}"/>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2FE54030-734F-4867-A425-FD781025C882}"/>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D910D-BE99-49D0-8285-41FF41AECA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8C7A0-022A-4F99-A0C2-33276644F6F7}"/>
              </a:ext>
            </a:extLst>
          </p:cNvPr>
          <p:cNvSpPr>
            <a:spLocks noGrp="1"/>
          </p:cNvSpPr>
          <p:nvPr>
            <p:ph sz="half" idx="1"/>
          </p:nvPr>
        </p:nvSpPr>
        <p:spPr>
          <a:xfrm>
            <a:off x="838200" y="1825625"/>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9EB2EE-35C0-4F6A-9A88-19585A48B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BC444E-BC3C-48DD-B0EE-5AD82E9EA438}"/>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9/16/2025</a:t>
            </a:fld>
            <a:endParaRPr lang="en-US" dirty="0"/>
          </a:p>
        </p:txBody>
      </p:sp>
      <p:sp>
        <p:nvSpPr>
          <p:cNvPr id="6" name="Footer Placeholder 5">
            <a:extLst>
              <a:ext uri="{FF2B5EF4-FFF2-40B4-BE49-F238E27FC236}">
                <a16:creationId xmlns:a16="http://schemas.microsoft.com/office/drawing/2014/main" id="{4391A159-06B3-45AE-B20D-1B94E9EAE17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749C28A2-40C2-45AC-8284-24CC7B83F1AE}"/>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17921164-5862-485A-98FF-85D0E31555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182769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3FAD79-29E3-4606-991C-B67D06E2C72D}"/>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31A0194A-5D0E-40C4-AB4F-F7E74CABE9F2}"/>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554EA-2EC4-4F72-973B-F9628F6B16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1874CF-1970-4A3C-8FE6-7A04D221F2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678CE7-604B-4F86-9B5D-3FAA07816B8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87FC8D-397D-4F30-A188-8C060553CC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399E2-8ED9-413C-8F81-E15355195F1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9164-105F-4A8D-9C1C-9C575EFEF1D8}"/>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9/16/2025</a:t>
            </a:fld>
            <a:endParaRPr lang="en-US" dirty="0"/>
          </a:p>
        </p:txBody>
      </p:sp>
      <p:sp>
        <p:nvSpPr>
          <p:cNvPr id="8" name="Footer Placeholder 7">
            <a:extLst>
              <a:ext uri="{FF2B5EF4-FFF2-40B4-BE49-F238E27FC236}">
                <a16:creationId xmlns:a16="http://schemas.microsoft.com/office/drawing/2014/main" id="{CB985673-20F2-4420-9492-E849EF41C6B2}"/>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3E3BC90F-0DC6-446A-A477-E6BFD973BEDB}"/>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13" name="Picture 12" descr="A close up of a sign&#10;&#10;Description automatically generated">
            <a:extLst>
              <a:ext uri="{FF2B5EF4-FFF2-40B4-BE49-F238E27FC236}">
                <a16:creationId xmlns:a16="http://schemas.microsoft.com/office/drawing/2014/main" id="{E2359358-A04A-41A6-BB3E-72D0DCDBD9E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68991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9351E6-0B77-487D-AF4C-37DD96BAC2D9}"/>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97CFE111-BCB3-481A-85D0-0F57E88EBC2C}"/>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BE492-D277-4B57-B7FD-702527F0B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CB0850-9FFE-4966-BD90-DB06F7853CE2}"/>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9/16/2025</a:t>
            </a:fld>
            <a:endParaRPr lang="en-US" dirty="0"/>
          </a:p>
        </p:txBody>
      </p:sp>
      <p:sp>
        <p:nvSpPr>
          <p:cNvPr id="4" name="Footer Placeholder 3">
            <a:extLst>
              <a:ext uri="{FF2B5EF4-FFF2-40B4-BE49-F238E27FC236}">
                <a16:creationId xmlns:a16="http://schemas.microsoft.com/office/drawing/2014/main" id="{D489B77C-9C12-494F-A87E-7517CBD7AD4A}"/>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3DAAC97F-B8D0-4433-B69C-3E0C16228BA7}"/>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2A5EAC9B-387B-4DD3-9C4A-E3BF2B9AAA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58082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B933FC99-1097-4018-8B3C-56B4DCF03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7206" y="0"/>
            <a:ext cx="1944793" cy="6857999"/>
          </a:xfrm>
          <a:prstGeom prst="rect">
            <a:avLst/>
          </a:prstGeom>
        </p:spPr>
      </p:pic>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9/16/2025</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pic>
        <p:nvPicPr>
          <p:cNvPr id="7" name="Picture 6" descr="A close up of a sign&#10;&#10;Description automatically generated">
            <a:extLst>
              <a:ext uri="{FF2B5EF4-FFF2-40B4-BE49-F238E27FC236}">
                <a16:creationId xmlns:a16="http://schemas.microsoft.com/office/drawing/2014/main" id="{B91BBBBF-C7E9-446C-9E28-AD70279937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
        <p:nvSpPr>
          <p:cNvPr id="10" name="Isosceles Triangle 9">
            <a:extLst>
              <a:ext uri="{FF2B5EF4-FFF2-40B4-BE49-F238E27FC236}">
                <a16:creationId xmlns:a16="http://schemas.microsoft.com/office/drawing/2014/main" id="{9560B2B0-E84F-48DB-B6CA-EE6B1DD34A63}"/>
              </a:ext>
            </a:extLst>
          </p:cNvPr>
          <p:cNvSpPr/>
          <p:nvPr userDrawn="1"/>
        </p:nvSpPr>
        <p:spPr>
          <a:xfrm rot="16200000">
            <a:off x="7790603" y="2456602"/>
            <a:ext cx="6857999" cy="1944792"/>
          </a:xfrm>
          <a:prstGeom prst="triangle">
            <a:avLst>
              <a:gd name="adj" fmla="val 49722"/>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595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9/16/2025</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pic>
        <p:nvPicPr>
          <p:cNvPr id="7" name="Picture 6" descr="A close up of a sign&#10;&#10;Description automatically generated">
            <a:extLst>
              <a:ext uri="{FF2B5EF4-FFF2-40B4-BE49-F238E27FC236}">
                <a16:creationId xmlns:a16="http://schemas.microsoft.com/office/drawing/2014/main" id="{B91BBBBF-C7E9-446C-9E28-AD702799372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2760139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F8E82A-DEDB-4F57-9C56-785DF1FE3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22110C-DA35-4E5E-AB88-5914338FC5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79BF4E9-9671-423F-B6BB-F2C0642CF4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334D-C731-4501-A5C8-C610FB6C1AE8}" type="datetimeFigureOut">
              <a:rPr lang="en-US" smtClean="0"/>
              <a:t>9/16/2025</a:t>
            </a:fld>
            <a:endParaRPr lang="en-US"/>
          </a:p>
        </p:txBody>
      </p:sp>
      <p:sp>
        <p:nvSpPr>
          <p:cNvPr id="5" name="Footer Placeholder 4">
            <a:extLst>
              <a:ext uri="{FF2B5EF4-FFF2-40B4-BE49-F238E27FC236}">
                <a16:creationId xmlns:a16="http://schemas.microsoft.com/office/drawing/2014/main" id="{9199415B-A953-4A00-BD68-FCEAD64EE8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F757A3-55CA-430A-9473-9543328AA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D9758-F717-40A5-A5A2-7DB12EC6A1C9}" type="slidenum">
              <a:rPr lang="en-US" smtClean="0"/>
              <a:t>‹#›</a:t>
            </a:fld>
            <a:endParaRPr lang="en-US"/>
          </a:p>
        </p:txBody>
      </p:sp>
    </p:spTree>
    <p:extLst>
      <p:ext uri="{BB962C8B-B14F-4D97-AF65-F5344CB8AC3E}">
        <p14:creationId xmlns:p14="http://schemas.microsoft.com/office/powerpoint/2010/main" val="58322808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5" r:id="rId4"/>
    <p:sldLayoutId id="2147483652" r:id="rId5"/>
    <p:sldLayoutId id="2147483653" r:id="rId6"/>
    <p:sldLayoutId id="2147483654" r:id="rId7"/>
    <p:sldLayoutId id="2147483655" r:id="rId8"/>
    <p:sldLayoutId id="2147483666" r:id="rId9"/>
    <p:sldLayoutId id="2147483667"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kern="1200">
          <a:solidFill>
            <a:srgbClr val="0066A8"/>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66A8"/>
        </a:buClr>
        <a:buFont typeface="Arial" panose="020B0604020202020204" pitchFamily="34" charset="0"/>
        <a:buChar char="&gt;"/>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0066A8"/>
        </a:buClr>
        <a:buSzPct val="12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066A8"/>
        </a:buClr>
        <a:buFont typeface="Wingdings" panose="05000000000000000000" pitchFamily="2" charset="2"/>
        <a:buChar char="ü"/>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066A8"/>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066A8"/>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FE070-3ADA-4CF0-BC7C-2375B12212A3}"/>
              </a:ext>
            </a:extLst>
          </p:cNvPr>
          <p:cNvSpPr>
            <a:spLocks noGrp="1"/>
          </p:cNvSpPr>
          <p:nvPr>
            <p:ph type="ctrTitle"/>
          </p:nvPr>
        </p:nvSpPr>
        <p:spPr>
          <a:xfrm>
            <a:off x="1524000" y="1799352"/>
            <a:ext cx="9144000" cy="1629648"/>
          </a:xfrm>
        </p:spPr>
        <p:txBody>
          <a:bodyPr>
            <a:normAutofit fontScale="90000"/>
          </a:bodyPr>
          <a:lstStyle/>
          <a:p>
            <a:r>
              <a:rPr lang="en-US" dirty="0"/>
              <a:t>Lightcast Reports:</a:t>
            </a:r>
            <a:br>
              <a:rPr lang="en-US" dirty="0"/>
            </a:br>
            <a:endParaRPr lang="en-US" dirty="0"/>
          </a:p>
        </p:txBody>
      </p:sp>
      <p:sp>
        <p:nvSpPr>
          <p:cNvPr id="3" name="Subtitle 2">
            <a:extLst>
              <a:ext uri="{FF2B5EF4-FFF2-40B4-BE49-F238E27FC236}">
                <a16:creationId xmlns:a16="http://schemas.microsoft.com/office/drawing/2014/main" id="{88F1F35A-387C-49C4-A820-1FBA72A74A20}"/>
              </a:ext>
            </a:extLst>
          </p:cNvPr>
          <p:cNvSpPr>
            <a:spLocks noGrp="1"/>
          </p:cNvSpPr>
          <p:nvPr>
            <p:ph type="subTitle" idx="1"/>
          </p:nvPr>
        </p:nvSpPr>
        <p:spPr>
          <a:xfrm>
            <a:off x="1524000" y="2614176"/>
            <a:ext cx="9144000" cy="2420403"/>
          </a:xfrm>
        </p:spPr>
        <p:txBody>
          <a:bodyPr>
            <a:normAutofit fontScale="70000" lnSpcReduction="20000"/>
          </a:bodyPr>
          <a:lstStyle/>
          <a:p>
            <a:r>
              <a:rPr lang="en-US" sz="4600" dirty="0"/>
              <a:t>Free Labor Market Information</a:t>
            </a:r>
          </a:p>
          <a:p>
            <a:r>
              <a:rPr lang="en-US" sz="4600" dirty="0"/>
              <a:t>And Economic Data Reports</a:t>
            </a:r>
          </a:p>
          <a:p>
            <a:endParaRPr lang="en-US" sz="4000" dirty="0"/>
          </a:p>
          <a:p>
            <a:r>
              <a:rPr lang="en-US" sz="3000" dirty="0"/>
              <a:t>Tracy Boyington</a:t>
            </a:r>
          </a:p>
          <a:p>
            <a:r>
              <a:rPr lang="en-US" sz="3000" dirty="0"/>
              <a:t>Resource Center for CareerTech Advancement</a:t>
            </a:r>
          </a:p>
          <a:p>
            <a:r>
              <a:rPr lang="en-US" sz="3000" dirty="0"/>
              <a:t>Oklahoma Department of CareerTech</a:t>
            </a:r>
          </a:p>
        </p:txBody>
      </p:sp>
    </p:spTree>
    <p:custDataLst>
      <p:tags r:id="rId1"/>
    </p:custDataLst>
    <p:extLst>
      <p:ext uri="{BB962C8B-B14F-4D97-AF65-F5344CB8AC3E}">
        <p14:creationId xmlns:p14="http://schemas.microsoft.com/office/powerpoint/2010/main" val="298387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reports are available?</a:t>
            </a:r>
          </a:p>
        </p:txBody>
      </p:sp>
      <p:sp>
        <p:nvSpPr>
          <p:cNvPr id="3" name="Content Placeholder 2"/>
          <p:cNvSpPr>
            <a:spLocks noGrp="1"/>
          </p:cNvSpPr>
          <p:nvPr>
            <p:ph idx="1"/>
          </p:nvPr>
        </p:nvSpPr>
        <p:spPr/>
        <p:txBody>
          <a:bodyPr/>
          <a:lstStyle/>
          <a:p>
            <a:r>
              <a:rPr lang="en-US" dirty="0"/>
              <a:t>Occupation</a:t>
            </a:r>
          </a:p>
          <a:p>
            <a:pPr lvl="1">
              <a:lnSpc>
                <a:spcPct val="100000"/>
              </a:lnSpc>
            </a:pPr>
            <a:r>
              <a:rPr lang="en-US" dirty="0"/>
              <a:t>Highest Ranked Occupations – An overview of top occupations in a region according to employment, earnings, job growth or decline, and more</a:t>
            </a:r>
          </a:p>
          <a:p>
            <a:pPr lvl="1">
              <a:lnSpc>
                <a:spcPct val="100000"/>
              </a:lnSpc>
            </a:pPr>
            <a:r>
              <a:rPr lang="en-US" dirty="0"/>
              <a:t>Job Posting Analytics – An overview of job posting activity over time with data related to occupations, job titles, and skills/certifications required</a:t>
            </a:r>
          </a:p>
        </p:txBody>
      </p:sp>
    </p:spTree>
    <p:custDataLst>
      <p:tags r:id="rId1"/>
    </p:custDataLst>
    <p:extLst>
      <p:ext uri="{BB962C8B-B14F-4D97-AF65-F5344CB8AC3E}">
        <p14:creationId xmlns:p14="http://schemas.microsoft.com/office/powerpoint/2010/main" val="3364645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996BCF-1C37-4265-969D-2CC7328E2E41}"/>
              </a:ext>
            </a:extLst>
          </p:cNvPr>
          <p:cNvPicPr>
            <a:picLocks noChangeAspect="1"/>
          </p:cNvPicPr>
          <p:nvPr/>
        </p:nvPicPr>
        <p:blipFill rotWithShape="1">
          <a:blip r:embed="rId4"/>
          <a:srcRect l="17525" t="14762" r="60357" b="5783"/>
          <a:stretch/>
        </p:blipFill>
        <p:spPr>
          <a:xfrm>
            <a:off x="520978" y="201882"/>
            <a:ext cx="4860837" cy="4911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97CEC21-518D-40E4-8452-603E27A6FF77}"/>
              </a:ext>
            </a:extLst>
          </p:cNvPr>
          <p:cNvPicPr>
            <a:picLocks noChangeAspect="1"/>
          </p:cNvPicPr>
          <p:nvPr/>
        </p:nvPicPr>
        <p:blipFill rotWithShape="1">
          <a:blip r:embed="rId5"/>
          <a:srcRect l="17372" t="13946" r="60204" b="5238"/>
          <a:stretch/>
        </p:blipFill>
        <p:spPr>
          <a:xfrm>
            <a:off x="5562082" y="585089"/>
            <a:ext cx="5185087" cy="5255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30598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42C15-8BAC-4A85-B8D4-E3334421FFE2}"/>
              </a:ext>
            </a:extLst>
          </p:cNvPr>
          <p:cNvPicPr>
            <a:picLocks noChangeAspect="1"/>
          </p:cNvPicPr>
          <p:nvPr/>
        </p:nvPicPr>
        <p:blipFill rotWithShape="1">
          <a:blip r:embed="rId4"/>
          <a:srcRect l="13624" t="13608" r="56376" b="28654"/>
          <a:stretch/>
        </p:blipFill>
        <p:spPr>
          <a:xfrm>
            <a:off x="394282" y="419449"/>
            <a:ext cx="6004288" cy="3250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19F3013A-CC66-40C2-ACA3-923664F6A671}"/>
              </a:ext>
            </a:extLst>
          </p:cNvPr>
          <p:cNvPicPr>
            <a:picLocks noChangeAspect="1"/>
          </p:cNvPicPr>
          <p:nvPr/>
        </p:nvPicPr>
        <p:blipFill rotWithShape="1">
          <a:blip r:embed="rId5"/>
          <a:srcRect l="13623" t="13402" r="56684" b="21292"/>
          <a:stretch/>
        </p:blipFill>
        <p:spPr>
          <a:xfrm>
            <a:off x="5799116" y="828245"/>
            <a:ext cx="5998602" cy="3710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08672B4-3747-49B5-9BC2-BF3305A168E8}"/>
              </a:ext>
            </a:extLst>
          </p:cNvPr>
          <p:cNvPicPr>
            <a:picLocks noChangeAspect="1"/>
          </p:cNvPicPr>
          <p:nvPr/>
        </p:nvPicPr>
        <p:blipFill rotWithShape="1">
          <a:blip r:embed="rId6"/>
          <a:srcRect l="10332" t="37075" r="53240" b="4966"/>
          <a:stretch/>
        </p:blipFill>
        <p:spPr>
          <a:xfrm>
            <a:off x="3420093" y="2709825"/>
            <a:ext cx="6567055" cy="2938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492187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reports are available?</a:t>
            </a:r>
          </a:p>
        </p:txBody>
      </p:sp>
      <p:sp>
        <p:nvSpPr>
          <p:cNvPr id="3" name="Content Placeholder 2"/>
          <p:cNvSpPr>
            <a:spLocks noGrp="1"/>
          </p:cNvSpPr>
          <p:nvPr>
            <p:ph idx="1"/>
          </p:nvPr>
        </p:nvSpPr>
        <p:spPr/>
        <p:txBody>
          <a:bodyPr/>
          <a:lstStyle/>
          <a:p>
            <a:r>
              <a:rPr lang="en-US" dirty="0"/>
              <a:t>Industry</a:t>
            </a:r>
          </a:p>
          <a:p>
            <a:pPr lvl="1">
              <a:lnSpc>
                <a:spcPct val="100000"/>
              </a:lnSpc>
            </a:pPr>
            <a:r>
              <a:rPr lang="en-US" dirty="0"/>
              <a:t>Industry Snapshot – An overview of one industry with data related to jobs, growth, earnings, demographics, and more</a:t>
            </a:r>
          </a:p>
          <a:p>
            <a:pPr lvl="1">
              <a:lnSpc>
                <a:spcPct val="100000"/>
              </a:lnSpc>
            </a:pPr>
            <a:r>
              <a:rPr lang="en-US" dirty="0"/>
              <a:t>Industry Table – A more customizable table displaying one or more industries with data related to jobs, growth, earnings, completions, demographics, and more</a:t>
            </a:r>
          </a:p>
          <a:p>
            <a:pPr lvl="1">
              <a:lnSpc>
                <a:spcPct val="100000"/>
              </a:lnSpc>
            </a:pPr>
            <a:r>
              <a:rPr lang="en-US" dirty="0"/>
              <a:t>Businesses Table – A list of the businesses in a region, with factors including business size, sales, women/minority ownership, and more</a:t>
            </a:r>
          </a:p>
        </p:txBody>
      </p:sp>
    </p:spTree>
    <p:custDataLst>
      <p:tags r:id="rId1"/>
    </p:custDataLst>
    <p:extLst>
      <p:ext uri="{BB962C8B-B14F-4D97-AF65-F5344CB8AC3E}">
        <p14:creationId xmlns:p14="http://schemas.microsoft.com/office/powerpoint/2010/main" val="2105012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E86E7D-882A-44A2-86F7-D343E1BD9870}"/>
              </a:ext>
            </a:extLst>
          </p:cNvPr>
          <p:cNvPicPr>
            <a:picLocks noChangeAspect="1"/>
          </p:cNvPicPr>
          <p:nvPr/>
        </p:nvPicPr>
        <p:blipFill rotWithShape="1">
          <a:blip r:embed="rId4"/>
          <a:srcRect t="14000" r="64353" b="21876"/>
          <a:stretch/>
        </p:blipFill>
        <p:spPr>
          <a:xfrm>
            <a:off x="1301158" y="301215"/>
            <a:ext cx="9589684" cy="4851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90977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reports are available?</a:t>
            </a:r>
          </a:p>
        </p:txBody>
      </p:sp>
      <p:sp>
        <p:nvSpPr>
          <p:cNvPr id="3" name="Content Placeholder 2"/>
          <p:cNvSpPr>
            <a:spLocks noGrp="1"/>
          </p:cNvSpPr>
          <p:nvPr>
            <p:ph idx="1"/>
          </p:nvPr>
        </p:nvSpPr>
        <p:spPr/>
        <p:txBody>
          <a:bodyPr/>
          <a:lstStyle/>
          <a:p>
            <a:r>
              <a:rPr lang="en-US" dirty="0"/>
              <a:t>Economy and Demographics</a:t>
            </a:r>
          </a:p>
          <a:p>
            <a:pPr lvl="1">
              <a:lnSpc>
                <a:spcPct val="100000"/>
              </a:lnSpc>
            </a:pPr>
            <a:r>
              <a:rPr lang="en-US" dirty="0"/>
              <a:t>Economy Overview – An overview of a regional economy with data related to jobs, demographics, and social metrics</a:t>
            </a:r>
          </a:p>
          <a:p>
            <a:pPr lvl="1">
              <a:lnSpc>
                <a:spcPct val="100000"/>
              </a:lnSpc>
            </a:pPr>
            <a:r>
              <a:rPr lang="en-US" dirty="0"/>
              <a:t>Population Demographics Report – An overview of demographics and population in a region with data related to age cohort, gender, and race/ethnicity</a:t>
            </a:r>
          </a:p>
          <a:p>
            <a:pPr lvl="1">
              <a:lnSpc>
                <a:spcPct val="100000"/>
              </a:lnSpc>
            </a:pPr>
            <a:r>
              <a:rPr lang="en-US" dirty="0"/>
              <a:t>Population Demographics Table – A table of demographic and population data including age cohort, gender, and race/ethnicity</a:t>
            </a:r>
          </a:p>
        </p:txBody>
      </p:sp>
    </p:spTree>
    <p:custDataLst>
      <p:tags r:id="rId1"/>
    </p:custDataLst>
    <p:extLst>
      <p:ext uri="{BB962C8B-B14F-4D97-AF65-F5344CB8AC3E}">
        <p14:creationId xmlns:p14="http://schemas.microsoft.com/office/powerpoint/2010/main" val="3242242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E8C517-C460-45E5-9C69-A71115E6DF64}"/>
              </a:ext>
            </a:extLst>
          </p:cNvPr>
          <p:cNvPicPr>
            <a:picLocks noChangeAspect="1"/>
          </p:cNvPicPr>
          <p:nvPr/>
        </p:nvPicPr>
        <p:blipFill rotWithShape="1">
          <a:blip r:embed="rId4"/>
          <a:srcRect l="11735" t="8667" r="62059" b="5059"/>
          <a:stretch/>
        </p:blipFill>
        <p:spPr>
          <a:xfrm>
            <a:off x="905626" y="438130"/>
            <a:ext cx="5123527" cy="4744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FD663B7-52C3-45A6-BDA7-2E2A42D78519}"/>
              </a:ext>
            </a:extLst>
          </p:cNvPr>
          <p:cNvPicPr>
            <a:picLocks noChangeAspect="1"/>
          </p:cNvPicPr>
          <p:nvPr/>
        </p:nvPicPr>
        <p:blipFill rotWithShape="1">
          <a:blip r:embed="rId5"/>
          <a:srcRect l="17383" t="13686" r="60382" b="4745"/>
          <a:stretch/>
        </p:blipFill>
        <p:spPr>
          <a:xfrm>
            <a:off x="6372591" y="806266"/>
            <a:ext cx="4913783" cy="5069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656196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9600A8-4D21-4277-B5AF-A0D2D909B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47" y="1548452"/>
            <a:ext cx="11403106" cy="861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FB02534-3C8C-4B9E-BF99-D8B8C6AF0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447" y="2686690"/>
            <a:ext cx="11403106" cy="885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6B6B626-41B4-4730-AC53-143357330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8198" y="3848928"/>
            <a:ext cx="9409355" cy="939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879344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region?</a:t>
            </a:r>
          </a:p>
        </p:txBody>
      </p:sp>
      <p:sp>
        <p:nvSpPr>
          <p:cNvPr id="3" name="Content Placeholder 2"/>
          <p:cNvSpPr>
            <a:spLocks noGrp="1"/>
          </p:cNvSpPr>
          <p:nvPr>
            <p:ph idx="1"/>
          </p:nvPr>
        </p:nvSpPr>
        <p:spPr/>
        <p:txBody>
          <a:bodyPr/>
          <a:lstStyle/>
          <a:p>
            <a:r>
              <a:rPr lang="en-US" dirty="0"/>
              <a:t>Any of these reports will be run for a particular </a:t>
            </a:r>
            <a:r>
              <a:rPr lang="en-US" i="1" dirty="0"/>
              <a:t>region</a:t>
            </a:r>
          </a:p>
          <a:p>
            <a:r>
              <a:rPr lang="en-US" dirty="0"/>
              <a:t>A region can be a county, a group of counties, a group of ZIP codes, a Metropolitan Statistical Area, or a distance from a certain point on a map (such as 100 miles from a school, or a one-hour drive from a business)</a:t>
            </a:r>
          </a:p>
        </p:txBody>
      </p:sp>
    </p:spTree>
    <p:custDataLst>
      <p:tags r:id="rId1"/>
    </p:custDataLst>
    <p:extLst>
      <p:ext uri="{BB962C8B-B14F-4D97-AF65-F5344CB8AC3E}">
        <p14:creationId xmlns:p14="http://schemas.microsoft.com/office/powerpoint/2010/main" val="1462126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 with this information?</a:t>
            </a:r>
          </a:p>
        </p:txBody>
      </p:sp>
      <p:sp>
        <p:nvSpPr>
          <p:cNvPr id="3" name="Content Placeholder 2"/>
          <p:cNvSpPr>
            <a:spLocks noGrp="1"/>
          </p:cNvSpPr>
          <p:nvPr>
            <p:ph sz="half" idx="1"/>
          </p:nvPr>
        </p:nvSpPr>
        <p:spPr/>
        <p:txBody>
          <a:bodyPr/>
          <a:lstStyle/>
          <a:p>
            <a:r>
              <a:rPr lang="en-US" dirty="0"/>
              <a:t>Needs assessment</a:t>
            </a:r>
          </a:p>
          <a:p>
            <a:r>
              <a:rPr lang="en-US" dirty="0"/>
              <a:t>Perkins V</a:t>
            </a:r>
          </a:p>
          <a:p>
            <a:r>
              <a:rPr lang="en-US" dirty="0"/>
              <a:t>Marketing</a:t>
            </a:r>
          </a:p>
          <a:p>
            <a:r>
              <a:rPr lang="en-US" dirty="0"/>
              <a:t>Career counseling</a:t>
            </a:r>
          </a:p>
        </p:txBody>
      </p:sp>
      <p:sp>
        <p:nvSpPr>
          <p:cNvPr id="4" name="Content Placeholder 3">
            <a:extLst>
              <a:ext uri="{FF2B5EF4-FFF2-40B4-BE49-F238E27FC236}">
                <a16:creationId xmlns:a16="http://schemas.microsoft.com/office/drawing/2014/main" id="{BC808656-D2AE-4139-BAC4-A03477B7EEC6}"/>
              </a:ext>
            </a:extLst>
          </p:cNvPr>
          <p:cNvSpPr>
            <a:spLocks noGrp="1"/>
          </p:cNvSpPr>
          <p:nvPr>
            <p:ph sz="half" idx="2"/>
          </p:nvPr>
        </p:nvSpPr>
        <p:spPr/>
        <p:txBody>
          <a:bodyPr/>
          <a:lstStyle/>
          <a:p>
            <a:r>
              <a:rPr lang="en-US" dirty="0"/>
              <a:t>Recruitment</a:t>
            </a:r>
          </a:p>
          <a:p>
            <a:r>
              <a:rPr lang="en-US" dirty="0"/>
              <a:t>Accreditation application</a:t>
            </a:r>
          </a:p>
          <a:p>
            <a:r>
              <a:rPr lang="en-US" dirty="0"/>
              <a:t>Grant applications</a:t>
            </a:r>
          </a:p>
        </p:txBody>
      </p:sp>
    </p:spTree>
    <p:custDataLst>
      <p:tags r:id="rId1"/>
    </p:custDataLst>
    <p:extLst>
      <p:ext uri="{BB962C8B-B14F-4D97-AF65-F5344CB8AC3E}">
        <p14:creationId xmlns:p14="http://schemas.microsoft.com/office/powerpoint/2010/main" val="3661812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Labor Market Information (LMI)?</a:t>
            </a:r>
          </a:p>
        </p:txBody>
      </p:sp>
      <p:sp>
        <p:nvSpPr>
          <p:cNvPr id="3" name="Content Placeholder 2"/>
          <p:cNvSpPr>
            <a:spLocks noGrp="1"/>
          </p:cNvSpPr>
          <p:nvPr>
            <p:ph idx="1"/>
          </p:nvPr>
        </p:nvSpPr>
        <p:spPr>
          <a:xfrm>
            <a:off x="838200" y="1825625"/>
            <a:ext cx="4000500" cy="3298825"/>
          </a:xfrm>
        </p:spPr>
        <p:txBody>
          <a:bodyPr>
            <a:normAutofit/>
          </a:bodyPr>
          <a:lstStyle/>
          <a:p>
            <a:r>
              <a:rPr lang="en-US" dirty="0"/>
              <a:t>Wages/benefits</a:t>
            </a:r>
          </a:p>
          <a:p>
            <a:r>
              <a:rPr lang="en-US" dirty="0"/>
              <a:t>Job opportunities</a:t>
            </a:r>
          </a:p>
          <a:p>
            <a:r>
              <a:rPr lang="en-US" dirty="0"/>
              <a:t>Unemployment rate</a:t>
            </a:r>
          </a:p>
          <a:p>
            <a:r>
              <a:rPr lang="en-US" dirty="0"/>
              <a:t>Skill requirements</a:t>
            </a:r>
          </a:p>
          <a:p>
            <a:pPr marL="0" indent="0">
              <a:buNone/>
            </a:pPr>
            <a:endParaRPr lang="en-US" i="1" dirty="0"/>
          </a:p>
        </p:txBody>
      </p:sp>
      <p:sp>
        <p:nvSpPr>
          <p:cNvPr id="4" name="Content Placeholder 2">
            <a:extLst>
              <a:ext uri="{FF2B5EF4-FFF2-40B4-BE49-F238E27FC236}">
                <a16:creationId xmlns:a16="http://schemas.microsoft.com/office/drawing/2014/main" id="{0AF9F95C-3F56-444B-8753-629108922B97}"/>
              </a:ext>
            </a:extLst>
          </p:cNvPr>
          <p:cNvSpPr txBox="1">
            <a:spLocks/>
          </p:cNvSpPr>
          <p:nvPr/>
        </p:nvSpPr>
        <p:spPr>
          <a:xfrm>
            <a:off x="5991225" y="1825625"/>
            <a:ext cx="4000500" cy="3298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8"/>
              </a:buClr>
              <a:buFont typeface="Arial" panose="020B0604020202020204" pitchFamily="34" charset="0"/>
              <a:buChar char="&gt;"/>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0066A8"/>
              </a:buClr>
              <a:buSzPct val="12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066A8"/>
              </a:buClr>
              <a:buFont typeface="Wingdings" panose="05000000000000000000" pitchFamily="2" charset="2"/>
              <a:buChar char="ü"/>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066A8"/>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066A8"/>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Projections</a:t>
            </a:r>
          </a:p>
          <a:p>
            <a:r>
              <a:rPr lang="en-US" dirty="0"/>
              <a:t>Demographics</a:t>
            </a:r>
          </a:p>
          <a:p>
            <a:r>
              <a:rPr lang="en-US" dirty="0"/>
              <a:t>Industry trends</a:t>
            </a:r>
          </a:p>
          <a:p>
            <a:r>
              <a:rPr lang="en-US" dirty="0"/>
              <a:t>Demand and growth</a:t>
            </a:r>
          </a:p>
          <a:p>
            <a:endParaRPr lang="en-US" i="1" dirty="0"/>
          </a:p>
        </p:txBody>
      </p:sp>
    </p:spTree>
    <p:custDataLst>
      <p:tags r:id="rId1"/>
    </p:custDataLst>
    <p:extLst>
      <p:ext uri="{BB962C8B-B14F-4D97-AF65-F5344CB8AC3E}">
        <p14:creationId xmlns:p14="http://schemas.microsoft.com/office/powerpoint/2010/main" val="260842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3"/>
            <a:ext cx="9144000" cy="2306638"/>
          </a:xfrm>
        </p:spPr>
        <p:txBody>
          <a:bodyPr>
            <a:normAutofit/>
          </a:bodyPr>
          <a:lstStyle/>
          <a:p>
            <a:pPr>
              <a:lnSpc>
                <a:spcPct val="150000"/>
              </a:lnSpc>
            </a:pPr>
            <a:r>
              <a:rPr lang="en-US" sz="3200"/>
              <a:t>Tracy Boyington</a:t>
            </a:r>
            <a:br>
              <a:rPr lang="en-US" sz="3200"/>
            </a:br>
            <a:r>
              <a:rPr lang="en-US" sz="3200"/>
              <a:t>405.743.5516</a:t>
            </a:r>
            <a:br>
              <a:rPr lang="en-US" sz="3200"/>
            </a:br>
            <a:r>
              <a:rPr lang="en-US" sz="3200"/>
              <a:t>tracy.boyington@careertech.ok.gov</a:t>
            </a:r>
            <a:endParaRPr lang="en-US" sz="3200" dirty="0"/>
          </a:p>
        </p:txBody>
      </p:sp>
      <p:pic>
        <p:nvPicPr>
          <p:cNvPr id="3" name="Picture 2" descr="Qr code&#10;&#10;AI-generated content may be incorrect.">
            <a:extLst>
              <a:ext uri="{FF2B5EF4-FFF2-40B4-BE49-F238E27FC236}">
                <a16:creationId xmlns:a16="http://schemas.microsoft.com/office/drawing/2014/main" id="{BF499C93-97ED-6079-4B77-056F0DF4B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0086" y="3794973"/>
            <a:ext cx="2725570" cy="2725570"/>
          </a:xfrm>
          <a:prstGeom prst="rect">
            <a:avLst/>
          </a:prstGeom>
        </p:spPr>
      </p:pic>
    </p:spTree>
    <p:custDataLst>
      <p:tags r:id="rId1"/>
    </p:custDataLst>
    <p:extLst>
      <p:ext uri="{BB962C8B-B14F-4D97-AF65-F5344CB8AC3E}">
        <p14:creationId xmlns:p14="http://schemas.microsoft.com/office/powerpoint/2010/main" val="855435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Lightcast Economic Data Reports?</a:t>
            </a:r>
          </a:p>
        </p:txBody>
      </p:sp>
      <p:sp>
        <p:nvSpPr>
          <p:cNvPr id="3" name="Content Placeholder 2"/>
          <p:cNvSpPr>
            <a:spLocks noGrp="1"/>
          </p:cNvSpPr>
          <p:nvPr>
            <p:ph idx="1"/>
          </p:nvPr>
        </p:nvSpPr>
        <p:spPr/>
        <p:txBody>
          <a:bodyPr/>
          <a:lstStyle/>
          <a:p>
            <a:r>
              <a:rPr lang="en-US" dirty="0"/>
              <a:t>Free service provided by the Resource Center</a:t>
            </a:r>
          </a:p>
          <a:p>
            <a:r>
              <a:rPr lang="en-US" dirty="0"/>
              <a:t>Data is gathered by Lightcast from various sources, including:</a:t>
            </a:r>
          </a:p>
          <a:p>
            <a:pPr lvl="1"/>
            <a:r>
              <a:rPr lang="en-US" dirty="0"/>
              <a:t>U.S. Department of Labor </a:t>
            </a:r>
          </a:p>
          <a:p>
            <a:pPr lvl="1"/>
            <a:r>
              <a:rPr lang="en-US" dirty="0"/>
              <a:t>U.S. Department of Commerce</a:t>
            </a:r>
          </a:p>
          <a:p>
            <a:pPr lvl="1"/>
            <a:r>
              <a:rPr lang="en-US" dirty="0"/>
              <a:t>U.S. Census Bureau</a:t>
            </a:r>
          </a:p>
          <a:p>
            <a:pPr lvl="1"/>
            <a:r>
              <a:rPr lang="en-US" dirty="0"/>
              <a:t>U.S. Department of Education</a:t>
            </a:r>
          </a:p>
          <a:p>
            <a:pPr lvl="1"/>
            <a:r>
              <a:rPr lang="en-US" dirty="0"/>
              <a:t>Tens of thousands of online job postings</a:t>
            </a:r>
          </a:p>
        </p:txBody>
      </p:sp>
    </p:spTree>
    <p:custDataLst>
      <p:tags r:id="rId1"/>
    </p:custDataLst>
    <p:extLst>
      <p:ext uri="{BB962C8B-B14F-4D97-AF65-F5344CB8AC3E}">
        <p14:creationId xmlns:p14="http://schemas.microsoft.com/office/powerpoint/2010/main" val="236693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01399-6098-5DEE-71AB-8168F70CEC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CA0C28-4EA5-8BA7-4A62-6E7E2DADB527}"/>
              </a:ext>
            </a:extLst>
          </p:cNvPr>
          <p:cNvSpPr>
            <a:spLocks noGrp="1"/>
          </p:cNvSpPr>
          <p:nvPr>
            <p:ph type="title"/>
          </p:nvPr>
        </p:nvSpPr>
        <p:spPr/>
        <p:txBody>
          <a:bodyPr/>
          <a:lstStyle/>
          <a:p>
            <a:r>
              <a:rPr lang="en-US" dirty="0"/>
              <a:t>What type of reports are available?</a:t>
            </a:r>
          </a:p>
        </p:txBody>
      </p:sp>
      <p:sp>
        <p:nvSpPr>
          <p:cNvPr id="3" name="Content Placeholder 2">
            <a:extLst>
              <a:ext uri="{FF2B5EF4-FFF2-40B4-BE49-F238E27FC236}">
                <a16:creationId xmlns:a16="http://schemas.microsoft.com/office/drawing/2014/main" id="{DEB426C0-539E-4817-E1B7-C4BF85460A73}"/>
              </a:ext>
            </a:extLst>
          </p:cNvPr>
          <p:cNvSpPr>
            <a:spLocks noGrp="1"/>
          </p:cNvSpPr>
          <p:nvPr>
            <p:ph idx="1"/>
          </p:nvPr>
        </p:nvSpPr>
        <p:spPr/>
        <p:txBody>
          <a:bodyPr/>
          <a:lstStyle/>
          <a:p>
            <a:r>
              <a:rPr lang="en-US" dirty="0"/>
              <a:t>Education and Training</a:t>
            </a:r>
          </a:p>
          <a:p>
            <a:r>
              <a:rPr lang="en-US" dirty="0"/>
              <a:t>Occupations</a:t>
            </a:r>
          </a:p>
          <a:p>
            <a:r>
              <a:rPr lang="en-US" dirty="0"/>
              <a:t>Industries</a:t>
            </a:r>
          </a:p>
          <a:p>
            <a:r>
              <a:rPr lang="en-US" dirty="0"/>
              <a:t>Economy and Demographics</a:t>
            </a:r>
          </a:p>
        </p:txBody>
      </p:sp>
    </p:spTree>
    <p:custDataLst>
      <p:tags r:id="rId1"/>
    </p:custDataLst>
    <p:extLst>
      <p:ext uri="{BB962C8B-B14F-4D97-AF65-F5344CB8AC3E}">
        <p14:creationId xmlns:p14="http://schemas.microsoft.com/office/powerpoint/2010/main" val="1683901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reports are available?</a:t>
            </a:r>
          </a:p>
        </p:txBody>
      </p:sp>
      <p:sp>
        <p:nvSpPr>
          <p:cNvPr id="3" name="Content Placeholder 2"/>
          <p:cNvSpPr>
            <a:spLocks noGrp="1"/>
          </p:cNvSpPr>
          <p:nvPr>
            <p:ph idx="1"/>
          </p:nvPr>
        </p:nvSpPr>
        <p:spPr/>
        <p:txBody>
          <a:bodyPr/>
          <a:lstStyle/>
          <a:p>
            <a:r>
              <a:rPr lang="en-US" dirty="0"/>
              <a:t>Education and Training</a:t>
            </a:r>
          </a:p>
          <a:p>
            <a:pPr lvl="1">
              <a:lnSpc>
                <a:spcPct val="100000"/>
              </a:lnSpc>
            </a:pPr>
            <a:r>
              <a:rPr lang="en-US" dirty="0"/>
              <a:t>Education Pipeline – An overview of the programs that train for an occupation, as well as the schools that provide training</a:t>
            </a:r>
          </a:p>
          <a:p>
            <a:pPr lvl="1">
              <a:lnSpc>
                <a:spcPct val="100000"/>
              </a:lnSpc>
            </a:pPr>
            <a:r>
              <a:rPr lang="en-US" dirty="0"/>
              <a:t>Program Snapshot – An overview of the demand for a program with data related to competitive landscape, job postings, skills, target occupations, and more</a:t>
            </a:r>
          </a:p>
          <a:p>
            <a:pPr lvl="1">
              <a:lnSpc>
                <a:spcPct val="100000"/>
              </a:lnSpc>
            </a:pPr>
            <a:r>
              <a:rPr lang="en-US" dirty="0"/>
              <a:t>Program Table – A table of the academic programs in a region with data related to completions, openings, earnings, jobs, and more</a:t>
            </a:r>
          </a:p>
        </p:txBody>
      </p:sp>
    </p:spTree>
    <p:custDataLst>
      <p:tags r:id="rId1"/>
    </p:custDataLst>
    <p:extLst>
      <p:ext uri="{BB962C8B-B14F-4D97-AF65-F5344CB8AC3E}">
        <p14:creationId xmlns:p14="http://schemas.microsoft.com/office/powerpoint/2010/main" val="3267090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29FF86-3BDA-44FF-BB92-F46C844875CF}"/>
              </a:ext>
            </a:extLst>
          </p:cNvPr>
          <p:cNvPicPr>
            <a:picLocks noChangeAspect="1"/>
          </p:cNvPicPr>
          <p:nvPr/>
        </p:nvPicPr>
        <p:blipFill rotWithShape="1">
          <a:blip r:embed="rId4">
            <a:extLst>
              <a:ext uri="{28A0092B-C50C-407E-A947-70E740481C1C}">
                <a14:useLocalDpi xmlns:a14="http://schemas.microsoft.com/office/drawing/2010/main" val="0"/>
              </a:ext>
            </a:extLst>
          </a:blip>
          <a:srcRect b="41154"/>
          <a:stretch/>
        </p:blipFill>
        <p:spPr>
          <a:xfrm>
            <a:off x="406460" y="251794"/>
            <a:ext cx="8086725" cy="2942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283296D-7DCA-4957-B685-700AE7CB5C13}"/>
              </a:ext>
            </a:extLst>
          </p:cNvPr>
          <p:cNvPicPr>
            <a:picLocks noChangeAspect="1"/>
          </p:cNvPicPr>
          <p:nvPr/>
        </p:nvPicPr>
        <p:blipFill rotWithShape="1">
          <a:blip r:embed="rId5">
            <a:extLst>
              <a:ext uri="{28A0092B-C50C-407E-A947-70E740481C1C}">
                <a14:useLocalDpi xmlns:a14="http://schemas.microsoft.com/office/drawing/2010/main" val="0"/>
              </a:ext>
            </a:extLst>
          </a:blip>
          <a:srcRect b="32444"/>
          <a:stretch/>
        </p:blipFill>
        <p:spPr>
          <a:xfrm>
            <a:off x="627599" y="2760224"/>
            <a:ext cx="6661397" cy="24435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3136C58B-E82F-46B2-A6C5-A4DB2717823E}"/>
              </a:ext>
            </a:extLst>
          </p:cNvPr>
          <p:cNvPicPr>
            <a:picLocks noChangeAspect="1"/>
          </p:cNvPicPr>
          <p:nvPr/>
        </p:nvPicPr>
        <p:blipFill rotWithShape="1">
          <a:blip r:embed="rId6">
            <a:extLst>
              <a:ext uri="{28A0092B-C50C-407E-A947-70E740481C1C}">
                <a14:useLocalDpi xmlns:a14="http://schemas.microsoft.com/office/drawing/2010/main" val="0"/>
              </a:ext>
            </a:extLst>
          </a:blip>
          <a:srcRect l="2444"/>
          <a:stretch/>
        </p:blipFill>
        <p:spPr>
          <a:xfrm>
            <a:off x="5676404" y="1868694"/>
            <a:ext cx="6161981" cy="29461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3234755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reports are available?</a:t>
            </a:r>
          </a:p>
        </p:txBody>
      </p:sp>
      <p:sp>
        <p:nvSpPr>
          <p:cNvPr id="3" name="Content Placeholder 2"/>
          <p:cNvSpPr>
            <a:spLocks noGrp="1"/>
          </p:cNvSpPr>
          <p:nvPr>
            <p:ph idx="1"/>
          </p:nvPr>
        </p:nvSpPr>
        <p:spPr/>
        <p:txBody>
          <a:bodyPr/>
          <a:lstStyle/>
          <a:p>
            <a:r>
              <a:rPr lang="en-US" dirty="0"/>
              <a:t>Occupation</a:t>
            </a:r>
          </a:p>
          <a:p>
            <a:pPr lvl="1">
              <a:lnSpc>
                <a:spcPct val="100000"/>
              </a:lnSpc>
            </a:pPr>
            <a:r>
              <a:rPr lang="en-US" dirty="0"/>
              <a:t>Occupation Snapshot – An overview of one occupation, with data related to jobs, earnings, programs, demographics, and more</a:t>
            </a:r>
          </a:p>
          <a:p>
            <a:pPr lvl="1">
              <a:lnSpc>
                <a:spcPct val="100000"/>
              </a:lnSpc>
            </a:pPr>
            <a:r>
              <a:rPr lang="en-US" dirty="0"/>
              <a:t>Occupation Table – A more customizable table displaying one or more occupations with data related to jobs, growth, earnings, completions, demographics, and more</a:t>
            </a:r>
          </a:p>
        </p:txBody>
      </p:sp>
    </p:spTree>
    <p:custDataLst>
      <p:tags r:id="rId1"/>
    </p:custDataLst>
    <p:extLst>
      <p:ext uri="{BB962C8B-B14F-4D97-AF65-F5344CB8AC3E}">
        <p14:creationId xmlns:p14="http://schemas.microsoft.com/office/powerpoint/2010/main" val="552595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with medium confidence">
            <a:extLst>
              <a:ext uri="{FF2B5EF4-FFF2-40B4-BE49-F238E27FC236}">
                <a16:creationId xmlns:a16="http://schemas.microsoft.com/office/drawing/2014/main" id="{373658FD-3999-4C2D-8B5D-B09B470E6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61" y="1039420"/>
            <a:ext cx="6224249" cy="3409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875807B8-9941-4725-8D45-C9E6A509F8A9}"/>
              </a:ext>
            </a:extLst>
          </p:cNvPr>
          <p:cNvPicPr>
            <a:picLocks noChangeAspect="1"/>
          </p:cNvPicPr>
          <p:nvPr/>
        </p:nvPicPr>
        <p:blipFill rotWithShape="1">
          <a:blip r:embed="rId5"/>
          <a:srcRect l="9643" t="23566" r="61199" b="6230"/>
          <a:stretch/>
        </p:blipFill>
        <p:spPr>
          <a:xfrm>
            <a:off x="5951087" y="304332"/>
            <a:ext cx="4898405" cy="3317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Chart, line chart&#10;&#10;Description automatically generated">
            <a:extLst>
              <a:ext uri="{FF2B5EF4-FFF2-40B4-BE49-F238E27FC236}">
                <a16:creationId xmlns:a16="http://schemas.microsoft.com/office/drawing/2014/main" id="{B5EC1E13-18D5-452D-B5B0-F2D7BE0DD9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6587" y="3078342"/>
            <a:ext cx="5454866" cy="27402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3213573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3A0155-B597-4591-97C6-34DF58DF0705}"/>
              </a:ext>
            </a:extLst>
          </p:cNvPr>
          <p:cNvPicPr>
            <a:picLocks noChangeAspect="1"/>
          </p:cNvPicPr>
          <p:nvPr/>
        </p:nvPicPr>
        <p:blipFill rotWithShape="1">
          <a:blip r:embed="rId4"/>
          <a:srcRect l="1" t="26493" r="31356" b="12208"/>
          <a:stretch/>
        </p:blipFill>
        <p:spPr>
          <a:xfrm>
            <a:off x="1244929" y="296884"/>
            <a:ext cx="9702142" cy="48734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10604670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FD1B46CB-DEF8-465D-B71B-0FD402202F27}"/>
  <p:tag name="ISPRING_RESOURCE_FOLDER" val="C:\Users\139510\OneDrive - State of Oklahoma\Labor Market Data Reports\Emsi presentation - short\"/>
  <p:tag name="ISPRING_PRESENTATION_PATH" val="C:\Users\139510\OneDrive - State of Oklahoma\Labor Market Data Reports\Emsi presentation - short.pptx"/>
  <p:tag name="ISPRING_PROJECT_VERSION" val="9.3"/>
  <p:tag name="ISPRING_PROJECT_FOLDER_UPDATED" val="1"/>
  <p:tag name="ISPRING_SCREEN_RECS_UPDATED" val="C:\Users\139510\OneDrive - State of Oklahoma\Labor Market Data Reports\Emsi presentation - short\"/>
  <p:tag name="ISPRING_PRESENTATION_TITLE" val="Emsi presentation - short"/>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841D4421-B937-48F2-A9AA-2251CEA4D6A8}:283"/>
</p:tagLst>
</file>

<file path=ppt/tags/tag11.xml><?xml version="1.0" encoding="utf-8"?>
<p:tagLst xmlns:a="http://schemas.openxmlformats.org/drawingml/2006/main" xmlns:r="http://schemas.openxmlformats.org/officeDocument/2006/relationships" xmlns:p="http://schemas.openxmlformats.org/presentationml/2006/main">
  <p:tag name="GENSWF_SLIDE_UID" val="{A0C210ED-0A0D-4456-BDEC-352D256E8524}:275"/>
</p:tagLst>
</file>

<file path=ppt/tags/tag12.xml><?xml version="1.0" encoding="utf-8"?>
<p:tagLst xmlns:a="http://schemas.openxmlformats.org/drawingml/2006/main" xmlns:r="http://schemas.openxmlformats.org/officeDocument/2006/relationships" xmlns:p="http://schemas.openxmlformats.org/presentationml/2006/main">
  <p:tag name="GENSWF_SLIDE_UID" val="{721E7E66-584B-423F-A300-66D68AB8A94D}:282"/>
</p:tagLst>
</file>

<file path=ppt/tags/tag13.xml><?xml version="1.0" encoding="utf-8"?>
<p:tagLst xmlns:a="http://schemas.openxmlformats.org/drawingml/2006/main" xmlns:r="http://schemas.openxmlformats.org/officeDocument/2006/relationships" xmlns:p="http://schemas.openxmlformats.org/presentationml/2006/main">
  <p:tag name="GENSWF_SLIDE_UID" val="{5FCBE72C-ECA0-433C-A9FD-59E6D4C487CA}:281"/>
</p:tagLst>
</file>

<file path=ppt/tags/tag14.xml><?xml version="1.0" encoding="utf-8"?>
<p:tagLst xmlns:a="http://schemas.openxmlformats.org/drawingml/2006/main" xmlns:r="http://schemas.openxmlformats.org/officeDocument/2006/relationships" xmlns:p="http://schemas.openxmlformats.org/presentationml/2006/main">
  <p:tag name="GENSWF_SLIDE_UID" val="{591B8875-BC78-4C03-83ED-9666BCBD965A}:276"/>
</p:tagLst>
</file>

<file path=ppt/tags/tag15.xml><?xml version="1.0" encoding="utf-8"?>
<p:tagLst xmlns:a="http://schemas.openxmlformats.org/drawingml/2006/main" xmlns:r="http://schemas.openxmlformats.org/officeDocument/2006/relationships" xmlns:p="http://schemas.openxmlformats.org/presentationml/2006/main">
  <p:tag name="GENSWF_SLIDE_UID" val="{5C21F52C-609A-476D-A143-E21F5EF1A191}:284"/>
</p:tagLst>
</file>

<file path=ppt/tags/tag16.xml><?xml version="1.0" encoding="utf-8"?>
<p:tagLst xmlns:a="http://schemas.openxmlformats.org/drawingml/2006/main" xmlns:r="http://schemas.openxmlformats.org/officeDocument/2006/relationships" xmlns:p="http://schemas.openxmlformats.org/presentationml/2006/main">
  <p:tag name="GENSWF_SLIDE_UID" val="{896B7220-6CE1-426F-8D06-71992ECEA579}:277"/>
</p:tagLst>
</file>

<file path=ppt/tags/tag17.xml><?xml version="1.0" encoding="utf-8"?>
<p:tagLst xmlns:a="http://schemas.openxmlformats.org/drawingml/2006/main" xmlns:r="http://schemas.openxmlformats.org/officeDocument/2006/relationships" xmlns:p="http://schemas.openxmlformats.org/presentationml/2006/main">
  <p:tag name="GENSWF_SLIDE_UID" val="{B1548AA8-2460-4E2D-B16C-F05DA062F8E9}:285"/>
</p:tagLst>
</file>

<file path=ppt/tags/tag18.xml><?xml version="1.0" encoding="utf-8"?>
<p:tagLst xmlns:a="http://schemas.openxmlformats.org/drawingml/2006/main" xmlns:r="http://schemas.openxmlformats.org/officeDocument/2006/relationships" xmlns:p="http://schemas.openxmlformats.org/presentationml/2006/main">
  <p:tag name="GENSWF_SLIDE_UID" val="{8BFAED40-B8F1-4D47-8363-7E8358F13E84}:288"/>
</p:tagLst>
</file>

<file path=ppt/tags/tag19.xml><?xml version="1.0" encoding="utf-8"?>
<p:tagLst xmlns:a="http://schemas.openxmlformats.org/drawingml/2006/main" xmlns:r="http://schemas.openxmlformats.org/officeDocument/2006/relationships" xmlns:p="http://schemas.openxmlformats.org/presentationml/2006/main">
  <p:tag name="GENSWF_SLIDE_UID" val="{BFCB02DA-218B-4020-9FD7-ADF52649ECC1}:278"/>
</p:tagLst>
</file>

<file path=ppt/tags/tag2.xml><?xml version="1.0" encoding="utf-8"?>
<p:tagLst xmlns:a="http://schemas.openxmlformats.org/drawingml/2006/main" xmlns:r="http://schemas.openxmlformats.org/officeDocument/2006/relationships" xmlns:p="http://schemas.openxmlformats.org/presentationml/2006/main">
  <p:tag name="GENSWF_SLIDE_UID" val="{E1F161E0-9B0F-4D49-B7AF-955E21EEE957}: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680B83DE-4615-4261-B7EE-DFC93510C7DC}:286"/>
</p:tagLst>
</file>

<file path=ppt/tags/tag21.xml><?xml version="1.0" encoding="utf-8"?>
<p:tagLst xmlns:a="http://schemas.openxmlformats.org/drawingml/2006/main" xmlns:r="http://schemas.openxmlformats.org/officeDocument/2006/relationships" xmlns:p="http://schemas.openxmlformats.org/presentationml/2006/main">
  <p:tag name="GENSWF_SLIDE_UID" val="{FAED2C45-AAB1-492E-8A5A-9E93B3DB7A94}:270"/>
</p:tagLst>
</file>

<file path=ppt/tags/tag3.xml><?xml version="1.0" encoding="utf-8"?>
<p:tagLst xmlns:a="http://schemas.openxmlformats.org/drawingml/2006/main" xmlns:r="http://schemas.openxmlformats.org/officeDocument/2006/relationships" xmlns:p="http://schemas.openxmlformats.org/presentationml/2006/main">
  <p:tag name="GENSWF_SLIDE_UID" val="{FDA24943-E9B6-45DE-B731-AB15DEA4F4E0}:271"/>
</p:tagLst>
</file>

<file path=ppt/tags/tag4.xml><?xml version="1.0" encoding="utf-8"?>
<p:tagLst xmlns:a="http://schemas.openxmlformats.org/drawingml/2006/main" xmlns:r="http://schemas.openxmlformats.org/officeDocument/2006/relationships" xmlns:p="http://schemas.openxmlformats.org/presentationml/2006/main">
  <p:tag name="GENSWF_SLIDE_UID" val="{36673C46-BBD9-42B9-8032-CC40ABE586F0}:272"/>
</p:tagLst>
</file>

<file path=ppt/tags/tag5.xml><?xml version="1.0" encoding="utf-8"?>
<p:tagLst xmlns:a="http://schemas.openxmlformats.org/drawingml/2006/main" xmlns:r="http://schemas.openxmlformats.org/officeDocument/2006/relationships" xmlns:p="http://schemas.openxmlformats.org/presentationml/2006/main">
  <p:tag name="GENSWF_SLIDE_UID" val="{0420D5BF-9C7C-4FE5-959E-F3827B8CB89F}:273"/>
</p:tagLst>
</file>

<file path=ppt/tags/tag6.xml><?xml version="1.0" encoding="utf-8"?>
<p:tagLst xmlns:a="http://schemas.openxmlformats.org/drawingml/2006/main" xmlns:r="http://schemas.openxmlformats.org/officeDocument/2006/relationships" xmlns:p="http://schemas.openxmlformats.org/presentationml/2006/main">
  <p:tag name="GENSWF_SLIDE_UID" val="{0420D5BF-9C7C-4FE5-959E-F3827B8CB89F}:273"/>
</p:tagLst>
</file>

<file path=ppt/tags/tag7.xml><?xml version="1.0" encoding="utf-8"?>
<p:tagLst xmlns:a="http://schemas.openxmlformats.org/drawingml/2006/main" xmlns:r="http://schemas.openxmlformats.org/officeDocument/2006/relationships" xmlns:p="http://schemas.openxmlformats.org/presentationml/2006/main">
  <p:tag name="GENSWF_SLIDE_UID" val="{6024F6D9-0160-4BDF-B3DD-B4370EC9D736}:287"/>
</p:tagLst>
</file>

<file path=ppt/tags/tag8.xml><?xml version="1.0" encoding="utf-8"?>
<p:tagLst xmlns:a="http://schemas.openxmlformats.org/drawingml/2006/main" xmlns:r="http://schemas.openxmlformats.org/officeDocument/2006/relationships" xmlns:p="http://schemas.openxmlformats.org/presentationml/2006/main">
  <p:tag name="GENSWF_SLIDE_UID" val="{CF847A6C-81A1-42F3-AD54-50D53591488C}:274"/>
</p:tagLst>
</file>

<file path=ppt/tags/tag9.xml><?xml version="1.0" encoding="utf-8"?>
<p:tagLst xmlns:a="http://schemas.openxmlformats.org/drawingml/2006/main" xmlns:r="http://schemas.openxmlformats.org/officeDocument/2006/relationships" xmlns:p="http://schemas.openxmlformats.org/presentationml/2006/main">
  <p:tag name="GENSWF_SLIDE_UID" val="{99EF14B2-6D5E-47FA-A4A8-30389168532D}:28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C2DA609EF2B2419E824A52CE151980" ma:contentTypeVersion="15" ma:contentTypeDescription="Create a new document." ma:contentTypeScope="" ma:versionID="1ca90a97620102c7b7480c1cd3372bcb">
  <xsd:schema xmlns:xsd="http://www.w3.org/2001/XMLSchema" xmlns:xs="http://www.w3.org/2001/XMLSchema" xmlns:p="http://schemas.microsoft.com/office/2006/metadata/properties" xmlns:ns1="http://schemas.microsoft.com/sharepoint/v3" xmlns:ns3="c0175d40-5756-4482-923d-4f81b4f61f8e" xmlns:ns4="bdc32801-864b-493b-96db-7ea36ca23694" targetNamespace="http://schemas.microsoft.com/office/2006/metadata/properties" ma:root="true" ma:fieldsID="081f1304e8bd2a1ed1978d411fe92d0b" ns1:_="" ns3:_="" ns4:_="">
    <xsd:import namespace="http://schemas.microsoft.com/sharepoint/v3"/>
    <xsd:import namespace="c0175d40-5756-4482-923d-4f81b4f61f8e"/>
    <xsd:import namespace="bdc32801-864b-493b-96db-7ea36ca23694"/>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175d40-5756-4482-923d-4f81b4f61f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c32801-864b-493b-96db-7ea36ca23694"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SharingHintHash" ma:index="13"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025E9DA-839E-48D8-B786-3C7890AA169F}">
  <ds:schemaRefs>
    <ds:schemaRef ds:uri="http://schemas.microsoft.com/sharepoint/v3/contenttype/forms"/>
  </ds:schemaRefs>
</ds:datastoreItem>
</file>

<file path=customXml/itemProps2.xml><?xml version="1.0" encoding="utf-8"?>
<ds:datastoreItem xmlns:ds="http://schemas.openxmlformats.org/officeDocument/2006/customXml" ds:itemID="{6E2B3EBE-25B8-4207-95C7-D2C8D5BC2B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175d40-5756-4482-923d-4f81b4f61f8e"/>
    <ds:schemaRef ds:uri="bdc32801-864b-493b-96db-7ea36ca236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50FA6B-4692-48E2-AA18-41EADF8DB555}">
  <ds:schemaRefs>
    <ds:schemaRef ds:uri="http://schemas.microsoft.com/sharepoint/v3"/>
    <ds:schemaRef ds:uri="c0175d40-5756-4482-923d-4f81b4f61f8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dc32801-864b-493b-96db-7ea36ca2369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11422</TotalTime>
  <Words>2192</Words>
  <Application>Microsoft Office PowerPoint</Application>
  <PresentationFormat>Widescreen</PresentationFormat>
  <Paragraphs>134</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Wingdings</vt:lpstr>
      <vt:lpstr>Office Theme</vt:lpstr>
      <vt:lpstr>Lightcast Reports: </vt:lpstr>
      <vt:lpstr>What is Labor Market Information (LMI)?</vt:lpstr>
      <vt:lpstr>What are Lightcast Economic Data Reports?</vt:lpstr>
      <vt:lpstr>What type of reports are available?</vt:lpstr>
      <vt:lpstr>What type of reports are available?</vt:lpstr>
      <vt:lpstr>PowerPoint Presentation</vt:lpstr>
      <vt:lpstr>What type of reports are available?</vt:lpstr>
      <vt:lpstr>PowerPoint Presentation</vt:lpstr>
      <vt:lpstr>PowerPoint Presentation</vt:lpstr>
      <vt:lpstr>What type of reports are available?</vt:lpstr>
      <vt:lpstr>PowerPoint Presentation</vt:lpstr>
      <vt:lpstr>PowerPoint Presentation</vt:lpstr>
      <vt:lpstr>What type of reports are available?</vt:lpstr>
      <vt:lpstr>PowerPoint Presentation</vt:lpstr>
      <vt:lpstr>What type of reports are available?</vt:lpstr>
      <vt:lpstr>PowerPoint Presentation</vt:lpstr>
      <vt:lpstr>PowerPoint Presentation</vt:lpstr>
      <vt:lpstr>What is a region?</vt:lpstr>
      <vt:lpstr>What can I do with this information?</vt:lpstr>
      <vt:lpstr>Tracy Boyington 405.743.5516 tracy.boyington@careertech.ok.gov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Emsi presentation - short</dc:title>
  <dc:creator>Margi Cooper</dc:creator>
  <cp:lastModifiedBy>Tracy Boyington</cp:lastModifiedBy>
  <cp:revision>51</cp:revision>
  <dcterms:created xsi:type="dcterms:W3CDTF">2020-07-06T17:50:26Z</dcterms:created>
  <dcterms:modified xsi:type="dcterms:W3CDTF">2025-09-16T18:34:38Z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0x01010070C2DA609EF2B2419E824A52CE151980</vt:lpwstr>
  </property>
</Properties>
</file>