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3" r:id="rId4"/>
  </p:sldMasterIdLst>
  <p:notesMasterIdLst>
    <p:notesMasterId r:id="rId71"/>
  </p:notesMasterIdLst>
  <p:handoutMasterIdLst>
    <p:handoutMasterId r:id="rId72"/>
  </p:handoutMasterIdLst>
  <p:sldIdLst>
    <p:sldId id="256" r:id="rId5"/>
    <p:sldId id="257" r:id="rId6"/>
    <p:sldId id="281" r:id="rId7"/>
    <p:sldId id="258" r:id="rId8"/>
    <p:sldId id="260" r:id="rId9"/>
    <p:sldId id="259" r:id="rId10"/>
    <p:sldId id="261" r:id="rId11"/>
    <p:sldId id="262" r:id="rId12"/>
    <p:sldId id="263" r:id="rId13"/>
    <p:sldId id="264" r:id="rId14"/>
    <p:sldId id="265" r:id="rId15"/>
    <p:sldId id="267" r:id="rId16"/>
    <p:sldId id="328" r:id="rId17"/>
    <p:sldId id="330" r:id="rId18"/>
    <p:sldId id="332" r:id="rId19"/>
    <p:sldId id="331" r:id="rId20"/>
    <p:sldId id="268" r:id="rId21"/>
    <p:sldId id="269" r:id="rId22"/>
    <p:sldId id="270" r:id="rId23"/>
    <p:sldId id="271" r:id="rId24"/>
    <p:sldId id="273" r:id="rId25"/>
    <p:sldId id="272" r:id="rId26"/>
    <p:sldId id="274" r:id="rId27"/>
    <p:sldId id="275" r:id="rId28"/>
    <p:sldId id="290" r:id="rId29"/>
    <p:sldId id="291" r:id="rId30"/>
    <p:sldId id="327" r:id="rId31"/>
    <p:sldId id="289" r:id="rId32"/>
    <p:sldId id="288" r:id="rId33"/>
    <p:sldId id="287" r:id="rId34"/>
    <p:sldId id="282" r:id="rId35"/>
    <p:sldId id="320" r:id="rId36"/>
    <p:sldId id="286" r:id="rId37"/>
    <p:sldId id="285" r:id="rId38"/>
    <p:sldId id="284" r:id="rId39"/>
    <p:sldId id="301" r:id="rId40"/>
    <p:sldId id="283" r:id="rId41"/>
    <p:sldId id="300" r:id="rId42"/>
    <p:sldId id="299" r:id="rId43"/>
    <p:sldId id="296" r:id="rId44"/>
    <p:sldId id="298" r:id="rId45"/>
    <p:sldId id="297" r:id="rId46"/>
    <p:sldId id="295" r:id="rId47"/>
    <p:sldId id="294" r:id="rId48"/>
    <p:sldId id="293" r:id="rId49"/>
    <p:sldId id="292" r:id="rId50"/>
    <p:sldId id="302" r:id="rId51"/>
    <p:sldId id="303" r:id="rId52"/>
    <p:sldId id="311" r:id="rId53"/>
    <p:sldId id="312" r:id="rId54"/>
    <p:sldId id="310" r:id="rId55"/>
    <p:sldId id="309" r:id="rId56"/>
    <p:sldId id="308" r:id="rId57"/>
    <p:sldId id="307" r:id="rId58"/>
    <p:sldId id="316" r:id="rId59"/>
    <p:sldId id="306" r:id="rId60"/>
    <p:sldId id="305" r:id="rId61"/>
    <p:sldId id="304" r:id="rId62"/>
    <p:sldId id="314" r:id="rId63"/>
    <p:sldId id="276" r:id="rId64"/>
    <p:sldId id="313" r:id="rId65"/>
    <p:sldId id="333" r:id="rId66"/>
    <p:sldId id="335" r:id="rId67"/>
    <p:sldId id="317" r:id="rId68"/>
    <p:sldId id="318" r:id="rId69"/>
    <p:sldId id="315" r:id="rId70"/>
  </p:sldIdLst>
  <p:sldSz cx="9144000" cy="6858000" type="screen4x3"/>
  <p:notesSz cx="7315200" cy="9601200"/>
  <p:embeddedFontLst>
    <p:embeddedFont>
      <p:font typeface="Calibri" panose="020F0502020204030204" pitchFamily="34" charset="0"/>
      <p:regular r:id="rId73"/>
      <p:bold r:id="rId74"/>
      <p:italic r:id="rId75"/>
      <p:boldItalic r:id="rId76"/>
    </p:embeddedFont>
    <p:embeddedFont>
      <p:font typeface="Arial Black" panose="020B0A04020102020204" pitchFamily="34" charset="0"/>
      <p:bold r:id="rId77"/>
    </p:embeddedFont>
    <p:embeddedFont>
      <p:font typeface="DIN-Bold" panose="020B0604020202020204"/>
      <p:regular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2B30"/>
    <a:srgbClr val="0FA9B4"/>
    <a:srgbClr val="C5D92D"/>
    <a:srgbClr val="FBC600"/>
    <a:srgbClr val="9E1F63"/>
    <a:srgbClr val="085C0A"/>
    <a:srgbClr val="2A69A2"/>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8" autoAdjust="0"/>
    <p:restoredTop sz="88995" autoAdjust="0"/>
  </p:normalViewPr>
  <p:slideViewPr>
    <p:cSldViewPr snapToGrid="0">
      <p:cViewPr varScale="1">
        <p:scale>
          <a:sx n="102" d="100"/>
          <a:sy n="102" d="100"/>
        </p:scale>
        <p:origin x="17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6" d="100"/>
          <a:sy n="76" d="100"/>
        </p:scale>
        <p:origin x="301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93E77-280A-464D-89DA-6D4143235D9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11EA9BDF-3A90-4871-AB17-EC3E1B68F7F0}">
      <dgm:prSet phldrT="[Text]"/>
      <dgm:spPr/>
      <dgm:t>
        <a:bodyPr/>
        <a:lstStyle/>
        <a:p>
          <a:r>
            <a:rPr lang="en-US" dirty="0" smtClean="0"/>
            <a:t>Year One</a:t>
          </a:r>
          <a:endParaRPr lang="en-US" dirty="0"/>
        </a:p>
      </dgm:t>
    </dgm:pt>
    <dgm:pt modelId="{0CA38BD7-6DA5-49AB-A8F3-6CB56A6114D5}" type="parTrans" cxnId="{C1205B78-F403-4C01-9AF9-B9B6FA3B6356}">
      <dgm:prSet/>
      <dgm:spPr/>
      <dgm:t>
        <a:bodyPr/>
        <a:lstStyle/>
        <a:p>
          <a:endParaRPr lang="en-US"/>
        </a:p>
      </dgm:t>
    </dgm:pt>
    <dgm:pt modelId="{7169FA3F-6C05-4965-BFAF-CD07FE315422}" type="sibTrans" cxnId="{C1205B78-F403-4C01-9AF9-B9B6FA3B6356}">
      <dgm:prSet/>
      <dgm:spPr/>
      <dgm:t>
        <a:bodyPr/>
        <a:lstStyle/>
        <a:p>
          <a:endParaRPr lang="en-US"/>
        </a:p>
      </dgm:t>
    </dgm:pt>
    <dgm:pt modelId="{C92D8905-343A-4927-8002-5382F9946F8D}">
      <dgm:prSet phldrT="[Text]"/>
      <dgm:spPr/>
      <dgm:t>
        <a:bodyPr/>
        <a:lstStyle/>
        <a:p>
          <a:r>
            <a:rPr lang="en-US" dirty="0" smtClean="0"/>
            <a:t>CLNA</a:t>
          </a:r>
          <a:endParaRPr lang="en-US" dirty="0"/>
        </a:p>
      </dgm:t>
    </dgm:pt>
    <dgm:pt modelId="{386B1166-5C8B-49AC-8E28-9F22632F09D4}" type="parTrans" cxnId="{B81ACB5E-9CBF-43A1-A3DE-E756DE956047}">
      <dgm:prSet/>
      <dgm:spPr/>
      <dgm:t>
        <a:bodyPr/>
        <a:lstStyle/>
        <a:p>
          <a:endParaRPr lang="en-US"/>
        </a:p>
      </dgm:t>
    </dgm:pt>
    <dgm:pt modelId="{29F8D6E0-E8AB-401F-B1E1-8C512A5C6C64}" type="sibTrans" cxnId="{B81ACB5E-9CBF-43A1-A3DE-E756DE956047}">
      <dgm:prSet/>
      <dgm:spPr/>
      <dgm:t>
        <a:bodyPr/>
        <a:lstStyle/>
        <a:p>
          <a:endParaRPr lang="en-US"/>
        </a:p>
      </dgm:t>
    </dgm:pt>
    <dgm:pt modelId="{C8888E26-6681-403E-A322-11D2382BB177}">
      <dgm:prSet phldrT="[Text]"/>
      <dgm:spPr/>
      <dgm:t>
        <a:bodyPr/>
        <a:lstStyle/>
        <a:p>
          <a:r>
            <a:rPr lang="en-US" dirty="0" smtClean="0"/>
            <a:t>Full Application</a:t>
          </a:r>
          <a:endParaRPr lang="en-US" dirty="0"/>
        </a:p>
      </dgm:t>
    </dgm:pt>
    <dgm:pt modelId="{E151CC8A-17A4-41AC-9DE6-39BBD0C23001}" type="parTrans" cxnId="{77621C7F-E8EF-47D1-A5BE-ABBA63FF0A0F}">
      <dgm:prSet/>
      <dgm:spPr/>
      <dgm:t>
        <a:bodyPr/>
        <a:lstStyle/>
        <a:p>
          <a:endParaRPr lang="en-US"/>
        </a:p>
      </dgm:t>
    </dgm:pt>
    <dgm:pt modelId="{54AE8A26-DE15-40B9-89E1-BD5CE6EB1A63}" type="sibTrans" cxnId="{77621C7F-E8EF-47D1-A5BE-ABBA63FF0A0F}">
      <dgm:prSet/>
      <dgm:spPr/>
      <dgm:t>
        <a:bodyPr/>
        <a:lstStyle/>
        <a:p>
          <a:endParaRPr lang="en-US"/>
        </a:p>
      </dgm:t>
    </dgm:pt>
    <dgm:pt modelId="{1E919E05-218A-4DC2-9906-E4EE5A9B4132}">
      <dgm:prSet phldrT="[Text]"/>
      <dgm:spPr/>
      <dgm:t>
        <a:bodyPr/>
        <a:lstStyle/>
        <a:p>
          <a:r>
            <a:rPr lang="en-US" dirty="0" smtClean="0"/>
            <a:t>Year Two</a:t>
          </a:r>
          <a:endParaRPr lang="en-US" dirty="0"/>
        </a:p>
      </dgm:t>
    </dgm:pt>
    <dgm:pt modelId="{A1DF2833-4B67-4DD6-A822-FD57E9588AA1}" type="parTrans" cxnId="{9301E0EE-0AA5-4CE8-8050-7D83D708D489}">
      <dgm:prSet/>
      <dgm:spPr/>
      <dgm:t>
        <a:bodyPr/>
        <a:lstStyle/>
        <a:p>
          <a:endParaRPr lang="en-US"/>
        </a:p>
      </dgm:t>
    </dgm:pt>
    <dgm:pt modelId="{2AF6CC2B-2B78-4C35-9334-221E2729B25F}" type="sibTrans" cxnId="{9301E0EE-0AA5-4CE8-8050-7D83D708D489}">
      <dgm:prSet/>
      <dgm:spPr/>
      <dgm:t>
        <a:bodyPr/>
        <a:lstStyle/>
        <a:p>
          <a:endParaRPr lang="en-US"/>
        </a:p>
      </dgm:t>
    </dgm:pt>
    <dgm:pt modelId="{2F3426F1-9614-4283-B011-84744BF3C3BF}">
      <dgm:prSet phldrT="[Text]"/>
      <dgm:spPr/>
      <dgm:t>
        <a:bodyPr/>
        <a:lstStyle/>
        <a:p>
          <a:r>
            <a:rPr lang="en-US" dirty="0" smtClean="0"/>
            <a:t>Update Budget</a:t>
          </a:r>
          <a:endParaRPr lang="en-US" dirty="0"/>
        </a:p>
      </dgm:t>
    </dgm:pt>
    <dgm:pt modelId="{B70A4050-7197-4951-8D06-8E1D0FF1F307}" type="parTrans" cxnId="{E2333955-D02C-449C-8AB6-6E2B75420127}">
      <dgm:prSet/>
      <dgm:spPr/>
      <dgm:t>
        <a:bodyPr/>
        <a:lstStyle/>
        <a:p>
          <a:endParaRPr lang="en-US"/>
        </a:p>
      </dgm:t>
    </dgm:pt>
    <dgm:pt modelId="{94F342AE-20DE-48B8-8022-5AADA1FD6591}" type="sibTrans" cxnId="{E2333955-D02C-449C-8AB6-6E2B75420127}">
      <dgm:prSet/>
      <dgm:spPr/>
      <dgm:t>
        <a:bodyPr/>
        <a:lstStyle/>
        <a:p>
          <a:endParaRPr lang="en-US"/>
        </a:p>
      </dgm:t>
    </dgm:pt>
    <dgm:pt modelId="{60946B26-53DA-4171-864C-C03C940BB37A}">
      <dgm:prSet phldrT="[Text]"/>
      <dgm:spPr/>
      <dgm:t>
        <a:bodyPr/>
        <a:lstStyle/>
        <a:p>
          <a:r>
            <a:rPr lang="en-US" dirty="0" smtClean="0"/>
            <a:t>Update Any </a:t>
          </a:r>
          <a:r>
            <a:rPr lang="en-US" i="1" dirty="0" smtClean="0"/>
            <a:t>Changes</a:t>
          </a:r>
          <a:r>
            <a:rPr lang="en-US" dirty="0" smtClean="0"/>
            <a:t> to Application</a:t>
          </a:r>
          <a:endParaRPr lang="en-US" dirty="0"/>
        </a:p>
      </dgm:t>
    </dgm:pt>
    <dgm:pt modelId="{2CE6F35A-FDC9-4BEA-8CDC-C09497AA3F13}" type="parTrans" cxnId="{FE4B65B6-C296-4EA5-B3BE-D74EC02ADD69}">
      <dgm:prSet/>
      <dgm:spPr/>
      <dgm:t>
        <a:bodyPr/>
        <a:lstStyle/>
        <a:p>
          <a:endParaRPr lang="en-US"/>
        </a:p>
      </dgm:t>
    </dgm:pt>
    <dgm:pt modelId="{412FC220-C9C6-4EA8-9D00-0AAA1FB0889C}" type="sibTrans" cxnId="{FE4B65B6-C296-4EA5-B3BE-D74EC02ADD69}">
      <dgm:prSet/>
      <dgm:spPr/>
      <dgm:t>
        <a:bodyPr/>
        <a:lstStyle/>
        <a:p>
          <a:endParaRPr lang="en-US"/>
        </a:p>
      </dgm:t>
    </dgm:pt>
    <dgm:pt modelId="{365F544C-1021-4636-94A5-BB929161DE53}">
      <dgm:prSet phldrT="[Text]"/>
      <dgm:spPr/>
      <dgm:t>
        <a:bodyPr/>
        <a:lstStyle/>
        <a:p>
          <a:r>
            <a:rPr lang="en-US" dirty="0" smtClean="0"/>
            <a:t>Year Three</a:t>
          </a:r>
          <a:endParaRPr lang="en-US" dirty="0"/>
        </a:p>
      </dgm:t>
    </dgm:pt>
    <dgm:pt modelId="{CB803FAE-430B-4AE6-A308-93D32D094142}" type="parTrans" cxnId="{AB67CFBE-1341-4D24-8110-4D164F54FD90}">
      <dgm:prSet/>
      <dgm:spPr/>
      <dgm:t>
        <a:bodyPr/>
        <a:lstStyle/>
        <a:p>
          <a:endParaRPr lang="en-US"/>
        </a:p>
      </dgm:t>
    </dgm:pt>
    <dgm:pt modelId="{E8F51BD0-6094-48C5-8D2C-4D0890C392CC}" type="sibTrans" cxnId="{AB67CFBE-1341-4D24-8110-4D164F54FD90}">
      <dgm:prSet/>
      <dgm:spPr/>
      <dgm:t>
        <a:bodyPr/>
        <a:lstStyle/>
        <a:p>
          <a:endParaRPr lang="en-US"/>
        </a:p>
      </dgm:t>
    </dgm:pt>
    <dgm:pt modelId="{A11A8A49-C26F-43E8-B22D-8C4E56379D33}">
      <dgm:prSet phldrT="[Text]"/>
      <dgm:spPr/>
      <dgm:t>
        <a:bodyPr/>
        <a:lstStyle/>
        <a:p>
          <a:r>
            <a:rPr lang="en-US" dirty="0" smtClean="0"/>
            <a:t>Update CLNA</a:t>
          </a:r>
          <a:endParaRPr lang="en-US" dirty="0"/>
        </a:p>
      </dgm:t>
    </dgm:pt>
    <dgm:pt modelId="{54E120B4-B7FE-4F3A-A709-4E798BBA78F7}" type="parTrans" cxnId="{850DF2B9-E258-4765-9BAF-3A7BEB32673B}">
      <dgm:prSet/>
      <dgm:spPr/>
      <dgm:t>
        <a:bodyPr/>
        <a:lstStyle/>
        <a:p>
          <a:endParaRPr lang="en-US"/>
        </a:p>
      </dgm:t>
    </dgm:pt>
    <dgm:pt modelId="{CBB2FFEE-7B3E-429C-BAAF-6DA9827E57BA}" type="sibTrans" cxnId="{850DF2B9-E258-4765-9BAF-3A7BEB32673B}">
      <dgm:prSet/>
      <dgm:spPr/>
      <dgm:t>
        <a:bodyPr/>
        <a:lstStyle/>
        <a:p>
          <a:endParaRPr lang="en-US"/>
        </a:p>
      </dgm:t>
    </dgm:pt>
    <dgm:pt modelId="{C68C4D8B-6F8E-48D4-879A-10A351B0FF00}">
      <dgm:prSet phldrT="[Text]"/>
      <dgm:spPr/>
      <dgm:t>
        <a:bodyPr/>
        <a:lstStyle/>
        <a:p>
          <a:r>
            <a:rPr lang="en-US" dirty="0" smtClean="0"/>
            <a:t>Update Budget</a:t>
          </a:r>
          <a:endParaRPr lang="en-US" dirty="0"/>
        </a:p>
      </dgm:t>
    </dgm:pt>
    <dgm:pt modelId="{C0BB23A6-4B4E-462F-AF93-B09393B1A881}" type="parTrans" cxnId="{F7B1B6E2-1148-4667-B5A0-57BEEDD77C54}">
      <dgm:prSet/>
      <dgm:spPr/>
      <dgm:t>
        <a:bodyPr/>
        <a:lstStyle/>
        <a:p>
          <a:endParaRPr lang="en-US"/>
        </a:p>
      </dgm:t>
    </dgm:pt>
    <dgm:pt modelId="{F88BD7ED-0B07-452C-965D-86BCE52D98C9}" type="sibTrans" cxnId="{F7B1B6E2-1148-4667-B5A0-57BEEDD77C54}">
      <dgm:prSet/>
      <dgm:spPr/>
      <dgm:t>
        <a:bodyPr/>
        <a:lstStyle/>
        <a:p>
          <a:endParaRPr lang="en-US"/>
        </a:p>
      </dgm:t>
    </dgm:pt>
    <dgm:pt modelId="{1B532D4D-06FD-44C6-90B3-C139B7500749}">
      <dgm:prSet/>
      <dgm:spPr/>
      <dgm:t>
        <a:bodyPr/>
        <a:lstStyle/>
        <a:p>
          <a:r>
            <a:rPr lang="en-US" dirty="0" smtClean="0"/>
            <a:t>Update Any </a:t>
          </a:r>
          <a:r>
            <a:rPr lang="en-US" i="1" dirty="0" smtClean="0"/>
            <a:t>Changes</a:t>
          </a:r>
          <a:r>
            <a:rPr lang="en-US" dirty="0" smtClean="0"/>
            <a:t> to Application</a:t>
          </a:r>
          <a:endParaRPr lang="en-US" dirty="0"/>
        </a:p>
      </dgm:t>
    </dgm:pt>
    <dgm:pt modelId="{1A48E076-40AD-4B20-9488-FE1FDC0485C4}" type="parTrans" cxnId="{300869C3-C60D-471A-B16F-3202BA82839F}">
      <dgm:prSet/>
      <dgm:spPr/>
      <dgm:t>
        <a:bodyPr/>
        <a:lstStyle/>
        <a:p>
          <a:endParaRPr lang="en-US"/>
        </a:p>
      </dgm:t>
    </dgm:pt>
    <dgm:pt modelId="{8CD33AB2-10CC-4287-BD81-D382177FE4E6}" type="sibTrans" cxnId="{300869C3-C60D-471A-B16F-3202BA82839F}">
      <dgm:prSet/>
      <dgm:spPr/>
      <dgm:t>
        <a:bodyPr/>
        <a:lstStyle/>
        <a:p>
          <a:endParaRPr lang="en-US"/>
        </a:p>
      </dgm:t>
    </dgm:pt>
    <dgm:pt modelId="{A515BDA9-075C-4647-8364-0EC7B9E89B95}">
      <dgm:prSet/>
      <dgm:spPr/>
      <dgm:t>
        <a:bodyPr/>
        <a:lstStyle/>
        <a:p>
          <a:r>
            <a:rPr lang="en-US" dirty="0" smtClean="0"/>
            <a:t>Year Four</a:t>
          </a:r>
          <a:endParaRPr lang="en-US" dirty="0"/>
        </a:p>
      </dgm:t>
    </dgm:pt>
    <dgm:pt modelId="{17F80064-E741-4942-92E3-0C9D9E6D82A2}" type="parTrans" cxnId="{240DADCE-2DCF-4323-8D88-4E303C998978}">
      <dgm:prSet/>
      <dgm:spPr/>
      <dgm:t>
        <a:bodyPr/>
        <a:lstStyle/>
        <a:p>
          <a:endParaRPr lang="en-US"/>
        </a:p>
      </dgm:t>
    </dgm:pt>
    <dgm:pt modelId="{42FE47B6-E92E-4AD4-8B6E-9649FBD1A755}" type="sibTrans" cxnId="{240DADCE-2DCF-4323-8D88-4E303C998978}">
      <dgm:prSet/>
      <dgm:spPr/>
      <dgm:t>
        <a:bodyPr/>
        <a:lstStyle/>
        <a:p>
          <a:endParaRPr lang="en-US"/>
        </a:p>
      </dgm:t>
    </dgm:pt>
    <dgm:pt modelId="{424EB542-4F14-4819-B3C0-332150367B9B}">
      <dgm:prSet/>
      <dgm:spPr/>
      <dgm:t>
        <a:bodyPr/>
        <a:lstStyle/>
        <a:p>
          <a:r>
            <a:rPr lang="en-US" dirty="0" smtClean="0"/>
            <a:t>Update Budget</a:t>
          </a:r>
          <a:endParaRPr lang="en-US" dirty="0"/>
        </a:p>
      </dgm:t>
    </dgm:pt>
    <dgm:pt modelId="{C866C1A3-4F09-4EFE-A13D-8BB7A7892C23}" type="parTrans" cxnId="{22EBCB7A-CB79-4D8A-8789-4D0DDB96E7F0}">
      <dgm:prSet/>
      <dgm:spPr/>
      <dgm:t>
        <a:bodyPr/>
        <a:lstStyle/>
        <a:p>
          <a:endParaRPr lang="en-US"/>
        </a:p>
      </dgm:t>
    </dgm:pt>
    <dgm:pt modelId="{D2A96215-F60D-48AB-AE8B-DC897A7A5EF5}" type="sibTrans" cxnId="{22EBCB7A-CB79-4D8A-8789-4D0DDB96E7F0}">
      <dgm:prSet/>
      <dgm:spPr/>
      <dgm:t>
        <a:bodyPr/>
        <a:lstStyle/>
        <a:p>
          <a:endParaRPr lang="en-US"/>
        </a:p>
      </dgm:t>
    </dgm:pt>
    <dgm:pt modelId="{87B77CA6-FA78-403A-9E2A-CB49EFB65AD8}">
      <dgm:prSet/>
      <dgm:spPr/>
      <dgm:t>
        <a:bodyPr/>
        <a:lstStyle/>
        <a:p>
          <a:r>
            <a:rPr lang="en-US" dirty="0" smtClean="0"/>
            <a:t>Update Any </a:t>
          </a:r>
          <a:r>
            <a:rPr lang="en-US" i="1" dirty="0" smtClean="0"/>
            <a:t>Changes</a:t>
          </a:r>
          <a:r>
            <a:rPr lang="en-US" dirty="0" smtClean="0"/>
            <a:t> to Application</a:t>
          </a:r>
          <a:endParaRPr lang="en-US" dirty="0"/>
        </a:p>
      </dgm:t>
    </dgm:pt>
    <dgm:pt modelId="{2C207533-05BB-4E12-8AA1-96DE75145CEE}" type="parTrans" cxnId="{5D01A110-784B-4E62-8C1F-7A81B793C133}">
      <dgm:prSet/>
      <dgm:spPr/>
      <dgm:t>
        <a:bodyPr/>
        <a:lstStyle/>
        <a:p>
          <a:endParaRPr lang="en-US"/>
        </a:p>
      </dgm:t>
    </dgm:pt>
    <dgm:pt modelId="{CC3A47AD-CED6-4DFD-9941-BB2FD38360A2}" type="sibTrans" cxnId="{5D01A110-784B-4E62-8C1F-7A81B793C133}">
      <dgm:prSet/>
      <dgm:spPr/>
      <dgm:t>
        <a:bodyPr/>
        <a:lstStyle/>
        <a:p>
          <a:endParaRPr lang="en-US"/>
        </a:p>
      </dgm:t>
    </dgm:pt>
    <dgm:pt modelId="{03E70D04-23DC-49D0-8468-A732081124C0}" type="pres">
      <dgm:prSet presAssocID="{7A793E77-280A-464D-89DA-6D4143235D93}" presName="theList" presStyleCnt="0">
        <dgm:presLayoutVars>
          <dgm:dir/>
          <dgm:animLvl val="lvl"/>
          <dgm:resizeHandles val="exact"/>
        </dgm:presLayoutVars>
      </dgm:prSet>
      <dgm:spPr/>
      <dgm:t>
        <a:bodyPr/>
        <a:lstStyle/>
        <a:p>
          <a:endParaRPr lang="en-US"/>
        </a:p>
      </dgm:t>
    </dgm:pt>
    <dgm:pt modelId="{0B6B5C3E-484C-4E38-977D-23312371506B}" type="pres">
      <dgm:prSet presAssocID="{11EA9BDF-3A90-4871-AB17-EC3E1B68F7F0}" presName="compNode" presStyleCnt="0"/>
      <dgm:spPr/>
    </dgm:pt>
    <dgm:pt modelId="{07659DF7-847B-4EB4-B253-0D0C86F2EB4B}" type="pres">
      <dgm:prSet presAssocID="{11EA9BDF-3A90-4871-AB17-EC3E1B68F7F0}" presName="aNode" presStyleLbl="bgShp" presStyleIdx="0" presStyleCnt="4"/>
      <dgm:spPr/>
      <dgm:t>
        <a:bodyPr/>
        <a:lstStyle/>
        <a:p>
          <a:endParaRPr lang="en-US"/>
        </a:p>
      </dgm:t>
    </dgm:pt>
    <dgm:pt modelId="{BF9CB6BC-42A4-46FE-AF20-E4BDCEA9F16A}" type="pres">
      <dgm:prSet presAssocID="{11EA9BDF-3A90-4871-AB17-EC3E1B68F7F0}" presName="textNode" presStyleLbl="bgShp" presStyleIdx="0" presStyleCnt="4"/>
      <dgm:spPr/>
      <dgm:t>
        <a:bodyPr/>
        <a:lstStyle/>
        <a:p>
          <a:endParaRPr lang="en-US"/>
        </a:p>
      </dgm:t>
    </dgm:pt>
    <dgm:pt modelId="{F65DF658-696F-48A0-9C5C-E5172796F551}" type="pres">
      <dgm:prSet presAssocID="{11EA9BDF-3A90-4871-AB17-EC3E1B68F7F0}" presName="compChildNode" presStyleCnt="0"/>
      <dgm:spPr/>
    </dgm:pt>
    <dgm:pt modelId="{58A22C77-D260-4387-88AB-1E9E4F4AF510}" type="pres">
      <dgm:prSet presAssocID="{11EA9BDF-3A90-4871-AB17-EC3E1B68F7F0}" presName="theInnerList" presStyleCnt="0"/>
      <dgm:spPr/>
    </dgm:pt>
    <dgm:pt modelId="{EFB82632-B3AC-437C-B161-13AC5F9D1859}" type="pres">
      <dgm:prSet presAssocID="{C92D8905-343A-4927-8002-5382F9946F8D}" presName="childNode" presStyleLbl="node1" presStyleIdx="0" presStyleCnt="9">
        <dgm:presLayoutVars>
          <dgm:bulletEnabled val="1"/>
        </dgm:presLayoutVars>
      </dgm:prSet>
      <dgm:spPr/>
      <dgm:t>
        <a:bodyPr/>
        <a:lstStyle/>
        <a:p>
          <a:endParaRPr lang="en-US"/>
        </a:p>
      </dgm:t>
    </dgm:pt>
    <dgm:pt modelId="{EB6722B7-917B-4FA7-9C45-5254AA402E02}" type="pres">
      <dgm:prSet presAssocID="{C92D8905-343A-4927-8002-5382F9946F8D}" presName="aSpace2" presStyleCnt="0"/>
      <dgm:spPr/>
    </dgm:pt>
    <dgm:pt modelId="{5DC1465E-8A74-434C-B1E2-4FD056C36D59}" type="pres">
      <dgm:prSet presAssocID="{C8888E26-6681-403E-A322-11D2382BB177}" presName="childNode" presStyleLbl="node1" presStyleIdx="1" presStyleCnt="9">
        <dgm:presLayoutVars>
          <dgm:bulletEnabled val="1"/>
        </dgm:presLayoutVars>
      </dgm:prSet>
      <dgm:spPr/>
      <dgm:t>
        <a:bodyPr/>
        <a:lstStyle/>
        <a:p>
          <a:endParaRPr lang="en-US"/>
        </a:p>
      </dgm:t>
    </dgm:pt>
    <dgm:pt modelId="{A39F4108-1E31-4A6B-8F8C-C003EB4DA61E}" type="pres">
      <dgm:prSet presAssocID="{11EA9BDF-3A90-4871-AB17-EC3E1B68F7F0}" presName="aSpace" presStyleCnt="0"/>
      <dgm:spPr/>
    </dgm:pt>
    <dgm:pt modelId="{0E0B0CB5-7969-4824-9B98-0935CEEFEFA1}" type="pres">
      <dgm:prSet presAssocID="{1E919E05-218A-4DC2-9906-E4EE5A9B4132}" presName="compNode" presStyleCnt="0"/>
      <dgm:spPr/>
    </dgm:pt>
    <dgm:pt modelId="{CD25C11B-C5D6-4EDB-9A4E-1E04D4ACA1A9}" type="pres">
      <dgm:prSet presAssocID="{1E919E05-218A-4DC2-9906-E4EE5A9B4132}" presName="aNode" presStyleLbl="bgShp" presStyleIdx="1" presStyleCnt="4"/>
      <dgm:spPr/>
      <dgm:t>
        <a:bodyPr/>
        <a:lstStyle/>
        <a:p>
          <a:endParaRPr lang="en-US"/>
        </a:p>
      </dgm:t>
    </dgm:pt>
    <dgm:pt modelId="{ADDB6A40-8BB0-4F8D-B0A9-AE902869750A}" type="pres">
      <dgm:prSet presAssocID="{1E919E05-218A-4DC2-9906-E4EE5A9B4132}" presName="textNode" presStyleLbl="bgShp" presStyleIdx="1" presStyleCnt="4"/>
      <dgm:spPr/>
      <dgm:t>
        <a:bodyPr/>
        <a:lstStyle/>
        <a:p>
          <a:endParaRPr lang="en-US"/>
        </a:p>
      </dgm:t>
    </dgm:pt>
    <dgm:pt modelId="{1EA75953-B6CE-4EB8-AD5B-DE013BA5617C}" type="pres">
      <dgm:prSet presAssocID="{1E919E05-218A-4DC2-9906-E4EE5A9B4132}" presName="compChildNode" presStyleCnt="0"/>
      <dgm:spPr/>
    </dgm:pt>
    <dgm:pt modelId="{1616EEEA-3385-4534-8486-AC15A3FDD734}" type="pres">
      <dgm:prSet presAssocID="{1E919E05-218A-4DC2-9906-E4EE5A9B4132}" presName="theInnerList" presStyleCnt="0"/>
      <dgm:spPr/>
    </dgm:pt>
    <dgm:pt modelId="{1D29A5DD-5DC4-4744-9518-AF96EFC3A52E}" type="pres">
      <dgm:prSet presAssocID="{2F3426F1-9614-4283-B011-84744BF3C3BF}" presName="childNode" presStyleLbl="node1" presStyleIdx="2" presStyleCnt="9">
        <dgm:presLayoutVars>
          <dgm:bulletEnabled val="1"/>
        </dgm:presLayoutVars>
      </dgm:prSet>
      <dgm:spPr/>
      <dgm:t>
        <a:bodyPr/>
        <a:lstStyle/>
        <a:p>
          <a:endParaRPr lang="en-US"/>
        </a:p>
      </dgm:t>
    </dgm:pt>
    <dgm:pt modelId="{418A0195-7F77-456F-A24A-CE65BC5BED7A}" type="pres">
      <dgm:prSet presAssocID="{2F3426F1-9614-4283-B011-84744BF3C3BF}" presName="aSpace2" presStyleCnt="0"/>
      <dgm:spPr/>
    </dgm:pt>
    <dgm:pt modelId="{D121E537-2518-4346-8F12-A4CAD7EB2D52}" type="pres">
      <dgm:prSet presAssocID="{60946B26-53DA-4171-864C-C03C940BB37A}" presName="childNode" presStyleLbl="node1" presStyleIdx="3" presStyleCnt="9">
        <dgm:presLayoutVars>
          <dgm:bulletEnabled val="1"/>
        </dgm:presLayoutVars>
      </dgm:prSet>
      <dgm:spPr/>
      <dgm:t>
        <a:bodyPr/>
        <a:lstStyle/>
        <a:p>
          <a:endParaRPr lang="en-US"/>
        </a:p>
      </dgm:t>
    </dgm:pt>
    <dgm:pt modelId="{DE5DFF15-0B2B-4542-8C2F-483247C44503}" type="pres">
      <dgm:prSet presAssocID="{1E919E05-218A-4DC2-9906-E4EE5A9B4132}" presName="aSpace" presStyleCnt="0"/>
      <dgm:spPr/>
    </dgm:pt>
    <dgm:pt modelId="{BB509CEA-7AFC-4C83-9D44-A3D6FB4EE44A}" type="pres">
      <dgm:prSet presAssocID="{365F544C-1021-4636-94A5-BB929161DE53}" presName="compNode" presStyleCnt="0"/>
      <dgm:spPr/>
    </dgm:pt>
    <dgm:pt modelId="{074F9DC5-210E-4A43-B878-A18CAE4BC7B3}" type="pres">
      <dgm:prSet presAssocID="{365F544C-1021-4636-94A5-BB929161DE53}" presName="aNode" presStyleLbl="bgShp" presStyleIdx="2" presStyleCnt="4" custLinFactNeighborX="38" custLinFactNeighborY="0"/>
      <dgm:spPr/>
      <dgm:t>
        <a:bodyPr/>
        <a:lstStyle/>
        <a:p>
          <a:endParaRPr lang="en-US"/>
        </a:p>
      </dgm:t>
    </dgm:pt>
    <dgm:pt modelId="{D0D55567-E338-4840-8F65-58CBD5BA47BA}" type="pres">
      <dgm:prSet presAssocID="{365F544C-1021-4636-94A5-BB929161DE53}" presName="textNode" presStyleLbl="bgShp" presStyleIdx="2" presStyleCnt="4"/>
      <dgm:spPr/>
      <dgm:t>
        <a:bodyPr/>
        <a:lstStyle/>
        <a:p>
          <a:endParaRPr lang="en-US"/>
        </a:p>
      </dgm:t>
    </dgm:pt>
    <dgm:pt modelId="{4DCE9653-87B3-4AE6-A96F-AEEE72087230}" type="pres">
      <dgm:prSet presAssocID="{365F544C-1021-4636-94A5-BB929161DE53}" presName="compChildNode" presStyleCnt="0"/>
      <dgm:spPr/>
    </dgm:pt>
    <dgm:pt modelId="{2E690A91-5DDB-4170-84AB-E66C91D95C11}" type="pres">
      <dgm:prSet presAssocID="{365F544C-1021-4636-94A5-BB929161DE53}" presName="theInnerList" presStyleCnt="0"/>
      <dgm:spPr/>
    </dgm:pt>
    <dgm:pt modelId="{AA358EB7-A5B1-476B-85FF-1DD4EFD43E6E}" type="pres">
      <dgm:prSet presAssocID="{A11A8A49-C26F-43E8-B22D-8C4E56379D33}" presName="childNode" presStyleLbl="node1" presStyleIdx="4" presStyleCnt="9">
        <dgm:presLayoutVars>
          <dgm:bulletEnabled val="1"/>
        </dgm:presLayoutVars>
      </dgm:prSet>
      <dgm:spPr/>
      <dgm:t>
        <a:bodyPr/>
        <a:lstStyle/>
        <a:p>
          <a:endParaRPr lang="en-US"/>
        </a:p>
      </dgm:t>
    </dgm:pt>
    <dgm:pt modelId="{7446E682-6A83-4826-AA23-1B51DD712248}" type="pres">
      <dgm:prSet presAssocID="{A11A8A49-C26F-43E8-B22D-8C4E56379D33}" presName="aSpace2" presStyleCnt="0"/>
      <dgm:spPr/>
    </dgm:pt>
    <dgm:pt modelId="{A3C43B48-0E59-47E9-BB88-B7B3EE54A460}" type="pres">
      <dgm:prSet presAssocID="{C68C4D8B-6F8E-48D4-879A-10A351B0FF00}" presName="childNode" presStyleLbl="node1" presStyleIdx="5" presStyleCnt="9">
        <dgm:presLayoutVars>
          <dgm:bulletEnabled val="1"/>
        </dgm:presLayoutVars>
      </dgm:prSet>
      <dgm:spPr/>
      <dgm:t>
        <a:bodyPr/>
        <a:lstStyle/>
        <a:p>
          <a:endParaRPr lang="en-US"/>
        </a:p>
      </dgm:t>
    </dgm:pt>
    <dgm:pt modelId="{DA6403C5-0F18-4FB0-AB0F-2682797DE1B6}" type="pres">
      <dgm:prSet presAssocID="{C68C4D8B-6F8E-48D4-879A-10A351B0FF00}" presName="aSpace2" presStyleCnt="0"/>
      <dgm:spPr/>
    </dgm:pt>
    <dgm:pt modelId="{35B69F27-729D-423E-BAD1-66B2EE545DCD}" type="pres">
      <dgm:prSet presAssocID="{1B532D4D-06FD-44C6-90B3-C139B7500749}" presName="childNode" presStyleLbl="node1" presStyleIdx="6" presStyleCnt="9">
        <dgm:presLayoutVars>
          <dgm:bulletEnabled val="1"/>
        </dgm:presLayoutVars>
      </dgm:prSet>
      <dgm:spPr/>
      <dgm:t>
        <a:bodyPr/>
        <a:lstStyle/>
        <a:p>
          <a:endParaRPr lang="en-US"/>
        </a:p>
      </dgm:t>
    </dgm:pt>
    <dgm:pt modelId="{24BA8ED3-FB50-428B-952F-BA1D9DDE1BFF}" type="pres">
      <dgm:prSet presAssocID="{365F544C-1021-4636-94A5-BB929161DE53}" presName="aSpace" presStyleCnt="0"/>
      <dgm:spPr/>
    </dgm:pt>
    <dgm:pt modelId="{EBB05666-7BDB-47E6-8944-A4D4FA4A6CD7}" type="pres">
      <dgm:prSet presAssocID="{A515BDA9-075C-4647-8364-0EC7B9E89B95}" presName="compNode" presStyleCnt="0"/>
      <dgm:spPr/>
    </dgm:pt>
    <dgm:pt modelId="{34469731-BC91-45F3-8628-2F583D296BCD}" type="pres">
      <dgm:prSet presAssocID="{A515BDA9-075C-4647-8364-0EC7B9E89B95}" presName="aNode" presStyleLbl="bgShp" presStyleIdx="3" presStyleCnt="4"/>
      <dgm:spPr/>
      <dgm:t>
        <a:bodyPr/>
        <a:lstStyle/>
        <a:p>
          <a:endParaRPr lang="en-US"/>
        </a:p>
      </dgm:t>
    </dgm:pt>
    <dgm:pt modelId="{E643E201-B11B-444E-BDB4-01B78592CDC5}" type="pres">
      <dgm:prSet presAssocID="{A515BDA9-075C-4647-8364-0EC7B9E89B95}" presName="textNode" presStyleLbl="bgShp" presStyleIdx="3" presStyleCnt="4"/>
      <dgm:spPr/>
      <dgm:t>
        <a:bodyPr/>
        <a:lstStyle/>
        <a:p>
          <a:endParaRPr lang="en-US"/>
        </a:p>
      </dgm:t>
    </dgm:pt>
    <dgm:pt modelId="{4CD0DC89-81AA-4D35-8F01-AF637B0C3BF5}" type="pres">
      <dgm:prSet presAssocID="{A515BDA9-075C-4647-8364-0EC7B9E89B95}" presName="compChildNode" presStyleCnt="0"/>
      <dgm:spPr/>
    </dgm:pt>
    <dgm:pt modelId="{B4D2A4F9-A61C-4874-AEEB-A8BE3B6946FA}" type="pres">
      <dgm:prSet presAssocID="{A515BDA9-075C-4647-8364-0EC7B9E89B95}" presName="theInnerList" presStyleCnt="0"/>
      <dgm:spPr/>
    </dgm:pt>
    <dgm:pt modelId="{1A73AFC5-33D9-4F62-94CC-5162DF97AB46}" type="pres">
      <dgm:prSet presAssocID="{424EB542-4F14-4819-B3C0-332150367B9B}" presName="childNode" presStyleLbl="node1" presStyleIdx="7" presStyleCnt="9">
        <dgm:presLayoutVars>
          <dgm:bulletEnabled val="1"/>
        </dgm:presLayoutVars>
      </dgm:prSet>
      <dgm:spPr/>
      <dgm:t>
        <a:bodyPr/>
        <a:lstStyle/>
        <a:p>
          <a:endParaRPr lang="en-US"/>
        </a:p>
      </dgm:t>
    </dgm:pt>
    <dgm:pt modelId="{10436F54-71E0-41BA-BB1F-68B4CF775521}" type="pres">
      <dgm:prSet presAssocID="{424EB542-4F14-4819-B3C0-332150367B9B}" presName="aSpace2" presStyleCnt="0"/>
      <dgm:spPr/>
    </dgm:pt>
    <dgm:pt modelId="{A0825041-FF5D-4CE7-807A-F5AA719AFC6C}" type="pres">
      <dgm:prSet presAssocID="{87B77CA6-FA78-403A-9E2A-CB49EFB65AD8}" presName="childNode" presStyleLbl="node1" presStyleIdx="8" presStyleCnt="9">
        <dgm:presLayoutVars>
          <dgm:bulletEnabled val="1"/>
        </dgm:presLayoutVars>
      </dgm:prSet>
      <dgm:spPr/>
      <dgm:t>
        <a:bodyPr/>
        <a:lstStyle/>
        <a:p>
          <a:endParaRPr lang="en-US"/>
        </a:p>
      </dgm:t>
    </dgm:pt>
  </dgm:ptLst>
  <dgm:cxnLst>
    <dgm:cxn modelId="{22EBCB7A-CB79-4D8A-8789-4D0DDB96E7F0}" srcId="{A515BDA9-075C-4647-8364-0EC7B9E89B95}" destId="{424EB542-4F14-4819-B3C0-332150367B9B}" srcOrd="0" destOrd="0" parTransId="{C866C1A3-4F09-4EFE-A13D-8BB7A7892C23}" sibTransId="{D2A96215-F60D-48AB-AE8B-DC897A7A5EF5}"/>
    <dgm:cxn modelId="{175945EE-8810-4550-BA1D-1630EDA7D3DC}" type="presOf" srcId="{A11A8A49-C26F-43E8-B22D-8C4E56379D33}" destId="{AA358EB7-A5B1-476B-85FF-1DD4EFD43E6E}" srcOrd="0" destOrd="0" presId="urn:microsoft.com/office/officeart/2005/8/layout/lProcess2"/>
    <dgm:cxn modelId="{5D01A110-784B-4E62-8C1F-7A81B793C133}" srcId="{A515BDA9-075C-4647-8364-0EC7B9E89B95}" destId="{87B77CA6-FA78-403A-9E2A-CB49EFB65AD8}" srcOrd="1" destOrd="0" parTransId="{2C207533-05BB-4E12-8AA1-96DE75145CEE}" sibTransId="{CC3A47AD-CED6-4DFD-9941-BB2FD38360A2}"/>
    <dgm:cxn modelId="{9301E0EE-0AA5-4CE8-8050-7D83D708D489}" srcId="{7A793E77-280A-464D-89DA-6D4143235D93}" destId="{1E919E05-218A-4DC2-9906-E4EE5A9B4132}" srcOrd="1" destOrd="0" parTransId="{A1DF2833-4B67-4DD6-A822-FD57E9588AA1}" sibTransId="{2AF6CC2B-2B78-4C35-9334-221E2729B25F}"/>
    <dgm:cxn modelId="{A578E001-27DE-4B6E-AE62-4776EC210840}" type="presOf" srcId="{87B77CA6-FA78-403A-9E2A-CB49EFB65AD8}" destId="{A0825041-FF5D-4CE7-807A-F5AA719AFC6C}" srcOrd="0" destOrd="0" presId="urn:microsoft.com/office/officeart/2005/8/layout/lProcess2"/>
    <dgm:cxn modelId="{F7B1B6E2-1148-4667-B5A0-57BEEDD77C54}" srcId="{365F544C-1021-4636-94A5-BB929161DE53}" destId="{C68C4D8B-6F8E-48D4-879A-10A351B0FF00}" srcOrd="1" destOrd="0" parTransId="{C0BB23A6-4B4E-462F-AF93-B09393B1A881}" sibTransId="{F88BD7ED-0B07-452C-965D-86BCE52D98C9}"/>
    <dgm:cxn modelId="{DB605861-77B7-44BD-ADD0-4A0DA816B9A7}" type="presOf" srcId="{A515BDA9-075C-4647-8364-0EC7B9E89B95}" destId="{34469731-BC91-45F3-8628-2F583D296BCD}" srcOrd="0" destOrd="0" presId="urn:microsoft.com/office/officeart/2005/8/layout/lProcess2"/>
    <dgm:cxn modelId="{FE4B65B6-C296-4EA5-B3BE-D74EC02ADD69}" srcId="{1E919E05-218A-4DC2-9906-E4EE5A9B4132}" destId="{60946B26-53DA-4171-864C-C03C940BB37A}" srcOrd="1" destOrd="0" parTransId="{2CE6F35A-FDC9-4BEA-8CDC-C09497AA3F13}" sibTransId="{412FC220-C9C6-4EA8-9D00-0AAA1FB0889C}"/>
    <dgm:cxn modelId="{54C1F2CE-157A-486A-B072-91A876E741D7}" type="presOf" srcId="{C92D8905-343A-4927-8002-5382F9946F8D}" destId="{EFB82632-B3AC-437C-B161-13AC5F9D1859}" srcOrd="0" destOrd="0" presId="urn:microsoft.com/office/officeart/2005/8/layout/lProcess2"/>
    <dgm:cxn modelId="{B6406BF8-87AE-463E-9A0D-DE9B8A4F9610}" type="presOf" srcId="{A515BDA9-075C-4647-8364-0EC7B9E89B95}" destId="{E643E201-B11B-444E-BDB4-01B78592CDC5}" srcOrd="1" destOrd="0" presId="urn:microsoft.com/office/officeart/2005/8/layout/lProcess2"/>
    <dgm:cxn modelId="{FCEDFD86-67E8-43B1-B634-AE1A7B508063}" type="presOf" srcId="{365F544C-1021-4636-94A5-BB929161DE53}" destId="{074F9DC5-210E-4A43-B878-A18CAE4BC7B3}" srcOrd="0" destOrd="0" presId="urn:microsoft.com/office/officeart/2005/8/layout/lProcess2"/>
    <dgm:cxn modelId="{492958CC-CD96-4702-8702-A9A56F23661F}" type="presOf" srcId="{1B532D4D-06FD-44C6-90B3-C139B7500749}" destId="{35B69F27-729D-423E-BAD1-66B2EE545DCD}" srcOrd="0" destOrd="0" presId="urn:microsoft.com/office/officeart/2005/8/layout/lProcess2"/>
    <dgm:cxn modelId="{AB67CFBE-1341-4D24-8110-4D164F54FD90}" srcId="{7A793E77-280A-464D-89DA-6D4143235D93}" destId="{365F544C-1021-4636-94A5-BB929161DE53}" srcOrd="2" destOrd="0" parTransId="{CB803FAE-430B-4AE6-A308-93D32D094142}" sibTransId="{E8F51BD0-6094-48C5-8D2C-4D0890C392CC}"/>
    <dgm:cxn modelId="{F6D12C96-1030-4ACB-9CD8-85B358305C20}" type="presOf" srcId="{1E919E05-218A-4DC2-9906-E4EE5A9B4132}" destId="{ADDB6A40-8BB0-4F8D-B0A9-AE902869750A}" srcOrd="1" destOrd="0" presId="urn:microsoft.com/office/officeart/2005/8/layout/lProcess2"/>
    <dgm:cxn modelId="{ED343F76-F89B-4F70-B6DC-1C5164F60829}" type="presOf" srcId="{60946B26-53DA-4171-864C-C03C940BB37A}" destId="{D121E537-2518-4346-8F12-A4CAD7EB2D52}" srcOrd="0" destOrd="0" presId="urn:microsoft.com/office/officeart/2005/8/layout/lProcess2"/>
    <dgm:cxn modelId="{DB7214F1-B33D-4CC4-BF0A-D972F92B9D07}" type="presOf" srcId="{2F3426F1-9614-4283-B011-84744BF3C3BF}" destId="{1D29A5DD-5DC4-4744-9518-AF96EFC3A52E}" srcOrd="0" destOrd="0" presId="urn:microsoft.com/office/officeart/2005/8/layout/lProcess2"/>
    <dgm:cxn modelId="{86C4C0C7-2C40-42B1-AABC-048DC35A09D4}" type="presOf" srcId="{424EB542-4F14-4819-B3C0-332150367B9B}" destId="{1A73AFC5-33D9-4F62-94CC-5162DF97AB46}" srcOrd="0" destOrd="0" presId="urn:microsoft.com/office/officeart/2005/8/layout/lProcess2"/>
    <dgm:cxn modelId="{300869C3-C60D-471A-B16F-3202BA82839F}" srcId="{365F544C-1021-4636-94A5-BB929161DE53}" destId="{1B532D4D-06FD-44C6-90B3-C139B7500749}" srcOrd="2" destOrd="0" parTransId="{1A48E076-40AD-4B20-9488-FE1FDC0485C4}" sibTransId="{8CD33AB2-10CC-4287-BD81-D382177FE4E6}"/>
    <dgm:cxn modelId="{850DF2B9-E258-4765-9BAF-3A7BEB32673B}" srcId="{365F544C-1021-4636-94A5-BB929161DE53}" destId="{A11A8A49-C26F-43E8-B22D-8C4E56379D33}" srcOrd="0" destOrd="0" parTransId="{54E120B4-B7FE-4F3A-A709-4E798BBA78F7}" sibTransId="{CBB2FFEE-7B3E-429C-BAAF-6DA9827E57BA}"/>
    <dgm:cxn modelId="{77621C7F-E8EF-47D1-A5BE-ABBA63FF0A0F}" srcId="{11EA9BDF-3A90-4871-AB17-EC3E1B68F7F0}" destId="{C8888E26-6681-403E-A322-11D2382BB177}" srcOrd="1" destOrd="0" parTransId="{E151CC8A-17A4-41AC-9DE6-39BBD0C23001}" sibTransId="{54AE8A26-DE15-40B9-89E1-BD5CE6EB1A63}"/>
    <dgm:cxn modelId="{BD75C202-D463-4F1C-9284-EB2841C1B869}" type="presOf" srcId="{C8888E26-6681-403E-A322-11D2382BB177}" destId="{5DC1465E-8A74-434C-B1E2-4FD056C36D59}" srcOrd="0" destOrd="0" presId="urn:microsoft.com/office/officeart/2005/8/layout/lProcess2"/>
    <dgm:cxn modelId="{C1205B78-F403-4C01-9AF9-B9B6FA3B6356}" srcId="{7A793E77-280A-464D-89DA-6D4143235D93}" destId="{11EA9BDF-3A90-4871-AB17-EC3E1B68F7F0}" srcOrd="0" destOrd="0" parTransId="{0CA38BD7-6DA5-49AB-A8F3-6CB56A6114D5}" sibTransId="{7169FA3F-6C05-4965-BFAF-CD07FE315422}"/>
    <dgm:cxn modelId="{AFA0AF26-D383-4C2D-BC0B-1C72BC636FE5}" type="presOf" srcId="{1E919E05-218A-4DC2-9906-E4EE5A9B4132}" destId="{CD25C11B-C5D6-4EDB-9A4E-1E04D4ACA1A9}" srcOrd="0" destOrd="0" presId="urn:microsoft.com/office/officeart/2005/8/layout/lProcess2"/>
    <dgm:cxn modelId="{B0537A13-4A6F-4F9C-9CB3-962750F50550}" type="presOf" srcId="{365F544C-1021-4636-94A5-BB929161DE53}" destId="{D0D55567-E338-4840-8F65-58CBD5BA47BA}" srcOrd="1" destOrd="0" presId="urn:microsoft.com/office/officeart/2005/8/layout/lProcess2"/>
    <dgm:cxn modelId="{B5DFFEF4-89B6-4875-923C-040B7F41BA73}" type="presOf" srcId="{7A793E77-280A-464D-89DA-6D4143235D93}" destId="{03E70D04-23DC-49D0-8468-A732081124C0}" srcOrd="0" destOrd="0" presId="urn:microsoft.com/office/officeart/2005/8/layout/lProcess2"/>
    <dgm:cxn modelId="{B686BB98-9C62-46B1-8DCC-B6D1BAF322FD}" type="presOf" srcId="{11EA9BDF-3A90-4871-AB17-EC3E1B68F7F0}" destId="{07659DF7-847B-4EB4-B253-0D0C86F2EB4B}" srcOrd="0" destOrd="0" presId="urn:microsoft.com/office/officeart/2005/8/layout/lProcess2"/>
    <dgm:cxn modelId="{0EC38073-1159-485E-9231-3A2DD6331F87}" type="presOf" srcId="{C68C4D8B-6F8E-48D4-879A-10A351B0FF00}" destId="{A3C43B48-0E59-47E9-BB88-B7B3EE54A460}" srcOrd="0" destOrd="0" presId="urn:microsoft.com/office/officeart/2005/8/layout/lProcess2"/>
    <dgm:cxn modelId="{B81ACB5E-9CBF-43A1-A3DE-E756DE956047}" srcId="{11EA9BDF-3A90-4871-AB17-EC3E1B68F7F0}" destId="{C92D8905-343A-4927-8002-5382F9946F8D}" srcOrd="0" destOrd="0" parTransId="{386B1166-5C8B-49AC-8E28-9F22632F09D4}" sibTransId="{29F8D6E0-E8AB-401F-B1E1-8C512A5C6C64}"/>
    <dgm:cxn modelId="{ACA63E0F-6A65-4EAA-9A11-BF61814485BB}" type="presOf" srcId="{11EA9BDF-3A90-4871-AB17-EC3E1B68F7F0}" destId="{BF9CB6BC-42A4-46FE-AF20-E4BDCEA9F16A}" srcOrd="1" destOrd="0" presId="urn:microsoft.com/office/officeart/2005/8/layout/lProcess2"/>
    <dgm:cxn modelId="{E2333955-D02C-449C-8AB6-6E2B75420127}" srcId="{1E919E05-218A-4DC2-9906-E4EE5A9B4132}" destId="{2F3426F1-9614-4283-B011-84744BF3C3BF}" srcOrd="0" destOrd="0" parTransId="{B70A4050-7197-4951-8D06-8E1D0FF1F307}" sibTransId="{94F342AE-20DE-48B8-8022-5AADA1FD6591}"/>
    <dgm:cxn modelId="{240DADCE-2DCF-4323-8D88-4E303C998978}" srcId="{7A793E77-280A-464D-89DA-6D4143235D93}" destId="{A515BDA9-075C-4647-8364-0EC7B9E89B95}" srcOrd="3" destOrd="0" parTransId="{17F80064-E741-4942-92E3-0C9D9E6D82A2}" sibTransId="{42FE47B6-E92E-4AD4-8B6E-9649FBD1A755}"/>
    <dgm:cxn modelId="{E3D588E4-73DF-41B8-9D56-D7D6F6A16544}" type="presParOf" srcId="{03E70D04-23DC-49D0-8468-A732081124C0}" destId="{0B6B5C3E-484C-4E38-977D-23312371506B}" srcOrd="0" destOrd="0" presId="urn:microsoft.com/office/officeart/2005/8/layout/lProcess2"/>
    <dgm:cxn modelId="{BBA9A0E6-8FEE-44C0-B1A9-D9B9C1D5A2E3}" type="presParOf" srcId="{0B6B5C3E-484C-4E38-977D-23312371506B}" destId="{07659DF7-847B-4EB4-B253-0D0C86F2EB4B}" srcOrd="0" destOrd="0" presId="urn:microsoft.com/office/officeart/2005/8/layout/lProcess2"/>
    <dgm:cxn modelId="{0090AED3-3E56-44A5-8E37-582619F1DB8A}" type="presParOf" srcId="{0B6B5C3E-484C-4E38-977D-23312371506B}" destId="{BF9CB6BC-42A4-46FE-AF20-E4BDCEA9F16A}" srcOrd="1" destOrd="0" presId="urn:microsoft.com/office/officeart/2005/8/layout/lProcess2"/>
    <dgm:cxn modelId="{11180344-04F6-48AB-9BE6-142786F3AAD3}" type="presParOf" srcId="{0B6B5C3E-484C-4E38-977D-23312371506B}" destId="{F65DF658-696F-48A0-9C5C-E5172796F551}" srcOrd="2" destOrd="0" presId="urn:microsoft.com/office/officeart/2005/8/layout/lProcess2"/>
    <dgm:cxn modelId="{A8DC545A-06AC-4025-9E93-C79456C1B45D}" type="presParOf" srcId="{F65DF658-696F-48A0-9C5C-E5172796F551}" destId="{58A22C77-D260-4387-88AB-1E9E4F4AF510}" srcOrd="0" destOrd="0" presId="urn:microsoft.com/office/officeart/2005/8/layout/lProcess2"/>
    <dgm:cxn modelId="{9A1B27EB-AC22-42C6-ACA2-5AE0B8F1D377}" type="presParOf" srcId="{58A22C77-D260-4387-88AB-1E9E4F4AF510}" destId="{EFB82632-B3AC-437C-B161-13AC5F9D1859}" srcOrd="0" destOrd="0" presId="urn:microsoft.com/office/officeart/2005/8/layout/lProcess2"/>
    <dgm:cxn modelId="{EBF03056-E3F4-408D-941E-0C0E9635610F}" type="presParOf" srcId="{58A22C77-D260-4387-88AB-1E9E4F4AF510}" destId="{EB6722B7-917B-4FA7-9C45-5254AA402E02}" srcOrd="1" destOrd="0" presId="urn:microsoft.com/office/officeart/2005/8/layout/lProcess2"/>
    <dgm:cxn modelId="{44FDE2CF-77BF-4B46-BA1B-6785F6B0DA30}" type="presParOf" srcId="{58A22C77-D260-4387-88AB-1E9E4F4AF510}" destId="{5DC1465E-8A74-434C-B1E2-4FD056C36D59}" srcOrd="2" destOrd="0" presId="urn:microsoft.com/office/officeart/2005/8/layout/lProcess2"/>
    <dgm:cxn modelId="{6EE720FF-CE55-40B2-BBA3-1C06A3162CA2}" type="presParOf" srcId="{03E70D04-23DC-49D0-8468-A732081124C0}" destId="{A39F4108-1E31-4A6B-8F8C-C003EB4DA61E}" srcOrd="1" destOrd="0" presId="urn:microsoft.com/office/officeart/2005/8/layout/lProcess2"/>
    <dgm:cxn modelId="{0895E75B-4578-4762-B637-BB02D0AA1B09}" type="presParOf" srcId="{03E70D04-23DC-49D0-8468-A732081124C0}" destId="{0E0B0CB5-7969-4824-9B98-0935CEEFEFA1}" srcOrd="2" destOrd="0" presId="urn:microsoft.com/office/officeart/2005/8/layout/lProcess2"/>
    <dgm:cxn modelId="{3634919D-4492-4094-9D41-12C350DA3F66}" type="presParOf" srcId="{0E0B0CB5-7969-4824-9B98-0935CEEFEFA1}" destId="{CD25C11B-C5D6-4EDB-9A4E-1E04D4ACA1A9}" srcOrd="0" destOrd="0" presId="urn:microsoft.com/office/officeart/2005/8/layout/lProcess2"/>
    <dgm:cxn modelId="{80A453D5-C02D-4C04-954A-51E8ED975D54}" type="presParOf" srcId="{0E0B0CB5-7969-4824-9B98-0935CEEFEFA1}" destId="{ADDB6A40-8BB0-4F8D-B0A9-AE902869750A}" srcOrd="1" destOrd="0" presId="urn:microsoft.com/office/officeart/2005/8/layout/lProcess2"/>
    <dgm:cxn modelId="{B5F579CA-CACD-4FF1-A645-651494239DD5}" type="presParOf" srcId="{0E0B0CB5-7969-4824-9B98-0935CEEFEFA1}" destId="{1EA75953-B6CE-4EB8-AD5B-DE013BA5617C}" srcOrd="2" destOrd="0" presId="urn:microsoft.com/office/officeart/2005/8/layout/lProcess2"/>
    <dgm:cxn modelId="{F605438C-4B86-4C61-9111-932B085DF757}" type="presParOf" srcId="{1EA75953-B6CE-4EB8-AD5B-DE013BA5617C}" destId="{1616EEEA-3385-4534-8486-AC15A3FDD734}" srcOrd="0" destOrd="0" presId="urn:microsoft.com/office/officeart/2005/8/layout/lProcess2"/>
    <dgm:cxn modelId="{17D3C63F-938F-4684-A8A8-AE70ABD03E45}" type="presParOf" srcId="{1616EEEA-3385-4534-8486-AC15A3FDD734}" destId="{1D29A5DD-5DC4-4744-9518-AF96EFC3A52E}" srcOrd="0" destOrd="0" presId="urn:microsoft.com/office/officeart/2005/8/layout/lProcess2"/>
    <dgm:cxn modelId="{E32F4F9B-C207-4EDC-BAB8-7119E4F657D3}" type="presParOf" srcId="{1616EEEA-3385-4534-8486-AC15A3FDD734}" destId="{418A0195-7F77-456F-A24A-CE65BC5BED7A}" srcOrd="1" destOrd="0" presId="urn:microsoft.com/office/officeart/2005/8/layout/lProcess2"/>
    <dgm:cxn modelId="{AA14DBD4-ABCD-473D-83E6-5393B460E602}" type="presParOf" srcId="{1616EEEA-3385-4534-8486-AC15A3FDD734}" destId="{D121E537-2518-4346-8F12-A4CAD7EB2D52}" srcOrd="2" destOrd="0" presId="urn:microsoft.com/office/officeart/2005/8/layout/lProcess2"/>
    <dgm:cxn modelId="{3E9243D2-A749-44C1-A787-21404028B0B2}" type="presParOf" srcId="{03E70D04-23DC-49D0-8468-A732081124C0}" destId="{DE5DFF15-0B2B-4542-8C2F-483247C44503}" srcOrd="3" destOrd="0" presId="urn:microsoft.com/office/officeart/2005/8/layout/lProcess2"/>
    <dgm:cxn modelId="{AB62DB4A-B486-4334-9EF7-AF400FF403BC}" type="presParOf" srcId="{03E70D04-23DC-49D0-8468-A732081124C0}" destId="{BB509CEA-7AFC-4C83-9D44-A3D6FB4EE44A}" srcOrd="4" destOrd="0" presId="urn:microsoft.com/office/officeart/2005/8/layout/lProcess2"/>
    <dgm:cxn modelId="{E10C67FF-E023-4183-8299-C2ABD07904D1}" type="presParOf" srcId="{BB509CEA-7AFC-4C83-9D44-A3D6FB4EE44A}" destId="{074F9DC5-210E-4A43-B878-A18CAE4BC7B3}" srcOrd="0" destOrd="0" presId="urn:microsoft.com/office/officeart/2005/8/layout/lProcess2"/>
    <dgm:cxn modelId="{63599FE2-3801-4870-9DC8-461D53A48B83}" type="presParOf" srcId="{BB509CEA-7AFC-4C83-9D44-A3D6FB4EE44A}" destId="{D0D55567-E338-4840-8F65-58CBD5BA47BA}" srcOrd="1" destOrd="0" presId="urn:microsoft.com/office/officeart/2005/8/layout/lProcess2"/>
    <dgm:cxn modelId="{6A54C1CE-7565-4EAE-A87E-905CB665C721}" type="presParOf" srcId="{BB509CEA-7AFC-4C83-9D44-A3D6FB4EE44A}" destId="{4DCE9653-87B3-4AE6-A96F-AEEE72087230}" srcOrd="2" destOrd="0" presId="urn:microsoft.com/office/officeart/2005/8/layout/lProcess2"/>
    <dgm:cxn modelId="{9E011251-687A-4FCD-A825-48D6580406E7}" type="presParOf" srcId="{4DCE9653-87B3-4AE6-A96F-AEEE72087230}" destId="{2E690A91-5DDB-4170-84AB-E66C91D95C11}" srcOrd="0" destOrd="0" presId="urn:microsoft.com/office/officeart/2005/8/layout/lProcess2"/>
    <dgm:cxn modelId="{AC7B8B38-524C-4882-8F16-39E99149A5BF}" type="presParOf" srcId="{2E690A91-5DDB-4170-84AB-E66C91D95C11}" destId="{AA358EB7-A5B1-476B-85FF-1DD4EFD43E6E}" srcOrd="0" destOrd="0" presId="urn:microsoft.com/office/officeart/2005/8/layout/lProcess2"/>
    <dgm:cxn modelId="{99A6C0D8-2B3B-4F43-8DF3-E42051268B37}" type="presParOf" srcId="{2E690A91-5DDB-4170-84AB-E66C91D95C11}" destId="{7446E682-6A83-4826-AA23-1B51DD712248}" srcOrd="1" destOrd="0" presId="urn:microsoft.com/office/officeart/2005/8/layout/lProcess2"/>
    <dgm:cxn modelId="{1D83E35E-A5F3-4A29-B267-7DEF9ED7A491}" type="presParOf" srcId="{2E690A91-5DDB-4170-84AB-E66C91D95C11}" destId="{A3C43B48-0E59-47E9-BB88-B7B3EE54A460}" srcOrd="2" destOrd="0" presId="urn:microsoft.com/office/officeart/2005/8/layout/lProcess2"/>
    <dgm:cxn modelId="{301238BD-79B8-4CBF-AD09-272531E54645}" type="presParOf" srcId="{2E690A91-5DDB-4170-84AB-E66C91D95C11}" destId="{DA6403C5-0F18-4FB0-AB0F-2682797DE1B6}" srcOrd="3" destOrd="0" presId="urn:microsoft.com/office/officeart/2005/8/layout/lProcess2"/>
    <dgm:cxn modelId="{F0B89E4A-911A-4EF0-BFDD-9A5B67BA8EBA}" type="presParOf" srcId="{2E690A91-5DDB-4170-84AB-E66C91D95C11}" destId="{35B69F27-729D-423E-BAD1-66B2EE545DCD}" srcOrd="4" destOrd="0" presId="urn:microsoft.com/office/officeart/2005/8/layout/lProcess2"/>
    <dgm:cxn modelId="{D7A9CACD-809F-4B93-B116-CDD07F2A96A9}" type="presParOf" srcId="{03E70D04-23DC-49D0-8468-A732081124C0}" destId="{24BA8ED3-FB50-428B-952F-BA1D9DDE1BFF}" srcOrd="5" destOrd="0" presId="urn:microsoft.com/office/officeart/2005/8/layout/lProcess2"/>
    <dgm:cxn modelId="{6479D61B-9A12-4320-9FD6-415B30E9DBA7}" type="presParOf" srcId="{03E70D04-23DC-49D0-8468-A732081124C0}" destId="{EBB05666-7BDB-47E6-8944-A4D4FA4A6CD7}" srcOrd="6" destOrd="0" presId="urn:microsoft.com/office/officeart/2005/8/layout/lProcess2"/>
    <dgm:cxn modelId="{1DF7A692-9A33-47B3-85DA-E3624057672A}" type="presParOf" srcId="{EBB05666-7BDB-47E6-8944-A4D4FA4A6CD7}" destId="{34469731-BC91-45F3-8628-2F583D296BCD}" srcOrd="0" destOrd="0" presId="urn:microsoft.com/office/officeart/2005/8/layout/lProcess2"/>
    <dgm:cxn modelId="{3B012B95-090F-4F46-AF49-2FFA1F92239C}" type="presParOf" srcId="{EBB05666-7BDB-47E6-8944-A4D4FA4A6CD7}" destId="{E643E201-B11B-444E-BDB4-01B78592CDC5}" srcOrd="1" destOrd="0" presId="urn:microsoft.com/office/officeart/2005/8/layout/lProcess2"/>
    <dgm:cxn modelId="{467E10EB-D6F5-49E2-8670-4F64676370C2}" type="presParOf" srcId="{EBB05666-7BDB-47E6-8944-A4D4FA4A6CD7}" destId="{4CD0DC89-81AA-4D35-8F01-AF637B0C3BF5}" srcOrd="2" destOrd="0" presId="urn:microsoft.com/office/officeart/2005/8/layout/lProcess2"/>
    <dgm:cxn modelId="{9BF26A5D-CFBF-4920-8617-591BB0D665BA}" type="presParOf" srcId="{4CD0DC89-81AA-4D35-8F01-AF637B0C3BF5}" destId="{B4D2A4F9-A61C-4874-AEEB-A8BE3B6946FA}" srcOrd="0" destOrd="0" presId="urn:microsoft.com/office/officeart/2005/8/layout/lProcess2"/>
    <dgm:cxn modelId="{8957DE58-52C1-4A5B-A18B-8AD4B7D64505}" type="presParOf" srcId="{B4D2A4F9-A61C-4874-AEEB-A8BE3B6946FA}" destId="{1A73AFC5-33D9-4F62-94CC-5162DF97AB46}" srcOrd="0" destOrd="0" presId="urn:microsoft.com/office/officeart/2005/8/layout/lProcess2"/>
    <dgm:cxn modelId="{1217C948-01A0-4DB1-817C-151A44C51A18}" type="presParOf" srcId="{B4D2A4F9-A61C-4874-AEEB-A8BE3B6946FA}" destId="{10436F54-71E0-41BA-BB1F-68B4CF775521}" srcOrd="1" destOrd="0" presId="urn:microsoft.com/office/officeart/2005/8/layout/lProcess2"/>
    <dgm:cxn modelId="{7BE7DD5C-BC32-4520-9C4E-1194F9B6706B}" type="presParOf" srcId="{B4D2A4F9-A61C-4874-AEEB-A8BE3B6946FA}" destId="{A0825041-FF5D-4CE7-807A-F5AA719AFC6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93E77-280A-464D-89DA-6D4143235D93}"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11EA9BDF-3A90-4871-AB17-EC3E1B68F7F0}">
      <dgm:prSet phldrT="[Text]"/>
      <dgm:spPr/>
      <dgm:t>
        <a:bodyPr/>
        <a:lstStyle/>
        <a:p>
          <a:r>
            <a:rPr lang="en-US" dirty="0" smtClean="0"/>
            <a:t>Year One</a:t>
          </a:r>
          <a:endParaRPr lang="en-US" dirty="0"/>
        </a:p>
      </dgm:t>
    </dgm:pt>
    <dgm:pt modelId="{0CA38BD7-6DA5-49AB-A8F3-6CB56A6114D5}" type="parTrans" cxnId="{C1205B78-F403-4C01-9AF9-B9B6FA3B6356}">
      <dgm:prSet/>
      <dgm:spPr/>
      <dgm:t>
        <a:bodyPr/>
        <a:lstStyle/>
        <a:p>
          <a:endParaRPr lang="en-US"/>
        </a:p>
      </dgm:t>
    </dgm:pt>
    <dgm:pt modelId="{7169FA3F-6C05-4965-BFAF-CD07FE315422}" type="sibTrans" cxnId="{C1205B78-F403-4C01-9AF9-B9B6FA3B6356}">
      <dgm:prSet/>
      <dgm:spPr/>
      <dgm:t>
        <a:bodyPr/>
        <a:lstStyle/>
        <a:p>
          <a:endParaRPr lang="en-US"/>
        </a:p>
      </dgm:t>
    </dgm:pt>
    <dgm:pt modelId="{C92D8905-343A-4927-8002-5382F9946F8D}">
      <dgm:prSet phldrT="[Text]"/>
      <dgm:spPr/>
      <dgm:t>
        <a:bodyPr/>
        <a:lstStyle/>
        <a:p>
          <a:r>
            <a:rPr lang="en-US" dirty="0" smtClean="0"/>
            <a:t>CLNA</a:t>
          </a:r>
          <a:endParaRPr lang="en-US" dirty="0"/>
        </a:p>
      </dgm:t>
    </dgm:pt>
    <dgm:pt modelId="{386B1166-5C8B-49AC-8E28-9F22632F09D4}" type="parTrans" cxnId="{B81ACB5E-9CBF-43A1-A3DE-E756DE956047}">
      <dgm:prSet/>
      <dgm:spPr/>
      <dgm:t>
        <a:bodyPr/>
        <a:lstStyle/>
        <a:p>
          <a:endParaRPr lang="en-US"/>
        </a:p>
      </dgm:t>
    </dgm:pt>
    <dgm:pt modelId="{29F8D6E0-E8AB-401F-B1E1-8C512A5C6C64}" type="sibTrans" cxnId="{B81ACB5E-9CBF-43A1-A3DE-E756DE956047}">
      <dgm:prSet/>
      <dgm:spPr/>
      <dgm:t>
        <a:bodyPr/>
        <a:lstStyle/>
        <a:p>
          <a:endParaRPr lang="en-US"/>
        </a:p>
      </dgm:t>
    </dgm:pt>
    <dgm:pt modelId="{C8888E26-6681-403E-A322-11D2382BB177}">
      <dgm:prSet phldrT="[Text]"/>
      <dgm:spPr/>
      <dgm:t>
        <a:bodyPr/>
        <a:lstStyle/>
        <a:p>
          <a:r>
            <a:rPr lang="en-US" dirty="0" smtClean="0"/>
            <a:t>Full Application</a:t>
          </a:r>
          <a:endParaRPr lang="en-US" dirty="0"/>
        </a:p>
      </dgm:t>
    </dgm:pt>
    <dgm:pt modelId="{E151CC8A-17A4-41AC-9DE6-39BBD0C23001}" type="parTrans" cxnId="{77621C7F-E8EF-47D1-A5BE-ABBA63FF0A0F}">
      <dgm:prSet/>
      <dgm:spPr/>
      <dgm:t>
        <a:bodyPr/>
        <a:lstStyle/>
        <a:p>
          <a:endParaRPr lang="en-US"/>
        </a:p>
      </dgm:t>
    </dgm:pt>
    <dgm:pt modelId="{54AE8A26-DE15-40B9-89E1-BD5CE6EB1A63}" type="sibTrans" cxnId="{77621C7F-E8EF-47D1-A5BE-ABBA63FF0A0F}">
      <dgm:prSet/>
      <dgm:spPr/>
      <dgm:t>
        <a:bodyPr/>
        <a:lstStyle/>
        <a:p>
          <a:endParaRPr lang="en-US"/>
        </a:p>
      </dgm:t>
    </dgm:pt>
    <dgm:pt modelId="{1E919E05-218A-4DC2-9906-E4EE5A9B4132}">
      <dgm:prSet phldrT="[Text]"/>
      <dgm:spPr/>
      <dgm:t>
        <a:bodyPr/>
        <a:lstStyle/>
        <a:p>
          <a:r>
            <a:rPr lang="en-US" dirty="0" smtClean="0"/>
            <a:t>Year Two</a:t>
          </a:r>
          <a:endParaRPr lang="en-US" dirty="0"/>
        </a:p>
      </dgm:t>
    </dgm:pt>
    <dgm:pt modelId="{A1DF2833-4B67-4DD6-A822-FD57E9588AA1}" type="parTrans" cxnId="{9301E0EE-0AA5-4CE8-8050-7D83D708D489}">
      <dgm:prSet/>
      <dgm:spPr/>
      <dgm:t>
        <a:bodyPr/>
        <a:lstStyle/>
        <a:p>
          <a:endParaRPr lang="en-US"/>
        </a:p>
      </dgm:t>
    </dgm:pt>
    <dgm:pt modelId="{2AF6CC2B-2B78-4C35-9334-221E2729B25F}" type="sibTrans" cxnId="{9301E0EE-0AA5-4CE8-8050-7D83D708D489}">
      <dgm:prSet/>
      <dgm:spPr/>
      <dgm:t>
        <a:bodyPr/>
        <a:lstStyle/>
        <a:p>
          <a:endParaRPr lang="en-US"/>
        </a:p>
      </dgm:t>
    </dgm:pt>
    <dgm:pt modelId="{2F3426F1-9614-4283-B011-84744BF3C3BF}">
      <dgm:prSet phldrT="[Text]"/>
      <dgm:spPr/>
      <dgm:t>
        <a:bodyPr/>
        <a:lstStyle/>
        <a:p>
          <a:r>
            <a:rPr lang="en-US" dirty="0" smtClean="0"/>
            <a:t>Update Budget</a:t>
          </a:r>
          <a:endParaRPr lang="en-US" dirty="0"/>
        </a:p>
      </dgm:t>
    </dgm:pt>
    <dgm:pt modelId="{B70A4050-7197-4951-8D06-8E1D0FF1F307}" type="parTrans" cxnId="{E2333955-D02C-449C-8AB6-6E2B75420127}">
      <dgm:prSet/>
      <dgm:spPr/>
      <dgm:t>
        <a:bodyPr/>
        <a:lstStyle/>
        <a:p>
          <a:endParaRPr lang="en-US"/>
        </a:p>
      </dgm:t>
    </dgm:pt>
    <dgm:pt modelId="{94F342AE-20DE-48B8-8022-5AADA1FD6591}" type="sibTrans" cxnId="{E2333955-D02C-449C-8AB6-6E2B75420127}">
      <dgm:prSet/>
      <dgm:spPr/>
      <dgm:t>
        <a:bodyPr/>
        <a:lstStyle/>
        <a:p>
          <a:endParaRPr lang="en-US"/>
        </a:p>
      </dgm:t>
    </dgm:pt>
    <dgm:pt modelId="{60946B26-53DA-4171-864C-C03C940BB37A}">
      <dgm:prSet phldrT="[Text]"/>
      <dgm:spPr/>
      <dgm:t>
        <a:bodyPr/>
        <a:lstStyle/>
        <a:p>
          <a:r>
            <a:rPr lang="en-US" dirty="0" smtClean="0"/>
            <a:t>Update Any </a:t>
          </a:r>
          <a:r>
            <a:rPr lang="en-US" i="1" dirty="0" smtClean="0"/>
            <a:t>Changes</a:t>
          </a:r>
          <a:r>
            <a:rPr lang="en-US" dirty="0" smtClean="0"/>
            <a:t> to Application</a:t>
          </a:r>
          <a:endParaRPr lang="en-US" dirty="0"/>
        </a:p>
      </dgm:t>
    </dgm:pt>
    <dgm:pt modelId="{2CE6F35A-FDC9-4BEA-8CDC-C09497AA3F13}" type="parTrans" cxnId="{FE4B65B6-C296-4EA5-B3BE-D74EC02ADD69}">
      <dgm:prSet/>
      <dgm:spPr/>
      <dgm:t>
        <a:bodyPr/>
        <a:lstStyle/>
        <a:p>
          <a:endParaRPr lang="en-US"/>
        </a:p>
      </dgm:t>
    </dgm:pt>
    <dgm:pt modelId="{412FC220-C9C6-4EA8-9D00-0AAA1FB0889C}" type="sibTrans" cxnId="{FE4B65B6-C296-4EA5-B3BE-D74EC02ADD69}">
      <dgm:prSet/>
      <dgm:spPr/>
      <dgm:t>
        <a:bodyPr/>
        <a:lstStyle/>
        <a:p>
          <a:endParaRPr lang="en-US"/>
        </a:p>
      </dgm:t>
    </dgm:pt>
    <dgm:pt modelId="{365F544C-1021-4636-94A5-BB929161DE53}">
      <dgm:prSet phldrT="[Text]"/>
      <dgm:spPr/>
      <dgm:t>
        <a:bodyPr/>
        <a:lstStyle/>
        <a:p>
          <a:r>
            <a:rPr lang="en-US" dirty="0" smtClean="0"/>
            <a:t>Year Three</a:t>
          </a:r>
          <a:endParaRPr lang="en-US" dirty="0"/>
        </a:p>
      </dgm:t>
    </dgm:pt>
    <dgm:pt modelId="{CB803FAE-430B-4AE6-A308-93D32D094142}" type="parTrans" cxnId="{AB67CFBE-1341-4D24-8110-4D164F54FD90}">
      <dgm:prSet/>
      <dgm:spPr/>
      <dgm:t>
        <a:bodyPr/>
        <a:lstStyle/>
        <a:p>
          <a:endParaRPr lang="en-US"/>
        </a:p>
      </dgm:t>
    </dgm:pt>
    <dgm:pt modelId="{E8F51BD0-6094-48C5-8D2C-4D0890C392CC}" type="sibTrans" cxnId="{AB67CFBE-1341-4D24-8110-4D164F54FD90}">
      <dgm:prSet/>
      <dgm:spPr/>
      <dgm:t>
        <a:bodyPr/>
        <a:lstStyle/>
        <a:p>
          <a:endParaRPr lang="en-US"/>
        </a:p>
      </dgm:t>
    </dgm:pt>
    <dgm:pt modelId="{A11A8A49-C26F-43E8-B22D-8C4E56379D33}">
      <dgm:prSet phldrT="[Text]"/>
      <dgm:spPr/>
      <dgm:t>
        <a:bodyPr/>
        <a:lstStyle/>
        <a:p>
          <a:r>
            <a:rPr lang="en-US" dirty="0" smtClean="0"/>
            <a:t>Update CLNA</a:t>
          </a:r>
          <a:endParaRPr lang="en-US" dirty="0"/>
        </a:p>
      </dgm:t>
    </dgm:pt>
    <dgm:pt modelId="{54E120B4-B7FE-4F3A-A709-4E798BBA78F7}" type="parTrans" cxnId="{850DF2B9-E258-4765-9BAF-3A7BEB32673B}">
      <dgm:prSet/>
      <dgm:spPr/>
      <dgm:t>
        <a:bodyPr/>
        <a:lstStyle/>
        <a:p>
          <a:endParaRPr lang="en-US"/>
        </a:p>
      </dgm:t>
    </dgm:pt>
    <dgm:pt modelId="{CBB2FFEE-7B3E-429C-BAAF-6DA9827E57BA}" type="sibTrans" cxnId="{850DF2B9-E258-4765-9BAF-3A7BEB32673B}">
      <dgm:prSet/>
      <dgm:spPr/>
      <dgm:t>
        <a:bodyPr/>
        <a:lstStyle/>
        <a:p>
          <a:endParaRPr lang="en-US"/>
        </a:p>
      </dgm:t>
    </dgm:pt>
    <dgm:pt modelId="{C68C4D8B-6F8E-48D4-879A-10A351B0FF00}">
      <dgm:prSet phldrT="[Text]"/>
      <dgm:spPr/>
      <dgm:t>
        <a:bodyPr/>
        <a:lstStyle/>
        <a:p>
          <a:r>
            <a:rPr lang="en-US" dirty="0" smtClean="0"/>
            <a:t>Update Budget</a:t>
          </a:r>
          <a:endParaRPr lang="en-US" dirty="0"/>
        </a:p>
      </dgm:t>
    </dgm:pt>
    <dgm:pt modelId="{C0BB23A6-4B4E-462F-AF93-B09393B1A881}" type="parTrans" cxnId="{F7B1B6E2-1148-4667-B5A0-57BEEDD77C54}">
      <dgm:prSet/>
      <dgm:spPr/>
      <dgm:t>
        <a:bodyPr/>
        <a:lstStyle/>
        <a:p>
          <a:endParaRPr lang="en-US"/>
        </a:p>
      </dgm:t>
    </dgm:pt>
    <dgm:pt modelId="{F88BD7ED-0B07-452C-965D-86BCE52D98C9}" type="sibTrans" cxnId="{F7B1B6E2-1148-4667-B5A0-57BEEDD77C54}">
      <dgm:prSet/>
      <dgm:spPr/>
      <dgm:t>
        <a:bodyPr/>
        <a:lstStyle/>
        <a:p>
          <a:endParaRPr lang="en-US"/>
        </a:p>
      </dgm:t>
    </dgm:pt>
    <dgm:pt modelId="{1B532D4D-06FD-44C6-90B3-C139B7500749}">
      <dgm:prSet/>
      <dgm:spPr/>
      <dgm:t>
        <a:bodyPr/>
        <a:lstStyle/>
        <a:p>
          <a:r>
            <a:rPr lang="en-US" dirty="0" smtClean="0"/>
            <a:t>Update Any </a:t>
          </a:r>
          <a:r>
            <a:rPr lang="en-US" i="1" dirty="0" smtClean="0"/>
            <a:t>Changes</a:t>
          </a:r>
          <a:r>
            <a:rPr lang="en-US" dirty="0" smtClean="0"/>
            <a:t> to Application</a:t>
          </a:r>
          <a:endParaRPr lang="en-US" dirty="0"/>
        </a:p>
      </dgm:t>
    </dgm:pt>
    <dgm:pt modelId="{1A48E076-40AD-4B20-9488-FE1FDC0485C4}" type="parTrans" cxnId="{300869C3-C60D-471A-B16F-3202BA82839F}">
      <dgm:prSet/>
      <dgm:spPr/>
      <dgm:t>
        <a:bodyPr/>
        <a:lstStyle/>
        <a:p>
          <a:endParaRPr lang="en-US"/>
        </a:p>
      </dgm:t>
    </dgm:pt>
    <dgm:pt modelId="{8CD33AB2-10CC-4287-BD81-D382177FE4E6}" type="sibTrans" cxnId="{300869C3-C60D-471A-B16F-3202BA82839F}">
      <dgm:prSet/>
      <dgm:spPr/>
      <dgm:t>
        <a:bodyPr/>
        <a:lstStyle/>
        <a:p>
          <a:endParaRPr lang="en-US"/>
        </a:p>
      </dgm:t>
    </dgm:pt>
    <dgm:pt modelId="{A515BDA9-075C-4647-8364-0EC7B9E89B95}">
      <dgm:prSet/>
      <dgm:spPr/>
      <dgm:t>
        <a:bodyPr/>
        <a:lstStyle/>
        <a:p>
          <a:r>
            <a:rPr lang="en-US" dirty="0" smtClean="0"/>
            <a:t>Year Four</a:t>
          </a:r>
          <a:endParaRPr lang="en-US" dirty="0"/>
        </a:p>
      </dgm:t>
    </dgm:pt>
    <dgm:pt modelId="{17F80064-E741-4942-92E3-0C9D9E6D82A2}" type="parTrans" cxnId="{240DADCE-2DCF-4323-8D88-4E303C998978}">
      <dgm:prSet/>
      <dgm:spPr/>
      <dgm:t>
        <a:bodyPr/>
        <a:lstStyle/>
        <a:p>
          <a:endParaRPr lang="en-US"/>
        </a:p>
      </dgm:t>
    </dgm:pt>
    <dgm:pt modelId="{42FE47B6-E92E-4AD4-8B6E-9649FBD1A755}" type="sibTrans" cxnId="{240DADCE-2DCF-4323-8D88-4E303C998978}">
      <dgm:prSet/>
      <dgm:spPr/>
      <dgm:t>
        <a:bodyPr/>
        <a:lstStyle/>
        <a:p>
          <a:endParaRPr lang="en-US"/>
        </a:p>
      </dgm:t>
    </dgm:pt>
    <dgm:pt modelId="{424EB542-4F14-4819-B3C0-332150367B9B}">
      <dgm:prSet/>
      <dgm:spPr/>
      <dgm:t>
        <a:bodyPr/>
        <a:lstStyle/>
        <a:p>
          <a:r>
            <a:rPr lang="en-US" dirty="0" smtClean="0"/>
            <a:t>Update Budget</a:t>
          </a:r>
          <a:endParaRPr lang="en-US" dirty="0"/>
        </a:p>
      </dgm:t>
    </dgm:pt>
    <dgm:pt modelId="{C866C1A3-4F09-4EFE-A13D-8BB7A7892C23}" type="parTrans" cxnId="{22EBCB7A-CB79-4D8A-8789-4D0DDB96E7F0}">
      <dgm:prSet/>
      <dgm:spPr/>
      <dgm:t>
        <a:bodyPr/>
        <a:lstStyle/>
        <a:p>
          <a:endParaRPr lang="en-US"/>
        </a:p>
      </dgm:t>
    </dgm:pt>
    <dgm:pt modelId="{D2A96215-F60D-48AB-AE8B-DC897A7A5EF5}" type="sibTrans" cxnId="{22EBCB7A-CB79-4D8A-8789-4D0DDB96E7F0}">
      <dgm:prSet/>
      <dgm:spPr/>
      <dgm:t>
        <a:bodyPr/>
        <a:lstStyle/>
        <a:p>
          <a:endParaRPr lang="en-US"/>
        </a:p>
      </dgm:t>
    </dgm:pt>
    <dgm:pt modelId="{87B77CA6-FA78-403A-9E2A-CB49EFB65AD8}">
      <dgm:prSet/>
      <dgm:spPr/>
      <dgm:t>
        <a:bodyPr/>
        <a:lstStyle/>
        <a:p>
          <a:r>
            <a:rPr lang="en-US" dirty="0" smtClean="0"/>
            <a:t>Update Any </a:t>
          </a:r>
          <a:r>
            <a:rPr lang="en-US" i="1" dirty="0" smtClean="0"/>
            <a:t>Changes</a:t>
          </a:r>
          <a:r>
            <a:rPr lang="en-US" dirty="0" smtClean="0"/>
            <a:t> to Application</a:t>
          </a:r>
          <a:endParaRPr lang="en-US" dirty="0"/>
        </a:p>
      </dgm:t>
    </dgm:pt>
    <dgm:pt modelId="{2C207533-05BB-4E12-8AA1-96DE75145CEE}" type="parTrans" cxnId="{5D01A110-784B-4E62-8C1F-7A81B793C133}">
      <dgm:prSet/>
      <dgm:spPr/>
      <dgm:t>
        <a:bodyPr/>
        <a:lstStyle/>
        <a:p>
          <a:endParaRPr lang="en-US"/>
        </a:p>
      </dgm:t>
    </dgm:pt>
    <dgm:pt modelId="{CC3A47AD-CED6-4DFD-9941-BB2FD38360A2}" type="sibTrans" cxnId="{5D01A110-784B-4E62-8C1F-7A81B793C133}">
      <dgm:prSet/>
      <dgm:spPr/>
      <dgm:t>
        <a:bodyPr/>
        <a:lstStyle/>
        <a:p>
          <a:endParaRPr lang="en-US"/>
        </a:p>
      </dgm:t>
    </dgm:pt>
    <dgm:pt modelId="{03E70D04-23DC-49D0-8468-A732081124C0}" type="pres">
      <dgm:prSet presAssocID="{7A793E77-280A-464D-89DA-6D4143235D93}" presName="theList" presStyleCnt="0">
        <dgm:presLayoutVars>
          <dgm:dir/>
          <dgm:animLvl val="lvl"/>
          <dgm:resizeHandles val="exact"/>
        </dgm:presLayoutVars>
      </dgm:prSet>
      <dgm:spPr/>
      <dgm:t>
        <a:bodyPr/>
        <a:lstStyle/>
        <a:p>
          <a:endParaRPr lang="en-US"/>
        </a:p>
      </dgm:t>
    </dgm:pt>
    <dgm:pt modelId="{0B6B5C3E-484C-4E38-977D-23312371506B}" type="pres">
      <dgm:prSet presAssocID="{11EA9BDF-3A90-4871-AB17-EC3E1B68F7F0}" presName="compNode" presStyleCnt="0"/>
      <dgm:spPr/>
    </dgm:pt>
    <dgm:pt modelId="{07659DF7-847B-4EB4-B253-0D0C86F2EB4B}" type="pres">
      <dgm:prSet presAssocID="{11EA9BDF-3A90-4871-AB17-EC3E1B68F7F0}" presName="aNode" presStyleLbl="bgShp" presStyleIdx="0" presStyleCnt="4"/>
      <dgm:spPr/>
      <dgm:t>
        <a:bodyPr/>
        <a:lstStyle/>
        <a:p>
          <a:endParaRPr lang="en-US"/>
        </a:p>
      </dgm:t>
    </dgm:pt>
    <dgm:pt modelId="{BF9CB6BC-42A4-46FE-AF20-E4BDCEA9F16A}" type="pres">
      <dgm:prSet presAssocID="{11EA9BDF-3A90-4871-AB17-EC3E1B68F7F0}" presName="textNode" presStyleLbl="bgShp" presStyleIdx="0" presStyleCnt="4"/>
      <dgm:spPr/>
      <dgm:t>
        <a:bodyPr/>
        <a:lstStyle/>
        <a:p>
          <a:endParaRPr lang="en-US"/>
        </a:p>
      </dgm:t>
    </dgm:pt>
    <dgm:pt modelId="{F65DF658-696F-48A0-9C5C-E5172796F551}" type="pres">
      <dgm:prSet presAssocID="{11EA9BDF-3A90-4871-AB17-EC3E1B68F7F0}" presName="compChildNode" presStyleCnt="0"/>
      <dgm:spPr/>
    </dgm:pt>
    <dgm:pt modelId="{58A22C77-D260-4387-88AB-1E9E4F4AF510}" type="pres">
      <dgm:prSet presAssocID="{11EA9BDF-3A90-4871-AB17-EC3E1B68F7F0}" presName="theInnerList" presStyleCnt="0"/>
      <dgm:spPr/>
    </dgm:pt>
    <dgm:pt modelId="{EFB82632-B3AC-437C-B161-13AC5F9D1859}" type="pres">
      <dgm:prSet presAssocID="{C92D8905-343A-4927-8002-5382F9946F8D}" presName="childNode" presStyleLbl="node1" presStyleIdx="0" presStyleCnt="9">
        <dgm:presLayoutVars>
          <dgm:bulletEnabled val="1"/>
        </dgm:presLayoutVars>
      </dgm:prSet>
      <dgm:spPr/>
      <dgm:t>
        <a:bodyPr/>
        <a:lstStyle/>
        <a:p>
          <a:endParaRPr lang="en-US"/>
        </a:p>
      </dgm:t>
    </dgm:pt>
    <dgm:pt modelId="{EB6722B7-917B-4FA7-9C45-5254AA402E02}" type="pres">
      <dgm:prSet presAssocID="{C92D8905-343A-4927-8002-5382F9946F8D}" presName="aSpace2" presStyleCnt="0"/>
      <dgm:spPr/>
    </dgm:pt>
    <dgm:pt modelId="{5DC1465E-8A74-434C-B1E2-4FD056C36D59}" type="pres">
      <dgm:prSet presAssocID="{C8888E26-6681-403E-A322-11D2382BB177}" presName="childNode" presStyleLbl="node1" presStyleIdx="1" presStyleCnt="9">
        <dgm:presLayoutVars>
          <dgm:bulletEnabled val="1"/>
        </dgm:presLayoutVars>
      </dgm:prSet>
      <dgm:spPr/>
      <dgm:t>
        <a:bodyPr/>
        <a:lstStyle/>
        <a:p>
          <a:endParaRPr lang="en-US"/>
        </a:p>
      </dgm:t>
    </dgm:pt>
    <dgm:pt modelId="{A39F4108-1E31-4A6B-8F8C-C003EB4DA61E}" type="pres">
      <dgm:prSet presAssocID="{11EA9BDF-3A90-4871-AB17-EC3E1B68F7F0}" presName="aSpace" presStyleCnt="0"/>
      <dgm:spPr/>
    </dgm:pt>
    <dgm:pt modelId="{0E0B0CB5-7969-4824-9B98-0935CEEFEFA1}" type="pres">
      <dgm:prSet presAssocID="{1E919E05-218A-4DC2-9906-E4EE5A9B4132}" presName="compNode" presStyleCnt="0"/>
      <dgm:spPr/>
    </dgm:pt>
    <dgm:pt modelId="{CD25C11B-C5D6-4EDB-9A4E-1E04D4ACA1A9}" type="pres">
      <dgm:prSet presAssocID="{1E919E05-218A-4DC2-9906-E4EE5A9B4132}" presName="aNode" presStyleLbl="bgShp" presStyleIdx="1" presStyleCnt="4"/>
      <dgm:spPr/>
      <dgm:t>
        <a:bodyPr/>
        <a:lstStyle/>
        <a:p>
          <a:endParaRPr lang="en-US"/>
        </a:p>
      </dgm:t>
    </dgm:pt>
    <dgm:pt modelId="{ADDB6A40-8BB0-4F8D-B0A9-AE902869750A}" type="pres">
      <dgm:prSet presAssocID="{1E919E05-218A-4DC2-9906-E4EE5A9B4132}" presName="textNode" presStyleLbl="bgShp" presStyleIdx="1" presStyleCnt="4"/>
      <dgm:spPr/>
      <dgm:t>
        <a:bodyPr/>
        <a:lstStyle/>
        <a:p>
          <a:endParaRPr lang="en-US"/>
        </a:p>
      </dgm:t>
    </dgm:pt>
    <dgm:pt modelId="{1EA75953-B6CE-4EB8-AD5B-DE013BA5617C}" type="pres">
      <dgm:prSet presAssocID="{1E919E05-218A-4DC2-9906-E4EE5A9B4132}" presName="compChildNode" presStyleCnt="0"/>
      <dgm:spPr/>
    </dgm:pt>
    <dgm:pt modelId="{1616EEEA-3385-4534-8486-AC15A3FDD734}" type="pres">
      <dgm:prSet presAssocID="{1E919E05-218A-4DC2-9906-E4EE5A9B4132}" presName="theInnerList" presStyleCnt="0"/>
      <dgm:spPr/>
    </dgm:pt>
    <dgm:pt modelId="{1D29A5DD-5DC4-4744-9518-AF96EFC3A52E}" type="pres">
      <dgm:prSet presAssocID="{2F3426F1-9614-4283-B011-84744BF3C3BF}" presName="childNode" presStyleLbl="node1" presStyleIdx="2" presStyleCnt="9">
        <dgm:presLayoutVars>
          <dgm:bulletEnabled val="1"/>
        </dgm:presLayoutVars>
      </dgm:prSet>
      <dgm:spPr/>
      <dgm:t>
        <a:bodyPr/>
        <a:lstStyle/>
        <a:p>
          <a:endParaRPr lang="en-US"/>
        </a:p>
      </dgm:t>
    </dgm:pt>
    <dgm:pt modelId="{418A0195-7F77-456F-A24A-CE65BC5BED7A}" type="pres">
      <dgm:prSet presAssocID="{2F3426F1-9614-4283-B011-84744BF3C3BF}" presName="aSpace2" presStyleCnt="0"/>
      <dgm:spPr/>
    </dgm:pt>
    <dgm:pt modelId="{D121E537-2518-4346-8F12-A4CAD7EB2D52}" type="pres">
      <dgm:prSet presAssocID="{60946B26-53DA-4171-864C-C03C940BB37A}" presName="childNode" presStyleLbl="node1" presStyleIdx="3" presStyleCnt="9">
        <dgm:presLayoutVars>
          <dgm:bulletEnabled val="1"/>
        </dgm:presLayoutVars>
      </dgm:prSet>
      <dgm:spPr/>
      <dgm:t>
        <a:bodyPr/>
        <a:lstStyle/>
        <a:p>
          <a:endParaRPr lang="en-US"/>
        </a:p>
      </dgm:t>
    </dgm:pt>
    <dgm:pt modelId="{DE5DFF15-0B2B-4542-8C2F-483247C44503}" type="pres">
      <dgm:prSet presAssocID="{1E919E05-218A-4DC2-9906-E4EE5A9B4132}" presName="aSpace" presStyleCnt="0"/>
      <dgm:spPr/>
    </dgm:pt>
    <dgm:pt modelId="{BB509CEA-7AFC-4C83-9D44-A3D6FB4EE44A}" type="pres">
      <dgm:prSet presAssocID="{365F544C-1021-4636-94A5-BB929161DE53}" presName="compNode" presStyleCnt="0"/>
      <dgm:spPr/>
    </dgm:pt>
    <dgm:pt modelId="{074F9DC5-210E-4A43-B878-A18CAE4BC7B3}" type="pres">
      <dgm:prSet presAssocID="{365F544C-1021-4636-94A5-BB929161DE53}" presName="aNode" presStyleLbl="bgShp" presStyleIdx="2" presStyleCnt="4" custLinFactNeighborX="38" custLinFactNeighborY="0"/>
      <dgm:spPr/>
      <dgm:t>
        <a:bodyPr/>
        <a:lstStyle/>
        <a:p>
          <a:endParaRPr lang="en-US"/>
        </a:p>
      </dgm:t>
    </dgm:pt>
    <dgm:pt modelId="{D0D55567-E338-4840-8F65-58CBD5BA47BA}" type="pres">
      <dgm:prSet presAssocID="{365F544C-1021-4636-94A5-BB929161DE53}" presName="textNode" presStyleLbl="bgShp" presStyleIdx="2" presStyleCnt="4"/>
      <dgm:spPr/>
      <dgm:t>
        <a:bodyPr/>
        <a:lstStyle/>
        <a:p>
          <a:endParaRPr lang="en-US"/>
        </a:p>
      </dgm:t>
    </dgm:pt>
    <dgm:pt modelId="{4DCE9653-87B3-4AE6-A96F-AEEE72087230}" type="pres">
      <dgm:prSet presAssocID="{365F544C-1021-4636-94A5-BB929161DE53}" presName="compChildNode" presStyleCnt="0"/>
      <dgm:spPr/>
    </dgm:pt>
    <dgm:pt modelId="{2E690A91-5DDB-4170-84AB-E66C91D95C11}" type="pres">
      <dgm:prSet presAssocID="{365F544C-1021-4636-94A5-BB929161DE53}" presName="theInnerList" presStyleCnt="0"/>
      <dgm:spPr/>
    </dgm:pt>
    <dgm:pt modelId="{AA358EB7-A5B1-476B-85FF-1DD4EFD43E6E}" type="pres">
      <dgm:prSet presAssocID="{A11A8A49-C26F-43E8-B22D-8C4E56379D33}" presName="childNode" presStyleLbl="node1" presStyleIdx="4" presStyleCnt="9">
        <dgm:presLayoutVars>
          <dgm:bulletEnabled val="1"/>
        </dgm:presLayoutVars>
      </dgm:prSet>
      <dgm:spPr/>
      <dgm:t>
        <a:bodyPr/>
        <a:lstStyle/>
        <a:p>
          <a:endParaRPr lang="en-US"/>
        </a:p>
      </dgm:t>
    </dgm:pt>
    <dgm:pt modelId="{7446E682-6A83-4826-AA23-1B51DD712248}" type="pres">
      <dgm:prSet presAssocID="{A11A8A49-C26F-43E8-B22D-8C4E56379D33}" presName="aSpace2" presStyleCnt="0"/>
      <dgm:spPr/>
    </dgm:pt>
    <dgm:pt modelId="{A3C43B48-0E59-47E9-BB88-B7B3EE54A460}" type="pres">
      <dgm:prSet presAssocID="{C68C4D8B-6F8E-48D4-879A-10A351B0FF00}" presName="childNode" presStyleLbl="node1" presStyleIdx="5" presStyleCnt="9">
        <dgm:presLayoutVars>
          <dgm:bulletEnabled val="1"/>
        </dgm:presLayoutVars>
      </dgm:prSet>
      <dgm:spPr/>
      <dgm:t>
        <a:bodyPr/>
        <a:lstStyle/>
        <a:p>
          <a:endParaRPr lang="en-US"/>
        </a:p>
      </dgm:t>
    </dgm:pt>
    <dgm:pt modelId="{DA6403C5-0F18-4FB0-AB0F-2682797DE1B6}" type="pres">
      <dgm:prSet presAssocID="{C68C4D8B-6F8E-48D4-879A-10A351B0FF00}" presName="aSpace2" presStyleCnt="0"/>
      <dgm:spPr/>
    </dgm:pt>
    <dgm:pt modelId="{35B69F27-729D-423E-BAD1-66B2EE545DCD}" type="pres">
      <dgm:prSet presAssocID="{1B532D4D-06FD-44C6-90B3-C139B7500749}" presName="childNode" presStyleLbl="node1" presStyleIdx="6" presStyleCnt="9">
        <dgm:presLayoutVars>
          <dgm:bulletEnabled val="1"/>
        </dgm:presLayoutVars>
      </dgm:prSet>
      <dgm:spPr/>
      <dgm:t>
        <a:bodyPr/>
        <a:lstStyle/>
        <a:p>
          <a:endParaRPr lang="en-US"/>
        </a:p>
      </dgm:t>
    </dgm:pt>
    <dgm:pt modelId="{24BA8ED3-FB50-428B-952F-BA1D9DDE1BFF}" type="pres">
      <dgm:prSet presAssocID="{365F544C-1021-4636-94A5-BB929161DE53}" presName="aSpace" presStyleCnt="0"/>
      <dgm:spPr/>
    </dgm:pt>
    <dgm:pt modelId="{EBB05666-7BDB-47E6-8944-A4D4FA4A6CD7}" type="pres">
      <dgm:prSet presAssocID="{A515BDA9-075C-4647-8364-0EC7B9E89B95}" presName="compNode" presStyleCnt="0"/>
      <dgm:spPr/>
    </dgm:pt>
    <dgm:pt modelId="{34469731-BC91-45F3-8628-2F583D296BCD}" type="pres">
      <dgm:prSet presAssocID="{A515BDA9-075C-4647-8364-0EC7B9E89B95}" presName="aNode" presStyleLbl="bgShp" presStyleIdx="3" presStyleCnt="4"/>
      <dgm:spPr/>
      <dgm:t>
        <a:bodyPr/>
        <a:lstStyle/>
        <a:p>
          <a:endParaRPr lang="en-US"/>
        </a:p>
      </dgm:t>
    </dgm:pt>
    <dgm:pt modelId="{E643E201-B11B-444E-BDB4-01B78592CDC5}" type="pres">
      <dgm:prSet presAssocID="{A515BDA9-075C-4647-8364-0EC7B9E89B95}" presName="textNode" presStyleLbl="bgShp" presStyleIdx="3" presStyleCnt="4"/>
      <dgm:spPr/>
      <dgm:t>
        <a:bodyPr/>
        <a:lstStyle/>
        <a:p>
          <a:endParaRPr lang="en-US"/>
        </a:p>
      </dgm:t>
    </dgm:pt>
    <dgm:pt modelId="{4CD0DC89-81AA-4D35-8F01-AF637B0C3BF5}" type="pres">
      <dgm:prSet presAssocID="{A515BDA9-075C-4647-8364-0EC7B9E89B95}" presName="compChildNode" presStyleCnt="0"/>
      <dgm:spPr/>
    </dgm:pt>
    <dgm:pt modelId="{B4D2A4F9-A61C-4874-AEEB-A8BE3B6946FA}" type="pres">
      <dgm:prSet presAssocID="{A515BDA9-075C-4647-8364-0EC7B9E89B95}" presName="theInnerList" presStyleCnt="0"/>
      <dgm:spPr/>
    </dgm:pt>
    <dgm:pt modelId="{1A73AFC5-33D9-4F62-94CC-5162DF97AB46}" type="pres">
      <dgm:prSet presAssocID="{424EB542-4F14-4819-B3C0-332150367B9B}" presName="childNode" presStyleLbl="node1" presStyleIdx="7" presStyleCnt="9">
        <dgm:presLayoutVars>
          <dgm:bulletEnabled val="1"/>
        </dgm:presLayoutVars>
      </dgm:prSet>
      <dgm:spPr/>
      <dgm:t>
        <a:bodyPr/>
        <a:lstStyle/>
        <a:p>
          <a:endParaRPr lang="en-US"/>
        </a:p>
      </dgm:t>
    </dgm:pt>
    <dgm:pt modelId="{10436F54-71E0-41BA-BB1F-68B4CF775521}" type="pres">
      <dgm:prSet presAssocID="{424EB542-4F14-4819-B3C0-332150367B9B}" presName="aSpace2" presStyleCnt="0"/>
      <dgm:spPr/>
    </dgm:pt>
    <dgm:pt modelId="{A0825041-FF5D-4CE7-807A-F5AA719AFC6C}" type="pres">
      <dgm:prSet presAssocID="{87B77CA6-FA78-403A-9E2A-CB49EFB65AD8}" presName="childNode" presStyleLbl="node1" presStyleIdx="8" presStyleCnt="9">
        <dgm:presLayoutVars>
          <dgm:bulletEnabled val="1"/>
        </dgm:presLayoutVars>
      </dgm:prSet>
      <dgm:spPr/>
      <dgm:t>
        <a:bodyPr/>
        <a:lstStyle/>
        <a:p>
          <a:endParaRPr lang="en-US"/>
        </a:p>
      </dgm:t>
    </dgm:pt>
  </dgm:ptLst>
  <dgm:cxnLst>
    <dgm:cxn modelId="{22EBCB7A-CB79-4D8A-8789-4D0DDB96E7F0}" srcId="{A515BDA9-075C-4647-8364-0EC7B9E89B95}" destId="{424EB542-4F14-4819-B3C0-332150367B9B}" srcOrd="0" destOrd="0" parTransId="{C866C1A3-4F09-4EFE-A13D-8BB7A7892C23}" sibTransId="{D2A96215-F60D-48AB-AE8B-DC897A7A5EF5}"/>
    <dgm:cxn modelId="{175945EE-8810-4550-BA1D-1630EDA7D3DC}" type="presOf" srcId="{A11A8A49-C26F-43E8-B22D-8C4E56379D33}" destId="{AA358EB7-A5B1-476B-85FF-1DD4EFD43E6E}" srcOrd="0" destOrd="0" presId="urn:microsoft.com/office/officeart/2005/8/layout/lProcess2"/>
    <dgm:cxn modelId="{5D01A110-784B-4E62-8C1F-7A81B793C133}" srcId="{A515BDA9-075C-4647-8364-0EC7B9E89B95}" destId="{87B77CA6-FA78-403A-9E2A-CB49EFB65AD8}" srcOrd="1" destOrd="0" parTransId="{2C207533-05BB-4E12-8AA1-96DE75145CEE}" sibTransId="{CC3A47AD-CED6-4DFD-9941-BB2FD38360A2}"/>
    <dgm:cxn modelId="{9301E0EE-0AA5-4CE8-8050-7D83D708D489}" srcId="{7A793E77-280A-464D-89DA-6D4143235D93}" destId="{1E919E05-218A-4DC2-9906-E4EE5A9B4132}" srcOrd="1" destOrd="0" parTransId="{A1DF2833-4B67-4DD6-A822-FD57E9588AA1}" sibTransId="{2AF6CC2B-2B78-4C35-9334-221E2729B25F}"/>
    <dgm:cxn modelId="{A578E001-27DE-4B6E-AE62-4776EC210840}" type="presOf" srcId="{87B77CA6-FA78-403A-9E2A-CB49EFB65AD8}" destId="{A0825041-FF5D-4CE7-807A-F5AA719AFC6C}" srcOrd="0" destOrd="0" presId="urn:microsoft.com/office/officeart/2005/8/layout/lProcess2"/>
    <dgm:cxn modelId="{F7B1B6E2-1148-4667-B5A0-57BEEDD77C54}" srcId="{365F544C-1021-4636-94A5-BB929161DE53}" destId="{C68C4D8B-6F8E-48D4-879A-10A351B0FF00}" srcOrd="1" destOrd="0" parTransId="{C0BB23A6-4B4E-462F-AF93-B09393B1A881}" sibTransId="{F88BD7ED-0B07-452C-965D-86BCE52D98C9}"/>
    <dgm:cxn modelId="{DB605861-77B7-44BD-ADD0-4A0DA816B9A7}" type="presOf" srcId="{A515BDA9-075C-4647-8364-0EC7B9E89B95}" destId="{34469731-BC91-45F3-8628-2F583D296BCD}" srcOrd="0" destOrd="0" presId="urn:microsoft.com/office/officeart/2005/8/layout/lProcess2"/>
    <dgm:cxn modelId="{FE4B65B6-C296-4EA5-B3BE-D74EC02ADD69}" srcId="{1E919E05-218A-4DC2-9906-E4EE5A9B4132}" destId="{60946B26-53DA-4171-864C-C03C940BB37A}" srcOrd="1" destOrd="0" parTransId="{2CE6F35A-FDC9-4BEA-8CDC-C09497AA3F13}" sibTransId="{412FC220-C9C6-4EA8-9D00-0AAA1FB0889C}"/>
    <dgm:cxn modelId="{54C1F2CE-157A-486A-B072-91A876E741D7}" type="presOf" srcId="{C92D8905-343A-4927-8002-5382F9946F8D}" destId="{EFB82632-B3AC-437C-B161-13AC5F9D1859}" srcOrd="0" destOrd="0" presId="urn:microsoft.com/office/officeart/2005/8/layout/lProcess2"/>
    <dgm:cxn modelId="{B6406BF8-87AE-463E-9A0D-DE9B8A4F9610}" type="presOf" srcId="{A515BDA9-075C-4647-8364-0EC7B9E89B95}" destId="{E643E201-B11B-444E-BDB4-01B78592CDC5}" srcOrd="1" destOrd="0" presId="urn:microsoft.com/office/officeart/2005/8/layout/lProcess2"/>
    <dgm:cxn modelId="{FCEDFD86-67E8-43B1-B634-AE1A7B508063}" type="presOf" srcId="{365F544C-1021-4636-94A5-BB929161DE53}" destId="{074F9DC5-210E-4A43-B878-A18CAE4BC7B3}" srcOrd="0" destOrd="0" presId="urn:microsoft.com/office/officeart/2005/8/layout/lProcess2"/>
    <dgm:cxn modelId="{492958CC-CD96-4702-8702-A9A56F23661F}" type="presOf" srcId="{1B532D4D-06FD-44C6-90B3-C139B7500749}" destId="{35B69F27-729D-423E-BAD1-66B2EE545DCD}" srcOrd="0" destOrd="0" presId="urn:microsoft.com/office/officeart/2005/8/layout/lProcess2"/>
    <dgm:cxn modelId="{AB67CFBE-1341-4D24-8110-4D164F54FD90}" srcId="{7A793E77-280A-464D-89DA-6D4143235D93}" destId="{365F544C-1021-4636-94A5-BB929161DE53}" srcOrd="2" destOrd="0" parTransId="{CB803FAE-430B-4AE6-A308-93D32D094142}" sibTransId="{E8F51BD0-6094-48C5-8D2C-4D0890C392CC}"/>
    <dgm:cxn modelId="{F6D12C96-1030-4ACB-9CD8-85B358305C20}" type="presOf" srcId="{1E919E05-218A-4DC2-9906-E4EE5A9B4132}" destId="{ADDB6A40-8BB0-4F8D-B0A9-AE902869750A}" srcOrd="1" destOrd="0" presId="urn:microsoft.com/office/officeart/2005/8/layout/lProcess2"/>
    <dgm:cxn modelId="{ED343F76-F89B-4F70-B6DC-1C5164F60829}" type="presOf" srcId="{60946B26-53DA-4171-864C-C03C940BB37A}" destId="{D121E537-2518-4346-8F12-A4CAD7EB2D52}" srcOrd="0" destOrd="0" presId="urn:microsoft.com/office/officeart/2005/8/layout/lProcess2"/>
    <dgm:cxn modelId="{DB7214F1-B33D-4CC4-BF0A-D972F92B9D07}" type="presOf" srcId="{2F3426F1-9614-4283-B011-84744BF3C3BF}" destId="{1D29A5DD-5DC4-4744-9518-AF96EFC3A52E}" srcOrd="0" destOrd="0" presId="urn:microsoft.com/office/officeart/2005/8/layout/lProcess2"/>
    <dgm:cxn modelId="{86C4C0C7-2C40-42B1-AABC-048DC35A09D4}" type="presOf" srcId="{424EB542-4F14-4819-B3C0-332150367B9B}" destId="{1A73AFC5-33D9-4F62-94CC-5162DF97AB46}" srcOrd="0" destOrd="0" presId="urn:microsoft.com/office/officeart/2005/8/layout/lProcess2"/>
    <dgm:cxn modelId="{300869C3-C60D-471A-B16F-3202BA82839F}" srcId="{365F544C-1021-4636-94A5-BB929161DE53}" destId="{1B532D4D-06FD-44C6-90B3-C139B7500749}" srcOrd="2" destOrd="0" parTransId="{1A48E076-40AD-4B20-9488-FE1FDC0485C4}" sibTransId="{8CD33AB2-10CC-4287-BD81-D382177FE4E6}"/>
    <dgm:cxn modelId="{850DF2B9-E258-4765-9BAF-3A7BEB32673B}" srcId="{365F544C-1021-4636-94A5-BB929161DE53}" destId="{A11A8A49-C26F-43E8-B22D-8C4E56379D33}" srcOrd="0" destOrd="0" parTransId="{54E120B4-B7FE-4F3A-A709-4E798BBA78F7}" sibTransId="{CBB2FFEE-7B3E-429C-BAAF-6DA9827E57BA}"/>
    <dgm:cxn modelId="{77621C7F-E8EF-47D1-A5BE-ABBA63FF0A0F}" srcId="{11EA9BDF-3A90-4871-AB17-EC3E1B68F7F0}" destId="{C8888E26-6681-403E-A322-11D2382BB177}" srcOrd="1" destOrd="0" parTransId="{E151CC8A-17A4-41AC-9DE6-39BBD0C23001}" sibTransId="{54AE8A26-DE15-40B9-89E1-BD5CE6EB1A63}"/>
    <dgm:cxn modelId="{BD75C202-D463-4F1C-9284-EB2841C1B869}" type="presOf" srcId="{C8888E26-6681-403E-A322-11D2382BB177}" destId="{5DC1465E-8A74-434C-B1E2-4FD056C36D59}" srcOrd="0" destOrd="0" presId="urn:microsoft.com/office/officeart/2005/8/layout/lProcess2"/>
    <dgm:cxn modelId="{C1205B78-F403-4C01-9AF9-B9B6FA3B6356}" srcId="{7A793E77-280A-464D-89DA-6D4143235D93}" destId="{11EA9BDF-3A90-4871-AB17-EC3E1B68F7F0}" srcOrd="0" destOrd="0" parTransId="{0CA38BD7-6DA5-49AB-A8F3-6CB56A6114D5}" sibTransId="{7169FA3F-6C05-4965-BFAF-CD07FE315422}"/>
    <dgm:cxn modelId="{AFA0AF26-D383-4C2D-BC0B-1C72BC636FE5}" type="presOf" srcId="{1E919E05-218A-4DC2-9906-E4EE5A9B4132}" destId="{CD25C11B-C5D6-4EDB-9A4E-1E04D4ACA1A9}" srcOrd="0" destOrd="0" presId="urn:microsoft.com/office/officeart/2005/8/layout/lProcess2"/>
    <dgm:cxn modelId="{B0537A13-4A6F-4F9C-9CB3-962750F50550}" type="presOf" srcId="{365F544C-1021-4636-94A5-BB929161DE53}" destId="{D0D55567-E338-4840-8F65-58CBD5BA47BA}" srcOrd="1" destOrd="0" presId="urn:microsoft.com/office/officeart/2005/8/layout/lProcess2"/>
    <dgm:cxn modelId="{B5DFFEF4-89B6-4875-923C-040B7F41BA73}" type="presOf" srcId="{7A793E77-280A-464D-89DA-6D4143235D93}" destId="{03E70D04-23DC-49D0-8468-A732081124C0}" srcOrd="0" destOrd="0" presId="urn:microsoft.com/office/officeart/2005/8/layout/lProcess2"/>
    <dgm:cxn modelId="{B686BB98-9C62-46B1-8DCC-B6D1BAF322FD}" type="presOf" srcId="{11EA9BDF-3A90-4871-AB17-EC3E1B68F7F0}" destId="{07659DF7-847B-4EB4-B253-0D0C86F2EB4B}" srcOrd="0" destOrd="0" presId="urn:microsoft.com/office/officeart/2005/8/layout/lProcess2"/>
    <dgm:cxn modelId="{0EC38073-1159-485E-9231-3A2DD6331F87}" type="presOf" srcId="{C68C4D8B-6F8E-48D4-879A-10A351B0FF00}" destId="{A3C43B48-0E59-47E9-BB88-B7B3EE54A460}" srcOrd="0" destOrd="0" presId="urn:microsoft.com/office/officeart/2005/8/layout/lProcess2"/>
    <dgm:cxn modelId="{B81ACB5E-9CBF-43A1-A3DE-E756DE956047}" srcId="{11EA9BDF-3A90-4871-AB17-EC3E1B68F7F0}" destId="{C92D8905-343A-4927-8002-5382F9946F8D}" srcOrd="0" destOrd="0" parTransId="{386B1166-5C8B-49AC-8E28-9F22632F09D4}" sibTransId="{29F8D6E0-E8AB-401F-B1E1-8C512A5C6C64}"/>
    <dgm:cxn modelId="{ACA63E0F-6A65-4EAA-9A11-BF61814485BB}" type="presOf" srcId="{11EA9BDF-3A90-4871-AB17-EC3E1B68F7F0}" destId="{BF9CB6BC-42A4-46FE-AF20-E4BDCEA9F16A}" srcOrd="1" destOrd="0" presId="urn:microsoft.com/office/officeart/2005/8/layout/lProcess2"/>
    <dgm:cxn modelId="{E2333955-D02C-449C-8AB6-6E2B75420127}" srcId="{1E919E05-218A-4DC2-9906-E4EE5A9B4132}" destId="{2F3426F1-9614-4283-B011-84744BF3C3BF}" srcOrd="0" destOrd="0" parTransId="{B70A4050-7197-4951-8D06-8E1D0FF1F307}" sibTransId="{94F342AE-20DE-48B8-8022-5AADA1FD6591}"/>
    <dgm:cxn modelId="{240DADCE-2DCF-4323-8D88-4E303C998978}" srcId="{7A793E77-280A-464D-89DA-6D4143235D93}" destId="{A515BDA9-075C-4647-8364-0EC7B9E89B95}" srcOrd="3" destOrd="0" parTransId="{17F80064-E741-4942-92E3-0C9D9E6D82A2}" sibTransId="{42FE47B6-E92E-4AD4-8B6E-9649FBD1A755}"/>
    <dgm:cxn modelId="{E3D588E4-73DF-41B8-9D56-D7D6F6A16544}" type="presParOf" srcId="{03E70D04-23DC-49D0-8468-A732081124C0}" destId="{0B6B5C3E-484C-4E38-977D-23312371506B}" srcOrd="0" destOrd="0" presId="urn:microsoft.com/office/officeart/2005/8/layout/lProcess2"/>
    <dgm:cxn modelId="{BBA9A0E6-8FEE-44C0-B1A9-D9B9C1D5A2E3}" type="presParOf" srcId="{0B6B5C3E-484C-4E38-977D-23312371506B}" destId="{07659DF7-847B-4EB4-B253-0D0C86F2EB4B}" srcOrd="0" destOrd="0" presId="urn:microsoft.com/office/officeart/2005/8/layout/lProcess2"/>
    <dgm:cxn modelId="{0090AED3-3E56-44A5-8E37-582619F1DB8A}" type="presParOf" srcId="{0B6B5C3E-484C-4E38-977D-23312371506B}" destId="{BF9CB6BC-42A4-46FE-AF20-E4BDCEA9F16A}" srcOrd="1" destOrd="0" presId="urn:microsoft.com/office/officeart/2005/8/layout/lProcess2"/>
    <dgm:cxn modelId="{11180344-04F6-48AB-9BE6-142786F3AAD3}" type="presParOf" srcId="{0B6B5C3E-484C-4E38-977D-23312371506B}" destId="{F65DF658-696F-48A0-9C5C-E5172796F551}" srcOrd="2" destOrd="0" presId="urn:microsoft.com/office/officeart/2005/8/layout/lProcess2"/>
    <dgm:cxn modelId="{A8DC545A-06AC-4025-9E93-C79456C1B45D}" type="presParOf" srcId="{F65DF658-696F-48A0-9C5C-E5172796F551}" destId="{58A22C77-D260-4387-88AB-1E9E4F4AF510}" srcOrd="0" destOrd="0" presId="urn:microsoft.com/office/officeart/2005/8/layout/lProcess2"/>
    <dgm:cxn modelId="{9A1B27EB-AC22-42C6-ACA2-5AE0B8F1D377}" type="presParOf" srcId="{58A22C77-D260-4387-88AB-1E9E4F4AF510}" destId="{EFB82632-B3AC-437C-B161-13AC5F9D1859}" srcOrd="0" destOrd="0" presId="urn:microsoft.com/office/officeart/2005/8/layout/lProcess2"/>
    <dgm:cxn modelId="{EBF03056-E3F4-408D-941E-0C0E9635610F}" type="presParOf" srcId="{58A22C77-D260-4387-88AB-1E9E4F4AF510}" destId="{EB6722B7-917B-4FA7-9C45-5254AA402E02}" srcOrd="1" destOrd="0" presId="urn:microsoft.com/office/officeart/2005/8/layout/lProcess2"/>
    <dgm:cxn modelId="{44FDE2CF-77BF-4B46-BA1B-6785F6B0DA30}" type="presParOf" srcId="{58A22C77-D260-4387-88AB-1E9E4F4AF510}" destId="{5DC1465E-8A74-434C-B1E2-4FD056C36D59}" srcOrd="2" destOrd="0" presId="urn:microsoft.com/office/officeart/2005/8/layout/lProcess2"/>
    <dgm:cxn modelId="{6EE720FF-CE55-40B2-BBA3-1C06A3162CA2}" type="presParOf" srcId="{03E70D04-23DC-49D0-8468-A732081124C0}" destId="{A39F4108-1E31-4A6B-8F8C-C003EB4DA61E}" srcOrd="1" destOrd="0" presId="urn:microsoft.com/office/officeart/2005/8/layout/lProcess2"/>
    <dgm:cxn modelId="{0895E75B-4578-4762-B637-BB02D0AA1B09}" type="presParOf" srcId="{03E70D04-23DC-49D0-8468-A732081124C0}" destId="{0E0B0CB5-7969-4824-9B98-0935CEEFEFA1}" srcOrd="2" destOrd="0" presId="urn:microsoft.com/office/officeart/2005/8/layout/lProcess2"/>
    <dgm:cxn modelId="{3634919D-4492-4094-9D41-12C350DA3F66}" type="presParOf" srcId="{0E0B0CB5-7969-4824-9B98-0935CEEFEFA1}" destId="{CD25C11B-C5D6-4EDB-9A4E-1E04D4ACA1A9}" srcOrd="0" destOrd="0" presId="urn:microsoft.com/office/officeart/2005/8/layout/lProcess2"/>
    <dgm:cxn modelId="{80A453D5-C02D-4C04-954A-51E8ED975D54}" type="presParOf" srcId="{0E0B0CB5-7969-4824-9B98-0935CEEFEFA1}" destId="{ADDB6A40-8BB0-4F8D-B0A9-AE902869750A}" srcOrd="1" destOrd="0" presId="urn:microsoft.com/office/officeart/2005/8/layout/lProcess2"/>
    <dgm:cxn modelId="{B5F579CA-CACD-4FF1-A645-651494239DD5}" type="presParOf" srcId="{0E0B0CB5-7969-4824-9B98-0935CEEFEFA1}" destId="{1EA75953-B6CE-4EB8-AD5B-DE013BA5617C}" srcOrd="2" destOrd="0" presId="urn:microsoft.com/office/officeart/2005/8/layout/lProcess2"/>
    <dgm:cxn modelId="{F605438C-4B86-4C61-9111-932B085DF757}" type="presParOf" srcId="{1EA75953-B6CE-4EB8-AD5B-DE013BA5617C}" destId="{1616EEEA-3385-4534-8486-AC15A3FDD734}" srcOrd="0" destOrd="0" presId="urn:microsoft.com/office/officeart/2005/8/layout/lProcess2"/>
    <dgm:cxn modelId="{17D3C63F-938F-4684-A8A8-AE70ABD03E45}" type="presParOf" srcId="{1616EEEA-3385-4534-8486-AC15A3FDD734}" destId="{1D29A5DD-5DC4-4744-9518-AF96EFC3A52E}" srcOrd="0" destOrd="0" presId="urn:microsoft.com/office/officeart/2005/8/layout/lProcess2"/>
    <dgm:cxn modelId="{E32F4F9B-C207-4EDC-BAB8-7119E4F657D3}" type="presParOf" srcId="{1616EEEA-3385-4534-8486-AC15A3FDD734}" destId="{418A0195-7F77-456F-A24A-CE65BC5BED7A}" srcOrd="1" destOrd="0" presId="urn:microsoft.com/office/officeart/2005/8/layout/lProcess2"/>
    <dgm:cxn modelId="{AA14DBD4-ABCD-473D-83E6-5393B460E602}" type="presParOf" srcId="{1616EEEA-3385-4534-8486-AC15A3FDD734}" destId="{D121E537-2518-4346-8F12-A4CAD7EB2D52}" srcOrd="2" destOrd="0" presId="urn:microsoft.com/office/officeart/2005/8/layout/lProcess2"/>
    <dgm:cxn modelId="{3E9243D2-A749-44C1-A787-21404028B0B2}" type="presParOf" srcId="{03E70D04-23DC-49D0-8468-A732081124C0}" destId="{DE5DFF15-0B2B-4542-8C2F-483247C44503}" srcOrd="3" destOrd="0" presId="urn:microsoft.com/office/officeart/2005/8/layout/lProcess2"/>
    <dgm:cxn modelId="{AB62DB4A-B486-4334-9EF7-AF400FF403BC}" type="presParOf" srcId="{03E70D04-23DC-49D0-8468-A732081124C0}" destId="{BB509CEA-7AFC-4C83-9D44-A3D6FB4EE44A}" srcOrd="4" destOrd="0" presId="urn:microsoft.com/office/officeart/2005/8/layout/lProcess2"/>
    <dgm:cxn modelId="{E10C67FF-E023-4183-8299-C2ABD07904D1}" type="presParOf" srcId="{BB509CEA-7AFC-4C83-9D44-A3D6FB4EE44A}" destId="{074F9DC5-210E-4A43-B878-A18CAE4BC7B3}" srcOrd="0" destOrd="0" presId="urn:microsoft.com/office/officeart/2005/8/layout/lProcess2"/>
    <dgm:cxn modelId="{63599FE2-3801-4870-9DC8-461D53A48B83}" type="presParOf" srcId="{BB509CEA-7AFC-4C83-9D44-A3D6FB4EE44A}" destId="{D0D55567-E338-4840-8F65-58CBD5BA47BA}" srcOrd="1" destOrd="0" presId="urn:microsoft.com/office/officeart/2005/8/layout/lProcess2"/>
    <dgm:cxn modelId="{6A54C1CE-7565-4EAE-A87E-905CB665C721}" type="presParOf" srcId="{BB509CEA-7AFC-4C83-9D44-A3D6FB4EE44A}" destId="{4DCE9653-87B3-4AE6-A96F-AEEE72087230}" srcOrd="2" destOrd="0" presId="urn:microsoft.com/office/officeart/2005/8/layout/lProcess2"/>
    <dgm:cxn modelId="{9E011251-687A-4FCD-A825-48D6580406E7}" type="presParOf" srcId="{4DCE9653-87B3-4AE6-A96F-AEEE72087230}" destId="{2E690A91-5DDB-4170-84AB-E66C91D95C11}" srcOrd="0" destOrd="0" presId="urn:microsoft.com/office/officeart/2005/8/layout/lProcess2"/>
    <dgm:cxn modelId="{AC7B8B38-524C-4882-8F16-39E99149A5BF}" type="presParOf" srcId="{2E690A91-5DDB-4170-84AB-E66C91D95C11}" destId="{AA358EB7-A5B1-476B-85FF-1DD4EFD43E6E}" srcOrd="0" destOrd="0" presId="urn:microsoft.com/office/officeart/2005/8/layout/lProcess2"/>
    <dgm:cxn modelId="{99A6C0D8-2B3B-4F43-8DF3-E42051268B37}" type="presParOf" srcId="{2E690A91-5DDB-4170-84AB-E66C91D95C11}" destId="{7446E682-6A83-4826-AA23-1B51DD712248}" srcOrd="1" destOrd="0" presId="urn:microsoft.com/office/officeart/2005/8/layout/lProcess2"/>
    <dgm:cxn modelId="{1D83E35E-A5F3-4A29-B267-7DEF9ED7A491}" type="presParOf" srcId="{2E690A91-5DDB-4170-84AB-E66C91D95C11}" destId="{A3C43B48-0E59-47E9-BB88-B7B3EE54A460}" srcOrd="2" destOrd="0" presId="urn:microsoft.com/office/officeart/2005/8/layout/lProcess2"/>
    <dgm:cxn modelId="{301238BD-79B8-4CBF-AD09-272531E54645}" type="presParOf" srcId="{2E690A91-5DDB-4170-84AB-E66C91D95C11}" destId="{DA6403C5-0F18-4FB0-AB0F-2682797DE1B6}" srcOrd="3" destOrd="0" presId="urn:microsoft.com/office/officeart/2005/8/layout/lProcess2"/>
    <dgm:cxn modelId="{F0B89E4A-911A-4EF0-BFDD-9A5B67BA8EBA}" type="presParOf" srcId="{2E690A91-5DDB-4170-84AB-E66C91D95C11}" destId="{35B69F27-729D-423E-BAD1-66B2EE545DCD}" srcOrd="4" destOrd="0" presId="urn:microsoft.com/office/officeart/2005/8/layout/lProcess2"/>
    <dgm:cxn modelId="{D7A9CACD-809F-4B93-B116-CDD07F2A96A9}" type="presParOf" srcId="{03E70D04-23DC-49D0-8468-A732081124C0}" destId="{24BA8ED3-FB50-428B-952F-BA1D9DDE1BFF}" srcOrd="5" destOrd="0" presId="urn:microsoft.com/office/officeart/2005/8/layout/lProcess2"/>
    <dgm:cxn modelId="{6479D61B-9A12-4320-9FD6-415B30E9DBA7}" type="presParOf" srcId="{03E70D04-23DC-49D0-8468-A732081124C0}" destId="{EBB05666-7BDB-47E6-8944-A4D4FA4A6CD7}" srcOrd="6" destOrd="0" presId="urn:microsoft.com/office/officeart/2005/8/layout/lProcess2"/>
    <dgm:cxn modelId="{1DF7A692-9A33-47B3-85DA-E3624057672A}" type="presParOf" srcId="{EBB05666-7BDB-47E6-8944-A4D4FA4A6CD7}" destId="{34469731-BC91-45F3-8628-2F583D296BCD}" srcOrd="0" destOrd="0" presId="urn:microsoft.com/office/officeart/2005/8/layout/lProcess2"/>
    <dgm:cxn modelId="{3B012B95-090F-4F46-AF49-2FFA1F92239C}" type="presParOf" srcId="{EBB05666-7BDB-47E6-8944-A4D4FA4A6CD7}" destId="{E643E201-B11B-444E-BDB4-01B78592CDC5}" srcOrd="1" destOrd="0" presId="urn:microsoft.com/office/officeart/2005/8/layout/lProcess2"/>
    <dgm:cxn modelId="{467E10EB-D6F5-49E2-8670-4F64676370C2}" type="presParOf" srcId="{EBB05666-7BDB-47E6-8944-A4D4FA4A6CD7}" destId="{4CD0DC89-81AA-4D35-8F01-AF637B0C3BF5}" srcOrd="2" destOrd="0" presId="urn:microsoft.com/office/officeart/2005/8/layout/lProcess2"/>
    <dgm:cxn modelId="{9BF26A5D-CFBF-4920-8617-591BB0D665BA}" type="presParOf" srcId="{4CD0DC89-81AA-4D35-8F01-AF637B0C3BF5}" destId="{B4D2A4F9-A61C-4874-AEEB-A8BE3B6946FA}" srcOrd="0" destOrd="0" presId="urn:microsoft.com/office/officeart/2005/8/layout/lProcess2"/>
    <dgm:cxn modelId="{8957DE58-52C1-4A5B-A18B-8AD4B7D64505}" type="presParOf" srcId="{B4D2A4F9-A61C-4874-AEEB-A8BE3B6946FA}" destId="{1A73AFC5-33D9-4F62-94CC-5162DF97AB46}" srcOrd="0" destOrd="0" presId="urn:microsoft.com/office/officeart/2005/8/layout/lProcess2"/>
    <dgm:cxn modelId="{1217C948-01A0-4DB1-817C-151A44C51A18}" type="presParOf" srcId="{B4D2A4F9-A61C-4874-AEEB-A8BE3B6946FA}" destId="{10436F54-71E0-41BA-BB1F-68B4CF775521}" srcOrd="1" destOrd="0" presId="urn:microsoft.com/office/officeart/2005/8/layout/lProcess2"/>
    <dgm:cxn modelId="{7BE7DD5C-BC32-4520-9C4E-1194F9B6706B}" type="presParOf" srcId="{B4D2A4F9-A61C-4874-AEEB-A8BE3B6946FA}" destId="{A0825041-FF5D-4CE7-807A-F5AA719AFC6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9DF7-847B-4EB4-B253-0D0C86F2EB4B}">
      <dsp:nvSpPr>
        <dsp:cNvPr id="0" name=""/>
        <dsp:cNvSpPr/>
      </dsp:nvSpPr>
      <dsp:spPr>
        <a:xfrm>
          <a:off x="1887" y="0"/>
          <a:ext cx="1851972" cy="443132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Year One</a:t>
          </a:r>
          <a:endParaRPr lang="en-US" sz="3900" kern="1200" dirty="0"/>
        </a:p>
      </dsp:txBody>
      <dsp:txXfrm>
        <a:off x="1887" y="0"/>
        <a:ext cx="1851972" cy="1329396"/>
      </dsp:txXfrm>
    </dsp:sp>
    <dsp:sp modelId="{EFB82632-B3AC-437C-B161-13AC5F9D1859}">
      <dsp:nvSpPr>
        <dsp:cNvPr id="0" name=""/>
        <dsp:cNvSpPr/>
      </dsp:nvSpPr>
      <dsp:spPr>
        <a:xfrm>
          <a:off x="187084" y="1330695"/>
          <a:ext cx="1481578" cy="13361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CLNA</a:t>
          </a:r>
          <a:endParaRPr lang="en-US" sz="1800" kern="1200" dirty="0"/>
        </a:p>
      </dsp:txBody>
      <dsp:txXfrm>
        <a:off x="226217" y="1369828"/>
        <a:ext cx="1403312" cy="1257838"/>
      </dsp:txXfrm>
    </dsp:sp>
    <dsp:sp modelId="{5DC1465E-8A74-434C-B1E2-4FD056C36D59}">
      <dsp:nvSpPr>
        <dsp:cNvPr id="0" name=""/>
        <dsp:cNvSpPr/>
      </dsp:nvSpPr>
      <dsp:spPr>
        <a:xfrm>
          <a:off x="187084" y="2872354"/>
          <a:ext cx="1481578" cy="1336104"/>
        </a:xfrm>
        <a:prstGeom prst="roundRect">
          <a:avLst>
            <a:gd name="adj" fmla="val 10000"/>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Full Application</a:t>
          </a:r>
          <a:endParaRPr lang="en-US" sz="1800" kern="1200" dirty="0"/>
        </a:p>
      </dsp:txBody>
      <dsp:txXfrm>
        <a:off x="226217" y="2911487"/>
        <a:ext cx="1403312" cy="1257838"/>
      </dsp:txXfrm>
    </dsp:sp>
    <dsp:sp modelId="{CD25C11B-C5D6-4EDB-9A4E-1E04D4ACA1A9}">
      <dsp:nvSpPr>
        <dsp:cNvPr id="0" name=""/>
        <dsp:cNvSpPr/>
      </dsp:nvSpPr>
      <dsp:spPr>
        <a:xfrm>
          <a:off x="1992757" y="0"/>
          <a:ext cx="1851972" cy="443132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Year Two</a:t>
          </a:r>
          <a:endParaRPr lang="en-US" sz="3900" kern="1200" dirty="0"/>
        </a:p>
      </dsp:txBody>
      <dsp:txXfrm>
        <a:off x="1992757" y="0"/>
        <a:ext cx="1851972" cy="1329396"/>
      </dsp:txXfrm>
    </dsp:sp>
    <dsp:sp modelId="{1D29A5DD-5DC4-4744-9518-AF96EFC3A52E}">
      <dsp:nvSpPr>
        <dsp:cNvPr id="0" name=""/>
        <dsp:cNvSpPr/>
      </dsp:nvSpPr>
      <dsp:spPr>
        <a:xfrm>
          <a:off x="2177955" y="1330695"/>
          <a:ext cx="1481578" cy="133610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Budget</a:t>
          </a:r>
          <a:endParaRPr lang="en-US" sz="1800" kern="1200" dirty="0"/>
        </a:p>
      </dsp:txBody>
      <dsp:txXfrm>
        <a:off x="2217088" y="1369828"/>
        <a:ext cx="1403312" cy="1257838"/>
      </dsp:txXfrm>
    </dsp:sp>
    <dsp:sp modelId="{D121E537-2518-4346-8F12-A4CAD7EB2D52}">
      <dsp:nvSpPr>
        <dsp:cNvPr id="0" name=""/>
        <dsp:cNvSpPr/>
      </dsp:nvSpPr>
      <dsp:spPr>
        <a:xfrm>
          <a:off x="2177955" y="2872354"/>
          <a:ext cx="1481578" cy="1336104"/>
        </a:xfrm>
        <a:prstGeom prst="roundRect">
          <a:avLst>
            <a:gd name="adj" fmla="val 10000"/>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Any </a:t>
          </a:r>
          <a:r>
            <a:rPr lang="en-US" sz="1800" i="1" kern="1200" dirty="0" smtClean="0"/>
            <a:t>Changes</a:t>
          </a:r>
          <a:r>
            <a:rPr lang="en-US" sz="1800" kern="1200" dirty="0" smtClean="0"/>
            <a:t> to Application</a:t>
          </a:r>
          <a:endParaRPr lang="en-US" sz="1800" kern="1200" dirty="0"/>
        </a:p>
      </dsp:txBody>
      <dsp:txXfrm>
        <a:off x="2217088" y="2911487"/>
        <a:ext cx="1403312" cy="1257838"/>
      </dsp:txXfrm>
    </dsp:sp>
    <dsp:sp modelId="{074F9DC5-210E-4A43-B878-A18CAE4BC7B3}">
      <dsp:nvSpPr>
        <dsp:cNvPr id="0" name=""/>
        <dsp:cNvSpPr/>
      </dsp:nvSpPr>
      <dsp:spPr>
        <a:xfrm>
          <a:off x="3984332" y="0"/>
          <a:ext cx="1851972" cy="443132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Year Three</a:t>
          </a:r>
          <a:endParaRPr lang="en-US" sz="3900" kern="1200" dirty="0"/>
        </a:p>
      </dsp:txBody>
      <dsp:txXfrm>
        <a:off x="3984332" y="0"/>
        <a:ext cx="1851972" cy="1329396"/>
      </dsp:txXfrm>
    </dsp:sp>
    <dsp:sp modelId="{AA358EB7-A5B1-476B-85FF-1DD4EFD43E6E}">
      <dsp:nvSpPr>
        <dsp:cNvPr id="0" name=""/>
        <dsp:cNvSpPr/>
      </dsp:nvSpPr>
      <dsp:spPr>
        <a:xfrm>
          <a:off x="4168825" y="1329775"/>
          <a:ext cx="1481578" cy="87057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CLNA</a:t>
          </a:r>
          <a:endParaRPr lang="en-US" sz="1800" kern="1200" dirty="0"/>
        </a:p>
      </dsp:txBody>
      <dsp:txXfrm>
        <a:off x="4194323" y="1355273"/>
        <a:ext cx="1430582" cy="819581"/>
      </dsp:txXfrm>
    </dsp:sp>
    <dsp:sp modelId="{A3C43B48-0E59-47E9-BB88-B7B3EE54A460}">
      <dsp:nvSpPr>
        <dsp:cNvPr id="0" name=""/>
        <dsp:cNvSpPr/>
      </dsp:nvSpPr>
      <dsp:spPr>
        <a:xfrm>
          <a:off x="4168825" y="2334288"/>
          <a:ext cx="1481578" cy="870577"/>
        </a:xfrm>
        <a:prstGeom prst="roundRect">
          <a:avLst>
            <a:gd name="adj" fmla="val 10000"/>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Budget</a:t>
          </a:r>
          <a:endParaRPr lang="en-US" sz="1800" kern="1200" dirty="0"/>
        </a:p>
      </dsp:txBody>
      <dsp:txXfrm>
        <a:off x="4194323" y="2359786"/>
        <a:ext cx="1430582" cy="819581"/>
      </dsp:txXfrm>
    </dsp:sp>
    <dsp:sp modelId="{35B69F27-729D-423E-BAD1-66B2EE545DCD}">
      <dsp:nvSpPr>
        <dsp:cNvPr id="0" name=""/>
        <dsp:cNvSpPr/>
      </dsp:nvSpPr>
      <dsp:spPr>
        <a:xfrm>
          <a:off x="4168825" y="3338800"/>
          <a:ext cx="1481578" cy="870577"/>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Any </a:t>
          </a:r>
          <a:r>
            <a:rPr lang="en-US" sz="1800" i="1" kern="1200" dirty="0" smtClean="0"/>
            <a:t>Changes</a:t>
          </a:r>
          <a:r>
            <a:rPr lang="en-US" sz="1800" kern="1200" dirty="0" smtClean="0"/>
            <a:t> to Application</a:t>
          </a:r>
          <a:endParaRPr lang="en-US" sz="1800" kern="1200" dirty="0"/>
        </a:p>
      </dsp:txBody>
      <dsp:txXfrm>
        <a:off x="4194323" y="3364298"/>
        <a:ext cx="1430582" cy="819581"/>
      </dsp:txXfrm>
    </dsp:sp>
    <dsp:sp modelId="{34469731-BC91-45F3-8628-2F583D296BCD}">
      <dsp:nvSpPr>
        <dsp:cNvPr id="0" name=""/>
        <dsp:cNvSpPr/>
      </dsp:nvSpPr>
      <dsp:spPr>
        <a:xfrm>
          <a:off x="5974499" y="0"/>
          <a:ext cx="1851972" cy="443132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Year Four</a:t>
          </a:r>
          <a:endParaRPr lang="en-US" sz="3900" kern="1200" dirty="0"/>
        </a:p>
      </dsp:txBody>
      <dsp:txXfrm>
        <a:off x="5974499" y="0"/>
        <a:ext cx="1851972" cy="1329396"/>
      </dsp:txXfrm>
    </dsp:sp>
    <dsp:sp modelId="{1A73AFC5-33D9-4F62-94CC-5162DF97AB46}">
      <dsp:nvSpPr>
        <dsp:cNvPr id="0" name=""/>
        <dsp:cNvSpPr/>
      </dsp:nvSpPr>
      <dsp:spPr>
        <a:xfrm>
          <a:off x="6159696" y="1330695"/>
          <a:ext cx="1481578" cy="1336104"/>
        </a:xfrm>
        <a:prstGeom prst="roundRect">
          <a:avLst>
            <a:gd name="adj" fmla="val 10000"/>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Budget</a:t>
          </a:r>
          <a:endParaRPr lang="en-US" sz="1800" kern="1200" dirty="0"/>
        </a:p>
      </dsp:txBody>
      <dsp:txXfrm>
        <a:off x="6198829" y="1369828"/>
        <a:ext cx="1403312" cy="1257838"/>
      </dsp:txXfrm>
    </dsp:sp>
    <dsp:sp modelId="{A0825041-FF5D-4CE7-807A-F5AA719AFC6C}">
      <dsp:nvSpPr>
        <dsp:cNvPr id="0" name=""/>
        <dsp:cNvSpPr/>
      </dsp:nvSpPr>
      <dsp:spPr>
        <a:xfrm>
          <a:off x="6159696" y="2872354"/>
          <a:ext cx="1481578" cy="133610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Update Any </a:t>
          </a:r>
          <a:r>
            <a:rPr lang="en-US" sz="1800" i="1" kern="1200" dirty="0" smtClean="0"/>
            <a:t>Changes</a:t>
          </a:r>
          <a:r>
            <a:rPr lang="en-US" sz="1800" kern="1200" dirty="0" smtClean="0"/>
            <a:t> to Application</a:t>
          </a:r>
          <a:endParaRPr lang="en-US" sz="1800" kern="1200" dirty="0"/>
        </a:p>
      </dsp:txBody>
      <dsp:txXfrm>
        <a:off x="6198829" y="2911487"/>
        <a:ext cx="1403312" cy="1257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59DF7-847B-4EB4-B253-0D0C86F2EB4B}">
      <dsp:nvSpPr>
        <dsp:cNvPr id="0" name=""/>
        <dsp:cNvSpPr/>
      </dsp:nvSpPr>
      <dsp:spPr>
        <a:xfrm>
          <a:off x="1944" y="0"/>
          <a:ext cx="1907984" cy="47930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One</a:t>
          </a:r>
          <a:endParaRPr lang="en-US" sz="4200" kern="1200" dirty="0"/>
        </a:p>
      </dsp:txBody>
      <dsp:txXfrm>
        <a:off x="1944" y="0"/>
        <a:ext cx="1907984" cy="1437919"/>
      </dsp:txXfrm>
    </dsp:sp>
    <dsp:sp modelId="{EFB82632-B3AC-437C-B161-13AC5F9D1859}">
      <dsp:nvSpPr>
        <dsp:cNvPr id="0" name=""/>
        <dsp:cNvSpPr/>
      </dsp:nvSpPr>
      <dsp:spPr>
        <a:xfrm>
          <a:off x="192742" y="1439323"/>
          <a:ext cx="1526387" cy="1445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CLNA</a:t>
          </a:r>
          <a:endParaRPr lang="en-US" sz="2000" kern="1200" dirty="0"/>
        </a:p>
      </dsp:txBody>
      <dsp:txXfrm>
        <a:off x="235070" y="1481651"/>
        <a:ext cx="1441731" cy="1360518"/>
      </dsp:txXfrm>
    </dsp:sp>
    <dsp:sp modelId="{5DC1465E-8A74-434C-B1E2-4FD056C36D59}">
      <dsp:nvSpPr>
        <dsp:cNvPr id="0" name=""/>
        <dsp:cNvSpPr/>
      </dsp:nvSpPr>
      <dsp:spPr>
        <a:xfrm>
          <a:off x="192742" y="3106832"/>
          <a:ext cx="1526387" cy="1445174"/>
        </a:xfrm>
        <a:prstGeom prst="roundRect">
          <a:avLst>
            <a:gd name="adj" fmla="val 10000"/>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Full Application</a:t>
          </a:r>
          <a:endParaRPr lang="en-US" sz="2000" kern="1200" dirty="0"/>
        </a:p>
      </dsp:txBody>
      <dsp:txXfrm>
        <a:off x="235070" y="3149160"/>
        <a:ext cx="1441731" cy="1360518"/>
      </dsp:txXfrm>
    </dsp:sp>
    <dsp:sp modelId="{CD25C11B-C5D6-4EDB-9A4E-1E04D4ACA1A9}">
      <dsp:nvSpPr>
        <dsp:cNvPr id="0" name=""/>
        <dsp:cNvSpPr/>
      </dsp:nvSpPr>
      <dsp:spPr>
        <a:xfrm>
          <a:off x="2053027" y="0"/>
          <a:ext cx="1907984" cy="47930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Two</a:t>
          </a:r>
          <a:endParaRPr lang="en-US" sz="4200" kern="1200" dirty="0"/>
        </a:p>
      </dsp:txBody>
      <dsp:txXfrm>
        <a:off x="2053027" y="0"/>
        <a:ext cx="1907984" cy="1437919"/>
      </dsp:txXfrm>
    </dsp:sp>
    <dsp:sp modelId="{1D29A5DD-5DC4-4744-9518-AF96EFC3A52E}">
      <dsp:nvSpPr>
        <dsp:cNvPr id="0" name=""/>
        <dsp:cNvSpPr/>
      </dsp:nvSpPr>
      <dsp:spPr>
        <a:xfrm>
          <a:off x="2243826" y="1439323"/>
          <a:ext cx="1526387" cy="144517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2286154" y="1481651"/>
        <a:ext cx="1441731" cy="1360518"/>
      </dsp:txXfrm>
    </dsp:sp>
    <dsp:sp modelId="{D121E537-2518-4346-8F12-A4CAD7EB2D52}">
      <dsp:nvSpPr>
        <dsp:cNvPr id="0" name=""/>
        <dsp:cNvSpPr/>
      </dsp:nvSpPr>
      <dsp:spPr>
        <a:xfrm>
          <a:off x="2243826" y="3106832"/>
          <a:ext cx="1526387" cy="1445174"/>
        </a:xfrm>
        <a:prstGeom prst="roundRect">
          <a:avLst>
            <a:gd name="adj" fmla="val 10000"/>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2286154" y="3149160"/>
        <a:ext cx="1441731" cy="1360518"/>
      </dsp:txXfrm>
    </dsp:sp>
    <dsp:sp modelId="{074F9DC5-210E-4A43-B878-A18CAE4BC7B3}">
      <dsp:nvSpPr>
        <dsp:cNvPr id="0" name=""/>
        <dsp:cNvSpPr/>
      </dsp:nvSpPr>
      <dsp:spPr>
        <a:xfrm>
          <a:off x="4104835" y="0"/>
          <a:ext cx="1907984" cy="47930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Three</a:t>
          </a:r>
          <a:endParaRPr lang="en-US" sz="4200" kern="1200" dirty="0"/>
        </a:p>
      </dsp:txBody>
      <dsp:txXfrm>
        <a:off x="4104835" y="0"/>
        <a:ext cx="1907984" cy="1437919"/>
      </dsp:txXfrm>
    </dsp:sp>
    <dsp:sp modelId="{AA358EB7-A5B1-476B-85FF-1DD4EFD43E6E}">
      <dsp:nvSpPr>
        <dsp:cNvPr id="0" name=""/>
        <dsp:cNvSpPr/>
      </dsp:nvSpPr>
      <dsp:spPr>
        <a:xfrm>
          <a:off x="4294909" y="1438328"/>
          <a:ext cx="1526387" cy="941645"/>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CLNA</a:t>
          </a:r>
          <a:endParaRPr lang="en-US" sz="2000" kern="1200" dirty="0"/>
        </a:p>
      </dsp:txBody>
      <dsp:txXfrm>
        <a:off x="4322489" y="1465908"/>
        <a:ext cx="1471227" cy="886485"/>
      </dsp:txXfrm>
    </dsp:sp>
    <dsp:sp modelId="{A3C43B48-0E59-47E9-BB88-B7B3EE54A460}">
      <dsp:nvSpPr>
        <dsp:cNvPr id="0" name=""/>
        <dsp:cNvSpPr/>
      </dsp:nvSpPr>
      <dsp:spPr>
        <a:xfrm>
          <a:off x="4294909" y="2524842"/>
          <a:ext cx="1526387" cy="941645"/>
        </a:xfrm>
        <a:prstGeom prst="roundRect">
          <a:avLst>
            <a:gd name="adj" fmla="val 10000"/>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4322489" y="2552422"/>
        <a:ext cx="1471227" cy="886485"/>
      </dsp:txXfrm>
    </dsp:sp>
    <dsp:sp modelId="{35B69F27-729D-423E-BAD1-66B2EE545DCD}">
      <dsp:nvSpPr>
        <dsp:cNvPr id="0" name=""/>
        <dsp:cNvSpPr/>
      </dsp:nvSpPr>
      <dsp:spPr>
        <a:xfrm>
          <a:off x="4294909" y="3611356"/>
          <a:ext cx="1526387" cy="941645"/>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4322489" y="3638936"/>
        <a:ext cx="1471227" cy="886485"/>
      </dsp:txXfrm>
    </dsp:sp>
    <dsp:sp modelId="{34469731-BC91-45F3-8628-2F583D296BCD}">
      <dsp:nvSpPr>
        <dsp:cNvPr id="0" name=""/>
        <dsp:cNvSpPr/>
      </dsp:nvSpPr>
      <dsp:spPr>
        <a:xfrm>
          <a:off x="6155194" y="0"/>
          <a:ext cx="1907984" cy="47930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Year Four</a:t>
          </a:r>
          <a:endParaRPr lang="en-US" sz="4200" kern="1200" dirty="0"/>
        </a:p>
      </dsp:txBody>
      <dsp:txXfrm>
        <a:off x="6155194" y="0"/>
        <a:ext cx="1907984" cy="1437919"/>
      </dsp:txXfrm>
    </dsp:sp>
    <dsp:sp modelId="{1A73AFC5-33D9-4F62-94CC-5162DF97AB46}">
      <dsp:nvSpPr>
        <dsp:cNvPr id="0" name=""/>
        <dsp:cNvSpPr/>
      </dsp:nvSpPr>
      <dsp:spPr>
        <a:xfrm>
          <a:off x="6345992" y="1439323"/>
          <a:ext cx="1526387" cy="1445174"/>
        </a:xfrm>
        <a:prstGeom prst="roundRect">
          <a:avLst>
            <a:gd name="adj" fmla="val 10000"/>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Budget</a:t>
          </a:r>
          <a:endParaRPr lang="en-US" sz="2000" kern="1200" dirty="0"/>
        </a:p>
      </dsp:txBody>
      <dsp:txXfrm>
        <a:off x="6388320" y="1481651"/>
        <a:ext cx="1441731" cy="1360518"/>
      </dsp:txXfrm>
    </dsp:sp>
    <dsp:sp modelId="{A0825041-FF5D-4CE7-807A-F5AA719AFC6C}">
      <dsp:nvSpPr>
        <dsp:cNvPr id="0" name=""/>
        <dsp:cNvSpPr/>
      </dsp:nvSpPr>
      <dsp:spPr>
        <a:xfrm>
          <a:off x="6345992" y="3106832"/>
          <a:ext cx="1526387" cy="144517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Update Any </a:t>
          </a:r>
          <a:r>
            <a:rPr lang="en-US" sz="2000" i="1" kern="1200" dirty="0" smtClean="0"/>
            <a:t>Changes</a:t>
          </a:r>
          <a:r>
            <a:rPr lang="en-US" sz="2000" kern="1200" dirty="0" smtClean="0"/>
            <a:t> to Application</a:t>
          </a:r>
          <a:endParaRPr lang="en-US" sz="2000" kern="1200" dirty="0"/>
        </a:p>
      </dsp:txBody>
      <dsp:txXfrm>
        <a:off x="6388320" y="3149160"/>
        <a:ext cx="1441731" cy="13605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90" y="3"/>
            <a:ext cx="3169920" cy="480060"/>
          </a:xfrm>
          <a:prstGeom prst="rect">
            <a:avLst/>
          </a:prstGeom>
        </p:spPr>
        <p:txBody>
          <a:bodyPr vert="horz" lIns="96656" tIns="48328" rIns="96656" bIns="48328" rtlCol="0"/>
          <a:lstStyle>
            <a:lvl1pPr algn="r">
              <a:defRPr sz="1200"/>
            </a:lvl1pPr>
          </a:lstStyle>
          <a:p>
            <a:fld id="{33FFC288-3003-41EE-95F5-8291CA8A3CF2}" type="datetimeFigureOut">
              <a:rPr lang="en-US" smtClean="0"/>
              <a:t>2/9/2021</a:t>
            </a:fld>
            <a:endParaRPr lang="en-US"/>
          </a:p>
        </p:txBody>
      </p:sp>
      <p:sp>
        <p:nvSpPr>
          <p:cNvPr id="4" name="Footer Placeholder 3"/>
          <p:cNvSpPr>
            <a:spLocks noGrp="1"/>
          </p:cNvSpPr>
          <p:nvPr>
            <p:ph type="ftr" sz="quarter" idx="2"/>
          </p:nvPr>
        </p:nvSpPr>
        <p:spPr>
          <a:xfrm>
            <a:off x="2" y="9119476"/>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90" y="9119476"/>
            <a:ext cx="3169920" cy="480060"/>
          </a:xfrm>
          <a:prstGeom prst="rect">
            <a:avLst/>
          </a:prstGeom>
        </p:spPr>
        <p:txBody>
          <a:bodyPr vert="horz" lIns="96656" tIns="48328" rIns="96656" bIns="48328" rtlCol="0" anchor="b"/>
          <a:lstStyle>
            <a:lvl1pPr algn="r">
              <a:defRPr sz="1200"/>
            </a:lvl1pPr>
          </a:lstStyle>
          <a:p>
            <a:fld id="{B91851F8-A4F5-47A9-9E6E-B0D85200FFF7}" type="slidenum">
              <a:rPr lang="en-US" smtClean="0"/>
              <a:t>‹#›</a:t>
            </a:fld>
            <a:endParaRPr lang="en-US"/>
          </a:p>
        </p:txBody>
      </p:sp>
    </p:spTree>
    <p:extLst>
      <p:ext uri="{BB962C8B-B14F-4D97-AF65-F5344CB8AC3E}">
        <p14:creationId xmlns:p14="http://schemas.microsoft.com/office/powerpoint/2010/main" val="269341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90" y="2"/>
            <a:ext cx="3169920" cy="481728"/>
          </a:xfrm>
          <a:prstGeom prst="rect">
            <a:avLst/>
          </a:prstGeom>
        </p:spPr>
        <p:txBody>
          <a:bodyPr vert="horz" lIns="96656" tIns="48328" rIns="96656" bIns="48328" rtlCol="0"/>
          <a:lstStyle>
            <a:lvl1pPr algn="r">
              <a:defRPr sz="1200"/>
            </a:lvl1pPr>
          </a:lstStyle>
          <a:p>
            <a:fld id="{C5ADE804-AC15-492A-A029-34D40CD824DE}" type="datetimeFigureOut">
              <a:rPr lang="en-US" smtClean="0"/>
              <a:t>2/9/2021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6" tIns="48328" rIns="96656" bIns="4832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5"/>
            <a:ext cx="3169920" cy="481727"/>
          </a:xfrm>
          <a:prstGeom prst="rect">
            <a:avLst/>
          </a:prstGeom>
        </p:spPr>
        <p:txBody>
          <a:bodyPr vert="horz" lIns="96656" tIns="48328" rIns="96656" bIns="48328" rtlCol="0" anchor="b"/>
          <a:lstStyle>
            <a:lvl1pPr algn="r">
              <a:defRPr sz="1200"/>
            </a:lvl1pPr>
          </a:lstStyle>
          <a:p>
            <a:fld id="{DC01F672-A221-45EF-A875-2E93706B70C9}" type="slidenum">
              <a:rPr lang="en-US" smtClean="0"/>
              <a:t>‹#›</a:t>
            </a:fld>
            <a:endParaRPr lang="en-US"/>
          </a:p>
        </p:txBody>
      </p:sp>
    </p:spTree>
    <p:extLst>
      <p:ext uri="{BB962C8B-B14F-4D97-AF65-F5344CB8AC3E}">
        <p14:creationId xmlns:p14="http://schemas.microsoft.com/office/powerpoint/2010/main" val="20379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a:t>
            </a:fld>
            <a:endParaRPr lang="en-US"/>
          </a:p>
        </p:txBody>
      </p:sp>
    </p:spTree>
    <p:extLst>
      <p:ext uri="{BB962C8B-B14F-4D97-AF65-F5344CB8AC3E}">
        <p14:creationId xmlns:p14="http://schemas.microsoft.com/office/powerpoint/2010/main" val="211345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10</a:t>
            </a:fld>
            <a:endParaRPr lang="en-US"/>
          </a:p>
        </p:txBody>
      </p:sp>
    </p:spTree>
    <p:extLst>
      <p:ext uri="{BB962C8B-B14F-4D97-AF65-F5344CB8AC3E}">
        <p14:creationId xmlns:p14="http://schemas.microsoft.com/office/powerpoint/2010/main" val="85102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11</a:t>
            </a:fld>
            <a:endParaRPr lang="en-US"/>
          </a:p>
        </p:txBody>
      </p:sp>
    </p:spTree>
    <p:extLst>
      <p:ext uri="{BB962C8B-B14F-4D97-AF65-F5344CB8AC3E}">
        <p14:creationId xmlns:p14="http://schemas.microsoft.com/office/powerpoint/2010/main" val="384759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12</a:t>
            </a:fld>
            <a:endParaRPr lang="en-US"/>
          </a:p>
        </p:txBody>
      </p:sp>
    </p:spTree>
    <p:extLst>
      <p:ext uri="{BB962C8B-B14F-4D97-AF65-F5344CB8AC3E}">
        <p14:creationId xmlns:p14="http://schemas.microsoft.com/office/powerpoint/2010/main" val="177963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1F672-A221-45EF-A875-2E93706B70C9}" type="slidenum">
              <a:rPr lang="en-US" smtClean="0"/>
              <a:t>15</a:t>
            </a:fld>
            <a:endParaRPr lang="en-US"/>
          </a:p>
        </p:txBody>
      </p:sp>
    </p:spTree>
    <p:extLst>
      <p:ext uri="{BB962C8B-B14F-4D97-AF65-F5344CB8AC3E}">
        <p14:creationId xmlns:p14="http://schemas.microsoft.com/office/powerpoint/2010/main" val="373421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17</a:t>
            </a:fld>
            <a:endParaRPr lang="en-US"/>
          </a:p>
        </p:txBody>
      </p:sp>
    </p:spTree>
    <p:extLst>
      <p:ext uri="{BB962C8B-B14F-4D97-AF65-F5344CB8AC3E}">
        <p14:creationId xmlns:p14="http://schemas.microsoft.com/office/powerpoint/2010/main" val="145751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18</a:t>
            </a:fld>
            <a:endParaRPr lang="en-US"/>
          </a:p>
        </p:txBody>
      </p:sp>
    </p:spTree>
    <p:extLst>
      <p:ext uri="{BB962C8B-B14F-4D97-AF65-F5344CB8AC3E}">
        <p14:creationId xmlns:p14="http://schemas.microsoft.com/office/powerpoint/2010/main" val="266137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19</a:t>
            </a:fld>
            <a:endParaRPr lang="en-US"/>
          </a:p>
        </p:txBody>
      </p:sp>
    </p:spTree>
    <p:extLst>
      <p:ext uri="{BB962C8B-B14F-4D97-AF65-F5344CB8AC3E}">
        <p14:creationId xmlns:p14="http://schemas.microsoft.com/office/powerpoint/2010/main" val="419412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20</a:t>
            </a:fld>
            <a:endParaRPr lang="en-US"/>
          </a:p>
        </p:txBody>
      </p:sp>
    </p:spTree>
    <p:extLst>
      <p:ext uri="{BB962C8B-B14F-4D97-AF65-F5344CB8AC3E}">
        <p14:creationId xmlns:p14="http://schemas.microsoft.com/office/powerpoint/2010/main" val="1595750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21</a:t>
            </a:fld>
            <a:endParaRPr lang="en-US"/>
          </a:p>
        </p:txBody>
      </p:sp>
    </p:spTree>
    <p:extLst>
      <p:ext uri="{BB962C8B-B14F-4D97-AF65-F5344CB8AC3E}">
        <p14:creationId xmlns:p14="http://schemas.microsoft.com/office/powerpoint/2010/main" val="294884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22</a:t>
            </a:fld>
            <a:endParaRPr lang="en-US"/>
          </a:p>
        </p:txBody>
      </p:sp>
    </p:spTree>
    <p:extLst>
      <p:ext uri="{BB962C8B-B14F-4D97-AF65-F5344CB8AC3E}">
        <p14:creationId xmlns:p14="http://schemas.microsoft.com/office/powerpoint/2010/main" val="208767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a:t>
            </a:fld>
            <a:endParaRPr lang="en-US"/>
          </a:p>
        </p:txBody>
      </p:sp>
    </p:spTree>
    <p:extLst>
      <p:ext uri="{BB962C8B-B14F-4D97-AF65-F5344CB8AC3E}">
        <p14:creationId xmlns:p14="http://schemas.microsoft.com/office/powerpoint/2010/main" val="271452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23</a:t>
            </a:fld>
            <a:endParaRPr lang="en-US"/>
          </a:p>
        </p:txBody>
      </p:sp>
    </p:spTree>
    <p:extLst>
      <p:ext uri="{BB962C8B-B14F-4D97-AF65-F5344CB8AC3E}">
        <p14:creationId xmlns:p14="http://schemas.microsoft.com/office/powerpoint/2010/main" val="805687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24</a:t>
            </a:fld>
            <a:endParaRPr lang="en-US"/>
          </a:p>
        </p:txBody>
      </p:sp>
    </p:spTree>
    <p:extLst>
      <p:ext uri="{BB962C8B-B14F-4D97-AF65-F5344CB8AC3E}">
        <p14:creationId xmlns:p14="http://schemas.microsoft.com/office/powerpoint/2010/main" val="61462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25</a:t>
            </a:fld>
            <a:endParaRPr lang="en-US"/>
          </a:p>
        </p:txBody>
      </p:sp>
    </p:spTree>
    <p:extLst>
      <p:ext uri="{BB962C8B-B14F-4D97-AF65-F5344CB8AC3E}">
        <p14:creationId xmlns:p14="http://schemas.microsoft.com/office/powerpoint/2010/main" val="392839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26</a:t>
            </a:fld>
            <a:endParaRPr lang="en-US"/>
          </a:p>
        </p:txBody>
      </p:sp>
    </p:spTree>
    <p:extLst>
      <p:ext uri="{BB962C8B-B14F-4D97-AF65-F5344CB8AC3E}">
        <p14:creationId xmlns:p14="http://schemas.microsoft.com/office/powerpoint/2010/main" val="29725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28</a:t>
            </a:fld>
            <a:endParaRPr lang="en-US"/>
          </a:p>
        </p:txBody>
      </p:sp>
    </p:spTree>
    <p:extLst>
      <p:ext uri="{BB962C8B-B14F-4D97-AF65-F5344CB8AC3E}">
        <p14:creationId xmlns:p14="http://schemas.microsoft.com/office/powerpoint/2010/main" val="380852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29</a:t>
            </a:fld>
            <a:endParaRPr lang="en-US"/>
          </a:p>
        </p:txBody>
      </p:sp>
    </p:spTree>
    <p:extLst>
      <p:ext uri="{BB962C8B-B14F-4D97-AF65-F5344CB8AC3E}">
        <p14:creationId xmlns:p14="http://schemas.microsoft.com/office/powerpoint/2010/main" val="1829061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30</a:t>
            </a:fld>
            <a:endParaRPr lang="en-US"/>
          </a:p>
        </p:txBody>
      </p:sp>
    </p:spTree>
    <p:extLst>
      <p:ext uri="{BB962C8B-B14F-4D97-AF65-F5344CB8AC3E}">
        <p14:creationId xmlns:p14="http://schemas.microsoft.com/office/powerpoint/2010/main" val="618824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31</a:t>
            </a:fld>
            <a:endParaRPr lang="en-US"/>
          </a:p>
        </p:txBody>
      </p:sp>
    </p:spTree>
    <p:extLst>
      <p:ext uri="{BB962C8B-B14F-4D97-AF65-F5344CB8AC3E}">
        <p14:creationId xmlns:p14="http://schemas.microsoft.com/office/powerpoint/2010/main" val="196683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32</a:t>
            </a:fld>
            <a:endParaRPr lang="en-US"/>
          </a:p>
        </p:txBody>
      </p:sp>
    </p:spTree>
    <p:extLst>
      <p:ext uri="{BB962C8B-B14F-4D97-AF65-F5344CB8AC3E}">
        <p14:creationId xmlns:p14="http://schemas.microsoft.com/office/powerpoint/2010/main" val="1379326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33</a:t>
            </a:fld>
            <a:endParaRPr lang="en-US"/>
          </a:p>
        </p:txBody>
      </p:sp>
    </p:spTree>
    <p:extLst>
      <p:ext uri="{BB962C8B-B14F-4D97-AF65-F5344CB8AC3E}">
        <p14:creationId xmlns:p14="http://schemas.microsoft.com/office/powerpoint/2010/main" val="388411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a:t>
            </a:fld>
            <a:endParaRPr lang="en-US"/>
          </a:p>
        </p:txBody>
      </p:sp>
    </p:spTree>
    <p:extLst>
      <p:ext uri="{BB962C8B-B14F-4D97-AF65-F5344CB8AC3E}">
        <p14:creationId xmlns:p14="http://schemas.microsoft.com/office/powerpoint/2010/main" val="1508330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34</a:t>
            </a:fld>
            <a:endParaRPr lang="en-US"/>
          </a:p>
        </p:txBody>
      </p:sp>
    </p:spTree>
    <p:extLst>
      <p:ext uri="{BB962C8B-B14F-4D97-AF65-F5344CB8AC3E}">
        <p14:creationId xmlns:p14="http://schemas.microsoft.com/office/powerpoint/2010/main" val="2809220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35</a:t>
            </a:fld>
            <a:endParaRPr lang="en-US"/>
          </a:p>
        </p:txBody>
      </p:sp>
    </p:spTree>
    <p:extLst>
      <p:ext uri="{BB962C8B-B14F-4D97-AF65-F5344CB8AC3E}">
        <p14:creationId xmlns:p14="http://schemas.microsoft.com/office/powerpoint/2010/main" val="81171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36</a:t>
            </a:fld>
            <a:endParaRPr lang="en-US"/>
          </a:p>
        </p:txBody>
      </p:sp>
    </p:spTree>
    <p:extLst>
      <p:ext uri="{BB962C8B-B14F-4D97-AF65-F5344CB8AC3E}">
        <p14:creationId xmlns:p14="http://schemas.microsoft.com/office/powerpoint/2010/main" val="2311993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37</a:t>
            </a:fld>
            <a:endParaRPr lang="en-US"/>
          </a:p>
        </p:txBody>
      </p:sp>
    </p:spTree>
    <p:extLst>
      <p:ext uri="{BB962C8B-B14F-4D97-AF65-F5344CB8AC3E}">
        <p14:creationId xmlns:p14="http://schemas.microsoft.com/office/powerpoint/2010/main" val="926281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38</a:t>
            </a:fld>
            <a:endParaRPr lang="en-US"/>
          </a:p>
        </p:txBody>
      </p:sp>
    </p:spTree>
    <p:extLst>
      <p:ext uri="{BB962C8B-B14F-4D97-AF65-F5344CB8AC3E}">
        <p14:creationId xmlns:p14="http://schemas.microsoft.com/office/powerpoint/2010/main" val="948742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39</a:t>
            </a:fld>
            <a:endParaRPr lang="en-US"/>
          </a:p>
        </p:txBody>
      </p:sp>
    </p:spTree>
    <p:extLst>
      <p:ext uri="{BB962C8B-B14F-4D97-AF65-F5344CB8AC3E}">
        <p14:creationId xmlns:p14="http://schemas.microsoft.com/office/powerpoint/2010/main" val="2034840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40</a:t>
            </a:fld>
            <a:endParaRPr lang="en-US"/>
          </a:p>
        </p:txBody>
      </p:sp>
    </p:spTree>
    <p:extLst>
      <p:ext uri="{BB962C8B-B14F-4D97-AF65-F5344CB8AC3E}">
        <p14:creationId xmlns:p14="http://schemas.microsoft.com/office/powerpoint/2010/main" val="1218204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41</a:t>
            </a:fld>
            <a:endParaRPr lang="en-US"/>
          </a:p>
        </p:txBody>
      </p:sp>
    </p:spTree>
    <p:extLst>
      <p:ext uri="{BB962C8B-B14F-4D97-AF65-F5344CB8AC3E}">
        <p14:creationId xmlns:p14="http://schemas.microsoft.com/office/powerpoint/2010/main" val="170405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42</a:t>
            </a:fld>
            <a:endParaRPr lang="en-US"/>
          </a:p>
        </p:txBody>
      </p:sp>
    </p:spTree>
    <p:extLst>
      <p:ext uri="{BB962C8B-B14F-4D97-AF65-F5344CB8AC3E}">
        <p14:creationId xmlns:p14="http://schemas.microsoft.com/office/powerpoint/2010/main" val="803812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43</a:t>
            </a:fld>
            <a:endParaRPr lang="en-US"/>
          </a:p>
        </p:txBody>
      </p:sp>
    </p:spTree>
    <p:extLst>
      <p:ext uri="{BB962C8B-B14F-4D97-AF65-F5344CB8AC3E}">
        <p14:creationId xmlns:p14="http://schemas.microsoft.com/office/powerpoint/2010/main" val="34635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a:t>
            </a:fld>
            <a:endParaRPr lang="en-US"/>
          </a:p>
        </p:txBody>
      </p:sp>
    </p:spTree>
    <p:extLst>
      <p:ext uri="{BB962C8B-B14F-4D97-AF65-F5344CB8AC3E}">
        <p14:creationId xmlns:p14="http://schemas.microsoft.com/office/powerpoint/2010/main" val="3499916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44</a:t>
            </a:fld>
            <a:endParaRPr lang="en-US"/>
          </a:p>
        </p:txBody>
      </p:sp>
    </p:spTree>
    <p:extLst>
      <p:ext uri="{BB962C8B-B14F-4D97-AF65-F5344CB8AC3E}">
        <p14:creationId xmlns:p14="http://schemas.microsoft.com/office/powerpoint/2010/main" val="277223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45</a:t>
            </a:fld>
            <a:endParaRPr lang="en-US"/>
          </a:p>
        </p:txBody>
      </p:sp>
    </p:spTree>
    <p:extLst>
      <p:ext uri="{BB962C8B-B14F-4D97-AF65-F5344CB8AC3E}">
        <p14:creationId xmlns:p14="http://schemas.microsoft.com/office/powerpoint/2010/main" val="143946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46</a:t>
            </a:fld>
            <a:endParaRPr lang="en-US"/>
          </a:p>
        </p:txBody>
      </p:sp>
    </p:spTree>
    <p:extLst>
      <p:ext uri="{BB962C8B-B14F-4D97-AF65-F5344CB8AC3E}">
        <p14:creationId xmlns:p14="http://schemas.microsoft.com/office/powerpoint/2010/main" val="2210674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47</a:t>
            </a:fld>
            <a:endParaRPr lang="en-US"/>
          </a:p>
        </p:txBody>
      </p:sp>
    </p:spTree>
    <p:extLst>
      <p:ext uri="{BB962C8B-B14F-4D97-AF65-F5344CB8AC3E}">
        <p14:creationId xmlns:p14="http://schemas.microsoft.com/office/powerpoint/2010/main" val="1353079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48</a:t>
            </a:fld>
            <a:endParaRPr lang="en-US"/>
          </a:p>
        </p:txBody>
      </p:sp>
    </p:spTree>
    <p:extLst>
      <p:ext uri="{BB962C8B-B14F-4D97-AF65-F5344CB8AC3E}">
        <p14:creationId xmlns:p14="http://schemas.microsoft.com/office/powerpoint/2010/main" val="234478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49</a:t>
            </a:fld>
            <a:endParaRPr lang="en-US"/>
          </a:p>
        </p:txBody>
      </p:sp>
    </p:spTree>
    <p:extLst>
      <p:ext uri="{BB962C8B-B14F-4D97-AF65-F5344CB8AC3E}">
        <p14:creationId xmlns:p14="http://schemas.microsoft.com/office/powerpoint/2010/main" val="3452286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50</a:t>
            </a:fld>
            <a:endParaRPr lang="en-US"/>
          </a:p>
        </p:txBody>
      </p:sp>
    </p:spTree>
    <p:extLst>
      <p:ext uri="{BB962C8B-B14F-4D97-AF65-F5344CB8AC3E}">
        <p14:creationId xmlns:p14="http://schemas.microsoft.com/office/powerpoint/2010/main" val="3548784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51</a:t>
            </a:fld>
            <a:endParaRPr lang="en-US"/>
          </a:p>
        </p:txBody>
      </p:sp>
    </p:spTree>
    <p:extLst>
      <p:ext uri="{BB962C8B-B14F-4D97-AF65-F5344CB8AC3E}">
        <p14:creationId xmlns:p14="http://schemas.microsoft.com/office/powerpoint/2010/main" val="2622648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52</a:t>
            </a:fld>
            <a:endParaRPr lang="en-US"/>
          </a:p>
        </p:txBody>
      </p:sp>
    </p:spTree>
    <p:extLst>
      <p:ext uri="{BB962C8B-B14F-4D97-AF65-F5344CB8AC3E}">
        <p14:creationId xmlns:p14="http://schemas.microsoft.com/office/powerpoint/2010/main" val="1529884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53</a:t>
            </a:fld>
            <a:endParaRPr lang="en-US"/>
          </a:p>
        </p:txBody>
      </p:sp>
    </p:spTree>
    <p:extLst>
      <p:ext uri="{BB962C8B-B14F-4D97-AF65-F5344CB8AC3E}">
        <p14:creationId xmlns:p14="http://schemas.microsoft.com/office/powerpoint/2010/main" val="94994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a:t>
            </a:fld>
            <a:endParaRPr lang="en-US"/>
          </a:p>
        </p:txBody>
      </p:sp>
    </p:spTree>
    <p:extLst>
      <p:ext uri="{BB962C8B-B14F-4D97-AF65-F5344CB8AC3E}">
        <p14:creationId xmlns:p14="http://schemas.microsoft.com/office/powerpoint/2010/main" val="2607882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54</a:t>
            </a:fld>
            <a:endParaRPr lang="en-US"/>
          </a:p>
        </p:txBody>
      </p:sp>
    </p:spTree>
    <p:extLst>
      <p:ext uri="{BB962C8B-B14F-4D97-AF65-F5344CB8AC3E}">
        <p14:creationId xmlns:p14="http://schemas.microsoft.com/office/powerpoint/2010/main" val="3529120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55</a:t>
            </a:fld>
            <a:endParaRPr lang="en-US"/>
          </a:p>
        </p:txBody>
      </p:sp>
    </p:spTree>
    <p:extLst>
      <p:ext uri="{BB962C8B-B14F-4D97-AF65-F5344CB8AC3E}">
        <p14:creationId xmlns:p14="http://schemas.microsoft.com/office/powerpoint/2010/main" val="1980872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56</a:t>
            </a:fld>
            <a:endParaRPr lang="en-US"/>
          </a:p>
        </p:txBody>
      </p:sp>
    </p:spTree>
    <p:extLst>
      <p:ext uri="{BB962C8B-B14F-4D97-AF65-F5344CB8AC3E}">
        <p14:creationId xmlns:p14="http://schemas.microsoft.com/office/powerpoint/2010/main" val="4054365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57</a:t>
            </a:fld>
            <a:endParaRPr lang="en-US"/>
          </a:p>
        </p:txBody>
      </p:sp>
    </p:spTree>
    <p:extLst>
      <p:ext uri="{BB962C8B-B14F-4D97-AF65-F5344CB8AC3E}">
        <p14:creationId xmlns:p14="http://schemas.microsoft.com/office/powerpoint/2010/main" val="1620974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58</a:t>
            </a:fld>
            <a:endParaRPr lang="en-US"/>
          </a:p>
        </p:txBody>
      </p:sp>
    </p:spTree>
    <p:extLst>
      <p:ext uri="{BB962C8B-B14F-4D97-AF65-F5344CB8AC3E}">
        <p14:creationId xmlns:p14="http://schemas.microsoft.com/office/powerpoint/2010/main" val="1683594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59</a:t>
            </a:fld>
            <a:endParaRPr lang="en-US"/>
          </a:p>
        </p:txBody>
      </p:sp>
    </p:spTree>
    <p:extLst>
      <p:ext uri="{BB962C8B-B14F-4D97-AF65-F5344CB8AC3E}">
        <p14:creationId xmlns:p14="http://schemas.microsoft.com/office/powerpoint/2010/main" val="665344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60</a:t>
            </a:fld>
            <a:endParaRPr lang="en-US"/>
          </a:p>
        </p:txBody>
      </p:sp>
    </p:spTree>
    <p:extLst>
      <p:ext uri="{BB962C8B-B14F-4D97-AF65-F5344CB8AC3E}">
        <p14:creationId xmlns:p14="http://schemas.microsoft.com/office/powerpoint/2010/main" val="2179227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61</a:t>
            </a:fld>
            <a:endParaRPr lang="en-US"/>
          </a:p>
        </p:txBody>
      </p:sp>
    </p:spTree>
    <p:extLst>
      <p:ext uri="{BB962C8B-B14F-4D97-AF65-F5344CB8AC3E}">
        <p14:creationId xmlns:p14="http://schemas.microsoft.com/office/powerpoint/2010/main" val="3108514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64</a:t>
            </a:fld>
            <a:endParaRPr lang="en-US"/>
          </a:p>
        </p:txBody>
      </p:sp>
    </p:spTree>
    <p:extLst>
      <p:ext uri="{BB962C8B-B14F-4D97-AF65-F5344CB8AC3E}">
        <p14:creationId xmlns:p14="http://schemas.microsoft.com/office/powerpoint/2010/main" val="39377228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65</a:t>
            </a:fld>
            <a:endParaRPr lang="en-US"/>
          </a:p>
        </p:txBody>
      </p:sp>
    </p:spTree>
    <p:extLst>
      <p:ext uri="{BB962C8B-B14F-4D97-AF65-F5344CB8AC3E}">
        <p14:creationId xmlns:p14="http://schemas.microsoft.com/office/powerpoint/2010/main" val="12167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a:t>
            </a:fld>
            <a:endParaRPr lang="en-US"/>
          </a:p>
        </p:txBody>
      </p:sp>
    </p:spTree>
    <p:extLst>
      <p:ext uri="{BB962C8B-B14F-4D97-AF65-F5344CB8AC3E}">
        <p14:creationId xmlns:p14="http://schemas.microsoft.com/office/powerpoint/2010/main" val="955233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66</a:t>
            </a:fld>
            <a:endParaRPr lang="en-US"/>
          </a:p>
        </p:txBody>
      </p:sp>
    </p:spTree>
    <p:extLst>
      <p:ext uri="{BB962C8B-B14F-4D97-AF65-F5344CB8AC3E}">
        <p14:creationId xmlns:p14="http://schemas.microsoft.com/office/powerpoint/2010/main" val="121571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1F672-A221-45EF-A875-2E93706B70C9}" type="slidenum">
              <a:rPr lang="en-US" smtClean="0"/>
              <a:t>7</a:t>
            </a:fld>
            <a:endParaRPr lang="en-US"/>
          </a:p>
        </p:txBody>
      </p:sp>
    </p:spTree>
    <p:extLst>
      <p:ext uri="{BB962C8B-B14F-4D97-AF65-F5344CB8AC3E}">
        <p14:creationId xmlns:p14="http://schemas.microsoft.com/office/powerpoint/2010/main" val="128759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8</a:t>
            </a:fld>
            <a:endParaRPr lang="en-US"/>
          </a:p>
        </p:txBody>
      </p:sp>
    </p:spTree>
    <p:extLst>
      <p:ext uri="{BB962C8B-B14F-4D97-AF65-F5344CB8AC3E}">
        <p14:creationId xmlns:p14="http://schemas.microsoft.com/office/powerpoint/2010/main" val="71232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1F672-A221-45EF-A875-2E93706B70C9}" type="slidenum">
              <a:rPr lang="en-US" smtClean="0"/>
              <a:t>9</a:t>
            </a:fld>
            <a:endParaRPr lang="en-US"/>
          </a:p>
        </p:txBody>
      </p:sp>
    </p:spTree>
    <p:extLst>
      <p:ext uri="{BB962C8B-B14F-4D97-AF65-F5344CB8AC3E}">
        <p14:creationId xmlns:p14="http://schemas.microsoft.com/office/powerpoint/2010/main" val="2685306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Logo and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defRPr sz="4500"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788229"/>
            <a:ext cx="6858000" cy="1469571"/>
          </a:xfrm>
        </p:spPr>
        <p:txBody>
          <a:bodyPr/>
          <a:lstStyle>
            <a:lvl1pPr marL="0" indent="0" algn="ctr">
              <a:buNone/>
              <a:defRPr sz="1800">
                <a:solidFill>
                  <a:schemeClr val="bg2">
                    <a:lumMod val="50000"/>
                  </a:schemeClr>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022" y="5257799"/>
            <a:ext cx="2749956" cy="54744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7022" y="5257799"/>
            <a:ext cx="2749956" cy="547444"/>
          </a:xfrm>
          <a:prstGeom prst="rect">
            <a:avLst/>
          </a:prstGeom>
        </p:spPr>
      </p:pic>
    </p:spTree>
    <p:extLst>
      <p:ext uri="{BB962C8B-B14F-4D97-AF65-F5344CB8AC3E}">
        <p14:creationId xmlns:p14="http://schemas.microsoft.com/office/powerpoint/2010/main" val="524539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2 Backgroun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7216" y="987426"/>
            <a:ext cx="4629150" cy="4873625"/>
          </a:xfrm>
          <a:ln w="66675">
            <a:solidFill>
              <a:schemeClr val="accent4"/>
            </a:solidFill>
          </a:ln>
        </p:spPr>
        <p:txBody>
          <a:bodyPr/>
          <a:lstStyle>
            <a:lvl1pPr marL="0" indent="0">
              <a:buNone/>
              <a:defRPr sz="2400">
                <a:solidFill>
                  <a:schemeClr val="bg2">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9" name="Title 1"/>
          <p:cNvSpPr>
            <a:spLocks noGrp="1"/>
          </p:cNvSpPr>
          <p:nvPr>
            <p:ph type="title" hasCustomPrompt="1"/>
          </p:nvPr>
        </p:nvSpPr>
        <p:spPr>
          <a:xfrm>
            <a:off x="5499951" y="767445"/>
            <a:ext cx="3015399" cy="1600200"/>
          </a:xfrm>
        </p:spPr>
        <p:txBody>
          <a:bodyPr anchor="b"/>
          <a:lstStyle>
            <a:lvl1pPr>
              <a:defRPr sz="24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8" name="Text Placeholder 24"/>
          <p:cNvSpPr>
            <a:spLocks noGrp="1"/>
          </p:cNvSpPr>
          <p:nvPr>
            <p:ph type="body" sz="quarter" idx="13"/>
          </p:nvPr>
        </p:nvSpPr>
        <p:spPr>
          <a:xfrm>
            <a:off x="5668566" y="2777067"/>
            <a:ext cx="3027760" cy="2463799"/>
          </a:xfrm>
        </p:spPr>
        <p:txBody>
          <a:bodyPr>
            <a:normAutofit/>
          </a:bodyPr>
          <a:lstStyle>
            <a:lvl1pPr marL="0" indent="0">
              <a:buNone/>
              <a:defRPr sz="1350" b="1">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cxnSp>
        <p:nvCxnSpPr>
          <p:cNvPr id="12" name="Straight Connector 11"/>
          <p:cNvCxnSpPr/>
          <p:nvPr userDrawn="1"/>
        </p:nvCxnSpPr>
        <p:spPr>
          <a:xfrm>
            <a:off x="5576151" y="2777067"/>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5991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3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11B99A4-7A62-49C3-9DAF-B220A7A7BC56}"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433062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B99A4-7A62-49C3-9DAF-B220A7A7BC56}"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39069078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Vertical Text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chemeClr val="accent4"/>
              </a:buClr>
              <a:buSzPct val="150000"/>
              <a:buFont typeface="Arial" panose="020B0604020202020204" pitchFamily="34" charset="0"/>
              <a:buChar char="•"/>
              <a:defRPr>
                <a:solidFill>
                  <a:schemeClr val="bg2">
                    <a:lumMod val="50000"/>
                  </a:schemeClr>
                </a:solidFill>
              </a:defRPr>
            </a:lvl1pPr>
            <a:lvl2pPr marL="600075" indent="-257175">
              <a:buClr>
                <a:schemeClr val="accent4"/>
              </a:buClr>
              <a:buSzPct val="150000"/>
              <a:buFont typeface="Arial" panose="020B0604020202020204" pitchFamily="34" charset="0"/>
              <a:buChar char="•"/>
              <a:defRPr>
                <a:solidFill>
                  <a:schemeClr val="bg2">
                    <a:lumMod val="50000"/>
                  </a:schemeClr>
                </a:solidFill>
              </a:defRPr>
            </a:lvl2pPr>
            <a:lvl3pPr marL="942975" indent="-257175">
              <a:buClr>
                <a:schemeClr val="accent4"/>
              </a:buClr>
              <a:buSzPct val="150000"/>
              <a:buFont typeface="Arial" panose="020B0604020202020204" pitchFamily="34" charset="0"/>
              <a:buChar char="•"/>
              <a:defRPr>
                <a:solidFill>
                  <a:schemeClr val="bg2">
                    <a:lumMod val="50000"/>
                  </a:schemeClr>
                </a:solidFill>
              </a:defRPr>
            </a:lvl3pPr>
            <a:lvl4pPr marL="1243013" indent="-214313">
              <a:buClr>
                <a:schemeClr val="accent4"/>
              </a:buClr>
              <a:buSzPct val="150000"/>
              <a:buFont typeface="Arial" panose="020B0604020202020204" pitchFamily="34" charset="0"/>
              <a:buChar char="•"/>
              <a:defRPr>
                <a:solidFill>
                  <a:schemeClr val="bg2">
                    <a:lumMod val="50000"/>
                  </a:schemeClr>
                </a:solidFill>
              </a:defRPr>
            </a:lvl4pPr>
            <a:lvl5pPr marL="1585913" indent="-214313">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604481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With Background">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6"/>
            <a:ext cx="1971675" cy="5523209"/>
          </a:xfrm>
        </p:spPr>
        <p:txBody>
          <a:bodyPr vert="eaVert"/>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buClr>
                <a:schemeClr val="accent4"/>
              </a:buClr>
              <a:buSzPct val="150000"/>
              <a:defRPr>
                <a:solidFill>
                  <a:schemeClr val="bg2">
                    <a:lumMod val="50000"/>
                  </a:schemeClr>
                </a:solidFill>
                <a:latin typeface="+mn-lt"/>
              </a:defRPr>
            </a:lvl1pPr>
            <a:lvl2pPr>
              <a:buClr>
                <a:schemeClr val="accent4"/>
              </a:buClr>
              <a:buSzPct val="150000"/>
              <a:defRPr>
                <a:solidFill>
                  <a:schemeClr val="bg2">
                    <a:lumMod val="50000"/>
                  </a:schemeClr>
                </a:solidFill>
                <a:latin typeface="+mn-lt"/>
              </a:defRPr>
            </a:lvl2pPr>
            <a:lvl3pPr>
              <a:buClr>
                <a:schemeClr val="accent4"/>
              </a:buClr>
              <a:buSzPct val="150000"/>
              <a:defRPr>
                <a:solidFill>
                  <a:schemeClr val="bg2">
                    <a:lumMod val="50000"/>
                  </a:schemeClr>
                </a:solidFill>
                <a:latin typeface="+mn-lt"/>
              </a:defRPr>
            </a:lvl3pPr>
            <a:lvl4pPr>
              <a:buClr>
                <a:schemeClr val="accent4"/>
              </a:buClr>
              <a:buSzPct val="150000"/>
              <a:defRPr>
                <a:solidFill>
                  <a:schemeClr val="bg2">
                    <a:lumMod val="50000"/>
                  </a:schemeClr>
                </a:solidFill>
                <a:latin typeface="+mn-lt"/>
              </a:defRPr>
            </a:lvl4pPr>
            <a:lvl5pPr>
              <a:buClr>
                <a:schemeClr val="accent4"/>
              </a:buClr>
              <a:buSzPct val="150000"/>
              <a:defRPr>
                <a:solidFill>
                  <a:schemeClr val="bg2">
                    <a:lumMod val="50000"/>
                  </a:schemeClr>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39335844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Questions With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B99A4-7A62-49C3-9DAF-B220A7A7BC56}"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D2F14-CE59-4A8F-A4F7-AD517BCDEF79}" type="slidenum">
              <a:rPr lang="en-US" smtClean="0"/>
              <a:t>‹#›</a:t>
            </a:fld>
            <a:endParaRPr lang="en-US"/>
          </a:p>
        </p:txBody>
      </p:sp>
      <p:sp>
        <p:nvSpPr>
          <p:cNvPr id="6" name="Title 1"/>
          <p:cNvSpPr>
            <a:spLocks noGrp="1"/>
          </p:cNvSpPr>
          <p:nvPr>
            <p:ph type="ctrTitle" hasCustomPrompt="1"/>
          </p:nvPr>
        </p:nvSpPr>
        <p:spPr>
          <a:xfrm>
            <a:off x="1143000" y="1122363"/>
            <a:ext cx="6858000" cy="2387600"/>
          </a:xfrm>
          <a:ln>
            <a:noFill/>
          </a:ln>
        </p:spPr>
        <p:txBody>
          <a:bodyPr anchor="b"/>
          <a:lstStyle>
            <a:lvl1pPr algn="ctr">
              <a:defRPr sz="4500" u="sng" baseline="0">
                <a:solidFill>
                  <a:srgbClr val="C00000"/>
                </a:solidFill>
                <a:uFill>
                  <a:solidFill>
                    <a:srgbClr val="FFC000"/>
                  </a:solidFill>
                </a:uFill>
              </a:defRPr>
            </a:lvl1pPr>
          </a:lstStyle>
          <a:p>
            <a:r>
              <a:rPr lang="en-US" dirty="0" smtClean="0"/>
              <a:t>THANK YOU!</a:t>
            </a:r>
            <a:endParaRPr lang="en-US" dirty="0"/>
          </a:p>
        </p:txBody>
      </p:sp>
      <p:sp>
        <p:nvSpPr>
          <p:cNvPr id="67" name="Subtitle 2"/>
          <p:cNvSpPr>
            <a:spLocks noGrp="1"/>
          </p:cNvSpPr>
          <p:nvPr>
            <p:ph type="subTitle" idx="1"/>
          </p:nvPr>
        </p:nvSpPr>
        <p:spPr>
          <a:xfrm>
            <a:off x="1143000" y="3788229"/>
            <a:ext cx="6858000" cy="1469571"/>
          </a:xfrm>
        </p:spPr>
        <p:txBody>
          <a:bodyPr/>
          <a:lstStyle>
            <a:lvl1pPr marL="0" indent="0" algn="ctr">
              <a:buNone/>
              <a:defRPr sz="1800">
                <a:solidFill>
                  <a:srgbClr val="C00000"/>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7022" y="5257799"/>
            <a:ext cx="2749956" cy="547444"/>
          </a:xfrm>
          <a:prstGeom prst="rect">
            <a:avLst/>
          </a:prstGeom>
        </p:spPr>
      </p:pic>
    </p:spTree>
    <p:extLst>
      <p:ext uri="{BB962C8B-B14F-4D97-AF65-F5344CB8AC3E}">
        <p14:creationId xmlns:p14="http://schemas.microsoft.com/office/powerpoint/2010/main" val="2986716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s With Vertical Bar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923" y="365126"/>
            <a:ext cx="7886700" cy="1325563"/>
          </a:xfrm>
        </p:spPr>
        <p:txBody>
          <a:bodyPr/>
          <a:lstStyle>
            <a:lvl1pPr>
              <a:defRPr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
        <p:nvSpPr>
          <p:cNvPr id="11" name="Text Placeholder 10"/>
          <p:cNvSpPr>
            <a:spLocks noGrp="1"/>
          </p:cNvSpPr>
          <p:nvPr>
            <p:ph type="body" sz="quarter" idx="14"/>
          </p:nvPr>
        </p:nvSpPr>
        <p:spPr>
          <a:xfrm>
            <a:off x="542923" y="2169628"/>
            <a:ext cx="7548565" cy="914400"/>
          </a:xfrm>
        </p:spPr>
        <p:txBody>
          <a:bodyPr/>
          <a:lstStyle>
            <a:lvl1pPr indent="-205740">
              <a:defRPr sz="1800" b="1">
                <a:solidFill>
                  <a:schemeClr val="bg2">
                    <a:lumMod val="50000"/>
                  </a:schemeClr>
                </a:solidFill>
              </a:defRPr>
            </a:lvl1pPr>
            <a:lvl2pPr indent="-205740">
              <a:defRPr>
                <a:solidFill>
                  <a:schemeClr val="bg2">
                    <a:lumMod val="50000"/>
                  </a:schemeClr>
                </a:solidFill>
              </a:defRPr>
            </a:lvl2pPr>
            <a:lvl3pPr indent="-205740">
              <a:defRPr>
                <a:solidFill>
                  <a:schemeClr val="bg2">
                    <a:lumMod val="50000"/>
                  </a:schemeClr>
                </a:solidFill>
              </a:defRPr>
            </a:lvl3pPr>
            <a:lvl4pPr indent="-205740">
              <a:defRPr>
                <a:solidFill>
                  <a:schemeClr val="bg2">
                    <a:lumMod val="50000"/>
                  </a:schemeClr>
                </a:solidFill>
              </a:defRPr>
            </a:lvl4pPr>
            <a:lvl5pPr indent="-20574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0"/>
          <p:cNvSpPr>
            <a:spLocks noGrp="1"/>
          </p:cNvSpPr>
          <p:nvPr>
            <p:ph type="body" sz="quarter" idx="15"/>
          </p:nvPr>
        </p:nvSpPr>
        <p:spPr>
          <a:xfrm>
            <a:off x="542923" y="4048610"/>
            <a:ext cx="7548565" cy="914400"/>
          </a:xfrm>
        </p:spPr>
        <p:txBody>
          <a:bodyPr/>
          <a:lstStyle>
            <a:lvl1pPr indent="-205740">
              <a:defRPr sz="1800" b="1">
                <a:solidFill>
                  <a:schemeClr val="bg2">
                    <a:lumMod val="50000"/>
                  </a:schemeClr>
                </a:solidFill>
              </a:defRPr>
            </a:lvl1pPr>
            <a:lvl2pPr indent="-205740">
              <a:defRPr>
                <a:solidFill>
                  <a:schemeClr val="bg2">
                    <a:lumMod val="50000"/>
                  </a:schemeClr>
                </a:solidFill>
              </a:defRPr>
            </a:lvl2pPr>
            <a:lvl3pPr indent="-205740">
              <a:defRPr>
                <a:solidFill>
                  <a:schemeClr val="bg2">
                    <a:lumMod val="50000"/>
                  </a:schemeClr>
                </a:solidFill>
              </a:defRPr>
            </a:lvl3pPr>
            <a:lvl4pPr indent="-205740">
              <a:defRPr>
                <a:solidFill>
                  <a:schemeClr val="bg2">
                    <a:lumMod val="50000"/>
                  </a:schemeClr>
                </a:solidFill>
              </a:defRPr>
            </a:lvl4pPr>
            <a:lvl5pPr indent="-20574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015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With Backgrou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indent="-205740">
              <a:buClr>
                <a:schemeClr val="accent4"/>
              </a:buClr>
              <a:buSzPct val="150000"/>
              <a:defRPr>
                <a:solidFill>
                  <a:schemeClr val="bg2">
                    <a:lumMod val="50000"/>
                  </a:schemeClr>
                </a:solidFill>
              </a:defRPr>
            </a:lvl1pPr>
            <a:lvl2pPr indent="-205740">
              <a:buClr>
                <a:schemeClr val="accent4"/>
              </a:buClr>
              <a:buSzPct val="150000"/>
              <a:defRPr>
                <a:solidFill>
                  <a:schemeClr val="bg2">
                    <a:lumMod val="50000"/>
                  </a:schemeClr>
                </a:solidFill>
              </a:defRPr>
            </a:lvl2pPr>
            <a:lvl3pPr indent="-205740">
              <a:buClr>
                <a:schemeClr val="accent4"/>
              </a:buClr>
              <a:buSzPct val="150000"/>
              <a:defRPr>
                <a:solidFill>
                  <a:schemeClr val="bg2">
                    <a:lumMod val="50000"/>
                  </a:schemeClr>
                </a:solidFill>
              </a:defRPr>
            </a:lvl3pPr>
            <a:lvl4pPr indent="-205740">
              <a:buClr>
                <a:schemeClr val="accent4"/>
              </a:buClr>
              <a:buSzPct val="150000"/>
              <a:defRPr>
                <a:solidFill>
                  <a:schemeClr val="bg2">
                    <a:lumMod val="50000"/>
                  </a:schemeClr>
                </a:solidFill>
              </a:defRPr>
            </a:lvl4pPr>
            <a:lvl5pPr indent="-205740">
              <a:buClr>
                <a:schemeClr val="accent4"/>
              </a:buClr>
              <a:buSzPct val="150000"/>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
        <p:nvSpPr>
          <p:cNvPr id="2" name="Title 1"/>
          <p:cNvSpPr>
            <a:spLocks noGrp="1"/>
          </p:cNvSpPr>
          <p:nvPr>
            <p:ph type="title" hasCustomPrompt="1"/>
          </p:nvPr>
        </p:nvSpPr>
        <p:spPr/>
        <p:txBody>
          <a:bodyPr/>
          <a:lstStyle>
            <a:lvl1pPr>
              <a:defRPr u="sng" baseline="0">
                <a:solidFill>
                  <a:srgbClr val="CC2B30"/>
                </a:solidFill>
                <a:uFill>
                  <a:solidFill>
                    <a:srgbClr val="FFC000"/>
                  </a:solidFill>
                </a:u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54208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81039"/>
            <a:ext cx="7886700" cy="2852737"/>
          </a:xfrm>
        </p:spPr>
        <p:txBody>
          <a:bodyPr anchor="b"/>
          <a:lstStyle>
            <a:lvl1pPr>
              <a:defRPr sz="4500" u="sng" baseline="0">
                <a:solidFill>
                  <a:srgbClr val="CC2B3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976914"/>
            <a:ext cx="7886700" cy="1500187"/>
          </a:xfrm>
        </p:spPr>
        <p:txBody>
          <a:bodyPr/>
          <a:lstStyle>
            <a:lvl1pPr marL="0" indent="0">
              <a:buNone/>
              <a:defRPr sz="1800" b="1">
                <a:solidFill>
                  <a:schemeClr val="bg2">
                    <a:lumMod val="50000"/>
                  </a:schemeClr>
                </a:solidFill>
                <a:latin typeface="Arial Black" panose="020B0A04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B99A4-7A62-49C3-9DAF-B220A7A7BC56}"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D2F14-CE59-4A8F-A4F7-AD517BCDEF79}" type="slidenum">
              <a:rPr lang="en-US" smtClean="0"/>
              <a:t>‹#›</a:t>
            </a:fld>
            <a:endParaRPr lang="en-US"/>
          </a:p>
        </p:txBody>
      </p:sp>
    </p:spTree>
    <p:extLst>
      <p:ext uri="{BB962C8B-B14F-4D97-AF65-F5344CB8AC3E}">
        <p14:creationId xmlns:p14="http://schemas.microsoft.com/office/powerpoint/2010/main" val="1866715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10" name="Content Placeholder 5"/>
          <p:cNvSpPr>
            <a:spLocks noGrp="1"/>
          </p:cNvSpPr>
          <p:nvPr>
            <p:ph sz="quarter" idx="4"/>
          </p:nvPr>
        </p:nvSpPr>
        <p:spPr>
          <a:xfrm>
            <a:off x="4629150" y="2149475"/>
            <a:ext cx="3887391" cy="3684588"/>
          </a:xfrm>
        </p:spPr>
        <p:txBody>
          <a:bodyPr/>
          <a:lstStyle>
            <a:lvl1pPr marL="342900" indent="-342900">
              <a:buClr>
                <a:schemeClr val="accent4"/>
              </a:buClr>
              <a:buSzPct val="150000"/>
              <a:buFont typeface="Arial" panose="020B0604020202020204" pitchFamily="34" charset="0"/>
              <a:buChar char="•"/>
              <a:defRPr>
                <a:solidFill>
                  <a:schemeClr val="bg2">
                    <a:lumMod val="50000"/>
                  </a:schemeClr>
                </a:solidFill>
              </a:defRPr>
            </a:lvl1pPr>
            <a:lvl2pPr marL="600075" indent="-257175">
              <a:buClr>
                <a:schemeClr val="accent4"/>
              </a:buClr>
              <a:buSzPct val="150000"/>
              <a:buFont typeface="Arial" panose="020B0604020202020204" pitchFamily="34" charset="0"/>
              <a:buChar char="•"/>
              <a:defRPr>
                <a:solidFill>
                  <a:schemeClr val="bg2">
                    <a:lumMod val="50000"/>
                  </a:schemeClr>
                </a:solidFill>
              </a:defRPr>
            </a:lvl2pPr>
            <a:lvl3pPr marL="942975" indent="-257175">
              <a:buClr>
                <a:schemeClr val="accent4"/>
              </a:buClr>
              <a:buSzPct val="150000"/>
              <a:buFont typeface="Arial" panose="020B0604020202020204" pitchFamily="34" charset="0"/>
              <a:buChar char="•"/>
              <a:defRPr>
                <a:solidFill>
                  <a:schemeClr val="bg2">
                    <a:lumMod val="50000"/>
                  </a:schemeClr>
                </a:solidFill>
              </a:defRPr>
            </a:lvl3pPr>
            <a:lvl4pPr marL="1243013" indent="-214313">
              <a:buClr>
                <a:schemeClr val="accent4"/>
              </a:buClr>
              <a:buSzPct val="150000"/>
              <a:buFont typeface="Arial" panose="020B0604020202020204" pitchFamily="34" charset="0"/>
              <a:buChar char="•"/>
              <a:defRPr>
                <a:solidFill>
                  <a:schemeClr val="bg2">
                    <a:lumMod val="50000"/>
                  </a:schemeClr>
                </a:solidFill>
              </a:defRPr>
            </a:lvl4pPr>
            <a:lvl5pPr marL="1585913" indent="-214313">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5"/>
          <p:cNvSpPr>
            <a:spLocks noGrp="1"/>
          </p:cNvSpPr>
          <p:nvPr>
            <p:ph sz="quarter" idx="13"/>
          </p:nvPr>
        </p:nvSpPr>
        <p:spPr>
          <a:xfrm>
            <a:off x="638643" y="2159307"/>
            <a:ext cx="3887391" cy="3684588"/>
          </a:xfrm>
        </p:spPr>
        <p:txBody>
          <a:bodyPr/>
          <a:lstStyle>
            <a:lvl1pPr marL="342900" indent="-342900">
              <a:buClr>
                <a:schemeClr val="accent4"/>
              </a:buClr>
              <a:buSzPct val="150000"/>
              <a:buFont typeface="Arial" panose="020B0604020202020204" pitchFamily="34" charset="0"/>
              <a:buChar char="•"/>
              <a:defRPr>
                <a:solidFill>
                  <a:schemeClr val="bg2">
                    <a:lumMod val="50000"/>
                  </a:schemeClr>
                </a:solidFill>
              </a:defRPr>
            </a:lvl1pPr>
            <a:lvl2pPr marL="600075" indent="-257175">
              <a:buClr>
                <a:schemeClr val="accent4"/>
              </a:buClr>
              <a:buSzPct val="150000"/>
              <a:buFont typeface="Arial" panose="020B0604020202020204" pitchFamily="34" charset="0"/>
              <a:buChar char="•"/>
              <a:defRPr>
                <a:solidFill>
                  <a:schemeClr val="bg2">
                    <a:lumMod val="50000"/>
                  </a:schemeClr>
                </a:solidFill>
              </a:defRPr>
            </a:lvl2pPr>
            <a:lvl3pPr marL="942975" indent="-257175">
              <a:buClr>
                <a:schemeClr val="accent4"/>
              </a:buClr>
              <a:buSzPct val="150000"/>
              <a:buFont typeface="Arial" panose="020B0604020202020204" pitchFamily="34" charset="0"/>
              <a:buChar char="•"/>
              <a:defRPr>
                <a:solidFill>
                  <a:schemeClr val="bg2">
                    <a:lumMod val="50000"/>
                  </a:schemeClr>
                </a:solidFill>
              </a:defRPr>
            </a:lvl3pPr>
            <a:lvl4pPr marL="1243013" indent="-214313">
              <a:buClr>
                <a:schemeClr val="accent4"/>
              </a:buClr>
              <a:buSzPct val="150000"/>
              <a:buFont typeface="Arial" panose="020B0604020202020204" pitchFamily="34" charset="0"/>
              <a:buChar char="•"/>
              <a:defRPr>
                <a:solidFill>
                  <a:schemeClr val="bg2">
                    <a:lumMod val="50000"/>
                  </a:schemeClr>
                </a:solidFill>
              </a:defRPr>
            </a:lvl4pPr>
            <a:lvl5pPr marL="1585913" indent="-214313">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3823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Gold Subhead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100" b="1">
                <a:solidFill>
                  <a:srgbClr val="C00000"/>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100" b="1">
                <a:solidFill>
                  <a:srgbClr val="C00000"/>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lvl1pPr marL="342900" indent="-342900">
              <a:buClr>
                <a:schemeClr val="accent4"/>
              </a:buClr>
              <a:buSzPct val="150000"/>
              <a:buFont typeface="Arial" panose="020B0604020202020204" pitchFamily="34" charset="0"/>
              <a:buChar char="•"/>
              <a:defRPr>
                <a:solidFill>
                  <a:schemeClr val="bg2">
                    <a:lumMod val="50000"/>
                  </a:schemeClr>
                </a:solidFill>
              </a:defRPr>
            </a:lvl1pPr>
            <a:lvl2pPr marL="600075" indent="-257175">
              <a:buClr>
                <a:schemeClr val="accent4"/>
              </a:buClr>
              <a:buSzPct val="150000"/>
              <a:buFont typeface="Arial" panose="020B0604020202020204" pitchFamily="34" charset="0"/>
              <a:buChar char="•"/>
              <a:defRPr>
                <a:solidFill>
                  <a:schemeClr val="bg2">
                    <a:lumMod val="50000"/>
                  </a:schemeClr>
                </a:solidFill>
              </a:defRPr>
            </a:lvl2pPr>
            <a:lvl3pPr marL="942975" indent="-257175">
              <a:buClr>
                <a:schemeClr val="accent4"/>
              </a:buClr>
              <a:buSzPct val="150000"/>
              <a:buFont typeface="Arial" panose="020B0604020202020204" pitchFamily="34" charset="0"/>
              <a:buChar char="•"/>
              <a:defRPr>
                <a:solidFill>
                  <a:schemeClr val="bg2">
                    <a:lumMod val="50000"/>
                  </a:schemeClr>
                </a:solidFill>
              </a:defRPr>
            </a:lvl3pPr>
            <a:lvl4pPr marL="1243013" indent="-214313">
              <a:buClr>
                <a:schemeClr val="accent4"/>
              </a:buClr>
              <a:buSzPct val="150000"/>
              <a:buFont typeface="Arial" panose="020B0604020202020204" pitchFamily="34" charset="0"/>
              <a:buChar char="•"/>
              <a:defRPr>
                <a:solidFill>
                  <a:schemeClr val="bg2">
                    <a:lumMod val="50000"/>
                  </a:schemeClr>
                </a:solidFill>
              </a:defRPr>
            </a:lvl4pPr>
            <a:lvl5pPr marL="1585913" indent="-214313">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1B99A4-7A62-49C3-9DAF-B220A7A7BC56}"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D2F14-CE59-4A8F-A4F7-AD517BCDEF79}" type="slidenum">
              <a:rPr lang="en-US" smtClean="0"/>
              <a:t>‹#›</a:t>
            </a:fld>
            <a:endParaRPr lang="en-US"/>
          </a:p>
        </p:txBody>
      </p:sp>
      <p:sp>
        <p:nvSpPr>
          <p:cNvPr id="53" name="Content Placeholder 5"/>
          <p:cNvSpPr>
            <a:spLocks noGrp="1"/>
          </p:cNvSpPr>
          <p:nvPr>
            <p:ph sz="quarter" idx="13"/>
          </p:nvPr>
        </p:nvSpPr>
        <p:spPr>
          <a:xfrm>
            <a:off x="631107" y="2524955"/>
            <a:ext cx="3887391" cy="3684588"/>
          </a:xfrm>
        </p:spPr>
        <p:txBody>
          <a:bodyPr/>
          <a:lstStyle>
            <a:lvl1pPr marL="342900" indent="-342900">
              <a:buClr>
                <a:schemeClr val="accent4"/>
              </a:buClr>
              <a:buSzPct val="150000"/>
              <a:buFont typeface="Arial" panose="020B0604020202020204" pitchFamily="34" charset="0"/>
              <a:buChar char="•"/>
              <a:defRPr>
                <a:solidFill>
                  <a:schemeClr val="bg2">
                    <a:lumMod val="50000"/>
                  </a:schemeClr>
                </a:solidFill>
              </a:defRPr>
            </a:lvl1pPr>
            <a:lvl2pPr marL="600075" indent="-257175">
              <a:buClr>
                <a:schemeClr val="accent4"/>
              </a:buClr>
              <a:buSzPct val="150000"/>
              <a:buFont typeface="Arial" panose="020B0604020202020204" pitchFamily="34" charset="0"/>
              <a:buChar char="•"/>
              <a:defRPr>
                <a:solidFill>
                  <a:schemeClr val="bg2">
                    <a:lumMod val="50000"/>
                  </a:schemeClr>
                </a:solidFill>
              </a:defRPr>
            </a:lvl2pPr>
            <a:lvl3pPr marL="942975" indent="-257175">
              <a:buClr>
                <a:schemeClr val="accent4"/>
              </a:buClr>
              <a:buSzPct val="150000"/>
              <a:buFont typeface="Arial" panose="020B0604020202020204" pitchFamily="34" charset="0"/>
              <a:buChar char="•"/>
              <a:defRPr>
                <a:solidFill>
                  <a:schemeClr val="bg2">
                    <a:lumMod val="50000"/>
                  </a:schemeClr>
                </a:solidFill>
              </a:defRPr>
            </a:lvl3pPr>
            <a:lvl4pPr marL="1243013" indent="-214313">
              <a:buClr>
                <a:schemeClr val="accent4"/>
              </a:buClr>
              <a:buSzPct val="150000"/>
              <a:buFont typeface="Arial" panose="020B0604020202020204" pitchFamily="34" charset="0"/>
              <a:buChar char="•"/>
              <a:defRPr>
                <a:solidFill>
                  <a:schemeClr val="bg2">
                    <a:lumMod val="50000"/>
                  </a:schemeClr>
                </a:solidFill>
              </a:defRPr>
            </a:lvl4pPr>
            <a:lvl5pPr marL="1585913" indent="-214313">
              <a:buClr>
                <a:schemeClr val="accent4"/>
              </a:buClr>
              <a:buSzPct val="150000"/>
              <a:buFont typeface="Arial" panose="020B0604020202020204" pitchFamily="34" charset="0"/>
              <a:buChar char="•"/>
              <a:defRPr>
                <a:solidFill>
                  <a:schemeClr val="bg2">
                    <a:lumMod val="50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32134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Vertical Bars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defRPr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solidFill>
                  <a:srgbClr val="C00000"/>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solidFill>
                  <a:srgbClr val="C00000"/>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7" name="Date Placeholder 6"/>
          <p:cNvSpPr>
            <a:spLocks noGrp="1"/>
          </p:cNvSpPr>
          <p:nvPr>
            <p:ph type="dt" sz="half" idx="10"/>
          </p:nvPr>
        </p:nvSpPr>
        <p:spPr/>
        <p:txBody>
          <a:bodyPr/>
          <a:lstStyle/>
          <a:p>
            <a:fld id="{111B99A4-7A62-49C3-9DAF-B220A7A7BC56}"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D2F14-CE59-4A8F-A4F7-AD517BCDEF79}" type="slidenum">
              <a:rPr lang="en-US" smtClean="0"/>
              <a:t>‹#›</a:t>
            </a:fld>
            <a:endParaRPr lang="en-US"/>
          </a:p>
        </p:txBody>
      </p:sp>
      <p:sp>
        <p:nvSpPr>
          <p:cNvPr id="25" name="Text Placeholder 24"/>
          <p:cNvSpPr>
            <a:spLocks noGrp="1"/>
          </p:cNvSpPr>
          <p:nvPr>
            <p:ph type="body" sz="quarter" idx="13"/>
          </p:nvPr>
        </p:nvSpPr>
        <p:spPr>
          <a:xfrm>
            <a:off x="833438" y="2794001"/>
            <a:ext cx="3664744" cy="2463799"/>
          </a:xfrm>
        </p:spPr>
        <p:txBody>
          <a:bodyPr>
            <a:normAutofit/>
          </a:bodyPr>
          <a:lstStyle>
            <a:lvl1pPr marL="0" indent="0">
              <a:buNone/>
              <a:defRPr sz="1350" b="1">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sp>
        <p:nvSpPr>
          <p:cNvPr id="29" name="Text Placeholder 24"/>
          <p:cNvSpPr>
            <a:spLocks noGrp="1"/>
          </p:cNvSpPr>
          <p:nvPr>
            <p:ph type="body" sz="quarter" idx="14"/>
          </p:nvPr>
        </p:nvSpPr>
        <p:spPr>
          <a:xfrm>
            <a:off x="4833938" y="2806701"/>
            <a:ext cx="3693319" cy="2463799"/>
          </a:xfrm>
        </p:spPr>
        <p:txBody>
          <a:bodyPr>
            <a:normAutofit/>
          </a:bodyPr>
          <a:lstStyle>
            <a:lvl1pPr marL="0" indent="0">
              <a:buNone/>
              <a:defRPr sz="1350" b="1">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cxnSp>
        <p:nvCxnSpPr>
          <p:cNvPr id="34" name="Straight Connector 33"/>
          <p:cNvCxnSpPr/>
          <p:nvPr userDrawn="1"/>
        </p:nvCxnSpPr>
        <p:spPr>
          <a:xfrm>
            <a:off x="728663" y="2806701"/>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729163" y="2806701"/>
            <a:ext cx="0" cy="2463799"/>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8607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aptio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67445"/>
            <a:ext cx="2949178" cy="1600200"/>
          </a:xfrm>
        </p:spPr>
        <p:txBody>
          <a:bodyPr anchor="b"/>
          <a:lstStyle>
            <a:lvl1pPr>
              <a:defRPr sz="24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indent="-205740">
              <a:buClr>
                <a:schemeClr val="accent4"/>
              </a:buClr>
              <a:buSzPct val="150000"/>
              <a:defRPr sz="2400">
                <a:solidFill>
                  <a:schemeClr val="bg2">
                    <a:lumMod val="50000"/>
                  </a:schemeClr>
                </a:solidFill>
              </a:defRPr>
            </a:lvl1pPr>
            <a:lvl2pPr indent="-205740">
              <a:buClr>
                <a:schemeClr val="accent4"/>
              </a:buClr>
              <a:buSzPct val="150000"/>
              <a:defRPr sz="2100">
                <a:solidFill>
                  <a:schemeClr val="bg2">
                    <a:lumMod val="50000"/>
                  </a:schemeClr>
                </a:solidFill>
              </a:defRPr>
            </a:lvl2pPr>
            <a:lvl3pPr indent="-205740">
              <a:buClr>
                <a:schemeClr val="accent4"/>
              </a:buClr>
              <a:buSzPct val="150000"/>
              <a:defRPr sz="1800">
                <a:solidFill>
                  <a:schemeClr val="bg2">
                    <a:lumMod val="50000"/>
                  </a:schemeClr>
                </a:solidFill>
              </a:defRPr>
            </a:lvl3pPr>
            <a:lvl4pPr indent="-205740">
              <a:buClr>
                <a:schemeClr val="accent4"/>
              </a:buClr>
              <a:buSzPct val="150000"/>
              <a:defRPr sz="1500">
                <a:solidFill>
                  <a:schemeClr val="bg2">
                    <a:lumMod val="50000"/>
                  </a:schemeClr>
                </a:solidFill>
              </a:defRPr>
            </a:lvl4pPr>
            <a:lvl5pPr indent="-205740">
              <a:buClr>
                <a:schemeClr val="accent4"/>
              </a:buClr>
              <a:buSzPct val="150000"/>
              <a:defRPr sz="1500">
                <a:solidFill>
                  <a:schemeClr val="bg2">
                    <a:lumMod val="50000"/>
                  </a:schemeClr>
                </a:solidFill>
              </a:defRPr>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8" name="Text Placeholder 24"/>
          <p:cNvSpPr>
            <a:spLocks noGrp="1"/>
          </p:cNvSpPr>
          <p:nvPr>
            <p:ph type="body" sz="quarter" idx="13"/>
          </p:nvPr>
        </p:nvSpPr>
        <p:spPr>
          <a:xfrm>
            <a:off x="804863" y="2590800"/>
            <a:ext cx="2774156" cy="3124200"/>
          </a:xfrm>
        </p:spPr>
        <p:txBody>
          <a:bodyPr>
            <a:normAutofit/>
          </a:bodyPr>
          <a:lstStyle>
            <a:lvl1pPr marL="0" indent="0">
              <a:buNone/>
              <a:defRPr sz="1350" b="1">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cxnSp>
        <p:nvCxnSpPr>
          <p:cNvPr id="11" name="Straight Connector 10"/>
          <p:cNvCxnSpPr/>
          <p:nvPr userDrawn="1"/>
        </p:nvCxnSpPr>
        <p:spPr>
          <a:xfrm>
            <a:off x="700088" y="2590800"/>
            <a:ext cx="0" cy="3124200"/>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8093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1 Backgroun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a:ln w="66675">
            <a:solidFill>
              <a:schemeClr val="accent4"/>
            </a:solidFill>
          </a:ln>
        </p:spPr>
        <p:txBody>
          <a:bodyPr/>
          <a:lstStyle>
            <a:lvl1pPr marL="0" indent="0">
              <a:buNone/>
              <a:defRPr sz="2400">
                <a:solidFill>
                  <a:schemeClr val="bg2">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11B99A4-7A62-49C3-9DAF-B220A7A7BC56}"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D2F14-CE59-4A8F-A4F7-AD517BCDEF79}" type="slidenum">
              <a:rPr lang="en-US" smtClean="0"/>
              <a:t>‹#›</a:t>
            </a:fld>
            <a:endParaRPr lang="en-US"/>
          </a:p>
        </p:txBody>
      </p:sp>
      <p:sp>
        <p:nvSpPr>
          <p:cNvPr id="9" name="Title 1"/>
          <p:cNvSpPr>
            <a:spLocks noGrp="1"/>
          </p:cNvSpPr>
          <p:nvPr>
            <p:ph type="title" hasCustomPrompt="1"/>
          </p:nvPr>
        </p:nvSpPr>
        <p:spPr>
          <a:xfrm>
            <a:off x="629841" y="767445"/>
            <a:ext cx="2949178" cy="1600200"/>
          </a:xfrm>
        </p:spPr>
        <p:txBody>
          <a:bodyPr anchor="b"/>
          <a:lstStyle>
            <a:lvl1pPr>
              <a:defRPr sz="2400" u="sng" baseline="0">
                <a:solidFill>
                  <a:srgbClr val="C00000"/>
                </a:solidFill>
                <a:uFill>
                  <a:solidFill>
                    <a:srgbClr val="FFC000"/>
                  </a:solidFill>
                </a:uFill>
              </a:defRPr>
            </a:lvl1pPr>
          </a:lstStyle>
          <a:p>
            <a:r>
              <a:rPr lang="en-US" dirty="0" smtClean="0"/>
              <a:t>CLICK TO EDIT MASTER TITLE STYLE</a:t>
            </a:r>
            <a:endParaRPr lang="en-US" dirty="0"/>
          </a:p>
        </p:txBody>
      </p:sp>
      <p:sp>
        <p:nvSpPr>
          <p:cNvPr id="8" name="Text Placeholder 24"/>
          <p:cNvSpPr>
            <a:spLocks noGrp="1"/>
          </p:cNvSpPr>
          <p:nvPr>
            <p:ph type="body" sz="quarter" idx="13"/>
          </p:nvPr>
        </p:nvSpPr>
        <p:spPr>
          <a:xfrm>
            <a:off x="823913" y="2794000"/>
            <a:ext cx="2755106" cy="3067050"/>
          </a:xfrm>
        </p:spPr>
        <p:txBody>
          <a:bodyPr>
            <a:normAutofit/>
          </a:bodyPr>
          <a:lstStyle>
            <a:lvl1pPr marL="0" indent="0">
              <a:buNone/>
              <a:defRPr sz="1350" b="1">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Edit Master text styles</a:t>
            </a:r>
          </a:p>
        </p:txBody>
      </p:sp>
      <p:cxnSp>
        <p:nvCxnSpPr>
          <p:cNvPr id="4" name="Straight Connector 3"/>
          <p:cNvCxnSpPr/>
          <p:nvPr userDrawn="1"/>
        </p:nvCxnSpPr>
        <p:spPr>
          <a:xfrm>
            <a:off x="685800" y="2794000"/>
            <a:ext cx="9525" cy="3067050"/>
          </a:xfrm>
          <a:prstGeom prst="line">
            <a:avLst/>
          </a:prstGeom>
          <a:ln w="666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452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rgbClr val="9E1F63"/>
            </a:gs>
            <a:gs pos="88000">
              <a:srgbClr val="CC2B30"/>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1B99A4-7A62-49C3-9DAF-B220A7A7BC56}" type="datetimeFigureOut">
              <a:rPr lang="en-US" smtClean="0"/>
              <a:t>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1D2F14-CE59-4A8F-A4F7-AD517BCDEF79}" type="slidenum">
              <a:rPr lang="en-US" smtClean="0"/>
              <a:t>‹#›</a:t>
            </a:fld>
            <a:endParaRPr lang="en-US"/>
          </a:p>
        </p:txBody>
      </p:sp>
      <p:grpSp>
        <p:nvGrpSpPr>
          <p:cNvPr id="67" name="Group 66"/>
          <p:cNvGrpSpPr/>
          <p:nvPr userDrawn="1"/>
        </p:nvGrpSpPr>
        <p:grpSpPr>
          <a:xfrm>
            <a:off x="-808548" y="660083"/>
            <a:ext cx="11069843" cy="10388258"/>
            <a:chOff x="-1078064" y="660083"/>
            <a:chExt cx="14759790" cy="10388258"/>
          </a:xfrm>
        </p:grpSpPr>
        <p:grpSp>
          <p:nvGrpSpPr>
            <p:cNvPr id="68" name="Group 67"/>
            <p:cNvGrpSpPr/>
            <p:nvPr userDrawn="1"/>
          </p:nvGrpSpPr>
          <p:grpSpPr>
            <a:xfrm>
              <a:off x="4041808" y="660083"/>
              <a:ext cx="3576319" cy="924559"/>
              <a:chOff x="3895438" y="655004"/>
              <a:chExt cx="3576319" cy="924559"/>
            </a:xfrm>
          </p:grpSpPr>
          <p:sp>
            <p:nvSpPr>
              <p:cNvPr id="94" name="L-Shape 93"/>
              <p:cNvSpPr/>
              <p:nvPr userDrawn="1"/>
            </p:nvSpPr>
            <p:spPr>
              <a:xfrm rot="13500000">
                <a:off x="3895438" y="665163"/>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L-Shape 94"/>
              <p:cNvSpPr/>
              <p:nvPr userDrawn="1"/>
            </p:nvSpPr>
            <p:spPr>
              <a:xfrm rot="13500000">
                <a:off x="5226398" y="665163"/>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L-Shape 95"/>
              <p:cNvSpPr/>
              <p:nvPr userDrawn="1"/>
            </p:nvSpPr>
            <p:spPr>
              <a:xfrm rot="13500000">
                <a:off x="6557357" y="655004"/>
                <a:ext cx="914400" cy="914400"/>
              </a:xfrm>
              <a:prstGeom prst="corner">
                <a:avLst>
                  <a:gd name="adj1" fmla="val 20000"/>
                  <a:gd name="adj2" fmla="val 21111"/>
                </a:avLst>
              </a:prstGeom>
              <a:gradFill flip="none" rotWithShape="1">
                <a:gsLst>
                  <a:gs pos="0">
                    <a:schemeClr val="bg1">
                      <a:alpha val="20000"/>
                    </a:schemeClr>
                  </a:gs>
                  <a:gs pos="84000">
                    <a:schemeClr val="bg1">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9" name="Oval 68"/>
            <p:cNvSpPr/>
            <p:nvPr userDrawn="1"/>
          </p:nvSpPr>
          <p:spPr>
            <a:xfrm rot="18900000">
              <a:off x="-1078064" y="4339511"/>
              <a:ext cx="6708830" cy="6708830"/>
            </a:xfrm>
            <a:prstGeom prst="ellipse">
              <a:avLst/>
            </a:prstGeom>
            <a:blipFill dpi="0" rotWithShape="1">
              <a:blip r:embed="rId17">
                <a:alphaModFix amt="10000"/>
                <a:extLst>
                  <a:ext uri="{28A0092B-C50C-407E-A947-70E740481C1C}">
                    <a14:useLocalDpi xmlns:a14="http://schemas.microsoft.com/office/drawing/2010/main" val="0"/>
                  </a:ext>
                </a:extLst>
              </a:blip>
              <a:srcRect/>
              <a:stretch>
                <a:fillRect/>
              </a:stretch>
            </a:blipFill>
            <a:ln>
              <a:noFill/>
            </a:ln>
            <a:effectLst>
              <a:reflection stA="45000" endPos="6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none" dirty="0"/>
            </a:p>
          </p:txBody>
        </p:sp>
        <p:sp>
          <p:nvSpPr>
            <p:cNvPr id="70" name="Donut 69"/>
            <p:cNvSpPr/>
            <p:nvPr userDrawn="1"/>
          </p:nvSpPr>
          <p:spPr>
            <a:xfrm>
              <a:off x="10838635" y="2646973"/>
              <a:ext cx="2680952" cy="2680952"/>
            </a:xfrm>
            <a:prstGeom prst="donut">
              <a:avLst>
                <a:gd name="adj" fmla="val 18575"/>
              </a:avLst>
            </a:prstGeom>
            <a:gradFill flip="none" rotWithShape="1">
              <a:gsLst>
                <a:gs pos="0">
                  <a:schemeClr val="bg1">
                    <a:alpha val="20000"/>
                  </a:schemeClr>
                </a:gs>
                <a:gs pos="30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1" name="Oval 70"/>
            <p:cNvSpPr/>
            <p:nvPr userDrawn="1"/>
          </p:nvSpPr>
          <p:spPr>
            <a:xfrm>
              <a:off x="10632234" y="2462703"/>
              <a:ext cx="3049492" cy="3049492"/>
            </a:xfrm>
            <a:prstGeom prst="ellipse">
              <a:avLst/>
            </a:prstGeom>
            <a:noFill/>
            <a:ln w="28575">
              <a:gradFill flip="none" rotWithShape="1">
                <a:gsLst>
                  <a:gs pos="25000">
                    <a:schemeClr val="accent1">
                      <a:lumMod val="5000"/>
                      <a:lumOff val="95000"/>
                      <a:alpha val="10000"/>
                    </a:schemeClr>
                  </a:gs>
                  <a:gs pos="54000">
                    <a:schemeClr val="bg1">
                      <a:alpha val="5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71"/>
            <p:cNvSpPr/>
            <p:nvPr userDrawn="1"/>
          </p:nvSpPr>
          <p:spPr>
            <a:xfrm>
              <a:off x="6656448" y="6013740"/>
              <a:ext cx="5538760" cy="844260"/>
            </a:xfrm>
            <a:prstGeom prst="rect">
              <a:avLst/>
            </a:prstGeom>
            <a:blipFill dpi="0" rotWithShape="1">
              <a:blip r:embed="rId18">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 name="Group 72"/>
            <p:cNvGrpSpPr/>
            <p:nvPr userDrawn="1"/>
          </p:nvGrpSpPr>
          <p:grpSpPr>
            <a:xfrm>
              <a:off x="-146056" y="1088573"/>
              <a:ext cx="3111498" cy="2409210"/>
              <a:chOff x="601096" y="-232712"/>
              <a:chExt cx="8248619" cy="6386847"/>
            </a:xfrm>
            <a:gradFill flip="none" rotWithShape="1">
              <a:gsLst>
                <a:gs pos="0">
                  <a:srgbClr val="9E1F63"/>
                </a:gs>
                <a:gs pos="22000">
                  <a:srgbClr val="CF91B2">
                    <a:alpha val="15000"/>
                  </a:srgbClr>
                </a:gs>
                <a:gs pos="100000">
                  <a:schemeClr val="bg1">
                    <a:alpha val="30000"/>
                  </a:schemeClr>
                </a:gs>
              </a:gsLst>
              <a:lin ang="16200000" scaled="1"/>
              <a:tileRect/>
            </a:gradFill>
          </p:grpSpPr>
          <p:sp>
            <p:nvSpPr>
              <p:cNvPr id="74" name="Plus 73"/>
              <p:cNvSpPr/>
              <p:nvPr userDrawn="1"/>
            </p:nvSpPr>
            <p:spPr>
              <a:xfrm>
                <a:off x="609600"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Plus 74"/>
              <p:cNvSpPr/>
              <p:nvPr userDrawn="1"/>
            </p:nvSpPr>
            <p:spPr>
              <a:xfrm>
                <a:off x="609600"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Plus 75"/>
              <p:cNvSpPr/>
              <p:nvPr userDrawn="1"/>
            </p:nvSpPr>
            <p:spPr>
              <a:xfrm>
                <a:off x="60109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Plus 76"/>
              <p:cNvSpPr/>
              <p:nvPr userDrawn="1"/>
            </p:nvSpPr>
            <p:spPr>
              <a:xfrm>
                <a:off x="609600"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Plus 77"/>
              <p:cNvSpPr/>
              <p:nvPr userDrawn="1"/>
            </p:nvSpPr>
            <p:spPr>
              <a:xfrm>
                <a:off x="2477621"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Plus 78"/>
              <p:cNvSpPr/>
              <p:nvPr userDrawn="1"/>
            </p:nvSpPr>
            <p:spPr>
              <a:xfrm>
                <a:off x="2477621"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Plus 79"/>
              <p:cNvSpPr/>
              <p:nvPr userDrawn="1"/>
            </p:nvSpPr>
            <p:spPr>
              <a:xfrm>
                <a:off x="246911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Plus 80"/>
              <p:cNvSpPr/>
              <p:nvPr userDrawn="1"/>
            </p:nvSpPr>
            <p:spPr>
              <a:xfrm>
                <a:off x="2477621"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Plus 81"/>
              <p:cNvSpPr/>
              <p:nvPr userDrawn="1"/>
            </p:nvSpPr>
            <p:spPr>
              <a:xfrm>
                <a:off x="4265781"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Plus 82"/>
              <p:cNvSpPr/>
              <p:nvPr userDrawn="1"/>
            </p:nvSpPr>
            <p:spPr>
              <a:xfrm>
                <a:off x="4265781"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Plus 83"/>
              <p:cNvSpPr/>
              <p:nvPr userDrawn="1"/>
            </p:nvSpPr>
            <p:spPr>
              <a:xfrm>
                <a:off x="4257277"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Plus 84"/>
              <p:cNvSpPr/>
              <p:nvPr userDrawn="1"/>
            </p:nvSpPr>
            <p:spPr>
              <a:xfrm>
                <a:off x="4265781"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us 85"/>
              <p:cNvSpPr/>
              <p:nvPr userDrawn="1"/>
            </p:nvSpPr>
            <p:spPr>
              <a:xfrm>
                <a:off x="6117030"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Plus 86"/>
              <p:cNvSpPr/>
              <p:nvPr userDrawn="1"/>
            </p:nvSpPr>
            <p:spPr>
              <a:xfrm>
                <a:off x="6117030"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Plus 87"/>
              <p:cNvSpPr/>
              <p:nvPr userDrawn="1"/>
            </p:nvSpPr>
            <p:spPr>
              <a:xfrm>
                <a:off x="6108526" y="3441433"/>
                <a:ext cx="914400" cy="914401"/>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Plus 88"/>
              <p:cNvSpPr/>
              <p:nvPr userDrawn="1"/>
            </p:nvSpPr>
            <p:spPr>
              <a:xfrm>
                <a:off x="6117030"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Plus 89"/>
              <p:cNvSpPr/>
              <p:nvPr userDrawn="1"/>
            </p:nvSpPr>
            <p:spPr>
              <a:xfrm>
                <a:off x="7935315" y="-232712"/>
                <a:ext cx="914400" cy="914400"/>
              </a:xfrm>
              <a:prstGeom prst="mathPlus">
                <a:avLst>
                  <a:gd name="adj1" fmla="val 1506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lus 90"/>
              <p:cNvSpPr/>
              <p:nvPr userDrawn="1"/>
            </p:nvSpPr>
            <p:spPr>
              <a:xfrm>
                <a:off x="7935315" y="1604360"/>
                <a:ext cx="914400" cy="914400"/>
              </a:xfrm>
              <a:prstGeom prst="mathPlus">
                <a:avLst>
                  <a:gd name="adj1" fmla="val 1506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Plus 91"/>
              <p:cNvSpPr/>
              <p:nvPr userDrawn="1"/>
            </p:nvSpPr>
            <p:spPr>
              <a:xfrm>
                <a:off x="7935315" y="3441432"/>
                <a:ext cx="914400" cy="914400"/>
              </a:xfrm>
              <a:prstGeom prst="mathPlus">
                <a:avLst>
                  <a:gd name="adj1" fmla="val 150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Plus 92"/>
              <p:cNvSpPr/>
              <p:nvPr userDrawn="1"/>
            </p:nvSpPr>
            <p:spPr>
              <a:xfrm>
                <a:off x="7935315" y="5239735"/>
                <a:ext cx="914400" cy="914400"/>
              </a:xfrm>
              <a:prstGeom prst="mathPlus">
                <a:avLst>
                  <a:gd name="adj1" fmla="val 1506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 name="Rectangle 6"/>
          <p:cNvSpPr/>
          <p:nvPr userDrawn="1"/>
        </p:nvSpPr>
        <p:spPr>
          <a:xfrm>
            <a:off x="0" y="0"/>
            <a:ext cx="9144000" cy="601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65570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u="sng" kern="1200" baseline="0">
          <a:solidFill>
            <a:schemeClr val="tx1"/>
          </a:solidFill>
          <a:uFill>
            <a:solidFill>
              <a:schemeClr val="accent4"/>
            </a:solidFill>
          </a:u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4"/>
        </a:buClr>
        <a:buSzPct val="150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4"/>
        </a:buClr>
        <a:buSzPct val="150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4"/>
        </a:buClr>
        <a:buSzPct val="150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4"/>
        </a:buClr>
        <a:buSzPct val="150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4"/>
        </a:buClr>
        <a:buSzPct val="150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kcareertech.org/about/state-agency/divisions/federal-legislation-assistance/carl-perkins/perkins-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kcareertech.org/about/state-agency/divisions/federal-legislation-assistance/carl-perkins/perkins-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hyperlink" Target="mailto:letha.bauter@careertech.ok.gov" TargetMode="External"/><Relationship Id="rId3" Type="http://schemas.openxmlformats.org/officeDocument/2006/relationships/hyperlink" Target="mailto:janet.cooper@careertech.ok.gov" TargetMode="External"/><Relationship Id="rId7" Type="http://schemas.openxmlformats.org/officeDocument/2006/relationships/hyperlink" Target="mailto:stephanie.hodges@careertech.ok.gov"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mailto:debbie.hamble@careertech.ok.gov" TargetMode="External"/><Relationship Id="rId5" Type="http://schemas.openxmlformats.org/officeDocument/2006/relationships/hyperlink" Target="mailto:josh.miller@careertech.ok.gov" TargetMode="External"/><Relationship Id="rId4" Type="http://schemas.openxmlformats.org/officeDocument/2006/relationships/hyperlink" Target="mailto:steve.robison@careertech.ok.gov" TargetMode="External"/><Relationship Id="rId9" Type="http://schemas.openxmlformats.org/officeDocument/2006/relationships/hyperlink" Target="https://www.okcareertech.org/about/state-agency/divisions/federal-legislation-assistance/carl-perki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8592"/>
            <a:ext cx="6858000" cy="2387600"/>
          </a:xfrm>
        </p:spPr>
        <p:txBody>
          <a:bodyPr>
            <a:normAutofit/>
          </a:bodyPr>
          <a:lstStyle/>
          <a:p>
            <a:r>
              <a:rPr lang="en-US" sz="4050" dirty="0"/>
              <a:t>Writing the FY -21</a:t>
            </a:r>
            <a:br>
              <a:rPr lang="en-US" sz="4050" dirty="0"/>
            </a:br>
            <a:r>
              <a:rPr lang="en-US" sz="4050" dirty="0"/>
              <a:t>Carl Perkins Basic Grant Application</a:t>
            </a:r>
          </a:p>
        </p:txBody>
      </p:sp>
      <p:sp>
        <p:nvSpPr>
          <p:cNvPr id="5" name="Subtitle 4"/>
          <p:cNvSpPr>
            <a:spLocks noGrp="1"/>
          </p:cNvSpPr>
          <p:nvPr>
            <p:ph type="subTitle" idx="1"/>
          </p:nvPr>
        </p:nvSpPr>
        <p:spPr/>
        <p:txBody>
          <a:bodyPr>
            <a:normAutofit/>
          </a:bodyPr>
          <a:lstStyle/>
          <a:p>
            <a:endParaRPr lang="en-US" dirty="0" smtClean="0"/>
          </a:p>
          <a:p>
            <a:endParaRPr lang="en-US" dirty="0"/>
          </a:p>
          <a:p>
            <a:endParaRPr lang="en-US" dirty="0" smtClean="0"/>
          </a:p>
          <a:p>
            <a:r>
              <a:rPr lang="en-US" dirty="0" smtClean="0"/>
              <a:t>Federal Legislation Division</a:t>
            </a:r>
            <a:endParaRPr lang="en-US" dirty="0"/>
          </a:p>
        </p:txBody>
      </p:sp>
      <p:pic>
        <p:nvPicPr>
          <p:cNvPr id="4" name="Picture 3" descr="CT Logo 7-inch Red and Black - small web"/>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698421"/>
            <a:ext cx="2857500" cy="800100"/>
          </a:xfrm>
          <a:prstGeom prst="rect">
            <a:avLst/>
          </a:prstGeom>
          <a:noFill/>
          <a:ln>
            <a:noFill/>
          </a:ln>
        </p:spPr>
      </p:pic>
    </p:spTree>
    <p:extLst>
      <p:ext uri="{BB962C8B-B14F-4D97-AF65-F5344CB8AC3E}">
        <p14:creationId xmlns:p14="http://schemas.microsoft.com/office/powerpoint/2010/main" val="1972075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389470"/>
          </a:xfrm>
        </p:spPr>
        <p:txBody>
          <a:bodyPr/>
          <a:lstStyle/>
          <a:p>
            <a:r>
              <a:rPr lang="en-US" dirty="0" smtClean="0">
                <a:solidFill>
                  <a:schemeClr val="bg2">
                    <a:lumMod val="10000"/>
                  </a:schemeClr>
                </a:solidFill>
              </a:rPr>
              <a:t>Applicant must provide the schools’ DUNS number, SAM’s registration, Zip+4 and Congressional District number.</a:t>
            </a:r>
          </a:p>
          <a:p>
            <a:endParaRPr lang="en-US" dirty="0">
              <a:solidFill>
                <a:schemeClr val="bg2">
                  <a:lumMod val="10000"/>
                </a:schemeClr>
              </a:solidFill>
            </a:endParaRPr>
          </a:p>
          <a:p>
            <a:r>
              <a:rPr lang="en-US" dirty="0" smtClean="0">
                <a:solidFill>
                  <a:schemeClr val="bg2">
                    <a:lumMod val="10000"/>
                  </a:schemeClr>
                </a:solidFill>
              </a:rPr>
              <a:t>All applicants must respond to questions 1.1 – 1.5.</a:t>
            </a:r>
          </a:p>
          <a:p>
            <a:endParaRPr lang="en-US" dirty="0">
              <a:solidFill>
                <a:schemeClr val="bg2">
                  <a:lumMod val="10000"/>
                </a:schemeClr>
              </a:solidFill>
            </a:endParaRPr>
          </a:p>
          <a:p>
            <a:r>
              <a:rPr lang="en-US" dirty="0" smtClean="0">
                <a:solidFill>
                  <a:schemeClr val="bg2">
                    <a:lumMod val="10000"/>
                  </a:schemeClr>
                </a:solidFill>
              </a:rPr>
              <a:t>Whether you answer questions 1.6 and/or 1.7 will depend on your answer to the previous question.</a:t>
            </a:r>
            <a:endParaRPr lang="en-US" dirty="0">
              <a:solidFill>
                <a:schemeClr val="bg2">
                  <a:lumMod val="10000"/>
                </a:schemeClr>
              </a:solidFill>
            </a:endParaRPr>
          </a:p>
        </p:txBody>
      </p:sp>
      <p:sp>
        <p:nvSpPr>
          <p:cNvPr id="3" name="Title 2"/>
          <p:cNvSpPr>
            <a:spLocks noGrp="1"/>
          </p:cNvSpPr>
          <p:nvPr>
            <p:ph type="title"/>
          </p:nvPr>
        </p:nvSpPr>
        <p:spPr/>
        <p:txBody>
          <a:bodyPr/>
          <a:lstStyle/>
          <a:p>
            <a:pPr algn="ctr"/>
            <a:r>
              <a:rPr lang="en-US" dirty="0" smtClean="0"/>
              <a:t>Section 1 – Federal Financial Information Collection Requirements</a:t>
            </a:r>
            <a:endParaRPr lang="en-US" dirty="0"/>
          </a:p>
        </p:txBody>
      </p:sp>
    </p:spTree>
    <p:extLst>
      <p:ext uri="{BB962C8B-B14F-4D97-AF65-F5344CB8AC3E}">
        <p14:creationId xmlns:p14="http://schemas.microsoft.com/office/powerpoint/2010/main" val="220419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All Comprehensive Local Needs Assessments (CLNA) must be submitted on the approved template.</a:t>
            </a:r>
          </a:p>
          <a:p>
            <a:pPr marL="0" indent="0">
              <a:buNone/>
            </a:pPr>
            <a:endParaRPr lang="en-US" dirty="0" smtClean="0">
              <a:solidFill>
                <a:schemeClr val="bg2">
                  <a:lumMod val="10000"/>
                </a:schemeClr>
              </a:solidFill>
            </a:endParaRPr>
          </a:p>
          <a:p>
            <a:r>
              <a:rPr lang="en-US" dirty="0" smtClean="0">
                <a:solidFill>
                  <a:schemeClr val="bg2">
                    <a:lumMod val="10000"/>
                  </a:schemeClr>
                </a:solidFill>
              </a:rPr>
              <a:t>A copy of the CLNA template is located on our Carl Perkins V website, along with the FAQ document, </a:t>
            </a:r>
            <a:r>
              <a:rPr lang="en-US" b="1" i="1" dirty="0" smtClean="0">
                <a:solidFill>
                  <a:schemeClr val="bg2">
                    <a:lumMod val="10000"/>
                  </a:schemeClr>
                </a:solidFill>
              </a:rPr>
              <a:t>The Answers</a:t>
            </a:r>
            <a:r>
              <a:rPr lang="en-US" dirty="0" smtClean="0">
                <a:solidFill>
                  <a:schemeClr val="bg2">
                    <a:lumMod val="10000"/>
                  </a:schemeClr>
                </a:solidFill>
              </a:rPr>
              <a:t>, and the CLNA Training PowerPoint:  </a:t>
            </a:r>
            <a:r>
              <a:rPr lang="en-US" dirty="0">
                <a:hlinkClick r:id="rId3"/>
              </a:rPr>
              <a:t>https://</a:t>
            </a:r>
            <a:r>
              <a:rPr lang="en-US" dirty="0" smtClean="0">
                <a:hlinkClick r:id="rId3"/>
              </a:rPr>
              <a:t>www.okcareertech.org/about/state-agency/divisions/federal-legislation-assistance/carl-perkins/perkins-v</a:t>
            </a:r>
            <a:r>
              <a:rPr lang="en-US" dirty="0" smtClean="0"/>
              <a:t> </a:t>
            </a:r>
          </a:p>
          <a:p>
            <a:pPr marL="0" indent="0">
              <a:buNone/>
            </a:pPr>
            <a:endParaRPr lang="en-US" dirty="0" smtClean="0"/>
          </a:p>
          <a:p>
            <a:r>
              <a:rPr lang="en-US" dirty="0" smtClean="0">
                <a:solidFill>
                  <a:schemeClr val="bg2">
                    <a:lumMod val="10000"/>
                  </a:schemeClr>
                </a:solidFill>
              </a:rPr>
              <a:t>A link to the template is also provided in the application at the beginning of Section 2 </a:t>
            </a:r>
            <a:endParaRPr lang="en-US" dirty="0">
              <a:solidFill>
                <a:schemeClr val="bg2">
                  <a:lumMod val="10000"/>
                </a:schemeClr>
              </a:solidFill>
            </a:endParaRPr>
          </a:p>
        </p:txBody>
      </p:sp>
      <p:sp>
        <p:nvSpPr>
          <p:cNvPr id="3" name="Title 2"/>
          <p:cNvSpPr>
            <a:spLocks noGrp="1"/>
          </p:cNvSpPr>
          <p:nvPr>
            <p:ph type="title"/>
          </p:nvPr>
        </p:nvSpPr>
        <p:spPr/>
        <p:txBody>
          <a:bodyPr/>
          <a:lstStyle/>
          <a:p>
            <a:pPr algn="ctr"/>
            <a:r>
              <a:rPr lang="en-US" dirty="0" smtClean="0"/>
              <a:t>Section 2 – Comprehensive Local Needs Assessment</a:t>
            </a:r>
            <a:endParaRPr lang="en-US" dirty="0"/>
          </a:p>
        </p:txBody>
      </p:sp>
    </p:spTree>
    <p:extLst>
      <p:ext uri="{BB962C8B-B14F-4D97-AF65-F5344CB8AC3E}">
        <p14:creationId xmlns:p14="http://schemas.microsoft.com/office/powerpoint/2010/main" val="107538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755" y="693336"/>
            <a:ext cx="7886700" cy="4807947"/>
          </a:xfrm>
        </p:spPr>
        <p:txBody>
          <a:bodyPr>
            <a:normAutofit fontScale="92500" lnSpcReduction="10000"/>
          </a:bodyPr>
          <a:lstStyle/>
          <a:p>
            <a:endParaRPr lang="en-US" dirty="0">
              <a:solidFill>
                <a:schemeClr val="bg2">
                  <a:lumMod val="10000"/>
                </a:schemeClr>
              </a:solidFill>
            </a:endParaRPr>
          </a:p>
          <a:p>
            <a:r>
              <a:rPr lang="en-US" dirty="0" smtClean="0">
                <a:solidFill>
                  <a:schemeClr val="bg2">
                    <a:lumMod val="10000"/>
                  </a:schemeClr>
                </a:solidFill>
              </a:rPr>
              <a:t>Your CLNA is not “scored.”</a:t>
            </a:r>
          </a:p>
          <a:p>
            <a:endParaRPr lang="en-US" dirty="0">
              <a:solidFill>
                <a:schemeClr val="bg2">
                  <a:lumMod val="10000"/>
                </a:schemeClr>
              </a:solidFill>
            </a:endParaRPr>
          </a:p>
          <a:p>
            <a:r>
              <a:rPr lang="en-US" dirty="0" smtClean="0">
                <a:solidFill>
                  <a:schemeClr val="bg2">
                    <a:lumMod val="10000"/>
                  </a:schemeClr>
                </a:solidFill>
              </a:rPr>
              <a:t>You will use your CLNA results to answer the questions in Section 2 and to drive your budget expenditures.</a:t>
            </a:r>
          </a:p>
          <a:p>
            <a:endParaRPr lang="en-US" dirty="0">
              <a:solidFill>
                <a:schemeClr val="bg2">
                  <a:lumMod val="10000"/>
                </a:schemeClr>
              </a:solidFill>
            </a:endParaRPr>
          </a:p>
          <a:p>
            <a:r>
              <a:rPr lang="en-US" dirty="0" smtClean="0">
                <a:solidFill>
                  <a:schemeClr val="bg2">
                    <a:lumMod val="10000"/>
                  </a:schemeClr>
                </a:solidFill>
              </a:rPr>
              <a:t>The next four slides are from the CLNA template:</a:t>
            </a:r>
          </a:p>
          <a:p>
            <a:pPr lvl="1"/>
            <a:r>
              <a:rPr lang="en-US" dirty="0" smtClean="0">
                <a:solidFill>
                  <a:schemeClr val="bg2">
                    <a:lumMod val="10000"/>
                  </a:schemeClr>
                </a:solidFill>
              </a:rPr>
              <a:t>Perkins V Process – Page 5</a:t>
            </a:r>
          </a:p>
          <a:p>
            <a:pPr lvl="1"/>
            <a:r>
              <a:rPr lang="en-US" dirty="0" smtClean="0">
                <a:solidFill>
                  <a:schemeClr val="bg2">
                    <a:lumMod val="10000"/>
                  </a:schemeClr>
                </a:solidFill>
              </a:rPr>
              <a:t>Needs Assessment and Application Purpose – Page 6</a:t>
            </a:r>
          </a:p>
          <a:p>
            <a:pPr lvl="1"/>
            <a:r>
              <a:rPr lang="en-US" dirty="0" smtClean="0">
                <a:solidFill>
                  <a:schemeClr val="bg2">
                    <a:lumMod val="10000"/>
                  </a:schemeClr>
                </a:solidFill>
              </a:rPr>
              <a:t>Six Steps to Completing CLNA – Page 9</a:t>
            </a:r>
          </a:p>
          <a:p>
            <a:pPr lvl="1"/>
            <a:r>
              <a:rPr lang="en-US" dirty="0" smtClean="0">
                <a:solidFill>
                  <a:schemeClr val="bg2">
                    <a:lumMod val="10000"/>
                  </a:schemeClr>
                </a:solidFill>
              </a:rPr>
              <a:t>Conclusions and Action Items – Page 24</a:t>
            </a:r>
          </a:p>
          <a:p>
            <a:pPr lvl="1"/>
            <a:endParaRPr lang="en-US" dirty="0" smtClean="0">
              <a:solidFill>
                <a:schemeClr val="bg2">
                  <a:lumMod val="10000"/>
                </a:schemeClr>
              </a:solidFill>
            </a:endParaRPr>
          </a:p>
          <a:p>
            <a:pPr marL="0" indent="0">
              <a:buNone/>
            </a:pPr>
            <a:endParaRPr lang="en-US" dirty="0" smtClean="0">
              <a:solidFill>
                <a:schemeClr val="bg2">
                  <a:lumMod val="10000"/>
                </a:schemeClr>
              </a:solidFill>
            </a:endParaRPr>
          </a:p>
          <a:p>
            <a:pPr marL="0" indent="0" algn="ctr">
              <a:buNone/>
            </a:pPr>
            <a:r>
              <a:rPr lang="en-US" b="1" dirty="0">
                <a:solidFill>
                  <a:srgbClr val="FF0000"/>
                </a:solidFill>
              </a:rPr>
              <a:t>Failure to attach a completed CLNA will result in an Automatic Rejection of your application</a:t>
            </a:r>
            <a:r>
              <a:rPr lang="en-US" b="1" dirty="0" smtClean="0">
                <a:solidFill>
                  <a:srgbClr val="FF0000"/>
                </a:solidFill>
              </a:rPr>
              <a:t>.</a:t>
            </a:r>
          </a:p>
          <a:p>
            <a:pPr marL="0" indent="0" algn="ctr">
              <a:buNone/>
            </a:pPr>
            <a:endParaRPr lang="en-US" b="1" dirty="0">
              <a:solidFill>
                <a:srgbClr val="FF0000"/>
              </a:solidFill>
            </a:endParaRPr>
          </a:p>
          <a:p>
            <a:pPr marL="0" indent="0" algn="ctr">
              <a:buNone/>
            </a:pPr>
            <a:endParaRPr lang="en-US" b="1" dirty="0">
              <a:solidFill>
                <a:srgbClr val="FF0000"/>
              </a:solidFill>
            </a:endParaRPr>
          </a:p>
          <a:p>
            <a:pPr marL="0" indent="0">
              <a:buNone/>
            </a:pPr>
            <a:endParaRPr lang="en-US" dirty="0"/>
          </a:p>
        </p:txBody>
      </p:sp>
    </p:spTree>
    <p:extLst>
      <p:ext uri="{BB962C8B-B14F-4D97-AF65-F5344CB8AC3E}">
        <p14:creationId xmlns:p14="http://schemas.microsoft.com/office/powerpoint/2010/main" val="27622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7650" y="383857"/>
            <a:ext cx="8686800" cy="5633085"/>
            <a:chOff x="0" y="0"/>
            <a:chExt cx="8686800" cy="5633085"/>
          </a:xfrm>
        </p:grpSpPr>
        <p:sp>
          <p:nvSpPr>
            <p:cNvPr id="9" name="Rounded Rectangle 8"/>
            <p:cNvSpPr/>
            <p:nvPr/>
          </p:nvSpPr>
          <p:spPr>
            <a:xfrm>
              <a:off x="0" y="0"/>
              <a:ext cx="8686800" cy="5633085"/>
            </a:xfrm>
            <a:prstGeom prst="roundRect">
              <a:avLst>
                <a:gd name="adj" fmla="val 8500"/>
              </a:avLst>
            </a:prstGeom>
            <a:solidFill>
              <a:srgbClr val="FF802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0" name="Rounded Rectangle 4"/>
            <p:cNvSpPr txBox="1"/>
            <p:nvPr/>
          </p:nvSpPr>
          <p:spPr>
            <a:xfrm>
              <a:off x="140239" y="140239"/>
              <a:ext cx="8406322" cy="5352607"/>
            </a:xfrm>
            <a:prstGeom prst="rect">
              <a:avLst/>
            </a:prstGeom>
            <a:noFill/>
            <a:ln>
              <a:noFill/>
            </a:ln>
            <a:effectLst/>
          </p:spPr>
          <p:txBody>
            <a:bodyPr spcFirstLastPara="0" vert="horz" wrap="square" lIns="99060" tIns="99060" rIns="99060" bIns="4371900" numCol="1" spcCol="1270" anchor="t" anchorCtr="0">
              <a:noAutofit/>
            </a:bodyPr>
            <a:lstStyle/>
            <a:p>
              <a:pPr marL="0" marR="0" lvl="0" indent="0" algn="l" defTabSz="1155700" eaLnBrk="1" fontAlgn="auto"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smtClean="0">
                  <a:ln>
                    <a:noFill/>
                  </a:ln>
                  <a:solidFill>
                    <a:sysClr val="window" lastClr="FFFFFF"/>
                  </a:solidFill>
                  <a:effectLst/>
                  <a:uLnTx/>
                  <a:uFillTx/>
                  <a:latin typeface="Calibri" panose="020F0502020204030204"/>
                  <a:ea typeface="+mn-ea"/>
                  <a:cs typeface="+mn-cs"/>
                </a:rPr>
                <a:t>Perkins V Process </a:t>
              </a:r>
              <a:endParaRPr kumimoji="0" lang="en-US" sz="26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1" name="Group 10"/>
          <p:cNvGrpSpPr/>
          <p:nvPr/>
        </p:nvGrpSpPr>
        <p:grpSpPr>
          <a:xfrm>
            <a:off x="445770" y="1077181"/>
            <a:ext cx="8252460" cy="4703637"/>
            <a:chOff x="193733" y="534230"/>
            <a:chExt cx="8252460" cy="4703637"/>
          </a:xfrm>
        </p:grpSpPr>
        <p:sp>
          <p:nvSpPr>
            <p:cNvPr id="12" name="Rounded Rectangle 11"/>
            <p:cNvSpPr/>
            <p:nvPr/>
          </p:nvSpPr>
          <p:spPr>
            <a:xfrm>
              <a:off x="193733" y="534230"/>
              <a:ext cx="8252460" cy="4703637"/>
            </a:xfrm>
            <a:prstGeom prst="roundRect">
              <a:avLst>
                <a:gd name="adj" fmla="val 10500"/>
              </a:avLst>
            </a:prstGeom>
            <a:solidFill>
              <a:srgbClr val="0DAAB4"/>
            </a:solidFill>
            <a:ln>
              <a:solidFill>
                <a:srgbClr val="0DAAB4"/>
              </a:solidFill>
            </a:ln>
          </p:spPr>
          <p:style>
            <a:lnRef idx="2">
              <a:scrgbClr r="0" g="0" b="0"/>
            </a:lnRef>
            <a:fillRef idx="1">
              <a:scrgbClr r="0" g="0" b="0"/>
            </a:fillRef>
            <a:effectRef idx="0">
              <a:schemeClr val="accent5">
                <a:hueOff val="-515611"/>
                <a:satOff val="-6008"/>
                <a:lumOff val="-1079"/>
                <a:alphaOff val="0"/>
              </a:schemeClr>
            </a:effectRef>
            <a:fontRef idx="minor">
              <a:schemeClr val="lt1"/>
            </a:fontRef>
          </p:style>
        </p:sp>
        <p:sp>
          <p:nvSpPr>
            <p:cNvPr id="13" name="Rounded Rectangle 4"/>
            <p:cNvSpPr txBox="1"/>
            <p:nvPr/>
          </p:nvSpPr>
          <p:spPr>
            <a:xfrm>
              <a:off x="338386" y="678883"/>
              <a:ext cx="7963154" cy="4414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2503906" numCol="1" spcCol="1270" anchor="t" anchorCtr="0">
              <a:noAutofit/>
            </a:bodyPr>
            <a:lstStyle/>
            <a:p>
              <a:pPr lvl="0" algn="l" defTabSz="711200">
                <a:lnSpc>
                  <a:spcPct val="90000"/>
                </a:lnSpc>
                <a:spcBef>
                  <a:spcPct val="0"/>
                </a:spcBef>
                <a:spcAft>
                  <a:spcPct val="35000"/>
                </a:spcAft>
              </a:pPr>
              <a:r>
                <a:rPr lang="en-US" sz="1600" kern="1200" dirty="0" smtClean="0"/>
                <a:t>Comprehensive Local Needs Assessment (CLNA)—</a:t>
              </a:r>
              <a:r>
                <a:rPr lang="en-US" sz="1600" kern="1200" dirty="0" smtClean="0">
                  <a:solidFill>
                    <a:srgbClr val="FCE100"/>
                  </a:solidFill>
                </a:rPr>
                <a:t>Complete Fall 2019</a:t>
              </a:r>
              <a:endParaRPr lang="en-US" sz="1600" kern="1200" dirty="0">
                <a:solidFill>
                  <a:srgbClr val="FCE100"/>
                </a:solidFill>
              </a:endParaRPr>
            </a:p>
          </p:txBody>
        </p:sp>
      </p:grpSp>
      <p:grpSp>
        <p:nvGrpSpPr>
          <p:cNvPr id="14" name="Group 13"/>
          <p:cNvGrpSpPr/>
          <p:nvPr/>
        </p:nvGrpSpPr>
        <p:grpSpPr>
          <a:xfrm>
            <a:off x="590423" y="2182521"/>
            <a:ext cx="1650492" cy="494004"/>
            <a:chOff x="333876" y="1798683"/>
            <a:chExt cx="1650492" cy="435557"/>
          </a:xfrm>
        </p:grpSpPr>
        <p:sp>
          <p:nvSpPr>
            <p:cNvPr id="15" name="Rounded Rectangle 14"/>
            <p:cNvSpPr/>
            <p:nvPr/>
          </p:nvSpPr>
          <p:spPr>
            <a:xfrm>
              <a:off x="333876" y="1798683"/>
              <a:ext cx="1650492" cy="435557"/>
            </a:xfrm>
            <a:prstGeom prst="roundRect">
              <a:avLst>
                <a:gd name="adj" fmla="val 105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347271" y="1812078"/>
              <a:ext cx="1623702" cy="4087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rPr>
                <a:t>Student Opportunities</a:t>
              </a:r>
              <a:endParaRPr lang="en-US" sz="1600" kern="1200" dirty="0">
                <a:solidFill>
                  <a:schemeClr val="bg2">
                    <a:lumMod val="10000"/>
                  </a:schemeClr>
                </a:solidFill>
              </a:endParaRPr>
            </a:p>
          </p:txBody>
        </p:sp>
      </p:grpSp>
      <p:grpSp>
        <p:nvGrpSpPr>
          <p:cNvPr id="17" name="Group 16"/>
          <p:cNvGrpSpPr/>
          <p:nvPr/>
        </p:nvGrpSpPr>
        <p:grpSpPr>
          <a:xfrm>
            <a:off x="1575054" y="3453051"/>
            <a:ext cx="5993892" cy="2253234"/>
            <a:chOff x="1448313" y="2799170"/>
            <a:chExt cx="5993892" cy="2253234"/>
          </a:xfrm>
        </p:grpSpPr>
        <p:sp>
          <p:nvSpPr>
            <p:cNvPr id="18" name="Rounded Rectangle 17"/>
            <p:cNvSpPr/>
            <p:nvPr/>
          </p:nvSpPr>
          <p:spPr>
            <a:xfrm>
              <a:off x="1448313" y="2799170"/>
              <a:ext cx="5993892" cy="2253234"/>
            </a:xfrm>
            <a:prstGeom prst="roundRect">
              <a:avLst>
                <a:gd name="adj" fmla="val 10500"/>
              </a:avLst>
            </a:prstGeom>
            <a:solidFill>
              <a:srgbClr val="FCE100"/>
            </a:solidFill>
          </p:spPr>
          <p:style>
            <a:lnRef idx="2">
              <a:schemeClr val="lt1">
                <a:hueOff val="0"/>
                <a:satOff val="0"/>
                <a:lumOff val="0"/>
                <a:alphaOff val="0"/>
              </a:schemeClr>
            </a:lnRef>
            <a:fillRef idx="1">
              <a:scrgbClr r="0" g="0" b="0"/>
            </a:fillRef>
            <a:effectRef idx="0">
              <a:schemeClr val="accent5">
                <a:hueOff val="-1031223"/>
                <a:satOff val="-12017"/>
                <a:lumOff val="-2158"/>
                <a:alphaOff val="0"/>
              </a:schemeClr>
            </a:effectRef>
            <a:fontRef idx="minor">
              <a:schemeClr val="lt1"/>
            </a:fontRef>
          </p:style>
        </p:sp>
        <p:sp>
          <p:nvSpPr>
            <p:cNvPr id="19" name="Rounded Rectangle 4"/>
            <p:cNvSpPr txBox="1"/>
            <p:nvPr/>
          </p:nvSpPr>
          <p:spPr>
            <a:xfrm>
              <a:off x="1531669" y="2867640"/>
              <a:ext cx="5855302" cy="2114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1271825" numCol="1" spcCol="1270" anchor="t" anchorCtr="0">
              <a:noAutofit/>
            </a:bodyPr>
            <a:lstStyle/>
            <a:p>
              <a:pPr lvl="0" algn="l" defTabSz="1155700">
                <a:lnSpc>
                  <a:spcPct val="90000"/>
                </a:lnSpc>
                <a:spcBef>
                  <a:spcPct val="0"/>
                </a:spcBef>
                <a:spcAft>
                  <a:spcPct val="35000"/>
                </a:spcAft>
              </a:pPr>
              <a:r>
                <a:rPr lang="en-US" sz="2600" kern="1200" dirty="0" smtClean="0">
                  <a:solidFill>
                    <a:schemeClr val="bg2">
                      <a:lumMod val="10000"/>
                    </a:schemeClr>
                  </a:solidFill>
                </a:rPr>
                <a:t>Local</a:t>
              </a:r>
              <a:r>
                <a:rPr lang="en-US" sz="2600" kern="1200" dirty="0" smtClean="0">
                  <a:solidFill>
                    <a:schemeClr val="tx1"/>
                  </a:solidFill>
                </a:rPr>
                <a:t> </a:t>
              </a:r>
              <a:r>
                <a:rPr lang="en-US" sz="2600" kern="1200" dirty="0" smtClean="0">
                  <a:solidFill>
                    <a:schemeClr val="bg2">
                      <a:lumMod val="10000"/>
                    </a:schemeClr>
                  </a:solidFill>
                </a:rPr>
                <a:t>Application—Complete Spring 2020</a:t>
              </a:r>
              <a:endParaRPr lang="en-US" sz="2600" kern="1200" dirty="0">
                <a:solidFill>
                  <a:schemeClr val="bg2">
                    <a:lumMod val="10000"/>
                  </a:schemeClr>
                </a:solidFill>
              </a:endParaRPr>
            </a:p>
          </p:txBody>
        </p:sp>
      </p:grpSp>
      <p:grpSp>
        <p:nvGrpSpPr>
          <p:cNvPr id="20" name="Group 19"/>
          <p:cNvGrpSpPr/>
          <p:nvPr/>
        </p:nvGrpSpPr>
        <p:grpSpPr>
          <a:xfrm>
            <a:off x="2546604" y="2195916"/>
            <a:ext cx="1650492" cy="492568"/>
            <a:chOff x="2353665" y="1789443"/>
            <a:chExt cx="1650492" cy="492568"/>
          </a:xfrm>
        </p:grpSpPr>
        <p:sp>
          <p:nvSpPr>
            <p:cNvPr id="21" name="Rounded Rectangle 20"/>
            <p:cNvSpPr/>
            <p:nvPr/>
          </p:nvSpPr>
          <p:spPr>
            <a:xfrm>
              <a:off x="2353665" y="1789443"/>
              <a:ext cx="1650492" cy="492568"/>
            </a:xfrm>
            <a:prstGeom prst="roundRect">
              <a:avLst>
                <a:gd name="adj" fmla="val 10500"/>
              </a:avLst>
            </a:prstGeom>
          </p:spPr>
          <p:style>
            <a:lnRef idx="2">
              <a:schemeClr val="accent5">
                <a:hueOff val="-206245"/>
                <a:satOff val="-2403"/>
                <a:lumOff val="-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txBox="1"/>
            <p:nvPr/>
          </p:nvSpPr>
          <p:spPr>
            <a:xfrm>
              <a:off x="2368813" y="1804591"/>
              <a:ext cx="1620196" cy="462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rPr>
                <a:t>Data Driven Decisions</a:t>
              </a:r>
              <a:endParaRPr lang="en-US" sz="1600" kern="1200" dirty="0">
                <a:solidFill>
                  <a:schemeClr val="bg2">
                    <a:lumMod val="10000"/>
                  </a:schemeClr>
                </a:solidFill>
              </a:endParaRPr>
            </a:p>
          </p:txBody>
        </p:sp>
      </p:grpSp>
      <p:grpSp>
        <p:nvGrpSpPr>
          <p:cNvPr id="27" name="Group 26"/>
          <p:cNvGrpSpPr/>
          <p:nvPr/>
        </p:nvGrpSpPr>
        <p:grpSpPr>
          <a:xfrm>
            <a:off x="6674405" y="2032799"/>
            <a:ext cx="1650492" cy="818801"/>
            <a:chOff x="6532117" y="1717440"/>
            <a:chExt cx="1650492" cy="818801"/>
          </a:xfrm>
        </p:grpSpPr>
        <p:sp>
          <p:nvSpPr>
            <p:cNvPr id="28" name="Rounded Rectangle 27"/>
            <p:cNvSpPr/>
            <p:nvPr/>
          </p:nvSpPr>
          <p:spPr>
            <a:xfrm>
              <a:off x="6532117" y="1717440"/>
              <a:ext cx="1650492" cy="818801"/>
            </a:xfrm>
            <a:prstGeom prst="roundRect">
              <a:avLst>
                <a:gd name="adj" fmla="val 10500"/>
              </a:avLst>
            </a:prstGeom>
          </p:spPr>
          <p:style>
            <a:lnRef idx="2">
              <a:schemeClr val="accent5">
                <a:hueOff val="-618734"/>
                <a:satOff val="-7210"/>
                <a:lumOff val="-129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4"/>
            <p:cNvSpPr txBox="1"/>
            <p:nvPr/>
          </p:nvSpPr>
          <p:spPr>
            <a:xfrm>
              <a:off x="6557298" y="1742621"/>
              <a:ext cx="1600130" cy="768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rPr>
                <a:t>Foundation for Local Application</a:t>
              </a:r>
              <a:endParaRPr lang="en-US" sz="1600" kern="1200" dirty="0">
                <a:solidFill>
                  <a:schemeClr val="bg2">
                    <a:lumMod val="10000"/>
                  </a:schemeClr>
                </a:solidFill>
              </a:endParaRPr>
            </a:p>
          </p:txBody>
        </p:sp>
      </p:grpSp>
      <p:grpSp>
        <p:nvGrpSpPr>
          <p:cNvPr id="30" name="Group 29"/>
          <p:cNvGrpSpPr/>
          <p:nvPr/>
        </p:nvGrpSpPr>
        <p:grpSpPr>
          <a:xfrm>
            <a:off x="4572000" y="2196617"/>
            <a:ext cx="1650492" cy="457232"/>
            <a:chOff x="4480852" y="1797609"/>
            <a:chExt cx="1650492" cy="457232"/>
          </a:xfrm>
        </p:grpSpPr>
        <p:sp>
          <p:nvSpPr>
            <p:cNvPr id="31" name="Rounded Rectangle 30"/>
            <p:cNvSpPr/>
            <p:nvPr/>
          </p:nvSpPr>
          <p:spPr>
            <a:xfrm>
              <a:off x="4480852" y="1797609"/>
              <a:ext cx="1650492" cy="457232"/>
            </a:xfrm>
            <a:prstGeom prst="roundRect">
              <a:avLst>
                <a:gd name="adj" fmla="val 10500"/>
              </a:avLst>
            </a:prstGeom>
          </p:spPr>
          <p:style>
            <a:lnRef idx="2">
              <a:schemeClr val="accent5">
                <a:hueOff val="-412489"/>
                <a:satOff val="-4807"/>
                <a:lumOff val="-86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txBox="1"/>
            <p:nvPr/>
          </p:nvSpPr>
          <p:spPr>
            <a:xfrm>
              <a:off x="4494913" y="1811670"/>
              <a:ext cx="1622370" cy="429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rPr>
                <a:t>Directs Budget Decisions</a:t>
              </a:r>
              <a:endParaRPr lang="en-US" sz="1600" kern="1200" dirty="0">
                <a:solidFill>
                  <a:schemeClr val="bg2">
                    <a:lumMod val="10000"/>
                  </a:schemeClr>
                </a:solidFill>
              </a:endParaRPr>
            </a:p>
          </p:txBody>
        </p:sp>
      </p:grpSp>
      <p:grpSp>
        <p:nvGrpSpPr>
          <p:cNvPr id="33" name="Group 32"/>
          <p:cNvGrpSpPr/>
          <p:nvPr/>
        </p:nvGrpSpPr>
        <p:grpSpPr>
          <a:xfrm>
            <a:off x="1658410" y="4582468"/>
            <a:ext cx="2813734" cy="1013955"/>
            <a:chOff x="1563469" y="3825438"/>
            <a:chExt cx="2813734" cy="1013955"/>
          </a:xfrm>
        </p:grpSpPr>
        <p:sp>
          <p:nvSpPr>
            <p:cNvPr id="34" name="Rounded Rectangle 33"/>
            <p:cNvSpPr/>
            <p:nvPr/>
          </p:nvSpPr>
          <p:spPr>
            <a:xfrm>
              <a:off x="1563469" y="3825438"/>
              <a:ext cx="2813734" cy="1013955"/>
            </a:xfrm>
            <a:prstGeom prst="roundRect">
              <a:avLst>
                <a:gd name="adj" fmla="val 10500"/>
              </a:avLst>
            </a:prstGeom>
          </p:spPr>
          <p:style>
            <a:lnRef idx="2">
              <a:schemeClr val="accent5">
                <a:hueOff val="-824978"/>
                <a:satOff val="-9614"/>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4"/>
            <p:cNvSpPr txBox="1"/>
            <p:nvPr/>
          </p:nvSpPr>
          <p:spPr>
            <a:xfrm>
              <a:off x="1594652" y="3856621"/>
              <a:ext cx="2751368" cy="9515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10000"/>
                    </a:schemeClr>
                  </a:solidFill>
                </a:rPr>
                <a:t>Attach CLNA</a:t>
              </a:r>
              <a:endParaRPr lang="en-US" sz="2200" kern="1200" dirty="0">
                <a:solidFill>
                  <a:schemeClr val="bg2">
                    <a:lumMod val="10000"/>
                  </a:schemeClr>
                </a:solidFill>
              </a:endParaRPr>
            </a:p>
          </p:txBody>
        </p:sp>
      </p:grpSp>
      <p:grpSp>
        <p:nvGrpSpPr>
          <p:cNvPr id="36" name="Group 35"/>
          <p:cNvGrpSpPr/>
          <p:nvPr/>
        </p:nvGrpSpPr>
        <p:grpSpPr>
          <a:xfrm>
            <a:off x="4612383" y="4587772"/>
            <a:ext cx="2813734" cy="1013955"/>
            <a:chOff x="4534191" y="3795769"/>
            <a:chExt cx="2813734" cy="1013955"/>
          </a:xfrm>
        </p:grpSpPr>
        <p:sp>
          <p:nvSpPr>
            <p:cNvPr id="37" name="Rounded Rectangle 36"/>
            <p:cNvSpPr/>
            <p:nvPr/>
          </p:nvSpPr>
          <p:spPr>
            <a:xfrm>
              <a:off x="4534191" y="3795769"/>
              <a:ext cx="2813734" cy="1013955"/>
            </a:xfrm>
            <a:prstGeom prst="roundRect">
              <a:avLst>
                <a:gd name="adj" fmla="val 10500"/>
              </a:avLst>
            </a:prstGeom>
          </p:spPr>
          <p:style>
            <a:lnRef idx="2">
              <a:schemeClr val="accent5">
                <a:hueOff val="-1031223"/>
                <a:satOff val="-12017"/>
                <a:lumOff val="-21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4"/>
            <p:cNvSpPr txBox="1"/>
            <p:nvPr/>
          </p:nvSpPr>
          <p:spPr>
            <a:xfrm>
              <a:off x="4565374" y="3826952"/>
              <a:ext cx="2751368" cy="9515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lumMod val="10000"/>
                    </a:schemeClr>
                  </a:solidFill>
                </a:rPr>
                <a:t>CLNA Aligns With Application Questions</a:t>
              </a:r>
              <a:endParaRPr lang="en-US" sz="2200" kern="1200" dirty="0">
                <a:solidFill>
                  <a:schemeClr val="bg2">
                    <a:lumMod val="10000"/>
                  </a:schemeClr>
                </a:solidFill>
              </a:endParaRPr>
            </a:p>
          </p:txBody>
        </p:sp>
      </p:grpSp>
    </p:spTree>
    <p:extLst>
      <p:ext uri="{BB962C8B-B14F-4D97-AF65-F5344CB8AC3E}">
        <p14:creationId xmlns:p14="http://schemas.microsoft.com/office/powerpoint/2010/main" val="73880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 y="190500"/>
            <a:ext cx="8629650" cy="5695950"/>
          </a:xfrm>
          <a:prstGeom prst="rect">
            <a:avLst/>
          </a:prstGeom>
        </p:spPr>
      </p:pic>
    </p:spTree>
    <p:extLst>
      <p:ext uri="{BB962C8B-B14F-4D97-AF65-F5344CB8AC3E}">
        <p14:creationId xmlns:p14="http://schemas.microsoft.com/office/powerpoint/2010/main" val="11233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214313"/>
            <a:ext cx="8524876" cy="5691188"/>
          </a:xfrm>
          <a:prstGeom prst="rect">
            <a:avLst/>
          </a:prstGeom>
        </p:spPr>
      </p:pic>
    </p:spTree>
    <p:extLst>
      <p:ext uri="{BB962C8B-B14F-4D97-AF65-F5344CB8AC3E}">
        <p14:creationId xmlns:p14="http://schemas.microsoft.com/office/powerpoint/2010/main" val="118465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90537"/>
            <a:ext cx="8543925" cy="5343525"/>
          </a:xfrm>
          <a:prstGeom prst="rect">
            <a:avLst/>
          </a:prstGeom>
        </p:spPr>
      </p:pic>
    </p:spTree>
    <p:extLst>
      <p:ext uri="{BB962C8B-B14F-4D97-AF65-F5344CB8AC3E}">
        <p14:creationId xmlns:p14="http://schemas.microsoft.com/office/powerpoint/2010/main" val="365936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28464"/>
            <a:ext cx="7886700" cy="4308177"/>
          </a:xfrm>
        </p:spPr>
        <p:txBody>
          <a:bodyPr/>
          <a:lstStyle/>
          <a:p>
            <a:r>
              <a:rPr lang="en-US" dirty="0" smtClean="0">
                <a:solidFill>
                  <a:schemeClr val="bg2">
                    <a:lumMod val="10000"/>
                  </a:schemeClr>
                </a:solidFill>
              </a:rPr>
              <a:t>List the top 3-5 priorities your school has identified using the results of your CLNA.</a:t>
            </a:r>
          </a:p>
          <a:p>
            <a:pPr marL="0" indent="0">
              <a:buNone/>
            </a:pPr>
            <a:endParaRPr lang="en-US" dirty="0" smtClean="0">
              <a:solidFill>
                <a:schemeClr val="bg2">
                  <a:lumMod val="10000"/>
                </a:schemeClr>
              </a:solidFill>
            </a:endParaRPr>
          </a:p>
          <a:p>
            <a:r>
              <a:rPr lang="en-US" dirty="0" smtClean="0">
                <a:solidFill>
                  <a:schemeClr val="bg2">
                    <a:lumMod val="10000"/>
                  </a:schemeClr>
                </a:solidFill>
              </a:rPr>
              <a:t>Priorities must address an identified “Gap/Need” or a specific “Opportunity for Improvement.”</a:t>
            </a:r>
          </a:p>
          <a:p>
            <a:pPr marL="0" indent="0">
              <a:buNone/>
            </a:pPr>
            <a:endParaRPr lang="en-US" dirty="0" smtClean="0">
              <a:solidFill>
                <a:schemeClr val="bg2">
                  <a:lumMod val="10000"/>
                </a:schemeClr>
              </a:solidFill>
            </a:endParaRPr>
          </a:p>
          <a:p>
            <a:r>
              <a:rPr lang="en-US" dirty="0" smtClean="0">
                <a:solidFill>
                  <a:schemeClr val="bg2">
                    <a:lumMod val="10000"/>
                  </a:schemeClr>
                </a:solidFill>
              </a:rPr>
              <a:t>Address </a:t>
            </a:r>
            <a:r>
              <a:rPr lang="en-US" b="1" u="sng" dirty="0" smtClean="0">
                <a:solidFill>
                  <a:schemeClr val="bg2">
                    <a:lumMod val="10000"/>
                  </a:schemeClr>
                </a:solidFill>
              </a:rPr>
              <a:t>each</a:t>
            </a:r>
            <a:r>
              <a:rPr lang="en-US" dirty="0" smtClean="0">
                <a:solidFill>
                  <a:schemeClr val="bg2">
                    <a:lumMod val="10000"/>
                  </a:schemeClr>
                </a:solidFill>
              </a:rPr>
              <a:t> of these issues for </a:t>
            </a:r>
            <a:r>
              <a:rPr lang="en-US" b="1" u="sng" dirty="0" smtClean="0">
                <a:solidFill>
                  <a:schemeClr val="bg2">
                    <a:lumMod val="10000"/>
                  </a:schemeClr>
                </a:solidFill>
              </a:rPr>
              <a:t>all</a:t>
            </a:r>
            <a:r>
              <a:rPr lang="en-US" dirty="0" smtClean="0">
                <a:solidFill>
                  <a:schemeClr val="bg2">
                    <a:lumMod val="10000"/>
                  </a:schemeClr>
                </a:solidFill>
              </a:rPr>
              <a:t> priorities:</a:t>
            </a:r>
          </a:p>
          <a:p>
            <a:pPr lvl="1"/>
            <a:r>
              <a:rPr lang="en-US" dirty="0" smtClean="0">
                <a:solidFill>
                  <a:schemeClr val="bg2">
                    <a:lumMod val="10000"/>
                  </a:schemeClr>
                </a:solidFill>
              </a:rPr>
              <a:t>Identify the opportunity or gap to be addressed</a:t>
            </a:r>
          </a:p>
          <a:p>
            <a:pPr lvl="1"/>
            <a:r>
              <a:rPr lang="en-US" dirty="0" smtClean="0">
                <a:solidFill>
                  <a:schemeClr val="bg2">
                    <a:lumMod val="10000"/>
                  </a:schemeClr>
                </a:solidFill>
              </a:rPr>
              <a:t>Describe how CLNA results were used to determine there was a gap/opportunity area at your school</a:t>
            </a:r>
          </a:p>
          <a:p>
            <a:pPr lvl="1"/>
            <a:r>
              <a:rPr lang="en-US" dirty="0" smtClean="0">
                <a:solidFill>
                  <a:schemeClr val="bg2">
                    <a:lumMod val="10000"/>
                  </a:schemeClr>
                </a:solidFill>
              </a:rPr>
              <a:t>Name the program(s) this priority addresses (Ag, BITE, FACS, etc.)</a:t>
            </a:r>
          </a:p>
          <a:p>
            <a:pPr lvl="1"/>
            <a:r>
              <a:rPr lang="en-US" dirty="0" smtClean="0">
                <a:solidFill>
                  <a:schemeClr val="bg2">
                    <a:lumMod val="10000"/>
                  </a:schemeClr>
                </a:solidFill>
              </a:rPr>
              <a:t>List budget requirements needed, if any, to implement/complete the priority</a:t>
            </a:r>
            <a:endParaRPr lang="en-US" dirty="0">
              <a:solidFill>
                <a:schemeClr val="bg2">
                  <a:lumMod val="10000"/>
                </a:schemeClr>
              </a:solidFill>
            </a:endParaRPr>
          </a:p>
        </p:txBody>
      </p:sp>
      <p:sp>
        <p:nvSpPr>
          <p:cNvPr id="3" name="Title 2"/>
          <p:cNvSpPr>
            <a:spLocks noGrp="1"/>
          </p:cNvSpPr>
          <p:nvPr>
            <p:ph type="title"/>
          </p:nvPr>
        </p:nvSpPr>
        <p:spPr>
          <a:xfrm>
            <a:off x="628650" y="261257"/>
            <a:ext cx="7886700" cy="967208"/>
          </a:xfrm>
        </p:spPr>
        <p:txBody>
          <a:bodyPr/>
          <a:lstStyle/>
          <a:p>
            <a:pPr algn="ctr"/>
            <a:r>
              <a:rPr lang="en-US" dirty="0" smtClean="0"/>
              <a:t>Section 2.1 - Priorities</a:t>
            </a:r>
            <a:endParaRPr lang="en-US" dirty="0"/>
          </a:p>
        </p:txBody>
      </p:sp>
    </p:spTree>
    <p:extLst>
      <p:ext uri="{BB962C8B-B14F-4D97-AF65-F5344CB8AC3E}">
        <p14:creationId xmlns:p14="http://schemas.microsoft.com/office/powerpoint/2010/main" val="185035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23207"/>
            <a:ext cx="7886700" cy="4351338"/>
          </a:xfrm>
        </p:spPr>
        <p:txBody>
          <a:bodyPr/>
          <a:lstStyle/>
          <a:p>
            <a:r>
              <a:rPr lang="en-US" dirty="0" smtClean="0">
                <a:solidFill>
                  <a:schemeClr val="bg2">
                    <a:lumMod val="10000"/>
                  </a:schemeClr>
                </a:solidFill>
              </a:rPr>
              <a:t>Action items will be listed for two Fiscal Years separately:</a:t>
            </a:r>
          </a:p>
          <a:p>
            <a:pPr lvl="1"/>
            <a:r>
              <a:rPr lang="en-US" dirty="0" smtClean="0">
                <a:solidFill>
                  <a:schemeClr val="bg2">
                    <a:lumMod val="10000"/>
                  </a:schemeClr>
                </a:solidFill>
              </a:rPr>
              <a:t>Fiscal Year 2020-2021</a:t>
            </a:r>
          </a:p>
          <a:p>
            <a:pPr lvl="1"/>
            <a:r>
              <a:rPr lang="en-US" dirty="0" smtClean="0">
                <a:solidFill>
                  <a:schemeClr val="bg2">
                    <a:lumMod val="10000"/>
                  </a:schemeClr>
                </a:solidFill>
              </a:rPr>
              <a:t>Fiscal Year 2021-2022</a:t>
            </a:r>
          </a:p>
          <a:p>
            <a:pPr marL="308610" lvl="1" indent="0">
              <a:buNone/>
            </a:pPr>
            <a:endParaRPr lang="en-US" dirty="0" smtClean="0">
              <a:solidFill>
                <a:schemeClr val="bg2">
                  <a:lumMod val="10000"/>
                </a:schemeClr>
              </a:solidFill>
            </a:endParaRPr>
          </a:p>
          <a:p>
            <a:r>
              <a:rPr lang="en-US" dirty="0" smtClean="0">
                <a:solidFill>
                  <a:schemeClr val="bg2">
                    <a:lumMod val="10000"/>
                  </a:schemeClr>
                </a:solidFill>
              </a:rPr>
              <a:t>List any action items your school plans to take in these five CLNA areas:</a:t>
            </a:r>
          </a:p>
          <a:p>
            <a:pPr lvl="2"/>
            <a:r>
              <a:rPr lang="en-US" sz="1800" dirty="0" smtClean="0">
                <a:solidFill>
                  <a:schemeClr val="bg2">
                    <a:lumMod val="10000"/>
                  </a:schemeClr>
                </a:solidFill>
              </a:rPr>
              <a:t>Student Performance Data</a:t>
            </a:r>
          </a:p>
          <a:p>
            <a:pPr lvl="2"/>
            <a:r>
              <a:rPr lang="en-US" sz="1800" dirty="0" smtClean="0">
                <a:solidFill>
                  <a:schemeClr val="bg2">
                    <a:lumMod val="10000"/>
                  </a:schemeClr>
                </a:solidFill>
              </a:rPr>
              <a:t>Labor Market Alignment</a:t>
            </a:r>
          </a:p>
          <a:p>
            <a:pPr lvl="2"/>
            <a:r>
              <a:rPr lang="en-US" sz="1800" dirty="0" smtClean="0">
                <a:solidFill>
                  <a:schemeClr val="bg2">
                    <a:lumMod val="10000"/>
                  </a:schemeClr>
                </a:solidFill>
              </a:rPr>
              <a:t>Size, Scope, Quality</a:t>
            </a:r>
          </a:p>
          <a:p>
            <a:pPr lvl="2"/>
            <a:r>
              <a:rPr lang="en-US" sz="1800" dirty="0" smtClean="0">
                <a:solidFill>
                  <a:schemeClr val="bg2">
                    <a:lumMod val="10000"/>
                  </a:schemeClr>
                </a:solidFill>
              </a:rPr>
              <a:t>Implementing Programs of Study</a:t>
            </a:r>
          </a:p>
          <a:p>
            <a:pPr lvl="2"/>
            <a:r>
              <a:rPr lang="en-US" sz="1800" dirty="0" smtClean="0">
                <a:solidFill>
                  <a:schemeClr val="bg2">
                    <a:lumMod val="10000"/>
                  </a:schemeClr>
                </a:solidFill>
              </a:rPr>
              <a:t>Recruitment, Retention and Staff Training</a:t>
            </a:r>
          </a:p>
        </p:txBody>
      </p:sp>
      <p:sp>
        <p:nvSpPr>
          <p:cNvPr id="3" name="Title 2"/>
          <p:cNvSpPr>
            <a:spLocks noGrp="1"/>
          </p:cNvSpPr>
          <p:nvPr>
            <p:ph type="title"/>
          </p:nvPr>
        </p:nvSpPr>
        <p:spPr>
          <a:xfrm>
            <a:off x="628650" y="304835"/>
            <a:ext cx="7886700" cy="870821"/>
          </a:xfrm>
        </p:spPr>
        <p:txBody>
          <a:bodyPr/>
          <a:lstStyle/>
          <a:p>
            <a:pPr algn="ctr"/>
            <a:r>
              <a:rPr lang="en-US" dirty="0" smtClean="0"/>
              <a:t>Section 2.2 - Action Items</a:t>
            </a:r>
            <a:endParaRPr lang="en-US" dirty="0"/>
          </a:p>
        </p:txBody>
      </p:sp>
    </p:spTree>
    <p:extLst>
      <p:ext uri="{BB962C8B-B14F-4D97-AF65-F5344CB8AC3E}">
        <p14:creationId xmlns:p14="http://schemas.microsoft.com/office/powerpoint/2010/main" val="252656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93546"/>
            <a:ext cx="7886700" cy="4351338"/>
          </a:xfrm>
        </p:spPr>
        <p:txBody>
          <a:bodyPr/>
          <a:lstStyle/>
          <a:p>
            <a:r>
              <a:rPr lang="en-US" dirty="0" smtClean="0">
                <a:solidFill>
                  <a:schemeClr val="bg2">
                    <a:lumMod val="10000"/>
                  </a:schemeClr>
                </a:solidFill>
              </a:rPr>
              <a:t>Indicate whether or not your school/consortium plans to implement a new CTE program within the next two years.</a:t>
            </a:r>
          </a:p>
          <a:p>
            <a:pPr marL="0" indent="0">
              <a:buNone/>
            </a:pPr>
            <a:endParaRPr lang="en-US" dirty="0" smtClean="0">
              <a:solidFill>
                <a:schemeClr val="bg2">
                  <a:lumMod val="10000"/>
                </a:schemeClr>
              </a:solidFill>
            </a:endParaRPr>
          </a:p>
          <a:p>
            <a:r>
              <a:rPr lang="en-US" dirty="0" smtClean="0">
                <a:solidFill>
                  <a:schemeClr val="bg2">
                    <a:lumMod val="10000"/>
                  </a:schemeClr>
                </a:solidFill>
              </a:rPr>
              <a:t>If you are implementing a new CTE program, provide the following: </a:t>
            </a:r>
          </a:p>
          <a:p>
            <a:pPr lvl="1"/>
            <a:r>
              <a:rPr lang="en-US" dirty="0">
                <a:solidFill>
                  <a:schemeClr val="bg2">
                    <a:lumMod val="10000"/>
                  </a:schemeClr>
                </a:solidFill>
              </a:rPr>
              <a:t>T</a:t>
            </a:r>
            <a:r>
              <a:rPr lang="en-US" dirty="0" smtClean="0">
                <a:solidFill>
                  <a:schemeClr val="bg2">
                    <a:lumMod val="10000"/>
                  </a:schemeClr>
                </a:solidFill>
              </a:rPr>
              <a:t>he programmatic area of the new program (Ag, BITE, FACS, Marketing, T&amp;I, Health, or STEM)</a:t>
            </a:r>
          </a:p>
          <a:p>
            <a:pPr lvl="1"/>
            <a:r>
              <a:rPr lang="en-US" dirty="0" smtClean="0">
                <a:solidFill>
                  <a:schemeClr val="bg2">
                    <a:lumMod val="10000"/>
                  </a:schemeClr>
                </a:solidFill>
              </a:rPr>
              <a:t>The priority this program will address</a:t>
            </a:r>
          </a:p>
          <a:p>
            <a:pPr lvl="1"/>
            <a:r>
              <a:rPr lang="en-US" dirty="0" smtClean="0">
                <a:solidFill>
                  <a:schemeClr val="bg2">
                    <a:lumMod val="10000"/>
                  </a:schemeClr>
                </a:solidFill>
              </a:rPr>
              <a:t>Actions your school will take to establish this program</a:t>
            </a:r>
          </a:p>
          <a:p>
            <a:pPr lvl="1"/>
            <a:r>
              <a:rPr lang="en-US" dirty="0" smtClean="0">
                <a:solidFill>
                  <a:schemeClr val="bg2">
                    <a:lumMod val="10000"/>
                  </a:schemeClr>
                </a:solidFill>
              </a:rPr>
              <a:t>All actions requiring the use of Perkins funds</a:t>
            </a:r>
            <a:endParaRPr lang="en-US" dirty="0">
              <a:solidFill>
                <a:schemeClr val="bg2">
                  <a:lumMod val="10000"/>
                </a:schemeClr>
              </a:solidFill>
            </a:endParaRPr>
          </a:p>
        </p:txBody>
      </p:sp>
      <p:sp>
        <p:nvSpPr>
          <p:cNvPr id="3" name="Title 2"/>
          <p:cNvSpPr>
            <a:spLocks noGrp="1"/>
          </p:cNvSpPr>
          <p:nvPr>
            <p:ph type="title"/>
          </p:nvPr>
        </p:nvSpPr>
        <p:spPr>
          <a:xfrm>
            <a:off x="628650" y="231112"/>
            <a:ext cx="7886700" cy="987304"/>
          </a:xfrm>
        </p:spPr>
        <p:txBody>
          <a:bodyPr/>
          <a:lstStyle/>
          <a:p>
            <a:pPr algn="ctr"/>
            <a:r>
              <a:rPr lang="en-US" dirty="0" smtClean="0"/>
              <a:t>Section 2.3 – New CTE Programs</a:t>
            </a:r>
            <a:endParaRPr lang="en-US" dirty="0"/>
          </a:p>
        </p:txBody>
      </p:sp>
    </p:spTree>
    <p:extLst>
      <p:ext uri="{BB962C8B-B14F-4D97-AF65-F5344CB8AC3E}">
        <p14:creationId xmlns:p14="http://schemas.microsoft.com/office/powerpoint/2010/main" val="46565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25563"/>
            <a:ext cx="7886700" cy="4251272"/>
          </a:xfrm>
        </p:spPr>
        <p:txBody>
          <a:bodyPr>
            <a:normAutofit lnSpcReduction="10000"/>
          </a:bodyPr>
          <a:lstStyle/>
          <a:p>
            <a:pPr>
              <a:lnSpc>
                <a:spcPct val="200000"/>
              </a:lnSpc>
            </a:pPr>
            <a:r>
              <a:rPr lang="en-US" dirty="0">
                <a:solidFill>
                  <a:schemeClr val="bg2">
                    <a:lumMod val="10000"/>
                  </a:schemeClr>
                </a:solidFill>
              </a:rPr>
              <a:t>Janet Cooper – Western </a:t>
            </a:r>
            <a:r>
              <a:rPr lang="en-US" dirty="0" smtClean="0">
                <a:solidFill>
                  <a:schemeClr val="bg2">
                    <a:lumMod val="10000"/>
                  </a:schemeClr>
                </a:solidFill>
              </a:rPr>
              <a:t>Region </a:t>
            </a:r>
            <a:r>
              <a:rPr lang="en-US" dirty="0">
                <a:solidFill>
                  <a:schemeClr val="bg2">
                    <a:lumMod val="10000"/>
                  </a:schemeClr>
                </a:solidFill>
              </a:rPr>
              <a:t>Carl Perkins Coordinator </a:t>
            </a:r>
            <a:endParaRPr lang="en-US" dirty="0" smtClean="0">
              <a:solidFill>
                <a:schemeClr val="bg2">
                  <a:lumMod val="10000"/>
                </a:schemeClr>
              </a:solidFill>
            </a:endParaRPr>
          </a:p>
          <a:p>
            <a:pPr>
              <a:lnSpc>
                <a:spcPct val="200000"/>
              </a:lnSpc>
            </a:pPr>
            <a:r>
              <a:rPr lang="en-US" dirty="0" smtClean="0">
                <a:solidFill>
                  <a:schemeClr val="bg2">
                    <a:lumMod val="10000"/>
                  </a:schemeClr>
                </a:solidFill>
              </a:rPr>
              <a:t>Steve Robison – Western Region Carl Perkins Coordinator</a:t>
            </a:r>
            <a:endParaRPr lang="en-US" dirty="0">
              <a:solidFill>
                <a:schemeClr val="bg2">
                  <a:lumMod val="10000"/>
                </a:schemeClr>
              </a:solidFill>
            </a:endParaRPr>
          </a:p>
          <a:p>
            <a:pPr>
              <a:lnSpc>
                <a:spcPct val="200000"/>
              </a:lnSpc>
            </a:pPr>
            <a:r>
              <a:rPr lang="en-US" dirty="0">
                <a:solidFill>
                  <a:schemeClr val="bg2">
                    <a:lumMod val="10000"/>
                  </a:schemeClr>
                </a:solidFill>
              </a:rPr>
              <a:t>Josh Miller – Southeast </a:t>
            </a:r>
            <a:r>
              <a:rPr lang="en-US" dirty="0" smtClean="0">
                <a:solidFill>
                  <a:schemeClr val="bg2">
                    <a:lumMod val="10000"/>
                  </a:schemeClr>
                </a:solidFill>
              </a:rPr>
              <a:t>Region </a:t>
            </a:r>
            <a:r>
              <a:rPr lang="en-US" dirty="0">
                <a:solidFill>
                  <a:schemeClr val="bg2">
                    <a:lumMod val="10000"/>
                  </a:schemeClr>
                </a:solidFill>
              </a:rPr>
              <a:t>Carl Perkins Coordinator</a:t>
            </a:r>
          </a:p>
          <a:p>
            <a:pPr>
              <a:lnSpc>
                <a:spcPct val="200000"/>
              </a:lnSpc>
            </a:pPr>
            <a:r>
              <a:rPr lang="en-US" dirty="0">
                <a:solidFill>
                  <a:schemeClr val="bg2">
                    <a:lumMod val="10000"/>
                  </a:schemeClr>
                </a:solidFill>
              </a:rPr>
              <a:t>Debbie Hamble – Northeast </a:t>
            </a:r>
            <a:r>
              <a:rPr lang="en-US" dirty="0" smtClean="0">
                <a:solidFill>
                  <a:schemeClr val="bg2">
                    <a:lumMod val="10000"/>
                  </a:schemeClr>
                </a:solidFill>
              </a:rPr>
              <a:t>Region </a:t>
            </a:r>
            <a:r>
              <a:rPr lang="en-US" dirty="0">
                <a:solidFill>
                  <a:schemeClr val="bg2">
                    <a:lumMod val="10000"/>
                  </a:schemeClr>
                </a:solidFill>
              </a:rPr>
              <a:t>Carl Perkins </a:t>
            </a:r>
            <a:r>
              <a:rPr lang="en-US" dirty="0" smtClean="0">
                <a:solidFill>
                  <a:schemeClr val="bg2">
                    <a:lumMod val="10000"/>
                  </a:schemeClr>
                </a:solidFill>
              </a:rPr>
              <a:t>Coordinator</a:t>
            </a:r>
          </a:p>
          <a:p>
            <a:pPr>
              <a:lnSpc>
                <a:spcPct val="200000"/>
              </a:lnSpc>
            </a:pPr>
            <a:r>
              <a:rPr lang="en-US" dirty="0">
                <a:solidFill>
                  <a:schemeClr val="bg2">
                    <a:lumMod val="10000"/>
                  </a:schemeClr>
                </a:solidFill>
              </a:rPr>
              <a:t>Stephanie Hodges – Financial Analyst</a:t>
            </a:r>
          </a:p>
          <a:p>
            <a:pPr>
              <a:lnSpc>
                <a:spcPct val="200000"/>
              </a:lnSpc>
            </a:pPr>
            <a:r>
              <a:rPr lang="en-US" dirty="0" smtClean="0">
                <a:solidFill>
                  <a:schemeClr val="bg2">
                    <a:lumMod val="10000"/>
                  </a:schemeClr>
                </a:solidFill>
              </a:rPr>
              <a:t>Letha Bauter – Federal Programs Manager</a:t>
            </a:r>
          </a:p>
        </p:txBody>
      </p:sp>
      <p:sp>
        <p:nvSpPr>
          <p:cNvPr id="3" name="Title 2"/>
          <p:cNvSpPr>
            <a:spLocks noGrp="1"/>
          </p:cNvSpPr>
          <p:nvPr>
            <p:ph type="title"/>
          </p:nvPr>
        </p:nvSpPr>
        <p:spPr>
          <a:xfrm>
            <a:off x="628650" y="0"/>
            <a:ext cx="7886700" cy="1325563"/>
          </a:xfrm>
        </p:spPr>
        <p:txBody>
          <a:bodyPr/>
          <a:lstStyle/>
          <a:p>
            <a:pPr algn="ctr"/>
            <a:r>
              <a:rPr lang="en-US" dirty="0" smtClean="0"/>
              <a:t>Introductions</a:t>
            </a:r>
            <a:endParaRPr lang="en-US" dirty="0"/>
          </a:p>
        </p:txBody>
      </p:sp>
    </p:spTree>
    <p:extLst>
      <p:ext uri="{BB962C8B-B14F-4D97-AF65-F5344CB8AC3E}">
        <p14:creationId xmlns:p14="http://schemas.microsoft.com/office/powerpoint/2010/main" val="249671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Provide details on how you share information about your CTE programs </a:t>
            </a:r>
            <a:r>
              <a:rPr lang="en-US" b="1" u="sng" dirty="0" smtClean="0">
                <a:solidFill>
                  <a:schemeClr val="bg2">
                    <a:lumMod val="10000"/>
                  </a:schemeClr>
                </a:solidFill>
              </a:rPr>
              <a:t>and</a:t>
            </a:r>
            <a:r>
              <a:rPr lang="en-US" dirty="0" smtClean="0">
                <a:solidFill>
                  <a:schemeClr val="bg2">
                    <a:lumMod val="10000"/>
                  </a:schemeClr>
                </a:solidFill>
              </a:rPr>
              <a:t> Programs of Study with students.</a:t>
            </a:r>
          </a:p>
          <a:p>
            <a:endParaRPr lang="en-US" dirty="0">
              <a:solidFill>
                <a:schemeClr val="bg2">
                  <a:lumMod val="10000"/>
                </a:schemeClr>
              </a:solidFill>
            </a:endParaRPr>
          </a:p>
          <a:p>
            <a:r>
              <a:rPr lang="en-US" dirty="0" smtClean="0">
                <a:solidFill>
                  <a:schemeClr val="bg2">
                    <a:lumMod val="10000"/>
                  </a:schemeClr>
                </a:solidFill>
              </a:rPr>
              <a:t>Provide information on </a:t>
            </a:r>
            <a:r>
              <a:rPr lang="en-US" b="1" u="sng" dirty="0" smtClean="0">
                <a:solidFill>
                  <a:schemeClr val="bg2">
                    <a:lumMod val="10000"/>
                  </a:schemeClr>
                </a:solidFill>
              </a:rPr>
              <a:t>additional</a:t>
            </a:r>
            <a:r>
              <a:rPr lang="en-US" dirty="0" smtClean="0">
                <a:solidFill>
                  <a:schemeClr val="bg2">
                    <a:lumMod val="10000"/>
                  </a:schemeClr>
                </a:solidFill>
              </a:rPr>
              <a:t> methods used to share this information with Special Population students.  This information should be targeted/specific to Special Populations and not simply same methods as are used with the general student body.</a:t>
            </a:r>
            <a:endParaRPr lang="en-US" dirty="0">
              <a:solidFill>
                <a:schemeClr val="bg2">
                  <a:lumMod val="10000"/>
                </a:schemeClr>
              </a:solidFill>
            </a:endParaRPr>
          </a:p>
        </p:txBody>
      </p:sp>
      <p:sp>
        <p:nvSpPr>
          <p:cNvPr id="3" name="Title 2"/>
          <p:cNvSpPr>
            <a:spLocks noGrp="1"/>
          </p:cNvSpPr>
          <p:nvPr>
            <p:ph type="title"/>
          </p:nvPr>
        </p:nvSpPr>
        <p:spPr/>
        <p:txBody>
          <a:bodyPr/>
          <a:lstStyle/>
          <a:p>
            <a:pPr algn="ctr"/>
            <a:r>
              <a:rPr lang="en-US" dirty="0" smtClean="0"/>
              <a:t>Section 2.4 – CTE Information</a:t>
            </a:r>
            <a:endParaRPr lang="en-US" dirty="0"/>
          </a:p>
        </p:txBody>
      </p:sp>
    </p:spTree>
    <p:extLst>
      <p:ext uri="{BB962C8B-B14F-4D97-AF65-F5344CB8AC3E}">
        <p14:creationId xmlns:p14="http://schemas.microsoft.com/office/powerpoint/2010/main" val="926659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952177"/>
          </a:xfrm>
        </p:spPr>
        <p:txBody>
          <a:bodyPr/>
          <a:lstStyle/>
          <a:p>
            <a:r>
              <a:rPr lang="en-US" dirty="0" smtClean="0">
                <a:solidFill>
                  <a:schemeClr val="bg2">
                    <a:lumMod val="10000"/>
                  </a:schemeClr>
                </a:solidFill>
              </a:rPr>
              <a:t>Take 5 minutes to discuss the Section 2 questions with your group.</a:t>
            </a:r>
          </a:p>
          <a:p>
            <a:pPr marL="0" indent="0">
              <a:buNone/>
            </a:pPr>
            <a:endParaRPr lang="en-US" dirty="0" smtClean="0">
              <a:solidFill>
                <a:schemeClr val="bg2">
                  <a:lumMod val="10000"/>
                </a:schemeClr>
              </a:solidFill>
            </a:endParaRPr>
          </a:p>
          <a:p>
            <a:r>
              <a:rPr lang="en-US" dirty="0" smtClean="0">
                <a:solidFill>
                  <a:schemeClr val="bg2">
                    <a:lumMod val="10000"/>
                  </a:schemeClr>
                </a:solidFill>
              </a:rPr>
              <a:t>Does your group have any concerns or need clarification on any of these questions?</a:t>
            </a:r>
          </a:p>
          <a:p>
            <a:pPr marL="0" indent="0">
              <a:buNone/>
            </a:pPr>
            <a:endParaRPr lang="en-US" dirty="0" smtClean="0">
              <a:solidFill>
                <a:schemeClr val="bg2">
                  <a:lumMod val="10000"/>
                </a:schemeClr>
              </a:solidFill>
            </a:endParaRPr>
          </a:p>
          <a:p>
            <a:r>
              <a:rPr lang="en-US" dirty="0" smtClean="0">
                <a:solidFill>
                  <a:schemeClr val="bg2">
                    <a:lumMod val="10000"/>
                  </a:schemeClr>
                </a:solidFill>
              </a:rPr>
              <a:t>Would any of your group be willing to share examples of priorities they have identified, actions they will be taking or methods they use to tell students about CTE?</a:t>
            </a:r>
            <a:endParaRPr lang="en-US" dirty="0">
              <a:solidFill>
                <a:schemeClr val="bg2">
                  <a:lumMod val="10000"/>
                </a:schemeClr>
              </a:solidFill>
            </a:endParaRPr>
          </a:p>
        </p:txBody>
      </p:sp>
      <p:sp>
        <p:nvSpPr>
          <p:cNvPr id="3" name="Title 2"/>
          <p:cNvSpPr>
            <a:spLocks noGrp="1"/>
          </p:cNvSpPr>
          <p:nvPr>
            <p:ph type="title"/>
          </p:nvPr>
        </p:nvSpPr>
        <p:spPr>
          <a:xfrm>
            <a:off x="628650" y="211015"/>
            <a:ext cx="7886700" cy="1087788"/>
          </a:xfrm>
        </p:spPr>
        <p:txBody>
          <a:bodyPr/>
          <a:lstStyle/>
          <a:p>
            <a:pPr algn="ctr"/>
            <a:r>
              <a:rPr lang="en-US" dirty="0" smtClean="0"/>
              <a:t>Roundtable Discussion – Section 2</a:t>
            </a:r>
            <a:endParaRPr lang="en-US" dirty="0"/>
          </a:p>
        </p:txBody>
      </p:sp>
    </p:spTree>
    <p:extLst>
      <p:ext uri="{BB962C8B-B14F-4D97-AF65-F5344CB8AC3E}">
        <p14:creationId xmlns:p14="http://schemas.microsoft.com/office/powerpoint/2010/main" val="3086033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230" y="1242821"/>
            <a:ext cx="7886700" cy="4351338"/>
          </a:xfrm>
        </p:spPr>
        <p:txBody>
          <a:bodyPr/>
          <a:lstStyle/>
          <a:p>
            <a:r>
              <a:rPr lang="en-US" dirty="0" smtClean="0">
                <a:solidFill>
                  <a:schemeClr val="tx2">
                    <a:lumMod val="50000"/>
                  </a:schemeClr>
                </a:solidFill>
              </a:rPr>
              <a:t>You must use the approved Programs of Study template for submissions with your grant application. A link to the template is provided in the application and it can also be found on our Carl Perkins Website.</a:t>
            </a:r>
          </a:p>
          <a:p>
            <a:pPr marL="0" indent="0">
              <a:buNone/>
            </a:pPr>
            <a:endParaRPr lang="en-US" dirty="0" smtClean="0">
              <a:solidFill>
                <a:schemeClr val="tx2">
                  <a:lumMod val="50000"/>
                </a:schemeClr>
              </a:solidFill>
            </a:endParaRPr>
          </a:p>
          <a:p>
            <a:r>
              <a:rPr lang="en-US" dirty="0" smtClean="0">
                <a:solidFill>
                  <a:schemeClr val="tx2">
                    <a:lumMod val="50000"/>
                  </a:schemeClr>
                </a:solidFill>
              </a:rPr>
              <a:t>You will need to attach a Program of Study for each programmatic area where you plan to expend funds in the next </a:t>
            </a:r>
            <a:r>
              <a:rPr lang="en-US" b="1" u="sng" dirty="0" smtClean="0">
                <a:solidFill>
                  <a:schemeClr val="tx2">
                    <a:lumMod val="50000"/>
                  </a:schemeClr>
                </a:solidFill>
              </a:rPr>
              <a:t>two fiscal years</a:t>
            </a:r>
            <a:r>
              <a:rPr lang="en-US" dirty="0" smtClean="0">
                <a:solidFill>
                  <a:schemeClr val="tx2">
                    <a:lumMod val="50000"/>
                  </a:schemeClr>
                </a:solidFill>
              </a:rPr>
              <a:t>.</a:t>
            </a:r>
          </a:p>
          <a:p>
            <a:pPr marL="0" indent="0">
              <a:buNone/>
            </a:pPr>
            <a:endParaRPr lang="en-US" dirty="0" smtClean="0">
              <a:solidFill>
                <a:schemeClr val="tx2">
                  <a:lumMod val="50000"/>
                </a:schemeClr>
              </a:solidFill>
            </a:endParaRPr>
          </a:p>
          <a:p>
            <a:r>
              <a:rPr lang="en-US" dirty="0" smtClean="0">
                <a:solidFill>
                  <a:schemeClr val="tx2">
                    <a:lumMod val="50000"/>
                  </a:schemeClr>
                </a:solidFill>
              </a:rPr>
              <a:t>If you are funding only Guidance/Advisement based salary and benefits, you must attach at least one Program of Study from an approved CTE program at your school.</a:t>
            </a:r>
            <a:endParaRPr lang="en-US" dirty="0">
              <a:solidFill>
                <a:schemeClr val="tx2">
                  <a:lumMod val="50000"/>
                </a:schemeClr>
              </a:solidFill>
            </a:endParaRPr>
          </a:p>
        </p:txBody>
      </p:sp>
      <p:sp>
        <p:nvSpPr>
          <p:cNvPr id="3" name="Title 2"/>
          <p:cNvSpPr>
            <a:spLocks noGrp="1"/>
          </p:cNvSpPr>
          <p:nvPr>
            <p:ph type="title"/>
          </p:nvPr>
        </p:nvSpPr>
        <p:spPr>
          <a:xfrm>
            <a:off x="628650" y="221063"/>
            <a:ext cx="7886700" cy="916966"/>
          </a:xfrm>
        </p:spPr>
        <p:txBody>
          <a:bodyPr/>
          <a:lstStyle/>
          <a:p>
            <a:pPr algn="ctr"/>
            <a:r>
              <a:rPr lang="en-US" dirty="0" smtClean="0"/>
              <a:t>Section 3 - Programs of Study</a:t>
            </a:r>
            <a:endParaRPr lang="en-US" dirty="0"/>
          </a:p>
        </p:txBody>
      </p:sp>
    </p:spTree>
    <p:extLst>
      <p:ext uri="{BB962C8B-B14F-4D97-AF65-F5344CB8AC3E}">
        <p14:creationId xmlns:p14="http://schemas.microsoft.com/office/powerpoint/2010/main" val="1716033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520" y="1109845"/>
            <a:ext cx="7886700" cy="3263504"/>
          </a:xfrm>
        </p:spPr>
        <p:txBody>
          <a:bodyPr/>
          <a:lstStyle/>
          <a:p>
            <a:r>
              <a:rPr lang="en-US" dirty="0" smtClean="0">
                <a:solidFill>
                  <a:schemeClr val="tx2">
                    <a:lumMod val="50000"/>
                  </a:schemeClr>
                </a:solidFill>
              </a:rPr>
              <a:t>You are required to keep complete, accurate Programs of Study from ALL CTE instructional areas offered by your organization on file at your location.</a:t>
            </a:r>
          </a:p>
          <a:p>
            <a:pPr marL="0" indent="0">
              <a:buNone/>
            </a:pPr>
            <a:endParaRPr lang="en-US" dirty="0" smtClean="0"/>
          </a:p>
          <a:p>
            <a:pPr algn="ctr"/>
            <a:r>
              <a:rPr lang="en-US" b="1" dirty="0" smtClean="0">
                <a:solidFill>
                  <a:srgbClr val="FF0000"/>
                </a:solidFill>
              </a:rPr>
              <a:t>Failure to attach ALL required Programs of Study will result in an Automatic Rejection of your Application Worksheet.</a:t>
            </a:r>
            <a:endParaRPr lang="en-US" b="1" dirty="0">
              <a:solidFill>
                <a:srgbClr val="FF0000"/>
              </a:solidFill>
            </a:endParaRPr>
          </a:p>
        </p:txBody>
      </p:sp>
    </p:spTree>
    <p:extLst>
      <p:ext uri="{BB962C8B-B14F-4D97-AF65-F5344CB8AC3E}">
        <p14:creationId xmlns:p14="http://schemas.microsoft.com/office/powerpoint/2010/main" val="224860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lumMod val="50000"/>
                  </a:schemeClr>
                </a:solidFill>
              </a:rPr>
              <a:t>Put a check mark in front of every approved CTE program offered by your school or any of  your consortium members.</a:t>
            </a:r>
          </a:p>
          <a:p>
            <a:pPr marL="308610" lvl="1" indent="0">
              <a:buNone/>
            </a:pPr>
            <a:endParaRPr lang="en-US" dirty="0" smtClean="0">
              <a:solidFill>
                <a:schemeClr val="tx2">
                  <a:lumMod val="50000"/>
                </a:schemeClr>
              </a:solidFill>
            </a:endParaRPr>
          </a:p>
          <a:p>
            <a:pPr lvl="1"/>
            <a:r>
              <a:rPr lang="en-US" dirty="0" smtClean="0">
                <a:solidFill>
                  <a:schemeClr val="tx2">
                    <a:lumMod val="50000"/>
                  </a:schemeClr>
                </a:solidFill>
              </a:rPr>
              <a:t>If even one consortium member offers an approved CTE program in a program area, that should be indicated in this area.</a:t>
            </a:r>
          </a:p>
          <a:p>
            <a:endParaRPr lang="en-US" dirty="0">
              <a:solidFill>
                <a:schemeClr val="tx2">
                  <a:lumMod val="50000"/>
                </a:schemeClr>
              </a:solidFill>
            </a:endParaRPr>
          </a:p>
          <a:p>
            <a:r>
              <a:rPr lang="en-US" dirty="0" smtClean="0">
                <a:solidFill>
                  <a:schemeClr val="tx2">
                    <a:lumMod val="50000"/>
                  </a:schemeClr>
                </a:solidFill>
              </a:rPr>
              <a:t>Include CTE approved but unfunded programs here. </a:t>
            </a:r>
          </a:p>
          <a:p>
            <a:endParaRPr lang="en-US" dirty="0">
              <a:solidFill>
                <a:schemeClr val="tx2">
                  <a:lumMod val="50000"/>
                </a:schemeClr>
              </a:solidFill>
            </a:endParaRPr>
          </a:p>
          <a:p>
            <a:r>
              <a:rPr lang="en-US" dirty="0" smtClean="0">
                <a:solidFill>
                  <a:schemeClr val="tx2">
                    <a:lumMod val="50000"/>
                  </a:schemeClr>
                </a:solidFill>
              </a:rPr>
              <a:t>Include CTE approved programs at Middle Schools here.</a:t>
            </a:r>
            <a:endParaRPr lang="en-US" dirty="0">
              <a:solidFill>
                <a:schemeClr val="tx2">
                  <a:lumMod val="50000"/>
                </a:schemeClr>
              </a:solidFill>
            </a:endParaRPr>
          </a:p>
        </p:txBody>
      </p:sp>
      <p:sp>
        <p:nvSpPr>
          <p:cNvPr id="3" name="Title 2"/>
          <p:cNvSpPr>
            <a:spLocks noGrp="1"/>
          </p:cNvSpPr>
          <p:nvPr>
            <p:ph type="title"/>
          </p:nvPr>
        </p:nvSpPr>
        <p:spPr/>
        <p:txBody>
          <a:bodyPr/>
          <a:lstStyle/>
          <a:p>
            <a:pPr algn="ctr"/>
            <a:r>
              <a:rPr lang="en-US" dirty="0" smtClean="0"/>
              <a:t>Section 3.1 – Programmatic Areas Offered</a:t>
            </a:r>
            <a:endParaRPr lang="en-US" dirty="0"/>
          </a:p>
        </p:txBody>
      </p:sp>
    </p:spTree>
    <p:extLst>
      <p:ext uri="{BB962C8B-B14F-4D97-AF65-F5344CB8AC3E}">
        <p14:creationId xmlns:p14="http://schemas.microsoft.com/office/powerpoint/2010/main" val="669932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lumMod val="50000"/>
                  </a:schemeClr>
                </a:solidFill>
              </a:rPr>
              <a:t>List the exact </a:t>
            </a:r>
            <a:r>
              <a:rPr lang="en-US" u="sng" dirty="0" smtClean="0">
                <a:solidFill>
                  <a:schemeClr val="tx2">
                    <a:lumMod val="50000"/>
                  </a:schemeClr>
                </a:solidFill>
              </a:rPr>
              <a:t>post-secondary</a:t>
            </a:r>
            <a:r>
              <a:rPr lang="en-US" dirty="0" smtClean="0">
                <a:solidFill>
                  <a:schemeClr val="tx2">
                    <a:lumMod val="50000"/>
                  </a:schemeClr>
                </a:solidFill>
              </a:rPr>
              <a:t> certification, licensure or degree shown on every Program of Study listed in Section 3.1.</a:t>
            </a:r>
          </a:p>
          <a:p>
            <a:endParaRPr lang="en-US" dirty="0">
              <a:solidFill>
                <a:schemeClr val="tx2">
                  <a:lumMod val="50000"/>
                </a:schemeClr>
              </a:solidFill>
            </a:endParaRPr>
          </a:p>
          <a:p>
            <a:r>
              <a:rPr lang="en-US" dirty="0" smtClean="0">
                <a:solidFill>
                  <a:schemeClr val="tx2">
                    <a:lumMod val="50000"/>
                  </a:schemeClr>
                </a:solidFill>
              </a:rPr>
              <a:t>Provide the specific certification, licensure or degree.  Do not provide program names (Welding) or general certifications (Microsoft).</a:t>
            </a:r>
          </a:p>
          <a:p>
            <a:endParaRPr lang="en-US" dirty="0">
              <a:solidFill>
                <a:schemeClr val="tx2">
                  <a:lumMod val="50000"/>
                </a:schemeClr>
              </a:solidFill>
            </a:endParaRPr>
          </a:p>
          <a:p>
            <a:r>
              <a:rPr lang="en-US" dirty="0" smtClean="0">
                <a:solidFill>
                  <a:schemeClr val="tx2">
                    <a:lumMod val="50000"/>
                  </a:schemeClr>
                </a:solidFill>
              </a:rPr>
              <a:t>All certifications, licensures or degrees should be industry or institutionally recognized and approved.</a:t>
            </a:r>
            <a:endParaRPr lang="en-US" dirty="0">
              <a:solidFill>
                <a:schemeClr val="tx2">
                  <a:lumMod val="50000"/>
                </a:schemeClr>
              </a:solidFill>
            </a:endParaRPr>
          </a:p>
        </p:txBody>
      </p:sp>
      <p:sp>
        <p:nvSpPr>
          <p:cNvPr id="3" name="Title 2"/>
          <p:cNvSpPr>
            <a:spLocks noGrp="1"/>
          </p:cNvSpPr>
          <p:nvPr>
            <p:ph type="title"/>
          </p:nvPr>
        </p:nvSpPr>
        <p:spPr/>
        <p:txBody>
          <a:bodyPr/>
          <a:lstStyle/>
          <a:p>
            <a:pPr algn="ctr"/>
            <a:r>
              <a:rPr lang="en-US" dirty="0" smtClean="0"/>
              <a:t>Section 3.2 – Post-Secondary Certification, Licensure or Degree</a:t>
            </a:r>
            <a:endParaRPr lang="en-US" dirty="0"/>
          </a:p>
        </p:txBody>
      </p:sp>
    </p:spTree>
    <p:extLst>
      <p:ext uri="{BB962C8B-B14F-4D97-AF65-F5344CB8AC3E}">
        <p14:creationId xmlns:p14="http://schemas.microsoft.com/office/powerpoint/2010/main" val="404576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23691"/>
            <a:ext cx="7886700" cy="4351338"/>
          </a:xfrm>
        </p:spPr>
        <p:txBody>
          <a:bodyPr/>
          <a:lstStyle/>
          <a:p>
            <a:r>
              <a:rPr lang="en-US" dirty="0" smtClean="0">
                <a:solidFill>
                  <a:schemeClr val="tx2">
                    <a:lumMod val="50000"/>
                  </a:schemeClr>
                </a:solidFill>
              </a:rPr>
              <a:t>Programs of Study will be attached after you have completed Section 5 and before you move on to the Budget Spreadsheet.</a:t>
            </a:r>
          </a:p>
          <a:p>
            <a:pPr marL="0" indent="0">
              <a:buNone/>
            </a:pPr>
            <a:endParaRPr lang="en-US" dirty="0" smtClean="0">
              <a:solidFill>
                <a:schemeClr val="tx2">
                  <a:lumMod val="50000"/>
                </a:schemeClr>
              </a:solidFill>
            </a:endParaRPr>
          </a:p>
          <a:p>
            <a:pPr lvl="0"/>
            <a:r>
              <a:rPr lang="en-US" dirty="0">
                <a:solidFill>
                  <a:schemeClr val="bg2">
                    <a:lumMod val="10000"/>
                  </a:schemeClr>
                </a:solidFill>
              </a:rPr>
              <a:t>A Program of Study must include a complete listing of specific courses at the high school, both CTE and academic, that are associated with the career pathway chosen.</a:t>
            </a:r>
          </a:p>
          <a:p>
            <a:pPr marL="0" indent="0">
              <a:buNone/>
            </a:pPr>
            <a:endParaRPr lang="en-US" dirty="0">
              <a:solidFill>
                <a:schemeClr val="bg2">
                  <a:lumMod val="10000"/>
                </a:schemeClr>
              </a:solidFill>
            </a:endParaRPr>
          </a:p>
          <a:p>
            <a:pPr lvl="0"/>
            <a:r>
              <a:rPr lang="en-US" dirty="0">
                <a:solidFill>
                  <a:schemeClr val="bg2">
                    <a:lumMod val="10000"/>
                  </a:schemeClr>
                </a:solidFill>
              </a:rPr>
              <a:t>Programs of Study should include a complete listing of specific courses at the technology center and/or community college level that lead a student to an industry license, certification, or degree.  You should contact your local technology center, college or university to discuss how students can continue their career pathway and attain a degree, licensure, or certification.  </a:t>
            </a:r>
          </a:p>
          <a:p>
            <a:endParaRPr lang="en-US" dirty="0" smtClean="0">
              <a:solidFill>
                <a:schemeClr val="tx2">
                  <a:lumMod val="50000"/>
                </a:schemeClr>
              </a:solidFill>
            </a:endParaRPr>
          </a:p>
          <a:p>
            <a:endParaRPr lang="en-US" dirty="0"/>
          </a:p>
        </p:txBody>
      </p:sp>
      <p:sp>
        <p:nvSpPr>
          <p:cNvPr id="3" name="Title 2"/>
          <p:cNvSpPr>
            <a:spLocks noGrp="1"/>
          </p:cNvSpPr>
          <p:nvPr>
            <p:ph type="title"/>
          </p:nvPr>
        </p:nvSpPr>
        <p:spPr>
          <a:xfrm>
            <a:off x="628650" y="261257"/>
            <a:ext cx="7886700" cy="1047594"/>
          </a:xfrm>
        </p:spPr>
        <p:txBody>
          <a:bodyPr/>
          <a:lstStyle/>
          <a:p>
            <a:pPr algn="ctr"/>
            <a:r>
              <a:rPr lang="en-US" dirty="0" smtClean="0"/>
              <a:t>Additional Program of Study Information</a:t>
            </a:r>
            <a:endParaRPr lang="en-US" dirty="0"/>
          </a:p>
        </p:txBody>
      </p:sp>
    </p:spTree>
    <p:extLst>
      <p:ext uri="{BB962C8B-B14F-4D97-AF65-F5344CB8AC3E}">
        <p14:creationId xmlns:p14="http://schemas.microsoft.com/office/powerpoint/2010/main" val="194858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557784"/>
            <a:ext cx="7886700" cy="5619179"/>
          </a:xfrm>
        </p:spPr>
        <p:txBody>
          <a:bodyPr/>
          <a:lstStyle/>
          <a:p>
            <a:pPr lvl="0"/>
            <a:r>
              <a:rPr lang="en-US" dirty="0">
                <a:solidFill>
                  <a:schemeClr val="bg2">
                    <a:lumMod val="10000"/>
                  </a:schemeClr>
                </a:solidFill>
              </a:rPr>
              <a:t>Programs of Study should demonstrate that there is no duplication of course work between Secondary and Post-Secondary course outlines and that there is a seamless path to certification, licensure or degree.</a:t>
            </a:r>
          </a:p>
          <a:p>
            <a:pPr marL="0" indent="0">
              <a:buNone/>
            </a:pPr>
            <a:r>
              <a:rPr lang="en-US" dirty="0">
                <a:solidFill>
                  <a:schemeClr val="bg2">
                    <a:lumMod val="10000"/>
                  </a:schemeClr>
                </a:solidFill>
              </a:rPr>
              <a:t> </a:t>
            </a:r>
          </a:p>
          <a:p>
            <a:pPr lvl="0"/>
            <a:r>
              <a:rPr lang="en-US" dirty="0">
                <a:solidFill>
                  <a:schemeClr val="bg2">
                    <a:lumMod val="10000"/>
                  </a:schemeClr>
                </a:solidFill>
              </a:rPr>
              <a:t>A Program of Study cannot lead directly into to a 4-year degree program without first achieving an Associate Degree or certification/licensure at a post-secondary level. </a:t>
            </a:r>
          </a:p>
          <a:p>
            <a:pPr marL="0" indent="0">
              <a:buNone/>
            </a:pPr>
            <a:r>
              <a:rPr lang="en-US" dirty="0">
                <a:solidFill>
                  <a:schemeClr val="bg2">
                    <a:lumMod val="10000"/>
                  </a:schemeClr>
                </a:solidFill>
              </a:rPr>
              <a:t> </a:t>
            </a:r>
          </a:p>
          <a:p>
            <a:pPr lvl="0"/>
            <a:r>
              <a:rPr lang="en-US" dirty="0">
                <a:solidFill>
                  <a:schemeClr val="bg2">
                    <a:lumMod val="10000"/>
                  </a:schemeClr>
                </a:solidFill>
              </a:rPr>
              <a:t>Programs of Study should have multiple termination points, all awarding either a post-secondary certification, an industry-recognized certification or an AAS degree.</a:t>
            </a:r>
          </a:p>
          <a:p>
            <a:endParaRPr lang="en-US" dirty="0"/>
          </a:p>
        </p:txBody>
      </p:sp>
    </p:spTree>
    <p:extLst>
      <p:ext uri="{BB962C8B-B14F-4D97-AF65-F5344CB8AC3E}">
        <p14:creationId xmlns:p14="http://schemas.microsoft.com/office/powerpoint/2010/main" val="195749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13159"/>
            <a:ext cx="7886700" cy="4351338"/>
          </a:xfrm>
        </p:spPr>
        <p:txBody>
          <a:bodyPr/>
          <a:lstStyle/>
          <a:p>
            <a:r>
              <a:rPr lang="en-US" dirty="0" smtClean="0">
                <a:solidFill>
                  <a:schemeClr val="tx2">
                    <a:lumMod val="50000"/>
                  </a:schemeClr>
                </a:solidFill>
              </a:rPr>
              <a:t>Take 5 minutes to discuss the Section 3 questions with your group.</a:t>
            </a:r>
          </a:p>
          <a:p>
            <a:pPr marL="0" indent="0">
              <a:buNone/>
            </a:pPr>
            <a:endParaRPr lang="en-US" dirty="0" smtClean="0">
              <a:solidFill>
                <a:schemeClr val="tx2">
                  <a:lumMod val="50000"/>
                </a:schemeClr>
              </a:solidFill>
            </a:endParaRPr>
          </a:p>
          <a:p>
            <a:r>
              <a:rPr lang="en-US" dirty="0" smtClean="0">
                <a:solidFill>
                  <a:schemeClr val="tx2">
                    <a:lumMod val="50000"/>
                  </a:schemeClr>
                </a:solidFill>
              </a:rPr>
              <a:t>Does your group have any concerns or need clarification on any of these questions?</a:t>
            </a:r>
          </a:p>
          <a:p>
            <a:pPr marL="0" indent="0">
              <a:buNone/>
            </a:pPr>
            <a:endParaRPr lang="en-US" dirty="0" smtClean="0">
              <a:solidFill>
                <a:schemeClr val="tx2">
                  <a:lumMod val="50000"/>
                </a:schemeClr>
              </a:solidFill>
            </a:endParaRPr>
          </a:p>
          <a:p>
            <a:r>
              <a:rPr lang="en-US" dirty="0" smtClean="0">
                <a:solidFill>
                  <a:schemeClr val="tx2">
                    <a:lumMod val="50000"/>
                  </a:schemeClr>
                </a:solidFill>
              </a:rPr>
              <a:t>Would any of your group be willing to share any new, innovative Programs you wish to fund in the next two years?</a:t>
            </a:r>
            <a:endParaRPr lang="en-US" dirty="0">
              <a:solidFill>
                <a:schemeClr val="tx2">
                  <a:lumMod val="50000"/>
                </a:schemeClr>
              </a:solidFill>
            </a:endParaRPr>
          </a:p>
        </p:txBody>
      </p:sp>
      <p:sp>
        <p:nvSpPr>
          <p:cNvPr id="3" name="Title 2"/>
          <p:cNvSpPr>
            <a:spLocks noGrp="1"/>
          </p:cNvSpPr>
          <p:nvPr>
            <p:ph type="title"/>
          </p:nvPr>
        </p:nvSpPr>
        <p:spPr>
          <a:xfrm>
            <a:off x="628650" y="231112"/>
            <a:ext cx="7886700" cy="896869"/>
          </a:xfrm>
        </p:spPr>
        <p:txBody>
          <a:bodyPr/>
          <a:lstStyle/>
          <a:p>
            <a:pPr algn="ctr"/>
            <a:r>
              <a:rPr lang="en-US" dirty="0" smtClean="0"/>
              <a:t>Roundtable Discussion – Section 3</a:t>
            </a:r>
            <a:endParaRPr lang="en-US" dirty="0"/>
          </a:p>
        </p:txBody>
      </p:sp>
    </p:spTree>
    <p:extLst>
      <p:ext uri="{BB962C8B-B14F-4D97-AF65-F5344CB8AC3E}">
        <p14:creationId xmlns:p14="http://schemas.microsoft.com/office/powerpoint/2010/main" val="4209073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22364"/>
            <a:ext cx="7886700" cy="3913794"/>
          </a:xfrm>
        </p:spPr>
        <p:txBody>
          <a:bodyPr>
            <a:normAutofit/>
          </a:bodyPr>
          <a:lstStyle/>
          <a:p>
            <a:r>
              <a:rPr lang="en-US" dirty="0" smtClean="0">
                <a:solidFill>
                  <a:schemeClr val="tx2">
                    <a:lumMod val="50000"/>
                  </a:schemeClr>
                </a:solidFill>
              </a:rPr>
              <a:t>In this section you will discuss the priorities you plan to expend Perkins funding on </a:t>
            </a:r>
            <a:r>
              <a:rPr lang="en-US" b="1" dirty="0" smtClean="0">
                <a:solidFill>
                  <a:srgbClr val="FF0000"/>
                </a:solidFill>
              </a:rPr>
              <a:t>for the upcoming year (Fiscal year 2020-2021) only.</a:t>
            </a:r>
          </a:p>
          <a:p>
            <a:pPr marL="0" indent="0">
              <a:buNone/>
            </a:pPr>
            <a:endParaRPr lang="en-US" b="1" dirty="0" smtClean="0">
              <a:solidFill>
                <a:srgbClr val="FF0000"/>
              </a:solidFill>
            </a:endParaRPr>
          </a:p>
          <a:p>
            <a:r>
              <a:rPr lang="en-US" dirty="0">
                <a:solidFill>
                  <a:schemeClr val="tx2">
                    <a:lumMod val="50000"/>
                  </a:schemeClr>
                </a:solidFill>
              </a:rPr>
              <a:t>Only answer in the areas below where your CLNA identified Gaps/Opportunities </a:t>
            </a:r>
            <a:r>
              <a:rPr lang="en-US" b="1" dirty="0">
                <a:solidFill>
                  <a:schemeClr val="tx2">
                    <a:lumMod val="50000"/>
                  </a:schemeClr>
                </a:solidFill>
              </a:rPr>
              <a:t>AND</a:t>
            </a:r>
            <a:r>
              <a:rPr lang="en-US" dirty="0">
                <a:solidFill>
                  <a:schemeClr val="tx2">
                    <a:lumMod val="50000"/>
                  </a:schemeClr>
                </a:solidFill>
              </a:rPr>
              <a:t> which your school set as a priority for the upcoming year</a:t>
            </a:r>
            <a:r>
              <a:rPr lang="en-US" dirty="0" smtClean="0">
                <a:solidFill>
                  <a:schemeClr val="tx2">
                    <a:lumMod val="50000"/>
                  </a:schemeClr>
                </a:solidFill>
              </a:rPr>
              <a:t>.</a:t>
            </a:r>
          </a:p>
          <a:p>
            <a:pPr marL="0" indent="0">
              <a:buNone/>
            </a:pPr>
            <a:endParaRPr lang="en-US" dirty="0">
              <a:solidFill>
                <a:schemeClr val="tx2">
                  <a:lumMod val="50000"/>
                </a:schemeClr>
              </a:solidFill>
            </a:endParaRPr>
          </a:p>
          <a:p>
            <a:r>
              <a:rPr lang="en-US" dirty="0" smtClean="0">
                <a:solidFill>
                  <a:schemeClr val="tx2">
                    <a:lumMod val="50000"/>
                  </a:schemeClr>
                </a:solidFill>
              </a:rPr>
              <a:t>You do not need to answer in every area – only in those where you will be spending Perkins funds </a:t>
            </a:r>
            <a:r>
              <a:rPr lang="en-US" u="sng" dirty="0" smtClean="0">
                <a:solidFill>
                  <a:schemeClr val="tx2">
                    <a:lumMod val="50000"/>
                  </a:schemeClr>
                </a:solidFill>
              </a:rPr>
              <a:t>this year</a:t>
            </a:r>
            <a:r>
              <a:rPr lang="en-US" dirty="0" smtClean="0">
                <a:solidFill>
                  <a:schemeClr val="tx2">
                    <a:lumMod val="50000"/>
                  </a:schemeClr>
                </a:solidFill>
              </a:rPr>
              <a:t>.</a:t>
            </a:r>
          </a:p>
        </p:txBody>
      </p:sp>
      <p:sp>
        <p:nvSpPr>
          <p:cNvPr id="3" name="Title 2"/>
          <p:cNvSpPr>
            <a:spLocks noGrp="1"/>
          </p:cNvSpPr>
          <p:nvPr>
            <p:ph type="title"/>
          </p:nvPr>
        </p:nvSpPr>
        <p:spPr>
          <a:xfrm>
            <a:off x="628650" y="271305"/>
            <a:ext cx="7886700" cy="1067691"/>
          </a:xfrm>
        </p:spPr>
        <p:txBody>
          <a:bodyPr/>
          <a:lstStyle/>
          <a:p>
            <a:pPr algn="ctr"/>
            <a:r>
              <a:rPr lang="en-US" dirty="0" smtClean="0"/>
              <a:t>Section 4 – Budget Narrative</a:t>
            </a:r>
            <a:endParaRPr lang="en-US" dirty="0"/>
          </a:p>
        </p:txBody>
      </p:sp>
    </p:spTree>
    <p:extLst>
      <p:ext uri="{BB962C8B-B14F-4D97-AF65-F5344CB8AC3E}">
        <p14:creationId xmlns:p14="http://schemas.microsoft.com/office/powerpoint/2010/main" val="238630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91" y="276984"/>
            <a:ext cx="7886700" cy="481307"/>
          </a:xfrm>
        </p:spPr>
        <p:txBody>
          <a:bodyPr>
            <a:noAutofit/>
          </a:bodyPr>
          <a:lstStyle/>
          <a:p>
            <a:pPr algn="ctr"/>
            <a:r>
              <a:rPr lang="en-US" dirty="0"/>
              <a:t>New Four-Year Application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7947307"/>
              </p:ext>
            </p:extLst>
          </p:nvPr>
        </p:nvGraphicFramePr>
        <p:xfrm>
          <a:off x="716161" y="1125415"/>
          <a:ext cx="7828359" cy="443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159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6428" y="771969"/>
            <a:ext cx="7886700" cy="4603899"/>
          </a:xfrm>
        </p:spPr>
        <p:txBody>
          <a:bodyPr>
            <a:normAutofit/>
          </a:bodyPr>
          <a:lstStyle/>
          <a:p>
            <a:r>
              <a:rPr lang="en-US" dirty="0">
                <a:solidFill>
                  <a:srgbClr val="0000FF"/>
                </a:solidFill>
              </a:rPr>
              <a:t>Every item in your Budget Spreadsheet must be </a:t>
            </a:r>
            <a:r>
              <a:rPr lang="en-US" dirty="0" smtClean="0">
                <a:solidFill>
                  <a:srgbClr val="0000FF"/>
                </a:solidFill>
              </a:rPr>
              <a:t>listed </a:t>
            </a:r>
            <a:r>
              <a:rPr lang="en-US" dirty="0">
                <a:solidFill>
                  <a:srgbClr val="0000FF"/>
                </a:solidFill>
              </a:rPr>
              <a:t>and discussed in this budget narrative</a:t>
            </a:r>
            <a:r>
              <a:rPr lang="en-US" dirty="0" smtClean="0">
                <a:solidFill>
                  <a:srgbClr val="0000FF"/>
                </a:solidFill>
              </a:rPr>
              <a:t>.  </a:t>
            </a:r>
          </a:p>
          <a:p>
            <a:pPr marL="0" indent="0">
              <a:buNone/>
            </a:pPr>
            <a:endParaRPr lang="en-US" dirty="0" smtClean="0">
              <a:solidFill>
                <a:srgbClr val="0000FF"/>
              </a:solidFill>
            </a:endParaRPr>
          </a:p>
          <a:p>
            <a:r>
              <a:rPr lang="en-US" dirty="0" smtClean="0">
                <a:solidFill>
                  <a:schemeClr val="tx2">
                    <a:lumMod val="50000"/>
                  </a:schemeClr>
                </a:solidFill>
              </a:rPr>
              <a:t>Items may be grouped if they are part of a related project or non-stand alone accessories to a major purchase, but </a:t>
            </a:r>
            <a:r>
              <a:rPr lang="en-US" b="1" u="sng" dirty="0" smtClean="0">
                <a:solidFill>
                  <a:schemeClr val="tx2">
                    <a:lumMod val="50000"/>
                  </a:schemeClr>
                </a:solidFill>
              </a:rPr>
              <a:t>each item </a:t>
            </a:r>
            <a:r>
              <a:rPr lang="en-US" dirty="0" smtClean="0">
                <a:solidFill>
                  <a:schemeClr val="tx2">
                    <a:lumMod val="50000"/>
                  </a:schemeClr>
                </a:solidFill>
              </a:rPr>
              <a:t>must be listed. The description/rationale for purchasing each item in the group must be the same.</a:t>
            </a:r>
          </a:p>
          <a:p>
            <a:pPr marL="0" indent="0">
              <a:buNone/>
            </a:pPr>
            <a:endParaRPr lang="en-US" dirty="0" smtClean="0">
              <a:solidFill>
                <a:schemeClr val="tx2">
                  <a:lumMod val="50000"/>
                </a:schemeClr>
              </a:solidFill>
            </a:endParaRPr>
          </a:p>
          <a:p>
            <a:pPr lvl="1"/>
            <a:r>
              <a:rPr lang="en-US" b="1" dirty="0" smtClean="0">
                <a:solidFill>
                  <a:schemeClr val="bg2">
                    <a:lumMod val="10000"/>
                  </a:schemeClr>
                </a:solidFill>
              </a:rPr>
              <a:t>Example</a:t>
            </a:r>
            <a:r>
              <a:rPr lang="en-US" dirty="0" smtClean="0">
                <a:solidFill>
                  <a:schemeClr val="bg2">
                    <a:lumMod val="10000"/>
                  </a:schemeClr>
                </a:solidFill>
              </a:rPr>
              <a:t>:  STEM Supplies:  VEX robotic kits, </a:t>
            </a:r>
            <a:r>
              <a:rPr lang="en-US" dirty="0" err="1">
                <a:solidFill>
                  <a:schemeClr val="bg2">
                    <a:lumMod val="10000"/>
                  </a:schemeClr>
                </a:solidFill>
              </a:rPr>
              <a:t>C</a:t>
            </a:r>
            <a:r>
              <a:rPr lang="en-US" dirty="0" err="1" smtClean="0">
                <a:solidFill>
                  <a:schemeClr val="bg2">
                    <a:lumMod val="10000"/>
                  </a:schemeClr>
                </a:solidFill>
              </a:rPr>
              <a:t>ontrollors</a:t>
            </a:r>
            <a:r>
              <a:rPr lang="en-US" dirty="0" smtClean="0">
                <a:solidFill>
                  <a:schemeClr val="bg2">
                    <a:lumMod val="10000"/>
                  </a:schemeClr>
                </a:solidFill>
              </a:rPr>
              <a:t>, Field Perimeter Kit, Field Tile Kit</a:t>
            </a:r>
          </a:p>
          <a:p>
            <a:pPr lvl="1"/>
            <a:endParaRPr lang="en-US" dirty="0">
              <a:solidFill>
                <a:schemeClr val="bg2">
                  <a:lumMod val="10000"/>
                </a:schemeClr>
              </a:solidFill>
            </a:endParaRPr>
          </a:p>
          <a:p>
            <a:pPr lvl="1"/>
            <a:r>
              <a:rPr lang="en-US" b="1" dirty="0" smtClean="0">
                <a:solidFill>
                  <a:schemeClr val="bg2">
                    <a:lumMod val="10000"/>
                  </a:schemeClr>
                </a:solidFill>
              </a:rPr>
              <a:t>Example</a:t>
            </a:r>
            <a:r>
              <a:rPr lang="en-US" dirty="0" smtClean="0">
                <a:solidFill>
                  <a:schemeClr val="bg2">
                    <a:lumMod val="10000"/>
                  </a:schemeClr>
                </a:solidFill>
              </a:rPr>
              <a:t>:  Digital Camera, zoom lenses, cases, batteries, filters</a:t>
            </a:r>
          </a:p>
          <a:p>
            <a:pPr lvl="1"/>
            <a:endParaRPr lang="en-US" dirty="0" smtClean="0">
              <a:solidFill>
                <a:schemeClr val="tx2">
                  <a:lumMod val="50000"/>
                </a:schemeClr>
              </a:solidFill>
            </a:endParaRPr>
          </a:p>
          <a:p>
            <a:pPr marL="0" indent="0" algn="ctr">
              <a:buNone/>
            </a:pPr>
            <a:endParaRPr lang="en-US" dirty="0"/>
          </a:p>
        </p:txBody>
      </p:sp>
    </p:spTree>
    <p:extLst>
      <p:ext uri="{BB962C8B-B14F-4D97-AF65-F5344CB8AC3E}">
        <p14:creationId xmlns:p14="http://schemas.microsoft.com/office/powerpoint/2010/main" val="908757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336" y="748105"/>
            <a:ext cx="7886700" cy="4758392"/>
          </a:xfrm>
        </p:spPr>
        <p:txBody>
          <a:bodyPr>
            <a:normAutofit/>
          </a:bodyPr>
          <a:lstStyle/>
          <a:p>
            <a:r>
              <a:rPr lang="en-US" dirty="0">
                <a:solidFill>
                  <a:schemeClr val="tx2">
                    <a:lumMod val="50000"/>
                  </a:schemeClr>
                </a:solidFill>
              </a:rPr>
              <a:t>The following format should be used for budget expenditure narratives:</a:t>
            </a:r>
          </a:p>
          <a:p>
            <a:pPr lvl="1"/>
            <a:r>
              <a:rPr lang="en-US" dirty="0">
                <a:solidFill>
                  <a:schemeClr val="tx2">
                    <a:lumMod val="50000"/>
                  </a:schemeClr>
                </a:solidFill>
              </a:rPr>
              <a:t>Consortium Member Name (if applicable)</a:t>
            </a:r>
          </a:p>
          <a:p>
            <a:pPr lvl="1"/>
            <a:r>
              <a:rPr lang="en-US" dirty="0">
                <a:solidFill>
                  <a:schemeClr val="tx2">
                    <a:lumMod val="50000"/>
                  </a:schemeClr>
                </a:solidFill>
              </a:rPr>
              <a:t>CTE Program  (BITE, Ag, Health, STEM, T&amp;I, FACS, Marketing)</a:t>
            </a:r>
          </a:p>
          <a:p>
            <a:pPr lvl="1"/>
            <a:r>
              <a:rPr lang="en-US" dirty="0">
                <a:solidFill>
                  <a:schemeClr val="tx2">
                    <a:lumMod val="50000"/>
                  </a:schemeClr>
                </a:solidFill>
              </a:rPr>
              <a:t>Item name and description</a:t>
            </a:r>
          </a:p>
          <a:p>
            <a:pPr lvl="1"/>
            <a:r>
              <a:rPr lang="en-US" dirty="0">
                <a:solidFill>
                  <a:schemeClr val="tx2">
                    <a:lumMod val="50000"/>
                  </a:schemeClr>
                </a:solidFill>
              </a:rPr>
              <a:t>A description of how this item/expenditure will improve your organizations CTE programs and how it relates to a specific Program of Study.</a:t>
            </a:r>
          </a:p>
          <a:p>
            <a:pPr marL="308610" lvl="1" indent="0">
              <a:buNone/>
            </a:pPr>
            <a:endParaRPr lang="en-US" sz="1950" dirty="0">
              <a:solidFill>
                <a:schemeClr val="tx2">
                  <a:lumMod val="50000"/>
                </a:schemeClr>
              </a:solidFill>
            </a:endParaRPr>
          </a:p>
          <a:p>
            <a:r>
              <a:rPr lang="en-US" dirty="0">
                <a:solidFill>
                  <a:schemeClr val="bg2">
                    <a:lumMod val="10000"/>
                  </a:schemeClr>
                </a:solidFill>
              </a:rPr>
              <a:t>The “Use of Funds” document provides definitions for all allowable expenditure areas (by program code).</a:t>
            </a:r>
          </a:p>
          <a:p>
            <a:pPr marL="0" indent="0">
              <a:buNone/>
            </a:pPr>
            <a:endParaRPr lang="en-US" dirty="0" smtClean="0">
              <a:solidFill>
                <a:schemeClr val="bg2">
                  <a:lumMod val="10000"/>
                </a:schemeClr>
              </a:solidFill>
            </a:endParaRPr>
          </a:p>
          <a:p>
            <a:pPr algn="ctr"/>
            <a:r>
              <a:rPr lang="en-US" b="1" dirty="0">
                <a:solidFill>
                  <a:srgbClr val="CC2B30"/>
                </a:solidFill>
              </a:rPr>
              <a:t>Failure to complete each step of the Budget Narrative will result in an automatic rejection of your application Worksheet.  </a:t>
            </a:r>
          </a:p>
          <a:p>
            <a:pPr algn="ctr"/>
            <a:endParaRPr lang="en-US" dirty="0"/>
          </a:p>
        </p:txBody>
      </p:sp>
    </p:spTree>
    <p:extLst>
      <p:ext uri="{BB962C8B-B14F-4D97-AF65-F5344CB8AC3E}">
        <p14:creationId xmlns:p14="http://schemas.microsoft.com/office/powerpoint/2010/main" val="249245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Provide an overview of how your organization plans to expend their Perkins funding over the next four years.</a:t>
            </a:r>
          </a:p>
          <a:p>
            <a:pPr marL="0" indent="0">
              <a:buNone/>
            </a:pPr>
            <a:endParaRPr lang="en-US" dirty="0" smtClean="0">
              <a:solidFill>
                <a:schemeClr val="bg2">
                  <a:lumMod val="10000"/>
                </a:schemeClr>
              </a:solidFill>
            </a:endParaRPr>
          </a:p>
          <a:p>
            <a:r>
              <a:rPr lang="en-US" dirty="0" smtClean="0">
                <a:solidFill>
                  <a:schemeClr val="bg2">
                    <a:lumMod val="10000"/>
                  </a:schemeClr>
                </a:solidFill>
              </a:rPr>
              <a:t>Based on your CLNA results, describe the </a:t>
            </a:r>
            <a:r>
              <a:rPr lang="en-US" b="1" u="sng" dirty="0" smtClean="0">
                <a:solidFill>
                  <a:schemeClr val="bg2">
                    <a:lumMod val="10000"/>
                  </a:schemeClr>
                </a:solidFill>
              </a:rPr>
              <a:t>areas</a:t>
            </a:r>
            <a:r>
              <a:rPr lang="en-US" dirty="0" smtClean="0">
                <a:solidFill>
                  <a:schemeClr val="bg2">
                    <a:lumMod val="10000"/>
                  </a:schemeClr>
                </a:solidFill>
              </a:rPr>
              <a:t> where funding will be </a:t>
            </a:r>
            <a:r>
              <a:rPr lang="en-US" smtClean="0">
                <a:solidFill>
                  <a:schemeClr val="bg2">
                    <a:lumMod val="10000"/>
                  </a:schemeClr>
                </a:solidFill>
              </a:rPr>
              <a:t>focused.</a:t>
            </a:r>
          </a:p>
          <a:p>
            <a:pPr marL="0" indent="0">
              <a:buNone/>
            </a:pPr>
            <a:endParaRPr lang="en-US" dirty="0" smtClean="0">
              <a:solidFill>
                <a:schemeClr val="bg2">
                  <a:lumMod val="10000"/>
                </a:schemeClr>
              </a:solidFill>
            </a:endParaRPr>
          </a:p>
          <a:p>
            <a:r>
              <a:rPr lang="en-US" dirty="0" smtClean="0">
                <a:solidFill>
                  <a:schemeClr val="bg2">
                    <a:lumMod val="10000"/>
                  </a:schemeClr>
                </a:solidFill>
              </a:rPr>
              <a:t>Describe the long-term goals your organization plans to accomplish utilizing Perkins funding.</a:t>
            </a:r>
            <a:endParaRPr lang="en-US" dirty="0">
              <a:solidFill>
                <a:schemeClr val="bg2">
                  <a:lumMod val="10000"/>
                </a:schemeClr>
              </a:solidFill>
            </a:endParaRPr>
          </a:p>
        </p:txBody>
      </p:sp>
      <p:sp>
        <p:nvSpPr>
          <p:cNvPr id="3" name="Title 2"/>
          <p:cNvSpPr>
            <a:spLocks noGrp="1"/>
          </p:cNvSpPr>
          <p:nvPr>
            <p:ph type="title"/>
          </p:nvPr>
        </p:nvSpPr>
        <p:spPr>
          <a:xfrm>
            <a:off x="628650" y="264643"/>
            <a:ext cx="7886700" cy="1325563"/>
          </a:xfrm>
        </p:spPr>
        <p:txBody>
          <a:bodyPr/>
          <a:lstStyle/>
          <a:p>
            <a:pPr algn="ctr"/>
            <a:r>
              <a:rPr lang="en-US" dirty="0" smtClean="0"/>
              <a:t>Section 4.0 – Four Year Budget Overview</a:t>
            </a:r>
            <a:endParaRPr lang="en-US" dirty="0"/>
          </a:p>
        </p:txBody>
      </p:sp>
    </p:spTree>
    <p:extLst>
      <p:ext uri="{BB962C8B-B14F-4D97-AF65-F5344CB8AC3E}">
        <p14:creationId xmlns:p14="http://schemas.microsoft.com/office/powerpoint/2010/main" val="297290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4755"/>
            <a:ext cx="7886700" cy="4143096"/>
          </a:xfrm>
        </p:spPr>
        <p:txBody>
          <a:bodyPr/>
          <a:lstStyle/>
          <a:p>
            <a:r>
              <a:rPr lang="en-US" dirty="0" smtClean="0">
                <a:solidFill>
                  <a:schemeClr val="bg2">
                    <a:lumMod val="10000"/>
                  </a:schemeClr>
                </a:solidFill>
              </a:rPr>
              <a:t>Consortium lead fiscal agents cannot budget back to their consortium members the exact amount those members were allocated by ODCTE.</a:t>
            </a:r>
          </a:p>
          <a:p>
            <a:pPr marL="0" indent="0">
              <a:buNone/>
            </a:pPr>
            <a:endParaRPr lang="en-US" dirty="0" smtClean="0">
              <a:solidFill>
                <a:schemeClr val="bg2">
                  <a:lumMod val="10000"/>
                </a:schemeClr>
              </a:solidFill>
            </a:endParaRPr>
          </a:p>
          <a:p>
            <a:pPr marL="0" indent="0" algn="ctr">
              <a:buNone/>
            </a:pPr>
            <a:r>
              <a:rPr lang="en-US" b="1" dirty="0" smtClean="0">
                <a:solidFill>
                  <a:srgbClr val="FF0000"/>
                </a:solidFill>
              </a:rPr>
              <a:t>Budgeting back the exact amount of the allocation is cause for an automatic rejection of your application Worksheet.</a:t>
            </a:r>
          </a:p>
          <a:p>
            <a:endParaRPr lang="en-US" dirty="0">
              <a:solidFill>
                <a:schemeClr val="bg2">
                  <a:lumMod val="10000"/>
                </a:schemeClr>
              </a:solidFill>
            </a:endParaRPr>
          </a:p>
          <a:p>
            <a:r>
              <a:rPr lang="en-US" dirty="0" smtClean="0">
                <a:solidFill>
                  <a:schemeClr val="bg2">
                    <a:lumMod val="10000"/>
                  </a:schemeClr>
                </a:solidFill>
              </a:rPr>
              <a:t>List both the amount ODCTE allocated to each consortium member and the amount the consortium will allocate to each consortium member.</a:t>
            </a:r>
            <a:endParaRPr lang="en-US" dirty="0">
              <a:solidFill>
                <a:schemeClr val="bg2">
                  <a:lumMod val="10000"/>
                </a:schemeClr>
              </a:solidFill>
            </a:endParaRPr>
          </a:p>
        </p:txBody>
      </p:sp>
      <p:sp>
        <p:nvSpPr>
          <p:cNvPr id="3" name="Title 2"/>
          <p:cNvSpPr>
            <a:spLocks noGrp="1"/>
          </p:cNvSpPr>
          <p:nvPr>
            <p:ph type="title"/>
          </p:nvPr>
        </p:nvSpPr>
        <p:spPr>
          <a:xfrm>
            <a:off x="628650" y="261258"/>
            <a:ext cx="7886700" cy="1067691"/>
          </a:xfrm>
        </p:spPr>
        <p:txBody>
          <a:bodyPr/>
          <a:lstStyle/>
          <a:p>
            <a:pPr algn="ctr"/>
            <a:r>
              <a:rPr lang="en-US" dirty="0" smtClean="0"/>
              <a:t>Section 4.1 – Consortium Allocations</a:t>
            </a:r>
            <a:endParaRPr lang="en-US" dirty="0"/>
          </a:p>
        </p:txBody>
      </p:sp>
    </p:spTree>
    <p:extLst>
      <p:ext uri="{BB962C8B-B14F-4D97-AF65-F5344CB8AC3E}">
        <p14:creationId xmlns:p14="http://schemas.microsoft.com/office/powerpoint/2010/main" val="2346920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8699" y="1336431"/>
            <a:ext cx="7886700" cy="4843305"/>
          </a:xfrm>
        </p:spPr>
        <p:txBody>
          <a:bodyPr>
            <a:normAutofit/>
          </a:bodyPr>
          <a:lstStyle/>
          <a:p>
            <a:r>
              <a:rPr lang="en-US" dirty="0" smtClean="0">
                <a:solidFill>
                  <a:schemeClr val="bg2">
                    <a:lumMod val="10000"/>
                  </a:schemeClr>
                </a:solidFill>
              </a:rPr>
              <a:t>For priorities identified in your CLNA area #1 – Student Performance, identify all expenditures your organization will be making this fiscal year (2020-2021).</a:t>
            </a:r>
          </a:p>
          <a:p>
            <a:pPr marL="0" indent="0">
              <a:buNone/>
            </a:pPr>
            <a:endParaRPr lang="en-US" dirty="0">
              <a:solidFill>
                <a:schemeClr val="bg2">
                  <a:lumMod val="10000"/>
                </a:schemeClr>
              </a:solidFill>
            </a:endParaRPr>
          </a:p>
          <a:p>
            <a:r>
              <a:rPr lang="en-US" dirty="0" smtClean="0">
                <a:solidFill>
                  <a:schemeClr val="bg2">
                    <a:lumMod val="10000"/>
                  </a:schemeClr>
                </a:solidFill>
              </a:rPr>
              <a:t>Provide narrative for all expenditures in the approved format (school name, program name, expenditure description, how it improves your CTE programs).</a:t>
            </a:r>
          </a:p>
          <a:p>
            <a:pPr marL="0" indent="0">
              <a:buNone/>
            </a:pPr>
            <a:endParaRPr lang="en-US" dirty="0" smtClean="0">
              <a:solidFill>
                <a:schemeClr val="bg2">
                  <a:lumMod val="10000"/>
                </a:schemeClr>
              </a:solidFill>
            </a:endParaRPr>
          </a:p>
          <a:p>
            <a:r>
              <a:rPr lang="en-US" dirty="0" smtClean="0">
                <a:solidFill>
                  <a:schemeClr val="bg2">
                    <a:lumMod val="10000"/>
                  </a:schemeClr>
                </a:solidFill>
              </a:rPr>
              <a:t>Approved Use of Funds categories for this area would include:</a:t>
            </a:r>
          </a:p>
          <a:p>
            <a:pPr lvl="1"/>
            <a:r>
              <a:rPr lang="en-US" dirty="0" smtClean="0">
                <a:solidFill>
                  <a:schemeClr val="bg2">
                    <a:lumMod val="10000"/>
                  </a:schemeClr>
                </a:solidFill>
              </a:rPr>
              <a:t>Academic Integration (330)</a:t>
            </a:r>
          </a:p>
          <a:p>
            <a:pPr lvl="1"/>
            <a:r>
              <a:rPr lang="en-US" dirty="0" smtClean="0">
                <a:solidFill>
                  <a:schemeClr val="bg2">
                    <a:lumMod val="10000"/>
                  </a:schemeClr>
                </a:solidFill>
              </a:rPr>
              <a:t>Evaluation (337)</a:t>
            </a:r>
          </a:p>
          <a:p>
            <a:pPr lvl="1"/>
            <a:r>
              <a:rPr lang="en-US" dirty="0" smtClean="0">
                <a:solidFill>
                  <a:schemeClr val="bg2">
                    <a:lumMod val="10000"/>
                  </a:schemeClr>
                </a:solidFill>
              </a:rPr>
              <a:t>Secondary/Post-Secondary Link (340)</a:t>
            </a:r>
            <a:endParaRPr lang="en-US" dirty="0">
              <a:solidFill>
                <a:schemeClr val="bg2">
                  <a:lumMod val="10000"/>
                </a:schemeClr>
              </a:solidFill>
            </a:endParaRPr>
          </a:p>
        </p:txBody>
      </p:sp>
      <p:sp>
        <p:nvSpPr>
          <p:cNvPr id="3" name="Title 2"/>
          <p:cNvSpPr>
            <a:spLocks noGrp="1"/>
          </p:cNvSpPr>
          <p:nvPr>
            <p:ph type="title"/>
          </p:nvPr>
        </p:nvSpPr>
        <p:spPr>
          <a:xfrm>
            <a:off x="819568" y="211015"/>
            <a:ext cx="7886700" cy="997353"/>
          </a:xfrm>
        </p:spPr>
        <p:txBody>
          <a:bodyPr/>
          <a:lstStyle/>
          <a:p>
            <a:pPr algn="ctr"/>
            <a:r>
              <a:rPr lang="en-US" dirty="0" smtClean="0"/>
              <a:t>Section 4.2 – Student Performance</a:t>
            </a:r>
            <a:endParaRPr lang="en-US" dirty="0"/>
          </a:p>
        </p:txBody>
      </p:sp>
    </p:spTree>
    <p:extLst>
      <p:ext uri="{BB962C8B-B14F-4D97-AF65-F5344CB8AC3E}">
        <p14:creationId xmlns:p14="http://schemas.microsoft.com/office/powerpoint/2010/main" val="3288308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14610"/>
            <a:ext cx="7886700" cy="4351338"/>
          </a:xfrm>
        </p:spPr>
        <p:txBody>
          <a:bodyPr/>
          <a:lstStyle/>
          <a:p>
            <a:r>
              <a:rPr lang="en-US" dirty="0">
                <a:solidFill>
                  <a:schemeClr val="bg2">
                    <a:lumMod val="10000"/>
                  </a:schemeClr>
                </a:solidFill>
              </a:rPr>
              <a:t>For priorities identified in your CLNA area </a:t>
            </a:r>
            <a:r>
              <a:rPr lang="en-US" dirty="0" smtClean="0">
                <a:solidFill>
                  <a:schemeClr val="bg2">
                    <a:lumMod val="10000"/>
                  </a:schemeClr>
                </a:solidFill>
              </a:rPr>
              <a:t>#2 </a:t>
            </a:r>
            <a:r>
              <a:rPr lang="en-US" dirty="0">
                <a:solidFill>
                  <a:schemeClr val="bg2">
                    <a:lumMod val="10000"/>
                  </a:schemeClr>
                </a:solidFill>
              </a:rPr>
              <a:t>– </a:t>
            </a:r>
            <a:r>
              <a:rPr lang="en-US" dirty="0" smtClean="0">
                <a:solidFill>
                  <a:schemeClr val="bg2">
                    <a:lumMod val="10000"/>
                  </a:schemeClr>
                </a:solidFill>
              </a:rPr>
              <a:t>Labor Market Alignment, </a:t>
            </a:r>
            <a:r>
              <a:rPr lang="en-US" dirty="0">
                <a:solidFill>
                  <a:schemeClr val="bg2">
                    <a:lumMod val="10000"/>
                  </a:schemeClr>
                </a:solidFill>
              </a:rPr>
              <a:t>identify all expenditures your organization will be making this fiscal year (2020-2021</a:t>
            </a:r>
            <a:r>
              <a:rPr lang="en-US" dirty="0" smtClean="0">
                <a:solidFill>
                  <a:schemeClr val="bg2">
                    <a:lumMod val="10000"/>
                  </a:schemeClr>
                </a:solidFill>
              </a:rPr>
              <a:t>).</a:t>
            </a:r>
          </a:p>
          <a:p>
            <a:pPr marL="0" indent="0">
              <a:buNone/>
            </a:pPr>
            <a:endParaRPr lang="en-US" dirty="0">
              <a:solidFill>
                <a:schemeClr val="bg2">
                  <a:lumMod val="10000"/>
                </a:schemeClr>
              </a:solidFill>
            </a:endParaRPr>
          </a:p>
          <a:p>
            <a:r>
              <a:rPr lang="en-US" dirty="0">
                <a:solidFill>
                  <a:schemeClr val="bg2">
                    <a:lumMod val="10000"/>
                  </a:schemeClr>
                </a:solidFill>
              </a:rPr>
              <a:t>Provide narrative for all expenditures in the approved format (school name, program name, expenditure description, how it improves your CTE programs).</a:t>
            </a:r>
          </a:p>
          <a:p>
            <a:pPr marL="0" indent="0">
              <a:buNone/>
            </a:pPr>
            <a:endParaRPr lang="en-US" dirty="0">
              <a:solidFill>
                <a:schemeClr val="bg2">
                  <a:lumMod val="10000"/>
                </a:schemeClr>
              </a:solidFill>
            </a:endParaRPr>
          </a:p>
          <a:p>
            <a:r>
              <a:rPr lang="en-US" dirty="0">
                <a:solidFill>
                  <a:schemeClr val="bg2">
                    <a:lumMod val="10000"/>
                  </a:schemeClr>
                </a:solidFill>
              </a:rPr>
              <a:t>Approved Use of Funds categories for this area would include:</a:t>
            </a:r>
          </a:p>
          <a:p>
            <a:pPr lvl="1"/>
            <a:r>
              <a:rPr lang="en-US" dirty="0" smtClean="0">
                <a:solidFill>
                  <a:schemeClr val="bg2">
                    <a:lumMod val="10000"/>
                  </a:schemeClr>
                </a:solidFill>
              </a:rPr>
              <a:t>Workforce Partnerships (338)</a:t>
            </a:r>
          </a:p>
          <a:p>
            <a:pPr lvl="1"/>
            <a:r>
              <a:rPr lang="en-US" dirty="0" smtClean="0">
                <a:solidFill>
                  <a:schemeClr val="bg2">
                    <a:lumMod val="10000"/>
                  </a:schemeClr>
                </a:solidFill>
              </a:rPr>
              <a:t>Services &amp; Activities: High Skill, High Wage, In-Demand (339)</a:t>
            </a:r>
            <a:endParaRPr lang="en-US" dirty="0">
              <a:solidFill>
                <a:schemeClr val="bg2">
                  <a:lumMod val="10000"/>
                </a:schemeClr>
              </a:solidFill>
            </a:endParaRPr>
          </a:p>
          <a:p>
            <a:endParaRPr lang="en-US" dirty="0"/>
          </a:p>
        </p:txBody>
      </p:sp>
      <p:sp>
        <p:nvSpPr>
          <p:cNvPr id="3" name="Title 2"/>
          <p:cNvSpPr>
            <a:spLocks noGrp="1"/>
          </p:cNvSpPr>
          <p:nvPr>
            <p:ph type="title"/>
          </p:nvPr>
        </p:nvSpPr>
        <p:spPr>
          <a:xfrm>
            <a:off x="628650" y="251208"/>
            <a:ext cx="7886700" cy="937063"/>
          </a:xfrm>
        </p:spPr>
        <p:txBody>
          <a:bodyPr/>
          <a:lstStyle/>
          <a:p>
            <a:pPr algn="ctr"/>
            <a:r>
              <a:rPr lang="en-US" dirty="0" smtClean="0"/>
              <a:t>Section 4.3 – Labor Market Alignment</a:t>
            </a:r>
            <a:endParaRPr lang="en-US" dirty="0"/>
          </a:p>
        </p:txBody>
      </p:sp>
    </p:spTree>
    <p:extLst>
      <p:ext uri="{BB962C8B-B14F-4D97-AF65-F5344CB8AC3E}">
        <p14:creationId xmlns:p14="http://schemas.microsoft.com/office/powerpoint/2010/main" val="418305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07884"/>
            <a:ext cx="7886700" cy="4257936"/>
          </a:xfrm>
        </p:spPr>
        <p:txBody>
          <a:bodyPr>
            <a:normAutofit/>
          </a:bodyPr>
          <a:lstStyle/>
          <a:p>
            <a:r>
              <a:rPr lang="en-US" dirty="0">
                <a:solidFill>
                  <a:schemeClr val="bg2">
                    <a:lumMod val="10000"/>
                  </a:schemeClr>
                </a:solidFill>
              </a:rPr>
              <a:t>For priorities identified in your CLNA area </a:t>
            </a:r>
            <a:r>
              <a:rPr lang="en-US" dirty="0" smtClean="0">
                <a:solidFill>
                  <a:schemeClr val="bg2">
                    <a:lumMod val="10000"/>
                  </a:schemeClr>
                </a:solidFill>
              </a:rPr>
              <a:t>#3 – Size, Scope and Quality, </a:t>
            </a:r>
            <a:r>
              <a:rPr lang="en-US" dirty="0">
                <a:solidFill>
                  <a:schemeClr val="bg2">
                    <a:lumMod val="10000"/>
                  </a:schemeClr>
                </a:solidFill>
              </a:rPr>
              <a:t>identify all expenditures your organization will be making this fiscal year (2020-2021</a:t>
            </a:r>
            <a:r>
              <a:rPr lang="en-US" dirty="0" smtClean="0">
                <a:solidFill>
                  <a:schemeClr val="bg2">
                    <a:lumMod val="10000"/>
                  </a:schemeClr>
                </a:solidFill>
              </a:rPr>
              <a:t>).</a:t>
            </a:r>
          </a:p>
          <a:p>
            <a:endParaRPr lang="en-US" dirty="0">
              <a:solidFill>
                <a:schemeClr val="bg2">
                  <a:lumMod val="10000"/>
                </a:schemeClr>
              </a:solidFill>
            </a:endParaRPr>
          </a:p>
          <a:p>
            <a:r>
              <a:rPr lang="en-US" dirty="0">
                <a:solidFill>
                  <a:schemeClr val="bg2">
                    <a:lumMod val="10000"/>
                  </a:schemeClr>
                </a:solidFill>
              </a:rPr>
              <a:t>Provide narrative for all expenditures in the approved format (school name, program name, expenditure description, how it improves your CTE programs).</a:t>
            </a:r>
          </a:p>
          <a:p>
            <a:endParaRPr lang="en-US" dirty="0">
              <a:solidFill>
                <a:schemeClr val="bg2">
                  <a:lumMod val="10000"/>
                </a:schemeClr>
              </a:solidFill>
            </a:endParaRPr>
          </a:p>
          <a:p>
            <a:r>
              <a:rPr lang="en-US" dirty="0">
                <a:solidFill>
                  <a:schemeClr val="bg2">
                    <a:lumMod val="10000"/>
                  </a:schemeClr>
                </a:solidFill>
              </a:rPr>
              <a:t>Approved Use of Funds categories for this area would include:</a:t>
            </a:r>
          </a:p>
          <a:p>
            <a:pPr lvl="1"/>
            <a:r>
              <a:rPr lang="en-US" dirty="0" smtClean="0">
                <a:solidFill>
                  <a:schemeClr val="bg2">
                    <a:lumMod val="10000"/>
                  </a:schemeClr>
                </a:solidFill>
              </a:rPr>
              <a:t>Use of Technology (332)</a:t>
            </a:r>
          </a:p>
          <a:p>
            <a:pPr lvl="1"/>
            <a:r>
              <a:rPr lang="en-US" dirty="0" smtClean="0">
                <a:solidFill>
                  <a:schemeClr val="bg2">
                    <a:lumMod val="10000"/>
                  </a:schemeClr>
                </a:solidFill>
              </a:rPr>
              <a:t>Work-Based Learning (331)</a:t>
            </a:r>
            <a:endParaRPr lang="en-US" dirty="0">
              <a:solidFill>
                <a:schemeClr val="bg2">
                  <a:lumMod val="10000"/>
                </a:schemeClr>
              </a:solidFill>
            </a:endParaRPr>
          </a:p>
          <a:p>
            <a:endParaRPr lang="en-US" dirty="0"/>
          </a:p>
        </p:txBody>
      </p:sp>
      <p:sp>
        <p:nvSpPr>
          <p:cNvPr id="3" name="Title 2"/>
          <p:cNvSpPr>
            <a:spLocks noGrp="1"/>
          </p:cNvSpPr>
          <p:nvPr>
            <p:ph type="title"/>
          </p:nvPr>
        </p:nvSpPr>
        <p:spPr>
          <a:xfrm>
            <a:off x="628650" y="211015"/>
            <a:ext cx="7886700" cy="896869"/>
          </a:xfrm>
        </p:spPr>
        <p:txBody>
          <a:bodyPr/>
          <a:lstStyle/>
          <a:p>
            <a:pPr algn="ctr"/>
            <a:r>
              <a:rPr lang="en-US" dirty="0" smtClean="0"/>
              <a:t>Section 4.4 – Size, Scope and Quality</a:t>
            </a:r>
            <a:endParaRPr lang="en-US" dirty="0"/>
          </a:p>
        </p:txBody>
      </p:sp>
    </p:spTree>
    <p:extLst>
      <p:ext uri="{BB962C8B-B14F-4D97-AF65-F5344CB8AC3E}">
        <p14:creationId xmlns:p14="http://schemas.microsoft.com/office/powerpoint/2010/main" val="694392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143096"/>
          </a:xfrm>
        </p:spPr>
        <p:txBody>
          <a:bodyPr/>
          <a:lstStyle/>
          <a:p>
            <a:r>
              <a:rPr lang="en-US" dirty="0">
                <a:solidFill>
                  <a:schemeClr val="bg2">
                    <a:lumMod val="10000"/>
                  </a:schemeClr>
                </a:solidFill>
              </a:rPr>
              <a:t>For priorities identified in your CLNA area </a:t>
            </a:r>
            <a:r>
              <a:rPr lang="en-US" dirty="0" smtClean="0">
                <a:solidFill>
                  <a:schemeClr val="bg2">
                    <a:lumMod val="10000"/>
                  </a:schemeClr>
                </a:solidFill>
              </a:rPr>
              <a:t>#4 – Implementing Programs of Study, </a:t>
            </a:r>
            <a:r>
              <a:rPr lang="en-US" dirty="0">
                <a:solidFill>
                  <a:schemeClr val="bg2">
                    <a:lumMod val="10000"/>
                  </a:schemeClr>
                </a:solidFill>
              </a:rPr>
              <a:t>identify all expenditures your organization will be making this fiscal year (2020-2021</a:t>
            </a:r>
            <a:r>
              <a:rPr lang="en-US" dirty="0" smtClean="0">
                <a:solidFill>
                  <a:schemeClr val="bg2">
                    <a:lumMod val="10000"/>
                  </a:schemeClr>
                </a:solidFill>
              </a:rPr>
              <a:t>).</a:t>
            </a:r>
          </a:p>
          <a:p>
            <a:pPr marL="0" indent="0">
              <a:buNone/>
            </a:pPr>
            <a:endParaRPr lang="en-US" dirty="0">
              <a:solidFill>
                <a:schemeClr val="bg2">
                  <a:lumMod val="10000"/>
                </a:schemeClr>
              </a:solidFill>
            </a:endParaRPr>
          </a:p>
          <a:p>
            <a:r>
              <a:rPr lang="en-US" dirty="0">
                <a:solidFill>
                  <a:schemeClr val="bg2">
                    <a:lumMod val="10000"/>
                  </a:schemeClr>
                </a:solidFill>
              </a:rPr>
              <a:t>Provide narrative for all expenditures in the approved format (school name, program name, expenditure description, how it improves your CTE programs).</a:t>
            </a:r>
          </a:p>
          <a:p>
            <a:pPr marL="0" indent="0">
              <a:buNone/>
            </a:pPr>
            <a:endParaRPr lang="en-US" dirty="0">
              <a:solidFill>
                <a:schemeClr val="bg2">
                  <a:lumMod val="10000"/>
                </a:schemeClr>
              </a:solidFill>
            </a:endParaRPr>
          </a:p>
          <a:p>
            <a:r>
              <a:rPr lang="en-US" dirty="0">
                <a:solidFill>
                  <a:schemeClr val="bg2">
                    <a:lumMod val="10000"/>
                  </a:schemeClr>
                </a:solidFill>
              </a:rPr>
              <a:t>Approved Use of Funds categories for this area would include:</a:t>
            </a:r>
          </a:p>
          <a:p>
            <a:pPr lvl="1"/>
            <a:r>
              <a:rPr lang="en-US" dirty="0" smtClean="0">
                <a:solidFill>
                  <a:schemeClr val="bg2">
                    <a:lumMod val="10000"/>
                  </a:schemeClr>
                </a:solidFill>
              </a:rPr>
              <a:t>Guidance and Counseling (334)</a:t>
            </a:r>
          </a:p>
          <a:p>
            <a:pPr lvl="1"/>
            <a:r>
              <a:rPr lang="en-US" dirty="0" smtClean="0">
                <a:solidFill>
                  <a:schemeClr val="bg2">
                    <a:lumMod val="10000"/>
                  </a:schemeClr>
                </a:solidFill>
              </a:rPr>
              <a:t>Career Awareness (335)</a:t>
            </a:r>
            <a:endParaRPr lang="en-US" dirty="0">
              <a:solidFill>
                <a:schemeClr val="bg2">
                  <a:lumMod val="10000"/>
                </a:schemeClr>
              </a:solidFill>
            </a:endParaRPr>
          </a:p>
          <a:p>
            <a:endParaRPr lang="en-US" dirty="0"/>
          </a:p>
        </p:txBody>
      </p:sp>
      <p:sp>
        <p:nvSpPr>
          <p:cNvPr id="3" name="Title 2"/>
          <p:cNvSpPr>
            <a:spLocks noGrp="1"/>
          </p:cNvSpPr>
          <p:nvPr>
            <p:ph type="title"/>
          </p:nvPr>
        </p:nvSpPr>
        <p:spPr>
          <a:xfrm>
            <a:off x="628650" y="291403"/>
            <a:ext cx="7886700" cy="1158126"/>
          </a:xfrm>
        </p:spPr>
        <p:txBody>
          <a:bodyPr/>
          <a:lstStyle/>
          <a:p>
            <a:pPr algn="ctr"/>
            <a:r>
              <a:rPr lang="en-US" dirty="0" smtClean="0"/>
              <a:t>Section 4.5 – Implementing Programs of Study</a:t>
            </a:r>
            <a:endParaRPr lang="en-US" dirty="0"/>
          </a:p>
        </p:txBody>
      </p:sp>
    </p:spTree>
    <p:extLst>
      <p:ext uri="{BB962C8B-B14F-4D97-AF65-F5344CB8AC3E}">
        <p14:creationId xmlns:p14="http://schemas.microsoft.com/office/powerpoint/2010/main" val="823532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47361"/>
            <a:ext cx="7886700" cy="4681165"/>
          </a:xfrm>
        </p:spPr>
        <p:txBody>
          <a:bodyPr>
            <a:normAutofit lnSpcReduction="10000"/>
          </a:bodyPr>
          <a:lstStyle/>
          <a:p>
            <a:r>
              <a:rPr lang="en-US" dirty="0" smtClean="0">
                <a:solidFill>
                  <a:schemeClr val="bg2">
                    <a:lumMod val="10000"/>
                  </a:schemeClr>
                </a:solidFill>
              </a:rPr>
              <a:t>This section deals with recruitment, retention and training of </a:t>
            </a:r>
            <a:r>
              <a:rPr lang="en-US" b="1" u="sng" dirty="0" smtClean="0">
                <a:solidFill>
                  <a:schemeClr val="bg2">
                    <a:lumMod val="10000"/>
                  </a:schemeClr>
                </a:solidFill>
              </a:rPr>
              <a:t>staff</a:t>
            </a:r>
            <a:r>
              <a:rPr lang="en-US" dirty="0" smtClean="0">
                <a:solidFill>
                  <a:schemeClr val="bg2">
                    <a:lumMod val="10000"/>
                  </a:schemeClr>
                </a:solidFill>
              </a:rPr>
              <a:t>, not students.</a:t>
            </a:r>
          </a:p>
          <a:p>
            <a:endParaRPr lang="en-US" dirty="0" smtClean="0">
              <a:solidFill>
                <a:schemeClr val="bg2">
                  <a:lumMod val="10000"/>
                </a:schemeClr>
              </a:solidFill>
            </a:endParaRPr>
          </a:p>
          <a:p>
            <a:r>
              <a:rPr lang="en-US" dirty="0" smtClean="0">
                <a:solidFill>
                  <a:schemeClr val="bg2">
                    <a:lumMod val="10000"/>
                  </a:schemeClr>
                </a:solidFill>
              </a:rPr>
              <a:t>For </a:t>
            </a:r>
            <a:r>
              <a:rPr lang="en-US" dirty="0">
                <a:solidFill>
                  <a:schemeClr val="bg2">
                    <a:lumMod val="10000"/>
                  </a:schemeClr>
                </a:solidFill>
              </a:rPr>
              <a:t>priorities identified in your CLNA area </a:t>
            </a:r>
            <a:r>
              <a:rPr lang="en-US" dirty="0" smtClean="0">
                <a:solidFill>
                  <a:schemeClr val="bg2">
                    <a:lumMod val="10000"/>
                  </a:schemeClr>
                </a:solidFill>
              </a:rPr>
              <a:t>#5 – Recruitment, Retention and Staff Training, </a:t>
            </a:r>
            <a:r>
              <a:rPr lang="en-US" dirty="0">
                <a:solidFill>
                  <a:schemeClr val="bg2">
                    <a:lumMod val="10000"/>
                  </a:schemeClr>
                </a:solidFill>
              </a:rPr>
              <a:t>identify all expenditures your organization will be making this fiscal year (2020-2021</a:t>
            </a:r>
            <a:r>
              <a:rPr lang="en-US" dirty="0" smtClean="0">
                <a:solidFill>
                  <a:schemeClr val="bg2">
                    <a:lumMod val="10000"/>
                  </a:schemeClr>
                </a:solidFill>
              </a:rPr>
              <a:t>).</a:t>
            </a:r>
          </a:p>
          <a:p>
            <a:pPr marL="0" indent="0">
              <a:buNone/>
            </a:pPr>
            <a:endParaRPr lang="en-US" dirty="0">
              <a:solidFill>
                <a:schemeClr val="bg2">
                  <a:lumMod val="10000"/>
                </a:schemeClr>
              </a:solidFill>
            </a:endParaRPr>
          </a:p>
          <a:p>
            <a:r>
              <a:rPr lang="en-US" dirty="0">
                <a:solidFill>
                  <a:schemeClr val="bg2">
                    <a:lumMod val="10000"/>
                  </a:schemeClr>
                </a:solidFill>
              </a:rPr>
              <a:t>Provide narrative for all expenditures in the approved format (school name, program name, expenditure description, how it improves your CTE programs).</a:t>
            </a:r>
          </a:p>
          <a:p>
            <a:pPr marL="0" indent="0">
              <a:buNone/>
            </a:pPr>
            <a:endParaRPr lang="en-US" dirty="0">
              <a:solidFill>
                <a:schemeClr val="bg2">
                  <a:lumMod val="10000"/>
                </a:schemeClr>
              </a:solidFill>
            </a:endParaRPr>
          </a:p>
          <a:p>
            <a:r>
              <a:rPr lang="en-US" dirty="0">
                <a:solidFill>
                  <a:schemeClr val="bg2">
                    <a:lumMod val="10000"/>
                  </a:schemeClr>
                </a:solidFill>
              </a:rPr>
              <a:t>Approved Use of Funds categories for this area would include:</a:t>
            </a:r>
          </a:p>
          <a:p>
            <a:pPr lvl="1"/>
            <a:r>
              <a:rPr lang="en-US" dirty="0" smtClean="0">
                <a:solidFill>
                  <a:schemeClr val="bg2">
                    <a:lumMod val="10000"/>
                  </a:schemeClr>
                </a:solidFill>
              </a:rPr>
              <a:t>Professional Development (333)</a:t>
            </a:r>
          </a:p>
          <a:p>
            <a:pPr lvl="1"/>
            <a:r>
              <a:rPr lang="en-US" dirty="0" smtClean="0">
                <a:solidFill>
                  <a:schemeClr val="bg2">
                    <a:lumMod val="10000"/>
                  </a:schemeClr>
                </a:solidFill>
              </a:rPr>
              <a:t>Recruitment and Retention (336)</a:t>
            </a:r>
            <a:endParaRPr lang="en-US" dirty="0">
              <a:solidFill>
                <a:schemeClr val="bg2">
                  <a:lumMod val="10000"/>
                </a:schemeClr>
              </a:solidFill>
            </a:endParaRPr>
          </a:p>
          <a:p>
            <a:endParaRPr lang="en-US" dirty="0"/>
          </a:p>
        </p:txBody>
      </p:sp>
      <p:sp>
        <p:nvSpPr>
          <p:cNvPr id="3" name="Title 2"/>
          <p:cNvSpPr>
            <a:spLocks noGrp="1"/>
          </p:cNvSpPr>
          <p:nvPr>
            <p:ph type="title"/>
          </p:nvPr>
        </p:nvSpPr>
        <p:spPr>
          <a:xfrm>
            <a:off x="628650" y="253190"/>
            <a:ext cx="7886700" cy="994172"/>
          </a:xfrm>
        </p:spPr>
        <p:txBody>
          <a:bodyPr>
            <a:normAutofit fontScale="90000"/>
          </a:bodyPr>
          <a:lstStyle/>
          <a:p>
            <a:pPr algn="ctr"/>
            <a:r>
              <a:rPr lang="en-US" dirty="0" smtClean="0"/>
              <a:t>Section 4.6 – Staff Recruitment, Retention and Training</a:t>
            </a:r>
            <a:endParaRPr lang="en-US" dirty="0"/>
          </a:p>
        </p:txBody>
      </p:sp>
    </p:spTree>
    <p:extLst>
      <p:ext uri="{BB962C8B-B14F-4D97-AF65-F5344CB8AC3E}">
        <p14:creationId xmlns:p14="http://schemas.microsoft.com/office/powerpoint/2010/main" val="903837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8699" y="1463884"/>
            <a:ext cx="7886700" cy="4351338"/>
          </a:xfrm>
        </p:spPr>
        <p:txBody>
          <a:bodyPr/>
          <a:lstStyle/>
          <a:p>
            <a:r>
              <a:rPr lang="en-US" dirty="0" smtClean="0">
                <a:solidFill>
                  <a:schemeClr val="bg2">
                    <a:lumMod val="10000"/>
                  </a:schemeClr>
                </a:solidFill>
              </a:rPr>
              <a:t>Consortium Lead Fiscal Agents must specify if:</a:t>
            </a:r>
          </a:p>
          <a:p>
            <a:endParaRPr lang="en-US" dirty="0">
              <a:solidFill>
                <a:schemeClr val="bg2">
                  <a:lumMod val="10000"/>
                </a:schemeClr>
              </a:solidFill>
            </a:endParaRPr>
          </a:p>
          <a:p>
            <a:pPr lvl="1"/>
            <a:r>
              <a:rPr lang="en-US" dirty="0" smtClean="0">
                <a:solidFill>
                  <a:schemeClr val="bg2">
                    <a:lumMod val="10000"/>
                  </a:schemeClr>
                </a:solidFill>
              </a:rPr>
              <a:t>They will purchase all items and ship them to their member schools.  Consortium lead will then claim reimbursement directly from ODCTE.</a:t>
            </a:r>
          </a:p>
          <a:p>
            <a:pPr lvl="1"/>
            <a:endParaRPr lang="en-US" dirty="0">
              <a:solidFill>
                <a:schemeClr val="bg2">
                  <a:lumMod val="10000"/>
                </a:schemeClr>
              </a:solidFill>
            </a:endParaRPr>
          </a:p>
          <a:p>
            <a:pPr lvl="1"/>
            <a:r>
              <a:rPr lang="en-US" dirty="0" smtClean="0">
                <a:solidFill>
                  <a:schemeClr val="bg2">
                    <a:lumMod val="10000"/>
                  </a:schemeClr>
                </a:solidFill>
              </a:rPr>
              <a:t>Each member district will make their approved purchases then submit reports and invoices to the Lead Fiscal Agent for reimbursement.</a:t>
            </a:r>
            <a:endParaRPr lang="en-US" dirty="0">
              <a:solidFill>
                <a:schemeClr val="bg2">
                  <a:lumMod val="10000"/>
                </a:schemeClr>
              </a:solidFill>
            </a:endParaRPr>
          </a:p>
        </p:txBody>
      </p:sp>
      <p:sp>
        <p:nvSpPr>
          <p:cNvPr id="3" name="Title 2"/>
          <p:cNvSpPr>
            <a:spLocks noGrp="1"/>
          </p:cNvSpPr>
          <p:nvPr>
            <p:ph type="title"/>
          </p:nvPr>
        </p:nvSpPr>
        <p:spPr>
          <a:xfrm>
            <a:off x="729134" y="231112"/>
            <a:ext cx="7886700" cy="957159"/>
          </a:xfrm>
        </p:spPr>
        <p:txBody>
          <a:bodyPr/>
          <a:lstStyle/>
          <a:p>
            <a:r>
              <a:rPr lang="en-US" dirty="0" smtClean="0"/>
              <a:t>Section 4.7 – Consortium Purchasing</a:t>
            </a:r>
            <a:endParaRPr lang="en-US" dirty="0"/>
          </a:p>
        </p:txBody>
      </p:sp>
    </p:spTree>
    <p:extLst>
      <p:ext uri="{BB962C8B-B14F-4D97-AF65-F5344CB8AC3E}">
        <p14:creationId xmlns:p14="http://schemas.microsoft.com/office/powerpoint/2010/main" val="65879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38030"/>
            <a:ext cx="7886700" cy="4830691"/>
          </a:xfrm>
        </p:spPr>
        <p:txBody>
          <a:bodyPr>
            <a:normAutofit lnSpcReduction="10000"/>
          </a:bodyPr>
          <a:lstStyle/>
          <a:p>
            <a:r>
              <a:rPr lang="en-US" dirty="0" smtClean="0">
                <a:solidFill>
                  <a:schemeClr val="bg2">
                    <a:lumMod val="10000"/>
                  </a:schemeClr>
                </a:solidFill>
              </a:rPr>
              <a:t>Requires Data-Driven Decision-Making</a:t>
            </a:r>
          </a:p>
          <a:p>
            <a:pPr lvl="1"/>
            <a:r>
              <a:rPr lang="en-US" dirty="0" smtClean="0">
                <a:solidFill>
                  <a:schemeClr val="bg2">
                    <a:lumMod val="10000"/>
                  </a:schemeClr>
                </a:solidFill>
              </a:rPr>
              <a:t>Includes Comprehensive Local Needs Assessment</a:t>
            </a:r>
          </a:p>
          <a:p>
            <a:pPr marL="308610" lvl="1" indent="0">
              <a:buNone/>
            </a:pPr>
            <a:endParaRPr lang="en-US" dirty="0" smtClean="0">
              <a:solidFill>
                <a:schemeClr val="bg2">
                  <a:lumMod val="10000"/>
                </a:schemeClr>
              </a:solidFill>
            </a:endParaRPr>
          </a:p>
          <a:p>
            <a:r>
              <a:rPr lang="en-US" dirty="0" smtClean="0">
                <a:solidFill>
                  <a:schemeClr val="bg2">
                    <a:lumMod val="10000"/>
                  </a:schemeClr>
                </a:solidFill>
              </a:rPr>
              <a:t>Increases Stakeholder Involvement</a:t>
            </a:r>
          </a:p>
          <a:p>
            <a:pPr lvl="1"/>
            <a:r>
              <a:rPr lang="en-US" dirty="0" smtClean="0">
                <a:solidFill>
                  <a:schemeClr val="bg2">
                    <a:lumMod val="10000"/>
                  </a:schemeClr>
                </a:solidFill>
              </a:rPr>
              <a:t>Work-Based Learning Emphasis</a:t>
            </a:r>
          </a:p>
          <a:p>
            <a:pPr marL="308610" lvl="1" indent="0">
              <a:buNone/>
            </a:pPr>
            <a:endParaRPr lang="en-US" dirty="0" smtClean="0">
              <a:solidFill>
                <a:schemeClr val="bg2">
                  <a:lumMod val="10000"/>
                </a:schemeClr>
              </a:solidFill>
            </a:endParaRPr>
          </a:p>
          <a:p>
            <a:r>
              <a:rPr lang="en-US" dirty="0" smtClean="0">
                <a:solidFill>
                  <a:schemeClr val="bg2">
                    <a:lumMod val="10000"/>
                  </a:schemeClr>
                </a:solidFill>
              </a:rPr>
              <a:t>Revises Accountability Indicators</a:t>
            </a:r>
          </a:p>
          <a:p>
            <a:pPr lvl="1"/>
            <a:r>
              <a:rPr lang="en-US" dirty="0" smtClean="0">
                <a:solidFill>
                  <a:schemeClr val="bg2">
                    <a:lumMod val="10000"/>
                  </a:schemeClr>
                </a:solidFill>
              </a:rPr>
              <a:t>New definition of Concentrator, combining Non-Traditional measures</a:t>
            </a:r>
          </a:p>
          <a:p>
            <a:pPr marL="308610" lvl="1" indent="0">
              <a:buNone/>
            </a:pPr>
            <a:endParaRPr lang="en-US" dirty="0" smtClean="0">
              <a:solidFill>
                <a:schemeClr val="bg2">
                  <a:lumMod val="10000"/>
                </a:schemeClr>
              </a:solidFill>
            </a:endParaRPr>
          </a:p>
          <a:p>
            <a:r>
              <a:rPr lang="en-US" dirty="0" smtClean="0">
                <a:solidFill>
                  <a:schemeClr val="bg2">
                    <a:lumMod val="10000"/>
                  </a:schemeClr>
                </a:solidFill>
              </a:rPr>
              <a:t>Enhances Efforts to Serve Special Populations</a:t>
            </a:r>
          </a:p>
          <a:p>
            <a:pPr marL="0" indent="0">
              <a:buNone/>
            </a:pPr>
            <a:endParaRPr lang="en-US" dirty="0" smtClean="0">
              <a:solidFill>
                <a:schemeClr val="bg2">
                  <a:lumMod val="10000"/>
                </a:schemeClr>
              </a:solidFill>
            </a:endParaRPr>
          </a:p>
          <a:p>
            <a:r>
              <a:rPr lang="en-US" dirty="0" smtClean="0">
                <a:solidFill>
                  <a:schemeClr val="bg2">
                    <a:lumMod val="10000"/>
                  </a:schemeClr>
                </a:solidFill>
              </a:rPr>
              <a:t>Encourages Innovation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Maintains Commitment to Programs of Study</a:t>
            </a:r>
          </a:p>
          <a:p>
            <a:endParaRPr lang="en-US" dirty="0"/>
          </a:p>
        </p:txBody>
      </p:sp>
      <p:sp>
        <p:nvSpPr>
          <p:cNvPr id="3" name="Title 2"/>
          <p:cNvSpPr>
            <a:spLocks noGrp="1"/>
          </p:cNvSpPr>
          <p:nvPr>
            <p:ph type="title"/>
          </p:nvPr>
        </p:nvSpPr>
        <p:spPr>
          <a:xfrm>
            <a:off x="628650" y="261257"/>
            <a:ext cx="7886700" cy="876773"/>
          </a:xfrm>
        </p:spPr>
        <p:txBody>
          <a:bodyPr>
            <a:noAutofit/>
          </a:bodyPr>
          <a:lstStyle/>
          <a:p>
            <a:pPr algn="ctr"/>
            <a:r>
              <a:rPr lang="en-US" dirty="0"/>
              <a:t>Major changes in Carl Perkins </a:t>
            </a:r>
            <a:r>
              <a:rPr lang="en-US" dirty="0" smtClean="0"/>
              <a:t>V</a:t>
            </a:r>
            <a:endParaRPr lang="en-US" dirty="0"/>
          </a:p>
        </p:txBody>
      </p:sp>
    </p:spTree>
    <p:extLst>
      <p:ext uri="{BB962C8B-B14F-4D97-AF65-F5344CB8AC3E}">
        <p14:creationId xmlns:p14="http://schemas.microsoft.com/office/powerpoint/2010/main" val="1539586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04561"/>
            <a:ext cx="7886700" cy="4351338"/>
          </a:xfrm>
        </p:spPr>
        <p:txBody>
          <a:bodyPr/>
          <a:lstStyle/>
          <a:p>
            <a:r>
              <a:rPr lang="en-US" dirty="0" smtClean="0">
                <a:solidFill>
                  <a:schemeClr val="bg2">
                    <a:lumMod val="10000"/>
                  </a:schemeClr>
                </a:solidFill>
              </a:rPr>
              <a:t>Take 5 minutes to discuss the Section 4 questions with your group.</a:t>
            </a:r>
          </a:p>
          <a:p>
            <a:pPr marL="0" indent="0">
              <a:buNone/>
            </a:pPr>
            <a:endParaRPr lang="en-US" dirty="0" smtClean="0">
              <a:solidFill>
                <a:schemeClr val="bg2">
                  <a:lumMod val="10000"/>
                </a:schemeClr>
              </a:solidFill>
            </a:endParaRPr>
          </a:p>
          <a:p>
            <a:r>
              <a:rPr lang="en-US" dirty="0" smtClean="0">
                <a:solidFill>
                  <a:schemeClr val="bg2">
                    <a:lumMod val="10000"/>
                  </a:schemeClr>
                </a:solidFill>
              </a:rPr>
              <a:t>Does your group have any concerns or need clarification on any of these questions?</a:t>
            </a:r>
          </a:p>
          <a:p>
            <a:pPr marL="0" indent="0">
              <a:buNone/>
            </a:pPr>
            <a:endParaRPr lang="en-US" dirty="0" smtClean="0">
              <a:solidFill>
                <a:schemeClr val="bg2">
                  <a:lumMod val="10000"/>
                </a:schemeClr>
              </a:solidFill>
            </a:endParaRPr>
          </a:p>
          <a:p>
            <a:r>
              <a:rPr lang="en-US" dirty="0" smtClean="0">
                <a:solidFill>
                  <a:schemeClr val="bg2">
                    <a:lumMod val="10000"/>
                  </a:schemeClr>
                </a:solidFill>
              </a:rPr>
              <a:t>Would any of your group be willing to share tips they have learned for writing complete and accurate budget narratives or ways they have learned to streamline the process?</a:t>
            </a:r>
          </a:p>
          <a:p>
            <a:endParaRPr lang="en-US" dirty="0"/>
          </a:p>
        </p:txBody>
      </p:sp>
      <p:sp>
        <p:nvSpPr>
          <p:cNvPr id="3" name="Title 2"/>
          <p:cNvSpPr>
            <a:spLocks noGrp="1"/>
          </p:cNvSpPr>
          <p:nvPr>
            <p:ph type="title"/>
          </p:nvPr>
        </p:nvSpPr>
        <p:spPr>
          <a:xfrm>
            <a:off x="628650" y="261257"/>
            <a:ext cx="7886700" cy="1127981"/>
          </a:xfrm>
        </p:spPr>
        <p:txBody>
          <a:bodyPr/>
          <a:lstStyle/>
          <a:p>
            <a:pPr algn="ctr"/>
            <a:r>
              <a:rPr lang="en-US" dirty="0" smtClean="0"/>
              <a:t>Roundtable Discussion – Section 4</a:t>
            </a:r>
            <a:endParaRPr lang="en-US" dirty="0"/>
          </a:p>
        </p:txBody>
      </p:sp>
    </p:spTree>
    <p:extLst>
      <p:ext uri="{BB962C8B-B14F-4D97-AF65-F5344CB8AC3E}">
        <p14:creationId xmlns:p14="http://schemas.microsoft.com/office/powerpoint/2010/main" val="1453815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78223"/>
            <a:ext cx="7886700" cy="4740256"/>
          </a:xfrm>
        </p:spPr>
        <p:txBody>
          <a:bodyPr/>
          <a:lstStyle/>
          <a:p>
            <a:r>
              <a:rPr lang="en-US" dirty="0" smtClean="0">
                <a:solidFill>
                  <a:schemeClr val="bg2">
                    <a:lumMod val="10000"/>
                  </a:schemeClr>
                </a:solidFill>
              </a:rPr>
              <a:t>In this section you will discuss:</a:t>
            </a:r>
          </a:p>
          <a:p>
            <a:pPr marL="0" indent="0">
              <a:buNone/>
            </a:pPr>
            <a:endParaRPr lang="en-US" dirty="0" smtClean="0">
              <a:solidFill>
                <a:schemeClr val="bg2">
                  <a:lumMod val="10000"/>
                </a:schemeClr>
              </a:solidFill>
            </a:endParaRPr>
          </a:p>
          <a:p>
            <a:pPr lvl="1"/>
            <a:r>
              <a:rPr lang="en-US" dirty="0" smtClean="0">
                <a:solidFill>
                  <a:schemeClr val="bg2">
                    <a:lumMod val="10000"/>
                  </a:schemeClr>
                </a:solidFill>
              </a:rPr>
              <a:t>Your collaboration with local workforce boards</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How you provide challenging Academic and Technical Content</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How your school(s) deal with Special Population students </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Work-Based Learning Opportunities you offer</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Post-Secondary Credit Opportunities</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Staff Recruitment, Retention &amp; Training</a:t>
            </a:r>
          </a:p>
          <a:p>
            <a:pPr marL="308610" lvl="1" indent="0">
              <a:buNone/>
            </a:pPr>
            <a:endParaRPr lang="en-US" dirty="0" smtClean="0">
              <a:solidFill>
                <a:schemeClr val="bg2">
                  <a:lumMod val="10000"/>
                </a:schemeClr>
              </a:solidFill>
            </a:endParaRPr>
          </a:p>
          <a:p>
            <a:pPr lvl="1"/>
            <a:r>
              <a:rPr lang="en-US" dirty="0" smtClean="0">
                <a:solidFill>
                  <a:schemeClr val="bg2">
                    <a:lumMod val="10000"/>
                  </a:schemeClr>
                </a:solidFill>
              </a:rPr>
              <a:t>Performance Data Gaps</a:t>
            </a:r>
          </a:p>
          <a:p>
            <a:pPr lvl="1"/>
            <a:endParaRPr lang="en-US" dirty="0"/>
          </a:p>
        </p:txBody>
      </p:sp>
      <p:sp>
        <p:nvSpPr>
          <p:cNvPr id="3" name="Title 2"/>
          <p:cNvSpPr>
            <a:spLocks noGrp="1"/>
          </p:cNvSpPr>
          <p:nvPr>
            <p:ph type="title"/>
          </p:nvPr>
        </p:nvSpPr>
        <p:spPr>
          <a:xfrm>
            <a:off x="628650" y="211016"/>
            <a:ext cx="7886700" cy="1047594"/>
          </a:xfrm>
        </p:spPr>
        <p:txBody>
          <a:bodyPr/>
          <a:lstStyle/>
          <a:p>
            <a:pPr algn="ctr"/>
            <a:r>
              <a:rPr lang="en-US" dirty="0" smtClean="0"/>
              <a:t>Section 5 – Organization Overview</a:t>
            </a:r>
            <a:endParaRPr lang="en-US" dirty="0"/>
          </a:p>
        </p:txBody>
      </p:sp>
    </p:spTree>
    <p:extLst>
      <p:ext uri="{BB962C8B-B14F-4D97-AF65-F5344CB8AC3E}">
        <p14:creationId xmlns:p14="http://schemas.microsoft.com/office/powerpoint/2010/main" val="218740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14126"/>
            <a:ext cx="7886700" cy="4351338"/>
          </a:xfrm>
        </p:spPr>
        <p:txBody>
          <a:bodyPr/>
          <a:lstStyle/>
          <a:p>
            <a:r>
              <a:rPr lang="en-US" dirty="0" smtClean="0">
                <a:solidFill>
                  <a:schemeClr val="bg2">
                    <a:lumMod val="10000"/>
                  </a:schemeClr>
                </a:solidFill>
              </a:rPr>
              <a:t>List the partners you work with to provide career exploration and development activities/courses/services to your students (page 8 of the CLNA).</a:t>
            </a:r>
          </a:p>
          <a:p>
            <a:pPr marL="0" indent="0">
              <a:buNone/>
            </a:pPr>
            <a:endParaRPr lang="en-US" dirty="0" smtClean="0">
              <a:solidFill>
                <a:schemeClr val="bg2">
                  <a:lumMod val="10000"/>
                </a:schemeClr>
              </a:solidFill>
            </a:endParaRPr>
          </a:p>
          <a:p>
            <a:r>
              <a:rPr lang="en-US" dirty="0" smtClean="0">
                <a:solidFill>
                  <a:schemeClr val="bg2">
                    <a:lumMod val="10000"/>
                  </a:schemeClr>
                </a:solidFill>
              </a:rPr>
              <a:t>Give specific examples of courses, activities, tools or services you use to provide career exploration and development to your students.  </a:t>
            </a:r>
          </a:p>
          <a:p>
            <a:pPr marL="0" indent="0">
              <a:buNone/>
            </a:pPr>
            <a:endParaRPr lang="en-US" dirty="0" smtClean="0">
              <a:solidFill>
                <a:schemeClr val="bg2">
                  <a:lumMod val="10000"/>
                </a:schemeClr>
              </a:solidFill>
            </a:endParaRPr>
          </a:p>
          <a:p>
            <a:r>
              <a:rPr lang="en-US" dirty="0" smtClean="0">
                <a:solidFill>
                  <a:schemeClr val="bg2">
                    <a:lumMod val="10000"/>
                  </a:schemeClr>
                </a:solidFill>
              </a:rPr>
              <a:t>Describe how your partners worked with you or provided input into these activities.</a:t>
            </a:r>
            <a:endParaRPr lang="en-US" dirty="0">
              <a:solidFill>
                <a:schemeClr val="bg2">
                  <a:lumMod val="10000"/>
                </a:schemeClr>
              </a:solidFill>
            </a:endParaRPr>
          </a:p>
        </p:txBody>
      </p:sp>
      <p:sp>
        <p:nvSpPr>
          <p:cNvPr id="3" name="Title 2"/>
          <p:cNvSpPr>
            <a:spLocks noGrp="1"/>
          </p:cNvSpPr>
          <p:nvPr>
            <p:ph type="title"/>
          </p:nvPr>
        </p:nvSpPr>
        <p:spPr>
          <a:xfrm>
            <a:off x="628650" y="221064"/>
            <a:ext cx="7886700" cy="1138030"/>
          </a:xfrm>
        </p:spPr>
        <p:txBody>
          <a:bodyPr/>
          <a:lstStyle/>
          <a:p>
            <a:pPr algn="ctr"/>
            <a:r>
              <a:rPr lang="en-US" dirty="0" smtClean="0"/>
              <a:t>Section 5.1 – Career Exploration and Development </a:t>
            </a:r>
            <a:endParaRPr lang="en-US" dirty="0"/>
          </a:p>
        </p:txBody>
      </p:sp>
    </p:spTree>
    <p:extLst>
      <p:ext uri="{BB962C8B-B14F-4D97-AF65-F5344CB8AC3E}">
        <p14:creationId xmlns:p14="http://schemas.microsoft.com/office/powerpoint/2010/main" val="3041197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851694"/>
          </a:xfrm>
        </p:spPr>
        <p:txBody>
          <a:bodyPr/>
          <a:lstStyle/>
          <a:p>
            <a:r>
              <a:rPr lang="en-US" dirty="0" smtClean="0">
                <a:solidFill>
                  <a:schemeClr val="bg2">
                    <a:lumMod val="10000"/>
                  </a:schemeClr>
                </a:solidFill>
              </a:rPr>
              <a:t>Describe how you share information on High Skill, High Wage, In-Demand jobs with your students.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Discuss how input from your workforce partners (stakeholders) affected how you deliver this information to your students.</a:t>
            </a:r>
            <a:endParaRPr lang="en-US" dirty="0">
              <a:solidFill>
                <a:schemeClr val="bg2">
                  <a:lumMod val="10000"/>
                </a:schemeClr>
              </a:solidFill>
            </a:endParaRPr>
          </a:p>
        </p:txBody>
      </p:sp>
      <p:sp>
        <p:nvSpPr>
          <p:cNvPr id="3" name="Title 2"/>
          <p:cNvSpPr>
            <a:spLocks noGrp="1"/>
          </p:cNvSpPr>
          <p:nvPr>
            <p:ph type="title"/>
          </p:nvPr>
        </p:nvSpPr>
        <p:spPr>
          <a:xfrm>
            <a:off x="628650" y="281354"/>
            <a:ext cx="7886700" cy="1127981"/>
          </a:xfrm>
        </p:spPr>
        <p:txBody>
          <a:bodyPr/>
          <a:lstStyle/>
          <a:p>
            <a:pPr algn="ctr"/>
            <a:r>
              <a:rPr lang="en-US" dirty="0" smtClean="0"/>
              <a:t>Section 5.2 – High Skill, High Wage, In-Demand Information</a:t>
            </a:r>
            <a:endParaRPr lang="en-US" dirty="0"/>
          </a:p>
        </p:txBody>
      </p:sp>
    </p:spTree>
    <p:extLst>
      <p:ext uri="{BB962C8B-B14F-4D97-AF65-F5344CB8AC3E}">
        <p14:creationId xmlns:p14="http://schemas.microsoft.com/office/powerpoint/2010/main" val="2146082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05045"/>
            <a:ext cx="7886700" cy="4351338"/>
          </a:xfrm>
        </p:spPr>
        <p:txBody>
          <a:bodyPr/>
          <a:lstStyle/>
          <a:p>
            <a:r>
              <a:rPr lang="en-US" dirty="0" smtClean="0">
                <a:solidFill>
                  <a:schemeClr val="bg2">
                    <a:lumMod val="10000"/>
                  </a:schemeClr>
                </a:solidFill>
              </a:rPr>
              <a:t>Describe specific career and academic counseling you provide to your students </a:t>
            </a:r>
            <a:r>
              <a:rPr lang="en-US" b="1" u="sng" dirty="0" smtClean="0">
                <a:solidFill>
                  <a:schemeClr val="bg2">
                    <a:lumMod val="10000"/>
                  </a:schemeClr>
                </a:solidFill>
              </a:rPr>
              <a:t>before</a:t>
            </a:r>
            <a:r>
              <a:rPr lang="en-US" dirty="0" smtClean="0">
                <a:solidFill>
                  <a:schemeClr val="bg2">
                    <a:lumMod val="10000"/>
                  </a:schemeClr>
                </a:solidFill>
              </a:rPr>
              <a:t> they enter CTE programs.</a:t>
            </a:r>
          </a:p>
          <a:p>
            <a:pPr marL="0" indent="0">
              <a:buNone/>
            </a:pPr>
            <a:endParaRPr lang="en-US" dirty="0" smtClean="0">
              <a:solidFill>
                <a:schemeClr val="bg2">
                  <a:lumMod val="10000"/>
                </a:schemeClr>
              </a:solidFill>
            </a:endParaRPr>
          </a:p>
          <a:p>
            <a:r>
              <a:rPr lang="en-US" dirty="0" smtClean="0">
                <a:solidFill>
                  <a:schemeClr val="bg2">
                    <a:lumMod val="10000"/>
                  </a:schemeClr>
                </a:solidFill>
              </a:rPr>
              <a:t>Describe specific career and academic counseling you provide to your students </a:t>
            </a:r>
            <a:r>
              <a:rPr lang="en-US" b="1" u="sng" dirty="0" smtClean="0">
                <a:solidFill>
                  <a:schemeClr val="bg2">
                    <a:lumMod val="10000"/>
                  </a:schemeClr>
                </a:solidFill>
              </a:rPr>
              <a:t>after</a:t>
            </a:r>
            <a:r>
              <a:rPr lang="en-US" dirty="0" smtClean="0">
                <a:solidFill>
                  <a:schemeClr val="bg2">
                    <a:lumMod val="10000"/>
                  </a:schemeClr>
                </a:solidFill>
              </a:rPr>
              <a:t> they enter CTE programs.</a:t>
            </a:r>
          </a:p>
          <a:p>
            <a:pPr marL="0" indent="0">
              <a:buNone/>
            </a:pPr>
            <a:endParaRPr lang="en-US" dirty="0" smtClean="0">
              <a:solidFill>
                <a:schemeClr val="bg2">
                  <a:lumMod val="10000"/>
                </a:schemeClr>
              </a:solidFill>
            </a:endParaRPr>
          </a:p>
          <a:p>
            <a:r>
              <a:rPr lang="en-US" dirty="0" smtClean="0">
                <a:solidFill>
                  <a:schemeClr val="bg2">
                    <a:lumMod val="10000"/>
                  </a:schemeClr>
                </a:solidFill>
              </a:rPr>
              <a:t>Discuss how input from your workforce partners (stakeholders) influenced the counseling provided in these areas.</a:t>
            </a:r>
            <a:endParaRPr lang="en-US" dirty="0">
              <a:solidFill>
                <a:schemeClr val="bg2">
                  <a:lumMod val="10000"/>
                </a:schemeClr>
              </a:solidFill>
            </a:endParaRPr>
          </a:p>
        </p:txBody>
      </p:sp>
      <p:sp>
        <p:nvSpPr>
          <p:cNvPr id="3" name="Title 2"/>
          <p:cNvSpPr>
            <a:spLocks noGrp="1"/>
          </p:cNvSpPr>
          <p:nvPr>
            <p:ph type="title"/>
          </p:nvPr>
        </p:nvSpPr>
        <p:spPr>
          <a:xfrm>
            <a:off x="628650" y="261256"/>
            <a:ext cx="7886700" cy="1107885"/>
          </a:xfrm>
        </p:spPr>
        <p:txBody>
          <a:bodyPr/>
          <a:lstStyle/>
          <a:p>
            <a:pPr algn="ctr"/>
            <a:r>
              <a:rPr lang="en-US" dirty="0" smtClean="0"/>
              <a:t>Section 5.3 – Career and Academic Counseling</a:t>
            </a:r>
            <a:endParaRPr lang="en-US" dirty="0"/>
          </a:p>
        </p:txBody>
      </p:sp>
    </p:spTree>
    <p:extLst>
      <p:ext uri="{BB962C8B-B14F-4D97-AF65-F5344CB8AC3E}">
        <p14:creationId xmlns:p14="http://schemas.microsoft.com/office/powerpoint/2010/main" val="436795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Describe how your CTE programs are structured so that CTE students receive the same challenging academic and technical content as non-CTE students.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Describe how you ensure your CTE content is coherent and rigorous (graduation requirements, math and literacy requirements, enriched curriculum).</a:t>
            </a:r>
          </a:p>
          <a:p>
            <a:pPr marL="0" indent="0">
              <a:buNone/>
            </a:pPr>
            <a:endParaRPr lang="en-US" dirty="0" smtClean="0">
              <a:solidFill>
                <a:schemeClr val="bg2">
                  <a:lumMod val="10000"/>
                </a:schemeClr>
              </a:solidFill>
            </a:endParaRPr>
          </a:p>
          <a:p>
            <a:r>
              <a:rPr lang="en-US" dirty="0" smtClean="0">
                <a:solidFill>
                  <a:schemeClr val="bg2">
                    <a:lumMod val="10000"/>
                  </a:schemeClr>
                </a:solidFill>
              </a:rPr>
              <a:t>Include specific activities or methods that provide students with a “well-rounded education.”</a:t>
            </a:r>
          </a:p>
          <a:p>
            <a:endParaRPr lang="en-US" dirty="0"/>
          </a:p>
        </p:txBody>
      </p:sp>
      <p:sp>
        <p:nvSpPr>
          <p:cNvPr id="3" name="Title 2"/>
          <p:cNvSpPr>
            <a:spLocks noGrp="1"/>
          </p:cNvSpPr>
          <p:nvPr>
            <p:ph type="title"/>
          </p:nvPr>
        </p:nvSpPr>
        <p:spPr>
          <a:xfrm>
            <a:off x="548263" y="251208"/>
            <a:ext cx="7886700" cy="1107885"/>
          </a:xfrm>
        </p:spPr>
        <p:txBody>
          <a:bodyPr/>
          <a:lstStyle/>
          <a:p>
            <a:pPr algn="ctr"/>
            <a:r>
              <a:rPr lang="en-US" dirty="0" smtClean="0"/>
              <a:t>Section 5.4 – Challenging Academic and Technical Content</a:t>
            </a:r>
            <a:endParaRPr lang="en-US" dirty="0"/>
          </a:p>
        </p:txBody>
      </p:sp>
    </p:spTree>
    <p:extLst>
      <p:ext uri="{BB962C8B-B14F-4D97-AF65-F5344CB8AC3E}">
        <p14:creationId xmlns:p14="http://schemas.microsoft.com/office/powerpoint/2010/main" val="2509549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940" y="1817816"/>
            <a:ext cx="7886700" cy="4181050"/>
          </a:xfrm>
        </p:spPr>
        <p:txBody>
          <a:bodyPr>
            <a:normAutofit lnSpcReduction="10000"/>
          </a:bodyPr>
          <a:lstStyle/>
          <a:p>
            <a:r>
              <a:rPr lang="en-US" dirty="0" smtClean="0">
                <a:solidFill>
                  <a:schemeClr val="bg2">
                    <a:lumMod val="10000"/>
                  </a:schemeClr>
                </a:solidFill>
              </a:rPr>
              <a:t>The definitions of all Special Population groups are provided in the Technical Assistance document.</a:t>
            </a:r>
          </a:p>
          <a:p>
            <a:pPr marL="0" indent="0">
              <a:buNone/>
            </a:pPr>
            <a:endParaRPr lang="en-US" dirty="0" smtClean="0">
              <a:solidFill>
                <a:schemeClr val="bg2">
                  <a:lumMod val="10000"/>
                </a:schemeClr>
              </a:solidFill>
            </a:endParaRPr>
          </a:p>
          <a:p>
            <a:r>
              <a:rPr lang="en-US" dirty="0" smtClean="0">
                <a:solidFill>
                  <a:schemeClr val="bg2">
                    <a:lumMod val="10000"/>
                  </a:schemeClr>
                </a:solidFill>
              </a:rPr>
              <a:t>“Special Populations” does not mean “Special Education.”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Describe specific activities your organization provides to share High Skill, High Wage, In-Demand career information with Special Population students.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These activities cannot be exactly the same as are provided for all other students – they must be additional activities designed to meet the needs/requirements of the Special Population groups.</a:t>
            </a:r>
            <a:endParaRPr lang="en-US" dirty="0">
              <a:solidFill>
                <a:schemeClr val="bg2">
                  <a:lumMod val="10000"/>
                </a:schemeClr>
              </a:solidFill>
            </a:endParaRPr>
          </a:p>
        </p:txBody>
      </p:sp>
      <p:sp>
        <p:nvSpPr>
          <p:cNvPr id="3" name="Title 2"/>
          <p:cNvSpPr>
            <a:spLocks noGrp="1"/>
          </p:cNvSpPr>
          <p:nvPr>
            <p:ph type="title"/>
          </p:nvPr>
        </p:nvSpPr>
        <p:spPr>
          <a:xfrm>
            <a:off x="558311" y="424512"/>
            <a:ext cx="7886700" cy="1183223"/>
          </a:xfrm>
        </p:spPr>
        <p:txBody>
          <a:bodyPr>
            <a:normAutofit/>
          </a:bodyPr>
          <a:lstStyle/>
          <a:p>
            <a:pPr algn="ctr"/>
            <a:r>
              <a:rPr lang="en-US" dirty="0" smtClean="0"/>
              <a:t>Section 5.5 – Special Populations and High Skill, High Wage, In-Demand Jobs</a:t>
            </a:r>
            <a:endParaRPr lang="en-US" dirty="0"/>
          </a:p>
        </p:txBody>
      </p:sp>
    </p:spTree>
    <p:extLst>
      <p:ext uri="{BB962C8B-B14F-4D97-AF65-F5344CB8AC3E}">
        <p14:creationId xmlns:p14="http://schemas.microsoft.com/office/powerpoint/2010/main" val="1926202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45040"/>
            <a:ext cx="7886700" cy="3263504"/>
          </a:xfrm>
        </p:spPr>
        <p:txBody>
          <a:bodyPr/>
          <a:lstStyle/>
          <a:p>
            <a:r>
              <a:rPr lang="en-US" dirty="0" smtClean="0">
                <a:solidFill>
                  <a:schemeClr val="bg2">
                    <a:lumMod val="10000"/>
                  </a:schemeClr>
                </a:solidFill>
              </a:rPr>
              <a:t>Describe how your organization will prepare all CTE students for non-traditional fields.</a:t>
            </a:r>
          </a:p>
          <a:p>
            <a:endParaRPr lang="en-US" dirty="0">
              <a:solidFill>
                <a:schemeClr val="bg2">
                  <a:lumMod val="10000"/>
                </a:schemeClr>
              </a:solidFill>
            </a:endParaRPr>
          </a:p>
          <a:p>
            <a:r>
              <a:rPr lang="en-US" dirty="0" smtClean="0">
                <a:solidFill>
                  <a:schemeClr val="bg2">
                    <a:lumMod val="10000"/>
                  </a:schemeClr>
                </a:solidFill>
              </a:rPr>
              <a:t>Preparing Special Population students for non-traditional fields must be specifically addressed.</a:t>
            </a:r>
          </a:p>
          <a:p>
            <a:endParaRPr lang="en-US" dirty="0">
              <a:solidFill>
                <a:schemeClr val="bg2">
                  <a:lumMod val="10000"/>
                </a:schemeClr>
              </a:solidFill>
            </a:endParaRPr>
          </a:p>
          <a:p>
            <a:r>
              <a:rPr lang="en-US" dirty="0" smtClean="0">
                <a:solidFill>
                  <a:schemeClr val="bg2">
                    <a:lumMod val="10000"/>
                  </a:schemeClr>
                </a:solidFill>
              </a:rPr>
              <a:t>You should cover how students are recruited for non-traditional fields and accommodations made when teaching them. </a:t>
            </a:r>
          </a:p>
          <a:p>
            <a:endParaRPr lang="en-US" dirty="0"/>
          </a:p>
        </p:txBody>
      </p:sp>
      <p:sp>
        <p:nvSpPr>
          <p:cNvPr id="3" name="Title 2"/>
          <p:cNvSpPr>
            <a:spLocks noGrp="1"/>
          </p:cNvSpPr>
          <p:nvPr>
            <p:ph type="title"/>
          </p:nvPr>
        </p:nvSpPr>
        <p:spPr>
          <a:xfrm>
            <a:off x="628650" y="251209"/>
            <a:ext cx="7886700" cy="1007401"/>
          </a:xfrm>
        </p:spPr>
        <p:txBody>
          <a:bodyPr/>
          <a:lstStyle/>
          <a:p>
            <a:pPr algn="ctr"/>
            <a:r>
              <a:rPr lang="en-US" dirty="0" smtClean="0"/>
              <a:t>Section 5.6 – Non-Traditional Students</a:t>
            </a:r>
            <a:endParaRPr lang="en-US" dirty="0"/>
          </a:p>
        </p:txBody>
      </p:sp>
    </p:spTree>
    <p:extLst>
      <p:ext uri="{BB962C8B-B14F-4D97-AF65-F5344CB8AC3E}">
        <p14:creationId xmlns:p14="http://schemas.microsoft.com/office/powerpoint/2010/main" val="262280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690920"/>
          </a:xfrm>
        </p:spPr>
        <p:txBody>
          <a:bodyPr/>
          <a:lstStyle/>
          <a:p>
            <a:r>
              <a:rPr lang="en-US" dirty="0" smtClean="0">
                <a:solidFill>
                  <a:schemeClr val="bg2">
                    <a:lumMod val="10000"/>
                  </a:schemeClr>
                </a:solidFill>
              </a:rPr>
              <a:t>Describe – in detail – how your organization ensures that </a:t>
            </a:r>
            <a:r>
              <a:rPr lang="en-US" b="1" u="sng" dirty="0" smtClean="0">
                <a:solidFill>
                  <a:schemeClr val="bg2">
                    <a:lumMod val="10000"/>
                  </a:schemeClr>
                </a:solidFill>
              </a:rPr>
              <a:t>all</a:t>
            </a:r>
            <a:r>
              <a:rPr lang="en-US" dirty="0" smtClean="0">
                <a:solidFill>
                  <a:schemeClr val="bg2">
                    <a:lumMod val="10000"/>
                  </a:schemeClr>
                </a:solidFill>
              </a:rPr>
              <a:t> Special Population students have equal access to </a:t>
            </a:r>
            <a:r>
              <a:rPr lang="en-US" b="1" u="sng" dirty="0" smtClean="0">
                <a:solidFill>
                  <a:schemeClr val="bg2">
                    <a:lumMod val="10000"/>
                  </a:schemeClr>
                </a:solidFill>
              </a:rPr>
              <a:t>every</a:t>
            </a:r>
            <a:r>
              <a:rPr lang="en-US" dirty="0" smtClean="0">
                <a:solidFill>
                  <a:schemeClr val="bg2">
                    <a:lumMod val="10000"/>
                  </a:schemeClr>
                </a:solidFill>
              </a:rPr>
              <a:t> CTE course, program and Program of Study.</a:t>
            </a:r>
          </a:p>
          <a:p>
            <a:pPr marL="0" indent="0">
              <a:buNone/>
            </a:pPr>
            <a:endParaRPr lang="en-US" dirty="0">
              <a:solidFill>
                <a:schemeClr val="bg2">
                  <a:lumMod val="10000"/>
                </a:schemeClr>
              </a:solidFill>
            </a:endParaRPr>
          </a:p>
          <a:p>
            <a:r>
              <a:rPr lang="en-US" dirty="0" smtClean="0">
                <a:solidFill>
                  <a:schemeClr val="bg2">
                    <a:lumMod val="10000"/>
                  </a:schemeClr>
                </a:solidFill>
              </a:rPr>
              <a:t>Be specific about accommodations and adaptations made in your CTE programs for Special Populations.</a:t>
            </a:r>
            <a:endParaRPr lang="en-US" dirty="0">
              <a:solidFill>
                <a:schemeClr val="bg2">
                  <a:lumMod val="10000"/>
                </a:schemeClr>
              </a:solidFill>
            </a:endParaRPr>
          </a:p>
        </p:txBody>
      </p:sp>
      <p:sp>
        <p:nvSpPr>
          <p:cNvPr id="3" name="Title 2"/>
          <p:cNvSpPr>
            <a:spLocks noGrp="1"/>
          </p:cNvSpPr>
          <p:nvPr>
            <p:ph type="title"/>
          </p:nvPr>
        </p:nvSpPr>
        <p:spPr>
          <a:xfrm>
            <a:off x="628650" y="251208"/>
            <a:ext cx="7886700" cy="997353"/>
          </a:xfrm>
        </p:spPr>
        <p:txBody>
          <a:bodyPr/>
          <a:lstStyle/>
          <a:p>
            <a:pPr algn="ctr"/>
            <a:r>
              <a:rPr lang="en-US" dirty="0" smtClean="0"/>
              <a:t>Section 5.7 – Equal Access</a:t>
            </a:r>
            <a:endParaRPr lang="en-US" dirty="0"/>
          </a:p>
        </p:txBody>
      </p:sp>
    </p:spTree>
    <p:extLst>
      <p:ext uri="{BB962C8B-B14F-4D97-AF65-F5344CB8AC3E}">
        <p14:creationId xmlns:p14="http://schemas.microsoft.com/office/powerpoint/2010/main" val="3275813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962226"/>
          </a:xfrm>
        </p:spPr>
        <p:txBody>
          <a:bodyPr/>
          <a:lstStyle/>
          <a:p>
            <a:r>
              <a:rPr lang="en-US" dirty="0" smtClean="0">
                <a:solidFill>
                  <a:schemeClr val="bg2">
                    <a:lumMod val="10000"/>
                  </a:schemeClr>
                </a:solidFill>
              </a:rPr>
              <a:t>Describe how your organization ensures that no student is discriminated against based on their status as a Special Population.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State the specific federal, state, district policies on discrimination that are followed.</a:t>
            </a:r>
          </a:p>
          <a:p>
            <a:pPr marL="0" indent="0">
              <a:buNone/>
            </a:pPr>
            <a:endParaRPr lang="en-US" dirty="0" smtClean="0">
              <a:solidFill>
                <a:schemeClr val="bg2">
                  <a:lumMod val="10000"/>
                </a:schemeClr>
              </a:solidFill>
            </a:endParaRPr>
          </a:p>
          <a:p>
            <a:r>
              <a:rPr lang="en-US" dirty="0" smtClean="0">
                <a:solidFill>
                  <a:schemeClr val="bg2">
                    <a:lumMod val="10000"/>
                  </a:schemeClr>
                </a:solidFill>
              </a:rPr>
              <a:t>List training you provide to your staff to help them address special populations, their education and discrimination.</a:t>
            </a:r>
            <a:endParaRPr lang="en-US" dirty="0">
              <a:solidFill>
                <a:schemeClr val="bg2">
                  <a:lumMod val="10000"/>
                </a:schemeClr>
              </a:solidFill>
            </a:endParaRPr>
          </a:p>
        </p:txBody>
      </p:sp>
      <p:sp>
        <p:nvSpPr>
          <p:cNvPr id="3" name="Title 2"/>
          <p:cNvSpPr>
            <a:spLocks noGrp="1"/>
          </p:cNvSpPr>
          <p:nvPr>
            <p:ph type="title"/>
          </p:nvPr>
        </p:nvSpPr>
        <p:spPr>
          <a:xfrm>
            <a:off x="628650" y="261256"/>
            <a:ext cx="7886700" cy="1067691"/>
          </a:xfrm>
        </p:spPr>
        <p:txBody>
          <a:bodyPr/>
          <a:lstStyle/>
          <a:p>
            <a:pPr algn="ctr"/>
            <a:r>
              <a:rPr lang="en-US" dirty="0" smtClean="0"/>
              <a:t>Section 5.8 – Non-Discrimination</a:t>
            </a:r>
            <a:endParaRPr lang="en-US" dirty="0"/>
          </a:p>
        </p:txBody>
      </p:sp>
    </p:spTree>
    <p:extLst>
      <p:ext uri="{BB962C8B-B14F-4D97-AF65-F5344CB8AC3E}">
        <p14:creationId xmlns:p14="http://schemas.microsoft.com/office/powerpoint/2010/main" val="253537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097836"/>
            <a:ext cx="7886700" cy="5131438"/>
          </a:xfrm>
        </p:spPr>
        <p:txBody>
          <a:bodyPr>
            <a:noAutofit/>
          </a:bodyPr>
          <a:lstStyle/>
          <a:p>
            <a:r>
              <a:rPr lang="en-US" sz="2000" dirty="0">
                <a:solidFill>
                  <a:schemeClr val="bg2">
                    <a:lumMod val="10000"/>
                  </a:schemeClr>
                </a:solidFill>
                <a:cs typeface="Calibri" panose="020F0502020204030204" pitchFamily="34" charset="0"/>
              </a:rPr>
              <a:t>Application document in Word format</a:t>
            </a:r>
          </a:p>
          <a:p>
            <a:r>
              <a:rPr lang="en-US" sz="2000" dirty="0">
                <a:solidFill>
                  <a:schemeClr val="bg2">
                    <a:lumMod val="10000"/>
                  </a:schemeClr>
                </a:solidFill>
                <a:cs typeface="Calibri" panose="020F0502020204030204" pitchFamily="34" charset="0"/>
              </a:rPr>
              <a:t>PowerPoint presentation</a:t>
            </a:r>
          </a:p>
          <a:p>
            <a:r>
              <a:rPr lang="en-US" sz="2000" dirty="0" smtClean="0">
                <a:solidFill>
                  <a:schemeClr val="bg2">
                    <a:lumMod val="10000"/>
                  </a:schemeClr>
                </a:solidFill>
                <a:cs typeface="Calibri" panose="020F0502020204030204" pitchFamily="34" charset="0"/>
              </a:rPr>
              <a:t>Technical Assistance document</a:t>
            </a:r>
          </a:p>
          <a:p>
            <a:r>
              <a:rPr lang="en-US" sz="2000" dirty="0" smtClean="0">
                <a:solidFill>
                  <a:schemeClr val="bg2">
                    <a:lumMod val="10000"/>
                  </a:schemeClr>
                </a:solidFill>
                <a:cs typeface="Calibri" panose="020F0502020204030204" pitchFamily="34" charset="0"/>
              </a:rPr>
              <a:t>Comprehensive Local Needs Assessment template</a:t>
            </a:r>
          </a:p>
          <a:p>
            <a:r>
              <a:rPr lang="en-US" sz="2000" dirty="0" smtClean="0">
                <a:solidFill>
                  <a:schemeClr val="bg2">
                    <a:lumMod val="10000"/>
                  </a:schemeClr>
                </a:solidFill>
                <a:cs typeface="Calibri" panose="020F0502020204030204" pitchFamily="34" charset="0"/>
              </a:rPr>
              <a:t>Program of Study template</a:t>
            </a:r>
          </a:p>
          <a:p>
            <a:r>
              <a:rPr lang="en-US" sz="2000" dirty="0" smtClean="0">
                <a:solidFill>
                  <a:schemeClr val="bg2">
                    <a:lumMod val="10000"/>
                  </a:schemeClr>
                </a:solidFill>
                <a:cs typeface="Calibri" panose="020F0502020204030204" pitchFamily="34" charset="0"/>
              </a:rPr>
              <a:t>Allowable and Unallowable list </a:t>
            </a:r>
          </a:p>
          <a:p>
            <a:r>
              <a:rPr lang="en-US" sz="2000" dirty="0" smtClean="0">
                <a:solidFill>
                  <a:schemeClr val="bg2">
                    <a:lumMod val="10000"/>
                  </a:schemeClr>
                </a:solidFill>
                <a:cs typeface="Calibri" panose="020F0502020204030204" pitchFamily="34" charset="0"/>
              </a:rPr>
              <a:t>Grant Application Training flyer</a:t>
            </a:r>
          </a:p>
          <a:p>
            <a:r>
              <a:rPr lang="en-US" sz="2000" dirty="0" smtClean="0">
                <a:solidFill>
                  <a:schemeClr val="bg2">
                    <a:lumMod val="10000"/>
                  </a:schemeClr>
                </a:solidFill>
                <a:cs typeface="Calibri" panose="020F0502020204030204" pitchFamily="34" charset="0"/>
              </a:rPr>
              <a:t>Use of Funds document</a:t>
            </a:r>
          </a:p>
          <a:p>
            <a:r>
              <a:rPr lang="en-US" sz="2000" dirty="0" smtClean="0">
                <a:solidFill>
                  <a:schemeClr val="bg2">
                    <a:lumMod val="10000"/>
                  </a:schemeClr>
                </a:solidFill>
                <a:cs typeface="Calibri" panose="020F0502020204030204" pitchFamily="34" charset="0"/>
              </a:rPr>
              <a:t>Application Scoring Rubric</a:t>
            </a:r>
          </a:p>
          <a:p>
            <a:pPr marL="0" indent="0">
              <a:buNone/>
            </a:pPr>
            <a:endParaRPr lang="en-US" sz="2000" dirty="0" smtClean="0">
              <a:solidFill>
                <a:schemeClr val="bg2">
                  <a:lumMod val="10000"/>
                </a:schemeClr>
              </a:solidFill>
              <a:cs typeface="Calibri" panose="020F0502020204030204" pitchFamily="34" charset="0"/>
            </a:endParaRPr>
          </a:p>
          <a:p>
            <a:pPr marL="0" indent="0">
              <a:buNone/>
            </a:pPr>
            <a:r>
              <a:rPr lang="en-US" sz="2000" dirty="0" smtClean="0">
                <a:solidFill>
                  <a:schemeClr val="bg2">
                    <a:lumMod val="10000"/>
                  </a:schemeClr>
                </a:solidFill>
                <a:cs typeface="Calibri" panose="020F0502020204030204" pitchFamily="34" charset="0"/>
              </a:rPr>
              <a:t>Links to all documents will be provided on the Carl Perkins </a:t>
            </a:r>
            <a:r>
              <a:rPr lang="en-US" sz="2000" dirty="0">
                <a:solidFill>
                  <a:schemeClr val="bg2">
                    <a:lumMod val="10000"/>
                  </a:schemeClr>
                </a:solidFill>
                <a:cs typeface="Calibri" panose="020F0502020204030204" pitchFamily="34" charset="0"/>
              </a:rPr>
              <a:t>V website:  </a:t>
            </a:r>
            <a:r>
              <a:rPr lang="en-US" sz="2000" dirty="0">
                <a:cs typeface="Calibri" panose="020F0502020204030204" pitchFamily="34" charset="0"/>
                <a:hlinkClick r:id="rId3"/>
              </a:rPr>
              <a:t>https://</a:t>
            </a:r>
            <a:r>
              <a:rPr lang="en-US" sz="2000" dirty="0" smtClean="0">
                <a:cs typeface="Calibri" panose="020F0502020204030204" pitchFamily="34" charset="0"/>
                <a:hlinkClick r:id="rId3"/>
              </a:rPr>
              <a:t>www.okcareertech.org/about/state-agency/divisions/federal-legislation-assistance/carl-perkins/perkins-v</a:t>
            </a:r>
            <a:r>
              <a:rPr lang="en-US" sz="2000" dirty="0" smtClean="0">
                <a:cs typeface="Calibri" panose="020F0502020204030204" pitchFamily="34" charset="0"/>
              </a:rPr>
              <a:t> </a:t>
            </a:r>
            <a:endParaRPr lang="en-US" sz="2000" dirty="0">
              <a:cs typeface="Calibri" panose="020F0502020204030204" pitchFamily="34" charset="0"/>
            </a:endParaRPr>
          </a:p>
        </p:txBody>
      </p:sp>
      <p:sp>
        <p:nvSpPr>
          <p:cNvPr id="3" name="Title 2"/>
          <p:cNvSpPr>
            <a:spLocks noGrp="1"/>
          </p:cNvSpPr>
          <p:nvPr>
            <p:ph type="title"/>
          </p:nvPr>
        </p:nvSpPr>
        <p:spPr>
          <a:xfrm>
            <a:off x="628650" y="231112"/>
            <a:ext cx="7886700" cy="866724"/>
          </a:xfrm>
        </p:spPr>
        <p:txBody>
          <a:bodyPr/>
          <a:lstStyle/>
          <a:p>
            <a:pPr algn="ctr"/>
            <a:r>
              <a:rPr lang="en-US" dirty="0" smtClean="0"/>
              <a:t>Resources for Grant Writing	</a:t>
            </a:r>
            <a:endParaRPr lang="en-US" dirty="0"/>
          </a:p>
        </p:txBody>
      </p:sp>
    </p:spTree>
    <p:extLst>
      <p:ext uri="{BB962C8B-B14F-4D97-AF65-F5344CB8AC3E}">
        <p14:creationId xmlns:p14="http://schemas.microsoft.com/office/powerpoint/2010/main" val="3084899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821549"/>
          </a:xfrm>
        </p:spPr>
        <p:txBody>
          <a:bodyPr/>
          <a:lstStyle/>
          <a:p>
            <a:r>
              <a:rPr lang="en-US" dirty="0" smtClean="0">
                <a:solidFill>
                  <a:schemeClr val="bg2">
                    <a:lumMod val="10000"/>
                  </a:schemeClr>
                </a:solidFill>
              </a:rPr>
              <a:t>Name specific examples of work-based learning provided by your organization.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Work-Based Learning means:</a:t>
            </a:r>
          </a:p>
          <a:p>
            <a:pPr lvl="1"/>
            <a:r>
              <a:rPr lang="en-US" dirty="0">
                <a:solidFill>
                  <a:schemeClr val="bg2">
                    <a:lumMod val="10000"/>
                  </a:schemeClr>
                </a:solidFill>
              </a:rPr>
              <a:t>S</a:t>
            </a:r>
            <a:r>
              <a:rPr lang="en-US" dirty="0" smtClean="0">
                <a:solidFill>
                  <a:schemeClr val="bg2">
                    <a:lumMod val="10000"/>
                  </a:schemeClr>
                </a:solidFill>
              </a:rPr>
              <a:t>ustained interactions with industry or community professionals in real workplace settings (to the extent practicable) or in simulated environments </a:t>
            </a:r>
            <a:r>
              <a:rPr lang="en-US" b="1" dirty="0" smtClean="0">
                <a:solidFill>
                  <a:schemeClr val="bg2">
                    <a:lumMod val="10000"/>
                  </a:schemeClr>
                </a:solidFill>
              </a:rPr>
              <a:t>and</a:t>
            </a:r>
          </a:p>
          <a:p>
            <a:pPr lvl="1"/>
            <a:r>
              <a:rPr lang="en-US" dirty="0" smtClean="0">
                <a:solidFill>
                  <a:schemeClr val="bg2">
                    <a:lumMod val="10000"/>
                  </a:schemeClr>
                </a:solidFill>
              </a:rPr>
              <a:t>Work-Based Learning occurs at an educational institution that foster in-depth, first-hand engagement with the tasks required of a given career field </a:t>
            </a:r>
            <a:r>
              <a:rPr lang="en-US" b="1" dirty="0" smtClean="0">
                <a:solidFill>
                  <a:schemeClr val="bg2">
                    <a:lumMod val="10000"/>
                  </a:schemeClr>
                </a:solidFill>
              </a:rPr>
              <a:t>and</a:t>
            </a:r>
          </a:p>
          <a:p>
            <a:pPr lvl="1"/>
            <a:r>
              <a:rPr lang="en-US" dirty="0" smtClean="0">
                <a:solidFill>
                  <a:schemeClr val="bg2">
                    <a:lumMod val="10000"/>
                  </a:schemeClr>
                </a:solidFill>
              </a:rPr>
              <a:t>Work-Based Learning is aligned to curriculum and instruction.</a:t>
            </a:r>
            <a:endParaRPr lang="en-US" dirty="0">
              <a:solidFill>
                <a:schemeClr val="bg2">
                  <a:lumMod val="10000"/>
                </a:schemeClr>
              </a:solidFill>
            </a:endParaRPr>
          </a:p>
        </p:txBody>
      </p:sp>
      <p:sp>
        <p:nvSpPr>
          <p:cNvPr id="3" name="Title 2"/>
          <p:cNvSpPr>
            <a:spLocks noGrp="1"/>
          </p:cNvSpPr>
          <p:nvPr>
            <p:ph type="title"/>
          </p:nvPr>
        </p:nvSpPr>
        <p:spPr>
          <a:xfrm>
            <a:off x="628650" y="281353"/>
            <a:ext cx="7886700" cy="1168176"/>
          </a:xfrm>
        </p:spPr>
        <p:txBody>
          <a:bodyPr/>
          <a:lstStyle/>
          <a:p>
            <a:pPr algn="ctr"/>
            <a:r>
              <a:rPr lang="en-US" dirty="0" smtClean="0"/>
              <a:t>Section 5.9 – Work-Based Learning Opportunities</a:t>
            </a:r>
            <a:endParaRPr lang="en-US" dirty="0"/>
          </a:p>
        </p:txBody>
      </p:sp>
    </p:spTree>
    <p:extLst>
      <p:ext uri="{BB962C8B-B14F-4D97-AF65-F5344CB8AC3E}">
        <p14:creationId xmlns:p14="http://schemas.microsoft.com/office/powerpoint/2010/main" val="416109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3962226"/>
          </a:xfrm>
        </p:spPr>
        <p:txBody>
          <a:bodyPr/>
          <a:lstStyle/>
          <a:p>
            <a:r>
              <a:rPr lang="en-US" dirty="0" smtClean="0">
                <a:solidFill>
                  <a:schemeClr val="bg2">
                    <a:lumMod val="10000"/>
                  </a:schemeClr>
                </a:solidFill>
              </a:rPr>
              <a:t>List the stakeholders/partners your organization has worked with to develop or expand work-based learning opportunities for your students.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Give specific examples of work-based learning opportunities that have been developed utilizing this collaboration.</a:t>
            </a:r>
            <a:endParaRPr lang="en-US" dirty="0">
              <a:solidFill>
                <a:schemeClr val="bg2">
                  <a:lumMod val="10000"/>
                </a:schemeClr>
              </a:solidFill>
            </a:endParaRPr>
          </a:p>
        </p:txBody>
      </p:sp>
      <p:sp>
        <p:nvSpPr>
          <p:cNvPr id="3" name="Title 2"/>
          <p:cNvSpPr>
            <a:spLocks noGrp="1"/>
          </p:cNvSpPr>
          <p:nvPr>
            <p:ph type="title"/>
          </p:nvPr>
        </p:nvSpPr>
        <p:spPr>
          <a:xfrm>
            <a:off x="628650" y="244545"/>
            <a:ext cx="7886700" cy="991401"/>
          </a:xfrm>
        </p:spPr>
        <p:txBody>
          <a:bodyPr>
            <a:normAutofit fontScale="90000"/>
          </a:bodyPr>
          <a:lstStyle/>
          <a:p>
            <a:pPr algn="ctr"/>
            <a:r>
              <a:rPr lang="en-US" dirty="0" smtClean="0"/>
              <a:t>Section 5.10 – Collaboration with Workforce Partners</a:t>
            </a:r>
            <a:endParaRPr lang="en-US" dirty="0"/>
          </a:p>
        </p:txBody>
      </p:sp>
    </p:spTree>
    <p:extLst>
      <p:ext uri="{BB962C8B-B14F-4D97-AF65-F5344CB8AC3E}">
        <p14:creationId xmlns:p14="http://schemas.microsoft.com/office/powerpoint/2010/main" val="250258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988" y="1524174"/>
            <a:ext cx="7886700" cy="4351338"/>
          </a:xfrm>
        </p:spPr>
        <p:txBody>
          <a:bodyPr/>
          <a:lstStyle/>
          <a:p>
            <a:r>
              <a:rPr lang="en-US" dirty="0">
                <a:solidFill>
                  <a:schemeClr val="bg2">
                    <a:lumMod val="10000"/>
                  </a:schemeClr>
                </a:solidFill>
              </a:rPr>
              <a:t>Describe the types of post-secondary credit your high school CTE students are eligible to participate in:</a:t>
            </a:r>
          </a:p>
          <a:p>
            <a:pPr lvl="1"/>
            <a:r>
              <a:rPr lang="en-US" dirty="0">
                <a:solidFill>
                  <a:schemeClr val="bg2">
                    <a:lumMod val="10000"/>
                  </a:schemeClr>
                </a:solidFill>
              </a:rPr>
              <a:t>Concurrent Enrollment</a:t>
            </a:r>
          </a:p>
          <a:p>
            <a:pPr lvl="1"/>
            <a:r>
              <a:rPr lang="en-US" dirty="0">
                <a:solidFill>
                  <a:schemeClr val="bg2">
                    <a:lumMod val="10000"/>
                  </a:schemeClr>
                </a:solidFill>
              </a:rPr>
              <a:t>Dual Enrollment</a:t>
            </a:r>
          </a:p>
          <a:p>
            <a:pPr lvl="1"/>
            <a:r>
              <a:rPr lang="en-US" dirty="0">
                <a:solidFill>
                  <a:schemeClr val="bg2">
                    <a:lumMod val="10000"/>
                  </a:schemeClr>
                </a:solidFill>
              </a:rPr>
              <a:t>Advanced Placement Exams</a:t>
            </a:r>
          </a:p>
          <a:p>
            <a:pPr lvl="1"/>
            <a:r>
              <a:rPr lang="en-US" dirty="0">
                <a:solidFill>
                  <a:schemeClr val="bg2">
                    <a:lumMod val="10000"/>
                  </a:schemeClr>
                </a:solidFill>
              </a:rPr>
              <a:t>Equivalency/Proficiency </a:t>
            </a:r>
            <a:r>
              <a:rPr lang="en-US" dirty="0" smtClean="0">
                <a:solidFill>
                  <a:schemeClr val="bg2">
                    <a:lumMod val="10000"/>
                  </a:schemeClr>
                </a:solidFill>
              </a:rPr>
              <a:t>Exams</a:t>
            </a:r>
          </a:p>
          <a:p>
            <a:pPr marL="308610" lvl="1" indent="0">
              <a:buNone/>
            </a:pPr>
            <a:endParaRPr lang="en-US" dirty="0">
              <a:solidFill>
                <a:schemeClr val="bg2">
                  <a:lumMod val="10000"/>
                </a:schemeClr>
              </a:solidFill>
            </a:endParaRPr>
          </a:p>
          <a:p>
            <a:r>
              <a:rPr lang="en-US" dirty="0" smtClean="0">
                <a:solidFill>
                  <a:schemeClr val="bg2">
                    <a:lumMod val="10000"/>
                  </a:schemeClr>
                </a:solidFill>
              </a:rPr>
              <a:t>Describe how your organization works to strengthen the ties between secondary and post-secondary institutions, especially those who partner on your Programs of Study.</a:t>
            </a:r>
          </a:p>
          <a:p>
            <a:pPr marL="308610" lvl="1" indent="0">
              <a:buNone/>
            </a:pPr>
            <a:endParaRPr lang="en-US" dirty="0" smtClean="0"/>
          </a:p>
        </p:txBody>
      </p:sp>
      <p:sp>
        <p:nvSpPr>
          <p:cNvPr id="3" name="Title 2"/>
          <p:cNvSpPr>
            <a:spLocks noGrp="1"/>
          </p:cNvSpPr>
          <p:nvPr>
            <p:ph type="title"/>
          </p:nvPr>
        </p:nvSpPr>
        <p:spPr>
          <a:xfrm>
            <a:off x="698988" y="251208"/>
            <a:ext cx="7886700" cy="1027498"/>
          </a:xfrm>
        </p:spPr>
        <p:txBody>
          <a:bodyPr/>
          <a:lstStyle/>
          <a:p>
            <a:pPr algn="ctr"/>
            <a:r>
              <a:rPr lang="en-US" dirty="0" smtClean="0"/>
              <a:t>Section 5.11 – Post-Secondary Credit</a:t>
            </a:r>
            <a:endParaRPr lang="en-US" dirty="0"/>
          </a:p>
        </p:txBody>
      </p:sp>
    </p:spTree>
    <p:extLst>
      <p:ext uri="{BB962C8B-B14F-4D97-AF65-F5344CB8AC3E}">
        <p14:creationId xmlns:p14="http://schemas.microsoft.com/office/powerpoint/2010/main" val="3070041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134" y="1584464"/>
            <a:ext cx="7886700" cy="4351338"/>
          </a:xfrm>
        </p:spPr>
        <p:txBody>
          <a:bodyPr/>
          <a:lstStyle/>
          <a:p>
            <a:r>
              <a:rPr lang="en-US" dirty="0" smtClean="0">
                <a:solidFill>
                  <a:schemeClr val="bg2">
                    <a:lumMod val="10000"/>
                  </a:schemeClr>
                </a:solidFill>
              </a:rPr>
              <a:t>This section deals with the recruitment, retention and training of organization staff members, not students.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You must address Recruitment AND Retention AND Training for all staff members listed: </a:t>
            </a:r>
          </a:p>
          <a:p>
            <a:pPr lvl="1"/>
            <a:r>
              <a:rPr lang="en-US" dirty="0" smtClean="0">
                <a:solidFill>
                  <a:schemeClr val="bg2">
                    <a:lumMod val="10000"/>
                  </a:schemeClr>
                </a:solidFill>
              </a:rPr>
              <a:t>Teachers/Faculty</a:t>
            </a:r>
          </a:p>
          <a:p>
            <a:pPr lvl="1"/>
            <a:r>
              <a:rPr lang="en-US" dirty="0" smtClean="0">
                <a:solidFill>
                  <a:schemeClr val="bg2">
                    <a:lumMod val="10000"/>
                  </a:schemeClr>
                </a:solidFill>
              </a:rPr>
              <a:t>Administrators</a:t>
            </a:r>
          </a:p>
          <a:p>
            <a:pPr lvl="1"/>
            <a:r>
              <a:rPr lang="en-US" dirty="0" smtClean="0">
                <a:solidFill>
                  <a:schemeClr val="bg2">
                    <a:lumMod val="10000"/>
                  </a:schemeClr>
                </a:solidFill>
              </a:rPr>
              <a:t>Support Personnel/Paraprofessionals</a:t>
            </a:r>
          </a:p>
          <a:p>
            <a:pPr lvl="1"/>
            <a:r>
              <a:rPr lang="en-US" dirty="0" smtClean="0">
                <a:solidFill>
                  <a:schemeClr val="bg2">
                    <a:lumMod val="10000"/>
                  </a:schemeClr>
                </a:solidFill>
              </a:rPr>
              <a:t>Groups Underrepresented in the Teaching Profession</a:t>
            </a:r>
          </a:p>
          <a:p>
            <a:pPr marL="308610" lvl="1" indent="0">
              <a:buNone/>
            </a:pPr>
            <a:endParaRPr lang="en-US" dirty="0" smtClean="0">
              <a:solidFill>
                <a:schemeClr val="bg2">
                  <a:lumMod val="10000"/>
                </a:schemeClr>
              </a:solidFill>
            </a:endParaRPr>
          </a:p>
          <a:p>
            <a:r>
              <a:rPr lang="en-US" dirty="0" smtClean="0">
                <a:solidFill>
                  <a:schemeClr val="bg2">
                    <a:lumMod val="10000"/>
                  </a:schemeClr>
                </a:solidFill>
              </a:rPr>
              <a:t>Do not provide the same answer for all types of staff members.</a:t>
            </a:r>
            <a:endParaRPr lang="en-US" dirty="0">
              <a:solidFill>
                <a:schemeClr val="bg2">
                  <a:lumMod val="10000"/>
                </a:schemeClr>
              </a:solidFill>
            </a:endParaRPr>
          </a:p>
        </p:txBody>
      </p:sp>
      <p:sp>
        <p:nvSpPr>
          <p:cNvPr id="3" name="Title 2"/>
          <p:cNvSpPr>
            <a:spLocks noGrp="1"/>
          </p:cNvSpPr>
          <p:nvPr>
            <p:ph type="title"/>
          </p:nvPr>
        </p:nvSpPr>
        <p:spPr>
          <a:xfrm>
            <a:off x="628650" y="304836"/>
            <a:ext cx="7886700" cy="1041643"/>
          </a:xfrm>
        </p:spPr>
        <p:txBody>
          <a:bodyPr/>
          <a:lstStyle/>
          <a:p>
            <a:pPr algn="ctr"/>
            <a:r>
              <a:rPr lang="en-US" dirty="0" smtClean="0"/>
              <a:t>Section 5.12 – Staff Recruitment, Retention and Training</a:t>
            </a:r>
            <a:endParaRPr lang="en-US" dirty="0"/>
          </a:p>
        </p:txBody>
      </p:sp>
    </p:spTree>
    <p:extLst>
      <p:ext uri="{BB962C8B-B14F-4D97-AF65-F5344CB8AC3E}">
        <p14:creationId xmlns:p14="http://schemas.microsoft.com/office/powerpoint/2010/main" val="2195190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312" y="1406273"/>
            <a:ext cx="7886700" cy="4170562"/>
          </a:xfrm>
        </p:spPr>
        <p:txBody>
          <a:bodyPr>
            <a:normAutofit fontScale="92500" lnSpcReduction="10000"/>
          </a:bodyPr>
          <a:lstStyle/>
          <a:p>
            <a:r>
              <a:rPr lang="en-US" sz="2250" dirty="0">
                <a:solidFill>
                  <a:schemeClr val="bg2">
                    <a:lumMod val="10000"/>
                  </a:schemeClr>
                </a:solidFill>
              </a:rPr>
              <a:t>Describe how your school will address any gaps between your Local Actual Performance Levels and the State Goals over the 4 years of this application.</a:t>
            </a:r>
          </a:p>
          <a:p>
            <a:pPr lvl="2"/>
            <a:r>
              <a:rPr lang="en-US" sz="1950" dirty="0">
                <a:solidFill>
                  <a:schemeClr val="bg2">
                    <a:lumMod val="10000"/>
                  </a:schemeClr>
                </a:solidFill>
              </a:rPr>
              <a:t>Four-Year Graduation Rate</a:t>
            </a:r>
          </a:p>
          <a:p>
            <a:pPr lvl="2"/>
            <a:r>
              <a:rPr lang="en-US" sz="1950" dirty="0">
                <a:solidFill>
                  <a:schemeClr val="bg2">
                    <a:lumMod val="10000"/>
                  </a:schemeClr>
                </a:solidFill>
              </a:rPr>
              <a:t>Academic Proficiency: Reading/Language Arts</a:t>
            </a:r>
          </a:p>
          <a:p>
            <a:pPr lvl="2"/>
            <a:r>
              <a:rPr lang="en-US" sz="1950" dirty="0">
                <a:solidFill>
                  <a:schemeClr val="bg2">
                    <a:lumMod val="10000"/>
                  </a:schemeClr>
                </a:solidFill>
              </a:rPr>
              <a:t>Academic Proficiency: Mathematics</a:t>
            </a:r>
          </a:p>
          <a:p>
            <a:pPr lvl="2"/>
            <a:r>
              <a:rPr lang="en-US" sz="1950" dirty="0">
                <a:solidFill>
                  <a:schemeClr val="bg2">
                    <a:lumMod val="10000"/>
                  </a:schemeClr>
                </a:solidFill>
              </a:rPr>
              <a:t>Academic Proficiency:  Science</a:t>
            </a:r>
          </a:p>
          <a:p>
            <a:pPr lvl="2"/>
            <a:r>
              <a:rPr lang="en-US" sz="1950" dirty="0">
                <a:solidFill>
                  <a:schemeClr val="bg2">
                    <a:lumMod val="10000"/>
                  </a:schemeClr>
                </a:solidFill>
              </a:rPr>
              <a:t>Post-Secondary Placement</a:t>
            </a:r>
          </a:p>
          <a:p>
            <a:pPr lvl="2"/>
            <a:r>
              <a:rPr lang="en-US" sz="1950" dirty="0">
                <a:solidFill>
                  <a:schemeClr val="bg2">
                    <a:lumMod val="10000"/>
                  </a:schemeClr>
                </a:solidFill>
              </a:rPr>
              <a:t>Non-Traditional Program Enrollment</a:t>
            </a:r>
          </a:p>
          <a:p>
            <a:pPr lvl="2"/>
            <a:r>
              <a:rPr lang="en-US" sz="1950" dirty="0">
                <a:solidFill>
                  <a:schemeClr val="bg2">
                    <a:lumMod val="10000"/>
                  </a:schemeClr>
                </a:solidFill>
              </a:rPr>
              <a:t>Program Quality: Work-Based Learning Participation</a:t>
            </a:r>
          </a:p>
          <a:p>
            <a:pPr marL="308610" lvl="1" indent="0">
              <a:buNone/>
            </a:pPr>
            <a:endParaRPr lang="en-US" dirty="0" smtClean="0">
              <a:solidFill>
                <a:schemeClr val="bg2">
                  <a:lumMod val="10000"/>
                </a:schemeClr>
              </a:solidFill>
            </a:endParaRPr>
          </a:p>
          <a:p>
            <a:r>
              <a:rPr lang="en-US" sz="2250" dirty="0">
                <a:solidFill>
                  <a:schemeClr val="bg2">
                    <a:lumMod val="10000"/>
                  </a:schemeClr>
                </a:solidFill>
              </a:rPr>
              <a:t>If no meaningful progress is achieved by the end of the third year, describe additional actions your organization will take to eliminate these gaps.</a:t>
            </a:r>
          </a:p>
        </p:txBody>
      </p:sp>
      <p:sp>
        <p:nvSpPr>
          <p:cNvPr id="3" name="Title 2"/>
          <p:cNvSpPr>
            <a:spLocks noGrp="1"/>
          </p:cNvSpPr>
          <p:nvPr>
            <p:ph type="title"/>
          </p:nvPr>
        </p:nvSpPr>
        <p:spPr>
          <a:xfrm>
            <a:off x="558312" y="251207"/>
            <a:ext cx="7886700" cy="918209"/>
          </a:xfrm>
        </p:spPr>
        <p:txBody>
          <a:bodyPr/>
          <a:lstStyle/>
          <a:p>
            <a:pPr algn="ctr"/>
            <a:r>
              <a:rPr lang="en-US" dirty="0" smtClean="0"/>
              <a:t>Section 5.13 – Performance Data Gaps</a:t>
            </a:r>
            <a:endParaRPr lang="en-US" dirty="0"/>
          </a:p>
        </p:txBody>
      </p:sp>
    </p:spTree>
    <p:extLst>
      <p:ext uri="{BB962C8B-B14F-4D97-AF65-F5344CB8AC3E}">
        <p14:creationId xmlns:p14="http://schemas.microsoft.com/office/powerpoint/2010/main" val="1897402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989" y="1333256"/>
            <a:ext cx="7886700" cy="4351338"/>
          </a:xfrm>
        </p:spPr>
        <p:txBody>
          <a:bodyPr/>
          <a:lstStyle/>
          <a:p>
            <a:r>
              <a:rPr lang="en-US" dirty="0" smtClean="0">
                <a:solidFill>
                  <a:schemeClr val="bg2">
                    <a:lumMod val="10000"/>
                  </a:schemeClr>
                </a:solidFill>
              </a:rPr>
              <a:t>Take 5 minutes to discuss the Section 5 questions with your group.</a:t>
            </a:r>
          </a:p>
          <a:p>
            <a:pPr marL="0" indent="0">
              <a:buNone/>
            </a:pPr>
            <a:endParaRPr lang="en-US" dirty="0" smtClean="0">
              <a:solidFill>
                <a:schemeClr val="bg2">
                  <a:lumMod val="10000"/>
                </a:schemeClr>
              </a:solidFill>
            </a:endParaRPr>
          </a:p>
          <a:p>
            <a:r>
              <a:rPr lang="en-US" dirty="0" smtClean="0">
                <a:solidFill>
                  <a:schemeClr val="bg2">
                    <a:lumMod val="10000"/>
                  </a:schemeClr>
                </a:solidFill>
              </a:rPr>
              <a:t>Does your group have any concerns or need clarification on any of these questions?</a:t>
            </a:r>
          </a:p>
          <a:p>
            <a:pPr marL="0" indent="0">
              <a:buNone/>
            </a:pPr>
            <a:endParaRPr lang="en-US" dirty="0" smtClean="0">
              <a:solidFill>
                <a:schemeClr val="bg2">
                  <a:lumMod val="10000"/>
                </a:schemeClr>
              </a:solidFill>
            </a:endParaRPr>
          </a:p>
          <a:p>
            <a:r>
              <a:rPr lang="en-US" dirty="0" smtClean="0">
                <a:solidFill>
                  <a:schemeClr val="bg2">
                    <a:lumMod val="10000"/>
                  </a:schemeClr>
                </a:solidFill>
              </a:rPr>
              <a:t>Would any of your group be willing to share successes (best practices) or concerns in dealing with Special Populations, Work-Based Learning, Staff Recruitment/Retention/Training, Stakeholder Collaboration?  What has worked or not worked for you?</a:t>
            </a:r>
            <a:endParaRPr lang="en-US" dirty="0">
              <a:solidFill>
                <a:schemeClr val="bg2">
                  <a:lumMod val="10000"/>
                </a:schemeClr>
              </a:solidFill>
            </a:endParaRPr>
          </a:p>
        </p:txBody>
      </p:sp>
      <p:sp>
        <p:nvSpPr>
          <p:cNvPr id="3" name="Title 2"/>
          <p:cNvSpPr>
            <a:spLocks noGrp="1"/>
          </p:cNvSpPr>
          <p:nvPr>
            <p:ph type="title"/>
          </p:nvPr>
        </p:nvSpPr>
        <p:spPr>
          <a:xfrm>
            <a:off x="698989" y="241161"/>
            <a:ext cx="7886700" cy="896869"/>
          </a:xfrm>
        </p:spPr>
        <p:txBody>
          <a:bodyPr/>
          <a:lstStyle/>
          <a:p>
            <a:pPr algn="ctr"/>
            <a:r>
              <a:rPr lang="en-US" dirty="0" smtClean="0"/>
              <a:t>Roundtable Discussion – Section 5</a:t>
            </a:r>
            <a:endParaRPr lang="en-US" dirty="0"/>
          </a:p>
        </p:txBody>
      </p:sp>
    </p:spTree>
    <p:extLst>
      <p:ext uri="{BB962C8B-B14F-4D97-AF65-F5344CB8AC3E}">
        <p14:creationId xmlns:p14="http://schemas.microsoft.com/office/powerpoint/2010/main" val="3808191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037" y="1508011"/>
            <a:ext cx="7886700" cy="3717132"/>
          </a:xfrm>
        </p:spPr>
        <p:txBody>
          <a:bodyPr/>
          <a:lstStyle/>
          <a:p>
            <a:r>
              <a:rPr lang="en-US" dirty="0" smtClean="0">
                <a:solidFill>
                  <a:schemeClr val="bg2">
                    <a:lumMod val="10000"/>
                  </a:schemeClr>
                </a:solidFill>
              </a:rPr>
              <a:t>You have now completed the narrative portion of your Carl Perkins Local Application for funding.</a:t>
            </a:r>
          </a:p>
          <a:p>
            <a:pPr marL="0" indent="0">
              <a:buNone/>
            </a:pPr>
            <a:endParaRPr lang="en-US" dirty="0" smtClean="0">
              <a:solidFill>
                <a:schemeClr val="bg2">
                  <a:lumMod val="10000"/>
                </a:schemeClr>
              </a:solidFill>
            </a:endParaRPr>
          </a:p>
          <a:p>
            <a:r>
              <a:rPr lang="en-US" dirty="0">
                <a:solidFill>
                  <a:schemeClr val="bg2">
                    <a:lumMod val="10000"/>
                  </a:schemeClr>
                </a:solidFill>
              </a:rPr>
              <a:t>Upload and attach all required documentation:</a:t>
            </a:r>
          </a:p>
          <a:p>
            <a:pPr lvl="1"/>
            <a:r>
              <a:rPr lang="en-US" dirty="0">
                <a:solidFill>
                  <a:schemeClr val="bg2">
                    <a:lumMod val="10000"/>
                  </a:schemeClr>
                </a:solidFill>
              </a:rPr>
              <a:t>Completed Comprehensive Local Needs Assessment</a:t>
            </a:r>
          </a:p>
          <a:p>
            <a:pPr lvl="1"/>
            <a:r>
              <a:rPr lang="en-US" dirty="0">
                <a:solidFill>
                  <a:schemeClr val="bg2">
                    <a:lumMod val="10000"/>
                  </a:schemeClr>
                </a:solidFill>
              </a:rPr>
              <a:t>All required Programs of </a:t>
            </a:r>
            <a:r>
              <a:rPr lang="en-US" dirty="0" smtClean="0">
                <a:solidFill>
                  <a:schemeClr val="bg2">
                    <a:lumMod val="10000"/>
                  </a:schemeClr>
                </a:solidFill>
              </a:rPr>
              <a:t>Study</a:t>
            </a:r>
          </a:p>
          <a:p>
            <a:pPr marL="308610" lvl="1" indent="0">
              <a:buNone/>
            </a:pPr>
            <a:endParaRPr lang="en-US" dirty="0">
              <a:solidFill>
                <a:schemeClr val="bg2">
                  <a:lumMod val="10000"/>
                </a:schemeClr>
              </a:solidFill>
            </a:endParaRPr>
          </a:p>
          <a:p>
            <a:r>
              <a:rPr lang="en-US" dirty="0" smtClean="0">
                <a:solidFill>
                  <a:schemeClr val="bg2">
                    <a:lumMod val="10000"/>
                  </a:schemeClr>
                </a:solidFill>
              </a:rPr>
              <a:t>Read the information in Section 6 carefully then press the </a:t>
            </a:r>
            <a:br>
              <a:rPr lang="en-US" dirty="0" smtClean="0">
                <a:solidFill>
                  <a:schemeClr val="bg2">
                    <a:lumMod val="10000"/>
                  </a:schemeClr>
                </a:solidFill>
              </a:rPr>
            </a:br>
            <a:r>
              <a:rPr lang="en-US" dirty="0" smtClean="0">
                <a:solidFill>
                  <a:schemeClr val="bg2">
                    <a:lumMod val="10000"/>
                  </a:schemeClr>
                </a:solidFill>
              </a:rPr>
              <a:t>“Save &amp; Next” button on the bottom right of the screen.</a:t>
            </a:r>
          </a:p>
        </p:txBody>
      </p:sp>
      <p:sp>
        <p:nvSpPr>
          <p:cNvPr id="3" name="Title 2"/>
          <p:cNvSpPr>
            <a:spLocks noGrp="1"/>
          </p:cNvSpPr>
          <p:nvPr>
            <p:ph type="title"/>
          </p:nvPr>
        </p:nvSpPr>
        <p:spPr>
          <a:xfrm>
            <a:off x="538215" y="241160"/>
            <a:ext cx="7886700" cy="906918"/>
          </a:xfrm>
        </p:spPr>
        <p:txBody>
          <a:bodyPr/>
          <a:lstStyle/>
          <a:p>
            <a:pPr algn="ctr"/>
            <a:r>
              <a:rPr lang="en-US" dirty="0" smtClean="0"/>
              <a:t>Narrative Completion</a:t>
            </a:r>
            <a:endParaRPr lang="en-US" dirty="0"/>
          </a:p>
        </p:txBody>
      </p:sp>
    </p:spTree>
    <p:extLst>
      <p:ext uri="{BB962C8B-B14F-4D97-AF65-F5344CB8AC3E}">
        <p14:creationId xmlns:p14="http://schemas.microsoft.com/office/powerpoint/2010/main" val="2153878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037" y="1424308"/>
            <a:ext cx="7886700" cy="4453978"/>
          </a:xfrm>
        </p:spPr>
        <p:txBody>
          <a:bodyPr>
            <a:normAutofit lnSpcReduction="10000"/>
          </a:bodyPr>
          <a:lstStyle/>
          <a:p>
            <a:r>
              <a:rPr lang="en-US" dirty="0" smtClean="0">
                <a:solidFill>
                  <a:schemeClr val="bg2">
                    <a:lumMod val="10000"/>
                  </a:schemeClr>
                </a:solidFill>
              </a:rPr>
              <a:t>You must budget the entire allocation for your school or consortium at this time.</a:t>
            </a:r>
          </a:p>
          <a:p>
            <a:pPr marL="0" indent="0">
              <a:buNone/>
            </a:pPr>
            <a:endParaRPr lang="en-US" dirty="0" smtClean="0">
              <a:solidFill>
                <a:schemeClr val="bg2">
                  <a:lumMod val="10000"/>
                </a:schemeClr>
              </a:solidFill>
            </a:endParaRPr>
          </a:p>
          <a:p>
            <a:r>
              <a:rPr lang="en-US" dirty="0" smtClean="0">
                <a:solidFill>
                  <a:schemeClr val="bg2">
                    <a:lumMod val="10000"/>
                  </a:schemeClr>
                </a:solidFill>
              </a:rPr>
              <a:t>You are only completing the itemized budget for the upcoming fiscal year (2020-2021).</a:t>
            </a:r>
          </a:p>
          <a:p>
            <a:pPr marL="0" indent="0">
              <a:buNone/>
            </a:pPr>
            <a:endParaRPr lang="en-US" dirty="0" smtClean="0">
              <a:solidFill>
                <a:schemeClr val="bg2">
                  <a:lumMod val="10000"/>
                </a:schemeClr>
              </a:solidFill>
            </a:endParaRPr>
          </a:p>
          <a:p>
            <a:r>
              <a:rPr lang="en-US" dirty="0" smtClean="0">
                <a:solidFill>
                  <a:schemeClr val="bg2">
                    <a:lumMod val="10000"/>
                  </a:schemeClr>
                </a:solidFill>
              </a:rPr>
              <a:t>Every item listed in your itemized budget must have been listed and discussed in the budget narrative (Section 4).</a:t>
            </a:r>
          </a:p>
          <a:p>
            <a:pPr marL="0" indent="0">
              <a:buNone/>
            </a:pPr>
            <a:endParaRPr lang="en-US" dirty="0" smtClean="0">
              <a:solidFill>
                <a:schemeClr val="bg2">
                  <a:lumMod val="10000"/>
                </a:schemeClr>
              </a:solidFill>
            </a:endParaRPr>
          </a:p>
          <a:p>
            <a:r>
              <a:rPr lang="en-US" dirty="0" smtClean="0">
                <a:solidFill>
                  <a:schemeClr val="bg2">
                    <a:lumMod val="10000"/>
                  </a:schemeClr>
                </a:solidFill>
              </a:rPr>
              <a:t>All item descriptions must include:</a:t>
            </a:r>
          </a:p>
          <a:p>
            <a:pPr lvl="1"/>
            <a:r>
              <a:rPr lang="en-US" dirty="0" smtClean="0">
                <a:solidFill>
                  <a:schemeClr val="bg2">
                    <a:lumMod val="10000"/>
                  </a:schemeClr>
                </a:solidFill>
              </a:rPr>
              <a:t>The school name (if you are a consortium)</a:t>
            </a:r>
          </a:p>
          <a:p>
            <a:pPr lvl="1"/>
            <a:r>
              <a:rPr lang="en-US" dirty="0" smtClean="0">
                <a:solidFill>
                  <a:schemeClr val="bg2">
                    <a:lumMod val="10000"/>
                  </a:schemeClr>
                </a:solidFill>
              </a:rPr>
              <a:t>The program name (Ag, BITE, FACS, Marketing, Health, T&amp;I, STEM)</a:t>
            </a:r>
          </a:p>
          <a:p>
            <a:pPr lvl="1"/>
            <a:r>
              <a:rPr lang="en-US" dirty="0" smtClean="0">
                <a:solidFill>
                  <a:schemeClr val="bg2">
                    <a:lumMod val="10000"/>
                  </a:schemeClr>
                </a:solidFill>
              </a:rPr>
              <a:t>A brief description of the expenditure</a:t>
            </a:r>
          </a:p>
          <a:p>
            <a:endParaRPr lang="en-US" dirty="0"/>
          </a:p>
        </p:txBody>
      </p:sp>
      <p:sp>
        <p:nvSpPr>
          <p:cNvPr id="3" name="Title 2"/>
          <p:cNvSpPr>
            <a:spLocks noGrp="1"/>
          </p:cNvSpPr>
          <p:nvPr>
            <p:ph type="title"/>
          </p:nvPr>
        </p:nvSpPr>
        <p:spPr>
          <a:xfrm>
            <a:off x="628650" y="221064"/>
            <a:ext cx="7886700" cy="1047594"/>
          </a:xfrm>
        </p:spPr>
        <p:txBody>
          <a:bodyPr/>
          <a:lstStyle/>
          <a:p>
            <a:pPr algn="ctr"/>
            <a:r>
              <a:rPr lang="en-US" dirty="0" smtClean="0"/>
              <a:t>Section 6 – Itemized Budget Guidelines</a:t>
            </a:r>
            <a:endParaRPr lang="en-US" dirty="0"/>
          </a:p>
        </p:txBody>
      </p:sp>
    </p:spTree>
    <p:extLst>
      <p:ext uri="{BB962C8B-B14F-4D97-AF65-F5344CB8AC3E}">
        <p14:creationId xmlns:p14="http://schemas.microsoft.com/office/powerpoint/2010/main" val="2180236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5123" y="819699"/>
            <a:ext cx="7886700" cy="3263504"/>
          </a:xfrm>
        </p:spPr>
        <p:txBody>
          <a:bodyPr/>
          <a:lstStyle/>
          <a:p>
            <a:r>
              <a:rPr lang="en-US" dirty="0" smtClean="0">
                <a:solidFill>
                  <a:schemeClr val="bg2">
                    <a:lumMod val="10000"/>
                  </a:schemeClr>
                </a:solidFill>
              </a:rPr>
              <a:t>Item descriptions should be brief, but provide sufficient information to match the item to invoice documentation submitted in the reimbursement phase.</a:t>
            </a:r>
          </a:p>
          <a:p>
            <a:pPr algn="ctr"/>
            <a:endParaRPr lang="en-US" b="1" dirty="0">
              <a:solidFill>
                <a:srgbClr val="CC2B30"/>
              </a:solidFill>
            </a:endParaRPr>
          </a:p>
          <a:p>
            <a:pPr algn="ctr"/>
            <a:r>
              <a:rPr lang="en-US" b="1" dirty="0" smtClean="0">
                <a:solidFill>
                  <a:srgbClr val="CC2B30"/>
                </a:solidFill>
              </a:rPr>
              <a:t>Failure to correctly complete the Itemized Budget Spreadsheet will result in an automatic rejection of the Application Worksheet.</a:t>
            </a:r>
            <a:endParaRPr lang="en-US" b="1" dirty="0">
              <a:solidFill>
                <a:srgbClr val="CC2B30"/>
              </a:solidFill>
            </a:endParaRPr>
          </a:p>
        </p:txBody>
      </p:sp>
    </p:spTree>
    <p:extLst>
      <p:ext uri="{BB962C8B-B14F-4D97-AF65-F5344CB8AC3E}">
        <p14:creationId xmlns:p14="http://schemas.microsoft.com/office/powerpoint/2010/main" val="27108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795" y="1289996"/>
            <a:ext cx="7886700" cy="4367226"/>
          </a:xfrm>
        </p:spPr>
        <p:txBody>
          <a:bodyPr>
            <a:normAutofit/>
          </a:bodyPr>
          <a:lstStyle/>
          <a:p>
            <a:r>
              <a:rPr lang="en-US" dirty="0">
                <a:solidFill>
                  <a:schemeClr val="bg2">
                    <a:lumMod val="10000"/>
                  </a:schemeClr>
                </a:solidFill>
              </a:rPr>
              <a:t>Your Local Application may be “automatically rejected” for these reasons:</a:t>
            </a:r>
          </a:p>
          <a:p>
            <a:pPr lvl="1"/>
            <a:r>
              <a:rPr lang="en-US" dirty="0">
                <a:solidFill>
                  <a:schemeClr val="bg2">
                    <a:lumMod val="10000"/>
                  </a:schemeClr>
                </a:solidFill>
              </a:rPr>
              <a:t>Failure to attach a completed Comprehensive Local Needs Assessment</a:t>
            </a:r>
          </a:p>
          <a:p>
            <a:pPr lvl="1"/>
            <a:r>
              <a:rPr lang="en-US" dirty="0">
                <a:solidFill>
                  <a:schemeClr val="bg2">
                    <a:lumMod val="10000"/>
                  </a:schemeClr>
                </a:solidFill>
              </a:rPr>
              <a:t>Failure to attach all required Programs of Study.  All Programs of Study must be complete and accurate</a:t>
            </a:r>
          </a:p>
          <a:p>
            <a:pPr lvl="1"/>
            <a:r>
              <a:rPr lang="en-US" dirty="0">
                <a:solidFill>
                  <a:schemeClr val="bg2">
                    <a:lumMod val="10000"/>
                  </a:schemeClr>
                </a:solidFill>
              </a:rPr>
              <a:t>Failure to correctly complete the Itemized Budget Spreadsheet</a:t>
            </a:r>
            <a:r>
              <a:rPr lang="en-US" dirty="0" smtClean="0">
                <a:solidFill>
                  <a:schemeClr val="bg2">
                    <a:lumMod val="10000"/>
                  </a:schemeClr>
                </a:solidFill>
              </a:rPr>
              <a:t>.</a:t>
            </a:r>
          </a:p>
          <a:p>
            <a:pPr lvl="1"/>
            <a:r>
              <a:rPr lang="en-US" dirty="0" smtClean="0">
                <a:solidFill>
                  <a:schemeClr val="bg2">
                    <a:lumMod val="10000"/>
                  </a:schemeClr>
                </a:solidFill>
              </a:rPr>
              <a:t>Budgeting back the exact ODCTE allocation to consortium member schools.</a:t>
            </a:r>
          </a:p>
          <a:p>
            <a:pPr marL="308610" lvl="1" indent="0">
              <a:buNone/>
            </a:pPr>
            <a:endParaRPr lang="en-US" dirty="0">
              <a:solidFill>
                <a:schemeClr val="bg2">
                  <a:lumMod val="10000"/>
                </a:schemeClr>
              </a:solidFill>
            </a:endParaRPr>
          </a:p>
          <a:p>
            <a:r>
              <a:rPr lang="en-US" dirty="0" smtClean="0">
                <a:solidFill>
                  <a:schemeClr val="bg2">
                    <a:lumMod val="10000"/>
                  </a:schemeClr>
                </a:solidFill>
              </a:rPr>
              <a:t>Organizations will be given the opportunity to correct all applications that are “automatically rejected” and those that score below 65%.</a:t>
            </a:r>
          </a:p>
          <a:p>
            <a:pPr marL="308610" lvl="1" indent="0">
              <a:buNone/>
            </a:pPr>
            <a:endParaRPr lang="en-US" dirty="0"/>
          </a:p>
        </p:txBody>
      </p:sp>
      <p:sp>
        <p:nvSpPr>
          <p:cNvPr id="3" name="Title 2"/>
          <p:cNvSpPr>
            <a:spLocks noGrp="1"/>
          </p:cNvSpPr>
          <p:nvPr>
            <p:ph type="title"/>
          </p:nvPr>
        </p:nvSpPr>
        <p:spPr>
          <a:xfrm>
            <a:off x="812137" y="221062"/>
            <a:ext cx="7886700" cy="756491"/>
          </a:xfrm>
        </p:spPr>
        <p:txBody>
          <a:bodyPr/>
          <a:lstStyle/>
          <a:p>
            <a:pPr algn="ctr"/>
            <a:r>
              <a:rPr lang="en-US" dirty="0" smtClean="0"/>
              <a:t>Automatic Rejections</a:t>
            </a:r>
            <a:endParaRPr lang="en-US" dirty="0"/>
          </a:p>
        </p:txBody>
      </p:sp>
    </p:spTree>
    <p:extLst>
      <p:ext uri="{BB962C8B-B14F-4D97-AF65-F5344CB8AC3E}">
        <p14:creationId xmlns:p14="http://schemas.microsoft.com/office/powerpoint/2010/main" val="30390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The “Clarification” column provides a breakdown or rephrasing of the application question, descriptions, definitions and other explanations.  These should assist you in your interpretation of the application question and provide insight into what the reviewers are looking for when scoring your application.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The “Assistance – Examples” column provides additional assistance and some sample responses to the application questions.</a:t>
            </a:r>
            <a:endParaRPr lang="en-US" dirty="0">
              <a:solidFill>
                <a:schemeClr val="bg2">
                  <a:lumMod val="10000"/>
                </a:schemeClr>
              </a:solidFill>
            </a:endParaRPr>
          </a:p>
        </p:txBody>
      </p:sp>
      <p:sp>
        <p:nvSpPr>
          <p:cNvPr id="3" name="Title 2"/>
          <p:cNvSpPr>
            <a:spLocks noGrp="1"/>
          </p:cNvSpPr>
          <p:nvPr>
            <p:ph type="title"/>
          </p:nvPr>
        </p:nvSpPr>
        <p:spPr/>
        <p:txBody>
          <a:bodyPr/>
          <a:lstStyle/>
          <a:p>
            <a:pPr algn="ctr"/>
            <a:r>
              <a:rPr lang="en-US" dirty="0" smtClean="0"/>
              <a:t>How to Use the Technical Assistance Document</a:t>
            </a:r>
            <a:endParaRPr lang="en-US" dirty="0"/>
          </a:p>
        </p:txBody>
      </p:sp>
    </p:spTree>
    <p:extLst>
      <p:ext uri="{BB962C8B-B14F-4D97-AF65-F5344CB8AC3E}">
        <p14:creationId xmlns:p14="http://schemas.microsoft.com/office/powerpoint/2010/main" val="1734644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78223"/>
            <a:ext cx="7886700" cy="4001508"/>
          </a:xfrm>
        </p:spPr>
        <p:txBody>
          <a:bodyPr>
            <a:normAutofit/>
          </a:bodyPr>
          <a:lstStyle/>
          <a:p>
            <a:r>
              <a:rPr lang="en-US" dirty="0">
                <a:solidFill>
                  <a:schemeClr val="bg2">
                    <a:lumMod val="10000"/>
                  </a:schemeClr>
                </a:solidFill>
              </a:rPr>
              <a:t>March 23, 2020 </a:t>
            </a:r>
            <a:r>
              <a:rPr lang="en-US" dirty="0" smtClean="0">
                <a:solidFill>
                  <a:schemeClr val="bg2">
                    <a:lumMod val="10000"/>
                  </a:schemeClr>
                </a:solidFill>
              </a:rPr>
              <a:t>   Notices </a:t>
            </a:r>
            <a:r>
              <a:rPr lang="en-US" dirty="0">
                <a:solidFill>
                  <a:schemeClr val="bg2">
                    <a:lumMod val="10000"/>
                  </a:schemeClr>
                </a:solidFill>
              </a:rPr>
              <a:t>of Allocation sent out </a:t>
            </a:r>
            <a:r>
              <a:rPr lang="en-US" dirty="0" smtClean="0">
                <a:solidFill>
                  <a:schemeClr val="bg2">
                    <a:lumMod val="10000"/>
                  </a:schemeClr>
                </a:solidFill>
              </a:rPr>
              <a:t>April 20, 2020	    Notices of Allocation due back to ODCTE</a:t>
            </a:r>
          </a:p>
          <a:p>
            <a:r>
              <a:rPr lang="en-US" dirty="0" smtClean="0">
                <a:solidFill>
                  <a:schemeClr val="bg2">
                    <a:lumMod val="10000"/>
                  </a:schemeClr>
                </a:solidFill>
              </a:rPr>
              <a:t>May 8, 2020:	    Applications close</a:t>
            </a:r>
          </a:p>
          <a:p>
            <a:r>
              <a:rPr lang="en-US" dirty="0" smtClean="0">
                <a:solidFill>
                  <a:schemeClr val="bg2">
                    <a:lumMod val="10000"/>
                  </a:schemeClr>
                </a:solidFill>
              </a:rPr>
              <a:t>March – May	    Technical Assistance Labs.  See flyer for </a:t>
            </a:r>
          </a:p>
          <a:p>
            <a:pPr marL="0" indent="0">
              <a:buNone/>
            </a:pPr>
            <a:r>
              <a:rPr lang="en-US" dirty="0">
                <a:solidFill>
                  <a:schemeClr val="bg2">
                    <a:lumMod val="10000"/>
                  </a:schemeClr>
                </a:solidFill>
              </a:rPr>
              <a:t> </a:t>
            </a:r>
            <a:r>
              <a:rPr lang="en-US" dirty="0" smtClean="0">
                <a:solidFill>
                  <a:schemeClr val="bg2">
                    <a:lumMod val="10000"/>
                  </a:schemeClr>
                </a:solidFill>
              </a:rPr>
              <a:t>                               specific dates	</a:t>
            </a:r>
          </a:p>
          <a:p>
            <a:r>
              <a:rPr lang="en-US" dirty="0" smtClean="0">
                <a:solidFill>
                  <a:schemeClr val="bg2">
                    <a:lumMod val="10000"/>
                  </a:schemeClr>
                </a:solidFill>
              </a:rPr>
              <a:t>July 1, 2020:  	    Application approval/rejection notifications</a:t>
            </a:r>
          </a:p>
          <a:p>
            <a:pPr marL="0" indent="0">
              <a:buNone/>
            </a:pPr>
            <a:r>
              <a:rPr lang="en-US" dirty="0">
                <a:solidFill>
                  <a:schemeClr val="bg2">
                    <a:lumMod val="10000"/>
                  </a:schemeClr>
                </a:solidFill>
              </a:rPr>
              <a:t> </a:t>
            </a:r>
            <a:r>
              <a:rPr lang="en-US" dirty="0" smtClean="0">
                <a:solidFill>
                  <a:schemeClr val="bg2">
                    <a:lumMod val="10000"/>
                  </a:schemeClr>
                </a:solidFill>
              </a:rPr>
              <a:t>                              emailed out.  Please plan on checking your </a:t>
            </a:r>
          </a:p>
          <a:p>
            <a:pPr marL="0" indent="0">
              <a:buNone/>
            </a:pPr>
            <a:r>
              <a:rPr lang="en-US" dirty="0">
                <a:solidFill>
                  <a:schemeClr val="bg2">
                    <a:lumMod val="10000"/>
                  </a:schemeClr>
                </a:solidFill>
              </a:rPr>
              <a:t> </a:t>
            </a:r>
            <a:r>
              <a:rPr lang="en-US" dirty="0" smtClean="0">
                <a:solidFill>
                  <a:schemeClr val="bg2">
                    <a:lumMod val="10000"/>
                  </a:schemeClr>
                </a:solidFill>
              </a:rPr>
              <a:t>                              email for </a:t>
            </a:r>
            <a:r>
              <a:rPr lang="en-US" b="1" u="sng" dirty="0" smtClean="0">
                <a:solidFill>
                  <a:schemeClr val="bg2">
                    <a:lumMod val="10000"/>
                  </a:schemeClr>
                </a:solidFill>
              </a:rPr>
              <a:t>additional actions/due dates</a:t>
            </a:r>
            <a:r>
              <a:rPr lang="en-US" dirty="0" smtClean="0">
                <a:solidFill>
                  <a:schemeClr val="bg2">
                    <a:lumMod val="10000"/>
                  </a:schemeClr>
                </a:solidFill>
              </a:rPr>
              <a:t> if </a:t>
            </a:r>
          </a:p>
          <a:p>
            <a:pPr marL="0" indent="0">
              <a:buNone/>
            </a:pPr>
            <a:r>
              <a:rPr lang="en-US" dirty="0">
                <a:solidFill>
                  <a:schemeClr val="bg2">
                    <a:lumMod val="10000"/>
                  </a:schemeClr>
                </a:solidFill>
              </a:rPr>
              <a:t> </a:t>
            </a:r>
            <a:r>
              <a:rPr lang="en-US" dirty="0" smtClean="0">
                <a:solidFill>
                  <a:schemeClr val="bg2">
                    <a:lumMod val="10000"/>
                  </a:schemeClr>
                </a:solidFill>
              </a:rPr>
              <a:t>                              you are off-campus at this time.</a:t>
            </a:r>
            <a:endParaRPr lang="en-US" dirty="0">
              <a:solidFill>
                <a:schemeClr val="bg2">
                  <a:lumMod val="10000"/>
                </a:schemeClr>
              </a:solidFill>
            </a:endParaRPr>
          </a:p>
        </p:txBody>
      </p:sp>
      <p:sp>
        <p:nvSpPr>
          <p:cNvPr id="3" name="Title 2"/>
          <p:cNvSpPr>
            <a:spLocks noGrp="1"/>
          </p:cNvSpPr>
          <p:nvPr>
            <p:ph type="title"/>
          </p:nvPr>
        </p:nvSpPr>
        <p:spPr>
          <a:xfrm>
            <a:off x="628650" y="261257"/>
            <a:ext cx="7886700" cy="916966"/>
          </a:xfrm>
        </p:spPr>
        <p:txBody>
          <a:bodyPr/>
          <a:lstStyle/>
          <a:p>
            <a:pPr algn="ctr"/>
            <a:r>
              <a:rPr lang="en-US" dirty="0" smtClean="0"/>
              <a:t>Important Dates</a:t>
            </a:r>
            <a:endParaRPr lang="en-US" dirty="0"/>
          </a:p>
        </p:txBody>
      </p:sp>
    </p:spTree>
    <p:extLst>
      <p:ext uri="{BB962C8B-B14F-4D97-AF65-F5344CB8AC3E}">
        <p14:creationId xmlns:p14="http://schemas.microsoft.com/office/powerpoint/2010/main" val="3768768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31" y="226743"/>
            <a:ext cx="7886700" cy="481307"/>
          </a:xfrm>
        </p:spPr>
        <p:txBody>
          <a:bodyPr>
            <a:noAutofit/>
          </a:bodyPr>
          <a:lstStyle/>
          <a:p>
            <a:pPr algn="ctr"/>
            <a:r>
              <a:rPr lang="en-US" dirty="0"/>
              <a:t>New Four-Year Application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6435549"/>
              </p:ext>
            </p:extLst>
          </p:nvPr>
        </p:nvGraphicFramePr>
        <p:xfrm>
          <a:off x="657820" y="1105319"/>
          <a:ext cx="8065123" cy="479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964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5004"/>
            <a:ext cx="7886700" cy="4351338"/>
          </a:xfrm>
        </p:spPr>
        <p:txBody>
          <a:bodyPr>
            <a:normAutofit/>
          </a:bodyPr>
          <a:lstStyle/>
          <a:p>
            <a:r>
              <a:rPr lang="en-US" dirty="0" smtClean="0">
                <a:solidFill>
                  <a:schemeClr val="bg2">
                    <a:lumMod val="10000"/>
                  </a:schemeClr>
                </a:solidFill>
              </a:rPr>
              <a:t>A score of 65% or higher is required for grant approval.</a:t>
            </a:r>
          </a:p>
          <a:p>
            <a:pPr marL="0" indent="0">
              <a:buNone/>
            </a:pPr>
            <a:endParaRPr lang="en-US" dirty="0" smtClean="0">
              <a:solidFill>
                <a:schemeClr val="bg2">
                  <a:lumMod val="10000"/>
                </a:schemeClr>
              </a:solidFill>
            </a:endParaRPr>
          </a:p>
          <a:p>
            <a:r>
              <a:rPr lang="en-US" dirty="0" smtClean="0">
                <a:solidFill>
                  <a:schemeClr val="bg2">
                    <a:lumMod val="10000"/>
                  </a:schemeClr>
                </a:solidFill>
              </a:rPr>
              <a:t>“Automatic rejections” result in grant denial, regardless of total score, until all required corrections are made.</a:t>
            </a:r>
          </a:p>
          <a:p>
            <a:pPr marL="0" indent="0">
              <a:buNone/>
            </a:pPr>
            <a:endParaRPr lang="en-US" dirty="0" smtClean="0">
              <a:solidFill>
                <a:schemeClr val="bg2">
                  <a:lumMod val="10000"/>
                </a:schemeClr>
              </a:solidFill>
            </a:endParaRPr>
          </a:p>
          <a:p>
            <a:r>
              <a:rPr lang="en-US" dirty="0">
                <a:solidFill>
                  <a:schemeClr val="bg2">
                    <a:lumMod val="10000"/>
                  </a:schemeClr>
                </a:solidFill>
              </a:rPr>
              <a:t>The rubric ratings </a:t>
            </a:r>
            <a:r>
              <a:rPr lang="en-US" dirty="0" smtClean="0">
                <a:solidFill>
                  <a:schemeClr val="bg2">
                    <a:lumMod val="10000"/>
                  </a:schemeClr>
                </a:solidFill>
              </a:rPr>
              <a:t>for each Section on the Local Application   generally </a:t>
            </a:r>
            <a:r>
              <a:rPr lang="en-US" dirty="0">
                <a:solidFill>
                  <a:schemeClr val="bg2">
                    <a:lumMod val="10000"/>
                  </a:schemeClr>
                </a:solidFill>
              </a:rPr>
              <a:t>fall into four categories:</a:t>
            </a:r>
          </a:p>
          <a:p>
            <a:pPr lvl="1"/>
            <a:r>
              <a:rPr lang="en-US" dirty="0">
                <a:solidFill>
                  <a:schemeClr val="bg2">
                    <a:lumMod val="10000"/>
                  </a:schemeClr>
                </a:solidFill>
              </a:rPr>
              <a:t>Exemplary Responses			9-10 points</a:t>
            </a:r>
          </a:p>
          <a:p>
            <a:pPr lvl="1"/>
            <a:r>
              <a:rPr lang="en-US" dirty="0">
                <a:solidFill>
                  <a:schemeClr val="bg2">
                    <a:lumMod val="10000"/>
                  </a:schemeClr>
                </a:solidFill>
              </a:rPr>
              <a:t>Meets Expectation Responses		7-8 points</a:t>
            </a:r>
          </a:p>
          <a:p>
            <a:pPr lvl="1"/>
            <a:r>
              <a:rPr lang="en-US" dirty="0">
                <a:solidFill>
                  <a:schemeClr val="bg2">
                    <a:lumMod val="10000"/>
                  </a:schemeClr>
                </a:solidFill>
              </a:rPr>
              <a:t>Needs Technical Assistance Responses	4-6 points </a:t>
            </a:r>
          </a:p>
          <a:p>
            <a:pPr lvl="1"/>
            <a:r>
              <a:rPr lang="en-US" dirty="0">
                <a:solidFill>
                  <a:schemeClr val="bg2">
                    <a:lumMod val="10000"/>
                  </a:schemeClr>
                </a:solidFill>
              </a:rPr>
              <a:t>Criteria Not Met Responses			0-3 </a:t>
            </a:r>
            <a:r>
              <a:rPr lang="en-US" dirty="0" smtClean="0">
                <a:solidFill>
                  <a:schemeClr val="bg2">
                    <a:lumMod val="10000"/>
                  </a:schemeClr>
                </a:solidFill>
              </a:rPr>
              <a:t>points</a:t>
            </a:r>
            <a:endParaRPr lang="en-US" dirty="0">
              <a:solidFill>
                <a:schemeClr val="bg2">
                  <a:lumMod val="10000"/>
                </a:schemeClr>
              </a:solidFill>
            </a:endParaRPr>
          </a:p>
        </p:txBody>
      </p:sp>
      <p:sp>
        <p:nvSpPr>
          <p:cNvPr id="3" name="Title 2"/>
          <p:cNvSpPr>
            <a:spLocks noGrp="1"/>
          </p:cNvSpPr>
          <p:nvPr>
            <p:ph type="title"/>
          </p:nvPr>
        </p:nvSpPr>
        <p:spPr>
          <a:xfrm>
            <a:off x="628650" y="252248"/>
            <a:ext cx="7886700" cy="809298"/>
          </a:xfrm>
        </p:spPr>
        <p:txBody>
          <a:bodyPr/>
          <a:lstStyle/>
          <a:p>
            <a:pPr algn="ctr"/>
            <a:r>
              <a:rPr lang="en-US" dirty="0" smtClean="0"/>
              <a:t>Scoring Rubric</a:t>
            </a:r>
            <a:endParaRPr lang="en-US" dirty="0"/>
          </a:p>
        </p:txBody>
      </p:sp>
    </p:spTree>
    <p:extLst>
      <p:ext uri="{BB962C8B-B14F-4D97-AF65-F5344CB8AC3E}">
        <p14:creationId xmlns:p14="http://schemas.microsoft.com/office/powerpoint/2010/main" val="3155461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8140" y="585404"/>
            <a:ext cx="7886700" cy="5142734"/>
          </a:xfrm>
        </p:spPr>
        <p:txBody>
          <a:bodyPr>
            <a:normAutofit/>
          </a:bodyPr>
          <a:lstStyle/>
          <a:p>
            <a:r>
              <a:rPr lang="en-US" dirty="0">
                <a:solidFill>
                  <a:schemeClr val="bg2">
                    <a:lumMod val="10000"/>
                  </a:schemeClr>
                </a:solidFill>
              </a:rPr>
              <a:t>Exceptions to the general ratings include</a:t>
            </a:r>
            <a:r>
              <a:rPr lang="en-US" dirty="0" smtClean="0">
                <a:solidFill>
                  <a:schemeClr val="bg2">
                    <a:lumMod val="10000"/>
                  </a:schemeClr>
                </a:solidFill>
              </a:rPr>
              <a:t>:</a:t>
            </a:r>
          </a:p>
          <a:p>
            <a:pPr marL="0" indent="0">
              <a:buNone/>
            </a:pPr>
            <a:endParaRPr lang="en-US" dirty="0">
              <a:solidFill>
                <a:schemeClr val="bg2">
                  <a:lumMod val="10000"/>
                </a:schemeClr>
              </a:solidFill>
            </a:endParaRPr>
          </a:p>
          <a:p>
            <a:pPr lvl="1">
              <a:lnSpc>
                <a:spcPct val="100000"/>
              </a:lnSpc>
            </a:pPr>
            <a:r>
              <a:rPr lang="en-US" dirty="0">
                <a:solidFill>
                  <a:schemeClr val="bg2">
                    <a:lumMod val="10000"/>
                  </a:schemeClr>
                </a:solidFill>
              </a:rPr>
              <a:t>Section 1 scores 7 points if all required FFATA information is provided, or 0 if required information is missing.</a:t>
            </a:r>
          </a:p>
          <a:p>
            <a:pPr lvl="1">
              <a:lnSpc>
                <a:spcPct val="100000"/>
              </a:lnSpc>
            </a:pPr>
            <a:r>
              <a:rPr lang="en-US" dirty="0">
                <a:solidFill>
                  <a:schemeClr val="bg2">
                    <a:lumMod val="10000"/>
                  </a:schemeClr>
                </a:solidFill>
              </a:rPr>
              <a:t>4.1 will be scored at 10 points for all non-consortium fiscal agents.</a:t>
            </a:r>
          </a:p>
          <a:p>
            <a:pPr lvl="1">
              <a:lnSpc>
                <a:spcPct val="100000"/>
              </a:lnSpc>
            </a:pPr>
            <a:r>
              <a:rPr lang="en-US" dirty="0">
                <a:solidFill>
                  <a:schemeClr val="bg2">
                    <a:lumMod val="10000"/>
                  </a:schemeClr>
                </a:solidFill>
              </a:rPr>
              <a:t>4.7 no points will be awarded, however 10 points will be deducted for consortium fiscal agents that do not respond.</a:t>
            </a:r>
          </a:p>
          <a:p>
            <a:pPr lvl="1">
              <a:lnSpc>
                <a:spcPct val="100000"/>
              </a:lnSpc>
            </a:pPr>
            <a:r>
              <a:rPr lang="en-US" dirty="0">
                <a:solidFill>
                  <a:schemeClr val="bg2">
                    <a:lumMod val="10000"/>
                  </a:schemeClr>
                </a:solidFill>
              </a:rPr>
              <a:t>Section 6, the Budget Worksheet, scores a maximum of 20 points</a:t>
            </a:r>
            <a:r>
              <a:rPr lang="en-US" dirty="0" smtClean="0">
                <a:solidFill>
                  <a:schemeClr val="bg2">
                    <a:lumMod val="10000"/>
                  </a:schemeClr>
                </a:solidFill>
              </a:rPr>
              <a:t>.</a:t>
            </a:r>
          </a:p>
          <a:p>
            <a:pPr marL="308610" lvl="1" indent="0">
              <a:buNone/>
            </a:pPr>
            <a:endParaRPr lang="en-US" dirty="0">
              <a:solidFill>
                <a:schemeClr val="bg2">
                  <a:lumMod val="10000"/>
                </a:schemeClr>
              </a:solidFill>
            </a:endParaRPr>
          </a:p>
          <a:p>
            <a:r>
              <a:rPr lang="en-US" dirty="0" smtClean="0">
                <a:solidFill>
                  <a:schemeClr val="bg2">
                    <a:lumMod val="10000"/>
                  </a:schemeClr>
                </a:solidFill>
              </a:rPr>
              <a:t>You should review the scoring criteria to evaluate your responses prior to grant submission.</a:t>
            </a:r>
          </a:p>
          <a:p>
            <a:pPr marL="0" indent="0">
              <a:buNone/>
            </a:pPr>
            <a:endParaRPr lang="en-US" dirty="0" smtClean="0">
              <a:solidFill>
                <a:schemeClr val="bg2">
                  <a:lumMod val="10000"/>
                </a:schemeClr>
              </a:solidFill>
            </a:endParaRPr>
          </a:p>
          <a:p>
            <a:r>
              <a:rPr lang="en-US" dirty="0" smtClean="0">
                <a:solidFill>
                  <a:schemeClr val="bg2">
                    <a:lumMod val="10000"/>
                  </a:schemeClr>
                </a:solidFill>
              </a:rPr>
              <a:t>Final application scores will no longer be released.  Schools will be notified by July 1, 2020 whether their grant application has been approved or rejected for corrections.</a:t>
            </a:r>
            <a:endParaRPr lang="en-US" dirty="0">
              <a:solidFill>
                <a:schemeClr val="bg2">
                  <a:lumMod val="10000"/>
                </a:schemeClr>
              </a:solidFill>
            </a:endParaRPr>
          </a:p>
        </p:txBody>
      </p:sp>
    </p:spTree>
    <p:extLst>
      <p:ext uri="{BB962C8B-B14F-4D97-AF65-F5344CB8AC3E}">
        <p14:creationId xmlns:p14="http://schemas.microsoft.com/office/powerpoint/2010/main" val="1910042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037" y="1024932"/>
            <a:ext cx="7886700" cy="4903595"/>
          </a:xfrm>
        </p:spPr>
        <p:txBody>
          <a:bodyPr/>
          <a:lstStyle/>
          <a:p>
            <a:r>
              <a:rPr lang="en-US" dirty="0" smtClean="0">
                <a:solidFill>
                  <a:schemeClr val="bg2">
                    <a:lumMod val="10000"/>
                  </a:schemeClr>
                </a:solidFill>
              </a:rPr>
              <a:t>Save the Local Application Word document to your computer and work in it.  When you have finished, copy/paste your responses into CTIMS.  This will prevent CTIMS from timing out on you. You cannot upload the application Word document into CTIMS.</a:t>
            </a:r>
          </a:p>
          <a:p>
            <a:pPr marL="0" indent="0">
              <a:buNone/>
            </a:pPr>
            <a:endParaRPr lang="en-US" dirty="0" smtClean="0">
              <a:solidFill>
                <a:schemeClr val="bg2">
                  <a:lumMod val="10000"/>
                </a:schemeClr>
              </a:solidFill>
            </a:endParaRPr>
          </a:p>
          <a:p>
            <a:r>
              <a:rPr lang="en-US" dirty="0">
                <a:solidFill>
                  <a:schemeClr val="bg2">
                    <a:lumMod val="10000"/>
                  </a:schemeClr>
                </a:solidFill>
              </a:rPr>
              <a:t>You must be signed into CTIMS with the Local Initiative Coordinator role in order to </a:t>
            </a:r>
            <a:r>
              <a:rPr lang="en-US" dirty="0" smtClean="0">
                <a:solidFill>
                  <a:schemeClr val="bg2">
                    <a:lumMod val="10000"/>
                  </a:schemeClr>
                </a:solidFill>
              </a:rPr>
              <a:t>complete </a:t>
            </a:r>
            <a:r>
              <a:rPr lang="en-US" dirty="0">
                <a:solidFill>
                  <a:schemeClr val="bg2">
                    <a:lumMod val="10000"/>
                  </a:schemeClr>
                </a:solidFill>
              </a:rPr>
              <a:t>the application Worksheet</a:t>
            </a:r>
            <a:r>
              <a:rPr lang="en-US" dirty="0" smtClean="0">
                <a:solidFill>
                  <a:schemeClr val="bg2">
                    <a:lumMod val="10000"/>
                  </a:schemeClr>
                </a:solidFill>
              </a:rPr>
              <a:t>.</a:t>
            </a:r>
          </a:p>
          <a:p>
            <a:pPr marL="0" indent="0">
              <a:buNone/>
            </a:pPr>
            <a:endParaRPr lang="en-US" dirty="0">
              <a:solidFill>
                <a:schemeClr val="bg2">
                  <a:lumMod val="10000"/>
                </a:schemeClr>
              </a:solidFill>
            </a:endParaRPr>
          </a:p>
          <a:p>
            <a:r>
              <a:rPr lang="en-US" dirty="0" smtClean="0">
                <a:solidFill>
                  <a:schemeClr val="bg2">
                    <a:lumMod val="10000"/>
                  </a:schemeClr>
                </a:solidFill>
              </a:rPr>
              <a:t>Use only Internet Explorer version 11 or higher to access CTIMS.</a:t>
            </a:r>
          </a:p>
          <a:p>
            <a:endParaRPr lang="en-US" dirty="0" smtClean="0">
              <a:solidFill>
                <a:schemeClr val="bg2">
                  <a:lumMod val="10000"/>
                </a:schemeClr>
              </a:solidFill>
            </a:endParaRPr>
          </a:p>
          <a:p>
            <a:r>
              <a:rPr lang="en-US" dirty="0">
                <a:solidFill>
                  <a:schemeClr val="bg2">
                    <a:lumMod val="10000"/>
                  </a:schemeClr>
                </a:solidFill>
              </a:rPr>
              <a:t>Save your work frequently.</a:t>
            </a:r>
          </a:p>
          <a:p>
            <a:endParaRPr lang="en-US" dirty="0">
              <a:solidFill>
                <a:schemeClr val="bg2">
                  <a:lumMod val="10000"/>
                </a:schemeClr>
              </a:solidFill>
            </a:endParaRPr>
          </a:p>
          <a:p>
            <a:endParaRPr lang="en-US" dirty="0" smtClean="0">
              <a:solidFill>
                <a:schemeClr val="bg2">
                  <a:lumMod val="10000"/>
                </a:schemeClr>
              </a:solidFill>
            </a:endParaRPr>
          </a:p>
        </p:txBody>
      </p:sp>
      <p:sp>
        <p:nvSpPr>
          <p:cNvPr id="3" name="Title 2"/>
          <p:cNvSpPr>
            <a:spLocks noGrp="1"/>
          </p:cNvSpPr>
          <p:nvPr>
            <p:ph type="title"/>
          </p:nvPr>
        </p:nvSpPr>
        <p:spPr>
          <a:xfrm>
            <a:off x="709037" y="204353"/>
            <a:ext cx="7886700" cy="820579"/>
          </a:xfrm>
        </p:spPr>
        <p:txBody>
          <a:bodyPr/>
          <a:lstStyle/>
          <a:p>
            <a:pPr algn="ctr"/>
            <a:r>
              <a:rPr lang="en-US" dirty="0" smtClean="0"/>
              <a:t>Helpful Hints</a:t>
            </a:r>
            <a:endParaRPr lang="en-US" dirty="0"/>
          </a:p>
        </p:txBody>
      </p:sp>
    </p:spTree>
    <p:extLst>
      <p:ext uri="{BB962C8B-B14F-4D97-AF65-F5344CB8AC3E}">
        <p14:creationId xmlns:p14="http://schemas.microsoft.com/office/powerpoint/2010/main" val="3888161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642" y="733529"/>
            <a:ext cx="7886700" cy="5124659"/>
          </a:xfrm>
        </p:spPr>
        <p:txBody>
          <a:bodyPr/>
          <a:lstStyle/>
          <a:p>
            <a:r>
              <a:rPr lang="en-US" dirty="0" smtClean="0">
                <a:solidFill>
                  <a:schemeClr val="bg2">
                    <a:lumMod val="10000"/>
                  </a:schemeClr>
                </a:solidFill>
              </a:rPr>
              <a:t>Save the CLNA and required Programs of Study to your computer.  Double-check </a:t>
            </a:r>
            <a:r>
              <a:rPr lang="en-US" dirty="0">
                <a:solidFill>
                  <a:schemeClr val="bg2">
                    <a:lumMod val="10000"/>
                  </a:schemeClr>
                </a:solidFill>
              </a:rPr>
              <a:t>that all </a:t>
            </a:r>
            <a:r>
              <a:rPr lang="en-US" dirty="0" smtClean="0">
                <a:solidFill>
                  <a:schemeClr val="bg2">
                    <a:lumMod val="10000"/>
                  </a:schemeClr>
                </a:solidFill>
              </a:rPr>
              <a:t>these required </a:t>
            </a:r>
            <a:r>
              <a:rPr lang="en-US" dirty="0">
                <a:solidFill>
                  <a:schemeClr val="bg2">
                    <a:lumMod val="10000"/>
                  </a:schemeClr>
                </a:solidFill>
              </a:rPr>
              <a:t>attachments have been successfully uploaded </a:t>
            </a:r>
            <a:r>
              <a:rPr lang="en-US" dirty="0" smtClean="0">
                <a:solidFill>
                  <a:schemeClr val="bg2">
                    <a:lumMod val="10000"/>
                  </a:schemeClr>
                </a:solidFill>
              </a:rPr>
              <a:t>in CTIMS before </a:t>
            </a:r>
            <a:r>
              <a:rPr lang="en-US" dirty="0">
                <a:solidFill>
                  <a:schemeClr val="bg2">
                    <a:lumMod val="10000"/>
                  </a:schemeClr>
                </a:solidFill>
              </a:rPr>
              <a:t>submitting your application</a:t>
            </a:r>
            <a:r>
              <a:rPr lang="en-US" dirty="0" smtClean="0">
                <a:solidFill>
                  <a:schemeClr val="bg2">
                    <a:lumMod val="10000"/>
                  </a:schemeClr>
                </a:solidFill>
              </a:rPr>
              <a:t>.</a:t>
            </a:r>
          </a:p>
          <a:p>
            <a:endParaRPr lang="en-US" dirty="0">
              <a:solidFill>
                <a:schemeClr val="bg2">
                  <a:lumMod val="10000"/>
                </a:schemeClr>
              </a:solidFill>
            </a:endParaRPr>
          </a:p>
          <a:p>
            <a:r>
              <a:rPr lang="en-US" dirty="0" smtClean="0">
                <a:solidFill>
                  <a:schemeClr val="bg2">
                    <a:lumMod val="10000"/>
                  </a:schemeClr>
                </a:solidFill>
              </a:rPr>
              <a:t>Click on the “Worksheet Summary” button to review your grant application before you submit it.</a:t>
            </a:r>
          </a:p>
          <a:p>
            <a:pPr marL="0" indent="0">
              <a:buNone/>
            </a:pPr>
            <a:endParaRPr lang="en-US" dirty="0">
              <a:solidFill>
                <a:schemeClr val="bg2">
                  <a:lumMod val="10000"/>
                </a:schemeClr>
              </a:solidFill>
            </a:endParaRPr>
          </a:p>
          <a:p>
            <a:r>
              <a:rPr lang="en-US" dirty="0" smtClean="0">
                <a:solidFill>
                  <a:schemeClr val="bg2">
                    <a:lumMod val="10000"/>
                  </a:schemeClr>
                </a:solidFill>
              </a:rPr>
              <a:t>The Application/Worksheet must be approved by all three local roles before it will be fully submitted:  Local Initiative Coordinator, Local Finance Coordinator and Local Superintendent/President.</a:t>
            </a:r>
          </a:p>
          <a:p>
            <a:endParaRPr lang="en-US" dirty="0">
              <a:solidFill>
                <a:schemeClr val="bg2">
                  <a:lumMod val="10000"/>
                </a:schemeClr>
              </a:solidFill>
            </a:endParaRPr>
          </a:p>
          <a:p>
            <a:r>
              <a:rPr lang="en-US" dirty="0" smtClean="0">
                <a:solidFill>
                  <a:schemeClr val="bg2">
                    <a:lumMod val="10000"/>
                  </a:schemeClr>
                </a:solidFill>
              </a:rPr>
              <a:t>If your Application Worksheet is rejected, or if you initiate a Change Request, it must be re-approved by all three local roles.</a:t>
            </a:r>
            <a:endParaRPr lang="en-US" dirty="0">
              <a:solidFill>
                <a:schemeClr val="bg2">
                  <a:lumMod val="10000"/>
                </a:schemeClr>
              </a:solidFill>
            </a:endParaRPr>
          </a:p>
        </p:txBody>
      </p:sp>
    </p:spTree>
    <p:extLst>
      <p:ext uri="{BB962C8B-B14F-4D97-AF65-F5344CB8AC3E}">
        <p14:creationId xmlns:p14="http://schemas.microsoft.com/office/powerpoint/2010/main" val="3163337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0728" y="831516"/>
            <a:ext cx="8211386" cy="5308027"/>
          </a:xfrm>
        </p:spPr>
        <p:txBody>
          <a:bodyPr>
            <a:noAutofit/>
          </a:bodyPr>
          <a:lstStyle/>
          <a:p>
            <a:pPr marL="0" indent="0" algn="ctr">
              <a:lnSpc>
                <a:spcPct val="120000"/>
              </a:lnSpc>
              <a:spcBef>
                <a:spcPts val="0"/>
              </a:spcBef>
              <a:buNone/>
            </a:pPr>
            <a:r>
              <a:rPr lang="en-US" sz="1400" i="1" dirty="0">
                <a:solidFill>
                  <a:srgbClr val="0000FF"/>
                </a:solidFill>
              </a:rPr>
              <a:t>We encourage you to email us – it’s a great way to ensure we all have appropriate documentation.</a:t>
            </a:r>
          </a:p>
          <a:p>
            <a:pPr marL="0" indent="0">
              <a:lnSpc>
                <a:spcPct val="120000"/>
              </a:lnSpc>
              <a:spcBef>
                <a:spcPts val="0"/>
              </a:spcBef>
              <a:buNone/>
            </a:pPr>
            <a:r>
              <a:rPr lang="en-US" sz="1400" b="1" u="sng" smtClean="0">
                <a:solidFill>
                  <a:schemeClr val="bg2">
                    <a:lumMod val="10000"/>
                  </a:schemeClr>
                </a:solidFill>
              </a:rPr>
              <a:t>Western </a:t>
            </a:r>
            <a:r>
              <a:rPr lang="en-US" sz="1400" b="1" u="sng" dirty="0" smtClean="0">
                <a:solidFill>
                  <a:schemeClr val="bg2">
                    <a:lumMod val="10000"/>
                  </a:schemeClr>
                </a:solidFill>
              </a:rPr>
              <a:t>Region </a:t>
            </a:r>
            <a:r>
              <a:rPr lang="en-US" sz="1400" b="1" u="sng" dirty="0">
                <a:solidFill>
                  <a:schemeClr val="bg2">
                    <a:lumMod val="10000"/>
                  </a:schemeClr>
                </a:solidFill>
              </a:rPr>
              <a:t>Carl Perkins </a:t>
            </a:r>
            <a:r>
              <a:rPr lang="en-US" sz="1400" b="1" u="sng" dirty="0" smtClean="0">
                <a:solidFill>
                  <a:schemeClr val="bg2">
                    <a:lumMod val="10000"/>
                  </a:schemeClr>
                </a:solidFill>
              </a:rPr>
              <a:t>Coordinators</a:t>
            </a:r>
            <a:r>
              <a:rPr lang="en-US" sz="1400" dirty="0" smtClean="0">
                <a:solidFill>
                  <a:schemeClr val="bg2">
                    <a:lumMod val="10000"/>
                  </a:schemeClr>
                </a:solidFill>
              </a:rPr>
              <a:t>: </a:t>
            </a:r>
          </a:p>
          <a:p>
            <a:pPr marL="0" indent="0">
              <a:lnSpc>
                <a:spcPct val="120000"/>
              </a:lnSpc>
              <a:spcBef>
                <a:spcPts val="0"/>
              </a:spcBef>
              <a:buNone/>
            </a:pPr>
            <a:r>
              <a:rPr lang="en-US" sz="1400" dirty="0" smtClean="0">
                <a:solidFill>
                  <a:schemeClr val="bg2">
                    <a:lumMod val="10000"/>
                  </a:schemeClr>
                </a:solidFill>
              </a:rPr>
              <a:t>Janet Cooper		</a:t>
            </a:r>
            <a:r>
              <a:rPr lang="en-US" sz="1400" dirty="0" smtClean="0">
                <a:solidFill>
                  <a:schemeClr val="bg2">
                    <a:lumMod val="10000"/>
                  </a:schemeClr>
                </a:solidFill>
                <a:hlinkClick r:id="rId3"/>
              </a:rPr>
              <a:t>janet.cooper@careertech.ok.gov</a:t>
            </a:r>
            <a:endParaRPr lang="en-US" sz="1400" dirty="0" smtClean="0">
              <a:solidFill>
                <a:schemeClr val="bg2">
                  <a:lumMod val="10000"/>
                </a:schemeClr>
              </a:solidFill>
            </a:endParaRPr>
          </a:p>
          <a:p>
            <a:pPr marL="0" indent="0">
              <a:lnSpc>
                <a:spcPct val="120000"/>
              </a:lnSpc>
              <a:spcBef>
                <a:spcPts val="0"/>
              </a:spcBef>
              <a:buNone/>
            </a:pPr>
            <a:r>
              <a:rPr lang="en-US" sz="1400" dirty="0" smtClean="0">
                <a:solidFill>
                  <a:schemeClr val="bg2">
                    <a:lumMod val="10000"/>
                  </a:schemeClr>
                </a:solidFill>
              </a:rPr>
              <a:t>Steve Robison		</a:t>
            </a:r>
            <a:r>
              <a:rPr lang="en-US" sz="1400" dirty="0" smtClean="0">
                <a:solidFill>
                  <a:schemeClr val="bg2">
                    <a:lumMod val="10000"/>
                  </a:schemeClr>
                </a:solidFill>
                <a:hlinkClick r:id="rId4"/>
              </a:rPr>
              <a:t>steve.robison@careertech.ok.gov</a:t>
            </a:r>
            <a:r>
              <a:rPr lang="en-US" sz="1400" dirty="0" smtClean="0">
                <a:solidFill>
                  <a:schemeClr val="bg2">
                    <a:lumMod val="10000"/>
                  </a:schemeClr>
                </a:solidFill>
              </a:rPr>
              <a:t>	</a:t>
            </a:r>
            <a:endParaRPr lang="en-US" sz="1400" dirty="0">
              <a:solidFill>
                <a:schemeClr val="bg2">
                  <a:lumMod val="10000"/>
                </a:schemeClr>
              </a:solidFill>
            </a:endParaRPr>
          </a:p>
          <a:p>
            <a:pPr marL="0" indent="0">
              <a:lnSpc>
                <a:spcPct val="120000"/>
              </a:lnSpc>
              <a:spcBef>
                <a:spcPts val="0"/>
              </a:spcBef>
              <a:buNone/>
            </a:pPr>
            <a:endParaRPr lang="en-US" sz="1400" dirty="0" smtClean="0">
              <a:solidFill>
                <a:schemeClr val="bg2">
                  <a:lumMod val="10000"/>
                </a:schemeClr>
              </a:solidFill>
            </a:endParaRPr>
          </a:p>
          <a:p>
            <a:pPr marL="0" indent="0">
              <a:lnSpc>
                <a:spcPct val="120000"/>
              </a:lnSpc>
              <a:spcBef>
                <a:spcPts val="0"/>
              </a:spcBef>
              <a:buNone/>
            </a:pPr>
            <a:r>
              <a:rPr lang="en-US" sz="1400" b="1" u="sng" dirty="0" smtClean="0">
                <a:solidFill>
                  <a:schemeClr val="bg2">
                    <a:lumMod val="10000"/>
                  </a:schemeClr>
                </a:solidFill>
              </a:rPr>
              <a:t>Southeast Region </a:t>
            </a:r>
            <a:r>
              <a:rPr lang="en-US" sz="1400" b="1" u="sng" dirty="0">
                <a:solidFill>
                  <a:schemeClr val="bg2">
                    <a:lumMod val="10000"/>
                  </a:schemeClr>
                </a:solidFill>
              </a:rPr>
              <a:t>Carl Perkins </a:t>
            </a:r>
            <a:r>
              <a:rPr lang="en-US" sz="1400" b="1" u="sng" dirty="0" smtClean="0">
                <a:solidFill>
                  <a:schemeClr val="bg2">
                    <a:lumMod val="10000"/>
                  </a:schemeClr>
                </a:solidFill>
              </a:rPr>
              <a:t>Coordinator</a:t>
            </a:r>
            <a:r>
              <a:rPr lang="en-US" sz="1400" dirty="0" smtClean="0">
                <a:solidFill>
                  <a:schemeClr val="bg2">
                    <a:lumMod val="10000"/>
                  </a:schemeClr>
                </a:solidFill>
              </a:rPr>
              <a:t>:</a:t>
            </a:r>
          </a:p>
          <a:p>
            <a:pPr marL="0" indent="0">
              <a:lnSpc>
                <a:spcPct val="120000"/>
              </a:lnSpc>
              <a:spcBef>
                <a:spcPts val="0"/>
              </a:spcBef>
              <a:buNone/>
            </a:pPr>
            <a:r>
              <a:rPr lang="en-US" sz="1400" dirty="0" smtClean="0">
                <a:solidFill>
                  <a:schemeClr val="bg2">
                    <a:lumMod val="10000"/>
                  </a:schemeClr>
                </a:solidFill>
              </a:rPr>
              <a:t>Josh Miller		</a:t>
            </a:r>
            <a:r>
              <a:rPr lang="en-US" sz="1400" dirty="0" smtClean="0">
                <a:solidFill>
                  <a:schemeClr val="bg2">
                    <a:lumMod val="10000"/>
                  </a:schemeClr>
                </a:solidFill>
                <a:hlinkClick r:id="rId5"/>
              </a:rPr>
              <a:t>josh.miller@careertech.ok.gov</a:t>
            </a:r>
            <a:endParaRPr lang="en-US" sz="1400" dirty="0" smtClean="0">
              <a:solidFill>
                <a:schemeClr val="bg2">
                  <a:lumMod val="10000"/>
                </a:schemeClr>
              </a:solidFill>
            </a:endParaRPr>
          </a:p>
          <a:p>
            <a:pPr marL="0" indent="0">
              <a:lnSpc>
                <a:spcPct val="120000"/>
              </a:lnSpc>
              <a:spcBef>
                <a:spcPts val="0"/>
              </a:spcBef>
              <a:buNone/>
            </a:pPr>
            <a:endParaRPr lang="en-US" sz="1400" u="sng" dirty="0" smtClean="0">
              <a:solidFill>
                <a:schemeClr val="bg2">
                  <a:lumMod val="10000"/>
                </a:schemeClr>
              </a:solidFill>
            </a:endParaRPr>
          </a:p>
          <a:p>
            <a:pPr marL="0" indent="0">
              <a:lnSpc>
                <a:spcPct val="120000"/>
              </a:lnSpc>
              <a:spcBef>
                <a:spcPts val="0"/>
              </a:spcBef>
              <a:buNone/>
            </a:pPr>
            <a:r>
              <a:rPr lang="en-US" sz="1400" b="1" u="sng" dirty="0" smtClean="0">
                <a:solidFill>
                  <a:schemeClr val="bg2">
                    <a:lumMod val="10000"/>
                  </a:schemeClr>
                </a:solidFill>
              </a:rPr>
              <a:t>Northeast Region </a:t>
            </a:r>
            <a:r>
              <a:rPr lang="en-US" sz="1400" b="1" u="sng" dirty="0">
                <a:solidFill>
                  <a:schemeClr val="bg2">
                    <a:lumMod val="10000"/>
                  </a:schemeClr>
                </a:solidFill>
              </a:rPr>
              <a:t>Carl Perkins </a:t>
            </a:r>
            <a:r>
              <a:rPr lang="en-US" sz="1400" b="1" u="sng" dirty="0" smtClean="0">
                <a:solidFill>
                  <a:schemeClr val="bg2">
                    <a:lumMod val="10000"/>
                  </a:schemeClr>
                </a:solidFill>
              </a:rPr>
              <a:t>Coordinator</a:t>
            </a:r>
            <a:r>
              <a:rPr lang="en-US" sz="1400" dirty="0" smtClean="0">
                <a:solidFill>
                  <a:schemeClr val="bg2">
                    <a:lumMod val="10000"/>
                  </a:schemeClr>
                </a:solidFill>
              </a:rPr>
              <a:t>:</a:t>
            </a:r>
          </a:p>
          <a:p>
            <a:pPr marL="0" indent="0">
              <a:lnSpc>
                <a:spcPct val="120000"/>
              </a:lnSpc>
              <a:spcBef>
                <a:spcPts val="0"/>
              </a:spcBef>
              <a:buNone/>
            </a:pPr>
            <a:r>
              <a:rPr lang="en-US" sz="1400" dirty="0" smtClean="0">
                <a:solidFill>
                  <a:schemeClr val="bg2">
                    <a:lumMod val="10000"/>
                  </a:schemeClr>
                </a:solidFill>
              </a:rPr>
              <a:t>Debbie Hamble		</a:t>
            </a:r>
            <a:r>
              <a:rPr lang="en-US" sz="1400" dirty="0" smtClean="0">
                <a:solidFill>
                  <a:schemeClr val="bg2">
                    <a:lumMod val="10000"/>
                  </a:schemeClr>
                </a:solidFill>
                <a:hlinkClick r:id="rId6"/>
              </a:rPr>
              <a:t>debbie.hamble@careertech.ok.gov</a:t>
            </a:r>
            <a:endParaRPr lang="en-US" sz="1400" dirty="0" smtClean="0">
              <a:solidFill>
                <a:schemeClr val="bg2">
                  <a:lumMod val="10000"/>
                </a:schemeClr>
              </a:solidFill>
            </a:endParaRPr>
          </a:p>
          <a:p>
            <a:pPr marL="0" indent="0">
              <a:lnSpc>
                <a:spcPct val="120000"/>
              </a:lnSpc>
              <a:spcBef>
                <a:spcPts val="0"/>
              </a:spcBef>
              <a:buNone/>
            </a:pPr>
            <a:r>
              <a:rPr lang="en-US" sz="1400" u="sng" dirty="0">
                <a:solidFill>
                  <a:schemeClr val="bg2">
                    <a:lumMod val="10000"/>
                  </a:schemeClr>
                </a:solidFill>
              </a:rPr>
              <a:t/>
            </a:r>
            <a:br>
              <a:rPr lang="en-US" sz="1400" u="sng" dirty="0">
                <a:solidFill>
                  <a:schemeClr val="bg2">
                    <a:lumMod val="10000"/>
                  </a:schemeClr>
                </a:solidFill>
              </a:rPr>
            </a:br>
            <a:r>
              <a:rPr lang="en-US" sz="1400" b="1" u="sng" dirty="0">
                <a:solidFill>
                  <a:schemeClr val="bg2">
                    <a:lumMod val="10000"/>
                  </a:schemeClr>
                </a:solidFill>
              </a:rPr>
              <a:t>Financial </a:t>
            </a:r>
            <a:r>
              <a:rPr lang="en-US" sz="1400" b="1" u="sng" dirty="0" smtClean="0">
                <a:solidFill>
                  <a:schemeClr val="bg2">
                    <a:lumMod val="10000"/>
                  </a:schemeClr>
                </a:solidFill>
              </a:rPr>
              <a:t>Analyst</a:t>
            </a:r>
            <a:r>
              <a:rPr lang="en-US" sz="1400" u="sng" dirty="0" smtClean="0">
                <a:solidFill>
                  <a:schemeClr val="bg2">
                    <a:lumMod val="10000"/>
                  </a:schemeClr>
                </a:solidFill>
              </a:rPr>
              <a:t>:</a:t>
            </a:r>
          </a:p>
          <a:p>
            <a:pPr marL="0" indent="0">
              <a:lnSpc>
                <a:spcPct val="120000"/>
              </a:lnSpc>
              <a:spcBef>
                <a:spcPts val="0"/>
              </a:spcBef>
              <a:buNone/>
            </a:pPr>
            <a:r>
              <a:rPr lang="en-US" sz="1400" dirty="0" smtClean="0">
                <a:solidFill>
                  <a:schemeClr val="bg2">
                    <a:lumMod val="10000"/>
                  </a:schemeClr>
                </a:solidFill>
              </a:rPr>
              <a:t>Stephanie Hodges	</a:t>
            </a:r>
            <a:r>
              <a:rPr lang="en-US" sz="1400" dirty="0" smtClean="0">
                <a:solidFill>
                  <a:schemeClr val="bg2">
                    <a:lumMod val="10000"/>
                  </a:schemeClr>
                </a:solidFill>
                <a:hlinkClick r:id="rId7"/>
              </a:rPr>
              <a:t>stephanie.hodges@careertech.ok.gov</a:t>
            </a:r>
            <a:r>
              <a:rPr lang="en-US" sz="1400" dirty="0" smtClean="0">
                <a:solidFill>
                  <a:schemeClr val="bg2">
                    <a:lumMod val="10000"/>
                  </a:schemeClr>
                </a:solidFill>
              </a:rPr>
              <a:t> </a:t>
            </a:r>
            <a:endParaRPr lang="en-US" sz="1400" dirty="0">
              <a:solidFill>
                <a:schemeClr val="bg2">
                  <a:lumMod val="10000"/>
                </a:schemeClr>
              </a:solidFill>
            </a:endParaRPr>
          </a:p>
          <a:p>
            <a:pPr marL="0" indent="0">
              <a:lnSpc>
                <a:spcPct val="120000"/>
              </a:lnSpc>
              <a:spcBef>
                <a:spcPts val="0"/>
              </a:spcBef>
              <a:buNone/>
            </a:pPr>
            <a:endParaRPr lang="en-US" sz="1400" b="1" dirty="0" smtClean="0">
              <a:solidFill>
                <a:schemeClr val="bg2">
                  <a:lumMod val="10000"/>
                </a:schemeClr>
              </a:solidFill>
            </a:endParaRPr>
          </a:p>
          <a:p>
            <a:pPr marL="0" indent="0">
              <a:lnSpc>
                <a:spcPct val="120000"/>
              </a:lnSpc>
              <a:spcBef>
                <a:spcPts val="0"/>
              </a:spcBef>
              <a:buNone/>
            </a:pPr>
            <a:r>
              <a:rPr lang="en-US" sz="1400" b="1" u="sng" dirty="0" smtClean="0">
                <a:solidFill>
                  <a:schemeClr val="bg2">
                    <a:lumMod val="10000"/>
                  </a:schemeClr>
                </a:solidFill>
              </a:rPr>
              <a:t>Federal Programs Manager</a:t>
            </a:r>
            <a:r>
              <a:rPr lang="en-US" sz="1400" dirty="0" smtClean="0">
                <a:solidFill>
                  <a:schemeClr val="bg2">
                    <a:lumMod val="10000"/>
                  </a:schemeClr>
                </a:solidFill>
              </a:rPr>
              <a:t>:</a:t>
            </a:r>
          </a:p>
          <a:p>
            <a:pPr marL="0" indent="0">
              <a:lnSpc>
                <a:spcPct val="120000"/>
              </a:lnSpc>
              <a:spcBef>
                <a:spcPts val="0"/>
              </a:spcBef>
              <a:buNone/>
            </a:pPr>
            <a:r>
              <a:rPr lang="en-US" sz="1400" dirty="0" smtClean="0">
                <a:solidFill>
                  <a:schemeClr val="bg2">
                    <a:lumMod val="10000"/>
                  </a:schemeClr>
                </a:solidFill>
              </a:rPr>
              <a:t>Letha Bauter		</a:t>
            </a:r>
            <a:r>
              <a:rPr lang="en-US" sz="1400" dirty="0" smtClean="0">
                <a:solidFill>
                  <a:schemeClr val="bg2">
                    <a:lumMod val="10000"/>
                  </a:schemeClr>
                </a:solidFill>
                <a:hlinkClick r:id="rId8"/>
              </a:rPr>
              <a:t>letha.bauter@careertech.ok.gov</a:t>
            </a:r>
            <a:r>
              <a:rPr lang="en-US" sz="1400" dirty="0" smtClean="0">
                <a:solidFill>
                  <a:schemeClr val="bg2">
                    <a:lumMod val="10000"/>
                  </a:schemeClr>
                </a:solidFill>
              </a:rPr>
              <a:t> 	</a:t>
            </a:r>
          </a:p>
          <a:p>
            <a:pPr marL="0" indent="0">
              <a:lnSpc>
                <a:spcPct val="120000"/>
              </a:lnSpc>
              <a:spcBef>
                <a:spcPts val="0"/>
              </a:spcBef>
              <a:buNone/>
            </a:pPr>
            <a:endParaRPr lang="en-US" sz="1400" u="sng" dirty="0">
              <a:solidFill>
                <a:schemeClr val="bg2">
                  <a:lumMod val="10000"/>
                </a:schemeClr>
              </a:solidFill>
            </a:endParaRPr>
          </a:p>
          <a:p>
            <a:pPr marL="0" indent="0">
              <a:lnSpc>
                <a:spcPct val="120000"/>
              </a:lnSpc>
              <a:spcBef>
                <a:spcPts val="0"/>
              </a:spcBef>
              <a:buNone/>
            </a:pPr>
            <a:r>
              <a:rPr lang="en-US" sz="1400" b="1" u="sng" dirty="0" smtClean="0">
                <a:solidFill>
                  <a:schemeClr val="bg2">
                    <a:lumMod val="10000"/>
                  </a:schemeClr>
                </a:solidFill>
              </a:rPr>
              <a:t>Oklahoma Carl Perkins Webpage (see either Perkins V or Resources) </a:t>
            </a:r>
            <a:r>
              <a:rPr lang="en-US" sz="1400" dirty="0" smtClean="0">
                <a:solidFill>
                  <a:schemeClr val="bg2">
                    <a:lumMod val="10000"/>
                  </a:schemeClr>
                </a:solidFill>
              </a:rPr>
              <a:t>:</a:t>
            </a:r>
            <a:endParaRPr lang="en-US" sz="1400" dirty="0">
              <a:solidFill>
                <a:schemeClr val="bg2">
                  <a:lumMod val="10000"/>
                </a:schemeClr>
              </a:solidFill>
            </a:endParaRPr>
          </a:p>
          <a:p>
            <a:pPr marL="0" indent="0">
              <a:lnSpc>
                <a:spcPct val="120000"/>
              </a:lnSpc>
              <a:buNone/>
            </a:pPr>
            <a:r>
              <a:rPr lang="en-US" sz="1400" dirty="0">
                <a:hlinkClick r:id="rId9"/>
              </a:rPr>
              <a:t>https://</a:t>
            </a:r>
            <a:r>
              <a:rPr lang="en-US" sz="1400" dirty="0" smtClean="0">
                <a:hlinkClick r:id="rId9"/>
              </a:rPr>
              <a:t>www.okcareertech.org/about/state-agency/divisions/federal-legislation-assistance/carl-perkins/</a:t>
            </a:r>
            <a:r>
              <a:rPr lang="en-US" sz="1400" dirty="0" smtClean="0"/>
              <a:t> </a:t>
            </a:r>
            <a:endParaRPr lang="en-US" sz="1400" dirty="0"/>
          </a:p>
        </p:txBody>
      </p:sp>
      <p:sp>
        <p:nvSpPr>
          <p:cNvPr id="3" name="Title 2"/>
          <p:cNvSpPr>
            <a:spLocks noGrp="1"/>
          </p:cNvSpPr>
          <p:nvPr>
            <p:ph type="title"/>
          </p:nvPr>
        </p:nvSpPr>
        <p:spPr>
          <a:xfrm>
            <a:off x="703071" y="251209"/>
            <a:ext cx="7886700" cy="580307"/>
          </a:xfrm>
        </p:spPr>
        <p:txBody>
          <a:bodyPr>
            <a:normAutofit/>
          </a:bodyPr>
          <a:lstStyle/>
          <a:p>
            <a:pPr algn="ctr"/>
            <a:r>
              <a:rPr lang="en-US" dirty="0" smtClean="0"/>
              <a:t>Contact Information</a:t>
            </a:r>
            <a:endParaRPr lang="en-US" dirty="0"/>
          </a:p>
        </p:txBody>
      </p:sp>
    </p:spTree>
    <p:extLst>
      <p:ext uri="{BB962C8B-B14F-4D97-AF65-F5344CB8AC3E}">
        <p14:creationId xmlns:p14="http://schemas.microsoft.com/office/powerpoint/2010/main" val="95921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79753"/>
            <a:ext cx="7886700" cy="4938725"/>
          </a:xfrm>
        </p:spPr>
        <p:txBody>
          <a:bodyPr>
            <a:normAutofit/>
          </a:bodyPr>
          <a:lstStyle/>
          <a:p>
            <a:pPr>
              <a:lnSpc>
                <a:spcPct val="150000"/>
              </a:lnSpc>
            </a:pPr>
            <a:r>
              <a:rPr lang="en-US" sz="1800" dirty="0">
                <a:solidFill>
                  <a:schemeClr val="bg2">
                    <a:lumMod val="10000"/>
                  </a:schemeClr>
                </a:solidFill>
              </a:rPr>
              <a:t>Enhancing career guidance and counseling where state funds are limited.</a:t>
            </a:r>
          </a:p>
          <a:p>
            <a:r>
              <a:rPr lang="en-US" sz="1800" dirty="0">
                <a:solidFill>
                  <a:schemeClr val="bg2">
                    <a:lumMod val="10000"/>
                  </a:schemeClr>
                </a:solidFill>
              </a:rPr>
              <a:t>Providing innovative, high-tech equipment in CareerTech programs in high schools, technology centers and community colleges that lead to high-wage, high-demand employment in new and emerging technologies</a:t>
            </a:r>
            <a:r>
              <a:rPr lang="en-US" sz="1800" dirty="0" smtClean="0">
                <a:solidFill>
                  <a:schemeClr val="bg2">
                    <a:lumMod val="10000"/>
                  </a:schemeClr>
                </a:solidFill>
              </a:rPr>
              <a:t>.</a:t>
            </a:r>
            <a:endParaRPr lang="en-US" sz="1800" dirty="0">
              <a:solidFill>
                <a:schemeClr val="bg2">
                  <a:lumMod val="10000"/>
                </a:schemeClr>
              </a:solidFill>
            </a:endParaRPr>
          </a:p>
          <a:p>
            <a:r>
              <a:rPr lang="en-US" sz="1800" dirty="0">
                <a:solidFill>
                  <a:schemeClr val="bg2">
                    <a:lumMod val="10000"/>
                  </a:schemeClr>
                </a:solidFill>
              </a:rPr>
              <a:t>Building relationships with business and industry to provide opportunities for program development, internships and mentoring for students and instructors.</a:t>
            </a:r>
          </a:p>
          <a:p>
            <a:r>
              <a:rPr lang="en-US" sz="1800" dirty="0">
                <a:solidFill>
                  <a:schemeClr val="bg2">
                    <a:lumMod val="10000"/>
                  </a:schemeClr>
                </a:solidFill>
              </a:rPr>
              <a:t>Professional development for instructors on new technology and teaching methods using technology.</a:t>
            </a:r>
          </a:p>
          <a:p>
            <a:r>
              <a:rPr lang="en-US" sz="1800" dirty="0">
                <a:solidFill>
                  <a:schemeClr val="bg2">
                    <a:lumMod val="10000"/>
                  </a:schemeClr>
                </a:solidFill>
              </a:rPr>
              <a:t>Providing support to develop technology center to community college curriculum alignment to allow high school students to earn college credit in technical programs while in high school through prior learning assessments.</a:t>
            </a:r>
          </a:p>
          <a:p>
            <a:r>
              <a:rPr lang="en-US" sz="1800" dirty="0">
                <a:solidFill>
                  <a:schemeClr val="bg2">
                    <a:lumMod val="10000"/>
                  </a:schemeClr>
                </a:solidFill>
              </a:rPr>
              <a:t>Providing career information and planning for secondary and postsecondary students.</a:t>
            </a:r>
          </a:p>
        </p:txBody>
      </p:sp>
      <p:sp>
        <p:nvSpPr>
          <p:cNvPr id="3" name="Title 2"/>
          <p:cNvSpPr>
            <a:spLocks noGrp="1"/>
          </p:cNvSpPr>
          <p:nvPr>
            <p:ph type="title"/>
          </p:nvPr>
        </p:nvSpPr>
        <p:spPr>
          <a:xfrm>
            <a:off x="628650" y="231111"/>
            <a:ext cx="7886700" cy="826531"/>
          </a:xfrm>
        </p:spPr>
        <p:txBody>
          <a:bodyPr/>
          <a:lstStyle/>
          <a:p>
            <a:pPr algn="ctr"/>
            <a:r>
              <a:rPr lang="en-US" dirty="0" smtClean="0"/>
              <a:t>Grant Emphasized Use of Funds</a:t>
            </a:r>
            <a:endParaRPr lang="en-US" dirty="0"/>
          </a:p>
        </p:txBody>
      </p:sp>
    </p:spTree>
    <p:extLst>
      <p:ext uri="{BB962C8B-B14F-4D97-AF65-F5344CB8AC3E}">
        <p14:creationId xmlns:p14="http://schemas.microsoft.com/office/powerpoint/2010/main" val="143297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085" y="1386173"/>
            <a:ext cx="7886700" cy="4542353"/>
          </a:xfrm>
        </p:spPr>
        <p:txBody>
          <a:bodyPr>
            <a:normAutofit/>
          </a:bodyPr>
          <a:lstStyle/>
          <a:p>
            <a:r>
              <a:rPr lang="en-US" dirty="0" smtClean="0">
                <a:solidFill>
                  <a:schemeClr val="bg2">
                    <a:lumMod val="10000"/>
                  </a:schemeClr>
                </a:solidFill>
              </a:rPr>
              <a:t>All expenditures </a:t>
            </a:r>
            <a:r>
              <a:rPr lang="en-US" dirty="0">
                <a:solidFill>
                  <a:schemeClr val="bg2">
                    <a:lumMod val="10000"/>
                  </a:schemeClr>
                </a:solidFill>
              </a:rPr>
              <a:t>must meet grant guidelines and be “allowable</a:t>
            </a:r>
            <a:r>
              <a:rPr lang="en-US" dirty="0" smtClean="0">
                <a:solidFill>
                  <a:schemeClr val="bg2">
                    <a:lumMod val="10000"/>
                  </a:schemeClr>
                </a:solidFill>
              </a:rPr>
              <a:t>.”</a:t>
            </a:r>
          </a:p>
          <a:p>
            <a:pPr marL="0" indent="0">
              <a:buNone/>
            </a:pPr>
            <a:r>
              <a:rPr lang="en-US" dirty="0" smtClean="0">
                <a:solidFill>
                  <a:schemeClr val="bg2">
                    <a:lumMod val="10000"/>
                  </a:schemeClr>
                </a:solidFill>
              </a:rPr>
              <a:t> </a:t>
            </a:r>
            <a:endParaRPr lang="en-US" dirty="0">
              <a:solidFill>
                <a:schemeClr val="bg2">
                  <a:lumMod val="10000"/>
                </a:schemeClr>
              </a:solidFill>
            </a:endParaRPr>
          </a:p>
          <a:p>
            <a:r>
              <a:rPr lang="en-US" dirty="0" smtClean="0">
                <a:solidFill>
                  <a:schemeClr val="bg2">
                    <a:lumMod val="10000"/>
                  </a:schemeClr>
                </a:solidFill>
              </a:rPr>
              <a:t>Grant funds may only be expended in areas of “needs” or “opportunities” identified as a priority by your CLNA (Section 2).</a:t>
            </a:r>
          </a:p>
          <a:p>
            <a:pPr marL="0" indent="0">
              <a:buNone/>
            </a:pPr>
            <a:endParaRPr lang="en-US" dirty="0" smtClean="0">
              <a:solidFill>
                <a:schemeClr val="bg2">
                  <a:lumMod val="10000"/>
                </a:schemeClr>
              </a:solidFill>
            </a:endParaRPr>
          </a:p>
          <a:p>
            <a:r>
              <a:rPr lang="en-US" dirty="0" smtClean="0">
                <a:solidFill>
                  <a:schemeClr val="bg2">
                    <a:lumMod val="10000"/>
                  </a:schemeClr>
                </a:solidFill>
              </a:rPr>
              <a:t>Expenditures must be assigned to one of the program codes identified in the “</a:t>
            </a:r>
            <a:r>
              <a:rPr lang="en-US" b="1" i="1" dirty="0" smtClean="0">
                <a:solidFill>
                  <a:schemeClr val="bg2">
                    <a:lumMod val="10000"/>
                  </a:schemeClr>
                </a:solidFill>
              </a:rPr>
              <a:t>Use of Funds Guidebook</a:t>
            </a:r>
            <a:r>
              <a:rPr lang="en-US" dirty="0" smtClean="0">
                <a:solidFill>
                  <a:schemeClr val="bg2">
                    <a:lumMod val="10000"/>
                  </a:schemeClr>
                </a:solidFill>
              </a:rPr>
              <a:t>” and OCAS Coding manual.  (Section 4).</a:t>
            </a:r>
          </a:p>
          <a:p>
            <a:pPr lvl="2"/>
            <a:r>
              <a:rPr lang="en-US" sz="1800" u="sng" dirty="0" smtClean="0">
                <a:solidFill>
                  <a:schemeClr val="bg2">
                    <a:lumMod val="10000"/>
                  </a:schemeClr>
                </a:solidFill>
              </a:rPr>
              <a:t>Example</a:t>
            </a:r>
            <a:r>
              <a:rPr lang="en-US" sz="1800" dirty="0" smtClean="0">
                <a:solidFill>
                  <a:schemeClr val="bg2">
                    <a:lumMod val="10000"/>
                  </a:schemeClr>
                </a:solidFill>
              </a:rPr>
              <a:t>:  </a:t>
            </a:r>
          </a:p>
          <a:p>
            <a:pPr marL="651510" lvl="2" indent="0">
              <a:buNone/>
            </a:pPr>
            <a:r>
              <a:rPr lang="en-US" sz="1800" dirty="0">
                <a:solidFill>
                  <a:schemeClr val="bg2">
                    <a:lumMod val="10000"/>
                  </a:schemeClr>
                </a:solidFill>
              </a:rPr>
              <a:t>	 </a:t>
            </a:r>
            <a:r>
              <a:rPr lang="en-US" sz="1800" dirty="0" smtClean="0">
                <a:solidFill>
                  <a:schemeClr val="bg2">
                    <a:lumMod val="10000"/>
                  </a:schemeClr>
                </a:solidFill>
              </a:rPr>
              <a:t>     CLNA Student Performance area includes:</a:t>
            </a:r>
          </a:p>
          <a:p>
            <a:pPr lvl="3"/>
            <a:r>
              <a:rPr lang="en-US" sz="1800" dirty="0" smtClean="0">
                <a:solidFill>
                  <a:schemeClr val="bg2">
                    <a:lumMod val="10000"/>
                  </a:schemeClr>
                </a:solidFill>
              </a:rPr>
              <a:t>Academic Integration (330)</a:t>
            </a:r>
          </a:p>
          <a:p>
            <a:pPr lvl="3"/>
            <a:r>
              <a:rPr lang="en-US" sz="1800" dirty="0" smtClean="0">
                <a:solidFill>
                  <a:schemeClr val="bg2">
                    <a:lumMod val="10000"/>
                  </a:schemeClr>
                </a:solidFill>
              </a:rPr>
              <a:t>Evaluation (337)</a:t>
            </a:r>
          </a:p>
          <a:p>
            <a:pPr lvl="3"/>
            <a:r>
              <a:rPr lang="en-US" sz="1800" dirty="0" smtClean="0">
                <a:solidFill>
                  <a:schemeClr val="bg2">
                    <a:lumMod val="10000"/>
                  </a:schemeClr>
                </a:solidFill>
              </a:rPr>
              <a:t>Secondary/Post-Secondary Link (340)</a:t>
            </a:r>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628650" y="204354"/>
            <a:ext cx="7886700" cy="911014"/>
          </a:xfrm>
        </p:spPr>
        <p:txBody>
          <a:bodyPr>
            <a:normAutofit/>
          </a:bodyPr>
          <a:lstStyle/>
          <a:p>
            <a:pPr algn="ctr"/>
            <a:r>
              <a:rPr lang="en-US" dirty="0"/>
              <a:t>Use of Funds – Application</a:t>
            </a:r>
          </a:p>
        </p:txBody>
      </p:sp>
    </p:spTree>
    <p:extLst>
      <p:ext uri="{BB962C8B-B14F-4D97-AF65-F5344CB8AC3E}">
        <p14:creationId xmlns:p14="http://schemas.microsoft.com/office/powerpoint/2010/main" val="411366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88271"/>
            <a:ext cx="7886700" cy="4458903"/>
          </a:xfrm>
        </p:spPr>
        <p:txBody>
          <a:bodyPr>
            <a:normAutofit lnSpcReduction="10000"/>
          </a:bodyPr>
          <a:lstStyle/>
          <a:p>
            <a:r>
              <a:rPr lang="en-US" dirty="0" smtClean="0">
                <a:solidFill>
                  <a:schemeClr val="bg2">
                    <a:lumMod val="10000"/>
                  </a:schemeClr>
                </a:solidFill>
              </a:rPr>
              <a:t>Section 1 – FFATA Information (Federal Financial Information                             		   Collection Requirements</a:t>
            </a:r>
          </a:p>
          <a:p>
            <a:pPr marL="0" indent="0">
              <a:buNone/>
            </a:pPr>
            <a:endParaRPr lang="en-US" dirty="0" smtClean="0">
              <a:solidFill>
                <a:schemeClr val="bg2">
                  <a:lumMod val="10000"/>
                </a:schemeClr>
              </a:solidFill>
            </a:endParaRPr>
          </a:p>
          <a:p>
            <a:r>
              <a:rPr lang="en-US" dirty="0" smtClean="0">
                <a:solidFill>
                  <a:schemeClr val="bg2">
                    <a:lumMod val="10000"/>
                  </a:schemeClr>
                </a:solidFill>
              </a:rPr>
              <a:t>Section 2 – Comprehensive Local Needs Assessment</a:t>
            </a:r>
          </a:p>
          <a:p>
            <a:pPr marL="0" indent="0">
              <a:buNone/>
            </a:pPr>
            <a:endParaRPr lang="en-US" dirty="0" smtClean="0">
              <a:solidFill>
                <a:schemeClr val="bg2">
                  <a:lumMod val="10000"/>
                </a:schemeClr>
              </a:solidFill>
            </a:endParaRPr>
          </a:p>
          <a:p>
            <a:r>
              <a:rPr lang="en-US" dirty="0" smtClean="0">
                <a:solidFill>
                  <a:schemeClr val="bg2">
                    <a:lumMod val="10000"/>
                  </a:schemeClr>
                </a:solidFill>
              </a:rPr>
              <a:t>Section 3 – Programs of Study</a:t>
            </a:r>
          </a:p>
          <a:p>
            <a:pPr marL="0" indent="0">
              <a:buNone/>
            </a:pPr>
            <a:endParaRPr lang="en-US" dirty="0" smtClean="0">
              <a:solidFill>
                <a:schemeClr val="bg2">
                  <a:lumMod val="10000"/>
                </a:schemeClr>
              </a:solidFill>
            </a:endParaRPr>
          </a:p>
          <a:p>
            <a:r>
              <a:rPr lang="en-US" dirty="0" smtClean="0">
                <a:solidFill>
                  <a:schemeClr val="bg2">
                    <a:lumMod val="10000"/>
                  </a:schemeClr>
                </a:solidFill>
              </a:rPr>
              <a:t>Section 4 – Budget Narrative</a:t>
            </a:r>
          </a:p>
          <a:p>
            <a:pPr marL="0" indent="0">
              <a:buNone/>
            </a:pPr>
            <a:endParaRPr lang="en-US" dirty="0" smtClean="0">
              <a:solidFill>
                <a:schemeClr val="bg2">
                  <a:lumMod val="10000"/>
                </a:schemeClr>
              </a:solidFill>
            </a:endParaRPr>
          </a:p>
          <a:p>
            <a:r>
              <a:rPr lang="en-US" dirty="0" smtClean="0">
                <a:solidFill>
                  <a:schemeClr val="bg2">
                    <a:lumMod val="10000"/>
                  </a:schemeClr>
                </a:solidFill>
              </a:rPr>
              <a:t>Section 5 – Organization Overview</a:t>
            </a:r>
          </a:p>
          <a:p>
            <a:pPr marL="0" indent="0">
              <a:buNone/>
            </a:pPr>
            <a:endParaRPr lang="en-US" dirty="0" smtClean="0">
              <a:solidFill>
                <a:schemeClr val="bg2">
                  <a:lumMod val="10000"/>
                </a:schemeClr>
              </a:solidFill>
            </a:endParaRPr>
          </a:p>
          <a:p>
            <a:r>
              <a:rPr lang="en-US" dirty="0" smtClean="0">
                <a:solidFill>
                  <a:schemeClr val="bg2">
                    <a:lumMod val="10000"/>
                  </a:schemeClr>
                </a:solidFill>
              </a:rPr>
              <a:t>Section 6 – Itemized Budget Guidelines</a:t>
            </a:r>
            <a:endParaRPr lang="en-US" dirty="0">
              <a:solidFill>
                <a:schemeClr val="bg2">
                  <a:lumMod val="10000"/>
                </a:schemeClr>
              </a:solidFill>
            </a:endParaRPr>
          </a:p>
        </p:txBody>
      </p:sp>
      <p:sp>
        <p:nvSpPr>
          <p:cNvPr id="3" name="Title 2"/>
          <p:cNvSpPr>
            <a:spLocks noGrp="1"/>
          </p:cNvSpPr>
          <p:nvPr>
            <p:ph type="title"/>
          </p:nvPr>
        </p:nvSpPr>
        <p:spPr>
          <a:xfrm>
            <a:off x="628650" y="231112"/>
            <a:ext cx="7886700" cy="957159"/>
          </a:xfrm>
        </p:spPr>
        <p:txBody>
          <a:bodyPr/>
          <a:lstStyle/>
          <a:p>
            <a:pPr algn="ctr"/>
            <a:r>
              <a:rPr lang="en-US" dirty="0" smtClean="0"/>
              <a:t>Grant Worksheet Application</a:t>
            </a:r>
            <a:endParaRPr lang="en-US" dirty="0"/>
          </a:p>
        </p:txBody>
      </p:sp>
    </p:spTree>
    <p:extLst>
      <p:ext uri="{BB962C8B-B14F-4D97-AF65-F5344CB8AC3E}">
        <p14:creationId xmlns:p14="http://schemas.microsoft.com/office/powerpoint/2010/main" val="98487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T White With Red Bar">
  <a:themeElements>
    <a:clrScheme name="Custom 9">
      <a:dk1>
        <a:srgbClr val="FFFFFF"/>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reerTech">
      <a:majorFont>
        <a:latin typeface="DIN-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erTech-White-Template-112019.potx" id="{A7A5C502-8CC1-4D33-B248-A11D6B2D4512}" vid="{3AFE919D-D8D7-4C08-9848-645B4C930B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8ADFD0ADFD35479463E3F671804002" ma:contentTypeVersion="11" ma:contentTypeDescription="Create a new document." ma:contentTypeScope="" ma:versionID="f805c7f2c90b52f23ff9d6252f208ea8">
  <xsd:schema xmlns:xsd="http://www.w3.org/2001/XMLSchema" xmlns:xs="http://www.w3.org/2001/XMLSchema" xmlns:p="http://schemas.microsoft.com/office/2006/metadata/properties" xmlns:ns1="http://schemas.microsoft.com/sharepoint/v3" xmlns:ns3="06b38fde-8c44-47b8-b5bc-0dda074e40dd" targetNamespace="http://schemas.microsoft.com/office/2006/metadata/properties" ma:root="true" ma:fieldsID="2d9951b7ee6785e151568b2d65f16c80" ns1:_="" ns3:_="">
    <xsd:import namespace="http://schemas.microsoft.com/sharepoint/v3"/>
    <xsd:import namespace="06b38fde-8c44-47b8-b5bc-0dda074e40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b38fde-8c44-47b8-b5bc-0dda074e4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F2110-AE09-4590-B1C1-F4309089F36E}">
  <ds:schemaRefs>
    <ds:schemaRef ds:uri="http://schemas.microsoft.com/sharepoint/v3/contenttype/forms"/>
  </ds:schemaRefs>
</ds:datastoreItem>
</file>

<file path=customXml/itemProps2.xml><?xml version="1.0" encoding="utf-8"?>
<ds:datastoreItem xmlns:ds="http://schemas.openxmlformats.org/officeDocument/2006/customXml" ds:itemID="{AE3AC6A8-2A10-4EEC-A007-5871479937F6}">
  <ds:schemaRefs>
    <ds:schemaRef ds:uri="http://schemas.microsoft.com/sharepoint/v3"/>
    <ds:schemaRef ds:uri="http://purl.org/dc/terms/"/>
    <ds:schemaRef ds:uri="http://schemas.openxmlformats.org/package/2006/metadata/core-properties"/>
    <ds:schemaRef ds:uri="06b38fde-8c44-47b8-b5bc-0dda074e40d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3D1D6AA-495A-491A-BED5-23B6415EA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b38fde-8c44-47b8-b5bc-0dda074e4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CareerTech-White-Template-112019-2</Template>
  <TotalTime>1665</TotalTime>
  <Words>4521</Words>
  <Application>Microsoft Office PowerPoint</Application>
  <PresentationFormat>On-screen Show (4:3)</PresentationFormat>
  <Paragraphs>570</Paragraphs>
  <Slides>66</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Calibri</vt:lpstr>
      <vt:lpstr>Arial Black</vt:lpstr>
      <vt:lpstr>DIN-Bold</vt:lpstr>
      <vt:lpstr>Arial</vt:lpstr>
      <vt:lpstr>CT White With Red Bar</vt:lpstr>
      <vt:lpstr>Writing the FY -21 Carl Perkins Basic Grant Application</vt:lpstr>
      <vt:lpstr>Introductions</vt:lpstr>
      <vt:lpstr>New Four-Year Application</vt:lpstr>
      <vt:lpstr>Major changes in Carl Perkins V</vt:lpstr>
      <vt:lpstr>Resources for Grant Writing </vt:lpstr>
      <vt:lpstr>How to Use the Technical Assistance Document</vt:lpstr>
      <vt:lpstr>Grant Emphasized Use of Funds</vt:lpstr>
      <vt:lpstr>Use of Funds – Application</vt:lpstr>
      <vt:lpstr>Grant Worksheet Application</vt:lpstr>
      <vt:lpstr>Section 1 – Federal Financial Information Collection Requirements</vt:lpstr>
      <vt:lpstr>Section 2 – Comprehensive Local Needs Assessment</vt:lpstr>
      <vt:lpstr>PowerPoint Presentation</vt:lpstr>
      <vt:lpstr>PowerPoint Presentation</vt:lpstr>
      <vt:lpstr>PowerPoint Presentation</vt:lpstr>
      <vt:lpstr>PowerPoint Presentation</vt:lpstr>
      <vt:lpstr>PowerPoint Presentation</vt:lpstr>
      <vt:lpstr>Section 2.1 - Priorities</vt:lpstr>
      <vt:lpstr>Section 2.2 - Action Items</vt:lpstr>
      <vt:lpstr>Section 2.3 – New CTE Programs</vt:lpstr>
      <vt:lpstr>Section 2.4 – CTE Information</vt:lpstr>
      <vt:lpstr>Roundtable Discussion – Section 2</vt:lpstr>
      <vt:lpstr>Section 3 - Programs of Study</vt:lpstr>
      <vt:lpstr>PowerPoint Presentation</vt:lpstr>
      <vt:lpstr>Section 3.1 – Programmatic Areas Offered</vt:lpstr>
      <vt:lpstr>Section 3.2 – Post-Secondary Certification, Licensure or Degree</vt:lpstr>
      <vt:lpstr>Additional Program of Study Information</vt:lpstr>
      <vt:lpstr>PowerPoint Presentation</vt:lpstr>
      <vt:lpstr>Roundtable Discussion – Section 3</vt:lpstr>
      <vt:lpstr>Section 4 – Budget Narrative</vt:lpstr>
      <vt:lpstr>PowerPoint Presentation</vt:lpstr>
      <vt:lpstr>PowerPoint Presentation</vt:lpstr>
      <vt:lpstr>Section 4.0 – Four Year Budget Overview</vt:lpstr>
      <vt:lpstr>Section 4.1 – Consortium Allocations</vt:lpstr>
      <vt:lpstr>Section 4.2 – Student Performance</vt:lpstr>
      <vt:lpstr>Section 4.3 – Labor Market Alignment</vt:lpstr>
      <vt:lpstr>Section 4.4 – Size, Scope and Quality</vt:lpstr>
      <vt:lpstr>Section 4.5 – Implementing Programs of Study</vt:lpstr>
      <vt:lpstr>Section 4.6 – Staff Recruitment, Retention and Training</vt:lpstr>
      <vt:lpstr>Section 4.7 – Consortium Purchasing</vt:lpstr>
      <vt:lpstr>Roundtable Discussion – Section 4</vt:lpstr>
      <vt:lpstr>Section 5 – Organization Overview</vt:lpstr>
      <vt:lpstr>Section 5.1 – Career Exploration and Development </vt:lpstr>
      <vt:lpstr>Section 5.2 – High Skill, High Wage, In-Demand Information</vt:lpstr>
      <vt:lpstr>Section 5.3 – Career and Academic Counseling</vt:lpstr>
      <vt:lpstr>Section 5.4 – Challenging Academic and Technical Content</vt:lpstr>
      <vt:lpstr>Section 5.5 – Special Populations and High Skill, High Wage, In-Demand Jobs</vt:lpstr>
      <vt:lpstr>Section 5.6 – Non-Traditional Students</vt:lpstr>
      <vt:lpstr>Section 5.7 – Equal Access</vt:lpstr>
      <vt:lpstr>Section 5.8 – Non-Discrimination</vt:lpstr>
      <vt:lpstr>Section 5.9 – Work-Based Learning Opportunities</vt:lpstr>
      <vt:lpstr>Section 5.10 – Collaboration with Workforce Partners</vt:lpstr>
      <vt:lpstr>Section 5.11 – Post-Secondary Credit</vt:lpstr>
      <vt:lpstr>Section 5.12 – Staff Recruitment, Retention and Training</vt:lpstr>
      <vt:lpstr>Section 5.13 – Performance Data Gaps</vt:lpstr>
      <vt:lpstr>Roundtable Discussion – Section 5</vt:lpstr>
      <vt:lpstr>Narrative Completion</vt:lpstr>
      <vt:lpstr>Section 6 – Itemized Budget Guidelines</vt:lpstr>
      <vt:lpstr>PowerPoint Presentation</vt:lpstr>
      <vt:lpstr>Automatic Rejections</vt:lpstr>
      <vt:lpstr>Important Dates</vt:lpstr>
      <vt:lpstr>New Four-Year Application</vt:lpstr>
      <vt:lpstr>Scoring Rubric</vt:lpstr>
      <vt:lpstr>PowerPoint Presentation</vt:lpstr>
      <vt:lpstr>Helpful Hints</vt:lpstr>
      <vt:lpstr>PowerPoint Presentation</vt:lpstr>
      <vt:lpstr>Contact Information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Hamble</dc:creator>
  <cp:lastModifiedBy>Jordan Duck</cp:lastModifiedBy>
  <cp:revision>121</cp:revision>
  <cp:lastPrinted>2020-02-26T21:26:32Z</cp:lastPrinted>
  <dcterms:created xsi:type="dcterms:W3CDTF">2020-02-19T20:35:13Z</dcterms:created>
  <dcterms:modified xsi:type="dcterms:W3CDTF">2021-02-09T17:10:34Z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0x010100A98ADFD0ADFD35479463E3F671804002</vt:lpwstr>
  </property>
</Properties>
</file>