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embeddedFontLst>
    <p:embeddedFont>
      <p:font typeface="Canva Sans" panose="020B0604020202020204" charset="0"/>
      <p:regular r:id="rId35"/>
    </p:embeddedFont>
    <p:embeddedFont>
      <p:font typeface="Canva Sans Bold" panose="020B0604020202020204" charset="0"/>
      <p:regular r:id="rId36"/>
    </p:embeddedFont>
    <p:embeddedFont>
      <p:font typeface="Century Gothic Paneuropean Bold" panose="020B0604020202020204" charset="0"/>
      <p:regular r:id="rId37"/>
    </p:embeddedFont>
    <p:embeddedFont>
      <p:font typeface="DM Sans" pitchFamily="2" charset="0"/>
      <p:regular r:id="rId38"/>
    </p:embeddedFont>
    <p:embeddedFont>
      <p:font typeface="DM Sans Bold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Bold" panose="020B0806030504020204" charset="0"/>
      <p:regular r:id="rId44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ACE61-D52E-4BF6-A06D-C8845BA9490B}" v="2" dt="2025-11-19T19:07:0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1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InXzW0KI5zc&amp;t=4s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ideshare.net/slideshow/language-frame-revision/32233797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kV2k4j0-74" TargetMode="External"/><Relationship Id="rId3" Type="http://schemas.openxmlformats.org/officeDocument/2006/relationships/image" Target="../media/image26.svg"/><Relationship Id="rId7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mQRHuR0fsI?si=bzhfmTYVNKZ83L8U" TargetMode="External"/><Relationship Id="rId3" Type="http://schemas.openxmlformats.org/officeDocument/2006/relationships/image" Target="../media/image26.svg"/><Relationship Id="rId7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hyperlink" Target="https://youtu.be/2sX5OjX3kJY?si=AGZ1_ZVNMAPlxKNj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j/84409259166" TargetMode="External"/><Relationship Id="rId13" Type="http://schemas.openxmlformats.org/officeDocument/2006/relationships/hyperlink" Target="https://us02web.zoom.us/j/84328916721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us02web.zoom.us/j/83253924404" TargetMode="External"/><Relationship Id="rId12" Type="http://schemas.openxmlformats.org/officeDocument/2006/relationships/hyperlink" Target="https://us02web.zoom.us/j/863384818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s02web.zoom.us/j/83273589498" TargetMode="External"/><Relationship Id="rId11" Type="http://schemas.openxmlformats.org/officeDocument/2006/relationships/hyperlink" Target="https://us02web.zoom.us/j/81270390668" TargetMode="External"/><Relationship Id="rId5" Type="http://schemas.openxmlformats.org/officeDocument/2006/relationships/hyperlink" Target="https://us02web.zoom.us/j/83873772596" TargetMode="External"/><Relationship Id="rId10" Type="http://schemas.openxmlformats.org/officeDocument/2006/relationships/hyperlink" Target="https://us02web.zoom.us/j/89682871239" TargetMode="External"/><Relationship Id="rId4" Type="http://schemas.openxmlformats.org/officeDocument/2006/relationships/hyperlink" Target="https://us02web.zoom.us/j/88112880870" TargetMode="External"/><Relationship Id="rId9" Type="http://schemas.openxmlformats.org/officeDocument/2006/relationships/hyperlink" Target="https://us02web.zoom.us/j/8679632281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810" y="1013791"/>
            <a:ext cx="10484351" cy="404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sz="57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Instructional Coach PLC: Interactive reading: Including student talk for deeper understanding.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67515" y="5990939"/>
            <a:ext cx="10374805" cy="256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489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November 19, 2025</a:t>
            </a:r>
          </a:p>
          <a:p>
            <a:pPr algn="ctr">
              <a:lnSpc>
                <a:spcPts val="6857"/>
              </a:lnSpc>
            </a:pPr>
            <a:r>
              <a:rPr lang="en-US" sz="489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12:00 PM</a:t>
            </a:r>
          </a:p>
          <a:p>
            <a:pPr algn="ctr">
              <a:lnSpc>
                <a:spcPts val="6857"/>
              </a:lnSpc>
            </a:pPr>
            <a:r>
              <a:rPr lang="en-US" sz="489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stephanie.coca@careertech.ok.gov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43088" y="398464"/>
            <a:ext cx="14493345" cy="75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9"/>
              </a:lnSpc>
            </a:pPr>
            <a:r>
              <a:rPr lang="en-US" sz="442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does Sheltered Content Instruction look like?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9057" y="1808747"/>
            <a:ext cx="13455257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Sheltered Content Instruction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90909" y="2441341"/>
            <a:ext cx="13564410" cy="1244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477" lvl="1" indent="-255238" algn="l">
              <a:lnSpc>
                <a:spcPts val="3310"/>
              </a:lnSpc>
              <a:buFont typeface="Arial"/>
              <a:buChar char="•"/>
            </a:pPr>
            <a:r>
              <a:rPr lang="en-US" sz="236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</a:t>
            </a:r>
            <a:r>
              <a:rPr lang="en-US" sz="2364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Aware</a:t>
            </a:r>
            <a:r>
              <a:rPr lang="en-US" sz="236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” lesson design. </a:t>
            </a:r>
          </a:p>
          <a:p>
            <a:pPr marL="1020953" lvl="2" indent="-340318" algn="l">
              <a:lnSpc>
                <a:spcPts val="3310"/>
              </a:lnSpc>
              <a:buFont typeface="Arial"/>
              <a:buChar char="⚬"/>
            </a:pPr>
            <a:r>
              <a:rPr lang="en-US" sz="236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Example: Science lesson on ecosystems (content), compare and contrast discussions or descriptions (language)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90909" y="3815323"/>
            <a:ext cx="14105297" cy="1244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367" lvl="1" indent="-255183" algn="l">
              <a:lnSpc>
                <a:spcPts val="3309"/>
              </a:lnSpc>
              <a:buFont typeface="Arial"/>
              <a:buChar char="•"/>
            </a:pPr>
            <a:r>
              <a:rPr lang="en-US" sz="23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Incorporate </a:t>
            </a:r>
            <a:r>
              <a:rPr lang="en-US" sz="2363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Scaffolding Strategies </a:t>
            </a:r>
            <a:r>
              <a:rPr lang="en-US" sz="23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supports meaningful  ELL engagement and internalization of academic language.</a:t>
            </a:r>
          </a:p>
          <a:p>
            <a:pPr marL="1020733" lvl="2" indent="-340244" algn="l">
              <a:lnSpc>
                <a:spcPts val="3309"/>
              </a:lnSpc>
              <a:buFont typeface="Arial"/>
              <a:buChar char="⚬"/>
            </a:pPr>
            <a:r>
              <a:rPr lang="en-US" sz="236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visuals, graphic organizers, modeling, sentence frames, modeling, etc.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90909" y="5402403"/>
            <a:ext cx="9948553" cy="120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530" lvl="1" indent="-254265" algn="l">
              <a:lnSpc>
                <a:spcPts val="3297"/>
              </a:lnSpc>
              <a:buFont typeface="Arial"/>
              <a:buChar char="•"/>
            </a:pP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Meaningful </a:t>
            </a:r>
            <a:r>
              <a:rPr lang="en-US" sz="23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Vocabulary Instruction </a:t>
            </a: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enhance understanding.</a:t>
            </a:r>
          </a:p>
          <a:p>
            <a:pPr marL="1017061" lvl="2" indent="-339020" algn="l">
              <a:lnSpc>
                <a:spcPts val="3297"/>
              </a:lnSpc>
              <a:buFont typeface="Arial"/>
              <a:buChar char="⚬"/>
            </a:pP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Focus on </a:t>
            </a:r>
            <a:r>
              <a:rPr lang="en-US" sz="23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Tier 2</a:t>
            </a: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and </a:t>
            </a:r>
            <a:r>
              <a:rPr lang="en-US" sz="23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Tier 3</a:t>
            </a: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words (e.g. analyze, photosynthesis)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90909" y="6761721"/>
            <a:ext cx="13982831" cy="12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9955" lvl="1" indent="-254978" algn="l">
              <a:lnSpc>
                <a:spcPts val="3306"/>
              </a:lnSpc>
              <a:buFont typeface="Arial"/>
              <a:buChar char="•"/>
            </a:pPr>
            <a:r>
              <a:rPr lang="en-US" sz="236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Focus on the use of </a:t>
            </a:r>
            <a:r>
              <a:rPr lang="en-US" sz="236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Comprehensible Input</a:t>
            </a:r>
            <a:r>
              <a:rPr lang="en-US" sz="236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techniques.</a:t>
            </a:r>
          </a:p>
          <a:p>
            <a:pPr marL="1019911" lvl="2" indent="-339970" algn="l">
              <a:lnSpc>
                <a:spcPts val="3306"/>
              </a:lnSpc>
              <a:buFont typeface="Arial"/>
              <a:buChar char="⚬"/>
            </a:pPr>
            <a:r>
              <a:rPr lang="en-US" sz="236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Adjust teacher talk: slower speech, clear enunciation, paraphrasing, using visuals</a:t>
            </a:r>
          </a:p>
          <a:p>
            <a:pPr marL="1019911" lvl="2" indent="-339970" algn="l">
              <a:lnSpc>
                <a:spcPts val="3306"/>
              </a:lnSpc>
              <a:buFont typeface="Arial"/>
              <a:buChar char="⚬"/>
            </a:pPr>
            <a:r>
              <a:rPr lang="en-US" sz="236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Check for understanding often and in varied ways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90909" y="8143418"/>
            <a:ext cx="13564410" cy="120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449" lvl="1" indent="-254225" algn="l">
              <a:lnSpc>
                <a:spcPts val="3297"/>
              </a:lnSpc>
              <a:buFont typeface="Arial"/>
              <a:buChar char="•"/>
            </a:pP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Teach with </a:t>
            </a:r>
            <a:r>
              <a:rPr lang="en-US" sz="23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Cultural Responsiveness</a:t>
            </a:r>
          </a:p>
          <a:p>
            <a:pPr marL="1016899" lvl="2" indent="-338966" algn="l">
              <a:lnSpc>
                <a:spcPts val="3297"/>
              </a:lnSpc>
              <a:buFont typeface="Arial"/>
              <a:buChar char="⚬"/>
            </a:pP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Build on students’ background knowledge and home cultures.</a:t>
            </a:r>
          </a:p>
          <a:p>
            <a:pPr marL="1016899" lvl="2" indent="-338966" algn="l">
              <a:lnSpc>
                <a:spcPts val="3297"/>
              </a:lnSpc>
              <a:buFont typeface="Arial"/>
              <a:buChar char="⚬"/>
            </a:pPr>
            <a:r>
              <a:rPr lang="en-US" sz="235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Validate their linguistic and cultural diversity.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23198" y="285018"/>
            <a:ext cx="9042447" cy="1150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4"/>
              </a:lnSpc>
            </a:pPr>
            <a:r>
              <a:rPr lang="en-US" sz="678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Scaffolding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918796" y="1028700"/>
            <a:ext cx="6880862" cy="8277728"/>
          </a:xfrm>
          <a:custGeom>
            <a:avLst/>
            <a:gdLst/>
            <a:ahLst/>
            <a:cxnLst/>
            <a:rect l="l" t="t" r="r" b="b"/>
            <a:pathLst>
              <a:path w="6880862" h="8277728">
                <a:moveTo>
                  <a:pt x="0" y="0"/>
                </a:moveTo>
                <a:lnTo>
                  <a:pt x="6880861" y="0"/>
                </a:lnTo>
                <a:lnTo>
                  <a:pt x="6880861" y="8277728"/>
                </a:lnTo>
                <a:lnTo>
                  <a:pt x="0" y="8277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8283" y="2907312"/>
            <a:ext cx="11301259" cy="4520504"/>
          </a:xfrm>
          <a:custGeom>
            <a:avLst/>
            <a:gdLst/>
            <a:ahLst/>
            <a:cxnLst/>
            <a:rect l="l" t="t" r="r" b="b"/>
            <a:pathLst>
              <a:path w="11301259" h="4520504">
                <a:moveTo>
                  <a:pt x="0" y="0"/>
                </a:moveTo>
                <a:lnTo>
                  <a:pt x="11301259" y="0"/>
                </a:lnTo>
                <a:lnTo>
                  <a:pt x="11301259" y="4520504"/>
                </a:lnTo>
                <a:lnTo>
                  <a:pt x="0" y="4520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55876" y="5143500"/>
            <a:ext cx="1227942" cy="835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03368" y="1420667"/>
            <a:ext cx="6369771" cy="8140430"/>
          </a:xfrm>
          <a:custGeom>
            <a:avLst/>
            <a:gdLst/>
            <a:ahLst/>
            <a:cxnLst/>
            <a:rect l="l" t="t" r="r" b="b"/>
            <a:pathLst>
              <a:path w="6369771" h="8140430">
                <a:moveTo>
                  <a:pt x="0" y="0"/>
                </a:moveTo>
                <a:lnTo>
                  <a:pt x="6369771" y="0"/>
                </a:lnTo>
                <a:lnTo>
                  <a:pt x="6369771" y="8140429"/>
                </a:lnTo>
                <a:lnTo>
                  <a:pt x="0" y="8140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539939" y="1420667"/>
            <a:ext cx="6442234" cy="8108128"/>
          </a:xfrm>
          <a:custGeom>
            <a:avLst/>
            <a:gdLst/>
            <a:ahLst/>
            <a:cxnLst/>
            <a:rect l="l" t="t" r="r" b="b"/>
            <a:pathLst>
              <a:path w="6442234" h="8108128">
                <a:moveTo>
                  <a:pt x="0" y="0"/>
                </a:moveTo>
                <a:lnTo>
                  <a:pt x="6442234" y="0"/>
                </a:lnTo>
                <a:lnTo>
                  <a:pt x="6442234" y="8108128"/>
                </a:lnTo>
                <a:lnTo>
                  <a:pt x="0" y="8108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94740" y="287525"/>
            <a:ext cx="15165792" cy="92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3"/>
              </a:lnSpc>
            </a:pPr>
            <a:r>
              <a:rPr lang="en-US" sz="54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Teacher Checklist to Support ALL Students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887006" y="705210"/>
            <a:ext cx="14724780" cy="99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0"/>
              </a:lnSpc>
            </a:pPr>
            <a:r>
              <a:rPr lang="en-US" sz="590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Formative and Summative Assessment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23217" y="3429416"/>
            <a:ext cx="9646146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individual, explicit feedback can be provided.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23217" y="4335805"/>
            <a:ext cx="9012734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Instructional experiences are more intentional.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11153" y="2573362"/>
            <a:ext cx="4225677" cy="51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With a clear end goal: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23217" y="5243220"/>
            <a:ext cx="1270605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are better prepared for the challenge they are involved in.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23217" y="6167013"/>
            <a:ext cx="8857952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Instructors are happier with student products.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63579" y="2274983"/>
            <a:ext cx="13964267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Choose the final product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you would like your students to do to show their understanding of the    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concepts. Working from the End to the Beginning.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39350" y="250326"/>
            <a:ext cx="14000289" cy="165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Reminder: Steps to Integrating language into content and supporting guided student talk.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61867" y="3218582"/>
            <a:ext cx="13964267" cy="36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o the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end product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yourself. Create a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sample student response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61867" y="4153842"/>
            <a:ext cx="13964267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3: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Create a list 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of the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academic/content language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students will have to know to be successful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for 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project completion.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61867" y="5119072"/>
            <a:ext cx="13964267" cy="226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4: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Choose which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function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is most imp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ortant to completing this project. 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Cause and Effect?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Compare and Contrast?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 and Describe?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Proposition and Support?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Sequence?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63579" y="7759307"/>
            <a:ext cx="13964267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5: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Create a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template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for stude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nts to follow if they need it that includes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list of important language </a:t>
            </a:r>
          </a:p>
          <a:p>
            <a:pPr algn="l">
              <a:lnSpc>
                <a:spcPts val="3050"/>
              </a:lnSpc>
            </a:pP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</a:t>
            </a:r>
            <a:r>
              <a:rPr lang="en-US" sz="2178" b="1" u="none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frames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343" y="-989670"/>
            <a:ext cx="1080715" cy="2674621"/>
            <a:chOff x="0" y="0"/>
            <a:chExt cx="284633" cy="704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0743" y="-837270"/>
            <a:ext cx="1080715" cy="2674621"/>
            <a:chOff x="0" y="0"/>
            <a:chExt cx="284633" cy="704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45446" y="-837270"/>
            <a:ext cx="1080715" cy="2674621"/>
            <a:chOff x="0" y="0"/>
            <a:chExt cx="284633" cy="7044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113539" y="3629291"/>
            <a:ext cx="14506111" cy="151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5"/>
              </a:lnSpc>
            </a:pPr>
            <a:r>
              <a:rPr lang="en-US" sz="5542" b="1">
                <a:solidFill>
                  <a:srgbClr val="1C21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Structured Talk Routines: Builds understanding, fluency, and self-efficacy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49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727937" y="2783551"/>
            <a:ext cx="767651" cy="780422"/>
          </a:xfrm>
          <a:custGeom>
            <a:avLst/>
            <a:gdLst/>
            <a:ahLst/>
            <a:cxnLst/>
            <a:rect l="l" t="t" r="r" b="b"/>
            <a:pathLst>
              <a:path w="767651" h="780422">
                <a:moveTo>
                  <a:pt x="0" y="0"/>
                </a:moveTo>
                <a:lnTo>
                  <a:pt x="767651" y="0"/>
                </a:lnTo>
                <a:lnTo>
                  <a:pt x="767651" y="780422"/>
                </a:lnTo>
                <a:lnTo>
                  <a:pt x="0" y="780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903566" y="2697514"/>
            <a:ext cx="827875" cy="838547"/>
          </a:xfrm>
          <a:custGeom>
            <a:avLst/>
            <a:gdLst/>
            <a:ahLst/>
            <a:cxnLst/>
            <a:rect l="l" t="t" r="r" b="b"/>
            <a:pathLst>
              <a:path w="827875" h="838547">
                <a:moveTo>
                  <a:pt x="0" y="0"/>
                </a:moveTo>
                <a:lnTo>
                  <a:pt x="827875" y="0"/>
                </a:lnTo>
                <a:lnTo>
                  <a:pt x="827875" y="838547"/>
                </a:lnTo>
                <a:lnTo>
                  <a:pt x="0" y="838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712220" y="1857753"/>
            <a:ext cx="832127" cy="839761"/>
          </a:xfrm>
          <a:custGeom>
            <a:avLst/>
            <a:gdLst/>
            <a:ahLst/>
            <a:cxnLst/>
            <a:rect l="l" t="t" r="r" b="b"/>
            <a:pathLst>
              <a:path w="832127" h="839761">
                <a:moveTo>
                  <a:pt x="0" y="0"/>
                </a:moveTo>
                <a:lnTo>
                  <a:pt x="832126" y="0"/>
                </a:lnTo>
                <a:lnTo>
                  <a:pt x="832126" y="839761"/>
                </a:lnTo>
                <a:lnTo>
                  <a:pt x="0" y="839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791112" y="2230009"/>
            <a:ext cx="11873650" cy="133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7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 will understand________________________ and will be able to</a:t>
            </a:r>
          </a:p>
          <a:p>
            <a:pPr algn="l">
              <a:lnSpc>
                <a:spcPts val="3597"/>
              </a:lnSpc>
            </a:pPr>
            <a:endParaRPr lang="en-US" sz="256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97"/>
              </a:lnSpc>
            </a:pPr>
            <a:r>
              <a:rPr lang="en-US" sz="256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__________________________ in/by _____________________________.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14290" y="435601"/>
            <a:ext cx="10518487" cy="110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650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 Learning Goals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88280" y="4415143"/>
            <a:ext cx="13453749" cy="188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0"/>
              </a:lnSpc>
              <a:spcBef>
                <a:spcPct val="0"/>
              </a:spcBef>
            </a:pPr>
            <a:r>
              <a:rPr lang="en-US" sz="269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 will understand how to </a:t>
            </a:r>
            <a:r>
              <a:rPr lang="en-US" sz="2693" b="1">
                <a:solidFill>
                  <a:srgbClr val="3268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complete a fillet weld in the flat position that meets the visual inspection criteria of the AWS D1.1 Structural Welding Code</a:t>
            </a:r>
            <a:r>
              <a:rPr lang="en-US" sz="269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and </a:t>
            </a:r>
            <a:r>
              <a:rPr lang="en-US" sz="2693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will be able to use explain and describe and sequence language </a:t>
            </a:r>
            <a:r>
              <a:rPr lang="en-US" sz="2693" b="1" u="sng">
                <a:solidFill>
                  <a:srgbClr val="FFBD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by teaching the concept using a live or recorded demonstration.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49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73407" y="402947"/>
            <a:ext cx="15145536" cy="81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48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Backward Design: Creating a student product.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38724" y="1650814"/>
            <a:ext cx="1498021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 will understand how to complete a fillet weld in the flat position that meets the visual inspection criteria of the AWS D1.1 Structural Welding Code and </a:t>
            </a:r>
            <a:r>
              <a:rPr lang="en-US" sz="18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will be able to use sequence language  </a:t>
            </a:r>
            <a:r>
              <a:rPr lang="en-US" sz="1899" b="1" u="none">
                <a:solidFill>
                  <a:srgbClr val="FEBC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by teaching the c</a:t>
            </a:r>
            <a:r>
              <a:rPr lang="en-US" sz="1899" b="1">
                <a:solidFill>
                  <a:srgbClr val="FEBC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oncept</a:t>
            </a:r>
            <a:r>
              <a:rPr lang="en-US" sz="1899" b="1" u="none">
                <a:solidFill>
                  <a:srgbClr val="FEBC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using a </a:t>
            </a:r>
            <a:r>
              <a:rPr lang="en-US" sz="1899" b="1">
                <a:solidFill>
                  <a:srgbClr val="FEBC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live or recorded </a:t>
            </a:r>
            <a:r>
              <a:rPr lang="en-US" sz="1899" b="1" u="none">
                <a:solidFill>
                  <a:srgbClr val="FEBC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demonstration.</a:t>
            </a:r>
          </a:p>
        </p:txBody>
      </p:sp>
      <p:pic>
        <p:nvPicPr>
          <p:cNvPr id="15" name="Picture 15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38724" y="3608201"/>
            <a:ext cx="6485993" cy="364552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037001" y="2869379"/>
            <a:ext cx="3554537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Important Vocabulary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32340" y="3589151"/>
            <a:ext cx="3147784" cy="589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A fillet weld </a:t>
            </a:r>
            <a:r>
              <a:rPr lang="en-US" sz="17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triangular cross-section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interior angle       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right angle (90°)  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joint                          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T-joints, lap joints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corner joints                                 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overlapping surfaces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intersecting surfaces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flat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convex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concave profile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leg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root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face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toe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throat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thick</a:t>
            </a:r>
          </a:p>
          <a:p>
            <a:pPr algn="l">
              <a:lnSpc>
                <a:spcPts val="2492"/>
              </a:lnSpc>
            </a:pPr>
            <a:r>
              <a:rPr lang="en-US" sz="178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thin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13372" y="2869379"/>
            <a:ext cx="2994273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Important Phrases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13372" y="3560576"/>
            <a:ext cx="2994273" cy="304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 is used to 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_______by fusing __________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This is ___________________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key point ____________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weld fills up 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position is____________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Lay________________________</a:t>
            </a:r>
          </a:p>
          <a:p>
            <a:pPr algn="l">
              <a:lnSpc>
                <a:spcPts val="2711"/>
              </a:lnSpc>
            </a:pPr>
            <a:r>
              <a:rPr lang="en-US" sz="1937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_________is tacked_________</a:t>
            </a:r>
          </a:p>
          <a:p>
            <a:pPr algn="l">
              <a:lnSpc>
                <a:spcPts val="2711"/>
              </a:lnSpc>
            </a:pPr>
            <a:endParaRPr lang="en-US" sz="1937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0" name="AutoShape 20"/>
          <p:cNvSpPr/>
          <p:nvPr/>
        </p:nvSpPr>
        <p:spPr>
          <a:xfrm flipV="1">
            <a:off x="13422872" y="2926529"/>
            <a:ext cx="0" cy="64922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H="1" flipV="1">
            <a:off x="9037001" y="3471449"/>
            <a:ext cx="768194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169370" y="4121583"/>
            <a:ext cx="7707559" cy="261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Cause and Effect?</a:t>
            </a:r>
          </a:p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Compare and Contrast?</a:t>
            </a:r>
          </a:p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 and Describe?</a:t>
            </a:r>
          </a:p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Proposition and Support?</a:t>
            </a:r>
          </a:p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Sequence?</a:t>
            </a:r>
          </a:p>
        </p:txBody>
      </p:sp>
      <p:sp>
        <p:nvSpPr>
          <p:cNvPr id="14" name="Freeform 14"/>
          <p:cNvSpPr/>
          <p:nvPr/>
        </p:nvSpPr>
        <p:spPr>
          <a:xfrm>
            <a:off x="3828229" y="4700840"/>
            <a:ext cx="4627633" cy="1354634"/>
          </a:xfrm>
          <a:custGeom>
            <a:avLst/>
            <a:gdLst/>
            <a:ahLst/>
            <a:cxnLst/>
            <a:rect l="l" t="t" r="r" b="b"/>
            <a:pathLst>
              <a:path w="4627633" h="1354634">
                <a:moveTo>
                  <a:pt x="0" y="0"/>
                </a:moveTo>
                <a:lnTo>
                  <a:pt x="4627633" y="0"/>
                </a:lnTo>
                <a:lnTo>
                  <a:pt x="4627633" y="1354635"/>
                </a:lnTo>
                <a:lnTo>
                  <a:pt x="0" y="1354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735241" y="355322"/>
            <a:ext cx="14554950" cy="118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72"/>
              </a:lnSpc>
            </a:pPr>
            <a:r>
              <a:rPr lang="en-US" sz="698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Content Object= Cognitive Task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29179" y="2126324"/>
            <a:ext cx="13287575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</a:t>
            </a:r>
            <a:r>
              <a:rPr lang="en-US" sz="217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how to complete a fillet weld in the flat position that meets the visual inspection criteria of the AWS D1.1 Structural Welding Code </a:t>
            </a:r>
            <a:r>
              <a:rPr lang="en-US" sz="2178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a live or recorded demonstration</a:t>
            </a:r>
            <a:r>
              <a:rPr lang="en-US" sz="2178">
                <a:solidFill>
                  <a:srgbClr val="4B53FA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35241" y="3318408"/>
            <a:ext cx="14252714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functional language the student will need to use?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5227" y="7828081"/>
            <a:ext cx="16997545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this language look like and how do I familiarize students with this language?</a:t>
            </a:r>
          </a:p>
        </p:txBody>
      </p:sp>
      <p:sp>
        <p:nvSpPr>
          <p:cNvPr id="19" name="Freeform 19"/>
          <p:cNvSpPr/>
          <p:nvPr/>
        </p:nvSpPr>
        <p:spPr>
          <a:xfrm>
            <a:off x="3339571" y="6066676"/>
            <a:ext cx="3273904" cy="958361"/>
          </a:xfrm>
          <a:custGeom>
            <a:avLst/>
            <a:gdLst/>
            <a:ahLst/>
            <a:cxnLst/>
            <a:rect l="l" t="t" r="r" b="b"/>
            <a:pathLst>
              <a:path w="3273904" h="958361">
                <a:moveTo>
                  <a:pt x="0" y="0"/>
                </a:moveTo>
                <a:lnTo>
                  <a:pt x="3273905" y="0"/>
                </a:lnTo>
                <a:lnTo>
                  <a:pt x="3273905" y="958361"/>
                </a:lnTo>
                <a:lnTo>
                  <a:pt x="0" y="958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976523" y="8747878"/>
            <a:ext cx="641970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u="sng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www.slideshare.net/slideshow/language-frame-revision/32233797"/>
              </a:rPr>
              <a:t>Language Function Frames Examples </a:t>
            </a:r>
            <a:r>
              <a:rPr lang="en-US" sz="2399" b="1" u="sng">
                <a:solidFill>
                  <a:srgbClr val="D15420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www.slideshare.net/slideshow/language-frame-revision/32233797"/>
              </a:rPr>
              <a:t>Here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4807" y="7314932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5" y="0"/>
                </a:lnTo>
                <a:lnTo>
                  <a:pt x="1594635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86631" y="221751"/>
            <a:ext cx="16171984" cy="22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Use </a:t>
            </a:r>
            <a:r>
              <a:rPr lang="en-US" sz="6587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Language Frames</a:t>
            </a: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that are portable and flexible.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976062" y="4732351"/>
            <a:ext cx="1588942" cy="645508"/>
          </a:xfrm>
          <a:custGeom>
            <a:avLst/>
            <a:gdLst/>
            <a:ahLst/>
            <a:cxnLst/>
            <a:rect l="l" t="t" r="r" b="b"/>
            <a:pathLst>
              <a:path w="1588942" h="645508">
                <a:moveTo>
                  <a:pt x="0" y="0"/>
                </a:moveTo>
                <a:lnTo>
                  <a:pt x="1588943" y="0"/>
                </a:lnTo>
                <a:lnTo>
                  <a:pt x="1588943" y="645508"/>
                </a:lnTo>
                <a:lnTo>
                  <a:pt x="0" y="6455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420370" y="8022765"/>
            <a:ext cx="12096143" cy="878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5"/>
              </a:lnSpc>
              <a:spcBef>
                <a:spcPct val="0"/>
              </a:spcBef>
            </a:pPr>
            <a:r>
              <a:rPr lang="en-US" sz="255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PProviding language frames that are portable and flexible promotes metalinguistic awareness and deeper content understanding.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59727" y="3966979"/>
            <a:ext cx="6602759" cy="150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First,________ is used to 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___creates______by  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During _______, notice that it produces __________</a:t>
            </a:r>
          </a:p>
          <a:p>
            <a:pPr algn="l">
              <a:lnSpc>
                <a:spcPts val="3050"/>
              </a:lnSpc>
            </a:pPr>
            <a:endParaRPr lang="en-US" sz="2178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2865" y="3711175"/>
            <a:ext cx="6984349" cy="264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First,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 a roughly triangular cross-section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is used to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join two pieces of metal that meet at an interior angle.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The weld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creates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 a strong joint in structures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by fusing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the overlapping or intersecting surfaces.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During the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weld,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notice that it produces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violent movement.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82269" y="827028"/>
            <a:ext cx="6184388" cy="7954196"/>
          </a:xfrm>
          <a:custGeom>
            <a:avLst/>
            <a:gdLst/>
            <a:ahLst/>
            <a:cxnLst/>
            <a:rect l="l" t="t" r="r" b="b"/>
            <a:pathLst>
              <a:path w="6184388" h="7954196">
                <a:moveTo>
                  <a:pt x="0" y="0"/>
                </a:moveTo>
                <a:lnTo>
                  <a:pt x="6184388" y="0"/>
                </a:lnTo>
                <a:lnTo>
                  <a:pt x="6184388" y="7954196"/>
                </a:lnTo>
                <a:lnTo>
                  <a:pt x="0" y="7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144000" y="827028"/>
            <a:ext cx="6134674" cy="7954196"/>
          </a:xfrm>
          <a:custGeom>
            <a:avLst/>
            <a:gdLst/>
            <a:ahLst/>
            <a:cxnLst/>
            <a:rect l="l" t="t" r="r" b="b"/>
            <a:pathLst>
              <a:path w="6134674" h="7954196">
                <a:moveTo>
                  <a:pt x="0" y="0"/>
                </a:moveTo>
                <a:lnTo>
                  <a:pt x="6134674" y="0"/>
                </a:lnTo>
                <a:lnTo>
                  <a:pt x="6134674" y="7954196"/>
                </a:lnTo>
                <a:lnTo>
                  <a:pt x="0" y="7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35241" y="364847"/>
            <a:ext cx="14861030" cy="112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Cognitive Task= Language Function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9179" y="2126324"/>
            <a:ext cx="13287575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</a:t>
            </a:r>
            <a:r>
              <a:rPr lang="en-US" sz="217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how to complete a fillet weld in the flat position that meets the visual inspection criteria of the AWS D1.1 Structural Welding Code </a:t>
            </a:r>
            <a:r>
              <a:rPr lang="en-US" sz="2178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a live or recorded demonstration</a:t>
            </a:r>
            <a:r>
              <a:rPr lang="en-US" sz="2178">
                <a:solidFill>
                  <a:srgbClr val="4B53FA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71880" y="4219156"/>
            <a:ext cx="9917602" cy="5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016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 and Describe                              Sequence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69057" y="3318584"/>
            <a:ext cx="14252714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functional language the student will need to use?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71880" y="5017005"/>
            <a:ext cx="4726608" cy="417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 is used to 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_______by  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This ____ produces 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key point 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_________ fills up 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position is____________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Lay________________________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_________is tacked_________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Let it 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Don’t _________________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________indicates___________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22463" y="5184034"/>
            <a:ext cx="6468300" cy="3030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To begin with _______________________.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We are going to start by_____________.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Next, we are going to ____________by  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During _____________________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Prior to ________________________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______________________simultaneously. 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Finally, ________________________________</a:t>
            </a:r>
          </a:p>
          <a:p>
            <a:pPr algn="l">
              <a:lnSpc>
                <a:spcPts val="3050"/>
              </a:lnSpc>
            </a:pPr>
            <a:endParaRPr lang="en-US" sz="2178">
              <a:solidFill>
                <a:srgbClr val="004AA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772079" y="1967015"/>
            <a:ext cx="9518044" cy="5926330"/>
          </a:xfrm>
          <a:custGeom>
            <a:avLst/>
            <a:gdLst/>
            <a:ahLst/>
            <a:cxnLst/>
            <a:rect l="l" t="t" r="r" b="b"/>
            <a:pathLst>
              <a:path w="9518044" h="5926330">
                <a:moveTo>
                  <a:pt x="0" y="0"/>
                </a:moveTo>
                <a:lnTo>
                  <a:pt x="9518045" y="0"/>
                </a:lnTo>
                <a:lnTo>
                  <a:pt x="9518045" y="5926329"/>
                </a:lnTo>
                <a:lnTo>
                  <a:pt x="0" y="5926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57342" y="221751"/>
            <a:ext cx="14009640" cy="111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Teacher Product Example: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30069" y="4615463"/>
            <a:ext cx="6984349" cy="341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First,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is used to</a:t>
            </a:r>
            <a:r>
              <a:rPr lang="en-US" sz="2178">
                <a:solidFill>
                  <a:srgbClr val="BC583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creates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 ________________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by </a:t>
            </a:r>
            <a:r>
              <a:rPr lang="en-US" sz="2178">
                <a:solidFill>
                  <a:srgbClr val="BC5830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During the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_______,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notice that it produces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key point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is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Let’s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______________.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Don’t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_____________________. 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indicates 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______________.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Finally, remember to</a:t>
            </a:r>
            <a:r>
              <a:rPr lang="en-US" sz="2178">
                <a:solidFill>
                  <a:srgbClr val="914115"/>
                </a:solidFill>
                <a:latin typeface="Canva Sans"/>
                <a:ea typeface="Canva Sans"/>
                <a:cs typeface="Canva Sans"/>
                <a:sym typeface="Canva Sans"/>
              </a:rPr>
              <a:t>____________________.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57342" y="221751"/>
            <a:ext cx="14009640" cy="22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 Drafting Template for Speaking or Writing.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448086" y="4414437"/>
            <a:ext cx="3583781" cy="399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fillet weld leg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triangular cross-section root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interior angle face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right angle (90°) toe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joint throat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T-joints, lap joints thick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corner joints thin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overlapping surfaces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intersecting surfaces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flat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convex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concave profile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4808" y="2989923"/>
            <a:ext cx="325516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93667" y="4047503"/>
            <a:ext cx="6984349" cy="379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Explain/describe: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______ is when_____________. (for all parts)</a:t>
            </a:r>
          </a:p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Sequence: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The _____ begins with_____ and it is set during_________.(exposition)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In the ______, Rachel struggles with_______________ and ______________. (Rising action)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Eventually, __________. (climax)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So, _________. (falling action)</a:t>
            </a:r>
          </a:p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In the end,_____________. (resolution)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57342" y="221751"/>
            <a:ext cx="14009640" cy="22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 Drafting Template for Speaking or Writing.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57342" y="4615463"/>
            <a:ext cx="4067318" cy="265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Plot diagram, exposition, conflict, rising action, climax, falling action, resolution, characters, setting (time and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place), plot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 academic/content words will need to be taught before moving on to the story.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74837" y="2989923"/>
            <a:ext cx="327511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7746100" y="2639529"/>
            <a:ext cx="8271966" cy="6339039"/>
          </a:xfrm>
          <a:custGeom>
            <a:avLst/>
            <a:gdLst/>
            <a:ahLst/>
            <a:cxnLst/>
            <a:rect l="l" t="t" r="r" b="b"/>
            <a:pathLst>
              <a:path w="8271966" h="6339039">
                <a:moveTo>
                  <a:pt x="0" y="0"/>
                </a:moveTo>
                <a:lnTo>
                  <a:pt x="8271966" y="0"/>
                </a:lnTo>
                <a:lnTo>
                  <a:pt x="8271966" y="6339040"/>
                </a:lnTo>
                <a:lnTo>
                  <a:pt x="0" y="6339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157342" y="221751"/>
            <a:ext cx="14009640" cy="22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 Drafting Template for Speaking or Writing.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57342" y="4282088"/>
            <a:ext cx="4464808" cy="332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Vocabulary/Important Terms: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Population Growth Rate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Immigration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Emigration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Migration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Exponential Growth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Logistic Growth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Carrying Capacity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Density Independent Factors -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Density Dependent Factors -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3675" y="2989923"/>
            <a:ext cx="32974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984060" y="2810523"/>
            <a:ext cx="11017126" cy="6149813"/>
          </a:xfrm>
          <a:custGeom>
            <a:avLst/>
            <a:gdLst/>
            <a:ahLst/>
            <a:cxnLst/>
            <a:rect l="l" t="t" r="r" b="b"/>
            <a:pathLst>
              <a:path w="11017126" h="6149813">
                <a:moveTo>
                  <a:pt x="0" y="0"/>
                </a:moveTo>
                <a:lnTo>
                  <a:pt x="11017126" y="0"/>
                </a:lnTo>
                <a:lnTo>
                  <a:pt x="11017126" y="6149812"/>
                </a:lnTo>
                <a:lnTo>
                  <a:pt x="0" y="61498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57342" y="221751"/>
            <a:ext cx="14009640" cy="2280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58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 Drafting Template for Speaking or Writing.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57342" y="4282088"/>
            <a:ext cx="4464808" cy="265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Vocabulary/Important Terms: 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apartheid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segregated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unequal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coloureds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blacks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whites</a:t>
            </a:r>
          </a:p>
          <a:p>
            <a:pPr marL="820419" lvl="2" indent="-273473" algn="l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inequitable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53406" y="2989923"/>
            <a:ext cx="33179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Example 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887102" y="2938942"/>
            <a:ext cx="12143322" cy="5042270"/>
          </a:xfrm>
          <a:custGeom>
            <a:avLst/>
            <a:gdLst/>
            <a:ahLst/>
            <a:cxnLst/>
            <a:rect l="l" t="t" r="r" b="b"/>
            <a:pathLst>
              <a:path w="12143322" h="5042270">
                <a:moveTo>
                  <a:pt x="0" y="0"/>
                </a:moveTo>
                <a:lnTo>
                  <a:pt x="12143322" y="0"/>
                </a:lnTo>
                <a:lnTo>
                  <a:pt x="12143322" y="5042270"/>
                </a:lnTo>
                <a:lnTo>
                  <a:pt x="0" y="5042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63200" y="622391"/>
            <a:ext cx="14303487" cy="98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6"/>
              </a:lnSpc>
            </a:pPr>
            <a:r>
              <a:rPr lang="en-US" sz="58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Incorporating Productive Student Talk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84808" y="1890815"/>
            <a:ext cx="13999430" cy="72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1"/>
              </a:lnSpc>
            </a:pPr>
            <a:r>
              <a:rPr lang="en-US" sz="4244" b="1">
                <a:solidFill>
                  <a:srgbClr val="4B53F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Reading Comprehension Reinforced through Talk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98788" y="1550156"/>
            <a:ext cx="9510942" cy="3624440"/>
          </a:xfrm>
          <a:custGeom>
            <a:avLst/>
            <a:gdLst/>
            <a:ahLst/>
            <a:cxnLst/>
            <a:rect l="l" t="t" r="r" b="b"/>
            <a:pathLst>
              <a:path w="9510942" h="3624440">
                <a:moveTo>
                  <a:pt x="0" y="0"/>
                </a:moveTo>
                <a:lnTo>
                  <a:pt x="9510942" y="0"/>
                </a:lnTo>
                <a:lnTo>
                  <a:pt x="9510942" y="3624440"/>
                </a:lnTo>
                <a:lnTo>
                  <a:pt x="0" y="362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208415" y="5472391"/>
            <a:ext cx="11050885" cy="4065748"/>
          </a:xfrm>
          <a:custGeom>
            <a:avLst/>
            <a:gdLst/>
            <a:ahLst/>
            <a:cxnLst/>
            <a:rect l="l" t="t" r="r" b="b"/>
            <a:pathLst>
              <a:path w="11050885" h="4065748">
                <a:moveTo>
                  <a:pt x="0" y="0"/>
                </a:moveTo>
                <a:lnTo>
                  <a:pt x="11050885" y="0"/>
                </a:lnTo>
                <a:lnTo>
                  <a:pt x="11050885" y="4065748"/>
                </a:lnTo>
                <a:lnTo>
                  <a:pt x="0" y="40657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984808" y="7989123"/>
            <a:ext cx="364983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 u="sng">
                <a:solidFill>
                  <a:srgbClr val="4B53FA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 tooltip="https://youtu.be/KkV2k4j0-74"/>
              </a:rPr>
              <a:t>Numbered Heads Together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3200" y="266699"/>
            <a:ext cx="14303487" cy="98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6"/>
              </a:lnSpc>
            </a:pPr>
            <a:r>
              <a:rPr lang="en-US" sz="58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Incorporating Productive Student Talk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423159" y="3988314"/>
            <a:ext cx="8564874" cy="5549825"/>
          </a:xfrm>
          <a:custGeom>
            <a:avLst/>
            <a:gdLst/>
            <a:ahLst/>
            <a:cxnLst/>
            <a:rect l="l" t="t" r="r" b="b"/>
            <a:pathLst>
              <a:path w="8564874" h="5549825">
                <a:moveTo>
                  <a:pt x="0" y="0"/>
                </a:moveTo>
                <a:lnTo>
                  <a:pt x="8564873" y="0"/>
                </a:lnTo>
                <a:lnTo>
                  <a:pt x="8564873" y="5549825"/>
                </a:lnTo>
                <a:lnTo>
                  <a:pt x="0" y="5549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90860" y="2788600"/>
            <a:ext cx="8275149" cy="3702382"/>
          </a:xfrm>
          <a:custGeom>
            <a:avLst/>
            <a:gdLst/>
            <a:ahLst/>
            <a:cxnLst/>
            <a:rect l="l" t="t" r="r" b="b"/>
            <a:pathLst>
              <a:path w="8275149" h="3702382">
                <a:moveTo>
                  <a:pt x="0" y="0"/>
                </a:moveTo>
                <a:lnTo>
                  <a:pt x="8275149" y="0"/>
                </a:lnTo>
                <a:lnTo>
                  <a:pt x="8275149" y="3702382"/>
                </a:lnTo>
                <a:lnTo>
                  <a:pt x="0" y="37023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63200" y="266699"/>
            <a:ext cx="14303487" cy="98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6"/>
              </a:lnSpc>
            </a:pPr>
            <a:r>
              <a:rPr lang="en-US" sz="58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Incorporating Productive Student Talk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7491" y="1934988"/>
            <a:ext cx="9863294" cy="78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6"/>
              </a:lnSpc>
              <a:spcBef>
                <a:spcPct val="0"/>
              </a:spcBef>
            </a:pPr>
            <a:r>
              <a:rPr lang="en-US" sz="4611" b="1">
                <a:solidFill>
                  <a:srgbClr val="4B53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Problem Solving Summary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6000" y="7756574"/>
            <a:ext cx="7391399" cy="1502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73"/>
              </a:lnSpc>
              <a:spcBef>
                <a:spcPct val="0"/>
              </a:spcBef>
            </a:pPr>
            <a:r>
              <a:rPr lang="en-US" sz="4552" b="1" dirty="0">
                <a:solidFill>
                  <a:srgbClr val="E28F2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Talking Chips </a:t>
            </a:r>
            <a:r>
              <a:rPr lang="en-US" sz="2000" b="1" dirty="0">
                <a:solidFill>
                  <a:srgbClr val="E28F25"/>
                </a:solidFill>
                <a:latin typeface="Open Sans Bold"/>
                <a:ea typeface="Open Sans Bold"/>
                <a:cs typeface="Open Sans Bold"/>
                <a:sym typeface="Open Sans Bold"/>
                <a:hlinkClick r:id="rId8"/>
              </a:rPr>
              <a:t>https://youtu.be/BmQRHuR0fsI?si=bzhfmTYVNKZ83L8U</a:t>
            </a:r>
            <a:endParaRPr lang="en-US" sz="2000" b="1" dirty="0">
              <a:solidFill>
                <a:srgbClr val="E28F2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0174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904646" y="3357072"/>
            <a:ext cx="11874589" cy="4342060"/>
          </a:xfrm>
          <a:custGeom>
            <a:avLst/>
            <a:gdLst/>
            <a:ahLst/>
            <a:cxnLst/>
            <a:rect l="l" t="t" r="r" b="b"/>
            <a:pathLst>
              <a:path w="11874589" h="4342060">
                <a:moveTo>
                  <a:pt x="0" y="0"/>
                </a:moveTo>
                <a:lnTo>
                  <a:pt x="11874589" y="0"/>
                </a:lnTo>
                <a:lnTo>
                  <a:pt x="11874589" y="4342059"/>
                </a:lnTo>
                <a:lnTo>
                  <a:pt x="0" y="4342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863200" y="266699"/>
            <a:ext cx="14303487" cy="98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6"/>
              </a:lnSpc>
            </a:pPr>
            <a:r>
              <a:rPr lang="en-US" sz="58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Incorporating Productive Student Talk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8077" y="1881290"/>
            <a:ext cx="15062458" cy="78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6"/>
              </a:lnSpc>
              <a:spcBef>
                <a:spcPct val="0"/>
              </a:spcBef>
            </a:pPr>
            <a:r>
              <a:rPr lang="en-US" sz="4611" b="1">
                <a:solidFill>
                  <a:srgbClr val="4B53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Reading Comprehension Reinforced through Talk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31237" y="7895586"/>
            <a:ext cx="28320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E28F25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youtu.be/2sX5OjX3kJY?si=AGZ1_ZVNMAPlxKNj"/>
              </a:rPr>
              <a:t>GoGoMo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674621"/>
            <a:chOff x="0" y="0"/>
            <a:chExt cx="284633" cy="7044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674621"/>
            <a:chOff x="0" y="0"/>
            <a:chExt cx="284633" cy="7044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159520" y="1930951"/>
          <a:ext cx="15968961" cy="7761656"/>
        </p:xfrm>
        <a:graphic>
          <a:graphicData uri="http://schemas.openxmlformats.org/drawingml/2006/table">
            <a:tbl>
              <a:tblPr/>
              <a:tblGrid>
                <a:gridCol w="785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ugust 20th, 2025,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 strike="sngStrike">
                          <a:solidFill>
                            <a:srgbClr val="004A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 tooltip="https://us02web.zoom.us/j/88112880870"/>
                        </a:rPr>
                        <a:t>https://us02web.zoom.us/j/88112880870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Preparing for your Students-Supporting your teachers. (IEPs, 504s, ELAPs…)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678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September 10th, 2025,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 strike="sngStrike">
                          <a:solidFill>
                            <a:srgbClr val="004A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 tooltip="https://us02web.zoom.us/j/83873772596"/>
                        </a:rPr>
                        <a:t>https://us02web.zoom.us/j/83873772596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Backward planning: Looking at the end to provide more explicit instruction. 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October 15th, 2025,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 strike="sngStrike">
                          <a:solidFill>
                            <a:srgbClr val="004A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 tooltip="https://us02web.zoom.us/j/83273589498"/>
                        </a:rPr>
                        <a:t>https://us02web.zoom.us/j/83273589498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strike="sng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Integrating language into content and supporting guided student talk.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November 19th, 2025,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004A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 tooltip="https://us02web.zoom.us/j/83253924404"/>
                        </a:rPr>
                        <a:t>https://us02web.zoom.us/j/83253924404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Interactive reading, including student talk for deeper understanding. 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December 10th, 2025,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1A62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8" tooltip="https://us02web.zoom.us/j/84409259166"/>
                        </a:rPr>
                        <a:t>https://us02web.zoom.us/j/84409259166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Assessment best practices that inform instruction and refine practice.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January 21st, 2026,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004AA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9" tooltip="https://us02web.zoom.us/j/86796322814"/>
                        </a:rPr>
                        <a:t>https://us02web.zoom.us/j/86796322814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Interactive reading and academic writing: supporting student understanding and their expression of understanding. 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February 11th, 2026,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1A62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0" tooltip="https://us02web.zoom.us/j/89682871239"/>
                        </a:rPr>
                        <a:t>https://us02web.zoom.us/j/89682871239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Engagement Model for Collaborative Mentorship and Implementation of Explicit Language Teaching Skills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March 11th, 2026,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1A62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1" tooltip="https://us02web.zoom.us/j/81270390668"/>
                        </a:rPr>
                        <a:t>https://us02web.zoom.us/j/81270390668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Family Engagement- supporting students and family involvement to improve student performance. 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April 15th, 2026, 12:00 -1:00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1A62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2" tooltip="https://us02web.zoom.us/j/86338481888"/>
                        </a:rPr>
                        <a:t>https://us02web.zoom.us/j/86338481888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Instructional Coach Choice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5331"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 13th, 2026, 12:00 pm</a:t>
                      </a:r>
                      <a:endParaRPr lang="en-US" sz="1100"/>
                    </a:p>
                    <a:p>
                      <a:pPr algn="l">
                        <a:lnSpc>
                          <a:spcPts val="2659"/>
                        </a:lnSpc>
                      </a:pPr>
                      <a:r>
                        <a:rPr lang="en-US" sz="1899" u="sng">
                          <a:solidFill>
                            <a:srgbClr val="1A62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3" tooltip="https://us02web.zoom.us/j/84328916721"/>
                        </a:rPr>
                        <a:t>https://us02web.zoom.us/j/84328916721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Brainstorming for Next Year- 1st Year Teacher Training?</a:t>
                      </a:r>
                      <a:endParaRPr lang="en-US" sz="110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1819574" y="495507"/>
            <a:ext cx="14648852" cy="96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564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2025-2026 Instructional Coach PLC Dates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577" y="7937391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369082" y="1441022"/>
            <a:ext cx="10692381" cy="2100597"/>
          </a:xfrm>
          <a:custGeom>
            <a:avLst/>
            <a:gdLst/>
            <a:ahLst/>
            <a:cxnLst/>
            <a:rect l="l" t="t" r="r" b="b"/>
            <a:pathLst>
              <a:path w="10692381" h="2100597">
                <a:moveTo>
                  <a:pt x="0" y="0"/>
                </a:moveTo>
                <a:lnTo>
                  <a:pt x="10692381" y="0"/>
                </a:lnTo>
                <a:lnTo>
                  <a:pt x="10692381" y="2100596"/>
                </a:lnTo>
                <a:lnTo>
                  <a:pt x="0" y="21005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760206" y="3541618"/>
            <a:ext cx="8248639" cy="5906689"/>
          </a:xfrm>
          <a:custGeom>
            <a:avLst/>
            <a:gdLst/>
            <a:ahLst/>
            <a:cxnLst/>
            <a:rect l="l" t="t" r="r" b="b"/>
            <a:pathLst>
              <a:path w="8248639" h="5906689">
                <a:moveTo>
                  <a:pt x="0" y="0"/>
                </a:moveTo>
                <a:lnTo>
                  <a:pt x="8248639" y="0"/>
                </a:lnTo>
                <a:lnTo>
                  <a:pt x="8248639" y="5906689"/>
                </a:lnTo>
                <a:lnTo>
                  <a:pt x="0" y="59066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63200" y="266699"/>
            <a:ext cx="14303487" cy="98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6"/>
              </a:lnSpc>
            </a:pPr>
            <a:r>
              <a:rPr lang="en-US" sz="58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Incorporating Productive Student Talk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6278" y="3455893"/>
            <a:ext cx="4695929" cy="570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6"/>
              </a:lnSpc>
              <a:spcBef>
                <a:spcPct val="0"/>
              </a:spcBef>
            </a:pPr>
            <a:r>
              <a:rPr lang="en-US" sz="4611" b="1">
                <a:solidFill>
                  <a:srgbClr val="4B53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Reading Comprehension Reinforced through Talk and Again through Writing!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1383" y="8027223"/>
            <a:ext cx="1594635" cy="1510916"/>
          </a:xfrm>
          <a:custGeom>
            <a:avLst/>
            <a:gdLst/>
            <a:ahLst/>
            <a:cxnLst/>
            <a:rect l="l" t="t" r="r" b="b"/>
            <a:pathLst>
              <a:path w="1594635" h="1510916">
                <a:moveTo>
                  <a:pt x="0" y="0"/>
                </a:moveTo>
                <a:lnTo>
                  <a:pt x="1594634" y="0"/>
                </a:lnTo>
                <a:lnTo>
                  <a:pt x="1594634" y="1510916"/>
                </a:lnTo>
                <a:lnTo>
                  <a:pt x="0" y="1510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043" y="9077642"/>
            <a:ext cx="1668749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Providing language frames that are portable and flexible promotes metalinguistic awareness and deeper content understanding.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4808" y="7412333"/>
            <a:ext cx="13964267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7: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Create a </a:t>
            </a: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notemaker or a writing activity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so that they write what their understanding through reading and speaking. </a:t>
            </a: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 forget the language patterns!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39350" y="250326"/>
            <a:ext cx="14318281" cy="165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Reminder: Steps to Integrating language into content and supporting deeper understanding.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0829" y="-989670"/>
            <a:ext cx="1080715" cy="2956684"/>
            <a:chOff x="0" y="0"/>
            <a:chExt cx="284633" cy="7787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84808" y="6029399"/>
            <a:ext cx="14476021" cy="112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6: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Choose a </a:t>
            </a: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structured talk routine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(Numbered heads together, Talking Chips, GoGoMo.... ) to allow students to practices speaking academically and confidently to expand their understanding or check their misunderstanding. </a:t>
            </a:r>
            <a:r>
              <a:rPr lang="en-US" sz="2178" b="1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Don’t forget to provide students with language frames to help them get started!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4808" y="2276512"/>
            <a:ext cx="13964267" cy="226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4: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Choose which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function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is most imp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ortant to completing this project. 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Cause and Effect?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Compare and Contrast?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 and Describe?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Proposition and Support?</a:t>
            </a:r>
          </a:p>
          <a:p>
            <a:pPr marL="1411181" lvl="3" indent="-352795" algn="l">
              <a:lnSpc>
                <a:spcPts val="3050"/>
              </a:lnSpc>
              <a:buFont typeface="Arial"/>
              <a:buChar char="￭"/>
            </a:pPr>
            <a:r>
              <a:rPr lang="en-US" sz="2178" b="1" u="none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Sequence?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84808" y="4806154"/>
            <a:ext cx="13964267" cy="74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5: 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Create a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template</a:t>
            </a:r>
            <a:r>
              <a:rPr lang="en-US" sz="2178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for stude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nts to follow if they need it that includes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list of important language </a:t>
            </a:r>
          </a:p>
          <a:p>
            <a:pPr algn="l">
              <a:lnSpc>
                <a:spcPts val="3050"/>
              </a:lnSpc>
            </a:pP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</a:t>
            </a:r>
            <a:r>
              <a:rPr lang="en-US" sz="2178" b="1" u="none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78" b="1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frames</a:t>
            </a:r>
            <a:r>
              <a:rPr lang="en-US" sz="2178" u="none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5209" y="1031197"/>
            <a:ext cx="10464457" cy="1444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7"/>
              </a:lnSpc>
            </a:pPr>
            <a:r>
              <a:rPr lang="en-US" sz="8455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DISCUSSION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35209" y="3905503"/>
            <a:ext cx="11307336" cy="9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2"/>
              </a:lnSpc>
            </a:pPr>
            <a:r>
              <a:rPr lang="en-US" sz="5487" b="1">
                <a:solidFill>
                  <a:srgbClr val="91411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questions do you have?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0481" y="4013348"/>
            <a:ext cx="12387037" cy="20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41"/>
              </a:lnSpc>
            </a:pPr>
            <a:r>
              <a:rPr lang="en-US" sz="11886" b="1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THANK YOU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26539" y="980813"/>
            <a:ext cx="10484351" cy="98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3"/>
              </a:lnSpc>
            </a:pPr>
            <a:r>
              <a:rPr lang="en-US" sz="57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 Outcomes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13678" y="3991540"/>
            <a:ext cx="12792705" cy="101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456" lvl="1" indent="-312728" algn="l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what is a student learning goal and how to focus on language expected for students to be successful in school and beyond.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013678" y="5203832"/>
            <a:ext cx="12792705" cy="152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456" lvl="1" indent="-312728" algn="l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Explore productive student talk structures in the classroom and their benefits to supporting student understanding of what they are reading and hearing.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26539" y="6901899"/>
            <a:ext cx="12792705" cy="4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456" lvl="1" indent="-312728" algn="l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Ensure student engagement with “I Do- We Do- You Do- Close”.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13678" y="2807639"/>
            <a:ext cx="12792705" cy="101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456" lvl="1" indent="-312728" algn="l">
              <a:lnSpc>
                <a:spcPts val="4055"/>
              </a:lnSpc>
              <a:buFont typeface="Arial"/>
              <a:buChar char="•"/>
            </a:pPr>
            <a:r>
              <a:rPr lang="en-US" sz="28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 lesson plan best practices including inclusion of scaffolding strategies to support all students (sheltered content instruction).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49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542301" y="1028700"/>
            <a:ext cx="7176642" cy="8556354"/>
          </a:xfrm>
          <a:custGeom>
            <a:avLst/>
            <a:gdLst/>
            <a:ahLst/>
            <a:cxnLst/>
            <a:rect l="l" t="t" r="r" b="b"/>
            <a:pathLst>
              <a:path w="7176642" h="8556354">
                <a:moveTo>
                  <a:pt x="0" y="0"/>
                </a:moveTo>
                <a:lnTo>
                  <a:pt x="7176642" y="0"/>
                </a:lnTo>
                <a:lnTo>
                  <a:pt x="7176642" y="8556354"/>
                </a:lnTo>
                <a:lnTo>
                  <a:pt x="0" y="855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396880" y="3245480"/>
            <a:ext cx="4586301" cy="607808"/>
            <a:chOff x="0" y="0"/>
            <a:chExt cx="1207915" cy="1600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07915" cy="160081"/>
            </a:xfrm>
            <a:custGeom>
              <a:avLst/>
              <a:gdLst/>
              <a:ahLst/>
              <a:cxnLst/>
              <a:rect l="l" t="t" r="r" b="b"/>
              <a:pathLst>
                <a:path w="1207915" h="160081">
                  <a:moveTo>
                    <a:pt x="0" y="0"/>
                  </a:moveTo>
                  <a:lnTo>
                    <a:pt x="1207915" y="0"/>
                  </a:lnTo>
                  <a:lnTo>
                    <a:pt x="1207915" y="160081"/>
                  </a:lnTo>
                  <a:lnTo>
                    <a:pt x="0" y="160081"/>
                  </a:lnTo>
                  <a:close/>
                </a:path>
              </a:pathLst>
            </a:custGeom>
            <a:solidFill>
              <a:srgbClr val="1CA6DF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07915" cy="198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2374" y="3049356"/>
            <a:ext cx="7938790" cy="5367017"/>
            <a:chOff x="0" y="0"/>
            <a:chExt cx="2090875" cy="14135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90875" cy="1413535"/>
            </a:xfrm>
            <a:custGeom>
              <a:avLst/>
              <a:gdLst/>
              <a:ahLst/>
              <a:cxnLst/>
              <a:rect l="l" t="t" r="r" b="b"/>
              <a:pathLst>
                <a:path w="2090875" h="1413535">
                  <a:moveTo>
                    <a:pt x="0" y="0"/>
                  </a:moveTo>
                  <a:lnTo>
                    <a:pt x="2090875" y="0"/>
                  </a:lnTo>
                  <a:lnTo>
                    <a:pt x="2090875" y="1413535"/>
                  </a:lnTo>
                  <a:lnTo>
                    <a:pt x="0" y="1413535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090875" cy="1451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9542301" y="3350155"/>
            <a:ext cx="854579" cy="503133"/>
          </a:xfrm>
          <a:custGeom>
            <a:avLst/>
            <a:gdLst/>
            <a:ahLst/>
            <a:cxnLst/>
            <a:rect l="l" t="t" r="r" b="b"/>
            <a:pathLst>
              <a:path w="854579" h="503133">
                <a:moveTo>
                  <a:pt x="0" y="0"/>
                </a:moveTo>
                <a:lnTo>
                  <a:pt x="854579" y="0"/>
                </a:lnTo>
                <a:lnTo>
                  <a:pt x="854579" y="503133"/>
                </a:lnTo>
                <a:lnTo>
                  <a:pt x="0" y="503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859702" y="720818"/>
            <a:ext cx="12733957" cy="979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6"/>
              </a:lnSpc>
            </a:pPr>
            <a:r>
              <a:rPr lang="en-US" sz="569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Technology Center Significance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59702" y="3178805"/>
            <a:ext cx="7464309" cy="507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6"/>
              </a:lnSpc>
            </a:pPr>
            <a:r>
              <a:rPr lang="en-US" sz="364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does the technology center determine and implement methods and media appropriate for each targeted audience to include individuals with disabilities, nontraditional students, English language learners, and minorities?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41784" y="1536682"/>
            <a:ext cx="145906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</a:pPr>
            <a:r>
              <a:rPr lang="en-US" sz="4083" b="1">
                <a:solidFill>
                  <a:srgbClr val="1C21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Cross-agency &amp; Intra-agency Coordination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88877" y="2588455"/>
            <a:ext cx="8579895" cy="44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0"/>
              </a:lnSpc>
            </a:pPr>
            <a:r>
              <a:rPr lang="en-US" sz="2823" b="1" spc="-231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Have a plan for getting support to multilingual students.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0143" y="3850922"/>
            <a:ext cx="5597201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39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Cross -agency Coordination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Have a plan for communication. 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Schedule a meeting with sending school counselor.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Request ELAPs.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Share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5097" y="3850922"/>
            <a:ext cx="9261482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spc="-39">
                <a:solidFill>
                  <a:srgbClr val="1C2120"/>
                </a:solidFill>
                <a:latin typeface="DM Sans Bold"/>
                <a:ea typeface="DM Sans Bold"/>
                <a:cs typeface="DM Sans Bold"/>
                <a:sym typeface="DM Sans Bold"/>
              </a:rPr>
              <a:t>Intra-agency Coordination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Have a site-wide plan for communication.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Set up a support request form.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Have a site-wide plan for teacher professional </a:t>
            </a:r>
          </a:p>
          <a:p>
            <a:pPr algn="l">
              <a:lnSpc>
                <a:spcPts val="3499"/>
              </a:lnSpc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       development.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Provide teachers with tools to be successful when working with multilingual students.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Counselors have an understanding of programs that may </a:t>
            </a:r>
          </a:p>
          <a:p>
            <a:pPr algn="l">
              <a:lnSpc>
                <a:spcPts val="3499"/>
              </a:lnSpc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       limit multilingual learners with lower proficiency or without </a:t>
            </a:r>
          </a:p>
          <a:p>
            <a:pPr algn="l">
              <a:lnSpc>
                <a:spcPts val="3499"/>
              </a:lnSpc>
            </a:pPr>
            <a:r>
              <a:rPr lang="en-US" sz="2499" spc="-3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        documented status.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8343" y="-989670"/>
            <a:ext cx="1080715" cy="2674621"/>
            <a:chOff x="0" y="0"/>
            <a:chExt cx="284633" cy="704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0743" y="-837270"/>
            <a:ext cx="1080715" cy="2674621"/>
            <a:chOff x="0" y="0"/>
            <a:chExt cx="284633" cy="7044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45446" y="-837270"/>
            <a:ext cx="1080715" cy="2674621"/>
            <a:chOff x="0" y="0"/>
            <a:chExt cx="284633" cy="7044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8343" y="-989670"/>
            <a:ext cx="1080715" cy="2674621"/>
            <a:chOff x="0" y="0"/>
            <a:chExt cx="284633" cy="704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0743" y="-837270"/>
            <a:ext cx="1080715" cy="2674621"/>
            <a:chOff x="0" y="0"/>
            <a:chExt cx="284633" cy="704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45446" y="-837270"/>
            <a:ext cx="1080715" cy="2674621"/>
            <a:chOff x="0" y="0"/>
            <a:chExt cx="284633" cy="7044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633" cy="704427"/>
            </a:xfrm>
            <a:custGeom>
              <a:avLst/>
              <a:gdLst/>
              <a:ahLst/>
              <a:cxnLst/>
              <a:rect l="l" t="t" r="r" b="b"/>
              <a:pathLst>
                <a:path w="284633" h="704427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562111"/>
                  </a:lnTo>
                  <a:cubicBezTo>
                    <a:pt x="284633" y="640710"/>
                    <a:pt x="220916" y="704427"/>
                    <a:pt x="142316" y="704427"/>
                  </a:cubicBezTo>
                  <a:lnTo>
                    <a:pt x="142316" y="704427"/>
                  </a:lnTo>
                  <a:cubicBezTo>
                    <a:pt x="63717" y="704427"/>
                    <a:pt x="0" y="640710"/>
                    <a:pt x="0" y="562111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633" cy="74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689149" y="1684951"/>
            <a:ext cx="9599273" cy="7967397"/>
          </a:xfrm>
          <a:custGeom>
            <a:avLst/>
            <a:gdLst/>
            <a:ahLst/>
            <a:cxnLst/>
            <a:rect l="l" t="t" r="r" b="b"/>
            <a:pathLst>
              <a:path w="9599273" h="7967397">
                <a:moveTo>
                  <a:pt x="0" y="0"/>
                </a:moveTo>
                <a:lnTo>
                  <a:pt x="9599273" y="0"/>
                </a:lnTo>
                <a:lnTo>
                  <a:pt x="9599273" y="7967397"/>
                </a:lnTo>
                <a:lnTo>
                  <a:pt x="0" y="79673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998346" y="423841"/>
            <a:ext cx="14060922" cy="761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5542" b="1">
                <a:solidFill>
                  <a:srgbClr val="1C21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English Language Academic Plan (ELAP)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49484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077958" y="1895268"/>
            <a:ext cx="2171961" cy="1362412"/>
          </a:xfrm>
          <a:custGeom>
            <a:avLst/>
            <a:gdLst/>
            <a:ahLst/>
            <a:cxnLst/>
            <a:rect l="l" t="t" r="r" b="b"/>
            <a:pathLst>
              <a:path w="2171961" h="1362412">
                <a:moveTo>
                  <a:pt x="0" y="0"/>
                </a:moveTo>
                <a:lnTo>
                  <a:pt x="2171961" y="0"/>
                </a:lnTo>
                <a:lnTo>
                  <a:pt x="2171961" y="1362412"/>
                </a:lnTo>
                <a:lnTo>
                  <a:pt x="0" y="136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865005" y="398955"/>
            <a:ext cx="13703076" cy="113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9"/>
              </a:lnSpc>
            </a:pPr>
            <a:r>
              <a:rPr lang="en-US" sz="666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Instruction &amp; Application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077958" y="3499147"/>
            <a:ext cx="2105150" cy="1320503"/>
          </a:xfrm>
          <a:custGeom>
            <a:avLst/>
            <a:gdLst/>
            <a:ahLst/>
            <a:cxnLst/>
            <a:rect l="l" t="t" r="r" b="b"/>
            <a:pathLst>
              <a:path w="2105150" h="1320503">
                <a:moveTo>
                  <a:pt x="0" y="0"/>
                </a:moveTo>
                <a:lnTo>
                  <a:pt x="2105151" y="0"/>
                </a:lnTo>
                <a:lnTo>
                  <a:pt x="2105151" y="1320503"/>
                </a:lnTo>
                <a:lnTo>
                  <a:pt x="0" y="1320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077958" y="4975392"/>
            <a:ext cx="2241814" cy="1406228"/>
          </a:xfrm>
          <a:custGeom>
            <a:avLst/>
            <a:gdLst/>
            <a:ahLst/>
            <a:cxnLst/>
            <a:rect l="l" t="t" r="r" b="b"/>
            <a:pathLst>
              <a:path w="2241814" h="1406228">
                <a:moveTo>
                  <a:pt x="0" y="0"/>
                </a:moveTo>
                <a:lnTo>
                  <a:pt x="2241814" y="0"/>
                </a:lnTo>
                <a:lnTo>
                  <a:pt x="2241814" y="1406228"/>
                </a:lnTo>
                <a:lnTo>
                  <a:pt x="0" y="14062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5999476" y="6547575"/>
            <a:ext cx="2250443" cy="1411642"/>
          </a:xfrm>
          <a:custGeom>
            <a:avLst/>
            <a:gdLst/>
            <a:ahLst/>
            <a:cxnLst/>
            <a:rect l="l" t="t" r="r" b="b"/>
            <a:pathLst>
              <a:path w="2250443" h="1411642">
                <a:moveTo>
                  <a:pt x="0" y="0"/>
                </a:moveTo>
                <a:lnTo>
                  <a:pt x="2250443" y="0"/>
                </a:lnTo>
                <a:lnTo>
                  <a:pt x="2250443" y="1411641"/>
                </a:lnTo>
                <a:lnTo>
                  <a:pt x="0" y="14116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053669" y="8053908"/>
            <a:ext cx="2266103" cy="1421464"/>
          </a:xfrm>
          <a:custGeom>
            <a:avLst/>
            <a:gdLst/>
            <a:ahLst/>
            <a:cxnLst/>
            <a:rect l="l" t="t" r="r" b="b"/>
            <a:pathLst>
              <a:path w="2266103" h="1421464">
                <a:moveTo>
                  <a:pt x="0" y="0"/>
                </a:moveTo>
                <a:lnTo>
                  <a:pt x="2266103" y="0"/>
                </a:lnTo>
                <a:lnTo>
                  <a:pt x="2266103" y="1421465"/>
                </a:lnTo>
                <a:lnTo>
                  <a:pt x="0" y="1421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480103" y="2231655"/>
            <a:ext cx="1827042" cy="51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65652" y="3831308"/>
            <a:ext cx="1827042" cy="51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 Do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37329" y="5313626"/>
            <a:ext cx="1712590" cy="47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80103" y="6876920"/>
            <a:ext cx="1712590" cy="47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Do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80103" y="8412387"/>
            <a:ext cx="1712590" cy="47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1"/>
              </a:lnSpc>
            </a:pPr>
            <a:r>
              <a:rPr lang="en-US" sz="28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Close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16544" y="2327119"/>
            <a:ext cx="4781518" cy="51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Make it meaningful.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16544" y="3915362"/>
            <a:ext cx="6851538" cy="51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Model the content and language.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16544" y="5503604"/>
            <a:ext cx="7399215" cy="51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Practice together in groups or pairs.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16544" y="6967887"/>
            <a:ext cx="7858460" cy="51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Students apply learning independently.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16544" y="8433694"/>
            <a:ext cx="8363630" cy="51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301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Summarize and reflect with students.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2465" y="3972512"/>
            <a:ext cx="5669279" cy="2792120"/>
          </a:xfrm>
          <a:custGeom>
            <a:avLst/>
            <a:gdLst/>
            <a:ahLst/>
            <a:cxnLst/>
            <a:rect l="l" t="t" r="r" b="b"/>
            <a:pathLst>
              <a:path w="5669279" h="2792120">
                <a:moveTo>
                  <a:pt x="0" y="0"/>
                </a:moveTo>
                <a:lnTo>
                  <a:pt x="5669279" y="0"/>
                </a:lnTo>
                <a:lnTo>
                  <a:pt x="5669279" y="2792119"/>
                </a:lnTo>
                <a:lnTo>
                  <a:pt x="0" y="2792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18943" y="-989670"/>
            <a:ext cx="1080715" cy="2956684"/>
            <a:chOff x="0" y="0"/>
            <a:chExt cx="284633" cy="7787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29352" y="9803843"/>
            <a:ext cx="19346704" cy="821917"/>
            <a:chOff x="0" y="0"/>
            <a:chExt cx="5095428" cy="2164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95428" cy="216472"/>
            </a:xfrm>
            <a:custGeom>
              <a:avLst/>
              <a:gdLst/>
              <a:ahLst/>
              <a:cxnLst/>
              <a:rect l="l" t="t" r="r" b="b"/>
              <a:pathLst>
                <a:path w="5095428" h="216472">
                  <a:moveTo>
                    <a:pt x="20409" y="0"/>
                  </a:moveTo>
                  <a:lnTo>
                    <a:pt x="5075020" y="0"/>
                  </a:lnTo>
                  <a:cubicBezTo>
                    <a:pt x="5086291" y="0"/>
                    <a:pt x="5095428" y="9137"/>
                    <a:pt x="5095428" y="20409"/>
                  </a:cubicBezTo>
                  <a:lnTo>
                    <a:pt x="5095428" y="196063"/>
                  </a:lnTo>
                  <a:cubicBezTo>
                    <a:pt x="5095428" y="201476"/>
                    <a:pt x="5093278" y="206667"/>
                    <a:pt x="5089451" y="210494"/>
                  </a:cubicBezTo>
                  <a:cubicBezTo>
                    <a:pt x="5085623" y="214322"/>
                    <a:pt x="5080432" y="216472"/>
                    <a:pt x="5075020" y="216472"/>
                  </a:cubicBezTo>
                  <a:lnTo>
                    <a:pt x="20409" y="216472"/>
                  </a:lnTo>
                  <a:cubicBezTo>
                    <a:pt x="14996" y="216472"/>
                    <a:pt x="9805" y="214322"/>
                    <a:pt x="5978" y="210494"/>
                  </a:cubicBezTo>
                  <a:cubicBezTo>
                    <a:pt x="2150" y="206667"/>
                    <a:pt x="0" y="201476"/>
                    <a:pt x="0" y="196063"/>
                  </a:cubicBezTo>
                  <a:lnTo>
                    <a:pt x="0" y="20409"/>
                  </a:lnTo>
                  <a:cubicBezTo>
                    <a:pt x="0" y="14996"/>
                    <a:pt x="2150" y="9805"/>
                    <a:pt x="5978" y="5978"/>
                  </a:cubicBezTo>
                  <a:cubicBezTo>
                    <a:pt x="9805" y="2150"/>
                    <a:pt x="14996" y="0"/>
                    <a:pt x="20409" y="0"/>
                  </a:cubicBezTo>
                  <a:close/>
                </a:path>
              </a:pathLst>
            </a:custGeom>
            <a:solidFill>
              <a:srgbClr val="FAE7BC"/>
            </a:solidFill>
            <a:ln w="857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95428" cy="254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7259300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4518707" y="0"/>
                </a:moveTo>
                <a:lnTo>
                  <a:pt x="0" y="0"/>
                </a:lnTo>
                <a:lnTo>
                  <a:pt x="0" y="3939864"/>
                </a:lnTo>
                <a:lnTo>
                  <a:pt x="4518707" y="3939864"/>
                </a:lnTo>
                <a:lnTo>
                  <a:pt x="4518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86583" y="3085173"/>
            <a:ext cx="4518707" cy="3939865"/>
          </a:xfrm>
          <a:custGeom>
            <a:avLst/>
            <a:gdLst/>
            <a:ahLst/>
            <a:cxnLst/>
            <a:rect l="l" t="t" r="r" b="b"/>
            <a:pathLst>
              <a:path w="4518707" h="3939865">
                <a:moveTo>
                  <a:pt x="0" y="0"/>
                </a:moveTo>
                <a:lnTo>
                  <a:pt x="4518707" y="0"/>
                </a:lnTo>
                <a:lnTo>
                  <a:pt x="4518707" y="3939864"/>
                </a:lnTo>
                <a:lnTo>
                  <a:pt x="0" y="3939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488343" y="-989670"/>
            <a:ext cx="1080715" cy="2956684"/>
            <a:chOff x="0" y="0"/>
            <a:chExt cx="284633" cy="7787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633" cy="778715"/>
            </a:xfrm>
            <a:custGeom>
              <a:avLst/>
              <a:gdLst/>
              <a:ahLst/>
              <a:cxnLst/>
              <a:rect l="l" t="t" r="r" b="b"/>
              <a:pathLst>
                <a:path w="284633" h="778715">
                  <a:moveTo>
                    <a:pt x="142316" y="0"/>
                  </a:moveTo>
                  <a:lnTo>
                    <a:pt x="142316" y="0"/>
                  </a:lnTo>
                  <a:cubicBezTo>
                    <a:pt x="220916" y="0"/>
                    <a:pt x="284633" y="63717"/>
                    <a:pt x="284633" y="142316"/>
                  </a:cubicBezTo>
                  <a:lnTo>
                    <a:pt x="284633" y="636399"/>
                  </a:lnTo>
                  <a:cubicBezTo>
                    <a:pt x="284633" y="714998"/>
                    <a:pt x="220916" y="778715"/>
                    <a:pt x="142316" y="778715"/>
                  </a:cubicBezTo>
                  <a:lnTo>
                    <a:pt x="142316" y="778715"/>
                  </a:lnTo>
                  <a:cubicBezTo>
                    <a:pt x="63717" y="778715"/>
                    <a:pt x="0" y="714998"/>
                    <a:pt x="0" y="636399"/>
                  </a:cubicBezTo>
                  <a:lnTo>
                    <a:pt x="0" y="142316"/>
                  </a:lnTo>
                  <a:cubicBezTo>
                    <a:pt x="0" y="63717"/>
                    <a:pt x="63717" y="0"/>
                    <a:pt x="142316" y="0"/>
                  </a:cubicBezTo>
                  <a:close/>
                </a:path>
              </a:pathLst>
            </a:custGeom>
            <a:solidFill>
              <a:srgbClr val="FAE7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84633" cy="816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43088" y="369889"/>
            <a:ext cx="14600939" cy="100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13"/>
              </a:lnSpc>
            </a:pPr>
            <a:r>
              <a:rPr lang="en-US" sz="58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 Quality Instructional Framework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0576" y="3290570"/>
            <a:ext cx="13455257" cy="27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Sheltered Content Instruction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Research-based approach that integrates academic content learning, English language development, and scaffolded support so that teachers can deliver rigorous, grade-level instruction to support ELL’s comprehension, participation, and language growth.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2088</Words>
  <Application>Microsoft Office PowerPoint</Application>
  <PresentationFormat>Custom</PresentationFormat>
  <Paragraphs>279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Canva Sans Bold</vt:lpstr>
      <vt:lpstr>Century Gothic Paneuropean Bold</vt:lpstr>
      <vt:lpstr>Open Sans Bold</vt:lpstr>
      <vt:lpstr>Calibri</vt:lpstr>
      <vt:lpstr>Canva Sans</vt:lpstr>
      <vt:lpstr>Arial</vt:lpstr>
      <vt:lpstr>DM Sans Bold</vt:lpstr>
      <vt:lpstr>DM Sans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Reading: Including Student Talk for Deeper Understanding</dc:title>
  <dc:creator>Cynthia Vick</dc:creator>
  <cp:lastModifiedBy>Cynthia Vick</cp:lastModifiedBy>
  <cp:revision>2</cp:revision>
  <dcterms:created xsi:type="dcterms:W3CDTF">2006-08-16T00:00:00Z</dcterms:created>
  <dcterms:modified xsi:type="dcterms:W3CDTF">2025-11-20T15:56:24Z</dcterms:modified>
  <dc:identifier>DAG0fUorigo</dc:identifier>
</cp:coreProperties>
</file>