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71" r:id="rId5"/>
    <p:sldId id="282" r:id="rId6"/>
    <p:sldId id="272" r:id="rId7"/>
    <p:sldId id="258" r:id="rId8"/>
    <p:sldId id="260" r:id="rId9"/>
    <p:sldId id="261" r:id="rId10"/>
    <p:sldId id="262" r:id="rId11"/>
    <p:sldId id="265" r:id="rId12"/>
    <p:sldId id="266" r:id="rId13"/>
    <p:sldId id="273" r:id="rId14"/>
    <p:sldId id="264" r:id="rId15"/>
    <p:sldId id="268" r:id="rId16"/>
    <p:sldId id="274" r:id="rId17"/>
    <p:sldId id="269" r:id="rId18"/>
    <p:sldId id="270" r:id="rId19"/>
    <p:sldId id="278" r:id="rId20"/>
    <p:sldId id="275" r:id="rId21"/>
    <p:sldId id="280" r:id="rId22"/>
    <p:sldId id="279" r:id="rId23"/>
    <p:sldId id="283" r:id="rId24"/>
    <p:sldId id="276" r:id="rId25"/>
    <p:sldId id="284" r:id="rId26"/>
    <p:sldId id="285" r:id="rId27"/>
    <p:sldId id="286" r:id="rId28"/>
    <p:sldId id="287" r:id="rId29"/>
    <p:sldId id="277" r:id="rId30"/>
    <p:sldId id="288" r:id="rId31"/>
    <p:sldId id="289" r:id="rId32"/>
    <p:sldId id="281" r:id="rId33"/>
    <p:sldId id="292" r:id="rId34"/>
    <p:sldId id="294" r:id="rId35"/>
    <p:sldId id="293" r:id="rId36"/>
    <p:sldId id="290" r:id="rId37"/>
    <p:sldId id="29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EC"/>
    <a:srgbClr val="E32D91"/>
    <a:srgbClr val="004E9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41FC1-035C-42DA-A1D2-F28D14A6F9CD}" v="55" dt="2026-02-05T20:38:30.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4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01053420021619E-2"/>
          <c:y val="3.8124076099867531E-2"/>
          <c:w val="0.92810097359482824"/>
          <c:h val="0.89197023163337541"/>
        </c:manualLayout>
      </c:layout>
      <c:lineChart>
        <c:grouping val="standard"/>
        <c:varyColors val="0"/>
        <c:ser>
          <c:idx val="0"/>
          <c:order val="0"/>
          <c:tx>
            <c:strRef>
              <c:f>Sheet1!$B$1</c:f>
              <c:strCache>
                <c:ptCount val="1"/>
                <c:pt idx="0">
                  <c:v>Student Count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0213040152577352E-2"/>
                  <c:y val="3.5565680162446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E5-4019-BDE5-0BDB4A41CFF8}"/>
                </c:ext>
              </c:extLst>
            </c:dLbl>
            <c:dLbl>
              <c:idx val="1"/>
              <c:layout>
                <c:manualLayout>
                  <c:x val="-3.4468320130780584E-2"/>
                  <c:y val="3.5565680162446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E5-4019-BDE5-0BDB4A41CFF8}"/>
                </c:ext>
              </c:extLst>
            </c:dLbl>
            <c:dLbl>
              <c:idx val="2"/>
              <c:layout>
                <c:manualLayout>
                  <c:x val="-2.4893786761119311E-2"/>
                  <c:y val="2.5865949209051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E5-4019-BDE5-0BDB4A41CFF8}"/>
                </c:ext>
              </c:extLst>
            </c:dLbl>
            <c:dLbl>
              <c:idx val="3"/>
              <c:layout>
                <c:manualLayout>
                  <c:x val="-2.6808693435051569E-2"/>
                  <c:y val="1.9399461906788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E5-4019-BDE5-0BDB4A41CFF8}"/>
                </c:ext>
              </c:extLst>
            </c:dLbl>
            <c:dLbl>
              <c:idx val="4"/>
              <c:layout>
                <c:manualLayout>
                  <c:x val="-1.7234160065390292E-2"/>
                  <c:y val="1.9399461906788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E5-4019-BDE5-0BDB4A41CFF8}"/>
                </c:ext>
              </c:extLst>
            </c:dLbl>
            <c:dLbl>
              <c:idx val="5"/>
              <c:layout>
                <c:manualLayout>
                  <c:x val="-3.4468320130780654E-2"/>
                  <c:y val="2.586594920905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E5-4019-BDE5-0BDB4A41CFF8}"/>
                </c:ext>
              </c:extLst>
            </c:dLbl>
            <c:dLbl>
              <c:idx val="6"/>
              <c:layout>
                <c:manualLayout>
                  <c:x val="-2.8723600108983824E-2"/>
                  <c:y val="2.5865949209051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E5-4019-BDE5-0BDB4A41CFF8}"/>
                </c:ext>
              </c:extLst>
            </c:dLbl>
            <c:dLbl>
              <c:idx val="7"/>
              <c:layout>
                <c:manualLayout>
                  <c:x val="-2.1063973413254802E-2"/>
                  <c:y val="2.586594920905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E5-4019-BDE5-0BDB4A41CFF8}"/>
                </c:ext>
              </c:extLst>
            </c:dLbl>
            <c:dLbl>
              <c:idx val="8"/>
              <c:layout>
                <c:manualLayout>
                  <c:x val="-2.6808693435051708E-2"/>
                  <c:y val="3.5565680162446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E5-4019-BDE5-0BDB4A41CFF8}"/>
                </c:ext>
              </c:extLst>
            </c:dLbl>
            <c:dLbl>
              <c:idx val="9"/>
              <c:layout>
                <c:manualLayout>
                  <c:x val="-1.1489440043593528E-2"/>
                  <c:y val="3.2332436511314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E5-4019-BDE5-0BDB4A41CF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Sheet1!$A$2:$A$11</c:f>
              <c:strCache>
                <c:ptCount val="10"/>
                <c:pt idx="0">
                  <c:v>15-16</c:v>
                </c:pt>
                <c:pt idx="1">
                  <c:v>16-17</c:v>
                </c:pt>
                <c:pt idx="2">
                  <c:v>17-18</c:v>
                </c:pt>
                <c:pt idx="3">
                  <c:v>18-19</c:v>
                </c:pt>
                <c:pt idx="4">
                  <c:v>19-20</c:v>
                </c:pt>
                <c:pt idx="5">
                  <c:v>20-21</c:v>
                </c:pt>
                <c:pt idx="6">
                  <c:v>21-22</c:v>
                </c:pt>
                <c:pt idx="7">
                  <c:v>22-23</c:v>
                </c:pt>
                <c:pt idx="8">
                  <c:v>23-24</c:v>
                </c:pt>
                <c:pt idx="9">
                  <c:v>24-25</c:v>
                </c:pt>
              </c:strCache>
            </c:strRef>
          </c:cat>
          <c:val>
            <c:numRef>
              <c:f>Sheet1!$B$2:$B$11</c:f>
              <c:numCache>
                <c:formatCode>#,##0</c:formatCode>
                <c:ptCount val="10"/>
                <c:pt idx="0">
                  <c:v>11912</c:v>
                </c:pt>
                <c:pt idx="1">
                  <c:v>12754</c:v>
                </c:pt>
                <c:pt idx="2">
                  <c:v>13351</c:v>
                </c:pt>
                <c:pt idx="3">
                  <c:v>13336</c:v>
                </c:pt>
                <c:pt idx="4">
                  <c:v>14408</c:v>
                </c:pt>
                <c:pt idx="5">
                  <c:v>14738</c:v>
                </c:pt>
                <c:pt idx="6">
                  <c:v>15407</c:v>
                </c:pt>
                <c:pt idx="7">
                  <c:v>17150</c:v>
                </c:pt>
                <c:pt idx="8">
                  <c:v>19069</c:v>
                </c:pt>
                <c:pt idx="9">
                  <c:v>20375</c:v>
                </c:pt>
              </c:numCache>
            </c:numRef>
          </c:val>
          <c:smooth val="0"/>
          <c:extLst>
            <c:ext xmlns:c16="http://schemas.microsoft.com/office/drawing/2014/chart" uri="{C3380CC4-5D6E-409C-BE32-E72D297353CC}">
              <c16:uniqueId val="{0000000A-FDE5-4019-BDE5-0BDB4A41CFF8}"/>
            </c:ext>
          </c:extLst>
        </c:ser>
        <c:dLbls>
          <c:showLegendKey val="0"/>
          <c:showVal val="1"/>
          <c:showCatName val="0"/>
          <c:showSerName val="0"/>
          <c:showPercent val="0"/>
          <c:showBubbleSize val="0"/>
        </c:dLbls>
        <c:marker val="1"/>
        <c:smooth val="0"/>
        <c:axId val="855868864"/>
        <c:axId val="775893952"/>
      </c:lineChart>
      <c:catAx>
        <c:axId val="85586886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crossAx val="775893952"/>
        <c:crosses val="autoZero"/>
        <c:auto val="1"/>
        <c:lblAlgn val="ctr"/>
        <c:lblOffset val="100"/>
        <c:noMultiLvlLbl val="0"/>
      </c:catAx>
      <c:valAx>
        <c:axId val="775893952"/>
        <c:scaling>
          <c:orientation val="minMax"/>
        </c:scaling>
        <c:delete val="0"/>
        <c:axPos val="l"/>
        <c:majorGridlines>
          <c:spPr>
            <a:ln w="9525" cap="flat" cmpd="sng" algn="ctr">
              <a:solidFill>
                <a:srgbClr val="000000"/>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crossAx val="8558688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a:solidFill>
        <a:schemeClr val="bg2">
          <a:lumMod val="1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Credit Hours</c:v>
                </c:pt>
              </c:strCache>
            </c:strRef>
          </c:tx>
          <c:spPr>
            <a:solidFill>
              <a:schemeClr val="accent3"/>
            </a:solidFill>
            <a:ln>
              <a:noFill/>
            </a:ln>
            <a:effectLst/>
          </c:spPr>
          <c:invertIfNegative val="0"/>
          <c:dLbls>
            <c:dLbl>
              <c:idx val="9"/>
              <c:layout>
                <c:manualLayout>
                  <c:x val="3.6245640945763151E-2"/>
                  <c:y val="6.92065532248346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2E-44CA-AD49-18EC3A765CC5}"/>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15-16</c:v>
                </c:pt>
                <c:pt idx="1">
                  <c:v>16-17</c:v>
                </c:pt>
                <c:pt idx="2">
                  <c:v>17-18</c:v>
                </c:pt>
                <c:pt idx="3">
                  <c:v>18-19</c:v>
                </c:pt>
                <c:pt idx="4">
                  <c:v>19-20</c:v>
                </c:pt>
                <c:pt idx="5">
                  <c:v>20-21</c:v>
                </c:pt>
                <c:pt idx="6">
                  <c:v>21-22</c:v>
                </c:pt>
                <c:pt idx="7">
                  <c:v>22-23</c:v>
                </c:pt>
                <c:pt idx="8">
                  <c:v>23-24</c:v>
                </c:pt>
                <c:pt idx="9">
                  <c:v>24-25</c:v>
                </c:pt>
              </c:strCache>
            </c:strRef>
          </c:cat>
          <c:val>
            <c:numRef>
              <c:f>Sheet1!$B$2:$B$11</c:f>
              <c:numCache>
                <c:formatCode>#,##0</c:formatCode>
                <c:ptCount val="10"/>
                <c:pt idx="0">
                  <c:v>98643</c:v>
                </c:pt>
                <c:pt idx="1">
                  <c:v>109336</c:v>
                </c:pt>
                <c:pt idx="2">
                  <c:v>116773</c:v>
                </c:pt>
                <c:pt idx="3">
                  <c:v>120488</c:v>
                </c:pt>
                <c:pt idx="4">
                  <c:v>131605</c:v>
                </c:pt>
                <c:pt idx="5">
                  <c:v>139557</c:v>
                </c:pt>
                <c:pt idx="6">
                  <c:v>140212</c:v>
                </c:pt>
                <c:pt idx="7">
                  <c:v>157744</c:v>
                </c:pt>
                <c:pt idx="8">
                  <c:v>177406</c:v>
                </c:pt>
                <c:pt idx="9">
                  <c:v>189738</c:v>
                </c:pt>
              </c:numCache>
            </c:numRef>
          </c:val>
          <c:extLst>
            <c:ext xmlns:c16="http://schemas.microsoft.com/office/drawing/2014/chart" uri="{C3380CC4-5D6E-409C-BE32-E72D297353CC}">
              <c16:uniqueId val="{00000001-7C2E-44CA-AD49-18EC3A765CC5}"/>
            </c:ext>
          </c:extLst>
        </c:ser>
        <c:dLbls>
          <c:dLblPos val="outEnd"/>
          <c:showLegendKey val="0"/>
          <c:showVal val="1"/>
          <c:showCatName val="0"/>
          <c:showSerName val="0"/>
          <c:showPercent val="0"/>
          <c:showBubbleSize val="0"/>
        </c:dLbls>
        <c:gapWidth val="444"/>
        <c:overlap val="-90"/>
        <c:axId val="855868864"/>
        <c:axId val="775893952"/>
      </c:barChart>
      <c:catAx>
        <c:axId val="855868864"/>
        <c:scaling>
          <c:orientation val="minMax"/>
        </c:scaling>
        <c:delete val="0"/>
        <c:axPos val="b"/>
        <c:majorGridlines>
          <c:spPr>
            <a:ln w="9525" cap="flat" cmpd="sng" algn="ctr">
              <a:solidFill>
                <a:srgbClr val="000000"/>
              </a:solidFill>
              <a:round/>
            </a:ln>
            <a:effectLst/>
          </c:spPr>
        </c:majorGridlines>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064" b="1" i="0" u="none" strike="noStrike" kern="1200" cap="all" spc="120" normalizeH="0" baseline="0">
                <a:solidFill>
                  <a:srgbClr val="000000"/>
                </a:solidFill>
                <a:latin typeface="+mn-lt"/>
                <a:ea typeface="+mn-ea"/>
                <a:cs typeface="+mn-cs"/>
              </a:defRPr>
            </a:pPr>
            <a:endParaRPr lang="en-US"/>
          </a:p>
        </c:txPr>
        <c:crossAx val="775893952"/>
        <c:crosses val="autoZero"/>
        <c:auto val="1"/>
        <c:lblAlgn val="ctr"/>
        <c:lblOffset val="100"/>
        <c:noMultiLvlLbl val="0"/>
      </c:catAx>
      <c:valAx>
        <c:axId val="775893952"/>
        <c:scaling>
          <c:orientation val="minMax"/>
        </c:scaling>
        <c:delete val="1"/>
        <c:axPos val="l"/>
        <c:numFmt formatCode="#,##0" sourceLinked="1"/>
        <c:majorTickMark val="none"/>
        <c:minorTickMark val="none"/>
        <c:tickLblPos val="nextTo"/>
        <c:crossAx val="8558688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a:solidFill>
        <a:schemeClr val="bg2">
          <a:lumMod val="1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88635177572487E-2"/>
          <c:y val="3.3747406122971092E-2"/>
          <c:w val="0.94362053814430891"/>
          <c:h val="0.73992347707439099"/>
        </c:manualLayout>
      </c:layout>
      <c:barChart>
        <c:barDir val="col"/>
        <c:grouping val="stacked"/>
        <c:varyColors val="0"/>
        <c:ser>
          <c:idx val="0"/>
          <c:order val="0"/>
          <c:tx>
            <c:strRef>
              <c:f>Sheet1!$B$1</c:f>
              <c:strCache>
                <c:ptCount val="1"/>
                <c:pt idx="0">
                  <c:v>Headcount w/out CE</c:v>
                </c:pt>
              </c:strCache>
            </c:strRef>
          </c:tx>
          <c:spPr>
            <a:solidFill>
              <a:schemeClr val="accent1"/>
            </a:solidFill>
            <a:ln>
              <a:noFill/>
            </a:ln>
            <a:effectLst/>
          </c:spPr>
          <c:invertIfNegative val="0"/>
          <c:cat>
            <c:strRef>
              <c:f>Sheet1!$A$2:$A$29</c:f>
              <c:strCache>
                <c:ptCount val="28"/>
                <c:pt idx="0">
                  <c:v>OU</c:v>
                </c:pt>
                <c:pt idx="1">
                  <c:v>OSU</c:v>
                </c:pt>
                <c:pt idx="2">
                  <c:v>UCO</c:v>
                </c:pt>
                <c:pt idx="3">
                  <c:v>ECU</c:v>
                </c:pt>
                <c:pt idx="4">
                  <c:v>NSU</c:v>
                </c:pt>
                <c:pt idx="5">
                  <c:v>NWOSU</c:v>
                </c:pt>
                <c:pt idx="6">
                  <c:v>SOSU</c:v>
                </c:pt>
                <c:pt idx="7">
                  <c:v>SWOSU</c:v>
                </c:pt>
                <c:pt idx="8">
                  <c:v>CU</c:v>
                </c:pt>
                <c:pt idx="9">
                  <c:v>LU</c:v>
                </c:pt>
                <c:pt idx="10">
                  <c:v>USAO</c:v>
                </c:pt>
                <c:pt idx="11">
                  <c:v>OPSU</c:v>
                </c:pt>
                <c:pt idx="12">
                  <c:v>RSU</c:v>
                </c:pt>
                <c:pt idx="13">
                  <c:v>CSC</c:v>
                </c:pt>
                <c:pt idx="14">
                  <c:v>EOSC</c:v>
                </c:pt>
                <c:pt idx="15">
                  <c:v>MSC</c:v>
                </c:pt>
                <c:pt idx="16">
                  <c:v>NEOAMC</c:v>
                </c:pt>
                <c:pt idx="17">
                  <c:v>NOC</c:v>
                </c:pt>
                <c:pt idx="18">
                  <c:v>TCC</c:v>
                </c:pt>
                <c:pt idx="19">
                  <c:v>OSU-OKC</c:v>
                </c:pt>
                <c:pt idx="20">
                  <c:v>OSUIT</c:v>
                </c:pt>
                <c:pt idx="21">
                  <c:v>WOSC</c:v>
                </c:pt>
                <c:pt idx="22">
                  <c:v>RCC</c:v>
                </c:pt>
                <c:pt idx="23">
                  <c:v>CASC</c:v>
                </c:pt>
                <c:pt idx="24">
                  <c:v>SSC</c:v>
                </c:pt>
                <c:pt idx="25">
                  <c:v>RSC</c:v>
                </c:pt>
                <c:pt idx="26">
                  <c:v>OCCC</c:v>
                </c:pt>
                <c:pt idx="27">
                  <c:v>CONCURRENT</c:v>
                </c:pt>
              </c:strCache>
            </c:strRef>
          </c:cat>
          <c:val>
            <c:numRef>
              <c:f>Sheet1!$B$2:$B$29</c:f>
              <c:numCache>
                <c:formatCode>#,##0</c:formatCode>
                <c:ptCount val="28"/>
                <c:pt idx="0">
                  <c:v>33491</c:v>
                </c:pt>
                <c:pt idx="1">
                  <c:v>29590</c:v>
                </c:pt>
                <c:pt idx="2">
                  <c:v>14469</c:v>
                </c:pt>
                <c:pt idx="3">
                  <c:v>4114</c:v>
                </c:pt>
                <c:pt idx="4">
                  <c:v>8216</c:v>
                </c:pt>
                <c:pt idx="5">
                  <c:v>2456</c:v>
                </c:pt>
                <c:pt idx="6">
                  <c:v>7930</c:v>
                </c:pt>
                <c:pt idx="7">
                  <c:v>6279</c:v>
                </c:pt>
                <c:pt idx="8">
                  <c:v>4419</c:v>
                </c:pt>
                <c:pt idx="9">
                  <c:v>2163</c:v>
                </c:pt>
                <c:pt idx="10">
                  <c:v>1163</c:v>
                </c:pt>
                <c:pt idx="11">
                  <c:v>1247</c:v>
                </c:pt>
                <c:pt idx="12">
                  <c:v>4061</c:v>
                </c:pt>
                <c:pt idx="13">
                  <c:v>2730</c:v>
                </c:pt>
                <c:pt idx="14">
                  <c:v>1568</c:v>
                </c:pt>
                <c:pt idx="15">
                  <c:v>3657</c:v>
                </c:pt>
                <c:pt idx="16">
                  <c:v>2456</c:v>
                </c:pt>
                <c:pt idx="17">
                  <c:v>4647</c:v>
                </c:pt>
                <c:pt idx="18">
                  <c:v>21157</c:v>
                </c:pt>
                <c:pt idx="19">
                  <c:v>5704</c:v>
                </c:pt>
                <c:pt idx="20">
                  <c:v>3217</c:v>
                </c:pt>
                <c:pt idx="21">
                  <c:v>1517</c:v>
                </c:pt>
                <c:pt idx="22">
                  <c:v>2768</c:v>
                </c:pt>
                <c:pt idx="23">
                  <c:v>2267</c:v>
                </c:pt>
                <c:pt idx="24">
                  <c:v>1991</c:v>
                </c:pt>
                <c:pt idx="25">
                  <c:v>10043</c:v>
                </c:pt>
                <c:pt idx="26">
                  <c:v>16486</c:v>
                </c:pt>
              </c:numCache>
            </c:numRef>
          </c:val>
          <c:extLst>
            <c:ext xmlns:c16="http://schemas.microsoft.com/office/drawing/2014/chart" uri="{C3380CC4-5D6E-409C-BE32-E72D297353CC}">
              <c16:uniqueId val="{00000000-5ECC-4FFC-86C7-823668D7CFA1}"/>
            </c:ext>
          </c:extLst>
        </c:ser>
        <c:ser>
          <c:idx val="1"/>
          <c:order val="1"/>
          <c:tx>
            <c:strRef>
              <c:f>Sheet1!$C$1</c:f>
              <c:strCache>
                <c:ptCount val="1"/>
                <c:pt idx="0">
                  <c:v>Concurrent</c:v>
                </c:pt>
              </c:strCache>
            </c:strRef>
          </c:tx>
          <c:spPr>
            <a:solidFill>
              <a:schemeClr val="accent3"/>
            </a:solidFill>
            <a:ln>
              <a:noFill/>
            </a:ln>
            <a:effectLst/>
          </c:spPr>
          <c:invertIfNegative val="0"/>
          <c:dPt>
            <c:idx val="27"/>
            <c:invertIfNegative val="0"/>
            <c:bubble3D val="0"/>
            <c:extLst>
              <c:ext xmlns:c16="http://schemas.microsoft.com/office/drawing/2014/chart" uri="{C3380CC4-5D6E-409C-BE32-E72D297353CC}">
                <c16:uniqueId val="{00000001-5ECC-4FFC-86C7-823668D7CFA1}"/>
              </c:ext>
            </c:extLst>
          </c:dPt>
          <c:cat>
            <c:strRef>
              <c:f>Sheet1!$A$2:$A$29</c:f>
              <c:strCache>
                <c:ptCount val="28"/>
                <c:pt idx="0">
                  <c:v>OU</c:v>
                </c:pt>
                <c:pt idx="1">
                  <c:v>OSU</c:v>
                </c:pt>
                <c:pt idx="2">
                  <c:v>UCO</c:v>
                </c:pt>
                <c:pt idx="3">
                  <c:v>ECU</c:v>
                </c:pt>
                <c:pt idx="4">
                  <c:v>NSU</c:v>
                </c:pt>
                <c:pt idx="5">
                  <c:v>NWOSU</c:v>
                </c:pt>
                <c:pt idx="6">
                  <c:v>SOSU</c:v>
                </c:pt>
                <c:pt idx="7">
                  <c:v>SWOSU</c:v>
                </c:pt>
                <c:pt idx="8">
                  <c:v>CU</c:v>
                </c:pt>
                <c:pt idx="9">
                  <c:v>LU</c:v>
                </c:pt>
                <c:pt idx="10">
                  <c:v>USAO</c:v>
                </c:pt>
                <c:pt idx="11">
                  <c:v>OPSU</c:v>
                </c:pt>
                <c:pt idx="12">
                  <c:v>RSU</c:v>
                </c:pt>
                <c:pt idx="13">
                  <c:v>CSC</c:v>
                </c:pt>
                <c:pt idx="14">
                  <c:v>EOSC</c:v>
                </c:pt>
                <c:pt idx="15">
                  <c:v>MSC</c:v>
                </c:pt>
                <c:pt idx="16">
                  <c:v>NEOAMC</c:v>
                </c:pt>
                <c:pt idx="17">
                  <c:v>NOC</c:v>
                </c:pt>
                <c:pt idx="18">
                  <c:v>TCC</c:v>
                </c:pt>
                <c:pt idx="19">
                  <c:v>OSU-OKC</c:v>
                </c:pt>
                <c:pt idx="20">
                  <c:v>OSUIT</c:v>
                </c:pt>
                <c:pt idx="21">
                  <c:v>WOSC</c:v>
                </c:pt>
                <c:pt idx="22">
                  <c:v>RCC</c:v>
                </c:pt>
                <c:pt idx="23">
                  <c:v>CASC</c:v>
                </c:pt>
                <c:pt idx="24">
                  <c:v>SSC</c:v>
                </c:pt>
                <c:pt idx="25">
                  <c:v>RSC</c:v>
                </c:pt>
                <c:pt idx="26">
                  <c:v>OCCC</c:v>
                </c:pt>
                <c:pt idx="27">
                  <c:v>CONCURRENT</c:v>
                </c:pt>
              </c:strCache>
            </c:strRef>
          </c:cat>
          <c:val>
            <c:numRef>
              <c:f>Sheet1!$C$2:$C$29</c:f>
              <c:numCache>
                <c:formatCode>General</c:formatCode>
                <c:ptCount val="28"/>
                <c:pt idx="0">
                  <c:v>508</c:v>
                </c:pt>
                <c:pt idx="1">
                  <c:v>649</c:v>
                </c:pt>
                <c:pt idx="2">
                  <c:v>621</c:v>
                </c:pt>
                <c:pt idx="3">
                  <c:v>126</c:v>
                </c:pt>
                <c:pt idx="4">
                  <c:v>253</c:v>
                </c:pt>
                <c:pt idx="5">
                  <c:v>341</c:v>
                </c:pt>
                <c:pt idx="6">
                  <c:v>210</c:v>
                </c:pt>
                <c:pt idx="7">
                  <c:v>1050</c:v>
                </c:pt>
                <c:pt idx="8">
                  <c:v>869</c:v>
                </c:pt>
                <c:pt idx="9">
                  <c:v>2</c:v>
                </c:pt>
                <c:pt idx="10">
                  <c:v>76</c:v>
                </c:pt>
                <c:pt idx="11">
                  <c:v>102</c:v>
                </c:pt>
                <c:pt idx="12">
                  <c:v>802</c:v>
                </c:pt>
                <c:pt idx="13">
                  <c:v>530</c:v>
                </c:pt>
                <c:pt idx="14">
                  <c:v>355</c:v>
                </c:pt>
                <c:pt idx="15">
                  <c:v>1433</c:v>
                </c:pt>
                <c:pt idx="16">
                  <c:v>290</c:v>
                </c:pt>
                <c:pt idx="17">
                  <c:v>640</c:v>
                </c:pt>
                <c:pt idx="18">
                  <c:v>3995</c:v>
                </c:pt>
                <c:pt idx="19">
                  <c:v>516</c:v>
                </c:pt>
                <c:pt idx="20">
                  <c:v>458</c:v>
                </c:pt>
                <c:pt idx="21">
                  <c:v>406</c:v>
                </c:pt>
                <c:pt idx="22">
                  <c:v>1432</c:v>
                </c:pt>
                <c:pt idx="23">
                  <c:v>823</c:v>
                </c:pt>
                <c:pt idx="24">
                  <c:v>462</c:v>
                </c:pt>
                <c:pt idx="25">
                  <c:v>1345</c:v>
                </c:pt>
                <c:pt idx="26">
                  <c:v>2081</c:v>
                </c:pt>
                <c:pt idx="27">
                  <c:v>20375</c:v>
                </c:pt>
              </c:numCache>
            </c:numRef>
          </c:val>
          <c:extLst>
            <c:ext xmlns:c16="http://schemas.microsoft.com/office/drawing/2014/chart" uri="{C3380CC4-5D6E-409C-BE32-E72D297353CC}">
              <c16:uniqueId val="{00000002-5ECC-4FFC-86C7-823668D7CFA1}"/>
            </c:ext>
          </c:extLst>
        </c:ser>
        <c:dLbls>
          <c:showLegendKey val="0"/>
          <c:showVal val="0"/>
          <c:showCatName val="0"/>
          <c:showSerName val="0"/>
          <c:showPercent val="0"/>
          <c:showBubbleSize val="0"/>
        </c:dLbls>
        <c:gapWidth val="150"/>
        <c:overlap val="100"/>
        <c:axId val="691586928"/>
        <c:axId val="439571136"/>
      </c:barChart>
      <c:catAx>
        <c:axId val="69158692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1" i="0" u="none" strike="noStrike" kern="1200" cap="none" spc="0" normalizeH="0" baseline="0">
                <a:solidFill>
                  <a:srgbClr val="000000"/>
                </a:solidFill>
                <a:latin typeface="+mn-lt"/>
                <a:ea typeface="+mn-ea"/>
                <a:cs typeface="+mn-cs"/>
              </a:defRPr>
            </a:pPr>
            <a:endParaRPr lang="en-US"/>
          </a:p>
        </c:txPr>
        <c:crossAx val="439571136"/>
        <c:crosses val="autoZero"/>
        <c:auto val="1"/>
        <c:lblAlgn val="ctr"/>
        <c:lblOffset val="100"/>
        <c:noMultiLvlLbl val="0"/>
      </c:catAx>
      <c:valAx>
        <c:axId val="439571136"/>
        <c:scaling>
          <c:orientation val="minMax"/>
        </c:scaling>
        <c:delete val="0"/>
        <c:axPos val="l"/>
        <c:majorGridlines>
          <c:spPr>
            <a:ln w="3175" cap="flat" cmpd="sng" algn="ctr">
              <a:solidFill>
                <a:srgbClr val="000000"/>
              </a:solidFill>
              <a:round/>
            </a:ln>
            <a:effectLst/>
          </c:spPr>
        </c:majorGridlines>
        <c:minorGridlines>
          <c:spPr>
            <a:ln w="9525" cap="flat" cmpd="sng" algn="ctr">
              <a:solidFill>
                <a:schemeClr val="bg1">
                  <a:lumMod val="8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691586928"/>
        <c:crosses val="autoZero"/>
        <c:crossBetween val="between"/>
      </c:valAx>
      <c:spPr>
        <a:noFill/>
        <a:ln>
          <a:noFill/>
        </a:ln>
        <a:effectLst/>
      </c:spPr>
    </c:plotArea>
    <c:legend>
      <c:legendPos val="t"/>
      <c:layout>
        <c:manualLayout>
          <c:xMode val="edge"/>
          <c:yMode val="edge"/>
          <c:x val="0.33231930720044434"/>
          <c:y val="0.93688002924347769"/>
          <c:w val="0.33536127160381801"/>
          <c:h val="6.214544254798806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a:solidFill>
        <a:schemeClr val="bg2">
          <a:lumMod val="10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CBF-4C9A-853E-5B7CC255A938}"/>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CBF-4C9A-853E-5B7CC255A938}"/>
              </c:ext>
            </c:extLst>
          </c:dPt>
          <c:dPt>
            <c:idx val="2"/>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CBF-4C9A-853E-5B7CC255A93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Community College</c:v>
                </c:pt>
                <c:pt idx="1">
                  <c:v>Regional</c:v>
                </c:pt>
                <c:pt idx="2">
                  <c:v>Research</c:v>
                </c:pt>
              </c:strCache>
            </c:strRef>
          </c:cat>
          <c:val>
            <c:numRef>
              <c:f>Sheet1!$B$2:$B$4</c:f>
              <c:numCache>
                <c:formatCode>#,##0</c:formatCode>
                <c:ptCount val="3"/>
                <c:pt idx="0">
                  <c:v>14766</c:v>
                </c:pt>
                <c:pt idx="1">
                  <c:v>4452</c:v>
                </c:pt>
                <c:pt idx="2">
                  <c:v>1157</c:v>
                </c:pt>
              </c:numCache>
            </c:numRef>
          </c:val>
          <c:extLst>
            <c:ext xmlns:c16="http://schemas.microsoft.com/office/drawing/2014/chart" uri="{C3380CC4-5D6E-409C-BE32-E72D297353CC}">
              <c16:uniqueId val="{00000006-1CBF-4C9A-853E-5B7CC255A938}"/>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735597930655457"/>
          <c:y val="0.73657477288820838"/>
          <c:w val="0.29332943114842081"/>
          <c:h val="0.21809897898043298"/>
        </c:manualLayout>
      </c:layout>
      <c:overlay val="0"/>
      <c:spPr>
        <a:solidFill>
          <a:schemeClr val="lt1">
            <a:lumMod val="95000"/>
            <a:alpha val="39000"/>
          </a:schemeClr>
        </a:solid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1D9D5-0AAF-4F10-AAD0-365B750534C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FE78AF4B-05BA-4036-8B07-48E9FDCDDB45}">
      <dgm:prSet/>
      <dgm:spPr/>
      <dgm:t>
        <a:bodyPr/>
        <a:lstStyle/>
        <a:p>
          <a:r>
            <a:rPr lang="en-US"/>
            <a:t>Must be a high school junior or senior.</a:t>
          </a:r>
        </a:p>
      </dgm:t>
    </dgm:pt>
    <dgm:pt modelId="{E7176519-68F8-450D-8900-1B1E83E2D7A9}" type="parTrans" cxnId="{81F6D6A1-AF86-47A0-9FD8-6D6C47C6DE91}">
      <dgm:prSet/>
      <dgm:spPr/>
      <dgm:t>
        <a:bodyPr/>
        <a:lstStyle/>
        <a:p>
          <a:endParaRPr lang="en-US"/>
        </a:p>
      </dgm:t>
    </dgm:pt>
    <dgm:pt modelId="{0C8FEE6C-6A8E-4CE9-9674-A1FD85521290}" type="sibTrans" cxnId="{81F6D6A1-AF86-47A0-9FD8-6D6C47C6DE91}">
      <dgm:prSet/>
      <dgm:spPr/>
      <dgm:t>
        <a:bodyPr/>
        <a:lstStyle/>
        <a:p>
          <a:endParaRPr lang="en-US"/>
        </a:p>
      </dgm:t>
    </dgm:pt>
    <dgm:pt modelId="{53DE5865-CEDD-4A5F-B91B-C88118C2B51E}">
      <dgm:prSet/>
      <dgm:spPr/>
      <dgm:t>
        <a:bodyPr/>
        <a:lstStyle/>
        <a:p>
          <a:r>
            <a:rPr lang="en-US"/>
            <a:t>Seniors 18 hours tuition waived</a:t>
          </a:r>
        </a:p>
      </dgm:t>
    </dgm:pt>
    <dgm:pt modelId="{A9FE2811-F270-4E27-BFF9-60C8C5BB13A9}" type="parTrans" cxnId="{D1B233A9-388A-4DDE-82A5-B46E73FBA31B}">
      <dgm:prSet/>
      <dgm:spPr/>
      <dgm:t>
        <a:bodyPr/>
        <a:lstStyle/>
        <a:p>
          <a:endParaRPr lang="en-US"/>
        </a:p>
      </dgm:t>
    </dgm:pt>
    <dgm:pt modelId="{7A68733A-987B-4C91-AFEE-3329153FB0CA}" type="sibTrans" cxnId="{D1B233A9-388A-4DDE-82A5-B46E73FBA31B}">
      <dgm:prSet/>
      <dgm:spPr/>
      <dgm:t>
        <a:bodyPr/>
        <a:lstStyle/>
        <a:p>
          <a:endParaRPr lang="en-US"/>
        </a:p>
      </dgm:t>
    </dgm:pt>
    <dgm:pt modelId="{930BCF22-EA99-4D38-9210-3A70AA39BC36}">
      <dgm:prSet/>
      <dgm:spPr/>
      <dgm:t>
        <a:bodyPr/>
        <a:lstStyle/>
        <a:p>
          <a:r>
            <a:rPr lang="en-US"/>
            <a:t>Juniors 9 hours tuition waived (contingent upon seniors being fully funded)</a:t>
          </a:r>
        </a:p>
      </dgm:t>
    </dgm:pt>
    <dgm:pt modelId="{DE7C1B73-3ACD-40FD-80AC-2382DF74F704}" type="parTrans" cxnId="{0399EA8A-5D31-4B65-BCED-6F5A6A879F98}">
      <dgm:prSet/>
      <dgm:spPr/>
      <dgm:t>
        <a:bodyPr/>
        <a:lstStyle/>
        <a:p>
          <a:endParaRPr lang="en-US"/>
        </a:p>
      </dgm:t>
    </dgm:pt>
    <dgm:pt modelId="{0C6FCE04-EB0F-4312-876B-1CD798D2A30D}" type="sibTrans" cxnId="{0399EA8A-5D31-4B65-BCED-6F5A6A879F98}">
      <dgm:prSet/>
      <dgm:spPr/>
      <dgm:t>
        <a:bodyPr/>
        <a:lstStyle/>
        <a:p>
          <a:endParaRPr lang="en-US"/>
        </a:p>
      </dgm:t>
    </dgm:pt>
    <dgm:pt modelId="{A2863B0F-7635-463F-A72E-76DBB7403F00}">
      <dgm:prSet/>
      <dgm:spPr/>
      <dgm:t>
        <a:bodyPr/>
        <a:lstStyle/>
        <a:p>
          <a:r>
            <a:rPr lang="en-US"/>
            <a:t>Must meet the general admission and course placement criteria.</a:t>
          </a:r>
        </a:p>
      </dgm:t>
    </dgm:pt>
    <dgm:pt modelId="{10F8F174-A385-4504-94BC-2E62591A6895}" type="parTrans" cxnId="{6A979C4E-1800-41AD-98A6-FE9E8D6AC75B}">
      <dgm:prSet/>
      <dgm:spPr/>
      <dgm:t>
        <a:bodyPr/>
        <a:lstStyle/>
        <a:p>
          <a:endParaRPr lang="en-US"/>
        </a:p>
      </dgm:t>
    </dgm:pt>
    <dgm:pt modelId="{2C21CA1A-B522-4E62-8ADF-2D1D4C66830C}" type="sibTrans" cxnId="{6A979C4E-1800-41AD-98A6-FE9E8D6AC75B}">
      <dgm:prSet/>
      <dgm:spPr/>
      <dgm:t>
        <a:bodyPr/>
        <a:lstStyle/>
        <a:p>
          <a:endParaRPr lang="en-US"/>
        </a:p>
      </dgm:t>
    </dgm:pt>
    <dgm:pt modelId="{38511B59-16A8-4C3B-A84F-39A7E3A1E16D}">
      <dgm:prSet/>
      <dgm:spPr/>
      <dgm:t>
        <a:bodyPr/>
        <a:lstStyle/>
        <a:p>
          <a:r>
            <a:rPr lang="en-US"/>
            <a:t>Must have permission from parent or guardian.</a:t>
          </a:r>
        </a:p>
      </dgm:t>
    </dgm:pt>
    <dgm:pt modelId="{8251B658-6E75-4EED-B021-66F0C61EEF5D}" type="parTrans" cxnId="{8C0ADF89-E632-4626-B873-E6374725C49B}">
      <dgm:prSet/>
      <dgm:spPr/>
      <dgm:t>
        <a:bodyPr/>
        <a:lstStyle/>
        <a:p>
          <a:endParaRPr lang="en-US"/>
        </a:p>
      </dgm:t>
    </dgm:pt>
    <dgm:pt modelId="{3F6355B1-793A-4940-A8AF-D3A0CB19AC2C}" type="sibTrans" cxnId="{8C0ADF89-E632-4626-B873-E6374725C49B}">
      <dgm:prSet/>
      <dgm:spPr/>
      <dgm:t>
        <a:bodyPr/>
        <a:lstStyle/>
        <a:p>
          <a:endParaRPr lang="en-US"/>
        </a:p>
      </dgm:t>
    </dgm:pt>
    <dgm:pt modelId="{24063A0C-E6BB-44FF-B55B-E7FD0AD560E4}">
      <dgm:prSet/>
      <dgm:spPr/>
      <dgm:t>
        <a:bodyPr/>
        <a:lstStyle/>
        <a:p>
          <a:r>
            <a:rPr lang="en-US"/>
            <a:t>Must have signature from principal or counselor.</a:t>
          </a:r>
        </a:p>
      </dgm:t>
    </dgm:pt>
    <dgm:pt modelId="{99BF3B83-6525-4AB2-9F01-9CB949717530}" type="parTrans" cxnId="{A53CE03B-512B-45FB-AC51-197FCF31D08C}">
      <dgm:prSet/>
      <dgm:spPr/>
      <dgm:t>
        <a:bodyPr/>
        <a:lstStyle/>
        <a:p>
          <a:endParaRPr lang="en-US"/>
        </a:p>
      </dgm:t>
    </dgm:pt>
    <dgm:pt modelId="{FAEB1EFE-447E-4E65-AC85-7E2BBB95305D}" type="sibTrans" cxnId="{A53CE03B-512B-45FB-AC51-197FCF31D08C}">
      <dgm:prSet/>
      <dgm:spPr/>
      <dgm:t>
        <a:bodyPr/>
        <a:lstStyle/>
        <a:p>
          <a:endParaRPr lang="en-US"/>
        </a:p>
      </dgm:t>
    </dgm:pt>
    <dgm:pt modelId="{A28374B5-18F1-4F63-BBA5-C331C780A1D1}">
      <dgm:prSet/>
      <dgm:spPr/>
      <dgm:t>
        <a:bodyPr/>
        <a:lstStyle/>
        <a:p>
          <a:r>
            <a:rPr lang="en-US"/>
            <a:t>Student is on track to graduate by the spring of their senior year.</a:t>
          </a:r>
        </a:p>
      </dgm:t>
    </dgm:pt>
    <dgm:pt modelId="{CD3F00AE-BD3C-405F-935C-455E8FF78070}" type="parTrans" cxnId="{7C53F386-DA36-414B-A6E3-EE28691C388A}">
      <dgm:prSet/>
      <dgm:spPr/>
      <dgm:t>
        <a:bodyPr/>
        <a:lstStyle/>
        <a:p>
          <a:endParaRPr lang="en-US"/>
        </a:p>
      </dgm:t>
    </dgm:pt>
    <dgm:pt modelId="{7816E708-A1C1-4615-B6A5-A3496006AD23}" type="sibTrans" cxnId="{7C53F386-DA36-414B-A6E3-EE28691C388A}">
      <dgm:prSet/>
      <dgm:spPr/>
      <dgm:t>
        <a:bodyPr/>
        <a:lstStyle/>
        <a:p>
          <a:endParaRPr lang="en-US"/>
        </a:p>
      </dgm:t>
    </dgm:pt>
    <dgm:pt modelId="{10E84DD5-AF4E-45E0-BD6F-67D911DE54A9}" type="pres">
      <dgm:prSet presAssocID="{CC01D9D5-0AAF-4F10-AAD0-365B750534C4}" presName="linear" presStyleCnt="0">
        <dgm:presLayoutVars>
          <dgm:dir/>
          <dgm:animLvl val="lvl"/>
          <dgm:resizeHandles val="exact"/>
        </dgm:presLayoutVars>
      </dgm:prSet>
      <dgm:spPr/>
    </dgm:pt>
    <dgm:pt modelId="{9088690F-934C-4994-99F7-38F5165908D1}" type="pres">
      <dgm:prSet presAssocID="{FE78AF4B-05BA-4036-8B07-48E9FDCDDB45}" presName="parentLin" presStyleCnt="0"/>
      <dgm:spPr/>
    </dgm:pt>
    <dgm:pt modelId="{AA732A7A-BA92-479B-B334-F714825F61F3}" type="pres">
      <dgm:prSet presAssocID="{FE78AF4B-05BA-4036-8B07-48E9FDCDDB45}" presName="parentLeftMargin" presStyleLbl="node1" presStyleIdx="0" presStyleCnt="5"/>
      <dgm:spPr/>
    </dgm:pt>
    <dgm:pt modelId="{432F94CA-EF3F-4472-AECB-B11F8C2487DB}" type="pres">
      <dgm:prSet presAssocID="{FE78AF4B-05BA-4036-8B07-48E9FDCDDB45}" presName="parentText" presStyleLbl="node1" presStyleIdx="0" presStyleCnt="5">
        <dgm:presLayoutVars>
          <dgm:chMax val="0"/>
          <dgm:bulletEnabled val="1"/>
        </dgm:presLayoutVars>
      </dgm:prSet>
      <dgm:spPr/>
    </dgm:pt>
    <dgm:pt modelId="{DD62B826-7BB6-41AF-84E5-C638955AEF5B}" type="pres">
      <dgm:prSet presAssocID="{FE78AF4B-05BA-4036-8B07-48E9FDCDDB45}" presName="negativeSpace" presStyleCnt="0"/>
      <dgm:spPr/>
    </dgm:pt>
    <dgm:pt modelId="{47F828DA-ADCF-4B4E-95F5-A0697DFF57C5}" type="pres">
      <dgm:prSet presAssocID="{FE78AF4B-05BA-4036-8B07-48E9FDCDDB45}" presName="childText" presStyleLbl="conFgAcc1" presStyleIdx="0" presStyleCnt="5">
        <dgm:presLayoutVars>
          <dgm:bulletEnabled val="1"/>
        </dgm:presLayoutVars>
      </dgm:prSet>
      <dgm:spPr/>
    </dgm:pt>
    <dgm:pt modelId="{C8F03BE4-16FE-4694-B862-4A8545849942}" type="pres">
      <dgm:prSet presAssocID="{0C8FEE6C-6A8E-4CE9-9674-A1FD85521290}" presName="spaceBetweenRectangles" presStyleCnt="0"/>
      <dgm:spPr/>
    </dgm:pt>
    <dgm:pt modelId="{B30D77BA-397D-461E-9494-C6CCB066CBE2}" type="pres">
      <dgm:prSet presAssocID="{A2863B0F-7635-463F-A72E-76DBB7403F00}" presName="parentLin" presStyleCnt="0"/>
      <dgm:spPr/>
    </dgm:pt>
    <dgm:pt modelId="{44FC94DE-BBFA-4B36-84E0-2DA37736DDA8}" type="pres">
      <dgm:prSet presAssocID="{A2863B0F-7635-463F-A72E-76DBB7403F00}" presName="parentLeftMargin" presStyleLbl="node1" presStyleIdx="0" presStyleCnt="5"/>
      <dgm:spPr/>
    </dgm:pt>
    <dgm:pt modelId="{CED53673-AA76-4AB8-9135-E8AF61CA18EB}" type="pres">
      <dgm:prSet presAssocID="{A2863B0F-7635-463F-A72E-76DBB7403F00}" presName="parentText" presStyleLbl="node1" presStyleIdx="1" presStyleCnt="5">
        <dgm:presLayoutVars>
          <dgm:chMax val="0"/>
          <dgm:bulletEnabled val="1"/>
        </dgm:presLayoutVars>
      </dgm:prSet>
      <dgm:spPr/>
    </dgm:pt>
    <dgm:pt modelId="{C9A0647E-A10F-4231-A255-5D854432012A}" type="pres">
      <dgm:prSet presAssocID="{A2863B0F-7635-463F-A72E-76DBB7403F00}" presName="negativeSpace" presStyleCnt="0"/>
      <dgm:spPr/>
    </dgm:pt>
    <dgm:pt modelId="{88E74C32-51A6-44C9-8CB9-9C5EC8F77C1F}" type="pres">
      <dgm:prSet presAssocID="{A2863B0F-7635-463F-A72E-76DBB7403F00}" presName="childText" presStyleLbl="conFgAcc1" presStyleIdx="1" presStyleCnt="5">
        <dgm:presLayoutVars>
          <dgm:bulletEnabled val="1"/>
        </dgm:presLayoutVars>
      </dgm:prSet>
      <dgm:spPr/>
    </dgm:pt>
    <dgm:pt modelId="{2F2A2B90-080C-4910-B6E1-AB7A4D54129D}" type="pres">
      <dgm:prSet presAssocID="{2C21CA1A-B522-4E62-8ADF-2D1D4C66830C}" presName="spaceBetweenRectangles" presStyleCnt="0"/>
      <dgm:spPr/>
    </dgm:pt>
    <dgm:pt modelId="{886A053E-1805-407A-82DD-64E14C3918F8}" type="pres">
      <dgm:prSet presAssocID="{38511B59-16A8-4C3B-A84F-39A7E3A1E16D}" presName="parentLin" presStyleCnt="0"/>
      <dgm:spPr/>
    </dgm:pt>
    <dgm:pt modelId="{5FEAC92F-C722-4A41-9B6E-594B98FC3272}" type="pres">
      <dgm:prSet presAssocID="{38511B59-16A8-4C3B-A84F-39A7E3A1E16D}" presName="parentLeftMargin" presStyleLbl="node1" presStyleIdx="1" presStyleCnt="5"/>
      <dgm:spPr/>
    </dgm:pt>
    <dgm:pt modelId="{84EBFD32-6ABA-47DE-B55C-D9E55EDE11DF}" type="pres">
      <dgm:prSet presAssocID="{38511B59-16A8-4C3B-A84F-39A7E3A1E16D}" presName="parentText" presStyleLbl="node1" presStyleIdx="2" presStyleCnt="5">
        <dgm:presLayoutVars>
          <dgm:chMax val="0"/>
          <dgm:bulletEnabled val="1"/>
        </dgm:presLayoutVars>
      </dgm:prSet>
      <dgm:spPr/>
    </dgm:pt>
    <dgm:pt modelId="{FFE8D806-614B-4C53-9570-89CF399219FC}" type="pres">
      <dgm:prSet presAssocID="{38511B59-16A8-4C3B-A84F-39A7E3A1E16D}" presName="negativeSpace" presStyleCnt="0"/>
      <dgm:spPr/>
    </dgm:pt>
    <dgm:pt modelId="{80CE2335-0902-4D25-9594-54AB187A38EF}" type="pres">
      <dgm:prSet presAssocID="{38511B59-16A8-4C3B-A84F-39A7E3A1E16D}" presName="childText" presStyleLbl="conFgAcc1" presStyleIdx="2" presStyleCnt="5">
        <dgm:presLayoutVars>
          <dgm:bulletEnabled val="1"/>
        </dgm:presLayoutVars>
      </dgm:prSet>
      <dgm:spPr/>
    </dgm:pt>
    <dgm:pt modelId="{C7D15EE9-56C4-442B-947E-848906FBDB53}" type="pres">
      <dgm:prSet presAssocID="{3F6355B1-793A-4940-A8AF-D3A0CB19AC2C}" presName="spaceBetweenRectangles" presStyleCnt="0"/>
      <dgm:spPr/>
    </dgm:pt>
    <dgm:pt modelId="{BD6B6C99-55A1-4D25-A8B6-5B8283A8CA44}" type="pres">
      <dgm:prSet presAssocID="{24063A0C-E6BB-44FF-B55B-E7FD0AD560E4}" presName="parentLin" presStyleCnt="0"/>
      <dgm:spPr/>
    </dgm:pt>
    <dgm:pt modelId="{356053D5-DC7E-4DC7-8F71-A8966FC6F886}" type="pres">
      <dgm:prSet presAssocID="{24063A0C-E6BB-44FF-B55B-E7FD0AD560E4}" presName="parentLeftMargin" presStyleLbl="node1" presStyleIdx="2" presStyleCnt="5"/>
      <dgm:spPr/>
    </dgm:pt>
    <dgm:pt modelId="{F10C3A12-746C-444B-9386-63A710F4EC77}" type="pres">
      <dgm:prSet presAssocID="{24063A0C-E6BB-44FF-B55B-E7FD0AD560E4}" presName="parentText" presStyleLbl="node1" presStyleIdx="3" presStyleCnt="5">
        <dgm:presLayoutVars>
          <dgm:chMax val="0"/>
          <dgm:bulletEnabled val="1"/>
        </dgm:presLayoutVars>
      </dgm:prSet>
      <dgm:spPr/>
    </dgm:pt>
    <dgm:pt modelId="{A9B3A744-75D5-4E68-8D0F-94EDDB28857A}" type="pres">
      <dgm:prSet presAssocID="{24063A0C-E6BB-44FF-B55B-E7FD0AD560E4}" presName="negativeSpace" presStyleCnt="0"/>
      <dgm:spPr/>
    </dgm:pt>
    <dgm:pt modelId="{360D5A10-EC63-43C3-996B-5C3B5BCD4B03}" type="pres">
      <dgm:prSet presAssocID="{24063A0C-E6BB-44FF-B55B-E7FD0AD560E4}" presName="childText" presStyleLbl="conFgAcc1" presStyleIdx="3" presStyleCnt="5">
        <dgm:presLayoutVars>
          <dgm:bulletEnabled val="1"/>
        </dgm:presLayoutVars>
      </dgm:prSet>
      <dgm:spPr/>
    </dgm:pt>
    <dgm:pt modelId="{53AF9271-F3D4-4AFB-A00E-91C9C7A9E2B3}" type="pres">
      <dgm:prSet presAssocID="{FAEB1EFE-447E-4E65-AC85-7E2BBB95305D}" presName="spaceBetweenRectangles" presStyleCnt="0"/>
      <dgm:spPr/>
    </dgm:pt>
    <dgm:pt modelId="{C9F0C19B-9A34-4EFE-8200-A65317155ADF}" type="pres">
      <dgm:prSet presAssocID="{A28374B5-18F1-4F63-BBA5-C331C780A1D1}" presName="parentLin" presStyleCnt="0"/>
      <dgm:spPr/>
    </dgm:pt>
    <dgm:pt modelId="{5AF175D4-1C4E-444D-8CDF-911FD907ED96}" type="pres">
      <dgm:prSet presAssocID="{A28374B5-18F1-4F63-BBA5-C331C780A1D1}" presName="parentLeftMargin" presStyleLbl="node1" presStyleIdx="3" presStyleCnt="5"/>
      <dgm:spPr/>
    </dgm:pt>
    <dgm:pt modelId="{52865FBF-FE1A-4034-A9B7-1B209FC052E0}" type="pres">
      <dgm:prSet presAssocID="{A28374B5-18F1-4F63-BBA5-C331C780A1D1}" presName="parentText" presStyleLbl="node1" presStyleIdx="4" presStyleCnt="5">
        <dgm:presLayoutVars>
          <dgm:chMax val="0"/>
          <dgm:bulletEnabled val="1"/>
        </dgm:presLayoutVars>
      </dgm:prSet>
      <dgm:spPr/>
    </dgm:pt>
    <dgm:pt modelId="{475C04FF-F608-46D2-A896-D2FF10A5F1CF}" type="pres">
      <dgm:prSet presAssocID="{A28374B5-18F1-4F63-BBA5-C331C780A1D1}" presName="negativeSpace" presStyleCnt="0"/>
      <dgm:spPr/>
    </dgm:pt>
    <dgm:pt modelId="{B9784082-441B-4F13-AA07-A1FDFC15836B}" type="pres">
      <dgm:prSet presAssocID="{A28374B5-18F1-4F63-BBA5-C331C780A1D1}" presName="childText" presStyleLbl="conFgAcc1" presStyleIdx="4" presStyleCnt="5">
        <dgm:presLayoutVars>
          <dgm:bulletEnabled val="1"/>
        </dgm:presLayoutVars>
      </dgm:prSet>
      <dgm:spPr/>
    </dgm:pt>
  </dgm:ptLst>
  <dgm:cxnLst>
    <dgm:cxn modelId="{C3C21501-1C39-4940-8D7D-4C2D5C7BAAE7}" type="presOf" srcId="{A28374B5-18F1-4F63-BBA5-C331C780A1D1}" destId="{52865FBF-FE1A-4034-A9B7-1B209FC052E0}" srcOrd="1" destOrd="0" presId="urn:microsoft.com/office/officeart/2005/8/layout/list1"/>
    <dgm:cxn modelId="{BE59DB27-A781-4D38-9172-C215404DDA7B}" type="presOf" srcId="{CC01D9D5-0AAF-4F10-AAD0-365B750534C4}" destId="{10E84DD5-AF4E-45E0-BD6F-67D911DE54A9}" srcOrd="0" destOrd="0" presId="urn:microsoft.com/office/officeart/2005/8/layout/list1"/>
    <dgm:cxn modelId="{A53CE03B-512B-45FB-AC51-197FCF31D08C}" srcId="{CC01D9D5-0AAF-4F10-AAD0-365B750534C4}" destId="{24063A0C-E6BB-44FF-B55B-E7FD0AD560E4}" srcOrd="3" destOrd="0" parTransId="{99BF3B83-6525-4AB2-9F01-9CB949717530}" sibTransId="{FAEB1EFE-447E-4E65-AC85-7E2BBB95305D}"/>
    <dgm:cxn modelId="{4A386440-0822-4EA5-8881-5D48AC86DB34}" type="presOf" srcId="{A2863B0F-7635-463F-A72E-76DBB7403F00}" destId="{CED53673-AA76-4AB8-9135-E8AF61CA18EB}" srcOrd="1" destOrd="0" presId="urn:microsoft.com/office/officeart/2005/8/layout/list1"/>
    <dgm:cxn modelId="{6A39704D-8576-41ED-A257-2F724AB3B088}" type="presOf" srcId="{38511B59-16A8-4C3B-A84F-39A7E3A1E16D}" destId="{84EBFD32-6ABA-47DE-B55C-D9E55EDE11DF}" srcOrd="1" destOrd="0" presId="urn:microsoft.com/office/officeart/2005/8/layout/list1"/>
    <dgm:cxn modelId="{6A979C4E-1800-41AD-98A6-FE9E8D6AC75B}" srcId="{CC01D9D5-0AAF-4F10-AAD0-365B750534C4}" destId="{A2863B0F-7635-463F-A72E-76DBB7403F00}" srcOrd="1" destOrd="0" parTransId="{10F8F174-A385-4504-94BC-2E62591A6895}" sibTransId="{2C21CA1A-B522-4E62-8ADF-2D1D4C66830C}"/>
    <dgm:cxn modelId="{0D45DB58-DD69-4626-B8E9-2747C8E875B9}" type="presOf" srcId="{930BCF22-EA99-4D38-9210-3A70AA39BC36}" destId="{47F828DA-ADCF-4B4E-95F5-A0697DFF57C5}" srcOrd="0" destOrd="1" presId="urn:microsoft.com/office/officeart/2005/8/layout/list1"/>
    <dgm:cxn modelId="{D6D9B17B-5FED-47F7-A2E2-F119664204CB}" type="presOf" srcId="{38511B59-16A8-4C3B-A84F-39A7E3A1E16D}" destId="{5FEAC92F-C722-4A41-9B6E-594B98FC3272}" srcOrd="0" destOrd="0" presId="urn:microsoft.com/office/officeart/2005/8/layout/list1"/>
    <dgm:cxn modelId="{7C53F386-DA36-414B-A6E3-EE28691C388A}" srcId="{CC01D9D5-0AAF-4F10-AAD0-365B750534C4}" destId="{A28374B5-18F1-4F63-BBA5-C331C780A1D1}" srcOrd="4" destOrd="0" parTransId="{CD3F00AE-BD3C-405F-935C-455E8FF78070}" sibTransId="{7816E708-A1C1-4615-B6A5-A3496006AD23}"/>
    <dgm:cxn modelId="{8C0ADF89-E632-4626-B873-E6374725C49B}" srcId="{CC01D9D5-0AAF-4F10-AAD0-365B750534C4}" destId="{38511B59-16A8-4C3B-A84F-39A7E3A1E16D}" srcOrd="2" destOrd="0" parTransId="{8251B658-6E75-4EED-B021-66F0C61EEF5D}" sibTransId="{3F6355B1-793A-4940-A8AF-D3A0CB19AC2C}"/>
    <dgm:cxn modelId="{0399EA8A-5D31-4B65-BCED-6F5A6A879F98}" srcId="{FE78AF4B-05BA-4036-8B07-48E9FDCDDB45}" destId="{930BCF22-EA99-4D38-9210-3A70AA39BC36}" srcOrd="1" destOrd="0" parTransId="{DE7C1B73-3ACD-40FD-80AC-2382DF74F704}" sibTransId="{0C6FCE04-EB0F-4312-876B-1CD798D2A30D}"/>
    <dgm:cxn modelId="{818BD196-5E80-432A-955B-C6A191FE7620}" type="presOf" srcId="{FE78AF4B-05BA-4036-8B07-48E9FDCDDB45}" destId="{432F94CA-EF3F-4472-AECB-B11F8C2487DB}" srcOrd="1" destOrd="0" presId="urn:microsoft.com/office/officeart/2005/8/layout/list1"/>
    <dgm:cxn modelId="{97CC7098-DC23-447E-9358-7CB7DFF7DE3D}" type="presOf" srcId="{53DE5865-CEDD-4A5F-B91B-C88118C2B51E}" destId="{47F828DA-ADCF-4B4E-95F5-A0697DFF57C5}" srcOrd="0" destOrd="0" presId="urn:microsoft.com/office/officeart/2005/8/layout/list1"/>
    <dgm:cxn modelId="{81F6D6A1-AF86-47A0-9FD8-6D6C47C6DE91}" srcId="{CC01D9D5-0AAF-4F10-AAD0-365B750534C4}" destId="{FE78AF4B-05BA-4036-8B07-48E9FDCDDB45}" srcOrd="0" destOrd="0" parTransId="{E7176519-68F8-450D-8900-1B1E83E2D7A9}" sibTransId="{0C8FEE6C-6A8E-4CE9-9674-A1FD85521290}"/>
    <dgm:cxn modelId="{D1B233A9-388A-4DDE-82A5-B46E73FBA31B}" srcId="{FE78AF4B-05BA-4036-8B07-48E9FDCDDB45}" destId="{53DE5865-CEDD-4A5F-B91B-C88118C2B51E}" srcOrd="0" destOrd="0" parTransId="{A9FE2811-F270-4E27-BFF9-60C8C5BB13A9}" sibTransId="{7A68733A-987B-4C91-AFEE-3329153FB0CA}"/>
    <dgm:cxn modelId="{4BB74DA9-A319-4989-9951-950565168BB7}" type="presOf" srcId="{A28374B5-18F1-4F63-BBA5-C331C780A1D1}" destId="{5AF175D4-1C4E-444D-8CDF-911FD907ED96}" srcOrd="0" destOrd="0" presId="urn:microsoft.com/office/officeart/2005/8/layout/list1"/>
    <dgm:cxn modelId="{CE4421AF-68B7-45FB-A3ED-FB217EADD9C5}" type="presOf" srcId="{24063A0C-E6BB-44FF-B55B-E7FD0AD560E4}" destId="{356053D5-DC7E-4DC7-8F71-A8966FC6F886}" srcOrd="0" destOrd="0" presId="urn:microsoft.com/office/officeart/2005/8/layout/list1"/>
    <dgm:cxn modelId="{7BA6BBB6-3913-4C2C-BB76-3C77B2F59251}" type="presOf" srcId="{A2863B0F-7635-463F-A72E-76DBB7403F00}" destId="{44FC94DE-BBFA-4B36-84E0-2DA37736DDA8}" srcOrd="0" destOrd="0" presId="urn:microsoft.com/office/officeart/2005/8/layout/list1"/>
    <dgm:cxn modelId="{493282C8-C0DD-46BA-BDA0-D3F403EFE741}" type="presOf" srcId="{24063A0C-E6BB-44FF-B55B-E7FD0AD560E4}" destId="{F10C3A12-746C-444B-9386-63A710F4EC77}" srcOrd="1" destOrd="0" presId="urn:microsoft.com/office/officeart/2005/8/layout/list1"/>
    <dgm:cxn modelId="{7E7315CE-6094-4876-BF1D-FAD6E26EBD7B}" type="presOf" srcId="{FE78AF4B-05BA-4036-8B07-48E9FDCDDB45}" destId="{AA732A7A-BA92-479B-B334-F714825F61F3}" srcOrd="0" destOrd="0" presId="urn:microsoft.com/office/officeart/2005/8/layout/list1"/>
    <dgm:cxn modelId="{9E50A71A-BDE7-44C1-AE9D-36E43B0B089D}" type="presParOf" srcId="{10E84DD5-AF4E-45E0-BD6F-67D911DE54A9}" destId="{9088690F-934C-4994-99F7-38F5165908D1}" srcOrd="0" destOrd="0" presId="urn:microsoft.com/office/officeart/2005/8/layout/list1"/>
    <dgm:cxn modelId="{FFF54905-5372-4E68-B763-8EF76ADCDCFC}" type="presParOf" srcId="{9088690F-934C-4994-99F7-38F5165908D1}" destId="{AA732A7A-BA92-479B-B334-F714825F61F3}" srcOrd="0" destOrd="0" presId="urn:microsoft.com/office/officeart/2005/8/layout/list1"/>
    <dgm:cxn modelId="{DCFA5B5C-E131-4398-914E-6C28A463983C}" type="presParOf" srcId="{9088690F-934C-4994-99F7-38F5165908D1}" destId="{432F94CA-EF3F-4472-AECB-B11F8C2487DB}" srcOrd="1" destOrd="0" presId="urn:microsoft.com/office/officeart/2005/8/layout/list1"/>
    <dgm:cxn modelId="{1A23A580-4189-4D6C-8100-58220BE97ED0}" type="presParOf" srcId="{10E84DD5-AF4E-45E0-BD6F-67D911DE54A9}" destId="{DD62B826-7BB6-41AF-84E5-C638955AEF5B}" srcOrd="1" destOrd="0" presId="urn:microsoft.com/office/officeart/2005/8/layout/list1"/>
    <dgm:cxn modelId="{2A968418-E7FA-45ED-9D95-B9577B72EF5C}" type="presParOf" srcId="{10E84DD5-AF4E-45E0-BD6F-67D911DE54A9}" destId="{47F828DA-ADCF-4B4E-95F5-A0697DFF57C5}" srcOrd="2" destOrd="0" presId="urn:microsoft.com/office/officeart/2005/8/layout/list1"/>
    <dgm:cxn modelId="{D6D811AE-2ECB-4035-BF6C-61EDD9073122}" type="presParOf" srcId="{10E84DD5-AF4E-45E0-BD6F-67D911DE54A9}" destId="{C8F03BE4-16FE-4694-B862-4A8545849942}" srcOrd="3" destOrd="0" presId="urn:microsoft.com/office/officeart/2005/8/layout/list1"/>
    <dgm:cxn modelId="{22D4F8E8-151D-46D2-9DA4-228F048D1BE5}" type="presParOf" srcId="{10E84DD5-AF4E-45E0-BD6F-67D911DE54A9}" destId="{B30D77BA-397D-461E-9494-C6CCB066CBE2}" srcOrd="4" destOrd="0" presId="urn:microsoft.com/office/officeart/2005/8/layout/list1"/>
    <dgm:cxn modelId="{8EEEBCA1-61E9-4F93-89C1-B43A2EAF16F7}" type="presParOf" srcId="{B30D77BA-397D-461E-9494-C6CCB066CBE2}" destId="{44FC94DE-BBFA-4B36-84E0-2DA37736DDA8}" srcOrd="0" destOrd="0" presId="urn:microsoft.com/office/officeart/2005/8/layout/list1"/>
    <dgm:cxn modelId="{4C1A6365-3614-404A-B9AD-3E374D8A9826}" type="presParOf" srcId="{B30D77BA-397D-461E-9494-C6CCB066CBE2}" destId="{CED53673-AA76-4AB8-9135-E8AF61CA18EB}" srcOrd="1" destOrd="0" presId="urn:microsoft.com/office/officeart/2005/8/layout/list1"/>
    <dgm:cxn modelId="{5D7D4D1B-E144-4971-8A39-B6BEF750996B}" type="presParOf" srcId="{10E84DD5-AF4E-45E0-BD6F-67D911DE54A9}" destId="{C9A0647E-A10F-4231-A255-5D854432012A}" srcOrd="5" destOrd="0" presId="urn:microsoft.com/office/officeart/2005/8/layout/list1"/>
    <dgm:cxn modelId="{0B721716-1E3A-4FBB-9CAC-6482A9C0795E}" type="presParOf" srcId="{10E84DD5-AF4E-45E0-BD6F-67D911DE54A9}" destId="{88E74C32-51A6-44C9-8CB9-9C5EC8F77C1F}" srcOrd="6" destOrd="0" presId="urn:microsoft.com/office/officeart/2005/8/layout/list1"/>
    <dgm:cxn modelId="{59F2B69B-351D-4F3D-ADA3-74538B8A4A2B}" type="presParOf" srcId="{10E84DD5-AF4E-45E0-BD6F-67D911DE54A9}" destId="{2F2A2B90-080C-4910-B6E1-AB7A4D54129D}" srcOrd="7" destOrd="0" presId="urn:microsoft.com/office/officeart/2005/8/layout/list1"/>
    <dgm:cxn modelId="{0C246CB9-C842-403C-9DA1-84CC26548BE6}" type="presParOf" srcId="{10E84DD5-AF4E-45E0-BD6F-67D911DE54A9}" destId="{886A053E-1805-407A-82DD-64E14C3918F8}" srcOrd="8" destOrd="0" presId="urn:microsoft.com/office/officeart/2005/8/layout/list1"/>
    <dgm:cxn modelId="{69392BC2-8D50-43A7-8832-2655614ED3AC}" type="presParOf" srcId="{886A053E-1805-407A-82DD-64E14C3918F8}" destId="{5FEAC92F-C722-4A41-9B6E-594B98FC3272}" srcOrd="0" destOrd="0" presId="urn:microsoft.com/office/officeart/2005/8/layout/list1"/>
    <dgm:cxn modelId="{830429BE-2B40-4A2C-B1A3-42CE98A91FC9}" type="presParOf" srcId="{886A053E-1805-407A-82DD-64E14C3918F8}" destId="{84EBFD32-6ABA-47DE-B55C-D9E55EDE11DF}" srcOrd="1" destOrd="0" presId="urn:microsoft.com/office/officeart/2005/8/layout/list1"/>
    <dgm:cxn modelId="{768F350A-C67E-4FBC-90FF-12F092107B88}" type="presParOf" srcId="{10E84DD5-AF4E-45E0-BD6F-67D911DE54A9}" destId="{FFE8D806-614B-4C53-9570-89CF399219FC}" srcOrd="9" destOrd="0" presId="urn:microsoft.com/office/officeart/2005/8/layout/list1"/>
    <dgm:cxn modelId="{1B376B9B-D693-4F5A-818E-60FD37E35B62}" type="presParOf" srcId="{10E84DD5-AF4E-45E0-BD6F-67D911DE54A9}" destId="{80CE2335-0902-4D25-9594-54AB187A38EF}" srcOrd="10" destOrd="0" presId="urn:microsoft.com/office/officeart/2005/8/layout/list1"/>
    <dgm:cxn modelId="{F4BFAE94-B03A-4FAE-9140-5F366AFD1861}" type="presParOf" srcId="{10E84DD5-AF4E-45E0-BD6F-67D911DE54A9}" destId="{C7D15EE9-56C4-442B-947E-848906FBDB53}" srcOrd="11" destOrd="0" presId="urn:microsoft.com/office/officeart/2005/8/layout/list1"/>
    <dgm:cxn modelId="{B5B74E82-B4BB-47BF-ABE2-6BFF004DDFE9}" type="presParOf" srcId="{10E84DD5-AF4E-45E0-BD6F-67D911DE54A9}" destId="{BD6B6C99-55A1-4D25-A8B6-5B8283A8CA44}" srcOrd="12" destOrd="0" presId="urn:microsoft.com/office/officeart/2005/8/layout/list1"/>
    <dgm:cxn modelId="{52F908F8-5D34-4494-85A2-1F4B8DA05E9B}" type="presParOf" srcId="{BD6B6C99-55A1-4D25-A8B6-5B8283A8CA44}" destId="{356053D5-DC7E-4DC7-8F71-A8966FC6F886}" srcOrd="0" destOrd="0" presId="urn:microsoft.com/office/officeart/2005/8/layout/list1"/>
    <dgm:cxn modelId="{C96A4A9D-E1CE-4B71-907B-3D73713C0B57}" type="presParOf" srcId="{BD6B6C99-55A1-4D25-A8B6-5B8283A8CA44}" destId="{F10C3A12-746C-444B-9386-63A710F4EC77}" srcOrd="1" destOrd="0" presId="urn:microsoft.com/office/officeart/2005/8/layout/list1"/>
    <dgm:cxn modelId="{41F136CC-E7C1-49C5-951C-B10A86B03099}" type="presParOf" srcId="{10E84DD5-AF4E-45E0-BD6F-67D911DE54A9}" destId="{A9B3A744-75D5-4E68-8D0F-94EDDB28857A}" srcOrd="13" destOrd="0" presId="urn:microsoft.com/office/officeart/2005/8/layout/list1"/>
    <dgm:cxn modelId="{7B5431C9-B171-4561-B20C-55E5DE2E89BB}" type="presParOf" srcId="{10E84DD5-AF4E-45E0-BD6F-67D911DE54A9}" destId="{360D5A10-EC63-43C3-996B-5C3B5BCD4B03}" srcOrd="14" destOrd="0" presId="urn:microsoft.com/office/officeart/2005/8/layout/list1"/>
    <dgm:cxn modelId="{2C36A8B7-B3F9-4745-992C-3F7C2F6297D5}" type="presParOf" srcId="{10E84DD5-AF4E-45E0-BD6F-67D911DE54A9}" destId="{53AF9271-F3D4-4AFB-A00E-91C9C7A9E2B3}" srcOrd="15" destOrd="0" presId="urn:microsoft.com/office/officeart/2005/8/layout/list1"/>
    <dgm:cxn modelId="{E2F7A302-CAF5-49E7-AD6D-9703677E0320}" type="presParOf" srcId="{10E84DD5-AF4E-45E0-BD6F-67D911DE54A9}" destId="{C9F0C19B-9A34-4EFE-8200-A65317155ADF}" srcOrd="16" destOrd="0" presId="urn:microsoft.com/office/officeart/2005/8/layout/list1"/>
    <dgm:cxn modelId="{E6250609-4C18-4D30-AB85-DA6EAEDB03B7}" type="presParOf" srcId="{C9F0C19B-9A34-4EFE-8200-A65317155ADF}" destId="{5AF175D4-1C4E-444D-8CDF-911FD907ED96}" srcOrd="0" destOrd="0" presId="urn:microsoft.com/office/officeart/2005/8/layout/list1"/>
    <dgm:cxn modelId="{75AC50E8-27D5-4B2C-9A74-E282F2448B37}" type="presParOf" srcId="{C9F0C19B-9A34-4EFE-8200-A65317155ADF}" destId="{52865FBF-FE1A-4034-A9B7-1B209FC052E0}" srcOrd="1" destOrd="0" presId="urn:microsoft.com/office/officeart/2005/8/layout/list1"/>
    <dgm:cxn modelId="{420874AD-04FF-4B06-A54F-70256853BEAF}" type="presParOf" srcId="{10E84DD5-AF4E-45E0-BD6F-67D911DE54A9}" destId="{475C04FF-F608-46D2-A896-D2FF10A5F1CF}" srcOrd="17" destOrd="0" presId="urn:microsoft.com/office/officeart/2005/8/layout/list1"/>
    <dgm:cxn modelId="{347EB4E4-DDA4-4999-B426-1E6A81A0FD31}" type="presParOf" srcId="{10E84DD5-AF4E-45E0-BD6F-67D911DE54A9}" destId="{B9784082-441B-4F13-AA07-A1FDFC15836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828DA-ADCF-4B4E-95F5-A0697DFF57C5}">
      <dsp:nvSpPr>
        <dsp:cNvPr id="0" name=""/>
        <dsp:cNvSpPr/>
      </dsp:nvSpPr>
      <dsp:spPr>
        <a:xfrm>
          <a:off x="0" y="284772"/>
          <a:ext cx="11346041"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0579" tIns="354076" rIns="88057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Seniors 18 hours tuition waived</a:t>
          </a:r>
        </a:p>
        <a:p>
          <a:pPr marL="171450" lvl="1" indent="-171450" algn="l" defTabSz="755650">
            <a:lnSpc>
              <a:spcPct val="90000"/>
            </a:lnSpc>
            <a:spcBef>
              <a:spcPct val="0"/>
            </a:spcBef>
            <a:spcAft>
              <a:spcPct val="15000"/>
            </a:spcAft>
            <a:buChar char="•"/>
          </a:pPr>
          <a:r>
            <a:rPr lang="en-US" sz="1700" kern="1200"/>
            <a:t>Juniors 9 hours tuition waived (contingent upon seniors being fully funded)</a:t>
          </a:r>
        </a:p>
      </dsp:txBody>
      <dsp:txXfrm>
        <a:off x="0" y="284772"/>
        <a:ext cx="11346041" cy="963900"/>
      </dsp:txXfrm>
    </dsp:sp>
    <dsp:sp modelId="{432F94CA-EF3F-4472-AECB-B11F8C2487DB}">
      <dsp:nvSpPr>
        <dsp:cNvPr id="0" name=""/>
        <dsp:cNvSpPr/>
      </dsp:nvSpPr>
      <dsp:spPr>
        <a:xfrm>
          <a:off x="567302" y="33852"/>
          <a:ext cx="794222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97" tIns="0" rIns="300197" bIns="0" numCol="1" spcCol="1270" anchor="ctr" anchorCtr="0">
          <a:noAutofit/>
        </a:bodyPr>
        <a:lstStyle/>
        <a:p>
          <a:pPr marL="0" lvl="0" indent="0" algn="l" defTabSz="755650">
            <a:lnSpc>
              <a:spcPct val="90000"/>
            </a:lnSpc>
            <a:spcBef>
              <a:spcPct val="0"/>
            </a:spcBef>
            <a:spcAft>
              <a:spcPct val="35000"/>
            </a:spcAft>
            <a:buNone/>
          </a:pPr>
          <a:r>
            <a:rPr lang="en-US" sz="1700" kern="1200"/>
            <a:t>Must be a high school junior or senior.</a:t>
          </a:r>
        </a:p>
      </dsp:txBody>
      <dsp:txXfrm>
        <a:off x="591800" y="58350"/>
        <a:ext cx="7893232" cy="452844"/>
      </dsp:txXfrm>
    </dsp:sp>
    <dsp:sp modelId="{88E74C32-51A6-44C9-8CB9-9C5EC8F77C1F}">
      <dsp:nvSpPr>
        <dsp:cNvPr id="0" name=""/>
        <dsp:cNvSpPr/>
      </dsp:nvSpPr>
      <dsp:spPr>
        <a:xfrm>
          <a:off x="0" y="1591392"/>
          <a:ext cx="11346041"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D53673-AA76-4AB8-9135-E8AF61CA18EB}">
      <dsp:nvSpPr>
        <dsp:cNvPr id="0" name=""/>
        <dsp:cNvSpPr/>
      </dsp:nvSpPr>
      <dsp:spPr>
        <a:xfrm>
          <a:off x="567302" y="1340472"/>
          <a:ext cx="794222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97" tIns="0" rIns="300197" bIns="0" numCol="1" spcCol="1270" anchor="ctr" anchorCtr="0">
          <a:noAutofit/>
        </a:bodyPr>
        <a:lstStyle/>
        <a:p>
          <a:pPr marL="0" lvl="0" indent="0" algn="l" defTabSz="755650">
            <a:lnSpc>
              <a:spcPct val="90000"/>
            </a:lnSpc>
            <a:spcBef>
              <a:spcPct val="0"/>
            </a:spcBef>
            <a:spcAft>
              <a:spcPct val="35000"/>
            </a:spcAft>
            <a:buNone/>
          </a:pPr>
          <a:r>
            <a:rPr lang="en-US" sz="1700" kern="1200"/>
            <a:t>Must meet the general admission and course placement criteria.</a:t>
          </a:r>
        </a:p>
      </dsp:txBody>
      <dsp:txXfrm>
        <a:off x="591800" y="1364970"/>
        <a:ext cx="7893232" cy="452844"/>
      </dsp:txXfrm>
    </dsp:sp>
    <dsp:sp modelId="{80CE2335-0902-4D25-9594-54AB187A38EF}">
      <dsp:nvSpPr>
        <dsp:cNvPr id="0" name=""/>
        <dsp:cNvSpPr/>
      </dsp:nvSpPr>
      <dsp:spPr>
        <a:xfrm>
          <a:off x="0" y="2362512"/>
          <a:ext cx="11346041"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EBFD32-6ABA-47DE-B55C-D9E55EDE11DF}">
      <dsp:nvSpPr>
        <dsp:cNvPr id="0" name=""/>
        <dsp:cNvSpPr/>
      </dsp:nvSpPr>
      <dsp:spPr>
        <a:xfrm>
          <a:off x="567302" y="2111592"/>
          <a:ext cx="794222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97" tIns="0" rIns="300197" bIns="0" numCol="1" spcCol="1270" anchor="ctr" anchorCtr="0">
          <a:noAutofit/>
        </a:bodyPr>
        <a:lstStyle/>
        <a:p>
          <a:pPr marL="0" lvl="0" indent="0" algn="l" defTabSz="755650">
            <a:lnSpc>
              <a:spcPct val="90000"/>
            </a:lnSpc>
            <a:spcBef>
              <a:spcPct val="0"/>
            </a:spcBef>
            <a:spcAft>
              <a:spcPct val="35000"/>
            </a:spcAft>
            <a:buNone/>
          </a:pPr>
          <a:r>
            <a:rPr lang="en-US" sz="1700" kern="1200"/>
            <a:t>Must have permission from parent or guardian.</a:t>
          </a:r>
        </a:p>
      </dsp:txBody>
      <dsp:txXfrm>
        <a:off x="591800" y="2136090"/>
        <a:ext cx="7893232" cy="452844"/>
      </dsp:txXfrm>
    </dsp:sp>
    <dsp:sp modelId="{360D5A10-EC63-43C3-996B-5C3B5BCD4B03}">
      <dsp:nvSpPr>
        <dsp:cNvPr id="0" name=""/>
        <dsp:cNvSpPr/>
      </dsp:nvSpPr>
      <dsp:spPr>
        <a:xfrm>
          <a:off x="0" y="3133632"/>
          <a:ext cx="11346041"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0C3A12-746C-444B-9386-63A710F4EC77}">
      <dsp:nvSpPr>
        <dsp:cNvPr id="0" name=""/>
        <dsp:cNvSpPr/>
      </dsp:nvSpPr>
      <dsp:spPr>
        <a:xfrm>
          <a:off x="567302" y="2882712"/>
          <a:ext cx="794222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97" tIns="0" rIns="300197" bIns="0" numCol="1" spcCol="1270" anchor="ctr" anchorCtr="0">
          <a:noAutofit/>
        </a:bodyPr>
        <a:lstStyle/>
        <a:p>
          <a:pPr marL="0" lvl="0" indent="0" algn="l" defTabSz="755650">
            <a:lnSpc>
              <a:spcPct val="90000"/>
            </a:lnSpc>
            <a:spcBef>
              <a:spcPct val="0"/>
            </a:spcBef>
            <a:spcAft>
              <a:spcPct val="35000"/>
            </a:spcAft>
            <a:buNone/>
          </a:pPr>
          <a:r>
            <a:rPr lang="en-US" sz="1700" kern="1200"/>
            <a:t>Must have signature from principal or counselor.</a:t>
          </a:r>
        </a:p>
      </dsp:txBody>
      <dsp:txXfrm>
        <a:off x="591800" y="2907210"/>
        <a:ext cx="7893232" cy="452844"/>
      </dsp:txXfrm>
    </dsp:sp>
    <dsp:sp modelId="{B9784082-441B-4F13-AA07-A1FDFC15836B}">
      <dsp:nvSpPr>
        <dsp:cNvPr id="0" name=""/>
        <dsp:cNvSpPr/>
      </dsp:nvSpPr>
      <dsp:spPr>
        <a:xfrm>
          <a:off x="0" y="3904752"/>
          <a:ext cx="11346041"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865FBF-FE1A-4034-A9B7-1B209FC052E0}">
      <dsp:nvSpPr>
        <dsp:cNvPr id="0" name=""/>
        <dsp:cNvSpPr/>
      </dsp:nvSpPr>
      <dsp:spPr>
        <a:xfrm>
          <a:off x="567302" y="3653832"/>
          <a:ext cx="794222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197" tIns="0" rIns="300197" bIns="0" numCol="1" spcCol="1270" anchor="ctr" anchorCtr="0">
          <a:noAutofit/>
        </a:bodyPr>
        <a:lstStyle/>
        <a:p>
          <a:pPr marL="0" lvl="0" indent="0" algn="l" defTabSz="755650">
            <a:lnSpc>
              <a:spcPct val="90000"/>
            </a:lnSpc>
            <a:spcBef>
              <a:spcPct val="0"/>
            </a:spcBef>
            <a:spcAft>
              <a:spcPct val="35000"/>
            </a:spcAft>
            <a:buNone/>
          </a:pPr>
          <a:r>
            <a:rPr lang="en-US" sz="1700" kern="1200"/>
            <a:t>Student is on track to graduate by the spring of their senior year.</a:t>
          </a:r>
        </a:p>
      </dsp:txBody>
      <dsp:txXfrm>
        <a:off x="591800" y="3678330"/>
        <a:ext cx="789323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1.svg"/><Relationship Id="rId21" Type="http://schemas.openxmlformats.org/officeDocument/2006/relationships/image" Target="../media/image25.svg"/><Relationship Id="rId34" Type="http://schemas.openxmlformats.org/officeDocument/2006/relationships/image" Target="../media/image38.png"/><Relationship Id="rId42" Type="http://schemas.openxmlformats.org/officeDocument/2006/relationships/image" Target="../media/image44.png"/><Relationship Id="rId47"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5.svg"/><Relationship Id="rId40" Type="http://schemas.openxmlformats.org/officeDocument/2006/relationships/image" Target="../media/image42.png"/><Relationship Id="rId45" Type="http://schemas.openxmlformats.org/officeDocument/2006/relationships/image" Target="../media/image47.sv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png"/><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4" Type="http://schemas.openxmlformats.org/officeDocument/2006/relationships/image" Target="../media/image46.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43" Type="http://schemas.openxmlformats.org/officeDocument/2006/relationships/image" Target="../media/image45.svg"/><Relationship Id="rId8" Type="http://schemas.openxmlformats.org/officeDocument/2006/relationships/image" Target="../media/image12.png"/><Relationship Id="rId3" Type="http://schemas.openxmlformats.org/officeDocument/2006/relationships/image" Target="../media/image7.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png"/><Relationship Id="rId33" Type="http://schemas.openxmlformats.org/officeDocument/2006/relationships/image" Target="../media/image37.svg"/><Relationship Id="rId38" Type="http://schemas.openxmlformats.org/officeDocument/2006/relationships/image" Target="../media/image40.png"/><Relationship Id="rId46" Type="http://schemas.openxmlformats.org/officeDocument/2006/relationships/image" Target="../media/image1.png"/><Relationship Id="rId20" Type="http://schemas.openxmlformats.org/officeDocument/2006/relationships/image" Target="../media/image24.png"/><Relationship Id="rId41" Type="http://schemas.openxmlformats.org/officeDocument/2006/relationships/image" Target="../media/image4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College Graduates in caps and gowns. ">
            <a:extLst>
              <a:ext uri="{FF2B5EF4-FFF2-40B4-BE49-F238E27FC236}">
                <a16:creationId xmlns:a16="http://schemas.microsoft.com/office/drawing/2014/main" id="{5418C976-FC5E-40F2-B7BD-63BA7E34FEB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192"/>
            <a:ext cx="12192000" cy="6833616"/>
          </a:xfrm>
          <a:prstGeom prst="rect">
            <a:avLst/>
          </a:prstGeom>
        </p:spPr>
      </p:pic>
      <p:sp>
        <p:nvSpPr>
          <p:cNvPr id="11" name="Rectangle 10">
            <a:extLst>
              <a:ext uri="{FF2B5EF4-FFF2-40B4-BE49-F238E27FC236}">
                <a16:creationId xmlns:a16="http://schemas.microsoft.com/office/drawing/2014/main" id="{E19C0D5F-6791-4039-B0F9-365B606E6579}"/>
              </a:ext>
              <a:ext uri="{C183D7F6-B498-43B3-948B-1728B52AA6E4}">
                <adec:decorative xmlns:adec="http://schemas.microsoft.com/office/drawing/2017/decorative" val="1"/>
              </a:ext>
            </a:extLst>
          </p:cNvPr>
          <p:cNvSpPr/>
          <p:nvPr userDrawn="1"/>
        </p:nvSpPr>
        <p:spPr>
          <a:xfrm>
            <a:off x="1271236" y="3844211"/>
            <a:ext cx="10920764" cy="230728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D9BCF0-AB76-45FA-B769-8FC73E9D16E5}"/>
              </a:ext>
            </a:extLst>
          </p:cNvPr>
          <p:cNvSpPr>
            <a:spLocks noGrp="1"/>
          </p:cNvSpPr>
          <p:nvPr>
            <p:ph type="ctrTitle" hasCustomPrompt="1"/>
          </p:nvPr>
        </p:nvSpPr>
        <p:spPr>
          <a:xfrm>
            <a:off x="1271238" y="3844211"/>
            <a:ext cx="10774579" cy="1526661"/>
          </a:xfrm>
          <a:noFill/>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CE0EFB19-DA66-4AD7-B838-02F7550174D5}"/>
              </a:ext>
            </a:extLst>
          </p:cNvPr>
          <p:cNvSpPr>
            <a:spLocks noGrp="1"/>
          </p:cNvSpPr>
          <p:nvPr>
            <p:ph type="subTitle" idx="1" hasCustomPrompt="1"/>
          </p:nvPr>
        </p:nvSpPr>
        <p:spPr>
          <a:xfrm>
            <a:off x="1271237" y="5477067"/>
            <a:ext cx="10774581" cy="67442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5" name="Text Placeholder 14">
            <a:extLst>
              <a:ext uri="{FF2B5EF4-FFF2-40B4-BE49-F238E27FC236}">
                <a16:creationId xmlns:a16="http://schemas.microsoft.com/office/drawing/2014/main" id="{5C4A126B-F98F-4707-8BD4-2F8349D2708C}"/>
              </a:ext>
            </a:extLst>
          </p:cNvPr>
          <p:cNvSpPr>
            <a:spLocks noGrp="1"/>
          </p:cNvSpPr>
          <p:nvPr>
            <p:ph type="body" sz="quarter" idx="12" hasCustomPrompt="1"/>
          </p:nvPr>
        </p:nvSpPr>
        <p:spPr>
          <a:xfrm>
            <a:off x="1271235" y="6380909"/>
            <a:ext cx="5166886" cy="322036"/>
          </a:xfrm>
        </p:spPr>
        <p:txBody>
          <a:bodyPr>
            <a:normAutofit/>
          </a:bodyPr>
          <a:lstStyle>
            <a:lvl1pPr marL="0" indent="0">
              <a:buNone/>
              <a:defRPr sz="1600">
                <a:solidFill>
                  <a:schemeClr val="bg1"/>
                </a:solidFill>
              </a:defRPr>
            </a:lvl1pPr>
          </a:lstStyle>
          <a:p>
            <a:pPr lvl="0"/>
            <a:r>
              <a:rPr lang="en-US" dirty="0"/>
              <a:t>Presenter Information</a:t>
            </a:r>
          </a:p>
        </p:txBody>
      </p:sp>
      <p:sp>
        <p:nvSpPr>
          <p:cNvPr id="19" name="Text Placeholder 18">
            <a:extLst>
              <a:ext uri="{FF2B5EF4-FFF2-40B4-BE49-F238E27FC236}">
                <a16:creationId xmlns:a16="http://schemas.microsoft.com/office/drawing/2014/main" id="{378809F3-9931-4B26-A039-69690828512C}"/>
              </a:ext>
            </a:extLst>
          </p:cNvPr>
          <p:cNvSpPr>
            <a:spLocks noGrp="1"/>
          </p:cNvSpPr>
          <p:nvPr>
            <p:ph type="body" sz="quarter" idx="13" hasCustomPrompt="1"/>
          </p:nvPr>
        </p:nvSpPr>
        <p:spPr>
          <a:xfrm>
            <a:off x="8187107" y="6407669"/>
            <a:ext cx="3630614" cy="295275"/>
          </a:xfrm>
        </p:spPr>
        <p:txBody>
          <a:bodyPr>
            <a:normAutofit/>
          </a:bodyPr>
          <a:lstStyle>
            <a:lvl1pPr marL="0" indent="0" algn="r">
              <a:buNone/>
              <a:defRPr sz="1600">
                <a:solidFill>
                  <a:schemeClr val="bg1"/>
                </a:solidFill>
              </a:defRPr>
            </a:lvl1pPr>
          </a:lstStyle>
          <a:p>
            <a:pPr lvl="0"/>
            <a:fld id="{0A4FBA00-3F3B-4A57-9A09-4B5D80016535}" type="datetime1">
              <a:rPr lang="en-US" smtClean="0"/>
              <a:t>1/13/2026</a:t>
            </a:fld>
            <a:endParaRPr lang="en-US" dirty="0"/>
          </a:p>
        </p:txBody>
      </p:sp>
      <p:sp>
        <p:nvSpPr>
          <p:cNvPr id="12" name="Rectangle 11">
            <a:extLst>
              <a:ext uri="{FF2B5EF4-FFF2-40B4-BE49-F238E27FC236}">
                <a16:creationId xmlns:a16="http://schemas.microsoft.com/office/drawing/2014/main" id="{72E8AB09-BCA5-458D-89D2-6405A9762CD8}"/>
              </a:ext>
              <a:ext uri="{C183D7F6-B498-43B3-948B-1728B52AA6E4}">
                <adec:decorative xmlns:adec="http://schemas.microsoft.com/office/drawing/2017/decorative" val="1"/>
              </a:ext>
            </a:extLst>
          </p:cNvPr>
          <p:cNvSpPr/>
          <p:nvPr userDrawn="1"/>
        </p:nvSpPr>
        <p:spPr>
          <a:xfrm rot="10800000">
            <a:off x="10148595" y="-1"/>
            <a:ext cx="2043405" cy="1268303"/>
          </a:xfrm>
          <a:prstGeom prst="rect">
            <a:avLst/>
          </a:prstGeom>
          <a:solidFill>
            <a:schemeClr val="accent1">
              <a:alpha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8" name="Picture 7" descr="OSRHE logo. ">
            <a:extLst>
              <a:ext uri="{FF2B5EF4-FFF2-40B4-BE49-F238E27FC236}">
                <a16:creationId xmlns:a16="http://schemas.microsoft.com/office/drawing/2014/main" id="{7F9D6C58-8385-476A-8323-AE1C310FDB42}"/>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4410" y="236274"/>
            <a:ext cx="1571772" cy="795751"/>
          </a:xfrm>
          <a:prstGeom prst="rect">
            <a:avLst/>
          </a:prstGeom>
        </p:spPr>
      </p:pic>
      <p:sp>
        <p:nvSpPr>
          <p:cNvPr id="24" name="Rectangle 23">
            <a:extLst>
              <a:ext uri="{FF2B5EF4-FFF2-40B4-BE49-F238E27FC236}">
                <a16:creationId xmlns:a16="http://schemas.microsoft.com/office/drawing/2014/main" id="{CC8924B3-D003-4ADF-9597-6DBDE3AC6501}"/>
              </a:ext>
              <a:ext uri="{C183D7F6-B498-43B3-948B-1728B52AA6E4}">
                <adec:decorative xmlns:adec="http://schemas.microsoft.com/office/drawing/2017/decorative" val="1"/>
              </a:ext>
            </a:extLst>
          </p:cNvPr>
          <p:cNvSpPr/>
          <p:nvPr userDrawn="1"/>
        </p:nvSpPr>
        <p:spPr>
          <a:xfrm>
            <a:off x="484974" y="3844211"/>
            <a:ext cx="640080" cy="64008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61E4DE-E24D-43F5-9C0E-969829145B24}"/>
              </a:ext>
              <a:ext uri="{C183D7F6-B498-43B3-948B-1728B52AA6E4}">
                <adec:decorative xmlns:adec="http://schemas.microsoft.com/office/drawing/2017/decorative" val="1"/>
              </a:ext>
            </a:extLst>
          </p:cNvPr>
          <p:cNvSpPr/>
          <p:nvPr userDrawn="1"/>
        </p:nvSpPr>
        <p:spPr>
          <a:xfrm>
            <a:off x="488518" y="4587777"/>
            <a:ext cx="640080" cy="64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2819A4-9C54-432B-9047-D585FA3732CD}"/>
              </a:ext>
              <a:ext uri="{C183D7F6-B498-43B3-948B-1728B52AA6E4}">
                <adec:decorative xmlns:adec="http://schemas.microsoft.com/office/drawing/2017/decorative" val="1"/>
              </a:ext>
            </a:extLst>
          </p:cNvPr>
          <p:cNvSpPr/>
          <p:nvPr userDrawn="1"/>
        </p:nvSpPr>
        <p:spPr>
          <a:xfrm>
            <a:off x="484974" y="5331343"/>
            <a:ext cx="640080" cy="64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8A287A7-B5C9-4D88-91BD-15BFF274CB3E}"/>
              </a:ext>
              <a:ext uri="{C183D7F6-B498-43B3-948B-1728B52AA6E4}">
                <adec:decorative xmlns:adec="http://schemas.microsoft.com/office/drawing/2017/decorative" val="1"/>
              </a:ext>
            </a:extLst>
          </p:cNvPr>
          <p:cNvSpPr/>
          <p:nvPr userDrawn="1"/>
        </p:nvSpPr>
        <p:spPr>
          <a:xfrm>
            <a:off x="484974" y="6074909"/>
            <a:ext cx="6400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65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EF01-4799-41B6-96A2-1EC70BAA491D}"/>
              </a:ext>
            </a:extLst>
          </p:cNvPr>
          <p:cNvSpPr>
            <a:spLocks noGrp="1"/>
          </p:cNvSpPr>
          <p:nvPr>
            <p:ph type="title" hasCustomPrompt="1"/>
          </p:nvPr>
        </p:nvSpPr>
        <p:spPr>
          <a:xfrm>
            <a:off x="1390260" y="335902"/>
            <a:ext cx="4002833" cy="1721498"/>
          </a:xfrm>
        </p:spPr>
        <p:txBody>
          <a:bodyPr anchor="b"/>
          <a:lstStyle>
            <a:lvl1pPr>
              <a:defRPr sz="3200"/>
            </a:lvl1pPr>
          </a:lstStyle>
          <a:p>
            <a:r>
              <a:rPr lang="en-US" dirty="0"/>
              <a:t>Slide Title</a:t>
            </a:r>
          </a:p>
        </p:txBody>
      </p:sp>
      <p:sp>
        <p:nvSpPr>
          <p:cNvPr id="3" name="Picture Placeholder 2">
            <a:extLst>
              <a:ext uri="{FF2B5EF4-FFF2-40B4-BE49-F238E27FC236}">
                <a16:creationId xmlns:a16="http://schemas.microsoft.com/office/drawing/2014/main" id="{5DFA0D3E-9EF6-47E6-9431-AA0116BD5DA8}"/>
              </a:ext>
            </a:extLst>
          </p:cNvPr>
          <p:cNvSpPr>
            <a:spLocks noGrp="1"/>
          </p:cNvSpPr>
          <p:nvPr>
            <p:ph type="pic" idx="1" hasCustomPrompt="1"/>
          </p:nvPr>
        </p:nvSpPr>
        <p:spPr>
          <a:xfrm>
            <a:off x="5663248" y="335902"/>
            <a:ext cx="6172200" cy="588761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a:t>
            </a:r>
            <a:br>
              <a:rPr lang="en-US" dirty="0"/>
            </a:br>
            <a:r>
              <a:rPr lang="en-US" dirty="0"/>
              <a:t>[right click and “edit alt text” with a description of the picture]</a:t>
            </a:r>
          </a:p>
        </p:txBody>
      </p:sp>
      <p:sp>
        <p:nvSpPr>
          <p:cNvPr id="4" name="Text Placeholder 3">
            <a:extLst>
              <a:ext uri="{FF2B5EF4-FFF2-40B4-BE49-F238E27FC236}">
                <a16:creationId xmlns:a16="http://schemas.microsoft.com/office/drawing/2014/main" id="{816D6CC5-966B-49BE-AC68-DA06EF8D64DD}"/>
              </a:ext>
            </a:extLst>
          </p:cNvPr>
          <p:cNvSpPr>
            <a:spLocks noGrp="1"/>
          </p:cNvSpPr>
          <p:nvPr>
            <p:ph type="body" sz="half" idx="2" hasCustomPrompt="1"/>
          </p:nvPr>
        </p:nvSpPr>
        <p:spPr>
          <a:xfrm>
            <a:off x="1390261" y="2057399"/>
            <a:ext cx="4002832" cy="4166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7" name="Slide Number Placeholder 6">
            <a:extLst>
              <a:ext uri="{FF2B5EF4-FFF2-40B4-BE49-F238E27FC236}">
                <a16:creationId xmlns:a16="http://schemas.microsoft.com/office/drawing/2014/main" id="{932B0121-2BE2-4980-873A-DF0C73AC4607}"/>
              </a:ext>
            </a:extLst>
          </p:cNvPr>
          <p:cNvSpPr>
            <a:spLocks noGrp="1"/>
          </p:cNvSpPr>
          <p:nvPr>
            <p:ph type="sldNum" sz="quarter" idx="12"/>
          </p:nvPr>
        </p:nvSpPr>
        <p:spPr/>
        <p:txBody>
          <a:bodyPr/>
          <a:lstStyle/>
          <a:p>
            <a:fld id="{325B1BD1-BAEC-4074-B937-E43B765E4A87}" type="slidenum">
              <a:rPr lang="en-US" smtClean="0"/>
              <a:t>‹#›</a:t>
            </a:fld>
            <a:endParaRPr lang="en-US"/>
          </a:p>
        </p:txBody>
      </p:sp>
    </p:spTree>
    <p:extLst>
      <p:ext uri="{BB962C8B-B14F-4D97-AF65-F5344CB8AC3E}">
        <p14:creationId xmlns:p14="http://schemas.microsoft.com/office/powerpoint/2010/main" val="267212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descr="College graduates in caps and gowns. ">
            <a:extLst>
              <a:ext uri="{FF2B5EF4-FFF2-40B4-BE49-F238E27FC236}">
                <a16:creationId xmlns:a16="http://schemas.microsoft.com/office/drawing/2014/main" id="{61FB583D-8E33-490C-884B-D82FC7339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 y="0"/>
            <a:ext cx="12185504" cy="6858000"/>
          </a:xfrm>
          <a:prstGeom prst="rect">
            <a:avLst/>
          </a:prstGeom>
        </p:spPr>
      </p:pic>
      <p:sp>
        <p:nvSpPr>
          <p:cNvPr id="16" name="Rectangle 15">
            <a:extLst>
              <a:ext uri="{FF2B5EF4-FFF2-40B4-BE49-F238E27FC236}">
                <a16:creationId xmlns:a16="http://schemas.microsoft.com/office/drawing/2014/main" id="{F6DCCC8F-0D2E-4962-8413-8C80A5514064}"/>
              </a:ext>
              <a:ext uri="{C183D7F6-B498-43B3-948B-1728B52AA6E4}">
                <adec:decorative xmlns:adec="http://schemas.microsoft.com/office/drawing/2017/decorative" val="1"/>
              </a:ext>
            </a:extLst>
          </p:cNvPr>
          <p:cNvSpPr/>
          <p:nvPr userDrawn="1"/>
        </p:nvSpPr>
        <p:spPr>
          <a:xfrm>
            <a:off x="1004162" y="3788228"/>
            <a:ext cx="11184294" cy="290791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C558A7-1AA9-4BEF-8FA0-522C7FEADB65}"/>
              </a:ext>
            </a:extLst>
          </p:cNvPr>
          <p:cNvSpPr>
            <a:spLocks noGrp="1"/>
          </p:cNvSpPr>
          <p:nvPr>
            <p:ph type="title" hasCustomPrompt="1"/>
          </p:nvPr>
        </p:nvSpPr>
        <p:spPr>
          <a:xfrm>
            <a:off x="1007706" y="3788228"/>
            <a:ext cx="11184294" cy="2907911"/>
          </a:xfrm>
          <a:noFill/>
          <a:ln>
            <a:noFill/>
          </a:ln>
        </p:spPr>
        <p:txBody>
          <a:bodyPr anchor="b"/>
          <a:lstStyle>
            <a:lvl1pPr>
              <a:defRPr sz="6000">
                <a:solidFill>
                  <a:schemeClr val="bg1"/>
                </a:solidFill>
              </a:defRPr>
            </a:lvl1pPr>
          </a:lstStyle>
          <a:p>
            <a:r>
              <a:rPr lang="en-US" dirty="0"/>
              <a:t>Questions?</a:t>
            </a:r>
          </a:p>
        </p:txBody>
      </p:sp>
      <p:sp>
        <p:nvSpPr>
          <p:cNvPr id="9" name="Rectangle 8">
            <a:extLst>
              <a:ext uri="{FF2B5EF4-FFF2-40B4-BE49-F238E27FC236}">
                <a16:creationId xmlns:a16="http://schemas.microsoft.com/office/drawing/2014/main" id="{5E124A46-2921-41EB-8ED1-C7EE860CC836}"/>
              </a:ext>
              <a:ext uri="{C183D7F6-B498-43B3-948B-1728B52AA6E4}">
                <adec:decorative xmlns:adec="http://schemas.microsoft.com/office/drawing/2017/decorative" val="1"/>
              </a:ext>
            </a:extLst>
          </p:cNvPr>
          <p:cNvSpPr/>
          <p:nvPr userDrawn="1"/>
        </p:nvSpPr>
        <p:spPr>
          <a:xfrm>
            <a:off x="182041" y="3825362"/>
            <a:ext cx="640080" cy="64008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5CADED-CAA4-4E58-BB36-005E6086C654}"/>
              </a:ext>
              <a:ext uri="{C183D7F6-B498-43B3-948B-1728B52AA6E4}">
                <adec:decorative xmlns:adec="http://schemas.microsoft.com/office/drawing/2017/decorative" val="1"/>
              </a:ext>
            </a:extLst>
          </p:cNvPr>
          <p:cNvSpPr/>
          <p:nvPr userDrawn="1"/>
        </p:nvSpPr>
        <p:spPr>
          <a:xfrm>
            <a:off x="185585" y="4568928"/>
            <a:ext cx="640080" cy="64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D1BA2B-FE6B-42FF-B6F2-A059B0043EAE}"/>
              </a:ext>
              <a:ext uri="{C183D7F6-B498-43B3-948B-1728B52AA6E4}">
                <adec:decorative xmlns:adec="http://schemas.microsoft.com/office/drawing/2017/decorative" val="1"/>
              </a:ext>
            </a:extLst>
          </p:cNvPr>
          <p:cNvSpPr/>
          <p:nvPr userDrawn="1"/>
        </p:nvSpPr>
        <p:spPr>
          <a:xfrm>
            <a:off x="182041" y="5312494"/>
            <a:ext cx="640080" cy="64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59D62E-95E5-44BE-8882-6343115CDBE6}"/>
              </a:ext>
              <a:ext uri="{C183D7F6-B498-43B3-948B-1728B52AA6E4}">
                <adec:decorative xmlns:adec="http://schemas.microsoft.com/office/drawing/2017/decorative" val="1"/>
              </a:ext>
            </a:extLst>
          </p:cNvPr>
          <p:cNvSpPr/>
          <p:nvPr userDrawn="1"/>
        </p:nvSpPr>
        <p:spPr>
          <a:xfrm>
            <a:off x="182041" y="6056060"/>
            <a:ext cx="64008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22168F-1B67-4623-B793-EEB1009D98C0}"/>
              </a:ext>
              <a:ext uri="{C183D7F6-B498-43B3-948B-1728B52AA6E4}">
                <adec:decorative xmlns:adec="http://schemas.microsoft.com/office/drawing/2017/decorative" val="1"/>
              </a:ext>
            </a:extLst>
          </p:cNvPr>
          <p:cNvSpPr/>
          <p:nvPr userDrawn="1"/>
        </p:nvSpPr>
        <p:spPr>
          <a:xfrm rot="10800000">
            <a:off x="10148595" y="-1"/>
            <a:ext cx="2043405" cy="1268303"/>
          </a:xfrm>
          <a:prstGeom prst="rect">
            <a:avLst/>
          </a:prstGeom>
          <a:solidFill>
            <a:schemeClr val="accent1">
              <a:alpha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4" name="Picture 13" descr="OSRHE logo. ">
            <a:extLst>
              <a:ext uri="{FF2B5EF4-FFF2-40B4-BE49-F238E27FC236}">
                <a16:creationId xmlns:a16="http://schemas.microsoft.com/office/drawing/2014/main" id="{B3C9EC67-4208-472D-A216-D7025E81EB92}"/>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4410" y="236274"/>
            <a:ext cx="1571772" cy="795751"/>
          </a:xfrm>
          <a:prstGeom prst="rect">
            <a:avLst/>
          </a:prstGeom>
        </p:spPr>
      </p:pic>
    </p:spTree>
    <p:extLst>
      <p:ext uri="{BB962C8B-B14F-4D97-AF65-F5344CB8AC3E}">
        <p14:creationId xmlns:p14="http://schemas.microsoft.com/office/powerpoint/2010/main" val="267491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06E5-8FB7-4902-AF6A-421DB54C132B}"/>
              </a:ext>
            </a:extLst>
          </p:cNvPr>
          <p:cNvSpPr>
            <a:spLocks noGrp="1"/>
          </p:cNvSpPr>
          <p:nvPr>
            <p:ph type="title" hasCustomPrompt="1"/>
          </p:nvPr>
        </p:nvSpPr>
        <p:spPr>
          <a:xfrm>
            <a:off x="1390833" y="332663"/>
            <a:ext cx="10801167" cy="1263381"/>
          </a:xfrm>
          <a:solidFill>
            <a:schemeClr val="accent1"/>
          </a:solidFill>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id="{CA7E0AFA-B9F0-45BA-A8A2-AA325E797D52}"/>
              </a:ext>
            </a:extLst>
          </p:cNvPr>
          <p:cNvSpPr>
            <a:spLocks noGrp="1"/>
          </p:cNvSpPr>
          <p:nvPr>
            <p:ph idx="1" hasCustomPrompt="1"/>
          </p:nvPr>
        </p:nvSpPr>
        <p:spPr/>
        <p:txBody>
          <a:bodyPr/>
          <a:lstStyle>
            <a:lvl1pPr marL="228600" marR="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lvl1pPr>
            <a:lvl2pPr marL="800100" marR="0"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464646"/>
                </a:solidFill>
                <a:effectLst/>
                <a:uLnTx/>
                <a:uFillTx/>
                <a:latin typeface="+mn-lt"/>
                <a:ea typeface="+mn-ea"/>
                <a:cs typeface="+mn-cs"/>
              </a:rPr>
              <a:t>Level 1</a:t>
            </a:r>
          </a:p>
          <a:p>
            <a:pPr marL="800100" marR="0" lvl="1"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464646"/>
                </a:solidFill>
                <a:effectLst/>
                <a:uLnTx/>
                <a:uFillTx/>
                <a:latin typeface="+mn-lt"/>
                <a:ea typeface="+mn-ea"/>
                <a:cs typeface="+mn-cs"/>
              </a:rPr>
              <a:t>Level 2</a:t>
            </a:r>
          </a:p>
          <a:p>
            <a:pPr marL="1143000" marR="0" lvl="2"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464646"/>
                </a:solidFill>
                <a:effectLst/>
                <a:uLnTx/>
                <a:uFillTx/>
                <a:latin typeface="+mn-lt"/>
                <a:ea typeface="+mn-ea"/>
                <a:cs typeface="+mn-cs"/>
              </a:rPr>
              <a:t>Level 3</a:t>
            </a:r>
          </a:p>
          <a:p>
            <a:pPr marL="1600200" marR="0" lvl="3"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64646"/>
                </a:solidFill>
                <a:effectLst/>
                <a:uLnTx/>
                <a:uFillTx/>
                <a:latin typeface="+mn-lt"/>
                <a:ea typeface="+mn-ea"/>
                <a:cs typeface="+mn-cs"/>
              </a:rPr>
              <a:t>Level 4</a:t>
            </a:r>
          </a:p>
          <a:p>
            <a:pPr marL="2057400" marR="0" lvl="4"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mn-lt"/>
                <a:ea typeface="+mn-ea"/>
                <a:cs typeface="+mn-cs"/>
              </a:rPr>
              <a:t>Level 5</a:t>
            </a:r>
          </a:p>
        </p:txBody>
      </p:sp>
      <p:sp>
        <p:nvSpPr>
          <p:cNvPr id="6" name="Slide Number Placeholder 5">
            <a:extLst>
              <a:ext uri="{FF2B5EF4-FFF2-40B4-BE49-F238E27FC236}">
                <a16:creationId xmlns:a16="http://schemas.microsoft.com/office/drawing/2014/main" id="{1E75B108-4EC4-41AA-ACD8-CC486449370F}"/>
              </a:ext>
            </a:extLst>
          </p:cNvPr>
          <p:cNvSpPr>
            <a:spLocks noGrp="1"/>
          </p:cNvSpPr>
          <p:nvPr>
            <p:ph type="sldNum" sz="quarter" idx="12"/>
          </p:nvPr>
        </p:nvSpPr>
        <p:spPr/>
        <p:txBody>
          <a:bodyPr/>
          <a:lstStyle/>
          <a:p>
            <a:fld id="{325B1BD1-BAEC-4074-B937-E43B765E4A87}" type="slidenum">
              <a:rPr lang="en-US" smtClean="0"/>
              <a:t>‹#›</a:t>
            </a:fld>
            <a:endParaRPr lang="en-US"/>
          </a:p>
        </p:txBody>
      </p:sp>
    </p:spTree>
    <p:extLst>
      <p:ext uri="{BB962C8B-B14F-4D97-AF65-F5344CB8AC3E}">
        <p14:creationId xmlns:p14="http://schemas.microsoft.com/office/powerpoint/2010/main" val="179915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101D8446-205B-484D-8877-F02AE5DA8A18}"/>
              </a:ext>
              <a:ext uri="{C183D7F6-B498-43B3-948B-1728B52AA6E4}">
                <adec:decorative xmlns:adec="http://schemas.microsoft.com/office/drawing/2017/decorative" val="1"/>
              </a:ext>
            </a:extLst>
          </p:cNvPr>
          <p:cNvSpPr/>
          <p:nvPr userDrawn="1"/>
        </p:nvSpPr>
        <p:spPr>
          <a:xfrm>
            <a:off x="8687705" y="5368143"/>
            <a:ext cx="1853640" cy="617901"/>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3D81D4DF-2AC1-4682-9BE6-E253E2CBB6D9}"/>
              </a:ext>
              <a:ext uri="{C183D7F6-B498-43B3-948B-1728B52AA6E4}">
                <adec:decorative xmlns:adec="http://schemas.microsoft.com/office/drawing/2017/decorative" val="1"/>
              </a:ext>
            </a:extLst>
          </p:cNvPr>
          <p:cNvSpPr/>
          <p:nvPr userDrawn="1"/>
        </p:nvSpPr>
        <p:spPr>
          <a:xfrm>
            <a:off x="8687705" y="4530448"/>
            <a:ext cx="1853640" cy="617901"/>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115D06FA-2569-4773-B077-AF31339DA104}"/>
              </a:ext>
              <a:ext uri="{C183D7F6-B498-43B3-948B-1728B52AA6E4}">
                <adec:decorative xmlns:adec="http://schemas.microsoft.com/office/drawing/2017/decorative" val="1"/>
              </a:ext>
            </a:extLst>
          </p:cNvPr>
          <p:cNvSpPr/>
          <p:nvPr userDrawn="1"/>
        </p:nvSpPr>
        <p:spPr>
          <a:xfrm>
            <a:off x="6950345" y="5313641"/>
            <a:ext cx="1307869" cy="73406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47A56169-24EE-428C-9063-EB0E5B972049}"/>
              </a:ext>
              <a:ext uri="{C183D7F6-B498-43B3-948B-1728B52AA6E4}">
                <adec:decorative xmlns:adec="http://schemas.microsoft.com/office/drawing/2017/decorative" val="1"/>
              </a:ext>
            </a:extLst>
          </p:cNvPr>
          <p:cNvSpPr/>
          <p:nvPr userDrawn="1"/>
        </p:nvSpPr>
        <p:spPr>
          <a:xfrm>
            <a:off x="6950345" y="4472368"/>
            <a:ext cx="1307869" cy="73406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33412-36C6-411B-AE1E-F8ED015D1F0E}"/>
              </a:ext>
            </a:extLst>
          </p:cNvPr>
          <p:cNvSpPr>
            <a:spLocks noGrp="1"/>
          </p:cNvSpPr>
          <p:nvPr>
            <p:ph type="title" hasCustomPrompt="1"/>
          </p:nvPr>
        </p:nvSpPr>
        <p:spPr/>
        <p:txBody>
          <a:bodyPr/>
          <a:lstStyle>
            <a:lvl1pPr>
              <a:defRPr/>
            </a:lvl1pPr>
          </a:lstStyle>
          <a:p>
            <a:r>
              <a:rPr lang="en-US" dirty="0"/>
              <a:t>Decorative Elements</a:t>
            </a:r>
          </a:p>
        </p:txBody>
      </p:sp>
      <p:sp>
        <p:nvSpPr>
          <p:cNvPr id="3" name="Slide Number Placeholder 2">
            <a:extLst>
              <a:ext uri="{FF2B5EF4-FFF2-40B4-BE49-F238E27FC236}">
                <a16:creationId xmlns:a16="http://schemas.microsoft.com/office/drawing/2014/main" id="{052C9854-2767-4468-B321-2CA0021B483C}"/>
              </a:ext>
            </a:extLst>
          </p:cNvPr>
          <p:cNvSpPr>
            <a:spLocks noGrp="1"/>
          </p:cNvSpPr>
          <p:nvPr>
            <p:ph type="sldNum" sz="quarter" idx="10"/>
          </p:nvPr>
        </p:nvSpPr>
        <p:spPr/>
        <p:txBody>
          <a:bodyPr/>
          <a:lstStyle/>
          <a:p>
            <a:fld id="{325B1BD1-BAEC-4074-B937-E43B765E4A87}" type="slidenum">
              <a:rPr lang="en-US" smtClean="0"/>
              <a:pPr/>
              <a:t>‹#›</a:t>
            </a:fld>
            <a:endParaRPr lang="en-US" dirty="0"/>
          </a:p>
        </p:txBody>
      </p:sp>
      <p:grpSp>
        <p:nvGrpSpPr>
          <p:cNvPr id="8" name="Group 7">
            <a:extLst>
              <a:ext uri="{FF2B5EF4-FFF2-40B4-BE49-F238E27FC236}">
                <a16:creationId xmlns:a16="http://schemas.microsoft.com/office/drawing/2014/main" id="{01E149DE-3A64-425D-A60E-BC64654005DA}"/>
              </a:ext>
            </a:extLst>
          </p:cNvPr>
          <p:cNvGrpSpPr/>
          <p:nvPr userDrawn="1"/>
        </p:nvGrpSpPr>
        <p:grpSpPr>
          <a:xfrm>
            <a:off x="4157595" y="2353849"/>
            <a:ext cx="548640" cy="548640"/>
            <a:chOff x="4157595" y="2353849"/>
            <a:chExt cx="548640" cy="548640"/>
          </a:xfrm>
        </p:grpSpPr>
        <p:sp>
          <p:nvSpPr>
            <p:cNvPr id="5" name="Oval 4">
              <a:extLst>
                <a:ext uri="{FF2B5EF4-FFF2-40B4-BE49-F238E27FC236}">
                  <a16:creationId xmlns:a16="http://schemas.microsoft.com/office/drawing/2014/main" id="{6E57442A-EA13-4AFE-B404-49D1973E51D9}"/>
                </a:ext>
                <a:ext uri="{C183D7F6-B498-43B3-948B-1728B52AA6E4}">
                  <adec:decorative xmlns:adec="http://schemas.microsoft.com/office/drawing/2017/decorative" val="1"/>
                </a:ext>
              </a:extLst>
            </p:cNvPr>
            <p:cNvSpPr/>
            <p:nvPr userDrawn="1"/>
          </p:nvSpPr>
          <p:spPr>
            <a:xfrm>
              <a:off x="4157595" y="2353849"/>
              <a:ext cx="548640" cy="548640"/>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7" name="Graphic 76" descr="Books">
              <a:extLst>
                <a:ext uri="{FF2B5EF4-FFF2-40B4-BE49-F238E27FC236}">
                  <a16:creationId xmlns:a16="http://schemas.microsoft.com/office/drawing/2014/main" id="{509DE10D-321A-40F0-98A6-F602C8F58E7A}"/>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9891" y="2436145"/>
              <a:ext cx="384048" cy="384048"/>
            </a:xfrm>
            <a:prstGeom prst="rect">
              <a:avLst/>
            </a:prstGeom>
          </p:spPr>
        </p:pic>
      </p:grpSp>
      <p:pic>
        <p:nvPicPr>
          <p:cNvPr id="79" name="Graphic 78" descr="Clock">
            <a:extLst>
              <a:ext uri="{FF2B5EF4-FFF2-40B4-BE49-F238E27FC236}">
                <a16:creationId xmlns:a16="http://schemas.microsoft.com/office/drawing/2014/main" id="{DD05D691-674B-4931-BDC5-B98DDEE51EB2}"/>
              </a:ext>
            </a:extLst>
          </p:cNvPr>
          <p:cNvPicPr>
            <a:picLocks noChangeAspect="1"/>
          </p:cNvPicPr>
          <p:nvPr userDrawn="1"/>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7168" y="3216743"/>
            <a:ext cx="384048" cy="384048"/>
          </a:xfrm>
          <a:prstGeom prst="rect">
            <a:avLst/>
          </a:prstGeom>
        </p:spPr>
      </p:pic>
      <p:pic>
        <p:nvPicPr>
          <p:cNvPr id="81" name="Graphic 80" descr="Microscope">
            <a:extLst>
              <a:ext uri="{FF2B5EF4-FFF2-40B4-BE49-F238E27FC236}">
                <a16:creationId xmlns:a16="http://schemas.microsoft.com/office/drawing/2014/main" id="{A29D6A9C-E343-44BD-984E-7A10C867A0B7}"/>
              </a:ext>
            </a:extLst>
          </p:cNvPr>
          <p:cNvPicPr>
            <a:picLocks noChangeAspect="1"/>
          </p:cNvPicPr>
          <p:nvPr userDrawn="1"/>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09203" y="3216743"/>
            <a:ext cx="384048" cy="384048"/>
          </a:xfrm>
          <a:prstGeom prst="rect">
            <a:avLst/>
          </a:prstGeom>
        </p:spPr>
      </p:pic>
      <p:grpSp>
        <p:nvGrpSpPr>
          <p:cNvPr id="11" name="Group 10">
            <a:extLst>
              <a:ext uri="{FF2B5EF4-FFF2-40B4-BE49-F238E27FC236}">
                <a16:creationId xmlns:a16="http://schemas.microsoft.com/office/drawing/2014/main" id="{563B438E-7456-4227-B3A7-7A639B3891A6}"/>
              </a:ext>
            </a:extLst>
          </p:cNvPr>
          <p:cNvGrpSpPr/>
          <p:nvPr userDrawn="1"/>
        </p:nvGrpSpPr>
        <p:grpSpPr>
          <a:xfrm>
            <a:off x="2164872" y="2353849"/>
            <a:ext cx="548640" cy="548640"/>
            <a:chOff x="2164872" y="2353849"/>
            <a:chExt cx="548640" cy="548640"/>
          </a:xfrm>
        </p:grpSpPr>
        <p:sp>
          <p:nvSpPr>
            <p:cNvPr id="4" name="Oval 3">
              <a:extLst>
                <a:ext uri="{FF2B5EF4-FFF2-40B4-BE49-F238E27FC236}">
                  <a16:creationId xmlns:a16="http://schemas.microsoft.com/office/drawing/2014/main" id="{0D136FDA-C5DC-4E45-83A7-D884BAB9E877}"/>
                </a:ext>
                <a:ext uri="{C183D7F6-B498-43B3-948B-1728B52AA6E4}">
                  <adec:decorative xmlns:adec="http://schemas.microsoft.com/office/drawing/2017/decorative" val="1"/>
                </a:ext>
              </a:extLst>
            </p:cNvPr>
            <p:cNvSpPr/>
            <p:nvPr userDrawn="1"/>
          </p:nvSpPr>
          <p:spPr>
            <a:xfrm>
              <a:off x="2164872" y="2353849"/>
              <a:ext cx="548640" cy="54864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5" name="Graphic 84" descr="Graduation cap">
              <a:extLst>
                <a:ext uri="{FF2B5EF4-FFF2-40B4-BE49-F238E27FC236}">
                  <a16:creationId xmlns:a16="http://schemas.microsoft.com/office/drawing/2014/main" id="{436E9C4E-EE45-40CF-AFC8-2844416E9A05}"/>
                </a:ext>
              </a:extLst>
            </p:cNvPr>
            <p:cNvPicPr>
              <a:picLocks noChangeAspect="1"/>
            </p:cNvPicPr>
            <p:nvPr userDrawn="1"/>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47168" y="2436145"/>
              <a:ext cx="384048" cy="384048"/>
            </a:xfrm>
            <a:prstGeom prst="rect">
              <a:avLst/>
            </a:prstGeom>
          </p:spPr>
        </p:pic>
      </p:grpSp>
      <p:pic>
        <p:nvPicPr>
          <p:cNvPr id="87" name="Graphic 86" descr="Gears">
            <a:extLst>
              <a:ext uri="{FF2B5EF4-FFF2-40B4-BE49-F238E27FC236}">
                <a16:creationId xmlns:a16="http://schemas.microsoft.com/office/drawing/2014/main" id="{6EE0CB72-1D4D-45CB-BD14-4C3D21B40342}"/>
              </a:ext>
            </a:extLst>
          </p:cNvPr>
          <p:cNvPicPr>
            <a:picLocks noChangeAspect="1"/>
          </p:cNvPicPr>
          <p:nvPr userDrawn="1"/>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35160" y="3216743"/>
            <a:ext cx="384048" cy="384048"/>
          </a:xfrm>
          <a:prstGeom prst="rect">
            <a:avLst/>
          </a:prstGeom>
        </p:spPr>
      </p:pic>
      <p:pic>
        <p:nvPicPr>
          <p:cNvPr id="89" name="Graphic 88" descr="Bullseye">
            <a:extLst>
              <a:ext uri="{FF2B5EF4-FFF2-40B4-BE49-F238E27FC236}">
                <a16:creationId xmlns:a16="http://schemas.microsoft.com/office/drawing/2014/main" id="{3560CB4F-8592-411B-B0BD-ED24129D5445}"/>
              </a:ext>
            </a:extLst>
          </p:cNvPr>
          <p:cNvPicPr>
            <a:picLocks noChangeAspect="1"/>
          </p:cNvPicPr>
          <p:nvPr userDrawn="1"/>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71238" y="3221524"/>
            <a:ext cx="384048" cy="384048"/>
          </a:xfrm>
          <a:prstGeom prst="rect">
            <a:avLst/>
          </a:prstGeom>
        </p:spPr>
      </p:pic>
      <p:grpSp>
        <p:nvGrpSpPr>
          <p:cNvPr id="9" name="Group 8">
            <a:extLst>
              <a:ext uri="{FF2B5EF4-FFF2-40B4-BE49-F238E27FC236}">
                <a16:creationId xmlns:a16="http://schemas.microsoft.com/office/drawing/2014/main" id="{B8EAEEC6-FBFC-4928-A76D-6AD1947EE32E}"/>
              </a:ext>
            </a:extLst>
          </p:cNvPr>
          <p:cNvGrpSpPr/>
          <p:nvPr userDrawn="1"/>
        </p:nvGrpSpPr>
        <p:grpSpPr>
          <a:xfrm>
            <a:off x="3495996" y="2353849"/>
            <a:ext cx="548640" cy="548640"/>
            <a:chOff x="3495996" y="2353849"/>
            <a:chExt cx="548640" cy="548640"/>
          </a:xfrm>
        </p:grpSpPr>
        <p:sp>
          <p:nvSpPr>
            <p:cNvPr id="7" name="Oval 6">
              <a:extLst>
                <a:ext uri="{FF2B5EF4-FFF2-40B4-BE49-F238E27FC236}">
                  <a16:creationId xmlns:a16="http://schemas.microsoft.com/office/drawing/2014/main" id="{2A230A4E-2576-462B-BA9F-BE76D4F6D1CF}"/>
                </a:ext>
                <a:ext uri="{C183D7F6-B498-43B3-948B-1728B52AA6E4}">
                  <adec:decorative xmlns:adec="http://schemas.microsoft.com/office/drawing/2017/decorative" val="1"/>
                </a:ext>
              </a:extLst>
            </p:cNvPr>
            <p:cNvSpPr/>
            <p:nvPr userDrawn="1"/>
          </p:nvSpPr>
          <p:spPr>
            <a:xfrm>
              <a:off x="3495996" y="2353849"/>
              <a:ext cx="548640" cy="54864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1" name="Graphic 90" descr="University">
              <a:extLst>
                <a:ext uri="{FF2B5EF4-FFF2-40B4-BE49-F238E27FC236}">
                  <a16:creationId xmlns:a16="http://schemas.microsoft.com/office/drawing/2014/main" id="{DB809BF7-A11F-4B5E-A527-27360B923E8F}"/>
                </a:ext>
              </a:extLst>
            </p:cNvPr>
            <p:cNvPicPr>
              <a:picLocks noChangeAspect="1"/>
            </p:cNvPicPr>
            <p:nvPr userDrawn="1"/>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78292" y="2436145"/>
              <a:ext cx="384048" cy="384048"/>
            </a:xfrm>
            <a:prstGeom prst="rect">
              <a:avLst/>
            </a:prstGeom>
          </p:spPr>
        </p:pic>
      </p:grpSp>
      <p:pic>
        <p:nvPicPr>
          <p:cNvPr id="93" name="Graphic 92" descr="Handshake">
            <a:extLst>
              <a:ext uri="{FF2B5EF4-FFF2-40B4-BE49-F238E27FC236}">
                <a16:creationId xmlns:a16="http://schemas.microsoft.com/office/drawing/2014/main" id="{EBB72518-A0C0-4098-B358-AF1911BAC748}"/>
              </a:ext>
            </a:extLst>
          </p:cNvPr>
          <p:cNvPicPr>
            <a:picLocks noChangeAspect="1"/>
          </p:cNvPicPr>
          <p:nvPr userDrawn="1"/>
        </p:nvPicPr>
        <p:blipFill>
          <a:blip r:embed="rId16" cstate="email">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47168" y="3915045"/>
            <a:ext cx="384048" cy="384048"/>
          </a:xfrm>
          <a:prstGeom prst="rect">
            <a:avLst/>
          </a:prstGeom>
        </p:spPr>
      </p:pic>
      <p:grpSp>
        <p:nvGrpSpPr>
          <p:cNvPr id="10" name="Group 9">
            <a:extLst>
              <a:ext uri="{FF2B5EF4-FFF2-40B4-BE49-F238E27FC236}">
                <a16:creationId xmlns:a16="http://schemas.microsoft.com/office/drawing/2014/main" id="{7B3D6008-A5DB-4888-8AC9-49B1EE1B793D}"/>
              </a:ext>
            </a:extLst>
          </p:cNvPr>
          <p:cNvGrpSpPr/>
          <p:nvPr userDrawn="1"/>
        </p:nvGrpSpPr>
        <p:grpSpPr>
          <a:xfrm>
            <a:off x="2830624" y="2353849"/>
            <a:ext cx="548640" cy="548640"/>
            <a:chOff x="2830624" y="2353849"/>
            <a:chExt cx="548640" cy="548640"/>
          </a:xfrm>
        </p:grpSpPr>
        <p:sp>
          <p:nvSpPr>
            <p:cNvPr id="6" name="Oval 5">
              <a:extLst>
                <a:ext uri="{FF2B5EF4-FFF2-40B4-BE49-F238E27FC236}">
                  <a16:creationId xmlns:a16="http://schemas.microsoft.com/office/drawing/2014/main" id="{4BF9CAF9-8213-44B5-9C64-91A829A925AA}"/>
                </a:ext>
                <a:ext uri="{C183D7F6-B498-43B3-948B-1728B52AA6E4}">
                  <adec:decorative xmlns:adec="http://schemas.microsoft.com/office/drawing/2017/decorative" val="1"/>
                </a:ext>
              </a:extLst>
            </p:cNvPr>
            <p:cNvSpPr/>
            <p:nvPr userDrawn="1"/>
          </p:nvSpPr>
          <p:spPr>
            <a:xfrm>
              <a:off x="2830624" y="2353849"/>
              <a:ext cx="548640" cy="548640"/>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5" name="Graphic 94" descr="Diploma">
              <a:extLst>
                <a:ext uri="{FF2B5EF4-FFF2-40B4-BE49-F238E27FC236}">
                  <a16:creationId xmlns:a16="http://schemas.microsoft.com/office/drawing/2014/main" id="{1EB4449E-1935-4693-AB44-3028E92079DB}"/>
                </a:ext>
              </a:extLst>
            </p:cNvPr>
            <p:cNvPicPr>
              <a:picLocks noChangeAspect="1"/>
            </p:cNvPicPr>
            <p:nvPr userDrawn="1"/>
          </p:nvPicPr>
          <p:blipFill>
            <a:blip r:embed="rId18" cstate="email">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12920" y="2436145"/>
              <a:ext cx="384048" cy="384048"/>
            </a:xfrm>
            <a:prstGeom prst="rect">
              <a:avLst/>
            </a:prstGeom>
          </p:spPr>
        </p:pic>
      </p:grpSp>
      <p:pic>
        <p:nvPicPr>
          <p:cNvPr id="97" name="Graphic 96" descr="Laptop">
            <a:extLst>
              <a:ext uri="{FF2B5EF4-FFF2-40B4-BE49-F238E27FC236}">
                <a16:creationId xmlns:a16="http://schemas.microsoft.com/office/drawing/2014/main" id="{B70F5B5E-7F91-4EC2-8532-D38B10F983B1}"/>
              </a:ext>
            </a:extLst>
          </p:cNvPr>
          <p:cNvPicPr>
            <a:picLocks noChangeAspect="1"/>
          </p:cNvPicPr>
          <p:nvPr userDrawn="1"/>
        </p:nvPicPr>
        <p:blipFill>
          <a:blip r:embed="rId20" cstate="email">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909203" y="3915045"/>
            <a:ext cx="384048" cy="384048"/>
          </a:xfrm>
          <a:prstGeom prst="rect">
            <a:avLst/>
          </a:prstGeom>
        </p:spPr>
      </p:pic>
      <p:sp>
        <p:nvSpPr>
          <p:cNvPr id="98" name="Arrow: Right 97" descr="arrow">
            <a:extLst>
              <a:ext uri="{FF2B5EF4-FFF2-40B4-BE49-F238E27FC236}">
                <a16:creationId xmlns:a16="http://schemas.microsoft.com/office/drawing/2014/main" id="{73D4B1C7-534D-42B4-9C6A-86F993C93F56}"/>
              </a:ext>
            </a:extLst>
          </p:cNvPr>
          <p:cNvSpPr/>
          <p:nvPr userDrawn="1"/>
        </p:nvSpPr>
        <p:spPr>
          <a:xfrm>
            <a:off x="3626800" y="3947178"/>
            <a:ext cx="274810" cy="27481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descr="Dollar">
            <a:extLst>
              <a:ext uri="{FF2B5EF4-FFF2-40B4-BE49-F238E27FC236}">
                <a16:creationId xmlns:a16="http://schemas.microsoft.com/office/drawing/2014/main" id="{9581E1F8-35AE-4D46-9FEB-A655275D26BA}"/>
              </a:ext>
            </a:extLst>
          </p:cNvPr>
          <p:cNvPicPr>
            <a:picLocks noChangeAspect="1"/>
          </p:cNvPicPr>
          <p:nvPr userDrawn="1"/>
        </p:nvPicPr>
        <p:blipFill>
          <a:blip r:embed="rId22" cstate="email">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235159" y="3896418"/>
            <a:ext cx="384048" cy="384048"/>
          </a:xfrm>
          <a:prstGeom prst="rect">
            <a:avLst/>
          </a:prstGeom>
        </p:spPr>
      </p:pic>
      <p:pic>
        <p:nvPicPr>
          <p:cNvPr id="109" name="Picture 108">
            <a:extLst>
              <a:ext uri="{FF2B5EF4-FFF2-40B4-BE49-F238E27FC236}">
                <a16:creationId xmlns:a16="http://schemas.microsoft.com/office/drawing/2014/main" id="{168F37A1-6AC3-4D59-BD7F-291BD8F28020}"/>
              </a:ext>
              <a:ext uri="{C183D7F6-B498-43B3-948B-1728B52AA6E4}">
                <adec:decorative xmlns:adec="http://schemas.microsoft.com/office/drawing/2017/decorative" val="1"/>
              </a:ext>
            </a:extLst>
          </p:cNvPr>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1390834" y="5211052"/>
            <a:ext cx="1048358" cy="548640"/>
          </a:xfrm>
          <a:prstGeom prst="rect">
            <a:avLst/>
          </a:prstGeom>
        </p:spPr>
      </p:pic>
      <p:pic>
        <p:nvPicPr>
          <p:cNvPr id="110" name="Picture 109">
            <a:extLst>
              <a:ext uri="{FF2B5EF4-FFF2-40B4-BE49-F238E27FC236}">
                <a16:creationId xmlns:a16="http://schemas.microsoft.com/office/drawing/2014/main" id="{EA4E4520-67BD-4C77-BE91-6A20B2BAFD4B}"/>
              </a:ext>
              <a:ext uri="{C183D7F6-B498-43B3-948B-1728B52AA6E4}">
                <adec:decorative xmlns:adec="http://schemas.microsoft.com/office/drawing/2017/decorative" val="1"/>
              </a:ext>
            </a:extLst>
          </p:cNvPr>
          <p:cNvPicPr>
            <a:picLocks noChangeAspect="1"/>
          </p:cNvPicPr>
          <p:nvPr userDrawn="1"/>
        </p:nvPicPr>
        <p:blipFill>
          <a:blip r:embed="rId25" cstate="email">
            <a:extLst>
              <a:ext uri="{28A0092B-C50C-407E-A947-70E740481C1C}">
                <a14:useLocalDpi xmlns:a14="http://schemas.microsoft.com/office/drawing/2010/main" val="0"/>
              </a:ext>
            </a:extLst>
          </a:blip>
          <a:stretch>
            <a:fillRect/>
          </a:stretch>
        </p:blipFill>
        <p:spPr>
          <a:xfrm>
            <a:off x="2504263" y="5211052"/>
            <a:ext cx="1048940" cy="548640"/>
          </a:xfrm>
          <a:prstGeom prst="rect">
            <a:avLst/>
          </a:prstGeom>
        </p:spPr>
      </p:pic>
      <p:pic>
        <p:nvPicPr>
          <p:cNvPr id="111" name="Picture 110">
            <a:extLst>
              <a:ext uri="{FF2B5EF4-FFF2-40B4-BE49-F238E27FC236}">
                <a16:creationId xmlns:a16="http://schemas.microsoft.com/office/drawing/2014/main" id="{EF96BE58-4281-4564-A952-C59704BC5017}"/>
              </a:ext>
              <a:ext uri="{C183D7F6-B498-43B3-948B-1728B52AA6E4}">
                <adec:decorative xmlns:adec="http://schemas.microsoft.com/office/drawing/2017/decorative" val="1"/>
              </a:ext>
            </a:extLst>
          </p:cNvPr>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3618565" y="5211052"/>
            <a:ext cx="1048358" cy="548641"/>
          </a:xfrm>
          <a:prstGeom prst="rect">
            <a:avLst/>
          </a:prstGeom>
        </p:spPr>
      </p:pic>
      <p:pic>
        <p:nvPicPr>
          <p:cNvPr id="112" name="Picture 111">
            <a:extLst>
              <a:ext uri="{FF2B5EF4-FFF2-40B4-BE49-F238E27FC236}">
                <a16:creationId xmlns:a16="http://schemas.microsoft.com/office/drawing/2014/main" id="{EAFA0430-FA9E-4F5A-8A4C-004C9CF3B113}"/>
              </a:ext>
              <a:ext uri="{C183D7F6-B498-43B3-948B-1728B52AA6E4}">
                <adec:decorative xmlns:adec="http://schemas.microsoft.com/office/drawing/2017/decorative" val="1"/>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4732285" y="5211204"/>
            <a:ext cx="1048358" cy="548336"/>
          </a:xfrm>
          <a:prstGeom prst="rect">
            <a:avLst/>
          </a:prstGeom>
          <a:solidFill>
            <a:schemeClr val="bg1"/>
          </a:solidFill>
        </p:spPr>
      </p:pic>
      <p:pic>
        <p:nvPicPr>
          <p:cNvPr id="114" name="Picture 113" descr="OSRHE logo. ">
            <a:extLst>
              <a:ext uri="{FF2B5EF4-FFF2-40B4-BE49-F238E27FC236}">
                <a16:creationId xmlns:a16="http://schemas.microsoft.com/office/drawing/2014/main" id="{F2C54F84-D1B9-4BDE-8591-07AA344F72A5}"/>
              </a:ext>
            </a:extLst>
          </p:cNvPr>
          <p:cNvPicPr>
            <a:picLocks noChangeAspect="1"/>
          </p:cNvPicPr>
          <p:nvPr userDrawn="1"/>
        </p:nvPicPr>
        <p:blipFill>
          <a:blip r:embed="rId28" cstate="email">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62584" y="2963810"/>
            <a:ext cx="1083677" cy="548640"/>
          </a:xfrm>
          <a:prstGeom prst="rect">
            <a:avLst/>
          </a:prstGeom>
        </p:spPr>
      </p:pic>
      <p:pic>
        <p:nvPicPr>
          <p:cNvPr id="116" name="Picture 115" descr="OSRHE logo. ">
            <a:extLst>
              <a:ext uri="{FF2B5EF4-FFF2-40B4-BE49-F238E27FC236}">
                <a16:creationId xmlns:a16="http://schemas.microsoft.com/office/drawing/2014/main" id="{ACE496A8-4043-4F97-AFE1-FEA1A9B81DF3}"/>
              </a:ext>
            </a:extLst>
          </p:cNvPr>
          <p:cNvPicPr>
            <a:picLocks noChangeAspect="1"/>
          </p:cNvPicPr>
          <p:nvPr userDrawn="1"/>
        </p:nvPicPr>
        <p:blipFill>
          <a:blip r:embed="rId30" cstate="email">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062583" y="3760686"/>
            <a:ext cx="1083677" cy="548640"/>
          </a:xfrm>
          <a:prstGeom prst="rect">
            <a:avLst/>
          </a:prstGeom>
        </p:spPr>
      </p:pic>
      <p:pic>
        <p:nvPicPr>
          <p:cNvPr id="118" name="Picture 117" descr="OSRHE logo. ">
            <a:extLst>
              <a:ext uri="{FF2B5EF4-FFF2-40B4-BE49-F238E27FC236}">
                <a16:creationId xmlns:a16="http://schemas.microsoft.com/office/drawing/2014/main" id="{D6469449-A815-4644-8EF6-7D643E146B83}"/>
              </a:ext>
            </a:extLst>
          </p:cNvPr>
          <p:cNvPicPr>
            <a:picLocks noChangeAspect="1"/>
          </p:cNvPicPr>
          <p:nvPr userDrawn="1"/>
        </p:nvPicPr>
        <p:blipFill>
          <a:blip r:embed="rId32" cstate="email">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062584" y="2158526"/>
            <a:ext cx="1083677" cy="548640"/>
          </a:xfrm>
          <a:prstGeom prst="rect">
            <a:avLst/>
          </a:prstGeom>
        </p:spPr>
      </p:pic>
      <p:pic>
        <p:nvPicPr>
          <p:cNvPr id="120" name="Graphic 119" descr="OSRHE logo. ">
            <a:extLst>
              <a:ext uri="{FF2B5EF4-FFF2-40B4-BE49-F238E27FC236}">
                <a16:creationId xmlns:a16="http://schemas.microsoft.com/office/drawing/2014/main" id="{1D44F863-1509-43EA-A2E7-6CD79B50F765}"/>
              </a:ext>
            </a:extLst>
          </p:cNvPr>
          <p:cNvPicPr>
            <a:picLocks noChangeAspect="1"/>
          </p:cNvPicPr>
          <p:nvPr userDrawn="1"/>
        </p:nvPicPr>
        <p:blipFill>
          <a:blip r:embed="rId34" cstate="email">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062440" y="4565079"/>
            <a:ext cx="1083677" cy="548640"/>
          </a:xfrm>
          <a:prstGeom prst="rect">
            <a:avLst/>
          </a:prstGeom>
        </p:spPr>
      </p:pic>
      <p:pic>
        <p:nvPicPr>
          <p:cNvPr id="122" name="Picture 121" descr="OSRHE logo. ">
            <a:extLst>
              <a:ext uri="{FF2B5EF4-FFF2-40B4-BE49-F238E27FC236}">
                <a16:creationId xmlns:a16="http://schemas.microsoft.com/office/drawing/2014/main" id="{477743D5-B20D-4DB7-8C79-1B1D50237701}"/>
              </a:ext>
            </a:extLst>
          </p:cNvPr>
          <p:cNvPicPr>
            <a:picLocks noChangeAspect="1"/>
          </p:cNvPicPr>
          <p:nvPr userDrawn="1"/>
        </p:nvPicPr>
        <p:blipFill>
          <a:blip r:embed="rId36" cstate="email">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062441" y="5406352"/>
            <a:ext cx="1083677" cy="548640"/>
          </a:xfrm>
          <a:prstGeom prst="rect">
            <a:avLst/>
          </a:prstGeom>
        </p:spPr>
      </p:pic>
      <p:pic>
        <p:nvPicPr>
          <p:cNvPr id="125" name="Picture 124" descr="OSRHE logo. ">
            <a:extLst>
              <a:ext uri="{FF2B5EF4-FFF2-40B4-BE49-F238E27FC236}">
                <a16:creationId xmlns:a16="http://schemas.microsoft.com/office/drawing/2014/main" id="{9DFFC5A8-FAF3-4A48-807C-07F367DCF769}"/>
              </a:ext>
            </a:extLst>
          </p:cNvPr>
          <p:cNvPicPr>
            <a:picLocks noChangeAspect="1"/>
          </p:cNvPicPr>
          <p:nvPr userDrawn="1"/>
        </p:nvPicPr>
        <p:blipFill>
          <a:blip r:embed="rId38" cstate="email">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783908" y="3146690"/>
            <a:ext cx="1637682" cy="365760"/>
          </a:xfrm>
          <a:prstGeom prst="rect">
            <a:avLst/>
          </a:prstGeom>
        </p:spPr>
      </p:pic>
      <p:pic>
        <p:nvPicPr>
          <p:cNvPr id="127" name="Picture 126" descr="OSRHE logo. ">
            <a:extLst>
              <a:ext uri="{FF2B5EF4-FFF2-40B4-BE49-F238E27FC236}">
                <a16:creationId xmlns:a16="http://schemas.microsoft.com/office/drawing/2014/main" id="{12AC082C-A524-4868-90B5-A7F43EEE500B}"/>
              </a:ext>
            </a:extLst>
          </p:cNvPr>
          <p:cNvPicPr>
            <a:picLocks noChangeAspect="1"/>
          </p:cNvPicPr>
          <p:nvPr userDrawn="1"/>
        </p:nvPicPr>
        <p:blipFill>
          <a:blip r:embed="rId40" cstate="email">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783907" y="3947178"/>
            <a:ext cx="1637682" cy="365760"/>
          </a:xfrm>
          <a:prstGeom prst="rect">
            <a:avLst/>
          </a:prstGeom>
        </p:spPr>
      </p:pic>
      <p:pic>
        <p:nvPicPr>
          <p:cNvPr id="129" name="Picture 128" descr="OSRHE logo. ">
            <a:extLst>
              <a:ext uri="{FF2B5EF4-FFF2-40B4-BE49-F238E27FC236}">
                <a16:creationId xmlns:a16="http://schemas.microsoft.com/office/drawing/2014/main" id="{E7AB3258-4EBE-4AC0-B412-8064F92757A1}"/>
              </a:ext>
            </a:extLst>
          </p:cNvPr>
          <p:cNvPicPr>
            <a:picLocks noChangeAspect="1"/>
          </p:cNvPicPr>
          <p:nvPr userDrawn="1"/>
        </p:nvPicPr>
        <p:blipFill>
          <a:blip r:embed="rId42" cstate="email">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8783908" y="2341406"/>
            <a:ext cx="1637682" cy="365760"/>
          </a:xfrm>
          <a:prstGeom prst="rect">
            <a:avLst/>
          </a:prstGeom>
        </p:spPr>
      </p:pic>
      <p:pic>
        <p:nvPicPr>
          <p:cNvPr id="131" name="Picture 130" descr="OSRHE logo. ">
            <a:extLst>
              <a:ext uri="{FF2B5EF4-FFF2-40B4-BE49-F238E27FC236}">
                <a16:creationId xmlns:a16="http://schemas.microsoft.com/office/drawing/2014/main" id="{BD7E8B03-226C-4E6B-9F91-0E7A87D826A0}"/>
              </a:ext>
            </a:extLst>
          </p:cNvPr>
          <p:cNvPicPr>
            <a:picLocks noChangeAspect="1"/>
          </p:cNvPicPr>
          <p:nvPr userDrawn="1"/>
        </p:nvPicPr>
        <p:blipFill>
          <a:blip r:embed="rId44" cstate="email">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795684" y="4656518"/>
            <a:ext cx="1637682" cy="365760"/>
          </a:xfrm>
          <a:prstGeom prst="rect">
            <a:avLst/>
          </a:prstGeom>
        </p:spPr>
      </p:pic>
      <p:pic>
        <p:nvPicPr>
          <p:cNvPr id="133" name="Picture 132" descr="OSRHE logo. ">
            <a:extLst>
              <a:ext uri="{FF2B5EF4-FFF2-40B4-BE49-F238E27FC236}">
                <a16:creationId xmlns:a16="http://schemas.microsoft.com/office/drawing/2014/main" id="{6AC053E1-0EBE-4D79-9781-E8C34D532653}"/>
              </a:ext>
            </a:extLst>
          </p:cNvPr>
          <p:cNvPicPr>
            <a:picLocks noChangeAspect="1"/>
          </p:cNvPicPr>
          <p:nvPr userDrawn="1"/>
        </p:nvPicPr>
        <p:blipFill>
          <a:blip r:embed="rId46" cstate="email">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8795684" y="5494213"/>
            <a:ext cx="1637682" cy="365760"/>
          </a:xfrm>
          <a:prstGeom prst="rect">
            <a:avLst/>
          </a:prstGeom>
        </p:spPr>
      </p:pic>
    </p:spTree>
    <p:extLst>
      <p:ext uri="{BB962C8B-B14F-4D97-AF65-F5344CB8AC3E}">
        <p14:creationId xmlns:p14="http://schemas.microsoft.com/office/powerpoint/2010/main" val="224650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4" descr="College graduates in caps and gowns. ">
            <a:extLst>
              <a:ext uri="{FF2B5EF4-FFF2-40B4-BE49-F238E27FC236}">
                <a16:creationId xmlns:a16="http://schemas.microsoft.com/office/drawing/2014/main" id="{253915E1-69B8-4DB5-9B2B-9125ECA4C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9EABC16D-AABE-42C6-809B-83459FA4EFF6}"/>
              </a:ext>
              <a:ext uri="{C183D7F6-B498-43B3-948B-1728B52AA6E4}">
                <adec:decorative xmlns:adec="http://schemas.microsoft.com/office/drawing/2017/decorative" val="1"/>
              </a:ext>
            </a:extLst>
          </p:cNvPr>
          <p:cNvSpPr/>
          <p:nvPr userDrawn="1"/>
        </p:nvSpPr>
        <p:spPr>
          <a:xfrm>
            <a:off x="1004162" y="3788228"/>
            <a:ext cx="11184294" cy="290791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C558A7-1AA9-4BEF-8FA0-522C7FEADB65}"/>
              </a:ext>
            </a:extLst>
          </p:cNvPr>
          <p:cNvSpPr>
            <a:spLocks noGrp="1"/>
          </p:cNvSpPr>
          <p:nvPr>
            <p:ph type="title" hasCustomPrompt="1"/>
          </p:nvPr>
        </p:nvSpPr>
        <p:spPr>
          <a:xfrm>
            <a:off x="1007706" y="3788229"/>
            <a:ext cx="11184294" cy="1619844"/>
          </a:xfrm>
          <a:noFill/>
        </p:spPr>
        <p:txBody>
          <a:bodyPr anchor="b"/>
          <a:lstStyle>
            <a:lvl1pPr>
              <a:defRPr sz="6000">
                <a:solidFill>
                  <a:schemeClr val="bg1"/>
                </a:solidFill>
              </a:defRPr>
            </a:lvl1pPr>
          </a:lstStyle>
          <a:p>
            <a:r>
              <a:rPr lang="en-US" dirty="0"/>
              <a:t>Divider Slide</a:t>
            </a:r>
          </a:p>
        </p:txBody>
      </p:sp>
      <p:sp>
        <p:nvSpPr>
          <p:cNvPr id="3" name="Text Placeholder 2">
            <a:extLst>
              <a:ext uri="{FF2B5EF4-FFF2-40B4-BE49-F238E27FC236}">
                <a16:creationId xmlns:a16="http://schemas.microsoft.com/office/drawing/2014/main" id="{8521C791-C0AE-474C-B19A-949F83140CC5}"/>
              </a:ext>
            </a:extLst>
          </p:cNvPr>
          <p:cNvSpPr>
            <a:spLocks noGrp="1"/>
          </p:cNvSpPr>
          <p:nvPr>
            <p:ph type="body" idx="1" hasCustomPrompt="1"/>
          </p:nvPr>
        </p:nvSpPr>
        <p:spPr>
          <a:xfrm>
            <a:off x="1007706" y="5408073"/>
            <a:ext cx="11184294" cy="1288067"/>
          </a:xfrm>
          <a:no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Title</a:t>
            </a:r>
          </a:p>
        </p:txBody>
      </p:sp>
      <p:sp>
        <p:nvSpPr>
          <p:cNvPr id="9" name="Rectangle 8">
            <a:extLst>
              <a:ext uri="{FF2B5EF4-FFF2-40B4-BE49-F238E27FC236}">
                <a16:creationId xmlns:a16="http://schemas.microsoft.com/office/drawing/2014/main" id="{5E124A46-2921-41EB-8ED1-C7EE860CC836}"/>
              </a:ext>
              <a:ext uri="{C183D7F6-B498-43B3-948B-1728B52AA6E4}">
                <adec:decorative xmlns:adec="http://schemas.microsoft.com/office/drawing/2017/decorative" val="1"/>
              </a:ext>
            </a:extLst>
          </p:cNvPr>
          <p:cNvSpPr/>
          <p:nvPr userDrawn="1"/>
        </p:nvSpPr>
        <p:spPr>
          <a:xfrm>
            <a:off x="182041" y="3825362"/>
            <a:ext cx="640080" cy="64008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5CADED-CAA4-4E58-BB36-005E6086C654}"/>
              </a:ext>
              <a:ext uri="{C183D7F6-B498-43B3-948B-1728B52AA6E4}">
                <adec:decorative xmlns:adec="http://schemas.microsoft.com/office/drawing/2017/decorative" val="1"/>
              </a:ext>
            </a:extLst>
          </p:cNvPr>
          <p:cNvSpPr/>
          <p:nvPr userDrawn="1"/>
        </p:nvSpPr>
        <p:spPr>
          <a:xfrm>
            <a:off x="185585" y="4568928"/>
            <a:ext cx="640080" cy="64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D1BA2B-FE6B-42FF-B6F2-A059B0043EAE}"/>
              </a:ext>
              <a:ext uri="{C183D7F6-B498-43B3-948B-1728B52AA6E4}">
                <adec:decorative xmlns:adec="http://schemas.microsoft.com/office/drawing/2017/decorative" val="1"/>
              </a:ext>
            </a:extLst>
          </p:cNvPr>
          <p:cNvSpPr/>
          <p:nvPr userDrawn="1"/>
        </p:nvSpPr>
        <p:spPr>
          <a:xfrm>
            <a:off x="182041" y="5312494"/>
            <a:ext cx="640080" cy="64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59D62E-95E5-44BE-8882-6343115CDBE6}"/>
              </a:ext>
              <a:ext uri="{C183D7F6-B498-43B3-948B-1728B52AA6E4}">
                <adec:decorative xmlns:adec="http://schemas.microsoft.com/office/drawing/2017/decorative" val="1"/>
              </a:ext>
            </a:extLst>
          </p:cNvPr>
          <p:cNvSpPr/>
          <p:nvPr userDrawn="1"/>
        </p:nvSpPr>
        <p:spPr>
          <a:xfrm>
            <a:off x="182041" y="6056060"/>
            <a:ext cx="64008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06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98D5-0E70-405A-8647-0FF532A87529}"/>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FDA8E33-361C-408B-BAB7-795EF94DB7CC}"/>
              </a:ext>
            </a:extLst>
          </p:cNvPr>
          <p:cNvSpPr>
            <a:spLocks noGrp="1"/>
          </p:cNvSpPr>
          <p:nvPr>
            <p:ph sz="half" idx="1" hasCustomPrompt="1"/>
          </p:nvPr>
        </p:nvSpPr>
        <p:spPr>
          <a:xfrm>
            <a:off x="1329690" y="1825625"/>
            <a:ext cx="5181600" cy="4240509"/>
          </a:xfrm>
        </p:spPr>
        <p:txBody>
          <a:bodyPr/>
          <a:lstStyle>
            <a:lvl1pPr marL="228600" marR="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lvl1pPr>
            <a:lvl2pPr marL="800100" marR="0"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464646"/>
                </a:solidFill>
                <a:effectLst/>
                <a:uLnTx/>
                <a:uFillTx/>
                <a:latin typeface="+mn-lt"/>
                <a:ea typeface="+mn-ea"/>
                <a:cs typeface="+mn-cs"/>
              </a:rPr>
              <a:t>Level 1</a:t>
            </a:r>
          </a:p>
          <a:p>
            <a:pPr marL="800100" marR="0" lvl="1"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464646"/>
                </a:solidFill>
                <a:effectLst/>
                <a:uLnTx/>
                <a:uFillTx/>
                <a:latin typeface="+mn-lt"/>
                <a:ea typeface="+mn-ea"/>
                <a:cs typeface="+mn-cs"/>
              </a:rPr>
              <a:t>Level 2</a:t>
            </a:r>
          </a:p>
          <a:p>
            <a:pPr marL="1143000" marR="0" lvl="2"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464646"/>
                </a:solidFill>
                <a:effectLst/>
                <a:uLnTx/>
                <a:uFillTx/>
                <a:latin typeface="+mn-lt"/>
                <a:ea typeface="+mn-ea"/>
                <a:cs typeface="+mn-cs"/>
              </a:rPr>
              <a:t>Level 3</a:t>
            </a:r>
          </a:p>
          <a:p>
            <a:pPr marL="1600200" marR="0" lvl="3"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64646"/>
                </a:solidFill>
                <a:effectLst/>
                <a:uLnTx/>
                <a:uFillTx/>
                <a:latin typeface="+mn-lt"/>
                <a:ea typeface="+mn-ea"/>
                <a:cs typeface="+mn-cs"/>
              </a:rPr>
              <a:t>Level 4</a:t>
            </a:r>
          </a:p>
          <a:p>
            <a:pPr marL="2057400" marR="0" lvl="4"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mn-lt"/>
                <a:ea typeface="+mn-ea"/>
                <a:cs typeface="+mn-cs"/>
              </a:rPr>
              <a:t>Level 5</a:t>
            </a:r>
          </a:p>
        </p:txBody>
      </p:sp>
      <p:sp>
        <p:nvSpPr>
          <p:cNvPr id="4" name="Content Placeholder 3">
            <a:extLst>
              <a:ext uri="{FF2B5EF4-FFF2-40B4-BE49-F238E27FC236}">
                <a16:creationId xmlns:a16="http://schemas.microsoft.com/office/drawing/2014/main" id="{2C40679F-2D94-49E5-8B0F-29399E9E10CE}"/>
              </a:ext>
            </a:extLst>
          </p:cNvPr>
          <p:cNvSpPr>
            <a:spLocks noGrp="1"/>
          </p:cNvSpPr>
          <p:nvPr>
            <p:ph sz="half" idx="2" hasCustomPrompt="1"/>
          </p:nvPr>
        </p:nvSpPr>
        <p:spPr>
          <a:xfrm>
            <a:off x="6663690" y="1825625"/>
            <a:ext cx="5181600" cy="4240509"/>
          </a:xfrm>
        </p:spPr>
        <p:txBody>
          <a:bodyPr/>
          <a:lstStyle>
            <a:lvl1pPr marL="228600" marR="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lvl1pPr>
            <a:lvl2pPr marL="800100" marR="0"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464646"/>
                </a:solidFill>
                <a:effectLst/>
                <a:uLnTx/>
                <a:uFillTx/>
                <a:latin typeface="+mn-lt"/>
                <a:ea typeface="+mn-ea"/>
                <a:cs typeface="+mn-cs"/>
              </a:rPr>
              <a:t>Level 1</a:t>
            </a:r>
          </a:p>
          <a:p>
            <a:pPr marL="800100" marR="0" lvl="1"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464646"/>
                </a:solidFill>
                <a:effectLst/>
                <a:uLnTx/>
                <a:uFillTx/>
                <a:latin typeface="+mn-lt"/>
                <a:ea typeface="+mn-ea"/>
                <a:cs typeface="+mn-cs"/>
              </a:rPr>
              <a:t>Level 2</a:t>
            </a:r>
          </a:p>
          <a:p>
            <a:pPr marL="1143000" marR="0" lvl="2"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464646"/>
                </a:solidFill>
                <a:effectLst/>
                <a:uLnTx/>
                <a:uFillTx/>
                <a:latin typeface="+mn-lt"/>
                <a:ea typeface="+mn-ea"/>
                <a:cs typeface="+mn-cs"/>
              </a:rPr>
              <a:t>Level 3</a:t>
            </a:r>
          </a:p>
          <a:p>
            <a:pPr marL="1600200" marR="0" lvl="3"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64646"/>
                </a:solidFill>
                <a:effectLst/>
                <a:uLnTx/>
                <a:uFillTx/>
                <a:latin typeface="+mn-lt"/>
                <a:ea typeface="+mn-ea"/>
                <a:cs typeface="+mn-cs"/>
              </a:rPr>
              <a:t>Level 4</a:t>
            </a:r>
          </a:p>
          <a:p>
            <a:pPr marL="2057400" marR="0" lvl="4"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mn-lt"/>
                <a:ea typeface="+mn-ea"/>
                <a:cs typeface="+mn-cs"/>
              </a:rPr>
              <a:t>Level 5</a:t>
            </a:r>
          </a:p>
        </p:txBody>
      </p:sp>
      <p:sp>
        <p:nvSpPr>
          <p:cNvPr id="7" name="Slide Number Placeholder 6">
            <a:extLst>
              <a:ext uri="{FF2B5EF4-FFF2-40B4-BE49-F238E27FC236}">
                <a16:creationId xmlns:a16="http://schemas.microsoft.com/office/drawing/2014/main" id="{48BB45E5-6449-40C5-B8D7-3B73DBFD4D5B}"/>
              </a:ext>
            </a:extLst>
          </p:cNvPr>
          <p:cNvSpPr>
            <a:spLocks noGrp="1"/>
          </p:cNvSpPr>
          <p:nvPr>
            <p:ph type="sldNum" sz="quarter" idx="12"/>
          </p:nvPr>
        </p:nvSpPr>
        <p:spPr/>
        <p:txBody>
          <a:bodyPr/>
          <a:lstStyle/>
          <a:p>
            <a:fld id="{325B1BD1-BAEC-4074-B937-E43B765E4A87}" type="slidenum">
              <a:rPr lang="en-US" smtClean="0"/>
              <a:t>‹#›</a:t>
            </a:fld>
            <a:endParaRPr lang="en-US"/>
          </a:p>
        </p:txBody>
      </p:sp>
    </p:spTree>
    <p:extLst>
      <p:ext uri="{BB962C8B-B14F-4D97-AF65-F5344CB8AC3E}">
        <p14:creationId xmlns:p14="http://schemas.microsoft.com/office/powerpoint/2010/main" val="194730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A15F-B6F5-4C05-BDBC-D8D9F8519F42}"/>
              </a:ext>
            </a:extLst>
          </p:cNvPr>
          <p:cNvSpPr>
            <a:spLocks noGrp="1"/>
          </p:cNvSpPr>
          <p:nvPr>
            <p:ph type="title" hasCustomPrompt="1"/>
          </p:nvPr>
        </p:nvSpPr>
        <p:spPr>
          <a:xfrm>
            <a:off x="1427584" y="335903"/>
            <a:ext cx="10764416" cy="1259632"/>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9D8A2F78-7D23-4A1C-B4AF-50CC9AC60481}"/>
              </a:ext>
            </a:extLst>
          </p:cNvPr>
          <p:cNvSpPr>
            <a:spLocks noGrp="1"/>
          </p:cNvSpPr>
          <p:nvPr>
            <p:ph type="body" idx="1" hasCustomPrompt="1"/>
          </p:nvPr>
        </p:nvSpPr>
        <p:spPr>
          <a:xfrm>
            <a:off x="1427584" y="1801791"/>
            <a:ext cx="5157787" cy="703283"/>
          </a:xfrm>
        </p:spPr>
        <p:txBody>
          <a:bodyPr anchor="b">
            <a:normAutofit/>
          </a:bodyPr>
          <a:lstStyle>
            <a:lvl1pPr marL="0" indent="0">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4" name="Content Placeholder 3">
            <a:extLst>
              <a:ext uri="{FF2B5EF4-FFF2-40B4-BE49-F238E27FC236}">
                <a16:creationId xmlns:a16="http://schemas.microsoft.com/office/drawing/2014/main" id="{8A1A16F3-C80F-48CF-8A3B-5B4971242ED9}"/>
              </a:ext>
            </a:extLst>
          </p:cNvPr>
          <p:cNvSpPr>
            <a:spLocks noGrp="1"/>
          </p:cNvSpPr>
          <p:nvPr>
            <p:ph sz="half" idx="2" hasCustomPrompt="1"/>
          </p:nvPr>
        </p:nvSpPr>
        <p:spPr>
          <a:xfrm>
            <a:off x="1427584" y="2539365"/>
            <a:ext cx="5157787" cy="3415665"/>
          </a:xfrm>
        </p:spPr>
        <p:txBody>
          <a:bodyPr/>
          <a:lstStyle>
            <a:lvl1pPr marL="228600" marR="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lvl1pPr>
            <a:lvl2pPr marL="800100" marR="0"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464646"/>
                </a:solidFill>
                <a:effectLst/>
                <a:uLnTx/>
                <a:uFillTx/>
                <a:latin typeface="+mn-lt"/>
                <a:ea typeface="+mn-ea"/>
                <a:cs typeface="+mn-cs"/>
              </a:rPr>
              <a:t>Level 1</a:t>
            </a:r>
          </a:p>
          <a:p>
            <a:pPr marL="800100" marR="0" lvl="1"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464646"/>
                </a:solidFill>
                <a:effectLst/>
                <a:uLnTx/>
                <a:uFillTx/>
                <a:latin typeface="+mn-lt"/>
                <a:ea typeface="+mn-ea"/>
                <a:cs typeface="+mn-cs"/>
              </a:rPr>
              <a:t>Level 2</a:t>
            </a:r>
          </a:p>
          <a:p>
            <a:pPr marL="1143000" marR="0" lvl="2"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464646"/>
                </a:solidFill>
                <a:effectLst/>
                <a:uLnTx/>
                <a:uFillTx/>
                <a:latin typeface="+mn-lt"/>
                <a:ea typeface="+mn-ea"/>
                <a:cs typeface="+mn-cs"/>
              </a:rPr>
              <a:t>Level 3</a:t>
            </a:r>
          </a:p>
          <a:p>
            <a:pPr marL="1600200" marR="0" lvl="3"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64646"/>
                </a:solidFill>
                <a:effectLst/>
                <a:uLnTx/>
                <a:uFillTx/>
                <a:latin typeface="+mn-lt"/>
                <a:ea typeface="+mn-ea"/>
                <a:cs typeface="+mn-cs"/>
              </a:rPr>
              <a:t>Level 4</a:t>
            </a:r>
          </a:p>
          <a:p>
            <a:pPr marL="2057400" marR="0" lvl="4"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mn-lt"/>
                <a:ea typeface="+mn-ea"/>
                <a:cs typeface="+mn-cs"/>
              </a:rPr>
              <a:t>Level 5</a:t>
            </a:r>
          </a:p>
        </p:txBody>
      </p:sp>
      <p:sp>
        <p:nvSpPr>
          <p:cNvPr id="5" name="Text Placeholder 4">
            <a:extLst>
              <a:ext uri="{FF2B5EF4-FFF2-40B4-BE49-F238E27FC236}">
                <a16:creationId xmlns:a16="http://schemas.microsoft.com/office/drawing/2014/main" id="{84A43B2B-C5D6-4F73-AF19-E0EE7B798413}"/>
              </a:ext>
            </a:extLst>
          </p:cNvPr>
          <p:cNvSpPr>
            <a:spLocks noGrp="1"/>
          </p:cNvSpPr>
          <p:nvPr>
            <p:ph type="body" sz="quarter" idx="3" hasCustomPrompt="1"/>
          </p:nvPr>
        </p:nvSpPr>
        <p:spPr>
          <a:xfrm>
            <a:off x="6759996" y="1801791"/>
            <a:ext cx="5183188" cy="703283"/>
          </a:xfrm>
        </p:spPr>
        <p:txBody>
          <a:bodyPr anchor="b">
            <a:normAutofit/>
          </a:bodyPr>
          <a:lstStyle>
            <a:lvl1pPr marL="0" indent="0">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6" name="Content Placeholder 5">
            <a:extLst>
              <a:ext uri="{FF2B5EF4-FFF2-40B4-BE49-F238E27FC236}">
                <a16:creationId xmlns:a16="http://schemas.microsoft.com/office/drawing/2014/main" id="{B5BE9051-033F-4D8C-B5B7-894B914F75D2}"/>
              </a:ext>
            </a:extLst>
          </p:cNvPr>
          <p:cNvSpPr>
            <a:spLocks noGrp="1"/>
          </p:cNvSpPr>
          <p:nvPr>
            <p:ph sz="quarter" idx="4" hasCustomPrompt="1"/>
          </p:nvPr>
        </p:nvSpPr>
        <p:spPr>
          <a:xfrm>
            <a:off x="6759996" y="2539365"/>
            <a:ext cx="5183188" cy="3415665"/>
          </a:xfrm>
        </p:spPr>
        <p:txBody>
          <a:bodyPr/>
          <a:lstStyle>
            <a:lvl1pPr marL="228600" marR="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lvl1pPr>
            <a:lvl2pPr marL="800100" marR="0"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464646"/>
                </a:solidFill>
                <a:effectLst/>
                <a:uLnTx/>
                <a:uFillTx/>
                <a:latin typeface="+mn-lt"/>
                <a:ea typeface="+mn-ea"/>
                <a:cs typeface="+mn-cs"/>
              </a:rPr>
              <a:t>Level 1</a:t>
            </a:r>
          </a:p>
          <a:p>
            <a:pPr marL="800100" marR="0" lvl="1"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464646"/>
                </a:solidFill>
                <a:effectLst/>
                <a:uLnTx/>
                <a:uFillTx/>
                <a:latin typeface="+mn-lt"/>
                <a:ea typeface="+mn-ea"/>
                <a:cs typeface="+mn-cs"/>
              </a:rPr>
              <a:t>Level 2</a:t>
            </a:r>
          </a:p>
          <a:p>
            <a:pPr marL="1143000" marR="0" lvl="2"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464646"/>
                </a:solidFill>
                <a:effectLst/>
                <a:uLnTx/>
                <a:uFillTx/>
                <a:latin typeface="+mn-lt"/>
                <a:ea typeface="+mn-ea"/>
                <a:cs typeface="+mn-cs"/>
              </a:rPr>
              <a:t>Level 3</a:t>
            </a:r>
          </a:p>
          <a:p>
            <a:pPr marL="1600200" marR="0" lvl="3"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64646"/>
                </a:solidFill>
                <a:effectLst/>
                <a:uLnTx/>
                <a:uFillTx/>
                <a:latin typeface="+mn-lt"/>
                <a:ea typeface="+mn-ea"/>
                <a:cs typeface="+mn-cs"/>
              </a:rPr>
              <a:t>Level 4</a:t>
            </a:r>
          </a:p>
          <a:p>
            <a:pPr marL="2057400" marR="0" lvl="4"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mn-lt"/>
                <a:ea typeface="+mn-ea"/>
                <a:cs typeface="+mn-cs"/>
              </a:rPr>
              <a:t>Level 5</a:t>
            </a:r>
          </a:p>
        </p:txBody>
      </p:sp>
      <p:sp>
        <p:nvSpPr>
          <p:cNvPr id="9" name="Slide Number Placeholder 8">
            <a:extLst>
              <a:ext uri="{FF2B5EF4-FFF2-40B4-BE49-F238E27FC236}">
                <a16:creationId xmlns:a16="http://schemas.microsoft.com/office/drawing/2014/main" id="{56C4EA69-7F1F-4D5B-A283-A1A04B2B8A6E}"/>
              </a:ext>
            </a:extLst>
          </p:cNvPr>
          <p:cNvSpPr>
            <a:spLocks noGrp="1"/>
          </p:cNvSpPr>
          <p:nvPr>
            <p:ph type="sldNum" sz="quarter" idx="12"/>
          </p:nvPr>
        </p:nvSpPr>
        <p:spPr/>
        <p:txBody>
          <a:bodyPr/>
          <a:lstStyle/>
          <a:p>
            <a:fld id="{325B1BD1-BAEC-4074-B937-E43B765E4A87}" type="slidenum">
              <a:rPr lang="en-US" smtClean="0"/>
              <a:t>‹#›</a:t>
            </a:fld>
            <a:endParaRPr lang="en-US"/>
          </a:p>
        </p:txBody>
      </p:sp>
    </p:spTree>
    <p:extLst>
      <p:ext uri="{BB962C8B-B14F-4D97-AF65-F5344CB8AC3E}">
        <p14:creationId xmlns:p14="http://schemas.microsoft.com/office/powerpoint/2010/main" val="235142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278E-789B-4CB9-B072-29CCE8A3E181}"/>
              </a:ext>
            </a:extLst>
          </p:cNvPr>
          <p:cNvSpPr>
            <a:spLocks noGrp="1"/>
          </p:cNvSpPr>
          <p:nvPr>
            <p:ph type="title" hasCustomPrompt="1"/>
          </p:nvPr>
        </p:nvSpPr>
        <p:spPr/>
        <p:txBody>
          <a:bodyPr/>
          <a:lstStyle>
            <a:lvl1pPr>
              <a:defRPr/>
            </a:lvl1pPr>
          </a:lstStyle>
          <a:p>
            <a:r>
              <a:rPr lang="en-US" dirty="0"/>
              <a:t>Slide Title</a:t>
            </a:r>
          </a:p>
        </p:txBody>
      </p:sp>
      <p:sp>
        <p:nvSpPr>
          <p:cNvPr id="5" name="Slide Number Placeholder 4">
            <a:extLst>
              <a:ext uri="{FF2B5EF4-FFF2-40B4-BE49-F238E27FC236}">
                <a16:creationId xmlns:a16="http://schemas.microsoft.com/office/drawing/2014/main" id="{B544962C-4B38-402D-8C9E-802E4026656E}"/>
              </a:ext>
            </a:extLst>
          </p:cNvPr>
          <p:cNvSpPr>
            <a:spLocks noGrp="1"/>
          </p:cNvSpPr>
          <p:nvPr>
            <p:ph type="sldNum" sz="quarter" idx="12"/>
          </p:nvPr>
        </p:nvSpPr>
        <p:spPr/>
        <p:txBody>
          <a:bodyPr/>
          <a:lstStyle/>
          <a:p>
            <a:fld id="{325B1BD1-BAEC-4074-B937-E43B765E4A87}" type="slidenum">
              <a:rPr lang="en-US" smtClean="0"/>
              <a:t>‹#›</a:t>
            </a:fld>
            <a:endParaRPr lang="en-US"/>
          </a:p>
        </p:txBody>
      </p:sp>
    </p:spTree>
    <p:extLst>
      <p:ext uri="{BB962C8B-B14F-4D97-AF65-F5344CB8AC3E}">
        <p14:creationId xmlns:p14="http://schemas.microsoft.com/office/powerpoint/2010/main" val="85619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159DBB-8C21-4638-ADB2-3A7C006A3375}"/>
              </a:ext>
            </a:extLst>
          </p:cNvPr>
          <p:cNvSpPr>
            <a:spLocks noGrp="1"/>
          </p:cNvSpPr>
          <p:nvPr>
            <p:ph type="sldNum" sz="quarter" idx="12"/>
          </p:nvPr>
        </p:nvSpPr>
        <p:spPr/>
        <p:txBody>
          <a:bodyPr/>
          <a:lstStyle/>
          <a:p>
            <a:fld id="{325B1BD1-BAEC-4074-B937-E43B765E4A87}" type="slidenum">
              <a:rPr lang="en-US" smtClean="0"/>
              <a:t>‹#›</a:t>
            </a:fld>
            <a:endParaRPr lang="en-US"/>
          </a:p>
        </p:txBody>
      </p:sp>
    </p:spTree>
    <p:extLst>
      <p:ext uri="{BB962C8B-B14F-4D97-AF65-F5344CB8AC3E}">
        <p14:creationId xmlns:p14="http://schemas.microsoft.com/office/powerpoint/2010/main" val="310689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C0A-9C3D-43C7-BFB1-DB8AA79234B5}"/>
              </a:ext>
            </a:extLst>
          </p:cNvPr>
          <p:cNvSpPr>
            <a:spLocks noGrp="1"/>
          </p:cNvSpPr>
          <p:nvPr>
            <p:ph type="title" hasCustomPrompt="1"/>
          </p:nvPr>
        </p:nvSpPr>
        <p:spPr>
          <a:xfrm>
            <a:off x="1399592" y="326571"/>
            <a:ext cx="4013213" cy="1600201"/>
          </a:xfrm>
        </p:spPr>
        <p:txBody>
          <a:bodyPr anchor="b"/>
          <a:lstStyle>
            <a:lvl1pPr>
              <a:defRPr sz="3200"/>
            </a:lvl1pPr>
          </a:lstStyle>
          <a:p>
            <a:r>
              <a:rPr lang="en-US" dirty="0"/>
              <a:t>Slide Title</a:t>
            </a:r>
          </a:p>
        </p:txBody>
      </p:sp>
      <p:sp>
        <p:nvSpPr>
          <p:cNvPr id="3" name="Content Placeholder 2">
            <a:extLst>
              <a:ext uri="{FF2B5EF4-FFF2-40B4-BE49-F238E27FC236}">
                <a16:creationId xmlns:a16="http://schemas.microsoft.com/office/drawing/2014/main" id="{122496F0-DE9F-475D-B234-0E0F1E78EB77}"/>
              </a:ext>
            </a:extLst>
          </p:cNvPr>
          <p:cNvSpPr>
            <a:spLocks noGrp="1"/>
          </p:cNvSpPr>
          <p:nvPr>
            <p:ph idx="1" hasCustomPrompt="1"/>
          </p:nvPr>
        </p:nvSpPr>
        <p:spPr>
          <a:xfrm>
            <a:off x="5674678" y="326571"/>
            <a:ext cx="6172200" cy="5924939"/>
          </a:xfrm>
        </p:spPr>
        <p:txBody>
          <a:bodyPr/>
          <a:lstStyle>
            <a:lvl1pPr marL="228600" marR="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sz="3200"/>
            </a:lvl1pPr>
            <a:lvl2pPr marL="800100" marR="0"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sz="2800"/>
            </a:lvl2pPr>
            <a:lvl3pPr marL="1143000" marR="0"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sz="2400"/>
            </a:lvl3pPr>
            <a:lvl4pPr marL="1600200" marR="0"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sz="2000"/>
            </a:lvl4pPr>
            <a:lvl5pPr marL="2057400" marR="0"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464646"/>
                </a:solidFill>
                <a:effectLst/>
                <a:uLnTx/>
                <a:uFillTx/>
                <a:latin typeface="+mn-lt"/>
                <a:ea typeface="+mn-ea"/>
                <a:cs typeface="+mn-cs"/>
              </a:rPr>
              <a:t>Level 1</a:t>
            </a:r>
          </a:p>
          <a:p>
            <a:pPr marL="800100" marR="0" lvl="1"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464646"/>
                </a:solidFill>
                <a:effectLst/>
                <a:uLnTx/>
                <a:uFillTx/>
                <a:latin typeface="+mn-lt"/>
                <a:ea typeface="+mn-ea"/>
                <a:cs typeface="+mn-cs"/>
              </a:rPr>
              <a:t>Level 2</a:t>
            </a:r>
          </a:p>
          <a:p>
            <a:pPr marL="1143000" marR="0" lvl="2"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464646"/>
                </a:solidFill>
                <a:effectLst/>
                <a:uLnTx/>
                <a:uFillTx/>
                <a:latin typeface="+mn-lt"/>
                <a:ea typeface="+mn-ea"/>
                <a:cs typeface="+mn-cs"/>
              </a:rPr>
              <a:t>Level 3</a:t>
            </a:r>
          </a:p>
          <a:p>
            <a:pPr marL="1600200" marR="0" lvl="3"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64646"/>
                </a:solidFill>
                <a:effectLst/>
                <a:uLnTx/>
                <a:uFillTx/>
                <a:latin typeface="+mn-lt"/>
                <a:ea typeface="+mn-ea"/>
                <a:cs typeface="+mn-cs"/>
              </a:rPr>
              <a:t>Level 4</a:t>
            </a:r>
          </a:p>
          <a:p>
            <a:pPr marL="2057400" marR="0" lvl="4"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mn-lt"/>
                <a:ea typeface="+mn-ea"/>
                <a:cs typeface="+mn-cs"/>
              </a:rPr>
              <a:t>Level 5</a:t>
            </a:r>
          </a:p>
        </p:txBody>
      </p:sp>
      <p:sp>
        <p:nvSpPr>
          <p:cNvPr id="4" name="Text Placeholder 3">
            <a:extLst>
              <a:ext uri="{FF2B5EF4-FFF2-40B4-BE49-F238E27FC236}">
                <a16:creationId xmlns:a16="http://schemas.microsoft.com/office/drawing/2014/main" id="{28D2C66F-FDF8-4EED-B1A2-72C446FC53F0}"/>
              </a:ext>
            </a:extLst>
          </p:cNvPr>
          <p:cNvSpPr>
            <a:spLocks noGrp="1"/>
          </p:cNvSpPr>
          <p:nvPr>
            <p:ph type="body" sz="half" idx="2" hasCustomPrompt="1"/>
          </p:nvPr>
        </p:nvSpPr>
        <p:spPr>
          <a:xfrm>
            <a:off x="1399592" y="1948996"/>
            <a:ext cx="4013213" cy="43025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7" name="Slide Number Placeholder 6">
            <a:extLst>
              <a:ext uri="{FF2B5EF4-FFF2-40B4-BE49-F238E27FC236}">
                <a16:creationId xmlns:a16="http://schemas.microsoft.com/office/drawing/2014/main" id="{6F859F44-A1FA-48B4-94EC-8011C09B1D18}"/>
              </a:ext>
            </a:extLst>
          </p:cNvPr>
          <p:cNvSpPr>
            <a:spLocks noGrp="1"/>
          </p:cNvSpPr>
          <p:nvPr>
            <p:ph type="sldNum" sz="quarter" idx="12"/>
          </p:nvPr>
        </p:nvSpPr>
        <p:spPr/>
        <p:txBody>
          <a:bodyPr/>
          <a:lstStyle/>
          <a:p>
            <a:fld id="{325B1BD1-BAEC-4074-B937-E43B765E4A87}" type="slidenum">
              <a:rPr lang="en-US" smtClean="0"/>
              <a:t>‹#›</a:t>
            </a:fld>
            <a:endParaRPr lang="en-US"/>
          </a:p>
        </p:txBody>
      </p:sp>
    </p:spTree>
    <p:extLst>
      <p:ext uri="{BB962C8B-B14F-4D97-AF65-F5344CB8AC3E}">
        <p14:creationId xmlns:p14="http://schemas.microsoft.com/office/powerpoint/2010/main" val="403878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2B570-78A6-4504-A96D-03A8EA814254}"/>
              </a:ext>
            </a:extLst>
          </p:cNvPr>
          <p:cNvSpPr>
            <a:spLocks noGrp="1"/>
          </p:cNvSpPr>
          <p:nvPr>
            <p:ph type="title"/>
          </p:nvPr>
        </p:nvSpPr>
        <p:spPr>
          <a:xfrm>
            <a:off x="1390834" y="332664"/>
            <a:ext cx="10801166" cy="1260132"/>
          </a:xfrm>
          <a:prstGeom prst="rect">
            <a:avLst/>
          </a:prstGeom>
          <a:solidFill>
            <a:schemeClr val="accent1"/>
          </a:solidFill>
        </p:spPr>
        <p:txBody>
          <a:bodyPr vert="horz" lIns="91440" tIns="45720" rIns="91440" bIns="45720" rtlCol="0" anchor="ctr">
            <a:normAutofit/>
          </a:bodyPr>
          <a:lstStyle/>
          <a:p>
            <a:r>
              <a:rPr lang="en-US" dirty="0"/>
              <a:t>Primary title style</a:t>
            </a:r>
          </a:p>
        </p:txBody>
      </p:sp>
      <p:sp>
        <p:nvSpPr>
          <p:cNvPr id="3" name="Text Placeholder 2">
            <a:extLst>
              <a:ext uri="{FF2B5EF4-FFF2-40B4-BE49-F238E27FC236}">
                <a16:creationId xmlns:a16="http://schemas.microsoft.com/office/drawing/2014/main" id="{2AAC797D-87B7-46F5-BD46-FB1251FCA749}"/>
              </a:ext>
            </a:extLst>
          </p:cNvPr>
          <p:cNvSpPr>
            <a:spLocks noGrp="1"/>
          </p:cNvSpPr>
          <p:nvPr>
            <p:ph type="body" idx="1"/>
          </p:nvPr>
        </p:nvSpPr>
        <p:spPr>
          <a:xfrm>
            <a:off x="1390833" y="1793163"/>
            <a:ext cx="10424439" cy="4130794"/>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464646"/>
                </a:solidFill>
                <a:effectLst/>
                <a:uLnTx/>
                <a:uFillTx/>
                <a:latin typeface="+mn-lt"/>
                <a:ea typeface="+mn-ea"/>
                <a:cs typeface="+mn-cs"/>
              </a:rPr>
              <a:t>Level 1</a:t>
            </a:r>
          </a:p>
          <a:p>
            <a:pPr marL="800100" marR="0" lvl="1" indent="-342900" algn="l" defTabSz="914400" rtl="0" eaLnBrk="1" fontAlgn="auto" latinLnBrk="0" hangingPunct="1">
              <a:lnSpc>
                <a:spcPct val="90000"/>
              </a:lnSpc>
              <a:spcBef>
                <a:spcPts val="500"/>
              </a:spcBef>
              <a:spcAft>
                <a:spcPts val="0"/>
              </a:spcAft>
              <a:buClr>
                <a:srgbClr val="669B41"/>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464646"/>
                </a:solidFill>
                <a:effectLst/>
                <a:uLnTx/>
                <a:uFillTx/>
                <a:latin typeface="+mn-lt"/>
                <a:ea typeface="+mn-ea"/>
                <a:cs typeface="+mn-cs"/>
              </a:rPr>
              <a:t>Level 2</a:t>
            </a:r>
          </a:p>
          <a:p>
            <a:pPr marL="1143000" marR="0" lvl="2"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464646"/>
                </a:solidFill>
                <a:effectLst/>
                <a:uLnTx/>
                <a:uFillTx/>
                <a:latin typeface="+mn-lt"/>
                <a:ea typeface="+mn-ea"/>
                <a:cs typeface="+mn-cs"/>
              </a:rPr>
              <a:t>Level 3</a:t>
            </a:r>
          </a:p>
          <a:p>
            <a:pPr marL="1600200" marR="0" lvl="3"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64646"/>
                </a:solidFill>
                <a:effectLst/>
                <a:uLnTx/>
                <a:uFillTx/>
                <a:latin typeface="+mn-lt"/>
                <a:ea typeface="+mn-ea"/>
                <a:cs typeface="+mn-cs"/>
              </a:rPr>
              <a:t>Level 4</a:t>
            </a:r>
          </a:p>
          <a:p>
            <a:pPr marL="2057400" marR="0" lvl="4"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mn-lt"/>
                <a:ea typeface="+mn-ea"/>
                <a:cs typeface="+mn-cs"/>
              </a:rPr>
              <a:t>Level 5</a:t>
            </a:r>
          </a:p>
        </p:txBody>
      </p:sp>
      <p:sp>
        <p:nvSpPr>
          <p:cNvPr id="4" name="Rectangle 3">
            <a:extLst>
              <a:ext uri="{FF2B5EF4-FFF2-40B4-BE49-F238E27FC236}">
                <a16:creationId xmlns:a16="http://schemas.microsoft.com/office/drawing/2014/main" id="{B532CCEA-77BF-40E2-9781-E17432EC71D9}"/>
              </a:ext>
              <a:ext uri="{C183D7F6-B498-43B3-948B-1728B52AA6E4}">
                <adec:decorative xmlns:adec="http://schemas.microsoft.com/office/drawing/2017/decorative" val="1"/>
              </a:ext>
            </a:extLst>
          </p:cNvPr>
          <p:cNvSpPr/>
          <p:nvPr userDrawn="1"/>
        </p:nvSpPr>
        <p:spPr>
          <a:xfrm>
            <a:off x="58191" y="332663"/>
            <a:ext cx="604843" cy="6048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A7414E7-76B5-4D4B-A9D4-4FF34A5DDC38}"/>
              </a:ext>
              <a:ext uri="{C183D7F6-B498-43B3-948B-1728B52AA6E4}">
                <adec:decorative xmlns:adec="http://schemas.microsoft.com/office/drawing/2017/decorative" val="1"/>
              </a:ext>
            </a:extLst>
          </p:cNvPr>
          <p:cNvSpPr/>
          <p:nvPr userDrawn="1"/>
        </p:nvSpPr>
        <p:spPr>
          <a:xfrm>
            <a:off x="724513" y="335585"/>
            <a:ext cx="604843" cy="604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0BD3683-200C-42D0-B9E2-7B03A089BD2F}"/>
              </a:ext>
              <a:ext uri="{C183D7F6-B498-43B3-948B-1728B52AA6E4}">
                <adec:decorative xmlns:adec="http://schemas.microsoft.com/office/drawing/2017/decorative" val="1"/>
              </a:ext>
            </a:extLst>
          </p:cNvPr>
          <p:cNvSpPr/>
          <p:nvPr userDrawn="1"/>
        </p:nvSpPr>
        <p:spPr>
          <a:xfrm>
            <a:off x="58192" y="995192"/>
            <a:ext cx="604843" cy="604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73CA20-E59C-49C1-A331-499BD073437C}"/>
              </a:ext>
              <a:ext uri="{C183D7F6-B498-43B3-948B-1728B52AA6E4}">
                <adec:decorative xmlns:adec="http://schemas.microsoft.com/office/drawing/2017/decorative" val="1"/>
              </a:ext>
            </a:extLst>
          </p:cNvPr>
          <p:cNvSpPr/>
          <p:nvPr userDrawn="1"/>
        </p:nvSpPr>
        <p:spPr>
          <a:xfrm>
            <a:off x="724513" y="987952"/>
            <a:ext cx="604843" cy="604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952059-2EBB-4862-B7C6-29195D43D5B7}"/>
              </a:ext>
              <a:ext uri="{C183D7F6-B498-43B3-948B-1728B52AA6E4}">
                <adec:decorative xmlns:adec="http://schemas.microsoft.com/office/drawing/2017/decorative" val="1"/>
              </a:ext>
            </a:extLst>
          </p:cNvPr>
          <p:cNvSpPr/>
          <p:nvPr userDrawn="1"/>
        </p:nvSpPr>
        <p:spPr>
          <a:xfrm>
            <a:off x="0" y="6525336"/>
            <a:ext cx="12192000" cy="33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8EF90F1-1C5B-4FC2-B263-526AFD6246EE}"/>
              </a:ext>
            </a:extLst>
          </p:cNvPr>
          <p:cNvSpPr>
            <a:spLocks noGrp="1"/>
          </p:cNvSpPr>
          <p:nvPr>
            <p:ph type="sldNum" sz="quarter" idx="4"/>
          </p:nvPr>
        </p:nvSpPr>
        <p:spPr>
          <a:xfrm>
            <a:off x="4724400" y="6613433"/>
            <a:ext cx="2743200" cy="161285"/>
          </a:xfrm>
          <a:prstGeom prst="rect">
            <a:avLst/>
          </a:prstGeom>
        </p:spPr>
        <p:txBody>
          <a:bodyPr vert="horz" lIns="91440" tIns="45720" rIns="91440" bIns="45720" rtlCol="0" anchor="ctr"/>
          <a:lstStyle>
            <a:lvl1pPr algn="ctr">
              <a:defRPr sz="1200">
                <a:solidFill>
                  <a:schemeClr val="bg1"/>
                </a:solidFill>
              </a:defRPr>
            </a:lvl1pPr>
          </a:lstStyle>
          <a:p>
            <a:fld id="{325B1BD1-BAEC-4074-B937-E43B765E4A87}" type="slidenum">
              <a:rPr lang="en-US" smtClean="0"/>
              <a:pPr/>
              <a:t>‹#›</a:t>
            </a:fld>
            <a:endParaRPr lang="en-US" dirty="0"/>
          </a:p>
        </p:txBody>
      </p:sp>
      <p:pic>
        <p:nvPicPr>
          <p:cNvPr id="13" name="Picture 12" descr="OSRHE logo. ">
            <a:extLst>
              <a:ext uri="{FF2B5EF4-FFF2-40B4-BE49-F238E27FC236}">
                <a16:creationId xmlns:a16="http://schemas.microsoft.com/office/drawing/2014/main" id="{B5248C64-7569-4030-BAED-4D0ECEF76961}"/>
              </a:ext>
            </a:extLst>
          </p:cNvPr>
          <p:cNvPicPr>
            <a:picLocks noChangeAspect="1"/>
          </p:cNvPicPr>
          <p:nvPr userDrawn="1"/>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21515" y="6559625"/>
            <a:ext cx="1182439" cy="264086"/>
          </a:xfrm>
          <a:prstGeom prst="rect">
            <a:avLst/>
          </a:prstGeom>
        </p:spPr>
      </p:pic>
    </p:spTree>
    <p:extLst>
      <p:ext uri="{BB962C8B-B14F-4D97-AF65-F5344CB8AC3E}">
        <p14:creationId xmlns:p14="http://schemas.microsoft.com/office/powerpoint/2010/main" val="355265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000" b="1" kern="1200" cap="all" baseline="0">
          <a:solidFill>
            <a:schemeClr val="bg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sz="2800" kern="1200">
          <a:solidFill>
            <a:schemeClr val="tx2"/>
          </a:solidFill>
          <a:latin typeface="+mn-lt"/>
          <a:ea typeface="+mn-ea"/>
          <a:cs typeface="+mn-cs"/>
        </a:defRPr>
      </a:lvl1pPr>
      <a:lvl2pPr marL="457200" marR="0" indent="0" algn="l" defTabSz="914400" rtl="0" eaLnBrk="1" fontAlgn="auto" latinLnBrk="0" hangingPunct="1">
        <a:lnSpc>
          <a:spcPct val="90000"/>
        </a:lnSpc>
        <a:spcBef>
          <a:spcPts val="500"/>
        </a:spcBef>
        <a:spcAft>
          <a:spcPts val="0"/>
        </a:spcAft>
        <a:buClr>
          <a:schemeClr val="accent6"/>
        </a:buClr>
        <a:buSzPct val="100000"/>
        <a:buFont typeface="Arial" panose="020B0604020202020204" pitchFamily="34" charset="0"/>
        <a:buNone/>
        <a:tabLst/>
        <a:defRPr sz="2400" kern="1200">
          <a:solidFill>
            <a:schemeClr val="tx2"/>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D15420"/>
        </a:buClr>
        <a:buSzPct val="100000"/>
        <a:buFont typeface="Arial" panose="020B0604020202020204" pitchFamily="34" charset="0"/>
        <a:buChar char="►"/>
        <a:tabLst/>
        <a:defRPr sz="2000" kern="1200">
          <a:solidFill>
            <a:schemeClr val="tx2"/>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DE9027"/>
        </a:buClr>
        <a:buSzTx/>
        <a:buFont typeface="Arial" panose="020B0604020202020204" pitchFamily="34" charset="0"/>
        <a:buChar char="►"/>
        <a:tabLst/>
        <a:defRPr sz="1600" kern="1200">
          <a:solidFill>
            <a:schemeClr val="tx2"/>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464646">
            <a:lumMod val="75000"/>
            <a:lumOff val="25000"/>
          </a:srgbClr>
        </a:buClr>
        <a:buSzTx/>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de.ok.gov/sites/default/files/College%20Course%20-%20Equivalencies.pdf"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s://www.okcollegestart.org/College_Planning/Prepare_for_College/concurrent_enrollment.asp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sv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A33FD68-D874-47AC-B5EC-9AC675DD75DF}"/>
              </a:ext>
            </a:extLst>
          </p:cNvPr>
          <p:cNvSpPr>
            <a:spLocks noGrp="1"/>
          </p:cNvSpPr>
          <p:nvPr>
            <p:ph type="ctrTitle"/>
          </p:nvPr>
        </p:nvSpPr>
        <p:spPr/>
        <p:txBody>
          <a:bodyPr>
            <a:normAutofit/>
          </a:bodyPr>
          <a:lstStyle/>
          <a:p>
            <a:r>
              <a:rPr lang="en-US" sz="4800" dirty="0"/>
              <a:t>Navigating Key Elements in Concurrent Enrollment</a:t>
            </a:r>
          </a:p>
        </p:txBody>
      </p:sp>
      <p:sp>
        <p:nvSpPr>
          <p:cNvPr id="12" name="Subtitle 11">
            <a:extLst>
              <a:ext uri="{FF2B5EF4-FFF2-40B4-BE49-F238E27FC236}">
                <a16:creationId xmlns:a16="http://schemas.microsoft.com/office/drawing/2014/main" id="{EE98BCF4-6E5A-4187-9563-B032D5BAFECD}"/>
              </a:ext>
            </a:extLst>
          </p:cNvPr>
          <p:cNvSpPr>
            <a:spLocks noGrp="1"/>
          </p:cNvSpPr>
          <p:nvPr>
            <p:ph type="subTitle" idx="1"/>
          </p:nvPr>
        </p:nvSpPr>
        <p:spPr/>
        <p:txBody>
          <a:bodyPr/>
          <a:lstStyle/>
          <a:p>
            <a:endParaRPr lang="en-US" dirty="0"/>
          </a:p>
        </p:txBody>
      </p:sp>
      <p:sp>
        <p:nvSpPr>
          <p:cNvPr id="13" name="Text Placeholder 12">
            <a:extLst>
              <a:ext uri="{FF2B5EF4-FFF2-40B4-BE49-F238E27FC236}">
                <a16:creationId xmlns:a16="http://schemas.microsoft.com/office/drawing/2014/main" id="{FA852FEA-9001-40B1-B733-0D30F893CC33}"/>
              </a:ext>
            </a:extLst>
          </p:cNvPr>
          <p:cNvSpPr>
            <a:spLocks noGrp="1"/>
          </p:cNvSpPr>
          <p:nvPr>
            <p:ph type="body" sz="quarter" idx="12"/>
          </p:nvPr>
        </p:nvSpPr>
        <p:spPr/>
        <p:txBody>
          <a:bodyPr/>
          <a:lstStyle/>
          <a:p>
            <a:r>
              <a:rPr lang="en-US" dirty="0"/>
              <a:t>Ms. Angel Icenhour</a:t>
            </a:r>
          </a:p>
        </p:txBody>
      </p:sp>
      <p:sp>
        <p:nvSpPr>
          <p:cNvPr id="14" name="Text Placeholder 13">
            <a:extLst>
              <a:ext uri="{FF2B5EF4-FFF2-40B4-BE49-F238E27FC236}">
                <a16:creationId xmlns:a16="http://schemas.microsoft.com/office/drawing/2014/main" id="{5FF9E5AE-A285-479E-AA71-0C7F4932A072}"/>
              </a:ext>
            </a:extLst>
          </p:cNvPr>
          <p:cNvSpPr>
            <a:spLocks noGrp="1"/>
          </p:cNvSpPr>
          <p:nvPr>
            <p:ph type="body" sz="quarter" idx="13"/>
          </p:nvPr>
        </p:nvSpPr>
        <p:spPr/>
        <p:txBody>
          <a:bodyPr>
            <a:normAutofit lnSpcReduction="10000"/>
          </a:bodyPr>
          <a:lstStyle/>
          <a:p>
            <a:r>
              <a:rPr lang="en-US" dirty="0"/>
              <a:t>2026</a:t>
            </a:r>
          </a:p>
        </p:txBody>
      </p:sp>
    </p:spTree>
    <p:extLst>
      <p:ext uri="{BB962C8B-B14F-4D97-AF65-F5344CB8AC3E}">
        <p14:creationId xmlns:p14="http://schemas.microsoft.com/office/powerpoint/2010/main" val="260142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24D17-E361-56DE-331B-A1CFB4372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B2F62-0DD6-D298-69F3-A84F9063760A}"/>
              </a:ext>
            </a:extLst>
          </p:cNvPr>
          <p:cNvSpPr>
            <a:spLocks noGrp="1"/>
          </p:cNvSpPr>
          <p:nvPr>
            <p:ph type="title"/>
          </p:nvPr>
        </p:nvSpPr>
        <p:spPr/>
        <p:txBody>
          <a:bodyPr/>
          <a:lstStyle/>
          <a:p>
            <a:r>
              <a:rPr lang="en-US" dirty="0"/>
              <a:t>Workload calculation</a:t>
            </a:r>
          </a:p>
        </p:txBody>
      </p:sp>
      <p:sp>
        <p:nvSpPr>
          <p:cNvPr id="3" name="Content Placeholder 2">
            <a:extLst>
              <a:ext uri="{FF2B5EF4-FFF2-40B4-BE49-F238E27FC236}">
                <a16:creationId xmlns:a16="http://schemas.microsoft.com/office/drawing/2014/main" id="{5E096B7E-917C-8A28-AAB7-DFF84955222F}"/>
              </a:ext>
            </a:extLst>
          </p:cNvPr>
          <p:cNvSpPr>
            <a:spLocks noGrp="1"/>
          </p:cNvSpPr>
          <p:nvPr>
            <p:ph sz="half" idx="1"/>
          </p:nvPr>
        </p:nvSpPr>
        <p:spPr>
          <a:xfrm>
            <a:off x="1390834" y="1825625"/>
            <a:ext cx="5181600" cy="4240509"/>
          </a:xfrm>
        </p:spPr>
        <p:txBody>
          <a:bodyPr/>
          <a:lstStyle/>
          <a:p>
            <a:r>
              <a:rPr lang="en-US" dirty="0"/>
              <a:t>Students may not exceed a 19-semester-hour college workload.</a:t>
            </a:r>
          </a:p>
          <a:p>
            <a:r>
              <a:rPr lang="en-US" dirty="0"/>
              <a:t>Students may enroll in a maximum of 9 college credits during a summer semester.</a:t>
            </a:r>
          </a:p>
          <a:p>
            <a:r>
              <a:rPr lang="en-US" dirty="0"/>
              <a:t>½ high school unit = 3 hours college coursework</a:t>
            </a:r>
          </a:p>
          <a:p>
            <a:pPr lvl="1"/>
            <a:r>
              <a:rPr lang="en-US" dirty="0"/>
              <a:t>Non-academic units are excluded</a:t>
            </a:r>
          </a:p>
          <a:p>
            <a:pPr lvl="1"/>
            <a:endParaRPr lang="en-US" dirty="0"/>
          </a:p>
        </p:txBody>
      </p:sp>
      <p:graphicFrame>
        <p:nvGraphicFramePr>
          <p:cNvPr id="5" name="Content Placeholder 4" descr="Table providing a sample workload calculation for a student named Aria">
            <a:extLst>
              <a:ext uri="{FF2B5EF4-FFF2-40B4-BE49-F238E27FC236}">
                <a16:creationId xmlns:a16="http://schemas.microsoft.com/office/drawing/2014/main" id="{8351DD72-365A-A0C7-84B6-C7F9E032216D}"/>
              </a:ext>
            </a:extLst>
          </p:cNvPr>
          <p:cNvGraphicFramePr>
            <a:graphicFrameLocks noGrp="1"/>
          </p:cNvGraphicFramePr>
          <p:nvPr>
            <p:ph sz="half" idx="2"/>
            <p:extLst>
              <p:ext uri="{D42A27DB-BD31-4B8C-83A1-F6EECF244321}">
                <p14:modId xmlns:p14="http://schemas.microsoft.com/office/powerpoint/2010/main" val="4264915238"/>
              </p:ext>
            </p:extLst>
          </p:nvPr>
        </p:nvGraphicFramePr>
        <p:xfrm>
          <a:off x="6667684" y="1803401"/>
          <a:ext cx="3771716" cy="4543606"/>
        </p:xfrm>
        <a:graphic>
          <a:graphicData uri="http://schemas.openxmlformats.org/drawingml/2006/table">
            <a:tbl>
              <a:tblPr firstRow="1" bandRow="1">
                <a:tableStyleId>{5C22544A-7EE6-4342-B048-85BDC9FD1C3A}</a:tableStyleId>
              </a:tblPr>
              <a:tblGrid>
                <a:gridCol w="1885858">
                  <a:extLst>
                    <a:ext uri="{9D8B030D-6E8A-4147-A177-3AD203B41FA5}">
                      <a16:colId xmlns:a16="http://schemas.microsoft.com/office/drawing/2014/main" val="3688642685"/>
                    </a:ext>
                  </a:extLst>
                </a:gridCol>
                <a:gridCol w="1885858">
                  <a:extLst>
                    <a:ext uri="{9D8B030D-6E8A-4147-A177-3AD203B41FA5}">
                      <a16:colId xmlns:a16="http://schemas.microsoft.com/office/drawing/2014/main" val="1235921577"/>
                    </a:ext>
                  </a:extLst>
                </a:gridCol>
              </a:tblGrid>
              <a:tr h="613479">
                <a:tc gridSpan="2">
                  <a:txBody>
                    <a:bodyPr/>
                    <a:lstStyle/>
                    <a:p>
                      <a:pPr algn="ctr"/>
                      <a:r>
                        <a:rPr lang="en-US" sz="3600" dirty="0">
                          <a:latin typeface="Alasassy Caps" pitchFamily="2" charset="0"/>
                        </a:rPr>
                        <a:t>Aria</a:t>
                      </a:r>
                    </a:p>
                  </a:txBody>
                  <a:tcPr/>
                </a:tc>
                <a:tc hMerge="1">
                  <a:txBody>
                    <a:bodyPr/>
                    <a:lstStyle/>
                    <a:p>
                      <a:endParaRPr lang="en-US" dirty="0"/>
                    </a:p>
                  </a:txBody>
                  <a:tcPr/>
                </a:tc>
                <a:extLst>
                  <a:ext uri="{0D108BD9-81ED-4DB2-BD59-A6C34878D82A}">
                    <a16:rowId xmlns:a16="http://schemas.microsoft.com/office/drawing/2014/main" val="3073820436"/>
                  </a:ext>
                </a:extLst>
              </a:tr>
              <a:tr h="350559">
                <a:tc>
                  <a:txBody>
                    <a:bodyPr/>
                    <a:lstStyle/>
                    <a:p>
                      <a:r>
                        <a:rPr lang="en-US" dirty="0"/>
                        <a:t>Class</a:t>
                      </a:r>
                    </a:p>
                  </a:txBody>
                  <a:tcPr/>
                </a:tc>
                <a:tc>
                  <a:txBody>
                    <a:bodyPr/>
                    <a:lstStyle/>
                    <a:p>
                      <a:r>
                        <a:rPr lang="en-US" dirty="0"/>
                        <a:t>Credit</a:t>
                      </a:r>
                    </a:p>
                  </a:txBody>
                  <a:tcPr/>
                </a:tc>
                <a:extLst>
                  <a:ext uri="{0D108BD9-81ED-4DB2-BD59-A6C34878D82A}">
                    <a16:rowId xmlns:a16="http://schemas.microsoft.com/office/drawing/2014/main" val="3328539069"/>
                  </a:ext>
                </a:extLst>
              </a:tr>
              <a:tr h="350559">
                <a:tc>
                  <a:txBody>
                    <a:bodyPr/>
                    <a:lstStyle/>
                    <a:p>
                      <a:r>
                        <a:rPr lang="en-US" dirty="0">
                          <a:solidFill>
                            <a:srgbClr val="004E9A"/>
                          </a:solidFill>
                        </a:rPr>
                        <a:t>English Comp I</a:t>
                      </a:r>
                    </a:p>
                  </a:txBody>
                  <a:tcPr/>
                </a:tc>
                <a:tc>
                  <a:txBody>
                    <a:bodyPr/>
                    <a:lstStyle/>
                    <a:p>
                      <a:r>
                        <a:rPr lang="en-US" dirty="0">
                          <a:solidFill>
                            <a:srgbClr val="004E9A"/>
                          </a:solidFill>
                        </a:rPr>
                        <a:t>3</a:t>
                      </a:r>
                    </a:p>
                  </a:txBody>
                  <a:tcPr/>
                </a:tc>
                <a:extLst>
                  <a:ext uri="{0D108BD9-81ED-4DB2-BD59-A6C34878D82A}">
                    <a16:rowId xmlns:a16="http://schemas.microsoft.com/office/drawing/2014/main" val="3590449112"/>
                  </a:ext>
                </a:extLst>
              </a:tr>
              <a:tr h="350559">
                <a:tc>
                  <a:txBody>
                    <a:bodyPr/>
                    <a:lstStyle/>
                    <a:p>
                      <a:r>
                        <a:rPr lang="en-US" dirty="0"/>
                        <a:t>AP Chemistry</a:t>
                      </a:r>
                    </a:p>
                  </a:txBody>
                  <a:tcPr/>
                </a:tc>
                <a:tc>
                  <a:txBody>
                    <a:bodyPr/>
                    <a:lstStyle/>
                    <a:p>
                      <a:r>
                        <a:rPr lang="en-US" dirty="0"/>
                        <a:t>3</a:t>
                      </a:r>
                    </a:p>
                  </a:txBody>
                  <a:tcPr/>
                </a:tc>
                <a:extLst>
                  <a:ext uri="{0D108BD9-81ED-4DB2-BD59-A6C34878D82A}">
                    <a16:rowId xmlns:a16="http://schemas.microsoft.com/office/drawing/2014/main" val="3236237926"/>
                  </a:ext>
                </a:extLst>
              </a:tr>
              <a:tr h="613479">
                <a:tc>
                  <a:txBody>
                    <a:bodyPr/>
                    <a:lstStyle/>
                    <a:p>
                      <a:r>
                        <a:rPr lang="en-US" dirty="0">
                          <a:solidFill>
                            <a:srgbClr val="004E9A"/>
                          </a:solidFill>
                        </a:rPr>
                        <a:t>Functions and Modeling</a:t>
                      </a:r>
                    </a:p>
                  </a:txBody>
                  <a:tcPr/>
                </a:tc>
                <a:tc>
                  <a:txBody>
                    <a:bodyPr/>
                    <a:lstStyle/>
                    <a:p>
                      <a:r>
                        <a:rPr lang="en-US" dirty="0">
                          <a:solidFill>
                            <a:srgbClr val="004E9A"/>
                          </a:solidFill>
                        </a:rPr>
                        <a:t>3</a:t>
                      </a:r>
                    </a:p>
                  </a:txBody>
                  <a:tcPr/>
                </a:tc>
                <a:extLst>
                  <a:ext uri="{0D108BD9-81ED-4DB2-BD59-A6C34878D82A}">
                    <a16:rowId xmlns:a16="http://schemas.microsoft.com/office/drawing/2014/main" val="1859551715"/>
                  </a:ext>
                </a:extLst>
              </a:tr>
              <a:tr h="350559">
                <a:tc>
                  <a:txBody>
                    <a:bodyPr/>
                    <a:lstStyle/>
                    <a:p>
                      <a:r>
                        <a:rPr lang="en-US" dirty="0"/>
                        <a:t>World History</a:t>
                      </a:r>
                    </a:p>
                  </a:txBody>
                  <a:tcPr/>
                </a:tc>
                <a:tc>
                  <a:txBody>
                    <a:bodyPr/>
                    <a:lstStyle/>
                    <a:p>
                      <a:r>
                        <a:rPr lang="en-US" dirty="0"/>
                        <a:t>3</a:t>
                      </a:r>
                    </a:p>
                  </a:txBody>
                  <a:tcPr/>
                </a:tc>
                <a:extLst>
                  <a:ext uri="{0D108BD9-81ED-4DB2-BD59-A6C34878D82A}">
                    <a16:rowId xmlns:a16="http://schemas.microsoft.com/office/drawing/2014/main" val="2932786192"/>
                  </a:ext>
                </a:extLst>
              </a:tr>
              <a:tr h="350559">
                <a:tc>
                  <a:txBody>
                    <a:bodyPr/>
                    <a:lstStyle/>
                    <a:p>
                      <a:r>
                        <a:rPr lang="en-US" dirty="0"/>
                        <a:t>Office Aid</a:t>
                      </a:r>
                    </a:p>
                  </a:txBody>
                  <a:tcPr/>
                </a:tc>
                <a:tc>
                  <a:txBody>
                    <a:bodyPr/>
                    <a:lstStyle/>
                    <a:p>
                      <a:r>
                        <a:rPr lang="en-US" dirty="0"/>
                        <a:t>0</a:t>
                      </a:r>
                    </a:p>
                  </a:txBody>
                  <a:tcPr/>
                </a:tc>
                <a:extLst>
                  <a:ext uri="{0D108BD9-81ED-4DB2-BD59-A6C34878D82A}">
                    <a16:rowId xmlns:a16="http://schemas.microsoft.com/office/drawing/2014/main" val="3275457421"/>
                  </a:ext>
                </a:extLst>
              </a:tr>
              <a:tr h="350559">
                <a:tc>
                  <a:txBody>
                    <a:bodyPr/>
                    <a:lstStyle/>
                    <a:p>
                      <a:r>
                        <a:rPr lang="en-US" dirty="0"/>
                        <a:t>Spanish II</a:t>
                      </a:r>
                    </a:p>
                  </a:txBody>
                  <a:tcPr/>
                </a:tc>
                <a:tc>
                  <a:txBody>
                    <a:bodyPr/>
                    <a:lstStyle/>
                    <a:p>
                      <a:r>
                        <a:rPr lang="en-US" dirty="0"/>
                        <a:t>3</a:t>
                      </a:r>
                    </a:p>
                  </a:txBody>
                  <a:tcPr/>
                </a:tc>
                <a:extLst>
                  <a:ext uri="{0D108BD9-81ED-4DB2-BD59-A6C34878D82A}">
                    <a16:rowId xmlns:a16="http://schemas.microsoft.com/office/drawing/2014/main" val="318833152"/>
                  </a:ext>
                </a:extLst>
              </a:tr>
              <a:tr h="350559">
                <a:tc>
                  <a:txBody>
                    <a:bodyPr/>
                    <a:lstStyle/>
                    <a:p>
                      <a:r>
                        <a:rPr lang="en-US" dirty="0"/>
                        <a:t>Accounting I</a:t>
                      </a:r>
                    </a:p>
                  </a:txBody>
                  <a:tcPr/>
                </a:tc>
                <a:tc>
                  <a:txBody>
                    <a:bodyPr/>
                    <a:lstStyle/>
                    <a:p>
                      <a:r>
                        <a:rPr lang="en-US" dirty="0"/>
                        <a:t>3</a:t>
                      </a:r>
                    </a:p>
                  </a:txBody>
                  <a:tcPr/>
                </a:tc>
                <a:extLst>
                  <a:ext uri="{0D108BD9-81ED-4DB2-BD59-A6C34878D82A}">
                    <a16:rowId xmlns:a16="http://schemas.microsoft.com/office/drawing/2014/main" val="151000001"/>
                  </a:ext>
                </a:extLst>
              </a:tr>
              <a:tr h="350559">
                <a:tc>
                  <a:txBody>
                    <a:bodyPr/>
                    <a:lstStyle/>
                    <a:p>
                      <a:r>
                        <a:rPr lang="en-US" dirty="0"/>
                        <a:t>Total</a:t>
                      </a:r>
                    </a:p>
                  </a:txBody>
                  <a:tcPr/>
                </a:tc>
                <a:tc>
                  <a:txBody>
                    <a:bodyPr/>
                    <a:lstStyle/>
                    <a:p>
                      <a:r>
                        <a:rPr lang="en-US" dirty="0"/>
                        <a:t>18</a:t>
                      </a:r>
                    </a:p>
                  </a:txBody>
                  <a:tcPr/>
                </a:tc>
                <a:extLst>
                  <a:ext uri="{0D108BD9-81ED-4DB2-BD59-A6C34878D82A}">
                    <a16:rowId xmlns:a16="http://schemas.microsoft.com/office/drawing/2014/main" val="1475829429"/>
                  </a:ext>
                </a:extLst>
              </a:tr>
              <a:tr h="337366">
                <a:tc gridSpan="2">
                  <a:txBody>
                    <a:bodyPr/>
                    <a:lstStyle/>
                    <a:p>
                      <a:endParaRPr lang="en-US" sz="800" dirty="0"/>
                    </a:p>
                  </a:txBody>
                  <a:tcPr>
                    <a:solidFill>
                      <a:srgbClr val="004E9A"/>
                    </a:solidFill>
                  </a:tcPr>
                </a:tc>
                <a:tc hMerge="1">
                  <a:txBody>
                    <a:bodyPr/>
                    <a:lstStyle/>
                    <a:p>
                      <a:endParaRPr lang="en-US" dirty="0"/>
                    </a:p>
                  </a:txBody>
                  <a:tcPr/>
                </a:tc>
                <a:extLst>
                  <a:ext uri="{0D108BD9-81ED-4DB2-BD59-A6C34878D82A}">
                    <a16:rowId xmlns:a16="http://schemas.microsoft.com/office/drawing/2014/main" val="45810723"/>
                  </a:ext>
                </a:extLst>
              </a:tr>
            </a:tbl>
          </a:graphicData>
        </a:graphic>
      </p:graphicFrame>
    </p:spTree>
    <p:extLst>
      <p:ext uri="{BB962C8B-B14F-4D97-AF65-F5344CB8AC3E}">
        <p14:creationId xmlns:p14="http://schemas.microsoft.com/office/powerpoint/2010/main" val="223587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A5D3C-1DC8-434E-1633-EAD7E9772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4D50A-1DF4-10F7-3E79-880071181D31}"/>
              </a:ext>
            </a:extLst>
          </p:cNvPr>
          <p:cNvSpPr>
            <a:spLocks noGrp="1"/>
          </p:cNvSpPr>
          <p:nvPr>
            <p:ph type="title"/>
          </p:nvPr>
        </p:nvSpPr>
        <p:spPr/>
        <p:txBody>
          <a:bodyPr/>
          <a:lstStyle/>
          <a:p>
            <a:r>
              <a:rPr lang="en-US" dirty="0"/>
              <a:t>Retention standards</a:t>
            </a:r>
          </a:p>
        </p:txBody>
      </p:sp>
      <p:sp>
        <p:nvSpPr>
          <p:cNvPr id="3" name="Content Placeholder 2">
            <a:extLst>
              <a:ext uri="{FF2B5EF4-FFF2-40B4-BE49-F238E27FC236}">
                <a16:creationId xmlns:a16="http://schemas.microsoft.com/office/drawing/2014/main" id="{FC625490-47EE-CBD9-0522-09B96FECDA56}"/>
              </a:ext>
            </a:extLst>
          </p:cNvPr>
          <p:cNvSpPr>
            <a:spLocks noGrp="1"/>
          </p:cNvSpPr>
          <p:nvPr>
            <p:ph idx="1"/>
          </p:nvPr>
        </p:nvSpPr>
        <p:spPr/>
        <p:txBody>
          <a:bodyPr/>
          <a:lstStyle/>
          <a:p>
            <a:r>
              <a:rPr lang="en-US" dirty="0"/>
              <a:t>Students must maintain a 2.0 cumulative college GPA to continue in concurrent enrollment. </a:t>
            </a:r>
          </a:p>
          <a:p>
            <a:r>
              <a:rPr lang="en-US" dirty="0"/>
              <a:t>Any student falling below this will not be allowed to enroll in another college course during high school.</a:t>
            </a:r>
          </a:p>
          <a:p>
            <a:r>
              <a:rPr lang="en-US" dirty="0"/>
              <a:t>Students are still admitted using freshman admission standards, though they may be placed on Academic Notice their first semester.</a:t>
            </a:r>
          </a:p>
        </p:txBody>
      </p:sp>
    </p:spTree>
    <p:extLst>
      <p:ext uri="{BB962C8B-B14F-4D97-AF65-F5344CB8AC3E}">
        <p14:creationId xmlns:p14="http://schemas.microsoft.com/office/powerpoint/2010/main" val="35573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DACA3-14E9-430A-BDF3-D39A70697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21E86-9EF8-3EC4-D1A9-57E5AA5FBA41}"/>
              </a:ext>
            </a:extLst>
          </p:cNvPr>
          <p:cNvSpPr>
            <a:spLocks noGrp="1"/>
          </p:cNvSpPr>
          <p:nvPr>
            <p:ph type="title"/>
          </p:nvPr>
        </p:nvSpPr>
        <p:spPr/>
        <p:txBody>
          <a:bodyPr/>
          <a:lstStyle/>
          <a:p>
            <a:r>
              <a:rPr lang="en-US" dirty="0"/>
              <a:t>Ce &amp; college admission</a:t>
            </a:r>
          </a:p>
        </p:txBody>
      </p:sp>
      <p:sp>
        <p:nvSpPr>
          <p:cNvPr id="3" name="Content Placeholder 2">
            <a:extLst>
              <a:ext uri="{FF2B5EF4-FFF2-40B4-BE49-F238E27FC236}">
                <a16:creationId xmlns:a16="http://schemas.microsoft.com/office/drawing/2014/main" id="{3010ADA9-C990-E11C-4424-D1A20CD5E52B}"/>
              </a:ext>
            </a:extLst>
          </p:cNvPr>
          <p:cNvSpPr>
            <a:spLocks noGrp="1"/>
          </p:cNvSpPr>
          <p:nvPr>
            <p:ph idx="1"/>
          </p:nvPr>
        </p:nvSpPr>
        <p:spPr/>
        <p:txBody>
          <a:bodyPr/>
          <a:lstStyle/>
          <a:p>
            <a:r>
              <a:rPr lang="en-US" dirty="0"/>
              <a:t>OSRHE Policy Definition:</a:t>
            </a:r>
          </a:p>
          <a:p>
            <a:pPr lvl="1"/>
            <a:r>
              <a:rPr lang="en-US" b="1" dirty="0">
                <a:solidFill>
                  <a:schemeClr val="lt1"/>
                </a:solidFill>
                <a:ea typeface="Arial"/>
                <a:cs typeface="Arial"/>
                <a:sym typeface="Arial"/>
              </a:rPr>
              <a:t>“</a:t>
            </a:r>
            <a:r>
              <a:rPr lang="en-US" b="1" dirty="0">
                <a:ea typeface="Arial"/>
                <a:cs typeface="Arial"/>
                <a:sym typeface="Arial"/>
              </a:rPr>
              <a:t>First-Time-Entering Student” is a student with six or fewer attempted credit hours, excluding developmental education or pre-college work and excluding credit hours accumulated by concurrently enrolled high school students.</a:t>
            </a:r>
            <a:endParaRPr lang="en-US" dirty="0"/>
          </a:p>
          <a:p>
            <a:r>
              <a:rPr lang="en-US" dirty="0"/>
              <a:t>No matter how many hours a high school student earns through CE (even if they earn an associate’s degree!), they will still be treated as a first-time entering student at State System institutions for admission/scholarship purposes.</a:t>
            </a:r>
          </a:p>
          <a:p>
            <a:pPr lvl="1"/>
            <a:r>
              <a:rPr lang="en-US" dirty="0"/>
              <a:t>For private and/or out-of-state institutions, this may vary.</a:t>
            </a:r>
          </a:p>
        </p:txBody>
      </p:sp>
    </p:spTree>
    <p:extLst>
      <p:ext uri="{BB962C8B-B14F-4D97-AF65-F5344CB8AC3E}">
        <p14:creationId xmlns:p14="http://schemas.microsoft.com/office/powerpoint/2010/main" val="36320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EF126-1B04-D835-D2DD-557FC5E629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4E91B6-2430-4FF8-7A69-58EDC592CE78}"/>
              </a:ext>
            </a:extLst>
          </p:cNvPr>
          <p:cNvSpPr>
            <a:spLocks noGrp="1"/>
          </p:cNvSpPr>
          <p:nvPr>
            <p:ph type="title"/>
          </p:nvPr>
        </p:nvSpPr>
        <p:spPr>
          <a:xfrm>
            <a:off x="1007706" y="4233397"/>
            <a:ext cx="11184294" cy="1619844"/>
          </a:xfrm>
        </p:spPr>
        <p:txBody>
          <a:bodyPr>
            <a:normAutofit/>
          </a:bodyPr>
          <a:lstStyle/>
          <a:p>
            <a:r>
              <a:rPr lang="en-US" sz="4000" dirty="0"/>
              <a:t>High school application of credits</a:t>
            </a:r>
          </a:p>
        </p:txBody>
      </p:sp>
    </p:spTree>
    <p:extLst>
      <p:ext uri="{BB962C8B-B14F-4D97-AF65-F5344CB8AC3E}">
        <p14:creationId xmlns:p14="http://schemas.microsoft.com/office/powerpoint/2010/main" val="13965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E601A-A434-D10A-DB64-DD36B369E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B8D87-6212-6A00-05E8-23E7875DE3C4}"/>
              </a:ext>
            </a:extLst>
          </p:cNvPr>
          <p:cNvSpPr>
            <a:spLocks noGrp="1"/>
          </p:cNvSpPr>
          <p:nvPr>
            <p:ph type="title"/>
          </p:nvPr>
        </p:nvSpPr>
        <p:spPr/>
        <p:txBody>
          <a:bodyPr>
            <a:normAutofit fontScale="90000"/>
          </a:bodyPr>
          <a:lstStyle/>
          <a:p>
            <a:r>
              <a:rPr lang="en-US" dirty="0"/>
              <a:t>Counting concurrent courses toward </a:t>
            </a:r>
            <a:r>
              <a:rPr lang="en-US" dirty="0" err="1"/>
              <a:t>hs</a:t>
            </a:r>
            <a:r>
              <a:rPr lang="en-US" dirty="0"/>
              <a:t> graduation requirements</a:t>
            </a:r>
          </a:p>
        </p:txBody>
      </p:sp>
      <p:sp>
        <p:nvSpPr>
          <p:cNvPr id="3" name="Content Placeholder 2">
            <a:extLst>
              <a:ext uri="{FF2B5EF4-FFF2-40B4-BE49-F238E27FC236}">
                <a16:creationId xmlns:a16="http://schemas.microsoft.com/office/drawing/2014/main" id="{BA9FE5DA-C894-37AF-75D8-2122F4BE8B51}"/>
              </a:ext>
            </a:extLst>
          </p:cNvPr>
          <p:cNvSpPr>
            <a:spLocks noGrp="1"/>
          </p:cNvSpPr>
          <p:nvPr>
            <p:ph idx="1"/>
          </p:nvPr>
        </p:nvSpPr>
        <p:spPr>
          <a:xfrm>
            <a:off x="1390833" y="1793163"/>
            <a:ext cx="10424439" cy="4523416"/>
          </a:xfrm>
        </p:spPr>
        <p:txBody>
          <a:bodyPr>
            <a:normAutofit fontScale="92500" lnSpcReduction="10000"/>
          </a:bodyPr>
          <a:lstStyle/>
          <a:p>
            <a:pPr>
              <a:spcBef>
                <a:spcPts val="0"/>
              </a:spcBef>
            </a:pPr>
            <a:r>
              <a:rPr lang="en-US" dirty="0"/>
              <a:t>Districts make the decision about how college credit is applied to high school graduation requirements.</a:t>
            </a:r>
          </a:p>
          <a:p>
            <a:pPr>
              <a:spcBef>
                <a:spcPts val="0"/>
              </a:spcBef>
            </a:pPr>
            <a:endParaRPr lang="en-US" dirty="0"/>
          </a:p>
          <a:p>
            <a:pPr>
              <a:spcBef>
                <a:spcPts val="0"/>
              </a:spcBef>
            </a:pPr>
            <a:r>
              <a:rPr lang="en-US" dirty="0"/>
              <a:t>OSRHE highly recommends districts adopt a board policy on how college courses fulfill graduation credits.</a:t>
            </a:r>
          </a:p>
          <a:p>
            <a:pPr>
              <a:spcBef>
                <a:spcPts val="0"/>
              </a:spcBef>
            </a:pPr>
            <a:endParaRPr lang="en-US" dirty="0"/>
          </a:p>
          <a:p>
            <a:pPr>
              <a:spcBef>
                <a:spcPts val="0"/>
              </a:spcBef>
            </a:pPr>
            <a:r>
              <a:rPr lang="en-US" dirty="0"/>
              <a:t>The college course must appear on the high school transcript. College grades should </a:t>
            </a:r>
            <a:r>
              <a:rPr lang="en-US" b="1" u="sng" dirty="0">
                <a:solidFill>
                  <a:srgbClr val="FF0000"/>
                </a:solidFill>
                <a:effectLst>
                  <a:outerShdw blurRad="38100" dist="38100" dir="2700000" algn="tl">
                    <a:srgbClr val="000000">
                      <a:alpha val="43137"/>
                    </a:srgbClr>
                  </a:outerShdw>
                </a:effectLst>
              </a:rPr>
              <a:t>NOT</a:t>
            </a:r>
            <a:r>
              <a:rPr lang="en-US" dirty="0"/>
              <a:t> be “weighted” on the high school transcript by bumping them up one letter.  This affects college admission and scholarships, especially Oklahoma’s Promise. Please don’t do it. </a:t>
            </a:r>
            <a:r>
              <a:rPr lang="en-US" b="1" dirty="0"/>
              <a:t>(e.g., If a student earns a B in a college course, it should be accurately recorded as a B on their high school transcript, not as an A.)</a:t>
            </a:r>
          </a:p>
        </p:txBody>
      </p:sp>
    </p:spTree>
    <p:extLst>
      <p:ext uri="{BB962C8B-B14F-4D97-AF65-F5344CB8AC3E}">
        <p14:creationId xmlns:p14="http://schemas.microsoft.com/office/powerpoint/2010/main" val="157037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A8BB-0D43-F39C-5480-D74BAEDD8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C7CA9-97BA-6810-FCE4-055F8CE9F80B}"/>
              </a:ext>
            </a:extLst>
          </p:cNvPr>
          <p:cNvSpPr>
            <a:spLocks noGrp="1"/>
          </p:cNvSpPr>
          <p:nvPr>
            <p:ph type="title"/>
          </p:nvPr>
        </p:nvSpPr>
        <p:spPr/>
        <p:txBody>
          <a:bodyPr/>
          <a:lstStyle/>
          <a:p>
            <a:r>
              <a:rPr lang="en-US" dirty="0"/>
              <a:t>Concurrent to </a:t>
            </a:r>
            <a:r>
              <a:rPr lang="en-US" dirty="0" err="1"/>
              <a:t>hs</a:t>
            </a:r>
            <a:r>
              <a:rPr lang="en-US" dirty="0"/>
              <a:t> equivalencies</a:t>
            </a:r>
          </a:p>
        </p:txBody>
      </p:sp>
      <p:sp>
        <p:nvSpPr>
          <p:cNvPr id="3" name="Content Placeholder 2">
            <a:extLst>
              <a:ext uri="{FF2B5EF4-FFF2-40B4-BE49-F238E27FC236}">
                <a16:creationId xmlns:a16="http://schemas.microsoft.com/office/drawing/2014/main" id="{9E04DA9C-0E75-1BAA-7E5C-5D1904A91F0E}"/>
              </a:ext>
            </a:extLst>
          </p:cNvPr>
          <p:cNvSpPr>
            <a:spLocks noGrp="1"/>
          </p:cNvSpPr>
          <p:nvPr>
            <p:ph idx="1"/>
          </p:nvPr>
        </p:nvSpPr>
        <p:spPr>
          <a:xfrm>
            <a:off x="416276" y="1841290"/>
            <a:ext cx="3566178" cy="2670552"/>
          </a:xfrm>
        </p:spPr>
        <p:txBody>
          <a:bodyPr/>
          <a:lstStyle/>
          <a:p>
            <a:r>
              <a:rPr lang="en-US" dirty="0"/>
              <a:t>OSDE Concurrent to High School Equivalencies</a:t>
            </a:r>
          </a:p>
          <a:p>
            <a:r>
              <a:rPr lang="en-US" dirty="0">
                <a:highlight>
                  <a:srgbClr val="FFFF00"/>
                </a:highlight>
              </a:rPr>
              <a:t>Recommendations</a:t>
            </a:r>
            <a:r>
              <a:rPr lang="en-US" dirty="0"/>
              <a:t> for common concurrent courses</a:t>
            </a:r>
          </a:p>
        </p:txBody>
      </p:sp>
      <p:pic>
        <p:nvPicPr>
          <p:cNvPr id="4" name="Picture 3" descr="Screenshot of Concurrent to High School Equivalencies">
            <a:extLst>
              <a:ext uri="{FF2B5EF4-FFF2-40B4-BE49-F238E27FC236}">
                <a16:creationId xmlns:a16="http://schemas.microsoft.com/office/drawing/2014/main" id="{650271AE-D5C7-D3D1-FE0E-C41155371C52}"/>
              </a:ext>
            </a:extLst>
          </p:cNvPr>
          <p:cNvPicPr>
            <a:picLocks noChangeAspect="1"/>
          </p:cNvPicPr>
          <p:nvPr/>
        </p:nvPicPr>
        <p:blipFill>
          <a:blip r:embed="rId2"/>
          <a:stretch>
            <a:fillRect/>
          </a:stretch>
        </p:blipFill>
        <p:spPr>
          <a:xfrm>
            <a:off x="4989863" y="1680649"/>
            <a:ext cx="3728091" cy="4747985"/>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A19A43B7-CB92-C744-CD0C-51E9D3740D68}"/>
              </a:ext>
              <a:ext uri="{C183D7F6-B498-43B3-948B-1728B52AA6E4}">
                <adec:decorative xmlns:adec="http://schemas.microsoft.com/office/drawing/2017/decorative" val="1"/>
              </a:ext>
            </a:extLst>
          </p:cNvPr>
          <p:cNvSpPr/>
          <p:nvPr/>
        </p:nvSpPr>
        <p:spPr>
          <a:xfrm>
            <a:off x="5250257" y="4376684"/>
            <a:ext cx="1015315" cy="246955"/>
          </a:xfrm>
          <a:prstGeom prst="rect">
            <a:avLst/>
          </a:prstGeom>
          <a:solidFill>
            <a:srgbClr val="E32D91">
              <a:alpha val="20000"/>
            </a:srgbClr>
          </a:solidFill>
          <a:ln>
            <a:solidFill>
              <a:srgbClr val="E3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82B50E8-CFFF-9024-F3B0-A2295785B409}"/>
              </a:ext>
              <a:ext uri="{C183D7F6-B498-43B3-948B-1728B52AA6E4}">
                <adec:decorative xmlns:adec="http://schemas.microsoft.com/office/drawing/2017/decorative" val="1"/>
              </a:ext>
            </a:extLst>
          </p:cNvPr>
          <p:cNvCxnSpPr>
            <a:cxnSpLocks/>
          </p:cNvCxnSpPr>
          <p:nvPr/>
        </p:nvCxnSpPr>
        <p:spPr>
          <a:xfrm flipV="1">
            <a:off x="6313867" y="4534948"/>
            <a:ext cx="2124417" cy="59389"/>
          </a:xfrm>
          <a:prstGeom prst="straightConnector1">
            <a:avLst/>
          </a:prstGeom>
          <a:ln w="38100">
            <a:solidFill>
              <a:srgbClr val="E32D9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DA4FF0C-5446-B3E2-1BD5-67767E0DEAFD}"/>
              </a:ext>
            </a:extLst>
          </p:cNvPr>
          <p:cNvSpPr/>
          <p:nvPr/>
        </p:nvSpPr>
        <p:spPr>
          <a:xfrm>
            <a:off x="477287" y="6519446"/>
            <a:ext cx="954593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https://sde.ok.gov/sites/default/files/College%20Course%20-%20Equivalencies.pdf</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pic>
        <p:nvPicPr>
          <p:cNvPr id="11" name="Picture 10" descr="Excert from the main document to highlight the addition/use of CEP course codes.">
            <a:extLst>
              <a:ext uri="{FF2B5EF4-FFF2-40B4-BE49-F238E27FC236}">
                <a16:creationId xmlns:a16="http://schemas.microsoft.com/office/drawing/2014/main" id="{0F653601-06AC-B468-2A22-F50DC8D8E2AB}"/>
              </a:ext>
            </a:extLst>
          </p:cNvPr>
          <p:cNvPicPr>
            <a:picLocks noChangeAspect="1"/>
          </p:cNvPicPr>
          <p:nvPr/>
        </p:nvPicPr>
        <p:blipFill>
          <a:blip r:embed="rId4"/>
          <a:stretch>
            <a:fillRect/>
          </a:stretch>
        </p:blipFill>
        <p:spPr>
          <a:xfrm>
            <a:off x="8978348" y="4104526"/>
            <a:ext cx="2809875" cy="1038225"/>
          </a:xfrm>
          <a:prstGeom prst="rect">
            <a:avLst/>
          </a:prstGeom>
        </p:spPr>
      </p:pic>
    </p:spTree>
    <p:extLst>
      <p:ext uri="{BB962C8B-B14F-4D97-AF65-F5344CB8AC3E}">
        <p14:creationId xmlns:p14="http://schemas.microsoft.com/office/powerpoint/2010/main" val="343832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FFF6-E424-9ABC-3779-D192329E2E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85B7FA-7932-4323-0821-2366F08AE165}"/>
              </a:ext>
            </a:extLst>
          </p:cNvPr>
          <p:cNvSpPr>
            <a:spLocks noGrp="1"/>
          </p:cNvSpPr>
          <p:nvPr>
            <p:ph type="title"/>
          </p:nvPr>
        </p:nvSpPr>
        <p:spPr>
          <a:xfrm>
            <a:off x="1007706" y="4233397"/>
            <a:ext cx="11184294" cy="1619844"/>
          </a:xfrm>
        </p:spPr>
        <p:txBody>
          <a:bodyPr>
            <a:normAutofit/>
          </a:bodyPr>
          <a:lstStyle/>
          <a:p>
            <a:r>
              <a:rPr lang="en-US" sz="4000" dirty="0"/>
              <a:t>Counselor + student support tools</a:t>
            </a:r>
          </a:p>
        </p:txBody>
      </p:sp>
    </p:spTree>
    <p:extLst>
      <p:ext uri="{BB962C8B-B14F-4D97-AF65-F5344CB8AC3E}">
        <p14:creationId xmlns:p14="http://schemas.microsoft.com/office/powerpoint/2010/main" val="285371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FD388-C902-8BA9-80AE-B3680105C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54822-187C-99D4-2A6F-6AE769C7D31F}"/>
              </a:ext>
            </a:extLst>
          </p:cNvPr>
          <p:cNvSpPr>
            <a:spLocks noGrp="1"/>
          </p:cNvSpPr>
          <p:nvPr>
            <p:ph type="title"/>
          </p:nvPr>
        </p:nvSpPr>
        <p:spPr>
          <a:xfrm>
            <a:off x="1390260" y="335902"/>
            <a:ext cx="3097519" cy="1721498"/>
          </a:xfrm>
        </p:spPr>
        <p:txBody>
          <a:bodyPr/>
          <a:lstStyle/>
          <a:p>
            <a:r>
              <a:rPr lang="en-US" dirty="0"/>
              <a:t>Course equivalency project</a:t>
            </a:r>
          </a:p>
        </p:txBody>
      </p:sp>
      <p:sp>
        <p:nvSpPr>
          <p:cNvPr id="5" name="Text Placeholder 4">
            <a:extLst>
              <a:ext uri="{FF2B5EF4-FFF2-40B4-BE49-F238E27FC236}">
                <a16:creationId xmlns:a16="http://schemas.microsoft.com/office/drawing/2014/main" id="{AC26621B-DC2E-5907-D024-A277756ED66D}"/>
              </a:ext>
            </a:extLst>
          </p:cNvPr>
          <p:cNvSpPr>
            <a:spLocks noGrp="1"/>
          </p:cNvSpPr>
          <p:nvPr>
            <p:ph type="body" sz="half" idx="2"/>
          </p:nvPr>
        </p:nvSpPr>
        <p:spPr>
          <a:xfrm>
            <a:off x="1390260" y="2057399"/>
            <a:ext cx="3097519" cy="4166117"/>
          </a:xfrm>
        </p:spPr>
        <p:txBody>
          <a:bodyPr/>
          <a:lstStyle/>
          <a:p>
            <a:r>
              <a:rPr lang="en-US" dirty="0">
                <a:solidFill>
                  <a:schemeClr val="dk1"/>
                </a:solidFill>
                <a:ea typeface="Arial"/>
                <a:cs typeface="Arial"/>
                <a:sym typeface="Arial"/>
              </a:rPr>
              <a:t>Course equivalencies are tables of courses that are transferable among Oklahoma public colleges and institutions (as well as some private institutions). Each table displays equivalent courses at each college and university and is organized by academic discipline, such as biology or history.</a:t>
            </a:r>
            <a:endParaRPr lang="en-US" dirty="0"/>
          </a:p>
          <a:p>
            <a:endParaRPr lang="en-US" dirty="0"/>
          </a:p>
        </p:txBody>
      </p:sp>
      <p:pic>
        <p:nvPicPr>
          <p:cNvPr id="6" name="Picture 5" descr="QR code to the Course Equivalency Project">
            <a:extLst>
              <a:ext uri="{FF2B5EF4-FFF2-40B4-BE49-F238E27FC236}">
                <a16:creationId xmlns:a16="http://schemas.microsoft.com/office/drawing/2014/main" id="{1982DBBA-10FD-0ECC-8CE6-BD35419EDC1E}"/>
              </a:ext>
            </a:extLst>
          </p:cNvPr>
          <p:cNvPicPr>
            <a:picLocks noChangeAspect="1"/>
          </p:cNvPicPr>
          <p:nvPr/>
        </p:nvPicPr>
        <p:blipFill>
          <a:blip r:embed="rId2"/>
          <a:stretch>
            <a:fillRect/>
          </a:stretch>
        </p:blipFill>
        <p:spPr>
          <a:xfrm>
            <a:off x="1390259" y="4393119"/>
            <a:ext cx="1538449" cy="1538449"/>
          </a:xfrm>
          <a:prstGeom prst="rect">
            <a:avLst/>
          </a:prstGeom>
        </p:spPr>
      </p:pic>
      <p:pic>
        <p:nvPicPr>
          <p:cNvPr id="7" name="Google Shape;372;p28" descr="Screenshot of the course equivalency project showing the example of functions and modeling">
            <a:extLst>
              <a:ext uri="{FF2B5EF4-FFF2-40B4-BE49-F238E27FC236}">
                <a16:creationId xmlns:a16="http://schemas.microsoft.com/office/drawing/2014/main" id="{72CBDF08-86BD-37C4-887D-D50015F2D667}"/>
              </a:ext>
            </a:extLst>
          </p:cNvPr>
          <p:cNvPicPr preferRelativeResize="0"/>
          <p:nvPr/>
        </p:nvPicPr>
        <p:blipFill rotWithShape="1">
          <a:blip r:embed="rId3">
            <a:alphaModFix/>
          </a:blip>
          <a:srcRect l="325" r="9329"/>
          <a:stretch/>
        </p:blipFill>
        <p:spPr>
          <a:xfrm>
            <a:off x="4740443" y="335902"/>
            <a:ext cx="7300930" cy="5973606"/>
          </a:xfrm>
          <a:prstGeom prst="rect">
            <a:avLst/>
          </a:prstGeom>
          <a:noFill/>
          <a:ln w="38100" cap="flat" cmpd="sng">
            <a:solidFill>
              <a:schemeClr val="dk1"/>
            </a:solidFill>
            <a:prstDash val="solid"/>
            <a:round/>
            <a:headEnd type="none" w="sm" len="sm"/>
            <a:tailEnd type="none" w="sm" len="sm"/>
          </a:ln>
        </p:spPr>
      </p:pic>
      <p:sp>
        <p:nvSpPr>
          <p:cNvPr id="8" name="Google Shape;375;p28" descr="Square pointing out the &quot;functions and modeling&quot; example">
            <a:extLst>
              <a:ext uri="{FF2B5EF4-FFF2-40B4-BE49-F238E27FC236}">
                <a16:creationId xmlns:a16="http://schemas.microsoft.com/office/drawing/2014/main" id="{EC20E1DB-ED6D-A252-1E95-AC1F9C200391}"/>
              </a:ext>
            </a:extLst>
          </p:cNvPr>
          <p:cNvSpPr/>
          <p:nvPr/>
        </p:nvSpPr>
        <p:spPr>
          <a:xfrm>
            <a:off x="4740442" y="1544976"/>
            <a:ext cx="7300930" cy="4073771"/>
          </a:xfrm>
          <a:prstGeom prst="rect">
            <a:avLst/>
          </a:prstGeom>
          <a:solidFill>
            <a:srgbClr val="F9D5E9">
              <a:alpha val="24705"/>
            </a:srgbClr>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orbel"/>
              <a:ea typeface="Corbel"/>
              <a:cs typeface="Corbel"/>
              <a:sym typeface="Corbel"/>
            </a:endParaRPr>
          </a:p>
        </p:txBody>
      </p:sp>
    </p:spTree>
    <p:extLst>
      <p:ext uri="{BB962C8B-B14F-4D97-AF65-F5344CB8AC3E}">
        <p14:creationId xmlns:p14="http://schemas.microsoft.com/office/powerpoint/2010/main" val="407750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2478-70A5-EF02-84E7-540EE4FB2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5B166-C2D5-20F2-00AA-FA997B399C90}"/>
              </a:ext>
            </a:extLst>
          </p:cNvPr>
          <p:cNvSpPr>
            <a:spLocks noGrp="1"/>
          </p:cNvSpPr>
          <p:nvPr>
            <p:ph type="title"/>
          </p:nvPr>
        </p:nvSpPr>
        <p:spPr/>
        <p:txBody>
          <a:bodyPr/>
          <a:lstStyle/>
          <a:p>
            <a:r>
              <a:rPr lang="en-US" dirty="0"/>
              <a:t>toolkits</a:t>
            </a:r>
          </a:p>
        </p:txBody>
      </p:sp>
      <p:sp>
        <p:nvSpPr>
          <p:cNvPr id="3" name="Content Placeholder 2">
            <a:extLst>
              <a:ext uri="{FF2B5EF4-FFF2-40B4-BE49-F238E27FC236}">
                <a16:creationId xmlns:a16="http://schemas.microsoft.com/office/drawing/2014/main" id="{DDFB940D-D3E7-ABE7-666F-DA68B7A43CE0}"/>
              </a:ext>
            </a:extLst>
          </p:cNvPr>
          <p:cNvSpPr>
            <a:spLocks noGrp="1"/>
          </p:cNvSpPr>
          <p:nvPr>
            <p:ph idx="1"/>
          </p:nvPr>
        </p:nvSpPr>
        <p:spPr>
          <a:xfrm>
            <a:off x="553453" y="1937542"/>
            <a:ext cx="3225982" cy="2490079"/>
          </a:xfrm>
        </p:spPr>
        <p:txBody>
          <a:bodyPr>
            <a:normAutofit/>
          </a:bodyPr>
          <a:lstStyle/>
          <a:p>
            <a:r>
              <a:rPr lang="en-US" sz="2200" dirty="0"/>
              <a:t>Concurrent Enrollment Overview for Students and Counselors</a:t>
            </a:r>
          </a:p>
          <a:p>
            <a:r>
              <a:rPr lang="en-US" sz="2200" dirty="0"/>
              <a:t>Concurrent Enrollment Overview for Parents/Guardians</a:t>
            </a:r>
          </a:p>
        </p:txBody>
      </p:sp>
      <p:pic>
        <p:nvPicPr>
          <p:cNvPr id="4" name="Picture 3" descr="Screenshot of concurrent enrollment overview for parents/guardians">
            <a:extLst>
              <a:ext uri="{FF2B5EF4-FFF2-40B4-BE49-F238E27FC236}">
                <a16:creationId xmlns:a16="http://schemas.microsoft.com/office/drawing/2014/main" id="{0069F418-D114-8763-7581-5A79DBA49F4B}"/>
              </a:ext>
            </a:extLst>
          </p:cNvPr>
          <p:cNvPicPr>
            <a:picLocks noChangeAspect="1"/>
          </p:cNvPicPr>
          <p:nvPr/>
        </p:nvPicPr>
        <p:blipFill>
          <a:blip r:embed="rId2"/>
          <a:stretch>
            <a:fillRect/>
          </a:stretch>
        </p:blipFill>
        <p:spPr>
          <a:xfrm>
            <a:off x="7944854" y="1696911"/>
            <a:ext cx="3581399" cy="4663662"/>
          </a:xfrm>
          <a:prstGeom prst="rect">
            <a:avLst/>
          </a:prstGeom>
          <a:effectLst>
            <a:outerShdw blurRad="63500" sx="102000" sy="102000" algn="ctr" rotWithShape="0">
              <a:prstClr val="black">
                <a:alpha val="40000"/>
              </a:prstClr>
            </a:outerShdw>
          </a:effectLst>
        </p:spPr>
      </p:pic>
      <p:pic>
        <p:nvPicPr>
          <p:cNvPr id="5" name="Picture 4" descr="Screenshot of Concurrent Enrollment overview for students and counselors">
            <a:extLst>
              <a:ext uri="{FF2B5EF4-FFF2-40B4-BE49-F238E27FC236}">
                <a16:creationId xmlns:a16="http://schemas.microsoft.com/office/drawing/2014/main" id="{7645B754-4C22-CF46-A70B-292F675E3784}"/>
              </a:ext>
            </a:extLst>
          </p:cNvPr>
          <p:cNvPicPr>
            <a:picLocks noChangeAspect="1"/>
          </p:cNvPicPr>
          <p:nvPr/>
        </p:nvPicPr>
        <p:blipFill>
          <a:blip r:embed="rId3"/>
          <a:stretch>
            <a:fillRect/>
          </a:stretch>
        </p:blipFill>
        <p:spPr>
          <a:xfrm>
            <a:off x="4074059" y="1696911"/>
            <a:ext cx="3576171" cy="4663662"/>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A5DE475D-AEF7-0BF9-ABE8-1BB58BDB2FA0}"/>
              </a:ext>
            </a:extLst>
          </p:cNvPr>
          <p:cNvSpPr/>
          <p:nvPr/>
        </p:nvSpPr>
        <p:spPr>
          <a:xfrm>
            <a:off x="553453" y="6532794"/>
            <a:ext cx="1012018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hlinkClick r:id="rId4">
                  <a:extLst>
                    <a:ext uri="{A12FA001-AC4F-418D-AE19-62706E023703}">
                      <ahyp:hlinkClr xmlns:ahyp="http://schemas.microsoft.com/office/drawing/2018/hyperlinkcolor" val="tx"/>
                    </a:ext>
                  </a:extLst>
                </a:hlinkClick>
              </a:rPr>
              <a:t>https://www.okcollegestart.org/College_Planning/Prepare_for_College/concurrent_enrollment.aspx</a:t>
            </a: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 </a:t>
            </a:r>
          </a:p>
        </p:txBody>
      </p:sp>
    </p:spTree>
    <p:extLst>
      <p:ext uri="{BB962C8B-B14F-4D97-AF65-F5344CB8AC3E}">
        <p14:creationId xmlns:p14="http://schemas.microsoft.com/office/powerpoint/2010/main" val="65178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6BF63-5C0B-FCC0-5E5D-37016FBA4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EE7BD-A4E6-0A87-457B-5520CBCDE8C5}"/>
              </a:ext>
            </a:extLst>
          </p:cNvPr>
          <p:cNvSpPr>
            <a:spLocks noGrp="1"/>
          </p:cNvSpPr>
          <p:nvPr>
            <p:ph type="title"/>
          </p:nvPr>
        </p:nvSpPr>
        <p:spPr>
          <a:xfrm>
            <a:off x="1390261" y="335902"/>
            <a:ext cx="4002832" cy="1721498"/>
          </a:xfrm>
        </p:spPr>
        <p:txBody>
          <a:bodyPr/>
          <a:lstStyle/>
          <a:p>
            <a:r>
              <a:rPr lang="en-US" dirty="0"/>
              <a:t>Website updates</a:t>
            </a:r>
          </a:p>
        </p:txBody>
      </p:sp>
      <p:pic>
        <p:nvPicPr>
          <p:cNvPr id="5" name="Content Placeholder 4" descr="Screenshot to the Concurrent homepage on OKCollegeStart - showcasing new additions based on counselor requests.">
            <a:extLst>
              <a:ext uri="{FF2B5EF4-FFF2-40B4-BE49-F238E27FC236}">
                <a16:creationId xmlns:a16="http://schemas.microsoft.com/office/drawing/2014/main" id="{73A4C9A3-AE4B-A71E-B757-FB4FF0A309F8}"/>
              </a:ext>
            </a:extLst>
          </p:cNvPr>
          <p:cNvPicPr>
            <a:picLocks noGrp="1" noChangeAspect="1"/>
          </p:cNvPicPr>
          <p:nvPr>
            <p:ph type="pic" idx="1"/>
          </p:nvPr>
        </p:nvPicPr>
        <p:blipFill>
          <a:blip r:embed="rId2"/>
          <a:srcRect t="1196" b="1292"/>
          <a:stretch>
            <a:fillRect/>
          </a:stretch>
        </p:blipFill>
        <p:spPr>
          <a:xfrm>
            <a:off x="5663248" y="180474"/>
            <a:ext cx="6172200" cy="6192333"/>
          </a:xfrm>
          <a:prstGeom prst="rect">
            <a:avLst/>
          </a:prstGeom>
        </p:spPr>
      </p:pic>
      <p:sp>
        <p:nvSpPr>
          <p:cNvPr id="9" name="TextBox 8">
            <a:extLst>
              <a:ext uri="{FF2B5EF4-FFF2-40B4-BE49-F238E27FC236}">
                <a16:creationId xmlns:a16="http://schemas.microsoft.com/office/drawing/2014/main" id="{D28A65F2-4CBF-6642-B2F1-B8B57F7AED33}"/>
              </a:ext>
            </a:extLst>
          </p:cNvPr>
          <p:cNvSpPr txBox="1"/>
          <p:nvPr/>
        </p:nvSpPr>
        <p:spPr>
          <a:xfrm>
            <a:off x="1390260" y="2155247"/>
            <a:ext cx="4002832" cy="284180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787878"/>
                </a:solidFill>
                <a:effectLst/>
                <a:uLnTx/>
                <a:uFillTx/>
                <a:latin typeface="Arial" panose="020B0604020202020204"/>
                <a:ea typeface="+mn-ea"/>
                <a:cs typeface="+mn-cs"/>
              </a:rPr>
              <a:t>All items were added in direct response to counselor feedback.</a:t>
            </a:r>
          </a:p>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000" b="1" i="0" u="none" strike="noStrike" kern="1200" cap="none" spc="0" normalizeH="0" baseline="0" noProof="0" dirty="0">
                <a:ln>
                  <a:noFill/>
                </a:ln>
                <a:solidFill>
                  <a:srgbClr val="787878"/>
                </a:solidFill>
                <a:effectLst/>
                <a:uLnTx/>
                <a:uFillTx/>
                <a:latin typeface="Arial" panose="020B0604020202020204"/>
                <a:ea typeface="+mn-ea"/>
                <a:cs typeface="+mn-cs"/>
              </a:rPr>
              <a:t>Academic Calendar </a:t>
            </a:r>
            <a:r>
              <a:rPr kumimoji="0" lang="en-US" sz="2000" b="0" i="0" u="none" strike="noStrike" kern="1200" cap="none" spc="0" normalizeH="0" baseline="0" noProof="0" dirty="0">
                <a:ln>
                  <a:noFill/>
                </a:ln>
                <a:solidFill>
                  <a:srgbClr val="787878"/>
                </a:solidFill>
                <a:effectLst/>
                <a:uLnTx/>
                <a:uFillTx/>
                <a:latin typeface="Arial" panose="020B0604020202020204"/>
                <a:ea typeface="+mn-ea"/>
                <a:cs typeface="+mn-cs"/>
              </a:rPr>
              <a:t>links were added in the 2024-2025 academic year.</a:t>
            </a:r>
          </a:p>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lang="en-US" sz="2000" b="1" dirty="0">
                <a:solidFill>
                  <a:srgbClr val="787878"/>
                </a:solidFill>
                <a:latin typeface="Arial" panose="020B0604020202020204"/>
              </a:rPr>
              <a:t>Catalog Links </a:t>
            </a:r>
            <a:r>
              <a:rPr lang="en-US" sz="2000" dirty="0">
                <a:solidFill>
                  <a:srgbClr val="787878"/>
                </a:solidFill>
                <a:latin typeface="Arial" panose="020B0604020202020204"/>
              </a:rPr>
              <a:t>and </a:t>
            </a:r>
            <a:r>
              <a:rPr lang="en-US" sz="2000" b="1" dirty="0">
                <a:solidFill>
                  <a:srgbClr val="787878"/>
                </a:solidFill>
                <a:latin typeface="Arial" panose="020B0604020202020204"/>
              </a:rPr>
              <a:t>Institutional Contacts </a:t>
            </a:r>
            <a:r>
              <a:rPr lang="en-US" sz="2000" dirty="0">
                <a:solidFill>
                  <a:srgbClr val="787878"/>
                </a:solidFill>
                <a:latin typeface="Arial" panose="020B0604020202020204"/>
              </a:rPr>
              <a:t>were added in 2025-2026.</a:t>
            </a:r>
            <a:endParaRPr kumimoji="0" lang="en-US" sz="2000" b="0" i="0" u="none" strike="noStrike" kern="1200" cap="none" spc="0" normalizeH="0" baseline="0" noProof="0" dirty="0">
              <a:ln>
                <a:noFill/>
              </a:ln>
              <a:solidFill>
                <a:srgbClr val="7878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940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8738-DDF2-532D-7256-0E9485461FB4}"/>
              </a:ext>
            </a:extLst>
          </p:cNvPr>
          <p:cNvSpPr>
            <a:spLocks noGrp="1"/>
          </p:cNvSpPr>
          <p:nvPr>
            <p:ph type="title"/>
          </p:nvPr>
        </p:nvSpPr>
        <p:spPr/>
        <p:txBody>
          <a:bodyPr/>
          <a:lstStyle/>
          <a:p>
            <a:r>
              <a:rPr lang="en-US" dirty="0"/>
              <a:t>Important note</a:t>
            </a:r>
          </a:p>
        </p:txBody>
      </p:sp>
      <p:sp>
        <p:nvSpPr>
          <p:cNvPr id="3" name="Content Placeholder 2">
            <a:extLst>
              <a:ext uri="{FF2B5EF4-FFF2-40B4-BE49-F238E27FC236}">
                <a16:creationId xmlns:a16="http://schemas.microsoft.com/office/drawing/2014/main" id="{3E851D99-6512-6BFC-DA57-CB8D83F63BD7}"/>
              </a:ext>
            </a:extLst>
          </p:cNvPr>
          <p:cNvSpPr>
            <a:spLocks noGrp="1"/>
          </p:cNvSpPr>
          <p:nvPr>
            <p:ph idx="1"/>
          </p:nvPr>
        </p:nvSpPr>
        <p:spPr/>
        <p:txBody>
          <a:bodyPr>
            <a:normAutofit/>
          </a:bodyPr>
          <a:lstStyle/>
          <a:p>
            <a:r>
              <a:rPr lang="en-US" sz="5400" dirty="0"/>
              <a:t>All information shared applies to public colleges and universities in Oklahoma. </a:t>
            </a:r>
          </a:p>
        </p:txBody>
      </p:sp>
    </p:spTree>
    <p:extLst>
      <p:ext uri="{BB962C8B-B14F-4D97-AF65-F5344CB8AC3E}">
        <p14:creationId xmlns:p14="http://schemas.microsoft.com/office/powerpoint/2010/main" val="1830199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15BB5-C2B3-08D3-93A2-6864CA03C2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6FF322-215A-26A9-B66E-90D09A36539B}"/>
              </a:ext>
            </a:extLst>
          </p:cNvPr>
          <p:cNvSpPr>
            <a:spLocks noGrp="1"/>
          </p:cNvSpPr>
          <p:nvPr>
            <p:ph type="title"/>
          </p:nvPr>
        </p:nvSpPr>
        <p:spPr>
          <a:xfrm>
            <a:off x="1007706" y="4233397"/>
            <a:ext cx="11184294" cy="1619844"/>
          </a:xfrm>
        </p:spPr>
        <p:txBody>
          <a:bodyPr>
            <a:normAutofit/>
          </a:bodyPr>
          <a:lstStyle/>
          <a:p>
            <a:r>
              <a:rPr lang="en-US" sz="4000" dirty="0"/>
              <a:t>Programs &amp; partnerships </a:t>
            </a:r>
          </a:p>
        </p:txBody>
      </p:sp>
    </p:spTree>
    <p:extLst>
      <p:ext uri="{BB962C8B-B14F-4D97-AF65-F5344CB8AC3E}">
        <p14:creationId xmlns:p14="http://schemas.microsoft.com/office/powerpoint/2010/main" val="33383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607B-0E37-12D0-B30B-49C39F25D1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00253-5690-87DC-5754-E4D6486FC286}"/>
              </a:ext>
            </a:extLst>
          </p:cNvPr>
          <p:cNvSpPr>
            <a:spLocks noGrp="1"/>
          </p:cNvSpPr>
          <p:nvPr>
            <p:ph type="title"/>
          </p:nvPr>
        </p:nvSpPr>
        <p:spPr/>
        <p:txBody>
          <a:bodyPr/>
          <a:lstStyle/>
          <a:p>
            <a:r>
              <a:rPr lang="en-US" dirty="0"/>
              <a:t>Memorandum of understanding</a:t>
            </a:r>
          </a:p>
        </p:txBody>
      </p:sp>
      <p:sp>
        <p:nvSpPr>
          <p:cNvPr id="3" name="Content Placeholder 2">
            <a:extLst>
              <a:ext uri="{FF2B5EF4-FFF2-40B4-BE49-F238E27FC236}">
                <a16:creationId xmlns:a16="http://schemas.microsoft.com/office/drawing/2014/main" id="{03BBDC09-23E9-6DFF-8BD6-541155687592}"/>
              </a:ext>
            </a:extLst>
          </p:cNvPr>
          <p:cNvSpPr>
            <a:spLocks noGrp="1"/>
          </p:cNvSpPr>
          <p:nvPr>
            <p:ph idx="1"/>
          </p:nvPr>
        </p:nvSpPr>
        <p:spPr>
          <a:xfrm>
            <a:off x="1390833" y="1793163"/>
            <a:ext cx="10424439" cy="2165226"/>
          </a:xfrm>
        </p:spPr>
        <p:txBody>
          <a:bodyPr/>
          <a:lstStyle/>
          <a:p>
            <a:r>
              <a:rPr lang="en-US" dirty="0"/>
              <a:t>If an institution assigns a faculty member to teach a course at a high school, a formal memorandum of understanding (MOU) must be in place between the institution and the high school outlining the responsibilities, expectations, and terms of the partnership.</a:t>
            </a:r>
          </a:p>
        </p:txBody>
      </p:sp>
      <p:pic>
        <p:nvPicPr>
          <p:cNvPr id="8" name="Graphic 7">
            <a:extLst>
              <a:ext uri="{FF2B5EF4-FFF2-40B4-BE49-F238E27FC236}">
                <a16:creationId xmlns:a16="http://schemas.microsoft.com/office/drawing/2014/main" id="{2EFFCEB2-08FA-44FF-6C4B-B5CB6936D5C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6446" y="4513479"/>
            <a:ext cx="1723100" cy="1723100"/>
          </a:xfrm>
          <a:prstGeom prst="rect">
            <a:avLst/>
          </a:prstGeom>
        </p:spPr>
      </p:pic>
      <p:sp>
        <p:nvSpPr>
          <p:cNvPr id="12" name="Arrow: Right 11">
            <a:extLst>
              <a:ext uri="{FF2B5EF4-FFF2-40B4-BE49-F238E27FC236}">
                <a16:creationId xmlns:a16="http://schemas.microsoft.com/office/drawing/2014/main" id="{C9449F46-9335-1F41-307C-6AF90CEA901F}"/>
              </a:ext>
              <a:ext uri="{C183D7F6-B498-43B3-948B-1728B52AA6E4}">
                <adec:decorative xmlns:adec="http://schemas.microsoft.com/office/drawing/2017/decorative" val="1"/>
              </a:ext>
            </a:extLst>
          </p:cNvPr>
          <p:cNvSpPr/>
          <p:nvPr/>
        </p:nvSpPr>
        <p:spPr>
          <a:xfrm>
            <a:off x="5539905" y="5154728"/>
            <a:ext cx="644736" cy="575155"/>
          </a:xfrm>
          <a:prstGeom prst="rightArrow">
            <a:avLst>
              <a:gd name="adj1" fmla="val 27328"/>
              <a:gd name="adj2" fmla="val 50000"/>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9EEAC1A1-7637-A66B-FF83-A35E94D0BFA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1457" y="4631707"/>
            <a:ext cx="1486643" cy="1486643"/>
          </a:xfrm>
          <a:prstGeom prst="rect">
            <a:avLst/>
          </a:prstGeom>
        </p:spPr>
      </p:pic>
    </p:spTree>
    <p:extLst>
      <p:ext uri="{BB962C8B-B14F-4D97-AF65-F5344CB8AC3E}">
        <p14:creationId xmlns:p14="http://schemas.microsoft.com/office/powerpoint/2010/main" val="1459158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3104B-AE01-7A92-CE5C-6C04CB7C7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D22C1-EBB0-E827-29FA-410A8F01C96B}"/>
              </a:ext>
            </a:extLst>
          </p:cNvPr>
          <p:cNvSpPr>
            <a:spLocks noGrp="1"/>
          </p:cNvSpPr>
          <p:nvPr>
            <p:ph type="title"/>
          </p:nvPr>
        </p:nvSpPr>
        <p:spPr/>
        <p:txBody>
          <a:bodyPr/>
          <a:lstStyle/>
          <a:p>
            <a:r>
              <a:rPr lang="en-US" dirty="0"/>
              <a:t>Early college high school programs</a:t>
            </a:r>
          </a:p>
        </p:txBody>
      </p:sp>
      <p:sp>
        <p:nvSpPr>
          <p:cNvPr id="3" name="Content Placeholder 2">
            <a:extLst>
              <a:ext uri="{FF2B5EF4-FFF2-40B4-BE49-F238E27FC236}">
                <a16:creationId xmlns:a16="http://schemas.microsoft.com/office/drawing/2014/main" id="{B09BF3B3-0DED-1DBC-3929-1905E1C87B40}"/>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787878"/>
                </a:solidFill>
                <a:effectLst/>
                <a:uLnTx/>
                <a:uFillTx/>
                <a:latin typeface="Arial" panose="020B0604020202020204"/>
                <a:ea typeface="+mn-ea"/>
                <a:cs typeface="+mn-cs"/>
              </a:rPr>
              <a:t>ECHS programs are partnerships between high schools and colleges/universities for students to earn a meaningful college credential while completing their high school curriculum.</a:t>
            </a:r>
          </a:p>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787878"/>
                </a:solidFill>
                <a:effectLst/>
                <a:uLnTx/>
                <a:uFillTx/>
                <a:latin typeface="Arial" panose="020B0604020202020204"/>
                <a:ea typeface="+mn-ea"/>
                <a:cs typeface="+mn-cs"/>
              </a:rPr>
              <a:t>They are designed to serve underserved student populations by providing free or significantly reduced‑cost access to college coursework.</a:t>
            </a:r>
          </a:p>
          <a:p>
            <a:pPr marL="228600" marR="0" lvl="0" indent="-228600" algn="l" defTabSz="914400" rtl="0" eaLnBrk="1" fontAlgn="auto" latinLnBrk="0" hangingPunct="1">
              <a:lnSpc>
                <a:spcPct val="90000"/>
              </a:lnSpc>
              <a:spcBef>
                <a:spcPts val="1000"/>
              </a:spcBef>
              <a:spcAft>
                <a:spcPts val="0"/>
              </a:spcAft>
              <a:buClr>
                <a:srgbClr val="004E9A"/>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787878"/>
                </a:solidFill>
                <a:effectLst/>
                <a:uLnTx/>
                <a:uFillTx/>
                <a:latin typeface="Arial" panose="020B0604020202020204"/>
                <a:ea typeface="+mn-ea"/>
                <a:cs typeface="+mn-cs"/>
              </a:rPr>
              <a:t>Program structures vary widely between different programs.</a:t>
            </a:r>
          </a:p>
          <a:p>
            <a:endParaRPr lang="en-US" dirty="0"/>
          </a:p>
        </p:txBody>
      </p:sp>
    </p:spTree>
    <p:extLst>
      <p:ext uri="{BB962C8B-B14F-4D97-AF65-F5344CB8AC3E}">
        <p14:creationId xmlns:p14="http://schemas.microsoft.com/office/powerpoint/2010/main" val="236705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0310C-6C2C-150B-3A30-32D2AABA7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20C80-C03C-9CD2-D281-881726F2299F}"/>
              </a:ext>
            </a:extLst>
          </p:cNvPr>
          <p:cNvSpPr>
            <a:spLocks noGrp="1"/>
          </p:cNvSpPr>
          <p:nvPr>
            <p:ph type="title"/>
          </p:nvPr>
        </p:nvSpPr>
        <p:spPr/>
        <p:txBody>
          <a:bodyPr/>
          <a:lstStyle/>
          <a:p>
            <a:r>
              <a:rPr lang="en-US" dirty="0" err="1"/>
              <a:t>Echs</a:t>
            </a:r>
            <a:r>
              <a:rPr lang="en-US" dirty="0"/>
              <a:t> </a:t>
            </a:r>
            <a:r>
              <a:rPr lang="en-US" dirty="0" err="1"/>
              <a:t>pARTNERSHIPS</a:t>
            </a:r>
            <a:endParaRPr lang="en-US" dirty="0"/>
          </a:p>
        </p:txBody>
      </p:sp>
      <p:sp>
        <p:nvSpPr>
          <p:cNvPr id="4" name="Content Placeholder 2">
            <a:extLst>
              <a:ext uri="{FF2B5EF4-FFF2-40B4-BE49-F238E27FC236}">
                <a16:creationId xmlns:a16="http://schemas.microsoft.com/office/drawing/2014/main" id="{F2B1678D-49C4-3B12-81B8-C448BB5168C4}"/>
              </a:ext>
            </a:extLst>
          </p:cNvPr>
          <p:cNvSpPr>
            <a:spLocks noGrp="1"/>
          </p:cNvSpPr>
          <p:nvPr>
            <p:ph idx="1"/>
          </p:nvPr>
        </p:nvSpPr>
        <p:spPr>
          <a:xfrm>
            <a:off x="461209" y="1805907"/>
            <a:ext cx="2707271" cy="4005346"/>
          </a:xfrm>
          <a:noFill/>
        </p:spPr>
        <p:txBody>
          <a:bodyPr>
            <a:normAutofit/>
          </a:bodyPr>
          <a:lstStyle/>
          <a:p>
            <a:pPr marL="0" indent="0">
              <a:lnSpc>
                <a:spcPct val="100000"/>
              </a:lnSpc>
              <a:spcBef>
                <a:spcPts val="0"/>
              </a:spcBef>
              <a:buNone/>
            </a:pPr>
            <a:r>
              <a:rPr lang="en-US" sz="1600" b="1" u="sng" dirty="0">
                <a:solidFill>
                  <a:srgbClr val="004E9A"/>
                </a:solidFill>
              </a:rPr>
              <a:t>Connors State College</a:t>
            </a:r>
          </a:p>
          <a:p>
            <a:pPr marL="0" indent="0">
              <a:lnSpc>
                <a:spcPct val="100000"/>
              </a:lnSpc>
              <a:spcBef>
                <a:spcPts val="0"/>
              </a:spcBef>
              <a:buNone/>
            </a:pPr>
            <a:r>
              <a:rPr lang="en-US" sz="1600" dirty="0">
                <a:solidFill>
                  <a:srgbClr val="004E9A"/>
                </a:solidFill>
              </a:rPr>
              <a:t>Muskogee Public Schools</a:t>
            </a:r>
          </a:p>
          <a:p>
            <a:pPr marL="0" indent="0">
              <a:lnSpc>
                <a:spcPct val="100000"/>
              </a:lnSpc>
              <a:spcBef>
                <a:spcPts val="0"/>
              </a:spcBef>
              <a:buNone/>
            </a:pPr>
            <a:endParaRPr lang="en-US" sz="1600" dirty="0">
              <a:solidFill>
                <a:srgbClr val="004E9A"/>
              </a:solidFill>
            </a:endParaRPr>
          </a:p>
          <a:p>
            <a:pPr marL="0" indent="0">
              <a:lnSpc>
                <a:spcPct val="100000"/>
              </a:lnSpc>
              <a:spcBef>
                <a:spcPts val="0"/>
              </a:spcBef>
              <a:buNone/>
            </a:pPr>
            <a:r>
              <a:rPr lang="en-US" sz="1600" b="1" u="sng" dirty="0">
                <a:solidFill>
                  <a:srgbClr val="004E9A"/>
                </a:solidFill>
              </a:rPr>
              <a:t>Murray State College</a:t>
            </a:r>
          </a:p>
          <a:p>
            <a:pPr marL="0" indent="0">
              <a:lnSpc>
                <a:spcPct val="100000"/>
              </a:lnSpc>
              <a:spcBef>
                <a:spcPts val="0"/>
              </a:spcBef>
              <a:buNone/>
            </a:pPr>
            <a:r>
              <a:rPr lang="en-US" sz="1600" dirty="0">
                <a:solidFill>
                  <a:srgbClr val="004E9A"/>
                </a:solidFill>
              </a:rPr>
              <a:t>Ardmore Public Schools</a:t>
            </a:r>
          </a:p>
          <a:p>
            <a:pPr marL="0" indent="0">
              <a:lnSpc>
                <a:spcPct val="100000"/>
              </a:lnSpc>
              <a:spcBef>
                <a:spcPts val="0"/>
              </a:spcBef>
              <a:buNone/>
            </a:pPr>
            <a:r>
              <a:rPr lang="en-US" sz="1600" dirty="0">
                <a:solidFill>
                  <a:srgbClr val="004E9A"/>
                </a:solidFill>
              </a:rPr>
              <a:t>Dickson Public Schools</a:t>
            </a:r>
          </a:p>
          <a:p>
            <a:pPr marL="0" indent="0">
              <a:lnSpc>
                <a:spcPct val="100000"/>
              </a:lnSpc>
              <a:spcBef>
                <a:spcPts val="0"/>
              </a:spcBef>
              <a:buNone/>
            </a:pPr>
            <a:r>
              <a:rPr lang="en-US" sz="1600" dirty="0">
                <a:solidFill>
                  <a:srgbClr val="004E9A"/>
                </a:solidFill>
              </a:rPr>
              <a:t>Durant Public Schools</a:t>
            </a:r>
          </a:p>
          <a:p>
            <a:pPr marL="0" indent="0">
              <a:lnSpc>
                <a:spcPct val="100000"/>
              </a:lnSpc>
              <a:spcBef>
                <a:spcPts val="0"/>
              </a:spcBef>
              <a:buNone/>
            </a:pPr>
            <a:r>
              <a:rPr lang="en-US" sz="1600" dirty="0">
                <a:solidFill>
                  <a:srgbClr val="004E9A"/>
                </a:solidFill>
              </a:rPr>
              <a:t>Fox Public Schools</a:t>
            </a:r>
          </a:p>
          <a:p>
            <a:pPr marL="0" indent="0">
              <a:lnSpc>
                <a:spcPct val="100000"/>
              </a:lnSpc>
              <a:spcBef>
                <a:spcPts val="0"/>
              </a:spcBef>
              <a:buNone/>
            </a:pPr>
            <a:r>
              <a:rPr lang="en-US" sz="1600" dirty="0">
                <a:solidFill>
                  <a:srgbClr val="004E9A"/>
                </a:solidFill>
              </a:rPr>
              <a:t>Kingston Public Schools</a:t>
            </a:r>
          </a:p>
          <a:p>
            <a:pPr marL="0" indent="0">
              <a:lnSpc>
                <a:spcPct val="100000"/>
              </a:lnSpc>
              <a:spcBef>
                <a:spcPts val="0"/>
              </a:spcBef>
              <a:buNone/>
            </a:pPr>
            <a:r>
              <a:rPr lang="en-US" sz="1600" dirty="0">
                <a:solidFill>
                  <a:srgbClr val="004E9A"/>
                </a:solidFill>
              </a:rPr>
              <a:t>Madill Public Schools</a:t>
            </a:r>
          </a:p>
          <a:p>
            <a:pPr marL="0" indent="0">
              <a:lnSpc>
                <a:spcPct val="100000"/>
              </a:lnSpc>
              <a:spcBef>
                <a:spcPts val="0"/>
              </a:spcBef>
              <a:buNone/>
            </a:pPr>
            <a:r>
              <a:rPr lang="en-US" sz="1600" dirty="0">
                <a:solidFill>
                  <a:srgbClr val="004E9A"/>
                </a:solidFill>
              </a:rPr>
              <a:t>Plainview Public Schools</a:t>
            </a:r>
          </a:p>
          <a:p>
            <a:pPr marL="0" indent="0">
              <a:lnSpc>
                <a:spcPct val="100000"/>
              </a:lnSpc>
              <a:spcBef>
                <a:spcPts val="0"/>
              </a:spcBef>
              <a:buNone/>
            </a:pPr>
            <a:r>
              <a:rPr lang="en-US" sz="1600" dirty="0">
                <a:solidFill>
                  <a:srgbClr val="004E9A"/>
                </a:solidFill>
              </a:rPr>
              <a:t>Sulphur Public Schools</a:t>
            </a:r>
          </a:p>
          <a:p>
            <a:pPr marL="0" indent="0">
              <a:lnSpc>
                <a:spcPct val="100000"/>
              </a:lnSpc>
              <a:spcBef>
                <a:spcPts val="0"/>
              </a:spcBef>
              <a:buNone/>
            </a:pPr>
            <a:r>
              <a:rPr lang="en-US" sz="1600" dirty="0">
                <a:solidFill>
                  <a:srgbClr val="004E9A"/>
                </a:solidFill>
              </a:rPr>
              <a:t>Tishomingo Public Schools</a:t>
            </a:r>
          </a:p>
          <a:p>
            <a:pPr marL="0" indent="0">
              <a:lnSpc>
                <a:spcPct val="100000"/>
              </a:lnSpc>
              <a:spcBef>
                <a:spcPts val="0"/>
              </a:spcBef>
              <a:buNone/>
            </a:pPr>
            <a:r>
              <a:rPr lang="en-US" sz="1600" dirty="0">
                <a:solidFill>
                  <a:srgbClr val="004E9A"/>
                </a:solidFill>
              </a:rPr>
              <a:t>Wilson Public Schools</a:t>
            </a:r>
          </a:p>
        </p:txBody>
      </p:sp>
      <p:sp>
        <p:nvSpPr>
          <p:cNvPr id="6" name="TextBox 5">
            <a:extLst>
              <a:ext uri="{FF2B5EF4-FFF2-40B4-BE49-F238E27FC236}">
                <a16:creationId xmlns:a16="http://schemas.microsoft.com/office/drawing/2014/main" id="{7D8E2340-D358-D46E-3F85-A772FCFC7648}"/>
              </a:ext>
            </a:extLst>
          </p:cNvPr>
          <p:cNvSpPr txBox="1"/>
          <p:nvPr/>
        </p:nvSpPr>
        <p:spPr>
          <a:xfrm>
            <a:off x="3313355" y="1805907"/>
            <a:ext cx="4808669" cy="4133952"/>
          </a:xfrm>
          <a:prstGeom prst="rect">
            <a:avLst/>
          </a:prstGeom>
          <a:noFill/>
        </p:spPr>
        <p:txBody>
          <a:bodyPr wrap="square">
            <a:spAutoFit/>
          </a:bodyPr>
          <a:lstStyle/>
          <a:p>
            <a:pPr marL="0" indent="0">
              <a:lnSpc>
                <a:spcPct val="110000"/>
              </a:lnSpc>
              <a:spcBef>
                <a:spcPts val="0"/>
              </a:spcBef>
              <a:buNone/>
            </a:pPr>
            <a:r>
              <a:rPr lang="en-US" sz="1600" b="1" u="sng" dirty="0">
                <a:solidFill>
                  <a:srgbClr val="004E9A"/>
                </a:solidFill>
              </a:rPr>
              <a:t>Oklahoma City Community College</a:t>
            </a:r>
          </a:p>
          <a:p>
            <a:pPr marL="0" indent="0">
              <a:lnSpc>
                <a:spcPct val="110000"/>
              </a:lnSpc>
              <a:spcBef>
                <a:spcPts val="0"/>
              </a:spcBef>
              <a:buNone/>
            </a:pPr>
            <a:r>
              <a:rPr lang="en-US" sz="1600" dirty="0">
                <a:solidFill>
                  <a:srgbClr val="004E9A"/>
                </a:solidFill>
              </a:rPr>
              <a:t>Crooked Oak Public Schools</a:t>
            </a:r>
          </a:p>
          <a:p>
            <a:pPr marL="0" indent="0">
              <a:lnSpc>
                <a:spcPct val="110000"/>
              </a:lnSpc>
              <a:spcBef>
                <a:spcPts val="0"/>
              </a:spcBef>
              <a:buNone/>
            </a:pPr>
            <a:r>
              <a:rPr lang="en-US" sz="1600" dirty="0">
                <a:solidFill>
                  <a:srgbClr val="004E9A"/>
                </a:solidFill>
              </a:rPr>
              <a:t>Oklahoma City Public Schools</a:t>
            </a:r>
          </a:p>
          <a:p>
            <a:pPr marL="285750" indent="-285750">
              <a:lnSpc>
                <a:spcPct val="110000"/>
              </a:lnSpc>
              <a:spcBef>
                <a:spcPts val="0"/>
              </a:spcBef>
              <a:buFont typeface="Arial" panose="020B0604020202020204" pitchFamily="34" charset="0"/>
              <a:buChar char="•"/>
            </a:pPr>
            <a:r>
              <a:rPr lang="en-US" sz="1600" dirty="0">
                <a:solidFill>
                  <a:srgbClr val="004E9A"/>
                </a:solidFill>
              </a:rPr>
              <a:t>Capitol Hill High School</a:t>
            </a:r>
          </a:p>
          <a:p>
            <a:pPr marL="285750" indent="-285750">
              <a:lnSpc>
                <a:spcPct val="110000"/>
              </a:lnSpc>
              <a:spcBef>
                <a:spcPts val="0"/>
              </a:spcBef>
              <a:buFont typeface="Arial" panose="020B0604020202020204" pitchFamily="34" charset="0"/>
              <a:buChar char="•"/>
            </a:pPr>
            <a:r>
              <a:rPr lang="en-US" sz="1600" dirty="0">
                <a:solidFill>
                  <a:srgbClr val="004E9A"/>
                </a:solidFill>
              </a:rPr>
              <a:t>Classen SAS</a:t>
            </a:r>
          </a:p>
          <a:p>
            <a:pPr marL="285750" indent="-285750">
              <a:lnSpc>
                <a:spcPct val="110000"/>
              </a:lnSpc>
              <a:spcBef>
                <a:spcPts val="0"/>
              </a:spcBef>
              <a:buFont typeface="Arial" panose="020B0604020202020204" pitchFamily="34" charset="0"/>
              <a:buChar char="•"/>
            </a:pPr>
            <a:r>
              <a:rPr lang="en-US" sz="1600" dirty="0">
                <a:solidFill>
                  <a:srgbClr val="004E9A"/>
                </a:solidFill>
              </a:rPr>
              <a:t>Douglass High School</a:t>
            </a:r>
          </a:p>
          <a:p>
            <a:pPr marL="285750" indent="-285750">
              <a:lnSpc>
                <a:spcPct val="110000"/>
              </a:lnSpc>
              <a:spcBef>
                <a:spcPts val="0"/>
              </a:spcBef>
              <a:buFont typeface="Arial" panose="020B0604020202020204" pitchFamily="34" charset="0"/>
              <a:buChar char="•"/>
            </a:pPr>
            <a:r>
              <a:rPr lang="en-US" sz="1600" dirty="0">
                <a:solidFill>
                  <a:srgbClr val="004E9A"/>
                </a:solidFill>
              </a:rPr>
              <a:t>John Marshall High School</a:t>
            </a:r>
          </a:p>
          <a:p>
            <a:pPr marL="285750" indent="-285750">
              <a:lnSpc>
                <a:spcPct val="110000"/>
              </a:lnSpc>
              <a:spcBef>
                <a:spcPts val="0"/>
              </a:spcBef>
              <a:buFont typeface="Arial" panose="020B0604020202020204" pitchFamily="34" charset="0"/>
              <a:buChar char="•"/>
            </a:pPr>
            <a:r>
              <a:rPr lang="en-US" sz="1600" dirty="0">
                <a:solidFill>
                  <a:srgbClr val="004E9A"/>
                </a:solidFill>
              </a:rPr>
              <a:t>Northwest Classen High School</a:t>
            </a:r>
          </a:p>
          <a:p>
            <a:pPr marL="285750" indent="-285750">
              <a:lnSpc>
                <a:spcPct val="110000"/>
              </a:lnSpc>
              <a:spcBef>
                <a:spcPts val="0"/>
              </a:spcBef>
              <a:buFont typeface="Arial" panose="020B0604020202020204" pitchFamily="34" charset="0"/>
              <a:buChar char="•"/>
            </a:pPr>
            <a:r>
              <a:rPr lang="en-US" sz="1600" dirty="0">
                <a:solidFill>
                  <a:srgbClr val="004E9A"/>
                </a:solidFill>
              </a:rPr>
              <a:t>Southeast High School</a:t>
            </a:r>
          </a:p>
          <a:p>
            <a:pPr marL="285750" indent="-285750">
              <a:lnSpc>
                <a:spcPct val="110000"/>
              </a:lnSpc>
              <a:spcBef>
                <a:spcPts val="0"/>
              </a:spcBef>
              <a:buFont typeface="Arial" panose="020B0604020202020204" pitchFamily="34" charset="0"/>
              <a:buChar char="•"/>
            </a:pPr>
            <a:r>
              <a:rPr lang="en-US" sz="1600" dirty="0">
                <a:solidFill>
                  <a:srgbClr val="004E9A"/>
                </a:solidFill>
              </a:rPr>
              <a:t>U.S. Grant High School</a:t>
            </a:r>
          </a:p>
          <a:p>
            <a:pPr>
              <a:lnSpc>
                <a:spcPct val="110000"/>
              </a:lnSpc>
              <a:spcBef>
                <a:spcPts val="0"/>
              </a:spcBef>
            </a:pPr>
            <a:r>
              <a:rPr lang="en-US" sz="1600" dirty="0">
                <a:solidFill>
                  <a:srgbClr val="004E9A"/>
                </a:solidFill>
              </a:rPr>
              <a:t>Santa Fe South Pathways Middle College (Charter)</a:t>
            </a:r>
            <a:br>
              <a:rPr lang="en-US" sz="1600" dirty="0">
                <a:solidFill>
                  <a:srgbClr val="004E9A"/>
                </a:solidFill>
              </a:rPr>
            </a:br>
            <a:br>
              <a:rPr lang="en-US" sz="1600" dirty="0">
                <a:solidFill>
                  <a:srgbClr val="004E9A"/>
                </a:solidFill>
              </a:rPr>
            </a:br>
            <a:endParaRPr lang="en-US" sz="1600" dirty="0">
              <a:solidFill>
                <a:srgbClr val="004E9A"/>
              </a:solidFill>
            </a:endParaRPr>
          </a:p>
          <a:p>
            <a:pPr marL="0" lvl="0" indent="0">
              <a:lnSpc>
                <a:spcPct val="110000"/>
              </a:lnSpc>
              <a:spcBef>
                <a:spcPts val="0"/>
              </a:spcBef>
              <a:buNone/>
              <a:defRPr/>
            </a:pPr>
            <a:r>
              <a:rPr lang="en-US" sz="1600" b="1" u="sng" dirty="0">
                <a:solidFill>
                  <a:srgbClr val="004E9A"/>
                </a:solidFill>
              </a:rPr>
              <a:t>Southwestern Oklahoma State University</a:t>
            </a:r>
          </a:p>
          <a:p>
            <a:pPr marL="0" lvl="0" indent="0">
              <a:lnSpc>
                <a:spcPct val="110000"/>
              </a:lnSpc>
              <a:spcBef>
                <a:spcPts val="0"/>
              </a:spcBef>
              <a:buNone/>
              <a:defRPr/>
            </a:pPr>
            <a:r>
              <a:rPr lang="en-US" sz="1600" dirty="0">
                <a:solidFill>
                  <a:srgbClr val="004E9A"/>
                </a:solidFill>
              </a:rPr>
              <a:t>Yukon Public Schools</a:t>
            </a:r>
          </a:p>
        </p:txBody>
      </p:sp>
      <p:sp>
        <p:nvSpPr>
          <p:cNvPr id="8" name="TextBox 7">
            <a:extLst>
              <a:ext uri="{FF2B5EF4-FFF2-40B4-BE49-F238E27FC236}">
                <a16:creationId xmlns:a16="http://schemas.microsoft.com/office/drawing/2014/main" id="{F34C3CA7-2712-F0D6-B54F-065F392E765D}"/>
              </a:ext>
            </a:extLst>
          </p:cNvPr>
          <p:cNvSpPr txBox="1"/>
          <p:nvPr/>
        </p:nvSpPr>
        <p:spPr>
          <a:xfrm>
            <a:off x="8325855" y="1798469"/>
            <a:ext cx="3404936" cy="4683077"/>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1" i="0" u="sng" strike="noStrike" kern="1200" cap="none" spc="0" normalizeH="0" baseline="0" noProof="0" dirty="0">
                <a:ln>
                  <a:noFill/>
                </a:ln>
                <a:solidFill>
                  <a:srgbClr val="004E9A"/>
                </a:solidFill>
                <a:effectLst/>
                <a:uLnTx/>
                <a:uFillTx/>
                <a:ea typeface="+mn-ea"/>
                <a:cs typeface="+mn-cs"/>
              </a:rPr>
              <a:t>Seminole State College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4E9A"/>
                </a:solidFill>
                <a:effectLst/>
                <a:uLnTx/>
                <a:uFillTx/>
                <a:ea typeface="+mn-ea"/>
                <a:cs typeface="+mn-cs"/>
              </a:rPr>
              <a:t>Seminole Public Schools</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600" dirty="0">
                <a:solidFill>
                  <a:srgbClr val="004E9A"/>
                </a:solidFill>
              </a:rPr>
              <a:t>Shawnee Public Schools</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4E9A"/>
                </a:solidFill>
                <a:effectLst/>
                <a:uLnTx/>
                <a:uFillTx/>
                <a:ea typeface="+mn-ea"/>
                <a:cs typeface="+mn-cs"/>
              </a:rPr>
              <a:t>The Academy of Seminole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4E9A"/>
              </a:solidFill>
              <a:effectLst/>
              <a:uLnTx/>
              <a:uFillTx/>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1" i="0" u="sng" strike="noStrike" kern="1200" cap="none" spc="0" normalizeH="0" baseline="0" noProof="0" dirty="0">
                <a:ln>
                  <a:noFill/>
                </a:ln>
                <a:solidFill>
                  <a:srgbClr val="004E9A"/>
                </a:solidFill>
                <a:effectLst/>
                <a:uLnTx/>
                <a:uFillTx/>
                <a:ea typeface="+mn-ea"/>
                <a:cs typeface="+mn-cs"/>
              </a:rPr>
              <a:t>Tulsa Community College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4E9A"/>
                </a:solidFill>
                <a:effectLst/>
                <a:uLnTx/>
                <a:uFillTx/>
                <a:ea typeface="+mn-ea"/>
                <a:cs typeface="+mn-cs"/>
              </a:rPr>
              <a:t>Broken Arrow Public Schools</a:t>
            </a:r>
            <a:br>
              <a:rPr kumimoji="0" lang="en-US" sz="1600" b="0" i="0" u="none" strike="noStrike" kern="1200" cap="none" spc="0" normalizeH="0" baseline="0" noProof="0" dirty="0">
                <a:ln>
                  <a:noFill/>
                </a:ln>
                <a:solidFill>
                  <a:srgbClr val="004E9A"/>
                </a:solidFill>
                <a:effectLst/>
                <a:uLnTx/>
                <a:uFillTx/>
                <a:ea typeface="+mn-ea"/>
                <a:cs typeface="+mn-cs"/>
              </a:rPr>
            </a:br>
            <a:r>
              <a:rPr kumimoji="0" lang="en-US" sz="1600" b="0" i="0" u="none" strike="noStrike" kern="1200" cap="none" spc="0" normalizeH="0" baseline="0" noProof="0" dirty="0">
                <a:ln>
                  <a:noFill/>
                </a:ln>
                <a:solidFill>
                  <a:srgbClr val="004E9A"/>
                </a:solidFill>
                <a:effectLst/>
                <a:uLnTx/>
                <a:uFillTx/>
                <a:ea typeface="+mn-ea"/>
                <a:cs typeface="+mn-cs"/>
              </a:rPr>
              <a:t>Charles Page High School (</a:t>
            </a:r>
            <a:r>
              <a:rPr lang="en-US" sz="1600" dirty="0">
                <a:solidFill>
                  <a:srgbClr val="004E9A"/>
                </a:solidFill>
              </a:rPr>
              <a:t>in </a:t>
            </a:r>
            <a:r>
              <a:rPr kumimoji="0" lang="en-US" sz="1600" b="0" i="0" u="none" strike="noStrike" kern="1200" cap="none" spc="0" normalizeH="0" baseline="0" noProof="0" dirty="0">
                <a:ln>
                  <a:noFill/>
                </a:ln>
                <a:solidFill>
                  <a:srgbClr val="004E9A"/>
                </a:solidFill>
                <a:effectLst/>
                <a:uLnTx/>
                <a:uFillTx/>
                <a:ea typeface="+mn-ea"/>
                <a:cs typeface="+mn-cs"/>
              </a:rPr>
              <a:t>Sand Springs)</a:t>
            </a:r>
            <a:br>
              <a:rPr kumimoji="0" lang="en-US" sz="1600" b="0" i="0" u="none" strike="noStrike" kern="1200" cap="none" spc="0" normalizeH="0" baseline="0" noProof="0" dirty="0">
                <a:ln>
                  <a:noFill/>
                </a:ln>
                <a:solidFill>
                  <a:srgbClr val="004E9A"/>
                </a:solidFill>
                <a:effectLst/>
                <a:uLnTx/>
                <a:uFillTx/>
                <a:ea typeface="+mn-ea"/>
                <a:cs typeface="+mn-cs"/>
              </a:rPr>
            </a:br>
            <a:r>
              <a:rPr kumimoji="0" lang="en-US" sz="1600" b="0" i="0" u="none" strike="noStrike" kern="1200" cap="none" spc="0" normalizeH="0" baseline="0" noProof="0" dirty="0">
                <a:ln>
                  <a:noFill/>
                </a:ln>
                <a:solidFill>
                  <a:srgbClr val="004E9A"/>
                </a:solidFill>
                <a:effectLst/>
                <a:uLnTx/>
                <a:uFillTx/>
                <a:ea typeface="+mn-ea"/>
                <a:cs typeface="+mn-cs"/>
              </a:rPr>
              <a:t>KIPP Tulsa University Prep High School</a:t>
            </a:r>
            <a:br>
              <a:rPr kumimoji="0" lang="en-US" sz="1600" b="0" i="0" u="none" strike="noStrike" kern="1200" cap="none" spc="0" normalizeH="0" baseline="0" noProof="0" dirty="0">
                <a:ln>
                  <a:noFill/>
                </a:ln>
                <a:solidFill>
                  <a:srgbClr val="004E9A"/>
                </a:solidFill>
                <a:effectLst/>
                <a:uLnTx/>
                <a:uFillTx/>
                <a:ea typeface="+mn-ea"/>
                <a:cs typeface="+mn-cs"/>
              </a:rPr>
            </a:br>
            <a:r>
              <a:rPr kumimoji="0" lang="en-US" sz="1600" b="0" i="0" u="none" strike="noStrike" kern="1200" cap="none" spc="0" normalizeH="0" baseline="0" noProof="0" dirty="0">
                <a:ln>
                  <a:noFill/>
                </a:ln>
                <a:solidFill>
                  <a:srgbClr val="004E9A"/>
                </a:solidFill>
                <a:effectLst/>
                <a:uLnTx/>
                <a:uFillTx/>
                <a:ea typeface="+mn-ea"/>
                <a:cs typeface="+mn-cs"/>
              </a:rPr>
              <a:t>McLain High School (TPS)</a:t>
            </a:r>
            <a:br>
              <a:rPr kumimoji="0" lang="en-US" sz="1600" b="0" i="0" u="none" strike="noStrike" kern="1200" cap="none" spc="0" normalizeH="0" baseline="0" noProof="0" dirty="0">
                <a:ln>
                  <a:noFill/>
                </a:ln>
                <a:solidFill>
                  <a:srgbClr val="004E9A"/>
                </a:solidFill>
                <a:effectLst/>
                <a:uLnTx/>
                <a:uFillTx/>
                <a:ea typeface="+mn-ea"/>
                <a:cs typeface="+mn-cs"/>
              </a:rPr>
            </a:br>
            <a:r>
              <a:rPr kumimoji="0" lang="en-US" sz="1600" b="0" i="0" u="none" strike="noStrike" kern="1200" cap="none" spc="0" normalizeH="0" baseline="0" noProof="0" dirty="0">
                <a:ln>
                  <a:noFill/>
                </a:ln>
                <a:solidFill>
                  <a:srgbClr val="004E9A"/>
                </a:solidFill>
                <a:effectLst/>
                <a:uLnTx/>
                <a:uFillTx/>
                <a:ea typeface="+mn-ea"/>
                <a:cs typeface="+mn-cs"/>
              </a:rPr>
              <a:t>Memorial High School (TPS)</a:t>
            </a:r>
            <a:br>
              <a:rPr kumimoji="0" lang="en-US" sz="1600" b="0" i="0" u="none" strike="noStrike" kern="1200" cap="none" spc="0" normalizeH="0" baseline="0" noProof="0" dirty="0">
                <a:ln>
                  <a:noFill/>
                </a:ln>
                <a:solidFill>
                  <a:srgbClr val="004E9A"/>
                </a:solidFill>
                <a:effectLst/>
                <a:uLnTx/>
                <a:uFillTx/>
                <a:ea typeface="+mn-ea"/>
                <a:cs typeface="+mn-cs"/>
              </a:rPr>
            </a:br>
            <a:r>
              <a:rPr kumimoji="0" lang="en-US" sz="1600" b="0" i="0" u="none" strike="noStrike" kern="1200" cap="none" spc="0" normalizeH="0" baseline="0" noProof="0" dirty="0">
                <a:ln>
                  <a:noFill/>
                </a:ln>
                <a:solidFill>
                  <a:srgbClr val="004E9A"/>
                </a:solidFill>
                <a:effectLst/>
                <a:uLnTx/>
                <a:uFillTx/>
                <a:ea typeface="+mn-ea"/>
                <a:cs typeface="+mn-cs"/>
              </a:rPr>
              <a:t>Union Public Schools</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004E9A"/>
              </a:solidFill>
              <a:effectLst/>
              <a:uLnTx/>
              <a:uFillTx/>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1" i="0" u="sng" strike="noStrike" kern="1200" cap="none" spc="0" normalizeH="0" baseline="0" noProof="0" dirty="0">
                <a:ln>
                  <a:noFill/>
                </a:ln>
                <a:solidFill>
                  <a:srgbClr val="004E9A"/>
                </a:solidFill>
                <a:effectLst/>
                <a:uLnTx/>
                <a:uFillTx/>
                <a:ea typeface="+mn-ea"/>
                <a:cs typeface="+mn-cs"/>
              </a:rPr>
              <a:t>University of Central Oklahoma</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4E9A"/>
                </a:solidFill>
                <a:effectLst/>
                <a:uLnTx/>
                <a:uFillTx/>
                <a:ea typeface="+mn-ea"/>
                <a:cs typeface="+mn-cs"/>
              </a:rPr>
              <a:t>Edmond Public Schools</a:t>
            </a:r>
          </a:p>
        </p:txBody>
      </p:sp>
    </p:spTree>
    <p:extLst>
      <p:ext uri="{BB962C8B-B14F-4D97-AF65-F5344CB8AC3E}">
        <p14:creationId xmlns:p14="http://schemas.microsoft.com/office/powerpoint/2010/main" val="346598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83330-4648-37EC-62FA-9F536000D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DCA533-C4DB-243F-9E88-A2DEF59D4ED1}"/>
              </a:ext>
            </a:extLst>
          </p:cNvPr>
          <p:cNvSpPr>
            <a:spLocks noGrp="1"/>
          </p:cNvSpPr>
          <p:nvPr>
            <p:ph type="title"/>
          </p:nvPr>
        </p:nvSpPr>
        <p:spPr>
          <a:xfrm>
            <a:off x="1007706" y="4233397"/>
            <a:ext cx="11184294" cy="1619844"/>
          </a:xfrm>
        </p:spPr>
        <p:txBody>
          <a:bodyPr>
            <a:normAutofit/>
          </a:bodyPr>
          <a:lstStyle/>
          <a:p>
            <a:r>
              <a:rPr lang="en-US" sz="4000" dirty="0"/>
              <a:t>Data &amp; trends</a:t>
            </a:r>
          </a:p>
        </p:txBody>
      </p:sp>
    </p:spTree>
    <p:extLst>
      <p:ext uri="{BB962C8B-B14F-4D97-AF65-F5344CB8AC3E}">
        <p14:creationId xmlns:p14="http://schemas.microsoft.com/office/powerpoint/2010/main" val="33162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C822F0-0F52-86A6-838C-A9EC39C311D1}"/>
              </a:ext>
            </a:extLst>
          </p:cNvPr>
          <p:cNvSpPr>
            <a:spLocks noGrp="1"/>
          </p:cNvSpPr>
          <p:nvPr>
            <p:ph type="title"/>
          </p:nvPr>
        </p:nvSpPr>
        <p:spPr/>
        <p:txBody>
          <a:bodyPr/>
          <a:lstStyle/>
          <a:p>
            <a:r>
              <a:rPr lang="en-US" dirty="0"/>
              <a:t>Ten-year concurrent enrollment student headcount</a:t>
            </a:r>
          </a:p>
        </p:txBody>
      </p:sp>
      <p:graphicFrame>
        <p:nvGraphicFramePr>
          <p:cNvPr id="6" name="Content Placeholder 5" descr="Table shows increase of concurrent enrollment students over the past 10 years.">
            <a:extLst>
              <a:ext uri="{FF2B5EF4-FFF2-40B4-BE49-F238E27FC236}">
                <a16:creationId xmlns:a16="http://schemas.microsoft.com/office/drawing/2014/main" id="{7F271F71-F720-D6B9-F92C-4C49A60CC5A6}"/>
              </a:ext>
            </a:extLst>
          </p:cNvPr>
          <p:cNvGraphicFramePr>
            <a:graphicFrameLocks noGrp="1"/>
          </p:cNvGraphicFramePr>
          <p:nvPr>
            <p:ph idx="1"/>
            <p:extLst>
              <p:ext uri="{D42A27DB-BD31-4B8C-83A1-F6EECF244321}">
                <p14:modId xmlns:p14="http://schemas.microsoft.com/office/powerpoint/2010/main" val="1290205543"/>
              </p:ext>
            </p:extLst>
          </p:nvPr>
        </p:nvGraphicFramePr>
        <p:xfrm>
          <a:off x="408572" y="1768642"/>
          <a:ext cx="11374855" cy="4547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2579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7F86-373D-ABD5-C6A7-AA3580EF12B6}"/>
              </a:ext>
            </a:extLst>
          </p:cNvPr>
          <p:cNvSpPr>
            <a:spLocks noGrp="1"/>
          </p:cNvSpPr>
          <p:nvPr>
            <p:ph type="title"/>
          </p:nvPr>
        </p:nvSpPr>
        <p:spPr/>
        <p:txBody>
          <a:bodyPr/>
          <a:lstStyle/>
          <a:p>
            <a:r>
              <a:rPr lang="en-US" dirty="0"/>
              <a:t>Ten-year concurrent enrollment credit hour production</a:t>
            </a:r>
          </a:p>
        </p:txBody>
      </p:sp>
      <p:graphicFrame>
        <p:nvGraphicFramePr>
          <p:cNvPr id="4" name="Content Placeholder 3" descr="Table shows increase of concurrent enrollment credit hours over the past 10 years.">
            <a:extLst>
              <a:ext uri="{FF2B5EF4-FFF2-40B4-BE49-F238E27FC236}">
                <a16:creationId xmlns:a16="http://schemas.microsoft.com/office/drawing/2014/main" id="{C9E543F9-3494-B294-F944-4DD8C620259A}"/>
              </a:ext>
            </a:extLst>
          </p:cNvPr>
          <p:cNvGraphicFramePr>
            <a:graphicFrameLocks noGrp="1"/>
          </p:cNvGraphicFramePr>
          <p:nvPr>
            <p:ph idx="1"/>
            <p:extLst>
              <p:ext uri="{D42A27DB-BD31-4B8C-83A1-F6EECF244321}">
                <p14:modId xmlns:p14="http://schemas.microsoft.com/office/powerpoint/2010/main" val="3584541217"/>
              </p:ext>
            </p:extLst>
          </p:nvPr>
        </p:nvGraphicFramePr>
        <p:xfrm>
          <a:off x="246146" y="1744579"/>
          <a:ext cx="11699707" cy="4620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6227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A9F5-7897-4966-3BFF-0A822D9EB7D1}"/>
              </a:ext>
            </a:extLst>
          </p:cNvPr>
          <p:cNvSpPr>
            <a:spLocks noGrp="1"/>
          </p:cNvSpPr>
          <p:nvPr>
            <p:ph type="title"/>
          </p:nvPr>
        </p:nvSpPr>
        <p:spPr/>
        <p:txBody>
          <a:bodyPr/>
          <a:lstStyle/>
          <a:p>
            <a:r>
              <a:rPr lang="en-US" dirty="0"/>
              <a:t>2024-25 institutional headcount</a:t>
            </a:r>
          </a:p>
        </p:txBody>
      </p:sp>
      <p:graphicFrame>
        <p:nvGraphicFramePr>
          <p:cNvPr id="4" name="Content Placeholder 5" descr="graph showing the institutional headcount">
            <a:extLst>
              <a:ext uri="{FF2B5EF4-FFF2-40B4-BE49-F238E27FC236}">
                <a16:creationId xmlns:a16="http://schemas.microsoft.com/office/drawing/2014/main" id="{3F216B40-AA9B-88CD-B2CD-DFE655098902}"/>
              </a:ext>
            </a:extLst>
          </p:cNvPr>
          <p:cNvGraphicFramePr>
            <a:graphicFrameLocks noGrp="1"/>
          </p:cNvGraphicFramePr>
          <p:nvPr>
            <p:ph idx="1"/>
            <p:extLst>
              <p:ext uri="{D42A27DB-BD31-4B8C-83A1-F6EECF244321}">
                <p14:modId xmlns:p14="http://schemas.microsoft.com/office/powerpoint/2010/main" val="497747265"/>
              </p:ext>
            </p:extLst>
          </p:nvPr>
        </p:nvGraphicFramePr>
        <p:xfrm>
          <a:off x="182479" y="1780673"/>
          <a:ext cx="11827041" cy="4584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21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B3CB-B3E4-4B96-6182-5A28C50F7F62}"/>
              </a:ext>
            </a:extLst>
          </p:cNvPr>
          <p:cNvSpPr>
            <a:spLocks noGrp="1"/>
          </p:cNvSpPr>
          <p:nvPr>
            <p:ph type="title"/>
          </p:nvPr>
        </p:nvSpPr>
        <p:spPr/>
        <p:txBody>
          <a:bodyPr/>
          <a:lstStyle/>
          <a:p>
            <a:r>
              <a:rPr lang="en-US" dirty="0"/>
              <a:t>2024-25 institutional tier enrollment</a:t>
            </a:r>
          </a:p>
        </p:txBody>
      </p:sp>
      <p:graphicFrame>
        <p:nvGraphicFramePr>
          <p:cNvPr id="4" name="Content Placeholder 3" descr="Chart showing 24-25 enrollment by institutional tier">
            <a:extLst>
              <a:ext uri="{FF2B5EF4-FFF2-40B4-BE49-F238E27FC236}">
                <a16:creationId xmlns:a16="http://schemas.microsoft.com/office/drawing/2014/main" id="{433ADE33-F09A-30F6-4469-4016AF71A34F}"/>
              </a:ext>
            </a:extLst>
          </p:cNvPr>
          <p:cNvGraphicFramePr>
            <a:graphicFrameLocks noGrp="1"/>
          </p:cNvGraphicFramePr>
          <p:nvPr>
            <p:ph idx="1"/>
            <p:extLst>
              <p:ext uri="{D42A27DB-BD31-4B8C-83A1-F6EECF244321}">
                <p14:modId xmlns:p14="http://schemas.microsoft.com/office/powerpoint/2010/main" val="3041032410"/>
              </p:ext>
            </p:extLst>
          </p:nvPr>
        </p:nvGraphicFramePr>
        <p:xfrm>
          <a:off x="1390833" y="1854033"/>
          <a:ext cx="6805796" cy="41306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2D849B7-D847-4319-A01E-0B49B33833DE}"/>
              </a:ext>
            </a:extLst>
          </p:cNvPr>
          <p:cNvSpPr txBox="1"/>
          <p:nvPr/>
        </p:nvSpPr>
        <p:spPr>
          <a:xfrm>
            <a:off x="8316828" y="1854033"/>
            <a:ext cx="2908636" cy="41088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Current enrollment trends show that </a:t>
            </a:r>
            <a:r>
              <a:rPr kumimoji="0" lang="en-US" sz="1800" b="1" i="0" u="none" strike="noStrike" kern="0" cap="none" spc="0" normalizeH="0" baseline="0" noProof="0" dirty="0">
                <a:ln>
                  <a:noFill/>
                </a:ln>
                <a:solidFill>
                  <a:srgbClr val="000000"/>
                </a:solidFill>
                <a:effectLst/>
                <a:uLnTx/>
                <a:uFillTx/>
                <a:latin typeface="Arial"/>
                <a:cs typeface="Arial"/>
                <a:sym typeface="Arial"/>
              </a:rPr>
              <a:t>72% of students are enrolled at community colleges</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1" i="0" u="none" strike="noStrike" kern="0" cap="none" spc="0" normalizeH="0" baseline="0" noProof="0" dirty="0">
                <a:ln>
                  <a:noFill/>
                </a:ln>
                <a:solidFill>
                  <a:srgbClr val="000000"/>
                </a:solidFill>
                <a:effectLst/>
                <a:uLnTx/>
                <a:uFillTx/>
                <a:latin typeface="Arial"/>
                <a:cs typeface="Arial"/>
                <a:sym typeface="Arial"/>
              </a:rPr>
              <a:t>22% at regional universities</a:t>
            </a:r>
            <a:r>
              <a:rPr kumimoji="0" lang="en-US" sz="1800" b="0" i="0" u="none" strike="noStrike" kern="0" cap="none" spc="0" normalizeH="0" baseline="0" noProof="0" dirty="0">
                <a:ln>
                  <a:noFill/>
                </a:ln>
                <a:solidFill>
                  <a:srgbClr val="000000"/>
                </a:solidFill>
                <a:effectLst/>
                <a:uLnTx/>
                <a:uFillTx/>
                <a:latin typeface="Arial"/>
                <a:cs typeface="Arial"/>
                <a:sym typeface="Arial"/>
              </a:rPr>
              <a:t>, and only </a:t>
            </a:r>
            <a:r>
              <a:rPr kumimoji="0" lang="en-US" sz="1800" b="1" i="0" u="none" strike="noStrike" kern="0" cap="none" spc="0" normalizeH="0" baseline="0" noProof="0" dirty="0">
                <a:ln>
                  <a:noFill/>
                </a:ln>
                <a:solidFill>
                  <a:srgbClr val="000000"/>
                </a:solidFill>
                <a:effectLst/>
                <a:uLnTx/>
                <a:uFillTx/>
                <a:latin typeface="Arial"/>
                <a:cs typeface="Arial"/>
                <a:sym typeface="Arial"/>
              </a:rPr>
              <a:t>6% at research institutions</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This breakdown underscores the pivotal role community colleges play in serving the majority of our student population, offering accessible and affordable pathways. </a:t>
            </a:r>
          </a:p>
        </p:txBody>
      </p:sp>
    </p:spTree>
    <p:extLst>
      <p:ext uri="{BB962C8B-B14F-4D97-AF65-F5344CB8AC3E}">
        <p14:creationId xmlns:p14="http://schemas.microsoft.com/office/powerpoint/2010/main" val="791637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00199-4DF0-2147-2062-F9BE84BF86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A8E889-F586-5A43-CE5D-0EC26547AA16}"/>
              </a:ext>
            </a:extLst>
          </p:cNvPr>
          <p:cNvSpPr>
            <a:spLocks noGrp="1"/>
          </p:cNvSpPr>
          <p:nvPr>
            <p:ph type="title"/>
          </p:nvPr>
        </p:nvSpPr>
        <p:spPr>
          <a:xfrm>
            <a:off x="1007706" y="4233397"/>
            <a:ext cx="11184294" cy="1619844"/>
          </a:xfrm>
        </p:spPr>
        <p:txBody>
          <a:bodyPr>
            <a:normAutofit/>
          </a:bodyPr>
          <a:lstStyle/>
          <a:p>
            <a:r>
              <a:rPr lang="en-US" sz="4000" dirty="0"/>
              <a:t>Professional network and events</a:t>
            </a:r>
          </a:p>
        </p:txBody>
      </p:sp>
    </p:spTree>
    <p:extLst>
      <p:ext uri="{BB962C8B-B14F-4D97-AF65-F5344CB8AC3E}">
        <p14:creationId xmlns:p14="http://schemas.microsoft.com/office/powerpoint/2010/main" val="139551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96AE-8694-25FB-84C7-63B695FC2FFC}"/>
              </a:ext>
            </a:extLst>
          </p:cNvPr>
          <p:cNvSpPr>
            <a:spLocks noGrp="1"/>
          </p:cNvSpPr>
          <p:nvPr>
            <p:ph type="title"/>
          </p:nvPr>
        </p:nvSpPr>
        <p:spPr>
          <a:xfrm>
            <a:off x="1399592" y="326571"/>
            <a:ext cx="4013213" cy="1600201"/>
          </a:xfrm>
        </p:spPr>
        <p:txBody>
          <a:bodyPr anchor="b">
            <a:normAutofit/>
          </a:bodyPr>
          <a:lstStyle/>
          <a:p>
            <a:r>
              <a:rPr lang="en-US"/>
              <a:t>Agenda</a:t>
            </a:r>
          </a:p>
        </p:txBody>
      </p:sp>
      <p:graphicFrame>
        <p:nvGraphicFramePr>
          <p:cNvPr id="5" name="Content Placeholder 4">
            <a:extLst>
              <a:ext uri="{FF2B5EF4-FFF2-40B4-BE49-F238E27FC236}">
                <a16:creationId xmlns:a16="http://schemas.microsoft.com/office/drawing/2014/main" id="{D65518DD-AAA5-192E-4C71-2D89CCFF323E}"/>
              </a:ext>
            </a:extLst>
          </p:cNvPr>
          <p:cNvGraphicFramePr>
            <a:graphicFrameLocks noGrp="1"/>
          </p:cNvGraphicFramePr>
          <p:nvPr>
            <p:ph idx="1"/>
            <p:extLst>
              <p:ext uri="{D42A27DB-BD31-4B8C-83A1-F6EECF244321}">
                <p14:modId xmlns:p14="http://schemas.microsoft.com/office/powerpoint/2010/main" val="514534221"/>
              </p:ext>
              <p:ext uri="{E7BDC344-281C-4309-B0C6-D0EE65EED2A8}">
                <p202:designPr xmlns:p202="http://schemas.microsoft.com/office/powerpoint/2020/02/main">
                  <p202:designTagLst>
                    <p202:designTag name="ARCH:1:CLS" val="StackedSequentialRowTable"/>
                  </p202:designTagLst>
                </p202:designPr>
              </p:ext>
            </p:extLst>
          </p:nvPr>
        </p:nvGraphicFramePr>
        <p:xfrm>
          <a:off x="5674678" y="494024"/>
          <a:ext cx="6172201" cy="5590039"/>
        </p:xfrm>
        <a:graphic>
          <a:graphicData uri="http://schemas.openxmlformats.org/drawingml/2006/table">
            <a:tbl>
              <a:tblPr bandRow="1">
                <a:noFill/>
                <a:tableStyleId>{5C22544A-7EE6-4342-B048-85BDC9FD1C3A}</a:tableStyleId>
              </a:tblPr>
              <a:tblGrid>
                <a:gridCol w="1455346">
                  <a:extLst>
                    <a:ext uri="{9D8B030D-6E8A-4147-A177-3AD203B41FA5}">
                      <a16:colId xmlns:a16="http://schemas.microsoft.com/office/drawing/2014/main" val="584750850"/>
                    </a:ext>
                  </a:extLst>
                </a:gridCol>
                <a:gridCol w="4716855">
                  <a:extLst>
                    <a:ext uri="{9D8B030D-6E8A-4147-A177-3AD203B41FA5}">
                      <a16:colId xmlns:a16="http://schemas.microsoft.com/office/drawing/2014/main" val="1758445654"/>
                    </a:ext>
                  </a:extLst>
                </a:gridCol>
              </a:tblGrid>
              <a:tr h="798577">
                <a:tc>
                  <a:txBody>
                    <a:bodyPr/>
                    <a:lstStyle/>
                    <a:p>
                      <a:pPr>
                        <a:buNone/>
                      </a:pPr>
                      <a:r>
                        <a:rPr lang="en-US" sz="3200" b="1" cap="none" spc="0">
                          <a:solidFill>
                            <a:schemeClr val="accent1"/>
                          </a:solidFill>
                        </a:rPr>
                        <a:t>01</a:t>
                      </a:r>
                    </a:p>
                  </a:txBody>
                  <a:tcPr marL="137160" marR="137160" marT="137160" marB="137160"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US" sz="2000" b="0" cap="none" spc="0">
                          <a:solidFill>
                            <a:schemeClr val="tx1"/>
                          </a:solidFill>
                        </a:rPr>
                        <a:t>What is Concurrent Enrollment?</a:t>
                      </a:r>
                    </a:p>
                  </a:txBody>
                  <a:tcPr marL="137160" marR="137160" marT="137160" marB="137160"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023503979"/>
                  </a:ext>
                </a:extLst>
              </a:tr>
              <a:tr h="798577">
                <a:tc>
                  <a:txBody>
                    <a:bodyPr/>
                    <a:lstStyle/>
                    <a:p>
                      <a:pPr>
                        <a:buNone/>
                      </a:pPr>
                      <a:r>
                        <a:rPr lang="en-US" sz="3200" b="1" cap="none" spc="0">
                          <a:solidFill>
                            <a:schemeClr val="accent1"/>
                          </a:solidFill>
                        </a:rPr>
                        <a:t>02</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a:solidFill>
                            <a:schemeClr val="tx1"/>
                          </a:solidFill>
                        </a:rPr>
                        <a:t>Eligibility and Requirements</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846968248"/>
                  </a:ext>
                </a:extLst>
              </a:tr>
              <a:tr h="798577">
                <a:tc>
                  <a:txBody>
                    <a:bodyPr/>
                    <a:lstStyle/>
                    <a:p>
                      <a:pPr>
                        <a:buNone/>
                      </a:pPr>
                      <a:r>
                        <a:rPr lang="en-US" sz="3200" b="1" cap="none" spc="0">
                          <a:solidFill>
                            <a:schemeClr val="accent1"/>
                          </a:solidFill>
                        </a:rPr>
                        <a:t>03</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a:solidFill>
                            <a:schemeClr val="tx1"/>
                          </a:solidFill>
                        </a:rPr>
                        <a:t>High School Application of Credits</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66804322"/>
                  </a:ext>
                </a:extLst>
              </a:tr>
              <a:tr h="798577">
                <a:tc>
                  <a:txBody>
                    <a:bodyPr/>
                    <a:lstStyle/>
                    <a:p>
                      <a:pPr>
                        <a:buNone/>
                      </a:pPr>
                      <a:r>
                        <a:rPr lang="en-US" sz="3200" b="1" cap="none" spc="0">
                          <a:solidFill>
                            <a:schemeClr val="accent1"/>
                          </a:solidFill>
                        </a:rPr>
                        <a:t>04</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a:solidFill>
                            <a:schemeClr val="tx1"/>
                          </a:solidFill>
                        </a:rPr>
                        <a:t>Counselor + Student Support Tools</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163163039"/>
                  </a:ext>
                </a:extLst>
              </a:tr>
              <a:tr h="798577">
                <a:tc>
                  <a:txBody>
                    <a:bodyPr/>
                    <a:lstStyle/>
                    <a:p>
                      <a:pPr>
                        <a:buNone/>
                      </a:pPr>
                      <a:r>
                        <a:rPr lang="en-US" sz="3200" b="1" cap="none" spc="0">
                          <a:solidFill>
                            <a:schemeClr val="accent1"/>
                          </a:solidFill>
                        </a:rPr>
                        <a:t>05</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a:solidFill>
                            <a:schemeClr val="tx1"/>
                          </a:solidFill>
                        </a:rPr>
                        <a:t>Programs &amp; Partnerships</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982568816"/>
                  </a:ext>
                </a:extLst>
              </a:tr>
              <a:tr h="798577">
                <a:tc>
                  <a:txBody>
                    <a:bodyPr/>
                    <a:lstStyle/>
                    <a:p>
                      <a:pPr>
                        <a:buNone/>
                      </a:pPr>
                      <a:r>
                        <a:rPr lang="en-US" sz="3200" b="1" cap="none" spc="0">
                          <a:solidFill>
                            <a:schemeClr val="accent1"/>
                          </a:solidFill>
                        </a:rPr>
                        <a:t>06</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a:solidFill>
                            <a:schemeClr val="tx1"/>
                          </a:solidFill>
                        </a:rPr>
                        <a:t>Data &amp; Trends</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293782341"/>
                  </a:ext>
                </a:extLst>
              </a:tr>
              <a:tr h="798577">
                <a:tc>
                  <a:txBody>
                    <a:bodyPr/>
                    <a:lstStyle/>
                    <a:p>
                      <a:pPr>
                        <a:buNone/>
                      </a:pPr>
                      <a:r>
                        <a:rPr lang="en-US" sz="3200" b="1" cap="none" spc="0">
                          <a:solidFill>
                            <a:schemeClr val="accent1"/>
                          </a:solidFill>
                        </a:rPr>
                        <a:t>07</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en-US" sz="2000" b="0" cap="none" spc="0">
                          <a:solidFill>
                            <a:schemeClr val="tx1"/>
                          </a:solidFill>
                        </a:rPr>
                        <a:t>Professional Network &amp; Events</a:t>
                      </a:r>
                    </a:p>
                  </a:txBody>
                  <a:tcPr marL="137160" marR="137160" marT="137160" marB="137160"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3516004144"/>
                  </a:ext>
                </a:extLst>
              </a:tr>
            </a:tbl>
          </a:graphicData>
        </a:graphic>
      </p:graphicFrame>
    </p:spTree>
    <p:extLst>
      <p:ext uri="{BB962C8B-B14F-4D97-AF65-F5344CB8AC3E}">
        <p14:creationId xmlns:p14="http://schemas.microsoft.com/office/powerpoint/2010/main" val="812847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219941-341C-8451-266F-7E5BFFCF450F}"/>
              </a:ext>
            </a:extLst>
          </p:cNvPr>
          <p:cNvSpPr txBox="1"/>
          <p:nvPr/>
        </p:nvSpPr>
        <p:spPr>
          <a:xfrm>
            <a:off x="272716" y="3169963"/>
            <a:ext cx="11646568"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Want to join a network of concurrent enrollment professionals? Considering signing up for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Oklahoma Alliance of Dual Credit Partnerships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(OADCP) an affiliated chapter with the National Alliance of Concurrent Enrollment Partnerships (NACEP).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What is NACEP?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sole accrediting body for concurrent enrollment partnerships, ensures programs meet high standards for smooth student transitions to college and continuous professional development. To support their national network of members and advance the field, they actively share the latest knowledge on best practices, research, and advocacy.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OADCP is committed to fostering excellence in dual credit programs, ensuring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they meet the diverse needs of high school students. </a:t>
            </a:r>
          </a:p>
        </p:txBody>
      </p:sp>
      <p:cxnSp>
        <p:nvCxnSpPr>
          <p:cNvPr id="6" name="Straight Connector 5">
            <a:extLst>
              <a:ext uri="{FF2B5EF4-FFF2-40B4-BE49-F238E27FC236}">
                <a16:creationId xmlns:a16="http://schemas.microsoft.com/office/drawing/2014/main" id="{8C9A1EE5-C1C0-6947-CE53-A9A645C25617}"/>
              </a:ext>
              <a:ext uri="{C183D7F6-B498-43B3-948B-1728B52AA6E4}">
                <adec:decorative xmlns:adec="http://schemas.microsoft.com/office/drawing/2017/decorative" val="1"/>
              </a:ext>
            </a:extLst>
          </p:cNvPr>
          <p:cNvCxnSpPr>
            <a:cxnSpLocks/>
          </p:cNvCxnSpPr>
          <p:nvPr/>
        </p:nvCxnSpPr>
        <p:spPr>
          <a:xfrm>
            <a:off x="382190" y="2978064"/>
            <a:ext cx="1142762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pic>
        <p:nvPicPr>
          <p:cNvPr id="8" name="Picture 7" descr="Oklahoma Alliance of Dual Credit Partnerships Logo">
            <a:extLst>
              <a:ext uri="{FF2B5EF4-FFF2-40B4-BE49-F238E27FC236}">
                <a16:creationId xmlns:a16="http://schemas.microsoft.com/office/drawing/2014/main" id="{B7F1F255-2BC0-7894-F270-3125D8BB9E18}"/>
              </a:ext>
            </a:extLst>
          </p:cNvPr>
          <p:cNvPicPr>
            <a:picLocks noChangeAspect="1"/>
          </p:cNvPicPr>
          <p:nvPr/>
        </p:nvPicPr>
        <p:blipFill>
          <a:blip r:embed="rId2"/>
          <a:stretch>
            <a:fillRect/>
          </a:stretch>
        </p:blipFill>
        <p:spPr>
          <a:xfrm>
            <a:off x="4373095" y="252285"/>
            <a:ext cx="3445810" cy="2326139"/>
          </a:xfrm>
          <a:prstGeom prst="rect">
            <a:avLst/>
          </a:prstGeom>
        </p:spPr>
      </p:pic>
      <p:pic>
        <p:nvPicPr>
          <p:cNvPr id="9" name="Picture 8" descr="QR code to the Oklahoma Alliance of Dual Credit Partnerships (OADCP)">
            <a:extLst>
              <a:ext uri="{FF2B5EF4-FFF2-40B4-BE49-F238E27FC236}">
                <a16:creationId xmlns:a16="http://schemas.microsoft.com/office/drawing/2014/main" id="{C8DFFE21-10D0-E733-5113-307FCCADA2DB}"/>
              </a:ext>
            </a:extLst>
          </p:cNvPr>
          <p:cNvPicPr>
            <a:picLocks noChangeAspect="1"/>
          </p:cNvPicPr>
          <p:nvPr/>
        </p:nvPicPr>
        <p:blipFill>
          <a:blip r:embed="rId3"/>
          <a:stretch>
            <a:fillRect/>
          </a:stretch>
        </p:blipFill>
        <p:spPr>
          <a:xfrm>
            <a:off x="10441830" y="252285"/>
            <a:ext cx="1502517" cy="1444166"/>
          </a:xfrm>
          <a:prstGeom prst="rect">
            <a:avLst/>
          </a:prstGeom>
        </p:spPr>
      </p:pic>
    </p:spTree>
    <p:extLst>
      <p:ext uri="{BB962C8B-B14F-4D97-AF65-F5344CB8AC3E}">
        <p14:creationId xmlns:p14="http://schemas.microsoft.com/office/powerpoint/2010/main" val="2921114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0AC7-36D3-F163-318B-8D6264484044}"/>
              </a:ext>
            </a:extLst>
          </p:cNvPr>
          <p:cNvSpPr>
            <a:spLocks noGrp="1"/>
          </p:cNvSpPr>
          <p:nvPr>
            <p:ph type="title"/>
          </p:nvPr>
        </p:nvSpPr>
        <p:spPr/>
        <p:txBody>
          <a:bodyPr>
            <a:normAutofit fontScale="90000"/>
          </a:bodyPr>
          <a:lstStyle/>
          <a:p>
            <a:r>
              <a:rPr lang="en-US" dirty="0"/>
              <a:t>2026 webinar schedule – become a member to receive registration links!</a:t>
            </a:r>
          </a:p>
        </p:txBody>
      </p:sp>
      <p:sp>
        <p:nvSpPr>
          <p:cNvPr id="3" name="Content Placeholder 2">
            <a:extLst>
              <a:ext uri="{FF2B5EF4-FFF2-40B4-BE49-F238E27FC236}">
                <a16:creationId xmlns:a16="http://schemas.microsoft.com/office/drawing/2014/main" id="{5E7A1A76-2D0C-7B2B-4818-4961EE97BB30}"/>
              </a:ext>
            </a:extLst>
          </p:cNvPr>
          <p:cNvSpPr>
            <a:spLocks noGrp="1"/>
          </p:cNvSpPr>
          <p:nvPr>
            <p:ph idx="1"/>
          </p:nvPr>
        </p:nvSpPr>
        <p:spPr>
          <a:xfrm>
            <a:off x="120316" y="1793162"/>
            <a:ext cx="11923295" cy="4571543"/>
          </a:xfrm>
        </p:spPr>
        <p:txBody>
          <a:bodyPr>
            <a:normAutofit fontScale="25000" lnSpcReduction="20000"/>
          </a:bodyPr>
          <a:lstStyle/>
          <a:p>
            <a:pPr marL="0" indent="0">
              <a:lnSpc>
                <a:spcPct val="120000"/>
              </a:lnSpc>
              <a:spcBef>
                <a:spcPts val="0"/>
              </a:spcBef>
              <a:buClrTx/>
              <a:buNone/>
              <a:defRPr/>
            </a:pPr>
            <a:r>
              <a:rPr lang="en-US" sz="6000" b="1" dirty="0"/>
              <a:t>February 18</a:t>
            </a:r>
            <a:r>
              <a:rPr lang="en-US" sz="6000" b="1" baseline="30000" dirty="0"/>
              <a:t>th</a:t>
            </a:r>
            <a:r>
              <a:rPr lang="en-US" sz="6000" b="1" dirty="0"/>
              <a:t> at 2:15 pm </a:t>
            </a:r>
          </a:p>
          <a:p>
            <a:pPr fontAlgn="base">
              <a:lnSpc>
                <a:spcPct val="120000"/>
              </a:lnSpc>
              <a:spcBef>
                <a:spcPts val="0"/>
              </a:spcBef>
            </a:pPr>
            <a:r>
              <a:rPr lang="en-US" sz="4400" b="1" dirty="0"/>
              <a:t>Title:</a:t>
            </a:r>
            <a:r>
              <a:rPr lang="en-US" sz="4400" dirty="0"/>
              <a:t> Insights from LA: Key Takeaways from the National Alliance for Concurrent Enrollment Programs Conference</a:t>
            </a:r>
          </a:p>
          <a:p>
            <a:pPr fontAlgn="base">
              <a:lnSpc>
                <a:spcPct val="120000"/>
              </a:lnSpc>
              <a:spcBef>
                <a:spcPts val="0"/>
              </a:spcBef>
            </a:pPr>
            <a:r>
              <a:rPr lang="en-US" sz="4400" b="1" dirty="0"/>
              <a:t>Description:</a:t>
            </a:r>
            <a:r>
              <a:rPr lang="en-US" sz="4400" dirty="0"/>
              <a:t> Join us for an engaging session where presenters share highlights from the sessions; they attended at the NACEP National Conference in Los Angeles, CA. Discover emerging trends, innovative practices, and actionable strategies, shaping concurrent enrollment programs nationwide. Whether you’re looking to enhance partnerships, improve student outcomes, or stay ahead of policy changes, this recap will provide valuable insights and practical ideas to bring back to your institution.</a:t>
            </a:r>
          </a:p>
          <a:p>
            <a:pPr fontAlgn="base">
              <a:lnSpc>
                <a:spcPct val="120000"/>
              </a:lnSpc>
              <a:spcBef>
                <a:spcPts val="0"/>
              </a:spcBef>
            </a:pPr>
            <a:endParaRPr lang="en-US" dirty="0"/>
          </a:p>
          <a:p>
            <a:pPr marL="0" indent="0" fontAlgn="base">
              <a:lnSpc>
                <a:spcPct val="120000"/>
              </a:lnSpc>
              <a:spcBef>
                <a:spcPts val="0"/>
              </a:spcBef>
              <a:buNone/>
            </a:pPr>
            <a:r>
              <a:rPr lang="en-US" sz="6000" b="1" dirty="0"/>
              <a:t>April 8</a:t>
            </a:r>
            <a:r>
              <a:rPr lang="en-US" sz="6000" b="1" baseline="30000" dirty="0"/>
              <a:t>th</a:t>
            </a:r>
            <a:r>
              <a:rPr lang="en-US" sz="6000" b="1" dirty="0"/>
              <a:t> at 2:15 pm </a:t>
            </a:r>
          </a:p>
          <a:p>
            <a:pPr fontAlgn="base">
              <a:lnSpc>
                <a:spcPct val="120000"/>
              </a:lnSpc>
              <a:spcBef>
                <a:spcPts val="0"/>
              </a:spcBef>
            </a:pPr>
            <a:r>
              <a:rPr lang="en-US" sz="4400" b="1" dirty="0"/>
              <a:t>Title:</a:t>
            </a:r>
            <a:r>
              <a:rPr lang="en-US" sz="4400" dirty="0"/>
              <a:t> Real Talk from Oklahoma Counselors: Navigating Concurrent Enrollment</a:t>
            </a:r>
          </a:p>
          <a:p>
            <a:pPr fontAlgn="base">
              <a:lnSpc>
                <a:spcPct val="120000"/>
              </a:lnSpc>
              <a:spcBef>
                <a:spcPts val="0"/>
              </a:spcBef>
            </a:pPr>
            <a:r>
              <a:rPr lang="en-US" sz="4400" b="1" dirty="0"/>
              <a:t>Description:</a:t>
            </a:r>
            <a:r>
              <a:rPr lang="en-US" sz="4400" dirty="0"/>
              <a:t> Hear directly from Oklahoma high school counselors about what it’s really like to guide students through concurrent enrollment. They’ll share their experiences with advising and registration—what works, what’s confusing, and how they keep students on track despite challenges like unclear program rules and limited training. You’ll get practical ideas straight from the people doing the work every day, including tips for better training and stronger partnerships between schools and colleges. If you’re involved in concurrent enrollment in any way, this session will give you real-world insights and strategies to help counselors—and students—succeed.</a:t>
            </a:r>
            <a:br>
              <a:rPr lang="en-US" dirty="0"/>
            </a:br>
            <a:endParaRPr lang="en-US" dirty="0"/>
          </a:p>
          <a:p>
            <a:pPr marL="0" indent="0" fontAlgn="base">
              <a:lnSpc>
                <a:spcPct val="120000"/>
              </a:lnSpc>
              <a:spcBef>
                <a:spcPts val="0"/>
              </a:spcBef>
              <a:buNone/>
            </a:pPr>
            <a:r>
              <a:rPr lang="en-US" sz="6000" b="1" dirty="0"/>
              <a:t>September 23</a:t>
            </a:r>
            <a:r>
              <a:rPr lang="en-US" sz="6000" b="1" baseline="30000" dirty="0"/>
              <a:t>rd</a:t>
            </a:r>
            <a:r>
              <a:rPr lang="en-US" sz="6000" b="1" dirty="0"/>
              <a:t> at 2:15 pm </a:t>
            </a:r>
          </a:p>
          <a:p>
            <a:pPr fontAlgn="base">
              <a:lnSpc>
                <a:spcPct val="120000"/>
              </a:lnSpc>
              <a:spcBef>
                <a:spcPts val="0"/>
              </a:spcBef>
            </a:pPr>
            <a:r>
              <a:rPr lang="en-US" sz="4400" b="1" dirty="0"/>
              <a:t>Title:</a:t>
            </a:r>
            <a:r>
              <a:rPr lang="en-US" sz="4400" dirty="0"/>
              <a:t> Spotlight on Success: Innovative Concurrent Enrollment Programs Across Oklahoma</a:t>
            </a:r>
          </a:p>
          <a:p>
            <a:pPr fontAlgn="base">
              <a:lnSpc>
                <a:spcPct val="120000"/>
              </a:lnSpc>
              <a:spcBef>
                <a:spcPts val="0"/>
              </a:spcBef>
            </a:pPr>
            <a:r>
              <a:rPr lang="en-US" sz="4400" b="1" dirty="0"/>
              <a:t>Description:</a:t>
            </a:r>
            <a:r>
              <a:rPr lang="en-US" sz="4400" dirty="0"/>
              <a:t> Join us for an inspiring showcase of concurrent enrollment success stories from across Oklahoma. This webinar will highlight innovative programs, creative partnerships, and impactful student outcomes that are shaping the future of dual credit. Hear directly from educators, administrators, and students who are leading the way with scalable models, community collaboration, and bold ideas. Whether you're looking to strengthen your existing program or launch new initiatives, this session will offer practical insights and proven strategies to elevate your work.</a:t>
            </a:r>
          </a:p>
          <a:p>
            <a:pPr marL="0" indent="0" fontAlgn="base">
              <a:lnSpc>
                <a:spcPct val="120000"/>
              </a:lnSpc>
              <a:spcBef>
                <a:spcPts val="0"/>
              </a:spcBef>
              <a:buNone/>
            </a:pPr>
            <a:endParaRPr lang="en-US" dirty="0"/>
          </a:p>
          <a:p>
            <a:pPr marL="0" indent="0" fontAlgn="base">
              <a:lnSpc>
                <a:spcPct val="120000"/>
              </a:lnSpc>
              <a:spcBef>
                <a:spcPts val="0"/>
              </a:spcBef>
              <a:buNone/>
            </a:pPr>
            <a:r>
              <a:rPr lang="en-US" sz="6000" b="1" dirty="0"/>
              <a:t>November 4</a:t>
            </a:r>
            <a:r>
              <a:rPr lang="en-US" sz="6000" b="1" baseline="30000" dirty="0"/>
              <a:t>th</a:t>
            </a:r>
            <a:r>
              <a:rPr lang="en-US" sz="6000" b="1" dirty="0"/>
              <a:t> at 2:15 pm </a:t>
            </a:r>
          </a:p>
          <a:p>
            <a:pPr fontAlgn="base">
              <a:lnSpc>
                <a:spcPct val="120000"/>
              </a:lnSpc>
              <a:spcBef>
                <a:spcPts val="0"/>
              </a:spcBef>
            </a:pPr>
            <a:r>
              <a:rPr lang="en-US" sz="4400" b="1" dirty="0"/>
              <a:t>Title:</a:t>
            </a:r>
            <a:r>
              <a:rPr lang="en-US" sz="4400" dirty="0"/>
              <a:t> From Cleveland to Oklahoma: Practical Takeaways from the NACEP Conference</a:t>
            </a:r>
          </a:p>
          <a:p>
            <a:pPr fontAlgn="base">
              <a:lnSpc>
                <a:spcPct val="120000"/>
              </a:lnSpc>
              <a:spcBef>
                <a:spcPts val="0"/>
              </a:spcBef>
            </a:pPr>
            <a:r>
              <a:rPr lang="en-US" sz="4400" b="1" dirty="0"/>
              <a:t>Description:</a:t>
            </a:r>
            <a:r>
              <a:rPr lang="en-US" sz="4400" dirty="0"/>
              <a:t> Join us for an informational session to learn from presenters who attended the NACEP National Conference in Cleveland, Ohio. They’ll share what they heard, learned, and brought back from the conference, highlighting key ideas and takeaways related to concurrent enrollment. This session offers an opportunity to gather practical insights and ideas you can apply at your own institution or district.</a:t>
            </a:r>
          </a:p>
        </p:txBody>
      </p:sp>
    </p:spTree>
    <p:extLst>
      <p:ext uri="{BB962C8B-B14F-4D97-AF65-F5344CB8AC3E}">
        <p14:creationId xmlns:p14="http://schemas.microsoft.com/office/powerpoint/2010/main" val="1673168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E360-0A38-5F6C-D171-18E159A3E4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C2C69-869D-9C0F-EABB-97F7C93354B4}"/>
              </a:ext>
            </a:extLst>
          </p:cNvPr>
          <p:cNvSpPr>
            <a:spLocks noGrp="1"/>
          </p:cNvSpPr>
          <p:nvPr>
            <p:ph type="title"/>
          </p:nvPr>
        </p:nvSpPr>
        <p:spPr>
          <a:xfrm>
            <a:off x="1007706" y="4233397"/>
            <a:ext cx="11184294" cy="1619844"/>
          </a:xfrm>
        </p:spPr>
        <p:txBody>
          <a:bodyPr>
            <a:normAutofit/>
          </a:bodyPr>
          <a:lstStyle/>
          <a:p>
            <a:r>
              <a:rPr lang="en-US" sz="4000" dirty="0"/>
              <a:t>Course review process</a:t>
            </a:r>
          </a:p>
        </p:txBody>
      </p:sp>
    </p:spTree>
    <p:extLst>
      <p:ext uri="{BB962C8B-B14F-4D97-AF65-F5344CB8AC3E}">
        <p14:creationId xmlns:p14="http://schemas.microsoft.com/office/powerpoint/2010/main" val="269788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able outlining the process for locally approved courses">
            <a:extLst>
              <a:ext uri="{FF2B5EF4-FFF2-40B4-BE49-F238E27FC236}">
                <a16:creationId xmlns:a16="http://schemas.microsoft.com/office/drawing/2014/main" id="{C346938A-E07E-2B0D-24AC-8BB96993B782}"/>
              </a:ext>
            </a:extLst>
          </p:cNvPr>
          <p:cNvGraphicFramePr>
            <a:graphicFrameLocks noGrp="1"/>
          </p:cNvGraphicFramePr>
          <p:nvPr>
            <p:extLst>
              <p:ext uri="{D42A27DB-BD31-4B8C-83A1-F6EECF244321}">
                <p14:modId xmlns:p14="http://schemas.microsoft.com/office/powerpoint/2010/main" val="1624382881"/>
              </p:ext>
            </p:extLst>
          </p:nvPr>
        </p:nvGraphicFramePr>
        <p:xfrm>
          <a:off x="1643975" y="320834"/>
          <a:ext cx="10184860" cy="5981950"/>
        </p:xfrm>
        <a:graphic>
          <a:graphicData uri="http://schemas.openxmlformats.org/drawingml/2006/table">
            <a:tbl>
              <a:tblPr firstRow="1" bandRow="1">
                <a:tableStyleId>{5C22544A-7EE6-4342-B048-85BDC9FD1C3A}</a:tableStyleId>
              </a:tblPr>
              <a:tblGrid>
                <a:gridCol w="2431915">
                  <a:extLst>
                    <a:ext uri="{9D8B030D-6E8A-4147-A177-3AD203B41FA5}">
                      <a16:colId xmlns:a16="http://schemas.microsoft.com/office/drawing/2014/main" val="1801164011"/>
                    </a:ext>
                  </a:extLst>
                </a:gridCol>
                <a:gridCol w="4688732">
                  <a:extLst>
                    <a:ext uri="{9D8B030D-6E8A-4147-A177-3AD203B41FA5}">
                      <a16:colId xmlns:a16="http://schemas.microsoft.com/office/drawing/2014/main" val="3886743394"/>
                    </a:ext>
                  </a:extLst>
                </a:gridCol>
                <a:gridCol w="3064213">
                  <a:extLst>
                    <a:ext uri="{9D8B030D-6E8A-4147-A177-3AD203B41FA5}">
                      <a16:colId xmlns:a16="http://schemas.microsoft.com/office/drawing/2014/main" val="2203808275"/>
                    </a:ext>
                  </a:extLst>
                </a:gridCol>
              </a:tblGrid>
              <a:tr h="763674">
                <a:tc gridSpan="3">
                  <a:txBody>
                    <a:bodyPr/>
                    <a:lstStyle/>
                    <a:p>
                      <a:r>
                        <a:rPr lang="en-US" sz="1800" b="1" i="0" kern="1200" dirty="0">
                          <a:solidFill>
                            <a:schemeClr val="lt1"/>
                          </a:solidFill>
                          <a:effectLst/>
                          <a:latin typeface="+mn-lt"/>
                          <a:ea typeface="+mn-ea"/>
                          <a:cs typeface="+mn-cs"/>
                        </a:rPr>
                        <a:t>70 O.S. § 11-103.6, Math and Science Locally Approved Courses</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113718736"/>
                  </a:ext>
                </a:extLst>
              </a:tr>
              <a:tr h="656744">
                <a:tc>
                  <a:txBody>
                    <a:bodyPr/>
                    <a:lstStyle/>
                    <a:p>
                      <a:endParaRPr lang="en-US" dirty="0"/>
                    </a:p>
                  </a:txBody>
                  <a:tcPr/>
                </a:tc>
                <a:tc>
                  <a:txBody>
                    <a:bodyPr/>
                    <a:lstStyle/>
                    <a:p>
                      <a:r>
                        <a:rPr lang="en-US" dirty="0"/>
                        <a:t>Locally Approved and </a:t>
                      </a:r>
                      <a:r>
                        <a:rPr lang="en-US" b="1" u="sng" dirty="0"/>
                        <a:t>Regents Approved</a:t>
                      </a:r>
                    </a:p>
                  </a:txBody>
                  <a:tcPr/>
                </a:tc>
                <a:tc>
                  <a:txBody>
                    <a:bodyPr/>
                    <a:lstStyle/>
                    <a:p>
                      <a:r>
                        <a:rPr lang="en-US" dirty="0"/>
                        <a:t>Locally Approved</a:t>
                      </a:r>
                    </a:p>
                  </a:txBody>
                  <a:tcPr/>
                </a:tc>
                <a:extLst>
                  <a:ext uri="{0D108BD9-81ED-4DB2-BD59-A6C34878D82A}">
                    <a16:rowId xmlns:a16="http://schemas.microsoft.com/office/drawing/2014/main" val="1480411235"/>
                  </a:ext>
                </a:extLst>
              </a:tr>
              <a:tr h="656744">
                <a:tc>
                  <a:txBody>
                    <a:bodyPr/>
                    <a:lstStyle/>
                    <a:p>
                      <a:r>
                        <a:rPr lang="en-US" b="1" dirty="0"/>
                        <a:t>Purpose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latin typeface="+mn-lt"/>
                        </a:rPr>
                        <a:t>Important for college‑bound students to ensure college admission readiness and continued eligibility for Oklahoma’s Promise.</a:t>
                      </a:r>
                    </a:p>
                  </a:txBody>
                  <a:tcPr/>
                </a:tc>
                <a:tc>
                  <a:txBody>
                    <a:bodyPr/>
                    <a:lstStyle/>
                    <a:p>
                      <a:r>
                        <a:rPr lang="en-US" i="1" dirty="0"/>
                        <a:t>For students who do not plan to attend college.</a:t>
                      </a:r>
                    </a:p>
                  </a:txBody>
                  <a:tcPr/>
                </a:tc>
                <a:extLst>
                  <a:ext uri="{0D108BD9-81ED-4DB2-BD59-A6C34878D82A}">
                    <a16:rowId xmlns:a16="http://schemas.microsoft.com/office/drawing/2014/main" val="1054071516"/>
                  </a:ext>
                </a:extLst>
              </a:tr>
              <a:tr h="656744">
                <a:tc>
                  <a:txBody>
                    <a:bodyPr/>
                    <a:lstStyle/>
                    <a:p>
                      <a:r>
                        <a:rPr lang="en-US" b="1" dirty="0"/>
                        <a:t>Requirement</a:t>
                      </a:r>
                    </a:p>
                  </a:txBody>
                  <a:tcPr/>
                </a:tc>
                <a:tc>
                  <a:txBody>
                    <a:bodyPr/>
                    <a:lstStyle/>
                    <a:p>
                      <a:r>
                        <a:rPr lang="en-US" i="0" dirty="0"/>
                        <a:t>Laboratory Science courses must exceed the rigor or Biology I or Physical Science</a:t>
                      </a:r>
                    </a:p>
                    <a:p>
                      <a:endParaRPr lang="en-US" i="0" dirty="0"/>
                    </a:p>
                    <a:p>
                      <a:r>
                        <a:rPr lang="en-US" i="0" dirty="0"/>
                        <a:t>Mathematics courses must exceed the rigor of Algebra I</a:t>
                      </a:r>
                    </a:p>
                  </a:txBody>
                  <a:tcPr/>
                </a:tc>
                <a:tc>
                  <a:txBody>
                    <a:bodyPr/>
                    <a:lstStyle/>
                    <a:p>
                      <a:r>
                        <a:rPr lang="en-US" i="0" dirty="0"/>
                        <a:t>Determine the specific course description and formally notify SDE prior to July 1 of each school year.</a:t>
                      </a:r>
                    </a:p>
                  </a:txBody>
                  <a:tcPr/>
                </a:tc>
                <a:extLst>
                  <a:ext uri="{0D108BD9-81ED-4DB2-BD59-A6C34878D82A}">
                    <a16:rowId xmlns:a16="http://schemas.microsoft.com/office/drawing/2014/main" val="2191369825"/>
                  </a:ext>
                </a:extLst>
              </a:tr>
              <a:tr h="656744">
                <a:tc>
                  <a:txBody>
                    <a:bodyPr/>
                    <a:lstStyle/>
                    <a:p>
                      <a:r>
                        <a:rPr lang="en-US" b="1" dirty="0"/>
                        <a:t>Deadline</a:t>
                      </a:r>
                    </a:p>
                  </a:txBody>
                  <a:tcPr/>
                </a:tc>
                <a:tc>
                  <a:txBody>
                    <a:bodyPr/>
                    <a:lstStyle/>
                    <a:p>
                      <a:r>
                        <a:rPr lang="en-US" i="0" dirty="0"/>
                        <a:t>2</a:t>
                      </a:r>
                      <a:r>
                        <a:rPr lang="en-US" i="0" baseline="30000" dirty="0"/>
                        <a:t>nd</a:t>
                      </a:r>
                      <a:r>
                        <a:rPr lang="en-US" i="0" dirty="0"/>
                        <a:t> Friday in February</a:t>
                      </a:r>
                    </a:p>
                  </a:txBody>
                  <a:tcPr/>
                </a:tc>
                <a:tc>
                  <a:txBody>
                    <a:bodyPr/>
                    <a:lstStyle/>
                    <a:p>
                      <a:r>
                        <a:rPr lang="en-US" i="0" dirty="0"/>
                        <a:t>July 1 notification</a:t>
                      </a:r>
                    </a:p>
                  </a:txBody>
                  <a:tcPr/>
                </a:tc>
                <a:extLst>
                  <a:ext uri="{0D108BD9-81ED-4DB2-BD59-A6C34878D82A}">
                    <a16:rowId xmlns:a16="http://schemas.microsoft.com/office/drawing/2014/main" val="520738392"/>
                  </a:ext>
                </a:extLst>
              </a:tr>
              <a:tr h="763674">
                <a:tc>
                  <a:txBody>
                    <a:bodyPr/>
                    <a:lstStyle/>
                    <a:p>
                      <a:r>
                        <a:rPr lang="en-US" b="1" dirty="0"/>
                        <a:t>Laboratory Science</a:t>
                      </a:r>
                    </a:p>
                  </a:txBody>
                  <a:tcPr/>
                </a:tc>
                <a:tc>
                  <a:txBody>
                    <a:bodyPr/>
                    <a:lstStyle/>
                    <a:p>
                      <a:r>
                        <a:rPr lang="en-US" b="1" dirty="0"/>
                        <a:t>5075</a:t>
                      </a:r>
                    </a:p>
                  </a:txBody>
                  <a:tcPr/>
                </a:tc>
                <a:tc>
                  <a:txBody>
                    <a:bodyPr/>
                    <a:lstStyle/>
                    <a:p>
                      <a:r>
                        <a:rPr lang="en-US" dirty="0"/>
                        <a:t>5072</a:t>
                      </a:r>
                    </a:p>
                  </a:txBody>
                  <a:tcPr/>
                </a:tc>
                <a:extLst>
                  <a:ext uri="{0D108BD9-81ED-4DB2-BD59-A6C34878D82A}">
                    <a16:rowId xmlns:a16="http://schemas.microsoft.com/office/drawing/2014/main" val="3076086675"/>
                  </a:ext>
                </a:extLst>
              </a:tr>
              <a:tr h="763674">
                <a:tc>
                  <a:txBody>
                    <a:bodyPr/>
                    <a:lstStyle/>
                    <a:p>
                      <a:r>
                        <a:rPr lang="en-US" b="1" dirty="0"/>
                        <a:t>Mathematics</a:t>
                      </a:r>
                    </a:p>
                  </a:txBody>
                  <a:tcPr/>
                </a:tc>
                <a:tc>
                  <a:txBody>
                    <a:bodyPr/>
                    <a:lstStyle/>
                    <a:p>
                      <a:r>
                        <a:rPr lang="en-US" b="1" dirty="0"/>
                        <a:t>4645</a:t>
                      </a:r>
                    </a:p>
                  </a:txBody>
                  <a:tcPr/>
                </a:tc>
                <a:tc>
                  <a:txBody>
                    <a:bodyPr/>
                    <a:lstStyle/>
                    <a:p>
                      <a:r>
                        <a:rPr lang="en-US" dirty="0"/>
                        <a:t>4642</a:t>
                      </a:r>
                    </a:p>
                  </a:txBody>
                  <a:tcPr/>
                </a:tc>
                <a:extLst>
                  <a:ext uri="{0D108BD9-81ED-4DB2-BD59-A6C34878D82A}">
                    <a16:rowId xmlns:a16="http://schemas.microsoft.com/office/drawing/2014/main" val="2114377082"/>
                  </a:ext>
                </a:extLst>
              </a:tr>
            </a:tbl>
          </a:graphicData>
        </a:graphic>
      </p:graphicFrame>
    </p:spTree>
    <p:extLst>
      <p:ext uri="{BB962C8B-B14F-4D97-AF65-F5344CB8AC3E}">
        <p14:creationId xmlns:p14="http://schemas.microsoft.com/office/powerpoint/2010/main" val="45508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DE's graphic outlining the steps to take for locally approved courses">
            <a:extLst>
              <a:ext uri="{FF2B5EF4-FFF2-40B4-BE49-F238E27FC236}">
                <a16:creationId xmlns:a16="http://schemas.microsoft.com/office/drawing/2014/main" id="{0A166C46-2F0D-D92F-E2CC-8CC10F2D68A9}"/>
              </a:ext>
            </a:extLst>
          </p:cNvPr>
          <p:cNvPicPr>
            <a:picLocks noChangeAspect="1"/>
          </p:cNvPicPr>
          <p:nvPr/>
        </p:nvPicPr>
        <p:blipFill>
          <a:blip r:embed="rId2"/>
          <a:stretch>
            <a:fillRect/>
          </a:stretch>
        </p:blipFill>
        <p:spPr>
          <a:xfrm>
            <a:off x="1426934" y="585937"/>
            <a:ext cx="10103373" cy="5686121"/>
          </a:xfrm>
          <a:prstGeom prst="rect">
            <a:avLst/>
          </a:prstGeom>
        </p:spPr>
      </p:pic>
      <p:pic>
        <p:nvPicPr>
          <p:cNvPr id="5" name="Picture 4">
            <a:extLst>
              <a:ext uri="{FF2B5EF4-FFF2-40B4-BE49-F238E27FC236}">
                <a16:creationId xmlns:a16="http://schemas.microsoft.com/office/drawing/2014/main" id="{F7D3F0BE-37F8-2E1A-B9D9-8EFE361B7F7E}"/>
              </a:ext>
            </a:extLst>
          </p:cNvPr>
          <p:cNvPicPr>
            <a:picLocks noChangeAspect="1"/>
          </p:cNvPicPr>
          <p:nvPr/>
        </p:nvPicPr>
        <p:blipFill>
          <a:blip r:embed="rId3"/>
          <a:stretch>
            <a:fillRect/>
          </a:stretch>
        </p:blipFill>
        <p:spPr>
          <a:xfrm>
            <a:off x="10799340" y="233464"/>
            <a:ext cx="1159922" cy="1159922"/>
          </a:xfrm>
          <a:prstGeom prst="rect">
            <a:avLst/>
          </a:prstGeom>
        </p:spPr>
      </p:pic>
      <p:sp>
        <p:nvSpPr>
          <p:cNvPr id="6" name="Google Shape;375;p28">
            <a:extLst>
              <a:ext uri="{FF2B5EF4-FFF2-40B4-BE49-F238E27FC236}">
                <a16:creationId xmlns:a16="http://schemas.microsoft.com/office/drawing/2014/main" id="{EE77182B-2159-C7BB-EC6E-5467969297A6}"/>
              </a:ext>
              <a:ext uri="{C183D7F6-B498-43B3-948B-1728B52AA6E4}">
                <adec:decorative xmlns:adec="http://schemas.microsoft.com/office/drawing/2017/decorative" val="1"/>
              </a:ext>
            </a:extLst>
          </p:cNvPr>
          <p:cNvSpPr/>
          <p:nvPr/>
        </p:nvSpPr>
        <p:spPr>
          <a:xfrm>
            <a:off x="3570051" y="3428998"/>
            <a:ext cx="2908570" cy="2524329"/>
          </a:xfrm>
          <a:prstGeom prst="rect">
            <a:avLst/>
          </a:prstGeom>
          <a:solidFill>
            <a:srgbClr val="F9D5E9">
              <a:alpha val="24705"/>
            </a:srgbClr>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orbel"/>
              <a:ea typeface="Corbel"/>
              <a:cs typeface="Corbel"/>
              <a:sym typeface="Corbel"/>
            </a:endParaRPr>
          </a:p>
        </p:txBody>
      </p:sp>
    </p:spTree>
    <p:extLst>
      <p:ext uri="{BB962C8B-B14F-4D97-AF65-F5344CB8AC3E}">
        <p14:creationId xmlns:p14="http://schemas.microsoft.com/office/powerpoint/2010/main" val="1908038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of the website that showcases approved courses for college admission and OKPromise">
            <a:extLst>
              <a:ext uri="{FF2B5EF4-FFF2-40B4-BE49-F238E27FC236}">
                <a16:creationId xmlns:a16="http://schemas.microsoft.com/office/drawing/2014/main" id="{2C689A1A-E8AA-BEEB-6E55-546042145714}"/>
              </a:ext>
            </a:extLst>
          </p:cNvPr>
          <p:cNvPicPr>
            <a:picLocks noChangeAspect="1"/>
          </p:cNvPicPr>
          <p:nvPr/>
        </p:nvPicPr>
        <p:blipFill>
          <a:blip r:embed="rId2"/>
          <a:stretch>
            <a:fillRect/>
          </a:stretch>
        </p:blipFill>
        <p:spPr>
          <a:xfrm>
            <a:off x="1442259" y="87549"/>
            <a:ext cx="5435196" cy="6327039"/>
          </a:xfrm>
          <a:prstGeom prst="rect">
            <a:avLst/>
          </a:prstGeom>
          <a:ln>
            <a:solidFill>
              <a:schemeClr val="tx1"/>
            </a:solidFill>
          </a:ln>
        </p:spPr>
      </p:pic>
      <p:sp>
        <p:nvSpPr>
          <p:cNvPr id="4" name="Google Shape;375;p28">
            <a:extLst>
              <a:ext uri="{FF2B5EF4-FFF2-40B4-BE49-F238E27FC236}">
                <a16:creationId xmlns:a16="http://schemas.microsoft.com/office/drawing/2014/main" id="{7A9DDA90-09E7-454A-C4D9-16AA2EE2CB40}"/>
              </a:ext>
              <a:ext uri="{C183D7F6-B498-43B3-948B-1728B52AA6E4}">
                <adec:decorative xmlns:adec="http://schemas.microsoft.com/office/drawing/2017/decorative" val="1"/>
              </a:ext>
            </a:extLst>
          </p:cNvPr>
          <p:cNvSpPr/>
          <p:nvPr/>
        </p:nvSpPr>
        <p:spPr>
          <a:xfrm>
            <a:off x="1352145" y="4377448"/>
            <a:ext cx="5600566" cy="1147864"/>
          </a:xfrm>
          <a:prstGeom prst="rect">
            <a:avLst/>
          </a:prstGeom>
          <a:solidFill>
            <a:srgbClr val="F9D5E9">
              <a:alpha val="24705"/>
            </a:srgbClr>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orbel"/>
              <a:ea typeface="Corbel"/>
              <a:cs typeface="Corbel"/>
              <a:sym typeface="Corbel"/>
            </a:endParaRPr>
          </a:p>
        </p:txBody>
      </p:sp>
      <p:sp>
        <p:nvSpPr>
          <p:cNvPr id="5" name="Arrow: Right 4">
            <a:extLst>
              <a:ext uri="{FF2B5EF4-FFF2-40B4-BE49-F238E27FC236}">
                <a16:creationId xmlns:a16="http://schemas.microsoft.com/office/drawing/2014/main" id="{DCB6DFED-DFD6-B940-FE6E-BEA2D92D462A}"/>
              </a:ext>
              <a:ext uri="{C183D7F6-B498-43B3-948B-1728B52AA6E4}">
                <adec:decorative xmlns:adec="http://schemas.microsoft.com/office/drawing/2017/decorative" val="1"/>
              </a:ext>
            </a:extLst>
          </p:cNvPr>
          <p:cNvSpPr/>
          <p:nvPr/>
        </p:nvSpPr>
        <p:spPr>
          <a:xfrm>
            <a:off x="242169" y="4567137"/>
            <a:ext cx="878055" cy="768485"/>
          </a:xfrm>
          <a:prstGeom prst="rightArrow">
            <a:avLst>
              <a:gd name="adj1" fmla="val 34810"/>
              <a:gd name="adj2" fmla="val 487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 to course submission seeking OSRHE approval">
            <a:extLst>
              <a:ext uri="{FF2B5EF4-FFF2-40B4-BE49-F238E27FC236}">
                <a16:creationId xmlns:a16="http://schemas.microsoft.com/office/drawing/2014/main" id="{D29F82FF-BBE8-78AB-3F73-8C6C88401702}"/>
              </a:ext>
            </a:extLst>
          </p:cNvPr>
          <p:cNvPicPr>
            <a:picLocks noChangeAspect="1"/>
          </p:cNvPicPr>
          <p:nvPr/>
        </p:nvPicPr>
        <p:blipFill>
          <a:blip r:embed="rId3"/>
          <a:stretch>
            <a:fillRect/>
          </a:stretch>
        </p:blipFill>
        <p:spPr>
          <a:xfrm>
            <a:off x="8985441" y="221816"/>
            <a:ext cx="1072959" cy="1066295"/>
          </a:xfrm>
          <a:prstGeom prst="rect">
            <a:avLst/>
          </a:prstGeom>
        </p:spPr>
      </p:pic>
      <p:pic>
        <p:nvPicPr>
          <p:cNvPr id="9" name="Picture 8" descr="Website used to submit course review requests">
            <a:extLst>
              <a:ext uri="{FF2B5EF4-FFF2-40B4-BE49-F238E27FC236}">
                <a16:creationId xmlns:a16="http://schemas.microsoft.com/office/drawing/2014/main" id="{DE138E08-F460-3A63-6D43-2CCE6B40A419}"/>
              </a:ext>
            </a:extLst>
          </p:cNvPr>
          <p:cNvPicPr>
            <a:picLocks noChangeAspect="1"/>
          </p:cNvPicPr>
          <p:nvPr/>
        </p:nvPicPr>
        <p:blipFill>
          <a:blip r:embed="rId4"/>
          <a:stretch>
            <a:fillRect/>
          </a:stretch>
        </p:blipFill>
        <p:spPr>
          <a:xfrm>
            <a:off x="7184632" y="1342417"/>
            <a:ext cx="4756656" cy="4965167"/>
          </a:xfrm>
          <a:prstGeom prst="rect">
            <a:avLst/>
          </a:prstGeom>
          <a:ln>
            <a:solidFill>
              <a:schemeClr val="tx1"/>
            </a:solidFill>
          </a:ln>
        </p:spPr>
      </p:pic>
    </p:spTree>
    <p:extLst>
      <p:ext uri="{BB962C8B-B14F-4D97-AF65-F5344CB8AC3E}">
        <p14:creationId xmlns:p14="http://schemas.microsoft.com/office/powerpoint/2010/main" val="770106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showing OSRHE's review process for course requests">
            <a:extLst>
              <a:ext uri="{FF2B5EF4-FFF2-40B4-BE49-F238E27FC236}">
                <a16:creationId xmlns:a16="http://schemas.microsoft.com/office/drawing/2014/main" id="{880D13A2-71FF-495D-7DED-A999ED1C8CE1}"/>
              </a:ext>
            </a:extLst>
          </p:cNvPr>
          <p:cNvPicPr>
            <a:picLocks noChangeAspect="1"/>
          </p:cNvPicPr>
          <p:nvPr/>
        </p:nvPicPr>
        <p:blipFill>
          <a:blip r:embed="rId2"/>
          <a:stretch>
            <a:fillRect/>
          </a:stretch>
        </p:blipFill>
        <p:spPr>
          <a:xfrm>
            <a:off x="1360861" y="344383"/>
            <a:ext cx="10691804" cy="5976728"/>
          </a:xfrm>
          <a:prstGeom prst="rect">
            <a:avLst/>
          </a:prstGeom>
        </p:spPr>
      </p:pic>
    </p:spTree>
    <p:extLst>
      <p:ext uri="{BB962C8B-B14F-4D97-AF65-F5344CB8AC3E}">
        <p14:creationId xmlns:p14="http://schemas.microsoft.com/office/powerpoint/2010/main" val="1728322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B536-2D6B-0A89-106A-420F59F33413}"/>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2EA1043A-22A1-0861-B484-EE0F46827E08}"/>
              </a:ext>
            </a:extLst>
          </p:cNvPr>
          <p:cNvSpPr>
            <a:spLocks noGrp="1"/>
          </p:cNvSpPr>
          <p:nvPr>
            <p:ph type="body" idx="1"/>
          </p:nvPr>
        </p:nvSpPr>
        <p:spPr/>
        <p:txBody>
          <a:bodyPr/>
          <a:lstStyle/>
          <a:p>
            <a:r>
              <a:rPr lang="en-US" dirty="0"/>
              <a:t>aicenhour@osrhe.edu</a:t>
            </a:r>
          </a:p>
        </p:txBody>
      </p:sp>
      <p:pic>
        <p:nvPicPr>
          <p:cNvPr id="4" name="Picture 3" descr="Oklahoma State Regents for Higher Education Logo">
            <a:extLst>
              <a:ext uri="{FF2B5EF4-FFF2-40B4-BE49-F238E27FC236}">
                <a16:creationId xmlns:a16="http://schemas.microsoft.com/office/drawing/2014/main" id="{12C03622-900E-9983-31D0-11AE5739DBC1}"/>
              </a:ext>
            </a:extLst>
          </p:cNvPr>
          <p:cNvPicPr>
            <a:picLocks noChangeAspect="1"/>
          </p:cNvPicPr>
          <p:nvPr/>
        </p:nvPicPr>
        <p:blipFill>
          <a:blip r:embed="rId2" cstate="email">
            <a:biLevel thresh="75000"/>
            <a:extLst>
              <a:ext uri="{28A0092B-C50C-407E-A947-70E740481C1C}">
                <a14:useLocalDpi xmlns:a14="http://schemas.microsoft.com/office/drawing/2010/main" val="0"/>
              </a:ext>
            </a:extLst>
          </a:blip>
          <a:stretch>
            <a:fillRect/>
          </a:stretch>
        </p:blipFill>
        <p:spPr>
          <a:xfrm>
            <a:off x="9140816" y="5880357"/>
            <a:ext cx="2790071" cy="611431"/>
          </a:xfrm>
          <a:prstGeom prst="rect">
            <a:avLst/>
          </a:prstGeom>
        </p:spPr>
      </p:pic>
    </p:spTree>
    <p:extLst>
      <p:ext uri="{BB962C8B-B14F-4D97-AF65-F5344CB8AC3E}">
        <p14:creationId xmlns:p14="http://schemas.microsoft.com/office/powerpoint/2010/main" val="342079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8D9AB-D2EE-DD62-000D-3AAD2F8066F0}"/>
              </a:ext>
            </a:extLst>
          </p:cNvPr>
          <p:cNvSpPr>
            <a:spLocks noGrp="1"/>
          </p:cNvSpPr>
          <p:nvPr>
            <p:ph type="title"/>
          </p:nvPr>
        </p:nvSpPr>
        <p:spPr>
          <a:xfrm>
            <a:off x="1007706" y="4233397"/>
            <a:ext cx="11184294" cy="1619844"/>
          </a:xfrm>
        </p:spPr>
        <p:txBody>
          <a:bodyPr>
            <a:normAutofit/>
          </a:bodyPr>
          <a:lstStyle/>
          <a:p>
            <a:r>
              <a:rPr lang="en-US" sz="4000" dirty="0"/>
              <a:t>What is concurrent enrollment?</a:t>
            </a:r>
          </a:p>
        </p:txBody>
      </p:sp>
    </p:spTree>
    <p:extLst>
      <p:ext uri="{BB962C8B-B14F-4D97-AF65-F5344CB8AC3E}">
        <p14:creationId xmlns:p14="http://schemas.microsoft.com/office/powerpoint/2010/main" val="105643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30A4B-3774-F0F8-10F5-D3B41192D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05F79-97E0-4FB3-974A-E78C0BACAC84}"/>
              </a:ext>
            </a:extLst>
          </p:cNvPr>
          <p:cNvSpPr>
            <a:spLocks noGrp="1"/>
          </p:cNvSpPr>
          <p:nvPr>
            <p:ph type="title"/>
          </p:nvPr>
        </p:nvSpPr>
        <p:spPr/>
        <p:txBody>
          <a:bodyPr/>
          <a:lstStyle/>
          <a:p>
            <a:r>
              <a:rPr lang="en-US" dirty="0"/>
              <a:t>Concurrent Enrollment</a:t>
            </a:r>
          </a:p>
        </p:txBody>
      </p:sp>
      <p:sp>
        <p:nvSpPr>
          <p:cNvPr id="3" name="Content Placeholder 2">
            <a:extLst>
              <a:ext uri="{FF2B5EF4-FFF2-40B4-BE49-F238E27FC236}">
                <a16:creationId xmlns:a16="http://schemas.microsoft.com/office/drawing/2014/main" id="{4067CEB3-6A69-51D5-37A3-E7ADD24BF3CF}"/>
              </a:ext>
            </a:extLst>
          </p:cNvPr>
          <p:cNvSpPr>
            <a:spLocks noGrp="1"/>
          </p:cNvSpPr>
          <p:nvPr>
            <p:ph sz="half" idx="1"/>
          </p:nvPr>
        </p:nvSpPr>
        <p:spPr>
          <a:xfrm>
            <a:off x="6695164" y="1888958"/>
            <a:ext cx="5181600" cy="4427621"/>
          </a:xfrm>
        </p:spPr>
        <p:txBody>
          <a:bodyPr>
            <a:normAutofit fontScale="85000" lnSpcReduction="10000"/>
          </a:bodyPr>
          <a:lstStyle/>
          <a:p>
            <a:r>
              <a:rPr lang="en-US" sz="2400" dirty="0"/>
              <a:t>Concurrent enrollment is a program that allows qualified high school students—typically 11th‑ and 12th‑graders—to take credit‑bearing college courses while still enrolled in high school. These courses appear on both the high school and college transcript and become part of the student’s permanent academic record. </a:t>
            </a:r>
          </a:p>
          <a:p>
            <a:r>
              <a:rPr lang="en-US" sz="2400" dirty="0"/>
              <a:t>It’s an opportunity for students to experience real college coursework, explore academic interests, and get a head start on their degree before graduating high school. Many classes count toward high school graduation requirements in addition to college credit, as outlined in Oklahoma statute 70 O.S. § 628.13.</a:t>
            </a:r>
          </a:p>
        </p:txBody>
      </p:sp>
      <p:pic>
        <p:nvPicPr>
          <p:cNvPr id="8" name="Content Placeholder 7" descr="Concurrent Enrollment Quarter Ad that has an image of students smiling with a QR code to the Concurrent Enrollment homepage on OKCollegeStart.">
            <a:extLst>
              <a:ext uri="{FF2B5EF4-FFF2-40B4-BE49-F238E27FC236}">
                <a16:creationId xmlns:a16="http://schemas.microsoft.com/office/drawing/2014/main" id="{4D63B5E6-EE2D-3EA6-FF1A-C65B3DE08348}"/>
              </a:ext>
            </a:extLst>
          </p:cNvPr>
          <p:cNvPicPr>
            <a:picLocks noGrp="1" noChangeAspect="1"/>
          </p:cNvPicPr>
          <p:nvPr>
            <p:ph sz="half" idx="2"/>
          </p:nvPr>
        </p:nvPicPr>
        <p:blipFill>
          <a:blip r:embed="rId2"/>
          <a:stretch>
            <a:fillRect/>
          </a:stretch>
        </p:blipFill>
        <p:spPr>
          <a:xfrm>
            <a:off x="315236" y="1888958"/>
            <a:ext cx="6283013" cy="3519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672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9C77D-3333-2C46-5FF5-FEEE422B5C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AD277E-6019-6EE8-41AF-CDD37A390B09}"/>
              </a:ext>
            </a:extLst>
          </p:cNvPr>
          <p:cNvSpPr>
            <a:spLocks noGrp="1"/>
          </p:cNvSpPr>
          <p:nvPr>
            <p:ph type="title"/>
          </p:nvPr>
        </p:nvSpPr>
        <p:spPr>
          <a:xfrm>
            <a:off x="1007706" y="4233397"/>
            <a:ext cx="11184294" cy="1619844"/>
          </a:xfrm>
        </p:spPr>
        <p:txBody>
          <a:bodyPr>
            <a:normAutofit/>
          </a:bodyPr>
          <a:lstStyle/>
          <a:p>
            <a:r>
              <a:rPr lang="en-US" sz="4000" dirty="0"/>
              <a:t>Eligibility and requirements</a:t>
            </a:r>
          </a:p>
        </p:txBody>
      </p:sp>
    </p:spTree>
    <p:extLst>
      <p:ext uri="{BB962C8B-B14F-4D97-AF65-F5344CB8AC3E}">
        <p14:creationId xmlns:p14="http://schemas.microsoft.com/office/powerpoint/2010/main" val="99832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3B63-4D02-EA30-26E0-4B79B1AF8B94}"/>
              </a:ext>
            </a:extLst>
          </p:cNvPr>
          <p:cNvSpPr>
            <a:spLocks noGrp="1"/>
          </p:cNvSpPr>
          <p:nvPr>
            <p:ph type="title"/>
          </p:nvPr>
        </p:nvSpPr>
        <p:spPr>
          <a:xfrm>
            <a:off x="1390833" y="332663"/>
            <a:ext cx="10801167" cy="1263381"/>
          </a:xfrm>
        </p:spPr>
        <p:txBody>
          <a:bodyPr anchor="ctr">
            <a:normAutofit/>
          </a:bodyPr>
          <a:lstStyle/>
          <a:p>
            <a:r>
              <a:rPr lang="en-US" dirty="0"/>
              <a:t>General Provisions</a:t>
            </a:r>
          </a:p>
        </p:txBody>
      </p:sp>
      <p:graphicFrame>
        <p:nvGraphicFramePr>
          <p:cNvPr id="5" name="Content Placeholder 2">
            <a:extLst>
              <a:ext uri="{FF2B5EF4-FFF2-40B4-BE49-F238E27FC236}">
                <a16:creationId xmlns:a16="http://schemas.microsoft.com/office/drawing/2014/main" id="{3EEC2743-BA0E-E893-C14E-30B70DEDD0AC}"/>
              </a:ext>
            </a:extLst>
          </p:cNvPr>
          <p:cNvGraphicFramePr>
            <a:graphicFrameLocks noGrp="1"/>
          </p:cNvGraphicFramePr>
          <p:nvPr>
            <p:ph idx="1"/>
            <p:extLst>
              <p:ext uri="{D42A27DB-BD31-4B8C-83A1-F6EECF244321}">
                <p14:modId xmlns:p14="http://schemas.microsoft.com/office/powerpoint/2010/main" val="4039463758"/>
              </p:ext>
            </p:extLst>
          </p:nvPr>
        </p:nvGraphicFramePr>
        <p:xfrm>
          <a:off x="422979" y="1817225"/>
          <a:ext cx="11346041" cy="436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26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7C2F6-99F0-669D-B485-AEDA3BD71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9D4E6-E924-5DD1-A913-CD3A43F05B10}"/>
              </a:ext>
            </a:extLst>
          </p:cNvPr>
          <p:cNvSpPr>
            <a:spLocks noGrp="1"/>
          </p:cNvSpPr>
          <p:nvPr>
            <p:ph type="title"/>
          </p:nvPr>
        </p:nvSpPr>
        <p:spPr/>
        <p:txBody>
          <a:bodyPr/>
          <a:lstStyle/>
          <a:p>
            <a:r>
              <a:rPr lang="en-US" dirty="0"/>
              <a:t>Admission criteria</a:t>
            </a:r>
          </a:p>
        </p:txBody>
      </p:sp>
      <p:graphicFrame>
        <p:nvGraphicFramePr>
          <p:cNvPr id="4" name="Google Shape;183;p6">
            <a:extLst>
              <a:ext uri="{FF2B5EF4-FFF2-40B4-BE49-F238E27FC236}">
                <a16:creationId xmlns:a16="http://schemas.microsoft.com/office/drawing/2014/main" id="{EA282778-65B0-3DA0-2392-61F497BE5571}"/>
              </a:ext>
            </a:extLst>
          </p:cNvPr>
          <p:cNvGraphicFramePr/>
          <p:nvPr>
            <p:extLst>
              <p:ext uri="{D42A27DB-BD31-4B8C-83A1-F6EECF244321}">
                <p14:modId xmlns:p14="http://schemas.microsoft.com/office/powerpoint/2010/main" val="1781188818"/>
              </p:ext>
            </p:extLst>
          </p:nvPr>
        </p:nvGraphicFramePr>
        <p:xfrm>
          <a:off x="8628184" y="2344382"/>
          <a:ext cx="3082950" cy="3688140"/>
        </p:xfrm>
        <a:graphic>
          <a:graphicData uri="http://schemas.openxmlformats.org/drawingml/2006/table">
            <a:tbl>
              <a:tblPr firstRow="1" bandRow="1">
                <a:noFill/>
              </a:tblPr>
              <a:tblGrid>
                <a:gridCol w="1706410">
                  <a:extLst>
                    <a:ext uri="{9D8B030D-6E8A-4147-A177-3AD203B41FA5}">
                      <a16:colId xmlns:a16="http://schemas.microsoft.com/office/drawing/2014/main" val="20000"/>
                    </a:ext>
                  </a:extLst>
                </a:gridCol>
                <a:gridCol w="1376540">
                  <a:extLst>
                    <a:ext uri="{9D8B030D-6E8A-4147-A177-3AD203B41FA5}">
                      <a16:colId xmlns:a16="http://schemas.microsoft.com/office/drawing/2014/main" val="20001"/>
                    </a:ext>
                  </a:extLst>
                </a:gridCol>
              </a:tblGrid>
              <a:tr h="274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b="0" u="none" strike="noStrike" cap="none"/>
                        <a:t>National ACT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b="0"/>
                        <a:t>24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4807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Pre-ACT (10</a:t>
                      </a:r>
                      <a:r>
                        <a:rPr lang="en-US" sz="1800" baseline="30000"/>
                        <a:t>th</a:t>
                      </a:r>
                      <a:r>
                        <a:rPr lang="en-US" sz="1800"/>
                        <a:t> grade)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113285">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24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113285">
                        <a:alpha val="20000"/>
                      </a:srgbClr>
                    </a:solidFill>
                  </a:tcPr>
                </a:tc>
                <a:extLst>
                  <a:ext uri="{0D108BD9-81ED-4DB2-BD59-A6C34878D82A}">
                    <a16:rowId xmlns:a16="http://schemas.microsoft.com/office/drawing/2014/main" val="10001"/>
                  </a:ext>
                </a:extLst>
              </a:tr>
              <a:tr h="274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Residual ACT*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24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274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SAT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113285">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1160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113285">
                        <a:alpha val="20000"/>
                      </a:srgbClr>
                    </a:solidFill>
                  </a:tcPr>
                </a:tc>
                <a:extLst>
                  <a:ext uri="{0D108BD9-81ED-4DB2-BD59-A6C34878D82A}">
                    <a16:rowId xmlns:a16="http://schemas.microsoft.com/office/drawing/2014/main" val="10003"/>
                  </a:ext>
                </a:extLst>
              </a:tr>
              <a:tr h="4807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PSAT 10 or PSAT/NMSQT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1160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10988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GPA + Class Rank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113285">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600" dirty="0"/>
                        <a:t>Unweighted HS GPA 3.0 + Class Rank top 33.3%</a:t>
                      </a:r>
                      <a:endParaRPr sz="16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113285">
                        <a:alpha val="20000"/>
                      </a:srgbClr>
                    </a:solidFill>
                  </a:tcPr>
                </a:tc>
                <a:extLst>
                  <a:ext uri="{0D108BD9-81ED-4DB2-BD59-A6C34878D82A}">
                    <a16:rowId xmlns:a16="http://schemas.microsoft.com/office/drawing/2014/main" val="10005"/>
                  </a:ext>
                </a:extLst>
              </a:tr>
            </a:tbl>
          </a:graphicData>
        </a:graphic>
      </p:graphicFrame>
      <p:graphicFrame>
        <p:nvGraphicFramePr>
          <p:cNvPr id="5" name="Google Shape;184;p6">
            <a:extLst>
              <a:ext uri="{FF2B5EF4-FFF2-40B4-BE49-F238E27FC236}">
                <a16:creationId xmlns:a16="http://schemas.microsoft.com/office/drawing/2014/main" id="{38C47D3E-D41E-0F47-9396-ADA057D74B64}"/>
              </a:ext>
            </a:extLst>
          </p:cNvPr>
          <p:cNvGraphicFramePr/>
          <p:nvPr>
            <p:extLst>
              <p:ext uri="{D42A27DB-BD31-4B8C-83A1-F6EECF244321}">
                <p14:modId xmlns:p14="http://schemas.microsoft.com/office/powerpoint/2010/main" val="4247805280"/>
              </p:ext>
            </p:extLst>
          </p:nvPr>
        </p:nvGraphicFramePr>
        <p:xfrm>
          <a:off x="5018265" y="2344382"/>
          <a:ext cx="3073017" cy="3688140"/>
        </p:xfrm>
        <a:graphic>
          <a:graphicData uri="http://schemas.openxmlformats.org/drawingml/2006/table">
            <a:tbl>
              <a:tblPr firstRow="1" bandRow="1">
                <a:noFill/>
              </a:tblPr>
              <a:tblGrid>
                <a:gridCol w="1700904">
                  <a:extLst>
                    <a:ext uri="{9D8B030D-6E8A-4147-A177-3AD203B41FA5}">
                      <a16:colId xmlns:a16="http://schemas.microsoft.com/office/drawing/2014/main" val="20000"/>
                    </a:ext>
                  </a:extLst>
                </a:gridCol>
                <a:gridCol w="1372113">
                  <a:extLst>
                    <a:ext uri="{9D8B030D-6E8A-4147-A177-3AD203B41FA5}">
                      <a16:colId xmlns:a16="http://schemas.microsoft.com/office/drawing/2014/main" val="20001"/>
                    </a:ext>
                  </a:extLst>
                </a:gridCol>
              </a:tblGrid>
              <a:tr h="274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b="0"/>
                        <a:t>National ACT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b="0"/>
                        <a:t>20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4807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Pre-ACT (10</a:t>
                      </a:r>
                      <a:r>
                        <a:rPr lang="en-US" sz="1800" baseline="30000"/>
                        <a:t>th</a:t>
                      </a:r>
                      <a:r>
                        <a:rPr lang="en-US" sz="1800"/>
                        <a:t> grade)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682D91">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20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682D91">
                        <a:alpha val="20000"/>
                      </a:srgbClr>
                    </a:solidFill>
                  </a:tcPr>
                </a:tc>
                <a:extLst>
                  <a:ext uri="{0D108BD9-81ED-4DB2-BD59-A6C34878D82A}">
                    <a16:rowId xmlns:a16="http://schemas.microsoft.com/office/drawing/2014/main" val="10001"/>
                  </a:ext>
                </a:extLst>
              </a:tr>
              <a:tr h="274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Residual ACT*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20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274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SAT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682D91">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1030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682D91">
                        <a:alpha val="20000"/>
                      </a:srgbClr>
                    </a:solidFill>
                  </a:tcPr>
                </a:tc>
                <a:extLst>
                  <a:ext uri="{0D108BD9-81ED-4DB2-BD59-A6C34878D82A}">
                    <a16:rowId xmlns:a16="http://schemas.microsoft.com/office/drawing/2014/main" val="10003"/>
                  </a:ext>
                </a:extLst>
              </a:tr>
              <a:tr h="4807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PSAT 10 or PSAT/NMSQT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1030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10988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GPA + Class Rank</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682D91">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600" dirty="0"/>
                        <a:t>Unweighted HS GPA 3.0 + Class Rank top 50%</a:t>
                      </a:r>
                      <a:endParaRPr sz="16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682D91">
                        <a:alpha val="20000"/>
                      </a:srgbClr>
                    </a:solidFill>
                  </a:tcPr>
                </a:tc>
                <a:extLst>
                  <a:ext uri="{0D108BD9-81ED-4DB2-BD59-A6C34878D82A}">
                    <a16:rowId xmlns:a16="http://schemas.microsoft.com/office/drawing/2014/main" val="10005"/>
                  </a:ext>
                </a:extLst>
              </a:tr>
            </a:tbl>
          </a:graphicData>
        </a:graphic>
      </p:graphicFrame>
      <p:sp>
        <p:nvSpPr>
          <p:cNvPr id="6" name="Google Shape;188;p6">
            <a:extLst>
              <a:ext uri="{FF2B5EF4-FFF2-40B4-BE49-F238E27FC236}">
                <a16:creationId xmlns:a16="http://schemas.microsoft.com/office/drawing/2014/main" id="{BCF29EF3-146D-7475-4C5D-321A4F478AE5}"/>
              </a:ext>
            </a:extLst>
          </p:cNvPr>
          <p:cNvSpPr/>
          <p:nvPr/>
        </p:nvSpPr>
        <p:spPr>
          <a:xfrm>
            <a:off x="1390833" y="1672244"/>
            <a:ext cx="3082958" cy="665313"/>
          </a:xfrm>
          <a:prstGeom prst="round2SameRect">
            <a:avLst>
              <a:gd name="adj1" fmla="val 16667"/>
              <a:gd name="adj2" fmla="val 0"/>
            </a:avLst>
          </a:prstGeom>
          <a:solidFill>
            <a:srgbClr val="E32D9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ea typeface="Arial"/>
                <a:cs typeface="Arial"/>
                <a:sym typeface="Arial"/>
              </a:rPr>
              <a:t>Community Colleges</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7" name="Google Shape;189;p6">
            <a:extLst>
              <a:ext uri="{FF2B5EF4-FFF2-40B4-BE49-F238E27FC236}">
                <a16:creationId xmlns:a16="http://schemas.microsoft.com/office/drawing/2014/main" id="{03D82DA3-E64E-8EC6-9AC2-DFC623361B4B}"/>
              </a:ext>
            </a:extLst>
          </p:cNvPr>
          <p:cNvSpPr/>
          <p:nvPr/>
        </p:nvSpPr>
        <p:spPr>
          <a:xfrm>
            <a:off x="5009509" y="1672244"/>
            <a:ext cx="3082958" cy="665313"/>
          </a:xfrm>
          <a:prstGeom prst="round2SameRect">
            <a:avLst>
              <a:gd name="adj1" fmla="val 16667"/>
              <a:gd name="adj2" fmla="val 0"/>
            </a:avLst>
          </a:prstGeom>
          <a:solidFill>
            <a:srgbClr val="682D91"/>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a:solidFill>
                  <a:srgbClr val="FFFFFF"/>
                </a:solidFill>
                <a:ea typeface="Arial"/>
                <a:cs typeface="Arial"/>
                <a:sym typeface="Arial"/>
              </a:rPr>
              <a:t>Regional Universities</a:t>
            </a:r>
            <a:endParaRPr sz="1400" kern="0">
              <a:solidFill>
                <a:srgbClr val="000000"/>
              </a:solidFill>
              <a:cs typeface="Arial"/>
              <a:sym typeface="Arial"/>
            </a:endParaRPr>
          </a:p>
        </p:txBody>
      </p:sp>
      <p:sp>
        <p:nvSpPr>
          <p:cNvPr id="8" name="Google Shape;190;p6">
            <a:extLst>
              <a:ext uri="{FF2B5EF4-FFF2-40B4-BE49-F238E27FC236}">
                <a16:creationId xmlns:a16="http://schemas.microsoft.com/office/drawing/2014/main" id="{3D2D20F6-9B30-011F-F443-91B0E7CDDD09}"/>
              </a:ext>
            </a:extLst>
          </p:cNvPr>
          <p:cNvSpPr/>
          <p:nvPr/>
        </p:nvSpPr>
        <p:spPr>
          <a:xfrm>
            <a:off x="8628185" y="1672244"/>
            <a:ext cx="3082958" cy="665313"/>
          </a:xfrm>
          <a:prstGeom prst="round2SameRect">
            <a:avLst>
              <a:gd name="adj1" fmla="val 16667"/>
              <a:gd name="adj2" fmla="val 0"/>
            </a:avLst>
          </a:prstGeom>
          <a:solidFill>
            <a:srgbClr val="004E9A"/>
          </a:solidFill>
          <a:ln>
            <a:noFill/>
          </a:ln>
        </p:spPr>
        <p:txBody>
          <a:bodyPr spcFirstLastPara="1" wrap="square" lIns="91425" tIns="45700" rIns="91425" bIns="45700" anchor="ctr" anchorCtr="0">
            <a:noAutofit/>
          </a:bodyPr>
          <a:lstStyle/>
          <a:p>
            <a:pPr algn="ctr">
              <a:buClr>
                <a:srgbClr val="000000"/>
              </a:buClr>
              <a:buFont typeface="Arial"/>
              <a:buNone/>
            </a:pPr>
            <a:r>
              <a:rPr lang="en-US" sz="2000" b="1" kern="0" dirty="0">
                <a:solidFill>
                  <a:srgbClr val="FFFFFF"/>
                </a:solidFill>
                <a:ea typeface="Arial"/>
                <a:cs typeface="Arial"/>
                <a:sym typeface="Arial"/>
              </a:rPr>
              <a:t>Research Universities</a:t>
            </a:r>
            <a:endParaRPr sz="1400" kern="0" dirty="0">
              <a:solidFill>
                <a:srgbClr val="000000"/>
              </a:solidFill>
              <a:cs typeface="Arial"/>
              <a:sym typeface="Arial"/>
            </a:endParaRPr>
          </a:p>
        </p:txBody>
      </p:sp>
      <p:graphicFrame>
        <p:nvGraphicFramePr>
          <p:cNvPr id="9" name="Google Shape;191;p6">
            <a:extLst>
              <a:ext uri="{FF2B5EF4-FFF2-40B4-BE49-F238E27FC236}">
                <a16:creationId xmlns:a16="http://schemas.microsoft.com/office/drawing/2014/main" id="{840DBDB7-5A21-8AF9-2F61-187369ADF96E}"/>
              </a:ext>
            </a:extLst>
          </p:cNvPr>
          <p:cNvGraphicFramePr/>
          <p:nvPr>
            <p:extLst>
              <p:ext uri="{D42A27DB-BD31-4B8C-83A1-F6EECF244321}">
                <p14:modId xmlns:p14="http://schemas.microsoft.com/office/powerpoint/2010/main" val="1563451721"/>
              </p:ext>
            </p:extLst>
          </p:nvPr>
        </p:nvGraphicFramePr>
        <p:xfrm>
          <a:off x="1390833" y="2337557"/>
          <a:ext cx="3091199" cy="3799375"/>
        </p:xfrm>
        <a:graphic>
          <a:graphicData uri="http://schemas.openxmlformats.org/drawingml/2006/table">
            <a:tbl>
              <a:tblPr firstRow="1" bandRow="1">
                <a:noFill/>
              </a:tblPr>
              <a:tblGrid>
                <a:gridCol w="1780999">
                  <a:extLst>
                    <a:ext uri="{9D8B030D-6E8A-4147-A177-3AD203B41FA5}">
                      <a16:colId xmlns:a16="http://schemas.microsoft.com/office/drawing/2014/main" val="20000"/>
                    </a:ext>
                  </a:extLst>
                </a:gridCol>
                <a:gridCol w="1310200">
                  <a:extLst>
                    <a:ext uri="{9D8B030D-6E8A-4147-A177-3AD203B41FA5}">
                      <a16:colId xmlns:a16="http://schemas.microsoft.com/office/drawing/2014/main" val="20001"/>
                    </a:ext>
                  </a:extLst>
                </a:gridCol>
              </a:tblGrid>
              <a:tr h="38556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b="0"/>
                        <a:t>National ACT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b="0"/>
                        <a:t>19</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6064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Pre-ACT (10</a:t>
                      </a:r>
                      <a:r>
                        <a:rPr lang="en-US" sz="1800" baseline="30000" dirty="0"/>
                        <a:t>th</a:t>
                      </a:r>
                      <a:r>
                        <a:rPr lang="en-US" sz="1800" dirty="0"/>
                        <a:t> grade)</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ADA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19</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ADAEC"/>
                    </a:solidFill>
                  </a:tcPr>
                </a:tc>
                <a:extLst>
                  <a:ext uri="{0D108BD9-81ED-4DB2-BD59-A6C34878D82A}">
                    <a16:rowId xmlns:a16="http://schemas.microsoft.com/office/drawing/2014/main" val="10001"/>
                  </a:ext>
                </a:extLst>
              </a:tr>
              <a:tr h="3540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Residual ACT*</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a:t>19</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560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SAT</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ADA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990</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ADAEC"/>
                    </a:solidFill>
                  </a:tcPr>
                </a:tc>
                <a:extLst>
                  <a:ext uri="{0D108BD9-81ED-4DB2-BD59-A6C34878D82A}">
                    <a16:rowId xmlns:a16="http://schemas.microsoft.com/office/drawing/2014/main" val="10003"/>
                  </a:ext>
                </a:extLst>
              </a:tr>
              <a:tr h="5355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PSAT 10 or PSAT/NMSQT</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990</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118880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800" dirty="0"/>
                        <a:t>GPA</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ADA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n-US" sz="1600" dirty="0"/>
                        <a:t>Unweighted HS GPA 3.0</a:t>
                      </a:r>
                      <a:endParaRPr sz="16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lang="en-US" sz="1800" dirty="0"/>
                    </a:p>
                    <a:p>
                      <a:pPr marL="0" marR="0" lvl="0" indent="0" algn="l" rtl="0">
                        <a:spcBef>
                          <a:spcPts val="0"/>
                        </a:spcBef>
                        <a:spcAft>
                          <a:spcPts val="0"/>
                        </a:spcAft>
                        <a:buNone/>
                      </a:pPr>
                      <a:endParaRPr sz="18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FADAEC"/>
                    </a:solidFill>
                  </a:tcPr>
                </a:tc>
                <a:extLst>
                  <a:ext uri="{0D108BD9-81ED-4DB2-BD59-A6C34878D82A}">
                    <a16:rowId xmlns:a16="http://schemas.microsoft.com/office/drawing/2014/main" val="10005"/>
                  </a:ext>
                </a:extLst>
              </a:tr>
            </a:tbl>
          </a:graphicData>
        </a:graphic>
      </p:graphicFrame>
      <p:sp>
        <p:nvSpPr>
          <p:cNvPr id="10" name="Google Shape;192;p6">
            <a:extLst>
              <a:ext uri="{FF2B5EF4-FFF2-40B4-BE49-F238E27FC236}">
                <a16:creationId xmlns:a16="http://schemas.microsoft.com/office/drawing/2014/main" id="{F12B1BCF-7CC4-AB5F-3741-B248CD3AE82B}"/>
              </a:ext>
              <a:ext uri="{C183D7F6-B498-43B3-948B-1728B52AA6E4}">
                <adec:decorative xmlns:adec="http://schemas.microsoft.com/office/drawing/2017/decorative" val="1"/>
              </a:ext>
            </a:extLst>
          </p:cNvPr>
          <p:cNvSpPr/>
          <p:nvPr/>
        </p:nvSpPr>
        <p:spPr>
          <a:xfrm>
            <a:off x="1390833" y="6033349"/>
            <a:ext cx="3096168" cy="134926"/>
          </a:xfrm>
          <a:prstGeom prst="rect">
            <a:avLst/>
          </a:prstGeom>
          <a:solidFill>
            <a:srgbClr val="E32D9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1" name="Google Shape;193;p6">
            <a:extLst>
              <a:ext uri="{FF2B5EF4-FFF2-40B4-BE49-F238E27FC236}">
                <a16:creationId xmlns:a16="http://schemas.microsoft.com/office/drawing/2014/main" id="{41F996A5-B2C3-6FD3-8E0D-A2C970EC618E}"/>
              </a:ext>
              <a:ext uri="{C183D7F6-B498-43B3-948B-1728B52AA6E4}">
                <adec:decorative xmlns:adec="http://schemas.microsoft.com/office/drawing/2017/decorative" val="1"/>
              </a:ext>
            </a:extLst>
          </p:cNvPr>
          <p:cNvSpPr/>
          <p:nvPr/>
        </p:nvSpPr>
        <p:spPr>
          <a:xfrm>
            <a:off x="5009509" y="6032522"/>
            <a:ext cx="3070776" cy="135753"/>
          </a:xfrm>
          <a:prstGeom prst="rect">
            <a:avLst/>
          </a:prstGeom>
          <a:solidFill>
            <a:srgbClr val="682D9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orbel"/>
              <a:ea typeface="Corbel"/>
              <a:cs typeface="Corbel"/>
              <a:sym typeface="Corbel"/>
            </a:endParaRPr>
          </a:p>
        </p:txBody>
      </p:sp>
      <p:sp>
        <p:nvSpPr>
          <p:cNvPr id="12" name="Google Shape;194;p6">
            <a:extLst>
              <a:ext uri="{FF2B5EF4-FFF2-40B4-BE49-F238E27FC236}">
                <a16:creationId xmlns:a16="http://schemas.microsoft.com/office/drawing/2014/main" id="{C9431E1F-AF49-B625-180E-58D869BD2BF0}"/>
              </a:ext>
              <a:ext uri="{C183D7F6-B498-43B3-948B-1728B52AA6E4}">
                <adec:decorative xmlns:adec="http://schemas.microsoft.com/office/drawing/2017/decorative" val="1"/>
              </a:ext>
            </a:extLst>
          </p:cNvPr>
          <p:cNvSpPr/>
          <p:nvPr/>
        </p:nvSpPr>
        <p:spPr>
          <a:xfrm>
            <a:off x="8628176" y="6032522"/>
            <a:ext cx="3082958" cy="138018"/>
          </a:xfrm>
          <a:prstGeom prst="rect">
            <a:avLst/>
          </a:prstGeom>
          <a:solidFill>
            <a:srgbClr val="11328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orbel"/>
              <a:ea typeface="Corbel"/>
              <a:cs typeface="Corbel"/>
              <a:sym typeface="Corbel"/>
            </a:endParaRPr>
          </a:p>
        </p:txBody>
      </p:sp>
      <p:sp>
        <p:nvSpPr>
          <p:cNvPr id="13" name="Rectangle 12" descr="Highlights the unaccredited and home school admission standards">
            <a:extLst>
              <a:ext uri="{FF2B5EF4-FFF2-40B4-BE49-F238E27FC236}">
                <a16:creationId xmlns:a16="http://schemas.microsoft.com/office/drawing/2014/main" id="{06520910-C30D-A453-6E6D-8763E13E2BF5}"/>
              </a:ext>
            </a:extLst>
          </p:cNvPr>
          <p:cNvSpPr/>
          <p:nvPr/>
        </p:nvSpPr>
        <p:spPr>
          <a:xfrm>
            <a:off x="1248186" y="2344381"/>
            <a:ext cx="10593421" cy="2373533"/>
          </a:xfrm>
          <a:prstGeom prst="rect">
            <a:avLst/>
          </a:prstGeom>
          <a:solidFill>
            <a:srgbClr val="FFFFFF">
              <a:lumMod val="85000"/>
              <a:alpha val="20000"/>
            </a:srgbClr>
          </a:solidFill>
          <a:ln w="25400" cap="flat" cmpd="sng" algn="ctr">
            <a:solidFill>
              <a:srgbClr val="D8D9D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Google Shape;185;p6">
            <a:extLst>
              <a:ext uri="{FF2B5EF4-FFF2-40B4-BE49-F238E27FC236}">
                <a16:creationId xmlns:a16="http://schemas.microsoft.com/office/drawing/2014/main" id="{332018FF-123A-166A-F477-88986779AC1C}"/>
              </a:ext>
            </a:extLst>
          </p:cNvPr>
          <p:cNvSpPr txBox="1"/>
          <p:nvPr/>
        </p:nvSpPr>
        <p:spPr>
          <a:xfrm>
            <a:off x="1390833" y="6217601"/>
            <a:ext cx="10506377" cy="307736"/>
          </a:xfrm>
          <a:prstGeom prst="rect">
            <a:avLst/>
          </a:prstGeom>
          <a:noFill/>
          <a:ln>
            <a:noFill/>
          </a:ln>
        </p:spPr>
        <p:txBody>
          <a:bodyPr spcFirstLastPara="1" wrap="square" lIns="91425" tIns="45700" rIns="91425" bIns="45700" anchor="t" anchorCtr="0">
            <a:spAutoFit/>
          </a:bodyPr>
          <a:lstStyle/>
          <a:p>
            <a:pPr>
              <a:buClr>
                <a:srgbClr val="000000"/>
              </a:buClr>
              <a:buSzPts val="1000"/>
              <a:buFont typeface="Arial"/>
              <a:buNone/>
            </a:pPr>
            <a:r>
              <a:rPr lang="en-US" sz="1400" kern="0" dirty="0">
                <a:solidFill>
                  <a:srgbClr val="000000"/>
                </a:solidFill>
                <a:ea typeface="Arial"/>
                <a:cs typeface="Arial"/>
                <a:sym typeface="Arial"/>
              </a:rPr>
              <a:t>*Only one On-Campus ACT per year (from November 1 to October 31) is valid for admission and course placement.</a:t>
            </a:r>
            <a:endParaRPr sz="2400" kern="0" dirty="0">
              <a:solidFill>
                <a:srgbClr val="000000"/>
              </a:solidFill>
              <a:ea typeface="Arial"/>
              <a:cs typeface="Arial"/>
              <a:sym typeface="Arial"/>
            </a:endParaRPr>
          </a:p>
        </p:txBody>
      </p:sp>
    </p:spTree>
    <p:extLst>
      <p:ext uri="{BB962C8B-B14F-4D97-AF65-F5344CB8AC3E}">
        <p14:creationId xmlns:p14="http://schemas.microsoft.com/office/powerpoint/2010/main" val="243677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BF110-0040-05C9-1CC8-B4F7C9CF0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C27D7-30BC-2CA3-553A-E5169B567113}"/>
              </a:ext>
            </a:extLst>
          </p:cNvPr>
          <p:cNvSpPr>
            <a:spLocks noGrp="1"/>
          </p:cNvSpPr>
          <p:nvPr>
            <p:ph type="title"/>
          </p:nvPr>
        </p:nvSpPr>
        <p:spPr/>
        <p:txBody>
          <a:bodyPr/>
          <a:lstStyle/>
          <a:p>
            <a:r>
              <a:rPr lang="en-US" dirty="0"/>
              <a:t>Course placement</a:t>
            </a:r>
          </a:p>
        </p:txBody>
      </p:sp>
      <p:sp>
        <p:nvSpPr>
          <p:cNvPr id="3" name="Content Placeholder 2">
            <a:extLst>
              <a:ext uri="{FF2B5EF4-FFF2-40B4-BE49-F238E27FC236}">
                <a16:creationId xmlns:a16="http://schemas.microsoft.com/office/drawing/2014/main" id="{81BD44D9-EC42-7107-4AE8-3B99394A4B9D}"/>
              </a:ext>
            </a:extLst>
          </p:cNvPr>
          <p:cNvSpPr>
            <a:spLocks noGrp="1"/>
          </p:cNvSpPr>
          <p:nvPr>
            <p:ph idx="1"/>
          </p:nvPr>
        </p:nvSpPr>
        <p:spPr/>
        <p:txBody>
          <a:bodyPr/>
          <a:lstStyle/>
          <a:p>
            <a:r>
              <a:rPr lang="en-US" dirty="0"/>
              <a:t>Students must demonstrate college readiness in the subject area corresponding to their college course (English, math, science, or reading for any other course).</a:t>
            </a:r>
          </a:p>
          <a:p>
            <a:pPr lvl="1"/>
            <a:r>
              <a:rPr lang="en-US" dirty="0"/>
              <a:t>ACT subject test score</a:t>
            </a:r>
          </a:p>
          <a:p>
            <a:pPr lvl="1"/>
            <a:r>
              <a:rPr lang="en-US" dirty="0"/>
              <a:t>SAT subject test score</a:t>
            </a:r>
          </a:p>
          <a:p>
            <a:pPr lvl="1"/>
            <a:r>
              <a:rPr lang="en-US" dirty="0"/>
              <a:t>Secondary assessment</a:t>
            </a:r>
          </a:p>
        </p:txBody>
      </p:sp>
    </p:spTree>
    <p:extLst>
      <p:ext uri="{BB962C8B-B14F-4D97-AF65-F5344CB8AC3E}">
        <p14:creationId xmlns:p14="http://schemas.microsoft.com/office/powerpoint/2010/main" val="377663785"/>
      </p:ext>
    </p:extLst>
  </p:cSld>
  <p:clrMapOvr>
    <a:masterClrMapping/>
  </p:clrMapOvr>
</p:sld>
</file>

<file path=ppt/theme/theme1.xml><?xml version="1.0" encoding="utf-8"?>
<a:theme xmlns:a="http://schemas.openxmlformats.org/drawingml/2006/main" name="Office Theme">
  <a:themeElements>
    <a:clrScheme name="Custom 4">
      <a:dk1>
        <a:srgbClr val="464646"/>
      </a:dk1>
      <a:lt1>
        <a:sysClr val="window" lastClr="FFFFFF"/>
      </a:lt1>
      <a:dk2>
        <a:srgbClr val="787878"/>
      </a:dk2>
      <a:lt2>
        <a:srgbClr val="D8D8D8"/>
      </a:lt2>
      <a:accent1>
        <a:srgbClr val="004E9A"/>
      </a:accent1>
      <a:accent2>
        <a:srgbClr val="326820"/>
      </a:accent2>
      <a:accent3>
        <a:srgbClr val="D15420"/>
      </a:accent3>
      <a:accent4>
        <a:srgbClr val="DE9027"/>
      </a:accent4>
      <a:accent5>
        <a:srgbClr val="1CA6DF"/>
      </a:accent5>
      <a:accent6>
        <a:srgbClr val="326820"/>
      </a:accent6>
      <a:hlink>
        <a:srgbClr val="1CA6DF"/>
      </a:hlink>
      <a:folHlink>
        <a:srgbClr val="3268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HE PowerPoint Template" id="{2E308CE3-3584-4F66-B689-55F2B2C9B7E7}" vid="{C6AC5D34-196D-418A-859E-F95D7E47D2BB}"/>
    </a:ext>
  </a:extLst>
</a:theme>
</file>

<file path=docMetadata/LabelInfo.xml><?xml version="1.0" encoding="utf-8"?>
<clbl:labelList xmlns:clbl="http://schemas.microsoft.com/office/2020/mipLabelMetadata">
  <clbl:label id="{72b8a51b-08d1-4d14-a7b4-ff767462a449}" enabled="1" method="Standard" siteId="{f3996c88-1035-4508-9259-b125f4c50b1d}" removed="0"/>
</clbl:labelList>
</file>

<file path=docProps/app.xml><?xml version="1.0" encoding="utf-8"?>
<Properties xmlns="http://schemas.openxmlformats.org/officeDocument/2006/extended-properties" xmlns:vt="http://schemas.openxmlformats.org/officeDocument/2006/docPropsVTypes">
  <Template/>
  <TotalTime>4159</TotalTime>
  <Words>1945</Words>
  <Application>Microsoft Office PowerPoint</Application>
  <PresentationFormat>Widescreen</PresentationFormat>
  <Paragraphs>234</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Alasassy Caps</vt:lpstr>
      <vt:lpstr>Arial</vt:lpstr>
      <vt:lpstr>Calibri</vt:lpstr>
      <vt:lpstr>Corbel</vt:lpstr>
      <vt:lpstr>Segoe UI</vt:lpstr>
      <vt:lpstr>Office Theme</vt:lpstr>
      <vt:lpstr>Navigating Key Elements in Concurrent Enrollment</vt:lpstr>
      <vt:lpstr>Important note</vt:lpstr>
      <vt:lpstr>Agenda</vt:lpstr>
      <vt:lpstr>What is concurrent enrollment?</vt:lpstr>
      <vt:lpstr>Concurrent Enrollment</vt:lpstr>
      <vt:lpstr>Eligibility and requirements</vt:lpstr>
      <vt:lpstr>General Provisions</vt:lpstr>
      <vt:lpstr>Admission criteria</vt:lpstr>
      <vt:lpstr>Course placement</vt:lpstr>
      <vt:lpstr>Workload calculation</vt:lpstr>
      <vt:lpstr>Retention standards</vt:lpstr>
      <vt:lpstr>Ce &amp; college admission</vt:lpstr>
      <vt:lpstr>High school application of credits</vt:lpstr>
      <vt:lpstr>Counting concurrent courses toward hs graduation requirements</vt:lpstr>
      <vt:lpstr>Concurrent to hs equivalencies</vt:lpstr>
      <vt:lpstr>Counselor + student support tools</vt:lpstr>
      <vt:lpstr>Course equivalency project</vt:lpstr>
      <vt:lpstr>toolkits</vt:lpstr>
      <vt:lpstr>Website updates</vt:lpstr>
      <vt:lpstr>Programs &amp; partnerships </vt:lpstr>
      <vt:lpstr>Memorandum of understanding</vt:lpstr>
      <vt:lpstr>Early college high school programs</vt:lpstr>
      <vt:lpstr>Echs pARTNERSHIPS</vt:lpstr>
      <vt:lpstr>Data &amp; trends</vt:lpstr>
      <vt:lpstr>Ten-year concurrent enrollment student headcount</vt:lpstr>
      <vt:lpstr>Ten-year concurrent enrollment credit hour production</vt:lpstr>
      <vt:lpstr>2024-25 institutional headcount</vt:lpstr>
      <vt:lpstr>2024-25 institutional tier enrollment</vt:lpstr>
      <vt:lpstr>Professional network and events</vt:lpstr>
      <vt:lpstr>PowerPoint Presentation</vt:lpstr>
      <vt:lpstr>2026 webinar schedule – become a member to receive registration links!</vt:lpstr>
      <vt:lpstr>Course review process</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Stelter, Erin</dc:creator>
  <cp:lastModifiedBy>Icenhour, Angel</cp:lastModifiedBy>
  <cp:revision>70</cp:revision>
  <dcterms:created xsi:type="dcterms:W3CDTF">2022-03-24T18:40:43Z</dcterms:created>
  <dcterms:modified xsi:type="dcterms:W3CDTF">2026-03-11T19:45:04Z</dcterms:modified>
</cp:coreProperties>
</file>