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56"/>
  </p:notesMasterIdLst>
  <p:sldIdLst>
    <p:sldId id="256" r:id="rId2"/>
    <p:sldId id="281" r:id="rId3"/>
    <p:sldId id="395" r:id="rId4"/>
    <p:sldId id="341" r:id="rId5"/>
    <p:sldId id="342" r:id="rId6"/>
    <p:sldId id="343" r:id="rId7"/>
    <p:sldId id="344" r:id="rId8"/>
    <p:sldId id="283" r:id="rId9"/>
    <p:sldId id="284" r:id="rId10"/>
    <p:sldId id="345" r:id="rId11"/>
    <p:sldId id="396" r:id="rId12"/>
    <p:sldId id="346" r:id="rId13"/>
    <p:sldId id="288" r:id="rId14"/>
    <p:sldId id="347" r:id="rId15"/>
    <p:sldId id="348" r:id="rId16"/>
    <p:sldId id="417" r:id="rId17"/>
    <p:sldId id="363" r:id="rId18"/>
    <p:sldId id="411" r:id="rId19"/>
    <p:sldId id="361" r:id="rId20"/>
    <p:sldId id="362" r:id="rId21"/>
    <p:sldId id="413" r:id="rId22"/>
    <p:sldId id="365" r:id="rId23"/>
    <p:sldId id="366" r:id="rId24"/>
    <p:sldId id="364"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286" r:id="rId44"/>
    <p:sldId id="385" r:id="rId45"/>
    <p:sldId id="386" r:id="rId46"/>
    <p:sldId id="387" r:id="rId47"/>
    <p:sldId id="388" r:id="rId48"/>
    <p:sldId id="389" r:id="rId49"/>
    <p:sldId id="390" r:id="rId50"/>
    <p:sldId id="391" r:id="rId51"/>
    <p:sldId id="392" r:id="rId52"/>
    <p:sldId id="414" r:id="rId53"/>
    <p:sldId id="393" r:id="rId54"/>
    <p:sldId id="290" r:id="rId5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63BFC1-B8D1-4754-8363-36ECBA94CA9B}" v="9" dt="2026-02-20T20:32:53.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22" autoAdjust="0"/>
  </p:normalViewPr>
  <p:slideViewPr>
    <p:cSldViewPr snapToGrid="0">
      <p:cViewPr varScale="1">
        <p:scale>
          <a:sx n="86" d="100"/>
          <a:sy n="86" d="100"/>
        </p:scale>
        <p:origin x="2334" y="90"/>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Hein" userId="9d650a67-ca29-4120-a90c-7c03457c2246" providerId="ADAL" clId="{9D2DC892-F576-4925-B938-608EFC60B433}"/>
    <pc:docChg chg="custSel addSld delSld modSld sldOrd">
      <pc:chgData name="Regina Hein" userId="9d650a67-ca29-4120-a90c-7c03457c2246" providerId="ADAL" clId="{9D2DC892-F576-4925-B938-608EFC60B433}" dt="2026-03-09T18:54:44.869" v="713" actId="313"/>
      <pc:docMkLst>
        <pc:docMk/>
      </pc:docMkLst>
      <pc:sldChg chg="modSp mod">
        <pc:chgData name="Regina Hein" userId="9d650a67-ca29-4120-a90c-7c03457c2246" providerId="ADAL" clId="{9D2DC892-F576-4925-B938-608EFC60B433}" dt="2026-02-20T16:54:58.132" v="335" actId="962"/>
        <pc:sldMkLst>
          <pc:docMk/>
          <pc:sldMk cId="0" sldId="256"/>
        </pc:sldMkLst>
        <pc:spChg chg="mod">
          <ac:chgData name="Regina Hein" userId="9d650a67-ca29-4120-a90c-7c03457c2246" providerId="ADAL" clId="{9D2DC892-F576-4925-B938-608EFC60B433}" dt="2026-02-20T16:54:58.132" v="335" actId="962"/>
          <ac:spMkLst>
            <pc:docMk/>
            <pc:sldMk cId="0" sldId="256"/>
            <ac:spMk id="104" creationId="{00000000-0000-0000-0000-000000000000}"/>
          </ac:spMkLst>
        </pc:spChg>
      </pc:sldChg>
      <pc:sldChg chg="modSp mod">
        <pc:chgData name="Regina Hein" userId="9d650a67-ca29-4120-a90c-7c03457c2246" providerId="ADAL" clId="{9D2DC892-F576-4925-B938-608EFC60B433}" dt="2026-02-20T20:25:59.426" v="484" actId="20577"/>
        <pc:sldMkLst>
          <pc:docMk/>
          <pc:sldMk cId="726458190" sldId="288"/>
        </pc:sldMkLst>
        <pc:spChg chg="mod">
          <ac:chgData name="Regina Hein" userId="9d650a67-ca29-4120-a90c-7c03457c2246" providerId="ADAL" clId="{9D2DC892-F576-4925-B938-608EFC60B433}" dt="2026-02-20T20:25:59.426" v="484" actId="20577"/>
          <ac:spMkLst>
            <pc:docMk/>
            <pc:sldMk cId="726458190" sldId="288"/>
            <ac:spMk id="2" creationId="{84338553-09EB-39E7-962E-7D02CDC947EF}"/>
          </ac:spMkLst>
        </pc:spChg>
      </pc:sldChg>
      <pc:sldChg chg="modNotesTx">
        <pc:chgData name="Regina Hein" userId="9d650a67-ca29-4120-a90c-7c03457c2246" providerId="ADAL" clId="{9D2DC892-F576-4925-B938-608EFC60B433}" dt="2026-03-09T18:54:44.869" v="713" actId="313"/>
        <pc:sldMkLst>
          <pc:docMk/>
          <pc:sldMk cId="4024005019" sldId="346"/>
        </pc:sldMkLst>
      </pc:sldChg>
      <pc:sldChg chg="modSp mod">
        <pc:chgData name="Regina Hein" userId="9d650a67-ca29-4120-a90c-7c03457c2246" providerId="ADAL" clId="{9D2DC892-F576-4925-B938-608EFC60B433}" dt="2026-02-20T20:30:30.520" v="511" actId="207"/>
        <pc:sldMkLst>
          <pc:docMk/>
          <pc:sldMk cId="978560340" sldId="347"/>
        </pc:sldMkLst>
        <pc:spChg chg="mod">
          <ac:chgData name="Regina Hein" userId="9d650a67-ca29-4120-a90c-7c03457c2246" providerId="ADAL" clId="{9D2DC892-F576-4925-B938-608EFC60B433}" dt="2026-02-20T20:30:30.520" v="511" actId="207"/>
          <ac:spMkLst>
            <pc:docMk/>
            <pc:sldMk cId="978560340" sldId="347"/>
            <ac:spMk id="2" creationId="{8519D1C4-2717-7472-7DF4-366B914E6A80}"/>
          </ac:spMkLst>
        </pc:spChg>
      </pc:sldChg>
      <pc:sldChg chg="modSp mod">
        <pc:chgData name="Regina Hein" userId="9d650a67-ca29-4120-a90c-7c03457c2246" providerId="ADAL" clId="{9D2DC892-F576-4925-B938-608EFC60B433}" dt="2026-02-20T20:27:05.277" v="509" actId="20577"/>
        <pc:sldMkLst>
          <pc:docMk/>
          <pc:sldMk cId="3291403767" sldId="348"/>
        </pc:sldMkLst>
        <pc:spChg chg="mod">
          <ac:chgData name="Regina Hein" userId="9d650a67-ca29-4120-a90c-7c03457c2246" providerId="ADAL" clId="{9D2DC892-F576-4925-B938-608EFC60B433}" dt="2026-02-20T20:27:05.277" v="509" actId="20577"/>
          <ac:spMkLst>
            <pc:docMk/>
            <pc:sldMk cId="3291403767" sldId="348"/>
            <ac:spMk id="2" creationId="{74433143-8B3E-9CAD-7E99-9027178329AD}"/>
          </ac:spMkLst>
        </pc:spChg>
      </pc:sldChg>
      <pc:sldChg chg="ord">
        <pc:chgData name="Regina Hein" userId="9d650a67-ca29-4120-a90c-7c03457c2246" providerId="ADAL" clId="{9D2DC892-F576-4925-B938-608EFC60B433}" dt="2026-02-20T20:24:36.620" v="482"/>
        <pc:sldMkLst>
          <pc:docMk/>
          <pc:sldMk cId="3492763158" sldId="363"/>
        </pc:sldMkLst>
      </pc:sldChg>
      <pc:sldChg chg="modSp mod modShow">
        <pc:chgData name="Regina Hein" userId="9d650a67-ca29-4120-a90c-7c03457c2246" providerId="ADAL" clId="{9D2DC892-F576-4925-B938-608EFC60B433}" dt="2026-02-20T20:33:30.204" v="558" actId="20577"/>
        <pc:sldMkLst>
          <pc:docMk/>
          <pc:sldMk cId="1116718605" sldId="364"/>
        </pc:sldMkLst>
        <pc:spChg chg="mod">
          <ac:chgData name="Regina Hein" userId="9d650a67-ca29-4120-a90c-7c03457c2246" providerId="ADAL" clId="{9D2DC892-F576-4925-B938-608EFC60B433}" dt="2026-02-20T20:33:30.204" v="558" actId="20577"/>
          <ac:spMkLst>
            <pc:docMk/>
            <pc:sldMk cId="1116718605" sldId="364"/>
            <ac:spMk id="5" creationId="{C5A3F94D-54CC-E343-C4C5-3C55ED55EA98}"/>
          </ac:spMkLst>
        </pc:spChg>
      </pc:sldChg>
      <pc:sldChg chg="modSp mod">
        <pc:chgData name="Regina Hein" userId="9d650a67-ca29-4120-a90c-7c03457c2246" providerId="ADAL" clId="{9D2DC892-F576-4925-B938-608EFC60B433}" dt="2026-02-20T20:33:11.375" v="537" actId="20577"/>
        <pc:sldMkLst>
          <pc:docMk/>
          <pc:sldMk cId="1374936131" sldId="365"/>
        </pc:sldMkLst>
        <pc:graphicFrameChg chg="mod modGraphic">
          <ac:chgData name="Regina Hein" userId="9d650a67-ca29-4120-a90c-7c03457c2246" providerId="ADAL" clId="{9D2DC892-F576-4925-B938-608EFC60B433}" dt="2026-02-20T20:33:11.375" v="537" actId="20577"/>
          <ac:graphicFrameMkLst>
            <pc:docMk/>
            <pc:sldMk cId="1374936131" sldId="365"/>
            <ac:graphicFrameMk id="7" creationId="{08666578-D7CE-7E99-630B-33A06ECE48A1}"/>
          </ac:graphicFrameMkLst>
        </pc:graphicFrameChg>
      </pc:sldChg>
      <pc:sldChg chg="modSp mod">
        <pc:chgData name="Regina Hein" userId="9d650a67-ca29-4120-a90c-7c03457c2246" providerId="ADAL" clId="{9D2DC892-F576-4925-B938-608EFC60B433}" dt="2026-02-20T20:33:46.111" v="579" actId="20577"/>
        <pc:sldMkLst>
          <pc:docMk/>
          <pc:sldMk cId="3766900771" sldId="367"/>
        </pc:sldMkLst>
        <pc:spChg chg="mod">
          <ac:chgData name="Regina Hein" userId="9d650a67-ca29-4120-a90c-7c03457c2246" providerId="ADAL" clId="{9D2DC892-F576-4925-B938-608EFC60B433}" dt="2026-02-20T20:33:46.111" v="579" actId="20577"/>
          <ac:spMkLst>
            <pc:docMk/>
            <pc:sldMk cId="3766900771" sldId="367"/>
            <ac:spMk id="2" creationId="{8DFA31CA-5F1F-B32C-455E-229A16BCC7EF}"/>
          </ac:spMkLst>
        </pc:spChg>
      </pc:sldChg>
      <pc:sldChg chg="modSp mod">
        <pc:chgData name="Regina Hein" userId="9d650a67-ca29-4120-a90c-7c03457c2246" providerId="ADAL" clId="{9D2DC892-F576-4925-B938-608EFC60B433}" dt="2026-02-20T20:34:05.538" v="600" actId="20577"/>
        <pc:sldMkLst>
          <pc:docMk/>
          <pc:sldMk cId="1620314923" sldId="368"/>
        </pc:sldMkLst>
        <pc:spChg chg="mod">
          <ac:chgData name="Regina Hein" userId="9d650a67-ca29-4120-a90c-7c03457c2246" providerId="ADAL" clId="{9D2DC892-F576-4925-B938-608EFC60B433}" dt="2026-02-20T20:34:05.538" v="600" actId="20577"/>
          <ac:spMkLst>
            <pc:docMk/>
            <pc:sldMk cId="1620314923" sldId="368"/>
            <ac:spMk id="2" creationId="{36EB3CA2-AC52-C8A9-0A9D-D513AB768732}"/>
          </ac:spMkLst>
        </pc:spChg>
      </pc:sldChg>
      <pc:sldChg chg="modSp mod">
        <pc:chgData name="Regina Hein" userId="9d650a67-ca29-4120-a90c-7c03457c2246" providerId="ADAL" clId="{9D2DC892-F576-4925-B938-608EFC60B433}" dt="2026-02-20T20:34:43.161" v="630" actId="20577"/>
        <pc:sldMkLst>
          <pc:docMk/>
          <pc:sldMk cId="986999901" sldId="369"/>
        </pc:sldMkLst>
        <pc:spChg chg="mod">
          <ac:chgData name="Regina Hein" userId="9d650a67-ca29-4120-a90c-7c03457c2246" providerId="ADAL" clId="{9D2DC892-F576-4925-B938-608EFC60B433}" dt="2026-02-20T20:34:43.161" v="630" actId="20577"/>
          <ac:spMkLst>
            <pc:docMk/>
            <pc:sldMk cId="986999901" sldId="369"/>
            <ac:spMk id="2" creationId="{7EA29811-EDA5-A784-456D-22696276F389}"/>
          </ac:spMkLst>
        </pc:spChg>
      </pc:sldChg>
      <pc:sldChg chg="modSp mod">
        <pc:chgData name="Regina Hein" userId="9d650a67-ca29-4120-a90c-7c03457c2246" providerId="ADAL" clId="{9D2DC892-F576-4925-B938-608EFC60B433}" dt="2026-02-20T20:35:00.620" v="660" actId="20577"/>
        <pc:sldMkLst>
          <pc:docMk/>
          <pc:sldMk cId="2560522304" sldId="370"/>
        </pc:sldMkLst>
        <pc:spChg chg="mod">
          <ac:chgData name="Regina Hein" userId="9d650a67-ca29-4120-a90c-7c03457c2246" providerId="ADAL" clId="{9D2DC892-F576-4925-B938-608EFC60B433}" dt="2026-02-20T20:35:00.620" v="660" actId="20577"/>
          <ac:spMkLst>
            <pc:docMk/>
            <pc:sldMk cId="2560522304" sldId="370"/>
            <ac:spMk id="3" creationId="{C3468056-3974-0CA5-D493-5B796F4429E8}"/>
          </ac:spMkLst>
        </pc:spChg>
      </pc:sldChg>
      <pc:sldChg chg="modSp mod">
        <pc:chgData name="Regina Hein" userId="9d650a67-ca29-4120-a90c-7c03457c2246" providerId="ADAL" clId="{9D2DC892-F576-4925-B938-608EFC60B433}" dt="2026-02-20T20:35:20.637" v="664" actId="20577"/>
        <pc:sldMkLst>
          <pc:docMk/>
          <pc:sldMk cId="159097475" sldId="374"/>
        </pc:sldMkLst>
        <pc:spChg chg="mod">
          <ac:chgData name="Regina Hein" userId="9d650a67-ca29-4120-a90c-7c03457c2246" providerId="ADAL" clId="{9D2DC892-F576-4925-B938-608EFC60B433}" dt="2026-02-20T20:35:20.637" v="664" actId="20577"/>
          <ac:spMkLst>
            <pc:docMk/>
            <pc:sldMk cId="159097475" sldId="374"/>
            <ac:spMk id="3" creationId="{6A534AD9-6EBB-C140-4B34-AEB771BCDC3D}"/>
          </ac:spMkLst>
        </pc:spChg>
      </pc:sldChg>
      <pc:sldChg chg="modSp mod modNotesTx">
        <pc:chgData name="Regina Hein" userId="9d650a67-ca29-4120-a90c-7c03457c2246" providerId="ADAL" clId="{9D2DC892-F576-4925-B938-608EFC60B433}" dt="2026-02-20T20:24:07.430" v="480" actId="5793"/>
        <pc:sldMkLst>
          <pc:docMk/>
          <pc:sldMk cId="1575071053" sldId="391"/>
        </pc:sldMkLst>
        <pc:spChg chg="mod">
          <ac:chgData name="Regina Hein" userId="9d650a67-ca29-4120-a90c-7c03457c2246" providerId="ADAL" clId="{9D2DC892-F576-4925-B938-608EFC60B433}" dt="2026-02-20T20:23:53.222" v="478" actId="14100"/>
          <ac:spMkLst>
            <pc:docMk/>
            <pc:sldMk cId="1575071053" sldId="391"/>
            <ac:spMk id="4" creationId="{5AF8B709-98B8-EBF5-4A54-08606E7D63DA}"/>
          </ac:spMkLst>
        </pc:spChg>
      </pc:sldChg>
      <pc:sldChg chg="modSp mod">
        <pc:chgData name="Regina Hein" userId="9d650a67-ca29-4120-a90c-7c03457c2246" providerId="ADAL" clId="{9D2DC892-F576-4925-B938-608EFC60B433}" dt="2026-02-20T20:36:01.804" v="667" actId="27636"/>
        <pc:sldMkLst>
          <pc:docMk/>
          <pc:sldMk cId="1058287574" sldId="393"/>
        </pc:sldMkLst>
        <pc:spChg chg="mod">
          <ac:chgData name="Regina Hein" userId="9d650a67-ca29-4120-a90c-7c03457c2246" providerId="ADAL" clId="{9D2DC892-F576-4925-B938-608EFC60B433}" dt="2026-02-20T20:36:01.804" v="667" actId="27636"/>
          <ac:spMkLst>
            <pc:docMk/>
            <pc:sldMk cId="1058287574" sldId="393"/>
            <ac:spMk id="2" creationId="{CC3E1D4B-6445-B089-3EC2-E9A2A3A80D9C}"/>
          </ac:spMkLst>
        </pc:spChg>
      </pc:sldChg>
      <pc:sldChg chg="mod modShow">
        <pc:chgData name="Regina Hein" userId="9d650a67-ca29-4120-a90c-7c03457c2246" providerId="ADAL" clId="{9D2DC892-F576-4925-B938-608EFC60B433}" dt="2026-02-20T20:29:20.242" v="510" actId="729"/>
        <pc:sldMkLst>
          <pc:docMk/>
          <pc:sldMk cId="145445488" sldId="396"/>
        </pc:sldMkLst>
      </pc:sldChg>
      <pc:sldChg chg="addSp delSp modSp new mod ord modClrScheme chgLayout">
        <pc:chgData name="Regina Hein" userId="9d650a67-ca29-4120-a90c-7c03457c2246" providerId="ADAL" clId="{9D2DC892-F576-4925-B938-608EFC60B433}" dt="2026-02-20T20:30:51.423" v="513"/>
        <pc:sldMkLst>
          <pc:docMk/>
          <pc:sldMk cId="1874959595" sldId="417"/>
        </pc:sldMkLst>
        <pc:spChg chg="add mod ord">
          <ac:chgData name="Regina Hein" userId="9d650a67-ca29-4120-a90c-7c03457c2246" providerId="ADAL" clId="{9D2DC892-F576-4925-B938-608EFC60B433}" dt="2026-02-20T16:11:24.522" v="333" actId="20577"/>
          <ac:spMkLst>
            <pc:docMk/>
            <pc:sldMk cId="1874959595" sldId="417"/>
            <ac:spMk id="6" creationId="{9B1A7D01-71FF-A293-0366-88EFEDAD506A}"/>
          </ac:spMkLst>
        </pc:spChg>
        <pc:picChg chg="add mod">
          <ac:chgData name="Regina Hein" userId="9d650a67-ca29-4120-a90c-7c03457c2246" providerId="ADAL" clId="{9D2DC892-F576-4925-B938-608EFC60B433}" dt="2026-02-20T16:54:30.122" v="334" actId="962"/>
          <ac:picMkLst>
            <pc:docMk/>
            <pc:sldMk cId="1874959595" sldId="417"/>
            <ac:picMk id="5" creationId="{64F6EEC5-BDCA-912B-B395-7E7DCA8ED7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A8906-5E87-489E-9010-38FA8B1BAB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36D030C-2EDB-4EA7-8FBA-83D104349B63}">
      <dgm:prSet phldrT="[Text]"/>
      <dgm:spPr/>
      <dgm:t>
        <a:bodyPr/>
        <a:lstStyle/>
        <a:p>
          <a:r>
            <a:rPr lang="en-US" dirty="0"/>
            <a:t>Excel in structured environments</a:t>
          </a:r>
        </a:p>
      </dgm:t>
    </dgm:pt>
    <dgm:pt modelId="{BC551720-1433-4119-ADB0-52244C04CA6F}" type="parTrans" cxnId="{56800985-587B-44CE-A80F-1D529B4927A7}">
      <dgm:prSet/>
      <dgm:spPr/>
      <dgm:t>
        <a:bodyPr/>
        <a:lstStyle/>
        <a:p>
          <a:endParaRPr lang="en-US"/>
        </a:p>
      </dgm:t>
    </dgm:pt>
    <dgm:pt modelId="{EF474E89-3714-4BE6-B42A-8B37FC40E27A}" type="sibTrans" cxnId="{56800985-587B-44CE-A80F-1D529B4927A7}">
      <dgm:prSet/>
      <dgm:spPr/>
      <dgm:t>
        <a:bodyPr/>
        <a:lstStyle/>
        <a:p>
          <a:endParaRPr lang="en-US"/>
        </a:p>
      </dgm:t>
    </dgm:pt>
    <dgm:pt modelId="{C8F96BA9-D39F-4AAB-B469-EFA875418CDA}">
      <dgm:prSet phldrT="[Text]"/>
      <dgm:spPr/>
      <dgm:t>
        <a:bodyPr/>
        <a:lstStyle/>
        <a:p>
          <a:r>
            <a:rPr lang="en-US" dirty="0"/>
            <a:t>Seek validation</a:t>
          </a:r>
        </a:p>
      </dgm:t>
    </dgm:pt>
    <dgm:pt modelId="{19904B39-B893-480A-A044-86B55A689080}" type="parTrans" cxnId="{33827763-6F50-4916-AC86-784C23910F33}">
      <dgm:prSet/>
      <dgm:spPr/>
      <dgm:t>
        <a:bodyPr/>
        <a:lstStyle/>
        <a:p>
          <a:endParaRPr lang="en-US"/>
        </a:p>
      </dgm:t>
    </dgm:pt>
    <dgm:pt modelId="{B64EC881-CF73-49E9-9650-C751E09BF44B}" type="sibTrans" cxnId="{33827763-6F50-4916-AC86-784C23910F33}">
      <dgm:prSet/>
      <dgm:spPr/>
      <dgm:t>
        <a:bodyPr/>
        <a:lstStyle/>
        <a:p>
          <a:endParaRPr lang="en-US"/>
        </a:p>
      </dgm:t>
    </dgm:pt>
    <dgm:pt modelId="{B6046A7B-7F17-4DBE-86CC-6DBE0823B0DC}">
      <dgm:prSet phldrT="[Text]"/>
      <dgm:spPr/>
      <dgm:t>
        <a:bodyPr/>
        <a:lstStyle/>
        <a:p>
          <a:r>
            <a:rPr lang="en-US" dirty="0"/>
            <a:t>Challenging</a:t>
          </a:r>
        </a:p>
      </dgm:t>
    </dgm:pt>
    <dgm:pt modelId="{7F29E260-9E3F-4CE1-A92E-C37B6DF9378F}" type="parTrans" cxnId="{0CE2E9EB-0517-42D9-BB7E-726A02EE4E51}">
      <dgm:prSet/>
      <dgm:spPr/>
      <dgm:t>
        <a:bodyPr/>
        <a:lstStyle/>
        <a:p>
          <a:endParaRPr lang="en-US"/>
        </a:p>
      </dgm:t>
    </dgm:pt>
    <dgm:pt modelId="{51DFA0F5-2979-4528-A8D1-29EFAED53D23}" type="sibTrans" cxnId="{0CE2E9EB-0517-42D9-BB7E-726A02EE4E51}">
      <dgm:prSet/>
      <dgm:spPr/>
      <dgm:t>
        <a:bodyPr/>
        <a:lstStyle/>
        <a:p>
          <a:endParaRPr lang="en-US"/>
        </a:p>
      </dgm:t>
    </dgm:pt>
    <dgm:pt modelId="{3A7FBB5C-406E-4654-BEEE-0C231925D3C4}">
      <dgm:prSet phldrT="[Text]"/>
      <dgm:spPr/>
      <dgm:t>
        <a:bodyPr/>
        <a:lstStyle/>
        <a:p>
          <a:r>
            <a:rPr lang="en-US" dirty="0"/>
            <a:t>Imaginative, Innovative</a:t>
          </a:r>
        </a:p>
      </dgm:t>
    </dgm:pt>
    <dgm:pt modelId="{DB248FC7-B208-46E4-A482-7339E9B31C8A}" type="parTrans" cxnId="{C59EC90C-EAF7-4C1F-B0E4-86BD2238B38D}">
      <dgm:prSet/>
      <dgm:spPr/>
      <dgm:t>
        <a:bodyPr/>
        <a:lstStyle/>
        <a:p>
          <a:endParaRPr lang="en-US"/>
        </a:p>
      </dgm:t>
    </dgm:pt>
    <dgm:pt modelId="{F8CFBF24-9335-433C-875C-2E4139536680}" type="sibTrans" cxnId="{C59EC90C-EAF7-4C1F-B0E4-86BD2238B38D}">
      <dgm:prSet/>
      <dgm:spPr/>
      <dgm:t>
        <a:bodyPr/>
        <a:lstStyle/>
        <a:p>
          <a:endParaRPr lang="en-US"/>
        </a:p>
      </dgm:t>
    </dgm:pt>
    <dgm:pt modelId="{456CAE8B-802E-4F17-A0B1-D02F4F2FE330}">
      <dgm:prSet phldrT="[Text]"/>
      <dgm:spPr/>
      <dgm:t>
        <a:bodyPr/>
        <a:lstStyle/>
        <a:p>
          <a:r>
            <a:rPr lang="en-US" dirty="0"/>
            <a:t>Clash with traditional norms</a:t>
          </a:r>
        </a:p>
      </dgm:t>
    </dgm:pt>
    <dgm:pt modelId="{0B95D070-6319-4441-8512-0974F825AB81}" type="parTrans" cxnId="{844AE3BA-7B5B-4C40-8667-764A59D10480}">
      <dgm:prSet/>
      <dgm:spPr/>
      <dgm:t>
        <a:bodyPr/>
        <a:lstStyle/>
        <a:p>
          <a:endParaRPr lang="en-US"/>
        </a:p>
      </dgm:t>
    </dgm:pt>
    <dgm:pt modelId="{590C25AF-8355-4D95-9883-CD3A8E4FC99E}" type="sibTrans" cxnId="{844AE3BA-7B5B-4C40-8667-764A59D10480}">
      <dgm:prSet/>
      <dgm:spPr/>
      <dgm:t>
        <a:bodyPr/>
        <a:lstStyle/>
        <a:p>
          <a:endParaRPr lang="en-US"/>
        </a:p>
      </dgm:t>
    </dgm:pt>
    <dgm:pt modelId="{3A31193B-3B64-4D4B-9EB5-0584F08DAD9F}">
      <dgm:prSet phldrT="[Text]"/>
      <dgm:spPr/>
      <dgm:t>
        <a:bodyPr/>
        <a:lstStyle/>
        <a:p>
          <a:r>
            <a:rPr lang="en-US" dirty="0"/>
            <a:t>Underground</a:t>
          </a:r>
        </a:p>
      </dgm:t>
    </dgm:pt>
    <dgm:pt modelId="{9260D569-6818-4608-95E9-7B348876DCA5}" type="parTrans" cxnId="{A72DAF5A-E4C1-407C-8051-F45C24F1C07B}">
      <dgm:prSet/>
      <dgm:spPr/>
      <dgm:t>
        <a:bodyPr/>
        <a:lstStyle/>
        <a:p>
          <a:endParaRPr lang="en-US"/>
        </a:p>
      </dgm:t>
    </dgm:pt>
    <dgm:pt modelId="{86B122CA-F408-4D15-969E-CEC3C7167AD2}" type="sibTrans" cxnId="{A72DAF5A-E4C1-407C-8051-F45C24F1C07B}">
      <dgm:prSet/>
      <dgm:spPr/>
      <dgm:t>
        <a:bodyPr/>
        <a:lstStyle/>
        <a:p>
          <a:endParaRPr lang="en-US"/>
        </a:p>
      </dgm:t>
    </dgm:pt>
    <dgm:pt modelId="{EED86369-E6C5-41EB-AAB8-6502878A39BA}">
      <dgm:prSet phldrT="[Text]"/>
      <dgm:spPr/>
      <dgm:t>
        <a:bodyPr/>
        <a:lstStyle/>
        <a:p>
          <a:r>
            <a:rPr lang="en-US" dirty="0"/>
            <a:t>Hides their talents to fit in</a:t>
          </a:r>
        </a:p>
      </dgm:t>
    </dgm:pt>
    <dgm:pt modelId="{E2A00E64-B5D5-4A02-929E-58FC125778F3}" type="parTrans" cxnId="{EFCCEE4E-D979-464B-B6AA-549B390D9554}">
      <dgm:prSet/>
      <dgm:spPr/>
      <dgm:t>
        <a:bodyPr/>
        <a:lstStyle/>
        <a:p>
          <a:endParaRPr lang="en-US"/>
        </a:p>
      </dgm:t>
    </dgm:pt>
    <dgm:pt modelId="{CC6BFA89-97C6-428F-A754-D3F673A93FCE}" type="sibTrans" cxnId="{EFCCEE4E-D979-464B-B6AA-549B390D9554}">
      <dgm:prSet/>
      <dgm:spPr/>
      <dgm:t>
        <a:bodyPr/>
        <a:lstStyle/>
        <a:p>
          <a:endParaRPr lang="en-US"/>
        </a:p>
      </dgm:t>
    </dgm:pt>
    <dgm:pt modelId="{42E94928-EA6A-4032-A6DD-FBE115A72AC9}">
      <dgm:prSet phldrT="[Text]"/>
      <dgm:spPr/>
      <dgm:t>
        <a:bodyPr/>
        <a:lstStyle/>
        <a:p>
          <a:r>
            <a:rPr lang="en-US" dirty="0"/>
            <a:t>Traditional</a:t>
          </a:r>
        </a:p>
      </dgm:t>
    </dgm:pt>
    <dgm:pt modelId="{4F73D8C5-BE52-461F-8AC7-2A21954155D1}" type="sibTrans" cxnId="{06F1B5F1-CFD2-430C-B832-161CFBBD7D98}">
      <dgm:prSet/>
      <dgm:spPr/>
      <dgm:t>
        <a:bodyPr/>
        <a:lstStyle/>
        <a:p>
          <a:endParaRPr lang="en-US"/>
        </a:p>
      </dgm:t>
    </dgm:pt>
    <dgm:pt modelId="{18397F06-1F5A-433C-9F54-F4D5494CB883}" type="parTrans" cxnId="{06F1B5F1-CFD2-430C-B832-161CFBBD7D98}">
      <dgm:prSet/>
      <dgm:spPr/>
      <dgm:t>
        <a:bodyPr/>
        <a:lstStyle/>
        <a:p>
          <a:endParaRPr lang="en-US"/>
        </a:p>
      </dgm:t>
    </dgm:pt>
    <dgm:pt modelId="{F68F4792-EDDC-4CEB-938B-CB99CC1DE51C}" type="pres">
      <dgm:prSet presAssocID="{CFEA8906-5E87-489E-9010-38FA8B1BABD3}" presName="Name0" presStyleCnt="0">
        <dgm:presLayoutVars>
          <dgm:dir/>
          <dgm:animLvl val="lvl"/>
          <dgm:resizeHandles val="exact"/>
        </dgm:presLayoutVars>
      </dgm:prSet>
      <dgm:spPr/>
    </dgm:pt>
    <dgm:pt modelId="{A3A3FAF8-828D-48B9-8975-854ABD07D71D}" type="pres">
      <dgm:prSet presAssocID="{42E94928-EA6A-4032-A6DD-FBE115A72AC9}" presName="composite" presStyleCnt="0"/>
      <dgm:spPr/>
    </dgm:pt>
    <dgm:pt modelId="{D7A31D00-4B7C-4037-A23C-81B4F135F408}" type="pres">
      <dgm:prSet presAssocID="{42E94928-EA6A-4032-A6DD-FBE115A72AC9}" presName="parTx" presStyleLbl="alignNode1" presStyleIdx="0" presStyleCnt="3" custLinFactNeighborX="-3403" custLinFactNeighborY="1076">
        <dgm:presLayoutVars>
          <dgm:chMax val="0"/>
          <dgm:chPref val="0"/>
          <dgm:bulletEnabled val="1"/>
        </dgm:presLayoutVars>
      </dgm:prSet>
      <dgm:spPr/>
    </dgm:pt>
    <dgm:pt modelId="{73E2B9C0-C32E-4978-BC2B-A1B00B4E3B0C}" type="pres">
      <dgm:prSet presAssocID="{42E94928-EA6A-4032-A6DD-FBE115A72AC9}" presName="desTx" presStyleLbl="alignAccFollowNode1" presStyleIdx="0" presStyleCnt="3">
        <dgm:presLayoutVars>
          <dgm:bulletEnabled val="1"/>
        </dgm:presLayoutVars>
      </dgm:prSet>
      <dgm:spPr/>
    </dgm:pt>
    <dgm:pt modelId="{C3CD0A04-9E52-4CCC-A723-1D3FBF60BC01}" type="pres">
      <dgm:prSet presAssocID="{4F73D8C5-BE52-461F-8AC7-2A21954155D1}" presName="space" presStyleCnt="0"/>
      <dgm:spPr/>
    </dgm:pt>
    <dgm:pt modelId="{39E30117-AE51-455A-88C0-06AFBD226961}" type="pres">
      <dgm:prSet presAssocID="{B6046A7B-7F17-4DBE-86CC-6DBE0823B0DC}" presName="composite" presStyleCnt="0"/>
      <dgm:spPr/>
    </dgm:pt>
    <dgm:pt modelId="{ADDF9242-39CC-46CF-AB22-F3DE598837B6}" type="pres">
      <dgm:prSet presAssocID="{B6046A7B-7F17-4DBE-86CC-6DBE0823B0DC}" presName="parTx" presStyleLbl="alignNode1" presStyleIdx="1" presStyleCnt="3">
        <dgm:presLayoutVars>
          <dgm:chMax val="0"/>
          <dgm:chPref val="0"/>
          <dgm:bulletEnabled val="1"/>
        </dgm:presLayoutVars>
      </dgm:prSet>
      <dgm:spPr/>
    </dgm:pt>
    <dgm:pt modelId="{3F4D549D-9F69-458C-93CF-F29EB45E981E}" type="pres">
      <dgm:prSet presAssocID="{B6046A7B-7F17-4DBE-86CC-6DBE0823B0DC}" presName="desTx" presStyleLbl="alignAccFollowNode1" presStyleIdx="1" presStyleCnt="3">
        <dgm:presLayoutVars>
          <dgm:bulletEnabled val="1"/>
        </dgm:presLayoutVars>
      </dgm:prSet>
      <dgm:spPr/>
    </dgm:pt>
    <dgm:pt modelId="{B0A82CAD-5AA0-4989-9949-B416A4F576A4}" type="pres">
      <dgm:prSet presAssocID="{51DFA0F5-2979-4528-A8D1-29EFAED53D23}" presName="space" presStyleCnt="0"/>
      <dgm:spPr/>
    </dgm:pt>
    <dgm:pt modelId="{71A45567-962C-4EA7-94BD-040C590EBD5C}" type="pres">
      <dgm:prSet presAssocID="{3A31193B-3B64-4D4B-9EB5-0584F08DAD9F}" presName="composite" presStyleCnt="0"/>
      <dgm:spPr/>
    </dgm:pt>
    <dgm:pt modelId="{B5625B13-0558-439E-87F7-7C3F79F41372}" type="pres">
      <dgm:prSet presAssocID="{3A31193B-3B64-4D4B-9EB5-0584F08DAD9F}" presName="parTx" presStyleLbl="alignNode1" presStyleIdx="2" presStyleCnt="3">
        <dgm:presLayoutVars>
          <dgm:chMax val="0"/>
          <dgm:chPref val="0"/>
          <dgm:bulletEnabled val="1"/>
        </dgm:presLayoutVars>
      </dgm:prSet>
      <dgm:spPr/>
    </dgm:pt>
    <dgm:pt modelId="{AA8E5FA6-0D56-4A79-A57D-F82191C104A6}" type="pres">
      <dgm:prSet presAssocID="{3A31193B-3B64-4D4B-9EB5-0584F08DAD9F}" presName="desTx" presStyleLbl="alignAccFollowNode1" presStyleIdx="2" presStyleCnt="3">
        <dgm:presLayoutVars>
          <dgm:bulletEnabled val="1"/>
        </dgm:presLayoutVars>
      </dgm:prSet>
      <dgm:spPr/>
    </dgm:pt>
  </dgm:ptLst>
  <dgm:cxnLst>
    <dgm:cxn modelId="{C59EC90C-EAF7-4C1F-B0E4-86BD2238B38D}" srcId="{B6046A7B-7F17-4DBE-86CC-6DBE0823B0DC}" destId="{3A7FBB5C-406E-4654-BEEE-0C231925D3C4}" srcOrd="0" destOrd="0" parTransId="{DB248FC7-B208-46E4-A482-7339E9B31C8A}" sibTransId="{F8CFBF24-9335-433C-875C-2E4139536680}"/>
    <dgm:cxn modelId="{33827763-6F50-4916-AC86-784C23910F33}" srcId="{42E94928-EA6A-4032-A6DD-FBE115A72AC9}" destId="{C8F96BA9-D39F-4AAB-B469-EFA875418CDA}" srcOrd="1" destOrd="0" parTransId="{19904B39-B893-480A-A044-86B55A689080}" sibTransId="{B64EC881-CF73-49E9-9650-C751E09BF44B}"/>
    <dgm:cxn modelId="{5D47846B-3512-4C21-B534-DDE21F88F1E4}" type="presOf" srcId="{42E94928-EA6A-4032-A6DD-FBE115A72AC9}" destId="{D7A31D00-4B7C-4037-A23C-81B4F135F408}" srcOrd="0" destOrd="0" presId="urn:microsoft.com/office/officeart/2005/8/layout/hList1"/>
    <dgm:cxn modelId="{3B72396E-2506-458F-A5AD-DD9FC4373655}" type="presOf" srcId="{CFEA8906-5E87-489E-9010-38FA8B1BABD3}" destId="{F68F4792-EDDC-4CEB-938B-CB99CC1DE51C}" srcOrd="0" destOrd="0" presId="urn:microsoft.com/office/officeart/2005/8/layout/hList1"/>
    <dgm:cxn modelId="{EFCCEE4E-D979-464B-B6AA-549B390D9554}" srcId="{3A31193B-3B64-4D4B-9EB5-0584F08DAD9F}" destId="{EED86369-E6C5-41EB-AAB8-6502878A39BA}" srcOrd="0" destOrd="0" parTransId="{E2A00E64-B5D5-4A02-929E-58FC125778F3}" sibTransId="{CC6BFA89-97C6-428F-A754-D3F673A93FCE}"/>
    <dgm:cxn modelId="{4C372054-27AE-448C-8812-7B80293B538D}" type="presOf" srcId="{456CAE8B-802E-4F17-A0B1-D02F4F2FE330}" destId="{3F4D549D-9F69-458C-93CF-F29EB45E981E}" srcOrd="0" destOrd="1" presId="urn:microsoft.com/office/officeart/2005/8/layout/hList1"/>
    <dgm:cxn modelId="{A72DAF5A-E4C1-407C-8051-F45C24F1C07B}" srcId="{CFEA8906-5E87-489E-9010-38FA8B1BABD3}" destId="{3A31193B-3B64-4D4B-9EB5-0584F08DAD9F}" srcOrd="2" destOrd="0" parTransId="{9260D569-6818-4608-95E9-7B348876DCA5}" sibTransId="{86B122CA-F408-4D15-969E-CEC3C7167AD2}"/>
    <dgm:cxn modelId="{A4B0D082-92AF-4969-82E6-164A238F7459}" type="presOf" srcId="{3A31193B-3B64-4D4B-9EB5-0584F08DAD9F}" destId="{B5625B13-0558-439E-87F7-7C3F79F41372}" srcOrd="0" destOrd="0" presId="urn:microsoft.com/office/officeart/2005/8/layout/hList1"/>
    <dgm:cxn modelId="{56800985-587B-44CE-A80F-1D529B4927A7}" srcId="{42E94928-EA6A-4032-A6DD-FBE115A72AC9}" destId="{936D030C-2EDB-4EA7-8FBA-83D104349B63}" srcOrd="0" destOrd="0" parTransId="{BC551720-1433-4119-ADB0-52244C04CA6F}" sibTransId="{EF474E89-3714-4BE6-B42A-8B37FC40E27A}"/>
    <dgm:cxn modelId="{E889ACAB-262A-4D9C-8CCB-9BB83BCE38CC}" type="presOf" srcId="{C8F96BA9-D39F-4AAB-B469-EFA875418CDA}" destId="{73E2B9C0-C32E-4978-BC2B-A1B00B4E3B0C}" srcOrd="0" destOrd="1" presId="urn:microsoft.com/office/officeart/2005/8/layout/hList1"/>
    <dgm:cxn modelId="{42A82AAC-1BC3-48E5-A44A-A0C57C46D271}" type="presOf" srcId="{936D030C-2EDB-4EA7-8FBA-83D104349B63}" destId="{73E2B9C0-C32E-4978-BC2B-A1B00B4E3B0C}" srcOrd="0" destOrd="0" presId="urn:microsoft.com/office/officeart/2005/8/layout/hList1"/>
    <dgm:cxn modelId="{2BDA67B6-496F-45D7-AE0C-1B324724AC01}" type="presOf" srcId="{3A7FBB5C-406E-4654-BEEE-0C231925D3C4}" destId="{3F4D549D-9F69-458C-93CF-F29EB45E981E}" srcOrd="0" destOrd="0" presId="urn:microsoft.com/office/officeart/2005/8/layout/hList1"/>
    <dgm:cxn modelId="{844AE3BA-7B5B-4C40-8667-764A59D10480}" srcId="{B6046A7B-7F17-4DBE-86CC-6DBE0823B0DC}" destId="{456CAE8B-802E-4F17-A0B1-D02F4F2FE330}" srcOrd="1" destOrd="0" parTransId="{0B95D070-6319-4441-8512-0974F825AB81}" sibTransId="{590C25AF-8355-4D95-9883-CD3A8E4FC99E}"/>
    <dgm:cxn modelId="{9BC6B0BB-8B6E-4D77-96F1-7BC41D1BF31B}" type="presOf" srcId="{EED86369-E6C5-41EB-AAB8-6502878A39BA}" destId="{AA8E5FA6-0D56-4A79-A57D-F82191C104A6}" srcOrd="0" destOrd="0" presId="urn:microsoft.com/office/officeart/2005/8/layout/hList1"/>
    <dgm:cxn modelId="{0289D8E2-9308-40CA-A78C-5F2DA1BFE882}" type="presOf" srcId="{B6046A7B-7F17-4DBE-86CC-6DBE0823B0DC}" destId="{ADDF9242-39CC-46CF-AB22-F3DE598837B6}" srcOrd="0" destOrd="0" presId="urn:microsoft.com/office/officeart/2005/8/layout/hList1"/>
    <dgm:cxn modelId="{0CE2E9EB-0517-42D9-BB7E-726A02EE4E51}" srcId="{CFEA8906-5E87-489E-9010-38FA8B1BABD3}" destId="{B6046A7B-7F17-4DBE-86CC-6DBE0823B0DC}" srcOrd="1" destOrd="0" parTransId="{7F29E260-9E3F-4CE1-A92E-C37B6DF9378F}" sibTransId="{51DFA0F5-2979-4528-A8D1-29EFAED53D23}"/>
    <dgm:cxn modelId="{06F1B5F1-CFD2-430C-B832-161CFBBD7D98}" srcId="{CFEA8906-5E87-489E-9010-38FA8B1BABD3}" destId="{42E94928-EA6A-4032-A6DD-FBE115A72AC9}" srcOrd="0" destOrd="0" parTransId="{18397F06-1F5A-433C-9F54-F4D5494CB883}" sibTransId="{4F73D8C5-BE52-461F-8AC7-2A21954155D1}"/>
    <dgm:cxn modelId="{7E0EA374-7322-4C39-A9F3-C253F8BC503F}" type="presParOf" srcId="{F68F4792-EDDC-4CEB-938B-CB99CC1DE51C}" destId="{A3A3FAF8-828D-48B9-8975-854ABD07D71D}" srcOrd="0" destOrd="0" presId="urn:microsoft.com/office/officeart/2005/8/layout/hList1"/>
    <dgm:cxn modelId="{A4196527-AF48-4A22-A4EC-616136030902}" type="presParOf" srcId="{A3A3FAF8-828D-48B9-8975-854ABD07D71D}" destId="{D7A31D00-4B7C-4037-A23C-81B4F135F408}" srcOrd="0" destOrd="0" presId="urn:microsoft.com/office/officeart/2005/8/layout/hList1"/>
    <dgm:cxn modelId="{E81815C0-BC90-47F1-87E9-8F15A413A6E6}" type="presParOf" srcId="{A3A3FAF8-828D-48B9-8975-854ABD07D71D}" destId="{73E2B9C0-C32E-4978-BC2B-A1B00B4E3B0C}" srcOrd="1" destOrd="0" presId="urn:microsoft.com/office/officeart/2005/8/layout/hList1"/>
    <dgm:cxn modelId="{95AA3148-BB00-4224-A27E-999FB2D4FDB3}" type="presParOf" srcId="{F68F4792-EDDC-4CEB-938B-CB99CC1DE51C}" destId="{C3CD0A04-9E52-4CCC-A723-1D3FBF60BC01}" srcOrd="1" destOrd="0" presId="urn:microsoft.com/office/officeart/2005/8/layout/hList1"/>
    <dgm:cxn modelId="{D642C711-C587-4DE8-A839-4F5C1371B218}" type="presParOf" srcId="{F68F4792-EDDC-4CEB-938B-CB99CC1DE51C}" destId="{39E30117-AE51-455A-88C0-06AFBD226961}" srcOrd="2" destOrd="0" presId="urn:microsoft.com/office/officeart/2005/8/layout/hList1"/>
    <dgm:cxn modelId="{07C90DC6-97E4-4F5D-BC47-BD8537EC4DDA}" type="presParOf" srcId="{39E30117-AE51-455A-88C0-06AFBD226961}" destId="{ADDF9242-39CC-46CF-AB22-F3DE598837B6}" srcOrd="0" destOrd="0" presId="urn:microsoft.com/office/officeart/2005/8/layout/hList1"/>
    <dgm:cxn modelId="{128FA694-67B5-4D9B-80CB-B05D18CA4C4F}" type="presParOf" srcId="{39E30117-AE51-455A-88C0-06AFBD226961}" destId="{3F4D549D-9F69-458C-93CF-F29EB45E981E}" srcOrd="1" destOrd="0" presId="urn:microsoft.com/office/officeart/2005/8/layout/hList1"/>
    <dgm:cxn modelId="{70DE5533-E6B9-45C2-A89D-069C7B86358B}" type="presParOf" srcId="{F68F4792-EDDC-4CEB-938B-CB99CC1DE51C}" destId="{B0A82CAD-5AA0-4989-9949-B416A4F576A4}" srcOrd="3" destOrd="0" presId="urn:microsoft.com/office/officeart/2005/8/layout/hList1"/>
    <dgm:cxn modelId="{21F71435-39F5-4D00-AA48-26800F347672}" type="presParOf" srcId="{F68F4792-EDDC-4CEB-938B-CB99CC1DE51C}" destId="{71A45567-962C-4EA7-94BD-040C590EBD5C}" srcOrd="4" destOrd="0" presId="urn:microsoft.com/office/officeart/2005/8/layout/hList1"/>
    <dgm:cxn modelId="{7586EDFA-4722-410F-B572-DA516027B4FA}" type="presParOf" srcId="{71A45567-962C-4EA7-94BD-040C590EBD5C}" destId="{B5625B13-0558-439E-87F7-7C3F79F41372}" srcOrd="0" destOrd="0" presId="urn:microsoft.com/office/officeart/2005/8/layout/hList1"/>
    <dgm:cxn modelId="{E61CDC1D-803E-48F5-91FD-E5F61154534C}" type="presParOf" srcId="{71A45567-962C-4EA7-94BD-040C590EBD5C}" destId="{AA8E5FA6-0D56-4A79-A57D-F82191C104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A8906-5E87-489E-9010-38FA8B1BAB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2E94928-EA6A-4032-A6DD-FBE115A72AC9}">
      <dgm:prSet phldrT="[Text]"/>
      <dgm:spPr/>
      <dgm:t>
        <a:bodyPr/>
        <a:lstStyle/>
        <a:p>
          <a:r>
            <a:rPr lang="en-US" dirty="0"/>
            <a:t>At-Risk</a:t>
          </a:r>
        </a:p>
      </dgm:t>
    </dgm:pt>
    <dgm:pt modelId="{18397F06-1F5A-433C-9F54-F4D5494CB883}" type="parTrans" cxnId="{06F1B5F1-CFD2-430C-B832-161CFBBD7D98}">
      <dgm:prSet/>
      <dgm:spPr/>
      <dgm:t>
        <a:bodyPr/>
        <a:lstStyle/>
        <a:p>
          <a:endParaRPr lang="en-US"/>
        </a:p>
      </dgm:t>
    </dgm:pt>
    <dgm:pt modelId="{4F73D8C5-BE52-461F-8AC7-2A21954155D1}" type="sibTrans" cxnId="{06F1B5F1-CFD2-430C-B832-161CFBBD7D98}">
      <dgm:prSet/>
      <dgm:spPr/>
      <dgm:t>
        <a:bodyPr/>
        <a:lstStyle/>
        <a:p>
          <a:endParaRPr lang="en-US"/>
        </a:p>
      </dgm:t>
    </dgm:pt>
    <dgm:pt modelId="{936D030C-2EDB-4EA7-8FBA-83D104349B63}">
      <dgm:prSet phldrT="[Text]"/>
      <dgm:spPr/>
      <dgm:t>
        <a:bodyPr/>
        <a:lstStyle/>
        <a:p>
          <a:r>
            <a:rPr lang="en-US" dirty="0"/>
            <a:t>Disengaged</a:t>
          </a:r>
        </a:p>
      </dgm:t>
    </dgm:pt>
    <dgm:pt modelId="{BC551720-1433-4119-ADB0-52244C04CA6F}" type="parTrans" cxnId="{56800985-587B-44CE-A80F-1D529B4927A7}">
      <dgm:prSet/>
      <dgm:spPr/>
      <dgm:t>
        <a:bodyPr/>
        <a:lstStyle/>
        <a:p>
          <a:endParaRPr lang="en-US"/>
        </a:p>
      </dgm:t>
    </dgm:pt>
    <dgm:pt modelId="{EF474E89-3714-4BE6-B42A-8B37FC40E27A}" type="sibTrans" cxnId="{56800985-587B-44CE-A80F-1D529B4927A7}">
      <dgm:prSet/>
      <dgm:spPr/>
      <dgm:t>
        <a:bodyPr/>
        <a:lstStyle/>
        <a:p>
          <a:endParaRPr lang="en-US"/>
        </a:p>
      </dgm:t>
    </dgm:pt>
    <dgm:pt modelId="{C8F96BA9-D39F-4AAB-B469-EFA875418CDA}">
      <dgm:prSet phldrT="[Text]"/>
      <dgm:spPr/>
      <dgm:t>
        <a:bodyPr/>
        <a:lstStyle/>
        <a:p>
          <a:r>
            <a:rPr lang="en-US" dirty="0"/>
            <a:t>Behavioral Challenges</a:t>
          </a:r>
        </a:p>
      </dgm:t>
    </dgm:pt>
    <dgm:pt modelId="{19904B39-B893-480A-A044-86B55A689080}" type="parTrans" cxnId="{33827763-6F50-4916-AC86-784C23910F33}">
      <dgm:prSet/>
      <dgm:spPr/>
      <dgm:t>
        <a:bodyPr/>
        <a:lstStyle/>
        <a:p>
          <a:endParaRPr lang="en-US"/>
        </a:p>
      </dgm:t>
    </dgm:pt>
    <dgm:pt modelId="{B64EC881-CF73-49E9-9650-C751E09BF44B}" type="sibTrans" cxnId="{33827763-6F50-4916-AC86-784C23910F33}">
      <dgm:prSet/>
      <dgm:spPr/>
      <dgm:t>
        <a:bodyPr/>
        <a:lstStyle/>
        <a:p>
          <a:endParaRPr lang="en-US"/>
        </a:p>
      </dgm:t>
    </dgm:pt>
    <dgm:pt modelId="{B6046A7B-7F17-4DBE-86CC-6DBE0823B0DC}">
      <dgm:prSet phldrT="[Text]"/>
      <dgm:spPr/>
      <dgm:t>
        <a:bodyPr/>
        <a:lstStyle/>
        <a:p>
          <a:r>
            <a:rPr lang="en-US" dirty="0"/>
            <a:t>2 E</a:t>
          </a:r>
        </a:p>
      </dgm:t>
    </dgm:pt>
    <dgm:pt modelId="{7F29E260-9E3F-4CE1-A92E-C37B6DF9378F}" type="parTrans" cxnId="{0CE2E9EB-0517-42D9-BB7E-726A02EE4E51}">
      <dgm:prSet/>
      <dgm:spPr/>
      <dgm:t>
        <a:bodyPr/>
        <a:lstStyle/>
        <a:p>
          <a:endParaRPr lang="en-US"/>
        </a:p>
      </dgm:t>
    </dgm:pt>
    <dgm:pt modelId="{51DFA0F5-2979-4528-A8D1-29EFAED53D23}" type="sibTrans" cxnId="{0CE2E9EB-0517-42D9-BB7E-726A02EE4E51}">
      <dgm:prSet/>
      <dgm:spPr/>
      <dgm:t>
        <a:bodyPr/>
        <a:lstStyle/>
        <a:p>
          <a:endParaRPr lang="en-US"/>
        </a:p>
      </dgm:t>
    </dgm:pt>
    <dgm:pt modelId="{3A7FBB5C-406E-4654-BEEE-0C231925D3C4}">
      <dgm:prSet phldrT="[Text]"/>
      <dgm:spPr/>
      <dgm:t>
        <a:bodyPr/>
        <a:lstStyle/>
        <a:p>
          <a:r>
            <a:rPr lang="en-US" dirty="0"/>
            <a:t>Additional Challenges</a:t>
          </a:r>
        </a:p>
      </dgm:t>
    </dgm:pt>
    <dgm:pt modelId="{DB248FC7-B208-46E4-A482-7339E9B31C8A}" type="parTrans" cxnId="{C59EC90C-EAF7-4C1F-B0E4-86BD2238B38D}">
      <dgm:prSet/>
      <dgm:spPr/>
      <dgm:t>
        <a:bodyPr/>
        <a:lstStyle/>
        <a:p>
          <a:endParaRPr lang="en-US"/>
        </a:p>
      </dgm:t>
    </dgm:pt>
    <dgm:pt modelId="{F8CFBF24-9335-433C-875C-2E4139536680}" type="sibTrans" cxnId="{C59EC90C-EAF7-4C1F-B0E4-86BD2238B38D}">
      <dgm:prSet/>
      <dgm:spPr/>
      <dgm:t>
        <a:bodyPr/>
        <a:lstStyle/>
        <a:p>
          <a:endParaRPr lang="en-US"/>
        </a:p>
      </dgm:t>
    </dgm:pt>
    <dgm:pt modelId="{3A31193B-3B64-4D4B-9EB5-0584F08DAD9F}">
      <dgm:prSet phldrT="[Text]"/>
      <dgm:spPr/>
      <dgm:t>
        <a:bodyPr/>
        <a:lstStyle/>
        <a:p>
          <a:r>
            <a:rPr lang="en-US" dirty="0"/>
            <a:t>Autonomous</a:t>
          </a:r>
        </a:p>
      </dgm:t>
    </dgm:pt>
    <dgm:pt modelId="{9260D569-6818-4608-95E9-7B348876DCA5}" type="parTrans" cxnId="{A72DAF5A-E4C1-407C-8051-F45C24F1C07B}">
      <dgm:prSet/>
      <dgm:spPr/>
      <dgm:t>
        <a:bodyPr/>
        <a:lstStyle/>
        <a:p>
          <a:endParaRPr lang="en-US"/>
        </a:p>
      </dgm:t>
    </dgm:pt>
    <dgm:pt modelId="{86B122CA-F408-4D15-969E-CEC3C7167AD2}" type="sibTrans" cxnId="{A72DAF5A-E4C1-407C-8051-F45C24F1C07B}">
      <dgm:prSet/>
      <dgm:spPr/>
      <dgm:t>
        <a:bodyPr/>
        <a:lstStyle/>
        <a:p>
          <a:endParaRPr lang="en-US"/>
        </a:p>
      </dgm:t>
    </dgm:pt>
    <dgm:pt modelId="{EED86369-E6C5-41EB-AAB8-6502878A39BA}">
      <dgm:prSet phldrT="[Text]"/>
      <dgm:spPr/>
      <dgm:t>
        <a:bodyPr/>
        <a:lstStyle/>
        <a:p>
          <a:r>
            <a:rPr lang="en-US" dirty="0"/>
            <a:t>Self-directed</a:t>
          </a:r>
        </a:p>
      </dgm:t>
    </dgm:pt>
    <dgm:pt modelId="{E2A00E64-B5D5-4A02-929E-58FC125778F3}" type="parTrans" cxnId="{EFCCEE4E-D979-464B-B6AA-549B390D9554}">
      <dgm:prSet/>
      <dgm:spPr/>
      <dgm:t>
        <a:bodyPr/>
        <a:lstStyle/>
        <a:p>
          <a:endParaRPr lang="en-US"/>
        </a:p>
      </dgm:t>
    </dgm:pt>
    <dgm:pt modelId="{CC6BFA89-97C6-428F-A754-D3F673A93FCE}" type="sibTrans" cxnId="{EFCCEE4E-D979-464B-B6AA-549B390D9554}">
      <dgm:prSet/>
      <dgm:spPr/>
      <dgm:t>
        <a:bodyPr/>
        <a:lstStyle/>
        <a:p>
          <a:endParaRPr lang="en-US"/>
        </a:p>
      </dgm:t>
    </dgm:pt>
    <dgm:pt modelId="{177462AF-EF8C-4F10-93F6-09C04A6EFDEA}">
      <dgm:prSet phldrT="[Text]"/>
      <dgm:spPr/>
      <dgm:t>
        <a:bodyPr/>
        <a:lstStyle/>
        <a:p>
          <a:r>
            <a:rPr lang="en-US" dirty="0"/>
            <a:t>Could be learning disabled</a:t>
          </a:r>
        </a:p>
      </dgm:t>
    </dgm:pt>
    <dgm:pt modelId="{774138B5-2BB5-42F9-B925-B2F828FF5C67}" type="parTrans" cxnId="{4FA92B93-24CF-4B0F-A285-9343D9D8A136}">
      <dgm:prSet/>
      <dgm:spPr/>
    </dgm:pt>
    <dgm:pt modelId="{793BA3CA-F974-4DD4-90B9-2841BA3C16B1}" type="sibTrans" cxnId="{4FA92B93-24CF-4B0F-A285-9343D9D8A136}">
      <dgm:prSet/>
      <dgm:spPr/>
    </dgm:pt>
    <dgm:pt modelId="{E46C30D7-FD56-439B-81E1-97F18D7B12FE}">
      <dgm:prSet phldrT="[Text]"/>
      <dgm:spPr/>
      <dgm:t>
        <a:bodyPr/>
        <a:lstStyle/>
        <a:p>
          <a:r>
            <a:rPr lang="en-US" dirty="0"/>
            <a:t>Independent</a:t>
          </a:r>
        </a:p>
      </dgm:t>
    </dgm:pt>
    <dgm:pt modelId="{9D08E382-67C4-4523-96E2-28E3312679E3}" type="parTrans" cxnId="{F5ECCC33-1DFC-4C67-806B-76B0FFBB7177}">
      <dgm:prSet/>
      <dgm:spPr/>
    </dgm:pt>
    <dgm:pt modelId="{935CEBBC-671A-4982-9BC3-9013798D9AC1}" type="sibTrans" cxnId="{F5ECCC33-1DFC-4C67-806B-76B0FFBB7177}">
      <dgm:prSet/>
      <dgm:spPr/>
    </dgm:pt>
    <dgm:pt modelId="{F68F4792-EDDC-4CEB-938B-CB99CC1DE51C}" type="pres">
      <dgm:prSet presAssocID="{CFEA8906-5E87-489E-9010-38FA8B1BABD3}" presName="Name0" presStyleCnt="0">
        <dgm:presLayoutVars>
          <dgm:dir/>
          <dgm:animLvl val="lvl"/>
          <dgm:resizeHandles val="exact"/>
        </dgm:presLayoutVars>
      </dgm:prSet>
      <dgm:spPr/>
    </dgm:pt>
    <dgm:pt modelId="{A3A3FAF8-828D-48B9-8975-854ABD07D71D}" type="pres">
      <dgm:prSet presAssocID="{42E94928-EA6A-4032-A6DD-FBE115A72AC9}" presName="composite" presStyleCnt="0"/>
      <dgm:spPr/>
    </dgm:pt>
    <dgm:pt modelId="{D7A31D00-4B7C-4037-A23C-81B4F135F408}" type="pres">
      <dgm:prSet presAssocID="{42E94928-EA6A-4032-A6DD-FBE115A72AC9}" presName="parTx" presStyleLbl="alignNode1" presStyleIdx="0" presStyleCnt="3">
        <dgm:presLayoutVars>
          <dgm:chMax val="0"/>
          <dgm:chPref val="0"/>
          <dgm:bulletEnabled val="1"/>
        </dgm:presLayoutVars>
      </dgm:prSet>
      <dgm:spPr/>
    </dgm:pt>
    <dgm:pt modelId="{73E2B9C0-C32E-4978-BC2B-A1B00B4E3B0C}" type="pres">
      <dgm:prSet presAssocID="{42E94928-EA6A-4032-A6DD-FBE115A72AC9}" presName="desTx" presStyleLbl="alignAccFollowNode1" presStyleIdx="0" presStyleCnt="3">
        <dgm:presLayoutVars>
          <dgm:bulletEnabled val="1"/>
        </dgm:presLayoutVars>
      </dgm:prSet>
      <dgm:spPr/>
    </dgm:pt>
    <dgm:pt modelId="{C3CD0A04-9E52-4CCC-A723-1D3FBF60BC01}" type="pres">
      <dgm:prSet presAssocID="{4F73D8C5-BE52-461F-8AC7-2A21954155D1}" presName="space" presStyleCnt="0"/>
      <dgm:spPr/>
    </dgm:pt>
    <dgm:pt modelId="{39E30117-AE51-455A-88C0-06AFBD226961}" type="pres">
      <dgm:prSet presAssocID="{B6046A7B-7F17-4DBE-86CC-6DBE0823B0DC}" presName="composite" presStyleCnt="0"/>
      <dgm:spPr/>
    </dgm:pt>
    <dgm:pt modelId="{ADDF9242-39CC-46CF-AB22-F3DE598837B6}" type="pres">
      <dgm:prSet presAssocID="{B6046A7B-7F17-4DBE-86CC-6DBE0823B0DC}" presName="parTx" presStyleLbl="alignNode1" presStyleIdx="1" presStyleCnt="3">
        <dgm:presLayoutVars>
          <dgm:chMax val="0"/>
          <dgm:chPref val="0"/>
          <dgm:bulletEnabled val="1"/>
        </dgm:presLayoutVars>
      </dgm:prSet>
      <dgm:spPr/>
    </dgm:pt>
    <dgm:pt modelId="{3F4D549D-9F69-458C-93CF-F29EB45E981E}" type="pres">
      <dgm:prSet presAssocID="{B6046A7B-7F17-4DBE-86CC-6DBE0823B0DC}" presName="desTx" presStyleLbl="alignAccFollowNode1" presStyleIdx="1" presStyleCnt="3">
        <dgm:presLayoutVars>
          <dgm:bulletEnabled val="1"/>
        </dgm:presLayoutVars>
      </dgm:prSet>
      <dgm:spPr/>
    </dgm:pt>
    <dgm:pt modelId="{B0A82CAD-5AA0-4989-9949-B416A4F576A4}" type="pres">
      <dgm:prSet presAssocID="{51DFA0F5-2979-4528-A8D1-29EFAED53D23}" presName="space" presStyleCnt="0"/>
      <dgm:spPr/>
    </dgm:pt>
    <dgm:pt modelId="{71A45567-962C-4EA7-94BD-040C590EBD5C}" type="pres">
      <dgm:prSet presAssocID="{3A31193B-3B64-4D4B-9EB5-0584F08DAD9F}" presName="composite" presStyleCnt="0"/>
      <dgm:spPr/>
    </dgm:pt>
    <dgm:pt modelId="{B5625B13-0558-439E-87F7-7C3F79F41372}" type="pres">
      <dgm:prSet presAssocID="{3A31193B-3B64-4D4B-9EB5-0584F08DAD9F}" presName="parTx" presStyleLbl="alignNode1" presStyleIdx="2" presStyleCnt="3">
        <dgm:presLayoutVars>
          <dgm:chMax val="0"/>
          <dgm:chPref val="0"/>
          <dgm:bulletEnabled val="1"/>
        </dgm:presLayoutVars>
      </dgm:prSet>
      <dgm:spPr/>
    </dgm:pt>
    <dgm:pt modelId="{AA8E5FA6-0D56-4A79-A57D-F82191C104A6}" type="pres">
      <dgm:prSet presAssocID="{3A31193B-3B64-4D4B-9EB5-0584F08DAD9F}" presName="desTx" presStyleLbl="alignAccFollowNode1" presStyleIdx="2" presStyleCnt="3">
        <dgm:presLayoutVars>
          <dgm:bulletEnabled val="1"/>
        </dgm:presLayoutVars>
      </dgm:prSet>
      <dgm:spPr/>
    </dgm:pt>
  </dgm:ptLst>
  <dgm:cxnLst>
    <dgm:cxn modelId="{641A310A-FC7F-4D88-8A9B-2A454A1E197C}" type="presOf" srcId="{E46C30D7-FD56-439B-81E1-97F18D7B12FE}" destId="{AA8E5FA6-0D56-4A79-A57D-F82191C104A6}" srcOrd="0" destOrd="1" presId="urn:microsoft.com/office/officeart/2005/8/layout/hList1"/>
    <dgm:cxn modelId="{C59EC90C-EAF7-4C1F-B0E4-86BD2238B38D}" srcId="{B6046A7B-7F17-4DBE-86CC-6DBE0823B0DC}" destId="{3A7FBB5C-406E-4654-BEEE-0C231925D3C4}" srcOrd="0" destOrd="0" parTransId="{DB248FC7-B208-46E4-A482-7339E9B31C8A}" sibTransId="{F8CFBF24-9335-433C-875C-2E4139536680}"/>
    <dgm:cxn modelId="{F5ECCC33-1DFC-4C67-806B-76B0FFBB7177}" srcId="{3A31193B-3B64-4D4B-9EB5-0584F08DAD9F}" destId="{E46C30D7-FD56-439B-81E1-97F18D7B12FE}" srcOrd="1" destOrd="0" parTransId="{9D08E382-67C4-4523-96E2-28E3312679E3}" sibTransId="{935CEBBC-671A-4982-9BC3-9013798D9AC1}"/>
    <dgm:cxn modelId="{33827763-6F50-4916-AC86-784C23910F33}" srcId="{42E94928-EA6A-4032-A6DD-FBE115A72AC9}" destId="{C8F96BA9-D39F-4AAB-B469-EFA875418CDA}" srcOrd="1" destOrd="0" parTransId="{19904B39-B893-480A-A044-86B55A689080}" sibTransId="{B64EC881-CF73-49E9-9650-C751E09BF44B}"/>
    <dgm:cxn modelId="{5D47846B-3512-4C21-B534-DDE21F88F1E4}" type="presOf" srcId="{42E94928-EA6A-4032-A6DD-FBE115A72AC9}" destId="{D7A31D00-4B7C-4037-A23C-81B4F135F408}" srcOrd="0" destOrd="0" presId="urn:microsoft.com/office/officeart/2005/8/layout/hList1"/>
    <dgm:cxn modelId="{3B72396E-2506-458F-A5AD-DD9FC4373655}" type="presOf" srcId="{CFEA8906-5E87-489E-9010-38FA8B1BABD3}" destId="{F68F4792-EDDC-4CEB-938B-CB99CC1DE51C}" srcOrd="0" destOrd="0" presId="urn:microsoft.com/office/officeart/2005/8/layout/hList1"/>
    <dgm:cxn modelId="{EFCCEE4E-D979-464B-B6AA-549B390D9554}" srcId="{3A31193B-3B64-4D4B-9EB5-0584F08DAD9F}" destId="{EED86369-E6C5-41EB-AAB8-6502878A39BA}" srcOrd="0" destOrd="0" parTransId="{E2A00E64-B5D5-4A02-929E-58FC125778F3}" sibTransId="{CC6BFA89-97C6-428F-A754-D3F673A93FCE}"/>
    <dgm:cxn modelId="{A72DAF5A-E4C1-407C-8051-F45C24F1C07B}" srcId="{CFEA8906-5E87-489E-9010-38FA8B1BABD3}" destId="{3A31193B-3B64-4D4B-9EB5-0584F08DAD9F}" srcOrd="2" destOrd="0" parTransId="{9260D569-6818-4608-95E9-7B348876DCA5}" sibTransId="{86B122CA-F408-4D15-969E-CEC3C7167AD2}"/>
    <dgm:cxn modelId="{A4B0D082-92AF-4969-82E6-164A238F7459}" type="presOf" srcId="{3A31193B-3B64-4D4B-9EB5-0584F08DAD9F}" destId="{B5625B13-0558-439E-87F7-7C3F79F41372}" srcOrd="0" destOrd="0" presId="urn:microsoft.com/office/officeart/2005/8/layout/hList1"/>
    <dgm:cxn modelId="{0D934F83-C0A0-44D8-BCCC-CBF742F881BB}" type="presOf" srcId="{177462AF-EF8C-4F10-93F6-09C04A6EFDEA}" destId="{3F4D549D-9F69-458C-93CF-F29EB45E981E}" srcOrd="0" destOrd="1" presId="urn:microsoft.com/office/officeart/2005/8/layout/hList1"/>
    <dgm:cxn modelId="{56800985-587B-44CE-A80F-1D529B4927A7}" srcId="{42E94928-EA6A-4032-A6DD-FBE115A72AC9}" destId="{936D030C-2EDB-4EA7-8FBA-83D104349B63}" srcOrd="0" destOrd="0" parTransId="{BC551720-1433-4119-ADB0-52244C04CA6F}" sibTransId="{EF474E89-3714-4BE6-B42A-8B37FC40E27A}"/>
    <dgm:cxn modelId="{4FA92B93-24CF-4B0F-A285-9343D9D8A136}" srcId="{B6046A7B-7F17-4DBE-86CC-6DBE0823B0DC}" destId="{177462AF-EF8C-4F10-93F6-09C04A6EFDEA}" srcOrd="1" destOrd="0" parTransId="{774138B5-2BB5-42F9-B925-B2F828FF5C67}" sibTransId="{793BA3CA-F974-4DD4-90B9-2841BA3C16B1}"/>
    <dgm:cxn modelId="{E889ACAB-262A-4D9C-8CCB-9BB83BCE38CC}" type="presOf" srcId="{C8F96BA9-D39F-4AAB-B469-EFA875418CDA}" destId="{73E2B9C0-C32E-4978-BC2B-A1B00B4E3B0C}" srcOrd="0" destOrd="1" presId="urn:microsoft.com/office/officeart/2005/8/layout/hList1"/>
    <dgm:cxn modelId="{42A82AAC-1BC3-48E5-A44A-A0C57C46D271}" type="presOf" srcId="{936D030C-2EDB-4EA7-8FBA-83D104349B63}" destId="{73E2B9C0-C32E-4978-BC2B-A1B00B4E3B0C}" srcOrd="0" destOrd="0" presId="urn:microsoft.com/office/officeart/2005/8/layout/hList1"/>
    <dgm:cxn modelId="{2BDA67B6-496F-45D7-AE0C-1B324724AC01}" type="presOf" srcId="{3A7FBB5C-406E-4654-BEEE-0C231925D3C4}" destId="{3F4D549D-9F69-458C-93CF-F29EB45E981E}" srcOrd="0" destOrd="0" presId="urn:microsoft.com/office/officeart/2005/8/layout/hList1"/>
    <dgm:cxn modelId="{9BC6B0BB-8B6E-4D77-96F1-7BC41D1BF31B}" type="presOf" srcId="{EED86369-E6C5-41EB-AAB8-6502878A39BA}" destId="{AA8E5FA6-0D56-4A79-A57D-F82191C104A6}" srcOrd="0" destOrd="0" presId="urn:microsoft.com/office/officeart/2005/8/layout/hList1"/>
    <dgm:cxn modelId="{0289D8E2-9308-40CA-A78C-5F2DA1BFE882}" type="presOf" srcId="{B6046A7B-7F17-4DBE-86CC-6DBE0823B0DC}" destId="{ADDF9242-39CC-46CF-AB22-F3DE598837B6}" srcOrd="0" destOrd="0" presId="urn:microsoft.com/office/officeart/2005/8/layout/hList1"/>
    <dgm:cxn modelId="{0CE2E9EB-0517-42D9-BB7E-726A02EE4E51}" srcId="{CFEA8906-5E87-489E-9010-38FA8B1BABD3}" destId="{B6046A7B-7F17-4DBE-86CC-6DBE0823B0DC}" srcOrd="1" destOrd="0" parTransId="{7F29E260-9E3F-4CE1-A92E-C37B6DF9378F}" sibTransId="{51DFA0F5-2979-4528-A8D1-29EFAED53D23}"/>
    <dgm:cxn modelId="{06F1B5F1-CFD2-430C-B832-161CFBBD7D98}" srcId="{CFEA8906-5E87-489E-9010-38FA8B1BABD3}" destId="{42E94928-EA6A-4032-A6DD-FBE115A72AC9}" srcOrd="0" destOrd="0" parTransId="{18397F06-1F5A-433C-9F54-F4D5494CB883}" sibTransId="{4F73D8C5-BE52-461F-8AC7-2A21954155D1}"/>
    <dgm:cxn modelId="{7E0EA374-7322-4C39-A9F3-C253F8BC503F}" type="presParOf" srcId="{F68F4792-EDDC-4CEB-938B-CB99CC1DE51C}" destId="{A3A3FAF8-828D-48B9-8975-854ABD07D71D}" srcOrd="0" destOrd="0" presId="urn:microsoft.com/office/officeart/2005/8/layout/hList1"/>
    <dgm:cxn modelId="{A4196527-AF48-4A22-A4EC-616136030902}" type="presParOf" srcId="{A3A3FAF8-828D-48B9-8975-854ABD07D71D}" destId="{D7A31D00-4B7C-4037-A23C-81B4F135F408}" srcOrd="0" destOrd="0" presId="urn:microsoft.com/office/officeart/2005/8/layout/hList1"/>
    <dgm:cxn modelId="{E81815C0-BC90-47F1-87E9-8F15A413A6E6}" type="presParOf" srcId="{A3A3FAF8-828D-48B9-8975-854ABD07D71D}" destId="{73E2B9C0-C32E-4978-BC2B-A1B00B4E3B0C}" srcOrd="1" destOrd="0" presId="urn:microsoft.com/office/officeart/2005/8/layout/hList1"/>
    <dgm:cxn modelId="{95AA3148-BB00-4224-A27E-999FB2D4FDB3}" type="presParOf" srcId="{F68F4792-EDDC-4CEB-938B-CB99CC1DE51C}" destId="{C3CD0A04-9E52-4CCC-A723-1D3FBF60BC01}" srcOrd="1" destOrd="0" presId="urn:microsoft.com/office/officeart/2005/8/layout/hList1"/>
    <dgm:cxn modelId="{D642C711-C587-4DE8-A839-4F5C1371B218}" type="presParOf" srcId="{F68F4792-EDDC-4CEB-938B-CB99CC1DE51C}" destId="{39E30117-AE51-455A-88C0-06AFBD226961}" srcOrd="2" destOrd="0" presId="urn:microsoft.com/office/officeart/2005/8/layout/hList1"/>
    <dgm:cxn modelId="{07C90DC6-97E4-4F5D-BC47-BD8537EC4DDA}" type="presParOf" srcId="{39E30117-AE51-455A-88C0-06AFBD226961}" destId="{ADDF9242-39CC-46CF-AB22-F3DE598837B6}" srcOrd="0" destOrd="0" presId="urn:microsoft.com/office/officeart/2005/8/layout/hList1"/>
    <dgm:cxn modelId="{128FA694-67B5-4D9B-80CB-B05D18CA4C4F}" type="presParOf" srcId="{39E30117-AE51-455A-88C0-06AFBD226961}" destId="{3F4D549D-9F69-458C-93CF-F29EB45E981E}" srcOrd="1" destOrd="0" presId="urn:microsoft.com/office/officeart/2005/8/layout/hList1"/>
    <dgm:cxn modelId="{70DE5533-E6B9-45C2-A89D-069C7B86358B}" type="presParOf" srcId="{F68F4792-EDDC-4CEB-938B-CB99CC1DE51C}" destId="{B0A82CAD-5AA0-4989-9949-B416A4F576A4}" srcOrd="3" destOrd="0" presId="urn:microsoft.com/office/officeart/2005/8/layout/hList1"/>
    <dgm:cxn modelId="{21F71435-39F5-4D00-AA48-26800F347672}" type="presParOf" srcId="{F68F4792-EDDC-4CEB-938B-CB99CC1DE51C}" destId="{71A45567-962C-4EA7-94BD-040C590EBD5C}" srcOrd="4" destOrd="0" presId="urn:microsoft.com/office/officeart/2005/8/layout/hList1"/>
    <dgm:cxn modelId="{7586EDFA-4722-410F-B572-DA516027B4FA}" type="presParOf" srcId="{71A45567-962C-4EA7-94BD-040C590EBD5C}" destId="{B5625B13-0558-439E-87F7-7C3F79F41372}" srcOrd="0" destOrd="0" presId="urn:microsoft.com/office/officeart/2005/8/layout/hList1"/>
    <dgm:cxn modelId="{E61CDC1D-803E-48F5-91FD-E5F61154534C}" type="presParOf" srcId="{71A45567-962C-4EA7-94BD-040C590EBD5C}" destId="{AA8E5FA6-0D56-4A79-A57D-F82191C104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31D00-4B7C-4037-A23C-81B4F135F408}">
      <dsp:nvSpPr>
        <dsp:cNvPr id="0" name=""/>
        <dsp:cNvSpPr/>
      </dsp:nvSpPr>
      <dsp:spPr>
        <a:xfrm>
          <a:off x="0" y="305389"/>
          <a:ext cx="2402978"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Traditional</a:t>
          </a:r>
        </a:p>
      </dsp:txBody>
      <dsp:txXfrm>
        <a:off x="0" y="305389"/>
        <a:ext cx="2402978" cy="691200"/>
      </dsp:txXfrm>
    </dsp:sp>
    <dsp:sp modelId="{73E2B9C0-C32E-4978-BC2B-A1B00B4E3B0C}">
      <dsp:nvSpPr>
        <dsp:cNvPr id="0" name=""/>
        <dsp:cNvSpPr/>
      </dsp:nvSpPr>
      <dsp:spPr>
        <a:xfrm>
          <a:off x="2464" y="989152"/>
          <a:ext cx="2402978"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Excel in structured environments</a:t>
          </a:r>
        </a:p>
        <a:p>
          <a:pPr marL="228600" lvl="1" indent="-228600" algn="l" defTabSz="1066800">
            <a:lnSpc>
              <a:spcPct val="90000"/>
            </a:lnSpc>
            <a:spcBef>
              <a:spcPct val="0"/>
            </a:spcBef>
            <a:spcAft>
              <a:spcPct val="15000"/>
            </a:spcAft>
            <a:buChar char="•"/>
          </a:pPr>
          <a:r>
            <a:rPr lang="en-US" sz="2400" kern="1200" dirty="0"/>
            <a:t>Seek validation</a:t>
          </a:r>
        </a:p>
      </dsp:txBody>
      <dsp:txXfrm>
        <a:off x="2464" y="989152"/>
        <a:ext cx="2402978" cy="1976400"/>
      </dsp:txXfrm>
    </dsp:sp>
    <dsp:sp modelId="{ADDF9242-39CC-46CF-AB22-F3DE598837B6}">
      <dsp:nvSpPr>
        <dsp:cNvPr id="0" name=""/>
        <dsp:cNvSpPr/>
      </dsp:nvSpPr>
      <dsp:spPr>
        <a:xfrm>
          <a:off x="2741860" y="297951"/>
          <a:ext cx="2402978"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Challenging</a:t>
          </a:r>
        </a:p>
      </dsp:txBody>
      <dsp:txXfrm>
        <a:off x="2741860" y="297951"/>
        <a:ext cx="2402978" cy="691200"/>
      </dsp:txXfrm>
    </dsp:sp>
    <dsp:sp modelId="{3F4D549D-9F69-458C-93CF-F29EB45E981E}">
      <dsp:nvSpPr>
        <dsp:cNvPr id="0" name=""/>
        <dsp:cNvSpPr/>
      </dsp:nvSpPr>
      <dsp:spPr>
        <a:xfrm>
          <a:off x="2741860" y="989152"/>
          <a:ext cx="2402978"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Imaginative, Innovative</a:t>
          </a:r>
        </a:p>
        <a:p>
          <a:pPr marL="228600" lvl="1" indent="-228600" algn="l" defTabSz="1066800">
            <a:lnSpc>
              <a:spcPct val="90000"/>
            </a:lnSpc>
            <a:spcBef>
              <a:spcPct val="0"/>
            </a:spcBef>
            <a:spcAft>
              <a:spcPct val="15000"/>
            </a:spcAft>
            <a:buChar char="•"/>
          </a:pPr>
          <a:r>
            <a:rPr lang="en-US" sz="2400" kern="1200" dirty="0"/>
            <a:t>Clash with traditional norms</a:t>
          </a:r>
        </a:p>
      </dsp:txBody>
      <dsp:txXfrm>
        <a:off x="2741860" y="989152"/>
        <a:ext cx="2402978" cy="1976400"/>
      </dsp:txXfrm>
    </dsp:sp>
    <dsp:sp modelId="{B5625B13-0558-439E-87F7-7C3F79F41372}">
      <dsp:nvSpPr>
        <dsp:cNvPr id="0" name=""/>
        <dsp:cNvSpPr/>
      </dsp:nvSpPr>
      <dsp:spPr>
        <a:xfrm>
          <a:off x="5481256" y="297951"/>
          <a:ext cx="2402978"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Underground</a:t>
          </a:r>
        </a:p>
      </dsp:txBody>
      <dsp:txXfrm>
        <a:off x="5481256" y="297951"/>
        <a:ext cx="2402978" cy="691200"/>
      </dsp:txXfrm>
    </dsp:sp>
    <dsp:sp modelId="{AA8E5FA6-0D56-4A79-A57D-F82191C104A6}">
      <dsp:nvSpPr>
        <dsp:cNvPr id="0" name=""/>
        <dsp:cNvSpPr/>
      </dsp:nvSpPr>
      <dsp:spPr>
        <a:xfrm>
          <a:off x="5481256" y="989152"/>
          <a:ext cx="2402978"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Hides their talents to fit in</a:t>
          </a:r>
        </a:p>
      </dsp:txBody>
      <dsp:txXfrm>
        <a:off x="5481256" y="989152"/>
        <a:ext cx="2402978" cy="19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31D00-4B7C-4037-A23C-81B4F135F408}">
      <dsp:nvSpPr>
        <dsp:cNvPr id="0" name=""/>
        <dsp:cNvSpPr/>
      </dsp:nvSpPr>
      <dsp:spPr>
        <a:xfrm>
          <a:off x="2464" y="182898"/>
          <a:ext cx="2402978"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At-Risk</a:t>
          </a:r>
        </a:p>
      </dsp:txBody>
      <dsp:txXfrm>
        <a:off x="2464" y="182898"/>
        <a:ext cx="2402978" cy="748800"/>
      </dsp:txXfrm>
    </dsp:sp>
    <dsp:sp modelId="{73E2B9C0-C32E-4978-BC2B-A1B00B4E3B0C}">
      <dsp:nvSpPr>
        <dsp:cNvPr id="0" name=""/>
        <dsp:cNvSpPr/>
      </dsp:nvSpPr>
      <dsp:spPr>
        <a:xfrm>
          <a:off x="2464" y="931698"/>
          <a:ext cx="2402978" cy="21489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Disengaged</a:t>
          </a:r>
        </a:p>
        <a:p>
          <a:pPr marL="228600" lvl="1" indent="-228600" algn="l" defTabSz="1155700">
            <a:lnSpc>
              <a:spcPct val="90000"/>
            </a:lnSpc>
            <a:spcBef>
              <a:spcPct val="0"/>
            </a:spcBef>
            <a:spcAft>
              <a:spcPct val="15000"/>
            </a:spcAft>
            <a:buChar char="•"/>
          </a:pPr>
          <a:r>
            <a:rPr lang="en-US" sz="2600" kern="1200" dirty="0"/>
            <a:t>Behavioral Challenges</a:t>
          </a:r>
        </a:p>
      </dsp:txBody>
      <dsp:txXfrm>
        <a:off x="2464" y="931698"/>
        <a:ext cx="2402978" cy="2148906"/>
      </dsp:txXfrm>
    </dsp:sp>
    <dsp:sp modelId="{ADDF9242-39CC-46CF-AB22-F3DE598837B6}">
      <dsp:nvSpPr>
        <dsp:cNvPr id="0" name=""/>
        <dsp:cNvSpPr/>
      </dsp:nvSpPr>
      <dsp:spPr>
        <a:xfrm>
          <a:off x="2741860" y="182898"/>
          <a:ext cx="2402978"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2 E</a:t>
          </a:r>
        </a:p>
      </dsp:txBody>
      <dsp:txXfrm>
        <a:off x="2741860" y="182898"/>
        <a:ext cx="2402978" cy="748800"/>
      </dsp:txXfrm>
    </dsp:sp>
    <dsp:sp modelId="{3F4D549D-9F69-458C-93CF-F29EB45E981E}">
      <dsp:nvSpPr>
        <dsp:cNvPr id="0" name=""/>
        <dsp:cNvSpPr/>
      </dsp:nvSpPr>
      <dsp:spPr>
        <a:xfrm>
          <a:off x="2741860" y="931698"/>
          <a:ext cx="2402978" cy="21489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Additional Challenges</a:t>
          </a:r>
        </a:p>
        <a:p>
          <a:pPr marL="228600" lvl="1" indent="-228600" algn="l" defTabSz="1155700">
            <a:lnSpc>
              <a:spcPct val="90000"/>
            </a:lnSpc>
            <a:spcBef>
              <a:spcPct val="0"/>
            </a:spcBef>
            <a:spcAft>
              <a:spcPct val="15000"/>
            </a:spcAft>
            <a:buChar char="•"/>
          </a:pPr>
          <a:r>
            <a:rPr lang="en-US" sz="2600" kern="1200" dirty="0"/>
            <a:t>Could be learning disabled</a:t>
          </a:r>
        </a:p>
      </dsp:txBody>
      <dsp:txXfrm>
        <a:off x="2741860" y="931698"/>
        <a:ext cx="2402978" cy="2148906"/>
      </dsp:txXfrm>
    </dsp:sp>
    <dsp:sp modelId="{B5625B13-0558-439E-87F7-7C3F79F41372}">
      <dsp:nvSpPr>
        <dsp:cNvPr id="0" name=""/>
        <dsp:cNvSpPr/>
      </dsp:nvSpPr>
      <dsp:spPr>
        <a:xfrm>
          <a:off x="5481256" y="182898"/>
          <a:ext cx="2402978"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Autonomous</a:t>
          </a:r>
        </a:p>
      </dsp:txBody>
      <dsp:txXfrm>
        <a:off x="5481256" y="182898"/>
        <a:ext cx="2402978" cy="748800"/>
      </dsp:txXfrm>
    </dsp:sp>
    <dsp:sp modelId="{AA8E5FA6-0D56-4A79-A57D-F82191C104A6}">
      <dsp:nvSpPr>
        <dsp:cNvPr id="0" name=""/>
        <dsp:cNvSpPr/>
      </dsp:nvSpPr>
      <dsp:spPr>
        <a:xfrm>
          <a:off x="5481256" y="931698"/>
          <a:ext cx="2402978" cy="21489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Self-directed</a:t>
          </a:r>
        </a:p>
        <a:p>
          <a:pPr marL="228600" lvl="1" indent="-228600" algn="l" defTabSz="1155700">
            <a:lnSpc>
              <a:spcPct val="90000"/>
            </a:lnSpc>
            <a:spcBef>
              <a:spcPct val="0"/>
            </a:spcBef>
            <a:spcAft>
              <a:spcPct val="15000"/>
            </a:spcAft>
            <a:buChar char="•"/>
          </a:pPr>
          <a:r>
            <a:rPr lang="en-US" sz="2600" kern="1200" dirty="0"/>
            <a:t>Independent</a:t>
          </a:r>
        </a:p>
      </dsp:txBody>
      <dsp:txXfrm>
        <a:off x="5481256" y="931698"/>
        <a:ext cx="2402978" cy="21489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d02fadfba_2_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 name="Google Shape;101;g8d02fadfba_2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17</a:t>
            </a:fld>
            <a:endParaRPr lang="en-US"/>
          </a:p>
        </p:txBody>
      </p:sp>
    </p:spTree>
    <p:extLst>
      <p:ext uri="{BB962C8B-B14F-4D97-AF65-F5344CB8AC3E}">
        <p14:creationId xmlns:p14="http://schemas.microsoft.com/office/powerpoint/2010/main" val="100860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015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we dive into the six types of giftedness, I want to offer a quick reminder: these categories are not boxes—they're tools. It's easy to slip into rigid thinking when we use labels, but that’s not the goal here.</a:t>
            </a:r>
          </a:p>
          <a:p>
            <a:endParaRPr lang="en-US" dirty="0"/>
          </a:p>
          <a:p>
            <a:r>
              <a:rPr lang="en-US" dirty="0"/>
              <a:t>These archetypes are flexible, not fixed. A child may reflect more than one type—and may shift types over time, depending on their environment, support, and development. They give us language to recognize patterns and needs, not to define limits.</a:t>
            </a:r>
          </a:p>
          <a:p>
            <a:endParaRPr lang="en-US" dirty="0"/>
          </a:p>
          <a:p>
            <a:r>
              <a:rPr lang="en-US" dirty="0"/>
              <a:t>Think of these types as guides to help us better understand, support, and celebrate the complex and evolving nature of gifted individuals.</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19</a:t>
            </a:fld>
            <a:endParaRPr lang="en-US"/>
          </a:p>
        </p:txBody>
      </p:sp>
    </p:spTree>
    <p:extLst>
      <p:ext uri="{BB962C8B-B14F-4D97-AF65-F5344CB8AC3E}">
        <p14:creationId xmlns:p14="http://schemas.microsoft.com/office/powerpoint/2010/main" val="346875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adapted this quiz to support today’s presentation. It’s not a norm-referenced or scientifically validated assessment—so it’s not meant to diagnose or label. Instead, it’s a light, informal tool to spark self-reflection and discussion.</a:t>
            </a:r>
          </a:p>
          <a:p>
            <a:endParaRPr lang="en-US" dirty="0"/>
          </a:p>
          <a:p>
            <a:r>
              <a:rPr lang="en-US" dirty="0"/>
              <a:t>The quiz is based on a research-backed framework that has recently regained attention, especially in efforts to address the misidentification and under-identification of gifted students—particularly those from underrepresented or non-English-speaking communities.</a:t>
            </a:r>
          </a:p>
          <a:p>
            <a:endParaRPr lang="en-US" dirty="0"/>
          </a:p>
          <a:p>
            <a:r>
              <a:rPr lang="en-US" dirty="0"/>
              <a:t>As you take the quiz, I encourage you to answer from the perspective of your younger self—think about how you might have responded as a child or teen. While this isn’t a diagnostic tool, it can provide meaningful insights into different expressions of giftedness and help us better understand the diverse needs of gifted learners.</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20</a:t>
            </a:fld>
            <a:endParaRPr lang="en-US"/>
          </a:p>
        </p:txBody>
      </p:sp>
    </p:spTree>
    <p:extLst>
      <p:ext uri="{BB962C8B-B14F-4D97-AF65-F5344CB8AC3E}">
        <p14:creationId xmlns:p14="http://schemas.microsoft.com/office/powerpoint/2010/main" val="58642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2A1E71-A332-4BF1-B227-839594EF77AB}" type="slidenum">
              <a:rPr lang="en-US" smtClean="0"/>
              <a:t>22</a:t>
            </a:fld>
            <a:endParaRPr lang="en-US"/>
          </a:p>
        </p:txBody>
      </p:sp>
    </p:spTree>
    <p:extLst>
      <p:ext uri="{BB962C8B-B14F-4D97-AF65-F5344CB8AC3E}">
        <p14:creationId xmlns:p14="http://schemas.microsoft.com/office/powerpoint/2010/main" val="365037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23</a:t>
            </a:fld>
            <a:endParaRPr lang="en-US"/>
          </a:p>
        </p:txBody>
      </p:sp>
    </p:spTree>
    <p:extLst>
      <p:ext uri="{BB962C8B-B14F-4D97-AF65-F5344CB8AC3E}">
        <p14:creationId xmlns:p14="http://schemas.microsoft.com/office/powerpoint/2010/main" val="241544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we think of a gifted student, we often picture a high-achiever—always prepared, top of the class. But giftedness doesn’t always look like that.</a:t>
            </a:r>
          </a:p>
          <a:p>
            <a:endParaRPr lang="en-US" dirty="0"/>
          </a:p>
          <a:p>
            <a:r>
              <a:rPr lang="en-US" dirty="0"/>
              <a:t>Some gifted students underachieve, some rebel, some have disabilities, and others are so independent they go unnoticed.</a:t>
            </a:r>
          </a:p>
          <a:p>
            <a:endParaRPr lang="en-US" dirty="0"/>
          </a:p>
          <a:p>
            <a:r>
              <a:rPr lang="en-US" dirty="0"/>
              <a:t>To help us better understand this diversity, Drs. George Betts and Maureen Neihart created the </a:t>
            </a:r>
            <a:r>
              <a:rPr lang="en-US" i="1" dirty="0"/>
              <a:t>Six Profiles of Gifted Students</a:t>
            </a:r>
            <a:r>
              <a:rPr lang="en-US" dirty="0"/>
              <a:t> in 1988. Their model reminds us that gifted learners:</a:t>
            </a:r>
          </a:p>
          <a:p>
            <a:endParaRPr lang="en-US" dirty="0"/>
          </a:p>
          <a:p>
            <a:r>
              <a:rPr lang="en-US" dirty="0"/>
              <a:t>Are not a one-size-fits-all group</a:t>
            </a:r>
          </a:p>
          <a:p>
            <a:r>
              <a:rPr lang="en-US" dirty="0"/>
              <a:t>Have varied emotional, academic, and behavioral needs</a:t>
            </a:r>
          </a:p>
          <a:p>
            <a:r>
              <a:rPr lang="en-US" dirty="0"/>
              <a:t>Require different types of support to thrive</a:t>
            </a:r>
          </a:p>
          <a:p>
            <a:endParaRPr lang="en-US" dirty="0"/>
          </a:p>
          <a:p>
            <a:r>
              <a:rPr lang="en-US" dirty="0"/>
              <a:t>The six types—Successful, Challenging, Underground, At Risk, Twice-Exceptional, and Autonomous—give us a framework to go beyond labels and test scores, and instead ask: </a:t>
            </a:r>
            <a:r>
              <a:rPr lang="en-US" i="1" dirty="0"/>
              <a:t>What does this gifted student need to grow?</a:t>
            </a:r>
            <a:endParaRPr lang="en-US" dirty="0"/>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24</a:t>
            </a:fld>
            <a:endParaRPr lang="en-US"/>
          </a:p>
        </p:txBody>
      </p:sp>
    </p:spTree>
    <p:extLst>
      <p:ext uri="{BB962C8B-B14F-4D97-AF65-F5344CB8AC3E}">
        <p14:creationId xmlns:p14="http://schemas.microsoft.com/office/powerpoint/2010/main" val="203752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the high-achieving, compliant students most often associated with being gifted. They follow rules, earn good grades, and seek to please adults. While they make teachers' jobs easier, they may avoid risk, develop perfectionism, and become overly reliant on external validation—limiting their creativity and personal growth.</a:t>
            </a:r>
          </a:p>
        </p:txBody>
      </p:sp>
      <p:sp>
        <p:nvSpPr>
          <p:cNvPr id="4" name="Slide Number Placeholder 3"/>
          <p:cNvSpPr>
            <a:spLocks noGrp="1"/>
          </p:cNvSpPr>
          <p:nvPr>
            <p:ph type="sldNum" sz="quarter" idx="5"/>
          </p:nvPr>
        </p:nvSpPr>
        <p:spPr/>
        <p:txBody>
          <a:bodyPr/>
          <a:lstStyle/>
          <a:p>
            <a:fld id="{EA2A1E71-A332-4BF1-B227-839594EF77AB}" type="slidenum">
              <a:rPr lang="en-US" smtClean="0"/>
              <a:t>25</a:t>
            </a:fld>
            <a:endParaRPr lang="en-US"/>
          </a:p>
        </p:txBody>
      </p:sp>
    </p:spTree>
    <p:extLst>
      <p:ext uri="{BB962C8B-B14F-4D97-AF65-F5344CB8AC3E}">
        <p14:creationId xmlns:p14="http://schemas.microsoft.com/office/powerpoint/2010/main" val="31552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2A1E71-A332-4BF1-B227-839594EF77AB}" type="slidenum">
              <a:rPr lang="en-US" smtClean="0"/>
              <a:t>26</a:t>
            </a:fld>
            <a:endParaRPr lang="en-US"/>
          </a:p>
        </p:txBody>
      </p:sp>
    </p:spTree>
    <p:extLst>
      <p:ext uri="{BB962C8B-B14F-4D97-AF65-F5344CB8AC3E}">
        <p14:creationId xmlns:p14="http://schemas.microsoft.com/office/powerpoint/2010/main" val="153409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effort</a:t>
            </a:r>
          </a:p>
          <a:p>
            <a:r>
              <a:rPr lang="en-US" dirty="0"/>
              <a:t>Encourage risk taking and creativity</a:t>
            </a:r>
          </a:p>
          <a:p>
            <a:r>
              <a:rPr lang="en-US" dirty="0"/>
              <a:t>Encourage them to advocate for themselves</a:t>
            </a:r>
          </a:p>
          <a:p>
            <a:r>
              <a:rPr lang="en-US" dirty="0"/>
              <a:t>Hard to stand up to peers</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27</a:t>
            </a:fld>
            <a:endParaRPr lang="en-US"/>
          </a:p>
        </p:txBody>
      </p:sp>
    </p:spTree>
    <p:extLst>
      <p:ext uri="{BB962C8B-B14F-4D97-AF65-F5344CB8AC3E}">
        <p14:creationId xmlns:p14="http://schemas.microsoft.com/office/powerpoint/2010/main" val="331076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735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Emma Watson – excelled academically at Brown University, while acting, thrived in a structured environment</a:t>
            </a:r>
          </a:p>
          <a:p>
            <a:r>
              <a:rPr lang="en-US" dirty="0"/>
              <a:t>Marie Curie – Excelled in academia, met and exceeded scientific expectations with great discipline</a:t>
            </a:r>
          </a:p>
          <a:p>
            <a:r>
              <a:rPr lang="en-US" dirty="0"/>
              <a:t>Barack Obama – academically accomplished , diplomatic, and goal orientated</a:t>
            </a:r>
          </a:p>
          <a:p>
            <a:r>
              <a:rPr lang="en-US" dirty="0"/>
              <a:t>Taylor Swift – high achieving, polished performer, excels in structured goal focused industries</a:t>
            </a:r>
          </a:p>
        </p:txBody>
      </p:sp>
      <p:sp>
        <p:nvSpPr>
          <p:cNvPr id="4" name="Slide Number Placeholder 3"/>
          <p:cNvSpPr>
            <a:spLocks noGrp="1"/>
          </p:cNvSpPr>
          <p:nvPr>
            <p:ph type="sldNum" sz="quarter" idx="5"/>
          </p:nvPr>
        </p:nvSpPr>
        <p:spPr/>
        <p:txBody>
          <a:bodyPr/>
          <a:lstStyle/>
          <a:p>
            <a:fld id="{EA2A1E71-A332-4BF1-B227-839594EF77AB}" type="slidenum">
              <a:rPr lang="en-US" smtClean="0"/>
              <a:t>28</a:t>
            </a:fld>
            <a:endParaRPr lang="en-US"/>
          </a:p>
        </p:txBody>
      </p:sp>
    </p:spTree>
    <p:extLst>
      <p:ext uri="{BB962C8B-B14F-4D97-AF65-F5344CB8AC3E}">
        <p14:creationId xmlns:p14="http://schemas.microsoft.com/office/powerpoint/2010/main" val="300347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students are highly intelligent but often resist structure. They’re original thinkers, question authority, and may be perceived as rebellious or difficult. They might underachieve because they are board or frustrated with rigid school systems. Their creativity and intensity can be mistaken for defiance.</a:t>
            </a:r>
          </a:p>
        </p:txBody>
      </p:sp>
      <p:sp>
        <p:nvSpPr>
          <p:cNvPr id="4" name="Slide Number Placeholder 3"/>
          <p:cNvSpPr>
            <a:spLocks noGrp="1"/>
          </p:cNvSpPr>
          <p:nvPr>
            <p:ph type="sldNum" sz="quarter" idx="5"/>
          </p:nvPr>
        </p:nvSpPr>
        <p:spPr/>
        <p:txBody>
          <a:bodyPr/>
          <a:lstStyle/>
          <a:p>
            <a:fld id="{EA2A1E71-A332-4BF1-B227-839594EF77AB}" type="slidenum">
              <a:rPr lang="en-US" smtClean="0"/>
              <a:t>29</a:t>
            </a:fld>
            <a:endParaRPr lang="en-US"/>
          </a:p>
        </p:txBody>
      </p:sp>
    </p:spTree>
    <p:extLst>
      <p:ext uri="{BB962C8B-B14F-4D97-AF65-F5344CB8AC3E}">
        <p14:creationId xmlns:p14="http://schemas.microsoft.com/office/powerpoint/2010/main" val="314454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Collaboration</a:t>
            </a:r>
          </a:p>
          <a:p>
            <a:r>
              <a:rPr lang="en-US" dirty="0"/>
              <a:t>Relationships</a:t>
            </a:r>
          </a:p>
          <a:p>
            <a:r>
              <a:rPr lang="en-US" dirty="0"/>
              <a:t>Easily distracted by other interest</a:t>
            </a:r>
          </a:p>
          <a:p>
            <a:r>
              <a:rPr lang="en-US" dirty="0"/>
              <a:t>Opportunity to show their learning in a creative way</a:t>
            </a:r>
          </a:p>
          <a:p>
            <a:r>
              <a:rPr lang="en-US" dirty="0"/>
              <a:t>Let them make things better, improve design</a:t>
            </a:r>
          </a:p>
        </p:txBody>
      </p:sp>
      <p:sp>
        <p:nvSpPr>
          <p:cNvPr id="4" name="Slide Number Placeholder 3"/>
          <p:cNvSpPr>
            <a:spLocks noGrp="1"/>
          </p:cNvSpPr>
          <p:nvPr>
            <p:ph type="sldNum" sz="quarter" idx="5"/>
          </p:nvPr>
        </p:nvSpPr>
        <p:spPr/>
        <p:txBody>
          <a:bodyPr/>
          <a:lstStyle/>
          <a:p>
            <a:fld id="{EA2A1E71-A332-4BF1-B227-839594EF77AB}" type="slidenum">
              <a:rPr lang="en-US" smtClean="0"/>
              <a:t>30</a:t>
            </a:fld>
            <a:endParaRPr lang="en-US"/>
          </a:p>
        </p:txBody>
      </p:sp>
    </p:spTree>
    <p:extLst>
      <p:ext uri="{BB962C8B-B14F-4D97-AF65-F5344CB8AC3E}">
        <p14:creationId xmlns:p14="http://schemas.microsoft.com/office/powerpoint/2010/main" val="3659227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2A1E71-A332-4BF1-B227-839594EF77AB}" type="slidenum">
              <a:rPr lang="en-US" smtClean="0"/>
              <a:t>31</a:t>
            </a:fld>
            <a:endParaRPr lang="en-US"/>
          </a:p>
        </p:txBody>
      </p:sp>
    </p:spTree>
    <p:extLst>
      <p:ext uri="{BB962C8B-B14F-4D97-AF65-F5344CB8AC3E}">
        <p14:creationId xmlns:p14="http://schemas.microsoft.com/office/powerpoint/2010/main" val="718898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Steve Jobs – unconventional, intense, creative, resistance to authority, innovative</a:t>
            </a:r>
          </a:p>
          <a:p>
            <a:r>
              <a:rPr lang="en-US" dirty="0"/>
              <a:t>Elon Musk – visionary thinker, challenges norms, pushes boundaries</a:t>
            </a:r>
          </a:p>
        </p:txBody>
      </p:sp>
      <p:sp>
        <p:nvSpPr>
          <p:cNvPr id="4" name="Slide Number Placeholder 3"/>
          <p:cNvSpPr>
            <a:spLocks noGrp="1"/>
          </p:cNvSpPr>
          <p:nvPr>
            <p:ph type="sldNum" sz="quarter" idx="5"/>
          </p:nvPr>
        </p:nvSpPr>
        <p:spPr/>
        <p:txBody>
          <a:bodyPr/>
          <a:lstStyle/>
          <a:p>
            <a:fld id="{EA2A1E71-A332-4BF1-B227-839594EF77AB}" type="slidenum">
              <a:rPr lang="en-US" smtClean="0"/>
              <a:t>32</a:t>
            </a:fld>
            <a:endParaRPr lang="en-US"/>
          </a:p>
        </p:txBody>
      </p:sp>
    </p:spTree>
    <p:extLst>
      <p:ext uri="{BB962C8B-B14F-4D97-AF65-F5344CB8AC3E}">
        <p14:creationId xmlns:p14="http://schemas.microsoft.com/office/powerpoint/2010/main" val="248212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students hide their abilities, often due to social pressure. This is especially common during adolescence and among girls or students from underrepresented groups. They may downplay their intelligence to fit in with peers or to avoid being labeled. As a result. They often become quiet, compliant, and seem average in performance</a:t>
            </a:r>
          </a:p>
        </p:txBody>
      </p:sp>
      <p:sp>
        <p:nvSpPr>
          <p:cNvPr id="4" name="Slide Number Placeholder 3"/>
          <p:cNvSpPr>
            <a:spLocks noGrp="1"/>
          </p:cNvSpPr>
          <p:nvPr>
            <p:ph type="sldNum" sz="quarter" idx="5"/>
          </p:nvPr>
        </p:nvSpPr>
        <p:spPr/>
        <p:txBody>
          <a:bodyPr/>
          <a:lstStyle/>
          <a:p>
            <a:fld id="{EA2A1E71-A332-4BF1-B227-839594EF77AB}" type="slidenum">
              <a:rPr lang="en-US" smtClean="0"/>
              <a:t>33</a:t>
            </a:fld>
            <a:endParaRPr lang="en-US"/>
          </a:p>
        </p:txBody>
      </p:sp>
    </p:spTree>
    <p:extLst>
      <p:ext uri="{BB962C8B-B14F-4D97-AF65-F5344CB8AC3E}">
        <p14:creationId xmlns:p14="http://schemas.microsoft.com/office/powerpoint/2010/main" val="356238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Middle school girl</a:t>
            </a:r>
          </a:p>
          <a:p>
            <a:r>
              <a:rPr lang="en-US" dirty="0"/>
              <a:t>Middle school non white boys</a:t>
            </a:r>
          </a:p>
          <a:p>
            <a:r>
              <a:rPr lang="en-US" dirty="0"/>
              <a:t>Imposter syndrome</a:t>
            </a:r>
          </a:p>
          <a:p>
            <a:r>
              <a:rPr lang="en-US" dirty="0"/>
              <a:t>Coast through classwork</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34</a:t>
            </a:fld>
            <a:endParaRPr lang="en-US"/>
          </a:p>
        </p:txBody>
      </p:sp>
    </p:spTree>
    <p:extLst>
      <p:ext uri="{BB962C8B-B14F-4D97-AF65-F5344CB8AC3E}">
        <p14:creationId xmlns:p14="http://schemas.microsoft.com/office/powerpoint/2010/main" val="3627271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35</a:t>
            </a:fld>
            <a:endParaRPr lang="en-US"/>
          </a:p>
        </p:txBody>
      </p:sp>
    </p:spTree>
    <p:extLst>
      <p:ext uri="{BB962C8B-B14F-4D97-AF65-F5344CB8AC3E}">
        <p14:creationId xmlns:p14="http://schemas.microsoft.com/office/powerpoint/2010/main" val="333475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Lady Gaga – gifted student who felt like an outsider, struggled with peer acceptance, later </a:t>
            </a:r>
            <a:r>
              <a:rPr lang="en-US" dirty="0" err="1"/>
              <a:t>embrased</a:t>
            </a:r>
            <a:r>
              <a:rPr lang="en-US" dirty="0"/>
              <a:t> her individuality</a:t>
            </a:r>
          </a:p>
          <a:p>
            <a:r>
              <a:rPr lang="en-US" dirty="0"/>
              <a:t>Winona – struggled with identity and fitting in</a:t>
            </a:r>
          </a:p>
          <a:p>
            <a:r>
              <a:rPr lang="en-US" dirty="0"/>
              <a:t>Marilyn – often underestimated intellectually, well read, hid her intellectual side to preserve public image</a:t>
            </a:r>
          </a:p>
          <a:p>
            <a:r>
              <a:rPr lang="en-US" dirty="0"/>
              <a:t>David – masked parts of his identity to fit in, reinvented himself</a:t>
            </a:r>
          </a:p>
        </p:txBody>
      </p:sp>
      <p:sp>
        <p:nvSpPr>
          <p:cNvPr id="4" name="Slide Number Placeholder 3"/>
          <p:cNvSpPr>
            <a:spLocks noGrp="1"/>
          </p:cNvSpPr>
          <p:nvPr>
            <p:ph type="sldNum" sz="quarter" idx="5"/>
          </p:nvPr>
        </p:nvSpPr>
        <p:spPr/>
        <p:txBody>
          <a:bodyPr/>
          <a:lstStyle/>
          <a:p>
            <a:fld id="{EA2A1E71-A332-4BF1-B227-839594EF77AB}" type="slidenum">
              <a:rPr lang="en-US" smtClean="0"/>
              <a:t>36</a:t>
            </a:fld>
            <a:endParaRPr lang="en-US"/>
          </a:p>
        </p:txBody>
      </p:sp>
    </p:spTree>
    <p:extLst>
      <p:ext uri="{BB962C8B-B14F-4D97-AF65-F5344CB8AC3E}">
        <p14:creationId xmlns:p14="http://schemas.microsoft.com/office/powerpoint/2010/main" val="715236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1774">
              <a:defRPr/>
            </a:pPr>
            <a:r>
              <a:rPr lang="en-US" dirty="0"/>
              <a:t>These students have often disengaged entirely from school. They may have started as successful or creative gifted students but over time a mismatch between their needs and they system has led to frustration and apathy. Some may act out or withdraw. They may feel alienated, undervalued or misunderstood.</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37</a:t>
            </a:fld>
            <a:endParaRPr lang="en-US"/>
          </a:p>
        </p:txBody>
      </p:sp>
    </p:spTree>
    <p:extLst>
      <p:ext uri="{BB962C8B-B14F-4D97-AF65-F5344CB8AC3E}">
        <p14:creationId xmlns:p14="http://schemas.microsoft.com/office/powerpoint/2010/main" val="40727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5516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Angry</a:t>
            </a:r>
          </a:p>
          <a:p>
            <a:r>
              <a:rPr lang="en-US" dirty="0"/>
              <a:t>Depressed</a:t>
            </a:r>
          </a:p>
          <a:p>
            <a:r>
              <a:rPr lang="en-US" dirty="0"/>
              <a:t>Defensive</a:t>
            </a:r>
          </a:p>
          <a:p>
            <a:r>
              <a:rPr lang="en-US" dirty="0"/>
              <a:t>Risky behaviors</a:t>
            </a:r>
          </a:p>
          <a:p>
            <a:r>
              <a:rPr lang="en-US" dirty="0"/>
              <a:t>Frustrated</a:t>
            </a:r>
          </a:p>
          <a:p>
            <a:r>
              <a:rPr lang="en-US" dirty="0"/>
              <a:t>Create support/relationships</a:t>
            </a:r>
          </a:p>
          <a:p>
            <a:r>
              <a:rPr lang="en-US" dirty="0"/>
              <a:t>Supervise</a:t>
            </a:r>
          </a:p>
          <a:p>
            <a:endParaRPr lang="en-US" dirty="0"/>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38</a:t>
            </a:fld>
            <a:endParaRPr lang="en-US"/>
          </a:p>
        </p:txBody>
      </p:sp>
    </p:spTree>
    <p:extLst>
      <p:ext uri="{BB962C8B-B14F-4D97-AF65-F5344CB8AC3E}">
        <p14:creationId xmlns:p14="http://schemas.microsoft.com/office/powerpoint/2010/main" val="1926034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2A1E71-A332-4BF1-B227-839594EF77AB}" type="slidenum">
              <a:rPr lang="en-US" smtClean="0"/>
              <a:t>39</a:t>
            </a:fld>
            <a:endParaRPr lang="en-US"/>
          </a:p>
        </p:txBody>
      </p:sp>
    </p:spTree>
    <p:extLst>
      <p:ext uri="{BB962C8B-B14F-4D97-AF65-F5344CB8AC3E}">
        <p14:creationId xmlns:p14="http://schemas.microsoft.com/office/powerpoint/2010/main" val="3183538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Einstein – struggled in school, dropped out at age 15, </a:t>
            </a:r>
          </a:p>
          <a:p>
            <a:r>
              <a:rPr lang="en-US" dirty="0"/>
              <a:t>Walt Disney – dropped out at 16</a:t>
            </a:r>
          </a:p>
          <a:p>
            <a:r>
              <a:rPr lang="en-US" dirty="0"/>
              <a:t>Thomas Edison – left school early labeled difficult by teachers</a:t>
            </a:r>
          </a:p>
          <a:p>
            <a:r>
              <a:rPr lang="en-US" dirty="0"/>
              <a:t>Whoopi – dyslexia, drop out, </a:t>
            </a:r>
          </a:p>
        </p:txBody>
      </p:sp>
      <p:sp>
        <p:nvSpPr>
          <p:cNvPr id="4" name="Slide Number Placeholder 3"/>
          <p:cNvSpPr>
            <a:spLocks noGrp="1"/>
          </p:cNvSpPr>
          <p:nvPr>
            <p:ph type="sldNum" sz="quarter" idx="5"/>
          </p:nvPr>
        </p:nvSpPr>
        <p:spPr/>
        <p:txBody>
          <a:bodyPr/>
          <a:lstStyle/>
          <a:p>
            <a:fld id="{EA2A1E71-A332-4BF1-B227-839594EF77AB}" type="slidenum">
              <a:rPr lang="en-US" smtClean="0"/>
              <a:t>40</a:t>
            </a:fld>
            <a:endParaRPr lang="en-US"/>
          </a:p>
        </p:txBody>
      </p:sp>
    </p:spTree>
    <p:extLst>
      <p:ext uri="{BB962C8B-B14F-4D97-AF65-F5344CB8AC3E}">
        <p14:creationId xmlns:p14="http://schemas.microsoft.com/office/powerpoint/2010/main" val="648190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Also known as double labeled. These learners are gifted but also have a disability such as ADHD, autism, dyslexia, or emotional challenges, their abilities may mask their disabilities or vice versa, leading to misdiagnosis or no diagnosis at all. </a:t>
            </a:r>
            <a:r>
              <a:rPr lang="en-US"/>
              <a:t>They may </a:t>
            </a:r>
            <a:r>
              <a:rPr lang="en-US" dirty="0"/>
              <a:t>be seen as lazy, inconsistent, or problem students.</a:t>
            </a:r>
          </a:p>
        </p:txBody>
      </p:sp>
      <p:sp>
        <p:nvSpPr>
          <p:cNvPr id="4" name="Slide Number Placeholder 3"/>
          <p:cNvSpPr>
            <a:spLocks noGrp="1"/>
          </p:cNvSpPr>
          <p:nvPr>
            <p:ph type="sldNum" sz="quarter" idx="5"/>
          </p:nvPr>
        </p:nvSpPr>
        <p:spPr/>
        <p:txBody>
          <a:bodyPr/>
          <a:lstStyle/>
          <a:p>
            <a:fld id="{EA2A1E71-A332-4BF1-B227-839594EF77AB}" type="slidenum">
              <a:rPr lang="en-US" smtClean="0"/>
              <a:t>41</a:t>
            </a:fld>
            <a:endParaRPr lang="en-US"/>
          </a:p>
        </p:txBody>
      </p:sp>
    </p:spTree>
    <p:extLst>
      <p:ext uri="{BB962C8B-B14F-4D97-AF65-F5344CB8AC3E}">
        <p14:creationId xmlns:p14="http://schemas.microsoft.com/office/powerpoint/2010/main" val="1437536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Anxiety</a:t>
            </a:r>
          </a:p>
          <a:p>
            <a:r>
              <a:rPr lang="en-US" dirty="0"/>
              <a:t>Not easy to identify</a:t>
            </a:r>
          </a:p>
          <a:p>
            <a:r>
              <a:rPr lang="en-US" dirty="0"/>
              <a:t>If identified they are older, middle school</a:t>
            </a:r>
          </a:p>
          <a:p>
            <a:r>
              <a:rPr lang="en-US" dirty="0"/>
              <a:t>Please don’t just focus on their disabilities, nurture strengths</a:t>
            </a:r>
          </a:p>
          <a:p>
            <a:r>
              <a:rPr lang="en-US" dirty="0"/>
              <a:t>Short concise directions</a:t>
            </a:r>
          </a:p>
          <a:p>
            <a:r>
              <a:rPr lang="en-US" dirty="0"/>
              <a:t>Wait time</a:t>
            </a:r>
          </a:p>
          <a:p>
            <a:r>
              <a:rPr lang="en-US" dirty="0"/>
              <a:t>Help with organization</a:t>
            </a:r>
          </a:p>
          <a:p>
            <a:r>
              <a:rPr lang="en-US" dirty="0"/>
              <a:t>Graphic organizers</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42</a:t>
            </a:fld>
            <a:endParaRPr lang="en-US"/>
          </a:p>
        </p:txBody>
      </p:sp>
    </p:spTree>
    <p:extLst>
      <p:ext uri="{BB962C8B-B14F-4D97-AF65-F5344CB8AC3E}">
        <p14:creationId xmlns:p14="http://schemas.microsoft.com/office/powerpoint/2010/main" val="2971272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43</a:t>
            </a:fld>
            <a:endParaRPr lang="en-US"/>
          </a:p>
        </p:txBody>
      </p:sp>
    </p:spTree>
    <p:extLst>
      <p:ext uri="{BB962C8B-B14F-4D97-AF65-F5344CB8AC3E}">
        <p14:creationId xmlns:p14="http://schemas.microsoft.com/office/powerpoint/2010/main" val="2797344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Anderson Cooper – dyslexia</a:t>
            </a:r>
          </a:p>
          <a:p>
            <a:r>
              <a:rPr lang="en-US" dirty="0"/>
              <a:t>Greta – autistic</a:t>
            </a:r>
          </a:p>
          <a:p>
            <a:r>
              <a:rPr lang="en-US" dirty="0"/>
              <a:t>Temple – autistic</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44</a:t>
            </a:fld>
            <a:endParaRPr lang="en-US"/>
          </a:p>
        </p:txBody>
      </p:sp>
    </p:spTree>
    <p:extLst>
      <p:ext uri="{BB962C8B-B14F-4D97-AF65-F5344CB8AC3E}">
        <p14:creationId xmlns:p14="http://schemas.microsoft.com/office/powerpoint/2010/main" val="575194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the gifted students who have figured it out. They are independent, self motivated, and passionate about learning. They take initiative, set goals, and pursue their interests with little direction. They thrive in and out of school and can navigate challenges with resilience and confidence.</a:t>
            </a:r>
          </a:p>
        </p:txBody>
      </p:sp>
      <p:sp>
        <p:nvSpPr>
          <p:cNvPr id="4" name="Slide Number Placeholder 3"/>
          <p:cNvSpPr>
            <a:spLocks noGrp="1"/>
          </p:cNvSpPr>
          <p:nvPr>
            <p:ph type="sldNum" sz="quarter" idx="5"/>
          </p:nvPr>
        </p:nvSpPr>
        <p:spPr/>
        <p:txBody>
          <a:bodyPr/>
          <a:lstStyle/>
          <a:p>
            <a:fld id="{EA2A1E71-A332-4BF1-B227-839594EF77AB}" type="slidenum">
              <a:rPr lang="en-US" smtClean="0"/>
              <a:t>45</a:t>
            </a:fld>
            <a:endParaRPr lang="en-US"/>
          </a:p>
        </p:txBody>
      </p:sp>
    </p:spTree>
    <p:extLst>
      <p:ext uri="{BB962C8B-B14F-4D97-AF65-F5344CB8AC3E}">
        <p14:creationId xmlns:p14="http://schemas.microsoft.com/office/powerpoint/2010/main" val="81293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 things their own way</a:t>
            </a:r>
          </a:p>
          <a:p>
            <a:r>
              <a:rPr lang="en-US" dirty="0"/>
              <a:t>Get out of their way so they can learn</a:t>
            </a:r>
          </a:p>
          <a:p>
            <a:r>
              <a:rPr lang="en-US" dirty="0"/>
              <a:t>Can advocate for themselves</a:t>
            </a:r>
          </a:p>
          <a:p>
            <a:r>
              <a:rPr lang="en-US" dirty="0"/>
              <a:t>Independent</a:t>
            </a:r>
          </a:p>
          <a:p>
            <a:r>
              <a:rPr lang="en-US" dirty="0"/>
              <a:t>Class may move too slow</a:t>
            </a:r>
          </a:p>
          <a:p>
            <a:r>
              <a:rPr lang="en-US" dirty="0"/>
              <a:t>Respect authority but will question rules</a:t>
            </a:r>
          </a:p>
          <a:p>
            <a:r>
              <a:rPr lang="en-US" dirty="0"/>
              <a:t>Self paced learner</a:t>
            </a:r>
          </a:p>
          <a:p>
            <a:r>
              <a:rPr lang="en-US" dirty="0"/>
              <a:t>Can learn online easily</a:t>
            </a:r>
          </a:p>
          <a:p>
            <a:r>
              <a:rPr lang="en-US" dirty="0"/>
              <a:t>Will own their learning</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46</a:t>
            </a:fld>
            <a:endParaRPr lang="en-US"/>
          </a:p>
        </p:txBody>
      </p:sp>
    </p:spTree>
    <p:extLst>
      <p:ext uri="{BB962C8B-B14F-4D97-AF65-F5344CB8AC3E}">
        <p14:creationId xmlns:p14="http://schemas.microsoft.com/office/powerpoint/2010/main" val="3280937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2A1E71-A332-4BF1-B227-839594EF77AB}" type="slidenum">
              <a:rPr lang="en-US" smtClean="0"/>
              <a:t>47</a:t>
            </a:fld>
            <a:endParaRPr lang="en-US"/>
          </a:p>
        </p:txBody>
      </p:sp>
    </p:spTree>
    <p:extLst>
      <p:ext uri="{BB962C8B-B14F-4D97-AF65-F5344CB8AC3E}">
        <p14:creationId xmlns:p14="http://schemas.microsoft.com/office/powerpoint/2010/main" val="204161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2828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Leonardo – studied independently</a:t>
            </a:r>
          </a:p>
          <a:p>
            <a:r>
              <a:rPr lang="en-US" dirty="0"/>
              <a:t>Maya – self-educated</a:t>
            </a:r>
          </a:p>
          <a:p>
            <a:r>
              <a:rPr lang="en-US" dirty="0"/>
              <a:t>Tesla – explored ideas independently</a:t>
            </a:r>
          </a:p>
          <a:p>
            <a:r>
              <a:rPr lang="en-US" dirty="0"/>
              <a:t>Zuckerberg – dropped out of Harvard to start Facebook</a:t>
            </a:r>
          </a:p>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48</a:t>
            </a:fld>
            <a:endParaRPr lang="en-US"/>
          </a:p>
        </p:txBody>
      </p:sp>
    </p:spTree>
    <p:extLst>
      <p:ext uri="{BB962C8B-B14F-4D97-AF65-F5344CB8AC3E}">
        <p14:creationId xmlns:p14="http://schemas.microsoft.com/office/powerpoint/2010/main" val="2201070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49</a:t>
            </a:fld>
            <a:endParaRPr lang="en-US"/>
          </a:p>
        </p:txBody>
      </p:sp>
    </p:spTree>
    <p:extLst>
      <p:ext uri="{BB962C8B-B14F-4D97-AF65-F5344CB8AC3E}">
        <p14:creationId xmlns:p14="http://schemas.microsoft.com/office/powerpoint/2010/main" val="1170830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50</a:t>
            </a:fld>
            <a:endParaRPr lang="en-US"/>
          </a:p>
        </p:txBody>
      </p:sp>
    </p:spTree>
    <p:extLst>
      <p:ext uri="{BB962C8B-B14F-4D97-AF65-F5344CB8AC3E}">
        <p14:creationId xmlns:p14="http://schemas.microsoft.com/office/powerpoint/2010/main" val="2655457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51</a:t>
            </a:fld>
            <a:endParaRPr lang="en-US"/>
          </a:p>
        </p:txBody>
      </p:sp>
    </p:spTree>
    <p:extLst>
      <p:ext uri="{BB962C8B-B14F-4D97-AF65-F5344CB8AC3E}">
        <p14:creationId xmlns:p14="http://schemas.microsoft.com/office/powerpoint/2010/main" val="3906952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0893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A1E71-A332-4BF1-B227-839594EF77AB}" type="slidenum">
              <a:rPr lang="en-US" smtClean="0"/>
              <a:t>53</a:t>
            </a:fld>
            <a:endParaRPr lang="en-US"/>
          </a:p>
        </p:txBody>
      </p:sp>
    </p:spTree>
    <p:extLst>
      <p:ext uri="{BB962C8B-B14F-4D97-AF65-F5344CB8AC3E}">
        <p14:creationId xmlns:p14="http://schemas.microsoft.com/office/powerpoint/2010/main" val="2879950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Brain break</a:t>
            </a:r>
          </a:p>
        </p:txBody>
      </p:sp>
    </p:spTree>
    <p:extLst>
      <p:ext uri="{BB962C8B-B14F-4D97-AF65-F5344CB8AC3E}">
        <p14:creationId xmlns:p14="http://schemas.microsoft.com/office/powerpoint/2010/main" val="90065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437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Requires identification and serve under the gifted and talented children act 1981</a:t>
            </a:r>
          </a:p>
          <a:p>
            <a:r>
              <a:rPr lang="en-US" dirty="0"/>
              <a:t>Education of Gifted and </a:t>
            </a:r>
            <a:r>
              <a:rPr lang="en-US"/>
              <a:t>Talented Children </a:t>
            </a:r>
            <a:r>
              <a:rPr lang="en-US" dirty="0"/>
              <a:t>Act</a:t>
            </a:r>
          </a:p>
        </p:txBody>
      </p:sp>
    </p:spTree>
    <p:extLst>
      <p:ext uri="{BB962C8B-B14F-4D97-AF65-F5344CB8AC3E}">
        <p14:creationId xmlns:p14="http://schemas.microsoft.com/office/powerpoint/2010/main" val="197594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601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77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0378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278296" y="841772"/>
            <a:ext cx="4211553"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278296" y="2701528"/>
            <a:ext cx="4211553" cy="772716"/>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accent6"/>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8" name="Google Shape;58;p14" descr="A close up of Oklahoma logo"/>
          <p:cNvPicPr preferRelativeResize="0"/>
          <p:nvPr/>
        </p:nvPicPr>
        <p:blipFill rotWithShape="1">
          <a:blip r:embed="rId2">
            <a:alphaModFix/>
          </a:blip>
          <a:srcRect t="14013" r="15472"/>
          <a:stretch/>
        </p:blipFill>
        <p:spPr>
          <a:xfrm>
            <a:off x="4489849" y="-1"/>
            <a:ext cx="4654151" cy="4734597"/>
          </a:xfrm>
          <a:prstGeom prst="rect">
            <a:avLst/>
          </a:prstGeom>
          <a:noFill/>
          <a:ln>
            <a:noFill/>
          </a:ln>
        </p:spPr>
      </p:pic>
      <p:pic>
        <p:nvPicPr>
          <p:cNvPr id="59" name="Google Shape;59;p14" descr="Oklahoma Education Logo"/>
          <p:cNvPicPr preferRelativeResize="0"/>
          <p:nvPr/>
        </p:nvPicPr>
        <p:blipFill rotWithShape="1">
          <a:blip r:embed="rId3">
            <a:alphaModFix/>
          </a:blip>
          <a:srcRect/>
          <a:stretch/>
        </p:blipFill>
        <p:spPr>
          <a:xfrm>
            <a:off x="278296" y="4001556"/>
            <a:ext cx="2286000" cy="7330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pic>
        <p:nvPicPr>
          <p:cNvPr id="61" name="Google Shape;61;p15" descr="Oklahoma Logo"/>
          <p:cNvPicPr preferRelativeResize="0"/>
          <p:nvPr/>
        </p:nvPicPr>
        <p:blipFill rotWithShape="1">
          <a:blip r:embed="rId2">
            <a:alphaModFix/>
          </a:blip>
          <a:srcRect l="580" t="386" r="-1" b="33489"/>
          <a:stretch/>
        </p:blipFill>
        <p:spPr>
          <a:xfrm>
            <a:off x="0" y="0"/>
            <a:ext cx="9144000" cy="3424538"/>
          </a:xfrm>
          <a:prstGeom prst="rect">
            <a:avLst/>
          </a:prstGeom>
          <a:noFill/>
          <a:ln>
            <a:noFill/>
          </a:ln>
        </p:spPr>
      </p:pic>
      <p:sp>
        <p:nvSpPr>
          <p:cNvPr id="62" name="Google Shape;62;p15"/>
          <p:cNvSpPr txBox="1">
            <a:spLocks noGrp="1"/>
          </p:cNvSpPr>
          <p:nvPr>
            <p:ph type="title"/>
          </p:nvPr>
        </p:nvSpPr>
        <p:spPr>
          <a:xfrm>
            <a:off x="275750" y="1282304"/>
            <a:ext cx="4108925" cy="2054621"/>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275750" y="3508375"/>
            <a:ext cx="8592499" cy="1058863"/>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a:solidFill>
                  <a:schemeClr val="accent6"/>
                </a:solidFill>
              </a:defRPr>
            </a:lvl1pPr>
            <a:lvl2pPr marL="914400" lvl="1" indent="-228600" algn="l">
              <a:lnSpc>
                <a:spcPct val="90000"/>
              </a:lnSpc>
              <a:spcBef>
                <a:spcPts val="400"/>
              </a:spcBef>
              <a:spcAft>
                <a:spcPts val="0"/>
              </a:spcAft>
              <a:buSzPts val="1500"/>
              <a:buNone/>
              <a:defRPr sz="1500">
                <a:solidFill>
                  <a:srgbClr val="89A8D2"/>
                </a:solidFill>
              </a:defRPr>
            </a:lvl2pPr>
            <a:lvl3pPr marL="1371600" lvl="2" indent="-228600" algn="l">
              <a:lnSpc>
                <a:spcPct val="90000"/>
              </a:lnSpc>
              <a:spcBef>
                <a:spcPts val="400"/>
              </a:spcBef>
              <a:spcAft>
                <a:spcPts val="0"/>
              </a:spcAft>
              <a:buSzPts val="1400"/>
              <a:buNone/>
              <a:defRPr sz="1400">
                <a:solidFill>
                  <a:srgbClr val="89A8D2"/>
                </a:solidFill>
              </a:defRPr>
            </a:lvl3pPr>
            <a:lvl4pPr marL="1828800" lvl="3" indent="-228600" algn="l">
              <a:lnSpc>
                <a:spcPct val="90000"/>
              </a:lnSpc>
              <a:spcBef>
                <a:spcPts val="400"/>
              </a:spcBef>
              <a:spcAft>
                <a:spcPts val="0"/>
              </a:spcAft>
              <a:buSzPts val="1200"/>
              <a:buNone/>
              <a:defRPr sz="1200">
                <a:solidFill>
                  <a:srgbClr val="89A8D2"/>
                </a:solidFill>
              </a:defRPr>
            </a:lvl4pPr>
            <a:lvl5pPr marL="2286000" lvl="4" indent="-228600" algn="l">
              <a:lnSpc>
                <a:spcPct val="90000"/>
              </a:lnSpc>
              <a:spcBef>
                <a:spcPts val="400"/>
              </a:spcBef>
              <a:spcAft>
                <a:spcPts val="0"/>
              </a:spcAft>
              <a:buSzPts val="1200"/>
              <a:buNone/>
              <a:defRPr sz="1200">
                <a:solidFill>
                  <a:srgbClr val="89A8D2"/>
                </a:solidFill>
              </a:defRPr>
            </a:lvl5pPr>
            <a:lvl6pPr marL="2743200" lvl="5" indent="-228600" algn="l">
              <a:lnSpc>
                <a:spcPct val="90000"/>
              </a:lnSpc>
              <a:spcBef>
                <a:spcPts val="400"/>
              </a:spcBef>
              <a:spcAft>
                <a:spcPts val="0"/>
              </a:spcAft>
              <a:buClr>
                <a:srgbClr val="89A8D2"/>
              </a:buClr>
              <a:buSzPts val="1200"/>
              <a:buNone/>
              <a:defRPr sz="1200">
                <a:solidFill>
                  <a:srgbClr val="89A8D2"/>
                </a:solidFill>
              </a:defRPr>
            </a:lvl6pPr>
            <a:lvl7pPr marL="3200400" lvl="6" indent="-228600" algn="l">
              <a:lnSpc>
                <a:spcPct val="90000"/>
              </a:lnSpc>
              <a:spcBef>
                <a:spcPts val="400"/>
              </a:spcBef>
              <a:spcAft>
                <a:spcPts val="0"/>
              </a:spcAft>
              <a:buClr>
                <a:srgbClr val="89A8D2"/>
              </a:buClr>
              <a:buSzPts val="1200"/>
              <a:buNone/>
              <a:defRPr sz="1200">
                <a:solidFill>
                  <a:srgbClr val="89A8D2"/>
                </a:solidFill>
              </a:defRPr>
            </a:lvl7pPr>
            <a:lvl8pPr marL="3657600" lvl="7" indent="-228600" algn="l">
              <a:lnSpc>
                <a:spcPct val="90000"/>
              </a:lnSpc>
              <a:spcBef>
                <a:spcPts val="400"/>
              </a:spcBef>
              <a:spcAft>
                <a:spcPts val="0"/>
              </a:spcAft>
              <a:buClr>
                <a:srgbClr val="89A8D2"/>
              </a:buClr>
              <a:buSzPts val="1200"/>
              <a:buNone/>
              <a:defRPr sz="1200">
                <a:solidFill>
                  <a:srgbClr val="89A8D2"/>
                </a:solidFill>
              </a:defRPr>
            </a:lvl8pPr>
            <a:lvl9pPr marL="4114800" lvl="8" indent="-228600" algn="l">
              <a:lnSpc>
                <a:spcPct val="90000"/>
              </a:lnSpc>
              <a:spcBef>
                <a:spcPts val="400"/>
              </a:spcBef>
              <a:spcAft>
                <a:spcPts val="0"/>
              </a:spcAft>
              <a:buClr>
                <a:srgbClr val="89A8D2"/>
              </a:buClr>
              <a:buSzPts val="1200"/>
              <a:buNone/>
              <a:defRPr sz="1200">
                <a:solidFill>
                  <a:srgbClr val="89A8D2"/>
                </a:solidFill>
              </a:defRPr>
            </a:lvl9pPr>
          </a:lstStyle>
          <a:p>
            <a:endParaRPr/>
          </a:p>
        </p:txBody>
      </p:sp>
      <p:sp>
        <p:nvSpPr>
          <p:cNvPr id="64" name="Google Shape;64;p15"/>
          <p:cNvSpPr txBox="1">
            <a:spLocks noGrp="1"/>
          </p:cNvSpPr>
          <p:nvPr>
            <p:ph type="ftr" idx="11"/>
          </p:nvPr>
        </p:nvSpPr>
        <p:spPr>
          <a:xfrm>
            <a:off x="385372" y="4772488"/>
            <a:ext cx="447457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0" y="4772488"/>
            <a:ext cx="38735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Arial"/>
                <a:ea typeface="Arial"/>
                <a:cs typeface="Arial"/>
                <a:sym typeface="Arial"/>
              </a:defRPr>
            </a:lvl1pPr>
            <a:lvl2pPr marL="0" lvl="1" indent="0" algn="r">
              <a:spcBef>
                <a:spcPts val="0"/>
              </a:spcBef>
              <a:buNone/>
              <a:defRPr sz="900" b="0" i="0" u="none" strike="noStrike" cap="none">
                <a:solidFill>
                  <a:schemeClr val="accent6"/>
                </a:solidFill>
                <a:latin typeface="Arial"/>
                <a:ea typeface="Arial"/>
                <a:cs typeface="Arial"/>
                <a:sym typeface="Arial"/>
              </a:defRPr>
            </a:lvl2pPr>
            <a:lvl3pPr marL="0" lvl="2" indent="0" algn="r">
              <a:spcBef>
                <a:spcPts val="0"/>
              </a:spcBef>
              <a:buNone/>
              <a:defRPr sz="900" b="0" i="0" u="none" strike="noStrike" cap="none">
                <a:solidFill>
                  <a:schemeClr val="accent6"/>
                </a:solidFill>
                <a:latin typeface="Arial"/>
                <a:ea typeface="Arial"/>
                <a:cs typeface="Arial"/>
                <a:sym typeface="Arial"/>
              </a:defRPr>
            </a:lvl3pPr>
            <a:lvl4pPr marL="0" lvl="3" indent="0" algn="r">
              <a:spcBef>
                <a:spcPts val="0"/>
              </a:spcBef>
              <a:buNone/>
              <a:defRPr sz="900" b="0" i="0" u="none" strike="noStrike" cap="none">
                <a:solidFill>
                  <a:schemeClr val="accent6"/>
                </a:solidFill>
                <a:latin typeface="Arial"/>
                <a:ea typeface="Arial"/>
                <a:cs typeface="Arial"/>
                <a:sym typeface="Arial"/>
              </a:defRPr>
            </a:lvl4pPr>
            <a:lvl5pPr marL="0" lvl="4" indent="0" algn="r">
              <a:spcBef>
                <a:spcPts val="0"/>
              </a:spcBef>
              <a:buNone/>
              <a:defRPr sz="900" b="0" i="0" u="none" strike="noStrike" cap="none">
                <a:solidFill>
                  <a:schemeClr val="accent6"/>
                </a:solidFill>
                <a:latin typeface="Arial"/>
                <a:ea typeface="Arial"/>
                <a:cs typeface="Arial"/>
                <a:sym typeface="Arial"/>
              </a:defRPr>
            </a:lvl5pPr>
            <a:lvl6pPr marL="0" lvl="5" indent="0" algn="r">
              <a:spcBef>
                <a:spcPts val="0"/>
              </a:spcBef>
              <a:buNone/>
              <a:defRPr sz="900" b="0" i="0" u="none" strike="noStrike" cap="none">
                <a:solidFill>
                  <a:schemeClr val="accent6"/>
                </a:solidFill>
                <a:latin typeface="Arial"/>
                <a:ea typeface="Arial"/>
                <a:cs typeface="Arial"/>
                <a:sym typeface="Arial"/>
              </a:defRPr>
            </a:lvl6pPr>
            <a:lvl7pPr marL="0" lvl="6" indent="0" algn="r">
              <a:spcBef>
                <a:spcPts val="0"/>
              </a:spcBef>
              <a:buNone/>
              <a:defRPr sz="900" b="0" i="0" u="none" strike="noStrike" cap="none">
                <a:solidFill>
                  <a:schemeClr val="accent6"/>
                </a:solidFill>
                <a:latin typeface="Arial"/>
                <a:ea typeface="Arial"/>
                <a:cs typeface="Arial"/>
                <a:sym typeface="Arial"/>
              </a:defRPr>
            </a:lvl7pPr>
            <a:lvl8pPr marL="0" lvl="7" indent="0" algn="r">
              <a:spcBef>
                <a:spcPts val="0"/>
              </a:spcBef>
              <a:buNone/>
              <a:defRPr sz="900" b="0" i="0" u="none" strike="noStrike" cap="none">
                <a:solidFill>
                  <a:schemeClr val="accent6"/>
                </a:solidFill>
                <a:latin typeface="Arial"/>
                <a:ea typeface="Arial"/>
                <a:cs typeface="Arial"/>
                <a:sym typeface="Arial"/>
              </a:defRPr>
            </a:lvl8pPr>
            <a:lvl9pPr marL="0" lvl="8" indent="0" algn="r">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5" descr="Oklahoma Education Logo"/>
          <p:cNvPicPr preferRelativeResize="0"/>
          <p:nvPr/>
        </p:nvPicPr>
        <p:blipFill rotWithShape="1">
          <a:blip r:embed="rId3">
            <a:alphaModFix/>
          </a:blip>
          <a:srcRect/>
          <a:stretch/>
        </p:blipFill>
        <p:spPr>
          <a:xfrm>
            <a:off x="7853901" y="4684912"/>
            <a:ext cx="1127097" cy="361420"/>
          </a:xfrm>
          <a:prstGeom prst="rect">
            <a:avLst/>
          </a:prstGeom>
          <a:noFill/>
          <a:ln>
            <a:noFill/>
          </a:ln>
        </p:spPr>
      </p:pic>
      <p:cxnSp>
        <p:nvCxnSpPr>
          <p:cNvPr id="67" name="Google Shape;67;p15"/>
          <p:cNvCxnSpPr/>
          <p:nvPr/>
        </p:nvCxnSpPr>
        <p:spPr>
          <a:xfrm>
            <a:off x="385372" y="4809398"/>
            <a:ext cx="0" cy="200025"/>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220649" y="273844"/>
            <a:ext cx="8702702"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220649" y="1369219"/>
            <a:ext cx="8702702" cy="3263504"/>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900"/>
              </a:spcBef>
              <a:spcAft>
                <a:spcPts val="0"/>
              </a:spcAft>
              <a:buSzPts val="2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ftr" idx="11"/>
          </p:nvPr>
        </p:nvSpPr>
        <p:spPr>
          <a:xfrm>
            <a:off x="385372" y="4772488"/>
            <a:ext cx="447457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0" y="4772488"/>
            <a:ext cx="38735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Arial"/>
                <a:ea typeface="Arial"/>
                <a:cs typeface="Arial"/>
                <a:sym typeface="Arial"/>
              </a:defRPr>
            </a:lvl1pPr>
            <a:lvl2pPr marL="0" lvl="1" indent="0" algn="r">
              <a:spcBef>
                <a:spcPts val="0"/>
              </a:spcBef>
              <a:buNone/>
              <a:defRPr sz="900" b="0" i="0" u="none" strike="noStrike" cap="none">
                <a:solidFill>
                  <a:schemeClr val="accent6"/>
                </a:solidFill>
                <a:latin typeface="Arial"/>
                <a:ea typeface="Arial"/>
                <a:cs typeface="Arial"/>
                <a:sym typeface="Arial"/>
              </a:defRPr>
            </a:lvl2pPr>
            <a:lvl3pPr marL="0" lvl="2" indent="0" algn="r">
              <a:spcBef>
                <a:spcPts val="0"/>
              </a:spcBef>
              <a:buNone/>
              <a:defRPr sz="900" b="0" i="0" u="none" strike="noStrike" cap="none">
                <a:solidFill>
                  <a:schemeClr val="accent6"/>
                </a:solidFill>
                <a:latin typeface="Arial"/>
                <a:ea typeface="Arial"/>
                <a:cs typeface="Arial"/>
                <a:sym typeface="Arial"/>
              </a:defRPr>
            </a:lvl3pPr>
            <a:lvl4pPr marL="0" lvl="3" indent="0" algn="r">
              <a:spcBef>
                <a:spcPts val="0"/>
              </a:spcBef>
              <a:buNone/>
              <a:defRPr sz="900" b="0" i="0" u="none" strike="noStrike" cap="none">
                <a:solidFill>
                  <a:schemeClr val="accent6"/>
                </a:solidFill>
                <a:latin typeface="Arial"/>
                <a:ea typeface="Arial"/>
                <a:cs typeface="Arial"/>
                <a:sym typeface="Arial"/>
              </a:defRPr>
            </a:lvl4pPr>
            <a:lvl5pPr marL="0" lvl="4" indent="0" algn="r">
              <a:spcBef>
                <a:spcPts val="0"/>
              </a:spcBef>
              <a:buNone/>
              <a:defRPr sz="900" b="0" i="0" u="none" strike="noStrike" cap="none">
                <a:solidFill>
                  <a:schemeClr val="accent6"/>
                </a:solidFill>
                <a:latin typeface="Arial"/>
                <a:ea typeface="Arial"/>
                <a:cs typeface="Arial"/>
                <a:sym typeface="Arial"/>
              </a:defRPr>
            </a:lvl5pPr>
            <a:lvl6pPr marL="0" lvl="5" indent="0" algn="r">
              <a:spcBef>
                <a:spcPts val="0"/>
              </a:spcBef>
              <a:buNone/>
              <a:defRPr sz="900" b="0" i="0" u="none" strike="noStrike" cap="none">
                <a:solidFill>
                  <a:schemeClr val="accent6"/>
                </a:solidFill>
                <a:latin typeface="Arial"/>
                <a:ea typeface="Arial"/>
                <a:cs typeface="Arial"/>
                <a:sym typeface="Arial"/>
              </a:defRPr>
            </a:lvl6pPr>
            <a:lvl7pPr marL="0" lvl="6" indent="0" algn="r">
              <a:spcBef>
                <a:spcPts val="0"/>
              </a:spcBef>
              <a:buNone/>
              <a:defRPr sz="900" b="0" i="0" u="none" strike="noStrike" cap="none">
                <a:solidFill>
                  <a:schemeClr val="accent6"/>
                </a:solidFill>
                <a:latin typeface="Arial"/>
                <a:ea typeface="Arial"/>
                <a:cs typeface="Arial"/>
                <a:sym typeface="Arial"/>
              </a:defRPr>
            </a:lvl7pPr>
            <a:lvl8pPr marL="0" lvl="7" indent="0" algn="r">
              <a:spcBef>
                <a:spcPts val="0"/>
              </a:spcBef>
              <a:buNone/>
              <a:defRPr sz="900" b="0" i="0" u="none" strike="noStrike" cap="none">
                <a:solidFill>
                  <a:schemeClr val="accent6"/>
                </a:solidFill>
                <a:latin typeface="Arial"/>
                <a:ea typeface="Arial"/>
                <a:cs typeface="Arial"/>
                <a:sym typeface="Arial"/>
              </a:defRPr>
            </a:lvl8pPr>
            <a:lvl9pPr marL="0" lvl="8" indent="0" algn="r">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6" descr="Oklahoma Education Logo"/>
          <p:cNvPicPr preferRelativeResize="0"/>
          <p:nvPr/>
        </p:nvPicPr>
        <p:blipFill rotWithShape="1">
          <a:blip r:embed="rId2">
            <a:alphaModFix/>
          </a:blip>
          <a:srcRect/>
          <a:stretch/>
        </p:blipFill>
        <p:spPr>
          <a:xfrm>
            <a:off x="7853901" y="4684912"/>
            <a:ext cx="1127097" cy="361420"/>
          </a:xfrm>
          <a:prstGeom prst="rect">
            <a:avLst/>
          </a:prstGeom>
          <a:noFill/>
          <a:ln>
            <a:noFill/>
          </a:ln>
        </p:spPr>
      </p:pic>
      <p:cxnSp>
        <p:nvCxnSpPr>
          <p:cNvPr id="74" name="Google Shape;74;p16"/>
          <p:cNvCxnSpPr/>
          <p:nvPr/>
        </p:nvCxnSpPr>
        <p:spPr>
          <a:xfrm>
            <a:off x="385372" y="4809398"/>
            <a:ext cx="0" cy="200025"/>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220649" y="273844"/>
            <a:ext cx="8645056"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7"/>
          <p:cNvSpPr txBox="1">
            <a:spLocks noGrp="1"/>
          </p:cNvSpPr>
          <p:nvPr>
            <p:ph type="body" idx="1"/>
          </p:nvPr>
        </p:nvSpPr>
        <p:spPr>
          <a:xfrm>
            <a:off x="220649" y="1369219"/>
            <a:ext cx="4236554"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body" idx="2"/>
          </p:nvPr>
        </p:nvSpPr>
        <p:spPr>
          <a:xfrm>
            <a:off x="4629151" y="1369219"/>
            <a:ext cx="4236554"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7"/>
          <p:cNvSpPr txBox="1">
            <a:spLocks noGrp="1"/>
          </p:cNvSpPr>
          <p:nvPr>
            <p:ph type="ftr" idx="11"/>
          </p:nvPr>
        </p:nvSpPr>
        <p:spPr>
          <a:xfrm>
            <a:off x="385372" y="4772488"/>
            <a:ext cx="447457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0" y="4772488"/>
            <a:ext cx="38735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Arial"/>
                <a:ea typeface="Arial"/>
                <a:cs typeface="Arial"/>
                <a:sym typeface="Arial"/>
              </a:defRPr>
            </a:lvl1pPr>
            <a:lvl2pPr marL="0" lvl="1" indent="0" algn="r">
              <a:spcBef>
                <a:spcPts val="0"/>
              </a:spcBef>
              <a:buNone/>
              <a:defRPr sz="900" b="0" i="0" u="none" strike="noStrike" cap="none">
                <a:solidFill>
                  <a:schemeClr val="accent6"/>
                </a:solidFill>
                <a:latin typeface="Arial"/>
                <a:ea typeface="Arial"/>
                <a:cs typeface="Arial"/>
                <a:sym typeface="Arial"/>
              </a:defRPr>
            </a:lvl2pPr>
            <a:lvl3pPr marL="0" lvl="2" indent="0" algn="r">
              <a:spcBef>
                <a:spcPts val="0"/>
              </a:spcBef>
              <a:buNone/>
              <a:defRPr sz="900" b="0" i="0" u="none" strike="noStrike" cap="none">
                <a:solidFill>
                  <a:schemeClr val="accent6"/>
                </a:solidFill>
                <a:latin typeface="Arial"/>
                <a:ea typeface="Arial"/>
                <a:cs typeface="Arial"/>
                <a:sym typeface="Arial"/>
              </a:defRPr>
            </a:lvl3pPr>
            <a:lvl4pPr marL="0" lvl="3" indent="0" algn="r">
              <a:spcBef>
                <a:spcPts val="0"/>
              </a:spcBef>
              <a:buNone/>
              <a:defRPr sz="900" b="0" i="0" u="none" strike="noStrike" cap="none">
                <a:solidFill>
                  <a:schemeClr val="accent6"/>
                </a:solidFill>
                <a:latin typeface="Arial"/>
                <a:ea typeface="Arial"/>
                <a:cs typeface="Arial"/>
                <a:sym typeface="Arial"/>
              </a:defRPr>
            </a:lvl4pPr>
            <a:lvl5pPr marL="0" lvl="4" indent="0" algn="r">
              <a:spcBef>
                <a:spcPts val="0"/>
              </a:spcBef>
              <a:buNone/>
              <a:defRPr sz="900" b="0" i="0" u="none" strike="noStrike" cap="none">
                <a:solidFill>
                  <a:schemeClr val="accent6"/>
                </a:solidFill>
                <a:latin typeface="Arial"/>
                <a:ea typeface="Arial"/>
                <a:cs typeface="Arial"/>
                <a:sym typeface="Arial"/>
              </a:defRPr>
            </a:lvl5pPr>
            <a:lvl6pPr marL="0" lvl="5" indent="0" algn="r">
              <a:spcBef>
                <a:spcPts val="0"/>
              </a:spcBef>
              <a:buNone/>
              <a:defRPr sz="900" b="0" i="0" u="none" strike="noStrike" cap="none">
                <a:solidFill>
                  <a:schemeClr val="accent6"/>
                </a:solidFill>
                <a:latin typeface="Arial"/>
                <a:ea typeface="Arial"/>
                <a:cs typeface="Arial"/>
                <a:sym typeface="Arial"/>
              </a:defRPr>
            </a:lvl6pPr>
            <a:lvl7pPr marL="0" lvl="6" indent="0" algn="r">
              <a:spcBef>
                <a:spcPts val="0"/>
              </a:spcBef>
              <a:buNone/>
              <a:defRPr sz="900" b="0" i="0" u="none" strike="noStrike" cap="none">
                <a:solidFill>
                  <a:schemeClr val="accent6"/>
                </a:solidFill>
                <a:latin typeface="Arial"/>
                <a:ea typeface="Arial"/>
                <a:cs typeface="Arial"/>
                <a:sym typeface="Arial"/>
              </a:defRPr>
            </a:lvl7pPr>
            <a:lvl8pPr marL="0" lvl="7" indent="0" algn="r">
              <a:spcBef>
                <a:spcPts val="0"/>
              </a:spcBef>
              <a:buNone/>
              <a:defRPr sz="900" b="0" i="0" u="none" strike="noStrike" cap="none">
                <a:solidFill>
                  <a:schemeClr val="accent6"/>
                </a:solidFill>
                <a:latin typeface="Arial"/>
                <a:ea typeface="Arial"/>
                <a:cs typeface="Arial"/>
                <a:sym typeface="Arial"/>
              </a:defRPr>
            </a:lvl8pPr>
            <a:lvl9pPr marL="0" lvl="8" indent="0" algn="r">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7" descr="Oklahoma Education Logo"/>
          <p:cNvPicPr preferRelativeResize="0"/>
          <p:nvPr/>
        </p:nvPicPr>
        <p:blipFill rotWithShape="1">
          <a:blip r:embed="rId2">
            <a:alphaModFix/>
          </a:blip>
          <a:srcRect/>
          <a:stretch/>
        </p:blipFill>
        <p:spPr>
          <a:xfrm>
            <a:off x="7853901" y="4684912"/>
            <a:ext cx="1127097" cy="361420"/>
          </a:xfrm>
          <a:prstGeom prst="rect">
            <a:avLst/>
          </a:prstGeom>
          <a:noFill/>
          <a:ln>
            <a:noFill/>
          </a:ln>
        </p:spPr>
      </p:pic>
      <p:cxnSp>
        <p:nvCxnSpPr>
          <p:cNvPr id="82" name="Google Shape;82;p17"/>
          <p:cNvCxnSpPr/>
          <p:nvPr/>
        </p:nvCxnSpPr>
        <p:spPr>
          <a:xfrm>
            <a:off x="385372" y="4809398"/>
            <a:ext cx="0" cy="200025"/>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220648" y="273844"/>
            <a:ext cx="8678025"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8"/>
          <p:cNvSpPr txBox="1">
            <a:spLocks noGrp="1"/>
          </p:cNvSpPr>
          <p:nvPr>
            <p:ph type="ftr" idx="11"/>
          </p:nvPr>
        </p:nvSpPr>
        <p:spPr>
          <a:xfrm>
            <a:off x="385372" y="4772488"/>
            <a:ext cx="447457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8"/>
          <p:cNvSpPr txBox="1">
            <a:spLocks noGrp="1"/>
          </p:cNvSpPr>
          <p:nvPr>
            <p:ph type="sldNum" idx="12"/>
          </p:nvPr>
        </p:nvSpPr>
        <p:spPr>
          <a:xfrm>
            <a:off x="0" y="4772488"/>
            <a:ext cx="38735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Arial"/>
                <a:ea typeface="Arial"/>
                <a:cs typeface="Arial"/>
                <a:sym typeface="Arial"/>
              </a:defRPr>
            </a:lvl1pPr>
            <a:lvl2pPr marL="0" lvl="1" indent="0" algn="r">
              <a:spcBef>
                <a:spcPts val="0"/>
              </a:spcBef>
              <a:buNone/>
              <a:defRPr sz="900" b="0" i="0" u="none" strike="noStrike" cap="none">
                <a:solidFill>
                  <a:schemeClr val="accent6"/>
                </a:solidFill>
                <a:latin typeface="Arial"/>
                <a:ea typeface="Arial"/>
                <a:cs typeface="Arial"/>
                <a:sym typeface="Arial"/>
              </a:defRPr>
            </a:lvl2pPr>
            <a:lvl3pPr marL="0" lvl="2" indent="0" algn="r">
              <a:spcBef>
                <a:spcPts val="0"/>
              </a:spcBef>
              <a:buNone/>
              <a:defRPr sz="900" b="0" i="0" u="none" strike="noStrike" cap="none">
                <a:solidFill>
                  <a:schemeClr val="accent6"/>
                </a:solidFill>
                <a:latin typeface="Arial"/>
                <a:ea typeface="Arial"/>
                <a:cs typeface="Arial"/>
                <a:sym typeface="Arial"/>
              </a:defRPr>
            </a:lvl3pPr>
            <a:lvl4pPr marL="0" lvl="3" indent="0" algn="r">
              <a:spcBef>
                <a:spcPts val="0"/>
              </a:spcBef>
              <a:buNone/>
              <a:defRPr sz="900" b="0" i="0" u="none" strike="noStrike" cap="none">
                <a:solidFill>
                  <a:schemeClr val="accent6"/>
                </a:solidFill>
                <a:latin typeface="Arial"/>
                <a:ea typeface="Arial"/>
                <a:cs typeface="Arial"/>
                <a:sym typeface="Arial"/>
              </a:defRPr>
            </a:lvl4pPr>
            <a:lvl5pPr marL="0" lvl="4" indent="0" algn="r">
              <a:spcBef>
                <a:spcPts val="0"/>
              </a:spcBef>
              <a:buNone/>
              <a:defRPr sz="900" b="0" i="0" u="none" strike="noStrike" cap="none">
                <a:solidFill>
                  <a:schemeClr val="accent6"/>
                </a:solidFill>
                <a:latin typeface="Arial"/>
                <a:ea typeface="Arial"/>
                <a:cs typeface="Arial"/>
                <a:sym typeface="Arial"/>
              </a:defRPr>
            </a:lvl5pPr>
            <a:lvl6pPr marL="0" lvl="5" indent="0" algn="r">
              <a:spcBef>
                <a:spcPts val="0"/>
              </a:spcBef>
              <a:buNone/>
              <a:defRPr sz="900" b="0" i="0" u="none" strike="noStrike" cap="none">
                <a:solidFill>
                  <a:schemeClr val="accent6"/>
                </a:solidFill>
                <a:latin typeface="Arial"/>
                <a:ea typeface="Arial"/>
                <a:cs typeface="Arial"/>
                <a:sym typeface="Arial"/>
              </a:defRPr>
            </a:lvl6pPr>
            <a:lvl7pPr marL="0" lvl="6" indent="0" algn="r">
              <a:spcBef>
                <a:spcPts val="0"/>
              </a:spcBef>
              <a:buNone/>
              <a:defRPr sz="900" b="0" i="0" u="none" strike="noStrike" cap="none">
                <a:solidFill>
                  <a:schemeClr val="accent6"/>
                </a:solidFill>
                <a:latin typeface="Arial"/>
                <a:ea typeface="Arial"/>
                <a:cs typeface="Arial"/>
                <a:sym typeface="Arial"/>
              </a:defRPr>
            </a:lvl7pPr>
            <a:lvl8pPr marL="0" lvl="7" indent="0" algn="r">
              <a:spcBef>
                <a:spcPts val="0"/>
              </a:spcBef>
              <a:buNone/>
              <a:defRPr sz="900" b="0" i="0" u="none" strike="noStrike" cap="none">
                <a:solidFill>
                  <a:schemeClr val="accent6"/>
                </a:solidFill>
                <a:latin typeface="Arial"/>
                <a:ea typeface="Arial"/>
                <a:cs typeface="Arial"/>
                <a:sym typeface="Arial"/>
              </a:defRPr>
            </a:lvl8pPr>
            <a:lvl9pPr marL="0" lvl="8" indent="0" algn="r">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18" descr="Oklahoma Education Logo"/>
          <p:cNvPicPr preferRelativeResize="0"/>
          <p:nvPr/>
        </p:nvPicPr>
        <p:blipFill rotWithShape="1">
          <a:blip r:embed="rId2">
            <a:alphaModFix/>
          </a:blip>
          <a:srcRect/>
          <a:stretch/>
        </p:blipFill>
        <p:spPr>
          <a:xfrm>
            <a:off x="7853901" y="4684912"/>
            <a:ext cx="1127097" cy="361420"/>
          </a:xfrm>
          <a:prstGeom prst="rect">
            <a:avLst/>
          </a:prstGeom>
          <a:noFill/>
          <a:ln>
            <a:noFill/>
          </a:ln>
        </p:spPr>
      </p:pic>
      <p:cxnSp>
        <p:nvCxnSpPr>
          <p:cNvPr id="88" name="Google Shape;88;p18"/>
          <p:cNvCxnSpPr/>
          <p:nvPr/>
        </p:nvCxnSpPr>
        <p:spPr>
          <a:xfrm>
            <a:off x="385372" y="4809398"/>
            <a:ext cx="0" cy="200025"/>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0B9B-799A-8398-0CD4-F19ED29D2F7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59CCBC4-639F-E3BE-4DA9-8E6BF708AF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DF05142B-5240-5992-FC90-92E5D8C56B4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7593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8296" y="273844"/>
            <a:ext cx="8237054"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278296" y="1369219"/>
            <a:ext cx="8237054"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2"/>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563172" y="4767263"/>
            <a:ext cx="4474573"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accent6"/>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96982" y="4767263"/>
            <a:ext cx="46619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accent6"/>
                </a:solidFill>
                <a:latin typeface="Arial"/>
                <a:ea typeface="Arial"/>
                <a:cs typeface="Arial"/>
                <a:sym typeface="Arial"/>
              </a:defRPr>
            </a:lvl1pPr>
            <a:lvl2pPr marL="0" marR="0" lvl="1" indent="0" algn="r" rtl="0">
              <a:spcBef>
                <a:spcPts val="0"/>
              </a:spcBef>
              <a:buNone/>
              <a:defRPr sz="900" b="0" i="0" u="none" strike="noStrike" cap="none">
                <a:solidFill>
                  <a:schemeClr val="accent6"/>
                </a:solidFill>
                <a:latin typeface="Arial"/>
                <a:ea typeface="Arial"/>
                <a:cs typeface="Arial"/>
                <a:sym typeface="Arial"/>
              </a:defRPr>
            </a:lvl2pPr>
            <a:lvl3pPr marL="0" marR="0" lvl="2" indent="0" algn="r" rtl="0">
              <a:spcBef>
                <a:spcPts val="0"/>
              </a:spcBef>
              <a:buNone/>
              <a:defRPr sz="900" b="0" i="0" u="none" strike="noStrike" cap="none">
                <a:solidFill>
                  <a:schemeClr val="accent6"/>
                </a:solidFill>
                <a:latin typeface="Arial"/>
                <a:ea typeface="Arial"/>
                <a:cs typeface="Arial"/>
                <a:sym typeface="Arial"/>
              </a:defRPr>
            </a:lvl3pPr>
            <a:lvl4pPr marL="0" marR="0" lvl="3" indent="0" algn="r" rtl="0">
              <a:spcBef>
                <a:spcPts val="0"/>
              </a:spcBef>
              <a:buNone/>
              <a:defRPr sz="900" b="0" i="0" u="none" strike="noStrike" cap="none">
                <a:solidFill>
                  <a:schemeClr val="accent6"/>
                </a:solidFill>
                <a:latin typeface="Arial"/>
                <a:ea typeface="Arial"/>
                <a:cs typeface="Arial"/>
                <a:sym typeface="Arial"/>
              </a:defRPr>
            </a:lvl4pPr>
            <a:lvl5pPr marL="0" marR="0" lvl="4" indent="0" algn="r" rtl="0">
              <a:spcBef>
                <a:spcPts val="0"/>
              </a:spcBef>
              <a:buNone/>
              <a:defRPr sz="900" b="0" i="0" u="none" strike="noStrike" cap="none">
                <a:solidFill>
                  <a:schemeClr val="accent6"/>
                </a:solidFill>
                <a:latin typeface="Arial"/>
                <a:ea typeface="Arial"/>
                <a:cs typeface="Arial"/>
                <a:sym typeface="Arial"/>
              </a:defRPr>
            </a:lvl5pPr>
            <a:lvl6pPr marL="0" marR="0" lvl="5" indent="0" algn="r" rtl="0">
              <a:spcBef>
                <a:spcPts val="0"/>
              </a:spcBef>
              <a:buNone/>
              <a:defRPr sz="900" b="0" i="0" u="none" strike="noStrike" cap="none">
                <a:solidFill>
                  <a:schemeClr val="accent6"/>
                </a:solidFill>
                <a:latin typeface="Arial"/>
                <a:ea typeface="Arial"/>
                <a:cs typeface="Arial"/>
                <a:sym typeface="Arial"/>
              </a:defRPr>
            </a:lvl6pPr>
            <a:lvl7pPr marL="0" marR="0" lvl="6" indent="0" algn="r" rtl="0">
              <a:spcBef>
                <a:spcPts val="0"/>
              </a:spcBef>
              <a:buNone/>
              <a:defRPr sz="900" b="0" i="0" u="none" strike="noStrike" cap="none">
                <a:solidFill>
                  <a:schemeClr val="accent6"/>
                </a:solidFill>
                <a:latin typeface="Arial"/>
                <a:ea typeface="Arial"/>
                <a:cs typeface="Arial"/>
                <a:sym typeface="Arial"/>
              </a:defRPr>
            </a:lvl7pPr>
            <a:lvl8pPr marL="0" marR="0" lvl="7" indent="0" algn="r" rtl="0">
              <a:spcBef>
                <a:spcPts val="0"/>
              </a:spcBef>
              <a:buNone/>
              <a:defRPr sz="900" b="0" i="0" u="none" strike="noStrike" cap="none">
                <a:solidFill>
                  <a:schemeClr val="accent6"/>
                </a:solidFill>
                <a:latin typeface="Arial"/>
                <a:ea typeface="Arial"/>
                <a:cs typeface="Arial"/>
                <a:sym typeface="Arial"/>
              </a:defRPr>
            </a:lvl8pPr>
            <a:lvl9pPr marL="0" marR="0" lvl="8" indent="0" algn="r" rtl="0">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egina.Hein@sde.ok.gov"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rnOotT-DRTg?si=SipvHR6hEatCkFS6"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tmp"/></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wnNWJfKfxXQ?si=zDA2kFMTI4ENDVL0"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40.tm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ctrTitle"/>
          </p:nvPr>
        </p:nvSpPr>
        <p:spPr>
          <a:xfrm>
            <a:off x="278296" y="841772"/>
            <a:ext cx="4211700" cy="2696882"/>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600"/>
              <a:buFont typeface="Arial"/>
              <a:buNone/>
            </a:pPr>
            <a:r>
              <a:rPr lang="en" sz="4800" dirty="0"/>
              <a:t>Not all Gifted Students Look the Same.</a:t>
            </a:r>
            <a:endParaRPr sz="4800" dirty="0"/>
          </a:p>
        </p:txBody>
      </p:sp>
      <p:sp>
        <p:nvSpPr>
          <p:cNvPr id="104" name="Google Shape;104;p20">
            <a:extLst>
              <a:ext uri="{C183D7F6-B498-43B3-948B-1728B52AA6E4}">
                <adec:decorative xmlns:adec="http://schemas.microsoft.com/office/drawing/2017/decorative" val="1"/>
              </a:ext>
            </a:extLst>
          </p:cNvPr>
          <p:cNvSpPr txBox="1">
            <a:spLocks noGrp="1"/>
          </p:cNvSpPr>
          <p:nvPr>
            <p:ph type="subTitle" idx="1"/>
          </p:nvPr>
        </p:nvSpPr>
        <p:spPr>
          <a:xfrm>
            <a:off x="278296" y="2701528"/>
            <a:ext cx="4211700" cy="772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800"/>
              <a:buNone/>
            </a:pPr>
            <a:r>
              <a:rPr lang="en" sz="2400" dirty="0"/>
              <a:t> </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FB3C-CC11-ABC4-A018-66A2218B51C1}"/>
              </a:ext>
            </a:extLst>
          </p:cNvPr>
          <p:cNvSpPr>
            <a:spLocks noGrp="1"/>
          </p:cNvSpPr>
          <p:nvPr>
            <p:ph type="title"/>
          </p:nvPr>
        </p:nvSpPr>
        <p:spPr/>
        <p:txBody>
          <a:bodyPr/>
          <a:lstStyle/>
          <a:p>
            <a:r>
              <a:rPr lang="en-US" dirty="0"/>
              <a:t>What is Gifted?</a:t>
            </a:r>
          </a:p>
        </p:txBody>
      </p:sp>
      <p:pic>
        <p:nvPicPr>
          <p:cNvPr id="9218" name="Picture 2" descr="Free gift box gift box vector">
            <a:extLst>
              <a:ext uri="{FF2B5EF4-FFF2-40B4-BE49-F238E27FC236}">
                <a16:creationId xmlns:a16="http://schemas.microsoft.com/office/drawing/2014/main" id="{EF2A6427-DAF3-1E63-3B5B-37A5D9197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906" y="1349349"/>
            <a:ext cx="303847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9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AA1D-D53E-333E-E126-B6522257A1AC}"/>
              </a:ext>
            </a:extLst>
          </p:cNvPr>
          <p:cNvSpPr>
            <a:spLocks noGrp="1"/>
          </p:cNvSpPr>
          <p:nvPr>
            <p:ph type="title"/>
          </p:nvPr>
        </p:nvSpPr>
        <p:spPr/>
        <p:txBody>
          <a:bodyPr/>
          <a:lstStyle/>
          <a:p>
            <a:r>
              <a:rPr lang="en-US" dirty="0"/>
              <a:t>What Does it mean to be “Gifted”?</a:t>
            </a:r>
          </a:p>
        </p:txBody>
      </p:sp>
      <p:sp>
        <p:nvSpPr>
          <p:cNvPr id="3" name="Text Placeholder 2">
            <a:extLst>
              <a:ext uri="{FF2B5EF4-FFF2-40B4-BE49-F238E27FC236}">
                <a16:creationId xmlns:a16="http://schemas.microsoft.com/office/drawing/2014/main" id="{4FEFDCF3-9F53-1B6D-17C3-275D1C1C0EF5}"/>
              </a:ext>
            </a:extLst>
          </p:cNvPr>
          <p:cNvSpPr>
            <a:spLocks noGrp="1"/>
          </p:cNvSpPr>
          <p:nvPr>
            <p:ph type="body" idx="1"/>
          </p:nvPr>
        </p:nvSpPr>
        <p:spPr/>
        <p:txBody>
          <a:bodyPr/>
          <a:lstStyle/>
          <a:p>
            <a:r>
              <a:rPr lang="en-US"/>
              <a:t>Generally viewed as a social construct</a:t>
            </a:r>
          </a:p>
          <a:p>
            <a:r>
              <a:rPr lang="en-US"/>
              <a:t>Emerged in early 20th century</a:t>
            </a:r>
          </a:p>
          <a:p>
            <a:r>
              <a:rPr lang="en-US"/>
              <a:t>Brain research</a:t>
            </a:r>
          </a:p>
          <a:p>
            <a:r>
              <a:rPr lang="en-US"/>
              <a:t>Can be really complicated</a:t>
            </a:r>
          </a:p>
          <a:p>
            <a:endParaRPr lang="en-US" dirty="0"/>
          </a:p>
        </p:txBody>
      </p:sp>
      <p:pic>
        <p:nvPicPr>
          <p:cNvPr id="6" name="Picture 5">
            <a:extLst>
              <a:ext uri="{FF2B5EF4-FFF2-40B4-BE49-F238E27FC236}">
                <a16:creationId xmlns:a16="http://schemas.microsoft.com/office/drawing/2014/main" id="{70F32DFE-4730-DEBF-84F0-928AE6D48C1A}"/>
              </a:ext>
            </a:extLst>
          </p:cNvPr>
          <p:cNvPicPr>
            <a:picLocks noChangeAspect="1"/>
          </p:cNvPicPr>
          <p:nvPr/>
        </p:nvPicPr>
        <p:blipFill>
          <a:blip r:embed="rId3"/>
          <a:stretch>
            <a:fillRect/>
          </a:stretch>
        </p:blipFill>
        <p:spPr>
          <a:xfrm>
            <a:off x="4610224" y="1608464"/>
            <a:ext cx="4038017" cy="3028512"/>
          </a:xfrm>
          <a:prstGeom prst="rect">
            <a:avLst/>
          </a:prstGeom>
        </p:spPr>
      </p:pic>
    </p:spTree>
    <p:extLst>
      <p:ext uri="{BB962C8B-B14F-4D97-AF65-F5344CB8AC3E}">
        <p14:creationId xmlns:p14="http://schemas.microsoft.com/office/powerpoint/2010/main" val="14544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41C9-1686-F95E-D602-855C599DF1DB}"/>
              </a:ext>
            </a:extLst>
          </p:cNvPr>
          <p:cNvSpPr>
            <a:spLocks noGrp="1"/>
          </p:cNvSpPr>
          <p:nvPr>
            <p:ph type="title"/>
          </p:nvPr>
        </p:nvSpPr>
        <p:spPr>
          <a:xfrm>
            <a:off x="220649" y="138380"/>
            <a:ext cx="8702702" cy="994172"/>
          </a:xfrm>
        </p:spPr>
        <p:txBody>
          <a:bodyPr/>
          <a:lstStyle/>
          <a:p>
            <a:r>
              <a:rPr lang="en-US" sz="3200" dirty="0">
                <a:solidFill>
                  <a:schemeClr val="tx1"/>
                </a:solidFill>
              </a:rPr>
              <a:t>Oklahoma Statute</a:t>
            </a:r>
            <a:r>
              <a:rPr lang="en-US" sz="3200" b="0" dirty="0">
                <a:solidFill>
                  <a:schemeClr val="tx1"/>
                </a:solidFill>
              </a:rPr>
              <a:t>​</a:t>
            </a:r>
            <a:br>
              <a:rPr lang="en-US" sz="3200" b="0" dirty="0"/>
            </a:br>
            <a:r>
              <a:rPr lang="en-US" sz="2400" dirty="0">
                <a:solidFill>
                  <a:schemeClr val="bg2"/>
                </a:solidFill>
              </a:rPr>
              <a:t>Title § 70 O.S. 1210.301</a:t>
            </a:r>
            <a:endParaRPr lang="en-US" sz="3200" dirty="0">
              <a:solidFill>
                <a:schemeClr val="bg2"/>
              </a:solidFill>
            </a:endParaRPr>
          </a:p>
        </p:txBody>
      </p:sp>
      <p:sp>
        <p:nvSpPr>
          <p:cNvPr id="3" name="Text Placeholder 2">
            <a:extLst>
              <a:ext uri="{FF2B5EF4-FFF2-40B4-BE49-F238E27FC236}">
                <a16:creationId xmlns:a16="http://schemas.microsoft.com/office/drawing/2014/main" id="{1568F4EA-C07E-8591-3398-3757A816E43C}"/>
              </a:ext>
            </a:extLst>
          </p:cNvPr>
          <p:cNvSpPr>
            <a:spLocks noGrp="1"/>
          </p:cNvSpPr>
          <p:nvPr>
            <p:ph type="body" idx="1"/>
          </p:nvPr>
        </p:nvSpPr>
        <p:spPr>
          <a:xfrm>
            <a:off x="220649" y="1156347"/>
            <a:ext cx="8702702" cy="3263504"/>
          </a:xfrm>
        </p:spPr>
        <p:txBody>
          <a:bodyPr/>
          <a:lstStyle/>
          <a:p>
            <a:pPr marL="76200" indent="0">
              <a:buNone/>
            </a:pPr>
            <a:r>
              <a:rPr lang="en-US" dirty="0"/>
              <a:t>Gifted and talented children are those who are identified as having demonstrated potential abilities of high-performance capability (top 3% on an intellectual capability test) or excel in one or more of the following ability areas:</a:t>
            </a:r>
          </a:p>
          <a:p>
            <a:pPr>
              <a:spcBef>
                <a:spcPts val="0"/>
              </a:spcBef>
            </a:pPr>
            <a:r>
              <a:rPr lang="en-US" dirty="0"/>
              <a:t>Creative thinking</a:t>
            </a:r>
          </a:p>
          <a:p>
            <a:pPr>
              <a:spcBef>
                <a:spcPts val="0"/>
              </a:spcBef>
            </a:pPr>
            <a:r>
              <a:rPr lang="en-US" dirty="0"/>
              <a:t>Leadership</a:t>
            </a:r>
          </a:p>
          <a:p>
            <a:pPr>
              <a:spcBef>
                <a:spcPts val="0"/>
              </a:spcBef>
            </a:pPr>
            <a:r>
              <a:rPr lang="en-US" dirty="0"/>
              <a:t>Visual or performing arts </a:t>
            </a:r>
          </a:p>
          <a:p>
            <a:pPr>
              <a:spcBef>
                <a:spcPts val="0"/>
              </a:spcBef>
            </a:pPr>
            <a:r>
              <a:rPr lang="en-US" dirty="0"/>
              <a:t>Specific academic subjects</a:t>
            </a:r>
          </a:p>
          <a:p>
            <a:pPr marL="76200" indent="0">
              <a:spcBef>
                <a:spcPts val="0"/>
              </a:spcBef>
              <a:buNone/>
            </a:pPr>
            <a:r>
              <a:rPr lang="en-US" dirty="0"/>
              <a:t>And need differentiated or accelerated education or services </a:t>
            </a:r>
          </a:p>
        </p:txBody>
      </p:sp>
    </p:spTree>
    <p:extLst>
      <p:ext uri="{BB962C8B-B14F-4D97-AF65-F5344CB8AC3E}">
        <p14:creationId xmlns:p14="http://schemas.microsoft.com/office/powerpoint/2010/main" val="402400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BDFF-85BC-60FB-85FB-450614E56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38553-09EB-39E7-962E-7D02CDC947EF}"/>
              </a:ext>
            </a:extLst>
          </p:cNvPr>
          <p:cNvSpPr>
            <a:spLocks noGrp="1"/>
          </p:cNvSpPr>
          <p:nvPr>
            <p:ph type="title"/>
          </p:nvPr>
        </p:nvSpPr>
        <p:spPr>
          <a:xfrm>
            <a:off x="220649" y="138380"/>
            <a:ext cx="8702702" cy="994172"/>
          </a:xfrm>
        </p:spPr>
        <p:txBody>
          <a:bodyPr/>
          <a:lstStyle/>
          <a:p>
            <a:r>
              <a:rPr lang="en-US" sz="3200" dirty="0"/>
              <a:t>Oklahoma Statute</a:t>
            </a:r>
            <a:r>
              <a:rPr lang="en-US" sz="3200" b="0" dirty="0"/>
              <a:t>​</a:t>
            </a:r>
            <a:endParaRPr lang="en-US" sz="3200" dirty="0">
              <a:solidFill>
                <a:schemeClr val="bg2"/>
              </a:solidFill>
            </a:endParaRPr>
          </a:p>
        </p:txBody>
      </p:sp>
      <p:sp>
        <p:nvSpPr>
          <p:cNvPr id="3" name="Text Placeholder 2">
            <a:extLst>
              <a:ext uri="{FF2B5EF4-FFF2-40B4-BE49-F238E27FC236}">
                <a16:creationId xmlns:a16="http://schemas.microsoft.com/office/drawing/2014/main" id="{8B4BDCEC-80FA-C62E-FAAC-C94718D18A5B}"/>
              </a:ext>
            </a:extLst>
          </p:cNvPr>
          <p:cNvSpPr>
            <a:spLocks noGrp="1"/>
          </p:cNvSpPr>
          <p:nvPr>
            <p:ph type="body" idx="1"/>
          </p:nvPr>
        </p:nvSpPr>
        <p:spPr>
          <a:xfrm>
            <a:off x="220649" y="1156347"/>
            <a:ext cx="8702702" cy="3263504"/>
          </a:xfrm>
        </p:spPr>
        <p:txBody>
          <a:bodyPr/>
          <a:lstStyle/>
          <a:p>
            <a:pPr marL="76200" indent="0">
              <a:buNone/>
            </a:pPr>
            <a:r>
              <a:rPr lang="en-US" sz="3200" dirty="0"/>
              <a:t>Gifted and talented children are those who are identified as having demonstrated potential abilities of high-performance capability (top 3% on an intellectual capability test)</a:t>
            </a:r>
          </a:p>
        </p:txBody>
      </p:sp>
      <p:pic>
        <p:nvPicPr>
          <p:cNvPr id="2050" name="Picture 2" descr="Download Lightbulb, Light, Bulb. Royalty-Free Vector Graphic - Pixabay">
            <a:extLst>
              <a:ext uri="{FF2B5EF4-FFF2-40B4-BE49-F238E27FC236}">
                <a16:creationId xmlns:a16="http://schemas.microsoft.com/office/drawing/2014/main" id="{8E3C4D96-9E91-12EC-2459-D534F2000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605715"/>
            <a:ext cx="762000"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5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420BD-1768-5B17-0887-51B91D7FA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9D1C4-2717-7472-7DF4-366B914E6A80}"/>
              </a:ext>
            </a:extLst>
          </p:cNvPr>
          <p:cNvSpPr>
            <a:spLocks noGrp="1"/>
          </p:cNvSpPr>
          <p:nvPr>
            <p:ph type="title"/>
          </p:nvPr>
        </p:nvSpPr>
        <p:spPr>
          <a:xfrm>
            <a:off x="220649" y="138380"/>
            <a:ext cx="8702702" cy="994172"/>
          </a:xfrm>
        </p:spPr>
        <p:txBody>
          <a:bodyPr/>
          <a:lstStyle/>
          <a:p>
            <a:r>
              <a:rPr lang="en-US" sz="3600" dirty="0">
                <a:solidFill>
                  <a:schemeClr val="tx1"/>
                </a:solidFill>
              </a:rPr>
              <a:t>Title § 70 O.S. 1210.301</a:t>
            </a:r>
            <a:endParaRPr lang="en-US" sz="4400" dirty="0">
              <a:solidFill>
                <a:schemeClr val="tx1"/>
              </a:solidFill>
            </a:endParaRPr>
          </a:p>
        </p:txBody>
      </p:sp>
      <p:sp>
        <p:nvSpPr>
          <p:cNvPr id="3" name="Text Placeholder 2">
            <a:extLst>
              <a:ext uri="{FF2B5EF4-FFF2-40B4-BE49-F238E27FC236}">
                <a16:creationId xmlns:a16="http://schemas.microsoft.com/office/drawing/2014/main" id="{3095D781-F412-B8AD-E4EB-9B6996BBF170}"/>
              </a:ext>
            </a:extLst>
          </p:cNvPr>
          <p:cNvSpPr>
            <a:spLocks noGrp="1"/>
          </p:cNvSpPr>
          <p:nvPr>
            <p:ph type="body" idx="1"/>
          </p:nvPr>
        </p:nvSpPr>
        <p:spPr>
          <a:xfrm>
            <a:off x="220649" y="1156347"/>
            <a:ext cx="8702702" cy="3263504"/>
          </a:xfrm>
        </p:spPr>
        <p:txBody>
          <a:bodyPr/>
          <a:lstStyle/>
          <a:p>
            <a:pPr marL="76200" indent="0">
              <a:buNone/>
            </a:pPr>
            <a:r>
              <a:rPr lang="en-US" dirty="0"/>
              <a:t>or excel in one or more of the following ability areas:</a:t>
            </a:r>
          </a:p>
          <a:p>
            <a:pPr>
              <a:spcBef>
                <a:spcPts val="0"/>
              </a:spcBef>
            </a:pPr>
            <a:r>
              <a:rPr lang="en-US" dirty="0"/>
              <a:t>Creative thinking</a:t>
            </a:r>
          </a:p>
          <a:p>
            <a:pPr>
              <a:spcBef>
                <a:spcPts val="0"/>
              </a:spcBef>
            </a:pPr>
            <a:r>
              <a:rPr lang="en-US" dirty="0"/>
              <a:t>Leadership</a:t>
            </a:r>
          </a:p>
          <a:p>
            <a:pPr>
              <a:spcBef>
                <a:spcPts val="0"/>
              </a:spcBef>
            </a:pPr>
            <a:r>
              <a:rPr lang="en-US" dirty="0"/>
              <a:t>Visual or performing arts </a:t>
            </a:r>
          </a:p>
          <a:p>
            <a:pPr>
              <a:spcBef>
                <a:spcPts val="0"/>
              </a:spcBef>
            </a:pPr>
            <a:r>
              <a:rPr lang="en-US" dirty="0"/>
              <a:t>Specific academic subjects</a:t>
            </a:r>
          </a:p>
        </p:txBody>
      </p:sp>
      <p:pic>
        <p:nvPicPr>
          <p:cNvPr id="5" name="Picture 4">
            <a:extLst>
              <a:ext uri="{FF2B5EF4-FFF2-40B4-BE49-F238E27FC236}">
                <a16:creationId xmlns:a16="http://schemas.microsoft.com/office/drawing/2014/main" id="{197EEDCA-A8A6-5606-B4FB-FEE2F7CB82BF}"/>
              </a:ext>
            </a:extLst>
          </p:cNvPr>
          <p:cNvPicPr>
            <a:picLocks noChangeAspect="1"/>
          </p:cNvPicPr>
          <p:nvPr/>
        </p:nvPicPr>
        <p:blipFill>
          <a:blip r:embed="rId3"/>
          <a:stretch>
            <a:fillRect/>
          </a:stretch>
        </p:blipFill>
        <p:spPr>
          <a:xfrm>
            <a:off x="4860622" y="1959428"/>
            <a:ext cx="3535136" cy="2356757"/>
          </a:xfrm>
          <a:prstGeom prst="rect">
            <a:avLst/>
          </a:prstGeom>
        </p:spPr>
      </p:pic>
    </p:spTree>
    <p:extLst>
      <p:ext uri="{BB962C8B-B14F-4D97-AF65-F5344CB8AC3E}">
        <p14:creationId xmlns:p14="http://schemas.microsoft.com/office/powerpoint/2010/main" val="97856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6E7B-99AE-FCB6-CCE2-07382E118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33143-8B3E-9CAD-7E99-9027178329AD}"/>
              </a:ext>
            </a:extLst>
          </p:cNvPr>
          <p:cNvSpPr>
            <a:spLocks noGrp="1"/>
          </p:cNvSpPr>
          <p:nvPr>
            <p:ph type="title"/>
          </p:nvPr>
        </p:nvSpPr>
        <p:spPr>
          <a:xfrm>
            <a:off x="220649" y="138380"/>
            <a:ext cx="8702702" cy="994172"/>
          </a:xfrm>
        </p:spPr>
        <p:txBody>
          <a:bodyPr/>
          <a:lstStyle/>
          <a:p>
            <a:r>
              <a:rPr lang="en-US" sz="3200" dirty="0"/>
              <a:t>Oklahoma </a:t>
            </a:r>
            <a:r>
              <a:rPr lang="en-US" sz="3200"/>
              <a:t>Statute</a:t>
            </a:r>
            <a:r>
              <a:rPr lang="en-US" sz="3200" b="0"/>
              <a:t>​</a:t>
            </a:r>
            <a:endParaRPr lang="en-US" sz="3200" dirty="0">
              <a:solidFill>
                <a:schemeClr val="bg2"/>
              </a:solidFill>
            </a:endParaRPr>
          </a:p>
        </p:txBody>
      </p:sp>
      <p:sp>
        <p:nvSpPr>
          <p:cNvPr id="3" name="Text Placeholder 2">
            <a:extLst>
              <a:ext uri="{FF2B5EF4-FFF2-40B4-BE49-F238E27FC236}">
                <a16:creationId xmlns:a16="http://schemas.microsoft.com/office/drawing/2014/main" id="{4513C4CC-2EEB-7948-F91F-139AE43F8F99}"/>
              </a:ext>
            </a:extLst>
          </p:cNvPr>
          <p:cNvSpPr>
            <a:spLocks noGrp="1"/>
          </p:cNvSpPr>
          <p:nvPr>
            <p:ph type="body" idx="1"/>
          </p:nvPr>
        </p:nvSpPr>
        <p:spPr>
          <a:xfrm>
            <a:off x="220649" y="1156347"/>
            <a:ext cx="8702702" cy="3263504"/>
          </a:xfrm>
        </p:spPr>
        <p:txBody>
          <a:bodyPr/>
          <a:lstStyle/>
          <a:p>
            <a:pPr marL="76200" indent="0">
              <a:spcBef>
                <a:spcPts val="0"/>
              </a:spcBef>
              <a:buNone/>
            </a:pPr>
            <a:r>
              <a:rPr lang="en-US" sz="3600" dirty="0"/>
              <a:t>And need differentiated or accelerated education or services </a:t>
            </a:r>
          </a:p>
        </p:txBody>
      </p:sp>
      <p:pic>
        <p:nvPicPr>
          <p:cNvPr id="5" name="Picture 4">
            <a:extLst>
              <a:ext uri="{FF2B5EF4-FFF2-40B4-BE49-F238E27FC236}">
                <a16:creationId xmlns:a16="http://schemas.microsoft.com/office/drawing/2014/main" id="{3F0B8D63-226B-93F4-4895-B6D325D75D95}"/>
              </a:ext>
            </a:extLst>
          </p:cNvPr>
          <p:cNvPicPr>
            <a:picLocks noChangeAspect="1"/>
          </p:cNvPicPr>
          <p:nvPr/>
        </p:nvPicPr>
        <p:blipFill>
          <a:blip r:embed="rId2"/>
          <a:stretch>
            <a:fillRect/>
          </a:stretch>
        </p:blipFill>
        <p:spPr>
          <a:xfrm>
            <a:off x="3647924" y="2365324"/>
            <a:ext cx="3296406" cy="2197604"/>
          </a:xfrm>
          <a:prstGeom prst="rect">
            <a:avLst/>
          </a:prstGeom>
        </p:spPr>
      </p:pic>
    </p:spTree>
    <p:extLst>
      <p:ext uri="{BB962C8B-B14F-4D97-AF65-F5344CB8AC3E}">
        <p14:creationId xmlns:p14="http://schemas.microsoft.com/office/powerpoint/2010/main" val="3291403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1A7D01-71FF-A293-0366-88EFEDAD506A}"/>
              </a:ext>
            </a:extLst>
          </p:cNvPr>
          <p:cNvSpPr>
            <a:spLocks noGrp="1"/>
          </p:cNvSpPr>
          <p:nvPr>
            <p:ph type="title"/>
          </p:nvPr>
        </p:nvSpPr>
        <p:spPr/>
        <p:txBody>
          <a:bodyPr/>
          <a:lstStyle/>
          <a:p>
            <a:r>
              <a:rPr lang="en-US" dirty="0"/>
              <a:t>All Gifted Students do not look like this….</a:t>
            </a:r>
          </a:p>
        </p:txBody>
      </p:sp>
      <p:pic>
        <p:nvPicPr>
          <p:cNvPr id="5" name="Picture 4">
            <a:extLst>
              <a:ext uri="{FF2B5EF4-FFF2-40B4-BE49-F238E27FC236}">
                <a16:creationId xmlns:a16="http://schemas.microsoft.com/office/drawing/2014/main" id="{64F6EEC5-BDCA-912B-B395-7E7DCA8ED7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0567" y="1350691"/>
            <a:ext cx="5905500" cy="3200400"/>
          </a:xfrm>
          <a:prstGeom prst="rect">
            <a:avLst/>
          </a:prstGeom>
        </p:spPr>
      </p:pic>
    </p:spTree>
    <p:extLst>
      <p:ext uri="{BB962C8B-B14F-4D97-AF65-F5344CB8AC3E}">
        <p14:creationId xmlns:p14="http://schemas.microsoft.com/office/powerpoint/2010/main" val="187495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F8C5-5CF9-DEC5-D86B-8A90B19A6EBF}"/>
              </a:ext>
            </a:extLst>
          </p:cNvPr>
          <p:cNvSpPr>
            <a:spLocks noGrp="1"/>
          </p:cNvSpPr>
          <p:nvPr>
            <p:ph type="title"/>
          </p:nvPr>
        </p:nvSpPr>
        <p:spPr/>
        <p:txBody>
          <a:bodyPr/>
          <a:lstStyle/>
          <a:p>
            <a:r>
              <a:rPr lang="en-US" dirty="0"/>
              <a:t>6 Types of Gifted People – Which One Are You?</a:t>
            </a:r>
          </a:p>
        </p:txBody>
      </p:sp>
      <p:sp>
        <p:nvSpPr>
          <p:cNvPr id="3" name="Text Placeholder 2">
            <a:extLst>
              <a:ext uri="{FF2B5EF4-FFF2-40B4-BE49-F238E27FC236}">
                <a16:creationId xmlns:a16="http://schemas.microsoft.com/office/drawing/2014/main" id="{17A15FD7-91AC-5F8F-C7F7-E7B28039FDC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276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DDC028-CA9A-8989-8A3E-49E817861BF0}"/>
              </a:ext>
            </a:extLst>
          </p:cNvPr>
          <p:cNvSpPr>
            <a:spLocks noGrp="1"/>
          </p:cNvSpPr>
          <p:nvPr>
            <p:ph type="title"/>
          </p:nvPr>
        </p:nvSpPr>
        <p:spPr/>
        <p:txBody>
          <a:bodyPr/>
          <a:lstStyle/>
          <a:p>
            <a:r>
              <a:rPr lang="en-US" dirty="0"/>
              <a:t>Break Time! </a:t>
            </a:r>
          </a:p>
        </p:txBody>
      </p:sp>
      <p:pic>
        <p:nvPicPr>
          <p:cNvPr id="3074" name="Picture 2" descr="Free Kermit Cup photo and picture">
            <a:extLst>
              <a:ext uri="{FF2B5EF4-FFF2-40B4-BE49-F238E27FC236}">
                <a16:creationId xmlns:a16="http://schemas.microsoft.com/office/drawing/2014/main" id="{3AF2E1A0-013E-09B0-0BF7-ABFA6E10D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831" y="994172"/>
            <a:ext cx="5991450" cy="387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24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3F74-CE23-ABA4-9CBB-3C47BD93D5F0}"/>
              </a:ext>
            </a:extLst>
          </p:cNvPr>
          <p:cNvSpPr>
            <a:spLocks noGrp="1"/>
          </p:cNvSpPr>
          <p:nvPr>
            <p:ph type="title"/>
          </p:nvPr>
        </p:nvSpPr>
        <p:spPr/>
        <p:txBody>
          <a:bodyPr/>
          <a:lstStyle/>
          <a:p>
            <a:r>
              <a:rPr lang="en-US" dirty="0"/>
              <a:t>Archetypes: A starting point, Not a Stereotype</a:t>
            </a:r>
          </a:p>
        </p:txBody>
      </p:sp>
      <p:sp>
        <p:nvSpPr>
          <p:cNvPr id="3" name="Content Placeholder 2">
            <a:extLst>
              <a:ext uri="{FF2B5EF4-FFF2-40B4-BE49-F238E27FC236}">
                <a16:creationId xmlns:a16="http://schemas.microsoft.com/office/drawing/2014/main" id="{88529461-CF63-61DE-55A2-D4077E90B264}"/>
              </a:ext>
            </a:extLst>
          </p:cNvPr>
          <p:cNvSpPr>
            <a:spLocks noGrp="1"/>
          </p:cNvSpPr>
          <p:nvPr>
            <p:ph idx="1"/>
          </p:nvPr>
        </p:nvSpPr>
        <p:spPr/>
        <p:txBody>
          <a:bodyPr>
            <a:normAutofit/>
          </a:bodyPr>
          <a:lstStyle/>
          <a:p>
            <a:r>
              <a:rPr lang="en-US" dirty="0"/>
              <a:t>The six profiles offer insight, not limitation.</a:t>
            </a:r>
          </a:p>
          <a:p>
            <a:r>
              <a:rPr lang="en-US" dirty="0"/>
              <a:t>Each gifted learner is unique – no one fits perfectly into a single box.</a:t>
            </a:r>
          </a:p>
          <a:p>
            <a:r>
              <a:rPr lang="en-US" dirty="0"/>
              <a:t>Use these archetypes as a guide, not a label.</a:t>
            </a:r>
          </a:p>
          <a:p>
            <a:r>
              <a:rPr lang="en-US" dirty="0"/>
              <a:t>Flexibility and responsiveness are key in meeting wide-ranging needs.</a:t>
            </a:r>
          </a:p>
          <a:p>
            <a:pPr marL="0" indent="0">
              <a:buNone/>
            </a:pPr>
            <a:endParaRPr lang="en-US" dirty="0"/>
          </a:p>
        </p:txBody>
      </p:sp>
    </p:spTree>
    <p:extLst>
      <p:ext uri="{BB962C8B-B14F-4D97-AF65-F5344CB8AC3E}">
        <p14:creationId xmlns:p14="http://schemas.microsoft.com/office/powerpoint/2010/main" val="383968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1E7BD9-1ED6-0F41-2466-45F5086F2223}"/>
              </a:ext>
            </a:extLst>
          </p:cNvPr>
          <p:cNvSpPr>
            <a:spLocks noGrp="1"/>
          </p:cNvSpPr>
          <p:nvPr>
            <p:ph type="title"/>
          </p:nvPr>
        </p:nvSpPr>
        <p:spPr/>
        <p:txBody>
          <a:bodyPr/>
          <a:lstStyle/>
          <a:p>
            <a:r>
              <a:rPr lang="en-US" dirty="0"/>
              <a:t>Welcome &amp; Introduction</a:t>
            </a:r>
          </a:p>
        </p:txBody>
      </p:sp>
      <p:sp>
        <p:nvSpPr>
          <p:cNvPr id="5" name="Text Placeholder 4">
            <a:extLst>
              <a:ext uri="{FF2B5EF4-FFF2-40B4-BE49-F238E27FC236}">
                <a16:creationId xmlns:a16="http://schemas.microsoft.com/office/drawing/2014/main" id="{FD13722E-11EB-D756-F562-DBE00C033FEC}"/>
              </a:ext>
            </a:extLst>
          </p:cNvPr>
          <p:cNvSpPr>
            <a:spLocks noGrp="1"/>
          </p:cNvSpPr>
          <p:nvPr>
            <p:ph type="body" idx="1"/>
          </p:nvPr>
        </p:nvSpPr>
        <p:spPr/>
        <p:txBody>
          <a:bodyPr/>
          <a:lstStyle/>
          <a:p>
            <a:r>
              <a:rPr lang="en-US" dirty="0"/>
              <a:t>Dr. Regina Hein</a:t>
            </a:r>
          </a:p>
          <a:p>
            <a:r>
              <a:rPr lang="en-US" dirty="0"/>
              <a:t>Project Manager for Gifted &amp; Talented and Advanced Placement</a:t>
            </a:r>
          </a:p>
          <a:p>
            <a:endParaRPr lang="en-US" dirty="0"/>
          </a:p>
          <a:p>
            <a:r>
              <a:rPr lang="en-US" dirty="0">
                <a:hlinkClick r:id="rId2"/>
              </a:rPr>
              <a:t>Regina.Hein@sde.ok.gov</a:t>
            </a:r>
            <a:r>
              <a:rPr lang="en-US" dirty="0"/>
              <a:t> </a:t>
            </a:r>
          </a:p>
          <a:p>
            <a:r>
              <a:rPr lang="en-US" dirty="0"/>
              <a:t>(405) 522-3188</a:t>
            </a:r>
          </a:p>
        </p:txBody>
      </p:sp>
      <p:sp>
        <p:nvSpPr>
          <p:cNvPr id="6" name="Text Placeholder 5">
            <a:extLst>
              <a:ext uri="{FF2B5EF4-FFF2-40B4-BE49-F238E27FC236}">
                <a16:creationId xmlns:a16="http://schemas.microsoft.com/office/drawing/2014/main" id="{28E0055D-D43F-0EE7-48C1-D7A4E71EF28A}"/>
              </a:ext>
            </a:extLst>
          </p:cNvPr>
          <p:cNvSpPr>
            <a:spLocks noGrp="1"/>
          </p:cNvSpPr>
          <p:nvPr>
            <p:ph type="body" idx="2"/>
          </p:nvPr>
        </p:nvSpPr>
        <p:spPr/>
        <p:txBody>
          <a:bodyPr/>
          <a:lstStyle/>
          <a:p>
            <a:pPr marL="139700" indent="0">
              <a:buNone/>
            </a:pPr>
            <a:endParaRPr lang="en-US" dirty="0"/>
          </a:p>
        </p:txBody>
      </p:sp>
      <p:pic>
        <p:nvPicPr>
          <p:cNvPr id="7" name="Picture Placeholder 4">
            <a:extLst>
              <a:ext uri="{FF2B5EF4-FFF2-40B4-BE49-F238E27FC236}">
                <a16:creationId xmlns:a16="http://schemas.microsoft.com/office/drawing/2014/main" id="{5DE8A441-8A45-8714-61BD-03BBC9689158}"/>
              </a:ext>
            </a:extLst>
          </p:cNvPr>
          <p:cNvPicPr>
            <a:picLocks noGrp="1" noChangeAspect="1"/>
          </p:cNvPicPr>
          <p:nvPr>
            <p:ph idx="1"/>
          </p:nvPr>
        </p:nvPicPr>
        <p:blipFill>
          <a:blip r:embed="rId3"/>
          <a:srcRect r="2" b="23409"/>
          <a:stretch/>
        </p:blipFill>
        <p:spPr>
          <a:xfrm>
            <a:off x="4686797" y="1268016"/>
            <a:ext cx="4236554" cy="3345221"/>
          </a:xfrm>
          <a:prstGeom prst="rect">
            <a:avLst/>
          </a:prstGeom>
          <a:noFill/>
        </p:spPr>
      </p:pic>
    </p:spTree>
    <p:extLst>
      <p:ext uri="{BB962C8B-B14F-4D97-AF65-F5344CB8AC3E}">
        <p14:creationId xmlns:p14="http://schemas.microsoft.com/office/powerpoint/2010/main" val="246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34755-7A12-D9D4-17B7-65EC4449A403}"/>
              </a:ext>
            </a:extLst>
          </p:cNvPr>
          <p:cNvSpPr>
            <a:spLocks noGrp="1"/>
          </p:cNvSpPr>
          <p:nvPr>
            <p:ph type="title"/>
          </p:nvPr>
        </p:nvSpPr>
        <p:spPr>
          <a:xfrm>
            <a:off x="278296" y="273844"/>
            <a:ext cx="8237054" cy="994172"/>
          </a:xfrm>
        </p:spPr>
        <p:txBody>
          <a:bodyPr wrap="square" anchor="ctr">
            <a:normAutofit/>
          </a:bodyPr>
          <a:lstStyle/>
          <a:p>
            <a:r>
              <a:rPr lang="en-US" dirty="0"/>
              <a:t>Six types of Gifted Learners Quiz</a:t>
            </a:r>
          </a:p>
        </p:txBody>
      </p:sp>
      <p:pic>
        <p:nvPicPr>
          <p:cNvPr id="6" name="Picture 5" descr="Graphical user interface, application, Word&#10;&#10;AI-generated content may be incorrect.">
            <a:extLst>
              <a:ext uri="{FF2B5EF4-FFF2-40B4-BE49-F238E27FC236}">
                <a16:creationId xmlns:a16="http://schemas.microsoft.com/office/drawing/2014/main" id="{004B96AD-58A6-0357-05C0-EF4A472619C2}"/>
              </a:ext>
            </a:extLst>
          </p:cNvPr>
          <p:cNvPicPr>
            <a:picLocks noChangeAspect="1"/>
          </p:cNvPicPr>
          <p:nvPr/>
        </p:nvPicPr>
        <p:blipFill>
          <a:blip r:embed="rId3"/>
          <a:srcRect t="33672" r="2" b="2"/>
          <a:stretch>
            <a:fillRect/>
          </a:stretch>
        </p:blipFill>
        <p:spPr>
          <a:xfrm>
            <a:off x="278296" y="1458516"/>
            <a:ext cx="8237054" cy="3264408"/>
          </a:xfrm>
          <a:prstGeom prst="rect">
            <a:avLst/>
          </a:prstGeom>
          <a:noFill/>
          <a:ln>
            <a:noFill/>
          </a:ln>
        </p:spPr>
      </p:pic>
    </p:spTree>
    <p:extLst>
      <p:ext uri="{BB962C8B-B14F-4D97-AF65-F5344CB8AC3E}">
        <p14:creationId xmlns:p14="http://schemas.microsoft.com/office/powerpoint/2010/main" val="1745904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61EE-9FB2-360C-C049-0DE141C3570B}"/>
              </a:ext>
            </a:extLst>
          </p:cNvPr>
          <p:cNvSpPr>
            <a:spLocks noGrp="1"/>
          </p:cNvSpPr>
          <p:nvPr>
            <p:ph type="title"/>
          </p:nvPr>
        </p:nvSpPr>
        <p:spPr/>
        <p:txBody>
          <a:bodyPr/>
          <a:lstStyle/>
          <a:p>
            <a:r>
              <a:rPr lang="en-US" dirty="0"/>
              <a:t>What type are you?</a:t>
            </a:r>
          </a:p>
        </p:txBody>
      </p:sp>
      <p:sp>
        <p:nvSpPr>
          <p:cNvPr id="3" name="Text Placeholder 2">
            <a:extLst>
              <a:ext uri="{FF2B5EF4-FFF2-40B4-BE49-F238E27FC236}">
                <a16:creationId xmlns:a16="http://schemas.microsoft.com/office/drawing/2014/main" id="{DA4CFF33-14FD-6D3B-B010-E9B3A50114F2}"/>
              </a:ext>
            </a:extLst>
          </p:cNvPr>
          <p:cNvSpPr>
            <a:spLocks noGrp="1"/>
          </p:cNvSpPr>
          <p:nvPr>
            <p:ph type="body" idx="1"/>
          </p:nvPr>
        </p:nvSpPr>
        <p:spPr>
          <a:xfrm>
            <a:off x="220649" y="1369219"/>
            <a:ext cx="3949907" cy="3263504"/>
          </a:xfrm>
        </p:spPr>
        <p:txBody>
          <a:bodyPr/>
          <a:lstStyle/>
          <a:p>
            <a:pPr marL="139700" indent="0">
              <a:buNone/>
            </a:pPr>
            <a:r>
              <a:rPr lang="en-US" dirty="0"/>
              <a:t>Circle your answer for each question on the answer grid.</a:t>
            </a:r>
          </a:p>
          <a:p>
            <a:pPr marL="139700" indent="0">
              <a:buNone/>
            </a:pPr>
            <a:r>
              <a:rPr lang="en-US" dirty="0"/>
              <a:t>Total the number of circles for each type.</a:t>
            </a:r>
          </a:p>
          <a:p>
            <a:pPr marL="139700" indent="0">
              <a:buNone/>
            </a:pPr>
            <a:r>
              <a:rPr lang="en-US" dirty="0"/>
              <a:t>Focus on your highest and lowest areas.</a:t>
            </a:r>
          </a:p>
        </p:txBody>
      </p:sp>
      <p:sp>
        <p:nvSpPr>
          <p:cNvPr id="4" name="Text Placeholder 3">
            <a:extLst>
              <a:ext uri="{FF2B5EF4-FFF2-40B4-BE49-F238E27FC236}">
                <a16:creationId xmlns:a16="http://schemas.microsoft.com/office/drawing/2014/main" id="{C87B625F-2899-DE57-E88D-2D5729705243}"/>
              </a:ext>
            </a:extLst>
          </p:cNvPr>
          <p:cNvSpPr>
            <a:spLocks noGrp="1"/>
          </p:cNvSpPr>
          <p:nvPr>
            <p:ph type="body" idx="2"/>
          </p:nvPr>
        </p:nvSpPr>
        <p:spPr>
          <a:xfrm>
            <a:off x="4629151" y="512956"/>
            <a:ext cx="4236554" cy="4119767"/>
          </a:xfrm>
        </p:spPr>
        <p:txBody>
          <a:bodyPr/>
          <a:lstStyle/>
          <a:p>
            <a:r>
              <a:rPr lang="en-US" b="1" dirty="0"/>
              <a:t>Type 1</a:t>
            </a:r>
            <a:r>
              <a:rPr lang="en-US" dirty="0"/>
              <a:t> – The Traditional</a:t>
            </a:r>
          </a:p>
          <a:p>
            <a:r>
              <a:rPr lang="en-US" b="1" dirty="0"/>
              <a:t>Type 2</a:t>
            </a:r>
            <a:r>
              <a:rPr lang="en-US" dirty="0"/>
              <a:t> – The Challenging</a:t>
            </a:r>
          </a:p>
          <a:p>
            <a:r>
              <a:rPr lang="en-US" b="1" dirty="0"/>
              <a:t>Type 3</a:t>
            </a:r>
            <a:r>
              <a:rPr lang="en-US" dirty="0"/>
              <a:t> – The Underground</a:t>
            </a:r>
          </a:p>
          <a:p>
            <a:r>
              <a:rPr lang="en-US" b="1" dirty="0"/>
              <a:t>Type 4 </a:t>
            </a:r>
            <a:r>
              <a:rPr lang="en-US" dirty="0"/>
              <a:t>– At Risk</a:t>
            </a:r>
          </a:p>
          <a:p>
            <a:r>
              <a:rPr lang="en-US" b="1" dirty="0"/>
              <a:t>Type 5</a:t>
            </a:r>
            <a:r>
              <a:rPr lang="en-US" dirty="0"/>
              <a:t> – Double Labeled 2E</a:t>
            </a:r>
          </a:p>
          <a:p>
            <a:r>
              <a:rPr lang="en-US" b="1" dirty="0"/>
              <a:t>Type 6</a:t>
            </a:r>
            <a:r>
              <a:rPr lang="en-US" dirty="0"/>
              <a:t> – The Autonomous Learner</a:t>
            </a:r>
          </a:p>
        </p:txBody>
      </p:sp>
    </p:spTree>
    <p:extLst>
      <p:ext uri="{BB962C8B-B14F-4D97-AF65-F5344CB8AC3E}">
        <p14:creationId xmlns:p14="http://schemas.microsoft.com/office/powerpoint/2010/main" val="20360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64AB-F6E1-7774-CDC0-0BB7A73BEECA}"/>
              </a:ext>
            </a:extLst>
          </p:cNvPr>
          <p:cNvSpPr>
            <a:spLocks noGrp="1"/>
          </p:cNvSpPr>
          <p:nvPr>
            <p:ph type="title"/>
          </p:nvPr>
        </p:nvSpPr>
        <p:spPr/>
        <p:txBody>
          <a:bodyPr/>
          <a:lstStyle/>
          <a:p>
            <a:r>
              <a:rPr lang="en-US" dirty="0"/>
              <a:t>6 Gifted Profiles</a:t>
            </a:r>
            <a:br>
              <a:rPr lang="en-US" dirty="0"/>
            </a:br>
            <a:r>
              <a:rPr lang="en-US" sz="1500" dirty="0"/>
              <a:t>“Profiles of Gifted” 1988 George Belts &amp; Maureen </a:t>
            </a:r>
            <a:r>
              <a:rPr lang="en-US" sz="1500" dirty="0" err="1"/>
              <a:t>Neiheart</a:t>
            </a:r>
            <a:endParaRPr lang="en-US" dirty="0"/>
          </a:p>
        </p:txBody>
      </p:sp>
      <p:graphicFrame>
        <p:nvGraphicFramePr>
          <p:cNvPr id="7" name="Content Placeholder 6">
            <a:extLst>
              <a:ext uri="{FF2B5EF4-FFF2-40B4-BE49-F238E27FC236}">
                <a16:creationId xmlns:a16="http://schemas.microsoft.com/office/drawing/2014/main" id="{08666578-D7CE-7E99-630B-33A06ECE48A1}"/>
              </a:ext>
            </a:extLst>
          </p:cNvPr>
          <p:cNvGraphicFramePr>
            <a:graphicFrameLocks noGrp="1"/>
          </p:cNvGraphicFramePr>
          <p:nvPr>
            <p:ph idx="1"/>
            <p:extLst>
              <p:ext uri="{D42A27DB-BD31-4B8C-83A1-F6EECF244321}">
                <p14:modId xmlns:p14="http://schemas.microsoft.com/office/powerpoint/2010/main" val="3829957698"/>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93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5925-D950-CF40-CF07-61C8CD909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56973-64BD-6FD5-1D29-23459ABCBD7E}"/>
              </a:ext>
            </a:extLst>
          </p:cNvPr>
          <p:cNvSpPr>
            <a:spLocks noGrp="1"/>
          </p:cNvSpPr>
          <p:nvPr>
            <p:ph type="title"/>
          </p:nvPr>
        </p:nvSpPr>
        <p:spPr/>
        <p:txBody>
          <a:bodyPr/>
          <a:lstStyle/>
          <a:p>
            <a:r>
              <a:rPr lang="en-US" dirty="0"/>
              <a:t>6 Gifted Profiles</a:t>
            </a:r>
            <a:br>
              <a:rPr lang="en-US" dirty="0"/>
            </a:br>
            <a:r>
              <a:rPr lang="en-US" sz="1500" dirty="0"/>
              <a:t>“Profiles of Gifted” 1988 George Belts &amp; Maureen </a:t>
            </a:r>
            <a:r>
              <a:rPr lang="en-US" sz="1500" dirty="0" err="1"/>
              <a:t>Neiheart</a:t>
            </a:r>
            <a:endParaRPr lang="en-US" dirty="0"/>
          </a:p>
        </p:txBody>
      </p:sp>
      <p:graphicFrame>
        <p:nvGraphicFramePr>
          <p:cNvPr id="7" name="Content Placeholder 6">
            <a:extLst>
              <a:ext uri="{FF2B5EF4-FFF2-40B4-BE49-F238E27FC236}">
                <a16:creationId xmlns:a16="http://schemas.microsoft.com/office/drawing/2014/main" id="{BB0A0C1C-F65B-1CB4-AD30-279EE71A7699}"/>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31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7EE51B-C075-6D54-E8F6-A06144ECC43B}"/>
              </a:ext>
            </a:extLst>
          </p:cNvPr>
          <p:cNvSpPr>
            <a:spLocks noGrp="1"/>
          </p:cNvSpPr>
          <p:nvPr>
            <p:ph type="title"/>
          </p:nvPr>
        </p:nvSpPr>
        <p:spPr/>
        <p:txBody>
          <a:bodyPr/>
          <a:lstStyle/>
          <a:p>
            <a:r>
              <a:rPr lang="en-US" dirty="0"/>
              <a:t>Betts &amp; Neihart’s Six Types of Gifted Students</a:t>
            </a:r>
          </a:p>
        </p:txBody>
      </p:sp>
      <p:sp>
        <p:nvSpPr>
          <p:cNvPr id="5" name="Text Placeholder 4">
            <a:extLst>
              <a:ext uri="{FF2B5EF4-FFF2-40B4-BE49-F238E27FC236}">
                <a16:creationId xmlns:a16="http://schemas.microsoft.com/office/drawing/2014/main" id="{C5A3F94D-54CC-E343-C4C5-3C55ED55EA98}"/>
              </a:ext>
            </a:extLst>
          </p:cNvPr>
          <p:cNvSpPr>
            <a:spLocks noGrp="1"/>
          </p:cNvSpPr>
          <p:nvPr>
            <p:ph type="body" idx="1"/>
          </p:nvPr>
        </p:nvSpPr>
        <p:spPr/>
        <p:txBody>
          <a:bodyPr>
            <a:normAutofit/>
          </a:bodyPr>
          <a:lstStyle/>
          <a:p>
            <a:pPr marL="257175" indent="-257175">
              <a:buFont typeface="Arial" panose="020B0604020202020204" pitchFamily="34" charset="0"/>
              <a:buChar char="•"/>
            </a:pPr>
            <a:r>
              <a:rPr lang="en-US" dirty="0"/>
              <a:t>The Traditional</a:t>
            </a:r>
          </a:p>
          <a:p>
            <a:pPr marL="257175" indent="-257175">
              <a:buFont typeface="Arial" panose="020B0604020202020204" pitchFamily="34" charset="0"/>
              <a:buChar char="•"/>
            </a:pPr>
            <a:r>
              <a:rPr lang="en-US" dirty="0"/>
              <a:t>The Challenging</a:t>
            </a:r>
          </a:p>
          <a:p>
            <a:pPr marL="257175" indent="-257175">
              <a:buFont typeface="Arial" panose="020B0604020202020204" pitchFamily="34" charset="0"/>
              <a:buChar char="•"/>
            </a:pPr>
            <a:r>
              <a:rPr lang="en-US" dirty="0"/>
              <a:t>The Underground</a:t>
            </a:r>
          </a:p>
          <a:p>
            <a:pPr marL="257175" indent="-257175">
              <a:buFont typeface="Arial" panose="020B0604020202020204" pitchFamily="34" charset="0"/>
              <a:buChar char="•"/>
            </a:pPr>
            <a:r>
              <a:rPr lang="en-US" dirty="0"/>
              <a:t>The At-Risk</a:t>
            </a:r>
          </a:p>
          <a:p>
            <a:pPr marL="257175" indent="-257175">
              <a:buFont typeface="Arial" panose="020B0604020202020204" pitchFamily="34" charset="0"/>
              <a:buChar char="•"/>
            </a:pPr>
            <a:r>
              <a:rPr lang="en-US" dirty="0"/>
              <a:t>2E</a:t>
            </a:r>
          </a:p>
          <a:p>
            <a:pPr marL="257175" indent="-257175">
              <a:buFont typeface="Arial" panose="020B0604020202020204" pitchFamily="34" charset="0"/>
              <a:buChar char="•"/>
            </a:pPr>
            <a:r>
              <a:rPr lang="en-US" dirty="0"/>
              <a:t>The Autonomous</a:t>
            </a:r>
          </a:p>
        </p:txBody>
      </p:sp>
      <p:pic>
        <p:nvPicPr>
          <p:cNvPr id="8" name="Picture 7" descr="A picture containing shape&#10;&#10;AI-generated content may be incorrect.">
            <a:hlinkClick r:id="rId3"/>
            <a:extLst>
              <a:ext uri="{FF2B5EF4-FFF2-40B4-BE49-F238E27FC236}">
                <a16:creationId xmlns:a16="http://schemas.microsoft.com/office/drawing/2014/main" id="{B705E877-82E3-5003-4A4C-DB4C8D7F7796}"/>
              </a:ext>
            </a:extLst>
          </p:cNvPr>
          <p:cNvPicPr>
            <a:picLocks noChangeAspect="1"/>
          </p:cNvPicPr>
          <p:nvPr/>
        </p:nvPicPr>
        <p:blipFill>
          <a:blip r:embed="rId4"/>
          <a:stretch>
            <a:fillRect/>
          </a:stretch>
        </p:blipFill>
        <p:spPr>
          <a:xfrm>
            <a:off x="4197494" y="1268016"/>
            <a:ext cx="4372929" cy="2459772"/>
          </a:xfrm>
          <a:prstGeom prst="rect">
            <a:avLst/>
          </a:prstGeom>
        </p:spPr>
      </p:pic>
    </p:spTree>
    <p:extLst>
      <p:ext uri="{BB962C8B-B14F-4D97-AF65-F5344CB8AC3E}">
        <p14:creationId xmlns:p14="http://schemas.microsoft.com/office/powerpoint/2010/main" val="111671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31CA-5F1F-B32C-455E-229A16BCC7EF}"/>
              </a:ext>
            </a:extLst>
          </p:cNvPr>
          <p:cNvSpPr>
            <a:spLocks noGrp="1"/>
          </p:cNvSpPr>
          <p:nvPr>
            <p:ph type="title"/>
          </p:nvPr>
        </p:nvSpPr>
        <p:spPr/>
        <p:txBody>
          <a:bodyPr/>
          <a:lstStyle/>
          <a:p>
            <a:r>
              <a:rPr lang="en-US" dirty="0"/>
              <a:t>Traditional Gifted</a:t>
            </a:r>
          </a:p>
        </p:txBody>
      </p:sp>
      <p:sp>
        <p:nvSpPr>
          <p:cNvPr id="4" name="Content Placeholder 3">
            <a:extLst>
              <a:ext uri="{FF2B5EF4-FFF2-40B4-BE49-F238E27FC236}">
                <a16:creationId xmlns:a16="http://schemas.microsoft.com/office/drawing/2014/main" id="{C77D33B4-3085-D5F8-F35C-8F3059AFB9C6}"/>
              </a:ext>
            </a:extLst>
          </p:cNvPr>
          <p:cNvSpPr>
            <a:spLocks noGrp="1"/>
          </p:cNvSpPr>
          <p:nvPr>
            <p:ph sz="half" idx="1"/>
          </p:nvPr>
        </p:nvSpPr>
        <p:spPr/>
        <p:txBody>
          <a:bodyPr/>
          <a:lstStyle/>
          <a:p>
            <a:pPr marL="139700" indent="0">
              <a:buNone/>
            </a:pPr>
            <a:r>
              <a:rPr lang="en-US" b="1" dirty="0"/>
              <a:t>Feelings &amp; Attitudes</a:t>
            </a:r>
          </a:p>
          <a:p>
            <a:pPr lvl="1"/>
            <a:r>
              <a:rPr lang="en-US" dirty="0"/>
              <a:t>Does well in school</a:t>
            </a:r>
          </a:p>
          <a:p>
            <a:pPr lvl="1"/>
            <a:r>
              <a:rPr lang="en-US" dirty="0"/>
              <a:t>Perfectionist</a:t>
            </a:r>
          </a:p>
          <a:p>
            <a:pPr lvl="1"/>
            <a:r>
              <a:rPr lang="en-US" dirty="0"/>
              <a:t>Eager to please</a:t>
            </a:r>
          </a:p>
        </p:txBody>
      </p:sp>
      <p:sp>
        <p:nvSpPr>
          <p:cNvPr id="5" name="Content Placeholder 4">
            <a:extLst>
              <a:ext uri="{FF2B5EF4-FFF2-40B4-BE49-F238E27FC236}">
                <a16:creationId xmlns:a16="http://schemas.microsoft.com/office/drawing/2014/main" id="{4CB0F1EC-C2CD-C02A-82F1-56EAB45CEBAE}"/>
              </a:ext>
            </a:extLst>
          </p:cNvPr>
          <p:cNvSpPr>
            <a:spLocks noGrp="1"/>
          </p:cNvSpPr>
          <p:nvPr>
            <p:ph sz="half" idx="2"/>
          </p:nvPr>
        </p:nvSpPr>
        <p:spPr/>
        <p:txBody>
          <a:bodyPr/>
          <a:lstStyle/>
          <a:p>
            <a:pPr marL="139700" indent="0">
              <a:buNone/>
            </a:pPr>
            <a:r>
              <a:rPr lang="en-US" b="1" dirty="0"/>
              <a:t>Behavior</a:t>
            </a:r>
          </a:p>
          <a:p>
            <a:pPr lvl="1"/>
            <a:r>
              <a:rPr lang="en-US" dirty="0"/>
              <a:t>Seeks teacher approval</a:t>
            </a:r>
          </a:p>
          <a:p>
            <a:pPr lvl="1"/>
            <a:r>
              <a:rPr lang="en-US" dirty="0"/>
              <a:t>Avoids risks – chooses safe activities</a:t>
            </a:r>
          </a:p>
          <a:p>
            <a:pPr lvl="1"/>
            <a:r>
              <a:rPr lang="en-US" dirty="0"/>
              <a:t>Accepts &amp; Conforms</a:t>
            </a:r>
          </a:p>
          <a:p>
            <a:pPr lvl="1"/>
            <a:r>
              <a:rPr lang="en-US" dirty="0"/>
              <a:t>Gets good grades</a:t>
            </a:r>
          </a:p>
        </p:txBody>
      </p:sp>
      <p:pic>
        <p:nvPicPr>
          <p:cNvPr id="6" name="Picture 5">
            <a:extLst>
              <a:ext uri="{FF2B5EF4-FFF2-40B4-BE49-F238E27FC236}">
                <a16:creationId xmlns:a16="http://schemas.microsoft.com/office/drawing/2014/main" id="{9EF5565B-9682-5B92-5CF5-805B90F534D1}"/>
              </a:ext>
            </a:extLst>
          </p:cNvPr>
          <p:cNvPicPr>
            <a:picLocks noChangeAspect="1"/>
          </p:cNvPicPr>
          <p:nvPr/>
        </p:nvPicPr>
        <p:blipFill>
          <a:blip r:embed="rId3"/>
          <a:stretch>
            <a:fillRect/>
          </a:stretch>
        </p:blipFill>
        <p:spPr>
          <a:xfrm>
            <a:off x="3206809" y="3043905"/>
            <a:ext cx="1234868" cy="1234868"/>
          </a:xfrm>
          <a:prstGeom prst="rect">
            <a:avLst/>
          </a:prstGeom>
        </p:spPr>
      </p:pic>
    </p:spTree>
    <p:extLst>
      <p:ext uri="{BB962C8B-B14F-4D97-AF65-F5344CB8AC3E}">
        <p14:creationId xmlns:p14="http://schemas.microsoft.com/office/powerpoint/2010/main" val="3766900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3CA2-AC52-C8A9-0A9D-D513AB768732}"/>
              </a:ext>
            </a:extLst>
          </p:cNvPr>
          <p:cNvSpPr>
            <a:spLocks noGrp="1"/>
          </p:cNvSpPr>
          <p:nvPr>
            <p:ph type="title"/>
          </p:nvPr>
        </p:nvSpPr>
        <p:spPr/>
        <p:txBody>
          <a:bodyPr/>
          <a:lstStyle/>
          <a:p>
            <a:r>
              <a:rPr lang="en-US" dirty="0"/>
              <a:t>Traditional	</a:t>
            </a:r>
          </a:p>
        </p:txBody>
      </p:sp>
      <p:sp>
        <p:nvSpPr>
          <p:cNvPr id="3" name="Content Placeholder 2">
            <a:extLst>
              <a:ext uri="{FF2B5EF4-FFF2-40B4-BE49-F238E27FC236}">
                <a16:creationId xmlns:a16="http://schemas.microsoft.com/office/drawing/2014/main" id="{8F8AF5C7-F829-BD6C-346E-39F85CD59757}"/>
              </a:ext>
            </a:extLst>
          </p:cNvPr>
          <p:cNvSpPr>
            <a:spLocks noGrp="1"/>
          </p:cNvSpPr>
          <p:nvPr>
            <p:ph sz="half" idx="1"/>
          </p:nvPr>
        </p:nvSpPr>
        <p:spPr/>
        <p:txBody>
          <a:bodyPr/>
          <a:lstStyle/>
          <a:p>
            <a:r>
              <a:rPr lang="en-US" dirty="0"/>
              <a:t>Needs</a:t>
            </a:r>
          </a:p>
          <a:p>
            <a:pPr lvl="1"/>
            <a:r>
              <a:rPr lang="en-US" dirty="0"/>
              <a:t>To take risks</a:t>
            </a:r>
          </a:p>
          <a:p>
            <a:pPr lvl="1"/>
            <a:r>
              <a:rPr lang="en-US" dirty="0"/>
              <a:t>Creativity development</a:t>
            </a:r>
          </a:p>
          <a:p>
            <a:pPr lvl="1"/>
            <a:r>
              <a:rPr lang="en-US" dirty="0"/>
              <a:t>Higher-level study skills</a:t>
            </a:r>
          </a:p>
        </p:txBody>
      </p:sp>
      <p:sp>
        <p:nvSpPr>
          <p:cNvPr id="4" name="Content Placeholder 3">
            <a:extLst>
              <a:ext uri="{FF2B5EF4-FFF2-40B4-BE49-F238E27FC236}">
                <a16:creationId xmlns:a16="http://schemas.microsoft.com/office/drawing/2014/main" id="{AE25806D-7F37-BB2F-DBB4-27C5451EA907}"/>
              </a:ext>
            </a:extLst>
          </p:cNvPr>
          <p:cNvSpPr>
            <a:spLocks noGrp="1"/>
          </p:cNvSpPr>
          <p:nvPr>
            <p:ph sz="half" idx="2"/>
          </p:nvPr>
        </p:nvSpPr>
        <p:spPr/>
        <p:txBody>
          <a:bodyPr/>
          <a:lstStyle/>
          <a:p>
            <a:r>
              <a:rPr lang="en-US" dirty="0"/>
              <a:t>Adult/Peer Perceptions</a:t>
            </a:r>
          </a:p>
          <a:p>
            <a:pPr lvl="1"/>
            <a:r>
              <a:rPr lang="en-US" dirty="0"/>
              <a:t>Loved by teachers</a:t>
            </a:r>
          </a:p>
          <a:p>
            <a:pPr lvl="1"/>
            <a:r>
              <a:rPr lang="en-US" dirty="0"/>
              <a:t>Will succeed on their own</a:t>
            </a:r>
          </a:p>
          <a:p>
            <a:pPr lvl="1"/>
            <a:r>
              <a:rPr lang="en-US" dirty="0"/>
              <a:t>Abilities are over-estimated by parents</a:t>
            </a:r>
          </a:p>
        </p:txBody>
      </p:sp>
      <p:pic>
        <p:nvPicPr>
          <p:cNvPr id="5" name="Picture 4">
            <a:extLst>
              <a:ext uri="{FF2B5EF4-FFF2-40B4-BE49-F238E27FC236}">
                <a16:creationId xmlns:a16="http://schemas.microsoft.com/office/drawing/2014/main" id="{85897774-99AD-0A2C-D4BB-008612235492}"/>
              </a:ext>
            </a:extLst>
          </p:cNvPr>
          <p:cNvPicPr>
            <a:picLocks noChangeAspect="1"/>
          </p:cNvPicPr>
          <p:nvPr/>
        </p:nvPicPr>
        <p:blipFill>
          <a:blip r:embed="rId3"/>
          <a:stretch>
            <a:fillRect/>
          </a:stretch>
        </p:blipFill>
        <p:spPr>
          <a:xfrm>
            <a:off x="3903292" y="3460513"/>
            <a:ext cx="914400" cy="914400"/>
          </a:xfrm>
          <a:prstGeom prst="rect">
            <a:avLst/>
          </a:prstGeom>
        </p:spPr>
      </p:pic>
    </p:spTree>
    <p:extLst>
      <p:ext uri="{BB962C8B-B14F-4D97-AF65-F5344CB8AC3E}">
        <p14:creationId xmlns:p14="http://schemas.microsoft.com/office/powerpoint/2010/main" val="162031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FB4FE-1C1D-7E74-45A4-1EA5A699B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29811-EDA5-A784-456D-22696276F389}"/>
              </a:ext>
            </a:extLst>
          </p:cNvPr>
          <p:cNvSpPr>
            <a:spLocks noGrp="1"/>
          </p:cNvSpPr>
          <p:nvPr>
            <p:ph type="title"/>
          </p:nvPr>
        </p:nvSpPr>
        <p:spPr/>
        <p:txBody>
          <a:bodyPr/>
          <a:lstStyle/>
          <a:p>
            <a:r>
              <a:rPr lang="en-US" dirty="0"/>
              <a:t>Traditional Supports	</a:t>
            </a:r>
          </a:p>
        </p:txBody>
      </p:sp>
      <p:sp>
        <p:nvSpPr>
          <p:cNvPr id="3" name="Content Placeholder 2">
            <a:extLst>
              <a:ext uri="{FF2B5EF4-FFF2-40B4-BE49-F238E27FC236}">
                <a16:creationId xmlns:a16="http://schemas.microsoft.com/office/drawing/2014/main" id="{D699DD98-299F-F32B-397F-51E9CDCDE3ED}"/>
              </a:ext>
            </a:extLst>
          </p:cNvPr>
          <p:cNvSpPr>
            <a:spLocks noGrp="1"/>
          </p:cNvSpPr>
          <p:nvPr>
            <p:ph sz="half" idx="1"/>
          </p:nvPr>
        </p:nvSpPr>
        <p:spPr/>
        <p:txBody>
          <a:bodyPr/>
          <a:lstStyle/>
          <a:p>
            <a:pPr marL="139700" indent="0">
              <a:buNone/>
            </a:pPr>
            <a:r>
              <a:rPr lang="en-US" b="1" dirty="0"/>
              <a:t>Home Support</a:t>
            </a:r>
          </a:p>
          <a:p>
            <a:pPr lvl="1"/>
            <a:r>
              <a:rPr lang="en-US" dirty="0"/>
              <a:t>Freedom to make choices</a:t>
            </a:r>
          </a:p>
          <a:p>
            <a:pPr lvl="1"/>
            <a:r>
              <a:rPr lang="en-US" dirty="0"/>
              <a:t>Risk-taking experiences</a:t>
            </a:r>
          </a:p>
          <a:p>
            <a:pPr lvl="1"/>
            <a:r>
              <a:rPr lang="en-US" dirty="0"/>
              <a:t>Affirm the child</a:t>
            </a:r>
          </a:p>
          <a:p>
            <a:pPr lvl="1"/>
            <a:r>
              <a:rPr lang="en-US" dirty="0"/>
              <a:t>Ability to cope with challenges</a:t>
            </a:r>
          </a:p>
        </p:txBody>
      </p:sp>
      <p:sp>
        <p:nvSpPr>
          <p:cNvPr id="4" name="Content Placeholder 3">
            <a:extLst>
              <a:ext uri="{FF2B5EF4-FFF2-40B4-BE49-F238E27FC236}">
                <a16:creationId xmlns:a16="http://schemas.microsoft.com/office/drawing/2014/main" id="{A2EAE2BB-4E2B-D680-533D-7567C8365B6F}"/>
              </a:ext>
            </a:extLst>
          </p:cNvPr>
          <p:cNvSpPr>
            <a:spLocks noGrp="1"/>
          </p:cNvSpPr>
          <p:nvPr>
            <p:ph sz="half" idx="2"/>
          </p:nvPr>
        </p:nvSpPr>
        <p:spPr/>
        <p:txBody>
          <a:bodyPr/>
          <a:lstStyle/>
          <a:p>
            <a:pPr marL="139700" indent="0">
              <a:buNone/>
            </a:pPr>
            <a:r>
              <a:rPr lang="en-US" b="1" dirty="0"/>
              <a:t>School Support</a:t>
            </a:r>
          </a:p>
          <a:p>
            <a:pPr lvl="1"/>
            <a:r>
              <a:rPr lang="en-US" dirty="0"/>
              <a:t>Needs more than AP, IB, &amp; Honors</a:t>
            </a:r>
          </a:p>
          <a:p>
            <a:pPr lvl="1"/>
            <a:r>
              <a:rPr lang="en-US" dirty="0"/>
              <a:t>Activities that push out of comfort zone</a:t>
            </a:r>
          </a:p>
          <a:p>
            <a:pPr lvl="1"/>
            <a:r>
              <a:rPr lang="en-US" dirty="0"/>
              <a:t>Development of independent learning skills</a:t>
            </a:r>
          </a:p>
          <a:p>
            <a:pPr lvl="1"/>
            <a:r>
              <a:rPr lang="en-US" dirty="0"/>
              <a:t>Time with intellectual peers</a:t>
            </a:r>
          </a:p>
        </p:txBody>
      </p:sp>
      <p:pic>
        <p:nvPicPr>
          <p:cNvPr id="5" name="Picture 4">
            <a:extLst>
              <a:ext uri="{FF2B5EF4-FFF2-40B4-BE49-F238E27FC236}">
                <a16:creationId xmlns:a16="http://schemas.microsoft.com/office/drawing/2014/main" id="{12400A13-7169-6F56-3F2E-3003F29A6DE3}"/>
              </a:ext>
            </a:extLst>
          </p:cNvPr>
          <p:cNvPicPr>
            <a:picLocks noChangeAspect="1"/>
          </p:cNvPicPr>
          <p:nvPr/>
        </p:nvPicPr>
        <p:blipFill>
          <a:blip r:embed="rId3"/>
          <a:stretch>
            <a:fillRect/>
          </a:stretch>
        </p:blipFill>
        <p:spPr>
          <a:xfrm>
            <a:off x="3903292" y="3460513"/>
            <a:ext cx="914400" cy="914400"/>
          </a:xfrm>
          <a:prstGeom prst="rect">
            <a:avLst/>
          </a:prstGeom>
        </p:spPr>
      </p:pic>
    </p:spTree>
    <p:extLst>
      <p:ext uri="{BB962C8B-B14F-4D97-AF65-F5344CB8AC3E}">
        <p14:creationId xmlns:p14="http://schemas.microsoft.com/office/powerpoint/2010/main" val="98699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468056-3974-0CA5-D493-5B796F4429E8}"/>
              </a:ext>
            </a:extLst>
          </p:cNvPr>
          <p:cNvSpPr>
            <a:spLocks noGrp="1"/>
          </p:cNvSpPr>
          <p:nvPr>
            <p:ph type="title"/>
          </p:nvPr>
        </p:nvSpPr>
        <p:spPr/>
        <p:txBody>
          <a:bodyPr/>
          <a:lstStyle/>
          <a:p>
            <a:r>
              <a:rPr lang="en-US" dirty="0"/>
              <a:t>Traditional Examples</a:t>
            </a:r>
          </a:p>
        </p:txBody>
      </p:sp>
      <p:sp>
        <p:nvSpPr>
          <p:cNvPr id="4" name="Content Placeholder 3">
            <a:extLst>
              <a:ext uri="{FF2B5EF4-FFF2-40B4-BE49-F238E27FC236}">
                <a16:creationId xmlns:a16="http://schemas.microsoft.com/office/drawing/2014/main" id="{01788406-5B90-98A7-10D5-30AA9F82D73E}"/>
              </a:ext>
            </a:extLst>
          </p:cNvPr>
          <p:cNvSpPr>
            <a:spLocks noGrp="1"/>
          </p:cNvSpPr>
          <p:nvPr>
            <p:ph sz="half" idx="1"/>
          </p:nvPr>
        </p:nvSpPr>
        <p:spPr/>
        <p:txBody>
          <a:bodyPr/>
          <a:lstStyle/>
          <a:p>
            <a:pPr marL="139700" indent="0">
              <a:buNone/>
            </a:pPr>
            <a:r>
              <a:rPr lang="en-US" b="1" dirty="0"/>
              <a:t>Examples:</a:t>
            </a:r>
          </a:p>
          <a:p>
            <a:pPr lvl="1"/>
            <a:r>
              <a:rPr lang="en-US" dirty="0"/>
              <a:t>Emma Watson</a:t>
            </a:r>
          </a:p>
          <a:p>
            <a:pPr lvl="1"/>
            <a:r>
              <a:rPr lang="en-US" dirty="0"/>
              <a:t>Princess Leia</a:t>
            </a:r>
          </a:p>
          <a:p>
            <a:pPr lvl="1"/>
            <a:r>
              <a:rPr lang="en-US" dirty="0"/>
              <a:t>Lisa Simpson</a:t>
            </a:r>
          </a:p>
          <a:p>
            <a:pPr lvl="1"/>
            <a:r>
              <a:rPr lang="en-US" dirty="0"/>
              <a:t>Marie Curie</a:t>
            </a:r>
          </a:p>
          <a:p>
            <a:pPr lvl="1"/>
            <a:r>
              <a:rPr lang="en-US" dirty="0"/>
              <a:t>Barack Obama</a:t>
            </a:r>
          </a:p>
          <a:p>
            <a:pPr lvl="1"/>
            <a:r>
              <a:rPr lang="en-US" dirty="0"/>
              <a:t>Taylor Swift</a:t>
            </a:r>
          </a:p>
        </p:txBody>
      </p:sp>
      <p:pic>
        <p:nvPicPr>
          <p:cNvPr id="6" name="Content Placeholder 5">
            <a:extLst>
              <a:ext uri="{FF2B5EF4-FFF2-40B4-BE49-F238E27FC236}">
                <a16:creationId xmlns:a16="http://schemas.microsoft.com/office/drawing/2014/main" id="{DD2E7EAA-06F4-6846-1FC6-530E4642F4D8}"/>
              </a:ext>
            </a:extLst>
          </p:cNvPr>
          <p:cNvPicPr>
            <a:picLocks noGrp="1" noChangeAspect="1"/>
          </p:cNvPicPr>
          <p:nvPr>
            <p:ph sz="half" idx="2"/>
          </p:nvPr>
        </p:nvPicPr>
        <p:blipFill>
          <a:blip r:embed="rId3"/>
          <a:stretch>
            <a:fillRect/>
          </a:stretch>
        </p:blipFill>
        <p:spPr>
          <a:xfrm>
            <a:off x="7373106" y="672613"/>
            <a:ext cx="843954" cy="843954"/>
          </a:xfrm>
          <a:prstGeom prst="rect">
            <a:avLst/>
          </a:prstGeom>
        </p:spPr>
      </p:pic>
      <p:pic>
        <p:nvPicPr>
          <p:cNvPr id="3074" name="Picture 2" descr="Lisa Simpson - Wikipedia">
            <a:extLst>
              <a:ext uri="{FF2B5EF4-FFF2-40B4-BE49-F238E27FC236}">
                <a16:creationId xmlns:a16="http://schemas.microsoft.com/office/drawing/2014/main" id="{8AC07C20-6CB9-ADC9-47E7-5DFD2D33E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711" y="770930"/>
            <a:ext cx="219075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22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FC16-27D8-74D9-F3F3-69C223845EDA}"/>
              </a:ext>
            </a:extLst>
          </p:cNvPr>
          <p:cNvSpPr>
            <a:spLocks noGrp="1"/>
          </p:cNvSpPr>
          <p:nvPr>
            <p:ph type="title"/>
          </p:nvPr>
        </p:nvSpPr>
        <p:spPr/>
        <p:txBody>
          <a:bodyPr/>
          <a:lstStyle/>
          <a:p>
            <a:r>
              <a:rPr lang="en-US" dirty="0"/>
              <a:t>The Challenging</a:t>
            </a:r>
          </a:p>
        </p:txBody>
      </p:sp>
      <p:sp>
        <p:nvSpPr>
          <p:cNvPr id="3" name="Content Placeholder 2">
            <a:extLst>
              <a:ext uri="{FF2B5EF4-FFF2-40B4-BE49-F238E27FC236}">
                <a16:creationId xmlns:a16="http://schemas.microsoft.com/office/drawing/2014/main" id="{BD2EA263-8F31-E1DC-BD90-D45579874CD2}"/>
              </a:ext>
            </a:extLst>
          </p:cNvPr>
          <p:cNvSpPr>
            <a:spLocks noGrp="1"/>
          </p:cNvSpPr>
          <p:nvPr>
            <p:ph sz="half" idx="1"/>
          </p:nvPr>
        </p:nvSpPr>
        <p:spPr/>
        <p:txBody>
          <a:bodyPr/>
          <a:lstStyle/>
          <a:p>
            <a:r>
              <a:rPr lang="en-US" b="1" dirty="0"/>
              <a:t>Feelings &amp; Attitudes</a:t>
            </a:r>
          </a:p>
          <a:p>
            <a:pPr lvl="1"/>
            <a:r>
              <a:rPr lang="en-US" dirty="0"/>
              <a:t>Highly creative</a:t>
            </a:r>
          </a:p>
          <a:p>
            <a:pPr lvl="1"/>
            <a:r>
              <a:rPr lang="en-US" dirty="0"/>
              <a:t>Board &amp; frustrated</a:t>
            </a:r>
          </a:p>
          <a:p>
            <a:pPr lvl="1"/>
            <a:r>
              <a:rPr lang="en-US" dirty="0"/>
              <a:t>Impatient &amp; Defensive</a:t>
            </a:r>
          </a:p>
          <a:p>
            <a:pPr lvl="1"/>
            <a:r>
              <a:rPr lang="en-US" dirty="0"/>
              <a:t>Will not work for the grade</a:t>
            </a:r>
          </a:p>
        </p:txBody>
      </p:sp>
      <p:sp>
        <p:nvSpPr>
          <p:cNvPr id="4" name="Content Placeholder 3">
            <a:extLst>
              <a:ext uri="{FF2B5EF4-FFF2-40B4-BE49-F238E27FC236}">
                <a16:creationId xmlns:a16="http://schemas.microsoft.com/office/drawing/2014/main" id="{9C28BD11-904D-00F2-7E38-2EAE89094C14}"/>
              </a:ext>
            </a:extLst>
          </p:cNvPr>
          <p:cNvSpPr>
            <a:spLocks noGrp="1"/>
          </p:cNvSpPr>
          <p:nvPr>
            <p:ph sz="half" idx="2"/>
          </p:nvPr>
        </p:nvSpPr>
        <p:spPr/>
        <p:txBody>
          <a:bodyPr/>
          <a:lstStyle/>
          <a:p>
            <a:r>
              <a:rPr lang="en-US" b="1" dirty="0"/>
              <a:t>Behaviors</a:t>
            </a:r>
          </a:p>
          <a:p>
            <a:pPr lvl="1"/>
            <a:r>
              <a:rPr lang="en-US" dirty="0"/>
              <a:t>Challenges the teacher/authority</a:t>
            </a:r>
          </a:p>
          <a:p>
            <a:pPr lvl="1"/>
            <a:r>
              <a:rPr lang="en-US" dirty="0"/>
              <a:t>Questions rules, policies</a:t>
            </a:r>
          </a:p>
          <a:p>
            <a:pPr lvl="1"/>
            <a:r>
              <a:rPr lang="en-US" dirty="0"/>
              <a:t>Honest &amp; direct</a:t>
            </a:r>
          </a:p>
          <a:p>
            <a:pPr lvl="1"/>
            <a:r>
              <a:rPr lang="en-US" dirty="0"/>
              <a:t>Stands up for Convictions</a:t>
            </a:r>
          </a:p>
        </p:txBody>
      </p:sp>
      <p:pic>
        <p:nvPicPr>
          <p:cNvPr id="5" name="Picture 4">
            <a:extLst>
              <a:ext uri="{FF2B5EF4-FFF2-40B4-BE49-F238E27FC236}">
                <a16:creationId xmlns:a16="http://schemas.microsoft.com/office/drawing/2014/main" id="{8210DA00-068C-E117-5084-DE8F50BF66A4}"/>
              </a:ext>
            </a:extLst>
          </p:cNvPr>
          <p:cNvPicPr>
            <a:picLocks noChangeAspect="1"/>
          </p:cNvPicPr>
          <p:nvPr/>
        </p:nvPicPr>
        <p:blipFill>
          <a:blip r:embed="rId3"/>
          <a:stretch>
            <a:fillRect/>
          </a:stretch>
        </p:blipFill>
        <p:spPr>
          <a:xfrm>
            <a:off x="3807152" y="3556653"/>
            <a:ext cx="914400" cy="914400"/>
          </a:xfrm>
          <a:prstGeom prst="rect">
            <a:avLst/>
          </a:prstGeom>
        </p:spPr>
      </p:pic>
    </p:spTree>
    <p:extLst>
      <p:ext uri="{BB962C8B-B14F-4D97-AF65-F5344CB8AC3E}">
        <p14:creationId xmlns:p14="http://schemas.microsoft.com/office/powerpoint/2010/main" val="155321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Arc 3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1" y="36787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AC4DFBDB-6B44-69DC-0B1F-4BD7DF422585}"/>
              </a:ext>
            </a:extLst>
          </p:cNvPr>
          <p:cNvSpPr>
            <a:spLocks noGrp="1"/>
          </p:cNvSpPr>
          <p:nvPr>
            <p:ph type="title"/>
          </p:nvPr>
        </p:nvSpPr>
        <p:spPr>
          <a:xfrm>
            <a:off x="4421221" y="359619"/>
            <a:ext cx="4094129" cy="994173"/>
          </a:xfrm>
        </p:spPr>
        <p:txBody>
          <a:bodyPr vert="horz" lIns="91440" tIns="45720" rIns="91440" bIns="45720" rtlCol="0" anchor="ctr">
            <a:normAutofit/>
          </a:bodyPr>
          <a:lstStyle/>
          <a:p>
            <a:pPr>
              <a:spcBef>
                <a:spcPct val="0"/>
              </a:spcBef>
            </a:pPr>
            <a:r>
              <a:rPr lang="en-US" sz="4400" kern="1200">
                <a:solidFill>
                  <a:schemeClr val="tx1"/>
                </a:solidFill>
                <a:latin typeface="+mj-lt"/>
                <a:ea typeface="+mj-ea"/>
                <a:cs typeface="+mj-cs"/>
              </a:rPr>
              <a:t>Agenda</a:t>
            </a:r>
          </a:p>
        </p:txBody>
      </p:sp>
      <p:sp>
        <p:nvSpPr>
          <p:cNvPr id="37" name="Freeform: Shape 3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480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A494D36E-59A8-50EA-C51D-A6ADD50CA90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7386" y="716577"/>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5" name="Text Placeholder 3">
            <a:extLst>
              <a:ext uri="{FF2B5EF4-FFF2-40B4-BE49-F238E27FC236}">
                <a16:creationId xmlns:a16="http://schemas.microsoft.com/office/drawing/2014/main" id="{210281B0-CA36-BF7F-E26C-4CF6F3F83A82}"/>
              </a:ext>
            </a:extLst>
          </p:cNvPr>
          <p:cNvSpPr>
            <a:spLocks noGrp="1"/>
          </p:cNvSpPr>
          <p:nvPr>
            <p:ph type="body" sz="half" idx="2"/>
          </p:nvPr>
        </p:nvSpPr>
        <p:spPr>
          <a:xfrm>
            <a:off x="4421221" y="1488332"/>
            <a:ext cx="4094129" cy="3144390"/>
          </a:xfrm>
        </p:spPr>
        <p:txBody>
          <a:bodyPr vert="horz" lIns="91440" tIns="45720" rIns="91440" bIns="45720" rtlCol="0">
            <a:normAutofit/>
          </a:bodyPr>
          <a:lstStyle/>
          <a:p>
            <a:pPr marL="171450" indent="-228600">
              <a:buFont typeface="Arial" panose="020B0604020202020204" pitchFamily="34" charset="0"/>
              <a:buChar char="•"/>
            </a:pPr>
            <a:r>
              <a:rPr lang="en-US" kern="1200" dirty="0">
                <a:solidFill>
                  <a:schemeClr val="tx1"/>
                </a:solidFill>
                <a:latin typeface="+mn-lt"/>
                <a:ea typeface="+mn-ea"/>
                <a:cs typeface="+mn-cs"/>
              </a:rPr>
              <a:t>Myths/Facts about GT</a:t>
            </a:r>
          </a:p>
          <a:p>
            <a:pPr marL="171450" indent="-228600">
              <a:buFont typeface="Arial" panose="020B0604020202020204" pitchFamily="34" charset="0"/>
              <a:buChar char="•"/>
            </a:pPr>
            <a:r>
              <a:rPr lang="en-US" kern="1200" dirty="0">
                <a:solidFill>
                  <a:schemeClr val="tx1"/>
                </a:solidFill>
                <a:latin typeface="+mn-lt"/>
                <a:ea typeface="+mn-ea"/>
                <a:cs typeface="+mn-cs"/>
              </a:rPr>
              <a:t>What does it mean to be Gifted in Oklahoma?</a:t>
            </a:r>
          </a:p>
          <a:p>
            <a:pPr marL="171450" indent="-228600">
              <a:buFont typeface="Arial" panose="020B0604020202020204" pitchFamily="34" charset="0"/>
              <a:buChar char="•"/>
            </a:pPr>
            <a:r>
              <a:rPr lang="en-US" kern="1200" dirty="0">
                <a:solidFill>
                  <a:schemeClr val="tx1"/>
                </a:solidFill>
                <a:latin typeface="+mn-lt"/>
                <a:ea typeface="+mn-ea"/>
                <a:cs typeface="+mn-cs"/>
              </a:rPr>
              <a:t>The six types of gifted students and how to meet their needs</a:t>
            </a:r>
          </a:p>
          <a:p>
            <a:pPr marL="171450" indent="-228600">
              <a:buFont typeface="Arial" panose="020B0604020202020204" pitchFamily="34" charset="0"/>
              <a:buChar char="•"/>
            </a:pPr>
            <a:r>
              <a:rPr lang="en-US" kern="1200" dirty="0">
                <a:solidFill>
                  <a:schemeClr val="tx1"/>
                </a:solidFill>
                <a:latin typeface="+mn-lt"/>
                <a:ea typeface="+mn-ea"/>
                <a:cs typeface="+mn-cs"/>
              </a:rPr>
              <a:t>The sorting hat</a:t>
            </a:r>
          </a:p>
          <a:p>
            <a:pPr marL="171450" indent="-228600">
              <a:buFont typeface="Arial" panose="020B0604020202020204" pitchFamily="34" charset="0"/>
              <a:buChar char="•"/>
            </a:pPr>
            <a:r>
              <a:rPr lang="en-US" kern="1200" dirty="0">
                <a:solidFill>
                  <a:schemeClr val="tx1"/>
                </a:solidFill>
                <a:latin typeface="+mn-lt"/>
                <a:ea typeface="+mn-ea"/>
                <a:cs typeface="+mn-cs"/>
              </a:rPr>
              <a:t>Closing</a:t>
            </a:r>
          </a:p>
          <a:p>
            <a:pPr marL="171450" indent="-228600">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968151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DEDB5-54CA-A92E-C742-845BB8743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A637F-12E5-D3B9-2927-9F79D4CFC260}"/>
              </a:ext>
            </a:extLst>
          </p:cNvPr>
          <p:cNvSpPr>
            <a:spLocks noGrp="1"/>
          </p:cNvSpPr>
          <p:nvPr>
            <p:ph type="title"/>
          </p:nvPr>
        </p:nvSpPr>
        <p:spPr/>
        <p:txBody>
          <a:bodyPr/>
          <a:lstStyle/>
          <a:p>
            <a:r>
              <a:rPr lang="en-US" dirty="0"/>
              <a:t>The Challenging</a:t>
            </a:r>
          </a:p>
        </p:txBody>
      </p:sp>
      <p:sp>
        <p:nvSpPr>
          <p:cNvPr id="3" name="Content Placeholder 2">
            <a:extLst>
              <a:ext uri="{FF2B5EF4-FFF2-40B4-BE49-F238E27FC236}">
                <a16:creationId xmlns:a16="http://schemas.microsoft.com/office/drawing/2014/main" id="{D38A488A-FAC2-6832-FD71-CA066254900C}"/>
              </a:ext>
            </a:extLst>
          </p:cNvPr>
          <p:cNvSpPr>
            <a:spLocks noGrp="1"/>
          </p:cNvSpPr>
          <p:nvPr>
            <p:ph sz="half" idx="1"/>
          </p:nvPr>
        </p:nvSpPr>
        <p:spPr/>
        <p:txBody>
          <a:bodyPr/>
          <a:lstStyle/>
          <a:p>
            <a:pPr marL="139700" indent="0">
              <a:buNone/>
            </a:pPr>
            <a:r>
              <a:rPr lang="en-US" b="1" dirty="0"/>
              <a:t>Needs</a:t>
            </a:r>
          </a:p>
          <a:p>
            <a:pPr lvl="1"/>
            <a:r>
              <a:rPr lang="en-US" dirty="0"/>
              <a:t>To learn tact, flexibility, self-awareness, and control</a:t>
            </a:r>
          </a:p>
          <a:p>
            <a:pPr lvl="1"/>
            <a:r>
              <a:rPr lang="en-US" dirty="0"/>
              <a:t>To relate to others</a:t>
            </a:r>
          </a:p>
          <a:p>
            <a:pPr lvl="1"/>
            <a:r>
              <a:rPr lang="en-US" dirty="0"/>
              <a:t>Interpersonal skills</a:t>
            </a:r>
          </a:p>
        </p:txBody>
      </p:sp>
      <p:sp>
        <p:nvSpPr>
          <p:cNvPr id="4" name="Content Placeholder 3">
            <a:extLst>
              <a:ext uri="{FF2B5EF4-FFF2-40B4-BE49-F238E27FC236}">
                <a16:creationId xmlns:a16="http://schemas.microsoft.com/office/drawing/2014/main" id="{3AF9E8A2-52BA-5B20-9632-91902DE47E42}"/>
              </a:ext>
            </a:extLst>
          </p:cNvPr>
          <p:cNvSpPr>
            <a:spLocks noGrp="1"/>
          </p:cNvSpPr>
          <p:nvPr>
            <p:ph sz="half" idx="2"/>
          </p:nvPr>
        </p:nvSpPr>
        <p:spPr/>
        <p:txBody>
          <a:bodyPr/>
          <a:lstStyle/>
          <a:p>
            <a:pPr marL="139700" indent="0">
              <a:buNone/>
            </a:pPr>
            <a:r>
              <a:rPr lang="en-US" b="1" dirty="0"/>
              <a:t>Adult &amp; Peer perceptions</a:t>
            </a:r>
          </a:p>
          <a:p>
            <a:pPr lvl="1"/>
            <a:r>
              <a:rPr lang="en-US" dirty="0"/>
              <a:t>Irritating</a:t>
            </a:r>
          </a:p>
          <a:p>
            <a:pPr lvl="1"/>
            <a:r>
              <a:rPr lang="en-US" dirty="0"/>
              <a:t>Rebellious</a:t>
            </a:r>
          </a:p>
          <a:p>
            <a:pPr lvl="1"/>
            <a:r>
              <a:rPr lang="en-US" dirty="0"/>
              <a:t>Power struggle</a:t>
            </a:r>
          </a:p>
          <a:p>
            <a:pPr lvl="1"/>
            <a:r>
              <a:rPr lang="en-US" dirty="0"/>
              <a:t>Discipline problems</a:t>
            </a:r>
          </a:p>
          <a:p>
            <a:pPr lvl="1"/>
            <a:r>
              <a:rPr lang="en-US" dirty="0"/>
              <a:t>Peers see them as entertaining</a:t>
            </a:r>
          </a:p>
        </p:txBody>
      </p:sp>
      <p:pic>
        <p:nvPicPr>
          <p:cNvPr id="6" name="Picture 5">
            <a:extLst>
              <a:ext uri="{FF2B5EF4-FFF2-40B4-BE49-F238E27FC236}">
                <a16:creationId xmlns:a16="http://schemas.microsoft.com/office/drawing/2014/main" id="{0D602C8C-8582-283C-85C1-D3E295B18340}"/>
              </a:ext>
            </a:extLst>
          </p:cNvPr>
          <p:cNvPicPr>
            <a:picLocks noChangeAspect="1"/>
          </p:cNvPicPr>
          <p:nvPr/>
        </p:nvPicPr>
        <p:blipFill>
          <a:blip r:embed="rId3"/>
          <a:stretch>
            <a:fillRect/>
          </a:stretch>
        </p:blipFill>
        <p:spPr>
          <a:xfrm>
            <a:off x="3672021" y="3454103"/>
            <a:ext cx="914400" cy="914400"/>
          </a:xfrm>
          <a:prstGeom prst="rect">
            <a:avLst/>
          </a:prstGeom>
        </p:spPr>
      </p:pic>
    </p:spTree>
    <p:extLst>
      <p:ext uri="{BB962C8B-B14F-4D97-AF65-F5344CB8AC3E}">
        <p14:creationId xmlns:p14="http://schemas.microsoft.com/office/powerpoint/2010/main" val="246769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4738A-70BA-E663-FB42-179A3ADC5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38D52-6165-E089-0BE8-354AC38FDC7B}"/>
              </a:ext>
            </a:extLst>
          </p:cNvPr>
          <p:cNvSpPr>
            <a:spLocks noGrp="1"/>
          </p:cNvSpPr>
          <p:nvPr>
            <p:ph type="title"/>
          </p:nvPr>
        </p:nvSpPr>
        <p:spPr/>
        <p:txBody>
          <a:bodyPr/>
          <a:lstStyle/>
          <a:p>
            <a:r>
              <a:rPr lang="en-US" dirty="0"/>
              <a:t>The Challenging</a:t>
            </a:r>
          </a:p>
        </p:txBody>
      </p:sp>
      <p:sp>
        <p:nvSpPr>
          <p:cNvPr id="3" name="Content Placeholder 2">
            <a:extLst>
              <a:ext uri="{FF2B5EF4-FFF2-40B4-BE49-F238E27FC236}">
                <a16:creationId xmlns:a16="http://schemas.microsoft.com/office/drawing/2014/main" id="{DA1031DB-A8E8-F109-13D2-987CBA40FCB2}"/>
              </a:ext>
            </a:extLst>
          </p:cNvPr>
          <p:cNvSpPr>
            <a:spLocks noGrp="1"/>
          </p:cNvSpPr>
          <p:nvPr>
            <p:ph sz="half" idx="1"/>
          </p:nvPr>
        </p:nvSpPr>
        <p:spPr/>
        <p:txBody>
          <a:bodyPr/>
          <a:lstStyle/>
          <a:p>
            <a:pPr marL="139700" indent="0">
              <a:buNone/>
            </a:pPr>
            <a:r>
              <a:rPr lang="en-US" b="1" dirty="0"/>
              <a:t>Home support</a:t>
            </a:r>
          </a:p>
          <a:p>
            <a:pPr lvl="1"/>
            <a:r>
              <a:rPr lang="en-US" dirty="0"/>
              <a:t>Allow them to pursue interests</a:t>
            </a:r>
          </a:p>
          <a:p>
            <a:pPr lvl="1"/>
            <a:r>
              <a:rPr lang="en-US" dirty="0"/>
              <a:t>Model appropriate behavior</a:t>
            </a:r>
          </a:p>
          <a:p>
            <a:pPr lvl="1"/>
            <a:r>
              <a:rPr lang="en-US" dirty="0"/>
              <a:t>Affirm their strengths</a:t>
            </a:r>
          </a:p>
        </p:txBody>
      </p:sp>
      <p:sp>
        <p:nvSpPr>
          <p:cNvPr id="4" name="Content Placeholder 3">
            <a:extLst>
              <a:ext uri="{FF2B5EF4-FFF2-40B4-BE49-F238E27FC236}">
                <a16:creationId xmlns:a16="http://schemas.microsoft.com/office/drawing/2014/main" id="{04244134-D9C3-C8B5-A076-C257B0CCB291}"/>
              </a:ext>
            </a:extLst>
          </p:cNvPr>
          <p:cNvSpPr>
            <a:spLocks noGrp="1"/>
          </p:cNvSpPr>
          <p:nvPr>
            <p:ph sz="half" idx="2"/>
          </p:nvPr>
        </p:nvSpPr>
        <p:spPr/>
        <p:txBody>
          <a:bodyPr/>
          <a:lstStyle/>
          <a:p>
            <a:pPr marL="139700" indent="0">
              <a:buNone/>
            </a:pPr>
            <a:r>
              <a:rPr lang="en-US" b="1" dirty="0"/>
              <a:t>School Support</a:t>
            </a:r>
          </a:p>
          <a:p>
            <a:pPr lvl="1"/>
            <a:r>
              <a:rPr lang="en-US" dirty="0"/>
              <a:t>Dual enrollment</a:t>
            </a:r>
          </a:p>
          <a:p>
            <a:pPr lvl="1"/>
            <a:r>
              <a:rPr lang="en-US" dirty="0"/>
              <a:t>Placement with appropriate teachers</a:t>
            </a:r>
          </a:p>
          <a:p>
            <a:pPr lvl="1"/>
            <a:r>
              <a:rPr lang="en-US" dirty="0"/>
              <a:t>Direct and clear communication</a:t>
            </a:r>
          </a:p>
        </p:txBody>
      </p:sp>
      <p:pic>
        <p:nvPicPr>
          <p:cNvPr id="5" name="Picture 4">
            <a:extLst>
              <a:ext uri="{FF2B5EF4-FFF2-40B4-BE49-F238E27FC236}">
                <a16:creationId xmlns:a16="http://schemas.microsoft.com/office/drawing/2014/main" id="{1AB7BA3C-32ED-80EB-4AD0-D1365613DBB1}"/>
              </a:ext>
            </a:extLst>
          </p:cNvPr>
          <p:cNvPicPr>
            <a:picLocks noChangeAspect="1"/>
          </p:cNvPicPr>
          <p:nvPr/>
        </p:nvPicPr>
        <p:blipFill>
          <a:blip r:embed="rId3"/>
          <a:stretch>
            <a:fillRect/>
          </a:stretch>
        </p:blipFill>
        <p:spPr>
          <a:xfrm>
            <a:off x="3928929" y="3569471"/>
            <a:ext cx="914400" cy="914400"/>
          </a:xfrm>
          <a:prstGeom prst="rect">
            <a:avLst/>
          </a:prstGeom>
        </p:spPr>
      </p:pic>
    </p:spTree>
    <p:extLst>
      <p:ext uri="{BB962C8B-B14F-4D97-AF65-F5344CB8AC3E}">
        <p14:creationId xmlns:p14="http://schemas.microsoft.com/office/powerpoint/2010/main" val="95923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417C-70D9-0444-E4C5-F6F9DCE60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D7E97-8A81-D198-2304-FAC36D6C4D5C}"/>
              </a:ext>
            </a:extLst>
          </p:cNvPr>
          <p:cNvSpPr>
            <a:spLocks noGrp="1"/>
          </p:cNvSpPr>
          <p:nvPr>
            <p:ph type="title"/>
          </p:nvPr>
        </p:nvSpPr>
        <p:spPr/>
        <p:txBody>
          <a:bodyPr/>
          <a:lstStyle/>
          <a:p>
            <a:r>
              <a:rPr lang="en-US" dirty="0"/>
              <a:t>The Challenging</a:t>
            </a:r>
          </a:p>
        </p:txBody>
      </p:sp>
      <p:sp>
        <p:nvSpPr>
          <p:cNvPr id="3" name="Content Placeholder 2">
            <a:extLst>
              <a:ext uri="{FF2B5EF4-FFF2-40B4-BE49-F238E27FC236}">
                <a16:creationId xmlns:a16="http://schemas.microsoft.com/office/drawing/2014/main" id="{6A534AD9-6EBB-C140-4B34-AEB771BCDC3D}"/>
              </a:ext>
            </a:extLst>
          </p:cNvPr>
          <p:cNvSpPr>
            <a:spLocks noGrp="1"/>
          </p:cNvSpPr>
          <p:nvPr>
            <p:ph sz="half" idx="1"/>
          </p:nvPr>
        </p:nvSpPr>
        <p:spPr/>
        <p:txBody>
          <a:bodyPr/>
          <a:lstStyle/>
          <a:p>
            <a:pPr marL="139700" indent="0">
              <a:buNone/>
            </a:pPr>
            <a:r>
              <a:rPr lang="en-US" b="1" dirty="0"/>
              <a:t>Examples</a:t>
            </a:r>
          </a:p>
          <a:p>
            <a:pPr lvl="1"/>
            <a:r>
              <a:rPr lang="en-US" dirty="0"/>
              <a:t>Kevin Mc Calaster</a:t>
            </a:r>
          </a:p>
          <a:p>
            <a:pPr lvl="1"/>
            <a:r>
              <a:rPr lang="en-US" dirty="0"/>
              <a:t>Han Solo</a:t>
            </a:r>
          </a:p>
          <a:p>
            <a:pPr lvl="1"/>
            <a:r>
              <a:rPr lang="en-US" dirty="0"/>
              <a:t>Steve Jobs</a:t>
            </a:r>
          </a:p>
          <a:p>
            <a:pPr lvl="1"/>
            <a:r>
              <a:rPr lang="en-US" dirty="0"/>
              <a:t>Elon Musk</a:t>
            </a:r>
          </a:p>
          <a:p>
            <a:pPr lvl="1"/>
            <a:r>
              <a:rPr lang="en-US" dirty="0"/>
              <a:t>Tony Stark (Iron Man)</a:t>
            </a:r>
          </a:p>
        </p:txBody>
      </p:sp>
      <p:pic>
        <p:nvPicPr>
          <p:cNvPr id="5" name="Content Placeholder 4">
            <a:extLst>
              <a:ext uri="{FF2B5EF4-FFF2-40B4-BE49-F238E27FC236}">
                <a16:creationId xmlns:a16="http://schemas.microsoft.com/office/drawing/2014/main" id="{3B9E49FE-E65C-B60C-FA28-6BC9802163EE}"/>
              </a:ext>
            </a:extLst>
          </p:cNvPr>
          <p:cNvPicPr>
            <a:picLocks noGrp="1" noChangeAspect="1"/>
          </p:cNvPicPr>
          <p:nvPr>
            <p:ph sz="half" idx="2"/>
          </p:nvPr>
        </p:nvPicPr>
        <p:blipFill>
          <a:blip r:embed="rId3"/>
          <a:stretch>
            <a:fillRect/>
          </a:stretch>
        </p:blipFill>
        <p:spPr>
          <a:xfrm>
            <a:off x="6975244" y="273844"/>
            <a:ext cx="1432776" cy="1432776"/>
          </a:xfrm>
          <a:prstGeom prst="rect">
            <a:avLst/>
          </a:prstGeom>
        </p:spPr>
      </p:pic>
      <p:pic>
        <p:nvPicPr>
          <p:cNvPr id="4098" name="Picture 2" descr="Home Alone star explains unscripted Macaulay Culkin and Joe Pesci mishap |  Radio Times">
            <a:extLst>
              <a:ext uri="{FF2B5EF4-FFF2-40B4-BE49-F238E27FC236}">
                <a16:creationId xmlns:a16="http://schemas.microsoft.com/office/drawing/2014/main" id="{B03D9561-75CF-6D10-5B12-FFE486C72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203" y="1930787"/>
            <a:ext cx="36385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7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66C6-578B-9A90-23AC-2F91D0ECE9A5}"/>
              </a:ext>
            </a:extLst>
          </p:cNvPr>
          <p:cNvSpPr>
            <a:spLocks noGrp="1"/>
          </p:cNvSpPr>
          <p:nvPr>
            <p:ph type="title"/>
          </p:nvPr>
        </p:nvSpPr>
        <p:spPr/>
        <p:txBody>
          <a:bodyPr/>
          <a:lstStyle/>
          <a:p>
            <a:r>
              <a:rPr lang="en-US" dirty="0"/>
              <a:t>The Underground</a:t>
            </a:r>
          </a:p>
        </p:txBody>
      </p:sp>
      <p:sp>
        <p:nvSpPr>
          <p:cNvPr id="3" name="Content Placeholder 2">
            <a:extLst>
              <a:ext uri="{FF2B5EF4-FFF2-40B4-BE49-F238E27FC236}">
                <a16:creationId xmlns:a16="http://schemas.microsoft.com/office/drawing/2014/main" id="{ADEA8626-CD60-AD68-D25C-5EEEA9790449}"/>
              </a:ext>
            </a:extLst>
          </p:cNvPr>
          <p:cNvSpPr>
            <a:spLocks noGrp="1"/>
          </p:cNvSpPr>
          <p:nvPr>
            <p:ph sz="half" idx="1"/>
          </p:nvPr>
        </p:nvSpPr>
        <p:spPr/>
        <p:txBody>
          <a:bodyPr/>
          <a:lstStyle/>
          <a:p>
            <a:pPr marL="139700" indent="0">
              <a:buNone/>
            </a:pPr>
            <a:r>
              <a:rPr lang="en-US" b="1" dirty="0"/>
              <a:t>Feelings &amp; Attitudes</a:t>
            </a:r>
          </a:p>
          <a:p>
            <a:pPr lvl="1"/>
            <a:r>
              <a:rPr lang="en-US" dirty="0"/>
              <a:t>Desire to belong socially</a:t>
            </a:r>
          </a:p>
          <a:p>
            <a:pPr lvl="1"/>
            <a:r>
              <a:rPr lang="en-US" dirty="0"/>
              <a:t>Conflicted, guilty, insecure</a:t>
            </a:r>
          </a:p>
          <a:p>
            <a:pPr lvl="1"/>
            <a:r>
              <a:rPr lang="en-US" dirty="0"/>
              <a:t>Diminished sense of self</a:t>
            </a:r>
          </a:p>
          <a:p>
            <a:pPr lvl="1"/>
            <a:r>
              <a:rPr lang="en-US" dirty="0"/>
              <a:t>Ambivalent about achievements</a:t>
            </a:r>
          </a:p>
        </p:txBody>
      </p:sp>
      <p:sp>
        <p:nvSpPr>
          <p:cNvPr id="4" name="Content Placeholder 3">
            <a:extLst>
              <a:ext uri="{FF2B5EF4-FFF2-40B4-BE49-F238E27FC236}">
                <a16:creationId xmlns:a16="http://schemas.microsoft.com/office/drawing/2014/main" id="{C14C6730-54B6-3532-4604-70EF30EC886E}"/>
              </a:ext>
            </a:extLst>
          </p:cNvPr>
          <p:cNvSpPr>
            <a:spLocks noGrp="1"/>
          </p:cNvSpPr>
          <p:nvPr>
            <p:ph sz="half" idx="2"/>
          </p:nvPr>
        </p:nvSpPr>
        <p:spPr/>
        <p:txBody>
          <a:bodyPr/>
          <a:lstStyle/>
          <a:p>
            <a:pPr marL="139700" indent="0">
              <a:buNone/>
            </a:pPr>
            <a:r>
              <a:rPr lang="en-US" b="1" dirty="0"/>
              <a:t>Behaviors</a:t>
            </a:r>
          </a:p>
          <a:p>
            <a:pPr lvl="1"/>
            <a:r>
              <a:rPr lang="en-US" dirty="0"/>
              <a:t>Denies talent</a:t>
            </a:r>
          </a:p>
          <a:p>
            <a:pPr lvl="1"/>
            <a:r>
              <a:rPr lang="en-US" dirty="0"/>
              <a:t>Drops out of GT &amp; Advanced classes</a:t>
            </a:r>
          </a:p>
          <a:p>
            <a:pPr lvl="1"/>
            <a:r>
              <a:rPr lang="en-US" dirty="0"/>
              <a:t>Resists challenges</a:t>
            </a:r>
          </a:p>
          <a:p>
            <a:pPr lvl="1"/>
            <a:r>
              <a:rPr lang="en-US" dirty="0"/>
              <a:t>Seems unsure of direction</a:t>
            </a:r>
          </a:p>
        </p:txBody>
      </p:sp>
      <p:pic>
        <p:nvPicPr>
          <p:cNvPr id="5" name="Picture 4">
            <a:extLst>
              <a:ext uri="{FF2B5EF4-FFF2-40B4-BE49-F238E27FC236}">
                <a16:creationId xmlns:a16="http://schemas.microsoft.com/office/drawing/2014/main" id="{1CC9159C-00EA-5DA8-1EB0-521EB485E6A9}"/>
              </a:ext>
            </a:extLst>
          </p:cNvPr>
          <p:cNvPicPr>
            <a:picLocks noChangeAspect="1"/>
          </p:cNvPicPr>
          <p:nvPr/>
        </p:nvPicPr>
        <p:blipFill>
          <a:blip r:embed="rId3"/>
          <a:stretch>
            <a:fillRect/>
          </a:stretch>
        </p:blipFill>
        <p:spPr>
          <a:xfrm>
            <a:off x="4057650" y="3646384"/>
            <a:ext cx="914400" cy="914400"/>
          </a:xfrm>
          <a:prstGeom prst="rect">
            <a:avLst/>
          </a:prstGeom>
        </p:spPr>
      </p:pic>
    </p:spTree>
    <p:extLst>
      <p:ext uri="{BB962C8B-B14F-4D97-AF65-F5344CB8AC3E}">
        <p14:creationId xmlns:p14="http://schemas.microsoft.com/office/powerpoint/2010/main" val="59779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8CB2-711C-536D-03D5-F0CD9C032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CD9E3-664B-0CD0-E591-E51952D64786}"/>
              </a:ext>
            </a:extLst>
          </p:cNvPr>
          <p:cNvSpPr>
            <a:spLocks noGrp="1"/>
          </p:cNvSpPr>
          <p:nvPr>
            <p:ph type="title"/>
          </p:nvPr>
        </p:nvSpPr>
        <p:spPr/>
        <p:txBody>
          <a:bodyPr/>
          <a:lstStyle/>
          <a:p>
            <a:r>
              <a:rPr lang="en-US" dirty="0"/>
              <a:t>The Underground</a:t>
            </a:r>
          </a:p>
        </p:txBody>
      </p:sp>
      <p:sp>
        <p:nvSpPr>
          <p:cNvPr id="3" name="Content Placeholder 2">
            <a:extLst>
              <a:ext uri="{FF2B5EF4-FFF2-40B4-BE49-F238E27FC236}">
                <a16:creationId xmlns:a16="http://schemas.microsoft.com/office/drawing/2014/main" id="{128AB456-2AE5-7EE7-B98A-F38DF074D837}"/>
              </a:ext>
            </a:extLst>
          </p:cNvPr>
          <p:cNvSpPr>
            <a:spLocks noGrp="1"/>
          </p:cNvSpPr>
          <p:nvPr>
            <p:ph sz="half" idx="1"/>
          </p:nvPr>
        </p:nvSpPr>
        <p:spPr/>
        <p:txBody>
          <a:bodyPr/>
          <a:lstStyle/>
          <a:p>
            <a:pPr marL="139700" indent="0">
              <a:buNone/>
            </a:pPr>
            <a:r>
              <a:rPr lang="en-US" b="1" dirty="0"/>
              <a:t>Needs</a:t>
            </a:r>
          </a:p>
          <a:p>
            <a:pPr lvl="1"/>
            <a:r>
              <a:rPr lang="en-US" dirty="0"/>
              <a:t>Support for abilities</a:t>
            </a:r>
          </a:p>
          <a:p>
            <a:pPr lvl="1"/>
            <a:r>
              <a:rPr lang="en-US" dirty="0"/>
              <a:t>Involvement with gifted peers</a:t>
            </a:r>
          </a:p>
          <a:p>
            <a:pPr lvl="1"/>
            <a:r>
              <a:rPr lang="en-US" dirty="0"/>
              <a:t>An audience to listen to what they have to say</a:t>
            </a:r>
          </a:p>
        </p:txBody>
      </p:sp>
      <p:sp>
        <p:nvSpPr>
          <p:cNvPr id="4" name="Content Placeholder 3">
            <a:extLst>
              <a:ext uri="{FF2B5EF4-FFF2-40B4-BE49-F238E27FC236}">
                <a16:creationId xmlns:a16="http://schemas.microsoft.com/office/drawing/2014/main" id="{BC0D8DC6-F16C-1147-B575-5E1603408393}"/>
              </a:ext>
            </a:extLst>
          </p:cNvPr>
          <p:cNvSpPr>
            <a:spLocks noGrp="1"/>
          </p:cNvSpPr>
          <p:nvPr>
            <p:ph sz="half" idx="2"/>
          </p:nvPr>
        </p:nvSpPr>
        <p:spPr/>
        <p:txBody>
          <a:bodyPr/>
          <a:lstStyle/>
          <a:p>
            <a:pPr marL="139700" indent="0">
              <a:buNone/>
            </a:pPr>
            <a:r>
              <a:rPr lang="en-US" b="1" dirty="0"/>
              <a:t>Adult &amp; Peer perceptions</a:t>
            </a:r>
          </a:p>
          <a:p>
            <a:pPr lvl="1"/>
            <a:r>
              <a:rPr lang="en-US" dirty="0"/>
              <a:t>Seen as average &amp; successful</a:t>
            </a:r>
          </a:p>
          <a:p>
            <a:pPr lvl="1"/>
            <a:r>
              <a:rPr lang="en-US" dirty="0"/>
              <a:t>Seen as quiet/shy</a:t>
            </a:r>
          </a:p>
          <a:p>
            <a:pPr lvl="1"/>
            <a:r>
              <a:rPr lang="en-US" dirty="0"/>
              <a:t>Perceived to be compliant</a:t>
            </a:r>
          </a:p>
          <a:p>
            <a:pPr lvl="1"/>
            <a:r>
              <a:rPr lang="en-US" dirty="0"/>
              <a:t>Unwilling to risk</a:t>
            </a:r>
          </a:p>
        </p:txBody>
      </p:sp>
      <p:pic>
        <p:nvPicPr>
          <p:cNvPr id="5" name="Picture 4">
            <a:extLst>
              <a:ext uri="{FF2B5EF4-FFF2-40B4-BE49-F238E27FC236}">
                <a16:creationId xmlns:a16="http://schemas.microsoft.com/office/drawing/2014/main" id="{D8337A4C-9956-C64B-45D9-F1487267C251}"/>
              </a:ext>
            </a:extLst>
          </p:cNvPr>
          <p:cNvPicPr>
            <a:picLocks noChangeAspect="1"/>
          </p:cNvPicPr>
          <p:nvPr/>
        </p:nvPicPr>
        <p:blipFill>
          <a:blip r:embed="rId3"/>
          <a:stretch>
            <a:fillRect/>
          </a:stretch>
        </p:blipFill>
        <p:spPr>
          <a:xfrm>
            <a:off x="3986613" y="3646384"/>
            <a:ext cx="914400" cy="914400"/>
          </a:xfrm>
          <a:prstGeom prst="rect">
            <a:avLst/>
          </a:prstGeom>
        </p:spPr>
      </p:pic>
    </p:spTree>
    <p:extLst>
      <p:ext uri="{BB962C8B-B14F-4D97-AF65-F5344CB8AC3E}">
        <p14:creationId xmlns:p14="http://schemas.microsoft.com/office/powerpoint/2010/main" val="2918633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8322-2493-6582-21FA-1C2C63138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7E162-ED57-34D7-6508-73D7F3001F66}"/>
              </a:ext>
            </a:extLst>
          </p:cNvPr>
          <p:cNvSpPr>
            <a:spLocks noGrp="1"/>
          </p:cNvSpPr>
          <p:nvPr>
            <p:ph type="title"/>
          </p:nvPr>
        </p:nvSpPr>
        <p:spPr/>
        <p:txBody>
          <a:bodyPr/>
          <a:lstStyle/>
          <a:p>
            <a:r>
              <a:rPr lang="en-US" dirty="0"/>
              <a:t>The Underground</a:t>
            </a:r>
          </a:p>
        </p:txBody>
      </p:sp>
      <p:sp>
        <p:nvSpPr>
          <p:cNvPr id="3" name="Content Placeholder 2">
            <a:extLst>
              <a:ext uri="{FF2B5EF4-FFF2-40B4-BE49-F238E27FC236}">
                <a16:creationId xmlns:a16="http://schemas.microsoft.com/office/drawing/2014/main" id="{B88DCF41-7D32-C615-9056-26A5AA93BAB9}"/>
              </a:ext>
            </a:extLst>
          </p:cNvPr>
          <p:cNvSpPr>
            <a:spLocks noGrp="1"/>
          </p:cNvSpPr>
          <p:nvPr>
            <p:ph sz="half" idx="1"/>
          </p:nvPr>
        </p:nvSpPr>
        <p:spPr/>
        <p:txBody>
          <a:bodyPr/>
          <a:lstStyle/>
          <a:p>
            <a:pPr marL="139700" indent="0">
              <a:buNone/>
            </a:pPr>
            <a:r>
              <a:rPr lang="en-US" b="1" dirty="0"/>
              <a:t>Home Support</a:t>
            </a:r>
          </a:p>
          <a:p>
            <a:pPr lvl="1"/>
            <a:r>
              <a:rPr lang="en-US" dirty="0"/>
              <a:t>College &amp; career planning</a:t>
            </a:r>
          </a:p>
          <a:p>
            <a:pPr lvl="1"/>
            <a:r>
              <a:rPr lang="en-US" dirty="0"/>
              <a:t>Model lifelong learning</a:t>
            </a:r>
          </a:p>
          <a:p>
            <a:pPr lvl="1"/>
            <a:r>
              <a:rPr lang="en-US" dirty="0"/>
              <a:t>Don’t compare with siblings</a:t>
            </a:r>
          </a:p>
          <a:p>
            <a:pPr lvl="1"/>
            <a:r>
              <a:rPr lang="en-US" dirty="0"/>
              <a:t>Normalize the experience</a:t>
            </a:r>
          </a:p>
        </p:txBody>
      </p:sp>
      <p:sp>
        <p:nvSpPr>
          <p:cNvPr id="4" name="Content Placeholder 3">
            <a:extLst>
              <a:ext uri="{FF2B5EF4-FFF2-40B4-BE49-F238E27FC236}">
                <a16:creationId xmlns:a16="http://schemas.microsoft.com/office/drawing/2014/main" id="{8BDEBA42-0B3D-383B-53A4-A092B435E505}"/>
              </a:ext>
            </a:extLst>
          </p:cNvPr>
          <p:cNvSpPr>
            <a:spLocks noGrp="1"/>
          </p:cNvSpPr>
          <p:nvPr>
            <p:ph sz="half" idx="2"/>
          </p:nvPr>
        </p:nvSpPr>
        <p:spPr/>
        <p:txBody>
          <a:bodyPr/>
          <a:lstStyle/>
          <a:p>
            <a:pPr marL="139700" indent="0">
              <a:buNone/>
            </a:pPr>
            <a:r>
              <a:rPr lang="en-US" b="1" dirty="0"/>
              <a:t>School Support</a:t>
            </a:r>
          </a:p>
          <a:p>
            <a:pPr lvl="1"/>
            <a:r>
              <a:rPr lang="en-US" dirty="0"/>
              <a:t>Instruction on social skills</a:t>
            </a:r>
          </a:p>
          <a:p>
            <a:pPr lvl="1"/>
            <a:r>
              <a:rPr lang="en-US" dirty="0"/>
              <a:t>Open discussions</a:t>
            </a:r>
          </a:p>
          <a:p>
            <a:pPr lvl="1"/>
            <a:r>
              <a:rPr lang="en-US" dirty="0"/>
              <a:t>Provide role models</a:t>
            </a:r>
          </a:p>
          <a:p>
            <a:pPr lvl="1"/>
            <a:r>
              <a:rPr lang="en-US" dirty="0"/>
              <a:t>Address their goals</a:t>
            </a:r>
          </a:p>
        </p:txBody>
      </p:sp>
      <p:pic>
        <p:nvPicPr>
          <p:cNvPr id="5" name="Picture 4">
            <a:extLst>
              <a:ext uri="{FF2B5EF4-FFF2-40B4-BE49-F238E27FC236}">
                <a16:creationId xmlns:a16="http://schemas.microsoft.com/office/drawing/2014/main" id="{967B0CDD-BDB3-669B-CC04-2B9B47C27CE7}"/>
              </a:ext>
            </a:extLst>
          </p:cNvPr>
          <p:cNvPicPr>
            <a:picLocks noChangeAspect="1"/>
          </p:cNvPicPr>
          <p:nvPr/>
        </p:nvPicPr>
        <p:blipFill>
          <a:blip r:embed="rId3"/>
          <a:stretch>
            <a:fillRect/>
          </a:stretch>
        </p:blipFill>
        <p:spPr>
          <a:xfrm>
            <a:off x="4057650" y="3718322"/>
            <a:ext cx="914400" cy="914400"/>
          </a:xfrm>
          <a:prstGeom prst="rect">
            <a:avLst/>
          </a:prstGeom>
        </p:spPr>
      </p:pic>
    </p:spTree>
    <p:extLst>
      <p:ext uri="{BB962C8B-B14F-4D97-AF65-F5344CB8AC3E}">
        <p14:creationId xmlns:p14="http://schemas.microsoft.com/office/powerpoint/2010/main" val="520701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F43-8FD3-9C8F-C0F1-29CEE5CA3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C1ECC-0392-632E-2CFF-802C51862C14}"/>
              </a:ext>
            </a:extLst>
          </p:cNvPr>
          <p:cNvSpPr>
            <a:spLocks noGrp="1"/>
          </p:cNvSpPr>
          <p:nvPr>
            <p:ph type="title"/>
          </p:nvPr>
        </p:nvSpPr>
        <p:spPr/>
        <p:txBody>
          <a:bodyPr/>
          <a:lstStyle/>
          <a:p>
            <a:r>
              <a:rPr lang="en-US" dirty="0"/>
              <a:t>The Underground</a:t>
            </a:r>
          </a:p>
        </p:txBody>
      </p:sp>
      <p:sp>
        <p:nvSpPr>
          <p:cNvPr id="3" name="Content Placeholder 2">
            <a:extLst>
              <a:ext uri="{FF2B5EF4-FFF2-40B4-BE49-F238E27FC236}">
                <a16:creationId xmlns:a16="http://schemas.microsoft.com/office/drawing/2014/main" id="{F80DA0D4-E12F-CDD5-0841-82771B6EC320}"/>
              </a:ext>
            </a:extLst>
          </p:cNvPr>
          <p:cNvSpPr>
            <a:spLocks noGrp="1"/>
          </p:cNvSpPr>
          <p:nvPr>
            <p:ph sz="half" idx="1"/>
          </p:nvPr>
        </p:nvSpPr>
        <p:spPr/>
        <p:txBody>
          <a:bodyPr/>
          <a:lstStyle/>
          <a:p>
            <a:pPr marL="139700" indent="0">
              <a:buNone/>
            </a:pPr>
            <a:r>
              <a:rPr lang="en-US" b="1" dirty="0"/>
              <a:t>Examples</a:t>
            </a:r>
          </a:p>
          <a:p>
            <a:pPr lvl="1"/>
            <a:r>
              <a:rPr lang="en-US" dirty="0"/>
              <a:t>Finn – Star Wars</a:t>
            </a:r>
          </a:p>
          <a:p>
            <a:pPr lvl="1"/>
            <a:r>
              <a:rPr lang="en-US" dirty="0"/>
              <a:t>Charlie Brown</a:t>
            </a:r>
          </a:p>
          <a:p>
            <a:pPr lvl="1"/>
            <a:r>
              <a:rPr lang="en-US" dirty="0"/>
              <a:t>Katniss Everdeen (Hunger Games)</a:t>
            </a:r>
          </a:p>
          <a:p>
            <a:pPr lvl="1"/>
            <a:r>
              <a:rPr lang="en-US" dirty="0"/>
              <a:t>Lady Gaga</a:t>
            </a:r>
          </a:p>
          <a:p>
            <a:pPr lvl="1"/>
            <a:r>
              <a:rPr lang="en-US" dirty="0"/>
              <a:t>Winona Ryder</a:t>
            </a:r>
          </a:p>
          <a:p>
            <a:pPr lvl="1"/>
            <a:r>
              <a:rPr lang="en-US" dirty="0"/>
              <a:t>Marilyn Monroe</a:t>
            </a:r>
          </a:p>
          <a:p>
            <a:pPr lvl="1"/>
            <a:r>
              <a:rPr lang="en-US" dirty="0"/>
              <a:t>David Bowie</a:t>
            </a:r>
          </a:p>
        </p:txBody>
      </p:sp>
      <p:pic>
        <p:nvPicPr>
          <p:cNvPr id="5" name="Content Placeholder 4">
            <a:extLst>
              <a:ext uri="{FF2B5EF4-FFF2-40B4-BE49-F238E27FC236}">
                <a16:creationId xmlns:a16="http://schemas.microsoft.com/office/drawing/2014/main" id="{A5E51175-2466-990E-1AE8-70D14BDFFAB3}"/>
              </a:ext>
            </a:extLst>
          </p:cNvPr>
          <p:cNvPicPr>
            <a:picLocks noGrp="1" noChangeAspect="1"/>
          </p:cNvPicPr>
          <p:nvPr>
            <p:ph sz="half" idx="2"/>
          </p:nvPr>
        </p:nvPicPr>
        <p:blipFill>
          <a:blip r:embed="rId3"/>
          <a:stretch>
            <a:fillRect/>
          </a:stretch>
        </p:blipFill>
        <p:spPr>
          <a:xfrm>
            <a:off x="7471317" y="273844"/>
            <a:ext cx="902732" cy="902732"/>
          </a:xfrm>
          <a:prstGeom prst="rect">
            <a:avLst/>
          </a:prstGeom>
        </p:spPr>
      </p:pic>
      <p:pic>
        <p:nvPicPr>
          <p:cNvPr id="5122" name="Picture 2" descr="Winona Ryder's 8 Best Films and TV Performances | Vogue">
            <a:extLst>
              <a:ext uri="{FF2B5EF4-FFF2-40B4-BE49-F238E27FC236}">
                <a16:creationId xmlns:a16="http://schemas.microsoft.com/office/drawing/2014/main" id="{218A71DC-A358-B916-E974-F16AA7221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38883"/>
            <a:ext cx="392430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29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F32A-B69A-2AE9-8494-EB746589D35D}"/>
              </a:ext>
            </a:extLst>
          </p:cNvPr>
          <p:cNvSpPr>
            <a:spLocks noGrp="1"/>
          </p:cNvSpPr>
          <p:nvPr>
            <p:ph type="title"/>
          </p:nvPr>
        </p:nvSpPr>
        <p:spPr/>
        <p:txBody>
          <a:bodyPr/>
          <a:lstStyle/>
          <a:p>
            <a:r>
              <a:rPr lang="en-US" dirty="0"/>
              <a:t>At-Risk</a:t>
            </a:r>
          </a:p>
        </p:txBody>
      </p:sp>
      <p:sp>
        <p:nvSpPr>
          <p:cNvPr id="3" name="Content Placeholder 2">
            <a:extLst>
              <a:ext uri="{FF2B5EF4-FFF2-40B4-BE49-F238E27FC236}">
                <a16:creationId xmlns:a16="http://schemas.microsoft.com/office/drawing/2014/main" id="{61D11994-CBDF-AD11-D7FA-7EB625F08FB7}"/>
              </a:ext>
            </a:extLst>
          </p:cNvPr>
          <p:cNvSpPr>
            <a:spLocks noGrp="1"/>
          </p:cNvSpPr>
          <p:nvPr>
            <p:ph sz="half" idx="1"/>
          </p:nvPr>
        </p:nvSpPr>
        <p:spPr/>
        <p:txBody>
          <a:bodyPr/>
          <a:lstStyle/>
          <a:p>
            <a:pPr marL="139700" indent="0">
              <a:buNone/>
            </a:pPr>
            <a:r>
              <a:rPr lang="en-US" b="1" dirty="0"/>
              <a:t>Feelings &amp;</a:t>
            </a:r>
            <a:br>
              <a:rPr lang="en-US" b="1" dirty="0"/>
            </a:br>
            <a:r>
              <a:rPr lang="en-US" b="1" dirty="0"/>
              <a:t> Attitudes</a:t>
            </a:r>
          </a:p>
          <a:p>
            <a:pPr lvl="1"/>
            <a:r>
              <a:rPr lang="en-US" dirty="0"/>
              <a:t>Resentful, angry</a:t>
            </a:r>
          </a:p>
          <a:p>
            <a:pPr lvl="1"/>
            <a:r>
              <a:rPr lang="en-US" dirty="0"/>
              <a:t>Explosive</a:t>
            </a:r>
          </a:p>
          <a:p>
            <a:pPr lvl="1"/>
            <a:r>
              <a:rPr lang="en-US" dirty="0"/>
              <a:t>Defensive</a:t>
            </a:r>
          </a:p>
          <a:p>
            <a:pPr lvl="1"/>
            <a:r>
              <a:rPr lang="en-US" dirty="0"/>
              <a:t> Resistant to authority</a:t>
            </a:r>
          </a:p>
          <a:p>
            <a:pPr lvl="1"/>
            <a:r>
              <a:rPr lang="en-US" dirty="0"/>
              <a:t>Does not work for grades</a:t>
            </a:r>
          </a:p>
        </p:txBody>
      </p:sp>
      <p:sp>
        <p:nvSpPr>
          <p:cNvPr id="4" name="Content Placeholder 3">
            <a:extLst>
              <a:ext uri="{FF2B5EF4-FFF2-40B4-BE49-F238E27FC236}">
                <a16:creationId xmlns:a16="http://schemas.microsoft.com/office/drawing/2014/main" id="{2B472804-E223-835E-8A8F-B85252DF8A8C}"/>
              </a:ext>
            </a:extLst>
          </p:cNvPr>
          <p:cNvSpPr>
            <a:spLocks noGrp="1"/>
          </p:cNvSpPr>
          <p:nvPr>
            <p:ph sz="half" idx="2"/>
          </p:nvPr>
        </p:nvSpPr>
        <p:spPr/>
        <p:txBody>
          <a:bodyPr/>
          <a:lstStyle/>
          <a:p>
            <a:pPr marL="139700" indent="0">
              <a:buNone/>
            </a:pPr>
            <a:r>
              <a:rPr lang="en-US" b="1" dirty="0"/>
              <a:t>Behaviors</a:t>
            </a:r>
          </a:p>
          <a:p>
            <a:pPr lvl="1"/>
            <a:r>
              <a:rPr lang="en-US" dirty="0"/>
              <a:t>Will work for the relationship</a:t>
            </a:r>
          </a:p>
          <a:p>
            <a:pPr lvl="1"/>
            <a:r>
              <a:rPr lang="en-US" dirty="0"/>
              <a:t>Doesn’t complete tasks</a:t>
            </a:r>
          </a:p>
          <a:p>
            <a:pPr lvl="1"/>
            <a:r>
              <a:rPr lang="en-US" dirty="0"/>
              <a:t>Criticizes self and others</a:t>
            </a:r>
          </a:p>
          <a:p>
            <a:pPr lvl="1"/>
            <a:r>
              <a:rPr lang="en-US" dirty="0"/>
              <a:t>Produces inconsistent work</a:t>
            </a:r>
          </a:p>
        </p:txBody>
      </p:sp>
      <p:pic>
        <p:nvPicPr>
          <p:cNvPr id="5" name="Picture 4">
            <a:extLst>
              <a:ext uri="{FF2B5EF4-FFF2-40B4-BE49-F238E27FC236}">
                <a16:creationId xmlns:a16="http://schemas.microsoft.com/office/drawing/2014/main" id="{4FDA733B-42FD-F97A-EA48-AC2BAF49A82E}"/>
              </a:ext>
            </a:extLst>
          </p:cNvPr>
          <p:cNvPicPr>
            <a:picLocks noChangeAspect="1"/>
          </p:cNvPicPr>
          <p:nvPr/>
        </p:nvPicPr>
        <p:blipFill>
          <a:blip r:embed="rId3"/>
          <a:stretch>
            <a:fillRect/>
          </a:stretch>
        </p:blipFill>
        <p:spPr>
          <a:xfrm>
            <a:off x="4230169" y="3607928"/>
            <a:ext cx="914400" cy="914400"/>
          </a:xfrm>
          <a:prstGeom prst="rect">
            <a:avLst/>
          </a:prstGeom>
        </p:spPr>
      </p:pic>
    </p:spTree>
    <p:extLst>
      <p:ext uri="{BB962C8B-B14F-4D97-AF65-F5344CB8AC3E}">
        <p14:creationId xmlns:p14="http://schemas.microsoft.com/office/powerpoint/2010/main" val="261434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0ECA8-F2C8-8381-AD4C-D6B8DBB25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DE344-9B80-BA99-B76D-DABF7947FC72}"/>
              </a:ext>
            </a:extLst>
          </p:cNvPr>
          <p:cNvSpPr>
            <a:spLocks noGrp="1"/>
          </p:cNvSpPr>
          <p:nvPr>
            <p:ph type="title"/>
          </p:nvPr>
        </p:nvSpPr>
        <p:spPr/>
        <p:txBody>
          <a:bodyPr/>
          <a:lstStyle/>
          <a:p>
            <a:r>
              <a:rPr lang="en-US" dirty="0"/>
              <a:t>At-Risk</a:t>
            </a:r>
          </a:p>
        </p:txBody>
      </p:sp>
      <p:sp>
        <p:nvSpPr>
          <p:cNvPr id="3" name="Content Placeholder 2">
            <a:extLst>
              <a:ext uri="{FF2B5EF4-FFF2-40B4-BE49-F238E27FC236}">
                <a16:creationId xmlns:a16="http://schemas.microsoft.com/office/drawing/2014/main" id="{1E28FBBF-3893-A46B-2FCC-E72635C6FCE8}"/>
              </a:ext>
            </a:extLst>
          </p:cNvPr>
          <p:cNvSpPr>
            <a:spLocks noGrp="1"/>
          </p:cNvSpPr>
          <p:nvPr>
            <p:ph sz="half" idx="1"/>
          </p:nvPr>
        </p:nvSpPr>
        <p:spPr/>
        <p:txBody>
          <a:bodyPr/>
          <a:lstStyle/>
          <a:p>
            <a:pPr marL="139700" indent="0">
              <a:buNone/>
            </a:pPr>
            <a:r>
              <a:rPr lang="en-US" b="1" dirty="0"/>
              <a:t>Needs</a:t>
            </a:r>
          </a:p>
          <a:p>
            <a:pPr lvl="1"/>
            <a:r>
              <a:rPr lang="en-US" dirty="0"/>
              <a:t>Counseling</a:t>
            </a:r>
          </a:p>
          <a:p>
            <a:pPr lvl="1"/>
            <a:r>
              <a:rPr lang="en-US" dirty="0"/>
              <a:t>Direction and short-term goals</a:t>
            </a:r>
          </a:p>
          <a:p>
            <a:pPr lvl="1"/>
            <a:r>
              <a:rPr lang="en-US" dirty="0"/>
              <a:t>An alternative or individualized program</a:t>
            </a:r>
          </a:p>
        </p:txBody>
      </p:sp>
      <p:sp>
        <p:nvSpPr>
          <p:cNvPr id="4" name="Content Placeholder 3">
            <a:extLst>
              <a:ext uri="{FF2B5EF4-FFF2-40B4-BE49-F238E27FC236}">
                <a16:creationId xmlns:a16="http://schemas.microsoft.com/office/drawing/2014/main" id="{F4F9F54D-5441-F0AC-CDC3-CB79C8EB1811}"/>
              </a:ext>
            </a:extLst>
          </p:cNvPr>
          <p:cNvSpPr>
            <a:spLocks noGrp="1"/>
          </p:cNvSpPr>
          <p:nvPr>
            <p:ph sz="half" idx="2"/>
          </p:nvPr>
        </p:nvSpPr>
        <p:spPr/>
        <p:txBody>
          <a:bodyPr/>
          <a:lstStyle/>
          <a:p>
            <a:pPr marL="139700" indent="0">
              <a:buNone/>
            </a:pPr>
            <a:r>
              <a:rPr lang="en-US" b="1" dirty="0"/>
              <a:t>Adult &amp; peer Perceptions</a:t>
            </a:r>
          </a:p>
          <a:p>
            <a:pPr lvl="1"/>
            <a:r>
              <a:rPr lang="en-US" dirty="0"/>
              <a:t>Adults may be angry with him/her</a:t>
            </a:r>
          </a:p>
          <a:p>
            <a:pPr lvl="1"/>
            <a:r>
              <a:rPr lang="en-US" dirty="0"/>
              <a:t>Seen as loners</a:t>
            </a:r>
          </a:p>
          <a:p>
            <a:pPr lvl="1"/>
            <a:r>
              <a:rPr lang="en-US" dirty="0"/>
              <a:t>Seen as dangerous</a:t>
            </a:r>
          </a:p>
          <a:p>
            <a:pPr lvl="1"/>
            <a:r>
              <a:rPr lang="en-US" dirty="0"/>
              <a:t>May be afraid of them </a:t>
            </a:r>
          </a:p>
          <a:p>
            <a:pPr lvl="1"/>
            <a:r>
              <a:rPr lang="en-US" dirty="0"/>
              <a:t>May be afraid for them</a:t>
            </a:r>
          </a:p>
        </p:txBody>
      </p:sp>
      <p:pic>
        <p:nvPicPr>
          <p:cNvPr id="5" name="Picture 4">
            <a:extLst>
              <a:ext uri="{FF2B5EF4-FFF2-40B4-BE49-F238E27FC236}">
                <a16:creationId xmlns:a16="http://schemas.microsoft.com/office/drawing/2014/main" id="{4CB70AD2-19D9-194E-A1E4-DD61A8332779}"/>
              </a:ext>
            </a:extLst>
          </p:cNvPr>
          <p:cNvPicPr>
            <a:picLocks noChangeAspect="1"/>
          </p:cNvPicPr>
          <p:nvPr/>
        </p:nvPicPr>
        <p:blipFill>
          <a:blip r:embed="rId3"/>
          <a:stretch>
            <a:fillRect/>
          </a:stretch>
        </p:blipFill>
        <p:spPr>
          <a:xfrm>
            <a:off x="3960976" y="3601518"/>
            <a:ext cx="914400" cy="914400"/>
          </a:xfrm>
          <a:prstGeom prst="rect">
            <a:avLst/>
          </a:prstGeom>
        </p:spPr>
      </p:pic>
    </p:spTree>
    <p:extLst>
      <p:ext uri="{BB962C8B-B14F-4D97-AF65-F5344CB8AC3E}">
        <p14:creationId xmlns:p14="http://schemas.microsoft.com/office/powerpoint/2010/main" val="383657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DA6A-3D5C-E06C-59AB-F5C7CDD19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322AE-0CD1-72AD-42E1-FF859584024A}"/>
              </a:ext>
            </a:extLst>
          </p:cNvPr>
          <p:cNvSpPr>
            <a:spLocks noGrp="1"/>
          </p:cNvSpPr>
          <p:nvPr>
            <p:ph type="title"/>
          </p:nvPr>
        </p:nvSpPr>
        <p:spPr/>
        <p:txBody>
          <a:bodyPr/>
          <a:lstStyle/>
          <a:p>
            <a:r>
              <a:rPr lang="en-US" dirty="0"/>
              <a:t>At-Risk</a:t>
            </a:r>
          </a:p>
        </p:txBody>
      </p:sp>
      <p:sp>
        <p:nvSpPr>
          <p:cNvPr id="3" name="Content Placeholder 2">
            <a:extLst>
              <a:ext uri="{FF2B5EF4-FFF2-40B4-BE49-F238E27FC236}">
                <a16:creationId xmlns:a16="http://schemas.microsoft.com/office/drawing/2014/main" id="{F3DA3829-E803-2502-40F9-2242802D604F}"/>
              </a:ext>
            </a:extLst>
          </p:cNvPr>
          <p:cNvSpPr>
            <a:spLocks noGrp="1"/>
          </p:cNvSpPr>
          <p:nvPr>
            <p:ph sz="half" idx="1"/>
          </p:nvPr>
        </p:nvSpPr>
        <p:spPr/>
        <p:txBody>
          <a:bodyPr/>
          <a:lstStyle/>
          <a:p>
            <a:pPr marL="139700" indent="0">
              <a:buNone/>
            </a:pPr>
            <a:r>
              <a:rPr lang="en-US" b="1" dirty="0"/>
              <a:t>Home Support</a:t>
            </a:r>
          </a:p>
          <a:p>
            <a:pPr lvl="1"/>
            <a:r>
              <a:rPr lang="en-US" dirty="0"/>
              <a:t>Keep dialogue open</a:t>
            </a:r>
          </a:p>
          <a:p>
            <a:pPr lvl="1"/>
            <a:r>
              <a:rPr lang="en-US" dirty="0"/>
              <a:t>Counseling</a:t>
            </a:r>
          </a:p>
          <a:p>
            <a:pPr lvl="1"/>
            <a:r>
              <a:rPr lang="en-US" dirty="0"/>
              <a:t>Hold accountable</a:t>
            </a:r>
          </a:p>
          <a:p>
            <a:pPr lvl="1"/>
            <a:r>
              <a:rPr lang="en-US" dirty="0"/>
              <a:t>Avoid power struggles</a:t>
            </a:r>
          </a:p>
          <a:p>
            <a:pPr lvl="1"/>
            <a:r>
              <a:rPr lang="en-US" dirty="0"/>
              <a:t>Preserve the relationship</a:t>
            </a:r>
          </a:p>
        </p:txBody>
      </p:sp>
      <p:sp>
        <p:nvSpPr>
          <p:cNvPr id="4" name="Content Placeholder 3">
            <a:extLst>
              <a:ext uri="{FF2B5EF4-FFF2-40B4-BE49-F238E27FC236}">
                <a16:creationId xmlns:a16="http://schemas.microsoft.com/office/drawing/2014/main" id="{83A476F8-6A6D-570F-5A06-541827C0BE1C}"/>
              </a:ext>
            </a:extLst>
          </p:cNvPr>
          <p:cNvSpPr>
            <a:spLocks noGrp="1"/>
          </p:cNvSpPr>
          <p:nvPr>
            <p:ph sz="half" idx="2"/>
          </p:nvPr>
        </p:nvSpPr>
        <p:spPr/>
        <p:txBody>
          <a:bodyPr/>
          <a:lstStyle/>
          <a:p>
            <a:pPr marL="139700" indent="0">
              <a:buNone/>
            </a:pPr>
            <a:r>
              <a:rPr lang="en-US" b="1" dirty="0"/>
              <a:t>School support</a:t>
            </a:r>
          </a:p>
          <a:p>
            <a:pPr lvl="1"/>
            <a:r>
              <a:rPr lang="en-US" dirty="0"/>
              <a:t>Don’t lower expectations</a:t>
            </a:r>
          </a:p>
          <a:p>
            <a:pPr lvl="1"/>
            <a:r>
              <a:rPr lang="en-US" dirty="0"/>
              <a:t>Academic coaching</a:t>
            </a:r>
          </a:p>
          <a:p>
            <a:pPr lvl="1"/>
            <a:r>
              <a:rPr lang="en-US" dirty="0"/>
              <a:t>Promote resilience</a:t>
            </a:r>
          </a:p>
          <a:p>
            <a:pPr lvl="1"/>
            <a:r>
              <a:rPr lang="en-US" dirty="0"/>
              <a:t>Discuss secondary options</a:t>
            </a:r>
          </a:p>
        </p:txBody>
      </p:sp>
      <p:pic>
        <p:nvPicPr>
          <p:cNvPr id="5" name="Picture 4">
            <a:extLst>
              <a:ext uri="{FF2B5EF4-FFF2-40B4-BE49-F238E27FC236}">
                <a16:creationId xmlns:a16="http://schemas.microsoft.com/office/drawing/2014/main" id="{592BC600-15EB-B292-89DA-3D837B1FBFF8}"/>
              </a:ext>
            </a:extLst>
          </p:cNvPr>
          <p:cNvPicPr>
            <a:picLocks noChangeAspect="1"/>
          </p:cNvPicPr>
          <p:nvPr/>
        </p:nvPicPr>
        <p:blipFill>
          <a:blip r:embed="rId3"/>
          <a:stretch>
            <a:fillRect/>
          </a:stretch>
        </p:blipFill>
        <p:spPr>
          <a:xfrm>
            <a:off x="3903291" y="3505379"/>
            <a:ext cx="914400" cy="914400"/>
          </a:xfrm>
          <a:prstGeom prst="rect">
            <a:avLst/>
          </a:prstGeom>
        </p:spPr>
      </p:pic>
    </p:spTree>
    <p:extLst>
      <p:ext uri="{BB962C8B-B14F-4D97-AF65-F5344CB8AC3E}">
        <p14:creationId xmlns:p14="http://schemas.microsoft.com/office/powerpoint/2010/main" val="152708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9FBE-E066-FDEC-8877-5741FE458A6A}"/>
              </a:ext>
            </a:extLst>
          </p:cNvPr>
          <p:cNvSpPr>
            <a:spLocks noGrp="1"/>
          </p:cNvSpPr>
          <p:nvPr>
            <p:ph type="title"/>
          </p:nvPr>
        </p:nvSpPr>
        <p:spPr/>
        <p:txBody>
          <a:bodyPr/>
          <a:lstStyle/>
          <a:p>
            <a:r>
              <a:rPr lang="en-US" dirty="0"/>
              <a:t>Myths about gifted students</a:t>
            </a:r>
          </a:p>
        </p:txBody>
      </p:sp>
      <p:sp>
        <p:nvSpPr>
          <p:cNvPr id="3" name="Text Placeholder 2">
            <a:extLst>
              <a:ext uri="{FF2B5EF4-FFF2-40B4-BE49-F238E27FC236}">
                <a16:creationId xmlns:a16="http://schemas.microsoft.com/office/drawing/2014/main" id="{E28670C9-1D13-878A-79C7-62B9E574C1F0}"/>
              </a:ext>
            </a:extLst>
          </p:cNvPr>
          <p:cNvSpPr>
            <a:spLocks noGrp="1"/>
          </p:cNvSpPr>
          <p:nvPr>
            <p:ph type="body" idx="1"/>
          </p:nvPr>
        </p:nvSpPr>
        <p:spPr>
          <a:xfrm>
            <a:off x="4391790" y="1461706"/>
            <a:ext cx="1148006" cy="700818"/>
          </a:xfrm>
        </p:spPr>
        <p:txBody>
          <a:bodyPr/>
          <a:lstStyle/>
          <a:p>
            <a:pPr marL="76200" indent="0">
              <a:buNone/>
            </a:pPr>
            <a:endParaRPr lang="en-US" dirty="0"/>
          </a:p>
        </p:txBody>
      </p:sp>
      <p:pic>
        <p:nvPicPr>
          <p:cNvPr id="3074" name="Picture 2">
            <a:extLst>
              <a:ext uri="{FF2B5EF4-FFF2-40B4-BE49-F238E27FC236}">
                <a16:creationId xmlns:a16="http://schemas.microsoft.com/office/drawing/2014/main" id="{4F53DF39-E223-FDCE-3012-5054C55A1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279" y="1268016"/>
            <a:ext cx="5670248" cy="362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63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CF44-C576-F6FB-D801-12FA9ACC9C2B}"/>
              </a:ext>
            </a:extLst>
          </p:cNvPr>
          <p:cNvSpPr>
            <a:spLocks noGrp="1"/>
          </p:cNvSpPr>
          <p:nvPr>
            <p:ph type="title"/>
          </p:nvPr>
        </p:nvSpPr>
        <p:spPr/>
        <p:txBody>
          <a:bodyPr/>
          <a:lstStyle/>
          <a:p>
            <a:r>
              <a:rPr lang="en-US" dirty="0"/>
              <a:t>At-Risk</a:t>
            </a:r>
          </a:p>
        </p:txBody>
      </p:sp>
      <p:sp>
        <p:nvSpPr>
          <p:cNvPr id="3" name="Content Placeholder 2">
            <a:extLst>
              <a:ext uri="{FF2B5EF4-FFF2-40B4-BE49-F238E27FC236}">
                <a16:creationId xmlns:a16="http://schemas.microsoft.com/office/drawing/2014/main" id="{C581CA25-A040-4A5A-00A8-06D8450DDFCB}"/>
              </a:ext>
            </a:extLst>
          </p:cNvPr>
          <p:cNvSpPr>
            <a:spLocks noGrp="1"/>
          </p:cNvSpPr>
          <p:nvPr>
            <p:ph sz="half" idx="1"/>
          </p:nvPr>
        </p:nvSpPr>
        <p:spPr>
          <a:xfrm>
            <a:off x="628649" y="1369219"/>
            <a:ext cx="5007524" cy="3263504"/>
          </a:xfrm>
        </p:spPr>
        <p:txBody>
          <a:bodyPr/>
          <a:lstStyle/>
          <a:p>
            <a:pPr marL="139700" indent="0">
              <a:buNone/>
            </a:pPr>
            <a:r>
              <a:rPr lang="en-US" b="1" dirty="0"/>
              <a:t>Examples</a:t>
            </a:r>
          </a:p>
          <a:p>
            <a:pPr lvl="1"/>
            <a:r>
              <a:rPr lang="en-US" dirty="0"/>
              <a:t>Anakin Skywalker (before he became Darth Vader)</a:t>
            </a:r>
          </a:p>
          <a:p>
            <a:pPr lvl="1"/>
            <a:r>
              <a:rPr lang="en-US" dirty="0"/>
              <a:t>Grinch</a:t>
            </a:r>
          </a:p>
          <a:p>
            <a:pPr lvl="1"/>
            <a:r>
              <a:rPr lang="en-US" dirty="0"/>
              <a:t>Albert Einstein</a:t>
            </a:r>
          </a:p>
          <a:p>
            <a:pPr lvl="1"/>
            <a:r>
              <a:rPr lang="en-US" dirty="0"/>
              <a:t>Walt Disney</a:t>
            </a:r>
          </a:p>
          <a:p>
            <a:pPr lvl="1"/>
            <a:r>
              <a:rPr lang="en-US" dirty="0"/>
              <a:t>Thomas Edison</a:t>
            </a:r>
          </a:p>
          <a:p>
            <a:pPr lvl="1"/>
            <a:r>
              <a:rPr lang="en-US" dirty="0"/>
              <a:t>Whoopi Goldberg</a:t>
            </a:r>
          </a:p>
          <a:p>
            <a:pPr lvl="1"/>
            <a:r>
              <a:rPr lang="en-US" dirty="0"/>
              <a:t>Will Hunting (Good Will Hunting)</a:t>
            </a:r>
          </a:p>
        </p:txBody>
      </p:sp>
      <p:pic>
        <p:nvPicPr>
          <p:cNvPr id="5" name="Content Placeholder 4">
            <a:extLst>
              <a:ext uri="{FF2B5EF4-FFF2-40B4-BE49-F238E27FC236}">
                <a16:creationId xmlns:a16="http://schemas.microsoft.com/office/drawing/2014/main" id="{1090F4FF-E2FB-059C-4748-643E73D59843}"/>
              </a:ext>
            </a:extLst>
          </p:cNvPr>
          <p:cNvPicPr>
            <a:picLocks noGrp="1" noChangeAspect="1"/>
          </p:cNvPicPr>
          <p:nvPr>
            <p:ph sz="half" idx="2"/>
          </p:nvPr>
        </p:nvPicPr>
        <p:blipFill>
          <a:blip r:embed="rId3"/>
          <a:stretch>
            <a:fillRect/>
          </a:stretch>
        </p:blipFill>
        <p:spPr>
          <a:xfrm>
            <a:off x="7471318" y="151358"/>
            <a:ext cx="1109547" cy="1116658"/>
          </a:xfrm>
          <a:prstGeom prst="rect">
            <a:avLst/>
          </a:prstGeom>
        </p:spPr>
      </p:pic>
      <p:pic>
        <p:nvPicPr>
          <p:cNvPr id="6146" name="Picture 2" descr="The Grinch | Character Profile Wikia | Fandom">
            <a:extLst>
              <a:ext uri="{FF2B5EF4-FFF2-40B4-BE49-F238E27FC236}">
                <a16:creationId xmlns:a16="http://schemas.microsoft.com/office/drawing/2014/main" id="{CB334F21-0EB6-A46B-8ACC-B437B14BE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306" y="652462"/>
            <a:ext cx="153352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2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A01B-CDEB-D1D5-4199-FB8E1D2C4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B9BE7-BC76-9826-2E4D-A235279F32F4}"/>
              </a:ext>
            </a:extLst>
          </p:cNvPr>
          <p:cNvSpPr>
            <a:spLocks noGrp="1"/>
          </p:cNvSpPr>
          <p:nvPr>
            <p:ph type="title"/>
          </p:nvPr>
        </p:nvSpPr>
        <p:spPr/>
        <p:txBody>
          <a:bodyPr/>
          <a:lstStyle/>
          <a:p>
            <a:r>
              <a:rPr lang="en-US" dirty="0"/>
              <a:t>2 E (Twice Exceptional)</a:t>
            </a:r>
          </a:p>
        </p:txBody>
      </p:sp>
      <p:sp>
        <p:nvSpPr>
          <p:cNvPr id="3" name="Content Placeholder 2">
            <a:extLst>
              <a:ext uri="{FF2B5EF4-FFF2-40B4-BE49-F238E27FC236}">
                <a16:creationId xmlns:a16="http://schemas.microsoft.com/office/drawing/2014/main" id="{DC2219D8-0BAE-B6A4-8BF8-F150C58CBB95}"/>
              </a:ext>
            </a:extLst>
          </p:cNvPr>
          <p:cNvSpPr>
            <a:spLocks noGrp="1"/>
          </p:cNvSpPr>
          <p:nvPr>
            <p:ph sz="half" idx="1"/>
          </p:nvPr>
        </p:nvSpPr>
        <p:spPr/>
        <p:txBody>
          <a:bodyPr>
            <a:normAutofit lnSpcReduction="10000"/>
          </a:bodyPr>
          <a:lstStyle/>
          <a:p>
            <a:pPr marL="139700" indent="0">
              <a:buNone/>
            </a:pPr>
            <a:r>
              <a:rPr lang="en-US" b="1" dirty="0"/>
              <a:t>Feelings &amp; Attitudes</a:t>
            </a:r>
          </a:p>
          <a:p>
            <a:pPr lvl="1"/>
            <a:r>
              <a:rPr lang="en-US" dirty="0"/>
              <a:t>Learned helplessness</a:t>
            </a:r>
          </a:p>
          <a:p>
            <a:pPr lvl="1"/>
            <a:r>
              <a:rPr lang="en-US" dirty="0"/>
              <a:t>Intense frustration</a:t>
            </a:r>
          </a:p>
          <a:p>
            <a:pPr lvl="1"/>
            <a:r>
              <a:rPr lang="en-US" dirty="0"/>
              <a:t>Feeling of inferiority</a:t>
            </a:r>
          </a:p>
          <a:p>
            <a:pPr lvl="1"/>
            <a:r>
              <a:rPr lang="en-US" dirty="0"/>
              <a:t>Poor academic self-concept</a:t>
            </a:r>
          </a:p>
          <a:p>
            <a:pPr lvl="1"/>
            <a:r>
              <a:rPr lang="en-US" dirty="0"/>
              <a:t>Don’t view themselves as successful</a:t>
            </a:r>
          </a:p>
          <a:p>
            <a:pPr lvl="1"/>
            <a:r>
              <a:rPr lang="en-US" dirty="0"/>
              <a:t>Don’t know where to belong</a:t>
            </a:r>
          </a:p>
        </p:txBody>
      </p:sp>
      <p:sp>
        <p:nvSpPr>
          <p:cNvPr id="4" name="Content Placeholder 3">
            <a:extLst>
              <a:ext uri="{FF2B5EF4-FFF2-40B4-BE49-F238E27FC236}">
                <a16:creationId xmlns:a16="http://schemas.microsoft.com/office/drawing/2014/main" id="{5D3935E6-D3FD-BFAF-720E-2155CCB532C4}"/>
              </a:ext>
            </a:extLst>
          </p:cNvPr>
          <p:cNvSpPr>
            <a:spLocks noGrp="1"/>
          </p:cNvSpPr>
          <p:nvPr>
            <p:ph sz="half" idx="2"/>
          </p:nvPr>
        </p:nvSpPr>
        <p:spPr/>
        <p:txBody>
          <a:bodyPr>
            <a:normAutofit lnSpcReduction="10000"/>
          </a:bodyPr>
          <a:lstStyle/>
          <a:p>
            <a:pPr marL="139700" indent="0">
              <a:buNone/>
            </a:pPr>
            <a:r>
              <a:rPr lang="en-US" b="1" dirty="0"/>
              <a:t>Behaviors</a:t>
            </a:r>
          </a:p>
          <a:p>
            <a:pPr lvl="1"/>
            <a:r>
              <a:rPr lang="en-US" dirty="0"/>
              <a:t>Are good problem solvers</a:t>
            </a:r>
          </a:p>
          <a:p>
            <a:pPr lvl="1"/>
            <a:r>
              <a:rPr lang="en-US" dirty="0"/>
              <a:t>Thinks conceptually</a:t>
            </a:r>
          </a:p>
          <a:p>
            <a:pPr lvl="1"/>
            <a:r>
              <a:rPr lang="en-US" dirty="0"/>
              <a:t>Enjoys novelty &amp; complexity</a:t>
            </a:r>
          </a:p>
          <a:p>
            <a:pPr lvl="1"/>
            <a:r>
              <a:rPr lang="en-US" dirty="0"/>
              <a:t>Disorganized </a:t>
            </a:r>
          </a:p>
        </p:txBody>
      </p:sp>
      <p:pic>
        <p:nvPicPr>
          <p:cNvPr id="5" name="Picture 4">
            <a:extLst>
              <a:ext uri="{FF2B5EF4-FFF2-40B4-BE49-F238E27FC236}">
                <a16:creationId xmlns:a16="http://schemas.microsoft.com/office/drawing/2014/main" id="{753D5B8F-644A-7D22-F0F7-F3216A01F61B}"/>
              </a:ext>
            </a:extLst>
          </p:cNvPr>
          <p:cNvPicPr>
            <a:picLocks noChangeAspect="1"/>
          </p:cNvPicPr>
          <p:nvPr/>
        </p:nvPicPr>
        <p:blipFill>
          <a:blip r:embed="rId3"/>
          <a:stretch>
            <a:fillRect/>
          </a:stretch>
        </p:blipFill>
        <p:spPr>
          <a:xfrm>
            <a:off x="4013508" y="3210485"/>
            <a:ext cx="1488020" cy="1488020"/>
          </a:xfrm>
          <a:prstGeom prst="rect">
            <a:avLst/>
          </a:prstGeom>
        </p:spPr>
      </p:pic>
    </p:spTree>
    <p:extLst>
      <p:ext uri="{BB962C8B-B14F-4D97-AF65-F5344CB8AC3E}">
        <p14:creationId xmlns:p14="http://schemas.microsoft.com/office/powerpoint/2010/main" val="2815785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2AA4-CC16-80C5-5255-E19EA061C775}"/>
              </a:ext>
            </a:extLst>
          </p:cNvPr>
          <p:cNvSpPr>
            <a:spLocks noGrp="1"/>
          </p:cNvSpPr>
          <p:nvPr>
            <p:ph type="title"/>
          </p:nvPr>
        </p:nvSpPr>
        <p:spPr/>
        <p:txBody>
          <a:bodyPr/>
          <a:lstStyle/>
          <a:p>
            <a:r>
              <a:rPr lang="en-US" dirty="0"/>
              <a:t>2 E (Twice Exceptional)</a:t>
            </a:r>
          </a:p>
        </p:txBody>
      </p:sp>
      <p:sp>
        <p:nvSpPr>
          <p:cNvPr id="3" name="Content Placeholder 2">
            <a:extLst>
              <a:ext uri="{FF2B5EF4-FFF2-40B4-BE49-F238E27FC236}">
                <a16:creationId xmlns:a16="http://schemas.microsoft.com/office/drawing/2014/main" id="{A01537DC-9324-2A13-7973-F4B77392BCF0}"/>
              </a:ext>
            </a:extLst>
          </p:cNvPr>
          <p:cNvSpPr>
            <a:spLocks noGrp="1"/>
          </p:cNvSpPr>
          <p:nvPr>
            <p:ph sz="half" idx="1"/>
          </p:nvPr>
        </p:nvSpPr>
        <p:spPr/>
        <p:txBody>
          <a:bodyPr/>
          <a:lstStyle/>
          <a:p>
            <a:pPr marL="139700" indent="0">
              <a:buNone/>
            </a:pPr>
            <a:r>
              <a:rPr lang="en-US" b="1" dirty="0"/>
              <a:t>Needs</a:t>
            </a:r>
          </a:p>
          <a:p>
            <a:pPr lvl="1"/>
            <a:r>
              <a:rPr lang="en-US" dirty="0"/>
              <a:t>Emphasis on strength</a:t>
            </a:r>
          </a:p>
          <a:p>
            <a:pPr lvl="1"/>
            <a:r>
              <a:rPr lang="en-US" dirty="0"/>
              <a:t>Skill development</a:t>
            </a:r>
          </a:p>
          <a:p>
            <a:pPr lvl="1"/>
            <a:r>
              <a:rPr lang="en-US" dirty="0"/>
              <a:t>Learn to persist</a:t>
            </a:r>
          </a:p>
          <a:p>
            <a:pPr lvl="1"/>
            <a:r>
              <a:rPr lang="en-US" dirty="0"/>
              <a:t>Monitor for additional disorders: ADHD, Autism, etc.	</a:t>
            </a:r>
          </a:p>
        </p:txBody>
      </p:sp>
      <p:sp>
        <p:nvSpPr>
          <p:cNvPr id="4" name="Content Placeholder 3">
            <a:extLst>
              <a:ext uri="{FF2B5EF4-FFF2-40B4-BE49-F238E27FC236}">
                <a16:creationId xmlns:a16="http://schemas.microsoft.com/office/drawing/2014/main" id="{5AAA9D42-44E3-FCF1-4B41-DE4F58F19022}"/>
              </a:ext>
            </a:extLst>
          </p:cNvPr>
          <p:cNvSpPr>
            <a:spLocks noGrp="1"/>
          </p:cNvSpPr>
          <p:nvPr>
            <p:ph sz="half" idx="2"/>
          </p:nvPr>
        </p:nvSpPr>
        <p:spPr/>
        <p:txBody>
          <a:bodyPr/>
          <a:lstStyle/>
          <a:p>
            <a:pPr marL="139700" indent="0">
              <a:buNone/>
            </a:pPr>
            <a:r>
              <a:rPr lang="en-US" b="1" dirty="0"/>
              <a:t>Adult &amp; Peer Perceptions</a:t>
            </a:r>
          </a:p>
          <a:p>
            <a:pPr lvl="1"/>
            <a:r>
              <a:rPr lang="en-US" dirty="0"/>
              <a:t>Seen as weird</a:t>
            </a:r>
          </a:p>
          <a:p>
            <a:pPr lvl="1"/>
            <a:r>
              <a:rPr lang="en-US" dirty="0"/>
              <a:t>Viewed as helpless</a:t>
            </a:r>
          </a:p>
          <a:p>
            <a:pPr lvl="1"/>
            <a:r>
              <a:rPr lang="en-US" dirty="0"/>
              <a:t>Avoided by peers and teachers</a:t>
            </a:r>
          </a:p>
          <a:p>
            <a:pPr lvl="1"/>
            <a:r>
              <a:rPr lang="en-US" dirty="0"/>
              <a:t>Perceived as needing a lot of supervision</a:t>
            </a:r>
          </a:p>
          <a:p>
            <a:pPr lvl="1"/>
            <a:r>
              <a:rPr lang="en-US" dirty="0"/>
              <a:t>Seen only for disabilities</a:t>
            </a:r>
          </a:p>
        </p:txBody>
      </p:sp>
      <p:pic>
        <p:nvPicPr>
          <p:cNvPr id="5" name="Picture 4">
            <a:extLst>
              <a:ext uri="{FF2B5EF4-FFF2-40B4-BE49-F238E27FC236}">
                <a16:creationId xmlns:a16="http://schemas.microsoft.com/office/drawing/2014/main" id="{E4DC849B-57A0-BF18-6DE6-88A3F97D1A65}"/>
              </a:ext>
            </a:extLst>
          </p:cNvPr>
          <p:cNvPicPr>
            <a:picLocks noChangeAspect="1"/>
          </p:cNvPicPr>
          <p:nvPr/>
        </p:nvPicPr>
        <p:blipFill>
          <a:blip r:embed="rId3"/>
          <a:stretch>
            <a:fillRect/>
          </a:stretch>
        </p:blipFill>
        <p:spPr>
          <a:xfrm>
            <a:off x="3533216" y="3444128"/>
            <a:ext cx="1234206" cy="1234206"/>
          </a:xfrm>
          <a:prstGeom prst="rect">
            <a:avLst/>
          </a:prstGeom>
        </p:spPr>
      </p:pic>
    </p:spTree>
    <p:extLst>
      <p:ext uri="{BB962C8B-B14F-4D97-AF65-F5344CB8AC3E}">
        <p14:creationId xmlns:p14="http://schemas.microsoft.com/office/powerpoint/2010/main" val="2787731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2216-7BE0-4A39-699E-C25D1C159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9B472-31CD-1A89-4BDB-06CAECA885BF}"/>
              </a:ext>
            </a:extLst>
          </p:cNvPr>
          <p:cNvSpPr>
            <a:spLocks noGrp="1"/>
          </p:cNvSpPr>
          <p:nvPr>
            <p:ph type="title"/>
          </p:nvPr>
        </p:nvSpPr>
        <p:spPr/>
        <p:txBody>
          <a:bodyPr/>
          <a:lstStyle/>
          <a:p>
            <a:r>
              <a:rPr lang="en-US" dirty="0"/>
              <a:t>2 E (Twice Exceptional)</a:t>
            </a:r>
          </a:p>
        </p:txBody>
      </p:sp>
      <p:sp>
        <p:nvSpPr>
          <p:cNvPr id="3" name="Content Placeholder 2">
            <a:extLst>
              <a:ext uri="{FF2B5EF4-FFF2-40B4-BE49-F238E27FC236}">
                <a16:creationId xmlns:a16="http://schemas.microsoft.com/office/drawing/2014/main" id="{AA16F1AA-6F21-880D-68BB-9DAB35431C2A}"/>
              </a:ext>
            </a:extLst>
          </p:cNvPr>
          <p:cNvSpPr>
            <a:spLocks noGrp="1"/>
          </p:cNvSpPr>
          <p:nvPr>
            <p:ph sz="half" idx="1"/>
          </p:nvPr>
        </p:nvSpPr>
        <p:spPr/>
        <p:txBody>
          <a:bodyPr/>
          <a:lstStyle/>
          <a:p>
            <a:pPr marL="139700" indent="0">
              <a:buNone/>
            </a:pPr>
            <a:r>
              <a:rPr lang="en-US" b="1" dirty="0"/>
              <a:t>Home support</a:t>
            </a:r>
          </a:p>
          <a:p>
            <a:pPr lvl="1"/>
            <a:r>
              <a:rPr lang="en-US" dirty="0"/>
              <a:t>Recognize and affirm gifted abilities</a:t>
            </a:r>
          </a:p>
          <a:p>
            <a:pPr lvl="1"/>
            <a:r>
              <a:rPr lang="en-US" dirty="0"/>
              <a:t>Challenge in strength area</a:t>
            </a:r>
          </a:p>
          <a:p>
            <a:pPr lvl="1"/>
            <a:r>
              <a:rPr lang="en-US" dirty="0"/>
              <a:t>Nurture self-control</a:t>
            </a:r>
          </a:p>
          <a:p>
            <a:pPr lvl="1"/>
            <a:r>
              <a:rPr lang="en-US" dirty="0"/>
              <a:t>Assume college is a possibility</a:t>
            </a:r>
          </a:p>
        </p:txBody>
      </p:sp>
      <p:sp>
        <p:nvSpPr>
          <p:cNvPr id="4" name="Content Placeholder 3">
            <a:extLst>
              <a:ext uri="{FF2B5EF4-FFF2-40B4-BE49-F238E27FC236}">
                <a16:creationId xmlns:a16="http://schemas.microsoft.com/office/drawing/2014/main" id="{510ADD45-7CC4-E085-DA05-54AEC729052B}"/>
              </a:ext>
            </a:extLst>
          </p:cNvPr>
          <p:cNvSpPr>
            <a:spLocks noGrp="1"/>
          </p:cNvSpPr>
          <p:nvPr>
            <p:ph sz="half" idx="2"/>
          </p:nvPr>
        </p:nvSpPr>
        <p:spPr/>
        <p:txBody>
          <a:bodyPr/>
          <a:lstStyle/>
          <a:p>
            <a:pPr marL="139700" indent="0">
              <a:buNone/>
            </a:pPr>
            <a:r>
              <a:rPr lang="en-US" b="1" dirty="0"/>
              <a:t>School Support</a:t>
            </a:r>
          </a:p>
          <a:p>
            <a:pPr lvl="1"/>
            <a:r>
              <a:rPr lang="en-US" dirty="0"/>
              <a:t>Focus on talent development &amp; not on only remediating deficits</a:t>
            </a:r>
          </a:p>
          <a:p>
            <a:pPr lvl="1"/>
            <a:r>
              <a:rPr lang="en-US" dirty="0"/>
              <a:t>Placement in gifted programs</a:t>
            </a:r>
          </a:p>
          <a:p>
            <a:pPr lvl="1"/>
            <a:r>
              <a:rPr lang="en-US" dirty="0"/>
              <a:t>Teach self-advocacy</a:t>
            </a:r>
          </a:p>
          <a:p>
            <a:pPr lvl="1"/>
            <a:r>
              <a:rPr lang="en-US" dirty="0"/>
              <a:t>Time to be with GT peers</a:t>
            </a:r>
          </a:p>
        </p:txBody>
      </p:sp>
      <p:pic>
        <p:nvPicPr>
          <p:cNvPr id="5" name="Content Placeholder 4">
            <a:extLst>
              <a:ext uri="{FF2B5EF4-FFF2-40B4-BE49-F238E27FC236}">
                <a16:creationId xmlns:a16="http://schemas.microsoft.com/office/drawing/2014/main" id="{EB301F11-4162-1E7D-E138-8DD39E77461B}"/>
              </a:ext>
            </a:extLst>
          </p:cNvPr>
          <p:cNvPicPr>
            <a:picLocks noChangeAspect="1"/>
          </p:cNvPicPr>
          <p:nvPr/>
        </p:nvPicPr>
        <p:blipFill>
          <a:blip r:embed="rId3"/>
          <a:stretch>
            <a:fillRect/>
          </a:stretch>
        </p:blipFill>
        <p:spPr>
          <a:xfrm>
            <a:off x="3999446" y="3551074"/>
            <a:ext cx="907050" cy="907050"/>
          </a:xfrm>
          <a:prstGeom prst="rect">
            <a:avLst/>
          </a:prstGeom>
        </p:spPr>
      </p:pic>
    </p:spTree>
    <p:extLst>
      <p:ext uri="{BB962C8B-B14F-4D97-AF65-F5344CB8AC3E}">
        <p14:creationId xmlns:p14="http://schemas.microsoft.com/office/powerpoint/2010/main" val="3865126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0E262-7D6E-E0CA-EF22-92BD8BF95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B40C0-9A2F-18B7-4A29-CCFC097D75FD}"/>
              </a:ext>
            </a:extLst>
          </p:cNvPr>
          <p:cNvSpPr>
            <a:spLocks noGrp="1"/>
          </p:cNvSpPr>
          <p:nvPr>
            <p:ph type="title"/>
          </p:nvPr>
        </p:nvSpPr>
        <p:spPr/>
        <p:txBody>
          <a:bodyPr/>
          <a:lstStyle/>
          <a:p>
            <a:r>
              <a:rPr lang="en-US" dirty="0"/>
              <a:t>2 E (Twice Exceptional)</a:t>
            </a:r>
          </a:p>
        </p:txBody>
      </p:sp>
      <p:sp>
        <p:nvSpPr>
          <p:cNvPr id="3" name="Content Placeholder 2">
            <a:extLst>
              <a:ext uri="{FF2B5EF4-FFF2-40B4-BE49-F238E27FC236}">
                <a16:creationId xmlns:a16="http://schemas.microsoft.com/office/drawing/2014/main" id="{69F5D01B-9825-723D-C7D4-1566FB2023FF}"/>
              </a:ext>
            </a:extLst>
          </p:cNvPr>
          <p:cNvSpPr>
            <a:spLocks noGrp="1"/>
          </p:cNvSpPr>
          <p:nvPr>
            <p:ph sz="half" idx="1"/>
          </p:nvPr>
        </p:nvSpPr>
        <p:spPr/>
        <p:txBody>
          <a:bodyPr/>
          <a:lstStyle/>
          <a:p>
            <a:pPr marL="139700" indent="0">
              <a:buNone/>
            </a:pPr>
            <a:r>
              <a:rPr lang="en-US" b="1" dirty="0"/>
              <a:t>Examples</a:t>
            </a:r>
          </a:p>
          <a:p>
            <a:pPr lvl="1"/>
            <a:r>
              <a:rPr lang="en-US" dirty="0"/>
              <a:t>Rudolph</a:t>
            </a:r>
          </a:p>
          <a:p>
            <a:pPr lvl="1"/>
            <a:r>
              <a:rPr lang="en-US" dirty="0"/>
              <a:t>Percy Jackson (series)</a:t>
            </a:r>
          </a:p>
          <a:p>
            <a:pPr lvl="1"/>
            <a:r>
              <a:rPr lang="en-US" dirty="0"/>
              <a:t>Temple Grandin</a:t>
            </a:r>
          </a:p>
          <a:p>
            <a:pPr lvl="1"/>
            <a:r>
              <a:rPr lang="en-US" dirty="0"/>
              <a:t>Stephen Hawking</a:t>
            </a:r>
          </a:p>
          <a:p>
            <a:pPr lvl="1"/>
            <a:r>
              <a:rPr lang="en-US" dirty="0"/>
              <a:t>Anderson Cooper</a:t>
            </a:r>
          </a:p>
          <a:p>
            <a:pPr lvl="1"/>
            <a:r>
              <a:rPr lang="en-US" dirty="0"/>
              <a:t>Greta Thunberg</a:t>
            </a:r>
          </a:p>
        </p:txBody>
      </p:sp>
      <p:pic>
        <p:nvPicPr>
          <p:cNvPr id="5" name="Content Placeholder 4">
            <a:extLst>
              <a:ext uri="{FF2B5EF4-FFF2-40B4-BE49-F238E27FC236}">
                <a16:creationId xmlns:a16="http://schemas.microsoft.com/office/drawing/2014/main" id="{0865C912-8A81-97B1-D107-9638493EAC38}"/>
              </a:ext>
            </a:extLst>
          </p:cNvPr>
          <p:cNvPicPr>
            <a:picLocks noGrp="1" noChangeAspect="1"/>
          </p:cNvPicPr>
          <p:nvPr>
            <p:ph sz="half" idx="2"/>
          </p:nvPr>
        </p:nvPicPr>
        <p:blipFill>
          <a:blip r:embed="rId3"/>
          <a:stretch>
            <a:fillRect/>
          </a:stretch>
        </p:blipFill>
        <p:spPr>
          <a:xfrm>
            <a:off x="7504770" y="185832"/>
            <a:ext cx="1183387" cy="1183387"/>
          </a:xfrm>
          <a:prstGeom prst="rect">
            <a:avLst/>
          </a:prstGeom>
        </p:spPr>
      </p:pic>
      <p:pic>
        <p:nvPicPr>
          <p:cNvPr id="7170" name="Picture 2" descr="Temple Grandin: 20 Things you didn't know about the world-renowned  spokesperson for autism - Centre Disability Support">
            <a:extLst>
              <a:ext uri="{FF2B5EF4-FFF2-40B4-BE49-F238E27FC236}">
                <a16:creationId xmlns:a16="http://schemas.microsoft.com/office/drawing/2014/main" id="{3A7A943A-4A58-545D-B819-C8D9FFE62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142" y="1356028"/>
            <a:ext cx="256222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87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DDB-FE3C-F48A-B476-B554D7CF1CD5}"/>
              </a:ext>
            </a:extLst>
          </p:cNvPr>
          <p:cNvSpPr>
            <a:spLocks noGrp="1"/>
          </p:cNvSpPr>
          <p:nvPr>
            <p:ph type="title"/>
          </p:nvPr>
        </p:nvSpPr>
        <p:spPr/>
        <p:txBody>
          <a:bodyPr/>
          <a:lstStyle/>
          <a:p>
            <a:r>
              <a:rPr lang="en-US" dirty="0"/>
              <a:t>Autonomous Learner</a:t>
            </a:r>
          </a:p>
        </p:txBody>
      </p:sp>
      <p:sp>
        <p:nvSpPr>
          <p:cNvPr id="3" name="Content Placeholder 2">
            <a:extLst>
              <a:ext uri="{FF2B5EF4-FFF2-40B4-BE49-F238E27FC236}">
                <a16:creationId xmlns:a16="http://schemas.microsoft.com/office/drawing/2014/main" id="{2E863A1A-6005-2457-1F6A-9BE983E03EEC}"/>
              </a:ext>
            </a:extLst>
          </p:cNvPr>
          <p:cNvSpPr>
            <a:spLocks noGrp="1"/>
          </p:cNvSpPr>
          <p:nvPr>
            <p:ph sz="half" idx="1"/>
          </p:nvPr>
        </p:nvSpPr>
        <p:spPr/>
        <p:txBody>
          <a:bodyPr/>
          <a:lstStyle/>
          <a:p>
            <a:pPr marL="139700" indent="0">
              <a:buNone/>
            </a:pPr>
            <a:r>
              <a:rPr lang="en-US" b="1" dirty="0"/>
              <a:t>Feelings &amp; Attitudes</a:t>
            </a:r>
          </a:p>
          <a:p>
            <a:pPr lvl="1"/>
            <a:r>
              <a:rPr lang="en-US" dirty="0"/>
              <a:t>Self-confident</a:t>
            </a:r>
          </a:p>
          <a:p>
            <a:pPr lvl="1"/>
            <a:r>
              <a:rPr lang="en-US" dirty="0"/>
              <a:t>Self-accepting</a:t>
            </a:r>
          </a:p>
          <a:p>
            <a:pPr lvl="1"/>
            <a:r>
              <a:rPr lang="en-US" dirty="0"/>
              <a:t>Possess desire to know &amp; learn</a:t>
            </a:r>
          </a:p>
          <a:p>
            <a:pPr lvl="1"/>
            <a:r>
              <a:rPr lang="en-US" dirty="0"/>
              <a:t>Willing to fail</a:t>
            </a:r>
          </a:p>
          <a:p>
            <a:pPr lvl="1"/>
            <a:r>
              <a:rPr lang="en-US" dirty="0"/>
              <a:t>Intrinsic motivation</a:t>
            </a:r>
          </a:p>
        </p:txBody>
      </p:sp>
      <p:sp>
        <p:nvSpPr>
          <p:cNvPr id="4" name="Content Placeholder 3">
            <a:extLst>
              <a:ext uri="{FF2B5EF4-FFF2-40B4-BE49-F238E27FC236}">
                <a16:creationId xmlns:a16="http://schemas.microsoft.com/office/drawing/2014/main" id="{3FD008ED-D60C-9520-5D06-2928E835DA2F}"/>
              </a:ext>
            </a:extLst>
          </p:cNvPr>
          <p:cNvSpPr>
            <a:spLocks noGrp="1"/>
          </p:cNvSpPr>
          <p:nvPr>
            <p:ph sz="half" idx="2"/>
          </p:nvPr>
        </p:nvSpPr>
        <p:spPr/>
        <p:txBody>
          <a:bodyPr/>
          <a:lstStyle/>
          <a:p>
            <a:pPr marL="139700" indent="0">
              <a:buNone/>
            </a:pPr>
            <a:r>
              <a:rPr lang="en-US" b="1" dirty="0"/>
              <a:t>Behaviors</a:t>
            </a:r>
          </a:p>
          <a:p>
            <a:pPr lvl="1"/>
            <a:r>
              <a:rPr lang="en-US" dirty="0"/>
              <a:t>Works independently</a:t>
            </a:r>
          </a:p>
          <a:p>
            <a:pPr lvl="1"/>
            <a:r>
              <a:rPr lang="en-US" dirty="0"/>
              <a:t>Does not seek external approval</a:t>
            </a:r>
          </a:p>
          <a:p>
            <a:pPr lvl="1"/>
            <a:r>
              <a:rPr lang="en-US" dirty="0"/>
              <a:t>Follows strong areas of passion</a:t>
            </a:r>
          </a:p>
          <a:p>
            <a:pPr lvl="1"/>
            <a:r>
              <a:rPr lang="en-US" dirty="0"/>
              <a:t>Thinks creatively</a:t>
            </a:r>
          </a:p>
          <a:p>
            <a:pPr lvl="1"/>
            <a:r>
              <a:rPr lang="en-US" dirty="0"/>
              <a:t>Stands up for convictions</a:t>
            </a:r>
          </a:p>
        </p:txBody>
      </p:sp>
      <p:pic>
        <p:nvPicPr>
          <p:cNvPr id="3074" name="Picture 2" descr="Goal ">
            <a:extLst>
              <a:ext uri="{FF2B5EF4-FFF2-40B4-BE49-F238E27FC236}">
                <a16:creationId xmlns:a16="http://schemas.microsoft.com/office/drawing/2014/main" id="{5F97C640-A1F3-DC6E-BCA7-9350F593E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028" y="363238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27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8307-A9B7-F513-05C7-2C2E1BC68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BE254-5849-14E1-63BF-2A6A79428C94}"/>
              </a:ext>
            </a:extLst>
          </p:cNvPr>
          <p:cNvSpPr>
            <a:spLocks noGrp="1"/>
          </p:cNvSpPr>
          <p:nvPr>
            <p:ph type="title"/>
          </p:nvPr>
        </p:nvSpPr>
        <p:spPr/>
        <p:txBody>
          <a:bodyPr/>
          <a:lstStyle/>
          <a:p>
            <a:r>
              <a:rPr lang="en-US" dirty="0"/>
              <a:t>Autonomous Learner</a:t>
            </a:r>
          </a:p>
        </p:txBody>
      </p:sp>
      <p:sp>
        <p:nvSpPr>
          <p:cNvPr id="3" name="Content Placeholder 2">
            <a:extLst>
              <a:ext uri="{FF2B5EF4-FFF2-40B4-BE49-F238E27FC236}">
                <a16:creationId xmlns:a16="http://schemas.microsoft.com/office/drawing/2014/main" id="{BC6B3F1B-4017-4FCD-B116-14B5AF52CC87}"/>
              </a:ext>
            </a:extLst>
          </p:cNvPr>
          <p:cNvSpPr>
            <a:spLocks noGrp="1"/>
          </p:cNvSpPr>
          <p:nvPr>
            <p:ph sz="half" idx="1"/>
          </p:nvPr>
        </p:nvSpPr>
        <p:spPr/>
        <p:txBody>
          <a:bodyPr/>
          <a:lstStyle/>
          <a:p>
            <a:pPr marL="139700" indent="0">
              <a:buNone/>
            </a:pPr>
            <a:r>
              <a:rPr lang="en-US" b="1" dirty="0"/>
              <a:t>Needs</a:t>
            </a:r>
          </a:p>
          <a:p>
            <a:pPr lvl="1"/>
            <a:r>
              <a:rPr lang="en-US" dirty="0"/>
              <a:t>Facilitation of continuing growth</a:t>
            </a:r>
          </a:p>
          <a:p>
            <a:pPr lvl="1"/>
            <a:r>
              <a:rPr lang="en-US" dirty="0"/>
              <a:t>Support for risk-taking</a:t>
            </a:r>
          </a:p>
          <a:p>
            <a:pPr lvl="1"/>
            <a:r>
              <a:rPr lang="en-US" dirty="0"/>
              <a:t>On-going factitive relationships </a:t>
            </a:r>
          </a:p>
        </p:txBody>
      </p:sp>
      <p:sp>
        <p:nvSpPr>
          <p:cNvPr id="4" name="Content Placeholder 3">
            <a:extLst>
              <a:ext uri="{FF2B5EF4-FFF2-40B4-BE49-F238E27FC236}">
                <a16:creationId xmlns:a16="http://schemas.microsoft.com/office/drawing/2014/main" id="{A243CA9E-79C3-B728-AE37-E8B2B8083EDA}"/>
              </a:ext>
            </a:extLst>
          </p:cNvPr>
          <p:cNvSpPr>
            <a:spLocks noGrp="1"/>
          </p:cNvSpPr>
          <p:nvPr>
            <p:ph sz="half" idx="2"/>
          </p:nvPr>
        </p:nvSpPr>
        <p:spPr/>
        <p:txBody>
          <a:bodyPr/>
          <a:lstStyle/>
          <a:p>
            <a:pPr marL="139700" indent="0">
              <a:buNone/>
            </a:pPr>
            <a:r>
              <a:rPr lang="en-US" b="1" dirty="0"/>
              <a:t>Adult &amp; Peer Perceptions</a:t>
            </a:r>
          </a:p>
          <a:p>
            <a:pPr lvl="1"/>
            <a:r>
              <a:rPr lang="en-US" dirty="0"/>
              <a:t>Admired for abilities</a:t>
            </a:r>
          </a:p>
          <a:p>
            <a:pPr lvl="1"/>
            <a:r>
              <a:rPr lang="en-US" dirty="0"/>
              <a:t>Seen as capable &amp; responsible</a:t>
            </a:r>
          </a:p>
          <a:p>
            <a:pPr lvl="1"/>
            <a:r>
              <a:rPr lang="en-US" dirty="0"/>
              <a:t>Psychologically healthy</a:t>
            </a:r>
          </a:p>
          <a:p>
            <a:pPr lvl="1"/>
            <a:r>
              <a:rPr lang="en-US" dirty="0"/>
              <a:t>Will be extremely successful</a:t>
            </a:r>
          </a:p>
        </p:txBody>
      </p:sp>
      <p:pic>
        <p:nvPicPr>
          <p:cNvPr id="4098" name="Picture 2" descr="Goal ">
            <a:extLst>
              <a:ext uri="{FF2B5EF4-FFF2-40B4-BE49-F238E27FC236}">
                <a16:creationId xmlns:a16="http://schemas.microsoft.com/office/drawing/2014/main" id="{668FD25B-FF3C-BDCA-3949-7233D5EE7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282" y="363743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04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16AC-44E5-2CC5-ADC7-7F82B24CE3F4}"/>
              </a:ext>
            </a:extLst>
          </p:cNvPr>
          <p:cNvSpPr>
            <a:spLocks noGrp="1"/>
          </p:cNvSpPr>
          <p:nvPr>
            <p:ph type="title"/>
          </p:nvPr>
        </p:nvSpPr>
        <p:spPr/>
        <p:txBody>
          <a:bodyPr/>
          <a:lstStyle/>
          <a:p>
            <a:r>
              <a:rPr lang="en-US" dirty="0"/>
              <a:t>Autonomous Learner</a:t>
            </a:r>
          </a:p>
        </p:txBody>
      </p:sp>
      <p:sp>
        <p:nvSpPr>
          <p:cNvPr id="3" name="Content Placeholder 2">
            <a:extLst>
              <a:ext uri="{FF2B5EF4-FFF2-40B4-BE49-F238E27FC236}">
                <a16:creationId xmlns:a16="http://schemas.microsoft.com/office/drawing/2014/main" id="{0DF7D8CA-C3CF-2739-46A4-F08C312FFCFC}"/>
              </a:ext>
            </a:extLst>
          </p:cNvPr>
          <p:cNvSpPr>
            <a:spLocks noGrp="1"/>
          </p:cNvSpPr>
          <p:nvPr>
            <p:ph sz="half" idx="1"/>
          </p:nvPr>
        </p:nvSpPr>
        <p:spPr>
          <a:xfrm>
            <a:off x="356348" y="1333920"/>
            <a:ext cx="3886200" cy="3263504"/>
          </a:xfrm>
        </p:spPr>
        <p:txBody>
          <a:bodyPr/>
          <a:lstStyle/>
          <a:p>
            <a:pPr marL="139700" indent="0">
              <a:buNone/>
            </a:pPr>
            <a:r>
              <a:rPr lang="en-US" b="1" dirty="0"/>
              <a:t>Home Support</a:t>
            </a:r>
          </a:p>
          <a:p>
            <a:pPr lvl="1"/>
            <a:r>
              <a:rPr lang="en-US" dirty="0"/>
              <a:t>Allow friends of all ages</a:t>
            </a:r>
          </a:p>
          <a:p>
            <a:pPr lvl="1"/>
            <a:r>
              <a:rPr lang="en-US" dirty="0"/>
              <a:t>Include in family decision-making</a:t>
            </a:r>
          </a:p>
          <a:p>
            <a:pPr lvl="1"/>
            <a:r>
              <a:rPr lang="en-US" dirty="0"/>
              <a:t>Listen</a:t>
            </a:r>
          </a:p>
          <a:p>
            <a:pPr lvl="1"/>
            <a:r>
              <a:rPr lang="en-US" dirty="0"/>
              <a:t>Advocate for child at school &amp; in the community</a:t>
            </a:r>
          </a:p>
        </p:txBody>
      </p:sp>
      <p:sp>
        <p:nvSpPr>
          <p:cNvPr id="4" name="Content Placeholder 3">
            <a:extLst>
              <a:ext uri="{FF2B5EF4-FFF2-40B4-BE49-F238E27FC236}">
                <a16:creationId xmlns:a16="http://schemas.microsoft.com/office/drawing/2014/main" id="{2ADFB91B-214D-8B59-2789-EC35E24004D0}"/>
              </a:ext>
            </a:extLst>
          </p:cNvPr>
          <p:cNvSpPr>
            <a:spLocks noGrp="1"/>
          </p:cNvSpPr>
          <p:nvPr>
            <p:ph sz="half" idx="2"/>
          </p:nvPr>
        </p:nvSpPr>
        <p:spPr/>
        <p:txBody>
          <a:bodyPr/>
          <a:lstStyle/>
          <a:p>
            <a:pPr marL="139700" indent="0">
              <a:buNone/>
            </a:pPr>
            <a:r>
              <a:rPr lang="en-US" b="1" dirty="0"/>
              <a:t>School Support</a:t>
            </a:r>
          </a:p>
          <a:p>
            <a:pPr lvl="1"/>
            <a:r>
              <a:rPr lang="en-US" dirty="0"/>
              <a:t>Allow development of a long-term, integrated plan of study</a:t>
            </a:r>
          </a:p>
          <a:p>
            <a:pPr marL="342900" lvl="1" indent="0">
              <a:buNone/>
            </a:pPr>
            <a:endParaRPr lang="en-US" dirty="0"/>
          </a:p>
        </p:txBody>
      </p:sp>
      <p:pic>
        <p:nvPicPr>
          <p:cNvPr id="1028" name="Picture 4" descr="Goal ">
            <a:extLst>
              <a:ext uri="{FF2B5EF4-FFF2-40B4-BE49-F238E27FC236}">
                <a16:creationId xmlns:a16="http://schemas.microsoft.com/office/drawing/2014/main" id="{9A22DD6A-4347-4B42-03B3-ED4FBA994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208" y="355170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56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6375-9468-8F3E-45F0-CD3287202C33}"/>
              </a:ext>
            </a:extLst>
          </p:cNvPr>
          <p:cNvSpPr>
            <a:spLocks noGrp="1"/>
          </p:cNvSpPr>
          <p:nvPr>
            <p:ph type="title"/>
          </p:nvPr>
        </p:nvSpPr>
        <p:spPr/>
        <p:txBody>
          <a:bodyPr/>
          <a:lstStyle/>
          <a:p>
            <a:r>
              <a:rPr lang="en-US" dirty="0"/>
              <a:t>Autonomous Learner</a:t>
            </a:r>
          </a:p>
        </p:txBody>
      </p:sp>
      <p:sp>
        <p:nvSpPr>
          <p:cNvPr id="3" name="Content Placeholder 2">
            <a:extLst>
              <a:ext uri="{FF2B5EF4-FFF2-40B4-BE49-F238E27FC236}">
                <a16:creationId xmlns:a16="http://schemas.microsoft.com/office/drawing/2014/main" id="{BD6C7C02-FC7E-49E8-59EE-A469992B7084}"/>
              </a:ext>
            </a:extLst>
          </p:cNvPr>
          <p:cNvSpPr>
            <a:spLocks noGrp="1"/>
          </p:cNvSpPr>
          <p:nvPr>
            <p:ph sz="half" idx="1"/>
          </p:nvPr>
        </p:nvSpPr>
        <p:spPr/>
        <p:txBody>
          <a:bodyPr/>
          <a:lstStyle/>
          <a:p>
            <a:pPr marL="139700" indent="0">
              <a:buNone/>
            </a:pPr>
            <a:r>
              <a:rPr lang="en-US" b="1" dirty="0"/>
              <a:t>Examples</a:t>
            </a:r>
          </a:p>
          <a:p>
            <a:pPr lvl="1"/>
            <a:r>
              <a:rPr lang="en-US" dirty="0"/>
              <a:t>Hermey the Elf</a:t>
            </a:r>
          </a:p>
          <a:p>
            <a:pPr lvl="1"/>
            <a:r>
              <a:rPr lang="en-US" dirty="0"/>
              <a:t>Rey</a:t>
            </a:r>
          </a:p>
          <a:p>
            <a:pPr lvl="1"/>
            <a:r>
              <a:rPr lang="en-US" dirty="0"/>
              <a:t>Leonardo da Vinci</a:t>
            </a:r>
          </a:p>
          <a:p>
            <a:pPr lvl="1"/>
            <a:r>
              <a:rPr lang="en-US" dirty="0"/>
              <a:t>Maya Angelou</a:t>
            </a:r>
          </a:p>
          <a:p>
            <a:pPr lvl="1"/>
            <a:r>
              <a:rPr lang="en-US" dirty="0"/>
              <a:t>Nikola Tesla</a:t>
            </a:r>
          </a:p>
          <a:p>
            <a:pPr lvl="1"/>
            <a:r>
              <a:rPr lang="en-US" dirty="0"/>
              <a:t>Mark Zuckerberg</a:t>
            </a:r>
          </a:p>
          <a:p>
            <a:pPr lvl="1"/>
            <a:endParaRPr lang="en-US" dirty="0"/>
          </a:p>
        </p:txBody>
      </p:sp>
      <p:pic>
        <p:nvPicPr>
          <p:cNvPr id="2050" name="Picture 2" descr="Goal ">
            <a:extLst>
              <a:ext uri="{FF2B5EF4-FFF2-40B4-BE49-F238E27FC236}">
                <a16:creationId xmlns:a16="http://schemas.microsoft.com/office/drawing/2014/main" id="{784B6A8E-AA02-9B75-77EA-6930ADCC6C4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66668" y="273845"/>
            <a:ext cx="994172" cy="99417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Nikola Tesla - Wikipedia">
            <a:extLst>
              <a:ext uri="{FF2B5EF4-FFF2-40B4-BE49-F238E27FC236}">
                <a16:creationId xmlns:a16="http://schemas.microsoft.com/office/drawing/2014/main" id="{13A49577-E6C7-3551-182F-3780018EF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489" y="1052512"/>
            <a:ext cx="22479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16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878212-A0AD-D5CE-6F41-79A706D93FD6}"/>
              </a:ext>
            </a:extLst>
          </p:cNvPr>
          <p:cNvSpPr>
            <a:spLocks noGrp="1"/>
          </p:cNvSpPr>
          <p:nvPr>
            <p:ph type="title"/>
          </p:nvPr>
        </p:nvSpPr>
        <p:spPr>
          <a:xfrm>
            <a:off x="628650" y="273844"/>
            <a:ext cx="7886700" cy="994172"/>
          </a:xfrm>
        </p:spPr>
        <p:txBody>
          <a:bodyPr anchor="ctr">
            <a:normAutofit/>
          </a:bodyPr>
          <a:lstStyle/>
          <a:p>
            <a:r>
              <a:rPr lang="en-US" dirty="0"/>
              <a:t>Congratulations!!</a:t>
            </a:r>
          </a:p>
        </p:txBody>
      </p:sp>
      <p:sp>
        <p:nvSpPr>
          <p:cNvPr id="8" name="Content Placeholder 7">
            <a:extLst>
              <a:ext uri="{FF2B5EF4-FFF2-40B4-BE49-F238E27FC236}">
                <a16:creationId xmlns:a16="http://schemas.microsoft.com/office/drawing/2014/main" id="{13EEF5AB-1595-3433-EDF9-C8467DDB36E8}"/>
              </a:ext>
            </a:extLst>
          </p:cNvPr>
          <p:cNvSpPr>
            <a:spLocks noGrp="1"/>
          </p:cNvSpPr>
          <p:nvPr>
            <p:ph sz="half" idx="1"/>
          </p:nvPr>
        </p:nvSpPr>
        <p:spPr>
          <a:xfrm>
            <a:off x="628650" y="1369219"/>
            <a:ext cx="3886200" cy="3263504"/>
          </a:xfrm>
        </p:spPr>
        <p:txBody>
          <a:bodyPr>
            <a:normAutofit/>
          </a:bodyPr>
          <a:lstStyle/>
          <a:p>
            <a:r>
              <a:rPr lang="en-US" dirty="0"/>
              <a:t>You have been hired as the Gifted &amp; Talented teacher at Hogwarts.</a:t>
            </a:r>
          </a:p>
          <a:p>
            <a:r>
              <a:rPr lang="en-US" dirty="0"/>
              <a:t>Your first assignment is to group your students into the 6 types of gifted.</a:t>
            </a:r>
          </a:p>
        </p:txBody>
      </p:sp>
      <p:pic>
        <p:nvPicPr>
          <p:cNvPr id="4" name="Content Placeholder 3">
            <a:extLst>
              <a:ext uri="{FF2B5EF4-FFF2-40B4-BE49-F238E27FC236}">
                <a16:creationId xmlns:a16="http://schemas.microsoft.com/office/drawing/2014/main" id="{515CC12D-4DFF-FE7A-1078-41EC0755822E}"/>
              </a:ext>
            </a:extLst>
          </p:cNvPr>
          <p:cNvPicPr>
            <a:picLocks noGrp="1" noChangeAspect="1"/>
          </p:cNvPicPr>
          <p:nvPr>
            <p:ph sz="half" idx="2"/>
          </p:nvPr>
        </p:nvPicPr>
        <p:blipFill>
          <a:blip r:embed="rId3"/>
          <a:srcRect l="20514" r="-1" b="-1"/>
          <a:stretch/>
        </p:blipFill>
        <p:spPr>
          <a:xfrm>
            <a:off x="4629150" y="1369219"/>
            <a:ext cx="3886200" cy="3263504"/>
          </a:xfrm>
          <a:prstGeom prst="rect">
            <a:avLst/>
          </a:prstGeom>
          <a:noFill/>
        </p:spPr>
      </p:pic>
    </p:spTree>
    <p:extLst>
      <p:ext uri="{BB962C8B-B14F-4D97-AF65-F5344CB8AC3E}">
        <p14:creationId xmlns:p14="http://schemas.microsoft.com/office/powerpoint/2010/main" val="110129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C3574-D84B-9941-6F79-7C0CDBA7F1F3}"/>
              </a:ext>
            </a:extLst>
          </p:cNvPr>
          <p:cNvSpPr>
            <a:spLocks noGrp="1"/>
          </p:cNvSpPr>
          <p:nvPr>
            <p:ph type="title"/>
          </p:nvPr>
        </p:nvSpPr>
        <p:spPr/>
        <p:txBody>
          <a:bodyPr/>
          <a:lstStyle/>
          <a:p>
            <a:r>
              <a:rPr lang="en-US" dirty="0"/>
              <a:t>1</a:t>
            </a:r>
          </a:p>
        </p:txBody>
      </p:sp>
      <p:sp>
        <p:nvSpPr>
          <p:cNvPr id="5" name="Text Placeholder 4">
            <a:extLst>
              <a:ext uri="{FF2B5EF4-FFF2-40B4-BE49-F238E27FC236}">
                <a16:creationId xmlns:a16="http://schemas.microsoft.com/office/drawing/2014/main" id="{61EE5C15-F323-0C6B-0709-0DC03AC12090}"/>
              </a:ext>
            </a:extLst>
          </p:cNvPr>
          <p:cNvSpPr>
            <a:spLocks noGrp="1"/>
          </p:cNvSpPr>
          <p:nvPr>
            <p:ph type="body" idx="1"/>
          </p:nvPr>
        </p:nvSpPr>
        <p:spPr/>
        <p:txBody>
          <a:bodyPr/>
          <a:lstStyle/>
          <a:p>
            <a:pPr marL="139700" indent="0">
              <a:buNone/>
            </a:pPr>
            <a:r>
              <a:rPr lang="en-US" dirty="0"/>
              <a:t>Gifted students do not need help; they will do fine on their own.​</a:t>
            </a:r>
          </a:p>
          <a:p>
            <a:endParaRPr lang="en-US" dirty="0"/>
          </a:p>
          <a:p>
            <a:pPr marL="139700" indent="0">
              <a:buNone/>
            </a:pPr>
            <a:endParaRPr lang="en-US" dirty="0"/>
          </a:p>
          <a:p>
            <a:pPr marL="139700" indent="0">
              <a:buNone/>
            </a:pPr>
            <a:endParaRPr lang="en-US" dirty="0"/>
          </a:p>
        </p:txBody>
      </p:sp>
      <p:sp>
        <p:nvSpPr>
          <p:cNvPr id="6" name="Text Placeholder 5">
            <a:extLst>
              <a:ext uri="{FF2B5EF4-FFF2-40B4-BE49-F238E27FC236}">
                <a16:creationId xmlns:a16="http://schemas.microsoft.com/office/drawing/2014/main" id="{438781BB-73A3-3D06-5D9D-C4B7DD7FC452}"/>
              </a:ext>
            </a:extLst>
          </p:cNvPr>
          <p:cNvSpPr>
            <a:spLocks noGrp="1"/>
          </p:cNvSpPr>
          <p:nvPr>
            <p:ph type="body" idx="2"/>
          </p:nvPr>
        </p:nvSpPr>
        <p:spPr/>
        <p:txBody>
          <a:bodyPr/>
          <a:lstStyle/>
          <a:p>
            <a:pPr marL="139700" indent="0">
              <a:buNone/>
            </a:pPr>
            <a:endParaRPr lang="en-US" dirty="0"/>
          </a:p>
        </p:txBody>
      </p:sp>
      <p:pic>
        <p:nvPicPr>
          <p:cNvPr id="4098" name="Picture 2" descr="Free A young boy with glasses solving math equations on a classroom blackboard. Stock Photo">
            <a:extLst>
              <a:ext uri="{FF2B5EF4-FFF2-40B4-BE49-F238E27FC236}">
                <a16:creationId xmlns:a16="http://schemas.microsoft.com/office/drawing/2014/main" id="{3110CFA2-0BDA-E793-53F0-D85B71121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1" y="1266825"/>
            <a:ext cx="39243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umbs down flat long shadow icon. Dislike button flat icon. Low rating sign icon concept. Thumbs down flat long shadow icon. Dislike button flat icon. Low rating sign icon concept. red thumbs down stock illustrations">
            <a:extLst>
              <a:ext uri="{FF2B5EF4-FFF2-40B4-BE49-F238E27FC236}">
                <a16:creationId xmlns:a16="http://schemas.microsoft.com/office/drawing/2014/main" id="{3F50226C-3FAC-F8C3-DD77-8D44AFB8E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692" y="2808984"/>
            <a:ext cx="1499879" cy="149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21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E515-877A-7CEF-83A9-9B22EBB3789D}"/>
              </a:ext>
            </a:extLst>
          </p:cNvPr>
          <p:cNvSpPr>
            <a:spLocks noGrp="1"/>
          </p:cNvSpPr>
          <p:nvPr>
            <p:ph type="title"/>
          </p:nvPr>
        </p:nvSpPr>
        <p:spPr/>
        <p:txBody>
          <a:bodyPr/>
          <a:lstStyle/>
          <a:p>
            <a:r>
              <a:rPr lang="en-US" dirty="0"/>
              <a:t>Your Students …….</a:t>
            </a:r>
          </a:p>
        </p:txBody>
      </p:sp>
      <p:pic>
        <p:nvPicPr>
          <p:cNvPr id="6" name="Content Placeholder 5">
            <a:extLst>
              <a:ext uri="{FF2B5EF4-FFF2-40B4-BE49-F238E27FC236}">
                <a16:creationId xmlns:a16="http://schemas.microsoft.com/office/drawing/2014/main" id="{9ACFA407-C020-5DF7-F42F-A179DBB470E4}"/>
              </a:ext>
            </a:extLst>
          </p:cNvPr>
          <p:cNvPicPr>
            <a:picLocks noGrp="1" noChangeAspect="1"/>
          </p:cNvPicPr>
          <p:nvPr>
            <p:ph sz="half" idx="1"/>
          </p:nvPr>
        </p:nvPicPr>
        <p:blipFill>
          <a:blip r:embed="rId3"/>
          <a:stretch>
            <a:fillRect/>
          </a:stretch>
        </p:blipFill>
        <p:spPr>
          <a:xfrm>
            <a:off x="194076" y="1268017"/>
            <a:ext cx="4163612" cy="2772965"/>
          </a:xfrm>
          <a:prstGeom prst="rect">
            <a:avLst/>
          </a:prstGeom>
        </p:spPr>
      </p:pic>
      <p:sp>
        <p:nvSpPr>
          <p:cNvPr id="4" name="Content Placeholder 3">
            <a:extLst>
              <a:ext uri="{FF2B5EF4-FFF2-40B4-BE49-F238E27FC236}">
                <a16:creationId xmlns:a16="http://schemas.microsoft.com/office/drawing/2014/main" id="{5AF8B709-98B8-EBF5-4A54-08606E7D63DA}"/>
              </a:ext>
            </a:extLst>
          </p:cNvPr>
          <p:cNvSpPr>
            <a:spLocks noGrp="1"/>
          </p:cNvSpPr>
          <p:nvPr>
            <p:ph sz="half" idx="2"/>
          </p:nvPr>
        </p:nvSpPr>
        <p:spPr>
          <a:xfrm>
            <a:off x="4629150" y="156117"/>
            <a:ext cx="3886200" cy="4476606"/>
          </a:xfrm>
        </p:spPr>
        <p:txBody>
          <a:bodyPr>
            <a:normAutofit/>
          </a:bodyPr>
          <a:lstStyle/>
          <a:p>
            <a:pPr marL="139700" indent="0">
              <a:buNone/>
            </a:pPr>
            <a:endParaRPr lang="en-US" dirty="0"/>
          </a:p>
          <a:p>
            <a:r>
              <a:rPr lang="en-US" dirty="0"/>
              <a:t>Draco Malfoy</a:t>
            </a:r>
          </a:p>
          <a:p>
            <a:r>
              <a:rPr lang="en-US" dirty="0"/>
              <a:t>Fred &amp; George Weasley</a:t>
            </a:r>
          </a:p>
          <a:p>
            <a:r>
              <a:rPr lang="en-US" dirty="0"/>
              <a:t>Ginny Weasley</a:t>
            </a:r>
          </a:p>
          <a:p>
            <a:r>
              <a:rPr lang="en-US" dirty="0"/>
              <a:t>Harry Potter</a:t>
            </a:r>
          </a:p>
          <a:p>
            <a:r>
              <a:rPr lang="en-US" dirty="0"/>
              <a:t>Hermione Granger</a:t>
            </a:r>
          </a:p>
          <a:p>
            <a:r>
              <a:rPr lang="en-US" dirty="0"/>
              <a:t>Luna Lovegood</a:t>
            </a:r>
          </a:p>
          <a:p>
            <a:r>
              <a:rPr lang="en-US" dirty="0"/>
              <a:t>Neville Longbottom</a:t>
            </a:r>
          </a:p>
          <a:p>
            <a:r>
              <a:rPr lang="en-US" dirty="0"/>
              <a:t>Ron Weasley</a:t>
            </a:r>
          </a:p>
        </p:txBody>
      </p:sp>
    </p:spTree>
    <p:extLst>
      <p:ext uri="{BB962C8B-B14F-4D97-AF65-F5344CB8AC3E}">
        <p14:creationId xmlns:p14="http://schemas.microsoft.com/office/powerpoint/2010/main" val="1575071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DC98D-5871-0F0E-EA1C-E43B7D460B55}"/>
              </a:ext>
            </a:extLst>
          </p:cNvPr>
          <p:cNvSpPr>
            <a:spLocks noGrp="1"/>
          </p:cNvSpPr>
          <p:nvPr>
            <p:ph type="title"/>
          </p:nvPr>
        </p:nvSpPr>
        <p:spPr>
          <a:xfrm>
            <a:off x="6066261" y="273844"/>
            <a:ext cx="2230245" cy="540196"/>
          </a:xfrm>
        </p:spPr>
        <p:txBody>
          <a:bodyPr vert="horz" lIns="91440" tIns="45720" rIns="91440" bIns="45720" rtlCol="0" anchor="ctr">
            <a:normAutofit fontScale="90000"/>
          </a:bodyPr>
          <a:lstStyle/>
          <a:p>
            <a:pPr>
              <a:spcBef>
                <a:spcPct val="0"/>
              </a:spcBef>
            </a:pPr>
            <a:r>
              <a:rPr lang="en-US" sz="4400" kern="1200" dirty="0">
                <a:solidFill>
                  <a:schemeClr val="tx1"/>
                </a:solidFill>
                <a:latin typeface="+mj-lt"/>
                <a:ea typeface="+mj-ea"/>
                <a:cs typeface="+mj-cs"/>
              </a:rPr>
              <a:t>Activity</a:t>
            </a:r>
          </a:p>
        </p:txBody>
      </p:sp>
      <p:sp>
        <p:nvSpPr>
          <p:cNvPr id="4" name="Content Placeholder 3">
            <a:extLst>
              <a:ext uri="{FF2B5EF4-FFF2-40B4-BE49-F238E27FC236}">
                <a16:creationId xmlns:a16="http://schemas.microsoft.com/office/drawing/2014/main" id="{00B925B4-ED1F-8A52-AFB9-D48936C8E989}"/>
              </a:ext>
            </a:extLst>
          </p:cNvPr>
          <p:cNvSpPr>
            <a:spLocks noGrp="1"/>
          </p:cNvSpPr>
          <p:nvPr>
            <p:ph type="body" sz="half" idx="2"/>
          </p:nvPr>
        </p:nvSpPr>
        <p:spPr>
          <a:xfrm>
            <a:off x="628650" y="273844"/>
            <a:ext cx="5002716" cy="4358878"/>
          </a:xfrm>
        </p:spPr>
        <p:txBody>
          <a:bodyPr vert="horz" lIns="91440" tIns="45720" rIns="91440" bIns="45720" rtlCol="0">
            <a:normAutofit/>
          </a:bodyPr>
          <a:lstStyle/>
          <a:p>
            <a:pPr marL="457200" indent="-457200">
              <a:buFont typeface="+mj-lt"/>
              <a:buAutoNum type="arabicPeriod"/>
            </a:pPr>
            <a:r>
              <a:rPr lang="en-US" sz="2400" kern="1200" dirty="0">
                <a:solidFill>
                  <a:schemeClr val="bg2"/>
                </a:solidFill>
                <a:latin typeface="+mn-lt"/>
                <a:ea typeface="+mn-ea"/>
                <a:cs typeface="+mn-cs"/>
              </a:rPr>
              <a:t>With your group, discuss the character’s traits, behaviors, and possible needs.</a:t>
            </a:r>
          </a:p>
          <a:p>
            <a:pPr marL="457200" indent="-457200">
              <a:buFont typeface="+mj-lt"/>
              <a:buAutoNum type="arabicPeriod"/>
            </a:pPr>
            <a:r>
              <a:rPr lang="en-US" sz="2400" kern="1200" dirty="0">
                <a:solidFill>
                  <a:schemeClr val="bg2"/>
                </a:solidFill>
                <a:latin typeface="+mn-lt"/>
                <a:ea typeface="+mn-ea"/>
                <a:cs typeface="+mn-cs"/>
              </a:rPr>
              <a:t>Decide which of the six types of gifted learners best represents this character.</a:t>
            </a:r>
          </a:p>
          <a:p>
            <a:pPr marL="457200" indent="-457200">
              <a:buFont typeface="+mj-lt"/>
              <a:buAutoNum type="arabicPeriod"/>
            </a:pPr>
            <a:r>
              <a:rPr lang="en-US" sz="2400" kern="1200" dirty="0">
                <a:solidFill>
                  <a:schemeClr val="bg2"/>
                </a:solidFill>
                <a:latin typeface="+mn-lt"/>
                <a:ea typeface="+mn-ea"/>
                <a:cs typeface="+mn-cs"/>
              </a:rPr>
              <a:t>Tape the picture of the character onto the correct chart paper labeled with the six types. </a:t>
            </a:r>
          </a:p>
          <a:p>
            <a:pPr marL="457200" indent="-457200">
              <a:buFont typeface="+mj-lt"/>
              <a:buAutoNum type="arabicPeriod"/>
            </a:pPr>
            <a:r>
              <a:rPr lang="en-US" sz="2400" kern="1200" dirty="0">
                <a:solidFill>
                  <a:schemeClr val="bg2"/>
                </a:solidFill>
                <a:latin typeface="+mn-lt"/>
                <a:ea typeface="+mn-ea"/>
                <a:cs typeface="+mn-cs"/>
              </a:rPr>
              <a:t>Be prepared to share your group’s reasoning. </a:t>
            </a:r>
          </a:p>
        </p:txBody>
      </p:sp>
      <p:pic>
        <p:nvPicPr>
          <p:cNvPr id="6" name="Picture 5">
            <a:extLst>
              <a:ext uri="{FF2B5EF4-FFF2-40B4-BE49-F238E27FC236}">
                <a16:creationId xmlns:a16="http://schemas.microsoft.com/office/drawing/2014/main" id="{4203351E-6C3B-CA80-5503-4E1FAF9EEA12}"/>
              </a:ext>
            </a:extLst>
          </p:cNvPr>
          <p:cNvPicPr>
            <a:picLocks noChangeAspect="1"/>
          </p:cNvPicPr>
          <p:nvPr/>
        </p:nvPicPr>
        <p:blipFill>
          <a:blip r:embed="rId3"/>
          <a:srcRect t="12302" r="3" b="3"/>
          <a:stretch>
            <a:fillRect/>
          </a:stretch>
        </p:blipFill>
        <p:spPr>
          <a:xfrm>
            <a:off x="6066261" y="1170746"/>
            <a:ext cx="2230244" cy="256507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1040639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3F7AE-2C96-00D6-F5B5-E6E5FAFF8F24}"/>
              </a:ext>
            </a:extLst>
          </p:cNvPr>
          <p:cNvSpPr>
            <a:spLocks noGrp="1"/>
          </p:cNvSpPr>
          <p:nvPr>
            <p:ph type="title"/>
          </p:nvPr>
        </p:nvSpPr>
        <p:spPr>
          <a:xfrm>
            <a:off x="480060" y="244026"/>
            <a:ext cx="3276451" cy="1467631"/>
          </a:xfrm>
        </p:spPr>
        <p:txBody>
          <a:bodyPr vert="horz" lIns="91440" tIns="45720" rIns="91440" bIns="45720" rtlCol="0" anchor="b">
            <a:normAutofit/>
          </a:bodyPr>
          <a:lstStyle/>
          <a:p>
            <a:pPr>
              <a:spcBef>
                <a:spcPct val="0"/>
              </a:spcBef>
            </a:pPr>
            <a:r>
              <a:rPr lang="en-US" sz="4100" kern="1200">
                <a:solidFill>
                  <a:schemeClr val="tx1"/>
                </a:solidFill>
                <a:latin typeface="+mj-lt"/>
                <a:ea typeface="+mj-ea"/>
                <a:cs typeface="+mj-cs"/>
              </a:rPr>
              <a:t>Classifying Students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sX0" fmla="*/ 0 w 2606040"/>
              <a:gd name="csY0" fmla="*/ 0 h 13716"/>
              <a:gd name="csX1" fmla="*/ 625450 w 2606040"/>
              <a:gd name="csY1" fmla="*/ 0 h 13716"/>
              <a:gd name="csX2" fmla="*/ 1224839 w 2606040"/>
              <a:gd name="csY2" fmla="*/ 0 h 13716"/>
              <a:gd name="csX3" fmla="*/ 1824228 w 2606040"/>
              <a:gd name="csY3" fmla="*/ 0 h 13716"/>
              <a:gd name="csX4" fmla="*/ 2606040 w 2606040"/>
              <a:gd name="csY4" fmla="*/ 0 h 13716"/>
              <a:gd name="csX5" fmla="*/ 2606040 w 2606040"/>
              <a:gd name="csY5" fmla="*/ 13716 h 13716"/>
              <a:gd name="csX6" fmla="*/ 1902409 w 2606040"/>
              <a:gd name="csY6" fmla="*/ 13716 h 13716"/>
              <a:gd name="csX7" fmla="*/ 1276960 w 2606040"/>
              <a:gd name="csY7" fmla="*/ 13716 h 13716"/>
              <a:gd name="csX8" fmla="*/ 677570 w 2606040"/>
              <a:gd name="csY8" fmla="*/ 13716 h 13716"/>
              <a:gd name="csX9" fmla="*/ 0 w 2606040"/>
              <a:gd name="csY9" fmla="*/ 13716 h 13716"/>
              <a:gd name="csX10" fmla="*/ 0 w 2606040"/>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69F38FF-F5B1-042C-F6D1-59E07E1A1EBE}"/>
              </a:ext>
            </a:extLst>
          </p:cNvPr>
          <p:cNvSpPr>
            <a:spLocks noGrp="1"/>
          </p:cNvSpPr>
          <p:nvPr>
            <p:ph type="body" sz="half" idx="2"/>
          </p:nvPr>
        </p:nvSpPr>
        <p:spPr>
          <a:xfrm>
            <a:off x="480060" y="2154674"/>
            <a:ext cx="3182691" cy="2490501"/>
          </a:xfrm>
        </p:spPr>
        <p:txBody>
          <a:bodyPr vert="horz" lIns="91440" tIns="45720" rIns="91440" bIns="45720" rtlCol="0">
            <a:normAutofit/>
          </a:bodyPr>
          <a:lstStyle/>
          <a:p>
            <a:pPr indent="-228600">
              <a:buFont typeface="Arial" panose="020B0604020202020204" pitchFamily="34" charset="0"/>
              <a:buChar char="•"/>
            </a:pPr>
            <a:r>
              <a:rPr lang="en-US" sz="1700" kern="1200" dirty="0">
                <a:solidFill>
                  <a:schemeClr val="bg2"/>
                </a:solidFill>
                <a:latin typeface="+mn-lt"/>
                <a:ea typeface="+mn-ea"/>
                <a:cs typeface="+mn-cs"/>
              </a:rPr>
              <a:t> Gallery Walk </a:t>
            </a:r>
          </a:p>
        </p:txBody>
      </p:sp>
      <p:pic>
        <p:nvPicPr>
          <p:cNvPr id="5" name="Content Placeholder 4">
            <a:extLst>
              <a:ext uri="{FF2B5EF4-FFF2-40B4-BE49-F238E27FC236}">
                <a16:creationId xmlns:a16="http://schemas.microsoft.com/office/drawing/2014/main" id="{D6BA600C-AAE8-EAA2-7A64-E2A87AC4040A}"/>
              </a:ext>
            </a:extLst>
          </p:cNvPr>
          <p:cNvPicPr>
            <a:picLocks noGrp="1" noChangeAspect="1"/>
          </p:cNvPicPr>
          <p:nvPr>
            <p:ph idx="1"/>
          </p:nvPr>
        </p:nvPicPr>
        <p:blipFill>
          <a:blip r:embed="rId3"/>
          <a:srcRect t="30153" r="2" b="6290"/>
          <a:stretch>
            <a:fillRect/>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9206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E1D4B-6445-B089-3EC2-E9A2A3A80D9C}"/>
              </a:ext>
            </a:extLst>
          </p:cNvPr>
          <p:cNvSpPr>
            <a:spLocks noGrp="1"/>
          </p:cNvSpPr>
          <p:nvPr>
            <p:ph type="title"/>
          </p:nvPr>
        </p:nvSpPr>
        <p:spPr>
          <a:xfrm>
            <a:off x="480060" y="244026"/>
            <a:ext cx="3276451" cy="1467631"/>
          </a:xfrm>
        </p:spPr>
        <p:txBody>
          <a:bodyPr vert="horz" lIns="91440" tIns="45720" rIns="91440" bIns="45720" rtlCol="0" anchor="b">
            <a:normAutofit fontScale="90000"/>
          </a:bodyPr>
          <a:lstStyle/>
          <a:p>
            <a:pPr>
              <a:spcBef>
                <a:spcPct val="0"/>
              </a:spcBef>
            </a:pPr>
            <a:r>
              <a:rPr lang="en-US" sz="3500" kern="1200" dirty="0">
                <a:solidFill>
                  <a:schemeClr val="tx1"/>
                </a:solidFill>
                <a:latin typeface="+mj-lt"/>
                <a:ea typeface="+mj-ea"/>
                <a:cs typeface="+mj-cs"/>
              </a:rPr>
              <a:t>Resources to Support Gifted</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sX0" fmla="*/ 0 w 2606040"/>
              <a:gd name="csY0" fmla="*/ 0 h 13716"/>
              <a:gd name="csX1" fmla="*/ 625450 w 2606040"/>
              <a:gd name="csY1" fmla="*/ 0 h 13716"/>
              <a:gd name="csX2" fmla="*/ 1224839 w 2606040"/>
              <a:gd name="csY2" fmla="*/ 0 h 13716"/>
              <a:gd name="csX3" fmla="*/ 1824228 w 2606040"/>
              <a:gd name="csY3" fmla="*/ 0 h 13716"/>
              <a:gd name="csX4" fmla="*/ 2606040 w 2606040"/>
              <a:gd name="csY4" fmla="*/ 0 h 13716"/>
              <a:gd name="csX5" fmla="*/ 2606040 w 2606040"/>
              <a:gd name="csY5" fmla="*/ 13716 h 13716"/>
              <a:gd name="csX6" fmla="*/ 1902409 w 2606040"/>
              <a:gd name="csY6" fmla="*/ 13716 h 13716"/>
              <a:gd name="csX7" fmla="*/ 1276960 w 2606040"/>
              <a:gd name="csY7" fmla="*/ 13716 h 13716"/>
              <a:gd name="csX8" fmla="*/ 677570 w 2606040"/>
              <a:gd name="csY8" fmla="*/ 13716 h 13716"/>
              <a:gd name="csX9" fmla="*/ 0 w 2606040"/>
              <a:gd name="csY9" fmla="*/ 13716 h 13716"/>
              <a:gd name="csX10" fmla="*/ 0 w 2606040"/>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DED531-EEB2-C183-AFB0-1405EC4D3086}"/>
              </a:ext>
            </a:extLst>
          </p:cNvPr>
          <p:cNvSpPr>
            <a:spLocks noGrp="1"/>
          </p:cNvSpPr>
          <p:nvPr>
            <p:ph type="body" sz="half" idx="2"/>
          </p:nvPr>
        </p:nvSpPr>
        <p:spPr>
          <a:xfrm>
            <a:off x="480060" y="2154674"/>
            <a:ext cx="3182691" cy="2490501"/>
          </a:xfrm>
        </p:spPr>
        <p:txBody>
          <a:bodyPr vert="horz" lIns="91440" tIns="45720" rIns="91440" bIns="45720" rtlCol="0">
            <a:normAutofit/>
          </a:bodyPr>
          <a:lstStyle/>
          <a:p>
            <a:pPr indent="-228600">
              <a:buFont typeface="Arial" panose="020B0604020202020204" pitchFamily="34" charset="0"/>
              <a:buChar char="•"/>
            </a:pPr>
            <a:r>
              <a:rPr lang="en-US" sz="1700" kern="1200" dirty="0">
                <a:solidFill>
                  <a:schemeClr val="bg2"/>
                </a:solidFill>
                <a:latin typeface="+mn-lt"/>
                <a:ea typeface="+mn-ea"/>
                <a:cs typeface="+mn-cs"/>
              </a:rPr>
              <a:t>National Association for Gifted Children (NAGC)</a:t>
            </a:r>
          </a:p>
          <a:p>
            <a:pPr indent="-228600">
              <a:buFont typeface="Arial" panose="020B0604020202020204" pitchFamily="34" charset="0"/>
              <a:buChar char="•"/>
            </a:pPr>
            <a:r>
              <a:rPr lang="en-US" sz="1700" kern="1200" dirty="0">
                <a:solidFill>
                  <a:schemeClr val="bg2"/>
                </a:solidFill>
                <a:latin typeface="+mn-lt"/>
                <a:ea typeface="+mn-ea"/>
                <a:cs typeface="+mn-cs"/>
              </a:rPr>
              <a:t>Oklahoma Association for Gifted, Creative, and Talented (OAGCT)</a:t>
            </a:r>
          </a:p>
          <a:p>
            <a:pPr indent="-228600">
              <a:buFont typeface="Arial" panose="020B0604020202020204" pitchFamily="34" charset="0"/>
              <a:buChar char="•"/>
            </a:pPr>
            <a:r>
              <a:rPr lang="en-US" sz="1700" kern="1200" dirty="0">
                <a:solidFill>
                  <a:schemeClr val="bg2"/>
                </a:solidFill>
                <a:latin typeface="+mn-lt"/>
                <a:ea typeface="+mn-ea"/>
                <a:cs typeface="+mn-cs"/>
              </a:rPr>
              <a:t>Oklahoma State Department</a:t>
            </a:r>
          </a:p>
          <a:p>
            <a:endParaRPr lang="en-US" sz="1700" kern="1200" dirty="0">
              <a:solidFill>
                <a:schemeClr val="tx1"/>
              </a:solidFill>
              <a:latin typeface="+mn-lt"/>
              <a:ea typeface="+mn-ea"/>
              <a:cs typeface="+mn-cs"/>
            </a:endParaRPr>
          </a:p>
        </p:txBody>
      </p:sp>
      <p:pic>
        <p:nvPicPr>
          <p:cNvPr id="1026" name="Picture 2" descr="Free Light bulb laying on chalkboard with drawn thought bubble, symbolizing creative ideas. Stock Photo">
            <a:extLst>
              <a:ext uri="{FF2B5EF4-FFF2-40B4-BE49-F238E27FC236}">
                <a16:creationId xmlns:a16="http://schemas.microsoft.com/office/drawing/2014/main" id="{FFDA5D49-A4B6-799B-5D29-0B9D9001E7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1135" r="9155" b="1"/>
          <a:stretch>
            <a:fillRect/>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olidFill>
        </p:spPr>
      </p:pic>
    </p:spTree>
    <p:extLst>
      <p:ext uri="{BB962C8B-B14F-4D97-AF65-F5344CB8AC3E}">
        <p14:creationId xmlns:p14="http://schemas.microsoft.com/office/powerpoint/2010/main" val="1058287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D65CFB7F-5CC0-C86D-8762-9CE2F363842C}"/>
              </a:ext>
            </a:extLst>
          </p:cNvPr>
          <p:cNvPicPr>
            <a:picLocks noChangeAspect="1"/>
          </p:cNvPicPr>
          <p:nvPr/>
        </p:nvPicPr>
        <p:blipFill>
          <a:blip r:embed="rId4"/>
          <a:stretch>
            <a:fillRect/>
          </a:stretch>
        </p:blipFill>
        <p:spPr>
          <a:xfrm>
            <a:off x="990393" y="1392365"/>
            <a:ext cx="6302504" cy="3545158"/>
          </a:xfrm>
          <a:prstGeom prst="rect">
            <a:avLst/>
          </a:prstGeom>
        </p:spPr>
      </p:pic>
      <p:sp>
        <p:nvSpPr>
          <p:cNvPr id="8" name="Title 7">
            <a:extLst>
              <a:ext uri="{FF2B5EF4-FFF2-40B4-BE49-F238E27FC236}">
                <a16:creationId xmlns:a16="http://schemas.microsoft.com/office/drawing/2014/main" id="{D2880A08-D9FC-8BEC-14A6-F75160838C00}"/>
              </a:ext>
            </a:extLst>
          </p:cNvPr>
          <p:cNvSpPr>
            <a:spLocks noGrp="1"/>
          </p:cNvSpPr>
          <p:nvPr>
            <p:ph type="title"/>
          </p:nvPr>
        </p:nvSpPr>
        <p:spPr/>
        <p:txBody>
          <a:bodyPr/>
          <a:lstStyle/>
          <a:p>
            <a:r>
              <a:rPr lang="en-US" dirty="0"/>
              <a:t>Identifying Gifted Students </a:t>
            </a:r>
          </a:p>
        </p:txBody>
      </p:sp>
    </p:spTree>
    <p:extLst>
      <p:ext uri="{BB962C8B-B14F-4D97-AF65-F5344CB8AC3E}">
        <p14:creationId xmlns:p14="http://schemas.microsoft.com/office/powerpoint/2010/main" val="57956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281D-DC31-DEEA-C6DA-6B3F800DA137}"/>
              </a:ext>
            </a:extLst>
          </p:cNvPr>
          <p:cNvSpPr>
            <a:spLocks noGrp="1"/>
          </p:cNvSpPr>
          <p:nvPr>
            <p:ph type="title"/>
          </p:nvPr>
        </p:nvSpPr>
        <p:spPr/>
        <p:txBody>
          <a:bodyPr/>
          <a:lstStyle/>
          <a:p>
            <a:r>
              <a:rPr lang="en-US" dirty="0"/>
              <a:t>2</a:t>
            </a:r>
          </a:p>
        </p:txBody>
      </p:sp>
      <p:sp>
        <p:nvSpPr>
          <p:cNvPr id="3" name="Text Placeholder 2">
            <a:extLst>
              <a:ext uri="{FF2B5EF4-FFF2-40B4-BE49-F238E27FC236}">
                <a16:creationId xmlns:a16="http://schemas.microsoft.com/office/drawing/2014/main" id="{16F139A7-E3E3-2020-A1CD-36F93A125088}"/>
              </a:ext>
            </a:extLst>
          </p:cNvPr>
          <p:cNvSpPr>
            <a:spLocks noGrp="1"/>
          </p:cNvSpPr>
          <p:nvPr>
            <p:ph type="body" idx="1"/>
          </p:nvPr>
        </p:nvSpPr>
        <p:spPr/>
        <p:txBody>
          <a:bodyPr/>
          <a:lstStyle/>
          <a:p>
            <a:pPr marL="139700" indent="0">
              <a:buNone/>
            </a:pPr>
            <a:r>
              <a:rPr lang="en-US" dirty="0"/>
              <a:t>Teachers challenge all the students, so gifted kids will be fine in the regular classroom.​</a:t>
            </a:r>
          </a:p>
          <a:p>
            <a:pPr marL="139700" indent="0">
              <a:buNone/>
            </a:pPr>
            <a:endParaRPr lang="en-US" dirty="0"/>
          </a:p>
          <a:p>
            <a:pPr marL="139700" indent="0">
              <a:buNone/>
            </a:pPr>
            <a:endParaRPr lang="en-US" dirty="0"/>
          </a:p>
        </p:txBody>
      </p:sp>
      <p:sp>
        <p:nvSpPr>
          <p:cNvPr id="4" name="Text Placeholder 3">
            <a:extLst>
              <a:ext uri="{FF2B5EF4-FFF2-40B4-BE49-F238E27FC236}">
                <a16:creationId xmlns:a16="http://schemas.microsoft.com/office/drawing/2014/main" id="{584EEF53-126D-EAAB-BC17-FEA62191EC43}"/>
              </a:ext>
            </a:extLst>
          </p:cNvPr>
          <p:cNvSpPr>
            <a:spLocks noGrp="1"/>
          </p:cNvSpPr>
          <p:nvPr>
            <p:ph type="body" idx="2"/>
          </p:nvPr>
        </p:nvSpPr>
        <p:spPr/>
        <p:txBody>
          <a:bodyPr/>
          <a:lstStyle/>
          <a:p>
            <a:pPr marL="139700" indent="0">
              <a:buNone/>
            </a:pPr>
            <a:endParaRPr lang="en-US" dirty="0"/>
          </a:p>
        </p:txBody>
      </p:sp>
      <p:pic>
        <p:nvPicPr>
          <p:cNvPr id="5122" name="Picture 2" descr="Free Teacher reading to preschool kids in a colorful classroom setting. Stock Photo">
            <a:extLst>
              <a:ext uri="{FF2B5EF4-FFF2-40B4-BE49-F238E27FC236}">
                <a16:creationId xmlns:a16="http://schemas.microsoft.com/office/drawing/2014/main" id="{D37E3CC2-8441-1674-0D2B-62B79C4E1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1" y="878417"/>
            <a:ext cx="387667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umbs down flat long shadow icon. Dislike button flat icon. Low rating sign icon concept. Thumbs down flat long shadow icon. Dislike button flat icon. Low rating sign icon concept. red thumbs down stock illustrations">
            <a:extLst>
              <a:ext uri="{FF2B5EF4-FFF2-40B4-BE49-F238E27FC236}">
                <a16:creationId xmlns:a16="http://schemas.microsoft.com/office/drawing/2014/main" id="{EEC14586-9F47-E82A-FCCF-68AA38AFC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820" y="3132844"/>
            <a:ext cx="1499879" cy="149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C996-8EC8-A702-68C9-5ECB4EAFDD2D}"/>
              </a:ext>
            </a:extLst>
          </p:cNvPr>
          <p:cNvSpPr>
            <a:spLocks noGrp="1"/>
          </p:cNvSpPr>
          <p:nvPr>
            <p:ph type="title"/>
          </p:nvPr>
        </p:nvSpPr>
        <p:spPr/>
        <p:txBody>
          <a:bodyPr/>
          <a:lstStyle/>
          <a:p>
            <a:r>
              <a:rPr lang="en-US" dirty="0"/>
              <a:t>3</a:t>
            </a:r>
          </a:p>
        </p:txBody>
      </p:sp>
      <p:sp>
        <p:nvSpPr>
          <p:cNvPr id="3" name="Text Placeholder 2">
            <a:extLst>
              <a:ext uri="{FF2B5EF4-FFF2-40B4-BE49-F238E27FC236}">
                <a16:creationId xmlns:a16="http://schemas.microsoft.com/office/drawing/2014/main" id="{5D1B0D0A-6FC6-A999-4CF6-F2CCCD12EEEE}"/>
              </a:ext>
            </a:extLst>
          </p:cNvPr>
          <p:cNvSpPr>
            <a:spLocks noGrp="1"/>
          </p:cNvSpPr>
          <p:nvPr>
            <p:ph type="body" idx="1"/>
          </p:nvPr>
        </p:nvSpPr>
        <p:spPr/>
        <p:txBody>
          <a:bodyPr/>
          <a:lstStyle/>
          <a:p>
            <a:pPr marL="139700" indent="0">
              <a:buNone/>
            </a:pPr>
            <a:r>
              <a:rPr lang="en-US" dirty="0"/>
              <a:t>All children are gifted.</a:t>
            </a:r>
          </a:p>
          <a:p>
            <a:pPr marL="139700" indent="0">
              <a:buNone/>
            </a:pPr>
            <a:endParaRPr lang="en-US" dirty="0"/>
          </a:p>
          <a:p>
            <a:pPr marL="139700" indent="0">
              <a:buNone/>
            </a:pPr>
            <a:endParaRPr lang="en-US" dirty="0"/>
          </a:p>
          <a:p>
            <a:pPr marL="139700" indent="0">
              <a:buNone/>
            </a:pPr>
            <a:endParaRPr lang="en-US" dirty="0"/>
          </a:p>
        </p:txBody>
      </p:sp>
      <p:sp>
        <p:nvSpPr>
          <p:cNvPr id="4" name="Text Placeholder 3">
            <a:extLst>
              <a:ext uri="{FF2B5EF4-FFF2-40B4-BE49-F238E27FC236}">
                <a16:creationId xmlns:a16="http://schemas.microsoft.com/office/drawing/2014/main" id="{528914AA-D8D1-D41B-8F2E-F14B6B9BBF38}"/>
              </a:ext>
            </a:extLst>
          </p:cNvPr>
          <p:cNvSpPr>
            <a:spLocks noGrp="1"/>
          </p:cNvSpPr>
          <p:nvPr>
            <p:ph type="body" idx="2"/>
          </p:nvPr>
        </p:nvSpPr>
        <p:spPr>
          <a:xfrm>
            <a:off x="5074255" y="1137046"/>
            <a:ext cx="4236554" cy="3263504"/>
          </a:xfrm>
        </p:spPr>
        <p:txBody>
          <a:bodyPr/>
          <a:lstStyle/>
          <a:p>
            <a:pPr marL="139700" indent="0">
              <a:buNone/>
            </a:pPr>
            <a:endParaRPr lang="en-US" dirty="0"/>
          </a:p>
        </p:txBody>
      </p:sp>
      <p:pic>
        <p:nvPicPr>
          <p:cNvPr id="6146" name="Picture 2" descr="Free From above of crop concentrated little girl in denim overall drawing picture with color markers Stock Photo">
            <a:extLst>
              <a:ext uri="{FF2B5EF4-FFF2-40B4-BE49-F238E27FC236}">
                <a16:creationId xmlns:a16="http://schemas.microsoft.com/office/drawing/2014/main" id="{26135B9F-0782-134B-B37D-FB2443B89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491" y="742950"/>
            <a:ext cx="387667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umbs down flat long shadow icon. Dislike button flat icon. Low rating sign icon concept. Thumbs down flat long shadow icon. Dislike button flat icon. Low rating sign icon concept. red thumbs down stock illustrations">
            <a:extLst>
              <a:ext uri="{FF2B5EF4-FFF2-40B4-BE49-F238E27FC236}">
                <a16:creationId xmlns:a16="http://schemas.microsoft.com/office/drawing/2014/main" id="{5CFBC0D6-B747-72A6-9BD0-213674616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173" y="2519533"/>
            <a:ext cx="1499879" cy="149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4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23-3247-7CCC-9CF3-1A0DBD688597}"/>
              </a:ext>
            </a:extLst>
          </p:cNvPr>
          <p:cNvSpPr>
            <a:spLocks noGrp="1"/>
          </p:cNvSpPr>
          <p:nvPr>
            <p:ph type="title"/>
          </p:nvPr>
        </p:nvSpPr>
        <p:spPr/>
        <p:txBody>
          <a:bodyPr/>
          <a:lstStyle/>
          <a:p>
            <a:r>
              <a:rPr lang="en-US" dirty="0"/>
              <a:t>4</a:t>
            </a:r>
          </a:p>
        </p:txBody>
      </p:sp>
      <p:sp>
        <p:nvSpPr>
          <p:cNvPr id="3" name="Text Placeholder 2">
            <a:extLst>
              <a:ext uri="{FF2B5EF4-FFF2-40B4-BE49-F238E27FC236}">
                <a16:creationId xmlns:a16="http://schemas.microsoft.com/office/drawing/2014/main" id="{3B819AAC-667E-D20B-0D04-A55FCE23F568}"/>
              </a:ext>
            </a:extLst>
          </p:cNvPr>
          <p:cNvSpPr>
            <a:spLocks noGrp="1"/>
          </p:cNvSpPr>
          <p:nvPr>
            <p:ph type="body" idx="1"/>
          </p:nvPr>
        </p:nvSpPr>
        <p:spPr/>
        <p:txBody>
          <a:bodyPr/>
          <a:lstStyle/>
          <a:p>
            <a:pPr marL="139700" indent="0">
              <a:buNone/>
            </a:pPr>
            <a:r>
              <a:rPr lang="en-US" dirty="0"/>
              <a:t>Gifted programs are elitist.</a:t>
            </a:r>
          </a:p>
          <a:p>
            <a:endParaRPr lang="en-US" dirty="0"/>
          </a:p>
          <a:p>
            <a:pPr marL="139700" indent="0">
              <a:buNone/>
            </a:pPr>
            <a:endParaRPr lang="en-US" dirty="0"/>
          </a:p>
        </p:txBody>
      </p:sp>
      <p:sp>
        <p:nvSpPr>
          <p:cNvPr id="4" name="Text Placeholder 3">
            <a:extLst>
              <a:ext uri="{FF2B5EF4-FFF2-40B4-BE49-F238E27FC236}">
                <a16:creationId xmlns:a16="http://schemas.microsoft.com/office/drawing/2014/main" id="{7C7E692E-FB0B-D2E7-192F-25FEABBC00A6}"/>
              </a:ext>
            </a:extLst>
          </p:cNvPr>
          <p:cNvSpPr>
            <a:spLocks noGrp="1"/>
          </p:cNvSpPr>
          <p:nvPr>
            <p:ph type="body" idx="2"/>
          </p:nvPr>
        </p:nvSpPr>
        <p:spPr/>
        <p:txBody>
          <a:bodyPr/>
          <a:lstStyle/>
          <a:p>
            <a:pPr marL="139700" indent="0">
              <a:buNone/>
            </a:pPr>
            <a:endParaRPr lang="en-US" dirty="0"/>
          </a:p>
        </p:txBody>
      </p:sp>
      <p:pic>
        <p:nvPicPr>
          <p:cNvPr id="7170" name="Picture 2" descr="Free ai generated men millionaire illustration">
            <a:extLst>
              <a:ext uri="{FF2B5EF4-FFF2-40B4-BE49-F238E27FC236}">
                <a16:creationId xmlns:a16="http://schemas.microsoft.com/office/drawing/2014/main" id="{99CA5630-B23A-37BF-1D8B-90DE0C563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150" y="975123"/>
            <a:ext cx="387667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umbs down flat long shadow icon. Dislike button flat icon. Low rating sign icon concept. Thumbs down flat long shadow icon. Dislike button flat icon. Low rating sign icon concept. red thumbs down stock illustrations">
            <a:extLst>
              <a:ext uri="{FF2B5EF4-FFF2-40B4-BE49-F238E27FC236}">
                <a16:creationId xmlns:a16="http://schemas.microsoft.com/office/drawing/2014/main" id="{1EB26F6B-EBC2-D4F5-35DC-264897E5A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232" y="2571750"/>
            <a:ext cx="1499879" cy="149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4EC-83AC-B58F-FDE8-ADBC6B952382}"/>
              </a:ext>
            </a:extLst>
          </p:cNvPr>
          <p:cNvSpPr>
            <a:spLocks noGrp="1"/>
          </p:cNvSpPr>
          <p:nvPr>
            <p:ph type="title"/>
          </p:nvPr>
        </p:nvSpPr>
        <p:spPr/>
        <p:txBody>
          <a:bodyPr/>
          <a:lstStyle/>
          <a:p>
            <a:r>
              <a:rPr lang="en-US" dirty="0"/>
              <a:t>5</a:t>
            </a:r>
          </a:p>
        </p:txBody>
      </p:sp>
      <p:sp>
        <p:nvSpPr>
          <p:cNvPr id="3" name="Text Placeholder 2">
            <a:extLst>
              <a:ext uri="{FF2B5EF4-FFF2-40B4-BE49-F238E27FC236}">
                <a16:creationId xmlns:a16="http://schemas.microsoft.com/office/drawing/2014/main" id="{F8956D15-59C0-D5D1-FFB8-91272677F15B}"/>
              </a:ext>
            </a:extLst>
          </p:cNvPr>
          <p:cNvSpPr>
            <a:spLocks noGrp="1"/>
          </p:cNvSpPr>
          <p:nvPr>
            <p:ph type="body" idx="1"/>
          </p:nvPr>
        </p:nvSpPr>
        <p:spPr/>
        <p:txBody>
          <a:bodyPr/>
          <a:lstStyle/>
          <a:p>
            <a:pPr marL="139700" indent="0">
              <a:buNone/>
            </a:pPr>
            <a:r>
              <a:rPr lang="en-US" dirty="0"/>
              <a:t>That student cannot be gifted. They have low grades, is a behavior problem, has a disability, etc.…​</a:t>
            </a:r>
          </a:p>
          <a:p>
            <a:endParaRPr lang="en-US" dirty="0"/>
          </a:p>
          <a:p>
            <a:pPr marL="139700" indent="0">
              <a:buNone/>
            </a:pPr>
            <a:endParaRPr lang="en-US" dirty="0"/>
          </a:p>
        </p:txBody>
      </p:sp>
      <p:sp>
        <p:nvSpPr>
          <p:cNvPr id="4" name="Text Placeholder 3">
            <a:extLst>
              <a:ext uri="{FF2B5EF4-FFF2-40B4-BE49-F238E27FC236}">
                <a16:creationId xmlns:a16="http://schemas.microsoft.com/office/drawing/2014/main" id="{B10DAAF0-ED85-4C03-B3D9-71699DFB6B9A}"/>
              </a:ext>
            </a:extLst>
          </p:cNvPr>
          <p:cNvSpPr>
            <a:spLocks noGrp="1"/>
          </p:cNvSpPr>
          <p:nvPr>
            <p:ph type="body" idx="2"/>
          </p:nvPr>
        </p:nvSpPr>
        <p:spPr/>
        <p:txBody>
          <a:bodyPr/>
          <a:lstStyle/>
          <a:p>
            <a:pPr marL="139700" indent="0">
              <a:buNone/>
            </a:pPr>
            <a:endParaRPr lang="en-US" dirty="0"/>
          </a:p>
        </p:txBody>
      </p:sp>
      <p:pic>
        <p:nvPicPr>
          <p:cNvPr id="8194" name="Picture 2" descr="Free A young girl sits alone in a classroom, depicting isolation and contemplation. Stock Photo">
            <a:extLst>
              <a:ext uri="{FF2B5EF4-FFF2-40B4-BE49-F238E27FC236}">
                <a16:creationId xmlns:a16="http://schemas.microsoft.com/office/drawing/2014/main" id="{9EA32F25-CAE3-4C5F-DCBA-3EFC9A09C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799" y="709083"/>
            <a:ext cx="387667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umbs down flat long shadow icon. Dislike button flat icon. Low rating sign icon concept. Thumbs down flat long shadow icon. Dislike button flat icon. Low rating sign icon concept. red thumbs down stock illustrations">
            <a:extLst>
              <a:ext uri="{FF2B5EF4-FFF2-40B4-BE49-F238E27FC236}">
                <a16:creationId xmlns:a16="http://schemas.microsoft.com/office/drawing/2014/main" id="{4ADBEC9E-F182-B311-CAC4-BF43C2C7B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663" y="3234047"/>
            <a:ext cx="1499879" cy="149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03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A96728"/>
      </a:accent2>
      <a:accent3>
        <a:srgbClr val="D15420"/>
      </a:accent3>
      <a:accent4>
        <a:srgbClr val="DE9027"/>
      </a:accent4>
      <a:accent5>
        <a:srgbClr val="004E9A"/>
      </a:accent5>
      <a:accent6>
        <a:srgbClr val="787878"/>
      </a:accent6>
      <a:hlink>
        <a:srgbClr val="0066A6"/>
      </a:hlink>
      <a:folHlink>
        <a:srgbClr val="1CA6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2615</Words>
  <Application>Microsoft Office PowerPoint</Application>
  <PresentationFormat>On-screen Show (16:9)</PresentationFormat>
  <Paragraphs>486</Paragraphs>
  <Slides>54</Slides>
  <Notes>46</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Not all Gifted Students Look the Same.</vt:lpstr>
      <vt:lpstr>Welcome &amp; Introduction</vt:lpstr>
      <vt:lpstr>Agenda</vt:lpstr>
      <vt:lpstr>Myths about gifted students</vt:lpstr>
      <vt:lpstr>1</vt:lpstr>
      <vt:lpstr>2</vt:lpstr>
      <vt:lpstr>3</vt:lpstr>
      <vt:lpstr>4</vt:lpstr>
      <vt:lpstr>5</vt:lpstr>
      <vt:lpstr>What is Gifted?</vt:lpstr>
      <vt:lpstr>What Does it mean to be “Gifted”?</vt:lpstr>
      <vt:lpstr>Oklahoma Statute​ Title § 70 O.S. 1210.301</vt:lpstr>
      <vt:lpstr>Oklahoma Statute​</vt:lpstr>
      <vt:lpstr>Title § 70 O.S. 1210.301</vt:lpstr>
      <vt:lpstr>Oklahoma Statute​</vt:lpstr>
      <vt:lpstr>All Gifted Students do not look like this….</vt:lpstr>
      <vt:lpstr>6 Types of Gifted People – Which One Are You?</vt:lpstr>
      <vt:lpstr>Break Time! </vt:lpstr>
      <vt:lpstr>Archetypes: A starting point, Not a Stereotype</vt:lpstr>
      <vt:lpstr>Six types of Gifted Learners Quiz</vt:lpstr>
      <vt:lpstr>What type are you?</vt:lpstr>
      <vt:lpstr>6 Gifted Profiles “Profiles of Gifted” 1988 George Belts &amp; Maureen Neiheart</vt:lpstr>
      <vt:lpstr>6 Gifted Profiles “Profiles of Gifted” 1988 George Belts &amp; Maureen Neiheart</vt:lpstr>
      <vt:lpstr>Betts &amp; Neihart’s Six Types of Gifted Students</vt:lpstr>
      <vt:lpstr>Traditional Gifted</vt:lpstr>
      <vt:lpstr>Traditional </vt:lpstr>
      <vt:lpstr>Traditional Supports </vt:lpstr>
      <vt:lpstr>Traditional Examples</vt:lpstr>
      <vt:lpstr>The Challenging</vt:lpstr>
      <vt:lpstr>The Challenging</vt:lpstr>
      <vt:lpstr>The Challenging</vt:lpstr>
      <vt:lpstr>The Challenging</vt:lpstr>
      <vt:lpstr>The Underground</vt:lpstr>
      <vt:lpstr>The Underground</vt:lpstr>
      <vt:lpstr>The Underground</vt:lpstr>
      <vt:lpstr>The Underground</vt:lpstr>
      <vt:lpstr>At-Risk</vt:lpstr>
      <vt:lpstr>At-Risk</vt:lpstr>
      <vt:lpstr>At-Risk</vt:lpstr>
      <vt:lpstr>At-Risk</vt:lpstr>
      <vt:lpstr>2 E (Twice Exceptional)</vt:lpstr>
      <vt:lpstr>2 E (Twice Exceptional)</vt:lpstr>
      <vt:lpstr>2 E (Twice Exceptional)</vt:lpstr>
      <vt:lpstr>2 E (Twice Exceptional)</vt:lpstr>
      <vt:lpstr>Autonomous Learner</vt:lpstr>
      <vt:lpstr>Autonomous Learner</vt:lpstr>
      <vt:lpstr>Autonomous Learner</vt:lpstr>
      <vt:lpstr>Autonomous Learner</vt:lpstr>
      <vt:lpstr>Congratulations!!</vt:lpstr>
      <vt:lpstr>Your Students …….</vt:lpstr>
      <vt:lpstr>Activity</vt:lpstr>
      <vt:lpstr>Classifying Students </vt:lpstr>
      <vt:lpstr>Resources to Support Gifted</vt:lpstr>
      <vt:lpstr>Identifying Gifted Students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Regina Hein</dc:creator>
  <cp:lastModifiedBy>Regina Hein</cp:lastModifiedBy>
  <cp:revision>4</cp:revision>
  <dcterms:modified xsi:type="dcterms:W3CDTF">2026-03-09T18:54:53Z</dcterms:modified>
</cp:coreProperties>
</file>